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5" r:id="rId5"/>
    <p:sldId id="290" r:id="rId6"/>
    <p:sldId id="273" r:id="rId7"/>
    <p:sldId id="276" r:id="rId8"/>
    <p:sldId id="282" r:id="rId9"/>
    <p:sldId id="275" r:id="rId10"/>
    <p:sldId id="279" r:id="rId11"/>
    <p:sldId id="278" r:id="rId12"/>
    <p:sldId id="280" r:id="rId13"/>
    <p:sldId id="281" r:id="rId14"/>
    <p:sldId id="259" r:id="rId15"/>
    <p:sldId id="260" r:id="rId16"/>
    <p:sldId id="261" r:id="rId17"/>
    <p:sldId id="262" r:id="rId18"/>
    <p:sldId id="263" r:id="rId19"/>
    <p:sldId id="264" r:id="rId20"/>
    <p:sldId id="295" r:id="rId21"/>
    <p:sldId id="265" r:id="rId22"/>
    <p:sldId id="269" r:id="rId23"/>
    <p:sldId id="268" r:id="rId24"/>
    <p:sldId id="294" r:id="rId25"/>
    <p:sldId id="270" r:id="rId26"/>
    <p:sldId id="271" r:id="rId27"/>
    <p:sldId id="272" r:id="rId28"/>
    <p:sldId id="266" r:id="rId29"/>
    <p:sldId id="267" r:id="rId30"/>
    <p:sldId id="293" r:id="rId31"/>
    <p:sldId id="257" r:id="rId32"/>
    <p:sldId id="274" r:id="rId33"/>
    <p:sldId id="292" r:id="rId34"/>
    <p:sldId id="286" r:id="rId35"/>
    <p:sldId id="287" r:id="rId36"/>
    <p:sldId id="288" r:id="rId37"/>
    <p:sldId id="258" r:id="rId38"/>
    <p:sldId id="296" r:id="rId39"/>
    <p:sldId id="289" r:id="rId40"/>
    <p:sldId id="291"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3B9D3-361C-4A4B-9E82-458DE0F7D7C3}"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3B9D3-361C-4A4B-9E82-458DE0F7D7C3}"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3B9D3-361C-4A4B-9E82-458DE0F7D7C3}"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3B9D3-361C-4A4B-9E82-458DE0F7D7C3}"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3B9D3-361C-4A4B-9E82-458DE0F7D7C3}"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3B9D3-361C-4A4B-9E82-458DE0F7D7C3}"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3B9D3-361C-4A4B-9E82-458DE0F7D7C3}" type="datetimeFigureOut">
              <a:rPr lang="en-US" smtClean="0"/>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3B9D3-361C-4A4B-9E82-458DE0F7D7C3}" type="datetimeFigureOut">
              <a:rPr lang="en-US" smtClean="0"/>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3B9D3-361C-4A4B-9E82-458DE0F7D7C3}" type="datetimeFigureOut">
              <a:rPr lang="en-US" smtClean="0"/>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3B9D3-361C-4A4B-9E82-458DE0F7D7C3}"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3B9D3-361C-4A4B-9E82-458DE0F7D7C3}"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61F19-8ED8-44D0-B32E-ADDC15AC37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3B9D3-361C-4A4B-9E82-458DE0F7D7C3}" type="datetimeFigureOut">
              <a:rPr lang="en-US" smtClean="0"/>
              <a:t>8/29/2020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61F19-8ED8-44D0-B32E-ADDC15AC37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pPr algn="ctr"/>
            <a:r>
              <a:rPr lang="en-US" sz="7200" b="1" dirty="0" smtClean="0">
                <a:solidFill>
                  <a:schemeClr val="bg1"/>
                </a:solidFill>
              </a:rPr>
              <a:t>Blessing</a:t>
            </a:r>
            <a:endParaRPr lang="en-US" sz="7200" b="1" dirty="0">
              <a:solidFill>
                <a:schemeClr val="bg1"/>
              </a:solidFill>
            </a:endParaRPr>
          </a:p>
        </p:txBody>
      </p:sp>
      <p:pic>
        <p:nvPicPr>
          <p:cNvPr id="5" name="Picture 4" descr="external-content.duckduckgo.com23.jpg"/>
          <p:cNvPicPr>
            <a:picLocks noChangeAspect="1"/>
          </p:cNvPicPr>
          <p:nvPr/>
        </p:nvPicPr>
        <p:blipFill>
          <a:blip r:embed="rId2"/>
          <a:stretch>
            <a:fillRect/>
          </a:stretch>
        </p:blipFill>
        <p:spPr>
          <a:xfrm>
            <a:off x="0" y="1143000"/>
            <a:ext cx="9144000" cy="571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20.jpg"/>
          <p:cNvPicPr>
            <a:picLocks noChangeAspect="1"/>
          </p:cNvPicPr>
          <p:nvPr/>
        </p:nvPicPr>
        <p:blipFill>
          <a:blip r:embed="rId2"/>
          <a:stretch>
            <a:fillRect/>
          </a:stretch>
        </p:blipFill>
        <p:spPr>
          <a:xfrm>
            <a:off x="-1" y="457200"/>
            <a:ext cx="9144001" cy="5791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21.jpg"/>
          <p:cNvPicPr>
            <a:picLocks noChangeAspect="1"/>
          </p:cNvPicPr>
          <p:nvPr/>
        </p:nvPicPr>
        <p:blipFill>
          <a:blip r:embed="rId2"/>
          <a:stretch>
            <a:fillRect/>
          </a:stretch>
        </p:blipFill>
        <p:spPr>
          <a:xfrm>
            <a:off x="0" y="304800"/>
            <a:ext cx="9144000" cy="60921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19.jpg"/>
          <p:cNvPicPr>
            <a:picLocks noChangeAspect="1"/>
          </p:cNvPicPr>
          <p:nvPr/>
        </p:nvPicPr>
        <p:blipFill>
          <a:blip r:embed="rId2"/>
          <a:stretch>
            <a:fillRect/>
          </a:stretch>
        </p:blipFill>
        <p:spPr>
          <a:xfrm>
            <a:off x="0" y="228600"/>
            <a:ext cx="9144000" cy="63778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22.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 - Animal - Bee.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Sincerely Dead - Flowers 02.jpg"/>
          <p:cNvPicPr>
            <a:picLocks noChangeAspect="1"/>
          </p:cNvPicPr>
          <p:nvPr/>
        </p:nvPicPr>
        <p:blipFill>
          <a:blip r:embed="rId2"/>
          <a:stretch>
            <a:fillRect/>
          </a:stretch>
        </p:blipFill>
        <p:spPr>
          <a:xfrm>
            <a:off x="0" y="381000"/>
            <a:ext cx="9144000" cy="60899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jpg"/>
          <p:cNvPicPr>
            <a:picLocks noChangeAspect="1"/>
          </p:cNvPicPr>
          <p:nvPr/>
        </p:nvPicPr>
        <p:blipFill>
          <a:blip r:embed="rId2"/>
          <a:stretch>
            <a:fillRect/>
          </a:stretch>
        </p:blipFill>
        <p:spPr>
          <a:xfrm>
            <a:off x="0" y="533400"/>
            <a:ext cx="9144000" cy="57680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1.jpg"/>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2.jpg"/>
          <p:cNvPicPr>
            <a:picLocks noChangeAspect="1"/>
          </p:cNvPicPr>
          <p:nvPr/>
        </p:nvPicPr>
        <p:blipFill>
          <a:blip r:embed="rId2"/>
          <a:stretch>
            <a:fillRect/>
          </a:stretch>
        </p:blipFill>
        <p:spPr>
          <a:xfrm>
            <a:off x="0" y="609600"/>
            <a:ext cx="9144000" cy="57101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5.jpg"/>
          <p:cNvPicPr>
            <a:picLocks noChangeAspect="1"/>
          </p:cNvPicPr>
          <p:nvPr/>
        </p:nvPicPr>
        <p:blipFill>
          <a:blip r:embed="rId2" cstate="print"/>
          <a:stretch>
            <a:fillRect/>
          </a:stretch>
        </p:blipFill>
        <p:spPr>
          <a:xfrm>
            <a:off x="0" y="457200"/>
            <a:ext cx="9144000" cy="60721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5000"/>
            <a:ext cx="9144000" cy="2862322"/>
          </a:xfrm>
          <a:prstGeom prst="rect">
            <a:avLst/>
          </a:prstGeom>
          <a:noFill/>
        </p:spPr>
        <p:txBody>
          <a:bodyPr wrap="square" rtlCol="0">
            <a:spAutoFit/>
          </a:bodyPr>
          <a:lstStyle/>
          <a:p>
            <a:pPr algn="ctr"/>
            <a:r>
              <a:rPr lang="en-US" sz="6000" b="1" dirty="0" smtClean="0">
                <a:solidFill>
                  <a:schemeClr val="bg1"/>
                </a:solidFill>
              </a:rPr>
              <a:t>“I </a:t>
            </a:r>
            <a:r>
              <a:rPr lang="en-US" sz="6000" b="1" dirty="0">
                <a:solidFill>
                  <a:schemeClr val="bg1"/>
                </a:solidFill>
              </a:rPr>
              <a:t>have coveted no man's silver, or gold, or apparel</a:t>
            </a:r>
            <a:r>
              <a:rPr lang="en-US" sz="6000" b="1" dirty="0" smtClean="0">
                <a:solidFill>
                  <a:schemeClr val="bg1"/>
                </a:solidFill>
              </a:rPr>
              <a:t>.”</a:t>
            </a:r>
          </a:p>
          <a:p>
            <a:pPr algn="ctr"/>
            <a:r>
              <a:rPr lang="en-US" sz="6000" b="1" dirty="0" smtClean="0">
                <a:solidFill>
                  <a:srgbClr val="00B0F0"/>
                </a:solidFill>
              </a:rPr>
              <a:t>– Acts 20:33 KJB</a:t>
            </a:r>
            <a:endParaRPr lang="en-US" sz="6000" b="1" dirty="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27.jpg"/>
          <p:cNvPicPr>
            <a:picLocks noChangeAspect="1"/>
          </p:cNvPicPr>
          <p:nvPr/>
        </p:nvPicPr>
        <p:blipFill>
          <a:blip r:embed="rId2"/>
          <a:stretch>
            <a:fillRect/>
          </a:stretch>
        </p:blipFill>
        <p:spPr>
          <a:xfrm>
            <a:off x="0" y="838200"/>
            <a:ext cx="9144001" cy="5181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6.jpg"/>
          <p:cNvPicPr>
            <a:picLocks noChangeAspect="1"/>
          </p:cNvPicPr>
          <p:nvPr/>
        </p:nvPicPr>
        <p:blipFill>
          <a:blip r:embed="rId2"/>
          <a:stretch>
            <a:fillRect/>
          </a:stretch>
        </p:blipFill>
        <p:spPr>
          <a:xfrm flipH="1">
            <a:off x="0" y="838200"/>
            <a:ext cx="9144000" cy="51314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10.jpg"/>
          <p:cNvPicPr>
            <a:picLocks noChangeAspect="1"/>
          </p:cNvPicPr>
          <p:nvPr/>
        </p:nvPicPr>
        <p:blipFill>
          <a:blip r:embed="rId2"/>
          <a:stretch>
            <a:fillRect/>
          </a:stretch>
        </p:blipFill>
        <p:spPr>
          <a:xfrm>
            <a:off x="0" y="457200"/>
            <a:ext cx="9144000" cy="60810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9.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26.jpg"/>
          <p:cNvPicPr>
            <a:picLocks noChangeAspect="1"/>
          </p:cNvPicPr>
          <p:nvPr/>
        </p:nvPicPr>
        <p:blipFill>
          <a:blip r:embed="rId2"/>
          <a:stretch>
            <a:fillRect/>
          </a:stretch>
        </p:blipFill>
        <p:spPr>
          <a:xfrm>
            <a:off x="0" y="289560"/>
            <a:ext cx="9144000" cy="62788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11.jpg"/>
          <p:cNvPicPr>
            <a:picLocks noChangeAspect="1"/>
          </p:cNvPicPr>
          <p:nvPr/>
        </p:nvPicPr>
        <p:blipFill>
          <a:blip r:embed="rId2"/>
          <a:stretch>
            <a:fillRect/>
          </a:stretch>
        </p:blipFill>
        <p:spPr>
          <a:xfrm>
            <a:off x="0" y="1805940"/>
            <a:ext cx="9144000" cy="32461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12.jpg"/>
          <p:cNvPicPr>
            <a:picLocks noChangeAspect="1"/>
          </p:cNvPicPr>
          <p:nvPr/>
        </p:nvPicPr>
        <p:blipFill>
          <a:blip r:embed="rId2"/>
          <a:stretch>
            <a:fillRect/>
          </a:stretch>
        </p:blipFill>
        <p:spPr>
          <a:xfrm>
            <a:off x="0" y="304800"/>
            <a:ext cx="9144000" cy="62011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13.jpg"/>
          <p:cNvPicPr>
            <a:picLocks noChangeAspect="1"/>
          </p:cNvPicPr>
          <p:nvPr/>
        </p:nvPicPr>
        <p:blipFill>
          <a:blip r:embed="rId2"/>
          <a:stretch>
            <a:fillRect/>
          </a:stretch>
        </p:blipFill>
        <p:spPr>
          <a:xfrm>
            <a:off x="0" y="382905"/>
            <a:ext cx="9144000" cy="60921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7.jpg"/>
          <p:cNvPicPr>
            <a:picLocks noChangeAspect="1"/>
          </p:cNvPicPr>
          <p:nvPr/>
        </p:nvPicPr>
        <p:blipFill>
          <a:blip r:embed="rId2"/>
          <a:stretch>
            <a:fillRect/>
          </a:stretch>
        </p:blipFill>
        <p:spPr>
          <a:xfrm>
            <a:off x="0" y="762000"/>
            <a:ext cx="9144000" cy="5334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8.jpg"/>
          <p:cNvPicPr>
            <a:picLocks noChangeAspect="1"/>
          </p:cNvPicPr>
          <p:nvPr/>
        </p:nvPicPr>
        <p:blipFill>
          <a:blip r:embed="rId2"/>
          <a:stretch>
            <a:fillRect/>
          </a:stretch>
        </p:blipFill>
        <p:spPr>
          <a:xfrm>
            <a:off x="-1" y="762000"/>
            <a:ext cx="9144001" cy="533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9144000" cy="5632311"/>
          </a:xfrm>
          <a:prstGeom prst="rect">
            <a:avLst/>
          </a:prstGeom>
          <a:noFill/>
        </p:spPr>
        <p:txBody>
          <a:bodyPr wrap="square" rtlCol="0">
            <a:spAutoFit/>
          </a:bodyPr>
          <a:lstStyle/>
          <a:p>
            <a:pPr algn="ctr"/>
            <a:r>
              <a:rPr lang="en-US" sz="6000" b="1" dirty="0" smtClean="0">
                <a:solidFill>
                  <a:schemeClr val="bg1"/>
                </a:solidFill>
              </a:rPr>
              <a:t>“Yea</a:t>
            </a:r>
            <a:r>
              <a:rPr lang="en-US" sz="6000" b="1" dirty="0">
                <a:solidFill>
                  <a:schemeClr val="bg1"/>
                </a:solidFill>
              </a:rPr>
              <a:t>, ye yourselves know, that these hands have </a:t>
            </a:r>
            <a:r>
              <a:rPr lang="en-US" sz="6000" b="1" u="sng" dirty="0">
                <a:solidFill>
                  <a:srgbClr val="FFFF00"/>
                </a:solidFill>
              </a:rPr>
              <a:t>ministered unto</a:t>
            </a:r>
            <a:r>
              <a:rPr lang="en-US" sz="6000" b="1" dirty="0">
                <a:solidFill>
                  <a:schemeClr val="bg1"/>
                </a:solidFill>
              </a:rPr>
              <a:t> my necessities, and to them that were with me</a:t>
            </a:r>
            <a:r>
              <a:rPr lang="en-US" sz="6000" b="1" dirty="0" smtClean="0">
                <a:solidFill>
                  <a:schemeClr val="bg1"/>
                </a:solidFill>
              </a:rPr>
              <a:t>.”</a:t>
            </a:r>
          </a:p>
          <a:p>
            <a:pPr algn="ctr"/>
            <a:r>
              <a:rPr lang="en-US" sz="6000" b="1" dirty="0" smtClean="0">
                <a:solidFill>
                  <a:srgbClr val="00B0F0"/>
                </a:solidFill>
              </a:rPr>
              <a:t>– Acts 20:34 KJB</a:t>
            </a:r>
            <a:endParaRPr lang="en-US" sz="6000" b="1" dirty="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25.jpg"/>
          <p:cNvPicPr>
            <a:picLocks noChangeAspect="1"/>
          </p:cNvPicPr>
          <p:nvPr/>
        </p:nvPicPr>
        <p:blipFill>
          <a:blip r:embed="rId2"/>
          <a:stretch>
            <a:fillRect/>
          </a:stretch>
        </p:blipFill>
        <p:spPr>
          <a:xfrm>
            <a:off x="0" y="533400"/>
            <a:ext cx="9144000" cy="5791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6247864"/>
          </a:xfrm>
          <a:prstGeom prst="rect">
            <a:avLst/>
          </a:prstGeom>
          <a:noFill/>
        </p:spPr>
        <p:txBody>
          <a:bodyPr wrap="square" rtlCol="0">
            <a:spAutoFit/>
          </a:bodyPr>
          <a:lstStyle/>
          <a:p>
            <a:pPr algn="ctr"/>
            <a:r>
              <a:rPr lang="en-US" sz="4000" b="1" dirty="0" smtClean="0">
                <a:solidFill>
                  <a:schemeClr val="bg1"/>
                </a:solidFill>
              </a:rPr>
              <a:t> “</a:t>
            </a:r>
            <a:r>
              <a:rPr lang="en-US" sz="4000" b="1" u="sng" dirty="0" smtClean="0">
                <a:solidFill>
                  <a:srgbClr val="FFFF00"/>
                </a:solidFill>
              </a:rPr>
              <a:t>In the beginning, God was revealed in all the works of creation</a:t>
            </a:r>
            <a:r>
              <a:rPr lang="en-US" sz="4000" b="1" dirty="0" smtClean="0">
                <a:solidFill>
                  <a:schemeClr val="bg1"/>
                </a:solidFill>
              </a:rPr>
              <a:t>. It was Christ that spread the heavens, and laid the foundations of the earth. It was His hand that hung the worlds in space, and fashioned the flowers of the field. "His strength </a:t>
            </a:r>
            <a:r>
              <a:rPr lang="en-US" sz="4000" b="1" dirty="0" err="1" smtClean="0">
                <a:solidFill>
                  <a:schemeClr val="bg1"/>
                </a:solidFill>
              </a:rPr>
              <a:t>setteth</a:t>
            </a:r>
            <a:r>
              <a:rPr lang="en-US" sz="4000" b="1" dirty="0" smtClean="0">
                <a:solidFill>
                  <a:schemeClr val="bg1"/>
                </a:solidFill>
              </a:rPr>
              <a:t> fast the mountains." "The sea is His, and He made it." Psalm 65:6; 95:5. It was He that filled the earth with beauty, and the air with song. …”</a:t>
            </a:r>
            <a:endParaRPr lang="en-US" sz="4000" b="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Creation Day 07 - 01.jpg"/>
          <p:cNvPicPr>
            <a:picLocks noChangeAspect="1"/>
          </p:cNvPicPr>
          <p:nvPr/>
        </p:nvPicPr>
        <p:blipFill>
          <a:blip r:embed="rId2"/>
          <a:stretch>
            <a:fillRect/>
          </a:stretch>
        </p:blipFill>
        <p:spPr>
          <a:xfrm>
            <a:off x="0" y="1143000"/>
            <a:ext cx="9144000" cy="4572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15.jpg"/>
          <p:cNvPicPr>
            <a:picLocks noChangeAspect="1"/>
          </p:cNvPicPr>
          <p:nvPr/>
        </p:nvPicPr>
        <p:blipFill>
          <a:blip r:embed="rId2"/>
          <a:stretch>
            <a:fillRect/>
          </a:stretch>
        </p:blipFill>
        <p:spPr>
          <a:xfrm>
            <a:off x="0" y="714375"/>
            <a:ext cx="9144000" cy="54292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5786199"/>
          </a:xfrm>
          <a:prstGeom prst="rect">
            <a:avLst/>
          </a:prstGeom>
          <a:noFill/>
        </p:spPr>
        <p:txBody>
          <a:bodyPr wrap="square" rtlCol="0">
            <a:spAutoFit/>
          </a:bodyPr>
          <a:lstStyle/>
          <a:p>
            <a:pPr algn="ctr"/>
            <a:r>
              <a:rPr lang="en-US" sz="4000" b="1" dirty="0" smtClean="0">
                <a:solidFill>
                  <a:schemeClr val="bg1"/>
                </a:solidFill>
              </a:rPr>
              <a:t>“… And </a:t>
            </a:r>
            <a:r>
              <a:rPr lang="en-US" sz="4000" b="1" u="sng" dirty="0" smtClean="0">
                <a:solidFill>
                  <a:srgbClr val="FFFF00"/>
                </a:solidFill>
              </a:rPr>
              <a:t>upon all things</a:t>
            </a:r>
            <a:r>
              <a:rPr lang="en-US" sz="4000" b="1" dirty="0" smtClean="0">
                <a:solidFill>
                  <a:schemeClr val="bg1"/>
                </a:solidFill>
              </a:rPr>
              <a:t> in earth, and air, and sky, </a:t>
            </a:r>
            <a:r>
              <a:rPr lang="en-US" sz="4000" b="1" u="sng" dirty="0" smtClean="0">
                <a:solidFill>
                  <a:srgbClr val="FFFF00"/>
                </a:solidFill>
              </a:rPr>
              <a:t>He wrote the message of the Father's love</a:t>
            </a:r>
            <a:r>
              <a:rPr lang="en-US" sz="4000" b="1" dirty="0" smtClean="0">
                <a:solidFill>
                  <a:schemeClr val="bg1"/>
                </a:solidFill>
              </a:rPr>
              <a:t>.  {DA 20.1} </a:t>
            </a:r>
          </a:p>
          <a:p>
            <a:pPr algn="ctr"/>
            <a:endParaRPr lang="en-US" sz="1000" b="1" dirty="0" smtClean="0">
              <a:solidFill>
                <a:schemeClr val="bg1"/>
              </a:solidFill>
            </a:endParaRPr>
          </a:p>
          <a:p>
            <a:pPr algn="ctr"/>
            <a:r>
              <a:rPr lang="en-US" sz="4000" b="1" dirty="0" smtClean="0">
                <a:solidFill>
                  <a:schemeClr val="bg1"/>
                </a:solidFill>
              </a:rPr>
              <a:t>     Now sin has marred God's perfect work, yet that handwriting remains. Even now all created things declare the glory of His excellence. </a:t>
            </a:r>
            <a:r>
              <a:rPr lang="en-US" sz="4000" b="1" u="sng" dirty="0" smtClean="0">
                <a:solidFill>
                  <a:srgbClr val="FFFF00"/>
                </a:solidFill>
              </a:rPr>
              <a:t>There is nothing, save the selfish heart of man, that lives unto itself</a:t>
            </a:r>
            <a:r>
              <a:rPr lang="en-US" sz="4000" b="1" dirty="0" smtClean="0">
                <a:solidFill>
                  <a:schemeClr val="bg1"/>
                </a:solidFill>
              </a:rPr>
              <a:t>. …”</a:t>
            </a:r>
            <a:endParaRPr lang="en-US" sz="4000"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6247864"/>
          </a:xfrm>
          <a:prstGeom prst="rect">
            <a:avLst/>
          </a:prstGeom>
          <a:noFill/>
        </p:spPr>
        <p:txBody>
          <a:bodyPr wrap="square" rtlCol="0">
            <a:spAutoFit/>
          </a:bodyPr>
          <a:lstStyle/>
          <a:p>
            <a:pPr algn="ctr"/>
            <a:r>
              <a:rPr lang="en-US" sz="4000" b="1" dirty="0" smtClean="0">
                <a:solidFill>
                  <a:schemeClr val="bg1"/>
                </a:solidFill>
              </a:rPr>
              <a:t>“… No bird that cleaves the air, no animal that moves upon the ground, but </a:t>
            </a:r>
            <a:r>
              <a:rPr lang="en-US" sz="4000" b="1" u="sng" dirty="0" smtClean="0">
                <a:solidFill>
                  <a:srgbClr val="FFFF00"/>
                </a:solidFill>
              </a:rPr>
              <a:t>ministers to some other life</a:t>
            </a:r>
            <a:r>
              <a:rPr lang="en-US" sz="4000" b="1" dirty="0" smtClean="0">
                <a:solidFill>
                  <a:schemeClr val="bg1"/>
                </a:solidFill>
              </a:rPr>
              <a:t>. There is no leaf of the forest, or lowly blade of grass, but has </a:t>
            </a:r>
            <a:r>
              <a:rPr lang="en-US" sz="4000" b="1" u="sng" dirty="0" smtClean="0">
                <a:solidFill>
                  <a:srgbClr val="FFFF00"/>
                </a:solidFill>
              </a:rPr>
              <a:t>its ministry</a:t>
            </a:r>
            <a:r>
              <a:rPr lang="en-US" sz="4000" b="1" dirty="0" smtClean="0">
                <a:solidFill>
                  <a:schemeClr val="bg1"/>
                </a:solidFill>
              </a:rPr>
              <a:t>. Every tree and shrub and leaf pours forth that element of life without which neither man nor animal could live; and man and animal, in turn, </a:t>
            </a:r>
            <a:r>
              <a:rPr lang="en-US" sz="4000" b="1" u="sng" dirty="0" smtClean="0">
                <a:solidFill>
                  <a:srgbClr val="FFFF00"/>
                </a:solidFill>
              </a:rPr>
              <a:t>minister to</a:t>
            </a:r>
            <a:r>
              <a:rPr lang="en-US" sz="4000" b="1" dirty="0" smtClean="0">
                <a:solidFill>
                  <a:schemeClr val="bg1"/>
                </a:solidFill>
              </a:rPr>
              <a:t> the life of tree and shrub and leaf. …”</a:t>
            </a:r>
            <a:endParaRPr lang="en-US" sz="40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6247864"/>
          </a:xfrm>
          <a:prstGeom prst="rect">
            <a:avLst/>
          </a:prstGeom>
          <a:noFill/>
        </p:spPr>
        <p:txBody>
          <a:bodyPr wrap="square" rtlCol="0">
            <a:spAutoFit/>
          </a:bodyPr>
          <a:lstStyle/>
          <a:p>
            <a:pPr algn="ctr"/>
            <a:r>
              <a:rPr lang="en-US" sz="4000" b="1" dirty="0" smtClean="0">
                <a:solidFill>
                  <a:schemeClr val="bg1"/>
                </a:solidFill>
              </a:rPr>
              <a:t>“…  The flowers breathe fragrance and unfold their beauty </a:t>
            </a:r>
            <a:r>
              <a:rPr lang="en-US" sz="4000" b="1" u="sng" dirty="0" smtClean="0">
                <a:solidFill>
                  <a:srgbClr val="FFFF00"/>
                </a:solidFill>
              </a:rPr>
              <a:t>in blessing</a:t>
            </a:r>
            <a:r>
              <a:rPr lang="en-US" sz="4000" b="1" dirty="0" smtClean="0">
                <a:solidFill>
                  <a:schemeClr val="bg1"/>
                </a:solidFill>
              </a:rPr>
              <a:t> [21] to the world. </a:t>
            </a:r>
            <a:r>
              <a:rPr lang="en-US" sz="4000" b="1" u="sng" dirty="0" smtClean="0">
                <a:solidFill>
                  <a:srgbClr val="FFFF00"/>
                </a:solidFill>
              </a:rPr>
              <a:t>The sun sheds its light to gladden a thousand worlds</a:t>
            </a:r>
            <a:r>
              <a:rPr lang="en-US" sz="4000" b="1" dirty="0" smtClean="0">
                <a:solidFill>
                  <a:schemeClr val="bg1"/>
                </a:solidFill>
              </a:rPr>
              <a:t>. The ocean, itself the source of all our springs and fountains, </a:t>
            </a:r>
            <a:r>
              <a:rPr lang="en-US" sz="4000" b="1" u="sng" dirty="0" smtClean="0">
                <a:solidFill>
                  <a:srgbClr val="FFFF00"/>
                </a:solidFill>
              </a:rPr>
              <a:t>receives</a:t>
            </a:r>
            <a:r>
              <a:rPr lang="en-US" sz="4000" b="1" dirty="0" smtClean="0">
                <a:solidFill>
                  <a:schemeClr val="bg1"/>
                </a:solidFill>
              </a:rPr>
              <a:t> the streams from every land, </a:t>
            </a:r>
            <a:r>
              <a:rPr lang="en-US" sz="4000" b="1" u="sng" dirty="0" smtClean="0">
                <a:solidFill>
                  <a:srgbClr val="FFFF00"/>
                </a:solidFill>
              </a:rPr>
              <a:t>but</a:t>
            </a:r>
            <a:r>
              <a:rPr lang="en-US" sz="4000" b="1" dirty="0" smtClean="0">
                <a:solidFill>
                  <a:schemeClr val="bg1"/>
                </a:solidFill>
              </a:rPr>
              <a:t> </a:t>
            </a:r>
            <a:r>
              <a:rPr lang="en-US" sz="4000" b="1" u="sng" dirty="0" smtClean="0">
                <a:solidFill>
                  <a:srgbClr val="FFFF00"/>
                </a:solidFill>
              </a:rPr>
              <a:t>takes to give</a:t>
            </a:r>
            <a:r>
              <a:rPr lang="en-US" sz="4000" b="1" dirty="0" smtClean="0">
                <a:solidFill>
                  <a:schemeClr val="bg1"/>
                </a:solidFill>
              </a:rPr>
              <a:t>. The mists ascending from its bosom fall in showers to water the earth, that it may bring forth and bud.  {DA 20.2} …”</a:t>
            </a:r>
            <a:endParaRPr lang="en-US" sz="4000" b="1"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Creation Day 04 - 04.jpg"/>
          <p:cNvPicPr>
            <a:picLocks noChangeAspect="1"/>
          </p:cNvPicPr>
          <p:nvPr/>
        </p:nvPicPr>
        <p:blipFill>
          <a:blip r:embed="rId2"/>
          <a:stretch>
            <a:fillRect/>
          </a:stretch>
        </p:blipFill>
        <p:spPr>
          <a:xfrm>
            <a:off x="0" y="381000"/>
            <a:ext cx="9144000" cy="59740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ren As Light.jpg"/>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63417"/>
          </a:xfrm>
          <a:prstGeom prst="rect">
            <a:avLst/>
          </a:prstGeom>
          <a:noFill/>
        </p:spPr>
        <p:txBody>
          <a:bodyPr wrap="square" rtlCol="0">
            <a:spAutoFit/>
          </a:bodyPr>
          <a:lstStyle/>
          <a:p>
            <a:pPr algn="ctr"/>
            <a:r>
              <a:rPr lang="en-US" sz="4000" b="1" dirty="0" smtClean="0">
                <a:solidFill>
                  <a:schemeClr val="bg1"/>
                </a:solidFill>
              </a:rPr>
              <a:t>“…  </a:t>
            </a:r>
            <a:r>
              <a:rPr lang="en-US" sz="4000" b="1" u="sng" dirty="0" smtClean="0">
                <a:solidFill>
                  <a:srgbClr val="FFFF00"/>
                </a:solidFill>
              </a:rPr>
              <a:t>The angels of glory find their joy in giving</a:t>
            </a:r>
            <a:r>
              <a:rPr lang="en-US" sz="4000" b="1" dirty="0" smtClean="0">
                <a:solidFill>
                  <a:schemeClr val="bg1"/>
                </a:solidFill>
              </a:rPr>
              <a:t>,--giving love and tireless </a:t>
            </a:r>
            <a:r>
              <a:rPr lang="en-US" sz="4000" b="1" dirty="0" err="1" smtClean="0">
                <a:solidFill>
                  <a:schemeClr val="bg1"/>
                </a:solidFill>
              </a:rPr>
              <a:t>watchcare</a:t>
            </a:r>
            <a:r>
              <a:rPr lang="en-US" sz="4000" b="1" dirty="0" smtClean="0">
                <a:solidFill>
                  <a:schemeClr val="bg1"/>
                </a:solidFill>
              </a:rPr>
              <a:t> to souls that are fallen and unholy. Heavenly beings woo the hearts of men; they bring to this dark world light from the courts above; </a:t>
            </a:r>
            <a:r>
              <a:rPr lang="en-US" sz="4000" b="1" u="sng" dirty="0" smtClean="0">
                <a:solidFill>
                  <a:srgbClr val="FFFF00"/>
                </a:solidFill>
              </a:rPr>
              <a:t>by gentle and patient ministry</a:t>
            </a:r>
            <a:r>
              <a:rPr lang="en-US" sz="4000" b="1" dirty="0" smtClean="0">
                <a:solidFill>
                  <a:schemeClr val="bg1"/>
                </a:solidFill>
              </a:rPr>
              <a:t> they move upon the human spirit, to bring the lost into a fellowship with Christ which is even closer than they themselves can know.  {DA 21.1}”</a:t>
            </a:r>
          </a:p>
          <a:p>
            <a:pPr algn="ctr"/>
            <a:r>
              <a:rPr lang="en-US" sz="4000" b="1" dirty="0" smtClean="0">
                <a:solidFill>
                  <a:srgbClr val="00B0F0"/>
                </a:solidFill>
              </a:rPr>
              <a:t>– The Desire Of Ages, pages 20.1- 21.1</a:t>
            </a:r>
            <a:endParaRPr lang="en-US" sz="4000"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5909310"/>
          </a:xfrm>
          <a:prstGeom prst="rect">
            <a:avLst/>
          </a:prstGeom>
          <a:noFill/>
        </p:spPr>
        <p:txBody>
          <a:bodyPr wrap="square" rtlCol="0">
            <a:spAutoFit/>
          </a:bodyPr>
          <a:lstStyle/>
          <a:p>
            <a:pPr algn="ctr"/>
            <a:r>
              <a:rPr lang="en-US" sz="5400" b="1" dirty="0" smtClean="0">
                <a:solidFill>
                  <a:schemeClr val="bg1"/>
                </a:solidFill>
              </a:rPr>
              <a:t>“I </a:t>
            </a:r>
            <a:r>
              <a:rPr lang="en-US" sz="5400" b="1" dirty="0">
                <a:solidFill>
                  <a:schemeClr val="bg1"/>
                </a:solidFill>
              </a:rPr>
              <a:t>have </a:t>
            </a:r>
            <a:r>
              <a:rPr lang="en-US" sz="5400" b="1" dirty="0" err="1">
                <a:solidFill>
                  <a:schemeClr val="bg1"/>
                </a:solidFill>
              </a:rPr>
              <a:t>shewed</a:t>
            </a:r>
            <a:r>
              <a:rPr lang="en-US" sz="5400" b="1" dirty="0">
                <a:solidFill>
                  <a:schemeClr val="bg1"/>
                </a:solidFill>
              </a:rPr>
              <a:t> you all things, how that so </a:t>
            </a:r>
            <a:r>
              <a:rPr lang="en-US" sz="5400" b="1" u="sng" dirty="0" err="1">
                <a:solidFill>
                  <a:srgbClr val="FFFF00"/>
                </a:solidFill>
              </a:rPr>
              <a:t>labouring</a:t>
            </a:r>
            <a:r>
              <a:rPr lang="en-US" sz="5400" b="1" u="sng" dirty="0">
                <a:solidFill>
                  <a:srgbClr val="FFFF00"/>
                </a:solidFill>
              </a:rPr>
              <a:t> ye ought to support the weak</a:t>
            </a:r>
            <a:r>
              <a:rPr lang="en-US" sz="5400" b="1" dirty="0">
                <a:solidFill>
                  <a:schemeClr val="bg1"/>
                </a:solidFill>
              </a:rPr>
              <a:t>, and to remember the words of the Lord Jesus, how he said, </a:t>
            </a:r>
            <a:r>
              <a:rPr lang="en-US" sz="5400" b="1" u="sng" dirty="0">
                <a:solidFill>
                  <a:srgbClr val="FFFF00"/>
                </a:solidFill>
              </a:rPr>
              <a:t>It is more </a:t>
            </a:r>
            <a:r>
              <a:rPr lang="en-US" sz="5400" b="1" u="sng" dirty="0">
                <a:solidFill>
                  <a:srgbClr val="00B050"/>
                </a:solidFill>
              </a:rPr>
              <a:t>blessed</a:t>
            </a:r>
            <a:r>
              <a:rPr lang="en-US" sz="5400" b="1" u="sng" dirty="0">
                <a:solidFill>
                  <a:srgbClr val="FFFF00"/>
                </a:solidFill>
              </a:rPr>
              <a:t> to give than to receive</a:t>
            </a:r>
            <a:r>
              <a:rPr lang="en-US" sz="5400" b="1" dirty="0" smtClean="0">
                <a:solidFill>
                  <a:schemeClr val="bg1"/>
                </a:solidFill>
              </a:rPr>
              <a:t>.” </a:t>
            </a:r>
            <a:r>
              <a:rPr lang="en-US" sz="5400" b="1" dirty="0" smtClean="0">
                <a:solidFill>
                  <a:srgbClr val="00B0F0"/>
                </a:solidFill>
              </a:rPr>
              <a:t>– Acts 20:35 KJB</a:t>
            </a:r>
            <a:endParaRPr lang="en-US" sz="5400" b="1"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Angels At The Birth.jpg"/>
          <p:cNvPicPr>
            <a:picLocks noChangeAspect="1"/>
          </p:cNvPicPr>
          <p:nvPr/>
        </p:nvPicPr>
        <p:blipFill>
          <a:blip r:embed="rId2"/>
          <a:stretch>
            <a:fillRect/>
          </a:stretch>
        </p:blipFill>
        <p:spPr>
          <a:xfrm>
            <a:off x="0" y="1238250"/>
            <a:ext cx="9144000" cy="42481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ss Blessing To Family.jpg"/>
          <p:cNvPicPr>
            <a:picLocks noChangeAspect="1"/>
          </p:cNvPicPr>
          <p:nvPr/>
        </p:nvPicPr>
        <p:blipFill>
          <a:blip r:embed="rId2"/>
          <a:stretch>
            <a:fillRect/>
          </a:stretch>
        </p:blipFill>
        <p:spPr>
          <a:xfrm>
            <a:off x="0" y="304800"/>
            <a:ext cx="9144000" cy="6159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rl Child A Light To The World 2.jpg"/>
          <p:cNvPicPr>
            <a:picLocks noChangeAspect="1"/>
          </p:cNvPicPr>
          <p:nvPr/>
        </p:nvPicPr>
        <p:blipFill>
          <a:blip r:embed="rId2"/>
          <a:stretch>
            <a:fillRect/>
          </a:stretch>
        </p:blipFill>
        <p:spPr>
          <a:xfrm>
            <a:off x="0" y="1026914"/>
            <a:ext cx="9144000" cy="48041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bject Lessons – Coconut Theology 41.jpg"/>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14.jpg"/>
          <p:cNvPicPr>
            <a:picLocks noChangeAspect="1"/>
          </p:cNvPicPr>
          <p:nvPr/>
        </p:nvPicPr>
        <p:blipFill>
          <a:blip r:embed="rId2"/>
          <a:stretch>
            <a:fillRect/>
          </a:stretch>
        </p:blipFill>
        <p:spPr>
          <a:xfrm>
            <a:off x="0" y="571500"/>
            <a:ext cx="9144000" cy="571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ternal-content.duckduckgo.com17.jpg"/>
          <p:cNvPicPr>
            <a:picLocks noChangeAspect="1"/>
          </p:cNvPicPr>
          <p:nvPr/>
        </p:nvPicPr>
        <p:blipFill>
          <a:blip r:embed="rId2"/>
          <a:stretch>
            <a:fillRect/>
          </a:stretch>
        </p:blipFill>
        <p:spPr>
          <a:xfrm>
            <a:off x="0" y="609600"/>
            <a:ext cx="9144000" cy="57150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les.jpg"/>
          <p:cNvPicPr>
            <a:picLocks noChangeAspect="1"/>
          </p:cNvPicPr>
          <p:nvPr/>
        </p:nvPicPr>
        <p:blipFill>
          <a:blip r:embed="rId2"/>
          <a:stretch>
            <a:fillRect/>
          </a:stretch>
        </p:blipFill>
        <p:spPr>
          <a:xfrm>
            <a:off x="0" y="381000"/>
            <a:ext cx="9144000" cy="60926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ternal-content.duckduckgo.com16.jpg"/>
          <p:cNvPicPr>
            <a:picLocks noChangeAspect="1"/>
          </p:cNvPicPr>
          <p:nvPr/>
        </p:nvPicPr>
        <p:blipFill>
          <a:blip r:embed="rId2"/>
          <a:stretch>
            <a:fillRect/>
          </a:stretch>
        </p:blipFill>
        <p:spPr>
          <a:xfrm>
            <a:off x="0" y="457200"/>
            <a:ext cx="9144001" cy="586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2316</TotalTime>
  <Words>508</Words>
  <Application>Microsoft Office PowerPoint</Application>
  <PresentationFormat>On-screen Show (4:3)</PresentationFormat>
  <Paragraphs>14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49</cp:revision>
  <dcterms:created xsi:type="dcterms:W3CDTF">2020-08-29T09:20:22Z</dcterms:created>
  <dcterms:modified xsi:type="dcterms:W3CDTF">2020-08-30T23:56:44Z</dcterms:modified>
</cp:coreProperties>
</file>