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176.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85" r:id="rId8"/>
    <p:sldId id="262" r:id="rId9"/>
    <p:sldId id="264" r:id="rId10"/>
    <p:sldId id="265" r:id="rId11"/>
    <p:sldId id="266" r:id="rId12"/>
    <p:sldId id="267" r:id="rId13"/>
    <p:sldId id="268" r:id="rId14"/>
    <p:sldId id="269" r:id="rId15"/>
    <p:sldId id="270" r:id="rId16"/>
    <p:sldId id="323" r:id="rId17"/>
    <p:sldId id="271" r:id="rId18"/>
    <p:sldId id="272" r:id="rId19"/>
    <p:sldId id="291" r:id="rId20"/>
    <p:sldId id="273" r:id="rId21"/>
    <p:sldId id="274" r:id="rId22"/>
    <p:sldId id="275" r:id="rId23"/>
    <p:sldId id="276" r:id="rId24"/>
    <p:sldId id="277" r:id="rId25"/>
    <p:sldId id="278" r:id="rId26"/>
    <p:sldId id="279" r:id="rId27"/>
    <p:sldId id="280" r:id="rId28"/>
    <p:sldId id="283" r:id="rId29"/>
    <p:sldId id="282" r:id="rId30"/>
    <p:sldId id="281" r:id="rId31"/>
    <p:sldId id="284" r:id="rId32"/>
    <p:sldId id="288" r:id="rId33"/>
    <p:sldId id="289" r:id="rId34"/>
    <p:sldId id="286" r:id="rId35"/>
    <p:sldId id="287" r:id="rId36"/>
    <p:sldId id="290" r:id="rId37"/>
    <p:sldId id="292" r:id="rId38"/>
    <p:sldId id="305" r:id="rId39"/>
    <p:sldId id="293" r:id="rId40"/>
    <p:sldId id="294" r:id="rId41"/>
    <p:sldId id="295" r:id="rId42"/>
    <p:sldId id="296" r:id="rId43"/>
    <p:sldId id="297" r:id="rId44"/>
    <p:sldId id="298" r:id="rId45"/>
    <p:sldId id="299" r:id="rId46"/>
    <p:sldId id="300" r:id="rId47"/>
    <p:sldId id="301" r:id="rId48"/>
    <p:sldId id="302" r:id="rId49"/>
    <p:sldId id="303"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 id="365" r:id="rId109"/>
    <p:sldId id="366" r:id="rId110"/>
    <p:sldId id="367" r:id="rId111"/>
    <p:sldId id="368" r:id="rId112"/>
    <p:sldId id="369" r:id="rId113"/>
    <p:sldId id="370" r:id="rId114"/>
    <p:sldId id="371" r:id="rId115"/>
    <p:sldId id="372" r:id="rId116"/>
    <p:sldId id="373" r:id="rId117"/>
    <p:sldId id="374" r:id="rId118"/>
    <p:sldId id="375" r:id="rId119"/>
    <p:sldId id="376" r:id="rId120"/>
    <p:sldId id="377" r:id="rId121"/>
    <p:sldId id="378" r:id="rId122"/>
    <p:sldId id="379" r:id="rId123"/>
    <p:sldId id="380" r:id="rId124"/>
    <p:sldId id="381" r:id="rId125"/>
    <p:sldId id="382" r:id="rId126"/>
    <p:sldId id="383" r:id="rId127"/>
    <p:sldId id="384" r:id="rId128"/>
    <p:sldId id="385" r:id="rId129"/>
    <p:sldId id="386" r:id="rId130"/>
    <p:sldId id="387" r:id="rId131"/>
    <p:sldId id="388" r:id="rId132"/>
    <p:sldId id="389" r:id="rId133"/>
    <p:sldId id="390" r:id="rId134"/>
    <p:sldId id="391" r:id="rId135"/>
    <p:sldId id="392" r:id="rId136"/>
    <p:sldId id="393" r:id="rId137"/>
    <p:sldId id="394" r:id="rId138"/>
    <p:sldId id="395" r:id="rId139"/>
    <p:sldId id="396" r:id="rId140"/>
    <p:sldId id="398" r:id="rId141"/>
    <p:sldId id="400" r:id="rId142"/>
    <p:sldId id="401" r:id="rId143"/>
    <p:sldId id="402" r:id="rId144"/>
    <p:sldId id="403" r:id="rId145"/>
    <p:sldId id="405" r:id="rId146"/>
    <p:sldId id="404" r:id="rId147"/>
    <p:sldId id="399" r:id="rId148"/>
    <p:sldId id="416" r:id="rId149"/>
    <p:sldId id="406" r:id="rId150"/>
    <p:sldId id="407" r:id="rId151"/>
    <p:sldId id="436" r:id="rId152"/>
    <p:sldId id="408" r:id="rId153"/>
    <p:sldId id="410" r:id="rId154"/>
    <p:sldId id="411" r:id="rId155"/>
    <p:sldId id="413" r:id="rId156"/>
    <p:sldId id="412" r:id="rId157"/>
    <p:sldId id="414" r:id="rId158"/>
    <p:sldId id="415" r:id="rId159"/>
    <p:sldId id="418" r:id="rId160"/>
    <p:sldId id="419" r:id="rId161"/>
    <p:sldId id="421" r:id="rId162"/>
    <p:sldId id="423" r:id="rId163"/>
    <p:sldId id="424" r:id="rId164"/>
    <p:sldId id="435" r:id="rId165"/>
    <p:sldId id="427" r:id="rId166"/>
    <p:sldId id="426" r:id="rId167"/>
    <p:sldId id="425" r:id="rId168"/>
    <p:sldId id="433" r:id="rId169"/>
    <p:sldId id="432" r:id="rId170"/>
    <p:sldId id="431" r:id="rId171"/>
    <p:sldId id="428" r:id="rId172"/>
    <p:sldId id="430" r:id="rId173"/>
    <p:sldId id="429" r:id="rId174"/>
    <p:sldId id="422" r:id="rId175"/>
    <p:sldId id="420" r:id="rId176"/>
    <p:sldId id="417" r:id="rId177"/>
    <p:sldId id="437" r:id="rId178"/>
    <p:sldId id="434" r:id="rId1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2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A3C359-7EA6-4A7E-9BB6-FA942F8A570F}" type="datetimeFigureOut">
              <a:rPr lang="en-US" smtClean="0"/>
              <a:pPr/>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57D99-F15D-4E1E-AAFB-3BADD86C723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A3C359-7EA6-4A7E-9BB6-FA942F8A570F}" type="datetimeFigureOut">
              <a:rPr lang="en-US" smtClean="0"/>
              <a:pPr/>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57D99-F15D-4E1E-AAFB-3BADD86C723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A3C359-7EA6-4A7E-9BB6-FA942F8A570F}" type="datetimeFigureOut">
              <a:rPr lang="en-US" smtClean="0"/>
              <a:pPr/>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57D99-F15D-4E1E-AAFB-3BADD86C723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A3C359-7EA6-4A7E-9BB6-FA942F8A570F}" type="datetimeFigureOut">
              <a:rPr lang="en-US" smtClean="0"/>
              <a:pPr/>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57D99-F15D-4E1E-AAFB-3BADD86C723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A3C359-7EA6-4A7E-9BB6-FA942F8A570F}" type="datetimeFigureOut">
              <a:rPr lang="en-US" smtClean="0"/>
              <a:pPr/>
              <a:t>8/6/2020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57D99-F15D-4E1E-AAFB-3BADD86C723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A3C359-7EA6-4A7E-9BB6-FA942F8A570F}" type="datetimeFigureOut">
              <a:rPr lang="en-US" smtClean="0"/>
              <a:pPr/>
              <a:t>8/6/2020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C57D99-F15D-4E1E-AAFB-3BADD86C723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A3C359-7EA6-4A7E-9BB6-FA942F8A570F}" type="datetimeFigureOut">
              <a:rPr lang="en-US" smtClean="0"/>
              <a:pPr/>
              <a:t>8/6/2020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C57D99-F15D-4E1E-AAFB-3BADD86C723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A3C359-7EA6-4A7E-9BB6-FA942F8A570F}" type="datetimeFigureOut">
              <a:rPr lang="en-US" smtClean="0"/>
              <a:pPr/>
              <a:t>8/6/2020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C57D99-F15D-4E1E-AAFB-3BADD86C723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3C359-7EA6-4A7E-9BB6-FA942F8A570F}" type="datetimeFigureOut">
              <a:rPr lang="en-US" smtClean="0"/>
              <a:pPr/>
              <a:t>8/6/2020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C57D99-F15D-4E1E-AAFB-3BADD86C723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A3C359-7EA6-4A7E-9BB6-FA942F8A570F}" type="datetimeFigureOut">
              <a:rPr lang="en-US" smtClean="0"/>
              <a:pPr/>
              <a:t>8/6/2020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C57D99-F15D-4E1E-AAFB-3BADD86C723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A3C359-7EA6-4A7E-9BB6-FA942F8A570F}" type="datetimeFigureOut">
              <a:rPr lang="en-US" smtClean="0"/>
              <a:pPr/>
              <a:t>8/6/2020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C57D99-F15D-4E1E-AAFB-3BADD86C723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3C359-7EA6-4A7E-9BB6-FA942F8A570F}" type="datetimeFigureOut">
              <a:rPr lang="en-US" smtClean="0"/>
              <a:pPr/>
              <a:t>8/6/2020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C57D99-F15D-4E1E-AAFB-3BADD86C723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107996"/>
          </a:xfrm>
          <a:prstGeom prst="rect">
            <a:avLst/>
          </a:prstGeom>
          <a:noFill/>
        </p:spPr>
        <p:txBody>
          <a:bodyPr wrap="square" rtlCol="0">
            <a:spAutoFit/>
          </a:bodyPr>
          <a:lstStyle/>
          <a:p>
            <a:pPr algn="ctr"/>
            <a:r>
              <a:rPr lang="en-US" sz="6600" b="1" dirty="0" smtClean="0">
                <a:solidFill>
                  <a:schemeClr val="bg1"/>
                </a:solidFill>
              </a:rPr>
              <a:t>“No Plans”</a:t>
            </a:r>
            <a:endParaRPr lang="en-US" sz="6600" b="1" dirty="0">
              <a:solidFill>
                <a:schemeClr val="bg1"/>
              </a:solidFill>
            </a:endParaRPr>
          </a:p>
        </p:txBody>
      </p:sp>
      <p:sp>
        <p:nvSpPr>
          <p:cNvPr id="5" name="TextBox 4"/>
          <p:cNvSpPr txBox="1"/>
          <p:nvPr/>
        </p:nvSpPr>
        <p:spPr>
          <a:xfrm>
            <a:off x="0" y="6027003"/>
            <a:ext cx="9144000" cy="830997"/>
          </a:xfrm>
          <a:prstGeom prst="rect">
            <a:avLst/>
          </a:prstGeom>
          <a:noFill/>
        </p:spPr>
        <p:txBody>
          <a:bodyPr wrap="square" rtlCol="0">
            <a:spAutoFit/>
          </a:bodyPr>
          <a:lstStyle/>
          <a:p>
            <a:pPr algn="ctr"/>
            <a:r>
              <a:rPr lang="en-US" sz="4800" b="1" dirty="0" smtClean="0">
                <a:solidFill>
                  <a:srgbClr val="FFFF00"/>
                </a:solidFill>
              </a:rPr>
              <a:t>http://www.pearltrees.com/awhn</a:t>
            </a:r>
            <a:endParaRPr lang="en-US" sz="4800" b="1" dirty="0">
              <a:solidFill>
                <a:srgbClr val="FFFF00"/>
              </a:solidFill>
            </a:endParaRPr>
          </a:p>
        </p:txBody>
      </p:sp>
      <p:pic>
        <p:nvPicPr>
          <p:cNvPr id="8" name="Picture 7" descr="external-content.duckduckgo.com118.jpg"/>
          <p:cNvPicPr>
            <a:picLocks noChangeAspect="1"/>
          </p:cNvPicPr>
          <p:nvPr/>
        </p:nvPicPr>
        <p:blipFill>
          <a:blip r:embed="rId2"/>
          <a:stretch>
            <a:fillRect/>
          </a:stretch>
        </p:blipFill>
        <p:spPr>
          <a:xfrm>
            <a:off x="0" y="990600"/>
            <a:ext cx="9144000" cy="50108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Vacation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4" name="Picture 3" descr="external-content.duckduckgo.com121.jpg"/>
          <p:cNvPicPr>
            <a:picLocks noChangeAspect="1"/>
          </p:cNvPicPr>
          <p:nvPr/>
        </p:nvPicPr>
        <p:blipFill>
          <a:blip r:embed="rId2"/>
          <a:stretch>
            <a:fillRect/>
          </a:stretch>
        </p:blipFill>
        <p:spPr>
          <a:xfrm>
            <a:off x="0" y="838199"/>
            <a:ext cx="9144000" cy="6020631"/>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133600"/>
            <a:ext cx="9144000" cy="2308324"/>
          </a:xfrm>
          <a:prstGeom prst="rect">
            <a:avLst/>
          </a:prstGeom>
          <a:noFill/>
        </p:spPr>
        <p:txBody>
          <a:bodyPr wrap="square" rtlCol="0">
            <a:spAutoFit/>
          </a:bodyPr>
          <a:lstStyle/>
          <a:p>
            <a:pPr algn="ctr"/>
            <a:r>
              <a:rPr lang="en-US" sz="4800" b="1" dirty="0" smtClean="0">
                <a:solidFill>
                  <a:schemeClr val="bg1"/>
                </a:solidFill>
              </a:rPr>
              <a:t>“The </a:t>
            </a:r>
            <a:r>
              <a:rPr lang="en-US" sz="4800" b="1" dirty="0">
                <a:solidFill>
                  <a:schemeClr val="bg1"/>
                </a:solidFill>
              </a:rPr>
              <a:t>pins of the tabernacle, and the pins of the court, and their cords</a:t>
            </a:r>
            <a:r>
              <a:rPr lang="en-US" sz="4800" b="1" dirty="0" smtClean="0">
                <a:solidFill>
                  <a:schemeClr val="bg1"/>
                </a:solidFill>
              </a:rPr>
              <a:t>,” </a:t>
            </a:r>
            <a:r>
              <a:rPr lang="en-US" sz="4800" b="1" dirty="0" smtClean="0">
                <a:solidFill>
                  <a:srgbClr val="00B0F0"/>
                </a:solidFill>
              </a:rPr>
              <a:t>– Exodus 35:18 KJB</a:t>
            </a:r>
            <a:endParaRPr lang="en-US" sz="4800" b="1" dirty="0">
              <a:solidFill>
                <a:srgbClr val="00B0F0"/>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219200"/>
            <a:ext cx="9144000" cy="4524315"/>
          </a:xfrm>
          <a:prstGeom prst="rect">
            <a:avLst/>
          </a:prstGeom>
          <a:noFill/>
        </p:spPr>
        <p:txBody>
          <a:bodyPr wrap="square" rtlCol="0">
            <a:spAutoFit/>
          </a:bodyPr>
          <a:lstStyle/>
          <a:p>
            <a:pPr algn="ctr"/>
            <a:r>
              <a:rPr lang="en-US" sz="4800" b="1" dirty="0" smtClean="0">
                <a:solidFill>
                  <a:schemeClr val="bg1"/>
                </a:solidFill>
              </a:rPr>
              <a:t>“The </a:t>
            </a:r>
            <a:r>
              <a:rPr lang="en-US" sz="4800" b="1" dirty="0">
                <a:solidFill>
                  <a:schemeClr val="bg1"/>
                </a:solidFill>
              </a:rPr>
              <a:t>cloths of service, to do service in the holy place, the holy garments for Aaron the priest, and the garments of his sons, to minister in the priest's office</a:t>
            </a:r>
            <a:r>
              <a:rPr lang="en-US" sz="4800" b="1" dirty="0" smtClean="0">
                <a:solidFill>
                  <a:schemeClr val="bg1"/>
                </a:solidFill>
              </a:rPr>
              <a:t>.”</a:t>
            </a:r>
          </a:p>
          <a:p>
            <a:pPr algn="ctr"/>
            <a:r>
              <a:rPr lang="en-US" sz="4800" b="1" dirty="0" smtClean="0">
                <a:solidFill>
                  <a:srgbClr val="00B0F0"/>
                </a:solidFill>
              </a:rPr>
              <a:t>– Exodus 35:19 KJB</a:t>
            </a:r>
            <a:endParaRPr lang="en-US" sz="4800" b="1" dirty="0">
              <a:solidFill>
                <a:srgbClr val="00B0F0"/>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905000"/>
            <a:ext cx="9144000" cy="3046988"/>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all the congregation of the children of Israel departed from the presence of Moses</a:t>
            </a:r>
            <a:r>
              <a:rPr lang="en-US" sz="4800" b="1" dirty="0" smtClean="0">
                <a:solidFill>
                  <a:schemeClr val="bg1"/>
                </a:solidFill>
              </a:rPr>
              <a:t>.”</a:t>
            </a:r>
          </a:p>
          <a:p>
            <a:pPr algn="ctr"/>
            <a:r>
              <a:rPr lang="en-US" sz="4800" b="1" dirty="0" smtClean="0">
                <a:solidFill>
                  <a:srgbClr val="00B0F0"/>
                </a:solidFill>
              </a:rPr>
              <a:t>– Exodus 35:20 KJB</a:t>
            </a:r>
            <a:endParaRPr lang="en-US" sz="4800" b="1" dirty="0">
              <a:solidFill>
                <a:srgbClr val="00B0F0"/>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81000"/>
            <a:ext cx="9144000" cy="6001643"/>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they came, every one whose heart stirred him up, and every one whom his spirit made </a:t>
            </a:r>
            <a:r>
              <a:rPr lang="en-US" sz="4800" b="1" u="sng" dirty="0">
                <a:solidFill>
                  <a:srgbClr val="FFFF00"/>
                </a:solidFill>
              </a:rPr>
              <a:t>willing</a:t>
            </a:r>
            <a:r>
              <a:rPr lang="en-US" sz="4800" b="1" dirty="0">
                <a:solidFill>
                  <a:schemeClr val="bg1"/>
                </a:solidFill>
              </a:rPr>
              <a:t>, and they brought the LORD'S offering to </a:t>
            </a:r>
            <a:r>
              <a:rPr lang="en-US" sz="4800" b="1" u="sng" dirty="0">
                <a:solidFill>
                  <a:srgbClr val="FFFF00"/>
                </a:solidFill>
              </a:rPr>
              <a:t>the work of the tabernacle of the congregation</a:t>
            </a:r>
            <a:r>
              <a:rPr lang="en-US" sz="4800" b="1" dirty="0">
                <a:solidFill>
                  <a:schemeClr val="bg1"/>
                </a:solidFill>
              </a:rPr>
              <a:t>, and </a:t>
            </a:r>
            <a:r>
              <a:rPr lang="en-US" sz="4800" b="1" u="sng" dirty="0">
                <a:solidFill>
                  <a:srgbClr val="FFFF00"/>
                </a:solidFill>
              </a:rPr>
              <a:t>for all his service</a:t>
            </a:r>
            <a:r>
              <a:rPr lang="en-US" sz="4800" b="1" dirty="0">
                <a:solidFill>
                  <a:schemeClr val="bg1"/>
                </a:solidFill>
              </a:rPr>
              <a:t>, and for the holy garments</a:t>
            </a:r>
            <a:r>
              <a:rPr lang="en-US" sz="4800" b="1" dirty="0" smtClean="0">
                <a:solidFill>
                  <a:schemeClr val="bg1"/>
                </a:solidFill>
              </a:rPr>
              <a:t>.” </a:t>
            </a:r>
            <a:r>
              <a:rPr lang="en-US" sz="4800" b="1" dirty="0" smtClean="0">
                <a:solidFill>
                  <a:srgbClr val="00B0F0"/>
                </a:solidFill>
              </a:rPr>
              <a:t>– Exodus 35:21 KJB</a:t>
            </a:r>
            <a:endParaRPr lang="en-US" sz="4800" b="1" dirty="0">
              <a:solidFill>
                <a:srgbClr val="00B0F0"/>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1446550"/>
          </a:xfrm>
          <a:prstGeom prst="rect">
            <a:avLst/>
          </a:prstGeom>
          <a:noFill/>
        </p:spPr>
        <p:txBody>
          <a:bodyPr wrap="square" rtlCol="0">
            <a:spAutoFit/>
          </a:bodyPr>
          <a:lstStyle/>
          <a:p>
            <a:pPr algn="ctr"/>
            <a:r>
              <a:rPr lang="en-US" sz="4400" b="1" dirty="0" smtClean="0">
                <a:solidFill>
                  <a:schemeClr val="bg1"/>
                </a:solidFill>
              </a:rPr>
              <a:t>A Freewill offering of faith &amp; love to God our Father in Heaven is GOLDEN.</a:t>
            </a:r>
            <a:endParaRPr lang="en-US" sz="4400" b="1" dirty="0">
              <a:solidFill>
                <a:srgbClr val="00B0F0"/>
              </a:solidFill>
            </a:endParaRPr>
          </a:p>
        </p:txBody>
      </p:sp>
      <p:pic>
        <p:nvPicPr>
          <p:cNvPr id="4" name="Picture 3" descr="external-content.duckduckgo.com168.jpg"/>
          <p:cNvPicPr>
            <a:picLocks noChangeAspect="1"/>
          </p:cNvPicPr>
          <p:nvPr/>
        </p:nvPicPr>
        <p:blipFill>
          <a:blip r:embed="rId2"/>
          <a:srcRect b="1562"/>
          <a:stretch>
            <a:fillRect/>
          </a:stretch>
        </p:blipFill>
        <p:spPr>
          <a:xfrm>
            <a:off x="0" y="1447800"/>
            <a:ext cx="9144000" cy="5410200"/>
          </a:xfrm>
          <a:prstGeom prst="rect">
            <a:avLst/>
          </a:prstGeo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1200329"/>
          </a:xfrm>
          <a:prstGeom prst="rect">
            <a:avLst/>
          </a:prstGeom>
          <a:noFill/>
        </p:spPr>
        <p:txBody>
          <a:bodyPr wrap="square" rtlCol="0">
            <a:spAutoFit/>
          </a:bodyPr>
          <a:lstStyle/>
          <a:p>
            <a:pPr algn="ctr"/>
            <a:r>
              <a:rPr lang="en-US" sz="3600" b="1" dirty="0" smtClean="0">
                <a:solidFill>
                  <a:schemeClr val="bg1"/>
                </a:solidFill>
              </a:rPr>
              <a:t>Yet, in between all those things, Moses was shown something greater in connection:</a:t>
            </a:r>
            <a:endParaRPr lang="en-US" sz="3600" b="1" dirty="0">
              <a:solidFill>
                <a:srgbClr val="00B0F0"/>
              </a:solidFill>
            </a:endParaRPr>
          </a:p>
        </p:txBody>
      </p:sp>
      <p:pic>
        <p:nvPicPr>
          <p:cNvPr id="6" name="Picture 5" descr="Bible - Moses 19.jpg"/>
          <p:cNvPicPr>
            <a:picLocks noChangeAspect="1"/>
          </p:cNvPicPr>
          <p:nvPr/>
        </p:nvPicPr>
        <p:blipFill>
          <a:blip r:embed="rId2"/>
          <a:stretch>
            <a:fillRect/>
          </a:stretch>
        </p:blipFill>
        <p:spPr>
          <a:xfrm>
            <a:off x="0" y="1295400"/>
            <a:ext cx="9144000" cy="5579983"/>
          </a:xfrm>
          <a:prstGeom prst="rect">
            <a:avLst/>
          </a:prstGeo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81000"/>
            <a:ext cx="9144000" cy="6001643"/>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Moses said unto the LORD, See, thou </a:t>
            </a:r>
            <a:r>
              <a:rPr lang="en-US" sz="4800" b="1" dirty="0" err="1">
                <a:solidFill>
                  <a:schemeClr val="bg1"/>
                </a:solidFill>
              </a:rPr>
              <a:t>sayest</a:t>
            </a:r>
            <a:r>
              <a:rPr lang="en-US" sz="4800" b="1" dirty="0">
                <a:solidFill>
                  <a:schemeClr val="bg1"/>
                </a:solidFill>
              </a:rPr>
              <a:t> unto me, Bring up this people: and thou hast not let me know whom thou wilt send with me. Yet thou hast said, I know thee by name, and thou hast also found grace in my sight</a:t>
            </a:r>
            <a:r>
              <a:rPr lang="en-US" sz="4800" b="1" dirty="0" smtClean="0">
                <a:solidFill>
                  <a:schemeClr val="bg1"/>
                </a:solidFill>
              </a:rPr>
              <a:t>.”</a:t>
            </a:r>
          </a:p>
          <a:p>
            <a:pPr algn="ctr"/>
            <a:r>
              <a:rPr lang="en-US" sz="4800" b="1" dirty="0" smtClean="0">
                <a:solidFill>
                  <a:srgbClr val="00B0F0"/>
                </a:solidFill>
              </a:rPr>
              <a:t>– Exodus 33:12 KJB</a:t>
            </a:r>
            <a:endParaRPr lang="en-US" sz="4800" b="1" dirty="0">
              <a:solidFill>
                <a:srgbClr val="00B0F0"/>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066800"/>
            <a:ext cx="9144000" cy="4524315"/>
          </a:xfrm>
          <a:prstGeom prst="rect">
            <a:avLst/>
          </a:prstGeom>
          <a:noFill/>
        </p:spPr>
        <p:txBody>
          <a:bodyPr wrap="square" rtlCol="0">
            <a:spAutoFit/>
          </a:bodyPr>
          <a:lstStyle/>
          <a:p>
            <a:pPr algn="ctr"/>
            <a:r>
              <a:rPr lang="en-US" sz="4800" b="1" dirty="0" smtClean="0">
                <a:solidFill>
                  <a:schemeClr val="bg1"/>
                </a:solidFill>
              </a:rPr>
              <a:t>“Now </a:t>
            </a:r>
            <a:r>
              <a:rPr lang="en-US" sz="4800" b="1" dirty="0">
                <a:solidFill>
                  <a:schemeClr val="bg1"/>
                </a:solidFill>
              </a:rPr>
              <a:t>therefore, I pray thee, if I have found grace in thy sight, </a:t>
            </a:r>
            <a:r>
              <a:rPr lang="en-US" sz="4800" b="1" dirty="0" err="1">
                <a:solidFill>
                  <a:schemeClr val="bg1"/>
                </a:solidFill>
              </a:rPr>
              <a:t>shew</a:t>
            </a:r>
            <a:r>
              <a:rPr lang="en-US" sz="4800" b="1" dirty="0">
                <a:solidFill>
                  <a:schemeClr val="bg1"/>
                </a:solidFill>
              </a:rPr>
              <a:t> me now thy way, that I may know thee, that I may find grace in thy sight: and consider that this nation </a:t>
            </a:r>
            <a:r>
              <a:rPr lang="en-US" sz="4800" b="1" i="1" dirty="0">
                <a:solidFill>
                  <a:schemeClr val="bg1"/>
                </a:solidFill>
              </a:rPr>
              <a:t>is</a:t>
            </a:r>
            <a:r>
              <a:rPr lang="en-US" sz="4800" b="1" dirty="0">
                <a:solidFill>
                  <a:schemeClr val="bg1"/>
                </a:solidFill>
              </a:rPr>
              <a:t> thy people</a:t>
            </a:r>
            <a:r>
              <a:rPr lang="en-US" sz="4800" b="1" dirty="0" smtClean="0">
                <a:solidFill>
                  <a:schemeClr val="bg1"/>
                </a:solidFill>
              </a:rPr>
              <a:t>.” </a:t>
            </a:r>
            <a:r>
              <a:rPr lang="en-US" sz="4800" b="1" dirty="0" smtClean="0">
                <a:solidFill>
                  <a:srgbClr val="00B0F0"/>
                </a:solidFill>
              </a:rPr>
              <a:t>– Exodus 33:13 KJB</a:t>
            </a:r>
            <a:endParaRPr lang="en-US" sz="4800" b="1" dirty="0">
              <a:solidFill>
                <a:srgbClr val="00B0F0"/>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209800"/>
            <a:ext cx="9144000" cy="2308324"/>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he said, My presence shall go </a:t>
            </a:r>
            <a:r>
              <a:rPr lang="en-US" sz="4800" b="1" i="1" dirty="0">
                <a:solidFill>
                  <a:schemeClr val="bg1"/>
                </a:solidFill>
              </a:rPr>
              <a:t>with thee</a:t>
            </a:r>
            <a:r>
              <a:rPr lang="en-US" sz="4800" b="1" dirty="0">
                <a:solidFill>
                  <a:schemeClr val="bg1"/>
                </a:solidFill>
              </a:rPr>
              <a:t>, and I will give thee rest</a:t>
            </a:r>
            <a:r>
              <a:rPr lang="en-US" sz="4800" b="1" dirty="0" smtClean="0">
                <a:solidFill>
                  <a:schemeClr val="bg1"/>
                </a:solidFill>
              </a:rPr>
              <a:t>.” </a:t>
            </a:r>
            <a:r>
              <a:rPr lang="en-US" sz="4800" b="1" dirty="0" smtClean="0">
                <a:solidFill>
                  <a:srgbClr val="00B0F0"/>
                </a:solidFill>
              </a:rPr>
              <a:t>– Exodus 33:14 KJB</a:t>
            </a:r>
            <a:endParaRPr lang="en-US" sz="4800" b="1" dirty="0">
              <a:solidFill>
                <a:srgbClr val="00B0F0"/>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209800"/>
            <a:ext cx="9144000" cy="2308324"/>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he said unto him, If thy presence go not </a:t>
            </a:r>
            <a:r>
              <a:rPr lang="en-US" sz="4800" b="1" i="1" dirty="0">
                <a:solidFill>
                  <a:schemeClr val="bg1"/>
                </a:solidFill>
              </a:rPr>
              <a:t>with me</a:t>
            </a:r>
            <a:r>
              <a:rPr lang="en-US" sz="4800" b="1" dirty="0">
                <a:solidFill>
                  <a:schemeClr val="bg1"/>
                </a:solidFill>
              </a:rPr>
              <a:t>, carry us not up hence</a:t>
            </a:r>
            <a:r>
              <a:rPr lang="en-US" sz="4800" b="1" dirty="0" smtClean="0">
                <a:solidFill>
                  <a:schemeClr val="bg1"/>
                </a:solidFill>
              </a:rPr>
              <a:t>.” </a:t>
            </a:r>
            <a:r>
              <a:rPr lang="en-US" sz="4800" b="1" dirty="0" smtClean="0">
                <a:solidFill>
                  <a:srgbClr val="00B0F0"/>
                </a:solidFill>
              </a:rPr>
              <a:t>– Exodus 33:15 KJB</a:t>
            </a:r>
            <a:endParaRPr lang="en-US" sz="4800" b="1" dirty="0">
              <a:solidFill>
                <a:srgbClr val="00B0F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Marketing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6" name="Picture 5" descr="external-content.duckduckgo.com122.jpg"/>
          <p:cNvPicPr>
            <a:picLocks noChangeAspect="1"/>
          </p:cNvPicPr>
          <p:nvPr/>
        </p:nvPicPr>
        <p:blipFill>
          <a:blip r:embed="rId2"/>
          <a:stretch>
            <a:fillRect/>
          </a:stretch>
        </p:blipFill>
        <p:spPr>
          <a:xfrm>
            <a:off x="0" y="838200"/>
            <a:ext cx="9144000" cy="6019800"/>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81000"/>
            <a:ext cx="9144000" cy="6001643"/>
          </a:xfrm>
          <a:prstGeom prst="rect">
            <a:avLst/>
          </a:prstGeom>
          <a:noFill/>
        </p:spPr>
        <p:txBody>
          <a:bodyPr wrap="square" rtlCol="0">
            <a:spAutoFit/>
          </a:bodyPr>
          <a:lstStyle/>
          <a:p>
            <a:pPr algn="ctr"/>
            <a:r>
              <a:rPr lang="en-US" sz="4800" b="1" dirty="0" smtClean="0">
                <a:solidFill>
                  <a:schemeClr val="bg1"/>
                </a:solidFill>
              </a:rPr>
              <a:t>“For </a:t>
            </a:r>
            <a:r>
              <a:rPr lang="en-US" sz="4800" b="1" dirty="0">
                <a:solidFill>
                  <a:schemeClr val="bg1"/>
                </a:solidFill>
              </a:rPr>
              <a:t>wherein shall it be known here that I and thy people have found grace in thy sight? </a:t>
            </a:r>
            <a:r>
              <a:rPr lang="en-US" sz="4800" b="1" i="1" dirty="0">
                <a:solidFill>
                  <a:schemeClr val="bg1"/>
                </a:solidFill>
              </a:rPr>
              <a:t>is it</a:t>
            </a:r>
            <a:r>
              <a:rPr lang="en-US" sz="4800" b="1" dirty="0">
                <a:solidFill>
                  <a:schemeClr val="bg1"/>
                </a:solidFill>
              </a:rPr>
              <a:t> not in that thou </a:t>
            </a:r>
            <a:r>
              <a:rPr lang="en-US" sz="4800" b="1" dirty="0" err="1">
                <a:solidFill>
                  <a:schemeClr val="bg1"/>
                </a:solidFill>
              </a:rPr>
              <a:t>goest</a:t>
            </a:r>
            <a:r>
              <a:rPr lang="en-US" sz="4800" b="1" dirty="0">
                <a:solidFill>
                  <a:schemeClr val="bg1"/>
                </a:solidFill>
              </a:rPr>
              <a:t> with us? so shall we be separated, I and thy people, from all the people that </a:t>
            </a:r>
            <a:r>
              <a:rPr lang="en-US" sz="4800" b="1" i="1" dirty="0">
                <a:solidFill>
                  <a:schemeClr val="bg1"/>
                </a:solidFill>
              </a:rPr>
              <a:t>are</a:t>
            </a:r>
            <a:r>
              <a:rPr lang="en-US" sz="4800" b="1" dirty="0">
                <a:solidFill>
                  <a:schemeClr val="bg1"/>
                </a:solidFill>
              </a:rPr>
              <a:t> upon the face of the earth</a:t>
            </a:r>
            <a:r>
              <a:rPr lang="en-US" sz="4800" b="1" dirty="0" smtClean="0">
                <a:solidFill>
                  <a:schemeClr val="bg1"/>
                </a:solidFill>
              </a:rPr>
              <a:t>.”</a:t>
            </a:r>
          </a:p>
          <a:p>
            <a:pPr algn="ctr"/>
            <a:r>
              <a:rPr lang="en-US" sz="4800" b="1" dirty="0" smtClean="0">
                <a:solidFill>
                  <a:srgbClr val="00B0F0"/>
                </a:solidFill>
              </a:rPr>
              <a:t>– Exodus 33:16 KJB</a:t>
            </a:r>
            <a:endParaRPr lang="en-US" sz="4800" b="1" dirty="0">
              <a:solidFill>
                <a:srgbClr val="00B0F0"/>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447800"/>
            <a:ext cx="9144000" cy="3785652"/>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the LORD said unto Moses, I will do this thing also that thou hast spoken: for thou hast found grace in my sight, and I know thee by name</a:t>
            </a:r>
            <a:r>
              <a:rPr lang="en-US" sz="4800" b="1" dirty="0" smtClean="0">
                <a:solidFill>
                  <a:schemeClr val="bg1"/>
                </a:solidFill>
              </a:rPr>
              <a:t>.” </a:t>
            </a:r>
            <a:r>
              <a:rPr lang="en-US" sz="4800" b="1" dirty="0" smtClean="0">
                <a:solidFill>
                  <a:srgbClr val="00B0F0"/>
                </a:solidFill>
              </a:rPr>
              <a:t>– Exodus 33:17 KJB</a:t>
            </a:r>
            <a:endParaRPr lang="en-US" sz="4800" b="1" dirty="0">
              <a:solidFill>
                <a:srgbClr val="00B0F0"/>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667000"/>
            <a:ext cx="9144000" cy="1569660"/>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he said, I beseech thee, </a:t>
            </a:r>
            <a:r>
              <a:rPr lang="en-US" sz="4800" b="1" dirty="0" err="1">
                <a:solidFill>
                  <a:schemeClr val="bg1"/>
                </a:solidFill>
              </a:rPr>
              <a:t>shew</a:t>
            </a:r>
            <a:r>
              <a:rPr lang="en-US" sz="4800" b="1" dirty="0">
                <a:solidFill>
                  <a:schemeClr val="bg1"/>
                </a:solidFill>
              </a:rPr>
              <a:t> me thy glory</a:t>
            </a:r>
            <a:r>
              <a:rPr lang="en-US" sz="4800" b="1" dirty="0" smtClean="0">
                <a:solidFill>
                  <a:schemeClr val="bg1"/>
                </a:solidFill>
              </a:rPr>
              <a:t>.” </a:t>
            </a:r>
            <a:r>
              <a:rPr lang="en-US" sz="4800" b="1" dirty="0" smtClean="0">
                <a:solidFill>
                  <a:srgbClr val="00B0F0"/>
                </a:solidFill>
              </a:rPr>
              <a:t>– Exodus 33:18 KJB</a:t>
            </a:r>
            <a:endParaRPr lang="en-US" sz="4800" b="1" dirty="0">
              <a:solidFill>
                <a:srgbClr val="00B0F0"/>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457200"/>
            <a:ext cx="9144000" cy="6001643"/>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he said, I will make all my goodness pass before thee, and I will proclaim the name of the LORD before thee; and will be gracious to whom I will be gracious, and will </a:t>
            </a:r>
            <a:r>
              <a:rPr lang="en-US" sz="4800" b="1" dirty="0" err="1">
                <a:solidFill>
                  <a:schemeClr val="bg1"/>
                </a:solidFill>
              </a:rPr>
              <a:t>shew</a:t>
            </a:r>
            <a:r>
              <a:rPr lang="en-US" sz="4800" b="1" dirty="0">
                <a:solidFill>
                  <a:schemeClr val="bg1"/>
                </a:solidFill>
              </a:rPr>
              <a:t> mercy on whom I will </a:t>
            </a:r>
            <a:r>
              <a:rPr lang="en-US" sz="4800" b="1" dirty="0" err="1">
                <a:solidFill>
                  <a:schemeClr val="bg1"/>
                </a:solidFill>
              </a:rPr>
              <a:t>shew</a:t>
            </a:r>
            <a:r>
              <a:rPr lang="en-US" sz="4800" b="1" dirty="0">
                <a:solidFill>
                  <a:schemeClr val="bg1"/>
                </a:solidFill>
              </a:rPr>
              <a:t> mercy</a:t>
            </a:r>
            <a:r>
              <a:rPr lang="en-US" sz="4800" b="1" dirty="0" smtClean="0">
                <a:solidFill>
                  <a:schemeClr val="bg1"/>
                </a:solidFill>
              </a:rPr>
              <a:t>.”</a:t>
            </a:r>
          </a:p>
          <a:p>
            <a:pPr algn="ctr"/>
            <a:r>
              <a:rPr lang="en-US" sz="4800" b="1" dirty="0" smtClean="0">
                <a:solidFill>
                  <a:srgbClr val="00B0F0"/>
                </a:solidFill>
              </a:rPr>
              <a:t>– Exodus 33:19 KJB</a:t>
            </a:r>
            <a:endParaRPr lang="en-US" sz="4800" b="1" dirty="0">
              <a:solidFill>
                <a:srgbClr val="00B0F0"/>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209800"/>
            <a:ext cx="9144000" cy="2308324"/>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he said, Thou canst not see my face: for there shall no man see me, and live</a:t>
            </a:r>
            <a:r>
              <a:rPr lang="en-US" sz="4800" b="1" dirty="0" smtClean="0">
                <a:solidFill>
                  <a:schemeClr val="bg1"/>
                </a:solidFill>
              </a:rPr>
              <a:t>.” </a:t>
            </a:r>
            <a:r>
              <a:rPr lang="en-US" sz="4800" b="1" dirty="0" smtClean="0">
                <a:solidFill>
                  <a:srgbClr val="00B0F0"/>
                </a:solidFill>
              </a:rPr>
              <a:t>– Exodus 33:20 KJB</a:t>
            </a:r>
            <a:endParaRPr lang="en-US" sz="4800" b="1" dirty="0">
              <a:solidFill>
                <a:srgbClr val="00B0F0"/>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981200"/>
            <a:ext cx="9144000" cy="3046988"/>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the LORD said, Behold, </a:t>
            </a:r>
            <a:r>
              <a:rPr lang="en-US" sz="4800" b="1" i="1" dirty="0">
                <a:solidFill>
                  <a:schemeClr val="bg1"/>
                </a:solidFill>
              </a:rPr>
              <a:t>there is</a:t>
            </a:r>
            <a:r>
              <a:rPr lang="en-US" sz="4800" b="1" dirty="0">
                <a:solidFill>
                  <a:schemeClr val="bg1"/>
                </a:solidFill>
              </a:rPr>
              <a:t> a place by me, and thou </a:t>
            </a:r>
            <a:r>
              <a:rPr lang="en-US" sz="4800" b="1" dirty="0" err="1">
                <a:solidFill>
                  <a:schemeClr val="bg1"/>
                </a:solidFill>
              </a:rPr>
              <a:t>shalt</a:t>
            </a:r>
            <a:r>
              <a:rPr lang="en-US" sz="4800" b="1" dirty="0">
                <a:solidFill>
                  <a:schemeClr val="bg1"/>
                </a:solidFill>
              </a:rPr>
              <a:t> stand upon a rock</a:t>
            </a:r>
            <a:r>
              <a:rPr lang="en-US" sz="4800" b="1" dirty="0" smtClean="0">
                <a:solidFill>
                  <a:schemeClr val="bg1"/>
                </a:solidFill>
              </a:rPr>
              <a:t>:”</a:t>
            </a:r>
          </a:p>
          <a:p>
            <a:pPr algn="ctr"/>
            <a:r>
              <a:rPr lang="en-US" sz="4800" b="1" dirty="0" smtClean="0">
                <a:solidFill>
                  <a:srgbClr val="00B0F0"/>
                </a:solidFill>
              </a:rPr>
              <a:t>– Exodus 33:21 KJB</a:t>
            </a:r>
            <a:endParaRPr lang="en-US" sz="4800" b="1" dirty="0">
              <a:solidFill>
                <a:srgbClr val="00B0F0"/>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447800"/>
            <a:ext cx="9144000" cy="3785652"/>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it shall come to pass, while my glory </a:t>
            </a:r>
            <a:r>
              <a:rPr lang="en-US" sz="4800" b="1" dirty="0" err="1">
                <a:solidFill>
                  <a:schemeClr val="bg1"/>
                </a:solidFill>
              </a:rPr>
              <a:t>passeth</a:t>
            </a:r>
            <a:r>
              <a:rPr lang="en-US" sz="4800" b="1" dirty="0">
                <a:solidFill>
                  <a:schemeClr val="bg1"/>
                </a:solidFill>
              </a:rPr>
              <a:t> by, that I will put thee in a </a:t>
            </a:r>
            <a:r>
              <a:rPr lang="en-US" sz="4800" b="1" dirty="0" err="1">
                <a:solidFill>
                  <a:schemeClr val="bg1"/>
                </a:solidFill>
              </a:rPr>
              <a:t>clift</a:t>
            </a:r>
            <a:r>
              <a:rPr lang="en-US" sz="4800" b="1" dirty="0">
                <a:solidFill>
                  <a:schemeClr val="bg1"/>
                </a:solidFill>
              </a:rPr>
              <a:t> of the rock, and will cover thee with my hand while I pass by</a:t>
            </a:r>
            <a:r>
              <a:rPr lang="en-US" sz="4800" b="1" dirty="0" smtClean="0">
                <a:solidFill>
                  <a:schemeClr val="bg1"/>
                </a:solidFill>
              </a:rPr>
              <a:t>:” </a:t>
            </a:r>
            <a:r>
              <a:rPr lang="en-US" sz="4800" b="1" dirty="0" smtClean="0">
                <a:solidFill>
                  <a:srgbClr val="00B0F0"/>
                </a:solidFill>
              </a:rPr>
              <a:t>– Exodus 33:22 KJB</a:t>
            </a:r>
            <a:endParaRPr lang="en-US" sz="4800" b="1" dirty="0">
              <a:solidFill>
                <a:srgbClr val="00B0F0"/>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905000"/>
            <a:ext cx="9144000" cy="3046988"/>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I will take away mine hand, and thou </a:t>
            </a:r>
            <a:r>
              <a:rPr lang="en-US" sz="4800" b="1" dirty="0" err="1">
                <a:solidFill>
                  <a:schemeClr val="bg1"/>
                </a:solidFill>
              </a:rPr>
              <a:t>shalt</a:t>
            </a:r>
            <a:r>
              <a:rPr lang="en-US" sz="4800" b="1" dirty="0">
                <a:solidFill>
                  <a:schemeClr val="bg1"/>
                </a:solidFill>
              </a:rPr>
              <a:t> see my back parts: but my face shall not be seen</a:t>
            </a:r>
            <a:r>
              <a:rPr lang="en-US" sz="4800" b="1" dirty="0" smtClean="0">
                <a:solidFill>
                  <a:schemeClr val="bg1"/>
                </a:solidFill>
              </a:rPr>
              <a:t>.”</a:t>
            </a:r>
          </a:p>
          <a:p>
            <a:pPr algn="ctr"/>
            <a:r>
              <a:rPr lang="en-US" sz="4800" b="1" dirty="0" smtClean="0">
                <a:solidFill>
                  <a:srgbClr val="00B0F0"/>
                </a:solidFill>
              </a:rPr>
              <a:t>– Exodus 33:23 KJB</a:t>
            </a:r>
            <a:endParaRPr lang="en-US" sz="4800" b="1" dirty="0">
              <a:solidFill>
                <a:srgbClr val="00B0F0"/>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066800"/>
            <a:ext cx="9144000" cy="4524315"/>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the LORD said unto Moses, Hew thee two tables of stone like unto the first: and I will write upon </a:t>
            </a:r>
            <a:r>
              <a:rPr lang="en-US" sz="4800" b="1" i="1" dirty="0">
                <a:solidFill>
                  <a:schemeClr val="bg1"/>
                </a:solidFill>
              </a:rPr>
              <a:t>these</a:t>
            </a:r>
            <a:r>
              <a:rPr lang="en-US" sz="4800" b="1" dirty="0">
                <a:solidFill>
                  <a:schemeClr val="bg1"/>
                </a:solidFill>
              </a:rPr>
              <a:t> tables the words that were in the first tables, which thou </a:t>
            </a:r>
            <a:r>
              <a:rPr lang="en-US" sz="4800" b="1" dirty="0" err="1">
                <a:solidFill>
                  <a:schemeClr val="bg1"/>
                </a:solidFill>
              </a:rPr>
              <a:t>brakest</a:t>
            </a:r>
            <a:r>
              <a:rPr lang="en-US" sz="4800" b="1" dirty="0" smtClean="0">
                <a:solidFill>
                  <a:schemeClr val="bg1"/>
                </a:solidFill>
              </a:rPr>
              <a:t>.” </a:t>
            </a:r>
            <a:r>
              <a:rPr lang="en-US" sz="4800" b="1" dirty="0" smtClean="0">
                <a:solidFill>
                  <a:srgbClr val="00B0F0"/>
                </a:solidFill>
              </a:rPr>
              <a:t>– Exodus 34:1 KJB</a:t>
            </a:r>
            <a:endParaRPr lang="en-US" sz="4800" b="1" dirty="0">
              <a:solidFill>
                <a:srgbClr val="00B0F0"/>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447800"/>
            <a:ext cx="9144000" cy="3785652"/>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be ready in the morning, and come up in the morning unto mount Sinai, and present thyself there to me in the top of the mount</a:t>
            </a:r>
            <a:r>
              <a:rPr lang="en-US" sz="4800" b="1" dirty="0" smtClean="0">
                <a:solidFill>
                  <a:schemeClr val="bg1"/>
                </a:solidFill>
              </a:rPr>
              <a:t>.” </a:t>
            </a:r>
            <a:r>
              <a:rPr lang="en-US" sz="4800" b="1" dirty="0" smtClean="0">
                <a:solidFill>
                  <a:srgbClr val="00B0F0"/>
                </a:solidFill>
              </a:rPr>
              <a:t>– Exodus 34:2 KJB</a:t>
            </a:r>
            <a:endParaRPr lang="en-US" sz="4800" b="1" dirty="0">
              <a:solidFill>
                <a:srgbClr val="00B0F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Financial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4" name="Picture 3" descr="external-content.duckduckgo.com123.jpg"/>
          <p:cNvPicPr>
            <a:picLocks noChangeAspect="1"/>
          </p:cNvPicPr>
          <p:nvPr/>
        </p:nvPicPr>
        <p:blipFill>
          <a:blip r:embed="rId2"/>
          <a:stretch>
            <a:fillRect/>
          </a:stretch>
        </p:blipFill>
        <p:spPr>
          <a:xfrm>
            <a:off x="0" y="838200"/>
            <a:ext cx="9144000" cy="5992310"/>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447800"/>
            <a:ext cx="9144000" cy="3785652"/>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no man shall come up with thee, neither let any man be seen throughout all the mount; neither let the flocks nor herds feed before that </a:t>
            </a:r>
            <a:r>
              <a:rPr lang="en-US" sz="4800" b="1" dirty="0" smtClean="0">
                <a:solidFill>
                  <a:schemeClr val="bg1"/>
                </a:solidFill>
              </a:rPr>
              <a:t>mount.” </a:t>
            </a:r>
            <a:r>
              <a:rPr lang="en-US" sz="4800" b="1" dirty="0" smtClean="0">
                <a:solidFill>
                  <a:srgbClr val="00B0F0"/>
                </a:solidFill>
              </a:rPr>
              <a:t>– Exodus 34:3 KJB</a:t>
            </a:r>
            <a:endParaRPr lang="en-US" sz="4800" b="1" dirty="0">
              <a:solidFill>
                <a:srgbClr val="00B0F0"/>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62000"/>
            <a:ext cx="9144000" cy="5262979"/>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he hewed two tables of stone like unto the first; and Moses rose up early in the morning, and went up unto mount Sinai, as the LORD had commanded him, and took in his hand the two tables of stone</a:t>
            </a:r>
            <a:r>
              <a:rPr lang="en-US" sz="4800" b="1" dirty="0" smtClean="0">
                <a:solidFill>
                  <a:schemeClr val="bg1"/>
                </a:solidFill>
              </a:rPr>
              <a:t>.”</a:t>
            </a:r>
          </a:p>
          <a:p>
            <a:pPr algn="ctr"/>
            <a:r>
              <a:rPr lang="en-US" sz="4800" b="1" dirty="0" smtClean="0">
                <a:solidFill>
                  <a:srgbClr val="00B0F0"/>
                </a:solidFill>
              </a:rPr>
              <a:t>– Exodus 34:4 KJB</a:t>
            </a:r>
            <a:endParaRPr lang="en-US" sz="4800" b="1" dirty="0">
              <a:solidFill>
                <a:srgbClr val="00B0F0"/>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905000"/>
            <a:ext cx="9144000" cy="3046988"/>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the LORD descended in the cloud, and stood with him there, and proclaimed the name of the LORD</a:t>
            </a:r>
            <a:r>
              <a:rPr lang="en-US" sz="4800" b="1" dirty="0" smtClean="0">
                <a:solidFill>
                  <a:schemeClr val="bg1"/>
                </a:solidFill>
              </a:rPr>
              <a:t>.” </a:t>
            </a:r>
            <a:r>
              <a:rPr lang="en-US" sz="4800" b="1" dirty="0" smtClean="0">
                <a:solidFill>
                  <a:srgbClr val="00B0F0"/>
                </a:solidFill>
              </a:rPr>
              <a:t>– Exodus 34:5 KJB</a:t>
            </a:r>
            <a:endParaRPr lang="en-US" sz="4800" b="1" dirty="0">
              <a:solidFill>
                <a:srgbClr val="00B0F0"/>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295400"/>
            <a:ext cx="9144000" cy="4524315"/>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the LORD passed by before him, and proclaimed, The LORD, The LORD God, merciful and gracious, longsuffering, and abundant in goodness and truth</a:t>
            </a:r>
            <a:r>
              <a:rPr lang="en-US" sz="4800" b="1" dirty="0" smtClean="0">
                <a:solidFill>
                  <a:schemeClr val="bg1"/>
                </a:solidFill>
              </a:rPr>
              <a:t>,”</a:t>
            </a:r>
          </a:p>
          <a:p>
            <a:pPr algn="ctr"/>
            <a:r>
              <a:rPr lang="en-US" sz="4800" b="1" dirty="0" smtClean="0">
                <a:solidFill>
                  <a:srgbClr val="00B0F0"/>
                </a:solidFill>
              </a:rPr>
              <a:t>– Exodus 34:6 KJB</a:t>
            </a:r>
            <a:endParaRPr lang="en-US" sz="4800" b="1" dirty="0">
              <a:solidFill>
                <a:srgbClr val="00B0F0"/>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81000"/>
            <a:ext cx="9144000" cy="6001643"/>
          </a:xfrm>
          <a:prstGeom prst="rect">
            <a:avLst/>
          </a:prstGeom>
          <a:noFill/>
        </p:spPr>
        <p:txBody>
          <a:bodyPr wrap="square" rtlCol="0">
            <a:spAutoFit/>
          </a:bodyPr>
          <a:lstStyle/>
          <a:p>
            <a:pPr algn="ctr"/>
            <a:r>
              <a:rPr lang="en-US" sz="4800" b="1" dirty="0" smtClean="0">
                <a:solidFill>
                  <a:schemeClr val="bg1"/>
                </a:solidFill>
              </a:rPr>
              <a:t>“Keeping </a:t>
            </a:r>
            <a:r>
              <a:rPr lang="en-US" sz="4800" b="1" dirty="0">
                <a:solidFill>
                  <a:schemeClr val="bg1"/>
                </a:solidFill>
              </a:rPr>
              <a:t>mercy for thousands, forgiving iniquity and transgression and sin, and that will by no means clear </a:t>
            </a:r>
            <a:r>
              <a:rPr lang="en-US" sz="4800" b="1" i="1" dirty="0">
                <a:solidFill>
                  <a:schemeClr val="bg1"/>
                </a:solidFill>
              </a:rPr>
              <a:t>the guilty</a:t>
            </a:r>
            <a:r>
              <a:rPr lang="en-US" sz="4800" b="1" dirty="0">
                <a:solidFill>
                  <a:schemeClr val="bg1"/>
                </a:solidFill>
              </a:rPr>
              <a:t>; visiting the iniquity of the fathers upon the children, and upon the children's children, unto the third and to the fourth </a:t>
            </a:r>
            <a:r>
              <a:rPr lang="en-US" sz="4800" b="1" i="1" dirty="0">
                <a:solidFill>
                  <a:schemeClr val="bg1"/>
                </a:solidFill>
              </a:rPr>
              <a:t>generation</a:t>
            </a:r>
            <a:r>
              <a:rPr lang="en-US" sz="4800" b="1" dirty="0" smtClean="0">
                <a:solidFill>
                  <a:schemeClr val="bg1"/>
                </a:solidFill>
              </a:rPr>
              <a:t>.” </a:t>
            </a:r>
            <a:r>
              <a:rPr lang="en-US" sz="4800" b="1" dirty="0" smtClean="0">
                <a:solidFill>
                  <a:srgbClr val="00B0F0"/>
                </a:solidFill>
              </a:rPr>
              <a:t>– Exodus 34:7 KJB</a:t>
            </a:r>
            <a:endParaRPr lang="en-US" sz="4800" b="1" dirty="0">
              <a:solidFill>
                <a:srgbClr val="00B0F0"/>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828800"/>
            <a:ext cx="9144000" cy="3046988"/>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Moses made haste, and bowed his head toward the earth, and worshipped</a:t>
            </a:r>
            <a:r>
              <a:rPr lang="en-US" sz="4800" b="1" dirty="0" smtClean="0">
                <a:solidFill>
                  <a:schemeClr val="bg1"/>
                </a:solidFill>
              </a:rPr>
              <a:t>.”</a:t>
            </a:r>
          </a:p>
          <a:p>
            <a:pPr algn="ctr"/>
            <a:r>
              <a:rPr lang="en-US" sz="4800" b="1" dirty="0" smtClean="0">
                <a:solidFill>
                  <a:srgbClr val="00B0F0"/>
                </a:solidFill>
              </a:rPr>
              <a:t>– Exodus 34:8 KJB</a:t>
            </a:r>
            <a:endParaRPr lang="en-US" sz="4800" b="1" dirty="0">
              <a:solidFill>
                <a:srgbClr val="00B0F0"/>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838200"/>
            <a:ext cx="9144000" cy="5262979"/>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he said, If now I have found grace in thy sight, O Lord, let my Lord, I pray thee, go among us; for it </a:t>
            </a:r>
            <a:r>
              <a:rPr lang="en-US" sz="4800" b="1" i="1" dirty="0">
                <a:solidFill>
                  <a:schemeClr val="bg1"/>
                </a:solidFill>
              </a:rPr>
              <a:t>is</a:t>
            </a:r>
            <a:r>
              <a:rPr lang="en-US" sz="4800" b="1" dirty="0">
                <a:solidFill>
                  <a:schemeClr val="bg1"/>
                </a:solidFill>
              </a:rPr>
              <a:t> a </a:t>
            </a:r>
            <a:r>
              <a:rPr lang="en-US" sz="4800" b="1" dirty="0" err="1">
                <a:solidFill>
                  <a:schemeClr val="bg1"/>
                </a:solidFill>
              </a:rPr>
              <a:t>stiffnecked</a:t>
            </a:r>
            <a:r>
              <a:rPr lang="en-US" sz="4800" b="1" dirty="0">
                <a:solidFill>
                  <a:schemeClr val="bg1"/>
                </a:solidFill>
              </a:rPr>
              <a:t> people; and pardon our iniquity and our sin, and take us for </a:t>
            </a:r>
            <a:r>
              <a:rPr lang="en-US" sz="4800" b="1" dirty="0" err="1">
                <a:solidFill>
                  <a:schemeClr val="bg1"/>
                </a:solidFill>
              </a:rPr>
              <a:t>thine</a:t>
            </a:r>
            <a:r>
              <a:rPr lang="en-US" sz="4800" b="1" dirty="0">
                <a:solidFill>
                  <a:schemeClr val="bg1"/>
                </a:solidFill>
              </a:rPr>
              <a:t> inheritance</a:t>
            </a:r>
            <a:r>
              <a:rPr lang="en-US" sz="4800" b="1" dirty="0" smtClean="0">
                <a:solidFill>
                  <a:schemeClr val="bg1"/>
                </a:solidFill>
              </a:rPr>
              <a:t>.” </a:t>
            </a:r>
            <a:r>
              <a:rPr lang="en-US" sz="4800" b="1" dirty="0" smtClean="0">
                <a:solidFill>
                  <a:srgbClr val="00B0F0"/>
                </a:solidFill>
              </a:rPr>
              <a:t>– Exodus 34:9 KJB</a:t>
            </a:r>
            <a:endParaRPr lang="en-US" sz="4800" b="1" dirty="0">
              <a:solidFill>
                <a:srgbClr val="00B0F0"/>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28600"/>
            <a:ext cx="9144000" cy="646331"/>
          </a:xfrm>
          <a:prstGeom prst="rect">
            <a:avLst/>
          </a:prstGeom>
          <a:noFill/>
        </p:spPr>
        <p:txBody>
          <a:bodyPr wrap="square" rtlCol="0">
            <a:spAutoFit/>
          </a:bodyPr>
          <a:lstStyle/>
          <a:p>
            <a:pPr algn="ctr"/>
            <a:r>
              <a:rPr lang="en-US" sz="3600" b="1" dirty="0" smtClean="0">
                <a:solidFill>
                  <a:schemeClr val="bg1"/>
                </a:solidFill>
              </a:rPr>
              <a:t>Did you see what Moses received?</a:t>
            </a:r>
            <a:endParaRPr lang="en-US" sz="3600" b="1" dirty="0">
              <a:solidFill>
                <a:srgbClr val="00B0F0"/>
              </a:solidFill>
            </a:endParaRPr>
          </a:p>
        </p:txBody>
      </p:sp>
      <p:pic>
        <p:nvPicPr>
          <p:cNvPr id="5" name="Picture 4" descr="external-content.duckduckgo.com118.jpg"/>
          <p:cNvPicPr>
            <a:picLocks noChangeAspect="1"/>
          </p:cNvPicPr>
          <p:nvPr/>
        </p:nvPicPr>
        <p:blipFill>
          <a:blip r:embed="rId2"/>
          <a:stretch>
            <a:fillRect/>
          </a:stretch>
        </p:blipFill>
        <p:spPr>
          <a:xfrm>
            <a:off x="0" y="1066800"/>
            <a:ext cx="9144000" cy="5010846"/>
          </a:xfrm>
          <a:prstGeom prst="rect">
            <a:avLst/>
          </a:prstGeom>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52400"/>
            <a:ext cx="9144000" cy="646331"/>
          </a:xfrm>
          <a:prstGeom prst="rect">
            <a:avLst/>
          </a:prstGeom>
          <a:noFill/>
        </p:spPr>
        <p:txBody>
          <a:bodyPr wrap="square" rtlCol="0">
            <a:spAutoFit/>
          </a:bodyPr>
          <a:lstStyle/>
          <a:p>
            <a:pPr algn="ctr"/>
            <a:r>
              <a:rPr lang="en-US" sz="3600" b="1" dirty="0" smtClean="0">
                <a:solidFill>
                  <a:schemeClr val="bg1"/>
                </a:solidFill>
              </a:rPr>
              <a:t>GOD’s PLAN</a:t>
            </a:r>
            <a:endParaRPr lang="en-US" sz="3600" b="1" dirty="0">
              <a:solidFill>
                <a:srgbClr val="00B0F0"/>
              </a:solidFill>
            </a:endParaRPr>
          </a:p>
        </p:txBody>
      </p:sp>
      <p:pic>
        <p:nvPicPr>
          <p:cNvPr id="4" name="Picture 3" descr="AWHN - Cross - Sanctuary 01.jpg"/>
          <p:cNvPicPr>
            <a:picLocks noChangeAspect="1"/>
          </p:cNvPicPr>
          <p:nvPr/>
        </p:nvPicPr>
        <p:blipFill>
          <a:blip r:embed="rId2"/>
          <a:stretch>
            <a:fillRect/>
          </a:stretch>
        </p:blipFill>
        <p:spPr>
          <a:xfrm>
            <a:off x="0" y="914400"/>
            <a:ext cx="9144000" cy="5943600"/>
          </a:xfrm>
          <a:prstGeom prst="rect">
            <a:avLst/>
          </a:prstGeo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685800"/>
            <a:ext cx="9144000" cy="5847755"/>
          </a:xfrm>
          <a:prstGeom prst="rect">
            <a:avLst/>
          </a:prstGeom>
          <a:noFill/>
        </p:spPr>
        <p:txBody>
          <a:bodyPr wrap="square" rtlCol="0">
            <a:spAutoFit/>
          </a:bodyPr>
          <a:lstStyle/>
          <a:p>
            <a:pPr algn="ctr"/>
            <a:r>
              <a:rPr lang="en-US" sz="4800" b="1" dirty="0" smtClean="0">
                <a:solidFill>
                  <a:schemeClr val="bg1"/>
                </a:solidFill>
              </a:rPr>
              <a:t>You might be asking,</a:t>
            </a:r>
          </a:p>
          <a:p>
            <a:pPr algn="ctr"/>
            <a:r>
              <a:rPr lang="en-US" sz="4800" b="1" dirty="0" smtClean="0">
                <a:solidFill>
                  <a:schemeClr val="bg1"/>
                </a:solidFill>
              </a:rPr>
              <a:t>“Then why did you title the study”:</a:t>
            </a:r>
          </a:p>
          <a:p>
            <a:pPr algn="ctr"/>
            <a:endParaRPr lang="en-US" sz="4800" b="1" dirty="0">
              <a:solidFill>
                <a:schemeClr val="bg1"/>
              </a:solidFill>
            </a:endParaRPr>
          </a:p>
          <a:p>
            <a:pPr algn="ctr"/>
            <a:r>
              <a:rPr lang="en-US" sz="11500" b="1" dirty="0" smtClean="0">
                <a:solidFill>
                  <a:schemeClr val="bg1"/>
                </a:solidFill>
              </a:rPr>
              <a:t>“NO PLANS”</a:t>
            </a:r>
          </a:p>
          <a:p>
            <a:pPr algn="ctr"/>
            <a:r>
              <a:rPr lang="en-US" sz="11500" b="1" dirty="0" smtClean="0">
                <a:solidFill>
                  <a:schemeClr val="bg1"/>
                </a:solidFill>
              </a:rPr>
              <a:t>???</a:t>
            </a:r>
            <a:endParaRPr lang="en-US" sz="11500" b="1" dirty="0">
              <a:solidFill>
                <a:srgbClr val="00B0F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Business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6" name="Picture 5" descr="external-content.duckduckgo.com127.jpg"/>
          <p:cNvPicPr>
            <a:picLocks noChangeAspect="1"/>
          </p:cNvPicPr>
          <p:nvPr/>
        </p:nvPicPr>
        <p:blipFill>
          <a:blip r:embed="rId2"/>
          <a:stretch>
            <a:fillRect/>
          </a:stretch>
        </p:blipFill>
        <p:spPr>
          <a:xfrm>
            <a:off x="0" y="914400"/>
            <a:ext cx="9144000" cy="5410200"/>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28600"/>
            <a:ext cx="9144000" cy="1569660"/>
          </a:xfrm>
          <a:prstGeom prst="rect">
            <a:avLst/>
          </a:prstGeom>
          <a:noFill/>
        </p:spPr>
        <p:txBody>
          <a:bodyPr wrap="square" rtlCol="0">
            <a:spAutoFit/>
          </a:bodyPr>
          <a:lstStyle/>
          <a:p>
            <a:pPr algn="ctr"/>
            <a:r>
              <a:rPr lang="en-US" sz="4800" b="1" dirty="0" smtClean="0">
                <a:solidFill>
                  <a:schemeClr val="bg1"/>
                </a:solidFill>
              </a:rPr>
              <a:t>Do you remember the Scripture Reading and the context?</a:t>
            </a:r>
            <a:endParaRPr lang="en-US" sz="11500" b="1" dirty="0">
              <a:solidFill>
                <a:srgbClr val="00B0F0"/>
              </a:solidFill>
            </a:endParaRPr>
          </a:p>
        </p:txBody>
      </p:sp>
      <p:pic>
        <p:nvPicPr>
          <p:cNvPr id="3" name="Picture 2" descr="external-content.duckduckgo.com15.jpg"/>
          <p:cNvPicPr>
            <a:picLocks noChangeAspect="1"/>
          </p:cNvPicPr>
          <p:nvPr/>
        </p:nvPicPr>
        <p:blipFill>
          <a:blip r:embed="rId2"/>
          <a:stretch>
            <a:fillRect/>
          </a:stretch>
        </p:blipFill>
        <p:spPr>
          <a:xfrm>
            <a:off x="0" y="2057400"/>
            <a:ext cx="9144000" cy="4800600"/>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28600"/>
            <a:ext cx="9144000" cy="830997"/>
          </a:xfrm>
          <a:prstGeom prst="rect">
            <a:avLst/>
          </a:prstGeom>
          <a:noFill/>
        </p:spPr>
        <p:txBody>
          <a:bodyPr wrap="square" rtlCol="0">
            <a:spAutoFit/>
          </a:bodyPr>
          <a:lstStyle/>
          <a:p>
            <a:pPr algn="ctr"/>
            <a:r>
              <a:rPr lang="en-US" sz="4800" b="1" dirty="0" smtClean="0">
                <a:solidFill>
                  <a:schemeClr val="bg1"/>
                </a:solidFill>
              </a:rPr>
              <a:t>Consider:</a:t>
            </a:r>
            <a:endParaRPr lang="en-US" sz="11500" b="1" dirty="0">
              <a:solidFill>
                <a:srgbClr val="00B0F0"/>
              </a:solidFill>
            </a:endParaRPr>
          </a:p>
        </p:txBody>
      </p:sp>
      <p:sp>
        <p:nvSpPr>
          <p:cNvPr id="4" name="TextBox 3"/>
          <p:cNvSpPr txBox="1"/>
          <p:nvPr/>
        </p:nvSpPr>
        <p:spPr>
          <a:xfrm>
            <a:off x="0" y="1225689"/>
            <a:ext cx="9144000" cy="5632311"/>
          </a:xfrm>
          <a:prstGeom prst="rect">
            <a:avLst/>
          </a:prstGeom>
          <a:noFill/>
        </p:spPr>
        <p:txBody>
          <a:bodyPr wrap="square" rtlCol="0">
            <a:spAutoFit/>
          </a:bodyPr>
          <a:lstStyle/>
          <a:p>
            <a:pPr algn="ctr"/>
            <a:r>
              <a:rPr lang="en-US" sz="3600" b="1" dirty="0" smtClean="0">
                <a:solidFill>
                  <a:schemeClr val="bg1"/>
                </a:solidFill>
              </a:rPr>
              <a:t>“</a:t>
            </a:r>
            <a:r>
              <a:rPr lang="en-US" sz="3600" b="1" dirty="0" smtClean="0">
                <a:solidFill>
                  <a:srgbClr val="00B050"/>
                </a:solidFill>
              </a:rPr>
              <a:t>[Page 208]</a:t>
            </a:r>
            <a:r>
              <a:rPr lang="en-US" sz="3600" b="1" dirty="0" smtClean="0">
                <a:solidFill>
                  <a:schemeClr val="bg1"/>
                </a:solidFill>
              </a:rPr>
              <a:t> These </a:t>
            </a:r>
            <a:r>
              <a:rPr lang="en-US" sz="3600" b="1" dirty="0">
                <a:solidFill>
                  <a:schemeClr val="bg1"/>
                </a:solidFill>
              </a:rPr>
              <a:t>adversaries of Christ had no arguments with which to meet the truths He brought home to their consciences. They could only cite their customs and traditions, and these seemed weak and vapid when compared with the arguments Jesus had drawn from the word of God and the unceasing round of nature. Had the rabbis felt any desire to receive light, they would have been convinced that Jesus spoke the truth</a:t>
            </a:r>
            <a:r>
              <a:rPr lang="en-US" sz="3600" b="1" dirty="0" smtClean="0">
                <a:solidFill>
                  <a:schemeClr val="bg1"/>
                </a:solidFill>
              </a:rPr>
              <a:t>. …”</a:t>
            </a:r>
            <a:endParaRPr lang="en-US" sz="3600" b="1" dirty="0">
              <a:solidFill>
                <a:schemeClr val="bg1"/>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555641"/>
          </a:xfrm>
          <a:prstGeom prst="rect">
            <a:avLst/>
          </a:prstGeom>
          <a:noFill/>
        </p:spPr>
        <p:txBody>
          <a:bodyPr wrap="square" rtlCol="0">
            <a:spAutoFit/>
          </a:bodyPr>
          <a:lstStyle/>
          <a:p>
            <a:pPr algn="ctr"/>
            <a:r>
              <a:rPr lang="en-US" sz="3500" b="1" dirty="0" smtClean="0">
                <a:solidFill>
                  <a:schemeClr val="bg1"/>
                </a:solidFill>
              </a:rPr>
              <a:t>“… But they evaded the points He made concerning the Sabbath, and sought to stir up anger against Him because He claimed to be equal with God. The fury of the rulers knew no bounds. Had they not feared the people, the priests and rabbis would have slain Jesus on the spot. But the popular sentiment in His favor was strong. Many recognized in Jesus the friend who had healed their diseases and comforted their sorrows, and they justified His healing of the sufferer at Bethesda. So for the time the leaders were obliged to restrain their hatred. …”</a:t>
            </a:r>
            <a:endParaRPr lang="en-US" sz="3500" b="1" dirty="0">
              <a:solidFill>
                <a:schemeClr val="bg1"/>
              </a:solidFil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555641"/>
          </a:xfrm>
          <a:prstGeom prst="rect">
            <a:avLst/>
          </a:prstGeom>
          <a:noFill/>
        </p:spPr>
        <p:txBody>
          <a:bodyPr wrap="square" rtlCol="0">
            <a:spAutoFit/>
          </a:bodyPr>
          <a:lstStyle/>
          <a:p>
            <a:pPr algn="ctr"/>
            <a:r>
              <a:rPr lang="en-US" sz="3500" b="1" dirty="0" smtClean="0">
                <a:solidFill>
                  <a:schemeClr val="bg1"/>
                </a:solidFill>
              </a:rPr>
              <a:t>“… Jesus </a:t>
            </a:r>
            <a:r>
              <a:rPr lang="en-US" sz="3500" b="1" dirty="0">
                <a:solidFill>
                  <a:schemeClr val="bg1"/>
                </a:solidFill>
              </a:rPr>
              <a:t>repelled the charge of blasphemy. My authority, He said, for doing the work of which you accuse Me, is that I am the Son of God, one with Him in nature, in will, and in purpose. In all His works of creation and providence, I co-operate with God. </a:t>
            </a:r>
            <a:r>
              <a:rPr lang="en-US" sz="3500" b="1" dirty="0">
                <a:solidFill>
                  <a:srgbClr val="FFFF00"/>
                </a:solidFill>
              </a:rPr>
              <a:t>“The Son can do nothing of Himself, but what He </a:t>
            </a:r>
            <a:r>
              <a:rPr lang="en-US" sz="3500" b="1" dirty="0" err="1">
                <a:solidFill>
                  <a:srgbClr val="FFFF00"/>
                </a:solidFill>
              </a:rPr>
              <a:t>seeth</a:t>
            </a:r>
            <a:r>
              <a:rPr lang="en-US" sz="3500" b="1" dirty="0">
                <a:solidFill>
                  <a:srgbClr val="FFFF00"/>
                </a:solidFill>
              </a:rPr>
              <a:t> the Father do.”</a:t>
            </a:r>
            <a:r>
              <a:rPr lang="en-US" sz="3500" b="1" dirty="0">
                <a:solidFill>
                  <a:schemeClr val="bg1"/>
                </a:solidFill>
              </a:rPr>
              <a:t> The priests and rabbis were taking the Son of God to task for the very work He had been sent into the world to do. By their sins they had separated themselves from God, and </a:t>
            </a:r>
            <a:r>
              <a:rPr lang="en-US" sz="3500" b="1" u="sng" dirty="0">
                <a:solidFill>
                  <a:srgbClr val="FFFF00"/>
                </a:solidFill>
              </a:rPr>
              <a:t>in their pride</a:t>
            </a:r>
            <a:r>
              <a:rPr lang="en-US" sz="3500" b="1" dirty="0">
                <a:solidFill>
                  <a:schemeClr val="bg1"/>
                </a:solidFill>
              </a:rPr>
              <a:t> were </a:t>
            </a:r>
            <a:r>
              <a:rPr lang="en-US" sz="3500" b="1" u="sng" dirty="0">
                <a:solidFill>
                  <a:srgbClr val="FFFF00"/>
                </a:solidFill>
              </a:rPr>
              <a:t>moving independently of Him</a:t>
            </a:r>
            <a:r>
              <a:rPr lang="en-US" sz="3500" b="1" dirty="0" smtClean="0">
                <a:solidFill>
                  <a:schemeClr val="bg1"/>
                </a:solidFill>
              </a:rPr>
              <a:t>. …”</a:t>
            </a:r>
            <a:endParaRPr lang="en-US" sz="3500" b="1" dirty="0">
              <a:solidFill>
                <a:schemeClr val="bg1"/>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85800"/>
            <a:ext cx="9144000" cy="5632311"/>
          </a:xfrm>
          <a:prstGeom prst="rect">
            <a:avLst/>
          </a:prstGeom>
          <a:noFill/>
        </p:spPr>
        <p:txBody>
          <a:bodyPr wrap="square" rtlCol="0">
            <a:spAutoFit/>
          </a:bodyPr>
          <a:lstStyle/>
          <a:p>
            <a:pPr algn="ctr"/>
            <a:r>
              <a:rPr lang="en-US" sz="3600" b="1" dirty="0" smtClean="0">
                <a:solidFill>
                  <a:schemeClr val="bg1"/>
                </a:solidFill>
              </a:rPr>
              <a:t>“… They </a:t>
            </a:r>
            <a:r>
              <a:rPr lang="en-US" sz="3600" b="1" dirty="0">
                <a:solidFill>
                  <a:schemeClr val="bg1"/>
                </a:solidFill>
              </a:rPr>
              <a:t>felt sufficient in themselves for all things, and realized no need of a higher wisdom to direct their acts. But </a:t>
            </a:r>
            <a:r>
              <a:rPr lang="en-US" sz="3600" b="1" u="sng" dirty="0">
                <a:solidFill>
                  <a:srgbClr val="FFFF00"/>
                </a:solidFill>
              </a:rPr>
              <a:t>the Son of God</a:t>
            </a:r>
            <a:r>
              <a:rPr lang="en-US" sz="3600" b="1" dirty="0">
                <a:solidFill>
                  <a:schemeClr val="bg1"/>
                </a:solidFill>
              </a:rPr>
              <a:t> was surrendered to the Father's will, and dependent upon His power. So utterly was </a:t>
            </a:r>
            <a:r>
              <a:rPr lang="en-US" sz="3600" b="1" u="sng" dirty="0">
                <a:solidFill>
                  <a:srgbClr val="FFFF00"/>
                </a:solidFill>
              </a:rPr>
              <a:t>Christ</a:t>
            </a:r>
            <a:r>
              <a:rPr lang="en-US" sz="3600" b="1" dirty="0">
                <a:solidFill>
                  <a:schemeClr val="bg1"/>
                </a:solidFill>
              </a:rPr>
              <a:t> emptied of self that </a:t>
            </a:r>
            <a:r>
              <a:rPr lang="en-US" sz="3600" b="1" u="sng" dirty="0">
                <a:solidFill>
                  <a:srgbClr val="FFFF00"/>
                </a:solidFill>
              </a:rPr>
              <a:t>He made no plans for Himself</a:t>
            </a:r>
            <a:r>
              <a:rPr lang="en-US" sz="3600" b="1" dirty="0">
                <a:solidFill>
                  <a:schemeClr val="bg1"/>
                </a:solidFill>
              </a:rPr>
              <a:t>. He accepted God's plans for Him, and </a:t>
            </a:r>
            <a:r>
              <a:rPr lang="en-US" sz="3600" b="1" u="sng" dirty="0">
                <a:solidFill>
                  <a:srgbClr val="FFFF00"/>
                </a:solidFill>
              </a:rPr>
              <a:t>day by day the Father unfolded His plans</a:t>
            </a:r>
            <a:r>
              <a:rPr lang="en-US" sz="3600" b="1" dirty="0">
                <a:solidFill>
                  <a:schemeClr val="bg1"/>
                </a:solidFill>
              </a:rPr>
              <a:t>. So should we depend upon God, that our lives may be the simple outworking of His will</a:t>
            </a:r>
            <a:r>
              <a:rPr lang="en-US" sz="3600" b="1" dirty="0" smtClean="0">
                <a:solidFill>
                  <a:schemeClr val="bg1"/>
                </a:solidFill>
              </a:rPr>
              <a:t>. …”</a:t>
            </a:r>
            <a:endParaRPr lang="en-US" sz="3600" b="1" dirty="0">
              <a:solidFill>
                <a:schemeClr val="bg1"/>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371600"/>
            <a:ext cx="9144000" cy="3970318"/>
          </a:xfrm>
          <a:prstGeom prst="rect">
            <a:avLst/>
          </a:prstGeom>
          <a:noFill/>
        </p:spPr>
        <p:txBody>
          <a:bodyPr wrap="square" rtlCol="0">
            <a:spAutoFit/>
          </a:bodyPr>
          <a:lstStyle/>
          <a:p>
            <a:pPr algn="ctr"/>
            <a:r>
              <a:rPr lang="en-US" sz="3600" b="1" dirty="0" smtClean="0">
                <a:solidFill>
                  <a:schemeClr val="bg1"/>
                </a:solidFill>
              </a:rPr>
              <a:t>“… When </a:t>
            </a:r>
            <a:r>
              <a:rPr lang="en-US" sz="3600" b="1" dirty="0">
                <a:solidFill>
                  <a:schemeClr val="bg1"/>
                </a:solidFill>
              </a:rPr>
              <a:t>Moses was about to build the sanctuary as a dwelling place for God, </a:t>
            </a:r>
            <a:r>
              <a:rPr lang="en-US" sz="3600" b="1" u="sng" dirty="0">
                <a:solidFill>
                  <a:srgbClr val="FFFF00"/>
                </a:solidFill>
              </a:rPr>
              <a:t>he was directed to make all things according to the pattern shown him</a:t>
            </a:r>
            <a:r>
              <a:rPr lang="en-US" sz="3600" b="1" dirty="0">
                <a:solidFill>
                  <a:schemeClr val="bg1"/>
                </a:solidFill>
              </a:rPr>
              <a:t> in the mount. Moses was full of zeal to do God's work; the most talented, skillful men were at hand to carry out his suggestions</a:t>
            </a:r>
            <a:r>
              <a:rPr lang="en-US" sz="3600" b="1" dirty="0" smtClean="0">
                <a:solidFill>
                  <a:schemeClr val="bg1"/>
                </a:solidFill>
              </a:rPr>
              <a:t>. …”</a:t>
            </a:r>
            <a:endParaRPr lang="en-US" sz="3600" b="1" dirty="0">
              <a:solidFill>
                <a:schemeClr val="bg1"/>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4800"/>
            <a:ext cx="9144000" cy="6186309"/>
          </a:xfrm>
          <a:prstGeom prst="rect">
            <a:avLst/>
          </a:prstGeom>
          <a:noFill/>
        </p:spPr>
        <p:txBody>
          <a:bodyPr wrap="square" rtlCol="0">
            <a:spAutoFit/>
          </a:bodyPr>
          <a:lstStyle/>
          <a:p>
            <a:pPr algn="ctr"/>
            <a:r>
              <a:rPr lang="en-US" sz="3600" b="1" dirty="0" smtClean="0">
                <a:solidFill>
                  <a:schemeClr val="bg1"/>
                </a:solidFill>
              </a:rPr>
              <a:t>“… </a:t>
            </a:r>
            <a:r>
              <a:rPr lang="en-US" sz="3600" b="1" u="sng" dirty="0" smtClean="0">
                <a:solidFill>
                  <a:schemeClr val="bg1"/>
                </a:solidFill>
              </a:rPr>
              <a:t>Yet </a:t>
            </a:r>
            <a:r>
              <a:rPr lang="en-US" sz="3600" b="1" u="sng" dirty="0">
                <a:solidFill>
                  <a:schemeClr val="bg1"/>
                </a:solidFill>
              </a:rPr>
              <a:t>he was not to make a bell, a pomegranate, a tassel, a fringe, a curtain, or any vessel of the sanctuary, </a:t>
            </a:r>
            <a:r>
              <a:rPr lang="en-US" sz="3600" b="1" u="sng" dirty="0">
                <a:solidFill>
                  <a:srgbClr val="FFFF00"/>
                </a:solidFill>
              </a:rPr>
              <a:t>except according to the pattern shown him</a:t>
            </a:r>
            <a:r>
              <a:rPr lang="en-US" sz="3600" b="1" dirty="0">
                <a:solidFill>
                  <a:schemeClr val="bg1"/>
                </a:solidFill>
              </a:rPr>
              <a:t>. God called him into the mount, and revealed to him the heavenly things. </a:t>
            </a:r>
            <a:r>
              <a:rPr lang="en-US" sz="3600" b="1" u="sng" dirty="0">
                <a:solidFill>
                  <a:srgbClr val="FFFF00"/>
                </a:solidFill>
              </a:rPr>
              <a:t>The Lord covered him with His own glory, that he might see</a:t>
            </a:r>
            <a:r>
              <a:rPr lang="en-US" sz="3600" b="1" dirty="0">
                <a:solidFill>
                  <a:srgbClr val="00B050"/>
                </a:solidFill>
              </a:rPr>
              <a:t>[Page 208-209]</a:t>
            </a:r>
            <a:r>
              <a:rPr lang="en-US" sz="3600" b="1" u="sng" dirty="0">
                <a:solidFill>
                  <a:srgbClr val="FFFF00"/>
                </a:solidFill>
              </a:rPr>
              <a:t>the pattern</a:t>
            </a:r>
            <a:r>
              <a:rPr lang="en-US" sz="3600" b="1" dirty="0">
                <a:solidFill>
                  <a:schemeClr val="bg1"/>
                </a:solidFill>
              </a:rPr>
              <a:t>, and according to it all things were made. So to Israel, whom He desired to make His dwelling place, </a:t>
            </a:r>
            <a:r>
              <a:rPr lang="en-US" sz="3600" b="1" u="sng" dirty="0">
                <a:solidFill>
                  <a:srgbClr val="FFFF00"/>
                </a:solidFill>
              </a:rPr>
              <a:t>He had revealed His glorious ideal of character</a:t>
            </a:r>
            <a:r>
              <a:rPr lang="en-US" sz="3600" b="1" dirty="0" smtClean="0">
                <a:solidFill>
                  <a:schemeClr val="bg1"/>
                </a:solidFill>
              </a:rPr>
              <a:t>. …”</a:t>
            </a:r>
            <a:endParaRPr lang="en-US" sz="3600" b="1" dirty="0">
              <a:solidFill>
                <a:schemeClr val="bg1"/>
              </a:solidFil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43000"/>
            <a:ext cx="9144000" cy="4524315"/>
          </a:xfrm>
          <a:prstGeom prst="rect">
            <a:avLst/>
          </a:prstGeom>
          <a:noFill/>
        </p:spPr>
        <p:txBody>
          <a:bodyPr wrap="square" rtlCol="0">
            <a:spAutoFit/>
          </a:bodyPr>
          <a:lstStyle/>
          <a:p>
            <a:pPr algn="ctr"/>
            <a:r>
              <a:rPr lang="en-US" sz="3600" b="1" dirty="0" smtClean="0">
                <a:solidFill>
                  <a:schemeClr val="bg1"/>
                </a:solidFill>
              </a:rPr>
              <a:t>“... </a:t>
            </a:r>
            <a:r>
              <a:rPr lang="en-US" sz="3600" b="1" u="sng" dirty="0" smtClean="0">
                <a:solidFill>
                  <a:srgbClr val="FFFF00"/>
                </a:solidFill>
              </a:rPr>
              <a:t>The </a:t>
            </a:r>
            <a:r>
              <a:rPr lang="en-US" sz="3600" b="1" u="sng" dirty="0">
                <a:solidFill>
                  <a:srgbClr val="FFFF00"/>
                </a:solidFill>
              </a:rPr>
              <a:t>pattern</a:t>
            </a:r>
            <a:r>
              <a:rPr lang="en-US" sz="3600" b="1" dirty="0">
                <a:solidFill>
                  <a:schemeClr val="bg1"/>
                </a:solidFill>
              </a:rPr>
              <a:t> was shown them in the mount when the law was given from Sinai, and when the Lord passed by before Moses and proclaimed, “The Lord, The Lord God, merciful and gracious, long-suffering, and abundant in goodness and truth, keeping mercy for thousands, forgiving iniquity and transgression and sin</a:t>
            </a:r>
            <a:r>
              <a:rPr lang="en-US" sz="3600" b="1" dirty="0" smtClean="0">
                <a:solidFill>
                  <a:schemeClr val="bg1"/>
                </a:solidFill>
              </a:rPr>
              <a:t>.” </a:t>
            </a:r>
            <a:r>
              <a:rPr lang="en-US" sz="3600" b="1" dirty="0" smtClean="0">
                <a:solidFill>
                  <a:srgbClr val="00B0F0"/>
                </a:solidFill>
              </a:rPr>
              <a:t>Exodus 34:6,7</a:t>
            </a:r>
            <a:r>
              <a:rPr lang="en-US" sz="3600" b="1" dirty="0" smtClean="0">
                <a:solidFill>
                  <a:schemeClr val="bg1"/>
                </a:solidFill>
              </a:rPr>
              <a:t> …”</a:t>
            </a:r>
            <a:endParaRPr lang="en-US" sz="3600" b="1" dirty="0">
              <a:solidFill>
                <a:schemeClr val="bg1"/>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555641"/>
          </a:xfrm>
          <a:prstGeom prst="rect">
            <a:avLst/>
          </a:prstGeom>
          <a:noFill/>
        </p:spPr>
        <p:txBody>
          <a:bodyPr wrap="square" rtlCol="0">
            <a:spAutoFit/>
          </a:bodyPr>
          <a:lstStyle/>
          <a:p>
            <a:pPr algn="ctr"/>
            <a:r>
              <a:rPr lang="en-US" sz="3500" b="1" dirty="0" smtClean="0">
                <a:solidFill>
                  <a:schemeClr val="bg1"/>
                </a:solidFill>
              </a:rPr>
              <a:t>“… Israel </a:t>
            </a:r>
            <a:r>
              <a:rPr lang="en-US" sz="3500" b="1" dirty="0">
                <a:solidFill>
                  <a:schemeClr val="bg1"/>
                </a:solidFill>
              </a:rPr>
              <a:t>had chosen their own ways. They had not </a:t>
            </a:r>
            <a:r>
              <a:rPr lang="en-US" sz="3500" b="1" dirty="0" err="1">
                <a:solidFill>
                  <a:schemeClr val="bg1"/>
                </a:solidFill>
              </a:rPr>
              <a:t>builded</a:t>
            </a:r>
            <a:r>
              <a:rPr lang="en-US" sz="3500" b="1" dirty="0">
                <a:solidFill>
                  <a:schemeClr val="bg1"/>
                </a:solidFill>
              </a:rPr>
              <a:t> according to </a:t>
            </a:r>
            <a:r>
              <a:rPr lang="en-US" sz="3500" b="1" u="sng" dirty="0">
                <a:solidFill>
                  <a:srgbClr val="FFFF00"/>
                </a:solidFill>
              </a:rPr>
              <a:t>the pattern</a:t>
            </a:r>
            <a:r>
              <a:rPr lang="en-US" sz="3500" b="1" dirty="0">
                <a:solidFill>
                  <a:schemeClr val="bg1"/>
                </a:solidFill>
              </a:rPr>
              <a:t>; but Christ, the true temple for </a:t>
            </a:r>
            <a:r>
              <a:rPr lang="en-US" sz="3500" b="1" u="sng" dirty="0">
                <a:solidFill>
                  <a:srgbClr val="FFFF00"/>
                </a:solidFill>
              </a:rPr>
              <a:t>God's indwelling, molded every detail of His earthly life in harmony with God's ideal</a:t>
            </a:r>
            <a:r>
              <a:rPr lang="en-US" sz="3500" b="1" dirty="0">
                <a:solidFill>
                  <a:schemeClr val="bg1"/>
                </a:solidFill>
              </a:rPr>
              <a:t>. He said, “I delight to do Thy will, O My God: yea, Thy law is within My heart</a:t>
            </a:r>
            <a:r>
              <a:rPr lang="en-US" sz="3500" b="1" dirty="0" smtClean="0">
                <a:solidFill>
                  <a:schemeClr val="bg1"/>
                </a:solidFill>
              </a:rPr>
              <a:t>.” </a:t>
            </a:r>
            <a:r>
              <a:rPr lang="en-US" sz="3500" b="1" dirty="0" smtClean="0">
                <a:solidFill>
                  <a:srgbClr val="00B0F0"/>
                </a:solidFill>
              </a:rPr>
              <a:t>Psalm 40:8</a:t>
            </a:r>
            <a:r>
              <a:rPr lang="en-US" sz="3500" b="1" dirty="0" smtClean="0">
                <a:solidFill>
                  <a:schemeClr val="bg1"/>
                </a:solidFill>
              </a:rPr>
              <a:t>. </a:t>
            </a:r>
            <a:r>
              <a:rPr lang="en-US" sz="3500" b="1" dirty="0">
                <a:solidFill>
                  <a:schemeClr val="bg1"/>
                </a:solidFill>
              </a:rPr>
              <a:t>So </a:t>
            </a:r>
            <a:r>
              <a:rPr lang="en-US" sz="3500" b="1" u="sng" dirty="0">
                <a:solidFill>
                  <a:srgbClr val="FFFF00"/>
                </a:solidFill>
              </a:rPr>
              <a:t>our characters are to be </a:t>
            </a:r>
            <a:r>
              <a:rPr lang="en-US" sz="3500" b="1" u="sng" dirty="0" err="1">
                <a:solidFill>
                  <a:srgbClr val="FFFF00"/>
                </a:solidFill>
              </a:rPr>
              <a:t>builded</a:t>
            </a:r>
            <a:r>
              <a:rPr lang="en-US" sz="3500" b="1" dirty="0">
                <a:solidFill>
                  <a:schemeClr val="bg1"/>
                </a:solidFill>
              </a:rPr>
              <a:t> “for an habitation of God through the Spirit</a:t>
            </a:r>
            <a:r>
              <a:rPr lang="en-US" sz="3500" b="1" dirty="0" smtClean="0">
                <a:solidFill>
                  <a:schemeClr val="bg1"/>
                </a:solidFill>
              </a:rPr>
              <a:t>.” </a:t>
            </a:r>
            <a:r>
              <a:rPr lang="en-US" sz="3500" b="1" dirty="0" smtClean="0">
                <a:solidFill>
                  <a:srgbClr val="00B0F0"/>
                </a:solidFill>
              </a:rPr>
              <a:t>Ephesians 2:22</a:t>
            </a:r>
            <a:r>
              <a:rPr lang="en-US" sz="3500" b="1" dirty="0" smtClean="0">
                <a:solidFill>
                  <a:schemeClr val="bg1"/>
                </a:solidFill>
              </a:rPr>
              <a:t>. </a:t>
            </a:r>
            <a:r>
              <a:rPr lang="en-US" sz="3500" b="1" dirty="0">
                <a:solidFill>
                  <a:schemeClr val="bg1"/>
                </a:solidFill>
              </a:rPr>
              <a:t>And we are to “make all things according to </a:t>
            </a:r>
            <a:r>
              <a:rPr lang="en-US" sz="3500" b="1" u="sng" dirty="0">
                <a:solidFill>
                  <a:srgbClr val="FFFF00"/>
                </a:solidFill>
              </a:rPr>
              <a:t>the pattern</a:t>
            </a:r>
            <a:r>
              <a:rPr lang="en-US" sz="3500" b="1" dirty="0">
                <a:solidFill>
                  <a:schemeClr val="bg1"/>
                </a:solidFill>
              </a:rPr>
              <a:t>,” even Him who “suffered for us, leaving us an example, that ye should follow His steps</a:t>
            </a:r>
            <a:r>
              <a:rPr lang="en-US" sz="3500" b="1" dirty="0" smtClean="0">
                <a:solidFill>
                  <a:schemeClr val="bg1"/>
                </a:solidFill>
              </a:rPr>
              <a:t>.” </a:t>
            </a:r>
            <a:r>
              <a:rPr lang="en-US" sz="3500" b="1" dirty="0" smtClean="0">
                <a:solidFill>
                  <a:srgbClr val="00B0F0"/>
                </a:solidFill>
              </a:rPr>
              <a:t>Hebrews 8:5; 1 Peter 2:21</a:t>
            </a:r>
            <a:r>
              <a:rPr lang="en-US" sz="3500" b="1" dirty="0" smtClean="0">
                <a:solidFill>
                  <a:schemeClr val="bg1"/>
                </a:solidFill>
              </a:rPr>
              <a:t>. …”</a:t>
            </a:r>
            <a:endParaRPr lang="en-US" sz="3500" b="1" dirty="0">
              <a:solidFill>
                <a:schemeClr val="bg1"/>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09600"/>
            <a:ext cx="9144000" cy="5632311"/>
          </a:xfrm>
          <a:prstGeom prst="rect">
            <a:avLst/>
          </a:prstGeom>
          <a:noFill/>
        </p:spPr>
        <p:txBody>
          <a:bodyPr wrap="square" rtlCol="0">
            <a:spAutoFit/>
          </a:bodyPr>
          <a:lstStyle/>
          <a:p>
            <a:pPr algn="ctr"/>
            <a:r>
              <a:rPr lang="en-US" sz="3600" b="1" dirty="0" smtClean="0">
                <a:solidFill>
                  <a:schemeClr val="bg1"/>
                </a:solidFill>
              </a:rPr>
              <a:t>“… The </a:t>
            </a:r>
            <a:r>
              <a:rPr lang="en-US" sz="3600" b="1" dirty="0">
                <a:solidFill>
                  <a:schemeClr val="bg1"/>
                </a:solidFill>
              </a:rPr>
              <a:t>words of Christ teach that we should regard ourselves as inseparably bound to our Father in heaven. Whatever our position, we are dependent upon God, who holds all destinies in His hands. He has appointed us our work, and has endowed us with faculties and means for that work. So long as we surrender the will to God, and trust in His strength and wisdom, we shall be guided in safe paths, to fulfill our appointed part in His great plan</a:t>
            </a:r>
            <a:r>
              <a:rPr lang="en-US" sz="3600" b="1" dirty="0" smtClean="0">
                <a:solidFill>
                  <a:schemeClr val="bg1"/>
                </a:solidFill>
              </a:rPr>
              <a:t>. …”</a:t>
            </a:r>
            <a:endParaRPr lang="en-US" sz="3500" b="1"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0" y="0"/>
            <a:ext cx="4572000" cy="1323439"/>
          </a:xfrm>
          <a:prstGeom prst="rect">
            <a:avLst/>
          </a:prstGeom>
          <a:noFill/>
        </p:spPr>
        <p:txBody>
          <a:bodyPr wrap="square" rtlCol="0">
            <a:spAutoFit/>
          </a:bodyPr>
          <a:lstStyle/>
          <a:p>
            <a:pPr algn="ctr"/>
            <a:r>
              <a:rPr lang="en-US" sz="4000" b="1" dirty="0" smtClean="0">
                <a:solidFill>
                  <a:schemeClr val="bg1"/>
                </a:solidFill>
              </a:rPr>
              <a:t>Photographic</a:t>
            </a:r>
          </a:p>
          <a:p>
            <a:pPr algn="ct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4" name="Picture 3" descr="external-content.duckduckgo.com131.jpg"/>
          <p:cNvPicPr>
            <a:picLocks noChangeAspect="1"/>
          </p:cNvPicPr>
          <p:nvPr/>
        </p:nvPicPr>
        <p:blipFill>
          <a:blip r:embed="rId2"/>
          <a:stretch>
            <a:fillRect/>
          </a:stretch>
        </p:blipFill>
        <p:spPr>
          <a:xfrm>
            <a:off x="0" y="0"/>
            <a:ext cx="4648200" cy="6858000"/>
          </a:xfrm>
          <a:prstGeom prst="rect">
            <a:avLst/>
          </a:prstGeom>
        </p:spPr>
      </p:pic>
      <p:pic>
        <p:nvPicPr>
          <p:cNvPr id="7" name="Picture 6" descr="external-content.duckduckgo.com154.jpg"/>
          <p:cNvPicPr>
            <a:picLocks noChangeAspect="1"/>
          </p:cNvPicPr>
          <p:nvPr/>
        </p:nvPicPr>
        <p:blipFill>
          <a:blip r:embed="rId3"/>
          <a:srcRect l="45992" r="5063"/>
          <a:stretch>
            <a:fillRect/>
          </a:stretch>
        </p:blipFill>
        <p:spPr>
          <a:xfrm flipH="1">
            <a:off x="4648200" y="1447799"/>
            <a:ext cx="4495800" cy="5410201"/>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28600"/>
            <a:ext cx="9144000" cy="584775"/>
          </a:xfrm>
          <a:prstGeom prst="rect">
            <a:avLst/>
          </a:prstGeom>
          <a:noFill/>
        </p:spPr>
        <p:txBody>
          <a:bodyPr wrap="square" rtlCol="0">
            <a:spAutoFit/>
          </a:bodyPr>
          <a:lstStyle/>
          <a:p>
            <a:pPr algn="ctr"/>
            <a:r>
              <a:rPr lang="en-US" sz="3200" b="1" dirty="0" smtClean="0">
                <a:solidFill>
                  <a:schemeClr val="bg1"/>
                </a:solidFill>
              </a:rPr>
              <a:t>The Sanctuary points to the Father, through Christ.</a:t>
            </a:r>
            <a:endParaRPr lang="en-US" sz="3200" b="1" dirty="0">
              <a:solidFill>
                <a:srgbClr val="00B0F0"/>
              </a:solidFill>
            </a:endParaRPr>
          </a:p>
        </p:txBody>
      </p:sp>
      <p:pic>
        <p:nvPicPr>
          <p:cNvPr id="4" name="Picture 3" descr="Bible - Solomon Temple 04.png"/>
          <p:cNvPicPr>
            <a:picLocks noChangeAspect="1"/>
          </p:cNvPicPr>
          <p:nvPr/>
        </p:nvPicPr>
        <p:blipFill>
          <a:blip r:embed="rId2"/>
          <a:stretch>
            <a:fillRect/>
          </a:stretch>
        </p:blipFill>
        <p:spPr>
          <a:xfrm>
            <a:off x="0" y="1066800"/>
            <a:ext cx="9144000" cy="5103628"/>
          </a:xfrm>
          <a:prstGeom prst="rect">
            <a:avLst/>
          </a:prstGeom>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It was the Father which gave the Lamb:</a:t>
            </a:r>
            <a:endParaRPr lang="en-US" sz="4000" b="1" dirty="0">
              <a:solidFill>
                <a:srgbClr val="00B0F0"/>
              </a:solidFill>
            </a:endParaRPr>
          </a:p>
        </p:txBody>
      </p:sp>
      <p:sp>
        <p:nvSpPr>
          <p:cNvPr id="5" name="TextBox 4"/>
          <p:cNvSpPr txBox="1"/>
          <p:nvPr/>
        </p:nvSpPr>
        <p:spPr>
          <a:xfrm>
            <a:off x="3962400" y="838200"/>
            <a:ext cx="5181600" cy="6186309"/>
          </a:xfrm>
          <a:prstGeom prst="rect">
            <a:avLst/>
          </a:prstGeom>
          <a:noFill/>
        </p:spPr>
        <p:txBody>
          <a:bodyPr wrap="square" rtlCol="0">
            <a:spAutoFit/>
          </a:bodyPr>
          <a:lstStyle/>
          <a:p>
            <a:pPr algn="ctr"/>
            <a:r>
              <a:rPr lang="en-US" sz="4400" b="1" dirty="0" smtClean="0">
                <a:solidFill>
                  <a:schemeClr val="bg1"/>
                </a:solidFill>
              </a:rPr>
              <a:t>“For </a:t>
            </a:r>
            <a:r>
              <a:rPr lang="en-US" sz="4400" b="1" u="sng" dirty="0" smtClean="0">
                <a:solidFill>
                  <a:srgbClr val="FFFF00"/>
                </a:solidFill>
              </a:rPr>
              <a:t>God</a:t>
            </a:r>
            <a:r>
              <a:rPr lang="en-US" sz="4400" b="1" dirty="0" smtClean="0">
                <a:solidFill>
                  <a:schemeClr val="bg1"/>
                </a:solidFill>
              </a:rPr>
              <a:t> so loved the world, that he </a:t>
            </a:r>
            <a:r>
              <a:rPr lang="en-US" sz="4400" b="1" u="sng" dirty="0" smtClean="0">
                <a:solidFill>
                  <a:srgbClr val="FFFF00"/>
                </a:solidFill>
              </a:rPr>
              <a:t>gave</a:t>
            </a:r>
            <a:r>
              <a:rPr lang="en-US" sz="4400" b="1" dirty="0" smtClean="0">
                <a:solidFill>
                  <a:schemeClr val="bg1"/>
                </a:solidFill>
              </a:rPr>
              <a:t> </a:t>
            </a:r>
            <a:r>
              <a:rPr lang="en-US" sz="4400" b="1" u="sng" dirty="0" smtClean="0">
                <a:solidFill>
                  <a:srgbClr val="FFFF00"/>
                </a:solidFill>
              </a:rPr>
              <a:t>his</a:t>
            </a:r>
            <a:r>
              <a:rPr lang="en-US" sz="4400" b="1" dirty="0" smtClean="0">
                <a:solidFill>
                  <a:schemeClr val="bg1"/>
                </a:solidFill>
              </a:rPr>
              <a:t> only begotten </a:t>
            </a:r>
            <a:r>
              <a:rPr lang="en-US" sz="4400" b="1" u="sng" dirty="0" smtClean="0">
                <a:solidFill>
                  <a:srgbClr val="FFFF00"/>
                </a:solidFill>
              </a:rPr>
              <a:t>Son</a:t>
            </a:r>
            <a:r>
              <a:rPr lang="en-US" sz="4400" b="1" dirty="0" smtClean="0">
                <a:solidFill>
                  <a:schemeClr val="bg1"/>
                </a:solidFill>
              </a:rPr>
              <a:t>, that whosoever believeth in him should not perish, but have everlasting life.”</a:t>
            </a:r>
          </a:p>
          <a:p>
            <a:pPr algn="ctr"/>
            <a:r>
              <a:rPr lang="en-US" sz="4400" b="1" dirty="0" smtClean="0">
                <a:solidFill>
                  <a:srgbClr val="00B0F0"/>
                </a:solidFill>
              </a:rPr>
              <a:t>– John 3:16 KJB</a:t>
            </a:r>
            <a:endParaRPr lang="en-US" sz="4400" b="1" dirty="0">
              <a:solidFill>
                <a:srgbClr val="00B0F0"/>
              </a:solidFill>
            </a:endParaRPr>
          </a:p>
        </p:txBody>
      </p:sp>
      <p:pic>
        <p:nvPicPr>
          <p:cNvPr id="6" name="Picture 5" descr="external-content.duckduckgo.com179.jpg"/>
          <p:cNvPicPr>
            <a:picLocks noChangeAspect="1"/>
          </p:cNvPicPr>
          <p:nvPr/>
        </p:nvPicPr>
        <p:blipFill>
          <a:blip r:embed="rId2"/>
          <a:stretch>
            <a:fillRect/>
          </a:stretch>
        </p:blipFill>
        <p:spPr>
          <a:xfrm>
            <a:off x="0" y="952258"/>
            <a:ext cx="4038600" cy="5886691"/>
          </a:xfrm>
          <a:prstGeom prst="rect">
            <a:avLst/>
          </a:prstGeom>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It was the Father which gave the Light:</a:t>
            </a:r>
            <a:endParaRPr lang="en-US" sz="4000" b="1" dirty="0">
              <a:solidFill>
                <a:srgbClr val="00B0F0"/>
              </a:solidFill>
            </a:endParaRPr>
          </a:p>
        </p:txBody>
      </p:sp>
      <p:sp>
        <p:nvSpPr>
          <p:cNvPr id="5" name="TextBox 4"/>
          <p:cNvSpPr txBox="1"/>
          <p:nvPr/>
        </p:nvSpPr>
        <p:spPr>
          <a:xfrm>
            <a:off x="0" y="1219200"/>
            <a:ext cx="5181600" cy="5262979"/>
          </a:xfrm>
          <a:prstGeom prst="rect">
            <a:avLst/>
          </a:prstGeom>
          <a:noFill/>
        </p:spPr>
        <p:txBody>
          <a:bodyPr wrap="square" rtlCol="0">
            <a:spAutoFit/>
          </a:bodyPr>
          <a:lstStyle/>
          <a:p>
            <a:pPr algn="ctr"/>
            <a:r>
              <a:rPr lang="en-US" sz="4400" b="1" dirty="0" smtClean="0">
                <a:solidFill>
                  <a:schemeClr val="bg1"/>
                </a:solidFill>
              </a:rPr>
              <a:t>“… for </a:t>
            </a:r>
            <a:r>
              <a:rPr lang="en-US" sz="4400" b="1" u="sng" dirty="0" smtClean="0">
                <a:solidFill>
                  <a:srgbClr val="FFFF00"/>
                </a:solidFill>
              </a:rPr>
              <a:t>the Lord God </a:t>
            </a:r>
            <a:r>
              <a:rPr lang="en-US" sz="4400" b="1" u="sng" dirty="0" err="1" smtClean="0">
                <a:solidFill>
                  <a:srgbClr val="FFFF00"/>
                </a:solidFill>
              </a:rPr>
              <a:t>giveth</a:t>
            </a:r>
            <a:r>
              <a:rPr lang="en-US" sz="4400" b="1" u="sng" dirty="0" smtClean="0">
                <a:solidFill>
                  <a:srgbClr val="FFFF00"/>
                </a:solidFill>
              </a:rPr>
              <a:t> them light</a:t>
            </a:r>
            <a:r>
              <a:rPr lang="en-US" sz="4400" b="1" dirty="0" smtClean="0">
                <a:solidFill>
                  <a:schemeClr val="bg1"/>
                </a:solidFill>
              </a:rPr>
              <a:t> …” </a:t>
            </a:r>
            <a:r>
              <a:rPr lang="en-US" sz="4400" b="1" dirty="0" smtClean="0">
                <a:solidFill>
                  <a:srgbClr val="00B0F0"/>
                </a:solidFill>
              </a:rPr>
              <a:t>– Revelation 22:5 KJB</a:t>
            </a:r>
          </a:p>
          <a:p>
            <a:pPr algn="ctr"/>
            <a:endParaRPr lang="en-US" sz="2400" b="1" dirty="0" smtClean="0">
              <a:solidFill>
                <a:schemeClr val="bg1"/>
              </a:solidFill>
            </a:endParaRPr>
          </a:p>
          <a:p>
            <a:pPr algn="ctr"/>
            <a:r>
              <a:rPr lang="en-US" sz="4400" b="1" dirty="0" smtClean="0">
                <a:solidFill>
                  <a:schemeClr val="bg1"/>
                </a:solidFill>
              </a:rPr>
              <a:t>“… </a:t>
            </a:r>
            <a:r>
              <a:rPr lang="en-US" sz="4400" b="1" u="sng" dirty="0" smtClean="0">
                <a:solidFill>
                  <a:srgbClr val="FFFF00"/>
                </a:solidFill>
              </a:rPr>
              <a:t>the Lamb </a:t>
            </a:r>
            <a:r>
              <a:rPr lang="en-US" sz="4400" b="1" i="1" u="sng" dirty="0" smtClean="0">
                <a:solidFill>
                  <a:srgbClr val="FFFF00"/>
                </a:solidFill>
              </a:rPr>
              <a:t>is</a:t>
            </a:r>
            <a:r>
              <a:rPr lang="en-US" sz="4400" b="1" u="sng" dirty="0" smtClean="0">
                <a:solidFill>
                  <a:srgbClr val="FFFF00"/>
                </a:solidFill>
              </a:rPr>
              <a:t> the light</a:t>
            </a:r>
            <a:r>
              <a:rPr lang="en-US" sz="4400" b="1" dirty="0" smtClean="0">
                <a:solidFill>
                  <a:schemeClr val="bg1"/>
                </a:solidFill>
              </a:rPr>
              <a:t> thereof …”</a:t>
            </a:r>
          </a:p>
          <a:p>
            <a:pPr algn="ctr"/>
            <a:r>
              <a:rPr lang="en-US" sz="4400" b="1" dirty="0" smtClean="0">
                <a:solidFill>
                  <a:srgbClr val="00B0F0"/>
                </a:solidFill>
              </a:rPr>
              <a:t>– Revelation 21:23 KJB</a:t>
            </a:r>
            <a:endParaRPr lang="en-US" sz="4400" b="1" dirty="0">
              <a:solidFill>
                <a:srgbClr val="00B0F0"/>
              </a:solidFill>
            </a:endParaRPr>
          </a:p>
        </p:txBody>
      </p:sp>
      <p:pic>
        <p:nvPicPr>
          <p:cNvPr id="8" name="Picture 7" descr="external-content.duckduckgo.com175.jpg"/>
          <p:cNvPicPr>
            <a:picLocks noChangeAspect="1"/>
          </p:cNvPicPr>
          <p:nvPr/>
        </p:nvPicPr>
        <p:blipFill>
          <a:blip r:embed="rId2"/>
          <a:stretch>
            <a:fillRect/>
          </a:stretch>
        </p:blipFill>
        <p:spPr>
          <a:xfrm>
            <a:off x="5149024" y="1295400"/>
            <a:ext cx="3994976" cy="5105400"/>
          </a:xfrm>
          <a:prstGeom prst="rect">
            <a:avLst/>
          </a:prstGeom>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It was the Father which Sacrificed:</a:t>
            </a:r>
            <a:endParaRPr lang="en-US" sz="4000" b="1" dirty="0">
              <a:solidFill>
                <a:srgbClr val="00B0F0"/>
              </a:solidFill>
            </a:endParaRPr>
          </a:p>
        </p:txBody>
      </p:sp>
      <p:sp>
        <p:nvSpPr>
          <p:cNvPr id="5" name="TextBox 4"/>
          <p:cNvSpPr txBox="1"/>
          <p:nvPr/>
        </p:nvSpPr>
        <p:spPr>
          <a:xfrm>
            <a:off x="5029200" y="2133600"/>
            <a:ext cx="4114800" cy="3477875"/>
          </a:xfrm>
          <a:prstGeom prst="rect">
            <a:avLst/>
          </a:prstGeom>
          <a:noFill/>
        </p:spPr>
        <p:txBody>
          <a:bodyPr wrap="square" rtlCol="0">
            <a:spAutoFit/>
          </a:bodyPr>
          <a:lstStyle/>
          <a:p>
            <a:pPr algn="ctr"/>
            <a:r>
              <a:rPr lang="en-US" sz="4400" b="1" dirty="0" smtClean="0">
                <a:solidFill>
                  <a:schemeClr val="bg1"/>
                </a:solidFill>
              </a:rPr>
              <a:t>“For unto us a child is born, unto us a son is given …”</a:t>
            </a:r>
          </a:p>
          <a:p>
            <a:pPr algn="ctr"/>
            <a:r>
              <a:rPr lang="en-US" sz="4400" b="1" dirty="0" smtClean="0">
                <a:solidFill>
                  <a:srgbClr val="00B0F0"/>
                </a:solidFill>
              </a:rPr>
              <a:t>– Isaiah 9:6 KJB</a:t>
            </a:r>
            <a:endParaRPr lang="en-US" sz="4400" b="1" dirty="0">
              <a:solidFill>
                <a:srgbClr val="00B0F0"/>
              </a:solidFill>
            </a:endParaRPr>
          </a:p>
        </p:txBody>
      </p:sp>
      <p:pic>
        <p:nvPicPr>
          <p:cNvPr id="8" name="Picture 7" descr="external-content.duckduckgo.com172.jpg"/>
          <p:cNvPicPr>
            <a:picLocks noChangeAspect="1"/>
          </p:cNvPicPr>
          <p:nvPr/>
        </p:nvPicPr>
        <p:blipFill>
          <a:blip r:embed="rId2"/>
          <a:stretch>
            <a:fillRect/>
          </a:stretch>
        </p:blipFill>
        <p:spPr>
          <a:xfrm>
            <a:off x="0" y="1371600"/>
            <a:ext cx="5105400" cy="5105400"/>
          </a:xfrm>
          <a:prstGeom prst="rect">
            <a:avLst/>
          </a:prstGeom>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It was the Father which provided Bread:</a:t>
            </a:r>
            <a:endParaRPr lang="en-US" sz="4000" b="1" dirty="0">
              <a:solidFill>
                <a:srgbClr val="00B0F0"/>
              </a:solidFill>
            </a:endParaRPr>
          </a:p>
        </p:txBody>
      </p:sp>
      <p:sp>
        <p:nvSpPr>
          <p:cNvPr id="5" name="TextBox 4"/>
          <p:cNvSpPr txBox="1"/>
          <p:nvPr/>
        </p:nvSpPr>
        <p:spPr>
          <a:xfrm>
            <a:off x="0" y="1905000"/>
            <a:ext cx="4572000" cy="3477875"/>
          </a:xfrm>
          <a:prstGeom prst="rect">
            <a:avLst/>
          </a:prstGeom>
          <a:noFill/>
        </p:spPr>
        <p:txBody>
          <a:bodyPr wrap="square" rtlCol="0">
            <a:spAutoFit/>
          </a:bodyPr>
          <a:lstStyle/>
          <a:p>
            <a:pPr algn="ctr"/>
            <a:r>
              <a:rPr lang="en-US" sz="4400" b="1" dirty="0" smtClean="0">
                <a:solidFill>
                  <a:schemeClr val="bg1"/>
                </a:solidFill>
              </a:rPr>
              <a:t>“… Jesus said, … my </a:t>
            </a:r>
            <a:r>
              <a:rPr lang="en-US" sz="4400" b="1" u="sng" dirty="0" smtClean="0">
                <a:solidFill>
                  <a:srgbClr val="FFFF00"/>
                </a:solidFill>
              </a:rPr>
              <a:t>Father </a:t>
            </a:r>
            <a:r>
              <a:rPr lang="en-US" sz="4400" b="1" u="sng" dirty="0" err="1" smtClean="0">
                <a:solidFill>
                  <a:srgbClr val="FFFF00"/>
                </a:solidFill>
              </a:rPr>
              <a:t>giveth</a:t>
            </a:r>
            <a:r>
              <a:rPr lang="en-US" sz="4400" b="1" u="sng" dirty="0" smtClean="0">
                <a:solidFill>
                  <a:srgbClr val="FFFF00"/>
                </a:solidFill>
              </a:rPr>
              <a:t> you the true bread</a:t>
            </a:r>
            <a:r>
              <a:rPr lang="en-US" sz="4400" b="1" dirty="0" smtClean="0">
                <a:solidFill>
                  <a:schemeClr val="bg1"/>
                </a:solidFill>
              </a:rPr>
              <a:t> from heaven.”</a:t>
            </a:r>
          </a:p>
          <a:p>
            <a:pPr algn="ctr"/>
            <a:r>
              <a:rPr lang="en-US" sz="4400" b="1" dirty="0" smtClean="0">
                <a:solidFill>
                  <a:srgbClr val="00B0F0"/>
                </a:solidFill>
              </a:rPr>
              <a:t>– John 6:32 KJB</a:t>
            </a:r>
            <a:endParaRPr lang="en-US" sz="4400" b="1" dirty="0">
              <a:solidFill>
                <a:srgbClr val="00B0F0"/>
              </a:solidFill>
            </a:endParaRPr>
          </a:p>
        </p:txBody>
      </p:sp>
      <p:pic>
        <p:nvPicPr>
          <p:cNvPr id="6" name="Picture 5" descr="external-content.duckduckgo.com176.jpg"/>
          <p:cNvPicPr>
            <a:picLocks noChangeAspect="1"/>
          </p:cNvPicPr>
          <p:nvPr/>
        </p:nvPicPr>
        <p:blipFill>
          <a:blip r:embed="rId2"/>
          <a:stretch>
            <a:fillRect/>
          </a:stretch>
        </p:blipFill>
        <p:spPr>
          <a:xfrm flipH="1">
            <a:off x="4629150" y="838200"/>
            <a:ext cx="4514850" cy="6019800"/>
          </a:xfrm>
          <a:prstGeom prst="rect">
            <a:avLst/>
          </a:prstGeom>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646331"/>
          </a:xfrm>
          <a:prstGeom prst="rect">
            <a:avLst/>
          </a:prstGeom>
          <a:noFill/>
        </p:spPr>
        <p:txBody>
          <a:bodyPr wrap="square" rtlCol="0">
            <a:spAutoFit/>
          </a:bodyPr>
          <a:lstStyle/>
          <a:p>
            <a:pPr algn="ctr"/>
            <a:r>
              <a:rPr lang="en-US" sz="3600" b="1" dirty="0" smtClean="0">
                <a:solidFill>
                  <a:schemeClr val="bg1"/>
                </a:solidFill>
              </a:rPr>
              <a:t>It was the Father which Washed &amp; Clothes us:</a:t>
            </a:r>
            <a:endParaRPr lang="en-US" sz="3600" b="1" dirty="0">
              <a:solidFill>
                <a:srgbClr val="00B0F0"/>
              </a:solidFill>
            </a:endParaRPr>
          </a:p>
        </p:txBody>
      </p:sp>
      <p:sp>
        <p:nvSpPr>
          <p:cNvPr id="5" name="TextBox 4"/>
          <p:cNvSpPr txBox="1"/>
          <p:nvPr/>
        </p:nvSpPr>
        <p:spPr>
          <a:xfrm>
            <a:off x="0" y="4734342"/>
            <a:ext cx="9144000" cy="2123658"/>
          </a:xfrm>
          <a:prstGeom prst="rect">
            <a:avLst/>
          </a:prstGeom>
          <a:noFill/>
        </p:spPr>
        <p:txBody>
          <a:bodyPr wrap="square" rtlCol="0">
            <a:spAutoFit/>
          </a:bodyPr>
          <a:lstStyle/>
          <a:p>
            <a:pPr algn="ctr"/>
            <a:r>
              <a:rPr lang="en-US" sz="4400" b="1" dirty="0" smtClean="0">
                <a:solidFill>
                  <a:schemeClr val="bg1"/>
                </a:solidFill>
              </a:rPr>
              <a:t>“… but ye are </a:t>
            </a:r>
            <a:r>
              <a:rPr lang="en-US" sz="4400" b="1" u="sng" dirty="0" smtClean="0">
                <a:solidFill>
                  <a:srgbClr val="FFFF00"/>
                </a:solidFill>
              </a:rPr>
              <a:t>washed</a:t>
            </a:r>
            <a:r>
              <a:rPr lang="en-US" sz="4400" b="1" dirty="0" smtClean="0">
                <a:solidFill>
                  <a:schemeClr val="bg1"/>
                </a:solidFill>
              </a:rPr>
              <a:t> … in the name of the Lord Jesus, and </a:t>
            </a:r>
            <a:r>
              <a:rPr lang="en-US" sz="4400" b="1" u="sng" dirty="0" smtClean="0">
                <a:solidFill>
                  <a:srgbClr val="FFFF00"/>
                </a:solidFill>
              </a:rPr>
              <a:t>by the Spirit of our God</a:t>
            </a:r>
            <a:r>
              <a:rPr lang="en-US" sz="4400" b="1" dirty="0" smtClean="0">
                <a:solidFill>
                  <a:schemeClr val="bg1"/>
                </a:solidFill>
              </a:rPr>
              <a:t> …” </a:t>
            </a:r>
            <a:r>
              <a:rPr lang="en-US" sz="4400" b="1" dirty="0" smtClean="0">
                <a:solidFill>
                  <a:srgbClr val="00B0F0"/>
                </a:solidFill>
              </a:rPr>
              <a:t>– 1 Corinthians 6:11 KJB</a:t>
            </a:r>
            <a:endParaRPr lang="en-US" sz="4400" b="1" dirty="0">
              <a:solidFill>
                <a:srgbClr val="00B0F0"/>
              </a:solidFill>
            </a:endParaRPr>
          </a:p>
        </p:txBody>
      </p:sp>
      <p:pic>
        <p:nvPicPr>
          <p:cNvPr id="6" name="Picture 5" descr="external-content.duckduckgo.com177.jpg"/>
          <p:cNvPicPr>
            <a:picLocks noChangeAspect="1"/>
          </p:cNvPicPr>
          <p:nvPr/>
        </p:nvPicPr>
        <p:blipFill>
          <a:blip r:embed="rId2"/>
          <a:stretch>
            <a:fillRect/>
          </a:stretch>
        </p:blipFill>
        <p:spPr>
          <a:xfrm>
            <a:off x="0" y="838200"/>
            <a:ext cx="9144000" cy="3886200"/>
          </a:xfrm>
          <a:prstGeom prst="rect">
            <a:avLst/>
          </a:prstGeom>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523220"/>
          </a:xfrm>
          <a:prstGeom prst="rect">
            <a:avLst/>
          </a:prstGeom>
          <a:noFill/>
        </p:spPr>
        <p:txBody>
          <a:bodyPr wrap="square" rtlCol="0">
            <a:spAutoFit/>
          </a:bodyPr>
          <a:lstStyle/>
          <a:p>
            <a:pPr algn="ctr"/>
            <a:r>
              <a:rPr lang="en-US" sz="2800" b="1" dirty="0" smtClean="0">
                <a:solidFill>
                  <a:schemeClr val="bg1"/>
                </a:solidFill>
              </a:rPr>
              <a:t>It was the Father which provided/</a:t>
            </a:r>
            <a:r>
              <a:rPr lang="en-US" sz="2800" b="1" u="sng" dirty="0" smtClean="0">
                <a:solidFill>
                  <a:srgbClr val="FFFF00"/>
                </a:solidFill>
              </a:rPr>
              <a:t>plan</a:t>
            </a:r>
            <a:r>
              <a:rPr lang="en-US" sz="2800" b="1" dirty="0" smtClean="0">
                <a:solidFill>
                  <a:schemeClr val="bg1"/>
                </a:solidFill>
              </a:rPr>
              <a:t>ned for everything:</a:t>
            </a:r>
            <a:endParaRPr lang="en-US" sz="2800" b="1" dirty="0">
              <a:solidFill>
                <a:srgbClr val="00B0F0"/>
              </a:solidFill>
            </a:endParaRPr>
          </a:p>
        </p:txBody>
      </p:sp>
      <p:sp>
        <p:nvSpPr>
          <p:cNvPr id="5" name="TextBox 4"/>
          <p:cNvSpPr txBox="1"/>
          <p:nvPr/>
        </p:nvSpPr>
        <p:spPr>
          <a:xfrm>
            <a:off x="0" y="1295400"/>
            <a:ext cx="4495800" cy="4154984"/>
          </a:xfrm>
          <a:prstGeom prst="rect">
            <a:avLst/>
          </a:prstGeom>
          <a:noFill/>
        </p:spPr>
        <p:txBody>
          <a:bodyPr wrap="square" rtlCol="0">
            <a:spAutoFit/>
          </a:bodyPr>
          <a:lstStyle/>
          <a:p>
            <a:pPr algn="ctr"/>
            <a:r>
              <a:rPr lang="en-US" sz="4400" b="1" dirty="0" smtClean="0">
                <a:solidFill>
                  <a:schemeClr val="bg1"/>
                </a:solidFill>
              </a:rPr>
              <a:t>“Fear not, little flock; for it is </a:t>
            </a:r>
            <a:r>
              <a:rPr lang="en-US" sz="4400" b="1" u="sng" dirty="0" smtClean="0">
                <a:solidFill>
                  <a:srgbClr val="FFFF00"/>
                </a:solidFill>
              </a:rPr>
              <a:t>your Father's good pleasure to give you the kingdom</a:t>
            </a:r>
            <a:r>
              <a:rPr lang="en-US" sz="4400" b="1" dirty="0" smtClean="0">
                <a:solidFill>
                  <a:schemeClr val="bg1"/>
                </a:solidFill>
              </a:rPr>
              <a:t>.”</a:t>
            </a:r>
          </a:p>
          <a:p>
            <a:pPr algn="ctr"/>
            <a:r>
              <a:rPr lang="en-US" sz="4400" b="1" dirty="0" smtClean="0">
                <a:solidFill>
                  <a:srgbClr val="00B0F0"/>
                </a:solidFill>
              </a:rPr>
              <a:t>– Luke 12:32 KJB</a:t>
            </a:r>
            <a:endParaRPr lang="en-US" sz="4400" b="1" dirty="0">
              <a:solidFill>
                <a:srgbClr val="00B0F0"/>
              </a:solidFill>
            </a:endParaRPr>
          </a:p>
        </p:txBody>
      </p:sp>
      <p:pic>
        <p:nvPicPr>
          <p:cNvPr id="6" name="Picture 5" descr="external-content.duckduckgo.com181.jpg"/>
          <p:cNvPicPr>
            <a:picLocks noChangeAspect="1"/>
          </p:cNvPicPr>
          <p:nvPr/>
        </p:nvPicPr>
        <p:blipFill>
          <a:blip r:embed="rId2"/>
          <a:stretch>
            <a:fillRect/>
          </a:stretch>
        </p:blipFill>
        <p:spPr>
          <a:xfrm>
            <a:off x="4495800" y="653142"/>
            <a:ext cx="4648200" cy="6204858"/>
          </a:xfrm>
          <a:prstGeom prst="rect">
            <a:avLst/>
          </a:prstGeom>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52400"/>
            <a:ext cx="9144000" cy="584775"/>
          </a:xfrm>
          <a:prstGeom prst="rect">
            <a:avLst/>
          </a:prstGeom>
          <a:noFill/>
        </p:spPr>
        <p:txBody>
          <a:bodyPr wrap="square" rtlCol="0">
            <a:spAutoFit/>
          </a:bodyPr>
          <a:lstStyle/>
          <a:p>
            <a:pPr algn="ctr"/>
            <a:r>
              <a:rPr lang="en-US" sz="3200" b="1" dirty="0" smtClean="0">
                <a:solidFill>
                  <a:schemeClr val="bg1"/>
                </a:solidFill>
              </a:rPr>
              <a:t>God says, “THIS IS MY PLAN, FOR YOU.”</a:t>
            </a:r>
            <a:endParaRPr lang="en-US" sz="3200" b="1" dirty="0">
              <a:solidFill>
                <a:srgbClr val="00B0F0"/>
              </a:solidFill>
            </a:endParaRPr>
          </a:p>
        </p:txBody>
      </p:sp>
      <p:pic>
        <p:nvPicPr>
          <p:cNvPr id="4" name="Picture 3" descr="Bible - Jesus - God Gardener.jpg"/>
          <p:cNvPicPr>
            <a:picLocks noChangeAspect="1"/>
          </p:cNvPicPr>
          <p:nvPr/>
        </p:nvPicPr>
        <p:blipFill>
          <a:blip r:embed="rId2"/>
          <a:stretch>
            <a:fillRect/>
          </a:stretch>
        </p:blipFill>
        <p:spPr>
          <a:xfrm>
            <a:off x="0" y="838200"/>
            <a:ext cx="9144000" cy="6019800"/>
          </a:xfrm>
          <a:prstGeom prst="rect">
            <a:avLst/>
          </a:prstGeom>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52400"/>
            <a:ext cx="9144000" cy="584775"/>
          </a:xfrm>
          <a:prstGeom prst="rect">
            <a:avLst/>
          </a:prstGeom>
          <a:noFill/>
        </p:spPr>
        <p:txBody>
          <a:bodyPr wrap="square" rtlCol="0">
            <a:spAutoFit/>
          </a:bodyPr>
          <a:lstStyle/>
          <a:p>
            <a:pPr algn="ctr"/>
            <a:r>
              <a:rPr lang="en-US" sz="3200" b="1" dirty="0" smtClean="0">
                <a:solidFill>
                  <a:schemeClr val="bg1"/>
                </a:solidFill>
              </a:rPr>
              <a:t>The entire life of Jesus, points to the Father.</a:t>
            </a:r>
            <a:endParaRPr lang="en-US" sz="3200" b="1" dirty="0">
              <a:solidFill>
                <a:srgbClr val="00B0F0"/>
              </a:solidFill>
            </a:endParaRPr>
          </a:p>
        </p:txBody>
      </p:sp>
      <p:pic>
        <p:nvPicPr>
          <p:cNvPr id="5" name="Picture 4" descr="Bible - Jesus And The Father 02.jpg"/>
          <p:cNvPicPr>
            <a:picLocks noChangeAspect="1"/>
          </p:cNvPicPr>
          <p:nvPr/>
        </p:nvPicPr>
        <p:blipFill>
          <a:blip r:embed="rId2"/>
          <a:stretch>
            <a:fillRect/>
          </a:stretch>
        </p:blipFill>
        <p:spPr>
          <a:xfrm>
            <a:off x="0" y="838200"/>
            <a:ext cx="9144000" cy="6001078"/>
          </a:xfrm>
          <a:prstGeom prst="rect">
            <a:avLst/>
          </a:prstGeom>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52400"/>
            <a:ext cx="9144000" cy="492443"/>
          </a:xfrm>
          <a:prstGeom prst="rect">
            <a:avLst/>
          </a:prstGeom>
          <a:noFill/>
        </p:spPr>
        <p:txBody>
          <a:bodyPr wrap="square" rtlCol="0">
            <a:spAutoFit/>
          </a:bodyPr>
          <a:lstStyle/>
          <a:p>
            <a:pPr algn="ctr"/>
            <a:r>
              <a:rPr lang="en-US" sz="2600" b="1" dirty="0" smtClean="0">
                <a:solidFill>
                  <a:schemeClr val="bg1"/>
                </a:solidFill>
              </a:rPr>
              <a:t>All that Jesus ever did, was to show us the love of the Father.</a:t>
            </a:r>
            <a:endParaRPr lang="en-US" sz="2600" b="1" dirty="0">
              <a:solidFill>
                <a:srgbClr val="00B0F0"/>
              </a:solidFill>
            </a:endParaRPr>
          </a:p>
        </p:txBody>
      </p:sp>
      <p:pic>
        <p:nvPicPr>
          <p:cNvPr id="4" name="Picture 3" descr="external-content.duckduckgo.com173.jpg"/>
          <p:cNvPicPr>
            <a:picLocks noChangeAspect="1"/>
          </p:cNvPicPr>
          <p:nvPr/>
        </p:nvPicPr>
        <p:blipFill>
          <a:blip r:embed="rId2"/>
          <a:stretch>
            <a:fillRect/>
          </a:stretch>
        </p:blipFill>
        <p:spPr>
          <a:xfrm>
            <a:off x="0" y="857250"/>
            <a:ext cx="9144000" cy="600075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Flight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4" name="Picture 3" descr="external-content.duckduckgo.com132.jpg"/>
          <p:cNvPicPr>
            <a:picLocks noChangeAspect="1"/>
          </p:cNvPicPr>
          <p:nvPr/>
        </p:nvPicPr>
        <p:blipFill>
          <a:blip r:embed="rId2"/>
          <a:srcRect b="6557"/>
          <a:stretch>
            <a:fillRect/>
          </a:stretch>
        </p:blipFill>
        <p:spPr>
          <a:xfrm>
            <a:off x="0" y="1066800"/>
            <a:ext cx="9172222" cy="5029200"/>
          </a:xfrm>
          <a:prstGeom prst="rect">
            <a:avLst/>
          </a:prstGeo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52400"/>
            <a:ext cx="9144000" cy="492443"/>
          </a:xfrm>
          <a:prstGeom prst="rect">
            <a:avLst/>
          </a:prstGeom>
          <a:noFill/>
        </p:spPr>
        <p:txBody>
          <a:bodyPr wrap="square" rtlCol="0">
            <a:spAutoFit/>
          </a:bodyPr>
          <a:lstStyle/>
          <a:p>
            <a:pPr algn="ctr"/>
            <a:r>
              <a:rPr lang="en-US" sz="2600" b="1" dirty="0" smtClean="0">
                <a:solidFill>
                  <a:schemeClr val="bg1"/>
                </a:solidFill>
              </a:rPr>
              <a:t>All that Jesus ever did, was to show us the love of the Father.</a:t>
            </a:r>
            <a:endParaRPr lang="en-US" sz="2600" b="1" dirty="0">
              <a:solidFill>
                <a:srgbClr val="00B0F0"/>
              </a:solidFill>
            </a:endParaRPr>
          </a:p>
        </p:txBody>
      </p:sp>
      <p:sp>
        <p:nvSpPr>
          <p:cNvPr id="5" name="TextBox 4"/>
          <p:cNvSpPr txBox="1"/>
          <p:nvPr/>
        </p:nvSpPr>
        <p:spPr>
          <a:xfrm>
            <a:off x="0" y="685800"/>
            <a:ext cx="9144000" cy="5909310"/>
          </a:xfrm>
          <a:prstGeom prst="rect">
            <a:avLst/>
          </a:prstGeom>
          <a:noFill/>
        </p:spPr>
        <p:txBody>
          <a:bodyPr wrap="square" rtlCol="0">
            <a:spAutoFit/>
          </a:bodyPr>
          <a:lstStyle/>
          <a:p>
            <a:pPr algn="ctr"/>
            <a:r>
              <a:rPr lang="en-US" sz="5400" b="1" dirty="0" smtClean="0">
                <a:solidFill>
                  <a:schemeClr val="bg1"/>
                </a:solidFill>
              </a:rPr>
              <a:t>“Then said Jesus unto them, When ye have lifted up the Son of man, then shall ye know that I am he, and that </a:t>
            </a:r>
            <a:r>
              <a:rPr lang="en-US" sz="5400" b="1" u="sng" dirty="0" smtClean="0">
                <a:solidFill>
                  <a:srgbClr val="FFFF00"/>
                </a:solidFill>
              </a:rPr>
              <a:t>I do nothing of myself</a:t>
            </a:r>
            <a:r>
              <a:rPr lang="en-US" sz="5400" b="1" dirty="0" smtClean="0">
                <a:solidFill>
                  <a:schemeClr val="bg1"/>
                </a:solidFill>
              </a:rPr>
              <a:t>; </a:t>
            </a:r>
            <a:r>
              <a:rPr lang="en-US" sz="5400" b="1" u="sng" dirty="0" smtClean="0">
                <a:solidFill>
                  <a:srgbClr val="FFFF00"/>
                </a:solidFill>
              </a:rPr>
              <a:t>but as my Father hath taught me, I speak these things</a:t>
            </a:r>
            <a:r>
              <a:rPr lang="en-US" sz="5400" b="1" dirty="0" smtClean="0">
                <a:solidFill>
                  <a:schemeClr val="bg1"/>
                </a:solidFill>
              </a:rPr>
              <a:t>.” </a:t>
            </a:r>
            <a:r>
              <a:rPr lang="en-US" sz="5400" b="1" dirty="0" smtClean="0">
                <a:solidFill>
                  <a:srgbClr val="00B0F0"/>
                </a:solidFill>
              </a:rPr>
              <a:t>– John 8:28 KJB</a:t>
            </a:r>
            <a:endParaRPr lang="en-US" sz="5400" b="1" dirty="0">
              <a:solidFill>
                <a:srgbClr val="00B0F0"/>
              </a:solidFill>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52400"/>
            <a:ext cx="9144000" cy="492443"/>
          </a:xfrm>
          <a:prstGeom prst="rect">
            <a:avLst/>
          </a:prstGeom>
          <a:noFill/>
        </p:spPr>
        <p:txBody>
          <a:bodyPr wrap="square" rtlCol="0">
            <a:spAutoFit/>
          </a:bodyPr>
          <a:lstStyle/>
          <a:p>
            <a:pPr algn="ctr"/>
            <a:r>
              <a:rPr lang="en-US" sz="2600" b="1" dirty="0" smtClean="0">
                <a:solidFill>
                  <a:schemeClr val="bg1"/>
                </a:solidFill>
              </a:rPr>
              <a:t>All that Jesus ever did, was to show us the love of the Father.</a:t>
            </a:r>
            <a:endParaRPr lang="en-US" sz="2600" b="1" dirty="0">
              <a:solidFill>
                <a:srgbClr val="00B0F0"/>
              </a:solidFill>
            </a:endParaRPr>
          </a:p>
        </p:txBody>
      </p:sp>
      <p:sp>
        <p:nvSpPr>
          <p:cNvPr id="5" name="TextBox 4"/>
          <p:cNvSpPr txBox="1"/>
          <p:nvPr/>
        </p:nvSpPr>
        <p:spPr>
          <a:xfrm>
            <a:off x="0" y="1066800"/>
            <a:ext cx="9144000" cy="5078313"/>
          </a:xfrm>
          <a:prstGeom prst="rect">
            <a:avLst/>
          </a:prstGeom>
          <a:noFill/>
        </p:spPr>
        <p:txBody>
          <a:bodyPr wrap="square" rtlCol="0">
            <a:spAutoFit/>
          </a:bodyPr>
          <a:lstStyle/>
          <a:p>
            <a:pPr algn="ctr"/>
            <a:r>
              <a:rPr lang="en-US" sz="5400" b="1" dirty="0" smtClean="0">
                <a:solidFill>
                  <a:schemeClr val="bg1"/>
                </a:solidFill>
              </a:rPr>
              <a:t>“I </a:t>
            </a:r>
            <a:r>
              <a:rPr lang="en-US" sz="5400" b="1" dirty="0" smtClean="0">
                <a:solidFill>
                  <a:schemeClr val="bg1"/>
                </a:solidFill>
              </a:rPr>
              <a:t>can </a:t>
            </a:r>
            <a:r>
              <a:rPr lang="en-US" sz="5400" b="1" u="sng" dirty="0" smtClean="0">
                <a:solidFill>
                  <a:srgbClr val="FFFF00"/>
                </a:solidFill>
              </a:rPr>
              <a:t>of mine own</a:t>
            </a:r>
            <a:r>
              <a:rPr lang="en-US" sz="5400" b="1" dirty="0" smtClean="0">
                <a:solidFill>
                  <a:schemeClr val="bg1"/>
                </a:solidFill>
              </a:rPr>
              <a:t> </a:t>
            </a:r>
            <a:r>
              <a:rPr lang="en-US" sz="5400" b="1" u="sng" dirty="0" smtClean="0">
                <a:solidFill>
                  <a:srgbClr val="FFFF00"/>
                </a:solidFill>
              </a:rPr>
              <a:t>self</a:t>
            </a:r>
            <a:r>
              <a:rPr lang="en-US" sz="5400" b="1" dirty="0" smtClean="0">
                <a:solidFill>
                  <a:schemeClr val="bg1"/>
                </a:solidFill>
              </a:rPr>
              <a:t> do </a:t>
            </a:r>
            <a:r>
              <a:rPr lang="en-US" sz="5400" b="1" u="sng" dirty="0" smtClean="0">
                <a:solidFill>
                  <a:srgbClr val="FFFF00"/>
                </a:solidFill>
              </a:rPr>
              <a:t>nothing</a:t>
            </a:r>
            <a:r>
              <a:rPr lang="en-US" sz="5400" b="1" dirty="0" smtClean="0">
                <a:solidFill>
                  <a:schemeClr val="bg1"/>
                </a:solidFill>
              </a:rPr>
              <a:t>: as I hear, I judge: and my judgment is just; because </a:t>
            </a:r>
            <a:r>
              <a:rPr lang="en-US" sz="5400" b="1" u="sng" dirty="0" smtClean="0">
                <a:solidFill>
                  <a:srgbClr val="FFFF00"/>
                </a:solidFill>
              </a:rPr>
              <a:t>I seek not mine own will, but the will of the Father which hath sent me</a:t>
            </a:r>
            <a:r>
              <a:rPr lang="en-US" sz="5400" b="1" dirty="0" smtClean="0">
                <a:solidFill>
                  <a:schemeClr val="bg1"/>
                </a:solidFill>
              </a:rPr>
              <a:t>.” </a:t>
            </a:r>
            <a:r>
              <a:rPr lang="en-US" sz="5400" b="1" dirty="0" smtClean="0">
                <a:solidFill>
                  <a:srgbClr val="00B0F0"/>
                </a:solidFill>
              </a:rPr>
              <a:t>– John 5:30 KJB</a:t>
            </a:r>
            <a:endParaRPr lang="en-US" sz="5400" b="1" dirty="0">
              <a:solidFill>
                <a:srgbClr val="00B0F0"/>
              </a:solidFill>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52400"/>
            <a:ext cx="9144000" cy="492443"/>
          </a:xfrm>
          <a:prstGeom prst="rect">
            <a:avLst/>
          </a:prstGeom>
          <a:noFill/>
        </p:spPr>
        <p:txBody>
          <a:bodyPr wrap="square" rtlCol="0">
            <a:spAutoFit/>
          </a:bodyPr>
          <a:lstStyle/>
          <a:p>
            <a:pPr algn="ctr"/>
            <a:r>
              <a:rPr lang="en-US" sz="2600" b="1" dirty="0" smtClean="0">
                <a:solidFill>
                  <a:schemeClr val="bg1"/>
                </a:solidFill>
              </a:rPr>
              <a:t>All that Jesus ever did, was to show us the love of the Father.</a:t>
            </a:r>
            <a:endParaRPr lang="en-US" sz="2600" b="1" dirty="0">
              <a:solidFill>
                <a:srgbClr val="00B0F0"/>
              </a:solidFill>
            </a:endParaRPr>
          </a:p>
        </p:txBody>
      </p:sp>
      <p:sp>
        <p:nvSpPr>
          <p:cNvPr id="5" name="TextBox 4"/>
          <p:cNvSpPr txBox="1"/>
          <p:nvPr/>
        </p:nvSpPr>
        <p:spPr>
          <a:xfrm>
            <a:off x="0" y="1295400"/>
            <a:ext cx="9144000" cy="4801314"/>
          </a:xfrm>
          <a:prstGeom prst="rect">
            <a:avLst/>
          </a:prstGeom>
          <a:noFill/>
        </p:spPr>
        <p:txBody>
          <a:bodyPr wrap="square" rtlCol="0">
            <a:spAutoFit/>
          </a:bodyPr>
          <a:lstStyle/>
          <a:p>
            <a:pPr algn="ctr"/>
            <a:r>
              <a:rPr lang="en-US" sz="4800" b="1" dirty="0" smtClean="0">
                <a:solidFill>
                  <a:schemeClr val="bg1"/>
                </a:solidFill>
              </a:rPr>
              <a:t>“Then said I, Lo, I come: in the volume of the book </a:t>
            </a:r>
            <a:r>
              <a:rPr lang="en-US" sz="4800" b="1" i="1" dirty="0" smtClean="0">
                <a:solidFill>
                  <a:schemeClr val="bg1"/>
                </a:solidFill>
              </a:rPr>
              <a:t>it is</a:t>
            </a:r>
            <a:r>
              <a:rPr lang="en-US" sz="4800" b="1" dirty="0" smtClean="0">
                <a:solidFill>
                  <a:schemeClr val="bg1"/>
                </a:solidFill>
              </a:rPr>
              <a:t> written of me,” </a:t>
            </a:r>
            <a:r>
              <a:rPr lang="en-US" sz="4800" b="1" dirty="0" smtClean="0">
                <a:solidFill>
                  <a:srgbClr val="00B0F0"/>
                </a:solidFill>
              </a:rPr>
              <a:t>– Psalms 40:7 KJB</a:t>
            </a:r>
          </a:p>
          <a:p>
            <a:pPr algn="ctr"/>
            <a:endParaRPr lang="en-US" b="1" dirty="0" smtClean="0">
              <a:solidFill>
                <a:schemeClr val="bg1"/>
              </a:solidFill>
            </a:endParaRPr>
          </a:p>
          <a:p>
            <a:pPr algn="ctr"/>
            <a:r>
              <a:rPr lang="en-US" sz="4800" b="1" dirty="0" smtClean="0">
                <a:solidFill>
                  <a:schemeClr val="bg1"/>
                </a:solidFill>
              </a:rPr>
              <a:t>“</a:t>
            </a:r>
            <a:r>
              <a:rPr lang="en-US" sz="4800" b="1" u="sng" dirty="0" smtClean="0">
                <a:solidFill>
                  <a:srgbClr val="FFFF00"/>
                </a:solidFill>
              </a:rPr>
              <a:t>I delight to do thy will</a:t>
            </a:r>
            <a:r>
              <a:rPr lang="en-US" sz="4800" b="1" dirty="0" smtClean="0">
                <a:solidFill>
                  <a:schemeClr val="bg1"/>
                </a:solidFill>
              </a:rPr>
              <a:t>, O my God: yea, </a:t>
            </a:r>
            <a:r>
              <a:rPr lang="en-US" sz="4800" b="1" u="sng" dirty="0" smtClean="0">
                <a:solidFill>
                  <a:srgbClr val="FFFF00"/>
                </a:solidFill>
              </a:rPr>
              <a:t>thy law</a:t>
            </a:r>
            <a:r>
              <a:rPr lang="en-US" sz="4800" b="1" dirty="0" smtClean="0">
                <a:solidFill>
                  <a:schemeClr val="bg1"/>
                </a:solidFill>
              </a:rPr>
              <a:t> </a:t>
            </a:r>
            <a:r>
              <a:rPr lang="en-US" sz="4800" b="1" i="1" dirty="0" smtClean="0">
                <a:solidFill>
                  <a:schemeClr val="bg1"/>
                </a:solidFill>
              </a:rPr>
              <a:t>is</a:t>
            </a:r>
            <a:r>
              <a:rPr lang="en-US" sz="4800" b="1" dirty="0" smtClean="0">
                <a:solidFill>
                  <a:schemeClr val="bg1"/>
                </a:solidFill>
              </a:rPr>
              <a:t> within my heart.” </a:t>
            </a:r>
            <a:r>
              <a:rPr lang="en-US" sz="4800" b="1" dirty="0" smtClean="0">
                <a:solidFill>
                  <a:srgbClr val="00B0F0"/>
                </a:solidFill>
              </a:rPr>
              <a:t>– Psalms 40:8 KJB</a:t>
            </a:r>
            <a:endParaRPr lang="en-US" sz="4800" b="1" dirty="0">
              <a:solidFill>
                <a:srgbClr val="00B0F0"/>
              </a:solidFill>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52400"/>
            <a:ext cx="9144000" cy="492443"/>
          </a:xfrm>
          <a:prstGeom prst="rect">
            <a:avLst/>
          </a:prstGeom>
          <a:noFill/>
        </p:spPr>
        <p:txBody>
          <a:bodyPr wrap="square" rtlCol="0">
            <a:spAutoFit/>
          </a:bodyPr>
          <a:lstStyle/>
          <a:p>
            <a:pPr algn="ctr"/>
            <a:r>
              <a:rPr lang="en-US" sz="2600" b="1" dirty="0" smtClean="0">
                <a:solidFill>
                  <a:schemeClr val="bg1"/>
                </a:solidFill>
              </a:rPr>
              <a:t>All that Jesus ever did, was to show us the love of the Father.</a:t>
            </a:r>
            <a:endParaRPr lang="en-US" sz="2600" b="1" dirty="0">
              <a:solidFill>
                <a:srgbClr val="00B0F0"/>
              </a:solidFill>
            </a:endParaRPr>
          </a:p>
        </p:txBody>
      </p:sp>
      <p:sp>
        <p:nvSpPr>
          <p:cNvPr id="5" name="TextBox 4"/>
          <p:cNvSpPr txBox="1"/>
          <p:nvPr/>
        </p:nvSpPr>
        <p:spPr>
          <a:xfrm>
            <a:off x="0" y="2209800"/>
            <a:ext cx="9144000" cy="2585323"/>
          </a:xfrm>
          <a:prstGeom prst="rect">
            <a:avLst/>
          </a:prstGeom>
          <a:noFill/>
        </p:spPr>
        <p:txBody>
          <a:bodyPr wrap="square" rtlCol="0">
            <a:spAutoFit/>
          </a:bodyPr>
          <a:lstStyle/>
          <a:p>
            <a:pPr algn="ctr"/>
            <a:r>
              <a:rPr lang="en-US" sz="5400" b="1" dirty="0" smtClean="0">
                <a:solidFill>
                  <a:schemeClr val="bg1"/>
                </a:solidFill>
              </a:rPr>
              <a:t>“Thy kingdom come. </a:t>
            </a:r>
            <a:r>
              <a:rPr lang="en-US" sz="5400" b="1" u="sng" dirty="0" smtClean="0">
                <a:solidFill>
                  <a:srgbClr val="FFFF00"/>
                </a:solidFill>
              </a:rPr>
              <a:t>Thy will be done in earth</a:t>
            </a:r>
            <a:r>
              <a:rPr lang="en-US" sz="5400" b="1" dirty="0" smtClean="0">
                <a:solidFill>
                  <a:schemeClr val="bg1"/>
                </a:solidFill>
              </a:rPr>
              <a:t>, </a:t>
            </a:r>
            <a:r>
              <a:rPr lang="en-US" sz="5400" b="1" u="sng" dirty="0" smtClean="0">
                <a:solidFill>
                  <a:srgbClr val="FFFF00"/>
                </a:solidFill>
              </a:rPr>
              <a:t>as </a:t>
            </a:r>
            <a:r>
              <a:rPr lang="en-US" sz="5400" b="1" i="1" u="sng" dirty="0" smtClean="0">
                <a:solidFill>
                  <a:srgbClr val="FFFF00"/>
                </a:solidFill>
              </a:rPr>
              <a:t>it is</a:t>
            </a:r>
            <a:r>
              <a:rPr lang="en-US" sz="5400" b="1" u="sng" dirty="0" smtClean="0">
                <a:solidFill>
                  <a:srgbClr val="FFFF00"/>
                </a:solidFill>
              </a:rPr>
              <a:t> in heaven</a:t>
            </a:r>
            <a:r>
              <a:rPr lang="en-US" sz="5400" b="1" dirty="0" smtClean="0">
                <a:solidFill>
                  <a:schemeClr val="bg1"/>
                </a:solidFill>
              </a:rPr>
              <a:t>.” </a:t>
            </a:r>
            <a:r>
              <a:rPr lang="en-US" sz="5400" b="1" dirty="0" smtClean="0">
                <a:solidFill>
                  <a:srgbClr val="00B0F0"/>
                </a:solidFill>
              </a:rPr>
              <a:t>– Matthew 6:10 KJB</a:t>
            </a:r>
            <a:endParaRPr lang="en-US" sz="5400" b="1" dirty="0">
              <a:solidFill>
                <a:srgbClr val="00B0F0"/>
              </a:solidFill>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52400"/>
            <a:ext cx="9144000" cy="492443"/>
          </a:xfrm>
          <a:prstGeom prst="rect">
            <a:avLst/>
          </a:prstGeom>
          <a:noFill/>
        </p:spPr>
        <p:txBody>
          <a:bodyPr wrap="square" rtlCol="0">
            <a:spAutoFit/>
          </a:bodyPr>
          <a:lstStyle/>
          <a:p>
            <a:pPr algn="ctr"/>
            <a:r>
              <a:rPr lang="en-US" sz="2600" b="1" dirty="0" smtClean="0">
                <a:solidFill>
                  <a:schemeClr val="bg1"/>
                </a:solidFill>
              </a:rPr>
              <a:t>All that Jesus ever did, was to show us the love of the Father.</a:t>
            </a:r>
            <a:endParaRPr lang="en-US" sz="2600" b="1" dirty="0">
              <a:solidFill>
                <a:srgbClr val="00B0F0"/>
              </a:solidFill>
            </a:endParaRPr>
          </a:p>
        </p:txBody>
      </p:sp>
      <p:sp>
        <p:nvSpPr>
          <p:cNvPr id="5" name="TextBox 4"/>
          <p:cNvSpPr txBox="1"/>
          <p:nvPr/>
        </p:nvSpPr>
        <p:spPr>
          <a:xfrm>
            <a:off x="0" y="1219200"/>
            <a:ext cx="9144000" cy="4832092"/>
          </a:xfrm>
          <a:prstGeom prst="rect">
            <a:avLst/>
          </a:prstGeom>
          <a:noFill/>
        </p:spPr>
        <p:txBody>
          <a:bodyPr wrap="square" rtlCol="0">
            <a:spAutoFit/>
          </a:bodyPr>
          <a:lstStyle/>
          <a:p>
            <a:pPr algn="ctr"/>
            <a:r>
              <a:rPr lang="en-US" sz="4400" b="1" dirty="0" smtClean="0">
                <a:solidFill>
                  <a:schemeClr val="bg1"/>
                </a:solidFill>
              </a:rPr>
              <a:t>“</a:t>
            </a:r>
            <a:r>
              <a:rPr lang="en-US" sz="4400" b="1" dirty="0" smtClean="0">
                <a:solidFill>
                  <a:schemeClr val="bg1"/>
                </a:solidFill>
              </a:rPr>
              <a:t>… nevertheless </a:t>
            </a:r>
            <a:r>
              <a:rPr lang="en-US" sz="4400" b="1" u="sng" dirty="0" smtClean="0">
                <a:solidFill>
                  <a:srgbClr val="FFFF00"/>
                </a:solidFill>
              </a:rPr>
              <a:t>not my will, but </a:t>
            </a:r>
            <a:r>
              <a:rPr lang="en-US" sz="4400" b="1" u="sng" dirty="0" err="1" smtClean="0">
                <a:solidFill>
                  <a:srgbClr val="FFFF00"/>
                </a:solidFill>
              </a:rPr>
              <a:t>thine</a:t>
            </a:r>
            <a:r>
              <a:rPr lang="en-US" sz="4400" b="1" u="sng" dirty="0" smtClean="0">
                <a:solidFill>
                  <a:srgbClr val="FFFF00"/>
                </a:solidFill>
              </a:rPr>
              <a:t>, be done</a:t>
            </a:r>
            <a:r>
              <a:rPr lang="en-US" sz="4400" b="1" dirty="0" smtClean="0">
                <a:solidFill>
                  <a:schemeClr val="bg1"/>
                </a:solidFill>
              </a:rPr>
              <a:t>.” </a:t>
            </a:r>
            <a:r>
              <a:rPr lang="en-US" sz="4400" b="1" dirty="0" smtClean="0">
                <a:solidFill>
                  <a:srgbClr val="00B0F0"/>
                </a:solidFill>
              </a:rPr>
              <a:t>– Luke 22:42 KJB</a:t>
            </a:r>
            <a:endParaRPr lang="en-US" sz="4400" b="1" dirty="0" smtClean="0">
              <a:solidFill>
                <a:srgbClr val="00B0F0"/>
              </a:solidFill>
            </a:endParaRPr>
          </a:p>
          <a:p>
            <a:pPr algn="ctr"/>
            <a:endParaRPr lang="en-US" sz="4400" b="1" dirty="0" smtClean="0">
              <a:solidFill>
                <a:schemeClr val="bg1"/>
              </a:solidFill>
            </a:endParaRPr>
          </a:p>
          <a:p>
            <a:pPr algn="ctr"/>
            <a:r>
              <a:rPr lang="en-US" sz="4400" b="1" dirty="0" smtClean="0">
                <a:solidFill>
                  <a:schemeClr val="bg1"/>
                </a:solidFill>
              </a:rPr>
              <a:t>“… </a:t>
            </a:r>
            <a:r>
              <a:rPr lang="en-US" sz="4400" b="1" u="sng" dirty="0" smtClean="0">
                <a:solidFill>
                  <a:srgbClr val="FFFF00"/>
                </a:solidFill>
              </a:rPr>
              <a:t>O my Father</a:t>
            </a:r>
            <a:r>
              <a:rPr lang="en-US" sz="4400" b="1" dirty="0" smtClean="0">
                <a:solidFill>
                  <a:schemeClr val="bg1"/>
                </a:solidFill>
              </a:rPr>
              <a:t>, if this cup may not pass away from me, except I drink it, </a:t>
            </a:r>
            <a:r>
              <a:rPr lang="en-US" sz="4400" b="1" u="sng" dirty="0" smtClean="0">
                <a:solidFill>
                  <a:srgbClr val="FFFF00"/>
                </a:solidFill>
              </a:rPr>
              <a:t>thy will be done</a:t>
            </a:r>
            <a:r>
              <a:rPr lang="en-US" sz="4400" b="1" dirty="0" smtClean="0">
                <a:solidFill>
                  <a:schemeClr val="bg1"/>
                </a:solidFill>
              </a:rPr>
              <a:t>.”</a:t>
            </a:r>
          </a:p>
          <a:p>
            <a:pPr algn="ctr"/>
            <a:r>
              <a:rPr lang="en-US" sz="4400" b="1" dirty="0" smtClean="0">
                <a:solidFill>
                  <a:srgbClr val="00B0F0"/>
                </a:solidFill>
              </a:rPr>
              <a:t>– Matthew 26:42 </a:t>
            </a:r>
            <a:r>
              <a:rPr lang="en-US" sz="4400" b="1" dirty="0" smtClean="0">
                <a:solidFill>
                  <a:srgbClr val="00B0F0"/>
                </a:solidFill>
              </a:rPr>
              <a:t>KJB</a:t>
            </a:r>
            <a:endParaRPr lang="en-US" sz="4400" b="1" dirty="0">
              <a:solidFill>
                <a:srgbClr val="00B0F0"/>
              </a:solidFill>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52400"/>
            <a:ext cx="9144000" cy="707886"/>
          </a:xfrm>
          <a:prstGeom prst="rect">
            <a:avLst/>
          </a:prstGeom>
          <a:noFill/>
        </p:spPr>
        <p:txBody>
          <a:bodyPr wrap="square" rtlCol="0">
            <a:spAutoFit/>
          </a:bodyPr>
          <a:lstStyle/>
          <a:p>
            <a:pPr algn="ctr"/>
            <a:r>
              <a:rPr lang="en-US" sz="4000" b="1" dirty="0" smtClean="0">
                <a:solidFill>
                  <a:schemeClr val="bg1"/>
                </a:solidFill>
              </a:rPr>
              <a:t>Jesus, at Calvary – The Place of the Skull</a:t>
            </a:r>
            <a:endParaRPr lang="en-US" sz="4000" b="1" dirty="0">
              <a:solidFill>
                <a:srgbClr val="00B0F0"/>
              </a:solidFill>
            </a:endParaRPr>
          </a:p>
        </p:txBody>
      </p:sp>
      <p:pic>
        <p:nvPicPr>
          <p:cNvPr id="4" name="Picture 3" descr="external-content.duckduckgo.com182.jpg"/>
          <p:cNvPicPr>
            <a:picLocks noChangeAspect="1"/>
          </p:cNvPicPr>
          <p:nvPr/>
        </p:nvPicPr>
        <p:blipFill>
          <a:blip r:embed="rId2"/>
          <a:stretch>
            <a:fillRect/>
          </a:stretch>
        </p:blipFill>
        <p:spPr>
          <a:xfrm>
            <a:off x="0" y="990600"/>
            <a:ext cx="9144000" cy="3810000"/>
          </a:xfrm>
          <a:prstGeom prst="rect">
            <a:avLst/>
          </a:prstGeom>
        </p:spPr>
      </p:pic>
      <p:sp>
        <p:nvSpPr>
          <p:cNvPr id="6" name="TextBox 5"/>
          <p:cNvSpPr txBox="1"/>
          <p:nvPr/>
        </p:nvSpPr>
        <p:spPr>
          <a:xfrm>
            <a:off x="0" y="4919008"/>
            <a:ext cx="9144000" cy="1938992"/>
          </a:xfrm>
          <a:prstGeom prst="rect">
            <a:avLst/>
          </a:prstGeom>
          <a:noFill/>
        </p:spPr>
        <p:txBody>
          <a:bodyPr wrap="square" rtlCol="0">
            <a:spAutoFit/>
          </a:bodyPr>
          <a:lstStyle/>
          <a:p>
            <a:pPr algn="ctr"/>
            <a:r>
              <a:rPr lang="en-US" sz="4000" b="1" dirty="0" smtClean="0">
                <a:solidFill>
                  <a:schemeClr val="bg1"/>
                </a:solidFill>
              </a:rPr>
              <a:t>Jesus showed where His Head (Skull) Heart really and always was – Upon His Father’s Plan, the Father’s Will.</a:t>
            </a:r>
            <a:endParaRPr lang="en-US" sz="4000" b="1" dirty="0">
              <a:solidFill>
                <a:srgbClr val="00B0F0"/>
              </a:solidFill>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52400"/>
            <a:ext cx="9144000" cy="1569660"/>
          </a:xfrm>
          <a:prstGeom prst="rect">
            <a:avLst/>
          </a:prstGeom>
          <a:noFill/>
        </p:spPr>
        <p:txBody>
          <a:bodyPr wrap="square" rtlCol="0">
            <a:spAutoFit/>
          </a:bodyPr>
          <a:lstStyle/>
          <a:p>
            <a:pPr algn="ctr"/>
            <a:r>
              <a:rPr lang="en-US" sz="4800" b="1" dirty="0" smtClean="0">
                <a:solidFill>
                  <a:schemeClr val="bg1"/>
                </a:solidFill>
              </a:rPr>
              <a:t>Yet, where is our Heart, our Head, the place of our Skull?</a:t>
            </a:r>
            <a:endParaRPr lang="en-US" sz="4800" b="1" dirty="0">
              <a:solidFill>
                <a:srgbClr val="00B0F0"/>
              </a:solidFill>
            </a:endParaRPr>
          </a:p>
        </p:txBody>
      </p:sp>
      <p:sp>
        <p:nvSpPr>
          <p:cNvPr id="5" name="TextBox 4"/>
          <p:cNvSpPr txBox="1"/>
          <p:nvPr/>
        </p:nvSpPr>
        <p:spPr>
          <a:xfrm>
            <a:off x="0" y="2438400"/>
            <a:ext cx="9144000" cy="3046988"/>
          </a:xfrm>
          <a:prstGeom prst="rect">
            <a:avLst/>
          </a:prstGeom>
          <a:noFill/>
        </p:spPr>
        <p:txBody>
          <a:bodyPr wrap="square" rtlCol="0">
            <a:spAutoFit/>
          </a:bodyPr>
          <a:lstStyle/>
          <a:p>
            <a:pPr algn="ctr"/>
            <a:r>
              <a:rPr lang="en-US" sz="4800" b="1" dirty="0" smtClean="0">
                <a:solidFill>
                  <a:schemeClr val="bg1"/>
                </a:solidFill>
              </a:rPr>
              <a:t>“I know </a:t>
            </a:r>
            <a:r>
              <a:rPr lang="en-US" sz="4800" b="1" u="sng" dirty="0" smtClean="0">
                <a:solidFill>
                  <a:srgbClr val="FFFF00"/>
                </a:solidFill>
              </a:rPr>
              <a:t>thy works</a:t>
            </a:r>
            <a:r>
              <a:rPr lang="en-US" sz="4800" b="1" dirty="0" smtClean="0">
                <a:solidFill>
                  <a:schemeClr val="bg1"/>
                </a:solidFill>
              </a:rPr>
              <a:t>, that thou art neither cold nor hot: I would thou wert cold or hot.”</a:t>
            </a:r>
          </a:p>
          <a:p>
            <a:pPr algn="ctr"/>
            <a:r>
              <a:rPr lang="en-US" sz="4800" b="1" dirty="0" smtClean="0">
                <a:solidFill>
                  <a:srgbClr val="00B0F0"/>
                </a:solidFill>
              </a:rPr>
              <a:t>– Revelation 3:15 KJB</a:t>
            </a:r>
            <a:endParaRPr lang="en-US" sz="4800" b="1" dirty="0">
              <a:solidFill>
                <a:srgbClr val="00B0F0"/>
              </a:solidFill>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33400"/>
            <a:ext cx="9144000" cy="6001643"/>
          </a:xfrm>
          <a:prstGeom prst="rect">
            <a:avLst/>
          </a:prstGeom>
          <a:noFill/>
        </p:spPr>
        <p:txBody>
          <a:bodyPr wrap="square" rtlCol="0">
            <a:spAutoFit/>
          </a:bodyPr>
          <a:lstStyle/>
          <a:p>
            <a:pPr algn="ctr"/>
            <a:r>
              <a:rPr lang="en-US" sz="4800" b="1" dirty="0" smtClean="0">
                <a:solidFill>
                  <a:schemeClr val="bg1"/>
                </a:solidFill>
              </a:rPr>
              <a:t>“… </a:t>
            </a:r>
            <a:r>
              <a:rPr lang="en-US" sz="4800" b="1" u="sng" dirty="0" smtClean="0">
                <a:solidFill>
                  <a:srgbClr val="FFFF00"/>
                </a:solidFill>
              </a:rPr>
              <a:t>But</a:t>
            </a:r>
            <a:r>
              <a:rPr lang="en-US" sz="4800" b="1" dirty="0" smtClean="0">
                <a:solidFill>
                  <a:schemeClr val="bg1"/>
                </a:solidFill>
              </a:rPr>
              <a:t> </a:t>
            </a:r>
            <a:r>
              <a:rPr lang="en-US" sz="4800" b="1" dirty="0">
                <a:solidFill>
                  <a:schemeClr val="bg1"/>
                </a:solidFill>
              </a:rPr>
              <a:t>the one who depends upon his own wisdom and power is separating himself from God. Instead of working in unison with Christ, he is fulfilling the purpose of the enemy of God and man. </a:t>
            </a:r>
            <a:r>
              <a:rPr lang="en-US" sz="4800" b="1" dirty="0" smtClean="0">
                <a:solidFill>
                  <a:schemeClr val="bg1"/>
                </a:solidFill>
              </a:rPr>
              <a:t>…” </a:t>
            </a:r>
            <a:r>
              <a:rPr lang="en-US" sz="4800" b="1" dirty="0" smtClean="0">
                <a:solidFill>
                  <a:srgbClr val="00B0F0"/>
                </a:solidFill>
              </a:rPr>
              <a:t>– The </a:t>
            </a:r>
            <a:r>
              <a:rPr lang="en-US" sz="4800" b="1" dirty="0">
                <a:solidFill>
                  <a:srgbClr val="00B0F0"/>
                </a:solidFill>
              </a:rPr>
              <a:t>Desire Of Ages, Pages 208-209, Ellen G. </a:t>
            </a:r>
            <a:r>
              <a:rPr lang="en-US" sz="4800" b="1" dirty="0" smtClean="0">
                <a:solidFill>
                  <a:srgbClr val="00B0F0"/>
                </a:solidFill>
              </a:rPr>
              <a:t>White</a:t>
            </a:r>
            <a:endParaRPr lang="en-US" sz="4800" b="1" dirty="0">
              <a:solidFill>
                <a:srgbClr val="00B0F0"/>
              </a:solidFil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 - Pride - I Will Exalt - Lucifer.jpg"/>
          <p:cNvPicPr>
            <a:picLocks noChangeAspect="1"/>
          </p:cNvPicPr>
          <p:nvPr/>
        </p:nvPicPr>
        <p:blipFill>
          <a:blip r:embed="rId2"/>
          <a:stretch>
            <a:fillRect/>
          </a:stretch>
        </p:blipFill>
        <p:spPr>
          <a:xfrm>
            <a:off x="0" y="1219200"/>
            <a:ext cx="9173045" cy="4495800"/>
          </a:xfrm>
          <a:prstGeom prst="rect">
            <a:avLst/>
          </a:prstGeom>
        </p:spPr>
      </p:pic>
      <p:sp>
        <p:nvSpPr>
          <p:cNvPr id="5" name="TextBox 4"/>
          <p:cNvSpPr txBox="1"/>
          <p:nvPr/>
        </p:nvSpPr>
        <p:spPr>
          <a:xfrm>
            <a:off x="0" y="0"/>
            <a:ext cx="9144000" cy="1323439"/>
          </a:xfrm>
          <a:prstGeom prst="rect">
            <a:avLst/>
          </a:prstGeom>
          <a:noFill/>
        </p:spPr>
        <p:txBody>
          <a:bodyPr wrap="square" rtlCol="0">
            <a:spAutoFit/>
          </a:bodyPr>
          <a:lstStyle/>
          <a:p>
            <a:pPr algn="ctr"/>
            <a:r>
              <a:rPr lang="en-US" sz="8000" b="1" u="sng" dirty="0" smtClean="0">
                <a:solidFill>
                  <a:srgbClr val="FFFF00"/>
                </a:solidFill>
              </a:rPr>
              <a:t>MY</a:t>
            </a:r>
            <a:r>
              <a:rPr lang="en-US" sz="8000" b="1" dirty="0" smtClean="0">
                <a:solidFill>
                  <a:schemeClr val="bg1"/>
                </a:solidFill>
              </a:rPr>
              <a:t> PLANS</a:t>
            </a:r>
            <a:endParaRPr lang="en-US" sz="8000" b="1" dirty="0">
              <a:solidFill>
                <a:schemeClr val="bg1"/>
              </a:solidFill>
            </a:endParaRPr>
          </a:p>
        </p:txBody>
      </p:sp>
      <p:sp>
        <p:nvSpPr>
          <p:cNvPr id="6" name="TextBox 5"/>
          <p:cNvSpPr txBox="1"/>
          <p:nvPr/>
        </p:nvSpPr>
        <p:spPr>
          <a:xfrm>
            <a:off x="0" y="5534561"/>
            <a:ext cx="9144000" cy="1323439"/>
          </a:xfrm>
          <a:prstGeom prst="rect">
            <a:avLst/>
          </a:prstGeom>
          <a:noFill/>
        </p:spPr>
        <p:txBody>
          <a:bodyPr wrap="square" rtlCol="0">
            <a:spAutoFit/>
          </a:bodyPr>
          <a:lstStyle/>
          <a:p>
            <a:pPr algn="ctr"/>
            <a:r>
              <a:rPr lang="en-US" sz="8000" b="1" dirty="0" smtClean="0">
                <a:solidFill>
                  <a:schemeClr val="bg1"/>
                </a:solidFill>
              </a:rPr>
              <a:t>Are really “</a:t>
            </a:r>
            <a:r>
              <a:rPr lang="en-US" sz="8000" b="1" dirty="0" smtClean="0">
                <a:solidFill>
                  <a:srgbClr val="FFFF00"/>
                </a:solidFill>
              </a:rPr>
              <a:t>I</a:t>
            </a:r>
            <a:r>
              <a:rPr lang="en-US" sz="8000" b="1" dirty="0" smtClean="0">
                <a:solidFill>
                  <a:schemeClr val="bg1"/>
                </a:solidFill>
              </a:rPr>
              <a:t>” Plans.</a:t>
            </a:r>
            <a:endParaRPr lang="en-US" sz="8000" b="1" dirty="0">
              <a:solidFill>
                <a:schemeClr val="bg1"/>
              </a:solidFil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“I” plans …  “My” plans …</a:t>
            </a:r>
            <a:endParaRPr lang="en-US" sz="4000" b="1" dirty="0">
              <a:solidFill>
                <a:srgbClr val="00B0F0"/>
              </a:solidFill>
            </a:endParaRPr>
          </a:p>
        </p:txBody>
      </p:sp>
      <p:pic>
        <p:nvPicPr>
          <p:cNvPr id="9" name="Picture 8" descr="Beauty &amp; The Beast.jpg"/>
          <p:cNvPicPr>
            <a:picLocks noChangeAspect="1"/>
          </p:cNvPicPr>
          <p:nvPr/>
        </p:nvPicPr>
        <p:blipFill>
          <a:blip r:embed="rId2"/>
          <a:stretch>
            <a:fillRect/>
          </a:stretch>
        </p:blipFill>
        <p:spPr>
          <a:xfrm>
            <a:off x="0" y="762000"/>
            <a:ext cx="9144000" cy="5364480"/>
          </a:xfrm>
          <a:prstGeom prst="rect">
            <a:avLst/>
          </a:prstGeom>
        </p:spPr>
      </p:pic>
      <p:sp>
        <p:nvSpPr>
          <p:cNvPr id="10" name="TextBox 9"/>
          <p:cNvSpPr txBox="1"/>
          <p:nvPr/>
        </p:nvSpPr>
        <p:spPr>
          <a:xfrm>
            <a:off x="0" y="6150114"/>
            <a:ext cx="9144000" cy="707886"/>
          </a:xfrm>
          <a:prstGeom prst="rect">
            <a:avLst/>
          </a:prstGeom>
          <a:noFill/>
        </p:spPr>
        <p:txBody>
          <a:bodyPr wrap="square" rtlCol="0">
            <a:spAutoFit/>
          </a:bodyPr>
          <a:lstStyle/>
          <a:p>
            <a:pPr algn="ctr"/>
            <a:r>
              <a:rPr lang="en-US" sz="4000" b="1" dirty="0" smtClean="0">
                <a:solidFill>
                  <a:schemeClr val="bg1"/>
                </a:solidFill>
              </a:rPr>
              <a:t>… for </a:t>
            </a:r>
            <a:r>
              <a:rPr lang="en-US" sz="4000" b="1" u="sng" dirty="0" smtClean="0">
                <a:solidFill>
                  <a:srgbClr val="FFFF00"/>
                </a:solidFill>
              </a:rPr>
              <a:t>MARRIAGE</a:t>
            </a:r>
            <a:r>
              <a:rPr lang="en-US" sz="4000" b="1" dirty="0" smtClean="0">
                <a:solidFill>
                  <a:schemeClr val="bg1"/>
                </a:solidFill>
              </a:rPr>
              <a:t>.</a:t>
            </a:r>
            <a:endParaRPr lang="en-US" sz="4000" b="1" dirty="0">
              <a:solidFill>
                <a:srgbClr val="00B0F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Wedding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6" name="Picture 5" descr="external-content.duckduckgo.com164.jpg"/>
          <p:cNvPicPr>
            <a:picLocks noChangeAspect="1"/>
          </p:cNvPicPr>
          <p:nvPr/>
        </p:nvPicPr>
        <p:blipFill>
          <a:blip r:embed="rId2"/>
          <a:stretch>
            <a:fillRect/>
          </a:stretch>
        </p:blipFill>
        <p:spPr>
          <a:xfrm>
            <a:off x="0" y="1447800"/>
            <a:ext cx="9144000" cy="4038600"/>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“I” plans …  “My” plans …</a:t>
            </a:r>
            <a:endParaRPr lang="en-US" sz="4000" b="1" dirty="0">
              <a:solidFill>
                <a:srgbClr val="00B0F0"/>
              </a:solidFill>
            </a:endParaRPr>
          </a:p>
        </p:txBody>
      </p:sp>
      <p:sp>
        <p:nvSpPr>
          <p:cNvPr id="10" name="TextBox 9"/>
          <p:cNvSpPr txBox="1"/>
          <p:nvPr/>
        </p:nvSpPr>
        <p:spPr>
          <a:xfrm>
            <a:off x="0" y="6150114"/>
            <a:ext cx="9144000" cy="646331"/>
          </a:xfrm>
          <a:prstGeom prst="rect">
            <a:avLst/>
          </a:prstGeom>
          <a:noFill/>
        </p:spPr>
        <p:txBody>
          <a:bodyPr wrap="square" rtlCol="0">
            <a:spAutoFit/>
          </a:bodyPr>
          <a:lstStyle/>
          <a:p>
            <a:pPr algn="ctr"/>
            <a:r>
              <a:rPr lang="en-US" sz="3600" b="1" dirty="0" smtClean="0">
                <a:solidFill>
                  <a:schemeClr val="bg1"/>
                </a:solidFill>
              </a:rPr>
              <a:t>… for </a:t>
            </a:r>
            <a:r>
              <a:rPr lang="en-US" sz="3600" b="1" u="sng" dirty="0" smtClean="0">
                <a:solidFill>
                  <a:srgbClr val="FFFF00"/>
                </a:solidFill>
              </a:rPr>
              <a:t>dealing with people that are mean</a:t>
            </a:r>
            <a:r>
              <a:rPr lang="en-US" sz="3600" b="1" dirty="0" smtClean="0">
                <a:solidFill>
                  <a:schemeClr val="bg1"/>
                </a:solidFill>
              </a:rPr>
              <a:t> to me.</a:t>
            </a:r>
            <a:endParaRPr lang="en-US" sz="3600" b="1" dirty="0">
              <a:solidFill>
                <a:srgbClr val="00B0F0"/>
              </a:solidFill>
            </a:endParaRPr>
          </a:p>
        </p:txBody>
      </p:sp>
      <p:pic>
        <p:nvPicPr>
          <p:cNvPr id="5" name="Picture 4" descr="Creation - Animal - Tiger - Roaring Lion.jpg"/>
          <p:cNvPicPr>
            <a:picLocks noChangeAspect="1"/>
          </p:cNvPicPr>
          <p:nvPr/>
        </p:nvPicPr>
        <p:blipFill>
          <a:blip r:embed="rId2"/>
          <a:stretch>
            <a:fillRect/>
          </a:stretch>
        </p:blipFill>
        <p:spPr>
          <a:xfrm>
            <a:off x="0" y="838200"/>
            <a:ext cx="9144000" cy="5257800"/>
          </a:xfrm>
          <a:prstGeom prst="rect">
            <a:avLst/>
          </a:prstGeom>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“I” plans …  “My” plans …</a:t>
            </a:r>
            <a:endParaRPr lang="en-US" sz="4000" b="1" dirty="0">
              <a:solidFill>
                <a:srgbClr val="00B0F0"/>
              </a:solidFill>
            </a:endParaRPr>
          </a:p>
        </p:txBody>
      </p:sp>
      <p:sp>
        <p:nvSpPr>
          <p:cNvPr id="10" name="TextBox 9"/>
          <p:cNvSpPr txBox="1"/>
          <p:nvPr/>
        </p:nvSpPr>
        <p:spPr>
          <a:xfrm>
            <a:off x="0" y="5103674"/>
            <a:ext cx="9144000" cy="1754326"/>
          </a:xfrm>
          <a:prstGeom prst="rect">
            <a:avLst/>
          </a:prstGeom>
          <a:noFill/>
        </p:spPr>
        <p:txBody>
          <a:bodyPr wrap="square" rtlCol="0">
            <a:spAutoFit/>
          </a:bodyPr>
          <a:lstStyle/>
          <a:p>
            <a:pPr algn="ctr"/>
            <a:r>
              <a:rPr lang="en-US" sz="3600" b="1" dirty="0" smtClean="0">
                <a:solidFill>
                  <a:schemeClr val="bg1"/>
                </a:solidFill>
              </a:rPr>
              <a:t>… for how I manage my </a:t>
            </a:r>
            <a:r>
              <a:rPr lang="en-US" sz="3600" b="1" u="sng" dirty="0" smtClean="0">
                <a:solidFill>
                  <a:srgbClr val="FFFF00"/>
                </a:solidFill>
              </a:rPr>
              <a:t>finances</a:t>
            </a:r>
            <a:r>
              <a:rPr lang="en-US" sz="3600" b="1" dirty="0" smtClean="0">
                <a:solidFill>
                  <a:schemeClr val="bg1"/>
                </a:solidFill>
              </a:rPr>
              <a:t>, </a:t>
            </a:r>
            <a:r>
              <a:rPr lang="en-US" sz="3600" b="1" u="sng" dirty="0" smtClean="0">
                <a:solidFill>
                  <a:srgbClr val="FFFF00"/>
                </a:solidFill>
              </a:rPr>
              <a:t>religion</a:t>
            </a:r>
            <a:r>
              <a:rPr lang="en-US" sz="3600" b="1" dirty="0" smtClean="0">
                <a:solidFill>
                  <a:schemeClr val="bg1"/>
                </a:solidFill>
              </a:rPr>
              <a:t> and </a:t>
            </a:r>
            <a:r>
              <a:rPr lang="en-US" sz="3600" b="1" u="sng" dirty="0" smtClean="0">
                <a:solidFill>
                  <a:srgbClr val="FFFF00"/>
                </a:solidFill>
              </a:rPr>
              <a:t>social</a:t>
            </a:r>
            <a:r>
              <a:rPr lang="en-US" sz="3600" b="1" dirty="0" smtClean="0">
                <a:solidFill>
                  <a:schemeClr val="bg1"/>
                </a:solidFill>
              </a:rPr>
              <a:t> (foreign &amp; domestic policies) life</a:t>
            </a:r>
          </a:p>
          <a:p>
            <a:pPr algn="ctr"/>
            <a:r>
              <a:rPr lang="en-US" sz="3600" b="1" dirty="0" smtClean="0">
                <a:solidFill>
                  <a:schemeClr val="bg1"/>
                </a:solidFill>
              </a:rPr>
              <a:t>(are we giving the ‘finger’ to God?).</a:t>
            </a:r>
            <a:endParaRPr lang="en-US" sz="3600" b="1" dirty="0">
              <a:solidFill>
                <a:srgbClr val="00B0F0"/>
              </a:solidFill>
            </a:endParaRPr>
          </a:p>
        </p:txBody>
      </p:sp>
      <p:pic>
        <p:nvPicPr>
          <p:cNvPr id="8" name="Picture 7" descr="Bible - Beast And Image 07.jpg"/>
          <p:cNvPicPr>
            <a:picLocks noChangeAspect="1"/>
          </p:cNvPicPr>
          <p:nvPr/>
        </p:nvPicPr>
        <p:blipFill>
          <a:blip r:embed="rId2"/>
          <a:srcRect t="7958" b="4509"/>
          <a:stretch>
            <a:fillRect/>
          </a:stretch>
        </p:blipFill>
        <p:spPr>
          <a:xfrm>
            <a:off x="0" y="762000"/>
            <a:ext cx="9144000" cy="4267200"/>
          </a:xfrm>
          <a:prstGeom prst="rect">
            <a:avLst/>
          </a:prstGeom>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“I” plans …  “My” plans …</a:t>
            </a:r>
            <a:endParaRPr lang="en-US" sz="4000" b="1" dirty="0">
              <a:solidFill>
                <a:srgbClr val="00B0F0"/>
              </a:solidFill>
            </a:endParaRPr>
          </a:p>
        </p:txBody>
      </p:sp>
      <p:sp>
        <p:nvSpPr>
          <p:cNvPr id="10" name="TextBox 9"/>
          <p:cNvSpPr txBox="1"/>
          <p:nvPr/>
        </p:nvSpPr>
        <p:spPr>
          <a:xfrm>
            <a:off x="0" y="6088559"/>
            <a:ext cx="9144000" cy="769441"/>
          </a:xfrm>
          <a:prstGeom prst="rect">
            <a:avLst/>
          </a:prstGeom>
          <a:noFill/>
        </p:spPr>
        <p:txBody>
          <a:bodyPr wrap="square" rtlCol="0">
            <a:spAutoFit/>
          </a:bodyPr>
          <a:lstStyle/>
          <a:p>
            <a:pPr algn="ctr"/>
            <a:r>
              <a:rPr lang="en-US" sz="4400" b="1" dirty="0" smtClean="0">
                <a:solidFill>
                  <a:schemeClr val="bg1"/>
                </a:solidFill>
              </a:rPr>
              <a:t>… for how I manage my </a:t>
            </a:r>
            <a:r>
              <a:rPr lang="en-US" sz="4400" b="1" u="sng" dirty="0" smtClean="0">
                <a:solidFill>
                  <a:srgbClr val="FFFF00"/>
                </a:solidFill>
              </a:rPr>
              <a:t>home</a:t>
            </a:r>
            <a:r>
              <a:rPr lang="en-US" sz="4400" b="1" dirty="0" smtClean="0">
                <a:solidFill>
                  <a:schemeClr val="bg1"/>
                </a:solidFill>
              </a:rPr>
              <a:t>.</a:t>
            </a:r>
            <a:endParaRPr lang="en-US" sz="4400" b="1" dirty="0">
              <a:solidFill>
                <a:schemeClr val="bg1"/>
              </a:solidFill>
            </a:endParaRPr>
          </a:p>
        </p:txBody>
      </p:sp>
      <p:pic>
        <p:nvPicPr>
          <p:cNvPr id="5" name="Picture 4" descr="Bible - Beast And Image 02.png"/>
          <p:cNvPicPr>
            <a:picLocks noChangeAspect="1"/>
          </p:cNvPicPr>
          <p:nvPr/>
        </p:nvPicPr>
        <p:blipFill>
          <a:blip r:embed="rId2"/>
          <a:srcRect b="4981"/>
          <a:stretch>
            <a:fillRect/>
          </a:stretch>
        </p:blipFill>
        <p:spPr>
          <a:xfrm>
            <a:off x="0" y="685800"/>
            <a:ext cx="9144000" cy="5410200"/>
          </a:xfrm>
          <a:prstGeom prst="rect">
            <a:avLst/>
          </a:prstGeom>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“I” plans …  “My” plans …</a:t>
            </a:r>
            <a:endParaRPr lang="en-US" sz="4000" b="1" dirty="0">
              <a:solidFill>
                <a:srgbClr val="00B0F0"/>
              </a:solidFill>
            </a:endParaRPr>
          </a:p>
        </p:txBody>
      </p:sp>
      <p:sp>
        <p:nvSpPr>
          <p:cNvPr id="10" name="TextBox 9"/>
          <p:cNvSpPr txBox="1"/>
          <p:nvPr/>
        </p:nvSpPr>
        <p:spPr>
          <a:xfrm>
            <a:off x="0" y="5411450"/>
            <a:ext cx="9144000" cy="1077218"/>
          </a:xfrm>
          <a:prstGeom prst="rect">
            <a:avLst/>
          </a:prstGeom>
          <a:noFill/>
        </p:spPr>
        <p:txBody>
          <a:bodyPr wrap="square" rtlCol="0">
            <a:spAutoFit/>
          </a:bodyPr>
          <a:lstStyle/>
          <a:p>
            <a:pPr algn="ctr"/>
            <a:r>
              <a:rPr lang="en-US" sz="3200" b="1" dirty="0" smtClean="0">
                <a:solidFill>
                  <a:schemeClr val="bg1"/>
                </a:solidFill>
              </a:rPr>
              <a:t>… for who I </a:t>
            </a:r>
            <a:r>
              <a:rPr lang="en-US" sz="3200" b="1" u="sng" dirty="0" smtClean="0">
                <a:solidFill>
                  <a:srgbClr val="FFFF00"/>
                </a:solidFill>
              </a:rPr>
              <a:t>associate</a:t>
            </a:r>
            <a:r>
              <a:rPr lang="en-US" sz="3200" b="1" dirty="0" smtClean="0">
                <a:solidFill>
                  <a:schemeClr val="bg1"/>
                </a:solidFill>
              </a:rPr>
              <a:t> with and </a:t>
            </a:r>
            <a:r>
              <a:rPr lang="en-US" sz="3200" b="1" u="sng" dirty="0" smtClean="0">
                <a:solidFill>
                  <a:srgbClr val="FFFF00"/>
                </a:solidFill>
              </a:rPr>
              <a:t>listen</a:t>
            </a:r>
            <a:r>
              <a:rPr lang="en-US" sz="3200" b="1" dirty="0" smtClean="0">
                <a:solidFill>
                  <a:schemeClr val="bg1"/>
                </a:solidFill>
              </a:rPr>
              <a:t> to</a:t>
            </a:r>
          </a:p>
          <a:p>
            <a:pPr algn="ctr"/>
            <a:r>
              <a:rPr lang="en-US" sz="3200" b="1" dirty="0" smtClean="0">
                <a:solidFill>
                  <a:schemeClr val="bg1"/>
                </a:solidFill>
              </a:rPr>
              <a:t>(or befriend, or talk to, or have social distance with).</a:t>
            </a:r>
            <a:endParaRPr lang="en-US" sz="3200" b="1" dirty="0">
              <a:solidFill>
                <a:schemeClr val="bg1"/>
              </a:solidFill>
            </a:endParaRPr>
          </a:p>
        </p:txBody>
      </p:sp>
      <p:pic>
        <p:nvPicPr>
          <p:cNvPr id="9" name="Picture 8" descr="Bible - Eve Garden Serpent 01.jpg"/>
          <p:cNvPicPr>
            <a:picLocks noChangeAspect="1"/>
          </p:cNvPicPr>
          <p:nvPr/>
        </p:nvPicPr>
        <p:blipFill>
          <a:blip r:embed="rId2"/>
          <a:stretch>
            <a:fillRect/>
          </a:stretch>
        </p:blipFill>
        <p:spPr>
          <a:xfrm>
            <a:off x="0" y="762000"/>
            <a:ext cx="9144000" cy="4572000"/>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“I” plans …  “My” plans …</a:t>
            </a:r>
            <a:endParaRPr lang="en-US" sz="4000" b="1" dirty="0">
              <a:solidFill>
                <a:srgbClr val="00B0F0"/>
              </a:solidFill>
            </a:endParaRPr>
          </a:p>
        </p:txBody>
      </p:sp>
      <p:sp>
        <p:nvSpPr>
          <p:cNvPr id="10" name="TextBox 9"/>
          <p:cNvSpPr txBox="1"/>
          <p:nvPr/>
        </p:nvSpPr>
        <p:spPr>
          <a:xfrm>
            <a:off x="0" y="6019800"/>
            <a:ext cx="9144000" cy="769441"/>
          </a:xfrm>
          <a:prstGeom prst="rect">
            <a:avLst/>
          </a:prstGeom>
          <a:noFill/>
        </p:spPr>
        <p:txBody>
          <a:bodyPr wrap="square" rtlCol="0">
            <a:spAutoFit/>
          </a:bodyPr>
          <a:lstStyle/>
          <a:p>
            <a:pPr algn="ctr"/>
            <a:r>
              <a:rPr lang="en-US" sz="4400" b="1" dirty="0" smtClean="0">
                <a:solidFill>
                  <a:schemeClr val="bg1"/>
                </a:solidFill>
              </a:rPr>
              <a:t>… for what I </a:t>
            </a:r>
            <a:r>
              <a:rPr lang="en-US" sz="4400" b="1" u="sng" dirty="0" smtClean="0">
                <a:solidFill>
                  <a:srgbClr val="FFFF00"/>
                </a:solidFill>
              </a:rPr>
              <a:t>see</a:t>
            </a:r>
            <a:r>
              <a:rPr lang="en-US" sz="4400" b="1" dirty="0" smtClean="0">
                <a:solidFill>
                  <a:schemeClr val="bg1"/>
                </a:solidFill>
              </a:rPr>
              <a:t> and </a:t>
            </a:r>
            <a:r>
              <a:rPr lang="en-US" sz="4400" b="1" u="sng" dirty="0" smtClean="0">
                <a:solidFill>
                  <a:srgbClr val="FFFF00"/>
                </a:solidFill>
              </a:rPr>
              <a:t>watch</a:t>
            </a:r>
            <a:r>
              <a:rPr lang="en-US" sz="4400" b="1" dirty="0" smtClean="0">
                <a:solidFill>
                  <a:schemeClr val="bg1"/>
                </a:solidFill>
              </a:rPr>
              <a:t>.</a:t>
            </a:r>
            <a:endParaRPr lang="en-US" sz="4400" b="1" dirty="0">
              <a:solidFill>
                <a:schemeClr val="bg1"/>
              </a:solidFill>
            </a:endParaRPr>
          </a:p>
        </p:txBody>
      </p:sp>
      <p:pic>
        <p:nvPicPr>
          <p:cNvPr id="5" name="Picture 4" descr="Bible - Beast Eye 01.jpg"/>
          <p:cNvPicPr>
            <a:picLocks noChangeAspect="1"/>
          </p:cNvPicPr>
          <p:nvPr/>
        </p:nvPicPr>
        <p:blipFill>
          <a:blip r:embed="rId2"/>
          <a:stretch>
            <a:fillRect/>
          </a:stretch>
        </p:blipFill>
        <p:spPr>
          <a:xfrm>
            <a:off x="0" y="685800"/>
            <a:ext cx="9144000" cy="5334000"/>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“I” plans …  “My” plans …</a:t>
            </a:r>
            <a:endParaRPr lang="en-US" sz="4000" b="1" dirty="0">
              <a:solidFill>
                <a:srgbClr val="00B0F0"/>
              </a:solidFill>
            </a:endParaRPr>
          </a:p>
        </p:txBody>
      </p:sp>
      <p:pic>
        <p:nvPicPr>
          <p:cNvPr id="5" name="Picture 4" descr="external-content.duckduckgo.com183.jpg"/>
          <p:cNvPicPr>
            <a:picLocks noChangeAspect="1"/>
          </p:cNvPicPr>
          <p:nvPr/>
        </p:nvPicPr>
        <p:blipFill>
          <a:blip r:embed="rId2"/>
          <a:stretch>
            <a:fillRect/>
          </a:stretch>
        </p:blipFill>
        <p:spPr>
          <a:xfrm>
            <a:off x="0" y="838200"/>
            <a:ext cx="9144000" cy="5185664"/>
          </a:xfrm>
          <a:prstGeom prst="rect">
            <a:avLst/>
          </a:prstGeom>
        </p:spPr>
      </p:pic>
      <p:sp>
        <p:nvSpPr>
          <p:cNvPr id="6" name="TextBox 5"/>
          <p:cNvSpPr txBox="1"/>
          <p:nvPr/>
        </p:nvSpPr>
        <p:spPr>
          <a:xfrm>
            <a:off x="0" y="6088559"/>
            <a:ext cx="9144000" cy="769441"/>
          </a:xfrm>
          <a:prstGeom prst="rect">
            <a:avLst/>
          </a:prstGeom>
          <a:noFill/>
        </p:spPr>
        <p:txBody>
          <a:bodyPr wrap="square" rtlCol="0">
            <a:spAutoFit/>
          </a:bodyPr>
          <a:lstStyle/>
          <a:p>
            <a:pPr algn="ctr"/>
            <a:r>
              <a:rPr lang="en-US" sz="4400" b="1" dirty="0" smtClean="0">
                <a:solidFill>
                  <a:schemeClr val="bg1"/>
                </a:solidFill>
              </a:rPr>
              <a:t>… for what I </a:t>
            </a:r>
            <a:r>
              <a:rPr lang="en-US" sz="4400" b="1" u="sng" dirty="0" smtClean="0">
                <a:solidFill>
                  <a:srgbClr val="FFFF00"/>
                </a:solidFill>
              </a:rPr>
              <a:t>eat</a:t>
            </a:r>
            <a:r>
              <a:rPr lang="en-US" sz="4400" b="1" dirty="0" smtClean="0">
                <a:solidFill>
                  <a:schemeClr val="bg1"/>
                </a:solidFill>
              </a:rPr>
              <a:t>.</a:t>
            </a:r>
            <a:endParaRPr lang="en-US" sz="4400" b="1" dirty="0">
              <a:solidFill>
                <a:schemeClr val="bg1"/>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“I” plans …  “My” plans …</a:t>
            </a:r>
            <a:endParaRPr lang="en-US" sz="4000" b="1" dirty="0">
              <a:solidFill>
                <a:srgbClr val="00B0F0"/>
              </a:solidFill>
            </a:endParaRPr>
          </a:p>
        </p:txBody>
      </p:sp>
      <p:sp>
        <p:nvSpPr>
          <p:cNvPr id="10" name="TextBox 9"/>
          <p:cNvSpPr txBox="1"/>
          <p:nvPr/>
        </p:nvSpPr>
        <p:spPr>
          <a:xfrm>
            <a:off x="0" y="6027003"/>
            <a:ext cx="9144000" cy="830997"/>
          </a:xfrm>
          <a:prstGeom prst="rect">
            <a:avLst/>
          </a:prstGeom>
          <a:noFill/>
        </p:spPr>
        <p:txBody>
          <a:bodyPr wrap="square" rtlCol="0">
            <a:spAutoFit/>
          </a:bodyPr>
          <a:lstStyle/>
          <a:p>
            <a:pPr algn="ctr"/>
            <a:r>
              <a:rPr lang="en-US" sz="4800" b="1" dirty="0" smtClean="0">
                <a:solidFill>
                  <a:schemeClr val="bg1"/>
                </a:solidFill>
              </a:rPr>
              <a:t>… and </a:t>
            </a:r>
            <a:r>
              <a:rPr lang="en-US" sz="4800" b="1" u="sng" dirty="0" smtClean="0">
                <a:solidFill>
                  <a:srgbClr val="FFFF00"/>
                </a:solidFill>
              </a:rPr>
              <a:t>eat</a:t>
            </a:r>
            <a:r>
              <a:rPr lang="en-US" sz="4800" b="1" dirty="0" smtClean="0">
                <a:solidFill>
                  <a:schemeClr val="bg1"/>
                </a:solidFill>
              </a:rPr>
              <a:t> …</a:t>
            </a:r>
            <a:endParaRPr lang="en-US" sz="4800" b="1" dirty="0">
              <a:solidFill>
                <a:schemeClr val="bg1"/>
              </a:solidFill>
            </a:endParaRPr>
          </a:p>
        </p:txBody>
      </p:sp>
      <p:pic>
        <p:nvPicPr>
          <p:cNvPr id="9" name="Picture 8" descr="Bible - Health - Sugar.jpg"/>
          <p:cNvPicPr>
            <a:picLocks noChangeAspect="1"/>
          </p:cNvPicPr>
          <p:nvPr/>
        </p:nvPicPr>
        <p:blipFill>
          <a:blip r:embed="rId2"/>
          <a:stretch>
            <a:fillRect/>
          </a:stretch>
        </p:blipFill>
        <p:spPr>
          <a:xfrm>
            <a:off x="0" y="761999"/>
            <a:ext cx="9144000" cy="5131443"/>
          </a:xfrm>
          <a:prstGeom prst="rect">
            <a:avLst/>
          </a:prstGeo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“I” plans …  “My” plans …</a:t>
            </a:r>
            <a:endParaRPr lang="en-US" sz="4000" b="1" dirty="0">
              <a:solidFill>
                <a:srgbClr val="00B0F0"/>
              </a:solidFill>
            </a:endParaRPr>
          </a:p>
        </p:txBody>
      </p:sp>
      <p:sp>
        <p:nvSpPr>
          <p:cNvPr id="10" name="TextBox 9"/>
          <p:cNvSpPr txBox="1"/>
          <p:nvPr/>
        </p:nvSpPr>
        <p:spPr>
          <a:xfrm>
            <a:off x="0" y="6088559"/>
            <a:ext cx="9144000" cy="769441"/>
          </a:xfrm>
          <a:prstGeom prst="rect">
            <a:avLst/>
          </a:prstGeom>
          <a:noFill/>
        </p:spPr>
        <p:txBody>
          <a:bodyPr wrap="square" rtlCol="0">
            <a:spAutoFit/>
          </a:bodyPr>
          <a:lstStyle/>
          <a:p>
            <a:pPr algn="ctr"/>
            <a:r>
              <a:rPr lang="en-US" sz="4400" b="1" dirty="0" smtClean="0">
                <a:solidFill>
                  <a:schemeClr val="bg1"/>
                </a:solidFill>
              </a:rPr>
              <a:t>… and </a:t>
            </a:r>
            <a:r>
              <a:rPr lang="en-US" sz="4400" b="1" u="sng" dirty="0" smtClean="0">
                <a:solidFill>
                  <a:srgbClr val="FFFF00"/>
                </a:solidFill>
              </a:rPr>
              <a:t>eat</a:t>
            </a:r>
            <a:r>
              <a:rPr lang="en-US" sz="4400" b="1" dirty="0" smtClean="0">
                <a:solidFill>
                  <a:srgbClr val="FFFF00"/>
                </a:solidFill>
              </a:rPr>
              <a:t> </a:t>
            </a:r>
            <a:r>
              <a:rPr lang="en-US" sz="4400" b="1" dirty="0" smtClean="0">
                <a:solidFill>
                  <a:schemeClr val="bg1"/>
                </a:solidFill>
              </a:rPr>
              <a:t>…</a:t>
            </a:r>
            <a:endParaRPr lang="en-US" sz="4400" b="1" dirty="0">
              <a:solidFill>
                <a:schemeClr val="bg1"/>
              </a:solidFill>
            </a:endParaRPr>
          </a:p>
        </p:txBody>
      </p:sp>
      <p:pic>
        <p:nvPicPr>
          <p:cNvPr id="9" name="Picture 8" descr="external-content.duckduckgo.com188.jpg"/>
          <p:cNvPicPr>
            <a:picLocks noChangeAspect="1"/>
          </p:cNvPicPr>
          <p:nvPr/>
        </p:nvPicPr>
        <p:blipFill>
          <a:blip r:embed="rId2"/>
          <a:srcRect t="25598" b="4006"/>
          <a:stretch>
            <a:fillRect/>
          </a:stretch>
        </p:blipFill>
        <p:spPr>
          <a:xfrm>
            <a:off x="0" y="762000"/>
            <a:ext cx="9144000" cy="2743200"/>
          </a:xfrm>
          <a:prstGeom prst="rect">
            <a:avLst/>
          </a:prstGeom>
        </p:spPr>
      </p:pic>
      <p:pic>
        <p:nvPicPr>
          <p:cNvPr id="11" name="Picture 10" descr="external-content.duckduckgo.com189.jpg"/>
          <p:cNvPicPr>
            <a:picLocks noChangeAspect="1"/>
          </p:cNvPicPr>
          <p:nvPr/>
        </p:nvPicPr>
        <p:blipFill>
          <a:blip r:embed="rId3"/>
          <a:stretch>
            <a:fillRect/>
          </a:stretch>
        </p:blipFill>
        <p:spPr>
          <a:xfrm>
            <a:off x="0" y="3505200"/>
            <a:ext cx="9144000" cy="2705100"/>
          </a:xfrm>
          <a:prstGeom prst="rect">
            <a:avLst/>
          </a:prstGeom>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“I” plans …  “My” plans …</a:t>
            </a:r>
            <a:endParaRPr lang="en-US" sz="4000" b="1" dirty="0">
              <a:solidFill>
                <a:srgbClr val="00B0F0"/>
              </a:solidFill>
            </a:endParaRPr>
          </a:p>
        </p:txBody>
      </p:sp>
      <p:sp>
        <p:nvSpPr>
          <p:cNvPr id="10" name="TextBox 9"/>
          <p:cNvSpPr txBox="1"/>
          <p:nvPr/>
        </p:nvSpPr>
        <p:spPr>
          <a:xfrm>
            <a:off x="0" y="6088559"/>
            <a:ext cx="9144000" cy="769441"/>
          </a:xfrm>
          <a:prstGeom prst="rect">
            <a:avLst/>
          </a:prstGeom>
          <a:noFill/>
        </p:spPr>
        <p:txBody>
          <a:bodyPr wrap="square" rtlCol="0">
            <a:spAutoFit/>
          </a:bodyPr>
          <a:lstStyle/>
          <a:p>
            <a:pPr algn="ctr"/>
            <a:r>
              <a:rPr lang="en-US" sz="4400" b="1" dirty="0" smtClean="0">
                <a:solidFill>
                  <a:schemeClr val="bg1"/>
                </a:solidFill>
              </a:rPr>
              <a:t>… and </a:t>
            </a:r>
            <a:r>
              <a:rPr lang="en-US" sz="4400" b="1" u="sng" dirty="0" smtClean="0">
                <a:solidFill>
                  <a:srgbClr val="FFFF00"/>
                </a:solidFill>
              </a:rPr>
              <a:t>eat</a:t>
            </a:r>
            <a:r>
              <a:rPr lang="en-US" sz="4400" b="1" dirty="0" smtClean="0">
                <a:solidFill>
                  <a:srgbClr val="FFFF00"/>
                </a:solidFill>
              </a:rPr>
              <a:t> </a:t>
            </a:r>
            <a:r>
              <a:rPr lang="en-US" sz="4400" b="1" dirty="0" smtClean="0">
                <a:solidFill>
                  <a:schemeClr val="bg1"/>
                </a:solidFill>
              </a:rPr>
              <a:t>…</a:t>
            </a:r>
            <a:endParaRPr lang="en-US" sz="4400" b="1" dirty="0">
              <a:solidFill>
                <a:schemeClr val="bg1"/>
              </a:solidFill>
            </a:endParaRPr>
          </a:p>
        </p:txBody>
      </p:sp>
      <p:pic>
        <p:nvPicPr>
          <p:cNvPr id="8" name="Picture 7" descr="external-content.duckduckgo.com191.jpg"/>
          <p:cNvPicPr>
            <a:picLocks noChangeAspect="1"/>
          </p:cNvPicPr>
          <p:nvPr/>
        </p:nvPicPr>
        <p:blipFill>
          <a:blip r:embed="rId2"/>
          <a:stretch>
            <a:fillRect/>
          </a:stretch>
        </p:blipFill>
        <p:spPr>
          <a:xfrm>
            <a:off x="0" y="838200"/>
            <a:ext cx="9296400" cy="5279060"/>
          </a:xfrm>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“I” plans …  “My” plans …</a:t>
            </a:r>
            <a:endParaRPr lang="en-US" sz="4000" b="1" dirty="0">
              <a:solidFill>
                <a:srgbClr val="00B0F0"/>
              </a:solidFill>
            </a:endParaRPr>
          </a:p>
        </p:txBody>
      </p:sp>
      <p:sp>
        <p:nvSpPr>
          <p:cNvPr id="10" name="TextBox 9"/>
          <p:cNvSpPr txBox="1"/>
          <p:nvPr/>
        </p:nvSpPr>
        <p:spPr>
          <a:xfrm>
            <a:off x="0" y="6088559"/>
            <a:ext cx="9144000" cy="769441"/>
          </a:xfrm>
          <a:prstGeom prst="rect">
            <a:avLst/>
          </a:prstGeom>
          <a:noFill/>
        </p:spPr>
        <p:txBody>
          <a:bodyPr wrap="square" rtlCol="0">
            <a:spAutoFit/>
          </a:bodyPr>
          <a:lstStyle/>
          <a:p>
            <a:pPr algn="ctr"/>
            <a:r>
              <a:rPr lang="en-US" sz="4400" b="1" dirty="0" smtClean="0">
                <a:solidFill>
                  <a:schemeClr val="bg1"/>
                </a:solidFill>
              </a:rPr>
              <a:t>… and </a:t>
            </a:r>
            <a:r>
              <a:rPr lang="en-US" sz="4400" b="1" u="sng" dirty="0" smtClean="0">
                <a:solidFill>
                  <a:srgbClr val="FFFF00"/>
                </a:solidFill>
              </a:rPr>
              <a:t>eat</a:t>
            </a:r>
            <a:r>
              <a:rPr lang="en-US" sz="4400" b="1" dirty="0" smtClean="0">
                <a:solidFill>
                  <a:srgbClr val="FFFF00"/>
                </a:solidFill>
              </a:rPr>
              <a:t> </a:t>
            </a:r>
            <a:r>
              <a:rPr lang="en-US" sz="4400" b="1" dirty="0" smtClean="0">
                <a:solidFill>
                  <a:schemeClr val="bg1"/>
                </a:solidFill>
              </a:rPr>
              <a:t>…</a:t>
            </a:r>
            <a:endParaRPr lang="en-US" sz="4400" b="1" dirty="0">
              <a:solidFill>
                <a:schemeClr val="bg1"/>
              </a:solidFill>
            </a:endParaRPr>
          </a:p>
        </p:txBody>
      </p:sp>
      <p:pic>
        <p:nvPicPr>
          <p:cNvPr id="6" name="Picture 5" descr="external-content.duckduckgo.com190.jpg"/>
          <p:cNvPicPr>
            <a:picLocks noChangeAspect="1"/>
          </p:cNvPicPr>
          <p:nvPr/>
        </p:nvPicPr>
        <p:blipFill>
          <a:blip r:embed="rId2"/>
          <a:stretch>
            <a:fillRect/>
          </a:stretch>
        </p:blipFill>
        <p:spPr>
          <a:xfrm>
            <a:off x="0" y="838200"/>
            <a:ext cx="9144000" cy="534009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War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7" name="Picture 6" descr="external-content.duckduckgo.com165.jpg"/>
          <p:cNvPicPr>
            <a:picLocks noChangeAspect="1"/>
          </p:cNvPicPr>
          <p:nvPr/>
        </p:nvPicPr>
        <p:blipFill>
          <a:blip r:embed="rId2"/>
          <a:stretch>
            <a:fillRect/>
          </a:stretch>
        </p:blipFill>
        <p:spPr>
          <a:xfrm>
            <a:off x="1524000" y="685800"/>
            <a:ext cx="6172200" cy="6172200"/>
          </a:xfrm>
          <a:prstGeom prst="rect">
            <a:avLst/>
          </a:prstGeom>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“I” plans …  “My” plans …</a:t>
            </a:r>
            <a:endParaRPr lang="en-US" sz="4000" b="1" dirty="0">
              <a:solidFill>
                <a:srgbClr val="00B0F0"/>
              </a:solidFill>
            </a:endParaRPr>
          </a:p>
        </p:txBody>
      </p:sp>
      <p:sp>
        <p:nvSpPr>
          <p:cNvPr id="10" name="TextBox 9"/>
          <p:cNvSpPr txBox="1"/>
          <p:nvPr/>
        </p:nvSpPr>
        <p:spPr>
          <a:xfrm>
            <a:off x="0" y="6088559"/>
            <a:ext cx="9144000" cy="769441"/>
          </a:xfrm>
          <a:prstGeom prst="rect">
            <a:avLst/>
          </a:prstGeom>
          <a:noFill/>
        </p:spPr>
        <p:txBody>
          <a:bodyPr wrap="square" rtlCol="0">
            <a:spAutoFit/>
          </a:bodyPr>
          <a:lstStyle/>
          <a:p>
            <a:pPr algn="ctr"/>
            <a:r>
              <a:rPr lang="en-US" sz="4400" b="1" dirty="0" smtClean="0">
                <a:solidFill>
                  <a:schemeClr val="bg1"/>
                </a:solidFill>
              </a:rPr>
              <a:t>… and </a:t>
            </a:r>
            <a:r>
              <a:rPr lang="en-US" sz="4400" b="1" u="sng" dirty="0" smtClean="0">
                <a:solidFill>
                  <a:srgbClr val="FFFF00"/>
                </a:solidFill>
              </a:rPr>
              <a:t>drink</a:t>
            </a:r>
            <a:r>
              <a:rPr lang="en-US" sz="4400" b="1" dirty="0" smtClean="0">
                <a:solidFill>
                  <a:srgbClr val="FFFF00"/>
                </a:solidFill>
              </a:rPr>
              <a:t> </a:t>
            </a:r>
            <a:r>
              <a:rPr lang="en-US" sz="4400" b="1" dirty="0" smtClean="0">
                <a:solidFill>
                  <a:schemeClr val="bg1"/>
                </a:solidFill>
              </a:rPr>
              <a:t>…</a:t>
            </a:r>
            <a:endParaRPr lang="en-US" sz="4400" b="1" dirty="0">
              <a:solidFill>
                <a:schemeClr val="bg1"/>
              </a:solidFill>
            </a:endParaRPr>
          </a:p>
        </p:txBody>
      </p:sp>
      <p:pic>
        <p:nvPicPr>
          <p:cNvPr id="5" name="Picture 4" descr="external-content.duckduckgo.com187.jpg"/>
          <p:cNvPicPr>
            <a:picLocks noChangeAspect="1"/>
          </p:cNvPicPr>
          <p:nvPr/>
        </p:nvPicPr>
        <p:blipFill>
          <a:blip r:embed="rId2"/>
          <a:stretch>
            <a:fillRect/>
          </a:stretch>
        </p:blipFill>
        <p:spPr>
          <a:xfrm>
            <a:off x="-1" y="1143000"/>
            <a:ext cx="9144001" cy="4648200"/>
          </a:xfrm>
          <a:prstGeom prst="rect">
            <a:avLst/>
          </a:prstGeo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“I” plans …  “My” plans …</a:t>
            </a:r>
            <a:endParaRPr lang="en-US" sz="4000" b="1" dirty="0">
              <a:solidFill>
                <a:srgbClr val="00B0F0"/>
              </a:solidFill>
            </a:endParaRPr>
          </a:p>
        </p:txBody>
      </p:sp>
      <p:sp>
        <p:nvSpPr>
          <p:cNvPr id="10" name="TextBox 9"/>
          <p:cNvSpPr txBox="1"/>
          <p:nvPr/>
        </p:nvSpPr>
        <p:spPr>
          <a:xfrm>
            <a:off x="0" y="6088559"/>
            <a:ext cx="9144000" cy="769441"/>
          </a:xfrm>
          <a:prstGeom prst="rect">
            <a:avLst/>
          </a:prstGeom>
          <a:noFill/>
        </p:spPr>
        <p:txBody>
          <a:bodyPr wrap="square" rtlCol="0">
            <a:spAutoFit/>
          </a:bodyPr>
          <a:lstStyle/>
          <a:p>
            <a:pPr algn="ctr"/>
            <a:r>
              <a:rPr lang="en-US" sz="4400" b="1" dirty="0" smtClean="0">
                <a:solidFill>
                  <a:schemeClr val="bg1"/>
                </a:solidFill>
              </a:rPr>
              <a:t>… and </a:t>
            </a:r>
            <a:r>
              <a:rPr lang="en-US" sz="4400" b="1" u="sng" dirty="0" smtClean="0">
                <a:solidFill>
                  <a:srgbClr val="FFFF00"/>
                </a:solidFill>
              </a:rPr>
              <a:t>drink</a:t>
            </a:r>
            <a:r>
              <a:rPr lang="en-US" sz="4400" b="1" dirty="0" smtClean="0">
                <a:solidFill>
                  <a:srgbClr val="FFFF00"/>
                </a:solidFill>
              </a:rPr>
              <a:t> </a:t>
            </a:r>
            <a:r>
              <a:rPr lang="en-US" sz="4400" b="1" dirty="0" smtClean="0">
                <a:solidFill>
                  <a:schemeClr val="bg1"/>
                </a:solidFill>
              </a:rPr>
              <a:t>…</a:t>
            </a:r>
            <a:endParaRPr lang="en-US" sz="4400" b="1" dirty="0">
              <a:solidFill>
                <a:schemeClr val="bg1"/>
              </a:solidFill>
            </a:endParaRPr>
          </a:p>
        </p:txBody>
      </p:sp>
      <p:pic>
        <p:nvPicPr>
          <p:cNvPr id="9" name="Picture 8" descr="external-content.duckduckgo.com184.jpg"/>
          <p:cNvPicPr>
            <a:picLocks noChangeAspect="1"/>
          </p:cNvPicPr>
          <p:nvPr/>
        </p:nvPicPr>
        <p:blipFill>
          <a:blip r:embed="rId2"/>
          <a:stretch>
            <a:fillRect/>
          </a:stretch>
        </p:blipFill>
        <p:spPr>
          <a:xfrm>
            <a:off x="0" y="857250"/>
            <a:ext cx="9144000" cy="5143500"/>
          </a:xfrm>
          <a:prstGeom prst="rect">
            <a:avLst/>
          </a:prstGeo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“I” plans …  “My” plans …</a:t>
            </a:r>
            <a:endParaRPr lang="en-US" sz="4000" b="1" dirty="0">
              <a:solidFill>
                <a:srgbClr val="00B0F0"/>
              </a:solidFill>
            </a:endParaRPr>
          </a:p>
        </p:txBody>
      </p:sp>
      <p:sp>
        <p:nvSpPr>
          <p:cNvPr id="10" name="TextBox 9"/>
          <p:cNvSpPr txBox="1"/>
          <p:nvPr/>
        </p:nvSpPr>
        <p:spPr>
          <a:xfrm>
            <a:off x="0" y="6088559"/>
            <a:ext cx="9144000" cy="769441"/>
          </a:xfrm>
          <a:prstGeom prst="rect">
            <a:avLst/>
          </a:prstGeom>
          <a:noFill/>
        </p:spPr>
        <p:txBody>
          <a:bodyPr wrap="square" rtlCol="0">
            <a:spAutoFit/>
          </a:bodyPr>
          <a:lstStyle/>
          <a:p>
            <a:pPr algn="ctr"/>
            <a:r>
              <a:rPr lang="en-US" sz="4400" b="1" dirty="0" smtClean="0">
                <a:solidFill>
                  <a:schemeClr val="bg1"/>
                </a:solidFill>
              </a:rPr>
              <a:t>… and </a:t>
            </a:r>
            <a:r>
              <a:rPr lang="en-US" sz="4400" b="1" u="sng" dirty="0" smtClean="0">
                <a:solidFill>
                  <a:srgbClr val="FFFF00"/>
                </a:solidFill>
              </a:rPr>
              <a:t>drink</a:t>
            </a:r>
            <a:r>
              <a:rPr lang="en-US" sz="4400" b="1" dirty="0" smtClean="0">
                <a:solidFill>
                  <a:srgbClr val="FFFF00"/>
                </a:solidFill>
              </a:rPr>
              <a:t> </a:t>
            </a:r>
            <a:r>
              <a:rPr lang="en-US" sz="4400" b="1" dirty="0" smtClean="0">
                <a:solidFill>
                  <a:schemeClr val="bg1"/>
                </a:solidFill>
              </a:rPr>
              <a:t>…</a:t>
            </a:r>
            <a:endParaRPr lang="en-US" sz="4400" b="1" dirty="0">
              <a:solidFill>
                <a:schemeClr val="bg1"/>
              </a:solidFill>
            </a:endParaRPr>
          </a:p>
        </p:txBody>
      </p:sp>
      <p:pic>
        <p:nvPicPr>
          <p:cNvPr id="6" name="Picture 5" descr="external-content.duckduckgo.com186.jpg"/>
          <p:cNvPicPr>
            <a:picLocks noChangeAspect="1"/>
          </p:cNvPicPr>
          <p:nvPr/>
        </p:nvPicPr>
        <p:blipFill>
          <a:blip r:embed="rId2"/>
          <a:stretch>
            <a:fillRect/>
          </a:stretch>
        </p:blipFill>
        <p:spPr>
          <a:xfrm>
            <a:off x="0" y="838201"/>
            <a:ext cx="9144000" cy="5257800"/>
          </a:xfrm>
          <a:prstGeom prst="rect">
            <a:avLst/>
          </a:prstGeom>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“I” plans …  “My” plans …</a:t>
            </a:r>
            <a:endParaRPr lang="en-US" sz="4000" b="1" dirty="0">
              <a:solidFill>
                <a:srgbClr val="00B0F0"/>
              </a:solidFill>
            </a:endParaRPr>
          </a:p>
        </p:txBody>
      </p:sp>
      <p:sp>
        <p:nvSpPr>
          <p:cNvPr id="10" name="TextBox 9"/>
          <p:cNvSpPr txBox="1"/>
          <p:nvPr/>
        </p:nvSpPr>
        <p:spPr>
          <a:xfrm>
            <a:off x="0" y="6088559"/>
            <a:ext cx="9144000" cy="769441"/>
          </a:xfrm>
          <a:prstGeom prst="rect">
            <a:avLst/>
          </a:prstGeom>
          <a:noFill/>
        </p:spPr>
        <p:txBody>
          <a:bodyPr wrap="square" rtlCol="0">
            <a:spAutoFit/>
          </a:bodyPr>
          <a:lstStyle/>
          <a:p>
            <a:pPr algn="ctr"/>
            <a:r>
              <a:rPr lang="en-US" sz="4400" b="1" dirty="0" smtClean="0">
                <a:solidFill>
                  <a:schemeClr val="bg1"/>
                </a:solidFill>
              </a:rPr>
              <a:t>… and </a:t>
            </a:r>
            <a:r>
              <a:rPr lang="en-US" sz="4400" b="1" u="sng" dirty="0" smtClean="0">
                <a:solidFill>
                  <a:srgbClr val="FFFF00"/>
                </a:solidFill>
              </a:rPr>
              <a:t>drink</a:t>
            </a:r>
            <a:r>
              <a:rPr lang="en-US" sz="4400" b="1" dirty="0" smtClean="0">
                <a:solidFill>
                  <a:srgbClr val="FFFF00"/>
                </a:solidFill>
              </a:rPr>
              <a:t> </a:t>
            </a:r>
            <a:r>
              <a:rPr lang="en-US" sz="4400" b="1" dirty="0" smtClean="0">
                <a:solidFill>
                  <a:schemeClr val="bg1"/>
                </a:solidFill>
              </a:rPr>
              <a:t>…</a:t>
            </a:r>
            <a:endParaRPr lang="en-US" sz="4400" b="1" dirty="0">
              <a:solidFill>
                <a:schemeClr val="bg1"/>
              </a:solidFill>
            </a:endParaRPr>
          </a:p>
        </p:txBody>
      </p:sp>
      <p:pic>
        <p:nvPicPr>
          <p:cNvPr id="5" name="Picture 4" descr="external-content.duckduckgo.com185.jpg"/>
          <p:cNvPicPr>
            <a:picLocks noChangeAspect="1"/>
          </p:cNvPicPr>
          <p:nvPr/>
        </p:nvPicPr>
        <p:blipFill>
          <a:blip r:embed="rId2"/>
          <a:stretch>
            <a:fillRect/>
          </a:stretch>
        </p:blipFill>
        <p:spPr>
          <a:xfrm>
            <a:off x="0" y="857250"/>
            <a:ext cx="9144000" cy="5143500"/>
          </a:xfrm>
          <a:prstGeom prst="rect">
            <a:avLst/>
          </a:prstGeom>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“I” plans …  “My” plans …</a:t>
            </a:r>
            <a:endParaRPr lang="en-US" sz="4000" b="1" dirty="0">
              <a:solidFill>
                <a:srgbClr val="00B0F0"/>
              </a:solidFill>
            </a:endParaRPr>
          </a:p>
        </p:txBody>
      </p:sp>
      <p:sp>
        <p:nvSpPr>
          <p:cNvPr id="10" name="TextBox 9"/>
          <p:cNvSpPr txBox="1"/>
          <p:nvPr/>
        </p:nvSpPr>
        <p:spPr>
          <a:xfrm>
            <a:off x="0" y="6088559"/>
            <a:ext cx="9144000" cy="769441"/>
          </a:xfrm>
          <a:prstGeom prst="rect">
            <a:avLst/>
          </a:prstGeom>
          <a:noFill/>
        </p:spPr>
        <p:txBody>
          <a:bodyPr wrap="square" rtlCol="0">
            <a:spAutoFit/>
          </a:bodyPr>
          <a:lstStyle/>
          <a:p>
            <a:pPr algn="ctr"/>
            <a:r>
              <a:rPr lang="en-US" sz="4400" b="1" dirty="0" smtClean="0">
                <a:solidFill>
                  <a:schemeClr val="bg1"/>
                </a:solidFill>
              </a:rPr>
              <a:t>… for how I dress.</a:t>
            </a:r>
            <a:endParaRPr lang="en-US" sz="4400" b="1" dirty="0">
              <a:solidFill>
                <a:srgbClr val="00B0F0"/>
              </a:solidFill>
            </a:endParaRPr>
          </a:p>
        </p:txBody>
      </p:sp>
      <p:pic>
        <p:nvPicPr>
          <p:cNvPr id="6" name="Picture 5" descr="Bible - Adam And Eve 01.jpg"/>
          <p:cNvPicPr>
            <a:picLocks noChangeAspect="1"/>
          </p:cNvPicPr>
          <p:nvPr/>
        </p:nvPicPr>
        <p:blipFill>
          <a:blip r:embed="rId2"/>
          <a:stretch>
            <a:fillRect/>
          </a:stretch>
        </p:blipFill>
        <p:spPr>
          <a:xfrm>
            <a:off x="0" y="838200"/>
            <a:ext cx="9144000" cy="5240274"/>
          </a:xfrm>
          <a:prstGeom prst="rect">
            <a:avLst/>
          </a:prstGeom>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“I” plans …  “My” plans …</a:t>
            </a:r>
            <a:endParaRPr lang="en-US" sz="4000" b="1" dirty="0">
              <a:solidFill>
                <a:srgbClr val="00B0F0"/>
              </a:solidFill>
            </a:endParaRPr>
          </a:p>
        </p:txBody>
      </p:sp>
      <p:sp>
        <p:nvSpPr>
          <p:cNvPr id="10" name="TextBox 9"/>
          <p:cNvSpPr txBox="1"/>
          <p:nvPr/>
        </p:nvSpPr>
        <p:spPr>
          <a:xfrm>
            <a:off x="0" y="6088559"/>
            <a:ext cx="9144000" cy="769441"/>
          </a:xfrm>
          <a:prstGeom prst="rect">
            <a:avLst/>
          </a:prstGeom>
          <a:noFill/>
        </p:spPr>
        <p:txBody>
          <a:bodyPr wrap="square" rtlCol="0">
            <a:spAutoFit/>
          </a:bodyPr>
          <a:lstStyle/>
          <a:p>
            <a:pPr algn="ctr"/>
            <a:r>
              <a:rPr lang="en-US" sz="4400" b="1" dirty="0" smtClean="0">
                <a:solidFill>
                  <a:schemeClr val="bg1"/>
                </a:solidFill>
              </a:rPr>
              <a:t>… for how I worship.</a:t>
            </a:r>
            <a:endParaRPr lang="en-US" sz="4400" b="1" dirty="0">
              <a:solidFill>
                <a:srgbClr val="00B0F0"/>
              </a:solidFill>
            </a:endParaRPr>
          </a:p>
        </p:txBody>
      </p:sp>
      <p:pic>
        <p:nvPicPr>
          <p:cNvPr id="6" name="Picture 5" descr="Bible - 1st Beast Papacy Pope 02.jpg"/>
          <p:cNvPicPr>
            <a:picLocks noChangeAspect="1"/>
          </p:cNvPicPr>
          <p:nvPr/>
        </p:nvPicPr>
        <p:blipFill>
          <a:blip r:embed="rId2"/>
          <a:stretch>
            <a:fillRect/>
          </a:stretch>
        </p:blipFill>
        <p:spPr>
          <a:xfrm>
            <a:off x="0" y="838199"/>
            <a:ext cx="9144000" cy="5224247"/>
          </a:xfrm>
          <a:prstGeom prst="rect">
            <a:avLst/>
          </a:prstGeom>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ible - Jesus Crucified.jpg"/>
          <p:cNvPicPr>
            <a:picLocks noChangeAspect="1"/>
          </p:cNvPicPr>
          <p:nvPr/>
        </p:nvPicPr>
        <p:blipFill>
          <a:blip r:embed="rId2"/>
          <a:stretch>
            <a:fillRect/>
          </a:stretch>
        </p:blipFill>
        <p:spPr>
          <a:xfrm>
            <a:off x="0" y="1524000"/>
            <a:ext cx="4673600" cy="3733800"/>
          </a:xfrm>
          <a:prstGeom prst="rect">
            <a:avLst/>
          </a:prstGeom>
        </p:spPr>
      </p:pic>
      <p:pic>
        <p:nvPicPr>
          <p:cNvPr id="8" name="Picture 7" descr="Bible - Lucifer Fall.jpg"/>
          <p:cNvPicPr>
            <a:picLocks noChangeAspect="1"/>
          </p:cNvPicPr>
          <p:nvPr/>
        </p:nvPicPr>
        <p:blipFill>
          <a:blip r:embed="rId3"/>
          <a:stretch>
            <a:fillRect/>
          </a:stretch>
        </p:blipFill>
        <p:spPr>
          <a:xfrm>
            <a:off x="4648200" y="1524000"/>
            <a:ext cx="4495800" cy="3733800"/>
          </a:xfrm>
          <a:prstGeom prst="rect">
            <a:avLst/>
          </a:prstGeom>
        </p:spPr>
      </p:pic>
      <p:sp>
        <p:nvSpPr>
          <p:cNvPr id="9" name="TextBox 8"/>
          <p:cNvSpPr txBox="1"/>
          <p:nvPr/>
        </p:nvSpPr>
        <p:spPr>
          <a:xfrm>
            <a:off x="0" y="0"/>
            <a:ext cx="9144000" cy="1477328"/>
          </a:xfrm>
          <a:prstGeom prst="rect">
            <a:avLst/>
          </a:prstGeom>
          <a:noFill/>
        </p:spPr>
        <p:txBody>
          <a:bodyPr wrap="square" rtlCol="0">
            <a:spAutoFit/>
          </a:bodyPr>
          <a:lstStyle/>
          <a:p>
            <a:pPr algn="ctr"/>
            <a:r>
              <a:rPr lang="en-US" sz="3000" b="1" dirty="0" smtClean="0">
                <a:solidFill>
                  <a:schemeClr val="bg1"/>
                </a:solidFill>
              </a:rPr>
              <a:t>We </a:t>
            </a:r>
            <a:r>
              <a:rPr lang="en-US" sz="3000" b="1" u="sng" dirty="0" smtClean="0">
                <a:solidFill>
                  <a:srgbClr val="FFFF00"/>
                </a:solidFill>
              </a:rPr>
              <a:t>have to</a:t>
            </a:r>
            <a:r>
              <a:rPr lang="en-US" sz="3000" b="1" dirty="0" smtClean="0">
                <a:solidFill>
                  <a:schemeClr val="bg1"/>
                </a:solidFill>
              </a:rPr>
              <a:t> decide! (Now, Today)  You &amp; I </a:t>
            </a:r>
            <a:r>
              <a:rPr lang="en-US" sz="3000" b="1" u="sng" dirty="0" smtClean="0">
                <a:solidFill>
                  <a:srgbClr val="FFFF00"/>
                </a:solidFill>
              </a:rPr>
              <a:t>must choose</a:t>
            </a:r>
            <a:r>
              <a:rPr lang="en-US" sz="3000" b="1" dirty="0" smtClean="0">
                <a:solidFill>
                  <a:schemeClr val="bg1"/>
                </a:solidFill>
              </a:rPr>
              <a:t>, either to do God’s will and glorify Him, with “</a:t>
            </a:r>
            <a:r>
              <a:rPr lang="en-US" sz="3000" b="1" u="sng" dirty="0" smtClean="0">
                <a:solidFill>
                  <a:srgbClr val="FFFF00"/>
                </a:solidFill>
              </a:rPr>
              <a:t>Thy</a:t>
            </a:r>
            <a:r>
              <a:rPr lang="en-US" sz="3000" b="1" dirty="0" smtClean="0">
                <a:solidFill>
                  <a:schemeClr val="bg1"/>
                </a:solidFill>
              </a:rPr>
              <a:t> Plans” O LORD, having “</a:t>
            </a:r>
            <a:r>
              <a:rPr lang="en-US" sz="3000" b="1" u="sng" dirty="0" smtClean="0">
                <a:solidFill>
                  <a:srgbClr val="FFFF00"/>
                </a:solidFill>
              </a:rPr>
              <a:t>No Plans</a:t>
            </a:r>
            <a:r>
              <a:rPr lang="en-US" sz="3000" b="1" dirty="0" smtClean="0">
                <a:solidFill>
                  <a:schemeClr val="bg1"/>
                </a:solidFill>
              </a:rPr>
              <a:t>” of our own wills …</a:t>
            </a:r>
            <a:endParaRPr lang="en-US" sz="3000" b="1" dirty="0">
              <a:solidFill>
                <a:schemeClr val="bg1"/>
              </a:solidFill>
            </a:endParaRPr>
          </a:p>
        </p:txBody>
      </p:sp>
      <p:sp>
        <p:nvSpPr>
          <p:cNvPr id="10" name="TextBox 9"/>
          <p:cNvSpPr txBox="1"/>
          <p:nvPr/>
        </p:nvSpPr>
        <p:spPr>
          <a:xfrm>
            <a:off x="0" y="5288340"/>
            <a:ext cx="9144000" cy="1569660"/>
          </a:xfrm>
          <a:prstGeom prst="rect">
            <a:avLst/>
          </a:prstGeom>
          <a:noFill/>
        </p:spPr>
        <p:txBody>
          <a:bodyPr wrap="square" rtlCol="0">
            <a:spAutoFit/>
          </a:bodyPr>
          <a:lstStyle/>
          <a:p>
            <a:pPr algn="ctr"/>
            <a:r>
              <a:rPr lang="en-US" sz="3200" b="1" dirty="0" smtClean="0">
                <a:solidFill>
                  <a:schemeClr val="bg1"/>
                </a:solidFill>
              </a:rPr>
              <a:t>… or we choose to have our own ways, our own plans, those “</a:t>
            </a:r>
            <a:r>
              <a:rPr lang="en-US" sz="3200" b="1" u="sng" dirty="0" smtClean="0">
                <a:solidFill>
                  <a:srgbClr val="FFFF00"/>
                </a:solidFill>
              </a:rPr>
              <a:t>My</a:t>
            </a:r>
            <a:r>
              <a:rPr lang="en-US" sz="3200" b="1" dirty="0" smtClean="0">
                <a:solidFill>
                  <a:schemeClr val="bg1"/>
                </a:solidFill>
              </a:rPr>
              <a:t> Plans” which are only “</a:t>
            </a:r>
            <a:r>
              <a:rPr lang="en-US" sz="3200" b="1" u="sng" dirty="0" smtClean="0">
                <a:solidFill>
                  <a:srgbClr val="FFFF00"/>
                </a:solidFill>
              </a:rPr>
              <a:t>I</a:t>
            </a:r>
            <a:r>
              <a:rPr lang="en-US" sz="3200" b="1" dirty="0" smtClean="0">
                <a:solidFill>
                  <a:schemeClr val="bg1"/>
                </a:solidFill>
              </a:rPr>
              <a:t>” Plans exclusive of God’s Plans … it </a:t>
            </a:r>
            <a:r>
              <a:rPr lang="en-US" sz="3200" b="1" u="sng" dirty="0" smtClean="0">
                <a:solidFill>
                  <a:srgbClr val="FFFF00"/>
                </a:solidFill>
              </a:rPr>
              <a:t>CANNOT BE BOTH</a:t>
            </a:r>
            <a:r>
              <a:rPr lang="en-US" sz="3200" b="1" dirty="0" smtClean="0">
                <a:solidFill>
                  <a:schemeClr val="bg1"/>
                </a:solidFill>
              </a:rPr>
              <a:t>!!!</a:t>
            </a:r>
            <a:endParaRPr lang="en-US" sz="3200" b="1" dirty="0">
              <a:solidFill>
                <a:schemeClr val="bg1"/>
              </a:solidFill>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1371600"/>
            <a:ext cx="9144000" cy="5262979"/>
          </a:xfrm>
          <a:prstGeom prst="rect">
            <a:avLst/>
          </a:prstGeom>
          <a:noFill/>
        </p:spPr>
        <p:txBody>
          <a:bodyPr wrap="square" rtlCol="0">
            <a:spAutoFit/>
          </a:bodyPr>
          <a:lstStyle/>
          <a:p>
            <a:pPr algn="ctr"/>
            <a:r>
              <a:rPr lang="en-US" sz="4800" b="1" dirty="0" smtClean="0">
                <a:solidFill>
                  <a:schemeClr val="bg1"/>
                </a:solidFill>
              </a:rPr>
              <a:t>“He </a:t>
            </a:r>
            <a:r>
              <a:rPr lang="en-US" sz="4800" b="1" dirty="0" smtClean="0">
                <a:solidFill>
                  <a:schemeClr val="bg1"/>
                </a:solidFill>
              </a:rPr>
              <a:t>that </a:t>
            </a:r>
            <a:r>
              <a:rPr lang="en-US" sz="4800" b="1" u="sng" dirty="0" err="1" smtClean="0">
                <a:solidFill>
                  <a:srgbClr val="FFFF00"/>
                </a:solidFill>
              </a:rPr>
              <a:t>overcome</a:t>
            </a:r>
            <a:r>
              <a:rPr lang="en-US" sz="4800" b="1" dirty="0" err="1" smtClean="0">
                <a:solidFill>
                  <a:schemeClr val="bg1"/>
                </a:solidFill>
              </a:rPr>
              <a:t>th</a:t>
            </a:r>
            <a:r>
              <a:rPr lang="en-US" sz="4800" b="1" dirty="0" smtClean="0">
                <a:solidFill>
                  <a:schemeClr val="bg1"/>
                </a:solidFill>
              </a:rPr>
              <a:t>, the same shall be clothed in white raiment; and I will not blot out his name out of the book of life, but I will confess his name before my Father, and before his angels</a:t>
            </a:r>
            <a:r>
              <a:rPr lang="en-US" sz="4800" b="1" dirty="0" smtClean="0">
                <a:solidFill>
                  <a:schemeClr val="bg1"/>
                </a:solidFill>
              </a:rPr>
              <a:t>.”</a:t>
            </a:r>
          </a:p>
          <a:p>
            <a:pPr algn="ctr"/>
            <a:r>
              <a:rPr lang="en-US" sz="4800" b="1" dirty="0" smtClean="0">
                <a:solidFill>
                  <a:srgbClr val="00B0F0"/>
                </a:solidFill>
              </a:rPr>
              <a:t>– Revelation 3:5 KJB</a:t>
            </a:r>
            <a:endParaRPr lang="en-US" sz="4800" b="1" dirty="0">
              <a:solidFill>
                <a:srgbClr val="00B0F0"/>
              </a:solidFill>
            </a:endParaRPr>
          </a:p>
        </p:txBody>
      </p:sp>
      <p:sp>
        <p:nvSpPr>
          <p:cNvPr id="6" name="TextBox 5"/>
          <p:cNvSpPr txBox="1"/>
          <p:nvPr/>
        </p:nvSpPr>
        <p:spPr>
          <a:xfrm>
            <a:off x="0" y="0"/>
            <a:ext cx="9144000" cy="1200329"/>
          </a:xfrm>
          <a:prstGeom prst="rect">
            <a:avLst/>
          </a:prstGeom>
          <a:noFill/>
        </p:spPr>
        <p:txBody>
          <a:bodyPr wrap="square" rtlCol="0">
            <a:spAutoFit/>
          </a:bodyPr>
          <a:lstStyle/>
          <a:p>
            <a:pPr algn="ctr"/>
            <a:r>
              <a:rPr lang="en-US" sz="3600" b="1" dirty="0" smtClean="0">
                <a:solidFill>
                  <a:schemeClr val="bg1"/>
                </a:solidFill>
              </a:rPr>
              <a:t>By God’s grace and Holy Spirit, let’s overcome our plans, and stick with God’s plans…</a:t>
            </a:r>
            <a:endParaRPr lang="en-US" sz="3600" b="1" dirty="0">
              <a:solidFill>
                <a:schemeClr val="bg1"/>
              </a:solidFill>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O LORD, have mercy upon me a sinner …</a:t>
            </a:r>
            <a:endParaRPr lang="en-US" sz="4000" b="1" dirty="0">
              <a:solidFill>
                <a:schemeClr val="bg1"/>
              </a:solidFill>
            </a:endParaRPr>
          </a:p>
        </p:txBody>
      </p:sp>
      <p:pic>
        <p:nvPicPr>
          <p:cNvPr id="6" name="Picture 5" descr="external-content.duckduckgo.com31.jpg"/>
          <p:cNvPicPr>
            <a:picLocks noChangeAspect="1"/>
          </p:cNvPicPr>
          <p:nvPr/>
        </p:nvPicPr>
        <p:blipFill>
          <a:blip r:embed="rId2"/>
          <a:stretch>
            <a:fillRect/>
          </a:stretch>
        </p:blipFill>
        <p:spPr>
          <a:xfrm>
            <a:off x="0" y="762000"/>
            <a:ext cx="9144000" cy="4876800"/>
          </a:xfrm>
          <a:prstGeom prst="rect">
            <a:avLst/>
          </a:prstGeom>
        </p:spPr>
      </p:pic>
      <p:sp>
        <p:nvSpPr>
          <p:cNvPr id="11" name="TextBox 10"/>
          <p:cNvSpPr txBox="1"/>
          <p:nvPr/>
        </p:nvSpPr>
        <p:spPr>
          <a:xfrm>
            <a:off x="0" y="5657671"/>
            <a:ext cx="9144000" cy="1200329"/>
          </a:xfrm>
          <a:prstGeom prst="rect">
            <a:avLst/>
          </a:prstGeom>
          <a:noFill/>
        </p:spPr>
        <p:txBody>
          <a:bodyPr wrap="square" rtlCol="0">
            <a:spAutoFit/>
          </a:bodyPr>
          <a:lstStyle/>
          <a:p>
            <a:pPr algn="ctr"/>
            <a:r>
              <a:rPr lang="en-US" sz="3600" b="1" dirty="0" smtClean="0">
                <a:solidFill>
                  <a:schemeClr val="bg1"/>
                </a:solidFill>
              </a:rPr>
              <a:t>… and teach me to say by my very life,</a:t>
            </a:r>
          </a:p>
          <a:p>
            <a:pPr algn="ctr"/>
            <a:r>
              <a:rPr lang="en-US" sz="3600" b="1" dirty="0" smtClean="0">
                <a:solidFill>
                  <a:schemeClr val="bg1"/>
                </a:solidFill>
              </a:rPr>
              <a:t>“Thy </a:t>
            </a:r>
            <a:r>
              <a:rPr lang="en-US" sz="3600" b="1" u="sng" dirty="0" smtClean="0">
                <a:solidFill>
                  <a:srgbClr val="FFFF00"/>
                </a:solidFill>
              </a:rPr>
              <a:t>Will</a:t>
            </a:r>
            <a:r>
              <a:rPr lang="en-US" sz="3600" b="1" dirty="0" smtClean="0">
                <a:solidFill>
                  <a:schemeClr val="bg1"/>
                </a:solidFill>
              </a:rPr>
              <a:t> [thy </a:t>
            </a:r>
            <a:r>
              <a:rPr lang="en-US" sz="3600" b="1" u="sng" dirty="0" smtClean="0">
                <a:solidFill>
                  <a:srgbClr val="FFFF00"/>
                </a:solidFill>
              </a:rPr>
              <a:t>Plan</a:t>
            </a:r>
            <a:r>
              <a:rPr lang="en-US" sz="3600" b="1" dirty="0" smtClean="0">
                <a:solidFill>
                  <a:schemeClr val="bg1"/>
                </a:solidFill>
              </a:rPr>
              <a:t>] be done …”</a:t>
            </a:r>
            <a:endParaRPr lang="en-US" sz="3600" b="1"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Retirement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4" name="Picture 3" descr="external-content.duckduckgo.com137.jpg"/>
          <p:cNvPicPr>
            <a:picLocks noChangeAspect="1"/>
          </p:cNvPicPr>
          <p:nvPr/>
        </p:nvPicPr>
        <p:blipFill>
          <a:blip r:embed="rId2"/>
          <a:stretch>
            <a:fillRect/>
          </a:stretch>
        </p:blipFill>
        <p:spPr>
          <a:xfrm>
            <a:off x="0" y="838200"/>
            <a:ext cx="9144000" cy="60198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How to build a Rocket Stove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4" name="Picture 3" descr="external-content.duckduckgo.com128.jpg"/>
          <p:cNvPicPr>
            <a:picLocks noChangeAspect="1"/>
          </p:cNvPicPr>
          <p:nvPr/>
        </p:nvPicPr>
        <p:blipFill>
          <a:blip r:embed="rId2"/>
          <a:stretch>
            <a:fillRect/>
          </a:stretch>
        </p:blipFill>
        <p:spPr>
          <a:xfrm>
            <a:off x="0" y="914400"/>
            <a:ext cx="9144001" cy="5334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769441"/>
          </a:xfrm>
          <a:prstGeom prst="rect">
            <a:avLst/>
          </a:prstGeom>
          <a:noFill/>
        </p:spPr>
        <p:txBody>
          <a:bodyPr wrap="square" rtlCol="0">
            <a:spAutoFit/>
          </a:bodyPr>
          <a:lstStyle/>
          <a:p>
            <a:pPr algn="ctr"/>
            <a:r>
              <a:rPr lang="en-US" sz="4400" b="1" dirty="0" smtClean="0">
                <a:solidFill>
                  <a:schemeClr val="bg1"/>
                </a:solidFill>
              </a:rPr>
              <a:t>Scripture Reading:  </a:t>
            </a:r>
            <a:r>
              <a:rPr lang="en-US" sz="4400" b="1" dirty="0" smtClean="0">
                <a:solidFill>
                  <a:srgbClr val="00B0F0"/>
                </a:solidFill>
              </a:rPr>
              <a:t>Matthew 6:25 KJB</a:t>
            </a:r>
            <a:endParaRPr lang="en-US" sz="4400" b="1" dirty="0">
              <a:solidFill>
                <a:srgbClr val="00B0F0"/>
              </a:solidFill>
            </a:endParaRPr>
          </a:p>
        </p:txBody>
      </p:sp>
      <p:sp>
        <p:nvSpPr>
          <p:cNvPr id="7" name="TextBox 6"/>
          <p:cNvSpPr txBox="1"/>
          <p:nvPr/>
        </p:nvSpPr>
        <p:spPr>
          <a:xfrm>
            <a:off x="0" y="685800"/>
            <a:ext cx="9144000" cy="769441"/>
          </a:xfrm>
          <a:prstGeom prst="rect">
            <a:avLst/>
          </a:prstGeom>
          <a:noFill/>
        </p:spPr>
        <p:txBody>
          <a:bodyPr wrap="square" rtlCol="0">
            <a:spAutoFit/>
          </a:bodyPr>
          <a:lstStyle/>
          <a:p>
            <a:pPr algn="ctr"/>
            <a:r>
              <a:rPr lang="en-US" sz="4400" b="1" dirty="0" smtClean="0">
                <a:solidFill>
                  <a:schemeClr val="bg1"/>
                </a:solidFill>
              </a:rPr>
              <a:t>Scripture Reading:  </a:t>
            </a:r>
            <a:r>
              <a:rPr lang="en-US" sz="4400" b="1" dirty="0" smtClean="0">
                <a:solidFill>
                  <a:srgbClr val="00B0F0"/>
                </a:solidFill>
              </a:rPr>
              <a:t>Luke 12:30-32 KJB</a:t>
            </a:r>
            <a:endParaRPr lang="en-US" sz="4400" b="1" dirty="0">
              <a:solidFill>
                <a:srgbClr val="00B0F0"/>
              </a:solidFill>
            </a:endParaRPr>
          </a:p>
        </p:txBody>
      </p:sp>
      <p:sp>
        <p:nvSpPr>
          <p:cNvPr id="8" name="TextBox 7"/>
          <p:cNvSpPr txBox="1"/>
          <p:nvPr/>
        </p:nvSpPr>
        <p:spPr>
          <a:xfrm>
            <a:off x="0" y="1600200"/>
            <a:ext cx="9144000" cy="5262979"/>
          </a:xfrm>
          <a:prstGeom prst="rect">
            <a:avLst/>
          </a:prstGeom>
          <a:noFill/>
        </p:spPr>
        <p:txBody>
          <a:bodyPr wrap="square" rtlCol="0">
            <a:spAutoFit/>
          </a:bodyPr>
          <a:lstStyle/>
          <a:p>
            <a:pPr algn="ctr"/>
            <a:r>
              <a:rPr lang="en-US" sz="4800" b="1" dirty="0" smtClean="0">
                <a:solidFill>
                  <a:schemeClr val="bg1"/>
                </a:solidFill>
              </a:rPr>
              <a:t>“Therefore </a:t>
            </a:r>
            <a:r>
              <a:rPr lang="en-US" sz="4800" b="1" dirty="0">
                <a:solidFill>
                  <a:schemeClr val="bg1"/>
                </a:solidFill>
              </a:rPr>
              <a:t>I </a:t>
            </a:r>
            <a:r>
              <a:rPr lang="en-US" sz="4800" b="1" dirty="0" smtClean="0">
                <a:solidFill>
                  <a:srgbClr val="FFFF00"/>
                </a:solidFill>
              </a:rPr>
              <a:t>[Jesus]</a:t>
            </a:r>
            <a:r>
              <a:rPr lang="en-US" sz="4800" b="1" dirty="0" smtClean="0">
                <a:solidFill>
                  <a:schemeClr val="bg1"/>
                </a:solidFill>
              </a:rPr>
              <a:t> say </a:t>
            </a:r>
            <a:r>
              <a:rPr lang="en-US" sz="4800" b="1" dirty="0">
                <a:solidFill>
                  <a:schemeClr val="bg1"/>
                </a:solidFill>
              </a:rPr>
              <a:t>unto you, Take no thought for your life, what ye shall eat, or what ye shall drink; nor yet for your body, what ye shall put on. Is not the life more than meat, and the body than raiment</a:t>
            </a:r>
            <a:r>
              <a:rPr lang="en-US" sz="4800" b="1" dirty="0" smtClean="0">
                <a:solidFill>
                  <a:schemeClr val="bg1"/>
                </a:solidFill>
              </a:rPr>
              <a:t>?”</a:t>
            </a:r>
          </a:p>
          <a:p>
            <a:pPr algn="ctr"/>
            <a:r>
              <a:rPr lang="en-US" sz="4800" b="1" dirty="0" smtClean="0">
                <a:solidFill>
                  <a:srgbClr val="00B0F0"/>
                </a:solidFill>
              </a:rPr>
              <a:t>– Matthew 6:25 KJB</a:t>
            </a:r>
            <a:endParaRPr lang="en-US" sz="4800" b="1" dirty="0">
              <a:solidFill>
                <a:srgbClr val="00B0F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Emergency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6" name="Picture 5" descr="external-content.duckduckgo.com138.jpg"/>
          <p:cNvPicPr>
            <a:picLocks noChangeAspect="1"/>
          </p:cNvPicPr>
          <p:nvPr/>
        </p:nvPicPr>
        <p:blipFill>
          <a:blip r:embed="rId2"/>
          <a:stretch>
            <a:fillRect/>
          </a:stretch>
        </p:blipFill>
        <p:spPr>
          <a:xfrm>
            <a:off x="0" y="761999"/>
            <a:ext cx="9144000" cy="590308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Contingency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7" name="Picture 6" descr="external-content.duckduckgo.com139.jpg"/>
          <p:cNvPicPr>
            <a:picLocks noChangeAspect="1"/>
          </p:cNvPicPr>
          <p:nvPr/>
        </p:nvPicPr>
        <p:blipFill>
          <a:blip r:embed="rId2"/>
          <a:stretch>
            <a:fillRect/>
          </a:stretch>
        </p:blipFill>
        <p:spPr>
          <a:xfrm>
            <a:off x="0" y="857250"/>
            <a:ext cx="9144000" cy="554355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Plans about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4" name="Picture 3" descr="external-content.duckduckgo.com141.jpg"/>
          <p:cNvPicPr>
            <a:picLocks noChangeAspect="1"/>
          </p:cNvPicPr>
          <p:nvPr/>
        </p:nvPicPr>
        <p:blipFill>
          <a:blip r:embed="rId2"/>
          <a:stretch>
            <a:fillRect/>
          </a:stretch>
        </p:blipFill>
        <p:spPr>
          <a:xfrm>
            <a:off x="0" y="685800"/>
            <a:ext cx="9144000" cy="61722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Plans to make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7" name="Picture 6" descr="external-content.duckduckgo.com142.jpg"/>
          <p:cNvPicPr>
            <a:picLocks noChangeAspect="1"/>
          </p:cNvPicPr>
          <p:nvPr/>
        </p:nvPicPr>
        <p:blipFill>
          <a:blip r:embed="rId2"/>
          <a:stretch>
            <a:fillRect/>
          </a:stretch>
        </p:blipFill>
        <p:spPr>
          <a:xfrm>
            <a:off x="-1" y="807833"/>
            <a:ext cx="9144001" cy="605016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Well-planned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4" name="Picture 3" descr="external-content.duckduckgo.com135.jpg"/>
          <p:cNvPicPr>
            <a:picLocks noChangeAspect="1"/>
          </p:cNvPicPr>
          <p:nvPr/>
        </p:nvPicPr>
        <p:blipFill>
          <a:blip r:embed="rId2"/>
          <a:stretch>
            <a:fillRect/>
          </a:stretch>
        </p:blipFill>
        <p:spPr>
          <a:xfrm>
            <a:off x="0" y="838200"/>
            <a:ext cx="9144000" cy="5715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646331"/>
          </a:xfrm>
          <a:prstGeom prst="rect">
            <a:avLst/>
          </a:prstGeom>
          <a:noFill/>
        </p:spPr>
        <p:txBody>
          <a:bodyPr wrap="square" rtlCol="0">
            <a:spAutoFit/>
          </a:bodyPr>
          <a:lstStyle/>
          <a:p>
            <a:pPr algn="ctr"/>
            <a:r>
              <a:rPr lang="en-US" sz="3600" b="1" dirty="0" smtClean="0">
                <a:solidFill>
                  <a:schemeClr val="bg1"/>
                </a:solidFill>
              </a:rPr>
              <a:t>Not so well-planned </a:t>
            </a:r>
            <a:r>
              <a:rPr lang="en-US" sz="3600" b="1" u="sng" dirty="0" smtClean="0">
                <a:solidFill>
                  <a:srgbClr val="FFFF00"/>
                </a:solidFill>
              </a:rPr>
              <a:t>Plans</a:t>
            </a:r>
            <a:r>
              <a:rPr lang="en-US" sz="3600" b="1" dirty="0" smtClean="0">
                <a:solidFill>
                  <a:schemeClr val="bg1"/>
                </a:solidFill>
              </a:rPr>
              <a:t>: </a:t>
            </a:r>
            <a:r>
              <a:rPr lang="en-US" sz="3600" b="1" dirty="0" smtClean="0">
                <a:solidFill>
                  <a:srgbClr val="FFFF00"/>
                </a:solidFill>
              </a:rPr>
              <a:t>(aka Leroy Jenkins)</a:t>
            </a:r>
            <a:r>
              <a:rPr lang="en-US" sz="3600" b="1" dirty="0" smtClean="0">
                <a:solidFill>
                  <a:schemeClr val="bg1"/>
                </a:solidFill>
              </a:rPr>
              <a:t>:</a:t>
            </a:r>
            <a:endParaRPr lang="en-US" sz="3600" b="1" dirty="0">
              <a:solidFill>
                <a:schemeClr val="bg1"/>
              </a:solidFill>
            </a:endParaRPr>
          </a:p>
        </p:txBody>
      </p:sp>
      <p:pic>
        <p:nvPicPr>
          <p:cNvPr id="6" name="Picture 5" descr="external-content.duckduckgo.com144.jpg"/>
          <p:cNvPicPr>
            <a:picLocks noChangeAspect="1"/>
          </p:cNvPicPr>
          <p:nvPr/>
        </p:nvPicPr>
        <p:blipFill>
          <a:blip r:embed="rId2"/>
          <a:srcRect l="11667" r="12945"/>
          <a:stretch>
            <a:fillRect/>
          </a:stretch>
        </p:blipFill>
        <p:spPr>
          <a:xfrm>
            <a:off x="762000" y="609600"/>
            <a:ext cx="7543800" cy="3152775"/>
          </a:xfrm>
          <a:prstGeom prst="rect">
            <a:avLst/>
          </a:prstGeom>
        </p:spPr>
      </p:pic>
      <p:pic>
        <p:nvPicPr>
          <p:cNvPr id="7" name="Picture 6" descr="external-content.duckduckgo.com143.jpg"/>
          <p:cNvPicPr>
            <a:picLocks noChangeAspect="1"/>
          </p:cNvPicPr>
          <p:nvPr/>
        </p:nvPicPr>
        <p:blipFill>
          <a:blip r:embed="rId3"/>
          <a:stretch>
            <a:fillRect/>
          </a:stretch>
        </p:blipFill>
        <p:spPr>
          <a:xfrm>
            <a:off x="762000" y="3733800"/>
            <a:ext cx="7543800" cy="31242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1200329"/>
          </a:xfrm>
          <a:prstGeom prst="rect">
            <a:avLst/>
          </a:prstGeom>
          <a:noFill/>
        </p:spPr>
        <p:txBody>
          <a:bodyPr wrap="square" rtlCol="0">
            <a:spAutoFit/>
          </a:bodyPr>
          <a:lstStyle/>
          <a:p>
            <a:pPr algn="ctr"/>
            <a:r>
              <a:rPr lang="en-US" sz="3600" b="1" dirty="0" smtClean="0">
                <a:solidFill>
                  <a:schemeClr val="bg1"/>
                </a:solidFill>
              </a:rPr>
              <a:t>In case you don’t know what a Leroy Jenkins </a:t>
            </a:r>
            <a:r>
              <a:rPr lang="en-US" sz="3600" b="1" u="sng" dirty="0" smtClean="0">
                <a:solidFill>
                  <a:srgbClr val="FFFF00"/>
                </a:solidFill>
              </a:rPr>
              <a:t>Plan</a:t>
            </a:r>
            <a:r>
              <a:rPr lang="en-US" sz="3600" b="1" dirty="0" smtClean="0">
                <a:solidFill>
                  <a:schemeClr val="bg1"/>
                </a:solidFill>
              </a:rPr>
              <a:t> (</a:t>
            </a:r>
            <a:r>
              <a:rPr lang="en-US" sz="3600" b="1" dirty="0" err="1" smtClean="0">
                <a:solidFill>
                  <a:schemeClr val="bg1"/>
                </a:solidFill>
              </a:rPr>
              <a:t>iow</a:t>
            </a:r>
            <a:r>
              <a:rPr lang="en-US" sz="3600" b="1" dirty="0" smtClean="0">
                <a:solidFill>
                  <a:schemeClr val="bg1"/>
                </a:solidFill>
              </a:rPr>
              <a:t>. A very, very Bad plan) looks like:</a:t>
            </a:r>
            <a:endParaRPr lang="en-US" sz="3600" b="1" dirty="0">
              <a:solidFill>
                <a:schemeClr val="bg1"/>
              </a:solidFill>
            </a:endParaRPr>
          </a:p>
        </p:txBody>
      </p:sp>
      <p:pic>
        <p:nvPicPr>
          <p:cNvPr id="8" name="Picture 7" descr="external-content.duckduckgo.com146.gif"/>
          <p:cNvPicPr>
            <a:picLocks noChangeAspect="1"/>
          </p:cNvPicPr>
          <p:nvPr/>
        </p:nvPicPr>
        <p:blipFill>
          <a:blip r:embed="rId2"/>
          <a:stretch>
            <a:fillRect/>
          </a:stretch>
        </p:blipFill>
        <p:spPr>
          <a:xfrm>
            <a:off x="-685800" y="1524000"/>
            <a:ext cx="10535479" cy="40386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Top Secret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7" name="Picture 6" descr="external-content.duckduckgo.com160.png"/>
          <p:cNvPicPr>
            <a:picLocks noChangeAspect="1"/>
          </p:cNvPicPr>
          <p:nvPr/>
        </p:nvPicPr>
        <p:blipFill>
          <a:blip r:embed="rId2"/>
          <a:stretch>
            <a:fillRect/>
          </a:stretch>
        </p:blipFill>
        <p:spPr>
          <a:xfrm>
            <a:off x="0" y="914400"/>
            <a:ext cx="9144000" cy="5397549"/>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646331"/>
          </a:xfrm>
          <a:prstGeom prst="rect">
            <a:avLst/>
          </a:prstGeom>
          <a:noFill/>
        </p:spPr>
        <p:txBody>
          <a:bodyPr wrap="square" rtlCol="0">
            <a:spAutoFit/>
          </a:bodyPr>
          <a:lstStyle/>
          <a:p>
            <a:pPr algn="ctr"/>
            <a:r>
              <a:rPr lang="en-US" sz="3600" b="1" dirty="0" smtClean="0">
                <a:solidFill>
                  <a:schemeClr val="bg1"/>
                </a:solidFill>
              </a:rPr>
              <a:t>Strong’s H5377 </a:t>
            </a:r>
            <a:r>
              <a:rPr lang="en-US" sz="3600" b="1" dirty="0" err="1" smtClean="0">
                <a:solidFill>
                  <a:schemeClr val="bg1"/>
                </a:solidFill>
              </a:rPr>
              <a:t>nasa</a:t>
            </a:r>
            <a:r>
              <a:rPr lang="en-US" sz="3600" b="1" dirty="0" smtClean="0">
                <a:solidFill>
                  <a:schemeClr val="bg1"/>
                </a:solidFill>
              </a:rPr>
              <a:t>-(</a:t>
            </a:r>
            <a:r>
              <a:rPr lang="en-US" sz="3600" b="1" dirty="0" err="1" smtClean="0">
                <a:solidFill>
                  <a:schemeClr val="bg1"/>
                </a:solidFill>
              </a:rPr>
              <a:t>Naw-shaw</a:t>
            </a:r>
            <a:r>
              <a:rPr lang="en-US" sz="3600" b="1" dirty="0" smtClean="0">
                <a:solidFill>
                  <a:schemeClr val="bg1"/>
                </a:solidFill>
              </a:rPr>
              <a:t>)-type </a:t>
            </a:r>
            <a:r>
              <a:rPr lang="en-US" sz="3600" b="1" u="sng" dirty="0" smtClean="0">
                <a:solidFill>
                  <a:srgbClr val="FFFF00"/>
                </a:solidFill>
              </a:rPr>
              <a:t>Plans</a:t>
            </a:r>
            <a:r>
              <a:rPr lang="en-US" sz="3600" b="1" dirty="0" smtClean="0">
                <a:solidFill>
                  <a:schemeClr val="bg1"/>
                </a:solidFill>
              </a:rPr>
              <a:t>:</a:t>
            </a:r>
            <a:endParaRPr lang="en-US" sz="3600" b="1" dirty="0">
              <a:solidFill>
                <a:schemeClr val="bg1"/>
              </a:solidFill>
            </a:endParaRPr>
          </a:p>
        </p:txBody>
      </p:sp>
      <p:pic>
        <p:nvPicPr>
          <p:cNvPr id="6" name="Picture 5" descr="external-content.duckduckgo.com155.jpg"/>
          <p:cNvPicPr>
            <a:picLocks noChangeAspect="1"/>
          </p:cNvPicPr>
          <p:nvPr/>
        </p:nvPicPr>
        <p:blipFill>
          <a:blip r:embed="rId2"/>
          <a:stretch>
            <a:fillRect/>
          </a:stretch>
        </p:blipFill>
        <p:spPr>
          <a:xfrm>
            <a:off x="0" y="685800"/>
            <a:ext cx="9144000" cy="6172200"/>
          </a:xfrm>
          <a:prstGeom prst="rect">
            <a:avLst/>
          </a:prstGeom>
        </p:spPr>
      </p:pic>
      <p:sp>
        <p:nvSpPr>
          <p:cNvPr id="9" name="TextBox 8"/>
          <p:cNvSpPr txBox="1"/>
          <p:nvPr/>
        </p:nvSpPr>
        <p:spPr>
          <a:xfrm>
            <a:off x="7848600" y="2819400"/>
            <a:ext cx="914400" cy="369332"/>
          </a:xfrm>
          <a:prstGeom prst="rect">
            <a:avLst/>
          </a:prstGeom>
          <a:noFill/>
        </p:spPr>
        <p:txBody>
          <a:bodyPr wrap="square" rtlCol="0">
            <a:spAutoFit/>
          </a:bodyPr>
          <a:lstStyle/>
          <a:p>
            <a:r>
              <a:rPr lang="en-US" b="1" dirty="0" smtClean="0">
                <a:solidFill>
                  <a:schemeClr val="bg1"/>
                </a:solidFill>
              </a:rPr>
              <a:t>Never</a:t>
            </a:r>
            <a:endParaRPr lang="en-US" b="1" dirty="0">
              <a:solidFill>
                <a:schemeClr val="bg1"/>
              </a:solidFill>
            </a:endParaRPr>
          </a:p>
        </p:txBody>
      </p:sp>
      <p:sp>
        <p:nvSpPr>
          <p:cNvPr id="10" name="TextBox 9"/>
          <p:cNvSpPr txBox="1"/>
          <p:nvPr/>
        </p:nvSpPr>
        <p:spPr>
          <a:xfrm>
            <a:off x="7696200" y="3429000"/>
            <a:ext cx="990600" cy="369332"/>
          </a:xfrm>
          <a:prstGeom prst="rect">
            <a:avLst/>
          </a:prstGeom>
          <a:noFill/>
        </p:spPr>
        <p:txBody>
          <a:bodyPr wrap="square" rtlCol="0">
            <a:spAutoFit/>
          </a:bodyPr>
          <a:lstStyle/>
          <a:p>
            <a:r>
              <a:rPr lang="en-US" b="1" dirty="0" smtClean="0">
                <a:solidFill>
                  <a:schemeClr val="bg1"/>
                </a:solidFill>
              </a:rPr>
              <a:t>Accept</a:t>
            </a:r>
            <a:endParaRPr lang="en-US" b="1" dirty="0">
              <a:solidFill>
                <a:schemeClr val="bg1"/>
              </a:solidFill>
            </a:endParaRPr>
          </a:p>
        </p:txBody>
      </p:sp>
      <p:sp>
        <p:nvSpPr>
          <p:cNvPr id="11" name="TextBox 10"/>
          <p:cNvSpPr txBox="1"/>
          <p:nvPr/>
        </p:nvSpPr>
        <p:spPr>
          <a:xfrm>
            <a:off x="7315200" y="4038600"/>
            <a:ext cx="1143000" cy="381000"/>
          </a:xfrm>
          <a:prstGeom prst="rect">
            <a:avLst/>
          </a:prstGeom>
          <a:noFill/>
        </p:spPr>
        <p:txBody>
          <a:bodyPr wrap="square" rtlCol="0">
            <a:spAutoFit/>
          </a:bodyPr>
          <a:lstStyle/>
          <a:p>
            <a:r>
              <a:rPr lang="en-US" b="1" dirty="0" smtClean="0">
                <a:solidFill>
                  <a:schemeClr val="bg1"/>
                </a:solidFill>
              </a:rPr>
              <a:t>Serpent</a:t>
            </a:r>
            <a:endParaRPr lang="en-US" b="1" dirty="0">
              <a:solidFill>
                <a:schemeClr val="bg1"/>
              </a:solidFill>
            </a:endParaRPr>
          </a:p>
        </p:txBody>
      </p:sp>
      <p:sp>
        <p:nvSpPr>
          <p:cNvPr id="12" name="TextBox 11"/>
          <p:cNvSpPr txBox="1"/>
          <p:nvPr/>
        </p:nvSpPr>
        <p:spPr>
          <a:xfrm>
            <a:off x="6629400" y="4572000"/>
            <a:ext cx="1295400" cy="369332"/>
          </a:xfrm>
          <a:prstGeom prst="rect">
            <a:avLst/>
          </a:prstGeom>
          <a:noFill/>
        </p:spPr>
        <p:txBody>
          <a:bodyPr wrap="square" rtlCol="0">
            <a:spAutoFit/>
          </a:bodyPr>
          <a:lstStyle/>
          <a:p>
            <a:r>
              <a:rPr lang="en-US" b="1" dirty="0" smtClean="0">
                <a:solidFill>
                  <a:schemeClr val="bg1"/>
                </a:solidFill>
              </a:rPr>
              <a:t>Assertions</a:t>
            </a:r>
            <a:endParaRPr lang="en-US" b="1" dirty="0">
              <a:solidFill>
                <a:schemeClr val="bg1"/>
              </a:solidFill>
            </a:endParaRPr>
          </a:p>
        </p:txBody>
      </p:sp>
      <p:sp>
        <p:nvSpPr>
          <p:cNvPr id="13" name="TextBox 12"/>
          <p:cNvSpPr txBox="1"/>
          <p:nvPr/>
        </p:nvSpPr>
        <p:spPr>
          <a:xfrm>
            <a:off x="0" y="2667000"/>
            <a:ext cx="3733800" cy="923330"/>
          </a:xfrm>
          <a:prstGeom prst="rect">
            <a:avLst/>
          </a:prstGeom>
          <a:noFill/>
        </p:spPr>
        <p:txBody>
          <a:bodyPr wrap="square" rtlCol="0">
            <a:spAutoFit/>
          </a:bodyPr>
          <a:lstStyle/>
          <a:p>
            <a:r>
              <a:rPr lang="en-US" b="1" dirty="0" smtClean="0">
                <a:solidFill>
                  <a:schemeClr val="bg1"/>
                </a:solidFill>
              </a:rPr>
              <a:t>“… the </a:t>
            </a:r>
            <a:r>
              <a:rPr lang="en-US" b="1" dirty="0">
                <a:solidFill>
                  <a:schemeClr val="bg1"/>
                </a:solidFill>
              </a:rPr>
              <a:t>woman said, The serpent </a:t>
            </a:r>
            <a:r>
              <a:rPr lang="en-US" b="1" u="sng" dirty="0">
                <a:solidFill>
                  <a:srgbClr val="FFFF00"/>
                </a:solidFill>
              </a:rPr>
              <a:t>beguiled</a:t>
            </a:r>
            <a:r>
              <a:rPr lang="en-US" b="1" dirty="0">
                <a:solidFill>
                  <a:schemeClr val="bg1"/>
                </a:solidFill>
              </a:rPr>
              <a:t> me, and I did eat. </a:t>
            </a:r>
            <a:r>
              <a:rPr lang="en-US" b="1" dirty="0" smtClean="0">
                <a:solidFill>
                  <a:srgbClr val="00B0F0"/>
                </a:solidFill>
              </a:rPr>
              <a:t>” – Genesis 3:13 KJB</a:t>
            </a:r>
            <a:endParaRPr lang="en-US" b="1" dirty="0">
              <a:solidFill>
                <a:srgbClr val="00B0F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Planned-</a:t>
            </a:r>
            <a:r>
              <a:rPr lang="en-US" sz="4000" b="1" dirty="0" err="1" smtClean="0">
                <a:solidFill>
                  <a:schemeClr val="bg1"/>
                </a:solidFill>
              </a:rPr>
              <a:t>demic</a:t>
            </a:r>
            <a:r>
              <a:rPr lang="en-US" sz="4000" b="1" dirty="0" smtClean="0">
                <a:solidFill>
                  <a:schemeClr val="bg1"/>
                </a:solidFill>
              </a:rPr>
              <a:t>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4" name="Picture 3" descr="external-content.duckduckgo.com152.png"/>
          <p:cNvPicPr>
            <a:picLocks noChangeAspect="1"/>
          </p:cNvPicPr>
          <p:nvPr/>
        </p:nvPicPr>
        <p:blipFill>
          <a:blip r:embed="rId2"/>
          <a:stretch>
            <a:fillRect/>
          </a:stretch>
        </p:blipFill>
        <p:spPr>
          <a:xfrm>
            <a:off x="0" y="762000"/>
            <a:ext cx="9144000" cy="6096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769441"/>
          </a:xfrm>
          <a:prstGeom prst="rect">
            <a:avLst/>
          </a:prstGeom>
          <a:noFill/>
        </p:spPr>
        <p:txBody>
          <a:bodyPr wrap="square" rtlCol="0">
            <a:spAutoFit/>
          </a:bodyPr>
          <a:lstStyle/>
          <a:p>
            <a:pPr algn="ctr"/>
            <a:r>
              <a:rPr lang="en-US" sz="4400" b="1" dirty="0" smtClean="0">
                <a:solidFill>
                  <a:schemeClr val="bg1"/>
                </a:solidFill>
              </a:rPr>
              <a:t>Scripture Reading:  </a:t>
            </a:r>
            <a:r>
              <a:rPr lang="en-US" sz="4400" b="1" dirty="0" smtClean="0">
                <a:solidFill>
                  <a:srgbClr val="00B0F0"/>
                </a:solidFill>
              </a:rPr>
              <a:t>Matthew 6:25 KJB</a:t>
            </a:r>
            <a:endParaRPr lang="en-US" sz="4400" b="1" dirty="0">
              <a:solidFill>
                <a:srgbClr val="00B0F0"/>
              </a:solidFill>
            </a:endParaRPr>
          </a:p>
        </p:txBody>
      </p:sp>
      <p:sp>
        <p:nvSpPr>
          <p:cNvPr id="7" name="TextBox 6"/>
          <p:cNvSpPr txBox="1"/>
          <p:nvPr/>
        </p:nvSpPr>
        <p:spPr>
          <a:xfrm>
            <a:off x="0" y="685800"/>
            <a:ext cx="9144000" cy="769441"/>
          </a:xfrm>
          <a:prstGeom prst="rect">
            <a:avLst/>
          </a:prstGeom>
          <a:noFill/>
        </p:spPr>
        <p:txBody>
          <a:bodyPr wrap="square" rtlCol="0">
            <a:spAutoFit/>
          </a:bodyPr>
          <a:lstStyle/>
          <a:p>
            <a:pPr algn="ctr"/>
            <a:r>
              <a:rPr lang="en-US" sz="4400" b="1" dirty="0" smtClean="0">
                <a:solidFill>
                  <a:schemeClr val="bg1"/>
                </a:solidFill>
              </a:rPr>
              <a:t>Scripture Reading:  </a:t>
            </a:r>
            <a:r>
              <a:rPr lang="en-US" sz="4400" b="1" dirty="0" smtClean="0">
                <a:solidFill>
                  <a:srgbClr val="00B0F0"/>
                </a:solidFill>
              </a:rPr>
              <a:t>Luke 12:30-32 KJB</a:t>
            </a:r>
            <a:endParaRPr lang="en-US" sz="4400" b="1" dirty="0">
              <a:solidFill>
                <a:srgbClr val="00B0F0"/>
              </a:solidFill>
            </a:endParaRPr>
          </a:p>
        </p:txBody>
      </p:sp>
      <p:sp>
        <p:nvSpPr>
          <p:cNvPr id="8" name="TextBox 7"/>
          <p:cNvSpPr txBox="1"/>
          <p:nvPr/>
        </p:nvSpPr>
        <p:spPr>
          <a:xfrm>
            <a:off x="0" y="2438400"/>
            <a:ext cx="9144000" cy="3046988"/>
          </a:xfrm>
          <a:prstGeom prst="rect">
            <a:avLst/>
          </a:prstGeom>
          <a:noFill/>
        </p:spPr>
        <p:txBody>
          <a:bodyPr wrap="square" rtlCol="0">
            <a:spAutoFit/>
          </a:bodyPr>
          <a:lstStyle/>
          <a:p>
            <a:pPr algn="ctr"/>
            <a:r>
              <a:rPr lang="en-US" sz="4800" b="1" dirty="0" smtClean="0">
                <a:solidFill>
                  <a:schemeClr val="bg1"/>
                </a:solidFill>
              </a:rPr>
              <a:t>“For </a:t>
            </a:r>
            <a:r>
              <a:rPr lang="en-US" sz="4800" b="1" dirty="0">
                <a:solidFill>
                  <a:schemeClr val="bg1"/>
                </a:solidFill>
              </a:rPr>
              <a:t>all these things do the nations of the world seek after: and your Father </a:t>
            </a:r>
            <a:r>
              <a:rPr lang="en-US" sz="4800" b="1" dirty="0" err="1">
                <a:solidFill>
                  <a:schemeClr val="bg1"/>
                </a:solidFill>
              </a:rPr>
              <a:t>knoweth</a:t>
            </a:r>
            <a:r>
              <a:rPr lang="en-US" sz="4800" b="1" dirty="0">
                <a:solidFill>
                  <a:schemeClr val="bg1"/>
                </a:solidFill>
              </a:rPr>
              <a:t> that ye have need of these things</a:t>
            </a:r>
            <a:r>
              <a:rPr lang="en-US" sz="4800" b="1" dirty="0" smtClean="0">
                <a:solidFill>
                  <a:schemeClr val="bg1"/>
                </a:solidFill>
              </a:rPr>
              <a:t>.” </a:t>
            </a:r>
            <a:r>
              <a:rPr lang="en-US" sz="4800" b="1" dirty="0" smtClean="0">
                <a:solidFill>
                  <a:srgbClr val="00B0F0"/>
                </a:solidFill>
              </a:rPr>
              <a:t>– Luke 12:30 KJB</a:t>
            </a:r>
            <a:endParaRPr lang="en-US" sz="4800" b="1" dirty="0">
              <a:solidFill>
                <a:srgbClr val="00B0F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World Domination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6" name="Picture 5" descr="external-content.duckduckgo.com152.jpg"/>
          <p:cNvPicPr>
            <a:picLocks noChangeAspect="1"/>
          </p:cNvPicPr>
          <p:nvPr/>
        </p:nvPicPr>
        <p:blipFill>
          <a:blip r:embed="rId2"/>
          <a:stretch>
            <a:fillRect/>
          </a:stretch>
        </p:blipFill>
        <p:spPr>
          <a:xfrm>
            <a:off x="0" y="990600"/>
            <a:ext cx="9144000" cy="54102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err="1" smtClean="0">
                <a:solidFill>
                  <a:schemeClr val="accent4">
                    <a:lumMod val="40000"/>
                    <a:lumOff val="60000"/>
                  </a:schemeClr>
                </a:solidFill>
              </a:rPr>
              <a:t>Chiesa</a:t>
            </a:r>
            <a:r>
              <a:rPr lang="en-US" sz="4000" b="1" dirty="0" smtClean="0">
                <a:solidFill>
                  <a:schemeClr val="accent4">
                    <a:lumMod val="40000"/>
                    <a:lumOff val="60000"/>
                  </a:schemeClr>
                </a:solidFill>
              </a:rPr>
              <a:t> del </a:t>
            </a:r>
            <a:r>
              <a:rPr lang="en-US" sz="4000" b="1" u="sng" dirty="0" err="1" smtClean="0">
                <a:solidFill>
                  <a:srgbClr val="FF0000"/>
                </a:solidFill>
              </a:rPr>
              <a:t>G</a:t>
            </a:r>
            <a:r>
              <a:rPr lang="en-US" sz="4000" b="1" dirty="0" err="1" smtClean="0">
                <a:solidFill>
                  <a:schemeClr val="accent4">
                    <a:lumMod val="40000"/>
                    <a:lumOff val="60000"/>
                  </a:schemeClr>
                </a:solidFill>
              </a:rPr>
              <a:t>esù</a:t>
            </a:r>
            <a:r>
              <a:rPr lang="en-US" sz="4000" b="1" dirty="0" smtClean="0">
                <a:solidFill>
                  <a:schemeClr val="bg1"/>
                </a:solidFill>
              </a:rPr>
              <a:t> conspiratorial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6" name="Picture 5" descr="external-content.duckduckgo.com156.jpg"/>
          <p:cNvPicPr>
            <a:picLocks noChangeAspect="1"/>
          </p:cNvPicPr>
          <p:nvPr/>
        </p:nvPicPr>
        <p:blipFill>
          <a:blip r:embed="rId2"/>
          <a:stretch>
            <a:fillRect/>
          </a:stretch>
        </p:blipFill>
        <p:spPr>
          <a:xfrm>
            <a:off x="0" y="609601"/>
            <a:ext cx="9144000" cy="2895600"/>
          </a:xfrm>
          <a:prstGeom prst="rect">
            <a:avLst/>
          </a:prstGeom>
        </p:spPr>
      </p:pic>
      <p:pic>
        <p:nvPicPr>
          <p:cNvPr id="7" name="Picture 6" descr="external-content.duckduckgo.com157.jpg"/>
          <p:cNvPicPr>
            <a:picLocks noChangeAspect="1"/>
          </p:cNvPicPr>
          <p:nvPr/>
        </p:nvPicPr>
        <p:blipFill>
          <a:blip r:embed="rId3"/>
          <a:stretch>
            <a:fillRect/>
          </a:stretch>
        </p:blipFill>
        <p:spPr>
          <a:xfrm>
            <a:off x="0" y="3429000"/>
            <a:ext cx="9144000" cy="3429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The self-styled “Rock’s”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6" name="Picture 5" descr="external-content.duckduckgo.com160.jpg"/>
          <p:cNvPicPr>
            <a:picLocks noChangeAspect="1"/>
          </p:cNvPicPr>
          <p:nvPr/>
        </p:nvPicPr>
        <p:blipFill>
          <a:blip r:embed="rId2"/>
          <a:stretch>
            <a:fillRect/>
          </a:stretch>
        </p:blipFill>
        <p:spPr>
          <a:xfrm>
            <a:off x="0" y="1219200"/>
            <a:ext cx="9144000" cy="48006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err="1" smtClean="0">
                <a:solidFill>
                  <a:schemeClr val="bg1"/>
                </a:solidFill>
              </a:rPr>
              <a:t>Kanye’s</a:t>
            </a:r>
            <a:r>
              <a:rPr lang="en-US" sz="4000" b="1" dirty="0" smtClean="0">
                <a:solidFill>
                  <a:schemeClr val="bg1"/>
                </a:solidFill>
              </a:rPr>
              <a:t>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4" name="Picture 3" descr="external-content.duckduckgo.com161.jpg"/>
          <p:cNvPicPr>
            <a:picLocks noChangeAspect="1"/>
          </p:cNvPicPr>
          <p:nvPr/>
        </p:nvPicPr>
        <p:blipFill>
          <a:blip r:embed="rId2"/>
          <a:stretch>
            <a:fillRect/>
          </a:stretch>
        </p:blipFill>
        <p:spPr>
          <a:xfrm>
            <a:off x="0" y="914400"/>
            <a:ext cx="9144000" cy="5368636"/>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Your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8" name="Picture 7" descr="external-content.duckduckgo.com158.jpg"/>
          <p:cNvPicPr>
            <a:picLocks noChangeAspect="1"/>
          </p:cNvPicPr>
          <p:nvPr/>
        </p:nvPicPr>
        <p:blipFill>
          <a:blip r:embed="rId2"/>
          <a:stretch>
            <a:fillRect/>
          </a:stretch>
        </p:blipFill>
        <p:spPr>
          <a:xfrm>
            <a:off x="0" y="762000"/>
            <a:ext cx="9144000" cy="6100877"/>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My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4" name="Picture 3" descr="external-content.duckduckgo.com159.jpg"/>
          <p:cNvPicPr>
            <a:picLocks noChangeAspect="1"/>
          </p:cNvPicPr>
          <p:nvPr/>
        </p:nvPicPr>
        <p:blipFill>
          <a:blip r:embed="rId2"/>
          <a:stretch>
            <a:fillRect/>
          </a:stretch>
        </p:blipFill>
        <p:spPr>
          <a:xfrm>
            <a:off x="0" y="762000"/>
            <a:ext cx="9144000" cy="569595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2020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6" name="Picture 5" descr="external-content.duckduckgo.com161.png"/>
          <p:cNvPicPr>
            <a:picLocks noChangeAspect="1"/>
          </p:cNvPicPr>
          <p:nvPr/>
        </p:nvPicPr>
        <p:blipFill>
          <a:blip r:embed="rId2"/>
          <a:stretch>
            <a:fillRect/>
          </a:stretch>
        </p:blipFill>
        <p:spPr>
          <a:xfrm>
            <a:off x="0" y="762000"/>
            <a:ext cx="9144000" cy="5360804"/>
          </a:xfrm>
          <a:prstGeom prst="rect">
            <a:avLst/>
          </a:prstGeom>
        </p:spPr>
      </p:pic>
      <p:sp>
        <p:nvSpPr>
          <p:cNvPr id="7" name="TextBox 6"/>
          <p:cNvSpPr txBox="1"/>
          <p:nvPr/>
        </p:nvSpPr>
        <p:spPr>
          <a:xfrm>
            <a:off x="0" y="6273225"/>
            <a:ext cx="9144000" cy="584775"/>
          </a:xfrm>
          <a:prstGeom prst="rect">
            <a:avLst/>
          </a:prstGeom>
          <a:noFill/>
        </p:spPr>
        <p:txBody>
          <a:bodyPr wrap="square" rtlCol="0">
            <a:spAutoFit/>
          </a:bodyPr>
          <a:lstStyle/>
          <a:p>
            <a:pPr algn="ctr"/>
            <a:r>
              <a:rPr lang="en-US" sz="3200" b="1" dirty="0" smtClean="0">
                <a:solidFill>
                  <a:schemeClr val="bg1"/>
                </a:solidFill>
              </a:rPr>
              <a:t>2020, a bit different that last year, </a:t>
            </a:r>
            <a:r>
              <a:rPr lang="en-US" sz="3200" b="1" dirty="0" err="1" smtClean="0">
                <a:solidFill>
                  <a:schemeClr val="bg1"/>
                </a:solidFill>
              </a:rPr>
              <a:t>dontcha</a:t>
            </a:r>
            <a:r>
              <a:rPr lang="en-US" sz="3200" b="1" dirty="0" smtClean="0">
                <a:solidFill>
                  <a:schemeClr val="bg1"/>
                </a:solidFill>
              </a:rPr>
              <a:t>’ think?</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But, What about God’s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4" name="Picture 3" descr="external-content.duckduckgo.com129.jpg"/>
          <p:cNvPicPr>
            <a:picLocks noChangeAspect="1"/>
          </p:cNvPicPr>
          <p:nvPr/>
        </p:nvPicPr>
        <p:blipFill>
          <a:blip r:embed="rId2"/>
          <a:stretch>
            <a:fillRect/>
          </a:stretch>
        </p:blipFill>
        <p:spPr>
          <a:xfrm>
            <a:off x="0" y="609600"/>
            <a:ext cx="9144000" cy="62484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ternal-content.duckduckgo.com43.jpg"/>
          <p:cNvPicPr>
            <a:picLocks noChangeAspect="1"/>
          </p:cNvPicPr>
          <p:nvPr/>
        </p:nvPicPr>
        <p:blipFill>
          <a:blip r:embed="rId2"/>
          <a:stretch>
            <a:fillRect/>
          </a:stretch>
        </p:blipFill>
        <p:spPr>
          <a:xfrm>
            <a:off x="0" y="1371600"/>
            <a:ext cx="9144000" cy="4953000"/>
          </a:xfrm>
          <a:prstGeom prst="rect">
            <a:avLst/>
          </a:prstGeom>
        </p:spPr>
      </p:pic>
      <p:sp>
        <p:nvSpPr>
          <p:cNvPr id="7" name="TextBox 6"/>
          <p:cNvSpPr txBox="1"/>
          <p:nvPr/>
        </p:nvSpPr>
        <p:spPr>
          <a:xfrm>
            <a:off x="0" y="0"/>
            <a:ext cx="9144000" cy="1200329"/>
          </a:xfrm>
          <a:prstGeom prst="rect">
            <a:avLst/>
          </a:prstGeom>
          <a:noFill/>
        </p:spPr>
        <p:txBody>
          <a:bodyPr wrap="square" rtlCol="0">
            <a:spAutoFit/>
          </a:bodyPr>
          <a:lstStyle/>
          <a:p>
            <a:pPr algn="ctr"/>
            <a:r>
              <a:rPr lang="en-US" sz="3600" b="1" dirty="0" smtClean="0">
                <a:solidFill>
                  <a:schemeClr val="bg1"/>
                </a:solidFill>
              </a:rPr>
              <a:t>Let’s look at the context of our Scripture Reading, starting with Matthew’s witness:</a:t>
            </a:r>
            <a:endParaRPr lang="en-US" sz="3600" b="1" dirty="0">
              <a:solidFill>
                <a:srgbClr val="00B0F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219200"/>
            <a:ext cx="9144000" cy="4524315"/>
          </a:xfrm>
          <a:prstGeom prst="rect">
            <a:avLst/>
          </a:prstGeom>
          <a:noFill/>
        </p:spPr>
        <p:txBody>
          <a:bodyPr wrap="square" rtlCol="0">
            <a:spAutoFit/>
          </a:bodyPr>
          <a:lstStyle/>
          <a:p>
            <a:pPr algn="ctr"/>
            <a:r>
              <a:rPr lang="en-US" sz="4800" b="1" dirty="0" smtClean="0">
                <a:solidFill>
                  <a:schemeClr val="bg1"/>
                </a:solidFill>
              </a:rPr>
              <a:t>“No </a:t>
            </a:r>
            <a:r>
              <a:rPr lang="en-US" sz="4800" b="1" dirty="0">
                <a:solidFill>
                  <a:schemeClr val="bg1"/>
                </a:solidFill>
              </a:rPr>
              <a:t>man can serve two masters: for either he will hate the one, and love the other; or else he will hold to the one, and despise the other. Ye cannot serve God and mammon</a:t>
            </a:r>
            <a:r>
              <a:rPr lang="en-US" sz="4800" b="1" dirty="0" smtClean="0">
                <a:solidFill>
                  <a:schemeClr val="bg1"/>
                </a:solidFill>
              </a:rPr>
              <a:t>.” </a:t>
            </a:r>
            <a:r>
              <a:rPr lang="en-US" sz="4800" b="1" dirty="0" smtClean="0">
                <a:solidFill>
                  <a:srgbClr val="00B0F0"/>
                </a:solidFill>
              </a:rPr>
              <a:t>– Matthew 6:24 KJB</a:t>
            </a:r>
            <a:endParaRPr lang="en-US" sz="4800" b="1" dirty="0">
              <a:solidFill>
                <a:srgbClr val="00B0F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769441"/>
          </a:xfrm>
          <a:prstGeom prst="rect">
            <a:avLst/>
          </a:prstGeom>
          <a:noFill/>
        </p:spPr>
        <p:txBody>
          <a:bodyPr wrap="square" rtlCol="0">
            <a:spAutoFit/>
          </a:bodyPr>
          <a:lstStyle/>
          <a:p>
            <a:pPr algn="ctr"/>
            <a:r>
              <a:rPr lang="en-US" sz="4400" b="1" dirty="0" smtClean="0">
                <a:solidFill>
                  <a:schemeClr val="bg1"/>
                </a:solidFill>
              </a:rPr>
              <a:t>Scripture Reading:  </a:t>
            </a:r>
            <a:r>
              <a:rPr lang="en-US" sz="4400" b="1" dirty="0" smtClean="0">
                <a:solidFill>
                  <a:srgbClr val="00B0F0"/>
                </a:solidFill>
              </a:rPr>
              <a:t>Matthew 6:25 KJB</a:t>
            </a:r>
            <a:endParaRPr lang="en-US" sz="4400" b="1" dirty="0">
              <a:solidFill>
                <a:srgbClr val="00B0F0"/>
              </a:solidFill>
            </a:endParaRPr>
          </a:p>
        </p:txBody>
      </p:sp>
      <p:sp>
        <p:nvSpPr>
          <p:cNvPr id="7" name="TextBox 6"/>
          <p:cNvSpPr txBox="1"/>
          <p:nvPr/>
        </p:nvSpPr>
        <p:spPr>
          <a:xfrm>
            <a:off x="0" y="685800"/>
            <a:ext cx="9144000" cy="769441"/>
          </a:xfrm>
          <a:prstGeom prst="rect">
            <a:avLst/>
          </a:prstGeom>
          <a:noFill/>
        </p:spPr>
        <p:txBody>
          <a:bodyPr wrap="square" rtlCol="0">
            <a:spAutoFit/>
          </a:bodyPr>
          <a:lstStyle/>
          <a:p>
            <a:pPr algn="ctr"/>
            <a:r>
              <a:rPr lang="en-US" sz="4400" b="1" dirty="0" smtClean="0">
                <a:solidFill>
                  <a:schemeClr val="bg1"/>
                </a:solidFill>
              </a:rPr>
              <a:t>Scripture Reading:  </a:t>
            </a:r>
            <a:r>
              <a:rPr lang="en-US" sz="4400" b="1" dirty="0" smtClean="0">
                <a:solidFill>
                  <a:srgbClr val="00B0F0"/>
                </a:solidFill>
              </a:rPr>
              <a:t>Luke 12:30-32 KJB</a:t>
            </a:r>
            <a:endParaRPr lang="en-US" sz="4400" b="1" dirty="0">
              <a:solidFill>
                <a:srgbClr val="00B0F0"/>
              </a:solidFill>
            </a:endParaRPr>
          </a:p>
        </p:txBody>
      </p:sp>
      <p:sp>
        <p:nvSpPr>
          <p:cNvPr id="8" name="TextBox 7"/>
          <p:cNvSpPr txBox="1"/>
          <p:nvPr/>
        </p:nvSpPr>
        <p:spPr>
          <a:xfrm>
            <a:off x="0" y="2438400"/>
            <a:ext cx="9144000" cy="2308324"/>
          </a:xfrm>
          <a:prstGeom prst="rect">
            <a:avLst/>
          </a:prstGeom>
          <a:noFill/>
        </p:spPr>
        <p:txBody>
          <a:bodyPr wrap="square" rtlCol="0">
            <a:spAutoFit/>
          </a:bodyPr>
          <a:lstStyle/>
          <a:p>
            <a:pPr algn="ctr"/>
            <a:r>
              <a:rPr lang="en-US" sz="4800" b="1" dirty="0" smtClean="0">
                <a:solidFill>
                  <a:schemeClr val="bg1"/>
                </a:solidFill>
              </a:rPr>
              <a:t>“But </a:t>
            </a:r>
            <a:r>
              <a:rPr lang="en-US" sz="4800" b="1" dirty="0">
                <a:solidFill>
                  <a:schemeClr val="bg1"/>
                </a:solidFill>
              </a:rPr>
              <a:t>rather seek ye the kingdom of God; and all these things shall be added unto you</a:t>
            </a:r>
            <a:r>
              <a:rPr lang="en-US" sz="4800" b="1" dirty="0" smtClean="0">
                <a:solidFill>
                  <a:schemeClr val="bg1"/>
                </a:solidFill>
              </a:rPr>
              <a:t>.” </a:t>
            </a:r>
            <a:r>
              <a:rPr lang="en-US" sz="4800" b="1" dirty="0" smtClean="0">
                <a:solidFill>
                  <a:srgbClr val="00B0F0"/>
                </a:solidFill>
              </a:rPr>
              <a:t>– Luke 12:31 KJB</a:t>
            </a:r>
            <a:endParaRPr lang="en-US" sz="4800" b="1" dirty="0">
              <a:solidFill>
                <a:srgbClr val="00B0F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838200"/>
            <a:ext cx="9144000" cy="5262979"/>
          </a:xfrm>
          <a:prstGeom prst="rect">
            <a:avLst/>
          </a:prstGeom>
          <a:noFill/>
        </p:spPr>
        <p:txBody>
          <a:bodyPr wrap="square" rtlCol="0">
            <a:spAutoFit/>
          </a:bodyPr>
          <a:lstStyle/>
          <a:p>
            <a:pPr algn="ctr"/>
            <a:r>
              <a:rPr lang="en-US" sz="4800" b="1" dirty="0" smtClean="0">
                <a:solidFill>
                  <a:schemeClr val="bg1"/>
                </a:solidFill>
              </a:rPr>
              <a:t>“Therefore </a:t>
            </a:r>
            <a:r>
              <a:rPr lang="en-US" sz="4800" b="1" dirty="0">
                <a:solidFill>
                  <a:schemeClr val="bg1"/>
                </a:solidFill>
              </a:rPr>
              <a:t>I say unto you, Take no thought for your life, what ye shall eat, or what ye shall drink; nor yet for your body, what ye shall put on. Is not the life more than meat, and the body than raiment</a:t>
            </a:r>
            <a:r>
              <a:rPr lang="en-US" sz="4800" b="1" dirty="0" smtClean="0">
                <a:solidFill>
                  <a:schemeClr val="bg1"/>
                </a:solidFill>
              </a:rPr>
              <a:t>?”</a:t>
            </a:r>
          </a:p>
          <a:p>
            <a:pPr algn="ctr"/>
            <a:r>
              <a:rPr lang="en-US" sz="4800" b="1" dirty="0" smtClean="0">
                <a:solidFill>
                  <a:srgbClr val="00B0F0"/>
                </a:solidFill>
              </a:rPr>
              <a:t>– Matthew 6:25 KJB</a:t>
            </a:r>
            <a:endParaRPr lang="en-US" sz="4800" b="1" dirty="0">
              <a:solidFill>
                <a:srgbClr val="00B0F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295400"/>
            <a:ext cx="9144000" cy="4524315"/>
          </a:xfrm>
          <a:prstGeom prst="rect">
            <a:avLst/>
          </a:prstGeom>
          <a:noFill/>
        </p:spPr>
        <p:txBody>
          <a:bodyPr wrap="square" rtlCol="0">
            <a:spAutoFit/>
          </a:bodyPr>
          <a:lstStyle/>
          <a:p>
            <a:pPr algn="ctr"/>
            <a:r>
              <a:rPr lang="en-US" sz="4800" b="1" dirty="0" smtClean="0">
                <a:solidFill>
                  <a:schemeClr val="bg1"/>
                </a:solidFill>
              </a:rPr>
              <a:t>“Behold </a:t>
            </a:r>
            <a:r>
              <a:rPr lang="en-US" sz="4800" b="1" dirty="0">
                <a:solidFill>
                  <a:schemeClr val="bg1"/>
                </a:solidFill>
              </a:rPr>
              <a:t>the fowls of the air: for they sow not, neither do they reap, nor gather into barns; yet your heavenly Father </a:t>
            </a:r>
            <a:r>
              <a:rPr lang="en-US" sz="4800" b="1" dirty="0" err="1">
                <a:solidFill>
                  <a:schemeClr val="bg1"/>
                </a:solidFill>
              </a:rPr>
              <a:t>feedeth</a:t>
            </a:r>
            <a:r>
              <a:rPr lang="en-US" sz="4800" b="1" dirty="0">
                <a:solidFill>
                  <a:schemeClr val="bg1"/>
                </a:solidFill>
              </a:rPr>
              <a:t> them. Are ye not much better than they</a:t>
            </a:r>
            <a:r>
              <a:rPr lang="en-US" sz="4800" b="1" dirty="0" smtClean="0">
                <a:solidFill>
                  <a:schemeClr val="bg1"/>
                </a:solidFill>
              </a:rPr>
              <a:t>?”</a:t>
            </a:r>
          </a:p>
          <a:p>
            <a:pPr algn="ctr"/>
            <a:r>
              <a:rPr lang="en-US" sz="4800" b="1" dirty="0" smtClean="0">
                <a:solidFill>
                  <a:srgbClr val="00B0F0"/>
                </a:solidFill>
              </a:rPr>
              <a:t>– Matthew 6:26 KJB</a:t>
            </a:r>
            <a:endParaRPr lang="en-US" sz="4800" b="1" dirty="0">
              <a:solidFill>
                <a:srgbClr val="00B0F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057400"/>
            <a:ext cx="9144000" cy="2308324"/>
          </a:xfrm>
          <a:prstGeom prst="rect">
            <a:avLst/>
          </a:prstGeom>
          <a:noFill/>
        </p:spPr>
        <p:txBody>
          <a:bodyPr wrap="square" rtlCol="0">
            <a:spAutoFit/>
          </a:bodyPr>
          <a:lstStyle/>
          <a:p>
            <a:pPr algn="ctr"/>
            <a:r>
              <a:rPr lang="en-US" sz="4800" b="1" dirty="0" smtClean="0">
                <a:solidFill>
                  <a:schemeClr val="bg1"/>
                </a:solidFill>
              </a:rPr>
              <a:t>“Which </a:t>
            </a:r>
            <a:r>
              <a:rPr lang="en-US" sz="4800" b="1" dirty="0">
                <a:solidFill>
                  <a:schemeClr val="bg1"/>
                </a:solidFill>
              </a:rPr>
              <a:t>of you by taking thought can add one cubit unto his stature</a:t>
            </a:r>
            <a:r>
              <a:rPr lang="en-US" sz="4800" b="1" dirty="0" smtClean="0">
                <a:solidFill>
                  <a:schemeClr val="bg1"/>
                </a:solidFill>
              </a:rPr>
              <a:t>?” </a:t>
            </a:r>
            <a:r>
              <a:rPr lang="en-US" sz="4800" b="1" dirty="0" smtClean="0">
                <a:solidFill>
                  <a:srgbClr val="00B0F0"/>
                </a:solidFill>
              </a:rPr>
              <a:t>– Matthew 6:27 KJB</a:t>
            </a:r>
            <a:endParaRPr lang="en-US" sz="4800" b="1" dirty="0">
              <a:solidFill>
                <a:srgbClr val="00B0F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371600"/>
            <a:ext cx="9144000" cy="3785652"/>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why take ye thought for raiment? Consider the lilies of the field, how they grow; they toil not, neither do they spin</a:t>
            </a:r>
            <a:r>
              <a:rPr lang="en-US" sz="4800" b="1" dirty="0" smtClean="0">
                <a:solidFill>
                  <a:schemeClr val="bg1"/>
                </a:solidFill>
              </a:rPr>
              <a:t>:”</a:t>
            </a:r>
          </a:p>
          <a:p>
            <a:pPr algn="ctr"/>
            <a:r>
              <a:rPr lang="en-US" sz="4800" b="1" dirty="0" smtClean="0">
                <a:solidFill>
                  <a:srgbClr val="00B0F0"/>
                </a:solidFill>
              </a:rPr>
              <a:t>– Matthew 6:28 KJB</a:t>
            </a:r>
            <a:endParaRPr lang="en-US" sz="4800" b="1" dirty="0">
              <a:solidFill>
                <a:srgbClr val="00B0F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905000"/>
            <a:ext cx="9144000" cy="3046988"/>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yet I say unto you, That even Solomon in all his glory was not arrayed like one of these</a:t>
            </a:r>
            <a:r>
              <a:rPr lang="en-US" sz="4800" b="1" dirty="0" smtClean="0">
                <a:solidFill>
                  <a:schemeClr val="bg1"/>
                </a:solidFill>
              </a:rPr>
              <a:t>.”</a:t>
            </a:r>
          </a:p>
          <a:p>
            <a:pPr algn="ctr"/>
            <a:r>
              <a:rPr lang="en-US" sz="4800" b="1" dirty="0" smtClean="0">
                <a:solidFill>
                  <a:srgbClr val="00B0F0"/>
                </a:solidFill>
              </a:rPr>
              <a:t>– Matthew 6:29 KJB</a:t>
            </a:r>
            <a:endParaRPr lang="en-US" sz="4800" b="1" dirty="0">
              <a:solidFill>
                <a:srgbClr val="00B0F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219200"/>
            <a:ext cx="9144000" cy="4524315"/>
          </a:xfrm>
          <a:prstGeom prst="rect">
            <a:avLst/>
          </a:prstGeom>
          <a:noFill/>
        </p:spPr>
        <p:txBody>
          <a:bodyPr wrap="square" rtlCol="0">
            <a:spAutoFit/>
          </a:bodyPr>
          <a:lstStyle/>
          <a:p>
            <a:pPr algn="ctr"/>
            <a:r>
              <a:rPr lang="en-US" sz="4800" b="1" dirty="0" smtClean="0">
                <a:solidFill>
                  <a:schemeClr val="bg1"/>
                </a:solidFill>
              </a:rPr>
              <a:t>“Wherefore</a:t>
            </a:r>
            <a:r>
              <a:rPr lang="en-US" sz="4800" b="1" dirty="0">
                <a:solidFill>
                  <a:schemeClr val="bg1"/>
                </a:solidFill>
              </a:rPr>
              <a:t>, if God so clothe the grass of the field, which to day is, and to morrow is cast into the oven, </a:t>
            </a:r>
            <a:r>
              <a:rPr lang="en-US" sz="4800" b="1" i="1" dirty="0">
                <a:solidFill>
                  <a:schemeClr val="bg1"/>
                </a:solidFill>
              </a:rPr>
              <a:t>shall he</a:t>
            </a:r>
            <a:r>
              <a:rPr lang="en-US" sz="4800" b="1" dirty="0">
                <a:solidFill>
                  <a:schemeClr val="bg1"/>
                </a:solidFill>
              </a:rPr>
              <a:t> not much more </a:t>
            </a:r>
            <a:r>
              <a:rPr lang="en-US" sz="4800" b="1" i="1" dirty="0">
                <a:solidFill>
                  <a:schemeClr val="bg1"/>
                </a:solidFill>
              </a:rPr>
              <a:t>clothe</a:t>
            </a:r>
            <a:r>
              <a:rPr lang="en-US" sz="4800" b="1" dirty="0">
                <a:solidFill>
                  <a:schemeClr val="bg1"/>
                </a:solidFill>
              </a:rPr>
              <a:t> you, O ye of little faith</a:t>
            </a:r>
            <a:r>
              <a:rPr lang="en-US" sz="4800" b="1" dirty="0" smtClean="0">
                <a:solidFill>
                  <a:schemeClr val="bg1"/>
                </a:solidFill>
              </a:rPr>
              <a:t>?”</a:t>
            </a:r>
          </a:p>
          <a:p>
            <a:pPr algn="ctr"/>
            <a:r>
              <a:rPr lang="en-US" sz="4800" b="1" dirty="0" smtClean="0">
                <a:solidFill>
                  <a:srgbClr val="00B0F0"/>
                </a:solidFill>
              </a:rPr>
              <a:t>– Matthew 6:30 KJB</a:t>
            </a:r>
            <a:endParaRPr lang="en-US" sz="4800" b="1" dirty="0">
              <a:solidFill>
                <a:srgbClr val="00B0F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447800"/>
            <a:ext cx="9144000" cy="3785652"/>
          </a:xfrm>
          <a:prstGeom prst="rect">
            <a:avLst/>
          </a:prstGeom>
          <a:noFill/>
        </p:spPr>
        <p:txBody>
          <a:bodyPr wrap="square" rtlCol="0">
            <a:spAutoFit/>
          </a:bodyPr>
          <a:lstStyle/>
          <a:p>
            <a:pPr algn="ctr"/>
            <a:r>
              <a:rPr lang="en-US" sz="4800" b="1" dirty="0" smtClean="0">
                <a:solidFill>
                  <a:schemeClr val="bg1"/>
                </a:solidFill>
              </a:rPr>
              <a:t>“Therefore </a:t>
            </a:r>
            <a:r>
              <a:rPr lang="en-US" sz="4800" b="1" dirty="0">
                <a:solidFill>
                  <a:schemeClr val="bg1"/>
                </a:solidFill>
              </a:rPr>
              <a:t>take no thought, saying, What shall we eat? or, What shall we drink? or, Wherewithal shall we be clothed</a:t>
            </a:r>
            <a:r>
              <a:rPr lang="en-US" sz="4800" b="1" dirty="0" smtClean="0">
                <a:solidFill>
                  <a:schemeClr val="bg1"/>
                </a:solidFill>
              </a:rPr>
              <a:t>?” </a:t>
            </a:r>
            <a:r>
              <a:rPr lang="en-US" sz="4800" b="1" dirty="0" smtClean="0">
                <a:solidFill>
                  <a:srgbClr val="00B0F0"/>
                </a:solidFill>
              </a:rPr>
              <a:t>– Matthew 6:31 KJB</a:t>
            </a:r>
            <a:endParaRPr lang="en-US" sz="4800" b="1" dirty="0">
              <a:solidFill>
                <a:srgbClr val="00B0F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447800"/>
            <a:ext cx="9144000" cy="3785652"/>
          </a:xfrm>
          <a:prstGeom prst="rect">
            <a:avLst/>
          </a:prstGeom>
          <a:noFill/>
        </p:spPr>
        <p:txBody>
          <a:bodyPr wrap="square" rtlCol="0">
            <a:spAutoFit/>
          </a:bodyPr>
          <a:lstStyle/>
          <a:p>
            <a:pPr algn="ctr"/>
            <a:r>
              <a:rPr lang="en-US" sz="4800" b="1" dirty="0" smtClean="0">
                <a:solidFill>
                  <a:schemeClr val="bg1"/>
                </a:solidFill>
              </a:rPr>
              <a:t>“(</a:t>
            </a:r>
            <a:r>
              <a:rPr lang="en-US" sz="4800" b="1" dirty="0">
                <a:solidFill>
                  <a:schemeClr val="bg1"/>
                </a:solidFill>
              </a:rPr>
              <a:t>For after all these things do the Gentiles seek:) for your heavenly Father </a:t>
            </a:r>
            <a:r>
              <a:rPr lang="en-US" sz="4800" b="1" dirty="0" err="1">
                <a:solidFill>
                  <a:schemeClr val="bg1"/>
                </a:solidFill>
              </a:rPr>
              <a:t>knoweth</a:t>
            </a:r>
            <a:r>
              <a:rPr lang="en-US" sz="4800" b="1" dirty="0">
                <a:solidFill>
                  <a:schemeClr val="bg1"/>
                </a:solidFill>
              </a:rPr>
              <a:t> that ye have need of all these things</a:t>
            </a:r>
            <a:r>
              <a:rPr lang="en-US" sz="4800" b="1" dirty="0" smtClean="0">
                <a:solidFill>
                  <a:schemeClr val="bg1"/>
                </a:solidFill>
              </a:rPr>
              <a:t>.”</a:t>
            </a:r>
          </a:p>
          <a:p>
            <a:pPr algn="ctr"/>
            <a:r>
              <a:rPr lang="en-US" sz="4800" b="1" dirty="0" smtClean="0">
                <a:solidFill>
                  <a:srgbClr val="00B0F0"/>
                </a:solidFill>
              </a:rPr>
              <a:t>– Matthew 6:32 KJB</a:t>
            </a:r>
            <a:endParaRPr lang="en-US" sz="4800" b="1" dirty="0">
              <a:solidFill>
                <a:srgbClr val="00B0F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905000"/>
            <a:ext cx="9144000" cy="3046988"/>
          </a:xfrm>
          <a:prstGeom prst="rect">
            <a:avLst/>
          </a:prstGeom>
          <a:noFill/>
        </p:spPr>
        <p:txBody>
          <a:bodyPr wrap="square" rtlCol="0">
            <a:spAutoFit/>
          </a:bodyPr>
          <a:lstStyle/>
          <a:p>
            <a:pPr algn="ctr"/>
            <a:r>
              <a:rPr lang="en-US" sz="4800" b="1" dirty="0" smtClean="0">
                <a:solidFill>
                  <a:schemeClr val="bg1"/>
                </a:solidFill>
              </a:rPr>
              <a:t>“But </a:t>
            </a:r>
            <a:r>
              <a:rPr lang="en-US" sz="4800" b="1" dirty="0">
                <a:solidFill>
                  <a:schemeClr val="bg1"/>
                </a:solidFill>
              </a:rPr>
              <a:t>seek ye first the kingdom of God, and his righteousness; and all these things shall be added unto you</a:t>
            </a:r>
            <a:r>
              <a:rPr lang="en-US" sz="4800" b="1" dirty="0" smtClean="0">
                <a:solidFill>
                  <a:schemeClr val="bg1"/>
                </a:solidFill>
              </a:rPr>
              <a:t>.” </a:t>
            </a:r>
            <a:r>
              <a:rPr lang="en-US" sz="4800" b="1" dirty="0" smtClean="0">
                <a:solidFill>
                  <a:srgbClr val="00B0F0"/>
                </a:solidFill>
              </a:rPr>
              <a:t>– Matthew 6:33 KJB</a:t>
            </a:r>
            <a:endParaRPr lang="en-US" sz="4800" b="1" dirty="0">
              <a:solidFill>
                <a:srgbClr val="00B0F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600200"/>
            <a:ext cx="9144000" cy="3785652"/>
          </a:xfrm>
          <a:prstGeom prst="rect">
            <a:avLst/>
          </a:prstGeom>
          <a:noFill/>
        </p:spPr>
        <p:txBody>
          <a:bodyPr wrap="square" rtlCol="0">
            <a:spAutoFit/>
          </a:bodyPr>
          <a:lstStyle/>
          <a:p>
            <a:pPr algn="ctr"/>
            <a:r>
              <a:rPr lang="en-US" sz="4800" b="1" dirty="0" smtClean="0">
                <a:solidFill>
                  <a:schemeClr val="bg1"/>
                </a:solidFill>
              </a:rPr>
              <a:t>“Take </a:t>
            </a:r>
            <a:r>
              <a:rPr lang="en-US" sz="4800" b="1" dirty="0">
                <a:solidFill>
                  <a:schemeClr val="bg1"/>
                </a:solidFill>
              </a:rPr>
              <a:t>therefore no thought for the morrow: for the morrow shall take thought for the things of itself. Sufficient unto the day </a:t>
            </a:r>
            <a:r>
              <a:rPr lang="en-US" sz="4800" b="1" i="1" dirty="0">
                <a:solidFill>
                  <a:schemeClr val="bg1"/>
                </a:solidFill>
              </a:rPr>
              <a:t>is</a:t>
            </a:r>
            <a:r>
              <a:rPr lang="en-US" sz="4800" b="1" dirty="0">
                <a:solidFill>
                  <a:schemeClr val="bg1"/>
                </a:solidFill>
              </a:rPr>
              <a:t> the evil thereof</a:t>
            </a:r>
            <a:r>
              <a:rPr lang="en-US" sz="4800" b="1" dirty="0" smtClean="0">
                <a:solidFill>
                  <a:schemeClr val="bg1"/>
                </a:solidFill>
              </a:rPr>
              <a:t>.” </a:t>
            </a:r>
            <a:r>
              <a:rPr lang="en-US" sz="4800" b="1" dirty="0" smtClean="0">
                <a:solidFill>
                  <a:srgbClr val="00B0F0"/>
                </a:solidFill>
              </a:rPr>
              <a:t>– Matthew 6:34 KJB</a:t>
            </a:r>
            <a:endParaRPr lang="en-US" sz="4800" b="1" dirty="0">
              <a:solidFill>
                <a:srgbClr val="00B0F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769441"/>
          </a:xfrm>
          <a:prstGeom prst="rect">
            <a:avLst/>
          </a:prstGeom>
          <a:noFill/>
        </p:spPr>
        <p:txBody>
          <a:bodyPr wrap="square" rtlCol="0">
            <a:spAutoFit/>
          </a:bodyPr>
          <a:lstStyle/>
          <a:p>
            <a:pPr algn="ctr"/>
            <a:r>
              <a:rPr lang="en-US" sz="4400" b="1" dirty="0" smtClean="0">
                <a:solidFill>
                  <a:schemeClr val="bg1"/>
                </a:solidFill>
              </a:rPr>
              <a:t>Scripture Reading:  </a:t>
            </a:r>
            <a:r>
              <a:rPr lang="en-US" sz="4400" b="1" dirty="0" smtClean="0">
                <a:solidFill>
                  <a:srgbClr val="00B0F0"/>
                </a:solidFill>
              </a:rPr>
              <a:t>Matthew 6:25 KJB</a:t>
            </a:r>
            <a:endParaRPr lang="en-US" sz="4400" b="1" dirty="0">
              <a:solidFill>
                <a:srgbClr val="00B0F0"/>
              </a:solidFill>
            </a:endParaRPr>
          </a:p>
        </p:txBody>
      </p:sp>
      <p:sp>
        <p:nvSpPr>
          <p:cNvPr id="7" name="TextBox 6"/>
          <p:cNvSpPr txBox="1"/>
          <p:nvPr/>
        </p:nvSpPr>
        <p:spPr>
          <a:xfrm>
            <a:off x="0" y="685800"/>
            <a:ext cx="9144000" cy="769441"/>
          </a:xfrm>
          <a:prstGeom prst="rect">
            <a:avLst/>
          </a:prstGeom>
          <a:noFill/>
        </p:spPr>
        <p:txBody>
          <a:bodyPr wrap="square" rtlCol="0">
            <a:spAutoFit/>
          </a:bodyPr>
          <a:lstStyle/>
          <a:p>
            <a:pPr algn="ctr"/>
            <a:r>
              <a:rPr lang="en-US" sz="4400" b="1" dirty="0" smtClean="0">
                <a:solidFill>
                  <a:schemeClr val="bg1"/>
                </a:solidFill>
              </a:rPr>
              <a:t>Scripture Reading:  </a:t>
            </a:r>
            <a:r>
              <a:rPr lang="en-US" sz="4400" b="1" dirty="0" smtClean="0">
                <a:solidFill>
                  <a:srgbClr val="00B0F0"/>
                </a:solidFill>
              </a:rPr>
              <a:t>Luke 12:30-32 KJB</a:t>
            </a:r>
            <a:endParaRPr lang="en-US" sz="4400" b="1" dirty="0">
              <a:solidFill>
                <a:srgbClr val="00B0F0"/>
              </a:solidFill>
            </a:endParaRPr>
          </a:p>
        </p:txBody>
      </p:sp>
      <p:sp>
        <p:nvSpPr>
          <p:cNvPr id="8" name="TextBox 7"/>
          <p:cNvSpPr txBox="1"/>
          <p:nvPr/>
        </p:nvSpPr>
        <p:spPr>
          <a:xfrm>
            <a:off x="0" y="2438400"/>
            <a:ext cx="9144000" cy="2308324"/>
          </a:xfrm>
          <a:prstGeom prst="rect">
            <a:avLst/>
          </a:prstGeom>
          <a:noFill/>
        </p:spPr>
        <p:txBody>
          <a:bodyPr wrap="square" rtlCol="0">
            <a:spAutoFit/>
          </a:bodyPr>
          <a:lstStyle/>
          <a:p>
            <a:pPr algn="ctr"/>
            <a:r>
              <a:rPr lang="en-US" sz="4800" b="1" dirty="0" smtClean="0">
                <a:solidFill>
                  <a:schemeClr val="bg1"/>
                </a:solidFill>
              </a:rPr>
              <a:t>“Fear </a:t>
            </a:r>
            <a:r>
              <a:rPr lang="en-US" sz="4800" b="1" dirty="0">
                <a:solidFill>
                  <a:schemeClr val="bg1"/>
                </a:solidFill>
              </a:rPr>
              <a:t>not, little flock; for it is your Father's good pleasure to give you the kingdom</a:t>
            </a:r>
            <a:r>
              <a:rPr lang="en-US" sz="4800" b="1" dirty="0" smtClean="0">
                <a:solidFill>
                  <a:schemeClr val="bg1"/>
                </a:solidFill>
              </a:rPr>
              <a:t>.” </a:t>
            </a:r>
            <a:r>
              <a:rPr lang="en-US" sz="4800" b="1" dirty="0" smtClean="0">
                <a:solidFill>
                  <a:srgbClr val="00B0F0"/>
                </a:solidFill>
              </a:rPr>
              <a:t>– Luke 12:32 KJB</a:t>
            </a:r>
            <a:endParaRPr lang="en-US" sz="4800" b="1" dirty="0">
              <a:solidFill>
                <a:srgbClr val="00B0F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646331"/>
          </a:xfrm>
          <a:prstGeom prst="rect">
            <a:avLst/>
          </a:prstGeom>
          <a:noFill/>
        </p:spPr>
        <p:txBody>
          <a:bodyPr wrap="square" rtlCol="0">
            <a:spAutoFit/>
          </a:bodyPr>
          <a:lstStyle/>
          <a:p>
            <a:pPr algn="ctr"/>
            <a:r>
              <a:rPr lang="en-US" sz="3600" b="1" dirty="0" smtClean="0">
                <a:solidFill>
                  <a:schemeClr val="bg1"/>
                </a:solidFill>
              </a:rPr>
              <a:t>Now, let’s look at Luke’s Testimony:</a:t>
            </a:r>
            <a:endParaRPr lang="en-US" sz="3600" b="1" dirty="0">
              <a:solidFill>
                <a:srgbClr val="00B0F0"/>
              </a:solidFill>
            </a:endParaRPr>
          </a:p>
        </p:txBody>
      </p:sp>
      <p:pic>
        <p:nvPicPr>
          <p:cNvPr id="4" name="Picture 3" descr="external-content.duckduckgo.com163.jpg"/>
          <p:cNvPicPr>
            <a:picLocks noChangeAspect="1"/>
          </p:cNvPicPr>
          <p:nvPr/>
        </p:nvPicPr>
        <p:blipFill>
          <a:blip r:embed="rId2"/>
          <a:stretch>
            <a:fillRect/>
          </a:stretch>
        </p:blipFill>
        <p:spPr>
          <a:xfrm>
            <a:off x="0" y="838200"/>
            <a:ext cx="9144000" cy="6028944"/>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209800"/>
            <a:ext cx="9144000" cy="2308324"/>
          </a:xfrm>
          <a:prstGeom prst="rect">
            <a:avLst/>
          </a:prstGeom>
          <a:noFill/>
        </p:spPr>
        <p:txBody>
          <a:bodyPr wrap="square" rtlCol="0">
            <a:spAutoFit/>
          </a:bodyPr>
          <a:lstStyle/>
          <a:p>
            <a:pPr algn="ctr"/>
            <a:r>
              <a:rPr lang="en-US" sz="4800" b="1" dirty="0" smtClean="0">
                <a:solidFill>
                  <a:schemeClr val="bg1"/>
                </a:solidFill>
              </a:rPr>
              <a:t>“So </a:t>
            </a:r>
            <a:r>
              <a:rPr lang="en-US" sz="4800" b="1" i="1" dirty="0">
                <a:solidFill>
                  <a:schemeClr val="bg1"/>
                </a:solidFill>
              </a:rPr>
              <a:t>is</a:t>
            </a:r>
            <a:r>
              <a:rPr lang="en-US" sz="4800" b="1" dirty="0">
                <a:solidFill>
                  <a:schemeClr val="bg1"/>
                </a:solidFill>
              </a:rPr>
              <a:t> he that </a:t>
            </a:r>
            <a:r>
              <a:rPr lang="en-US" sz="4800" b="1" dirty="0" err="1">
                <a:solidFill>
                  <a:schemeClr val="bg1"/>
                </a:solidFill>
              </a:rPr>
              <a:t>layeth</a:t>
            </a:r>
            <a:r>
              <a:rPr lang="en-US" sz="4800" b="1" dirty="0">
                <a:solidFill>
                  <a:schemeClr val="bg1"/>
                </a:solidFill>
              </a:rPr>
              <a:t> up treasure for himself, and is not rich toward God</a:t>
            </a:r>
            <a:r>
              <a:rPr lang="en-US" sz="4800" b="1" dirty="0" smtClean="0">
                <a:solidFill>
                  <a:schemeClr val="bg1"/>
                </a:solidFill>
              </a:rPr>
              <a:t>.” </a:t>
            </a:r>
            <a:r>
              <a:rPr lang="en-US" sz="4800" b="1" dirty="0" smtClean="0">
                <a:solidFill>
                  <a:srgbClr val="00B0F0"/>
                </a:solidFill>
              </a:rPr>
              <a:t>– Luke 12:21 KJB</a:t>
            </a:r>
            <a:endParaRPr lang="en-US" sz="4800" b="1" dirty="0">
              <a:solidFill>
                <a:srgbClr val="00B0F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371600"/>
            <a:ext cx="9144000" cy="3785652"/>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he said unto his disciples, Therefore I say unto you, Take no thought for your life, what ye shall eat; neither for the body, what ye shall put on</a:t>
            </a:r>
            <a:r>
              <a:rPr lang="en-US" sz="4800" b="1" dirty="0" smtClean="0">
                <a:solidFill>
                  <a:schemeClr val="bg1"/>
                </a:solidFill>
              </a:rPr>
              <a:t>.” </a:t>
            </a:r>
            <a:r>
              <a:rPr lang="en-US" sz="4800" b="1" dirty="0" smtClean="0">
                <a:solidFill>
                  <a:srgbClr val="00B0F0"/>
                </a:solidFill>
              </a:rPr>
              <a:t>– Luke 12:22 KJB</a:t>
            </a:r>
            <a:endParaRPr lang="en-US" sz="4800" b="1" dirty="0">
              <a:solidFill>
                <a:srgbClr val="00B0F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286000"/>
            <a:ext cx="9144000" cy="2308324"/>
          </a:xfrm>
          <a:prstGeom prst="rect">
            <a:avLst/>
          </a:prstGeom>
          <a:noFill/>
        </p:spPr>
        <p:txBody>
          <a:bodyPr wrap="square" rtlCol="0">
            <a:spAutoFit/>
          </a:bodyPr>
          <a:lstStyle/>
          <a:p>
            <a:pPr algn="ctr"/>
            <a:r>
              <a:rPr lang="en-US" sz="4800" b="1" dirty="0" smtClean="0">
                <a:solidFill>
                  <a:schemeClr val="bg1"/>
                </a:solidFill>
              </a:rPr>
              <a:t>“The </a:t>
            </a:r>
            <a:r>
              <a:rPr lang="en-US" sz="4800" b="1" dirty="0">
                <a:solidFill>
                  <a:schemeClr val="bg1"/>
                </a:solidFill>
              </a:rPr>
              <a:t>life is more than meat, and the body </a:t>
            </a:r>
            <a:r>
              <a:rPr lang="en-US" sz="4800" b="1" i="1" dirty="0">
                <a:solidFill>
                  <a:schemeClr val="bg1"/>
                </a:solidFill>
              </a:rPr>
              <a:t>is more</a:t>
            </a:r>
            <a:r>
              <a:rPr lang="en-US" sz="4800" b="1" dirty="0">
                <a:solidFill>
                  <a:schemeClr val="bg1"/>
                </a:solidFill>
              </a:rPr>
              <a:t> than raiment</a:t>
            </a:r>
            <a:r>
              <a:rPr lang="en-US" sz="4800" b="1" dirty="0" smtClean="0">
                <a:solidFill>
                  <a:schemeClr val="bg1"/>
                </a:solidFill>
              </a:rPr>
              <a:t>.”</a:t>
            </a:r>
          </a:p>
          <a:p>
            <a:pPr algn="ctr"/>
            <a:r>
              <a:rPr lang="en-US" sz="4800" b="1" dirty="0" smtClean="0">
                <a:solidFill>
                  <a:srgbClr val="00B0F0"/>
                </a:solidFill>
              </a:rPr>
              <a:t>– Luke 12:23 KJB</a:t>
            </a:r>
            <a:endParaRPr lang="en-US" sz="4800" b="1" dirty="0">
              <a:solidFill>
                <a:srgbClr val="00B0F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143000"/>
            <a:ext cx="9144000" cy="4524315"/>
          </a:xfrm>
          <a:prstGeom prst="rect">
            <a:avLst/>
          </a:prstGeom>
          <a:noFill/>
        </p:spPr>
        <p:txBody>
          <a:bodyPr wrap="square" rtlCol="0">
            <a:spAutoFit/>
          </a:bodyPr>
          <a:lstStyle/>
          <a:p>
            <a:pPr algn="ctr"/>
            <a:r>
              <a:rPr lang="en-US" sz="4800" b="1" dirty="0" smtClean="0">
                <a:solidFill>
                  <a:schemeClr val="bg1"/>
                </a:solidFill>
              </a:rPr>
              <a:t>“Consider </a:t>
            </a:r>
            <a:r>
              <a:rPr lang="en-US" sz="4800" b="1" dirty="0">
                <a:solidFill>
                  <a:schemeClr val="bg1"/>
                </a:solidFill>
              </a:rPr>
              <a:t>the ravens: for they neither sow nor reap; which neither have storehouse nor barn; and God </a:t>
            </a:r>
            <a:r>
              <a:rPr lang="en-US" sz="4800" b="1" dirty="0" err="1">
                <a:solidFill>
                  <a:schemeClr val="bg1"/>
                </a:solidFill>
              </a:rPr>
              <a:t>feedeth</a:t>
            </a:r>
            <a:r>
              <a:rPr lang="en-US" sz="4800" b="1" dirty="0">
                <a:solidFill>
                  <a:schemeClr val="bg1"/>
                </a:solidFill>
              </a:rPr>
              <a:t> them: how much more are ye better than the fowls</a:t>
            </a:r>
            <a:r>
              <a:rPr lang="en-US" sz="4800" b="1" dirty="0" smtClean="0">
                <a:solidFill>
                  <a:schemeClr val="bg1"/>
                </a:solidFill>
              </a:rPr>
              <a:t>?” </a:t>
            </a:r>
            <a:r>
              <a:rPr lang="en-US" sz="4800" b="1" dirty="0" smtClean="0">
                <a:solidFill>
                  <a:srgbClr val="00B0F0"/>
                </a:solidFill>
              </a:rPr>
              <a:t>– Luke 12:24 KJB</a:t>
            </a:r>
            <a:endParaRPr lang="en-US" sz="4800" b="1" dirty="0">
              <a:solidFill>
                <a:srgbClr val="00B0F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209800"/>
            <a:ext cx="9144000" cy="2308324"/>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which of you with taking thought can add to his stature one cubit</a:t>
            </a:r>
            <a:r>
              <a:rPr lang="en-US" sz="4800" b="1" dirty="0" smtClean="0">
                <a:solidFill>
                  <a:schemeClr val="bg1"/>
                </a:solidFill>
              </a:rPr>
              <a:t>?” </a:t>
            </a:r>
            <a:r>
              <a:rPr lang="en-US" sz="4800" b="1" dirty="0" smtClean="0">
                <a:solidFill>
                  <a:srgbClr val="00B0F0"/>
                </a:solidFill>
              </a:rPr>
              <a:t>– Luke 12:25 KJB</a:t>
            </a:r>
            <a:endParaRPr lang="en-US" sz="4800" b="1" dirty="0">
              <a:solidFill>
                <a:srgbClr val="00B0F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981200"/>
            <a:ext cx="9144000" cy="3046988"/>
          </a:xfrm>
          <a:prstGeom prst="rect">
            <a:avLst/>
          </a:prstGeom>
          <a:noFill/>
        </p:spPr>
        <p:txBody>
          <a:bodyPr wrap="square" rtlCol="0">
            <a:spAutoFit/>
          </a:bodyPr>
          <a:lstStyle/>
          <a:p>
            <a:pPr algn="ctr"/>
            <a:r>
              <a:rPr lang="en-US" sz="4800" b="1" dirty="0" smtClean="0">
                <a:solidFill>
                  <a:schemeClr val="bg1"/>
                </a:solidFill>
              </a:rPr>
              <a:t>“If </a:t>
            </a:r>
            <a:r>
              <a:rPr lang="en-US" sz="4800" b="1" dirty="0">
                <a:solidFill>
                  <a:schemeClr val="bg1"/>
                </a:solidFill>
              </a:rPr>
              <a:t>ye then be not able to do that thing which is least, why take ye thought for the rest</a:t>
            </a:r>
            <a:r>
              <a:rPr lang="en-US" sz="4800" b="1" dirty="0" smtClean="0">
                <a:solidFill>
                  <a:schemeClr val="bg1"/>
                </a:solidFill>
              </a:rPr>
              <a:t>?”</a:t>
            </a:r>
          </a:p>
          <a:p>
            <a:pPr algn="ctr"/>
            <a:r>
              <a:rPr lang="en-US" sz="4800" b="1" dirty="0" smtClean="0">
                <a:solidFill>
                  <a:srgbClr val="00B0F0"/>
                </a:solidFill>
              </a:rPr>
              <a:t>– Luke 12:26 KJB</a:t>
            </a:r>
            <a:endParaRPr lang="en-US" sz="4800" b="1" dirty="0">
              <a:solidFill>
                <a:srgbClr val="00B0F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524000"/>
            <a:ext cx="9144000" cy="3785652"/>
          </a:xfrm>
          <a:prstGeom prst="rect">
            <a:avLst/>
          </a:prstGeom>
          <a:noFill/>
        </p:spPr>
        <p:txBody>
          <a:bodyPr wrap="square" rtlCol="0">
            <a:spAutoFit/>
          </a:bodyPr>
          <a:lstStyle/>
          <a:p>
            <a:pPr algn="ctr"/>
            <a:r>
              <a:rPr lang="en-US" sz="4800" b="1" dirty="0" smtClean="0">
                <a:solidFill>
                  <a:schemeClr val="bg1"/>
                </a:solidFill>
              </a:rPr>
              <a:t>“Consider </a:t>
            </a:r>
            <a:r>
              <a:rPr lang="en-US" sz="4800" b="1" dirty="0">
                <a:solidFill>
                  <a:schemeClr val="bg1"/>
                </a:solidFill>
              </a:rPr>
              <a:t>the lilies how they grow: they toil not, they spin not; and yet I say unto you, that Solomon in all his glory was not arrayed like one of these</a:t>
            </a:r>
            <a:r>
              <a:rPr lang="en-US" sz="4800" b="1" dirty="0" smtClean="0">
                <a:solidFill>
                  <a:schemeClr val="bg1"/>
                </a:solidFill>
              </a:rPr>
              <a:t>.” </a:t>
            </a:r>
            <a:r>
              <a:rPr lang="en-US" sz="4800" b="1" dirty="0" smtClean="0">
                <a:solidFill>
                  <a:srgbClr val="00B0F0"/>
                </a:solidFill>
              </a:rPr>
              <a:t>– Luke 12:27 KJB</a:t>
            </a:r>
            <a:endParaRPr lang="en-US" sz="4800" b="1" dirty="0">
              <a:solidFill>
                <a:srgbClr val="00B0F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447800"/>
            <a:ext cx="9144000" cy="3785652"/>
          </a:xfrm>
          <a:prstGeom prst="rect">
            <a:avLst/>
          </a:prstGeom>
          <a:noFill/>
        </p:spPr>
        <p:txBody>
          <a:bodyPr wrap="square" rtlCol="0">
            <a:spAutoFit/>
          </a:bodyPr>
          <a:lstStyle/>
          <a:p>
            <a:pPr algn="ctr"/>
            <a:r>
              <a:rPr lang="en-US" sz="4800" b="1" dirty="0" smtClean="0">
                <a:solidFill>
                  <a:schemeClr val="bg1"/>
                </a:solidFill>
              </a:rPr>
              <a:t>“If </a:t>
            </a:r>
            <a:r>
              <a:rPr lang="en-US" sz="4800" b="1" dirty="0">
                <a:solidFill>
                  <a:schemeClr val="bg1"/>
                </a:solidFill>
              </a:rPr>
              <a:t>then God so clothe the grass, which is to day in the field, and to morrow is cast into the oven; how much more </a:t>
            </a:r>
            <a:r>
              <a:rPr lang="en-US" sz="4800" b="1" i="1" dirty="0">
                <a:solidFill>
                  <a:schemeClr val="bg1"/>
                </a:solidFill>
              </a:rPr>
              <a:t>will he clothe</a:t>
            </a:r>
            <a:r>
              <a:rPr lang="en-US" sz="4800" b="1" dirty="0">
                <a:solidFill>
                  <a:schemeClr val="bg1"/>
                </a:solidFill>
              </a:rPr>
              <a:t> you, O ye of little faith</a:t>
            </a:r>
            <a:r>
              <a:rPr lang="en-US" sz="4800" b="1" dirty="0" smtClean="0">
                <a:solidFill>
                  <a:schemeClr val="bg1"/>
                </a:solidFill>
              </a:rPr>
              <a:t>?” </a:t>
            </a:r>
            <a:r>
              <a:rPr lang="en-US" sz="4800" b="1" dirty="0" smtClean="0">
                <a:solidFill>
                  <a:srgbClr val="00B0F0"/>
                </a:solidFill>
              </a:rPr>
              <a:t>– Luke 12:28 KJB</a:t>
            </a:r>
            <a:endParaRPr lang="en-US" sz="4800" b="1" dirty="0">
              <a:solidFill>
                <a:srgbClr val="00B0F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905000"/>
            <a:ext cx="9144000" cy="3046988"/>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seek not ye what ye shall eat, or what ye shall drink, neither be ye of doubtful mind</a:t>
            </a:r>
            <a:r>
              <a:rPr lang="en-US" sz="4800" b="1" dirty="0" smtClean="0">
                <a:solidFill>
                  <a:schemeClr val="bg1"/>
                </a:solidFill>
              </a:rPr>
              <a:t>.”</a:t>
            </a:r>
          </a:p>
          <a:p>
            <a:pPr algn="ctr"/>
            <a:r>
              <a:rPr lang="en-US" sz="4800" b="1" dirty="0" smtClean="0">
                <a:solidFill>
                  <a:srgbClr val="00B0F0"/>
                </a:solidFill>
              </a:rPr>
              <a:t>– Luke 12:29 KJB</a:t>
            </a:r>
            <a:endParaRPr lang="en-US" sz="4800" b="1" dirty="0">
              <a:solidFill>
                <a:srgbClr val="00B0F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There are all kinds of </a:t>
            </a:r>
            <a:r>
              <a:rPr lang="en-US" sz="4000" b="1" u="sng" dirty="0" smtClean="0">
                <a:solidFill>
                  <a:srgbClr val="FFFF00"/>
                </a:solidFill>
              </a:rPr>
              <a:t>plans</a:t>
            </a:r>
            <a:r>
              <a:rPr lang="en-US" sz="4000" b="1" dirty="0" smtClean="0">
                <a:solidFill>
                  <a:schemeClr val="bg1"/>
                </a:solidFill>
              </a:rPr>
              <a:t> in the world:</a:t>
            </a:r>
            <a:endParaRPr lang="en-US" sz="4000" b="1" dirty="0">
              <a:solidFill>
                <a:schemeClr val="bg1"/>
              </a:solidFill>
            </a:endParaRPr>
          </a:p>
        </p:txBody>
      </p:sp>
      <p:pic>
        <p:nvPicPr>
          <p:cNvPr id="9" name="Picture 8" descr="external-content.duckduckgo.com146.jpg"/>
          <p:cNvPicPr>
            <a:picLocks noChangeAspect="1"/>
          </p:cNvPicPr>
          <p:nvPr/>
        </p:nvPicPr>
        <p:blipFill>
          <a:blip r:embed="rId2"/>
          <a:stretch>
            <a:fillRect/>
          </a:stretch>
        </p:blipFill>
        <p:spPr>
          <a:xfrm>
            <a:off x="0" y="609599"/>
            <a:ext cx="9144000" cy="6200775"/>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905000"/>
            <a:ext cx="9144000" cy="3046988"/>
          </a:xfrm>
          <a:prstGeom prst="rect">
            <a:avLst/>
          </a:prstGeom>
          <a:noFill/>
        </p:spPr>
        <p:txBody>
          <a:bodyPr wrap="square" rtlCol="0">
            <a:spAutoFit/>
          </a:bodyPr>
          <a:lstStyle/>
          <a:p>
            <a:pPr algn="ctr"/>
            <a:r>
              <a:rPr lang="en-US" sz="4800" b="1" dirty="0" smtClean="0">
                <a:solidFill>
                  <a:schemeClr val="bg1"/>
                </a:solidFill>
              </a:rPr>
              <a:t>“For </a:t>
            </a:r>
            <a:r>
              <a:rPr lang="en-US" sz="4800" b="1" dirty="0">
                <a:solidFill>
                  <a:schemeClr val="bg1"/>
                </a:solidFill>
              </a:rPr>
              <a:t>all these things do the nations of the world seek after: and your Father </a:t>
            </a:r>
            <a:r>
              <a:rPr lang="en-US" sz="4800" b="1" dirty="0" err="1">
                <a:solidFill>
                  <a:schemeClr val="bg1"/>
                </a:solidFill>
              </a:rPr>
              <a:t>knoweth</a:t>
            </a:r>
            <a:r>
              <a:rPr lang="en-US" sz="4800" b="1" dirty="0">
                <a:solidFill>
                  <a:schemeClr val="bg1"/>
                </a:solidFill>
              </a:rPr>
              <a:t> that ye have need of these things</a:t>
            </a:r>
            <a:r>
              <a:rPr lang="en-US" sz="4800" b="1" dirty="0" smtClean="0">
                <a:solidFill>
                  <a:schemeClr val="bg1"/>
                </a:solidFill>
              </a:rPr>
              <a:t>.” </a:t>
            </a:r>
            <a:r>
              <a:rPr lang="en-US" sz="4800" b="1" dirty="0" smtClean="0">
                <a:solidFill>
                  <a:srgbClr val="00B0F0"/>
                </a:solidFill>
              </a:rPr>
              <a:t>– Luke 12:30 KJB</a:t>
            </a:r>
            <a:endParaRPr lang="en-US" sz="4800" b="1" dirty="0">
              <a:solidFill>
                <a:srgbClr val="00B0F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133600"/>
            <a:ext cx="9144000" cy="2308324"/>
          </a:xfrm>
          <a:prstGeom prst="rect">
            <a:avLst/>
          </a:prstGeom>
          <a:noFill/>
        </p:spPr>
        <p:txBody>
          <a:bodyPr wrap="square" rtlCol="0">
            <a:spAutoFit/>
          </a:bodyPr>
          <a:lstStyle/>
          <a:p>
            <a:pPr algn="ctr"/>
            <a:r>
              <a:rPr lang="en-US" sz="4800" b="1" dirty="0" smtClean="0">
                <a:solidFill>
                  <a:schemeClr val="bg1"/>
                </a:solidFill>
              </a:rPr>
              <a:t>“But </a:t>
            </a:r>
            <a:r>
              <a:rPr lang="en-US" sz="4800" b="1" dirty="0">
                <a:solidFill>
                  <a:schemeClr val="bg1"/>
                </a:solidFill>
              </a:rPr>
              <a:t>rather seek ye the kingdom of God; and all these things shall be added unto you</a:t>
            </a:r>
            <a:r>
              <a:rPr lang="en-US" sz="4800" b="1" dirty="0" smtClean="0">
                <a:solidFill>
                  <a:schemeClr val="bg1"/>
                </a:solidFill>
              </a:rPr>
              <a:t>.” </a:t>
            </a:r>
            <a:r>
              <a:rPr lang="en-US" sz="4800" b="1" dirty="0" smtClean="0">
                <a:solidFill>
                  <a:srgbClr val="00B0F0"/>
                </a:solidFill>
              </a:rPr>
              <a:t>– Luke 12:31 KJB</a:t>
            </a:r>
            <a:endParaRPr lang="en-US" sz="4800" b="1" dirty="0">
              <a:solidFill>
                <a:srgbClr val="00B0F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133600"/>
            <a:ext cx="9144000" cy="2308324"/>
          </a:xfrm>
          <a:prstGeom prst="rect">
            <a:avLst/>
          </a:prstGeom>
          <a:noFill/>
        </p:spPr>
        <p:txBody>
          <a:bodyPr wrap="square" rtlCol="0">
            <a:spAutoFit/>
          </a:bodyPr>
          <a:lstStyle/>
          <a:p>
            <a:pPr algn="ctr"/>
            <a:r>
              <a:rPr lang="en-US" sz="4800" b="1" dirty="0" smtClean="0">
                <a:solidFill>
                  <a:schemeClr val="bg1"/>
                </a:solidFill>
              </a:rPr>
              <a:t>“Fear </a:t>
            </a:r>
            <a:r>
              <a:rPr lang="en-US" sz="4800" b="1" dirty="0">
                <a:solidFill>
                  <a:schemeClr val="bg1"/>
                </a:solidFill>
              </a:rPr>
              <a:t>not, little flock; for it is your Father's good pleasure to give you the </a:t>
            </a:r>
            <a:r>
              <a:rPr lang="en-US" sz="4800" b="1" dirty="0" smtClean="0">
                <a:solidFill>
                  <a:schemeClr val="bg1"/>
                </a:solidFill>
              </a:rPr>
              <a:t>kingdom.” </a:t>
            </a:r>
            <a:r>
              <a:rPr lang="en-US" sz="4800" b="1" dirty="0" smtClean="0">
                <a:solidFill>
                  <a:srgbClr val="00B0F0"/>
                </a:solidFill>
              </a:rPr>
              <a:t>– Luke 12:32 KJB</a:t>
            </a:r>
            <a:endParaRPr lang="en-US" sz="4800" b="1" dirty="0">
              <a:solidFill>
                <a:srgbClr val="00B0F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990600"/>
            <a:ext cx="9144000" cy="4524315"/>
          </a:xfrm>
          <a:prstGeom prst="rect">
            <a:avLst/>
          </a:prstGeom>
          <a:noFill/>
        </p:spPr>
        <p:txBody>
          <a:bodyPr wrap="square" rtlCol="0">
            <a:spAutoFit/>
          </a:bodyPr>
          <a:lstStyle/>
          <a:p>
            <a:pPr algn="ctr"/>
            <a:r>
              <a:rPr lang="en-US" sz="4800" b="1" dirty="0" smtClean="0">
                <a:solidFill>
                  <a:schemeClr val="bg1"/>
                </a:solidFill>
              </a:rPr>
              <a:t>“Sell </a:t>
            </a:r>
            <a:r>
              <a:rPr lang="en-US" sz="4800" b="1" dirty="0">
                <a:solidFill>
                  <a:schemeClr val="bg1"/>
                </a:solidFill>
              </a:rPr>
              <a:t>that ye have, and give alms; provide yourselves bags which wax not old, a treasure in the heavens that </a:t>
            </a:r>
            <a:r>
              <a:rPr lang="en-US" sz="4800" b="1" dirty="0" err="1">
                <a:solidFill>
                  <a:schemeClr val="bg1"/>
                </a:solidFill>
              </a:rPr>
              <a:t>faileth</a:t>
            </a:r>
            <a:r>
              <a:rPr lang="en-US" sz="4800" b="1" dirty="0">
                <a:solidFill>
                  <a:schemeClr val="bg1"/>
                </a:solidFill>
              </a:rPr>
              <a:t> not, where no thief </a:t>
            </a:r>
            <a:r>
              <a:rPr lang="en-US" sz="4800" b="1" dirty="0" err="1">
                <a:solidFill>
                  <a:schemeClr val="bg1"/>
                </a:solidFill>
              </a:rPr>
              <a:t>approacheth</a:t>
            </a:r>
            <a:r>
              <a:rPr lang="en-US" sz="4800" b="1" dirty="0">
                <a:solidFill>
                  <a:schemeClr val="bg1"/>
                </a:solidFill>
              </a:rPr>
              <a:t>, neither moth </a:t>
            </a:r>
            <a:r>
              <a:rPr lang="en-US" sz="4800" b="1" dirty="0" err="1">
                <a:solidFill>
                  <a:schemeClr val="bg1"/>
                </a:solidFill>
              </a:rPr>
              <a:t>corrupteth</a:t>
            </a:r>
            <a:r>
              <a:rPr lang="en-US" sz="4800" b="1" dirty="0" smtClean="0">
                <a:solidFill>
                  <a:schemeClr val="bg1"/>
                </a:solidFill>
              </a:rPr>
              <a:t>.” </a:t>
            </a:r>
            <a:r>
              <a:rPr lang="en-US" sz="4800" b="1" dirty="0" smtClean="0">
                <a:solidFill>
                  <a:srgbClr val="00B0F0"/>
                </a:solidFill>
              </a:rPr>
              <a:t>– Luke 12:33 KJB</a:t>
            </a:r>
            <a:endParaRPr lang="en-US" sz="4800" b="1" dirty="0">
              <a:solidFill>
                <a:srgbClr val="00B0F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286000"/>
            <a:ext cx="9144000" cy="2308324"/>
          </a:xfrm>
          <a:prstGeom prst="rect">
            <a:avLst/>
          </a:prstGeom>
          <a:noFill/>
        </p:spPr>
        <p:txBody>
          <a:bodyPr wrap="square" rtlCol="0">
            <a:spAutoFit/>
          </a:bodyPr>
          <a:lstStyle/>
          <a:p>
            <a:pPr algn="ctr"/>
            <a:r>
              <a:rPr lang="en-US" sz="4800" b="1" dirty="0" smtClean="0">
                <a:solidFill>
                  <a:schemeClr val="bg1"/>
                </a:solidFill>
              </a:rPr>
              <a:t>“For </a:t>
            </a:r>
            <a:r>
              <a:rPr lang="en-US" sz="4800" b="1" dirty="0">
                <a:solidFill>
                  <a:schemeClr val="bg1"/>
                </a:solidFill>
              </a:rPr>
              <a:t>where your treasure is, there will your heart be also</a:t>
            </a:r>
            <a:r>
              <a:rPr lang="en-US" sz="4800" b="1" dirty="0" smtClean="0">
                <a:solidFill>
                  <a:schemeClr val="bg1"/>
                </a:solidFill>
              </a:rPr>
              <a:t>.”</a:t>
            </a:r>
          </a:p>
          <a:p>
            <a:pPr algn="ctr"/>
            <a:r>
              <a:rPr lang="en-US" sz="4800" b="1" dirty="0" smtClean="0">
                <a:solidFill>
                  <a:srgbClr val="00B0F0"/>
                </a:solidFill>
              </a:rPr>
              <a:t>– Luke 12:34 KJB</a:t>
            </a:r>
            <a:endParaRPr lang="en-US" sz="4800" b="1" dirty="0">
              <a:solidFill>
                <a:srgbClr val="00B0F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52400"/>
            <a:ext cx="9144000" cy="584775"/>
          </a:xfrm>
          <a:prstGeom prst="rect">
            <a:avLst/>
          </a:prstGeom>
          <a:noFill/>
        </p:spPr>
        <p:txBody>
          <a:bodyPr wrap="square" rtlCol="0">
            <a:spAutoFit/>
          </a:bodyPr>
          <a:lstStyle/>
          <a:p>
            <a:pPr algn="ctr"/>
            <a:r>
              <a:rPr lang="en-US" sz="3200" b="1" dirty="0" smtClean="0">
                <a:solidFill>
                  <a:schemeClr val="bg1"/>
                </a:solidFill>
              </a:rPr>
              <a:t>Jesus was talking about the soul (person) sanctuary.</a:t>
            </a:r>
            <a:endParaRPr lang="en-US" sz="3200" b="1" dirty="0">
              <a:solidFill>
                <a:srgbClr val="00B0F0"/>
              </a:solidFill>
            </a:endParaRPr>
          </a:p>
        </p:txBody>
      </p:sp>
      <p:pic>
        <p:nvPicPr>
          <p:cNvPr id="5" name="Picture 4" descr="Bible - Jesus Face.jpg"/>
          <p:cNvPicPr>
            <a:picLocks noChangeAspect="1"/>
          </p:cNvPicPr>
          <p:nvPr/>
        </p:nvPicPr>
        <p:blipFill>
          <a:blip r:embed="rId2"/>
          <a:stretch>
            <a:fillRect/>
          </a:stretch>
        </p:blipFill>
        <p:spPr>
          <a:xfrm>
            <a:off x="0" y="914400"/>
            <a:ext cx="9144000" cy="5181600"/>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954107"/>
          </a:xfrm>
          <a:prstGeom prst="rect">
            <a:avLst/>
          </a:prstGeom>
          <a:noFill/>
        </p:spPr>
        <p:txBody>
          <a:bodyPr wrap="square" rtlCol="0">
            <a:spAutoFit/>
          </a:bodyPr>
          <a:lstStyle/>
          <a:p>
            <a:pPr algn="ctr"/>
            <a:r>
              <a:rPr lang="en-US" sz="2800" b="1" dirty="0" smtClean="0">
                <a:solidFill>
                  <a:schemeClr val="bg1"/>
                </a:solidFill>
              </a:rPr>
              <a:t>… but let’s consider another sanctuary </a:t>
            </a:r>
            <a:r>
              <a:rPr lang="en-US" sz="2800" b="1" dirty="0" smtClean="0">
                <a:solidFill>
                  <a:srgbClr val="00B0F0"/>
                </a:solidFill>
              </a:rPr>
              <a:t>(Exodus 25, 30 &amp; 33-37)</a:t>
            </a:r>
            <a:r>
              <a:rPr lang="en-US" sz="2800" b="1" dirty="0" smtClean="0">
                <a:solidFill>
                  <a:schemeClr val="bg1"/>
                </a:solidFill>
              </a:rPr>
              <a:t>, and come back to what Jesus was talking about.</a:t>
            </a:r>
            <a:endParaRPr lang="en-US" sz="2800" b="1" dirty="0">
              <a:solidFill>
                <a:srgbClr val="00B0F0"/>
              </a:solidFill>
            </a:endParaRPr>
          </a:p>
        </p:txBody>
      </p:sp>
      <p:pic>
        <p:nvPicPr>
          <p:cNvPr id="4" name="Picture 3" descr="Bible - Sanctuary - Irreducibly Complex System.jpg"/>
          <p:cNvPicPr>
            <a:picLocks noChangeAspect="1"/>
          </p:cNvPicPr>
          <p:nvPr/>
        </p:nvPicPr>
        <p:blipFill>
          <a:blip r:embed="rId2"/>
          <a:stretch>
            <a:fillRect/>
          </a:stretch>
        </p:blipFill>
        <p:spPr>
          <a:xfrm>
            <a:off x="0" y="1143000"/>
            <a:ext cx="9144000" cy="5577840"/>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590800"/>
            <a:ext cx="9144000" cy="1569660"/>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the LORD </a:t>
            </a:r>
            <a:r>
              <a:rPr lang="en-US" sz="4800" b="1" dirty="0" err="1">
                <a:solidFill>
                  <a:schemeClr val="bg1"/>
                </a:solidFill>
              </a:rPr>
              <a:t>spake</a:t>
            </a:r>
            <a:r>
              <a:rPr lang="en-US" sz="4800" b="1" dirty="0">
                <a:solidFill>
                  <a:schemeClr val="bg1"/>
                </a:solidFill>
              </a:rPr>
              <a:t> unto Moses, saying</a:t>
            </a:r>
            <a:r>
              <a:rPr lang="en-US" sz="4800" b="1" dirty="0" smtClean="0">
                <a:solidFill>
                  <a:schemeClr val="bg1"/>
                </a:solidFill>
              </a:rPr>
              <a:t>,” </a:t>
            </a:r>
            <a:r>
              <a:rPr lang="en-US" sz="4800" b="1" dirty="0" smtClean="0">
                <a:solidFill>
                  <a:srgbClr val="00B0F0"/>
                </a:solidFill>
              </a:rPr>
              <a:t>– Exodus 25:1 KJB</a:t>
            </a:r>
            <a:endParaRPr lang="en-US" sz="4800" b="1" dirty="0">
              <a:solidFill>
                <a:srgbClr val="00B0F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676400"/>
            <a:ext cx="9144000" cy="3785652"/>
          </a:xfrm>
          <a:prstGeom prst="rect">
            <a:avLst/>
          </a:prstGeom>
          <a:noFill/>
        </p:spPr>
        <p:txBody>
          <a:bodyPr wrap="square" rtlCol="0">
            <a:spAutoFit/>
          </a:bodyPr>
          <a:lstStyle/>
          <a:p>
            <a:pPr algn="ctr"/>
            <a:r>
              <a:rPr lang="en-US" sz="4800" b="1" dirty="0" smtClean="0">
                <a:solidFill>
                  <a:schemeClr val="bg1"/>
                </a:solidFill>
              </a:rPr>
              <a:t>“Speak </a:t>
            </a:r>
            <a:r>
              <a:rPr lang="en-US" sz="4800" b="1" dirty="0">
                <a:solidFill>
                  <a:schemeClr val="bg1"/>
                </a:solidFill>
              </a:rPr>
              <a:t>unto the children of Israel, that they bring me an offering: of every man that </a:t>
            </a:r>
            <a:r>
              <a:rPr lang="en-US" sz="4800" b="1" dirty="0" err="1">
                <a:solidFill>
                  <a:schemeClr val="bg1"/>
                </a:solidFill>
              </a:rPr>
              <a:t>giveth</a:t>
            </a:r>
            <a:r>
              <a:rPr lang="en-US" sz="4800" b="1" dirty="0">
                <a:solidFill>
                  <a:schemeClr val="bg1"/>
                </a:solidFill>
              </a:rPr>
              <a:t> it willingly with his heart ye shall take my offering</a:t>
            </a:r>
            <a:r>
              <a:rPr lang="en-US" sz="4800" b="1" dirty="0" smtClean="0">
                <a:solidFill>
                  <a:schemeClr val="bg1"/>
                </a:solidFill>
              </a:rPr>
              <a:t>.” </a:t>
            </a:r>
            <a:r>
              <a:rPr lang="en-US" sz="4800" b="1" dirty="0" smtClean="0">
                <a:solidFill>
                  <a:srgbClr val="00B0F0"/>
                </a:solidFill>
              </a:rPr>
              <a:t>– Exodus 25:2 KJB</a:t>
            </a:r>
            <a:endParaRPr lang="en-US" sz="4800" b="1" dirty="0">
              <a:solidFill>
                <a:srgbClr val="00B0F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057400"/>
            <a:ext cx="9144000" cy="2308324"/>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this </a:t>
            </a:r>
            <a:r>
              <a:rPr lang="en-US" sz="4800" b="1" i="1" dirty="0">
                <a:solidFill>
                  <a:schemeClr val="bg1"/>
                </a:solidFill>
              </a:rPr>
              <a:t>is</a:t>
            </a:r>
            <a:r>
              <a:rPr lang="en-US" sz="4800" b="1" dirty="0">
                <a:solidFill>
                  <a:schemeClr val="bg1"/>
                </a:solidFill>
              </a:rPr>
              <a:t> the offering which ye shall take of them; gold, and silver, and brass</a:t>
            </a:r>
            <a:r>
              <a:rPr lang="en-US" sz="4800" b="1" dirty="0" smtClean="0">
                <a:solidFill>
                  <a:schemeClr val="bg1"/>
                </a:solidFill>
              </a:rPr>
              <a:t>,” </a:t>
            </a:r>
            <a:r>
              <a:rPr lang="en-US" sz="4800" b="1" dirty="0" smtClean="0">
                <a:solidFill>
                  <a:srgbClr val="00B0F0"/>
                </a:solidFill>
              </a:rPr>
              <a:t>– Exodus 25:3 KJB</a:t>
            </a:r>
            <a:endParaRPr lang="en-US" sz="4800" b="1" dirty="0">
              <a:solidFill>
                <a:srgbClr val="00B0F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ternal-content.duckduckgo.com134.jpg"/>
          <p:cNvPicPr>
            <a:picLocks noChangeAspect="1"/>
          </p:cNvPicPr>
          <p:nvPr/>
        </p:nvPicPr>
        <p:blipFill>
          <a:blip r:embed="rId2"/>
          <a:srcRect r="25833"/>
          <a:stretch>
            <a:fillRect/>
          </a:stretch>
        </p:blipFill>
        <p:spPr>
          <a:xfrm>
            <a:off x="0" y="914400"/>
            <a:ext cx="9144000" cy="5889293"/>
          </a:xfrm>
          <a:prstGeom prst="rect">
            <a:avLst/>
          </a:prstGeom>
        </p:spPr>
      </p:pic>
      <p:sp>
        <p:nvSpPr>
          <p:cNvPr id="6" name="TextBox 5"/>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Daily, Weekly, Monthly &amp; Yearly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133600"/>
            <a:ext cx="9144000" cy="2308324"/>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blue, and purple, and scarlet, and fine linen, and goats' </a:t>
            </a:r>
            <a:r>
              <a:rPr lang="en-US" sz="4800" b="1" i="1" dirty="0">
                <a:solidFill>
                  <a:schemeClr val="bg1"/>
                </a:solidFill>
              </a:rPr>
              <a:t>hair</a:t>
            </a:r>
            <a:r>
              <a:rPr lang="en-US" sz="4800" b="1" dirty="0" smtClean="0">
                <a:solidFill>
                  <a:schemeClr val="bg1"/>
                </a:solidFill>
              </a:rPr>
              <a:t>,”</a:t>
            </a:r>
          </a:p>
          <a:p>
            <a:pPr algn="ctr"/>
            <a:r>
              <a:rPr lang="en-US" sz="4800" b="1" dirty="0" smtClean="0">
                <a:solidFill>
                  <a:srgbClr val="00B0F0"/>
                </a:solidFill>
              </a:rPr>
              <a:t>– Exodus 25:4 KJB</a:t>
            </a:r>
            <a:endParaRPr lang="en-US" sz="4800" b="1" dirty="0">
              <a:solidFill>
                <a:srgbClr val="00B0F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133600"/>
            <a:ext cx="9144000" cy="2308324"/>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rams' skins dyed red, and badgers' skins, and </a:t>
            </a:r>
            <a:r>
              <a:rPr lang="en-US" sz="4800" b="1" dirty="0" err="1">
                <a:solidFill>
                  <a:schemeClr val="bg1"/>
                </a:solidFill>
              </a:rPr>
              <a:t>shittim</a:t>
            </a:r>
            <a:r>
              <a:rPr lang="en-US" sz="4800" b="1" dirty="0">
                <a:solidFill>
                  <a:schemeClr val="bg1"/>
                </a:solidFill>
              </a:rPr>
              <a:t> wood</a:t>
            </a:r>
            <a:r>
              <a:rPr lang="en-US" sz="4800" b="1" dirty="0" smtClean="0">
                <a:solidFill>
                  <a:schemeClr val="bg1"/>
                </a:solidFill>
              </a:rPr>
              <a:t>,” </a:t>
            </a:r>
            <a:r>
              <a:rPr lang="en-US" sz="4800" b="1" dirty="0" smtClean="0">
                <a:solidFill>
                  <a:srgbClr val="00B0F0"/>
                </a:solidFill>
              </a:rPr>
              <a:t>– Exodus 25:5 KJB</a:t>
            </a:r>
            <a:endParaRPr lang="en-US" sz="4800" b="1" dirty="0">
              <a:solidFill>
                <a:srgbClr val="00B0F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133600"/>
            <a:ext cx="9144000" cy="2308324"/>
          </a:xfrm>
          <a:prstGeom prst="rect">
            <a:avLst/>
          </a:prstGeom>
          <a:noFill/>
        </p:spPr>
        <p:txBody>
          <a:bodyPr wrap="square" rtlCol="0">
            <a:spAutoFit/>
          </a:bodyPr>
          <a:lstStyle/>
          <a:p>
            <a:pPr algn="ctr"/>
            <a:r>
              <a:rPr lang="en-US" sz="4800" b="1" dirty="0" smtClean="0">
                <a:solidFill>
                  <a:schemeClr val="bg1"/>
                </a:solidFill>
              </a:rPr>
              <a:t>“Oil </a:t>
            </a:r>
            <a:r>
              <a:rPr lang="en-US" sz="4800" b="1" dirty="0">
                <a:solidFill>
                  <a:schemeClr val="bg1"/>
                </a:solidFill>
              </a:rPr>
              <a:t>for the light, spices for anointing oil, and for sweet incense</a:t>
            </a:r>
            <a:r>
              <a:rPr lang="en-US" sz="4800" b="1" dirty="0" smtClean="0">
                <a:solidFill>
                  <a:schemeClr val="bg1"/>
                </a:solidFill>
              </a:rPr>
              <a:t>,” </a:t>
            </a:r>
            <a:r>
              <a:rPr lang="en-US" sz="4800" b="1" dirty="0" smtClean="0">
                <a:solidFill>
                  <a:srgbClr val="00B0F0"/>
                </a:solidFill>
              </a:rPr>
              <a:t>– Exodus 25:6 KJB</a:t>
            </a:r>
            <a:endParaRPr lang="en-US" sz="4800" b="1" dirty="0">
              <a:solidFill>
                <a:srgbClr val="00B0F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133600"/>
            <a:ext cx="9144000" cy="2308324"/>
          </a:xfrm>
          <a:prstGeom prst="rect">
            <a:avLst/>
          </a:prstGeom>
          <a:noFill/>
        </p:spPr>
        <p:txBody>
          <a:bodyPr wrap="square" rtlCol="0">
            <a:spAutoFit/>
          </a:bodyPr>
          <a:lstStyle/>
          <a:p>
            <a:pPr algn="ctr"/>
            <a:r>
              <a:rPr lang="en-US" sz="4800" b="1" dirty="0" smtClean="0">
                <a:solidFill>
                  <a:schemeClr val="bg1"/>
                </a:solidFill>
              </a:rPr>
              <a:t>“Onyx </a:t>
            </a:r>
            <a:r>
              <a:rPr lang="en-US" sz="4800" b="1" dirty="0">
                <a:solidFill>
                  <a:schemeClr val="bg1"/>
                </a:solidFill>
              </a:rPr>
              <a:t>stones, and stones to be set in the ephod, and in the breastplate</a:t>
            </a:r>
            <a:r>
              <a:rPr lang="en-US" sz="4800" b="1" dirty="0" smtClean="0">
                <a:solidFill>
                  <a:schemeClr val="bg1"/>
                </a:solidFill>
              </a:rPr>
              <a:t>.” </a:t>
            </a:r>
            <a:r>
              <a:rPr lang="en-US" sz="4800" b="1" dirty="0" smtClean="0">
                <a:solidFill>
                  <a:srgbClr val="00B0F0"/>
                </a:solidFill>
              </a:rPr>
              <a:t>– Exodus 25:7 KJB</a:t>
            </a:r>
            <a:endParaRPr lang="en-US" sz="4800" b="1" dirty="0">
              <a:solidFill>
                <a:srgbClr val="00B0F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133600"/>
            <a:ext cx="9144000" cy="2308324"/>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let them make me a sanctuary; that I may dwell among them</a:t>
            </a:r>
            <a:r>
              <a:rPr lang="en-US" sz="4800" b="1" dirty="0" smtClean="0">
                <a:solidFill>
                  <a:schemeClr val="bg1"/>
                </a:solidFill>
              </a:rPr>
              <a:t>.” </a:t>
            </a:r>
            <a:r>
              <a:rPr lang="en-US" sz="4800" b="1" dirty="0" smtClean="0">
                <a:solidFill>
                  <a:srgbClr val="00B0F0"/>
                </a:solidFill>
              </a:rPr>
              <a:t>– Exodus 25:8 KJB</a:t>
            </a:r>
            <a:endParaRPr lang="en-US" sz="4800" b="1" dirty="0">
              <a:solidFill>
                <a:srgbClr val="00B0F0"/>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524000"/>
            <a:ext cx="9144000" cy="3785652"/>
          </a:xfrm>
          <a:prstGeom prst="rect">
            <a:avLst/>
          </a:prstGeom>
          <a:noFill/>
        </p:spPr>
        <p:txBody>
          <a:bodyPr wrap="square" rtlCol="0">
            <a:spAutoFit/>
          </a:bodyPr>
          <a:lstStyle/>
          <a:p>
            <a:pPr algn="ctr"/>
            <a:r>
              <a:rPr lang="en-US" sz="4800" b="1" dirty="0" smtClean="0">
                <a:solidFill>
                  <a:schemeClr val="bg1"/>
                </a:solidFill>
              </a:rPr>
              <a:t>“According </a:t>
            </a:r>
            <a:r>
              <a:rPr lang="en-US" sz="4800" b="1" dirty="0">
                <a:solidFill>
                  <a:schemeClr val="bg1"/>
                </a:solidFill>
              </a:rPr>
              <a:t>to all that I </a:t>
            </a:r>
            <a:r>
              <a:rPr lang="en-US" sz="4800" b="1" dirty="0" err="1">
                <a:solidFill>
                  <a:schemeClr val="bg1"/>
                </a:solidFill>
              </a:rPr>
              <a:t>shew</a:t>
            </a:r>
            <a:r>
              <a:rPr lang="en-US" sz="4800" b="1" dirty="0">
                <a:solidFill>
                  <a:schemeClr val="bg1"/>
                </a:solidFill>
              </a:rPr>
              <a:t> thee, </a:t>
            </a:r>
            <a:r>
              <a:rPr lang="en-US" sz="4800" b="1" i="1" dirty="0">
                <a:solidFill>
                  <a:schemeClr val="bg1"/>
                </a:solidFill>
              </a:rPr>
              <a:t>after</a:t>
            </a:r>
            <a:r>
              <a:rPr lang="en-US" sz="4800" b="1" dirty="0">
                <a:solidFill>
                  <a:schemeClr val="bg1"/>
                </a:solidFill>
              </a:rPr>
              <a:t> the pattern of the tabernacle, and the pattern of all the instruments thereof, even so shall ye make </a:t>
            </a:r>
            <a:r>
              <a:rPr lang="en-US" sz="4800" b="1" i="1" dirty="0">
                <a:solidFill>
                  <a:schemeClr val="bg1"/>
                </a:solidFill>
              </a:rPr>
              <a:t>it</a:t>
            </a:r>
            <a:r>
              <a:rPr lang="en-US" sz="4800" b="1" dirty="0" smtClean="0">
                <a:solidFill>
                  <a:schemeClr val="bg1"/>
                </a:solidFill>
              </a:rPr>
              <a:t>.” </a:t>
            </a:r>
            <a:r>
              <a:rPr lang="en-US" sz="4800" b="1" dirty="0" smtClean="0">
                <a:solidFill>
                  <a:srgbClr val="00B0F0"/>
                </a:solidFill>
              </a:rPr>
              <a:t>– Exodus 25:9 KJB</a:t>
            </a:r>
            <a:endParaRPr lang="en-US" sz="4800" b="1" dirty="0">
              <a:solidFill>
                <a:srgbClr val="00B0F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52400"/>
            <a:ext cx="9144000" cy="461665"/>
          </a:xfrm>
          <a:prstGeom prst="rect">
            <a:avLst/>
          </a:prstGeom>
          <a:noFill/>
        </p:spPr>
        <p:txBody>
          <a:bodyPr wrap="square" rtlCol="0">
            <a:spAutoFit/>
          </a:bodyPr>
          <a:lstStyle/>
          <a:p>
            <a:pPr algn="ctr"/>
            <a:r>
              <a:rPr lang="en-US" sz="2400" b="1" dirty="0" smtClean="0">
                <a:solidFill>
                  <a:schemeClr val="bg1"/>
                </a:solidFill>
              </a:rPr>
              <a:t>What was that “</a:t>
            </a:r>
            <a:r>
              <a:rPr lang="en-US" sz="2400" b="1" u="sng" dirty="0" smtClean="0">
                <a:solidFill>
                  <a:srgbClr val="FFFF00"/>
                </a:solidFill>
              </a:rPr>
              <a:t>pattern</a:t>
            </a:r>
            <a:r>
              <a:rPr lang="en-US" sz="2400" b="1" dirty="0" smtClean="0">
                <a:solidFill>
                  <a:schemeClr val="bg1"/>
                </a:solidFill>
              </a:rPr>
              <a:t>” (Heavenly “</a:t>
            </a:r>
            <a:r>
              <a:rPr lang="en-US" sz="2400" b="1" u="sng" dirty="0" smtClean="0">
                <a:solidFill>
                  <a:srgbClr val="FFFF00"/>
                </a:solidFill>
              </a:rPr>
              <a:t>plan</a:t>
            </a:r>
            <a:r>
              <a:rPr lang="en-US" sz="2400" b="1" dirty="0" smtClean="0">
                <a:solidFill>
                  <a:schemeClr val="bg1"/>
                </a:solidFill>
              </a:rPr>
              <a:t>”) that Moses was shown?</a:t>
            </a:r>
            <a:endParaRPr lang="en-US" sz="2400" b="1" dirty="0">
              <a:solidFill>
                <a:srgbClr val="00B0F0"/>
              </a:solidFill>
            </a:endParaRPr>
          </a:p>
        </p:txBody>
      </p:sp>
      <p:pic>
        <p:nvPicPr>
          <p:cNvPr id="4" name="Picture 3" descr="external-content.duckduckgo.com113.jpg"/>
          <p:cNvPicPr>
            <a:picLocks noChangeAspect="1"/>
          </p:cNvPicPr>
          <p:nvPr/>
        </p:nvPicPr>
        <p:blipFill>
          <a:blip r:embed="rId2"/>
          <a:stretch>
            <a:fillRect/>
          </a:stretch>
        </p:blipFill>
        <p:spPr>
          <a:xfrm>
            <a:off x="0" y="838200"/>
            <a:ext cx="9144000" cy="6019800"/>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69441"/>
          </a:xfrm>
          <a:prstGeom prst="rect">
            <a:avLst/>
          </a:prstGeom>
          <a:noFill/>
        </p:spPr>
        <p:txBody>
          <a:bodyPr wrap="square" rtlCol="0">
            <a:spAutoFit/>
          </a:bodyPr>
          <a:lstStyle/>
          <a:p>
            <a:pPr algn="ctr"/>
            <a:r>
              <a:rPr lang="en-US" sz="4400" b="1" dirty="0" smtClean="0">
                <a:solidFill>
                  <a:schemeClr val="bg1"/>
                </a:solidFill>
              </a:rPr>
              <a:t>Let’s keep reading:</a:t>
            </a:r>
            <a:endParaRPr lang="en-US" sz="4400" b="1" dirty="0">
              <a:solidFill>
                <a:srgbClr val="00B0F0"/>
              </a:solidFill>
            </a:endParaRPr>
          </a:p>
        </p:txBody>
      </p:sp>
      <p:pic>
        <p:nvPicPr>
          <p:cNvPr id="5" name="Picture 4" descr="external-content.duckduckgo.com115.jpg"/>
          <p:cNvPicPr>
            <a:picLocks noChangeAspect="1"/>
          </p:cNvPicPr>
          <p:nvPr/>
        </p:nvPicPr>
        <p:blipFill>
          <a:blip r:embed="rId2"/>
          <a:stretch>
            <a:fillRect/>
          </a:stretch>
        </p:blipFill>
        <p:spPr>
          <a:xfrm>
            <a:off x="0" y="685800"/>
            <a:ext cx="9144000" cy="6172200"/>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514600"/>
            <a:ext cx="9144000" cy="1569660"/>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the LORD </a:t>
            </a:r>
            <a:r>
              <a:rPr lang="en-US" sz="4800" b="1" dirty="0" err="1">
                <a:solidFill>
                  <a:schemeClr val="bg1"/>
                </a:solidFill>
              </a:rPr>
              <a:t>spake</a:t>
            </a:r>
            <a:r>
              <a:rPr lang="en-US" sz="4800" b="1" dirty="0">
                <a:solidFill>
                  <a:schemeClr val="bg1"/>
                </a:solidFill>
              </a:rPr>
              <a:t> unto Moses, saying</a:t>
            </a:r>
            <a:r>
              <a:rPr lang="en-US" sz="4800" b="1" dirty="0" smtClean="0">
                <a:solidFill>
                  <a:schemeClr val="bg1"/>
                </a:solidFill>
              </a:rPr>
              <a:t>,” </a:t>
            </a:r>
            <a:r>
              <a:rPr lang="en-US" sz="4800" b="1" dirty="0" smtClean="0">
                <a:solidFill>
                  <a:srgbClr val="00B0F0"/>
                </a:solidFill>
              </a:rPr>
              <a:t>– Exodus 30:11 KJB</a:t>
            </a:r>
            <a:endParaRPr lang="en-US" sz="4800" b="1" dirty="0">
              <a:solidFill>
                <a:srgbClr val="00B0F0"/>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81000"/>
            <a:ext cx="9144000" cy="6001643"/>
          </a:xfrm>
          <a:prstGeom prst="rect">
            <a:avLst/>
          </a:prstGeom>
          <a:noFill/>
        </p:spPr>
        <p:txBody>
          <a:bodyPr wrap="square" rtlCol="0">
            <a:spAutoFit/>
          </a:bodyPr>
          <a:lstStyle/>
          <a:p>
            <a:pPr algn="ctr"/>
            <a:r>
              <a:rPr lang="en-US" sz="4800" b="1" dirty="0" smtClean="0">
                <a:solidFill>
                  <a:schemeClr val="bg1"/>
                </a:solidFill>
              </a:rPr>
              <a:t>“When </a:t>
            </a:r>
            <a:r>
              <a:rPr lang="en-US" sz="4800" b="1" dirty="0">
                <a:solidFill>
                  <a:schemeClr val="bg1"/>
                </a:solidFill>
              </a:rPr>
              <a:t>thou </a:t>
            </a:r>
            <a:r>
              <a:rPr lang="en-US" sz="4800" b="1" dirty="0" err="1">
                <a:solidFill>
                  <a:schemeClr val="bg1"/>
                </a:solidFill>
              </a:rPr>
              <a:t>takest</a:t>
            </a:r>
            <a:r>
              <a:rPr lang="en-US" sz="4800" b="1" dirty="0">
                <a:solidFill>
                  <a:schemeClr val="bg1"/>
                </a:solidFill>
              </a:rPr>
              <a:t> the sum of the children of Israel after their number, then shall they give every man a ransom for his soul unto the LORD, when thou </a:t>
            </a:r>
            <a:r>
              <a:rPr lang="en-US" sz="4800" b="1" dirty="0" err="1">
                <a:solidFill>
                  <a:schemeClr val="bg1"/>
                </a:solidFill>
              </a:rPr>
              <a:t>numberest</a:t>
            </a:r>
            <a:r>
              <a:rPr lang="en-US" sz="4800" b="1" dirty="0">
                <a:solidFill>
                  <a:schemeClr val="bg1"/>
                </a:solidFill>
              </a:rPr>
              <a:t> them; that there be no plague among them, when </a:t>
            </a:r>
            <a:r>
              <a:rPr lang="en-US" sz="4800" b="1" i="1" dirty="0">
                <a:solidFill>
                  <a:schemeClr val="bg1"/>
                </a:solidFill>
              </a:rPr>
              <a:t>thou</a:t>
            </a:r>
            <a:r>
              <a:rPr lang="en-US" sz="4800" b="1" dirty="0">
                <a:solidFill>
                  <a:schemeClr val="bg1"/>
                </a:solidFill>
              </a:rPr>
              <a:t> </a:t>
            </a:r>
            <a:r>
              <a:rPr lang="en-US" sz="4800" b="1" dirty="0" err="1">
                <a:solidFill>
                  <a:schemeClr val="bg1"/>
                </a:solidFill>
              </a:rPr>
              <a:t>numberest</a:t>
            </a:r>
            <a:r>
              <a:rPr lang="en-US" sz="4800" b="1" dirty="0">
                <a:solidFill>
                  <a:schemeClr val="bg1"/>
                </a:solidFill>
              </a:rPr>
              <a:t> them</a:t>
            </a:r>
            <a:r>
              <a:rPr lang="en-US" sz="4800" b="1" dirty="0" smtClean="0">
                <a:solidFill>
                  <a:schemeClr val="bg1"/>
                </a:solidFill>
              </a:rPr>
              <a:t>.” </a:t>
            </a:r>
            <a:r>
              <a:rPr lang="en-US" sz="4800" b="1" dirty="0" smtClean="0">
                <a:solidFill>
                  <a:srgbClr val="00B0F0"/>
                </a:solidFill>
              </a:rPr>
              <a:t>– Exodus 30:12 KJB</a:t>
            </a:r>
            <a:endParaRPr lang="en-US" sz="4800" b="1" dirty="0">
              <a:solidFill>
                <a:srgbClr val="00B0F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Diet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4" name="Picture 3" descr="external-content.duckduckgo.com119.png"/>
          <p:cNvPicPr>
            <a:picLocks noChangeAspect="1"/>
          </p:cNvPicPr>
          <p:nvPr/>
        </p:nvPicPr>
        <p:blipFill>
          <a:blip r:embed="rId2"/>
          <a:stretch>
            <a:fillRect/>
          </a:stretch>
        </p:blipFill>
        <p:spPr>
          <a:xfrm>
            <a:off x="0" y="685800"/>
            <a:ext cx="9144000" cy="54864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62000"/>
            <a:ext cx="9144000" cy="5262979"/>
          </a:xfrm>
          <a:prstGeom prst="rect">
            <a:avLst/>
          </a:prstGeom>
          <a:noFill/>
        </p:spPr>
        <p:txBody>
          <a:bodyPr wrap="square" rtlCol="0">
            <a:spAutoFit/>
          </a:bodyPr>
          <a:lstStyle/>
          <a:p>
            <a:pPr algn="ctr"/>
            <a:r>
              <a:rPr lang="en-US" sz="4800" b="1" dirty="0" smtClean="0">
                <a:solidFill>
                  <a:schemeClr val="bg1"/>
                </a:solidFill>
              </a:rPr>
              <a:t>“This </a:t>
            </a:r>
            <a:r>
              <a:rPr lang="en-US" sz="4800" b="1" u="sng" dirty="0">
                <a:solidFill>
                  <a:srgbClr val="FFFF00"/>
                </a:solidFill>
              </a:rPr>
              <a:t>they shall give</a:t>
            </a:r>
            <a:r>
              <a:rPr lang="en-US" sz="4800" b="1" dirty="0">
                <a:solidFill>
                  <a:schemeClr val="bg1"/>
                </a:solidFill>
              </a:rPr>
              <a:t>, every one that </a:t>
            </a:r>
            <a:r>
              <a:rPr lang="en-US" sz="4800" b="1" dirty="0" err="1">
                <a:solidFill>
                  <a:schemeClr val="bg1"/>
                </a:solidFill>
              </a:rPr>
              <a:t>passeth</a:t>
            </a:r>
            <a:r>
              <a:rPr lang="en-US" sz="4800" b="1" dirty="0">
                <a:solidFill>
                  <a:schemeClr val="bg1"/>
                </a:solidFill>
              </a:rPr>
              <a:t> among them that are numbered, half a shekel after the shekel of the sanctuary: (a shekel </a:t>
            </a:r>
            <a:r>
              <a:rPr lang="en-US" sz="4800" b="1" i="1" dirty="0">
                <a:solidFill>
                  <a:schemeClr val="bg1"/>
                </a:solidFill>
              </a:rPr>
              <a:t>is</a:t>
            </a:r>
            <a:r>
              <a:rPr lang="en-US" sz="4800" b="1" dirty="0">
                <a:solidFill>
                  <a:schemeClr val="bg1"/>
                </a:solidFill>
              </a:rPr>
              <a:t> twenty </a:t>
            </a:r>
            <a:r>
              <a:rPr lang="en-US" sz="4800" b="1" dirty="0" err="1">
                <a:solidFill>
                  <a:schemeClr val="bg1"/>
                </a:solidFill>
              </a:rPr>
              <a:t>gerahs</a:t>
            </a:r>
            <a:r>
              <a:rPr lang="en-US" sz="4800" b="1" dirty="0">
                <a:solidFill>
                  <a:schemeClr val="bg1"/>
                </a:solidFill>
              </a:rPr>
              <a:t>:) an half shekel </a:t>
            </a:r>
            <a:r>
              <a:rPr lang="en-US" sz="4800" b="1" i="1" dirty="0">
                <a:solidFill>
                  <a:schemeClr val="bg1"/>
                </a:solidFill>
              </a:rPr>
              <a:t>shall be</a:t>
            </a:r>
            <a:r>
              <a:rPr lang="en-US" sz="4800" b="1" dirty="0">
                <a:solidFill>
                  <a:schemeClr val="bg1"/>
                </a:solidFill>
              </a:rPr>
              <a:t> the offering of the LORD</a:t>
            </a:r>
            <a:r>
              <a:rPr lang="en-US" sz="4800" b="1" dirty="0" smtClean="0">
                <a:solidFill>
                  <a:schemeClr val="bg1"/>
                </a:solidFill>
              </a:rPr>
              <a:t>.”</a:t>
            </a:r>
          </a:p>
          <a:p>
            <a:pPr algn="ctr"/>
            <a:r>
              <a:rPr lang="en-US" sz="4800" b="1" dirty="0" smtClean="0">
                <a:solidFill>
                  <a:srgbClr val="00B0F0"/>
                </a:solidFill>
              </a:rPr>
              <a:t>– Exodus 30:13 KJB</a:t>
            </a:r>
            <a:endParaRPr lang="en-US" sz="4800" b="1" dirty="0">
              <a:solidFill>
                <a:srgbClr val="00B0F0"/>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600200"/>
            <a:ext cx="9144000" cy="3785652"/>
          </a:xfrm>
          <a:prstGeom prst="rect">
            <a:avLst/>
          </a:prstGeom>
          <a:noFill/>
        </p:spPr>
        <p:txBody>
          <a:bodyPr wrap="square" rtlCol="0">
            <a:spAutoFit/>
          </a:bodyPr>
          <a:lstStyle/>
          <a:p>
            <a:pPr algn="ctr"/>
            <a:r>
              <a:rPr lang="en-US" sz="4800" b="1" dirty="0" smtClean="0">
                <a:solidFill>
                  <a:schemeClr val="bg1"/>
                </a:solidFill>
              </a:rPr>
              <a:t>“Every </a:t>
            </a:r>
            <a:r>
              <a:rPr lang="en-US" sz="4800" b="1" dirty="0">
                <a:solidFill>
                  <a:schemeClr val="bg1"/>
                </a:solidFill>
              </a:rPr>
              <a:t>one that </a:t>
            </a:r>
            <a:r>
              <a:rPr lang="en-US" sz="4800" b="1" dirty="0" err="1">
                <a:solidFill>
                  <a:schemeClr val="bg1"/>
                </a:solidFill>
              </a:rPr>
              <a:t>passeth</a:t>
            </a:r>
            <a:r>
              <a:rPr lang="en-US" sz="4800" b="1" dirty="0">
                <a:solidFill>
                  <a:schemeClr val="bg1"/>
                </a:solidFill>
              </a:rPr>
              <a:t> among them that are numbered, from twenty years old and above, shall give an offering unto the LORD</a:t>
            </a:r>
            <a:r>
              <a:rPr lang="en-US" sz="4800" b="1" dirty="0" smtClean="0">
                <a:solidFill>
                  <a:schemeClr val="bg1"/>
                </a:solidFill>
              </a:rPr>
              <a:t>.”</a:t>
            </a:r>
          </a:p>
          <a:p>
            <a:pPr algn="ctr"/>
            <a:r>
              <a:rPr lang="en-US" sz="4800" b="1" dirty="0" smtClean="0">
                <a:solidFill>
                  <a:srgbClr val="00B0F0"/>
                </a:solidFill>
              </a:rPr>
              <a:t>– Exodus 30:14 KJB</a:t>
            </a:r>
            <a:endParaRPr lang="en-US" sz="4800" b="1" dirty="0">
              <a:solidFill>
                <a:srgbClr val="00B0F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066800"/>
            <a:ext cx="9144000" cy="4524315"/>
          </a:xfrm>
          <a:prstGeom prst="rect">
            <a:avLst/>
          </a:prstGeom>
          <a:noFill/>
        </p:spPr>
        <p:txBody>
          <a:bodyPr wrap="square" rtlCol="0">
            <a:spAutoFit/>
          </a:bodyPr>
          <a:lstStyle/>
          <a:p>
            <a:pPr algn="ctr"/>
            <a:r>
              <a:rPr lang="en-US" sz="4800" b="1" dirty="0" smtClean="0">
                <a:solidFill>
                  <a:schemeClr val="bg1"/>
                </a:solidFill>
              </a:rPr>
              <a:t>“The </a:t>
            </a:r>
            <a:r>
              <a:rPr lang="en-US" sz="4800" b="1" dirty="0">
                <a:solidFill>
                  <a:schemeClr val="bg1"/>
                </a:solidFill>
              </a:rPr>
              <a:t>rich shall not give more, and the poor shall not give less than half a shekel, when </a:t>
            </a:r>
            <a:r>
              <a:rPr lang="en-US" sz="4800" b="1" i="1" dirty="0">
                <a:solidFill>
                  <a:schemeClr val="bg1"/>
                </a:solidFill>
              </a:rPr>
              <a:t>they</a:t>
            </a:r>
            <a:r>
              <a:rPr lang="en-US" sz="4800" b="1" dirty="0">
                <a:solidFill>
                  <a:schemeClr val="bg1"/>
                </a:solidFill>
              </a:rPr>
              <a:t> give an offering unto the LORD, to make an atonement for your souls</a:t>
            </a:r>
            <a:r>
              <a:rPr lang="en-US" sz="4800" b="1" dirty="0" smtClean="0">
                <a:solidFill>
                  <a:schemeClr val="bg1"/>
                </a:solidFill>
              </a:rPr>
              <a:t>.”</a:t>
            </a:r>
          </a:p>
          <a:p>
            <a:pPr algn="ctr"/>
            <a:r>
              <a:rPr lang="en-US" sz="4800" b="1" dirty="0" smtClean="0">
                <a:solidFill>
                  <a:srgbClr val="00B0F0"/>
                </a:solidFill>
              </a:rPr>
              <a:t>– Exodus 30:15 KJB</a:t>
            </a:r>
            <a:endParaRPr lang="en-US" sz="4800" b="1" dirty="0">
              <a:solidFill>
                <a:srgbClr val="00B0F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9144000" cy="6740307"/>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thou </a:t>
            </a:r>
            <a:r>
              <a:rPr lang="en-US" sz="4800" b="1" dirty="0" err="1">
                <a:solidFill>
                  <a:schemeClr val="bg1"/>
                </a:solidFill>
              </a:rPr>
              <a:t>shalt</a:t>
            </a:r>
            <a:r>
              <a:rPr lang="en-US" sz="4800" b="1" dirty="0">
                <a:solidFill>
                  <a:schemeClr val="bg1"/>
                </a:solidFill>
              </a:rPr>
              <a:t> take the atonement money of the children of Israel, and </a:t>
            </a:r>
            <a:r>
              <a:rPr lang="en-US" sz="4800" b="1" dirty="0" err="1">
                <a:solidFill>
                  <a:schemeClr val="bg1"/>
                </a:solidFill>
              </a:rPr>
              <a:t>shalt</a:t>
            </a:r>
            <a:r>
              <a:rPr lang="en-US" sz="4800" b="1" dirty="0">
                <a:solidFill>
                  <a:schemeClr val="bg1"/>
                </a:solidFill>
              </a:rPr>
              <a:t> appoint it for the service of the tabernacle of the congregation; that it may be a memorial unto the children of Israel before the LORD, to make an atonement for your souls</a:t>
            </a:r>
            <a:r>
              <a:rPr lang="en-US" sz="4800" b="1" dirty="0" smtClean="0">
                <a:solidFill>
                  <a:schemeClr val="bg1"/>
                </a:solidFill>
              </a:rPr>
              <a:t>.”</a:t>
            </a:r>
          </a:p>
          <a:p>
            <a:pPr algn="ctr"/>
            <a:r>
              <a:rPr lang="en-US" sz="4800" b="1" dirty="0" smtClean="0">
                <a:solidFill>
                  <a:srgbClr val="00B0F0"/>
                </a:solidFill>
              </a:rPr>
              <a:t>– Exodus 30:16 KJB</a:t>
            </a:r>
            <a:endParaRPr lang="en-US" sz="4800" b="1" dirty="0">
              <a:solidFill>
                <a:srgbClr val="00B0F0"/>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69441"/>
          </a:xfrm>
          <a:prstGeom prst="rect">
            <a:avLst/>
          </a:prstGeom>
          <a:noFill/>
        </p:spPr>
        <p:txBody>
          <a:bodyPr wrap="square" rtlCol="0">
            <a:spAutoFit/>
          </a:bodyPr>
          <a:lstStyle/>
          <a:p>
            <a:pPr algn="ctr"/>
            <a:r>
              <a:rPr lang="en-US" sz="4400" b="1" dirty="0" smtClean="0">
                <a:solidFill>
                  <a:schemeClr val="bg1"/>
                </a:solidFill>
              </a:rPr>
              <a:t>A requirement by God. (Ancient)</a:t>
            </a:r>
            <a:endParaRPr lang="en-US" sz="4400" b="1" dirty="0">
              <a:solidFill>
                <a:srgbClr val="00B0F0"/>
              </a:solidFill>
            </a:endParaRPr>
          </a:p>
        </p:txBody>
      </p:sp>
      <p:pic>
        <p:nvPicPr>
          <p:cNvPr id="4" name="Picture 3" descr="external-content.duckduckgo.com166.jpg"/>
          <p:cNvPicPr>
            <a:picLocks noChangeAspect="1"/>
          </p:cNvPicPr>
          <p:nvPr/>
        </p:nvPicPr>
        <p:blipFill>
          <a:blip r:embed="rId2"/>
          <a:stretch>
            <a:fillRect/>
          </a:stretch>
        </p:blipFill>
        <p:spPr>
          <a:xfrm>
            <a:off x="0" y="1295400"/>
            <a:ext cx="9144000" cy="4469130"/>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69441"/>
          </a:xfrm>
          <a:prstGeom prst="rect">
            <a:avLst/>
          </a:prstGeom>
          <a:noFill/>
        </p:spPr>
        <p:txBody>
          <a:bodyPr wrap="square" rtlCol="0">
            <a:spAutoFit/>
          </a:bodyPr>
          <a:lstStyle/>
          <a:p>
            <a:pPr algn="ctr"/>
            <a:r>
              <a:rPr lang="en-US" sz="4400" b="1" dirty="0" smtClean="0">
                <a:solidFill>
                  <a:schemeClr val="bg1"/>
                </a:solidFill>
              </a:rPr>
              <a:t>A requirement by God. (Modern)</a:t>
            </a:r>
            <a:endParaRPr lang="en-US" sz="4400" b="1" dirty="0">
              <a:solidFill>
                <a:srgbClr val="00B0F0"/>
              </a:solidFill>
            </a:endParaRPr>
          </a:p>
        </p:txBody>
      </p:sp>
      <p:pic>
        <p:nvPicPr>
          <p:cNvPr id="5" name="Picture 4" descr="external-content.duckduckgo.com167.jpg"/>
          <p:cNvPicPr>
            <a:picLocks noChangeAspect="1"/>
          </p:cNvPicPr>
          <p:nvPr/>
        </p:nvPicPr>
        <p:blipFill>
          <a:blip r:embed="rId2"/>
          <a:stretch>
            <a:fillRect/>
          </a:stretch>
        </p:blipFill>
        <p:spPr>
          <a:xfrm>
            <a:off x="0" y="1295400"/>
            <a:ext cx="9177311" cy="4419600"/>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447800"/>
            <a:ext cx="9144000" cy="3785652"/>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Moses </a:t>
            </a:r>
            <a:r>
              <a:rPr lang="en-US" sz="4800" b="1" dirty="0" err="1">
                <a:solidFill>
                  <a:schemeClr val="bg1"/>
                </a:solidFill>
              </a:rPr>
              <a:t>spake</a:t>
            </a:r>
            <a:r>
              <a:rPr lang="en-US" sz="4800" b="1" dirty="0">
                <a:solidFill>
                  <a:schemeClr val="bg1"/>
                </a:solidFill>
              </a:rPr>
              <a:t> unto all the congregation of the children of Israel, saying, This </a:t>
            </a:r>
            <a:r>
              <a:rPr lang="en-US" sz="4800" b="1" i="1" dirty="0">
                <a:solidFill>
                  <a:schemeClr val="bg1"/>
                </a:solidFill>
              </a:rPr>
              <a:t>is</a:t>
            </a:r>
            <a:r>
              <a:rPr lang="en-US" sz="4800" b="1" dirty="0">
                <a:solidFill>
                  <a:schemeClr val="bg1"/>
                </a:solidFill>
              </a:rPr>
              <a:t> the thing which the LORD commanded, saying</a:t>
            </a:r>
            <a:r>
              <a:rPr lang="en-US" sz="4800" b="1" dirty="0" smtClean="0">
                <a:solidFill>
                  <a:schemeClr val="bg1"/>
                </a:solidFill>
              </a:rPr>
              <a:t>,” </a:t>
            </a:r>
            <a:r>
              <a:rPr lang="en-US" sz="4800" b="1" dirty="0" smtClean="0">
                <a:solidFill>
                  <a:srgbClr val="00B0F0"/>
                </a:solidFill>
              </a:rPr>
              <a:t>– Exodus 35:4 KJB</a:t>
            </a:r>
            <a:endParaRPr lang="en-US" sz="4800" b="1" dirty="0">
              <a:solidFill>
                <a:srgbClr val="00B0F0"/>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066800"/>
            <a:ext cx="9144000" cy="4524315"/>
          </a:xfrm>
          <a:prstGeom prst="rect">
            <a:avLst/>
          </a:prstGeom>
          <a:noFill/>
        </p:spPr>
        <p:txBody>
          <a:bodyPr wrap="square" rtlCol="0">
            <a:spAutoFit/>
          </a:bodyPr>
          <a:lstStyle/>
          <a:p>
            <a:pPr algn="ctr"/>
            <a:r>
              <a:rPr lang="en-US" sz="4800" b="1" dirty="0" smtClean="0">
                <a:solidFill>
                  <a:schemeClr val="bg1"/>
                </a:solidFill>
              </a:rPr>
              <a:t>“Take </a:t>
            </a:r>
            <a:r>
              <a:rPr lang="en-US" sz="4800" b="1" dirty="0">
                <a:solidFill>
                  <a:schemeClr val="bg1"/>
                </a:solidFill>
              </a:rPr>
              <a:t>ye from among you an offering unto the LORD: whosoever </a:t>
            </a:r>
            <a:r>
              <a:rPr lang="en-US" sz="4800" b="1" i="1" dirty="0">
                <a:solidFill>
                  <a:schemeClr val="bg1"/>
                </a:solidFill>
              </a:rPr>
              <a:t>is</a:t>
            </a:r>
            <a:r>
              <a:rPr lang="en-US" sz="4800" b="1" dirty="0">
                <a:solidFill>
                  <a:schemeClr val="bg1"/>
                </a:solidFill>
              </a:rPr>
              <a:t> of a </a:t>
            </a:r>
            <a:r>
              <a:rPr lang="en-US" sz="4800" b="1" u="sng" dirty="0">
                <a:solidFill>
                  <a:srgbClr val="FFFF00"/>
                </a:solidFill>
              </a:rPr>
              <a:t>willing</a:t>
            </a:r>
            <a:r>
              <a:rPr lang="en-US" sz="4800" b="1" dirty="0">
                <a:solidFill>
                  <a:schemeClr val="bg1"/>
                </a:solidFill>
              </a:rPr>
              <a:t> heart, let him bring it, an offering of the LORD; gold, and silver, and brass</a:t>
            </a:r>
            <a:r>
              <a:rPr lang="en-US" sz="4800" b="1" dirty="0" smtClean="0">
                <a:solidFill>
                  <a:schemeClr val="bg1"/>
                </a:solidFill>
              </a:rPr>
              <a:t>,”</a:t>
            </a:r>
          </a:p>
          <a:p>
            <a:pPr algn="ctr"/>
            <a:r>
              <a:rPr lang="en-US" sz="4800" b="1" dirty="0" smtClean="0">
                <a:solidFill>
                  <a:srgbClr val="00B0F0"/>
                </a:solidFill>
              </a:rPr>
              <a:t>– Exodus 35:5 KJB</a:t>
            </a:r>
            <a:endParaRPr lang="en-US" sz="4800" b="1" dirty="0">
              <a:solidFill>
                <a:srgbClr val="00B0F0"/>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133600"/>
            <a:ext cx="9144000" cy="2308324"/>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blue, and purple, and scarlet, and fine linen, and goats' </a:t>
            </a:r>
            <a:r>
              <a:rPr lang="en-US" sz="4800" b="1" i="1" dirty="0">
                <a:solidFill>
                  <a:schemeClr val="bg1"/>
                </a:solidFill>
              </a:rPr>
              <a:t>hair</a:t>
            </a:r>
            <a:r>
              <a:rPr lang="en-US" sz="4800" b="1" dirty="0" smtClean="0">
                <a:solidFill>
                  <a:schemeClr val="bg1"/>
                </a:solidFill>
              </a:rPr>
              <a:t>,”</a:t>
            </a:r>
          </a:p>
          <a:p>
            <a:pPr algn="ctr"/>
            <a:r>
              <a:rPr lang="en-US" sz="4800" b="1" dirty="0" smtClean="0">
                <a:solidFill>
                  <a:srgbClr val="00B0F0"/>
                </a:solidFill>
              </a:rPr>
              <a:t>– Exodus 35:6 KJB</a:t>
            </a:r>
            <a:endParaRPr lang="en-US" sz="4800" b="1" dirty="0">
              <a:solidFill>
                <a:srgbClr val="00B0F0"/>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133600"/>
            <a:ext cx="9144000" cy="2308324"/>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rams' skins dyed red, and badgers' skins, and </a:t>
            </a:r>
            <a:r>
              <a:rPr lang="en-US" sz="4800" b="1" dirty="0" err="1">
                <a:solidFill>
                  <a:schemeClr val="bg1"/>
                </a:solidFill>
              </a:rPr>
              <a:t>shittim</a:t>
            </a:r>
            <a:r>
              <a:rPr lang="en-US" sz="4800" b="1" dirty="0">
                <a:solidFill>
                  <a:schemeClr val="bg1"/>
                </a:solidFill>
              </a:rPr>
              <a:t> wood</a:t>
            </a:r>
            <a:r>
              <a:rPr lang="en-US" sz="4800" b="1" dirty="0" smtClean="0">
                <a:solidFill>
                  <a:schemeClr val="bg1"/>
                </a:solidFill>
              </a:rPr>
              <a:t>,” </a:t>
            </a:r>
            <a:r>
              <a:rPr lang="en-US" sz="4800" b="1" dirty="0" smtClean="0">
                <a:solidFill>
                  <a:srgbClr val="00B0F0"/>
                </a:solidFill>
              </a:rPr>
              <a:t>– Exodus 35:7 KJB</a:t>
            </a:r>
            <a:endParaRPr lang="en-US" sz="4800" b="1" dirty="0">
              <a:solidFill>
                <a:srgbClr val="00B0F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solidFill>
                  <a:schemeClr val="bg1"/>
                </a:solidFill>
              </a:rPr>
              <a:t>Floor </a:t>
            </a:r>
            <a:r>
              <a:rPr lang="en-US" sz="4000" b="1" u="sng" dirty="0" smtClean="0">
                <a:solidFill>
                  <a:srgbClr val="FFFF00"/>
                </a:solidFill>
              </a:rPr>
              <a:t>Plans</a:t>
            </a:r>
            <a:r>
              <a:rPr lang="en-US" sz="4000" b="1" dirty="0" smtClean="0">
                <a:solidFill>
                  <a:schemeClr val="bg1"/>
                </a:solidFill>
              </a:rPr>
              <a:t>:</a:t>
            </a:r>
            <a:endParaRPr lang="en-US" sz="4000" b="1" dirty="0">
              <a:solidFill>
                <a:schemeClr val="bg1"/>
              </a:solidFill>
            </a:endParaRPr>
          </a:p>
        </p:txBody>
      </p:sp>
      <p:pic>
        <p:nvPicPr>
          <p:cNvPr id="6" name="Picture 5" descr="external-content.duckduckgo.com120.jpg"/>
          <p:cNvPicPr>
            <a:picLocks noChangeAspect="1"/>
          </p:cNvPicPr>
          <p:nvPr/>
        </p:nvPicPr>
        <p:blipFill>
          <a:blip r:embed="rId2"/>
          <a:stretch>
            <a:fillRect/>
          </a:stretch>
        </p:blipFill>
        <p:spPr>
          <a:xfrm>
            <a:off x="0" y="838200"/>
            <a:ext cx="9144000" cy="5750312"/>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133600"/>
            <a:ext cx="9144000" cy="2308324"/>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oil for the light, and spices for anointing oil, and for the sweet incense</a:t>
            </a:r>
            <a:r>
              <a:rPr lang="en-US" sz="4800" b="1" dirty="0" smtClean="0">
                <a:solidFill>
                  <a:schemeClr val="bg1"/>
                </a:solidFill>
              </a:rPr>
              <a:t>,” </a:t>
            </a:r>
            <a:r>
              <a:rPr lang="en-US" sz="4800" b="1" dirty="0" smtClean="0">
                <a:solidFill>
                  <a:srgbClr val="00B0F0"/>
                </a:solidFill>
              </a:rPr>
              <a:t>– Exodus 35:8 KJB</a:t>
            </a:r>
            <a:endParaRPr lang="en-US" sz="4800" b="1" dirty="0">
              <a:solidFill>
                <a:srgbClr val="00B0F0"/>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133600"/>
            <a:ext cx="9144000" cy="2308324"/>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onyx stones, and stones to be set for the ephod, and for the </a:t>
            </a:r>
            <a:r>
              <a:rPr lang="en-US" sz="4800" b="1" dirty="0" smtClean="0">
                <a:solidFill>
                  <a:schemeClr val="bg1"/>
                </a:solidFill>
              </a:rPr>
              <a:t>breastplate.” </a:t>
            </a:r>
            <a:r>
              <a:rPr lang="en-US" sz="4800" b="1" dirty="0" smtClean="0">
                <a:solidFill>
                  <a:srgbClr val="00B0F0"/>
                </a:solidFill>
              </a:rPr>
              <a:t>– Exodus 35:9 KJB</a:t>
            </a:r>
            <a:endParaRPr lang="en-US" sz="4800" b="1" dirty="0">
              <a:solidFill>
                <a:srgbClr val="00B0F0"/>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981200"/>
            <a:ext cx="9144000" cy="3046988"/>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every wise hearted among you shall come, and make all that the LORD hath commanded</a:t>
            </a:r>
            <a:r>
              <a:rPr lang="en-US" sz="4800" b="1" dirty="0" smtClean="0">
                <a:solidFill>
                  <a:schemeClr val="bg1"/>
                </a:solidFill>
              </a:rPr>
              <a:t>;”</a:t>
            </a:r>
          </a:p>
          <a:p>
            <a:pPr algn="ctr"/>
            <a:r>
              <a:rPr lang="en-US" sz="4800" b="1" dirty="0" smtClean="0">
                <a:solidFill>
                  <a:srgbClr val="00B0F0"/>
                </a:solidFill>
              </a:rPr>
              <a:t>– Exodus 35:10 KJB</a:t>
            </a:r>
            <a:endParaRPr lang="en-US" sz="4800" b="1" dirty="0">
              <a:solidFill>
                <a:srgbClr val="00B0F0"/>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981200"/>
            <a:ext cx="9144000" cy="3046988"/>
          </a:xfrm>
          <a:prstGeom prst="rect">
            <a:avLst/>
          </a:prstGeom>
          <a:noFill/>
        </p:spPr>
        <p:txBody>
          <a:bodyPr wrap="square" rtlCol="0">
            <a:spAutoFit/>
          </a:bodyPr>
          <a:lstStyle/>
          <a:p>
            <a:pPr algn="ctr"/>
            <a:r>
              <a:rPr lang="en-US" sz="4800" b="1" dirty="0" smtClean="0">
                <a:solidFill>
                  <a:schemeClr val="bg1"/>
                </a:solidFill>
              </a:rPr>
              <a:t>“The </a:t>
            </a:r>
            <a:r>
              <a:rPr lang="en-US" sz="4800" b="1" dirty="0">
                <a:solidFill>
                  <a:schemeClr val="bg1"/>
                </a:solidFill>
              </a:rPr>
              <a:t>tabernacle, his tent, and his covering, his </a:t>
            </a:r>
            <a:r>
              <a:rPr lang="en-US" sz="4800" b="1" dirty="0" err="1">
                <a:solidFill>
                  <a:schemeClr val="bg1"/>
                </a:solidFill>
              </a:rPr>
              <a:t>taches</a:t>
            </a:r>
            <a:r>
              <a:rPr lang="en-US" sz="4800" b="1" dirty="0">
                <a:solidFill>
                  <a:schemeClr val="bg1"/>
                </a:solidFill>
              </a:rPr>
              <a:t>, and his boards, his bars, his pillars, and his sockets</a:t>
            </a:r>
            <a:r>
              <a:rPr lang="en-US" sz="4800" b="1" dirty="0" smtClean="0">
                <a:solidFill>
                  <a:schemeClr val="bg1"/>
                </a:solidFill>
              </a:rPr>
              <a:t>,” </a:t>
            </a:r>
            <a:r>
              <a:rPr lang="en-US" sz="4800" b="1" dirty="0" smtClean="0">
                <a:solidFill>
                  <a:srgbClr val="00B0F0"/>
                </a:solidFill>
              </a:rPr>
              <a:t>– Exodus 35:11 KJB</a:t>
            </a:r>
            <a:endParaRPr lang="en-US" sz="4800" b="1" dirty="0">
              <a:solidFill>
                <a:srgbClr val="00B0F0"/>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981200"/>
            <a:ext cx="9144000" cy="2308324"/>
          </a:xfrm>
          <a:prstGeom prst="rect">
            <a:avLst/>
          </a:prstGeom>
          <a:noFill/>
        </p:spPr>
        <p:txBody>
          <a:bodyPr wrap="square" rtlCol="0">
            <a:spAutoFit/>
          </a:bodyPr>
          <a:lstStyle/>
          <a:p>
            <a:pPr algn="ctr"/>
            <a:r>
              <a:rPr lang="en-US" sz="4800" b="1" dirty="0" smtClean="0">
                <a:solidFill>
                  <a:schemeClr val="bg1"/>
                </a:solidFill>
              </a:rPr>
              <a:t>“The </a:t>
            </a:r>
            <a:r>
              <a:rPr lang="en-US" sz="4800" b="1" dirty="0">
                <a:solidFill>
                  <a:schemeClr val="bg1"/>
                </a:solidFill>
              </a:rPr>
              <a:t>ark, and the staves thereof, with the mercy seat, and the </a:t>
            </a:r>
            <a:r>
              <a:rPr lang="en-US" sz="4800" b="1" dirty="0" err="1">
                <a:solidFill>
                  <a:schemeClr val="bg1"/>
                </a:solidFill>
              </a:rPr>
              <a:t>vail</a:t>
            </a:r>
            <a:r>
              <a:rPr lang="en-US" sz="4800" b="1" dirty="0">
                <a:solidFill>
                  <a:schemeClr val="bg1"/>
                </a:solidFill>
              </a:rPr>
              <a:t> of the covering</a:t>
            </a:r>
            <a:r>
              <a:rPr lang="en-US" sz="4800" b="1" dirty="0" smtClean="0">
                <a:solidFill>
                  <a:schemeClr val="bg1"/>
                </a:solidFill>
              </a:rPr>
              <a:t>,” </a:t>
            </a:r>
            <a:r>
              <a:rPr lang="en-US" sz="4800" b="1" dirty="0" smtClean="0">
                <a:solidFill>
                  <a:srgbClr val="00B0F0"/>
                </a:solidFill>
              </a:rPr>
              <a:t>– Exodus 35:12 KJB</a:t>
            </a:r>
            <a:endParaRPr lang="en-US" sz="4800" b="1" dirty="0">
              <a:solidFill>
                <a:srgbClr val="00B0F0"/>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209800"/>
            <a:ext cx="9144000" cy="2308324"/>
          </a:xfrm>
          <a:prstGeom prst="rect">
            <a:avLst/>
          </a:prstGeom>
          <a:noFill/>
        </p:spPr>
        <p:txBody>
          <a:bodyPr wrap="square" rtlCol="0">
            <a:spAutoFit/>
          </a:bodyPr>
          <a:lstStyle/>
          <a:p>
            <a:pPr algn="ctr"/>
            <a:r>
              <a:rPr lang="en-US" sz="4800" b="1" dirty="0" smtClean="0">
                <a:solidFill>
                  <a:schemeClr val="bg1"/>
                </a:solidFill>
              </a:rPr>
              <a:t>“The </a:t>
            </a:r>
            <a:r>
              <a:rPr lang="en-US" sz="4800" b="1" dirty="0">
                <a:solidFill>
                  <a:schemeClr val="bg1"/>
                </a:solidFill>
              </a:rPr>
              <a:t>table, and his staves, and all his vessels, and the </a:t>
            </a:r>
            <a:r>
              <a:rPr lang="en-US" sz="4800" b="1" dirty="0" err="1">
                <a:solidFill>
                  <a:schemeClr val="bg1"/>
                </a:solidFill>
              </a:rPr>
              <a:t>shewbread</a:t>
            </a:r>
            <a:r>
              <a:rPr lang="en-US" sz="4800" b="1" dirty="0" smtClean="0">
                <a:solidFill>
                  <a:schemeClr val="bg1"/>
                </a:solidFill>
              </a:rPr>
              <a:t>,”</a:t>
            </a:r>
          </a:p>
          <a:p>
            <a:pPr algn="ctr"/>
            <a:r>
              <a:rPr lang="en-US" sz="4800" b="1" dirty="0" smtClean="0">
                <a:solidFill>
                  <a:srgbClr val="00B0F0"/>
                </a:solidFill>
              </a:rPr>
              <a:t>– Exodus 35:13 KJB</a:t>
            </a:r>
            <a:endParaRPr lang="en-US" sz="4800" b="1" dirty="0">
              <a:solidFill>
                <a:srgbClr val="00B0F0"/>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057400"/>
            <a:ext cx="9144000" cy="3046988"/>
          </a:xfrm>
          <a:prstGeom prst="rect">
            <a:avLst/>
          </a:prstGeom>
          <a:noFill/>
        </p:spPr>
        <p:txBody>
          <a:bodyPr wrap="square" rtlCol="0">
            <a:spAutoFit/>
          </a:bodyPr>
          <a:lstStyle/>
          <a:p>
            <a:pPr algn="ctr"/>
            <a:r>
              <a:rPr lang="en-US" sz="4800" b="1" dirty="0" smtClean="0">
                <a:solidFill>
                  <a:schemeClr val="bg1"/>
                </a:solidFill>
              </a:rPr>
              <a:t>“The </a:t>
            </a:r>
            <a:r>
              <a:rPr lang="en-US" sz="4800" b="1" dirty="0">
                <a:solidFill>
                  <a:schemeClr val="bg1"/>
                </a:solidFill>
              </a:rPr>
              <a:t>candlestick also for the light, and his furniture, and his lamps, with the oil for the light</a:t>
            </a:r>
            <a:r>
              <a:rPr lang="en-US" sz="4800" b="1" dirty="0" smtClean="0">
                <a:solidFill>
                  <a:schemeClr val="bg1"/>
                </a:solidFill>
              </a:rPr>
              <a:t>,”</a:t>
            </a:r>
          </a:p>
          <a:p>
            <a:pPr algn="ctr"/>
            <a:r>
              <a:rPr lang="en-US" sz="4800" b="1" dirty="0" smtClean="0">
                <a:solidFill>
                  <a:srgbClr val="00B0F0"/>
                </a:solidFill>
              </a:rPr>
              <a:t>– Exodus 35:14 KJB</a:t>
            </a:r>
            <a:endParaRPr lang="en-US" sz="4800" b="1" dirty="0">
              <a:solidFill>
                <a:srgbClr val="00B0F0"/>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219200"/>
            <a:ext cx="9144000" cy="4524315"/>
          </a:xfrm>
          <a:prstGeom prst="rect">
            <a:avLst/>
          </a:prstGeom>
          <a:noFill/>
        </p:spPr>
        <p:txBody>
          <a:bodyPr wrap="square" rtlCol="0">
            <a:spAutoFit/>
          </a:bodyPr>
          <a:lstStyle/>
          <a:p>
            <a:pPr algn="ctr"/>
            <a:r>
              <a:rPr lang="en-US" sz="4800" b="1" dirty="0" smtClean="0">
                <a:solidFill>
                  <a:schemeClr val="bg1"/>
                </a:solidFill>
              </a:rPr>
              <a:t>“And </a:t>
            </a:r>
            <a:r>
              <a:rPr lang="en-US" sz="4800" b="1" dirty="0">
                <a:solidFill>
                  <a:schemeClr val="bg1"/>
                </a:solidFill>
              </a:rPr>
              <a:t>the incense altar, and his staves, and the anointing oil, and the sweet incense, and the hanging for the door at the entering in of the tabernacle</a:t>
            </a:r>
            <a:r>
              <a:rPr lang="en-US" sz="4800" b="1" dirty="0" smtClean="0">
                <a:solidFill>
                  <a:schemeClr val="bg1"/>
                </a:solidFill>
              </a:rPr>
              <a:t>,”</a:t>
            </a:r>
          </a:p>
          <a:p>
            <a:pPr algn="ctr"/>
            <a:r>
              <a:rPr lang="en-US" sz="4800" b="1" dirty="0" smtClean="0">
                <a:solidFill>
                  <a:srgbClr val="00B0F0"/>
                </a:solidFill>
              </a:rPr>
              <a:t>– Exodus 35:15 KJB</a:t>
            </a:r>
            <a:endParaRPr lang="en-US" sz="4800" b="1" dirty="0">
              <a:solidFill>
                <a:srgbClr val="00B0F0"/>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981200"/>
            <a:ext cx="9144000" cy="3046988"/>
          </a:xfrm>
          <a:prstGeom prst="rect">
            <a:avLst/>
          </a:prstGeom>
          <a:noFill/>
        </p:spPr>
        <p:txBody>
          <a:bodyPr wrap="square" rtlCol="0">
            <a:spAutoFit/>
          </a:bodyPr>
          <a:lstStyle/>
          <a:p>
            <a:pPr algn="ctr"/>
            <a:r>
              <a:rPr lang="en-US" sz="4800" b="1" dirty="0" smtClean="0">
                <a:solidFill>
                  <a:schemeClr val="bg1"/>
                </a:solidFill>
              </a:rPr>
              <a:t>“The </a:t>
            </a:r>
            <a:r>
              <a:rPr lang="en-US" sz="4800" b="1" dirty="0">
                <a:solidFill>
                  <a:schemeClr val="bg1"/>
                </a:solidFill>
              </a:rPr>
              <a:t>altar of burnt offering, with his </a:t>
            </a:r>
            <a:r>
              <a:rPr lang="en-US" sz="4800" b="1" dirty="0" err="1">
                <a:solidFill>
                  <a:schemeClr val="bg1"/>
                </a:solidFill>
              </a:rPr>
              <a:t>brasen</a:t>
            </a:r>
            <a:r>
              <a:rPr lang="en-US" sz="4800" b="1" dirty="0">
                <a:solidFill>
                  <a:schemeClr val="bg1"/>
                </a:solidFill>
              </a:rPr>
              <a:t> grate, his staves, and all his vessels, the laver and his foot</a:t>
            </a:r>
            <a:r>
              <a:rPr lang="en-US" sz="4800" b="1" dirty="0" smtClean="0">
                <a:solidFill>
                  <a:schemeClr val="bg1"/>
                </a:solidFill>
              </a:rPr>
              <a:t>,” </a:t>
            </a:r>
            <a:r>
              <a:rPr lang="en-US" sz="4800" b="1" dirty="0" smtClean="0">
                <a:solidFill>
                  <a:srgbClr val="00B0F0"/>
                </a:solidFill>
              </a:rPr>
              <a:t>– Exodus 35:16 KJB</a:t>
            </a:r>
            <a:endParaRPr lang="en-US" sz="4800" b="1" dirty="0">
              <a:solidFill>
                <a:srgbClr val="00B0F0"/>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981200"/>
            <a:ext cx="9144000" cy="3046988"/>
          </a:xfrm>
          <a:prstGeom prst="rect">
            <a:avLst/>
          </a:prstGeom>
          <a:noFill/>
        </p:spPr>
        <p:txBody>
          <a:bodyPr wrap="square" rtlCol="0">
            <a:spAutoFit/>
          </a:bodyPr>
          <a:lstStyle/>
          <a:p>
            <a:pPr algn="ctr"/>
            <a:r>
              <a:rPr lang="en-US" sz="4800" b="1" dirty="0" smtClean="0">
                <a:solidFill>
                  <a:schemeClr val="bg1"/>
                </a:solidFill>
              </a:rPr>
              <a:t>“The </a:t>
            </a:r>
            <a:r>
              <a:rPr lang="en-US" sz="4800" b="1" dirty="0">
                <a:solidFill>
                  <a:schemeClr val="bg1"/>
                </a:solidFill>
              </a:rPr>
              <a:t>hangings of the court, his pillars, and their sockets, and the hanging for the door of the court</a:t>
            </a:r>
            <a:r>
              <a:rPr lang="en-US" sz="4800" b="1" dirty="0" smtClean="0">
                <a:solidFill>
                  <a:schemeClr val="bg1"/>
                </a:solidFill>
              </a:rPr>
              <a:t>,” </a:t>
            </a:r>
            <a:r>
              <a:rPr lang="en-US" sz="4800" b="1" dirty="0" smtClean="0">
                <a:solidFill>
                  <a:srgbClr val="00B0F0"/>
                </a:solidFill>
              </a:rPr>
              <a:t>– Exodus 35:17 KJB</a:t>
            </a:r>
            <a:endParaRPr lang="en-US" sz="4800" b="1" dirty="0">
              <a:solidFill>
                <a:srgbClr val="00B0F0"/>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3320</TotalTime>
  <Words>5158</Words>
  <Application>Microsoft Office PowerPoint</Application>
  <PresentationFormat>On-screen Show (4:3)</PresentationFormat>
  <Paragraphs>282</Paragraphs>
  <Slides>178</Slides>
  <Notes>0</Notes>
  <HiddenSlides>0</HiddenSlides>
  <MMClips>0</MMClips>
  <ScaleCrop>false</ScaleCrop>
  <HeadingPairs>
    <vt:vector size="4" baseType="variant">
      <vt:variant>
        <vt:lpstr>Theme</vt:lpstr>
      </vt:variant>
      <vt:variant>
        <vt:i4>1</vt:i4>
      </vt:variant>
      <vt:variant>
        <vt:lpstr>Slide Titles</vt:lpstr>
      </vt:variant>
      <vt:variant>
        <vt:i4>178</vt:i4>
      </vt:variant>
    </vt:vector>
  </HeadingPairs>
  <TitlesOfParts>
    <vt:vector size="17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AWHN</dc:creator>
  <cp:lastModifiedBy>AWHN</cp:lastModifiedBy>
  <cp:revision>190</cp:revision>
  <dcterms:created xsi:type="dcterms:W3CDTF">2020-08-03T10:41:10Z</dcterms:created>
  <dcterms:modified xsi:type="dcterms:W3CDTF">2020-08-06T23:04:59Z</dcterms:modified>
</cp:coreProperties>
</file>