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0" r:id="rId7"/>
    <p:sldId id="264" r:id="rId8"/>
    <p:sldId id="261" r:id="rId9"/>
    <p:sldId id="262" r:id="rId10"/>
    <p:sldId id="263" r:id="rId11"/>
    <p:sldId id="266" r:id="rId12"/>
    <p:sldId id="267" r:id="rId13"/>
    <p:sldId id="268" r:id="rId14"/>
    <p:sldId id="271" r:id="rId15"/>
    <p:sldId id="404" r:id="rId16"/>
    <p:sldId id="269" r:id="rId17"/>
    <p:sldId id="272" r:id="rId18"/>
    <p:sldId id="270" r:id="rId19"/>
    <p:sldId id="273" r:id="rId20"/>
    <p:sldId id="274" r:id="rId21"/>
    <p:sldId id="275" r:id="rId22"/>
    <p:sldId id="405" r:id="rId23"/>
    <p:sldId id="276" r:id="rId24"/>
    <p:sldId id="406" r:id="rId25"/>
    <p:sldId id="407" r:id="rId26"/>
    <p:sldId id="277" r:id="rId27"/>
    <p:sldId id="408" r:id="rId28"/>
    <p:sldId id="409" r:id="rId29"/>
    <p:sldId id="278" r:id="rId30"/>
    <p:sldId id="279" r:id="rId31"/>
    <p:sldId id="294" r:id="rId32"/>
    <p:sldId id="280" r:id="rId33"/>
    <p:sldId id="410" r:id="rId34"/>
    <p:sldId id="281" r:id="rId35"/>
    <p:sldId id="282" r:id="rId36"/>
    <p:sldId id="283" r:id="rId37"/>
    <p:sldId id="284" r:id="rId38"/>
    <p:sldId id="285" r:id="rId39"/>
    <p:sldId id="286" r:id="rId40"/>
    <p:sldId id="287" r:id="rId41"/>
    <p:sldId id="293" r:id="rId42"/>
    <p:sldId id="288" r:id="rId43"/>
    <p:sldId id="289" r:id="rId44"/>
    <p:sldId id="290" r:id="rId45"/>
    <p:sldId id="292" r:id="rId46"/>
    <p:sldId id="291" r:id="rId47"/>
    <p:sldId id="377" r:id="rId48"/>
    <p:sldId id="378" r:id="rId49"/>
    <p:sldId id="379" r:id="rId50"/>
    <p:sldId id="380" r:id="rId51"/>
    <p:sldId id="381" r:id="rId52"/>
    <p:sldId id="382" r:id="rId53"/>
    <p:sldId id="383" r:id="rId54"/>
    <p:sldId id="384" r:id="rId55"/>
    <p:sldId id="385" r:id="rId56"/>
    <p:sldId id="388" r:id="rId57"/>
    <p:sldId id="386" r:id="rId58"/>
    <p:sldId id="387" r:id="rId59"/>
    <p:sldId id="389" r:id="rId60"/>
    <p:sldId id="390" r:id="rId61"/>
    <p:sldId id="391" r:id="rId62"/>
    <p:sldId id="392" r:id="rId63"/>
    <p:sldId id="394" r:id="rId64"/>
    <p:sldId id="395" r:id="rId65"/>
    <p:sldId id="396" r:id="rId66"/>
    <p:sldId id="426" r:id="rId67"/>
    <p:sldId id="393" r:id="rId68"/>
    <p:sldId id="397" r:id="rId69"/>
    <p:sldId id="398" r:id="rId70"/>
    <p:sldId id="373" r:id="rId71"/>
    <p:sldId id="295" r:id="rId72"/>
    <p:sldId id="399" r:id="rId73"/>
    <p:sldId id="400" r:id="rId74"/>
    <p:sldId id="296" r:id="rId75"/>
    <p:sldId id="297" r:id="rId76"/>
    <p:sldId id="298" r:id="rId77"/>
    <p:sldId id="299" r:id="rId78"/>
    <p:sldId id="300" r:id="rId79"/>
    <p:sldId id="402" r:id="rId80"/>
    <p:sldId id="301" r:id="rId81"/>
    <p:sldId id="374" r:id="rId82"/>
    <p:sldId id="302" r:id="rId83"/>
    <p:sldId id="303" r:id="rId84"/>
    <p:sldId id="304" r:id="rId85"/>
    <p:sldId id="375" r:id="rId86"/>
    <p:sldId id="415" r:id="rId87"/>
    <p:sldId id="416" r:id="rId88"/>
    <p:sldId id="305" r:id="rId89"/>
    <p:sldId id="414" r:id="rId90"/>
    <p:sldId id="413" r:id="rId91"/>
    <p:sldId id="306" r:id="rId92"/>
    <p:sldId id="307" r:id="rId93"/>
    <p:sldId id="308" r:id="rId94"/>
    <p:sldId id="309" r:id="rId95"/>
    <p:sldId id="411" r:id="rId96"/>
    <p:sldId id="417" r:id="rId97"/>
    <p:sldId id="428" r:id="rId98"/>
    <p:sldId id="429" r:id="rId99"/>
    <p:sldId id="418" r:id="rId100"/>
    <p:sldId id="430" r:id="rId101"/>
    <p:sldId id="431" r:id="rId102"/>
    <p:sldId id="419" r:id="rId103"/>
    <p:sldId id="425" r:id="rId104"/>
    <p:sldId id="420" r:id="rId105"/>
    <p:sldId id="421" r:id="rId106"/>
    <p:sldId id="422" r:id="rId107"/>
    <p:sldId id="423" r:id="rId108"/>
    <p:sldId id="427" r:id="rId109"/>
    <p:sldId id="432" r:id="rId110"/>
    <p:sldId id="433" r:id="rId111"/>
    <p:sldId id="434" r:id="rId112"/>
    <p:sldId id="435" r:id="rId113"/>
    <p:sldId id="436" r:id="rId114"/>
    <p:sldId id="437" r:id="rId115"/>
    <p:sldId id="442" r:id="rId116"/>
    <p:sldId id="443" r:id="rId117"/>
    <p:sldId id="438" r:id="rId118"/>
    <p:sldId id="444" r:id="rId119"/>
    <p:sldId id="439" r:id="rId120"/>
    <p:sldId id="445" r:id="rId121"/>
    <p:sldId id="448" r:id="rId122"/>
    <p:sldId id="446" r:id="rId123"/>
    <p:sldId id="447" r:id="rId124"/>
    <p:sldId id="453" r:id="rId125"/>
    <p:sldId id="456" r:id="rId126"/>
    <p:sldId id="454" r:id="rId127"/>
    <p:sldId id="455" r:id="rId128"/>
    <p:sldId id="471" r:id="rId129"/>
    <p:sldId id="472" r:id="rId130"/>
    <p:sldId id="473" r:id="rId131"/>
    <p:sldId id="474" r:id="rId132"/>
    <p:sldId id="449" r:id="rId133"/>
    <p:sldId id="470" r:id="rId134"/>
    <p:sldId id="450" r:id="rId135"/>
    <p:sldId id="451" r:id="rId136"/>
    <p:sldId id="452" r:id="rId137"/>
    <p:sldId id="441" r:id="rId138"/>
    <p:sldId id="468" r:id="rId139"/>
    <p:sldId id="458" r:id="rId140"/>
    <p:sldId id="469" r:id="rId141"/>
    <p:sldId id="460" r:id="rId142"/>
    <p:sldId id="465" r:id="rId143"/>
    <p:sldId id="466" r:id="rId144"/>
    <p:sldId id="440" r:id="rId1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79" autoAdjust="0"/>
    <p:restoredTop sz="94660"/>
  </p:normalViewPr>
  <p:slideViewPr>
    <p:cSldViewPr>
      <p:cViewPr varScale="1">
        <p:scale>
          <a:sx n="68" d="100"/>
          <a:sy n="68" d="100"/>
        </p:scale>
        <p:origin x="-141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B818CD-1474-46D2-9ADF-2D232913B8FE}"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818CD-1474-46D2-9ADF-2D232913B8FE}"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818CD-1474-46D2-9ADF-2D232913B8FE}"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818CD-1474-46D2-9ADF-2D232913B8FE}"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B818CD-1474-46D2-9ADF-2D232913B8FE}"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B818CD-1474-46D2-9ADF-2D232913B8FE}"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B818CD-1474-46D2-9ADF-2D232913B8FE}" type="datetimeFigureOut">
              <a:rPr lang="en-US" smtClean="0"/>
              <a:pPr/>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B818CD-1474-46D2-9ADF-2D232913B8FE}" type="datetimeFigureOut">
              <a:rPr lang="en-US" smtClean="0"/>
              <a:pPr/>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818CD-1474-46D2-9ADF-2D232913B8FE}" type="datetimeFigureOut">
              <a:rPr lang="en-US" smtClean="0"/>
              <a:pPr/>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818CD-1474-46D2-9ADF-2D232913B8FE}"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818CD-1474-46D2-9ADF-2D232913B8FE}"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2E794-AEFF-4178-BE7D-94D1E0792C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818CD-1474-46D2-9ADF-2D232913B8FE}" type="datetimeFigureOut">
              <a:rPr lang="en-US" smtClean="0"/>
              <a:pPr/>
              <a:t>3/5/2020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2E794-AEFF-4178-BE7D-94D1E0792C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minion.jpg"/>
          <p:cNvPicPr>
            <a:picLocks noChangeAspect="1"/>
          </p:cNvPicPr>
          <p:nvPr/>
        </p:nvPicPr>
        <p:blipFill>
          <a:blip r:embed="rId2" cstate="print"/>
          <a:stretch>
            <a:fillRect/>
          </a:stretch>
        </p:blipFill>
        <p:spPr>
          <a:xfrm>
            <a:off x="0" y="519545"/>
            <a:ext cx="9144000" cy="5818909"/>
          </a:xfrm>
          <a:prstGeom prst="rect">
            <a:avLst/>
          </a:prstGeom>
        </p:spPr>
      </p:pic>
      <p:sp>
        <p:nvSpPr>
          <p:cNvPr id="3" name="TextBox 2"/>
          <p:cNvSpPr txBox="1"/>
          <p:nvPr/>
        </p:nvSpPr>
        <p:spPr>
          <a:xfrm>
            <a:off x="762000" y="6134955"/>
            <a:ext cx="7526356" cy="707886"/>
          </a:xfrm>
          <a:prstGeom prst="rect">
            <a:avLst/>
          </a:prstGeom>
          <a:noFill/>
        </p:spPr>
        <p:txBody>
          <a:bodyPr wrap="none" rtlCol="0">
            <a:spAutoFit/>
          </a:bodyPr>
          <a:lstStyle/>
          <a:p>
            <a:r>
              <a:rPr lang="en-US" sz="4000" b="1" dirty="0" smtClean="0">
                <a:solidFill>
                  <a:schemeClr val="bg1"/>
                </a:solidFill>
              </a:rPr>
              <a:t>http://www.pearltrees.com/awhn</a:t>
            </a:r>
            <a:endParaRPr lang="en-US" sz="4000" b="1" dirty="0">
              <a:solidFill>
                <a:schemeClr val="bg1"/>
              </a:solidFill>
            </a:endParaRPr>
          </a:p>
        </p:txBody>
      </p:sp>
      <p:sp>
        <p:nvSpPr>
          <p:cNvPr id="4" name="TextBox 3"/>
          <p:cNvSpPr txBox="1"/>
          <p:nvPr/>
        </p:nvSpPr>
        <p:spPr>
          <a:xfrm>
            <a:off x="0" y="0"/>
            <a:ext cx="9144000" cy="1569660"/>
          </a:xfrm>
          <a:prstGeom prst="rect">
            <a:avLst/>
          </a:prstGeom>
          <a:noFill/>
        </p:spPr>
        <p:txBody>
          <a:bodyPr wrap="square" rtlCol="0">
            <a:spAutoFit/>
          </a:bodyPr>
          <a:lstStyle/>
          <a:p>
            <a:pPr algn="ctr"/>
            <a:r>
              <a:rPr lang="en-US" sz="9600" b="1" dirty="0" smtClean="0">
                <a:solidFill>
                  <a:schemeClr val="bg1"/>
                </a:solidFill>
                <a:latin typeface="Castellar" pitchFamily="18" charset="0"/>
              </a:rPr>
              <a:t>Dominion</a:t>
            </a:r>
            <a:endParaRPr lang="en-US" sz="9600" b="1" dirty="0">
              <a:solidFill>
                <a:schemeClr val="bg1"/>
              </a:solidFill>
              <a:latin typeface="Castellar"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28800"/>
            <a:ext cx="9144000" cy="3477875"/>
          </a:xfrm>
          <a:prstGeom prst="rect">
            <a:avLst/>
          </a:prstGeom>
          <a:noFill/>
        </p:spPr>
        <p:txBody>
          <a:bodyPr wrap="square" rtlCol="0">
            <a:spAutoFit/>
          </a:bodyPr>
          <a:lstStyle/>
          <a:p>
            <a:pPr algn="ctr"/>
            <a:r>
              <a:rPr lang="en-US" sz="4400" b="1" dirty="0" smtClean="0">
                <a:solidFill>
                  <a:schemeClr val="bg1"/>
                </a:solidFill>
              </a:rPr>
              <a:t>“And God blessed the seventh day, and sanctified it: because that in it he had rested from all his work which God created and made.”</a:t>
            </a:r>
          </a:p>
          <a:p>
            <a:pPr algn="ctr"/>
            <a:r>
              <a:rPr lang="en-US" sz="4400" b="1" dirty="0" smtClean="0">
                <a:solidFill>
                  <a:srgbClr val="00B0F0"/>
                </a:solidFill>
              </a:rPr>
              <a:t>– Genesis 2:3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28800"/>
            <a:ext cx="9144000" cy="3477875"/>
          </a:xfrm>
          <a:prstGeom prst="rect">
            <a:avLst/>
          </a:prstGeom>
          <a:noFill/>
        </p:spPr>
        <p:txBody>
          <a:bodyPr wrap="square" rtlCol="0">
            <a:spAutoFit/>
          </a:bodyPr>
          <a:lstStyle/>
          <a:p>
            <a:pPr algn="ctr"/>
            <a:r>
              <a:rPr lang="en-US" sz="4400" b="1" dirty="0" smtClean="0">
                <a:solidFill>
                  <a:schemeClr val="bg1"/>
                </a:solidFill>
              </a:rPr>
              <a:t>“There </a:t>
            </a:r>
            <a:r>
              <a:rPr lang="en-US" sz="4400" b="1" dirty="0" smtClean="0">
                <a:solidFill>
                  <a:schemeClr val="bg1"/>
                </a:solidFill>
              </a:rPr>
              <a:t>is </a:t>
            </a:r>
            <a:r>
              <a:rPr lang="en-US" sz="4400" b="1" u="sng" dirty="0" smtClean="0">
                <a:solidFill>
                  <a:srgbClr val="FFFF00"/>
                </a:solidFill>
              </a:rPr>
              <a:t>no fear in love</a:t>
            </a:r>
            <a:r>
              <a:rPr lang="en-US" sz="4400" b="1" dirty="0" smtClean="0">
                <a:solidFill>
                  <a:schemeClr val="bg1"/>
                </a:solidFill>
              </a:rPr>
              <a:t>; but </a:t>
            </a:r>
            <a:r>
              <a:rPr lang="en-US" sz="4400" b="1" u="sng" dirty="0" smtClean="0">
                <a:solidFill>
                  <a:srgbClr val="FFFF00"/>
                </a:solidFill>
              </a:rPr>
              <a:t>perfect love</a:t>
            </a:r>
            <a:r>
              <a:rPr lang="en-US" sz="4400" b="1" dirty="0" smtClean="0">
                <a:solidFill>
                  <a:srgbClr val="FFFF00"/>
                </a:solidFill>
              </a:rPr>
              <a:t> </a:t>
            </a:r>
            <a:r>
              <a:rPr lang="en-US" sz="4400" b="1" dirty="0" smtClean="0">
                <a:solidFill>
                  <a:srgbClr val="00B050"/>
                </a:solidFill>
              </a:rPr>
              <a:t>[God]</a:t>
            </a:r>
            <a:r>
              <a:rPr lang="en-US" sz="4400" b="1" dirty="0" smtClean="0">
                <a:solidFill>
                  <a:srgbClr val="FFFF00"/>
                </a:solidFill>
              </a:rPr>
              <a:t> </a:t>
            </a:r>
            <a:r>
              <a:rPr lang="en-US" sz="4400" b="1" u="sng" dirty="0" err="1" smtClean="0">
                <a:solidFill>
                  <a:srgbClr val="FFFF00"/>
                </a:solidFill>
              </a:rPr>
              <a:t>casteth</a:t>
            </a:r>
            <a:r>
              <a:rPr lang="en-US" sz="4400" b="1" u="sng" dirty="0" smtClean="0">
                <a:solidFill>
                  <a:srgbClr val="FFFF00"/>
                </a:solidFill>
              </a:rPr>
              <a:t> </a:t>
            </a:r>
            <a:r>
              <a:rPr lang="en-US" sz="4400" b="1" u="sng" dirty="0" smtClean="0">
                <a:solidFill>
                  <a:srgbClr val="FFFF00"/>
                </a:solidFill>
              </a:rPr>
              <a:t>out </a:t>
            </a:r>
            <a:r>
              <a:rPr lang="en-US" sz="4400" b="1" u="sng" dirty="0" smtClean="0">
                <a:solidFill>
                  <a:srgbClr val="FFFF00"/>
                </a:solidFill>
              </a:rPr>
              <a:t>fear</a:t>
            </a:r>
            <a:r>
              <a:rPr lang="en-US" sz="4400" b="1" dirty="0" smtClean="0">
                <a:solidFill>
                  <a:srgbClr val="FFFF00"/>
                </a:solidFill>
              </a:rPr>
              <a:t> </a:t>
            </a:r>
            <a:r>
              <a:rPr lang="en-US" sz="4400" b="1" dirty="0" smtClean="0">
                <a:solidFill>
                  <a:srgbClr val="00B050"/>
                </a:solidFill>
              </a:rPr>
              <a:t>[the devil]</a:t>
            </a:r>
            <a:r>
              <a:rPr lang="en-US" sz="4400" b="1" dirty="0" smtClean="0">
                <a:solidFill>
                  <a:schemeClr val="bg1"/>
                </a:solidFill>
              </a:rPr>
              <a:t>: </a:t>
            </a:r>
            <a:r>
              <a:rPr lang="en-US" sz="4400" b="1" dirty="0" smtClean="0">
                <a:solidFill>
                  <a:schemeClr val="bg1"/>
                </a:solidFill>
              </a:rPr>
              <a:t>because fear hath </a:t>
            </a:r>
            <a:r>
              <a:rPr lang="en-US" sz="4400" b="1" u="sng" dirty="0" smtClean="0">
                <a:solidFill>
                  <a:schemeClr val="bg1"/>
                </a:solidFill>
              </a:rPr>
              <a:t>torment</a:t>
            </a:r>
            <a:r>
              <a:rPr lang="en-US" sz="4400" b="1" dirty="0" smtClean="0">
                <a:solidFill>
                  <a:schemeClr val="bg1"/>
                </a:solidFill>
              </a:rPr>
              <a:t>. </a:t>
            </a:r>
            <a:r>
              <a:rPr lang="en-US" sz="4400" b="1" u="sng" dirty="0" smtClean="0">
                <a:solidFill>
                  <a:srgbClr val="FFFF00"/>
                </a:solidFill>
              </a:rPr>
              <a:t>He that </a:t>
            </a:r>
            <a:r>
              <a:rPr lang="en-US" sz="4400" b="1" u="sng" dirty="0" err="1" smtClean="0">
                <a:solidFill>
                  <a:srgbClr val="FFFF00"/>
                </a:solidFill>
              </a:rPr>
              <a:t>feareth</a:t>
            </a:r>
            <a:r>
              <a:rPr lang="en-US" sz="4400" b="1" u="sng" dirty="0" smtClean="0">
                <a:solidFill>
                  <a:srgbClr val="FFFF00"/>
                </a:solidFill>
              </a:rPr>
              <a:t> is not made perfect in love</a:t>
            </a:r>
            <a:r>
              <a:rPr lang="en-US" sz="4400" b="1" dirty="0" smtClean="0">
                <a:solidFill>
                  <a:schemeClr val="bg1"/>
                </a:solidFill>
              </a:rPr>
              <a:t>.”</a:t>
            </a:r>
          </a:p>
          <a:p>
            <a:pPr algn="ctr"/>
            <a:r>
              <a:rPr lang="en-US" sz="4400" b="1" dirty="0" smtClean="0">
                <a:solidFill>
                  <a:srgbClr val="00B0F0"/>
                </a:solidFill>
              </a:rPr>
              <a:t>– 1 John 4:18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 Casting Out A Devil 02.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555641"/>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great dragon was cast out</a:t>
            </a:r>
            <a:r>
              <a:rPr lang="en-US" sz="4400" b="1" dirty="0" smtClean="0">
                <a:solidFill>
                  <a:schemeClr val="bg1"/>
                </a:solidFill>
              </a:rPr>
              <a:t>, that old serpent, called the Devil, and Satan, which </a:t>
            </a:r>
            <a:r>
              <a:rPr lang="en-US" sz="4400" b="1" dirty="0" err="1" smtClean="0">
                <a:solidFill>
                  <a:schemeClr val="bg1"/>
                </a:solidFill>
              </a:rPr>
              <a:t>deceiveth</a:t>
            </a:r>
            <a:r>
              <a:rPr lang="en-US" sz="4400" b="1" dirty="0" smtClean="0">
                <a:solidFill>
                  <a:schemeClr val="bg1"/>
                </a:solidFill>
              </a:rPr>
              <a:t> the whole world: </a:t>
            </a:r>
            <a:r>
              <a:rPr lang="en-US" sz="4400" b="1" u="sng" dirty="0" smtClean="0">
                <a:solidFill>
                  <a:srgbClr val="FFFF00"/>
                </a:solidFill>
              </a:rPr>
              <a:t>he was cast out into the earth</a:t>
            </a:r>
            <a:r>
              <a:rPr lang="en-US" sz="4400" b="1" dirty="0" smtClean="0">
                <a:solidFill>
                  <a:schemeClr val="bg1"/>
                </a:solidFill>
              </a:rPr>
              <a:t>, and his angels were cast out with him.” </a:t>
            </a:r>
            <a:r>
              <a:rPr lang="en-US" sz="4400" b="1" dirty="0" smtClean="0">
                <a:solidFill>
                  <a:srgbClr val="00B0F0"/>
                </a:solidFill>
              </a:rPr>
              <a:t>– Revelation 12:9 KJB</a:t>
            </a:r>
          </a:p>
          <a:p>
            <a:pPr algn="ctr"/>
            <a:endParaRPr lang="en-US" sz="2800" b="1" dirty="0" smtClean="0">
              <a:solidFill>
                <a:srgbClr val="00B0F0"/>
              </a:solidFill>
            </a:endParaRPr>
          </a:p>
          <a:p>
            <a:pPr algn="ctr"/>
            <a:r>
              <a:rPr lang="en-US" sz="3200" b="1" dirty="0" smtClean="0">
                <a:solidFill>
                  <a:srgbClr val="FFFF00"/>
                </a:solidFill>
              </a:rPr>
              <a:t>It is why Jesus said that devils could be cast out in His name </a:t>
            </a:r>
            <a:r>
              <a:rPr lang="en-US" sz="3200" b="1" dirty="0" smtClean="0">
                <a:solidFill>
                  <a:srgbClr val="00B050"/>
                </a:solidFill>
              </a:rPr>
              <a:t>(character; </a:t>
            </a:r>
            <a:r>
              <a:rPr lang="en-US" sz="3200" b="1" dirty="0" smtClean="0">
                <a:solidFill>
                  <a:schemeClr val="bg1"/>
                </a:solidFill>
              </a:rPr>
              <a:t>“Heal the sick, cleanse the lepers, raise the dead, cast out devils: </a:t>
            </a:r>
            <a:r>
              <a:rPr lang="en-US" sz="3200" b="1" u="sng" dirty="0" smtClean="0">
                <a:solidFill>
                  <a:srgbClr val="FFFF00"/>
                </a:solidFill>
              </a:rPr>
              <a:t>freely</a:t>
            </a:r>
            <a:r>
              <a:rPr lang="en-US" sz="3200" b="1" dirty="0" smtClean="0">
                <a:solidFill>
                  <a:schemeClr val="bg1"/>
                </a:solidFill>
              </a:rPr>
              <a:t> ye have received, </a:t>
            </a:r>
            <a:r>
              <a:rPr lang="en-US" sz="3200" b="1" u="sng" dirty="0" smtClean="0">
                <a:solidFill>
                  <a:srgbClr val="FFFF00"/>
                </a:solidFill>
              </a:rPr>
              <a:t>freely</a:t>
            </a:r>
            <a:r>
              <a:rPr lang="en-US" sz="3200" b="1" dirty="0" smtClean="0">
                <a:solidFill>
                  <a:schemeClr val="bg1"/>
                </a:solidFill>
              </a:rPr>
              <a:t> give.”</a:t>
            </a:r>
            <a:r>
              <a:rPr lang="en-US" sz="3200" b="1" dirty="0" smtClean="0">
                <a:solidFill>
                  <a:srgbClr val="00B0F0"/>
                </a:solidFill>
              </a:rPr>
              <a:t> - Matthew 10:8 KJB</a:t>
            </a:r>
            <a:r>
              <a:rPr lang="en-US" sz="3200" b="1" dirty="0" smtClean="0">
                <a:solidFill>
                  <a:srgbClr val="00B050"/>
                </a:solidFill>
              </a:rPr>
              <a:t>)</a:t>
            </a:r>
            <a:r>
              <a:rPr lang="en-US" sz="3200" b="1" dirty="0" smtClean="0">
                <a:solidFill>
                  <a:srgbClr val="FFFF00"/>
                </a:solidFill>
              </a:rPr>
              <a:t>!</a:t>
            </a:r>
            <a:endParaRPr lang="en-US" sz="3200" b="1" dirty="0">
              <a:solidFill>
                <a:srgbClr val="00B0F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Lucifer Fall.jpg"/>
          <p:cNvPicPr>
            <a:picLocks noChangeAspect="1"/>
          </p:cNvPicPr>
          <p:nvPr/>
        </p:nvPicPr>
        <p:blipFill>
          <a:blip r:embed="rId2"/>
          <a:stretch>
            <a:fillRect/>
          </a:stretch>
        </p:blipFill>
        <p:spPr>
          <a:xfrm>
            <a:off x="533400" y="0"/>
            <a:ext cx="8077200" cy="68580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90600"/>
            <a:ext cx="9144000" cy="4832092"/>
          </a:xfrm>
          <a:prstGeom prst="rect">
            <a:avLst/>
          </a:prstGeom>
          <a:noFill/>
        </p:spPr>
        <p:txBody>
          <a:bodyPr wrap="square" rtlCol="0">
            <a:spAutoFit/>
          </a:bodyPr>
          <a:lstStyle/>
          <a:p>
            <a:pPr algn="ctr"/>
            <a:r>
              <a:rPr lang="en-US" sz="4400" b="1" dirty="0" smtClean="0">
                <a:solidFill>
                  <a:schemeClr val="bg1"/>
                </a:solidFill>
              </a:rPr>
              <a:t>“And I heard a loud voice saying in heaven, </a:t>
            </a:r>
            <a:r>
              <a:rPr lang="en-US" sz="4400" b="1" u="sng" dirty="0" smtClean="0">
                <a:solidFill>
                  <a:srgbClr val="FFFF00"/>
                </a:solidFill>
              </a:rPr>
              <a:t>Now is come salvation, and strength, and the kingdom of our God</a:t>
            </a:r>
            <a:r>
              <a:rPr lang="en-US" sz="4400" b="1" dirty="0" smtClean="0">
                <a:solidFill>
                  <a:schemeClr val="bg1"/>
                </a:solidFill>
              </a:rPr>
              <a:t>, and the power of his Christ: for </a:t>
            </a:r>
            <a:r>
              <a:rPr lang="en-US" sz="4400" b="1" u="sng" dirty="0" smtClean="0">
                <a:solidFill>
                  <a:srgbClr val="FFFF00"/>
                </a:solidFill>
              </a:rPr>
              <a:t>the accuser of our brethren is cast down</a:t>
            </a:r>
            <a:r>
              <a:rPr lang="en-US" sz="4400" b="1" dirty="0" smtClean="0">
                <a:solidFill>
                  <a:schemeClr val="bg1"/>
                </a:solidFill>
              </a:rPr>
              <a:t>, which accused them before our God day and night.” </a:t>
            </a:r>
            <a:r>
              <a:rPr lang="en-US" sz="4400" b="1" dirty="0" smtClean="0">
                <a:solidFill>
                  <a:srgbClr val="00B0F0"/>
                </a:solidFill>
              </a:rPr>
              <a:t>– Revelation 12:10 KJB</a:t>
            </a:r>
            <a:endParaRPr lang="en-US" sz="3200" b="1" dirty="0">
              <a:solidFill>
                <a:srgbClr val="00B0F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they overcame him by</a:t>
            </a:r>
            <a:r>
              <a:rPr lang="en-US" sz="4400" b="1" dirty="0" smtClean="0">
                <a:solidFill>
                  <a:schemeClr val="bg1"/>
                </a:solidFill>
              </a:rPr>
              <a:t> the </a:t>
            </a:r>
            <a:r>
              <a:rPr lang="en-US" sz="4400" b="1" u="sng" dirty="0" smtClean="0">
                <a:solidFill>
                  <a:srgbClr val="FFFF00"/>
                </a:solidFill>
              </a:rPr>
              <a:t>blood</a:t>
            </a:r>
            <a:r>
              <a:rPr lang="en-US" sz="4400" b="1" dirty="0" smtClean="0">
                <a:solidFill>
                  <a:schemeClr val="bg1"/>
                </a:solidFill>
              </a:rPr>
              <a:t> of the Lamb, and by the word of </a:t>
            </a:r>
            <a:r>
              <a:rPr lang="en-US" sz="4400" b="1" u="sng" dirty="0" smtClean="0">
                <a:solidFill>
                  <a:srgbClr val="FFFF00"/>
                </a:solidFill>
              </a:rPr>
              <a:t>their testimony</a:t>
            </a:r>
            <a:r>
              <a:rPr lang="en-US" sz="4400" b="1" dirty="0" smtClean="0">
                <a:solidFill>
                  <a:schemeClr val="bg1"/>
                </a:solidFill>
              </a:rPr>
              <a:t>; and </a:t>
            </a:r>
            <a:r>
              <a:rPr lang="en-US" sz="4400" b="1" u="sng" dirty="0" smtClean="0">
                <a:solidFill>
                  <a:srgbClr val="FFFF00"/>
                </a:solidFill>
              </a:rPr>
              <a:t>they loved not their lives</a:t>
            </a:r>
            <a:r>
              <a:rPr lang="en-US" sz="4400" b="1" dirty="0" smtClean="0">
                <a:solidFill>
                  <a:schemeClr val="bg1"/>
                </a:solidFill>
              </a:rPr>
              <a:t> unto </a:t>
            </a:r>
            <a:r>
              <a:rPr lang="en-US" sz="4400" b="1" u="sng" dirty="0" smtClean="0">
                <a:solidFill>
                  <a:srgbClr val="FFFF00"/>
                </a:solidFill>
              </a:rPr>
              <a:t>the death</a:t>
            </a:r>
            <a:r>
              <a:rPr lang="en-US" sz="4400" b="1" dirty="0" smtClean="0">
                <a:solidFill>
                  <a:schemeClr val="bg1"/>
                </a:solidFill>
              </a:rPr>
              <a:t>.”</a:t>
            </a:r>
          </a:p>
          <a:p>
            <a:pPr algn="ctr"/>
            <a:r>
              <a:rPr lang="en-US" sz="4400" b="1" dirty="0" smtClean="0">
                <a:solidFill>
                  <a:srgbClr val="00B0F0"/>
                </a:solidFill>
              </a:rPr>
              <a:t>– Revelation 12:11 KJB</a:t>
            </a:r>
            <a:endParaRPr lang="en-US" sz="3200" b="1" dirty="0">
              <a:solidFill>
                <a:srgbClr val="00B0F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Didn’t you ever wonder why, </a:t>
            </a:r>
            <a:r>
              <a:rPr lang="en-US" sz="4400" b="1" dirty="0" err="1" smtClean="0">
                <a:solidFill>
                  <a:srgbClr val="00B0F0"/>
                </a:solidFill>
              </a:rPr>
              <a:t>vss</a:t>
            </a:r>
            <a:r>
              <a:rPr lang="en-US" sz="4400" b="1" dirty="0" smtClean="0">
                <a:solidFill>
                  <a:srgbClr val="00B0F0"/>
                </a:solidFill>
              </a:rPr>
              <a:t> 7-11</a:t>
            </a:r>
            <a:r>
              <a:rPr lang="en-US" sz="4400" b="1" dirty="0" smtClean="0">
                <a:solidFill>
                  <a:schemeClr val="bg1"/>
                </a:solidFill>
              </a:rPr>
              <a:t> came after </a:t>
            </a:r>
            <a:r>
              <a:rPr lang="en-US" sz="4400" b="1" dirty="0" err="1" smtClean="0">
                <a:solidFill>
                  <a:srgbClr val="00B0F0"/>
                </a:solidFill>
              </a:rPr>
              <a:t>vss</a:t>
            </a:r>
            <a:r>
              <a:rPr lang="en-US" sz="4400" b="1" dirty="0" smtClean="0">
                <a:solidFill>
                  <a:srgbClr val="00B0F0"/>
                </a:solidFill>
              </a:rPr>
              <a:t> 1-6</a:t>
            </a:r>
            <a:r>
              <a:rPr lang="en-US" sz="4400" b="1" dirty="0" smtClean="0">
                <a:solidFill>
                  <a:schemeClr val="bg1"/>
                </a:solidFill>
              </a:rPr>
              <a:t> of </a:t>
            </a:r>
            <a:r>
              <a:rPr lang="en-US" sz="4400" b="1" dirty="0" smtClean="0">
                <a:solidFill>
                  <a:srgbClr val="00B0F0"/>
                </a:solidFill>
              </a:rPr>
              <a:t>Revelation 12</a:t>
            </a:r>
            <a:r>
              <a:rPr lang="en-US" sz="4400" b="1" dirty="0" smtClean="0">
                <a:solidFill>
                  <a:schemeClr val="bg1"/>
                </a:solidFill>
              </a:rPr>
              <a:t>, wherein Christ Jesus had been born, lived, died, resurrected and ascended to Heaven?!</a:t>
            </a:r>
            <a:endParaRPr lang="en-US" sz="3200" b="1" dirty="0">
              <a:solidFill>
                <a:srgbClr val="00B0F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801862"/>
          </a:xfrm>
          <a:prstGeom prst="rect">
            <a:avLst/>
          </a:prstGeom>
          <a:noFill/>
        </p:spPr>
        <p:txBody>
          <a:bodyPr wrap="square" rtlCol="0">
            <a:spAutoFit/>
          </a:bodyPr>
          <a:lstStyle/>
          <a:p>
            <a:pPr algn="ctr"/>
            <a:r>
              <a:rPr lang="en-US" sz="4400" b="1" dirty="0" smtClean="0">
                <a:solidFill>
                  <a:schemeClr val="bg1"/>
                </a:solidFill>
              </a:rPr>
              <a:t>Because through the Life, death and resurrection and ascension of Jesus, </a:t>
            </a:r>
            <a:r>
              <a:rPr lang="en-US" sz="4400" b="1" dirty="0" err="1" smtClean="0">
                <a:solidFill>
                  <a:schemeClr val="bg1"/>
                </a:solidFill>
              </a:rPr>
              <a:t>satan</a:t>
            </a:r>
            <a:r>
              <a:rPr lang="en-US" sz="4400" b="1" dirty="0" smtClean="0">
                <a:solidFill>
                  <a:schemeClr val="bg1"/>
                </a:solidFill>
              </a:rPr>
              <a:t> is cast out of the heart Garden!</a:t>
            </a:r>
          </a:p>
          <a:p>
            <a:pPr algn="ctr"/>
            <a:endParaRPr lang="en-US" sz="2800" b="1" dirty="0" smtClean="0">
              <a:solidFill>
                <a:schemeClr val="bg1"/>
              </a:solidFill>
            </a:endParaRPr>
          </a:p>
          <a:p>
            <a:pPr algn="ctr"/>
            <a:r>
              <a:rPr lang="en-US" sz="3600" b="1" dirty="0" smtClean="0">
                <a:solidFill>
                  <a:schemeClr val="bg1"/>
                </a:solidFill>
              </a:rPr>
              <a:t>“And the seventy returned again with joy, saying, </a:t>
            </a:r>
            <a:r>
              <a:rPr lang="en-US" sz="3600" b="1" u="sng" dirty="0" smtClean="0">
                <a:solidFill>
                  <a:srgbClr val="FFFF00"/>
                </a:solidFill>
              </a:rPr>
              <a:t>Lord, even the devils are subject unto us through thy name</a:t>
            </a:r>
            <a:r>
              <a:rPr lang="en-US" sz="3600" b="1" dirty="0" smtClean="0">
                <a:solidFill>
                  <a:schemeClr val="bg1"/>
                </a:solidFill>
              </a:rPr>
              <a:t>.”</a:t>
            </a:r>
          </a:p>
          <a:p>
            <a:pPr algn="ctr"/>
            <a:r>
              <a:rPr lang="en-US" sz="3600" b="1" dirty="0" smtClean="0">
                <a:solidFill>
                  <a:srgbClr val="00B0F0"/>
                </a:solidFill>
              </a:rPr>
              <a:t>– Luke 10:17 KJB</a:t>
            </a:r>
          </a:p>
          <a:p>
            <a:pPr algn="ctr"/>
            <a:endParaRPr lang="en-US" sz="2800" b="1" dirty="0" smtClean="0">
              <a:solidFill>
                <a:schemeClr val="bg1"/>
              </a:solidFill>
            </a:endParaRPr>
          </a:p>
          <a:p>
            <a:pPr algn="ctr"/>
            <a:r>
              <a:rPr lang="en-US" sz="3600" b="1" dirty="0" smtClean="0">
                <a:solidFill>
                  <a:schemeClr val="bg1"/>
                </a:solidFill>
              </a:rPr>
              <a:t>“And he said unto them, </a:t>
            </a:r>
            <a:r>
              <a:rPr lang="en-US" sz="3600" b="1" u="sng" dirty="0" smtClean="0">
                <a:solidFill>
                  <a:srgbClr val="FFFF00"/>
                </a:solidFill>
              </a:rPr>
              <a:t>I beheld Satan as lightning fall from heaven</a:t>
            </a:r>
            <a:r>
              <a:rPr lang="en-US" sz="3600" b="1" dirty="0" smtClean="0">
                <a:solidFill>
                  <a:schemeClr val="bg1"/>
                </a:solidFill>
              </a:rPr>
              <a:t>.”</a:t>
            </a:r>
          </a:p>
          <a:p>
            <a:pPr algn="ctr"/>
            <a:r>
              <a:rPr lang="en-US" sz="3600" b="1" dirty="0" smtClean="0">
                <a:solidFill>
                  <a:srgbClr val="00B0F0"/>
                </a:solidFill>
              </a:rPr>
              <a:t>– Luke 10:18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t Out Fear.jpg"/>
          <p:cNvPicPr>
            <a:picLocks noChangeAspect="1"/>
          </p:cNvPicPr>
          <p:nvPr/>
        </p:nvPicPr>
        <p:blipFill>
          <a:blip r:embed="rId2"/>
          <a:stretch>
            <a:fillRect/>
          </a:stretch>
        </p:blipFill>
        <p:spPr>
          <a:xfrm>
            <a:off x="0" y="990600"/>
            <a:ext cx="9144000" cy="4807670"/>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“For </a:t>
            </a:r>
            <a:r>
              <a:rPr lang="en-US" sz="4400" b="1" u="sng" dirty="0" smtClean="0">
                <a:solidFill>
                  <a:srgbClr val="FFFF00"/>
                </a:solidFill>
              </a:rPr>
              <a:t>God hath not given us the spirit of fear</a:t>
            </a:r>
            <a:r>
              <a:rPr lang="en-US" sz="4400" b="1" dirty="0" smtClean="0">
                <a:solidFill>
                  <a:schemeClr val="bg1"/>
                </a:solidFill>
              </a:rPr>
              <a:t>; but of </a:t>
            </a:r>
            <a:r>
              <a:rPr lang="en-US" sz="4400" b="1" u="sng" dirty="0" smtClean="0">
                <a:solidFill>
                  <a:srgbClr val="FFFF00"/>
                </a:solidFill>
              </a:rPr>
              <a:t>power</a:t>
            </a:r>
            <a:r>
              <a:rPr lang="en-US" sz="4400" b="1" dirty="0" smtClean="0">
                <a:solidFill>
                  <a:schemeClr val="bg1"/>
                </a:solidFill>
              </a:rPr>
              <a:t>, and of </a:t>
            </a:r>
            <a:r>
              <a:rPr lang="en-US" sz="4400" b="1" u="sng" dirty="0" smtClean="0">
                <a:solidFill>
                  <a:srgbClr val="FFFF00"/>
                </a:solidFill>
              </a:rPr>
              <a:t>love</a:t>
            </a:r>
            <a:r>
              <a:rPr lang="en-US" sz="4400" b="1" dirty="0" smtClean="0">
                <a:solidFill>
                  <a:schemeClr val="bg1"/>
                </a:solidFill>
              </a:rPr>
              <a:t>, and of a </a:t>
            </a:r>
            <a:r>
              <a:rPr lang="en-US" sz="4400" b="1" u="sng" dirty="0" smtClean="0">
                <a:solidFill>
                  <a:srgbClr val="FFFF00"/>
                </a:solidFill>
              </a:rPr>
              <a:t>sound mind</a:t>
            </a:r>
            <a:r>
              <a:rPr lang="en-US" sz="4400" b="1" dirty="0" smtClean="0">
                <a:solidFill>
                  <a:schemeClr val="bg1"/>
                </a:solidFill>
              </a:rPr>
              <a:t>.” </a:t>
            </a:r>
            <a:r>
              <a:rPr lang="en-US" sz="4400" b="1" dirty="0" smtClean="0">
                <a:solidFill>
                  <a:srgbClr val="00B0F0"/>
                </a:solidFill>
              </a:rPr>
              <a:t>– 2 Timothy 1:7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Garden Of Eden 04.jpg"/>
          <p:cNvPicPr>
            <a:picLocks noChangeAspect="1"/>
          </p:cNvPicPr>
          <p:nvPr/>
        </p:nvPicPr>
        <p:blipFill>
          <a:blip r:embed="rId2"/>
          <a:stretch>
            <a:fillRect/>
          </a:stretch>
        </p:blipFill>
        <p:spPr>
          <a:xfrm>
            <a:off x="0" y="609600"/>
            <a:ext cx="9144000" cy="55626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098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dirty="0" smtClean="0">
                <a:solidFill>
                  <a:schemeClr val="bg1"/>
                </a:solidFill>
              </a:rPr>
              <a:t>For the weapons of our warfare </a:t>
            </a:r>
            <a:r>
              <a:rPr lang="en-US" sz="4400" b="1" i="1" dirty="0" smtClean="0">
                <a:solidFill>
                  <a:schemeClr val="bg1"/>
                </a:solidFill>
              </a:rPr>
              <a:t>are</a:t>
            </a:r>
            <a:r>
              <a:rPr lang="en-US" sz="4400" b="1" dirty="0" smtClean="0">
                <a:solidFill>
                  <a:schemeClr val="bg1"/>
                </a:solidFill>
              </a:rPr>
              <a:t> not carnal, but </a:t>
            </a:r>
            <a:r>
              <a:rPr lang="en-US" sz="4400" b="1" u="sng" dirty="0" smtClean="0">
                <a:solidFill>
                  <a:srgbClr val="FFFF00"/>
                </a:solidFill>
              </a:rPr>
              <a:t>mighty through God to the pulling down of strong holds</a:t>
            </a:r>
            <a:r>
              <a:rPr lang="en-US" sz="4400" b="1" dirty="0" smtClean="0">
                <a:solidFill>
                  <a:schemeClr val="bg1"/>
                </a:solidFill>
              </a:rPr>
              <a:t>;)”</a:t>
            </a:r>
          </a:p>
          <a:p>
            <a:pPr algn="ctr"/>
            <a:r>
              <a:rPr lang="en-US" sz="4400" b="1" dirty="0" smtClean="0">
                <a:solidFill>
                  <a:srgbClr val="00B0F0"/>
                </a:solidFill>
              </a:rPr>
              <a:t>– 2 Corinthians 10:4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95400"/>
            <a:ext cx="9144000" cy="4154984"/>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Casting </a:t>
            </a:r>
            <a:r>
              <a:rPr lang="en-US" sz="4400" b="1" u="sng" dirty="0" smtClean="0">
                <a:solidFill>
                  <a:srgbClr val="FFFF00"/>
                </a:solidFill>
              </a:rPr>
              <a:t>down imaginations</a:t>
            </a:r>
            <a:r>
              <a:rPr lang="en-US" sz="4400" b="1" dirty="0" smtClean="0">
                <a:solidFill>
                  <a:schemeClr val="bg1"/>
                </a:solidFill>
              </a:rPr>
              <a:t>, and </a:t>
            </a:r>
            <a:r>
              <a:rPr lang="en-US" sz="4400" b="1" u="sng" dirty="0" smtClean="0">
                <a:solidFill>
                  <a:srgbClr val="FFFF00"/>
                </a:solidFill>
              </a:rPr>
              <a:t>every high thing that </a:t>
            </a:r>
            <a:r>
              <a:rPr lang="en-US" sz="4400" b="1" u="sng" dirty="0" err="1" smtClean="0">
                <a:solidFill>
                  <a:srgbClr val="FFFF00"/>
                </a:solidFill>
              </a:rPr>
              <a:t>exalteth</a:t>
            </a:r>
            <a:r>
              <a:rPr lang="en-US" sz="4400" b="1" u="sng" dirty="0" smtClean="0">
                <a:solidFill>
                  <a:srgbClr val="FFFF00"/>
                </a:solidFill>
              </a:rPr>
              <a:t> itself against the knowledge of God</a:t>
            </a:r>
            <a:r>
              <a:rPr lang="en-US" sz="4400" b="1" dirty="0" smtClean="0">
                <a:solidFill>
                  <a:schemeClr val="bg1"/>
                </a:solidFill>
              </a:rPr>
              <a:t>, and bringing into captivity every thought to the obedience of </a:t>
            </a:r>
            <a:r>
              <a:rPr lang="en-US" sz="4400" b="1" dirty="0" smtClean="0">
                <a:solidFill>
                  <a:schemeClr val="bg1"/>
                </a:solidFill>
              </a:rPr>
              <a:t>Christ;”</a:t>
            </a:r>
          </a:p>
          <a:p>
            <a:pPr algn="ctr"/>
            <a:r>
              <a:rPr lang="en-US" sz="4400" b="1" dirty="0" smtClean="0">
                <a:solidFill>
                  <a:srgbClr val="00B0F0"/>
                </a:solidFill>
              </a:rPr>
              <a:t>– 2 Corinthians 10:5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a:t>
            </a:r>
            <a:r>
              <a:rPr lang="en-US" sz="4400" b="1" dirty="0" smtClean="0">
                <a:solidFill>
                  <a:schemeClr val="bg1"/>
                </a:solidFill>
              </a:rPr>
              <a:t>having in a readiness </a:t>
            </a:r>
            <a:r>
              <a:rPr lang="en-US" sz="4400" b="1" u="sng" dirty="0" smtClean="0">
                <a:solidFill>
                  <a:srgbClr val="FFFF00"/>
                </a:solidFill>
              </a:rPr>
              <a:t>to revenge all disobedience</a:t>
            </a:r>
            <a:r>
              <a:rPr lang="en-US" sz="4400" b="1" dirty="0" smtClean="0">
                <a:solidFill>
                  <a:schemeClr val="bg1"/>
                </a:solidFill>
              </a:rPr>
              <a:t>, when your obedience is fulfilled</a:t>
            </a:r>
            <a:r>
              <a:rPr lang="en-US" sz="4400" b="1" dirty="0" smtClean="0">
                <a:solidFill>
                  <a:schemeClr val="bg1"/>
                </a:solidFill>
              </a:rPr>
              <a:t>.”</a:t>
            </a:r>
          </a:p>
          <a:p>
            <a:pPr algn="ctr"/>
            <a:r>
              <a:rPr lang="en-US" sz="4400" b="1" dirty="0" smtClean="0">
                <a:solidFill>
                  <a:srgbClr val="00B0F0"/>
                </a:solidFill>
              </a:rPr>
              <a:t>– 2 Corinthians 10:6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“Let </a:t>
            </a:r>
            <a:r>
              <a:rPr lang="en-US" sz="4400" b="1" u="sng" dirty="0" smtClean="0">
                <a:solidFill>
                  <a:srgbClr val="FFFF00"/>
                </a:solidFill>
              </a:rPr>
              <a:t>this mind</a:t>
            </a:r>
            <a:r>
              <a:rPr lang="en-US" sz="4400" b="1" dirty="0" smtClean="0">
                <a:solidFill>
                  <a:schemeClr val="bg1"/>
                </a:solidFill>
              </a:rPr>
              <a:t> be in you, </a:t>
            </a:r>
            <a:r>
              <a:rPr lang="en-US" sz="4400" b="1" u="sng" dirty="0" smtClean="0">
                <a:solidFill>
                  <a:srgbClr val="FFFF00"/>
                </a:solidFill>
              </a:rPr>
              <a:t>which was also in Christ </a:t>
            </a:r>
            <a:r>
              <a:rPr lang="en-US" sz="4400" b="1" u="sng" dirty="0" smtClean="0">
                <a:solidFill>
                  <a:srgbClr val="FFFF00"/>
                </a:solidFill>
              </a:rPr>
              <a:t>Jesus</a:t>
            </a:r>
            <a:r>
              <a:rPr lang="en-US" sz="4400" b="1" dirty="0" smtClean="0">
                <a:solidFill>
                  <a:schemeClr val="bg1"/>
                </a:solidFill>
              </a:rPr>
              <a:t>:”</a:t>
            </a:r>
          </a:p>
          <a:p>
            <a:pPr algn="ctr"/>
            <a:r>
              <a:rPr lang="en-US" sz="4400" b="1" dirty="0" smtClean="0">
                <a:solidFill>
                  <a:srgbClr val="00B0F0"/>
                </a:solidFill>
              </a:rPr>
              <a:t>– Philippians 2:5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Jesus Comes To His Brethren 05 - Cross Tree (Oliver Pengilley).jpg"/>
          <p:cNvPicPr>
            <a:picLocks noChangeAspect="1"/>
          </p:cNvPicPr>
          <p:nvPr/>
        </p:nvPicPr>
        <p:blipFill>
          <a:blip r:embed="rId2"/>
          <a:stretch>
            <a:fillRect/>
          </a:stretch>
        </p:blipFill>
        <p:spPr>
          <a:xfrm>
            <a:off x="0" y="191027"/>
            <a:ext cx="9144000" cy="6475945"/>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709529"/>
          </a:xfrm>
          <a:prstGeom prst="rect">
            <a:avLst/>
          </a:prstGeom>
          <a:noFill/>
        </p:spPr>
        <p:txBody>
          <a:bodyPr wrap="square" rtlCol="0">
            <a:spAutoFit/>
          </a:bodyPr>
          <a:lstStyle/>
          <a:p>
            <a:pPr algn="ctr"/>
            <a:r>
              <a:rPr lang="en-US" sz="4400" b="1" dirty="0" smtClean="0">
                <a:solidFill>
                  <a:schemeClr val="bg1"/>
                </a:solidFill>
              </a:rPr>
              <a:t>Through the whole Bible, God has been saying to us since then:</a:t>
            </a:r>
          </a:p>
          <a:p>
            <a:pPr algn="ctr"/>
            <a:endParaRPr lang="en-US" b="1" dirty="0" smtClean="0">
              <a:solidFill>
                <a:schemeClr val="bg1"/>
              </a:solidFill>
            </a:endParaRPr>
          </a:p>
          <a:p>
            <a:pPr algn="ctr"/>
            <a:r>
              <a:rPr lang="en-US" sz="4400" b="1" dirty="0" smtClean="0">
                <a:solidFill>
                  <a:schemeClr val="bg1"/>
                </a:solidFill>
              </a:rPr>
              <a:t>“Fear </a:t>
            </a:r>
            <a:r>
              <a:rPr lang="en-US" sz="4400" b="1" u="sng" dirty="0" smtClean="0">
                <a:solidFill>
                  <a:srgbClr val="FFFF00"/>
                </a:solidFill>
              </a:rPr>
              <a:t>not</a:t>
            </a:r>
            <a:r>
              <a:rPr lang="en-US" sz="4400" b="1" dirty="0" smtClean="0">
                <a:solidFill>
                  <a:schemeClr val="bg1"/>
                </a:solidFill>
              </a:rPr>
              <a:t> …”</a:t>
            </a:r>
          </a:p>
          <a:p>
            <a:pPr algn="ctr"/>
            <a:r>
              <a:rPr lang="en-US" sz="4400" b="1" dirty="0" smtClean="0">
                <a:solidFill>
                  <a:schemeClr val="bg1"/>
                </a:solidFill>
              </a:rPr>
              <a:t>“Do </a:t>
            </a:r>
            <a:r>
              <a:rPr lang="en-US" sz="4400" b="1" u="sng" dirty="0" smtClean="0">
                <a:solidFill>
                  <a:srgbClr val="FFFF00"/>
                </a:solidFill>
              </a:rPr>
              <a:t>not</a:t>
            </a:r>
            <a:r>
              <a:rPr lang="en-US" sz="4400" b="1" dirty="0" smtClean="0">
                <a:solidFill>
                  <a:schemeClr val="bg1"/>
                </a:solidFill>
              </a:rPr>
              <a:t> be afraid …”</a:t>
            </a:r>
          </a:p>
          <a:p>
            <a:pPr algn="ctr"/>
            <a:endParaRPr lang="en-US" b="1" dirty="0" smtClean="0">
              <a:solidFill>
                <a:schemeClr val="bg1"/>
              </a:solidFill>
            </a:endParaRPr>
          </a:p>
          <a:p>
            <a:pPr algn="ctr"/>
            <a:r>
              <a:rPr lang="en-US" sz="4400" b="1" dirty="0" smtClean="0">
                <a:solidFill>
                  <a:schemeClr val="bg1"/>
                </a:solidFill>
              </a:rPr>
              <a:t>… always in connection with,</a:t>
            </a:r>
          </a:p>
          <a:p>
            <a:pPr algn="ctr"/>
            <a:endParaRPr lang="en-US" b="1" dirty="0" smtClean="0">
              <a:solidFill>
                <a:schemeClr val="bg1"/>
              </a:solidFill>
            </a:endParaRPr>
          </a:p>
          <a:p>
            <a:pPr algn="ctr"/>
            <a:r>
              <a:rPr lang="en-US" sz="4400" b="1" dirty="0" smtClean="0">
                <a:solidFill>
                  <a:schemeClr val="bg1"/>
                </a:solidFill>
              </a:rPr>
              <a:t>E</a:t>
            </a:r>
            <a:r>
              <a:rPr lang="en-US" sz="4400" b="1" dirty="0" smtClean="0">
                <a:solidFill>
                  <a:srgbClr val="00B050"/>
                </a:solidFill>
              </a:rPr>
              <a:t>/</a:t>
            </a:r>
            <a:r>
              <a:rPr lang="en-US" sz="4400" b="1" dirty="0" smtClean="0">
                <a:solidFill>
                  <a:schemeClr val="bg1"/>
                </a:solidFill>
              </a:rPr>
              <a:t>Immanuel – God with us,</a:t>
            </a:r>
          </a:p>
          <a:p>
            <a:pPr algn="ctr"/>
            <a:r>
              <a:rPr lang="en-US" sz="4400" b="1" dirty="0" smtClean="0">
                <a:solidFill>
                  <a:schemeClr val="bg1"/>
                </a:solidFill>
              </a:rPr>
              <a:t>for He says,</a:t>
            </a:r>
          </a:p>
          <a:p>
            <a:pPr algn="ctr"/>
            <a:endParaRPr lang="en-US" b="1" dirty="0" smtClean="0">
              <a:solidFill>
                <a:schemeClr val="bg1"/>
              </a:solidFill>
            </a:endParaRPr>
          </a:p>
          <a:p>
            <a:pPr algn="ctr"/>
            <a:r>
              <a:rPr lang="en-US" sz="4400" b="1" dirty="0" smtClean="0">
                <a:solidFill>
                  <a:schemeClr val="bg1"/>
                </a:solidFill>
              </a:rPr>
              <a:t>“</a:t>
            </a:r>
            <a:r>
              <a:rPr lang="en-US" sz="4400" b="1" u="sng" dirty="0" smtClean="0">
                <a:solidFill>
                  <a:srgbClr val="FFFF00"/>
                </a:solidFill>
              </a:rPr>
              <a:t>I AM with thee</a:t>
            </a:r>
            <a:r>
              <a:rPr lang="en-US" sz="4400" b="1" dirty="0" smtClean="0">
                <a:solidFill>
                  <a:schemeClr val="bg1"/>
                </a:solidFill>
              </a:rPr>
              <a:t> …”</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Jesus And Leper.jpg"/>
          <p:cNvPicPr>
            <a:picLocks noChangeAspect="1"/>
          </p:cNvPicPr>
          <p:nvPr/>
        </p:nvPicPr>
        <p:blipFill>
          <a:blip r:embed="rId2"/>
          <a:stretch>
            <a:fillRect/>
          </a:stretch>
        </p:blipFill>
        <p:spPr>
          <a:xfrm>
            <a:off x="1981200" y="0"/>
            <a:ext cx="5314188" cy="6883663"/>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Fear </a:t>
            </a:r>
            <a:r>
              <a:rPr lang="en-US" sz="4400" b="1" u="sng" dirty="0" smtClean="0">
                <a:solidFill>
                  <a:srgbClr val="FFFF00"/>
                </a:solidFill>
              </a:rPr>
              <a:t>not</a:t>
            </a:r>
            <a:r>
              <a:rPr lang="en-US" sz="4400" b="1" dirty="0" smtClean="0">
                <a:solidFill>
                  <a:schemeClr val="bg1"/>
                </a:solidFill>
              </a:rPr>
              <a:t>, little flock; for </a:t>
            </a:r>
            <a:r>
              <a:rPr lang="en-US" sz="4400" b="1" u="sng" dirty="0" smtClean="0">
                <a:solidFill>
                  <a:srgbClr val="FFFF00"/>
                </a:solidFill>
              </a:rPr>
              <a:t>it is your Father's good pleasure to give you the kingdom</a:t>
            </a:r>
            <a:r>
              <a:rPr lang="en-US" sz="4400" b="1" dirty="0" smtClean="0">
                <a:solidFill>
                  <a:schemeClr val="bg1"/>
                </a:solidFill>
              </a:rPr>
              <a:t>.” </a:t>
            </a:r>
            <a:r>
              <a:rPr lang="en-US" sz="4400" b="1" dirty="0" smtClean="0">
                <a:solidFill>
                  <a:srgbClr val="00B0F0"/>
                </a:solidFill>
              </a:rPr>
              <a:t>– Luke 12:32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895600"/>
            <a:ext cx="9144000" cy="769441"/>
          </a:xfrm>
          <a:prstGeom prst="rect">
            <a:avLst/>
          </a:prstGeom>
          <a:noFill/>
        </p:spPr>
        <p:txBody>
          <a:bodyPr wrap="square" rtlCol="0">
            <a:spAutoFit/>
          </a:bodyPr>
          <a:lstStyle/>
          <a:p>
            <a:pPr algn="ctr"/>
            <a:r>
              <a:rPr lang="en-US" sz="4400" b="1" dirty="0" smtClean="0">
                <a:solidFill>
                  <a:schemeClr val="bg1"/>
                </a:solidFill>
              </a:rPr>
              <a:t>A free gift of His perfect loving Mercy.</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371600"/>
            <a:ext cx="9144000" cy="4154984"/>
          </a:xfrm>
          <a:prstGeom prst="rect">
            <a:avLst/>
          </a:prstGeom>
          <a:noFill/>
        </p:spPr>
        <p:txBody>
          <a:bodyPr wrap="square" rtlCol="0">
            <a:spAutoFit/>
          </a:bodyPr>
          <a:lstStyle/>
          <a:p>
            <a:pPr algn="ctr"/>
            <a:r>
              <a:rPr lang="en-US" sz="4400" b="1" dirty="0" smtClean="0">
                <a:solidFill>
                  <a:schemeClr val="bg1"/>
                </a:solidFill>
              </a:rPr>
              <a:t>“And </a:t>
            </a:r>
            <a:r>
              <a:rPr lang="en-US" sz="4400" b="1" dirty="0" smtClean="0">
                <a:solidFill>
                  <a:schemeClr val="bg1"/>
                </a:solidFill>
              </a:rPr>
              <a:t>thou, O tower of the flock, the strong hold of the daughter of Zion, unto thee shall </a:t>
            </a:r>
            <a:r>
              <a:rPr lang="en-US" sz="4400" b="1" u="sng" dirty="0" smtClean="0">
                <a:solidFill>
                  <a:srgbClr val="FFFF00"/>
                </a:solidFill>
              </a:rPr>
              <a:t>it come, even the first dominion; the kingdom shall come</a:t>
            </a:r>
            <a:r>
              <a:rPr lang="en-US" sz="4400" b="1" dirty="0" smtClean="0">
                <a:solidFill>
                  <a:schemeClr val="bg1"/>
                </a:solidFill>
              </a:rPr>
              <a:t> to the daughter of Jerusalem</a:t>
            </a:r>
            <a:r>
              <a:rPr lang="en-US" sz="4400" b="1" dirty="0" smtClean="0">
                <a:solidFill>
                  <a:schemeClr val="bg1"/>
                </a:solidFill>
              </a:rPr>
              <a:t>.”</a:t>
            </a:r>
          </a:p>
          <a:p>
            <a:pPr algn="ctr"/>
            <a:r>
              <a:rPr lang="en-US" sz="4400" b="1" dirty="0" smtClean="0">
                <a:solidFill>
                  <a:srgbClr val="00B0F0"/>
                </a:solidFill>
              </a:rPr>
              <a:t>– Micah 4:8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971800"/>
            <a:ext cx="9144000" cy="769441"/>
          </a:xfrm>
          <a:prstGeom prst="rect">
            <a:avLst/>
          </a:prstGeom>
          <a:noFill/>
        </p:spPr>
        <p:txBody>
          <a:bodyPr wrap="square" rtlCol="0">
            <a:spAutoFit/>
          </a:bodyPr>
          <a:lstStyle/>
          <a:p>
            <a:pPr algn="ctr"/>
            <a:r>
              <a:rPr lang="en-US" sz="4400" b="1" dirty="0" smtClean="0">
                <a:solidFill>
                  <a:schemeClr val="bg1"/>
                </a:solidFill>
              </a:rPr>
              <a:t>Let’s take a closer look at the 6</a:t>
            </a:r>
            <a:r>
              <a:rPr lang="en-US" sz="4400" b="1" baseline="30000" dirty="0" smtClean="0">
                <a:solidFill>
                  <a:schemeClr val="bg1"/>
                </a:solidFill>
              </a:rPr>
              <a:t>th</a:t>
            </a:r>
            <a:r>
              <a:rPr lang="en-US" sz="4400" b="1" dirty="0" smtClean="0">
                <a:solidFill>
                  <a:schemeClr val="bg1"/>
                </a:solidFill>
              </a:rPr>
              <a:t> day.</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371600"/>
            <a:ext cx="9144000" cy="4154984"/>
          </a:xfrm>
          <a:prstGeom prst="rect">
            <a:avLst/>
          </a:prstGeom>
          <a:noFill/>
        </p:spPr>
        <p:txBody>
          <a:bodyPr wrap="square" rtlCol="0">
            <a:spAutoFit/>
          </a:bodyPr>
          <a:lstStyle/>
          <a:p>
            <a:pPr algn="ctr"/>
            <a:r>
              <a:rPr lang="en-US" sz="4400" b="1" dirty="0" smtClean="0">
                <a:solidFill>
                  <a:schemeClr val="bg1"/>
                </a:solidFill>
              </a:rPr>
              <a:t>“I </a:t>
            </a:r>
            <a:r>
              <a:rPr lang="en-US" sz="4400" b="1" dirty="0" smtClean="0">
                <a:solidFill>
                  <a:schemeClr val="bg1"/>
                </a:solidFill>
              </a:rPr>
              <a:t>saw in the night visions, and, behold, one like the Son of man came with the clouds of heaven, and came to the Ancient of days, and they brought him near before him</a:t>
            </a:r>
            <a:r>
              <a:rPr lang="en-US" sz="4400" b="1" dirty="0" smtClean="0">
                <a:solidFill>
                  <a:schemeClr val="bg1"/>
                </a:solidFill>
              </a:rPr>
              <a:t>.”</a:t>
            </a:r>
          </a:p>
          <a:p>
            <a:pPr algn="ctr"/>
            <a:r>
              <a:rPr lang="en-US" sz="4400" b="1" dirty="0" smtClean="0">
                <a:solidFill>
                  <a:srgbClr val="00B0F0"/>
                </a:solidFill>
              </a:rPr>
              <a:t>– Daniel 7:13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ble - Jesus - The Ascension.jpg"/>
          <p:cNvPicPr>
            <a:picLocks noChangeAspect="1"/>
          </p:cNvPicPr>
          <p:nvPr/>
        </p:nvPicPr>
        <p:blipFill>
          <a:blip r:embed="rId2"/>
          <a:stretch>
            <a:fillRect/>
          </a:stretch>
        </p:blipFill>
        <p:spPr>
          <a:xfrm>
            <a:off x="457200" y="0"/>
            <a:ext cx="8229600" cy="6858000"/>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9144000" cy="5509200"/>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there was given him dominion</a:t>
            </a:r>
            <a:r>
              <a:rPr lang="en-US" sz="4400" b="1" dirty="0" smtClean="0">
                <a:solidFill>
                  <a:schemeClr val="bg1"/>
                </a:solidFill>
              </a:rPr>
              <a:t>, </a:t>
            </a:r>
            <a:r>
              <a:rPr lang="en-US" sz="4400" b="1" dirty="0" smtClean="0">
                <a:solidFill>
                  <a:schemeClr val="bg1"/>
                </a:solidFill>
              </a:rPr>
              <a:t>and glory, and </a:t>
            </a:r>
            <a:r>
              <a:rPr lang="en-US" sz="4400" b="1" dirty="0" smtClean="0">
                <a:solidFill>
                  <a:schemeClr val="bg1"/>
                </a:solidFill>
              </a:rPr>
              <a:t>a </a:t>
            </a:r>
            <a:r>
              <a:rPr lang="en-US" sz="4400" b="1" u="sng" dirty="0" smtClean="0">
                <a:solidFill>
                  <a:srgbClr val="FFFF00"/>
                </a:solidFill>
              </a:rPr>
              <a:t>king</a:t>
            </a:r>
            <a:r>
              <a:rPr lang="en-US" sz="4400" b="1" u="sng" dirty="0" smtClean="0">
                <a:solidFill>
                  <a:srgbClr val="00B050"/>
                </a:solidFill>
              </a:rPr>
              <a:t>dom</a:t>
            </a:r>
            <a:r>
              <a:rPr lang="en-US" sz="4400" b="1" dirty="0" smtClean="0">
                <a:solidFill>
                  <a:schemeClr val="bg1"/>
                </a:solidFill>
              </a:rPr>
              <a:t>, that all people, nations, and languages, should </a:t>
            </a:r>
            <a:r>
              <a:rPr lang="en-US" sz="4400" b="1" u="sng" dirty="0" smtClean="0">
                <a:solidFill>
                  <a:srgbClr val="FFFF00"/>
                </a:solidFill>
              </a:rPr>
              <a:t>serve</a:t>
            </a:r>
            <a:r>
              <a:rPr lang="en-US" sz="4400" b="1" dirty="0" smtClean="0">
                <a:solidFill>
                  <a:schemeClr val="bg1"/>
                </a:solidFill>
              </a:rPr>
              <a:t> him: </a:t>
            </a:r>
            <a:r>
              <a:rPr lang="en-US" sz="4400" b="1" u="sng" dirty="0" smtClean="0">
                <a:solidFill>
                  <a:srgbClr val="FFFF00"/>
                </a:solidFill>
              </a:rPr>
              <a:t>his dominion is an everlasting dominion, which shall not pass away, and his king</a:t>
            </a:r>
            <a:r>
              <a:rPr lang="en-US" sz="4400" b="1" u="sng" dirty="0" smtClean="0">
                <a:solidFill>
                  <a:srgbClr val="00B050"/>
                </a:solidFill>
              </a:rPr>
              <a:t>dom</a:t>
            </a:r>
            <a:r>
              <a:rPr lang="en-US" sz="4400" b="1" u="sng" dirty="0" smtClean="0">
                <a:solidFill>
                  <a:srgbClr val="FFFF00"/>
                </a:solidFill>
              </a:rPr>
              <a:t> that which shall not be destroyed</a:t>
            </a:r>
            <a:r>
              <a:rPr lang="en-US" sz="4400" b="1" dirty="0" smtClean="0">
                <a:solidFill>
                  <a:schemeClr val="bg1"/>
                </a:solidFill>
              </a:rPr>
              <a:t>.”</a:t>
            </a:r>
          </a:p>
          <a:p>
            <a:pPr algn="ctr"/>
            <a:r>
              <a:rPr lang="en-US" sz="4400" b="1" dirty="0" smtClean="0">
                <a:solidFill>
                  <a:srgbClr val="00B0F0"/>
                </a:solidFill>
              </a:rPr>
              <a:t>– Daniel 7:14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9144000" cy="5509200"/>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kingdom</a:t>
            </a:r>
            <a:r>
              <a:rPr lang="en-US" sz="4400" b="1" dirty="0" smtClean="0">
                <a:solidFill>
                  <a:schemeClr val="bg1"/>
                </a:solidFill>
              </a:rPr>
              <a:t> and </a:t>
            </a:r>
            <a:r>
              <a:rPr lang="en-US" sz="4400" b="1" u="sng" dirty="0" smtClean="0">
                <a:solidFill>
                  <a:srgbClr val="FFFF00"/>
                </a:solidFill>
              </a:rPr>
              <a:t>dominion</a:t>
            </a:r>
            <a:r>
              <a:rPr lang="en-US" sz="4400" b="1" dirty="0" smtClean="0">
                <a:solidFill>
                  <a:schemeClr val="bg1"/>
                </a:solidFill>
              </a:rPr>
              <a:t>, and the greatness of the kingdom under the whole heaven, </a:t>
            </a:r>
            <a:r>
              <a:rPr lang="en-US" sz="4400" b="1" u="sng" dirty="0" smtClean="0">
                <a:solidFill>
                  <a:srgbClr val="FFFF00"/>
                </a:solidFill>
              </a:rPr>
              <a:t>shall be given to the people of the saints of the most High</a:t>
            </a:r>
            <a:r>
              <a:rPr lang="en-US" sz="4400" b="1" dirty="0" smtClean="0">
                <a:solidFill>
                  <a:schemeClr val="bg1"/>
                </a:solidFill>
              </a:rPr>
              <a:t>, whose kingdom </a:t>
            </a:r>
            <a:r>
              <a:rPr lang="en-US" sz="4400" b="1" u="sng" dirty="0" smtClean="0">
                <a:solidFill>
                  <a:srgbClr val="FFFF00"/>
                </a:solidFill>
              </a:rPr>
              <a:t>is an everlasting kingdom</a:t>
            </a:r>
            <a:r>
              <a:rPr lang="en-US" sz="4400" b="1" dirty="0" smtClean="0">
                <a:solidFill>
                  <a:schemeClr val="bg1"/>
                </a:solidFill>
              </a:rPr>
              <a:t>, and all dominions shall </a:t>
            </a:r>
            <a:r>
              <a:rPr lang="en-US" sz="4400" b="1" u="sng" dirty="0" smtClean="0">
                <a:solidFill>
                  <a:srgbClr val="FFFF00"/>
                </a:solidFill>
              </a:rPr>
              <a:t>serve and obey</a:t>
            </a:r>
            <a:r>
              <a:rPr lang="en-US" sz="4400" b="1" dirty="0" smtClean="0">
                <a:solidFill>
                  <a:schemeClr val="bg1"/>
                </a:solidFill>
              </a:rPr>
              <a:t> him</a:t>
            </a:r>
            <a:r>
              <a:rPr lang="en-US" sz="4400" b="1" dirty="0" smtClean="0">
                <a:solidFill>
                  <a:schemeClr val="bg1"/>
                </a:solidFill>
              </a:rPr>
              <a:t>.”</a:t>
            </a:r>
          </a:p>
          <a:p>
            <a:pPr algn="ctr"/>
            <a:r>
              <a:rPr lang="en-US" sz="4400" b="1" dirty="0" smtClean="0">
                <a:solidFill>
                  <a:srgbClr val="00B0F0"/>
                </a:solidFill>
              </a:rPr>
              <a:t>– Daniel 7:27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743200"/>
            <a:ext cx="9144000" cy="1446550"/>
          </a:xfrm>
          <a:prstGeom prst="rect">
            <a:avLst/>
          </a:prstGeom>
          <a:noFill/>
        </p:spPr>
        <p:txBody>
          <a:bodyPr wrap="square" rtlCol="0">
            <a:spAutoFit/>
          </a:bodyPr>
          <a:lstStyle/>
          <a:p>
            <a:pPr algn="ctr"/>
            <a:r>
              <a:rPr lang="en-US" sz="4400" b="1" dirty="0" smtClean="0">
                <a:solidFill>
                  <a:schemeClr val="bg1"/>
                </a:solidFill>
              </a:rPr>
              <a:t>“For </a:t>
            </a:r>
            <a:r>
              <a:rPr lang="en-US" sz="4400" b="1" dirty="0" smtClean="0">
                <a:solidFill>
                  <a:schemeClr val="bg1"/>
                </a:solidFill>
              </a:rPr>
              <a:t>he hath put </a:t>
            </a:r>
            <a:r>
              <a:rPr lang="en-US" sz="4400" b="1" u="sng" dirty="0" smtClean="0">
                <a:solidFill>
                  <a:srgbClr val="FFFF00"/>
                </a:solidFill>
              </a:rPr>
              <a:t>all</a:t>
            </a:r>
            <a:r>
              <a:rPr lang="en-US" sz="4400" b="1" dirty="0" smtClean="0">
                <a:solidFill>
                  <a:schemeClr val="bg1"/>
                </a:solidFill>
              </a:rPr>
              <a:t> things under his feet</a:t>
            </a:r>
            <a:r>
              <a:rPr lang="en-US" sz="4400" b="1" dirty="0" smtClean="0">
                <a:solidFill>
                  <a:schemeClr val="bg1"/>
                </a:solidFill>
              </a:rPr>
              <a:t>. …” </a:t>
            </a:r>
            <a:r>
              <a:rPr lang="en-US" sz="4400" b="1" dirty="0" smtClean="0">
                <a:solidFill>
                  <a:srgbClr val="00B0F0"/>
                </a:solidFill>
              </a:rPr>
              <a:t>– 1 Corinthians 15:27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Lion Crushes Serpent 04.jpg"/>
          <p:cNvPicPr>
            <a:picLocks noChangeAspect="1"/>
          </p:cNvPicPr>
          <p:nvPr/>
        </p:nvPicPr>
        <p:blipFill>
          <a:blip r:embed="rId2"/>
          <a:stretch>
            <a:fillRect/>
          </a:stretch>
        </p:blipFill>
        <p:spPr>
          <a:xfrm>
            <a:off x="381000" y="0"/>
            <a:ext cx="8305800" cy="6858000"/>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 and </a:t>
            </a:r>
            <a:r>
              <a:rPr lang="en-US" sz="4400" b="1" dirty="0" smtClean="0">
                <a:solidFill>
                  <a:schemeClr val="bg1"/>
                </a:solidFill>
              </a:rPr>
              <a:t>gave him </a:t>
            </a:r>
            <a:r>
              <a:rPr lang="en-US" sz="4400" b="1" i="1" dirty="0" smtClean="0">
                <a:solidFill>
                  <a:schemeClr val="bg1"/>
                </a:solidFill>
              </a:rPr>
              <a:t>to be</a:t>
            </a:r>
            <a:r>
              <a:rPr lang="en-US" sz="4400" b="1" dirty="0" smtClean="0">
                <a:solidFill>
                  <a:schemeClr val="bg1"/>
                </a:solidFill>
              </a:rPr>
              <a:t> the head over </a:t>
            </a:r>
            <a:r>
              <a:rPr lang="en-US" sz="4400" b="1" dirty="0" smtClean="0">
                <a:solidFill>
                  <a:schemeClr val="bg1"/>
                </a:solidFill>
              </a:rPr>
              <a:t>all </a:t>
            </a:r>
            <a:r>
              <a:rPr lang="en-US" sz="4400" b="1" i="1" dirty="0" smtClean="0">
                <a:solidFill>
                  <a:schemeClr val="bg1"/>
                </a:solidFill>
              </a:rPr>
              <a:t>things</a:t>
            </a:r>
            <a:r>
              <a:rPr lang="en-US" sz="4400" b="1" dirty="0" smtClean="0">
                <a:solidFill>
                  <a:schemeClr val="bg1"/>
                </a:solidFill>
              </a:rPr>
              <a:t> to the church</a:t>
            </a:r>
            <a:r>
              <a:rPr lang="en-US" sz="4400" b="1" dirty="0" smtClean="0">
                <a:solidFill>
                  <a:schemeClr val="bg1"/>
                </a:solidFill>
              </a:rPr>
              <a:t>,”</a:t>
            </a:r>
          </a:p>
          <a:p>
            <a:pPr algn="ctr"/>
            <a:r>
              <a:rPr lang="en-US" sz="4400" b="1" dirty="0" smtClean="0">
                <a:solidFill>
                  <a:srgbClr val="00B0F0"/>
                </a:solidFill>
              </a:rPr>
              <a:t>– Ephesians 1:22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Jesus Face.jpg"/>
          <p:cNvPicPr>
            <a:picLocks noChangeAspect="1"/>
          </p:cNvPicPr>
          <p:nvPr/>
        </p:nvPicPr>
        <p:blipFill>
          <a:blip r:embed="rId2"/>
          <a:stretch>
            <a:fillRect/>
          </a:stretch>
        </p:blipFill>
        <p:spPr>
          <a:xfrm>
            <a:off x="0" y="1028700"/>
            <a:ext cx="9144000" cy="480060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667000"/>
            <a:ext cx="9144000" cy="1446550"/>
          </a:xfrm>
          <a:prstGeom prst="rect">
            <a:avLst/>
          </a:prstGeom>
          <a:noFill/>
        </p:spPr>
        <p:txBody>
          <a:bodyPr wrap="square" rtlCol="0">
            <a:spAutoFit/>
          </a:bodyPr>
          <a:lstStyle/>
          <a:p>
            <a:pPr algn="ctr"/>
            <a:r>
              <a:rPr lang="en-US" sz="4400" b="1" dirty="0" smtClean="0">
                <a:solidFill>
                  <a:schemeClr val="bg1"/>
                </a:solidFill>
              </a:rPr>
              <a:t>“… her </a:t>
            </a:r>
            <a:r>
              <a:rPr lang="en-US" sz="4400" b="1" dirty="0" smtClean="0">
                <a:solidFill>
                  <a:schemeClr val="bg1"/>
                </a:solidFill>
              </a:rPr>
              <a:t>seed; </a:t>
            </a:r>
            <a:r>
              <a:rPr lang="en-US" sz="4400" b="1" u="sng" dirty="0" smtClean="0">
                <a:solidFill>
                  <a:srgbClr val="FFFF00"/>
                </a:solidFill>
              </a:rPr>
              <a:t>it shall bruise thy </a:t>
            </a:r>
            <a:r>
              <a:rPr lang="en-US" sz="4400" b="1" u="sng" dirty="0" smtClean="0">
                <a:solidFill>
                  <a:srgbClr val="FFFF00"/>
                </a:solidFill>
              </a:rPr>
              <a:t>head</a:t>
            </a:r>
            <a:r>
              <a:rPr lang="en-US" sz="4400" b="1" dirty="0" smtClean="0">
                <a:solidFill>
                  <a:schemeClr val="bg1"/>
                </a:solidFill>
              </a:rPr>
              <a:t> …” </a:t>
            </a:r>
            <a:r>
              <a:rPr lang="en-US" sz="4400" b="1" dirty="0" smtClean="0">
                <a:solidFill>
                  <a:srgbClr val="00B0F0"/>
                </a:solidFill>
              </a:rPr>
              <a:t>– Genesis 3:15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All the Head, the thinking of the devil, will be crushed.</a:t>
            </a:r>
            <a:endParaRPr lang="en-US" sz="4400" b="1" dirty="0">
              <a:solidFill>
                <a:srgbClr val="00B0F0"/>
              </a:solidFill>
            </a:endParaRPr>
          </a:p>
        </p:txBody>
      </p:sp>
      <p:pic>
        <p:nvPicPr>
          <p:cNvPr id="3" name="Picture 2" descr="Jealousy.jpg"/>
          <p:cNvPicPr>
            <a:picLocks noChangeAspect="1"/>
          </p:cNvPicPr>
          <p:nvPr/>
        </p:nvPicPr>
        <p:blipFill>
          <a:blip r:embed="rId2"/>
          <a:stretch>
            <a:fillRect/>
          </a:stretch>
        </p:blipFill>
        <p:spPr>
          <a:xfrm>
            <a:off x="0" y="1381760"/>
            <a:ext cx="9144000" cy="54762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“And the LORD God </a:t>
            </a:r>
            <a:r>
              <a:rPr lang="en-US" sz="4400" b="1" u="sng" dirty="0" smtClean="0">
                <a:solidFill>
                  <a:srgbClr val="FFFF00"/>
                </a:solidFill>
              </a:rPr>
              <a:t>formed man of the dust of the ground</a:t>
            </a:r>
            <a:r>
              <a:rPr lang="en-US" sz="4400" b="1" dirty="0" smtClean="0">
                <a:solidFill>
                  <a:schemeClr val="bg1"/>
                </a:solidFill>
              </a:rPr>
              <a:t>, and breathed into his nostrils the breath of life; and man became a living soul.”</a:t>
            </a:r>
          </a:p>
          <a:p>
            <a:pPr algn="ctr"/>
            <a:r>
              <a:rPr lang="en-US" sz="4400" b="1" dirty="0" smtClean="0">
                <a:solidFill>
                  <a:srgbClr val="00B0F0"/>
                </a:solidFill>
              </a:rPr>
              <a:t>– Genesis 2:7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All the Head, the thinking of the devil, will be crushed.</a:t>
            </a:r>
            <a:endParaRPr lang="en-US" sz="4400" b="1" dirty="0">
              <a:solidFill>
                <a:srgbClr val="00B0F0"/>
              </a:solidFill>
            </a:endParaRPr>
          </a:p>
        </p:txBody>
      </p:sp>
      <p:pic>
        <p:nvPicPr>
          <p:cNvPr id="4" name="Picture 3" descr="Failure.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All the Head, the thinking of the devil, will be crushed.</a:t>
            </a:r>
            <a:endParaRPr lang="en-US" sz="4400" b="1" dirty="0">
              <a:solidFill>
                <a:srgbClr val="00B0F0"/>
              </a:solidFill>
            </a:endParaRPr>
          </a:p>
        </p:txBody>
      </p:sp>
      <p:pic>
        <p:nvPicPr>
          <p:cNvPr id="5" name="Picture 4" descr="Layers Of Fear.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God of peace</a:t>
            </a:r>
            <a:r>
              <a:rPr lang="en-US" sz="4400" b="1" dirty="0" smtClean="0">
                <a:solidFill>
                  <a:schemeClr val="bg1"/>
                </a:solidFill>
              </a:rPr>
              <a:t> shall </a:t>
            </a:r>
            <a:r>
              <a:rPr lang="en-US" sz="4400" b="1" u="sng" dirty="0" smtClean="0">
                <a:solidFill>
                  <a:srgbClr val="FFFF00"/>
                </a:solidFill>
              </a:rPr>
              <a:t>bruise</a:t>
            </a:r>
            <a:r>
              <a:rPr lang="en-US" sz="4400" b="1" dirty="0" smtClean="0">
                <a:solidFill>
                  <a:schemeClr val="bg1"/>
                </a:solidFill>
              </a:rPr>
              <a:t> </a:t>
            </a:r>
            <a:r>
              <a:rPr lang="en-US" sz="4400" b="1" dirty="0" smtClean="0">
                <a:solidFill>
                  <a:srgbClr val="00B050"/>
                </a:solidFill>
              </a:rPr>
              <a:t>[crush completely and forever]</a:t>
            </a:r>
            <a:r>
              <a:rPr lang="en-US" sz="4400" b="1" dirty="0" smtClean="0">
                <a:solidFill>
                  <a:schemeClr val="bg1"/>
                </a:solidFill>
              </a:rPr>
              <a:t> </a:t>
            </a:r>
            <a:r>
              <a:rPr lang="en-US" sz="4400" b="1" u="sng" dirty="0" smtClean="0">
                <a:solidFill>
                  <a:srgbClr val="FFFF00"/>
                </a:solidFill>
              </a:rPr>
              <a:t>Satan under your feet</a:t>
            </a:r>
            <a:r>
              <a:rPr lang="en-US" sz="4400" b="1" dirty="0" smtClean="0">
                <a:solidFill>
                  <a:schemeClr val="bg1"/>
                </a:solidFill>
              </a:rPr>
              <a:t> shortly. The grace of our Lord Jesus Christ be with you. </a:t>
            </a:r>
            <a:r>
              <a:rPr lang="en-US" sz="4400" b="1" dirty="0" smtClean="0">
                <a:solidFill>
                  <a:schemeClr val="bg1"/>
                </a:solidFill>
              </a:rPr>
              <a:t>Amen.” </a:t>
            </a:r>
            <a:r>
              <a:rPr lang="en-US" sz="4400" b="1" dirty="0" smtClean="0">
                <a:solidFill>
                  <a:srgbClr val="00B0F0"/>
                </a:solidFill>
              </a:rPr>
              <a:t>– Romans 16:20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Now </a:t>
            </a:r>
            <a:r>
              <a:rPr lang="en-US" sz="4400" b="1" u="sng" dirty="0" smtClean="0">
                <a:solidFill>
                  <a:srgbClr val="FFFF00"/>
                </a:solidFill>
              </a:rPr>
              <a:t>ye are full</a:t>
            </a:r>
            <a:r>
              <a:rPr lang="en-US" sz="4400" b="1" dirty="0" smtClean="0">
                <a:solidFill>
                  <a:schemeClr val="bg1"/>
                </a:solidFill>
              </a:rPr>
              <a:t>, </a:t>
            </a:r>
            <a:r>
              <a:rPr lang="en-US" sz="4400" b="1" u="sng" dirty="0" smtClean="0">
                <a:solidFill>
                  <a:srgbClr val="FFFF00"/>
                </a:solidFill>
              </a:rPr>
              <a:t>now ye are rich</a:t>
            </a:r>
            <a:r>
              <a:rPr lang="en-US" sz="4400" b="1" dirty="0" smtClean="0">
                <a:solidFill>
                  <a:schemeClr val="bg1"/>
                </a:solidFill>
              </a:rPr>
              <a:t>, ye have reigned as kings without us: and I would to God ye did reign, that we also might reign with you</a:t>
            </a:r>
            <a:r>
              <a:rPr lang="en-US" sz="4400" b="1" dirty="0" smtClean="0">
                <a:solidFill>
                  <a:schemeClr val="bg1"/>
                </a:solidFill>
              </a:rPr>
              <a:t>.”</a:t>
            </a:r>
          </a:p>
          <a:p>
            <a:pPr algn="ctr"/>
            <a:r>
              <a:rPr lang="en-US" sz="4400" b="1" dirty="0" smtClean="0">
                <a:solidFill>
                  <a:srgbClr val="00B0F0"/>
                </a:solidFill>
              </a:rPr>
              <a:t>– 1 Corinthians 4:8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rgbClr val="FFFF00"/>
                </a:solidFill>
              </a:rPr>
              <a:t>Perfect Faith</a:t>
            </a:r>
          </a:p>
          <a:p>
            <a:pPr algn="ctr"/>
            <a:r>
              <a:rPr lang="en-US" sz="4400" b="1" dirty="0" smtClean="0">
                <a:solidFill>
                  <a:schemeClr val="bg1"/>
                </a:solidFill>
              </a:rPr>
              <a:t>which </a:t>
            </a:r>
            <a:r>
              <a:rPr lang="en-US" sz="4400" b="1" dirty="0" err="1" smtClean="0">
                <a:solidFill>
                  <a:schemeClr val="bg1"/>
                </a:solidFill>
              </a:rPr>
              <a:t>worketh</a:t>
            </a:r>
            <a:r>
              <a:rPr lang="en-US" sz="4400" b="1" dirty="0" smtClean="0">
                <a:solidFill>
                  <a:schemeClr val="bg1"/>
                </a:solidFill>
              </a:rPr>
              <a:t> by</a:t>
            </a:r>
          </a:p>
          <a:p>
            <a:pPr algn="ctr"/>
            <a:r>
              <a:rPr lang="en-US" sz="4400" b="1" dirty="0" smtClean="0">
                <a:solidFill>
                  <a:srgbClr val="FFFF00"/>
                </a:solidFill>
              </a:rPr>
              <a:t>Perfect Love</a:t>
            </a:r>
          </a:p>
          <a:p>
            <a:pPr algn="ctr"/>
            <a:r>
              <a:rPr lang="en-US" sz="4400" b="1" dirty="0" smtClean="0">
                <a:solidFill>
                  <a:schemeClr val="bg1"/>
                </a:solidFill>
              </a:rPr>
              <a:t>is restored!</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u="sng" dirty="0" smtClean="0">
                <a:solidFill>
                  <a:srgbClr val="FFFF00"/>
                </a:solidFill>
              </a:rPr>
              <a:t>this is the love</a:t>
            </a:r>
            <a:r>
              <a:rPr lang="en-US" sz="4400" b="1" dirty="0" smtClean="0">
                <a:solidFill>
                  <a:schemeClr val="bg1"/>
                </a:solidFill>
              </a:rPr>
              <a:t> of God, that we keep his commandments: and his commandments are not grievous</a:t>
            </a:r>
            <a:r>
              <a:rPr lang="en-US" sz="4400" b="1" dirty="0" smtClean="0">
                <a:solidFill>
                  <a:schemeClr val="bg1"/>
                </a:solidFill>
              </a:rPr>
              <a:t>.”</a:t>
            </a:r>
          </a:p>
          <a:p>
            <a:pPr algn="ctr"/>
            <a:r>
              <a:rPr lang="en-US" sz="4400" b="1" dirty="0" smtClean="0">
                <a:solidFill>
                  <a:srgbClr val="00B0F0"/>
                </a:solidFill>
              </a:rPr>
              <a:t>– 1 John 5:3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dirty="0" smtClean="0">
                <a:solidFill>
                  <a:schemeClr val="bg1"/>
                </a:solidFill>
              </a:rPr>
              <a:t>whatsoever is born of God </a:t>
            </a:r>
            <a:r>
              <a:rPr lang="en-US" sz="4400" b="1" dirty="0" err="1" smtClean="0">
                <a:solidFill>
                  <a:schemeClr val="bg1"/>
                </a:solidFill>
              </a:rPr>
              <a:t>overcometh</a:t>
            </a:r>
            <a:r>
              <a:rPr lang="en-US" sz="4400" b="1" dirty="0" smtClean="0">
                <a:solidFill>
                  <a:schemeClr val="bg1"/>
                </a:solidFill>
              </a:rPr>
              <a:t> the world: and this is the victory that </a:t>
            </a:r>
            <a:r>
              <a:rPr lang="en-US" sz="4400" b="1" dirty="0" err="1" smtClean="0">
                <a:solidFill>
                  <a:schemeClr val="bg1"/>
                </a:solidFill>
              </a:rPr>
              <a:t>overcometh</a:t>
            </a:r>
            <a:r>
              <a:rPr lang="en-US" sz="4400" b="1" dirty="0" smtClean="0">
                <a:solidFill>
                  <a:schemeClr val="bg1"/>
                </a:solidFill>
              </a:rPr>
              <a:t> the world, even our </a:t>
            </a:r>
            <a:r>
              <a:rPr lang="en-US" sz="4400" b="1" u="sng" dirty="0" smtClean="0">
                <a:solidFill>
                  <a:srgbClr val="FFFF00"/>
                </a:solidFill>
              </a:rPr>
              <a:t>faith</a:t>
            </a:r>
            <a:r>
              <a:rPr lang="en-US" sz="4400" b="1" dirty="0" smtClean="0">
                <a:solidFill>
                  <a:schemeClr val="bg1"/>
                </a:solidFill>
              </a:rPr>
              <a:t>.” </a:t>
            </a:r>
            <a:r>
              <a:rPr lang="en-US" sz="4400" b="1" dirty="0" smtClean="0">
                <a:solidFill>
                  <a:srgbClr val="00B0F0"/>
                </a:solidFill>
              </a:rPr>
              <a:t>– 1 John 5:4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hath made us kings and priests unto God and his Father</a:t>
            </a:r>
            <a:r>
              <a:rPr lang="en-US" sz="4400" b="1" dirty="0" smtClean="0">
                <a:solidFill>
                  <a:schemeClr val="bg1"/>
                </a:solidFill>
              </a:rPr>
              <a:t>; </a:t>
            </a:r>
            <a:r>
              <a:rPr lang="en-US" sz="4400" b="1" u="sng" dirty="0" smtClean="0">
                <a:solidFill>
                  <a:srgbClr val="FFFF00"/>
                </a:solidFill>
              </a:rPr>
              <a:t>to him be</a:t>
            </a:r>
            <a:r>
              <a:rPr lang="en-US" sz="4400" b="1" dirty="0" smtClean="0">
                <a:solidFill>
                  <a:schemeClr val="bg1"/>
                </a:solidFill>
              </a:rPr>
              <a:t> glory and </a:t>
            </a:r>
            <a:r>
              <a:rPr lang="en-US" sz="4400" b="1" u="sng" dirty="0" smtClean="0">
                <a:solidFill>
                  <a:srgbClr val="FFFF00"/>
                </a:solidFill>
              </a:rPr>
              <a:t>dominion</a:t>
            </a:r>
            <a:r>
              <a:rPr lang="en-US" sz="4400" b="1" dirty="0" smtClean="0">
                <a:solidFill>
                  <a:schemeClr val="bg1"/>
                </a:solidFill>
              </a:rPr>
              <a:t> for ever and ever. Amen</a:t>
            </a:r>
            <a:r>
              <a:rPr lang="en-US" sz="4400" b="1" dirty="0" smtClean="0">
                <a:solidFill>
                  <a:schemeClr val="bg1"/>
                </a:solidFill>
              </a:rPr>
              <a:t>.” </a:t>
            </a:r>
            <a:r>
              <a:rPr lang="en-US" sz="4400" b="1" dirty="0" smtClean="0">
                <a:solidFill>
                  <a:srgbClr val="00B0F0"/>
                </a:solidFill>
              </a:rPr>
              <a:t>– Revelation 1:6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86000"/>
            <a:ext cx="9144000" cy="2123658"/>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Submit </a:t>
            </a:r>
            <a:r>
              <a:rPr lang="en-US" sz="4400" b="1" u="sng" dirty="0" smtClean="0">
                <a:solidFill>
                  <a:srgbClr val="FFFF00"/>
                </a:solidFill>
              </a:rPr>
              <a:t>yourselves therefore to God</a:t>
            </a:r>
            <a:r>
              <a:rPr lang="en-US" sz="4400" b="1" dirty="0" smtClean="0">
                <a:solidFill>
                  <a:schemeClr val="bg1"/>
                </a:solidFill>
              </a:rPr>
              <a:t>. </a:t>
            </a:r>
            <a:r>
              <a:rPr lang="en-US" sz="4400" b="1" u="sng" dirty="0" smtClean="0">
                <a:solidFill>
                  <a:srgbClr val="FFFF00"/>
                </a:solidFill>
              </a:rPr>
              <a:t>Resist the devil</a:t>
            </a:r>
            <a:r>
              <a:rPr lang="en-US" sz="4400" b="1" dirty="0" smtClean="0">
                <a:solidFill>
                  <a:schemeClr val="bg1"/>
                </a:solidFill>
              </a:rPr>
              <a:t>, and he will flee from you</a:t>
            </a:r>
            <a:r>
              <a:rPr lang="en-US" sz="4400" b="1" dirty="0" smtClean="0">
                <a:solidFill>
                  <a:schemeClr val="bg1"/>
                </a:solidFill>
              </a:rPr>
              <a:t>.” </a:t>
            </a:r>
            <a:r>
              <a:rPr lang="en-US" sz="4400" b="1" dirty="0" smtClean="0">
                <a:solidFill>
                  <a:srgbClr val="00B0F0"/>
                </a:solidFill>
              </a:rPr>
              <a:t>– James 4:7 KJB</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04800"/>
            <a:ext cx="3733800" cy="6247864"/>
          </a:xfrm>
          <a:prstGeom prst="rect">
            <a:avLst/>
          </a:prstGeom>
          <a:noFill/>
        </p:spPr>
        <p:txBody>
          <a:bodyPr wrap="square" rtlCol="0">
            <a:spAutoFit/>
          </a:bodyPr>
          <a:lstStyle/>
          <a:p>
            <a:pPr algn="ctr"/>
            <a:r>
              <a:rPr lang="en-US" sz="4000" b="1" dirty="0" smtClean="0">
                <a:solidFill>
                  <a:schemeClr val="bg1"/>
                </a:solidFill>
              </a:rPr>
              <a:t>Like David, you will stand before the giant Goliath, and fear nothing, because you know the Almighty God guides your heart and hand.</a:t>
            </a:r>
            <a:endParaRPr lang="en-US" sz="3200" b="1" dirty="0">
              <a:solidFill>
                <a:srgbClr val="00B0F0"/>
              </a:solidFill>
            </a:endParaRPr>
          </a:p>
        </p:txBody>
      </p:sp>
      <p:pic>
        <p:nvPicPr>
          <p:cNvPr id="3" name="Picture 2" descr="David And Goliath.jpg"/>
          <p:cNvPicPr>
            <a:picLocks noChangeAspect="1"/>
          </p:cNvPicPr>
          <p:nvPr/>
        </p:nvPicPr>
        <p:blipFill>
          <a:blip r:embed="rId2"/>
          <a:stretch>
            <a:fillRect/>
          </a:stretch>
        </p:blipFill>
        <p:spPr>
          <a:xfrm>
            <a:off x="3743437" y="0"/>
            <a:ext cx="5400563"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Adam Creation Dust.jpg"/>
          <p:cNvPicPr>
            <a:picLocks noChangeAspect="1"/>
          </p:cNvPicPr>
          <p:nvPr/>
        </p:nvPicPr>
        <p:blipFill>
          <a:blip r:embed="rId2"/>
          <a:stretch>
            <a:fillRect/>
          </a:stretch>
        </p:blipFill>
        <p:spPr>
          <a:xfrm>
            <a:off x="1" y="0"/>
            <a:ext cx="9144000" cy="6857999"/>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461665"/>
          </a:xfrm>
          <a:prstGeom prst="rect">
            <a:avLst/>
          </a:prstGeom>
          <a:noFill/>
        </p:spPr>
        <p:txBody>
          <a:bodyPr wrap="square" rtlCol="0">
            <a:spAutoFit/>
          </a:bodyPr>
          <a:lstStyle/>
          <a:p>
            <a:pPr algn="ctr"/>
            <a:r>
              <a:rPr lang="en-US" sz="2400" b="1" dirty="0" smtClean="0">
                <a:solidFill>
                  <a:schemeClr val="bg1"/>
                </a:solidFill>
              </a:rPr>
              <a:t>Like John the Baptist you will be able to stand before Kings unafraid …</a:t>
            </a:r>
            <a:endParaRPr lang="en-US" b="1" dirty="0">
              <a:solidFill>
                <a:srgbClr val="00B0F0"/>
              </a:solidFill>
            </a:endParaRPr>
          </a:p>
        </p:txBody>
      </p:sp>
      <p:pic>
        <p:nvPicPr>
          <p:cNvPr id="3" name="Picture 2" descr="John The Baptist.jpg"/>
          <p:cNvPicPr>
            <a:picLocks noChangeAspect="1"/>
          </p:cNvPicPr>
          <p:nvPr/>
        </p:nvPicPr>
        <p:blipFill>
          <a:blip r:embed="rId2"/>
          <a:stretch>
            <a:fillRect/>
          </a:stretch>
        </p:blipFill>
        <p:spPr>
          <a:xfrm>
            <a:off x="609600" y="381000"/>
            <a:ext cx="7839740" cy="6019800"/>
          </a:xfrm>
          <a:prstGeom prst="rect">
            <a:avLst/>
          </a:prstGeom>
        </p:spPr>
      </p:pic>
      <p:sp>
        <p:nvSpPr>
          <p:cNvPr id="4" name="TextBox 3"/>
          <p:cNvSpPr txBox="1"/>
          <p:nvPr/>
        </p:nvSpPr>
        <p:spPr>
          <a:xfrm>
            <a:off x="0" y="6400800"/>
            <a:ext cx="9144000" cy="461665"/>
          </a:xfrm>
          <a:prstGeom prst="rect">
            <a:avLst/>
          </a:prstGeom>
          <a:noFill/>
        </p:spPr>
        <p:txBody>
          <a:bodyPr wrap="square" rtlCol="0">
            <a:spAutoFit/>
          </a:bodyPr>
          <a:lstStyle/>
          <a:p>
            <a:pPr algn="ctr"/>
            <a:r>
              <a:rPr lang="en-US" sz="2400" b="1" dirty="0" smtClean="0">
                <a:solidFill>
                  <a:schemeClr val="bg1"/>
                </a:solidFill>
              </a:rPr>
              <a:t>… </a:t>
            </a:r>
            <a:r>
              <a:rPr lang="en-US" sz="2400" b="1" dirty="0" smtClean="0">
                <a:solidFill>
                  <a:schemeClr val="bg1"/>
                </a:solidFill>
              </a:rPr>
              <a:t>because you have experienced the presence of the KING of Kings</a:t>
            </a:r>
            <a:r>
              <a:rPr lang="en-US" sz="2400" b="1" dirty="0" smtClean="0">
                <a:solidFill>
                  <a:schemeClr val="bg1"/>
                </a:solidFill>
              </a:rPr>
              <a:t>.</a:t>
            </a:r>
            <a:endParaRPr lang="en-US" sz="24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1200329"/>
          </a:xfrm>
          <a:prstGeom prst="rect">
            <a:avLst/>
          </a:prstGeom>
          <a:noFill/>
        </p:spPr>
        <p:txBody>
          <a:bodyPr wrap="square" rtlCol="0">
            <a:spAutoFit/>
          </a:bodyPr>
          <a:lstStyle/>
          <a:p>
            <a:pPr algn="ctr"/>
            <a:r>
              <a:rPr lang="en-US" sz="3600" b="1" dirty="0" smtClean="0">
                <a:solidFill>
                  <a:schemeClr val="bg1"/>
                </a:solidFill>
              </a:rPr>
              <a:t>Like Daniel, you will be able to face the pit and its terrible lions of jealousy, doubt and fear…</a:t>
            </a:r>
            <a:endParaRPr lang="en-US" sz="2800" b="1" dirty="0">
              <a:solidFill>
                <a:srgbClr val="00B0F0"/>
              </a:solidFill>
            </a:endParaRPr>
          </a:p>
        </p:txBody>
      </p:sp>
      <p:pic>
        <p:nvPicPr>
          <p:cNvPr id="3" name="Picture 2" descr="Creation - Animal - Tiger - Roaring Lion.jpg"/>
          <p:cNvPicPr>
            <a:picLocks noChangeAspect="1"/>
          </p:cNvPicPr>
          <p:nvPr/>
        </p:nvPicPr>
        <p:blipFill>
          <a:blip r:embed="rId2"/>
          <a:stretch>
            <a:fillRect/>
          </a:stretch>
        </p:blipFill>
        <p:spPr>
          <a:xfrm>
            <a:off x="0" y="1143000"/>
            <a:ext cx="9144000" cy="571500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Revelation - New Heavens And New Earth 08 - Lion And The Lamb.jpg"/>
          <p:cNvPicPr>
            <a:picLocks noChangeAspect="1"/>
          </p:cNvPicPr>
          <p:nvPr/>
        </p:nvPicPr>
        <p:blipFill>
          <a:blip r:embed="rId2"/>
          <a:stretch>
            <a:fillRect/>
          </a:stretch>
        </p:blipFill>
        <p:spPr>
          <a:xfrm>
            <a:off x="0" y="0"/>
            <a:ext cx="9144000" cy="5638800"/>
          </a:xfrm>
          <a:prstGeom prst="rect">
            <a:avLst/>
          </a:prstGeom>
        </p:spPr>
      </p:pic>
      <p:sp>
        <p:nvSpPr>
          <p:cNvPr id="5" name="TextBox 4"/>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 because </a:t>
            </a:r>
            <a:r>
              <a:rPr lang="en-US" sz="3600" b="1" dirty="0" smtClean="0">
                <a:solidFill>
                  <a:schemeClr val="bg1"/>
                </a:solidFill>
              </a:rPr>
              <a:t>you have known </a:t>
            </a:r>
            <a:r>
              <a:rPr lang="en-US" sz="3600" b="1" dirty="0" smtClean="0">
                <a:solidFill>
                  <a:schemeClr val="bg1"/>
                </a:solidFill>
              </a:rPr>
              <a:t>the Love, the </a:t>
            </a:r>
            <a:r>
              <a:rPr lang="en-US" sz="3600" b="1" dirty="0" smtClean="0">
                <a:solidFill>
                  <a:schemeClr val="bg1"/>
                </a:solidFill>
              </a:rPr>
              <a:t>Light and the Lion of the tribe of </a:t>
            </a:r>
            <a:r>
              <a:rPr lang="en-US" sz="3600" b="1" dirty="0" err="1" smtClean="0">
                <a:solidFill>
                  <a:schemeClr val="bg1"/>
                </a:solidFill>
              </a:rPr>
              <a:t>Juda</a:t>
            </a:r>
            <a:r>
              <a:rPr lang="en-US" sz="3600" b="1" dirty="0" smtClean="0">
                <a:solidFill>
                  <a:schemeClr val="bg1"/>
                </a:solidFill>
              </a:rPr>
              <a:t>.</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2123658"/>
          </a:xfrm>
          <a:prstGeom prst="rect">
            <a:avLst/>
          </a:prstGeom>
          <a:noFill/>
        </p:spPr>
        <p:txBody>
          <a:bodyPr wrap="square" rtlCol="0">
            <a:spAutoFit/>
          </a:bodyPr>
          <a:lstStyle/>
          <a:p>
            <a:pPr algn="ctr"/>
            <a:r>
              <a:rPr lang="en-US" sz="4400" b="1" dirty="0" smtClean="0">
                <a:solidFill>
                  <a:schemeClr val="bg1"/>
                </a:solidFill>
              </a:rPr>
              <a:t>Like Jesus you will be able to stand before </a:t>
            </a:r>
            <a:r>
              <a:rPr lang="en-US" sz="4400" b="1" dirty="0" smtClean="0">
                <a:solidFill>
                  <a:srgbClr val="00B0F0"/>
                </a:solidFill>
              </a:rPr>
              <a:t>“Legion”</a:t>
            </a:r>
            <a:r>
              <a:rPr lang="en-US" sz="4400" b="1" dirty="0" smtClean="0">
                <a:solidFill>
                  <a:schemeClr val="bg1"/>
                </a:solidFill>
              </a:rPr>
              <a:t>, and all the forces of Hell, unafraid …</a:t>
            </a:r>
            <a:endParaRPr lang="en-US" sz="3600" b="1" dirty="0">
              <a:solidFill>
                <a:srgbClr val="00B0F0"/>
              </a:solidFill>
            </a:endParaRPr>
          </a:p>
        </p:txBody>
      </p:sp>
      <p:pic>
        <p:nvPicPr>
          <p:cNvPr id="3" name="Picture 2" descr="Evil.jpg"/>
          <p:cNvPicPr>
            <a:picLocks noChangeAspect="1"/>
          </p:cNvPicPr>
          <p:nvPr/>
        </p:nvPicPr>
        <p:blipFill>
          <a:blip r:embed="rId2"/>
          <a:stretch>
            <a:fillRect/>
          </a:stretch>
        </p:blipFill>
        <p:spPr>
          <a:xfrm>
            <a:off x="0" y="1981200"/>
            <a:ext cx="9144000" cy="3578087"/>
          </a:xfrm>
          <a:prstGeom prst="rect">
            <a:avLst/>
          </a:prstGeom>
        </p:spPr>
      </p:pic>
      <p:sp>
        <p:nvSpPr>
          <p:cNvPr id="4" name="TextBox 3"/>
          <p:cNvSpPr txBox="1"/>
          <p:nvPr/>
        </p:nvSpPr>
        <p:spPr>
          <a:xfrm>
            <a:off x="0" y="5943600"/>
            <a:ext cx="9144000" cy="646331"/>
          </a:xfrm>
          <a:prstGeom prst="rect">
            <a:avLst/>
          </a:prstGeom>
          <a:noFill/>
        </p:spPr>
        <p:txBody>
          <a:bodyPr wrap="square" rtlCol="0">
            <a:spAutoFit/>
          </a:bodyPr>
          <a:lstStyle/>
          <a:p>
            <a:pPr algn="ctr"/>
            <a:r>
              <a:rPr lang="en-US" sz="3600" b="1" dirty="0" smtClean="0">
                <a:solidFill>
                  <a:schemeClr val="bg1"/>
                </a:solidFill>
              </a:rPr>
              <a:t>… </a:t>
            </a:r>
            <a:r>
              <a:rPr lang="en-US" sz="3600" b="1" dirty="0" smtClean="0">
                <a:solidFill>
                  <a:schemeClr val="bg1"/>
                </a:solidFill>
              </a:rPr>
              <a:t>because your hand, your heart, is in God’s</a:t>
            </a:r>
            <a:r>
              <a:rPr lang="en-US" sz="3600" b="1" dirty="0" smtClean="0">
                <a:solidFill>
                  <a:schemeClr val="bg1"/>
                </a:solidFill>
              </a:rPr>
              <a:t>.</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New Jerusalem 02.jpg"/>
          <p:cNvPicPr>
            <a:picLocks noChangeAspect="1"/>
          </p:cNvPicPr>
          <p:nvPr/>
        </p:nvPicPr>
        <p:blipFill>
          <a:blip r:embed="rId2"/>
          <a:stretch>
            <a:fillRect/>
          </a:stretch>
        </p:blipFill>
        <p:spPr>
          <a:xfrm>
            <a:off x="0" y="1066800"/>
            <a:ext cx="9144000" cy="4724400"/>
          </a:xfrm>
          <a:prstGeom prst="rect">
            <a:avLst/>
          </a:prstGeom>
        </p:spPr>
      </p:pic>
      <p:sp>
        <p:nvSpPr>
          <p:cNvPr id="4" name="TextBox 3"/>
          <p:cNvSpPr txBox="1"/>
          <p:nvPr/>
        </p:nvSpPr>
        <p:spPr>
          <a:xfrm>
            <a:off x="0" y="0"/>
            <a:ext cx="9144000" cy="1077218"/>
          </a:xfrm>
          <a:prstGeom prst="rect">
            <a:avLst/>
          </a:prstGeom>
          <a:noFill/>
        </p:spPr>
        <p:txBody>
          <a:bodyPr wrap="square" rtlCol="0">
            <a:spAutoFit/>
          </a:bodyPr>
          <a:lstStyle/>
          <a:p>
            <a:pPr algn="ctr"/>
            <a:r>
              <a:rPr lang="en-US" sz="3200" b="1" dirty="0" smtClean="0">
                <a:solidFill>
                  <a:schemeClr val="bg1"/>
                </a:solidFill>
              </a:rPr>
              <a:t>… for the Dominion of the Heart of the Kingdom of Heaven, of Eden, is restored to you in Christ Jesus.</a:t>
            </a:r>
            <a:endParaRPr lang="en-US" sz="3200" b="1" dirty="0">
              <a:solidFill>
                <a:schemeClr val="bg1"/>
              </a:solidFill>
            </a:endParaRPr>
          </a:p>
        </p:txBody>
      </p:sp>
      <p:sp>
        <p:nvSpPr>
          <p:cNvPr id="5" name="TextBox 4"/>
          <p:cNvSpPr txBox="1"/>
          <p:nvPr/>
        </p:nvSpPr>
        <p:spPr>
          <a:xfrm>
            <a:off x="0" y="5780782"/>
            <a:ext cx="9144000" cy="1015663"/>
          </a:xfrm>
          <a:prstGeom prst="rect">
            <a:avLst/>
          </a:prstGeom>
          <a:noFill/>
        </p:spPr>
        <p:txBody>
          <a:bodyPr wrap="square" rtlCol="0">
            <a:spAutoFit/>
          </a:bodyPr>
          <a:lstStyle/>
          <a:p>
            <a:pPr algn="ctr"/>
            <a:r>
              <a:rPr lang="en-US" sz="6000" b="1" dirty="0" smtClean="0">
                <a:solidFill>
                  <a:schemeClr val="bg1"/>
                </a:solidFill>
              </a:rPr>
              <a:t>… only, Do you believe?</a:t>
            </a:r>
            <a:endParaRPr lang="en-US" sz="60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971139"/>
          </a:xfrm>
          <a:prstGeom prst="rect">
            <a:avLst/>
          </a:prstGeom>
          <a:noFill/>
        </p:spPr>
        <p:txBody>
          <a:bodyPr wrap="square" rtlCol="0">
            <a:spAutoFit/>
          </a:bodyPr>
          <a:lstStyle/>
          <a:p>
            <a:pPr algn="ctr"/>
            <a:r>
              <a:rPr lang="en-US" sz="4400" b="1" dirty="0" smtClean="0">
                <a:solidFill>
                  <a:schemeClr val="bg1"/>
                </a:solidFill>
              </a:rPr>
              <a:t>Adam was formed from the </a:t>
            </a:r>
            <a:r>
              <a:rPr lang="en-US" sz="4400" b="1" dirty="0" smtClean="0">
                <a:solidFill>
                  <a:srgbClr val="00B0F0"/>
                </a:solidFill>
              </a:rPr>
              <a:t>“dust”</a:t>
            </a:r>
            <a:r>
              <a:rPr lang="en-US" sz="4400" b="1" dirty="0" smtClean="0">
                <a:solidFill>
                  <a:schemeClr val="bg1"/>
                </a:solidFill>
              </a:rPr>
              <a:t>, a symbol of humility, lowliness of mind/heart, one submitted to its Maker.</a:t>
            </a:r>
          </a:p>
          <a:p>
            <a:pPr algn="ctr"/>
            <a:endParaRPr lang="en-US" sz="700" b="1" dirty="0" smtClean="0">
              <a:solidFill>
                <a:schemeClr val="bg1"/>
              </a:solidFill>
            </a:endParaRPr>
          </a:p>
          <a:p>
            <a:pPr algn="ctr"/>
            <a:r>
              <a:rPr lang="en-US" sz="4400" b="1" dirty="0" smtClean="0">
                <a:solidFill>
                  <a:schemeClr val="bg1"/>
                </a:solidFill>
              </a:rPr>
              <a:t>A symbol, that </a:t>
            </a:r>
            <a:r>
              <a:rPr lang="en-US" sz="4400" b="1" u="sng" dirty="0" smtClean="0">
                <a:solidFill>
                  <a:srgbClr val="FFFF00"/>
                </a:solidFill>
              </a:rPr>
              <a:t>God can take</a:t>
            </a:r>
            <a:r>
              <a:rPr lang="en-US" sz="4400" b="1" dirty="0" smtClean="0">
                <a:solidFill>
                  <a:schemeClr val="bg1"/>
                </a:solidFill>
              </a:rPr>
              <a:t> of the </a:t>
            </a:r>
            <a:r>
              <a:rPr lang="en-US" sz="4400" b="1" dirty="0" smtClean="0">
                <a:solidFill>
                  <a:srgbClr val="00B0F0"/>
                </a:solidFill>
              </a:rPr>
              <a:t>“dust”</a:t>
            </a:r>
            <a:r>
              <a:rPr lang="en-US" sz="4400" b="1" dirty="0" smtClean="0">
                <a:solidFill>
                  <a:schemeClr val="bg1"/>
                </a:solidFill>
              </a:rPr>
              <a:t>, the most base, </a:t>
            </a:r>
            <a:r>
              <a:rPr lang="en-US" sz="4400" b="1" u="sng" dirty="0" smtClean="0">
                <a:solidFill>
                  <a:srgbClr val="FFFF00"/>
                </a:solidFill>
              </a:rPr>
              <a:t>and exalt</a:t>
            </a:r>
            <a:r>
              <a:rPr lang="en-US" sz="4400" b="1" dirty="0" smtClean="0">
                <a:solidFill>
                  <a:schemeClr val="bg1"/>
                </a:solidFill>
              </a:rPr>
              <a:t> it, whereas though Lucifer began in the highest seat, through pride, </a:t>
            </a:r>
            <a:r>
              <a:rPr lang="en-US" sz="4400" b="1" u="sng" dirty="0" smtClean="0">
                <a:solidFill>
                  <a:srgbClr val="FFFF00"/>
                </a:solidFill>
              </a:rPr>
              <a:t>self-exaltation</a:t>
            </a:r>
            <a:r>
              <a:rPr lang="en-US" sz="4400" b="1" dirty="0" smtClean="0">
                <a:solidFill>
                  <a:schemeClr val="bg1"/>
                </a:solidFill>
              </a:rPr>
              <a:t>, fell to the lowest place </a:t>
            </a:r>
            <a:r>
              <a:rPr lang="en-US" sz="4400" b="1" dirty="0" smtClean="0">
                <a:solidFill>
                  <a:srgbClr val="00B050"/>
                </a:solidFill>
              </a:rPr>
              <a:t>(</a:t>
            </a:r>
            <a:r>
              <a:rPr lang="en-US" sz="4400" b="1" dirty="0" smtClean="0">
                <a:solidFill>
                  <a:srgbClr val="00B0F0"/>
                </a:solidFill>
              </a:rPr>
              <a:t>Luke 14:8-11 KJB</a:t>
            </a:r>
            <a:r>
              <a:rPr lang="en-US" sz="4400" b="1" dirty="0" smtClean="0">
                <a:solidFill>
                  <a:srgbClr val="00B050"/>
                </a:solidFill>
              </a:rPr>
              <a:t>)</a:t>
            </a:r>
            <a:r>
              <a:rPr lang="en-US" sz="4400" b="1" dirty="0" smtClean="0">
                <a:solidFill>
                  <a:schemeClr val="bg1"/>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the LORD God planted a garden eastward in Eden; and there he put the man whom he had formed.”</a:t>
            </a:r>
          </a:p>
          <a:p>
            <a:pPr algn="ctr"/>
            <a:r>
              <a:rPr lang="en-US" sz="4400" b="1" dirty="0" smtClean="0">
                <a:solidFill>
                  <a:srgbClr val="00B0F0"/>
                </a:solidFill>
              </a:rPr>
              <a:t>– Genesis 2:8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Garden Of Eden 02.jpg"/>
          <p:cNvPicPr>
            <a:picLocks noChangeAspect="1"/>
          </p:cNvPicPr>
          <p:nvPr/>
        </p:nvPicPr>
        <p:blipFill>
          <a:blip r:embed="rId2"/>
          <a:stretch>
            <a:fillRect/>
          </a:stretch>
        </p:blipFill>
        <p:spPr>
          <a:xfrm>
            <a:off x="0" y="0"/>
            <a:ext cx="9144000" cy="685799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90600"/>
            <a:ext cx="9144000" cy="4832092"/>
          </a:xfrm>
          <a:prstGeom prst="rect">
            <a:avLst/>
          </a:prstGeom>
          <a:noFill/>
        </p:spPr>
        <p:txBody>
          <a:bodyPr wrap="square" rtlCol="0">
            <a:spAutoFit/>
          </a:bodyPr>
          <a:lstStyle/>
          <a:p>
            <a:pPr algn="ctr"/>
            <a:r>
              <a:rPr lang="en-US" sz="4400" b="1" dirty="0" smtClean="0">
                <a:solidFill>
                  <a:schemeClr val="bg1"/>
                </a:solidFill>
              </a:rPr>
              <a:t>“And out of the ground made the LORD God to grow every tree that is pleasant to the sight, and good for food; the tree of life also in the midst of the garden, and the tree of knowledge of good and evil.”</a:t>
            </a:r>
          </a:p>
          <a:p>
            <a:pPr algn="ctr"/>
            <a:r>
              <a:rPr lang="en-US" sz="4400" b="1" dirty="0" smtClean="0">
                <a:solidFill>
                  <a:srgbClr val="00B0F0"/>
                </a:solidFill>
              </a:rPr>
              <a:t>– Genesis 2:9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Tree Of Life 01.jpg"/>
          <p:cNvPicPr>
            <a:picLocks noChangeAspect="1"/>
          </p:cNvPicPr>
          <p:nvPr/>
        </p:nvPicPr>
        <p:blipFill>
          <a:blip r:embed="rId2"/>
          <a:stretch>
            <a:fillRect/>
          </a:stretch>
        </p:blipFill>
        <p:spPr>
          <a:xfrm>
            <a:off x="-33867" y="0"/>
            <a:ext cx="917786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Gen. 1:26-28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9" name="TextBox 8"/>
          <p:cNvSpPr txBox="1"/>
          <p:nvPr/>
        </p:nvSpPr>
        <p:spPr>
          <a:xfrm>
            <a:off x="0" y="1143000"/>
            <a:ext cx="9144000" cy="5509200"/>
          </a:xfrm>
          <a:prstGeom prst="rect">
            <a:avLst/>
          </a:prstGeom>
          <a:noFill/>
        </p:spPr>
        <p:txBody>
          <a:bodyPr wrap="square" rtlCol="0">
            <a:spAutoFit/>
          </a:bodyPr>
          <a:lstStyle/>
          <a:p>
            <a:pPr algn="ctr"/>
            <a:r>
              <a:rPr lang="en-US" sz="4400" b="1" dirty="0" smtClean="0">
                <a:solidFill>
                  <a:schemeClr val="bg1"/>
                </a:solidFill>
              </a:rPr>
              <a:t>“And God said, </a:t>
            </a:r>
            <a:r>
              <a:rPr lang="en-US" sz="4400" b="1" u="sng" dirty="0" smtClean="0">
                <a:solidFill>
                  <a:srgbClr val="FFFF00"/>
                </a:solidFill>
              </a:rPr>
              <a:t>Let us make man in our image</a:t>
            </a:r>
            <a:r>
              <a:rPr lang="en-US" sz="4400" b="1" dirty="0" smtClean="0">
                <a:solidFill>
                  <a:schemeClr val="bg1"/>
                </a:solidFill>
              </a:rPr>
              <a:t>, after </a:t>
            </a:r>
            <a:r>
              <a:rPr lang="en-US" sz="4400" b="1" u="sng" dirty="0" smtClean="0">
                <a:solidFill>
                  <a:srgbClr val="FFFF00"/>
                </a:solidFill>
              </a:rPr>
              <a:t>our likeness</a:t>
            </a:r>
            <a:r>
              <a:rPr lang="en-US" sz="4400" b="1" dirty="0" smtClean="0">
                <a:solidFill>
                  <a:schemeClr val="bg1"/>
                </a:solidFill>
              </a:rPr>
              <a:t>: and </a:t>
            </a:r>
            <a:r>
              <a:rPr lang="en-US" sz="4400" b="1" u="sng" dirty="0" smtClean="0">
                <a:solidFill>
                  <a:srgbClr val="FFFF00"/>
                </a:solidFill>
              </a:rPr>
              <a:t>let them have dominion over</a:t>
            </a:r>
            <a:r>
              <a:rPr lang="en-US" sz="4400" b="1" dirty="0" smtClean="0">
                <a:solidFill>
                  <a:schemeClr val="bg1"/>
                </a:solidFill>
              </a:rPr>
              <a:t> the fish of the sea, and </a:t>
            </a:r>
            <a:r>
              <a:rPr lang="en-US" sz="4400" b="1" u="sng" dirty="0" smtClean="0">
                <a:solidFill>
                  <a:srgbClr val="FFFF00"/>
                </a:solidFill>
              </a:rPr>
              <a:t>over</a:t>
            </a:r>
            <a:r>
              <a:rPr lang="en-US" sz="4400" b="1" dirty="0" smtClean="0">
                <a:solidFill>
                  <a:schemeClr val="bg1"/>
                </a:solidFill>
              </a:rPr>
              <a:t> the fowl of the air, and </a:t>
            </a:r>
            <a:r>
              <a:rPr lang="en-US" sz="4400" b="1" u="sng" dirty="0" smtClean="0">
                <a:solidFill>
                  <a:srgbClr val="FFFF00"/>
                </a:solidFill>
              </a:rPr>
              <a:t>over</a:t>
            </a:r>
            <a:r>
              <a:rPr lang="en-US" sz="4400" b="1" dirty="0" smtClean="0">
                <a:solidFill>
                  <a:schemeClr val="bg1"/>
                </a:solidFill>
              </a:rPr>
              <a:t> the cattle, and </a:t>
            </a:r>
            <a:r>
              <a:rPr lang="en-US" sz="4400" b="1" u="sng" dirty="0" smtClean="0">
                <a:solidFill>
                  <a:srgbClr val="FFFF00"/>
                </a:solidFill>
              </a:rPr>
              <a:t>over</a:t>
            </a:r>
            <a:r>
              <a:rPr lang="en-US" sz="4400" b="1" dirty="0" smtClean="0">
                <a:solidFill>
                  <a:schemeClr val="bg1"/>
                </a:solidFill>
              </a:rPr>
              <a:t> all the earth, and </a:t>
            </a:r>
            <a:r>
              <a:rPr lang="en-US" sz="4400" b="1" u="sng" dirty="0" smtClean="0">
                <a:solidFill>
                  <a:srgbClr val="FFFF00"/>
                </a:solidFill>
              </a:rPr>
              <a:t>over</a:t>
            </a:r>
            <a:r>
              <a:rPr lang="en-US" sz="4400" b="1" dirty="0" smtClean="0">
                <a:solidFill>
                  <a:schemeClr val="bg1"/>
                </a:solidFill>
              </a:rPr>
              <a:t> every creeping thing that </a:t>
            </a:r>
            <a:r>
              <a:rPr lang="en-US" sz="4400" b="1" dirty="0" err="1" smtClean="0">
                <a:solidFill>
                  <a:schemeClr val="bg1"/>
                </a:solidFill>
              </a:rPr>
              <a:t>creepeth</a:t>
            </a:r>
            <a:r>
              <a:rPr lang="en-US" sz="4400" b="1" dirty="0" smtClean="0">
                <a:solidFill>
                  <a:schemeClr val="bg1"/>
                </a:solidFill>
              </a:rPr>
              <a:t> upon the earth.”</a:t>
            </a:r>
          </a:p>
          <a:p>
            <a:pPr algn="ctr"/>
            <a:r>
              <a:rPr lang="en-US" sz="4400" b="1" dirty="0" smtClean="0">
                <a:solidFill>
                  <a:srgbClr val="00B0F0"/>
                </a:solidFill>
              </a:rPr>
              <a:t>– Genesis 1:26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Two Trees of The Garden Of Eden.gif"/>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a river went out of Eden to water the garden; and from thence it was parted, and became into four heads.” </a:t>
            </a:r>
            <a:r>
              <a:rPr lang="en-US" sz="4400" b="1" dirty="0" smtClean="0">
                <a:solidFill>
                  <a:srgbClr val="00B0F0"/>
                </a:solidFill>
              </a:rPr>
              <a:t>– Genesis 2:10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940361"/>
          </a:xfrm>
          <a:prstGeom prst="rect">
            <a:avLst/>
          </a:prstGeom>
          <a:noFill/>
        </p:spPr>
        <p:txBody>
          <a:bodyPr wrap="square" rtlCol="0">
            <a:spAutoFit/>
          </a:bodyPr>
          <a:lstStyle/>
          <a:p>
            <a:pPr algn="ctr"/>
            <a:r>
              <a:rPr lang="en-US" sz="4400" b="1" dirty="0" smtClean="0">
                <a:solidFill>
                  <a:schemeClr val="bg1"/>
                </a:solidFill>
              </a:rPr>
              <a:t>Just as Jesus said of the inward Garden, coming from the ground, the </a:t>
            </a:r>
            <a:r>
              <a:rPr lang="en-US" sz="4400" b="1" dirty="0" smtClean="0">
                <a:solidFill>
                  <a:srgbClr val="00B0F0"/>
                </a:solidFill>
              </a:rPr>
              <a:t>“Rock”</a:t>
            </a:r>
            <a:r>
              <a:rPr lang="en-US" sz="4400" b="1" dirty="0" smtClean="0">
                <a:solidFill>
                  <a:schemeClr val="bg1"/>
                </a:solidFill>
              </a:rPr>
              <a:t>, which was to always flow outward, and feed others with love:</a:t>
            </a:r>
          </a:p>
          <a:p>
            <a:pPr algn="ctr"/>
            <a:endParaRPr lang="en-US" sz="800" b="1" dirty="0" smtClean="0">
              <a:solidFill>
                <a:schemeClr val="bg1"/>
              </a:solidFill>
            </a:endParaRPr>
          </a:p>
          <a:p>
            <a:pPr algn="ctr"/>
            <a:r>
              <a:rPr lang="en-US" sz="4400" b="1" dirty="0" smtClean="0">
                <a:solidFill>
                  <a:schemeClr val="bg1"/>
                </a:solidFill>
              </a:rPr>
              <a:t>“But whosoever </a:t>
            </a:r>
            <a:r>
              <a:rPr lang="en-US" sz="4400" b="1" dirty="0" err="1" smtClean="0">
                <a:solidFill>
                  <a:schemeClr val="bg1"/>
                </a:solidFill>
              </a:rPr>
              <a:t>drinketh</a:t>
            </a:r>
            <a:r>
              <a:rPr lang="en-US" sz="4400" b="1" dirty="0" smtClean="0">
                <a:solidFill>
                  <a:schemeClr val="bg1"/>
                </a:solidFill>
              </a:rPr>
              <a:t> of the water that I shall give him shall never thirst; but </a:t>
            </a:r>
            <a:r>
              <a:rPr lang="en-US" sz="4400" b="1" u="sng" dirty="0" smtClean="0">
                <a:solidFill>
                  <a:srgbClr val="FFFF00"/>
                </a:solidFill>
              </a:rPr>
              <a:t>the water that I shall give him shall be in him a well of water springing up into everlasting life</a:t>
            </a:r>
            <a:r>
              <a:rPr lang="en-US" sz="4400" b="1" dirty="0" smtClean="0">
                <a:solidFill>
                  <a:schemeClr val="bg1"/>
                </a:solidFill>
              </a:rPr>
              <a:t>.”</a:t>
            </a:r>
          </a:p>
          <a:p>
            <a:pPr algn="ctr"/>
            <a:r>
              <a:rPr lang="en-US" sz="4400" b="1" dirty="0" smtClean="0">
                <a:solidFill>
                  <a:srgbClr val="00B0F0"/>
                </a:solidFill>
              </a:rPr>
              <a:t>– John 14:4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“The name of the first </a:t>
            </a:r>
            <a:r>
              <a:rPr lang="en-US" sz="4400" b="1" i="1" dirty="0" smtClean="0">
                <a:solidFill>
                  <a:schemeClr val="bg1"/>
                </a:solidFill>
              </a:rPr>
              <a:t>is</a:t>
            </a:r>
            <a:r>
              <a:rPr lang="en-US" sz="4400" b="1" dirty="0" smtClean="0">
                <a:solidFill>
                  <a:schemeClr val="bg1"/>
                </a:solidFill>
              </a:rPr>
              <a:t> </a:t>
            </a:r>
            <a:r>
              <a:rPr lang="en-US" sz="4400" b="1" dirty="0" err="1" smtClean="0">
                <a:solidFill>
                  <a:schemeClr val="bg1"/>
                </a:solidFill>
              </a:rPr>
              <a:t>Pison</a:t>
            </a:r>
            <a:r>
              <a:rPr lang="en-US" sz="4400" b="1" dirty="0" smtClean="0">
                <a:solidFill>
                  <a:schemeClr val="bg1"/>
                </a:solidFill>
              </a:rPr>
              <a:t>: that </a:t>
            </a:r>
            <a:r>
              <a:rPr lang="en-US" sz="4400" b="1" i="1" dirty="0" smtClean="0">
                <a:solidFill>
                  <a:schemeClr val="bg1"/>
                </a:solidFill>
              </a:rPr>
              <a:t>is</a:t>
            </a:r>
            <a:r>
              <a:rPr lang="en-US" sz="4400" b="1" dirty="0" smtClean="0">
                <a:solidFill>
                  <a:schemeClr val="bg1"/>
                </a:solidFill>
              </a:rPr>
              <a:t> it which </a:t>
            </a:r>
            <a:r>
              <a:rPr lang="en-US" sz="4400" b="1" dirty="0" err="1" smtClean="0">
                <a:solidFill>
                  <a:schemeClr val="bg1"/>
                </a:solidFill>
              </a:rPr>
              <a:t>compasseth</a:t>
            </a:r>
            <a:r>
              <a:rPr lang="en-US" sz="4400" b="1" dirty="0" smtClean="0">
                <a:solidFill>
                  <a:schemeClr val="bg1"/>
                </a:solidFill>
              </a:rPr>
              <a:t> the whole land of </a:t>
            </a:r>
            <a:r>
              <a:rPr lang="en-US" sz="4400" b="1" dirty="0" err="1" smtClean="0">
                <a:solidFill>
                  <a:schemeClr val="bg1"/>
                </a:solidFill>
              </a:rPr>
              <a:t>Havilah</a:t>
            </a:r>
            <a:r>
              <a:rPr lang="en-US" sz="4400" b="1" dirty="0" smtClean="0">
                <a:solidFill>
                  <a:schemeClr val="bg1"/>
                </a:solidFill>
              </a:rPr>
              <a:t>, where </a:t>
            </a:r>
            <a:r>
              <a:rPr lang="en-US" sz="4400" b="1" i="1" dirty="0" smtClean="0">
                <a:solidFill>
                  <a:schemeClr val="bg1"/>
                </a:solidFill>
              </a:rPr>
              <a:t>there is</a:t>
            </a:r>
            <a:r>
              <a:rPr lang="en-US" sz="4400" b="1" dirty="0" smtClean="0">
                <a:solidFill>
                  <a:schemeClr val="bg1"/>
                </a:solidFill>
              </a:rPr>
              <a:t> gold;”</a:t>
            </a:r>
          </a:p>
          <a:p>
            <a:pPr algn="ctr"/>
            <a:r>
              <a:rPr lang="en-US" sz="4400" b="1" dirty="0" smtClean="0">
                <a:solidFill>
                  <a:srgbClr val="00B0F0"/>
                </a:solidFill>
              </a:rPr>
              <a:t>– Genesis 2:11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81000"/>
            <a:ext cx="9144000" cy="5940088"/>
          </a:xfrm>
          <a:prstGeom prst="rect">
            <a:avLst/>
          </a:prstGeom>
          <a:noFill/>
        </p:spPr>
        <p:txBody>
          <a:bodyPr wrap="square" rtlCol="0">
            <a:spAutoFit/>
          </a:bodyPr>
          <a:lstStyle/>
          <a:p>
            <a:pPr algn="ctr"/>
            <a:r>
              <a:rPr lang="en-US" sz="4400" b="1" dirty="0" smtClean="0">
                <a:solidFill>
                  <a:schemeClr val="bg1"/>
                </a:solidFill>
              </a:rPr>
              <a:t>The </a:t>
            </a:r>
            <a:r>
              <a:rPr lang="en-US" sz="4400" b="1" dirty="0" smtClean="0">
                <a:solidFill>
                  <a:srgbClr val="FFFF00"/>
                </a:solidFill>
              </a:rPr>
              <a:t>“gold”</a:t>
            </a:r>
            <a:r>
              <a:rPr lang="en-US" sz="4400" b="1" dirty="0" smtClean="0">
                <a:solidFill>
                  <a:schemeClr val="bg1"/>
                </a:solidFill>
              </a:rPr>
              <a:t> of </a:t>
            </a:r>
            <a:r>
              <a:rPr lang="en-US" sz="4400" b="1" dirty="0" smtClean="0">
                <a:solidFill>
                  <a:srgbClr val="FFFF00"/>
                </a:solidFill>
              </a:rPr>
              <a:t>“faith”</a:t>
            </a:r>
            <a:r>
              <a:rPr lang="en-US" sz="4400" b="1" dirty="0" smtClean="0">
                <a:solidFill>
                  <a:schemeClr val="bg1"/>
                </a:solidFill>
              </a:rPr>
              <a:t> which </a:t>
            </a:r>
            <a:r>
              <a:rPr lang="en-US" sz="4400" b="1" dirty="0" err="1" smtClean="0">
                <a:solidFill>
                  <a:schemeClr val="bg1"/>
                </a:solidFill>
              </a:rPr>
              <a:t>worketh</a:t>
            </a:r>
            <a:r>
              <a:rPr lang="en-US" sz="4400" b="1" dirty="0" smtClean="0">
                <a:solidFill>
                  <a:schemeClr val="bg1"/>
                </a:solidFill>
              </a:rPr>
              <a:t> by </a:t>
            </a:r>
            <a:r>
              <a:rPr lang="en-US" sz="4400" b="1" dirty="0" smtClean="0">
                <a:solidFill>
                  <a:srgbClr val="FFFF00"/>
                </a:solidFill>
              </a:rPr>
              <a:t>“love”</a:t>
            </a:r>
            <a:r>
              <a:rPr lang="en-US" sz="4400" b="1" dirty="0" smtClean="0">
                <a:solidFill>
                  <a:schemeClr val="bg1"/>
                </a:solidFill>
              </a:rPr>
              <a:t>:</a:t>
            </a:r>
          </a:p>
          <a:p>
            <a:pPr algn="ctr"/>
            <a:endParaRPr lang="en-US" sz="2800" b="1" dirty="0" smtClean="0">
              <a:solidFill>
                <a:schemeClr val="bg1"/>
              </a:solidFill>
            </a:endParaRPr>
          </a:p>
          <a:p>
            <a:pPr algn="ctr"/>
            <a:r>
              <a:rPr lang="en-US" sz="4400" b="1" dirty="0" smtClean="0">
                <a:solidFill>
                  <a:schemeClr val="bg1"/>
                </a:solidFill>
              </a:rPr>
              <a:t>“That the trial of your </a:t>
            </a:r>
            <a:r>
              <a:rPr lang="en-US" sz="4400" b="1" u="sng" dirty="0" smtClean="0">
                <a:solidFill>
                  <a:srgbClr val="FFFF00"/>
                </a:solidFill>
              </a:rPr>
              <a:t>faith</a:t>
            </a:r>
            <a:r>
              <a:rPr lang="en-US" sz="4400" b="1" dirty="0" smtClean="0">
                <a:solidFill>
                  <a:schemeClr val="bg1"/>
                </a:solidFill>
              </a:rPr>
              <a:t>, being much </a:t>
            </a:r>
            <a:r>
              <a:rPr lang="en-US" sz="4400" b="1" u="sng" dirty="0" smtClean="0">
                <a:solidFill>
                  <a:srgbClr val="FFFF00"/>
                </a:solidFill>
              </a:rPr>
              <a:t>more precious than of gold</a:t>
            </a:r>
            <a:r>
              <a:rPr lang="en-US" sz="4400" b="1" dirty="0" smtClean="0">
                <a:solidFill>
                  <a:schemeClr val="bg1"/>
                </a:solidFill>
              </a:rPr>
              <a:t> that </a:t>
            </a:r>
            <a:r>
              <a:rPr lang="en-US" sz="4400" b="1" dirty="0" err="1" smtClean="0">
                <a:solidFill>
                  <a:schemeClr val="bg1"/>
                </a:solidFill>
              </a:rPr>
              <a:t>perisheth</a:t>
            </a:r>
            <a:r>
              <a:rPr lang="en-US" sz="4400" b="1" dirty="0" smtClean="0">
                <a:solidFill>
                  <a:schemeClr val="bg1"/>
                </a:solidFill>
              </a:rPr>
              <a:t>, though it be tried with fire, might be found unto praise and </a:t>
            </a:r>
            <a:r>
              <a:rPr lang="en-US" sz="4400" b="1" dirty="0" err="1" smtClean="0">
                <a:solidFill>
                  <a:schemeClr val="bg1"/>
                </a:solidFill>
              </a:rPr>
              <a:t>honour</a:t>
            </a:r>
            <a:r>
              <a:rPr lang="en-US" sz="4400" b="1" dirty="0" smtClean="0">
                <a:solidFill>
                  <a:schemeClr val="bg1"/>
                </a:solidFill>
              </a:rPr>
              <a:t> and glory at the appearing of Jesus Christ:” </a:t>
            </a:r>
            <a:r>
              <a:rPr lang="en-US" sz="4400" b="1" dirty="0" smtClean="0">
                <a:solidFill>
                  <a:srgbClr val="00B0F0"/>
                </a:solidFill>
              </a:rPr>
              <a:t>– 1 Peter 1:7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9144000" cy="5262979"/>
          </a:xfrm>
          <a:prstGeom prst="rect">
            <a:avLst/>
          </a:prstGeom>
          <a:noFill/>
        </p:spPr>
        <p:txBody>
          <a:bodyPr wrap="square" rtlCol="0">
            <a:spAutoFit/>
          </a:bodyPr>
          <a:lstStyle/>
          <a:p>
            <a:pPr algn="ctr"/>
            <a:r>
              <a:rPr lang="en-US" sz="4400" b="1" dirty="0" smtClean="0">
                <a:solidFill>
                  <a:schemeClr val="bg1"/>
                </a:solidFill>
              </a:rPr>
              <a:t>The </a:t>
            </a:r>
            <a:r>
              <a:rPr lang="en-US" sz="4400" b="1" dirty="0" smtClean="0">
                <a:solidFill>
                  <a:srgbClr val="FFFF00"/>
                </a:solidFill>
              </a:rPr>
              <a:t>“gold”</a:t>
            </a:r>
            <a:r>
              <a:rPr lang="en-US" sz="4400" b="1" dirty="0" smtClean="0">
                <a:solidFill>
                  <a:schemeClr val="bg1"/>
                </a:solidFill>
              </a:rPr>
              <a:t> of </a:t>
            </a:r>
            <a:r>
              <a:rPr lang="en-US" sz="4400" b="1" dirty="0" smtClean="0">
                <a:solidFill>
                  <a:srgbClr val="FFFF00"/>
                </a:solidFill>
              </a:rPr>
              <a:t>“faith”</a:t>
            </a:r>
            <a:r>
              <a:rPr lang="en-US" sz="4400" b="1" dirty="0" smtClean="0">
                <a:solidFill>
                  <a:schemeClr val="bg1"/>
                </a:solidFill>
              </a:rPr>
              <a:t> which </a:t>
            </a:r>
            <a:r>
              <a:rPr lang="en-US" sz="4400" b="1" dirty="0" err="1" smtClean="0">
                <a:solidFill>
                  <a:schemeClr val="bg1"/>
                </a:solidFill>
              </a:rPr>
              <a:t>worketh</a:t>
            </a:r>
            <a:r>
              <a:rPr lang="en-US" sz="4400" b="1" dirty="0" smtClean="0">
                <a:solidFill>
                  <a:schemeClr val="bg1"/>
                </a:solidFill>
              </a:rPr>
              <a:t> by </a:t>
            </a:r>
            <a:r>
              <a:rPr lang="en-US" sz="4400" b="1" dirty="0" smtClean="0">
                <a:solidFill>
                  <a:srgbClr val="FFFF00"/>
                </a:solidFill>
              </a:rPr>
              <a:t>“love”</a:t>
            </a:r>
            <a:r>
              <a:rPr lang="en-US" sz="4400" b="1" dirty="0" smtClean="0">
                <a:solidFill>
                  <a:schemeClr val="bg1"/>
                </a:solidFill>
              </a:rPr>
              <a:t>:</a:t>
            </a:r>
          </a:p>
          <a:p>
            <a:pPr algn="ctr"/>
            <a:endParaRPr lang="en-US" sz="2800" b="1" dirty="0" smtClean="0">
              <a:solidFill>
                <a:schemeClr val="bg1"/>
              </a:solidFill>
            </a:endParaRPr>
          </a:p>
          <a:p>
            <a:pPr algn="ctr"/>
            <a:r>
              <a:rPr lang="en-US" sz="4400" b="1" dirty="0" smtClean="0">
                <a:solidFill>
                  <a:schemeClr val="bg1"/>
                </a:solidFill>
              </a:rPr>
              <a:t>“Whom having not seen, </a:t>
            </a:r>
            <a:r>
              <a:rPr lang="en-US" sz="4400" b="1" u="sng" dirty="0" smtClean="0">
                <a:solidFill>
                  <a:srgbClr val="FFFF00"/>
                </a:solidFill>
              </a:rPr>
              <a:t>ye love</a:t>
            </a:r>
            <a:r>
              <a:rPr lang="en-US" sz="4400" b="1" dirty="0" smtClean="0">
                <a:solidFill>
                  <a:schemeClr val="bg1"/>
                </a:solidFill>
              </a:rPr>
              <a:t>; in whom, though now ye see him not, yet believing, ye rejoice with joy unspeakable and full of glory:”</a:t>
            </a:r>
          </a:p>
          <a:p>
            <a:pPr algn="ctr"/>
            <a:r>
              <a:rPr lang="en-US" sz="4400" b="1" dirty="0" smtClean="0">
                <a:solidFill>
                  <a:srgbClr val="00B0F0"/>
                </a:solidFill>
              </a:rPr>
              <a:t>– 1 Peter 1:8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86000"/>
            <a:ext cx="9144000" cy="2123658"/>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gold of that land is good</a:t>
            </a:r>
            <a:r>
              <a:rPr lang="en-US" sz="4400" b="1" dirty="0" smtClean="0">
                <a:solidFill>
                  <a:schemeClr val="bg1"/>
                </a:solidFill>
              </a:rPr>
              <a:t>: there is bdellium and the onyx stone.” </a:t>
            </a:r>
            <a:r>
              <a:rPr lang="en-US" sz="4400" b="1" dirty="0" smtClean="0">
                <a:solidFill>
                  <a:srgbClr val="00B0F0"/>
                </a:solidFill>
              </a:rPr>
              <a:t>– Genesis 2:12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43000"/>
            <a:ext cx="9144000" cy="4585871"/>
          </a:xfrm>
          <a:prstGeom prst="rect">
            <a:avLst/>
          </a:prstGeom>
          <a:noFill/>
        </p:spPr>
        <p:txBody>
          <a:bodyPr wrap="square" rtlCol="0">
            <a:spAutoFit/>
          </a:bodyPr>
          <a:lstStyle/>
          <a:p>
            <a:pPr algn="ctr"/>
            <a:r>
              <a:rPr lang="en-US" sz="4400" b="1" dirty="0" smtClean="0">
                <a:solidFill>
                  <a:schemeClr val="bg1"/>
                </a:solidFill>
              </a:rPr>
              <a:t>Bdellium, the </a:t>
            </a:r>
            <a:r>
              <a:rPr lang="en-US" sz="4400" b="1" dirty="0" err="1" smtClean="0">
                <a:solidFill>
                  <a:schemeClr val="bg1"/>
                </a:solidFill>
              </a:rPr>
              <a:t>colour</a:t>
            </a:r>
            <a:r>
              <a:rPr lang="en-US" sz="4400" b="1" dirty="0" smtClean="0">
                <a:solidFill>
                  <a:schemeClr val="bg1"/>
                </a:solidFill>
              </a:rPr>
              <a:t> of </a:t>
            </a:r>
            <a:r>
              <a:rPr lang="en-US" sz="4400" b="1" dirty="0" err="1" smtClean="0">
                <a:solidFill>
                  <a:schemeClr val="bg1"/>
                </a:solidFill>
              </a:rPr>
              <a:t>mana</a:t>
            </a:r>
            <a:r>
              <a:rPr lang="en-US" sz="4400" b="1" dirty="0" smtClean="0">
                <a:solidFill>
                  <a:schemeClr val="bg1"/>
                </a:solidFill>
              </a:rPr>
              <a:t>, the symbol of the word of God:</a:t>
            </a:r>
          </a:p>
          <a:p>
            <a:pPr algn="ctr"/>
            <a:endParaRPr lang="en-US" sz="2800" b="1" dirty="0" smtClean="0">
              <a:solidFill>
                <a:schemeClr val="bg1"/>
              </a:solidFill>
            </a:endParaRPr>
          </a:p>
          <a:p>
            <a:pPr algn="ctr"/>
            <a:r>
              <a:rPr lang="en-US" sz="4400" b="1" dirty="0" smtClean="0">
                <a:solidFill>
                  <a:schemeClr val="bg1"/>
                </a:solidFill>
              </a:rPr>
              <a:t>“And </a:t>
            </a:r>
            <a:r>
              <a:rPr lang="en-US" sz="4400" b="1" u="sng" dirty="0" smtClean="0">
                <a:solidFill>
                  <a:srgbClr val="FFFF00"/>
                </a:solidFill>
              </a:rPr>
              <a:t>the manna</a:t>
            </a:r>
            <a:r>
              <a:rPr lang="en-US" sz="4400" b="1" dirty="0" smtClean="0">
                <a:solidFill>
                  <a:schemeClr val="bg1"/>
                </a:solidFill>
              </a:rPr>
              <a:t> was as coriander seed, and </a:t>
            </a:r>
            <a:r>
              <a:rPr lang="en-US" sz="4400" b="1" u="sng" dirty="0" smtClean="0">
                <a:solidFill>
                  <a:srgbClr val="FFFF00"/>
                </a:solidFill>
              </a:rPr>
              <a:t>the </a:t>
            </a:r>
            <a:r>
              <a:rPr lang="en-US" sz="4400" b="1" u="sng" dirty="0" err="1" smtClean="0">
                <a:solidFill>
                  <a:srgbClr val="FFFF00"/>
                </a:solidFill>
              </a:rPr>
              <a:t>colour</a:t>
            </a:r>
            <a:r>
              <a:rPr lang="en-US" sz="4400" b="1" u="sng" dirty="0" smtClean="0">
                <a:solidFill>
                  <a:srgbClr val="FFFF00"/>
                </a:solidFill>
              </a:rPr>
              <a:t> thereof as the </a:t>
            </a:r>
            <a:r>
              <a:rPr lang="en-US" sz="4400" b="1" u="sng" dirty="0" err="1" smtClean="0">
                <a:solidFill>
                  <a:srgbClr val="FFFF00"/>
                </a:solidFill>
              </a:rPr>
              <a:t>colour</a:t>
            </a:r>
            <a:r>
              <a:rPr lang="en-US" sz="4400" b="1" u="sng" dirty="0" smtClean="0">
                <a:solidFill>
                  <a:srgbClr val="FFFF00"/>
                </a:solidFill>
              </a:rPr>
              <a:t> of bdellium</a:t>
            </a:r>
            <a:r>
              <a:rPr lang="en-US" sz="4400" b="1" dirty="0" smtClean="0">
                <a:solidFill>
                  <a:schemeClr val="bg1"/>
                </a:solidFill>
              </a:rPr>
              <a:t>.”</a:t>
            </a:r>
          </a:p>
          <a:p>
            <a:pPr algn="ctr"/>
            <a:r>
              <a:rPr lang="en-US" sz="4400" b="1" dirty="0" smtClean="0">
                <a:solidFill>
                  <a:srgbClr val="00B0F0"/>
                </a:solidFill>
              </a:rPr>
              <a:t>– Numbers 11:7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38200"/>
            <a:ext cx="9144000" cy="5262979"/>
          </a:xfrm>
          <a:prstGeom prst="rect">
            <a:avLst/>
          </a:prstGeom>
          <a:noFill/>
        </p:spPr>
        <p:txBody>
          <a:bodyPr wrap="square" rtlCol="0">
            <a:spAutoFit/>
          </a:bodyPr>
          <a:lstStyle/>
          <a:p>
            <a:pPr algn="ctr"/>
            <a:r>
              <a:rPr lang="en-US" sz="4400" b="1" dirty="0" err="1" smtClean="0">
                <a:solidFill>
                  <a:schemeClr val="bg1"/>
                </a:solidFill>
              </a:rPr>
              <a:t>Onxy</a:t>
            </a:r>
            <a:r>
              <a:rPr lang="en-US" sz="4400" b="1" dirty="0" smtClean="0">
                <a:solidFill>
                  <a:schemeClr val="bg1"/>
                </a:solidFill>
              </a:rPr>
              <a:t>, the symbol of the names of the children of Israel/God </a:t>
            </a:r>
            <a:r>
              <a:rPr lang="en-US" sz="4400" b="1" dirty="0" smtClean="0">
                <a:solidFill>
                  <a:srgbClr val="00B050"/>
                </a:solidFill>
              </a:rPr>
              <a:t>(Jesus) (</a:t>
            </a:r>
            <a:r>
              <a:rPr lang="en-US" sz="4400" b="1" dirty="0" smtClean="0">
                <a:solidFill>
                  <a:srgbClr val="00B0F0"/>
                </a:solidFill>
              </a:rPr>
              <a:t>Matthew 2:13-15,19-21; Hosea 11:1 KJB</a:t>
            </a:r>
            <a:r>
              <a:rPr lang="en-US" sz="4400" b="1" dirty="0" smtClean="0">
                <a:solidFill>
                  <a:srgbClr val="00B050"/>
                </a:solidFill>
              </a:rPr>
              <a:t>)</a:t>
            </a:r>
            <a:r>
              <a:rPr lang="en-US" sz="4400" b="1" dirty="0" smtClean="0">
                <a:solidFill>
                  <a:schemeClr val="bg1"/>
                </a:solidFill>
              </a:rPr>
              <a:t>; those like God in character:</a:t>
            </a:r>
          </a:p>
          <a:p>
            <a:pPr algn="ctr"/>
            <a:endParaRPr lang="en-US" sz="2800" b="1" dirty="0" smtClean="0">
              <a:solidFill>
                <a:schemeClr val="bg1"/>
              </a:solidFill>
            </a:endParaRPr>
          </a:p>
          <a:p>
            <a:pPr algn="ctr"/>
            <a:r>
              <a:rPr lang="en-US" sz="4400" b="1" dirty="0" smtClean="0">
                <a:solidFill>
                  <a:schemeClr val="bg1"/>
                </a:solidFill>
              </a:rPr>
              <a:t>“And thou </a:t>
            </a:r>
            <a:r>
              <a:rPr lang="en-US" sz="4400" b="1" dirty="0" err="1" smtClean="0">
                <a:solidFill>
                  <a:schemeClr val="bg1"/>
                </a:solidFill>
              </a:rPr>
              <a:t>shalt</a:t>
            </a:r>
            <a:r>
              <a:rPr lang="en-US" sz="4400" b="1" dirty="0" smtClean="0">
                <a:solidFill>
                  <a:schemeClr val="bg1"/>
                </a:solidFill>
              </a:rPr>
              <a:t> take two </a:t>
            </a:r>
            <a:r>
              <a:rPr lang="en-US" sz="4400" b="1" u="sng" dirty="0" smtClean="0">
                <a:solidFill>
                  <a:srgbClr val="FFFF00"/>
                </a:solidFill>
              </a:rPr>
              <a:t>onyx stones</a:t>
            </a:r>
            <a:r>
              <a:rPr lang="en-US" sz="4400" b="1" dirty="0" smtClean="0">
                <a:solidFill>
                  <a:schemeClr val="bg1"/>
                </a:solidFill>
              </a:rPr>
              <a:t>, and </a:t>
            </a:r>
            <a:r>
              <a:rPr lang="en-US" sz="4400" b="1" u="sng" dirty="0" smtClean="0">
                <a:solidFill>
                  <a:srgbClr val="FFFF00"/>
                </a:solidFill>
              </a:rPr>
              <a:t>grave on them the names of the children of Israel</a:t>
            </a:r>
            <a:r>
              <a:rPr lang="en-US" sz="4400" b="1" dirty="0" smtClean="0">
                <a:solidFill>
                  <a:schemeClr val="bg1"/>
                </a:solidFill>
              </a:rPr>
              <a:t>:” </a:t>
            </a:r>
            <a:r>
              <a:rPr lang="en-US" sz="4400" b="1" dirty="0" smtClean="0">
                <a:solidFill>
                  <a:srgbClr val="00B0F0"/>
                </a:solidFill>
              </a:rPr>
              <a:t>– Exodus 28:9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the name of the second river is </a:t>
            </a:r>
            <a:r>
              <a:rPr lang="en-US" sz="4400" b="1" dirty="0" err="1" smtClean="0">
                <a:solidFill>
                  <a:schemeClr val="bg1"/>
                </a:solidFill>
              </a:rPr>
              <a:t>Gihon</a:t>
            </a:r>
            <a:r>
              <a:rPr lang="en-US" sz="4400" b="1" dirty="0" smtClean="0">
                <a:solidFill>
                  <a:schemeClr val="bg1"/>
                </a:solidFill>
              </a:rPr>
              <a:t>: the same is it that </a:t>
            </a:r>
            <a:r>
              <a:rPr lang="en-US" sz="4400" b="1" dirty="0" err="1" smtClean="0">
                <a:solidFill>
                  <a:schemeClr val="bg1"/>
                </a:solidFill>
              </a:rPr>
              <a:t>compasseth</a:t>
            </a:r>
            <a:r>
              <a:rPr lang="en-US" sz="4400" b="1" dirty="0" smtClean="0">
                <a:solidFill>
                  <a:schemeClr val="bg1"/>
                </a:solidFill>
              </a:rPr>
              <a:t> the whole land of Ethiopia.”</a:t>
            </a:r>
          </a:p>
          <a:p>
            <a:pPr algn="ctr"/>
            <a:r>
              <a:rPr lang="en-US" sz="4400" b="1" dirty="0" smtClean="0">
                <a:solidFill>
                  <a:srgbClr val="00B0F0"/>
                </a:solidFill>
              </a:rPr>
              <a:t>– Genesis 2:13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Gen. 1:26-28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9" name="TextBox 8"/>
          <p:cNvSpPr txBox="1"/>
          <p:nvPr/>
        </p:nvSpPr>
        <p:spPr>
          <a:xfrm>
            <a:off x="0" y="2209800"/>
            <a:ext cx="9144000" cy="2800767"/>
          </a:xfrm>
          <a:prstGeom prst="rect">
            <a:avLst/>
          </a:prstGeom>
          <a:noFill/>
        </p:spPr>
        <p:txBody>
          <a:bodyPr wrap="square" rtlCol="0">
            <a:spAutoFit/>
          </a:bodyPr>
          <a:lstStyle/>
          <a:p>
            <a:pPr algn="ctr"/>
            <a:r>
              <a:rPr lang="en-US" sz="4400" b="1" dirty="0" smtClean="0">
                <a:solidFill>
                  <a:schemeClr val="bg1"/>
                </a:solidFill>
              </a:rPr>
              <a:t>“So </a:t>
            </a:r>
            <a:r>
              <a:rPr lang="en-US" sz="4400" b="1" u="sng" dirty="0" smtClean="0">
                <a:solidFill>
                  <a:srgbClr val="FFFF00"/>
                </a:solidFill>
              </a:rPr>
              <a:t>God created man in his own </a:t>
            </a:r>
            <a:r>
              <a:rPr lang="en-US" sz="4400" b="1" i="1" u="sng" dirty="0" smtClean="0">
                <a:solidFill>
                  <a:srgbClr val="FFFF00"/>
                </a:solidFill>
              </a:rPr>
              <a:t>image</a:t>
            </a:r>
            <a:r>
              <a:rPr lang="en-US" sz="4400" b="1" dirty="0" smtClean="0">
                <a:solidFill>
                  <a:schemeClr val="bg1"/>
                </a:solidFill>
              </a:rPr>
              <a:t>, in the image of God created he him; </a:t>
            </a:r>
            <a:r>
              <a:rPr lang="en-US" sz="4400" b="1" u="sng" dirty="0" smtClean="0">
                <a:solidFill>
                  <a:srgbClr val="FFFF00"/>
                </a:solidFill>
              </a:rPr>
              <a:t>male and female</a:t>
            </a:r>
            <a:r>
              <a:rPr lang="en-US" sz="4400" b="1" dirty="0" smtClean="0">
                <a:solidFill>
                  <a:schemeClr val="bg1"/>
                </a:solidFill>
              </a:rPr>
              <a:t> created he them.” </a:t>
            </a:r>
            <a:r>
              <a:rPr lang="en-US" sz="4400" b="1" dirty="0" smtClean="0">
                <a:solidFill>
                  <a:srgbClr val="00B0F0"/>
                </a:solidFill>
              </a:rPr>
              <a:t>– Genesis 1:27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the name of the third river is </a:t>
            </a:r>
            <a:r>
              <a:rPr lang="en-US" sz="4400" b="1" dirty="0" err="1" smtClean="0">
                <a:solidFill>
                  <a:schemeClr val="bg1"/>
                </a:solidFill>
              </a:rPr>
              <a:t>Hiddekel</a:t>
            </a:r>
            <a:r>
              <a:rPr lang="en-US" sz="4400" b="1" dirty="0" smtClean="0">
                <a:solidFill>
                  <a:schemeClr val="bg1"/>
                </a:solidFill>
              </a:rPr>
              <a:t>: that is it which </a:t>
            </a:r>
            <a:r>
              <a:rPr lang="en-US" sz="4400" b="1" dirty="0" err="1" smtClean="0">
                <a:solidFill>
                  <a:schemeClr val="bg1"/>
                </a:solidFill>
              </a:rPr>
              <a:t>goeth</a:t>
            </a:r>
            <a:r>
              <a:rPr lang="en-US" sz="4400" b="1" dirty="0" smtClean="0">
                <a:solidFill>
                  <a:schemeClr val="bg1"/>
                </a:solidFill>
              </a:rPr>
              <a:t> toward the east of Assyria. And the fourth river is Euphrates.”</a:t>
            </a:r>
          </a:p>
          <a:p>
            <a:pPr algn="ctr"/>
            <a:r>
              <a:rPr lang="en-US" sz="4400" b="1" dirty="0" smtClean="0">
                <a:solidFill>
                  <a:srgbClr val="00B0F0"/>
                </a:solidFill>
              </a:rPr>
              <a:t>– Genesis 2:14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Revelation - New Heavens And New Earth 1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09800"/>
            <a:ext cx="9144000" cy="2800767"/>
          </a:xfrm>
          <a:prstGeom prst="rect">
            <a:avLst/>
          </a:prstGeom>
          <a:noFill/>
        </p:spPr>
        <p:txBody>
          <a:bodyPr wrap="square" rtlCol="0">
            <a:spAutoFit/>
          </a:bodyPr>
          <a:lstStyle/>
          <a:p>
            <a:pPr algn="ctr"/>
            <a:r>
              <a:rPr lang="en-US" sz="4400" b="1" dirty="0" smtClean="0">
                <a:solidFill>
                  <a:schemeClr val="bg1"/>
                </a:solidFill>
              </a:rPr>
              <a:t>“And the LORD God took the man, and put him into the garden of Eden to dress it and to keep it.”</a:t>
            </a:r>
          </a:p>
          <a:p>
            <a:pPr algn="ctr"/>
            <a:r>
              <a:rPr lang="en-US" sz="4400" b="1" dirty="0" smtClean="0">
                <a:solidFill>
                  <a:srgbClr val="00B0F0"/>
                </a:solidFill>
              </a:rPr>
              <a:t>– Genesis 2:15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447800"/>
            <a:ext cx="9144000" cy="4154984"/>
          </a:xfrm>
          <a:prstGeom prst="rect">
            <a:avLst/>
          </a:prstGeom>
          <a:noFill/>
        </p:spPr>
        <p:txBody>
          <a:bodyPr wrap="square" rtlCol="0">
            <a:spAutoFit/>
          </a:bodyPr>
          <a:lstStyle/>
          <a:p>
            <a:pPr algn="ctr"/>
            <a:r>
              <a:rPr lang="en-US" sz="4400" b="1" u="sng" dirty="0" smtClean="0">
                <a:solidFill>
                  <a:srgbClr val="FFFF00"/>
                </a:solidFill>
              </a:rPr>
              <a:t>Eden</a:t>
            </a:r>
            <a:r>
              <a:rPr lang="en-US" sz="4400" b="1" dirty="0" smtClean="0">
                <a:solidFill>
                  <a:schemeClr val="bg1"/>
                </a:solidFill>
              </a:rPr>
              <a:t> was to be the outward expression of the inward Garden that God had made of man’s heart </a:t>
            </a:r>
            <a:r>
              <a:rPr lang="en-US" sz="4400" b="1" dirty="0" smtClean="0">
                <a:solidFill>
                  <a:srgbClr val="00B050"/>
                </a:solidFill>
              </a:rPr>
              <a:t>(</a:t>
            </a:r>
            <a:r>
              <a:rPr lang="en-US" sz="4400" b="1" dirty="0" smtClean="0">
                <a:solidFill>
                  <a:srgbClr val="00B0F0"/>
                </a:solidFill>
              </a:rPr>
              <a:t>Song of Solomon 5:1 KJB</a:t>
            </a:r>
            <a:r>
              <a:rPr lang="en-US" sz="4400" b="1" dirty="0" smtClean="0">
                <a:solidFill>
                  <a:srgbClr val="00B050"/>
                </a:solidFill>
              </a:rPr>
              <a:t>)</a:t>
            </a:r>
            <a:r>
              <a:rPr lang="en-US" sz="4400" b="1" dirty="0" smtClean="0">
                <a:solidFill>
                  <a:schemeClr val="bg1"/>
                </a:solidFill>
              </a:rPr>
              <a:t>, that God was to </a:t>
            </a:r>
            <a:r>
              <a:rPr lang="en-US" sz="4400" b="1" dirty="0" err="1" smtClean="0">
                <a:solidFill>
                  <a:schemeClr val="bg1"/>
                </a:solidFill>
              </a:rPr>
              <a:t>alway</a:t>
            </a:r>
            <a:r>
              <a:rPr lang="en-US" sz="4400" b="1" dirty="0" smtClean="0">
                <a:solidFill>
                  <a:schemeClr val="bg1"/>
                </a:solidFill>
              </a:rPr>
              <a:t> </a:t>
            </a:r>
            <a:r>
              <a:rPr lang="en-US" sz="4400" b="1" dirty="0" smtClean="0">
                <a:solidFill>
                  <a:srgbClr val="00B050"/>
                </a:solidFill>
              </a:rPr>
              <a:t>(all the way)</a:t>
            </a:r>
            <a:r>
              <a:rPr lang="en-US" sz="4400" b="1" dirty="0" smtClean="0">
                <a:solidFill>
                  <a:schemeClr val="bg1"/>
                </a:solidFill>
              </a:rPr>
              <a:t> and always </a:t>
            </a:r>
            <a:r>
              <a:rPr lang="en-US" sz="4400" b="1" dirty="0" smtClean="0">
                <a:solidFill>
                  <a:srgbClr val="00B050"/>
                </a:solidFill>
              </a:rPr>
              <a:t>(all the time)</a:t>
            </a:r>
            <a:r>
              <a:rPr lang="en-US" sz="4400" b="1" dirty="0" smtClean="0">
                <a:solidFill>
                  <a:schemeClr val="bg1"/>
                </a:solidFill>
              </a:rPr>
              <a:t> walk in!</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09800"/>
            <a:ext cx="9144000" cy="2800767"/>
          </a:xfrm>
          <a:prstGeom prst="rect">
            <a:avLst/>
          </a:prstGeom>
          <a:noFill/>
        </p:spPr>
        <p:txBody>
          <a:bodyPr wrap="square" rtlCol="0">
            <a:spAutoFit/>
          </a:bodyPr>
          <a:lstStyle/>
          <a:p>
            <a:pPr algn="ctr"/>
            <a:r>
              <a:rPr lang="en-US" sz="4400" b="1" dirty="0" smtClean="0">
                <a:solidFill>
                  <a:schemeClr val="bg1"/>
                </a:solidFill>
              </a:rPr>
              <a:t>“And the LORD God commanded the man, saying, Of every tree of the garden thou </a:t>
            </a:r>
            <a:r>
              <a:rPr lang="en-US" sz="4400" b="1" dirty="0" err="1" smtClean="0">
                <a:solidFill>
                  <a:schemeClr val="bg1"/>
                </a:solidFill>
              </a:rPr>
              <a:t>mayest</a:t>
            </a:r>
            <a:r>
              <a:rPr lang="en-US" sz="4400" b="1" dirty="0" smtClean="0">
                <a:solidFill>
                  <a:schemeClr val="bg1"/>
                </a:solidFill>
              </a:rPr>
              <a:t> freely eat:”</a:t>
            </a:r>
          </a:p>
          <a:p>
            <a:pPr algn="ctr"/>
            <a:r>
              <a:rPr lang="en-US" sz="4400" b="1" dirty="0" smtClean="0">
                <a:solidFill>
                  <a:srgbClr val="00B0F0"/>
                </a:solidFill>
              </a:rPr>
              <a:t>– Genesis 2:16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00200"/>
            <a:ext cx="9144000" cy="3477875"/>
          </a:xfrm>
          <a:prstGeom prst="rect">
            <a:avLst/>
          </a:prstGeom>
          <a:noFill/>
        </p:spPr>
        <p:txBody>
          <a:bodyPr wrap="square" rtlCol="0">
            <a:spAutoFit/>
          </a:bodyPr>
          <a:lstStyle/>
          <a:p>
            <a:pPr algn="ctr"/>
            <a:r>
              <a:rPr lang="en-US" sz="4400" b="1" dirty="0" smtClean="0">
                <a:solidFill>
                  <a:schemeClr val="bg1"/>
                </a:solidFill>
              </a:rPr>
              <a:t>“But of the tree of the knowledge of good and evil, thou </a:t>
            </a:r>
            <a:r>
              <a:rPr lang="en-US" sz="4400" b="1" dirty="0" err="1" smtClean="0">
                <a:solidFill>
                  <a:schemeClr val="bg1"/>
                </a:solidFill>
              </a:rPr>
              <a:t>shalt</a:t>
            </a:r>
            <a:r>
              <a:rPr lang="en-US" sz="4400" b="1" dirty="0" smtClean="0">
                <a:solidFill>
                  <a:schemeClr val="bg1"/>
                </a:solidFill>
              </a:rPr>
              <a:t> not eat of it: for in the day that thou </a:t>
            </a:r>
            <a:r>
              <a:rPr lang="en-US" sz="4400" b="1" dirty="0" err="1" smtClean="0">
                <a:solidFill>
                  <a:schemeClr val="bg1"/>
                </a:solidFill>
              </a:rPr>
              <a:t>eatest</a:t>
            </a:r>
            <a:r>
              <a:rPr lang="en-US" sz="4400" b="1" dirty="0" smtClean="0">
                <a:solidFill>
                  <a:schemeClr val="bg1"/>
                </a:solidFill>
              </a:rPr>
              <a:t> thereof thou </a:t>
            </a:r>
            <a:r>
              <a:rPr lang="en-US" sz="4400" b="1" dirty="0" err="1" smtClean="0">
                <a:solidFill>
                  <a:schemeClr val="bg1"/>
                </a:solidFill>
              </a:rPr>
              <a:t>shalt</a:t>
            </a:r>
            <a:r>
              <a:rPr lang="en-US" sz="4400" b="1" dirty="0" smtClean="0">
                <a:solidFill>
                  <a:schemeClr val="bg1"/>
                </a:solidFill>
              </a:rPr>
              <a:t> surely die.”</a:t>
            </a:r>
          </a:p>
          <a:p>
            <a:pPr algn="ctr"/>
            <a:r>
              <a:rPr lang="en-US" sz="4400" b="1" dirty="0" smtClean="0">
                <a:solidFill>
                  <a:srgbClr val="00B0F0"/>
                </a:solidFill>
              </a:rPr>
              <a:t>– Genesis 2:17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05000"/>
            <a:ext cx="9144000" cy="2800767"/>
          </a:xfrm>
          <a:prstGeom prst="rect">
            <a:avLst/>
          </a:prstGeom>
          <a:noFill/>
        </p:spPr>
        <p:txBody>
          <a:bodyPr wrap="square" rtlCol="0">
            <a:spAutoFit/>
          </a:bodyPr>
          <a:lstStyle/>
          <a:p>
            <a:pPr algn="ctr"/>
            <a:r>
              <a:rPr lang="en-US" sz="4400" b="1" dirty="0" smtClean="0">
                <a:solidFill>
                  <a:schemeClr val="bg1"/>
                </a:solidFill>
              </a:rPr>
              <a:t>“And the LORD God said, It is not good that the man should be alone; I will make him an help meet for him.”</a:t>
            </a:r>
          </a:p>
          <a:p>
            <a:pPr algn="ctr"/>
            <a:r>
              <a:rPr lang="en-US" sz="4400" b="1" dirty="0" smtClean="0">
                <a:solidFill>
                  <a:srgbClr val="00B0F0"/>
                </a:solidFill>
              </a:rPr>
              <a:t>– Genesis 2:18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09600"/>
            <a:ext cx="9144000" cy="5509200"/>
          </a:xfrm>
          <a:prstGeom prst="rect">
            <a:avLst/>
          </a:prstGeom>
          <a:noFill/>
        </p:spPr>
        <p:txBody>
          <a:bodyPr wrap="square" rtlCol="0">
            <a:spAutoFit/>
          </a:bodyPr>
          <a:lstStyle/>
          <a:p>
            <a:pPr algn="ctr"/>
            <a:r>
              <a:rPr lang="en-US" sz="4400" b="1" dirty="0" smtClean="0">
                <a:solidFill>
                  <a:schemeClr val="bg1"/>
                </a:solidFill>
              </a:rPr>
              <a:t>“And out of the ground the LORD God formed every beast of the field, and every fowl of the air; and </a:t>
            </a:r>
            <a:r>
              <a:rPr lang="en-US" sz="4400" b="1" u="sng" dirty="0" smtClean="0">
                <a:solidFill>
                  <a:srgbClr val="FFFF00"/>
                </a:solidFill>
              </a:rPr>
              <a:t>brought them unto Adam to see what he would call them</a:t>
            </a:r>
            <a:r>
              <a:rPr lang="en-US" sz="4400" b="1" dirty="0" smtClean="0">
                <a:solidFill>
                  <a:schemeClr val="bg1"/>
                </a:solidFill>
              </a:rPr>
              <a:t>: and </a:t>
            </a:r>
            <a:r>
              <a:rPr lang="en-US" sz="4400" b="1" u="sng" dirty="0" smtClean="0">
                <a:solidFill>
                  <a:srgbClr val="FFFF00"/>
                </a:solidFill>
              </a:rPr>
              <a:t>whatsoever Adam called every living creature, that was the name thereof</a:t>
            </a:r>
            <a:r>
              <a:rPr lang="en-US" sz="4400" b="1" dirty="0" smtClean="0">
                <a:solidFill>
                  <a:schemeClr val="bg1"/>
                </a:solidFill>
              </a:rPr>
              <a:t>.”</a:t>
            </a:r>
          </a:p>
          <a:p>
            <a:pPr algn="ctr"/>
            <a:r>
              <a:rPr lang="en-US" sz="4400" b="1" dirty="0" smtClean="0">
                <a:solidFill>
                  <a:srgbClr val="00B0F0"/>
                </a:solidFill>
              </a:rPr>
              <a:t>– Genesis 2:19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Adam gave names to all</a:t>
            </a:r>
            <a:r>
              <a:rPr lang="en-US" sz="4400" b="1" dirty="0" smtClean="0">
                <a:solidFill>
                  <a:schemeClr val="bg1"/>
                </a:solidFill>
              </a:rPr>
              <a:t> cattle, and to the fowl of the air, and to every beast of the field; but for Adam there was not found an help meet for him.” </a:t>
            </a:r>
            <a:r>
              <a:rPr lang="en-US" sz="4400" b="1" dirty="0" smtClean="0">
                <a:solidFill>
                  <a:srgbClr val="00B0F0"/>
                </a:solidFill>
              </a:rPr>
              <a:t>– Genesis 2:20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“And the LORD God caused a deep sleep to fall upon Adam, and he slept: and he took one of his ribs, and closed up the flesh instead thereof;”</a:t>
            </a:r>
          </a:p>
          <a:p>
            <a:pPr algn="ctr"/>
            <a:r>
              <a:rPr lang="en-US" sz="4400" b="1" dirty="0" smtClean="0">
                <a:solidFill>
                  <a:srgbClr val="00B0F0"/>
                </a:solidFill>
              </a:rPr>
              <a:t>– Genesis 2:21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Gen. 1:26-28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9" name="TextBox 8"/>
          <p:cNvSpPr txBox="1"/>
          <p:nvPr/>
        </p:nvSpPr>
        <p:spPr>
          <a:xfrm>
            <a:off x="0" y="1066800"/>
            <a:ext cx="9144000" cy="5509200"/>
          </a:xfrm>
          <a:prstGeom prst="rect">
            <a:avLst/>
          </a:prstGeom>
          <a:noFill/>
        </p:spPr>
        <p:txBody>
          <a:bodyPr wrap="square" rtlCol="0">
            <a:spAutoFit/>
          </a:bodyPr>
          <a:lstStyle/>
          <a:p>
            <a:pPr algn="ctr"/>
            <a:r>
              <a:rPr lang="en-US" sz="4400" b="1" dirty="0" smtClean="0">
                <a:solidFill>
                  <a:schemeClr val="bg1"/>
                </a:solidFill>
              </a:rPr>
              <a:t>“And God blessed them, and God said unto them, Be fruitful, and multiply, and replenish </a:t>
            </a:r>
            <a:r>
              <a:rPr lang="en-US" sz="4400" b="1" dirty="0" smtClean="0">
                <a:solidFill>
                  <a:srgbClr val="00B050"/>
                </a:solidFill>
              </a:rPr>
              <a:t>[fill]</a:t>
            </a:r>
            <a:r>
              <a:rPr lang="en-US" sz="4400" b="1" dirty="0" smtClean="0">
                <a:solidFill>
                  <a:schemeClr val="bg1"/>
                </a:solidFill>
              </a:rPr>
              <a:t> the earth, and </a:t>
            </a:r>
            <a:r>
              <a:rPr lang="en-US" sz="4400" b="1" u="sng" dirty="0" smtClean="0">
                <a:solidFill>
                  <a:srgbClr val="FFFF00"/>
                </a:solidFill>
              </a:rPr>
              <a:t>subdue it: and have dominion over</a:t>
            </a:r>
            <a:r>
              <a:rPr lang="en-US" sz="4400" b="1" dirty="0" smtClean="0">
                <a:solidFill>
                  <a:schemeClr val="bg1"/>
                </a:solidFill>
              </a:rPr>
              <a:t> the fish of the sea, and </a:t>
            </a:r>
            <a:r>
              <a:rPr lang="en-US" sz="4400" b="1" u="sng" dirty="0" smtClean="0">
                <a:solidFill>
                  <a:srgbClr val="FFFF00"/>
                </a:solidFill>
              </a:rPr>
              <a:t>over</a:t>
            </a:r>
            <a:r>
              <a:rPr lang="en-US" sz="4400" b="1" dirty="0" smtClean="0">
                <a:solidFill>
                  <a:schemeClr val="bg1"/>
                </a:solidFill>
              </a:rPr>
              <a:t> the fowl of the air, and </a:t>
            </a:r>
            <a:r>
              <a:rPr lang="en-US" sz="4400" b="1" u="sng" dirty="0" smtClean="0">
                <a:solidFill>
                  <a:srgbClr val="FFFF00"/>
                </a:solidFill>
              </a:rPr>
              <a:t>over every living thing</a:t>
            </a:r>
            <a:r>
              <a:rPr lang="en-US" sz="4400" b="1" dirty="0" smtClean="0">
                <a:solidFill>
                  <a:schemeClr val="bg1"/>
                </a:solidFill>
              </a:rPr>
              <a:t> that </a:t>
            </a:r>
            <a:r>
              <a:rPr lang="en-US" sz="4400" b="1" dirty="0" err="1" smtClean="0">
                <a:solidFill>
                  <a:schemeClr val="bg1"/>
                </a:solidFill>
              </a:rPr>
              <a:t>moveth</a:t>
            </a:r>
            <a:r>
              <a:rPr lang="en-US" sz="4400" b="1" dirty="0" smtClean="0">
                <a:solidFill>
                  <a:schemeClr val="bg1"/>
                </a:solidFill>
              </a:rPr>
              <a:t> upon the earth.”</a:t>
            </a:r>
          </a:p>
          <a:p>
            <a:pPr algn="ctr"/>
            <a:r>
              <a:rPr lang="en-US" sz="4400" b="1" dirty="0" smtClean="0">
                <a:solidFill>
                  <a:srgbClr val="00B0F0"/>
                </a:solidFill>
              </a:rPr>
              <a:t>– Genesis 1:28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rib</a:t>
            </a:r>
            <a:r>
              <a:rPr lang="en-US" sz="4400" b="1" dirty="0" smtClean="0">
                <a:solidFill>
                  <a:schemeClr val="bg1"/>
                </a:solidFill>
              </a:rPr>
              <a:t>, </a:t>
            </a:r>
            <a:r>
              <a:rPr lang="en-US" sz="4400" b="1" u="sng" dirty="0" smtClean="0">
                <a:solidFill>
                  <a:srgbClr val="FFFF00"/>
                </a:solidFill>
              </a:rPr>
              <a:t>which the LORD God had taken from man</a:t>
            </a:r>
            <a:r>
              <a:rPr lang="en-US" sz="4400" b="1" dirty="0" smtClean="0">
                <a:solidFill>
                  <a:schemeClr val="bg1"/>
                </a:solidFill>
              </a:rPr>
              <a:t>, </a:t>
            </a:r>
            <a:r>
              <a:rPr lang="en-US" sz="4400" b="1" u="sng" dirty="0" smtClean="0">
                <a:solidFill>
                  <a:srgbClr val="FFFF00"/>
                </a:solidFill>
              </a:rPr>
              <a:t>made he a woman</a:t>
            </a:r>
            <a:r>
              <a:rPr lang="en-US" sz="4400" b="1" dirty="0" smtClean="0">
                <a:solidFill>
                  <a:schemeClr val="bg1"/>
                </a:solidFill>
              </a:rPr>
              <a:t>, and </a:t>
            </a:r>
            <a:r>
              <a:rPr lang="en-US" sz="4400" b="1" u="sng" dirty="0" smtClean="0">
                <a:solidFill>
                  <a:srgbClr val="FFFF00"/>
                </a:solidFill>
              </a:rPr>
              <a:t>brought her unto the man</a:t>
            </a:r>
            <a:r>
              <a:rPr lang="en-US" sz="4400" b="1" dirty="0" smtClean="0">
                <a:solidFill>
                  <a:schemeClr val="bg1"/>
                </a:solidFill>
              </a:rPr>
              <a:t>.”</a:t>
            </a:r>
          </a:p>
          <a:p>
            <a:pPr algn="ctr"/>
            <a:r>
              <a:rPr lang="en-US" sz="4400" b="1" dirty="0" smtClean="0">
                <a:solidFill>
                  <a:srgbClr val="00B0F0"/>
                </a:solidFill>
              </a:rPr>
              <a:t>– Genesis 2:22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Wife - Eve - Woman.jpg"/>
          <p:cNvPicPr>
            <a:picLocks noChangeAspect="1"/>
          </p:cNvPicPr>
          <p:nvPr/>
        </p:nvPicPr>
        <p:blipFill>
          <a:blip r:embed="rId2"/>
          <a:stretch>
            <a:fillRect/>
          </a:stretch>
        </p:blipFill>
        <p:spPr>
          <a:xfrm>
            <a:off x="0" y="847164"/>
            <a:ext cx="9144000" cy="516367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Adam said, </a:t>
            </a:r>
            <a:r>
              <a:rPr lang="en-US" sz="4400" b="1" u="sng" dirty="0" smtClean="0">
                <a:solidFill>
                  <a:srgbClr val="FFFF00"/>
                </a:solidFill>
              </a:rPr>
              <a:t>This is now bone of my bones, and flesh of my flesh</a:t>
            </a:r>
            <a:r>
              <a:rPr lang="en-US" sz="4400" b="1" dirty="0" smtClean="0">
                <a:solidFill>
                  <a:schemeClr val="bg1"/>
                </a:solidFill>
              </a:rPr>
              <a:t>: </a:t>
            </a:r>
            <a:r>
              <a:rPr lang="en-US" sz="4400" b="1" u="sng" dirty="0" smtClean="0">
                <a:solidFill>
                  <a:srgbClr val="FFFF00"/>
                </a:solidFill>
              </a:rPr>
              <a:t>she shall be called Woman</a:t>
            </a:r>
            <a:r>
              <a:rPr lang="en-US" sz="4400" b="1" dirty="0" smtClean="0">
                <a:solidFill>
                  <a:schemeClr val="bg1"/>
                </a:solidFill>
              </a:rPr>
              <a:t>, because she was taken out of Man.”</a:t>
            </a:r>
          </a:p>
          <a:p>
            <a:pPr algn="ctr"/>
            <a:r>
              <a:rPr lang="en-US" sz="4400" b="1" dirty="0" smtClean="0">
                <a:solidFill>
                  <a:srgbClr val="00B0F0"/>
                </a:solidFill>
              </a:rPr>
              <a:t>– Genesis 2:23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05000"/>
            <a:ext cx="9144000" cy="2800767"/>
          </a:xfrm>
          <a:prstGeom prst="rect">
            <a:avLst/>
          </a:prstGeom>
          <a:noFill/>
        </p:spPr>
        <p:txBody>
          <a:bodyPr wrap="square" rtlCol="0">
            <a:spAutoFit/>
          </a:bodyPr>
          <a:lstStyle/>
          <a:p>
            <a:pPr algn="ctr"/>
            <a:r>
              <a:rPr lang="en-US" sz="4400" b="1" dirty="0" smtClean="0">
                <a:solidFill>
                  <a:schemeClr val="bg1"/>
                </a:solidFill>
              </a:rPr>
              <a:t>“Therefore shall a man leave his father and his mother, and shall cleave unto his wife: and they shall be one flesh.” </a:t>
            </a:r>
            <a:r>
              <a:rPr lang="en-US" sz="4400" b="1" dirty="0" smtClean="0">
                <a:solidFill>
                  <a:srgbClr val="00B0F0"/>
                </a:solidFill>
              </a:rPr>
              <a:t>– Genesis 2:24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“And they were both naked, the man and his wife, and were not ashamed.” </a:t>
            </a:r>
            <a:r>
              <a:rPr lang="en-US" sz="4400" b="1" dirty="0" smtClean="0">
                <a:solidFill>
                  <a:srgbClr val="00B0F0"/>
                </a:solidFill>
              </a:rPr>
              <a:t>– Genesis 2:25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am &amp; Eve Married.jpg"/>
          <p:cNvPicPr>
            <a:picLocks noChangeAspect="1"/>
          </p:cNvPicPr>
          <p:nvPr/>
        </p:nvPicPr>
        <p:blipFill>
          <a:blip r:embed="rId2"/>
          <a:stretch>
            <a:fillRect/>
          </a:stretch>
        </p:blipFill>
        <p:spPr>
          <a:xfrm>
            <a:off x="0" y="847164"/>
            <a:ext cx="9144000" cy="516367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Everything, up to this point, was </a:t>
            </a:r>
            <a:r>
              <a:rPr lang="en-US" sz="4400" b="1" dirty="0" smtClean="0">
                <a:solidFill>
                  <a:srgbClr val="00B0F0"/>
                </a:solidFill>
              </a:rPr>
              <a:t>“good”</a:t>
            </a:r>
            <a:r>
              <a:rPr lang="en-US" sz="4400" b="1" dirty="0" smtClean="0">
                <a:solidFill>
                  <a:schemeClr val="bg1"/>
                </a:solidFill>
              </a:rPr>
              <a:t>, </a:t>
            </a:r>
            <a:r>
              <a:rPr lang="en-US" sz="4400" b="1" dirty="0" smtClean="0">
                <a:solidFill>
                  <a:srgbClr val="00B0F0"/>
                </a:solidFill>
              </a:rPr>
              <a:t>“very good”</a:t>
            </a:r>
            <a:r>
              <a:rPr lang="en-US" sz="4400" b="1" dirty="0" smtClean="0">
                <a:solidFill>
                  <a:schemeClr val="bg1"/>
                </a:solidFill>
              </a:rPr>
              <a:t>, and </a:t>
            </a:r>
            <a:r>
              <a:rPr lang="en-US" sz="4400" b="1" dirty="0" smtClean="0">
                <a:solidFill>
                  <a:srgbClr val="00B0F0"/>
                </a:solidFill>
              </a:rPr>
              <a:t>“finished”</a:t>
            </a:r>
            <a:r>
              <a:rPr lang="en-US" sz="4400" b="1" dirty="0" smtClean="0">
                <a:solidFill>
                  <a:schemeClr val="bg1"/>
                </a:solidFill>
              </a:rPr>
              <a:t> </a:t>
            </a:r>
            <a:r>
              <a:rPr lang="en-US" sz="4400" b="1" dirty="0" smtClean="0">
                <a:solidFill>
                  <a:srgbClr val="00B050"/>
                </a:solidFill>
              </a:rPr>
              <a:t>(brought to perfection)</a:t>
            </a:r>
            <a:r>
              <a:rPr lang="en-US" sz="4400" b="1" dirty="0" smtClean="0">
                <a:solidFill>
                  <a:schemeClr val="bg1"/>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9144000" cy="5509200"/>
          </a:xfrm>
          <a:prstGeom prst="rect">
            <a:avLst/>
          </a:prstGeom>
          <a:noFill/>
        </p:spPr>
        <p:txBody>
          <a:bodyPr wrap="square" rtlCol="0">
            <a:spAutoFit/>
          </a:bodyPr>
          <a:lstStyle/>
          <a:p>
            <a:pPr algn="ctr"/>
            <a:r>
              <a:rPr lang="en-US" sz="4400" b="1" dirty="0" smtClean="0">
                <a:solidFill>
                  <a:schemeClr val="bg1"/>
                </a:solidFill>
              </a:rPr>
              <a:t>Adam and Eve were as </a:t>
            </a:r>
            <a:r>
              <a:rPr lang="en-US" sz="4400" b="1" dirty="0" smtClean="0">
                <a:solidFill>
                  <a:srgbClr val="00B0F0"/>
                </a:solidFill>
              </a:rPr>
              <a:t>“gods” </a:t>
            </a:r>
            <a:r>
              <a:rPr lang="en-US" sz="4400" b="1" dirty="0" smtClean="0">
                <a:solidFill>
                  <a:srgbClr val="00B050"/>
                </a:solidFill>
              </a:rPr>
              <a:t>(</a:t>
            </a:r>
            <a:r>
              <a:rPr lang="en-US" sz="4400" b="1" dirty="0" smtClean="0">
                <a:solidFill>
                  <a:srgbClr val="00B0F0"/>
                </a:solidFill>
              </a:rPr>
              <a:t>Genesis 3:5</a:t>
            </a:r>
            <a:r>
              <a:rPr lang="en-US" sz="4400" b="1" dirty="0" smtClean="0">
                <a:solidFill>
                  <a:srgbClr val="00B050"/>
                </a:solidFill>
              </a:rPr>
              <a:t>, meaning, a Lord, </a:t>
            </a:r>
            <a:r>
              <a:rPr lang="en-US" sz="4400" b="1" u="sng" dirty="0" smtClean="0">
                <a:solidFill>
                  <a:srgbClr val="00B050"/>
                </a:solidFill>
              </a:rPr>
              <a:t>not</a:t>
            </a:r>
            <a:r>
              <a:rPr lang="en-US" sz="4400" b="1" dirty="0" smtClean="0">
                <a:solidFill>
                  <a:srgbClr val="00B050"/>
                </a:solidFill>
              </a:rPr>
              <a:t> Deity;</a:t>
            </a:r>
            <a:r>
              <a:rPr lang="en-US" sz="4400" b="1" dirty="0" smtClean="0">
                <a:solidFill>
                  <a:srgbClr val="00B0F0"/>
                </a:solidFill>
              </a:rPr>
              <a:t> Psalms 82:6; John 10:34</a:t>
            </a:r>
            <a:r>
              <a:rPr lang="en-US" sz="4400" b="1" dirty="0" smtClean="0">
                <a:solidFill>
                  <a:srgbClr val="00B050"/>
                </a:solidFill>
              </a:rPr>
              <a:t>, </a:t>
            </a:r>
            <a:r>
              <a:rPr lang="en-US" sz="4400" b="1" dirty="0" smtClean="0">
                <a:solidFill>
                  <a:srgbClr val="FFFF00"/>
                </a:solidFill>
              </a:rPr>
              <a:t>“I have said, Ye are gods …”</a:t>
            </a:r>
            <a:r>
              <a:rPr lang="en-US" sz="4400" b="1" dirty="0" smtClean="0">
                <a:solidFill>
                  <a:srgbClr val="00B050"/>
                </a:solidFill>
              </a:rPr>
              <a:t>)</a:t>
            </a:r>
            <a:r>
              <a:rPr lang="en-US" sz="4400" b="1" dirty="0" smtClean="0">
                <a:solidFill>
                  <a:schemeClr val="bg1"/>
                </a:solidFill>
              </a:rPr>
              <a:t>, as Kings, as rulers over a kingdom, as stewards under the LORD of Lords, and KING of Kings, children of the Most High – yes, those who had </a:t>
            </a:r>
            <a:r>
              <a:rPr lang="en-US" sz="4400" b="1" dirty="0" smtClean="0">
                <a:solidFill>
                  <a:srgbClr val="00B0F0"/>
                </a:solidFill>
              </a:rPr>
              <a:t>“Dominion”</a:t>
            </a:r>
            <a:r>
              <a:rPr lang="en-US" sz="4400" b="1" dirty="0" smtClean="0">
                <a:solidFill>
                  <a:schemeClr val="bg1"/>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86000"/>
            <a:ext cx="9144000" cy="2123658"/>
          </a:xfrm>
          <a:prstGeom prst="rect">
            <a:avLst/>
          </a:prstGeom>
          <a:noFill/>
        </p:spPr>
        <p:txBody>
          <a:bodyPr wrap="square" rtlCol="0">
            <a:spAutoFit/>
          </a:bodyPr>
          <a:lstStyle/>
          <a:p>
            <a:pPr algn="ctr"/>
            <a:r>
              <a:rPr lang="en-US" sz="4400" b="1" dirty="0" smtClean="0">
                <a:solidFill>
                  <a:schemeClr val="bg1"/>
                </a:solidFill>
              </a:rPr>
              <a:t>“What is </a:t>
            </a:r>
            <a:r>
              <a:rPr lang="en-US" sz="4400" b="1" u="sng" dirty="0" smtClean="0">
                <a:solidFill>
                  <a:srgbClr val="FFFF00"/>
                </a:solidFill>
              </a:rPr>
              <a:t>man</a:t>
            </a:r>
            <a:r>
              <a:rPr lang="en-US" sz="4400" b="1" dirty="0" smtClean="0">
                <a:solidFill>
                  <a:schemeClr val="bg1"/>
                </a:solidFill>
              </a:rPr>
              <a:t>, that thou art mindful of him? and the son of man, that thou </a:t>
            </a:r>
            <a:r>
              <a:rPr lang="en-US" sz="4400" b="1" dirty="0" err="1" smtClean="0">
                <a:solidFill>
                  <a:schemeClr val="bg1"/>
                </a:solidFill>
              </a:rPr>
              <a:t>visitest</a:t>
            </a:r>
            <a:r>
              <a:rPr lang="en-US" sz="4400" b="1" dirty="0" smtClean="0">
                <a:solidFill>
                  <a:schemeClr val="bg1"/>
                </a:solidFill>
              </a:rPr>
              <a:t> him?” </a:t>
            </a:r>
            <a:r>
              <a:rPr lang="en-US" sz="4400" b="1" dirty="0" smtClean="0">
                <a:solidFill>
                  <a:srgbClr val="00B0F0"/>
                </a:solidFill>
              </a:rPr>
              <a:t>– Psalms 8:4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For thou</a:t>
            </a:r>
            <a:r>
              <a:rPr lang="en-US" sz="4400" b="1" dirty="0" smtClean="0">
                <a:solidFill>
                  <a:schemeClr val="bg1"/>
                </a:solidFill>
              </a:rPr>
              <a:t> </a:t>
            </a:r>
            <a:r>
              <a:rPr lang="en-US" sz="4400" b="1" dirty="0" smtClean="0">
                <a:solidFill>
                  <a:srgbClr val="00B050"/>
                </a:solidFill>
              </a:rPr>
              <a:t>[JEHOVAH </a:t>
            </a:r>
            <a:r>
              <a:rPr lang="en-US" sz="4400" b="1" dirty="0" err="1" smtClean="0">
                <a:solidFill>
                  <a:srgbClr val="00B050"/>
                </a:solidFill>
              </a:rPr>
              <a:t>Elohiym</a:t>
            </a:r>
            <a:r>
              <a:rPr lang="en-US" sz="4400" b="1" dirty="0" smtClean="0">
                <a:solidFill>
                  <a:srgbClr val="00B050"/>
                </a:solidFill>
              </a:rPr>
              <a:t>]</a:t>
            </a:r>
            <a:r>
              <a:rPr lang="en-US" sz="4400" b="1" dirty="0" smtClean="0">
                <a:solidFill>
                  <a:schemeClr val="bg1"/>
                </a:solidFill>
              </a:rPr>
              <a:t> hast made him a little lower than the angels, and </a:t>
            </a:r>
            <a:r>
              <a:rPr lang="en-US" sz="4400" b="1" u="sng" dirty="0" smtClean="0">
                <a:solidFill>
                  <a:srgbClr val="FFFF00"/>
                </a:solidFill>
              </a:rPr>
              <a:t>hast crowned him</a:t>
            </a:r>
            <a:r>
              <a:rPr lang="en-US" sz="4400" b="1" dirty="0" smtClean="0">
                <a:solidFill>
                  <a:srgbClr val="FFFF00"/>
                </a:solidFill>
              </a:rPr>
              <a:t> </a:t>
            </a:r>
            <a:r>
              <a:rPr lang="en-US" sz="4400" b="1" dirty="0" smtClean="0">
                <a:solidFill>
                  <a:srgbClr val="00B050"/>
                </a:solidFill>
              </a:rPr>
              <a:t>[the man; Adam]</a:t>
            </a:r>
            <a:r>
              <a:rPr lang="en-US" sz="4400" b="1" dirty="0" smtClean="0">
                <a:solidFill>
                  <a:srgbClr val="FFFF00"/>
                </a:solidFill>
              </a:rPr>
              <a:t> </a:t>
            </a:r>
            <a:r>
              <a:rPr lang="en-US" sz="4400" b="1" u="sng" dirty="0" smtClean="0">
                <a:solidFill>
                  <a:srgbClr val="FFFF00"/>
                </a:solidFill>
              </a:rPr>
              <a:t>with glory and </a:t>
            </a:r>
            <a:r>
              <a:rPr lang="en-US" sz="4400" b="1" u="sng" dirty="0" err="1" smtClean="0">
                <a:solidFill>
                  <a:srgbClr val="FFFF00"/>
                </a:solidFill>
              </a:rPr>
              <a:t>honour</a:t>
            </a:r>
            <a:r>
              <a:rPr lang="en-US" sz="4400" b="1" dirty="0" smtClean="0">
                <a:solidFill>
                  <a:schemeClr val="bg1"/>
                </a:solidFill>
              </a:rPr>
              <a:t>.”</a:t>
            </a:r>
          </a:p>
          <a:p>
            <a:pPr algn="ctr"/>
            <a:r>
              <a:rPr lang="en-US" sz="4400" b="1" dirty="0" smtClean="0">
                <a:solidFill>
                  <a:srgbClr val="00B0F0"/>
                </a:solidFill>
              </a:rPr>
              <a:t>– Psalms 8:5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ble - Adam And Eve 08.jpg"/>
          <p:cNvPicPr>
            <a:picLocks noChangeAspect="1"/>
          </p:cNvPicPr>
          <p:nvPr/>
        </p:nvPicPr>
        <p:blipFill>
          <a:blip r:embed="rId2"/>
          <a:stretch>
            <a:fillRect/>
          </a:stretch>
        </p:blipFill>
        <p:spPr>
          <a:xfrm>
            <a:off x="0" y="838200"/>
            <a:ext cx="9144000" cy="515112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Thou </a:t>
            </a:r>
            <a:r>
              <a:rPr lang="en-US" sz="4400" b="1" u="sng" dirty="0" err="1" smtClean="0">
                <a:solidFill>
                  <a:srgbClr val="FFFF00"/>
                </a:solidFill>
              </a:rPr>
              <a:t>madest</a:t>
            </a:r>
            <a:r>
              <a:rPr lang="en-US" sz="4400" b="1" u="sng" dirty="0" smtClean="0">
                <a:solidFill>
                  <a:srgbClr val="FFFF00"/>
                </a:solidFill>
              </a:rPr>
              <a:t> him</a:t>
            </a:r>
            <a:r>
              <a:rPr lang="en-US" sz="4400" b="1" dirty="0" smtClean="0">
                <a:solidFill>
                  <a:schemeClr val="bg1"/>
                </a:solidFill>
              </a:rPr>
              <a:t> </a:t>
            </a:r>
            <a:r>
              <a:rPr lang="en-US" sz="4400" b="1" dirty="0" smtClean="0">
                <a:solidFill>
                  <a:srgbClr val="00B050"/>
                </a:solidFill>
              </a:rPr>
              <a:t>[the man; Adam]</a:t>
            </a:r>
            <a:r>
              <a:rPr lang="en-US" sz="4400" b="1" dirty="0" smtClean="0">
                <a:solidFill>
                  <a:schemeClr val="bg1"/>
                </a:solidFill>
              </a:rPr>
              <a:t> </a:t>
            </a:r>
            <a:r>
              <a:rPr lang="en-US" sz="4400" b="1" u="sng" dirty="0" smtClean="0">
                <a:solidFill>
                  <a:srgbClr val="FFFF00"/>
                </a:solidFill>
              </a:rPr>
              <a:t>to have dominion over the works of thy hands</a:t>
            </a:r>
            <a:r>
              <a:rPr lang="en-US" sz="4400" b="1" dirty="0" smtClean="0">
                <a:solidFill>
                  <a:schemeClr val="bg1"/>
                </a:solidFill>
              </a:rPr>
              <a:t>; thou hast put </a:t>
            </a:r>
            <a:r>
              <a:rPr lang="en-US" sz="4400" b="1" u="sng" dirty="0" smtClean="0">
                <a:solidFill>
                  <a:srgbClr val="FFFF00"/>
                </a:solidFill>
              </a:rPr>
              <a:t>all</a:t>
            </a:r>
            <a:r>
              <a:rPr lang="en-US" sz="4400" b="1" dirty="0" smtClean="0">
                <a:solidFill>
                  <a:schemeClr val="bg1"/>
                </a:solidFill>
              </a:rPr>
              <a:t> things under his feet:”</a:t>
            </a:r>
          </a:p>
          <a:p>
            <a:pPr algn="ctr"/>
            <a:r>
              <a:rPr lang="en-US" sz="4400" b="1" dirty="0" smtClean="0">
                <a:solidFill>
                  <a:srgbClr val="00B0F0"/>
                </a:solidFill>
              </a:rPr>
              <a:t>– Psalms 8:6</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590800"/>
            <a:ext cx="9144000" cy="1446550"/>
          </a:xfrm>
          <a:prstGeom prst="rect">
            <a:avLst/>
          </a:prstGeom>
          <a:noFill/>
        </p:spPr>
        <p:txBody>
          <a:bodyPr wrap="square" rtlCol="0">
            <a:spAutoFit/>
          </a:bodyPr>
          <a:lstStyle/>
          <a:p>
            <a:pPr algn="ctr"/>
            <a:r>
              <a:rPr lang="en-US" sz="4400" b="1" dirty="0" smtClean="0">
                <a:solidFill>
                  <a:schemeClr val="bg1"/>
                </a:solidFill>
              </a:rPr>
              <a:t>“All sheep and oxen, yea, </a:t>
            </a:r>
            <a:r>
              <a:rPr lang="en-US" sz="4400" b="1" u="sng" dirty="0" smtClean="0">
                <a:solidFill>
                  <a:srgbClr val="FFFF00"/>
                </a:solidFill>
              </a:rPr>
              <a:t>and the beasts of the field</a:t>
            </a:r>
            <a:r>
              <a:rPr lang="en-US" sz="4400" b="1" dirty="0" smtClean="0">
                <a:solidFill>
                  <a:schemeClr val="bg1"/>
                </a:solidFill>
              </a:rPr>
              <a:t>;” </a:t>
            </a:r>
            <a:r>
              <a:rPr lang="en-US" sz="4400" b="1" dirty="0" smtClean="0">
                <a:solidFill>
                  <a:srgbClr val="00B0F0"/>
                </a:solidFill>
              </a:rPr>
              <a:t>– Psalms 8:7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Does that include the </a:t>
            </a:r>
            <a:r>
              <a:rPr lang="en-US" sz="4400" b="1" dirty="0" smtClean="0">
                <a:solidFill>
                  <a:srgbClr val="FFFF00"/>
                </a:solidFill>
              </a:rPr>
              <a:t>“most </a:t>
            </a:r>
            <a:r>
              <a:rPr lang="en-US" sz="4400" b="1" dirty="0" err="1" smtClean="0">
                <a:solidFill>
                  <a:srgbClr val="FFFF00"/>
                </a:solidFill>
              </a:rPr>
              <a:t>subtil</a:t>
            </a:r>
            <a:r>
              <a:rPr lang="en-US" sz="4400" b="1" dirty="0" smtClean="0">
                <a:solidFill>
                  <a:srgbClr val="FFFF00"/>
                </a:solidFill>
              </a:rPr>
              <a:t> </a:t>
            </a:r>
            <a:r>
              <a:rPr lang="en-US" sz="4400" b="1" dirty="0" smtClean="0">
                <a:solidFill>
                  <a:srgbClr val="FFFF00"/>
                </a:solidFill>
              </a:rPr>
              <a:t>beast of the field”</a:t>
            </a:r>
            <a:r>
              <a:rPr lang="en-US" sz="4400" b="1" dirty="0" smtClean="0">
                <a:solidFill>
                  <a:schemeClr val="bg1"/>
                </a:solidFill>
              </a:rPr>
              <a:t>, the </a:t>
            </a:r>
            <a:r>
              <a:rPr lang="en-US" sz="4400" b="1" dirty="0" smtClean="0">
                <a:solidFill>
                  <a:srgbClr val="FFFF00"/>
                </a:solidFill>
              </a:rPr>
              <a:t>“serpent”</a:t>
            </a:r>
            <a:r>
              <a:rPr lang="en-US" sz="4400" b="1" dirty="0" smtClean="0">
                <a:solidFill>
                  <a:srgbClr val="00B0F0"/>
                </a:solidFill>
              </a:rPr>
              <a:t> </a:t>
            </a:r>
            <a:r>
              <a:rPr lang="en-US" sz="4400" b="1" dirty="0" smtClean="0">
                <a:solidFill>
                  <a:srgbClr val="00B050"/>
                </a:solidFill>
              </a:rPr>
              <a:t>(</a:t>
            </a:r>
            <a:r>
              <a:rPr lang="en-US" sz="4400" b="1" dirty="0" smtClean="0">
                <a:solidFill>
                  <a:srgbClr val="00B0F0"/>
                </a:solidFill>
              </a:rPr>
              <a:t>Genesis 3:1 KJB</a:t>
            </a:r>
            <a:r>
              <a:rPr lang="en-US" sz="4400" b="1" dirty="0" smtClean="0">
                <a:solidFill>
                  <a:srgbClr val="00B050"/>
                </a:solidFill>
              </a:rPr>
              <a:t>)</a:t>
            </a:r>
            <a:r>
              <a:rPr lang="en-US" sz="4400" b="1" dirty="0" smtClean="0">
                <a:solidFill>
                  <a:schemeClr val="bg1"/>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The fowl of the air</a:t>
            </a:r>
            <a:r>
              <a:rPr lang="en-US" sz="4400" b="1" dirty="0" smtClean="0">
                <a:solidFill>
                  <a:schemeClr val="bg1"/>
                </a:solidFill>
              </a:rPr>
              <a:t>, and </a:t>
            </a:r>
            <a:r>
              <a:rPr lang="en-US" sz="4400" b="1" u="sng" dirty="0" smtClean="0">
                <a:solidFill>
                  <a:srgbClr val="FFFF00"/>
                </a:solidFill>
              </a:rPr>
              <a:t>the fish of the sea</a:t>
            </a:r>
            <a:r>
              <a:rPr lang="en-US" sz="4400" b="1" dirty="0" smtClean="0">
                <a:solidFill>
                  <a:schemeClr val="bg1"/>
                </a:solidFill>
              </a:rPr>
              <a:t>, and </a:t>
            </a:r>
            <a:r>
              <a:rPr lang="en-US" sz="4400" b="1" u="sng" dirty="0" smtClean="0">
                <a:solidFill>
                  <a:srgbClr val="FFFF00"/>
                </a:solidFill>
              </a:rPr>
              <a:t>whatsoever </a:t>
            </a:r>
            <a:r>
              <a:rPr lang="en-US" sz="4400" b="1" u="sng" dirty="0" err="1" smtClean="0">
                <a:solidFill>
                  <a:srgbClr val="FFFF00"/>
                </a:solidFill>
              </a:rPr>
              <a:t>passeth</a:t>
            </a:r>
            <a:r>
              <a:rPr lang="en-US" sz="4400" b="1" u="sng" dirty="0" smtClean="0">
                <a:solidFill>
                  <a:srgbClr val="FFFF00"/>
                </a:solidFill>
              </a:rPr>
              <a:t> through the paths of the seas</a:t>
            </a:r>
            <a:r>
              <a:rPr lang="en-US" sz="4400" b="1" dirty="0" smtClean="0">
                <a:solidFill>
                  <a:schemeClr val="bg1"/>
                </a:solidFill>
              </a:rPr>
              <a:t>.”</a:t>
            </a:r>
          </a:p>
          <a:p>
            <a:pPr algn="ctr"/>
            <a:r>
              <a:rPr lang="en-US" sz="4400" b="1" dirty="0" smtClean="0">
                <a:solidFill>
                  <a:srgbClr val="00B0F0"/>
                </a:solidFill>
              </a:rPr>
              <a:t>– Psalms 8:8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The fowl of the air</a:t>
            </a:r>
            <a:r>
              <a:rPr lang="en-US" sz="4400" b="1" dirty="0" smtClean="0">
                <a:solidFill>
                  <a:schemeClr val="bg1"/>
                </a:solidFill>
              </a:rPr>
              <a:t>, and </a:t>
            </a:r>
            <a:r>
              <a:rPr lang="en-US" sz="4400" b="1" u="sng" dirty="0" smtClean="0">
                <a:solidFill>
                  <a:srgbClr val="FFFF00"/>
                </a:solidFill>
              </a:rPr>
              <a:t>the fish of the sea</a:t>
            </a:r>
            <a:r>
              <a:rPr lang="en-US" sz="4400" b="1" dirty="0" smtClean="0">
                <a:solidFill>
                  <a:schemeClr val="bg1"/>
                </a:solidFill>
              </a:rPr>
              <a:t>, and </a:t>
            </a:r>
            <a:r>
              <a:rPr lang="en-US" sz="4400" b="1" u="sng" dirty="0" smtClean="0">
                <a:solidFill>
                  <a:srgbClr val="FFFF00"/>
                </a:solidFill>
              </a:rPr>
              <a:t>whatsoever </a:t>
            </a:r>
            <a:r>
              <a:rPr lang="en-US" sz="4400" b="1" u="sng" dirty="0" err="1" smtClean="0">
                <a:solidFill>
                  <a:srgbClr val="FFFF00"/>
                </a:solidFill>
              </a:rPr>
              <a:t>passeth</a:t>
            </a:r>
            <a:r>
              <a:rPr lang="en-US" sz="4400" b="1" u="sng" dirty="0" smtClean="0">
                <a:solidFill>
                  <a:srgbClr val="FFFF00"/>
                </a:solidFill>
              </a:rPr>
              <a:t> through the paths of the seas</a:t>
            </a:r>
            <a:r>
              <a:rPr lang="en-US" sz="4400" b="1" dirty="0" smtClean="0">
                <a:solidFill>
                  <a:schemeClr val="bg1"/>
                </a:solidFill>
              </a:rPr>
              <a:t>.”</a:t>
            </a:r>
          </a:p>
          <a:p>
            <a:pPr algn="ctr"/>
            <a:r>
              <a:rPr lang="en-US" sz="4400" b="1" dirty="0" smtClean="0">
                <a:solidFill>
                  <a:srgbClr val="00B0F0"/>
                </a:solidFill>
              </a:rPr>
              <a:t>– Psalms 8:8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371600"/>
            <a:ext cx="9144000" cy="4154984"/>
          </a:xfrm>
          <a:prstGeom prst="rect">
            <a:avLst/>
          </a:prstGeom>
          <a:noFill/>
        </p:spPr>
        <p:txBody>
          <a:bodyPr wrap="square" rtlCol="0">
            <a:spAutoFit/>
          </a:bodyPr>
          <a:lstStyle/>
          <a:p>
            <a:pPr algn="ctr"/>
            <a:r>
              <a:rPr lang="en-US" sz="4400" b="1" dirty="0" smtClean="0">
                <a:solidFill>
                  <a:schemeClr val="bg1"/>
                </a:solidFill>
              </a:rPr>
              <a:t>Does that include the </a:t>
            </a:r>
            <a:r>
              <a:rPr lang="en-US" sz="4400" b="1" dirty="0" smtClean="0">
                <a:solidFill>
                  <a:srgbClr val="FFFF00"/>
                </a:solidFill>
              </a:rPr>
              <a:t>“Dragon”</a:t>
            </a:r>
            <a:r>
              <a:rPr lang="en-US" sz="4400" b="1" dirty="0" smtClean="0">
                <a:solidFill>
                  <a:srgbClr val="00B0F0"/>
                </a:solidFill>
              </a:rPr>
              <a:t> </a:t>
            </a:r>
            <a:r>
              <a:rPr lang="en-US" sz="4400" b="1" dirty="0" smtClean="0">
                <a:solidFill>
                  <a:srgbClr val="00B050"/>
                </a:solidFill>
              </a:rPr>
              <a:t>(</a:t>
            </a:r>
            <a:r>
              <a:rPr lang="en-US" sz="4400" b="1" dirty="0" smtClean="0">
                <a:solidFill>
                  <a:srgbClr val="00B0F0"/>
                </a:solidFill>
              </a:rPr>
              <a:t>Revelation 12:9, 20:2</a:t>
            </a:r>
            <a:r>
              <a:rPr lang="en-US" sz="4400" b="1" dirty="0" smtClean="0">
                <a:solidFill>
                  <a:srgbClr val="00B050"/>
                </a:solidFill>
              </a:rPr>
              <a:t>)</a:t>
            </a:r>
            <a:r>
              <a:rPr lang="en-US" sz="4400" b="1" dirty="0" smtClean="0">
                <a:solidFill>
                  <a:schemeClr val="bg1"/>
                </a:solidFill>
              </a:rPr>
              <a:t>, the </a:t>
            </a:r>
            <a:r>
              <a:rPr lang="en-US" sz="4400" b="1" dirty="0" smtClean="0">
                <a:solidFill>
                  <a:srgbClr val="FFFF00"/>
                </a:solidFill>
              </a:rPr>
              <a:t>“fiery flying serpent”</a:t>
            </a:r>
            <a:r>
              <a:rPr lang="en-US" sz="4400" b="1" dirty="0" smtClean="0">
                <a:solidFill>
                  <a:srgbClr val="00B0F0"/>
                </a:solidFill>
              </a:rPr>
              <a:t> </a:t>
            </a:r>
            <a:r>
              <a:rPr lang="en-US" sz="4400" b="1" dirty="0" smtClean="0">
                <a:solidFill>
                  <a:srgbClr val="00B050"/>
                </a:solidFill>
              </a:rPr>
              <a:t>(</a:t>
            </a:r>
            <a:r>
              <a:rPr lang="en-US" sz="4400" b="1" dirty="0" smtClean="0">
                <a:solidFill>
                  <a:srgbClr val="00B0F0"/>
                </a:solidFill>
              </a:rPr>
              <a:t>Isaiah 14:29 KJB</a:t>
            </a:r>
            <a:r>
              <a:rPr lang="en-US" sz="4400" b="1" dirty="0" smtClean="0">
                <a:solidFill>
                  <a:srgbClr val="00B050"/>
                </a:solidFill>
              </a:rPr>
              <a:t>)</a:t>
            </a:r>
            <a:r>
              <a:rPr lang="en-US" sz="4400" b="1" dirty="0" smtClean="0">
                <a:solidFill>
                  <a:schemeClr val="bg1"/>
                </a:solidFill>
              </a:rPr>
              <a:t>, the </a:t>
            </a:r>
            <a:r>
              <a:rPr lang="en-US" sz="4400" b="1" dirty="0" smtClean="0">
                <a:solidFill>
                  <a:srgbClr val="FFFF00"/>
                </a:solidFill>
              </a:rPr>
              <a:t>“serpent”</a:t>
            </a:r>
            <a:r>
              <a:rPr lang="en-US" sz="4400" b="1" dirty="0" smtClean="0">
                <a:solidFill>
                  <a:srgbClr val="00B0F0"/>
                </a:solidFill>
              </a:rPr>
              <a:t> </a:t>
            </a:r>
            <a:r>
              <a:rPr lang="en-US" sz="4400" b="1" dirty="0" smtClean="0">
                <a:solidFill>
                  <a:srgbClr val="00B050"/>
                </a:solidFill>
              </a:rPr>
              <a:t>(</a:t>
            </a:r>
            <a:r>
              <a:rPr lang="en-US" sz="4400" b="1" dirty="0" smtClean="0">
                <a:solidFill>
                  <a:srgbClr val="00B0F0"/>
                </a:solidFill>
              </a:rPr>
              <a:t>Genesis 3:1 KJB</a:t>
            </a:r>
            <a:r>
              <a:rPr lang="en-US" sz="4400" b="1" dirty="0" smtClean="0">
                <a:solidFill>
                  <a:srgbClr val="00B050"/>
                </a:solidFill>
              </a:rPr>
              <a:t>)</a:t>
            </a:r>
            <a:r>
              <a:rPr lang="en-US" sz="4400" b="1" dirty="0" smtClean="0">
                <a:solidFill>
                  <a:schemeClr val="bg1"/>
                </a:solidFill>
              </a:rPr>
              <a:t>, even </a:t>
            </a:r>
            <a:r>
              <a:rPr lang="en-US" sz="4400" b="1" dirty="0" smtClean="0">
                <a:solidFill>
                  <a:srgbClr val="FFFF00"/>
                </a:solidFill>
              </a:rPr>
              <a:t>“Leviathan”</a:t>
            </a:r>
            <a:r>
              <a:rPr lang="en-US" sz="4400" b="1" dirty="0" smtClean="0">
                <a:solidFill>
                  <a:srgbClr val="00B050"/>
                </a:solidFill>
              </a:rPr>
              <a:t> (</a:t>
            </a:r>
            <a:r>
              <a:rPr lang="en-US" sz="4400" b="1" dirty="0" smtClean="0">
                <a:solidFill>
                  <a:srgbClr val="00B0F0"/>
                </a:solidFill>
              </a:rPr>
              <a:t>Isaiah 27:1; Job 41:1</a:t>
            </a:r>
            <a:r>
              <a:rPr lang="en-US" sz="4400" b="1" dirty="0" smtClean="0">
                <a:solidFill>
                  <a:srgbClr val="00B050"/>
                </a:solidFill>
              </a:rPr>
              <a:t>)</a:t>
            </a:r>
            <a:r>
              <a:rPr lang="en-US" sz="4400" b="1" dirty="0" smtClean="0">
                <a:solidFill>
                  <a:schemeClr val="bg1"/>
                </a:solidFill>
              </a:rPr>
              <a:t> in the sea?</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Great Red Dragon 01.jpg"/>
          <p:cNvPicPr>
            <a:picLocks noChangeAspect="1"/>
          </p:cNvPicPr>
          <p:nvPr/>
        </p:nvPicPr>
        <p:blipFill>
          <a:blip r:embed="rId2"/>
          <a:stretch>
            <a:fillRect/>
          </a:stretch>
        </p:blipFill>
        <p:spPr>
          <a:xfrm>
            <a:off x="609600" y="0"/>
            <a:ext cx="7924800"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Leviathan 13.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Leviathan 12.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590800"/>
            <a:ext cx="9144000" cy="1446550"/>
          </a:xfrm>
          <a:prstGeom prst="rect">
            <a:avLst/>
          </a:prstGeom>
          <a:noFill/>
        </p:spPr>
        <p:txBody>
          <a:bodyPr wrap="square" rtlCol="0">
            <a:spAutoFit/>
          </a:bodyPr>
          <a:lstStyle/>
          <a:p>
            <a:pPr algn="ctr"/>
            <a:r>
              <a:rPr lang="en-US" sz="4400" b="1" dirty="0" smtClean="0">
                <a:solidFill>
                  <a:schemeClr val="bg1"/>
                </a:solidFill>
              </a:rPr>
              <a:t>Adam was given </a:t>
            </a:r>
            <a:r>
              <a:rPr lang="en-US" sz="4400" b="1" dirty="0" smtClean="0">
                <a:solidFill>
                  <a:srgbClr val="FFFF00"/>
                </a:solidFill>
              </a:rPr>
              <a:t>“Dominion” “over all the earth”</a:t>
            </a:r>
            <a:r>
              <a:rPr lang="en-US" sz="4400" b="1" dirty="0" smtClean="0">
                <a:solidFill>
                  <a:schemeClr val="bg1"/>
                </a:solidFill>
              </a:rPr>
              <a:t> </a:t>
            </a:r>
            <a:r>
              <a:rPr lang="en-US" sz="4400" b="1" dirty="0" smtClean="0">
                <a:solidFill>
                  <a:srgbClr val="00B050"/>
                </a:solidFill>
              </a:rPr>
              <a:t>(</a:t>
            </a:r>
            <a:r>
              <a:rPr lang="en-US" sz="4400" b="1" dirty="0" smtClean="0">
                <a:solidFill>
                  <a:srgbClr val="00B0F0"/>
                </a:solidFill>
              </a:rPr>
              <a:t>Genesis 1:26 KJB</a:t>
            </a:r>
            <a:r>
              <a:rPr lang="en-US" sz="4400" b="1" dirty="0" smtClean="0">
                <a:solidFill>
                  <a:srgbClr val="00B050"/>
                </a:solidFill>
              </a:rPr>
              <a:t>)</a:t>
            </a:r>
            <a:r>
              <a:rPr lang="en-US" sz="4400" b="1" dirty="0" smtClean="0">
                <a:solidFill>
                  <a:schemeClr val="bg1"/>
                </a:solidFill>
              </a:rPr>
              <a:t>, yes?</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God saw every thing that he had made</a:t>
            </a:r>
            <a:r>
              <a:rPr lang="en-US" sz="4400" b="1" dirty="0" smtClean="0">
                <a:solidFill>
                  <a:schemeClr val="bg1"/>
                </a:solidFill>
              </a:rPr>
              <a:t>, and, behold, </a:t>
            </a:r>
            <a:r>
              <a:rPr lang="en-US" sz="4400" b="1" i="1" dirty="0" smtClean="0">
                <a:solidFill>
                  <a:schemeClr val="bg1"/>
                </a:solidFill>
              </a:rPr>
              <a:t>it was</a:t>
            </a:r>
            <a:r>
              <a:rPr lang="en-US" sz="4400" b="1" dirty="0" smtClean="0">
                <a:solidFill>
                  <a:schemeClr val="bg1"/>
                </a:solidFill>
              </a:rPr>
              <a:t> </a:t>
            </a:r>
            <a:r>
              <a:rPr lang="en-US" sz="4400" b="1" u="sng" dirty="0" smtClean="0">
                <a:solidFill>
                  <a:srgbClr val="FFFF00"/>
                </a:solidFill>
              </a:rPr>
              <a:t>very good</a:t>
            </a:r>
            <a:r>
              <a:rPr lang="en-US" sz="4400" b="1" dirty="0" smtClean="0">
                <a:solidFill>
                  <a:schemeClr val="bg1"/>
                </a:solidFill>
              </a:rPr>
              <a:t>. And the evening and the morning were the sixth day.”</a:t>
            </a:r>
          </a:p>
          <a:p>
            <a:pPr algn="ctr"/>
            <a:r>
              <a:rPr lang="en-US" sz="4400" b="1" dirty="0" smtClean="0">
                <a:solidFill>
                  <a:srgbClr val="00B0F0"/>
                </a:solidFill>
              </a:rPr>
              <a:t>– Genesis 1:31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590800"/>
            <a:ext cx="9144000" cy="1446550"/>
          </a:xfrm>
          <a:prstGeom prst="rect">
            <a:avLst/>
          </a:prstGeom>
          <a:noFill/>
        </p:spPr>
        <p:txBody>
          <a:bodyPr wrap="square" rtlCol="0">
            <a:spAutoFit/>
          </a:bodyPr>
          <a:lstStyle/>
          <a:p>
            <a:pPr algn="ctr"/>
            <a:r>
              <a:rPr lang="en-US" sz="4400" b="1" dirty="0" smtClean="0">
                <a:solidFill>
                  <a:schemeClr val="bg1"/>
                </a:solidFill>
              </a:rPr>
              <a:t>Adam was formed of the </a:t>
            </a:r>
            <a:r>
              <a:rPr lang="en-US" sz="4400" b="1" dirty="0" smtClean="0">
                <a:solidFill>
                  <a:srgbClr val="FFFF00"/>
                </a:solidFill>
              </a:rPr>
              <a:t>“dust of the ground” </a:t>
            </a:r>
            <a:r>
              <a:rPr lang="en-US" sz="4400" b="1" dirty="0" smtClean="0">
                <a:solidFill>
                  <a:srgbClr val="00B050"/>
                </a:solidFill>
              </a:rPr>
              <a:t>(</a:t>
            </a:r>
            <a:r>
              <a:rPr lang="en-US" sz="4400" b="1" dirty="0" smtClean="0">
                <a:solidFill>
                  <a:srgbClr val="00B0F0"/>
                </a:solidFill>
              </a:rPr>
              <a:t>Genesis 2:7 KJB</a:t>
            </a:r>
            <a:r>
              <a:rPr lang="en-US" sz="4400" b="1" dirty="0" smtClean="0">
                <a:solidFill>
                  <a:srgbClr val="00B050"/>
                </a:solidFill>
              </a:rPr>
              <a:t>)</a:t>
            </a:r>
            <a:r>
              <a:rPr lang="en-US" sz="4400" b="1" dirty="0" smtClean="0">
                <a:solidFill>
                  <a:schemeClr val="bg1"/>
                </a:solidFill>
              </a:rPr>
              <a:t>, yes?</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9249"/>
            <a:ext cx="9144000" cy="6678751"/>
          </a:xfrm>
          <a:prstGeom prst="rect">
            <a:avLst/>
          </a:prstGeom>
          <a:noFill/>
        </p:spPr>
        <p:txBody>
          <a:bodyPr wrap="square" rtlCol="0">
            <a:spAutoFit/>
          </a:bodyPr>
          <a:lstStyle/>
          <a:p>
            <a:pPr algn="ctr"/>
            <a:r>
              <a:rPr lang="en-US" sz="4400" b="1" dirty="0" smtClean="0">
                <a:solidFill>
                  <a:schemeClr val="bg1"/>
                </a:solidFill>
              </a:rPr>
              <a:t>Then Adam’s </a:t>
            </a:r>
            <a:r>
              <a:rPr lang="en-US" sz="4400" b="1" u="sng" dirty="0" smtClean="0">
                <a:solidFill>
                  <a:srgbClr val="FFFF00"/>
                </a:solidFill>
              </a:rPr>
              <a:t>King</a:t>
            </a:r>
            <a:r>
              <a:rPr lang="en-US" sz="4400" b="1" u="sng" dirty="0" smtClean="0">
                <a:solidFill>
                  <a:srgbClr val="00B050"/>
                </a:solidFill>
              </a:rPr>
              <a:t>dom</a:t>
            </a:r>
            <a:r>
              <a:rPr lang="en-US" sz="4400" b="1" dirty="0" smtClean="0">
                <a:solidFill>
                  <a:schemeClr val="bg1"/>
                </a:solidFill>
              </a:rPr>
              <a:t> </a:t>
            </a:r>
            <a:r>
              <a:rPr lang="en-US" sz="4400" b="1" dirty="0" smtClean="0">
                <a:solidFill>
                  <a:srgbClr val="00B050"/>
                </a:solidFill>
              </a:rPr>
              <a:t>(</a:t>
            </a:r>
            <a:r>
              <a:rPr lang="en-US" sz="4400" b="1" dirty="0" smtClean="0">
                <a:solidFill>
                  <a:schemeClr val="bg1"/>
                </a:solidFill>
              </a:rPr>
              <a:t>his </a:t>
            </a:r>
            <a:r>
              <a:rPr lang="en-US" sz="4400" b="1" u="sng" dirty="0" smtClean="0">
                <a:solidFill>
                  <a:srgbClr val="FFFF00"/>
                </a:solidFill>
              </a:rPr>
              <a:t>King</a:t>
            </a:r>
            <a:r>
              <a:rPr lang="en-US" sz="4400" b="1" dirty="0" smtClean="0">
                <a:solidFill>
                  <a:schemeClr val="bg1"/>
                </a:solidFill>
              </a:rPr>
              <a:t>’s </a:t>
            </a:r>
            <a:r>
              <a:rPr lang="en-US" sz="4400" b="1" u="sng" dirty="0" smtClean="0">
                <a:solidFill>
                  <a:srgbClr val="FFFF00"/>
                </a:solidFill>
              </a:rPr>
              <a:t>Dom</a:t>
            </a:r>
            <a:r>
              <a:rPr lang="en-US" sz="4400" b="1" dirty="0" smtClean="0">
                <a:solidFill>
                  <a:schemeClr val="bg1"/>
                </a:solidFill>
              </a:rPr>
              <a:t>inion</a:t>
            </a:r>
            <a:r>
              <a:rPr lang="en-US" sz="4400" b="1" dirty="0" smtClean="0">
                <a:solidFill>
                  <a:srgbClr val="00B050"/>
                </a:solidFill>
              </a:rPr>
              <a:t>)</a:t>
            </a:r>
            <a:r>
              <a:rPr lang="en-US" sz="4400" b="1" dirty="0" smtClean="0">
                <a:solidFill>
                  <a:schemeClr val="bg1"/>
                </a:solidFill>
              </a:rPr>
              <a:t>, first began with </a:t>
            </a:r>
            <a:r>
              <a:rPr lang="en-US" sz="4400" b="1" dirty="0" err="1" smtClean="0">
                <a:solidFill>
                  <a:schemeClr val="bg1"/>
                </a:solidFill>
              </a:rPr>
              <a:t>rulership</a:t>
            </a:r>
            <a:r>
              <a:rPr lang="en-US" sz="4400" b="1" dirty="0" smtClean="0">
                <a:solidFill>
                  <a:schemeClr val="bg1"/>
                </a:solidFill>
              </a:rPr>
              <a:t>/</a:t>
            </a:r>
            <a:r>
              <a:rPr lang="en-US" sz="4400" b="1" u="sng" dirty="0" smtClean="0">
                <a:solidFill>
                  <a:srgbClr val="FFFF00"/>
                </a:solidFill>
              </a:rPr>
              <a:t>control</a:t>
            </a:r>
            <a:r>
              <a:rPr lang="en-US" sz="4400" b="1" dirty="0" smtClean="0">
                <a:solidFill>
                  <a:schemeClr val="bg1"/>
                </a:solidFill>
              </a:rPr>
              <a:t> over His own ‘</a:t>
            </a:r>
            <a:r>
              <a:rPr lang="en-US" sz="4400" b="1" u="sng" dirty="0" smtClean="0">
                <a:solidFill>
                  <a:srgbClr val="FFFF00"/>
                </a:solidFill>
              </a:rPr>
              <a:t>self</a:t>
            </a:r>
            <a:r>
              <a:rPr lang="en-US" sz="4400" b="1" dirty="0" smtClean="0">
                <a:solidFill>
                  <a:schemeClr val="bg1"/>
                </a:solidFill>
              </a:rPr>
              <a:t>’ </a:t>
            </a:r>
            <a:r>
              <a:rPr lang="en-US" sz="4400" b="1" dirty="0" smtClean="0">
                <a:solidFill>
                  <a:srgbClr val="00B050"/>
                </a:solidFill>
              </a:rPr>
              <a:t>(the earth he was formed from)</a:t>
            </a:r>
            <a:r>
              <a:rPr lang="en-US" sz="4400" b="1" dirty="0" smtClean="0">
                <a:solidFill>
                  <a:schemeClr val="bg1"/>
                </a:solidFill>
              </a:rPr>
              <a:t>, as being submitted to the greater KING </a:t>
            </a:r>
            <a:r>
              <a:rPr lang="en-US" sz="4400" b="1" dirty="0" smtClean="0">
                <a:solidFill>
                  <a:srgbClr val="00B050"/>
                </a:solidFill>
              </a:rPr>
              <a:t>(JEHOVAH)</a:t>
            </a:r>
            <a:r>
              <a:rPr lang="en-US" sz="4400" b="1" dirty="0" smtClean="0">
                <a:solidFill>
                  <a:schemeClr val="bg1"/>
                </a:solidFill>
              </a:rPr>
              <a:t>, right?</a:t>
            </a:r>
          </a:p>
          <a:p>
            <a:pPr algn="ctr"/>
            <a:endParaRPr lang="en-US" sz="2800" b="1" dirty="0" smtClean="0">
              <a:solidFill>
                <a:schemeClr val="bg1"/>
              </a:solidFill>
            </a:endParaRPr>
          </a:p>
          <a:p>
            <a:pPr algn="ctr"/>
            <a:r>
              <a:rPr lang="en-US" sz="4400" b="1" dirty="0" smtClean="0">
                <a:solidFill>
                  <a:schemeClr val="bg1"/>
                </a:solidFill>
              </a:rPr>
              <a:t>Adam, had in the beginning, when as made in the </a:t>
            </a:r>
            <a:r>
              <a:rPr lang="en-US" sz="4400" b="1" dirty="0" smtClean="0">
                <a:solidFill>
                  <a:srgbClr val="FFFF00"/>
                </a:solidFill>
              </a:rPr>
              <a:t>“image of God”</a:t>
            </a:r>
            <a:r>
              <a:rPr lang="en-US" sz="4400" b="1" dirty="0" smtClean="0">
                <a:solidFill>
                  <a:schemeClr val="bg1"/>
                </a:solidFill>
              </a:rPr>
              <a:t> – ‘self’ control </a:t>
            </a:r>
            <a:r>
              <a:rPr lang="en-US" sz="4400" b="1" dirty="0" smtClean="0">
                <a:solidFill>
                  <a:srgbClr val="00B050"/>
                </a:solidFill>
              </a:rPr>
              <a:t>(in stewardship)</a:t>
            </a:r>
            <a:r>
              <a:rPr lang="en-US" sz="4400" b="1" dirty="0" smtClean="0">
                <a:solidFill>
                  <a:schemeClr val="bg1"/>
                </a:solidFill>
              </a:rPr>
              <a:t>.</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57200"/>
            <a:ext cx="9144000" cy="6247864"/>
          </a:xfrm>
          <a:prstGeom prst="rect">
            <a:avLst/>
          </a:prstGeom>
          <a:noFill/>
        </p:spPr>
        <p:txBody>
          <a:bodyPr wrap="square" rtlCol="0">
            <a:spAutoFit/>
          </a:bodyPr>
          <a:lstStyle/>
          <a:p>
            <a:pPr algn="ctr"/>
            <a:r>
              <a:rPr lang="en-US" sz="4400" b="1" dirty="0" smtClean="0">
                <a:solidFill>
                  <a:schemeClr val="bg1"/>
                </a:solidFill>
              </a:rPr>
              <a:t>JEHOVAH </a:t>
            </a:r>
            <a:r>
              <a:rPr lang="en-US" sz="4400" b="1" dirty="0" err="1" smtClean="0">
                <a:solidFill>
                  <a:schemeClr val="bg1"/>
                </a:solidFill>
              </a:rPr>
              <a:t>Elohiym</a:t>
            </a:r>
            <a:r>
              <a:rPr lang="en-US" sz="4400" b="1" dirty="0" smtClean="0">
                <a:solidFill>
                  <a:schemeClr val="bg1"/>
                </a:solidFill>
              </a:rPr>
              <a:t>, even Jesus, has ‘self-control’, right</a:t>
            </a:r>
            <a:r>
              <a:rPr lang="en-US" sz="4400" b="1" dirty="0" smtClean="0">
                <a:solidFill>
                  <a:schemeClr val="bg1"/>
                </a:solidFill>
              </a:rPr>
              <a:t>?</a:t>
            </a:r>
          </a:p>
          <a:p>
            <a:pPr algn="ctr"/>
            <a:endParaRPr lang="en-US" sz="2400" b="1" dirty="0" smtClean="0">
              <a:solidFill>
                <a:schemeClr val="bg1"/>
              </a:solidFill>
            </a:endParaRPr>
          </a:p>
          <a:p>
            <a:pPr algn="ctr"/>
            <a:r>
              <a:rPr lang="en-US" sz="4400" b="1" dirty="0" smtClean="0">
                <a:solidFill>
                  <a:schemeClr val="bg1"/>
                </a:solidFill>
              </a:rPr>
              <a:t>Is God filled file Fear or with Faith and Love?</a:t>
            </a:r>
          </a:p>
          <a:p>
            <a:pPr algn="ctr"/>
            <a:endParaRPr lang="en-US" sz="2400" b="1" dirty="0" smtClean="0">
              <a:solidFill>
                <a:schemeClr val="bg1"/>
              </a:solidFill>
            </a:endParaRPr>
          </a:p>
          <a:p>
            <a:pPr algn="ctr"/>
            <a:r>
              <a:rPr lang="en-US" sz="4400" b="1" dirty="0" smtClean="0">
                <a:solidFill>
                  <a:schemeClr val="bg1"/>
                </a:solidFill>
              </a:rPr>
              <a:t>Sin</a:t>
            </a:r>
            <a:r>
              <a:rPr lang="en-US" sz="4400" b="1" dirty="0" smtClean="0">
                <a:solidFill>
                  <a:schemeClr val="bg1"/>
                </a:solidFill>
              </a:rPr>
              <a:t>, </a:t>
            </a:r>
            <a:r>
              <a:rPr lang="en-US" sz="4400" b="1" dirty="0" err="1" smtClean="0">
                <a:solidFill>
                  <a:schemeClr val="bg1"/>
                </a:solidFill>
              </a:rPr>
              <a:t>satan</a:t>
            </a:r>
            <a:r>
              <a:rPr lang="en-US" sz="4400" b="1" dirty="0" smtClean="0">
                <a:solidFill>
                  <a:schemeClr val="bg1"/>
                </a:solidFill>
              </a:rPr>
              <a:t> and selfishness has no </a:t>
            </a:r>
            <a:r>
              <a:rPr lang="en-US" sz="4400" b="1" dirty="0" smtClean="0">
                <a:solidFill>
                  <a:srgbClr val="FFFF00"/>
                </a:solidFill>
              </a:rPr>
              <a:t>“Dominion”</a:t>
            </a:r>
            <a:r>
              <a:rPr lang="en-US" sz="4400" b="1" dirty="0" smtClean="0">
                <a:solidFill>
                  <a:schemeClr val="bg1"/>
                </a:solidFill>
              </a:rPr>
              <a:t> over God, right?  And, therefore, does not bow down to those things, right?</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95400"/>
            <a:ext cx="9144000" cy="4585871"/>
          </a:xfrm>
          <a:prstGeom prst="rect">
            <a:avLst/>
          </a:prstGeom>
          <a:noFill/>
        </p:spPr>
        <p:txBody>
          <a:bodyPr wrap="square" rtlCol="0">
            <a:spAutoFit/>
          </a:bodyPr>
          <a:lstStyle/>
          <a:p>
            <a:pPr algn="ctr"/>
            <a:r>
              <a:rPr lang="en-US" sz="4400" b="1" dirty="0" smtClean="0">
                <a:solidFill>
                  <a:schemeClr val="bg1"/>
                </a:solidFill>
              </a:rPr>
              <a:t>“Again, </a:t>
            </a:r>
            <a:r>
              <a:rPr lang="en-US" sz="4400" b="1" u="sng" dirty="0" smtClean="0">
                <a:solidFill>
                  <a:srgbClr val="FFFF00"/>
                </a:solidFill>
              </a:rPr>
              <a:t>the devil </a:t>
            </a:r>
            <a:r>
              <a:rPr lang="en-US" sz="4400" b="1" u="sng" dirty="0" err="1" smtClean="0">
                <a:solidFill>
                  <a:srgbClr val="FFFF00"/>
                </a:solidFill>
              </a:rPr>
              <a:t>taketh</a:t>
            </a:r>
            <a:r>
              <a:rPr lang="en-US" sz="4400" b="1" u="sng" dirty="0" smtClean="0">
                <a:solidFill>
                  <a:srgbClr val="FFFF00"/>
                </a:solidFill>
              </a:rPr>
              <a:t> him</a:t>
            </a:r>
            <a:r>
              <a:rPr lang="en-US" sz="4400" b="1" dirty="0" smtClean="0">
                <a:solidFill>
                  <a:schemeClr val="bg1"/>
                </a:solidFill>
              </a:rPr>
              <a:t> up into an exceeding high mountain, and </a:t>
            </a:r>
            <a:r>
              <a:rPr lang="en-US" sz="4400" b="1" dirty="0" err="1" smtClean="0">
                <a:solidFill>
                  <a:schemeClr val="bg1"/>
                </a:solidFill>
              </a:rPr>
              <a:t>sheweth</a:t>
            </a:r>
            <a:r>
              <a:rPr lang="en-US" sz="4400" b="1" dirty="0" smtClean="0">
                <a:solidFill>
                  <a:schemeClr val="bg1"/>
                </a:solidFill>
              </a:rPr>
              <a:t> him all the </a:t>
            </a:r>
            <a:r>
              <a:rPr lang="en-US" sz="4400" b="1" u="sng" dirty="0" smtClean="0">
                <a:solidFill>
                  <a:srgbClr val="FFFF00"/>
                </a:solidFill>
              </a:rPr>
              <a:t>king</a:t>
            </a:r>
            <a:r>
              <a:rPr lang="en-US" sz="4400" b="1" u="sng" dirty="0" smtClean="0">
                <a:solidFill>
                  <a:srgbClr val="00B050"/>
                </a:solidFill>
              </a:rPr>
              <a:t>doms</a:t>
            </a:r>
            <a:r>
              <a:rPr lang="en-US" sz="4400" b="1" dirty="0" smtClean="0">
                <a:solidFill>
                  <a:schemeClr val="bg1"/>
                </a:solidFill>
              </a:rPr>
              <a:t> of the world, and the glory of them;”</a:t>
            </a:r>
          </a:p>
          <a:p>
            <a:pPr algn="ctr"/>
            <a:r>
              <a:rPr lang="en-US" sz="4400" b="1" dirty="0" smtClean="0">
                <a:solidFill>
                  <a:srgbClr val="00B0F0"/>
                </a:solidFill>
              </a:rPr>
              <a:t>– Matthew 4:8 KJB</a:t>
            </a:r>
          </a:p>
          <a:p>
            <a:pPr algn="ctr"/>
            <a:endParaRPr lang="en-US" sz="2400" b="1" dirty="0" smtClean="0">
              <a:solidFill>
                <a:srgbClr val="00B0F0"/>
              </a:solidFill>
            </a:endParaRPr>
          </a:p>
          <a:p>
            <a:pPr algn="ctr"/>
            <a:r>
              <a:rPr lang="en-US" sz="4400" b="1" dirty="0" smtClean="0">
                <a:solidFill>
                  <a:srgbClr val="00B050"/>
                </a:solidFill>
              </a:rPr>
              <a:t>(see also </a:t>
            </a:r>
            <a:r>
              <a:rPr lang="en-US" sz="4400" b="1" dirty="0" smtClean="0">
                <a:solidFill>
                  <a:srgbClr val="00B0F0"/>
                </a:solidFill>
              </a:rPr>
              <a:t>Luke 4:5 KJB</a:t>
            </a:r>
            <a:r>
              <a:rPr lang="en-US" sz="4400" b="1" dirty="0" smtClean="0">
                <a:solidFill>
                  <a:srgbClr val="00B050"/>
                </a:solidFill>
              </a:rPr>
              <a:t>)</a:t>
            </a:r>
            <a:endParaRPr lang="en-US" sz="4400" b="1" dirty="0">
              <a:solidFill>
                <a:srgbClr val="00B05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05000"/>
            <a:ext cx="9144000" cy="3170099"/>
          </a:xfrm>
          <a:prstGeom prst="rect">
            <a:avLst/>
          </a:prstGeom>
          <a:noFill/>
        </p:spPr>
        <p:txBody>
          <a:bodyPr wrap="square" rtlCol="0">
            <a:spAutoFit/>
          </a:bodyPr>
          <a:lstStyle/>
          <a:p>
            <a:pPr algn="ctr"/>
            <a:r>
              <a:rPr lang="en-US" sz="4400" b="1" dirty="0" smtClean="0">
                <a:solidFill>
                  <a:schemeClr val="bg1"/>
                </a:solidFill>
              </a:rPr>
              <a:t>“And </a:t>
            </a:r>
            <a:r>
              <a:rPr lang="en-US" sz="4400" b="1" dirty="0" err="1" smtClean="0">
                <a:solidFill>
                  <a:schemeClr val="bg1"/>
                </a:solidFill>
              </a:rPr>
              <a:t>saith</a:t>
            </a:r>
            <a:r>
              <a:rPr lang="en-US" sz="4400" b="1" dirty="0" smtClean="0">
                <a:solidFill>
                  <a:schemeClr val="bg1"/>
                </a:solidFill>
              </a:rPr>
              <a:t> unto him, All these things will I give thee, if thou wilt </a:t>
            </a:r>
            <a:r>
              <a:rPr lang="en-US" sz="4400" b="1" u="sng" dirty="0" smtClean="0">
                <a:solidFill>
                  <a:srgbClr val="FFFF00"/>
                </a:solidFill>
              </a:rPr>
              <a:t>fall down and worship me</a:t>
            </a:r>
            <a:r>
              <a:rPr lang="en-US" sz="4400" b="1" dirty="0" smtClean="0">
                <a:solidFill>
                  <a:schemeClr val="bg1"/>
                </a:solidFill>
              </a:rPr>
              <a:t>.” </a:t>
            </a:r>
            <a:r>
              <a:rPr lang="en-US" sz="4400" b="1" dirty="0" smtClean="0">
                <a:solidFill>
                  <a:srgbClr val="00B0F0"/>
                </a:solidFill>
              </a:rPr>
              <a:t>– Matthew 4:9 KJB</a:t>
            </a:r>
          </a:p>
          <a:p>
            <a:pPr algn="ctr"/>
            <a:endParaRPr lang="en-US" sz="2400" b="1" dirty="0" smtClean="0">
              <a:solidFill>
                <a:srgbClr val="00B0F0"/>
              </a:solidFill>
            </a:endParaRPr>
          </a:p>
          <a:p>
            <a:pPr algn="ctr"/>
            <a:r>
              <a:rPr lang="en-US" sz="4400" b="1" dirty="0" smtClean="0">
                <a:solidFill>
                  <a:srgbClr val="00B050"/>
                </a:solidFill>
              </a:rPr>
              <a:t>(see also </a:t>
            </a:r>
            <a:r>
              <a:rPr lang="en-US" sz="4400" b="1" dirty="0" smtClean="0">
                <a:solidFill>
                  <a:srgbClr val="00B0F0"/>
                </a:solidFill>
              </a:rPr>
              <a:t>Luke 4:6-7 KJB</a:t>
            </a:r>
            <a:r>
              <a:rPr lang="en-US" sz="4400" b="1" dirty="0" smtClean="0">
                <a:solidFill>
                  <a:srgbClr val="00B050"/>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95400"/>
            <a:ext cx="9144000" cy="4524315"/>
          </a:xfrm>
          <a:prstGeom prst="rect">
            <a:avLst/>
          </a:prstGeom>
          <a:noFill/>
        </p:spPr>
        <p:txBody>
          <a:bodyPr wrap="square" rtlCol="0">
            <a:spAutoFit/>
          </a:bodyPr>
          <a:lstStyle/>
          <a:p>
            <a:pPr algn="ctr"/>
            <a:r>
              <a:rPr lang="en-US" sz="4400" b="1" dirty="0" smtClean="0">
                <a:solidFill>
                  <a:schemeClr val="bg1"/>
                </a:solidFill>
              </a:rPr>
              <a:t>“Then </a:t>
            </a:r>
            <a:r>
              <a:rPr lang="en-US" sz="4400" b="1" dirty="0" err="1" smtClean="0">
                <a:solidFill>
                  <a:schemeClr val="bg1"/>
                </a:solidFill>
              </a:rPr>
              <a:t>saith</a:t>
            </a:r>
            <a:r>
              <a:rPr lang="en-US" sz="4400" b="1" dirty="0" smtClean="0">
                <a:solidFill>
                  <a:schemeClr val="bg1"/>
                </a:solidFill>
              </a:rPr>
              <a:t> Jesus unto him, Get thee hence, Satan: for it is written, </a:t>
            </a:r>
            <a:r>
              <a:rPr lang="en-US" sz="4400" b="1" u="sng" dirty="0" smtClean="0">
                <a:solidFill>
                  <a:srgbClr val="FFFF00"/>
                </a:solidFill>
              </a:rPr>
              <a:t>Thou </a:t>
            </a:r>
            <a:r>
              <a:rPr lang="en-US" sz="4400" b="1" u="sng" dirty="0" err="1" smtClean="0">
                <a:solidFill>
                  <a:srgbClr val="FFFF00"/>
                </a:solidFill>
              </a:rPr>
              <a:t>shalt</a:t>
            </a:r>
            <a:r>
              <a:rPr lang="en-US" sz="4400" b="1" u="sng" dirty="0" smtClean="0">
                <a:solidFill>
                  <a:srgbClr val="FFFF00"/>
                </a:solidFill>
              </a:rPr>
              <a:t> worship the Lord thy God, and him only </a:t>
            </a:r>
            <a:r>
              <a:rPr lang="en-US" sz="4400" b="1" u="sng" dirty="0" err="1" smtClean="0">
                <a:solidFill>
                  <a:srgbClr val="FFFF00"/>
                </a:solidFill>
              </a:rPr>
              <a:t>shalt</a:t>
            </a:r>
            <a:r>
              <a:rPr lang="en-US" sz="4400" b="1" u="sng" dirty="0" smtClean="0">
                <a:solidFill>
                  <a:srgbClr val="FFFF00"/>
                </a:solidFill>
              </a:rPr>
              <a:t> thou serve</a:t>
            </a:r>
            <a:r>
              <a:rPr lang="en-US" sz="4400" b="1" dirty="0" smtClean="0">
                <a:solidFill>
                  <a:schemeClr val="bg1"/>
                </a:solidFill>
              </a:rPr>
              <a:t>.”</a:t>
            </a:r>
          </a:p>
          <a:p>
            <a:pPr algn="ctr"/>
            <a:r>
              <a:rPr lang="en-US" sz="4400" b="1" dirty="0" smtClean="0">
                <a:solidFill>
                  <a:srgbClr val="00B0F0"/>
                </a:solidFill>
              </a:rPr>
              <a:t>– Matthew 4:10 KJB</a:t>
            </a:r>
          </a:p>
          <a:p>
            <a:pPr algn="ctr"/>
            <a:endParaRPr lang="en-US" sz="2400" b="1" dirty="0" smtClean="0">
              <a:solidFill>
                <a:srgbClr val="00B0F0"/>
              </a:solidFill>
            </a:endParaRPr>
          </a:p>
          <a:p>
            <a:pPr algn="ctr"/>
            <a:r>
              <a:rPr lang="en-US" sz="4400" b="1" dirty="0" smtClean="0">
                <a:solidFill>
                  <a:srgbClr val="00B050"/>
                </a:solidFill>
              </a:rPr>
              <a:t>(see also </a:t>
            </a:r>
            <a:r>
              <a:rPr lang="en-US" sz="4400" b="1" dirty="0" smtClean="0">
                <a:solidFill>
                  <a:srgbClr val="00B0F0"/>
                </a:solidFill>
              </a:rPr>
              <a:t>Luke 4:8 KJB</a:t>
            </a:r>
            <a:r>
              <a:rPr lang="en-US" sz="4400" b="1" dirty="0" smtClean="0">
                <a:solidFill>
                  <a:srgbClr val="00B050"/>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Thee Behind Me.jpg"/>
          <p:cNvPicPr>
            <a:picLocks noChangeAspect="1"/>
          </p:cNvPicPr>
          <p:nvPr/>
        </p:nvPicPr>
        <p:blipFill>
          <a:blip r:embed="rId2"/>
          <a:stretch>
            <a:fillRect/>
          </a:stretch>
        </p:blipFill>
        <p:spPr>
          <a:xfrm>
            <a:off x="0" y="816429"/>
            <a:ext cx="9144000" cy="522514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33600"/>
            <a:ext cx="9144000" cy="2800767"/>
          </a:xfrm>
          <a:prstGeom prst="rect">
            <a:avLst/>
          </a:prstGeom>
          <a:noFill/>
        </p:spPr>
        <p:txBody>
          <a:bodyPr wrap="square" rtlCol="0">
            <a:spAutoFit/>
          </a:bodyPr>
          <a:lstStyle/>
          <a:p>
            <a:pPr algn="ctr"/>
            <a:r>
              <a:rPr lang="en-US" sz="4400" b="1" dirty="0" smtClean="0">
                <a:solidFill>
                  <a:schemeClr val="bg1"/>
                </a:solidFill>
              </a:rPr>
              <a:t>Then Adam </a:t>
            </a:r>
            <a:r>
              <a:rPr lang="en-US" sz="4400" b="1" u="sng" dirty="0" smtClean="0">
                <a:solidFill>
                  <a:srgbClr val="FFFF00"/>
                </a:solidFill>
              </a:rPr>
              <a:t>had</a:t>
            </a:r>
            <a:r>
              <a:rPr lang="en-US" sz="4400" b="1" dirty="0" smtClean="0">
                <a:solidFill>
                  <a:schemeClr val="bg1"/>
                </a:solidFill>
              </a:rPr>
              <a:t> the same in the beginning, before submitting to sin, </a:t>
            </a:r>
            <a:r>
              <a:rPr lang="en-US" sz="4400" b="1" dirty="0" err="1" smtClean="0">
                <a:solidFill>
                  <a:schemeClr val="bg1"/>
                </a:solidFill>
              </a:rPr>
              <a:t>satan</a:t>
            </a:r>
            <a:r>
              <a:rPr lang="en-US" sz="4400" b="1" dirty="0" smtClean="0">
                <a:solidFill>
                  <a:schemeClr val="bg1"/>
                </a:solidFill>
              </a:rPr>
              <a:t> and selfishness – other cruel rulers.</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981200"/>
            <a:ext cx="9144000" cy="2800767"/>
          </a:xfrm>
          <a:prstGeom prst="rect">
            <a:avLst/>
          </a:prstGeom>
          <a:noFill/>
        </p:spPr>
        <p:txBody>
          <a:bodyPr wrap="square" rtlCol="0">
            <a:spAutoFit/>
          </a:bodyPr>
          <a:lstStyle/>
          <a:p>
            <a:pPr algn="ctr"/>
            <a:r>
              <a:rPr lang="en-US" sz="4400" b="1" dirty="0" smtClean="0">
                <a:solidFill>
                  <a:schemeClr val="bg1"/>
                </a:solidFill>
              </a:rPr>
              <a:t>... But what happened when Adam submitted </a:t>
            </a:r>
            <a:r>
              <a:rPr lang="en-US" sz="4400" b="1" dirty="0" smtClean="0">
                <a:solidFill>
                  <a:srgbClr val="00B050"/>
                </a:solidFill>
              </a:rPr>
              <a:t>(bowed down to, subjected himself to)</a:t>
            </a:r>
            <a:r>
              <a:rPr lang="en-US" sz="4400" b="1" dirty="0" smtClean="0">
                <a:solidFill>
                  <a:schemeClr val="bg1"/>
                </a:solidFill>
              </a:rPr>
              <a:t> to another ruler, another KING, other than the LORD God?</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02359"/>
            <a:ext cx="9144000" cy="6555641"/>
          </a:xfrm>
          <a:prstGeom prst="rect">
            <a:avLst/>
          </a:prstGeom>
          <a:noFill/>
        </p:spPr>
        <p:txBody>
          <a:bodyPr wrap="square" rtlCol="0">
            <a:spAutoFit/>
          </a:bodyPr>
          <a:lstStyle/>
          <a:p>
            <a:pPr algn="ctr"/>
            <a:r>
              <a:rPr lang="en-US" sz="4400" b="1" dirty="0" smtClean="0">
                <a:solidFill>
                  <a:schemeClr val="bg1"/>
                </a:solidFill>
              </a:rPr>
              <a:t>He lost ‘self control’, lost </a:t>
            </a:r>
            <a:r>
              <a:rPr lang="en-US" sz="4400" b="1" dirty="0" smtClean="0">
                <a:solidFill>
                  <a:srgbClr val="00B0F0"/>
                </a:solidFill>
              </a:rPr>
              <a:t>“all”</a:t>
            </a:r>
            <a:r>
              <a:rPr lang="en-US" sz="4400" b="1" dirty="0" smtClean="0">
                <a:solidFill>
                  <a:schemeClr val="bg1"/>
                </a:solidFill>
              </a:rPr>
              <a:t> control, over thinking, speech and actions, and was to be controlled by another, ruled by passions </a:t>
            </a:r>
            <a:r>
              <a:rPr lang="en-US" sz="4400" b="1" dirty="0" smtClean="0">
                <a:solidFill>
                  <a:srgbClr val="FFFF00"/>
                </a:solidFill>
              </a:rPr>
              <a:t>(anger, malice, jealousy, envy, sensuality, pride, etc)</a:t>
            </a:r>
            <a:r>
              <a:rPr lang="en-US" sz="4400" b="1" dirty="0" smtClean="0">
                <a:solidFill>
                  <a:schemeClr val="bg1"/>
                </a:solidFill>
              </a:rPr>
              <a:t>, slave to the lust of the flesh, lust of the eyes and the pride of life.  No longer without ‘fear’ in perfect ‘love’:</a:t>
            </a:r>
          </a:p>
          <a:p>
            <a:pPr algn="ctr"/>
            <a:endParaRPr lang="en-US" sz="1600" b="1" dirty="0" smtClean="0">
              <a:solidFill>
                <a:schemeClr val="bg1"/>
              </a:solidFill>
            </a:endParaRPr>
          </a:p>
          <a:p>
            <a:pPr algn="ctr"/>
            <a:r>
              <a:rPr lang="en-US" sz="4400" b="1" dirty="0" smtClean="0">
                <a:solidFill>
                  <a:schemeClr val="bg1"/>
                </a:solidFill>
              </a:rPr>
              <a:t>Watch …</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WHN - Rainbow Garden.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Red Serpent 02.jpg"/>
          <p:cNvPicPr>
            <a:picLocks noChangeAspect="1"/>
          </p:cNvPicPr>
          <p:nvPr/>
        </p:nvPicPr>
        <p:blipFill>
          <a:blip r:embed="rId2"/>
          <a:stretch>
            <a:fillRect/>
          </a:stretch>
        </p:blipFill>
        <p:spPr>
          <a:xfrm>
            <a:off x="0" y="571500"/>
            <a:ext cx="9144000" cy="5715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95400"/>
            <a:ext cx="9144000" cy="4154984"/>
          </a:xfrm>
          <a:prstGeom prst="rect">
            <a:avLst/>
          </a:prstGeom>
          <a:noFill/>
        </p:spPr>
        <p:txBody>
          <a:bodyPr wrap="square" rtlCol="0">
            <a:spAutoFit/>
          </a:bodyPr>
          <a:lstStyle/>
          <a:p>
            <a:pPr algn="ctr"/>
            <a:r>
              <a:rPr lang="en-US" sz="4400" b="1" dirty="0" smtClean="0">
                <a:solidFill>
                  <a:schemeClr val="bg1"/>
                </a:solidFill>
              </a:rPr>
              <a:t>“Now </a:t>
            </a:r>
            <a:r>
              <a:rPr lang="en-US" sz="4400" b="1" u="sng" dirty="0" smtClean="0">
                <a:solidFill>
                  <a:srgbClr val="FFFF00"/>
                </a:solidFill>
              </a:rPr>
              <a:t>the serpent was more </a:t>
            </a:r>
            <a:r>
              <a:rPr lang="en-US" sz="4400" b="1" u="sng" dirty="0" err="1" smtClean="0">
                <a:solidFill>
                  <a:srgbClr val="FFFF00"/>
                </a:solidFill>
              </a:rPr>
              <a:t>subtil</a:t>
            </a:r>
            <a:r>
              <a:rPr lang="en-US" sz="4400" b="1" u="sng" dirty="0" smtClean="0">
                <a:solidFill>
                  <a:srgbClr val="FFFF00"/>
                </a:solidFill>
              </a:rPr>
              <a:t> than any beast of the field</a:t>
            </a:r>
            <a:r>
              <a:rPr lang="en-US" sz="4400" b="1" dirty="0" smtClean="0">
                <a:solidFill>
                  <a:schemeClr val="bg1"/>
                </a:solidFill>
              </a:rPr>
              <a:t> which the LORD God had made. And he said unto the woman, Yea, hath God said, Ye shall not eat of every tree of the garden?” </a:t>
            </a:r>
            <a:r>
              <a:rPr lang="en-US" sz="4400" b="1" dirty="0" smtClean="0">
                <a:solidFill>
                  <a:srgbClr val="00B0F0"/>
                </a:solidFill>
              </a:rPr>
              <a:t>– Genesis 3:1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Eve Garden Serpent 01.jp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43000"/>
            <a:ext cx="9144000" cy="4585871"/>
          </a:xfrm>
          <a:prstGeom prst="rect">
            <a:avLst/>
          </a:prstGeom>
          <a:noFill/>
        </p:spPr>
        <p:txBody>
          <a:bodyPr wrap="square" rtlCol="0">
            <a:spAutoFit/>
          </a:bodyPr>
          <a:lstStyle/>
          <a:p>
            <a:pPr algn="ctr"/>
            <a:r>
              <a:rPr lang="en-US" sz="4400" b="1" dirty="0" smtClean="0">
                <a:solidFill>
                  <a:schemeClr val="bg1"/>
                </a:solidFill>
              </a:rPr>
              <a:t>The </a:t>
            </a:r>
            <a:r>
              <a:rPr lang="en-US" sz="4400" b="1" dirty="0" smtClean="0">
                <a:solidFill>
                  <a:srgbClr val="00B0F0"/>
                </a:solidFill>
              </a:rPr>
              <a:t>“woman” </a:t>
            </a:r>
            <a:r>
              <a:rPr lang="en-US" sz="4400" b="1" dirty="0" smtClean="0">
                <a:solidFill>
                  <a:srgbClr val="00B050"/>
                </a:solidFill>
              </a:rPr>
              <a:t>(a symbol of the church; </a:t>
            </a:r>
            <a:r>
              <a:rPr lang="en-US" sz="4400" b="1" dirty="0" smtClean="0">
                <a:solidFill>
                  <a:srgbClr val="00B0F0"/>
                </a:solidFill>
              </a:rPr>
              <a:t>Jeremiah 6:2; Revelation 12:1-2,4-5</a:t>
            </a:r>
            <a:r>
              <a:rPr lang="en-US" sz="4400" b="1" dirty="0" smtClean="0">
                <a:solidFill>
                  <a:srgbClr val="00B050"/>
                </a:solidFill>
              </a:rPr>
              <a:t>)</a:t>
            </a:r>
            <a:r>
              <a:rPr lang="en-US" sz="4400" b="1" dirty="0" smtClean="0">
                <a:solidFill>
                  <a:schemeClr val="bg1"/>
                </a:solidFill>
              </a:rPr>
              <a:t>, entered into conversation with the temptation …</a:t>
            </a:r>
          </a:p>
          <a:p>
            <a:pPr algn="ctr"/>
            <a:endParaRPr lang="en-US" sz="2400" b="1" dirty="0" smtClean="0">
              <a:solidFill>
                <a:schemeClr val="bg1"/>
              </a:solidFill>
            </a:endParaRPr>
          </a:p>
          <a:p>
            <a:pPr algn="ctr"/>
            <a:r>
              <a:rPr lang="en-US" sz="4400" b="1" dirty="0" smtClean="0">
                <a:solidFill>
                  <a:schemeClr val="bg1"/>
                </a:solidFill>
              </a:rPr>
              <a:t>… though she was to be ruler over it, and to command it to depart …</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“And the woman said unto the serpent, We may eat of the fruit of the trees of the garden:” </a:t>
            </a:r>
            <a:r>
              <a:rPr lang="en-US" sz="4400" b="1" dirty="0" smtClean="0">
                <a:solidFill>
                  <a:srgbClr val="00B0F0"/>
                </a:solidFill>
              </a:rPr>
              <a:t>– Genesis 3:2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“But of the fruit of the tree which is in the midst of the garden, God hath said, Ye shall not eat of it, neither shall ye touch it, lest ye die.”</a:t>
            </a:r>
          </a:p>
          <a:p>
            <a:pPr algn="ctr"/>
            <a:r>
              <a:rPr lang="en-US" sz="4400" b="1" dirty="0" smtClean="0">
                <a:solidFill>
                  <a:srgbClr val="00B0F0"/>
                </a:solidFill>
              </a:rPr>
              <a:t>– Genesis 3:3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438400"/>
            <a:ext cx="9144000" cy="2123658"/>
          </a:xfrm>
          <a:prstGeom prst="rect">
            <a:avLst/>
          </a:prstGeom>
          <a:noFill/>
        </p:spPr>
        <p:txBody>
          <a:bodyPr wrap="square" rtlCol="0">
            <a:spAutoFit/>
          </a:bodyPr>
          <a:lstStyle/>
          <a:p>
            <a:pPr algn="ctr"/>
            <a:r>
              <a:rPr lang="en-US" sz="4400" b="1" dirty="0" smtClean="0">
                <a:solidFill>
                  <a:schemeClr val="bg1"/>
                </a:solidFill>
              </a:rPr>
              <a:t>“And the serpent said unto the woman, Ye shall not surely die:”</a:t>
            </a:r>
          </a:p>
          <a:p>
            <a:pPr algn="ctr"/>
            <a:r>
              <a:rPr lang="en-US" sz="4400" b="1" dirty="0" smtClean="0">
                <a:solidFill>
                  <a:srgbClr val="00B0F0"/>
                </a:solidFill>
              </a:rPr>
              <a:t>– Genesis 3:4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“For God doth know that in the day ye eat thereof, then your </a:t>
            </a:r>
            <a:r>
              <a:rPr lang="en-US" sz="4400" b="1" u="sng" dirty="0" smtClean="0">
                <a:solidFill>
                  <a:srgbClr val="FFFF00"/>
                </a:solidFill>
              </a:rPr>
              <a:t>eyes</a:t>
            </a:r>
            <a:r>
              <a:rPr lang="en-US" sz="4400" b="1" dirty="0" smtClean="0">
                <a:solidFill>
                  <a:schemeClr val="bg1"/>
                </a:solidFill>
              </a:rPr>
              <a:t> shall be </a:t>
            </a:r>
            <a:r>
              <a:rPr lang="en-US" sz="4400" b="1" u="sng" dirty="0" smtClean="0">
                <a:solidFill>
                  <a:srgbClr val="FFFF00"/>
                </a:solidFill>
              </a:rPr>
              <a:t>opened</a:t>
            </a:r>
            <a:r>
              <a:rPr lang="en-US" sz="4400" b="1" dirty="0" smtClean="0">
                <a:solidFill>
                  <a:schemeClr val="bg1"/>
                </a:solidFill>
              </a:rPr>
              <a:t>, and ye shall be as </a:t>
            </a:r>
            <a:r>
              <a:rPr lang="en-US" sz="4400" b="1" u="sng" dirty="0" smtClean="0">
                <a:solidFill>
                  <a:srgbClr val="FFFF00"/>
                </a:solidFill>
              </a:rPr>
              <a:t>gods</a:t>
            </a:r>
            <a:r>
              <a:rPr lang="en-US" sz="4400" b="1" dirty="0" smtClean="0">
                <a:solidFill>
                  <a:schemeClr val="bg1"/>
                </a:solidFill>
              </a:rPr>
              <a:t>, </a:t>
            </a:r>
            <a:r>
              <a:rPr lang="en-US" sz="4400" b="1" u="sng" dirty="0" smtClean="0">
                <a:solidFill>
                  <a:srgbClr val="FFFF00"/>
                </a:solidFill>
              </a:rPr>
              <a:t>knowing good and evil</a:t>
            </a:r>
            <a:r>
              <a:rPr lang="en-US" sz="4400" b="1" dirty="0" smtClean="0">
                <a:solidFill>
                  <a:schemeClr val="bg1"/>
                </a:solidFill>
              </a:rPr>
              <a:t>.”</a:t>
            </a:r>
          </a:p>
          <a:p>
            <a:pPr algn="ctr"/>
            <a:r>
              <a:rPr lang="en-US" sz="4400" b="1" dirty="0" smtClean="0">
                <a:solidFill>
                  <a:srgbClr val="00B0F0"/>
                </a:solidFill>
              </a:rPr>
              <a:t>– Genesis 3:5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90600"/>
            <a:ext cx="9144000" cy="4832092"/>
          </a:xfrm>
          <a:prstGeom prst="rect">
            <a:avLst/>
          </a:prstGeom>
          <a:noFill/>
        </p:spPr>
        <p:txBody>
          <a:bodyPr wrap="square" rtlCol="0">
            <a:spAutoFit/>
          </a:bodyPr>
          <a:lstStyle/>
          <a:p>
            <a:pPr algn="ctr"/>
            <a:r>
              <a:rPr lang="en-US" sz="4400" b="1" dirty="0" smtClean="0">
                <a:solidFill>
                  <a:schemeClr val="bg1"/>
                </a:solidFill>
              </a:rPr>
              <a:t>“And when the woman </a:t>
            </a:r>
            <a:r>
              <a:rPr lang="en-US" sz="4400" b="1" u="sng" dirty="0" smtClean="0">
                <a:solidFill>
                  <a:srgbClr val="FFFF00"/>
                </a:solidFill>
              </a:rPr>
              <a:t>saw</a:t>
            </a:r>
            <a:r>
              <a:rPr lang="en-US" sz="4400" b="1" dirty="0" smtClean="0">
                <a:solidFill>
                  <a:schemeClr val="bg1"/>
                </a:solidFill>
              </a:rPr>
              <a:t> that the tree </a:t>
            </a:r>
            <a:r>
              <a:rPr lang="en-US" sz="4400" b="1" i="1" dirty="0" smtClean="0">
                <a:solidFill>
                  <a:schemeClr val="bg1"/>
                </a:solidFill>
              </a:rPr>
              <a:t>was</a:t>
            </a:r>
            <a:r>
              <a:rPr lang="en-US" sz="4400" b="1" dirty="0" smtClean="0">
                <a:solidFill>
                  <a:schemeClr val="bg1"/>
                </a:solidFill>
              </a:rPr>
              <a:t> </a:t>
            </a:r>
            <a:r>
              <a:rPr lang="en-US" sz="4400" b="1" u="sng" dirty="0" smtClean="0">
                <a:solidFill>
                  <a:srgbClr val="FFFF00"/>
                </a:solidFill>
              </a:rPr>
              <a:t>good for food</a:t>
            </a:r>
            <a:r>
              <a:rPr lang="en-US" sz="4400" b="1" dirty="0" smtClean="0">
                <a:solidFill>
                  <a:schemeClr val="bg1"/>
                </a:solidFill>
              </a:rPr>
              <a:t>, and that it </a:t>
            </a:r>
            <a:r>
              <a:rPr lang="en-US" sz="4400" b="1" i="1" dirty="0" smtClean="0">
                <a:solidFill>
                  <a:schemeClr val="bg1"/>
                </a:solidFill>
              </a:rPr>
              <a:t>was</a:t>
            </a:r>
            <a:r>
              <a:rPr lang="en-US" sz="4400" b="1" dirty="0" smtClean="0">
                <a:solidFill>
                  <a:schemeClr val="bg1"/>
                </a:solidFill>
              </a:rPr>
              <a:t> </a:t>
            </a:r>
            <a:r>
              <a:rPr lang="en-US" sz="4400" b="1" u="sng" dirty="0" smtClean="0">
                <a:solidFill>
                  <a:srgbClr val="FFFF00"/>
                </a:solidFill>
              </a:rPr>
              <a:t>pleasant to the eyes</a:t>
            </a:r>
            <a:r>
              <a:rPr lang="en-US" sz="4400" b="1" dirty="0" smtClean="0">
                <a:solidFill>
                  <a:schemeClr val="bg1"/>
                </a:solidFill>
              </a:rPr>
              <a:t>, and a tree to be </a:t>
            </a:r>
            <a:r>
              <a:rPr lang="en-US" sz="4400" b="1" u="sng" dirty="0" smtClean="0">
                <a:solidFill>
                  <a:srgbClr val="FFFF00"/>
                </a:solidFill>
              </a:rPr>
              <a:t>desire</a:t>
            </a:r>
            <a:r>
              <a:rPr lang="en-US" sz="4400" b="1" dirty="0" smtClean="0">
                <a:solidFill>
                  <a:schemeClr val="bg1"/>
                </a:solidFill>
              </a:rPr>
              <a:t>d to make </a:t>
            </a:r>
            <a:r>
              <a:rPr lang="en-US" sz="4400" b="1" i="1" dirty="0" smtClean="0">
                <a:solidFill>
                  <a:schemeClr val="bg1"/>
                </a:solidFill>
              </a:rPr>
              <a:t>one</a:t>
            </a:r>
            <a:r>
              <a:rPr lang="en-US" sz="4400" b="1" dirty="0" smtClean="0">
                <a:solidFill>
                  <a:schemeClr val="bg1"/>
                </a:solidFill>
              </a:rPr>
              <a:t> wise, she </a:t>
            </a:r>
            <a:r>
              <a:rPr lang="en-US" sz="4400" b="1" u="sng" dirty="0" smtClean="0">
                <a:solidFill>
                  <a:srgbClr val="FFFF00"/>
                </a:solidFill>
              </a:rPr>
              <a:t>took</a:t>
            </a:r>
            <a:r>
              <a:rPr lang="en-US" sz="4400" b="1" dirty="0" smtClean="0">
                <a:solidFill>
                  <a:schemeClr val="bg1"/>
                </a:solidFill>
              </a:rPr>
              <a:t> of the fruit thereof, and </a:t>
            </a:r>
            <a:r>
              <a:rPr lang="en-US" sz="4400" b="1" u="sng" dirty="0" smtClean="0">
                <a:solidFill>
                  <a:srgbClr val="FFFF00"/>
                </a:solidFill>
              </a:rPr>
              <a:t>did eat</a:t>
            </a:r>
            <a:r>
              <a:rPr lang="en-US" sz="4400" b="1" dirty="0" smtClean="0">
                <a:solidFill>
                  <a:schemeClr val="bg1"/>
                </a:solidFill>
              </a:rPr>
              <a:t>, and gave also unto her husband with her; and he did eat.” </a:t>
            </a:r>
            <a:r>
              <a:rPr lang="en-US" sz="4400" b="1" dirty="0" smtClean="0">
                <a:solidFill>
                  <a:srgbClr val="00B0F0"/>
                </a:solidFill>
              </a:rPr>
              <a:t>– Genesis 3:6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0"/>
            <a:ext cx="9144000" cy="3908762"/>
          </a:xfrm>
          <a:prstGeom prst="rect">
            <a:avLst/>
          </a:prstGeom>
          <a:noFill/>
        </p:spPr>
        <p:txBody>
          <a:bodyPr wrap="square" rtlCol="0">
            <a:spAutoFit/>
          </a:bodyPr>
          <a:lstStyle/>
          <a:p>
            <a:pPr algn="ctr"/>
            <a:r>
              <a:rPr lang="en-US" sz="4400" b="1" dirty="0" smtClean="0">
                <a:solidFill>
                  <a:schemeClr val="bg1"/>
                </a:solidFill>
              </a:rPr>
              <a:t>Adam, entered into conversation with the temptation </a:t>
            </a:r>
            <a:r>
              <a:rPr lang="en-US" sz="4400" b="1" dirty="0" smtClean="0">
                <a:solidFill>
                  <a:srgbClr val="00B050"/>
                </a:solidFill>
              </a:rPr>
              <a:t>(His wife, the new medium of the serpent)</a:t>
            </a:r>
            <a:r>
              <a:rPr lang="en-US" sz="4400" b="1" dirty="0" smtClean="0">
                <a:solidFill>
                  <a:schemeClr val="bg1"/>
                </a:solidFill>
              </a:rPr>
              <a:t> …</a:t>
            </a:r>
          </a:p>
          <a:p>
            <a:pPr algn="ctr"/>
            <a:endParaRPr lang="en-US" sz="2800" b="1" dirty="0" smtClean="0">
              <a:solidFill>
                <a:schemeClr val="bg1"/>
              </a:solidFill>
            </a:endParaRPr>
          </a:p>
          <a:p>
            <a:pPr algn="ctr"/>
            <a:r>
              <a:rPr lang="en-US" sz="4400" b="1" dirty="0" smtClean="0">
                <a:solidFill>
                  <a:schemeClr val="bg1"/>
                </a:solidFill>
              </a:rPr>
              <a:t>… though he was to be ruler over it, and to command it to depart …</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667000"/>
            <a:ext cx="9144000" cy="2123658"/>
          </a:xfrm>
          <a:prstGeom prst="rect">
            <a:avLst/>
          </a:prstGeom>
          <a:noFill/>
        </p:spPr>
        <p:txBody>
          <a:bodyPr wrap="square" rtlCol="0">
            <a:spAutoFit/>
          </a:bodyPr>
          <a:lstStyle/>
          <a:p>
            <a:pPr algn="ctr"/>
            <a:r>
              <a:rPr lang="en-US" sz="4400" b="1" dirty="0" smtClean="0">
                <a:solidFill>
                  <a:schemeClr val="bg1"/>
                </a:solidFill>
              </a:rPr>
              <a:t>“Thus </a:t>
            </a:r>
            <a:r>
              <a:rPr lang="en-US" sz="4400" b="1" u="sng" dirty="0" smtClean="0">
                <a:solidFill>
                  <a:srgbClr val="FFFF00"/>
                </a:solidFill>
              </a:rPr>
              <a:t>the heavens</a:t>
            </a:r>
            <a:r>
              <a:rPr lang="en-US" sz="4400" b="1" dirty="0" smtClean="0">
                <a:solidFill>
                  <a:schemeClr val="bg1"/>
                </a:solidFill>
              </a:rPr>
              <a:t> and </a:t>
            </a:r>
            <a:r>
              <a:rPr lang="en-US" sz="4400" b="1" u="sng" dirty="0" smtClean="0">
                <a:solidFill>
                  <a:srgbClr val="FFFF00"/>
                </a:solidFill>
              </a:rPr>
              <a:t>the earth</a:t>
            </a:r>
            <a:r>
              <a:rPr lang="en-US" sz="4400" b="1" dirty="0" smtClean="0">
                <a:solidFill>
                  <a:schemeClr val="bg1"/>
                </a:solidFill>
              </a:rPr>
              <a:t> were </a:t>
            </a:r>
            <a:r>
              <a:rPr lang="en-US" sz="4400" b="1" u="sng" dirty="0" smtClean="0">
                <a:solidFill>
                  <a:srgbClr val="FFFF00"/>
                </a:solidFill>
              </a:rPr>
              <a:t>finished</a:t>
            </a:r>
            <a:r>
              <a:rPr lang="en-US" sz="4400" b="1" dirty="0" smtClean="0">
                <a:solidFill>
                  <a:schemeClr val="bg1"/>
                </a:solidFill>
              </a:rPr>
              <a:t>, and </a:t>
            </a:r>
            <a:r>
              <a:rPr lang="en-US" sz="4400" b="1" u="sng" dirty="0" smtClean="0">
                <a:solidFill>
                  <a:srgbClr val="FFFF00"/>
                </a:solidFill>
              </a:rPr>
              <a:t>all the host</a:t>
            </a:r>
            <a:r>
              <a:rPr lang="en-US" sz="4400" b="1" dirty="0" smtClean="0">
                <a:solidFill>
                  <a:schemeClr val="bg1"/>
                </a:solidFill>
              </a:rPr>
              <a:t> of them.”</a:t>
            </a:r>
          </a:p>
          <a:p>
            <a:pPr algn="ctr"/>
            <a:r>
              <a:rPr lang="en-US" sz="4400" b="1" dirty="0" smtClean="0">
                <a:solidFill>
                  <a:srgbClr val="00B0F0"/>
                </a:solidFill>
              </a:rPr>
              <a:t>– Genesis 2:1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the eyes of them both were opened</a:t>
            </a:r>
            <a:r>
              <a:rPr lang="en-US" sz="4400" b="1" dirty="0" smtClean="0">
                <a:solidFill>
                  <a:schemeClr val="bg1"/>
                </a:solidFill>
              </a:rPr>
              <a:t>, and they knew that they </a:t>
            </a:r>
            <a:r>
              <a:rPr lang="en-US" sz="4400" b="1" i="1" dirty="0" smtClean="0">
                <a:solidFill>
                  <a:schemeClr val="bg1"/>
                </a:solidFill>
              </a:rPr>
              <a:t>were</a:t>
            </a:r>
            <a:r>
              <a:rPr lang="en-US" sz="4400" b="1" dirty="0" smtClean="0">
                <a:solidFill>
                  <a:schemeClr val="bg1"/>
                </a:solidFill>
              </a:rPr>
              <a:t> naked; and they sewed fig leaves together, and made themselves aprons.” </a:t>
            </a:r>
            <a:r>
              <a:rPr lang="en-US" sz="4400" b="1" dirty="0" smtClean="0">
                <a:solidFill>
                  <a:srgbClr val="00B0F0"/>
                </a:solidFill>
              </a:rPr>
              <a:t>– Genesis 3:7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Adam And Eve 01.jpg"/>
          <p:cNvPicPr>
            <a:picLocks noChangeAspect="1"/>
          </p:cNvPicPr>
          <p:nvPr/>
        </p:nvPicPr>
        <p:blipFill>
          <a:blip r:embed="rId2"/>
          <a:stretch>
            <a:fillRect/>
          </a:stretch>
        </p:blipFill>
        <p:spPr>
          <a:xfrm>
            <a:off x="0" y="1"/>
            <a:ext cx="9143999" cy="684657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371600"/>
            <a:ext cx="9144000" cy="4154984"/>
          </a:xfrm>
          <a:prstGeom prst="rect">
            <a:avLst/>
          </a:prstGeom>
          <a:noFill/>
        </p:spPr>
        <p:txBody>
          <a:bodyPr wrap="square" rtlCol="0">
            <a:spAutoFit/>
          </a:bodyPr>
          <a:lstStyle/>
          <a:p>
            <a:pPr algn="ctr"/>
            <a:r>
              <a:rPr lang="en-US" sz="4400" b="1" dirty="0" smtClean="0">
                <a:solidFill>
                  <a:schemeClr val="bg1"/>
                </a:solidFill>
              </a:rPr>
              <a:t>“And they heard the voice of the LORD God walking in the garden in the cool of the day: and Adam and his wife </a:t>
            </a:r>
            <a:r>
              <a:rPr lang="en-US" sz="4400" b="1" u="sng" dirty="0" smtClean="0">
                <a:solidFill>
                  <a:srgbClr val="FFFF00"/>
                </a:solidFill>
              </a:rPr>
              <a:t>hid themselves</a:t>
            </a:r>
            <a:r>
              <a:rPr lang="en-US" sz="4400" b="1" dirty="0" smtClean="0">
                <a:solidFill>
                  <a:schemeClr val="bg1"/>
                </a:solidFill>
              </a:rPr>
              <a:t> from the presence of the LORD God amongst the trees of the garden.” </a:t>
            </a:r>
            <a:r>
              <a:rPr lang="en-US" sz="4400" b="1" dirty="0" smtClean="0">
                <a:solidFill>
                  <a:srgbClr val="00B0F0"/>
                </a:solidFill>
              </a:rPr>
              <a:t>– Genesis 3:8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438400"/>
            <a:ext cx="9144000" cy="2123658"/>
          </a:xfrm>
          <a:prstGeom prst="rect">
            <a:avLst/>
          </a:prstGeom>
          <a:noFill/>
        </p:spPr>
        <p:txBody>
          <a:bodyPr wrap="square" rtlCol="0">
            <a:spAutoFit/>
          </a:bodyPr>
          <a:lstStyle/>
          <a:p>
            <a:pPr algn="ctr"/>
            <a:r>
              <a:rPr lang="en-US" sz="4400" b="1" dirty="0" smtClean="0">
                <a:solidFill>
                  <a:schemeClr val="bg1"/>
                </a:solidFill>
              </a:rPr>
              <a:t>“And the LORD God called unto Adam, and said unto him, Where </a:t>
            </a:r>
            <a:r>
              <a:rPr lang="en-US" sz="4400" b="1" i="1" dirty="0" smtClean="0">
                <a:solidFill>
                  <a:schemeClr val="bg1"/>
                </a:solidFill>
              </a:rPr>
              <a:t>art</a:t>
            </a:r>
            <a:r>
              <a:rPr lang="en-US" sz="4400" b="1" dirty="0" smtClean="0">
                <a:solidFill>
                  <a:schemeClr val="bg1"/>
                </a:solidFill>
              </a:rPr>
              <a:t> thou?”</a:t>
            </a:r>
          </a:p>
          <a:p>
            <a:pPr algn="ctr"/>
            <a:r>
              <a:rPr lang="en-US" sz="4400" b="1" dirty="0" smtClean="0">
                <a:solidFill>
                  <a:srgbClr val="00B0F0"/>
                </a:solidFill>
              </a:rPr>
              <a:t>– Genesis 3:9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33600"/>
            <a:ext cx="9144000" cy="2800767"/>
          </a:xfrm>
          <a:prstGeom prst="rect">
            <a:avLst/>
          </a:prstGeom>
          <a:noFill/>
        </p:spPr>
        <p:txBody>
          <a:bodyPr wrap="square" rtlCol="0">
            <a:spAutoFit/>
          </a:bodyPr>
          <a:lstStyle/>
          <a:p>
            <a:pPr algn="ctr"/>
            <a:r>
              <a:rPr lang="en-US" sz="4400" b="1" dirty="0" smtClean="0">
                <a:solidFill>
                  <a:schemeClr val="bg1"/>
                </a:solidFill>
              </a:rPr>
              <a:t>“And he said, I heard thy voice in the garden, and </a:t>
            </a:r>
            <a:r>
              <a:rPr lang="en-US" sz="4400" b="1" u="sng" dirty="0" smtClean="0">
                <a:solidFill>
                  <a:srgbClr val="FFFF00"/>
                </a:solidFill>
              </a:rPr>
              <a:t>I was afraid</a:t>
            </a:r>
            <a:r>
              <a:rPr lang="en-US" sz="4400" b="1" dirty="0" smtClean="0">
                <a:solidFill>
                  <a:schemeClr val="bg1"/>
                </a:solidFill>
              </a:rPr>
              <a:t>, because I </a:t>
            </a:r>
            <a:r>
              <a:rPr lang="en-US" sz="4400" b="1" i="1" dirty="0" smtClean="0">
                <a:solidFill>
                  <a:schemeClr val="bg1"/>
                </a:solidFill>
              </a:rPr>
              <a:t>was</a:t>
            </a:r>
            <a:r>
              <a:rPr lang="en-US" sz="4400" b="1" dirty="0" smtClean="0">
                <a:solidFill>
                  <a:schemeClr val="bg1"/>
                </a:solidFill>
              </a:rPr>
              <a:t> naked; and </a:t>
            </a:r>
            <a:r>
              <a:rPr lang="en-US" sz="4400" b="1" u="sng" dirty="0" smtClean="0">
                <a:solidFill>
                  <a:srgbClr val="FFFF00"/>
                </a:solidFill>
              </a:rPr>
              <a:t>I hid myself</a:t>
            </a:r>
            <a:r>
              <a:rPr lang="en-US" sz="4400" b="1" dirty="0" smtClean="0">
                <a:solidFill>
                  <a:schemeClr val="bg1"/>
                </a:solidFill>
              </a:rPr>
              <a:t>.”</a:t>
            </a:r>
          </a:p>
          <a:p>
            <a:pPr algn="ctr"/>
            <a:r>
              <a:rPr lang="en-US" sz="4400" b="1" dirty="0" smtClean="0">
                <a:solidFill>
                  <a:srgbClr val="00B0F0"/>
                </a:solidFill>
              </a:rPr>
              <a:t>– Genesis 3:10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ar.png"/>
          <p:cNvPicPr>
            <a:picLocks noChangeAspect="1"/>
          </p:cNvPicPr>
          <p:nvPr/>
        </p:nvPicPr>
        <p:blipFill>
          <a:blip r:embed="rId2"/>
          <a:stretch>
            <a:fillRect/>
          </a:stretch>
        </p:blipFill>
        <p:spPr>
          <a:xfrm>
            <a:off x="0" y="0"/>
            <a:ext cx="9143999" cy="6858000"/>
          </a:xfrm>
          <a:prstGeom prst="rect">
            <a:avLst/>
          </a:prstGeom>
        </p:spPr>
      </p:pic>
      <p:sp>
        <p:nvSpPr>
          <p:cNvPr id="4" name="TextBox 3"/>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Adam’s light went out, and now it was dark …</a:t>
            </a:r>
            <a:endParaRPr lang="en-US" sz="3600" b="1" dirty="0">
              <a:solidFill>
                <a:schemeClr val="bg1"/>
              </a:solidFill>
            </a:endParaRPr>
          </a:p>
        </p:txBody>
      </p:sp>
      <p:sp>
        <p:nvSpPr>
          <p:cNvPr id="5" name="TextBox 4"/>
          <p:cNvSpPr txBox="1"/>
          <p:nvPr/>
        </p:nvSpPr>
        <p:spPr>
          <a:xfrm>
            <a:off x="0" y="6019800"/>
            <a:ext cx="9144000" cy="646331"/>
          </a:xfrm>
          <a:prstGeom prst="rect">
            <a:avLst/>
          </a:prstGeom>
          <a:noFill/>
        </p:spPr>
        <p:txBody>
          <a:bodyPr wrap="square" rtlCol="0">
            <a:spAutoFit/>
          </a:bodyPr>
          <a:lstStyle/>
          <a:p>
            <a:pPr algn="ctr"/>
            <a:r>
              <a:rPr lang="en-US" sz="3600" b="1" dirty="0" smtClean="0">
                <a:solidFill>
                  <a:schemeClr val="bg1"/>
                </a:solidFill>
              </a:rPr>
              <a:t>… fear of the dark, and fear of the light …</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this is the condemnation, that light is come into the world, and </a:t>
            </a:r>
            <a:r>
              <a:rPr lang="en-US" sz="4400" b="1" u="sng" dirty="0" smtClean="0">
                <a:solidFill>
                  <a:srgbClr val="FFFF00"/>
                </a:solidFill>
              </a:rPr>
              <a:t>men loved darkness rather than light, because their deeds were evil</a:t>
            </a:r>
            <a:r>
              <a:rPr lang="en-US" sz="4400" b="1" dirty="0" smtClean="0">
                <a:solidFill>
                  <a:schemeClr val="bg1"/>
                </a:solidFill>
              </a:rPr>
              <a:t>.”</a:t>
            </a:r>
          </a:p>
          <a:p>
            <a:pPr algn="ctr"/>
            <a:r>
              <a:rPr lang="en-US" sz="4400" b="1" dirty="0" smtClean="0">
                <a:solidFill>
                  <a:srgbClr val="00B0F0"/>
                </a:solidFill>
              </a:rPr>
              <a:t>– John 3:19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u="sng" dirty="0" smtClean="0">
                <a:solidFill>
                  <a:srgbClr val="FFFF00"/>
                </a:solidFill>
              </a:rPr>
              <a:t>every one that doeth evil </a:t>
            </a:r>
            <a:r>
              <a:rPr lang="en-US" sz="4400" b="1" u="sng" dirty="0" err="1" smtClean="0">
                <a:solidFill>
                  <a:srgbClr val="FFFF00"/>
                </a:solidFill>
              </a:rPr>
              <a:t>hateth</a:t>
            </a:r>
            <a:r>
              <a:rPr lang="en-US" sz="4400" b="1" u="sng" dirty="0" smtClean="0">
                <a:solidFill>
                  <a:srgbClr val="FFFF00"/>
                </a:solidFill>
              </a:rPr>
              <a:t> the light, neither cometh to the light, lest his deeds should be reproved</a:t>
            </a:r>
            <a:r>
              <a:rPr lang="en-US" sz="4400" b="1" dirty="0" smtClean="0">
                <a:solidFill>
                  <a:schemeClr val="bg1"/>
                </a:solidFill>
              </a:rPr>
              <a:t>.”</a:t>
            </a:r>
          </a:p>
          <a:p>
            <a:pPr algn="ctr"/>
            <a:r>
              <a:rPr lang="en-US" sz="4400" b="1" dirty="0" smtClean="0">
                <a:solidFill>
                  <a:srgbClr val="00B0F0"/>
                </a:solidFill>
              </a:rPr>
              <a:t>– John 3:20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762000"/>
            <a:ext cx="9144000" cy="5262979"/>
          </a:xfrm>
          <a:prstGeom prst="rect">
            <a:avLst/>
          </a:prstGeom>
          <a:noFill/>
        </p:spPr>
        <p:txBody>
          <a:bodyPr wrap="square" rtlCol="0">
            <a:spAutoFit/>
          </a:bodyPr>
          <a:lstStyle/>
          <a:p>
            <a:pPr algn="ctr"/>
            <a:r>
              <a:rPr lang="en-US" sz="4400" b="1" dirty="0" smtClean="0">
                <a:solidFill>
                  <a:schemeClr val="bg1"/>
                </a:solidFill>
              </a:rPr>
              <a:t>In submitting to the </a:t>
            </a:r>
            <a:r>
              <a:rPr lang="en-US" sz="4400" b="1" dirty="0" smtClean="0">
                <a:solidFill>
                  <a:srgbClr val="00B0F0"/>
                </a:solidFill>
              </a:rPr>
              <a:t>“devil”</a:t>
            </a:r>
            <a:r>
              <a:rPr lang="en-US" sz="4400" b="1" dirty="0" smtClean="0">
                <a:solidFill>
                  <a:schemeClr val="bg1"/>
                </a:solidFill>
              </a:rPr>
              <a:t> </a:t>
            </a:r>
            <a:r>
              <a:rPr lang="en-US" sz="4400" b="1" dirty="0" smtClean="0">
                <a:solidFill>
                  <a:srgbClr val="00B050"/>
                </a:solidFill>
              </a:rPr>
              <a:t>(who was cast out into the earth, down to the ground)</a:t>
            </a:r>
            <a:r>
              <a:rPr lang="en-US" sz="4400" b="1" dirty="0" smtClean="0">
                <a:solidFill>
                  <a:schemeClr val="bg1"/>
                </a:solidFill>
              </a:rPr>
              <a:t>, Adam and his wife, then placed themselves in a position far below even this!</a:t>
            </a:r>
          </a:p>
          <a:p>
            <a:pPr algn="ctr"/>
            <a:endParaRPr lang="en-US" sz="2800" b="1" dirty="0" smtClean="0">
              <a:solidFill>
                <a:schemeClr val="bg1"/>
              </a:solidFill>
            </a:endParaRPr>
          </a:p>
          <a:p>
            <a:pPr algn="ctr"/>
            <a:r>
              <a:rPr lang="en-US" sz="4400" b="1" dirty="0" smtClean="0">
                <a:solidFill>
                  <a:schemeClr val="bg1"/>
                </a:solidFill>
              </a:rPr>
              <a:t>They became sinners subject to a sinner </a:t>
            </a:r>
            <a:r>
              <a:rPr lang="en-US" sz="4400" b="1" dirty="0" smtClean="0">
                <a:solidFill>
                  <a:srgbClr val="00B050"/>
                </a:solidFill>
              </a:rPr>
              <a:t>(</a:t>
            </a:r>
            <a:r>
              <a:rPr lang="en-US" sz="4400" b="1" dirty="0" err="1" smtClean="0">
                <a:solidFill>
                  <a:srgbClr val="00B050"/>
                </a:solidFill>
              </a:rPr>
              <a:t>satan</a:t>
            </a:r>
            <a:r>
              <a:rPr lang="en-US" sz="4400" b="1" dirty="0" smtClean="0">
                <a:solidFill>
                  <a:srgbClr val="00B050"/>
                </a:solidFill>
              </a:rPr>
              <a:t>)</a:t>
            </a:r>
            <a:r>
              <a:rPr lang="en-US" sz="4400" b="1" dirty="0" smtClean="0">
                <a:solidFill>
                  <a:schemeClr val="bg1"/>
                </a:solidFill>
              </a:rPr>
              <a:t>!</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6863417"/>
          </a:xfrm>
          <a:prstGeom prst="rect">
            <a:avLst/>
          </a:prstGeom>
          <a:noFill/>
        </p:spPr>
        <p:txBody>
          <a:bodyPr wrap="square" rtlCol="0">
            <a:spAutoFit/>
          </a:bodyPr>
          <a:lstStyle/>
          <a:p>
            <a:pPr algn="ctr"/>
            <a:r>
              <a:rPr lang="en-US" sz="4000" b="1" dirty="0" smtClean="0">
                <a:solidFill>
                  <a:schemeClr val="bg1"/>
                </a:solidFill>
              </a:rPr>
              <a:t> “… Eve had been perfectly happy by her husband's side in her Eden home; but, like restless modern Eves, she was flattered with the hope of entering a higher sphere than that which God had assigned her. </a:t>
            </a:r>
            <a:r>
              <a:rPr lang="en-US" sz="4000" b="1" u="sng" dirty="0" smtClean="0">
                <a:solidFill>
                  <a:srgbClr val="FFFF00"/>
                </a:solidFill>
              </a:rPr>
              <a:t>In attempting to rise above her original position</a:t>
            </a:r>
            <a:r>
              <a:rPr lang="en-US" sz="4000" b="1" dirty="0" smtClean="0">
                <a:solidFill>
                  <a:schemeClr val="bg1"/>
                </a:solidFill>
              </a:rPr>
              <a:t>, </a:t>
            </a:r>
            <a:r>
              <a:rPr lang="en-US" sz="4000" b="1" u="sng" dirty="0" smtClean="0">
                <a:solidFill>
                  <a:srgbClr val="FFFF00"/>
                </a:solidFill>
              </a:rPr>
              <a:t>she fell far below it</a:t>
            </a:r>
            <a:r>
              <a:rPr lang="en-US" sz="4000" b="1" dirty="0" smtClean="0">
                <a:solidFill>
                  <a:schemeClr val="bg1"/>
                </a:solidFill>
              </a:rPr>
              <a:t>. A similar result will be reached by </a:t>
            </a:r>
            <a:r>
              <a:rPr lang="en-US" sz="4000" b="1" u="sng" dirty="0" smtClean="0">
                <a:solidFill>
                  <a:srgbClr val="FFFF00"/>
                </a:solidFill>
              </a:rPr>
              <a:t>all</a:t>
            </a:r>
            <a:r>
              <a:rPr lang="en-US" sz="4000" b="1" dirty="0" smtClean="0">
                <a:solidFill>
                  <a:schemeClr val="bg1"/>
                </a:solidFill>
              </a:rPr>
              <a:t> who are unwilling to take up cheerfully their life duties in accordance with God's plan. …”</a:t>
            </a:r>
          </a:p>
          <a:p>
            <a:pPr algn="ctr"/>
            <a:r>
              <a:rPr lang="en-US" sz="4000" b="1" dirty="0" smtClean="0">
                <a:solidFill>
                  <a:srgbClr val="00B0F0"/>
                </a:solidFill>
              </a:rPr>
              <a:t>– Adventist Home, page 115.2</a:t>
            </a:r>
            <a:endParaRPr lang="en-US" sz="4000" b="1" dirty="0">
              <a:solidFill>
                <a:srgbClr val="00B0F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28800"/>
            <a:ext cx="9144000" cy="3477875"/>
          </a:xfrm>
          <a:prstGeom prst="rect">
            <a:avLst/>
          </a:prstGeom>
          <a:noFill/>
        </p:spPr>
        <p:txBody>
          <a:bodyPr wrap="square" rtlCol="0">
            <a:spAutoFit/>
          </a:bodyPr>
          <a:lstStyle/>
          <a:p>
            <a:pPr algn="ctr"/>
            <a:r>
              <a:rPr lang="en-US" sz="4400" b="1" dirty="0" smtClean="0">
                <a:solidFill>
                  <a:schemeClr val="bg1"/>
                </a:solidFill>
              </a:rPr>
              <a:t>“And on the seventh day God ended his work which he had made; and he rested on the seventh day from all his work which he had made.”</a:t>
            </a:r>
          </a:p>
          <a:p>
            <a:pPr algn="ctr"/>
            <a:r>
              <a:rPr lang="en-US" sz="4400" b="1" dirty="0" smtClean="0">
                <a:solidFill>
                  <a:srgbClr val="00B0F0"/>
                </a:solidFill>
              </a:rPr>
              <a:t>– Genesis 2:2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28800"/>
            <a:ext cx="9144000" cy="3477875"/>
          </a:xfrm>
          <a:prstGeom prst="rect">
            <a:avLst/>
          </a:prstGeom>
          <a:noFill/>
        </p:spPr>
        <p:txBody>
          <a:bodyPr wrap="square" rtlCol="0">
            <a:spAutoFit/>
          </a:bodyPr>
          <a:lstStyle/>
          <a:p>
            <a:pPr algn="ctr"/>
            <a:r>
              <a:rPr lang="en-US" sz="4400" b="1" dirty="0" smtClean="0">
                <a:solidFill>
                  <a:schemeClr val="bg1"/>
                </a:solidFill>
              </a:rPr>
              <a:t>“And he said, Who told thee that thou </a:t>
            </a:r>
            <a:r>
              <a:rPr lang="en-US" sz="4400" b="1" i="1" dirty="0" err="1" smtClean="0">
                <a:solidFill>
                  <a:schemeClr val="bg1"/>
                </a:solidFill>
              </a:rPr>
              <a:t>wast</a:t>
            </a:r>
            <a:r>
              <a:rPr lang="en-US" sz="4400" b="1" dirty="0" smtClean="0">
                <a:solidFill>
                  <a:schemeClr val="bg1"/>
                </a:solidFill>
              </a:rPr>
              <a:t> naked? Hast thou eaten of the tree, whereof I commanded thee that thou </a:t>
            </a:r>
            <a:r>
              <a:rPr lang="en-US" sz="4400" b="1" dirty="0" err="1" smtClean="0">
                <a:solidFill>
                  <a:schemeClr val="bg1"/>
                </a:solidFill>
              </a:rPr>
              <a:t>shouldest</a:t>
            </a:r>
            <a:r>
              <a:rPr lang="en-US" sz="4400" b="1" dirty="0" smtClean="0">
                <a:solidFill>
                  <a:schemeClr val="bg1"/>
                </a:solidFill>
              </a:rPr>
              <a:t> not eat?”</a:t>
            </a:r>
          </a:p>
          <a:p>
            <a:pPr algn="ctr"/>
            <a:r>
              <a:rPr lang="en-US" sz="4400" b="1" dirty="0" smtClean="0">
                <a:solidFill>
                  <a:srgbClr val="00B0F0"/>
                </a:solidFill>
              </a:rPr>
              <a:t>– Genesis 3:11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“And the man said, The woman whom thou </a:t>
            </a:r>
            <a:r>
              <a:rPr lang="en-US" sz="4400" b="1" dirty="0" err="1" smtClean="0">
                <a:solidFill>
                  <a:schemeClr val="bg1"/>
                </a:solidFill>
              </a:rPr>
              <a:t>gavest</a:t>
            </a:r>
            <a:r>
              <a:rPr lang="en-US" sz="4400" b="1" dirty="0" smtClean="0">
                <a:solidFill>
                  <a:schemeClr val="bg1"/>
                </a:solidFill>
              </a:rPr>
              <a:t> to be with me, she gave me of the tree, and I did eat.”</a:t>
            </a:r>
          </a:p>
          <a:p>
            <a:pPr algn="ctr"/>
            <a:r>
              <a:rPr lang="en-US" sz="4400" b="1" dirty="0" smtClean="0">
                <a:solidFill>
                  <a:srgbClr val="00B0F0"/>
                </a:solidFill>
              </a:rPr>
              <a:t>– Genesis 3:12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752600"/>
            <a:ext cx="9144000" cy="3477875"/>
          </a:xfrm>
          <a:prstGeom prst="rect">
            <a:avLst/>
          </a:prstGeom>
          <a:noFill/>
        </p:spPr>
        <p:txBody>
          <a:bodyPr wrap="square" rtlCol="0">
            <a:spAutoFit/>
          </a:bodyPr>
          <a:lstStyle/>
          <a:p>
            <a:pPr algn="ctr"/>
            <a:r>
              <a:rPr lang="en-US" sz="4400" b="1" dirty="0" smtClean="0">
                <a:solidFill>
                  <a:schemeClr val="bg1"/>
                </a:solidFill>
              </a:rPr>
              <a:t>“And the LORD God said unto the woman, What </a:t>
            </a:r>
            <a:r>
              <a:rPr lang="en-US" sz="4400" b="1" i="1" dirty="0" smtClean="0">
                <a:solidFill>
                  <a:schemeClr val="bg1"/>
                </a:solidFill>
              </a:rPr>
              <a:t>is</a:t>
            </a:r>
            <a:r>
              <a:rPr lang="en-US" sz="4400" b="1" dirty="0" smtClean="0">
                <a:solidFill>
                  <a:schemeClr val="bg1"/>
                </a:solidFill>
              </a:rPr>
              <a:t> this </a:t>
            </a:r>
            <a:r>
              <a:rPr lang="en-US" sz="4400" b="1" i="1" dirty="0" smtClean="0">
                <a:solidFill>
                  <a:schemeClr val="bg1"/>
                </a:solidFill>
              </a:rPr>
              <a:t>that</a:t>
            </a:r>
            <a:r>
              <a:rPr lang="en-US" sz="4400" b="1" dirty="0" smtClean="0">
                <a:solidFill>
                  <a:schemeClr val="bg1"/>
                </a:solidFill>
              </a:rPr>
              <a:t> thou hast done? And the woman said, The serpent beguiled me, and I did eat.”</a:t>
            </a:r>
          </a:p>
          <a:p>
            <a:pPr algn="ctr"/>
            <a:r>
              <a:rPr lang="en-US" sz="4400" b="1" dirty="0" smtClean="0">
                <a:solidFill>
                  <a:srgbClr val="00B0F0"/>
                </a:solidFill>
              </a:rPr>
              <a:t>– Genesis 3:13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066800"/>
            <a:ext cx="9144000" cy="4832092"/>
          </a:xfrm>
          <a:prstGeom prst="rect">
            <a:avLst/>
          </a:prstGeom>
          <a:noFill/>
        </p:spPr>
        <p:txBody>
          <a:bodyPr wrap="square" rtlCol="0">
            <a:spAutoFit/>
          </a:bodyPr>
          <a:lstStyle/>
          <a:p>
            <a:pPr algn="ctr"/>
            <a:r>
              <a:rPr lang="en-US" sz="4400" b="1" dirty="0" smtClean="0">
                <a:solidFill>
                  <a:schemeClr val="bg1"/>
                </a:solidFill>
              </a:rPr>
              <a:t>“And the LORD God said unto the serpent, Because thou hast done this, thou </a:t>
            </a:r>
            <a:r>
              <a:rPr lang="en-US" sz="4400" b="1" i="1" dirty="0" smtClean="0">
                <a:solidFill>
                  <a:schemeClr val="bg1"/>
                </a:solidFill>
              </a:rPr>
              <a:t>art</a:t>
            </a:r>
            <a:r>
              <a:rPr lang="en-US" sz="4400" b="1" dirty="0" smtClean="0">
                <a:solidFill>
                  <a:schemeClr val="bg1"/>
                </a:solidFill>
              </a:rPr>
              <a:t> cursed above all cattle, and above every beast of the field; upon thy belly </a:t>
            </a:r>
            <a:r>
              <a:rPr lang="en-US" sz="4400" b="1" dirty="0" err="1" smtClean="0">
                <a:solidFill>
                  <a:schemeClr val="bg1"/>
                </a:solidFill>
              </a:rPr>
              <a:t>shalt</a:t>
            </a:r>
            <a:r>
              <a:rPr lang="en-US" sz="4400" b="1" dirty="0" smtClean="0">
                <a:solidFill>
                  <a:schemeClr val="bg1"/>
                </a:solidFill>
              </a:rPr>
              <a:t> thou go, and dust </a:t>
            </a:r>
            <a:r>
              <a:rPr lang="en-US" sz="4400" b="1" dirty="0" err="1" smtClean="0">
                <a:solidFill>
                  <a:schemeClr val="bg1"/>
                </a:solidFill>
              </a:rPr>
              <a:t>shalt</a:t>
            </a:r>
            <a:r>
              <a:rPr lang="en-US" sz="4400" b="1" dirty="0" smtClean="0">
                <a:solidFill>
                  <a:schemeClr val="bg1"/>
                </a:solidFill>
              </a:rPr>
              <a:t> thou eat all the days of thy life:”</a:t>
            </a:r>
          </a:p>
          <a:p>
            <a:pPr algn="ctr"/>
            <a:r>
              <a:rPr lang="en-US" sz="4400" b="1" dirty="0" smtClean="0">
                <a:solidFill>
                  <a:srgbClr val="00B0F0"/>
                </a:solidFill>
              </a:rPr>
              <a:t>– Genesis 3:14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00200"/>
            <a:ext cx="9144000" cy="3477875"/>
          </a:xfrm>
          <a:prstGeom prst="rect">
            <a:avLst/>
          </a:prstGeom>
          <a:noFill/>
        </p:spPr>
        <p:txBody>
          <a:bodyPr wrap="square" rtlCol="0">
            <a:spAutoFit/>
          </a:bodyPr>
          <a:lstStyle/>
          <a:p>
            <a:pPr algn="ctr"/>
            <a:r>
              <a:rPr lang="en-US" sz="4400" b="1" dirty="0" smtClean="0">
                <a:solidFill>
                  <a:schemeClr val="bg1"/>
                </a:solidFill>
              </a:rPr>
              <a:t>“And I will put enmity between thee and the woman, and between thy seed and her seed; </a:t>
            </a:r>
            <a:r>
              <a:rPr lang="en-US" sz="4400" b="1" u="sng" dirty="0" smtClean="0">
                <a:solidFill>
                  <a:srgbClr val="FFFF00"/>
                </a:solidFill>
              </a:rPr>
              <a:t>it shall bruise thy head</a:t>
            </a:r>
            <a:r>
              <a:rPr lang="en-US" sz="4400" b="1" dirty="0" smtClean="0">
                <a:solidFill>
                  <a:schemeClr val="bg1"/>
                </a:solidFill>
              </a:rPr>
              <a:t>, and thou </a:t>
            </a:r>
            <a:r>
              <a:rPr lang="en-US" sz="4400" b="1" dirty="0" err="1" smtClean="0">
                <a:solidFill>
                  <a:schemeClr val="bg1"/>
                </a:solidFill>
              </a:rPr>
              <a:t>shalt</a:t>
            </a:r>
            <a:r>
              <a:rPr lang="en-US" sz="4400" b="1" dirty="0" smtClean="0">
                <a:solidFill>
                  <a:schemeClr val="bg1"/>
                </a:solidFill>
              </a:rPr>
              <a:t> bruise his heel.” </a:t>
            </a:r>
            <a:r>
              <a:rPr lang="en-US" sz="4400" b="1" dirty="0" smtClean="0">
                <a:solidFill>
                  <a:srgbClr val="00B0F0"/>
                </a:solidFill>
              </a:rPr>
              <a:t>– Genesis 3:15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14400"/>
            <a:ext cx="9144000" cy="4832092"/>
          </a:xfrm>
          <a:prstGeom prst="rect">
            <a:avLst/>
          </a:prstGeom>
          <a:noFill/>
        </p:spPr>
        <p:txBody>
          <a:bodyPr wrap="square" rtlCol="0">
            <a:spAutoFit/>
          </a:bodyPr>
          <a:lstStyle/>
          <a:p>
            <a:pPr algn="ctr"/>
            <a:r>
              <a:rPr lang="en-US" sz="4400" b="1" dirty="0" smtClean="0">
                <a:solidFill>
                  <a:schemeClr val="bg1"/>
                </a:solidFill>
              </a:rPr>
              <a:t>Thus, through the promised </a:t>
            </a:r>
            <a:r>
              <a:rPr lang="en-US" sz="4400" b="1" dirty="0" smtClean="0">
                <a:solidFill>
                  <a:srgbClr val="00B0F0"/>
                </a:solidFill>
              </a:rPr>
              <a:t>“seed”</a:t>
            </a:r>
            <a:r>
              <a:rPr lang="en-US" sz="4400" b="1" dirty="0" smtClean="0">
                <a:solidFill>
                  <a:schemeClr val="bg1"/>
                </a:solidFill>
              </a:rPr>
              <a:t> </a:t>
            </a:r>
            <a:r>
              <a:rPr lang="en-US" sz="4400" b="1" dirty="0" smtClean="0">
                <a:solidFill>
                  <a:srgbClr val="00B050"/>
                </a:solidFill>
              </a:rPr>
              <a:t>(</a:t>
            </a:r>
            <a:r>
              <a:rPr lang="en-US" sz="4400" b="1" dirty="0" smtClean="0">
                <a:solidFill>
                  <a:srgbClr val="00B0F0"/>
                </a:solidFill>
              </a:rPr>
              <a:t>Genesis 3:15 KJB</a:t>
            </a:r>
            <a:r>
              <a:rPr lang="en-US" sz="4400" b="1" dirty="0" smtClean="0">
                <a:solidFill>
                  <a:srgbClr val="00B050"/>
                </a:solidFill>
              </a:rPr>
              <a:t>)</a:t>
            </a:r>
            <a:r>
              <a:rPr lang="en-US" sz="4400" b="1" dirty="0" smtClean="0">
                <a:solidFill>
                  <a:schemeClr val="bg1"/>
                </a:solidFill>
              </a:rPr>
              <a:t> of Righteousness, Jesus Christ </a:t>
            </a:r>
            <a:r>
              <a:rPr lang="en-US" sz="4400" b="1" dirty="0" smtClean="0">
                <a:solidFill>
                  <a:srgbClr val="00B050"/>
                </a:solidFill>
              </a:rPr>
              <a:t>(</a:t>
            </a:r>
            <a:r>
              <a:rPr lang="en-US" sz="4400" b="1" dirty="0" smtClean="0">
                <a:solidFill>
                  <a:srgbClr val="00B0F0"/>
                </a:solidFill>
              </a:rPr>
              <a:t>Galatians 3:16 KJB</a:t>
            </a:r>
            <a:r>
              <a:rPr lang="en-US" sz="4400" b="1" dirty="0" smtClean="0">
                <a:solidFill>
                  <a:srgbClr val="00B050"/>
                </a:solidFill>
              </a:rPr>
              <a:t>)</a:t>
            </a:r>
            <a:r>
              <a:rPr lang="en-US" sz="4400" b="1" dirty="0" smtClean="0">
                <a:solidFill>
                  <a:schemeClr val="bg1"/>
                </a:solidFill>
              </a:rPr>
              <a:t>, Adam the first was to gain all </a:t>
            </a:r>
            <a:r>
              <a:rPr lang="en-US" sz="4400" b="1" dirty="0" smtClean="0">
                <a:solidFill>
                  <a:srgbClr val="FFFF00"/>
                </a:solidFill>
              </a:rPr>
              <a:t>“Dominion”</a:t>
            </a:r>
            <a:r>
              <a:rPr lang="en-US" sz="4400" b="1" dirty="0" smtClean="0">
                <a:solidFill>
                  <a:schemeClr val="bg1"/>
                </a:solidFill>
              </a:rPr>
              <a:t> back, through that Adam the second </a:t>
            </a:r>
            <a:r>
              <a:rPr lang="en-US" sz="4400" b="1" dirty="0" smtClean="0">
                <a:solidFill>
                  <a:srgbClr val="00B050"/>
                </a:solidFill>
              </a:rPr>
              <a:t>(</a:t>
            </a:r>
            <a:r>
              <a:rPr lang="en-US" sz="4400" b="1" dirty="0" smtClean="0">
                <a:solidFill>
                  <a:srgbClr val="00B0F0"/>
                </a:solidFill>
              </a:rPr>
              <a:t>1 Corinthians 15:45-47 KJB</a:t>
            </a:r>
            <a:r>
              <a:rPr lang="en-US" sz="4400" b="1" dirty="0" smtClean="0">
                <a:solidFill>
                  <a:srgbClr val="00B050"/>
                </a:solidFill>
              </a:rPr>
              <a:t>)</a:t>
            </a:r>
            <a:r>
              <a:rPr lang="en-US" sz="4400" b="1" dirty="0" smtClean="0">
                <a:solidFill>
                  <a:schemeClr val="bg1"/>
                </a:solidFill>
              </a:rPr>
              <a:t>.</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447800"/>
            <a:ext cx="9144000" cy="3970318"/>
          </a:xfrm>
          <a:prstGeom prst="rect">
            <a:avLst/>
          </a:prstGeom>
          <a:noFill/>
        </p:spPr>
        <p:txBody>
          <a:bodyPr wrap="square" rtlCol="0">
            <a:spAutoFit/>
          </a:bodyPr>
          <a:lstStyle/>
          <a:p>
            <a:pPr algn="ctr"/>
            <a:r>
              <a:rPr lang="en-US" sz="4400" b="1" dirty="0" smtClean="0">
                <a:solidFill>
                  <a:schemeClr val="bg1"/>
                </a:solidFill>
              </a:rPr>
              <a:t>“And there was </a:t>
            </a:r>
            <a:r>
              <a:rPr lang="en-US" sz="4400" b="1" u="sng" dirty="0" smtClean="0">
                <a:solidFill>
                  <a:srgbClr val="FFFF00"/>
                </a:solidFill>
              </a:rPr>
              <a:t>war in heaven</a:t>
            </a:r>
            <a:r>
              <a:rPr lang="en-US" sz="4400" b="1" dirty="0" smtClean="0">
                <a:solidFill>
                  <a:schemeClr val="bg1"/>
                </a:solidFill>
              </a:rPr>
              <a:t>: Michael and his angels fought against the dragon; and the dragon fought and his angels,” </a:t>
            </a:r>
            <a:r>
              <a:rPr lang="en-US" sz="4400" b="1" dirty="0" smtClean="0">
                <a:solidFill>
                  <a:srgbClr val="00B0F0"/>
                </a:solidFill>
              </a:rPr>
              <a:t>– Revelation 12:7 KJB</a:t>
            </a:r>
          </a:p>
          <a:p>
            <a:pPr algn="ctr"/>
            <a:endParaRPr lang="en-US" sz="2800" b="1" dirty="0" smtClean="0">
              <a:solidFill>
                <a:srgbClr val="00B0F0"/>
              </a:solidFill>
            </a:endParaRPr>
          </a:p>
          <a:p>
            <a:pPr algn="ctr"/>
            <a:r>
              <a:rPr lang="en-US" sz="4400" b="1" dirty="0" smtClean="0">
                <a:solidFill>
                  <a:srgbClr val="FFFF00"/>
                </a:solidFill>
              </a:rPr>
              <a:t>A battle for the Kingdom of the Heart!</a:t>
            </a:r>
            <a:endParaRPr lang="en-US" sz="4400" b="1" dirty="0">
              <a:solidFill>
                <a:srgbClr val="FFFF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676400"/>
            <a:ext cx="9144000" cy="3293209"/>
          </a:xfrm>
          <a:prstGeom prst="rect">
            <a:avLst/>
          </a:prstGeom>
          <a:noFill/>
        </p:spPr>
        <p:txBody>
          <a:bodyPr wrap="square" rtlCol="0">
            <a:spAutoFit/>
          </a:bodyPr>
          <a:lstStyle/>
          <a:p>
            <a:pPr algn="ctr"/>
            <a:r>
              <a:rPr lang="en-US" sz="4400" b="1" dirty="0" smtClean="0">
                <a:solidFill>
                  <a:schemeClr val="bg1"/>
                </a:solidFill>
              </a:rPr>
              <a:t>Jesus said:</a:t>
            </a:r>
          </a:p>
          <a:p>
            <a:pPr algn="ctr"/>
            <a:endParaRPr lang="en-US" sz="2800" b="1" dirty="0" smtClean="0">
              <a:solidFill>
                <a:schemeClr val="bg1"/>
              </a:solidFill>
            </a:endParaRPr>
          </a:p>
          <a:p>
            <a:pPr algn="ctr"/>
            <a:r>
              <a:rPr lang="en-US" sz="4400" b="1" dirty="0" smtClean="0">
                <a:solidFill>
                  <a:schemeClr val="bg1"/>
                </a:solidFill>
              </a:rPr>
              <a:t>“Neither shall they say, Lo here! or, lo there! for, </a:t>
            </a:r>
            <a:r>
              <a:rPr lang="en-US" sz="4400" b="1" u="sng" dirty="0" smtClean="0">
                <a:solidFill>
                  <a:srgbClr val="FFFF00"/>
                </a:solidFill>
              </a:rPr>
              <a:t>behold, the kingdom of God is within you</a:t>
            </a:r>
            <a:r>
              <a:rPr lang="en-US" sz="4400" b="1" dirty="0" smtClean="0">
                <a:solidFill>
                  <a:schemeClr val="bg1"/>
                </a:solidFill>
              </a:rPr>
              <a:t>.” </a:t>
            </a:r>
            <a:r>
              <a:rPr lang="en-US" sz="4400" b="1" dirty="0" smtClean="0">
                <a:solidFill>
                  <a:srgbClr val="00B0F0"/>
                </a:solidFill>
              </a:rPr>
              <a:t>– Luke 17:21 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Satan Falling As A Star.jpg"/>
          <p:cNvPicPr>
            <a:picLocks noChangeAspect="1"/>
          </p:cNvPicPr>
          <p:nvPr/>
        </p:nvPicPr>
        <p:blipFill>
          <a:blip r:embed="rId2"/>
          <a:stretch>
            <a:fillRect/>
          </a:stretch>
        </p:blipFill>
        <p:spPr>
          <a:xfrm>
            <a:off x="533400" y="0"/>
            <a:ext cx="8077200" cy="685800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14400"/>
            <a:ext cx="9144000" cy="5016758"/>
          </a:xfrm>
          <a:prstGeom prst="rect">
            <a:avLst/>
          </a:prstGeom>
          <a:noFill/>
        </p:spPr>
        <p:txBody>
          <a:bodyPr wrap="square" rtlCol="0">
            <a:spAutoFit/>
          </a:bodyPr>
          <a:lstStyle/>
          <a:p>
            <a:pPr algn="ctr"/>
            <a:r>
              <a:rPr lang="en-US" sz="4400" b="1" dirty="0" smtClean="0">
                <a:solidFill>
                  <a:schemeClr val="bg1"/>
                </a:solidFill>
              </a:rPr>
              <a:t>“And </a:t>
            </a:r>
            <a:r>
              <a:rPr lang="en-US" sz="4400" b="1" u="sng" dirty="0" smtClean="0">
                <a:solidFill>
                  <a:srgbClr val="FFFF00"/>
                </a:solidFill>
              </a:rPr>
              <a:t>prevailed not</a:t>
            </a:r>
            <a:r>
              <a:rPr lang="en-US" sz="4400" b="1" dirty="0" smtClean="0">
                <a:solidFill>
                  <a:schemeClr val="bg1"/>
                </a:solidFill>
              </a:rPr>
              <a:t>; </a:t>
            </a:r>
            <a:r>
              <a:rPr lang="en-US" sz="4400" b="1" u="sng" dirty="0" smtClean="0">
                <a:solidFill>
                  <a:srgbClr val="FFFF00"/>
                </a:solidFill>
              </a:rPr>
              <a:t>neither was their place found any more in heaven</a:t>
            </a:r>
            <a:r>
              <a:rPr lang="en-US" sz="4400" b="1" dirty="0" smtClean="0">
                <a:solidFill>
                  <a:schemeClr val="bg1"/>
                </a:solidFill>
              </a:rPr>
              <a:t>.”</a:t>
            </a:r>
          </a:p>
          <a:p>
            <a:pPr algn="ctr"/>
            <a:r>
              <a:rPr lang="en-US" sz="4400" b="1" dirty="0" smtClean="0">
                <a:solidFill>
                  <a:srgbClr val="00B0F0"/>
                </a:solidFill>
              </a:rPr>
              <a:t>– Revelation 12:8 KJB</a:t>
            </a:r>
          </a:p>
          <a:p>
            <a:pPr algn="ctr"/>
            <a:endParaRPr lang="en-US" sz="2800" b="1" dirty="0" smtClean="0">
              <a:solidFill>
                <a:srgbClr val="00B0F0"/>
              </a:solidFill>
            </a:endParaRPr>
          </a:p>
          <a:p>
            <a:pPr algn="ctr"/>
            <a:r>
              <a:rPr lang="en-US" sz="4400" b="1" dirty="0" smtClean="0">
                <a:solidFill>
                  <a:srgbClr val="FFFF00"/>
                </a:solidFill>
              </a:rPr>
              <a:t>No more place in the Heart for the </a:t>
            </a:r>
            <a:r>
              <a:rPr lang="en-US" sz="4400" b="1" dirty="0" err="1" smtClean="0">
                <a:solidFill>
                  <a:srgbClr val="FFFF00"/>
                </a:solidFill>
              </a:rPr>
              <a:t>satan</a:t>
            </a:r>
            <a:r>
              <a:rPr lang="en-US" sz="4400" b="1" dirty="0" smtClean="0">
                <a:solidFill>
                  <a:srgbClr val="FFFF00"/>
                </a:solidFill>
              </a:rPr>
              <a:t>, sin and selfishness</a:t>
            </a:r>
            <a:r>
              <a:rPr lang="en-US" sz="4400" b="1" dirty="0" smtClean="0">
                <a:solidFill>
                  <a:srgbClr val="FFFF00"/>
                </a:solidFill>
              </a:rPr>
              <a:t>!</a:t>
            </a:r>
          </a:p>
          <a:p>
            <a:pPr algn="ctr"/>
            <a:endParaRPr lang="en-US" sz="2800" b="1" dirty="0" smtClean="0">
              <a:solidFill>
                <a:srgbClr val="FFFF00"/>
              </a:solidFill>
            </a:endParaRPr>
          </a:p>
          <a:p>
            <a:pPr algn="ctr"/>
            <a:r>
              <a:rPr lang="en-US" sz="4400" b="1" dirty="0" smtClean="0">
                <a:solidFill>
                  <a:srgbClr val="FFFF00"/>
                </a:solidFill>
              </a:rPr>
              <a:t>No place for fear, only love!</a:t>
            </a:r>
            <a:endParaRPr lang="en-US" sz="4400" b="1" dirty="0">
              <a:solidFill>
                <a:srgbClr val="00B0F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2419</TotalTime>
  <Words>4273</Words>
  <Application>Microsoft Office PowerPoint</Application>
  <PresentationFormat>On-screen Show (4:3)</PresentationFormat>
  <Paragraphs>242</Paragraphs>
  <Slides>144</Slides>
  <Notes>0</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AWHN</cp:lastModifiedBy>
  <cp:revision>280</cp:revision>
  <dcterms:created xsi:type="dcterms:W3CDTF">2020-03-05T00:28:57Z</dcterms:created>
  <dcterms:modified xsi:type="dcterms:W3CDTF">2020-03-07T00:49:42Z</dcterms:modified>
</cp:coreProperties>
</file>