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1" r:id="rId3"/>
    <p:sldId id="292" r:id="rId4"/>
    <p:sldId id="293" r:id="rId5"/>
    <p:sldId id="294" r:id="rId6"/>
    <p:sldId id="258" r:id="rId7"/>
    <p:sldId id="259" r:id="rId8"/>
    <p:sldId id="260" r:id="rId9"/>
    <p:sldId id="299" r:id="rId10"/>
    <p:sldId id="287" r:id="rId11"/>
    <p:sldId id="288" r:id="rId12"/>
    <p:sldId id="289" r:id="rId13"/>
    <p:sldId id="300" r:id="rId14"/>
    <p:sldId id="301" r:id="rId15"/>
    <p:sldId id="302" r:id="rId16"/>
    <p:sldId id="303" r:id="rId17"/>
    <p:sldId id="295" r:id="rId18"/>
    <p:sldId id="262" r:id="rId19"/>
    <p:sldId id="263" r:id="rId20"/>
    <p:sldId id="264" r:id="rId21"/>
    <p:sldId id="265" r:id="rId22"/>
    <p:sldId id="266" r:id="rId23"/>
    <p:sldId id="267" r:id="rId24"/>
    <p:sldId id="268" r:id="rId25"/>
    <p:sldId id="269" r:id="rId26"/>
    <p:sldId id="270" r:id="rId27"/>
    <p:sldId id="271" r:id="rId28"/>
    <p:sldId id="296" r:id="rId29"/>
    <p:sldId id="272" r:id="rId30"/>
    <p:sldId id="290" r:id="rId31"/>
    <p:sldId id="273" r:id="rId32"/>
    <p:sldId id="279" r:id="rId33"/>
    <p:sldId id="280" r:id="rId34"/>
    <p:sldId id="281" r:id="rId35"/>
    <p:sldId id="282" r:id="rId36"/>
    <p:sldId id="278" r:id="rId37"/>
    <p:sldId id="286" r:id="rId38"/>
    <p:sldId id="297" r:id="rId39"/>
    <p:sldId id="298" r:id="rId40"/>
    <p:sldId id="283" r:id="rId41"/>
    <p:sldId id="28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3" autoAdjust="0"/>
    <p:restoredTop sz="94624"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F4FE92-052F-472A-9C8C-18EAD06F3A54}" type="datetimeFigureOut">
              <a:rPr lang="en-US" smtClean="0"/>
              <a:pPr/>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F7BB1-C64B-4231-BB4F-8F5E1F6E26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F4FE92-052F-472A-9C8C-18EAD06F3A54}" type="datetimeFigureOut">
              <a:rPr lang="en-US" smtClean="0"/>
              <a:pPr/>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F7BB1-C64B-4231-BB4F-8F5E1F6E26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F4FE92-052F-472A-9C8C-18EAD06F3A54}" type="datetimeFigureOut">
              <a:rPr lang="en-US" smtClean="0"/>
              <a:pPr/>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F7BB1-C64B-4231-BB4F-8F5E1F6E26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F4FE92-052F-472A-9C8C-18EAD06F3A54}" type="datetimeFigureOut">
              <a:rPr lang="en-US" smtClean="0"/>
              <a:pPr/>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F7BB1-C64B-4231-BB4F-8F5E1F6E26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4FE92-052F-472A-9C8C-18EAD06F3A54}" type="datetimeFigureOut">
              <a:rPr lang="en-US" smtClean="0"/>
              <a:pPr/>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F7BB1-C64B-4231-BB4F-8F5E1F6E26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F4FE92-052F-472A-9C8C-18EAD06F3A54}" type="datetimeFigureOut">
              <a:rPr lang="en-US" smtClean="0"/>
              <a:pPr/>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F7BB1-C64B-4231-BB4F-8F5E1F6E26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F4FE92-052F-472A-9C8C-18EAD06F3A54}" type="datetimeFigureOut">
              <a:rPr lang="en-US" smtClean="0"/>
              <a:pPr/>
              <a:t>12/19/2019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9F7BB1-C64B-4231-BB4F-8F5E1F6E26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F4FE92-052F-472A-9C8C-18EAD06F3A54}" type="datetimeFigureOut">
              <a:rPr lang="en-US" smtClean="0"/>
              <a:pPr/>
              <a:t>12/19/2019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9F7BB1-C64B-4231-BB4F-8F5E1F6E26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4FE92-052F-472A-9C8C-18EAD06F3A54}" type="datetimeFigureOut">
              <a:rPr lang="en-US" smtClean="0"/>
              <a:pPr/>
              <a:t>12/19/2019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9F7BB1-C64B-4231-BB4F-8F5E1F6E26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4FE92-052F-472A-9C8C-18EAD06F3A54}" type="datetimeFigureOut">
              <a:rPr lang="en-US" smtClean="0"/>
              <a:pPr/>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F7BB1-C64B-4231-BB4F-8F5E1F6E26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4FE92-052F-472A-9C8C-18EAD06F3A54}" type="datetimeFigureOut">
              <a:rPr lang="en-US" smtClean="0"/>
              <a:pPr/>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F7BB1-C64B-4231-BB4F-8F5E1F6E26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4FE92-052F-472A-9C8C-18EAD06F3A54}" type="datetimeFigureOut">
              <a:rPr lang="en-US" smtClean="0"/>
              <a:pPr/>
              <a:t>12/19/2019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F7BB1-C64B-4231-BB4F-8F5E1F6E26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9144000" cy="838200"/>
          </a:xfrm>
        </p:spPr>
        <p:txBody>
          <a:bodyPr>
            <a:noAutofit/>
          </a:bodyPr>
          <a:lstStyle/>
          <a:p>
            <a:r>
              <a:rPr lang="en-US" sz="5400" b="1" dirty="0" smtClean="0">
                <a:solidFill>
                  <a:srgbClr val="FF0000"/>
                </a:solidFill>
                <a:effectLst/>
              </a:rPr>
              <a:t>Mark</a:t>
            </a:r>
            <a:r>
              <a:rPr lang="en-US" sz="5400" b="1" dirty="0" smtClean="0">
                <a:solidFill>
                  <a:schemeClr val="bg1"/>
                </a:solidFill>
                <a:effectLst/>
              </a:rPr>
              <a:t> of the </a:t>
            </a:r>
            <a:r>
              <a:rPr lang="en-US" sz="5400" b="1" dirty="0" smtClean="0">
                <a:solidFill>
                  <a:schemeClr val="accent4">
                    <a:lumMod val="60000"/>
                    <a:lumOff val="40000"/>
                  </a:schemeClr>
                </a:solidFill>
                <a:effectLst/>
              </a:rPr>
              <a:t>Beast</a:t>
            </a:r>
            <a:r>
              <a:rPr lang="en-US" sz="5400" b="1" dirty="0" smtClean="0">
                <a:solidFill>
                  <a:schemeClr val="bg1"/>
                </a:solidFill>
                <a:effectLst/>
              </a:rPr>
              <a:t> </a:t>
            </a:r>
            <a:r>
              <a:rPr lang="en-US" sz="5400" b="1" dirty="0" smtClean="0">
                <a:solidFill>
                  <a:srgbClr val="FFFF00"/>
                </a:solidFill>
                <a:effectLst/>
              </a:rPr>
              <a:t>(Update)</a:t>
            </a:r>
            <a:endParaRPr lang="en-US" sz="5400" b="1" dirty="0">
              <a:solidFill>
                <a:srgbClr val="FFFF00"/>
              </a:solidFill>
              <a:effectLst/>
            </a:endParaRPr>
          </a:p>
        </p:txBody>
      </p:sp>
      <p:sp>
        <p:nvSpPr>
          <p:cNvPr id="9" name="TextBox 8"/>
          <p:cNvSpPr txBox="1"/>
          <p:nvPr/>
        </p:nvSpPr>
        <p:spPr>
          <a:xfrm>
            <a:off x="762000" y="6134955"/>
            <a:ext cx="7526356" cy="707886"/>
          </a:xfrm>
          <a:prstGeom prst="rect">
            <a:avLst/>
          </a:prstGeom>
          <a:noFill/>
        </p:spPr>
        <p:txBody>
          <a:bodyPr wrap="none" rtlCol="0">
            <a:spAutoFit/>
          </a:bodyPr>
          <a:lstStyle/>
          <a:p>
            <a:r>
              <a:rPr lang="en-US" sz="4000" b="1" dirty="0" smtClean="0">
                <a:solidFill>
                  <a:schemeClr val="bg1"/>
                </a:solidFill>
              </a:rPr>
              <a:t>http://www.pearltrees.com/awhn</a:t>
            </a:r>
            <a:endParaRPr lang="en-US" sz="4000" b="1" dirty="0">
              <a:solidFill>
                <a:schemeClr val="bg1"/>
              </a:solidFill>
            </a:endParaRPr>
          </a:p>
        </p:txBody>
      </p:sp>
      <p:pic>
        <p:nvPicPr>
          <p:cNvPr id="6" name="Picture 5" descr="Bible - Mark Of The Beast Statement Sunday Is Our Mark.jpg"/>
          <p:cNvPicPr>
            <a:picLocks noChangeAspect="1"/>
          </p:cNvPicPr>
          <p:nvPr/>
        </p:nvPicPr>
        <p:blipFill>
          <a:blip r:embed="rId2"/>
          <a:stretch>
            <a:fillRect/>
          </a:stretch>
        </p:blipFill>
        <p:spPr>
          <a:xfrm>
            <a:off x="0" y="838200"/>
            <a:ext cx="9144000" cy="5257800"/>
          </a:xfrm>
          <a:prstGeom prst="rect">
            <a:avLst/>
          </a:prstGeom>
        </p:spPr>
      </p:pic>
    </p:spTree>
    <p:extLst>
      <p:ext uri="{BB962C8B-B14F-4D97-AF65-F5344CB8AC3E}">
        <p14:creationId xmlns:p14="http://schemas.microsoft.com/office/powerpoint/2010/main" xmlns="" val="302574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Various  Faiths - Methodist</a:t>
            </a:r>
            <a:endParaRPr lang="en-US" b="1" dirty="0">
              <a:solidFill>
                <a:schemeClr val="bg1"/>
              </a:solidFill>
            </a:endParaRPr>
          </a:p>
        </p:txBody>
      </p:sp>
      <p:sp>
        <p:nvSpPr>
          <p:cNvPr id="4" name="TextBox 3"/>
          <p:cNvSpPr txBox="1"/>
          <p:nvPr/>
        </p:nvSpPr>
        <p:spPr>
          <a:xfrm>
            <a:off x="0" y="914400"/>
            <a:ext cx="9144000" cy="5262979"/>
          </a:xfrm>
          <a:prstGeom prst="rect">
            <a:avLst/>
          </a:prstGeom>
          <a:noFill/>
        </p:spPr>
        <p:txBody>
          <a:bodyPr wrap="square" rtlCol="0">
            <a:spAutoFit/>
          </a:bodyPr>
          <a:lstStyle/>
          <a:p>
            <a:r>
              <a:rPr lang="en-US" sz="2800" b="1" dirty="0" smtClean="0">
                <a:solidFill>
                  <a:schemeClr val="bg1"/>
                </a:solidFill>
              </a:rPr>
              <a:t>"... A UMC.org Feature by Joe </a:t>
            </a:r>
            <a:r>
              <a:rPr lang="en-US" sz="2800" b="1" dirty="0" err="1" smtClean="0">
                <a:solidFill>
                  <a:schemeClr val="bg1"/>
                </a:solidFill>
              </a:rPr>
              <a:t>Iovino</a:t>
            </a:r>
            <a:r>
              <a:rPr lang="en-US" sz="2800" b="1" dirty="0" smtClean="0">
                <a:solidFill>
                  <a:schemeClr val="bg1"/>
                </a:solidFill>
              </a:rPr>
              <a:t>*</a:t>
            </a:r>
          </a:p>
          <a:p>
            <a:endParaRPr lang="en-US" sz="1400" b="1" dirty="0" smtClean="0">
              <a:solidFill>
                <a:schemeClr val="bg1"/>
              </a:solidFill>
            </a:endParaRPr>
          </a:p>
          <a:p>
            <a:r>
              <a:rPr lang="en-US" sz="2800" b="1" dirty="0" smtClean="0">
                <a:solidFill>
                  <a:schemeClr val="bg1"/>
                </a:solidFill>
              </a:rPr>
              <a:t>Author's note: </a:t>
            </a:r>
            <a:r>
              <a:rPr lang="en-US" sz="2800" b="1" u="sng" dirty="0" smtClean="0">
                <a:solidFill>
                  <a:srgbClr val="FFFF00"/>
                </a:solidFill>
              </a:rPr>
              <a:t>The United Methodist Church recognizes Children's Sabbath</a:t>
            </a:r>
            <a:r>
              <a:rPr lang="en-US" sz="2800" b="1" dirty="0" smtClean="0">
                <a:solidFill>
                  <a:schemeClr val="bg1"/>
                </a:solidFill>
              </a:rPr>
              <a:t> on the weekend of the second </a:t>
            </a:r>
            <a:r>
              <a:rPr lang="en-US" sz="2800" b="1" u="sng" dirty="0" smtClean="0">
                <a:solidFill>
                  <a:srgbClr val="FFFF00"/>
                </a:solidFill>
              </a:rPr>
              <a:t>Sunday</a:t>
            </a:r>
            <a:r>
              <a:rPr lang="en-US" sz="2800" b="1" dirty="0" smtClean="0">
                <a:solidFill>
                  <a:schemeClr val="bg1"/>
                </a:solidFill>
              </a:rPr>
              <a:t> in October (October 12-14, 2018). The </a:t>
            </a:r>
            <a:r>
              <a:rPr lang="en-US" sz="2800" b="1" u="sng" dirty="0" smtClean="0">
                <a:solidFill>
                  <a:srgbClr val="FFFF00"/>
                </a:solidFill>
              </a:rPr>
              <a:t>ecumenical</a:t>
            </a:r>
            <a:r>
              <a:rPr lang="en-US" sz="2800" b="1" dirty="0" smtClean="0">
                <a:solidFill>
                  <a:schemeClr val="bg1"/>
                </a:solidFill>
              </a:rPr>
              <a:t> date, traditionally the third weekend in October (October 19-21, 2018), normally conflicts with Laity </a:t>
            </a:r>
            <a:r>
              <a:rPr lang="en-US" sz="2800" b="1" u="sng" dirty="0" smtClean="0">
                <a:solidFill>
                  <a:srgbClr val="FFFF00"/>
                </a:solidFill>
              </a:rPr>
              <a:t>Sunday</a:t>
            </a:r>
            <a:r>
              <a:rPr lang="en-US" sz="2800" b="1" dirty="0" smtClean="0">
                <a:solidFill>
                  <a:schemeClr val="bg1"/>
                </a:solidFill>
              </a:rPr>
              <a:t>.</a:t>
            </a:r>
          </a:p>
          <a:p>
            <a:endParaRPr lang="en-US" sz="1400" b="1" dirty="0" smtClean="0">
              <a:solidFill>
                <a:schemeClr val="bg1"/>
              </a:solidFill>
            </a:endParaRPr>
          </a:p>
          <a:p>
            <a:r>
              <a:rPr lang="en-US" sz="2800" b="1" dirty="0" smtClean="0">
                <a:solidFill>
                  <a:schemeClr val="bg1"/>
                </a:solidFill>
              </a:rPr>
              <a:t>On the second weekend in October, </a:t>
            </a:r>
            <a:r>
              <a:rPr lang="en-US" sz="2800" b="1" u="sng" dirty="0" smtClean="0">
                <a:solidFill>
                  <a:srgbClr val="FFFF00"/>
                </a:solidFill>
              </a:rPr>
              <a:t>The United Methodist Church recognizes Children’s Sabbath</a:t>
            </a:r>
            <a:r>
              <a:rPr lang="en-US" sz="2800" b="1" dirty="0" smtClean="0">
                <a:solidFill>
                  <a:schemeClr val="bg1"/>
                </a:solidFill>
              </a:rPr>
              <a:t>, a time to reflect on God’s gift of children, and ways congregations and individuals can renew their commitment to care for, protect and advocate for all children</a:t>
            </a:r>
            <a:r>
              <a:rPr lang="en-US" sz="2800" b="1" dirty="0" smtClean="0">
                <a:solidFill>
                  <a:schemeClr val="bg1"/>
                </a:solidFill>
              </a:rPr>
              <a:t>. …”</a:t>
            </a:r>
            <a:endParaRPr lang="en-US" sz="24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Various  Faiths - Methodist</a:t>
            </a:r>
            <a:endParaRPr lang="en-US" b="1" dirty="0">
              <a:solidFill>
                <a:schemeClr val="bg1"/>
              </a:solidFill>
            </a:endParaRPr>
          </a:p>
        </p:txBody>
      </p:sp>
      <p:sp>
        <p:nvSpPr>
          <p:cNvPr id="4" name="TextBox 3"/>
          <p:cNvSpPr txBox="1"/>
          <p:nvPr/>
        </p:nvSpPr>
        <p:spPr>
          <a:xfrm>
            <a:off x="0" y="1447800"/>
            <a:ext cx="9144000" cy="4524315"/>
          </a:xfrm>
          <a:prstGeom prst="rect">
            <a:avLst/>
          </a:prstGeom>
          <a:noFill/>
        </p:spPr>
        <p:txBody>
          <a:bodyPr wrap="square" rtlCol="0">
            <a:spAutoFit/>
          </a:bodyPr>
          <a:lstStyle/>
          <a:p>
            <a:r>
              <a:rPr lang="en-US" sz="3200" b="1" dirty="0" smtClean="0">
                <a:solidFill>
                  <a:schemeClr val="bg1"/>
                </a:solidFill>
              </a:rPr>
              <a:t>"... </a:t>
            </a:r>
            <a:r>
              <a:rPr lang="en-US" sz="3200" b="1" dirty="0" smtClean="0">
                <a:solidFill>
                  <a:schemeClr val="bg1"/>
                </a:solidFill>
              </a:rPr>
              <a:t>The </a:t>
            </a:r>
            <a:r>
              <a:rPr lang="en-US" sz="3200" b="1" u="sng" dirty="0" smtClean="0">
                <a:solidFill>
                  <a:srgbClr val="FFFF00"/>
                </a:solidFill>
              </a:rPr>
              <a:t>Children’s Defense Fund has led and organized The National Observance of Children’s Sabbath since 1991</a:t>
            </a:r>
            <a:r>
              <a:rPr lang="en-US" sz="3200" b="1" dirty="0" smtClean="0">
                <a:solidFill>
                  <a:schemeClr val="bg1"/>
                </a:solidFill>
              </a:rPr>
              <a:t>. This </a:t>
            </a:r>
            <a:r>
              <a:rPr lang="en-US" sz="3200" b="1" u="sng" dirty="0" smtClean="0">
                <a:solidFill>
                  <a:srgbClr val="FFFF00"/>
                </a:solidFill>
              </a:rPr>
              <a:t>ecumenical</a:t>
            </a:r>
            <a:r>
              <a:rPr lang="en-US" sz="3200" b="1" dirty="0" smtClean="0">
                <a:solidFill>
                  <a:schemeClr val="bg1"/>
                </a:solidFill>
              </a:rPr>
              <a:t> celebration </a:t>
            </a:r>
            <a:r>
              <a:rPr lang="en-US" sz="3200" b="1" u="sng" dirty="0" smtClean="0">
                <a:solidFill>
                  <a:srgbClr val="FFFF00"/>
                </a:solidFill>
              </a:rPr>
              <a:t>brings together people of all faiths</a:t>
            </a:r>
            <a:r>
              <a:rPr lang="en-US" sz="3200" b="1" dirty="0" smtClean="0">
                <a:solidFill>
                  <a:schemeClr val="bg1"/>
                </a:solidFill>
              </a:rPr>
              <a:t> to address the needs of children. ..."</a:t>
            </a:r>
            <a:r>
              <a:rPr lang="en-US" sz="3200" b="1" dirty="0" smtClean="0">
                <a:solidFill>
                  <a:srgbClr val="00B0F0"/>
                </a:solidFill>
              </a:rPr>
              <a:t> - Why United Methodists observe Children’s Sabbath – The United Methodist Church - http://www.umc.org/what-we-believe/why-united-methodists-observe-childrens-sabbath</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Various  Faiths – ‘Orthodox’</a:t>
            </a:r>
            <a:endParaRPr lang="en-US" b="1" dirty="0">
              <a:solidFill>
                <a:schemeClr val="bg1"/>
              </a:solidFill>
            </a:endParaRPr>
          </a:p>
        </p:txBody>
      </p:sp>
      <p:sp>
        <p:nvSpPr>
          <p:cNvPr id="4" name="TextBox 3"/>
          <p:cNvSpPr txBox="1"/>
          <p:nvPr/>
        </p:nvSpPr>
        <p:spPr>
          <a:xfrm>
            <a:off x="0" y="838200"/>
            <a:ext cx="9144000" cy="5693866"/>
          </a:xfrm>
          <a:prstGeom prst="rect">
            <a:avLst/>
          </a:prstGeom>
          <a:noFill/>
        </p:spPr>
        <p:txBody>
          <a:bodyPr wrap="square" rtlCol="0">
            <a:spAutoFit/>
          </a:bodyPr>
          <a:lstStyle/>
          <a:p>
            <a:r>
              <a:rPr lang="en-US" sz="2600" b="1" dirty="0" smtClean="0">
                <a:solidFill>
                  <a:schemeClr val="bg1"/>
                </a:solidFill>
              </a:rPr>
              <a:t>"... There is, however, a flip side to work, and </a:t>
            </a:r>
            <a:r>
              <a:rPr lang="en-US" sz="2600" b="1" u="sng" dirty="0" smtClean="0">
                <a:solidFill>
                  <a:srgbClr val="FFFF00"/>
                </a:solidFill>
              </a:rPr>
              <a:t>from the Orthodox Christian perspective it is known as “holy rest.”</a:t>
            </a:r>
            <a:r>
              <a:rPr lang="en-US" sz="2600" dirty="0" smtClean="0"/>
              <a:t> </a:t>
            </a:r>
            <a:r>
              <a:rPr lang="en-US" sz="2600" b="1" dirty="0" smtClean="0">
                <a:solidFill>
                  <a:schemeClr val="bg1"/>
                </a:solidFill>
              </a:rPr>
              <a:t>This rest is enshrined in the practice and observance of </a:t>
            </a:r>
            <a:r>
              <a:rPr lang="en-US" sz="2600" b="1" u="sng" dirty="0" smtClean="0">
                <a:solidFill>
                  <a:srgbClr val="FFFF00"/>
                </a:solidFill>
              </a:rPr>
              <a:t>the Sabbath</a:t>
            </a:r>
            <a:r>
              <a:rPr lang="en-US" sz="2600" b="1" dirty="0" smtClean="0">
                <a:solidFill>
                  <a:schemeClr val="bg1"/>
                </a:solidFill>
              </a:rPr>
              <a:t>, </a:t>
            </a:r>
            <a:r>
              <a:rPr lang="en-US" sz="2600" b="1" u="sng" dirty="0" smtClean="0">
                <a:solidFill>
                  <a:srgbClr val="FFFF00"/>
                </a:solidFill>
              </a:rPr>
              <a:t>The Lord’s Day (</a:t>
            </a:r>
            <a:r>
              <a:rPr lang="en-US" sz="2600" b="1" u="sng" dirty="0" err="1" smtClean="0">
                <a:solidFill>
                  <a:srgbClr val="FFFF00"/>
                </a:solidFill>
              </a:rPr>
              <a:t>Κυριακή</a:t>
            </a:r>
            <a:r>
              <a:rPr lang="en-US" sz="2600" b="1" u="sng" dirty="0" smtClean="0">
                <a:solidFill>
                  <a:srgbClr val="FFFF00"/>
                </a:solidFill>
              </a:rPr>
              <a:t>)</a:t>
            </a:r>
            <a:r>
              <a:rPr lang="en-US" sz="2600" b="1" dirty="0" smtClean="0">
                <a:solidFill>
                  <a:schemeClr val="bg1"/>
                </a:solidFill>
              </a:rPr>
              <a:t> </a:t>
            </a:r>
            <a:r>
              <a:rPr lang="en-US" sz="2600" b="1" dirty="0" smtClean="0">
                <a:solidFill>
                  <a:srgbClr val="00B050"/>
                </a:solidFill>
              </a:rPr>
              <a:t>[they mean Sunday, the counterfeit Sabbath, as True Lord's day, Rev. 1:10 is the 7th day; Gen. 2:1-3; </a:t>
            </a:r>
            <a:r>
              <a:rPr lang="en-US" sz="2600" b="1" dirty="0" err="1" smtClean="0">
                <a:solidFill>
                  <a:srgbClr val="00B050"/>
                </a:solidFill>
              </a:rPr>
              <a:t>Exo</a:t>
            </a:r>
            <a:r>
              <a:rPr lang="en-US" sz="2600" b="1" dirty="0" smtClean="0">
                <a:solidFill>
                  <a:srgbClr val="00B050"/>
                </a:solidFill>
              </a:rPr>
              <a:t>. 20:8-11; Isa 58:13; Mar. 2:27, etc]</a:t>
            </a:r>
            <a:r>
              <a:rPr lang="en-US" sz="2600" b="1" dirty="0" smtClean="0">
                <a:solidFill>
                  <a:schemeClr val="bg1"/>
                </a:solidFill>
              </a:rPr>
              <a:t>. Our society has virtually erased the distinction between </a:t>
            </a:r>
            <a:r>
              <a:rPr lang="en-US" sz="2600" b="1" u="sng" dirty="0" smtClean="0">
                <a:solidFill>
                  <a:srgbClr val="FFFF00"/>
                </a:solidFill>
              </a:rPr>
              <a:t>Sunday</a:t>
            </a:r>
            <a:r>
              <a:rPr lang="en-US" sz="2600" b="1" dirty="0" smtClean="0">
                <a:solidFill>
                  <a:schemeClr val="bg1"/>
                </a:solidFill>
              </a:rPr>
              <a:t> and </a:t>
            </a:r>
            <a:r>
              <a:rPr lang="en-US" sz="2600" b="1" u="sng" dirty="0" smtClean="0">
                <a:solidFill>
                  <a:srgbClr val="FFFF00"/>
                </a:solidFill>
              </a:rPr>
              <a:t>the other six days of the week</a:t>
            </a:r>
            <a:r>
              <a:rPr lang="en-US" sz="2600" b="1" dirty="0" smtClean="0">
                <a:solidFill>
                  <a:schemeClr val="bg1"/>
                </a:solidFill>
              </a:rPr>
              <a:t>. With a vested interest in </a:t>
            </a:r>
            <a:r>
              <a:rPr lang="en-US" sz="2600" b="1" u="sng" dirty="0" smtClean="0">
                <a:solidFill>
                  <a:srgbClr val="FFFF00"/>
                </a:solidFill>
              </a:rPr>
              <a:t>increased commerce</a:t>
            </a:r>
            <a:r>
              <a:rPr lang="en-US" sz="2600" b="1" dirty="0" smtClean="0">
                <a:solidFill>
                  <a:schemeClr val="bg1"/>
                </a:solidFill>
              </a:rPr>
              <a:t> and with a bow to the specter of secular influences that seem to expunge anything sacred from the public arena, </a:t>
            </a:r>
            <a:r>
              <a:rPr lang="en-US" sz="2600" b="1" u="sng" dirty="0" smtClean="0">
                <a:solidFill>
                  <a:srgbClr val="FFFF00"/>
                </a:solidFill>
              </a:rPr>
              <a:t>Sunday</a:t>
            </a:r>
            <a:r>
              <a:rPr lang="en-US" sz="2600" b="1" dirty="0" smtClean="0">
                <a:solidFill>
                  <a:schemeClr val="bg1"/>
                </a:solidFill>
              </a:rPr>
              <a:t> has become practically indistinguishable from other days—except that we may “go to church.” </a:t>
            </a:r>
            <a:r>
              <a:rPr lang="en-US" sz="2600" b="1" dirty="0" smtClean="0">
                <a:solidFill>
                  <a:schemeClr val="bg1"/>
                </a:solidFill>
              </a:rPr>
              <a:t>...“ </a:t>
            </a:r>
            <a:r>
              <a:rPr lang="en-US" sz="2600" b="1" dirty="0" smtClean="0">
                <a:solidFill>
                  <a:srgbClr val="00B0F0"/>
                </a:solidFill>
              </a:rPr>
              <a:t>- </a:t>
            </a:r>
            <a:r>
              <a:rPr lang="en-US" sz="2600" b="1" dirty="0" smtClean="0">
                <a:solidFill>
                  <a:srgbClr val="00B0F0"/>
                </a:solidFill>
              </a:rPr>
              <a:t>Reclaiming the Sabbath - The Catalog of Good Deeds - https://blog.obitel-minsk.com/2019/08/reclaiming-the-sabbath.html</a:t>
            </a:r>
            <a:endParaRPr lang="en-US" sz="26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Various  Faiths - Baptist</a:t>
            </a:r>
            <a:endParaRPr lang="en-US" b="1" dirty="0">
              <a:solidFill>
                <a:schemeClr val="bg1"/>
              </a:solidFill>
            </a:endParaRPr>
          </a:p>
        </p:txBody>
      </p:sp>
      <p:sp>
        <p:nvSpPr>
          <p:cNvPr id="4" name="TextBox 3"/>
          <p:cNvSpPr txBox="1"/>
          <p:nvPr/>
        </p:nvSpPr>
        <p:spPr>
          <a:xfrm>
            <a:off x="0" y="1066800"/>
            <a:ext cx="9144000" cy="5262979"/>
          </a:xfrm>
          <a:prstGeom prst="rect">
            <a:avLst/>
          </a:prstGeom>
          <a:noFill/>
        </p:spPr>
        <p:txBody>
          <a:bodyPr wrap="square" rtlCol="0">
            <a:spAutoFit/>
          </a:bodyPr>
          <a:lstStyle/>
          <a:p>
            <a:r>
              <a:rPr lang="en-US" sz="2800" b="1" dirty="0" smtClean="0">
                <a:solidFill>
                  <a:schemeClr val="bg1"/>
                </a:solidFill>
              </a:rPr>
              <a:t>“… when </a:t>
            </a:r>
            <a:r>
              <a:rPr lang="en-US" sz="2800" b="1" u="sng" dirty="0" smtClean="0">
                <a:solidFill>
                  <a:srgbClr val="FFFF00"/>
                </a:solidFill>
              </a:rPr>
              <a:t>a business (like Chick-</a:t>
            </a:r>
            <a:r>
              <a:rPr lang="en-US" sz="2800" b="1" u="sng" dirty="0" err="1" smtClean="0">
                <a:solidFill>
                  <a:srgbClr val="FFFF00"/>
                </a:solidFill>
              </a:rPr>
              <a:t>fil</a:t>
            </a:r>
            <a:r>
              <a:rPr lang="en-US" sz="2800" b="1" u="sng" dirty="0" smtClean="0">
                <a:solidFill>
                  <a:srgbClr val="FFFF00"/>
                </a:solidFill>
              </a:rPr>
              <a:t>-A) stays closed on Sunday</a:t>
            </a:r>
            <a:r>
              <a:rPr lang="en-US" sz="2800" b="1" dirty="0" smtClean="0">
                <a:solidFill>
                  <a:schemeClr val="bg1"/>
                </a:solidFill>
              </a:rPr>
              <a:t>, the world remarks about the difference.</a:t>
            </a:r>
          </a:p>
          <a:p>
            <a:endParaRPr lang="en-US" sz="1400" b="1" dirty="0" smtClean="0">
              <a:solidFill>
                <a:schemeClr val="bg1"/>
              </a:solidFill>
            </a:endParaRPr>
          </a:p>
          <a:p>
            <a:r>
              <a:rPr lang="en-US" sz="2800" b="1" dirty="0" smtClean="0">
                <a:solidFill>
                  <a:schemeClr val="bg1"/>
                </a:solidFill>
              </a:rPr>
              <a:t>Previous generations of </a:t>
            </a:r>
            <a:r>
              <a:rPr lang="en-US" sz="2800" b="1" u="sng" dirty="0" smtClean="0">
                <a:solidFill>
                  <a:srgbClr val="FFFF00"/>
                </a:solidFill>
              </a:rPr>
              <a:t>Baptists</a:t>
            </a:r>
            <a:r>
              <a:rPr lang="en-US" sz="2800" b="1" dirty="0" smtClean="0">
                <a:solidFill>
                  <a:schemeClr val="bg1"/>
                </a:solidFill>
              </a:rPr>
              <a:t> might be surprised to see the way today's Christians live, shop and work on </a:t>
            </a:r>
            <a:r>
              <a:rPr lang="en-US" sz="2800" b="1" u="sng" dirty="0" smtClean="0">
                <a:solidFill>
                  <a:srgbClr val="FFFF00"/>
                </a:solidFill>
              </a:rPr>
              <a:t>Sundays</a:t>
            </a:r>
            <a:r>
              <a:rPr lang="en-US" sz="2800" b="1" dirty="0" smtClean="0">
                <a:solidFill>
                  <a:schemeClr val="bg1"/>
                </a:solidFill>
              </a:rPr>
              <a:t>. While some </a:t>
            </a:r>
            <a:r>
              <a:rPr lang="en-US" sz="2800" b="1" u="sng" dirty="0" smtClean="0">
                <a:solidFill>
                  <a:srgbClr val="FFFF00"/>
                </a:solidFill>
              </a:rPr>
              <a:t>blue laws</a:t>
            </a:r>
            <a:r>
              <a:rPr lang="en-US" sz="2800" b="1" dirty="0" smtClean="0">
                <a:solidFill>
                  <a:schemeClr val="bg1"/>
                </a:solidFill>
              </a:rPr>
              <a:t> remain on the books, the rest of our culture has pretty much given up on the idea of </a:t>
            </a:r>
            <a:r>
              <a:rPr lang="en-US" sz="2800" b="1" u="sng" dirty="0" smtClean="0">
                <a:solidFill>
                  <a:srgbClr val="FFFF00"/>
                </a:solidFill>
              </a:rPr>
              <a:t>Sunday as special</a:t>
            </a:r>
            <a:r>
              <a:rPr lang="en-US" sz="2800" b="1" dirty="0" smtClean="0">
                <a:solidFill>
                  <a:schemeClr val="bg1"/>
                </a:solidFill>
              </a:rPr>
              <a:t>, as a day dedicated for worship and rest.</a:t>
            </a:r>
          </a:p>
          <a:p>
            <a:endParaRPr lang="en-US" sz="1400" b="1" dirty="0" smtClean="0">
              <a:solidFill>
                <a:schemeClr val="bg1"/>
              </a:solidFill>
            </a:endParaRPr>
          </a:p>
          <a:p>
            <a:r>
              <a:rPr lang="en-US" sz="2800" b="1" dirty="0" smtClean="0">
                <a:solidFill>
                  <a:schemeClr val="bg1"/>
                </a:solidFill>
              </a:rPr>
              <a:t>Some years back, </a:t>
            </a:r>
            <a:r>
              <a:rPr lang="en-US" sz="2800" b="1" u="sng" dirty="0" smtClean="0">
                <a:solidFill>
                  <a:srgbClr val="FFFF00"/>
                </a:solidFill>
              </a:rPr>
              <a:t>an international movement was born as a backlash to this societal creep into Sundays. The European Sunday Alliance, which is not specifically Christian or religious, has pushed for laws to protect Sundays</a:t>
            </a:r>
            <a:r>
              <a:rPr lang="en-US" sz="2800" b="1" dirty="0" smtClean="0">
                <a:solidFill>
                  <a:schemeClr val="bg1"/>
                </a:solidFill>
              </a:rPr>
              <a:t>. …”</a:t>
            </a:r>
            <a:endParaRPr lang="en-US" sz="24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Various  Faiths - Baptist</a:t>
            </a:r>
            <a:endParaRPr lang="en-US" b="1" dirty="0">
              <a:solidFill>
                <a:schemeClr val="bg1"/>
              </a:solidFill>
            </a:endParaRPr>
          </a:p>
        </p:txBody>
      </p:sp>
      <p:sp>
        <p:nvSpPr>
          <p:cNvPr id="4" name="TextBox 3"/>
          <p:cNvSpPr txBox="1"/>
          <p:nvPr/>
        </p:nvSpPr>
        <p:spPr>
          <a:xfrm>
            <a:off x="0" y="762000"/>
            <a:ext cx="9144000" cy="5847755"/>
          </a:xfrm>
          <a:prstGeom prst="rect">
            <a:avLst/>
          </a:prstGeom>
          <a:noFill/>
        </p:spPr>
        <p:txBody>
          <a:bodyPr wrap="square" rtlCol="0">
            <a:spAutoFit/>
          </a:bodyPr>
          <a:lstStyle/>
          <a:p>
            <a:r>
              <a:rPr lang="en-US" sz="2800" b="1" dirty="0" smtClean="0">
                <a:solidFill>
                  <a:schemeClr val="bg1"/>
                </a:solidFill>
              </a:rPr>
              <a:t> </a:t>
            </a:r>
            <a:r>
              <a:rPr lang="en-US" sz="2800" b="1" u="sng" dirty="0" smtClean="0">
                <a:solidFill>
                  <a:srgbClr val="FFFF00"/>
                </a:solidFill>
              </a:rPr>
              <a:t>It proposed that Sunday "shall not be sacrificed for economic interests. It needs to be protected as the day of rest and of social gathering</a:t>
            </a:r>
            <a:r>
              <a:rPr lang="en-US" sz="2800" b="1" dirty="0" smtClean="0">
                <a:solidFill>
                  <a:schemeClr val="bg1"/>
                </a:solidFill>
              </a:rPr>
              <a:t>."</a:t>
            </a:r>
          </a:p>
          <a:p>
            <a:endParaRPr lang="en-US" sz="1400" b="1" dirty="0" smtClean="0">
              <a:solidFill>
                <a:schemeClr val="bg1"/>
              </a:solidFill>
            </a:endParaRPr>
          </a:p>
          <a:p>
            <a:r>
              <a:rPr lang="en-US" sz="2800" b="1" dirty="0" smtClean="0">
                <a:solidFill>
                  <a:schemeClr val="bg1"/>
                </a:solidFill>
              </a:rPr>
              <a:t>Thinking about </a:t>
            </a:r>
            <a:r>
              <a:rPr lang="en-US" sz="2800" b="1" u="sng" dirty="0" smtClean="0">
                <a:solidFill>
                  <a:srgbClr val="FFFF00"/>
                </a:solidFill>
              </a:rPr>
              <a:t>America</a:t>
            </a:r>
            <a:r>
              <a:rPr lang="en-US" sz="2800" b="1" dirty="0" smtClean="0">
                <a:solidFill>
                  <a:schemeClr val="bg1"/>
                </a:solidFill>
              </a:rPr>
              <a:t>, what are some benefits of trying to </a:t>
            </a:r>
            <a:r>
              <a:rPr lang="en-US" sz="2800" b="1" u="sng" dirty="0" smtClean="0">
                <a:solidFill>
                  <a:srgbClr val="FFFF00"/>
                </a:solidFill>
              </a:rPr>
              <a:t>reclaim Sunday as special</a:t>
            </a:r>
            <a:r>
              <a:rPr lang="en-US" sz="2800" b="1" dirty="0" smtClean="0">
                <a:solidFill>
                  <a:schemeClr val="bg1"/>
                </a:solidFill>
              </a:rPr>
              <a:t>? ...</a:t>
            </a:r>
          </a:p>
          <a:p>
            <a:endParaRPr lang="en-US" sz="1400" b="1" dirty="0" smtClean="0">
              <a:solidFill>
                <a:schemeClr val="bg1"/>
              </a:solidFill>
            </a:endParaRPr>
          </a:p>
          <a:p>
            <a:r>
              <a:rPr lang="en-US" sz="2800" b="1" dirty="0" smtClean="0">
                <a:solidFill>
                  <a:schemeClr val="bg1"/>
                </a:solidFill>
              </a:rPr>
              <a:t>... Yet </a:t>
            </a:r>
            <a:r>
              <a:rPr lang="en-US" sz="2800" b="1" u="sng" dirty="0" smtClean="0">
                <a:solidFill>
                  <a:srgbClr val="FFFF00"/>
                </a:solidFill>
              </a:rPr>
              <a:t>taking back Sundays</a:t>
            </a:r>
            <a:r>
              <a:rPr lang="en-US" sz="2800" b="1" dirty="0" smtClean="0">
                <a:solidFill>
                  <a:schemeClr val="bg1"/>
                </a:solidFill>
              </a:rPr>
              <a:t> could yield some important benefits for you, your family and society as a whole. Whether it's </a:t>
            </a:r>
            <a:r>
              <a:rPr lang="en-US" sz="2800" b="1" u="sng" dirty="0" smtClean="0">
                <a:solidFill>
                  <a:srgbClr val="FFFF00"/>
                </a:solidFill>
              </a:rPr>
              <a:t>making church attendance a bigger priority</a:t>
            </a:r>
            <a:r>
              <a:rPr lang="en-US" sz="2800" b="1" dirty="0" smtClean="0">
                <a:solidFill>
                  <a:schemeClr val="bg1"/>
                </a:solidFill>
              </a:rPr>
              <a:t> or simply taking a break from social media, each of us can be better blessed when </a:t>
            </a:r>
            <a:r>
              <a:rPr lang="en-US" sz="2800" b="1" u="sng" dirty="0" smtClean="0">
                <a:solidFill>
                  <a:srgbClr val="FFFF00"/>
                </a:solidFill>
              </a:rPr>
              <a:t>we treat Sunday as special again</a:t>
            </a:r>
            <a:r>
              <a:rPr lang="en-US" sz="2800" b="1" dirty="0" smtClean="0">
                <a:solidFill>
                  <a:schemeClr val="bg1"/>
                </a:solidFill>
              </a:rPr>
              <a:t>. ..." </a:t>
            </a:r>
            <a:r>
              <a:rPr lang="en-US" sz="2800" b="1" dirty="0" smtClean="0">
                <a:solidFill>
                  <a:srgbClr val="00B0F0"/>
                </a:solidFill>
              </a:rPr>
              <a:t>- FIRST-PERSON: Is Sunday still special? - http://bpnews.net/53341/firstperson-is-sunday-still-special</a:t>
            </a:r>
            <a:endParaRPr lang="en-US" sz="24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All Kinds of </a:t>
            </a:r>
            <a:r>
              <a:rPr lang="en-US" b="1" dirty="0" err="1" smtClean="0">
                <a:solidFill>
                  <a:schemeClr val="bg1"/>
                </a:solidFill>
              </a:rPr>
              <a:t>Musick</a:t>
            </a:r>
            <a:r>
              <a:rPr lang="en-US" b="1" dirty="0" smtClean="0">
                <a:solidFill>
                  <a:schemeClr val="bg1"/>
                </a:solidFill>
              </a:rPr>
              <a:t> (Daniel 3)</a:t>
            </a:r>
            <a:endParaRPr lang="en-US" b="1" dirty="0">
              <a:solidFill>
                <a:schemeClr val="bg1"/>
              </a:solidFill>
            </a:endParaRPr>
          </a:p>
        </p:txBody>
      </p:sp>
      <p:sp>
        <p:nvSpPr>
          <p:cNvPr id="4" name="TextBox 3"/>
          <p:cNvSpPr txBox="1"/>
          <p:nvPr/>
        </p:nvSpPr>
        <p:spPr>
          <a:xfrm>
            <a:off x="0" y="1143000"/>
            <a:ext cx="9144000" cy="4616648"/>
          </a:xfrm>
          <a:prstGeom prst="rect">
            <a:avLst/>
          </a:prstGeom>
          <a:noFill/>
        </p:spPr>
        <p:txBody>
          <a:bodyPr wrap="square" rtlCol="0">
            <a:spAutoFit/>
          </a:bodyPr>
          <a:lstStyle/>
          <a:p>
            <a:r>
              <a:rPr lang="en-US" sz="2800" b="1" dirty="0" smtClean="0">
                <a:solidFill>
                  <a:schemeClr val="bg1"/>
                </a:solidFill>
              </a:rPr>
              <a:t>"... </a:t>
            </a:r>
            <a:r>
              <a:rPr lang="en-US" sz="2800" b="1" u="sng" dirty="0" err="1" smtClean="0">
                <a:solidFill>
                  <a:srgbClr val="FFFF00"/>
                </a:solidFill>
              </a:rPr>
              <a:t>Kanye</a:t>
            </a:r>
            <a:r>
              <a:rPr lang="en-US" sz="2800" b="1" u="sng" dirty="0" smtClean="0">
                <a:solidFill>
                  <a:srgbClr val="FFFF00"/>
                </a:solidFill>
              </a:rPr>
              <a:t> West</a:t>
            </a:r>
            <a:r>
              <a:rPr lang="en-US" sz="2800" b="1" dirty="0" smtClean="0">
                <a:solidFill>
                  <a:schemeClr val="bg1"/>
                </a:solidFill>
              </a:rPr>
              <a:t> has </a:t>
            </a:r>
            <a:r>
              <a:rPr lang="en-US" sz="2800" b="1" u="sng" dirty="0" smtClean="0">
                <a:solidFill>
                  <a:srgbClr val="FFFF00"/>
                </a:solidFill>
              </a:rPr>
              <a:t>a new song called "Closed on Sunday" that references Chick-</a:t>
            </a:r>
            <a:r>
              <a:rPr lang="en-US" sz="2800" b="1" u="sng" dirty="0" err="1" smtClean="0">
                <a:solidFill>
                  <a:srgbClr val="FFFF00"/>
                </a:solidFill>
              </a:rPr>
              <a:t>fil</a:t>
            </a:r>
            <a:r>
              <a:rPr lang="en-US" sz="2800" b="1" u="sng" dirty="0" smtClean="0">
                <a:solidFill>
                  <a:srgbClr val="FFFF00"/>
                </a:solidFill>
              </a:rPr>
              <a:t>-A</a:t>
            </a:r>
            <a:r>
              <a:rPr lang="en-US" sz="2800" b="1" dirty="0" smtClean="0">
                <a:solidFill>
                  <a:schemeClr val="bg1"/>
                </a:solidFill>
              </a:rPr>
              <a:t>.</a:t>
            </a:r>
          </a:p>
          <a:p>
            <a:endParaRPr lang="en-US" sz="1400" b="1" dirty="0" smtClean="0">
              <a:solidFill>
                <a:schemeClr val="bg1"/>
              </a:solidFill>
            </a:endParaRPr>
          </a:p>
          <a:p>
            <a:r>
              <a:rPr lang="en-US" sz="2800" b="1" dirty="0" smtClean="0">
                <a:solidFill>
                  <a:schemeClr val="bg1"/>
                </a:solidFill>
              </a:rPr>
              <a:t>"Closed on Sunday, you my Chick-</a:t>
            </a:r>
            <a:r>
              <a:rPr lang="en-US" sz="2800" b="1" dirty="0" err="1" smtClean="0">
                <a:solidFill>
                  <a:schemeClr val="bg1"/>
                </a:solidFill>
              </a:rPr>
              <a:t>fil</a:t>
            </a:r>
            <a:r>
              <a:rPr lang="en-US" sz="2800" b="1" dirty="0" smtClean="0">
                <a:solidFill>
                  <a:schemeClr val="bg1"/>
                </a:solidFill>
              </a:rPr>
              <a:t>-A," the song begins.</a:t>
            </a:r>
          </a:p>
          <a:p>
            <a:endParaRPr lang="en-US" sz="1400" b="1" dirty="0" smtClean="0">
              <a:solidFill>
                <a:schemeClr val="bg1"/>
              </a:solidFill>
            </a:endParaRPr>
          </a:p>
          <a:p>
            <a:r>
              <a:rPr lang="en-US" sz="2800" b="1" u="sng" dirty="0" smtClean="0">
                <a:solidFill>
                  <a:srgbClr val="FFFF00"/>
                </a:solidFill>
              </a:rPr>
              <a:t>Chick-</a:t>
            </a:r>
            <a:r>
              <a:rPr lang="en-US" sz="2800" b="1" u="sng" dirty="0" err="1" smtClean="0">
                <a:solidFill>
                  <a:srgbClr val="FFFF00"/>
                </a:solidFill>
              </a:rPr>
              <a:t>fil</a:t>
            </a:r>
            <a:r>
              <a:rPr lang="en-US" sz="2800" b="1" u="sng" dirty="0" smtClean="0">
                <a:solidFill>
                  <a:srgbClr val="FFFF00"/>
                </a:solidFill>
              </a:rPr>
              <a:t>-A closes all of its locations on Sunday because of founder </a:t>
            </a:r>
            <a:r>
              <a:rPr lang="en-US" sz="2800" b="1" u="sng" dirty="0" err="1" smtClean="0">
                <a:solidFill>
                  <a:srgbClr val="FFFF00"/>
                </a:solidFill>
              </a:rPr>
              <a:t>Truett</a:t>
            </a:r>
            <a:r>
              <a:rPr lang="en-US" sz="2800" b="1" u="sng" dirty="0" smtClean="0">
                <a:solidFill>
                  <a:srgbClr val="FFFF00"/>
                </a:solidFill>
              </a:rPr>
              <a:t> Cathy's Christian faith</a:t>
            </a:r>
            <a:r>
              <a:rPr lang="en-US" sz="2800" b="1" dirty="0" smtClean="0">
                <a:solidFill>
                  <a:schemeClr val="bg1"/>
                </a:solidFill>
              </a:rPr>
              <a:t>. ...</a:t>
            </a:r>
          </a:p>
          <a:p>
            <a:endParaRPr lang="en-US" sz="1400" b="1" dirty="0" smtClean="0">
              <a:solidFill>
                <a:schemeClr val="bg1"/>
              </a:solidFill>
            </a:endParaRPr>
          </a:p>
          <a:p>
            <a:r>
              <a:rPr lang="en-US" sz="2800" b="1" dirty="0" smtClean="0">
                <a:solidFill>
                  <a:schemeClr val="bg1"/>
                </a:solidFill>
              </a:rPr>
              <a:t>... "Closed on Sunday" is the </a:t>
            </a:r>
            <a:r>
              <a:rPr lang="en-US" sz="2800" b="1" u="sng" dirty="0" smtClean="0">
                <a:solidFill>
                  <a:srgbClr val="FFFF00"/>
                </a:solidFill>
              </a:rPr>
              <a:t>fourth</a:t>
            </a:r>
            <a:r>
              <a:rPr lang="en-US" sz="2800" b="1" dirty="0" smtClean="0">
                <a:solidFill>
                  <a:schemeClr val="bg1"/>
                </a:solidFill>
              </a:rPr>
              <a:t> track on "Jesus Is King," West's new album that was released on Friday. Prior to Friday, the song was in rotation during West's listening parties for his new songs. </a:t>
            </a:r>
            <a:r>
              <a:rPr lang="en-US" sz="2800" b="1" dirty="0" smtClean="0">
                <a:solidFill>
                  <a:schemeClr val="bg1"/>
                </a:solidFill>
              </a:rPr>
              <a:t>...”</a:t>
            </a:r>
            <a:endParaRPr lang="en-US" sz="24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All Kinds of </a:t>
            </a:r>
            <a:r>
              <a:rPr lang="en-US" b="1" dirty="0" err="1" smtClean="0">
                <a:solidFill>
                  <a:schemeClr val="bg1"/>
                </a:solidFill>
              </a:rPr>
              <a:t>Musick</a:t>
            </a:r>
            <a:r>
              <a:rPr lang="en-US" b="1" dirty="0" smtClean="0">
                <a:solidFill>
                  <a:schemeClr val="bg1"/>
                </a:solidFill>
              </a:rPr>
              <a:t> (Daniel 3)</a:t>
            </a:r>
            <a:endParaRPr lang="en-US" b="1" dirty="0">
              <a:solidFill>
                <a:schemeClr val="bg1"/>
              </a:solidFill>
            </a:endParaRPr>
          </a:p>
        </p:txBody>
      </p:sp>
      <p:sp>
        <p:nvSpPr>
          <p:cNvPr id="4" name="TextBox 3"/>
          <p:cNvSpPr txBox="1"/>
          <p:nvPr/>
        </p:nvSpPr>
        <p:spPr>
          <a:xfrm>
            <a:off x="0" y="640913"/>
            <a:ext cx="9144000" cy="6217087"/>
          </a:xfrm>
          <a:prstGeom prst="rect">
            <a:avLst/>
          </a:prstGeom>
          <a:noFill/>
        </p:spPr>
        <p:txBody>
          <a:bodyPr wrap="square" rtlCol="0">
            <a:spAutoFit/>
          </a:bodyPr>
          <a:lstStyle/>
          <a:p>
            <a:r>
              <a:rPr lang="en-US" sz="2800" b="1" dirty="0" smtClean="0">
                <a:solidFill>
                  <a:schemeClr val="bg1"/>
                </a:solidFill>
              </a:rPr>
              <a:t>“… The </a:t>
            </a:r>
            <a:r>
              <a:rPr lang="en-US" sz="2800" b="1" dirty="0" smtClean="0">
                <a:solidFill>
                  <a:schemeClr val="bg1"/>
                </a:solidFill>
              </a:rPr>
              <a:t>song goes on to preach against </a:t>
            </a:r>
            <a:r>
              <a:rPr lang="en-US" sz="2800" b="1" dirty="0" err="1" smtClean="0">
                <a:solidFill>
                  <a:schemeClr val="bg1"/>
                </a:solidFill>
              </a:rPr>
              <a:t>Instagram</a:t>
            </a:r>
            <a:r>
              <a:rPr lang="en-US" sz="2800" b="1" dirty="0" smtClean="0">
                <a:solidFill>
                  <a:schemeClr val="bg1"/>
                </a:solidFill>
              </a:rPr>
              <a:t> ("Hold the </a:t>
            </a:r>
            <a:r>
              <a:rPr lang="en-US" sz="2800" b="1" dirty="0" err="1" smtClean="0">
                <a:solidFill>
                  <a:schemeClr val="bg1"/>
                </a:solidFill>
              </a:rPr>
              <a:t>selfies</a:t>
            </a:r>
            <a:r>
              <a:rPr lang="en-US" sz="2800" b="1" dirty="0" smtClean="0">
                <a:solidFill>
                  <a:schemeClr val="bg1"/>
                </a:solidFill>
              </a:rPr>
              <a:t>, put the 'Gram away") and the importance of faith ("Follow Jesus, listen and obey"). </a:t>
            </a:r>
            <a:r>
              <a:rPr lang="en-US" sz="2800" b="1" u="sng" dirty="0" smtClean="0">
                <a:solidFill>
                  <a:srgbClr val="FFFF00"/>
                </a:solidFill>
              </a:rPr>
              <a:t>West ends the song with a cry of "Chick-</a:t>
            </a:r>
            <a:r>
              <a:rPr lang="en-US" sz="2800" b="1" u="sng" dirty="0" err="1" smtClean="0">
                <a:solidFill>
                  <a:srgbClr val="FFFF00"/>
                </a:solidFill>
              </a:rPr>
              <a:t>fil</a:t>
            </a:r>
            <a:r>
              <a:rPr lang="en-US" sz="2800" b="1" u="sng" dirty="0" smtClean="0">
                <a:solidFill>
                  <a:srgbClr val="FFFF00"/>
                </a:solidFill>
              </a:rPr>
              <a:t>-A!"</a:t>
            </a:r>
          </a:p>
          <a:p>
            <a:endParaRPr lang="en-US" sz="1400" b="1" dirty="0" smtClean="0">
              <a:solidFill>
                <a:schemeClr val="bg1"/>
              </a:solidFill>
            </a:endParaRPr>
          </a:p>
          <a:p>
            <a:r>
              <a:rPr lang="en-US" sz="2800" b="1" u="sng" dirty="0" smtClean="0">
                <a:solidFill>
                  <a:srgbClr val="FFFF00"/>
                </a:solidFill>
              </a:rPr>
              <a:t>Chick-</a:t>
            </a:r>
            <a:r>
              <a:rPr lang="en-US" sz="2800" b="1" u="sng" dirty="0" err="1" smtClean="0">
                <a:solidFill>
                  <a:srgbClr val="FFFF00"/>
                </a:solidFill>
              </a:rPr>
              <a:t>fil</a:t>
            </a:r>
            <a:r>
              <a:rPr lang="en-US" sz="2800" b="1" u="sng" dirty="0" smtClean="0">
                <a:solidFill>
                  <a:srgbClr val="FFFF00"/>
                </a:solidFill>
              </a:rPr>
              <a:t>-A</a:t>
            </a:r>
            <a:r>
              <a:rPr lang="en-US" sz="2800" b="1" dirty="0" smtClean="0">
                <a:solidFill>
                  <a:schemeClr val="bg1"/>
                </a:solidFill>
              </a:rPr>
              <a:t> declined to comment on the song. But, the fast-food shout-out seems fitting for the gospel-influenced album. </a:t>
            </a:r>
            <a:r>
              <a:rPr lang="en-US" sz="2800" b="1" u="sng" dirty="0" smtClean="0">
                <a:solidFill>
                  <a:srgbClr val="FFFF00"/>
                </a:solidFill>
              </a:rPr>
              <a:t>Every location of the fast-food chain is closed on Sunday</a:t>
            </a:r>
            <a:r>
              <a:rPr lang="en-US" sz="2800" b="1" dirty="0" smtClean="0">
                <a:solidFill>
                  <a:schemeClr val="bg1"/>
                </a:solidFill>
              </a:rPr>
              <a:t>. ...</a:t>
            </a:r>
          </a:p>
          <a:p>
            <a:endParaRPr lang="en-US" sz="1400" b="1" dirty="0" smtClean="0">
              <a:solidFill>
                <a:schemeClr val="bg1"/>
              </a:solidFill>
            </a:endParaRPr>
          </a:p>
          <a:p>
            <a:r>
              <a:rPr lang="en-US" sz="2800" b="1" dirty="0" smtClean="0">
                <a:solidFill>
                  <a:schemeClr val="bg1"/>
                </a:solidFill>
              </a:rPr>
              <a:t>... West has also made </a:t>
            </a:r>
            <a:r>
              <a:rPr lang="en-US" sz="2800" b="1" u="sng" dirty="0" smtClean="0">
                <a:solidFill>
                  <a:srgbClr val="FFFF00"/>
                </a:solidFill>
              </a:rPr>
              <a:t>financial investments into</a:t>
            </a:r>
            <a:r>
              <a:rPr lang="en-US" sz="2800" b="1" dirty="0" smtClean="0">
                <a:solidFill>
                  <a:schemeClr val="bg1"/>
                </a:solidFill>
              </a:rPr>
              <a:t> the fast-food industry. ..." </a:t>
            </a:r>
            <a:r>
              <a:rPr lang="en-US" sz="2800" b="1" dirty="0" smtClean="0">
                <a:solidFill>
                  <a:srgbClr val="00B0F0"/>
                </a:solidFill>
              </a:rPr>
              <a:t>- </a:t>
            </a:r>
            <a:r>
              <a:rPr lang="en-US" sz="2800" b="1" dirty="0" err="1" smtClean="0">
                <a:solidFill>
                  <a:srgbClr val="00B0F0"/>
                </a:solidFill>
              </a:rPr>
              <a:t>Kanye</a:t>
            </a:r>
            <a:r>
              <a:rPr lang="en-US" sz="2800" b="1" dirty="0" smtClean="0">
                <a:solidFill>
                  <a:srgbClr val="00B0F0"/>
                </a:solidFill>
              </a:rPr>
              <a:t> West has a new song called 'Closed on Sunday' that heavily references Chick-</a:t>
            </a:r>
            <a:r>
              <a:rPr lang="en-US" sz="2800" b="1" dirty="0" err="1" smtClean="0">
                <a:solidFill>
                  <a:srgbClr val="00B0F0"/>
                </a:solidFill>
              </a:rPr>
              <a:t>fil</a:t>
            </a:r>
            <a:r>
              <a:rPr lang="en-US" sz="2800" b="1" dirty="0" smtClean="0">
                <a:solidFill>
                  <a:srgbClr val="00B0F0"/>
                </a:solidFill>
              </a:rPr>
              <a:t>-A - https://www.businessinsider.com/kanye-west-new-song-chick-fil-a-closed-on-sunday-2019-10</a:t>
            </a:r>
            <a:endParaRPr lang="en-US" sz="24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United Nations Policies</a:t>
            </a:r>
            <a:endParaRPr lang="en-US" b="1" dirty="0">
              <a:solidFill>
                <a:schemeClr val="bg1"/>
              </a:solidFill>
            </a:endParaRPr>
          </a:p>
        </p:txBody>
      </p:sp>
      <p:sp>
        <p:nvSpPr>
          <p:cNvPr id="4" name="TextBox 3"/>
          <p:cNvSpPr txBox="1"/>
          <p:nvPr/>
        </p:nvSpPr>
        <p:spPr>
          <a:xfrm>
            <a:off x="0" y="838200"/>
            <a:ext cx="9144000" cy="5262979"/>
          </a:xfrm>
          <a:prstGeom prst="rect">
            <a:avLst/>
          </a:prstGeom>
          <a:noFill/>
        </p:spPr>
        <p:txBody>
          <a:bodyPr wrap="square" rtlCol="0">
            <a:spAutoFit/>
          </a:bodyPr>
          <a:lstStyle/>
          <a:p>
            <a:r>
              <a:rPr lang="en-US" sz="2800" b="1" dirty="0" smtClean="0">
                <a:solidFill>
                  <a:schemeClr val="bg1"/>
                </a:solidFill>
              </a:rPr>
              <a:t>"... In our industrialized, digitized, pressurized world, it may be hard to imagine there was once a time without the sound of text messages, the sight of skyscrapers and the smell of car exhaust.</a:t>
            </a:r>
          </a:p>
          <a:p>
            <a:endParaRPr lang="en-US" sz="1400" b="1" dirty="0" smtClean="0">
              <a:solidFill>
                <a:schemeClr val="bg1"/>
              </a:solidFill>
            </a:endParaRPr>
          </a:p>
          <a:p>
            <a:r>
              <a:rPr lang="en-US" sz="2800" b="1" dirty="0" smtClean="0">
                <a:solidFill>
                  <a:schemeClr val="bg1"/>
                </a:solidFill>
              </a:rPr>
              <a:t>A time when the </a:t>
            </a:r>
            <a:r>
              <a:rPr lang="en-US" sz="2800" b="1" u="sng" dirty="0" smtClean="0">
                <a:solidFill>
                  <a:srgbClr val="FFFF00"/>
                </a:solidFill>
              </a:rPr>
              <a:t>human impact on the earth</a:t>
            </a:r>
            <a:r>
              <a:rPr lang="en-US" sz="2800" b="1" dirty="0" smtClean="0">
                <a:solidFill>
                  <a:schemeClr val="bg1"/>
                </a:solidFill>
              </a:rPr>
              <a:t> was reverential and humanity viewed their mission as a steward of the planet and caretaker of everything therein.</a:t>
            </a:r>
          </a:p>
          <a:p>
            <a:endParaRPr lang="en-US" sz="1400" b="1" dirty="0" smtClean="0">
              <a:solidFill>
                <a:schemeClr val="bg1"/>
              </a:solidFill>
            </a:endParaRPr>
          </a:p>
          <a:p>
            <a:r>
              <a:rPr lang="en-US" sz="2800" b="1" dirty="0" smtClean="0">
                <a:solidFill>
                  <a:schemeClr val="bg1"/>
                </a:solidFill>
              </a:rPr>
              <a:t>You would probably </a:t>
            </a:r>
            <a:r>
              <a:rPr lang="en-US" sz="2800" b="1" u="sng" dirty="0" smtClean="0">
                <a:solidFill>
                  <a:srgbClr val="FFFF00"/>
                </a:solidFill>
              </a:rPr>
              <a:t>need to go back to Biblical times when Adam and Eve walked alone in the Garden of Eden when God concluded the six days of creation with a cessation of all further work</a:t>
            </a:r>
            <a:r>
              <a:rPr lang="en-US" sz="2800" b="1" dirty="0" smtClean="0">
                <a:solidFill>
                  <a:schemeClr val="bg1"/>
                </a:solidFill>
              </a:rPr>
              <a:t>. …”</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United Nations Policies</a:t>
            </a:r>
            <a:endParaRPr lang="en-US" b="1" dirty="0">
              <a:solidFill>
                <a:schemeClr val="bg1"/>
              </a:solidFill>
            </a:endParaRPr>
          </a:p>
        </p:txBody>
      </p:sp>
      <p:sp>
        <p:nvSpPr>
          <p:cNvPr id="4" name="TextBox 3"/>
          <p:cNvSpPr txBox="1"/>
          <p:nvPr/>
        </p:nvSpPr>
        <p:spPr>
          <a:xfrm>
            <a:off x="0" y="1066800"/>
            <a:ext cx="9144000" cy="5047536"/>
          </a:xfrm>
          <a:prstGeom prst="rect">
            <a:avLst/>
          </a:prstGeom>
          <a:noFill/>
        </p:spPr>
        <p:txBody>
          <a:bodyPr wrap="square" rtlCol="0">
            <a:spAutoFit/>
          </a:bodyPr>
          <a:lstStyle/>
          <a:p>
            <a:r>
              <a:rPr lang="en-US" sz="2800" b="1" dirty="0" smtClean="0">
                <a:solidFill>
                  <a:schemeClr val="bg1"/>
                </a:solidFill>
              </a:rPr>
              <a:t>"... </a:t>
            </a:r>
            <a:r>
              <a:rPr lang="en-US" sz="2800" b="1" u="sng" dirty="0" smtClean="0">
                <a:solidFill>
                  <a:srgbClr val="FFFF00"/>
                </a:solidFill>
              </a:rPr>
              <a:t>This </a:t>
            </a:r>
            <a:r>
              <a:rPr lang="en-US" sz="2800" b="1" u="sng" dirty="0" smtClean="0">
                <a:solidFill>
                  <a:srgbClr val="FFFF00"/>
                </a:solidFill>
              </a:rPr>
              <a:t>day of rest called the Sabbath, or in Hebrew Shabbat</a:t>
            </a:r>
            <a:r>
              <a:rPr lang="en-US" sz="2800" b="1" dirty="0" smtClean="0">
                <a:solidFill>
                  <a:schemeClr val="bg1"/>
                </a:solidFill>
              </a:rPr>
              <a:t>, became enshrined </a:t>
            </a:r>
            <a:r>
              <a:rPr lang="en-US" sz="2800" b="1" u="sng" dirty="0" smtClean="0">
                <a:solidFill>
                  <a:srgbClr val="FFFF00"/>
                </a:solidFill>
              </a:rPr>
              <a:t>in</a:t>
            </a:r>
            <a:r>
              <a:rPr lang="en-US" sz="2800" b="1" dirty="0" smtClean="0">
                <a:solidFill>
                  <a:schemeClr val="bg1"/>
                </a:solidFill>
              </a:rPr>
              <a:t> Mosaic law with </a:t>
            </a:r>
            <a:r>
              <a:rPr lang="en-US" sz="2800" b="1" u="sng" dirty="0" smtClean="0">
                <a:solidFill>
                  <a:srgbClr val="FFFF00"/>
                </a:solidFill>
              </a:rPr>
              <a:t>the Ten Commandments</a:t>
            </a:r>
            <a:r>
              <a:rPr lang="en-US" sz="2800" b="1" dirty="0" smtClean="0">
                <a:solidFill>
                  <a:schemeClr val="bg1"/>
                </a:solidFill>
              </a:rPr>
              <a:t>. To this day, Judaism, Christianity, and Islam have a </a:t>
            </a:r>
            <a:r>
              <a:rPr lang="en-US" sz="2800" b="1" u="sng" dirty="0" smtClean="0">
                <a:solidFill>
                  <a:srgbClr val="FFFF00"/>
                </a:solidFill>
              </a:rPr>
              <a:t>version</a:t>
            </a:r>
            <a:r>
              <a:rPr lang="en-US" sz="2800" b="1" dirty="0" smtClean="0">
                <a:solidFill>
                  <a:schemeClr val="bg1"/>
                </a:solidFill>
              </a:rPr>
              <a:t> of a day of rest with adherents citing benefits far beyond the religious or spiritual.</a:t>
            </a:r>
          </a:p>
          <a:p>
            <a:endParaRPr lang="en-US" sz="1400" b="1" dirty="0" smtClean="0">
              <a:solidFill>
                <a:schemeClr val="bg1"/>
              </a:solidFill>
            </a:endParaRPr>
          </a:p>
          <a:p>
            <a:r>
              <a:rPr lang="en-US" sz="2800" b="1" dirty="0" smtClean="0">
                <a:solidFill>
                  <a:schemeClr val="bg1"/>
                </a:solidFill>
              </a:rPr>
              <a:t>There are many examples of senior </a:t>
            </a:r>
            <a:r>
              <a:rPr lang="en-US" sz="2800" b="1" u="sng" dirty="0" smtClean="0">
                <a:solidFill>
                  <a:srgbClr val="FFFF00"/>
                </a:solidFill>
              </a:rPr>
              <a:t>corporate</a:t>
            </a:r>
            <a:r>
              <a:rPr lang="en-US" sz="2800" b="1" dirty="0" smtClean="0">
                <a:solidFill>
                  <a:schemeClr val="bg1"/>
                </a:solidFill>
              </a:rPr>
              <a:t> executives and celebrities who have found within the day of rest, an opportunity for rejuvenation that strengthens their efforts during the rest of the week. Former Treasury Secretary Jack Lew, who also served as Chief of Staff for President </a:t>
            </a:r>
            <a:r>
              <a:rPr lang="en-US" sz="2800" b="1" dirty="0" err="1" smtClean="0">
                <a:solidFill>
                  <a:schemeClr val="bg1"/>
                </a:solidFill>
              </a:rPr>
              <a:t>Barack</a:t>
            </a:r>
            <a:r>
              <a:rPr lang="en-US" sz="2800" b="1" dirty="0" smtClean="0">
                <a:solidFill>
                  <a:schemeClr val="bg1"/>
                </a:solidFill>
              </a:rPr>
              <a:t> </a:t>
            </a:r>
            <a:r>
              <a:rPr lang="en-US" sz="2800" b="1" dirty="0" err="1" smtClean="0">
                <a:solidFill>
                  <a:schemeClr val="bg1"/>
                </a:solidFill>
              </a:rPr>
              <a:t>Obama</a:t>
            </a:r>
            <a:r>
              <a:rPr lang="en-US" sz="2800" b="1" dirty="0" smtClean="0">
                <a:solidFill>
                  <a:schemeClr val="bg1"/>
                </a:solidFill>
              </a:rPr>
              <a:t> </a:t>
            </a:r>
            <a:r>
              <a:rPr lang="en-US" sz="2800" b="1" dirty="0" smtClean="0">
                <a:solidFill>
                  <a:schemeClr val="bg1"/>
                </a:solidFill>
              </a:rPr>
              <a:t>…”</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United Nations Policies</a:t>
            </a:r>
            <a:endParaRPr lang="en-US" b="1" dirty="0">
              <a:solidFill>
                <a:schemeClr val="bg1"/>
              </a:solidFill>
            </a:endParaRPr>
          </a:p>
        </p:txBody>
      </p:sp>
      <p:sp>
        <p:nvSpPr>
          <p:cNvPr id="4" name="TextBox 3"/>
          <p:cNvSpPr txBox="1"/>
          <p:nvPr/>
        </p:nvSpPr>
        <p:spPr>
          <a:xfrm>
            <a:off x="0" y="1371600"/>
            <a:ext cx="9144000" cy="4832092"/>
          </a:xfrm>
          <a:prstGeom prst="rect">
            <a:avLst/>
          </a:prstGeom>
          <a:noFill/>
        </p:spPr>
        <p:txBody>
          <a:bodyPr wrap="square" rtlCol="0">
            <a:spAutoFit/>
          </a:bodyPr>
          <a:lstStyle/>
          <a:p>
            <a:r>
              <a:rPr lang="en-US" sz="2800" b="1" dirty="0" smtClean="0">
                <a:solidFill>
                  <a:schemeClr val="bg1"/>
                </a:solidFill>
              </a:rPr>
              <a:t>"... and former Senator Joseph Lieberman all managed to observe the Sabbath while juggling high-profile roles at the highest level of government service. “[R]</a:t>
            </a:r>
            <a:r>
              <a:rPr lang="en-US" sz="2800" b="1" dirty="0" err="1" smtClean="0">
                <a:solidFill>
                  <a:schemeClr val="bg1"/>
                </a:solidFill>
              </a:rPr>
              <a:t>egardless</a:t>
            </a:r>
            <a:r>
              <a:rPr lang="en-US" sz="2800" b="1" dirty="0" smtClean="0">
                <a:solidFill>
                  <a:schemeClr val="bg1"/>
                </a:solidFill>
              </a:rPr>
              <a:t> of one’s religion, or frankly whether one considers oneself religious, there’s a powerful message and purpose to the Sabbath,” says Lieberman, “[t]he gift of rest is desperately needed in our world today, where people work so hard almost every day, and yearn for meaning and find it hard to locate in our popular culture.” Today, </a:t>
            </a:r>
            <a:r>
              <a:rPr lang="en-US" sz="2800" b="1" dirty="0" err="1" smtClean="0">
                <a:solidFill>
                  <a:schemeClr val="bg1"/>
                </a:solidFill>
              </a:rPr>
              <a:t>Ivanka</a:t>
            </a:r>
            <a:r>
              <a:rPr lang="en-US" sz="2800" b="1" dirty="0" smtClean="0">
                <a:solidFill>
                  <a:schemeClr val="bg1"/>
                </a:solidFill>
              </a:rPr>
              <a:t> Trump and Jared Kushner make Shabbat observance a priority, balancing their civic duties with their religious obligations</a:t>
            </a:r>
            <a:r>
              <a:rPr lang="en-US" sz="2800" b="1" dirty="0" smtClean="0">
                <a:solidFill>
                  <a:schemeClr val="bg1"/>
                </a:solidFill>
              </a:rPr>
              <a:t>. …”</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The steady trend</a:t>
            </a:r>
            <a:endParaRPr lang="en-US" sz="3600" b="1" dirty="0">
              <a:solidFill>
                <a:schemeClr val="bg1"/>
              </a:solidFill>
            </a:endParaRPr>
          </a:p>
        </p:txBody>
      </p:sp>
      <p:sp>
        <p:nvSpPr>
          <p:cNvPr id="4" name="TextBox 3"/>
          <p:cNvSpPr txBox="1"/>
          <p:nvPr/>
        </p:nvSpPr>
        <p:spPr>
          <a:xfrm>
            <a:off x="0" y="1066800"/>
            <a:ext cx="9144000" cy="5047536"/>
          </a:xfrm>
          <a:prstGeom prst="rect">
            <a:avLst/>
          </a:prstGeom>
          <a:noFill/>
        </p:spPr>
        <p:txBody>
          <a:bodyPr wrap="square" rtlCol="0">
            <a:spAutoFit/>
          </a:bodyPr>
          <a:lstStyle/>
          <a:p>
            <a:r>
              <a:rPr lang="en-US" sz="4400" b="1" dirty="0" smtClean="0">
                <a:solidFill>
                  <a:schemeClr val="bg1"/>
                </a:solidFill>
              </a:rPr>
              <a:t>We are told </a:t>
            </a:r>
            <a:r>
              <a:rPr lang="en-US" sz="4400" b="1" dirty="0" smtClean="0">
                <a:solidFill>
                  <a:schemeClr val="bg1"/>
                </a:solidFill>
              </a:rPr>
              <a:t>that:</a:t>
            </a:r>
          </a:p>
          <a:p>
            <a:endParaRPr lang="en-US" sz="1400" b="1" dirty="0" smtClean="0">
              <a:solidFill>
                <a:schemeClr val="bg1"/>
              </a:solidFill>
            </a:endParaRPr>
          </a:p>
          <a:p>
            <a:r>
              <a:rPr lang="en-US" sz="4400" b="1" dirty="0" smtClean="0">
                <a:solidFill>
                  <a:schemeClr val="bg1"/>
                </a:solidFill>
              </a:rPr>
              <a:t>“</a:t>
            </a:r>
            <a:r>
              <a:rPr lang="en-US" sz="4400" b="1" dirty="0" smtClean="0">
                <a:solidFill>
                  <a:schemeClr val="bg1"/>
                </a:solidFill>
              </a:rPr>
              <a:t>Those who place themselves under God's control, to be led and guided by Him, </a:t>
            </a:r>
            <a:r>
              <a:rPr lang="en-US" sz="4400" b="1" u="sng" dirty="0" smtClean="0">
                <a:solidFill>
                  <a:srgbClr val="FFFF00"/>
                </a:solidFill>
              </a:rPr>
              <a:t>will catch the steady trend of the events ordained by Him to take </a:t>
            </a:r>
            <a:r>
              <a:rPr lang="en-US" sz="4400" b="1" u="sng" dirty="0" smtClean="0">
                <a:solidFill>
                  <a:srgbClr val="FFFF00"/>
                </a:solidFill>
              </a:rPr>
              <a:t>place</a:t>
            </a:r>
            <a:r>
              <a:rPr lang="en-US" sz="4400" b="1" dirty="0" smtClean="0">
                <a:solidFill>
                  <a:schemeClr val="bg1"/>
                </a:solidFill>
              </a:rPr>
              <a:t>.” </a:t>
            </a:r>
            <a:r>
              <a:rPr lang="en-US" sz="4400" b="1" dirty="0" smtClean="0">
                <a:solidFill>
                  <a:srgbClr val="00B0F0"/>
                </a:solidFill>
              </a:rPr>
              <a:t>– The Advent Review And Sabbath Herald; August 5</a:t>
            </a:r>
            <a:r>
              <a:rPr lang="en-US" sz="4400" b="1" baseline="30000" dirty="0" smtClean="0">
                <a:solidFill>
                  <a:srgbClr val="00B0F0"/>
                </a:solidFill>
              </a:rPr>
              <a:t>th</a:t>
            </a:r>
            <a:r>
              <a:rPr lang="en-US" sz="4400" b="1" dirty="0" smtClean="0">
                <a:solidFill>
                  <a:srgbClr val="00B0F0"/>
                </a:solidFill>
              </a:rPr>
              <a:t>, 1902</a:t>
            </a:r>
            <a:endParaRPr lang="en-US" sz="4400" b="1" dirty="0">
              <a:solidFill>
                <a:schemeClr val="bg1"/>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United Nations Policies</a:t>
            </a:r>
            <a:endParaRPr lang="en-US" b="1" dirty="0">
              <a:solidFill>
                <a:schemeClr val="bg1"/>
              </a:solidFill>
            </a:endParaRPr>
          </a:p>
        </p:txBody>
      </p:sp>
      <p:sp>
        <p:nvSpPr>
          <p:cNvPr id="4" name="TextBox 3"/>
          <p:cNvSpPr txBox="1"/>
          <p:nvPr/>
        </p:nvSpPr>
        <p:spPr>
          <a:xfrm>
            <a:off x="0" y="762000"/>
            <a:ext cx="9144000" cy="5909310"/>
          </a:xfrm>
          <a:prstGeom prst="rect">
            <a:avLst/>
          </a:prstGeom>
          <a:noFill/>
        </p:spPr>
        <p:txBody>
          <a:bodyPr wrap="square" rtlCol="0">
            <a:spAutoFit/>
          </a:bodyPr>
          <a:lstStyle/>
          <a:p>
            <a:r>
              <a:rPr lang="en-US" sz="2800" b="1" dirty="0" smtClean="0">
                <a:solidFill>
                  <a:schemeClr val="bg1"/>
                </a:solidFill>
              </a:rPr>
              <a:t>"... </a:t>
            </a:r>
            <a:r>
              <a:rPr lang="en-US" sz="2800" b="1" dirty="0" smtClean="0">
                <a:solidFill>
                  <a:schemeClr val="bg1"/>
                </a:solidFill>
              </a:rPr>
              <a:t>Randi </a:t>
            </a:r>
            <a:r>
              <a:rPr lang="en-US" sz="2800" b="1" dirty="0" err="1" smtClean="0">
                <a:solidFill>
                  <a:schemeClr val="bg1"/>
                </a:solidFill>
              </a:rPr>
              <a:t>Zuckerberg</a:t>
            </a:r>
            <a:r>
              <a:rPr lang="en-US" sz="2800" b="1" dirty="0" smtClean="0">
                <a:solidFill>
                  <a:schemeClr val="bg1"/>
                </a:solidFill>
              </a:rPr>
              <a:t>, former Director of Market Development and spokesperson for </a:t>
            </a:r>
            <a:r>
              <a:rPr lang="en-US" sz="2800" b="1" dirty="0" err="1" smtClean="0">
                <a:solidFill>
                  <a:schemeClr val="bg1"/>
                </a:solidFill>
              </a:rPr>
              <a:t>Facebook</a:t>
            </a:r>
            <a:r>
              <a:rPr lang="en-US" sz="2800" b="1" dirty="0" smtClean="0">
                <a:solidFill>
                  <a:schemeClr val="bg1"/>
                </a:solidFill>
              </a:rPr>
              <a:t>, and a sister of the company’s co-founder and CEO Mark </a:t>
            </a:r>
            <a:r>
              <a:rPr lang="en-US" sz="2800" b="1" dirty="0" err="1" smtClean="0">
                <a:solidFill>
                  <a:schemeClr val="bg1"/>
                </a:solidFill>
              </a:rPr>
              <a:t>Zuckerberg</a:t>
            </a:r>
            <a:r>
              <a:rPr lang="en-US" sz="2800" b="1" dirty="0" smtClean="0">
                <a:solidFill>
                  <a:schemeClr val="bg1"/>
                </a:solidFill>
              </a:rPr>
              <a:t>, “I’m completely unable to be creative when I’m glued to my phone, </a:t>
            </a:r>
            <a:r>
              <a:rPr lang="en-US" sz="2800" b="1" dirty="0" err="1" smtClean="0">
                <a:solidFill>
                  <a:schemeClr val="bg1"/>
                </a:solidFill>
              </a:rPr>
              <a:t>Instagram</a:t>
            </a:r>
            <a:r>
              <a:rPr lang="en-US" sz="2800" b="1" dirty="0" smtClean="0">
                <a:solidFill>
                  <a:schemeClr val="bg1"/>
                </a:solidFill>
              </a:rPr>
              <a:t>, LinkedIn messages. When you’re constantly connected to other people, you can’t unplug. On weekends, we do a ‘digital Shabbat,’ where we turn everything off.”</a:t>
            </a:r>
          </a:p>
          <a:p>
            <a:endParaRPr lang="en-US" sz="1400" b="1" dirty="0" smtClean="0">
              <a:solidFill>
                <a:schemeClr val="bg1"/>
              </a:solidFill>
            </a:endParaRPr>
          </a:p>
          <a:p>
            <a:r>
              <a:rPr lang="en-US" sz="2800" b="1" dirty="0" smtClean="0">
                <a:solidFill>
                  <a:schemeClr val="bg1"/>
                </a:solidFill>
              </a:rPr>
              <a:t>“In addition to providing personal fulfillment and an unparalleled opportunity for rest and self-reflection, Shabbat can also positively impact the world far beyond the individual,” explains </a:t>
            </a:r>
            <a:r>
              <a:rPr lang="en-US" sz="2800" b="1" u="sng" dirty="0" smtClean="0">
                <a:solidFill>
                  <a:srgbClr val="FFFF00"/>
                </a:solidFill>
              </a:rPr>
              <a:t>Dr. </a:t>
            </a:r>
            <a:r>
              <a:rPr lang="en-US" sz="2800" b="1" u="sng" dirty="0" err="1" smtClean="0">
                <a:solidFill>
                  <a:srgbClr val="FFFF00"/>
                </a:solidFill>
              </a:rPr>
              <a:t>Menahem</a:t>
            </a:r>
            <a:r>
              <a:rPr lang="en-US" sz="2800" b="1" u="sng" dirty="0" smtClean="0">
                <a:solidFill>
                  <a:srgbClr val="FFFF00"/>
                </a:solidFill>
              </a:rPr>
              <a:t> David </a:t>
            </a:r>
            <a:r>
              <a:rPr lang="en-US" sz="2800" b="1" u="sng" dirty="0" err="1" smtClean="0">
                <a:solidFill>
                  <a:srgbClr val="FFFF00"/>
                </a:solidFill>
              </a:rPr>
              <a:t>Smadja</a:t>
            </a:r>
            <a:r>
              <a:rPr lang="en-US" sz="2800" b="1" dirty="0" smtClean="0">
                <a:solidFill>
                  <a:schemeClr val="bg1"/>
                </a:solidFill>
              </a:rPr>
              <a:t>, a well-known author, economist and religious </a:t>
            </a:r>
            <a:r>
              <a:rPr lang="en-US" sz="2800" b="1" dirty="0" smtClean="0">
                <a:solidFill>
                  <a:schemeClr val="bg1"/>
                </a:solidFill>
              </a:rPr>
              <a:t>scholar, …”</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United Nations Policies</a:t>
            </a:r>
            <a:endParaRPr lang="en-US" b="1" dirty="0">
              <a:solidFill>
                <a:schemeClr val="bg1"/>
              </a:solidFill>
            </a:endParaRPr>
          </a:p>
        </p:txBody>
      </p:sp>
      <p:sp>
        <p:nvSpPr>
          <p:cNvPr id="4" name="TextBox 3"/>
          <p:cNvSpPr txBox="1"/>
          <p:nvPr/>
        </p:nvSpPr>
        <p:spPr>
          <a:xfrm>
            <a:off x="0" y="838200"/>
            <a:ext cx="9144000" cy="5478423"/>
          </a:xfrm>
          <a:prstGeom prst="rect">
            <a:avLst/>
          </a:prstGeom>
          <a:noFill/>
        </p:spPr>
        <p:txBody>
          <a:bodyPr wrap="square" rtlCol="0">
            <a:spAutoFit/>
          </a:bodyPr>
          <a:lstStyle/>
          <a:p>
            <a:r>
              <a:rPr lang="en-US" sz="2800" b="1" dirty="0" smtClean="0">
                <a:solidFill>
                  <a:schemeClr val="bg1"/>
                </a:solidFill>
              </a:rPr>
              <a:t>"... </a:t>
            </a:r>
            <a:r>
              <a:rPr lang="en-US" sz="2800" b="1" dirty="0" smtClean="0">
                <a:solidFill>
                  <a:schemeClr val="bg1"/>
                </a:solidFill>
              </a:rPr>
              <a:t>“</a:t>
            </a:r>
            <a:r>
              <a:rPr lang="en-US" sz="2800" b="1" dirty="0" smtClean="0">
                <a:solidFill>
                  <a:schemeClr val="bg1"/>
                </a:solidFill>
              </a:rPr>
              <a:t>through my 35 years of experience in economics, I have been able to observe the behavior of people on a daily basis, about their spiritual and material response to everyday problems. This socioeconomic and microeconomic base has allowed me to develop macroeconomic solutions on the management of human challenges for the twenty-first century.”</a:t>
            </a:r>
          </a:p>
          <a:p>
            <a:endParaRPr lang="en-US" sz="1400" b="1" dirty="0" smtClean="0">
              <a:solidFill>
                <a:schemeClr val="bg1"/>
              </a:solidFill>
            </a:endParaRPr>
          </a:p>
          <a:p>
            <a:r>
              <a:rPr lang="en-US" sz="2800" b="1" u="sng" dirty="0" smtClean="0">
                <a:solidFill>
                  <a:srgbClr val="FFFF00"/>
                </a:solidFill>
              </a:rPr>
              <a:t>Dr. </a:t>
            </a:r>
            <a:r>
              <a:rPr lang="en-US" sz="2800" b="1" u="sng" dirty="0" err="1" smtClean="0">
                <a:solidFill>
                  <a:srgbClr val="FFFF00"/>
                </a:solidFill>
              </a:rPr>
              <a:t>Smadja’s</a:t>
            </a:r>
            <a:r>
              <a:rPr lang="en-US" sz="2800" b="1" u="sng" dirty="0" smtClean="0">
                <a:solidFill>
                  <a:srgbClr val="FFFF00"/>
                </a:solidFill>
              </a:rPr>
              <a:t> daring plan calls for an international day of rest (about 53 days per year)</a:t>
            </a:r>
            <a:r>
              <a:rPr lang="en-US" sz="2800" b="1" dirty="0" smtClean="0">
                <a:solidFill>
                  <a:schemeClr val="bg1"/>
                </a:solidFill>
              </a:rPr>
              <a:t> plus approximately 15 “holidays” where cumulatively there would be a cessation of all productive activity for approximately 70 days, or about 20% of the year. </a:t>
            </a:r>
            <a:r>
              <a:rPr lang="en-US" sz="2800" b="1" dirty="0" smtClean="0">
                <a:solidFill>
                  <a:schemeClr val="bg1"/>
                </a:solidFill>
              </a:rPr>
              <a:t>…”</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United Nations Policies</a:t>
            </a:r>
            <a:endParaRPr lang="en-US" b="1" dirty="0">
              <a:solidFill>
                <a:schemeClr val="bg1"/>
              </a:solidFill>
            </a:endParaRPr>
          </a:p>
        </p:txBody>
      </p:sp>
      <p:sp>
        <p:nvSpPr>
          <p:cNvPr id="4" name="TextBox 3"/>
          <p:cNvSpPr txBox="1"/>
          <p:nvPr/>
        </p:nvSpPr>
        <p:spPr>
          <a:xfrm>
            <a:off x="0" y="838200"/>
            <a:ext cx="9144000" cy="6124754"/>
          </a:xfrm>
          <a:prstGeom prst="rect">
            <a:avLst/>
          </a:prstGeom>
          <a:noFill/>
        </p:spPr>
        <p:txBody>
          <a:bodyPr wrap="square" rtlCol="0">
            <a:spAutoFit/>
          </a:bodyPr>
          <a:lstStyle/>
          <a:p>
            <a:r>
              <a:rPr lang="en-US" sz="2800" b="1" dirty="0" smtClean="0">
                <a:solidFill>
                  <a:schemeClr val="bg1"/>
                </a:solidFill>
              </a:rPr>
              <a:t>"... These days of “non-activity” would help achieve the shared goal outlined in the Paris </a:t>
            </a:r>
            <a:r>
              <a:rPr lang="en-US" sz="2800" b="1" u="sng" dirty="0" smtClean="0">
                <a:solidFill>
                  <a:srgbClr val="FFFF00"/>
                </a:solidFill>
              </a:rPr>
              <a:t>Climate</a:t>
            </a:r>
            <a:r>
              <a:rPr lang="en-US" sz="2800" b="1" dirty="0" smtClean="0">
                <a:solidFill>
                  <a:schemeClr val="bg1"/>
                </a:solidFill>
              </a:rPr>
              <a:t> Conference (COP21) of a 20% reduction of </a:t>
            </a:r>
            <a:r>
              <a:rPr lang="en-US" sz="2800" b="1" u="sng" dirty="0" smtClean="0">
                <a:solidFill>
                  <a:srgbClr val="FFFF00"/>
                </a:solidFill>
              </a:rPr>
              <a:t>pollution</a:t>
            </a:r>
            <a:r>
              <a:rPr lang="en-US" sz="2800" b="1" dirty="0" smtClean="0">
                <a:solidFill>
                  <a:schemeClr val="bg1"/>
                </a:solidFill>
              </a:rPr>
              <a:t> globally by 2050, with the aim of keeping </a:t>
            </a:r>
            <a:r>
              <a:rPr lang="en-US" sz="2800" b="1" u="sng" dirty="0" smtClean="0">
                <a:solidFill>
                  <a:srgbClr val="FFFF00"/>
                </a:solidFill>
              </a:rPr>
              <a:t>global warming</a:t>
            </a:r>
            <a:r>
              <a:rPr lang="en-US" sz="2800" b="1" dirty="0" smtClean="0">
                <a:solidFill>
                  <a:schemeClr val="bg1"/>
                </a:solidFill>
              </a:rPr>
              <a:t> below 2°C.</a:t>
            </a:r>
          </a:p>
          <a:p>
            <a:endParaRPr lang="en-US" sz="1400" b="1" dirty="0" smtClean="0">
              <a:solidFill>
                <a:schemeClr val="bg1"/>
              </a:solidFill>
            </a:endParaRPr>
          </a:p>
          <a:p>
            <a:r>
              <a:rPr lang="en-US" sz="2800" b="1" u="sng" dirty="0" err="1" smtClean="0">
                <a:solidFill>
                  <a:srgbClr val="FFFF00"/>
                </a:solidFill>
              </a:rPr>
              <a:t>Smadja</a:t>
            </a:r>
            <a:r>
              <a:rPr lang="en-US" sz="2800" b="1" u="sng" dirty="0" smtClean="0">
                <a:solidFill>
                  <a:srgbClr val="FFFF00"/>
                </a:solidFill>
              </a:rPr>
              <a:t> brings together social, economic, ecological and theological principles to address the serious issue of climate change</a:t>
            </a:r>
            <a:r>
              <a:rPr lang="en-US" sz="2800" b="1" dirty="0" smtClean="0">
                <a:solidFill>
                  <a:schemeClr val="bg1"/>
                </a:solidFill>
              </a:rPr>
              <a:t>.</a:t>
            </a:r>
          </a:p>
          <a:p>
            <a:endParaRPr lang="en-US" sz="1400" b="1" dirty="0" smtClean="0">
              <a:solidFill>
                <a:schemeClr val="bg1"/>
              </a:solidFill>
            </a:endParaRPr>
          </a:p>
          <a:p>
            <a:r>
              <a:rPr lang="en-US" sz="2800" b="1" dirty="0" smtClean="0">
                <a:solidFill>
                  <a:schemeClr val="bg1"/>
                </a:solidFill>
              </a:rPr>
              <a:t>According to a recent report published by The World Health Organization and The </a:t>
            </a:r>
            <a:r>
              <a:rPr lang="en-US" sz="2800" b="1" u="sng" dirty="0" smtClean="0">
                <a:solidFill>
                  <a:srgbClr val="FFFF00"/>
                </a:solidFill>
              </a:rPr>
              <a:t>Climate</a:t>
            </a:r>
            <a:r>
              <a:rPr lang="en-US" sz="2800" b="1" dirty="0" smtClean="0">
                <a:solidFill>
                  <a:schemeClr val="bg1"/>
                </a:solidFill>
              </a:rPr>
              <a:t> and Clean Air Coalition, a voluntary partnership of governments, intergovernmental organizations, businesses, scientific institutions and civil society organizations committed to protecting the climate </a:t>
            </a:r>
            <a:r>
              <a:rPr lang="en-US" sz="2800" b="1" dirty="0" smtClean="0">
                <a:solidFill>
                  <a:schemeClr val="bg1"/>
                </a:solidFill>
              </a:rPr>
              <a:t>…”</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United Nations Policies</a:t>
            </a:r>
            <a:endParaRPr lang="en-US" b="1" dirty="0">
              <a:solidFill>
                <a:schemeClr val="bg1"/>
              </a:solidFill>
            </a:endParaRPr>
          </a:p>
        </p:txBody>
      </p:sp>
      <p:sp>
        <p:nvSpPr>
          <p:cNvPr id="4" name="TextBox 3"/>
          <p:cNvSpPr txBox="1"/>
          <p:nvPr/>
        </p:nvSpPr>
        <p:spPr>
          <a:xfrm>
            <a:off x="0" y="733246"/>
            <a:ext cx="9144000" cy="6124754"/>
          </a:xfrm>
          <a:prstGeom prst="rect">
            <a:avLst/>
          </a:prstGeom>
          <a:noFill/>
        </p:spPr>
        <p:txBody>
          <a:bodyPr wrap="square" rtlCol="0">
            <a:spAutoFit/>
          </a:bodyPr>
          <a:lstStyle/>
          <a:p>
            <a:r>
              <a:rPr lang="en-US" sz="2800" b="1" dirty="0" smtClean="0">
                <a:solidFill>
                  <a:schemeClr val="bg1"/>
                </a:solidFill>
              </a:rPr>
              <a:t>"... and improving air quality through reducing short-lived climate pollutants, air pollution is responsible for an estimated seven million deaths annually, or one in eight premature deaths every year.</a:t>
            </a:r>
          </a:p>
          <a:p>
            <a:endParaRPr lang="en-US" sz="1400" b="1" dirty="0" smtClean="0">
              <a:solidFill>
                <a:schemeClr val="bg1"/>
              </a:solidFill>
            </a:endParaRPr>
          </a:p>
          <a:p>
            <a:r>
              <a:rPr lang="en-US" sz="2800" b="1" dirty="0" smtClean="0">
                <a:solidFill>
                  <a:schemeClr val="bg1"/>
                </a:solidFill>
              </a:rPr>
              <a:t>These diseases include stroke and heart disease, respiratory illness and cancers. This air pollution the world’s largest environmental health risk comparable in size and scope with well-known health risks such as smoking, high cholesterol, high blood sugar, and obesity.</a:t>
            </a:r>
          </a:p>
          <a:p>
            <a:endParaRPr lang="en-US" sz="1400" b="1" dirty="0" smtClean="0">
              <a:solidFill>
                <a:schemeClr val="bg1"/>
              </a:solidFill>
            </a:endParaRPr>
          </a:p>
          <a:p>
            <a:r>
              <a:rPr lang="en-US" sz="2800" b="1" dirty="0" smtClean="0">
                <a:solidFill>
                  <a:schemeClr val="bg1"/>
                </a:solidFill>
              </a:rPr>
              <a:t>In addition to the health impact, air pollution has an equally devastating economic impact. Air pollution caused by energy production in the U.S. caused at least $131 billion in damages in the year 2011 </a:t>
            </a:r>
            <a:r>
              <a:rPr lang="en-US" sz="2800" b="1" dirty="0" smtClean="0">
                <a:solidFill>
                  <a:schemeClr val="bg1"/>
                </a:solidFill>
              </a:rPr>
              <a:t>alone …”</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United Nations Policies</a:t>
            </a:r>
            <a:endParaRPr lang="en-US" b="1" dirty="0">
              <a:solidFill>
                <a:schemeClr val="bg1"/>
              </a:solidFill>
            </a:endParaRPr>
          </a:p>
        </p:txBody>
      </p:sp>
      <p:sp>
        <p:nvSpPr>
          <p:cNvPr id="4" name="TextBox 3"/>
          <p:cNvSpPr txBox="1"/>
          <p:nvPr/>
        </p:nvSpPr>
        <p:spPr>
          <a:xfrm>
            <a:off x="0" y="609600"/>
            <a:ext cx="9144000" cy="6340197"/>
          </a:xfrm>
          <a:prstGeom prst="rect">
            <a:avLst/>
          </a:prstGeom>
          <a:noFill/>
        </p:spPr>
        <p:txBody>
          <a:bodyPr wrap="square" rtlCol="0">
            <a:spAutoFit/>
          </a:bodyPr>
          <a:lstStyle/>
          <a:p>
            <a:r>
              <a:rPr lang="en-US" sz="2800" b="1" dirty="0" smtClean="0">
                <a:solidFill>
                  <a:schemeClr val="bg1"/>
                </a:solidFill>
              </a:rPr>
              <a:t>"... </a:t>
            </a:r>
            <a:r>
              <a:rPr lang="en-US" sz="2800" b="1" dirty="0" smtClean="0">
                <a:solidFill>
                  <a:schemeClr val="bg1"/>
                </a:solidFill>
              </a:rPr>
              <a:t>and </a:t>
            </a:r>
            <a:r>
              <a:rPr lang="en-US" sz="2800" b="1" dirty="0" smtClean="0">
                <a:solidFill>
                  <a:schemeClr val="bg1"/>
                </a:solidFill>
              </a:rPr>
              <a:t>that is a significant improvement compared to the staggering damages calculated in 2002. Worldwide the situation is even more ominous, according to a June 2016 report by the Organization for Economic Co-operation and Development (OECD) entitled The Economic Consequences of Outdoor Air Pollution the market impact of outdoor air pollution, which include impacts on labor productivity, health expenditures and agricultural crop yields, are projected to lead to global economic costs that gradually increase to 1% of global GDP by 2060.</a:t>
            </a:r>
          </a:p>
          <a:p>
            <a:endParaRPr lang="en-US" sz="1400" b="1" dirty="0" smtClean="0">
              <a:solidFill>
                <a:schemeClr val="bg1"/>
              </a:solidFill>
            </a:endParaRPr>
          </a:p>
          <a:p>
            <a:r>
              <a:rPr lang="en-US" sz="2800" b="1" dirty="0" smtClean="0">
                <a:solidFill>
                  <a:schemeClr val="bg1"/>
                </a:solidFill>
              </a:rPr>
              <a:t>The international political response to climate change began at the Rio Earth Summit in 1992, where the ‘Rio Convention’ included the adoption of the UN Framework on Climate Change (UNFCCC). </a:t>
            </a:r>
            <a:r>
              <a:rPr lang="en-US" sz="2800" b="1" dirty="0" smtClean="0">
                <a:solidFill>
                  <a:schemeClr val="bg1"/>
                </a:solidFill>
              </a:rPr>
              <a:t>…”</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United Nations Policies</a:t>
            </a:r>
            <a:endParaRPr lang="en-US" b="1" dirty="0">
              <a:solidFill>
                <a:schemeClr val="bg1"/>
              </a:solidFill>
            </a:endParaRPr>
          </a:p>
        </p:txBody>
      </p:sp>
      <p:sp>
        <p:nvSpPr>
          <p:cNvPr id="4" name="TextBox 3"/>
          <p:cNvSpPr txBox="1"/>
          <p:nvPr/>
        </p:nvSpPr>
        <p:spPr>
          <a:xfrm>
            <a:off x="0" y="609600"/>
            <a:ext cx="9144000" cy="6124754"/>
          </a:xfrm>
          <a:prstGeom prst="rect">
            <a:avLst/>
          </a:prstGeom>
          <a:noFill/>
        </p:spPr>
        <p:txBody>
          <a:bodyPr wrap="square" rtlCol="0">
            <a:spAutoFit/>
          </a:bodyPr>
          <a:lstStyle/>
          <a:p>
            <a:r>
              <a:rPr lang="en-US" sz="2800" b="1" dirty="0" smtClean="0">
                <a:solidFill>
                  <a:schemeClr val="bg1"/>
                </a:solidFill>
              </a:rPr>
              <a:t>"... This convention set out a framework for action aimed at stabilizing atmospheric concentrations of greenhouse gases (GHGs) to avoid “dangerous anthropogenic interference with the climate system.” The UNFCCC now has a near-universal membership of 195 parties.</a:t>
            </a:r>
          </a:p>
          <a:p>
            <a:endParaRPr lang="en-US" sz="1400" b="1" dirty="0" smtClean="0">
              <a:solidFill>
                <a:schemeClr val="bg1"/>
              </a:solidFill>
            </a:endParaRPr>
          </a:p>
          <a:p>
            <a:r>
              <a:rPr lang="en-US" sz="2800" b="1" dirty="0" smtClean="0">
                <a:solidFill>
                  <a:schemeClr val="bg1"/>
                </a:solidFill>
              </a:rPr>
              <a:t>However, international political consensus has often come into conflict with business interests. In the United States, coal, oil and natural gas companies, which evidence suggests are responsible for serious environmental damage, represent a powerful and well-funded lobby against climate change based reform.</a:t>
            </a:r>
          </a:p>
          <a:p>
            <a:endParaRPr lang="en-US" sz="1400" b="1" dirty="0" smtClean="0">
              <a:solidFill>
                <a:schemeClr val="bg1"/>
              </a:solidFill>
            </a:endParaRPr>
          </a:p>
          <a:p>
            <a:r>
              <a:rPr lang="en-US" sz="2800" b="1" dirty="0" smtClean="0">
                <a:solidFill>
                  <a:schemeClr val="bg1"/>
                </a:solidFill>
              </a:rPr>
              <a:t>The tide appears like it may be changing, as the size and scale of climate change denial become better known. </a:t>
            </a:r>
            <a:r>
              <a:rPr lang="en-US" sz="2800" b="1" dirty="0" smtClean="0">
                <a:solidFill>
                  <a:schemeClr val="bg1"/>
                </a:solidFill>
              </a:rPr>
              <a:t>…”</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United Nations Policies</a:t>
            </a:r>
            <a:endParaRPr lang="en-US" b="1" dirty="0">
              <a:solidFill>
                <a:schemeClr val="bg1"/>
              </a:solidFill>
            </a:endParaRPr>
          </a:p>
        </p:txBody>
      </p:sp>
      <p:sp>
        <p:nvSpPr>
          <p:cNvPr id="4" name="TextBox 3"/>
          <p:cNvSpPr txBox="1"/>
          <p:nvPr/>
        </p:nvSpPr>
        <p:spPr>
          <a:xfrm>
            <a:off x="0" y="609600"/>
            <a:ext cx="9144000" cy="5909310"/>
          </a:xfrm>
          <a:prstGeom prst="rect">
            <a:avLst/>
          </a:prstGeom>
          <a:noFill/>
        </p:spPr>
        <p:txBody>
          <a:bodyPr wrap="square" rtlCol="0">
            <a:spAutoFit/>
          </a:bodyPr>
          <a:lstStyle/>
          <a:p>
            <a:r>
              <a:rPr lang="en-US" sz="2800" b="1" dirty="0" smtClean="0">
                <a:solidFill>
                  <a:schemeClr val="bg1"/>
                </a:solidFill>
              </a:rPr>
              <a:t>"... Also, </a:t>
            </a:r>
            <a:r>
              <a:rPr lang="en-US" sz="2800" b="1" u="sng" dirty="0" smtClean="0">
                <a:solidFill>
                  <a:srgbClr val="FFFF00"/>
                </a:solidFill>
              </a:rPr>
              <a:t>multinational</a:t>
            </a:r>
            <a:r>
              <a:rPr lang="en-US" sz="2800" b="1" dirty="0" smtClean="0">
                <a:solidFill>
                  <a:schemeClr val="bg1"/>
                </a:solidFill>
              </a:rPr>
              <a:t> companies </a:t>
            </a:r>
            <a:r>
              <a:rPr lang="en-US" sz="2800" b="1" u="sng" dirty="0" smtClean="0">
                <a:solidFill>
                  <a:srgbClr val="FFFF00"/>
                </a:solidFill>
              </a:rPr>
              <a:t>are seeking public relations</a:t>
            </a:r>
            <a:r>
              <a:rPr lang="en-US" sz="2800" b="1" dirty="0" smtClean="0">
                <a:solidFill>
                  <a:schemeClr val="bg1"/>
                </a:solidFill>
              </a:rPr>
              <a:t> and </a:t>
            </a:r>
            <a:r>
              <a:rPr lang="en-US" sz="2800" b="1" u="sng" dirty="0" smtClean="0">
                <a:solidFill>
                  <a:srgbClr val="FFFF00"/>
                </a:solidFill>
              </a:rPr>
              <a:t>business</a:t>
            </a:r>
            <a:r>
              <a:rPr lang="en-US" sz="2800" b="1" dirty="0" smtClean="0">
                <a:solidFill>
                  <a:schemeClr val="bg1"/>
                </a:solidFill>
              </a:rPr>
              <a:t> advantages to a more </a:t>
            </a:r>
            <a:r>
              <a:rPr lang="en-US" sz="2800" b="1" u="sng" dirty="0" smtClean="0">
                <a:solidFill>
                  <a:srgbClr val="FFFF00"/>
                </a:solidFill>
              </a:rPr>
              <a:t>environment</a:t>
            </a:r>
            <a:r>
              <a:rPr lang="en-US" sz="2800" b="1" dirty="0" smtClean="0">
                <a:solidFill>
                  <a:schemeClr val="bg1"/>
                </a:solidFill>
              </a:rPr>
              <a:t>ally-friendly policy. Unilever recently unveiled its sustainability initiatives, including sourcing 100% of its energy for production from renewable sources by 2030 and has already cut its carbon emissions by 43% from 2008 to 2016. Coca-Cola, </a:t>
            </a:r>
            <a:r>
              <a:rPr lang="en-US" sz="2800" b="1" dirty="0" err="1" smtClean="0">
                <a:solidFill>
                  <a:schemeClr val="bg1"/>
                </a:solidFill>
              </a:rPr>
              <a:t>Ikea</a:t>
            </a:r>
            <a:r>
              <a:rPr lang="en-US" sz="2800" b="1" dirty="0" smtClean="0">
                <a:solidFill>
                  <a:schemeClr val="bg1"/>
                </a:solidFill>
              </a:rPr>
              <a:t>, and </a:t>
            </a:r>
            <a:r>
              <a:rPr lang="en-US" sz="2800" b="1" dirty="0" err="1" smtClean="0">
                <a:solidFill>
                  <a:schemeClr val="bg1"/>
                </a:solidFill>
              </a:rPr>
              <a:t>Walmart</a:t>
            </a:r>
            <a:r>
              <a:rPr lang="en-US" sz="2800" b="1" dirty="0" smtClean="0">
                <a:solidFill>
                  <a:schemeClr val="bg1"/>
                </a:solidFill>
              </a:rPr>
              <a:t> are also taking steps toward 100% renewable energy.</a:t>
            </a:r>
          </a:p>
          <a:p>
            <a:endParaRPr lang="en-US" sz="1400" b="1" dirty="0" smtClean="0">
              <a:solidFill>
                <a:schemeClr val="bg1"/>
              </a:solidFill>
            </a:endParaRPr>
          </a:p>
          <a:p>
            <a:r>
              <a:rPr lang="en-US" sz="2800" b="1" u="sng" dirty="0" smtClean="0">
                <a:solidFill>
                  <a:srgbClr val="FFFF00"/>
                </a:solidFill>
              </a:rPr>
              <a:t>This suggests that the time may be right for Dr. </a:t>
            </a:r>
            <a:r>
              <a:rPr lang="en-US" sz="2800" b="1" u="sng" dirty="0" err="1" smtClean="0">
                <a:solidFill>
                  <a:srgbClr val="FFFF00"/>
                </a:solidFill>
              </a:rPr>
              <a:t>Smadja’s</a:t>
            </a:r>
            <a:r>
              <a:rPr lang="en-US" sz="2800" b="1" u="sng" dirty="0" smtClean="0">
                <a:solidFill>
                  <a:srgbClr val="FFFF00"/>
                </a:solidFill>
              </a:rPr>
              <a:t> proposal</a:t>
            </a:r>
            <a:r>
              <a:rPr lang="en-US" sz="2800" b="1" dirty="0" smtClean="0">
                <a:solidFill>
                  <a:schemeClr val="bg1"/>
                </a:solidFill>
              </a:rPr>
              <a:t>. “This frantic race to go faster and faster makes us forget essential things, such as loving ourselves, others and also our earth,” says </a:t>
            </a:r>
            <a:r>
              <a:rPr lang="en-US" sz="2800" b="1" dirty="0" err="1" smtClean="0">
                <a:solidFill>
                  <a:schemeClr val="bg1"/>
                </a:solidFill>
              </a:rPr>
              <a:t>Smadja</a:t>
            </a:r>
            <a:r>
              <a:rPr lang="en-US" sz="2800" b="1" dirty="0" smtClean="0">
                <a:solidFill>
                  <a:schemeClr val="bg1"/>
                </a:solidFill>
              </a:rPr>
              <a:t>, “the result is a global disaster, whose ecological impact is more and more obvious. </a:t>
            </a:r>
            <a:r>
              <a:rPr lang="en-US" sz="2800" b="1" dirty="0" smtClean="0">
                <a:solidFill>
                  <a:schemeClr val="bg1"/>
                </a:solidFill>
              </a:rPr>
              <a:t>…”</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United Nations Policies</a:t>
            </a:r>
            <a:endParaRPr lang="en-US" b="1" dirty="0">
              <a:solidFill>
                <a:schemeClr val="bg1"/>
              </a:solidFill>
            </a:endParaRPr>
          </a:p>
        </p:txBody>
      </p:sp>
      <p:sp>
        <p:nvSpPr>
          <p:cNvPr id="4" name="TextBox 3"/>
          <p:cNvSpPr txBox="1"/>
          <p:nvPr/>
        </p:nvSpPr>
        <p:spPr>
          <a:xfrm>
            <a:off x="0" y="838200"/>
            <a:ext cx="9144000" cy="4401205"/>
          </a:xfrm>
          <a:prstGeom prst="rect">
            <a:avLst/>
          </a:prstGeom>
          <a:noFill/>
        </p:spPr>
        <p:txBody>
          <a:bodyPr wrap="square" rtlCol="0">
            <a:spAutoFit/>
          </a:bodyPr>
          <a:lstStyle/>
          <a:p>
            <a:r>
              <a:rPr lang="en-US" sz="2800" b="1" dirty="0" smtClean="0">
                <a:solidFill>
                  <a:schemeClr val="bg1"/>
                </a:solidFill>
              </a:rPr>
              <a:t>"... </a:t>
            </a:r>
            <a:r>
              <a:rPr lang="en-US" sz="2800" b="1" u="sng" dirty="0" smtClean="0">
                <a:solidFill>
                  <a:srgbClr val="FFFF00"/>
                </a:solidFill>
              </a:rPr>
              <a:t>A Sabbath for ourselves</a:t>
            </a:r>
            <a:r>
              <a:rPr lang="en-US" sz="2800" b="1" dirty="0" smtClean="0">
                <a:solidFill>
                  <a:schemeClr val="bg1"/>
                </a:solidFill>
              </a:rPr>
              <a:t>, </a:t>
            </a:r>
            <a:r>
              <a:rPr lang="en-US" sz="2800" b="1" u="sng" dirty="0" smtClean="0">
                <a:solidFill>
                  <a:srgbClr val="FFFF00"/>
                </a:solidFill>
              </a:rPr>
              <a:t>our industry</a:t>
            </a:r>
            <a:r>
              <a:rPr lang="en-US" sz="2800" b="1" dirty="0" smtClean="0">
                <a:solidFill>
                  <a:schemeClr val="bg1"/>
                </a:solidFill>
              </a:rPr>
              <a:t> and </a:t>
            </a:r>
            <a:r>
              <a:rPr lang="en-US" sz="2800" b="1" u="sng" dirty="0" smtClean="0">
                <a:solidFill>
                  <a:srgbClr val="FFFF00"/>
                </a:solidFill>
              </a:rPr>
              <a:t>our environment is a corrective to these failures</a:t>
            </a:r>
            <a:r>
              <a:rPr lang="en-US" sz="2800" b="1" dirty="0" smtClean="0">
                <a:solidFill>
                  <a:schemeClr val="bg1"/>
                </a:solidFill>
              </a:rPr>
              <a:t>. It is a transcendence of spiritual over material </a:t>
            </a:r>
            <a:r>
              <a:rPr lang="en-US" sz="2800" b="1" u="sng" dirty="0" smtClean="0">
                <a:solidFill>
                  <a:srgbClr val="FFFF00"/>
                </a:solidFill>
              </a:rPr>
              <a:t>will lead to a better sharing of wealth</a:t>
            </a:r>
            <a:r>
              <a:rPr lang="en-US" sz="2800" b="1" dirty="0" smtClean="0">
                <a:solidFill>
                  <a:schemeClr val="bg1"/>
                </a:solidFill>
              </a:rPr>
              <a:t> and a measurable improvement to the </a:t>
            </a:r>
            <a:r>
              <a:rPr lang="en-US" sz="2800" b="1" u="sng" dirty="0" smtClean="0">
                <a:solidFill>
                  <a:srgbClr val="FFFF00"/>
                </a:solidFill>
              </a:rPr>
              <a:t>climate crisis</a:t>
            </a:r>
            <a:r>
              <a:rPr lang="en-US" sz="2800" b="1" dirty="0" smtClean="0">
                <a:solidFill>
                  <a:schemeClr val="bg1"/>
                </a:solidFill>
              </a:rPr>
              <a:t> that can </a:t>
            </a:r>
            <a:r>
              <a:rPr lang="en-US" sz="2800" b="1" u="sng" dirty="0" smtClean="0">
                <a:solidFill>
                  <a:srgbClr val="FFFF00"/>
                </a:solidFill>
              </a:rPr>
              <a:t>bring together</a:t>
            </a:r>
            <a:r>
              <a:rPr lang="en-US" sz="2800" b="1" dirty="0" smtClean="0">
                <a:solidFill>
                  <a:schemeClr val="bg1"/>
                </a:solidFill>
              </a:rPr>
              <a:t> populists, progressives and conservatives toward </a:t>
            </a:r>
            <a:r>
              <a:rPr lang="en-US" sz="2800" b="1" u="sng" dirty="0" smtClean="0">
                <a:solidFill>
                  <a:srgbClr val="FFFF00"/>
                </a:solidFill>
              </a:rPr>
              <a:t>a common cause</a:t>
            </a:r>
            <a:r>
              <a:rPr lang="en-US" sz="2800" b="1" dirty="0" smtClean="0">
                <a:solidFill>
                  <a:schemeClr val="bg1"/>
                </a:solidFill>
              </a:rPr>
              <a:t>.” ..." </a:t>
            </a:r>
            <a:r>
              <a:rPr lang="en-US" sz="2800" b="1" dirty="0" smtClean="0">
                <a:solidFill>
                  <a:srgbClr val="00B0F0"/>
                </a:solidFill>
              </a:rPr>
              <a:t>- </a:t>
            </a:r>
            <a:r>
              <a:rPr lang="en-US" sz="2800" b="1" dirty="0" err="1" smtClean="0">
                <a:solidFill>
                  <a:srgbClr val="00B0F0"/>
                </a:solidFill>
              </a:rPr>
              <a:t>CEOWOrld</a:t>
            </a:r>
            <a:r>
              <a:rPr lang="en-US" sz="2800" b="1" dirty="0" smtClean="0">
                <a:solidFill>
                  <a:srgbClr val="00B0F0"/>
                </a:solidFill>
              </a:rPr>
              <a:t> Magazine; January 29, 2018 - A Modest Proposal for a Day of Rest | CEOWORLD magazine - https://ceoworld.biz/2018/01/29/a-modest-proposal-for-a-day-of-rest/</a:t>
            </a:r>
            <a:endParaRPr lang="en-US" sz="2800" b="1" dirty="0">
              <a:solidFill>
                <a:srgbClr val="00B0F0"/>
              </a:solidFill>
            </a:endParaRPr>
          </a:p>
        </p:txBody>
      </p:sp>
      <p:sp>
        <p:nvSpPr>
          <p:cNvPr id="5" name="TextBox 4"/>
          <p:cNvSpPr txBox="1"/>
          <p:nvPr/>
        </p:nvSpPr>
        <p:spPr>
          <a:xfrm>
            <a:off x="0" y="5473005"/>
            <a:ext cx="9144000" cy="1384995"/>
          </a:xfrm>
          <a:prstGeom prst="rect">
            <a:avLst/>
          </a:prstGeom>
          <a:noFill/>
        </p:spPr>
        <p:txBody>
          <a:bodyPr wrap="square" rtlCol="0">
            <a:spAutoFit/>
          </a:bodyPr>
          <a:lstStyle/>
          <a:p>
            <a:pPr algn="ctr"/>
            <a:r>
              <a:rPr lang="en-US" sz="2800" b="1" dirty="0" smtClean="0">
                <a:solidFill>
                  <a:schemeClr val="bg1"/>
                </a:solidFill>
              </a:rPr>
              <a:t>“Peace and safety”, One World Order, just as we already read in the encyclicals, ‘Dies Domini’, &amp; ‘</a:t>
            </a:r>
            <a:r>
              <a:rPr lang="en-US" sz="2800" b="1" dirty="0" err="1" smtClean="0">
                <a:solidFill>
                  <a:schemeClr val="bg1"/>
                </a:solidFill>
              </a:rPr>
              <a:t>Laudato</a:t>
            </a:r>
            <a:r>
              <a:rPr lang="en-US" sz="2800" b="1" dirty="0" smtClean="0">
                <a:solidFill>
                  <a:schemeClr val="bg1"/>
                </a:solidFill>
              </a:rPr>
              <a:t> Si’ (among others) – sudden destruction.</a:t>
            </a:r>
            <a:endParaRPr lang="en-US" sz="2800" b="1" dirty="0">
              <a:solidFill>
                <a:schemeClr val="bg1"/>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College Campuses &amp; Libraries</a:t>
            </a:r>
            <a:endParaRPr lang="en-US" b="1" dirty="0">
              <a:solidFill>
                <a:schemeClr val="bg1"/>
              </a:solidFill>
            </a:endParaRPr>
          </a:p>
        </p:txBody>
      </p:sp>
      <p:sp>
        <p:nvSpPr>
          <p:cNvPr id="4" name="TextBox 3"/>
          <p:cNvSpPr txBox="1"/>
          <p:nvPr/>
        </p:nvSpPr>
        <p:spPr>
          <a:xfrm>
            <a:off x="0" y="517803"/>
            <a:ext cx="9144000" cy="6340197"/>
          </a:xfrm>
          <a:prstGeom prst="rect">
            <a:avLst/>
          </a:prstGeom>
          <a:noFill/>
        </p:spPr>
        <p:txBody>
          <a:bodyPr wrap="square" rtlCol="0">
            <a:spAutoFit/>
          </a:bodyPr>
          <a:lstStyle/>
          <a:p>
            <a:r>
              <a:rPr lang="en-US" sz="2800" b="1" dirty="0" smtClean="0">
                <a:solidFill>
                  <a:schemeClr val="bg1"/>
                </a:solidFill>
              </a:rPr>
              <a:t>“… </a:t>
            </a:r>
            <a:r>
              <a:rPr lang="en-US" sz="2800" b="1" u="sng" dirty="0" smtClean="0">
                <a:solidFill>
                  <a:srgbClr val="FFFF00"/>
                </a:solidFill>
              </a:rPr>
              <a:t>Closing </a:t>
            </a:r>
            <a:r>
              <a:rPr lang="en-US" sz="2800" b="1" u="sng" dirty="0" smtClean="0">
                <a:solidFill>
                  <a:srgbClr val="FFFF00"/>
                </a:solidFill>
              </a:rPr>
              <a:t>much of campus on Sundays is reflective of Asbury’s commitment to Sabbath</a:t>
            </a:r>
            <a:r>
              <a:rPr lang="en-US" sz="2800" b="1" dirty="0" smtClean="0">
                <a:solidFill>
                  <a:schemeClr val="bg1"/>
                </a:solidFill>
              </a:rPr>
              <a:t>, taking a day away from work and devoting ourselves to rest, worship and community. In doing so, the buildings on campus designed primarily for work, </a:t>
            </a:r>
            <a:r>
              <a:rPr lang="en-US" sz="2800" b="1" u="sng" dirty="0" smtClean="0">
                <a:solidFill>
                  <a:srgbClr val="FFFF00"/>
                </a:solidFill>
              </a:rPr>
              <a:t>including not only the library and gym, but also the academic buildings, CPO and the practice rooms in </a:t>
            </a:r>
            <a:r>
              <a:rPr lang="en-US" sz="2800" b="1" u="sng" dirty="0" err="1" smtClean="0">
                <a:solidFill>
                  <a:srgbClr val="FFFF00"/>
                </a:solidFill>
              </a:rPr>
              <a:t>McCreless</a:t>
            </a:r>
            <a:r>
              <a:rPr lang="en-US" sz="2800" b="1" u="sng" dirty="0" smtClean="0">
                <a:solidFill>
                  <a:srgbClr val="FFFF00"/>
                </a:solidFill>
              </a:rPr>
              <a:t>, shut down</a:t>
            </a:r>
            <a:r>
              <a:rPr lang="en-US" sz="2800" b="1" dirty="0" smtClean="0">
                <a:solidFill>
                  <a:schemeClr val="bg1"/>
                </a:solidFill>
              </a:rPr>
              <a:t>. ...</a:t>
            </a:r>
          </a:p>
          <a:p>
            <a:endParaRPr lang="en-US" sz="1200" b="1" dirty="0" smtClean="0">
              <a:solidFill>
                <a:schemeClr val="bg1"/>
              </a:solidFill>
            </a:endParaRPr>
          </a:p>
          <a:p>
            <a:r>
              <a:rPr lang="en-US" sz="2800" b="1" dirty="0" smtClean="0">
                <a:solidFill>
                  <a:schemeClr val="bg1"/>
                </a:solidFill>
              </a:rPr>
              <a:t>... But I do not believe that by closing the Luce and the library on Sundays Asbury is “forcing” the Sabbath on anyone. </a:t>
            </a:r>
            <a:r>
              <a:rPr lang="en-US" sz="2800" b="1" u="sng" dirty="0" smtClean="0">
                <a:solidFill>
                  <a:srgbClr val="FFFF00"/>
                </a:solidFill>
              </a:rPr>
              <a:t>It is certainly encouraging practicing the Sabbath on Sundays</a:t>
            </a:r>
            <a:r>
              <a:rPr lang="en-US" sz="2800" b="1" dirty="0" smtClean="0">
                <a:solidFill>
                  <a:schemeClr val="bg1"/>
                </a:solidFill>
              </a:rPr>
              <a:t>, but that isn’t the same thing as forcing me to take a Sabbath. ..." </a:t>
            </a:r>
            <a:r>
              <a:rPr lang="en-US" sz="2800" b="1" dirty="0" smtClean="0">
                <a:solidFill>
                  <a:srgbClr val="00B0F0"/>
                </a:solidFill>
              </a:rPr>
              <a:t>- The Pro-Sabbath Sunday - http://www.theasburycollegian.com/2019/10/the-pro-sabbath-sunday/</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‘News’ networks – CNN (CIA’s News Network)</a:t>
            </a:r>
            <a:endParaRPr lang="en-US" sz="3600" b="1" dirty="0">
              <a:solidFill>
                <a:schemeClr val="bg1"/>
              </a:solidFill>
            </a:endParaRPr>
          </a:p>
        </p:txBody>
      </p:sp>
      <p:sp>
        <p:nvSpPr>
          <p:cNvPr id="4" name="TextBox 3"/>
          <p:cNvSpPr txBox="1"/>
          <p:nvPr/>
        </p:nvSpPr>
        <p:spPr>
          <a:xfrm>
            <a:off x="0" y="1219200"/>
            <a:ext cx="9144000" cy="5047536"/>
          </a:xfrm>
          <a:prstGeom prst="rect">
            <a:avLst/>
          </a:prstGeom>
          <a:noFill/>
        </p:spPr>
        <p:txBody>
          <a:bodyPr wrap="square" rtlCol="0">
            <a:spAutoFit/>
          </a:bodyPr>
          <a:lstStyle/>
          <a:p>
            <a:r>
              <a:rPr lang="en-US" sz="2800" b="1" dirty="0" smtClean="0">
                <a:solidFill>
                  <a:schemeClr val="bg1"/>
                </a:solidFill>
              </a:rPr>
              <a:t>"... Former emergency-room physician and author Matthew </a:t>
            </a:r>
            <a:r>
              <a:rPr lang="en-US" sz="2800" b="1" dirty="0" err="1" smtClean="0">
                <a:solidFill>
                  <a:schemeClr val="bg1"/>
                </a:solidFill>
              </a:rPr>
              <a:t>Sleeth</a:t>
            </a:r>
            <a:r>
              <a:rPr lang="en-US" sz="2800" b="1" dirty="0" smtClean="0">
                <a:solidFill>
                  <a:schemeClr val="bg1"/>
                </a:solidFill>
              </a:rPr>
              <a:t> explained </a:t>
            </a:r>
            <a:r>
              <a:rPr lang="en-US" sz="2800" b="1" u="sng" dirty="0" smtClean="0">
                <a:solidFill>
                  <a:srgbClr val="FFFF00"/>
                </a:solidFill>
              </a:rPr>
              <a:t>the importance of taking a day of rest</a:t>
            </a:r>
            <a:r>
              <a:rPr lang="en-US" sz="2800" b="1" dirty="0" smtClean="0">
                <a:solidFill>
                  <a:schemeClr val="bg1"/>
                </a:solidFill>
              </a:rPr>
              <a:t> in a recent interview </a:t>
            </a:r>
            <a:r>
              <a:rPr lang="en-US" sz="2800" b="1" u="sng" dirty="0" smtClean="0">
                <a:solidFill>
                  <a:srgbClr val="FFFF00"/>
                </a:solidFill>
              </a:rPr>
              <a:t>with CNN</a:t>
            </a:r>
            <a:r>
              <a:rPr lang="en-US" sz="2800" b="1" dirty="0" smtClean="0">
                <a:solidFill>
                  <a:schemeClr val="bg1"/>
                </a:solidFill>
              </a:rPr>
              <a:t>. "For almost 2,000 years," </a:t>
            </a:r>
            <a:r>
              <a:rPr lang="en-US" sz="2800" b="1" dirty="0" err="1" smtClean="0">
                <a:solidFill>
                  <a:schemeClr val="bg1"/>
                </a:solidFill>
              </a:rPr>
              <a:t>Sleeth</a:t>
            </a:r>
            <a:r>
              <a:rPr lang="en-US" sz="2800" b="1" dirty="0" smtClean="0">
                <a:solidFill>
                  <a:schemeClr val="bg1"/>
                </a:solidFill>
              </a:rPr>
              <a:t> said, "Western culture stopped -- primarily </a:t>
            </a:r>
            <a:r>
              <a:rPr lang="en-US" sz="2800" b="1" u="sng" dirty="0" smtClean="0">
                <a:solidFill>
                  <a:srgbClr val="FFFF00"/>
                </a:solidFill>
              </a:rPr>
              <a:t>on Sunday</a:t>
            </a:r>
            <a:r>
              <a:rPr lang="en-US" sz="2800" b="1" dirty="0" smtClean="0">
                <a:solidFill>
                  <a:schemeClr val="bg1"/>
                </a:solidFill>
              </a:rPr>
              <a:t> -- </a:t>
            </a:r>
            <a:r>
              <a:rPr lang="en-US" sz="2800" b="1" dirty="0" smtClean="0">
                <a:solidFill>
                  <a:schemeClr val="bg1"/>
                </a:solidFill>
              </a:rPr>
              <a:t>for about 24 hours."</a:t>
            </a:r>
          </a:p>
          <a:p>
            <a:endParaRPr lang="en-US" sz="1400" b="1" dirty="0" smtClean="0">
              <a:solidFill>
                <a:schemeClr val="bg1"/>
              </a:solidFill>
            </a:endParaRPr>
          </a:p>
          <a:p>
            <a:r>
              <a:rPr lang="en-US" sz="2800" b="1" dirty="0" smtClean="0">
                <a:solidFill>
                  <a:schemeClr val="bg1"/>
                </a:solidFill>
              </a:rPr>
              <a:t>Here are three specific ways </a:t>
            </a:r>
            <a:r>
              <a:rPr lang="en-US" sz="2800" b="1" u="sng" dirty="0" smtClean="0">
                <a:solidFill>
                  <a:srgbClr val="FFFF00"/>
                </a:solidFill>
              </a:rPr>
              <a:t>the Sunday step-back</a:t>
            </a:r>
            <a:r>
              <a:rPr lang="en-US" sz="2800" b="1" dirty="0" smtClean="0">
                <a:solidFill>
                  <a:schemeClr val="bg1"/>
                </a:solidFill>
              </a:rPr>
              <a:t> benefits your </a:t>
            </a:r>
            <a:r>
              <a:rPr lang="en-US" sz="2800" b="1" u="sng" dirty="0" smtClean="0">
                <a:solidFill>
                  <a:srgbClr val="FFFF00"/>
                </a:solidFill>
              </a:rPr>
              <a:t>business</a:t>
            </a:r>
            <a:r>
              <a:rPr lang="en-US" sz="2800" b="1" dirty="0" smtClean="0">
                <a:solidFill>
                  <a:schemeClr val="bg1"/>
                </a:solidFill>
              </a:rPr>
              <a:t> while it helps recharge your batteries, fend off depression and make you more personally productive. ..." </a:t>
            </a:r>
            <a:r>
              <a:rPr lang="en-US" sz="2800" b="1" dirty="0" smtClean="0">
                <a:solidFill>
                  <a:srgbClr val="00B0F0"/>
                </a:solidFill>
              </a:rPr>
              <a:t>- Entrepreneur; June 24, 2018 - Why Sunday Is the Most Important Day of the Week for Your Wellbeing - https://www.entrepreneur.com/article/314269</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The steady trend</a:t>
            </a:r>
            <a:endParaRPr lang="en-US" sz="3600" b="1" dirty="0">
              <a:solidFill>
                <a:schemeClr val="bg1"/>
              </a:solidFill>
            </a:endParaRPr>
          </a:p>
        </p:txBody>
      </p:sp>
      <p:sp>
        <p:nvSpPr>
          <p:cNvPr id="4" name="TextBox 3"/>
          <p:cNvSpPr txBox="1"/>
          <p:nvPr/>
        </p:nvSpPr>
        <p:spPr>
          <a:xfrm>
            <a:off x="0" y="838200"/>
            <a:ext cx="9144000" cy="5847755"/>
          </a:xfrm>
          <a:prstGeom prst="rect">
            <a:avLst/>
          </a:prstGeom>
          <a:noFill/>
        </p:spPr>
        <p:txBody>
          <a:bodyPr wrap="square" rtlCol="0">
            <a:spAutoFit/>
          </a:bodyPr>
          <a:lstStyle/>
          <a:p>
            <a:r>
              <a:rPr lang="en-US" sz="3200" b="1" dirty="0" smtClean="0">
                <a:solidFill>
                  <a:srgbClr val="FFFF00"/>
                </a:solidFill>
              </a:rPr>
              <a:t>And </a:t>
            </a:r>
            <a:r>
              <a:rPr lang="en-US" sz="3200" b="1" dirty="0" smtClean="0">
                <a:solidFill>
                  <a:srgbClr val="FFFF00"/>
                </a:solidFill>
              </a:rPr>
              <a:t>on the Seventh Day We Rested?</a:t>
            </a:r>
            <a:r>
              <a:rPr lang="en-US" sz="3200" b="1" dirty="0" smtClean="0">
                <a:solidFill>
                  <a:schemeClr val="bg1"/>
                </a:solidFill>
              </a:rPr>
              <a:t> (Time, July 25, 2004</a:t>
            </a:r>
            <a:r>
              <a:rPr lang="en-US" sz="3200" b="1" dirty="0" smtClean="0">
                <a:solidFill>
                  <a:schemeClr val="bg1"/>
                </a:solidFill>
              </a:rPr>
              <a:t>).</a:t>
            </a:r>
          </a:p>
          <a:p>
            <a:endParaRPr lang="en-US" b="1" dirty="0" smtClean="0">
              <a:solidFill>
                <a:schemeClr val="bg1"/>
              </a:solidFill>
            </a:endParaRPr>
          </a:p>
          <a:p>
            <a:r>
              <a:rPr lang="en-US" sz="3200" b="1" dirty="0" smtClean="0">
                <a:solidFill>
                  <a:srgbClr val="FFFF00"/>
                </a:solidFill>
              </a:rPr>
              <a:t>Tightrope</a:t>
            </a:r>
            <a:r>
              <a:rPr lang="en-US" sz="3200" b="1" dirty="0" smtClean="0">
                <a:solidFill>
                  <a:srgbClr val="FFFF00"/>
                </a:solidFill>
              </a:rPr>
              <a:t>: Better take a break [keep Sunday], or you’ll break down</a:t>
            </a:r>
            <a:r>
              <a:rPr lang="en-US" sz="3200" b="1" dirty="0" smtClean="0">
                <a:solidFill>
                  <a:schemeClr val="bg1"/>
                </a:solidFill>
              </a:rPr>
              <a:t> (USA Today, Oct. 25, 2007</a:t>
            </a:r>
            <a:r>
              <a:rPr lang="en-US" sz="3200" b="1" dirty="0" smtClean="0">
                <a:solidFill>
                  <a:schemeClr val="bg1"/>
                </a:solidFill>
              </a:rPr>
              <a:t>).</a:t>
            </a:r>
          </a:p>
          <a:p>
            <a:endParaRPr lang="en-US" b="1" dirty="0" smtClean="0">
              <a:solidFill>
                <a:schemeClr val="bg1"/>
              </a:solidFill>
            </a:endParaRPr>
          </a:p>
          <a:p>
            <a:r>
              <a:rPr lang="en-US" sz="3200" b="1" dirty="0" smtClean="0">
                <a:solidFill>
                  <a:srgbClr val="FFFF00"/>
                </a:solidFill>
              </a:rPr>
              <a:t>German Court Enforces Day of Rest</a:t>
            </a:r>
            <a:r>
              <a:rPr lang="en-US" sz="3200" b="1" dirty="0" smtClean="0">
                <a:solidFill>
                  <a:schemeClr val="bg1"/>
                </a:solidFill>
              </a:rPr>
              <a:t> (ABC News, Dec. 3, 2009</a:t>
            </a:r>
            <a:r>
              <a:rPr lang="en-US" sz="3200" b="1" dirty="0" smtClean="0">
                <a:solidFill>
                  <a:schemeClr val="bg1"/>
                </a:solidFill>
              </a:rPr>
              <a:t>).</a:t>
            </a:r>
          </a:p>
          <a:p>
            <a:endParaRPr lang="en-US" b="1" dirty="0" smtClean="0">
              <a:solidFill>
                <a:schemeClr val="bg1"/>
              </a:solidFill>
            </a:endParaRPr>
          </a:p>
          <a:p>
            <a:r>
              <a:rPr lang="en-US" sz="3200" b="1" dirty="0" smtClean="0">
                <a:solidFill>
                  <a:srgbClr val="FFFF00"/>
                </a:solidFill>
              </a:rPr>
              <a:t>Slow Sunday: The simple solution to global warming. “Using Sunday as a day of rest and renewal would be good for our personal health as well as the health of the planet” </a:t>
            </a:r>
            <a:r>
              <a:rPr lang="en-US" sz="3200" b="1" dirty="0" smtClean="0">
                <a:solidFill>
                  <a:schemeClr val="bg1"/>
                </a:solidFill>
              </a:rPr>
              <a:t>(The Guardian, Sept. 17, 2009</a:t>
            </a:r>
            <a:r>
              <a:rPr lang="en-US" sz="3200" b="1" dirty="0" smtClean="0">
                <a:solidFill>
                  <a:schemeClr val="bg1"/>
                </a:solidFill>
              </a:rPr>
              <a:t>).</a:t>
            </a:r>
            <a:endParaRPr lang="en-US" b="1" dirty="0" smtClean="0">
              <a:solidFill>
                <a:schemeClr val="bg1"/>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‘News’ networks – Manila Bulletin</a:t>
            </a:r>
            <a:endParaRPr lang="en-US" sz="3600" b="1" dirty="0">
              <a:solidFill>
                <a:schemeClr val="bg1"/>
              </a:solidFill>
            </a:endParaRPr>
          </a:p>
        </p:txBody>
      </p:sp>
      <p:sp>
        <p:nvSpPr>
          <p:cNvPr id="4" name="TextBox 3"/>
          <p:cNvSpPr txBox="1"/>
          <p:nvPr/>
        </p:nvSpPr>
        <p:spPr>
          <a:xfrm>
            <a:off x="0" y="794802"/>
            <a:ext cx="9144000" cy="6063198"/>
          </a:xfrm>
          <a:prstGeom prst="rect">
            <a:avLst/>
          </a:prstGeom>
          <a:noFill/>
        </p:spPr>
        <p:txBody>
          <a:bodyPr wrap="square" rtlCol="0">
            <a:spAutoFit/>
          </a:bodyPr>
          <a:lstStyle/>
          <a:p>
            <a:r>
              <a:rPr lang="en-US" sz="2800" b="1" dirty="0" smtClean="0">
                <a:solidFill>
                  <a:schemeClr val="bg1"/>
                </a:solidFill>
              </a:rPr>
              <a:t>“… Published </a:t>
            </a:r>
            <a:r>
              <a:rPr lang="en-US" sz="2800" b="1" dirty="0" smtClean="0">
                <a:solidFill>
                  <a:schemeClr val="bg1"/>
                </a:solidFill>
              </a:rPr>
              <a:t>September 7, 2019, 12:48 AM</a:t>
            </a:r>
          </a:p>
          <a:p>
            <a:endParaRPr lang="en-US" sz="1200" b="1" dirty="0" smtClean="0">
              <a:solidFill>
                <a:schemeClr val="bg1"/>
              </a:solidFill>
            </a:endParaRPr>
          </a:p>
          <a:p>
            <a:r>
              <a:rPr lang="en-US" sz="2800" b="1" dirty="0" smtClean="0">
                <a:solidFill>
                  <a:schemeClr val="bg1"/>
                </a:solidFill>
              </a:rPr>
              <a:t>In the Old Testament, </a:t>
            </a:r>
            <a:r>
              <a:rPr lang="en-US" sz="2800" b="1" u="sng" dirty="0" smtClean="0">
                <a:solidFill>
                  <a:srgbClr val="FFFF00"/>
                </a:solidFill>
              </a:rPr>
              <a:t>Sabbath</a:t>
            </a:r>
            <a:r>
              <a:rPr lang="en-US" sz="2800" b="1" dirty="0" smtClean="0">
                <a:solidFill>
                  <a:schemeClr val="bg1"/>
                </a:solidFill>
              </a:rPr>
              <a:t> is a day set aside for rest and worship, since it is linked to God’s rest after creation, and it is made holy by God (</a:t>
            </a:r>
            <a:r>
              <a:rPr lang="en-US" sz="2800" b="1" dirty="0" err="1" smtClean="0">
                <a:solidFill>
                  <a:schemeClr val="bg1"/>
                </a:solidFill>
              </a:rPr>
              <a:t>cf</a:t>
            </a:r>
            <a:r>
              <a:rPr lang="en-US" sz="2800" b="1" dirty="0" smtClean="0">
                <a:solidFill>
                  <a:schemeClr val="bg1"/>
                </a:solidFill>
              </a:rPr>
              <a:t> </a:t>
            </a:r>
            <a:r>
              <a:rPr lang="en-US" sz="2800" b="1" dirty="0" err="1" smtClean="0">
                <a:solidFill>
                  <a:schemeClr val="bg1"/>
                </a:solidFill>
              </a:rPr>
              <a:t>Gn</a:t>
            </a:r>
            <a:r>
              <a:rPr lang="en-US" sz="2800" b="1" dirty="0" smtClean="0">
                <a:solidFill>
                  <a:schemeClr val="bg1"/>
                </a:solidFill>
              </a:rPr>
              <a:t> 2:2-3). It is a day of remembering God’s gift of creation, and its observance </a:t>
            </a:r>
            <a:r>
              <a:rPr lang="en-US" sz="2800" b="1" u="sng" dirty="0" smtClean="0">
                <a:solidFill>
                  <a:srgbClr val="FFFF00"/>
                </a:solidFill>
              </a:rPr>
              <a:t>is enshrined in the Ten Commandments</a:t>
            </a:r>
            <a:r>
              <a:rPr lang="en-US" sz="2800" b="1" dirty="0" smtClean="0">
                <a:solidFill>
                  <a:schemeClr val="bg1"/>
                </a:solidFill>
              </a:rPr>
              <a:t>: “Remember the </a:t>
            </a:r>
            <a:r>
              <a:rPr lang="en-US" sz="2800" b="1" dirty="0" err="1" smtClean="0">
                <a:solidFill>
                  <a:schemeClr val="bg1"/>
                </a:solidFill>
              </a:rPr>
              <a:t>sabbath</a:t>
            </a:r>
            <a:r>
              <a:rPr lang="en-US" sz="2800" b="1" dirty="0" smtClean="0">
                <a:solidFill>
                  <a:schemeClr val="bg1"/>
                </a:solidFill>
              </a:rPr>
              <a:t> day—keep it holy” (Ex 20:8</a:t>
            </a:r>
            <a:r>
              <a:rPr lang="en-US" sz="2800" b="1" dirty="0" smtClean="0">
                <a:solidFill>
                  <a:schemeClr val="bg1"/>
                </a:solidFill>
              </a:rPr>
              <a:t>). </a:t>
            </a:r>
            <a:endParaRPr lang="en-US" sz="2800" b="1" dirty="0" smtClean="0">
              <a:solidFill>
                <a:schemeClr val="bg1"/>
              </a:solidFill>
            </a:endParaRPr>
          </a:p>
          <a:p>
            <a:endParaRPr lang="en-US" sz="1200" b="1" dirty="0" smtClean="0">
              <a:solidFill>
                <a:schemeClr val="bg1"/>
              </a:solidFill>
            </a:endParaRPr>
          </a:p>
          <a:p>
            <a:r>
              <a:rPr lang="en-US" sz="2800" b="1" dirty="0" smtClean="0">
                <a:solidFill>
                  <a:schemeClr val="bg1"/>
                </a:solidFill>
              </a:rPr>
              <a:t>… “</a:t>
            </a:r>
            <a:r>
              <a:rPr lang="en-US" sz="2800" b="1" dirty="0" smtClean="0">
                <a:solidFill>
                  <a:schemeClr val="bg1"/>
                </a:solidFill>
              </a:rPr>
              <a:t>For </a:t>
            </a:r>
            <a:r>
              <a:rPr lang="en-US" sz="2800" b="1" u="sng" dirty="0" smtClean="0">
                <a:solidFill>
                  <a:srgbClr val="FFFF00"/>
                </a:solidFill>
              </a:rPr>
              <a:t>the Christian, Sunday is above all</a:t>
            </a:r>
            <a:r>
              <a:rPr lang="en-US" sz="2800" b="1" dirty="0" smtClean="0">
                <a:solidFill>
                  <a:schemeClr val="bg1"/>
                </a:solidFill>
              </a:rPr>
              <a:t> an Easter celebration, wholly illumined by the glory of the Risen Christ. It is the festival of the ‘new creation’” </a:t>
            </a:r>
            <a:r>
              <a:rPr lang="en-US" sz="2800" b="1" u="sng" dirty="0" smtClean="0">
                <a:solidFill>
                  <a:srgbClr val="FFFF00"/>
                </a:solidFill>
              </a:rPr>
              <a:t>(Dies Domini, 8)</a:t>
            </a:r>
            <a:r>
              <a:rPr lang="en-US" sz="2800" b="1" dirty="0" smtClean="0">
                <a:solidFill>
                  <a:schemeClr val="bg1"/>
                </a:solidFill>
              </a:rPr>
              <a:t>. </a:t>
            </a:r>
            <a:r>
              <a:rPr lang="en-US" sz="2800" b="1" dirty="0" smtClean="0">
                <a:solidFill>
                  <a:schemeClr val="bg1"/>
                </a:solidFill>
              </a:rPr>
              <a:t>..." </a:t>
            </a:r>
            <a:r>
              <a:rPr lang="en-US" sz="2800" b="1" dirty="0" smtClean="0">
                <a:solidFill>
                  <a:srgbClr val="00B0F0"/>
                </a:solidFill>
              </a:rPr>
              <a:t>- The son of man is Lord of the Sabbath - https://news.mb.com.ph/2019/09/07/the-son-of-man-is-lord-of-the-sabbath/</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Worldwide &amp; Countries - Italy</a:t>
            </a:r>
            <a:endParaRPr lang="en-US" sz="3600" b="1" dirty="0">
              <a:solidFill>
                <a:schemeClr val="bg1"/>
              </a:solidFill>
            </a:endParaRPr>
          </a:p>
        </p:txBody>
      </p:sp>
      <p:sp>
        <p:nvSpPr>
          <p:cNvPr id="4" name="TextBox 3"/>
          <p:cNvSpPr txBox="1"/>
          <p:nvPr/>
        </p:nvSpPr>
        <p:spPr>
          <a:xfrm>
            <a:off x="0" y="764024"/>
            <a:ext cx="9144000" cy="6093976"/>
          </a:xfrm>
          <a:prstGeom prst="rect">
            <a:avLst/>
          </a:prstGeom>
          <a:noFill/>
        </p:spPr>
        <p:txBody>
          <a:bodyPr wrap="square" rtlCol="0">
            <a:spAutoFit/>
          </a:bodyPr>
          <a:lstStyle/>
          <a:p>
            <a:r>
              <a:rPr lang="en-US" sz="2600" b="1" dirty="0" smtClean="0">
                <a:solidFill>
                  <a:schemeClr val="bg1"/>
                </a:solidFill>
              </a:rPr>
              <a:t>"The new </a:t>
            </a:r>
            <a:r>
              <a:rPr lang="en-US" sz="2600" b="1" u="sng" dirty="0" smtClean="0">
                <a:solidFill>
                  <a:srgbClr val="FFFF00"/>
                </a:solidFill>
              </a:rPr>
              <a:t>Italian government</a:t>
            </a:r>
            <a:r>
              <a:rPr lang="en-US" sz="2600" b="1" dirty="0" smtClean="0">
                <a:solidFill>
                  <a:schemeClr val="bg1"/>
                </a:solidFill>
              </a:rPr>
              <a:t> will introduce </a:t>
            </a:r>
            <a:r>
              <a:rPr lang="en-US" sz="2600" b="1" u="sng" dirty="0" smtClean="0">
                <a:solidFill>
                  <a:srgbClr val="FFFF00"/>
                </a:solidFill>
              </a:rPr>
              <a:t>a ban on Sunday shopping</a:t>
            </a:r>
            <a:r>
              <a:rPr lang="en-US" sz="2600" b="1" dirty="0" smtClean="0">
                <a:solidFill>
                  <a:schemeClr val="bg1"/>
                </a:solidFill>
              </a:rPr>
              <a:t> in large commercial </a:t>
            </a:r>
            <a:r>
              <a:rPr lang="en-US" sz="2600" b="1" dirty="0" err="1" smtClean="0">
                <a:solidFill>
                  <a:schemeClr val="bg1"/>
                </a:solidFill>
              </a:rPr>
              <a:t>centres</a:t>
            </a:r>
            <a:r>
              <a:rPr lang="en-US" sz="2600" b="1" dirty="0" smtClean="0">
                <a:solidFill>
                  <a:schemeClr val="bg1"/>
                </a:solidFill>
              </a:rPr>
              <a:t> before the end of the </a:t>
            </a:r>
            <a:r>
              <a:rPr lang="en-US" sz="2600" b="1" dirty="0" smtClean="0">
                <a:solidFill>
                  <a:schemeClr val="bg1"/>
                </a:solidFill>
              </a:rPr>
              <a:t>year </a:t>
            </a:r>
            <a:r>
              <a:rPr lang="en-US" sz="2600" b="1" dirty="0" smtClean="0">
                <a:solidFill>
                  <a:srgbClr val="00B050"/>
                </a:solidFill>
              </a:rPr>
              <a:t>[2018]</a:t>
            </a:r>
            <a:r>
              <a:rPr lang="en-US" sz="2600" b="1" dirty="0" smtClean="0">
                <a:solidFill>
                  <a:schemeClr val="bg1"/>
                </a:solidFill>
              </a:rPr>
              <a:t> </a:t>
            </a:r>
            <a:r>
              <a:rPr lang="en-US" sz="2600" b="1" dirty="0" smtClean="0">
                <a:solidFill>
                  <a:schemeClr val="bg1"/>
                </a:solidFill>
              </a:rPr>
              <a:t>as it seeks to </a:t>
            </a:r>
            <a:r>
              <a:rPr lang="en-US" sz="2600" b="1" u="sng" dirty="0" smtClean="0">
                <a:solidFill>
                  <a:srgbClr val="FFFF00"/>
                </a:solidFill>
              </a:rPr>
              <a:t>defend</a:t>
            </a:r>
            <a:r>
              <a:rPr lang="en-US" sz="2600" b="1" dirty="0" smtClean="0">
                <a:solidFill>
                  <a:schemeClr val="bg1"/>
                </a:solidFill>
              </a:rPr>
              <a:t> family </a:t>
            </a:r>
            <a:r>
              <a:rPr lang="en-US" sz="2600" b="1" u="sng" dirty="0" smtClean="0">
                <a:solidFill>
                  <a:srgbClr val="FFFF00"/>
                </a:solidFill>
              </a:rPr>
              <a:t>traditions</a:t>
            </a:r>
            <a:r>
              <a:rPr lang="en-US" sz="2600" b="1" dirty="0" smtClean="0">
                <a:solidFill>
                  <a:schemeClr val="bg1"/>
                </a:solidFill>
              </a:rPr>
              <a:t>, Deputy Prime Minister Luigi Di </a:t>
            </a:r>
            <a:r>
              <a:rPr lang="en-US" sz="2600" b="1" dirty="0" err="1" smtClean="0">
                <a:solidFill>
                  <a:schemeClr val="bg1"/>
                </a:solidFill>
              </a:rPr>
              <a:t>Maio</a:t>
            </a:r>
            <a:r>
              <a:rPr lang="en-US" sz="2600" b="1" dirty="0" smtClean="0">
                <a:solidFill>
                  <a:schemeClr val="bg1"/>
                </a:solidFill>
              </a:rPr>
              <a:t> said on </a:t>
            </a:r>
            <a:r>
              <a:rPr lang="en-US" sz="2600" b="1" u="sng" dirty="0" smtClean="0">
                <a:solidFill>
                  <a:srgbClr val="FFFF00"/>
                </a:solidFill>
              </a:rPr>
              <a:t>Sunday</a:t>
            </a:r>
            <a:r>
              <a:rPr lang="en-US" sz="2600" b="1" dirty="0" smtClean="0">
                <a:solidFill>
                  <a:schemeClr val="bg1"/>
                </a:solidFill>
              </a:rPr>
              <a:t>. In a bid to spur economic growth, the then Italian Prime Minister Mario </a:t>
            </a:r>
            <a:r>
              <a:rPr lang="en-US" sz="2600" b="1" dirty="0" err="1" smtClean="0">
                <a:solidFill>
                  <a:schemeClr val="bg1"/>
                </a:solidFill>
              </a:rPr>
              <a:t>Monti</a:t>
            </a:r>
            <a:r>
              <a:rPr lang="en-US" sz="2600" b="1" dirty="0" smtClean="0">
                <a:solidFill>
                  <a:schemeClr val="bg1"/>
                </a:solidFill>
              </a:rPr>
              <a:t> </a:t>
            </a:r>
            <a:r>
              <a:rPr lang="en-US" sz="2600" b="1" dirty="0" err="1" smtClean="0">
                <a:solidFill>
                  <a:schemeClr val="bg1"/>
                </a:solidFill>
              </a:rPr>
              <a:t>liberalised</a:t>
            </a:r>
            <a:r>
              <a:rPr lang="en-US" sz="2600" b="1" dirty="0" smtClean="0">
                <a:solidFill>
                  <a:schemeClr val="bg1"/>
                </a:solidFill>
              </a:rPr>
              <a:t> Sunday trading in 2012, despite </a:t>
            </a:r>
            <a:r>
              <a:rPr lang="en-US" sz="2600" b="1" u="sng" dirty="0" smtClean="0">
                <a:solidFill>
                  <a:srgbClr val="FFFF00"/>
                </a:solidFill>
              </a:rPr>
              <a:t>pressure from the Roman Catholic Church</a:t>
            </a:r>
            <a:r>
              <a:rPr lang="en-US" sz="2600" b="1" dirty="0" smtClean="0">
                <a:solidFill>
                  <a:schemeClr val="bg1"/>
                </a:solidFill>
              </a:rPr>
              <a:t> and </a:t>
            </a:r>
            <a:r>
              <a:rPr lang="en-US" sz="2600" b="1" u="sng" dirty="0" smtClean="0">
                <a:solidFill>
                  <a:srgbClr val="FFFF00"/>
                </a:solidFill>
              </a:rPr>
              <a:t>unions</a:t>
            </a:r>
            <a:r>
              <a:rPr lang="en-US" sz="2600" b="1" dirty="0" smtClean="0">
                <a:solidFill>
                  <a:schemeClr val="bg1"/>
                </a:solidFill>
              </a:rPr>
              <a:t> who said the country needed to keep its </a:t>
            </a:r>
            <a:r>
              <a:rPr lang="en-US" sz="2600" b="1" u="sng" dirty="0" smtClean="0">
                <a:solidFill>
                  <a:srgbClr val="FFFF00"/>
                </a:solidFill>
              </a:rPr>
              <a:t>tradition</a:t>
            </a:r>
            <a:r>
              <a:rPr lang="en-US" sz="2600" b="1" dirty="0" smtClean="0">
                <a:solidFill>
                  <a:schemeClr val="bg1"/>
                </a:solidFill>
              </a:rPr>
              <a:t>al day of rest ... Earlier this year, </a:t>
            </a:r>
            <a:r>
              <a:rPr lang="en-US" sz="2600" b="1" u="sng" dirty="0" smtClean="0">
                <a:solidFill>
                  <a:srgbClr val="FFFF00"/>
                </a:solidFill>
              </a:rPr>
              <a:t>Poland restricted Sunday shopping</a:t>
            </a:r>
            <a:r>
              <a:rPr lang="en-US" sz="2600" b="1" dirty="0" smtClean="0">
                <a:solidFill>
                  <a:schemeClr val="bg1"/>
                </a:solidFill>
              </a:rPr>
              <a:t> as the conservative government in Warsaw pushed ahead with what it said </a:t>
            </a:r>
            <a:r>
              <a:rPr lang="en-US" sz="2600" b="1" u="sng" dirty="0" smtClean="0">
                <a:solidFill>
                  <a:srgbClr val="FFFF00"/>
                </a:solidFill>
              </a:rPr>
              <a:t>was a return to Roman Catholic values</a:t>
            </a:r>
            <a:r>
              <a:rPr lang="en-US" sz="2600" b="1" dirty="0" smtClean="0">
                <a:solidFill>
                  <a:schemeClr val="bg1"/>
                </a:solidFill>
              </a:rPr>
              <a:t>." </a:t>
            </a:r>
            <a:r>
              <a:rPr lang="en-US" sz="2600" b="1" dirty="0" smtClean="0">
                <a:solidFill>
                  <a:srgbClr val="00B0F0"/>
                </a:solidFill>
              </a:rPr>
              <a:t>- New Italian government plans to curb Sunday shopping - Di </a:t>
            </a:r>
            <a:r>
              <a:rPr lang="en-US" sz="2600" b="1" dirty="0" err="1" smtClean="0">
                <a:solidFill>
                  <a:srgbClr val="00B0F0"/>
                </a:solidFill>
              </a:rPr>
              <a:t>Maio</a:t>
            </a:r>
            <a:r>
              <a:rPr lang="en-US" sz="2600" b="1" dirty="0" smtClean="0">
                <a:solidFill>
                  <a:srgbClr val="00B0F0"/>
                </a:solidFill>
              </a:rPr>
              <a:t>; </a:t>
            </a:r>
            <a:r>
              <a:rPr lang="de-DE" sz="2600" b="1" dirty="0" smtClean="0">
                <a:solidFill>
                  <a:srgbClr val="00B0F0"/>
                </a:solidFill>
              </a:rPr>
              <a:t>September 9, 2018 / 7:36 AM</a:t>
            </a:r>
            <a:r>
              <a:rPr lang="en-US" sz="2600" b="1" dirty="0" smtClean="0">
                <a:solidFill>
                  <a:srgbClr val="00B0F0"/>
                </a:solidFill>
              </a:rPr>
              <a:t> </a:t>
            </a:r>
            <a:r>
              <a:rPr lang="en-US" sz="2600" b="1" dirty="0" smtClean="0">
                <a:solidFill>
                  <a:srgbClr val="00B0F0"/>
                </a:solidFill>
              </a:rPr>
              <a:t>- https://uk.reuters.com/article/uk-italy-sunday/new-italian-government-plans-to-curb-sunday-shopping-di-maio-idUKKCN1LP0HG</a:t>
            </a:r>
            <a:endParaRPr lang="en-US" sz="26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Trades Unions – </a:t>
            </a:r>
            <a:r>
              <a:rPr lang="en-US" sz="3600" b="1" dirty="0" err="1" smtClean="0">
                <a:solidFill>
                  <a:schemeClr val="bg1"/>
                </a:solidFill>
              </a:rPr>
              <a:t>SoP</a:t>
            </a:r>
            <a:r>
              <a:rPr lang="en-US" sz="3600" b="1" dirty="0" smtClean="0">
                <a:solidFill>
                  <a:schemeClr val="bg1"/>
                </a:solidFill>
              </a:rPr>
              <a:t>/</a:t>
            </a:r>
            <a:r>
              <a:rPr lang="en-US" sz="3600" b="1" dirty="0" err="1" smtClean="0">
                <a:solidFill>
                  <a:schemeClr val="bg1"/>
                </a:solidFill>
              </a:rPr>
              <a:t>ToJ</a:t>
            </a:r>
            <a:endParaRPr lang="en-US" sz="3600" b="1" dirty="0">
              <a:solidFill>
                <a:schemeClr val="bg1"/>
              </a:solidFill>
            </a:endParaRPr>
          </a:p>
        </p:txBody>
      </p:sp>
      <p:sp>
        <p:nvSpPr>
          <p:cNvPr id="4" name="TextBox 3"/>
          <p:cNvSpPr txBox="1"/>
          <p:nvPr/>
        </p:nvSpPr>
        <p:spPr>
          <a:xfrm>
            <a:off x="0" y="990600"/>
            <a:ext cx="9144000" cy="5724644"/>
          </a:xfrm>
          <a:prstGeom prst="rect">
            <a:avLst/>
          </a:prstGeom>
          <a:noFill/>
        </p:spPr>
        <p:txBody>
          <a:bodyPr wrap="square" rtlCol="0">
            <a:spAutoFit/>
          </a:bodyPr>
          <a:lstStyle/>
          <a:p>
            <a:r>
              <a:rPr lang="en-US" sz="3200" b="1" dirty="0" smtClean="0">
                <a:solidFill>
                  <a:schemeClr val="bg1"/>
                </a:solidFill>
              </a:rPr>
              <a:t>"... </a:t>
            </a:r>
            <a:r>
              <a:rPr lang="en-US" sz="3200" b="1" dirty="0" smtClean="0">
                <a:solidFill>
                  <a:schemeClr val="bg1"/>
                </a:solidFill>
              </a:rPr>
              <a:t>The </a:t>
            </a:r>
            <a:r>
              <a:rPr lang="en-US" sz="3200" b="1" u="sng" dirty="0" smtClean="0">
                <a:solidFill>
                  <a:srgbClr val="FFFF00"/>
                </a:solidFill>
              </a:rPr>
              <a:t>trades unions will be one of the agencies that will bring upon this earth a time of trouble such as has not been since the world began</a:t>
            </a:r>
            <a:r>
              <a:rPr lang="en-US" sz="3200" b="1" dirty="0" smtClean="0">
                <a:solidFill>
                  <a:schemeClr val="bg1"/>
                </a:solidFill>
              </a:rPr>
              <a:t>. …” </a:t>
            </a:r>
            <a:r>
              <a:rPr lang="en-US" sz="3200" b="1" dirty="0" smtClean="0">
                <a:solidFill>
                  <a:srgbClr val="00B0F0"/>
                </a:solidFill>
              </a:rPr>
              <a:t>- Letter </a:t>
            </a:r>
            <a:r>
              <a:rPr lang="en-US" sz="3200" b="1" dirty="0" smtClean="0">
                <a:solidFill>
                  <a:srgbClr val="00B0F0"/>
                </a:solidFill>
              </a:rPr>
              <a:t>200, </a:t>
            </a:r>
            <a:r>
              <a:rPr lang="en-US" sz="3200" b="1" dirty="0" smtClean="0">
                <a:solidFill>
                  <a:srgbClr val="00B0F0"/>
                </a:solidFill>
              </a:rPr>
              <a:t>1903.</a:t>
            </a:r>
            <a:endParaRPr lang="en-US" sz="3200" b="1" dirty="0" smtClean="0">
              <a:solidFill>
                <a:srgbClr val="00B0F0"/>
              </a:solidFill>
            </a:endParaRPr>
          </a:p>
          <a:p>
            <a:endParaRPr lang="en-US" sz="1400" b="1" dirty="0" smtClean="0">
              <a:solidFill>
                <a:schemeClr val="bg1"/>
              </a:solidFill>
            </a:endParaRPr>
          </a:p>
          <a:p>
            <a:r>
              <a:rPr lang="en-US" sz="3200" b="1" dirty="0" smtClean="0">
                <a:solidFill>
                  <a:schemeClr val="bg1"/>
                </a:solidFill>
              </a:rPr>
              <a:t>"... Through the working of trusts and </a:t>
            </a:r>
            <a:r>
              <a:rPr lang="en-US" sz="3200" b="1" u="sng" dirty="0" smtClean="0">
                <a:solidFill>
                  <a:srgbClr val="FFFF00"/>
                </a:solidFill>
              </a:rPr>
              <a:t>the results of labor unions and strikes</a:t>
            </a:r>
            <a:r>
              <a:rPr lang="en-US" sz="3200" b="1" dirty="0" smtClean="0">
                <a:solidFill>
                  <a:schemeClr val="bg1"/>
                </a:solidFill>
              </a:rPr>
              <a:t>, </a:t>
            </a:r>
            <a:r>
              <a:rPr lang="en-US" sz="3200" b="1" u="sng" dirty="0" smtClean="0">
                <a:solidFill>
                  <a:srgbClr val="FFFF00"/>
                </a:solidFill>
              </a:rPr>
              <a:t>the conditions of life in the city are constantly becoming more and more difficult</a:t>
            </a:r>
            <a:r>
              <a:rPr lang="en-US" sz="3200" b="1" dirty="0" smtClean="0">
                <a:solidFill>
                  <a:schemeClr val="bg1"/>
                </a:solidFill>
              </a:rPr>
              <a:t>. </a:t>
            </a:r>
            <a:r>
              <a:rPr lang="en-US" sz="3200" b="1" u="sng" dirty="0" smtClean="0">
                <a:solidFill>
                  <a:srgbClr val="FFFF00"/>
                </a:solidFill>
              </a:rPr>
              <a:t>Serious troubles are before us</a:t>
            </a:r>
            <a:r>
              <a:rPr lang="en-US" sz="3200" b="1" dirty="0" smtClean="0">
                <a:solidFill>
                  <a:schemeClr val="bg1"/>
                </a:solidFill>
              </a:rPr>
              <a:t>, and for many families removal from the cities will become a necessity. {AH 136.4} ..." </a:t>
            </a:r>
            <a:r>
              <a:rPr lang="en-US" sz="3200" b="1" dirty="0" smtClean="0">
                <a:solidFill>
                  <a:srgbClr val="00B0F0"/>
                </a:solidFill>
              </a:rPr>
              <a:t>- Adventist Home, page </a:t>
            </a:r>
            <a:r>
              <a:rPr lang="en-US" sz="3200" b="1" dirty="0" smtClean="0">
                <a:solidFill>
                  <a:srgbClr val="00B0F0"/>
                </a:solidFill>
              </a:rPr>
              <a:t>136.4</a:t>
            </a:r>
            <a:endParaRPr lang="en-US" sz="32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Trades Unions – </a:t>
            </a:r>
            <a:r>
              <a:rPr lang="en-US" sz="3600" b="1" dirty="0" err="1" smtClean="0">
                <a:solidFill>
                  <a:schemeClr val="bg1"/>
                </a:solidFill>
              </a:rPr>
              <a:t>SoP</a:t>
            </a:r>
            <a:r>
              <a:rPr lang="en-US" sz="3600" b="1" dirty="0" smtClean="0">
                <a:solidFill>
                  <a:schemeClr val="bg1"/>
                </a:solidFill>
              </a:rPr>
              <a:t>/</a:t>
            </a:r>
            <a:r>
              <a:rPr lang="en-US" sz="3600" b="1" dirty="0" err="1" smtClean="0">
                <a:solidFill>
                  <a:schemeClr val="bg1"/>
                </a:solidFill>
              </a:rPr>
              <a:t>ToJ</a:t>
            </a:r>
            <a:endParaRPr lang="en-US" sz="3600" b="1" dirty="0">
              <a:solidFill>
                <a:schemeClr val="bg1"/>
              </a:solidFill>
            </a:endParaRPr>
          </a:p>
        </p:txBody>
      </p:sp>
      <p:sp>
        <p:nvSpPr>
          <p:cNvPr id="4" name="TextBox 3"/>
          <p:cNvSpPr txBox="1"/>
          <p:nvPr/>
        </p:nvSpPr>
        <p:spPr>
          <a:xfrm>
            <a:off x="0" y="990600"/>
            <a:ext cx="9144000" cy="5509200"/>
          </a:xfrm>
          <a:prstGeom prst="rect">
            <a:avLst/>
          </a:prstGeom>
          <a:noFill/>
        </p:spPr>
        <p:txBody>
          <a:bodyPr wrap="square" rtlCol="0">
            <a:spAutoFit/>
          </a:bodyPr>
          <a:lstStyle/>
          <a:p>
            <a:r>
              <a:rPr lang="en-US" sz="3200" b="1" dirty="0" smtClean="0">
                <a:solidFill>
                  <a:schemeClr val="bg1"/>
                </a:solidFill>
              </a:rPr>
              <a:t>"... </a:t>
            </a:r>
            <a:r>
              <a:rPr lang="en-US" sz="3200" b="1" dirty="0" smtClean="0">
                <a:solidFill>
                  <a:schemeClr val="bg1"/>
                </a:solidFill>
              </a:rPr>
              <a:t>For years I have been given special light that we are </a:t>
            </a:r>
            <a:r>
              <a:rPr lang="en-US" sz="3200" b="1" u="sng" dirty="0" smtClean="0">
                <a:solidFill>
                  <a:srgbClr val="FFFF00"/>
                </a:solidFill>
              </a:rPr>
              <a:t>not to center our work in the cities</a:t>
            </a:r>
            <a:r>
              <a:rPr lang="en-US" sz="3200" b="1" dirty="0" smtClean="0">
                <a:solidFill>
                  <a:schemeClr val="bg1"/>
                </a:solidFill>
              </a:rPr>
              <a:t>. The turmoil and confusion that fill these cities, </a:t>
            </a:r>
            <a:r>
              <a:rPr lang="en-US" sz="3200" b="1" u="sng" dirty="0" smtClean="0">
                <a:solidFill>
                  <a:srgbClr val="FFFF00"/>
                </a:solidFill>
              </a:rPr>
              <a:t>the conditions brought about by the labor unions and the strikes, would prove a great hindrance to our work</a:t>
            </a:r>
            <a:r>
              <a:rPr lang="en-US" sz="3200" b="1" dirty="0" smtClean="0">
                <a:solidFill>
                  <a:schemeClr val="bg1"/>
                </a:solidFill>
              </a:rPr>
              <a:t>. Men are seeking to bring those </a:t>
            </a:r>
            <a:r>
              <a:rPr lang="en-US" sz="3200" b="1" u="sng" dirty="0" smtClean="0">
                <a:solidFill>
                  <a:srgbClr val="FFFF00"/>
                </a:solidFill>
              </a:rPr>
              <a:t>engaged in the different trades under bondage to certain unions</a:t>
            </a:r>
            <a:r>
              <a:rPr lang="en-US" sz="3200" b="1" dirty="0" smtClean="0">
                <a:solidFill>
                  <a:schemeClr val="bg1"/>
                </a:solidFill>
              </a:rPr>
              <a:t>. </a:t>
            </a:r>
            <a:r>
              <a:rPr lang="en-US" sz="3200" b="1" u="sng" dirty="0" smtClean="0">
                <a:solidFill>
                  <a:srgbClr val="FFFF00"/>
                </a:solidFill>
              </a:rPr>
              <a:t>This is not God's planning, but the planning of a power that we should in no wise acknowledge</a:t>
            </a:r>
            <a:r>
              <a:rPr lang="en-US" sz="3200" b="1" dirty="0" smtClean="0">
                <a:solidFill>
                  <a:schemeClr val="bg1"/>
                </a:solidFill>
              </a:rPr>
              <a:t>. God's word is fulfilling; the wicked are binding themselves up in bundles ready to be burned. </a:t>
            </a:r>
            <a:r>
              <a:rPr lang="en-US" sz="3200" b="1" dirty="0" smtClean="0">
                <a:solidFill>
                  <a:srgbClr val="00B0F0"/>
                </a:solidFill>
              </a:rPr>
              <a:t>{CH 273.2</a:t>
            </a:r>
            <a:r>
              <a:rPr lang="en-US" sz="3200" b="1" dirty="0" smtClean="0">
                <a:solidFill>
                  <a:srgbClr val="00B0F0"/>
                </a:solidFill>
              </a:rPr>
              <a:t>}</a:t>
            </a:r>
            <a:r>
              <a:rPr lang="en-US" sz="3200" b="1" dirty="0" smtClean="0">
                <a:solidFill>
                  <a:schemeClr val="bg1"/>
                </a:solidFill>
              </a:rPr>
              <a:t> …”</a:t>
            </a:r>
            <a:endParaRPr lang="en-US" sz="32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Trades Unions – </a:t>
            </a:r>
            <a:r>
              <a:rPr lang="en-US" sz="3600" b="1" dirty="0" err="1" smtClean="0">
                <a:solidFill>
                  <a:schemeClr val="bg1"/>
                </a:solidFill>
              </a:rPr>
              <a:t>SoP</a:t>
            </a:r>
            <a:r>
              <a:rPr lang="en-US" sz="3600" b="1" dirty="0" smtClean="0">
                <a:solidFill>
                  <a:schemeClr val="bg1"/>
                </a:solidFill>
              </a:rPr>
              <a:t>/</a:t>
            </a:r>
            <a:r>
              <a:rPr lang="en-US" sz="3600" b="1" dirty="0" err="1" smtClean="0">
                <a:solidFill>
                  <a:schemeClr val="bg1"/>
                </a:solidFill>
              </a:rPr>
              <a:t>ToJ</a:t>
            </a:r>
            <a:endParaRPr lang="en-US" sz="3600" b="1" dirty="0">
              <a:solidFill>
                <a:schemeClr val="bg1"/>
              </a:solidFill>
            </a:endParaRPr>
          </a:p>
        </p:txBody>
      </p:sp>
      <p:sp>
        <p:nvSpPr>
          <p:cNvPr id="4" name="TextBox 3"/>
          <p:cNvSpPr txBox="1"/>
          <p:nvPr/>
        </p:nvSpPr>
        <p:spPr>
          <a:xfrm>
            <a:off x="0" y="1447800"/>
            <a:ext cx="9144000" cy="4524315"/>
          </a:xfrm>
          <a:prstGeom prst="rect">
            <a:avLst/>
          </a:prstGeom>
          <a:noFill/>
        </p:spPr>
        <p:txBody>
          <a:bodyPr wrap="square" rtlCol="0">
            <a:spAutoFit/>
          </a:bodyPr>
          <a:lstStyle/>
          <a:p>
            <a:r>
              <a:rPr lang="en-US" sz="3200" b="1" dirty="0" smtClean="0">
                <a:solidFill>
                  <a:schemeClr val="bg1"/>
                </a:solidFill>
              </a:rPr>
              <a:t>“…We </a:t>
            </a:r>
            <a:r>
              <a:rPr lang="en-US" sz="3200" b="1" dirty="0" smtClean="0">
                <a:solidFill>
                  <a:schemeClr val="bg1"/>
                </a:solidFill>
              </a:rPr>
              <a:t>are now to use all our entrusted capabilities in giving the last warning message to the world. In this work we are to preserve our individuality. </a:t>
            </a:r>
            <a:r>
              <a:rPr lang="en-US" sz="3200" b="1" u="sng" dirty="0" smtClean="0">
                <a:solidFill>
                  <a:srgbClr val="FFFF00"/>
                </a:solidFill>
              </a:rPr>
              <a:t>We are not to unite with secret societies or with trades unions</a:t>
            </a:r>
            <a:r>
              <a:rPr lang="en-US" sz="3200" b="1" dirty="0" smtClean="0">
                <a:solidFill>
                  <a:schemeClr val="bg1"/>
                </a:solidFill>
              </a:rPr>
              <a:t>. We are to stand free in God, looking constantly to Christ for instruction. All our movements are to be made with a realization of the importance of the work to be accomplished for God.-</a:t>
            </a:r>
            <a:r>
              <a:rPr lang="en-US" sz="3200" b="1" dirty="0" smtClean="0">
                <a:solidFill>
                  <a:srgbClr val="00B0F0"/>
                </a:solidFill>
              </a:rPr>
              <a:t>-Testimonies for the Church, vol. 7, p. 84 (1902)</a:t>
            </a:r>
            <a:r>
              <a:rPr lang="en-US" sz="3200" b="1" dirty="0" smtClean="0">
                <a:solidFill>
                  <a:schemeClr val="bg1"/>
                </a:solidFill>
              </a:rPr>
              <a:t>. </a:t>
            </a:r>
            <a:r>
              <a:rPr lang="en-US" sz="3200" b="1" dirty="0" smtClean="0">
                <a:solidFill>
                  <a:schemeClr val="bg1"/>
                </a:solidFill>
              </a:rPr>
              <a:t>..."</a:t>
            </a:r>
            <a:endParaRPr lang="en-US" sz="32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Trades Unions – </a:t>
            </a:r>
            <a:r>
              <a:rPr lang="en-US" sz="3600" b="1" dirty="0" err="1" smtClean="0">
                <a:solidFill>
                  <a:schemeClr val="bg1"/>
                </a:solidFill>
              </a:rPr>
              <a:t>SoP</a:t>
            </a:r>
            <a:r>
              <a:rPr lang="en-US" sz="3600" b="1" dirty="0" smtClean="0">
                <a:solidFill>
                  <a:schemeClr val="bg1"/>
                </a:solidFill>
              </a:rPr>
              <a:t>/</a:t>
            </a:r>
            <a:r>
              <a:rPr lang="en-US" sz="3600" b="1" dirty="0" err="1" smtClean="0">
                <a:solidFill>
                  <a:schemeClr val="bg1"/>
                </a:solidFill>
              </a:rPr>
              <a:t>ToJ</a:t>
            </a:r>
            <a:endParaRPr lang="en-US" sz="3600" b="1" dirty="0">
              <a:solidFill>
                <a:schemeClr val="bg1"/>
              </a:solidFill>
            </a:endParaRPr>
          </a:p>
        </p:txBody>
      </p:sp>
      <p:sp>
        <p:nvSpPr>
          <p:cNvPr id="4" name="TextBox 3"/>
          <p:cNvSpPr txBox="1"/>
          <p:nvPr/>
        </p:nvSpPr>
        <p:spPr>
          <a:xfrm>
            <a:off x="0" y="685800"/>
            <a:ext cx="9144000" cy="5816977"/>
          </a:xfrm>
          <a:prstGeom prst="rect">
            <a:avLst/>
          </a:prstGeom>
          <a:noFill/>
        </p:spPr>
        <p:txBody>
          <a:bodyPr wrap="square" rtlCol="0">
            <a:spAutoFit/>
          </a:bodyPr>
          <a:lstStyle/>
          <a:p>
            <a:r>
              <a:rPr lang="en-US" sz="3100" b="1" dirty="0" smtClean="0">
                <a:solidFill>
                  <a:schemeClr val="bg1"/>
                </a:solidFill>
              </a:rPr>
              <a:t>"... </a:t>
            </a:r>
            <a:r>
              <a:rPr lang="en-US" sz="3100" b="1" u="sng" dirty="0" smtClean="0">
                <a:solidFill>
                  <a:srgbClr val="FFFF00"/>
                </a:solidFill>
              </a:rPr>
              <a:t>The time is fast coming when the controlling power of the labor unions will be very oppressive</a:t>
            </a:r>
            <a:r>
              <a:rPr lang="en-US" sz="3100" b="1" dirty="0" smtClean="0">
                <a:solidFill>
                  <a:schemeClr val="bg1"/>
                </a:solidFill>
              </a:rPr>
              <a:t>. Again and again the Lord has instructed that our people are to take their families away from the cities, into the country, where they can raise their own provisions; [10] for </a:t>
            </a:r>
            <a:r>
              <a:rPr lang="en-US" sz="3100" b="1" u="sng" dirty="0" smtClean="0">
                <a:solidFill>
                  <a:srgbClr val="FFFF00"/>
                </a:solidFill>
              </a:rPr>
              <a:t>in the future the problem of buying and selling will be a very serious one</a:t>
            </a:r>
            <a:r>
              <a:rPr lang="en-US" sz="3100" b="1" dirty="0" smtClean="0">
                <a:solidFill>
                  <a:schemeClr val="bg1"/>
                </a:solidFill>
              </a:rPr>
              <a:t>. We should </a:t>
            </a:r>
            <a:r>
              <a:rPr lang="en-US" sz="3100" b="1" u="sng" dirty="0" smtClean="0">
                <a:solidFill>
                  <a:srgbClr val="FFFF00"/>
                </a:solidFill>
              </a:rPr>
              <a:t>now</a:t>
            </a:r>
            <a:r>
              <a:rPr lang="en-US" sz="3100" b="1" dirty="0" smtClean="0">
                <a:solidFill>
                  <a:schemeClr val="bg1"/>
                </a:solidFill>
              </a:rPr>
              <a:t> begin to heed the instruction given us over and over again: Get out of the cities into rural districts, where the houses are not crowded closely together, and where you will be free from the interference of enemies.--Letter 5, 1904. {CL 9.5} ..." </a:t>
            </a:r>
            <a:r>
              <a:rPr lang="en-US" sz="3100" b="1" dirty="0" smtClean="0">
                <a:solidFill>
                  <a:srgbClr val="00B0F0"/>
                </a:solidFill>
              </a:rPr>
              <a:t>- Country Living, page 9.5</a:t>
            </a:r>
            <a:endParaRPr lang="en-US" sz="31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Worldwide &amp; Countries - Italy</a:t>
            </a:r>
            <a:endParaRPr lang="en-US" sz="3600" b="1" dirty="0">
              <a:solidFill>
                <a:schemeClr val="bg1"/>
              </a:solidFill>
            </a:endParaRPr>
          </a:p>
        </p:txBody>
      </p:sp>
      <p:sp>
        <p:nvSpPr>
          <p:cNvPr id="4" name="TextBox 3"/>
          <p:cNvSpPr txBox="1"/>
          <p:nvPr/>
        </p:nvSpPr>
        <p:spPr>
          <a:xfrm>
            <a:off x="0" y="990600"/>
            <a:ext cx="9144000" cy="5509200"/>
          </a:xfrm>
          <a:prstGeom prst="rect">
            <a:avLst/>
          </a:prstGeom>
          <a:noFill/>
        </p:spPr>
        <p:txBody>
          <a:bodyPr wrap="square" rtlCol="0">
            <a:spAutoFit/>
          </a:bodyPr>
          <a:lstStyle/>
          <a:p>
            <a:r>
              <a:rPr lang="en-US" sz="3200" b="1" dirty="0" smtClean="0">
                <a:solidFill>
                  <a:schemeClr val="bg1"/>
                </a:solidFill>
              </a:rPr>
              <a:t>"... </a:t>
            </a:r>
            <a:r>
              <a:rPr lang="en-US" sz="3200" b="1" u="sng" dirty="0" smtClean="0">
                <a:solidFill>
                  <a:srgbClr val="FFFF00"/>
                </a:solidFill>
              </a:rPr>
              <a:t>Italy</a:t>
            </a:r>
            <a:r>
              <a:rPr lang="en-US" sz="3200" b="1" dirty="0" smtClean="0">
                <a:solidFill>
                  <a:schemeClr val="bg1"/>
                </a:solidFill>
              </a:rPr>
              <a:t>’s Populists Want to </a:t>
            </a:r>
            <a:r>
              <a:rPr lang="en-US" sz="3200" b="1" u="sng" dirty="0" smtClean="0">
                <a:solidFill>
                  <a:srgbClr val="FFFF00"/>
                </a:solidFill>
              </a:rPr>
              <a:t>Close Stores on Sundays</a:t>
            </a:r>
          </a:p>
          <a:p>
            <a:endParaRPr lang="en-US" sz="1600" b="1" dirty="0" smtClean="0">
              <a:solidFill>
                <a:schemeClr val="bg1"/>
              </a:solidFill>
            </a:endParaRPr>
          </a:p>
          <a:p>
            <a:r>
              <a:rPr lang="en-US" sz="3200" b="1" dirty="0" smtClean="0">
                <a:solidFill>
                  <a:schemeClr val="bg1"/>
                </a:solidFill>
              </a:rPr>
              <a:t>The idea is to give workers time to spend with their kids and </a:t>
            </a:r>
            <a:r>
              <a:rPr lang="en-US" sz="3200" b="1" u="sng" dirty="0" smtClean="0">
                <a:solidFill>
                  <a:srgbClr val="FFFF00"/>
                </a:solidFill>
              </a:rPr>
              <a:t>go to church</a:t>
            </a:r>
            <a:r>
              <a:rPr lang="en-US" sz="3200" b="1" dirty="0" smtClean="0">
                <a:solidFill>
                  <a:schemeClr val="bg1"/>
                </a:solidFill>
              </a:rPr>
              <a:t>. ...</a:t>
            </a:r>
          </a:p>
          <a:p>
            <a:endParaRPr lang="en-US" sz="1600" b="1" dirty="0" smtClean="0">
              <a:solidFill>
                <a:schemeClr val="bg1"/>
              </a:solidFill>
            </a:endParaRPr>
          </a:p>
          <a:p>
            <a:r>
              <a:rPr lang="en-US" sz="3200" b="1" dirty="0" smtClean="0">
                <a:solidFill>
                  <a:schemeClr val="bg1"/>
                </a:solidFill>
              </a:rPr>
              <a:t>... Italy </a:t>
            </a:r>
            <a:r>
              <a:rPr lang="en-US" sz="3200" b="1" u="sng" dirty="0" smtClean="0">
                <a:solidFill>
                  <a:srgbClr val="FFFF00"/>
                </a:solidFill>
              </a:rPr>
              <a:t>long</a:t>
            </a:r>
            <a:r>
              <a:rPr lang="en-US" sz="3200" b="1" dirty="0" smtClean="0">
                <a:solidFill>
                  <a:schemeClr val="bg1"/>
                </a:solidFill>
              </a:rPr>
              <a:t> followed </a:t>
            </a:r>
            <a:r>
              <a:rPr lang="en-US" sz="3200" b="1" u="sng" dirty="0" smtClean="0">
                <a:solidFill>
                  <a:srgbClr val="FFFF00"/>
                </a:solidFill>
              </a:rPr>
              <a:t>the </a:t>
            </a:r>
            <a:r>
              <a:rPr lang="en-US" sz="3200" b="1" u="sng" dirty="0" smtClean="0">
                <a:solidFill>
                  <a:srgbClr val="FFFF00"/>
                </a:solidFill>
              </a:rPr>
              <a:t>Christian</a:t>
            </a:r>
            <a:r>
              <a:rPr lang="en-US" sz="3200" b="1" dirty="0" smtClean="0">
                <a:solidFill>
                  <a:srgbClr val="FFFF00"/>
                </a:solidFill>
              </a:rPr>
              <a:t> </a:t>
            </a:r>
            <a:r>
              <a:rPr lang="en-US" sz="3200" b="1" dirty="0" smtClean="0">
                <a:solidFill>
                  <a:srgbClr val="00B050"/>
                </a:solidFill>
              </a:rPr>
              <a:t>[Catholic]</a:t>
            </a:r>
            <a:r>
              <a:rPr lang="en-US" sz="3200" b="1" dirty="0" smtClean="0">
                <a:solidFill>
                  <a:srgbClr val="FFFF00"/>
                </a:solidFill>
              </a:rPr>
              <a:t> </a:t>
            </a:r>
            <a:r>
              <a:rPr lang="en-US" sz="3200" b="1" u="sng" dirty="0" smtClean="0">
                <a:solidFill>
                  <a:srgbClr val="FFFF00"/>
                </a:solidFill>
              </a:rPr>
              <a:t>custom of largely shutting down on the Sabbath</a:t>
            </a:r>
            <a:r>
              <a:rPr lang="en-US" sz="3200" b="1" dirty="0" smtClean="0">
                <a:solidFill>
                  <a:schemeClr val="bg1"/>
                </a:solidFill>
              </a:rPr>
              <a:t>" </a:t>
            </a:r>
            <a:r>
              <a:rPr lang="en-US" sz="3200" b="1" dirty="0" smtClean="0">
                <a:solidFill>
                  <a:srgbClr val="00B0F0"/>
                </a:solidFill>
              </a:rPr>
              <a:t>- Bloomberg </a:t>
            </a:r>
            <a:r>
              <a:rPr lang="en-US" sz="3200" b="1" dirty="0" err="1" smtClean="0">
                <a:solidFill>
                  <a:srgbClr val="00B0F0"/>
                </a:solidFill>
              </a:rPr>
              <a:t>Businessweek</a:t>
            </a:r>
            <a:r>
              <a:rPr lang="en-US" sz="3200" b="1" dirty="0" smtClean="0">
                <a:solidFill>
                  <a:srgbClr val="00B0F0"/>
                </a:solidFill>
              </a:rPr>
              <a:t>; May 1, 2019, 9:01 PM PDT - Bloomberg - Are you a robot? - https://www.bloomberg.com/news/articles/2019-05-02/italy-populists-seek-no-shopping-sundays-to-boost-family-values</a:t>
            </a:r>
            <a:endParaRPr lang="en-US" sz="32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Worldwide &amp; Countries - Poland</a:t>
            </a:r>
            <a:endParaRPr lang="en-US" sz="3600" b="1" dirty="0">
              <a:solidFill>
                <a:schemeClr val="bg1"/>
              </a:solidFill>
            </a:endParaRPr>
          </a:p>
        </p:txBody>
      </p:sp>
      <p:sp>
        <p:nvSpPr>
          <p:cNvPr id="4" name="TextBox 3"/>
          <p:cNvSpPr txBox="1"/>
          <p:nvPr/>
        </p:nvSpPr>
        <p:spPr>
          <a:xfrm>
            <a:off x="0" y="610136"/>
            <a:ext cx="9144000" cy="6247864"/>
          </a:xfrm>
          <a:prstGeom prst="rect">
            <a:avLst/>
          </a:prstGeom>
          <a:noFill/>
        </p:spPr>
        <p:txBody>
          <a:bodyPr wrap="square" rtlCol="0">
            <a:spAutoFit/>
          </a:bodyPr>
          <a:lstStyle/>
          <a:p>
            <a:r>
              <a:rPr lang="en-US" sz="2800" b="1" dirty="0" smtClean="0">
                <a:solidFill>
                  <a:schemeClr val="bg1"/>
                </a:solidFill>
              </a:rPr>
              <a:t>"... Those who save their weekly shopping for </a:t>
            </a:r>
            <a:r>
              <a:rPr lang="en-US" sz="2800" b="1" u="sng" dirty="0" smtClean="0">
                <a:solidFill>
                  <a:srgbClr val="FFFF00"/>
                </a:solidFill>
              </a:rPr>
              <a:t>Sunday</a:t>
            </a:r>
            <a:r>
              <a:rPr lang="en-US" sz="2800" b="1" dirty="0" smtClean="0">
                <a:solidFill>
                  <a:schemeClr val="bg1"/>
                </a:solidFill>
              </a:rPr>
              <a:t> were in for a rude shock today when they realized that </a:t>
            </a:r>
            <a:r>
              <a:rPr lang="en-US" sz="2800" b="1" u="sng" dirty="0" smtClean="0">
                <a:solidFill>
                  <a:srgbClr val="FFFF00"/>
                </a:solidFill>
              </a:rPr>
              <a:t>almost all the shops in Poland are closed</a:t>
            </a:r>
            <a:r>
              <a:rPr lang="en-US" sz="2800" b="1" dirty="0" smtClean="0">
                <a:solidFill>
                  <a:schemeClr val="bg1"/>
                </a:solidFill>
              </a:rPr>
              <a:t>.</a:t>
            </a:r>
          </a:p>
          <a:p>
            <a:endParaRPr lang="en-US" sz="1200" b="1" dirty="0" smtClean="0">
              <a:solidFill>
                <a:schemeClr val="bg1"/>
              </a:solidFill>
            </a:endParaRPr>
          </a:p>
          <a:p>
            <a:r>
              <a:rPr lang="en-US" sz="2800" b="1" dirty="0" smtClean="0">
                <a:solidFill>
                  <a:schemeClr val="bg1"/>
                </a:solidFill>
              </a:rPr>
              <a:t>It’s the result of </a:t>
            </a:r>
            <a:r>
              <a:rPr lang="en-US" sz="2800" b="1" u="sng" dirty="0" smtClean="0">
                <a:solidFill>
                  <a:srgbClr val="FFFF00"/>
                </a:solidFill>
              </a:rPr>
              <a:t>a new law signed at the beginning of this year</a:t>
            </a:r>
            <a:r>
              <a:rPr lang="en-US" sz="2800" b="1" dirty="0" smtClean="0">
                <a:solidFill>
                  <a:schemeClr val="bg1"/>
                </a:solidFill>
              </a:rPr>
              <a:t> </a:t>
            </a:r>
            <a:r>
              <a:rPr lang="en-US" sz="2800" b="1" dirty="0" smtClean="0">
                <a:solidFill>
                  <a:srgbClr val="00B050"/>
                </a:solidFill>
              </a:rPr>
              <a:t>[2018]</a:t>
            </a:r>
            <a:r>
              <a:rPr lang="en-US" sz="2800" b="1" dirty="0" smtClean="0">
                <a:solidFill>
                  <a:schemeClr val="bg1"/>
                </a:solidFill>
              </a:rPr>
              <a:t> which </a:t>
            </a:r>
            <a:r>
              <a:rPr lang="en-US" sz="2800" b="1" dirty="0" smtClean="0">
                <a:solidFill>
                  <a:schemeClr val="bg1"/>
                </a:solidFill>
              </a:rPr>
              <a:t>limits shop openings to the first and last Sunday of the month. By </a:t>
            </a:r>
            <a:r>
              <a:rPr lang="en-US" sz="2800" b="1" u="sng" dirty="0" smtClean="0">
                <a:solidFill>
                  <a:srgbClr val="FFFF00"/>
                </a:solidFill>
              </a:rPr>
              <a:t>2020</a:t>
            </a:r>
            <a:r>
              <a:rPr lang="en-US" sz="2800" b="1" dirty="0" smtClean="0">
                <a:solidFill>
                  <a:schemeClr val="bg1"/>
                </a:solidFill>
              </a:rPr>
              <a:t>, even these are planned to be phased out </a:t>
            </a:r>
            <a:r>
              <a:rPr lang="en-US" sz="2800" b="1" u="sng" dirty="0" smtClean="0">
                <a:solidFill>
                  <a:srgbClr val="FFFF00"/>
                </a:solidFill>
              </a:rPr>
              <a:t>so that every Sunday is a shopping-free day</a:t>
            </a:r>
            <a:r>
              <a:rPr lang="en-US" sz="2800" b="1" dirty="0" smtClean="0">
                <a:solidFill>
                  <a:schemeClr val="bg1"/>
                </a:solidFill>
              </a:rPr>
              <a:t>.</a:t>
            </a:r>
          </a:p>
          <a:p>
            <a:endParaRPr lang="en-US" sz="1200" b="1" dirty="0" smtClean="0">
              <a:solidFill>
                <a:schemeClr val="bg1"/>
              </a:solidFill>
            </a:endParaRPr>
          </a:p>
          <a:p>
            <a:r>
              <a:rPr lang="en-US" sz="2800" b="1" dirty="0" smtClean="0">
                <a:solidFill>
                  <a:schemeClr val="bg1"/>
                </a:solidFill>
              </a:rPr>
              <a:t>Supporters of </a:t>
            </a:r>
            <a:r>
              <a:rPr lang="en-US" sz="2800" b="1" u="sng" dirty="0" smtClean="0">
                <a:solidFill>
                  <a:srgbClr val="FFFF00"/>
                </a:solidFill>
              </a:rPr>
              <a:t>the ban</a:t>
            </a:r>
            <a:r>
              <a:rPr lang="en-US" sz="2800" b="1" dirty="0" smtClean="0">
                <a:solidFill>
                  <a:schemeClr val="bg1"/>
                </a:solidFill>
              </a:rPr>
              <a:t> say that it will benefit workers and their families. </a:t>
            </a:r>
            <a:r>
              <a:rPr lang="en-US" sz="2800" b="1" u="sng" dirty="0" smtClean="0">
                <a:solidFill>
                  <a:srgbClr val="FFFF00"/>
                </a:solidFill>
              </a:rPr>
              <a:t>Some have religious reasons for opposing Sunday labor as well</a:t>
            </a:r>
            <a:r>
              <a:rPr lang="en-US" sz="2800" b="1" dirty="0" smtClean="0">
                <a:solidFill>
                  <a:schemeClr val="bg1"/>
                </a:solidFill>
              </a:rPr>
              <a:t>. ..." </a:t>
            </a:r>
            <a:r>
              <a:rPr lang="en-US" sz="2800" b="1" dirty="0" smtClean="0">
                <a:solidFill>
                  <a:srgbClr val="00B0F0"/>
                </a:solidFill>
              </a:rPr>
              <a:t>- Why are all the shops closed in Poland on Sunday? | The Krakow Post - http://www.krakowpost.com/18822/2018/03/poland-shops-closed-sunday</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Worldwide &amp; Countries – Poland &amp; E.U.</a:t>
            </a:r>
            <a:endParaRPr lang="en-US" sz="3600" b="1" dirty="0">
              <a:solidFill>
                <a:schemeClr val="bg1"/>
              </a:solidFill>
            </a:endParaRPr>
          </a:p>
        </p:txBody>
      </p:sp>
      <p:sp>
        <p:nvSpPr>
          <p:cNvPr id="4" name="TextBox 3"/>
          <p:cNvSpPr txBox="1"/>
          <p:nvPr/>
        </p:nvSpPr>
        <p:spPr>
          <a:xfrm>
            <a:off x="0" y="1143000"/>
            <a:ext cx="9144000" cy="5262979"/>
          </a:xfrm>
          <a:prstGeom prst="rect">
            <a:avLst/>
          </a:prstGeom>
          <a:noFill/>
        </p:spPr>
        <p:txBody>
          <a:bodyPr wrap="square" rtlCol="0">
            <a:spAutoFit/>
          </a:bodyPr>
          <a:lstStyle/>
          <a:p>
            <a:r>
              <a:rPr lang="en-US" sz="2800" b="1" dirty="0" smtClean="0">
                <a:solidFill>
                  <a:schemeClr val="bg1"/>
                </a:solidFill>
              </a:rPr>
              <a:t>“... </a:t>
            </a:r>
            <a:r>
              <a:rPr lang="en-US" sz="2800" b="1" dirty="0" smtClean="0">
                <a:solidFill>
                  <a:schemeClr val="bg1"/>
                </a:solidFill>
              </a:rPr>
              <a:t>On </a:t>
            </a:r>
            <a:r>
              <a:rPr lang="en-US" sz="2800" b="1" u="sng" dirty="0" smtClean="0">
                <a:solidFill>
                  <a:srgbClr val="FFFF00"/>
                </a:solidFill>
              </a:rPr>
              <a:t>Sunday</a:t>
            </a:r>
            <a:r>
              <a:rPr lang="en-US" sz="2800" b="1" dirty="0" smtClean="0">
                <a:solidFill>
                  <a:schemeClr val="bg1"/>
                </a:solidFill>
              </a:rPr>
              <a:t>, November </a:t>
            </a:r>
            <a:r>
              <a:rPr lang="en-US" sz="2800" b="1" dirty="0" smtClean="0">
                <a:solidFill>
                  <a:schemeClr val="bg1"/>
                </a:solidFill>
              </a:rPr>
              <a:t>24 </a:t>
            </a:r>
            <a:r>
              <a:rPr lang="en-US" sz="2800" b="1" dirty="0" smtClean="0">
                <a:solidFill>
                  <a:srgbClr val="00B050"/>
                </a:solidFill>
              </a:rPr>
              <a:t>[2018]</a:t>
            </a:r>
            <a:r>
              <a:rPr lang="en-US" sz="2800" b="1" dirty="0" smtClean="0">
                <a:solidFill>
                  <a:schemeClr val="bg1"/>
                </a:solidFill>
              </a:rPr>
              <a:t>, </a:t>
            </a:r>
            <a:r>
              <a:rPr lang="en-US" sz="2800" b="1" u="sng" dirty="0" smtClean="0">
                <a:solidFill>
                  <a:srgbClr val="FFFF00"/>
                </a:solidFill>
              </a:rPr>
              <a:t>the government approved a law to ban Sunday trading—the sale of merchandise on Sundays—within the next three years</a:t>
            </a:r>
            <a:r>
              <a:rPr lang="en-US" sz="2800" b="1" dirty="0" smtClean="0">
                <a:solidFill>
                  <a:schemeClr val="bg1"/>
                </a:solidFill>
              </a:rPr>
              <a:t>. If the law passes parliament, </a:t>
            </a:r>
            <a:r>
              <a:rPr lang="en-US" sz="2800" b="1" u="sng" dirty="0" smtClean="0">
                <a:solidFill>
                  <a:srgbClr val="FFFF00"/>
                </a:solidFill>
              </a:rPr>
              <a:t>trading will be banned on two Sundays per month in 2018, increasing to three in 2019, and phased out altogether by 2020</a:t>
            </a:r>
            <a:r>
              <a:rPr lang="en-US" sz="2800" b="1" dirty="0" smtClean="0">
                <a:solidFill>
                  <a:schemeClr val="bg1"/>
                </a:solidFill>
              </a:rPr>
              <a:t>. The ban, however, does accommodate several exceptions. It does not pertain to gas stations, train stations, seaports, pharmacies, flower shops, and souvenir shops, and allowances will be made for the holidays. There will be seven trade Sundays permitted during the year, including two leading up to Christmas and one preceding Easter</a:t>
            </a:r>
            <a:r>
              <a:rPr lang="en-US" sz="2800" b="1" dirty="0" smtClean="0">
                <a:solidFill>
                  <a:schemeClr val="bg1"/>
                </a:solidFill>
              </a:rPr>
              <a:t>. …”</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Worldwide &amp; Countries – Poland &amp; E.U.</a:t>
            </a:r>
            <a:endParaRPr lang="en-US" sz="3600" b="1" dirty="0">
              <a:solidFill>
                <a:schemeClr val="bg1"/>
              </a:solidFill>
            </a:endParaRPr>
          </a:p>
        </p:txBody>
      </p:sp>
      <p:sp>
        <p:nvSpPr>
          <p:cNvPr id="4" name="TextBox 3"/>
          <p:cNvSpPr txBox="1"/>
          <p:nvPr/>
        </p:nvSpPr>
        <p:spPr>
          <a:xfrm>
            <a:off x="0" y="1524000"/>
            <a:ext cx="9144000" cy="4401205"/>
          </a:xfrm>
          <a:prstGeom prst="rect">
            <a:avLst/>
          </a:prstGeom>
          <a:noFill/>
        </p:spPr>
        <p:txBody>
          <a:bodyPr wrap="square" rtlCol="0">
            <a:spAutoFit/>
          </a:bodyPr>
          <a:lstStyle/>
          <a:p>
            <a:r>
              <a:rPr lang="en-US" sz="2800" b="1" dirty="0" smtClean="0">
                <a:solidFill>
                  <a:schemeClr val="bg1"/>
                </a:solidFill>
              </a:rPr>
              <a:t>“… While </a:t>
            </a:r>
            <a:r>
              <a:rPr lang="en-US" sz="2800" b="1" u="sng" dirty="0" smtClean="0">
                <a:solidFill>
                  <a:srgbClr val="FFFF00"/>
                </a:solidFill>
              </a:rPr>
              <a:t>this ban may sound strange to American ears, Poland would actually join eight other EU countries with regulatory legislation pertaining to Sunday shopping habits</a:t>
            </a:r>
            <a:r>
              <a:rPr lang="en-US" sz="2800" b="1" dirty="0" smtClean="0">
                <a:solidFill>
                  <a:schemeClr val="bg1"/>
                </a:solidFill>
              </a:rPr>
              <a:t>. Recently, increased demographic and work-related pressures have led </a:t>
            </a:r>
            <a:r>
              <a:rPr lang="en-US" sz="2800" b="1" u="sng" dirty="0" smtClean="0">
                <a:solidFill>
                  <a:srgbClr val="FFFF00"/>
                </a:solidFill>
              </a:rPr>
              <a:t>many Europeans, and Poles specifically, to welcome Sunday trade bans</a:t>
            </a:r>
            <a:r>
              <a:rPr lang="en-US" sz="2800" b="1" dirty="0" smtClean="0">
                <a:solidFill>
                  <a:schemeClr val="bg1"/>
                </a:solidFill>
              </a:rPr>
              <a:t> as a way to improve quality of life. </a:t>
            </a:r>
            <a:r>
              <a:rPr lang="en-US" sz="2800" b="1" dirty="0" smtClean="0">
                <a:solidFill>
                  <a:schemeClr val="bg1"/>
                </a:solidFill>
              </a:rPr>
              <a:t>...” </a:t>
            </a:r>
            <a:r>
              <a:rPr lang="en-US" sz="2800" b="1" dirty="0" smtClean="0">
                <a:solidFill>
                  <a:srgbClr val="00B0F0"/>
                </a:solidFill>
              </a:rPr>
              <a:t>- Poland Bans Sunday Trading: Law and Justice Remembers the Sabbath | Harvard Political Review - http://harvardpolitics.com/world/poland-bans-sunday-trading-law-and-justice-remembers-the-sabbath/</a:t>
            </a:r>
            <a:endParaRPr lang="en-US" sz="28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The steady trend</a:t>
            </a:r>
            <a:endParaRPr lang="en-US" sz="3600" b="1" dirty="0">
              <a:solidFill>
                <a:schemeClr val="bg1"/>
              </a:solidFill>
            </a:endParaRPr>
          </a:p>
        </p:txBody>
      </p:sp>
      <p:sp>
        <p:nvSpPr>
          <p:cNvPr id="4" name="TextBox 3"/>
          <p:cNvSpPr txBox="1"/>
          <p:nvPr/>
        </p:nvSpPr>
        <p:spPr>
          <a:xfrm>
            <a:off x="0" y="1143000"/>
            <a:ext cx="9144000" cy="4862870"/>
          </a:xfrm>
          <a:prstGeom prst="rect">
            <a:avLst/>
          </a:prstGeom>
          <a:noFill/>
        </p:spPr>
        <p:txBody>
          <a:bodyPr wrap="square" rtlCol="0">
            <a:spAutoFit/>
          </a:bodyPr>
          <a:lstStyle/>
          <a:p>
            <a:r>
              <a:rPr lang="en-US" sz="3200" b="1" dirty="0" smtClean="0">
                <a:solidFill>
                  <a:srgbClr val="FFFF00"/>
                </a:solidFill>
              </a:rPr>
              <a:t>Let’s Make Sunday a day of rest, for God’s sake</a:t>
            </a:r>
            <a:r>
              <a:rPr lang="en-US" sz="3200" b="1" dirty="0" smtClean="0">
                <a:solidFill>
                  <a:schemeClr val="bg1"/>
                </a:solidFill>
              </a:rPr>
              <a:t> (FoxNews.com, April 22, 2012).</a:t>
            </a:r>
          </a:p>
          <a:p>
            <a:endParaRPr lang="en-US" b="1" dirty="0" smtClean="0">
              <a:solidFill>
                <a:schemeClr val="bg1"/>
              </a:solidFill>
            </a:endParaRPr>
          </a:p>
          <a:p>
            <a:r>
              <a:rPr lang="en-US" sz="3200" b="1" dirty="0" smtClean="0">
                <a:solidFill>
                  <a:srgbClr val="FFFF00"/>
                </a:solidFill>
              </a:rPr>
              <a:t>Keeping stores open on Sunday is not beneficial for society: Pope Francis</a:t>
            </a:r>
            <a:r>
              <a:rPr lang="en-US" sz="3200" b="1" dirty="0" smtClean="0">
                <a:solidFill>
                  <a:schemeClr val="bg1"/>
                </a:solidFill>
              </a:rPr>
              <a:t> (NY Daily News, July 6, 2014). </a:t>
            </a:r>
          </a:p>
          <a:p>
            <a:endParaRPr lang="en-US" b="1" dirty="0" smtClean="0">
              <a:solidFill>
                <a:schemeClr val="bg1"/>
              </a:solidFill>
            </a:endParaRPr>
          </a:p>
          <a:p>
            <a:r>
              <a:rPr lang="en-US" sz="3200" b="1" dirty="0" smtClean="0">
                <a:solidFill>
                  <a:srgbClr val="FFFF00"/>
                </a:solidFill>
              </a:rPr>
              <a:t>Pope: No Work Sundays Not Just for Faithful</a:t>
            </a:r>
            <a:r>
              <a:rPr lang="en-US" sz="3200" b="1" dirty="0" smtClean="0">
                <a:solidFill>
                  <a:schemeClr val="bg1"/>
                </a:solidFill>
              </a:rPr>
              <a:t> (Fox News, July 5, 2014, same story). </a:t>
            </a:r>
          </a:p>
          <a:p>
            <a:endParaRPr lang="en-US" b="1" dirty="0" smtClean="0">
              <a:solidFill>
                <a:schemeClr val="bg1"/>
              </a:solidFill>
            </a:endParaRPr>
          </a:p>
          <a:p>
            <a:r>
              <a:rPr lang="en-US" sz="3200" b="1" dirty="0" smtClean="0">
                <a:solidFill>
                  <a:srgbClr val="FFFF00"/>
                </a:solidFill>
              </a:rPr>
              <a:t>Arizona State Senator: Make Sunday Church Attendance Mandatory</a:t>
            </a:r>
            <a:r>
              <a:rPr lang="en-US" sz="3200" b="1" dirty="0" smtClean="0">
                <a:solidFill>
                  <a:schemeClr val="bg1"/>
                </a:solidFill>
              </a:rPr>
              <a:t> (CNN, March 27, 2015). </a:t>
            </a:r>
            <a:endParaRPr lang="en-US" sz="3200" b="1" dirty="0">
              <a:solidFill>
                <a:schemeClr val="bg1"/>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Worldwide &amp; Countries – Antigua &amp; Barbuda</a:t>
            </a:r>
            <a:endParaRPr lang="en-US" sz="3600" b="1" dirty="0">
              <a:solidFill>
                <a:schemeClr val="bg1"/>
              </a:solidFill>
            </a:endParaRPr>
          </a:p>
        </p:txBody>
      </p:sp>
      <p:sp>
        <p:nvSpPr>
          <p:cNvPr id="4" name="TextBox 3"/>
          <p:cNvSpPr txBox="1"/>
          <p:nvPr/>
        </p:nvSpPr>
        <p:spPr>
          <a:xfrm>
            <a:off x="0" y="990600"/>
            <a:ext cx="9144000" cy="5509200"/>
          </a:xfrm>
          <a:prstGeom prst="rect">
            <a:avLst/>
          </a:prstGeom>
          <a:noFill/>
        </p:spPr>
        <p:txBody>
          <a:bodyPr wrap="square" rtlCol="0">
            <a:spAutoFit/>
          </a:bodyPr>
          <a:lstStyle/>
          <a:p>
            <a:r>
              <a:rPr lang="en-US" sz="3200" b="1" dirty="0" smtClean="0">
                <a:solidFill>
                  <a:schemeClr val="bg1"/>
                </a:solidFill>
              </a:rPr>
              <a:t>"... Lower House (Antigua &amp; Barbuda) passes the Public Holiday (Amendment) Bill 2019</a:t>
            </a:r>
          </a:p>
          <a:p>
            <a:r>
              <a:rPr lang="en-US" sz="3200" b="1" dirty="0" smtClean="0">
                <a:solidFill>
                  <a:schemeClr val="bg1"/>
                </a:solidFill>
              </a:rPr>
              <a:t>Article Published: October 30, 2019</a:t>
            </a:r>
          </a:p>
          <a:p>
            <a:endParaRPr lang="en-US" sz="1400" b="1" dirty="0" smtClean="0">
              <a:solidFill>
                <a:schemeClr val="bg1"/>
              </a:solidFill>
            </a:endParaRPr>
          </a:p>
          <a:p>
            <a:r>
              <a:rPr lang="en-US" sz="3200" b="1" u="sng" dirty="0" smtClean="0">
                <a:solidFill>
                  <a:srgbClr val="FFFF00"/>
                </a:solidFill>
              </a:rPr>
              <a:t>Sunday is one step closer to being </a:t>
            </a:r>
            <a:r>
              <a:rPr lang="en-US" sz="3200" b="1" u="sng" dirty="0" err="1" smtClean="0">
                <a:solidFill>
                  <a:srgbClr val="FFFF00"/>
                </a:solidFill>
              </a:rPr>
              <a:t>concretised</a:t>
            </a:r>
            <a:r>
              <a:rPr lang="en-US" sz="3200" b="1" u="sng" dirty="0" smtClean="0">
                <a:solidFill>
                  <a:srgbClr val="FFFF00"/>
                </a:solidFill>
              </a:rPr>
              <a:t> as the 12th public holiday </a:t>
            </a:r>
            <a:r>
              <a:rPr lang="en-US" sz="3200" b="1" u="sng" dirty="0" err="1" smtClean="0">
                <a:solidFill>
                  <a:srgbClr val="FFFF00"/>
                </a:solidFill>
              </a:rPr>
              <a:t>recognised</a:t>
            </a:r>
            <a:r>
              <a:rPr lang="en-US" sz="3200" b="1" u="sng" dirty="0" smtClean="0">
                <a:solidFill>
                  <a:srgbClr val="FFFF00"/>
                </a:solidFill>
              </a:rPr>
              <a:t> by the laws of Antigua and Barbuda</a:t>
            </a:r>
            <a:r>
              <a:rPr lang="en-US" sz="3200" b="1" dirty="0" smtClean="0">
                <a:solidFill>
                  <a:schemeClr val="bg1"/>
                </a:solidFill>
              </a:rPr>
              <a:t>. ...</a:t>
            </a:r>
          </a:p>
          <a:p>
            <a:endParaRPr lang="en-US" sz="1400" b="1" dirty="0" smtClean="0">
              <a:solidFill>
                <a:schemeClr val="bg1"/>
              </a:solidFill>
            </a:endParaRPr>
          </a:p>
          <a:p>
            <a:r>
              <a:rPr lang="en-US" sz="3200" b="1" dirty="0" smtClean="0">
                <a:solidFill>
                  <a:schemeClr val="bg1"/>
                </a:solidFill>
              </a:rPr>
              <a:t>... “</a:t>
            </a:r>
            <a:r>
              <a:rPr lang="en-US" sz="3200" b="1" u="sng" dirty="0" smtClean="0">
                <a:solidFill>
                  <a:srgbClr val="FFFF00"/>
                </a:solidFill>
              </a:rPr>
              <a:t>Antigua is over 80 percent or more Christian</a:t>
            </a:r>
            <a:r>
              <a:rPr lang="en-US" sz="3200" b="1" dirty="0" smtClean="0">
                <a:solidFill>
                  <a:schemeClr val="bg1"/>
                </a:solidFill>
              </a:rPr>
              <a:t> and what came through this discussion </a:t>
            </a:r>
            <a:r>
              <a:rPr lang="en-US" sz="3200" b="1" dirty="0" err="1" smtClean="0">
                <a:solidFill>
                  <a:schemeClr val="bg1"/>
                </a:solidFill>
              </a:rPr>
              <a:t>Mr</a:t>
            </a:r>
            <a:r>
              <a:rPr lang="en-US" sz="3200" b="1" dirty="0" smtClean="0">
                <a:solidFill>
                  <a:schemeClr val="bg1"/>
                </a:solidFill>
              </a:rPr>
              <a:t> Speaker, is the fact that we understood the significance of </a:t>
            </a:r>
            <a:r>
              <a:rPr lang="en-US" sz="3200" b="1" u="sng" dirty="0" smtClean="0">
                <a:solidFill>
                  <a:srgbClr val="FFFF00"/>
                </a:solidFill>
              </a:rPr>
              <a:t>maintaining Sunday as a common law holiday</a:t>
            </a:r>
            <a:r>
              <a:rPr lang="en-US" sz="3200" b="1" dirty="0" smtClean="0">
                <a:solidFill>
                  <a:schemeClr val="bg1"/>
                </a:solidFill>
              </a:rPr>
              <a:t>. …”</a:t>
            </a:r>
            <a:endParaRPr lang="en-US" sz="3200" b="1" dirty="0" smtClean="0">
              <a:solidFill>
                <a:schemeClr val="bg1"/>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Worldwide &amp; Countries – Antigua &amp; Barbuda</a:t>
            </a:r>
            <a:endParaRPr lang="en-US" sz="3600" b="1" dirty="0">
              <a:solidFill>
                <a:schemeClr val="bg1"/>
              </a:solidFill>
            </a:endParaRPr>
          </a:p>
        </p:txBody>
      </p:sp>
      <p:sp>
        <p:nvSpPr>
          <p:cNvPr id="4" name="TextBox 3"/>
          <p:cNvSpPr txBox="1"/>
          <p:nvPr/>
        </p:nvSpPr>
        <p:spPr>
          <a:xfrm>
            <a:off x="0" y="990600"/>
            <a:ext cx="9144000" cy="5201424"/>
          </a:xfrm>
          <a:prstGeom prst="rect">
            <a:avLst/>
          </a:prstGeom>
          <a:noFill/>
        </p:spPr>
        <p:txBody>
          <a:bodyPr wrap="square" rtlCol="0">
            <a:spAutoFit/>
          </a:bodyPr>
          <a:lstStyle/>
          <a:p>
            <a:r>
              <a:rPr lang="en-US" sz="2800" b="1" dirty="0" smtClean="0">
                <a:solidFill>
                  <a:schemeClr val="bg1"/>
                </a:solidFill>
              </a:rPr>
              <a:t>“</a:t>
            </a:r>
            <a:r>
              <a:rPr lang="en-US" sz="2800" b="1" dirty="0" smtClean="0">
                <a:solidFill>
                  <a:schemeClr val="bg1"/>
                </a:solidFill>
              </a:rPr>
              <a:t>But we went further </a:t>
            </a:r>
            <a:r>
              <a:rPr lang="en-US" sz="2800" b="1" dirty="0" err="1" smtClean="0">
                <a:solidFill>
                  <a:schemeClr val="bg1"/>
                </a:solidFill>
              </a:rPr>
              <a:t>Mr</a:t>
            </a:r>
            <a:r>
              <a:rPr lang="en-US" sz="2800" b="1" dirty="0" smtClean="0">
                <a:solidFill>
                  <a:schemeClr val="bg1"/>
                </a:solidFill>
              </a:rPr>
              <a:t> Speaker, and…this </a:t>
            </a:r>
            <a:r>
              <a:rPr lang="en-US" sz="2800" b="1" u="sng" dirty="0" smtClean="0">
                <a:solidFill>
                  <a:srgbClr val="FFFF00"/>
                </a:solidFill>
              </a:rPr>
              <a:t>government</a:t>
            </a:r>
            <a:r>
              <a:rPr lang="en-US" sz="2800" b="1" dirty="0" smtClean="0">
                <a:solidFill>
                  <a:schemeClr val="bg1"/>
                </a:solidFill>
              </a:rPr>
              <a:t> is very happy to endorse the recommendations of those persons who got together. And we will make </a:t>
            </a:r>
            <a:r>
              <a:rPr lang="en-US" sz="2800" b="1" u="sng" dirty="0" smtClean="0">
                <a:solidFill>
                  <a:srgbClr val="FFFF00"/>
                </a:solidFill>
              </a:rPr>
              <a:t>Sunday, for the first time in Antigua and Barbuda, a </a:t>
            </a:r>
            <a:r>
              <a:rPr lang="en-US" sz="2800" b="1" u="sng" dirty="0" err="1" smtClean="0">
                <a:solidFill>
                  <a:srgbClr val="FFFF00"/>
                </a:solidFill>
              </a:rPr>
              <a:t>recognised</a:t>
            </a:r>
            <a:r>
              <a:rPr lang="en-US" sz="2800" b="1" u="sng" dirty="0" smtClean="0">
                <a:solidFill>
                  <a:srgbClr val="FFFF00"/>
                </a:solidFill>
              </a:rPr>
              <a:t> public holiday</a:t>
            </a:r>
            <a:r>
              <a:rPr lang="en-US" sz="2800" b="1" dirty="0" smtClean="0">
                <a:solidFill>
                  <a:schemeClr val="bg1"/>
                </a:solidFill>
              </a:rPr>
              <a:t>,” he said ...</a:t>
            </a:r>
          </a:p>
          <a:p>
            <a:endParaRPr lang="en-US" sz="1200" b="1" dirty="0" smtClean="0">
              <a:solidFill>
                <a:schemeClr val="bg1"/>
              </a:solidFill>
            </a:endParaRPr>
          </a:p>
          <a:p>
            <a:r>
              <a:rPr lang="en-US" sz="2800" b="1" dirty="0" smtClean="0">
                <a:solidFill>
                  <a:schemeClr val="bg1"/>
                </a:solidFill>
              </a:rPr>
              <a:t>... </a:t>
            </a:r>
            <a:r>
              <a:rPr lang="en-US" sz="2800" b="1" u="sng" dirty="0" smtClean="0">
                <a:solidFill>
                  <a:srgbClr val="FFFF00"/>
                </a:solidFill>
              </a:rPr>
              <a:t>The Bill was therefore passed</a:t>
            </a:r>
            <a:r>
              <a:rPr lang="en-US" sz="2800" b="1" dirty="0" smtClean="0">
                <a:solidFill>
                  <a:schemeClr val="bg1"/>
                </a:solidFill>
              </a:rPr>
              <a:t> without amendments.</a:t>
            </a:r>
          </a:p>
          <a:p>
            <a:endParaRPr lang="en-US" sz="1200" b="1" dirty="0" smtClean="0">
              <a:solidFill>
                <a:schemeClr val="bg1"/>
              </a:solidFill>
            </a:endParaRPr>
          </a:p>
          <a:p>
            <a:r>
              <a:rPr lang="en-US" sz="2800" b="1" dirty="0" smtClean="0">
                <a:solidFill>
                  <a:schemeClr val="bg1"/>
                </a:solidFill>
              </a:rPr>
              <a:t>Meanwhile, it was noted that a few other amendments will be made to the law. ..." </a:t>
            </a:r>
            <a:r>
              <a:rPr lang="en-US" sz="2800" b="1" dirty="0" smtClean="0">
                <a:solidFill>
                  <a:srgbClr val="00B0F0"/>
                </a:solidFill>
              </a:rPr>
              <a:t>- Lower House passes the Public Holiday (Amendment) Bill 2019 - Antigua Observer Newspaper - https://www.antiguaobserver.com/lower-house-passes-the-public-holiday-amendment-bill-2019/</a:t>
            </a: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dirty="0" smtClean="0">
                <a:solidFill>
                  <a:schemeClr val="bg1"/>
                </a:solidFill>
              </a:rPr>
              <a:t>The steady trend</a:t>
            </a:r>
            <a:endParaRPr lang="en-US" sz="3600" b="1" dirty="0">
              <a:solidFill>
                <a:schemeClr val="bg1"/>
              </a:solidFill>
            </a:endParaRPr>
          </a:p>
        </p:txBody>
      </p:sp>
      <p:sp>
        <p:nvSpPr>
          <p:cNvPr id="4" name="TextBox 3"/>
          <p:cNvSpPr txBox="1"/>
          <p:nvPr/>
        </p:nvSpPr>
        <p:spPr>
          <a:xfrm>
            <a:off x="0" y="1752600"/>
            <a:ext cx="9144000" cy="2339102"/>
          </a:xfrm>
          <a:prstGeom prst="rect">
            <a:avLst/>
          </a:prstGeom>
          <a:noFill/>
        </p:spPr>
        <p:txBody>
          <a:bodyPr wrap="square" rtlCol="0">
            <a:spAutoFit/>
          </a:bodyPr>
          <a:lstStyle/>
          <a:p>
            <a:r>
              <a:rPr lang="en-US" sz="3200" b="1" dirty="0" smtClean="0">
                <a:solidFill>
                  <a:srgbClr val="FFFF00"/>
                </a:solidFill>
              </a:rPr>
              <a:t>Sunday </a:t>
            </a:r>
            <a:r>
              <a:rPr lang="en-US" sz="3200" b="1" dirty="0" smtClean="0">
                <a:solidFill>
                  <a:srgbClr val="FFFF00"/>
                </a:solidFill>
              </a:rPr>
              <a:t>as a Mark of Christian Unity</a:t>
            </a:r>
            <a:r>
              <a:rPr lang="en-US" sz="3200" b="1" dirty="0" smtClean="0">
                <a:solidFill>
                  <a:schemeClr val="bg1"/>
                </a:solidFill>
              </a:rPr>
              <a:t> (Lord’s Day Alliance of the U.S., April, 2015).</a:t>
            </a:r>
          </a:p>
          <a:p>
            <a:endParaRPr lang="en-US" b="1" dirty="0" smtClean="0">
              <a:solidFill>
                <a:schemeClr val="bg1"/>
              </a:solidFill>
            </a:endParaRPr>
          </a:p>
          <a:p>
            <a:r>
              <a:rPr lang="en-US" sz="3200" b="1" dirty="0" smtClean="0">
                <a:solidFill>
                  <a:srgbClr val="FFFF00"/>
                </a:solidFill>
              </a:rPr>
              <a:t>Capitalism’s War on the Sabbath [Sunday]</a:t>
            </a:r>
            <a:r>
              <a:rPr lang="en-US" sz="3200" b="1" dirty="0" smtClean="0">
                <a:solidFill>
                  <a:schemeClr val="bg1"/>
                </a:solidFill>
              </a:rPr>
              <a:t> (</a:t>
            </a:r>
            <a:r>
              <a:rPr lang="en-US" sz="3200" b="1" dirty="0" err="1" smtClean="0">
                <a:solidFill>
                  <a:schemeClr val="bg1"/>
                </a:solidFill>
              </a:rPr>
              <a:t>Patheos</a:t>
            </a:r>
            <a:r>
              <a:rPr lang="en-US" sz="3200" b="1" dirty="0" smtClean="0">
                <a:solidFill>
                  <a:schemeClr val="bg1"/>
                </a:solidFill>
              </a:rPr>
              <a:t>, Sept. 7, 2015).</a:t>
            </a:r>
            <a:endParaRPr lang="en-US" sz="3200" b="1" dirty="0">
              <a:solidFill>
                <a:schemeClr val="bg1"/>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dirty="0" smtClean="0">
                <a:solidFill>
                  <a:schemeClr val="bg1"/>
                </a:solidFill>
              </a:rPr>
              <a:t>Sabbath Law – U.S. Legal Definition</a:t>
            </a:r>
            <a:endParaRPr lang="en-US" b="1" dirty="0">
              <a:solidFill>
                <a:schemeClr val="bg1"/>
              </a:solidFill>
            </a:endParaRPr>
          </a:p>
        </p:txBody>
      </p:sp>
      <p:sp>
        <p:nvSpPr>
          <p:cNvPr id="4" name="TextBox 3"/>
          <p:cNvSpPr txBox="1"/>
          <p:nvPr/>
        </p:nvSpPr>
        <p:spPr>
          <a:xfrm>
            <a:off x="0" y="990601"/>
            <a:ext cx="9144000" cy="5539978"/>
          </a:xfrm>
          <a:prstGeom prst="rect">
            <a:avLst/>
          </a:prstGeom>
          <a:noFill/>
        </p:spPr>
        <p:txBody>
          <a:bodyPr wrap="square" rtlCol="0">
            <a:spAutoFit/>
          </a:bodyPr>
          <a:lstStyle/>
          <a:p>
            <a:r>
              <a:rPr lang="en-US" sz="2600" b="1" dirty="0" smtClean="0">
                <a:solidFill>
                  <a:schemeClr val="bg1"/>
                </a:solidFill>
              </a:rPr>
              <a:t>"... </a:t>
            </a:r>
            <a:r>
              <a:rPr lang="en-US" sz="2600" b="1" u="sng" dirty="0" smtClean="0">
                <a:solidFill>
                  <a:srgbClr val="FFFF00"/>
                </a:solidFill>
              </a:rPr>
              <a:t>Sabbath Law</a:t>
            </a:r>
            <a:r>
              <a:rPr lang="en-US" sz="2600" b="1" dirty="0" smtClean="0">
                <a:solidFill>
                  <a:schemeClr val="bg1"/>
                </a:solidFill>
              </a:rPr>
              <a:t> - Law and Legal </a:t>
            </a:r>
            <a:r>
              <a:rPr lang="en-US" sz="2600" b="1" dirty="0" smtClean="0">
                <a:solidFill>
                  <a:schemeClr val="bg1"/>
                </a:solidFill>
              </a:rPr>
              <a:t>Definition</a:t>
            </a:r>
          </a:p>
          <a:p>
            <a:endParaRPr lang="en-US" sz="1400" b="1" dirty="0" smtClean="0">
              <a:solidFill>
                <a:schemeClr val="bg1"/>
              </a:solidFill>
            </a:endParaRPr>
          </a:p>
          <a:p>
            <a:r>
              <a:rPr lang="en-US" sz="2600" b="1" u="sng" dirty="0" smtClean="0">
                <a:solidFill>
                  <a:srgbClr val="FFFF00"/>
                </a:solidFill>
              </a:rPr>
              <a:t>Sabbath </a:t>
            </a:r>
            <a:r>
              <a:rPr lang="en-US" sz="2600" b="1" u="sng" dirty="0" smtClean="0">
                <a:solidFill>
                  <a:srgbClr val="FFFF00"/>
                </a:solidFill>
              </a:rPr>
              <a:t>means Sunday</a:t>
            </a:r>
            <a:r>
              <a:rPr lang="en-US" sz="2600" b="1" dirty="0" smtClean="0">
                <a:solidFill>
                  <a:schemeClr val="bg1"/>
                </a:solidFill>
              </a:rPr>
              <a:t>. Sabbath law is a statute regulating or prohibiting </a:t>
            </a:r>
            <a:r>
              <a:rPr lang="en-US" sz="2600" b="1" u="sng" dirty="0" smtClean="0">
                <a:solidFill>
                  <a:srgbClr val="FFFF00"/>
                </a:solidFill>
              </a:rPr>
              <a:t>commercial</a:t>
            </a:r>
            <a:r>
              <a:rPr lang="en-US" sz="2600" b="1" dirty="0" smtClean="0">
                <a:solidFill>
                  <a:schemeClr val="bg1"/>
                </a:solidFill>
              </a:rPr>
              <a:t> activities on Sundays. Sabbath laws were common in olden days. However, they have declined since the 1980s, when many courts held them invalid because of their origin in religion. </a:t>
            </a:r>
            <a:r>
              <a:rPr lang="en-US" sz="2600" b="1" u="sng" dirty="0" smtClean="0">
                <a:solidFill>
                  <a:srgbClr val="FFFF00"/>
                </a:solidFill>
              </a:rPr>
              <a:t>Sunday being the Christian Sabbath</a:t>
            </a:r>
            <a:r>
              <a:rPr lang="en-US" sz="2600" b="1" dirty="0" smtClean="0">
                <a:solidFill>
                  <a:schemeClr val="bg1"/>
                </a:solidFill>
              </a:rPr>
              <a:t>.</a:t>
            </a:r>
          </a:p>
          <a:p>
            <a:endParaRPr lang="en-US" sz="1400" b="1" dirty="0" smtClean="0">
              <a:solidFill>
                <a:schemeClr val="bg1"/>
              </a:solidFill>
            </a:endParaRPr>
          </a:p>
          <a:p>
            <a:r>
              <a:rPr lang="en-US" sz="2600" b="1" dirty="0" smtClean="0">
                <a:solidFill>
                  <a:schemeClr val="bg1"/>
                </a:solidFill>
              </a:rPr>
              <a:t>Ordinarily, Sabbath laws </a:t>
            </a:r>
            <a:r>
              <a:rPr lang="en-US" sz="2600" b="1" u="sng" dirty="0" smtClean="0">
                <a:solidFill>
                  <a:srgbClr val="FFFF00"/>
                </a:solidFill>
              </a:rPr>
              <a:t>pass</a:t>
            </a:r>
            <a:r>
              <a:rPr lang="en-US" sz="2600" b="1" dirty="0" smtClean="0">
                <a:solidFill>
                  <a:schemeClr val="bg1"/>
                </a:solidFill>
              </a:rPr>
              <a:t> constitutional challenge if they are enacted to support a non religious cause; for example, a day of rest for workers. </a:t>
            </a:r>
            <a:endParaRPr lang="en-US" sz="2600" b="1" dirty="0" smtClean="0">
              <a:solidFill>
                <a:schemeClr val="bg1"/>
              </a:solidFill>
            </a:endParaRPr>
          </a:p>
          <a:p>
            <a:endParaRPr lang="en-US" sz="1400" b="1" dirty="0" smtClean="0">
              <a:solidFill>
                <a:schemeClr val="bg1"/>
              </a:solidFill>
            </a:endParaRPr>
          </a:p>
          <a:p>
            <a:r>
              <a:rPr lang="en-US" sz="2600" b="1" u="sng" dirty="0" smtClean="0">
                <a:solidFill>
                  <a:srgbClr val="FFFF00"/>
                </a:solidFill>
              </a:rPr>
              <a:t>Sabbath </a:t>
            </a:r>
            <a:r>
              <a:rPr lang="en-US" sz="2600" b="1" u="sng" dirty="0" smtClean="0">
                <a:solidFill>
                  <a:srgbClr val="FFFF00"/>
                </a:solidFill>
              </a:rPr>
              <a:t>law is also known as Sunday law, blue law, Sunday-closing law, or the Lord’s Day Act</a:t>
            </a:r>
            <a:r>
              <a:rPr lang="en-US" sz="2600" b="1" dirty="0" smtClean="0">
                <a:solidFill>
                  <a:schemeClr val="bg1"/>
                </a:solidFill>
              </a:rPr>
              <a:t>. ...” - </a:t>
            </a:r>
            <a:r>
              <a:rPr lang="en-US" sz="2600" b="1" dirty="0" smtClean="0">
                <a:solidFill>
                  <a:srgbClr val="00B0F0"/>
                </a:solidFill>
              </a:rPr>
              <a:t>https://definitions.uslegal.com/s/sabbath-law</a:t>
            </a:r>
            <a:r>
              <a:rPr lang="en-US" sz="2600" b="1" dirty="0" smtClean="0">
                <a:solidFill>
                  <a:srgbClr val="00B0F0"/>
                </a:solidFill>
              </a:rPr>
              <a:t>/</a:t>
            </a:r>
            <a:endParaRPr lang="en-US" sz="26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dirty="0" smtClean="0">
                <a:solidFill>
                  <a:schemeClr val="bg1"/>
                </a:solidFill>
              </a:rPr>
              <a:t>State Blue Laws - Massachusetts</a:t>
            </a:r>
            <a:endParaRPr lang="en-US" b="1" dirty="0">
              <a:solidFill>
                <a:schemeClr val="bg1"/>
              </a:solidFill>
            </a:endParaRPr>
          </a:p>
        </p:txBody>
      </p:sp>
      <p:sp>
        <p:nvSpPr>
          <p:cNvPr id="4" name="TextBox 3"/>
          <p:cNvSpPr txBox="1"/>
          <p:nvPr/>
        </p:nvSpPr>
        <p:spPr>
          <a:xfrm>
            <a:off x="0" y="990601"/>
            <a:ext cx="9144000" cy="5601533"/>
          </a:xfrm>
          <a:prstGeom prst="rect">
            <a:avLst/>
          </a:prstGeom>
          <a:noFill/>
        </p:spPr>
        <p:txBody>
          <a:bodyPr wrap="square" rtlCol="0">
            <a:spAutoFit/>
          </a:bodyPr>
          <a:lstStyle/>
          <a:p>
            <a:r>
              <a:rPr lang="en-US" sz="3400" b="1" dirty="0" smtClean="0">
                <a:solidFill>
                  <a:schemeClr val="bg1"/>
                </a:solidFill>
              </a:rPr>
              <a:t>"... Working on </a:t>
            </a:r>
            <a:r>
              <a:rPr lang="en-US" sz="3400" b="1" u="sng" dirty="0" smtClean="0">
                <a:solidFill>
                  <a:srgbClr val="FFFF00"/>
                </a:solidFill>
              </a:rPr>
              <a:t>Sundays</a:t>
            </a:r>
            <a:r>
              <a:rPr lang="en-US" sz="3400" b="1" dirty="0" smtClean="0">
                <a:solidFill>
                  <a:schemeClr val="bg1"/>
                </a:solidFill>
              </a:rPr>
              <a:t> and Holidays ("Blue Laws")</a:t>
            </a:r>
          </a:p>
          <a:p>
            <a:endParaRPr lang="en-US" sz="1400" b="1" dirty="0" smtClean="0">
              <a:solidFill>
                <a:schemeClr val="bg1"/>
              </a:solidFill>
            </a:endParaRPr>
          </a:p>
          <a:p>
            <a:r>
              <a:rPr lang="en-US" sz="3400" b="1" dirty="0" smtClean="0">
                <a:solidFill>
                  <a:schemeClr val="bg1"/>
                </a:solidFill>
              </a:rPr>
              <a:t>The </a:t>
            </a:r>
            <a:r>
              <a:rPr lang="en-US" sz="3400" b="1" u="sng" dirty="0" smtClean="0">
                <a:solidFill>
                  <a:srgbClr val="FFFF00"/>
                </a:solidFill>
              </a:rPr>
              <a:t>Massachusetts Blue Laws</a:t>
            </a:r>
            <a:r>
              <a:rPr lang="en-US" sz="3400" b="1" dirty="0" smtClean="0">
                <a:solidFill>
                  <a:schemeClr val="bg1"/>
                </a:solidFill>
              </a:rPr>
              <a:t> control hours of operation for certain businesses and </a:t>
            </a:r>
            <a:r>
              <a:rPr lang="en-US" sz="3400" b="1" u="sng" dirty="0" smtClean="0">
                <a:solidFill>
                  <a:srgbClr val="FFFF00"/>
                </a:solidFill>
              </a:rPr>
              <a:t>require</a:t>
            </a:r>
            <a:r>
              <a:rPr lang="en-US" sz="3400" b="1" dirty="0" smtClean="0">
                <a:solidFill>
                  <a:schemeClr val="bg1"/>
                </a:solidFill>
              </a:rPr>
              <a:t> some businesses to pay extra compensation (known as "premium pay") on </a:t>
            </a:r>
            <a:r>
              <a:rPr lang="en-US" sz="3400" b="1" u="sng" dirty="0" smtClean="0">
                <a:solidFill>
                  <a:srgbClr val="FFFF00"/>
                </a:solidFill>
              </a:rPr>
              <a:t>Sundays</a:t>
            </a:r>
            <a:r>
              <a:rPr lang="en-US" sz="3400" b="1" dirty="0" smtClean="0">
                <a:solidFill>
                  <a:schemeClr val="bg1"/>
                </a:solidFill>
              </a:rPr>
              <a:t> and some legal holidays. </a:t>
            </a:r>
            <a:r>
              <a:rPr lang="en-US" sz="3400" b="1" u="sng" dirty="0" smtClean="0">
                <a:solidFill>
                  <a:srgbClr val="FFFF00"/>
                </a:solidFill>
              </a:rPr>
              <a:t>These </a:t>
            </a:r>
            <a:r>
              <a:rPr lang="en-US" sz="3400" b="1" u="sng" dirty="0" smtClean="0">
                <a:solidFill>
                  <a:srgbClr val="FFFF00"/>
                </a:solidFill>
              </a:rPr>
              <a:t>laws </a:t>
            </a:r>
            <a:r>
              <a:rPr lang="en-US" sz="3400" b="1" u="sng" dirty="0" smtClean="0">
                <a:solidFill>
                  <a:srgbClr val="FFFF00"/>
                </a:solidFill>
              </a:rPr>
              <a:t>are enforced by the Attorney General's Office</a:t>
            </a:r>
            <a:r>
              <a:rPr lang="en-US" sz="3400" b="1" dirty="0" smtClean="0">
                <a:solidFill>
                  <a:schemeClr val="bg1"/>
                </a:solidFill>
              </a:rPr>
              <a:t> ..." </a:t>
            </a:r>
            <a:r>
              <a:rPr lang="en-US" sz="3400" b="1" dirty="0" smtClean="0">
                <a:solidFill>
                  <a:schemeClr val="bg1"/>
                </a:solidFill>
              </a:rPr>
              <a:t>- </a:t>
            </a:r>
            <a:r>
              <a:rPr lang="en-US" sz="3400" b="1" dirty="0" smtClean="0">
                <a:solidFill>
                  <a:srgbClr val="00B0F0"/>
                </a:solidFill>
              </a:rPr>
              <a:t>https://www.mass.gov/guides/working-on-sundays-and-holidays-blue-laws</a:t>
            </a:r>
            <a:endParaRPr lang="en-US" sz="34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dirty="0" smtClean="0">
                <a:solidFill>
                  <a:schemeClr val="bg1"/>
                </a:solidFill>
              </a:rPr>
              <a:t>New York Times - Headlines</a:t>
            </a:r>
            <a:endParaRPr lang="en-US" b="1" dirty="0">
              <a:solidFill>
                <a:schemeClr val="bg1"/>
              </a:solidFill>
            </a:endParaRPr>
          </a:p>
        </p:txBody>
      </p:sp>
      <p:sp>
        <p:nvSpPr>
          <p:cNvPr id="4" name="TextBox 3"/>
          <p:cNvSpPr txBox="1"/>
          <p:nvPr/>
        </p:nvSpPr>
        <p:spPr>
          <a:xfrm>
            <a:off x="0" y="838200"/>
            <a:ext cx="9144000" cy="5016758"/>
          </a:xfrm>
          <a:prstGeom prst="rect">
            <a:avLst/>
          </a:prstGeom>
          <a:noFill/>
        </p:spPr>
        <p:txBody>
          <a:bodyPr wrap="square" rtlCol="0">
            <a:spAutoFit/>
          </a:bodyPr>
          <a:lstStyle/>
          <a:p>
            <a:r>
              <a:rPr lang="en-US" sz="4000" b="1" dirty="0" smtClean="0">
                <a:solidFill>
                  <a:schemeClr val="bg1"/>
                </a:solidFill>
              </a:rPr>
              <a:t>"... </a:t>
            </a:r>
            <a:r>
              <a:rPr lang="en-US" sz="4000" b="1" u="sng" dirty="0" smtClean="0">
                <a:solidFill>
                  <a:srgbClr val="FFFF00"/>
                </a:solidFill>
              </a:rPr>
              <a:t>Maybe it’s time to declare a national </a:t>
            </a:r>
            <a:r>
              <a:rPr lang="en-US" sz="4000" b="1" u="sng" dirty="0" err="1" smtClean="0">
                <a:solidFill>
                  <a:srgbClr val="FFFF00"/>
                </a:solidFill>
              </a:rPr>
              <a:t>sabbath</a:t>
            </a:r>
            <a:r>
              <a:rPr lang="en-US" sz="4000" b="1" dirty="0" smtClean="0">
                <a:solidFill>
                  <a:srgbClr val="00B050"/>
                </a:solidFill>
              </a:rPr>
              <a:t> (*)</a:t>
            </a:r>
            <a:r>
              <a:rPr lang="en-US" sz="4000" b="1" dirty="0" smtClean="0">
                <a:solidFill>
                  <a:schemeClr val="bg1"/>
                </a:solidFill>
              </a:rPr>
              <a:t>. </a:t>
            </a:r>
            <a:r>
              <a:rPr lang="en-US" sz="4000" b="1" dirty="0" smtClean="0">
                <a:solidFill>
                  <a:schemeClr val="bg1"/>
                </a:solidFill>
              </a:rPr>
              <a:t>Maybe it’s time to step back from the </a:t>
            </a:r>
            <a:r>
              <a:rPr lang="en-US" sz="4000" b="1" dirty="0" err="1" smtClean="0">
                <a:solidFill>
                  <a:schemeClr val="bg1"/>
                </a:solidFill>
              </a:rPr>
              <a:t>scandalmongering</a:t>
            </a:r>
            <a:r>
              <a:rPr lang="en-US" sz="4000" b="1" dirty="0" smtClean="0">
                <a:solidFill>
                  <a:schemeClr val="bg1"/>
                </a:solidFill>
              </a:rPr>
              <a:t> and assess who we are right now. ..." </a:t>
            </a:r>
            <a:r>
              <a:rPr lang="en-US" sz="4000" b="1" dirty="0" smtClean="0">
                <a:solidFill>
                  <a:srgbClr val="00B0F0"/>
                </a:solidFill>
              </a:rPr>
              <a:t>- NY Times; March 25, 2019 - Opinion | We’ve All Just Made Fools of Ourselves — Again - https://www.nytimes.com/2019/03/25/opinion/mueller-trump-no-collusion.html</a:t>
            </a:r>
            <a:endParaRPr lang="en-US" sz="4000" b="1" dirty="0">
              <a:solidFill>
                <a:srgbClr val="00B0F0"/>
              </a:solidFill>
            </a:endParaRPr>
          </a:p>
        </p:txBody>
      </p:sp>
      <p:sp>
        <p:nvSpPr>
          <p:cNvPr id="5" name="TextBox 4"/>
          <p:cNvSpPr txBox="1"/>
          <p:nvPr/>
        </p:nvSpPr>
        <p:spPr>
          <a:xfrm>
            <a:off x="0" y="6027003"/>
            <a:ext cx="9144000" cy="830997"/>
          </a:xfrm>
          <a:prstGeom prst="rect">
            <a:avLst/>
          </a:prstGeom>
          <a:noFill/>
        </p:spPr>
        <p:txBody>
          <a:bodyPr wrap="square" rtlCol="0">
            <a:spAutoFit/>
          </a:bodyPr>
          <a:lstStyle/>
          <a:p>
            <a:r>
              <a:rPr lang="en-US" sz="2400" b="1" dirty="0" smtClean="0">
                <a:solidFill>
                  <a:srgbClr val="00B050"/>
                </a:solidFill>
              </a:rPr>
              <a:t>(*) What the article refers to is a ‘break’ (a ‘</a:t>
            </a:r>
            <a:r>
              <a:rPr lang="en-US" sz="2400" b="1" dirty="0" err="1" smtClean="0">
                <a:solidFill>
                  <a:srgbClr val="00B050"/>
                </a:solidFill>
              </a:rPr>
              <a:t>sabbath</a:t>
            </a:r>
            <a:r>
              <a:rPr lang="en-US" sz="2400" b="1" dirty="0" smtClean="0">
                <a:solidFill>
                  <a:srgbClr val="00B050"/>
                </a:solidFill>
              </a:rPr>
              <a:t>’) from dirty Politics, scandal, etc.  Yet, the idea is being fed into the system.</a:t>
            </a:r>
            <a:endParaRPr lang="en-US" sz="2400" b="1" dirty="0">
              <a:solidFill>
                <a:srgbClr val="00B05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dirty="0" smtClean="0">
                <a:solidFill>
                  <a:schemeClr val="bg1"/>
                </a:solidFill>
              </a:rPr>
              <a:t>Various  Faiths - Presbyterian</a:t>
            </a:r>
            <a:endParaRPr lang="en-US" b="1" dirty="0">
              <a:solidFill>
                <a:schemeClr val="bg1"/>
              </a:solidFill>
            </a:endParaRPr>
          </a:p>
        </p:txBody>
      </p:sp>
      <p:sp>
        <p:nvSpPr>
          <p:cNvPr id="4" name="TextBox 3"/>
          <p:cNvSpPr txBox="1"/>
          <p:nvPr/>
        </p:nvSpPr>
        <p:spPr>
          <a:xfrm>
            <a:off x="0" y="762000"/>
            <a:ext cx="9144000" cy="5816977"/>
          </a:xfrm>
          <a:prstGeom prst="rect">
            <a:avLst/>
          </a:prstGeom>
          <a:noFill/>
        </p:spPr>
        <p:txBody>
          <a:bodyPr wrap="square" rtlCol="0">
            <a:spAutoFit/>
          </a:bodyPr>
          <a:lstStyle/>
          <a:p>
            <a:r>
              <a:rPr lang="en-US" sz="2800" b="1" dirty="0" smtClean="0">
                <a:solidFill>
                  <a:schemeClr val="bg1"/>
                </a:solidFill>
              </a:rPr>
              <a:t>"... When I was a boy, </a:t>
            </a:r>
            <a:r>
              <a:rPr lang="en-US" sz="2800" b="1" u="sng" dirty="0" smtClean="0">
                <a:solidFill>
                  <a:srgbClr val="FFFF00"/>
                </a:solidFill>
              </a:rPr>
              <a:t>Sunday, the Christian Sabbath</a:t>
            </a:r>
            <a:r>
              <a:rPr lang="en-US" sz="2800" b="1" dirty="0" smtClean="0">
                <a:solidFill>
                  <a:schemeClr val="bg1"/>
                </a:solidFill>
              </a:rPr>
              <a:t>, was a day of rest in which virtually </a:t>
            </a:r>
            <a:r>
              <a:rPr lang="en-US" sz="2800" b="1" u="sng" dirty="0" smtClean="0">
                <a:solidFill>
                  <a:srgbClr val="FFFF00"/>
                </a:solidFill>
              </a:rPr>
              <a:t>all stores were closed</a:t>
            </a:r>
            <a:r>
              <a:rPr lang="en-US" sz="2800" b="1" dirty="0" smtClean="0">
                <a:solidFill>
                  <a:schemeClr val="bg1"/>
                </a:solidFill>
              </a:rPr>
              <a:t>, and </a:t>
            </a:r>
            <a:r>
              <a:rPr lang="en-US" sz="2800" b="1" u="sng" dirty="0" smtClean="0">
                <a:solidFill>
                  <a:srgbClr val="FFFF00"/>
                </a:solidFill>
              </a:rPr>
              <a:t>normal commerce suspended</a:t>
            </a:r>
            <a:r>
              <a:rPr lang="en-US" sz="2800" b="1" dirty="0" smtClean="0">
                <a:solidFill>
                  <a:schemeClr val="bg1"/>
                </a:solidFill>
              </a:rPr>
              <a:t>. ... In my own lifetime, that convention has disappeared, swallowed up by the consumerism that has become the real object of our devotion. We have been as eager for </a:t>
            </a:r>
            <a:r>
              <a:rPr lang="en-US" sz="2800" b="1" u="sng" dirty="0" smtClean="0">
                <a:solidFill>
                  <a:srgbClr val="FFFF00"/>
                </a:solidFill>
              </a:rPr>
              <a:t>the Sabbath</a:t>
            </a:r>
            <a:r>
              <a:rPr lang="en-US" sz="2800" b="1" dirty="0" smtClean="0">
                <a:solidFill>
                  <a:schemeClr val="bg1"/>
                </a:solidFill>
              </a:rPr>
              <a:t> to end so that we can </a:t>
            </a:r>
            <a:r>
              <a:rPr lang="en-US" sz="2800" b="1" u="sng" dirty="0" smtClean="0">
                <a:solidFill>
                  <a:srgbClr val="FFFF00"/>
                </a:solidFill>
              </a:rPr>
              <a:t>engage in trade</a:t>
            </a:r>
            <a:r>
              <a:rPr lang="en-US" sz="2800" b="1" dirty="0" smtClean="0">
                <a:solidFill>
                  <a:schemeClr val="bg1"/>
                </a:solidFill>
              </a:rPr>
              <a:t> as anyone listening to Amos in ancient Israel. What does this mean for our society, and for each of us?" </a:t>
            </a:r>
            <a:r>
              <a:rPr lang="en-US" sz="2400" b="1" dirty="0" smtClean="0">
                <a:solidFill>
                  <a:srgbClr val="00B0F0"/>
                </a:solidFill>
              </a:rPr>
              <a:t>- Dr. David Rutledge retired from teaching at Furman University as the Reuben B. Pitts Professor of Religion. He is an elder in Westminster Presbyterian Church of Greenville, SC (PCUSA), and a former board member of the </a:t>
            </a:r>
            <a:r>
              <a:rPr lang="en-US" sz="2400" b="1" dirty="0" err="1" smtClean="0">
                <a:solidFill>
                  <a:srgbClr val="00B0F0"/>
                </a:solidFill>
              </a:rPr>
              <a:t>Phillis</a:t>
            </a:r>
            <a:r>
              <a:rPr lang="en-US" sz="2400" b="1" dirty="0" smtClean="0">
                <a:solidFill>
                  <a:srgbClr val="00B0F0"/>
                </a:solidFill>
              </a:rPr>
              <a:t> Wheatley Association, and the Interfaith Forum of Greenville. September 22, 2019 – </a:t>
            </a:r>
            <a:r>
              <a:rPr lang="en-US" sz="2400" b="1" dirty="0" err="1" smtClean="0">
                <a:solidFill>
                  <a:srgbClr val="00B0F0"/>
                </a:solidFill>
              </a:rPr>
              <a:t>NextSunday</a:t>
            </a:r>
            <a:r>
              <a:rPr lang="en-US" sz="2400" b="1" dirty="0" smtClean="0">
                <a:solidFill>
                  <a:srgbClr val="00B0F0"/>
                </a:solidFill>
              </a:rPr>
              <a:t> Worship - https://www.nextsundayworship.com/september-22-2019/</a:t>
            </a:r>
            <a:endParaRPr lang="en-US" sz="2400" b="1" dirty="0">
              <a:solidFill>
                <a:srgbClr val="00B0F0"/>
              </a:solidFill>
            </a:endParaRPr>
          </a:p>
        </p:txBody>
      </p:sp>
    </p:spTree>
    <p:extLst>
      <p:ext uri="{BB962C8B-B14F-4D97-AF65-F5344CB8AC3E}">
        <p14:creationId xmlns:p14="http://schemas.microsoft.com/office/powerpoint/2010/main" xmlns="" val="3695574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10874</TotalTime>
  <Words>4406</Words>
  <Application>Microsoft Office PowerPoint</Application>
  <PresentationFormat>On-screen Show (4:3)</PresentationFormat>
  <Paragraphs>183</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Mark of the Beast (Update)</vt:lpstr>
      <vt:lpstr>The steady trend</vt:lpstr>
      <vt:lpstr>The steady trend</vt:lpstr>
      <vt:lpstr>The steady trend</vt:lpstr>
      <vt:lpstr>The steady trend</vt:lpstr>
      <vt:lpstr>Sabbath Law – U.S. Legal Definition</vt:lpstr>
      <vt:lpstr>State Blue Laws - Massachusetts</vt:lpstr>
      <vt:lpstr>New York Times - Headlines</vt:lpstr>
      <vt:lpstr>Various  Faiths - Presbyterian</vt:lpstr>
      <vt:lpstr>Various  Faiths - Methodist</vt:lpstr>
      <vt:lpstr>Various  Faiths - Methodist</vt:lpstr>
      <vt:lpstr>Various  Faiths – ‘Orthodox’</vt:lpstr>
      <vt:lpstr>Various  Faiths - Baptist</vt:lpstr>
      <vt:lpstr>Various  Faiths - Baptist</vt:lpstr>
      <vt:lpstr>All Kinds of Musick (Daniel 3)</vt:lpstr>
      <vt:lpstr>All Kinds of Musick (Daniel 3)</vt:lpstr>
      <vt:lpstr>United Nations Policies</vt:lpstr>
      <vt:lpstr>United Nations Policies</vt:lpstr>
      <vt:lpstr>United Nations Policies</vt:lpstr>
      <vt:lpstr>United Nations Policies</vt:lpstr>
      <vt:lpstr>United Nations Policies</vt:lpstr>
      <vt:lpstr>United Nations Policies</vt:lpstr>
      <vt:lpstr>United Nations Policies</vt:lpstr>
      <vt:lpstr>United Nations Policies</vt:lpstr>
      <vt:lpstr>United Nations Policies</vt:lpstr>
      <vt:lpstr>United Nations Policies</vt:lpstr>
      <vt:lpstr>United Nations Policies</vt:lpstr>
      <vt:lpstr>College Campuses &amp; Libraries</vt:lpstr>
      <vt:lpstr>‘News’ networks – CNN (CIA’s News Network)</vt:lpstr>
      <vt:lpstr>‘News’ networks – Manila Bulletin</vt:lpstr>
      <vt:lpstr>Worldwide &amp; Countries - Italy</vt:lpstr>
      <vt:lpstr>Trades Unions – SoP/ToJ</vt:lpstr>
      <vt:lpstr>Trades Unions – SoP/ToJ</vt:lpstr>
      <vt:lpstr>Trades Unions – SoP/ToJ</vt:lpstr>
      <vt:lpstr>Trades Unions – SoP/ToJ</vt:lpstr>
      <vt:lpstr>Worldwide &amp; Countries - Italy</vt:lpstr>
      <vt:lpstr>Worldwide &amp; Countries - Poland</vt:lpstr>
      <vt:lpstr>Worldwide &amp; Countries – Poland &amp; E.U.</vt:lpstr>
      <vt:lpstr>Worldwide &amp; Countries – Poland &amp; E.U.</vt:lpstr>
      <vt:lpstr>Worldwide &amp; Countries – Antigua &amp; Barbuda</vt:lpstr>
      <vt:lpstr>Worldwide &amp; Countries – Antigua &amp; Barbuda</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AWHN</dc:creator>
  <cp:lastModifiedBy>AWHN</cp:lastModifiedBy>
  <cp:revision>349</cp:revision>
  <dcterms:created xsi:type="dcterms:W3CDTF">2019-12-11T07:25:12Z</dcterms:created>
  <dcterms:modified xsi:type="dcterms:W3CDTF">2019-12-20T14:57:16Z</dcterms:modified>
</cp:coreProperties>
</file>