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5"/>
  </p:notesMasterIdLst>
  <p:sldIdLst>
    <p:sldId id="257" r:id="rId2"/>
    <p:sldId id="272" r:id="rId3"/>
    <p:sldId id="273" r:id="rId4"/>
    <p:sldId id="274" r:id="rId5"/>
    <p:sldId id="275" r:id="rId6"/>
    <p:sldId id="276" r:id="rId7"/>
    <p:sldId id="278" r:id="rId8"/>
    <p:sldId id="280" r:id="rId9"/>
    <p:sldId id="281" r:id="rId10"/>
    <p:sldId id="282" r:id="rId11"/>
    <p:sldId id="283" r:id="rId12"/>
    <p:sldId id="279" r:id="rId13"/>
    <p:sldId id="285" r:id="rId14"/>
    <p:sldId id="284" r:id="rId15"/>
    <p:sldId id="288" r:id="rId16"/>
    <p:sldId id="286" r:id="rId17"/>
    <p:sldId id="289" r:id="rId18"/>
    <p:sldId id="290" r:id="rId19"/>
    <p:sldId id="291" r:id="rId20"/>
    <p:sldId id="287" r:id="rId21"/>
    <p:sldId id="259" r:id="rId22"/>
    <p:sldId id="293" r:id="rId23"/>
    <p:sldId id="294" r:id="rId24"/>
    <p:sldId id="262" r:id="rId25"/>
    <p:sldId id="277" r:id="rId26"/>
    <p:sldId id="295" r:id="rId27"/>
    <p:sldId id="296" r:id="rId28"/>
    <p:sldId id="264" r:id="rId29"/>
    <p:sldId id="297" r:id="rId30"/>
    <p:sldId id="298" r:id="rId31"/>
    <p:sldId id="299" r:id="rId32"/>
    <p:sldId id="300" r:id="rId33"/>
    <p:sldId id="301" r:id="rId34"/>
    <p:sldId id="302" r:id="rId35"/>
    <p:sldId id="303" r:id="rId36"/>
    <p:sldId id="304" r:id="rId37"/>
    <p:sldId id="305" r:id="rId38"/>
    <p:sldId id="269" r:id="rId39"/>
    <p:sldId id="306" r:id="rId40"/>
    <p:sldId id="307" r:id="rId41"/>
    <p:sldId id="308" r:id="rId42"/>
    <p:sldId id="309" r:id="rId43"/>
    <p:sldId id="310" r:id="rId44"/>
    <p:sldId id="27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3" r:id="rId65"/>
    <p:sldId id="330" r:id="rId66"/>
    <p:sldId id="332" r:id="rId67"/>
    <p:sldId id="331"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1" r:id="rId85"/>
    <p:sldId id="350"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4" r:id="rId116"/>
    <p:sldId id="382" r:id="rId117"/>
    <p:sldId id="443" r:id="rId118"/>
    <p:sldId id="383" r:id="rId119"/>
    <p:sldId id="381" r:id="rId120"/>
    <p:sldId id="442"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17" r:id="rId146"/>
    <p:sldId id="409" r:id="rId147"/>
    <p:sldId id="410" r:id="rId148"/>
    <p:sldId id="411" r:id="rId149"/>
    <p:sldId id="412" r:id="rId150"/>
    <p:sldId id="413" r:id="rId151"/>
    <p:sldId id="414" r:id="rId152"/>
    <p:sldId id="415" r:id="rId153"/>
    <p:sldId id="416" r:id="rId154"/>
    <p:sldId id="418" r:id="rId155"/>
    <p:sldId id="448" r:id="rId156"/>
    <p:sldId id="449" r:id="rId157"/>
    <p:sldId id="419" r:id="rId158"/>
    <p:sldId id="441" r:id="rId159"/>
    <p:sldId id="420" r:id="rId160"/>
    <p:sldId id="421" r:id="rId161"/>
    <p:sldId id="424" r:id="rId162"/>
    <p:sldId id="422" r:id="rId163"/>
    <p:sldId id="423" r:id="rId164"/>
    <p:sldId id="425" r:id="rId165"/>
    <p:sldId id="426" r:id="rId166"/>
    <p:sldId id="427" r:id="rId167"/>
    <p:sldId id="428" r:id="rId168"/>
    <p:sldId id="429" r:id="rId169"/>
    <p:sldId id="430" r:id="rId170"/>
    <p:sldId id="431" r:id="rId171"/>
    <p:sldId id="432" r:id="rId172"/>
    <p:sldId id="435" r:id="rId173"/>
    <p:sldId id="438" r:id="rId174"/>
    <p:sldId id="440" r:id="rId175"/>
    <p:sldId id="450" r:id="rId176"/>
    <p:sldId id="439" r:id="rId177"/>
    <p:sldId id="433" r:id="rId178"/>
    <p:sldId id="434" r:id="rId179"/>
    <p:sldId id="436" r:id="rId180"/>
    <p:sldId id="437" r:id="rId181"/>
    <p:sldId id="451" r:id="rId182"/>
    <p:sldId id="444" r:id="rId183"/>
    <p:sldId id="445" r:id="rId184"/>
    <p:sldId id="446" r:id="rId185"/>
    <p:sldId id="447" r:id="rId186"/>
    <p:sldId id="452" r:id="rId187"/>
    <p:sldId id="453" r:id="rId188"/>
    <p:sldId id="454" r:id="rId189"/>
    <p:sldId id="455" r:id="rId190"/>
    <p:sldId id="456"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C8288-3F21-4B24-ABE3-4F3B93FA5007}" type="datetimeFigureOut">
              <a:rPr lang="en-US" smtClean="0"/>
              <a:t>10/12/2019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62263-A952-4E60-91EA-16256EB0EB7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62263-A952-4E60-91EA-16256EB0EB7B}" type="slidenum">
              <a:rPr lang="en-US" smtClean="0"/>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E4002-E744-4B63-AAE2-FCC5909091A9}" type="datetimeFigureOut">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24C5-EED0-473E-9C41-58C2279E0D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E4002-E744-4B63-AAE2-FCC5909091A9}" type="datetimeFigureOut">
              <a:rPr lang="en-US" smtClean="0"/>
              <a:pPr/>
              <a:t>10/11/2019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B24C5-EED0-473E-9C41-58C2279E0D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810491"/>
          </a:xfrm>
        </p:spPr>
        <p:txBody>
          <a:bodyPr>
            <a:noAutofit/>
          </a:bodyPr>
          <a:lstStyle/>
          <a:p>
            <a:r>
              <a:rPr lang="en-US" sz="6000" b="1" dirty="0" smtClean="0">
                <a:solidFill>
                  <a:schemeClr val="bg1"/>
                </a:solidFill>
                <a:effectLst/>
              </a:rPr>
              <a:t>Sticks &amp; Stones</a:t>
            </a:r>
            <a:endParaRPr lang="en-US" sz="6000" b="1" dirty="0">
              <a:solidFill>
                <a:schemeClr val="bg1"/>
              </a:solidFill>
              <a:effectLst/>
            </a:endParaRPr>
          </a:p>
        </p:txBody>
      </p:sp>
      <p:sp>
        <p:nvSpPr>
          <p:cNvPr id="9" name="TextBox 8"/>
          <p:cNvSpPr txBox="1"/>
          <p:nvPr/>
        </p:nvSpPr>
        <p:spPr>
          <a:xfrm>
            <a:off x="762000" y="6134955"/>
            <a:ext cx="7526356" cy="707886"/>
          </a:xfrm>
          <a:prstGeom prst="rect">
            <a:avLst/>
          </a:prstGeom>
          <a:noFill/>
        </p:spPr>
        <p:txBody>
          <a:bodyPr wrap="none" rtlCol="0">
            <a:spAutoFit/>
          </a:bodyPr>
          <a:lstStyle/>
          <a:p>
            <a:r>
              <a:rPr lang="en-US" sz="4000" b="1" dirty="0" smtClean="0">
                <a:solidFill>
                  <a:schemeClr val="bg1"/>
                </a:solidFill>
              </a:rPr>
              <a:t>http://www.pearltrees.com/awhn</a:t>
            </a:r>
            <a:endParaRPr lang="en-US" sz="4000" b="1" dirty="0">
              <a:solidFill>
                <a:schemeClr val="bg1"/>
              </a:solidFill>
            </a:endParaRPr>
          </a:p>
        </p:txBody>
      </p:sp>
      <p:pic>
        <p:nvPicPr>
          <p:cNvPr id="10" name="Picture 9" descr="Sticks.jpg"/>
          <p:cNvPicPr>
            <a:picLocks noChangeAspect="1"/>
          </p:cNvPicPr>
          <p:nvPr/>
        </p:nvPicPr>
        <p:blipFill>
          <a:blip r:embed="rId2"/>
          <a:stretch>
            <a:fillRect/>
          </a:stretch>
        </p:blipFill>
        <p:spPr>
          <a:xfrm>
            <a:off x="0" y="914400"/>
            <a:ext cx="4343400" cy="5257800"/>
          </a:xfrm>
          <a:prstGeom prst="rect">
            <a:avLst/>
          </a:prstGeom>
        </p:spPr>
      </p:pic>
      <p:pic>
        <p:nvPicPr>
          <p:cNvPr id="11" name="Picture 10" descr="Sticks And Stones 02.jpg"/>
          <p:cNvPicPr>
            <a:picLocks noChangeAspect="1"/>
          </p:cNvPicPr>
          <p:nvPr/>
        </p:nvPicPr>
        <p:blipFill>
          <a:blip r:embed="rId3"/>
          <a:stretch>
            <a:fillRect/>
          </a:stretch>
        </p:blipFill>
        <p:spPr>
          <a:xfrm>
            <a:off x="4343400" y="914401"/>
            <a:ext cx="4800600" cy="5257800"/>
          </a:xfrm>
          <a:prstGeom prst="rect">
            <a:avLst/>
          </a:prstGeo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In </a:t>
            </a:r>
            <a:r>
              <a:rPr lang="en-US" b="1" dirty="0" smtClean="0">
                <a:solidFill>
                  <a:srgbClr val="00B0F0"/>
                </a:solidFill>
              </a:rPr>
              <a:t>Exodus 20:8-11 KJB</a:t>
            </a:r>
            <a:r>
              <a:rPr lang="en-US" b="1" dirty="0" smtClean="0">
                <a:solidFill>
                  <a:schemeClr val="bg1"/>
                </a:solidFill>
              </a:rPr>
              <a:t> we read:</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4400" b="1" dirty="0" smtClean="0">
                <a:solidFill>
                  <a:schemeClr val="bg1"/>
                </a:solidFill>
              </a:rPr>
              <a:t>“But </a:t>
            </a:r>
            <a:r>
              <a:rPr lang="en-US" sz="4400" b="1" u="sng" dirty="0" smtClean="0">
                <a:solidFill>
                  <a:srgbClr val="FFFF00"/>
                </a:solidFill>
              </a:rPr>
              <a:t>the seventh day</a:t>
            </a:r>
            <a:r>
              <a:rPr lang="en-US" sz="4400" b="1" dirty="0" smtClean="0">
                <a:solidFill>
                  <a:schemeClr val="bg1"/>
                </a:solidFill>
              </a:rPr>
              <a:t> </a:t>
            </a:r>
            <a:r>
              <a:rPr lang="en-US" sz="4400" b="1" i="1" dirty="0" smtClean="0">
                <a:solidFill>
                  <a:schemeClr val="bg1"/>
                </a:solidFill>
              </a:rPr>
              <a:t>is</a:t>
            </a:r>
            <a:r>
              <a:rPr lang="en-US" sz="4400" b="1" dirty="0" smtClean="0">
                <a:solidFill>
                  <a:schemeClr val="bg1"/>
                </a:solidFill>
              </a:rPr>
              <a:t> </a:t>
            </a:r>
            <a:r>
              <a:rPr lang="en-US" sz="4400" b="1" u="sng" dirty="0" smtClean="0">
                <a:solidFill>
                  <a:srgbClr val="FFFF00"/>
                </a:solidFill>
              </a:rPr>
              <a:t>the </a:t>
            </a:r>
            <a:r>
              <a:rPr lang="en-US" sz="4400" b="1" u="sng" dirty="0" err="1" smtClean="0">
                <a:solidFill>
                  <a:srgbClr val="FFFF00"/>
                </a:solidFill>
              </a:rPr>
              <a:t>sabbath</a:t>
            </a:r>
            <a:r>
              <a:rPr lang="en-US" sz="4400" b="1" u="sng" dirty="0" smtClean="0">
                <a:solidFill>
                  <a:srgbClr val="FFFF00"/>
                </a:solidFill>
              </a:rPr>
              <a:t> of the LORD thy God</a:t>
            </a:r>
            <a:r>
              <a:rPr lang="en-US" sz="4400" b="1" dirty="0" smtClean="0">
                <a:solidFill>
                  <a:schemeClr val="bg1"/>
                </a:solidFill>
              </a:rPr>
              <a:t>: </a:t>
            </a:r>
            <a:r>
              <a:rPr lang="en-US" sz="4400" b="1" i="1" dirty="0" smtClean="0">
                <a:solidFill>
                  <a:schemeClr val="bg1"/>
                </a:solidFill>
              </a:rPr>
              <a:t>in it</a:t>
            </a:r>
            <a:r>
              <a:rPr lang="en-US" sz="4400" b="1" dirty="0" smtClean="0">
                <a:solidFill>
                  <a:schemeClr val="bg1"/>
                </a:solidFill>
              </a:rPr>
              <a:t> thou </a:t>
            </a:r>
            <a:r>
              <a:rPr lang="en-US" sz="4400" b="1" dirty="0" err="1" smtClean="0">
                <a:solidFill>
                  <a:schemeClr val="bg1"/>
                </a:solidFill>
              </a:rPr>
              <a:t>shalt</a:t>
            </a:r>
            <a:r>
              <a:rPr lang="en-US" sz="4400" b="1" dirty="0" smtClean="0">
                <a:solidFill>
                  <a:schemeClr val="bg1"/>
                </a:solidFill>
              </a:rPr>
              <a:t> not do any work, thou, nor thy son, nor thy daughter, thy manservant, nor thy maidservant, nor thy cattle, nor thy stranger that </a:t>
            </a:r>
            <a:r>
              <a:rPr lang="en-US" sz="4400" b="1" i="1" dirty="0" smtClean="0">
                <a:solidFill>
                  <a:schemeClr val="bg1"/>
                </a:solidFill>
              </a:rPr>
              <a:t>is</a:t>
            </a:r>
            <a:r>
              <a:rPr lang="en-US" sz="4400" b="1" dirty="0" smtClean="0">
                <a:solidFill>
                  <a:schemeClr val="bg1"/>
                </a:solidFill>
              </a:rPr>
              <a:t> within thy gates:”</a:t>
            </a:r>
            <a:r>
              <a:rPr lang="en-US" sz="4400" b="1" dirty="0" smtClean="0">
                <a:solidFill>
                  <a:srgbClr val="00B0F0"/>
                </a:solidFill>
              </a:rPr>
              <a:t> – Exodus 20:10 KJB</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0" cy="4708981"/>
          </a:xfrm>
          <a:prstGeom prst="rect">
            <a:avLst/>
          </a:prstGeom>
          <a:noFill/>
        </p:spPr>
        <p:txBody>
          <a:bodyPr wrap="square" rtlCol="0">
            <a:spAutoFit/>
          </a:bodyPr>
          <a:lstStyle/>
          <a:p>
            <a:pPr algn="ctr"/>
            <a:r>
              <a:rPr lang="en-US" sz="4800" b="1" dirty="0" smtClean="0">
                <a:solidFill>
                  <a:schemeClr val="bg1"/>
                </a:solidFill>
              </a:rPr>
              <a:t>As we have seen, in the previous texts of the Old Testament, that there were sins of Ignorance, and sins of Presumption.</a:t>
            </a:r>
          </a:p>
          <a:p>
            <a:pPr algn="ctr"/>
            <a:endParaRPr lang="en-US" sz="1200" b="1" dirty="0" smtClean="0">
              <a:solidFill>
                <a:schemeClr val="bg1"/>
              </a:solidFill>
            </a:endParaRPr>
          </a:p>
          <a:p>
            <a:pPr algn="ctr"/>
            <a:r>
              <a:rPr lang="en-US" sz="4800" b="1" dirty="0" smtClean="0">
                <a:solidFill>
                  <a:schemeClr val="bg1"/>
                </a:solidFill>
              </a:rPr>
              <a:t>Is it the same in the New Testament?</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0" cy="4708981"/>
          </a:xfrm>
          <a:prstGeom prst="rect">
            <a:avLst/>
          </a:prstGeom>
          <a:noFill/>
        </p:spPr>
        <p:txBody>
          <a:bodyPr wrap="square" rtlCol="0">
            <a:spAutoFit/>
          </a:bodyPr>
          <a:lstStyle/>
          <a:p>
            <a:pPr algn="ctr"/>
            <a:r>
              <a:rPr lang="en-US" sz="4800" b="1" dirty="0" smtClean="0">
                <a:solidFill>
                  <a:schemeClr val="bg1"/>
                </a:solidFill>
              </a:rPr>
              <a:t>As we have seen, in the previous texts of the Old Testament, there were sins of Ignorance, and sins of Presumption.</a:t>
            </a:r>
          </a:p>
          <a:p>
            <a:pPr algn="ctr"/>
            <a:endParaRPr lang="en-US" sz="1200" b="1" dirty="0" smtClean="0">
              <a:solidFill>
                <a:schemeClr val="bg1"/>
              </a:solidFill>
            </a:endParaRPr>
          </a:p>
          <a:p>
            <a:pPr algn="ctr"/>
            <a:r>
              <a:rPr lang="en-US" sz="4800" b="1" dirty="0" smtClean="0">
                <a:solidFill>
                  <a:schemeClr val="bg1"/>
                </a:solidFill>
              </a:rPr>
              <a:t>Is it the same in the New Testament?</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856357"/>
            <a:ext cx="9144000" cy="6001643"/>
          </a:xfrm>
          <a:prstGeom prst="rect">
            <a:avLst/>
          </a:prstGeom>
          <a:noFill/>
        </p:spPr>
        <p:txBody>
          <a:bodyPr wrap="square" rtlCol="0">
            <a:spAutoFit/>
          </a:bodyPr>
          <a:lstStyle/>
          <a:p>
            <a:pPr algn="ctr"/>
            <a:r>
              <a:rPr lang="en-US" sz="4800" b="1" dirty="0" smtClean="0">
                <a:solidFill>
                  <a:schemeClr val="bg1"/>
                </a:solidFill>
              </a:rPr>
              <a:t>“But </a:t>
            </a:r>
            <a:r>
              <a:rPr lang="en-US" sz="4800" b="1" dirty="0" smtClean="0">
                <a:solidFill>
                  <a:schemeClr val="bg1"/>
                </a:solidFill>
              </a:rPr>
              <a:t>he that </a:t>
            </a:r>
            <a:r>
              <a:rPr lang="en-US" sz="4800" b="1" u="sng" dirty="0" smtClean="0">
                <a:solidFill>
                  <a:srgbClr val="FFFF00"/>
                </a:solidFill>
              </a:rPr>
              <a:t>knew not</a:t>
            </a:r>
            <a:r>
              <a:rPr lang="en-US" sz="4800" b="1" dirty="0" smtClean="0">
                <a:solidFill>
                  <a:schemeClr val="bg1"/>
                </a:solidFill>
              </a:rPr>
              <a:t>, and </a:t>
            </a:r>
            <a:r>
              <a:rPr lang="en-US" sz="4800" b="1" u="sng" dirty="0" smtClean="0">
                <a:solidFill>
                  <a:srgbClr val="FFFF00"/>
                </a:solidFill>
              </a:rPr>
              <a:t>did commit things worthy of stripes</a:t>
            </a:r>
            <a:r>
              <a:rPr lang="en-US" sz="4800" b="1" dirty="0" smtClean="0">
                <a:solidFill>
                  <a:schemeClr val="bg1"/>
                </a:solidFill>
              </a:rPr>
              <a:t>, shall be beaten with few </a:t>
            </a:r>
            <a:r>
              <a:rPr lang="en-US" sz="4800" b="1" i="1" dirty="0" smtClean="0">
                <a:solidFill>
                  <a:schemeClr val="bg1"/>
                </a:solidFill>
              </a:rPr>
              <a:t>stripes</a:t>
            </a:r>
            <a:r>
              <a:rPr lang="en-US" sz="4800" b="1" dirty="0" smtClean="0">
                <a:solidFill>
                  <a:schemeClr val="bg1"/>
                </a:solidFill>
              </a:rPr>
              <a:t>. For unto whomsoever much is given, of him shall be much required: and to whom men have committed much, of him they will ask the more</a:t>
            </a:r>
            <a:r>
              <a:rPr lang="en-US" sz="4800" b="1" dirty="0" smtClean="0">
                <a:solidFill>
                  <a:schemeClr val="bg1"/>
                </a:solidFill>
              </a:rPr>
              <a:t>.” </a:t>
            </a:r>
            <a:r>
              <a:rPr lang="en-US" sz="4800" b="1" dirty="0" smtClean="0">
                <a:solidFill>
                  <a:srgbClr val="00B0F0"/>
                </a:solidFill>
              </a:rPr>
              <a:t>– Luke 12:48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endParaRPr lang="en-US" b="1" dirty="0">
              <a:solidFill>
                <a:srgbClr val="00B0F0"/>
              </a:solidFill>
            </a:endParaRPr>
          </a:p>
        </p:txBody>
      </p:sp>
      <p:sp>
        <p:nvSpPr>
          <p:cNvPr id="5" name="TextBox 4"/>
          <p:cNvSpPr txBox="1"/>
          <p:nvPr/>
        </p:nvSpPr>
        <p:spPr>
          <a:xfrm>
            <a:off x="0" y="18288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that servant, which </a:t>
            </a:r>
            <a:r>
              <a:rPr lang="en-US" sz="4800" b="1" u="sng" dirty="0" smtClean="0">
                <a:solidFill>
                  <a:srgbClr val="FFFF00"/>
                </a:solidFill>
              </a:rPr>
              <a:t>knew his lord's will</a:t>
            </a:r>
            <a:r>
              <a:rPr lang="en-US" sz="4800" b="1" dirty="0" smtClean="0">
                <a:solidFill>
                  <a:schemeClr val="bg1"/>
                </a:solidFill>
              </a:rPr>
              <a:t>, and prepared not </a:t>
            </a:r>
            <a:r>
              <a:rPr lang="en-US" sz="4800" b="1" i="1" dirty="0" smtClean="0">
                <a:solidFill>
                  <a:schemeClr val="bg1"/>
                </a:solidFill>
              </a:rPr>
              <a:t>himself</a:t>
            </a:r>
            <a:r>
              <a:rPr lang="en-US" sz="4800" b="1" dirty="0" smtClean="0">
                <a:solidFill>
                  <a:schemeClr val="bg1"/>
                </a:solidFill>
              </a:rPr>
              <a:t>, </a:t>
            </a:r>
            <a:r>
              <a:rPr lang="en-US" sz="4800" b="1" u="sng" dirty="0" smtClean="0">
                <a:solidFill>
                  <a:srgbClr val="FFFF00"/>
                </a:solidFill>
              </a:rPr>
              <a:t>neither did according to his will</a:t>
            </a:r>
            <a:r>
              <a:rPr lang="en-US" sz="4800" b="1" dirty="0" smtClean="0">
                <a:solidFill>
                  <a:schemeClr val="bg1"/>
                </a:solidFill>
              </a:rPr>
              <a:t>, shall be beaten with many </a:t>
            </a:r>
            <a:r>
              <a:rPr lang="en-US" sz="4800" b="1" i="1" dirty="0" smtClean="0">
                <a:solidFill>
                  <a:schemeClr val="bg1"/>
                </a:solidFill>
              </a:rPr>
              <a:t>stripes</a:t>
            </a:r>
            <a:r>
              <a:rPr lang="en-US" sz="4800" b="1" dirty="0" smtClean="0">
                <a:solidFill>
                  <a:schemeClr val="bg1"/>
                </a:solidFill>
              </a:rPr>
              <a:t>.” </a:t>
            </a:r>
            <a:r>
              <a:rPr lang="en-US" sz="4800" b="1" dirty="0" smtClean="0">
                <a:solidFill>
                  <a:srgbClr val="00B0F0"/>
                </a:solidFill>
              </a:rPr>
              <a:t>– Luke 12:47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God is Merciful and Just, and no respecter of persons, the same yesterday, today and forever:  </a:t>
            </a:r>
          </a:p>
          <a:p>
            <a:pPr algn="ctr"/>
            <a:endParaRPr lang="en-US" sz="2400" b="1" dirty="0" smtClean="0">
              <a:solidFill>
                <a:schemeClr val="bg1"/>
              </a:solidFill>
            </a:endParaRPr>
          </a:p>
          <a:p>
            <a:pPr algn="ctr"/>
            <a:r>
              <a:rPr lang="en-US" sz="4400" b="1" dirty="0" smtClean="0">
                <a:solidFill>
                  <a:srgbClr val="00B0F0"/>
                </a:solidFill>
              </a:rPr>
              <a:t>Exodus 20:5-6, 34:6-7; Leviticus 19:15,35-37; Deuteronomy 5:9-10, 16:18-20, 25:15, 32:4; 2 Samuel 14:14; Psalms 102:27; Isaiah 45:21; Malachi 3:6; Acts 10:34, 22:14; Hebrews 1:12, 13:8; Revelation 15:3</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62200"/>
            <a:ext cx="9144000" cy="2308324"/>
          </a:xfrm>
          <a:prstGeom prst="rect">
            <a:avLst/>
          </a:prstGeom>
          <a:noFill/>
        </p:spPr>
        <p:txBody>
          <a:bodyPr wrap="square" rtlCol="0">
            <a:spAutoFit/>
          </a:bodyPr>
          <a:lstStyle/>
          <a:p>
            <a:pPr algn="ctr"/>
            <a:r>
              <a:rPr lang="en-US" sz="4800" b="1" dirty="0" smtClean="0">
                <a:solidFill>
                  <a:schemeClr val="bg1"/>
                </a:solidFill>
              </a:rPr>
              <a:t>What was the </a:t>
            </a:r>
            <a:r>
              <a:rPr lang="en-US" sz="4800" b="1" dirty="0" smtClean="0">
                <a:solidFill>
                  <a:schemeClr val="bg1"/>
                </a:solidFill>
              </a:rPr>
              <a:t>final penalty for unrepentant sin </a:t>
            </a:r>
            <a:r>
              <a:rPr lang="en-US" sz="4800" b="1" dirty="0" smtClean="0">
                <a:solidFill>
                  <a:schemeClr val="bg1"/>
                </a:solidFill>
              </a:rPr>
              <a:t>in the Old Testament texts?</a:t>
            </a:r>
            <a:endParaRPr lang="en-US" sz="4400" b="1" dirty="0" smtClean="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Eternal Death</a:t>
            </a:r>
            <a:endParaRPr lang="en-US" b="1" dirty="0">
              <a:solidFill>
                <a:srgbClr val="00B0F0"/>
              </a:solidFill>
            </a:endParaRPr>
          </a:p>
        </p:txBody>
      </p:sp>
      <p:sp>
        <p:nvSpPr>
          <p:cNvPr id="5" name="TextBox 4"/>
          <p:cNvSpPr txBox="1"/>
          <p:nvPr/>
        </p:nvSpPr>
        <p:spPr>
          <a:xfrm>
            <a:off x="0" y="1828800"/>
            <a:ext cx="9144000" cy="3785652"/>
          </a:xfrm>
          <a:prstGeom prst="rect">
            <a:avLst/>
          </a:prstGeom>
          <a:noFill/>
        </p:spPr>
        <p:txBody>
          <a:bodyPr wrap="square" rtlCol="0">
            <a:spAutoFit/>
          </a:bodyPr>
          <a:lstStyle/>
          <a:p>
            <a:pPr algn="ctr"/>
            <a:r>
              <a:rPr lang="en-US" sz="4800" b="1" dirty="0" smtClean="0">
                <a:solidFill>
                  <a:schemeClr val="bg1"/>
                </a:solidFill>
              </a:rPr>
              <a:t>“Behold</a:t>
            </a:r>
            <a:r>
              <a:rPr lang="en-US" sz="4800" b="1" dirty="0" smtClean="0">
                <a:solidFill>
                  <a:schemeClr val="bg1"/>
                </a:solidFill>
              </a:rPr>
              <a:t>, all souls are mine; as the soul of the father, so also the soul of the son is mine: </a:t>
            </a:r>
            <a:r>
              <a:rPr lang="en-US" sz="4800" b="1" u="sng" dirty="0" smtClean="0">
                <a:solidFill>
                  <a:srgbClr val="FFFF00"/>
                </a:solidFill>
              </a:rPr>
              <a:t>the soul that </a:t>
            </a:r>
            <a:r>
              <a:rPr lang="en-US" sz="4800" b="1" u="sng" dirty="0" err="1" smtClean="0">
                <a:solidFill>
                  <a:srgbClr val="FFFF00"/>
                </a:solidFill>
              </a:rPr>
              <a:t>sinneth</a:t>
            </a:r>
            <a:r>
              <a:rPr lang="en-US" sz="4800" b="1" u="sng" dirty="0" smtClean="0">
                <a:solidFill>
                  <a:srgbClr val="FFFF00"/>
                </a:solidFill>
              </a:rPr>
              <a:t>, it shall die</a:t>
            </a:r>
            <a:r>
              <a:rPr lang="en-US" sz="4800" b="1" dirty="0" smtClean="0">
                <a:solidFill>
                  <a:schemeClr val="bg1"/>
                </a:solidFill>
              </a:rPr>
              <a:t>.”</a:t>
            </a:r>
          </a:p>
          <a:p>
            <a:pPr algn="ctr"/>
            <a:r>
              <a:rPr lang="en-US" sz="4800" b="1" dirty="0" smtClean="0">
                <a:solidFill>
                  <a:srgbClr val="00B0F0"/>
                </a:solidFill>
              </a:rPr>
              <a:t>– Ezekiel 18:4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Eternal Death</a:t>
            </a:r>
            <a:endParaRPr lang="en-US" b="1" dirty="0">
              <a:solidFill>
                <a:srgbClr val="00B0F0"/>
              </a:solidFill>
            </a:endParaRPr>
          </a:p>
        </p:txBody>
      </p:sp>
      <p:sp>
        <p:nvSpPr>
          <p:cNvPr id="5" name="TextBox 4"/>
          <p:cNvSpPr txBox="1"/>
          <p:nvPr/>
        </p:nvSpPr>
        <p:spPr>
          <a:xfrm>
            <a:off x="0" y="1219200"/>
            <a:ext cx="9144000" cy="5509200"/>
          </a:xfrm>
          <a:prstGeom prst="rect">
            <a:avLst/>
          </a:prstGeom>
          <a:noFill/>
        </p:spPr>
        <p:txBody>
          <a:bodyPr wrap="square" rtlCol="0">
            <a:spAutoFit/>
          </a:bodyPr>
          <a:lstStyle/>
          <a:p>
            <a:pPr algn="ctr"/>
            <a:r>
              <a:rPr lang="en-US" sz="4400" b="1" dirty="0" smtClean="0">
                <a:solidFill>
                  <a:schemeClr val="bg1"/>
                </a:solidFill>
              </a:rPr>
              <a:t>“</a:t>
            </a:r>
            <a:r>
              <a:rPr lang="en-US" sz="4400" b="1" u="sng" dirty="0" smtClean="0">
                <a:solidFill>
                  <a:srgbClr val="FFFF00"/>
                </a:solidFill>
              </a:rPr>
              <a:t>The </a:t>
            </a:r>
            <a:r>
              <a:rPr lang="en-US" sz="4400" b="1" u="sng" dirty="0" smtClean="0">
                <a:solidFill>
                  <a:srgbClr val="FFFF00"/>
                </a:solidFill>
              </a:rPr>
              <a:t>soul that </a:t>
            </a:r>
            <a:r>
              <a:rPr lang="en-US" sz="4400" b="1" u="sng" dirty="0" err="1" smtClean="0">
                <a:solidFill>
                  <a:srgbClr val="FFFF00"/>
                </a:solidFill>
              </a:rPr>
              <a:t>sinneth</a:t>
            </a:r>
            <a:r>
              <a:rPr lang="en-US" sz="4400" b="1" u="sng" dirty="0" smtClean="0">
                <a:solidFill>
                  <a:srgbClr val="FFFF00"/>
                </a:solidFill>
              </a:rPr>
              <a:t>, it shall die</a:t>
            </a:r>
            <a:r>
              <a:rPr lang="en-US" sz="4400" b="1" dirty="0" smtClean="0">
                <a:solidFill>
                  <a:schemeClr val="bg1"/>
                </a:solidFill>
              </a:rPr>
              <a:t>. The son shall not bear the iniquity of the father, neither shall the father bear the iniquity of the son: the righteousness of the righteous shall be upon him, and </a:t>
            </a:r>
            <a:r>
              <a:rPr lang="en-US" sz="4400" b="1" u="sng" dirty="0" smtClean="0">
                <a:solidFill>
                  <a:srgbClr val="FFFF00"/>
                </a:solidFill>
              </a:rPr>
              <a:t>the wickedness of the wicked shall be upon him</a:t>
            </a:r>
            <a:r>
              <a:rPr lang="en-US" sz="4400" b="1" dirty="0" smtClean="0">
                <a:solidFill>
                  <a:schemeClr val="bg1"/>
                </a:solidFill>
              </a:rPr>
              <a:t>.”</a:t>
            </a:r>
          </a:p>
          <a:p>
            <a:pPr algn="ctr"/>
            <a:r>
              <a:rPr lang="en-US" sz="4400" b="1" dirty="0" smtClean="0">
                <a:solidFill>
                  <a:srgbClr val="00B0F0"/>
                </a:solidFill>
              </a:rPr>
              <a:t>– Ezekiel 18:20 KJB</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62200"/>
            <a:ext cx="9144000" cy="2308324"/>
          </a:xfrm>
          <a:prstGeom prst="rect">
            <a:avLst/>
          </a:prstGeom>
          <a:noFill/>
        </p:spPr>
        <p:txBody>
          <a:bodyPr wrap="square" rtlCol="0">
            <a:spAutoFit/>
          </a:bodyPr>
          <a:lstStyle/>
          <a:p>
            <a:pPr algn="ctr"/>
            <a:r>
              <a:rPr lang="en-US" sz="4800" b="1" dirty="0" smtClean="0">
                <a:solidFill>
                  <a:schemeClr val="bg1"/>
                </a:solidFill>
              </a:rPr>
              <a:t>What </a:t>
            </a:r>
            <a:r>
              <a:rPr lang="en-US" sz="4800" b="1" dirty="0" smtClean="0">
                <a:solidFill>
                  <a:schemeClr val="bg1"/>
                </a:solidFill>
              </a:rPr>
              <a:t>is </a:t>
            </a:r>
            <a:r>
              <a:rPr lang="en-US" sz="4800" b="1" dirty="0" smtClean="0">
                <a:solidFill>
                  <a:schemeClr val="bg1"/>
                </a:solidFill>
              </a:rPr>
              <a:t>the </a:t>
            </a:r>
            <a:r>
              <a:rPr lang="en-US" sz="4800" b="1" dirty="0" smtClean="0">
                <a:solidFill>
                  <a:schemeClr val="bg1"/>
                </a:solidFill>
              </a:rPr>
              <a:t>final penalty for unrepentant sin </a:t>
            </a:r>
            <a:r>
              <a:rPr lang="en-US" sz="4800" b="1" dirty="0" smtClean="0">
                <a:solidFill>
                  <a:schemeClr val="bg1"/>
                </a:solidFill>
              </a:rPr>
              <a:t>in the </a:t>
            </a:r>
            <a:r>
              <a:rPr lang="en-US" sz="4800" b="1" dirty="0" smtClean="0">
                <a:solidFill>
                  <a:schemeClr val="bg1"/>
                </a:solidFill>
              </a:rPr>
              <a:t>New </a:t>
            </a:r>
            <a:r>
              <a:rPr lang="en-US" sz="4800" b="1" dirty="0" smtClean="0">
                <a:solidFill>
                  <a:schemeClr val="bg1"/>
                </a:solidFill>
              </a:rPr>
              <a:t>Testament texts?</a:t>
            </a:r>
            <a:endParaRPr lang="en-US" sz="4400" b="1" dirty="0" smtClean="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Eternal Death</a:t>
            </a:r>
            <a:endParaRPr lang="en-US" b="1" dirty="0">
              <a:solidFill>
                <a:srgbClr val="00B0F0"/>
              </a:solidFill>
            </a:endParaRPr>
          </a:p>
        </p:txBody>
      </p:sp>
      <p:sp>
        <p:nvSpPr>
          <p:cNvPr id="5" name="TextBox 4"/>
          <p:cNvSpPr txBox="1"/>
          <p:nvPr/>
        </p:nvSpPr>
        <p:spPr>
          <a:xfrm>
            <a:off x="0" y="2057400"/>
            <a:ext cx="9144000" cy="3046988"/>
          </a:xfrm>
          <a:prstGeom prst="rect">
            <a:avLst/>
          </a:prstGeom>
          <a:noFill/>
        </p:spPr>
        <p:txBody>
          <a:bodyPr wrap="square" rtlCol="0">
            <a:spAutoFit/>
          </a:bodyPr>
          <a:lstStyle/>
          <a:p>
            <a:pPr algn="ctr"/>
            <a:r>
              <a:rPr lang="en-US" sz="4800" b="1" dirty="0" smtClean="0">
                <a:solidFill>
                  <a:schemeClr val="bg1"/>
                </a:solidFill>
              </a:rPr>
              <a:t>“For </a:t>
            </a:r>
            <a:r>
              <a:rPr lang="en-US" sz="4800" b="1" u="sng" dirty="0" smtClean="0">
                <a:solidFill>
                  <a:srgbClr val="FFFF00"/>
                </a:solidFill>
              </a:rPr>
              <a:t>the wages of sin </a:t>
            </a:r>
            <a:r>
              <a:rPr lang="en-US" sz="4800" b="1" i="1" u="sng" dirty="0" smtClean="0">
                <a:solidFill>
                  <a:srgbClr val="FFFF00"/>
                </a:solidFill>
              </a:rPr>
              <a:t>is</a:t>
            </a:r>
            <a:r>
              <a:rPr lang="en-US" sz="4800" b="1" u="sng" dirty="0" smtClean="0">
                <a:solidFill>
                  <a:srgbClr val="FFFF00"/>
                </a:solidFill>
              </a:rPr>
              <a:t> death</a:t>
            </a:r>
            <a:r>
              <a:rPr lang="en-US" sz="4800" b="1" dirty="0" smtClean="0">
                <a:solidFill>
                  <a:schemeClr val="bg1"/>
                </a:solidFill>
              </a:rPr>
              <a:t>; but the gift of God </a:t>
            </a:r>
            <a:r>
              <a:rPr lang="en-US" sz="4800" b="1" i="1" dirty="0" smtClean="0">
                <a:solidFill>
                  <a:schemeClr val="bg1"/>
                </a:solidFill>
              </a:rPr>
              <a:t>is</a:t>
            </a:r>
            <a:r>
              <a:rPr lang="en-US" sz="4800" b="1" dirty="0" smtClean="0">
                <a:solidFill>
                  <a:schemeClr val="bg1"/>
                </a:solidFill>
              </a:rPr>
              <a:t> eternal life through Jesus Christ our Lord</a:t>
            </a:r>
            <a:r>
              <a:rPr lang="en-US" sz="4800" b="1" dirty="0" smtClean="0">
                <a:solidFill>
                  <a:schemeClr val="bg1"/>
                </a:solidFill>
              </a:rPr>
              <a:t>.”</a:t>
            </a:r>
          </a:p>
          <a:p>
            <a:pPr algn="ctr"/>
            <a:r>
              <a:rPr lang="en-US" sz="4800" b="1" dirty="0" smtClean="0">
                <a:solidFill>
                  <a:srgbClr val="00B0F0"/>
                </a:solidFill>
              </a:rPr>
              <a:t>– Romans 6:23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In </a:t>
            </a:r>
            <a:r>
              <a:rPr lang="en-US" b="1" dirty="0" smtClean="0">
                <a:solidFill>
                  <a:srgbClr val="00B0F0"/>
                </a:solidFill>
              </a:rPr>
              <a:t>Exodus 20:8-11 KJB</a:t>
            </a:r>
            <a:r>
              <a:rPr lang="en-US" b="1" dirty="0" smtClean="0">
                <a:solidFill>
                  <a:schemeClr val="bg1"/>
                </a:solidFill>
              </a:rPr>
              <a:t> we read:</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4400" b="1" dirty="0" smtClean="0">
                <a:solidFill>
                  <a:schemeClr val="bg1"/>
                </a:solidFill>
              </a:rPr>
              <a:t>“For </a:t>
            </a:r>
            <a:r>
              <a:rPr lang="en-US" sz="4400" b="1" i="1" dirty="0" smtClean="0">
                <a:solidFill>
                  <a:schemeClr val="bg1"/>
                </a:solidFill>
              </a:rPr>
              <a:t>in</a:t>
            </a:r>
            <a:r>
              <a:rPr lang="en-US" sz="4400" b="1" dirty="0" smtClean="0">
                <a:solidFill>
                  <a:schemeClr val="bg1"/>
                </a:solidFill>
              </a:rPr>
              <a:t> six days the LORD made heaven and earth, the sea, and all that in them </a:t>
            </a:r>
            <a:r>
              <a:rPr lang="en-US" sz="4400" b="1" i="1" dirty="0" smtClean="0">
                <a:solidFill>
                  <a:schemeClr val="bg1"/>
                </a:solidFill>
              </a:rPr>
              <a:t>is</a:t>
            </a:r>
            <a:r>
              <a:rPr lang="en-US" sz="4400" b="1" dirty="0" smtClean="0">
                <a:solidFill>
                  <a:schemeClr val="bg1"/>
                </a:solidFill>
              </a:rPr>
              <a:t>, and rested </a:t>
            </a:r>
            <a:r>
              <a:rPr lang="en-US" sz="4400" b="1" u="sng" dirty="0" smtClean="0">
                <a:solidFill>
                  <a:srgbClr val="FFFF00"/>
                </a:solidFill>
              </a:rPr>
              <a:t>the seventh day</a:t>
            </a:r>
            <a:r>
              <a:rPr lang="en-US" sz="4400" b="1" dirty="0" smtClean="0">
                <a:solidFill>
                  <a:schemeClr val="bg1"/>
                </a:solidFill>
              </a:rPr>
              <a:t>: wherefore the LORD blessed </a:t>
            </a:r>
            <a:r>
              <a:rPr lang="en-US" sz="4400" b="1" u="sng" dirty="0" smtClean="0">
                <a:solidFill>
                  <a:srgbClr val="FFFF00"/>
                </a:solidFill>
              </a:rPr>
              <a:t>the </a:t>
            </a:r>
            <a:r>
              <a:rPr lang="en-US" sz="4400" b="1" u="sng" dirty="0" err="1" smtClean="0">
                <a:solidFill>
                  <a:srgbClr val="FFFF00"/>
                </a:solidFill>
              </a:rPr>
              <a:t>sabbath</a:t>
            </a:r>
            <a:r>
              <a:rPr lang="en-US" sz="4400" b="1" u="sng" dirty="0" smtClean="0">
                <a:solidFill>
                  <a:srgbClr val="FFFF00"/>
                </a:solidFill>
              </a:rPr>
              <a:t> day</a:t>
            </a:r>
            <a:r>
              <a:rPr lang="en-US" sz="4400" b="1" dirty="0" smtClean="0">
                <a:solidFill>
                  <a:schemeClr val="bg1"/>
                </a:solidFill>
              </a:rPr>
              <a:t>, and hallowed it.”</a:t>
            </a:r>
            <a:r>
              <a:rPr lang="en-US" sz="4400" b="1" dirty="0" smtClean="0">
                <a:solidFill>
                  <a:srgbClr val="00B0F0"/>
                </a:solidFill>
              </a:rPr>
              <a:t> – Exodus 20:11 KJB</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Eternal Death</a:t>
            </a:r>
            <a:endParaRPr lang="en-US" b="1" dirty="0">
              <a:solidFill>
                <a:srgbClr val="00B0F0"/>
              </a:solidFill>
            </a:endParaRPr>
          </a:p>
        </p:txBody>
      </p:sp>
      <p:sp>
        <p:nvSpPr>
          <p:cNvPr id="5" name="TextBox 4"/>
          <p:cNvSpPr txBox="1"/>
          <p:nvPr/>
        </p:nvSpPr>
        <p:spPr>
          <a:xfrm>
            <a:off x="0" y="856357"/>
            <a:ext cx="9144000" cy="5509200"/>
          </a:xfrm>
          <a:prstGeom prst="rect">
            <a:avLst/>
          </a:prstGeom>
          <a:noFill/>
        </p:spPr>
        <p:txBody>
          <a:bodyPr wrap="square" rtlCol="0">
            <a:spAutoFit/>
          </a:bodyPr>
          <a:lstStyle/>
          <a:p>
            <a:pPr algn="ctr"/>
            <a:r>
              <a:rPr lang="en-US" sz="4400" b="1" dirty="0" smtClean="0">
                <a:solidFill>
                  <a:schemeClr val="bg1"/>
                </a:solidFill>
              </a:rPr>
              <a:t>“Of </a:t>
            </a:r>
            <a:r>
              <a:rPr lang="en-US" sz="4400" b="1" dirty="0" smtClean="0">
                <a:solidFill>
                  <a:schemeClr val="bg1"/>
                </a:solidFill>
              </a:rPr>
              <a:t>how much sorer </a:t>
            </a:r>
            <a:r>
              <a:rPr lang="en-US" sz="4400" b="1" u="sng" dirty="0" smtClean="0">
                <a:solidFill>
                  <a:srgbClr val="FFFF00"/>
                </a:solidFill>
              </a:rPr>
              <a:t>punishment</a:t>
            </a:r>
            <a:r>
              <a:rPr lang="en-US" sz="4400" b="1" dirty="0" smtClean="0">
                <a:solidFill>
                  <a:schemeClr val="bg1"/>
                </a:solidFill>
              </a:rPr>
              <a:t>, suppose ye, shall he be thought worthy, who hath trodden under foot the Son of God, and hath counted the blood of the covenant, wherewith he was sanctified, an unholy thing, and hath done despite unto the Spirit of grace</a:t>
            </a:r>
            <a:r>
              <a:rPr lang="en-US" sz="4400" b="1" dirty="0" smtClean="0">
                <a:solidFill>
                  <a:schemeClr val="bg1"/>
                </a:solidFill>
              </a:rPr>
              <a:t>?” </a:t>
            </a:r>
            <a:r>
              <a:rPr lang="en-US" sz="4400" b="1" dirty="0" smtClean="0">
                <a:solidFill>
                  <a:srgbClr val="00B0F0"/>
                </a:solidFill>
              </a:rPr>
              <a:t>– Hebrews 10:29 KJB</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So, for individual presumptuous </a:t>
            </a:r>
            <a:r>
              <a:rPr lang="en-US" sz="4800" b="1" dirty="0" err="1" smtClean="0">
                <a:solidFill>
                  <a:schemeClr val="bg1"/>
                </a:solidFill>
              </a:rPr>
              <a:t>sabbath</a:t>
            </a:r>
            <a:r>
              <a:rPr lang="en-US" sz="4800" b="1" dirty="0" smtClean="0">
                <a:solidFill>
                  <a:schemeClr val="bg1"/>
                </a:solidFill>
              </a:rPr>
              <a:t>-breaking, the penalty  was death by stoning, but what about for a whole city of presumption?</a:t>
            </a:r>
            <a:endParaRPr lang="en-US" sz="4400" b="1" dirty="0" smtClean="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“But </a:t>
            </a:r>
            <a:r>
              <a:rPr lang="en-US" sz="4800" b="1" u="sng" dirty="0" smtClean="0">
                <a:solidFill>
                  <a:srgbClr val="FFFF00"/>
                </a:solidFill>
              </a:rPr>
              <a:t>if ye will not hearken unto me to hallow the </a:t>
            </a:r>
            <a:r>
              <a:rPr lang="en-US" sz="4800" b="1" u="sng" dirty="0" err="1" smtClean="0">
                <a:solidFill>
                  <a:srgbClr val="FFFF00"/>
                </a:solidFill>
              </a:rPr>
              <a:t>sabbath</a:t>
            </a:r>
            <a:r>
              <a:rPr lang="en-US" sz="4800" b="1" u="sng" dirty="0" smtClean="0">
                <a:solidFill>
                  <a:srgbClr val="FFFF00"/>
                </a:solidFill>
              </a:rPr>
              <a:t> day</a:t>
            </a:r>
            <a:r>
              <a:rPr lang="en-US" sz="4800" b="1" dirty="0" smtClean="0">
                <a:solidFill>
                  <a:schemeClr val="bg1"/>
                </a:solidFill>
              </a:rPr>
              <a:t>, and not to bear a burden, even entering in at the gates of Jerusalem </a:t>
            </a:r>
            <a:r>
              <a:rPr lang="en-US" sz="4800" b="1" u="sng" dirty="0" smtClean="0">
                <a:solidFill>
                  <a:srgbClr val="FFFF00"/>
                </a:solidFill>
              </a:rPr>
              <a:t>on the </a:t>
            </a:r>
            <a:r>
              <a:rPr lang="en-US" sz="4800" b="1" u="sng" dirty="0" err="1" smtClean="0">
                <a:solidFill>
                  <a:srgbClr val="FFFF00"/>
                </a:solidFill>
              </a:rPr>
              <a:t>sabbath</a:t>
            </a:r>
            <a:r>
              <a:rPr lang="en-US" sz="4800" b="1" u="sng" dirty="0" smtClean="0">
                <a:solidFill>
                  <a:srgbClr val="FFFF00"/>
                </a:solidFill>
              </a:rPr>
              <a:t> day</a:t>
            </a:r>
            <a:r>
              <a:rPr lang="en-US" sz="4800" b="1" dirty="0" smtClean="0">
                <a:solidFill>
                  <a:schemeClr val="bg1"/>
                </a:solidFill>
              </a:rPr>
              <a:t>; then will </a:t>
            </a:r>
            <a:r>
              <a:rPr lang="en-US" sz="4800" b="1" u="sng" dirty="0" smtClean="0">
                <a:solidFill>
                  <a:srgbClr val="FFFF00"/>
                </a:solidFill>
              </a:rPr>
              <a:t>I kindle a fire in the gates thereof, and it shall devour the palaces of Jerusalem, and it shall not be quenched</a:t>
            </a:r>
            <a:r>
              <a:rPr lang="en-US" sz="4800" b="1" dirty="0" smtClean="0">
                <a:solidFill>
                  <a:schemeClr val="bg1"/>
                </a:solidFill>
              </a:rPr>
              <a:t>.” </a:t>
            </a:r>
            <a:r>
              <a:rPr lang="en-US" sz="4800" b="1" dirty="0" smtClean="0">
                <a:solidFill>
                  <a:srgbClr val="00B0F0"/>
                </a:solidFill>
              </a:rPr>
              <a:t>– Jeremiah 17:27 KJB</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0"/>
            <a:ext cx="9144000" cy="5262979"/>
          </a:xfrm>
          <a:prstGeom prst="rect">
            <a:avLst/>
          </a:prstGeom>
          <a:noFill/>
        </p:spPr>
        <p:txBody>
          <a:bodyPr wrap="square" rtlCol="0">
            <a:spAutoFit/>
          </a:bodyPr>
          <a:lstStyle/>
          <a:p>
            <a:pPr algn="ctr"/>
            <a:r>
              <a:rPr lang="en-US" sz="4800" b="1" dirty="0" smtClean="0">
                <a:solidFill>
                  <a:schemeClr val="bg1"/>
                </a:solidFill>
              </a:rPr>
              <a:t>“Behold</a:t>
            </a:r>
            <a:r>
              <a:rPr lang="en-US" sz="4800" b="1" dirty="0" smtClean="0">
                <a:solidFill>
                  <a:schemeClr val="bg1"/>
                </a:solidFill>
              </a:rPr>
              <a:t>, I will command, </a:t>
            </a:r>
            <a:r>
              <a:rPr lang="en-US" sz="4800" b="1" dirty="0" err="1" smtClean="0">
                <a:solidFill>
                  <a:schemeClr val="bg1"/>
                </a:solidFill>
              </a:rPr>
              <a:t>saith</a:t>
            </a:r>
            <a:r>
              <a:rPr lang="en-US" sz="4800" b="1" dirty="0" smtClean="0">
                <a:solidFill>
                  <a:schemeClr val="bg1"/>
                </a:solidFill>
              </a:rPr>
              <a:t> the LORD, and cause them to return to this city; and they shall fight against it, and take it, and </a:t>
            </a:r>
            <a:r>
              <a:rPr lang="en-US" sz="4800" b="1" u="sng" dirty="0" smtClean="0">
                <a:solidFill>
                  <a:srgbClr val="FFFF00"/>
                </a:solidFill>
              </a:rPr>
              <a:t>burn it with fire: and I will make the cities of Judah a desolation without an inhabitant</a:t>
            </a:r>
            <a:r>
              <a:rPr lang="en-US" sz="4800" b="1" dirty="0" smtClean="0">
                <a:solidFill>
                  <a:schemeClr val="bg1"/>
                </a:solidFill>
              </a:rPr>
              <a:t>.” </a:t>
            </a:r>
            <a:r>
              <a:rPr lang="en-US" sz="4800" b="1" dirty="0" smtClean="0">
                <a:solidFill>
                  <a:srgbClr val="00B0F0"/>
                </a:solidFill>
              </a:rPr>
              <a:t>– Jeremiah 34:22 KJB</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66800"/>
            <a:ext cx="9144000" cy="4524315"/>
          </a:xfrm>
          <a:prstGeom prst="rect">
            <a:avLst/>
          </a:prstGeom>
          <a:noFill/>
        </p:spPr>
        <p:txBody>
          <a:bodyPr wrap="square" rtlCol="0">
            <a:spAutoFit/>
          </a:bodyPr>
          <a:lstStyle/>
          <a:p>
            <a:pPr algn="ctr"/>
            <a:r>
              <a:rPr lang="en-US" sz="4800" b="1" dirty="0" smtClean="0">
                <a:solidFill>
                  <a:schemeClr val="bg1"/>
                </a:solidFill>
              </a:rPr>
              <a:t>So, the </a:t>
            </a:r>
            <a:r>
              <a:rPr lang="en-US" sz="4800" b="1" dirty="0" smtClean="0">
                <a:solidFill>
                  <a:schemeClr val="bg1"/>
                </a:solidFill>
              </a:rPr>
              <a:t>question </a:t>
            </a:r>
            <a:r>
              <a:rPr lang="en-US" sz="4800" b="1" dirty="0" smtClean="0">
                <a:solidFill>
                  <a:schemeClr val="bg1"/>
                </a:solidFill>
              </a:rPr>
              <a:t>then </a:t>
            </a:r>
            <a:r>
              <a:rPr lang="en-US" sz="4800" b="1" dirty="0" smtClean="0">
                <a:solidFill>
                  <a:schemeClr val="bg1"/>
                </a:solidFill>
              </a:rPr>
              <a:t>comes </a:t>
            </a:r>
            <a:r>
              <a:rPr lang="en-US" sz="4800" b="1" dirty="0" smtClean="0">
                <a:solidFill>
                  <a:schemeClr val="bg1"/>
                </a:solidFill>
              </a:rPr>
              <a:t>to those who teach, preach and keep God’s </a:t>
            </a:r>
            <a:r>
              <a:rPr lang="en-US" sz="4800" b="1" dirty="0" err="1" smtClean="0">
                <a:solidFill>
                  <a:schemeClr val="bg1"/>
                </a:solidFill>
              </a:rPr>
              <a:t>sabbath</a:t>
            </a:r>
            <a:r>
              <a:rPr lang="en-US" sz="4800" b="1" dirty="0" smtClean="0">
                <a:solidFill>
                  <a:schemeClr val="bg1"/>
                </a:solidFill>
              </a:rPr>
              <a:t>, the 7</a:t>
            </a:r>
            <a:r>
              <a:rPr lang="en-US" sz="4800" b="1" baseline="30000" dirty="0" smtClean="0">
                <a:solidFill>
                  <a:schemeClr val="bg1"/>
                </a:solidFill>
              </a:rPr>
              <a:t>th</a:t>
            </a:r>
            <a:r>
              <a:rPr lang="en-US" sz="4800" b="1" dirty="0" smtClean="0">
                <a:solidFill>
                  <a:schemeClr val="bg1"/>
                </a:solidFill>
              </a:rPr>
              <a:t> day, and especially asked of the </a:t>
            </a:r>
            <a:r>
              <a:rPr lang="en-US" sz="4800" b="1" dirty="0" smtClean="0">
                <a:solidFill>
                  <a:schemeClr val="bg1"/>
                </a:solidFill>
              </a:rPr>
              <a:t>Seventh-day Adventists, </a:t>
            </a:r>
            <a:r>
              <a:rPr lang="en-US" sz="4800" b="1" dirty="0" smtClean="0">
                <a:solidFill>
                  <a:srgbClr val="FFFF00"/>
                </a:solidFill>
              </a:rPr>
              <a:t>“Are Christians to stone the </a:t>
            </a:r>
            <a:r>
              <a:rPr lang="en-US" sz="4800" b="1" dirty="0" err="1" smtClean="0">
                <a:solidFill>
                  <a:srgbClr val="FFFF00"/>
                </a:solidFill>
              </a:rPr>
              <a:t>sabbath</a:t>
            </a:r>
            <a:r>
              <a:rPr lang="en-US" sz="4800" b="1" dirty="0" smtClean="0">
                <a:solidFill>
                  <a:srgbClr val="FFFF00"/>
                </a:solidFill>
              </a:rPr>
              <a:t> breaker</a:t>
            </a:r>
            <a:r>
              <a:rPr lang="en-US" sz="4800" b="1" dirty="0" smtClean="0">
                <a:solidFill>
                  <a:srgbClr val="FFFF00"/>
                </a:solidFill>
              </a:rPr>
              <a:t>? …”</a:t>
            </a:r>
            <a:endParaRPr lang="en-US" sz="4400" b="1" dirty="0" smtClean="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0"/>
            <a:ext cx="9144000" cy="4832092"/>
          </a:xfrm>
          <a:prstGeom prst="rect">
            <a:avLst/>
          </a:prstGeom>
          <a:noFill/>
        </p:spPr>
        <p:txBody>
          <a:bodyPr wrap="square" rtlCol="0">
            <a:spAutoFit/>
          </a:bodyPr>
          <a:lstStyle/>
          <a:p>
            <a:pPr algn="ctr"/>
            <a:r>
              <a:rPr lang="en-US" sz="4400" b="1" dirty="0" smtClean="0">
                <a:solidFill>
                  <a:schemeClr val="bg1"/>
                </a:solidFill>
              </a:rPr>
              <a:t>The scribes </a:t>
            </a:r>
            <a:r>
              <a:rPr lang="en-US" sz="4400" b="1" dirty="0" smtClean="0">
                <a:solidFill>
                  <a:schemeClr val="bg1"/>
                </a:solidFill>
              </a:rPr>
              <a:t>and Pharisees, </a:t>
            </a:r>
            <a:r>
              <a:rPr lang="en-US" sz="4400" b="1" dirty="0" smtClean="0">
                <a:solidFill>
                  <a:schemeClr val="bg1"/>
                </a:solidFill>
              </a:rPr>
              <a:t>asked Jesus a similar question about </a:t>
            </a:r>
            <a:r>
              <a:rPr lang="en-US" sz="4400" b="1" dirty="0" smtClean="0">
                <a:solidFill>
                  <a:schemeClr val="bg1"/>
                </a:solidFill>
              </a:rPr>
              <a:t>the woman caught in adultery </a:t>
            </a:r>
            <a:r>
              <a:rPr lang="en-US" sz="4400" b="1" dirty="0" smtClean="0">
                <a:solidFill>
                  <a:srgbClr val="00B050"/>
                </a:solidFill>
              </a:rPr>
              <a:t>[whose punishment in the OT texts was also stoning to death - </a:t>
            </a:r>
            <a:r>
              <a:rPr lang="en-US" sz="4400" b="1" dirty="0" smtClean="0">
                <a:solidFill>
                  <a:srgbClr val="00B0F0"/>
                </a:solidFill>
              </a:rPr>
              <a:t>Leviticus 20:10 KJB; Deuteronomy 22:21-24; Ezekiel 16:38-40, 23:47; and also John 8:5 </a:t>
            </a:r>
            <a:r>
              <a:rPr lang="en-US" sz="4400" b="1" dirty="0" smtClean="0">
                <a:solidFill>
                  <a:srgbClr val="00B0F0"/>
                </a:solidFill>
              </a:rPr>
              <a:t>KJB</a:t>
            </a:r>
            <a:r>
              <a:rPr lang="en-US" sz="4400" b="1" dirty="0" smtClean="0">
                <a:solidFill>
                  <a:srgbClr val="00B050"/>
                </a:solidFill>
              </a:rPr>
              <a:t>]</a:t>
            </a:r>
            <a:r>
              <a:rPr lang="en-US" sz="4400" b="1" dirty="0" smtClean="0">
                <a:solidFill>
                  <a:schemeClr val="bg1"/>
                </a:solidFill>
              </a:rPr>
              <a:t>:</a:t>
            </a:r>
            <a:endParaRPr lang="en-US" sz="4400" b="1" dirty="0" smtClean="0">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ultery.jpg"/>
          <p:cNvPicPr>
            <a:picLocks noChangeAspect="1"/>
          </p:cNvPicPr>
          <p:nvPr/>
        </p:nvPicPr>
        <p:blipFill>
          <a:blip r:embed="rId2"/>
          <a:stretch>
            <a:fillRect/>
          </a:stretch>
        </p:blipFill>
        <p:spPr>
          <a:xfrm>
            <a:off x="0" y="990600"/>
            <a:ext cx="9144000" cy="4959927"/>
          </a:xfrm>
          <a:prstGeom prst="rect">
            <a:avLst/>
          </a:prstGeom>
        </p:spPr>
      </p:pic>
      <p:sp>
        <p:nvSpPr>
          <p:cNvPr id="5" name="TextBox 4"/>
          <p:cNvSpPr txBox="1"/>
          <p:nvPr/>
        </p:nvSpPr>
        <p:spPr>
          <a:xfrm>
            <a:off x="0" y="152400"/>
            <a:ext cx="9144000" cy="769441"/>
          </a:xfrm>
          <a:prstGeom prst="rect">
            <a:avLst/>
          </a:prstGeom>
          <a:noFill/>
        </p:spPr>
        <p:txBody>
          <a:bodyPr wrap="square" rtlCol="0">
            <a:spAutoFit/>
          </a:bodyPr>
          <a:lstStyle/>
          <a:p>
            <a:pPr algn="ctr"/>
            <a:r>
              <a:rPr lang="en-US" sz="4400" b="1" dirty="0" smtClean="0">
                <a:solidFill>
                  <a:schemeClr val="bg1"/>
                </a:solidFill>
              </a:rPr>
              <a:t>Woman caught in the act of adultery.</a:t>
            </a:r>
            <a:endParaRPr lang="en-US" sz="4400" b="1" dirty="0">
              <a:solidFill>
                <a:schemeClr val="bg1"/>
              </a:solidFill>
            </a:endParaRPr>
          </a:p>
        </p:txBody>
      </p:sp>
      <p:sp>
        <p:nvSpPr>
          <p:cNvPr id="6" name="TextBox 5"/>
          <p:cNvSpPr txBox="1"/>
          <p:nvPr/>
        </p:nvSpPr>
        <p:spPr>
          <a:xfrm>
            <a:off x="0" y="5943600"/>
            <a:ext cx="9144000" cy="769441"/>
          </a:xfrm>
          <a:prstGeom prst="rect">
            <a:avLst/>
          </a:prstGeom>
          <a:noFill/>
        </p:spPr>
        <p:txBody>
          <a:bodyPr wrap="square" rtlCol="0">
            <a:spAutoFit/>
          </a:bodyPr>
          <a:lstStyle/>
          <a:p>
            <a:pPr algn="ctr"/>
            <a:r>
              <a:rPr lang="en-US" sz="4400" b="1" dirty="0" smtClean="0">
                <a:solidFill>
                  <a:schemeClr val="bg1"/>
                </a:solidFill>
              </a:rPr>
              <a:t>Moses commanded that such …</a:t>
            </a:r>
            <a:endParaRPr lang="en-US" sz="4400" b="1" dirty="0">
              <a:solidFill>
                <a:schemeClr val="bg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69441"/>
          </a:xfrm>
          <a:prstGeom prst="rect">
            <a:avLst/>
          </a:prstGeom>
          <a:noFill/>
        </p:spPr>
        <p:txBody>
          <a:bodyPr wrap="square" rtlCol="0">
            <a:spAutoFit/>
          </a:bodyPr>
          <a:lstStyle/>
          <a:p>
            <a:pPr algn="ctr"/>
            <a:r>
              <a:rPr lang="en-US" sz="4400" b="1" dirty="0" smtClean="0">
                <a:solidFill>
                  <a:schemeClr val="bg1"/>
                </a:solidFill>
              </a:rPr>
              <a:t>… should be stoned to death …</a:t>
            </a:r>
            <a:endParaRPr lang="en-US" sz="4400" b="1" dirty="0">
              <a:solidFill>
                <a:schemeClr val="bg1"/>
              </a:solidFill>
            </a:endParaRPr>
          </a:p>
        </p:txBody>
      </p:sp>
      <p:sp>
        <p:nvSpPr>
          <p:cNvPr id="6" name="TextBox 5"/>
          <p:cNvSpPr txBox="1"/>
          <p:nvPr/>
        </p:nvSpPr>
        <p:spPr>
          <a:xfrm>
            <a:off x="0" y="5943600"/>
            <a:ext cx="9144000" cy="769441"/>
          </a:xfrm>
          <a:prstGeom prst="rect">
            <a:avLst/>
          </a:prstGeom>
          <a:noFill/>
        </p:spPr>
        <p:txBody>
          <a:bodyPr wrap="square" rtlCol="0">
            <a:spAutoFit/>
          </a:bodyPr>
          <a:lstStyle/>
          <a:p>
            <a:pPr algn="ctr"/>
            <a:r>
              <a:rPr lang="en-US" sz="4400" b="1" dirty="0" smtClean="0">
                <a:solidFill>
                  <a:schemeClr val="bg1"/>
                </a:solidFill>
              </a:rPr>
              <a:t>… Jesus, what do you say …</a:t>
            </a:r>
            <a:endParaRPr lang="en-US" sz="4400" b="1" dirty="0">
              <a:solidFill>
                <a:schemeClr val="bg1"/>
              </a:solidFill>
            </a:endParaRPr>
          </a:p>
        </p:txBody>
      </p:sp>
      <p:pic>
        <p:nvPicPr>
          <p:cNvPr id="7" name="Picture 6" descr="original_565cfedb10fbe.jpg"/>
          <p:cNvPicPr>
            <a:picLocks noChangeAspect="1"/>
          </p:cNvPicPr>
          <p:nvPr/>
        </p:nvPicPr>
        <p:blipFill>
          <a:blip r:embed="rId2"/>
          <a:stretch>
            <a:fillRect/>
          </a:stretch>
        </p:blipFill>
        <p:spPr>
          <a:xfrm>
            <a:off x="0" y="990600"/>
            <a:ext cx="9144000" cy="49530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that-is-without-sin-5x7-print-liz-lemon-swindle.jpg"/>
          <p:cNvPicPr>
            <a:picLocks noChangeAspect="1"/>
          </p:cNvPicPr>
          <p:nvPr/>
        </p:nvPicPr>
        <p:blipFill>
          <a:blip r:embed="rId2"/>
          <a:stretch>
            <a:fillRect/>
          </a:stretch>
        </p:blipFill>
        <p:spPr>
          <a:xfrm>
            <a:off x="0" y="0"/>
            <a:ext cx="5638800" cy="6858000"/>
          </a:xfrm>
          <a:prstGeom prst="rect">
            <a:avLst/>
          </a:prstGeom>
        </p:spPr>
      </p:pic>
      <p:sp>
        <p:nvSpPr>
          <p:cNvPr id="5" name="TextBox 4"/>
          <p:cNvSpPr txBox="1"/>
          <p:nvPr/>
        </p:nvSpPr>
        <p:spPr>
          <a:xfrm>
            <a:off x="5638800" y="304800"/>
            <a:ext cx="3505200" cy="6186309"/>
          </a:xfrm>
          <a:prstGeom prst="rect">
            <a:avLst/>
          </a:prstGeom>
          <a:noFill/>
        </p:spPr>
        <p:txBody>
          <a:bodyPr wrap="square" rtlCol="0">
            <a:spAutoFit/>
          </a:bodyPr>
          <a:lstStyle/>
          <a:p>
            <a:pPr algn="ctr"/>
            <a:r>
              <a:rPr lang="en-US" sz="4400" b="1" dirty="0" smtClean="0">
                <a:solidFill>
                  <a:schemeClr val="bg1"/>
                </a:solidFill>
              </a:rPr>
              <a:t>“Jesus </a:t>
            </a:r>
            <a:r>
              <a:rPr lang="en-US" sz="4400" b="1" dirty="0" smtClean="0">
                <a:solidFill>
                  <a:schemeClr val="bg1"/>
                </a:solidFill>
              </a:rPr>
              <a:t>stooped down, and with his finger wrote on the ground, as though he heard them not</a:t>
            </a:r>
            <a:r>
              <a:rPr lang="en-US" sz="4400" b="1" dirty="0" smtClean="0">
                <a:solidFill>
                  <a:schemeClr val="bg1"/>
                </a:solidFill>
              </a:rPr>
              <a:t>.”</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“So </a:t>
            </a:r>
            <a:r>
              <a:rPr lang="en-US" sz="4800" b="1" dirty="0" smtClean="0">
                <a:solidFill>
                  <a:schemeClr val="bg1"/>
                </a:solidFill>
              </a:rPr>
              <a:t>when they </a:t>
            </a:r>
            <a:r>
              <a:rPr lang="en-US" sz="4800" b="1" u="sng" dirty="0" smtClean="0">
                <a:solidFill>
                  <a:schemeClr val="bg1"/>
                </a:solidFill>
              </a:rPr>
              <a:t>continued asking</a:t>
            </a:r>
            <a:r>
              <a:rPr lang="en-US" sz="4800" b="1" dirty="0" smtClean="0">
                <a:solidFill>
                  <a:schemeClr val="bg1"/>
                </a:solidFill>
              </a:rPr>
              <a:t> </a:t>
            </a:r>
            <a:r>
              <a:rPr lang="en-US" sz="4800" b="1" u="sng" dirty="0" smtClean="0">
                <a:solidFill>
                  <a:srgbClr val="00B050"/>
                </a:solidFill>
              </a:rPr>
              <a:t>him</a:t>
            </a:r>
            <a:r>
              <a:rPr lang="en-US" sz="4800" b="1" dirty="0" smtClean="0">
                <a:solidFill>
                  <a:schemeClr val="bg1"/>
                </a:solidFill>
              </a:rPr>
              <a:t>, </a:t>
            </a:r>
            <a:r>
              <a:rPr lang="en-US" sz="4800" b="1" u="sng" dirty="0" smtClean="0">
                <a:solidFill>
                  <a:srgbClr val="00B050"/>
                </a:solidFill>
              </a:rPr>
              <a:t>he</a:t>
            </a:r>
            <a:r>
              <a:rPr lang="en-US" sz="4800" b="1" dirty="0" smtClean="0">
                <a:solidFill>
                  <a:schemeClr val="bg1"/>
                </a:solidFill>
              </a:rPr>
              <a:t> lifted up </a:t>
            </a:r>
            <a:r>
              <a:rPr lang="en-US" sz="4800" b="1" u="sng" dirty="0" smtClean="0">
                <a:solidFill>
                  <a:srgbClr val="00B050"/>
                </a:solidFill>
              </a:rPr>
              <a:t>himself</a:t>
            </a:r>
            <a:r>
              <a:rPr lang="en-US" sz="4800" b="1" dirty="0" smtClean="0">
                <a:solidFill>
                  <a:schemeClr val="bg1"/>
                </a:solidFill>
              </a:rPr>
              <a:t>, and </a:t>
            </a:r>
            <a:r>
              <a:rPr lang="en-US" sz="4800" b="1" u="sng" dirty="0" smtClean="0">
                <a:solidFill>
                  <a:srgbClr val="00B050"/>
                </a:solidFill>
              </a:rPr>
              <a:t>said unto them</a:t>
            </a:r>
            <a:r>
              <a:rPr lang="en-US" sz="4800" b="1" dirty="0" smtClean="0">
                <a:solidFill>
                  <a:schemeClr val="bg1"/>
                </a:solidFill>
              </a:rPr>
              <a:t>, </a:t>
            </a:r>
            <a:r>
              <a:rPr lang="en-US" sz="4800" b="1" u="sng" dirty="0" smtClean="0">
                <a:solidFill>
                  <a:srgbClr val="FFFF00"/>
                </a:solidFill>
              </a:rPr>
              <a:t>He that is without sin among you, let him first cast a stone at her</a:t>
            </a:r>
            <a:r>
              <a:rPr lang="en-US" sz="4800" b="1" dirty="0" smtClean="0">
                <a:solidFill>
                  <a:schemeClr val="bg1"/>
                </a:solidFill>
              </a:rPr>
              <a:t>.” </a:t>
            </a:r>
            <a:r>
              <a:rPr lang="en-US" sz="4800" b="1" dirty="0" smtClean="0">
                <a:solidFill>
                  <a:srgbClr val="00B0F0"/>
                </a:solidFill>
              </a:rPr>
              <a:t>– John 8:7 KJB</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Autofit/>
          </a:bodyPr>
          <a:lstStyle/>
          <a:p>
            <a:pPr algn="ctr">
              <a:buNone/>
            </a:pPr>
            <a:r>
              <a:rPr lang="en-US" sz="5400" b="1" dirty="0" smtClean="0">
                <a:solidFill>
                  <a:schemeClr val="bg1"/>
                </a:solidFill>
              </a:rPr>
              <a:t>What was the punishment, that we just read about in Numbers 15, for breaking this Commandment of God?</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vgsaer.jpg"/>
          <p:cNvPicPr>
            <a:picLocks noChangeAspect="1"/>
          </p:cNvPicPr>
          <p:nvPr/>
        </p:nvPicPr>
        <p:blipFill>
          <a:blip r:embed="rId2"/>
          <a:stretch>
            <a:fillRect/>
          </a:stretch>
        </p:blipFill>
        <p:spPr>
          <a:xfrm>
            <a:off x="0" y="457200"/>
            <a:ext cx="9144000" cy="5943600"/>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5632311"/>
          </a:xfrm>
          <a:prstGeom prst="rect">
            <a:avLst/>
          </a:prstGeom>
          <a:noFill/>
        </p:spPr>
        <p:txBody>
          <a:bodyPr wrap="square" rtlCol="0">
            <a:spAutoFit/>
          </a:bodyPr>
          <a:lstStyle/>
          <a:p>
            <a:pPr algn="ctr"/>
            <a:r>
              <a:rPr lang="en-US" sz="4800" b="1" dirty="0" smtClean="0">
                <a:solidFill>
                  <a:schemeClr val="bg1"/>
                </a:solidFill>
              </a:rPr>
              <a:t>Jesus in the OT, said, Stone the </a:t>
            </a:r>
            <a:r>
              <a:rPr lang="en-US" sz="4800" b="1" dirty="0" err="1" smtClean="0">
                <a:solidFill>
                  <a:schemeClr val="bg1"/>
                </a:solidFill>
              </a:rPr>
              <a:t>sabbath</a:t>
            </a:r>
            <a:r>
              <a:rPr lang="en-US" sz="4800" b="1" dirty="0" smtClean="0">
                <a:solidFill>
                  <a:schemeClr val="bg1"/>
                </a:solidFill>
              </a:rPr>
              <a:t>-breaker (the same punishment for adultery), and in the NT, Jesus said, something different, so what gives?</a:t>
            </a:r>
          </a:p>
          <a:p>
            <a:pPr algn="ctr"/>
            <a:endParaRPr lang="en-US" sz="2400" b="1" dirty="0" smtClean="0">
              <a:solidFill>
                <a:schemeClr val="bg1"/>
              </a:solidFill>
            </a:endParaRPr>
          </a:p>
          <a:p>
            <a:pPr algn="ctr"/>
            <a:r>
              <a:rPr lang="en-US" sz="4800" b="1" dirty="0" smtClean="0">
                <a:solidFill>
                  <a:schemeClr val="bg1"/>
                </a:solidFill>
              </a:rPr>
              <a:t>Is there a contradiction, or did Jesus change His mind?</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66800"/>
            <a:ext cx="9144000" cy="5201424"/>
          </a:xfrm>
          <a:prstGeom prst="rect">
            <a:avLst/>
          </a:prstGeom>
          <a:noFill/>
        </p:spPr>
        <p:txBody>
          <a:bodyPr wrap="square" rtlCol="0">
            <a:spAutoFit/>
          </a:bodyPr>
          <a:lstStyle/>
          <a:p>
            <a:pPr algn="ctr"/>
            <a:r>
              <a:rPr lang="en-US" sz="4800" b="1" dirty="0" smtClean="0">
                <a:solidFill>
                  <a:schemeClr val="bg1"/>
                </a:solidFill>
              </a:rPr>
              <a:t>All the texts are true, and in harmony with one another, for there are </a:t>
            </a:r>
            <a:r>
              <a:rPr lang="en-US" sz="4800" b="1" u="sng" dirty="0" smtClean="0">
                <a:solidFill>
                  <a:schemeClr val="bg1"/>
                </a:solidFill>
              </a:rPr>
              <a:t>no</a:t>
            </a:r>
            <a:r>
              <a:rPr lang="en-US" sz="4800" b="1" dirty="0" smtClean="0">
                <a:solidFill>
                  <a:schemeClr val="bg1"/>
                </a:solidFill>
              </a:rPr>
              <a:t> actual </a:t>
            </a:r>
            <a:r>
              <a:rPr lang="en-US" sz="4800" b="1" u="sng" dirty="0" smtClean="0">
                <a:solidFill>
                  <a:schemeClr val="bg1"/>
                </a:solidFill>
              </a:rPr>
              <a:t>contradictions</a:t>
            </a:r>
            <a:r>
              <a:rPr lang="en-US" sz="4800" b="1" dirty="0" smtClean="0">
                <a:solidFill>
                  <a:schemeClr val="bg1"/>
                </a:solidFill>
              </a:rPr>
              <a:t> in the inspired and preserved word of God which, in the English language, is the King James Bible.</a:t>
            </a:r>
            <a:endParaRPr lang="en-US" sz="4800" b="1" dirty="0" smtClean="0">
              <a:solidFill>
                <a:schemeClr val="bg1"/>
              </a:solidFill>
            </a:endParaRPr>
          </a:p>
          <a:p>
            <a:pPr algn="ct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66800"/>
            <a:ext cx="9144000" cy="4893647"/>
          </a:xfrm>
          <a:prstGeom prst="rect">
            <a:avLst/>
          </a:prstGeom>
          <a:noFill/>
        </p:spPr>
        <p:txBody>
          <a:bodyPr wrap="square" rtlCol="0">
            <a:spAutoFit/>
          </a:bodyPr>
          <a:lstStyle/>
          <a:p>
            <a:pPr algn="ctr"/>
            <a:r>
              <a:rPr lang="en-US" sz="4800" b="1" dirty="0" smtClean="0">
                <a:solidFill>
                  <a:schemeClr val="bg1"/>
                </a:solidFill>
              </a:rPr>
              <a:t>“</a:t>
            </a:r>
            <a:r>
              <a:rPr lang="en-US" sz="4400" b="1" dirty="0" smtClean="0">
                <a:solidFill>
                  <a:schemeClr val="bg1"/>
                </a:solidFill>
              </a:rPr>
              <a:t>... </a:t>
            </a:r>
            <a:r>
              <a:rPr lang="en-US" sz="4400" b="1" u="sng" dirty="0" smtClean="0">
                <a:solidFill>
                  <a:srgbClr val="FFFF00"/>
                </a:solidFill>
              </a:rPr>
              <a:t>the word of God</a:t>
            </a:r>
            <a:r>
              <a:rPr lang="en-US" sz="4400" b="1" dirty="0" smtClean="0">
                <a:solidFill>
                  <a:schemeClr val="bg1"/>
                </a:solidFill>
              </a:rPr>
              <a:t> came, and </a:t>
            </a:r>
            <a:r>
              <a:rPr lang="en-US" sz="4400" b="1" u="sng" dirty="0" smtClean="0">
                <a:solidFill>
                  <a:srgbClr val="FFFF00"/>
                </a:solidFill>
              </a:rPr>
              <a:t>the scripture cannot be broken</a:t>
            </a:r>
            <a:r>
              <a:rPr lang="en-US" sz="4400" b="1" dirty="0" smtClean="0">
                <a:solidFill>
                  <a:schemeClr val="bg1"/>
                </a:solidFill>
              </a:rPr>
              <a:t>;”</a:t>
            </a:r>
          </a:p>
          <a:p>
            <a:pPr algn="ctr"/>
            <a:r>
              <a:rPr lang="en-US" sz="4400" b="1" dirty="0" smtClean="0">
                <a:solidFill>
                  <a:srgbClr val="00B0F0"/>
                </a:solidFill>
              </a:rPr>
              <a:t>– John 10:35 KJB</a:t>
            </a:r>
          </a:p>
          <a:p>
            <a:pPr algn="ctr"/>
            <a:endParaRPr lang="en-US" sz="4400" b="1" dirty="0" smtClean="0">
              <a:solidFill>
                <a:schemeClr val="bg1"/>
              </a:solidFill>
            </a:endParaRPr>
          </a:p>
          <a:p>
            <a:pPr algn="ctr"/>
            <a:r>
              <a:rPr lang="en-US" sz="4400" b="1" dirty="0" smtClean="0">
                <a:solidFill>
                  <a:schemeClr val="bg1"/>
                </a:solidFill>
              </a:rPr>
              <a:t>“</a:t>
            </a:r>
            <a:r>
              <a:rPr lang="en-US" sz="4400" b="1" dirty="0" smtClean="0">
                <a:solidFill>
                  <a:schemeClr val="bg1"/>
                </a:solidFill>
              </a:rPr>
              <a:t>For </a:t>
            </a:r>
            <a:r>
              <a:rPr lang="en-US" sz="4400" b="1" u="sng" dirty="0" smtClean="0">
                <a:solidFill>
                  <a:srgbClr val="FFFF00"/>
                </a:solidFill>
              </a:rPr>
              <a:t>God is not </a:t>
            </a:r>
            <a:r>
              <a:rPr lang="en-US" sz="4400" b="1" i="1" u="sng" dirty="0" smtClean="0">
                <a:solidFill>
                  <a:srgbClr val="FFFF00"/>
                </a:solidFill>
              </a:rPr>
              <a:t>the author</a:t>
            </a:r>
            <a:r>
              <a:rPr lang="en-US" sz="4400" b="1" u="sng" dirty="0" smtClean="0">
                <a:solidFill>
                  <a:srgbClr val="FFFF00"/>
                </a:solidFill>
              </a:rPr>
              <a:t> of confusion</a:t>
            </a:r>
            <a:r>
              <a:rPr lang="en-US" sz="4400" b="1" dirty="0" smtClean="0">
                <a:solidFill>
                  <a:schemeClr val="bg1"/>
                </a:solidFill>
              </a:rPr>
              <a:t> </a:t>
            </a:r>
            <a:r>
              <a:rPr lang="en-US" sz="4400" b="1" dirty="0" smtClean="0">
                <a:solidFill>
                  <a:schemeClr val="bg1"/>
                </a:solidFill>
              </a:rPr>
              <a:t> …”</a:t>
            </a:r>
          </a:p>
          <a:p>
            <a:pPr algn="ctr"/>
            <a:r>
              <a:rPr lang="en-US" sz="4400" b="1" dirty="0" smtClean="0">
                <a:solidFill>
                  <a:srgbClr val="00B0F0"/>
                </a:solidFill>
              </a:rPr>
              <a:t>– 1 Corinthians 14:33  KJB</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940088"/>
          </a:xfrm>
          <a:prstGeom prst="rect">
            <a:avLst/>
          </a:prstGeom>
          <a:noFill/>
        </p:spPr>
        <p:txBody>
          <a:bodyPr wrap="square" rtlCol="0">
            <a:spAutoFit/>
          </a:bodyPr>
          <a:lstStyle/>
          <a:p>
            <a:pPr algn="ctr"/>
            <a:r>
              <a:rPr lang="en-US" sz="4800" b="1" dirty="0" smtClean="0">
                <a:solidFill>
                  <a:schemeClr val="bg1"/>
                </a:solidFill>
              </a:rPr>
              <a:t>“… </a:t>
            </a:r>
            <a:r>
              <a:rPr lang="en-US" sz="4400" b="1" u="sng" dirty="0" smtClean="0">
                <a:solidFill>
                  <a:srgbClr val="FFFF00"/>
                </a:solidFill>
              </a:rPr>
              <a:t>wisdom</a:t>
            </a:r>
            <a:r>
              <a:rPr lang="en-US" sz="4400" b="1" dirty="0" smtClean="0">
                <a:solidFill>
                  <a:schemeClr val="bg1"/>
                </a:solidFill>
              </a:rPr>
              <a:t> </a:t>
            </a:r>
            <a:r>
              <a:rPr lang="en-US" sz="4400" b="1" dirty="0" smtClean="0">
                <a:solidFill>
                  <a:schemeClr val="bg1"/>
                </a:solidFill>
              </a:rPr>
              <a:t> … which </a:t>
            </a:r>
            <a:r>
              <a:rPr lang="en-US" sz="4400" b="1" u="sng" dirty="0" smtClean="0">
                <a:solidFill>
                  <a:srgbClr val="FFFF00"/>
                </a:solidFill>
              </a:rPr>
              <a:t>the Holy Ghost </a:t>
            </a:r>
            <a:r>
              <a:rPr lang="en-US" sz="4400" b="1" u="sng" dirty="0" err="1" smtClean="0">
                <a:solidFill>
                  <a:srgbClr val="FFFF00"/>
                </a:solidFill>
              </a:rPr>
              <a:t>teacheth</a:t>
            </a:r>
            <a:r>
              <a:rPr lang="en-US" sz="4400" b="1" dirty="0" smtClean="0">
                <a:solidFill>
                  <a:schemeClr val="bg1"/>
                </a:solidFill>
              </a:rPr>
              <a:t>; </a:t>
            </a:r>
            <a:r>
              <a:rPr lang="en-US" sz="4400" b="1" u="sng" dirty="0" smtClean="0">
                <a:solidFill>
                  <a:srgbClr val="FFFF00"/>
                </a:solidFill>
              </a:rPr>
              <a:t>comparing spiritual things with </a:t>
            </a:r>
            <a:r>
              <a:rPr lang="en-US" sz="4400" b="1" u="sng" dirty="0" smtClean="0">
                <a:solidFill>
                  <a:srgbClr val="FFFF00"/>
                </a:solidFill>
              </a:rPr>
              <a:t>spiritual</a:t>
            </a:r>
            <a:r>
              <a:rPr lang="en-US" sz="4400" b="1" dirty="0" smtClean="0">
                <a:solidFill>
                  <a:schemeClr val="bg1"/>
                </a:solidFill>
              </a:rPr>
              <a:t>.”</a:t>
            </a:r>
          </a:p>
          <a:p>
            <a:pPr algn="ctr"/>
            <a:r>
              <a:rPr lang="en-US" sz="4400" b="1" dirty="0" smtClean="0">
                <a:solidFill>
                  <a:srgbClr val="00B0F0"/>
                </a:solidFill>
              </a:rPr>
              <a:t>– 1 Corinthians 2:13 KJB</a:t>
            </a:r>
          </a:p>
          <a:p>
            <a:pPr algn="ctr"/>
            <a:endParaRPr lang="en-US" sz="2400" b="1" dirty="0" smtClean="0">
              <a:solidFill>
                <a:srgbClr val="00B0F0"/>
              </a:solidFill>
            </a:endParaRPr>
          </a:p>
          <a:p>
            <a:pPr algn="ctr"/>
            <a:r>
              <a:rPr lang="en-US" sz="4400" b="1" dirty="0" smtClean="0">
                <a:solidFill>
                  <a:schemeClr val="bg1"/>
                </a:solidFill>
              </a:rPr>
              <a:t>“For </a:t>
            </a:r>
            <a:r>
              <a:rPr lang="en-US" sz="4400" b="1" u="sng" dirty="0" smtClean="0">
                <a:solidFill>
                  <a:srgbClr val="FFFF00"/>
                </a:solidFill>
              </a:rPr>
              <a:t>precept </a:t>
            </a:r>
            <a:r>
              <a:rPr lang="en-US" sz="4400" b="1" i="1" u="sng" dirty="0" smtClean="0">
                <a:solidFill>
                  <a:srgbClr val="FFFF00"/>
                </a:solidFill>
              </a:rPr>
              <a:t>must be</a:t>
            </a:r>
            <a:r>
              <a:rPr lang="en-US" sz="4400" b="1" u="sng" dirty="0" smtClean="0">
                <a:solidFill>
                  <a:srgbClr val="FFFF00"/>
                </a:solidFill>
              </a:rPr>
              <a:t> upon precept</a:t>
            </a:r>
            <a:r>
              <a:rPr lang="en-US" sz="4400" b="1" dirty="0" smtClean="0">
                <a:solidFill>
                  <a:srgbClr val="FFFF00"/>
                </a:solidFill>
              </a:rPr>
              <a:t>, </a:t>
            </a:r>
            <a:r>
              <a:rPr lang="en-US" sz="4400" b="1" u="sng" dirty="0" smtClean="0">
                <a:solidFill>
                  <a:srgbClr val="FFFF00"/>
                </a:solidFill>
              </a:rPr>
              <a:t>precept upon precept</a:t>
            </a:r>
            <a:r>
              <a:rPr lang="en-US" sz="4400" b="1" dirty="0" smtClean="0">
                <a:solidFill>
                  <a:schemeClr val="bg1"/>
                </a:solidFill>
              </a:rPr>
              <a:t>; </a:t>
            </a:r>
            <a:r>
              <a:rPr lang="en-US" sz="4400" b="1" u="sng" dirty="0" smtClean="0">
                <a:solidFill>
                  <a:srgbClr val="FFFF00"/>
                </a:solidFill>
              </a:rPr>
              <a:t>line upon line</a:t>
            </a:r>
            <a:r>
              <a:rPr lang="en-US" sz="4400" b="1" dirty="0" smtClean="0">
                <a:solidFill>
                  <a:srgbClr val="FFFF00"/>
                </a:solidFill>
              </a:rPr>
              <a:t>, </a:t>
            </a:r>
            <a:r>
              <a:rPr lang="en-US" sz="4400" b="1" u="sng" dirty="0" smtClean="0">
                <a:solidFill>
                  <a:srgbClr val="FFFF00"/>
                </a:solidFill>
              </a:rPr>
              <a:t>line upon line</a:t>
            </a:r>
            <a:r>
              <a:rPr lang="en-US" sz="4400" b="1" dirty="0" smtClean="0">
                <a:solidFill>
                  <a:schemeClr val="bg1"/>
                </a:solidFill>
              </a:rPr>
              <a:t>; </a:t>
            </a:r>
            <a:r>
              <a:rPr lang="en-US" sz="4400" b="1" u="sng" dirty="0" smtClean="0">
                <a:solidFill>
                  <a:srgbClr val="FFFF00"/>
                </a:solidFill>
              </a:rPr>
              <a:t>here a little</a:t>
            </a:r>
            <a:r>
              <a:rPr lang="en-US" sz="4400" b="1" dirty="0" smtClean="0">
                <a:solidFill>
                  <a:srgbClr val="FFFF00"/>
                </a:solidFill>
              </a:rPr>
              <a:t>, </a:t>
            </a:r>
            <a:r>
              <a:rPr lang="en-US" sz="4400" b="1" i="1" u="sng" dirty="0" smtClean="0">
                <a:solidFill>
                  <a:srgbClr val="FFFF00"/>
                </a:solidFill>
              </a:rPr>
              <a:t>and</a:t>
            </a:r>
            <a:r>
              <a:rPr lang="en-US" sz="4400" b="1" u="sng" dirty="0" smtClean="0">
                <a:solidFill>
                  <a:srgbClr val="FFFF00"/>
                </a:solidFill>
              </a:rPr>
              <a:t> there a little</a:t>
            </a:r>
            <a:r>
              <a:rPr lang="en-US" sz="4400" b="1" dirty="0" smtClean="0">
                <a:solidFill>
                  <a:schemeClr val="bg1"/>
                </a:solidFill>
              </a:rPr>
              <a:t>:” </a:t>
            </a:r>
            <a:r>
              <a:rPr lang="en-US" sz="4400" b="1" dirty="0" smtClean="0">
                <a:solidFill>
                  <a:srgbClr val="00B0F0"/>
                </a:solidFill>
              </a:rPr>
              <a:t>– Isaiah 28:10 KJB</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477875"/>
          </a:xfrm>
          <a:prstGeom prst="rect">
            <a:avLst/>
          </a:prstGeom>
          <a:noFill/>
        </p:spPr>
        <p:txBody>
          <a:bodyPr wrap="square" rtlCol="0">
            <a:spAutoFit/>
          </a:bodyPr>
          <a:lstStyle/>
          <a:p>
            <a:pPr algn="ctr"/>
            <a:r>
              <a:rPr lang="en-US" sz="4400" b="1" dirty="0" smtClean="0">
                <a:solidFill>
                  <a:schemeClr val="bg1"/>
                </a:solidFill>
              </a:rPr>
              <a:t>“... </a:t>
            </a:r>
            <a:r>
              <a:rPr lang="en-US" sz="4400" b="1" u="sng" dirty="0" smtClean="0">
                <a:solidFill>
                  <a:srgbClr val="FFFF00"/>
                </a:solidFill>
              </a:rPr>
              <a:t>One saying of the </a:t>
            </a:r>
            <a:r>
              <a:rPr lang="en-US" sz="4400" b="1" u="sng" dirty="0" err="1" smtClean="0">
                <a:solidFill>
                  <a:srgbClr val="FFFF00"/>
                </a:solidFill>
              </a:rPr>
              <a:t>Saviour</a:t>
            </a:r>
            <a:r>
              <a:rPr lang="en-US" sz="4400" b="1" u="sng" dirty="0" smtClean="0">
                <a:solidFill>
                  <a:srgbClr val="FFFF00"/>
                </a:solidFill>
              </a:rPr>
              <a:t> must not be made to destroy another</a:t>
            </a:r>
            <a:r>
              <a:rPr lang="en-US" sz="4400" b="1" dirty="0" smtClean="0">
                <a:solidFill>
                  <a:schemeClr val="bg1"/>
                </a:solidFill>
              </a:rPr>
              <a:t>. … {GC88 370.2</a:t>
            </a:r>
            <a:r>
              <a:rPr lang="en-US" sz="4400" b="1" dirty="0" smtClean="0">
                <a:solidFill>
                  <a:schemeClr val="bg1"/>
                </a:solidFill>
              </a:rPr>
              <a:t>}...” </a:t>
            </a:r>
            <a:r>
              <a:rPr lang="en-US" sz="4400" b="1" dirty="0" smtClean="0">
                <a:solidFill>
                  <a:srgbClr val="00B0F0"/>
                </a:solidFill>
              </a:rPr>
              <a:t>– The Great Controversy (1888, 1911), </a:t>
            </a:r>
            <a:r>
              <a:rPr lang="en-US" sz="4400" b="1" dirty="0" smtClean="0">
                <a:solidFill>
                  <a:srgbClr val="00B0F0"/>
                </a:solidFill>
              </a:rPr>
              <a:t>Chapter XX [20], A Great Religious Awakening, </a:t>
            </a:r>
            <a:r>
              <a:rPr lang="en-US" sz="4400" b="1" dirty="0" smtClean="0">
                <a:solidFill>
                  <a:srgbClr val="00B0F0"/>
                </a:solidFill>
              </a:rPr>
              <a:t>page 370.2 </a:t>
            </a:r>
            <a:endParaRPr lang="en-US" sz="44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95400"/>
            <a:ext cx="9144000" cy="4524315"/>
          </a:xfrm>
          <a:prstGeom prst="rect">
            <a:avLst/>
          </a:prstGeom>
          <a:noFill/>
        </p:spPr>
        <p:txBody>
          <a:bodyPr wrap="square" rtlCol="0">
            <a:spAutoFit/>
          </a:bodyPr>
          <a:lstStyle/>
          <a:p>
            <a:pPr algn="ctr"/>
            <a:r>
              <a:rPr lang="en-US" sz="4800" b="1" dirty="0" smtClean="0">
                <a:solidFill>
                  <a:schemeClr val="bg1"/>
                </a:solidFill>
              </a:rPr>
              <a:t>Jesus did say, </a:t>
            </a:r>
            <a:r>
              <a:rPr lang="en-US" sz="4800" b="1" dirty="0" smtClean="0">
                <a:solidFill>
                  <a:srgbClr val="FFFF00"/>
                </a:solidFill>
              </a:rPr>
              <a:t>“... He that is without sin among you, let him first cast a stone ...”</a:t>
            </a:r>
            <a:r>
              <a:rPr lang="en-US" sz="4800" b="1" dirty="0" smtClean="0">
                <a:solidFill>
                  <a:schemeClr val="bg1"/>
                </a:solidFill>
              </a:rPr>
              <a:t>, but He does </a:t>
            </a:r>
            <a:r>
              <a:rPr lang="en-US" sz="4800" b="1" u="sng" dirty="0" smtClean="0">
                <a:solidFill>
                  <a:schemeClr val="bg1"/>
                </a:solidFill>
              </a:rPr>
              <a:t>not</a:t>
            </a:r>
            <a:r>
              <a:rPr lang="en-US" sz="4800" b="1" dirty="0" smtClean="0">
                <a:solidFill>
                  <a:schemeClr val="bg1"/>
                </a:solidFill>
              </a:rPr>
              <a:t> negate that which He gave previously in the OT texts in the statutes and judgments, for Jesus also said:</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3600"/>
            <a:ext cx="9144000" cy="3046988"/>
          </a:xfrm>
          <a:prstGeom prst="rect">
            <a:avLst/>
          </a:prstGeom>
          <a:noFill/>
        </p:spPr>
        <p:txBody>
          <a:bodyPr wrap="square" rtlCol="0">
            <a:spAutoFit/>
          </a:bodyPr>
          <a:lstStyle/>
          <a:p>
            <a:pPr algn="ctr"/>
            <a:r>
              <a:rPr lang="en-US" sz="4800" b="1" dirty="0" smtClean="0">
                <a:solidFill>
                  <a:schemeClr val="bg1"/>
                </a:solidFill>
              </a:rPr>
              <a:t>“Think </a:t>
            </a:r>
            <a:r>
              <a:rPr lang="en-US" sz="4800" b="1" u="sng" dirty="0" smtClean="0">
                <a:solidFill>
                  <a:srgbClr val="FFFF00"/>
                </a:solidFill>
              </a:rPr>
              <a:t>not</a:t>
            </a:r>
            <a:r>
              <a:rPr lang="en-US" sz="4800" b="1" dirty="0" smtClean="0">
                <a:solidFill>
                  <a:schemeClr val="bg1"/>
                </a:solidFill>
              </a:rPr>
              <a:t> that I am come to destroy the law, or the prophets: I am </a:t>
            </a:r>
            <a:r>
              <a:rPr lang="en-US" sz="4800" b="1" u="sng" dirty="0" smtClean="0">
                <a:solidFill>
                  <a:srgbClr val="FFFF00"/>
                </a:solidFill>
              </a:rPr>
              <a:t>not</a:t>
            </a:r>
            <a:r>
              <a:rPr lang="en-US" sz="4800" b="1" dirty="0" smtClean="0">
                <a:solidFill>
                  <a:schemeClr val="bg1"/>
                </a:solidFill>
              </a:rPr>
              <a:t> come to destroy, but to </a:t>
            </a:r>
            <a:r>
              <a:rPr lang="en-US" sz="4800" b="1" dirty="0" err="1" smtClean="0">
                <a:solidFill>
                  <a:schemeClr val="bg1"/>
                </a:solidFill>
              </a:rPr>
              <a:t>fulfil</a:t>
            </a:r>
            <a:r>
              <a:rPr lang="en-US" sz="4800" b="1" dirty="0" smtClean="0">
                <a:solidFill>
                  <a:schemeClr val="bg1"/>
                </a:solidFill>
              </a:rPr>
              <a:t>.” </a:t>
            </a:r>
            <a:r>
              <a:rPr lang="en-US" sz="4800" b="1" dirty="0" smtClean="0">
                <a:solidFill>
                  <a:srgbClr val="00B0F0"/>
                </a:solidFill>
              </a:rPr>
              <a:t>– Matthew 5:17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dirty="0" smtClean="0">
                <a:solidFill>
                  <a:schemeClr val="bg1"/>
                </a:solidFill>
              </a:rPr>
              <a:t>verily I say unto you, </a:t>
            </a:r>
            <a:r>
              <a:rPr lang="en-US" sz="4800" b="1" u="sng" dirty="0" smtClean="0">
                <a:solidFill>
                  <a:srgbClr val="FFFF00"/>
                </a:solidFill>
              </a:rPr>
              <a:t>Till</a:t>
            </a:r>
            <a:r>
              <a:rPr lang="en-US" sz="4800" b="1" dirty="0" smtClean="0">
                <a:solidFill>
                  <a:schemeClr val="bg1"/>
                </a:solidFill>
              </a:rPr>
              <a:t> heaven and earth pass, one jot or one </a:t>
            </a:r>
            <a:r>
              <a:rPr lang="en-US" sz="4800" b="1" dirty="0" err="1" smtClean="0">
                <a:solidFill>
                  <a:schemeClr val="bg1"/>
                </a:solidFill>
              </a:rPr>
              <a:t>tittle</a:t>
            </a:r>
            <a:r>
              <a:rPr lang="en-US" sz="4800" b="1" dirty="0" smtClean="0">
                <a:solidFill>
                  <a:schemeClr val="bg1"/>
                </a:solidFill>
              </a:rPr>
              <a:t> shall in </a:t>
            </a:r>
            <a:r>
              <a:rPr lang="en-US" sz="4800" b="1" u="sng" dirty="0" smtClean="0">
                <a:solidFill>
                  <a:srgbClr val="FFFF00"/>
                </a:solidFill>
              </a:rPr>
              <a:t>no</a:t>
            </a:r>
            <a:r>
              <a:rPr lang="en-US" sz="4800" b="1" dirty="0" smtClean="0">
                <a:solidFill>
                  <a:schemeClr val="bg1"/>
                </a:solidFill>
              </a:rPr>
              <a:t> wise pass from the law, </a:t>
            </a:r>
            <a:r>
              <a:rPr lang="en-US" sz="4800" b="1" u="sng" dirty="0" smtClean="0">
                <a:solidFill>
                  <a:srgbClr val="FFFF00"/>
                </a:solidFill>
              </a:rPr>
              <a:t>till</a:t>
            </a:r>
            <a:r>
              <a:rPr lang="en-US" sz="4800" b="1" dirty="0" smtClean="0">
                <a:solidFill>
                  <a:schemeClr val="bg1"/>
                </a:solidFill>
              </a:rPr>
              <a:t> all be fulfilled</a:t>
            </a:r>
            <a:r>
              <a:rPr lang="en-US" sz="4800" b="1" dirty="0" smtClean="0">
                <a:solidFill>
                  <a:schemeClr val="bg1"/>
                </a:solidFill>
              </a:rPr>
              <a:t>.”</a:t>
            </a:r>
          </a:p>
          <a:p>
            <a:pPr algn="ctr"/>
            <a:r>
              <a:rPr lang="en-US" sz="4800" b="1" dirty="0" smtClean="0">
                <a:solidFill>
                  <a:srgbClr val="00B0F0"/>
                </a:solidFill>
              </a:rPr>
              <a:t>– Matthew 5:18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001643"/>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Whosoever</a:t>
            </a:r>
            <a:r>
              <a:rPr lang="en-US" sz="4800" b="1" dirty="0" smtClean="0">
                <a:solidFill>
                  <a:schemeClr val="bg1"/>
                </a:solidFill>
              </a:rPr>
              <a:t> </a:t>
            </a:r>
            <a:r>
              <a:rPr lang="en-US" sz="4800" b="1" dirty="0" smtClean="0">
                <a:solidFill>
                  <a:schemeClr val="bg1"/>
                </a:solidFill>
              </a:rPr>
              <a:t>therefore shall break one of these least commandments, and shall teach men so, he shall be called the least in the kingdom of heaven: but whosoever shall do and teach </a:t>
            </a:r>
            <a:r>
              <a:rPr lang="en-US" sz="4800" b="1" i="1" dirty="0" smtClean="0">
                <a:solidFill>
                  <a:schemeClr val="bg1"/>
                </a:solidFill>
              </a:rPr>
              <a:t>them</a:t>
            </a:r>
            <a:r>
              <a:rPr lang="en-US" sz="4800" b="1" dirty="0" smtClean="0">
                <a:solidFill>
                  <a:schemeClr val="bg1"/>
                </a:solidFill>
              </a:rPr>
              <a:t>, the same shall be called great in the kingdom of heaven. </a:t>
            </a:r>
            <a:r>
              <a:rPr lang="en-US" sz="4800" b="1" dirty="0" smtClean="0">
                <a:solidFill>
                  <a:schemeClr val="bg1"/>
                </a:solidFill>
              </a:rPr>
              <a:t>” </a:t>
            </a:r>
            <a:r>
              <a:rPr lang="en-US" sz="4800" b="1" dirty="0" smtClean="0">
                <a:solidFill>
                  <a:srgbClr val="00B0F0"/>
                </a:solidFill>
              </a:rPr>
              <a:t>– Matthew 5:19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ck Pile Stoning.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0" y="2590800"/>
            <a:ext cx="9144000" cy="1323439"/>
          </a:xfrm>
          <a:prstGeom prst="rect">
            <a:avLst/>
          </a:prstGeom>
          <a:noFill/>
        </p:spPr>
        <p:txBody>
          <a:bodyPr wrap="square" rtlCol="0" anchor="ctr">
            <a:spAutoFit/>
          </a:bodyPr>
          <a:lstStyle/>
          <a:p>
            <a:pPr algn="ctr"/>
            <a:r>
              <a:rPr lang="en-US" sz="8000" b="1" dirty="0" smtClean="0">
                <a:ln>
                  <a:solidFill>
                    <a:schemeClr val="tx1"/>
                  </a:solidFill>
                </a:ln>
                <a:solidFill>
                  <a:schemeClr val="bg1"/>
                </a:solidFill>
                <a:effectLst>
                  <a:glow rad="101600">
                    <a:srgbClr val="FF0000">
                      <a:alpha val="60000"/>
                    </a:srgbClr>
                  </a:glow>
                </a:effectLst>
              </a:rPr>
              <a:t>Death by Stoning</a:t>
            </a:r>
            <a:endParaRPr lang="en-US" sz="8000" b="1" dirty="0">
              <a:ln>
                <a:solidFill>
                  <a:schemeClr val="tx1"/>
                </a:solidFill>
              </a:ln>
              <a:solidFill>
                <a:schemeClr val="bg1"/>
              </a:solidFill>
              <a:effectLst>
                <a:glow rad="101600">
                  <a:srgbClr val="FF0000">
                    <a:alpha val="60000"/>
                  </a:srgbClr>
                </a:glow>
              </a:effectLst>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9144000" cy="3046988"/>
          </a:xfrm>
          <a:prstGeom prst="rect">
            <a:avLst/>
          </a:prstGeom>
          <a:noFill/>
        </p:spPr>
        <p:txBody>
          <a:bodyPr wrap="square" rtlCol="0">
            <a:spAutoFit/>
          </a:bodyPr>
          <a:lstStyle/>
          <a:p>
            <a:pPr algn="ctr"/>
            <a:r>
              <a:rPr lang="en-US" sz="4800" b="1" dirty="0" smtClean="0">
                <a:solidFill>
                  <a:schemeClr val="bg1"/>
                </a:solidFill>
              </a:rPr>
              <a:t>“Heaven </a:t>
            </a:r>
            <a:r>
              <a:rPr lang="en-US" sz="4800" b="1" dirty="0" smtClean="0">
                <a:solidFill>
                  <a:schemeClr val="bg1"/>
                </a:solidFill>
              </a:rPr>
              <a:t>and earth </a:t>
            </a:r>
            <a:r>
              <a:rPr lang="en-US" sz="4800" b="1" u="sng" dirty="0" smtClean="0">
                <a:solidFill>
                  <a:srgbClr val="FFFF00"/>
                </a:solidFill>
              </a:rPr>
              <a:t>shall</a:t>
            </a:r>
            <a:r>
              <a:rPr lang="en-US" sz="4800" b="1" dirty="0" smtClean="0">
                <a:solidFill>
                  <a:schemeClr val="bg1"/>
                </a:solidFill>
              </a:rPr>
              <a:t> pass away, but my words shall </a:t>
            </a:r>
            <a:r>
              <a:rPr lang="en-US" sz="4800" b="1" u="sng" dirty="0" smtClean="0">
                <a:solidFill>
                  <a:srgbClr val="FFFF00"/>
                </a:solidFill>
              </a:rPr>
              <a:t>not</a:t>
            </a:r>
            <a:r>
              <a:rPr lang="en-US" sz="4800" b="1" dirty="0" smtClean="0">
                <a:solidFill>
                  <a:schemeClr val="bg1"/>
                </a:solidFill>
              </a:rPr>
              <a:t> pass away</a:t>
            </a:r>
            <a:r>
              <a:rPr lang="en-US" sz="4800" b="1" dirty="0" smtClean="0">
                <a:solidFill>
                  <a:schemeClr val="bg1"/>
                </a:solidFill>
              </a:rPr>
              <a:t>.” </a:t>
            </a:r>
            <a:r>
              <a:rPr lang="en-US" sz="4800" b="1" dirty="0" smtClean="0">
                <a:solidFill>
                  <a:srgbClr val="00B0F0"/>
                </a:solidFill>
              </a:rPr>
              <a:t>– Matthew 24:35; Mark 13:31; Luke 21:33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 Till heaven and earth pass …”</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38400"/>
            <a:ext cx="9144000" cy="2308324"/>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it is easier for heaven and earth to pass, than one </a:t>
            </a:r>
            <a:r>
              <a:rPr lang="en-US" sz="4800" b="1" dirty="0" err="1" smtClean="0">
                <a:solidFill>
                  <a:schemeClr val="bg1"/>
                </a:solidFill>
              </a:rPr>
              <a:t>tittle</a:t>
            </a:r>
            <a:r>
              <a:rPr lang="en-US" sz="4800" b="1" dirty="0" smtClean="0">
                <a:solidFill>
                  <a:schemeClr val="bg1"/>
                </a:solidFill>
              </a:rPr>
              <a:t> of the law to </a:t>
            </a:r>
            <a:r>
              <a:rPr lang="en-US" sz="4800" b="1" u="sng" dirty="0" smtClean="0">
                <a:solidFill>
                  <a:srgbClr val="FFFF00"/>
                </a:solidFill>
              </a:rPr>
              <a:t>fail</a:t>
            </a:r>
            <a:r>
              <a:rPr lang="en-US" sz="4800" b="1" dirty="0" smtClean="0">
                <a:solidFill>
                  <a:schemeClr val="bg1"/>
                </a:solidFill>
              </a:rPr>
              <a:t>.” </a:t>
            </a:r>
            <a:r>
              <a:rPr lang="en-US" sz="4800" b="1" dirty="0" smtClean="0">
                <a:solidFill>
                  <a:srgbClr val="00B0F0"/>
                </a:solidFill>
              </a:rPr>
              <a:t>– Luke 16:17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 Till heaven and earth pass …”</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600"/>
            <a:ext cx="9144000" cy="5262979"/>
          </a:xfrm>
          <a:prstGeom prst="rect">
            <a:avLst/>
          </a:prstGeom>
          <a:noFill/>
        </p:spPr>
        <p:txBody>
          <a:bodyPr wrap="square" rtlCol="0">
            <a:spAutoFit/>
          </a:bodyPr>
          <a:lstStyle/>
          <a:p>
            <a:pPr algn="ctr"/>
            <a:r>
              <a:rPr lang="en-US" sz="4800" b="1" dirty="0" smtClean="0">
                <a:solidFill>
                  <a:schemeClr val="bg1"/>
                </a:solidFill>
              </a:rPr>
              <a:t>When will the </a:t>
            </a:r>
            <a:r>
              <a:rPr lang="en-US" sz="4800" b="1" dirty="0" smtClean="0">
                <a:solidFill>
                  <a:schemeClr val="bg1"/>
                </a:solidFill>
              </a:rPr>
              <a:t>heaven </a:t>
            </a:r>
            <a:r>
              <a:rPr lang="en-US" sz="4800" b="1" dirty="0" smtClean="0">
                <a:solidFill>
                  <a:schemeClr val="bg1"/>
                </a:solidFill>
              </a:rPr>
              <a:t>and </a:t>
            </a:r>
            <a:r>
              <a:rPr lang="en-US" sz="4800" b="1" dirty="0" smtClean="0">
                <a:solidFill>
                  <a:schemeClr val="bg1"/>
                </a:solidFill>
              </a:rPr>
              <a:t>earth </a:t>
            </a:r>
            <a:r>
              <a:rPr lang="en-US" sz="4800" b="1" dirty="0" smtClean="0">
                <a:solidFill>
                  <a:schemeClr val="bg1"/>
                </a:solidFill>
              </a:rPr>
              <a:t>pass away</a:t>
            </a:r>
            <a:r>
              <a:rPr lang="en-US" sz="4800" b="1" dirty="0" smtClean="0">
                <a:solidFill>
                  <a:schemeClr val="bg1"/>
                </a:solidFill>
              </a:rPr>
              <a:t>?</a:t>
            </a:r>
          </a:p>
          <a:p>
            <a:pPr algn="ctr"/>
            <a:endParaRPr lang="en-US" sz="4800" b="1" dirty="0" smtClean="0">
              <a:solidFill>
                <a:schemeClr val="bg1"/>
              </a:solidFill>
            </a:endParaRPr>
          </a:p>
          <a:p>
            <a:pPr algn="ctr"/>
            <a:r>
              <a:rPr lang="en-US" sz="4800" b="1" dirty="0" smtClean="0">
                <a:solidFill>
                  <a:schemeClr val="bg1"/>
                </a:solidFill>
              </a:rPr>
              <a:t>Not </a:t>
            </a:r>
            <a:r>
              <a:rPr lang="en-US" sz="4800" b="1" dirty="0" smtClean="0">
                <a:solidFill>
                  <a:schemeClr val="bg1"/>
                </a:solidFill>
              </a:rPr>
              <a:t>until the 2</a:t>
            </a:r>
            <a:r>
              <a:rPr lang="en-US" sz="4800" b="1" baseline="30000" dirty="0" smtClean="0">
                <a:solidFill>
                  <a:schemeClr val="bg1"/>
                </a:solidFill>
              </a:rPr>
              <a:t>nd</a:t>
            </a:r>
            <a:r>
              <a:rPr lang="en-US" sz="4800" b="1" dirty="0" smtClean="0">
                <a:solidFill>
                  <a:schemeClr val="bg1"/>
                </a:solidFill>
              </a:rPr>
              <a:t> </a:t>
            </a:r>
            <a:r>
              <a:rPr lang="en-US" sz="4800" b="1" dirty="0" smtClean="0">
                <a:solidFill>
                  <a:srgbClr val="00B050"/>
                </a:solidFill>
              </a:rPr>
              <a:t>(heaven; Isa. 34:4; Rev. 6:14 KJB)</a:t>
            </a:r>
            <a:r>
              <a:rPr lang="en-US" sz="4800" b="1" dirty="0" smtClean="0">
                <a:solidFill>
                  <a:schemeClr val="bg1"/>
                </a:solidFill>
              </a:rPr>
              <a:t> and </a:t>
            </a:r>
            <a:r>
              <a:rPr lang="en-US" sz="4800" b="1" dirty="0" smtClean="0">
                <a:solidFill>
                  <a:schemeClr val="bg1"/>
                </a:solidFill>
              </a:rPr>
              <a:t>3</a:t>
            </a:r>
            <a:r>
              <a:rPr lang="en-US" sz="4800" b="1" baseline="30000" dirty="0" smtClean="0">
                <a:solidFill>
                  <a:schemeClr val="bg1"/>
                </a:solidFill>
              </a:rPr>
              <a:t>rd</a:t>
            </a:r>
            <a:r>
              <a:rPr lang="en-US" sz="4800" b="1" dirty="0" smtClean="0">
                <a:solidFill>
                  <a:schemeClr val="bg1"/>
                </a:solidFill>
              </a:rPr>
              <a:t> </a:t>
            </a:r>
            <a:r>
              <a:rPr lang="en-US" sz="4800" b="1" dirty="0" smtClean="0">
                <a:solidFill>
                  <a:srgbClr val="00B050"/>
                </a:solidFill>
              </a:rPr>
              <a:t>(earth; Rev. 20:11-15 KJB)</a:t>
            </a:r>
            <a:r>
              <a:rPr lang="en-US" sz="4800" b="1" dirty="0" smtClean="0">
                <a:solidFill>
                  <a:schemeClr val="bg1"/>
                </a:solidFill>
              </a:rPr>
              <a:t> coming </a:t>
            </a:r>
            <a:r>
              <a:rPr lang="en-US" sz="4800" b="1" dirty="0" smtClean="0">
                <a:solidFill>
                  <a:schemeClr val="bg1"/>
                </a:solidFill>
              </a:rPr>
              <a:t>of Christ Jesus:</a:t>
            </a: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 Till heaven and earth pass …”</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6357"/>
            <a:ext cx="9144000" cy="6001643"/>
          </a:xfrm>
          <a:prstGeom prst="rect">
            <a:avLst/>
          </a:prstGeom>
          <a:noFill/>
        </p:spPr>
        <p:txBody>
          <a:bodyPr wrap="square" rtlCol="0">
            <a:spAutoFit/>
          </a:bodyPr>
          <a:lstStyle/>
          <a:p>
            <a:pPr algn="ctr"/>
            <a:r>
              <a:rPr lang="en-US" sz="4800" b="1" dirty="0" smtClean="0">
                <a:solidFill>
                  <a:schemeClr val="bg1"/>
                </a:solidFill>
              </a:rPr>
              <a:t>“But </a:t>
            </a:r>
            <a:r>
              <a:rPr lang="en-US" sz="4800" b="1" u="sng" dirty="0" smtClean="0">
                <a:solidFill>
                  <a:srgbClr val="FFFF00"/>
                </a:solidFill>
              </a:rPr>
              <a:t>the day of the Lord</a:t>
            </a:r>
            <a:r>
              <a:rPr lang="en-US" sz="4800" b="1" dirty="0" smtClean="0">
                <a:solidFill>
                  <a:schemeClr val="bg1"/>
                </a:solidFill>
              </a:rPr>
              <a:t> will come as a thief in the night; </a:t>
            </a:r>
            <a:r>
              <a:rPr lang="en-US" sz="4800" b="1" u="sng" dirty="0" smtClean="0">
                <a:solidFill>
                  <a:srgbClr val="FFFF00"/>
                </a:solidFill>
              </a:rPr>
              <a:t>in the which the heavens shall pass away with a great noise</a:t>
            </a:r>
            <a:r>
              <a:rPr lang="en-US" sz="4800" b="1" dirty="0" smtClean="0">
                <a:solidFill>
                  <a:schemeClr val="bg1"/>
                </a:solidFill>
              </a:rPr>
              <a:t>, and the elements shall melt with fervent heat, </a:t>
            </a:r>
            <a:r>
              <a:rPr lang="en-US" sz="4800" b="1" u="sng" dirty="0" smtClean="0">
                <a:solidFill>
                  <a:srgbClr val="FFFF00"/>
                </a:solidFill>
              </a:rPr>
              <a:t>the earth also and the works that are therein shall be burned up</a:t>
            </a:r>
            <a:r>
              <a:rPr lang="en-US" sz="4800" b="1" dirty="0" smtClean="0">
                <a:solidFill>
                  <a:schemeClr val="bg1"/>
                </a:solidFill>
              </a:rPr>
              <a:t>.”</a:t>
            </a:r>
          </a:p>
          <a:p>
            <a:pPr algn="ctr"/>
            <a:r>
              <a:rPr lang="en-US" sz="4800" b="1" dirty="0" smtClean="0">
                <a:solidFill>
                  <a:srgbClr val="00B0F0"/>
                </a:solidFill>
              </a:rPr>
              <a:t>– 2 Peter 3:10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 Till heaven and earth pass …”</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88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I saw a new heaven and a new earth: for </a:t>
            </a:r>
            <a:r>
              <a:rPr lang="en-US" sz="4800" b="1" u="sng" dirty="0" smtClean="0">
                <a:solidFill>
                  <a:srgbClr val="FFFF00"/>
                </a:solidFill>
              </a:rPr>
              <a:t>the first heaven</a:t>
            </a:r>
            <a:r>
              <a:rPr lang="en-US" sz="4800" b="1" dirty="0" smtClean="0">
                <a:solidFill>
                  <a:schemeClr val="bg1"/>
                </a:solidFill>
              </a:rPr>
              <a:t> and </a:t>
            </a:r>
            <a:r>
              <a:rPr lang="en-US" sz="4800" b="1" u="sng" dirty="0" smtClean="0">
                <a:solidFill>
                  <a:srgbClr val="FFFF00"/>
                </a:solidFill>
              </a:rPr>
              <a:t>the first earth</a:t>
            </a:r>
            <a:r>
              <a:rPr lang="en-US" sz="4800" b="1" dirty="0" smtClean="0">
                <a:solidFill>
                  <a:schemeClr val="bg1"/>
                </a:solidFill>
              </a:rPr>
              <a:t> were </a:t>
            </a:r>
            <a:r>
              <a:rPr lang="en-US" sz="4800" b="1" u="sng" dirty="0" smtClean="0">
                <a:solidFill>
                  <a:srgbClr val="FFFF00"/>
                </a:solidFill>
              </a:rPr>
              <a:t>passed away</a:t>
            </a:r>
            <a:r>
              <a:rPr lang="en-US" sz="4800" b="1" dirty="0" smtClean="0">
                <a:solidFill>
                  <a:schemeClr val="bg1"/>
                </a:solidFill>
              </a:rPr>
              <a:t>; and there was no more sea</a:t>
            </a:r>
            <a:r>
              <a:rPr lang="en-US" sz="4800" b="1" dirty="0" smtClean="0">
                <a:solidFill>
                  <a:schemeClr val="bg1"/>
                </a:solidFill>
              </a:rPr>
              <a:t>.”</a:t>
            </a:r>
          </a:p>
          <a:p>
            <a:pPr algn="ctr"/>
            <a:r>
              <a:rPr lang="en-US" sz="4800" b="1" dirty="0" smtClean="0">
                <a:solidFill>
                  <a:srgbClr val="00B0F0"/>
                </a:solidFill>
              </a:rPr>
              <a:t>– Revelation 21:1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 Till heaven and earth pass …”</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How then can </a:t>
            </a:r>
            <a:r>
              <a:rPr lang="en-US" sz="4800" b="1" dirty="0" smtClean="0">
                <a:solidFill>
                  <a:srgbClr val="00B0F0"/>
                </a:solidFill>
              </a:rPr>
              <a:t>Numbers 15:32-36 KJB</a:t>
            </a:r>
            <a:r>
              <a:rPr lang="en-US" sz="4800" b="1" dirty="0" smtClean="0">
                <a:solidFill>
                  <a:schemeClr val="bg1"/>
                </a:solidFill>
              </a:rPr>
              <a:t>, </a:t>
            </a:r>
            <a:r>
              <a:rPr lang="en-US" sz="4800" b="1" dirty="0" smtClean="0">
                <a:solidFill>
                  <a:srgbClr val="00B0F0"/>
                </a:solidFill>
              </a:rPr>
              <a:t>John </a:t>
            </a:r>
            <a:r>
              <a:rPr lang="en-US" sz="4800" b="1" dirty="0" smtClean="0">
                <a:solidFill>
                  <a:srgbClr val="00B0F0"/>
                </a:solidFill>
              </a:rPr>
              <a:t>8:7 KJB</a:t>
            </a:r>
            <a:r>
              <a:rPr lang="en-US" sz="4800" b="1" dirty="0" smtClean="0">
                <a:solidFill>
                  <a:schemeClr val="bg1"/>
                </a:solidFill>
              </a:rPr>
              <a:t> and </a:t>
            </a:r>
            <a:r>
              <a:rPr lang="en-US" sz="4800" b="1" dirty="0" smtClean="0">
                <a:solidFill>
                  <a:srgbClr val="00B0F0"/>
                </a:solidFill>
              </a:rPr>
              <a:t>Matthew 5:17-19 KJB</a:t>
            </a:r>
            <a:r>
              <a:rPr lang="en-US" sz="4800" b="1" dirty="0" smtClean="0">
                <a:solidFill>
                  <a:schemeClr val="bg1"/>
                </a:solidFill>
              </a:rPr>
              <a:t> be in harmony and not in direct contradiction to each other and to other texts?</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5632311"/>
          </a:xfrm>
          <a:prstGeom prst="rect">
            <a:avLst/>
          </a:prstGeom>
          <a:noFill/>
        </p:spPr>
        <p:txBody>
          <a:bodyPr wrap="square" rtlCol="0">
            <a:spAutoFit/>
          </a:bodyPr>
          <a:lstStyle/>
          <a:p>
            <a:pPr algn="ctr"/>
            <a:r>
              <a:rPr lang="en-US" sz="4800" b="1" dirty="0" smtClean="0">
                <a:solidFill>
                  <a:schemeClr val="bg1"/>
                </a:solidFill>
              </a:rPr>
              <a:t>Simple</a:t>
            </a:r>
            <a:r>
              <a:rPr lang="en-US" sz="4800" b="1" dirty="0" smtClean="0">
                <a:solidFill>
                  <a:schemeClr val="bg1"/>
                </a:solidFill>
              </a:rPr>
              <a:t>.</a:t>
            </a:r>
          </a:p>
          <a:p>
            <a:pPr algn="ctr"/>
            <a:endParaRPr lang="en-US" sz="2400" b="1" dirty="0" smtClean="0">
              <a:solidFill>
                <a:schemeClr val="bg1"/>
              </a:solidFill>
            </a:endParaRPr>
          </a:p>
          <a:p>
            <a:pPr algn="ctr"/>
            <a:r>
              <a:rPr lang="en-US" sz="4800" b="1" dirty="0" smtClean="0">
                <a:solidFill>
                  <a:schemeClr val="bg1"/>
                </a:solidFill>
              </a:rPr>
              <a:t>In </a:t>
            </a:r>
            <a:r>
              <a:rPr lang="en-US" sz="4800" b="1" dirty="0" smtClean="0">
                <a:solidFill>
                  <a:schemeClr val="bg1"/>
                </a:solidFill>
              </a:rPr>
              <a:t>the </a:t>
            </a:r>
            <a:r>
              <a:rPr lang="en-US" sz="4800" b="1" u="sng" dirty="0" smtClean="0">
                <a:solidFill>
                  <a:srgbClr val="FFFF00"/>
                </a:solidFill>
              </a:rPr>
              <a:t>Condition</a:t>
            </a:r>
            <a:r>
              <a:rPr lang="en-US" sz="4800" b="1" dirty="0" smtClean="0">
                <a:solidFill>
                  <a:schemeClr val="bg1"/>
                </a:solidFill>
              </a:rPr>
              <a:t> &amp; </a:t>
            </a:r>
            <a:r>
              <a:rPr lang="en-US" sz="4800" b="1" u="sng" dirty="0" smtClean="0">
                <a:solidFill>
                  <a:srgbClr val="FFFF00"/>
                </a:solidFill>
              </a:rPr>
              <a:t>Timing</a:t>
            </a:r>
            <a:r>
              <a:rPr lang="en-US" sz="4800" b="1" u="sng" dirty="0" smtClean="0">
                <a:solidFill>
                  <a:schemeClr val="bg1"/>
                </a:solidFill>
              </a:rPr>
              <a:t>;</a:t>
            </a:r>
          </a:p>
          <a:p>
            <a:pPr algn="ctr"/>
            <a:endParaRPr lang="en-US" sz="2400" b="1" u="sng" dirty="0" smtClean="0">
              <a:solidFill>
                <a:schemeClr val="bg1"/>
              </a:solidFill>
            </a:endParaRPr>
          </a:p>
          <a:p>
            <a:pPr algn="ctr"/>
            <a:r>
              <a:rPr lang="en-US" sz="4800" b="1" dirty="0" smtClean="0">
                <a:solidFill>
                  <a:schemeClr val="bg1"/>
                </a:solidFill>
              </a:rPr>
              <a:t>in other words</a:t>
            </a:r>
            <a:r>
              <a:rPr lang="en-US" sz="4800" b="1" dirty="0" smtClean="0">
                <a:solidFill>
                  <a:schemeClr val="bg1"/>
                </a:solidFill>
              </a:rPr>
              <a:t>, the </a:t>
            </a:r>
            <a:r>
              <a:rPr lang="en-US" sz="4800" b="1" dirty="0" smtClean="0">
                <a:solidFill>
                  <a:srgbClr val="00B050"/>
                </a:solidFill>
              </a:rPr>
              <a:t>“... matter of Who, What, Where, When, Why and How </a:t>
            </a:r>
            <a:r>
              <a:rPr lang="en-US" sz="4800" b="1" dirty="0" smtClean="0">
                <a:solidFill>
                  <a:srgbClr val="00B050"/>
                </a:solidFill>
              </a:rPr>
              <a:t>...”</a:t>
            </a:r>
          </a:p>
          <a:p>
            <a:pPr algn="ctr"/>
            <a:endParaRPr lang="en-US" sz="2400" b="1" dirty="0" smtClean="0">
              <a:solidFill>
                <a:srgbClr val="00B050"/>
              </a:solidFill>
            </a:endParaRPr>
          </a:p>
          <a:p>
            <a:pPr algn="ctr"/>
            <a:r>
              <a:rPr lang="en-US" sz="4800" b="1" dirty="0" smtClean="0">
                <a:solidFill>
                  <a:schemeClr val="bg1"/>
                </a:solidFill>
              </a:rPr>
              <a:t>Let’s read </a:t>
            </a:r>
            <a:r>
              <a:rPr lang="en-US" sz="4800" b="1" dirty="0" smtClean="0">
                <a:solidFill>
                  <a:srgbClr val="00B0F0"/>
                </a:solidFill>
              </a:rPr>
              <a:t>John 8:7 KJB</a:t>
            </a:r>
            <a:r>
              <a:rPr lang="en-US" sz="4800" b="1" dirty="0" smtClean="0">
                <a:solidFill>
                  <a:schemeClr val="bg1"/>
                </a:solidFill>
              </a:rPr>
              <a:t> again …</a:t>
            </a:r>
            <a:endParaRPr lang="en-US" sz="4800" b="1" dirty="0" smtClean="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“So </a:t>
            </a:r>
            <a:r>
              <a:rPr lang="en-US" sz="4800" b="1" dirty="0" smtClean="0">
                <a:solidFill>
                  <a:schemeClr val="bg1"/>
                </a:solidFill>
              </a:rPr>
              <a:t>when they continued asking him, he lifted up himself, and said unto them, </a:t>
            </a:r>
            <a:r>
              <a:rPr lang="en-US" sz="4800" b="1" dirty="0" smtClean="0">
                <a:solidFill>
                  <a:srgbClr val="FFFF00"/>
                </a:solidFill>
              </a:rPr>
              <a:t>He that is without sin among you, let him first cast a stone at her</a:t>
            </a:r>
            <a:r>
              <a:rPr lang="en-US" sz="4800" b="1" dirty="0" smtClean="0">
                <a:solidFill>
                  <a:srgbClr val="FFFF00"/>
                </a:solidFill>
              </a:rPr>
              <a:t>.</a:t>
            </a:r>
            <a:r>
              <a:rPr lang="en-US" sz="4800" b="1" dirty="0" smtClean="0">
                <a:solidFill>
                  <a:schemeClr val="bg1"/>
                </a:solidFill>
              </a:rPr>
              <a:t>” </a:t>
            </a:r>
            <a:r>
              <a:rPr lang="en-US" sz="4800" b="1" dirty="0" smtClean="0">
                <a:solidFill>
                  <a:srgbClr val="00B0F0"/>
                </a:solidFill>
              </a:rPr>
              <a:t>– John 8:7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Do you see the </a:t>
            </a:r>
            <a:r>
              <a:rPr lang="en-US" sz="4800" b="1" dirty="0" smtClean="0">
                <a:solidFill>
                  <a:srgbClr val="FFFF00"/>
                </a:solidFill>
              </a:rPr>
              <a:t>“condition”</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“So </a:t>
            </a:r>
            <a:r>
              <a:rPr lang="en-US" sz="4800" b="1" dirty="0" smtClean="0">
                <a:solidFill>
                  <a:schemeClr val="bg1"/>
                </a:solidFill>
              </a:rPr>
              <a:t>when they continued asking him, he lifted up himself, and said unto them, </a:t>
            </a:r>
            <a:r>
              <a:rPr lang="en-US" sz="4800" b="1" dirty="0" smtClean="0">
                <a:solidFill>
                  <a:srgbClr val="FFFF00"/>
                </a:solidFill>
              </a:rPr>
              <a:t>He that is </a:t>
            </a:r>
            <a:r>
              <a:rPr lang="en-US" sz="4800" b="1" u="sng" dirty="0" smtClean="0">
                <a:solidFill>
                  <a:srgbClr val="00B050"/>
                </a:solidFill>
              </a:rPr>
              <a:t>without sin</a:t>
            </a:r>
            <a:r>
              <a:rPr lang="en-US" sz="4800" b="1" dirty="0" smtClean="0">
                <a:solidFill>
                  <a:srgbClr val="FFFF00"/>
                </a:solidFill>
              </a:rPr>
              <a:t> among you, let him first cast a stone at her</a:t>
            </a:r>
            <a:r>
              <a:rPr lang="en-US" sz="4800" b="1" dirty="0" smtClean="0">
                <a:solidFill>
                  <a:srgbClr val="FFFF00"/>
                </a:solidFill>
              </a:rPr>
              <a:t>.</a:t>
            </a:r>
            <a:r>
              <a:rPr lang="en-US" sz="4800" b="1" dirty="0" smtClean="0">
                <a:solidFill>
                  <a:schemeClr val="bg1"/>
                </a:solidFill>
              </a:rPr>
              <a:t>” </a:t>
            </a:r>
            <a:r>
              <a:rPr lang="en-US" sz="4800" b="1" dirty="0" smtClean="0">
                <a:solidFill>
                  <a:srgbClr val="00B0F0"/>
                </a:solidFill>
              </a:rPr>
              <a:t>– John 8:7 KJB</a:t>
            </a:r>
            <a:endParaRPr lang="en-US" sz="4800" b="1" dirty="0" smtClean="0">
              <a:solidFill>
                <a:srgbClr val="00B0F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Do you see the </a:t>
            </a:r>
            <a:r>
              <a:rPr lang="en-US" sz="4800" b="1" dirty="0" smtClean="0">
                <a:solidFill>
                  <a:srgbClr val="FFFF00"/>
                </a:solidFill>
              </a:rPr>
              <a:t>“condition”</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4893647"/>
          </a:xfrm>
          <a:prstGeom prst="rect">
            <a:avLst/>
          </a:prstGeom>
          <a:noFill/>
        </p:spPr>
        <p:txBody>
          <a:bodyPr wrap="square" rtlCol="0">
            <a:spAutoFit/>
          </a:bodyPr>
          <a:lstStyle/>
          <a:p>
            <a:pPr algn="ctr"/>
            <a:r>
              <a:rPr lang="en-US" sz="4800" b="1" dirty="0" smtClean="0">
                <a:solidFill>
                  <a:schemeClr val="bg1"/>
                </a:solidFill>
              </a:rPr>
              <a:t>So in order to meet Jesus’ requirement to cast a stone at a transgressor of God’s Law, we must first be </a:t>
            </a:r>
            <a:r>
              <a:rPr lang="en-US" sz="4800" b="1" dirty="0" smtClean="0">
                <a:solidFill>
                  <a:srgbClr val="FFFF00"/>
                </a:solidFill>
              </a:rPr>
              <a:t>“without sin”</a:t>
            </a:r>
            <a:r>
              <a:rPr lang="en-US" sz="4800" b="1" dirty="0" smtClean="0">
                <a:solidFill>
                  <a:schemeClr val="bg1"/>
                </a:solidFill>
              </a:rPr>
              <a:t>.</a:t>
            </a:r>
          </a:p>
          <a:p>
            <a:pPr algn="ctr"/>
            <a:endParaRPr lang="en-US" sz="2400" b="1" dirty="0" smtClean="0">
              <a:solidFill>
                <a:schemeClr val="bg1"/>
              </a:solidFill>
            </a:endParaRPr>
          </a:p>
          <a:p>
            <a:pPr algn="ctr"/>
            <a:r>
              <a:rPr lang="en-US" sz="4800" b="1" dirty="0" smtClean="0">
                <a:solidFill>
                  <a:schemeClr val="bg1"/>
                </a:solidFill>
              </a:rPr>
              <a:t>Does anyone, presently, on earth meet such a requirement?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Autofit/>
          </a:bodyPr>
          <a:lstStyle/>
          <a:p>
            <a:pPr algn="ctr">
              <a:buNone/>
            </a:pPr>
            <a:r>
              <a:rPr lang="en-US" sz="5400" b="1" dirty="0" smtClean="0">
                <a:solidFill>
                  <a:schemeClr val="bg1"/>
                </a:solidFill>
              </a:rPr>
              <a:t>Breaking God’s Commandment, especially</a:t>
            </a:r>
          </a:p>
          <a:p>
            <a:pPr algn="ctr">
              <a:buNone/>
            </a:pPr>
            <a:r>
              <a:rPr lang="en-US" sz="5400" b="1" dirty="0" smtClean="0">
                <a:solidFill>
                  <a:schemeClr val="bg1"/>
                </a:solidFill>
              </a:rPr>
              <a:t>the 4</a:t>
            </a:r>
            <a:r>
              <a:rPr lang="en-US" sz="5400" b="1" baseline="30000" dirty="0" smtClean="0">
                <a:solidFill>
                  <a:schemeClr val="bg1"/>
                </a:solidFill>
              </a:rPr>
              <a:t>th</a:t>
            </a:r>
            <a:r>
              <a:rPr lang="en-US" sz="5400" b="1" dirty="0" smtClean="0">
                <a:solidFill>
                  <a:schemeClr val="bg1"/>
                </a:solidFill>
              </a:rPr>
              <a:t> Commandment</a:t>
            </a:r>
          </a:p>
          <a:p>
            <a:pPr algn="ctr">
              <a:buNone/>
            </a:pPr>
            <a:r>
              <a:rPr lang="en-US" sz="5400" b="1" dirty="0" smtClean="0">
                <a:solidFill>
                  <a:srgbClr val="00B0F0"/>
                </a:solidFill>
              </a:rPr>
              <a:t>(Exodus 20:8-11 KJB)</a:t>
            </a:r>
            <a:r>
              <a:rPr lang="en-US" sz="5400" b="1" dirty="0" smtClean="0">
                <a:solidFill>
                  <a:schemeClr val="bg1"/>
                </a:solidFill>
              </a:rPr>
              <a:t>,</a:t>
            </a:r>
          </a:p>
          <a:p>
            <a:pPr algn="ctr">
              <a:buNone/>
            </a:pPr>
            <a:r>
              <a:rPr lang="en-US" sz="5400" b="1" dirty="0" smtClean="0">
                <a:solidFill>
                  <a:schemeClr val="bg1"/>
                </a:solidFill>
              </a:rPr>
              <a:t>is a very serious matter, according to the Bible, wouldn’t you say?</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09800"/>
            <a:ext cx="9144000" cy="2308324"/>
          </a:xfrm>
          <a:prstGeom prst="rect">
            <a:avLst/>
          </a:prstGeom>
          <a:noFill/>
        </p:spPr>
        <p:txBody>
          <a:bodyPr wrap="square" rtlCol="0">
            <a:spAutoFit/>
          </a:bodyPr>
          <a:lstStyle/>
          <a:p>
            <a:pPr algn="ctr"/>
            <a:r>
              <a:rPr lang="en-US" sz="4800" b="1" dirty="0" smtClean="0">
                <a:solidFill>
                  <a:schemeClr val="bg1"/>
                </a:solidFill>
              </a:rPr>
              <a:t>Presently, we all on this earth </a:t>
            </a:r>
            <a:r>
              <a:rPr lang="en-US" sz="4800" b="1" dirty="0" smtClean="0">
                <a:solidFill>
                  <a:schemeClr val="bg1"/>
                </a:solidFill>
              </a:rPr>
              <a:t>have sinned, and have </a:t>
            </a:r>
            <a:r>
              <a:rPr lang="en-US" sz="4800" b="1" dirty="0" smtClean="0">
                <a:solidFill>
                  <a:schemeClr val="bg1"/>
                </a:solidFill>
              </a:rPr>
              <a:t>a record of sin, and </a:t>
            </a:r>
            <a:r>
              <a:rPr lang="en-US" sz="4800" b="1" dirty="0" smtClean="0">
                <a:solidFill>
                  <a:schemeClr val="bg1"/>
                </a:solidFill>
              </a:rPr>
              <a:t>thus, we </a:t>
            </a:r>
            <a:r>
              <a:rPr lang="en-US" sz="4800" b="1" dirty="0" smtClean="0">
                <a:solidFill>
                  <a:schemeClr val="bg1"/>
                </a:solidFill>
              </a:rPr>
              <a:t>are </a:t>
            </a:r>
            <a:r>
              <a:rPr lang="en-US" sz="4800" b="1" u="sng" dirty="0" smtClean="0">
                <a:solidFill>
                  <a:srgbClr val="FF0000"/>
                </a:solidFill>
              </a:rPr>
              <a:t>not</a:t>
            </a:r>
            <a:r>
              <a:rPr lang="en-US" sz="4800" b="1" dirty="0" smtClean="0">
                <a:solidFill>
                  <a:schemeClr val="bg1"/>
                </a:solidFill>
              </a:rPr>
              <a:t> </a:t>
            </a:r>
            <a:r>
              <a:rPr lang="en-US" sz="4800" b="1" dirty="0" smtClean="0">
                <a:solidFill>
                  <a:srgbClr val="FFFF00"/>
                </a:solidFill>
              </a:rPr>
              <a:t>“without sin”</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186309"/>
          </a:xfrm>
          <a:prstGeom prst="rect">
            <a:avLst/>
          </a:prstGeom>
          <a:noFill/>
        </p:spPr>
        <p:txBody>
          <a:bodyPr wrap="square" rtlCol="0">
            <a:spAutoFit/>
          </a:bodyPr>
          <a:lstStyle/>
          <a:p>
            <a:pPr algn="ctr"/>
            <a:r>
              <a:rPr lang="en-US" sz="3600" b="1" dirty="0" smtClean="0">
                <a:solidFill>
                  <a:schemeClr val="bg1"/>
                </a:solidFill>
              </a:rPr>
              <a:t>“They </a:t>
            </a:r>
            <a:r>
              <a:rPr lang="en-US" sz="3600" b="1" dirty="0" smtClean="0">
                <a:solidFill>
                  <a:schemeClr val="bg1"/>
                </a:solidFill>
              </a:rPr>
              <a:t>are </a:t>
            </a:r>
            <a:r>
              <a:rPr lang="en-US" sz="3600" b="1" u="sng" dirty="0" smtClean="0">
                <a:solidFill>
                  <a:srgbClr val="FFFF00"/>
                </a:solidFill>
              </a:rPr>
              <a:t>all</a:t>
            </a:r>
            <a:r>
              <a:rPr lang="en-US" sz="3600" b="1" dirty="0" smtClean="0">
                <a:solidFill>
                  <a:schemeClr val="bg1"/>
                </a:solidFill>
              </a:rPr>
              <a:t> gone aside, they are </a:t>
            </a:r>
            <a:r>
              <a:rPr lang="en-US" sz="3600" b="1" i="1" u="sng" dirty="0" smtClean="0">
                <a:solidFill>
                  <a:srgbClr val="FFFF00"/>
                </a:solidFill>
              </a:rPr>
              <a:t>all</a:t>
            </a:r>
            <a:r>
              <a:rPr lang="en-US" sz="3600" b="1" dirty="0" smtClean="0">
                <a:solidFill>
                  <a:schemeClr val="bg1"/>
                </a:solidFill>
              </a:rPr>
              <a:t> together become filthy: </a:t>
            </a:r>
            <a:r>
              <a:rPr lang="en-US" sz="3600" b="1" i="1" dirty="0" smtClean="0">
                <a:solidFill>
                  <a:schemeClr val="bg1"/>
                </a:solidFill>
              </a:rPr>
              <a:t>there is</a:t>
            </a:r>
            <a:r>
              <a:rPr lang="en-US" sz="3600" b="1" dirty="0" smtClean="0">
                <a:solidFill>
                  <a:schemeClr val="bg1"/>
                </a:solidFill>
              </a:rPr>
              <a:t> </a:t>
            </a:r>
            <a:r>
              <a:rPr lang="en-US" sz="3600" b="1" u="sng" dirty="0" smtClean="0">
                <a:solidFill>
                  <a:srgbClr val="FFFF00"/>
                </a:solidFill>
              </a:rPr>
              <a:t>none</a:t>
            </a:r>
            <a:r>
              <a:rPr lang="en-US" sz="3600" b="1" dirty="0" smtClean="0">
                <a:solidFill>
                  <a:schemeClr val="bg1"/>
                </a:solidFill>
              </a:rPr>
              <a:t> that doeth good, no, not one</a:t>
            </a:r>
            <a:r>
              <a:rPr lang="en-US" sz="3600" b="1" dirty="0" smtClean="0">
                <a:solidFill>
                  <a:schemeClr val="bg1"/>
                </a:solidFill>
              </a:rPr>
              <a:t>.” </a:t>
            </a:r>
            <a:r>
              <a:rPr lang="en-US" sz="3600" b="1" dirty="0" smtClean="0">
                <a:solidFill>
                  <a:srgbClr val="00B0F0"/>
                </a:solidFill>
              </a:rPr>
              <a:t>– Psalms 14:3 KJB</a:t>
            </a:r>
          </a:p>
          <a:p>
            <a:pPr algn="ctr"/>
            <a:endParaRPr lang="en-US" sz="2400" b="1" dirty="0" smtClean="0">
              <a:solidFill>
                <a:schemeClr val="bg1"/>
              </a:solidFill>
            </a:endParaRPr>
          </a:p>
          <a:p>
            <a:pPr algn="ctr"/>
            <a:r>
              <a:rPr lang="en-US" sz="3600" b="1" dirty="0" smtClean="0">
                <a:solidFill>
                  <a:schemeClr val="bg1"/>
                </a:solidFill>
              </a:rPr>
              <a:t>“… </a:t>
            </a:r>
            <a:r>
              <a:rPr lang="en-US" sz="3600" b="1" dirty="0" err="1" smtClean="0">
                <a:solidFill>
                  <a:schemeClr val="bg1"/>
                </a:solidFill>
              </a:rPr>
              <a:t>thine</a:t>
            </a:r>
            <a:r>
              <a:rPr lang="en-US" sz="3600" b="1" dirty="0" smtClean="0">
                <a:solidFill>
                  <a:schemeClr val="bg1"/>
                </a:solidFill>
              </a:rPr>
              <a:t> </a:t>
            </a:r>
            <a:r>
              <a:rPr lang="en-US" sz="3600" b="1" u="sng" dirty="0" smtClean="0">
                <a:solidFill>
                  <a:srgbClr val="FFFF00"/>
                </a:solidFill>
              </a:rPr>
              <a:t>iniquity</a:t>
            </a:r>
            <a:r>
              <a:rPr lang="en-US" sz="3600" b="1" dirty="0" smtClean="0">
                <a:solidFill>
                  <a:schemeClr val="bg1"/>
                </a:solidFill>
              </a:rPr>
              <a:t> is marked before me, </a:t>
            </a:r>
            <a:r>
              <a:rPr lang="en-US" sz="3600" b="1" dirty="0" err="1" smtClean="0">
                <a:solidFill>
                  <a:schemeClr val="bg1"/>
                </a:solidFill>
              </a:rPr>
              <a:t>saith</a:t>
            </a:r>
            <a:r>
              <a:rPr lang="en-US" sz="3600" b="1" dirty="0" smtClean="0">
                <a:solidFill>
                  <a:schemeClr val="bg1"/>
                </a:solidFill>
              </a:rPr>
              <a:t> the Lord GOD</a:t>
            </a:r>
            <a:r>
              <a:rPr lang="en-US" sz="3600" b="1" dirty="0" smtClean="0">
                <a:solidFill>
                  <a:schemeClr val="bg1"/>
                </a:solidFill>
              </a:rPr>
              <a:t>.” </a:t>
            </a:r>
            <a:r>
              <a:rPr lang="en-US" sz="3600" b="1" dirty="0" smtClean="0">
                <a:solidFill>
                  <a:srgbClr val="00B0F0"/>
                </a:solidFill>
              </a:rPr>
              <a:t>– Jeremiah 2:22 KJB</a:t>
            </a:r>
          </a:p>
          <a:p>
            <a:pPr algn="ctr"/>
            <a:endParaRPr lang="en-US" sz="2400" b="1" dirty="0" smtClean="0">
              <a:solidFill>
                <a:schemeClr val="bg1"/>
              </a:solidFill>
            </a:endParaRPr>
          </a:p>
          <a:p>
            <a:pPr algn="ctr"/>
            <a:r>
              <a:rPr lang="en-US" sz="3600" b="1" dirty="0" smtClean="0">
                <a:solidFill>
                  <a:schemeClr val="bg1"/>
                </a:solidFill>
              </a:rPr>
              <a:t>“… Jews </a:t>
            </a:r>
            <a:r>
              <a:rPr lang="en-US" sz="3600" b="1" dirty="0" smtClean="0">
                <a:solidFill>
                  <a:schemeClr val="bg1"/>
                </a:solidFill>
              </a:rPr>
              <a:t>and Gentiles, that they are </a:t>
            </a:r>
            <a:r>
              <a:rPr lang="en-US" sz="3600" b="1" u="sng" dirty="0" smtClean="0">
                <a:solidFill>
                  <a:srgbClr val="FFFF00"/>
                </a:solidFill>
              </a:rPr>
              <a:t>all</a:t>
            </a:r>
            <a:r>
              <a:rPr lang="en-US" sz="3600" b="1" dirty="0" smtClean="0">
                <a:solidFill>
                  <a:schemeClr val="bg1"/>
                </a:solidFill>
              </a:rPr>
              <a:t> under sin</a:t>
            </a:r>
            <a:r>
              <a:rPr lang="en-US" sz="3600" b="1" dirty="0" smtClean="0">
                <a:solidFill>
                  <a:schemeClr val="bg1"/>
                </a:solidFill>
              </a:rPr>
              <a:t>;” </a:t>
            </a:r>
            <a:r>
              <a:rPr lang="en-US" sz="3600" b="1" dirty="0" smtClean="0">
                <a:solidFill>
                  <a:srgbClr val="00B0F0"/>
                </a:solidFill>
              </a:rPr>
              <a:t>– Romans 3:9 KJB</a:t>
            </a:r>
          </a:p>
          <a:p>
            <a:pPr algn="ctr"/>
            <a:endParaRPr lang="en-US" sz="2400" b="1" dirty="0" smtClean="0">
              <a:solidFill>
                <a:schemeClr val="bg1"/>
              </a:solidFill>
            </a:endParaRPr>
          </a:p>
          <a:p>
            <a:pPr algn="ctr"/>
            <a:r>
              <a:rPr lang="en-US" sz="3600" b="1" dirty="0" smtClean="0">
                <a:solidFill>
                  <a:schemeClr val="bg1"/>
                </a:solidFill>
              </a:rPr>
              <a:t>“… There </a:t>
            </a:r>
            <a:r>
              <a:rPr lang="en-US" sz="3600" b="1" dirty="0" smtClean="0">
                <a:solidFill>
                  <a:schemeClr val="bg1"/>
                </a:solidFill>
              </a:rPr>
              <a:t>is </a:t>
            </a:r>
            <a:r>
              <a:rPr lang="en-US" sz="3600" b="1" u="sng" dirty="0" smtClean="0">
                <a:solidFill>
                  <a:srgbClr val="FFFF00"/>
                </a:solidFill>
              </a:rPr>
              <a:t>none</a:t>
            </a:r>
            <a:r>
              <a:rPr lang="en-US" sz="3600" b="1" dirty="0" smtClean="0">
                <a:solidFill>
                  <a:schemeClr val="bg1"/>
                </a:solidFill>
              </a:rPr>
              <a:t> righteous, no, not one</a:t>
            </a:r>
            <a:r>
              <a:rPr lang="en-US" sz="3600" b="1" dirty="0" smtClean="0">
                <a:solidFill>
                  <a:schemeClr val="bg1"/>
                </a:solidFill>
              </a:rPr>
              <a:t>:”</a:t>
            </a:r>
          </a:p>
          <a:p>
            <a:pPr algn="ctr"/>
            <a:r>
              <a:rPr lang="en-US" sz="3600" b="1" dirty="0" smtClean="0">
                <a:solidFill>
                  <a:srgbClr val="00B0F0"/>
                </a:solidFill>
              </a:rPr>
              <a:t>– Romans 3:10 KJB</a:t>
            </a:r>
            <a:endParaRPr lang="en-US" sz="3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4708981"/>
          </a:xfrm>
          <a:prstGeom prst="rect">
            <a:avLst/>
          </a:prstGeom>
          <a:noFill/>
        </p:spPr>
        <p:txBody>
          <a:bodyPr wrap="square" rtlCol="0">
            <a:spAutoFit/>
          </a:bodyPr>
          <a:lstStyle/>
          <a:p>
            <a:pPr algn="ctr"/>
            <a:r>
              <a:rPr lang="en-US" sz="3600" b="1" dirty="0" smtClean="0">
                <a:solidFill>
                  <a:schemeClr val="bg1"/>
                </a:solidFill>
              </a:rPr>
              <a:t>“</a:t>
            </a:r>
            <a:r>
              <a:rPr lang="en-US" sz="3600" b="1" dirty="0" smtClean="0">
                <a:solidFill>
                  <a:schemeClr val="bg1"/>
                </a:solidFill>
              </a:rPr>
              <a:t>They are </a:t>
            </a:r>
            <a:r>
              <a:rPr lang="en-US" sz="3600" b="1" u="sng" dirty="0" smtClean="0">
                <a:solidFill>
                  <a:srgbClr val="FFFF00"/>
                </a:solidFill>
              </a:rPr>
              <a:t>all</a:t>
            </a:r>
            <a:r>
              <a:rPr lang="en-US" sz="3600" b="1" dirty="0" smtClean="0">
                <a:solidFill>
                  <a:schemeClr val="bg1"/>
                </a:solidFill>
              </a:rPr>
              <a:t> gone out of the way, they are together become unprofitable; there is </a:t>
            </a:r>
            <a:r>
              <a:rPr lang="en-US" sz="3600" b="1" u="sng" dirty="0" smtClean="0">
                <a:solidFill>
                  <a:srgbClr val="FFFF00"/>
                </a:solidFill>
              </a:rPr>
              <a:t>none</a:t>
            </a:r>
            <a:r>
              <a:rPr lang="en-US" sz="3600" b="1" dirty="0" smtClean="0">
                <a:solidFill>
                  <a:schemeClr val="bg1"/>
                </a:solidFill>
              </a:rPr>
              <a:t> that doeth good, no, not one</a:t>
            </a:r>
            <a:r>
              <a:rPr lang="en-US" sz="3600" b="1" dirty="0" smtClean="0">
                <a:solidFill>
                  <a:schemeClr val="bg1"/>
                </a:solidFill>
              </a:rPr>
              <a:t>.”</a:t>
            </a:r>
          </a:p>
          <a:p>
            <a:pPr algn="ctr"/>
            <a:r>
              <a:rPr lang="en-US" sz="3600" b="1" dirty="0" smtClean="0">
                <a:solidFill>
                  <a:srgbClr val="00B0F0"/>
                </a:solidFill>
              </a:rPr>
              <a:t>– </a:t>
            </a:r>
            <a:r>
              <a:rPr lang="en-US" sz="3600" b="1" dirty="0" smtClean="0">
                <a:solidFill>
                  <a:srgbClr val="00B0F0"/>
                </a:solidFill>
              </a:rPr>
              <a:t>Romans 3:12 KJB</a:t>
            </a:r>
          </a:p>
          <a:p>
            <a:pPr algn="ctr"/>
            <a:endParaRPr lang="en-US" sz="2400" b="1" dirty="0" smtClean="0">
              <a:solidFill>
                <a:schemeClr val="bg1"/>
              </a:solidFill>
            </a:endParaRPr>
          </a:p>
          <a:p>
            <a:pPr algn="ctr"/>
            <a:r>
              <a:rPr lang="en-US" sz="3600" b="1" dirty="0" smtClean="0">
                <a:solidFill>
                  <a:schemeClr val="bg1"/>
                </a:solidFill>
              </a:rPr>
              <a:t>“For </a:t>
            </a:r>
            <a:r>
              <a:rPr lang="en-US" sz="3600" b="1" u="sng" dirty="0" smtClean="0">
                <a:solidFill>
                  <a:srgbClr val="FFFF00"/>
                </a:solidFill>
              </a:rPr>
              <a:t>all have sinned</a:t>
            </a:r>
            <a:r>
              <a:rPr lang="en-US" sz="3600" b="1" dirty="0" smtClean="0">
                <a:solidFill>
                  <a:schemeClr val="bg1"/>
                </a:solidFill>
              </a:rPr>
              <a:t>, and come short of the glory of God;” </a:t>
            </a:r>
            <a:r>
              <a:rPr lang="en-US" sz="3600" b="1" dirty="0" smtClean="0">
                <a:solidFill>
                  <a:srgbClr val="00B0F0"/>
                </a:solidFill>
              </a:rPr>
              <a:t>– Romans 3:23 </a:t>
            </a:r>
            <a:r>
              <a:rPr lang="en-US" sz="3600" b="1" dirty="0" smtClean="0">
                <a:solidFill>
                  <a:srgbClr val="00B0F0"/>
                </a:solidFill>
              </a:rPr>
              <a:t>KJB</a:t>
            </a:r>
          </a:p>
          <a:p>
            <a:pPr algn="ctr"/>
            <a:endParaRPr lang="en-US" sz="2400" b="1" dirty="0" smtClean="0">
              <a:solidFill>
                <a:schemeClr val="bg1"/>
              </a:solidFill>
            </a:endParaRPr>
          </a:p>
          <a:p>
            <a:pPr algn="ctr"/>
            <a:r>
              <a:rPr lang="en-US" sz="3600" b="1" dirty="0" smtClean="0">
                <a:solidFill>
                  <a:schemeClr val="bg1"/>
                </a:solidFill>
              </a:rPr>
              <a:t>“… </a:t>
            </a:r>
            <a:r>
              <a:rPr lang="en-US" sz="3600" b="1" u="sng" dirty="0" smtClean="0">
                <a:solidFill>
                  <a:srgbClr val="FFFF00"/>
                </a:solidFill>
              </a:rPr>
              <a:t>all have sinned</a:t>
            </a:r>
            <a:r>
              <a:rPr lang="en-US" sz="3600" b="1" dirty="0" smtClean="0">
                <a:solidFill>
                  <a:schemeClr val="bg1"/>
                </a:solidFill>
              </a:rPr>
              <a:t>:” </a:t>
            </a:r>
            <a:r>
              <a:rPr lang="en-US" sz="3600" b="1" dirty="0" smtClean="0">
                <a:solidFill>
                  <a:srgbClr val="00B0F0"/>
                </a:solidFill>
              </a:rPr>
              <a:t>– Romans 5:12 KJB</a:t>
            </a:r>
            <a:endParaRPr lang="en-US" sz="3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However, </a:t>
            </a:r>
            <a:r>
              <a:rPr lang="en-US" sz="4800" b="1" dirty="0" smtClean="0">
                <a:solidFill>
                  <a:schemeClr val="bg1"/>
                </a:solidFill>
              </a:rPr>
              <a:t>is there a time coming when the saints of God will </a:t>
            </a:r>
            <a:r>
              <a:rPr lang="en-US" sz="4800" b="1" dirty="0" smtClean="0">
                <a:solidFill>
                  <a:schemeClr val="bg1"/>
                </a:solidFill>
              </a:rPr>
              <a:t>be completely </a:t>
            </a:r>
            <a:r>
              <a:rPr lang="en-US" sz="4800" b="1" dirty="0" smtClean="0">
                <a:solidFill>
                  <a:srgbClr val="FFFF00"/>
                </a:solidFill>
              </a:rPr>
              <a:t>“</a:t>
            </a:r>
            <a:r>
              <a:rPr lang="en-US" sz="4800" b="1" dirty="0" smtClean="0">
                <a:solidFill>
                  <a:srgbClr val="FFFF00"/>
                </a:solidFill>
              </a:rPr>
              <a:t>without sin</a:t>
            </a:r>
            <a:r>
              <a:rPr lang="en-US" sz="4800" b="1" dirty="0" smtClean="0">
                <a:solidFill>
                  <a:srgbClr val="FFFF00"/>
                </a:solidFill>
              </a:rPr>
              <a:t>”</a:t>
            </a:r>
            <a:r>
              <a:rPr lang="en-US" sz="4800" b="1" dirty="0" smtClean="0">
                <a:solidFill>
                  <a:schemeClr val="bg1"/>
                </a:solidFill>
              </a:rPr>
              <a:t>, even the record of sin having been blotted out?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7693"/>
            <a:ext cx="9144000" cy="6370975"/>
          </a:xfrm>
          <a:prstGeom prst="rect">
            <a:avLst/>
          </a:prstGeom>
          <a:noFill/>
        </p:spPr>
        <p:txBody>
          <a:bodyPr wrap="square" rtlCol="0">
            <a:spAutoFit/>
          </a:bodyPr>
          <a:lstStyle/>
          <a:p>
            <a:pPr algn="ctr"/>
            <a:r>
              <a:rPr lang="en-US" sz="4800" b="1" dirty="0" smtClean="0">
                <a:solidFill>
                  <a:schemeClr val="bg1"/>
                </a:solidFill>
              </a:rPr>
              <a:t>Oh, yes … when Christ Jesus makes the final atonement in the Most Holy Place and blots out all the record of the sins of the saints</a:t>
            </a:r>
            <a:r>
              <a:rPr lang="en-US" sz="4800" b="1" dirty="0" smtClean="0">
                <a:solidFill>
                  <a:schemeClr val="bg1"/>
                </a:solidFill>
              </a:rPr>
              <a:t>.</a:t>
            </a:r>
          </a:p>
          <a:p>
            <a:pPr algn="ctr"/>
            <a:endParaRPr lang="en-US" sz="2400" b="1" dirty="0" smtClean="0">
              <a:solidFill>
                <a:schemeClr val="bg1"/>
              </a:solidFill>
            </a:endParaRPr>
          </a:p>
          <a:p>
            <a:pPr algn="ctr"/>
            <a:r>
              <a:rPr lang="en-US" sz="4800" b="1" dirty="0" smtClean="0">
                <a:solidFill>
                  <a:schemeClr val="bg1"/>
                </a:solidFill>
              </a:rPr>
              <a:t>They </a:t>
            </a:r>
            <a:r>
              <a:rPr lang="en-US" sz="4800" b="1" dirty="0" smtClean="0">
                <a:solidFill>
                  <a:schemeClr val="bg1"/>
                </a:solidFill>
              </a:rPr>
              <a:t>will </a:t>
            </a:r>
            <a:r>
              <a:rPr lang="en-US" sz="4800" b="1" u="sng" dirty="0" smtClean="0">
                <a:solidFill>
                  <a:schemeClr val="bg1"/>
                </a:solidFill>
              </a:rPr>
              <a:t>then</a:t>
            </a:r>
            <a:r>
              <a:rPr lang="en-US" sz="4800" b="1" dirty="0" smtClean="0">
                <a:solidFill>
                  <a:schemeClr val="bg1"/>
                </a:solidFill>
              </a:rPr>
              <a:t> be </a:t>
            </a:r>
            <a:r>
              <a:rPr lang="en-US" sz="4800" b="1" dirty="0" smtClean="0">
                <a:solidFill>
                  <a:srgbClr val="FFFF00"/>
                </a:solidFill>
              </a:rPr>
              <a:t>“without sin”</a:t>
            </a:r>
            <a:r>
              <a:rPr lang="en-US" sz="4800" b="1" dirty="0" smtClean="0">
                <a:solidFill>
                  <a:schemeClr val="bg1"/>
                </a:solidFill>
              </a:rPr>
              <a:t> on earth, and shortly thereafter, taken to heaven, where no sin shall enter.</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Jesus Heavenly Ministry.jpg"/>
          <p:cNvPicPr>
            <a:picLocks noChangeAspect="1"/>
          </p:cNvPicPr>
          <p:nvPr/>
        </p:nvPicPr>
        <p:blipFill>
          <a:blip r:embed="rId2"/>
          <a:stretch>
            <a:fillRect/>
          </a:stretch>
        </p:blipFill>
        <p:spPr>
          <a:xfrm>
            <a:off x="0" y="1219200"/>
            <a:ext cx="9144000" cy="4343400"/>
          </a:xfrm>
          <a:prstGeom prst="rect">
            <a:avLst/>
          </a:prstGeom>
        </p:spPr>
      </p:pic>
      <p:sp>
        <p:nvSpPr>
          <p:cNvPr id="5" name="TextBox 4"/>
          <p:cNvSpPr txBox="1"/>
          <p:nvPr/>
        </p:nvSpPr>
        <p:spPr>
          <a:xfrm>
            <a:off x="0" y="152400"/>
            <a:ext cx="9144000" cy="830997"/>
          </a:xfrm>
          <a:prstGeom prst="rect">
            <a:avLst/>
          </a:prstGeom>
          <a:noFill/>
        </p:spPr>
        <p:txBody>
          <a:bodyPr wrap="square" rtlCol="0">
            <a:spAutoFit/>
          </a:bodyPr>
          <a:lstStyle/>
          <a:p>
            <a:pPr algn="ctr"/>
            <a:r>
              <a:rPr lang="en-US" sz="4800" b="1" dirty="0" smtClean="0">
                <a:solidFill>
                  <a:schemeClr val="bg1"/>
                </a:solidFill>
              </a:rPr>
              <a:t>Jesus will blot out our sins …</a:t>
            </a:r>
            <a:endParaRPr lang="en-US" sz="4800" b="1" dirty="0">
              <a:solidFill>
                <a:schemeClr val="bg1"/>
              </a:solidFill>
            </a:endParaRPr>
          </a:p>
        </p:txBody>
      </p:sp>
      <p:sp>
        <p:nvSpPr>
          <p:cNvPr id="6" name="TextBox 5"/>
          <p:cNvSpPr txBox="1"/>
          <p:nvPr/>
        </p:nvSpPr>
        <p:spPr>
          <a:xfrm>
            <a:off x="0" y="5715000"/>
            <a:ext cx="9144000" cy="707886"/>
          </a:xfrm>
          <a:prstGeom prst="rect">
            <a:avLst/>
          </a:prstGeom>
          <a:noFill/>
        </p:spPr>
        <p:txBody>
          <a:bodyPr wrap="square" rtlCol="0">
            <a:spAutoFit/>
          </a:bodyPr>
          <a:lstStyle/>
          <a:p>
            <a:pPr algn="ctr"/>
            <a:r>
              <a:rPr lang="en-US" sz="4000" b="1" dirty="0" smtClean="0">
                <a:solidFill>
                  <a:schemeClr val="bg1"/>
                </a:solidFill>
              </a:rPr>
              <a:t>… when He makes the final atonement.</a:t>
            </a:r>
            <a:endParaRPr lang="en-US" sz="4000" b="1" dirty="0">
              <a:solidFill>
                <a:schemeClr val="bg1"/>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478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u="sng" dirty="0" smtClean="0">
                <a:solidFill>
                  <a:srgbClr val="FFFF00"/>
                </a:solidFill>
              </a:rPr>
              <a:t>on that day</a:t>
            </a:r>
            <a:r>
              <a:rPr lang="en-US" sz="4800" dirty="0" smtClean="0">
                <a:solidFill>
                  <a:schemeClr val="bg1"/>
                </a:solidFill>
              </a:rPr>
              <a:t> </a:t>
            </a:r>
            <a:r>
              <a:rPr lang="en-US" sz="4800" b="1" u="sng" dirty="0" smtClean="0">
                <a:solidFill>
                  <a:schemeClr val="bg1"/>
                </a:solidFill>
              </a:rPr>
              <a:t>shall </a:t>
            </a:r>
            <a:r>
              <a:rPr lang="en-US" sz="4800" b="1" i="1" u="sng" dirty="0" smtClean="0">
                <a:solidFill>
                  <a:schemeClr val="bg1"/>
                </a:solidFill>
              </a:rPr>
              <a:t>the priest</a:t>
            </a:r>
            <a:r>
              <a:rPr lang="en-US" sz="4800" b="1" u="sng" dirty="0" smtClean="0">
                <a:solidFill>
                  <a:schemeClr val="bg1"/>
                </a:solidFill>
              </a:rPr>
              <a:t> make an</a:t>
            </a:r>
            <a:r>
              <a:rPr lang="en-US" sz="4800" dirty="0" smtClean="0">
                <a:solidFill>
                  <a:schemeClr val="bg1"/>
                </a:solidFill>
              </a:rPr>
              <a:t> </a:t>
            </a:r>
            <a:r>
              <a:rPr lang="en-US" sz="4800" b="1" u="sng" dirty="0" smtClean="0">
                <a:solidFill>
                  <a:srgbClr val="FFFF00"/>
                </a:solidFill>
              </a:rPr>
              <a:t>atonement</a:t>
            </a:r>
            <a:r>
              <a:rPr lang="en-US" sz="4800" dirty="0" smtClean="0">
                <a:solidFill>
                  <a:schemeClr val="bg1"/>
                </a:solidFill>
              </a:rPr>
              <a:t> </a:t>
            </a:r>
            <a:r>
              <a:rPr lang="en-US" sz="4800" b="1" u="sng" dirty="0" smtClean="0">
                <a:solidFill>
                  <a:schemeClr val="bg1"/>
                </a:solidFill>
              </a:rPr>
              <a:t>for you</a:t>
            </a:r>
            <a:r>
              <a:rPr lang="en-US" sz="4800" b="1" dirty="0" smtClean="0">
                <a:solidFill>
                  <a:schemeClr val="bg1"/>
                </a:solidFill>
              </a:rPr>
              <a:t>, </a:t>
            </a:r>
            <a:r>
              <a:rPr lang="en-US" sz="4800" b="1" u="sng" dirty="0" smtClean="0">
                <a:solidFill>
                  <a:schemeClr val="bg1"/>
                </a:solidFill>
              </a:rPr>
              <a:t>to cleanse you</a:t>
            </a:r>
            <a:r>
              <a:rPr lang="en-US" sz="4800" b="1" dirty="0" smtClean="0">
                <a:solidFill>
                  <a:schemeClr val="bg1"/>
                </a:solidFill>
              </a:rPr>
              <a:t>, </a:t>
            </a:r>
            <a:r>
              <a:rPr lang="en-US" sz="4800" b="1" i="1" dirty="0" smtClean="0">
                <a:solidFill>
                  <a:schemeClr val="bg1"/>
                </a:solidFill>
              </a:rPr>
              <a:t>that</a:t>
            </a:r>
            <a:r>
              <a:rPr lang="en-US" sz="4800" b="1" dirty="0" smtClean="0">
                <a:solidFill>
                  <a:schemeClr val="bg1"/>
                </a:solidFill>
              </a:rPr>
              <a:t> ye may </a:t>
            </a:r>
            <a:r>
              <a:rPr lang="en-US" sz="4800" b="1" u="sng" dirty="0" smtClean="0">
                <a:solidFill>
                  <a:srgbClr val="FFFF00"/>
                </a:solidFill>
              </a:rPr>
              <a:t>be clean from all your sins</a:t>
            </a:r>
            <a:r>
              <a:rPr lang="en-US" sz="4800" b="1" dirty="0" smtClean="0">
                <a:solidFill>
                  <a:schemeClr val="bg1"/>
                </a:solidFill>
              </a:rPr>
              <a:t> before the LORD</a:t>
            </a:r>
            <a:r>
              <a:rPr lang="en-US" sz="4800" b="1" dirty="0" smtClean="0">
                <a:solidFill>
                  <a:schemeClr val="bg1"/>
                </a:solidFill>
              </a:rPr>
              <a:t>.” </a:t>
            </a:r>
            <a:r>
              <a:rPr lang="en-US" sz="4800" b="1" dirty="0" smtClean="0">
                <a:solidFill>
                  <a:srgbClr val="00B0F0"/>
                </a:solidFill>
              </a:rPr>
              <a:t>– Leviticus 16:30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“And </a:t>
            </a:r>
            <a:r>
              <a:rPr lang="en-US" sz="4800" b="1" u="sng" dirty="0" smtClean="0">
                <a:solidFill>
                  <a:srgbClr val="FFFF00"/>
                </a:solidFill>
              </a:rPr>
              <a:t>he shall make an atonement</a:t>
            </a:r>
            <a:r>
              <a:rPr lang="en-US" sz="4800" b="1" dirty="0" smtClean="0">
                <a:solidFill>
                  <a:schemeClr val="bg1"/>
                </a:solidFill>
              </a:rPr>
              <a:t> for the holy sanctuary, and he shall make an atonement for the tabernacle of the congregation, and for the altar, and he shall make an atonement </a:t>
            </a:r>
            <a:r>
              <a:rPr lang="en-US" sz="4800" b="1" u="sng" dirty="0" smtClean="0">
                <a:solidFill>
                  <a:schemeClr val="bg1"/>
                </a:solidFill>
              </a:rPr>
              <a:t>for the priests</a:t>
            </a:r>
            <a:r>
              <a:rPr lang="en-US" sz="4800" b="1" dirty="0" smtClean="0">
                <a:solidFill>
                  <a:schemeClr val="bg1"/>
                </a:solidFill>
              </a:rPr>
              <a:t>, </a:t>
            </a:r>
            <a:r>
              <a:rPr lang="en-US" sz="4800" b="1" u="sng" dirty="0" smtClean="0">
                <a:solidFill>
                  <a:schemeClr val="bg1"/>
                </a:solidFill>
              </a:rPr>
              <a:t>and </a:t>
            </a:r>
            <a:r>
              <a:rPr lang="en-US" sz="4800" b="1" u="sng" dirty="0" smtClean="0">
                <a:solidFill>
                  <a:srgbClr val="FFFF00"/>
                </a:solidFill>
              </a:rPr>
              <a:t>for all the people of the congregation</a:t>
            </a:r>
            <a:r>
              <a:rPr lang="en-US" sz="4800" b="1" dirty="0" smtClean="0">
                <a:solidFill>
                  <a:schemeClr val="bg1"/>
                </a:solidFill>
              </a:rPr>
              <a:t>.”</a:t>
            </a:r>
          </a:p>
          <a:p>
            <a:pPr algn="ctr"/>
            <a:r>
              <a:rPr lang="en-US" sz="4800" b="1" dirty="0" smtClean="0">
                <a:solidFill>
                  <a:srgbClr val="00B0F0"/>
                </a:solidFill>
              </a:rPr>
              <a:t>– Leviticus 16:33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5262979"/>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this shall be an everlasting statute unto you, </a:t>
            </a:r>
            <a:r>
              <a:rPr lang="en-US" sz="4800" b="1" u="sng" dirty="0" smtClean="0">
                <a:solidFill>
                  <a:srgbClr val="FFFF00"/>
                </a:solidFill>
              </a:rPr>
              <a:t>to make an atonement for the children of Israel for all their sins once a year</a:t>
            </a:r>
            <a:r>
              <a:rPr lang="en-US" sz="4800" b="1" dirty="0" smtClean="0">
                <a:solidFill>
                  <a:schemeClr val="bg1"/>
                </a:solidFill>
              </a:rPr>
              <a:t>. </a:t>
            </a:r>
            <a:r>
              <a:rPr lang="en-US" sz="4800" b="1" dirty="0" smtClean="0">
                <a:solidFill>
                  <a:schemeClr val="bg1"/>
                </a:solidFill>
              </a:rPr>
              <a:t>And he did as the LORD commanded Moses</a:t>
            </a:r>
            <a:r>
              <a:rPr lang="en-US" sz="4800" b="1" dirty="0" smtClean="0">
                <a:solidFill>
                  <a:schemeClr val="bg1"/>
                </a:solidFill>
              </a:rPr>
              <a:t>.”</a:t>
            </a:r>
          </a:p>
          <a:p>
            <a:pPr algn="ctr"/>
            <a:r>
              <a:rPr lang="en-US" sz="4800" b="1" dirty="0" smtClean="0">
                <a:solidFill>
                  <a:srgbClr val="00B0F0"/>
                </a:solidFill>
              </a:rPr>
              <a:t>– Leviticus 16:34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 </a:t>
            </a:r>
            <a:r>
              <a:rPr lang="en-US" sz="4800" b="1" u="sng" dirty="0" smtClean="0">
                <a:solidFill>
                  <a:srgbClr val="FFFF00"/>
                </a:solidFill>
              </a:rPr>
              <a:t>blot </a:t>
            </a:r>
            <a:r>
              <a:rPr lang="en-US" sz="4800" b="1" u="sng" dirty="0" smtClean="0">
                <a:solidFill>
                  <a:srgbClr val="FFFF00"/>
                </a:solidFill>
              </a:rPr>
              <a:t>out my transgressions</a:t>
            </a:r>
            <a:r>
              <a:rPr lang="en-US" sz="4800" b="1" dirty="0" smtClean="0">
                <a:solidFill>
                  <a:schemeClr val="bg1"/>
                </a:solidFill>
              </a:rPr>
              <a:t>.”</a:t>
            </a:r>
          </a:p>
          <a:p>
            <a:pPr algn="ctr"/>
            <a:r>
              <a:rPr lang="en-US" sz="4800" b="1" dirty="0" smtClean="0">
                <a:solidFill>
                  <a:srgbClr val="00B0F0"/>
                </a:solidFill>
              </a:rPr>
              <a:t>– Psalms 51:1 KJB</a:t>
            </a:r>
          </a:p>
          <a:p>
            <a:pPr algn="ctr"/>
            <a:endParaRPr lang="en-US" sz="2400" b="1" dirty="0" smtClean="0">
              <a:solidFill>
                <a:schemeClr val="bg1"/>
              </a:solidFill>
            </a:endParaRPr>
          </a:p>
          <a:p>
            <a:pPr algn="ctr"/>
            <a:r>
              <a:rPr lang="en-US" sz="4800" b="1" dirty="0" smtClean="0">
                <a:solidFill>
                  <a:schemeClr val="bg1"/>
                </a:solidFill>
              </a:rPr>
              <a:t>“… </a:t>
            </a:r>
            <a:r>
              <a:rPr lang="en-US" sz="4800" b="1" u="sng" dirty="0" smtClean="0">
                <a:solidFill>
                  <a:srgbClr val="FFFF00"/>
                </a:solidFill>
              </a:rPr>
              <a:t>blot </a:t>
            </a:r>
            <a:r>
              <a:rPr lang="en-US" sz="4800" b="1" u="sng" dirty="0" smtClean="0">
                <a:solidFill>
                  <a:srgbClr val="FFFF00"/>
                </a:solidFill>
              </a:rPr>
              <a:t>out all mine iniquities</a:t>
            </a:r>
            <a:r>
              <a:rPr lang="en-US" sz="4800" b="1" dirty="0" smtClean="0">
                <a:solidFill>
                  <a:schemeClr val="bg1"/>
                </a:solidFill>
              </a:rPr>
              <a:t>.”</a:t>
            </a:r>
          </a:p>
          <a:p>
            <a:pPr algn="ctr"/>
            <a:r>
              <a:rPr lang="en-US" sz="4800" b="1" dirty="0" smtClean="0">
                <a:solidFill>
                  <a:srgbClr val="00B0F0"/>
                </a:solidFill>
              </a:rPr>
              <a:t>– Psalms 51:9 KJB</a:t>
            </a:r>
          </a:p>
          <a:p>
            <a:pPr algn="ctr"/>
            <a:endParaRPr lang="en-US" sz="2400" b="1" dirty="0" smtClean="0">
              <a:solidFill>
                <a:schemeClr val="bg1"/>
              </a:solidFill>
            </a:endParaRPr>
          </a:p>
          <a:p>
            <a:pPr algn="ctr"/>
            <a:r>
              <a:rPr lang="en-US" sz="4800" b="1" dirty="0" smtClean="0">
                <a:solidFill>
                  <a:schemeClr val="bg1"/>
                </a:solidFill>
              </a:rPr>
              <a:t>“… </a:t>
            </a:r>
            <a:r>
              <a:rPr lang="en-US" sz="4800" b="1" u="sng" dirty="0" smtClean="0">
                <a:solidFill>
                  <a:srgbClr val="FFFF00"/>
                </a:solidFill>
              </a:rPr>
              <a:t>sins may be blotted out</a:t>
            </a:r>
            <a:r>
              <a:rPr lang="en-US" sz="4800" b="1" dirty="0" smtClean="0">
                <a:solidFill>
                  <a:schemeClr val="bg1"/>
                </a:solidFill>
              </a:rPr>
              <a:t>, when the times of refreshing shall come from the presence of the Lord</a:t>
            </a:r>
            <a:r>
              <a:rPr lang="en-US" sz="4800" b="1" dirty="0" smtClean="0">
                <a:solidFill>
                  <a:schemeClr val="bg1"/>
                </a:solidFill>
              </a:rPr>
              <a:t>; …” </a:t>
            </a:r>
            <a:r>
              <a:rPr lang="en-US" sz="4800" b="1" dirty="0" smtClean="0">
                <a:solidFill>
                  <a:srgbClr val="00B0F0"/>
                </a:solidFill>
              </a:rPr>
              <a:t>– Acts 3:19 KJB </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Autofit/>
          </a:bodyPr>
          <a:lstStyle/>
          <a:p>
            <a:pPr algn="ctr">
              <a:buNone/>
            </a:pPr>
            <a:r>
              <a:rPr lang="en-US" sz="5400" b="1" dirty="0" smtClean="0">
                <a:solidFill>
                  <a:schemeClr val="bg1"/>
                </a:solidFill>
              </a:rPr>
              <a:t>“… but that was in the Old Testament.  What about in the New Testament?”</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“Now </a:t>
            </a:r>
            <a:r>
              <a:rPr lang="en-US" sz="4800" b="1" dirty="0" smtClean="0">
                <a:solidFill>
                  <a:schemeClr val="bg1"/>
                </a:solidFill>
              </a:rPr>
              <a:t>unto him that is able to keep you from falling, and </a:t>
            </a:r>
            <a:r>
              <a:rPr lang="en-US" sz="4800" b="1" u="sng" dirty="0" smtClean="0">
                <a:solidFill>
                  <a:srgbClr val="FFFF00"/>
                </a:solidFill>
              </a:rPr>
              <a:t>to present you faultless</a:t>
            </a:r>
            <a:r>
              <a:rPr lang="en-US" sz="4800" b="1" dirty="0" smtClean="0">
                <a:solidFill>
                  <a:schemeClr val="bg1"/>
                </a:solidFill>
              </a:rPr>
              <a:t> before the presence of his glory with exceeding joy</a:t>
            </a:r>
            <a:r>
              <a:rPr lang="en-US" sz="4800" b="1" dirty="0" smtClean="0">
                <a:solidFill>
                  <a:schemeClr val="bg1"/>
                </a:solidFill>
              </a:rPr>
              <a:t>,”</a:t>
            </a:r>
          </a:p>
          <a:p>
            <a:pPr algn="ctr"/>
            <a:r>
              <a:rPr lang="en-US" sz="4800" b="1" dirty="0" smtClean="0">
                <a:solidFill>
                  <a:srgbClr val="00B0F0"/>
                </a:solidFill>
              </a:rPr>
              <a:t>– Jude 1:24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001643"/>
          </a:xfrm>
          <a:prstGeom prst="rect">
            <a:avLst/>
          </a:prstGeom>
          <a:noFill/>
        </p:spPr>
        <p:txBody>
          <a:bodyPr wrap="square" rtlCol="0">
            <a:spAutoFit/>
          </a:bodyPr>
          <a:lstStyle/>
          <a:p>
            <a:pPr algn="ctr"/>
            <a:r>
              <a:rPr lang="en-US" sz="4800" b="1" dirty="0" smtClean="0">
                <a:solidFill>
                  <a:schemeClr val="bg1"/>
                </a:solidFill>
              </a:rPr>
              <a:t>“... </a:t>
            </a:r>
            <a:r>
              <a:rPr lang="en-US" sz="4800" b="1" u="sng" dirty="0" smtClean="0">
                <a:solidFill>
                  <a:srgbClr val="FFFF00"/>
                </a:solidFill>
              </a:rPr>
              <a:t>Herein is the mystery of redemption</a:t>
            </a:r>
            <a:r>
              <a:rPr lang="en-US" sz="4800" b="1" dirty="0" smtClean="0">
                <a:solidFill>
                  <a:schemeClr val="bg1"/>
                </a:solidFill>
              </a:rPr>
              <a:t>, </a:t>
            </a:r>
            <a:r>
              <a:rPr lang="en-US" sz="4800" b="1" dirty="0" smtClean="0">
                <a:solidFill>
                  <a:schemeClr val="bg1"/>
                </a:solidFill>
              </a:rPr>
              <a:t>that … a </a:t>
            </a:r>
            <a:r>
              <a:rPr lang="en-US" sz="4800" b="1" dirty="0" smtClean="0">
                <a:solidFill>
                  <a:schemeClr val="bg1"/>
                </a:solidFill>
              </a:rPr>
              <a:t>thankless race of rebels </a:t>
            </a:r>
            <a:r>
              <a:rPr lang="en-US" sz="4800" b="1" dirty="0" smtClean="0">
                <a:solidFill>
                  <a:schemeClr val="bg1"/>
                </a:solidFill>
              </a:rPr>
              <a:t>… </a:t>
            </a:r>
            <a:r>
              <a:rPr lang="en-US" sz="4800" b="1" dirty="0" smtClean="0">
                <a:solidFill>
                  <a:schemeClr val="bg1"/>
                </a:solidFill>
              </a:rPr>
              <a:t>through the manifestation of </a:t>
            </a:r>
            <a:r>
              <a:rPr lang="en-US" sz="4800" b="1" dirty="0" smtClean="0">
                <a:solidFill>
                  <a:srgbClr val="00B050"/>
                </a:solidFill>
              </a:rPr>
              <a:t>[God’s]</a:t>
            </a:r>
            <a:r>
              <a:rPr lang="en-US" sz="4800" b="1" dirty="0" smtClean="0">
                <a:solidFill>
                  <a:schemeClr val="bg1"/>
                </a:solidFill>
              </a:rPr>
              <a:t> </a:t>
            </a:r>
            <a:r>
              <a:rPr lang="en-US" sz="4800" b="1" dirty="0" smtClean="0">
                <a:solidFill>
                  <a:schemeClr val="bg1"/>
                </a:solidFill>
              </a:rPr>
              <a:t>matchless love, </a:t>
            </a:r>
            <a:r>
              <a:rPr lang="en-US" sz="4800" b="1" dirty="0" smtClean="0">
                <a:solidFill>
                  <a:schemeClr val="bg1"/>
                </a:solidFill>
              </a:rPr>
              <a:t>… might </a:t>
            </a:r>
            <a:r>
              <a:rPr lang="en-US" sz="4800" b="1" dirty="0" smtClean="0">
                <a:solidFill>
                  <a:schemeClr val="bg1"/>
                </a:solidFill>
              </a:rPr>
              <a:t>stand before Him </a:t>
            </a:r>
            <a:r>
              <a:rPr lang="en-US" sz="4800" b="1" u="sng" dirty="0" smtClean="0">
                <a:solidFill>
                  <a:srgbClr val="FFFF00"/>
                </a:solidFill>
              </a:rPr>
              <a:t>repentant, forgiven, guiltless</a:t>
            </a:r>
            <a:r>
              <a:rPr lang="en-US" sz="4800" b="1" dirty="0" smtClean="0">
                <a:solidFill>
                  <a:schemeClr val="bg1"/>
                </a:solidFill>
              </a:rPr>
              <a:t>, </a:t>
            </a:r>
            <a:r>
              <a:rPr lang="en-US" sz="4800" b="1" u="sng" dirty="0" smtClean="0">
                <a:solidFill>
                  <a:srgbClr val="FFFF00"/>
                </a:solidFill>
              </a:rPr>
              <a:t>as if they had never </a:t>
            </a:r>
            <a:r>
              <a:rPr lang="en-US" sz="4800" b="1" u="sng" dirty="0" smtClean="0">
                <a:solidFill>
                  <a:srgbClr val="FFFF00"/>
                </a:solidFill>
              </a:rPr>
              <a:t>sinned</a:t>
            </a:r>
            <a:r>
              <a:rPr lang="en-US" sz="4800" b="1" dirty="0" smtClean="0">
                <a:solidFill>
                  <a:schemeClr val="bg1"/>
                </a:solidFill>
              </a:rPr>
              <a:t>. …” </a:t>
            </a:r>
            <a:r>
              <a:rPr lang="en-US" sz="4800" b="1" dirty="0" smtClean="0">
                <a:solidFill>
                  <a:srgbClr val="00B0F0"/>
                </a:solidFill>
              </a:rPr>
              <a:t>– Bible Echo; November </a:t>
            </a:r>
            <a:r>
              <a:rPr lang="en-US" sz="4800" b="1" dirty="0" smtClean="0">
                <a:solidFill>
                  <a:srgbClr val="00B0F0"/>
                </a:solidFill>
              </a:rPr>
              <a:t>25, </a:t>
            </a:r>
            <a:r>
              <a:rPr lang="en-US" sz="4800" b="1" dirty="0" smtClean="0">
                <a:solidFill>
                  <a:srgbClr val="00B0F0"/>
                </a:solidFill>
              </a:rPr>
              <a:t>1895; </a:t>
            </a:r>
            <a:r>
              <a:rPr lang="en-US" sz="4800" b="1" dirty="0" smtClean="0">
                <a:solidFill>
                  <a:srgbClr val="00B0F0"/>
                </a:solidFill>
              </a:rPr>
              <a:t>par. </a:t>
            </a:r>
            <a:r>
              <a:rPr lang="en-US" sz="4800" b="1" dirty="0" smtClean="0">
                <a:solidFill>
                  <a:srgbClr val="00B0F0"/>
                </a:solidFill>
              </a:rPr>
              <a:t>5</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5262979"/>
          </a:xfrm>
          <a:prstGeom prst="rect">
            <a:avLst/>
          </a:prstGeom>
          <a:noFill/>
        </p:spPr>
        <p:txBody>
          <a:bodyPr wrap="square" rtlCol="0">
            <a:spAutoFit/>
          </a:bodyPr>
          <a:lstStyle/>
          <a:p>
            <a:pPr algn="ctr"/>
            <a:r>
              <a:rPr lang="en-US" sz="4800" b="1" dirty="0" smtClean="0">
                <a:solidFill>
                  <a:schemeClr val="bg1"/>
                </a:solidFill>
              </a:rPr>
              <a:t>“… Every </a:t>
            </a:r>
            <a:r>
              <a:rPr lang="en-US" sz="4800" b="1" dirty="0" smtClean="0">
                <a:solidFill>
                  <a:schemeClr val="bg1"/>
                </a:solidFill>
              </a:rPr>
              <a:t>sin of which they had been guilty was forgiven, and they stood before God as chosen and true, as </a:t>
            </a:r>
            <a:r>
              <a:rPr lang="en-US" sz="4800" b="1" u="sng" dirty="0" smtClean="0">
                <a:solidFill>
                  <a:srgbClr val="FFFF00"/>
                </a:solidFill>
              </a:rPr>
              <a:t>innocent, as perfect, as though they had never sinned</a:t>
            </a:r>
            <a:r>
              <a:rPr lang="en-US" sz="4800" b="1" dirty="0" smtClean="0">
                <a:solidFill>
                  <a:schemeClr val="bg1"/>
                </a:solidFill>
              </a:rPr>
              <a:t>. …” </a:t>
            </a:r>
            <a:r>
              <a:rPr lang="en-US" sz="4800" b="1" dirty="0" smtClean="0">
                <a:solidFill>
                  <a:srgbClr val="00B0F0"/>
                </a:solidFill>
              </a:rPr>
              <a:t>– The Advent Review &amp; Sabbath Herald; August </a:t>
            </a:r>
            <a:r>
              <a:rPr lang="en-US" sz="4800" b="1" dirty="0" smtClean="0">
                <a:solidFill>
                  <a:srgbClr val="00B0F0"/>
                </a:solidFill>
              </a:rPr>
              <a:t>29, </a:t>
            </a:r>
            <a:r>
              <a:rPr lang="en-US" sz="4800" b="1" dirty="0" smtClean="0">
                <a:solidFill>
                  <a:srgbClr val="00B0F0"/>
                </a:solidFill>
              </a:rPr>
              <a:t>1893; </a:t>
            </a:r>
            <a:r>
              <a:rPr lang="en-US" sz="4800" b="1" dirty="0" smtClean="0">
                <a:solidFill>
                  <a:srgbClr val="00B0F0"/>
                </a:solidFill>
              </a:rPr>
              <a:t>par. </a:t>
            </a:r>
            <a:r>
              <a:rPr lang="en-US" sz="4800" b="1" dirty="0" smtClean="0">
                <a:solidFill>
                  <a:srgbClr val="00B0F0"/>
                </a:solidFill>
              </a:rPr>
              <a:t>3</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47800"/>
            <a:ext cx="9144000" cy="3785652"/>
          </a:xfrm>
          <a:prstGeom prst="rect">
            <a:avLst/>
          </a:prstGeom>
          <a:noFill/>
        </p:spPr>
        <p:txBody>
          <a:bodyPr wrap="square" rtlCol="0">
            <a:spAutoFit/>
          </a:bodyPr>
          <a:lstStyle/>
          <a:p>
            <a:pPr algn="ctr"/>
            <a:r>
              <a:rPr lang="en-US" sz="4800" b="1" dirty="0" smtClean="0">
                <a:solidFill>
                  <a:schemeClr val="bg1"/>
                </a:solidFill>
              </a:rPr>
              <a:t>“… through </a:t>
            </a:r>
            <a:r>
              <a:rPr lang="en-US" sz="4800" b="1" dirty="0" smtClean="0">
                <a:solidFill>
                  <a:schemeClr val="bg1"/>
                </a:solidFill>
              </a:rPr>
              <a:t>the righteousness of Christ we shall stand before God pardoned, </a:t>
            </a:r>
            <a:r>
              <a:rPr lang="en-US" sz="4800" b="1" u="sng" dirty="0" smtClean="0">
                <a:solidFill>
                  <a:srgbClr val="FFFF00"/>
                </a:solidFill>
              </a:rPr>
              <a:t>and as though we had never sinned</a:t>
            </a:r>
            <a:r>
              <a:rPr lang="en-US" sz="4800" b="1" dirty="0" smtClean="0">
                <a:solidFill>
                  <a:schemeClr val="bg1"/>
                </a:solidFill>
              </a:rPr>
              <a:t>. </a:t>
            </a:r>
            <a:r>
              <a:rPr lang="en-US" sz="4800" b="1" dirty="0" smtClean="0">
                <a:solidFill>
                  <a:schemeClr val="bg1"/>
                </a:solidFill>
              </a:rPr>
              <a:t>…” </a:t>
            </a:r>
            <a:r>
              <a:rPr lang="en-US" sz="4800" b="1" dirty="0" smtClean="0">
                <a:solidFill>
                  <a:srgbClr val="00B0F0"/>
                </a:solidFill>
              </a:rPr>
              <a:t>– Signs Of The Times; April </a:t>
            </a:r>
            <a:r>
              <a:rPr lang="en-US" sz="4800" b="1" dirty="0" smtClean="0">
                <a:solidFill>
                  <a:srgbClr val="00B0F0"/>
                </a:solidFill>
              </a:rPr>
              <a:t>10, </a:t>
            </a:r>
            <a:r>
              <a:rPr lang="en-US" sz="4800" b="1" dirty="0" smtClean="0">
                <a:solidFill>
                  <a:srgbClr val="00B0F0"/>
                </a:solidFill>
              </a:rPr>
              <a:t>1893; </a:t>
            </a:r>
            <a:r>
              <a:rPr lang="en-US" sz="4800" b="1" dirty="0" smtClean="0">
                <a:solidFill>
                  <a:srgbClr val="00B0F0"/>
                </a:solidFill>
              </a:rPr>
              <a:t>par. </a:t>
            </a:r>
            <a:r>
              <a:rPr lang="en-US" sz="4800" b="1" dirty="0" smtClean="0">
                <a:solidFill>
                  <a:srgbClr val="00B0F0"/>
                </a:solidFill>
              </a:rPr>
              <a:t>4</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6247864"/>
          </a:xfrm>
          <a:prstGeom prst="rect">
            <a:avLst/>
          </a:prstGeom>
          <a:noFill/>
        </p:spPr>
        <p:txBody>
          <a:bodyPr wrap="square" rtlCol="0">
            <a:spAutoFit/>
          </a:bodyPr>
          <a:lstStyle/>
          <a:p>
            <a:pPr algn="ctr"/>
            <a:r>
              <a:rPr lang="en-US" sz="4000" b="1" dirty="0" smtClean="0">
                <a:solidFill>
                  <a:schemeClr val="bg1"/>
                </a:solidFill>
              </a:rPr>
              <a:t>The saints at the blotting out of sin will be </a:t>
            </a:r>
            <a:r>
              <a:rPr lang="en-US" sz="4000" b="1" dirty="0" smtClean="0">
                <a:solidFill>
                  <a:srgbClr val="FFFF00"/>
                </a:solidFill>
              </a:rPr>
              <a:t>“without </a:t>
            </a:r>
            <a:r>
              <a:rPr lang="en-US" sz="4000" b="1" dirty="0" smtClean="0">
                <a:solidFill>
                  <a:srgbClr val="FFFF00"/>
                </a:solidFill>
              </a:rPr>
              <a:t>sin</a:t>
            </a:r>
            <a:r>
              <a:rPr lang="en-US" sz="4000" b="1" dirty="0" smtClean="0">
                <a:solidFill>
                  <a:srgbClr val="FFFF00"/>
                </a:solidFill>
              </a:rPr>
              <a:t>”</a:t>
            </a:r>
            <a:r>
              <a:rPr lang="en-US" sz="4000" b="1" dirty="0" smtClean="0">
                <a:solidFill>
                  <a:schemeClr val="bg1"/>
                </a:solidFill>
              </a:rPr>
              <a:t>, and then they must enter the </a:t>
            </a:r>
            <a:r>
              <a:rPr lang="en-US" sz="4000" b="1" dirty="0" smtClean="0">
                <a:solidFill>
                  <a:srgbClr val="FFFF00"/>
                </a:solidFill>
              </a:rPr>
              <a:t>“New Jerusalem”</a:t>
            </a:r>
            <a:r>
              <a:rPr lang="en-US" sz="4000" b="1" dirty="0" smtClean="0">
                <a:solidFill>
                  <a:schemeClr val="bg1"/>
                </a:solidFill>
              </a:rPr>
              <a:t> above </a:t>
            </a:r>
            <a:r>
              <a:rPr lang="en-US" sz="4000" b="1" dirty="0" smtClean="0">
                <a:solidFill>
                  <a:srgbClr val="00B050"/>
                </a:solidFill>
              </a:rPr>
              <a:t>[Galatians 4:26 KJB]</a:t>
            </a:r>
            <a:r>
              <a:rPr lang="en-US" sz="4000" b="1" dirty="0" smtClean="0">
                <a:solidFill>
                  <a:schemeClr val="bg1"/>
                </a:solidFill>
              </a:rPr>
              <a:t>, which is the </a:t>
            </a:r>
            <a:r>
              <a:rPr lang="en-US" sz="4000" b="1" dirty="0" smtClean="0">
                <a:solidFill>
                  <a:srgbClr val="FFFF00"/>
                </a:solidFill>
              </a:rPr>
              <a:t>“camp of the saints”</a:t>
            </a:r>
            <a:r>
              <a:rPr lang="en-US" sz="4000" b="1" dirty="0" smtClean="0">
                <a:solidFill>
                  <a:schemeClr val="bg1"/>
                </a:solidFill>
              </a:rPr>
              <a:t> </a:t>
            </a:r>
            <a:r>
              <a:rPr lang="en-US" sz="4000" b="1" dirty="0" smtClean="0">
                <a:solidFill>
                  <a:srgbClr val="00B050"/>
                </a:solidFill>
              </a:rPr>
              <a:t>[Revelation 20:9 KJB, see also Numbers 15:33-35 KJB]</a:t>
            </a:r>
            <a:r>
              <a:rPr lang="en-US" sz="4000" b="1" dirty="0" smtClean="0">
                <a:solidFill>
                  <a:schemeClr val="bg1"/>
                </a:solidFill>
              </a:rPr>
              <a:t>, and there enter into the Judgment, for 1,000 years, wherein they will compare the deeds of the wicked, like </a:t>
            </a:r>
            <a:r>
              <a:rPr lang="en-US" sz="4000" b="1" dirty="0" err="1" smtClean="0">
                <a:solidFill>
                  <a:schemeClr val="bg1"/>
                </a:solidFill>
              </a:rPr>
              <a:t>sabbath</a:t>
            </a:r>
            <a:r>
              <a:rPr lang="en-US" sz="4000" b="1" dirty="0" smtClean="0">
                <a:solidFill>
                  <a:schemeClr val="bg1"/>
                </a:solidFill>
              </a:rPr>
              <a:t> breakers, with the Law of God, the </a:t>
            </a:r>
            <a:r>
              <a:rPr lang="en-US" sz="4000" b="1" dirty="0" smtClean="0">
                <a:solidFill>
                  <a:schemeClr val="bg1"/>
                </a:solidFill>
              </a:rPr>
              <a:t>Bible.</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xy.duckduckgo.com12.jpg"/>
          <p:cNvPicPr>
            <a:picLocks noChangeAspect="1"/>
          </p:cNvPicPr>
          <p:nvPr/>
        </p:nvPicPr>
        <p:blipFill>
          <a:blip r:embed="rId2"/>
          <a:stretch>
            <a:fillRect/>
          </a:stretch>
        </p:blipFill>
        <p:spPr>
          <a:xfrm>
            <a:off x="0" y="685800"/>
            <a:ext cx="9144001" cy="5410200"/>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xy.duckduckgo.com42.jpg"/>
          <p:cNvPicPr>
            <a:picLocks noChangeAspect="1"/>
          </p:cNvPicPr>
          <p:nvPr/>
        </p:nvPicPr>
        <p:blipFill>
          <a:blip r:embed="rId2"/>
          <a:stretch>
            <a:fillRect/>
          </a:stretch>
        </p:blipFill>
        <p:spPr>
          <a:xfrm>
            <a:off x="0" y="685800"/>
            <a:ext cx="9144000" cy="5453103"/>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9144000" cy="4770537"/>
          </a:xfrm>
          <a:prstGeom prst="rect">
            <a:avLst/>
          </a:prstGeom>
          <a:noFill/>
        </p:spPr>
        <p:txBody>
          <a:bodyPr wrap="square" rtlCol="0">
            <a:spAutoFit/>
          </a:bodyPr>
          <a:lstStyle/>
          <a:p>
            <a:pPr algn="ctr"/>
            <a:r>
              <a:rPr lang="en-US" sz="4000" b="1" dirty="0" smtClean="0">
                <a:solidFill>
                  <a:schemeClr val="bg1"/>
                </a:solidFill>
              </a:rPr>
              <a:t>After </a:t>
            </a:r>
            <a:r>
              <a:rPr lang="en-US" sz="4000" b="1" dirty="0" smtClean="0">
                <a:solidFill>
                  <a:schemeClr val="bg1"/>
                </a:solidFill>
              </a:rPr>
              <a:t>the 1,000 years in Heaven, and the comparing of the deeds with the Bible, the saints will </a:t>
            </a:r>
            <a:r>
              <a:rPr lang="en-US" sz="4000" b="1" u="sng" dirty="0" smtClean="0">
                <a:solidFill>
                  <a:schemeClr val="bg1"/>
                </a:solidFill>
              </a:rPr>
              <a:t>agree</a:t>
            </a:r>
            <a:r>
              <a:rPr lang="en-US" sz="4000" b="1" dirty="0" smtClean="0">
                <a:solidFill>
                  <a:schemeClr val="bg1"/>
                </a:solidFill>
              </a:rPr>
              <a:t> with the judgments of God already laid </a:t>
            </a:r>
            <a:r>
              <a:rPr lang="en-US" sz="4000" b="1" dirty="0" smtClean="0">
                <a:solidFill>
                  <a:schemeClr val="bg1"/>
                </a:solidFill>
              </a:rPr>
              <a:t>down, or written, therein.</a:t>
            </a:r>
          </a:p>
          <a:p>
            <a:pPr algn="ctr"/>
            <a:endParaRPr lang="en-US" sz="2400" b="1" dirty="0" smtClean="0">
              <a:solidFill>
                <a:schemeClr val="bg1"/>
              </a:solidFill>
            </a:endParaRPr>
          </a:p>
          <a:p>
            <a:pPr algn="ctr"/>
            <a:r>
              <a:rPr lang="en-US" sz="4000" b="1" dirty="0" smtClean="0">
                <a:solidFill>
                  <a:schemeClr val="bg1"/>
                </a:solidFill>
              </a:rPr>
              <a:t>They </a:t>
            </a:r>
            <a:r>
              <a:rPr lang="en-US" sz="4000" b="1" dirty="0" smtClean="0">
                <a:solidFill>
                  <a:schemeClr val="bg1"/>
                </a:solidFill>
              </a:rPr>
              <a:t>will “Amen” His judgments and so execute them.</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 Years.jpg"/>
          <p:cNvPicPr>
            <a:picLocks noChangeAspect="1"/>
          </p:cNvPicPr>
          <p:nvPr/>
        </p:nvPicPr>
        <p:blipFill>
          <a:blip r:embed="rId2" cstate="print"/>
          <a:stretch>
            <a:fillRect/>
          </a:stretch>
        </p:blipFill>
        <p:spPr>
          <a:xfrm>
            <a:off x="0" y="886057"/>
            <a:ext cx="9144000" cy="5085886"/>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“Let </a:t>
            </a:r>
            <a:r>
              <a:rPr lang="en-US" sz="4800" b="1" dirty="0" smtClean="0">
                <a:solidFill>
                  <a:schemeClr val="bg1"/>
                </a:solidFill>
              </a:rPr>
              <a:t>us hear the conclusion of the whole matter: Fear God, and keep his </a:t>
            </a:r>
            <a:r>
              <a:rPr lang="en-US" sz="4800" b="1" u="sng" dirty="0" smtClean="0">
                <a:solidFill>
                  <a:srgbClr val="FFFF00"/>
                </a:solidFill>
              </a:rPr>
              <a:t>commandments</a:t>
            </a:r>
            <a:r>
              <a:rPr lang="en-US" sz="4800" b="1" dirty="0" smtClean="0">
                <a:solidFill>
                  <a:schemeClr val="bg1"/>
                </a:solidFill>
              </a:rPr>
              <a:t>: for this is </a:t>
            </a:r>
            <a:r>
              <a:rPr lang="en-US" sz="4800" b="1" u="sng" dirty="0" smtClean="0">
                <a:solidFill>
                  <a:srgbClr val="FFFF00"/>
                </a:solidFill>
              </a:rPr>
              <a:t>the whole duty of </a:t>
            </a:r>
            <a:r>
              <a:rPr lang="en-US" sz="4800" b="1" u="sng" dirty="0" smtClean="0">
                <a:solidFill>
                  <a:srgbClr val="FFFF00"/>
                </a:solidFill>
              </a:rPr>
              <a:t>man</a:t>
            </a:r>
            <a:r>
              <a:rPr lang="en-US" sz="4800" b="1" dirty="0" smtClean="0">
                <a:solidFill>
                  <a:schemeClr val="bg1"/>
                </a:solidFill>
              </a:rPr>
              <a:t> </a:t>
            </a:r>
            <a:r>
              <a:rPr lang="en-US" sz="4800" b="1" dirty="0" smtClean="0">
                <a:solidFill>
                  <a:srgbClr val="00B050"/>
                </a:solidFill>
              </a:rPr>
              <a:t>(Heb. Adam)</a:t>
            </a:r>
            <a:r>
              <a:rPr lang="en-US" sz="4800" b="1" dirty="0" smtClean="0">
                <a:solidFill>
                  <a:schemeClr val="bg1"/>
                </a:solidFill>
              </a:rPr>
              <a:t>.”</a:t>
            </a:r>
          </a:p>
          <a:p>
            <a:pPr algn="ctr"/>
            <a:r>
              <a:rPr lang="en-US" sz="4800" b="1" dirty="0" smtClean="0">
                <a:solidFill>
                  <a:srgbClr val="00B0F0"/>
                </a:solidFill>
              </a:rPr>
              <a:t>– Ecclesiastes 12:13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arisees 01.jpg"/>
          <p:cNvPicPr>
            <a:picLocks noChangeAspect="1"/>
          </p:cNvPicPr>
          <p:nvPr/>
        </p:nvPicPr>
        <p:blipFill>
          <a:blip r:embed="rId2"/>
          <a:stretch>
            <a:fillRect/>
          </a:stretch>
        </p:blipFill>
        <p:spPr>
          <a:xfrm>
            <a:off x="0" y="990600"/>
            <a:ext cx="9144000" cy="4876800"/>
          </a:xfrm>
          <a:prstGeom prst="rect">
            <a:avLst/>
          </a:prstGeom>
        </p:spPr>
      </p:pic>
      <p:sp>
        <p:nvSpPr>
          <p:cNvPr id="8" name="TextBox 7"/>
          <p:cNvSpPr txBox="1"/>
          <p:nvPr/>
        </p:nvSpPr>
        <p:spPr>
          <a:xfrm>
            <a:off x="0" y="152400"/>
            <a:ext cx="9144000" cy="707886"/>
          </a:xfrm>
          <a:prstGeom prst="rect">
            <a:avLst/>
          </a:prstGeom>
          <a:noFill/>
        </p:spPr>
        <p:txBody>
          <a:bodyPr wrap="square" rtlCol="0">
            <a:spAutoFit/>
          </a:bodyPr>
          <a:lstStyle/>
          <a:p>
            <a:pPr algn="ctr"/>
            <a:r>
              <a:rPr lang="en-US" sz="4000" b="1" dirty="0" smtClean="0">
                <a:solidFill>
                  <a:schemeClr val="bg1"/>
                </a:solidFill>
              </a:rPr>
              <a:t>In the New Testament …</a:t>
            </a:r>
            <a:endParaRPr lang="en-US" sz="4000" b="1" dirty="0">
              <a:solidFill>
                <a:schemeClr val="bg1"/>
              </a:solidFill>
            </a:endParaRPr>
          </a:p>
        </p:txBody>
      </p:sp>
      <p:sp>
        <p:nvSpPr>
          <p:cNvPr id="9" name="TextBox 8"/>
          <p:cNvSpPr txBox="1"/>
          <p:nvPr/>
        </p:nvSpPr>
        <p:spPr>
          <a:xfrm>
            <a:off x="0" y="5934670"/>
            <a:ext cx="9144000" cy="707886"/>
          </a:xfrm>
          <a:prstGeom prst="rect">
            <a:avLst/>
          </a:prstGeom>
          <a:noFill/>
        </p:spPr>
        <p:txBody>
          <a:bodyPr wrap="square" rtlCol="0">
            <a:spAutoFit/>
          </a:bodyPr>
          <a:lstStyle/>
          <a:p>
            <a:pPr algn="ctr"/>
            <a:r>
              <a:rPr lang="en-US" sz="4000" b="1" dirty="0" smtClean="0">
                <a:solidFill>
                  <a:schemeClr val="bg1"/>
                </a:solidFill>
              </a:rPr>
              <a:t>… there was a very “religious” group ...</a:t>
            </a:r>
            <a:endParaRPr lang="en-US" sz="4000" b="1" dirty="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dirty="0" smtClean="0">
                <a:solidFill>
                  <a:schemeClr val="bg1"/>
                </a:solidFill>
              </a:rPr>
              <a:t>God shall bring </a:t>
            </a:r>
            <a:r>
              <a:rPr lang="en-US" sz="4800" b="1" u="sng" dirty="0" smtClean="0">
                <a:solidFill>
                  <a:srgbClr val="FFFF00"/>
                </a:solidFill>
              </a:rPr>
              <a:t>every work into judgment</a:t>
            </a:r>
            <a:r>
              <a:rPr lang="en-US" sz="4800" b="1" dirty="0" smtClean="0">
                <a:solidFill>
                  <a:schemeClr val="bg1"/>
                </a:solidFill>
              </a:rPr>
              <a:t>, with every secret thing, whether it be good, or whether it be evil</a:t>
            </a:r>
            <a:r>
              <a:rPr lang="en-US" sz="4800" b="1" dirty="0" smtClean="0">
                <a:solidFill>
                  <a:schemeClr val="bg1"/>
                </a:solidFill>
              </a:rPr>
              <a:t>.”</a:t>
            </a:r>
          </a:p>
          <a:p>
            <a:pPr algn="ctr"/>
            <a:r>
              <a:rPr lang="en-US" sz="4800" b="1" dirty="0" smtClean="0">
                <a:solidFill>
                  <a:srgbClr val="00B0F0"/>
                </a:solidFill>
              </a:rPr>
              <a:t>– Ecclesiastes 12:14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smtClean="0">
                <a:solidFill>
                  <a:schemeClr val="bg1"/>
                </a:solidFill>
              </a:rPr>
              <a:t>“I </a:t>
            </a:r>
            <a:r>
              <a:rPr lang="en-US" sz="4800" b="1" dirty="0" smtClean="0">
                <a:solidFill>
                  <a:schemeClr val="bg1"/>
                </a:solidFill>
              </a:rPr>
              <a:t>said in mine heart, </a:t>
            </a:r>
            <a:r>
              <a:rPr lang="en-US" sz="4800" b="1" u="sng" dirty="0" smtClean="0">
                <a:solidFill>
                  <a:srgbClr val="FFFF00"/>
                </a:solidFill>
              </a:rPr>
              <a:t>God shall judge the righteous and the wicked</a:t>
            </a:r>
            <a:r>
              <a:rPr lang="en-US" sz="4800" b="1" dirty="0" smtClean="0">
                <a:solidFill>
                  <a:schemeClr val="bg1"/>
                </a:solidFill>
              </a:rPr>
              <a:t>: for there is </a:t>
            </a:r>
            <a:r>
              <a:rPr lang="en-US" sz="4800" b="1" u="sng" dirty="0" smtClean="0">
                <a:solidFill>
                  <a:srgbClr val="FFFF00"/>
                </a:solidFill>
              </a:rPr>
              <a:t>a time</a:t>
            </a:r>
            <a:r>
              <a:rPr lang="en-US" sz="4800" b="1" dirty="0" smtClean="0">
                <a:solidFill>
                  <a:schemeClr val="bg1"/>
                </a:solidFill>
              </a:rPr>
              <a:t> there for every purpose and for every work</a:t>
            </a:r>
            <a:r>
              <a:rPr lang="en-US" sz="4800" b="1" dirty="0" smtClean="0">
                <a:solidFill>
                  <a:schemeClr val="bg1"/>
                </a:solidFill>
              </a:rPr>
              <a:t>.” </a:t>
            </a:r>
            <a:r>
              <a:rPr lang="en-US" sz="4800" b="1" dirty="0" smtClean="0">
                <a:solidFill>
                  <a:srgbClr val="00B0F0"/>
                </a:solidFill>
              </a:rPr>
              <a:t>– Ecclesiastes 3:17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4524315"/>
          </a:xfrm>
          <a:prstGeom prst="rect">
            <a:avLst/>
          </a:prstGeom>
          <a:noFill/>
        </p:spPr>
        <p:txBody>
          <a:bodyPr wrap="square" rtlCol="0">
            <a:spAutoFit/>
          </a:bodyPr>
          <a:lstStyle/>
          <a:p>
            <a:pPr algn="ctr"/>
            <a:r>
              <a:rPr lang="en-US" sz="4800" b="1" dirty="0" smtClean="0">
                <a:solidFill>
                  <a:schemeClr val="bg1"/>
                </a:solidFill>
              </a:rPr>
              <a:t>“He </a:t>
            </a:r>
            <a:r>
              <a:rPr lang="en-US" sz="4800" b="1" dirty="0" smtClean="0">
                <a:solidFill>
                  <a:schemeClr val="bg1"/>
                </a:solidFill>
              </a:rPr>
              <a:t>that </a:t>
            </a:r>
            <a:r>
              <a:rPr lang="en-US" sz="4800" b="1" dirty="0" err="1" smtClean="0">
                <a:solidFill>
                  <a:schemeClr val="bg1"/>
                </a:solidFill>
              </a:rPr>
              <a:t>rejecteth</a:t>
            </a:r>
            <a:r>
              <a:rPr lang="en-US" sz="4800" b="1" dirty="0" smtClean="0">
                <a:solidFill>
                  <a:schemeClr val="bg1"/>
                </a:solidFill>
              </a:rPr>
              <a:t> </a:t>
            </a:r>
            <a:r>
              <a:rPr lang="en-US" sz="4800" b="1" u="sng" dirty="0" smtClean="0">
                <a:solidFill>
                  <a:srgbClr val="FFFF00"/>
                </a:solidFill>
              </a:rPr>
              <a:t>me</a:t>
            </a:r>
            <a:r>
              <a:rPr lang="en-US" sz="4800" b="1" dirty="0" smtClean="0">
                <a:solidFill>
                  <a:schemeClr val="bg1"/>
                </a:solidFill>
              </a:rPr>
              <a:t>, </a:t>
            </a:r>
            <a:r>
              <a:rPr lang="en-US" sz="4800" b="1" u="sng" dirty="0" smtClean="0">
                <a:solidFill>
                  <a:srgbClr val="FFFF00"/>
                </a:solidFill>
              </a:rPr>
              <a:t>and</a:t>
            </a:r>
            <a:r>
              <a:rPr lang="en-US" sz="4800" b="1" dirty="0" smtClean="0">
                <a:solidFill>
                  <a:schemeClr val="bg1"/>
                </a:solidFill>
              </a:rPr>
              <a:t> </a:t>
            </a:r>
            <a:r>
              <a:rPr lang="en-US" sz="4800" b="1" dirty="0" err="1" smtClean="0">
                <a:solidFill>
                  <a:schemeClr val="bg1"/>
                </a:solidFill>
              </a:rPr>
              <a:t>receiveth</a:t>
            </a:r>
            <a:r>
              <a:rPr lang="en-US" sz="4800" b="1" dirty="0" smtClean="0">
                <a:solidFill>
                  <a:schemeClr val="bg1"/>
                </a:solidFill>
              </a:rPr>
              <a:t> not </a:t>
            </a:r>
            <a:r>
              <a:rPr lang="en-US" sz="4800" b="1" u="sng" dirty="0" smtClean="0">
                <a:solidFill>
                  <a:srgbClr val="FFFF00"/>
                </a:solidFill>
              </a:rPr>
              <a:t>my words</a:t>
            </a:r>
            <a:r>
              <a:rPr lang="en-US" sz="4800" b="1" dirty="0" smtClean="0">
                <a:solidFill>
                  <a:schemeClr val="bg1"/>
                </a:solidFill>
              </a:rPr>
              <a:t>, hath </a:t>
            </a:r>
            <a:r>
              <a:rPr lang="en-US" sz="4800" b="1" u="sng" dirty="0" smtClean="0">
                <a:solidFill>
                  <a:srgbClr val="FFFF00"/>
                </a:solidFill>
              </a:rPr>
              <a:t>one that </a:t>
            </a:r>
            <a:r>
              <a:rPr lang="en-US" sz="4800" b="1" u="sng" dirty="0" err="1" smtClean="0">
                <a:solidFill>
                  <a:srgbClr val="FFFF00"/>
                </a:solidFill>
              </a:rPr>
              <a:t>judgeth</a:t>
            </a:r>
            <a:r>
              <a:rPr lang="en-US" sz="4800" b="1" dirty="0" smtClean="0">
                <a:solidFill>
                  <a:schemeClr val="bg1"/>
                </a:solidFill>
              </a:rPr>
              <a:t> him: </a:t>
            </a:r>
            <a:r>
              <a:rPr lang="en-US" sz="4800" b="1" u="sng" dirty="0" smtClean="0">
                <a:solidFill>
                  <a:srgbClr val="FFFF00"/>
                </a:solidFill>
              </a:rPr>
              <a:t>the word that I have spoken</a:t>
            </a:r>
            <a:r>
              <a:rPr lang="en-US" sz="4800" b="1" dirty="0" smtClean="0">
                <a:solidFill>
                  <a:schemeClr val="bg1"/>
                </a:solidFill>
              </a:rPr>
              <a:t>, </a:t>
            </a:r>
            <a:r>
              <a:rPr lang="en-US" sz="4800" b="1" u="sng" dirty="0" smtClean="0">
                <a:solidFill>
                  <a:srgbClr val="FFFF00"/>
                </a:solidFill>
              </a:rPr>
              <a:t>the same shall judge him in the last day</a:t>
            </a:r>
            <a:r>
              <a:rPr lang="en-US" sz="4800" b="1" dirty="0" smtClean="0">
                <a:solidFill>
                  <a:schemeClr val="bg1"/>
                </a:solidFill>
              </a:rPr>
              <a:t>.”</a:t>
            </a:r>
          </a:p>
          <a:p>
            <a:pPr algn="ctr"/>
            <a:r>
              <a:rPr lang="en-US" sz="4800" b="1" dirty="0" smtClean="0">
                <a:solidFill>
                  <a:srgbClr val="00B0F0"/>
                </a:solidFill>
              </a:rPr>
              <a:t>– John 12:48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“Do </a:t>
            </a:r>
            <a:r>
              <a:rPr lang="en-US" sz="4800" b="1" dirty="0" smtClean="0">
                <a:solidFill>
                  <a:schemeClr val="bg1"/>
                </a:solidFill>
              </a:rPr>
              <a:t>ye not know that </a:t>
            </a:r>
            <a:r>
              <a:rPr lang="en-US" sz="4800" b="1" u="sng" dirty="0" smtClean="0">
                <a:solidFill>
                  <a:srgbClr val="FFFF00"/>
                </a:solidFill>
              </a:rPr>
              <a:t>the saints shall judge the world</a:t>
            </a:r>
            <a:r>
              <a:rPr lang="en-US" sz="4800" b="1" dirty="0" smtClean="0">
                <a:solidFill>
                  <a:schemeClr val="bg1"/>
                </a:solidFill>
              </a:rPr>
              <a:t>? and if the world shall be judged by you, are ye unworthy to judge the smallest matters</a:t>
            </a:r>
            <a:r>
              <a:rPr lang="en-US" sz="4800" b="1" dirty="0" smtClean="0">
                <a:solidFill>
                  <a:schemeClr val="bg1"/>
                </a:solidFill>
              </a:rPr>
              <a:t>?” </a:t>
            </a:r>
            <a:r>
              <a:rPr lang="en-US" sz="4800" b="1" dirty="0" smtClean="0">
                <a:solidFill>
                  <a:srgbClr val="00B0F0"/>
                </a:solidFill>
              </a:rPr>
              <a:t>– 1 Corinthians 6:2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3046988"/>
          </a:xfrm>
          <a:prstGeom prst="rect">
            <a:avLst/>
          </a:prstGeom>
          <a:noFill/>
        </p:spPr>
        <p:txBody>
          <a:bodyPr wrap="square" rtlCol="0">
            <a:spAutoFit/>
          </a:bodyPr>
          <a:lstStyle/>
          <a:p>
            <a:pPr algn="ctr"/>
            <a:r>
              <a:rPr lang="en-US" sz="4800" b="1" dirty="0" smtClean="0">
                <a:solidFill>
                  <a:schemeClr val="bg1"/>
                </a:solidFill>
              </a:rPr>
              <a:t>“Know </a:t>
            </a:r>
            <a:r>
              <a:rPr lang="en-US" sz="4800" b="1" dirty="0" smtClean="0">
                <a:solidFill>
                  <a:schemeClr val="bg1"/>
                </a:solidFill>
              </a:rPr>
              <a:t>ye not that </a:t>
            </a:r>
            <a:r>
              <a:rPr lang="en-US" sz="4800" b="1" u="sng" dirty="0" smtClean="0">
                <a:solidFill>
                  <a:srgbClr val="FFFF00"/>
                </a:solidFill>
              </a:rPr>
              <a:t>we shall judge angels</a:t>
            </a:r>
            <a:r>
              <a:rPr lang="en-US" sz="4800" b="1" dirty="0" smtClean="0">
                <a:solidFill>
                  <a:schemeClr val="bg1"/>
                </a:solidFill>
              </a:rPr>
              <a:t>? how much more things that pertain to this life</a:t>
            </a:r>
            <a:r>
              <a:rPr lang="en-US" sz="4800" b="1" dirty="0" smtClean="0">
                <a:solidFill>
                  <a:schemeClr val="bg1"/>
                </a:solidFill>
              </a:rPr>
              <a:t>?”</a:t>
            </a:r>
          </a:p>
          <a:p>
            <a:pPr algn="ctr"/>
            <a:r>
              <a:rPr lang="en-US" sz="4800" b="1" dirty="0" smtClean="0">
                <a:solidFill>
                  <a:srgbClr val="00B0F0"/>
                </a:solidFill>
              </a:rPr>
              <a:t>– 1 Corinthians 6:3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19400"/>
            <a:ext cx="9144000" cy="1569660"/>
          </a:xfrm>
          <a:prstGeom prst="rect">
            <a:avLst/>
          </a:prstGeom>
          <a:noFill/>
        </p:spPr>
        <p:txBody>
          <a:bodyPr wrap="square" rtlCol="0">
            <a:spAutoFit/>
          </a:bodyPr>
          <a:lstStyle/>
          <a:p>
            <a:pPr algn="ctr"/>
            <a:r>
              <a:rPr lang="en-US" sz="4800" b="1" dirty="0" smtClean="0">
                <a:solidFill>
                  <a:schemeClr val="bg1"/>
                </a:solidFill>
              </a:rPr>
              <a:t>When will those </a:t>
            </a:r>
            <a:r>
              <a:rPr lang="en-US" sz="4800" b="1" dirty="0" smtClean="0">
                <a:solidFill>
                  <a:schemeClr val="bg1"/>
                </a:solidFill>
              </a:rPr>
              <a:t>who are </a:t>
            </a:r>
            <a:r>
              <a:rPr lang="en-US" sz="4800" b="1" dirty="0" smtClean="0">
                <a:solidFill>
                  <a:srgbClr val="FFFF00"/>
                </a:solidFill>
              </a:rPr>
              <a:t>“without </a:t>
            </a:r>
            <a:r>
              <a:rPr lang="en-US" sz="4800" b="1" dirty="0" smtClean="0">
                <a:solidFill>
                  <a:srgbClr val="FFFF00"/>
                </a:solidFill>
              </a:rPr>
              <a:t>sin</a:t>
            </a:r>
            <a:r>
              <a:rPr lang="en-US" sz="4800" b="1" dirty="0" smtClean="0">
                <a:solidFill>
                  <a:srgbClr val="FFFF00"/>
                </a:solidFill>
              </a:rPr>
              <a:t>”</a:t>
            </a:r>
            <a:r>
              <a:rPr lang="en-US" sz="4800" b="1" dirty="0" smtClean="0">
                <a:solidFill>
                  <a:schemeClr val="bg1"/>
                </a:solidFill>
              </a:rPr>
              <a:t> judge?</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1600200"/>
            <a:ext cx="9144000" cy="4524315"/>
          </a:xfrm>
          <a:prstGeom prst="rect">
            <a:avLst/>
          </a:prstGeom>
          <a:noFill/>
        </p:spPr>
        <p:txBody>
          <a:bodyPr wrap="square" rtlCol="0" anchor="ctr">
            <a:spAutoFit/>
          </a:bodyPr>
          <a:lstStyle/>
          <a:p>
            <a:pPr algn="ctr"/>
            <a:r>
              <a:rPr lang="en-US" sz="4800" b="1" dirty="0" smtClean="0">
                <a:solidFill>
                  <a:schemeClr val="bg1"/>
                </a:solidFill>
              </a:rPr>
              <a:t>“Until </a:t>
            </a:r>
            <a:r>
              <a:rPr lang="en-US" sz="4800" b="1" dirty="0" smtClean="0">
                <a:solidFill>
                  <a:schemeClr val="bg1"/>
                </a:solidFill>
              </a:rPr>
              <a:t>the Ancient of days came, and </a:t>
            </a:r>
            <a:r>
              <a:rPr lang="en-US" sz="4800" b="1" u="sng" dirty="0" smtClean="0">
                <a:solidFill>
                  <a:srgbClr val="FFFF00"/>
                </a:solidFill>
              </a:rPr>
              <a:t>judgment was given to the saints of the most High</a:t>
            </a:r>
            <a:r>
              <a:rPr lang="en-US" sz="4800" b="1" dirty="0" smtClean="0">
                <a:solidFill>
                  <a:schemeClr val="bg1"/>
                </a:solidFill>
              </a:rPr>
              <a:t>; and </a:t>
            </a:r>
            <a:r>
              <a:rPr lang="en-US" sz="4800" b="1" u="sng" dirty="0" smtClean="0">
                <a:solidFill>
                  <a:srgbClr val="FFFF00"/>
                </a:solidFill>
              </a:rPr>
              <a:t>the time</a:t>
            </a:r>
            <a:r>
              <a:rPr lang="en-US" sz="4800" b="1" dirty="0" smtClean="0">
                <a:solidFill>
                  <a:schemeClr val="bg1"/>
                </a:solidFill>
              </a:rPr>
              <a:t> came that the saints possessed the kingdom</a:t>
            </a:r>
            <a:r>
              <a:rPr lang="en-US" sz="4800" b="1" dirty="0" smtClean="0">
                <a:solidFill>
                  <a:schemeClr val="bg1"/>
                </a:solidFill>
              </a:rPr>
              <a:t>.”</a:t>
            </a:r>
          </a:p>
          <a:p>
            <a:pPr algn="ctr"/>
            <a:r>
              <a:rPr lang="en-US" sz="4800" b="1" dirty="0" smtClean="0">
                <a:solidFill>
                  <a:srgbClr val="00B0F0"/>
                </a:solidFill>
              </a:rPr>
              <a:t>– Daniel 7:22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838200"/>
            <a:ext cx="9144000" cy="5509200"/>
          </a:xfrm>
          <a:prstGeom prst="rect">
            <a:avLst/>
          </a:prstGeom>
          <a:noFill/>
        </p:spPr>
        <p:txBody>
          <a:bodyPr wrap="square" rtlCol="0" anchor="ctr">
            <a:spAutoFit/>
          </a:bodyPr>
          <a:lstStyle/>
          <a:p>
            <a:pPr algn="ctr"/>
            <a:r>
              <a:rPr lang="en-US" sz="3200" b="1" dirty="0" smtClean="0">
                <a:solidFill>
                  <a:schemeClr val="bg1"/>
                </a:solidFill>
              </a:rPr>
              <a:t>[1] </a:t>
            </a:r>
            <a:r>
              <a:rPr lang="en-US" sz="3200" b="1" dirty="0" smtClean="0">
                <a:solidFill>
                  <a:srgbClr val="FFFF00"/>
                </a:solidFill>
              </a:rPr>
              <a:t>“Until ...”</a:t>
            </a:r>
            <a:r>
              <a:rPr lang="en-US" sz="3200" b="1" dirty="0" smtClean="0">
                <a:solidFill>
                  <a:schemeClr val="bg1"/>
                </a:solidFill>
              </a:rPr>
              <a:t>, that is the AD 538 unto the AD 1798, and/or the AD 508 unto the AD </a:t>
            </a:r>
            <a:r>
              <a:rPr lang="en-US" sz="3200" b="1" dirty="0" smtClean="0">
                <a:solidFill>
                  <a:schemeClr val="bg1"/>
                </a:solidFill>
              </a:rPr>
              <a:t>1798-1843/44</a:t>
            </a:r>
          </a:p>
          <a:p>
            <a:pPr algn="ctr"/>
            <a:endParaRPr lang="en-US" sz="2400" b="1" dirty="0" smtClean="0">
              <a:solidFill>
                <a:schemeClr val="bg1"/>
              </a:solidFill>
            </a:endParaRPr>
          </a:p>
          <a:p>
            <a:pPr algn="ctr"/>
            <a:r>
              <a:rPr lang="en-US" sz="3200" b="1" dirty="0" smtClean="0">
                <a:solidFill>
                  <a:schemeClr val="bg1"/>
                </a:solidFill>
              </a:rPr>
              <a:t>[2</a:t>
            </a:r>
            <a:r>
              <a:rPr lang="en-US" sz="3200" b="1" dirty="0" smtClean="0">
                <a:solidFill>
                  <a:schemeClr val="bg1"/>
                </a:solidFill>
              </a:rPr>
              <a:t>] </a:t>
            </a:r>
            <a:r>
              <a:rPr lang="en-US" sz="3200" b="1" dirty="0" smtClean="0">
                <a:solidFill>
                  <a:srgbClr val="FFFF00"/>
                </a:solidFill>
              </a:rPr>
              <a:t>“... the Ancient of Days came ...”</a:t>
            </a:r>
            <a:r>
              <a:rPr lang="en-US" sz="3200" b="1" dirty="0" smtClean="0">
                <a:solidFill>
                  <a:schemeClr val="bg1"/>
                </a:solidFill>
              </a:rPr>
              <a:t>, that is, the Father came to the Most Holy Place from the Holy Place </a:t>
            </a:r>
            <a:r>
              <a:rPr lang="en-US" sz="3200" b="1" dirty="0" smtClean="0">
                <a:solidFill>
                  <a:srgbClr val="00B050"/>
                </a:solidFill>
              </a:rPr>
              <a:t>[</a:t>
            </a:r>
            <a:r>
              <a:rPr lang="en-US" sz="3200" b="1" dirty="0" smtClean="0">
                <a:solidFill>
                  <a:srgbClr val="00B0F0"/>
                </a:solidFill>
              </a:rPr>
              <a:t>Daniel 7:9,10; Revelation 3:7,8 KJB</a:t>
            </a:r>
            <a:r>
              <a:rPr lang="en-US" sz="3200" b="1" dirty="0" smtClean="0">
                <a:solidFill>
                  <a:srgbClr val="00B050"/>
                </a:solidFill>
              </a:rPr>
              <a:t>]</a:t>
            </a:r>
            <a:r>
              <a:rPr lang="en-US" sz="3200" b="1" dirty="0" smtClean="0">
                <a:solidFill>
                  <a:schemeClr val="bg1"/>
                </a:solidFill>
              </a:rPr>
              <a:t> in AD 1844, October 22, aka: the 10</a:t>
            </a:r>
            <a:r>
              <a:rPr lang="en-US" sz="3200" b="1" baseline="30000" dirty="0" smtClean="0">
                <a:solidFill>
                  <a:schemeClr val="bg1"/>
                </a:solidFill>
              </a:rPr>
              <a:t>th</a:t>
            </a:r>
            <a:r>
              <a:rPr lang="en-US" sz="3200" b="1" dirty="0" smtClean="0">
                <a:solidFill>
                  <a:schemeClr val="bg1"/>
                </a:solidFill>
              </a:rPr>
              <a:t> Day of the 7</a:t>
            </a:r>
            <a:r>
              <a:rPr lang="en-US" sz="3200" b="1" baseline="30000" dirty="0" smtClean="0">
                <a:solidFill>
                  <a:schemeClr val="bg1"/>
                </a:solidFill>
              </a:rPr>
              <a:t>th</a:t>
            </a:r>
            <a:r>
              <a:rPr lang="en-US" sz="3200" b="1" dirty="0" smtClean="0">
                <a:solidFill>
                  <a:schemeClr val="bg1"/>
                </a:solidFill>
              </a:rPr>
              <a:t> Month </a:t>
            </a:r>
            <a:r>
              <a:rPr lang="en-US" sz="3200" b="1" dirty="0" smtClean="0">
                <a:solidFill>
                  <a:srgbClr val="00B050"/>
                </a:solidFill>
              </a:rPr>
              <a:t>[</a:t>
            </a:r>
            <a:r>
              <a:rPr lang="en-US" sz="3200" b="1" dirty="0" smtClean="0">
                <a:solidFill>
                  <a:srgbClr val="00B0F0"/>
                </a:solidFill>
              </a:rPr>
              <a:t>Leviticus 23:27-32; Revelation 9:13-15; 14:6-7 KJB</a:t>
            </a:r>
            <a:r>
              <a:rPr lang="en-US" sz="3200" b="1" dirty="0" smtClean="0">
                <a:solidFill>
                  <a:srgbClr val="00B050"/>
                </a:solidFill>
              </a:rPr>
              <a:t>, the </a:t>
            </a:r>
            <a:r>
              <a:rPr lang="en-US" sz="3200" b="1" u="sng" dirty="0" smtClean="0">
                <a:solidFill>
                  <a:srgbClr val="00B050"/>
                </a:solidFill>
              </a:rPr>
              <a:t>Hour</a:t>
            </a:r>
            <a:r>
              <a:rPr lang="en-US" sz="3200" b="1" dirty="0" smtClean="0">
                <a:solidFill>
                  <a:srgbClr val="00B050"/>
                </a:solidFill>
              </a:rPr>
              <a:t> [of His judgment], </a:t>
            </a:r>
            <a:r>
              <a:rPr lang="en-US" sz="3200" b="1" u="sng" dirty="0" smtClean="0">
                <a:solidFill>
                  <a:srgbClr val="00B050"/>
                </a:solidFill>
              </a:rPr>
              <a:t>Day</a:t>
            </a:r>
            <a:r>
              <a:rPr lang="en-US" sz="3200" b="1" dirty="0" smtClean="0">
                <a:solidFill>
                  <a:srgbClr val="00B050"/>
                </a:solidFill>
              </a:rPr>
              <a:t> [10</a:t>
            </a:r>
            <a:r>
              <a:rPr lang="en-US" sz="3200" b="1" baseline="30000" dirty="0" smtClean="0">
                <a:solidFill>
                  <a:srgbClr val="00B050"/>
                </a:solidFill>
              </a:rPr>
              <a:t>th</a:t>
            </a:r>
            <a:r>
              <a:rPr lang="en-US" sz="3200" b="1" dirty="0" smtClean="0">
                <a:solidFill>
                  <a:srgbClr val="00B050"/>
                </a:solidFill>
              </a:rPr>
              <a:t>, atonement], </a:t>
            </a:r>
            <a:r>
              <a:rPr lang="en-US" sz="3200" b="1" u="sng" dirty="0" smtClean="0">
                <a:solidFill>
                  <a:srgbClr val="00B050"/>
                </a:solidFill>
              </a:rPr>
              <a:t>Month</a:t>
            </a:r>
            <a:r>
              <a:rPr lang="en-US" sz="3200" b="1" dirty="0" smtClean="0">
                <a:solidFill>
                  <a:srgbClr val="00B050"/>
                </a:solidFill>
              </a:rPr>
              <a:t> [</a:t>
            </a:r>
            <a:r>
              <a:rPr lang="en-US" sz="3200" b="1" dirty="0" err="1" smtClean="0">
                <a:solidFill>
                  <a:srgbClr val="00B050"/>
                </a:solidFill>
              </a:rPr>
              <a:t>Ethanim</a:t>
            </a:r>
            <a:r>
              <a:rPr lang="en-US" sz="3200" b="1" dirty="0" smtClean="0">
                <a:solidFill>
                  <a:srgbClr val="00B050"/>
                </a:solidFill>
              </a:rPr>
              <a:t> [aka Tishri], 7</a:t>
            </a:r>
            <a:r>
              <a:rPr lang="en-US" sz="3200" b="1" baseline="30000" dirty="0" smtClean="0">
                <a:solidFill>
                  <a:srgbClr val="00B050"/>
                </a:solidFill>
              </a:rPr>
              <a:t>th</a:t>
            </a:r>
            <a:r>
              <a:rPr lang="en-US" sz="3200" b="1" dirty="0" smtClean="0">
                <a:solidFill>
                  <a:srgbClr val="00B050"/>
                </a:solidFill>
              </a:rPr>
              <a:t>; </a:t>
            </a:r>
            <a:r>
              <a:rPr lang="en-US" sz="3200" b="1" dirty="0" smtClean="0">
                <a:solidFill>
                  <a:srgbClr val="00B0F0"/>
                </a:solidFill>
              </a:rPr>
              <a:t>1 Kings 8:2</a:t>
            </a:r>
            <a:r>
              <a:rPr lang="en-US" sz="3200" b="1" dirty="0" smtClean="0">
                <a:solidFill>
                  <a:srgbClr val="00B050"/>
                </a:solidFill>
              </a:rPr>
              <a:t>] and </a:t>
            </a:r>
            <a:r>
              <a:rPr lang="en-US" sz="3200" b="1" u="sng" dirty="0" smtClean="0">
                <a:solidFill>
                  <a:srgbClr val="00B050"/>
                </a:solidFill>
              </a:rPr>
              <a:t>Year</a:t>
            </a:r>
            <a:r>
              <a:rPr lang="en-US" sz="3200" b="1" dirty="0" smtClean="0">
                <a:solidFill>
                  <a:srgbClr val="00B050"/>
                </a:solidFill>
              </a:rPr>
              <a:t> [AD 1844; </a:t>
            </a:r>
            <a:r>
              <a:rPr lang="en-US" sz="3200" b="1" dirty="0" smtClean="0">
                <a:solidFill>
                  <a:srgbClr val="00B0F0"/>
                </a:solidFill>
              </a:rPr>
              <a:t>Daniel 8:13-14, 12:12</a:t>
            </a:r>
            <a:r>
              <a:rPr lang="en-US" sz="3200" b="1" dirty="0" smtClean="0">
                <a:solidFill>
                  <a:srgbClr val="00B050"/>
                </a:solidFill>
              </a:rPr>
              <a:t>, etc]</a:t>
            </a:r>
            <a:r>
              <a:rPr lang="en-US" sz="3200" b="1" dirty="0" smtClean="0">
                <a:solidFill>
                  <a:schemeClr val="bg1"/>
                </a:solidFill>
              </a:rPr>
              <a:t> </a:t>
            </a:r>
            <a:endParaRPr lang="en-US" sz="32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838200"/>
            <a:ext cx="9144000" cy="6001643"/>
          </a:xfrm>
          <a:prstGeom prst="rect">
            <a:avLst/>
          </a:prstGeom>
          <a:noFill/>
        </p:spPr>
        <p:txBody>
          <a:bodyPr wrap="square" rtlCol="0" anchor="ctr">
            <a:spAutoFit/>
          </a:bodyPr>
          <a:lstStyle/>
          <a:p>
            <a:pPr algn="ctr"/>
            <a:r>
              <a:rPr lang="en-US" sz="3200" b="1" dirty="0" smtClean="0">
                <a:solidFill>
                  <a:schemeClr val="bg1"/>
                </a:solidFill>
              </a:rPr>
              <a:t>[3] </a:t>
            </a:r>
            <a:r>
              <a:rPr lang="en-US" sz="3200" b="1" dirty="0" smtClean="0">
                <a:solidFill>
                  <a:srgbClr val="FFFF00"/>
                </a:solidFill>
              </a:rPr>
              <a:t>“... and judgment was given </a:t>
            </a:r>
            <a:r>
              <a:rPr lang="en-US" sz="3200" b="1" u="sng" dirty="0" smtClean="0">
                <a:solidFill>
                  <a:srgbClr val="FFFF00"/>
                </a:solidFill>
              </a:rPr>
              <a:t>to</a:t>
            </a:r>
            <a:r>
              <a:rPr lang="en-US" sz="3200" b="1" dirty="0" smtClean="0">
                <a:solidFill>
                  <a:srgbClr val="FFFF00"/>
                </a:solidFill>
              </a:rPr>
              <a:t> the saints of the Most High ...”</a:t>
            </a:r>
            <a:r>
              <a:rPr lang="en-US" sz="3200" b="1" dirty="0" smtClean="0">
                <a:solidFill>
                  <a:schemeClr val="bg1"/>
                </a:solidFill>
              </a:rPr>
              <a:t>, as seen in </a:t>
            </a:r>
            <a:r>
              <a:rPr lang="en-US" sz="3200" b="1" dirty="0" smtClean="0">
                <a:solidFill>
                  <a:srgbClr val="00B0F0"/>
                </a:solidFill>
              </a:rPr>
              <a:t>Revelation 20:4 KJB</a:t>
            </a:r>
            <a:r>
              <a:rPr lang="en-US" sz="3200" b="1" dirty="0" smtClean="0">
                <a:solidFill>
                  <a:schemeClr val="bg1"/>
                </a:solidFill>
              </a:rPr>
              <a:t>, during the 1,000 years. The text DOES </a:t>
            </a:r>
            <a:r>
              <a:rPr lang="en-US" sz="3200" b="1" u="sng" dirty="0" smtClean="0">
                <a:solidFill>
                  <a:srgbClr val="FF0000"/>
                </a:solidFill>
              </a:rPr>
              <a:t>NOT</a:t>
            </a:r>
            <a:r>
              <a:rPr lang="en-US" sz="3200" b="1" dirty="0" smtClean="0">
                <a:solidFill>
                  <a:schemeClr val="bg1"/>
                </a:solidFill>
              </a:rPr>
              <a:t> SAY, </a:t>
            </a:r>
            <a:r>
              <a:rPr lang="en-US" sz="3200" b="1" dirty="0" smtClean="0">
                <a:solidFill>
                  <a:srgbClr val="FFC000"/>
                </a:solidFill>
              </a:rPr>
              <a:t>'judgment was given in </a:t>
            </a:r>
            <a:r>
              <a:rPr lang="en-US" sz="3200" b="1" dirty="0" err="1" smtClean="0">
                <a:solidFill>
                  <a:srgbClr val="FFC000"/>
                </a:solidFill>
              </a:rPr>
              <a:t>favour</a:t>
            </a:r>
            <a:r>
              <a:rPr lang="en-US" sz="3200" b="1" dirty="0" smtClean="0">
                <a:solidFill>
                  <a:srgbClr val="FFC000"/>
                </a:solidFill>
              </a:rPr>
              <a:t> of the saints'</a:t>
            </a:r>
            <a:r>
              <a:rPr lang="en-US" sz="3200" b="1" dirty="0" smtClean="0">
                <a:solidFill>
                  <a:schemeClr val="bg1"/>
                </a:solidFill>
              </a:rPr>
              <a:t>. That is private interpretation </a:t>
            </a:r>
            <a:r>
              <a:rPr lang="en-US" sz="3200" b="1" dirty="0" smtClean="0">
                <a:solidFill>
                  <a:srgbClr val="00B050"/>
                </a:solidFill>
              </a:rPr>
              <a:t>[translation]</a:t>
            </a:r>
            <a:r>
              <a:rPr lang="en-US" sz="3200" b="1" dirty="0" smtClean="0">
                <a:solidFill>
                  <a:schemeClr val="bg1"/>
                </a:solidFill>
              </a:rPr>
              <a:t>, and even subtraction and addition to the text which we are forbidden to do </a:t>
            </a:r>
            <a:r>
              <a:rPr lang="en-US" sz="3200" b="1" dirty="0" smtClean="0">
                <a:solidFill>
                  <a:srgbClr val="00B050"/>
                </a:solidFill>
              </a:rPr>
              <a:t>(</a:t>
            </a:r>
            <a:r>
              <a:rPr lang="en-US" sz="3200" b="1" dirty="0" smtClean="0">
                <a:solidFill>
                  <a:srgbClr val="00B0F0"/>
                </a:solidFill>
              </a:rPr>
              <a:t>2 Peter 1:20 KJB</a:t>
            </a:r>
            <a:r>
              <a:rPr lang="en-US" sz="3200" b="1" dirty="0" smtClean="0">
                <a:solidFill>
                  <a:srgbClr val="00B050"/>
                </a:solidFill>
              </a:rPr>
              <a:t>)</a:t>
            </a:r>
            <a:r>
              <a:rPr lang="en-US" sz="3200" b="1" dirty="0" smtClean="0">
                <a:solidFill>
                  <a:schemeClr val="bg1"/>
                </a:solidFill>
              </a:rPr>
              <a:t> under </a:t>
            </a:r>
            <a:r>
              <a:rPr lang="en-US" sz="3200" b="1" dirty="0" smtClean="0">
                <a:solidFill>
                  <a:schemeClr val="bg1"/>
                </a:solidFill>
              </a:rPr>
              <a:t>severe penalties</a:t>
            </a:r>
            <a:r>
              <a:rPr lang="en-US" sz="3200" b="1" dirty="0" smtClean="0">
                <a:solidFill>
                  <a:schemeClr val="bg1"/>
                </a:solidFill>
              </a:rPr>
              <a:t>.</a:t>
            </a:r>
          </a:p>
          <a:p>
            <a:pPr algn="ctr"/>
            <a:endParaRPr lang="en-US" sz="2400" b="1" dirty="0" smtClean="0">
              <a:solidFill>
                <a:schemeClr val="bg1"/>
              </a:solidFill>
            </a:endParaRPr>
          </a:p>
          <a:p>
            <a:pPr algn="ctr"/>
            <a:r>
              <a:rPr lang="en-US" sz="3200" b="1" dirty="0" smtClean="0">
                <a:solidFill>
                  <a:schemeClr val="bg1"/>
                </a:solidFill>
              </a:rPr>
              <a:t>[</a:t>
            </a:r>
            <a:r>
              <a:rPr lang="en-US" sz="3200" b="1" dirty="0" smtClean="0">
                <a:solidFill>
                  <a:schemeClr val="bg1"/>
                </a:solidFill>
              </a:rPr>
              <a:t>4] </a:t>
            </a:r>
            <a:r>
              <a:rPr lang="en-US" sz="3200" b="1" dirty="0" smtClean="0">
                <a:solidFill>
                  <a:srgbClr val="FFFF00"/>
                </a:solidFill>
              </a:rPr>
              <a:t>“... and </a:t>
            </a:r>
            <a:r>
              <a:rPr lang="en-US" sz="3200" b="1" u="sng" dirty="0" smtClean="0">
                <a:solidFill>
                  <a:srgbClr val="FFFF00"/>
                </a:solidFill>
              </a:rPr>
              <a:t>the time came</a:t>
            </a:r>
            <a:r>
              <a:rPr lang="en-US" sz="3200" b="1" dirty="0" smtClean="0">
                <a:solidFill>
                  <a:srgbClr val="FFFF00"/>
                </a:solidFill>
              </a:rPr>
              <a:t> that the saints possessed the kingdom.”</a:t>
            </a:r>
            <a:r>
              <a:rPr lang="en-US" sz="3200" b="1" dirty="0" smtClean="0">
                <a:solidFill>
                  <a:schemeClr val="bg1"/>
                </a:solidFill>
              </a:rPr>
              <a:t>, which </a:t>
            </a:r>
            <a:r>
              <a:rPr lang="en-US" sz="3200" b="1" dirty="0" smtClean="0">
                <a:solidFill>
                  <a:srgbClr val="FFFF00"/>
                </a:solidFill>
              </a:rPr>
              <a:t>“time” </a:t>
            </a:r>
            <a:r>
              <a:rPr lang="en-US" sz="3200" b="1" dirty="0" smtClean="0">
                <a:solidFill>
                  <a:schemeClr val="bg1"/>
                </a:solidFill>
              </a:rPr>
              <a:t>is after the 1,000 years of </a:t>
            </a:r>
            <a:r>
              <a:rPr lang="en-US" sz="3200" b="1" dirty="0" smtClean="0">
                <a:solidFill>
                  <a:srgbClr val="00B0F0"/>
                </a:solidFill>
              </a:rPr>
              <a:t>Revelation 20:1-6, Isaiah 24:22 and Genesis 2:1-3 KJB</a:t>
            </a:r>
            <a:r>
              <a:rPr lang="en-US" sz="3200" b="1" dirty="0" smtClean="0">
                <a:solidFill>
                  <a:schemeClr val="bg1"/>
                </a:solidFill>
              </a:rPr>
              <a:t>. </a:t>
            </a:r>
            <a:endParaRPr lang="en-US" sz="32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2133600"/>
            <a:ext cx="9144000" cy="3046988"/>
          </a:xfrm>
          <a:prstGeom prst="rect">
            <a:avLst/>
          </a:prstGeom>
          <a:noFill/>
        </p:spPr>
        <p:txBody>
          <a:bodyPr wrap="square" rtlCol="0" anchor="ctr">
            <a:spAutoFit/>
          </a:bodyPr>
          <a:lstStyle/>
          <a:p>
            <a:pPr algn="ctr"/>
            <a:r>
              <a:rPr lang="en-US" sz="4800" b="1" dirty="0" smtClean="0">
                <a:solidFill>
                  <a:schemeClr val="bg1"/>
                </a:solidFill>
              </a:rPr>
              <a:t>“But </a:t>
            </a:r>
            <a:r>
              <a:rPr lang="en-US" sz="4800" b="1" u="sng" dirty="0" smtClean="0">
                <a:solidFill>
                  <a:srgbClr val="FFFF00"/>
                </a:solidFill>
              </a:rPr>
              <a:t>the judgment shall sit</a:t>
            </a:r>
            <a:r>
              <a:rPr lang="en-US" sz="4800" b="1" dirty="0" smtClean="0">
                <a:solidFill>
                  <a:schemeClr val="bg1"/>
                </a:solidFill>
              </a:rPr>
              <a:t>, and they shall take away his dominion, to consume and to destroy it unto the end</a:t>
            </a:r>
            <a:r>
              <a:rPr lang="en-US" sz="4800" b="1" dirty="0" smtClean="0">
                <a:solidFill>
                  <a:schemeClr val="bg1"/>
                </a:solidFill>
              </a:rPr>
              <a:t>.” </a:t>
            </a:r>
            <a:r>
              <a:rPr lang="en-US" sz="4800" b="1" dirty="0" smtClean="0">
                <a:solidFill>
                  <a:srgbClr val="00B0F0"/>
                </a:solidFill>
              </a:rPr>
              <a:t>– Daniel 7:26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bg1"/>
                </a:solidFill>
              </a:rPr>
              <a:t>… who were continually transgressing …</a:t>
            </a:r>
            <a:endParaRPr lang="en-US" sz="4000" b="1" dirty="0">
              <a:solidFill>
                <a:schemeClr val="bg1"/>
              </a:solidFill>
            </a:endParaRPr>
          </a:p>
        </p:txBody>
      </p:sp>
      <p:sp>
        <p:nvSpPr>
          <p:cNvPr id="9" name="TextBox 8"/>
          <p:cNvSpPr txBox="1"/>
          <p:nvPr/>
        </p:nvSpPr>
        <p:spPr>
          <a:xfrm>
            <a:off x="0" y="5943600"/>
            <a:ext cx="9144000" cy="707886"/>
          </a:xfrm>
          <a:prstGeom prst="rect">
            <a:avLst/>
          </a:prstGeom>
          <a:noFill/>
        </p:spPr>
        <p:txBody>
          <a:bodyPr wrap="square" rtlCol="0">
            <a:spAutoFit/>
          </a:bodyPr>
          <a:lstStyle/>
          <a:p>
            <a:pPr algn="ctr"/>
            <a:r>
              <a:rPr lang="en-US" sz="4000" b="1" dirty="0" smtClean="0">
                <a:solidFill>
                  <a:schemeClr val="bg1"/>
                </a:solidFill>
              </a:rPr>
              <a:t>… God’s Law to keep their vain traditions.</a:t>
            </a:r>
            <a:endParaRPr lang="en-US" sz="4000" b="1" dirty="0">
              <a:solidFill>
                <a:schemeClr val="bg1"/>
              </a:solidFill>
            </a:endParaRPr>
          </a:p>
        </p:txBody>
      </p:sp>
      <p:pic>
        <p:nvPicPr>
          <p:cNvPr id="5" name="Picture 4" descr="Pharisees.jpg"/>
          <p:cNvPicPr>
            <a:picLocks noChangeAspect="1"/>
          </p:cNvPicPr>
          <p:nvPr/>
        </p:nvPicPr>
        <p:blipFill>
          <a:blip r:embed="rId2"/>
          <a:stretch>
            <a:fillRect/>
          </a:stretch>
        </p:blipFill>
        <p:spPr>
          <a:xfrm>
            <a:off x="-1" y="914400"/>
            <a:ext cx="9144001" cy="50292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762000"/>
            <a:ext cx="9144000" cy="5940088"/>
          </a:xfrm>
          <a:prstGeom prst="rect">
            <a:avLst/>
          </a:prstGeom>
          <a:noFill/>
        </p:spPr>
        <p:txBody>
          <a:bodyPr wrap="square" rtlCol="0" anchor="ctr">
            <a:spAutoFit/>
          </a:bodyPr>
          <a:lstStyle/>
          <a:p>
            <a:pPr algn="ctr"/>
            <a:r>
              <a:rPr lang="en-US" sz="3800" b="1" dirty="0" smtClean="0">
                <a:solidFill>
                  <a:schemeClr val="bg1"/>
                </a:solidFill>
              </a:rPr>
              <a:t>“And </a:t>
            </a:r>
            <a:r>
              <a:rPr lang="en-US" sz="3800" b="1" dirty="0" smtClean="0">
                <a:solidFill>
                  <a:schemeClr val="bg1"/>
                </a:solidFill>
              </a:rPr>
              <a:t>I saw </a:t>
            </a:r>
            <a:r>
              <a:rPr lang="en-US" sz="3800" b="1" u="sng" dirty="0" smtClean="0">
                <a:solidFill>
                  <a:srgbClr val="FFFF00"/>
                </a:solidFill>
              </a:rPr>
              <a:t>thrones, and they sat upon them, and judgment was given unto </a:t>
            </a:r>
            <a:r>
              <a:rPr lang="en-US" sz="3800" b="1" u="sng" dirty="0" smtClean="0">
                <a:solidFill>
                  <a:srgbClr val="FFFF00"/>
                </a:solidFill>
              </a:rPr>
              <a:t>them</a:t>
            </a:r>
            <a:r>
              <a:rPr lang="en-US" sz="3800" b="1" dirty="0" smtClean="0">
                <a:solidFill>
                  <a:srgbClr val="FFFF00"/>
                </a:solidFill>
              </a:rPr>
              <a:t> </a:t>
            </a:r>
            <a:r>
              <a:rPr lang="en-US" sz="3800" b="1" dirty="0" smtClean="0">
                <a:solidFill>
                  <a:srgbClr val="00B050"/>
                </a:solidFill>
              </a:rPr>
              <a:t>(see Daniel 7:22 KJB)</a:t>
            </a:r>
            <a:r>
              <a:rPr lang="en-US" sz="3800" b="1" dirty="0" smtClean="0">
                <a:solidFill>
                  <a:schemeClr val="bg1"/>
                </a:solidFill>
              </a:rPr>
              <a:t>: </a:t>
            </a:r>
            <a:r>
              <a:rPr lang="en-US" sz="3800" b="1" dirty="0" smtClean="0">
                <a:solidFill>
                  <a:schemeClr val="bg1"/>
                </a:solidFill>
              </a:rPr>
              <a:t>and I saw the souls of them that were beheaded for the witness of Jesus, and for the word of God, and which had not worshipped the beast, neither his image, neither had received his mark upon their foreheads, or in their hands; </a:t>
            </a:r>
            <a:r>
              <a:rPr lang="en-US" sz="3800" b="1" u="sng" dirty="0" smtClean="0">
                <a:solidFill>
                  <a:srgbClr val="FFFF00"/>
                </a:solidFill>
              </a:rPr>
              <a:t>and they lived and reigned with Christ a thousand years</a:t>
            </a:r>
            <a:r>
              <a:rPr lang="en-US" sz="3800" b="1" dirty="0" smtClean="0">
                <a:solidFill>
                  <a:schemeClr val="bg1"/>
                </a:solidFill>
              </a:rPr>
              <a:t>.”</a:t>
            </a:r>
          </a:p>
          <a:p>
            <a:pPr algn="ctr"/>
            <a:r>
              <a:rPr lang="en-US" sz="3800" b="1" dirty="0" smtClean="0">
                <a:solidFill>
                  <a:srgbClr val="00B0F0"/>
                </a:solidFill>
              </a:rPr>
              <a:t>– Revelation 20:4 KJB</a:t>
            </a:r>
            <a:endParaRPr lang="en-US" sz="3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During the 1,000 Years …</a:t>
            </a:r>
            <a:endParaRPr lang="en-US" sz="4800" b="1" dirty="0">
              <a:solidFill>
                <a:schemeClr val="bg1"/>
              </a:solidFill>
            </a:endParaRPr>
          </a:p>
        </p:txBody>
      </p:sp>
      <p:sp>
        <p:nvSpPr>
          <p:cNvPr id="4" name="TextBox 3"/>
          <p:cNvSpPr txBox="1"/>
          <p:nvPr/>
        </p:nvSpPr>
        <p:spPr>
          <a:xfrm>
            <a:off x="0" y="610136"/>
            <a:ext cx="9144000" cy="6247864"/>
          </a:xfrm>
          <a:prstGeom prst="rect">
            <a:avLst/>
          </a:prstGeom>
          <a:noFill/>
        </p:spPr>
        <p:txBody>
          <a:bodyPr wrap="square" rtlCol="0" anchor="ctr">
            <a:spAutoFit/>
          </a:bodyPr>
          <a:lstStyle/>
          <a:p>
            <a:pPr algn="ctr"/>
            <a:r>
              <a:rPr lang="en-US" sz="4000" b="1" dirty="0" smtClean="0">
                <a:solidFill>
                  <a:schemeClr val="bg1"/>
                </a:solidFill>
              </a:rPr>
              <a:t>Once the Judgment in Heaven takes place by those </a:t>
            </a:r>
            <a:r>
              <a:rPr lang="en-US" sz="4000" b="1" dirty="0" smtClean="0">
                <a:solidFill>
                  <a:srgbClr val="FFFF00"/>
                </a:solidFill>
              </a:rPr>
              <a:t>“without sin”</a:t>
            </a:r>
            <a:r>
              <a:rPr lang="en-US" sz="4000" b="1" dirty="0" smtClean="0">
                <a:solidFill>
                  <a:schemeClr val="bg1"/>
                </a:solidFill>
              </a:rPr>
              <a:t>, during the 1,000 years, </a:t>
            </a:r>
            <a:r>
              <a:rPr lang="en-US" sz="4000" b="1" u="sng" dirty="0" smtClean="0">
                <a:solidFill>
                  <a:schemeClr val="bg1"/>
                </a:solidFill>
              </a:rPr>
              <a:t>then</a:t>
            </a:r>
            <a:r>
              <a:rPr lang="en-US" sz="4000" b="1" dirty="0" smtClean="0">
                <a:solidFill>
                  <a:schemeClr val="bg1"/>
                </a:solidFill>
              </a:rPr>
              <a:t> New Jerusalem will have to come down to </a:t>
            </a:r>
            <a:r>
              <a:rPr lang="en-US" sz="4000" b="1" dirty="0" smtClean="0">
                <a:solidFill>
                  <a:schemeClr val="bg1"/>
                </a:solidFill>
              </a:rPr>
              <a:t>earth afterward, </a:t>
            </a:r>
            <a:r>
              <a:rPr lang="en-US" sz="4000" b="1" dirty="0" smtClean="0">
                <a:solidFill>
                  <a:schemeClr val="bg1"/>
                </a:solidFill>
              </a:rPr>
              <a:t>wherein all of the wicked will be raised </a:t>
            </a:r>
            <a:r>
              <a:rPr lang="en-US" sz="4000" b="1" dirty="0" smtClean="0">
                <a:solidFill>
                  <a:srgbClr val="FFFF00"/>
                </a:solidFill>
              </a:rPr>
              <a:t>“without the camp”</a:t>
            </a:r>
            <a:r>
              <a:rPr lang="en-US" sz="4000" b="1" dirty="0" smtClean="0">
                <a:solidFill>
                  <a:schemeClr val="bg1"/>
                </a:solidFill>
              </a:rPr>
              <a:t> </a:t>
            </a:r>
            <a:r>
              <a:rPr lang="en-US" sz="4000" b="1" dirty="0" smtClean="0">
                <a:solidFill>
                  <a:srgbClr val="00B050"/>
                </a:solidFill>
              </a:rPr>
              <a:t>[</a:t>
            </a:r>
            <a:r>
              <a:rPr lang="en-US" sz="4000" b="1" dirty="0" smtClean="0">
                <a:solidFill>
                  <a:srgbClr val="00B0F0"/>
                </a:solidFill>
              </a:rPr>
              <a:t>Numbers 15:35,36 KJB</a:t>
            </a:r>
            <a:r>
              <a:rPr lang="en-US" sz="4000" b="1" dirty="0" smtClean="0">
                <a:solidFill>
                  <a:srgbClr val="00B050"/>
                </a:solidFill>
              </a:rPr>
              <a:t>]</a:t>
            </a:r>
            <a:r>
              <a:rPr lang="en-US" sz="4000" b="1" dirty="0" smtClean="0">
                <a:solidFill>
                  <a:schemeClr val="bg1"/>
                </a:solidFill>
              </a:rPr>
              <a:t>, </a:t>
            </a:r>
            <a:r>
              <a:rPr lang="en-US" sz="4000" b="1" u="sng" dirty="0" smtClean="0">
                <a:solidFill>
                  <a:schemeClr val="bg1"/>
                </a:solidFill>
              </a:rPr>
              <a:t>then</a:t>
            </a:r>
            <a:r>
              <a:rPr lang="en-US" sz="4000" b="1" dirty="0" smtClean="0">
                <a:solidFill>
                  <a:schemeClr val="bg1"/>
                </a:solidFill>
              </a:rPr>
              <a:t> the stoning of the </a:t>
            </a:r>
            <a:r>
              <a:rPr lang="en-US" sz="4000" b="1" dirty="0" err="1" smtClean="0">
                <a:solidFill>
                  <a:schemeClr val="bg1"/>
                </a:solidFill>
              </a:rPr>
              <a:t>sabbath</a:t>
            </a:r>
            <a:r>
              <a:rPr lang="en-US" sz="4000" b="1" dirty="0" smtClean="0">
                <a:solidFill>
                  <a:schemeClr val="bg1"/>
                </a:solidFill>
              </a:rPr>
              <a:t> breaker </a:t>
            </a:r>
            <a:r>
              <a:rPr lang="en-US" sz="4000" b="1" dirty="0" smtClean="0">
                <a:solidFill>
                  <a:srgbClr val="00B050"/>
                </a:solidFill>
              </a:rPr>
              <a:t>(adulterer, etc)</a:t>
            </a:r>
            <a:r>
              <a:rPr lang="en-US" sz="4000" b="1" dirty="0" smtClean="0">
                <a:solidFill>
                  <a:schemeClr val="bg1"/>
                </a:solidFill>
              </a:rPr>
              <a:t> takes </a:t>
            </a:r>
            <a:r>
              <a:rPr lang="en-US" sz="4000" b="1" dirty="0" smtClean="0">
                <a:solidFill>
                  <a:schemeClr val="bg1"/>
                </a:solidFill>
              </a:rPr>
              <a:t>place and even the burning by fire, yea, fiery stones fall upon them and destroy them:</a:t>
            </a:r>
            <a:endParaRPr lang="en-US" sz="3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1371600"/>
            <a:ext cx="9144000" cy="4524315"/>
          </a:xfrm>
          <a:prstGeom prst="rect">
            <a:avLst/>
          </a:prstGeom>
          <a:noFill/>
        </p:spPr>
        <p:txBody>
          <a:bodyPr wrap="square" rtlCol="0">
            <a:spAutoFit/>
          </a:bodyPr>
          <a:lstStyle/>
          <a:p>
            <a:pPr algn="ctr"/>
            <a:r>
              <a:rPr lang="en-US" sz="4800" b="1" dirty="0" smtClean="0">
                <a:solidFill>
                  <a:schemeClr val="bg1"/>
                </a:solidFill>
              </a:rPr>
              <a:t>“And </a:t>
            </a:r>
            <a:r>
              <a:rPr lang="en-US" sz="4800" b="1" u="sng" dirty="0" smtClean="0">
                <a:solidFill>
                  <a:schemeClr val="bg1"/>
                </a:solidFill>
              </a:rPr>
              <a:t>they</a:t>
            </a:r>
            <a:r>
              <a:rPr lang="en-US" sz="4800" b="1" dirty="0" smtClean="0">
                <a:solidFill>
                  <a:schemeClr val="bg1"/>
                </a:solidFill>
              </a:rPr>
              <a:t> </a:t>
            </a:r>
            <a:r>
              <a:rPr lang="en-US" sz="4800" b="1" dirty="0" smtClean="0">
                <a:solidFill>
                  <a:srgbClr val="00B050"/>
                </a:solidFill>
              </a:rPr>
              <a:t>[finally impenitent]</a:t>
            </a:r>
            <a:r>
              <a:rPr lang="en-US" sz="4800" b="1" dirty="0" smtClean="0">
                <a:solidFill>
                  <a:schemeClr val="bg1"/>
                </a:solidFill>
              </a:rPr>
              <a:t> shall </a:t>
            </a:r>
            <a:r>
              <a:rPr lang="en-US" sz="4800" b="1" dirty="0" smtClean="0">
                <a:solidFill>
                  <a:schemeClr val="bg1"/>
                </a:solidFill>
              </a:rPr>
              <a:t>be gathered together, </a:t>
            </a:r>
            <a:r>
              <a:rPr lang="en-US" sz="4800" b="1" u="sng" dirty="0" smtClean="0">
                <a:solidFill>
                  <a:srgbClr val="FFFF00"/>
                </a:solidFill>
              </a:rPr>
              <a:t>as prisoners</a:t>
            </a:r>
            <a:r>
              <a:rPr lang="en-US" sz="4800" b="1" dirty="0" smtClean="0">
                <a:solidFill>
                  <a:schemeClr val="bg1"/>
                </a:solidFill>
              </a:rPr>
              <a:t> are </a:t>
            </a:r>
            <a:r>
              <a:rPr lang="en-US" sz="4800" b="1" u="sng" dirty="0" smtClean="0">
                <a:solidFill>
                  <a:srgbClr val="FFFF00"/>
                </a:solidFill>
              </a:rPr>
              <a:t>gathered in the pit</a:t>
            </a:r>
            <a:r>
              <a:rPr lang="en-US" sz="4800" b="1" dirty="0" smtClean="0">
                <a:solidFill>
                  <a:schemeClr val="bg1"/>
                </a:solidFill>
              </a:rPr>
              <a:t>, and shall be </a:t>
            </a:r>
            <a:r>
              <a:rPr lang="en-US" sz="4800" b="1" u="sng" dirty="0" smtClean="0">
                <a:solidFill>
                  <a:srgbClr val="FFFF00"/>
                </a:solidFill>
              </a:rPr>
              <a:t>shut up in the prison</a:t>
            </a:r>
            <a:r>
              <a:rPr lang="en-US" sz="4800" b="1" dirty="0" smtClean="0">
                <a:solidFill>
                  <a:schemeClr val="bg1"/>
                </a:solidFill>
              </a:rPr>
              <a:t>, and </a:t>
            </a:r>
            <a:r>
              <a:rPr lang="en-US" sz="4800" b="1" u="sng" dirty="0" smtClean="0">
                <a:solidFill>
                  <a:srgbClr val="FFFF00"/>
                </a:solidFill>
              </a:rPr>
              <a:t>after many days shall</a:t>
            </a:r>
            <a:r>
              <a:rPr lang="en-US" sz="4800" b="1" dirty="0" smtClean="0">
                <a:solidFill>
                  <a:schemeClr val="bg1"/>
                </a:solidFill>
              </a:rPr>
              <a:t> </a:t>
            </a:r>
            <a:r>
              <a:rPr lang="en-US" sz="4800" b="1" u="sng" dirty="0" smtClean="0">
                <a:solidFill>
                  <a:schemeClr val="bg1"/>
                </a:solidFill>
              </a:rPr>
              <a:t>they</a:t>
            </a:r>
            <a:r>
              <a:rPr lang="en-US" sz="4800" b="1" dirty="0" smtClean="0">
                <a:solidFill>
                  <a:schemeClr val="bg1"/>
                </a:solidFill>
              </a:rPr>
              <a:t> </a:t>
            </a:r>
            <a:r>
              <a:rPr lang="en-US" sz="4800" b="1" u="sng" dirty="0" smtClean="0">
                <a:solidFill>
                  <a:srgbClr val="FFFF00"/>
                </a:solidFill>
              </a:rPr>
              <a:t>be visited</a:t>
            </a:r>
            <a:r>
              <a:rPr lang="en-US" sz="4800" b="1" dirty="0" smtClean="0">
                <a:solidFill>
                  <a:schemeClr val="bg1"/>
                </a:solidFill>
              </a:rPr>
              <a:t>.”</a:t>
            </a:r>
          </a:p>
          <a:p>
            <a:pPr algn="ctr"/>
            <a:r>
              <a:rPr lang="en-US" sz="4800" b="1" dirty="0" smtClean="0">
                <a:solidFill>
                  <a:srgbClr val="00B0F0"/>
                </a:solidFill>
              </a:rPr>
              <a:t>– Isaiah 24:22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2209800"/>
            <a:ext cx="9144000" cy="3046988"/>
          </a:xfrm>
          <a:prstGeom prst="rect">
            <a:avLst/>
          </a:prstGeom>
          <a:noFill/>
        </p:spPr>
        <p:txBody>
          <a:bodyPr wrap="square" rtlCol="0">
            <a:spAutoFit/>
          </a:bodyPr>
          <a:lstStyle/>
          <a:p>
            <a:pPr algn="ctr"/>
            <a:r>
              <a:rPr lang="en-US" sz="4800" b="1" dirty="0" smtClean="0">
                <a:solidFill>
                  <a:schemeClr val="bg1"/>
                </a:solidFill>
              </a:rPr>
              <a:t>“And </a:t>
            </a:r>
            <a:r>
              <a:rPr lang="en-US" sz="4800" b="1" u="sng" dirty="0" smtClean="0">
                <a:solidFill>
                  <a:srgbClr val="FFFF00"/>
                </a:solidFill>
              </a:rPr>
              <a:t>when the thousand years are expired</a:t>
            </a:r>
            <a:r>
              <a:rPr lang="en-US" sz="4800" b="1" dirty="0" smtClean="0">
                <a:solidFill>
                  <a:schemeClr val="bg1"/>
                </a:solidFill>
              </a:rPr>
              <a:t>, </a:t>
            </a:r>
            <a:r>
              <a:rPr lang="en-US" sz="4800" b="1" u="sng" dirty="0" smtClean="0">
                <a:solidFill>
                  <a:srgbClr val="FFFF00"/>
                </a:solidFill>
              </a:rPr>
              <a:t>Satan shall be loosed out of his</a:t>
            </a:r>
            <a:r>
              <a:rPr lang="en-US" sz="4800" b="1" dirty="0" smtClean="0">
                <a:solidFill>
                  <a:schemeClr val="bg1"/>
                </a:solidFill>
              </a:rPr>
              <a:t> </a:t>
            </a:r>
            <a:r>
              <a:rPr lang="en-US" sz="4800" b="1" u="sng" dirty="0" smtClean="0">
                <a:solidFill>
                  <a:srgbClr val="FFFF00"/>
                </a:solidFill>
              </a:rPr>
              <a:t>prison</a:t>
            </a:r>
            <a:r>
              <a:rPr lang="en-US" sz="4800" b="1" dirty="0" smtClean="0">
                <a:solidFill>
                  <a:schemeClr val="bg1"/>
                </a:solidFill>
              </a:rPr>
              <a:t>,”</a:t>
            </a:r>
          </a:p>
          <a:p>
            <a:pPr algn="ctr"/>
            <a:r>
              <a:rPr lang="en-US" sz="4800" b="1" dirty="0" smtClean="0">
                <a:solidFill>
                  <a:srgbClr val="00B0F0"/>
                </a:solidFill>
              </a:rPr>
              <a:t>– Revelation 20:7 KJB</a:t>
            </a:r>
            <a:r>
              <a:rPr lang="en-US" sz="4800" b="1" dirty="0" smtClean="0">
                <a:solidFill>
                  <a:srgbClr val="00B0F0"/>
                </a:solidFill>
              </a:rPr>
              <a:t> </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u="sng" dirty="0" smtClean="0">
                <a:solidFill>
                  <a:srgbClr val="FFFF00"/>
                </a:solidFill>
              </a:rPr>
              <a:t>without</a:t>
            </a:r>
            <a:r>
              <a:rPr lang="en-US" sz="4800" b="1" dirty="0" smtClean="0">
                <a:solidFill>
                  <a:schemeClr val="bg1"/>
                </a:solidFill>
              </a:rPr>
              <a:t> are dogs, and sorcerers, and whoremongers, and murderers, and idolaters, and whosoever </a:t>
            </a:r>
            <a:r>
              <a:rPr lang="en-US" sz="4800" b="1" dirty="0" err="1" smtClean="0">
                <a:solidFill>
                  <a:schemeClr val="bg1"/>
                </a:solidFill>
              </a:rPr>
              <a:t>loveth</a:t>
            </a:r>
            <a:r>
              <a:rPr lang="en-US" sz="4800" b="1" dirty="0" smtClean="0">
                <a:solidFill>
                  <a:schemeClr val="bg1"/>
                </a:solidFill>
              </a:rPr>
              <a:t> and </a:t>
            </a:r>
            <a:r>
              <a:rPr lang="en-US" sz="4800" b="1" dirty="0" err="1" smtClean="0">
                <a:solidFill>
                  <a:schemeClr val="bg1"/>
                </a:solidFill>
              </a:rPr>
              <a:t>maketh</a:t>
            </a:r>
            <a:r>
              <a:rPr lang="en-US" sz="4800" b="1" dirty="0" smtClean="0">
                <a:solidFill>
                  <a:schemeClr val="bg1"/>
                </a:solidFill>
              </a:rPr>
              <a:t> a lie</a:t>
            </a:r>
            <a:r>
              <a:rPr lang="en-US" sz="4800" b="1" dirty="0" smtClean="0">
                <a:solidFill>
                  <a:schemeClr val="bg1"/>
                </a:solidFill>
              </a:rPr>
              <a:t>.” </a:t>
            </a:r>
            <a:r>
              <a:rPr lang="en-US" sz="4800" b="1" dirty="0" smtClean="0">
                <a:solidFill>
                  <a:srgbClr val="00B0F0"/>
                </a:solidFill>
              </a:rPr>
              <a:t>– Revelation 22:15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xy.duckduckgo.com33.jpg"/>
          <p:cNvPicPr>
            <a:picLocks noChangeAspect="1"/>
          </p:cNvPicPr>
          <p:nvPr/>
        </p:nvPicPr>
        <p:blipFill>
          <a:blip r:embed="rId2"/>
          <a:stretch>
            <a:fillRect/>
          </a:stretch>
        </p:blipFill>
        <p:spPr>
          <a:xfrm>
            <a:off x="0" y="381000"/>
            <a:ext cx="9144000" cy="6091931"/>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856357"/>
            <a:ext cx="9144000" cy="6001643"/>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they went up on the breadth of the earth, and compassed </a:t>
            </a:r>
            <a:r>
              <a:rPr lang="en-US" sz="4800" b="1" u="sng" dirty="0" smtClean="0">
                <a:solidFill>
                  <a:srgbClr val="FFFF00"/>
                </a:solidFill>
              </a:rPr>
              <a:t>the camp of the saints</a:t>
            </a:r>
            <a:r>
              <a:rPr lang="en-US" sz="4800" b="1" dirty="0" smtClean="0">
                <a:solidFill>
                  <a:schemeClr val="bg1"/>
                </a:solidFill>
              </a:rPr>
              <a:t> </a:t>
            </a:r>
            <a:r>
              <a:rPr lang="en-US" sz="4800" b="1" dirty="0" smtClean="0">
                <a:solidFill>
                  <a:srgbClr val="00B050"/>
                </a:solidFill>
              </a:rPr>
              <a:t>(see Numbers 15:35-56 KJB)</a:t>
            </a:r>
            <a:r>
              <a:rPr lang="en-US" sz="4800" b="1" dirty="0" smtClean="0">
                <a:solidFill>
                  <a:schemeClr val="bg1"/>
                </a:solidFill>
              </a:rPr>
              <a:t> about</a:t>
            </a:r>
            <a:r>
              <a:rPr lang="en-US" sz="4800" b="1" dirty="0" smtClean="0">
                <a:solidFill>
                  <a:schemeClr val="bg1"/>
                </a:solidFill>
              </a:rPr>
              <a:t>, and the beloved city: and </a:t>
            </a:r>
            <a:r>
              <a:rPr lang="en-US" sz="4800" b="1" u="sng" dirty="0" smtClean="0">
                <a:solidFill>
                  <a:srgbClr val="FFFF00"/>
                </a:solidFill>
              </a:rPr>
              <a:t>fire came down from God out of heaven, and devoured them</a:t>
            </a:r>
            <a:r>
              <a:rPr lang="en-US" sz="4800" b="1" dirty="0" smtClean="0">
                <a:solidFill>
                  <a:schemeClr val="bg1"/>
                </a:solidFill>
              </a:rPr>
              <a:t>.”</a:t>
            </a:r>
          </a:p>
          <a:p>
            <a:pPr algn="ctr"/>
            <a:r>
              <a:rPr lang="en-US" sz="4800" b="1" dirty="0" smtClean="0">
                <a:solidFill>
                  <a:srgbClr val="00B0F0"/>
                </a:solidFill>
              </a:rPr>
              <a:t>– Revelation 20:9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2209800"/>
            <a:ext cx="9144000" cy="3046988"/>
          </a:xfrm>
          <a:prstGeom prst="rect">
            <a:avLst/>
          </a:prstGeom>
          <a:noFill/>
        </p:spPr>
        <p:txBody>
          <a:bodyPr wrap="square" rtlCol="0">
            <a:spAutoFit/>
          </a:bodyPr>
          <a:lstStyle/>
          <a:p>
            <a:pPr algn="ctr"/>
            <a:r>
              <a:rPr lang="en-US" sz="4800" b="1" dirty="0" smtClean="0">
                <a:solidFill>
                  <a:schemeClr val="bg1"/>
                </a:solidFill>
              </a:rPr>
              <a:t>“At the brightness that was before him his thick clouds passed, </a:t>
            </a:r>
            <a:r>
              <a:rPr lang="en-US" sz="4800" b="1" u="sng" dirty="0" smtClean="0">
                <a:solidFill>
                  <a:srgbClr val="FFFF00"/>
                </a:solidFill>
              </a:rPr>
              <a:t>hail stones and coals of fire</a:t>
            </a:r>
            <a:r>
              <a:rPr lang="en-US" sz="4800" b="1" dirty="0" smtClean="0">
                <a:solidFill>
                  <a:schemeClr val="bg1"/>
                </a:solidFill>
              </a:rPr>
              <a:t>.”</a:t>
            </a:r>
          </a:p>
          <a:p>
            <a:pPr algn="ctr"/>
            <a:r>
              <a:rPr lang="en-US" sz="4800" b="1" dirty="0" smtClean="0">
                <a:solidFill>
                  <a:srgbClr val="00B0F0"/>
                </a:solidFill>
              </a:rPr>
              <a:t>– Psalms 18:12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2209800"/>
            <a:ext cx="9144000" cy="3046988"/>
          </a:xfrm>
          <a:prstGeom prst="rect">
            <a:avLst/>
          </a:prstGeom>
          <a:noFill/>
        </p:spPr>
        <p:txBody>
          <a:bodyPr wrap="square" rtlCol="0">
            <a:spAutoFit/>
          </a:bodyPr>
          <a:lstStyle/>
          <a:p>
            <a:pPr algn="ctr"/>
            <a:r>
              <a:rPr lang="en-US" sz="4800" b="1" dirty="0" smtClean="0">
                <a:solidFill>
                  <a:schemeClr val="bg1"/>
                </a:solidFill>
              </a:rPr>
              <a:t>“The </a:t>
            </a:r>
            <a:r>
              <a:rPr lang="en-US" sz="4800" b="1" dirty="0" smtClean="0">
                <a:solidFill>
                  <a:schemeClr val="bg1"/>
                </a:solidFill>
              </a:rPr>
              <a:t>LORD also thundered in the heavens, and the Highest gave his voice; </a:t>
            </a:r>
            <a:r>
              <a:rPr lang="en-US" sz="4800" b="1" u="sng" dirty="0" smtClean="0">
                <a:solidFill>
                  <a:srgbClr val="FFFF00"/>
                </a:solidFill>
              </a:rPr>
              <a:t>hail stones and coals of fire</a:t>
            </a:r>
            <a:r>
              <a:rPr lang="en-US" sz="4800" b="1" dirty="0" smtClean="0">
                <a:solidFill>
                  <a:schemeClr val="bg1"/>
                </a:solidFill>
              </a:rPr>
              <a:t>.” </a:t>
            </a:r>
            <a:r>
              <a:rPr lang="en-US" sz="4800" b="1" dirty="0" smtClean="0">
                <a:solidFill>
                  <a:srgbClr val="00B0F0"/>
                </a:solidFill>
              </a:rPr>
              <a:t>– Psalms 18:13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“But </a:t>
            </a:r>
            <a:r>
              <a:rPr lang="en-US" sz="4800" b="1" dirty="0" smtClean="0">
                <a:solidFill>
                  <a:schemeClr val="bg1"/>
                </a:solidFill>
              </a:rPr>
              <a:t>the same day that Lot went out of Sodom </a:t>
            </a:r>
            <a:r>
              <a:rPr lang="en-US" sz="4800" b="1" u="sng" dirty="0" smtClean="0">
                <a:solidFill>
                  <a:srgbClr val="FFFF00"/>
                </a:solidFill>
              </a:rPr>
              <a:t>it rained fire and brimstone from heaven, and destroyed them all</a:t>
            </a:r>
            <a:r>
              <a:rPr lang="en-US" sz="4800" b="1" dirty="0" smtClean="0">
                <a:solidFill>
                  <a:schemeClr val="bg1"/>
                </a:solidFill>
              </a:rPr>
              <a:t>.”</a:t>
            </a:r>
          </a:p>
          <a:p>
            <a:pPr algn="ctr"/>
            <a:r>
              <a:rPr lang="en-US" sz="4800" b="1" dirty="0" smtClean="0">
                <a:solidFill>
                  <a:srgbClr val="00B0F0"/>
                </a:solidFill>
              </a:rPr>
              <a:t>– Luke 17:26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bg1"/>
                </a:solidFill>
              </a:rPr>
              <a:t>To justify themselves …</a:t>
            </a:r>
            <a:endParaRPr lang="en-US" sz="4000" b="1" dirty="0">
              <a:solidFill>
                <a:schemeClr val="bg1"/>
              </a:solidFill>
            </a:endParaRPr>
          </a:p>
        </p:txBody>
      </p:sp>
      <p:sp>
        <p:nvSpPr>
          <p:cNvPr id="9" name="TextBox 8"/>
          <p:cNvSpPr txBox="1"/>
          <p:nvPr/>
        </p:nvSpPr>
        <p:spPr>
          <a:xfrm>
            <a:off x="0" y="5943600"/>
            <a:ext cx="9144000" cy="707886"/>
          </a:xfrm>
          <a:prstGeom prst="rect">
            <a:avLst/>
          </a:prstGeom>
          <a:noFill/>
        </p:spPr>
        <p:txBody>
          <a:bodyPr wrap="square" rtlCol="0">
            <a:spAutoFit/>
          </a:bodyPr>
          <a:lstStyle/>
          <a:p>
            <a:pPr algn="ctr"/>
            <a:r>
              <a:rPr lang="en-US" sz="4000" b="1" dirty="0" smtClean="0">
                <a:solidFill>
                  <a:schemeClr val="bg1"/>
                </a:solidFill>
              </a:rPr>
              <a:t>… in their wicked course …</a:t>
            </a:r>
            <a:endParaRPr lang="en-US" sz="4000" b="1" dirty="0">
              <a:solidFill>
                <a:schemeClr val="bg1"/>
              </a:solidFill>
            </a:endParaRPr>
          </a:p>
        </p:txBody>
      </p:sp>
      <p:pic>
        <p:nvPicPr>
          <p:cNvPr id="6" name="Picture 5" descr="Pharisees 02.jpg"/>
          <p:cNvPicPr>
            <a:picLocks noChangeAspect="1"/>
          </p:cNvPicPr>
          <p:nvPr/>
        </p:nvPicPr>
        <p:blipFill>
          <a:blip r:embed="rId2"/>
          <a:stretch>
            <a:fillRect/>
          </a:stretch>
        </p:blipFill>
        <p:spPr>
          <a:xfrm>
            <a:off x="0" y="838199"/>
            <a:ext cx="9144000" cy="5117973"/>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solidFill>
              </a:rPr>
              <a:t>End of the 1,000 Years …</a:t>
            </a:r>
            <a:endParaRPr lang="en-US" sz="4800" b="1" dirty="0">
              <a:solidFill>
                <a:schemeClr val="bg1"/>
              </a:solidFill>
            </a:endParaRPr>
          </a:p>
        </p:txBody>
      </p:sp>
      <p:sp>
        <p:nvSpPr>
          <p:cNvPr id="5" name="TextBox 4"/>
          <p:cNvSpPr txBox="1"/>
          <p:nvPr/>
        </p:nvSpPr>
        <p:spPr>
          <a:xfrm>
            <a:off x="0" y="2286000"/>
            <a:ext cx="9144000" cy="2308324"/>
          </a:xfrm>
          <a:prstGeom prst="rect">
            <a:avLst/>
          </a:prstGeom>
          <a:noFill/>
        </p:spPr>
        <p:txBody>
          <a:bodyPr wrap="square" rtlCol="0">
            <a:spAutoFit/>
          </a:bodyPr>
          <a:lstStyle/>
          <a:p>
            <a:pPr algn="ctr"/>
            <a:r>
              <a:rPr lang="en-US" sz="4800" b="1" dirty="0" smtClean="0">
                <a:solidFill>
                  <a:schemeClr val="bg1"/>
                </a:solidFill>
              </a:rPr>
              <a:t>“… of </a:t>
            </a:r>
            <a:r>
              <a:rPr lang="en-US" sz="4800" b="1" u="sng" dirty="0" smtClean="0">
                <a:solidFill>
                  <a:srgbClr val="FFFF00"/>
                </a:solidFill>
              </a:rPr>
              <a:t>judgment</a:t>
            </a:r>
            <a:r>
              <a:rPr lang="en-US" sz="4800" b="1" dirty="0" smtClean="0">
                <a:solidFill>
                  <a:schemeClr val="bg1"/>
                </a:solidFill>
              </a:rPr>
              <a:t> and </a:t>
            </a:r>
            <a:r>
              <a:rPr lang="en-US" sz="4800" b="1" u="sng" dirty="0" smtClean="0">
                <a:solidFill>
                  <a:srgbClr val="FFFF00"/>
                </a:solidFill>
              </a:rPr>
              <a:t>fiery indignation</a:t>
            </a:r>
            <a:r>
              <a:rPr lang="en-US" sz="4800" b="1" dirty="0" smtClean="0">
                <a:solidFill>
                  <a:schemeClr val="bg1"/>
                </a:solidFill>
              </a:rPr>
              <a:t>, </a:t>
            </a:r>
            <a:r>
              <a:rPr lang="en-US" sz="4800" b="1" u="sng" dirty="0" smtClean="0">
                <a:solidFill>
                  <a:srgbClr val="FFFF00"/>
                </a:solidFill>
              </a:rPr>
              <a:t>which shall devour the adversaries</a:t>
            </a:r>
            <a:r>
              <a:rPr lang="en-US" sz="4800" b="1" dirty="0" smtClean="0">
                <a:solidFill>
                  <a:schemeClr val="bg1"/>
                </a:solidFill>
              </a:rPr>
              <a:t>.” </a:t>
            </a:r>
            <a:r>
              <a:rPr lang="en-US" sz="4800" b="1" dirty="0" smtClean="0">
                <a:solidFill>
                  <a:srgbClr val="00B0F0"/>
                </a:solidFill>
              </a:rPr>
              <a:t>– Hebrews 10:27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xy.duckduckgo.com32.jpg"/>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So we see that the Saints, will come to a period in time when they will be without sin, and then consider the cases of those who professed, but are found wanting, and so the Saints will agree with the judgments written in the word of God, and “Amen” the punishment therein as just.</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740307"/>
          </a:xfrm>
          <a:prstGeom prst="rect">
            <a:avLst/>
          </a:prstGeom>
          <a:noFill/>
        </p:spPr>
        <p:txBody>
          <a:bodyPr wrap="square" rtlCol="0">
            <a:spAutoFit/>
          </a:bodyPr>
          <a:lstStyle/>
          <a:p>
            <a:pPr algn="ctr"/>
            <a:r>
              <a:rPr lang="en-US" sz="4800" b="1" dirty="0" smtClean="0">
                <a:solidFill>
                  <a:schemeClr val="bg1"/>
                </a:solidFill>
              </a:rPr>
              <a:t>This will mean that every Saint in Heaven, will have given their agreement, in harmony with God’s Law, for the destruction of the finally impenitent by brimstone and fire outside of the camp (city) of the Saints (New Jerusalem) when it comes to rest upon the earth.</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6463308"/>
          </a:xfrm>
          <a:prstGeom prst="rect">
            <a:avLst/>
          </a:prstGeom>
          <a:noFill/>
        </p:spPr>
        <p:txBody>
          <a:bodyPr wrap="square" rtlCol="0">
            <a:spAutoFit/>
          </a:bodyPr>
          <a:lstStyle/>
          <a:p>
            <a:pPr algn="ctr"/>
            <a:r>
              <a:rPr lang="en-US" sz="4600" b="1" dirty="0" smtClean="0">
                <a:solidFill>
                  <a:schemeClr val="bg1"/>
                </a:solidFill>
              </a:rPr>
              <a:t>They, in harmony with the command of God, are in effect “stoning” the </a:t>
            </a:r>
            <a:r>
              <a:rPr lang="en-US" sz="4600" b="1" dirty="0" err="1" smtClean="0">
                <a:solidFill>
                  <a:schemeClr val="bg1"/>
                </a:solidFill>
              </a:rPr>
              <a:t>sabbath</a:t>
            </a:r>
            <a:r>
              <a:rPr lang="en-US" sz="4600" b="1" dirty="0" smtClean="0">
                <a:solidFill>
                  <a:schemeClr val="bg1"/>
                </a:solidFill>
              </a:rPr>
              <a:t>-breakers, who having rejected the mercies of God in Christ Jesus, and the power to overcome all things, have chosen to presumptuously and willingly continue in their known sin, being worthy of the second death.</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63417"/>
          </a:xfrm>
          <a:prstGeom prst="rect">
            <a:avLst/>
          </a:prstGeom>
          <a:noFill/>
        </p:spPr>
        <p:txBody>
          <a:bodyPr wrap="square" rtlCol="0">
            <a:spAutoFit/>
          </a:bodyPr>
          <a:lstStyle/>
          <a:p>
            <a:pPr algn="ctr"/>
            <a:r>
              <a:rPr lang="en-US" sz="4600" b="1" dirty="0" smtClean="0">
                <a:solidFill>
                  <a:schemeClr val="bg1"/>
                </a:solidFill>
              </a:rPr>
              <a:t>This will be the duty of every Saint.</a:t>
            </a:r>
          </a:p>
          <a:p>
            <a:pPr algn="ctr"/>
            <a:endParaRPr lang="en-US" sz="2400" b="1" dirty="0" smtClean="0">
              <a:solidFill>
                <a:schemeClr val="bg1"/>
              </a:solidFill>
            </a:endParaRPr>
          </a:p>
          <a:p>
            <a:pPr algn="ctr"/>
            <a:r>
              <a:rPr lang="en-US" sz="4600" b="1" dirty="0" smtClean="0">
                <a:solidFill>
                  <a:schemeClr val="bg1"/>
                </a:solidFill>
              </a:rPr>
              <a:t>There may even be some of those whom you know among that group.</a:t>
            </a:r>
          </a:p>
          <a:p>
            <a:pPr algn="ctr"/>
            <a:endParaRPr lang="en-US" sz="2400" b="1" dirty="0" smtClean="0">
              <a:solidFill>
                <a:schemeClr val="bg1"/>
              </a:solidFill>
            </a:endParaRPr>
          </a:p>
          <a:p>
            <a:pPr algn="ctr"/>
            <a:r>
              <a:rPr lang="en-US" sz="4600" b="1" dirty="0" smtClean="0">
                <a:solidFill>
                  <a:schemeClr val="bg1"/>
                </a:solidFill>
              </a:rPr>
              <a:t>Family, friends, </a:t>
            </a:r>
            <a:r>
              <a:rPr lang="en-US" sz="4600" b="1" dirty="0" err="1" smtClean="0">
                <a:solidFill>
                  <a:schemeClr val="bg1"/>
                </a:solidFill>
              </a:rPr>
              <a:t>neighbours</a:t>
            </a:r>
            <a:r>
              <a:rPr lang="en-US" sz="4600" b="1" dirty="0" smtClean="0">
                <a:solidFill>
                  <a:schemeClr val="bg1"/>
                </a:solidFill>
              </a:rPr>
              <a:t>, husband, wife, or even children.</a:t>
            </a:r>
          </a:p>
          <a:p>
            <a:pPr algn="ctr"/>
            <a:endParaRPr lang="en-US" sz="2400" b="1" dirty="0" smtClean="0">
              <a:solidFill>
                <a:schemeClr val="bg1"/>
              </a:solidFill>
            </a:endParaRPr>
          </a:p>
          <a:p>
            <a:pPr algn="ctr"/>
            <a:r>
              <a:rPr lang="en-US" sz="4600" b="1" dirty="0" smtClean="0">
                <a:solidFill>
                  <a:schemeClr val="bg1"/>
                </a:solidFill>
              </a:rPr>
              <a:t>All will personally know the wages of sin is death, and God means its eternal end.</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“Praise </a:t>
            </a:r>
            <a:r>
              <a:rPr lang="en-US" sz="4800" b="1" dirty="0" smtClean="0">
                <a:solidFill>
                  <a:schemeClr val="bg1"/>
                </a:solidFill>
              </a:rPr>
              <a:t>ye the LORD. Sing unto the LORD a new song, and his praise in </a:t>
            </a:r>
            <a:r>
              <a:rPr lang="en-US" sz="4800" b="1" u="sng" dirty="0" smtClean="0">
                <a:solidFill>
                  <a:srgbClr val="FFFF00"/>
                </a:solidFill>
              </a:rPr>
              <a:t>the congregation of saints</a:t>
            </a:r>
            <a:r>
              <a:rPr lang="en-US" sz="4800" b="1" dirty="0" smtClean="0">
                <a:solidFill>
                  <a:schemeClr val="bg1"/>
                </a:solidFill>
              </a:rPr>
              <a:t>.”</a:t>
            </a:r>
          </a:p>
          <a:p>
            <a:pPr algn="ctr"/>
            <a:r>
              <a:rPr lang="en-US" sz="4800" b="1" dirty="0" smtClean="0">
                <a:solidFill>
                  <a:srgbClr val="00B0F0"/>
                </a:solidFill>
              </a:rPr>
              <a:t>– Psalms 149:1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“Let </a:t>
            </a:r>
            <a:r>
              <a:rPr lang="en-US" sz="4800" b="1" dirty="0" smtClean="0">
                <a:solidFill>
                  <a:schemeClr val="bg1"/>
                </a:solidFill>
              </a:rPr>
              <a:t>Israel rejoice in him that made him: </a:t>
            </a:r>
            <a:r>
              <a:rPr lang="en-US" sz="4800" b="1" u="sng" dirty="0" smtClean="0">
                <a:solidFill>
                  <a:srgbClr val="FFFF00"/>
                </a:solidFill>
              </a:rPr>
              <a:t>let the children of Zion</a:t>
            </a:r>
            <a:r>
              <a:rPr lang="en-US" sz="4800" b="1" dirty="0" smtClean="0">
                <a:solidFill>
                  <a:schemeClr val="bg1"/>
                </a:solidFill>
              </a:rPr>
              <a:t> be joyful in their King</a:t>
            </a:r>
            <a:r>
              <a:rPr lang="en-US" sz="4800" b="1" dirty="0" smtClean="0">
                <a:solidFill>
                  <a:schemeClr val="bg1"/>
                </a:solidFill>
              </a:rPr>
              <a:t>.”</a:t>
            </a:r>
          </a:p>
          <a:p>
            <a:pPr algn="ctr"/>
            <a:r>
              <a:rPr lang="en-US" sz="4800" b="1" dirty="0" smtClean="0">
                <a:solidFill>
                  <a:srgbClr val="00B0F0"/>
                </a:solidFill>
              </a:rPr>
              <a:t>– Psalms 149:2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“Let </a:t>
            </a:r>
            <a:r>
              <a:rPr lang="en-US" sz="4800" b="1" dirty="0" smtClean="0">
                <a:solidFill>
                  <a:schemeClr val="bg1"/>
                </a:solidFill>
              </a:rPr>
              <a:t>them praise his name in the dance: let them sing praises unto him with the </a:t>
            </a:r>
            <a:r>
              <a:rPr lang="en-US" sz="4800" b="1" dirty="0" err="1" smtClean="0">
                <a:solidFill>
                  <a:schemeClr val="bg1"/>
                </a:solidFill>
              </a:rPr>
              <a:t>timbrel</a:t>
            </a:r>
            <a:r>
              <a:rPr lang="en-US" sz="4800" b="1" dirty="0" smtClean="0">
                <a:solidFill>
                  <a:schemeClr val="bg1"/>
                </a:solidFill>
              </a:rPr>
              <a:t> and harp</a:t>
            </a:r>
            <a:r>
              <a:rPr lang="en-US" sz="4800" b="1" dirty="0" smtClean="0">
                <a:solidFill>
                  <a:schemeClr val="bg1"/>
                </a:solidFill>
              </a:rPr>
              <a:t>.”</a:t>
            </a:r>
          </a:p>
          <a:p>
            <a:pPr algn="ctr"/>
            <a:r>
              <a:rPr lang="en-US" sz="4800" b="1" dirty="0" smtClean="0">
                <a:solidFill>
                  <a:srgbClr val="00B0F0"/>
                </a:solidFill>
              </a:rPr>
              <a:t>– Psalms 149:3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“For </a:t>
            </a:r>
            <a:r>
              <a:rPr lang="en-US" sz="4800" b="1" dirty="0" smtClean="0">
                <a:solidFill>
                  <a:schemeClr val="bg1"/>
                </a:solidFill>
              </a:rPr>
              <a:t>the LORD </a:t>
            </a:r>
            <a:r>
              <a:rPr lang="en-US" sz="4800" b="1" dirty="0" err="1" smtClean="0">
                <a:solidFill>
                  <a:schemeClr val="bg1"/>
                </a:solidFill>
              </a:rPr>
              <a:t>taketh</a:t>
            </a:r>
            <a:r>
              <a:rPr lang="en-US" sz="4800" b="1" dirty="0" smtClean="0">
                <a:solidFill>
                  <a:schemeClr val="bg1"/>
                </a:solidFill>
              </a:rPr>
              <a:t> pleasure in </a:t>
            </a:r>
            <a:r>
              <a:rPr lang="en-US" sz="4800" b="1" u="sng" dirty="0" smtClean="0">
                <a:solidFill>
                  <a:srgbClr val="FFFF00"/>
                </a:solidFill>
              </a:rPr>
              <a:t>his people</a:t>
            </a:r>
            <a:r>
              <a:rPr lang="en-US" sz="4800" b="1" dirty="0" smtClean="0">
                <a:solidFill>
                  <a:schemeClr val="bg1"/>
                </a:solidFill>
              </a:rPr>
              <a:t>: he will </a:t>
            </a:r>
            <a:r>
              <a:rPr lang="en-US" sz="4800" b="1" u="sng" dirty="0" smtClean="0">
                <a:solidFill>
                  <a:srgbClr val="FFFF00"/>
                </a:solidFill>
              </a:rPr>
              <a:t>beautify the meek with salvation</a:t>
            </a:r>
            <a:r>
              <a:rPr lang="en-US" sz="4800" b="1" dirty="0" smtClean="0">
                <a:solidFill>
                  <a:schemeClr val="bg1"/>
                </a:solidFill>
              </a:rPr>
              <a:t>.”</a:t>
            </a:r>
          </a:p>
          <a:p>
            <a:pPr algn="ctr"/>
            <a:r>
              <a:rPr lang="en-US" sz="4800" b="1" dirty="0" smtClean="0">
                <a:solidFill>
                  <a:srgbClr val="00B0F0"/>
                </a:solidFill>
              </a:rPr>
              <a:t>– Psalms 149:4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bg1"/>
                </a:solidFill>
              </a:rPr>
              <a:t>… they continually plotted to trap Jesus …</a:t>
            </a:r>
            <a:endParaRPr lang="en-US" sz="4000" b="1" dirty="0">
              <a:solidFill>
                <a:schemeClr val="bg1"/>
              </a:solidFill>
            </a:endParaRPr>
          </a:p>
        </p:txBody>
      </p:sp>
      <p:sp>
        <p:nvSpPr>
          <p:cNvPr id="9" name="TextBox 8"/>
          <p:cNvSpPr txBox="1"/>
          <p:nvPr/>
        </p:nvSpPr>
        <p:spPr>
          <a:xfrm>
            <a:off x="0" y="5534561"/>
            <a:ext cx="9144000" cy="1323439"/>
          </a:xfrm>
          <a:prstGeom prst="rect">
            <a:avLst/>
          </a:prstGeom>
          <a:noFill/>
        </p:spPr>
        <p:txBody>
          <a:bodyPr wrap="square" rtlCol="0">
            <a:spAutoFit/>
          </a:bodyPr>
          <a:lstStyle/>
          <a:p>
            <a:pPr algn="ctr"/>
            <a:r>
              <a:rPr lang="en-US" sz="4000" b="1" dirty="0" smtClean="0">
                <a:solidFill>
                  <a:schemeClr val="bg1"/>
                </a:solidFill>
              </a:rPr>
              <a:t>… by </a:t>
            </a:r>
            <a:r>
              <a:rPr lang="en-US" sz="4000" b="1" dirty="0" err="1" smtClean="0">
                <a:solidFill>
                  <a:schemeClr val="bg1"/>
                </a:solidFill>
              </a:rPr>
              <a:t>subtil</a:t>
            </a:r>
            <a:r>
              <a:rPr lang="en-US" sz="4000" b="1" dirty="0" smtClean="0">
                <a:solidFill>
                  <a:schemeClr val="bg1"/>
                </a:solidFill>
              </a:rPr>
              <a:t> questions that they didn’t really want answers for.</a:t>
            </a:r>
            <a:endParaRPr lang="en-US" sz="4000" b="1" dirty="0">
              <a:solidFill>
                <a:schemeClr val="bg1"/>
              </a:solidFill>
            </a:endParaRPr>
          </a:p>
        </p:txBody>
      </p:sp>
      <p:pic>
        <p:nvPicPr>
          <p:cNvPr id="5" name="Picture 4" descr="Pharisees 03.jpg"/>
          <p:cNvPicPr>
            <a:picLocks noChangeAspect="1"/>
          </p:cNvPicPr>
          <p:nvPr/>
        </p:nvPicPr>
        <p:blipFill>
          <a:blip r:embed="rId2"/>
          <a:stretch>
            <a:fillRect/>
          </a:stretch>
        </p:blipFill>
        <p:spPr>
          <a:xfrm>
            <a:off x="0" y="762000"/>
            <a:ext cx="9144000" cy="464820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33600"/>
            <a:ext cx="9144000" cy="2308324"/>
          </a:xfrm>
          <a:prstGeom prst="rect">
            <a:avLst/>
          </a:prstGeom>
          <a:noFill/>
        </p:spPr>
        <p:txBody>
          <a:bodyPr wrap="square" rtlCol="0">
            <a:spAutoFit/>
          </a:bodyPr>
          <a:lstStyle/>
          <a:p>
            <a:pPr algn="ctr"/>
            <a:r>
              <a:rPr lang="en-US" sz="4800" b="1" dirty="0" smtClean="0">
                <a:solidFill>
                  <a:schemeClr val="bg1"/>
                </a:solidFill>
              </a:rPr>
              <a:t>“Let </a:t>
            </a:r>
            <a:r>
              <a:rPr lang="en-US" sz="4800" b="1" u="sng" dirty="0" smtClean="0">
                <a:solidFill>
                  <a:srgbClr val="FFFF00"/>
                </a:solidFill>
              </a:rPr>
              <a:t>the saints</a:t>
            </a:r>
            <a:r>
              <a:rPr lang="en-US" sz="4800" b="1" dirty="0" smtClean="0">
                <a:solidFill>
                  <a:schemeClr val="bg1"/>
                </a:solidFill>
              </a:rPr>
              <a:t> be joyful </a:t>
            </a:r>
            <a:r>
              <a:rPr lang="en-US" sz="4800" b="1" u="sng" dirty="0" smtClean="0">
                <a:solidFill>
                  <a:srgbClr val="FFFF00"/>
                </a:solidFill>
              </a:rPr>
              <a:t>in glory</a:t>
            </a:r>
            <a:r>
              <a:rPr lang="en-US" sz="4800" b="1" dirty="0" smtClean="0">
                <a:solidFill>
                  <a:schemeClr val="bg1"/>
                </a:solidFill>
              </a:rPr>
              <a:t>: let them sing aloud upon their </a:t>
            </a:r>
            <a:r>
              <a:rPr lang="en-US" sz="4800" b="1" u="sng" dirty="0" smtClean="0">
                <a:solidFill>
                  <a:srgbClr val="FFFF00"/>
                </a:solidFill>
              </a:rPr>
              <a:t>beds</a:t>
            </a:r>
            <a:r>
              <a:rPr lang="en-US" sz="4800" b="1" dirty="0" smtClean="0">
                <a:solidFill>
                  <a:schemeClr val="bg1"/>
                </a:solidFill>
              </a:rPr>
              <a:t>.” </a:t>
            </a:r>
            <a:r>
              <a:rPr lang="en-US" sz="4800" b="1" dirty="0" smtClean="0">
                <a:solidFill>
                  <a:srgbClr val="00B0F0"/>
                </a:solidFill>
              </a:rPr>
              <a:t>– Psalms 149:5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“Let </a:t>
            </a:r>
            <a:r>
              <a:rPr lang="en-US" sz="4800" b="1" dirty="0" smtClean="0">
                <a:solidFill>
                  <a:schemeClr val="bg1"/>
                </a:solidFill>
              </a:rPr>
              <a:t>the high praises of God be in their mouth, and </a:t>
            </a:r>
            <a:r>
              <a:rPr lang="en-US" sz="4800" b="1" u="sng" dirty="0" smtClean="0">
                <a:solidFill>
                  <a:srgbClr val="FFFF00"/>
                </a:solidFill>
              </a:rPr>
              <a:t>a </a:t>
            </a:r>
            <a:r>
              <a:rPr lang="en-US" sz="4800" b="1" u="sng" dirty="0" err="1" smtClean="0">
                <a:solidFill>
                  <a:srgbClr val="FFFF00"/>
                </a:solidFill>
              </a:rPr>
              <a:t>twoedged</a:t>
            </a:r>
            <a:r>
              <a:rPr lang="en-US" sz="4800" b="1" u="sng" dirty="0" smtClean="0">
                <a:solidFill>
                  <a:srgbClr val="FFFF00"/>
                </a:solidFill>
              </a:rPr>
              <a:t> sword in their hand</a:t>
            </a:r>
            <a:r>
              <a:rPr lang="en-US" sz="4800" b="1" dirty="0" smtClean="0">
                <a:solidFill>
                  <a:schemeClr val="bg1"/>
                </a:solidFill>
              </a:rPr>
              <a:t>;”</a:t>
            </a:r>
          </a:p>
          <a:p>
            <a:pPr algn="ctr"/>
            <a:r>
              <a:rPr lang="en-US" sz="4800" b="1" dirty="0" smtClean="0">
                <a:solidFill>
                  <a:srgbClr val="00B0F0"/>
                </a:solidFill>
              </a:rPr>
              <a:t>– Psalms 149:6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33600"/>
            <a:ext cx="9144000" cy="2308324"/>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To </a:t>
            </a:r>
            <a:r>
              <a:rPr lang="en-US" sz="4800" b="1" u="sng" dirty="0" smtClean="0">
                <a:solidFill>
                  <a:srgbClr val="FFFF00"/>
                </a:solidFill>
              </a:rPr>
              <a:t>execute vengeance upon the heathen</a:t>
            </a:r>
            <a:r>
              <a:rPr lang="en-US" sz="4800" b="1" dirty="0" smtClean="0">
                <a:solidFill>
                  <a:schemeClr val="bg1"/>
                </a:solidFill>
              </a:rPr>
              <a:t>, and </a:t>
            </a:r>
            <a:r>
              <a:rPr lang="en-US" sz="4800" b="1" u="sng" dirty="0" smtClean="0">
                <a:solidFill>
                  <a:srgbClr val="FFFF00"/>
                </a:solidFill>
              </a:rPr>
              <a:t>punishments upon the people</a:t>
            </a:r>
            <a:r>
              <a:rPr lang="en-US" sz="4800" b="1" dirty="0" smtClean="0">
                <a:solidFill>
                  <a:schemeClr val="bg1"/>
                </a:solidFill>
              </a:rPr>
              <a:t>;” </a:t>
            </a:r>
            <a:r>
              <a:rPr lang="en-US" sz="4800" b="1" dirty="0" smtClean="0">
                <a:solidFill>
                  <a:srgbClr val="00B0F0"/>
                </a:solidFill>
              </a:rPr>
              <a:t>– Psalms 149:7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33600"/>
            <a:ext cx="9144000" cy="2308324"/>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To </a:t>
            </a:r>
            <a:r>
              <a:rPr lang="en-US" sz="4800" b="1" u="sng" dirty="0" smtClean="0">
                <a:solidFill>
                  <a:srgbClr val="FFFF00"/>
                </a:solidFill>
              </a:rPr>
              <a:t>bind their kings with chains</a:t>
            </a:r>
            <a:r>
              <a:rPr lang="en-US" sz="4800" b="1" dirty="0" smtClean="0">
                <a:solidFill>
                  <a:schemeClr val="bg1"/>
                </a:solidFill>
              </a:rPr>
              <a:t>, and their nobles with </a:t>
            </a:r>
            <a:r>
              <a:rPr lang="en-US" sz="4800" b="1" u="sng" dirty="0" smtClean="0">
                <a:solidFill>
                  <a:srgbClr val="FFFF00"/>
                </a:solidFill>
              </a:rPr>
              <a:t>fetters</a:t>
            </a:r>
            <a:r>
              <a:rPr lang="en-US" sz="4800" b="1" dirty="0" smtClean="0">
                <a:solidFill>
                  <a:schemeClr val="bg1"/>
                </a:solidFill>
              </a:rPr>
              <a:t> of iron</a:t>
            </a:r>
            <a:r>
              <a:rPr lang="en-US" sz="4800" b="1" dirty="0" smtClean="0">
                <a:solidFill>
                  <a:schemeClr val="bg1"/>
                </a:solidFill>
              </a:rPr>
              <a:t>;” </a:t>
            </a:r>
            <a:r>
              <a:rPr lang="en-US" sz="4800" b="1" dirty="0" smtClean="0">
                <a:solidFill>
                  <a:srgbClr val="00B0F0"/>
                </a:solidFill>
              </a:rPr>
              <a:t>– Psalms 149:8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81200"/>
            <a:ext cx="9144000" cy="3046988"/>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To </a:t>
            </a:r>
            <a:r>
              <a:rPr lang="en-US" sz="4800" b="1" u="sng" dirty="0" smtClean="0">
                <a:solidFill>
                  <a:srgbClr val="FFFF00"/>
                </a:solidFill>
              </a:rPr>
              <a:t>execute upon them the judgment written</a:t>
            </a:r>
            <a:r>
              <a:rPr lang="en-US" sz="4800" b="1" dirty="0" smtClean="0">
                <a:solidFill>
                  <a:schemeClr val="bg1"/>
                </a:solidFill>
              </a:rPr>
              <a:t>: </a:t>
            </a:r>
            <a:r>
              <a:rPr lang="en-US" sz="4800" b="1" u="sng" dirty="0" smtClean="0">
                <a:solidFill>
                  <a:srgbClr val="FFFF00"/>
                </a:solidFill>
              </a:rPr>
              <a:t>this </a:t>
            </a:r>
            <a:r>
              <a:rPr lang="en-US" sz="4800" b="1" u="sng" dirty="0" err="1" smtClean="0">
                <a:solidFill>
                  <a:srgbClr val="FFFF00"/>
                </a:solidFill>
              </a:rPr>
              <a:t>honour</a:t>
            </a:r>
            <a:r>
              <a:rPr lang="en-US" sz="4800" b="1" u="sng" dirty="0" smtClean="0">
                <a:solidFill>
                  <a:srgbClr val="FFFF00"/>
                </a:solidFill>
              </a:rPr>
              <a:t> have all his saints</a:t>
            </a:r>
            <a:r>
              <a:rPr lang="en-US" sz="4800" b="1" dirty="0" smtClean="0">
                <a:solidFill>
                  <a:schemeClr val="bg1"/>
                </a:solidFill>
              </a:rPr>
              <a:t>. Praise ye the LORD</a:t>
            </a:r>
            <a:r>
              <a:rPr lang="en-US" sz="4800" b="1" dirty="0" smtClean="0">
                <a:solidFill>
                  <a:schemeClr val="bg1"/>
                </a:solidFill>
              </a:rPr>
              <a:t>.” </a:t>
            </a:r>
            <a:r>
              <a:rPr lang="en-US" sz="4800" b="1" dirty="0" smtClean="0">
                <a:solidFill>
                  <a:srgbClr val="00B0F0"/>
                </a:solidFill>
              </a:rPr>
              <a:t>– Psalms 149:9 KJB</a:t>
            </a:r>
            <a:endParaRPr lang="en-US" sz="46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6247864"/>
          </a:xfrm>
          <a:prstGeom prst="rect">
            <a:avLst/>
          </a:prstGeom>
          <a:noFill/>
        </p:spPr>
        <p:txBody>
          <a:bodyPr wrap="square" rtlCol="0">
            <a:spAutoFit/>
          </a:bodyPr>
          <a:lstStyle/>
          <a:p>
            <a:pPr algn="ctr"/>
            <a:r>
              <a:rPr lang="en-US" sz="4000" b="1" dirty="0" smtClean="0">
                <a:solidFill>
                  <a:schemeClr val="bg1"/>
                </a:solidFill>
              </a:rPr>
              <a:t>“... </a:t>
            </a:r>
            <a:r>
              <a:rPr lang="en-US" sz="4000" b="1" u="sng" dirty="0" smtClean="0">
                <a:solidFill>
                  <a:srgbClr val="FFFF00"/>
                </a:solidFill>
              </a:rPr>
              <a:t>During the thousand years</a:t>
            </a:r>
            <a:r>
              <a:rPr lang="en-US" sz="4000" b="1" dirty="0" smtClean="0">
                <a:solidFill>
                  <a:schemeClr val="bg1"/>
                </a:solidFill>
              </a:rPr>
              <a:t> between the first and the second resurrection </a:t>
            </a:r>
            <a:r>
              <a:rPr lang="en-US" sz="4000" b="1" u="sng" dirty="0" smtClean="0">
                <a:solidFill>
                  <a:srgbClr val="FFFF00"/>
                </a:solidFill>
              </a:rPr>
              <a:t>the judgment of the wicked takes place</a:t>
            </a:r>
            <a:r>
              <a:rPr lang="en-US" sz="4000" b="1" dirty="0" smtClean="0">
                <a:solidFill>
                  <a:schemeClr val="bg1"/>
                </a:solidFill>
              </a:rPr>
              <a:t>. </a:t>
            </a:r>
            <a:r>
              <a:rPr lang="en-US" sz="4000" b="1" u="sng" dirty="0" smtClean="0">
                <a:solidFill>
                  <a:srgbClr val="FFFF00"/>
                </a:solidFill>
              </a:rPr>
              <a:t>The apostle Paul points to this judgment as an event that follows the second advent. "Judge nothing before the time</a:t>
            </a:r>
            <a:r>
              <a:rPr lang="en-US" sz="4000" b="1" dirty="0" smtClean="0">
                <a:solidFill>
                  <a:schemeClr val="bg1"/>
                </a:solidFill>
              </a:rPr>
              <a:t>, until the Lord come, who both will bring to light the hidden things of darkness, and will make manifest the counsels of </a:t>
            </a:r>
            <a:r>
              <a:rPr lang="en-US" sz="4000" b="1" dirty="0" smtClean="0">
                <a:solidFill>
                  <a:schemeClr val="bg1"/>
                </a:solidFill>
              </a:rPr>
              <a:t>[661] the </a:t>
            </a:r>
            <a:r>
              <a:rPr lang="en-US" sz="4000" b="1" dirty="0" smtClean="0">
                <a:solidFill>
                  <a:schemeClr val="bg1"/>
                </a:solidFill>
              </a:rPr>
              <a:t>hearts." 1 Corinthians 4:5</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6247864"/>
          </a:xfrm>
          <a:prstGeom prst="rect">
            <a:avLst/>
          </a:prstGeom>
          <a:noFill/>
        </p:spPr>
        <p:txBody>
          <a:bodyPr wrap="square" rtlCol="0">
            <a:spAutoFit/>
          </a:bodyPr>
          <a:lstStyle/>
          <a:p>
            <a:pPr algn="ctr"/>
            <a:r>
              <a:rPr lang="en-US" sz="4000" b="1" dirty="0" smtClean="0">
                <a:solidFill>
                  <a:schemeClr val="bg1"/>
                </a:solidFill>
              </a:rPr>
              <a:t>“… </a:t>
            </a:r>
            <a:r>
              <a:rPr lang="en-US" sz="4000" b="1" u="sng" dirty="0" smtClean="0">
                <a:solidFill>
                  <a:srgbClr val="FFFF00"/>
                </a:solidFill>
              </a:rPr>
              <a:t>Daniel declares</a:t>
            </a:r>
            <a:r>
              <a:rPr lang="en-US" sz="4000" b="1" dirty="0" smtClean="0">
                <a:solidFill>
                  <a:schemeClr val="bg1"/>
                </a:solidFill>
              </a:rPr>
              <a:t> that when the Ancient of Days came, "</a:t>
            </a:r>
            <a:r>
              <a:rPr lang="en-US" sz="4000" b="1" u="sng" dirty="0" smtClean="0">
                <a:solidFill>
                  <a:srgbClr val="FFFF00"/>
                </a:solidFill>
              </a:rPr>
              <a:t>judgment was given to the saints of the Most High</a:t>
            </a:r>
            <a:r>
              <a:rPr lang="en-US" sz="4000" b="1" dirty="0" smtClean="0">
                <a:solidFill>
                  <a:schemeClr val="bg1"/>
                </a:solidFill>
              </a:rPr>
              <a:t>." Daniel 7:22. </a:t>
            </a:r>
            <a:r>
              <a:rPr lang="en-US" sz="4000" b="1" u="sng" dirty="0" smtClean="0">
                <a:solidFill>
                  <a:schemeClr val="bg1"/>
                </a:solidFill>
              </a:rPr>
              <a:t>At </a:t>
            </a:r>
            <a:r>
              <a:rPr lang="en-US" sz="4000" b="1" u="sng" dirty="0" smtClean="0">
                <a:solidFill>
                  <a:srgbClr val="FFFF00"/>
                </a:solidFill>
              </a:rPr>
              <a:t>this time</a:t>
            </a:r>
            <a:r>
              <a:rPr lang="en-US" sz="4000" b="1" dirty="0" smtClean="0">
                <a:solidFill>
                  <a:schemeClr val="bg1"/>
                </a:solidFill>
              </a:rPr>
              <a:t> the righteous reign as kings and priests unto God. John in the Revelation says: "I saw thrones, and they sat upon them, and </a:t>
            </a:r>
            <a:r>
              <a:rPr lang="en-US" sz="4000" b="1" u="sng" dirty="0" smtClean="0">
                <a:solidFill>
                  <a:srgbClr val="FFFF00"/>
                </a:solidFill>
              </a:rPr>
              <a:t>judgment was given unto them</a:t>
            </a:r>
            <a:r>
              <a:rPr lang="en-US" sz="4000" b="1" dirty="0" smtClean="0">
                <a:solidFill>
                  <a:schemeClr val="bg1"/>
                </a:solidFill>
              </a:rPr>
              <a:t>." "They shall be priests of God and of Christ, and shall reign with Him </a:t>
            </a:r>
            <a:r>
              <a:rPr lang="en-US" sz="4000" b="1" u="sng" dirty="0" smtClean="0">
                <a:solidFill>
                  <a:srgbClr val="FFFF00"/>
                </a:solidFill>
              </a:rPr>
              <a:t>a thousand years</a:t>
            </a:r>
            <a:r>
              <a:rPr lang="en-US" sz="4000" b="1" dirty="0" smtClean="0">
                <a:solidFill>
                  <a:schemeClr val="bg1"/>
                </a:solidFill>
              </a:rPr>
              <a:t>." Revelation 20:4, 6</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63417"/>
          </a:xfrm>
          <a:prstGeom prst="rect">
            <a:avLst/>
          </a:prstGeom>
          <a:noFill/>
        </p:spPr>
        <p:txBody>
          <a:bodyPr wrap="square" rtlCol="0">
            <a:spAutoFit/>
          </a:bodyPr>
          <a:lstStyle/>
          <a:p>
            <a:pPr algn="ctr"/>
            <a:r>
              <a:rPr lang="en-US" sz="4000" b="1" dirty="0" smtClean="0">
                <a:solidFill>
                  <a:schemeClr val="bg1"/>
                </a:solidFill>
              </a:rPr>
              <a:t>“… It is at </a:t>
            </a:r>
            <a:r>
              <a:rPr lang="en-US" sz="4000" b="1" u="sng" dirty="0" smtClean="0">
                <a:solidFill>
                  <a:srgbClr val="FFFF00"/>
                </a:solidFill>
              </a:rPr>
              <a:t>this time</a:t>
            </a:r>
            <a:r>
              <a:rPr lang="en-US" sz="4000" b="1" dirty="0" smtClean="0">
                <a:solidFill>
                  <a:schemeClr val="bg1"/>
                </a:solidFill>
              </a:rPr>
              <a:t> that, as foretold by Paul, "the saints shall judge the world." 1 Corinthians 6:2. </a:t>
            </a:r>
            <a:r>
              <a:rPr lang="en-US" sz="4000" b="1" u="sng" dirty="0" smtClean="0">
                <a:solidFill>
                  <a:srgbClr val="FFFF00"/>
                </a:solidFill>
              </a:rPr>
              <a:t>In union with Christ they judge the wicked, comparing their acts with the statute book, the Bible, and deciding every case according to the deeds done in the body</a:t>
            </a:r>
            <a:r>
              <a:rPr lang="en-US" sz="4000" b="1" dirty="0" smtClean="0">
                <a:solidFill>
                  <a:schemeClr val="bg1"/>
                </a:solidFill>
              </a:rPr>
              <a:t>. Then </a:t>
            </a:r>
            <a:r>
              <a:rPr lang="en-US" sz="4000" b="1" u="sng" dirty="0" smtClean="0">
                <a:solidFill>
                  <a:srgbClr val="FFFF00"/>
                </a:solidFill>
              </a:rPr>
              <a:t>the portion which the wicked must suffer is meted out, according to their works; and it is recorded against their names in the book of death</a:t>
            </a:r>
            <a:r>
              <a:rPr lang="en-US" sz="4000" b="1" dirty="0" smtClean="0">
                <a:solidFill>
                  <a:schemeClr val="bg1"/>
                </a:solidFill>
              </a:rPr>
              <a:t>. {GC 660.4} …”</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5632311"/>
          </a:xfrm>
          <a:prstGeom prst="rect">
            <a:avLst/>
          </a:prstGeom>
          <a:noFill/>
        </p:spPr>
        <p:txBody>
          <a:bodyPr wrap="square" rtlCol="0">
            <a:spAutoFit/>
          </a:bodyPr>
          <a:lstStyle/>
          <a:p>
            <a:pPr algn="ctr"/>
            <a:r>
              <a:rPr lang="en-US" sz="4000" b="1" dirty="0" smtClean="0">
                <a:solidFill>
                  <a:schemeClr val="bg1"/>
                </a:solidFill>
              </a:rPr>
              <a:t>“… Satan </a:t>
            </a:r>
            <a:r>
              <a:rPr lang="en-US" sz="4000" b="1" dirty="0" smtClean="0">
                <a:solidFill>
                  <a:schemeClr val="bg1"/>
                </a:solidFill>
              </a:rPr>
              <a:t>also and evil angels are </a:t>
            </a:r>
            <a:r>
              <a:rPr lang="en-US" sz="4000" b="1" u="sng" dirty="0" smtClean="0">
                <a:solidFill>
                  <a:srgbClr val="FFFF00"/>
                </a:solidFill>
              </a:rPr>
              <a:t>judged by Christ and His people</a:t>
            </a:r>
            <a:r>
              <a:rPr lang="en-US" sz="4000" b="1" dirty="0" smtClean="0">
                <a:solidFill>
                  <a:schemeClr val="bg1"/>
                </a:solidFill>
              </a:rPr>
              <a:t>. Says Paul: "Know ye not that we shall judge angels?" Verse 3. And Jude declares that "the angels which kept not their first estate, but left their own habitation, He hath reserved in everlasting chains under darkness unto </a:t>
            </a:r>
            <a:r>
              <a:rPr lang="en-US" sz="4000" b="1" u="sng" dirty="0" smtClean="0">
                <a:solidFill>
                  <a:srgbClr val="FFFF00"/>
                </a:solidFill>
              </a:rPr>
              <a:t>the judgment of the great day</a:t>
            </a:r>
            <a:r>
              <a:rPr lang="en-US" sz="4000" b="1" dirty="0" smtClean="0">
                <a:solidFill>
                  <a:schemeClr val="bg1"/>
                </a:solidFill>
              </a:rPr>
              <a:t>." Jude 6. {GC 661.1</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63417"/>
          </a:xfrm>
          <a:prstGeom prst="rect">
            <a:avLst/>
          </a:prstGeom>
          <a:noFill/>
        </p:spPr>
        <p:txBody>
          <a:bodyPr wrap="square" rtlCol="0">
            <a:spAutoFit/>
          </a:bodyPr>
          <a:lstStyle/>
          <a:p>
            <a:pPr algn="ctr"/>
            <a:r>
              <a:rPr lang="en-US" sz="4000" b="1" dirty="0" smtClean="0">
                <a:solidFill>
                  <a:schemeClr val="bg1"/>
                </a:solidFill>
              </a:rPr>
              <a:t>“… </a:t>
            </a:r>
            <a:r>
              <a:rPr lang="en-US" sz="4000" b="1" u="sng" dirty="0" smtClean="0">
                <a:solidFill>
                  <a:srgbClr val="FFFF00"/>
                </a:solidFill>
              </a:rPr>
              <a:t>At </a:t>
            </a:r>
            <a:r>
              <a:rPr lang="en-US" sz="4000" b="1" u="sng" dirty="0" smtClean="0">
                <a:solidFill>
                  <a:srgbClr val="FFFF00"/>
                </a:solidFill>
              </a:rPr>
              <a:t>the close of the thousand years</a:t>
            </a:r>
            <a:r>
              <a:rPr lang="en-US" sz="4000" b="1" dirty="0" smtClean="0">
                <a:solidFill>
                  <a:schemeClr val="bg1"/>
                </a:solidFill>
              </a:rPr>
              <a:t> the second resurrection will take place. </a:t>
            </a:r>
            <a:r>
              <a:rPr lang="en-US" sz="4000" b="1" u="sng" dirty="0" smtClean="0">
                <a:solidFill>
                  <a:srgbClr val="FFFF00"/>
                </a:solidFill>
              </a:rPr>
              <a:t>Then the wicked will be raised</a:t>
            </a:r>
            <a:r>
              <a:rPr lang="en-US" sz="4000" b="1" dirty="0" smtClean="0">
                <a:solidFill>
                  <a:schemeClr val="bg1"/>
                </a:solidFill>
              </a:rPr>
              <a:t> from the dead and appear before God </a:t>
            </a:r>
            <a:r>
              <a:rPr lang="en-US" sz="4000" b="1" u="sng" dirty="0" smtClean="0">
                <a:solidFill>
                  <a:srgbClr val="FFFF00"/>
                </a:solidFill>
              </a:rPr>
              <a:t>for the execution of "the judgment written</a:t>
            </a:r>
            <a:r>
              <a:rPr lang="en-US" sz="4000" b="1" dirty="0" smtClean="0">
                <a:solidFill>
                  <a:schemeClr val="bg1"/>
                </a:solidFill>
              </a:rPr>
              <a:t>.” </a:t>
            </a:r>
            <a:r>
              <a:rPr lang="en-US" sz="4000" b="1" dirty="0" smtClean="0">
                <a:solidFill>
                  <a:srgbClr val="00B050"/>
                </a:solidFill>
              </a:rPr>
              <a:t>…</a:t>
            </a:r>
            <a:r>
              <a:rPr lang="en-US" sz="4000" b="1" dirty="0" smtClean="0">
                <a:solidFill>
                  <a:schemeClr val="bg1"/>
                </a:solidFill>
              </a:rPr>
              <a:t> "</a:t>
            </a:r>
            <a:r>
              <a:rPr lang="en-US" sz="4000" b="1" dirty="0" smtClean="0">
                <a:solidFill>
                  <a:schemeClr val="bg1"/>
                </a:solidFill>
              </a:rPr>
              <a:t>They shall be gathered together, as prisoners are gathered in the pit, and shall be shut up in the prison, and after many days shall they be visited." Isaiah 24:22. {GC 661.2} </a:t>
            </a:r>
            <a:r>
              <a:rPr lang="en-US" sz="4000" b="1" dirty="0" smtClean="0">
                <a:solidFill>
                  <a:schemeClr val="bg1"/>
                </a:solidFill>
              </a:rPr>
              <a:t>...”</a:t>
            </a:r>
          </a:p>
          <a:p>
            <a:pPr algn="ctr"/>
            <a:r>
              <a:rPr lang="en-US" sz="4000" b="1" dirty="0" smtClean="0">
                <a:solidFill>
                  <a:srgbClr val="00B0F0"/>
                </a:solidFill>
              </a:rPr>
              <a:t>– The Great Controversy (1911); pages 660.4-661.2</a:t>
            </a:r>
            <a:endParaRPr lang="en-US" sz="40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Scripture Reading:  Num. 15:32-36 KJB</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“And </a:t>
            </a:r>
            <a:r>
              <a:rPr lang="en-US" sz="5400" b="1" dirty="0">
                <a:solidFill>
                  <a:schemeClr val="bg1"/>
                </a:solidFill>
              </a:rPr>
              <a:t>while the children of Israel were in the wilderness, they found a man that gathered sticks upon the </a:t>
            </a:r>
            <a:r>
              <a:rPr lang="en-US" sz="5400" b="1" dirty="0" err="1">
                <a:solidFill>
                  <a:schemeClr val="bg1"/>
                </a:solidFill>
              </a:rPr>
              <a:t>sabbath</a:t>
            </a:r>
            <a:r>
              <a:rPr lang="en-US" sz="5400" b="1" dirty="0">
                <a:solidFill>
                  <a:schemeClr val="bg1"/>
                </a:solidFill>
              </a:rPr>
              <a:t> </a:t>
            </a:r>
            <a:r>
              <a:rPr lang="en-US" sz="5400" b="1" dirty="0" smtClean="0">
                <a:solidFill>
                  <a:schemeClr val="bg1"/>
                </a:solidFill>
              </a:rPr>
              <a:t>day.”</a:t>
            </a:r>
          </a:p>
          <a:p>
            <a:pPr algn="ctr">
              <a:buNone/>
            </a:pPr>
            <a:r>
              <a:rPr lang="en-US" sz="5400" b="1" dirty="0" smtClean="0">
                <a:solidFill>
                  <a:srgbClr val="00B0F0"/>
                </a:solidFill>
              </a:rPr>
              <a:t>– Numbers 15:32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bes-and-pharisees.png"/>
          <p:cNvPicPr>
            <a:picLocks noChangeAspect="1"/>
          </p:cNvPicPr>
          <p:nvPr/>
        </p:nvPicPr>
        <p:blipFill>
          <a:blip r:embed="rId2"/>
          <a:stretch>
            <a:fillRect/>
          </a:stretch>
        </p:blipFill>
        <p:spPr>
          <a:xfrm>
            <a:off x="0" y="838200"/>
            <a:ext cx="9144000" cy="5257800"/>
          </a:xfrm>
          <a:prstGeom prst="rect">
            <a:avLst/>
          </a:prstGeom>
        </p:spPr>
      </p:pic>
      <p:sp>
        <p:nvSpPr>
          <p:cNvPr id="5" name="TextBox 4"/>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bg1"/>
                </a:solidFill>
              </a:rPr>
              <a:t>As it was in the days of Jesus …</a:t>
            </a:r>
            <a:endParaRPr lang="en-US" sz="4000" b="1" dirty="0">
              <a:solidFill>
                <a:schemeClr val="bg1"/>
              </a:solidFill>
            </a:endParaRPr>
          </a:p>
        </p:txBody>
      </p:sp>
      <p:sp>
        <p:nvSpPr>
          <p:cNvPr id="6" name="TextBox 5"/>
          <p:cNvSpPr txBox="1"/>
          <p:nvPr/>
        </p:nvSpPr>
        <p:spPr>
          <a:xfrm>
            <a:off x="0" y="6096000"/>
            <a:ext cx="9144000" cy="707886"/>
          </a:xfrm>
          <a:prstGeom prst="rect">
            <a:avLst/>
          </a:prstGeom>
          <a:noFill/>
        </p:spPr>
        <p:txBody>
          <a:bodyPr wrap="square" rtlCol="0">
            <a:spAutoFit/>
          </a:bodyPr>
          <a:lstStyle/>
          <a:p>
            <a:pPr algn="ctr"/>
            <a:r>
              <a:rPr lang="en-US" sz="4000" b="1" dirty="0" smtClean="0">
                <a:solidFill>
                  <a:schemeClr val="bg1"/>
                </a:solidFill>
              </a:rPr>
              <a:t>… so it is even today.</a:t>
            </a:r>
            <a:endParaRPr lang="en-US" sz="4000" b="1" dirty="0">
              <a:solidFill>
                <a:schemeClr val="bg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94195"/>
          </a:xfrm>
          <a:prstGeom prst="rect">
            <a:avLst/>
          </a:prstGeom>
          <a:noFill/>
        </p:spPr>
        <p:txBody>
          <a:bodyPr wrap="square" rtlCol="0">
            <a:spAutoFit/>
          </a:bodyPr>
          <a:lstStyle/>
          <a:p>
            <a:pPr algn="ctr"/>
            <a:r>
              <a:rPr lang="en-US" sz="3800" b="1" dirty="0" smtClean="0">
                <a:solidFill>
                  <a:schemeClr val="bg1"/>
                </a:solidFill>
              </a:rPr>
              <a:t>“… </a:t>
            </a:r>
            <a:r>
              <a:rPr lang="en-US" sz="3800" b="1" u="sng" dirty="0" smtClean="0">
                <a:solidFill>
                  <a:srgbClr val="FFFF00"/>
                </a:solidFill>
              </a:rPr>
              <a:t>The </a:t>
            </a:r>
            <a:r>
              <a:rPr lang="en-US" sz="3800" b="1" u="sng" dirty="0" smtClean="0">
                <a:solidFill>
                  <a:srgbClr val="FFFF00"/>
                </a:solidFill>
              </a:rPr>
              <a:t>wicked receive their recompense in the earth</a:t>
            </a:r>
            <a:r>
              <a:rPr lang="en-US" sz="3800" b="1" dirty="0" smtClean="0">
                <a:solidFill>
                  <a:schemeClr val="bg1"/>
                </a:solidFill>
              </a:rPr>
              <a:t>. </a:t>
            </a:r>
            <a:r>
              <a:rPr lang="en-US" sz="3800" b="1" dirty="0" smtClean="0">
                <a:solidFill>
                  <a:srgbClr val="00B050"/>
                </a:solidFill>
              </a:rPr>
              <a:t>…</a:t>
            </a:r>
            <a:r>
              <a:rPr lang="en-US" sz="3800" b="1" dirty="0" smtClean="0">
                <a:solidFill>
                  <a:schemeClr val="bg1"/>
                </a:solidFill>
              </a:rPr>
              <a:t> </a:t>
            </a:r>
            <a:r>
              <a:rPr lang="en-US" sz="3800" b="1" u="sng" dirty="0" smtClean="0">
                <a:solidFill>
                  <a:srgbClr val="FFFF00"/>
                </a:solidFill>
              </a:rPr>
              <a:t>All </a:t>
            </a:r>
            <a:r>
              <a:rPr lang="en-US" sz="3800" b="1" u="sng" dirty="0" smtClean="0">
                <a:solidFill>
                  <a:srgbClr val="FFFF00"/>
                </a:solidFill>
              </a:rPr>
              <a:t>are punished "according to their deeds</a:t>
            </a:r>
            <a:r>
              <a:rPr lang="en-US" sz="3800" b="1" dirty="0" smtClean="0">
                <a:solidFill>
                  <a:schemeClr val="bg1"/>
                </a:solidFill>
              </a:rPr>
              <a:t>." {SW, March 14, 1905 par. 12</a:t>
            </a:r>
            <a:r>
              <a:rPr lang="en-US" sz="3800" b="1" dirty="0" smtClean="0">
                <a:solidFill>
                  <a:schemeClr val="bg1"/>
                </a:solidFill>
              </a:rPr>
              <a:t>}</a:t>
            </a:r>
          </a:p>
          <a:p>
            <a:pPr algn="ctr"/>
            <a:endParaRPr lang="en-US" sz="2400" b="1" dirty="0" smtClean="0">
              <a:solidFill>
                <a:schemeClr val="bg1"/>
              </a:solidFill>
            </a:endParaRPr>
          </a:p>
          <a:p>
            <a:pPr algn="ctr"/>
            <a:r>
              <a:rPr lang="en-US" sz="3800" b="1" dirty="0" smtClean="0">
                <a:solidFill>
                  <a:schemeClr val="bg1"/>
                </a:solidFill>
              </a:rPr>
              <a:t>“… In </a:t>
            </a:r>
            <a:r>
              <a:rPr lang="en-US" sz="3800" b="1" dirty="0" smtClean="0">
                <a:solidFill>
                  <a:schemeClr val="bg1"/>
                </a:solidFill>
              </a:rPr>
              <a:t>the cleansing flames the wicked are at last </a:t>
            </a:r>
            <a:r>
              <a:rPr lang="en-US" sz="3800" b="1" dirty="0" smtClean="0">
                <a:solidFill>
                  <a:schemeClr val="bg1"/>
                </a:solidFill>
              </a:rPr>
              <a:t>destroyed </a:t>
            </a:r>
            <a:r>
              <a:rPr lang="en-US" sz="3800" b="1" dirty="0" smtClean="0">
                <a:solidFill>
                  <a:srgbClr val="00B050"/>
                </a:solidFill>
              </a:rPr>
              <a:t>…</a:t>
            </a:r>
            <a:r>
              <a:rPr lang="en-US" sz="3800" b="1" dirty="0" smtClean="0">
                <a:solidFill>
                  <a:schemeClr val="bg1"/>
                </a:solidFill>
              </a:rPr>
              <a:t> </a:t>
            </a:r>
            <a:r>
              <a:rPr lang="en-US" sz="3800" b="1" u="sng" dirty="0" smtClean="0">
                <a:solidFill>
                  <a:srgbClr val="FFFF00"/>
                </a:solidFill>
              </a:rPr>
              <a:t>The </a:t>
            </a:r>
            <a:r>
              <a:rPr lang="en-US" sz="3800" b="1" u="sng" dirty="0" smtClean="0">
                <a:solidFill>
                  <a:srgbClr val="FFFF00"/>
                </a:solidFill>
              </a:rPr>
              <a:t>full penalty of the law has been visited; the demands of justice have been met</a:t>
            </a:r>
            <a:r>
              <a:rPr lang="en-US" sz="3800" b="1" dirty="0" smtClean="0">
                <a:solidFill>
                  <a:schemeClr val="bg1"/>
                </a:solidFill>
              </a:rPr>
              <a:t>; and Heaven and earth, beholding, declare the righteousness of Jehovah. {SW, March 14, 1905 par. 13} </a:t>
            </a:r>
            <a:r>
              <a:rPr lang="en-US" sz="3800" b="1" dirty="0" smtClean="0">
                <a:solidFill>
                  <a:schemeClr val="bg1"/>
                </a:solidFill>
              </a:rPr>
              <a:t>...”</a:t>
            </a:r>
          </a:p>
          <a:p>
            <a:pPr algn="ctr"/>
            <a:r>
              <a:rPr lang="en-US" sz="3800" b="1" dirty="0" smtClean="0">
                <a:solidFill>
                  <a:srgbClr val="00B0F0"/>
                </a:solidFill>
              </a:rPr>
              <a:t>– Southern Watchman; March 14, 1905; par. 12-13</a:t>
            </a:r>
            <a:endParaRPr lang="en-US" sz="3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0"/>
            <a:ext cx="9144000" cy="5139869"/>
          </a:xfrm>
          <a:prstGeom prst="rect">
            <a:avLst/>
          </a:prstGeom>
          <a:noFill/>
        </p:spPr>
        <p:txBody>
          <a:bodyPr wrap="square" rtlCol="0">
            <a:spAutoFit/>
          </a:bodyPr>
          <a:lstStyle/>
          <a:p>
            <a:pPr algn="ctr"/>
            <a:r>
              <a:rPr lang="en-US" sz="3800" b="1" dirty="0" smtClean="0">
                <a:solidFill>
                  <a:schemeClr val="bg1"/>
                </a:solidFill>
              </a:rPr>
              <a:t>To transgress the commandment of our Father in Heaven, even the </a:t>
            </a:r>
            <a:r>
              <a:rPr lang="en-US" sz="3800" b="1" dirty="0" err="1" smtClean="0">
                <a:solidFill>
                  <a:schemeClr val="bg1"/>
                </a:solidFill>
              </a:rPr>
              <a:t>sabbath</a:t>
            </a:r>
            <a:r>
              <a:rPr lang="en-US" sz="3800" b="1" dirty="0" smtClean="0">
                <a:solidFill>
                  <a:schemeClr val="bg1"/>
                </a:solidFill>
              </a:rPr>
              <a:t> of the LORD, the 7</a:t>
            </a:r>
            <a:r>
              <a:rPr lang="en-US" sz="3800" b="1" baseline="30000" dirty="0" smtClean="0">
                <a:solidFill>
                  <a:schemeClr val="bg1"/>
                </a:solidFill>
              </a:rPr>
              <a:t>th</a:t>
            </a:r>
            <a:r>
              <a:rPr lang="en-US" sz="3800" b="1" dirty="0" smtClean="0">
                <a:solidFill>
                  <a:schemeClr val="bg1"/>
                </a:solidFill>
              </a:rPr>
              <a:t> day </a:t>
            </a:r>
            <a:r>
              <a:rPr lang="en-US" sz="3800" b="1" dirty="0" smtClean="0">
                <a:solidFill>
                  <a:srgbClr val="00B050"/>
                </a:solidFill>
              </a:rPr>
              <a:t>(</a:t>
            </a:r>
            <a:r>
              <a:rPr lang="en-US" sz="3800" b="1" dirty="0" smtClean="0">
                <a:solidFill>
                  <a:srgbClr val="00B0F0"/>
                </a:solidFill>
              </a:rPr>
              <a:t>Exodus 20:8-11 KJB</a:t>
            </a:r>
            <a:r>
              <a:rPr lang="en-US" sz="3800" b="1" dirty="0" smtClean="0">
                <a:solidFill>
                  <a:srgbClr val="00B050"/>
                </a:solidFill>
              </a:rPr>
              <a:t>)</a:t>
            </a:r>
            <a:r>
              <a:rPr lang="en-US" sz="3800" b="1" dirty="0" smtClean="0">
                <a:solidFill>
                  <a:schemeClr val="bg1"/>
                </a:solidFill>
              </a:rPr>
              <a:t>, is very a </a:t>
            </a:r>
            <a:r>
              <a:rPr lang="en-US" sz="3800" b="1" dirty="0" smtClean="0">
                <a:solidFill>
                  <a:srgbClr val="FFFF00"/>
                </a:solidFill>
              </a:rPr>
              <a:t>“grave” </a:t>
            </a:r>
            <a:r>
              <a:rPr lang="en-US" sz="3800" b="1" dirty="0" smtClean="0">
                <a:solidFill>
                  <a:schemeClr val="bg1"/>
                </a:solidFill>
              </a:rPr>
              <a:t>matter, for it involves The Son, Jesus, carrying our whole load of sins, breaking His heart, and so He died the death we deserved for rebellion against His love.</a:t>
            </a:r>
          </a:p>
          <a:p>
            <a:pPr algn="ctr"/>
            <a:endParaRPr lang="en-US" sz="2400" b="1" dirty="0" smtClean="0">
              <a:solidFill>
                <a:schemeClr val="bg1"/>
              </a:solidFill>
            </a:endParaRPr>
          </a:p>
          <a:p>
            <a:pPr algn="ctr"/>
            <a:r>
              <a:rPr lang="en-US" sz="3800" b="1" dirty="0" smtClean="0">
                <a:solidFill>
                  <a:schemeClr val="bg1"/>
                </a:solidFill>
              </a:rPr>
              <a:t>Sin always involves:</a:t>
            </a:r>
            <a:endParaRPr lang="en-US" sz="3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 Comes To His Brethren 05 - Cross Tree (Oliver Pengilley).jpg"/>
          <p:cNvPicPr>
            <a:picLocks noChangeAspect="1"/>
          </p:cNvPicPr>
          <p:nvPr/>
        </p:nvPicPr>
        <p:blipFill>
          <a:blip r:embed="rId2"/>
          <a:stretch>
            <a:fillRect/>
          </a:stretch>
        </p:blipFill>
        <p:spPr>
          <a:xfrm>
            <a:off x="0" y="838200"/>
            <a:ext cx="9144000" cy="6019800"/>
          </a:xfrm>
          <a:prstGeom prst="rect">
            <a:avLst/>
          </a:prstGeom>
        </p:spPr>
      </p:pic>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lumMod val="95000"/>
                  </a:schemeClr>
                </a:solidFill>
              </a:rPr>
              <a:t>STICKS</a:t>
            </a:r>
            <a:endParaRPr lang="en-US" sz="4800" b="1" dirty="0">
              <a:solidFill>
                <a:schemeClr val="bg1">
                  <a:lumMod val="95000"/>
                </a:schemeClr>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Feasts Unleavened Bread 04.jpg"/>
          <p:cNvPicPr>
            <a:picLocks noChangeAspect="1"/>
          </p:cNvPicPr>
          <p:nvPr/>
        </p:nvPicPr>
        <p:blipFill>
          <a:blip r:embed="rId2"/>
          <a:stretch>
            <a:fillRect/>
          </a:stretch>
        </p:blipFill>
        <p:spPr>
          <a:xfrm>
            <a:off x="0" y="838200"/>
            <a:ext cx="9144000" cy="6019800"/>
          </a:xfrm>
          <a:prstGeom prst="rect">
            <a:avLst/>
          </a:prstGeom>
        </p:spPr>
      </p:pic>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chemeClr val="bg1">
                    <a:lumMod val="95000"/>
                  </a:schemeClr>
                </a:solidFill>
              </a:rPr>
              <a:t>STONES</a:t>
            </a:r>
            <a:endParaRPr lang="en-US" sz="4800" b="1" dirty="0">
              <a:solidFill>
                <a:schemeClr val="bg1">
                  <a:lumMod val="95000"/>
                </a:schemeClr>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The Pharisees and scribes of today:</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rmAutofit/>
          </a:bodyPr>
          <a:lstStyle/>
          <a:p>
            <a:pPr algn="ctr">
              <a:buNone/>
            </a:pPr>
            <a:r>
              <a:rPr lang="en-US" sz="5400" b="1" dirty="0" smtClean="0">
                <a:solidFill>
                  <a:schemeClr val="bg1"/>
                </a:solidFill>
              </a:rPr>
              <a:t>There is a ‘question’ that Commandment-keepers, or Sabbath-keepers </a:t>
            </a:r>
            <a:r>
              <a:rPr lang="en-US" sz="5400" b="1" dirty="0" smtClean="0">
                <a:solidFill>
                  <a:srgbClr val="FFFF00"/>
                </a:solidFill>
              </a:rPr>
              <a:t>(especially, </a:t>
            </a:r>
            <a:r>
              <a:rPr lang="en-US" sz="5400" b="1" dirty="0" smtClean="0">
                <a:solidFill>
                  <a:srgbClr val="00B0F0"/>
                </a:solidFill>
              </a:rPr>
              <a:t>Seventh-day Adventists</a:t>
            </a:r>
            <a:r>
              <a:rPr lang="en-US" sz="5400" b="1" dirty="0" smtClean="0">
                <a:solidFill>
                  <a:srgbClr val="FFFF00"/>
                </a:solidFill>
              </a:rPr>
              <a:t>)</a:t>
            </a:r>
            <a:r>
              <a:rPr lang="en-US" sz="5400" b="1" dirty="0" smtClean="0">
                <a:solidFill>
                  <a:schemeClr val="bg1"/>
                </a:solidFill>
              </a:rPr>
              <a:t> are commonly asked by such very “religious” persons:</a:t>
            </a:r>
            <a:endParaRPr lang="en-US" sz="54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34955"/>
            <a:ext cx="9144000" cy="707886"/>
          </a:xfrm>
          <a:prstGeom prst="rect">
            <a:avLst/>
          </a:prstGeom>
          <a:noFill/>
        </p:spPr>
        <p:txBody>
          <a:bodyPr wrap="square" rtlCol="0">
            <a:spAutoFit/>
          </a:bodyPr>
          <a:lstStyle/>
          <a:p>
            <a:pPr algn="ctr">
              <a:buNone/>
            </a:pPr>
            <a:r>
              <a:rPr lang="en-US" sz="4000" b="1" dirty="0" smtClean="0">
                <a:solidFill>
                  <a:schemeClr val="bg1"/>
                </a:solidFill>
              </a:rPr>
              <a:t>“Do </a:t>
            </a:r>
            <a:r>
              <a:rPr lang="en-US" sz="4000" b="1" u="sng" dirty="0" smtClean="0">
                <a:solidFill>
                  <a:srgbClr val="FFFF00"/>
                </a:solidFill>
              </a:rPr>
              <a:t>you</a:t>
            </a:r>
            <a:r>
              <a:rPr lang="en-US" sz="4000" b="1" dirty="0" smtClean="0">
                <a:solidFill>
                  <a:schemeClr val="bg1"/>
                </a:solidFill>
              </a:rPr>
              <a:t> stone the </a:t>
            </a:r>
            <a:r>
              <a:rPr lang="en-US" sz="4000" b="1" dirty="0" err="1" smtClean="0">
                <a:solidFill>
                  <a:schemeClr val="bg1"/>
                </a:solidFill>
              </a:rPr>
              <a:t>sabbath</a:t>
            </a:r>
            <a:r>
              <a:rPr lang="en-US" sz="4000" b="1" dirty="0" smtClean="0">
                <a:solidFill>
                  <a:schemeClr val="bg1"/>
                </a:solidFill>
              </a:rPr>
              <a:t>-breaker …?”</a:t>
            </a:r>
            <a:endParaRPr lang="en-US" sz="4000" b="1" dirty="0">
              <a:solidFill>
                <a:srgbClr val="FFFF00"/>
              </a:solidFill>
            </a:endParaRPr>
          </a:p>
        </p:txBody>
      </p:sp>
      <p:pic>
        <p:nvPicPr>
          <p:cNvPr id="12" name="Content Placeholder 11" descr="004POC_Mattia_Sbragia_002.jpg"/>
          <p:cNvPicPr>
            <a:picLocks noGrp="1" noChangeAspect="1"/>
          </p:cNvPicPr>
          <p:nvPr>
            <p:ph idx="1"/>
          </p:nvPr>
        </p:nvPicPr>
        <p:blipFill>
          <a:blip r:embed="rId2" cstate="print"/>
          <a:stretch>
            <a:fillRect/>
          </a:stretch>
        </p:blipFill>
        <p:spPr>
          <a:xfrm>
            <a:off x="0" y="838200"/>
            <a:ext cx="9143999" cy="5287963"/>
          </a:xfrm>
        </p:spPr>
      </p:pic>
      <p:sp>
        <p:nvSpPr>
          <p:cNvPr id="6" name="Title 1"/>
          <p:cNvSpPr txBox="1">
            <a:spLocks/>
          </p:cNvSpPr>
          <p:nvPr/>
        </p:nvSpPr>
        <p:spPr>
          <a:xfrm>
            <a:off x="0" y="0"/>
            <a:ext cx="9144000" cy="8797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The Pharisees and scribes of today:</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3200" b="1" dirty="0" smtClean="0">
                <a:solidFill>
                  <a:schemeClr val="bg1"/>
                </a:solidFill>
              </a:rPr>
              <a:t>What has been the answer of God’s people to this?</a:t>
            </a:r>
            <a:endParaRPr lang="en-US" sz="3200"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rmAutofit fontScale="92500" lnSpcReduction="20000"/>
          </a:bodyPr>
          <a:lstStyle/>
          <a:p>
            <a:pPr algn="ctr">
              <a:buNone/>
            </a:pPr>
            <a:r>
              <a:rPr lang="en-US" sz="5400" b="1" dirty="0" smtClean="0">
                <a:solidFill>
                  <a:schemeClr val="bg1"/>
                </a:solidFill>
              </a:rPr>
              <a:t>God's people have usually answered this accusatory and </a:t>
            </a:r>
            <a:r>
              <a:rPr lang="en-US" sz="5400" b="1" dirty="0" err="1" smtClean="0">
                <a:solidFill>
                  <a:schemeClr val="bg1"/>
                </a:solidFill>
              </a:rPr>
              <a:t>subtil</a:t>
            </a:r>
            <a:r>
              <a:rPr lang="en-US" sz="5400" b="1" dirty="0" smtClean="0">
                <a:solidFill>
                  <a:schemeClr val="bg1"/>
                </a:solidFill>
              </a:rPr>
              <a:t> question with, </a:t>
            </a:r>
            <a:r>
              <a:rPr lang="en-US" sz="5400" b="1" dirty="0" smtClean="0">
                <a:solidFill>
                  <a:srgbClr val="FFFF00"/>
                </a:solidFill>
              </a:rPr>
              <a:t>“No, we no longer stone the Sabbath breaker, for we are under the New Covenant, and therefore, that law </a:t>
            </a:r>
            <a:r>
              <a:rPr lang="en-US" sz="5400" b="1" dirty="0" smtClean="0">
                <a:solidFill>
                  <a:srgbClr val="00B0F0"/>
                </a:solidFill>
              </a:rPr>
              <a:t>(Numbers 15:30-36 KJB)</a:t>
            </a:r>
            <a:r>
              <a:rPr lang="en-US" sz="5400" b="1" dirty="0" smtClean="0">
                <a:solidFill>
                  <a:srgbClr val="FFFF00"/>
                </a:solidFill>
              </a:rPr>
              <a:t> no longer applies to us today.”</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0028444_lord-of-the-sabbath-by-liz-lemon-swindle-ll1008232_870.jpeg"/>
          <p:cNvPicPr>
            <a:picLocks noGrp="1" noChangeAspect="1"/>
          </p:cNvPicPr>
          <p:nvPr>
            <p:ph idx="1"/>
          </p:nvPr>
        </p:nvPicPr>
        <p:blipFill>
          <a:blip r:embed="rId2" cstate="print"/>
          <a:stretch>
            <a:fillRect/>
          </a:stretch>
        </p:blipFill>
        <p:spPr>
          <a:xfrm>
            <a:off x="0" y="762000"/>
            <a:ext cx="9144000" cy="5334000"/>
          </a:xfrm>
        </p:spPr>
      </p:pic>
      <p:sp>
        <p:nvSpPr>
          <p:cNvPr id="4" name="TextBox 3"/>
          <p:cNvSpPr txBox="1"/>
          <p:nvPr/>
        </p:nvSpPr>
        <p:spPr>
          <a:xfrm>
            <a:off x="0" y="0"/>
            <a:ext cx="9144000" cy="584775"/>
          </a:xfrm>
          <a:prstGeom prst="rect">
            <a:avLst/>
          </a:prstGeom>
          <a:noFill/>
        </p:spPr>
        <p:txBody>
          <a:bodyPr wrap="square" rtlCol="0">
            <a:spAutoFit/>
          </a:bodyPr>
          <a:lstStyle/>
          <a:p>
            <a:pPr algn="ctr"/>
            <a:r>
              <a:rPr lang="en-US" sz="3200" b="1" dirty="0" smtClean="0">
                <a:solidFill>
                  <a:schemeClr val="bg1"/>
                </a:solidFill>
              </a:rPr>
              <a:t>Well, why do you, who claim to be Jesus’ disciples …</a:t>
            </a:r>
            <a:endParaRPr lang="en-US" sz="3200" b="1" dirty="0">
              <a:solidFill>
                <a:schemeClr val="bg1"/>
              </a:solidFill>
            </a:endParaRPr>
          </a:p>
        </p:txBody>
      </p:sp>
      <p:sp>
        <p:nvSpPr>
          <p:cNvPr id="5" name="TextBox 4"/>
          <p:cNvSpPr txBox="1"/>
          <p:nvPr/>
        </p:nvSpPr>
        <p:spPr>
          <a:xfrm>
            <a:off x="0" y="6096001"/>
            <a:ext cx="9144000" cy="584775"/>
          </a:xfrm>
          <a:prstGeom prst="rect">
            <a:avLst/>
          </a:prstGeom>
          <a:noFill/>
        </p:spPr>
        <p:txBody>
          <a:bodyPr wrap="square" rtlCol="0">
            <a:spAutoFit/>
          </a:bodyPr>
          <a:lstStyle/>
          <a:p>
            <a:pPr algn="ctr"/>
            <a:r>
              <a:rPr lang="en-US" sz="3200" b="1" dirty="0" smtClean="0">
                <a:solidFill>
                  <a:schemeClr val="bg1"/>
                </a:solidFill>
              </a:rPr>
              <a:t>… not do as Moses, even God, commanded be done?</a:t>
            </a:r>
            <a:endParaRPr lang="en-US" sz="32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The Pharisees and scribes continue:</a:t>
            </a:r>
            <a:endParaRPr lang="en-US" b="1" dirty="0">
              <a:solidFill>
                <a:schemeClr val="bg1"/>
              </a:solidFill>
            </a:endParaRPr>
          </a:p>
        </p:txBody>
      </p:sp>
      <p:sp>
        <p:nvSpPr>
          <p:cNvPr id="5" name="TextBox 4"/>
          <p:cNvSpPr txBox="1"/>
          <p:nvPr/>
        </p:nvSpPr>
        <p:spPr>
          <a:xfrm>
            <a:off x="0" y="1447800"/>
            <a:ext cx="9144000" cy="4524315"/>
          </a:xfrm>
          <a:prstGeom prst="rect">
            <a:avLst/>
          </a:prstGeom>
          <a:noFill/>
        </p:spPr>
        <p:txBody>
          <a:bodyPr wrap="square" rtlCol="0" anchor="ctr">
            <a:spAutoFit/>
          </a:bodyPr>
          <a:lstStyle/>
          <a:p>
            <a:pPr algn="ctr"/>
            <a:r>
              <a:rPr lang="en-US" sz="4800" b="1" dirty="0" smtClean="0">
                <a:solidFill>
                  <a:srgbClr val="FFFF00"/>
                </a:solidFill>
              </a:rPr>
              <a:t>“… for you do not keep all of the law, and pick and choose what you want, being hypocrites and judges of yourselves, for it is written, that if you keep not one point, you are guilty of all.”</a:t>
            </a:r>
            <a:endParaRPr lang="en-US" sz="4800" b="1" dirty="0">
              <a:solidFill>
                <a:srgbClr val="FFFF0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43000"/>
            <a:ext cx="9144000" cy="4524315"/>
          </a:xfrm>
          <a:prstGeom prst="rect">
            <a:avLst/>
          </a:prstGeom>
          <a:noFill/>
        </p:spPr>
        <p:txBody>
          <a:bodyPr wrap="square" rtlCol="0" anchor="ctr">
            <a:spAutoFit/>
          </a:bodyPr>
          <a:lstStyle/>
          <a:p>
            <a:pPr algn="ctr"/>
            <a:r>
              <a:rPr lang="en-US" sz="4800" b="1" dirty="0" smtClean="0">
                <a:solidFill>
                  <a:schemeClr val="bg1"/>
                </a:solidFill>
              </a:rPr>
              <a:t>The answer of </a:t>
            </a:r>
            <a:r>
              <a:rPr lang="en-US" sz="4800" b="1" dirty="0" smtClean="0">
                <a:solidFill>
                  <a:srgbClr val="FFFF00"/>
                </a:solidFill>
              </a:rPr>
              <a:t>“No.”</a:t>
            </a:r>
            <a:r>
              <a:rPr lang="en-US" sz="4800" b="1" dirty="0" smtClean="0">
                <a:solidFill>
                  <a:schemeClr val="bg1"/>
                </a:solidFill>
              </a:rPr>
              <a:t> to the question, will only give accusatory ammunition to those who oppose the Truth; and while that answer seems best at first consideration, it is actually, incorrect.</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9144000" cy="4524315"/>
          </a:xfrm>
          <a:prstGeom prst="rect">
            <a:avLst/>
          </a:prstGeom>
          <a:noFill/>
        </p:spPr>
        <p:txBody>
          <a:bodyPr wrap="square" rtlCol="0" anchor="ctr">
            <a:spAutoFit/>
          </a:bodyPr>
          <a:lstStyle/>
          <a:p>
            <a:pPr algn="ctr"/>
            <a:r>
              <a:rPr lang="en-US" sz="4800" b="1" dirty="0" smtClean="0">
                <a:solidFill>
                  <a:schemeClr val="bg1"/>
                </a:solidFill>
              </a:rPr>
              <a:t>The </a:t>
            </a:r>
            <a:r>
              <a:rPr lang="en-US" sz="4800" b="1" u="sng" dirty="0" smtClean="0">
                <a:solidFill>
                  <a:srgbClr val="FFFF00"/>
                </a:solidFill>
              </a:rPr>
              <a:t>true</a:t>
            </a:r>
            <a:r>
              <a:rPr lang="en-US" sz="4800" b="1" dirty="0" smtClean="0">
                <a:solidFill>
                  <a:schemeClr val="bg1"/>
                </a:solidFill>
              </a:rPr>
              <a:t> answer to, </a:t>
            </a:r>
            <a:r>
              <a:rPr lang="en-US" sz="4800" b="1" dirty="0" smtClean="0">
                <a:solidFill>
                  <a:srgbClr val="FFFF00"/>
                </a:solidFill>
              </a:rPr>
              <a:t>“Do </a:t>
            </a:r>
            <a:r>
              <a:rPr lang="en-US" sz="4800" b="1" u="sng" dirty="0" smtClean="0">
                <a:solidFill>
                  <a:srgbClr val="FFFF00"/>
                </a:solidFill>
              </a:rPr>
              <a:t>you</a:t>
            </a:r>
            <a:r>
              <a:rPr lang="en-US" sz="4800" b="1" dirty="0" smtClean="0">
                <a:solidFill>
                  <a:srgbClr val="FFFF00"/>
                </a:solidFill>
              </a:rPr>
              <a:t> stone the Sabbath breaker?”</a:t>
            </a:r>
            <a:r>
              <a:rPr lang="en-US" sz="4800" b="1" dirty="0" smtClean="0">
                <a:solidFill>
                  <a:schemeClr val="bg1"/>
                </a:solidFill>
              </a:rPr>
              <a:t>, according to the scripture, is </a:t>
            </a:r>
            <a:r>
              <a:rPr lang="en-US" sz="4800" b="1" dirty="0" smtClean="0">
                <a:solidFill>
                  <a:srgbClr val="00B0F0"/>
                </a:solidFill>
              </a:rPr>
              <a:t>“Yes, all being a matter of Who, What, Where, When, Why and How.  Let me show you from the Bible.”</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4800" b="1" dirty="0" smtClean="0">
                <a:solidFill>
                  <a:srgbClr val="FFFF00"/>
                </a:solidFill>
              </a:rPr>
              <a:t>Sins of Ignorance, No Knowledge</a:t>
            </a:r>
            <a:br>
              <a:rPr lang="en-US" sz="4800" b="1" dirty="0" smtClean="0">
                <a:solidFill>
                  <a:srgbClr val="FFFF00"/>
                </a:solidFill>
              </a:rPr>
            </a:br>
            <a:r>
              <a:rPr lang="en-US" sz="4800" b="1" dirty="0" smtClean="0">
                <a:solidFill>
                  <a:srgbClr val="00B0F0"/>
                </a:solidFill>
              </a:rPr>
              <a:t>Numbers 15:22-29 KJB</a:t>
            </a:r>
            <a:endParaRPr lang="en-US" sz="4800" b="1" dirty="0">
              <a:solidFill>
                <a:srgbClr val="00B0F0"/>
              </a:solidFill>
            </a:endParaRPr>
          </a:p>
        </p:txBody>
      </p:sp>
      <p:sp>
        <p:nvSpPr>
          <p:cNvPr id="5" name="TextBox 4"/>
          <p:cNvSpPr txBox="1"/>
          <p:nvPr/>
        </p:nvSpPr>
        <p:spPr>
          <a:xfrm>
            <a:off x="0" y="1905000"/>
            <a:ext cx="9144000" cy="3785652"/>
          </a:xfrm>
          <a:prstGeom prst="rect">
            <a:avLst/>
          </a:prstGeom>
          <a:noFill/>
        </p:spPr>
        <p:txBody>
          <a:bodyPr wrap="square" rtlCol="0">
            <a:spAutoFit/>
          </a:bodyPr>
          <a:lstStyle/>
          <a:p>
            <a:pPr algn="ctr"/>
            <a:r>
              <a:rPr lang="en-US" sz="4800" b="1" dirty="0" smtClean="0">
                <a:solidFill>
                  <a:schemeClr val="bg1"/>
                </a:solidFill>
              </a:rPr>
              <a:t>“And if ye have erred, and not observed all these commandments, which the LORD hath spoken unto Moses,”</a:t>
            </a:r>
          </a:p>
          <a:p>
            <a:pPr algn="ctr"/>
            <a:r>
              <a:rPr lang="en-US" sz="4800" b="1" dirty="0" smtClean="0">
                <a:solidFill>
                  <a:srgbClr val="00B0F0"/>
                </a:solidFill>
              </a:rPr>
              <a:t>– Numbers 15:22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447800"/>
            <a:ext cx="9144000" cy="4524315"/>
          </a:xfrm>
          <a:prstGeom prst="rect">
            <a:avLst/>
          </a:prstGeom>
          <a:noFill/>
        </p:spPr>
        <p:txBody>
          <a:bodyPr wrap="square" rtlCol="0">
            <a:spAutoFit/>
          </a:bodyPr>
          <a:lstStyle/>
          <a:p>
            <a:pPr algn="ctr"/>
            <a:r>
              <a:rPr lang="en-US" sz="4800" b="1" dirty="0" smtClean="0">
                <a:solidFill>
                  <a:schemeClr val="bg1"/>
                </a:solidFill>
              </a:rPr>
              <a:t>“</a:t>
            </a:r>
            <a:r>
              <a:rPr lang="en-US" sz="4800" b="1" i="1" dirty="0" smtClean="0">
                <a:solidFill>
                  <a:schemeClr val="bg1"/>
                </a:solidFill>
              </a:rPr>
              <a:t>Even</a:t>
            </a:r>
            <a:r>
              <a:rPr lang="en-US" sz="4800" b="1" dirty="0" smtClean="0">
                <a:solidFill>
                  <a:schemeClr val="bg1"/>
                </a:solidFill>
              </a:rPr>
              <a:t> all that the LORD hath commanded you by the hand of </a:t>
            </a:r>
            <a:r>
              <a:rPr lang="en-US" sz="4800" b="1" i="1" dirty="0" smtClean="0">
                <a:solidFill>
                  <a:schemeClr val="bg1"/>
                </a:solidFill>
              </a:rPr>
              <a:t>Moses</a:t>
            </a:r>
            <a:r>
              <a:rPr lang="en-US" sz="4800" b="1" dirty="0" smtClean="0">
                <a:solidFill>
                  <a:schemeClr val="bg1"/>
                </a:solidFill>
              </a:rPr>
              <a:t>, from the day that the LORD commanded Moses, and henceforward among your generations;” </a:t>
            </a:r>
            <a:r>
              <a:rPr lang="en-US" sz="4800" b="1" dirty="0" smtClean="0">
                <a:solidFill>
                  <a:srgbClr val="00B0F0"/>
                </a:solidFill>
              </a:rPr>
              <a:t>– Numbers 15:23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Scripture Reading:  Num. 15:32-36 KJB</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“And they that found him gathering sticks brought him unto Moses and Aaron, and unto all the congregation.”</a:t>
            </a:r>
          </a:p>
          <a:p>
            <a:pPr algn="ctr">
              <a:buNone/>
            </a:pPr>
            <a:r>
              <a:rPr lang="en-US" sz="5400" b="1" dirty="0" smtClean="0">
                <a:solidFill>
                  <a:srgbClr val="00B0F0"/>
                </a:solidFill>
              </a:rPr>
              <a:t>– Numbers 15:33 KJB</a:t>
            </a: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066800"/>
            <a:ext cx="9144000" cy="5632311"/>
          </a:xfrm>
          <a:prstGeom prst="rect">
            <a:avLst/>
          </a:prstGeom>
          <a:noFill/>
        </p:spPr>
        <p:txBody>
          <a:bodyPr wrap="square" rtlCol="0">
            <a:spAutoFit/>
          </a:bodyPr>
          <a:lstStyle/>
          <a:p>
            <a:pPr algn="ctr"/>
            <a:r>
              <a:rPr lang="en-US" sz="4000" b="1" dirty="0" smtClean="0">
                <a:solidFill>
                  <a:schemeClr val="bg1"/>
                </a:solidFill>
              </a:rPr>
              <a:t>“Then it shall be, if </a:t>
            </a:r>
            <a:r>
              <a:rPr lang="en-US" sz="4000" b="1" i="1" dirty="0" smtClean="0">
                <a:solidFill>
                  <a:schemeClr val="bg1"/>
                </a:solidFill>
              </a:rPr>
              <a:t>ought</a:t>
            </a:r>
            <a:r>
              <a:rPr lang="en-US" sz="4000" b="1" dirty="0" smtClean="0">
                <a:solidFill>
                  <a:schemeClr val="bg1"/>
                </a:solidFill>
              </a:rPr>
              <a:t> be committed by ignorance without the knowledge of the congregation, that all the congregation shall offer one young bullock for a burnt offering, for a sweet </a:t>
            </a:r>
            <a:r>
              <a:rPr lang="en-US" sz="4000" b="1" dirty="0" err="1" smtClean="0">
                <a:solidFill>
                  <a:schemeClr val="bg1"/>
                </a:solidFill>
              </a:rPr>
              <a:t>savour</a:t>
            </a:r>
            <a:r>
              <a:rPr lang="en-US" sz="4000" b="1" dirty="0" smtClean="0">
                <a:solidFill>
                  <a:schemeClr val="bg1"/>
                </a:solidFill>
              </a:rPr>
              <a:t> unto the LORD, with his meat offering, and his drink offering, according to the manner, and one kid of the goats for a sin offering.” </a:t>
            </a:r>
            <a:r>
              <a:rPr lang="en-US" sz="4000" b="1" dirty="0" smtClean="0">
                <a:solidFill>
                  <a:srgbClr val="00B0F0"/>
                </a:solidFill>
              </a:rPr>
              <a:t>– Numbers 15:24 KJB</a:t>
            </a:r>
            <a:endParaRPr lang="en-US" sz="40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219200"/>
            <a:ext cx="9144000" cy="5016758"/>
          </a:xfrm>
          <a:prstGeom prst="rect">
            <a:avLst/>
          </a:prstGeom>
          <a:noFill/>
        </p:spPr>
        <p:txBody>
          <a:bodyPr wrap="square" rtlCol="0">
            <a:spAutoFit/>
          </a:bodyPr>
          <a:lstStyle/>
          <a:p>
            <a:pPr algn="ctr"/>
            <a:r>
              <a:rPr lang="en-US" sz="4000" b="1" dirty="0" smtClean="0">
                <a:solidFill>
                  <a:schemeClr val="bg1"/>
                </a:solidFill>
              </a:rPr>
              <a:t>“And the priest shall make an atonement for all the congregation of the children of Israel, and it shall be forgiven them; for it </a:t>
            </a:r>
            <a:r>
              <a:rPr lang="en-US" sz="4000" b="1" i="1" dirty="0" smtClean="0">
                <a:solidFill>
                  <a:schemeClr val="bg1"/>
                </a:solidFill>
              </a:rPr>
              <a:t>is</a:t>
            </a:r>
            <a:r>
              <a:rPr lang="en-US" sz="4000" b="1" dirty="0" smtClean="0">
                <a:solidFill>
                  <a:schemeClr val="bg1"/>
                </a:solidFill>
              </a:rPr>
              <a:t> ignorance: and they shall bring their offering, a sacrifice made by fire unto the LORD, and their sin offering before the LORD, for their ignorance:”</a:t>
            </a:r>
          </a:p>
          <a:p>
            <a:pPr algn="ctr"/>
            <a:r>
              <a:rPr lang="en-US" sz="4000" b="1" dirty="0" smtClean="0">
                <a:solidFill>
                  <a:srgbClr val="00B0F0"/>
                </a:solidFill>
              </a:rPr>
              <a:t>– Numbers 15:25 KJB</a:t>
            </a:r>
            <a:endParaRPr lang="en-US" sz="40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447800"/>
            <a:ext cx="9144000" cy="4524315"/>
          </a:xfrm>
          <a:prstGeom prst="rect">
            <a:avLst/>
          </a:prstGeom>
          <a:noFill/>
        </p:spPr>
        <p:txBody>
          <a:bodyPr wrap="square" rtlCol="0">
            <a:spAutoFit/>
          </a:bodyPr>
          <a:lstStyle/>
          <a:p>
            <a:pPr algn="ctr"/>
            <a:r>
              <a:rPr lang="en-US" sz="4800" b="1" dirty="0" smtClean="0">
                <a:solidFill>
                  <a:schemeClr val="bg1"/>
                </a:solidFill>
              </a:rPr>
              <a:t>“And it shall be forgiven all the congregation of the children of Israel, and the stranger that </a:t>
            </a:r>
            <a:r>
              <a:rPr lang="en-US" sz="4800" b="1" dirty="0" err="1" smtClean="0">
                <a:solidFill>
                  <a:schemeClr val="bg1"/>
                </a:solidFill>
              </a:rPr>
              <a:t>sojourneth</a:t>
            </a:r>
            <a:r>
              <a:rPr lang="en-US" sz="4800" b="1" dirty="0" smtClean="0">
                <a:solidFill>
                  <a:schemeClr val="bg1"/>
                </a:solidFill>
              </a:rPr>
              <a:t> among them; seeing all the people </a:t>
            </a:r>
            <a:r>
              <a:rPr lang="en-US" sz="4800" b="1" i="1" dirty="0" smtClean="0">
                <a:solidFill>
                  <a:schemeClr val="bg1"/>
                </a:solidFill>
              </a:rPr>
              <a:t>were</a:t>
            </a:r>
            <a:r>
              <a:rPr lang="en-US" sz="4800" b="1" dirty="0" smtClean="0">
                <a:solidFill>
                  <a:schemeClr val="bg1"/>
                </a:solidFill>
              </a:rPr>
              <a:t> in ignorance.”</a:t>
            </a:r>
          </a:p>
          <a:p>
            <a:pPr algn="ctr"/>
            <a:r>
              <a:rPr lang="en-US" sz="4800" b="1" dirty="0" smtClean="0">
                <a:solidFill>
                  <a:srgbClr val="00B0F0"/>
                </a:solidFill>
              </a:rPr>
              <a:t>– Numbers 15:26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981200"/>
            <a:ext cx="9144000" cy="3046988"/>
          </a:xfrm>
          <a:prstGeom prst="rect">
            <a:avLst/>
          </a:prstGeom>
          <a:noFill/>
        </p:spPr>
        <p:txBody>
          <a:bodyPr wrap="square" rtlCol="0">
            <a:spAutoFit/>
          </a:bodyPr>
          <a:lstStyle/>
          <a:p>
            <a:pPr algn="ctr"/>
            <a:r>
              <a:rPr lang="en-US" sz="4800" b="1" dirty="0" smtClean="0">
                <a:solidFill>
                  <a:schemeClr val="bg1"/>
                </a:solidFill>
              </a:rPr>
              <a:t>“And if any soul sin through ignorance, then he shall bring a she goat of the first year for a sin offering.” </a:t>
            </a:r>
            <a:r>
              <a:rPr lang="en-US" sz="4800" b="1" dirty="0" smtClean="0">
                <a:solidFill>
                  <a:srgbClr val="00B0F0"/>
                </a:solidFill>
              </a:rPr>
              <a:t>– Numbers 15:27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143000"/>
            <a:ext cx="9144000" cy="5262979"/>
          </a:xfrm>
          <a:prstGeom prst="rect">
            <a:avLst/>
          </a:prstGeom>
          <a:noFill/>
        </p:spPr>
        <p:txBody>
          <a:bodyPr wrap="square" rtlCol="0">
            <a:spAutoFit/>
          </a:bodyPr>
          <a:lstStyle/>
          <a:p>
            <a:pPr algn="ctr"/>
            <a:r>
              <a:rPr lang="en-US" sz="4800" b="1" dirty="0" smtClean="0">
                <a:solidFill>
                  <a:schemeClr val="bg1"/>
                </a:solidFill>
              </a:rPr>
              <a:t>“And the priest shall make an atonement for the soul that </a:t>
            </a:r>
            <a:r>
              <a:rPr lang="en-US" sz="4800" b="1" dirty="0" err="1" smtClean="0">
                <a:solidFill>
                  <a:schemeClr val="bg1"/>
                </a:solidFill>
              </a:rPr>
              <a:t>sinneth</a:t>
            </a:r>
            <a:r>
              <a:rPr lang="en-US" sz="4800" b="1" dirty="0" smtClean="0">
                <a:solidFill>
                  <a:schemeClr val="bg1"/>
                </a:solidFill>
              </a:rPr>
              <a:t> ignorantly, when he </a:t>
            </a:r>
            <a:r>
              <a:rPr lang="en-US" sz="4800" b="1" dirty="0" err="1" smtClean="0">
                <a:solidFill>
                  <a:schemeClr val="bg1"/>
                </a:solidFill>
              </a:rPr>
              <a:t>sinneth</a:t>
            </a:r>
            <a:r>
              <a:rPr lang="en-US" sz="4800" b="1" dirty="0" smtClean="0">
                <a:solidFill>
                  <a:schemeClr val="bg1"/>
                </a:solidFill>
              </a:rPr>
              <a:t> by ignorance before the LORD, to make an atonement for him; and it shall be forgiven him.” </a:t>
            </a:r>
            <a:r>
              <a:rPr lang="en-US" sz="4800" b="1" dirty="0" smtClean="0">
                <a:solidFill>
                  <a:srgbClr val="00B0F0"/>
                </a:solidFill>
              </a:rPr>
              <a:t>– Numbers 15:28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r>
              <a:rPr lang="en-US" sz="4800" b="1" dirty="0" smtClean="0">
                <a:solidFill>
                  <a:srgbClr val="FFFF00"/>
                </a:solidFill>
              </a:rPr>
              <a:t>Sins of Ignorance, No Knowledge</a:t>
            </a:r>
            <a:endParaRPr lang="en-US" sz="4800" b="1" dirty="0">
              <a:solidFill>
                <a:srgbClr val="FFFF00"/>
              </a:solidFill>
            </a:endParaRPr>
          </a:p>
        </p:txBody>
      </p:sp>
      <p:sp>
        <p:nvSpPr>
          <p:cNvPr id="5" name="TextBox 4"/>
          <p:cNvSpPr txBox="1"/>
          <p:nvPr/>
        </p:nvSpPr>
        <p:spPr>
          <a:xfrm>
            <a:off x="0" y="1447800"/>
            <a:ext cx="9144000" cy="4524315"/>
          </a:xfrm>
          <a:prstGeom prst="rect">
            <a:avLst/>
          </a:prstGeom>
          <a:noFill/>
        </p:spPr>
        <p:txBody>
          <a:bodyPr wrap="square" rtlCol="0">
            <a:spAutoFit/>
          </a:bodyPr>
          <a:lstStyle/>
          <a:p>
            <a:pPr algn="ctr"/>
            <a:r>
              <a:rPr lang="en-US" sz="4800" b="1" dirty="0" smtClean="0">
                <a:solidFill>
                  <a:schemeClr val="bg1"/>
                </a:solidFill>
              </a:rPr>
              <a:t>“Ye shall have one law for him that </a:t>
            </a:r>
            <a:r>
              <a:rPr lang="en-US" sz="4800" b="1" dirty="0" err="1" smtClean="0">
                <a:solidFill>
                  <a:schemeClr val="bg1"/>
                </a:solidFill>
              </a:rPr>
              <a:t>sinneth</a:t>
            </a:r>
            <a:r>
              <a:rPr lang="en-US" sz="4800" b="1" dirty="0" smtClean="0">
                <a:solidFill>
                  <a:schemeClr val="bg1"/>
                </a:solidFill>
              </a:rPr>
              <a:t> through ignorance, </a:t>
            </a:r>
            <a:r>
              <a:rPr lang="en-US" sz="4800" b="1" i="1" dirty="0" smtClean="0">
                <a:solidFill>
                  <a:schemeClr val="bg1"/>
                </a:solidFill>
              </a:rPr>
              <a:t>both for</a:t>
            </a:r>
            <a:r>
              <a:rPr lang="en-US" sz="4800" b="1" dirty="0" smtClean="0">
                <a:solidFill>
                  <a:schemeClr val="bg1"/>
                </a:solidFill>
              </a:rPr>
              <a:t> him that is born among the children of Israel, and for the stranger that </a:t>
            </a:r>
            <a:r>
              <a:rPr lang="en-US" sz="4800" b="1" dirty="0" err="1" smtClean="0">
                <a:solidFill>
                  <a:schemeClr val="bg1"/>
                </a:solidFill>
              </a:rPr>
              <a:t>sojourneth</a:t>
            </a:r>
            <a:r>
              <a:rPr lang="en-US" sz="4800" b="1" dirty="0" smtClean="0">
                <a:solidFill>
                  <a:schemeClr val="bg1"/>
                </a:solidFill>
              </a:rPr>
              <a:t> among them.” </a:t>
            </a:r>
            <a:r>
              <a:rPr lang="en-US" sz="4800" b="1" dirty="0" smtClean="0">
                <a:solidFill>
                  <a:srgbClr val="00B0F0"/>
                </a:solidFill>
              </a:rPr>
              <a:t>– Numbers 15:29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Full Knowledge</a:t>
            </a:r>
            <a:br>
              <a:rPr lang="en-US" b="1" dirty="0" smtClean="0">
                <a:solidFill>
                  <a:schemeClr val="bg1"/>
                </a:solidFill>
              </a:rPr>
            </a:br>
            <a:r>
              <a:rPr lang="en-US" b="1" dirty="0" smtClean="0">
                <a:solidFill>
                  <a:srgbClr val="00B0F0"/>
                </a:solidFill>
              </a:rPr>
              <a:t>Numbers 15:30-31 KJB</a:t>
            </a:r>
            <a:endParaRPr lang="en-US" b="1" dirty="0">
              <a:solidFill>
                <a:srgbClr val="00B0F0"/>
              </a:solidFill>
            </a:endParaRPr>
          </a:p>
        </p:txBody>
      </p:sp>
      <p:sp>
        <p:nvSpPr>
          <p:cNvPr id="5" name="TextBox 4"/>
          <p:cNvSpPr txBox="1"/>
          <p:nvPr/>
        </p:nvSpPr>
        <p:spPr>
          <a:xfrm>
            <a:off x="0" y="1371600"/>
            <a:ext cx="9144000" cy="5262979"/>
          </a:xfrm>
          <a:prstGeom prst="rect">
            <a:avLst/>
          </a:prstGeom>
          <a:noFill/>
        </p:spPr>
        <p:txBody>
          <a:bodyPr wrap="square" rtlCol="0">
            <a:spAutoFit/>
          </a:bodyPr>
          <a:lstStyle/>
          <a:p>
            <a:pPr algn="ctr"/>
            <a:r>
              <a:rPr lang="en-US" sz="4800" b="1" dirty="0" smtClean="0">
                <a:solidFill>
                  <a:schemeClr val="bg1"/>
                </a:solidFill>
              </a:rPr>
              <a:t>“But the soul that doeth </a:t>
            </a:r>
            <a:r>
              <a:rPr lang="en-US" sz="4800" b="1" i="1" dirty="0" smtClean="0">
                <a:solidFill>
                  <a:schemeClr val="bg1"/>
                </a:solidFill>
              </a:rPr>
              <a:t>ought</a:t>
            </a:r>
            <a:r>
              <a:rPr lang="en-US" sz="4800" b="1" dirty="0" smtClean="0">
                <a:solidFill>
                  <a:schemeClr val="bg1"/>
                </a:solidFill>
              </a:rPr>
              <a:t> presumptuously, </a:t>
            </a:r>
            <a:r>
              <a:rPr lang="en-US" sz="4800" b="1" i="1" dirty="0" smtClean="0">
                <a:solidFill>
                  <a:schemeClr val="bg1"/>
                </a:solidFill>
              </a:rPr>
              <a:t>whether he be</a:t>
            </a:r>
            <a:r>
              <a:rPr lang="en-US" sz="4800" b="1" dirty="0" smtClean="0">
                <a:solidFill>
                  <a:schemeClr val="bg1"/>
                </a:solidFill>
              </a:rPr>
              <a:t> born in the land, or a stranger, the same </a:t>
            </a:r>
            <a:r>
              <a:rPr lang="en-US" sz="4800" b="1" dirty="0" err="1" smtClean="0">
                <a:solidFill>
                  <a:schemeClr val="bg1"/>
                </a:solidFill>
              </a:rPr>
              <a:t>reproacheth</a:t>
            </a:r>
            <a:r>
              <a:rPr lang="en-US" sz="4800" b="1" dirty="0" smtClean="0">
                <a:solidFill>
                  <a:schemeClr val="bg1"/>
                </a:solidFill>
              </a:rPr>
              <a:t> the LORD; and that soul shall be cut off from among his people.”</a:t>
            </a:r>
          </a:p>
          <a:p>
            <a:pPr algn="ctr"/>
            <a:r>
              <a:rPr lang="en-US" sz="4800" b="1" dirty="0" smtClean="0">
                <a:solidFill>
                  <a:srgbClr val="00B0F0"/>
                </a:solidFill>
              </a:rPr>
              <a:t>– Numbers 15:30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Full Knowledge</a:t>
            </a:r>
            <a:endParaRPr lang="en-US" b="1" dirty="0">
              <a:solidFill>
                <a:srgbClr val="00B0F0"/>
              </a:solidFill>
            </a:endParaRPr>
          </a:p>
        </p:txBody>
      </p:sp>
      <p:sp>
        <p:nvSpPr>
          <p:cNvPr id="5" name="TextBox 4"/>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“Because he hath despised the word of the LORD, and hath broken his commandment, that soul shall utterly be cut off; his iniquity </a:t>
            </a:r>
            <a:r>
              <a:rPr lang="en-US" sz="4800" b="1" i="1" dirty="0" smtClean="0">
                <a:solidFill>
                  <a:schemeClr val="bg1"/>
                </a:solidFill>
              </a:rPr>
              <a:t>shall be</a:t>
            </a:r>
            <a:r>
              <a:rPr lang="en-US" sz="4800" b="1" dirty="0" smtClean="0">
                <a:solidFill>
                  <a:schemeClr val="bg1"/>
                </a:solidFill>
              </a:rPr>
              <a:t> upon him.”</a:t>
            </a:r>
          </a:p>
          <a:p>
            <a:pPr algn="ctr"/>
            <a:r>
              <a:rPr lang="en-US" sz="4800" b="1" dirty="0" smtClean="0">
                <a:solidFill>
                  <a:srgbClr val="00B0F0"/>
                </a:solidFill>
              </a:rPr>
              <a:t>– Numbers 15:31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endParaRPr lang="en-US" sz="4800" b="1" dirty="0">
              <a:solidFill>
                <a:schemeClr val="bg1"/>
              </a:solidFill>
            </a:endParaRPr>
          </a:p>
        </p:txBody>
      </p:sp>
      <p:pic>
        <p:nvPicPr>
          <p:cNvPr id="4" name="Content Placeholder 3" descr="Sticks-and-stones_825_460_80_c1.jpg"/>
          <p:cNvPicPr>
            <a:picLocks noGrp="1" noChangeAspect="1"/>
          </p:cNvPicPr>
          <p:nvPr>
            <p:ph idx="1"/>
          </p:nvPr>
        </p:nvPicPr>
        <p:blipFill>
          <a:blip r:embed="rId2" cstate="print"/>
          <a:stretch>
            <a:fillRect/>
          </a:stretch>
        </p:blipFill>
        <p:spPr>
          <a:xfrm>
            <a:off x="0" y="0"/>
            <a:ext cx="9143999" cy="6858000"/>
          </a:xfr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r>
              <a:rPr lang="en-US" b="1" dirty="0" smtClean="0">
                <a:solidFill>
                  <a:srgbClr val="00B0F0"/>
                </a:solidFill>
              </a:rPr>
              <a:t>Numbers 15:32-36 KJB</a:t>
            </a:r>
            <a:endParaRPr lang="en-US" b="1" dirty="0">
              <a:solidFill>
                <a:srgbClr val="00B0F0"/>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while the children of Israel were in the wilderness, they found a man that gathered sticks upon the </a:t>
            </a:r>
            <a:r>
              <a:rPr lang="en-US" sz="4800" b="1" dirty="0" err="1" smtClean="0">
                <a:solidFill>
                  <a:schemeClr val="bg1"/>
                </a:solidFill>
              </a:rPr>
              <a:t>sabbath</a:t>
            </a:r>
            <a:r>
              <a:rPr lang="en-US" sz="4800" b="1" dirty="0" smtClean="0">
                <a:solidFill>
                  <a:schemeClr val="bg1"/>
                </a:solidFill>
              </a:rPr>
              <a:t> day</a:t>
            </a:r>
            <a:r>
              <a:rPr lang="en-US" sz="4800" b="1" dirty="0" smtClean="0">
                <a:solidFill>
                  <a:schemeClr val="bg1"/>
                </a:solidFill>
              </a:rPr>
              <a:t>.”</a:t>
            </a:r>
          </a:p>
          <a:p>
            <a:pPr algn="ctr"/>
            <a:r>
              <a:rPr lang="en-US" sz="4800" b="1" dirty="0" smtClean="0">
                <a:solidFill>
                  <a:srgbClr val="00B0F0"/>
                </a:solidFill>
              </a:rPr>
              <a:t>– Numbers 15:32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Scripture Reading:  Num. 15:32-36 KJB</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“And they put him in ward, because it was not declared what should be done to him.”</a:t>
            </a:r>
          </a:p>
          <a:p>
            <a:pPr algn="ctr">
              <a:buNone/>
            </a:pPr>
            <a:r>
              <a:rPr lang="en-US" sz="5400" b="1" dirty="0" smtClean="0">
                <a:solidFill>
                  <a:srgbClr val="00B0F0"/>
                </a:solidFill>
              </a:rPr>
              <a:t>– Numbers 15:34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endParaRPr lang="en-US" b="1" dirty="0">
              <a:solidFill>
                <a:srgbClr val="00B0F0"/>
              </a:solidFill>
            </a:endParaRPr>
          </a:p>
        </p:txBody>
      </p:sp>
      <p:sp>
        <p:nvSpPr>
          <p:cNvPr id="5" name="TextBox 4"/>
          <p:cNvSpPr txBox="1"/>
          <p:nvPr/>
        </p:nvSpPr>
        <p:spPr>
          <a:xfrm>
            <a:off x="0" y="19812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they that found him gathering sticks brought him unto Moses and Aaron, and unto all the congregation</a:t>
            </a:r>
            <a:r>
              <a:rPr lang="en-US" sz="4800" b="1" dirty="0" smtClean="0">
                <a:solidFill>
                  <a:schemeClr val="bg1"/>
                </a:solidFill>
              </a:rPr>
              <a:t>.”</a:t>
            </a:r>
          </a:p>
          <a:p>
            <a:pPr algn="ctr"/>
            <a:r>
              <a:rPr lang="en-US" sz="4800" b="1" dirty="0" smtClean="0">
                <a:solidFill>
                  <a:srgbClr val="00B0F0"/>
                </a:solidFill>
              </a:rPr>
              <a:t>– Numbers 15:33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endParaRPr lang="en-US" b="1" dirty="0">
              <a:solidFill>
                <a:srgbClr val="00B0F0"/>
              </a:solidFill>
            </a:endParaRPr>
          </a:p>
        </p:txBody>
      </p:sp>
      <p:sp>
        <p:nvSpPr>
          <p:cNvPr id="5" name="TextBox 4"/>
          <p:cNvSpPr txBox="1"/>
          <p:nvPr/>
        </p:nvSpPr>
        <p:spPr>
          <a:xfrm>
            <a:off x="0" y="2286000"/>
            <a:ext cx="9144000" cy="3046988"/>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they put him in ward, because it was not declared what should be done to him</a:t>
            </a:r>
            <a:r>
              <a:rPr lang="en-US" sz="4800" b="1" dirty="0" smtClean="0">
                <a:solidFill>
                  <a:schemeClr val="bg1"/>
                </a:solidFill>
              </a:rPr>
              <a:t>.”</a:t>
            </a:r>
          </a:p>
          <a:p>
            <a:pPr algn="ctr"/>
            <a:r>
              <a:rPr lang="en-US" sz="4800" b="1" dirty="0" smtClean="0">
                <a:solidFill>
                  <a:srgbClr val="00B0F0"/>
                </a:solidFill>
              </a:rPr>
              <a:t>– Numbers 15:34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endParaRPr lang="en-US" b="1" dirty="0">
              <a:solidFill>
                <a:srgbClr val="00B0F0"/>
              </a:solidFill>
            </a:endParaRPr>
          </a:p>
        </p:txBody>
      </p:sp>
      <p:sp>
        <p:nvSpPr>
          <p:cNvPr id="5" name="TextBox 4"/>
          <p:cNvSpPr txBox="1"/>
          <p:nvPr/>
        </p:nvSpPr>
        <p:spPr>
          <a:xfrm>
            <a:off x="0" y="19050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the LORD said unto Moses, The man shall be surely put to death: all the congregation shall stone him with stones without the camp</a:t>
            </a:r>
            <a:r>
              <a:rPr lang="en-US" sz="4800" b="1" dirty="0" smtClean="0">
                <a:solidFill>
                  <a:schemeClr val="bg1"/>
                </a:solidFill>
              </a:rPr>
              <a:t>.” </a:t>
            </a:r>
            <a:r>
              <a:rPr lang="en-US" sz="4800" b="1" dirty="0" smtClean="0">
                <a:solidFill>
                  <a:srgbClr val="00B0F0"/>
                </a:solidFill>
              </a:rPr>
              <a:t>– Numbers 15:35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b="1" dirty="0" smtClean="0">
                <a:solidFill>
                  <a:schemeClr val="bg1"/>
                </a:solidFill>
              </a:rPr>
              <a:t>Sins of </a:t>
            </a:r>
            <a:r>
              <a:rPr lang="en-US" b="1" dirty="0" smtClean="0">
                <a:solidFill>
                  <a:srgbClr val="FF0000"/>
                </a:solidFill>
              </a:rPr>
              <a:t>Presumption</a:t>
            </a:r>
            <a:r>
              <a:rPr lang="en-US" b="1" dirty="0" smtClean="0">
                <a:solidFill>
                  <a:schemeClr val="bg1"/>
                </a:solidFill>
              </a:rPr>
              <a:t>, </a:t>
            </a:r>
            <a:r>
              <a:rPr lang="en-US" b="1" dirty="0" smtClean="0">
                <a:solidFill>
                  <a:schemeClr val="bg1"/>
                </a:solidFill>
              </a:rPr>
              <a:t>Judgment</a:t>
            </a:r>
            <a:br>
              <a:rPr lang="en-US" b="1" dirty="0" smtClean="0">
                <a:solidFill>
                  <a:schemeClr val="bg1"/>
                </a:solidFill>
              </a:rPr>
            </a:br>
            <a:endParaRPr lang="en-US" b="1" dirty="0">
              <a:solidFill>
                <a:srgbClr val="00B0F0"/>
              </a:solidFill>
            </a:endParaRPr>
          </a:p>
        </p:txBody>
      </p:sp>
      <p:sp>
        <p:nvSpPr>
          <p:cNvPr id="5" name="TextBox 4"/>
          <p:cNvSpPr txBox="1"/>
          <p:nvPr/>
        </p:nvSpPr>
        <p:spPr>
          <a:xfrm>
            <a:off x="0" y="1905000"/>
            <a:ext cx="9144000" cy="3785652"/>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all the congregation brought him without the camp, and stoned him with stones, and he died; as the LORD commanded Moses</a:t>
            </a:r>
            <a:r>
              <a:rPr lang="en-US" sz="4800" b="1" dirty="0" smtClean="0">
                <a:solidFill>
                  <a:schemeClr val="bg1"/>
                </a:solidFill>
              </a:rPr>
              <a:t>.”</a:t>
            </a:r>
          </a:p>
          <a:p>
            <a:pPr algn="ctr"/>
            <a:r>
              <a:rPr lang="en-US" sz="4800" b="1" dirty="0" smtClean="0">
                <a:solidFill>
                  <a:srgbClr val="00B0F0"/>
                </a:solidFill>
              </a:rPr>
              <a:t>– Numbers 15:36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Autofit/>
          </a:bodyPr>
          <a:lstStyle/>
          <a:p>
            <a:endParaRPr lang="en-US" sz="3200" b="1" dirty="0">
              <a:solidFill>
                <a:schemeClr val="bg1"/>
              </a:solidFill>
            </a:endParaRPr>
          </a:p>
        </p:txBody>
      </p:sp>
      <p:pic>
        <p:nvPicPr>
          <p:cNvPr id="4" name="Content Placeholder 3" descr="Bible - Sabbath Breaker 01.jpg"/>
          <p:cNvPicPr>
            <a:picLocks noGrp="1" noChangeAspect="1"/>
          </p:cNvPicPr>
          <p:nvPr>
            <p:ph idx="1"/>
          </p:nvPr>
        </p:nvPicPr>
        <p:blipFill>
          <a:blip r:embed="rId2" cstate="print"/>
          <a:stretch>
            <a:fillRect/>
          </a:stretch>
        </p:blipFill>
        <p:spPr>
          <a:xfrm>
            <a:off x="0" y="0"/>
            <a:ext cx="9144000" cy="6857999"/>
          </a:xfr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
            <a:ext cx="9144000" cy="5816977"/>
          </a:xfrm>
          <a:prstGeom prst="rect">
            <a:avLst/>
          </a:prstGeom>
          <a:noFill/>
        </p:spPr>
        <p:txBody>
          <a:bodyPr wrap="square" rtlCol="0">
            <a:spAutoFit/>
          </a:bodyPr>
          <a:lstStyle/>
          <a:p>
            <a:pPr algn="ctr"/>
            <a:r>
              <a:rPr lang="en-US" sz="4400" b="1" dirty="0" smtClean="0">
                <a:solidFill>
                  <a:schemeClr val="bg1"/>
                </a:solidFill>
              </a:rPr>
              <a:t>The judgment for willful disobedience was given directly by God (Son of the Father; Jesus) Himself.</a:t>
            </a:r>
          </a:p>
          <a:p>
            <a:pPr algn="ctr"/>
            <a:endParaRPr lang="en-US" sz="2000" b="1" dirty="0" smtClean="0">
              <a:solidFill>
                <a:schemeClr val="bg1"/>
              </a:solidFill>
            </a:endParaRPr>
          </a:p>
          <a:p>
            <a:pPr algn="ctr"/>
            <a:r>
              <a:rPr lang="en-US" sz="4400" b="1" dirty="0" smtClean="0">
                <a:solidFill>
                  <a:schemeClr val="bg1"/>
                </a:solidFill>
              </a:rPr>
              <a:t>It applies to </a:t>
            </a:r>
            <a:r>
              <a:rPr lang="en-US" sz="4400" b="1" dirty="0" smtClean="0">
                <a:solidFill>
                  <a:srgbClr val="FFFF00"/>
                </a:solidFill>
              </a:rPr>
              <a:t>“the children of Israel”</a:t>
            </a:r>
            <a:r>
              <a:rPr lang="en-US" sz="4400" b="1" dirty="0" smtClean="0">
                <a:solidFill>
                  <a:schemeClr val="bg1"/>
                </a:solidFill>
              </a:rPr>
              <a:t>, and all, native born or stranger, within their </a:t>
            </a:r>
            <a:r>
              <a:rPr lang="en-US" sz="4400" b="1" dirty="0" smtClean="0">
                <a:solidFill>
                  <a:srgbClr val="FFFF00"/>
                </a:solidFill>
              </a:rPr>
              <a:t>“camp”</a:t>
            </a:r>
            <a:r>
              <a:rPr lang="en-US" sz="4400" b="1" dirty="0" smtClean="0">
                <a:solidFill>
                  <a:schemeClr val="bg1"/>
                </a:solidFill>
              </a:rPr>
              <a:t> </a:t>
            </a:r>
            <a:r>
              <a:rPr lang="en-US" sz="4400" b="1" dirty="0" smtClean="0">
                <a:solidFill>
                  <a:srgbClr val="00B0F0"/>
                </a:solidFill>
              </a:rPr>
              <a:t>(Numbers </a:t>
            </a:r>
            <a:r>
              <a:rPr lang="en-US" sz="4400" b="1" dirty="0" smtClean="0">
                <a:solidFill>
                  <a:srgbClr val="00B0F0"/>
                </a:solidFill>
              </a:rPr>
              <a:t>15:35,36 </a:t>
            </a:r>
            <a:r>
              <a:rPr lang="en-US" sz="4400" b="1" dirty="0" smtClean="0">
                <a:solidFill>
                  <a:srgbClr val="00B0F0"/>
                </a:solidFill>
              </a:rPr>
              <a:t>KJB)</a:t>
            </a:r>
            <a:r>
              <a:rPr lang="en-US" sz="4400" b="1" dirty="0" smtClean="0">
                <a:solidFill>
                  <a:schemeClr val="bg1"/>
                </a:solidFill>
              </a:rPr>
              <a:t>, </a:t>
            </a:r>
            <a:r>
              <a:rPr lang="en-US" sz="4400" b="1" dirty="0" smtClean="0">
                <a:solidFill>
                  <a:schemeClr val="bg1"/>
                </a:solidFill>
              </a:rPr>
              <a:t>property, </a:t>
            </a:r>
            <a:r>
              <a:rPr lang="en-US" sz="4400" b="1" dirty="0" smtClean="0">
                <a:solidFill>
                  <a:srgbClr val="FFFF00"/>
                </a:solidFill>
              </a:rPr>
              <a:t>“borders”,</a:t>
            </a:r>
            <a:r>
              <a:rPr lang="en-US" sz="4400" b="1" dirty="0" smtClean="0">
                <a:solidFill>
                  <a:schemeClr val="bg1"/>
                </a:solidFill>
              </a:rPr>
              <a:t> and/or </a:t>
            </a:r>
            <a:r>
              <a:rPr lang="en-US" sz="4400" b="1" dirty="0" smtClean="0">
                <a:solidFill>
                  <a:srgbClr val="FFFF00"/>
                </a:solidFill>
              </a:rPr>
              <a:t>“gates”</a:t>
            </a:r>
            <a:r>
              <a:rPr lang="en-US" sz="4400" b="1" dirty="0" smtClean="0">
                <a:solidFill>
                  <a:schemeClr val="bg1"/>
                </a:solidFill>
              </a:rPr>
              <a:t>, see </a:t>
            </a:r>
            <a:r>
              <a:rPr lang="en-US" sz="4400" b="1" dirty="0" smtClean="0">
                <a:solidFill>
                  <a:srgbClr val="00B0F0"/>
                </a:solidFill>
              </a:rPr>
              <a:t>Exodus 20:10 KJB</a:t>
            </a:r>
            <a:r>
              <a:rPr lang="en-US" sz="4400" b="1" dirty="0" smtClean="0">
                <a:solidFill>
                  <a:schemeClr val="bg1"/>
                </a:solidFill>
              </a:rPr>
              <a:t>. </a:t>
            </a:r>
            <a:endParaRPr lang="en-US" sz="44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9144000" cy="4524315"/>
          </a:xfrm>
          <a:prstGeom prst="rect">
            <a:avLst/>
          </a:prstGeom>
          <a:noFill/>
        </p:spPr>
        <p:txBody>
          <a:bodyPr wrap="square" rtlCol="0">
            <a:spAutoFit/>
          </a:bodyPr>
          <a:lstStyle/>
          <a:p>
            <a:pPr algn="ctr"/>
            <a:r>
              <a:rPr lang="en-US" sz="4800" b="1" dirty="0" smtClean="0">
                <a:solidFill>
                  <a:schemeClr val="bg1"/>
                </a:solidFill>
              </a:rPr>
              <a:t>Notice, </a:t>
            </a:r>
            <a:r>
              <a:rPr lang="en-US" sz="4800" b="1" dirty="0" smtClean="0">
                <a:solidFill>
                  <a:schemeClr val="bg1"/>
                </a:solidFill>
              </a:rPr>
              <a:t>that </a:t>
            </a:r>
            <a:r>
              <a:rPr lang="en-US" sz="4800" b="1" dirty="0" smtClean="0">
                <a:solidFill>
                  <a:schemeClr val="bg1"/>
                </a:solidFill>
              </a:rPr>
              <a:t>this event </a:t>
            </a:r>
            <a:r>
              <a:rPr lang="en-US" sz="4800" b="1" dirty="0" smtClean="0">
                <a:solidFill>
                  <a:schemeClr val="bg1"/>
                </a:solidFill>
              </a:rPr>
              <a:t>was during the </a:t>
            </a:r>
            <a:r>
              <a:rPr lang="en-US" sz="4800" b="1" dirty="0" smtClean="0">
                <a:solidFill>
                  <a:schemeClr val="bg1"/>
                </a:solidFill>
              </a:rPr>
              <a:t>time that they were </a:t>
            </a:r>
            <a:r>
              <a:rPr lang="en-US" sz="4800" b="1" dirty="0" smtClean="0">
                <a:solidFill>
                  <a:srgbClr val="FFFF00"/>
                </a:solidFill>
              </a:rPr>
              <a:t>“in the wilderness”</a:t>
            </a:r>
            <a:r>
              <a:rPr lang="en-US" sz="4800" b="1" dirty="0" smtClean="0">
                <a:solidFill>
                  <a:schemeClr val="bg1"/>
                </a:solidFill>
              </a:rPr>
              <a:t> </a:t>
            </a:r>
            <a:r>
              <a:rPr lang="en-US" sz="4800" b="1" dirty="0" smtClean="0">
                <a:solidFill>
                  <a:schemeClr val="bg1"/>
                </a:solidFill>
              </a:rPr>
              <a:t>where </a:t>
            </a:r>
            <a:r>
              <a:rPr lang="en-US" sz="4800" b="1" dirty="0" smtClean="0">
                <a:solidFill>
                  <a:schemeClr val="bg1"/>
                </a:solidFill>
              </a:rPr>
              <a:t>they </a:t>
            </a:r>
            <a:r>
              <a:rPr lang="en-US" sz="4800" b="1" dirty="0" smtClean="0">
                <a:solidFill>
                  <a:schemeClr val="bg1"/>
                </a:solidFill>
              </a:rPr>
              <a:t>found one among them, </a:t>
            </a:r>
            <a:r>
              <a:rPr lang="en-US" sz="4800" b="1" dirty="0" smtClean="0">
                <a:solidFill>
                  <a:srgbClr val="FFFF00"/>
                </a:solidFill>
              </a:rPr>
              <a:t>“a man</a:t>
            </a:r>
            <a:r>
              <a:rPr lang="en-US" sz="4800" b="1" dirty="0" smtClean="0">
                <a:solidFill>
                  <a:srgbClr val="FFFF00"/>
                </a:solidFill>
              </a:rPr>
              <a:t>”</a:t>
            </a:r>
            <a:r>
              <a:rPr lang="en-US" sz="4800" b="1" dirty="0" smtClean="0">
                <a:solidFill>
                  <a:schemeClr val="bg1"/>
                </a:solidFill>
              </a:rPr>
              <a:t>, </a:t>
            </a:r>
            <a:r>
              <a:rPr lang="en-US" sz="4800" b="1" dirty="0" smtClean="0">
                <a:solidFill>
                  <a:schemeClr val="bg1"/>
                </a:solidFill>
              </a:rPr>
              <a:t>that </a:t>
            </a:r>
            <a:r>
              <a:rPr lang="en-US" sz="4800" b="1" dirty="0" smtClean="0">
                <a:solidFill>
                  <a:srgbClr val="FFFF00"/>
                </a:solidFill>
              </a:rPr>
              <a:t>“gathered sticks upon the </a:t>
            </a:r>
            <a:r>
              <a:rPr lang="en-US" sz="4800" b="1" dirty="0" err="1" smtClean="0">
                <a:solidFill>
                  <a:srgbClr val="FFFF00"/>
                </a:solidFill>
              </a:rPr>
              <a:t>sabbath</a:t>
            </a:r>
            <a:r>
              <a:rPr lang="en-US" sz="4800" b="1" dirty="0" smtClean="0">
                <a:solidFill>
                  <a:srgbClr val="FFFF00"/>
                </a:solidFill>
              </a:rPr>
              <a:t> day</a:t>
            </a:r>
            <a:r>
              <a:rPr lang="en-US" sz="4800" b="1" dirty="0" smtClean="0">
                <a:solidFill>
                  <a:srgbClr val="FFFF00"/>
                </a:solidFill>
              </a:rPr>
              <a:t>”</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It was the solemn duty of the whole faithful congregation to remove the person from the </a:t>
            </a:r>
            <a:r>
              <a:rPr lang="en-US" sz="4800" b="1" dirty="0" smtClean="0">
                <a:solidFill>
                  <a:srgbClr val="FFFF00"/>
                </a:solidFill>
              </a:rPr>
              <a:t>“camp”</a:t>
            </a:r>
            <a:r>
              <a:rPr lang="en-US" sz="4800" b="1" dirty="0" smtClean="0">
                <a:solidFill>
                  <a:schemeClr val="bg1"/>
                </a:solidFill>
              </a:rPr>
              <a:t> and place them </a:t>
            </a:r>
            <a:r>
              <a:rPr lang="en-US" sz="4800" b="1" dirty="0" smtClean="0">
                <a:solidFill>
                  <a:srgbClr val="FFFF00"/>
                </a:solidFill>
              </a:rPr>
              <a:t>“without”</a:t>
            </a:r>
            <a:r>
              <a:rPr lang="en-US" sz="4800" b="1" dirty="0" smtClean="0">
                <a:solidFill>
                  <a:schemeClr val="bg1"/>
                </a:solidFill>
              </a:rPr>
              <a:t> </a:t>
            </a:r>
            <a:r>
              <a:rPr lang="en-US" sz="4800" b="1" dirty="0" smtClean="0">
                <a:solidFill>
                  <a:srgbClr val="00B050"/>
                </a:solidFill>
              </a:rPr>
              <a:t>[outside]</a:t>
            </a:r>
            <a:r>
              <a:rPr lang="en-US" sz="4800" b="1" dirty="0" smtClean="0">
                <a:solidFill>
                  <a:schemeClr val="bg1"/>
                </a:solidFill>
              </a:rPr>
              <a:t> the </a:t>
            </a:r>
            <a:r>
              <a:rPr lang="en-US" sz="4800" b="1" dirty="0" smtClean="0">
                <a:solidFill>
                  <a:srgbClr val="FFFF00"/>
                </a:solidFill>
              </a:rPr>
              <a:t>“camp</a:t>
            </a:r>
            <a:r>
              <a:rPr lang="en-US" sz="4800" b="1" dirty="0" smtClean="0">
                <a:solidFill>
                  <a:srgbClr val="FFFF00"/>
                </a:solidFill>
              </a:rPr>
              <a:t>”</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7200"/>
            <a:ext cx="9144000" cy="6001643"/>
          </a:xfrm>
          <a:prstGeom prst="rect">
            <a:avLst/>
          </a:prstGeom>
          <a:noFill/>
        </p:spPr>
        <p:txBody>
          <a:bodyPr wrap="square" rtlCol="0">
            <a:spAutoFit/>
          </a:bodyPr>
          <a:lstStyle/>
          <a:p>
            <a:pPr algn="ctr"/>
            <a:r>
              <a:rPr lang="en-US" sz="4800" b="1" dirty="0" smtClean="0">
                <a:solidFill>
                  <a:schemeClr val="bg1"/>
                </a:solidFill>
              </a:rPr>
              <a:t>It was then the more solemn duty of the </a:t>
            </a:r>
            <a:r>
              <a:rPr lang="en-US" sz="4800" b="1" u="sng" dirty="0" smtClean="0">
                <a:solidFill>
                  <a:schemeClr val="bg1"/>
                </a:solidFill>
              </a:rPr>
              <a:t>whole</a:t>
            </a:r>
            <a:r>
              <a:rPr lang="en-US" sz="4800" b="1" dirty="0" smtClean="0">
                <a:solidFill>
                  <a:schemeClr val="bg1"/>
                </a:solidFill>
              </a:rPr>
              <a:t> faithful congregation, by the direction of God's judgment, to </a:t>
            </a:r>
            <a:r>
              <a:rPr lang="en-US" sz="4800" b="1" dirty="0" smtClean="0">
                <a:solidFill>
                  <a:srgbClr val="FFFF00"/>
                </a:solidFill>
              </a:rPr>
              <a:t>“stone”</a:t>
            </a:r>
            <a:r>
              <a:rPr lang="en-US" sz="4800" b="1" dirty="0" smtClean="0">
                <a:solidFill>
                  <a:schemeClr val="bg1"/>
                </a:solidFill>
              </a:rPr>
              <a:t> that presumptuous law-breaker </a:t>
            </a:r>
            <a:r>
              <a:rPr lang="en-US" sz="4800" b="1" dirty="0" smtClean="0">
                <a:solidFill>
                  <a:srgbClr val="FFFF00"/>
                </a:solidFill>
              </a:rPr>
              <a:t>“with stones”</a:t>
            </a:r>
            <a:r>
              <a:rPr lang="en-US" sz="4800" b="1" dirty="0" smtClean="0">
                <a:solidFill>
                  <a:schemeClr val="bg1"/>
                </a:solidFill>
              </a:rPr>
              <a:t>, and </a:t>
            </a:r>
            <a:r>
              <a:rPr lang="en-US" sz="4800" b="1" dirty="0" smtClean="0">
                <a:solidFill>
                  <a:srgbClr val="FFFF00"/>
                </a:solidFill>
              </a:rPr>
              <a:t>“put to death”</a:t>
            </a:r>
            <a:r>
              <a:rPr lang="en-US" sz="4800" b="1" dirty="0" smtClean="0">
                <a:solidFill>
                  <a:schemeClr val="bg1"/>
                </a:solidFill>
              </a:rPr>
              <a:t>, </a:t>
            </a:r>
            <a:r>
              <a:rPr lang="en-US" sz="4800" b="1" dirty="0" smtClean="0">
                <a:solidFill>
                  <a:srgbClr val="FFFF00"/>
                </a:solidFill>
              </a:rPr>
              <a:t>“cut off”</a:t>
            </a:r>
            <a:r>
              <a:rPr lang="en-US" sz="4800" b="1" dirty="0" smtClean="0">
                <a:solidFill>
                  <a:schemeClr val="bg1"/>
                </a:solidFill>
              </a:rPr>
              <a:t>, so that the </a:t>
            </a:r>
            <a:r>
              <a:rPr lang="en-US" sz="4800" b="1" dirty="0" smtClean="0">
                <a:solidFill>
                  <a:srgbClr val="FFFF00"/>
                </a:solidFill>
              </a:rPr>
              <a:t>“iniquity </a:t>
            </a:r>
            <a:r>
              <a:rPr lang="en-US" sz="4800" b="1" i="1" dirty="0" smtClean="0">
                <a:solidFill>
                  <a:srgbClr val="FFFF00"/>
                </a:solidFill>
              </a:rPr>
              <a:t>shall be</a:t>
            </a:r>
            <a:r>
              <a:rPr lang="en-US" sz="4800" b="1" dirty="0" smtClean="0">
                <a:solidFill>
                  <a:srgbClr val="FFFF00"/>
                </a:solidFill>
              </a:rPr>
              <a:t> upon”</a:t>
            </a:r>
            <a:r>
              <a:rPr lang="en-US" sz="4800" b="1" dirty="0" smtClean="0">
                <a:solidFill>
                  <a:schemeClr val="bg1"/>
                </a:solidFill>
              </a:rPr>
              <a:t> the person forever</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Does any of this apply today for the life of the Christian under the New Covenant and in the New Testament?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Scripture Reading:  Num. 15:32-36 KJB</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“And the LORD said unto Moses, The man shall be surely put to death: all the congregation shall stone him with stones without the camp. ” </a:t>
            </a:r>
            <a:r>
              <a:rPr lang="en-US" sz="5400" b="1" dirty="0" smtClean="0">
                <a:solidFill>
                  <a:srgbClr val="00B0F0"/>
                </a:solidFill>
              </a:rPr>
              <a:t>– Numbers 15:35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924973"/>
          </a:xfrm>
          <a:prstGeom prst="rect">
            <a:avLst/>
          </a:prstGeom>
          <a:noFill/>
        </p:spPr>
        <p:txBody>
          <a:bodyPr wrap="square" rtlCol="0">
            <a:spAutoFit/>
          </a:bodyPr>
          <a:lstStyle/>
          <a:p>
            <a:pPr algn="ctr"/>
            <a:r>
              <a:rPr lang="en-US" sz="4800" b="1" dirty="0" smtClean="0">
                <a:solidFill>
                  <a:schemeClr val="bg1"/>
                </a:solidFill>
              </a:rPr>
              <a:t>Yes, for first there is </a:t>
            </a:r>
            <a:r>
              <a:rPr lang="en-US" sz="4800" b="1" dirty="0" smtClean="0">
                <a:solidFill>
                  <a:srgbClr val="00B050"/>
                </a:solidFill>
              </a:rPr>
              <a:t>the Natural</a:t>
            </a:r>
            <a:r>
              <a:rPr lang="en-US" sz="4800" b="1" dirty="0" smtClean="0">
                <a:solidFill>
                  <a:schemeClr val="bg1"/>
                </a:solidFill>
              </a:rPr>
              <a:t> peoples of Israel, after the flesh, and then, there is </a:t>
            </a:r>
            <a:r>
              <a:rPr lang="en-US" sz="4800" b="1" dirty="0" smtClean="0">
                <a:solidFill>
                  <a:srgbClr val="00B0F0"/>
                </a:solidFill>
              </a:rPr>
              <a:t>the Spiritual</a:t>
            </a:r>
            <a:r>
              <a:rPr lang="en-US" sz="4800" b="1" dirty="0" smtClean="0">
                <a:solidFill>
                  <a:schemeClr val="bg1"/>
                </a:solidFill>
              </a:rPr>
              <a:t> peoples of Israel, after the spirit.</a:t>
            </a:r>
          </a:p>
          <a:p>
            <a:pPr algn="ctr"/>
            <a:endParaRPr lang="en-US" sz="1200" b="1" dirty="0" smtClean="0">
              <a:solidFill>
                <a:schemeClr val="bg1"/>
              </a:solidFill>
            </a:endParaRPr>
          </a:p>
          <a:p>
            <a:pPr algn="ctr"/>
            <a:r>
              <a:rPr lang="en-US" sz="4800" b="1" dirty="0" smtClean="0">
                <a:solidFill>
                  <a:schemeClr val="bg1"/>
                </a:solidFill>
              </a:rPr>
              <a:t>“Howbeit </a:t>
            </a:r>
            <a:r>
              <a:rPr lang="en-US" sz="4800" b="1" dirty="0" smtClean="0">
                <a:solidFill>
                  <a:schemeClr val="bg1"/>
                </a:solidFill>
              </a:rPr>
              <a:t>that </a:t>
            </a:r>
            <a:r>
              <a:rPr lang="en-US" sz="4800" b="1" i="1" dirty="0" smtClean="0">
                <a:solidFill>
                  <a:schemeClr val="bg1"/>
                </a:solidFill>
              </a:rPr>
              <a:t>was</a:t>
            </a:r>
            <a:r>
              <a:rPr lang="en-US" sz="4800" b="1" dirty="0" smtClean="0">
                <a:solidFill>
                  <a:schemeClr val="bg1"/>
                </a:solidFill>
              </a:rPr>
              <a:t> not </a:t>
            </a:r>
            <a:r>
              <a:rPr lang="en-US" sz="4800" b="1" u="sng" dirty="0" smtClean="0">
                <a:solidFill>
                  <a:srgbClr val="FFFF00"/>
                </a:solidFill>
              </a:rPr>
              <a:t>first</a:t>
            </a:r>
            <a:r>
              <a:rPr lang="en-US" sz="4800" b="1" dirty="0" smtClean="0">
                <a:solidFill>
                  <a:schemeClr val="bg1"/>
                </a:solidFill>
              </a:rPr>
              <a:t> which is spiritual, but that which is </a:t>
            </a:r>
            <a:r>
              <a:rPr lang="en-US" sz="4800" b="1" u="sng" dirty="0" smtClean="0">
                <a:solidFill>
                  <a:srgbClr val="FFFF00"/>
                </a:solidFill>
              </a:rPr>
              <a:t>natural</a:t>
            </a:r>
            <a:r>
              <a:rPr lang="en-US" sz="4800" b="1" dirty="0" smtClean="0">
                <a:solidFill>
                  <a:schemeClr val="bg1"/>
                </a:solidFill>
              </a:rPr>
              <a:t>; and </a:t>
            </a:r>
            <a:r>
              <a:rPr lang="en-US" sz="4800" b="1" u="sng" dirty="0" smtClean="0">
                <a:solidFill>
                  <a:srgbClr val="FFFF00"/>
                </a:solidFill>
              </a:rPr>
              <a:t>afterward</a:t>
            </a:r>
            <a:r>
              <a:rPr lang="en-US" sz="4800" b="1" dirty="0" smtClean="0">
                <a:solidFill>
                  <a:schemeClr val="bg1"/>
                </a:solidFill>
              </a:rPr>
              <a:t> that which is </a:t>
            </a:r>
            <a:r>
              <a:rPr lang="en-US" sz="4800" b="1" u="sng" dirty="0" smtClean="0">
                <a:solidFill>
                  <a:srgbClr val="FFFF00"/>
                </a:solidFill>
              </a:rPr>
              <a:t>spiritual</a:t>
            </a:r>
            <a:r>
              <a:rPr lang="en-US" sz="4800" b="1" dirty="0" smtClean="0">
                <a:solidFill>
                  <a:schemeClr val="bg1"/>
                </a:solidFill>
              </a:rPr>
              <a:t>.”</a:t>
            </a:r>
          </a:p>
          <a:p>
            <a:pPr algn="ctr"/>
            <a:r>
              <a:rPr lang="en-US" sz="4800" b="1" dirty="0" smtClean="0">
                <a:solidFill>
                  <a:srgbClr val="00B0F0"/>
                </a:solidFill>
              </a:rPr>
              <a:t>– 1 Corinthians 15:46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9144000" cy="4524315"/>
          </a:xfrm>
          <a:prstGeom prst="rect">
            <a:avLst/>
          </a:prstGeom>
          <a:noFill/>
        </p:spPr>
        <p:txBody>
          <a:bodyPr wrap="square" rtlCol="0">
            <a:spAutoFit/>
          </a:bodyPr>
          <a:lstStyle/>
          <a:p>
            <a:pPr algn="ctr"/>
            <a:r>
              <a:rPr lang="en-US" sz="4800" b="1" dirty="0" smtClean="0">
                <a:solidFill>
                  <a:schemeClr val="bg1"/>
                </a:solidFill>
              </a:rPr>
              <a:t>“</a:t>
            </a:r>
            <a:r>
              <a:rPr lang="en-US" sz="4800" b="1" u="sng" dirty="0" smtClean="0">
                <a:solidFill>
                  <a:srgbClr val="FFFF00"/>
                </a:solidFill>
              </a:rPr>
              <a:t>All </a:t>
            </a:r>
            <a:r>
              <a:rPr lang="en-US" sz="4800" b="1" u="sng" dirty="0" smtClean="0">
                <a:solidFill>
                  <a:srgbClr val="FFFF00"/>
                </a:solidFill>
              </a:rPr>
              <a:t>scripture </a:t>
            </a:r>
            <a:r>
              <a:rPr lang="en-US" sz="4800" b="1" i="1" u="sng" dirty="0" smtClean="0">
                <a:solidFill>
                  <a:srgbClr val="FFFF00"/>
                </a:solidFill>
              </a:rPr>
              <a:t>is</a:t>
            </a:r>
            <a:r>
              <a:rPr lang="en-US" sz="4800" b="1" u="sng" dirty="0" smtClean="0">
                <a:solidFill>
                  <a:srgbClr val="FFFF00"/>
                </a:solidFill>
              </a:rPr>
              <a:t> given by inspiration of God, and </a:t>
            </a:r>
            <a:r>
              <a:rPr lang="en-US" sz="4800" b="1" i="1" u="sng" dirty="0" smtClean="0">
                <a:solidFill>
                  <a:srgbClr val="FFFF00"/>
                </a:solidFill>
              </a:rPr>
              <a:t>is</a:t>
            </a:r>
            <a:r>
              <a:rPr lang="en-US" sz="4800" b="1" u="sng" dirty="0" smtClean="0">
                <a:solidFill>
                  <a:srgbClr val="FFFF00"/>
                </a:solidFill>
              </a:rPr>
              <a:t> profitable for doctrine</a:t>
            </a:r>
            <a:r>
              <a:rPr lang="en-US" sz="4800" b="1" dirty="0" smtClean="0">
                <a:solidFill>
                  <a:schemeClr val="bg1"/>
                </a:solidFill>
              </a:rPr>
              <a:t>, for reproof, for correction, for instruction in righteousness</a:t>
            </a:r>
            <a:r>
              <a:rPr lang="en-US" sz="4800" b="1" dirty="0" smtClean="0">
                <a:solidFill>
                  <a:schemeClr val="bg1"/>
                </a:solidFill>
              </a:rPr>
              <a:t>:”</a:t>
            </a:r>
          </a:p>
          <a:p>
            <a:pPr algn="ctr"/>
            <a:r>
              <a:rPr lang="en-US" sz="4800" b="1" dirty="0" smtClean="0">
                <a:solidFill>
                  <a:srgbClr val="00B0F0"/>
                </a:solidFill>
              </a:rPr>
              <a:t>– 2 Timothy 3:16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09800"/>
            <a:ext cx="9144000" cy="3046988"/>
          </a:xfrm>
          <a:prstGeom prst="rect">
            <a:avLst/>
          </a:prstGeom>
          <a:noFill/>
        </p:spPr>
        <p:txBody>
          <a:bodyPr wrap="square" rtlCol="0">
            <a:spAutoFit/>
          </a:bodyPr>
          <a:lstStyle/>
          <a:p>
            <a:pPr algn="ctr"/>
            <a:r>
              <a:rPr lang="en-US" sz="4800" b="1" dirty="0" smtClean="0">
                <a:solidFill>
                  <a:schemeClr val="bg1"/>
                </a:solidFill>
              </a:rPr>
              <a:t>“That </a:t>
            </a:r>
            <a:r>
              <a:rPr lang="en-US" sz="4800" b="1" dirty="0" smtClean="0">
                <a:solidFill>
                  <a:schemeClr val="bg1"/>
                </a:solidFill>
              </a:rPr>
              <a:t>the man of God may be </a:t>
            </a:r>
            <a:r>
              <a:rPr lang="en-US" sz="4800" b="1" u="sng" dirty="0" smtClean="0">
                <a:solidFill>
                  <a:srgbClr val="FFFF00"/>
                </a:solidFill>
              </a:rPr>
              <a:t>perfect</a:t>
            </a:r>
            <a:r>
              <a:rPr lang="en-US" sz="4800" b="1" dirty="0" smtClean="0">
                <a:solidFill>
                  <a:schemeClr val="bg1"/>
                </a:solidFill>
              </a:rPr>
              <a:t>, </a:t>
            </a:r>
            <a:r>
              <a:rPr lang="en-US" sz="4800" b="1" dirty="0" err="1" smtClean="0">
                <a:solidFill>
                  <a:schemeClr val="bg1"/>
                </a:solidFill>
              </a:rPr>
              <a:t>throughly</a:t>
            </a:r>
            <a:r>
              <a:rPr lang="en-US" sz="4800" b="1" dirty="0" smtClean="0">
                <a:solidFill>
                  <a:schemeClr val="bg1"/>
                </a:solidFill>
              </a:rPr>
              <a:t> furnished unto all good works</a:t>
            </a:r>
            <a:r>
              <a:rPr lang="en-US" sz="4800" b="1" dirty="0" smtClean="0">
                <a:solidFill>
                  <a:schemeClr val="bg1"/>
                </a:solidFill>
              </a:rPr>
              <a:t>.”</a:t>
            </a:r>
          </a:p>
          <a:p>
            <a:pPr algn="ctr"/>
            <a:r>
              <a:rPr lang="en-US" sz="4800" b="1" dirty="0" smtClean="0">
                <a:solidFill>
                  <a:srgbClr val="00B0F0"/>
                </a:solidFill>
              </a:rPr>
              <a:t>– 2 Timothy 3:17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Red Sea Crossing.jpg"/>
          <p:cNvPicPr>
            <a:picLocks noChangeAspect="1"/>
          </p:cNvPicPr>
          <p:nvPr/>
        </p:nvPicPr>
        <p:blipFill>
          <a:blip r:embed="rId2"/>
          <a:stretch>
            <a:fillRect/>
          </a:stretch>
        </p:blipFill>
        <p:spPr>
          <a:xfrm>
            <a:off x="0" y="914400"/>
            <a:ext cx="9144000" cy="4937760"/>
          </a:xfrm>
          <a:prstGeom prst="rect">
            <a:avLst/>
          </a:prstGeom>
        </p:spPr>
      </p:pic>
      <p:sp>
        <p:nvSpPr>
          <p:cNvPr id="4" name="TextBox 3"/>
          <p:cNvSpPr txBox="1"/>
          <p:nvPr/>
        </p:nvSpPr>
        <p:spPr>
          <a:xfrm>
            <a:off x="990600" y="1"/>
            <a:ext cx="7162800" cy="1015663"/>
          </a:xfrm>
          <a:prstGeom prst="rect">
            <a:avLst/>
          </a:prstGeom>
          <a:noFill/>
        </p:spPr>
        <p:txBody>
          <a:bodyPr wrap="square" rtlCol="0">
            <a:spAutoFit/>
          </a:bodyPr>
          <a:lstStyle/>
          <a:p>
            <a:pPr algn="ctr"/>
            <a:r>
              <a:rPr lang="en-US" sz="6000" b="1" dirty="0" smtClean="0">
                <a:solidFill>
                  <a:schemeClr val="bg1"/>
                </a:solidFill>
              </a:rPr>
              <a:t>ISRAEL (natural)</a:t>
            </a:r>
            <a:endParaRPr lang="en-US" sz="6000" b="1" dirty="0">
              <a:solidFill>
                <a:schemeClr val="bg1"/>
              </a:solidFill>
            </a:endParaRPr>
          </a:p>
        </p:txBody>
      </p:sp>
      <p:sp>
        <p:nvSpPr>
          <p:cNvPr id="6" name="TextBox 5"/>
          <p:cNvSpPr txBox="1"/>
          <p:nvPr/>
        </p:nvSpPr>
        <p:spPr>
          <a:xfrm>
            <a:off x="0" y="5867400"/>
            <a:ext cx="9144000" cy="707886"/>
          </a:xfrm>
          <a:prstGeom prst="rect">
            <a:avLst/>
          </a:prstGeom>
          <a:noFill/>
        </p:spPr>
        <p:txBody>
          <a:bodyPr wrap="square" rtlCol="0">
            <a:spAutoFit/>
          </a:bodyPr>
          <a:lstStyle/>
          <a:p>
            <a:pPr algn="ctr"/>
            <a:r>
              <a:rPr lang="en-US" sz="4000" b="1" dirty="0" smtClean="0">
                <a:solidFill>
                  <a:schemeClr val="bg1"/>
                </a:solidFill>
              </a:rPr>
              <a:t>of old, after the flesh …</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
            <a:ext cx="7162800" cy="1015663"/>
          </a:xfrm>
          <a:prstGeom prst="rect">
            <a:avLst/>
          </a:prstGeom>
          <a:noFill/>
        </p:spPr>
        <p:txBody>
          <a:bodyPr wrap="square" rtlCol="0">
            <a:spAutoFit/>
          </a:bodyPr>
          <a:lstStyle/>
          <a:p>
            <a:pPr algn="ctr"/>
            <a:r>
              <a:rPr lang="en-US" sz="6000" b="1" dirty="0" smtClean="0">
                <a:solidFill>
                  <a:schemeClr val="bg1"/>
                </a:solidFill>
              </a:rPr>
              <a:t>ISRAEL (spiritual)</a:t>
            </a:r>
            <a:endParaRPr lang="en-US" sz="6000" b="1" dirty="0">
              <a:solidFill>
                <a:schemeClr val="bg1"/>
              </a:solidFill>
            </a:endParaRPr>
          </a:p>
        </p:txBody>
      </p:sp>
      <p:sp>
        <p:nvSpPr>
          <p:cNvPr id="6" name="TextBox 5"/>
          <p:cNvSpPr txBox="1"/>
          <p:nvPr/>
        </p:nvSpPr>
        <p:spPr>
          <a:xfrm>
            <a:off x="0" y="5867400"/>
            <a:ext cx="9144000" cy="707886"/>
          </a:xfrm>
          <a:prstGeom prst="rect">
            <a:avLst/>
          </a:prstGeom>
          <a:noFill/>
        </p:spPr>
        <p:txBody>
          <a:bodyPr wrap="square" rtlCol="0">
            <a:spAutoFit/>
          </a:bodyPr>
          <a:lstStyle/>
          <a:p>
            <a:pPr algn="ctr"/>
            <a:r>
              <a:rPr lang="en-US" sz="4000" b="1" dirty="0" smtClean="0">
                <a:solidFill>
                  <a:schemeClr val="bg1"/>
                </a:solidFill>
              </a:rPr>
              <a:t>of today, after the spirit (Christians) …</a:t>
            </a:r>
            <a:endParaRPr lang="en-US" sz="4000" b="1" dirty="0">
              <a:solidFill>
                <a:schemeClr val="bg1"/>
              </a:solidFill>
            </a:endParaRPr>
          </a:p>
        </p:txBody>
      </p:sp>
      <p:pic>
        <p:nvPicPr>
          <p:cNvPr id="5" name="Picture 4" descr="Bible - Red Sea Crossing 21.jpg"/>
          <p:cNvPicPr>
            <a:picLocks noChangeAspect="1"/>
          </p:cNvPicPr>
          <p:nvPr/>
        </p:nvPicPr>
        <p:blipFill>
          <a:blip r:embed="rId2"/>
          <a:stretch>
            <a:fillRect/>
          </a:stretch>
        </p:blipFill>
        <p:spPr>
          <a:xfrm>
            <a:off x="0" y="914400"/>
            <a:ext cx="9144000" cy="4953000"/>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62200"/>
            <a:ext cx="9144000" cy="2308324"/>
          </a:xfrm>
          <a:prstGeom prst="rect">
            <a:avLst/>
          </a:prstGeom>
          <a:noFill/>
        </p:spPr>
        <p:txBody>
          <a:bodyPr wrap="square" rtlCol="0">
            <a:spAutoFit/>
          </a:bodyPr>
          <a:lstStyle/>
          <a:p>
            <a:pPr algn="ctr"/>
            <a:r>
              <a:rPr lang="en-US" sz="4800" b="1" dirty="0" smtClean="0">
                <a:solidFill>
                  <a:schemeClr val="bg1"/>
                </a:solidFill>
              </a:rPr>
              <a:t>Who, accordin</a:t>
            </a:r>
            <a:r>
              <a:rPr lang="en-US" sz="4800" b="1" dirty="0" smtClean="0">
                <a:solidFill>
                  <a:schemeClr val="bg1"/>
                </a:solidFill>
              </a:rPr>
              <a:t>g to scripture, is the real Israel, and who are his children?</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693"/>
            <a:ext cx="9144000" cy="6740307"/>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when they were departed, behold, the angel of the Lord </a:t>
            </a:r>
            <a:r>
              <a:rPr lang="en-US" sz="4800" b="1" dirty="0" err="1" smtClean="0">
                <a:solidFill>
                  <a:schemeClr val="bg1"/>
                </a:solidFill>
              </a:rPr>
              <a:t>appeareth</a:t>
            </a:r>
            <a:r>
              <a:rPr lang="en-US" sz="4800" b="1" dirty="0" smtClean="0">
                <a:solidFill>
                  <a:schemeClr val="bg1"/>
                </a:solidFill>
              </a:rPr>
              <a:t> to Joseph in a dream, saying, Arise, and take </a:t>
            </a:r>
            <a:r>
              <a:rPr lang="en-US" sz="4800" b="1" u="sng" dirty="0" smtClean="0">
                <a:solidFill>
                  <a:srgbClr val="FFFF00"/>
                </a:solidFill>
              </a:rPr>
              <a:t>the young child</a:t>
            </a:r>
            <a:r>
              <a:rPr lang="en-US" sz="4800" b="1" dirty="0" smtClean="0">
                <a:solidFill>
                  <a:schemeClr val="bg1"/>
                </a:solidFill>
              </a:rPr>
              <a:t> and his mother, and flee into </a:t>
            </a:r>
            <a:r>
              <a:rPr lang="en-US" sz="4800" b="1" u="sng" dirty="0" smtClean="0">
                <a:solidFill>
                  <a:srgbClr val="FFFF00"/>
                </a:solidFill>
              </a:rPr>
              <a:t>Egypt</a:t>
            </a:r>
            <a:r>
              <a:rPr lang="en-US" sz="4800" b="1" dirty="0" smtClean="0">
                <a:solidFill>
                  <a:schemeClr val="bg1"/>
                </a:solidFill>
              </a:rPr>
              <a:t>, and be thou there until I bring thee word: for Herod will seek </a:t>
            </a:r>
            <a:r>
              <a:rPr lang="en-US" sz="4800" b="1" u="sng" dirty="0" smtClean="0">
                <a:solidFill>
                  <a:srgbClr val="FFFF00"/>
                </a:solidFill>
              </a:rPr>
              <a:t>the young child</a:t>
            </a:r>
            <a:r>
              <a:rPr lang="en-US" sz="4800" b="1" dirty="0" smtClean="0">
                <a:solidFill>
                  <a:schemeClr val="bg1"/>
                </a:solidFill>
              </a:rPr>
              <a:t> to destroy </a:t>
            </a:r>
            <a:r>
              <a:rPr lang="en-US" sz="4800" b="1" u="sng" dirty="0" smtClean="0">
                <a:solidFill>
                  <a:srgbClr val="FFFF00"/>
                </a:solidFill>
              </a:rPr>
              <a:t>him</a:t>
            </a:r>
            <a:r>
              <a:rPr lang="en-US" sz="4800" b="1" dirty="0" smtClean="0">
                <a:solidFill>
                  <a:schemeClr val="bg1"/>
                </a:solidFill>
              </a:rPr>
              <a:t>. </a:t>
            </a:r>
            <a:r>
              <a:rPr lang="en-US" sz="4800" b="1" dirty="0" smtClean="0">
                <a:solidFill>
                  <a:schemeClr val="bg1"/>
                </a:solidFill>
              </a:rPr>
              <a:t>” </a:t>
            </a:r>
            <a:r>
              <a:rPr lang="en-US" sz="4800" b="1" dirty="0" smtClean="0">
                <a:solidFill>
                  <a:srgbClr val="00B0F0"/>
                </a:solidFill>
              </a:rPr>
              <a:t>– Matthew 2:13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81200"/>
            <a:ext cx="9144000" cy="3046988"/>
          </a:xfrm>
          <a:prstGeom prst="rect">
            <a:avLst/>
          </a:prstGeom>
          <a:noFill/>
        </p:spPr>
        <p:txBody>
          <a:bodyPr wrap="square" rtlCol="0">
            <a:spAutoFit/>
          </a:bodyPr>
          <a:lstStyle/>
          <a:p>
            <a:pPr algn="ctr"/>
            <a:r>
              <a:rPr lang="en-US" sz="4800" b="1" dirty="0" smtClean="0">
                <a:solidFill>
                  <a:schemeClr val="bg1"/>
                </a:solidFill>
              </a:rPr>
              <a:t>“When </a:t>
            </a:r>
            <a:r>
              <a:rPr lang="en-US" sz="4800" b="1" dirty="0" smtClean="0">
                <a:solidFill>
                  <a:schemeClr val="bg1"/>
                </a:solidFill>
              </a:rPr>
              <a:t>he arose, he took </a:t>
            </a:r>
            <a:r>
              <a:rPr lang="en-US" sz="4800" b="1" u="sng" dirty="0" smtClean="0">
                <a:solidFill>
                  <a:srgbClr val="FFFF00"/>
                </a:solidFill>
              </a:rPr>
              <a:t>the young child</a:t>
            </a:r>
            <a:r>
              <a:rPr lang="en-US" sz="4800" b="1" dirty="0" smtClean="0">
                <a:solidFill>
                  <a:schemeClr val="bg1"/>
                </a:solidFill>
              </a:rPr>
              <a:t> and his mother by night, and departed into </a:t>
            </a:r>
            <a:r>
              <a:rPr lang="en-US" sz="4800" b="1" u="sng" dirty="0" smtClean="0">
                <a:solidFill>
                  <a:srgbClr val="FFFF00"/>
                </a:solidFill>
              </a:rPr>
              <a:t>Egypt</a:t>
            </a:r>
            <a:r>
              <a:rPr lang="en-US" sz="4800" b="1" dirty="0" smtClean="0">
                <a:solidFill>
                  <a:schemeClr val="bg1"/>
                </a:solidFill>
              </a:rPr>
              <a:t>:”</a:t>
            </a:r>
          </a:p>
          <a:p>
            <a:pPr algn="ctr"/>
            <a:r>
              <a:rPr lang="en-US" sz="4800" b="1" dirty="0" smtClean="0">
                <a:solidFill>
                  <a:srgbClr val="00B0F0"/>
                </a:solidFill>
              </a:rPr>
              <a:t>– Matthew 2:14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19200"/>
            <a:ext cx="9144000" cy="4524315"/>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was there until the death of Herod: that </a:t>
            </a:r>
            <a:r>
              <a:rPr lang="en-US" sz="4800" b="1" u="sng" dirty="0" smtClean="0">
                <a:solidFill>
                  <a:srgbClr val="FFFF00"/>
                </a:solidFill>
              </a:rPr>
              <a:t>it might be fulfilled which was spoken of the Lord by the prophet</a:t>
            </a:r>
            <a:r>
              <a:rPr lang="en-US" sz="4800" b="1" dirty="0" smtClean="0">
                <a:solidFill>
                  <a:schemeClr val="bg1"/>
                </a:solidFill>
              </a:rPr>
              <a:t>, saying, </a:t>
            </a:r>
            <a:r>
              <a:rPr lang="en-US" sz="4800" b="1" u="sng" dirty="0" smtClean="0">
                <a:solidFill>
                  <a:srgbClr val="FFFF00"/>
                </a:solidFill>
              </a:rPr>
              <a:t>Out of Egypt have I called my son</a:t>
            </a:r>
            <a:r>
              <a:rPr lang="en-US" sz="4800" b="1" dirty="0" smtClean="0">
                <a:solidFill>
                  <a:schemeClr val="bg1"/>
                </a:solidFill>
              </a:rPr>
              <a:t>.”</a:t>
            </a:r>
          </a:p>
          <a:p>
            <a:pPr algn="ctr"/>
            <a:r>
              <a:rPr lang="en-US" sz="4800" b="1" dirty="0" smtClean="0">
                <a:solidFill>
                  <a:srgbClr val="00B0F0"/>
                </a:solidFill>
              </a:rPr>
              <a:t>– Matthew 2:14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“But </a:t>
            </a:r>
            <a:r>
              <a:rPr lang="en-US" sz="4800" b="1" dirty="0" smtClean="0">
                <a:solidFill>
                  <a:schemeClr val="bg1"/>
                </a:solidFill>
              </a:rPr>
              <a:t>when Herod was dead, behold, an angel of the Lord </a:t>
            </a:r>
            <a:r>
              <a:rPr lang="en-US" sz="4800" b="1" dirty="0" err="1" smtClean="0">
                <a:solidFill>
                  <a:schemeClr val="bg1"/>
                </a:solidFill>
              </a:rPr>
              <a:t>appeareth</a:t>
            </a:r>
            <a:r>
              <a:rPr lang="en-US" sz="4800" b="1" dirty="0" smtClean="0">
                <a:solidFill>
                  <a:schemeClr val="bg1"/>
                </a:solidFill>
              </a:rPr>
              <a:t> in a dream to Joseph in </a:t>
            </a:r>
            <a:r>
              <a:rPr lang="en-US" sz="4800" b="1" u="sng" dirty="0" smtClean="0">
                <a:solidFill>
                  <a:srgbClr val="FFFF00"/>
                </a:solidFill>
              </a:rPr>
              <a:t>Egypt</a:t>
            </a:r>
            <a:r>
              <a:rPr lang="en-US" sz="4800" b="1" dirty="0" smtClean="0">
                <a:solidFill>
                  <a:schemeClr val="bg1"/>
                </a:solidFill>
              </a:rPr>
              <a:t>,” </a:t>
            </a:r>
            <a:r>
              <a:rPr lang="en-US" sz="4800" b="1" dirty="0" smtClean="0">
                <a:solidFill>
                  <a:srgbClr val="00B0F0"/>
                </a:solidFill>
              </a:rPr>
              <a:t>– Matthew 2:19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Scripture Reading:  Num. 15:32-36 KJB</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“And all the congregation brought him without the camp, and stoned him with stones, and he died; as the LORD commanded Moses.”</a:t>
            </a:r>
          </a:p>
          <a:p>
            <a:pPr algn="ctr">
              <a:buNone/>
            </a:pPr>
            <a:r>
              <a:rPr lang="en-US" sz="5400" b="1" dirty="0" smtClean="0">
                <a:solidFill>
                  <a:srgbClr val="00B0F0"/>
                </a:solidFill>
              </a:rPr>
              <a:t>– Numbers 15:36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“Saying</a:t>
            </a:r>
            <a:r>
              <a:rPr lang="en-US" sz="4800" b="1" dirty="0" smtClean="0">
                <a:solidFill>
                  <a:schemeClr val="bg1"/>
                </a:solidFill>
              </a:rPr>
              <a:t>, Arise, and take </a:t>
            </a:r>
            <a:r>
              <a:rPr lang="en-US" sz="4800" b="1" u="sng" dirty="0" smtClean="0">
                <a:solidFill>
                  <a:srgbClr val="FFFF00"/>
                </a:solidFill>
              </a:rPr>
              <a:t>the young child</a:t>
            </a:r>
            <a:r>
              <a:rPr lang="en-US" sz="4800" b="1" dirty="0" smtClean="0">
                <a:solidFill>
                  <a:schemeClr val="bg1"/>
                </a:solidFill>
              </a:rPr>
              <a:t> and his mother, and go into the land of Israel: for they are dead which sought </a:t>
            </a:r>
            <a:r>
              <a:rPr lang="en-US" sz="4800" b="1" u="sng" dirty="0" smtClean="0">
                <a:solidFill>
                  <a:srgbClr val="FFFF00"/>
                </a:solidFill>
              </a:rPr>
              <a:t>the young child</a:t>
            </a:r>
            <a:r>
              <a:rPr lang="en-US" sz="4800" b="1" dirty="0" smtClean="0">
                <a:solidFill>
                  <a:schemeClr val="bg1"/>
                </a:solidFill>
              </a:rPr>
              <a:t>'s life</a:t>
            </a:r>
            <a:r>
              <a:rPr lang="en-US" sz="4800" b="1" dirty="0" smtClean="0">
                <a:solidFill>
                  <a:schemeClr val="bg1"/>
                </a:solidFill>
              </a:rPr>
              <a:t>.” </a:t>
            </a:r>
            <a:r>
              <a:rPr lang="en-US" sz="4800" b="1" dirty="0" smtClean="0">
                <a:solidFill>
                  <a:srgbClr val="00B0F0"/>
                </a:solidFill>
              </a:rPr>
              <a:t>– Matthew 2:20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57400"/>
            <a:ext cx="9144000" cy="3046988"/>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he arose, and took </a:t>
            </a:r>
            <a:r>
              <a:rPr lang="en-US" sz="4800" b="1" u="sng" dirty="0" smtClean="0">
                <a:solidFill>
                  <a:srgbClr val="FFFF00"/>
                </a:solidFill>
              </a:rPr>
              <a:t>the young child</a:t>
            </a:r>
            <a:r>
              <a:rPr lang="en-US" sz="4800" b="1" dirty="0" smtClean="0">
                <a:solidFill>
                  <a:schemeClr val="bg1"/>
                </a:solidFill>
              </a:rPr>
              <a:t> and his mother, and came into the land of Israel</a:t>
            </a:r>
            <a:r>
              <a:rPr lang="en-US" sz="4800" b="1" dirty="0" smtClean="0">
                <a:solidFill>
                  <a:schemeClr val="bg1"/>
                </a:solidFill>
              </a:rPr>
              <a:t>.”</a:t>
            </a:r>
          </a:p>
          <a:p>
            <a:pPr algn="ctr"/>
            <a:r>
              <a:rPr lang="en-US" sz="4800" b="1" dirty="0" smtClean="0">
                <a:solidFill>
                  <a:srgbClr val="00B0F0"/>
                </a:solidFill>
              </a:rPr>
              <a:t>– Matthew 2:21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0"/>
            <a:ext cx="9144000" cy="4893647"/>
          </a:xfrm>
          <a:prstGeom prst="rect">
            <a:avLst/>
          </a:prstGeom>
          <a:noFill/>
        </p:spPr>
        <p:txBody>
          <a:bodyPr wrap="square" rtlCol="0">
            <a:spAutoFit/>
          </a:bodyPr>
          <a:lstStyle/>
          <a:p>
            <a:pPr algn="ctr"/>
            <a:r>
              <a:rPr lang="en-US" sz="4800" b="1" dirty="0" smtClean="0">
                <a:solidFill>
                  <a:schemeClr val="bg1"/>
                </a:solidFill>
              </a:rPr>
              <a:t>Who did Matthew, under inspiration of the Holy Ghost, cite from the Old Testament prophets?</a:t>
            </a:r>
          </a:p>
          <a:p>
            <a:pPr algn="ctr"/>
            <a:endParaRPr lang="en-US" sz="2400" b="1" dirty="0" smtClean="0">
              <a:solidFill>
                <a:schemeClr val="bg1"/>
              </a:solidFill>
            </a:endParaRPr>
          </a:p>
          <a:p>
            <a:pPr algn="ctr"/>
            <a:r>
              <a:rPr lang="en-US" sz="4800" b="1" dirty="0" smtClean="0">
                <a:solidFill>
                  <a:schemeClr val="bg1"/>
                </a:solidFill>
              </a:rPr>
              <a:t>Who did Matthew, under inspiration of the Holy Ghost, state was the true fulfillment?</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0"/>
            <a:ext cx="9144000" cy="3785652"/>
          </a:xfrm>
          <a:prstGeom prst="rect">
            <a:avLst/>
          </a:prstGeom>
          <a:noFill/>
        </p:spPr>
        <p:txBody>
          <a:bodyPr wrap="square" rtlCol="0">
            <a:spAutoFit/>
          </a:bodyPr>
          <a:lstStyle/>
          <a:p>
            <a:pPr algn="ctr"/>
            <a:r>
              <a:rPr lang="en-US" sz="4800" b="1" dirty="0" smtClean="0">
                <a:solidFill>
                  <a:schemeClr val="bg1"/>
                </a:solidFill>
              </a:rPr>
              <a:t>“When </a:t>
            </a:r>
            <a:r>
              <a:rPr lang="en-US" sz="4800" b="1" u="sng" dirty="0" smtClean="0">
                <a:solidFill>
                  <a:srgbClr val="00B050"/>
                </a:solidFill>
              </a:rPr>
              <a:t>Israel</a:t>
            </a:r>
            <a:r>
              <a:rPr lang="en-US" sz="4800" b="1" dirty="0" smtClean="0">
                <a:solidFill>
                  <a:schemeClr val="bg1"/>
                </a:solidFill>
              </a:rPr>
              <a:t> </a:t>
            </a:r>
            <a:r>
              <a:rPr lang="en-US" sz="4800" b="1" i="1" dirty="0" smtClean="0">
                <a:solidFill>
                  <a:schemeClr val="bg1"/>
                </a:solidFill>
              </a:rPr>
              <a:t>was</a:t>
            </a:r>
            <a:r>
              <a:rPr lang="en-US" sz="4800" b="1" dirty="0" smtClean="0">
                <a:solidFill>
                  <a:schemeClr val="bg1"/>
                </a:solidFill>
              </a:rPr>
              <a:t> </a:t>
            </a:r>
            <a:r>
              <a:rPr lang="en-US" sz="4800" b="1" u="sng" dirty="0" smtClean="0">
                <a:solidFill>
                  <a:srgbClr val="FFFF00"/>
                </a:solidFill>
              </a:rPr>
              <a:t>a child</a:t>
            </a:r>
            <a:r>
              <a:rPr lang="en-US" sz="4800" b="1" dirty="0" smtClean="0">
                <a:solidFill>
                  <a:schemeClr val="bg1"/>
                </a:solidFill>
              </a:rPr>
              <a:t>, then I loved </a:t>
            </a:r>
            <a:r>
              <a:rPr lang="en-US" sz="4800" b="1" u="sng" dirty="0" smtClean="0">
                <a:solidFill>
                  <a:srgbClr val="FFFF00"/>
                </a:solidFill>
              </a:rPr>
              <a:t>him</a:t>
            </a:r>
            <a:r>
              <a:rPr lang="en-US" sz="4800" b="1" dirty="0" smtClean="0">
                <a:solidFill>
                  <a:schemeClr val="bg1"/>
                </a:solidFill>
              </a:rPr>
              <a:t>, and called </a:t>
            </a:r>
            <a:r>
              <a:rPr lang="en-US" sz="4800" b="1" u="sng" dirty="0" smtClean="0">
                <a:solidFill>
                  <a:srgbClr val="00B050"/>
                </a:solidFill>
              </a:rPr>
              <a:t>my son</a:t>
            </a:r>
            <a:r>
              <a:rPr lang="en-US" sz="4800" b="1" dirty="0" smtClean="0">
                <a:solidFill>
                  <a:schemeClr val="bg1"/>
                </a:solidFill>
              </a:rPr>
              <a:t> out of </a:t>
            </a:r>
            <a:r>
              <a:rPr lang="en-US" sz="4800" b="1" u="sng" dirty="0" smtClean="0">
                <a:solidFill>
                  <a:srgbClr val="FFFF00"/>
                </a:solidFill>
              </a:rPr>
              <a:t>Egypt</a:t>
            </a:r>
            <a:r>
              <a:rPr lang="en-US" sz="4800" b="1" dirty="0" smtClean="0">
                <a:solidFill>
                  <a:schemeClr val="bg1"/>
                </a:solidFill>
              </a:rPr>
              <a:t>.” </a:t>
            </a:r>
            <a:r>
              <a:rPr lang="en-US" sz="4800" b="1" dirty="0" smtClean="0">
                <a:solidFill>
                  <a:srgbClr val="00B0F0"/>
                </a:solidFill>
              </a:rPr>
              <a:t>– Hosea 11:1 KJB</a:t>
            </a:r>
          </a:p>
          <a:p>
            <a:pPr algn="ctr"/>
            <a:endParaRPr lang="en-US" sz="4800" b="1" dirty="0" smtClean="0">
              <a:solidFill>
                <a:srgbClr val="00B0F0"/>
              </a:solidFill>
            </a:endParaRPr>
          </a:p>
          <a:p>
            <a:pPr algn="ctr"/>
            <a:r>
              <a:rPr lang="en-US" sz="4800" b="1" dirty="0" smtClean="0">
                <a:solidFill>
                  <a:srgbClr val="00B050"/>
                </a:solidFill>
              </a:rPr>
              <a:t>Jesus</a:t>
            </a:r>
            <a:r>
              <a:rPr lang="en-US" sz="4800" b="1" dirty="0" smtClean="0">
                <a:solidFill>
                  <a:schemeClr val="bg1">
                    <a:lumMod val="95000"/>
                  </a:schemeClr>
                </a:solidFill>
              </a:rPr>
              <a:t>, is the true fulfillment.</a:t>
            </a:r>
            <a:endParaRPr lang="en-US" sz="4800" dirty="0">
              <a:solidFill>
                <a:schemeClr val="bg1">
                  <a:lumMod val="95000"/>
                </a:schemeClr>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Jesus - Shepherd 04.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71800"/>
            <a:ext cx="9144000" cy="1569660"/>
          </a:xfrm>
          <a:prstGeom prst="rect">
            <a:avLst/>
          </a:prstGeom>
          <a:noFill/>
        </p:spPr>
        <p:txBody>
          <a:bodyPr wrap="square" rtlCol="0">
            <a:spAutoFit/>
          </a:bodyPr>
          <a:lstStyle/>
          <a:p>
            <a:pPr algn="ctr"/>
            <a:r>
              <a:rPr lang="en-US" sz="4800" b="1" dirty="0" smtClean="0">
                <a:solidFill>
                  <a:schemeClr val="bg1"/>
                </a:solidFill>
              </a:rPr>
              <a:t>Who, then are </a:t>
            </a:r>
            <a:r>
              <a:rPr lang="en-US" sz="4800" b="1" dirty="0" smtClean="0">
                <a:solidFill>
                  <a:srgbClr val="00B050"/>
                </a:solidFill>
              </a:rPr>
              <a:t>His</a:t>
            </a:r>
            <a:r>
              <a:rPr lang="en-US" sz="4800" b="1" dirty="0" smtClean="0">
                <a:solidFill>
                  <a:schemeClr val="bg1"/>
                </a:solidFill>
              </a:rPr>
              <a:t> children, </a:t>
            </a:r>
            <a:r>
              <a:rPr lang="en-US" sz="4800" b="1" dirty="0" smtClean="0">
                <a:solidFill>
                  <a:srgbClr val="00B050"/>
                </a:solidFill>
              </a:rPr>
              <a:t>His</a:t>
            </a:r>
            <a:r>
              <a:rPr lang="en-US" sz="4800" b="1" dirty="0" smtClean="0">
                <a:solidFill>
                  <a:schemeClr val="bg1"/>
                </a:solidFill>
              </a:rPr>
              <a:t> ‘12 tribes’?</a:t>
            </a:r>
            <a:endParaRPr lang="en-US" sz="4800" dirty="0">
              <a:solidFill>
                <a:schemeClr val="bg1">
                  <a:lumMod val="95000"/>
                </a:schemeClr>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9144000" cy="5632311"/>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again, I will put my trust in him. And </a:t>
            </a:r>
            <a:r>
              <a:rPr lang="en-US" sz="4800" b="1" dirty="0" smtClean="0">
                <a:solidFill>
                  <a:schemeClr val="bg1"/>
                </a:solidFill>
              </a:rPr>
              <a:t>again </a:t>
            </a:r>
            <a:r>
              <a:rPr lang="en-US" sz="4800" b="1" dirty="0" smtClean="0">
                <a:solidFill>
                  <a:srgbClr val="00B050"/>
                </a:solidFill>
              </a:rPr>
              <a:t>(that is, Paul, citing from scripture “again”)</a:t>
            </a:r>
            <a:r>
              <a:rPr lang="en-US" sz="4800" b="1" dirty="0" smtClean="0">
                <a:solidFill>
                  <a:schemeClr val="bg1"/>
                </a:solidFill>
              </a:rPr>
              <a:t>, </a:t>
            </a:r>
            <a:r>
              <a:rPr lang="en-US" sz="4800" b="1" u="sng" dirty="0" smtClean="0">
                <a:solidFill>
                  <a:srgbClr val="FFFF00"/>
                </a:solidFill>
              </a:rPr>
              <a:t>Behold I and the children which God</a:t>
            </a:r>
            <a:r>
              <a:rPr lang="en-US" sz="4800" b="1" dirty="0" smtClean="0">
                <a:solidFill>
                  <a:srgbClr val="FFFF00"/>
                </a:solidFill>
              </a:rPr>
              <a:t> </a:t>
            </a:r>
            <a:r>
              <a:rPr lang="en-US" sz="4800" b="1" dirty="0" smtClean="0">
                <a:solidFill>
                  <a:srgbClr val="00B050"/>
                </a:solidFill>
              </a:rPr>
              <a:t>(the Father)</a:t>
            </a:r>
            <a:r>
              <a:rPr lang="en-US" sz="4800" b="1" dirty="0" smtClean="0">
                <a:solidFill>
                  <a:srgbClr val="FFFF00"/>
                </a:solidFill>
              </a:rPr>
              <a:t> </a:t>
            </a:r>
            <a:r>
              <a:rPr lang="en-US" sz="4800" b="1" u="sng" dirty="0" smtClean="0">
                <a:solidFill>
                  <a:srgbClr val="FFFF00"/>
                </a:solidFill>
              </a:rPr>
              <a:t>hath </a:t>
            </a:r>
            <a:r>
              <a:rPr lang="en-US" sz="4800" b="1" u="sng" dirty="0" smtClean="0">
                <a:solidFill>
                  <a:srgbClr val="FFFF00"/>
                </a:solidFill>
              </a:rPr>
              <a:t>given </a:t>
            </a:r>
            <a:r>
              <a:rPr lang="en-US" sz="4800" b="1" u="sng" dirty="0" smtClean="0">
                <a:solidFill>
                  <a:srgbClr val="FFFF00"/>
                </a:solidFill>
              </a:rPr>
              <a:t>me</a:t>
            </a:r>
            <a:r>
              <a:rPr lang="en-US" sz="4800" b="1" dirty="0" smtClean="0">
                <a:solidFill>
                  <a:srgbClr val="FFFF00"/>
                </a:solidFill>
              </a:rPr>
              <a:t> </a:t>
            </a:r>
            <a:r>
              <a:rPr lang="en-US" sz="4800" b="1" dirty="0" smtClean="0">
                <a:solidFill>
                  <a:srgbClr val="00B050"/>
                </a:solidFill>
              </a:rPr>
              <a:t>(Jesus)</a:t>
            </a:r>
            <a:r>
              <a:rPr lang="en-US" sz="4800" b="1" dirty="0" smtClean="0">
                <a:solidFill>
                  <a:schemeClr val="bg1"/>
                </a:solidFill>
              </a:rPr>
              <a:t>.” </a:t>
            </a:r>
            <a:r>
              <a:rPr lang="en-US" sz="4800" b="1" dirty="0" smtClean="0">
                <a:solidFill>
                  <a:srgbClr val="00B0F0"/>
                </a:solidFill>
              </a:rPr>
              <a:t>– Hebrews 2:13 KJB</a:t>
            </a:r>
          </a:p>
          <a:p>
            <a:pPr algn="ctr"/>
            <a:endParaRPr lang="en-US" sz="2400" b="1" dirty="0" smtClean="0">
              <a:solidFill>
                <a:srgbClr val="00B0F0"/>
              </a:solidFill>
            </a:endParaRPr>
          </a:p>
          <a:p>
            <a:pPr algn="ctr"/>
            <a:r>
              <a:rPr lang="en-US" sz="4800" b="1" dirty="0" smtClean="0">
                <a:solidFill>
                  <a:schemeClr val="bg1"/>
                </a:solidFill>
              </a:rPr>
              <a:t>(Read </a:t>
            </a:r>
            <a:r>
              <a:rPr lang="en-US" sz="4800" b="1" dirty="0" smtClean="0">
                <a:solidFill>
                  <a:srgbClr val="00B0F0"/>
                </a:solidFill>
              </a:rPr>
              <a:t>Hebrews 2:10-18 KJB</a:t>
            </a:r>
            <a:r>
              <a:rPr lang="en-US" sz="4800" b="1" dirty="0" smtClean="0">
                <a:solidFill>
                  <a:schemeClr val="bg1"/>
                </a:solidFill>
              </a:rPr>
              <a:t>)</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smtClean="0">
                <a:solidFill>
                  <a:schemeClr val="bg1"/>
                </a:solidFill>
              </a:rPr>
              <a:t>Where was Paul, under inspiration of the Holy Ghost, citing from in the Old Testament prophets, and who did he say was the true fulfillment?</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9200"/>
            <a:ext cx="9144000" cy="4524315"/>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he shall pass through Judah; he shall overflow and go over, he shall reach </a:t>
            </a:r>
            <a:r>
              <a:rPr lang="en-US" sz="4800" b="1" i="1" dirty="0" smtClean="0">
                <a:solidFill>
                  <a:schemeClr val="bg1"/>
                </a:solidFill>
              </a:rPr>
              <a:t>even</a:t>
            </a:r>
            <a:r>
              <a:rPr lang="en-US" sz="4800" b="1" dirty="0" smtClean="0">
                <a:solidFill>
                  <a:schemeClr val="bg1"/>
                </a:solidFill>
              </a:rPr>
              <a:t> to the neck; and the stretching out of his wings shall fill the breadth of thy land, O </a:t>
            </a:r>
            <a:r>
              <a:rPr lang="en-US" sz="4800" b="1" u="sng" dirty="0" smtClean="0">
                <a:solidFill>
                  <a:srgbClr val="FFFF00"/>
                </a:solidFill>
              </a:rPr>
              <a:t>Immanuel</a:t>
            </a:r>
            <a:r>
              <a:rPr lang="en-US" sz="4800" b="1" dirty="0" smtClean="0">
                <a:solidFill>
                  <a:schemeClr val="bg1"/>
                </a:solidFill>
              </a:rPr>
              <a:t>.” </a:t>
            </a:r>
            <a:r>
              <a:rPr lang="en-US" sz="4800" b="1" dirty="0" smtClean="0">
                <a:solidFill>
                  <a:srgbClr val="00B0F0"/>
                </a:solidFill>
              </a:rPr>
              <a:t>– Isaiah 8:8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262979"/>
          </a:xfrm>
          <a:prstGeom prst="rect">
            <a:avLst/>
          </a:prstGeom>
          <a:noFill/>
        </p:spPr>
        <p:txBody>
          <a:bodyPr wrap="square" rtlCol="0">
            <a:spAutoFit/>
          </a:bodyPr>
          <a:lstStyle/>
          <a:p>
            <a:pPr algn="ctr"/>
            <a:r>
              <a:rPr lang="en-US" sz="4800" b="1" dirty="0" smtClean="0">
                <a:solidFill>
                  <a:schemeClr val="bg1"/>
                </a:solidFill>
              </a:rPr>
              <a:t>“Associate </a:t>
            </a:r>
            <a:r>
              <a:rPr lang="en-US" sz="4800" b="1" dirty="0" smtClean="0">
                <a:solidFill>
                  <a:schemeClr val="bg1"/>
                </a:solidFill>
              </a:rPr>
              <a:t>yourselves, O ye </a:t>
            </a:r>
            <a:r>
              <a:rPr lang="en-US" sz="4800" b="1" u="sng" dirty="0" smtClean="0">
                <a:solidFill>
                  <a:srgbClr val="FFFF00"/>
                </a:solidFill>
              </a:rPr>
              <a:t>people</a:t>
            </a:r>
            <a:r>
              <a:rPr lang="en-US" sz="4800" b="1" dirty="0" smtClean="0">
                <a:solidFill>
                  <a:schemeClr val="bg1"/>
                </a:solidFill>
              </a:rPr>
              <a:t>, and ye shall be broken in pieces; and give ear, all ye of far countries: gird yourselves, and ye shall be broken in pieces; gird yourselves, and ye shall be broken in pieces</a:t>
            </a:r>
            <a:r>
              <a:rPr lang="en-US" sz="4800" b="1" dirty="0" smtClean="0">
                <a:solidFill>
                  <a:schemeClr val="bg1"/>
                </a:solidFill>
              </a:rPr>
              <a:t>.”</a:t>
            </a:r>
          </a:p>
          <a:p>
            <a:pPr algn="ctr"/>
            <a:r>
              <a:rPr lang="en-US" sz="4800" b="1" dirty="0" smtClean="0">
                <a:solidFill>
                  <a:srgbClr val="00B0F0"/>
                </a:solidFill>
              </a:rPr>
              <a:t>– Isaiah 8:9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Autofit/>
          </a:bodyPr>
          <a:lstStyle/>
          <a:p>
            <a:pPr algn="ctr">
              <a:buNone/>
            </a:pPr>
            <a:r>
              <a:rPr lang="en-US" sz="5400" b="1" dirty="0" smtClean="0">
                <a:solidFill>
                  <a:schemeClr val="bg1"/>
                </a:solidFill>
              </a:rPr>
              <a:t>What is the Sabbath day, that this man had violated?</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5000"/>
            <a:ext cx="9144000" cy="3046988"/>
          </a:xfrm>
          <a:prstGeom prst="rect">
            <a:avLst/>
          </a:prstGeom>
          <a:noFill/>
        </p:spPr>
        <p:txBody>
          <a:bodyPr wrap="square" rtlCol="0">
            <a:spAutoFit/>
          </a:bodyPr>
          <a:lstStyle/>
          <a:p>
            <a:pPr algn="ctr"/>
            <a:r>
              <a:rPr lang="en-US" sz="4800" b="1" dirty="0" smtClean="0">
                <a:solidFill>
                  <a:schemeClr val="bg1"/>
                </a:solidFill>
              </a:rPr>
              <a:t>“Take </a:t>
            </a:r>
            <a:r>
              <a:rPr lang="en-US" sz="4800" b="1" dirty="0" smtClean="0">
                <a:solidFill>
                  <a:schemeClr val="bg1"/>
                </a:solidFill>
              </a:rPr>
              <a:t>counsel together, and it shall come to </a:t>
            </a:r>
            <a:r>
              <a:rPr lang="en-US" sz="4800" b="1" dirty="0" err="1" smtClean="0">
                <a:solidFill>
                  <a:schemeClr val="bg1"/>
                </a:solidFill>
              </a:rPr>
              <a:t>nought</a:t>
            </a:r>
            <a:r>
              <a:rPr lang="en-US" sz="4800" b="1" dirty="0" smtClean="0">
                <a:solidFill>
                  <a:schemeClr val="bg1"/>
                </a:solidFill>
              </a:rPr>
              <a:t>; speak the word, and it shall not stand: for </a:t>
            </a:r>
            <a:r>
              <a:rPr lang="en-US" sz="4800" b="1" u="sng" dirty="0" smtClean="0">
                <a:solidFill>
                  <a:srgbClr val="FFFF00"/>
                </a:solidFill>
              </a:rPr>
              <a:t>God </a:t>
            </a:r>
            <a:r>
              <a:rPr lang="en-US" sz="4800" b="1" i="1" u="sng" dirty="0" smtClean="0">
                <a:solidFill>
                  <a:srgbClr val="FFFF00"/>
                </a:solidFill>
              </a:rPr>
              <a:t>is</a:t>
            </a:r>
            <a:r>
              <a:rPr lang="en-US" sz="4800" b="1" u="sng" dirty="0" smtClean="0">
                <a:solidFill>
                  <a:srgbClr val="FFFF00"/>
                </a:solidFill>
              </a:rPr>
              <a:t> with us</a:t>
            </a:r>
            <a:r>
              <a:rPr lang="en-US" sz="4800" b="1" dirty="0" smtClean="0">
                <a:solidFill>
                  <a:schemeClr val="bg1"/>
                </a:solidFill>
              </a:rPr>
              <a:t>.” </a:t>
            </a:r>
            <a:r>
              <a:rPr lang="en-US" sz="4800" b="1" dirty="0" smtClean="0">
                <a:solidFill>
                  <a:srgbClr val="00B0F0"/>
                </a:solidFill>
              </a:rPr>
              <a:t>– Isaiah 8:10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u="sng" dirty="0" smtClean="0">
                <a:solidFill>
                  <a:srgbClr val="FFFF00"/>
                </a:solidFill>
              </a:rPr>
              <a:t>the LORD </a:t>
            </a:r>
            <a:r>
              <a:rPr lang="en-US" sz="4800" b="1" u="sng" dirty="0" err="1" smtClean="0">
                <a:solidFill>
                  <a:srgbClr val="FFFF00"/>
                </a:solidFill>
              </a:rPr>
              <a:t>spake</a:t>
            </a:r>
            <a:r>
              <a:rPr lang="en-US" sz="4800" b="1" dirty="0" smtClean="0">
                <a:solidFill>
                  <a:schemeClr val="bg1"/>
                </a:solidFill>
              </a:rPr>
              <a:t> thus to me with a strong hand, and instructed me that I should not walk in the way of this people, saying</a:t>
            </a:r>
            <a:r>
              <a:rPr lang="en-US" sz="4800" b="1" dirty="0" smtClean="0">
                <a:solidFill>
                  <a:schemeClr val="bg1"/>
                </a:solidFill>
              </a:rPr>
              <a:t>,”</a:t>
            </a:r>
          </a:p>
          <a:p>
            <a:pPr algn="ctr"/>
            <a:r>
              <a:rPr lang="en-US" sz="4800" b="1" dirty="0" smtClean="0">
                <a:solidFill>
                  <a:srgbClr val="00B0F0"/>
                </a:solidFill>
              </a:rPr>
              <a:t>– Isaiah 8:11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9144000" cy="3785652"/>
          </a:xfrm>
          <a:prstGeom prst="rect">
            <a:avLst/>
          </a:prstGeom>
          <a:noFill/>
        </p:spPr>
        <p:txBody>
          <a:bodyPr wrap="square" rtlCol="0">
            <a:spAutoFit/>
          </a:bodyPr>
          <a:lstStyle/>
          <a:p>
            <a:pPr algn="ctr"/>
            <a:r>
              <a:rPr lang="en-US" sz="4800" b="1" dirty="0" smtClean="0">
                <a:solidFill>
                  <a:schemeClr val="bg1"/>
                </a:solidFill>
              </a:rPr>
              <a:t>“Say </a:t>
            </a:r>
            <a:r>
              <a:rPr lang="en-US" sz="4800" b="1" dirty="0" smtClean="0">
                <a:solidFill>
                  <a:schemeClr val="bg1"/>
                </a:solidFill>
              </a:rPr>
              <a:t>ye not, A confederacy, to all </a:t>
            </a:r>
            <a:r>
              <a:rPr lang="en-US" sz="4800" b="1" i="1" dirty="0" smtClean="0">
                <a:solidFill>
                  <a:schemeClr val="bg1"/>
                </a:solidFill>
              </a:rPr>
              <a:t>them to</a:t>
            </a:r>
            <a:r>
              <a:rPr lang="en-US" sz="4800" b="1" dirty="0" smtClean="0">
                <a:solidFill>
                  <a:schemeClr val="bg1"/>
                </a:solidFill>
              </a:rPr>
              <a:t> whom this people shall say, A confederacy; neither fear ye their fear, nor be afraid</a:t>
            </a:r>
            <a:r>
              <a:rPr lang="en-US" sz="4800" b="1" dirty="0" smtClean="0">
                <a:solidFill>
                  <a:schemeClr val="bg1"/>
                </a:solidFill>
              </a:rPr>
              <a:t>.”</a:t>
            </a:r>
          </a:p>
          <a:p>
            <a:pPr algn="ctr"/>
            <a:r>
              <a:rPr lang="en-US" sz="4800" b="1" dirty="0" smtClean="0">
                <a:solidFill>
                  <a:srgbClr val="00B0F0"/>
                </a:solidFill>
              </a:rPr>
              <a:t>– Isaiah 8:12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3046988"/>
          </a:xfrm>
          <a:prstGeom prst="rect">
            <a:avLst/>
          </a:prstGeom>
          <a:noFill/>
        </p:spPr>
        <p:txBody>
          <a:bodyPr wrap="square" rtlCol="0">
            <a:spAutoFit/>
          </a:bodyPr>
          <a:lstStyle/>
          <a:p>
            <a:pPr algn="ctr"/>
            <a:r>
              <a:rPr lang="en-US" sz="4800" b="1" dirty="0" smtClean="0">
                <a:solidFill>
                  <a:schemeClr val="bg1"/>
                </a:solidFill>
              </a:rPr>
              <a:t>“Sanctify </a:t>
            </a:r>
            <a:r>
              <a:rPr lang="en-US" sz="4800" b="1" u="sng" dirty="0" smtClean="0">
                <a:solidFill>
                  <a:srgbClr val="FFFF00"/>
                </a:solidFill>
              </a:rPr>
              <a:t>the LORD of hosts</a:t>
            </a:r>
            <a:r>
              <a:rPr lang="en-US" sz="4800" b="1" dirty="0" smtClean="0">
                <a:solidFill>
                  <a:schemeClr val="bg1"/>
                </a:solidFill>
              </a:rPr>
              <a:t> himself; and let </a:t>
            </a:r>
            <a:r>
              <a:rPr lang="en-US" sz="4800" b="1" u="sng" dirty="0" smtClean="0">
                <a:solidFill>
                  <a:srgbClr val="FFFF00"/>
                </a:solidFill>
              </a:rPr>
              <a:t>him</a:t>
            </a:r>
            <a:r>
              <a:rPr lang="en-US" sz="4800" b="1" dirty="0" smtClean="0">
                <a:solidFill>
                  <a:schemeClr val="bg1"/>
                </a:solidFill>
              </a:rPr>
              <a:t> be your fear, and let </a:t>
            </a:r>
            <a:r>
              <a:rPr lang="en-US" sz="4800" b="1" u="sng" dirty="0" smtClean="0">
                <a:solidFill>
                  <a:srgbClr val="FFFF00"/>
                </a:solidFill>
              </a:rPr>
              <a:t>him</a:t>
            </a:r>
            <a:r>
              <a:rPr lang="en-US" sz="4800" b="1" dirty="0" smtClean="0">
                <a:solidFill>
                  <a:schemeClr val="bg1"/>
                </a:solidFill>
              </a:rPr>
              <a:t> be your dread</a:t>
            </a:r>
            <a:r>
              <a:rPr lang="en-US" sz="4800" b="1" dirty="0" smtClean="0">
                <a:solidFill>
                  <a:schemeClr val="bg1"/>
                </a:solidFill>
              </a:rPr>
              <a:t>.”</a:t>
            </a:r>
          </a:p>
          <a:p>
            <a:pPr algn="ctr"/>
            <a:r>
              <a:rPr lang="en-US" sz="4800" b="1" dirty="0" smtClean="0">
                <a:solidFill>
                  <a:srgbClr val="00B0F0"/>
                </a:solidFill>
              </a:rPr>
              <a:t>– Isaiah 8:13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6247864"/>
          </a:xfrm>
          <a:prstGeom prst="rect">
            <a:avLst/>
          </a:prstGeom>
          <a:noFill/>
        </p:spPr>
        <p:txBody>
          <a:bodyPr wrap="square" rtlCol="0">
            <a:spAutoFit/>
          </a:bodyPr>
          <a:lstStyle/>
          <a:p>
            <a:pPr algn="ctr"/>
            <a:r>
              <a:rPr lang="en-US" sz="4800" b="1" dirty="0" smtClean="0">
                <a:solidFill>
                  <a:schemeClr val="bg1"/>
                </a:solidFill>
              </a:rPr>
              <a:t>“And </a:t>
            </a:r>
            <a:r>
              <a:rPr lang="en-US" sz="4800" b="1" u="sng" dirty="0" smtClean="0">
                <a:solidFill>
                  <a:srgbClr val="FFFF00"/>
                </a:solidFill>
              </a:rPr>
              <a:t>he</a:t>
            </a:r>
            <a:r>
              <a:rPr lang="en-US" sz="4800" b="1" dirty="0" smtClean="0">
                <a:solidFill>
                  <a:schemeClr val="bg1"/>
                </a:solidFill>
              </a:rPr>
              <a:t> shall be for a sanctuary; but for a stone of stumbling and for a rock of offence to both the houses of Israel, for a gin and for a snare to the inhabitants of Jerusalem</a:t>
            </a:r>
            <a:r>
              <a:rPr lang="en-US" sz="4800" b="1" dirty="0" smtClean="0">
                <a:solidFill>
                  <a:schemeClr val="bg1"/>
                </a:solidFill>
              </a:rPr>
              <a:t>.” </a:t>
            </a:r>
            <a:r>
              <a:rPr lang="en-US" sz="4800" b="1" dirty="0" smtClean="0">
                <a:solidFill>
                  <a:srgbClr val="00B0F0"/>
                </a:solidFill>
              </a:rPr>
              <a:t>– Isaiah 8:14 KJB</a:t>
            </a:r>
            <a:endParaRPr lang="en-US" sz="4800" b="1" dirty="0" smtClean="0">
              <a:solidFill>
                <a:schemeClr val="bg1"/>
              </a:solidFill>
            </a:endParaRPr>
          </a:p>
          <a:p>
            <a:pPr algn="ctr"/>
            <a:endParaRPr lang="en-US" sz="2800" b="1" dirty="0" smtClean="0">
              <a:solidFill>
                <a:schemeClr val="bg1"/>
              </a:solidFill>
            </a:endParaRPr>
          </a:p>
          <a:p>
            <a:pPr algn="ctr"/>
            <a:r>
              <a:rPr lang="en-US" sz="2800" b="1" dirty="0" smtClean="0">
                <a:solidFill>
                  <a:srgbClr val="00B0F0"/>
                </a:solidFill>
              </a:rPr>
              <a:t>Isaiah 8:14 KJB </a:t>
            </a:r>
            <a:r>
              <a:rPr lang="en-US" sz="2800" b="1" dirty="0" smtClean="0">
                <a:solidFill>
                  <a:schemeClr val="bg1"/>
                </a:solidFill>
              </a:rPr>
              <a:t>is cited again in the New Testament by Paul </a:t>
            </a:r>
            <a:r>
              <a:rPr lang="en-US" sz="2800" b="1" dirty="0" smtClean="0">
                <a:solidFill>
                  <a:srgbClr val="00B0F0"/>
                </a:solidFill>
              </a:rPr>
              <a:t>[Romans 9:32,33 KJB]</a:t>
            </a:r>
            <a:r>
              <a:rPr lang="en-US" sz="2800" b="1" dirty="0" smtClean="0">
                <a:solidFill>
                  <a:schemeClr val="bg1"/>
                </a:solidFill>
              </a:rPr>
              <a:t> and Peter </a:t>
            </a:r>
            <a:r>
              <a:rPr lang="en-US" sz="2800" b="1" dirty="0" smtClean="0">
                <a:solidFill>
                  <a:srgbClr val="00B0F0"/>
                </a:solidFill>
              </a:rPr>
              <a:t>[1 Peter 2:8 KJB]</a:t>
            </a:r>
            <a:r>
              <a:rPr lang="en-US" sz="2800" b="1" dirty="0" smtClean="0">
                <a:solidFill>
                  <a:schemeClr val="bg1"/>
                </a:solidFill>
              </a:rPr>
              <a:t> as applying directly to Jesus, who is Immanuel, God with us. </a:t>
            </a:r>
            <a:endParaRPr lang="en-US" sz="2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2600"/>
            <a:ext cx="9144000" cy="3046988"/>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many among them shall stumble, and fall, and be broken, and be snared, and be taken</a:t>
            </a:r>
            <a:r>
              <a:rPr lang="en-US" sz="4800" b="1" dirty="0" smtClean="0">
                <a:solidFill>
                  <a:schemeClr val="bg1"/>
                </a:solidFill>
              </a:rPr>
              <a:t>.”</a:t>
            </a:r>
          </a:p>
          <a:p>
            <a:pPr algn="ctr"/>
            <a:r>
              <a:rPr lang="en-US" sz="4800" b="1" dirty="0" smtClean="0">
                <a:solidFill>
                  <a:srgbClr val="00B0F0"/>
                </a:solidFill>
              </a:rPr>
              <a:t>– Isaiah 8:15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38400"/>
            <a:ext cx="9144000" cy="2308324"/>
          </a:xfrm>
          <a:prstGeom prst="rect">
            <a:avLst/>
          </a:prstGeom>
          <a:noFill/>
        </p:spPr>
        <p:txBody>
          <a:bodyPr wrap="square" rtlCol="0">
            <a:spAutoFit/>
          </a:bodyPr>
          <a:lstStyle/>
          <a:p>
            <a:pPr algn="ctr"/>
            <a:r>
              <a:rPr lang="en-US" sz="4800" b="1" dirty="0" smtClean="0">
                <a:solidFill>
                  <a:schemeClr val="bg1"/>
                </a:solidFill>
              </a:rPr>
              <a:t>“Bind </a:t>
            </a:r>
            <a:r>
              <a:rPr lang="en-US" sz="4800" b="1" dirty="0" smtClean="0">
                <a:solidFill>
                  <a:schemeClr val="bg1"/>
                </a:solidFill>
              </a:rPr>
              <a:t>up the testimony, seal the law among </a:t>
            </a:r>
            <a:r>
              <a:rPr lang="en-US" sz="4800" b="1" u="sng" dirty="0" smtClean="0">
                <a:solidFill>
                  <a:srgbClr val="FFFF00"/>
                </a:solidFill>
              </a:rPr>
              <a:t>my disciples</a:t>
            </a:r>
            <a:r>
              <a:rPr lang="en-US" sz="4800" b="1" dirty="0" smtClean="0">
                <a:solidFill>
                  <a:schemeClr val="bg1"/>
                </a:solidFill>
              </a:rPr>
              <a:t>.”</a:t>
            </a:r>
          </a:p>
          <a:p>
            <a:pPr algn="ctr"/>
            <a:r>
              <a:rPr lang="en-US" sz="4800" b="1" dirty="0" smtClean="0">
                <a:solidFill>
                  <a:srgbClr val="00B0F0"/>
                </a:solidFill>
              </a:rPr>
              <a:t>– Isaiah 8:16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09800"/>
            <a:ext cx="9144000" cy="3046988"/>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I will wait upon the LORD, that </a:t>
            </a:r>
            <a:r>
              <a:rPr lang="en-US" sz="4800" b="1" dirty="0" err="1" smtClean="0">
                <a:solidFill>
                  <a:schemeClr val="bg1"/>
                </a:solidFill>
              </a:rPr>
              <a:t>hideth</a:t>
            </a:r>
            <a:r>
              <a:rPr lang="en-US" sz="4800" b="1" dirty="0" smtClean="0">
                <a:solidFill>
                  <a:schemeClr val="bg1"/>
                </a:solidFill>
              </a:rPr>
              <a:t> his face from the house of Jacob, and I will look for him</a:t>
            </a:r>
            <a:r>
              <a:rPr lang="en-US" sz="4800" b="1" dirty="0" smtClean="0">
                <a:solidFill>
                  <a:schemeClr val="bg1"/>
                </a:solidFill>
              </a:rPr>
              <a:t>.”</a:t>
            </a:r>
          </a:p>
          <a:p>
            <a:pPr algn="ctr"/>
            <a:r>
              <a:rPr lang="en-US" sz="4800" b="1" dirty="0" smtClean="0">
                <a:solidFill>
                  <a:srgbClr val="00B0F0"/>
                </a:solidFill>
              </a:rPr>
              <a:t>– Isaiah 8:17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71600"/>
            <a:ext cx="9144000" cy="4524315"/>
          </a:xfrm>
          <a:prstGeom prst="rect">
            <a:avLst/>
          </a:prstGeom>
          <a:noFill/>
        </p:spPr>
        <p:txBody>
          <a:bodyPr wrap="square" rtlCol="0">
            <a:spAutoFit/>
          </a:bodyPr>
          <a:lstStyle/>
          <a:p>
            <a:pPr algn="ctr"/>
            <a:r>
              <a:rPr lang="en-US" sz="4800" b="1" dirty="0" smtClean="0">
                <a:solidFill>
                  <a:schemeClr val="bg1"/>
                </a:solidFill>
              </a:rPr>
              <a:t>“Behold</a:t>
            </a:r>
            <a:r>
              <a:rPr lang="en-US" sz="4800" b="1" dirty="0" smtClean="0">
                <a:solidFill>
                  <a:schemeClr val="bg1"/>
                </a:solidFill>
              </a:rPr>
              <a:t>, </a:t>
            </a:r>
            <a:r>
              <a:rPr lang="en-US" sz="4800" b="1" u="sng" dirty="0" smtClean="0">
                <a:solidFill>
                  <a:srgbClr val="FFFF00"/>
                </a:solidFill>
              </a:rPr>
              <a:t>I and the children whom the LORD hath given me</a:t>
            </a:r>
            <a:r>
              <a:rPr lang="en-US" sz="4800" b="1" dirty="0" smtClean="0">
                <a:solidFill>
                  <a:schemeClr val="bg1"/>
                </a:solidFill>
              </a:rPr>
              <a:t> are for signs and for wonders in Israel from the LORD of hosts, which </a:t>
            </a:r>
            <a:r>
              <a:rPr lang="en-US" sz="4800" b="1" dirty="0" err="1" smtClean="0">
                <a:solidFill>
                  <a:schemeClr val="bg1"/>
                </a:solidFill>
              </a:rPr>
              <a:t>dwelleth</a:t>
            </a:r>
            <a:r>
              <a:rPr lang="en-US" sz="4800" b="1" dirty="0" smtClean="0">
                <a:solidFill>
                  <a:schemeClr val="bg1"/>
                </a:solidFill>
              </a:rPr>
              <a:t> in mount Zion</a:t>
            </a:r>
            <a:r>
              <a:rPr lang="en-US" sz="4800" b="1" dirty="0" smtClean="0">
                <a:solidFill>
                  <a:schemeClr val="bg1"/>
                </a:solidFill>
              </a:rPr>
              <a:t>.”</a:t>
            </a:r>
          </a:p>
          <a:p>
            <a:pPr algn="ctr"/>
            <a:r>
              <a:rPr lang="en-US" sz="4800" b="1" dirty="0" smtClean="0">
                <a:solidFill>
                  <a:srgbClr val="00B0F0"/>
                </a:solidFill>
              </a:rPr>
              <a:t>– Isaiah 8:18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262979"/>
          </a:xfrm>
          <a:prstGeom prst="rect">
            <a:avLst/>
          </a:prstGeom>
          <a:noFill/>
        </p:spPr>
        <p:txBody>
          <a:bodyPr wrap="square" rtlCol="0">
            <a:spAutoFit/>
          </a:bodyPr>
          <a:lstStyle/>
          <a:p>
            <a:pPr algn="ctr"/>
            <a:r>
              <a:rPr lang="en-US" sz="4800" b="1" dirty="0" smtClean="0">
                <a:solidFill>
                  <a:schemeClr val="bg1"/>
                </a:solidFill>
              </a:rPr>
              <a:t>“And </a:t>
            </a:r>
            <a:r>
              <a:rPr lang="en-US" sz="4800" b="1" dirty="0" smtClean="0">
                <a:solidFill>
                  <a:schemeClr val="bg1"/>
                </a:solidFill>
              </a:rPr>
              <a:t>when they shall say unto you, Seek unto them that have familiar spirits, and unto wizards that peep, and that mutter: should not a people seek unto their God? for the living to the dead</a:t>
            </a:r>
            <a:r>
              <a:rPr lang="en-US" sz="4800" b="1" dirty="0" smtClean="0">
                <a:solidFill>
                  <a:schemeClr val="bg1"/>
                </a:solidFill>
              </a:rPr>
              <a:t>?”</a:t>
            </a:r>
          </a:p>
          <a:p>
            <a:pPr algn="ctr"/>
            <a:r>
              <a:rPr lang="en-US" sz="4800" b="1" dirty="0" smtClean="0">
                <a:solidFill>
                  <a:srgbClr val="00B0F0"/>
                </a:solidFill>
              </a:rPr>
              <a:t>– Isaiah 8:19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In </a:t>
            </a:r>
            <a:r>
              <a:rPr lang="en-US" b="1" dirty="0" smtClean="0">
                <a:solidFill>
                  <a:srgbClr val="00B0F0"/>
                </a:solidFill>
              </a:rPr>
              <a:t>Exodus 20:8-11 KJB</a:t>
            </a:r>
            <a:r>
              <a:rPr lang="en-US" b="1" dirty="0" smtClean="0">
                <a:solidFill>
                  <a:schemeClr val="bg1"/>
                </a:solidFill>
              </a:rPr>
              <a:t> we read:</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“Remember </a:t>
            </a:r>
            <a:r>
              <a:rPr lang="en-US" sz="5400" b="1" u="sng" dirty="0" smtClean="0">
                <a:solidFill>
                  <a:srgbClr val="FFFF00"/>
                </a:solidFill>
              </a:rPr>
              <a:t>the </a:t>
            </a:r>
            <a:r>
              <a:rPr lang="en-US" sz="5400" b="1" u="sng" dirty="0" err="1" smtClean="0">
                <a:solidFill>
                  <a:srgbClr val="FFFF00"/>
                </a:solidFill>
              </a:rPr>
              <a:t>sabbath</a:t>
            </a:r>
            <a:r>
              <a:rPr lang="en-US" sz="5400" b="1" u="sng" dirty="0" smtClean="0">
                <a:solidFill>
                  <a:srgbClr val="FFFF00"/>
                </a:solidFill>
              </a:rPr>
              <a:t> day</a:t>
            </a:r>
            <a:r>
              <a:rPr lang="en-US" sz="5400" b="1" dirty="0" smtClean="0">
                <a:solidFill>
                  <a:schemeClr val="bg1"/>
                </a:solidFill>
              </a:rPr>
              <a:t>, to keep it holy.”</a:t>
            </a:r>
          </a:p>
          <a:p>
            <a:pPr algn="ctr">
              <a:buNone/>
            </a:pPr>
            <a:r>
              <a:rPr lang="en-US" sz="5400" b="1" dirty="0" smtClean="0">
                <a:solidFill>
                  <a:srgbClr val="00B0F0"/>
                </a:solidFill>
              </a:rPr>
              <a:t>– Exodus 20:8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3046988"/>
          </a:xfrm>
          <a:prstGeom prst="rect">
            <a:avLst/>
          </a:prstGeom>
          <a:noFill/>
        </p:spPr>
        <p:txBody>
          <a:bodyPr wrap="square" rtlCol="0">
            <a:spAutoFit/>
          </a:bodyPr>
          <a:lstStyle/>
          <a:p>
            <a:pPr algn="ctr"/>
            <a:r>
              <a:rPr lang="en-US" sz="4800" b="1" dirty="0" smtClean="0">
                <a:solidFill>
                  <a:schemeClr val="bg1"/>
                </a:solidFill>
              </a:rPr>
              <a:t>“To </a:t>
            </a:r>
            <a:r>
              <a:rPr lang="en-US" sz="4800" b="1" dirty="0" smtClean="0">
                <a:solidFill>
                  <a:schemeClr val="bg1"/>
                </a:solidFill>
              </a:rPr>
              <a:t>the law and to the testimony: if they speak not according to this word, it is because there is no light in them. </a:t>
            </a:r>
            <a:r>
              <a:rPr lang="en-US" sz="4800" b="1" dirty="0" smtClean="0">
                <a:solidFill>
                  <a:schemeClr val="bg1"/>
                </a:solidFill>
              </a:rPr>
              <a:t>” </a:t>
            </a:r>
            <a:r>
              <a:rPr lang="en-US" sz="4800" b="1" dirty="0" smtClean="0">
                <a:solidFill>
                  <a:srgbClr val="00B0F0"/>
                </a:solidFill>
              </a:rPr>
              <a:t>– Isaiah 8:20 KJB</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Look:</a:t>
            </a:r>
            <a:endParaRPr lang="en-US" sz="2800" b="1" dirty="0">
              <a:solidFill>
                <a:srgbClr val="FFFF00"/>
              </a:solidFill>
            </a:endParaRPr>
          </a:p>
        </p:txBody>
      </p:sp>
      <p:sp>
        <p:nvSpPr>
          <p:cNvPr id="4" name="TextBox 3"/>
          <p:cNvSpPr txBox="1"/>
          <p:nvPr/>
        </p:nvSpPr>
        <p:spPr>
          <a:xfrm>
            <a:off x="0" y="838200"/>
            <a:ext cx="9144000" cy="6001643"/>
          </a:xfrm>
          <a:prstGeom prst="rect">
            <a:avLst/>
          </a:prstGeom>
          <a:noFill/>
        </p:spPr>
        <p:txBody>
          <a:bodyPr wrap="square" rtlCol="0">
            <a:spAutoFit/>
          </a:bodyPr>
          <a:lstStyle/>
          <a:p>
            <a:pPr algn="ctr"/>
            <a:r>
              <a:rPr lang="en-US" sz="4800" b="1" dirty="0" smtClean="0">
                <a:solidFill>
                  <a:schemeClr val="bg1"/>
                </a:solidFill>
              </a:rPr>
              <a:t>“… Behold </a:t>
            </a:r>
            <a:r>
              <a:rPr lang="en-US" sz="4800" b="1" dirty="0" smtClean="0">
                <a:solidFill>
                  <a:schemeClr val="bg1"/>
                </a:solidFill>
              </a:rPr>
              <a:t>I and </a:t>
            </a:r>
            <a:r>
              <a:rPr lang="en-US" sz="4800" b="1" u="sng" dirty="0" smtClean="0">
                <a:solidFill>
                  <a:srgbClr val="FFFF00"/>
                </a:solidFill>
              </a:rPr>
              <a:t>the children</a:t>
            </a:r>
            <a:r>
              <a:rPr lang="en-US" sz="4800" b="1" dirty="0" smtClean="0">
                <a:solidFill>
                  <a:schemeClr val="bg1"/>
                </a:solidFill>
              </a:rPr>
              <a:t> which God hath given me</a:t>
            </a:r>
            <a:r>
              <a:rPr lang="en-US" sz="4800" b="1" dirty="0" smtClean="0">
                <a:solidFill>
                  <a:schemeClr val="bg1"/>
                </a:solidFill>
              </a:rPr>
              <a:t>.”</a:t>
            </a:r>
          </a:p>
          <a:p>
            <a:pPr algn="ctr"/>
            <a:r>
              <a:rPr lang="en-US" sz="4800" b="1" dirty="0" smtClean="0">
                <a:solidFill>
                  <a:srgbClr val="00B0F0"/>
                </a:solidFill>
              </a:rPr>
              <a:t>– Hebrews 2:13 KJB</a:t>
            </a:r>
          </a:p>
          <a:p>
            <a:pPr algn="ctr"/>
            <a:endParaRPr lang="en-US" sz="2400" b="1" dirty="0" smtClean="0">
              <a:solidFill>
                <a:schemeClr val="bg1"/>
              </a:solidFill>
            </a:endParaRPr>
          </a:p>
          <a:p>
            <a:pPr algn="ctr"/>
            <a:r>
              <a:rPr lang="en-US" sz="4800" b="1" dirty="0" smtClean="0">
                <a:solidFill>
                  <a:schemeClr val="bg1"/>
                </a:solidFill>
              </a:rPr>
              <a:t>“… </a:t>
            </a:r>
            <a:r>
              <a:rPr lang="en-US" sz="4800" b="1" dirty="0" smtClean="0">
                <a:solidFill>
                  <a:schemeClr val="bg1"/>
                </a:solidFill>
              </a:rPr>
              <a:t>my </a:t>
            </a:r>
            <a:r>
              <a:rPr lang="en-US" sz="4800" b="1" u="sng" dirty="0" smtClean="0">
                <a:solidFill>
                  <a:srgbClr val="FFFF00"/>
                </a:solidFill>
              </a:rPr>
              <a:t>disciples</a:t>
            </a:r>
            <a:r>
              <a:rPr lang="en-US" sz="4800" b="1" dirty="0" smtClean="0">
                <a:solidFill>
                  <a:schemeClr val="bg1"/>
                </a:solidFill>
              </a:rPr>
              <a:t>.” </a:t>
            </a:r>
            <a:r>
              <a:rPr lang="en-US" sz="4800" b="1" dirty="0" smtClean="0">
                <a:solidFill>
                  <a:srgbClr val="00B0F0"/>
                </a:solidFill>
              </a:rPr>
              <a:t>– Isaiah 8:16 KJB</a:t>
            </a:r>
          </a:p>
          <a:p>
            <a:pPr algn="ctr"/>
            <a:endParaRPr lang="en-US" sz="2400" b="1" dirty="0" smtClean="0">
              <a:solidFill>
                <a:schemeClr val="bg1"/>
              </a:solidFill>
            </a:endParaRPr>
          </a:p>
          <a:p>
            <a:pPr algn="ctr"/>
            <a:r>
              <a:rPr lang="en-US" sz="4800" b="1" dirty="0" smtClean="0">
                <a:solidFill>
                  <a:schemeClr val="bg1"/>
                </a:solidFill>
              </a:rPr>
              <a:t>“Behold</a:t>
            </a:r>
            <a:r>
              <a:rPr lang="en-US" sz="4800" b="1" dirty="0" smtClean="0">
                <a:solidFill>
                  <a:schemeClr val="bg1"/>
                </a:solidFill>
              </a:rPr>
              <a:t>, I and </a:t>
            </a:r>
            <a:r>
              <a:rPr lang="en-US" sz="4800" b="1" u="sng" dirty="0" smtClean="0">
                <a:solidFill>
                  <a:srgbClr val="FFFF00"/>
                </a:solidFill>
              </a:rPr>
              <a:t>the children</a:t>
            </a:r>
            <a:r>
              <a:rPr lang="en-US" sz="4800" b="1" dirty="0" smtClean="0">
                <a:solidFill>
                  <a:schemeClr val="bg1"/>
                </a:solidFill>
              </a:rPr>
              <a:t> whom the LORD hath given </a:t>
            </a:r>
            <a:r>
              <a:rPr lang="en-US" sz="4800" b="1" dirty="0" smtClean="0">
                <a:solidFill>
                  <a:schemeClr val="bg1"/>
                </a:solidFill>
              </a:rPr>
              <a:t>me …”</a:t>
            </a:r>
          </a:p>
          <a:p>
            <a:pPr algn="ctr"/>
            <a:r>
              <a:rPr lang="en-US" sz="4800" b="1" dirty="0" smtClean="0">
                <a:solidFill>
                  <a:srgbClr val="00B0F0"/>
                </a:solidFill>
              </a:rPr>
              <a:t>– Isaiah 8:18 KJB</a:t>
            </a:r>
            <a:endParaRPr lang="en-US" sz="4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Look:</a:t>
            </a:r>
            <a:endParaRPr lang="en-US" sz="2800" b="1" dirty="0">
              <a:solidFill>
                <a:srgbClr val="FFFF00"/>
              </a:solidFill>
            </a:endParaRPr>
          </a:p>
        </p:txBody>
      </p:sp>
      <p:sp>
        <p:nvSpPr>
          <p:cNvPr id="4" name="TextBox 3"/>
          <p:cNvSpPr txBox="1"/>
          <p:nvPr/>
        </p:nvSpPr>
        <p:spPr>
          <a:xfrm>
            <a:off x="0" y="1066800"/>
            <a:ext cx="9144000" cy="5293757"/>
          </a:xfrm>
          <a:prstGeom prst="rect">
            <a:avLst/>
          </a:prstGeom>
          <a:noFill/>
        </p:spPr>
        <p:txBody>
          <a:bodyPr wrap="square" rtlCol="0">
            <a:spAutoFit/>
          </a:bodyPr>
          <a:lstStyle/>
          <a:p>
            <a:pPr algn="ctr"/>
            <a:r>
              <a:rPr lang="en-US" sz="4000" b="1" dirty="0" smtClean="0">
                <a:solidFill>
                  <a:srgbClr val="FFFF00"/>
                </a:solidFill>
              </a:rPr>
              <a:t>“my disciple/s” </a:t>
            </a:r>
            <a:r>
              <a:rPr lang="en-US" sz="4000" b="1" dirty="0" smtClean="0">
                <a:solidFill>
                  <a:schemeClr val="bg1"/>
                </a:solidFill>
              </a:rPr>
              <a:t>– </a:t>
            </a:r>
            <a:r>
              <a:rPr lang="en-US" sz="4000" b="1" dirty="0" smtClean="0">
                <a:solidFill>
                  <a:srgbClr val="00B0F0"/>
                </a:solidFill>
              </a:rPr>
              <a:t>Matthew 26:18; Mark  14:14; Luke 14:26,27,33, 22:11; John 8:31, 13:35, </a:t>
            </a:r>
            <a:r>
              <a:rPr lang="en-US" sz="4000" b="1" dirty="0" smtClean="0">
                <a:solidFill>
                  <a:srgbClr val="00B0F0"/>
                </a:solidFill>
              </a:rPr>
              <a:t>15:8 KJB</a:t>
            </a:r>
          </a:p>
          <a:p>
            <a:pPr algn="ctr"/>
            <a:endParaRPr lang="en-US" b="1" dirty="0" smtClean="0">
              <a:solidFill>
                <a:schemeClr val="bg1"/>
              </a:solidFill>
            </a:endParaRPr>
          </a:p>
          <a:p>
            <a:pPr algn="ctr"/>
            <a:r>
              <a:rPr lang="en-US" sz="4000" b="1" dirty="0" smtClean="0">
                <a:solidFill>
                  <a:srgbClr val="FFFF00"/>
                </a:solidFill>
              </a:rPr>
              <a:t>“children” </a:t>
            </a:r>
            <a:r>
              <a:rPr lang="en-US" sz="4000" b="1" dirty="0" smtClean="0">
                <a:solidFill>
                  <a:schemeClr val="bg1"/>
                </a:solidFill>
              </a:rPr>
              <a:t>– “Little </a:t>
            </a:r>
            <a:r>
              <a:rPr lang="en-US" sz="4000" b="1" u="sng" dirty="0" smtClean="0">
                <a:solidFill>
                  <a:srgbClr val="FFFF00"/>
                </a:solidFill>
              </a:rPr>
              <a:t>children</a:t>
            </a:r>
            <a:r>
              <a:rPr lang="en-US" sz="4000" b="1" dirty="0" smtClean="0">
                <a:solidFill>
                  <a:schemeClr val="bg1"/>
                </a:solidFill>
              </a:rPr>
              <a:t>, yet a little while I am with you. Ye shall seek me: and as I said unto the Jews, Whither I go, ye cannot come; so now I say to you</a:t>
            </a:r>
            <a:r>
              <a:rPr lang="en-US" sz="4000" b="1" dirty="0" smtClean="0">
                <a:solidFill>
                  <a:schemeClr val="bg1"/>
                </a:solidFill>
              </a:rPr>
              <a:t>.”</a:t>
            </a:r>
          </a:p>
          <a:p>
            <a:pPr algn="ctr"/>
            <a:r>
              <a:rPr lang="en-US" sz="4000" b="1" dirty="0" smtClean="0">
                <a:solidFill>
                  <a:srgbClr val="00B0F0"/>
                </a:solidFill>
              </a:rPr>
              <a:t>– John 13:33 KJB</a:t>
            </a:r>
            <a:endParaRPr lang="en-US" sz="40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12 Gem Stone Breastplate.jpg"/>
          <p:cNvPicPr>
            <a:picLocks noChangeAspect="1"/>
          </p:cNvPicPr>
          <p:nvPr/>
        </p:nvPicPr>
        <p:blipFill>
          <a:blip r:embed="rId2"/>
          <a:stretch>
            <a:fillRect/>
          </a:stretch>
        </p:blipFill>
        <p:spPr>
          <a:xfrm>
            <a:off x="1" y="838200"/>
            <a:ext cx="4114800" cy="5334000"/>
          </a:xfrm>
          <a:prstGeom prst="rect">
            <a:avLst/>
          </a:prstGeom>
        </p:spPr>
      </p:pic>
      <p:pic>
        <p:nvPicPr>
          <p:cNvPr id="6" name="Picture 5" descr="12 Apostles Reverse.jpg"/>
          <p:cNvPicPr>
            <a:picLocks noChangeAspect="1"/>
          </p:cNvPicPr>
          <p:nvPr/>
        </p:nvPicPr>
        <p:blipFill>
          <a:blip r:embed="rId3"/>
          <a:stretch>
            <a:fillRect/>
          </a:stretch>
        </p:blipFill>
        <p:spPr>
          <a:xfrm>
            <a:off x="4114800" y="838200"/>
            <a:ext cx="5029200" cy="5334000"/>
          </a:xfrm>
          <a:prstGeom prst="rect">
            <a:avLst/>
          </a:prstGeom>
        </p:spPr>
      </p:pic>
      <p:sp>
        <p:nvSpPr>
          <p:cNvPr id="7" name="TextBox 6"/>
          <p:cNvSpPr txBox="1"/>
          <p:nvPr/>
        </p:nvSpPr>
        <p:spPr>
          <a:xfrm>
            <a:off x="0" y="0"/>
            <a:ext cx="9144000" cy="830997"/>
          </a:xfrm>
          <a:prstGeom prst="rect">
            <a:avLst/>
          </a:prstGeom>
          <a:noFill/>
        </p:spPr>
        <p:txBody>
          <a:bodyPr wrap="square" rtlCol="0">
            <a:spAutoFit/>
          </a:bodyPr>
          <a:lstStyle/>
          <a:p>
            <a:r>
              <a:rPr lang="en-US" sz="4800" b="1" dirty="0" smtClean="0">
                <a:solidFill>
                  <a:schemeClr val="bg1"/>
                </a:solidFill>
              </a:rPr>
              <a:t>12 Tribes of Israel …</a:t>
            </a:r>
            <a:endParaRPr lang="en-US" sz="4800" b="1" dirty="0">
              <a:solidFill>
                <a:schemeClr val="bg1"/>
              </a:solidFill>
            </a:endParaRPr>
          </a:p>
        </p:txBody>
      </p:sp>
      <p:sp>
        <p:nvSpPr>
          <p:cNvPr id="8" name="TextBox 7"/>
          <p:cNvSpPr txBox="1"/>
          <p:nvPr/>
        </p:nvSpPr>
        <p:spPr>
          <a:xfrm>
            <a:off x="0" y="6027003"/>
            <a:ext cx="9144000" cy="830997"/>
          </a:xfrm>
          <a:prstGeom prst="rect">
            <a:avLst/>
          </a:prstGeom>
          <a:noFill/>
        </p:spPr>
        <p:txBody>
          <a:bodyPr wrap="square" rtlCol="0">
            <a:spAutoFit/>
          </a:bodyPr>
          <a:lstStyle/>
          <a:p>
            <a:pPr algn="r"/>
            <a:r>
              <a:rPr lang="en-US" sz="4800" b="1" dirty="0" smtClean="0">
                <a:solidFill>
                  <a:schemeClr val="bg1"/>
                </a:solidFill>
              </a:rPr>
              <a:t>… 12 Apostles of Jesus.</a:t>
            </a:r>
            <a:endParaRPr lang="en-US" sz="48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Look:</a:t>
            </a:r>
            <a:endParaRPr lang="en-US" sz="2800" b="1" dirty="0">
              <a:solidFill>
                <a:srgbClr val="FFFF00"/>
              </a:solidFill>
            </a:endParaRPr>
          </a:p>
        </p:txBody>
      </p:sp>
      <p:sp>
        <p:nvSpPr>
          <p:cNvPr id="4" name="TextBox 3"/>
          <p:cNvSpPr txBox="1"/>
          <p:nvPr/>
        </p:nvSpPr>
        <p:spPr>
          <a:xfrm>
            <a:off x="0" y="914400"/>
            <a:ext cx="9144000" cy="5632311"/>
          </a:xfrm>
          <a:prstGeom prst="rect">
            <a:avLst/>
          </a:prstGeom>
          <a:noFill/>
        </p:spPr>
        <p:txBody>
          <a:bodyPr wrap="square" rtlCol="0">
            <a:spAutoFit/>
          </a:bodyPr>
          <a:lstStyle/>
          <a:p>
            <a:pPr algn="ctr"/>
            <a:r>
              <a:rPr lang="en-US" sz="3600" b="1" dirty="0" smtClean="0">
                <a:solidFill>
                  <a:schemeClr val="bg1"/>
                </a:solidFill>
              </a:rPr>
              <a:t>'Israel</a:t>
            </a:r>
            <a:r>
              <a:rPr lang="en-US" sz="3600" b="1" dirty="0" smtClean="0">
                <a:solidFill>
                  <a:schemeClr val="bg1"/>
                </a:solidFill>
              </a:rPr>
              <a:t>' after the flesh, as a </a:t>
            </a:r>
            <a:r>
              <a:rPr lang="en-US" sz="3600" b="1" dirty="0" smtClean="0">
                <a:solidFill>
                  <a:srgbClr val="00B050"/>
                </a:solidFill>
              </a:rPr>
              <a:t>'nation'</a:t>
            </a:r>
            <a:r>
              <a:rPr lang="en-US" sz="3600" b="1" dirty="0" smtClean="0">
                <a:solidFill>
                  <a:schemeClr val="bg1"/>
                </a:solidFill>
              </a:rPr>
              <a:t>, is left desolate </a:t>
            </a:r>
            <a:r>
              <a:rPr lang="en-US" sz="3600" b="1" dirty="0" smtClean="0">
                <a:solidFill>
                  <a:srgbClr val="00B0F0"/>
                </a:solidFill>
              </a:rPr>
              <a:t>(Matthew 23:38; Luke 13:35)</a:t>
            </a:r>
            <a:r>
              <a:rPr lang="en-US" sz="3600" b="1" dirty="0" smtClean="0">
                <a:solidFill>
                  <a:schemeClr val="bg1"/>
                </a:solidFill>
              </a:rPr>
              <a:t>, to bear no more fruit ever again </a:t>
            </a:r>
            <a:r>
              <a:rPr lang="en-US" sz="3600" b="1" dirty="0" smtClean="0">
                <a:solidFill>
                  <a:srgbClr val="00B0F0"/>
                </a:solidFill>
              </a:rPr>
              <a:t>(Matthew 21:19)</a:t>
            </a:r>
            <a:r>
              <a:rPr lang="en-US" sz="3600" b="1" dirty="0" smtClean="0">
                <a:solidFill>
                  <a:schemeClr val="bg1"/>
                </a:solidFill>
              </a:rPr>
              <a:t>, cursed, withered away </a:t>
            </a:r>
            <a:r>
              <a:rPr lang="en-US" sz="3600" b="1" dirty="0" smtClean="0">
                <a:solidFill>
                  <a:srgbClr val="00B0F0"/>
                </a:solidFill>
              </a:rPr>
              <a:t>(Mark 11:21)</a:t>
            </a:r>
            <a:r>
              <a:rPr lang="en-US" sz="3600" b="1" dirty="0" smtClean="0">
                <a:solidFill>
                  <a:schemeClr val="bg1"/>
                </a:solidFill>
              </a:rPr>
              <a:t>, dried up from the roots </a:t>
            </a:r>
            <a:r>
              <a:rPr lang="en-US" sz="3600" b="1" dirty="0" smtClean="0">
                <a:solidFill>
                  <a:srgbClr val="00B0F0"/>
                </a:solidFill>
              </a:rPr>
              <a:t>(Mark 11:20)</a:t>
            </a:r>
            <a:r>
              <a:rPr lang="en-US" sz="3600" b="1" dirty="0" smtClean="0">
                <a:solidFill>
                  <a:schemeClr val="bg1"/>
                </a:solidFill>
              </a:rPr>
              <a:t>, </a:t>
            </a:r>
            <a:r>
              <a:rPr lang="en-US" sz="3600" b="1" dirty="0" smtClean="0">
                <a:solidFill>
                  <a:srgbClr val="FFFF00"/>
                </a:solidFill>
              </a:rPr>
              <a:t>"twice dead"</a:t>
            </a:r>
            <a:r>
              <a:rPr lang="en-US" sz="3600" b="1" dirty="0" smtClean="0">
                <a:solidFill>
                  <a:schemeClr val="bg1"/>
                </a:solidFill>
              </a:rPr>
              <a:t> </a:t>
            </a:r>
            <a:r>
              <a:rPr lang="en-US" sz="3600" b="1" dirty="0" smtClean="0">
                <a:solidFill>
                  <a:srgbClr val="00B0F0"/>
                </a:solidFill>
              </a:rPr>
              <a:t>(Jude 1:12)</a:t>
            </a:r>
            <a:r>
              <a:rPr lang="en-US" sz="3600" b="1" dirty="0" smtClean="0">
                <a:solidFill>
                  <a:schemeClr val="bg1"/>
                </a:solidFill>
              </a:rPr>
              <a:t>, and the axe </a:t>
            </a:r>
            <a:r>
              <a:rPr lang="en-US" sz="3600" b="1" dirty="0" smtClean="0">
                <a:solidFill>
                  <a:schemeClr val="bg1"/>
                </a:solidFill>
              </a:rPr>
              <a:t>having already been laid </a:t>
            </a:r>
            <a:r>
              <a:rPr lang="en-US" sz="3600" b="1" dirty="0" smtClean="0">
                <a:solidFill>
                  <a:schemeClr val="bg1"/>
                </a:solidFill>
              </a:rPr>
              <a:t>at their root </a:t>
            </a:r>
            <a:r>
              <a:rPr lang="en-US" sz="3600" b="1" dirty="0" smtClean="0">
                <a:solidFill>
                  <a:srgbClr val="00B0F0"/>
                </a:solidFill>
              </a:rPr>
              <a:t>(Matthew 3:10; Luke 3:9)</a:t>
            </a:r>
            <a:r>
              <a:rPr lang="en-US" sz="3600" b="1" dirty="0" smtClean="0">
                <a:solidFill>
                  <a:schemeClr val="bg1"/>
                </a:solidFill>
              </a:rPr>
              <a:t>, </a:t>
            </a:r>
            <a:r>
              <a:rPr lang="en-US" sz="3600" b="1" dirty="0" smtClean="0">
                <a:solidFill>
                  <a:schemeClr val="bg1"/>
                </a:solidFill>
              </a:rPr>
              <a:t>cutting them </a:t>
            </a:r>
            <a:r>
              <a:rPr lang="en-US" sz="3600" b="1" dirty="0" smtClean="0">
                <a:solidFill>
                  <a:schemeClr val="bg1"/>
                </a:solidFill>
              </a:rPr>
              <a:t>down and to be thrown into the </a:t>
            </a:r>
            <a:r>
              <a:rPr lang="en-US" sz="3600" b="1" dirty="0" smtClean="0">
                <a:solidFill>
                  <a:schemeClr val="bg1"/>
                </a:solidFill>
              </a:rPr>
              <a:t>fire to come.  Yet, </a:t>
            </a:r>
            <a:r>
              <a:rPr lang="en-US" sz="3600" b="1" u="sng" dirty="0" smtClean="0">
                <a:solidFill>
                  <a:schemeClr val="bg1"/>
                </a:solidFill>
              </a:rPr>
              <a:t>individuals</a:t>
            </a:r>
            <a:r>
              <a:rPr lang="en-US" sz="3600" b="1" dirty="0" smtClean="0">
                <a:solidFill>
                  <a:schemeClr val="bg1"/>
                </a:solidFill>
              </a:rPr>
              <a:t> can still be saved by grace through faith in Christ Jesus.</a:t>
            </a:r>
            <a:endParaRPr lang="en-US" sz="36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Look:</a:t>
            </a:r>
            <a:endParaRPr lang="en-US" sz="2800" b="1" dirty="0">
              <a:solidFill>
                <a:srgbClr val="FFFF00"/>
              </a:solidFill>
            </a:endParaRPr>
          </a:p>
        </p:txBody>
      </p:sp>
      <p:sp>
        <p:nvSpPr>
          <p:cNvPr id="4" name="TextBox 3"/>
          <p:cNvSpPr txBox="1"/>
          <p:nvPr/>
        </p:nvSpPr>
        <p:spPr>
          <a:xfrm>
            <a:off x="0" y="838200"/>
            <a:ext cx="9144000" cy="5478423"/>
          </a:xfrm>
          <a:prstGeom prst="rect">
            <a:avLst/>
          </a:prstGeom>
          <a:noFill/>
        </p:spPr>
        <p:txBody>
          <a:bodyPr wrap="square" rtlCol="0">
            <a:spAutoFit/>
          </a:bodyPr>
          <a:lstStyle/>
          <a:p>
            <a:pPr algn="ctr"/>
            <a:r>
              <a:rPr lang="en-US" sz="2800" b="1" dirty="0" smtClean="0">
                <a:solidFill>
                  <a:schemeClr val="bg1"/>
                </a:solidFill>
              </a:rPr>
              <a:t>Jesus is Israel </a:t>
            </a:r>
            <a:r>
              <a:rPr lang="en-US" sz="2800" b="1" dirty="0" smtClean="0">
                <a:solidFill>
                  <a:srgbClr val="00B0F0"/>
                </a:solidFill>
              </a:rPr>
              <a:t>(Matthew 2:13-15; Hosea 11:1; </a:t>
            </a:r>
            <a:r>
              <a:rPr lang="en-US" sz="2800" b="1" dirty="0" smtClean="0">
                <a:solidFill>
                  <a:schemeClr val="bg1"/>
                </a:solidFill>
              </a:rPr>
              <a:t>his children are his disciples</a:t>
            </a:r>
            <a:r>
              <a:rPr lang="en-US" sz="2800" b="1" dirty="0" smtClean="0">
                <a:solidFill>
                  <a:srgbClr val="00B0F0"/>
                </a:solidFill>
              </a:rPr>
              <a:t>; Hebrews 2:13; Isaiah 8:16,18; John 13:33)</a:t>
            </a:r>
            <a:r>
              <a:rPr lang="en-US" sz="2800" b="1" dirty="0" smtClean="0">
                <a:solidFill>
                  <a:schemeClr val="bg1"/>
                </a:solidFill>
              </a:rPr>
              <a:t>, the true </a:t>
            </a:r>
            <a:r>
              <a:rPr lang="en-US" sz="2800" b="1" dirty="0" smtClean="0">
                <a:solidFill>
                  <a:srgbClr val="FFFF00"/>
                </a:solidFill>
              </a:rPr>
              <a:t>"</a:t>
            </a:r>
            <a:r>
              <a:rPr lang="en-US" sz="2800" b="1" dirty="0" err="1" smtClean="0">
                <a:solidFill>
                  <a:srgbClr val="FFFF00"/>
                </a:solidFill>
              </a:rPr>
              <a:t>overcomer</a:t>
            </a:r>
            <a:r>
              <a:rPr lang="en-US" sz="2800" b="1" dirty="0" smtClean="0">
                <a:solidFill>
                  <a:srgbClr val="FFFF00"/>
                </a:solidFill>
              </a:rPr>
              <a:t>"</a:t>
            </a:r>
            <a:r>
              <a:rPr lang="en-US" sz="2800" b="1" dirty="0" smtClean="0">
                <a:solidFill>
                  <a:schemeClr val="bg1"/>
                </a:solidFill>
              </a:rPr>
              <a:t> </a:t>
            </a:r>
            <a:r>
              <a:rPr lang="en-US" sz="2800" b="1" dirty="0" smtClean="0">
                <a:solidFill>
                  <a:srgbClr val="00B0F0"/>
                </a:solidFill>
              </a:rPr>
              <a:t>(John </a:t>
            </a:r>
            <a:r>
              <a:rPr lang="en-US" sz="2800" b="1" dirty="0" smtClean="0">
                <a:solidFill>
                  <a:srgbClr val="00B0F0"/>
                </a:solidFill>
              </a:rPr>
              <a:t>16:33</a:t>
            </a:r>
            <a:r>
              <a:rPr lang="en-US" sz="2800" b="1" dirty="0" smtClean="0">
                <a:solidFill>
                  <a:srgbClr val="00B0F0"/>
                </a:solidFill>
              </a:rPr>
              <a:t>; Revelation 3:21)</a:t>
            </a:r>
            <a:r>
              <a:rPr lang="en-US" sz="2800" b="1" dirty="0" smtClean="0">
                <a:solidFill>
                  <a:schemeClr val="bg1"/>
                </a:solidFill>
              </a:rPr>
              <a:t>, the real </a:t>
            </a:r>
            <a:r>
              <a:rPr lang="en-US" sz="2800" b="1" dirty="0" smtClean="0">
                <a:solidFill>
                  <a:srgbClr val="FFFF00"/>
                </a:solidFill>
              </a:rPr>
              <a:t>"Prince" </a:t>
            </a:r>
            <a:r>
              <a:rPr lang="en-US" sz="2800" b="1" dirty="0" smtClean="0">
                <a:solidFill>
                  <a:schemeClr val="bg1"/>
                </a:solidFill>
              </a:rPr>
              <a:t>with God </a:t>
            </a:r>
            <a:r>
              <a:rPr lang="en-US" sz="2800" b="1" dirty="0" smtClean="0">
                <a:solidFill>
                  <a:srgbClr val="00B0F0"/>
                </a:solidFill>
              </a:rPr>
              <a:t>(Isaiah 9:6; Daniel 8:11,25, 9:25, 10:13,21, 11:22, 12:1; Acts 3:15, 5:31; Revelation 1:5)</a:t>
            </a:r>
            <a:r>
              <a:rPr lang="en-US" sz="2800" b="1" dirty="0" smtClean="0">
                <a:solidFill>
                  <a:schemeClr val="bg1"/>
                </a:solidFill>
              </a:rPr>
              <a:t>, </a:t>
            </a:r>
            <a:r>
              <a:rPr lang="en-US" sz="2800" b="1" dirty="0" smtClean="0">
                <a:solidFill>
                  <a:schemeClr val="bg1"/>
                </a:solidFill>
              </a:rPr>
              <a:t>being Lord </a:t>
            </a:r>
            <a:r>
              <a:rPr lang="en-US" sz="2800" b="1" dirty="0" smtClean="0">
                <a:solidFill>
                  <a:schemeClr val="bg1"/>
                </a:solidFill>
              </a:rPr>
              <a:t>over His own house, whose house are we </a:t>
            </a:r>
            <a:r>
              <a:rPr lang="en-US" sz="2800" b="1" dirty="0" smtClean="0">
                <a:solidFill>
                  <a:srgbClr val="00B0F0"/>
                </a:solidFill>
              </a:rPr>
              <a:t>(Psalms 98:3; Hebrews 3:6; Jeremiah 31:33)</a:t>
            </a:r>
            <a:r>
              <a:rPr lang="en-US" sz="2800" b="1" dirty="0" smtClean="0">
                <a:solidFill>
                  <a:schemeClr val="bg1"/>
                </a:solidFill>
              </a:rPr>
              <a:t>, who himself is the </a:t>
            </a:r>
            <a:r>
              <a:rPr lang="en-US" sz="2800" b="1" dirty="0" smtClean="0">
                <a:solidFill>
                  <a:srgbClr val="FFFF00"/>
                </a:solidFill>
              </a:rPr>
              <a:t>"elect"</a:t>
            </a:r>
            <a:r>
              <a:rPr lang="en-US" sz="2800" b="1" dirty="0" smtClean="0">
                <a:solidFill>
                  <a:schemeClr val="bg1"/>
                </a:solidFill>
              </a:rPr>
              <a:t> </a:t>
            </a:r>
            <a:r>
              <a:rPr lang="en-US" sz="2800" b="1" dirty="0" smtClean="0">
                <a:solidFill>
                  <a:srgbClr val="00B0F0"/>
                </a:solidFill>
              </a:rPr>
              <a:t>(Isaiah 42:1; Matthew 12:18; 1 </a:t>
            </a:r>
            <a:r>
              <a:rPr lang="en-US" sz="2800" b="1" dirty="0" smtClean="0">
                <a:solidFill>
                  <a:srgbClr val="00B0F0"/>
                </a:solidFill>
              </a:rPr>
              <a:t>Peter </a:t>
            </a:r>
            <a:r>
              <a:rPr lang="en-US" sz="2800" b="1" dirty="0" smtClean="0">
                <a:solidFill>
                  <a:srgbClr val="00B0F0"/>
                </a:solidFill>
              </a:rPr>
              <a:t>2:6)</a:t>
            </a:r>
            <a:r>
              <a:rPr lang="en-US" sz="2800" b="1" dirty="0" smtClean="0">
                <a:solidFill>
                  <a:schemeClr val="bg1"/>
                </a:solidFill>
              </a:rPr>
              <a:t> of the Father, in whom all the promises of God find their realization </a:t>
            </a:r>
            <a:r>
              <a:rPr lang="en-US" sz="2800" b="1" dirty="0" smtClean="0">
                <a:solidFill>
                  <a:srgbClr val="00B0F0"/>
                </a:solidFill>
              </a:rPr>
              <a:t>(2 Corinthians 1:20</a:t>
            </a:r>
            <a:r>
              <a:rPr lang="en-US" sz="2800" b="1" dirty="0" smtClean="0">
                <a:solidFill>
                  <a:srgbClr val="00B0F0"/>
                </a:solidFill>
              </a:rPr>
              <a:t>)</a:t>
            </a:r>
            <a:r>
              <a:rPr lang="en-US" sz="2800" b="1" dirty="0" smtClean="0">
                <a:solidFill>
                  <a:schemeClr val="bg1"/>
                </a:solidFill>
              </a:rPr>
              <a:t>.</a:t>
            </a:r>
          </a:p>
          <a:p>
            <a:pPr algn="ctr"/>
            <a:endParaRPr lang="en-US" sz="1400" b="1" dirty="0" smtClean="0">
              <a:solidFill>
                <a:schemeClr val="bg1"/>
              </a:solidFill>
            </a:endParaRPr>
          </a:p>
          <a:p>
            <a:pPr algn="ctr"/>
            <a:r>
              <a:rPr lang="en-US" sz="2800" b="1" dirty="0" smtClean="0">
                <a:solidFill>
                  <a:srgbClr val="00B0F0"/>
                </a:solidFill>
              </a:rPr>
              <a:t>Mat </a:t>
            </a:r>
            <a:r>
              <a:rPr lang="en-US" sz="2800" b="1" dirty="0" smtClean="0">
                <a:solidFill>
                  <a:srgbClr val="00B0F0"/>
                </a:solidFill>
              </a:rPr>
              <a:t>2:13-15; </a:t>
            </a:r>
            <a:r>
              <a:rPr lang="en-US" sz="2800" b="1" dirty="0" err="1" smtClean="0">
                <a:solidFill>
                  <a:srgbClr val="00B0F0"/>
                </a:solidFill>
              </a:rPr>
              <a:t>Hos</a:t>
            </a:r>
            <a:r>
              <a:rPr lang="en-US" sz="2800" b="1" dirty="0" smtClean="0">
                <a:solidFill>
                  <a:srgbClr val="00B0F0"/>
                </a:solidFill>
              </a:rPr>
              <a:t> 11:1; </a:t>
            </a:r>
            <a:r>
              <a:rPr lang="en-US" sz="2800" b="1" dirty="0" err="1" smtClean="0">
                <a:solidFill>
                  <a:srgbClr val="00B0F0"/>
                </a:solidFill>
              </a:rPr>
              <a:t>Jer</a:t>
            </a:r>
            <a:r>
              <a:rPr lang="en-US" sz="2800" b="1" dirty="0" smtClean="0">
                <a:solidFill>
                  <a:srgbClr val="00B0F0"/>
                </a:solidFill>
              </a:rPr>
              <a:t> 31:33; Rom 9:6-8; Heb 2:13; Isa 8:16,18; </a:t>
            </a:r>
            <a:r>
              <a:rPr lang="en-US" sz="2800" b="1" dirty="0" err="1" smtClean="0">
                <a:solidFill>
                  <a:srgbClr val="00B0F0"/>
                </a:solidFill>
              </a:rPr>
              <a:t>Jhn</a:t>
            </a:r>
            <a:r>
              <a:rPr lang="en-US" sz="2800" b="1" dirty="0" smtClean="0">
                <a:solidFill>
                  <a:srgbClr val="00B0F0"/>
                </a:solidFill>
              </a:rPr>
              <a:t> 13:33, 16:33, 17:12, 18:9, 21:5; 1 </a:t>
            </a:r>
            <a:r>
              <a:rPr lang="en-US" sz="2800" b="1" dirty="0" err="1" smtClean="0">
                <a:solidFill>
                  <a:srgbClr val="00B0F0"/>
                </a:solidFill>
              </a:rPr>
              <a:t>Cor</a:t>
            </a:r>
            <a:r>
              <a:rPr lang="en-US" sz="2800" b="1" dirty="0" smtClean="0">
                <a:solidFill>
                  <a:srgbClr val="00B0F0"/>
                </a:solidFill>
              </a:rPr>
              <a:t> 15:46; 2 </a:t>
            </a:r>
            <a:r>
              <a:rPr lang="en-US" sz="2800" b="1" dirty="0" err="1" smtClean="0">
                <a:solidFill>
                  <a:srgbClr val="00B0F0"/>
                </a:solidFill>
              </a:rPr>
              <a:t>Cor</a:t>
            </a:r>
            <a:r>
              <a:rPr lang="en-US" sz="2800" b="1" dirty="0" smtClean="0">
                <a:solidFill>
                  <a:srgbClr val="00B0F0"/>
                </a:solidFill>
              </a:rPr>
              <a:t> 1:20; Gal 6:16; Heb 3:6, </a:t>
            </a:r>
            <a:r>
              <a:rPr lang="en-US" sz="2800" b="1" dirty="0" smtClean="0">
                <a:solidFill>
                  <a:srgbClr val="00B0F0"/>
                </a:solidFill>
              </a:rPr>
              <a:t>8:8,10</a:t>
            </a:r>
            <a:r>
              <a:rPr lang="en-US" sz="2800" b="1" dirty="0" smtClean="0">
                <a:solidFill>
                  <a:srgbClr val="00B0F0"/>
                </a:solidFill>
              </a:rPr>
              <a:t>; Rev </a:t>
            </a:r>
            <a:r>
              <a:rPr lang="en-US" sz="2800" b="1" dirty="0" smtClean="0">
                <a:solidFill>
                  <a:srgbClr val="00B0F0"/>
                </a:solidFill>
              </a:rPr>
              <a:t>3:21</a:t>
            </a:r>
            <a:endParaRPr lang="en-US" sz="28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555641"/>
          </a:xfrm>
          <a:prstGeom prst="rect">
            <a:avLst/>
          </a:prstGeom>
          <a:noFill/>
        </p:spPr>
        <p:txBody>
          <a:bodyPr wrap="square" rtlCol="0">
            <a:spAutoFit/>
          </a:bodyPr>
          <a:lstStyle/>
          <a:p>
            <a:pPr algn="ctr"/>
            <a:r>
              <a:rPr lang="en-US" sz="4400" b="1" dirty="0" smtClean="0">
                <a:solidFill>
                  <a:schemeClr val="bg1"/>
                </a:solidFill>
              </a:rPr>
              <a:t>Are, Christians (Spiritual Israel), presently </a:t>
            </a:r>
            <a:r>
              <a:rPr lang="en-US" sz="4400" b="1" dirty="0" smtClean="0">
                <a:solidFill>
                  <a:schemeClr val="bg1"/>
                </a:solidFill>
              </a:rPr>
              <a:t>going through </a:t>
            </a:r>
            <a:r>
              <a:rPr lang="en-US" sz="4400" b="1" dirty="0" smtClean="0">
                <a:solidFill>
                  <a:srgbClr val="FFFF00"/>
                </a:solidFill>
              </a:rPr>
              <a:t>“the wilderness”</a:t>
            </a:r>
            <a:r>
              <a:rPr lang="en-US" sz="4400" b="1" dirty="0" smtClean="0">
                <a:solidFill>
                  <a:schemeClr val="bg1"/>
                </a:solidFill>
              </a:rPr>
              <a:t> </a:t>
            </a:r>
            <a:r>
              <a:rPr lang="en-US" sz="4400" b="1" dirty="0" smtClean="0">
                <a:solidFill>
                  <a:schemeClr val="bg1"/>
                </a:solidFill>
              </a:rPr>
              <a:t>of this earth, being pilgrims, or strangers, having no permanent home here, looking instead for the borders and land of </a:t>
            </a:r>
            <a:r>
              <a:rPr lang="en-US" sz="4400" b="1" dirty="0" smtClean="0">
                <a:solidFill>
                  <a:schemeClr val="bg1"/>
                </a:solidFill>
              </a:rPr>
              <a:t>the Heavenly </a:t>
            </a:r>
            <a:r>
              <a:rPr lang="en-US" sz="4400" b="1" dirty="0" smtClean="0">
                <a:solidFill>
                  <a:schemeClr val="bg1"/>
                </a:solidFill>
              </a:rPr>
              <a:t>Canaan </a:t>
            </a:r>
            <a:r>
              <a:rPr lang="en-US" sz="4400" b="1" dirty="0" smtClean="0">
                <a:solidFill>
                  <a:srgbClr val="00B0F0"/>
                </a:solidFill>
              </a:rPr>
              <a:t>(Exodus 20:12 KJB)</a:t>
            </a:r>
            <a:r>
              <a:rPr lang="en-US" sz="4400" b="1" dirty="0" smtClean="0">
                <a:solidFill>
                  <a:schemeClr val="bg1"/>
                </a:solidFill>
              </a:rPr>
              <a:t>?</a:t>
            </a:r>
          </a:p>
          <a:p>
            <a:pPr algn="ctr"/>
            <a:endParaRPr lang="en-US" sz="2400" b="1" dirty="0" smtClean="0">
              <a:solidFill>
                <a:schemeClr val="bg1"/>
              </a:solidFill>
            </a:endParaRPr>
          </a:p>
          <a:p>
            <a:pPr algn="ctr"/>
            <a:r>
              <a:rPr lang="en-US" sz="4400" b="1" dirty="0" smtClean="0">
                <a:solidFill>
                  <a:schemeClr val="bg1"/>
                </a:solidFill>
              </a:rPr>
              <a:t>Are they to keep the </a:t>
            </a:r>
            <a:r>
              <a:rPr lang="en-US" sz="4400" b="1" dirty="0" err="1" smtClean="0">
                <a:solidFill>
                  <a:schemeClr val="bg1"/>
                </a:solidFill>
              </a:rPr>
              <a:t>sabbath</a:t>
            </a:r>
            <a:r>
              <a:rPr lang="en-US" sz="4400" b="1" dirty="0" smtClean="0">
                <a:solidFill>
                  <a:schemeClr val="bg1"/>
                </a:solidFill>
              </a:rPr>
              <a:t> of the LORD, the 7</a:t>
            </a:r>
            <a:r>
              <a:rPr lang="en-US" sz="4400" b="1" baseline="30000" dirty="0" smtClean="0">
                <a:solidFill>
                  <a:schemeClr val="bg1"/>
                </a:solidFill>
              </a:rPr>
              <a:t>th</a:t>
            </a:r>
            <a:r>
              <a:rPr lang="en-US" sz="4400" b="1" dirty="0" smtClean="0">
                <a:solidFill>
                  <a:schemeClr val="bg1"/>
                </a:solidFill>
              </a:rPr>
              <a:t> day here also?</a:t>
            </a:r>
            <a:endParaRPr lang="en-US" sz="44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38400"/>
            <a:ext cx="9144000" cy="2123658"/>
          </a:xfrm>
          <a:prstGeom prst="rect">
            <a:avLst/>
          </a:prstGeom>
          <a:noFill/>
        </p:spPr>
        <p:txBody>
          <a:bodyPr wrap="square" rtlCol="0">
            <a:spAutoFit/>
          </a:bodyPr>
          <a:lstStyle/>
          <a:p>
            <a:pPr algn="ctr"/>
            <a:r>
              <a:rPr lang="en-US" sz="4400" b="1" dirty="0" smtClean="0">
                <a:solidFill>
                  <a:schemeClr val="bg1"/>
                </a:solidFill>
              </a:rPr>
              <a:t>Christians are to keep the </a:t>
            </a:r>
            <a:r>
              <a:rPr lang="en-US" sz="4400" b="1" dirty="0" err="1" smtClean="0">
                <a:solidFill>
                  <a:schemeClr val="bg1"/>
                </a:solidFill>
              </a:rPr>
              <a:t>sabbath</a:t>
            </a:r>
            <a:r>
              <a:rPr lang="en-US" sz="4400" b="1" dirty="0" smtClean="0">
                <a:solidFill>
                  <a:schemeClr val="bg1"/>
                </a:solidFill>
              </a:rPr>
              <a:t> of the LORD, the 7</a:t>
            </a:r>
            <a:r>
              <a:rPr lang="en-US" sz="4400" b="1" baseline="30000" dirty="0" smtClean="0">
                <a:solidFill>
                  <a:schemeClr val="bg1"/>
                </a:solidFill>
              </a:rPr>
              <a:t>th</a:t>
            </a:r>
            <a:r>
              <a:rPr lang="en-US" sz="4400" b="1" dirty="0" smtClean="0">
                <a:solidFill>
                  <a:schemeClr val="bg1"/>
                </a:solidFill>
              </a:rPr>
              <a:t> day, holy in the New Covenant.</a:t>
            </a:r>
            <a:endParaRPr lang="en-US" sz="44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44000" cy="3477875"/>
          </a:xfrm>
          <a:prstGeom prst="rect">
            <a:avLst/>
          </a:prstGeom>
          <a:noFill/>
        </p:spPr>
        <p:txBody>
          <a:bodyPr wrap="square" rtlCol="0">
            <a:spAutoFit/>
          </a:bodyPr>
          <a:lstStyle/>
          <a:p>
            <a:pPr algn="ctr"/>
            <a:r>
              <a:rPr lang="en-US" sz="4400" b="1" dirty="0" smtClean="0">
                <a:solidFill>
                  <a:schemeClr val="bg1"/>
                </a:solidFill>
              </a:rPr>
              <a:t>“Thus </a:t>
            </a:r>
            <a:r>
              <a:rPr lang="en-US" sz="4400" b="1" dirty="0" err="1" smtClean="0">
                <a:solidFill>
                  <a:schemeClr val="bg1"/>
                </a:solidFill>
              </a:rPr>
              <a:t>saith</a:t>
            </a:r>
            <a:r>
              <a:rPr lang="en-US" sz="4400" b="1" dirty="0" smtClean="0">
                <a:solidFill>
                  <a:schemeClr val="bg1"/>
                </a:solidFill>
              </a:rPr>
              <a:t> the LORD, Keep ye judgment, and do justice: for </a:t>
            </a:r>
            <a:r>
              <a:rPr lang="en-US" sz="4400" b="1" u="sng" dirty="0" smtClean="0">
                <a:solidFill>
                  <a:srgbClr val="FFFF00"/>
                </a:solidFill>
              </a:rPr>
              <a:t>my salvation</a:t>
            </a:r>
            <a:r>
              <a:rPr lang="en-US" sz="4400" b="1" dirty="0" smtClean="0">
                <a:solidFill>
                  <a:schemeClr val="bg1"/>
                </a:solidFill>
              </a:rPr>
              <a:t> is near </a:t>
            </a:r>
            <a:r>
              <a:rPr lang="en-US" sz="4400" b="1" u="sng" dirty="0" smtClean="0">
                <a:solidFill>
                  <a:schemeClr val="bg1"/>
                </a:solidFill>
              </a:rPr>
              <a:t>to come</a:t>
            </a:r>
            <a:r>
              <a:rPr lang="en-US" sz="4400" b="1" dirty="0" smtClean="0">
                <a:solidFill>
                  <a:schemeClr val="bg1"/>
                </a:solidFill>
              </a:rPr>
              <a:t>, and </a:t>
            </a:r>
            <a:r>
              <a:rPr lang="en-US" sz="4400" b="1" u="sng" dirty="0" smtClean="0">
                <a:solidFill>
                  <a:srgbClr val="FFFF00"/>
                </a:solidFill>
              </a:rPr>
              <a:t>my righteousness</a:t>
            </a:r>
            <a:r>
              <a:rPr lang="en-US" sz="4400" b="1" dirty="0" smtClean="0">
                <a:solidFill>
                  <a:schemeClr val="bg1"/>
                </a:solidFill>
              </a:rPr>
              <a:t> to </a:t>
            </a:r>
            <a:r>
              <a:rPr lang="en-US" sz="4400" b="1" u="sng" dirty="0" smtClean="0">
                <a:solidFill>
                  <a:schemeClr val="bg1"/>
                </a:solidFill>
              </a:rPr>
              <a:t>be revealed</a:t>
            </a:r>
            <a:r>
              <a:rPr lang="en-US" sz="4400" b="1" dirty="0" smtClean="0">
                <a:solidFill>
                  <a:schemeClr val="bg1"/>
                </a:solidFill>
              </a:rPr>
              <a:t>.”</a:t>
            </a:r>
          </a:p>
          <a:p>
            <a:pPr algn="ctr"/>
            <a:r>
              <a:rPr lang="en-US" sz="4400" b="1" dirty="0" smtClean="0">
                <a:solidFill>
                  <a:srgbClr val="00B0F0"/>
                </a:solidFill>
              </a:rPr>
              <a:t>– Isaiah 56:1 KJB</a:t>
            </a:r>
            <a:r>
              <a:rPr lang="en-US" sz="4400" b="1" dirty="0" smtClean="0">
                <a:solidFill>
                  <a:srgbClr val="00B0F0"/>
                </a:solidFill>
              </a:rPr>
              <a:t> </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4400" b="1" dirty="0" smtClean="0">
                <a:solidFill>
                  <a:schemeClr val="bg1"/>
                </a:solidFill>
              </a:rPr>
              <a:t>Who is this </a:t>
            </a:r>
            <a:r>
              <a:rPr lang="en-US" sz="4400" b="1" dirty="0" smtClean="0">
                <a:solidFill>
                  <a:srgbClr val="FFFF00"/>
                </a:solidFill>
              </a:rPr>
              <a:t>“salvation”</a:t>
            </a:r>
            <a:r>
              <a:rPr lang="en-US" sz="4400" b="1" dirty="0" smtClean="0">
                <a:solidFill>
                  <a:schemeClr val="bg1"/>
                </a:solidFill>
              </a:rPr>
              <a:t> that comes?</a:t>
            </a:r>
          </a:p>
          <a:p>
            <a:pPr algn="ctr"/>
            <a:endParaRPr lang="en-US" sz="1200" b="1" dirty="0" smtClean="0">
              <a:solidFill>
                <a:schemeClr val="bg1"/>
              </a:solidFill>
            </a:endParaRPr>
          </a:p>
          <a:p>
            <a:pPr algn="ctr"/>
            <a:r>
              <a:rPr lang="en-US" sz="4400" b="1" dirty="0" smtClean="0">
                <a:solidFill>
                  <a:schemeClr val="bg1"/>
                </a:solidFill>
              </a:rPr>
              <a:t>“And </a:t>
            </a:r>
            <a:r>
              <a:rPr lang="en-US" sz="4400" b="1" dirty="0" smtClean="0">
                <a:solidFill>
                  <a:schemeClr val="bg1"/>
                </a:solidFill>
              </a:rPr>
              <a:t>she shall bring forth a son, and thou </a:t>
            </a:r>
            <a:r>
              <a:rPr lang="en-US" sz="4400" b="1" dirty="0" err="1" smtClean="0">
                <a:solidFill>
                  <a:schemeClr val="bg1"/>
                </a:solidFill>
              </a:rPr>
              <a:t>shalt</a:t>
            </a:r>
            <a:r>
              <a:rPr lang="en-US" sz="4400" b="1" dirty="0" smtClean="0">
                <a:solidFill>
                  <a:schemeClr val="bg1"/>
                </a:solidFill>
              </a:rPr>
              <a:t> call </a:t>
            </a:r>
            <a:r>
              <a:rPr lang="en-US" sz="4400" b="1" u="sng" dirty="0" smtClean="0">
                <a:solidFill>
                  <a:srgbClr val="FFFF00"/>
                </a:solidFill>
              </a:rPr>
              <a:t>his name JESUS</a:t>
            </a:r>
            <a:r>
              <a:rPr lang="en-US" sz="4400" b="1" dirty="0" smtClean="0">
                <a:solidFill>
                  <a:schemeClr val="bg1"/>
                </a:solidFill>
              </a:rPr>
              <a:t>: for </a:t>
            </a:r>
            <a:r>
              <a:rPr lang="en-US" sz="4400" b="1" u="sng" dirty="0" smtClean="0">
                <a:solidFill>
                  <a:srgbClr val="FFFF00"/>
                </a:solidFill>
              </a:rPr>
              <a:t>he shall save his people</a:t>
            </a:r>
            <a:r>
              <a:rPr lang="en-US" sz="4400" b="1" dirty="0" smtClean="0">
                <a:solidFill>
                  <a:srgbClr val="FFFF00"/>
                </a:solidFill>
              </a:rPr>
              <a:t> </a:t>
            </a:r>
            <a:r>
              <a:rPr lang="en-US" sz="4400" b="1" u="sng" dirty="0" smtClean="0">
                <a:solidFill>
                  <a:schemeClr val="bg1"/>
                </a:solidFill>
              </a:rPr>
              <a:t>from</a:t>
            </a:r>
            <a:r>
              <a:rPr lang="en-US" sz="4400" b="1" dirty="0" smtClean="0">
                <a:solidFill>
                  <a:srgbClr val="FFFF00"/>
                </a:solidFill>
              </a:rPr>
              <a:t> </a:t>
            </a:r>
            <a:r>
              <a:rPr lang="en-US" sz="4400" b="1" u="sng" dirty="0" smtClean="0">
                <a:solidFill>
                  <a:srgbClr val="FFFF00"/>
                </a:solidFill>
              </a:rPr>
              <a:t>their sins</a:t>
            </a:r>
            <a:r>
              <a:rPr lang="en-US" sz="4400" b="1" dirty="0" smtClean="0">
                <a:solidFill>
                  <a:schemeClr val="bg1"/>
                </a:solidFill>
              </a:rPr>
              <a:t>.” </a:t>
            </a:r>
            <a:r>
              <a:rPr lang="en-US" sz="4400" b="1" dirty="0" smtClean="0">
                <a:solidFill>
                  <a:srgbClr val="00B0F0"/>
                </a:solidFill>
              </a:rPr>
              <a:t>– Matthew 1:21 KJB</a:t>
            </a:r>
          </a:p>
          <a:p>
            <a:pPr algn="ctr"/>
            <a:endParaRPr lang="en-US" sz="1200" b="1" dirty="0" smtClean="0">
              <a:solidFill>
                <a:srgbClr val="00B0F0"/>
              </a:solidFill>
            </a:endParaRPr>
          </a:p>
          <a:p>
            <a:pPr algn="ctr"/>
            <a:r>
              <a:rPr lang="en-US" sz="4400" b="1" dirty="0" smtClean="0">
                <a:solidFill>
                  <a:schemeClr val="bg1"/>
                </a:solidFill>
              </a:rPr>
              <a:t>“For </a:t>
            </a:r>
            <a:r>
              <a:rPr lang="en-US" sz="4400" b="1" u="sng" dirty="0" smtClean="0">
                <a:solidFill>
                  <a:srgbClr val="FFFF00"/>
                </a:solidFill>
              </a:rPr>
              <a:t>mine eyes have seen thy salvation</a:t>
            </a:r>
            <a:r>
              <a:rPr lang="en-US" sz="4400" b="1" dirty="0" smtClean="0">
                <a:solidFill>
                  <a:schemeClr val="bg1"/>
                </a:solidFill>
              </a:rPr>
              <a:t>,” </a:t>
            </a:r>
            <a:r>
              <a:rPr lang="en-US" sz="4400" b="1" dirty="0" smtClean="0">
                <a:solidFill>
                  <a:srgbClr val="00B0F0"/>
                </a:solidFill>
              </a:rPr>
              <a:t>– Luke 2:30 KJB</a:t>
            </a:r>
          </a:p>
          <a:p>
            <a:pPr algn="ctr"/>
            <a:endParaRPr lang="en-US" sz="1200" b="1" dirty="0" smtClean="0">
              <a:solidFill>
                <a:schemeClr val="bg1"/>
              </a:solidFill>
            </a:endParaRPr>
          </a:p>
          <a:p>
            <a:pPr algn="ctr"/>
            <a:r>
              <a:rPr lang="en-US" sz="4400" b="1" dirty="0" smtClean="0">
                <a:solidFill>
                  <a:schemeClr val="bg1"/>
                </a:solidFill>
              </a:rPr>
              <a:t>“</a:t>
            </a:r>
            <a:r>
              <a:rPr lang="en-US" sz="4400" b="1" dirty="0" smtClean="0">
                <a:solidFill>
                  <a:schemeClr val="bg1"/>
                </a:solidFill>
              </a:rPr>
              <a:t>And all flesh shall </a:t>
            </a:r>
            <a:r>
              <a:rPr lang="en-US" sz="4400" b="1" u="sng" dirty="0" smtClean="0">
                <a:solidFill>
                  <a:srgbClr val="FFFF00"/>
                </a:solidFill>
              </a:rPr>
              <a:t>see the salvation of God</a:t>
            </a:r>
            <a:r>
              <a:rPr lang="en-US" sz="4400" b="1" dirty="0" smtClean="0">
                <a:solidFill>
                  <a:schemeClr val="bg1"/>
                </a:solidFill>
              </a:rPr>
              <a:t>.” </a:t>
            </a:r>
            <a:r>
              <a:rPr lang="en-US" sz="4400" b="1" dirty="0" smtClean="0">
                <a:solidFill>
                  <a:srgbClr val="00B0F0"/>
                </a:solidFill>
              </a:rPr>
              <a:t>– Luke 3:6 KJB</a:t>
            </a:r>
            <a:endParaRPr lang="en-US" sz="4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764"/>
          </a:xfrm>
        </p:spPr>
        <p:txBody>
          <a:bodyPr>
            <a:normAutofit/>
          </a:bodyPr>
          <a:lstStyle/>
          <a:p>
            <a:r>
              <a:rPr lang="en-US" b="1" dirty="0" smtClean="0">
                <a:solidFill>
                  <a:schemeClr val="bg1"/>
                </a:solidFill>
              </a:rPr>
              <a:t>In </a:t>
            </a:r>
            <a:r>
              <a:rPr lang="en-US" b="1" dirty="0" smtClean="0">
                <a:solidFill>
                  <a:srgbClr val="00B0F0"/>
                </a:solidFill>
              </a:rPr>
              <a:t>Exodus 20:8-11 KJB</a:t>
            </a:r>
            <a:r>
              <a:rPr lang="en-US" b="1" dirty="0" smtClean="0">
                <a:solidFill>
                  <a:schemeClr val="bg1"/>
                </a:solidFill>
              </a:rPr>
              <a:t> we read:</a:t>
            </a:r>
            <a:endParaRPr lang="en-US" b="1" dirty="0">
              <a:solidFill>
                <a:schemeClr val="bg1"/>
              </a:solidFill>
            </a:endParaRPr>
          </a:p>
        </p:txBody>
      </p:sp>
      <p:sp>
        <p:nvSpPr>
          <p:cNvPr id="3" name="Content Placeholder 2"/>
          <p:cNvSpPr>
            <a:spLocks noGrp="1"/>
          </p:cNvSpPr>
          <p:nvPr>
            <p:ph idx="1"/>
          </p:nvPr>
        </p:nvSpPr>
        <p:spPr>
          <a:xfrm>
            <a:off x="76200" y="1066800"/>
            <a:ext cx="8991600" cy="5638800"/>
          </a:xfrm>
        </p:spPr>
        <p:txBody>
          <a:bodyPr anchor="ctr">
            <a:noAutofit/>
          </a:bodyPr>
          <a:lstStyle/>
          <a:p>
            <a:pPr algn="ctr">
              <a:buNone/>
            </a:pPr>
            <a:r>
              <a:rPr lang="en-US" sz="5400" b="1" dirty="0" smtClean="0">
                <a:solidFill>
                  <a:schemeClr val="bg1"/>
                </a:solidFill>
              </a:rPr>
              <a:t>“Six days </a:t>
            </a:r>
            <a:r>
              <a:rPr lang="en-US" sz="5400" b="1" dirty="0" err="1" smtClean="0">
                <a:solidFill>
                  <a:schemeClr val="bg1"/>
                </a:solidFill>
              </a:rPr>
              <a:t>shalt</a:t>
            </a:r>
            <a:r>
              <a:rPr lang="en-US" sz="5400" b="1" dirty="0" smtClean="0">
                <a:solidFill>
                  <a:schemeClr val="bg1"/>
                </a:solidFill>
              </a:rPr>
              <a:t> thou </a:t>
            </a:r>
            <a:r>
              <a:rPr lang="en-US" sz="5400" b="1" dirty="0" err="1" smtClean="0">
                <a:solidFill>
                  <a:schemeClr val="bg1"/>
                </a:solidFill>
              </a:rPr>
              <a:t>labour</a:t>
            </a:r>
            <a:r>
              <a:rPr lang="en-US" sz="5400" b="1" dirty="0" smtClean="0">
                <a:solidFill>
                  <a:schemeClr val="bg1"/>
                </a:solidFill>
              </a:rPr>
              <a:t>, and do all thy work: ”</a:t>
            </a:r>
          </a:p>
          <a:p>
            <a:pPr algn="ctr">
              <a:buNone/>
            </a:pPr>
            <a:r>
              <a:rPr lang="en-US" sz="5400" b="1" dirty="0" smtClean="0">
                <a:solidFill>
                  <a:srgbClr val="00B0F0"/>
                </a:solidFill>
              </a:rPr>
              <a:t>– Exodus 20:9 KJB</a:t>
            </a:r>
            <a:endParaRPr lang="en-US" sz="5400" b="1" dirty="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555641"/>
          </a:xfrm>
          <a:prstGeom prst="rect">
            <a:avLst/>
          </a:prstGeom>
          <a:noFill/>
        </p:spPr>
        <p:txBody>
          <a:bodyPr wrap="square" rtlCol="0">
            <a:spAutoFit/>
          </a:bodyPr>
          <a:lstStyle/>
          <a:p>
            <a:pPr algn="ctr"/>
            <a:r>
              <a:rPr lang="en-US" sz="4000" b="1" dirty="0" smtClean="0">
                <a:solidFill>
                  <a:schemeClr val="bg1"/>
                </a:solidFill>
              </a:rPr>
              <a:t>What/who </a:t>
            </a:r>
            <a:r>
              <a:rPr lang="en-US" sz="4000" b="1" dirty="0" smtClean="0">
                <a:solidFill>
                  <a:schemeClr val="bg1"/>
                </a:solidFill>
              </a:rPr>
              <a:t>is this </a:t>
            </a:r>
            <a:r>
              <a:rPr lang="en-US" sz="4000" b="1" dirty="0" smtClean="0">
                <a:solidFill>
                  <a:srgbClr val="FFFF00"/>
                </a:solidFill>
              </a:rPr>
              <a:t>“righteousness</a:t>
            </a:r>
            <a:r>
              <a:rPr lang="en-US" sz="4000" b="1" dirty="0" smtClean="0">
                <a:solidFill>
                  <a:srgbClr val="FFFF00"/>
                </a:solidFill>
              </a:rPr>
              <a:t>”</a:t>
            </a:r>
            <a:r>
              <a:rPr lang="en-US" sz="4000" b="1" dirty="0" smtClean="0">
                <a:solidFill>
                  <a:schemeClr val="bg1"/>
                </a:solidFill>
              </a:rPr>
              <a:t> that is revealed?</a:t>
            </a:r>
            <a:endParaRPr lang="en-US" sz="4000" b="1" dirty="0" smtClean="0">
              <a:solidFill>
                <a:schemeClr val="bg1"/>
              </a:solidFill>
            </a:endParaRPr>
          </a:p>
          <a:p>
            <a:pPr algn="ctr"/>
            <a:endParaRPr lang="en-US" sz="1000" b="1" dirty="0" smtClean="0">
              <a:solidFill>
                <a:schemeClr val="bg1"/>
              </a:solidFill>
            </a:endParaRPr>
          </a:p>
          <a:p>
            <a:pPr algn="ctr"/>
            <a:r>
              <a:rPr lang="en-US" sz="4000" b="1" dirty="0" smtClean="0">
                <a:solidFill>
                  <a:schemeClr val="bg1"/>
                </a:solidFill>
              </a:rPr>
              <a:t>“But </a:t>
            </a:r>
            <a:r>
              <a:rPr lang="en-US" sz="4000" b="1" dirty="0" smtClean="0">
                <a:solidFill>
                  <a:schemeClr val="bg1"/>
                </a:solidFill>
              </a:rPr>
              <a:t>now </a:t>
            </a:r>
            <a:r>
              <a:rPr lang="en-US" sz="4000" b="1" u="sng" dirty="0" smtClean="0">
                <a:solidFill>
                  <a:srgbClr val="FFFF00"/>
                </a:solidFill>
              </a:rPr>
              <a:t>the righteousness of God</a:t>
            </a:r>
            <a:r>
              <a:rPr lang="en-US" sz="4000" b="1" dirty="0" smtClean="0">
                <a:solidFill>
                  <a:schemeClr val="bg1"/>
                </a:solidFill>
              </a:rPr>
              <a:t> without the law </a:t>
            </a:r>
            <a:r>
              <a:rPr lang="en-US" sz="4000" b="1" u="sng" dirty="0" smtClean="0">
                <a:solidFill>
                  <a:srgbClr val="FFFF00"/>
                </a:solidFill>
              </a:rPr>
              <a:t>is manifested</a:t>
            </a:r>
            <a:r>
              <a:rPr lang="en-US" sz="4000" b="1" dirty="0" smtClean="0">
                <a:solidFill>
                  <a:schemeClr val="bg1"/>
                </a:solidFill>
              </a:rPr>
              <a:t>, being witnessed by the law and the prophets</a:t>
            </a:r>
            <a:r>
              <a:rPr lang="en-US" sz="4000" b="1" dirty="0" smtClean="0">
                <a:solidFill>
                  <a:schemeClr val="bg1"/>
                </a:solidFill>
              </a:rPr>
              <a:t>;”</a:t>
            </a:r>
          </a:p>
          <a:p>
            <a:pPr algn="ctr"/>
            <a:r>
              <a:rPr lang="en-US" sz="4000" b="1" dirty="0" smtClean="0">
                <a:solidFill>
                  <a:srgbClr val="00B0F0"/>
                </a:solidFill>
              </a:rPr>
              <a:t>– Romans 3:21 KJB</a:t>
            </a:r>
          </a:p>
          <a:p>
            <a:pPr algn="ctr"/>
            <a:endParaRPr lang="en-US" sz="1000" b="1" dirty="0" smtClean="0">
              <a:solidFill>
                <a:schemeClr val="bg1"/>
              </a:solidFill>
            </a:endParaRPr>
          </a:p>
          <a:p>
            <a:pPr algn="ctr"/>
            <a:r>
              <a:rPr lang="en-US" sz="4000" b="1" dirty="0" smtClean="0">
                <a:solidFill>
                  <a:schemeClr val="bg1"/>
                </a:solidFill>
              </a:rPr>
              <a:t>“</a:t>
            </a:r>
            <a:r>
              <a:rPr lang="en-US" sz="4000" b="1" dirty="0" smtClean="0">
                <a:solidFill>
                  <a:schemeClr val="bg1"/>
                </a:solidFill>
              </a:rPr>
              <a:t>Even </a:t>
            </a:r>
            <a:r>
              <a:rPr lang="en-US" sz="4000" b="1" u="sng" dirty="0" smtClean="0">
                <a:solidFill>
                  <a:srgbClr val="FFFF00"/>
                </a:solidFill>
              </a:rPr>
              <a:t>the righteousness of God </a:t>
            </a:r>
            <a:r>
              <a:rPr lang="en-US" sz="4000" b="1" i="1" u="sng" dirty="0" smtClean="0">
                <a:solidFill>
                  <a:srgbClr val="FFFF00"/>
                </a:solidFill>
              </a:rPr>
              <a:t>which is</a:t>
            </a:r>
            <a:r>
              <a:rPr lang="en-US" sz="4000" b="1" u="sng" dirty="0" smtClean="0">
                <a:solidFill>
                  <a:srgbClr val="FFFF00"/>
                </a:solidFill>
              </a:rPr>
              <a:t> by faith of Jesus Christ</a:t>
            </a:r>
            <a:r>
              <a:rPr lang="en-US" sz="4000" b="1" dirty="0" smtClean="0">
                <a:solidFill>
                  <a:schemeClr val="bg1"/>
                </a:solidFill>
              </a:rPr>
              <a:t> unto all and upon all them that believe: for there is no difference</a:t>
            </a:r>
            <a:r>
              <a:rPr lang="en-US" sz="4000" b="1" dirty="0" smtClean="0">
                <a:solidFill>
                  <a:schemeClr val="bg1"/>
                </a:solidFill>
              </a:rPr>
              <a:t>:” </a:t>
            </a:r>
            <a:r>
              <a:rPr lang="en-US" sz="4000" b="1" dirty="0" smtClean="0">
                <a:solidFill>
                  <a:srgbClr val="00B0F0"/>
                </a:solidFill>
              </a:rPr>
              <a:t>– Romans 3:22 KJB</a:t>
            </a:r>
            <a:endParaRPr lang="en-US" sz="40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44000" cy="3785652"/>
          </a:xfrm>
          <a:prstGeom prst="rect">
            <a:avLst/>
          </a:prstGeom>
          <a:noFill/>
        </p:spPr>
        <p:txBody>
          <a:bodyPr wrap="square" rtlCol="0">
            <a:spAutoFit/>
          </a:bodyPr>
          <a:lstStyle/>
          <a:p>
            <a:pPr algn="ctr"/>
            <a:r>
              <a:rPr lang="en-US" sz="4800" b="1" dirty="0" smtClean="0">
                <a:solidFill>
                  <a:schemeClr val="bg1"/>
                </a:solidFill>
              </a:rPr>
              <a:t>“The </a:t>
            </a:r>
            <a:r>
              <a:rPr lang="en-US" sz="4800" b="1" dirty="0" smtClean="0">
                <a:solidFill>
                  <a:schemeClr val="bg1"/>
                </a:solidFill>
              </a:rPr>
              <a:t>Lord GOD </a:t>
            </a:r>
            <a:r>
              <a:rPr lang="en-US" sz="4800" b="1" u="sng" dirty="0" smtClean="0">
                <a:solidFill>
                  <a:srgbClr val="FFFF00"/>
                </a:solidFill>
              </a:rPr>
              <a:t>which </a:t>
            </a:r>
            <a:r>
              <a:rPr lang="en-US" sz="4800" b="1" u="sng" dirty="0" err="1" smtClean="0">
                <a:solidFill>
                  <a:srgbClr val="FFFF00"/>
                </a:solidFill>
              </a:rPr>
              <a:t>gathereth</a:t>
            </a:r>
            <a:r>
              <a:rPr lang="en-US" sz="4800" b="1" u="sng" dirty="0" smtClean="0">
                <a:solidFill>
                  <a:srgbClr val="FFFF00"/>
                </a:solidFill>
              </a:rPr>
              <a:t> the outcasts of Israel</a:t>
            </a:r>
            <a:r>
              <a:rPr lang="en-US" sz="4800" b="1" dirty="0" smtClean="0">
                <a:solidFill>
                  <a:schemeClr val="bg1"/>
                </a:solidFill>
              </a:rPr>
              <a:t> </a:t>
            </a:r>
            <a:r>
              <a:rPr lang="en-US" sz="4800" b="1" dirty="0" err="1" smtClean="0">
                <a:solidFill>
                  <a:schemeClr val="bg1"/>
                </a:solidFill>
              </a:rPr>
              <a:t>saith</a:t>
            </a:r>
            <a:r>
              <a:rPr lang="en-US" sz="4800" b="1" dirty="0" smtClean="0">
                <a:solidFill>
                  <a:schemeClr val="bg1"/>
                </a:solidFill>
              </a:rPr>
              <a:t>, </a:t>
            </a:r>
            <a:r>
              <a:rPr lang="en-US" sz="4800" b="1" u="sng" dirty="0" smtClean="0">
                <a:solidFill>
                  <a:srgbClr val="FFFF00"/>
                </a:solidFill>
              </a:rPr>
              <a:t>Yet will I gather</a:t>
            </a:r>
            <a:r>
              <a:rPr lang="en-US" sz="4800" b="1" dirty="0" smtClean="0">
                <a:solidFill>
                  <a:srgbClr val="FFFF00"/>
                </a:solidFill>
              </a:rPr>
              <a:t> </a:t>
            </a:r>
            <a:r>
              <a:rPr lang="en-US" sz="4800" b="1" i="1" u="sng" dirty="0" smtClean="0">
                <a:solidFill>
                  <a:srgbClr val="00B050"/>
                </a:solidFill>
              </a:rPr>
              <a:t>others</a:t>
            </a:r>
            <a:r>
              <a:rPr lang="en-US" sz="4800" b="1" dirty="0" smtClean="0">
                <a:solidFill>
                  <a:srgbClr val="FFFF00"/>
                </a:solidFill>
              </a:rPr>
              <a:t> </a:t>
            </a:r>
            <a:r>
              <a:rPr lang="en-US" sz="4800" b="1" u="sng" dirty="0" smtClean="0">
                <a:solidFill>
                  <a:srgbClr val="FFFF00"/>
                </a:solidFill>
              </a:rPr>
              <a:t>to him, beside those that are gathered unto him</a:t>
            </a:r>
            <a:r>
              <a:rPr lang="en-US" sz="4800" b="1" dirty="0" smtClean="0">
                <a:solidFill>
                  <a:schemeClr val="bg1"/>
                </a:solidFill>
              </a:rPr>
              <a:t>.” </a:t>
            </a:r>
            <a:r>
              <a:rPr lang="en-US" sz="4800" b="1" dirty="0" smtClean="0">
                <a:solidFill>
                  <a:srgbClr val="00B0F0"/>
                </a:solidFill>
              </a:rPr>
              <a:t>– Isaiah 56:8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FFFF00"/>
                </a:solidFill>
              </a:rPr>
              <a:t>Look:</a:t>
            </a:r>
            <a:endParaRPr lang="en-US" sz="2800" b="1" dirty="0">
              <a:solidFill>
                <a:srgbClr val="FFFF00"/>
              </a:solidFill>
            </a:endParaRPr>
          </a:p>
        </p:txBody>
      </p:sp>
      <p:sp>
        <p:nvSpPr>
          <p:cNvPr id="4" name="TextBox 3"/>
          <p:cNvSpPr txBox="1"/>
          <p:nvPr/>
        </p:nvSpPr>
        <p:spPr>
          <a:xfrm>
            <a:off x="0" y="914400"/>
            <a:ext cx="9144000" cy="5816977"/>
          </a:xfrm>
          <a:prstGeom prst="rect">
            <a:avLst/>
          </a:prstGeom>
          <a:noFill/>
        </p:spPr>
        <p:txBody>
          <a:bodyPr wrap="square" rtlCol="0">
            <a:spAutoFit/>
          </a:bodyPr>
          <a:lstStyle/>
          <a:p>
            <a:pPr algn="ctr"/>
            <a:r>
              <a:rPr lang="en-US" sz="4000" b="1" dirty="0" smtClean="0">
                <a:solidFill>
                  <a:schemeClr val="bg1"/>
                </a:solidFill>
              </a:rPr>
              <a:t>“And </a:t>
            </a:r>
            <a:r>
              <a:rPr lang="en-US" sz="4000" b="1" u="sng" dirty="0" smtClean="0">
                <a:solidFill>
                  <a:srgbClr val="00B050"/>
                </a:solidFill>
              </a:rPr>
              <a:t>other</a:t>
            </a:r>
            <a:r>
              <a:rPr lang="en-US" sz="4000" b="1" dirty="0" smtClean="0">
                <a:solidFill>
                  <a:schemeClr val="bg1"/>
                </a:solidFill>
              </a:rPr>
              <a:t> </a:t>
            </a:r>
            <a:r>
              <a:rPr lang="en-US" sz="4000" b="1" u="sng" dirty="0" smtClean="0">
                <a:solidFill>
                  <a:srgbClr val="FFFF00"/>
                </a:solidFill>
              </a:rPr>
              <a:t>sheep I have, which are not of this fold: them also I must bring</a:t>
            </a:r>
            <a:r>
              <a:rPr lang="en-US" sz="4000" b="1" dirty="0" smtClean="0">
                <a:solidFill>
                  <a:schemeClr val="bg1"/>
                </a:solidFill>
              </a:rPr>
              <a:t>, and they shall hear my voice; and there shall be one fold, and one shepherd. </a:t>
            </a:r>
            <a:r>
              <a:rPr lang="en-US" sz="4000" b="1" dirty="0" smtClean="0">
                <a:solidFill>
                  <a:schemeClr val="bg1"/>
                </a:solidFill>
              </a:rPr>
              <a:t>” </a:t>
            </a:r>
            <a:r>
              <a:rPr lang="en-US" sz="4000" b="1" dirty="0" smtClean="0">
                <a:solidFill>
                  <a:srgbClr val="00B0F0"/>
                </a:solidFill>
              </a:rPr>
              <a:t>– John 10:16 KJB</a:t>
            </a:r>
          </a:p>
          <a:p>
            <a:pPr algn="ctr"/>
            <a:endParaRPr lang="en-US" sz="1200" b="1" dirty="0" smtClean="0">
              <a:solidFill>
                <a:srgbClr val="00B0F0"/>
              </a:solidFill>
            </a:endParaRPr>
          </a:p>
          <a:p>
            <a:pPr algn="ctr"/>
            <a:r>
              <a:rPr lang="en-US" sz="4000" b="1" dirty="0" smtClean="0">
                <a:solidFill>
                  <a:schemeClr val="bg1"/>
                </a:solidFill>
              </a:rPr>
              <a:t>See also:  </a:t>
            </a:r>
            <a:r>
              <a:rPr lang="en-US" sz="4000" b="1" dirty="0" smtClean="0">
                <a:solidFill>
                  <a:srgbClr val="00B0F0"/>
                </a:solidFill>
              </a:rPr>
              <a:t>John 21:15-17 KJB</a:t>
            </a:r>
            <a:r>
              <a:rPr lang="en-US" sz="4000" b="1" dirty="0" smtClean="0">
                <a:solidFill>
                  <a:schemeClr val="bg1"/>
                </a:solidFill>
              </a:rPr>
              <a:t>, </a:t>
            </a:r>
            <a:r>
              <a:rPr lang="en-US" sz="4000" b="1" dirty="0" smtClean="0">
                <a:solidFill>
                  <a:srgbClr val="FFFF00"/>
                </a:solidFill>
              </a:rPr>
              <a:t>“lambs”</a:t>
            </a:r>
            <a:r>
              <a:rPr lang="en-US" sz="4000" b="1" dirty="0" smtClean="0">
                <a:solidFill>
                  <a:schemeClr val="bg1"/>
                </a:solidFill>
              </a:rPr>
              <a:t> (young and spiritually young, babes in Christ), </a:t>
            </a:r>
            <a:r>
              <a:rPr lang="en-US" sz="4000" b="1" dirty="0" smtClean="0">
                <a:solidFill>
                  <a:srgbClr val="FFFF00"/>
                </a:solidFill>
              </a:rPr>
              <a:t>“sheep”</a:t>
            </a:r>
            <a:r>
              <a:rPr lang="en-US" sz="4000" b="1" dirty="0" smtClean="0">
                <a:solidFill>
                  <a:schemeClr val="bg1"/>
                </a:solidFill>
              </a:rPr>
              <a:t> (Jewish believers), </a:t>
            </a:r>
            <a:r>
              <a:rPr lang="en-US" sz="4000" b="1" dirty="0" smtClean="0">
                <a:solidFill>
                  <a:srgbClr val="FFFF00"/>
                </a:solidFill>
              </a:rPr>
              <a:t>“sheep”</a:t>
            </a:r>
            <a:r>
              <a:rPr lang="en-US" sz="4000" b="1" dirty="0" smtClean="0">
                <a:solidFill>
                  <a:schemeClr val="bg1"/>
                </a:solidFill>
              </a:rPr>
              <a:t> (Gentile believers)</a:t>
            </a:r>
            <a:endParaRPr lang="en-US" sz="4000" b="1" dirty="0">
              <a:solidFill>
                <a:schemeClr val="bg1"/>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6186309"/>
          </a:xfrm>
          <a:prstGeom prst="rect">
            <a:avLst/>
          </a:prstGeom>
          <a:noFill/>
        </p:spPr>
        <p:txBody>
          <a:bodyPr wrap="square" rtlCol="0">
            <a:spAutoFit/>
          </a:bodyPr>
          <a:lstStyle/>
          <a:p>
            <a:pPr algn="ctr"/>
            <a:r>
              <a:rPr lang="en-US" sz="4800" b="1" dirty="0" smtClean="0">
                <a:solidFill>
                  <a:schemeClr val="bg1"/>
                </a:solidFill>
              </a:rPr>
              <a:t>So, </a:t>
            </a:r>
            <a:r>
              <a:rPr lang="en-US" sz="4800" b="1" dirty="0" smtClean="0">
                <a:solidFill>
                  <a:srgbClr val="00B0F0"/>
                </a:solidFill>
              </a:rPr>
              <a:t>Isaiah 56:1,8 KJB</a:t>
            </a:r>
            <a:r>
              <a:rPr lang="en-US" sz="4800" b="1" dirty="0" smtClean="0">
                <a:solidFill>
                  <a:schemeClr val="bg1"/>
                </a:solidFill>
              </a:rPr>
              <a:t> are about Jesus Christ in the New Testament, and those who would follow Him.</a:t>
            </a:r>
          </a:p>
          <a:p>
            <a:pPr algn="ctr"/>
            <a:endParaRPr lang="en-US" sz="1200" b="1" dirty="0" smtClean="0">
              <a:solidFill>
                <a:schemeClr val="bg1"/>
              </a:solidFill>
            </a:endParaRPr>
          </a:p>
          <a:p>
            <a:pPr algn="ctr"/>
            <a:r>
              <a:rPr lang="en-US" sz="4800" b="1" dirty="0" smtClean="0">
                <a:solidFill>
                  <a:schemeClr val="bg1"/>
                </a:solidFill>
              </a:rPr>
              <a:t> Let’s go back and look at the immediate context </a:t>
            </a:r>
            <a:r>
              <a:rPr lang="en-US" sz="4800" b="1" dirty="0" smtClean="0">
                <a:solidFill>
                  <a:srgbClr val="00B0F0"/>
                </a:solidFill>
              </a:rPr>
              <a:t>(vss. 2-7)</a:t>
            </a:r>
            <a:r>
              <a:rPr lang="en-US" sz="4800" b="1" dirty="0" smtClean="0">
                <a:solidFill>
                  <a:schemeClr val="bg1"/>
                </a:solidFill>
              </a:rPr>
              <a:t> in between those two verses, and see what it says about </a:t>
            </a:r>
            <a:r>
              <a:rPr lang="en-US" sz="4800" b="1" dirty="0" err="1" smtClean="0">
                <a:solidFill>
                  <a:schemeClr val="bg1"/>
                </a:solidFill>
              </a:rPr>
              <a:t>sabbath</a:t>
            </a:r>
            <a:r>
              <a:rPr lang="en-US" sz="4800" b="1" dirty="0" smtClean="0">
                <a:solidFill>
                  <a:schemeClr val="bg1"/>
                </a:solidFill>
              </a:rPr>
              <a:t> keeping in the New Covenan</a:t>
            </a:r>
            <a:r>
              <a:rPr lang="en-US" sz="4800" b="1" dirty="0" smtClean="0">
                <a:solidFill>
                  <a:schemeClr val="bg1"/>
                </a:solidFill>
              </a:rPr>
              <a:t>t</a:t>
            </a:r>
            <a:r>
              <a:rPr lang="en-US" sz="4800" b="1" dirty="0" smtClean="0">
                <a:solidFill>
                  <a:schemeClr val="bg1"/>
                </a:solidFill>
              </a:rPr>
              <a:t>.</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19200"/>
            <a:ext cx="9144000" cy="4524315"/>
          </a:xfrm>
          <a:prstGeom prst="rect">
            <a:avLst/>
          </a:prstGeom>
          <a:noFill/>
        </p:spPr>
        <p:txBody>
          <a:bodyPr wrap="square" rtlCol="0">
            <a:spAutoFit/>
          </a:bodyPr>
          <a:lstStyle/>
          <a:p>
            <a:pPr algn="ctr"/>
            <a:r>
              <a:rPr lang="en-US" sz="4800" b="1" dirty="0" smtClean="0">
                <a:solidFill>
                  <a:schemeClr val="bg1"/>
                </a:solidFill>
              </a:rPr>
              <a:t>“Blessed </a:t>
            </a:r>
            <a:r>
              <a:rPr lang="en-US" sz="4800" b="1" i="1" dirty="0" smtClean="0">
                <a:solidFill>
                  <a:schemeClr val="bg1"/>
                </a:solidFill>
              </a:rPr>
              <a:t>is</a:t>
            </a:r>
            <a:r>
              <a:rPr lang="en-US" sz="4800" b="1" dirty="0" smtClean="0">
                <a:solidFill>
                  <a:schemeClr val="bg1"/>
                </a:solidFill>
              </a:rPr>
              <a:t> </a:t>
            </a:r>
            <a:r>
              <a:rPr lang="en-US" sz="4800" b="1" u="sng" dirty="0" smtClean="0">
                <a:solidFill>
                  <a:srgbClr val="FFFF00"/>
                </a:solidFill>
              </a:rPr>
              <a:t>the man</a:t>
            </a:r>
            <a:r>
              <a:rPr lang="en-US" sz="4800" b="1" dirty="0" smtClean="0">
                <a:solidFill>
                  <a:schemeClr val="bg1"/>
                </a:solidFill>
              </a:rPr>
              <a:t> </a:t>
            </a:r>
            <a:r>
              <a:rPr lang="en-US" sz="4800" b="1" i="1" dirty="0" smtClean="0">
                <a:solidFill>
                  <a:schemeClr val="bg1"/>
                </a:solidFill>
              </a:rPr>
              <a:t>that</a:t>
            </a:r>
            <a:r>
              <a:rPr lang="en-US" sz="4800" b="1" dirty="0" smtClean="0">
                <a:solidFill>
                  <a:schemeClr val="bg1"/>
                </a:solidFill>
              </a:rPr>
              <a:t> doeth this, and the son of man </a:t>
            </a:r>
            <a:r>
              <a:rPr lang="en-US" sz="4800" b="1" i="1" dirty="0" smtClean="0">
                <a:solidFill>
                  <a:schemeClr val="bg1"/>
                </a:solidFill>
              </a:rPr>
              <a:t>that</a:t>
            </a:r>
            <a:r>
              <a:rPr lang="en-US" sz="4800" b="1" dirty="0" smtClean="0">
                <a:solidFill>
                  <a:schemeClr val="bg1"/>
                </a:solidFill>
              </a:rPr>
              <a:t> </a:t>
            </a:r>
            <a:r>
              <a:rPr lang="en-US" sz="4800" b="1" dirty="0" err="1" smtClean="0">
                <a:solidFill>
                  <a:schemeClr val="bg1"/>
                </a:solidFill>
              </a:rPr>
              <a:t>layeth</a:t>
            </a:r>
            <a:r>
              <a:rPr lang="en-US" sz="4800" b="1" dirty="0" smtClean="0">
                <a:solidFill>
                  <a:schemeClr val="bg1"/>
                </a:solidFill>
              </a:rPr>
              <a:t> hold on it; </a:t>
            </a:r>
            <a:r>
              <a:rPr lang="en-US" sz="4800" b="1" u="sng" dirty="0" smtClean="0">
                <a:solidFill>
                  <a:srgbClr val="FFFF00"/>
                </a:solidFill>
              </a:rPr>
              <a:t>that </a:t>
            </a:r>
            <a:r>
              <a:rPr lang="en-US" sz="4800" b="1" u="sng" dirty="0" err="1" smtClean="0">
                <a:solidFill>
                  <a:srgbClr val="FFFF00"/>
                </a:solidFill>
              </a:rPr>
              <a:t>keepeth</a:t>
            </a:r>
            <a:r>
              <a:rPr lang="en-US" sz="4800" b="1" u="sng" dirty="0" smtClean="0">
                <a:solidFill>
                  <a:srgbClr val="FFFF00"/>
                </a:solidFill>
              </a:rPr>
              <a:t> the </a:t>
            </a:r>
            <a:r>
              <a:rPr lang="en-US" sz="4800" b="1" u="sng" dirty="0" err="1" smtClean="0">
                <a:solidFill>
                  <a:srgbClr val="FFFF00"/>
                </a:solidFill>
              </a:rPr>
              <a:t>sabbath</a:t>
            </a:r>
            <a:r>
              <a:rPr lang="en-US" sz="4800" b="1" u="sng" dirty="0" smtClean="0">
                <a:solidFill>
                  <a:srgbClr val="FFFF00"/>
                </a:solidFill>
              </a:rPr>
              <a:t> from polluting it, and </a:t>
            </a:r>
            <a:r>
              <a:rPr lang="en-US" sz="4800" b="1" u="sng" dirty="0" err="1" smtClean="0">
                <a:solidFill>
                  <a:srgbClr val="FFFF00"/>
                </a:solidFill>
              </a:rPr>
              <a:t>keepeth</a:t>
            </a:r>
            <a:r>
              <a:rPr lang="en-US" sz="4800" b="1" dirty="0" smtClean="0">
                <a:solidFill>
                  <a:schemeClr val="bg1"/>
                </a:solidFill>
              </a:rPr>
              <a:t> his hand from doing any evil</a:t>
            </a:r>
            <a:r>
              <a:rPr lang="en-US" sz="4800" b="1" dirty="0" smtClean="0">
                <a:solidFill>
                  <a:schemeClr val="bg1"/>
                </a:solidFill>
              </a:rPr>
              <a:t>.” </a:t>
            </a:r>
            <a:r>
              <a:rPr lang="en-US" sz="4800" b="1" dirty="0" smtClean="0">
                <a:solidFill>
                  <a:srgbClr val="00B0F0"/>
                </a:solidFill>
              </a:rPr>
              <a:t>– Isaiah 56:2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4000" cy="5262979"/>
          </a:xfrm>
          <a:prstGeom prst="rect">
            <a:avLst/>
          </a:prstGeom>
          <a:noFill/>
        </p:spPr>
        <p:txBody>
          <a:bodyPr wrap="square" rtlCol="0">
            <a:spAutoFit/>
          </a:bodyPr>
          <a:lstStyle/>
          <a:p>
            <a:pPr algn="ctr"/>
            <a:r>
              <a:rPr lang="en-US" sz="4800" b="1" dirty="0" smtClean="0">
                <a:solidFill>
                  <a:schemeClr val="bg1"/>
                </a:solidFill>
              </a:rPr>
              <a:t>“Neither </a:t>
            </a:r>
            <a:r>
              <a:rPr lang="en-US" sz="4800" b="1" dirty="0" smtClean="0">
                <a:solidFill>
                  <a:schemeClr val="bg1"/>
                </a:solidFill>
              </a:rPr>
              <a:t>let </a:t>
            </a:r>
            <a:r>
              <a:rPr lang="en-US" sz="4800" b="1" u="sng" dirty="0" smtClean="0">
                <a:solidFill>
                  <a:srgbClr val="FFFF00"/>
                </a:solidFill>
              </a:rPr>
              <a:t>the son of the stranger, that hath joined himself to the LORD</a:t>
            </a:r>
            <a:r>
              <a:rPr lang="en-US" sz="4800" b="1" dirty="0" smtClean="0">
                <a:solidFill>
                  <a:schemeClr val="bg1"/>
                </a:solidFill>
              </a:rPr>
              <a:t>, speak, saying, The LORD hath utterly separated me from his people: neither let the eunuch say, Behold, I </a:t>
            </a:r>
            <a:r>
              <a:rPr lang="en-US" sz="4800" b="1" i="1" dirty="0" smtClean="0">
                <a:solidFill>
                  <a:schemeClr val="bg1"/>
                </a:solidFill>
              </a:rPr>
              <a:t>am</a:t>
            </a:r>
            <a:r>
              <a:rPr lang="en-US" sz="4800" b="1" dirty="0" smtClean="0">
                <a:solidFill>
                  <a:schemeClr val="bg1"/>
                </a:solidFill>
              </a:rPr>
              <a:t> a dry tree</a:t>
            </a:r>
            <a:r>
              <a:rPr lang="en-US" sz="4800" b="1" dirty="0" smtClean="0">
                <a:solidFill>
                  <a:schemeClr val="bg1"/>
                </a:solidFill>
              </a:rPr>
              <a:t>.” </a:t>
            </a:r>
            <a:r>
              <a:rPr lang="en-US" sz="4800" b="1" dirty="0" smtClean="0">
                <a:solidFill>
                  <a:srgbClr val="00B0F0"/>
                </a:solidFill>
              </a:rPr>
              <a:t>– Isaiah 56:3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0"/>
            <a:ext cx="9144000" cy="3785652"/>
          </a:xfrm>
          <a:prstGeom prst="rect">
            <a:avLst/>
          </a:prstGeom>
          <a:noFill/>
        </p:spPr>
        <p:txBody>
          <a:bodyPr wrap="square" rtlCol="0">
            <a:spAutoFit/>
          </a:bodyPr>
          <a:lstStyle/>
          <a:p>
            <a:pPr algn="ctr"/>
            <a:r>
              <a:rPr lang="en-US" sz="4800" b="1" dirty="0" smtClean="0">
                <a:solidFill>
                  <a:schemeClr val="bg1"/>
                </a:solidFill>
              </a:rPr>
              <a:t>“For </a:t>
            </a:r>
            <a:r>
              <a:rPr lang="en-US" sz="4800" b="1" dirty="0" smtClean="0">
                <a:solidFill>
                  <a:schemeClr val="bg1"/>
                </a:solidFill>
              </a:rPr>
              <a:t>thus </a:t>
            </a:r>
            <a:r>
              <a:rPr lang="en-US" sz="4800" b="1" dirty="0" err="1" smtClean="0">
                <a:solidFill>
                  <a:schemeClr val="bg1"/>
                </a:solidFill>
              </a:rPr>
              <a:t>saith</a:t>
            </a:r>
            <a:r>
              <a:rPr lang="en-US" sz="4800" b="1" dirty="0" smtClean="0">
                <a:solidFill>
                  <a:schemeClr val="bg1"/>
                </a:solidFill>
              </a:rPr>
              <a:t> the LORD unto </a:t>
            </a:r>
            <a:r>
              <a:rPr lang="en-US" sz="4800" b="1" u="sng" dirty="0" smtClean="0">
                <a:solidFill>
                  <a:srgbClr val="FFFF00"/>
                </a:solidFill>
              </a:rPr>
              <a:t>the eunuchs that keep my </a:t>
            </a:r>
            <a:r>
              <a:rPr lang="en-US" sz="4800" b="1" u="sng" dirty="0" err="1" smtClean="0">
                <a:solidFill>
                  <a:srgbClr val="FFFF00"/>
                </a:solidFill>
              </a:rPr>
              <a:t>sabbaths</a:t>
            </a:r>
            <a:r>
              <a:rPr lang="en-US" sz="4800" b="1" dirty="0" smtClean="0">
                <a:solidFill>
                  <a:schemeClr val="bg1"/>
                </a:solidFill>
              </a:rPr>
              <a:t>, and choose </a:t>
            </a:r>
            <a:r>
              <a:rPr lang="en-US" sz="4800" b="1" i="1" dirty="0" smtClean="0">
                <a:solidFill>
                  <a:schemeClr val="bg1"/>
                </a:solidFill>
              </a:rPr>
              <a:t>the things</a:t>
            </a:r>
            <a:r>
              <a:rPr lang="en-US" sz="4800" b="1" dirty="0" smtClean="0">
                <a:solidFill>
                  <a:schemeClr val="bg1"/>
                </a:solidFill>
              </a:rPr>
              <a:t> that please me, and take hold of </a:t>
            </a:r>
            <a:r>
              <a:rPr lang="en-US" sz="4800" b="1" u="sng" dirty="0" smtClean="0">
                <a:solidFill>
                  <a:srgbClr val="FFFF00"/>
                </a:solidFill>
              </a:rPr>
              <a:t>my covenant</a:t>
            </a:r>
            <a:r>
              <a:rPr lang="en-US" sz="4800" b="1" dirty="0" smtClean="0">
                <a:solidFill>
                  <a:schemeClr val="bg1"/>
                </a:solidFill>
              </a:rPr>
              <a:t>;” </a:t>
            </a:r>
            <a:r>
              <a:rPr lang="en-US" sz="4800" b="1" dirty="0" smtClean="0">
                <a:solidFill>
                  <a:srgbClr val="00B0F0"/>
                </a:solidFill>
              </a:rPr>
              <a:t>– Isaiah 56:4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95400"/>
            <a:ext cx="9144000" cy="4524315"/>
          </a:xfrm>
          <a:prstGeom prst="rect">
            <a:avLst/>
          </a:prstGeom>
          <a:noFill/>
        </p:spPr>
        <p:txBody>
          <a:bodyPr wrap="square" rtlCol="0">
            <a:spAutoFit/>
          </a:bodyPr>
          <a:lstStyle/>
          <a:p>
            <a:pPr algn="ctr"/>
            <a:r>
              <a:rPr lang="en-US" sz="4800" b="1" dirty="0" smtClean="0">
                <a:solidFill>
                  <a:schemeClr val="bg1"/>
                </a:solidFill>
              </a:rPr>
              <a:t>“Even unto </a:t>
            </a:r>
            <a:r>
              <a:rPr lang="en-US" sz="4800" b="1" dirty="0" smtClean="0">
                <a:solidFill>
                  <a:schemeClr val="bg1"/>
                </a:solidFill>
              </a:rPr>
              <a:t>them will I give in mine house and within my walls a place and </a:t>
            </a:r>
            <a:r>
              <a:rPr lang="en-US" sz="4800" b="1" u="sng" dirty="0" smtClean="0">
                <a:solidFill>
                  <a:srgbClr val="FFFF00"/>
                </a:solidFill>
              </a:rPr>
              <a:t>a name better than of sons and of daughters</a:t>
            </a:r>
            <a:r>
              <a:rPr lang="en-US" sz="4800" b="1" dirty="0" smtClean="0">
                <a:solidFill>
                  <a:schemeClr val="bg1"/>
                </a:solidFill>
              </a:rPr>
              <a:t>: I will give them </a:t>
            </a:r>
            <a:r>
              <a:rPr lang="en-US" sz="4800" b="1" u="sng" dirty="0" smtClean="0">
                <a:solidFill>
                  <a:srgbClr val="FFFF00"/>
                </a:solidFill>
              </a:rPr>
              <a:t>an everlasting name</a:t>
            </a:r>
            <a:r>
              <a:rPr lang="en-US" sz="4800" b="1" dirty="0" smtClean="0">
                <a:solidFill>
                  <a:schemeClr val="bg1"/>
                </a:solidFill>
              </a:rPr>
              <a:t>, </a:t>
            </a:r>
            <a:r>
              <a:rPr lang="en-US" sz="4800" b="1" u="sng" dirty="0" smtClean="0">
                <a:solidFill>
                  <a:srgbClr val="FFFF00"/>
                </a:solidFill>
              </a:rPr>
              <a:t>that shall not be cut off</a:t>
            </a:r>
            <a:r>
              <a:rPr lang="en-US" sz="4800" b="1" dirty="0" smtClean="0">
                <a:solidFill>
                  <a:schemeClr val="bg1"/>
                </a:solidFill>
              </a:rPr>
              <a:t>.” </a:t>
            </a:r>
            <a:r>
              <a:rPr lang="en-US" sz="4800" b="1" dirty="0" smtClean="0">
                <a:solidFill>
                  <a:srgbClr val="00B0F0"/>
                </a:solidFill>
              </a:rPr>
              <a:t>– Isaiah 56:5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5262979"/>
          </a:xfrm>
          <a:prstGeom prst="rect">
            <a:avLst/>
          </a:prstGeom>
          <a:noFill/>
        </p:spPr>
        <p:txBody>
          <a:bodyPr wrap="square" rtlCol="0">
            <a:spAutoFit/>
          </a:bodyPr>
          <a:lstStyle/>
          <a:p>
            <a:pPr algn="ctr"/>
            <a:r>
              <a:rPr lang="en-US" sz="4800" b="1" dirty="0" smtClean="0">
                <a:solidFill>
                  <a:schemeClr val="bg1"/>
                </a:solidFill>
              </a:rPr>
              <a:t>“Also </a:t>
            </a:r>
            <a:r>
              <a:rPr lang="en-US" sz="4800" b="1" u="sng" dirty="0" smtClean="0">
                <a:solidFill>
                  <a:srgbClr val="FFFF00"/>
                </a:solidFill>
              </a:rPr>
              <a:t>the sons of the stranger, that join themselves to the LORD</a:t>
            </a:r>
            <a:r>
              <a:rPr lang="en-US" sz="4800" b="1" dirty="0" smtClean="0">
                <a:solidFill>
                  <a:schemeClr val="bg1"/>
                </a:solidFill>
              </a:rPr>
              <a:t>, to serve him, and </a:t>
            </a:r>
            <a:r>
              <a:rPr lang="en-US" sz="4800" b="1" u="sng" dirty="0" smtClean="0">
                <a:solidFill>
                  <a:srgbClr val="FFFF00"/>
                </a:solidFill>
              </a:rPr>
              <a:t>to love</a:t>
            </a:r>
            <a:r>
              <a:rPr lang="en-US" sz="4800" b="1" dirty="0" smtClean="0">
                <a:solidFill>
                  <a:schemeClr val="bg1"/>
                </a:solidFill>
              </a:rPr>
              <a:t> the name of the LORD, to be his servants, </a:t>
            </a:r>
            <a:r>
              <a:rPr lang="en-US" sz="4800" b="1" u="sng" dirty="0" smtClean="0">
                <a:solidFill>
                  <a:srgbClr val="FFFF00"/>
                </a:solidFill>
              </a:rPr>
              <a:t>every one that </a:t>
            </a:r>
            <a:r>
              <a:rPr lang="en-US" sz="4800" b="1" u="sng" dirty="0" err="1" smtClean="0">
                <a:solidFill>
                  <a:srgbClr val="FFFF00"/>
                </a:solidFill>
              </a:rPr>
              <a:t>keepeth</a:t>
            </a:r>
            <a:r>
              <a:rPr lang="en-US" sz="4800" b="1" u="sng" dirty="0" smtClean="0">
                <a:solidFill>
                  <a:srgbClr val="FFFF00"/>
                </a:solidFill>
              </a:rPr>
              <a:t> the </a:t>
            </a:r>
            <a:r>
              <a:rPr lang="en-US" sz="4800" b="1" u="sng" dirty="0" err="1" smtClean="0">
                <a:solidFill>
                  <a:srgbClr val="FFFF00"/>
                </a:solidFill>
              </a:rPr>
              <a:t>sabbath</a:t>
            </a:r>
            <a:r>
              <a:rPr lang="en-US" sz="4800" b="1" u="sng" dirty="0" smtClean="0">
                <a:solidFill>
                  <a:srgbClr val="FFFF00"/>
                </a:solidFill>
              </a:rPr>
              <a:t> from polluting it</a:t>
            </a:r>
            <a:r>
              <a:rPr lang="en-US" sz="4800" b="1" dirty="0" smtClean="0">
                <a:solidFill>
                  <a:schemeClr val="bg1"/>
                </a:solidFill>
              </a:rPr>
              <a:t>, and </a:t>
            </a:r>
            <a:r>
              <a:rPr lang="en-US" sz="4800" b="1" u="sng" dirty="0" err="1" smtClean="0">
                <a:solidFill>
                  <a:srgbClr val="FFFF00"/>
                </a:solidFill>
              </a:rPr>
              <a:t>taketh</a:t>
            </a:r>
            <a:r>
              <a:rPr lang="en-US" sz="4800" b="1" u="sng" dirty="0" smtClean="0">
                <a:solidFill>
                  <a:srgbClr val="FFFF00"/>
                </a:solidFill>
              </a:rPr>
              <a:t> hold of my covenant</a:t>
            </a:r>
            <a:r>
              <a:rPr lang="en-US" sz="4800" b="1" dirty="0" smtClean="0">
                <a:solidFill>
                  <a:schemeClr val="bg1"/>
                </a:solidFill>
              </a:rPr>
              <a:t>;” </a:t>
            </a:r>
            <a:r>
              <a:rPr lang="en-US" sz="4800" b="1" dirty="0" smtClean="0">
                <a:solidFill>
                  <a:srgbClr val="00B0F0"/>
                </a:solidFill>
              </a:rPr>
              <a:t>– Isaiah 56:6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001643"/>
          </a:xfrm>
          <a:prstGeom prst="rect">
            <a:avLst/>
          </a:prstGeom>
          <a:noFill/>
        </p:spPr>
        <p:txBody>
          <a:bodyPr wrap="square" rtlCol="0">
            <a:spAutoFit/>
          </a:bodyPr>
          <a:lstStyle/>
          <a:p>
            <a:pPr algn="ctr"/>
            <a:r>
              <a:rPr lang="en-US" sz="4800" b="1" dirty="0" smtClean="0">
                <a:solidFill>
                  <a:schemeClr val="bg1"/>
                </a:solidFill>
              </a:rPr>
              <a:t>“Even </a:t>
            </a:r>
            <a:r>
              <a:rPr lang="en-US" sz="4800" b="1" dirty="0" smtClean="0">
                <a:solidFill>
                  <a:schemeClr val="bg1"/>
                </a:solidFill>
              </a:rPr>
              <a:t>them </a:t>
            </a:r>
            <a:r>
              <a:rPr lang="en-US" sz="4800" b="1" u="sng" dirty="0" smtClean="0">
                <a:solidFill>
                  <a:srgbClr val="FFFF00"/>
                </a:solidFill>
              </a:rPr>
              <a:t>will I bring to my holy mountain</a:t>
            </a:r>
            <a:r>
              <a:rPr lang="en-US" sz="4800" b="1" dirty="0" smtClean="0">
                <a:solidFill>
                  <a:schemeClr val="bg1"/>
                </a:solidFill>
              </a:rPr>
              <a:t>, and make them joyful in my house of prayer: their burnt offerings and their sacrifices </a:t>
            </a:r>
            <a:r>
              <a:rPr lang="en-US" sz="4800" b="1" i="1" dirty="0" smtClean="0">
                <a:solidFill>
                  <a:schemeClr val="bg1"/>
                </a:solidFill>
              </a:rPr>
              <a:t>shall be</a:t>
            </a:r>
            <a:r>
              <a:rPr lang="en-US" sz="4800" b="1" dirty="0" smtClean="0">
                <a:solidFill>
                  <a:schemeClr val="bg1"/>
                </a:solidFill>
              </a:rPr>
              <a:t> accepted upon mine altar; for </a:t>
            </a:r>
            <a:r>
              <a:rPr lang="en-US" sz="4800" b="1" u="sng" dirty="0" smtClean="0">
                <a:solidFill>
                  <a:srgbClr val="FFFF00"/>
                </a:solidFill>
              </a:rPr>
              <a:t>mine house shall be called an house of prayer for all people</a:t>
            </a:r>
            <a:r>
              <a:rPr lang="en-US" sz="4800" b="1" dirty="0" smtClean="0">
                <a:solidFill>
                  <a:schemeClr val="bg1"/>
                </a:solidFill>
              </a:rPr>
              <a:t>.”</a:t>
            </a:r>
          </a:p>
          <a:p>
            <a:pPr algn="ctr"/>
            <a:r>
              <a:rPr lang="en-US" sz="4800" b="1" dirty="0" smtClean="0">
                <a:solidFill>
                  <a:srgbClr val="00B0F0"/>
                </a:solidFill>
              </a:rPr>
              <a:t>– Isaiah 56:7 KJB</a:t>
            </a:r>
            <a:endParaRPr lang="en-US" sz="4800" b="1" dirty="0" smtClean="0">
              <a:solidFill>
                <a:srgbClr val="00B0F0"/>
              </a:solidFill>
            </a:endParaRPr>
          </a:p>
        </p:txBody>
      </p:sp>
    </p:spTree>
    <p:extLst>
      <p:ext uri="{BB962C8B-B14F-4D97-AF65-F5344CB8AC3E}">
        <p14:creationId xmlns="" xmlns:p14="http://schemas.microsoft.com/office/powerpoint/2010/main" val="3695574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10197</TotalTime>
  <Words>8016</Words>
  <Application>Microsoft Office PowerPoint</Application>
  <PresentationFormat>On-screen Show (4:3)</PresentationFormat>
  <Paragraphs>431</Paragraphs>
  <Slides>203</Slides>
  <Notes>1</Notes>
  <HiddenSlides>0</HiddenSlides>
  <MMClips>0</MMClips>
  <ScaleCrop>false</ScaleCrop>
  <HeadingPairs>
    <vt:vector size="4" baseType="variant">
      <vt:variant>
        <vt:lpstr>Theme</vt:lpstr>
      </vt:variant>
      <vt:variant>
        <vt:i4>1</vt:i4>
      </vt:variant>
      <vt:variant>
        <vt:lpstr>Slide Titles</vt:lpstr>
      </vt:variant>
      <vt:variant>
        <vt:i4>203</vt:i4>
      </vt:variant>
    </vt:vector>
  </HeadingPairs>
  <TitlesOfParts>
    <vt:vector size="204" baseType="lpstr">
      <vt:lpstr>Office Theme</vt:lpstr>
      <vt:lpstr>Sticks &amp; Stones</vt:lpstr>
      <vt:lpstr>Scripture Reading:  Num. 15:32-36 KJB</vt:lpstr>
      <vt:lpstr>Scripture Reading:  Num. 15:32-36 KJB</vt:lpstr>
      <vt:lpstr>Scripture Reading:  Num. 15:32-36 KJB</vt:lpstr>
      <vt:lpstr>Scripture Reading:  Num. 15:32-36 KJB</vt:lpstr>
      <vt:lpstr>Scripture Reading:  Num. 15:32-36 KJB</vt:lpstr>
      <vt:lpstr>Slide 7</vt:lpstr>
      <vt:lpstr>In Exodus 20:8-11 KJB we read:</vt:lpstr>
      <vt:lpstr>In Exodus 20:8-11 KJB we read:</vt:lpstr>
      <vt:lpstr>In Exodus 20:8-11 KJB we read:</vt:lpstr>
      <vt:lpstr>In Exodus 20:8-11 KJB we read:</vt:lpstr>
      <vt:lpstr>Slide 12</vt:lpstr>
      <vt:lpstr>Slide 13</vt:lpstr>
      <vt:lpstr>Slide 14</vt:lpstr>
      <vt:lpstr>Slide 15</vt:lpstr>
      <vt:lpstr>Slide 16</vt:lpstr>
      <vt:lpstr>Slide 17</vt:lpstr>
      <vt:lpstr>Slide 18</vt:lpstr>
      <vt:lpstr>Slide 19</vt:lpstr>
      <vt:lpstr>Slide 20</vt:lpstr>
      <vt:lpstr>The Pharisees and scribes of today:</vt:lpstr>
      <vt:lpstr>Slide 22</vt:lpstr>
      <vt:lpstr>What has been the answer of God’s people to this?</vt:lpstr>
      <vt:lpstr>Slide 24</vt:lpstr>
      <vt:lpstr>The Pharisees and scribes continue:</vt:lpstr>
      <vt:lpstr>Slide 26</vt:lpstr>
      <vt:lpstr>Slide 27</vt:lpstr>
      <vt:lpstr>Sins of Ignorance, No Knowledge Numbers 15:22-29 KJB</vt:lpstr>
      <vt:lpstr>Sins of Ignorance, No Knowledge</vt:lpstr>
      <vt:lpstr>Sins of Ignorance, No Knowledge</vt:lpstr>
      <vt:lpstr>Sins of Ignorance, No Knowledge</vt:lpstr>
      <vt:lpstr>Sins of Ignorance, No Knowledge</vt:lpstr>
      <vt:lpstr>Sins of Ignorance, No Knowledge</vt:lpstr>
      <vt:lpstr>Sins of Ignorance, No Knowledge</vt:lpstr>
      <vt:lpstr>Sins of Ignorance, No Knowledge</vt:lpstr>
      <vt:lpstr>Sins of Presumption, Full Knowledge Numbers 15:30-31 KJB</vt:lpstr>
      <vt:lpstr>Sins of Presumption, Full Knowledge</vt:lpstr>
      <vt:lpstr>Slide 38</vt:lpstr>
      <vt:lpstr>Sins of Presumption, Judgment Numbers 15:32-36 KJB</vt:lpstr>
      <vt:lpstr>Sins of Presumption, Judgment </vt:lpstr>
      <vt:lpstr>Sins of Presumption, Judgment </vt:lpstr>
      <vt:lpstr>Sins of Presumption, Judgment </vt:lpstr>
      <vt:lpstr>Sins of Presumption, Judgment </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Sins of Ignorance, No Knowledge</vt:lpstr>
      <vt:lpstr>Sins of Presumption, Judgment </vt:lpstr>
      <vt:lpstr>Slide 104</vt:lpstr>
      <vt:lpstr>Slide 105</vt:lpstr>
      <vt:lpstr>Eternal Death</vt:lpstr>
      <vt:lpstr>Eternal Death</vt:lpstr>
      <vt:lpstr>Slide 108</vt:lpstr>
      <vt:lpstr>Eternal Death</vt:lpstr>
      <vt:lpstr>Eternal Death</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Stone The Sabbath Breaker?</dc:title>
  <dc:creator>AWHN</dc:creator>
  <cp:lastModifiedBy>AWHN</cp:lastModifiedBy>
  <cp:revision>317</cp:revision>
  <dcterms:created xsi:type="dcterms:W3CDTF">2019-04-12T01:18:35Z</dcterms:created>
  <dcterms:modified xsi:type="dcterms:W3CDTF">2019-10-14T14:06:53Z</dcterms:modified>
</cp:coreProperties>
</file>