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72" r:id="rId3"/>
    <p:sldId id="269" r:id="rId4"/>
    <p:sldId id="271" r:id="rId5"/>
    <p:sldId id="270" r:id="rId6"/>
    <p:sldId id="261" r:id="rId7"/>
    <p:sldId id="262" r:id="rId8"/>
    <p:sldId id="263" r:id="rId9"/>
    <p:sldId id="258" r:id="rId10"/>
    <p:sldId id="264" r:id="rId11"/>
    <p:sldId id="265" r:id="rId12"/>
    <p:sldId id="266" r:id="rId13"/>
    <p:sldId id="267" r:id="rId14"/>
    <p:sldId id="260" r:id="rId15"/>
    <p:sldId id="256" r:id="rId16"/>
    <p:sldId id="257"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332" autoAdjust="0"/>
  </p:normalViewPr>
  <p:slideViewPr>
    <p:cSldViewPr snapToGrid="0">
      <p:cViewPr varScale="1">
        <p:scale>
          <a:sx n="54" d="100"/>
          <a:sy n="54" d="100"/>
        </p:scale>
        <p:origin x="114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0.20277777777777778"/>
                  <c:y val="-9.697470107903179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fld id="{8FFB6139-72EC-49B8-9BBD-6A1B771F01C0}" type="VALUE">
                      <a:rPr lang="en-US" sz="4400" b="1">
                        <a:latin typeface="Arial" panose="020B0604020202020204" pitchFamily="34" charset="0"/>
                        <a:cs typeface="Arial" panose="020B0604020202020204" pitchFamily="34" charset="0"/>
                      </a:rPr>
                      <a:pPr>
                        <a:defRPr/>
                      </a:pPr>
                      <a:t>[VALUE]</a:t>
                    </a:fld>
                    <a:r>
                      <a:rPr lang="en-US" sz="3600" b="0" dirty="0">
                        <a:latin typeface="Arial" panose="020B0604020202020204" pitchFamily="34" charset="0"/>
                        <a:cs typeface="Arial" panose="020B0604020202020204" pitchFamily="34" charset="0"/>
                      </a:rPr>
                      <a:t> </a:t>
                    </a:r>
                    <a:endParaRPr lang="en-US" sz="3600" b="0" dirty="0" smtClean="0">
                      <a:latin typeface="Arial" panose="020B0604020202020204" pitchFamily="34" charset="0"/>
                      <a:cs typeface="Arial" panose="020B0604020202020204" pitchFamily="34" charset="0"/>
                    </a:endParaRPr>
                  </a:p>
                  <a:p>
                    <a:pPr>
                      <a:defRPr/>
                    </a:pPr>
                    <a:r>
                      <a:rPr lang="en-US" sz="4000" b="1" dirty="0" smtClean="0">
                        <a:latin typeface="Arial" panose="020B0604020202020204" pitchFamily="34" charset="0"/>
                        <a:cs typeface="Arial" panose="020B0604020202020204" pitchFamily="34" charset="0"/>
                      </a:rPr>
                      <a:t>Diabetic </a:t>
                    </a:r>
                    <a:r>
                      <a:rPr lang="en-US" sz="4000" b="1" dirty="0">
                        <a:latin typeface="Arial" panose="020B0604020202020204" pitchFamily="34" charset="0"/>
                        <a:cs typeface="Arial" panose="020B0604020202020204" pitchFamily="34" charset="0"/>
                      </a:rPr>
                      <a:t>&amp;</a:t>
                    </a:r>
                    <a:r>
                      <a:rPr lang="en-US" sz="4000" b="1" baseline="0" dirty="0">
                        <a:latin typeface="Arial" panose="020B0604020202020204" pitchFamily="34" charset="0"/>
                        <a:cs typeface="Arial" panose="020B0604020202020204" pitchFamily="34" charset="0"/>
                      </a:rPr>
                      <a:t> </a:t>
                    </a:r>
                  </a:p>
                  <a:p>
                    <a:pPr>
                      <a:defRPr/>
                    </a:pPr>
                    <a:r>
                      <a:rPr lang="en-US" sz="4000" b="1" baseline="0" dirty="0">
                        <a:latin typeface="Arial" panose="020B0604020202020204" pitchFamily="34" charset="0"/>
                        <a:cs typeface="Arial" panose="020B0604020202020204" pitchFamily="34" charset="0"/>
                      </a:rPr>
                      <a:t>Pre-Diabetic</a:t>
                    </a:r>
                    <a:r>
                      <a:rPr lang="en-US" sz="6000" b="1" dirty="0">
                        <a:latin typeface="Arial" panose="020B0604020202020204" pitchFamily="34" charset="0"/>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1388888888888888"/>
                      <c:h val="0.41435185185185186"/>
                    </c:manualLayout>
                  </c15:layout>
                  <c15:dlblFieldTable/>
                  <c15:showDataLabelsRange val="0"/>
                </c:ext>
              </c:extLst>
            </c:dLbl>
            <c:dLbl>
              <c:idx val="1"/>
              <c:layout>
                <c:manualLayout>
                  <c:x val="0.17083333333333334"/>
                  <c:y val="9.08617672790900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fld id="{97DF6609-370F-43A5-A658-B4B5D19DCC19}" type="VALUE">
                      <a:rPr lang="en-US" sz="4800" b="1">
                        <a:latin typeface="Arial" panose="020B0604020202020204" pitchFamily="34" charset="0"/>
                        <a:cs typeface="Arial" panose="020B0604020202020204" pitchFamily="34" charset="0"/>
                      </a:rPr>
                      <a:pPr>
                        <a:defRPr/>
                      </a:pPr>
                      <a:t>[VALUE]</a:t>
                    </a:fld>
                    <a:r>
                      <a:rPr lang="en-US" sz="24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Non-Diabetic</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6666666666666666"/>
                      <c:h val="0.46990740740740738"/>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val>
            <c:numRef>
              <c:f>Sheet1!$B$4:$B$5</c:f>
              <c:numCache>
                <c:formatCode>0.0%</c:formatCode>
                <c:ptCount val="2"/>
                <c:pt idx="0">
                  <c:v>0.55400000000000005</c:v>
                </c:pt>
                <c:pt idx="1">
                  <c:v>0.44600000000000001</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ECF06-3D67-4031-A859-79F8F7066930}" type="datetimeFigureOut">
              <a:rPr lang="en-US" smtClean="0"/>
              <a:t>7/30/2019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744E0-32E3-4982-8603-0C0DD94CD37D}" type="slidenum">
              <a:rPr lang="en-US" smtClean="0"/>
              <a:t>‹#›</a:t>
            </a:fld>
            <a:endParaRPr lang="en-US"/>
          </a:p>
        </p:txBody>
      </p:sp>
    </p:spTree>
    <p:extLst>
      <p:ext uri="{BB962C8B-B14F-4D97-AF65-F5344CB8AC3E}">
        <p14:creationId xmlns:p14="http://schemas.microsoft.com/office/powerpoint/2010/main" val="253664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of the food we eat is turned into glucose, or sugar, for our bodies to use for energy. The pancreas, an organ that lies near the stomach, makes a hormone called insulin to help glucose get into the cells of our bodies. When you have diabetes, your body either doesn't make enough insulin or can't use its own insulin as well as it should. </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6</a:t>
            </a:fld>
            <a:endParaRPr lang="en-US"/>
          </a:p>
        </p:txBody>
      </p:sp>
    </p:spTree>
    <p:extLst>
      <p:ext uri="{BB962C8B-B14F-4D97-AF65-F5344CB8AC3E}">
        <p14:creationId xmlns:p14="http://schemas.microsoft.com/office/powerpoint/2010/main" val="208691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Jesus comes, he is going to SEAL</a:t>
            </a:r>
            <a:r>
              <a:rPr lang="en-US" baseline="0" dirty="0" smtClean="0"/>
              <a:t> his people.  Now, God’s seal contains his Name.  Would you put your name or seal on something that was…subpar or broken down?  Do you think God wants to seal his people in a broken down mental, physical, or spiritual state?  Now, before He can seal us, he is trying to prepare us to be sealed, to be prepared for his coming.  So, the health message in practicing temperance, converting our minds and our bodies by GOD’S GRACE, and through our daily choices and habits is also going to help prepare us to receive God’s seal.  Jesus is telling us guys, GET READY, GET READY, GET READY.  Tomorrow we’re going to learn more about this topic from Sister </a:t>
            </a:r>
            <a:r>
              <a:rPr lang="en-US" baseline="0" dirty="0" err="1" smtClean="0"/>
              <a:t>Losa</a:t>
            </a:r>
            <a:r>
              <a:rPr lang="en-US" baseline="0" dirty="0" smtClean="0"/>
              <a:t>, as she talks about how God’s Health Plan in the Bible will help you fight </a:t>
            </a:r>
            <a:r>
              <a:rPr lang="en-US" baseline="0" dirty="0" err="1" smtClean="0"/>
              <a:t>Diabetes.W</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19</a:t>
            </a:fld>
            <a:endParaRPr lang="en-US"/>
          </a:p>
        </p:txBody>
      </p:sp>
    </p:spTree>
    <p:extLst>
      <p:ext uri="{BB962C8B-B14F-4D97-AF65-F5344CB8AC3E}">
        <p14:creationId xmlns:p14="http://schemas.microsoft.com/office/powerpoint/2010/main" val="136504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Type 2 diabetes may account for about 90 percent to 95 percent of all diagnosed cases of diabetes. Risk factors for Type 2 diabetes include older age, obesity, family history of diabetes, prior history of gestational diabetes, impaired glucose tolerance, physical inactivity, and race/ethnicity. </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7</a:t>
            </a:fld>
            <a:endParaRPr lang="en-US"/>
          </a:p>
        </p:txBody>
      </p:sp>
    </p:spTree>
    <p:extLst>
      <p:ext uri="{BB962C8B-B14F-4D97-AF65-F5344CB8AC3E}">
        <p14:creationId xmlns:p14="http://schemas.microsoft.com/office/powerpoint/2010/main" val="421024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notice that</a:t>
            </a:r>
            <a:r>
              <a:rPr lang="en-US" baseline="0" dirty="0" smtClean="0"/>
              <a:t> of the 4 major risk factors for diabetes, 3 out of 4 are lifestyle related, or modifiable factors.  So the good news is, we have a huge opportunity to avoid, control and even reverse some of these factors.</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11</a:t>
            </a:fld>
            <a:endParaRPr lang="en-US"/>
          </a:p>
        </p:txBody>
      </p:sp>
    </p:spTree>
    <p:extLst>
      <p:ext uri="{BB962C8B-B14F-4D97-AF65-F5344CB8AC3E}">
        <p14:creationId xmlns:p14="http://schemas.microsoft.com/office/powerpoint/2010/main" val="71016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Insulin Resistance</a:t>
            </a:r>
            <a:r>
              <a:rPr lang="en-US" baseline="0" dirty="0" smtClean="0"/>
              <a:t> is when your body isn’t responding to insulin the way it should.  So either your body isn’t producing enough, or your body isn’t able to efficiently use the insulin that you do have.  And what do you see here are the reasons behind that?  HIGH FAT DIET.  This is something that few people realize about Diabetes.  It’s not just the excess sugar in our diet but also the excess FAT.</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12</a:t>
            </a:fld>
            <a:endParaRPr lang="en-US"/>
          </a:p>
        </p:txBody>
      </p:sp>
    </p:spTree>
    <p:extLst>
      <p:ext uri="{BB962C8B-B14F-4D97-AF65-F5344CB8AC3E}">
        <p14:creationId xmlns:p14="http://schemas.microsoft.com/office/powerpoint/2010/main" val="373242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key sources of fat in the</a:t>
            </a:r>
            <a:r>
              <a:rPr lang="en-US" baseline="0" dirty="0" smtClean="0"/>
              <a:t> local diet?</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13</a:t>
            </a:fld>
            <a:endParaRPr lang="en-US"/>
          </a:p>
        </p:txBody>
      </p:sp>
    </p:spTree>
    <p:extLst>
      <p:ext uri="{BB962C8B-B14F-4D97-AF65-F5344CB8AC3E}">
        <p14:creationId xmlns:p14="http://schemas.microsoft.com/office/powerpoint/2010/main" val="63612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Samoa is ranked highest in the world in obesity, diabetes, and other chronic or lifestyle diseases.  Is this the picture of health God intended for us?  And it’s not just American Samoa but the Pacific as a whole.  When Samoa isn’t #1 in obesity, it’s usually another Pacific Nation.  So we’re all in this together guys.  And unfortunately, if you’re not originally from here, well you’ll be guilty by association as you eat the same types of foods and live the same unhealthy habits that are prevalent here.</a:t>
            </a:r>
          </a:p>
        </p:txBody>
      </p:sp>
      <p:sp>
        <p:nvSpPr>
          <p:cNvPr id="4" name="Slide Number Placeholder 3"/>
          <p:cNvSpPr>
            <a:spLocks noGrp="1"/>
          </p:cNvSpPr>
          <p:nvPr>
            <p:ph type="sldNum" sz="quarter" idx="10"/>
          </p:nvPr>
        </p:nvSpPr>
        <p:spPr/>
        <p:txBody>
          <a:bodyPr/>
          <a:lstStyle/>
          <a:p>
            <a:fld id="{A16744E0-32E3-4982-8603-0C0DD94CD37D}" type="slidenum">
              <a:rPr lang="en-US" smtClean="0"/>
              <a:t>14</a:t>
            </a:fld>
            <a:endParaRPr lang="en-US"/>
          </a:p>
        </p:txBody>
      </p:sp>
    </p:spTree>
    <p:extLst>
      <p:ext uri="{BB962C8B-B14F-4D97-AF65-F5344CB8AC3E}">
        <p14:creationId xmlns:p14="http://schemas.microsoft.com/office/powerpoint/2010/main" val="355030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solidFill>
                  <a:schemeClr val="bg1"/>
                </a:solidFill>
                <a:latin typeface="Arial" panose="020B0604020202020204" pitchFamily="34" charset="0"/>
                <a:cs typeface="Arial" panose="020B0604020202020204" pitchFamily="34" charset="0"/>
              </a:rPr>
              <a:t>The symptoms can include:</a:t>
            </a:r>
          </a:p>
          <a:p>
            <a:r>
              <a:rPr lang="en-US" b="1" dirty="0" smtClean="0">
                <a:solidFill>
                  <a:schemeClr val="bg1"/>
                </a:solidFill>
                <a:latin typeface="Arial" panose="020B0604020202020204" pitchFamily="34" charset="0"/>
                <a:cs typeface="Arial" panose="020B0604020202020204" pitchFamily="34" charset="0"/>
              </a:rPr>
              <a:t>Feeling thirstier than usual</a:t>
            </a:r>
          </a:p>
          <a:p>
            <a:r>
              <a:rPr lang="en-US" b="1" dirty="0" smtClean="0">
                <a:solidFill>
                  <a:schemeClr val="bg1"/>
                </a:solidFill>
                <a:latin typeface="Arial" panose="020B0604020202020204" pitchFamily="34" charset="0"/>
                <a:cs typeface="Arial" panose="020B0604020202020204" pitchFamily="34" charset="0"/>
              </a:rPr>
              <a:t>Having to pee more often</a:t>
            </a:r>
          </a:p>
          <a:p>
            <a:r>
              <a:rPr lang="en-US" b="1" dirty="0" smtClean="0">
                <a:solidFill>
                  <a:schemeClr val="bg1"/>
                </a:solidFill>
                <a:latin typeface="Arial" panose="020B0604020202020204" pitchFamily="34" charset="0"/>
                <a:cs typeface="Arial" panose="020B0604020202020204" pitchFamily="34" charset="0"/>
              </a:rPr>
              <a:t>Feeling hungrier than normal</a:t>
            </a:r>
          </a:p>
          <a:p>
            <a:r>
              <a:rPr lang="en-US" b="1" dirty="0" smtClean="0">
                <a:solidFill>
                  <a:schemeClr val="bg1"/>
                </a:solidFill>
                <a:latin typeface="Arial" panose="020B0604020202020204" pitchFamily="34" charset="0"/>
                <a:cs typeface="Arial" panose="020B0604020202020204" pitchFamily="34" charset="0"/>
              </a:rPr>
              <a:t>Numb or tingling feet</a:t>
            </a:r>
          </a:p>
          <a:p>
            <a:r>
              <a:rPr lang="en-US" b="1" dirty="0" smtClean="0">
                <a:solidFill>
                  <a:schemeClr val="bg1"/>
                </a:solidFill>
                <a:latin typeface="Arial" panose="020B0604020202020204" pitchFamily="34" charset="0"/>
                <a:cs typeface="Arial" panose="020B0604020202020204" pitchFamily="34" charset="0"/>
              </a:rPr>
              <a:t>You might also feel more tired than usual, get infections on your skin, or notice that cuts and sores take a long time to heal.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Arial" panose="020B0604020202020204" pitchFamily="34" charset="0"/>
                <a:cs typeface="Arial" panose="020B0604020202020204" pitchFamily="34" charset="0"/>
              </a:rPr>
              <a:t>Blurred vision</a:t>
            </a:r>
          </a:p>
          <a:p>
            <a:endParaRPr lang="en-US" b="1" dirty="0" smtClean="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15</a:t>
            </a:fld>
            <a:endParaRPr lang="en-US"/>
          </a:p>
        </p:txBody>
      </p:sp>
    </p:spTree>
    <p:extLst>
      <p:ext uri="{BB962C8B-B14F-4D97-AF65-F5344CB8AC3E}">
        <p14:creationId xmlns:p14="http://schemas.microsoft.com/office/powerpoint/2010/main" val="10390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Heart disease is the leading cause of early death among people with diabetes. Adults with diabetes are two to three times more likely than people without diabetes to die of heart disease or have a stroke. Also, about 74% of people with diabetes have high blood pressure, a risk factor for heart disease. </a:t>
            </a:r>
            <a:r>
              <a:rPr lang="en-US" sz="1200" b="1" i="0" kern="1200" dirty="0" smtClean="0">
                <a:solidFill>
                  <a:schemeClr val="tx1"/>
                </a:solidFill>
                <a:effectLst/>
                <a:latin typeface="+mn-lt"/>
                <a:ea typeface="+mn-ea"/>
                <a:cs typeface="+mn-cs"/>
              </a:rPr>
              <a:t>Nerve damage (neuropathy).</a:t>
            </a:r>
            <a:r>
              <a:rPr lang="en-US" sz="1200" b="0" i="0" kern="1200" dirty="0" smtClean="0">
                <a:solidFill>
                  <a:schemeClr val="tx1"/>
                </a:solidFill>
                <a:effectLst/>
                <a:latin typeface="+mn-lt"/>
                <a:ea typeface="+mn-ea"/>
                <a:cs typeface="+mn-cs"/>
              </a:rPr>
              <a:t> Excess sugar can injure the walls of the tiny blood vessels (capillaries) that nourish your nerves, especially in your legs. This can cause tingling, numbness, burning or pain that usually begins at the tips of the toes or fingers and gradually spreads upward.</a:t>
            </a:r>
          </a:p>
          <a:p>
            <a:r>
              <a:rPr lang="en-US" sz="1200" b="0" i="0" kern="1200" dirty="0" smtClean="0">
                <a:solidFill>
                  <a:schemeClr val="tx1"/>
                </a:solidFill>
                <a:effectLst/>
                <a:latin typeface="+mn-lt"/>
                <a:ea typeface="+mn-ea"/>
                <a:cs typeface="+mn-cs"/>
              </a:rPr>
              <a:t>Left untreated, you could lose all sense of feeling in the affected limbs. Damage to the nerves related to digestion can cause problems with nausea, vomiting, diarrhea or constipation. For men, it may lead to erectile dysfunction.</a:t>
            </a:r>
          </a:p>
          <a:p>
            <a:r>
              <a:rPr lang="en-US" sz="1200" b="1" i="0" kern="1200" dirty="0" smtClean="0">
                <a:solidFill>
                  <a:schemeClr val="tx1"/>
                </a:solidFill>
                <a:effectLst/>
                <a:latin typeface="+mn-lt"/>
                <a:ea typeface="+mn-ea"/>
                <a:cs typeface="+mn-cs"/>
              </a:rPr>
              <a:t>Kidney damage (nephropathy).</a:t>
            </a:r>
            <a:r>
              <a:rPr lang="en-US" sz="1200" b="0" i="0" kern="1200" dirty="0" smtClean="0">
                <a:solidFill>
                  <a:schemeClr val="tx1"/>
                </a:solidFill>
                <a:effectLst/>
                <a:latin typeface="+mn-lt"/>
                <a:ea typeface="+mn-ea"/>
                <a:cs typeface="+mn-cs"/>
              </a:rPr>
              <a:t> The kidneys contain millions of tiny blood vessel clusters (glomeruli) that filter waste from your blood. Diabetes can damage this delicate filtering system. Severe damage can lead to kidney failure or irreversible end-stage kidney disease, which may require dialysis or a kidney transplant.</a:t>
            </a:r>
          </a:p>
          <a:p>
            <a:r>
              <a:rPr lang="en-US" sz="1200" b="1" i="0" kern="1200" dirty="0" smtClean="0">
                <a:solidFill>
                  <a:schemeClr val="tx1"/>
                </a:solidFill>
                <a:effectLst/>
                <a:latin typeface="+mn-lt"/>
                <a:ea typeface="+mn-ea"/>
                <a:cs typeface="+mn-cs"/>
              </a:rPr>
              <a:t>Eye damage (retinopathy).</a:t>
            </a:r>
            <a:r>
              <a:rPr lang="en-US" sz="1200" b="0" i="0" kern="1200" dirty="0" smtClean="0">
                <a:solidFill>
                  <a:schemeClr val="tx1"/>
                </a:solidFill>
                <a:effectLst/>
                <a:latin typeface="+mn-lt"/>
                <a:ea typeface="+mn-ea"/>
                <a:cs typeface="+mn-cs"/>
              </a:rPr>
              <a:t> Diabetes can damage the blood vessels of the retina (diabetic retinopathy), potentially leading to blindness. Diabetes also increases the risk of other serious vision conditions, such as cataracts and glaucoma.</a:t>
            </a:r>
          </a:p>
          <a:p>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16</a:t>
            </a:fld>
            <a:endParaRPr lang="en-US"/>
          </a:p>
        </p:txBody>
      </p:sp>
    </p:spTree>
    <p:extLst>
      <p:ext uri="{BB962C8B-B14F-4D97-AF65-F5344CB8AC3E}">
        <p14:creationId xmlns:p14="http://schemas.microsoft.com/office/powerpoint/2010/main" val="2122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a:t>
            </a:r>
            <a:r>
              <a:rPr lang="en-US" baseline="0" dirty="0" smtClean="0"/>
              <a:t> why we’ve been talking about health all these nights, because this is a PROPHESY Seminar, not a health workshop.  But I want to share this passage in Revelation, the book we’ve been studying over the last 2 weeks.  Let’s read these passages together.</a:t>
            </a:r>
            <a:endParaRPr lang="en-US" dirty="0"/>
          </a:p>
        </p:txBody>
      </p:sp>
      <p:sp>
        <p:nvSpPr>
          <p:cNvPr id="4" name="Slide Number Placeholder 3"/>
          <p:cNvSpPr>
            <a:spLocks noGrp="1"/>
          </p:cNvSpPr>
          <p:nvPr>
            <p:ph type="sldNum" sz="quarter" idx="10"/>
          </p:nvPr>
        </p:nvSpPr>
        <p:spPr/>
        <p:txBody>
          <a:bodyPr/>
          <a:lstStyle/>
          <a:p>
            <a:fld id="{A16744E0-32E3-4982-8603-0C0DD94CD37D}" type="slidenum">
              <a:rPr lang="en-US" smtClean="0"/>
              <a:t>18</a:t>
            </a:fld>
            <a:endParaRPr lang="en-US"/>
          </a:p>
        </p:txBody>
      </p:sp>
    </p:spTree>
    <p:extLst>
      <p:ext uri="{BB962C8B-B14F-4D97-AF65-F5344CB8AC3E}">
        <p14:creationId xmlns:p14="http://schemas.microsoft.com/office/powerpoint/2010/main" val="253367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15719-BDB8-4B74-8FEE-4AD34A244409}"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341765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15719-BDB8-4B74-8FEE-4AD34A244409}"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423030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15719-BDB8-4B74-8FEE-4AD34A244409}"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383440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15719-BDB8-4B74-8FEE-4AD34A244409}"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104645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15719-BDB8-4B74-8FEE-4AD34A244409}"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219713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15719-BDB8-4B74-8FEE-4AD34A244409}"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203647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15719-BDB8-4B74-8FEE-4AD34A244409}"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183210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15719-BDB8-4B74-8FEE-4AD34A244409}"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224759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5719-BDB8-4B74-8FEE-4AD34A244409}"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308009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15719-BDB8-4B74-8FEE-4AD34A244409}"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356904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15719-BDB8-4B74-8FEE-4AD34A244409}"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C12C8-2D0A-4E5E-ACB6-E7D11DB03F18}" type="slidenum">
              <a:rPr lang="en-US" smtClean="0"/>
              <a:t>‹#›</a:t>
            </a:fld>
            <a:endParaRPr lang="en-US"/>
          </a:p>
        </p:txBody>
      </p:sp>
    </p:spTree>
    <p:extLst>
      <p:ext uri="{BB962C8B-B14F-4D97-AF65-F5344CB8AC3E}">
        <p14:creationId xmlns:p14="http://schemas.microsoft.com/office/powerpoint/2010/main" val="401422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15719-BDB8-4B74-8FEE-4AD34A244409}" type="datetimeFigureOut">
              <a:rPr lang="en-US" smtClean="0"/>
              <a:t>7/30/2019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12C8-2D0A-4E5E-ACB6-E7D11DB03F18}" type="slidenum">
              <a:rPr lang="en-US" smtClean="0"/>
              <a:t>‹#›</a:t>
            </a:fld>
            <a:endParaRPr lang="en-US"/>
          </a:p>
        </p:txBody>
      </p:sp>
    </p:spTree>
    <p:extLst>
      <p:ext uri="{BB962C8B-B14F-4D97-AF65-F5344CB8AC3E}">
        <p14:creationId xmlns:p14="http://schemas.microsoft.com/office/powerpoint/2010/main" val="124614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5400" b="1" dirty="0">
              <a:solidFill>
                <a:schemeClr val="bg1"/>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66189" cy="6858000"/>
          </a:xfrm>
        </p:spPr>
      </p:pic>
    </p:spTree>
    <p:extLst>
      <p:ext uri="{BB962C8B-B14F-4D97-AF65-F5344CB8AC3E}">
        <p14:creationId xmlns:p14="http://schemas.microsoft.com/office/powerpoint/2010/main" val="233829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
            <a:ext cx="12192001" cy="6847367"/>
          </a:xfrm>
          <a:prstGeom prst="rect">
            <a:avLst/>
          </a:prstGeom>
        </p:spPr>
      </p:pic>
    </p:spTree>
    <p:extLst>
      <p:ext uri="{BB962C8B-B14F-4D97-AF65-F5344CB8AC3E}">
        <p14:creationId xmlns:p14="http://schemas.microsoft.com/office/powerpoint/2010/main" val="35357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67106" y="365125"/>
            <a:ext cx="5124893" cy="6092382"/>
          </a:xfrm>
        </p:spPr>
        <p:txBody>
          <a:bodyPr>
            <a:normAutofit fontScale="90000"/>
          </a:bodyPr>
          <a:lstStyle/>
          <a:p>
            <a:pPr marL="571500" indent="-57150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Unhealthy Eating</a:t>
            </a:r>
            <a:br>
              <a:rPr lang="en-US" b="1" dirty="0" smtClean="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Overweight</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Lack of Exercise</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Family History</a:t>
            </a:r>
            <a:br>
              <a:rPr lang="en-US" b="1" dirty="0" smtClean="0">
                <a:solidFill>
                  <a:schemeClr val="bg1"/>
                </a:solidFill>
                <a:latin typeface="Arial" panose="020B0604020202020204" pitchFamily="34" charset="0"/>
                <a:cs typeface="Arial" panose="020B0604020202020204" pitchFamily="34" charset="0"/>
              </a:rPr>
            </a:br>
            <a:endParaRPr lang="en-US"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7067107" cy="6965331"/>
          </a:xfrm>
        </p:spPr>
      </p:pic>
    </p:spTree>
    <p:extLst>
      <p:ext uri="{BB962C8B-B14F-4D97-AF65-F5344CB8AC3E}">
        <p14:creationId xmlns:p14="http://schemas.microsoft.com/office/powerpoint/2010/main" val="67427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64740"/>
          </a:xfrm>
        </p:spPr>
      </p:pic>
    </p:spTree>
    <p:extLst>
      <p:ext uri="{BB962C8B-B14F-4D97-AF65-F5344CB8AC3E}">
        <p14:creationId xmlns:p14="http://schemas.microsoft.com/office/powerpoint/2010/main" val="425880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Diabetes</a:t>
            </a:r>
            <a:endParaRPr lang="en-US" b="1" dirty="0">
              <a:solidFill>
                <a:schemeClr val="bg1"/>
              </a:solidFill>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04838" y="3537097"/>
            <a:ext cx="5387161" cy="333153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74958" cy="358671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6243" y="0"/>
            <a:ext cx="5221767" cy="35336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86716"/>
            <a:ext cx="6804838" cy="3372605"/>
          </a:xfrm>
          <a:prstGeom prst="rect">
            <a:avLst/>
          </a:prstGeom>
        </p:spPr>
      </p:pic>
    </p:spTree>
    <p:extLst>
      <p:ext uri="{BB962C8B-B14F-4D97-AF65-F5344CB8AC3E}">
        <p14:creationId xmlns:p14="http://schemas.microsoft.com/office/powerpoint/2010/main" val="128179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26201"/>
            <a:ext cx="5911702" cy="44337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702" y="3345712"/>
            <a:ext cx="6280298" cy="353608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702" y="1"/>
            <a:ext cx="6280298" cy="334571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45712"/>
            <a:ext cx="5911702" cy="3512288"/>
          </a:xfrm>
          <a:prstGeom prst="rect">
            <a:avLst/>
          </a:prstGeom>
        </p:spPr>
      </p:pic>
    </p:spTree>
    <p:extLst>
      <p:ext uri="{BB962C8B-B14F-4D97-AF65-F5344CB8AC3E}">
        <p14:creationId xmlns:p14="http://schemas.microsoft.com/office/powerpoint/2010/main" val="161194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Diabetes</a:t>
            </a:r>
            <a:endParaRPr lang="en-US" b="1" dirty="0">
              <a:solidFill>
                <a:schemeClr val="bg1"/>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868093" cy="6858000"/>
          </a:xfrm>
        </p:spPr>
      </p:pic>
      <p:sp>
        <p:nvSpPr>
          <p:cNvPr id="9" name="TextBox 8"/>
          <p:cNvSpPr txBox="1"/>
          <p:nvPr/>
        </p:nvSpPr>
        <p:spPr>
          <a:xfrm>
            <a:off x="7868092" y="365125"/>
            <a:ext cx="4323907" cy="5632311"/>
          </a:xfrm>
          <a:prstGeom prst="rect">
            <a:avLst/>
          </a:prstGeom>
          <a:noFill/>
        </p:spPr>
        <p:txBody>
          <a:bodyPr wrap="square" rtlCol="0">
            <a:spAutoFit/>
          </a:bodyPr>
          <a:lstStyle/>
          <a:p>
            <a:pPr marL="514350" indent="-514350">
              <a:buFont typeface="+mj-lt"/>
              <a:buAutoNum type="arabicPeriod"/>
            </a:pPr>
            <a:r>
              <a:rPr lang="en-US" sz="6000" b="1" dirty="0" smtClean="0">
                <a:solidFill>
                  <a:schemeClr val="bg1"/>
                </a:solidFill>
                <a:latin typeface="Arial" panose="020B0604020202020204" pitchFamily="34" charset="0"/>
                <a:cs typeface="Arial" panose="020B0604020202020204" pitchFamily="34" charset="0"/>
              </a:rPr>
              <a:t>Thirst</a:t>
            </a:r>
          </a:p>
          <a:p>
            <a:pPr marL="514350" indent="-514350">
              <a:buFont typeface="+mj-lt"/>
              <a:buAutoNum type="arabicPeriod"/>
            </a:pPr>
            <a:r>
              <a:rPr lang="en-US" sz="6000" b="1" dirty="0" smtClean="0">
                <a:solidFill>
                  <a:schemeClr val="bg1"/>
                </a:solidFill>
                <a:latin typeface="Arial" panose="020B0604020202020204" pitchFamily="34" charset="0"/>
                <a:cs typeface="Arial" panose="020B0604020202020204" pitchFamily="34" charset="0"/>
              </a:rPr>
              <a:t>Toilet</a:t>
            </a:r>
          </a:p>
          <a:p>
            <a:pPr marL="514350" indent="-514350">
              <a:buFont typeface="+mj-lt"/>
              <a:buAutoNum type="arabicPeriod"/>
            </a:pPr>
            <a:r>
              <a:rPr lang="en-US" sz="6000" b="1" dirty="0" smtClean="0">
                <a:solidFill>
                  <a:schemeClr val="bg1"/>
                </a:solidFill>
                <a:latin typeface="Arial" panose="020B0604020202020204" pitchFamily="34" charset="0"/>
                <a:cs typeface="Arial" panose="020B0604020202020204" pitchFamily="34" charset="0"/>
              </a:rPr>
              <a:t>Tired</a:t>
            </a:r>
          </a:p>
          <a:p>
            <a:pPr marL="514350" indent="-514350">
              <a:buFont typeface="+mj-lt"/>
              <a:buAutoNum type="arabicPeriod"/>
            </a:pPr>
            <a:r>
              <a:rPr lang="en-US" sz="6000" b="1" dirty="0" smtClean="0">
                <a:solidFill>
                  <a:schemeClr val="bg1"/>
                </a:solidFill>
                <a:latin typeface="Arial" panose="020B0604020202020204" pitchFamily="34" charset="0"/>
                <a:cs typeface="Arial" panose="020B0604020202020204" pitchFamily="34" charset="0"/>
              </a:rPr>
              <a:t>Thinner</a:t>
            </a:r>
          </a:p>
          <a:p>
            <a:pPr marL="514350" indent="-514350">
              <a:buFont typeface="+mj-lt"/>
              <a:buAutoNum type="arabicPeriod"/>
            </a:pPr>
            <a:r>
              <a:rPr lang="en-US" sz="6000" b="1" dirty="0" smtClean="0">
                <a:solidFill>
                  <a:schemeClr val="bg1"/>
                </a:solidFill>
                <a:latin typeface="Arial" panose="020B0604020202020204" pitchFamily="34" charset="0"/>
                <a:cs typeface="Arial" panose="020B0604020202020204" pitchFamily="34" charset="0"/>
              </a:rPr>
              <a:t>Test!</a:t>
            </a:r>
          </a:p>
          <a:p>
            <a:pPr marL="514350" indent="-514350">
              <a:buFont typeface="+mj-lt"/>
              <a:buAutoNum type="arabicPeriod"/>
            </a:pP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96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Diabetes</a:t>
            </a:r>
            <a:endParaRPr lang="en-US" b="1" dirty="0">
              <a:solidFill>
                <a:schemeClr val="bg1"/>
              </a:solidFill>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837"/>
          </a:xfrm>
        </p:spPr>
      </p:pic>
    </p:spTree>
    <p:extLst>
      <p:ext uri="{BB962C8B-B14F-4D97-AF65-F5344CB8AC3E}">
        <p14:creationId xmlns:p14="http://schemas.microsoft.com/office/powerpoint/2010/main" val="142404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latin typeface="Arial" panose="020B0604020202020204" pitchFamily="34" charset="0"/>
                <a:cs typeface="Arial" panose="020B0604020202020204" pitchFamily="34" charset="0"/>
              </a:rPr>
              <a:t>3 John 1:2</a:t>
            </a:r>
            <a:endParaRPr lang="en-US" sz="5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latin typeface="Arial" panose="020B0604020202020204" pitchFamily="34" charset="0"/>
                <a:cs typeface="Arial" panose="020B0604020202020204" pitchFamily="34" charset="0"/>
              </a:rPr>
              <a:t>'Beloved, I wish above all things that thou </a:t>
            </a:r>
            <a:r>
              <a:rPr lang="en-US" sz="4400" b="1" dirty="0" err="1" smtClean="0">
                <a:solidFill>
                  <a:schemeClr val="bg1"/>
                </a:solidFill>
                <a:latin typeface="Arial" panose="020B0604020202020204" pitchFamily="34" charset="0"/>
                <a:cs typeface="Arial" panose="020B0604020202020204" pitchFamily="34" charset="0"/>
              </a:rPr>
              <a:t>mayest</a:t>
            </a:r>
            <a:r>
              <a:rPr lang="en-US" sz="4400" b="1" dirty="0" smtClean="0">
                <a:solidFill>
                  <a:schemeClr val="bg1"/>
                </a:solidFill>
                <a:latin typeface="Arial" panose="020B0604020202020204" pitchFamily="34" charset="0"/>
                <a:cs typeface="Arial" panose="020B0604020202020204" pitchFamily="34" charset="0"/>
              </a:rPr>
              <a:t> prosper and be in </a:t>
            </a:r>
            <a:r>
              <a:rPr lang="en-US" sz="4400" b="1" dirty="0" smtClean="0">
                <a:solidFill>
                  <a:srgbClr val="FFFF00"/>
                </a:solidFill>
                <a:latin typeface="Arial" panose="020B0604020202020204" pitchFamily="34" charset="0"/>
                <a:cs typeface="Arial" panose="020B0604020202020204" pitchFamily="34" charset="0"/>
              </a:rPr>
              <a:t>health</a:t>
            </a:r>
            <a:r>
              <a:rPr lang="en-US" sz="4400" b="1" dirty="0" smtClean="0">
                <a:solidFill>
                  <a:schemeClr val="bg1"/>
                </a:solidFill>
                <a:latin typeface="Arial" panose="020B0604020202020204" pitchFamily="34" charset="0"/>
                <a:cs typeface="Arial" panose="020B0604020202020204" pitchFamily="34" charset="0"/>
              </a:rPr>
              <a:t>, even as thy soul </a:t>
            </a:r>
            <a:r>
              <a:rPr lang="en-US" sz="4400" b="1" dirty="0" err="1" smtClean="0">
                <a:solidFill>
                  <a:schemeClr val="bg1"/>
                </a:solidFill>
                <a:latin typeface="Arial" panose="020B0604020202020204" pitchFamily="34" charset="0"/>
                <a:cs typeface="Arial" panose="020B0604020202020204" pitchFamily="34" charset="0"/>
              </a:rPr>
              <a:t>prospereth</a:t>
            </a:r>
            <a:r>
              <a:rPr lang="en-US" sz="4400" b="1" dirty="0" smtClean="0">
                <a:solidFill>
                  <a:schemeClr val="bg1"/>
                </a:solidFill>
                <a:latin typeface="Arial" panose="020B0604020202020204" pitchFamily="34" charset="0"/>
                <a:cs typeface="Arial" panose="020B0604020202020204" pitchFamily="34" charset="0"/>
              </a:rPr>
              <a: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50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latin typeface="Arial" panose="020B0604020202020204" pitchFamily="34" charset="0"/>
                <a:cs typeface="Arial" panose="020B0604020202020204" pitchFamily="34" charset="0"/>
              </a:rPr>
              <a:t>Revelation 7:2-3</a:t>
            </a:r>
            <a:endParaRPr lang="en-US" sz="5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latin typeface="Arial" panose="020B0604020202020204" pitchFamily="34" charset="0"/>
                <a:cs typeface="Arial" panose="020B0604020202020204" pitchFamily="34" charset="0"/>
              </a:rPr>
              <a:t>And I saw another angel ascending from the east, having the seal of the living God: and he cried with a loud voice to the four angels, to whom it was given to hurt the earth and the sea…</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7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latin typeface="Arial" panose="020B0604020202020204" pitchFamily="34" charset="0"/>
                <a:cs typeface="Arial" panose="020B0604020202020204" pitchFamily="34" charset="0"/>
              </a:rPr>
              <a:t>Revelation 7:2-3</a:t>
            </a:r>
            <a:endParaRPr lang="en-US" sz="5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latin typeface="Arial" panose="020B0604020202020204" pitchFamily="34" charset="0"/>
                <a:cs typeface="Arial" panose="020B0604020202020204" pitchFamily="34" charset="0"/>
              </a:rPr>
              <a:t>…Saying, Hurt not the earth, neither the sea, nor the trees, till we have </a:t>
            </a:r>
            <a:r>
              <a:rPr lang="en-US" sz="4400" b="1" dirty="0" smtClean="0">
                <a:solidFill>
                  <a:srgbClr val="FFFF00"/>
                </a:solidFill>
                <a:latin typeface="Arial" panose="020B0604020202020204" pitchFamily="34" charset="0"/>
                <a:cs typeface="Arial" panose="020B0604020202020204" pitchFamily="34" charset="0"/>
              </a:rPr>
              <a:t>sealed</a:t>
            </a:r>
            <a:r>
              <a:rPr lang="en-US" sz="4400" b="1" dirty="0" smtClean="0">
                <a:solidFill>
                  <a:schemeClr val="bg1"/>
                </a:solidFill>
                <a:latin typeface="Arial" panose="020B0604020202020204" pitchFamily="34" charset="0"/>
                <a:cs typeface="Arial" panose="020B0604020202020204" pitchFamily="34" charset="0"/>
              </a:rPr>
              <a:t> the servants of our God in their foreheads.</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51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latin typeface="Arial" panose="020B0604020202020204" pitchFamily="34" charset="0"/>
                <a:cs typeface="Arial" panose="020B0604020202020204" pitchFamily="34" charset="0"/>
              </a:rPr>
              <a:t>3 John 1:2</a:t>
            </a:r>
            <a:endParaRPr lang="en-US" sz="5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latin typeface="Arial" panose="020B0604020202020204" pitchFamily="34" charset="0"/>
                <a:cs typeface="Arial" panose="020B0604020202020204" pitchFamily="34" charset="0"/>
              </a:rPr>
              <a:t>'Beloved, I wish above all things that thou </a:t>
            </a:r>
            <a:r>
              <a:rPr lang="en-US" sz="4400" b="1" dirty="0" err="1" smtClean="0">
                <a:solidFill>
                  <a:schemeClr val="bg1"/>
                </a:solidFill>
                <a:latin typeface="Arial" panose="020B0604020202020204" pitchFamily="34" charset="0"/>
                <a:cs typeface="Arial" panose="020B0604020202020204" pitchFamily="34" charset="0"/>
              </a:rPr>
              <a:t>mayest</a:t>
            </a:r>
            <a:r>
              <a:rPr lang="en-US" sz="4400" b="1" dirty="0" smtClean="0">
                <a:solidFill>
                  <a:schemeClr val="bg1"/>
                </a:solidFill>
                <a:latin typeface="Arial" panose="020B0604020202020204" pitchFamily="34" charset="0"/>
                <a:cs typeface="Arial" panose="020B0604020202020204" pitchFamily="34" charset="0"/>
              </a:rPr>
              <a:t> prosper and be in </a:t>
            </a:r>
            <a:r>
              <a:rPr lang="en-US" sz="4400" b="1" dirty="0" smtClean="0">
                <a:solidFill>
                  <a:srgbClr val="FFFF00"/>
                </a:solidFill>
                <a:latin typeface="Arial" panose="020B0604020202020204" pitchFamily="34" charset="0"/>
                <a:cs typeface="Arial" panose="020B0604020202020204" pitchFamily="34" charset="0"/>
              </a:rPr>
              <a:t>health</a:t>
            </a:r>
            <a:r>
              <a:rPr lang="en-US" sz="4400" b="1" dirty="0" smtClean="0">
                <a:solidFill>
                  <a:schemeClr val="bg1"/>
                </a:solidFill>
                <a:latin typeface="Arial" panose="020B0604020202020204" pitchFamily="34" charset="0"/>
                <a:cs typeface="Arial" panose="020B0604020202020204" pitchFamily="34" charset="0"/>
              </a:rPr>
              <a:t>, even as thy soul </a:t>
            </a:r>
            <a:r>
              <a:rPr lang="en-US" sz="4400" b="1" dirty="0" err="1" smtClean="0">
                <a:solidFill>
                  <a:schemeClr val="bg1"/>
                </a:solidFill>
                <a:latin typeface="Arial" panose="020B0604020202020204" pitchFamily="34" charset="0"/>
                <a:cs typeface="Arial" panose="020B0604020202020204" pitchFamily="34" charset="0"/>
              </a:rPr>
              <a:t>prospereth</a:t>
            </a:r>
            <a:r>
              <a:rPr lang="en-US" sz="4400" b="1" dirty="0" smtClean="0">
                <a:solidFill>
                  <a:schemeClr val="bg1"/>
                </a:solidFill>
                <a:latin typeface="Arial" panose="020B0604020202020204" pitchFamily="34" charset="0"/>
                <a:cs typeface="Arial" panose="020B0604020202020204" pitchFamily="34" charset="0"/>
              </a:rPr>
              <a: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9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Health Status of AS</a:t>
            </a:r>
            <a:endParaRPr lang="en-US"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8445" y="1608968"/>
            <a:ext cx="3902149" cy="3902149"/>
          </a:xfrm>
        </p:spPr>
      </p:pic>
      <p:sp>
        <p:nvSpPr>
          <p:cNvPr id="5" name="Content Placeholder 2"/>
          <p:cNvSpPr txBox="1">
            <a:spLocks/>
          </p:cNvSpPr>
          <p:nvPr/>
        </p:nvSpPr>
        <p:spPr>
          <a:xfrm>
            <a:off x="5124893" y="1608969"/>
            <a:ext cx="6228906" cy="4567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chemeClr val="bg1"/>
                </a:solidFill>
                <a:latin typeface="Arial" panose="020B0604020202020204" pitchFamily="34" charset="0"/>
                <a:cs typeface="Arial" panose="020B0604020202020204" pitchFamily="34" charset="0"/>
              </a:rPr>
              <a:t>33.6% Are Diabetic</a:t>
            </a:r>
          </a:p>
          <a:p>
            <a:pPr marL="0" indent="0">
              <a:buFont typeface="Arial" panose="020B0604020202020204" pitchFamily="34" charset="0"/>
              <a:buNone/>
            </a:pPr>
            <a:endParaRPr lang="en-US" sz="4800" b="1"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4800" b="1" dirty="0" smtClean="0">
                <a:solidFill>
                  <a:schemeClr val="bg1"/>
                </a:solidFill>
                <a:latin typeface="Arial" panose="020B0604020202020204" pitchFamily="34" charset="0"/>
                <a:cs typeface="Arial" panose="020B0604020202020204" pitchFamily="34" charset="0"/>
              </a:rPr>
              <a:t>21.8% Pre-Diabetic</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46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1" name="Chart 10"/>
          <p:cNvGraphicFramePr>
            <a:graphicFrameLocks/>
          </p:cNvGraphicFramePr>
          <p:nvPr>
            <p:extLst>
              <p:ext uri="{D42A27DB-BD31-4B8C-83A1-F6EECF244321}">
                <p14:modId xmlns:p14="http://schemas.microsoft.com/office/powerpoint/2010/main" val="3300069910"/>
              </p:ext>
            </p:extLst>
          </p:nvPr>
        </p:nvGraphicFramePr>
        <p:xfrm>
          <a:off x="85061" y="77972"/>
          <a:ext cx="12014792" cy="6677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150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What is Diabetes?</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latin typeface="Arial" panose="020B0604020202020204" pitchFamily="34" charset="0"/>
                <a:cs typeface="Arial" panose="020B0604020202020204" pitchFamily="34" charset="0"/>
              </a:rPr>
              <a:t>Diabetes is the condition in which the body does not properly process food for use as energy.</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54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635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01524" cy="6858000"/>
          </a:xfrm>
        </p:spPr>
      </p:pic>
    </p:spTree>
    <p:extLst>
      <p:ext uri="{BB962C8B-B14F-4D97-AF65-F5344CB8AC3E}">
        <p14:creationId xmlns:p14="http://schemas.microsoft.com/office/powerpoint/2010/main" val="164124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sz="4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0"/>
            <a:ext cx="12192000" cy="6831419"/>
          </a:xfrm>
          <a:prstGeom prst="rect">
            <a:avLst/>
          </a:prstGeom>
        </p:spPr>
      </p:pic>
    </p:spTree>
    <p:extLst>
      <p:ext uri="{BB962C8B-B14F-4D97-AF65-F5344CB8AC3E}">
        <p14:creationId xmlns:p14="http://schemas.microsoft.com/office/powerpoint/2010/main" val="218474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84583"/>
          </a:xfrm>
          <a:prstGeom prst="rect">
            <a:avLst/>
          </a:prstGeom>
        </p:spPr>
      </p:pic>
    </p:spTree>
    <p:extLst>
      <p:ext uri="{BB962C8B-B14F-4D97-AF65-F5344CB8AC3E}">
        <p14:creationId xmlns:p14="http://schemas.microsoft.com/office/powerpoint/2010/main" val="3612972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TotalTime>
  <Words>885</Words>
  <Application>Microsoft Office PowerPoint</Application>
  <PresentationFormat>Widescreen</PresentationFormat>
  <Paragraphs>56</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3 John 1:2</vt:lpstr>
      <vt:lpstr>Health Status of AS</vt:lpstr>
      <vt:lpstr>PowerPoint Presentation</vt:lpstr>
      <vt:lpstr>What is Diabetes?</vt:lpstr>
      <vt:lpstr>PowerPoint Presentation</vt:lpstr>
      <vt:lpstr>PowerPoint Presentation</vt:lpstr>
      <vt:lpstr>PowerPoint Presentation</vt:lpstr>
      <vt:lpstr>PowerPoint Presentation</vt:lpstr>
      <vt:lpstr>PowerPoint Presentation</vt:lpstr>
      <vt:lpstr>Unhealthy Eating  Overweight  Lack of Exercise  Family History </vt:lpstr>
      <vt:lpstr>PowerPoint Presentation</vt:lpstr>
      <vt:lpstr>Diabetes</vt:lpstr>
      <vt:lpstr>PowerPoint Presentation</vt:lpstr>
      <vt:lpstr>Diabetes</vt:lpstr>
      <vt:lpstr>Diabetes</vt:lpstr>
      <vt:lpstr>3 John 1:2</vt:lpstr>
      <vt:lpstr>Revelation 7:2-3</vt:lpstr>
      <vt:lpstr>Revelation 7:2-3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Tulafono</dc:creator>
  <cp:lastModifiedBy>J Tulafono</cp:lastModifiedBy>
  <cp:revision>29</cp:revision>
  <dcterms:created xsi:type="dcterms:W3CDTF">2019-07-28T20:09:36Z</dcterms:created>
  <dcterms:modified xsi:type="dcterms:W3CDTF">2019-07-31T04:26:24Z</dcterms:modified>
</cp:coreProperties>
</file>