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74" r:id="rId4"/>
    <p:sldId id="259" r:id="rId5"/>
    <p:sldId id="260" r:id="rId6"/>
    <p:sldId id="269" r:id="rId7"/>
    <p:sldId id="265" r:id="rId8"/>
    <p:sldId id="270" r:id="rId9"/>
    <p:sldId id="266" r:id="rId10"/>
    <p:sldId id="271" r:id="rId11"/>
    <p:sldId id="267" r:id="rId12"/>
    <p:sldId id="272" r:id="rId13"/>
    <p:sldId id="268" r:id="rId14"/>
    <p:sldId id="273" r:id="rId15"/>
    <p:sldId id="263" r:id="rId16"/>
    <p:sldId id="264"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22E5"/>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466" autoAdjust="0"/>
  </p:normalViewPr>
  <p:slideViewPr>
    <p:cSldViewPr snapToGrid="0">
      <p:cViewPr varScale="1">
        <p:scale>
          <a:sx n="57" d="100"/>
          <a:sy n="57" d="100"/>
        </p:scale>
        <p:origin x="-379" y="-77"/>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cfdd9c0d8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cfdd9c0d8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Perhaps </a:t>
            </a:r>
            <a:r>
              <a:rPr lang="en" dirty="0"/>
              <a:t>you have been trying to improve your lifestyle, but you realize that your efforts to change the habits that may have impaired your health have been fruitless. Have you considered that the power to change may need to come from without rather than within? Here at Maranatha, we believe the only Higher Power that is worthy of our complete trust is God, the Creator of the universe, our forever Friend.</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5cfdd9c0d8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5cfdd9c0d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smtClean="0">
                <a:highlight>
                  <a:srgbClr val="FFFFFF"/>
                </a:highlight>
              </a:rPr>
              <a:t>Paul realized the battle was not his, but Christ’s. He realized his own helpless condition – his sickness, if you will. When you come to this point, then you are on the road to recovery – on the road to a NEWSTART! When you recognize that some of your past habits may have contributed to your sickness, then it’s time to “trust.” Trust in the deliverance offered by Jesus Christ. Trust in the power of a God who created you – a God who loves you, and who even died for you. When we feel we cannot change our bad habits, then trust that God can! Hand over control and trust in His power to give you the strength to make the right decisions. The result? Jesus said, “I am come that they might have life, and that they might have it more abundantly.” (John 10:10).</a:t>
            </a:r>
            <a:endParaRPr lang="en-US" dirty="0" smtClean="0"/>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5cfdd9c0d8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5cfdd9c0d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smtClean="0"/>
              <a:t>Peter expresses his trust in God this way: “Casting all your anxiety upon Him for He cares for you.” (1 Peter 5:7). Anxiety (or worry) is a state of mistrust and has led to many dire and evil consequences from drug addiction to suicide. It can cause high blood pressure, heart disease and even cancer. Resentment, hate, and anger cause anxiety. Anxiety and resentment may indicate a lack of the necessary trust that leads to a peaceful and content existence (see Matthew 6:25-34). Anxiety is gripping our nation due to natural disasters, economic insecurity, broken families, and social deterioration. This is the time to cast your anxiety upon God and trust Him. Won’t you consider giving Him a chance to show you what He can do? He’s waiting to give you strength and comfort like you’ve never had before.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cc3b0b637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cc3b0b63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rPr>
              <a:t>The prophet Isaiah says: </a:t>
            </a:r>
            <a:r>
              <a:rPr lang="en" i="0" dirty="0" smtClean="0">
                <a:solidFill>
                  <a:schemeClr val="bg1"/>
                </a:solidFill>
              </a:rPr>
              <a:t>“</a:t>
            </a:r>
            <a:r>
              <a:rPr lang="en-US" sz="1100" b="0" i="0" u="none" strike="noStrike" cap="none" baseline="0" dirty="0" smtClean="0">
                <a:solidFill>
                  <a:schemeClr val="bg1"/>
                </a:solidFill>
                <a:latin typeface="Arial"/>
                <a:ea typeface="Arial"/>
                <a:cs typeface="Arial"/>
                <a:sym typeface="Arial"/>
              </a:rPr>
              <a:t>Thou wilt keep him in perfect peace, whose mind is stayed on thee: because he </a:t>
            </a:r>
            <a:r>
              <a:rPr lang="en-US" sz="1100" b="0" i="0" u="none" strike="noStrike" cap="none" baseline="0" dirty="0" err="1" smtClean="0">
                <a:solidFill>
                  <a:schemeClr val="bg1"/>
                </a:solidFill>
                <a:latin typeface="Arial"/>
                <a:ea typeface="Arial"/>
                <a:cs typeface="Arial"/>
                <a:sym typeface="Arial"/>
              </a:rPr>
              <a:t>trusteth</a:t>
            </a:r>
            <a:r>
              <a:rPr lang="en-US" sz="1100" b="0" i="0" u="none" strike="noStrike" cap="none" baseline="0" dirty="0" smtClean="0">
                <a:solidFill>
                  <a:schemeClr val="bg1"/>
                </a:solidFill>
                <a:latin typeface="Arial"/>
                <a:ea typeface="Arial"/>
                <a:cs typeface="Arial"/>
                <a:sym typeface="Arial"/>
              </a:rPr>
              <a:t> in thee.”  </a:t>
            </a:r>
            <a:r>
              <a:rPr lang="en" i="0" dirty="0" smtClean="0">
                <a:solidFill>
                  <a:schemeClr val="bg1"/>
                </a:solidFill>
              </a:rPr>
              <a:t>I</a:t>
            </a:r>
            <a:r>
              <a:rPr lang="en" dirty="0" smtClean="0">
                <a:solidFill>
                  <a:schemeClr val="bg1"/>
                </a:solidFill>
              </a:rPr>
              <a:t>n other words, if you put your trust in the Lord no matter what the situation may be, He will keep your mind in perfect peace.</a:t>
            </a:r>
            <a:endParaRPr>
              <a:solidFill>
                <a:schemeClr val="bg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5cfdd9c0d8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5cfdd9c0d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In the book,</a:t>
            </a:r>
            <a:r>
              <a:rPr lang="en-US" baseline="0" dirty="0" smtClean="0"/>
              <a:t> </a:t>
            </a:r>
            <a:r>
              <a:rPr lang="en-US" dirty="0" smtClean="0"/>
              <a:t>Ministry of Healing</a:t>
            </a:r>
            <a:r>
              <a:rPr lang="en-US" baseline="0" dirty="0" smtClean="0"/>
              <a:t> we read:  “Gratitude, rejoicing, benevolence, trust in God's love and care—these are health's greatest safeguard.”</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5cfdd9c0d8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5cfdd9c0d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b="0" i="0" u="none" strike="noStrike" cap="none" baseline="0" dirty="0" err="1" smtClean="0">
                <a:solidFill>
                  <a:schemeClr val="bg1"/>
                </a:solidFill>
                <a:latin typeface="Arial"/>
                <a:ea typeface="Arial"/>
                <a:cs typeface="Arial"/>
                <a:sym typeface="Arial"/>
              </a:rPr>
              <a:t>Psa</a:t>
            </a:r>
            <a:r>
              <a:rPr lang="en-US" sz="1100" b="0" i="0" u="none" strike="noStrike" cap="none" baseline="0" dirty="0" smtClean="0">
                <a:solidFill>
                  <a:schemeClr val="bg1"/>
                </a:solidFill>
                <a:latin typeface="Arial"/>
                <a:ea typeface="Arial"/>
                <a:cs typeface="Arial"/>
                <a:sym typeface="Arial"/>
              </a:rPr>
              <a:t> 118:8  It is better to trust in the LORD than to put confidence in man. </a:t>
            </a:r>
            <a:endParaRPr i="0">
              <a:solidFill>
                <a:schemeClr val="bg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5cfdd9c0d8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5cfdd9c0d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5cfdd9c0d8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5cfdd9c0d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5cfdd9c0d8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5cfdd9c0d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5cfdd9c0d8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5cfdd9c0d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5cfdd9c0d8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5cfdd9c0d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rgbClr val="000000"/>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4" name="Picture 3" descr="Bible - Jesus - Jesus In Gethsemane.jpg"/>
          <p:cNvPicPr>
            <a:picLocks noChangeAspect="1"/>
          </p:cNvPicPr>
          <p:nvPr/>
        </p:nvPicPr>
        <p:blipFill>
          <a:blip r:embed="rId3"/>
          <a:stretch>
            <a:fillRect/>
          </a:stretch>
        </p:blipFill>
        <p:spPr>
          <a:xfrm>
            <a:off x="0" y="0"/>
            <a:ext cx="9144000" cy="5143500"/>
          </a:xfrm>
          <a:prstGeom prst="rect">
            <a:avLst/>
          </a:prstGeom>
        </p:spPr>
      </p:pic>
      <p:sp>
        <p:nvSpPr>
          <p:cNvPr id="54" name="Google Shape;54;p13"/>
          <p:cNvSpPr txBox="1">
            <a:spLocks noGrp="1"/>
          </p:cNvSpPr>
          <p:nvPr>
            <p:ph type="ctrTitle"/>
          </p:nvPr>
        </p:nvSpPr>
        <p:spPr>
          <a:xfrm>
            <a:off x="301189" y="2640794"/>
            <a:ext cx="8520600" cy="1214059"/>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7200" b="1" dirty="0">
                <a:ln>
                  <a:solidFill>
                    <a:schemeClr val="bg1"/>
                  </a:solidFill>
                </a:ln>
                <a:solidFill>
                  <a:srgbClr val="FFFFFF"/>
                </a:solidFill>
                <a:effectLst>
                  <a:glow rad="228600">
                    <a:srgbClr val="F422E5"/>
                  </a:glow>
                </a:effectLst>
                <a:latin typeface="+mn-lt"/>
                <a:ea typeface="Times New Roman"/>
                <a:cs typeface="Times New Roman"/>
                <a:sym typeface="Times New Roman"/>
              </a:rPr>
              <a:t>Trust in God</a:t>
            </a:r>
            <a:endParaRPr sz="7200" b="1">
              <a:ln>
                <a:solidFill>
                  <a:schemeClr val="bg1"/>
                </a:solidFill>
              </a:ln>
              <a:solidFill>
                <a:srgbClr val="FFFFFF"/>
              </a:solidFill>
              <a:effectLst>
                <a:glow rad="228600">
                  <a:srgbClr val="F422E5"/>
                </a:glow>
              </a:effectLst>
              <a:latin typeface="+mn-lt"/>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What is a Clairvoyant?"/>
          <p:cNvPicPr>
            <a:picLocks noChangeAspect="1" noChangeArrowheads="1"/>
          </p:cNvPicPr>
          <p:nvPr/>
        </p:nvPicPr>
        <p:blipFill>
          <a:blip r:embed="rId2"/>
          <a:srcRect/>
          <a:stretch>
            <a:fillRect/>
          </a:stretch>
        </p:blipFill>
        <p:spPr bwMode="auto">
          <a:xfrm>
            <a:off x="0" y="0"/>
            <a:ext cx="9144000" cy="51435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7"/>
          <p:cNvSpPr txBox="1">
            <a:spLocks noGrp="1"/>
          </p:cNvSpPr>
          <p:nvPr>
            <p:ph type="body" idx="1"/>
          </p:nvPr>
        </p:nvSpPr>
        <p:spPr>
          <a:xfrm>
            <a:off x="315111" y="407773"/>
            <a:ext cx="8520600" cy="4404748"/>
          </a:xfrm>
          <a:prstGeom prst="rect">
            <a:avLst/>
          </a:prstGeom>
        </p:spPr>
        <p:txBody>
          <a:bodyPr spcFirstLastPara="1" wrap="square" lIns="91425" tIns="91425" rIns="91425" bIns="91425" anchor="ctr" anchorCtr="0">
            <a:noAutofit/>
          </a:bodyPr>
          <a:lstStyle/>
          <a:p>
            <a:pPr marL="0" lvl="0" indent="0">
              <a:spcAft>
                <a:spcPts val="1600"/>
              </a:spcAft>
              <a:buNone/>
            </a:pPr>
            <a:r>
              <a:rPr lang="en-US" sz="4000" b="1" dirty="0" smtClean="0">
                <a:solidFill>
                  <a:schemeClr val="tx1"/>
                </a:solidFill>
              </a:rPr>
              <a:t>“… and she trusts her dear one to his charge, placing it as verily in the hands of Satan as if he were standing by her side.  …”</a:t>
            </a:r>
            <a:endParaRPr sz="4000" b="1">
              <a:solidFill>
                <a:schemeClr val="tx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Search photos devil"/>
          <p:cNvPicPr>
            <a:picLocks noChangeAspect="1" noChangeArrowheads="1"/>
          </p:cNvPicPr>
          <p:nvPr/>
        </p:nvPicPr>
        <p:blipFill>
          <a:blip r:embed="rId2"/>
          <a:srcRect/>
          <a:stretch>
            <a:fillRect/>
          </a:stretch>
        </p:blipFill>
        <p:spPr bwMode="auto">
          <a:xfrm>
            <a:off x="-1" y="0"/>
            <a:ext cx="9144001" cy="51435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7"/>
          <p:cNvSpPr txBox="1">
            <a:spLocks noGrp="1"/>
          </p:cNvSpPr>
          <p:nvPr>
            <p:ph type="body" idx="1"/>
          </p:nvPr>
        </p:nvSpPr>
        <p:spPr>
          <a:xfrm>
            <a:off x="315111" y="407773"/>
            <a:ext cx="8520600" cy="4404748"/>
          </a:xfrm>
          <a:prstGeom prst="rect">
            <a:avLst/>
          </a:prstGeom>
        </p:spPr>
        <p:txBody>
          <a:bodyPr spcFirstLastPara="1" wrap="square" lIns="91425" tIns="91425" rIns="91425" bIns="91425" anchor="ctr" anchorCtr="0">
            <a:noAutofit/>
          </a:bodyPr>
          <a:lstStyle/>
          <a:p>
            <a:pPr marL="0" lvl="0" indent="0">
              <a:spcAft>
                <a:spcPts val="1600"/>
              </a:spcAft>
              <a:buNone/>
            </a:pPr>
            <a:r>
              <a:rPr lang="en-US" sz="4000" b="1" dirty="0" smtClean="0">
                <a:solidFill>
                  <a:schemeClr val="tx1"/>
                </a:solidFill>
              </a:rPr>
              <a:t>“… In many instances the future life of the child is controlled by a satanic power which it seems impossible to break.” </a:t>
            </a:r>
            <a:r>
              <a:rPr lang="en-US" sz="4000" b="1" dirty="0" smtClean="0">
                <a:solidFill>
                  <a:srgbClr val="00B0F0"/>
                </a:solidFill>
              </a:rPr>
              <a:t>– Counsels on Health, page 454.3</a:t>
            </a:r>
            <a:endParaRPr sz="4000" b="1">
              <a:solidFill>
                <a:srgbClr val="00B0F0"/>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Memories of Lizzy Grupetta and other disturbing stuff."/>
          <p:cNvPicPr>
            <a:picLocks noChangeAspect="1" noChangeArrowheads="1"/>
          </p:cNvPicPr>
          <p:nvPr/>
        </p:nvPicPr>
        <p:blipFill>
          <a:blip r:embed="rId2"/>
          <a:srcRect/>
          <a:stretch>
            <a:fillRect/>
          </a:stretch>
        </p:blipFill>
        <p:spPr bwMode="auto">
          <a:xfrm>
            <a:off x="0" y="0"/>
            <a:ext cx="9144000" cy="51435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447625" y="185351"/>
            <a:ext cx="8520600" cy="4658498"/>
          </a:xfrm>
          <a:prstGeom prst="rect">
            <a:avLst/>
          </a:prstGeom>
        </p:spPr>
        <p:txBody>
          <a:bodyPr spcFirstLastPara="1" wrap="square" lIns="91425" tIns="91425" rIns="91425" bIns="91425" anchor="ctr" anchorCtr="0">
            <a:noAutofit/>
          </a:bodyPr>
          <a:lstStyle/>
          <a:p>
            <a:pPr algn="ctr"/>
            <a:r>
              <a:rPr lang="en-US" sz="4000" b="1" dirty="0" smtClean="0"/>
              <a:t>“O wretched man that I am! who shall deliver me from the body of this death?  I thank God through Jesus Christ our Lord. So then with the mind I myself serve the law of God; but with the flesh the law of sin.” </a:t>
            </a:r>
            <a:r>
              <a:rPr lang="en-US" sz="4000" b="1" dirty="0" smtClean="0">
                <a:solidFill>
                  <a:srgbClr val="00B0F0"/>
                </a:solidFill>
              </a:rPr>
              <a:t>– Romans 7:24-25 KJB</a:t>
            </a:r>
            <a:endParaRPr lang="en-US" sz="4000" b="1" dirty="0">
              <a:solidFill>
                <a:srgbClr val="00B0F0"/>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249917" y="296561"/>
            <a:ext cx="3901953" cy="4609071"/>
          </a:xfrm>
          <a:prstGeom prst="rect">
            <a:avLst/>
          </a:prstGeom>
        </p:spPr>
        <p:txBody>
          <a:bodyPr spcFirstLastPara="1" wrap="square" lIns="91425" tIns="91425" rIns="91425" bIns="91425" anchor="ctr" anchorCtr="0">
            <a:noAutofit/>
          </a:bodyPr>
          <a:lstStyle/>
          <a:p>
            <a:pPr algn="ctr"/>
            <a:r>
              <a:rPr lang="en-US" sz="4000" b="1" dirty="0" smtClean="0"/>
              <a:t>“Casting all your care upon him; for he </a:t>
            </a:r>
            <a:r>
              <a:rPr lang="en-US" sz="4000" b="1" dirty="0" err="1" smtClean="0"/>
              <a:t>careth</a:t>
            </a:r>
            <a:r>
              <a:rPr lang="en-US" sz="4000" b="1" dirty="0" smtClean="0"/>
              <a:t> for you.” </a:t>
            </a:r>
            <a:r>
              <a:rPr lang="en-US" sz="4000" b="1" dirty="0" smtClean="0">
                <a:solidFill>
                  <a:srgbClr val="00B0F0"/>
                </a:solidFill>
              </a:rPr>
              <a:t>– 1 Peter 5:7 KJB</a:t>
            </a:r>
            <a:endParaRPr lang="en-US" sz="4000" b="1" dirty="0">
              <a:solidFill>
                <a:srgbClr val="00B0F0"/>
              </a:solidFill>
              <a:latin typeface="Times New Roman"/>
              <a:ea typeface="Times New Roman"/>
              <a:cs typeface="Times New Roman"/>
              <a:sym typeface="Times New Roman"/>
            </a:endParaRPr>
          </a:p>
        </p:txBody>
      </p:sp>
      <p:pic>
        <p:nvPicPr>
          <p:cNvPr id="3" name="Picture 2" descr="Bible - Jesus - Jesus Comforts Sad Woman.jpg"/>
          <p:cNvPicPr>
            <a:picLocks noChangeAspect="1"/>
          </p:cNvPicPr>
          <p:nvPr/>
        </p:nvPicPr>
        <p:blipFill>
          <a:blip r:embed="rId3"/>
          <a:stretch>
            <a:fillRect/>
          </a:stretch>
        </p:blipFill>
        <p:spPr>
          <a:xfrm>
            <a:off x="4411362" y="394516"/>
            <a:ext cx="4582813" cy="4482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12290" name="Picture 2" descr="AMAZING NATURE HD WALLPAPERS 1080p ~ HD WALLPAPERS"/>
          <p:cNvPicPr>
            <a:picLocks noChangeAspect="1" noChangeArrowheads="1"/>
          </p:cNvPicPr>
          <p:nvPr/>
        </p:nvPicPr>
        <p:blipFill>
          <a:blip r:embed="rId3"/>
          <a:srcRect/>
          <a:stretch>
            <a:fillRect/>
          </a:stretch>
        </p:blipFill>
        <p:spPr bwMode="auto">
          <a:xfrm>
            <a:off x="0" y="0"/>
            <a:ext cx="9143999" cy="5143500"/>
          </a:xfrm>
          <a:prstGeom prst="rect">
            <a:avLst/>
          </a:prstGeom>
          <a:noFill/>
        </p:spPr>
      </p:pic>
      <p:sp>
        <p:nvSpPr>
          <p:cNvPr id="4" name="TextBox 3"/>
          <p:cNvSpPr txBox="1"/>
          <p:nvPr/>
        </p:nvSpPr>
        <p:spPr>
          <a:xfrm>
            <a:off x="432486" y="420130"/>
            <a:ext cx="8390238" cy="2554545"/>
          </a:xfrm>
          <a:prstGeom prst="rect">
            <a:avLst/>
          </a:prstGeom>
          <a:noFill/>
        </p:spPr>
        <p:txBody>
          <a:bodyPr wrap="square" rtlCol="0">
            <a:spAutoFit/>
          </a:bodyPr>
          <a:lstStyle/>
          <a:p>
            <a:pPr algn="ctr"/>
            <a:r>
              <a:rPr lang="en-US" sz="4000" b="1" dirty="0" smtClean="0">
                <a:ln>
                  <a:solidFill>
                    <a:srgbClr val="002060"/>
                  </a:solidFill>
                </a:ln>
                <a:solidFill>
                  <a:schemeClr val="tx1"/>
                </a:solidFill>
              </a:rPr>
              <a:t>“Thou wilt keep </a:t>
            </a:r>
            <a:r>
              <a:rPr lang="en-US" sz="4000" b="1" i="1" dirty="0" smtClean="0">
                <a:ln>
                  <a:solidFill>
                    <a:srgbClr val="002060"/>
                  </a:solidFill>
                </a:ln>
                <a:solidFill>
                  <a:schemeClr val="tx1"/>
                </a:solidFill>
              </a:rPr>
              <a:t>him</a:t>
            </a:r>
            <a:r>
              <a:rPr lang="en-US" sz="4000" b="1" dirty="0" smtClean="0">
                <a:ln>
                  <a:solidFill>
                    <a:srgbClr val="002060"/>
                  </a:solidFill>
                </a:ln>
                <a:solidFill>
                  <a:schemeClr val="tx1"/>
                </a:solidFill>
              </a:rPr>
              <a:t> in perfect peace, </a:t>
            </a:r>
            <a:r>
              <a:rPr lang="en-US" sz="4000" b="1" i="1" dirty="0" smtClean="0">
                <a:ln>
                  <a:solidFill>
                    <a:srgbClr val="002060"/>
                  </a:solidFill>
                </a:ln>
                <a:solidFill>
                  <a:schemeClr val="tx1"/>
                </a:solidFill>
              </a:rPr>
              <a:t>whose</a:t>
            </a:r>
            <a:r>
              <a:rPr lang="en-US" sz="4000" b="1" dirty="0" smtClean="0">
                <a:ln>
                  <a:solidFill>
                    <a:srgbClr val="002060"/>
                  </a:solidFill>
                </a:ln>
                <a:solidFill>
                  <a:schemeClr val="tx1"/>
                </a:solidFill>
              </a:rPr>
              <a:t> mind </a:t>
            </a:r>
            <a:r>
              <a:rPr lang="en-US" sz="4000" b="1" i="1" dirty="0" smtClean="0">
                <a:ln>
                  <a:solidFill>
                    <a:srgbClr val="002060"/>
                  </a:solidFill>
                </a:ln>
                <a:solidFill>
                  <a:schemeClr val="tx1"/>
                </a:solidFill>
              </a:rPr>
              <a:t>is</a:t>
            </a:r>
            <a:r>
              <a:rPr lang="en-US" sz="4000" b="1" dirty="0" smtClean="0">
                <a:ln>
                  <a:solidFill>
                    <a:srgbClr val="002060"/>
                  </a:solidFill>
                </a:ln>
                <a:solidFill>
                  <a:schemeClr val="tx1"/>
                </a:solidFill>
              </a:rPr>
              <a:t> stayed </a:t>
            </a:r>
            <a:r>
              <a:rPr lang="en-US" sz="4000" b="1" i="1" dirty="0" smtClean="0">
                <a:ln>
                  <a:solidFill>
                    <a:srgbClr val="002060"/>
                  </a:solidFill>
                </a:ln>
                <a:solidFill>
                  <a:schemeClr val="tx1"/>
                </a:solidFill>
              </a:rPr>
              <a:t>on thee</a:t>
            </a:r>
            <a:r>
              <a:rPr lang="en-US" sz="4000" b="1" dirty="0" smtClean="0">
                <a:ln>
                  <a:solidFill>
                    <a:srgbClr val="002060"/>
                  </a:solidFill>
                </a:ln>
                <a:solidFill>
                  <a:schemeClr val="tx1"/>
                </a:solidFill>
              </a:rPr>
              <a:t>: because he </a:t>
            </a:r>
            <a:r>
              <a:rPr lang="en-US" sz="4000" b="1" dirty="0" err="1" smtClean="0">
                <a:ln>
                  <a:solidFill>
                    <a:srgbClr val="002060"/>
                  </a:solidFill>
                </a:ln>
                <a:solidFill>
                  <a:schemeClr val="tx1"/>
                </a:solidFill>
              </a:rPr>
              <a:t>trusteth</a:t>
            </a:r>
            <a:r>
              <a:rPr lang="en-US" sz="4000" b="1" dirty="0" smtClean="0">
                <a:ln>
                  <a:solidFill>
                    <a:srgbClr val="002060"/>
                  </a:solidFill>
                </a:ln>
                <a:solidFill>
                  <a:schemeClr val="tx1"/>
                </a:solidFill>
              </a:rPr>
              <a:t> in thee.” </a:t>
            </a:r>
            <a:r>
              <a:rPr lang="en-US" sz="4000" b="1" dirty="0" smtClean="0">
                <a:ln>
                  <a:solidFill>
                    <a:srgbClr val="002060"/>
                  </a:solidFill>
                </a:ln>
                <a:solidFill>
                  <a:srgbClr val="00B0F0"/>
                </a:solidFill>
              </a:rPr>
              <a:t>– Isaiah 26:3 KJB</a:t>
            </a:r>
            <a:endParaRPr lang="en-US" sz="4000" b="1" dirty="0">
              <a:ln>
                <a:solidFill>
                  <a:srgbClr val="002060"/>
                </a:solidFill>
              </a:ln>
              <a:solidFill>
                <a:srgbClr val="00B0F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6" name="Google Shape;66;p15"/>
          <p:cNvSpPr txBox="1">
            <a:spLocks noGrp="1"/>
          </p:cNvSpPr>
          <p:nvPr>
            <p:ph type="body" idx="1"/>
          </p:nvPr>
        </p:nvSpPr>
        <p:spPr>
          <a:xfrm>
            <a:off x="373483" y="299282"/>
            <a:ext cx="8520600" cy="4569280"/>
          </a:xfrm>
          <a:prstGeom prst="rect">
            <a:avLst/>
          </a:prstGeom>
        </p:spPr>
        <p:txBody>
          <a:bodyPr spcFirstLastPara="1" wrap="square" lIns="91425" tIns="91425" rIns="91425" bIns="91425" anchor="ctr" anchorCtr="0">
            <a:noAutofit/>
          </a:bodyPr>
          <a:lstStyle/>
          <a:p>
            <a:pPr marL="0" lvl="0" indent="0" algn="ctr">
              <a:lnSpc>
                <a:spcPct val="100000"/>
              </a:lnSpc>
              <a:spcAft>
                <a:spcPts val="1600"/>
              </a:spcAft>
              <a:buNone/>
            </a:pPr>
            <a:r>
              <a:rPr lang="en-US" sz="4400" b="1" smtClean="0">
                <a:solidFill>
                  <a:schemeClr val="tx1"/>
                </a:solidFill>
                <a:latin typeface="+mn-lt"/>
              </a:rPr>
              <a:t>“</a:t>
            </a:r>
            <a:r>
              <a:rPr lang="en-US" sz="4400" b="1" dirty="0" smtClean="0">
                <a:solidFill>
                  <a:schemeClr val="tx1"/>
                </a:solidFill>
                <a:latin typeface="+mn-lt"/>
              </a:rPr>
              <a:t>Gratitude, rejoicing, benevolence, </a:t>
            </a:r>
            <a:r>
              <a:rPr lang="en-US" sz="4400" b="1" u="sng" dirty="0" smtClean="0">
                <a:solidFill>
                  <a:srgbClr val="FFFF00"/>
                </a:solidFill>
                <a:latin typeface="+mn-lt"/>
              </a:rPr>
              <a:t>trust in God's love and care</a:t>
            </a:r>
            <a:r>
              <a:rPr lang="en-US" sz="4400" b="1" dirty="0" smtClean="0">
                <a:solidFill>
                  <a:schemeClr val="tx1"/>
                </a:solidFill>
                <a:latin typeface="+mn-lt"/>
              </a:rPr>
              <a:t>—these are health's greatest safeguard” </a:t>
            </a:r>
            <a:r>
              <a:rPr lang="en-US" sz="4400" b="1" dirty="0" smtClean="0">
                <a:solidFill>
                  <a:srgbClr val="00B0F0"/>
                </a:solidFill>
                <a:latin typeface="+mn-lt"/>
              </a:rPr>
              <a:t>– The Ministry of Healing,     page 281.3</a:t>
            </a:r>
            <a:endParaRPr sz="4400" b="1">
              <a:solidFill>
                <a:srgbClr val="00B0F0"/>
              </a:solidFill>
              <a:highlight>
                <a:schemeClr val="lt1"/>
              </a:highlight>
              <a:latin typeface="+mn-lt"/>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447625" y="679621"/>
            <a:ext cx="8520600" cy="3941805"/>
          </a:xfrm>
          <a:prstGeom prst="rect">
            <a:avLst/>
          </a:prstGeom>
        </p:spPr>
        <p:txBody>
          <a:bodyPr spcFirstLastPara="1" wrap="square" lIns="91425" tIns="91425" rIns="91425" bIns="91425" anchor="ctr" anchorCtr="0">
            <a:noAutofit/>
          </a:bodyPr>
          <a:lstStyle/>
          <a:p>
            <a:pPr lvl="0" algn="ctr"/>
            <a:r>
              <a:rPr lang="en-US" sz="4800" b="1" dirty="0" smtClean="0">
                <a:latin typeface="+mn-lt"/>
                <a:ea typeface="Times New Roman"/>
                <a:cs typeface="Times New Roman"/>
                <a:sym typeface="Times New Roman"/>
              </a:rPr>
              <a:t>“</a:t>
            </a:r>
            <a:r>
              <a:rPr lang="en-US" sz="4800" b="1" i="1" dirty="0" smtClean="0">
                <a:latin typeface="+mn-lt"/>
              </a:rPr>
              <a:t>It is</a:t>
            </a:r>
            <a:r>
              <a:rPr lang="en-US" sz="4800" b="1" dirty="0" smtClean="0">
                <a:latin typeface="+mn-lt"/>
              </a:rPr>
              <a:t> better to trust in the LORD than to put confidence in man.” </a:t>
            </a:r>
            <a:r>
              <a:rPr lang="en-US" sz="4800" b="1" dirty="0" smtClean="0">
                <a:solidFill>
                  <a:srgbClr val="00B0F0"/>
                </a:solidFill>
                <a:latin typeface="+mn-lt"/>
              </a:rPr>
              <a:t>– Psalms 118:8 KJB</a:t>
            </a:r>
            <a:endParaRPr sz="4800" b="1">
              <a:solidFill>
                <a:srgbClr val="00B0F0"/>
              </a:solidFill>
              <a:latin typeface="+mn-lt"/>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7"/>
          <p:cNvSpPr txBox="1">
            <a:spLocks noGrp="1"/>
          </p:cNvSpPr>
          <p:nvPr>
            <p:ph type="body" idx="1"/>
          </p:nvPr>
        </p:nvSpPr>
        <p:spPr>
          <a:xfrm>
            <a:off x="290397" y="864971"/>
            <a:ext cx="8520600" cy="3762197"/>
          </a:xfrm>
          <a:prstGeom prst="rect">
            <a:avLst/>
          </a:prstGeom>
        </p:spPr>
        <p:txBody>
          <a:bodyPr spcFirstLastPara="1" wrap="square" lIns="91425" tIns="91425" rIns="91425" bIns="91425" anchor="ctr" anchorCtr="0">
            <a:noAutofit/>
          </a:bodyPr>
          <a:lstStyle/>
          <a:p>
            <a:pPr marL="0" lvl="0" indent="0">
              <a:spcAft>
                <a:spcPts val="1600"/>
              </a:spcAft>
              <a:buNone/>
            </a:pPr>
            <a:r>
              <a:rPr lang="en-US" sz="4000" b="1" dirty="0" smtClean="0">
                <a:solidFill>
                  <a:schemeClr val="tx1"/>
                </a:solidFill>
              </a:rPr>
              <a:t>“Not a few in this Christian age and Christian nation resort to evil spirits, rather than trust to the power of the living God. …”</a:t>
            </a:r>
            <a:endParaRPr sz="4000" b="1">
              <a:solidFill>
                <a:schemeClr val="tx1"/>
              </a:solidFill>
              <a:latin typeface="Times New Roman"/>
              <a:ea typeface="Times New Roman"/>
              <a:cs typeface="Times New Roman"/>
              <a:sym typeface="Times New Roman"/>
            </a:endParaRPr>
          </a:p>
        </p:txBody>
      </p:sp>
      <p:sp>
        <p:nvSpPr>
          <p:cNvPr id="5" name="TextBox 4"/>
          <p:cNvSpPr txBox="1"/>
          <p:nvPr/>
        </p:nvSpPr>
        <p:spPr>
          <a:xfrm>
            <a:off x="0" y="0"/>
            <a:ext cx="8662086" cy="769441"/>
          </a:xfrm>
          <a:prstGeom prst="rect">
            <a:avLst/>
          </a:prstGeom>
          <a:noFill/>
        </p:spPr>
        <p:txBody>
          <a:bodyPr wrap="square" rtlCol="0">
            <a:spAutoFit/>
          </a:bodyPr>
          <a:lstStyle/>
          <a:p>
            <a:r>
              <a:rPr lang="en-US" sz="4400" b="1" dirty="0" smtClean="0">
                <a:solidFill>
                  <a:schemeClr val="tx1"/>
                </a:solidFill>
              </a:rPr>
              <a:t>We read in </a:t>
            </a:r>
            <a:r>
              <a:rPr lang="en-US" sz="4400" b="1" dirty="0" smtClean="0">
                <a:solidFill>
                  <a:srgbClr val="00B0F0"/>
                </a:solidFill>
              </a:rPr>
              <a:t>Counsels on Health</a:t>
            </a:r>
            <a:r>
              <a:rPr lang="en-US" sz="4400" b="1" dirty="0" smtClean="0">
                <a:solidFill>
                  <a:schemeClr val="tx1"/>
                </a:solidFill>
              </a:rPr>
              <a:t>:</a:t>
            </a:r>
            <a:endParaRPr lang="en-US" sz="4400"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The evil spirits who visit the sleeping in new documentary ..."/>
          <p:cNvPicPr>
            <a:picLocks noChangeAspect="1" noChangeArrowheads="1"/>
          </p:cNvPicPr>
          <p:nvPr/>
        </p:nvPicPr>
        <p:blipFill>
          <a:blip r:embed="rId2"/>
          <a:srcRect/>
          <a:stretch>
            <a:fillRect/>
          </a:stretch>
        </p:blipFill>
        <p:spPr bwMode="auto">
          <a:xfrm>
            <a:off x="0" y="0"/>
            <a:ext cx="9144000" cy="509879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7"/>
          <p:cNvSpPr txBox="1">
            <a:spLocks noGrp="1"/>
          </p:cNvSpPr>
          <p:nvPr>
            <p:ph type="body" idx="1"/>
          </p:nvPr>
        </p:nvSpPr>
        <p:spPr>
          <a:xfrm>
            <a:off x="315111" y="407773"/>
            <a:ext cx="8520600" cy="4404748"/>
          </a:xfrm>
          <a:prstGeom prst="rect">
            <a:avLst/>
          </a:prstGeom>
        </p:spPr>
        <p:txBody>
          <a:bodyPr spcFirstLastPara="1" wrap="square" lIns="91425" tIns="91425" rIns="91425" bIns="91425" anchor="ctr" anchorCtr="0">
            <a:noAutofit/>
          </a:bodyPr>
          <a:lstStyle/>
          <a:p>
            <a:pPr marL="0" lvl="0" indent="0">
              <a:spcAft>
                <a:spcPts val="1600"/>
              </a:spcAft>
              <a:buNone/>
            </a:pPr>
            <a:r>
              <a:rPr lang="en-US" sz="4000" b="1" dirty="0" smtClean="0">
                <a:solidFill>
                  <a:schemeClr val="tx1"/>
                </a:solidFill>
              </a:rPr>
              <a:t>“… The mother watching by the sickbed of her child, exclaims, “I can do no more. Is there no physician who has power to restore my child?” …”</a:t>
            </a:r>
            <a:endParaRPr sz="4000" b="1">
              <a:solidFill>
                <a:schemeClr val="tx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s://proxy.duckduckgo.com/iu/?u=https%3A%2F%2Ftse2.mm.bing.net%2Fth%3Fid%3DOIP.2VCeqTpfmshL-apnnJnmdQAAAA%26pid%3DApi&amp;f=1"/>
          <p:cNvPicPr>
            <a:picLocks noChangeAspect="1" noChangeArrowheads="1"/>
          </p:cNvPicPr>
          <p:nvPr/>
        </p:nvPicPr>
        <p:blipFill>
          <a:blip r:embed="rId2"/>
          <a:srcRect/>
          <a:stretch>
            <a:fillRect/>
          </a:stretch>
        </p:blipFill>
        <p:spPr bwMode="auto">
          <a:xfrm>
            <a:off x="0" y="-1"/>
            <a:ext cx="9144000" cy="514350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7"/>
          <p:cNvSpPr txBox="1">
            <a:spLocks noGrp="1"/>
          </p:cNvSpPr>
          <p:nvPr>
            <p:ph type="body" idx="1"/>
          </p:nvPr>
        </p:nvSpPr>
        <p:spPr>
          <a:xfrm>
            <a:off x="315111" y="407773"/>
            <a:ext cx="8520600" cy="4404748"/>
          </a:xfrm>
          <a:prstGeom prst="rect">
            <a:avLst/>
          </a:prstGeom>
        </p:spPr>
        <p:txBody>
          <a:bodyPr spcFirstLastPara="1" wrap="square" lIns="91425" tIns="91425" rIns="91425" bIns="91425" anchor="ctr" anchorCtr="0">
            <a:noAutofit/>
          </a:bodyPr>
          <a:lstStyle/>
          <a:p>
            <a:pPr marL="0" lvl="0" indent="0">
              <a:spcAft>
                <a:spcPts val="1600"/>
              </a:spcAft>
              <a:buNone/>
            </a:pPr>
            <a:r>
              <a:rPr lang="en-US" sz="4000" b="1" dirty="0" smtClean="0">
                <a:solidFill>
                  <a:schemeClr val="tx1"/>
                </a:solidFill>
              </a:rPr>
              <a:t>“… She is told of the wonderful cures performed by some clairvoyant or magnetic healer …”</a:t>
            </a:r>
            <a:endParaRPr sz="4000" b="1">
              <a:solidFill>
                <a:schemeClr val="tx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785</Words>
  <Application>Microsoft Office PowerPoint</Application>
  <PresentationFormat>On-screen Show (16:9)</PresentationFormat>
  <Paragraphs>18</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Simple Dark</vt:lpstr>
      <vt:lpstr>Trust in God</vt:lpstr>
      <vt:lpstr>Slide 2</vt:lpstr>
      <vt:lpstr>Slide 3</vt:lpstr>
      <vt:lpstr>“It is better to trust in the LORD than to put confidence in man.” – Psalms 118:8 KJB</vt:lpstr>
      <vt:lpstr>Slide 5</vt:lpstr>
      <vt:lpstr>Slide 6</vt:lpstr>
      <vt:lpstr>Slide 7</vt:lpstr>
      <vt:lpstr>Slide 8</vt:lpstr>
      <vt:lpstr>Slide 9</vt:lpstr>
      <vt:lpstr>Slide 10</vt:lpstr>
      <vt:lpstr>Slide 11</vt:lpstr>
      <vt:lpstr>Slide 12</vt:lpstr>
      <vt:lpstr>Slide 13</vt:lpstr>
      <vt:lpstr>Slide 14</vt:lpstr>
      <vt:lpstr>“O wretched man that I am! who shall deliver me from the body of this death?  I thank God through Jesus Christ our Lord. So then with the mind I myself serve the law of God; but with the flesh the law of sin.” – Romans 7:24-25 KJB</vt:lpstr>
      <vt:lpstr>“Casting all your care upon him; for he careth for you.” – 1 Peter 5:7 KJB</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Trust in God</dc:title>
  <cp:lastModifiedBy>Maranatha</cp:lastModifiedBy>
  <cp:revision>20</cp:revision>
  <dcterms:modified xsi:type="dcterms:W3CDTF">2019-07-30T07:24:15Z</dcterms:modified>
</cp:coreProperties>
</file>