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57" r:id="rId4"/>
    <p:sldId id="260" r:id="rId5"/>
    <p:sldId id="258" r:id="rId6"/>
    <p:sldId id="261" r:id="rId7"/>
    <p:sldId id="269" r:id="rId8"/>
    <p:sldId id="262" r:id="rId9"/>
    <p:sldId id="264" r:id="rId10"/>
    <p:sldId id="270" r:id="rId11"/>
    <p:sldId id="271" r:id="rId12"/>
    <p:sldId id="263" r:id="rId13"/>
    <p:sldId id="265" r:id="rId14"/>
    <p:sldId id="268"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7928" autoAdjust="0"/>
  </p:normalViewPr>
  <p:slideViewPr>
    <p:cSldViewPr snapToGrid="0">
      <p:cViewPr varScale="1">
        <p:scale>
          <a:sx n="60" d="100"/>
          <a:sy n="60" d="100"/>
        </p:scale>
        <p:origin x="-499"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81836-E057-4174-89A0-C355C3754C86}" type="datetimeFigureOut">
              <a:rPr lang="en-US" smtClean="0"/>
              <a:pPr/>
              <a:t>7/26/2019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6DB80-7385-4245-BF3C-33187C5E0BE6}" type="slidenum">
              <a:rPr lang="en-US" smtClean="0"/>
              <a:pPr/>
              <a:t>‹#›</a:t>
            </a:fld>
            <a:endParaRPr lang="en-US"/>
          </a:p>
        </p:txBody>
      </p:sp>
    </p:spTree>
    <p:extLst>
      <p:ext uri="{BB962C8B-B14F-4D97-AF65-F5344CB8AC3E}">
        <p14:creationId xmlns:p14="http://schemas.microsoft.com/office/powerpoint/2010/main" xmlns="" val="41969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Evening Everyone.  Welcome again to our Health Spotlight again tonight.  So if you’ve been here with us for our health segment from the beginning, you’ve noticed we’ve covered a different topic each night.  To help us remember what we’ve covered so far, we have this acronym…NEWSTART.  This will help us remember the 8 Laws of Health. So let’s review the 4 Laws of Health we’ve heard about so far…N for Nutrition, E for exercise, W for water, S for sunlight.  And tonight’s topic is TEMPERANCE.  So be sure you make it to the continuation of our Spotlight on Health each of the coming nights so we can learn about the rest. </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a:t>
            </a:fld>
            <a:endParaRPr lang="en-US"/>
          </a:p>
        </p:txBody>
      </p:sp>
    </p:spTree>
    <p:extLst>
      <p:ext uri="{BB962C8B-B14F-4D97-AF65-F5344CB8AC3E}">
        <p14:creationId xmlns:p14="http://schemas.microsoft.com/office/powerpoint/2010/main" xmlns="" val="371487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Sometimes we tend to downplay the importance of temperance</a:t>
            </a:r>
            <a:r>
              <a:rPr lang="en-US" baseline="0" dirty="0" smtClean="0"/>
              <a:t> and appetite.  But let’s think back to some important lessons from the Bible.  What was the first temptation of man?  Eve was tempted to eat the forbidden fruit.  What was the consequence of her decision?  Well as we all know, it was the fall of the entire human race into sin.  Which has effected us 6,000 years later.  What about the 1</a:t>
            </a:r>
            <a:r>
              <a:rPr lang="en-US" baseline="30000" dirty="0" smtClean="0"/>
              <a:t>st</a:t>
            </a:r>
            <a:r>
              <a:rPr lang="en-US" baseline="0" dirty="0" smtClean="0"/>
              <a:t> temptation of Christ?  Satan knew that Jesus had been fasting for 40 days and it would be an easy thing for Him to feed Himself. But Thank God that Jesus overcame, because the result is the Redemption of the human race.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still think temperance isn’t a big deal?</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10</a:t>
            </a:fld>
            <a:endParaRPr lang="en-US"/>
          </a:p>
        </p:txBody>
      </p:sp>
    </p:spTree>
    <p:extLst>
      <p:ext uri="{BB962C8B-B14F-4D97-AF65-F5344CB8AC3E}">
        <p14:creationId xmlns:p14="http://schemas.microsoft.com/office/powerpoint/2010/main" xmlns="" val="301266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a:t>
            </a:r>
            <a:r>
              <a:rPr lang="en-US" baseline="0" dirty="0" smtClean="0"/>
              <a:t> book </a:t>
            </a:r>
            <a:r>
              <a:rPr lang="en-US" baseline="0" dirty="0" err="1" smtClean="0"/>
              <a:t>Maranatha</a:t>
            </a:r>
            <a:r>
              <a:rPr lang="en-US" baseline="0" dirty="0" smtClean="0"/>
              <a:t> we are told that if we overcome our appetites, we will have the moral power to resist the Devil’s </a:t>
            </a:r>
            <a:r>
              <a:rPr lang="en-US" baseline="0" dirty="0" err="1" smtClean="0"/>
              <a:t>tempation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11</a:t>
            </a:fld>
            <a:endParaRPr lang="en-US"/>
          </a:p>
        </p:txBody>
      </p:sp>
    </p:spTree>
    <p:extLst>
      <p:ext uri="{BB962C8B-B14F-4D97-AF65-F5344CB8AC3E}">
        <p14:creationId xmlns:p14="http://schemas.microsoft.com/office/powerpoint/2010/main" xmlns="" val="301266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are some other</a:t>
            </a:r>
            <a:r>
              <a:rPr lang="en-US" baseline="0" dirty="0" smtClean="0"/>
              <a:t> things that can alter our minds?</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12</a:t>
            </a:fld>
            <a:endParaRPr lang="en-US"/>
          </a:p>
        </p:txBody>
      </p:sp>
    </p:spTree>
    <p:extLst>
      <p:ext uri="{BB962C8B-B14F-4D97-AF65-F5344CB8AC3E}">
        <p14:creationId xmlns:p14="http://schemas.microsoft.com/office/powerpoint/2010/main" xmlns="" val="138638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Bible tells us in Proverbs 20:1 that alcohol is a mocker</a:t>
            </a:r>
            <a:r>
              <a:rPr lang="en-US" baseline="0" dirty="0" smtClean="0"/>
              <a:t>, and those who partake of it are NOT wise.  We know that God communicates with us in our minds.  If our minds are drunken or compromised by alcohol we cannot hear His voice.</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13</a:t>
            </a:fld>
            <a:endParaRPr lang="en-US"/>
          </a:p>
        </p:txBody>
      </p:sp>
    </p:spTree>
    <p:extLst>
      <p:ext uri="{BB962C8B-B14F-4D97-AF65-F5344CB8AC3E}">
        <p14:creationId xmlns:p14="http://schemas.microsoft.com/office/powerpoint/2010/main" xmlns="" val="102502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are some of the other things that can alter</a:t>
            </a:r>
            <a:r>
              <a:rPr lang="en-US" baseline="0" dirty="0" smtClean="0"/>
              <a:t> our minds?  We know that drugs and alcohol can have intoxicating effects on our minds, but what about other things that we do? Like spending all day and night playing video games, social media, and other forms of entertainment?  Can we hear the Holy Spirit when we are online 24/7?</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14</a:t>
            </a:fld>
            <a:endParaRPr lang="en-US"/>
          </a:p>
        </p:txBody>
      </p:sp>
    </p:spTree>
    <p:extLst>
      <p:ext uri="{BB962C8B-B14F-4D97-AF65-F5344CB8AC3E}">
        <p14:creationId xmlns:p14="http://schemas.microsoft.com/office/powerpoint/2010/main" xmlns="" val="1205860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More than our physical appetites, temperance deals with our minds and morals. Practicing temperance rewards us with mental and moral vigor. As Paul said, “put on the Lord Jesus Christ, and make no provision for the flesh, to fulfill its lusts” (Romans 13:14 NKJV). </a:t>
            </a:r>
            <a:r>
              <a:rPr lang="en-US" sz="1200" b="0" i="0" kern="1200" dirty="0" smtClean="0">
                <a:solidFill>
                  <a:schemeClr val="tx1"/>
                </a:solidFill>
                <a:effectLst/>
                <a:latin typeface="+mn-lt"/>
                <a:ea typeface="+mn-ea"/>
                <a:cs typeface="+mn-cs"/>
              </a:rPr>
              <a:t>Temperance is</a:t>
            </a:r>
            <a:r>
              <a:rPr lang="en-US" sz="1200" b="0" i="0" kern="1200" baseline="0" dirty="0" smtClean="0">
                <a:solidFill>
                  <a:schemeClr val="tx1"/>
                </a:solidFill>
                <a:effectLst/>
                <a:latin typeface="+mn-lt"/>
                <a:ea typeface="+mn-ea"/>
                <a:cs typeface="+mn-cs"/>
              </a:rPr>
              <a:t> a </a:t>
            </a:r>
            <a:r>
              <a:rPr lang="en-US" sz="1200" b="0" i="0" kern="1200" dirty="0" smtClean="0">
                <a:solidFill>
                  <a:schemeClr val="tx1"/>
                </a:solidFill>
                <a:effectLst/>
                <a:latin typeface="+mn-lt"/>
                <a:ea typeface="+mn-ea"/>
                <a:cs typeface="+mn-cs"/>
              </a:rPr>
              <a:t>“fruit </a:t>
            </a:r>
            <a:r>
              <a:rPr lang="en-US" sz="1200" b="0" i="0" kern="1200" dirty="0" smtClean="0">
                <a:solidFill>
                  <a:schemeClr val="tx1"/>
                </a:solidFill>
                <a:effectLst/>
                <a:latin typeface="+mn-lt"/>
                <a:ea typeface="+mn-ea"/>
                <a:cs typeface="+mn-cs"/>
              </a:rPr>
              <a:t>of the Spirit” and we must seek God for it. </a:t>
            </a:r>
            <a:r>
              <a:rPr lang="en-US" sz="1200" b="0" i="0" kern="1200" dirty="0" smtClean="0">
                <a:solidFill>
                  <a:schemeClr val="tx1"/>
                </a:solidFill>
                <a:effectLst/>
                <a:latin typeface="+mn-lt"/>
                <a:ea typeface="+mn-ea"/>
                <a:cs typeface="+mn-cs"/>
              </a:rPr>
              <a:t>I hope you’ve learned about</a:t>
            </a:r>
            <a:r>
              <a:rPr lang="en-US" sz="1200" b="0" i="0" kern="1200" baseline="0" dirty="0" smtClean="0">
                <a:solidFill>
                  <a:schemeClr val="tx1"/>
                </a:solidFill>
                <a:effectLst/>
                <a:latin typeface="+mn-lt"/>
                <a:ea typeface="+mn-ea"/>
                <a:cs typeface="+mn-cs"/>
              </a:rPr>
              <a:t> TEMPERANCE and how important it is in your daily walk with God.  And it is a</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challenge </a:t>
            </a:r>
            <a:r>
              <a:rPr lang="en-US" sz="1200" b="0" i="0" kern="1200" dirty="0" smtClean="0">
                <a:solidFill>
                  <a:schemeClr val="tx1"/>
                </a:solidFill>
                <a:effectLst/>
                <a:latin typeface="+mn-lt"/>
                <a:ea typeface="+mn-ea"/>
                <a:cs typeface="+mn-cs"/>
              </a:rPr>
              <a:t>to you </a:t>
            </a:r>
            <a:r>
              <a:rPr lang="en-US" sz="1200" b="0" i="0" kern="1200" dirty="0" smtClean="0">
                <a:solidFill>
                  <a:schemeClr val="tx1"/>
                </a:solidFill>
                <a:effectLst/>
                <a:latin typeface="+mn-lt"/>
                <a:ea typeface="+mn-ea"/>
                <a:cs typeface="+mn-cs"/>
              </a:rPr>
              <a:t>to practice TEMPERANCE</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in </a:t>
            </a:r>
            <a:r>
              <a:rPr lang="en-US" sz="1200" b="0" i="0" kern="1200" baseline="0" dirty="0" smtClean="0">
                <a:solidFill>
                  <a:schemeClr val="tx1"/>
                </a:solidFill>
                <a:effectLst/>
                <a:latin typeface="+mn-lt"/>
                <a:ea typeface="+mn-ea"/>
                <a:cs typeface="+mn-cs"/>
              </a:rPr>
              <a:t>all aspects of your life.</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15</a:t>
            </a:fld>
            <a:endParaRPr lang="en-US"/>
          </a:p>
        </p:txBody>
      </p:sp>
    </p:spTree>
    <p:extLst>
      <p:ext uri="{BB962C8B-B14F-4D97-AF65-F5344CB8AC3E}">
        <p14:creationId xmlns:p14="http://schemas.microsoft.com/office/powerpoint/2010/main" xmlns="" val="303029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tells us that we should</a:t>
            </a:r>
            <a:r>
              <a:rPr lang="en-US" baseline="0" dirty="0" smtClean="0"/>
              <a:t> give ALL DILIGENCE to Temperance.  This text tells us that in addition to faith, and virtue, that once we </a:t>
            </a:r>
            <a:r>
              <a:rPr lang="en-US" baseline="0" dirty="0" smtClean="0"/>
              <a:t>know better, we must do better.  Once we know about temperance God expects us to practice temperance.</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2</a:t>
            </a:fld>
            <a:endParaRPr lang="en-US"/>
          </a:p>
        </p:txBody>
      </p:sp>
    </p:spTree>
    <p:extLst>
      <p:ext uri="{BB962C8B-B14F-4D97-AF65-F5344CB8AC3E}">
        <p14:creationId xmlns:p14="http://schemas.microsoft.com/office/powerpoint/2010/main" xmlns="" val="396521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temperance?</a:t>
            </a:r>
            <a:r>
              <a:rPr lang="en-US" baseline="0" dirty="0" smtClean="0"/>
              <a:t>  The word TEMPERANCE can be </a:t>
            </a:r>
            <a:r>
              <a:rPr lang="en-US" sz="1200" kern="1200" dirty="0" smtClean="0">
                <a:solidFill>
                  <a:schemeClr val="tx1"/>
                </a:solidFill>
                <a:effectLst/>
                <a:latin typeface="+mn-lt"/>
                <a:ea typeface="+mn-ea"/>
                <a:cs typeface="+mn-cs"/>
              </a:rPr>
              <a:t>interchanged with words like</a:t>
            </a:r>
            <a:r>
              <a:rPr lang="en-US" sz="1200" kern="1200" baseline="0" dirty="0" smtClean="0">
                <a:solidFill>
                  <a:schemeClr val="tx1"/>
                </a:solidFill>
                <a:effectLst/>
                <a:latin typeface="+mn-lt"/>
                <a:ea typeface="+mn-ea"/>
                <a:cs typeface="+mn-cs"/>
              </a:rPr>
              <a:t> moderation and restrain.  When we discuss TEMPERANCE you can also think of it as SELF CONTROL. </a:t>
            </a:r>
            <a:r>
              <a:rPr lang="en-US" sz="1200" b="0" i="0" kern="1200" dirty="0" smtClean="0">
                <a:solidFill>
                  <a:schemeClr val="tx1"/>
                </a:solidFill>
                <a:effectLst/>
                <a:latin typeface="+mn-lt"/>
                <a:ea typeface="+mn-ea"/>
                <a:cs typeface="+mn-cs"/>
              </a:rPr>
              <a:t>Some Bible translations use “self control” for “temperance,” but it is more than self-control. It is a God-given sense to use all He has given us, only as He directs. All of our appetites and desires come under the control of true temperance. This is the real challenge.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3</a:t>
            </a:fld>
            <a:endParaRPr lang="en-US"/>
          </a:p>
        </p:txBody>
      </p:sp>
    </p:spTree>
    <p:extLst>
      <p:ext uri="{BB962C8B-B14F-4D97-AF65-F5344CB8AC3E}">
        <p14:creationId xmlns:p14="http://schemas.microsoft.com/office/powerpoint/2010/main" xmlns="" val="208164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Galations</a:t>
            </a:r>
            <a:r>
              <a:rPr lang="en-US" baseline="0" dirty="0" smtClean="0"/>
              <a:t> 5 verses 22 and 23 tell us that TEMPERANCE is a fruit of the Spirit.  We need the Holy Spirit in order to be Temperate, and only by the power and direction of the Holy Spirit can we bring our desires and appetites under control.</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4</a:t>
            </a:fld>
            <a:endParaRPr lang="en-US"/>
          </a:p>
        </p:txBody>
      </p:sp>
    </p:spTree>
    <p:extLst>
      <p:ext uri="{BB962C8B-B14F-4D97-AF65-F5344CB8AC3E}">
        <p14:creationId xmlns:p14="http://schemas.microsoft.com/office/powerpoint/2010/main" xmlns="" val="399312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Christian will be temperate in all things,--in eating, in drinking, in dress, and in every phase of life.  Not</a:t>
            </a:r>
            <a:r>
              <a:rPr lang="en-US" sz="1200" b="0" i="0" kern="1200" baseline="0" dirty="0" smtClean="0">
                <a:solidFill>
                  <a:schemeClr val="tx1"/>
                </a:solidFill>
                <a:effectLst/>
                <a:latin typeface="+mn-lt"/>
                <a:ea typeface="+mn-ea"/>
                <a:cs typeface="+mn-cs"/>
              </a:rPr>
              <a:t> for a short while, not so you can go on a fad diet, not for a temporary reward, but for the imperishable crown that the Father has in store for us.  </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5</a:t>
            </a:fld>
            <a:endParaRPr lang="en-US"/>
          </a:p>
        </p:txBody>
      </p:sp>
    </p:spTree>
    <p:extLst>
      <p:ext uri="{BB962C8B-B14F-4D97-AF65-F5344CB8AC3E}">
        <p14:creationId xmlns:p14="http://schemas.microsoft.com/office/powerpoint/2010/main" xmlns="" val="133488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think being TEMPERATE isn’t important, look at what the Bible says about he who overcomes.  Maybe the hardest thing that you have to overcome is YOURSELF. Jesus tells us in Revelation 3:21 that if we can overcome by His grace, He will grant us to sit with Him on His throne.</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6</a:t>
            </a:fld>
            <a:endParaRPr lang="en-US"/>
          </a:p>
        </p:txBody>
      </p:sp>
    </p:spTree>
    <p:extLst>
      <p:ext uri="{BB962C8B-B14F-4D97-AF65-F5344CB8AC3E}">
        <p14:creationId xmlns:p14="http://schemas.microsoft.com/office/powerpoint/2010/main" xmlns="" val="242364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the servant of the Lord tells us in Counsels on Health</a:t>
            </a:r>
            <a:r>
              <a:rPr lang="en-US" baseline="0" dirty="0" smtClean="0"/>
              <a:t> that practicing Temperance is to ensure that nothing hinders the mind from the impressions from the Spirit of God.  Temperance isn’t just about keeping our bodies healthy, but it is to keep our minds clear and vigilant.  We need to keep our minds open to hear the voice of the Holy Spirit as He speaks to us.  That is why Temperance is so important.  All of the other health laws we’ve discussed previously culminate or highlight TEMPERANCE.  What are some of the things that can alter our minds?</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7</a:t>
            </a:fld>
            <a:endParaRPr lang="en-US"/>
          </a:p>
        </p:txBody>
      </p:sp>
    </p:spTree>
    <p:extLst>
      <p:ext uri="{BB962C8B-B14F-4D97-AF65-F5344CB8AC3E}">
        <p14:creationId xmlns:p14="http://schemas.microsoft.com/office/powerpoint/2010/main" xmlns="" val="184920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food alter our minds?  What happens to us when we overeat? </a:t>
            </a:r>
            <a:r>
              <a:rPr lang="en-US" sz="1200" b="0" i="0" kern="1200" dirty="0" smtClean="0">
                <a:solidFill>
                  <a:schemeClr val="tx1"/>
                </a:solidFill>
                <a:effectLst/>
                <a:latin typeface="+mn-lt"/>
                <a:ea typeface="+mn-ea"/>
                <a:cs typeface="+mn-cs"/>
              </a:rPr>
              <a:t>The adult stomach will comfortably accommodate only one quart of food and drink. Eat more than this, and it will stretch abnormally large. Blood supplying the needs of the body, especially the brain, will divert to the stomach for a prolonged period. This results in a sleepy feeling after a big meal. This also leads to becoming cranky, tired, or not able to think clearly. Temperance would prevent all this.</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8</a:t>
            </a:fld>
            <a:endParaRPr lang="en-US"/>
          </a:p>
        </p:txBody>
      </p:sp>
    </p:spTree>
    <p:extLst>
      <p:ext uri="{BB962C8B-B14F-4D97-AF65-F5344CB8AC3E}">
        <p14:creationId xmlns:p14="http://schemas.microsoft.com/office/powerpoint/2010/main" xmlns="" val="174089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Bible tells us to CONSIDER</a:t>
            </a:r>
            <a:r>
              <a:rPr lang="en-US" baseline="0" dirty="0" smtClean="0"/>
              <a:t> DILIGENTLY what you eat, and DO NOT GIVE IN TO APPETITE.</a:t>
            </a:r>
            <a:endParaRPr lang="en-US" dirty="0"/>
          </a:p>
        </p:txBody>
      </p:sp>
      <p:sp>
        <p:nvSpPr>
          <p:cNvPr id="4" name="Slide Number Placeholder 3"/>
          <p:cNvSpPr>
            <a:spLocks noGrp="1"/>
          </p:cNvSpPr>
          <p:nvPr>
            <p:ph type="sldNum" sz="quarter" idx="10"/>
          </p:nvPr>
        </p:nvSpPr>
        <p:spPr/>
        <p:txBody>
          <a:bodyPr/>
          <a:lstStyle/>
          <a:p>
            <a:fld id="{2AC6DB80-7385-4245-BF3C-33187C5E0BE6}" type="slidenum">
              <a:rPr lang="en-US" smtClean="0"/>
              <a:pPr/>
              <a:t>9</a:t>
            </a:fld>
            <a:endParaRPr lang="en-US"/>
          </a:p>
        </p:txBody>
      </p:sp>
    </p:spTree>
    <p:extLst>
      <p:ext uri="{BB962C8B-B14F-4D97-AF65-F5344CB8AC3E}">
        <p14:creationId xmlns:p14="http://schemas.microsoft.com/office/powerpoint/2010/main" xmlns="" val="301266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36149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574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49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8128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E3CB6-6206-40E4-9B84-0565BCD3067E}"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620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1E3CB6-6206-40E4-9B84-0565BCD3067E}" type="datetimeFigureOut">
              <a:rPr lang="en-US" smtClean="0"/>
              <a:pPr/>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407239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1E3CB6-6206-40E4-9B84-0565BCD3067E}" type="datetimeFigureOut">
              <a:rPr lang="en-US" smtClean="0"/>
              <a:pPr/>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6127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1E3CB6-6206-40E4-9B84-0565BCD3067E}" type="datetimeFigureOut">
              <a:rPr lang="en-US" smtClean="0"/>
              <a:pPr/>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9395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3CB6-6206-40E4-9B84-0565BCD3067E}" type="datetimeFigureOut">
              <a:rPr lang="en-US" smtClean="0"/>
              <a:pPr/>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173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96750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232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E3CB6-6206-40E4-9B84-0565BCD3067E}" type="datetimeFigureOut">
              <a:rPr lang="en-US" smtClean="0"/>
              <a:pPr/>
              <a:t>7/26/2019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8042429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042" y="55361"/>
            <a:ext cx="813466" cy="6740307"/>
          </a:xfrm>
          <a:prstGeom prst="rect">
            <a:avLst/>
          </a:prstGeom>
          <a:noFill/>
        </p:spPr>
        <p:txBody>
          <a:bodyPr wrap="square" lIns="91440" tIns="45720" rIns="91440" bIns="45720">
            <a:spAutoFit/>
          </a:bodyPr>
          <a:lstStyle/>
          <a:p>
            <a:pPr algn="ct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N</a:t>
            </a:r>
            <a:r>
              <a:rPr lang="en-US" sz="5400" b="1" cap="none" spc="50" dirty="0" smtClean="0">
                <a:ln w="9525" cmpd="sng">
                  <a:solidFill>
                    <a:srgbClr val="FFFF00"/>
                  </a:solidFill>
                  <a:prstDash val="solid"/>
                </a:ln>
                <a:effectLst>
                  <a:glow rad="38100">
                    <a:schemeClr val="accent1">
                      <a:alpha val="40000"/>
                    </a:schemeClr>
                  </a:glow>
                </a:effectLst>
                <a:latin typeface="Arial" panose="020B0604020202020204" pitchFamily="34" charset="0"/>
                <a:cs typeface="Arial" panose="020B0604020202020204" pitchFamily="34" charset="0"/>
              </a:rPr>
              <a:t>E</a:t>
            </a: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WS</a:t>
            </a:r>
            <a:r>
              <a:rPr lang="en-US" sz="5400" b="1" cap="none" spc="50" dirty="0" smtClean="0">
                <a:ln w="9525" cmpd="sng">
                  <a:solidFill>
                    <a:srgbClr val="FFFF00"/>
                  </a:solidFill>
                  <a:prstDash val="solid"/>
                </a:ln>
                <a:solidFill>
                  <a:srgbClr val="FFFF00"/>
                </a:solidFill>
                <a:effectLst>
                  <a:glow rad="38100">
                    <a:schemeClr val="accent1">
                      <a:alpha val="40000"/>
                    </a:schemeClr>
                  </a:glow>
                </a:effectLst>
                <a:latin typeface="Arial" panose="020B0604020202020204" pitchFamily="34" charset="0"/>
                <a:cs typeface="Arial" panose="020B0604020202020204" pitchFamily="34" charset="0"/>
              </a:rPr>
              <a:t>T</a:t>
            </a: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ART</a:t>
            </a:r>
            <a:endParaRPr lang="en-US" sz="5400" b="1" cap="none" spc="50" dirty="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
        <p:nvSpPr>
          <p:cNvPr id="6" name="Title 3"/>
          <p:cNvSpPr>
            <a:spLocks noGrp="1"/>
          </p:cNvSpPr>
          <p:nvPr>
            <p:ph type="ctrTitle"/>
          </p:nvPr>
        </p:nvSpPr>
        <p:spPr>
          <a:xfrm>
            <a:off x="713772" y="3518322"/>
            <a:ext cx="9144000" cy="746948"/>
          </a:xfrm>
        </p:spPr>
        <p:txBody>
          <a:bodyPr>
            <a:normAutofit fontScale="90000"/>
          </a:bodyPr>
          <a:lstStyle/>
          <a:p>
            <a:pPr algn="l"/>
            <a:r>
              <a:rPr lang="en-US" b="1" dirty="0" err="1" smtClean="0">
                <a:solidFill>
                  <a:srgbClr val="FFFF00"/>
                </a:solidFill>
                <a:latin typeface="Arial" panose="020B0604020202020204" pitchFamily="34" charset="0"/>
                <a:cs typeface="Arial" panose="020B0604020202020204" pitchFamily="34" charset="0"/>
              </a:rPr>
              <a:t>emperance</a:t>
            </a:r>
            <a:endParaRPr lang="en-US" b="1" dirty="0">
              <a:solidFill>
                <a:srgbClr val="FFFF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80561" y="0"/>
            <a:ext cx="7711440" cy="6858000"/>
          </a:xfrm>
          <a:prstGeom prst="rect">
            <a:avLst/>
          </a:prstGeom>
        </p:spPr>
      </p:pic>
    </p:spTree>
    <p:extLst>
      <p:ext uri="{BB962C8B-B14F-4D97-AF65-F5344CB8AC3E}">
        <p14:creationId xmlns:p14="http://schemas.microsoft.com/office/powerpoint/2010/main" xmlns="" val="58159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6452" y="2815068"/>
            <a:ext cx="5894648" cy="1015663"/>
          </a:xfrm>
          <a:prstGeom prst="rect">
            <a:avLst/>
          </a:prstGeom>
        </p:spPr>
        <p:txBody>
          <a:bodyPr wrap="square">
            <a:spAutoFit/>
          </a:bodyPr>
          <a:lstStyle/>
          <a:p>
            <a:r>
              <a:rPr lang="en-US" sz="6000" b="1" dirty="0" smtClean="0">
                <a:latin typeface="Arial" panose="020B0604020202020204" pitchFamily="34" charset="0"/>
                <a:cs typeface="Arial" panose="020B0604020202020204" pitchFamily="34" charset="0"/>
              </a:rPr>
              <a:t>Is it a big deal?</a:t>
            </a:r>
            <a:endParaRPr lang="en-US" sz="6000" b="1" dirty="0">
              <a:latin typeface="Arial" panose="020B0604020202020204" pitchFamily="34" charset="0"/>
              <a:cs typeface="Arial" panose="020B0604020202020204" pitchFamily="34" charset="0"/>
            </a:endParaRPr>
          </a:p>
        </p:txBody>
      </p:sp>
      <p:pic>
        <p:nvPicPr>
          <p:cNvPr id="4" name="Picture 3" descr="eve.jpg"/>
          <p:cNvPicPr>
            <a:picLocks noChangeAspect="1"/>
          </p:cNvPicPr>
          <p:nvPr/>
        </p:nvPicPr>
        <p:blipFill>
          <a:blip r:embed="rId3" cstate="print"/>
          <a:stretch>
            <a:fillRect/>
          </a:stretch>
        </p:blipFill>
        <p:spPr>
          <a:xfrm>
            <a:off x="0" y="0"/>
            <a:ext cx="9359900" cy="7321522"/>
          </a:xfrm>
          <a:prstGeom prst="rect">
            <a:avLst/>
          </a:prstGeom>
        </p:spPr>
      </p:pic>
      <p:pic>
        <p:nvPicPr>
          <p:cNvPr id="6" name="Picture 5" descr="00-yesus-dicobai-oleh-iblis-a.jpg"/>
          <p:cNvPicPr>
            <a:picLocks noChangeAspect="1"/>
          </p:cNvPicPr>
          <p:nvPr/>
        </p:nvPicPr>
        <p:blipFill>
          <a:blip r:embed="rId4" cstate="print"/>
          <a:stretch>
            <a:fillRect/>
          </a:stretch>
        </p:blipFill>
        <p:spPr>
          <a:xfrm>
            <a:off x="0" y="66675"/>
            <a:ext cx="12357099" cy="7324725"/>
          </a:xfrm>
          <a:prstGeom prst="rect">
            <a:avLst/>
          </a:prstGeom>
        </p:spPr>
      </p:pic>
    </p:spTree>
    <p:extLst>
      <p:ext uri="{BB962C8B-B14F-4D97-AF65-F5344CB8AC3E}">
        <p14:creationId xmlns:p14="http://schemas.microsoft.com/office/powerpoint/2010/main" xmlns="" val="3769699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2" y="821168"/>
            <a:ext cx="10557164" cy="5940088"/>
          </a:xfrm>
          <a:prstGeom prst="rect">
            <a:avLst/>
          </a:prstGeom>
        </p:spPr>
        <p:txBody>
          <a:bodyPr wrap="square">
            <a:spAutoFit/>
          </a:bodyPr>
          <a:lstStyle/>
          <a:p>
            <a:r>
              <a:rPr lang="en-US" sz="4400" b="1" dirty="0" smtClean="0">
                <a:latin typeface="Arial" panose="020B0604020202020204" pitchFamily="34" charset="0"/>
                <a:cs typeface="Arial" panose="020B0604020202020204" pitchFamily="34" charset="0"/>
              </a:rPr>
              <a:t>The controlling power of appetite will prove the ruin of thousands when if they had conquered on this point they would have moral power to gain victory over every other temptation of Satan.  But those who are slaves to appetite will fail in perfecting Christian character.</a:t>
            </a:r>
          </a:p>
          <a:p>
            <a:pPr algn="r"/>
            <a:r>
              <a:rPr lang="en-US" sz="2800" b="1" dirty="0" err="1" smtClean="0">
                <a:latin typeface="Arial" panose="020B0604020202020204" pitchFamily="34" charset="0"/>
                <a:cs typeface="Arial" panose="020B0604020202020204" pitchFamily="34" charset="0"/>
              </a:rPr>
              <a:t>Maranatha</a:t>
            </a:r>
            <a:r>
              <a:rPr lang="en-US" sz="2800" b="1" dirty="0" smtClean="0">
                <a:latin typeface="Arial" panose="020B0604020202020204" pitchFamily="34" charset="0"/>
                <a:cs typeface="Arial" panose="020B0604020202020204" pitchFamily="34" charset="0"/>
              </a:rPr>
              <a:t> p. 62</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9699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3710" y="0"/>
            <a:ext cx="10284577" cy="6858000"/>
          </a:xfrm>
          <a:prstGeom prst="rect">
            <a:avLst/>
          </a:prstGeom>
        </p:spPr>
      </p:pic>
    </p:spTree>
    <p:extLst>
      <p:ext uri="{BB962C8B-B14F-4D97-AF65-F5344CB8AC3E}">
        <p14:creationId xmlns:p14="http://schemas.microsoft.com/office/powerpoint/2010/main" xmlns="" val="421349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57" y="505284"/>
            <a:ext cx="10557164" cy="3785652"/>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Proverbs 20:1</a:t>
            </a:r>
          </a:p>
          <a:p>
            <a:endParaRPr lang="en-US" sz="4800" i="1" dirty="0" smtClean="0"/>
          </a:p>
          <a:p>
            <a:r>
              <a:rPr lang="en-US" sz="4800" b="1" dirty="0" smtClean="0">
                <a:latin typeface="Arial" panose="020B0604020202020204" pitchFamily="34" charset="0"/>
                <a:cs typeface="Arial" panose="020B0604020202020204" pitchFamily="34" charset="0"/>
              </a:rPr>
              <a:t>Wine is a mocker, strong drink is raging: and whosoever is deceived thereby is not wise.</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00687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794778" cy="34273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752" y="3678694"/>
            <a:ext cx="5985164" cy="30490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78880" y="1713680"/>
            <a:ext cx="5649884" cy="2824942"/>
          </a:xfrm>
          <a:prstGeom prst="rect">
            <a:avLst/>
          </a:prstGeom>
        </p:spPr>
      </p:pic>
    </p:spTree>
    <p:extLst>
      <p:ext uri="{BB962C8B-B14F-4D97-AF65-F5344CB8AC3E}">
        <p14:creationId xmlns:p14="http://schemas.microsoft.com/office/powerpoint/2010/main" xmlns="" val="22093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57" y="505284"/>
            <a:ext cx="10557164" cy="3785652"/>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Romans 13:14</a:t>
            </a:r>
          </a:p>
          <a:p>
            <a:endParaRPr lang="en-US" sz="4800" b="1" dirty="0">
              <a:latin typeface="Arial" panose="020B0604020202020204" pitchFamily="34" charset="0"/>
              <a:cs typeface="Arial" panose="020B0604020202020204" pitchFamily="34" charset="0"/>
            </a:endParaRPr>
          </a:p>
          <a:p>
            <a:r>
              <a:rPr lang="en-US" sz="4800" b="1" dirty="0" smtClean="0">
                <a:latin typeface="Arial" panose="020B0604020202020204" pitchFamily="34" charset="0"/>
                <a:cs typeface="Arial" panose="020B0604020202020204" pitchFamily="34" charset="0"/>
              </a:rPr>
              <a:t>But put ye on the Lord Jesus Christ, and make not provision for the flesh, to fulfil the lusts thereof.</a:t>
            </a:r>
          </a:p>
        </p:txBody>
      </p:sp>
    </p:spTree>
    <p:extLst>
      <p:ext uri="{BB962C8B-B14F-4D97-AF65-F5344CB8AC3E}">
        <p14:creationId xmlns:p14="http://schemas.microsoft.com/office/powerpoint/2010/main" xmlns="" val="1269600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02171"/>
            <a:ext cx="10515600" cy="4351338"/>
          </a:xfrm>
        </p:spPr>
        <p:txBody>
          <a:bodyPr>
            <a:normAutofit/>
          </a:bodyPr>
          <a:lstStyle/>
          <a:p>
            <a:pPr marL="0" indent="0">
              <a:buNone/>
            </a:pPr>
            <a:r>
              <a:rPr lang="en-US" sz="4400" dirty="0">
                <a:latin typeface="Arial" panose="020B0604020202020204" pitchFamily="34" charset="0"/>
                <a:cs typeface="Arial" panose="020B0604020202020204" pitchFamily="34" charset="0"/>
              </a:rPr>
              <a:t>2 </a:t>
            </a:r>
            <a:r>
              <a:rPr lang="en-US" sz="4400" dirty="0" smtClean="0">
                <a:latin typeface="Arial" panose="020B0604020202020204" pitchFamily="34" charset="0"/>
                <a:cs typeface="Arial" panose="020B0604020202020204" pitchFamily="34" charset="0"/>
              </a:rPr>
              <a:t>Peter 1:5-6 </a:t>
            </a:r>
            <a:r>
              <a:rPr lang="en-US" sz="4400" dirty="0">
                <a:latin typeface="Arial" panose="020B0604020202020204" pitchFamily="34" charset="0"/>
                <a:cs typeface="Arial" panose="020B0604020202020204" pitchFamily="34" charset="0"/>
              </a:rPr>
              <a:t>And beside this, giving </a:t>
            </a:r>
            <a:r>
              <a:rPr lang="en-US" sz="4400" b="1" u="sng" dirty="0">
                <a:latin typeface="Arial" panose="020B0604020202020204" pitchFamily="34" charset="0"/>
                <a:cs typeface="Arial" panose="020B0604020202020204" pitchFamily="34" charset="0"/>
              </a:rPr>
              <a:t>all diligence</a:t>
            </a:r>
            <a:r>
              <a:rPr lang="en-US" sz="4400" dirty="0">
                <a:latin typeface="Arial" panose="020B0604020202020204" pitchFamily="34" charset="0"/>
                <a:cs typeface="Arial" panose="020B0604020202020204" pitchFamily="34" charset="0"/>
              </a:rPr>
              <a:t>, add to your faith virtue; and to virtue knowledge; </a:t>
            </a:r>
          </a:p>
          <a:p>
            <a:pPr marL="0" indent="0">
              <a:buNone/>
            </a:pPr>
            <a:r>
              <a:rPr lang="en-US" sz="4400" dirty="0" smtClean="0">
                <a:latin typeface="Arial" panose="020B0604020202020204" pitchFamily="34" charset="0"/>
                <a:cs typeface="Arial" panose="020B0604020202020204" pitchFamily="34" charset="0"/>
              </a:rPr>
              <a:t>And </a:t>
            </a:r>
            <a:r>
              <a:rPr lang="en-US" sz="4400" dirty="0">
                <a:latin typeface="Arial" panose="020B0604020202020204" pitchFamily="34" charset="0"/>
                <a:cs typeface="Arial" panose="020B0604020202020204" pitchFamily="34" charset="0"/>
              </a:rPr>
              <a:t>to knowledge </a:t>
            </a:r>
            <a:r>
              <a:rPr lang="en-US" sz="4400" b="1" dirty="0">
                <a:solidFill>
                  <a:srgbClr val="FFFF00"/>
                </a:solidFill>
                <a:latin typeface="Arial" panose="020B0604020202020204" pitchFamily="34" charset="0"/>
                <a:cs typeface="Arial" panose="020B0604020202020204" pitchFamily="34" charset="0"/>
              </a:rPr>
              <a:t>temperance</a:t>
            </a:r>
            <a:r>
              <a:rPr lang="en-US" sz="4400" dirty="0">
                <a:latin typeface="Arial" panose="020B0604020202020204" pitchFamily="34" charset="0"/>
                <a:cs typeface="Arial" panose="020B0604020202020204" pitchFamily="34" charset="0"/>
              </a:rPr>
              <a:t>; and to temperance patience; and to patience godliness;</a:t>
            </a:r>
          </a:p>
        </p:txBody>
      </p:sp>
    </p:spTree>
    <p:extLst>
      <p:ext uri="{BB962C8B-B14F-4D97-AF65-F5344CB8AC3E}">
        <p14:creationId xmlns:p14="http://schemas.microsoft.com/office/powerpoint/2010/main" xmlns="" val="2523985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235" y="592885"/>
            <a:ext cx="10515600" cy="1325563"/>
          </a:xfrm>
        </p:spPr>
        <p:txBody>
          <a:bodyPr>
            <a:normAutofit/>
          </a:bodyPr>
          <a:lstStyle/>
          <a:p>
            <a:r>
              <a:rPr lang="en-US" sz="4800" b="1" dirty="0" smtClean="0">
                <a:latin typeface="Arial" panose="020B0604020202020204" pitchFamily="34" charset="0"/>
                <a:cs typeface="Arial" panose="020B0604020202020204" pitchFamily="34" charset="0"/>
              </a:rPr>
              <a:t>Temperance</a:t>
            </a:r>
            <a:endParaRPr lang="en-US" sz="4800" b="1" dirty="0">
              <a:latin typeface="Arial" panose="020B0604020202020204" pitchFamily="34" charset="0"/>
              <a:cs typeface="Arial" panose="020B0604020202020204" pitchFamily="34" charset="0"/>
            </a:endParaRPr>
          </a:p>
        </p:txBody>
      </p:sp>
      <p:sp>
        <p:nvSpPr>
          <p:cNvPr id="9" name="Rectangle 8"/>
          <p:cNvSpPr/>
          <p:nvPr/>
        </p:nvSpPr>
        <p:spPr>
          <a:xfrm>
            <a:off x="657410" y="2223247"/>
            <a:ext cx="11002683" cy="2923877"/>
          </a:xfrm>
          <a:prstGeom prst="rect">
            <a:avLst/>
          </a:prstGeom>
        </p:spPr>
        <p:txBody>
          <a:bodyPr wrap="square">
            <a:spAutoFit/>
          </a:bodyPr>
          <a:lstStyle/>
          <a:p>
            <a:r>
              <a:rPr lang="en-US" sz="4400" dirty="0">
                <a:latin typeface="Arial" panose="020B0604020202020204" pitchFamily="34" charset="0"/>
                <a:cs typeface="Arial" panose="020B0604020202020204" pitchFamily="34" charset="0"/>
              </a:rPr>
              <a:t>Middle English: from Anglo-Norman French </a:t>
            </a:r>
            <a:r>
              <a:rPr lang="en-US" sz="4400" i="1" dirty="0" err="1">
                <a:latin typeface="Arial" panose="020B0604020202020204" pitchFamily="34" charset="0"/>
                <a:cs typeface="Arial" panose="020B0604020202020204" pitchFamily="34" charset="0"/>
              </a:rPr>
              <a:t>temperaunce</a:t>
            </a:r>
            <a:r>
              <a:rPr lang="en-US" sz="4400" dirty="0">
                <a:latin typeface="Arial" panose="020B0604020202020204" pitchFamily="34" charset="0"/>
                <a:cs typeface="Arial" panose="020B0604020202020204" pitchFamily="34" charset="0"/>
              </a:rPr>
              <a:t>, from Latin </a:t>
            </a:r>
            <a:r>
              <a:rPr lang="en-US" sz="4400" i="1" dirty="0" err="1">
                <a:latin typeface="Arial" panose="020B0604020202020204" pitchFamily="34" charset="0"/>
                <a:cs typeface="Arial" panose="020B0604020202020204" pitchFamily="34" charset="0"/>
              </a:rPr>
              <a:t>temperantia</a:t>
            </a:r>
            <a:r>
              <a:rPr lang="en-US" sz="4400" dirty="0">
                <a:latin typeface="Arial" panose="020B0604020202020204" pitchFamily="34" charset="0"/>
                <a:cs typeface="Arial" panose="020B0604020202020204" pitchFamily="34" charset="0"/>
              </a:rPr>
              <a:t> </a:t>
            </a:r>
            <a:r>
              <a:rPr lang="en-US" sz="4800" dirty="0">
                <a:solidFill>
                  <a:srgbClr val="FFFF00"/>
                </a:solidFill>
                <a:latin typeface="Arial" panose="020B0604020202020204" pitchFamily="34" charset="0"/>
                <a:cs typeface="Arial" panose="020B0604020202020204" pitchFamily="34" charset="0"/>
              </a:rPr>
              <a:t>‘</a:t>
            </a:r>
            <a:r>
              <a:rPr lang="en-US" sz="4800" b="1" dirty="0">
                <a:solidFill>
                  <a:srgbClr val="FFFF00"/>
                </a:solidFill>
                <a:latin typeface="Arial" panose="020B0604020202020204" pitchFamily="34" charset="0"/>
                <a:cs typeface="Arial" panose="020B0604020202020204" pitchFamily="34" charset="0"/>
              </a:rPr>
              <a:t>moderation</a:t>
            </a:r>
            <a:r>
              <a:rPr lang="en-US" sz="4800" dirty="0">
                <a:solidFill>
                  <a:srgbClr val="FFFF00"/>
                </a:solidFill>
                <a:latin typeface="Arial" panose="020B0604020202020204" pitchFamily="34" charset="0"/>
                <a:cs typeface="Arial" panose="020B0604020202020204" pitchFamily="34" charset="0"/>
              </a:rPr>
              <a:t>’</a:t>
            </a:r>
            <a:r>
              <a:rPr lang="en-US" sz="48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from </a:t>
            </a:r>
            <a:r>
              <a:rPr lang="en-US" sz="4400" i="1" dirty="0" err="1">
                <a:latin typeface="Arial" panose="020B0604020202020204" pitchFamily="34" charset="0"/>
                <a:cs typeface="Arial" panose="020B0604020202020204" pitchFamily="34" charset="0"/>
              </a:rPr>
              <a:t>temperare</a:t>
            </a:r>
            <a:r>
              <a:rPr lang="en-US" sz="4400" dirty="0">
                <a:latin typeface="Arial" panose="020B0604020202020204" pitchFamily="34" charset="0"/>
                <a:cs typeface="Arial" panose="020B0604020202020204" pitchFamily="34" charset="0"/>
              </a:rPr>
              <a:t> </a:t>
            </a:r>
            <a:r>
              <a:rPr lang="en-US" sz="4800" b="1" dirty="0">
                <a:solidFill>
                  <a:srgbClr val="FFFF00"/>
                </a:solidFill>
                <a:latin typeface="Arial" panose="020B0604020202020204" pitchFamily="34" charset="0"/>
                <a:cs typeface="Arial" panose="020B0604020202020204" pitchFamily="34" charset="0"/>
              </a:rPr>
              <a:t>‘restrain</a:t>
            </a:r>
            <a:r>
              <a:rPr lang="en-US" sz="4400" b="1" dirty="0">
                <a:solidFill>
                  <a:srgbClr val="FFFF00"/>
                </a:solidFill>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57183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xmlns="" val="1185055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53" y="0"/>
            <a:ext cx="12291753" cy="7007629"/>
          </a:xfrm>
          <a:prstGeom prst="rect">
            <a:avLst/>
          </a:prstGeom>
        </p:spPr>
      </p:pic>
    </p:spTree>
    <p:extLst>
      <p:ext uri="{BB962C8B-B14F-4D97-AF65-F5344CB8AC3E}">
        <p14:creationId xmlns:p14="http://schemas.microsoft.com/office/powerpoint/2010/main" xmlns="" val="136623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2" y="821168"/>
            <a:ext cx="10557164" cy="4524315"/>
          </a:xfrm>
          <a:prstGeom prst="rect">
            <a:avLst/>
          </a:prstGeom>
        </p:spPr>
        <p:txBody>
          <a:bodyPr wrap="square">
            <a:spAutoFit/>
          </a:bodyPr>
          <a:lstStyle/>
          <a:p>
            <a:r>
              <a:rPr lang="en-US" sz="4800" b="1" dirty="0">
                <a:latin typeface="Arial" panose="020B0604020202020204" pitchFamily="34" charset="0"/>
                <a:cs typeface="Arial" panose="020B0604020202020204" pitchFamily="34" charset="0"/>
              </a:rPr>
              <a:t>We have no right to indulge in anything that will result in a condition of mind that hinders the Spirit of God from impressing us with the sense of our duty.” </a:t>
            </a:r>
            <a:r>
              <a:rPr lang="en-US" sz="4800" b="1" i="1" dirty="0">
                <a:latin typeface="Arial" panose="020B0604020202020204" pitchFamily="34" charset="0"/>
                <a:cs typeface="Arial" panose="020B0604020202020204" pitchFamily="34" charset="0"/>
              </a:rPr>
              <a:t>Counsels on Health</a:t>
            </a:r>
            <a:r>
              <a:rPr lang="en-US" sz="4800" b="1" dirty="0">
                <a:latin typeface="Arial" panose="020B0604020202020204" pitchFamily="34" charset="0"/>
                <a:cs typeface="Arial" panose="020B0604020202020204" pitchFamily="34" charset="0"/>
              </a:rPr>
              <a:t>, 432.</a:t>
            </a:r>
          </a:p>
        </p:txBody>
      </p:sp>
    </p:spTree>
    <p:extLst>
      <p:ext uri="{BB962C8B-B14F-4D97-AF65-F5344CB8AC3E}">
        <p14:creationId xmlns:p14="http://schemas.microsoft.com/office/powerpoint/2010/main" xmlns="" val="386542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3233"/>
            <a:ext cx="12192000" cy="6830546"/>
          </a:xfrm>
          <a:prstGeom prst="rect">
            <a:avLst/>
          </a:prstGeom>
        </p:spPr>
      </p:pic>
    </p:spTree>
    <p:extLst>
      <p:ext uri="{BB962C8B-B14F-4D97-AF65-F5344CB8AC3E}">
        <p14:creationId xmlns:p14="http://schemas.microsoft.com/office/powerpoint/2010/main" xmlns="" val="28085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2" y="821168"/>
            <a:ext cx="10557164" cy="4524315"/>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Proverbs 23:13</a:t>
            </a:r>
          </a:p>
          <a:p>
            <a:endParaRPr lang="en-US" sz="4800" i="1" dirty="0" smtClean="0"/>
          </a:p>
          <a:p>
            <a:r>
              <a:rPr lang="en-US" sz="4800" dirty="0" smtClean="0">
                <a:latin typeface="Arial" panose="020B0604020202020204" pitchFamily="34" charset="0"/>
                <a:cs typeface="Arial" panose="020B0604020202020204" pitchFamily="34" charset="0"/>
              </a:rPr>
              <a:t>When </a:t>
            </a:r>
            <a:r>
              <a:rPr lang="en-US" sz="4800" dirty="0">
                <a:latin typeface="Arial" panose="020B0604020202020204" pitchFamily="34" charset="0"/>
                <a:cs typeface="Arial" panose="020B0604020202020204" pitchFamily="34" charset="0"/>
              </a:rPr>
              <a:t>thou </a:t>
            </a:r>
            <a:r>
              <a:rPr lang="en-US" sz="4800" dirty="0" err="1">
                <a:latin typeface="Arial" panose="020B0604020202020204" pitchFamily="34" charset="0"/>
                <a:cs typeface="Arial" panose="020B0604020202020204" pitchFamily="34" charset="0"/>
              </a:rPr>
              <a:t>sittest</a:t>
            </a:r>
            <a:r>
              <a:rPr lang="en-US" sz="4800" dirty="0">
                <a:latin typeface="Arial" panose="020B0604020202020204" pitchFamily="34" charset="0"/>
                <a:cs typeface="Arial" panose="020B0604020202020204" pitchFamily="34" charset="0"/>
              </a:rPr>
              <a:t> to </a:t>
            </a:r>
            <a:r>
              <a:rPr lang="en-US" sz="4800" dirty="0" smtClean="0">
                <a:latin typeface="Arial" panose="020B0604020202020204" pitchFamily="34" charset="0"/>
                <a:cs typeface="Arial" panose="020B0604020202020204" pitchFamily="34" charset="0"/>
              </a:rPr>
              <a:t>eat…</a:t>
            </a:r>
            <a:r>
              <a:rPr lang="en-US" sz="4800" u="sng" dirty="0" smtClean="0">
                <a:latin typeface="Arial" panose="020B0604020202020204" pitchFamily="34" charset="0"/>
                <a:cs typeface="Arial" panose="020B0604020202020204" pitchFamily="34" charset="0"/>
              </a:rPr>
              <a:t>consider </a:t>
            </a:r>
            <a:r>
              <a:rPr lang="en-US" sz="4800" u="sng" dirty="0">
                <a:latin typeface="Arial" panose="020B0604020202020204" pitchFamily="34" charset="0"/>
                <a:cs typeface="Arial" panose="020B0604020202020204" pitchFamily="34" charset="0"/>
              </a:rPr>
              <a:t>diligently what is before thee</a:t>
            </a:r>
            <a:r>
              <a:rPr lang="en-US" sz="4800"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And put a knife to thy throat, if thou be a man </a:t>
            </a:r>
            <a:r>
              <a:rPr lang="en-US" sz="4800" b="1" u="sng" dirty="0">
                <a:latin typeface="Arial" panose="020B0604020202020204" pitchFamily="34" charset="0"/>
                <a:cs typeface="Arial" panose="020B0604020202020204" pitchFamily="34" charset="0"/>
              </a:rPr>
              <a:t>given to appetite</a:t>
            </a:r>
            <a:r>
              <a:rPr lang="en-US" sz="4800" dirty="0">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9699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1255</Words>
  <Application>Microsoft Office PowerPoint</Application>
  <PresentationFormat>Custom</PresentationFormat>
  <Paragraphs>51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emperance</vt:lpstr>
      <vt:lpstr>Slide 2</vt:lpstr>
      <vt:lpstr>Temperance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Tulafono</dc:creator>
  <cp:lastModifiedBy>Maranatha</cp:lastModifiedBy>
  <cp:revision>42</cp:revision>
  <dcterms:created xsi:type="dcterms:W3CDTF">2019-07-07T01:48:03Z</dcterms:created>
  <dcterms:modified xsi:type="dcterms:W3CDTF">2019-07-27T00:32:05Z</dcterms:modified>
</cp:coreProperties>
</file>