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63" r:id="rId3"/>
    <p:sldId id="267" r:id="rId4"/>
    <p:sldId id="268" r:id="rId5"/>
    <p:sldId id="269" r:id="rId6"/>
    <p:sldId id="265" r:id="rId7"/>
    <p:sldId id="270" r:id="rId8"/>
    <p:sldId id="271" r:id="rId9"/>
    <p:sldId id="272" r:id="rId10"/>
    <p:sldId id="264" r:id="rId11"/>
    <p:sldId id="261" r:id="rId12"/>
    <p:sldId id="273" r:id="rId13"/>
    <p:sldId id="266" r:id="rId14"/>
    <p:sldId id="274" r:id="rId15"/>
    <p:sldId id="258" r:id="rId16"/>
    <p:sldId id="275"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69737" autoAdjust="0"/>
  </p:normalViewPr>
  <p:slideViewPr>
    <p:cSldViewPr snapToGrid="0">
      <p:cViewPr varScale="1">
        <p:scale>
          <a:sx n="62" d="100"/>
          <a:sy n="62" d="100"/>
        </p:scale>
        <p:origin x="-998" y="-8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21BA9BE-ABC3-4964-AC3F-36C6461FF189}" type="datetimeFigureOut">
              <a:rPr lang="en-US" smtClean="0"/>
              <a:pPr/>
              <a:t>7/25/2019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154E1FD-FDBF-4799-A759-0D9C7A6E45A6}" type="slidenum">
              <a:rPr lang="en-US" smtClean="0"/>
              <a:pPr/>
              <a:t>‹#›</a:t>
            </a:fld>
            <a:endParaRPr lang="en-US"/>
          </a:p>
        </p:txBody>
      </p:sp>
    </p:spTree>
    <p:extLst>
      <p:ext uri="{BB962C8B-B14F-4D97-AF65-F5344CB8AC3E}">
        <p14:creationId xmlns="" xmlns:p14="http://schemas.microsoft.com/office/powerpoint/2010/main" val="1171783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Evening Everyone!! Tonight is night</a:t>
            </a:r>
            <a:r>
              <a:rPr lang="en-US" baseline="0" dirty="0" smtClean="0"/>
              <a:t> number 5 of our Health series.  And tonight we are going to learn about SUNLIGHT.</a:t>
            </a:r>
          </a:p>
          <a:p>
            <a:endParaRPr lang="en-US" baseline="0" dirty="0" smtClean="0"/>
          </a:p>
          <a:p>
            <a:r>
              <a:rPr lang="en-US" dirty="0" smtClean="0"/>
              <a:t>Without </a:t>
            </a:r>
            <a:r>
              <a:rPr lang="en-US" dirty="0"/>
              <a:t>sunlight, life as we know it could not exist. Fruits and vegetables that receive the direct rays of the sun grow much better than those that are exposed to artificial light. This also applies to humans. Those that do not get enough sunshine experience poorer health. Those who are daily exposed to the vitalizing effect of the sun's rays have a healthy complexion and more vibrant health. </a:t>
            </a:r>
          </a:p>
          <a:p>
            <a:endParaRPr lang="en-US" dirty="0"/>
          </a:p>
          <a:p>
            <a:r>
              <a:rPr lang="en-US" dirty="0"/>
              <a:t>The sun unlocks the vitamins in food. Without the sun's rays, we could not get the full value from our food.   Sunlight keeps our blood warm and pure and supplies life-giving energy to every organ of our bodies. Our brains are fed by sunshine-enhanced blood; our body is strengthened by the sun's energy.</a:t>
            </a:r>
          </a:p>
          <a:p>
            <a:r>
              <a:rPr lang="en-US" dirty="0"/>
              <a:t>Here are other wonderful benefits of sunlight:</a:t>
            </a:r>
          </a:p>
          <a:p>
            <a:endParaRPr lang="en-US" dirty="0"/>
          </a:p>
        </p:txBody>
      </p:sp>
      <p:sp>
        <p:nvSpPr>
          <p:cNvPr id="4" name="Slide Number Placeholder 3"/>
          <p:cNvSpPr>
            <a:spLocks noGrp="1"/>
          </p:cNvSpPr>
          <p:nvPr>
            <p:ph type="sldNum" sz="quarter" idx="10"/>
          </p:nvPr>
        </p:nvSpPr>
        <p:spPr/>
        <p:txBody>
          <a:bodyPr/>
          <a:lstStyle/>
          <a:p>
            <a:fld id="{F154E1FD-FDBF-4799-A759-0D9C7A6E45A6}" type="slidenum">
              <a:rPr lang="en-US" smtClean="0"/>
              <a:pPr/>
              <a:t>1</a:t>
            </a:fld>
            <a:endParaRPr lang="en-US"/>
          </a:p>
        </p:txBody>
      </p:sp>
    </p:spTree>
    <p:extLst>
      <p:ext uri="{BB962C8B-B14F-4D97-AF65-F5344CB8AC3E}">
        <p14:creationId xmlns="" xmlns:p14="http://schemas.microsoft.com/office/powerpoint/2010/main" val="3958707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10-20 minutes of morning sunshine can improve bone health, lower blood pressure, and boost the immune system.</a:t>
            </a:r>
          </a:p>
          <a:p>
            <a:endParaRPr lang="en-US" dirty="0"/>
          </a:p>
        </p:txBody>
      </p:sp>
      <p:sp>
        <p:nvSpPr>
          <p:cNvPr id="4" name="Slide Number Placeholder 3"/>
          <p:cNvSpPr>
            <a:spLocks noGrp="1"/>
          </p:cNvSpPr>
          <p:nvPr>
            <p:ph type="sldNum" sz="quarter" idx="10"/>
          </p:nvPr>
        </p:nvSpPr>
        <p:spPr/>
        <p:txBody>
          <a:bodyPr/>
          <a:lstStyle/>
          <a:p>
            <a:fld id="{F154E1FD-FDBF-4799-A759-0D9C7A6E45A6}" type="slidenum">
              <a:rPr lang="en-US" smtClean="0"/>
              <a:pPr/>
              <a:t>10</a:t>
            </a:fld>
            <a:endParaRPr lang="en-US"/>
          </a:p>
        </p:txBody>
      </p:sp>
    </p:spTree>
    <p:extLst>
      <p:ext uri="{BB962C8B-B14F-4D97-AF65-F5344CB8AC3E}">
        <p14:creationId xmlns="" xmlns:p14="http://schemas.microsoft.com/office/powerpoint/2010/main" val="3224166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54E1FD-FDBF-4799-A759-0D9C7A6E45A6}" type="slidenum">
              <a:rPr lang="en-US" smtClean="0"/>
              <a:pPr/>
              <a:t>11</a:t>
            </a:fld>
            <a:endParaRPr lang="en-US"/>
          </a:p>
        </p:txBody>
      </p:sp>
    </p:spTree>
    <p:extLst>
      <p:ext uri="{BB962C8B-B14F-4D97-AF65-F5344CB8AC3E}">
        <p14:creationId xmlns="" xmlns:p14="http://schemas.microsoft.com/office/powerpoint/2010/main" val="3240146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54E1FD-FDBF-4799-A759-0D9C7A6E45A6}" type="slidenum">
              <a:rPr lang="en-US" smtClean="0"/>
              <a:pPr/>
              <a:t>12</a:t>
            </a:fld>
            <a:endParaRPr lang="en-US"/>
          </a:p>
        </p:txBody>
      </p:sp>
    </p:spTree>
    <p:extLst>
      <p:ext uri="{BB962C8B-B14F-4D97-AF65-F5344CB8AC3E}">
        <p14:creationId xmlns="" xmlns:p14="http://schemas.microsoft.com/office/powerpoint/2010/main" val="1469896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54E1FD-FDBF-4799-A759-0D9C7A6E45A6}" type="slidenum">
              <a:rPr lang="en-US" smtClean="0"/>
              <a:pPr/>
              <a:t>13</a:t>
            </a:fld>
            <a:endParaRPr lang="en-US"/>
          </a:p>
        </p:txBody>
      </p:sp>
    </p:spTree>
    <p:extLst>
      <p:ext uri="{BB962C8B-B14F-4D97-AF65-F5344CB8AC3E}">
        <p14:creationId xmlns="" xmlns:p14="http://schemas.microsoft.com/office/powerpoint/2010/main" val="228660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54E1FD-FDBF-4799-A759-0D9C7A6E45A6}" type="slidenum">
              <a:rPr lang="en-US" smtClean="0"/>
              <a:pPr/>
              <a:t>14</a:t>
            </a:fld>
            <a:endParaRPr lang="en-US"/>
          </a:p>
        </p:txBody>
      </p:sp>
    </p:spTree>
    <p:extLst>
      <p:ext uri="{BB962C8B-B14F-4D97-AF65-F5344CB8AC3E}">
        <p14:creationId xmlns="" xmlns:p14="http://schemas.microsoft.com/office/powerpoint/2010/main" val="1071245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as the Sun</a:t>
            </a:r>
            <a:r>
              <a:rPr lang="en-US" baseline="0" dirty="0" smtClean="0"/>
              <a:t> has healing properties, fosters growth, improves mental and physical health, </a:t>
            </a:r>
            <a:r>
              <a:rPr lang="en-US" baseline="0" dirty="0" smtClean="0"/>
              <a:t>Jesus</a:t>
            </a:r>
            <a:r>
              <a:rPr lang="en-US" baseline="0" dirty="0" smtClean="0"/>
              <a:t>, the Sun of Righteousness will arise unto those who fear His name with healing in His wings.  Just as we need sunlight for optimal physical health, we need Jesus the Sun of Righteousness for spiritual health, for He has healing in His wings when we OBEY Him. </a:t>
            </a:r>
            <a:endParaRPr lang="en-US" dirty="0"/>
          </a:p>
        </p:txBody>
      </p:sp>
      <p:sp>
        <p:nvSpPr>
          <p:cNvPr id="4" name="Slide Number Placeholder 3"/>
          <p:cNvSpPr>
            <a:spLocks noGrp="1"/>
          </p:cNvSpPr>
          <p:nvPr>
            <p:ph type="sldNum" sz="quarter" idx="10"/>
          </p:nvPr>
        </p:nvSpPr>
        <p:spPr/>
        <p:txBody>
          <a:bodyPr/>
          <a:lstStyle/>
          <a:p>
            <a:fld id="{F154E1FD-FDBF-4799-A759-0D9C7A6E45A6}" type="slidenum">
              <a:rPr lang="en-US" smtClean="0"/>
              <a:pPr/>
              <a:t>15</a:t>
            </a:fld>
            <a:endParaRPr lang="en-US"/>
          </a:p>
        </p:txBody>
      </p:sp>
    </p:spTree>
    <p:extLst>
      <p:ext uri="{BB962C8B-B14F-4D97-AF65-F5344CB8AC3E}">
        <p14:creationId xmlns="" xmlns:p14="http://schemas.microsoft.com/office/powerpoint/2010/main" val="4128129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more information on this topic, or any of the previous topics on health please visit our website at SDAMARANATHACHURCH.ORG</a:t>
            </a:r>
            <a:endParaRPr lang="en-US" dirty="0"/>
          </a:p>
        </p:txBody>
      </p:sp>
      <p:sp>
        <p:nvSpPr>
          <p:cNvPr id="4" name="Slide Number Placeholder 3"/>
          <p:cNvSpPr>
            <a:spLocks noGrp="1"/>
          </p:cNvSpPr>
          <p:nvPr>
            <p:ph type="sldNum" sz="quarter" idx="10"/>
          </p:nvPr>
        </p:nvSpPr>
        <p:spPr/>
        <p:txBody>
          <a:bodyPr/>
          <a:lstStyle/>
          <a:p>
            <a:fld id="{F154E1FD-FDBF-4799-A759-0D9C7A6E45A6}"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Sunlight strengthens the cardiovascular system. It improves the circulation, lowers the heart rate, and normalizes the blood pressure and blood sugar.</a:t>
            </a:r>
          </a:p>
          <a:p>
            <a:endParaRPr lang="en-US" dirty="0"/>
          </a:p>
        </p:txBody>
      </p:sp>
      <p:sp>
        <p:nvSpPr>
          <p:cNvPr id="4" name="Slide Number Placeholder 3"/>
          <p:cNvSpPr>
            <a:spLocks noGrp="1"/>
          </p:cNvSpPr>
          <p:nvPr>
            <p:ph type="sldNum" sz="quarter" idx="10"/>
          </p:nvPr>
        </p:nvSpPr>
        <p:spPr/>
        <p:txBody>
          <a:bodyPr/>
          <a:lstStyle/>
          <a:p>
            <a:fld id="{F154E1FD-FDBF-4799-A759-0D9C7A6E45A6}" type="slidenum">
              <a:rPr lang="en-US" smtClean="0"/>
              <a:pPr/>
              <a:t>2</a:t>
            </a:fld>
            <a:endParaRPr lang="en-US"/>
          </a:p>
        </p:txBody>
      </p:sp>
    </p:spTree>
    <p:extLst>
      <p:ext uri="{BB962C8B-B14F-4D97-AF65-F5344CB8AC3E}">
        <p14:creationId xmlns="" xmlns:p14="http://schemas.microsoft.com/office/powerpoint/2010/main" val="517820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Sunlight converts cholesterol into vitamin D, lowering the blood cholesterol. Vitamin D provides a host of advantages to the body, including better calcium absorption, which in turn helps prevent osteoporosis and tooth decay, makes stronger denser bones, and speeds bone repair.</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F154E1FD-FDBF-4799-A759-0D9C7A6E45A6}" type="slidenum">
              <a:rPr lang="en-US" smtClean="0"/>
              <a:pPr/>
              <a:t>3</a:t>
            </a:fld>
            <a:endParaRPr lang="en-US"/>
          </a:p>
        </p:txBody>
      </p:sp>
    </p:spTree>
    <p:extLst>
      <p:ext uri="{BB962C8B-B14F-4D97-AF65-F5344CB8AC3E}">
        <p14:creationId xmlns="" xmlns:p14="http://schemas.microsoft.com/office/powerpoint/2010/main" val="2547598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Sunshine is the most natural and effective antiseptic available to us. Sunshine is also one of the most effective healing agents known. The sick are greatly benefited by the sun due to its healing properties. Sunlight enhances waste elimination by improving liver function; it is an effective treatment for jaundice. It relieves the kidneys of some of their burden by eliminating wastes through the skin when you sweat..</a:t>
            </a:r>
          </a:p>
          <a:p>
            <a:endParaRPr lang="en-US" dirty="0"/>
          </a:p>
        </p:txBody>
      </p:sp>
      <p:sp>
        <p:nvSpPr>
          <p:cNvPr id="4" name="Slide Number Placeholder 3"/>
          <p:cNvSpPr>
            <a:spLocks noGrp="1"/>
          </p:cNvSpPr>
          <p:nvPr>
            <p:ph type="sldNum" sz="quarter" idx="10"/>
          </p:nvPr>
        </p:nvSpPr>
        <p:spPr/>
        <p:txBody>
          <a:bodyPr/>
          <a:lstStyle/>
          <a:p>
            <a:fld id="{F154E1FD-FDBF-4799-A759-0D9C7A6E45A6}" type="slidenum">
              <a:rPr lang="en-US" smtClean="0"/>
              <a:pPr/>
              <a:t>4</a:t>
            </a:fld>
            <a:endParaRPr lang="en-US"/>
          </a:p>
        </p:txBody>
      </p:sp>
    </p:spTree>
    <p:extLst>
      <p:ext uri="{BB962C8B-B14F-4D97-AF65-F5344CB8AC3E}">
        <p14:creationId xmlns="" xmlns:p14="http://schemas.microsoft.com/office/powerpoint/2010/main" val="1939739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Sunlight kills many germs and enhances the immune system </a:t>
            </a:r>
            <a:r>
              <a:rPr lang="en-US" dirty="0" smtClean="0"/>
              <a:t>by </a:t>
            </a:r>
            <a:r>
              <a:rPr lang="en-US" dirty="0"/>
              <a:t>raising the number and effectiveness of the white blood cells which destroy germs. Lightly tanned skin resists germs and infection much better than untanned skin. </a:t>
            </a:r>
            <a:r>
              <a:rPr lang="en-US" dirty="0" smtClean="0"/>
              <a:t> </a:t>
            </a:r>
            <a:r>
              <a:rPr lang="en-US" dirty="0"/>
              <a:t>Many skin diseases respond well to controlled doses of sunlight. For a clean, fresh bed, expose bedding to sunlight. It's better to let the sunlight into your homes and risk a little faded furniture than to keep the shades drawn at all times. The health of the occupants is more precious than any expensive furniture.</a:t>
            </a:r>
          </a:p>
          <a:p>
            <a:endParaRPr lang="en-US" dirty="0"/>
          </a:p>
        </p:txBody>
      </p:sp>
      <p:sp>
        <p:nvSpPr>
          <p:cNvPr id="4" name="Slide Number Placeholder 3"/>
          <p:cNvSpPr>
            <a:spLocks noGrp="1"/>
          </p:cNvSpPr>
          <p:nvPr>
            <p:ph type="sldNum" sz="quarter" idx="10"/>
          </p:nvPr>
        </p:nvSpPr>
        <p:spPr/>
        <p:txBody>
          <a:bodyPr/>
          <a:lstStyle/>
          <a:p>
            <a:fld id="{F154E1FD-FDBF-4799-A759-0D9C7A6E45A6}" type="slidenum">
              <a:rPr lang="en-US" smtClean="0"/>
              <a:pPr/>
              <a:t>5</a:t>
            </a:fld>
            <a:endParaRPr lang="en-US"/>
          </a:p>
        </p:txBody>
      </p:sp>
    </p:spTree>
    <p:extLst>
      <p:ext uri="{BB962C8B-B14F-4D97-AF65-F5344CB8AC3E}">
        <p14:creationId xmlns="" xmlns:p14="http://schemas.microsoft.com/office/powerpoint/2010/main" val="1906324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Sunlight improves sleep. Natural light exposure in daytime increases melatonin output at night. </a:t>
            </a:r>
          </a:p>
          <a:p>
            <a:pPr defTabSz="931774">
              <a:defRPr/>
            </a:pPr>
            <a:endParaRPr lang="en-US" dirty="0"/>
          </a:p>
        </p:txBody>
      </p:sp>
      <p:sp>
        <p:nvSpPr>
          <p:cNvPr id="4" name="Slide Number Placeholder 3"/>
          <p:cNvSpPr>
            <a:spLocks noGrp="1"/>
          </p:cNvSpPr>
          <p:nvPr>
            <p:ph type="sldNum" sz="quarter" idx="10"/>
          </p:nvPr>
        </p:nvSpPr>
        <p:spPr/>
        <p:txBody>
          <a:bodyPr/>
          <a:lstStyle/>
          <a:p>
            <a:fld id="{F154E1FD-FDBF-4799-A759-0D9C7A6E45A6}" type="slidenum">
              <a:rPr lang="en-US" smtClean="0"/>
              <a:pPr/>
              <a:t>6</a:t>
            </a:fld>
            <a:endParaRPr lang="en-US"/>
          </a:p>
        </p:txBody>
      </p:sp>
    </p:spTree>
    <p:extLst>
      <p:ext uri="{BB962C8B-B14F-4D97-AF65-F5344CB8AC3E}">
        <p14:creationId xmlns="" xmlns:p14="http://schemas.microsoft.com/office/powerpoint/2010/main" val="4268388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Just like plants, human</a:t>
            </a:r>
            <a:r>
              <a:rPr lang="en-US" baseline="0" dirty="0" smtClean="0"/>
              <a:t> growth is also stimulated by the sun.  Sunlight help boosts growth in children.</a:t>
            </a:r>
            <a:endParaRPr lang="en-US" dirty="0"/>
          </a:p>
        </p:txBody>
      </p:sp>
      <p:sp>
        <p:nvSpPr>
          <p:cNvPr id="4" name="Slide Number Placeholder 3"/>
          <p:cNvSpPr>
            <a:spLocks noGrp="1"/>
          </p:cNvSpPr>
          <p:nvPr>
            <p:ph type="sldNum" sz="quarter" idx="10"/>
          </p:nvPr>
        </p:nvSpPr>
        <p:spPr/>
        <p:txBody>
          <a:bodyPr/>
          <a:lstStyle/>
          <a:p>
            <a:fld id="{F154E1FD-FDBF-4799-A759-0D9C7A6E45A6}" type="slidenum">
              <a:rPr lang="en-US" smtClean="0"/>
              <a:pPr/>
              <a:t>7</a:t>
            </a:fld>
            <a:endParaRPr lang="en-US"/>
          </a:p>
        </p:txBody>
      </p:sp>
    </p:spTree>
    <p:extLst>
      <p:ext uri="{BB962C8B-B14F-4D97-AF65-F5344CB8AC3E}">
        <p14:creationId xmlns="" xmlns:p14="http://schemas.microsoft.com/office/powerpoint/2010/main" val="2831093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Sunlight soothes the nervous system and is important in treating depression. It gives a sense of well-being by increasing endorphin production in the brain</a:t>
            </a:r>
          </a:p>
        </p:txBody>
      </p:sp>
      <p:sp>
        <p:nvSpPr>
          <p:cNvPr id="4" name="Slide Number Placeholder 3"/>
          <p:cNvSpPr>
            <a:spLocks noGrp="1"/>
          </p:cNvSpPr>
          <p:nvPr>
            <p:ph type="sldNum" sz="quarter" idx="10"/>
          </p:nvPr>
        </p:nvSpPr>
        <p:spPr/>
        <p:txBody>
          <a:bodyPr/>
          <a:lstStyle/>
          <a:p>
            <a:fld id="{F154E1FD-FDBF-4799-A759-0D9C7A6E45A6}" type="slidenum">
              <a:rPr lang="en-US" smtClean="0"/>
              <a:pPr/>
              <a:t>8</a:t>
            </a:fld>
            <a:endParaRPr lang="en-US"/>
          </a:p>
        </p:txBody>
      </p:sp>
    </p:spTree>
    <p:extLst>
      <p:ext uri="{BB962C8B-B14F-4D97-AF65-F5344CB8AC3E}">
        <p14:creationId xmlns="" xmlns:p14="http://schemas.microsoft.com/office/powerpoint/2010/main" val="2974707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Sunlight converts cholesterol into vitamin D, lowering the blood cholesterol. Vitamin D provides a host of advantages to the body, including prevention of many types of cancer.</a:t>
            </a:r>
          </a:p>
        </p:txBody>
      </p:sp>
      <p:sp>
        <p:nvSpPr>
          <p:cNvPr id="4" name="Slide Number Placeholder 3"/>
          <p:cNvSpPr>
            <a:spLocks noGrp="1"/>
          </p:cNvSpPr>
          <p:nvPr>
            <p:ph type="sldNum" sz="quarter" idx="10"/>
          </p:nvPr>
        </p:nvSpPr>
        <p:spPr/>
        <p:txBody>
          <a:bodyPr/>
          <a:lstStyle/>
          <a:p>
            <a:fld id="{F154E1FD-FDBF-4799-A759-0D9C7A6E45A6}" type="slidenum">
              <a:rPr lang="en-US" smtClean="0"/>
              <a:pPr/>
              <a:t>9</a:t>
            </a:fld>
            <a:endParaRPr lang="en-US"/>
          </a:p>
        </p:txBody>
      </p:sp>
    </p:spTree>
    <p:extLst>
      <p:ext uri="{BB962C8B-B14F-4D97-AF65-F5344CB8AC3E}">
        <p14:creationId xmlns="" xmlns:p14="http://schemas.microsoft.com/office/powerpoint/2010/main" val="413364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31E3CB6-6206-40E4-9B84-0565BCD3067E}" type="datetimeFigureOut">
              <a:rPr lang="en-US" smtClean="0"/>
              <a:pPr/>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 xmlns:p14="http://schemas.microsoft.com/office/powerpoint/2010/main" val="3614922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1E3CB6-6206-40E4-9B84-0565BCD3067E}" type="datetimeFigureOut">
              <a:rPr lang="en-US" smtClean="0"/>
              <a:pPr/>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 xmlns:p14="http://schemas.microsoft.com/office/powerpoint/2010/main" val="857449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1E3CB6-6206-40E4-9B84-0565BCD3067E}" type="datetimeFigureOut">
              <a:rPr lang="en-US" smtClean="0"/>
              <a:pPr/>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 xmlns:p14="http://schemas.microsoft.com/office/powerpoint/2010/main" val="184910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1E3CB6-6206-40E4-9B84-0565BCD3067E}" type="datetimeFigureOut">
              <a:rPr lang="en-US" smtClean="0"/>
              <a:pPr/>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 xmlns:p14="http://schemas.microsoft.com/office/powerpoint/2010/main" val="881283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1E3CB6-6206-40E4-9B84-0565BCD3067E}" type="datetimeFigureOut">
              <a:rPr lang="en-US" smtClean="0"/>
              <a:pPr/>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 xmlns:p14="http://schemas.microsoft.com/office/powerpoint/2010/main" val="162081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31E3CB6-6206-40E4-9B84-0565BCD3067E}" type="datetimeFigureOut">
              <a:rPr lang="en-US" smtClean="0"/>
              <a:pPr/>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 xmlns:p14="http://schemas.microsoft.com/office/powerpoint/2010/main" val="4072391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1E3CB6-6206-40E4-9B84-0565BCD3067E}" type="datetimeFigureOut">
              <a:rPr lang="en-US" smtClean="0"/>
              <a:pPr/>
              <a:t>7/25/2019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 xmlns:p14="http://schemas.microsoft.com/office/powerpoint/2010/main" val="2612741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1E3CB6-6206-40E4-9B84-0565BCD3067E}" type="datetimeFigureOut">
              <a:rPr lang="en-US" smtClean="0"/>
              <a:pPr/>
              <a:t>7/25/2019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 xmlns:p14="http://schemas.microsoft.com/office/powerpoint/2010/main" val="2093955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E3CB6-6206-40E4-9B84-0565BCD3067E}" type="datetimeFigureOut">
              <a:rPr lang="en-US" smtClean="0"/>
              <a:pPr/>
              <a:t>7/25/2019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 xmlns:p14="http://schemas.microsoft.com/office/powerpoint/2010/main" val="1817383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1E3CB6-6206-40E4-9B84-0565BCD3067E}" type="datetimeFigureOut">
              <a:rPr lang="en-US" smtClean="0"/>
              <a:pPr/>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 xmlns:p14="http://schemas.microsoft.com/office/powerpoint/2010/main" val="967507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1E3CB6-6206-40E4-9B84-0565BCD3067E}" type="datetimeFigureOut">
              <a:rPr lang="en-US" smtClean="0"/>
              <a:pPr/>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F9F68-6D6A-49AF-BA0C-1814FA5D60AE}" type="slidenum">
              <a:rPr lang="en-US" smtClean="0"/>
              <a:pPr/>
              <a:t>‹#›</a:t>
            </a:fld>
            <a:endParaRPr lang="en-US"/>
          </a:p>
        </p:txBody>
      </p:sp>
    </p:spTree>
    <p:extLst>
      <p:ext uri="{BB962C8B-B14F-4D97-AF65-F5344CB8AC3E}">
        <p14:creationId xmlns="" xmlns:p14="http://schemas.microsoft.com/office/powerpoint/2010/main" val="2023225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1E3CB6-6206-40E4-9B84-0565BCD3067E}" type="datetimeFigureOut">
              <a:rPr lang="en-US" smtClean="0"/>
              <a:pPr/>
              <a:t>7/25/2019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9F9F68-6D6A-49AF-BA0C-1814FA5D60AE}" type="slidenum">
              <a:rPr lang="en-US" smtClean="0"/>
              <a:pPr/>
              <a:t>‹#›</a:t>
            </a:fld>
            <a:endParaRPr lang="en-US"/>
          </a:p>
        </p:txBody>
      </p:sp>
    </p:spTree>
    <p:extLst>
      <p:ext uri="{BB962C8B-B14F-4D97-AF65-F5344CB8AC3E}">
        <p14:creationId xmlns="" xmlns:p14="http://schemas.microsoft.com/office/powerpoint/2010/main" val="280424291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6599" y="2806829"/>
            <a:ext cx="3201235" cy="608052"/>
          </a:xfrm>
        </p:spPr>
        <p:txBody>
          <a:bodyPr>
            <a:normAutofit fontScale="90000"/>
          </a:bodyPr>
          <a:lstStyle/>
          <a:p>
            <a:pPr algn="l"/>
            <a:r>
              <a:rPr lang="en-US" b="1" dirty="0" err="1" smtClean="0">
                <a:solidFill>
                  <a:srgbClr val="FFFF00"/>
                </a:solidFill>
                <a:latin typeface="Arial" panose="020B0604020202020204" pitchFamily="34" charset="0"/>
                <a:cs typeface="Arial" panose="020B0604020202020204" pitchFamily="34" charset="0"/>
              </a:rPr>
              <a:t>unlight</a:t>
            </a:r>
            <a:endParaRPr lang="en-US" b="1" dirty="0">
              <a:solidFill>
                <a:srgbClr val="FFFF00"/>
              </a:solidFill>
              <a:latin typeface="Arial" panose="020B0604020202020204" pitchFamily="34" charset="0"/>
              <a:cs typeface="Arial" panose="020B0604020202020204" pitchFamily="34" charset="0"/>
            </a:endParaRPr>
          </a:p>
        </p:txBody>
      </p:sp>
      <p:sp>
        <p:nvSpPr>
          <p:cNvPr id="5" name="Rectangle 4"/>
          <p:cNvSpPr/>
          <p:nvPr/>
        </p:nvSpPr>
        <p:spPr>
          <a:xfrm>
            <a:off x="241068" y="44728"/>
            <a:ext cx="806439" cy="6913025"/>
          </a:xfrm>
          <a:prstGeom prst="rect">
            <a:avLst/>
          </a:prstGeom>
          <a:noFill/>
        </p:spPr>
        <p:txBody>
          <a:bodyPr wrap="square" lIns="91440" tIns="45720" rIns="91440" bIns="45720">
            <a:spAutoFit/>
          </a:bodyPr>
          <a:lstStyle/>
          <a:p>
            <a:pPr algn="ctr"/>
            <a:r>
              <a:rPr lang="en-US" sz="5400" b="1" cap="none" spc="50" dirty="0" smtClean="0">
                <a:ln w="9525" cmpd="sng">
                  <a:solidFill>
                    <a:srgbClr val="FFFF00"/>
                  </a:solidFill>
                  <a:prstDash val="solid"/>
                </a:ln>
                <a:solidFill>
                  <a:srgbClr val="70AD47">
                    <a:tint val="1000"/>
                  </a:srgbClr>
                </a:solidFill>
                <a:effectLst>
                  <a:glow rad="38100">
                    <a:schemeClr val="accent1">
                      <a:alpha val="40000"/>
                    </a:schemeClr>
                  </a:glow>
                </a:effectLst>
              </a:rPr>
              <a:t>NEW</a:t>
            </a:r>
            <a:r>
              <a:rPr lang="en-US" sz="5400" b="1" cap="none" spc="50" dirty="0" smtClean="0">
                <a:ln w="9525" cmpd="sng">
                  <a:solidFill>
                    <a:srgbClr val="FFFF00"/>
                  </a:solidFill>
                  <a:prstDash val="solid"/>
                </a:ln>
                <a:solidFill>
                  <a:srgbClr val="FFFF00"/>
                </a:solidFill>
                <a:effectLst>
                  <a:glow rad="38100">
                    <a:schemeClr val="accent1">
                      <a:alpha val="40000"/>
                    </a:schemeClr>
                  </a:glow>
                </a:effectLst>
              </a:rPr>
              <a:t>S</a:t>
            </a:r>
            <a:r>
              <a:rPr lang="en-US" sz="5400" b="1" cap="none" spc="50" dirty="0" smtClean="0">
                <a:ln w="9525" cmpd="sng">
                  <a:solidFill>
                    <a:srgbClr val="FFFF00"/>
                  </a:solidFill>
                  <a:prstDash val="solid"/>
                </a:ln>
                <a:solidFill>
                  <a:srgbClr val="70AD47">
                    <a:tint val="1000"/>
                  </a:srgbClr>
                </a:solidFill>
                <a:effectLst>
                  <a:glow rad="38100">
                    <a:schemeClr val="accent1">
                      <a:alpha val="40000"/>
                    </a:schemeClr>
                  </a:glow>
                </a:effectLst>
              </a:rPr>
              <a:t>TART</a:t>
            </a:r>
            <a:endParaRPr lang="en-US" sz="5400" b="1" cap="none" spc="50" dirty="0">
              <a:ln w="9525" cmpd="sng">
                <a:solidFill>
                  <a:srgbClr val="FFFF00"/>
                </a:solidFill>
                <a:prstDash val="solid"/>
              </a:ln>
              <a:solidFill>
                <a:srgbClr val="70AD47">
                  <a:tint val="1000"/>
                </a:srgbClr>
              </a:solidFill>
              <a:effectLst>
                <a:glow rad="38100">
                  <a:schemeClr val="accent1">
                    <a:alpha val="40000"/>
                  </a:schemeClr>
                </a:glow>
              </a:effectLst>
            </a:endParaRPr>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505200" y="0"/>
            <a:ext cx="8686800" cy="6858000"/>
          </a:xfrm>
          <a:prstGeom prst="rect">
            <a:avLst/>
          </a:prstGeom>
        </p:spPr>
      </p:pic>
    </p:spTree>
    <p:extLst>
      <p:ext uri="{BB962C8B-B14F-4D97-AF65-F5344CB8AC3E}">
        <p14:creationId xmlns="" xmlns:p14="http://schemas.microsoft.com/office/powerpoint/2010/main" val="581596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071" y="140188"/>
            <a:ext cx="10515600" cy="1325563"/>
          </a:xfrm>
        </p:spPr>
        <p:txBody>
          <a:bodyPr>
            <a:normAutofit/>
          </a:bodyPr>
          <a:lstStyle/>
          <a:p>
            <a:pPr algn="ctr"/>
            <a:r>
              <a:rPr lang="en-US" sz="5400" b="1" dirty="0" smtClean="0">
                <a:latin typeface="Arial" panose="020B0604020202020204" pitchFamily="34" charset="0"/>
                <a:cs typeface="Arial" panose="020B0604020202020204" pitchFamily="34" charset="0"/>
              </a:rPr>
              <a:t>Getting it right</a:t>
            </a:r>
            <a:endParaRPr lang="en-US" sz="5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12526" y="1995055"/>
            <a:ext cx="6694714" cy="5060630"/>
          </a:xfrm>
        </p:spPr>
        <p:txBody>
          <a:bodyPr>
            <a:noAutofit/>
          </a:bodyPr>
          <a:lstStyle/>
          <a:p>
            <a:pPr marL="0" indent="0" algn="ctr">
              <a:buNone/>
            </a:pPr>
            <a:r>
              <a:rPr lang="en-US" sz="5000" b="1" dirty="0" smtClean="0"/>
              <a:t>Optimum time to get sunlight is in the Morning, </a:t>
            </a:r>
            <a:r>
              <a:rPr lang="en-US" sz="5000" b="1" dirty="0" smtClean="0">
                <a:solidFill>
                  <a:srgbClr val="FFFF00"/>
                </a:solidFill>
              </a:rPr>
              <a:t>before 10am.</a:t>
            </a:r>
          </a:p>
          <a:p>
            <a:pPr marL="0" indent="0" algn="ctr">
              <a:buNone/>
            </a:pPr>
            <a:endParaRPr lang="en-US" sz="5000" b="1" dirty="0"/>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09550" y="2156199"/>
            <a:ext cx="4972049" cy="3599770"/>
          </a:xfrm>
          <a:prstGeom prst="rect">
            <a:avLst/>
          </a:prstGeom>
        </p:spPr>
      </p:pic>
    </p:spTree>
    <p:extLst>
      <p:ext uri="{BB962C8B-B14F-4D97-AF65-F5344CB8AC3E}">
        <p14:creationId xmlns="" xmlns:p14="http://schemas.microsoft.com/office/powerpoint/2010/main" val="2955027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78118" y="1446306"/>
            <a:ext cx="6063998" cy="5044141"/>
          </a:xfrm>
        </p:spPr>
        <p:txBody>
          <a:bodyPr>
            <a:normAutofit/>
          </a:bodyPr>
          <a:lstStyle/>
          <a:p>
            <a:pPr marL="0" indent="0">
              <a:buNone/>
            </a:pPr>
            <a:r>
              <a:rPr lang="en-US" sz="4800" b="1" dirty="0">
                <a:latin typeface="Arial" panose="020B0604020202020204" pitchFamily="34" charset="0"/>
                <a:cs typeface="Arial" panose="020B0604020202020204" pitchFamily="34" charset="0"/>
              </a:rPr>
              <a:t>Seek shade, especially during midday hours. </a:t>
            </a:r>
            <a:endParaRPr lang="en-US" sz="4800" b="1" dirty="0" smtClean="0">
              <a:latin typeface="Arial" panose="020B0604020202020204" pitchFamily="34" charset="0"/>
              <a:cs typeface="Arial" panose="020B0604020202020204" pitchFamily="34" charset="0"/>
            </a:endParaRPr>
          </a:p>
          <a:p>
            <a:pPr marL="0" indent="0">
              <a:buNone/>
            </a:pPr>
            <a:r>
              <a:rPr lang="en-US" sz="4800" b="1" dirty="0" smtClean="0">
                <a:latin typeface="Arial" panose="020B0604020202020204" pitchFamily="34" charset="0"/>
                <a:cs typeface="Arial" panose="020B0604020202020204" pitchFamily="34" charset="0"/>
              </a:rPr>
              <a:t>This </a:t>
            </a:r>
            <a:r>
              <a:rPr lang="en-US" sz="4800" b="1" dirty="0">
                <a:latin typeface="Arial" panose="020B0604020202020204" pitchFamily="34" charset="0"/>
                <a:cs typeface="Arial" panose="020B0604020202020204" pitchFamily="34" charset="0"/>
              </a:rPr>
              <a:t>includes </a:t>
            </a:r>
            <a:r>
              <a:rPr lang="en-US" sz="4800" b="1" dirty="0" smtClean="0">
                <a:latin typeface="Arial" panose="020B0604020202020204" pitchFamily="34" charset="0"/>
                <a:cs typeface="Arial" panose="020B0604020202020204" pitchFamily="34" charset="0"/>
              </a:rPr>
              <a:t>between 10 </a:t>
            </a:r>
            <a:r>
              <a:rPr lang="en-US" sz="4800" b="1" dirty="0">
                <a:latin typeface="Arial" panose="020B0604020202020204" pitchFamily="34" charset="0"/>
                <a:cs typeface="Arial" panose="020B0604020202020204" pitchFamily="34" charset="0"/>
              </a:rPr>
              <a:t>am </a:t>
            </a:r>
            <a:endParaRPr lang="en-US" sz="4800" b="1" dirty="0" smtClean="0">
              <a:latin typeface="Arial" panose="020B0604020202020204" pitchFamily="34" charset="0"/>
              <a:cs typeface="Arial" panose="020B0604020202020204" pitchFamily="34" charset="0"/>
            </a:endParaRPr>
          </a:p>
          <a:p>
            <a:pPr marL="0" indent="0">
              <a:buNone/>
            </a:pPr>
            <a:r>
              <a:rPr lang="en-US" sz="4800" b="1" dirty="0" smtClean="0">
                <a:latin typeface="Arial" panose="020B0604020202020204" pitchFamily="34" charset="0"/>
                <a:cs typeface="Arial" panose="020B0604020202020204" pitchFamily="34" charset="0"/>
              </a:rPr>
              <a:t>to </a:t>
            </a:r>
            <a:r>
              <a:rPr lang="en-US" sz="4800" b="1" dirty="0">
                <a:latin typeface="Arial" panose="020B0604020202020204" pitchFamily="34" charset="0"/>
                <a:cs typeface="Arial" panose="020B0604020202020204" pitchFamily="34" charset="0"/>
              </a:rPr>
              <a:t>4 </a:t>
            </a:r>
            <a:r>
              <a:rPr lang="en-US" sz="4800" b="1" dirty="0" smtClean="0">
                <a:latin typeface="Arial" panose="020B0604020202020204" pitchFamily="34" charset="0"/>
                <a:cs typeface="Arial" panose="020B0604020202020204" pitchFamily="34" charset="0"/>
              </a:rPr>
              <a:t>pm</a:t>
            </a:r>
          </a:p>
        </p:txBody>
      </p:sp>
      <p:sp>
        <p:nvSpPr>
          <p:cNvPr id="6" name="Title 3"/>
          <p:cNvSpPr>
            <a:spLocks noGrp="1"/>
          </p:cNvSpPr>
          <p:nvPr>
            <p:ph type="title"/>
          </p:nvPr>
        </p:nvSpPr>
        <p:spPr>
          <a:xfrm>
            <a:off x="425823" y="189800"/>
            <a:ext cx="10515600" cy="1325563"/>
          </a:xfrm>
        </p:spPr>
        <p:txBody>
          <a:bodyPr>
            <a:normAutofit/>
          </a:bodyPr>
          <a:lstStyle/>
          <a:p>
            <a:pPr algn="ctr"/>
            <a:r>
              <a:rPr lang="en-US" sz="5400" b="1" dirty="0" smtClean="0">
                <a:latin typeface="Arial" panose="020B0604020202020204" pitchFamily="34" charset="0"/>
                <a:cs typeface="Arial" panose="020B0604020202020204" pitchFamily="34" charset="0"/>
              </a:rPr>
              <a:t>Safety in the Sun</a:t>
            </a:r>
            <a:endParaRPr lang="en-US" sz="54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930" y="1446305"/>
            <a:ext cx="6550568" cy="5278691"/>
          </a:xfrm>
          <a:prstGeom prst="rect">
            <a:avLst/>
          </a:prstGeom>
        </p:spPr>
      </p:pic>
    </p:spTree>
    <p:extLst>
      <p:ext uri="{BB962C8B-B14F-4D97-AF65-F5344CB8AC3E}">
        <p14:creationId xmlns="" xmlns:p14="http://schemas.microsoft.com/office/powerpoint/2010/main" val="482426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78118" y="1446306"/>
            <a:ext cx="5844988" cy="5044141"/>
          </a:xfrm>
        </p:spPr>
        <p:txBody>
          <a:bodyPr>
            <a:normAutofit/>
          </a:bodyPr>
          <a:lstStyle/>
          <a:p>
            <a:pPr marL="0" indent="0">
              <a:buNone/>
            </a:pPr>
            <a:r>
              <a:rPr lang="en-US" sz="5400" b="1" dirty="0" smtClean="0"/>
              <a:t>Be </a:t>
            </a:r>
            <a:r>
              <a:rPr lang="en-US" sz="5400" b="1" dirty="0"/>
              <a:t>extra careful around surfaces that reflect the sun’s rays, like </a:t>
            </a:r>
            <a:r>
              <a:rPr lang="en-US" sz="5400" b="1" dirty="0" smtClean="0"/>
              <a:t>sand</a:t>
            </a:r>
            <a:r>
              <a:rPr lang="en-US" sz="5400" b="1" dirty="0"/>
              <a:t>, water, and concrete</a:t>
            </a:r>
            <a:r>
              <a:rPr lang="en-US" sz="5400" b="1" dirty="0" smtClean="0"/>
              <a:t>.</a:t>
            </a:r>
          </a:p>
        </p:txBody>
      </p:sp>
      <p:sp>
        <p:nvSpPr>
          <p:cNvPr id="6" name="Title 3"/>
          <p:cNvSpPr>
            <a:spLocks noGrp="1"/>
          </p:cNvSpPr>
          <p:nvPr>
            <p:ph type="title"/>
          </p:nvPr>
        </p:nvSpPr>
        <p:spPr>
          <a:xfrm>
            <a:off x="425823" y="189800"/>
            <a:ext cx="10515600" cy="1325563"/>
          </a:xfrm>
        </p:spPr>
        <p:txBody>
          <a:bodyPr>
            <a:normAutofit/>
          </a:bodyPr>
          <a:lstStyle/>
          <a:p>
            <a:pPr algn="ctr"/>
            <a:r>
              <a:rPr lang="en-US" sz="6000" b="1" dirty="0" smtClean="0">
                <a:latin typeface="Arial" panose="020B0604020202020204" pitchFamily="34" charset="0"/>
                <a:cs typeface="Arial" panose="020B0604020202020204" pitchFamily="34" charset="0"/>
              </a:rPr>
              <a:t>Safety in the Sun</a:t>
            </a:r>
            <a:endParaRPr lang="en-US" sz="60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403272" y="1891457"/>
            <a:ext cx="6653992" cy="3748728"/>
          </a:xfrm>
          <a:prstGeom prst="rect">
            <a:avLst/>
          </a:prstGeom>
        </p:spPr>
      </p:pic>
    </p:spTree>
    <p:extLst>
      <p:ext uri="{BB962C8B-B14F-4D97-AF65-F5344CB8AC3E}">
        <p14:creationId xmlns="" xmlns:p14="http://schemas.microsoft.com/office/powerpoint/2010/main" val="714569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78118" y="1446306"/>
            <a:ext cx="5844988" cy="5044141"/>
          </a:xfrm>
        </p:spPr>
        <p:txBody>
          <a:bodyPr>
            <a:normAutofit/>
          </a:bodyPr>
          <a:lstStyle/>
          <a:p>
            <a:pPr marL="0" indent="0">
              <a:buNone/>
            </a:pPr>
            <a:r>
              <a:rPr lang="en-US" sz="4800" b="1" dirty="0" smtClean="0">
                <a:latin typeface="Arial" panose="020B0604020202020204" pitchFamily="34" charset="0"/>
                <a:cs typeface="Arial" panose="020B0604020202020204" pitchFamily="34" charset="0"/>
              </a:rPr>
              <a:t>Wear </a:t>
            </a:r>
            <a:r>
              <a:rPr lang="en-US" sz="4800" b="1" dirty="0">
                <a:latin typeface="Arial" panose="020B0604020202020204" pitchFamily="34" charset="0"/>
                <a:cs typeface="Arial" panose="020B0604020202020204" pitchFamily="34" charset="0"/>
              </a:rPr>
              <a:t>sun protection gear like a hat with a wide brim and sunglasses to protect your face and eyes. </a:t>
            </a:r>
            <a:endParaRPr lang="en-US" sz="4800" b="1" dirty="0" smtClean="0">
              <a:latin typeface="Arial" panose="020B0604020202020204" pitchFamily="34" charset="0"/>
              <a:cs typeface="Arial" panose="020B0604020202020204" pitchFamily="34" charset="0"/>
            </a:endParaRPr>
          </a:p>
        </p:txBody>
      </p:sp>
      <p:sp>
        <p:nvSpPr>
          <p:cNvPr id="6" name="Title 3"/>
          <p:cNvSpPr>
            <a:spLocks noGrp="1"/>
          </p:cNvSpPr>
          <p:nvPr>
            <p:ph type="title"/>
          </p:nvPr>
        </p:nvSpPr>
        <p:spPr>
          <a:xfrm>
            <a:off x="425823" y="189800"/>
            <a:ext cx="10515600" cy="1325563"/>
          </a:xfrm>
        </p:spPr>
        <p:txBody>
          <a:bodyPr>
            <a:normAutofit/>
          </a:bodyPr>
          <a:lstStyle/>
          <a:p>
            <a:pPr algn="ctr"/>
            <a:r>
              <a:rPr lang="en-US" sz="5400" b="1" dirty="0" smtClean="0">
                <a:latin typeface="Arial" panose="020B0604020202020204" pitchFamily="34" charset="0"/>
                <a:cs typeface="Arial" panose="020B0604020202020204" pitchFamily="34" charset="0"/>
              </a:rPr>
              <a:t>Safety in the Sun</a:t>
            </a:r>
            <a:endParaRPr lang="en-US" sz="54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590607" y="1446306"/>
            <a:ext cx="4879571" cy="4879571"/>
          </a:xfrm>
          <a:prstGeom prst="rect">
            <a:avLst/>
          </a:prstGeom>
        </p:spPr>
      </p:pic>
    </p:spTree>
    <p:extLst>
      <p:ext uri="{BB962C8B-B14F-4D97-AF65-F5344CB8AC3E}">
        <p14:creationId xmlns="" xmlns:p14="http://schemas.microsoft.com/office/powerpoint/2010/main" val="2368842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66008" y="1230176"/>
            <a:ext cx="11729258" cy="1621090"/>
          </a:xfrm>
        </p:spPr>
        <p:txBody>
          <a:bodyPr>
            <a:noAutofit/>
          </a:bodyPr>
          <a:lstStyle/>
          <a:p>
            <a:pPr marL="0" indent="0">
              <a:buNone/>
            </a:pPr>
            <a:r>
              <a:rPr lang="en-US" sz="4800" b="1" dirty="0" smtClean="0"/>
              <a:t>Wear </a:t>
            </a:r>
            <a:r>
              <a:rPr lang="en-US" sz="4800" b="1" dirty="0"/>
              <a:t>a long-sleeved shirt and pants or a long skirt for additional protection when possible. </a:t>
            </a:r>
            <a:endParaRPr lang="en-US" sz="4800" b="1" dirty="0" smtClean="0"/>
          </a:p>
        </p:txBody>
      </p:sp>
      <p:sp>
        <p:nvSpPr>
          <p:cNvPr id="6" name="Title 3"/>
          <p:cNvSpPr>
            <a:spLocks noGrp="1"/>
          </p:cNvSpPr>
          <p:nvPr>
            <p:ph type="title"/>
          </p:nvPr>
        </p:nvSpPr>
        <p:spPr>
          <a:xfrm>
            <a:off x="683518" y="231363"/>
            <a:ext cx="10515600" cy="1325563"/>
          </a:xfrm>
        </p:spPr>
        <p:txBody>
          <a:bodyPr>
            <a:normAutofit/>
          </a:bodyPr>
          <a:lstStyle/>
          <a:p>
            <a:pPr algn="ctr"/>
            <a:r>
              <a:rPr lang="en-US" sz="5400" b="1" dirty="0" smtClean="0">
                <a:latin typeface="Arial" panose="020B0604020202020204" pitchFamily="34" charset="0"/>
                <a:cs typeface="Arial" panose="020B0604020202020204" pitchFamily="34" charset="0"/>
              </a:rPr>
              <a:t>Safety in the Sun</a:t>
            </a:r>
            <a:endParaRPr lang="en-US" sz="54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865951" y="2555739"/>
            <a:ext cx="6328852" cy="4302261"/>
          </a:xfrm>
          <a:prstGeom prst="rect">
            <a:avLst/>
          </a:prstGeom>
        </p:spPr>
      </p:pic>
    </p:spTree>
    <p:extLst>
      <p:ext uri="{BB962C8B-B14F-4D97-AF65-F5344CB8AC3E}">
        <p14:creationId xmlns="" xmlns:p14="http://schemas.microsoft.com/office/powerpoint/2010/main" val="28358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2812648" y="1"/>
            <a:ext cx="6395013" cy="6857999"/>
          </a:xfrm>
        </p:spPr>
      </p:pic>
    </p:spTree>
    <p:extLst>
      <p:ext uri="{BB962C8B-B14F-4D97-AF65-F5344CB8AC3E}">
        <p14:creationId xmlns="" xmlns:p14="http://schemas.microsoft.com/office/powerpoint/2010/main" val="764742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lcsnap-2019-07-23-18h49m10s182.png"/>
          <p:cNvPicPr>
            <a:picLocks noChangeAspect="1"/>
          </p:cNvPicPr>
          <p:nvPr/>
        </p:nvPicPr>
        <p:blipFill>
          <a:blip r:embed="rId3" cstate="print"/>
          <a:stretch>
            <a:fillRect/>
          </a:stretch>
        </p:blipFill>
        <p:spPr>
          <a:xfrm>
            <a:off x="0" y="0"/>
            <a:ext cx="12192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665" y="0"/>
            <a:ext cx="10515600" cy="1325563"/>
          </a:xfrm>
        </p:spPr>
        <p:txBody>
          <a:bodyPr/>
          <a:lstStyle/>
          <a:p>
            <a:pPr algn="ctr"/>
            <a:r>
              <a:rPr lang="en-US" dirty="0" smtClean="0">
                <a:solidFill>
                  <a:srgbClr val="FFC000"/>
                </a:solidFill>
                <a:latin typeface="Arial Black" panose="020B0A04020102020204" pitchFamily="34" charset="0"/>
              </a:rPr>
              <a:t>Benefits of Sunshine</a:t>
            </a:r>
            <a:endParaRPr lang="en-US" dirty="0">
              <a:solidFill>
                <a:srgbClr val="FFC000"/>
              </a:solidFill>
              <a:latin typeface="Arial Black" panose="020B0A04020102020204" pitchFamily="34" charset="0"/>
            </a:endParaRPr>
          </a:p>
        </p:txBody>
      </p:sp>
      <p:sp>
        <p:nvSpPr>
          <p:cNvPr id="3" name="Content Placeholder 2"/>
          <p:cNvSpPr>
            <a:spLocks noGrp="1"/>
          </p:cNvSpPr>
          <p:nvPr>
            <p:ph idx="1"/>
          </p:nvPr>
        </p:nvSpPr>
        <p:spPr>
          <a:xfrm>
            <a:off x="509373" y="1071209"/>
            <a:ext cx="10515600" cy="4861366"/>
          </a:xfrm>
        </p:spPr>
        <p:txBody>
          <a:bodyPr>
            <a:normAutofit/>
          </a:bodyPr>
          <a:lstStyle/>
          <a:p>
            <a:pPr marL="742950" indent="-742950">
              <a:lnSpc>
                <a:spcPct val="150000"/>
              </a:lnSpc>
              <a:buFont typeface="+mj-lt"/>
              <a:buAutoNum type="arabicPeriod"/>
            </a:pPr>
            <a:r>
              <a:rPr lang="en-US" sz="4000" dirty="0" smtClean="0">
                <a:latin typeface="Arial Black" panose="020B0A04020102020204" pitchFamily="34" charset="0"/>
              </a:rPr>
              <a:t>Lowers blood pressure</a:t>
            </a: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329248" y="2076449"/>
            <a:ext cx="7116670" cy="4447919"/>
          </a:xfrm>
          <a:prstGeom prst="rect">
            <a:avLst/>
          </a:prstGeom>
        </p:spPr>
      </p:pic>
    </p:spTree>
    <p:extLst>
      <p:ext uri="{BB962C8B-B14F-4D97-AF65-F5344CB8AC3E}">
        <p14:creationId xmlns="" xmlns:p14="http://schemas.microsoft.com/office/powerpoint/2010/main" val="4156658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843" y="47831"/>
            <a:ext cx="10515600" cy="1325563"/>
          </a:xfrm>
        </p:spPr>
        <p:txBody>
          <a:bodyPr/>
          <a:lstStyle/>
          <a:p>
            <a:pPr algn="ctr"/>
            <a:r>
              <a:rPr lang="en-US" dirty="0" smtClean="0">
                <a:solidFill>
                  <a:srgbClr val="FFC000"/>
                </a:solidFill>
                <a:latin typeface="Arial Black" panose="020B0A04020102020204" pitchFamily="34" charset="0"/>
              </a:rPr>
              <a:t>Benefits of Sunshine</a:t>
            </a:r>
            <a:endParaRPr lang="en-US" dirty="0">
              <a:solidFill>
                <a:srgbClr val="FFC000"/>
              </a:solidFill>
              <a:latin typeface="Arial Black" panose="020B0A04020102020204" pitchFamily="34" charset="0"/>
            </a:endParaRPr>
          </a:p>
        </p:txBody>
      </p:sp>
      <p:sp>
        <p:nvSpPr>
          <p:cNvPr id="3" name="Content Placeholder 2"/>
          <p:cNvSpPr>
            <a:spLocks noGrp="1"/>
          </p:cNvSpPr>
          <p:nvPr>
            <p:ph idx="1"/>
          </p:nvPr>
        </p:nvSpPr>
        <p:spPr>
          <a:xfrm>
            <a:off x="558800" y="997069"/>
            <a:ext cx="10515600" cy="4861366"/>
          </a:xfrm>
        </p:spPr>
        <p:txBody>
          <a:bodyPr>
            <a:normAutofit/>
          </a:bodyPr>
          <a:lstStyle/>
          <a:p>
            <a:pPr marL="0" indent="0">
              <a:lnSpc>
                <a:spcPct val="150000"/>
              </a:lnSpc>
              <a:buNone/>
            </a:pPr>
            <a:r>
              <a:rPr lang="en-US" sz="4000" dirty="0" smtClean="0">
                <a:latin typeface="Arial Black" panose="020B0A04020102020204" pitchFamily="34" charset="0"/>
              </a:rPr>
              <a:t>2. Improves bone health</a:t>
            </a: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946190" y="1917873"/>
            <a:ext cx="8692978" cy="4889800"/>
          </a:xfrm>
          <a:prstGeom prst="rect">
            <a:avLst/>
          </a:prstGeom>
        </p:spPr>
      </p:pic>
    </p:spTree>
    <p:extLst>
      <p:ext uri="{BB962C8B-B14F-4D97-AF65-F5344CB8AC3E}">
        <p14:creationId xmlns="" xmlns:p14="http://schemas.microsoft.com/office/powerpoint/2010/main" val="4243090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665" y="0"/>
            <a:ext cx="10515600" cy="1325563"/>
          </a:xfrm>
        </p:spPr>
        <p:txBody>
          <a:bodyPr/>
          <a:lstStyle/>
          <a:p>
            <a:pPr algn="ctr"/>
            <a:r>
              <a:rPr lang="en-US" dirty="0" smtClean="0">
                <a:solidFill>
                  <a:srgbClr val="FFC000"/>
                </a:solidFill>
                <a:latin typeface="Arial Black" panose="020B0A04020102020204" pitchFamily="34" charset="0"/>
              </a:rPr>
              <a:t>Benefits of Sunshine</a:t>
            </a:r>
            <a:endParaRPr lang="en-US" dirty="0">
              <a:solidFill>
                <a:srgbClr val="FFC000"/>
              </a:solidFill>
              <a:latin typeface="Arial Black" panose="020B0A04020102020204" pitchFamily="34" charset="0"/>
            </a:endParaRPr>
          </a:p>
        </p:txBody>
      </p:sp>
      <p:sp>
        <p:nvSpPr>
          <p:cNvPr id="3" name="Content Placeholder 2"/>
          <p:cNvSpPr>
            <a:spLocks noGrp="1"/>
          </p:cNvSpPr>
          <p:nvPr>
            <p:ph idx="1"/>
          </p:nvPr>
        </p:nvSpPr>
        <p:spPr>
          <a:xfrm>
            <a:off x="546443" y="1046495"/>
            <a:ext cx="10515600" cy="4861366"/>
          </a:xfrm>
        </p:spPr>
        <p:txBody>
          <a:bodyPr>
            <a:normAutofit/>
          </a:bodyPr>
          <a:lstStyle/>
          <a:p>
            <a:pPr marL="0" indent="0">
              <a:lnSpc>
                <a:spcPct val="150000"/>
              </a:lnSpc>
              <a:buNone/>
            </a:pPr>
            <a:r>
              <a:rPr lang="en-US" sz="4000" b="1" dirty="0" smtClean="0">
                <a:latin typeface="Arial Black" panose="020B0A04020102020204" pitchFamily="34" charset="0"/>
              </a:rPr>
              <a:t>3. Kills germs. </a:t>
            </a: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036662" y="1413476"/>
            <a:ext cx="4874355" cy="4874355"/>
          </a:xfrm>
          <a:prstGeom prst="rect">
            <a:avLst/>
          </a:prstGeom>
        </p:spPr>
      </p:pic>
    </p:spTree>
    <p:extLst>
      <p:ext uri="{BB962C8B-B14F-4D97-AF65-F5344CB8AC3E}">
        <p14:creationId xmlns="" xmlns:p14="http://schemas.microsoft.com/office/powerpoint/2010/main" val="1507076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557" y="121971"/>
            <a:ext cx="10515600" cy="1035735"/>
          </a:xfrm>
        </p:spPr>
        <p:txBody>
          <a:bodyPr/>
          <a:lstStyle/>
          <a:p>
            <a:pPr algn="ctr"/>
            <a:r>
              <a:rPr lang="en-US" dirty="0" smtClean="0">
                <a:solidFill>
                  <a:srgbClr val="FFC000"/>
                </a:solidFill>
                <a:latin typeface="Arial Black" panose="020B0A04020102020204" pitchFamily="34" charset="0"/>
              </a:rPr>
              <a:t>Benefits of Sunshine</a:t>
            </a:r>
            <a:endParaRPr lang="en-US" dirty="0">
              <a:solidFill>
                <a:srgbClr val="FFC000"/>
              </a:solidFill>
              <a:latin typeface="Arial Black" panose="020B0A04020102020204" pitchFamily="34" charset="0"/>
            </a:endParaRPr>
          </a:p>
        </p:txBody>
      </p:sp>
      <p:sp>
        <p:nvSpPr>
          <p:cNvPr id="3" name="Content Placeholder 2"/>
          <p:cNvSpPr>
            <a:spLocks noGrp="1"/>
          </p:cNvSpPr>
          <p:nvPr>
            <p:ph idx="1"/>
          </p:nvPr>
        </p:nvSpPr>
        <p:spPr>
          <a:xfrm>
            <a:off x="515552" y="898214"/>
            <a:ext cx="10515600" cy="4861366"/>
          </a:xfrm>
        </p:spPr>
        <p:txBody>
          <a:bodyPr>
            <a:normAutofit/>
          </a:bodyPr>
          <a:lstStyle/>
          <a:p>
            <a:pPr marL="0" indent="0">
              <a:lnSpc>
                <a:spcPct val="150000"/>
              </a:lnSpc>
              <a:buNone/>
            </a:pPr>
            <a:r>
              <a:rPr lang="en-US" sz="4000" b="1" dirty="0" smtClean="0">
                <a:latin typeface="Arial Black" panose="020B0A04020102020204" pitchFamily="34" charset="0"/>
              </a:rPr>
              <a:t>4. Boosts </a:t>
            </a:r>
            <a:r>
              <a:rPr lang="en-US" sz="4000" b="1" dirty="0">
                <a:latin typeface="Arial Black" panose="020B0A04020102020204" pitchFamily="34" charset="0"/>
              </a:rPr>
              <a:t>the immune system. </a:t>
            </a:r>
            <a:endParaRPr lang="en-US" sz="4000" dirty="0" smtClean="0">
              <a:latin typeface="Arial Black" panose="020B0A04020102020204" pitchFamily="34" charset="0"/>
            </a:endParaRP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930313" y="1933949"/>
            <a:ext cx="8184980" cy="4602634"/>
          </a:xfrm>
          <a:prstGeom prst="rect">
            <a:avLst/>
          </a:prstGeom>
        </p:spPr>
      </p:pic>
    </p:spTree>
    <p:extLst>
      <p:ext uri="{BB962C8B-B14F-4D97-AF65-F5344CB8AC3E}">
        <p14:creationId xmlns="" xmlns:p14="http://schemas.microsoft.com/office/powerpoint/2010/main" val="2453095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7991"/>
            <a:ext cx="10515600" cy="1025010"/>
          </a:xfrm>
        </p:spPr>
        <p:txBody>
          <a:bodyPr/>
          <a:lstStyle/>
          <a:p>
            <a:pPr algn="ctr"/>
            <a:r>
              <a:rPr lang="en-US" dirty="0" smtClean="0">
                <a:solidFill>
                  <a:srgbClr val="FFC000"/>
                </a:solidFill>
                <a:latin typeface="Arial Black" panose="020B0A04020102020204" pitchFamily="34" charset="0"/>
              </a:rPr>
              <a:t>Benefits of Sunshine</a:t>
            </a:r>
            <a:endParaRPr lang="en-US" dirty="0">
              <a:solidFill>
                <a:srgbClr val="FFC000"/>
              </a:solidFill>
              <a:latin typeface="Arial Black" panose="020B0A04020102020204" pitchFamily="34" charset="0"/>
            </a:endParaRPr>
          </a:p>
        </p:txBody>
      </p:sp>
      <p:sp>
        <p:nvSpPr>
          <p:cNvPr id="3" name="Content Placeholder 2"/>
          <p:cNvSpPr>
            <a:spLocks noGrp="1"/>
          </p:cNvSpPr>
          <p:nvPr>
            <p:ph idx="1"/>
          </p:nvPr>
        </p:nvSpPr>
        <p:spPr>
          <a:xfrm>
            <a:off x="516924" y="928557"/>
            <a:ext cx="10515600" cy="4861366"/>
          </a:xfrm>
        </p:spPr>
        <p:txBody>
          <a:bodyPr>
            <a:normAutofit/>
          </a:bodyPr>
          <a:lstStyle/>
          <a:p>
            <a:pPr marL="0" indent="0">
              <a:lnSpc>
                <a:spcPct val="150000"/>
              </a:lnSpc>
              <a:buNone/>
            </a:pPr>
            <a:r>
              <a:rPr lang="en-US" sz="4000" dirty="0" smtClean="0">
                <a:latin typeface="Arial Black" panose="020B0A04020102020204" pitchFamily="34" charset="0"/>
              </a:rPr>
              <a:t>5. Improves sleep quality</a:t>
            </a: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922505" y="2033941"/>
            <a:ext cx="8346989" cy="4478872"/>
          </a:xfrm>
          <a:prstGeom prst="rect">
            <a:avLst/>
          </a:prstGeom>
        </p:spPr>
      </p:pic>
    </p:spTree>
    <p:extLst>
      <p:ext uri="{BB962C8B-B14F-4D97-AF65-F5344CB8AC3E}">
        <p14:creationId xmlns="" xmlns:p14="http://schemas.microsoft.com/office/powerpoint/2010/main" val="704494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7991"/>
            <a:ext cx="10515600" cy="1025010"/>
          </a:xfrm>
        </p:spPr>
        <p:txBody>
          <a:bodyPr/>
          <a:lstStyle/>
          <a:p>
            <a:pPr algn="ctr"/>
            <a:r>
              <a:rPr lang="en-US" dirty="0" smtClean="0">
                <a:solidFill>
                  <a:srgbClr val="FFC000"/>
                </a:solidFill>
                <a:latin typeface="Arial Black" panose="020B0A04020102020204" pitchFamily="34" charset="0"/>
              </a:rPr>
              <a:t>Benefits of Sunshine</a:t>
            </a:r>
            <a:endParaRPr lang="en-US" dirty="0">
              <a:solidFill>
                <a:srgbClr val="FFC000"/>
              </a:solidFill>
              <a:latin typeface="Arial Black" panose="020B0A04020102020204" pitchFamily="34" charset="0"/>
            </a:endParaRPr>
          </a:p>
        </p:txBody>
      </p:sp>
      <p:sp>
        <p:nvSpPr>
          <p:cNvPr id="3" name="Content Placeholder 2"/>
          <p:cNvSpPr>
            <a:spLocks noGrp="1"/>
          </p:cNvSpPr>
          <p:nvPr>
            <p:ph idx="1"/>
          </p:nvPr>
        </p:nvSpPr>
        <p:spPr>
          <a:xfrm>
            <a:off x="838200" y="940914"/>
            <a:ext cx="10515600" cy="4861366"/>
          </a:xfrm>
        </p:spPr>
        <p:txBody>
          <a:bodyPr>
            <a:normAutofit/>
          </a:bodyPr>
          <a:lstStyle/>
          <a:p>
            <a:pPr marL="0" indent="0">
              <a:lnSpc>
                <a:spcPct val="150000"/>
              </a:lnSpc>
              <a:buNone/>
            </a:pPr>
            <a:r>
              <a:rPr lang="en-US" sz="4000" dirty="0" smtClean="0">
                <a:latin typeface="Arial Black" panose="020B0A04020102020204" pitchFamily="34" charset="0"/>
              </a:rPr>
              <a:t>6. Boosts growth in children</a:t>
            </a: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036540" y="2012014"/>
            <a:ext cx="4613189" cy="4613189"/>
          </a:xfrm>
          <a:prstGeom prst="rect">
            <a:avLst/>
          </a:prstGeom>
        </p:spPr>
      </p:pic>
    </p:spTree>
    <p:extLst>
      <p:ext uri="{BB962C8B-B14F-4D97-AF65-F5344CB8AC3E}">
        <p14:creationId xmlns="" xmlns:p14="http://schemas.microsoft.com/office/powerpoint/2010/main" val="815710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7991"/>
            <a:ext cx="10515600" cy="1025010"/>
          </a:xfrm>
        </p:spPr>
        <p:txBody>
          <a:bodyPr/>
          <a:lstStyle/>
          <a:p>
            <a:pPr algn="ctr"/>
            <a:r>
              <a:rPr lang="en-US" dirty="0" smtClean="0">
                <a:solidFill>
                  <a:srgbClr val="FFC000"/>
                </a:solidFill>
                <a:latin typeface="Arial Black" panose="020B0A04020102020204" pitchFamily="34" charset="0"/>
              </a:rPr>
              <a:t>Benefits of Sunshine</a:t>
            </a:r>
            <a:endParaRPr lang="en-US" dirty="0">
              <a:solidFill>
                <a:srgbClr val="FFC000"/>
              </a:solidFill>
              <a:latin typeface="Arial Black" panose="020B0A04020102020204" pitchFamily="34" charset="0"/>
            </a:endParaRPr>
          </a:p>
        </p:txBody>
      </p:sp>
      <p:sp>
        <p:nvSpPr>
          <p:cNvPr id="3" name="Content Placeholder 2"/>
          <p:cNvSpPr>
            <a:spLocks noGrp="1"/>
          </p:cNvSpPr>
          <p:nvPr>
            <p:ph idx="1"/>
          </p:nvPr>
        </p:nvSpPr>
        <p:spPr>
          <a:xfrm>
            <a:off x="838200" y="1076839"/>
            <a:ext cx="10515600" cy="4861366"/>
          </a:xfrm>
        </p:spPr>
        <p:txBody>
          <a:bodyPr>
            <a:normAutofit/>
          </a:bodyPr>
          <a:lstStyle/>
          <a:p>
            <a:pPr marL="0" indent="0">
              <a:lnSpc>
                <a:spcPct val="150000"/>
              </a:lnSpc>
              <a:buNone/>
            </a:pPr>
            <a:r>
              <a:rPr lang="en-US" sz="4000" dirty="0" smtClean="0">
                <a:latin typeface="Arial Black" panose="020B0A04020102020204" pitchFamily="34" charset="0"/>
              </a:rPr>
              <a:t>7. Eases </a:t>
            </a:r>
            <a:r>
              <a:rPr lang="en-US" sz="4000" dirty="0">
                <a:latin typeface="Arial Black" panose="020B0A04020102020204" pitchFamily="34" charset="0"/>
              </a:rPr>
              <a:t>mild </a:t>
            </a:r>
            <a:r>
              <a:rPr lang="en-US" sz="4000" dirty="0" smtClean="0">
                <a:latin typeface="Arial Black" panose="020B0A04020102020204" pitchFamily="34" charset="0"/>
              </a:rPr>
              <a:t>depression</a:t>
            </a:r>
            <a:endParaRPr lang="en-US" sz="4000" dirty="0">
              <a:latin typeface="Arial Black" panose="020B0A04020102020204" pitchFamily="34" charset="0"/>
            </a:endParaRP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518719" y="1956357"/>
            <a:ext cx="7315200" cy="4848225"/>
          </a:xfrm>
          <a:prstGeom prst="rect">
            <a:avLst/>
          </a:prstGeom>
        </p:spPr>
      </p:pic>
    </p:spTree>
    <p:extLst>
      <p:ext uri="{BB962C8B-B14F-4D97-AF65-F5344CB8AC3E}">
        <p14:creationId xmlns="" xmlns:p14="http://schemas.microsoft.com/office/powerpoint/2010/main" val="3344476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7991"/>
            <a:ext cx="10515600" cy="1025010"/>
          </a:xfrm>
        </p:spPr>
        <p:txBody>
          <a:bodyPr/>
          <a:lstStyle/>
          <a:p>
            <a:pPr algn="ctr"/>
            <a:r>
              <a:rPr lang="en-US" dirty="0" smtClean="0">
                <a:solidFill>
                  <a:srgbClr val="FFC000"/>
                </a:solidFill>
                <a:latin typeface="Arial Black" panose="020B0A04020102020204" pitchFamily="34" charset="0"/>
              </a:rPr>
              <a:t>Benefits of Sunshine</a:t>
            </a:r>
            <a:endParaRPr lang="en-US" dirty="0">
              <a:solidFill>
                <a:srgbClr val="FFC000"/>
              </a:solidFill>
              <a:latin typeface="Arial Black" panose="020B0A04020102020204" pitchFamily="34" charset="0"/>
            </a:endParaRPr>
          </a:p>
        </p:txBody>
      </p:sp>
      <p:sp>
        <p:nvSpPr>
          <p:cNvPr id="3" name="Content Placeholder 2"/>
          <p:cNvSpPr>
            <a:spLocks noGrp="1"/>
          </p:cNvSpPr>
          <p:nvPr>
            <p:ph idx="1"/>
          </p:nvPr>
        </p:nvSpPr>
        <p:spPr>
          <a:xfrm>
            <a:off x="182880" y="1143001"/>
            <a:ext cx="11679382" cy="4861366"/>
          </a:xfrm>
        </p:spPr>
        <p:txBody>
          <a:bodyPr>
            <a:normAutofit/>
          </a:bodyPr>
          <a:lstStyle/>
          <a:p>
            <a:pPr marL="0" indent="0" algn="ctr">
              <a:lnSpc>
                <a:spcPct val="150000"/>
              </a:lnSpc>
              <a:buNone/>
            </a:pPr>
            <a:r>
              <a:rPr lang="en-US" sz="4000" dirty="0" smtClean="0">
                <a:latin typeface="Arial Black" panose="020B0A04020102020204" pitchFamily="34" charset="0"/>
              </a:rPr>
              <a:t>8. Reduces risk of some cancers such as colon and breast cancer</a:t>
            </a:r>
            <a:endParaRPr lang="en-US" sz="4000" dirty="0">
              <a:latin typeface="Arial Black" panose="020B0A04020102020204" pitchFamily="34" charset="0"/>
            </a:endParaRP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758353" y="3107661"/>
            <a:ext cx="6302520" cy="3574778"/>
          </a:xfrm>
          <a:prstGeom prst="rect">
            <a:avLst/>
          </a:prstGeom>
        </p:spPr>
      </p:pic>
    </p:spTree>
    <p:extLst>
      <p:ext uri="{BB962C8B-B14F-4D97-AF65-F5344CB8AC3E}">
        <p14:creationId xmlns="" xmlns:p14="http://schemas.microsoft.com/office/powerpoint/2010/main" val="27918201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3045</TotalTime>
  <Words>678</Words>
  <Application>Microsoft Office PowerPoint</Application>
  <PresentationFormat>Custom</PresentationFormat>
  <Paragraphs>64</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unlight</vt:lpstr>
      <vt:lpstr>Benefits of Sunshine</vt:lpstr>
      <vt:lpstr>Benefits of Sunshine</vt:lpstr>
      <vt:lpstr>Benefits of Sunshine</vt:lpstr>
      <vt:lpstr>Benefits of Sunshine</vt:lpstr>
      <vt:lpstr>Benefits of Sunshine</vt:lpstr>
      <vt:lpstr>Benefits of Sunshine</vt:lpstr>
      <vt:lpstr>Benefits of Sunshine</vt:lpstr>
      <vt:lpstr>Benefits of Sunshine</vt:lpstr>
      <vt:lpstr>Getting it right</vt:lpstr>
      <vt:lpstr>Safety in the Sun</vt:lpstr>
      <vt:lpstr>Safety in the Sun</vt:lpstr>
      <vt:lpstr>Safety in the Sun</vt:lpstr>
      <vt:lpstr>Safety in the Sun</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Tulafono</dc:creator>
  <cp:lastModifiedBy>Maranatha</cp:lastModifiedBy>
  <cp:revision>46</cp:revision>
  <cp:lastPrinted>2019-07-20T01:17:32Z</cp:lastPrinted>
  <dcterms:created xsi:type="dcterms:W3CDTF">2019-07-07T01:48:03Z</dcterms:created>
  <dcterms:modified xsi:type="dcterms:W3CDTF">2019-07-26T04:26:38Z</dcterms:modified>
</cp:coreProperties>
</file>