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96" r:id="rId5"/>
    <p:sldId id="295" r:id="rId6"/>
    <p:sldId id="294" r:id="rId7"/>
    <p:sldId id="290" r:id="rId8"/>
    <p:sldId id="291" r:id="rId9"/>
    <p:sldId id="288" r:id="rId10"/>
    <p:sldId id="289" r:id="rId11"/>
    <p:sldId id="293" r:id="rId12"/>
    <p:sldId id="292" r:id="rId13"/>
    <p:sldId id="297" r:id="rId14"/>
    <p:sldId id="298" r:id="rId15"/>
    <p:sldId id="302" r:id="rId16"/>
    <p:sldId id="309" r:id="rId17"/>
    <p:sldId id="303" r:id="rId18"/>
    <p:sldId id="310" r:id="rId19"/>
    <p:sldId id="305" r:id="rId20"/>
    <p:sldId id="311" r:id="rId21"/>
    <p:sldId id="312" r:id="rId22"/>
    <p:sldId id="313" r:id="rId23"/>
    <p:sldId id="314" r:id="rId24"/>
    <p:sldId id="304" r:id="rId25"/>
    <p:sldId id="315" r:id="rId26"/>
    <p:sldId id="316" r:id="rId27"/>
    <p:sldId id="317" r:id="rId28"/>
    <p:sldId id="318" r:id="rId29"/>
    <p:sldId id="319" r:id="rId30"/>
    <p:sldId id="320" r:id="rId31"/>
    <p:sldId id="321" r:id="rId32"/>
    <p:sldId id="322" r:id="rId33"/>
    <p:sldId id="323" r:id="rId34"/>
    <p:sldId id="324" r:id="rId35"/>
    <p:sldId id="327" r:id="rId36"/>
    <p:sldId id="329" r:id="rId37"/>
    <p:sldId id="328" r:id="rId38"/>
    <p:sldId id="325" r:id="rId39"/>
    <p:sldId id="330" r:id="rId40"/>
    <p:sldId id="331" r:id="rId41"/>
    <p:sldId id="332" r:id="rId42"/>
    <p:sldId id="333" r:id="rId43"/>
    <p:sldId id="326" r:id="rId44"/>
    <p:sldId id="334" r:id="rId45"/>
    <p:sldId id="335" r:id="rId46"/>
    <p:sldId id="336" r:id="rId47"/>
    <p:sldId id="337" r:id="rId48"/>
    <p:sldId id="338" r:id="rId49"/>
    <p:sldId id="341" r:id="rId50"/>
    <p:sldId id="340" r:id="rId51"/>
    <p:sldId id="339" r:id="rId52"/>
    <p:sldId id="274" r:id="rId53"/>
    <p:sldId id="27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5"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AAD59-2BA0-453B-B890-1795F02D4BDD}"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AAD59-2BA0-453B-B890-1795F02D4BDD}"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AAD59-2BA0-453B-B890-1795F02D4BDD}"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AAD59-2BA0-453B-B890-1795F02D4BDD}"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AAD59-2BA0-453B-B890-1795F02D4BDD}"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AAD59-2BA0-453B-B890-1795F02D4BDD}" type="datetimeFigureOut">
              <a:rPr lang="en-US" smtClean="0"/>
              <a:pPr/>
              <a:t>8/2/2019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C931-1F7C-4659-9930-24920D428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specialHDwallpaper.jpg"/>
          <p:cNvPicPr>
            <a:picLocks noChangeAspect="1"/>
          </p:cNvPicPr>
          <p:nvPr/>
        </p:nvPicPr>
        <p:blipFill>
          <a:blip r:embed="rId2"/>
          <a:stretch>
            <a:fillRect/>
          </a:stretch>
        </p:blipFill>
        <p:spPr>
          <a:xfrm>
            <a:off x="0" y="859536"/>
            <a:ext cx="9144000" cy="5138928"/>
          </a:xfrm>
          <a:prstGeom prst="rect">
            <a:avLst/>
          </a:prstGeom>
        </p:spPr>
      </p:pic>
      <p:sp>
        <p:nvSpPr>
          <p:cNvPr id="4" name="TextBox 3"/>
          <p:cNvSpPr txBox="1"/>
          <p:nvPr/>
        </p:nvSpPr>
        <p:spPr>
          <a:xfrm>
            <a:off x="0" y="457200"/>
            <a:ext cx="9144000" cy="6001643"/>
          </a:xfrm>
          <a:prstGeom prst="rect">
            <a:avLst/>
          </a:prstGeom>
          <a:noFill/>
        </p:spPr>
        <p:txBody>
          <a:bodyPr wrap="square" rtlCol="0" anchor="ctr">
            <a:spAutoFit/>
          </a:bodyPr>
          <a:lstStyle/>
          <a:p>
            <a:pPr algn="ctr"/>
            <a:r>
              <a:rPr lang="en-US" sz="9600" b="1" dirty="0" smtClean="0">
                <a:ln>
                  <a:solidFill>
                    <a:schemeClr val="tx1"/>
                  </a:solidFill>
                </a:ln>
                <a:solidFill>
                  <a:schemeClr val="bg1"/>
                </a:solidFill>
                <a:effectLst>
                  <a:glow rad="228600">
                    <a:schemeClr val="accent2">
                      <a:satMod val="175000"/>
                      <a:alpha val="40000"/>
                    </a:schemeClr>
                  </a:glow>
                </a:effectLst>
              </a:rPr>
              <a:t>Questions</a:t>
            </a:r>
          </a:p>
          <a:p>
            <a:pPr algn="ctr"/>
            <a:r>
              <a:rPr lang="en-US" sz="9600" b="1" dirty="0" smtClean="0">
                <a:ln>
                  <a:solidFill>
                    <a:schemeClr val="tx1"/>
                  </a:solidFill>
                </a:ln>
                <a:solidFill>
                  <a:schemeClr val="bg1"/>
                </a:solidFill>
                <a:effectLst>
                  <a:glow rad="228600">
                    <a:schemeClr val="accent2">
                      <a:satMod val="175000"/>
                      <a:alpha val="40000"/>
                    </a:schemeClr>
                  </a:glow>
                </a:effectLst>
              </a:rPr>
              <a:t>&amp;</a:t>
            </a:r>
          </a:p>
          <a:p>
            <a:pPr algn="ctr"/>
            <a:r>
              <a:rPr lang="en-US" sz="9600" b="1" dirty="0" smtClean="0">
                <a:ln>
                  <a:solidFill>
                    <a:schemeClr val="tx1"/>
                  </a:solidFill>
                </a:ln>
                <a:solidFill>
                  <a:schemeClr val="bg1"/>
                </a:solidFill>
                <a:effectLst>
                  <a:glow rad="228600">
                    <a:schemeClr val="accent2">
                      <a:satMod val="175000"/>
                      <a:alpha val="40000"/>
                    </a:schemeClr>
                  </a:glow>
                </a:effectLst>
              </a:rPr>
              <a:t>(Bible)</a:t>
            </a:r>
          </a:p>
          <a:p>
            <a:pPr algn="ctr"/>
            <a:r>
              <a:rPr lang="en-US" sz="9600" b="1" dirty="0" smtClean="0">
                <a:ln>
                  <a:solidFill>
                    <a:schemeClr val="tx1"/>
                  </a:solidFill>
                </a:ln>
                <a:solidFill>
                  <a:schemeClr val="bg1"/>
                </a:solidFill>
                <a:effectLst>
                  <a:glow rad="228600">
                    <a:schemeClr val="accent2">
                      <a:satMod val="175000"/>
                      <a:alpha val="40000"/>
                    </a:schemeClr>
                  </a:glow>
                </a:effectLst>
              </a:rPr>
              <a:t>Answers</a:t>
            </a:r>
            <a:endParaRPr lang="en-US" sz="9600" b="1" dirty="0">
              <a:ln>
                <a:solidFill>
                  <a:schemeClr val="tx1"/>
                </a:solidFill>
              </a:ln>
              <a:solidFill>
                <a:schemeClr val="bg1"/>
              </a:solidFill>
              <a:effectLst>
                <a:glow rad="228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895600"/>
            <a:ext cx="9144000" cy="1446550"/>
          </a:xfrm>
          <a:prstGeom prst="rect">
            <a:avLst/>
          </a:prstGeom>
          <a:noFill/>
        </p:spPr>
        <p:txBody>
          <a:bodyPr wrap="square" rtlCol="0">
            <a:spAutoFit/>
          </a:bodyPr>
          <a:lstStyle/>
          <a:p>
            <a:pPr algn="ctr"/>
            <a:r>
              <a:rPr lang="en-US" sz="4400" b="1" dirty="0" smtClean="0">
                <a:solidFill>
                  <a:schemeClr val="bg1"/>
                </a:solidFill>
              </a:rPr>
              <a:t>“Thou </a:t>
            </a:r>
            <a:r>
              <a:rPr lang="en-US" sz="4400" b="1" dirty="0" err="1" smtClean="0">
                <a:solidFill>
                  <a:schemeClr val="bg1"/>
                </a:solidFill>
              </a:rPr>
              <a:t>shalt</a:t>
            </a:r>
            <a:r>
              <a:rPr lang="en-US" sz="4400" b="1" dirty="0" smtClean="0">
                <a:solidFill>
                  <a:schemeClr val="bg1"/>
                </a:solidFill>
              </a:rPr>
              <a:t> call, and I will answer thee</a:t>
            </a:r>
            <a:r>
              <a:rPr lang="en-US" sz="4400" b="1" dirty="0" smtClean="0">
                <a:solidFill>
                  <a:schemeClr val="bg1"/>
                </a:solidFill>
              </a:rPr>
              <a:t>: …” </a:t>
            </a:r>
            <a:r>
              <a:rPr lang="en-US" sz="4400" b="1" dirty="0" smtClean="0">
                <a:solidFill>
                  <a:srgbClr val="00B0F0"/>
                </a:solidFill>
              </a:rPr>
              <a:t>– Job 14:15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He Is Risen.jpg"/>
          <p:cNvPicPr>
            <a:picLocks noChangeAspect="1"/>
          </p:cNvPicPr>
          <p:nvPr/>
        </p:nvPicPr>
        <p:blipFill>
          <a:blip r:embed="rId2"/>
          <a:stretch>
            <a:fillRect/>
          </a:stretch>
        </p:blipFill>
        <p:spPr>
          <a:xfrm>
            <a:off x="1550614" y="0"/>
            <a:ext cx="6042772" cy="6858000"/>
          </a:xfrm>
          <a:prstGeom prst="rect">
            <a:avLst/>
          </a:prstGeom>
        </p:spPr>
      </p:pic>
      <p:sp>
        <p:nvSpPr>
          <p:cNvPr id="6" name="TextBox 5"/>
          <p:cNvSpPr txBox="1"/>
          <p:nvPr/>
        </p:nvSpPr>
        <p:spPr>
          <a:xfrm>
            <a:off x="228600" y="0"/>
            <a:ext cx="7467600" cy="769441"/>
          </a:xfrm>
          <a:prstGeom prst="rect">
            <a:avLst/>
          </a:prstGeom>
          <a:noFill/>
        </p:spPr>
        <p:txBody>
          <a:bodyPr wrap="square" rtlCol="0">
            <a:spAutoFit/>
          </a:bodyPr>
          <a:lstStyle/>
          <a:p>
            <a:r>
              <a:rPr lang="en-US" sz="4400" b="1" dirty="0" smtClean="0">
                <a:solidFill>
                  <a:schemeClr val="bg1"/>
                </a:solidFill>
              </a:rPr>
              <a:t>I AM, the Resurrection …</a:t>
            </a:r>
            <a:endParaRPr lang="en-US" sz="4400" b="1" dirty="0">
              <a:solidFill>
                <a:schemeClr val="bg1"/>
              </a:solidFill>
            </a:endParaRPr>
          </a:p>
        </p:txBody>
      </p:sp>
      <p:sp>
        <p:nvSpPr>
          <p:cNvPr id="7" name="TextBox 6"/>
          <p:cNvSpPr txBox="1"/>
          <p:nvPr/>
        </p:nvSpPr>
        <p:spPr>
          <a:xfrm>
            <a:off x="5334000" y="6088559"/>
            <a:ext cx="3810000" cy="769441"/>
          </a:xfrm>
          <a:prstGeom prst="rect">
            <a:avLst/>
          </a:prstGeom>
          <a:noFill/>
        </p:spPr>
        <p:txBody>
          <a:bodyPr wrap="square" rtlCol="0">
            <a:spAutoFit/>
          </a:bodyPr>
          <a:lstStyle/>
          <a:p>
            <a:r>
              <a:rPr lang="en-US" sz="4400" b="1" dirty="0" smtClean="0">
                <a:solidFill>
                  <a:schemeClr val="bg1"/>
                </a:solidFill>
              </a:rPr>
              <a:t>… and the LIFE.</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spAutoFit/>
          </a:bodyPr>
          <a:lstStyle/>
          <a:p>
            <a:pPr algn="ctr"/>
            <a:r>
              <a:rPr lang="en-US" sz="4400" b="1" dirty="0" smtClean="0">
                <a:solidFill>
                  <a:schemeClr val="bg1"/>
                </a:solidFill>
              </a:rPr>
              <a:t>“Jesus </a:t>
            </a:r>
            <a:r>
              <a:rPr lang="en-US" sz="4400" b="1" dirty="0" err="1" smtClean="0">
                <a:solidFill>
                  <a:schemeClr val="bg1"/>
                </a:solidFill>
              </a:rPr>
              <a:t>saith</a:t>
            </a:r>
            <a:r>
              <a:rPr lang="en-US" sz="4400" b="1" dirty="0" smtClean="0">
                <a:solidFill>
                  <a:schemeClr val="bg1"/>
                </a:solidFill>
              </a:rPr>
              <a:t> unto her, Touch me not; for </a:t>
            </a:r>
            <a:r>
              <a:rPr lang="en-US" sz="4400" b="1" u="sng" dirty="0" smtClean="0">
                <a:solidFill>
                  <a:srgbClr val="FFFF00"/>
                </a:solidFill>
              </a:rPr>
              <a:t>I am not yet ascended to my Father</a:t>
            </a:r>
            <a:r>
              <a:rPr lang="en-US" sz="4400" b="1" dirty="0" smtClean="0">
                <a:solidFill>
                  <a:schemeClr val="bg1"/>
                </a:solidFill>
              </a:rPr>
              <a:t>: but go to my brethren, and say unto them, I ascend unto my Father, and your Father; and </a:t>
            </a:r>
            <a:r>
              <a:rPr lang="en-US" sz="4400" b="1" i="1" dirty="0" smtClean="0">
                <a:solidFill>
                  <a:schemeClr val="bg1"/>
                </a:solidFill>
              </a:rPr>
              <a:t>to</a:t>
            </a:r>
            <a:r>
              <a:rPr lang="en-US" sz="4400" b="1" dirty="0" smtClean="0">
                <a:solidFill>
                  <a:schemeClr val="bg1"/>
                </a:solidFill>
              </a:rPr>
              <a:t> my God, and your God</a:t>
            </a:r>
            <a:r>
              <a:rPr lang="en-US" sz="4400" b="1" dirty="0" smtClean="0">
                <a:solidFill>
                  <a:schemeClr val="bg1"/>
                </a:solidFill>
              </a:rPr>
              <a:t>.” </a:t>
            </a:r>
            <a:r>
              <a:rPr lang="en-US" sz="4400" b="1" dirty="0" smtClean="0">
                <a:solidFill>
                  <a:srgbClr val="00B0F0"/>
                </a:solidFill>
              </a:rPr>
              <a:t>– John 20:17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a:t>
            </a:r>
            <a:r>
              <a:rPr lang="en-US" sz="8000" b="1" dirty="0" smtClean="0">
                <a:solidFill>
                  <a:schemeClr val="bg1"/>
                </a:solidFill>
              </a:rPr>
              <a:t>2</a:t>
            </a:r>
            <a:endParaRPr lang="en-US" sz="8000" b="1" dirty="0">
              <a:solidFill>
                <a:schemeClr val="bg1"/>
              </a:solidFill>
            </a:endParaRPr>
          </a:p>
        </p:txBody>
      </p:sp>
      <p:sp>
        <p:nvSpPr>
          <p:cNvPr id="5" name="TextBox 4"/>
          <p:cNvSpPr txBox="1"/>
          <p:nvPr/>
        </p:nvSpPr>
        <p:spPr>
          <a:xfrm>
            <a:off x="0" y="1524000"/>
            <a:ext cx="9144000" cy="4832092"/>
          </a:xfrm>
          <a:prstGeom prst="rect">
            <a:avLst/>
          </a:prstGeom>
          <a:noFill/>
        </p:spPr>
        <p:txBody>
          <a:bodyPr wrap="square" rtlCol="0">
            <a:spAutoFit/>
          </a:bodyPr>
          <a:lstStyle/>
          <a:p>
            <a:pPr algn="ctr"/>
            <a:r>
              <a:rPr lang="en-US" sz="4400" b="1" dirty="0" smtClean="0">
                <a:solidFill>
                  <a:srgbClr val="FFFF00"/>
                </a:solidFill>
              </a:rPr>
              <a:t>“In the presentation on death, the Bible texts seemed to teach that those who die sleep in the grave and no one has entered Heaven yet, but what about Enoch, Elijah, Moses and some others mentioned, aren’t they in Heaven right now?”</a:t>
            </a:r>
            <a:endParaRPr lang="en-US" sz="4400"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a:t>
            </a:r>
            <a:r>
              <a:rPr lang="en-US" sz="8000" b="1" dirty="0" smtClean="0">
                <a:solidFill>
                  <a:schemeClr val="bg1"/>
                </a:solidFill>
              </a:rPr>
              <a:t>2</a:t>
            </a:r>
            <a:endParaRPr lang="en-US" sz="8000" b="1" dirty="0">
              <a:solidFill>
                <a:schemeClr val="bg1"/>
              </a:solidFill>
            </a:endParaRPr>
          </a:p>
        </p:txBody>
      </p:sp>
      <p:sp>
        <p:nvSpPr>
          <p:cNvPr id="4" name="TextBox 3"/>
          <p:cNvSpPr txBox="1"/>
          <p:nvPr/>
        </p:nvSpPr>
        <p:spPr>
          <a:xfrm>
            <a:off x="0" y="1225689"/>
            <a:ext cx="9144000" cy="5632311"/>
          </a:xfrm>
          <a:prstGeom prst="rect">
            <a:avLst/>
          </a:prstGeom>
          <a:noFill/>
        </p:spPr>
        <p:txBody>
          <a:bodyPr wrap="square" rtlCol="0">
            <a:spAutoFit/>
          </a:bodyPr>
          <a:lstStyle/>
          <a:p>
            <a:pPr algn="ctr"/>
            <a:r>
              <a:rPr lang="en-US" sz="4000" b="1" dirty="0" smtClean="0">
                <a:solidFill>
                  <a:srgbClr val="FFFF00"/>
                </a:solidFill>
              </a:rPr>
              <a:t>Yes.</a:t>
            </a:r>
          </a:p>
          <a:p>
            <a:pPr algn="ctr"/>
            <a:r>
              <a:rPr lang="en-US" sz="4000" b="1" dirty="0" smtClean="0">
                <a:solidFill>
                  <a:schemeClr val="bg1"/>
                </a:solidFill>
              </a:rPr>
              <a:t>Enoch, Elijah, Moses, the “</a:t>
            </a:r>
            <a:r>
              <a:rPr lang="en-US" sz="4000" b="1" dirty="0" err="1" smtClean="0">
                <a:solidFill>
                  <a:schemeClr val="bg1"/>
                </a:solidFill>
              </a:rPr>
              <a:t>firstfruits</a:t>
            </a:r>
            <a:r>
              <a:rPr lang="en-US" sz="4000" b="1" dirty="0" smtClean="0">
                <a:solidFill>
                  <a:schemeClr val="bg1"/>
                </a:solidFill>
              </a:rPr>
              <a:t>” </a:t>
            </a:r>
            <a:r>
              <a:rPr lang="en-US" sz="4000" b="1" dirty="0" smtClean="0">
                <a:solidFill>
                  <a:srgbClr val="00B050"/>
                </a:solidFill>
              </a:rPr>
              <a:t>(specially resurrected persons around Jerusalem; </a:t>
            </a:r>
            <a:r>
              <a:rPr lang="en-US" sz="4000" b="1" dirty="0" smtClean="0">
                <a:solidFill>
                  <a:srgbClr val="00B0F0"/>
                </a:solidFill>
              </a:rPr>
              <a:t>Matthew 51-53 KJB</a:t>
            </a:r>
            <a:r>
              <a:rPr lang="en-US" sz="4000" b="1" dirty="0" smtClean="0">
                <a:solidFill>
                  <a:srgbClr val="00B050"/>
                </a:solidFill>
              </a:rPr>
              <a:t>)</a:t>
            </a:r>
            <a:r>
              <a:rPr lang="en-US" sz="4000" b="1" dirty="0" smtClean="0">
                <a:solidFill>
                  <a:schemeClr val="bg1"/>
                </a:solidFill>
              </a:rPr>
              <a:t> and Jesus are all in Heaven right now according to scripture </a:t>
            </a:r>
            <a:r>
              <a:rPr lang="en-US" sz="4000" b="1" dirty="0" smtClean="0">
                <a:solidFill>
                  <a:srgbClr val="00B0F0"/>
                </a:solidFill>
              </a:rPr>
              <a:t>(KJB)</a:t>
            </a:r>
            <a:r>
              <a:rPr lang="en-US" sz="4000" b="1" dirty="0" smtClean="0">
                <a:solidFill>
                  <a:schemeClr val="bg1"/>
                </a:solidFill>
              </a:rPr>
              <a:t>, </a:t>
            </a:r>
            <a:r>
              <a:rPr lang="en-US" sz="4000" b="1" u="sng" dirty="0" smtClean="0">
                <a:solidFill>
                  <a:srgbClr val="FFFF00"/>
                </a:solidFill>
              </a:rPr>
              <a:t>but</a:t>
            </a:r>
            <a:r>
              <a:rPr lang="en-US" sz="4000" b="1" dirty="0" smtClean="0">
                <a:solidFill>
                  <a:schemeClr val="bg1"/>
                </a:solidFill>
              </a:rPr>
              <a:t> none of them are dead.  They are all very much alive, either translated alive or resurrected and gone up to Heaven </a:t>
            </a:r>
            <a:r>
              <a:rPr lang="en-US" sz="4000" b="1" dirty="0" smtClean="0">
                <a:solidFill>
                  <a:srgbClr val="00B050"/>
                </a:solidFill>
              </a:rPr>
              <a:t>(3</a:t>
            </a:r>
            <a:r>
              <a:rPr lang="en-US" sz="4000" b="1" baseline="30000" dirty="0" smtClean="0">
                <a:solidFill>
                  <a:srgbClr val="00B050"/>
                </a:solidFill>
              </a:rPr>
              <a:t>rd</a:t>
            </a:r>
            <a:r>
              <a:rPr lang="en-US" sz="4000" b="1" dirty="0" smtClean="0">
                <a:solidFill>
                  <a:srgbClr val="00B050"/>
                </a:solidFill>
              </a:rPr>
              <a:t>)</a:t>
            </a:r>
            <a:r>
              <a:rPr lang="en-US" sz="4000" b="1" dirty="0" smtClean="0">
                <a:solidFill>
                  <a:schemeClr val="bg1"/>
                </a:solidFill>
              </a:rPr>
              <a:t>.</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of Enoch – Son of Man in Heaven | Heaven Awaits"/>
          <p:cNvPicPr>
            <a:picLocks noChangeAspect="1" noChangeArrowheads="1"/>
          </p:cNvPicPr>
          <p:nvPr/>
        </p:nvPicPr>
        <p:blipFill>
          <a:blip r:embed="rId2"/>
          <a:srcRect/>
          <a:stretch>
            <a:fillRect/>
          </a:stretch>
        </p:blipFill>
        <p:spPr bwMode="auto">
          <a:xfrm>
            <a:off x="0" y="-1"/>
            <a:ext cx="9144000" cy="69166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262979"/>
          </a:xfrm>
          <a:prstGeom prst="rect">
            <a:avLst/>
          </a:prstGeom>
          <a:noFill/>
        </p:spPr>
        <p:txBody>
          <a:bodyPr wrap="square" rtlCol="0">
            <a:spAutoFit/>
          </a:bodyPr>
          <a:lstStyle/>
          <a:p>
            <a:pPr algn="ctr"/>
            <a:r>
              <a:rPr lang="en-US" sz="3600" b="1" dirty="0" smtClean="0">
                <a:solidFill>
                  <a:srgbClr val="FFFF00"/>
                </a:solidFill>
              </a:rPr>
              <a:t>Enoch </a:t>
            </a:r>
            <a:r>
              <a:rPr lang="en-US" sz="3600" b="1" dirty="0" smtClean="0">
                <a:solidFill>
                  <a:srgbClr val="00B050"/>
                </a:solidFill>
              </a:rPr>
              <a:t>(translated)</a:t>
            </a:r>
          </a:p>
          <a:p>
            <a:pPr algn="ctr"/>
            <a:endParaRPr lang="en-US" sz="2400" b="1" dirty="0" smtClean="0">
              <a:solidFill>
                <a:schemeClr val="bg1"/>
              </a:solidFill>
            </a:endParaRPr>
          </a:p>
          <a:p>
            <a:pPr algn="ctr"/>
            <a:r>
              <a:rPr lang="en-US" sz="3600" b="1" dirty="0" smtClean="0">
                <a:solidFill>
                  <a:schemeClr val="bg1"/>
                </a:solidFill>
              </a:rPr>
              <a:t>“And </a:t>
            </a:r>
            <a:r>
              <a:rPr lang="en-US" sz="3600" b="1" u="sng" dirty="0" smtClean="0">
                <a:solidFill>
                  <a:srgbClr val="FFFF00"/>
                </a:solidFill>
              </a:rPr>
              <a:t>Enoch</a:t>
            </a:r>
            <a:r>
              <a:rPr lang="en-US" sz="3600" b="1" dirty="0" smtClean="0">
                <a:solidFill>
                  <a:schemeClr val="bg1"/>
                </a:solidFill>
              </a:rPr>
              <a:t> walked with God: and </a:t>
            </a:r>
            <a:r>
              <a:rPr lang="en-US" sz="3600" b="1" u="sng" dirty="0" smtClean="0">
                <a:solidFill>
                  <a:srgbClr val="FFFF00"/>
                </a:solidFill>
              </a:rPr>
              <a:t>he </a:t>
            </a:r>
            <a:r>
              <a:rPr lang="en-US" sz="3600" b="1" i="1" u="sng" dirty="0" smtClean="0">
                <a:solidFill>
                  <a:srgbClr val="FFFF00"/>
                </a:solidFill>
              </a:rPr>
              <a:t>was</a:t>
            </a:r>
            <a:r>
              <a:rPr lang="en-US" sz="3600" b="1" u="sng" dirty="0" smtClean="0">
                <a:solidFill>
                  <a:srgbClr val="FFFF00"/>
                </a:solidFill>
              </a:rPr>
              <a:t> not; for God took him</a:t>
            </a:r>
            <a:r>
              <a:rPr lang="en-US" sz="3600" b="1" dirty="0" smtClean="0">
                <a:solidFill>
                  <a:schemeClr val="bg1"/>
                </a:solidFill>
              </a:rPr>
              <a:t>.” </a:t>
            </a:r>
            <a:r>
              <a:rPr lang="en-US" sz="3600" b="1" dirty="0" smtClean="0">
                <a:solidFill>
                  <a:srgbClr val="00B0F0"/>
                </a:solidFill>
              </a:rPr>
              <a:t>– Genesis 5:24 KJB</a:t>
            </a:r>
          </a:p>
          <a:p>
            <a:pPr algn="ctr"/>
            <a:endParaRPr lang="en-US" sz="2400" b="1" dirty="0" smtClean="0">
              <a:solidFill>
                <a:schemeClr val="bg1"/>
              </a:solidFill>
            </a:endParaRPr>
          </a:p>
          <a:p>
            <a:pPr algn="ctr"/>
            <a:r>
              <a:rPr lang="en-US" sz="3600" b="1" dirty="0" smtClean="0">
                <a:solidFill>
                  <a:schemeClr val="bg1"/>
                </a:solidFill>
              </a:rPr>
              <a:t>“</a:t>
            </a:r>
            <a:r>
              <a:rPr lang="en-US" sz="3600" b="1" u="sng" dirty="0" smtClean="0">
                <a:solidFill>
                  <a:srgbClr val="FFFF00"/>
                </a:solidFill>
              </a:rPr>
              <a:t>By </a:t>
            </a:r>
            <a:r>
              <a:rPr lang="en-US" sz="3600" b="1" u="sng" dirty="0" smtClean="0">
                <a:solidFill>
                  <a:srgbClr val="FFFF00"/>
                </a:solidFill>
              </a:rPr>
              <a:t>faith Enoch was translated that he should not see death; and was not found, because God had translated him</a:t>
            </a:r>
            <a:r>
              <a:rPr lang="en-US" sz="3600" b="1" dirty="0" smtClean="0">
                <a:solidFill>
                  <a:schemeClr val="bg1"/>
                </a:solidFill>
              </a:rPr>
              <a:t>: for before his translation he had this testimony, that he pleased God</a:t>
            </a:r>
            <a:r>
              <a:rPr lang="en-US" sz="3600" b="1" dirty="0" smtClean="0">
                <a:solidFill>
                  <a:schemeClr val="bg1"/>
                </a:solidFill>
              </a:rPr>
              <a:t>.” </a:t>
            </a:r>
            <a:r>
              <a:rPr lang="en-US" sz="3600" b="1" dirty="0" smtClean="0">
                <a:solidFill>
                  <a:srgbClr val="00B0F0"/>
                </a:solidFill>
              </a:rPr>
              <a:t>– Hebrews 11:5 KJB</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proxy.duckduckgo.com/iu/?u=https%3A%2F%2Ftse3.mm.bing.net%2Fth%3Fid%3DOIP.up65MzWfkrLfoqiKh8xzYAHaFj%26pid%3DApi&amp;f=1"/>
          <p:cNvPicPr>
            <a:picLocks noChangeAspect="1" noChangeArrowheads="1"/>
          </p:cNvPicPr>
          <p:nvPr/>
        </p:nvPicPr>
        <p:blipFill>
          <a:blip r:embed="rId2"/>
          <a:srcRect/>
          <a:stretch>
            <a:fillRect/>
          </a:stretch>
        </p:blipFill>
        <p:spPr bwMode="auto">
          <a:xfrm>
            <a:off x="0" y="0"/>
            <a:ext cx="9144000" cy="68483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708981"/>
          </a:xfrm>
          <a:prstGeom prst="rect">
            <a:avLst/>
          </a:prstGeom>
          <a:noFill/>
        </p:spPr>
        <p:txBody>
          <a:bodyPr wrap="square" rtlCol="0">
            <a:spAutoFit/>
          </a:bodyPr>
          <a:lstStyle/>
          <a:p>
            <a:pPr algn="ctr"/>
            <a:r>
              <a:rPr lang="en-US" sz="3600" b="1" dirty="0" smtClean="0">
                <a:solidFill>
                  <a:srgbClr val="FFFF00"/>
                </a:solidFill>
              </a:rPr>
              <a:t>Elijah </a:t>
            </a:r>
            <a:r>
              <a:rPr lang="en-US" sz="3600" b="1" dirty="0" smtClean="0">
                <a:solidFill>
                  <a:srgbClr val="00B050"/>
                </a:solidFill>
              </a:rPr>
              <a:t>(translated)</a:t>
            </a:r>
          </a:p>
          <a:p>
            <a:pPr algn="ctr"/>
            <a:endParaRPr lang="en-US" sz="2400" b="1" dirty="0" smtClean="0">
              <a:solidFill>
                <a:schemeClr val="bg1"/>
              </a:solidFill>
            </a:endParaRPr>
          </a:p>
          <a:p>
            <a:pPr algn="ctr"/>
            <a:r>
              <a:rPr lang="en-US" sz="3600" b="1" dirty="0" smtClean="0">
                <a:solidFill>
                  <a:srgbClr val="00B050"/>
                </a:solidFill>
              </a:rPr>
              <a:t>Read:</a:t>
            </a:r>
            <a:r>
              <a:rPr lang="en-US" sz="3600" b="1" dirty="0" smtClean="0">
                <a:solidFill>
                  <a:schemeClr val="bg1"/>
                </a:solidFill>
              </a:rPr>
              <a:t>  </a:t>
            </a:r>
            <a:r>
              <a:rPr lang="en-US" sz="3600" b="1" dirty="0" smtClean="0">
                <a:solidFill>
                  <a:srgbClr val="00B0F0"/>
                </a:solidFill>
              </a:rPr>
              <a:t>2 Kings 2:1-23 KJB</a:t>
            </a:r>
            <a:endParaRPr lang="en-US" sz="3600" b="1" dirty="0" smtClean="0">
              <a:solidFill>
                <a:schemeClr val="bg1"/>
              </a:solidFill>
            </a:endParaRPr>
          </a:p>
          <a:p>
            <a:pPr algn="ctr"/>
            <a:endParaRPr lang="en-US" sz="2400" b="1" dirty="0" smtClean="0">
              <a:solidFill>
                <a:schemeClr val="bg1"/>
              </a:solidFill>
            </a:endParaRPr>
          </a:p>
          <a:p>
            <a:pPr algn="ctr"/>
            <a:r>
              <a:rPr lang="en-US" sz="3600" b="1" dirty="0" smtClean="0">
                <a:solidFill>
                  <a:schemeClr val="bg1"/>
                </a:solidFill>
              </a:rPr>
              <a:t>“And </a:t>
            </a:r>
            <a:r>
              <a:rPr lang="en-US" sz="3600" b="1" dirty="0" smtClean="0">
                <a:solidFill>
                  <a:schemeClr val="bg1"/>
                </a:solidFill>
              </a:rPr>
              <a:t>it came to pass, as they still went on, and talked, that, behold, </a:t>
            </a:r>
            <a:r>
              <a:rPr lang="en-US" sz="3600" b="1" i="1" dirty="0" smtClean="0">
                <a:solidFill>
                  <a:schemeClr val="bg1"/>
                </a:solidFill>
              </a:rPr>
              <a:t>there appeared</a:t>
            </a:r>
            <a:r>
              <a:rPr lang="en-US" sz="3600" b="1" dirty="0" smtClean="0">
                <a:solidFill>
                  <a:schemeClr val="bg1"/>
                </a:solidFill>
              </a:rPr>
              <a:t> a chariot of fire, and horses of fire, and parted them both asunder; and </a:t>
            </a:r>
            <a:r>
              <a:rPr lang="en-US" sz="3600" b="1" u="sng" dirty="0" smtClean="0">
                <a:solidFill>
                  <a:srgbClr val="FFFF00"/>
                </a:solidFill>
              </a:rPr>
              <a:t>Elijah went up by a whirlwind into heaven</a:t>
            </a:r>
            <a:r>
              <a:rPr lang="en-US" sz="3600" b="1" dirty="0" smtClean="0">
                <a:solidFill>
                  <a:schemeClr val="bg1"/>
                </a:solidFill>
              </a:rPr>
              <a:t>.” </a:t>
            </a:r>
            <a:r>
              <a:rPr lang="en-US" sz="3600" b="1" dirty="0" smtClean="0">
                <a:solidFill>
                  <a:srgbClr val="00B0F0"/>
                </a:solidFill>
              </a:rPr>
              <a:t>– 2 Kings 2:11 KJB</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Moses 0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1</a:t>
            </a:r>
            <a:endParaRPr lang="en-US" sz="8000" b="1" dirty="0">
              <a:solidFill>
                <a:schemeClr val="bg1"/>
              </a:solidFill>
            </a:endParaRPr>
          </a:p>
        </p:txBody>
      </p:sp>
      <p:sp>
        <p:nvSpPr>
          <p:cNvPr id="5" name="TextBox 4"/>
          <p:cNvSpPr txBox="1"/>
          <p:nvPr/>
        </p:nvSpPr>
        <p:spPr>
          <a:xfrm>
            <a:off x="0" y="1524000"/>
            <a:ext cx="9144000" cy="4708981"/>
          </a:xfrm>
          <a:prstGeom prst="rect">
            <a:avLst/>
          </a:prstGeom>
          <a:noFill/>
        </p:spPr>
        <p:txBody>
          <a:bodyPr wrap="square" rtlCol="0">
            <a:spAutoFit/>
          </a:bodyPr>
          <a:lstStyle/>
          <a:p>
            <a:pPr algn="ctr"/>
            <a:r>
              <a:rPr lang="en-US" sz="6000" b="1" dirty="0" smtClean="0">
                <a:solidFill>
                  <a:srgbClr val="FFFF00"/>
                </a:solidFill>
              </a:rPr>
              <a:t>“When Jesus died, where did He go, for some teach He went to Hell and preached, or did He go to Heaven?”</a:t>
            </a:r>
            <a:endParaRPr lang="en-US" sz="60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524315"/>
          </a:xfrm>
          <a:prstGeom prst="rect">
            <a:avLst/>
          </a:prstGeom>
          <a:noFill/>
        </p:spPr>
        <p:txBody>
          <a:bodyPr wrap="square" rtlCol="0">
            <a:spAutoFit/>
          </a:bodyPr>
          <a:lstStyle/>
          <a:p>
            <a:pPr algn="ctr"/>
            <a:r>
              <a:rPr lang="en-US" sz="3600" b="1" dirty="0" smtClean="0">
                <a:solidFill>
                  <a:srgbClr val="FFFF00"/>
                </a:solidFill>
              </a:rPr>
              <a:t>Moses </a:t>
            </a:r>
            <a:r>
              <a:rPr lang="en-US" sz="3600" b="1" dirty="0" smtClean="0">
                <a:solidFill>
                  <a:srgbClr val="00B050"/>
                </a:solidFill>
              </a:rPr>
              <a:t>(died, resurrected, taken up)</a:t>
            </a:r>
            <a:endParaRPr lang="en-US" sz="3600" b="1" dirty="0" smtClean="0">
              <a:solidFill>
                <a:srgbClr val="00B050"/>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r>
              <a:rPr lang="en-US" sz="3600" b="1" dirty="0" smtClean="0">
                <a:solidFill>
                  <a:schemeClr val="bg1"/>
                </a:solidFill>
              </a:rPr>
              <a:t>“Nevertheless </a:t>
            </a:r>
            <a:r>
              <a:rPr lang="en-US" sz="3600" b="1" u="sng" dirty="0" smtClean="0">
                <a:solidFill>
                  <a:srgbClr val="FFFF00"/>
                </a:solidFill>
              </a:rPr>
              <a:t>death reigned from Adam to Moses</a:t>
            </a:r>
            <a:r>
              <a:rPr lang="en-US" sz="3600" b="1" dirty="0" smtClean="0">
                <a:solidFill>
                  <a:schemeClr val="bg1"/>
                </a:solidFill>
              </a:rPr>
              <a:t>, even over them that had not sinned after the similitude of Adam's transgression, who is the figure of him that was to come</a:t>
            </a:r>
            <a:r>
              <a:rPr lang="en-US" sz="3600" b="1" dirty="0" smtClean="0">
                <a:solidFill>
                  <a:schemeClr val="bg1"/>
                </a:solidFill>
              </a:rPr>
              <a:t>.”</a:t>
            </a:r>
          </a:p>
          <a:p>
            <a:pPr algn="ctr"/>
            <a:r>
              <a:rPr lang="en-US" sz="3600" b="1" dirty="0" smtClean="0">
                <a:solidFill>
                  <a:srgbClr val="00B0F0"/>
                </a:solidFill>
              </a:rPr>
              <a:t>– Romans 5:14 KJB</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355312"/>
          </a:xfrm>
          <a:prstGeom prst="rect">
            <a:avLst/>
          </a:prstGeom>
          <a:noFill/>
        </p:spPr>
        <p:txBody>
          <a:bodyPr wrap="square" rtlCol="0">
            <a:spAutoFit/>
          </a:bodyPr>
          <a:lstStyle/>
          <a:p>
            <a:pPr algn="ctr"/>
            <a:r>
              <a:rPr lang="en-US" sz="3600" b="1" dirty="0" smtClean="0">
                <a:solidFill>
                  <a:srgbClr val="FFFF00"/>
                </a:solidFill>
              </a:rPr>
              <a:t>Moses </a:t>
            </a:r>
            <a:r>
              <a:rPr lang="en-US" sz="3600" b="1" dirty="0" smtClean="0">
                <a:solidFill>
                  <a:srgbClr val="00B050"/>
                </a:solidFill>
              </a:rPr>
              <a:t>(died, resurrected, taken up)</a:t>
            </a:r>
            <a:endParaRPr lang="en-US" sz="3600" b="1" dirty="0" smtClean="0">
              <a:solidFill>
                <a:schemeClr val="bg1"/>
              </a:solidFill>
            </a:endParaRPr>
          </a:p>
          <a:p>
            <a:pPr algn="ctr"/>
            <a:endParaRPr lang="en-US" sz="600" b="1" dirty="0" smtClean="0">
              <a:solidFill>
                <a:schemeClr val="bg1"/>
              </a:solidFill>
            </a:endParaRPr>
          </a:p>
          <a:p>
            <a:pPr algn="ctr"/>
            <a:r>
              <a:rPr lang="en-US" sz="3200" b="1" dirty="0" smtClean="0">
                <a:solidFill>
                  <a:schemeClr val="bg1"/>
                </a:solidFill>
              </a:rPr>
              <a:t>“So </a:t>
            </a:r>
            <a:r>
              <a:rPr lang="en-US" sz="3200" b="1" u="sng" dirty="0" smtClean="0">
                <a:solidFill>
                  <a:srgbClr val="FFFF00"/>
                </a:solidFill>
              </a:rPr>
              <a:t>Moses the servant of the LORD died</a:t>
            </a:r>
            <a:r>
              <a:rPr lang="en-US" sz="3200" b="1" dirty="0" smtClean="0">
                <a:solidFill>
                  <a:schemeClr val="bg1"/>
                </a:solidFill>
              </a:rPr>
              <a:t> there in the land of Moab, according to the word of </a:t>
            </a:r>
            <a:r>
              <a:rPr lang="en-US" sz="3200" b="1" u="sng" dirty="0" smtClean="0">
                <a:solidFill>
                  <a:srgbClr val="00B050"/>
                </a:solidFill>
              </a:rPr>
              <a:t>the LORD</a:t>
            </a:r>
            <a:r>
              <a:rPr lang="en-US" sz="3200" b="1" dirty="0" smtClean="0">
                <a:solidFill>
                  <a:schemeClr val="bg1"/>
                </a:solidFill>
              </a:rPr>
              <a:t>.”</a:t>
            </a:r>
          </a:p>
          <a:p>
            <a:pPr algn="ctr"/>
            <a:r>
              <a:rPr lang="en-US" sz="3200" b="1" dirty="0" smtClean="0">
                <a:solidFill>
                  <a:srgbClr val="00B0F0"/>
                </a:solidFill>
              </a:rPr>
              <a:t>– Deuteronomy 34:5 KJB</a:t>
            </a:r>
          </a:p>
          <a:p>
            <a:pPr algn="ctr"/>
            <a:endParaRPr lang="en-US" sz="600" b="1" dirty="0" smtClean="0">
              <a:solidFill>
                <a:schemeClr val="bg1"/>
              </a:solidFill>
            </a:endParaRPr>
          </a:p>
          <a:p>
            <a:pPr algn="ctr"/>
            <a:r>
              <a:rPr lang="en-US" sz="3200" b="1" dirty="0" smtClean="0">
                <a:solidFill>
                  <a:schemeClr val="bg1"/>
                </a:solidFill>
              </a:rPr>
              <a:t>“And </a:t>
            </a:r>
            <a:r>
              <a:rPr lang="en-US" sz="3200" b="1" u="sng" dirty="0" smtClean="0">
                <a:solidFill>
                  <a:srgbClr val="00B050"/>
                </a:solidFill>
              </a:rPr>
              <a:t>he</a:t>
            </a:r>
            <a:r>
              <a:rPr lang="en-US" sz="3200" b="1" dirty="0" smtClean="0">
                <a:solidFill>
                  <a:schemeClr val="bg1"/>
                </a:solidFill>
              </a:rPr>
              <a:t> buried </a:t>
            </a:r>
            <a:r>
              <a:rPr lang="en-US" sz="3200" b="1" u="sng" dirty="0" smtClean="0">
                <a:solidFill>
                  <a:srgbClr val="FFFF00"/>
                </a:solidFill>
              </a:rPr>
              <a:t>him</a:t>
            </a:r>
            <a:r>
              <a:rPr lang="en-US" sz="3200" b="1" dirty="0" smtClean="0">
                <a:solidFill>
                  <a:schemeClr val="bg1"/>
                </a:solidFill>
              </a:rPr>
              <a:t> in a valley in the land of Moab, over against </a:t>
            </a:r>
            <a:r>
              <a:rPr lang="en-US" sz="3200" b="1" dirty="0" err="1" smtClean="0">
                <a:solidFill>
                  <a:schemeClr val="bg1"/>
                </a:solidFill>
              </a:rPr>
              <a:t>Bethpeor</a:t>
            </a:r>
            <a:r>
              <a:rPr lang="en-US" sz="3200" b="1" dirty="0" smtClean="0">
                <a:solidFill>
                  <a:schemeClr val="bg1"/>
                </a:solidFill>
              </a:rPr>
              <a:t>: but no man </a:t>
            </a:r>
            <a:r>
              <a:rPr lang="en-US" sz="3200" b="1" dirty="0" err="1" smtClean="0">
                <a:solidFill>
                  <a:schemeClr val="bg1"/>
                </a:solidFill>
              </a:rPr>
              <a:t>knoweth</a:t>
            </a:r>
            <a:r>
              <a:rPr lang="en-US" sz="3200" b="1" dirty="0" smtClean="0">
                <a:solidFill>
                  <a:schemeClr val="bg1"/>
                </a:solidFill>
              </a:rPr>
              <a:t> of his </a:t>
            </a:r>
            <a:r>
              <a:rPr lang="en-US" sz="3200" b="1" dirty="0" err="1" smtClean="0">
                <a:solidFill>
                  <a:schemeClr val="bg1"/>
                </a:solidFill>
              </a:rPr>
              <a:t>sepulchre</a:t>
            </a:r>
            <a:r>
              <a:rPr lang="en-US" sz="3200" b="1" dirty="0" smtClean="0">
                <a:solidFill>
                  <a:schemeClr val="bg1"/>
                </a:solidFill>
              </a:rPr>
              <a:t> unto this day</a:t>
            </a:r>
            <a:r>
              <a:rPr lang="en-US" sz="3200" b="1" dirty="0" smtClean="0">
                <a:solidFill>
                  <a:schemeClr val="bg1"/>
                </a:solidFill>
              </a:rPr>
              <a:t>.”</a:t>
            </a:r>
          </a:p>
          <a:p>
            <a:pPr algn="ctr"/>
            <a:r>
              <a:rPr lang="en-US" sz="3200" b="1" dirty="0" smtClean="0">
                <a:solidFill>
                  <a:srgbClr val="00B0F0"/>
                </a:solidFill>
              </a:rPr>
              <a:t>– Deuteronomy 34:6 KJB</a:t>
            </a:r>
          </a:p>
          <a:p>
            <a:pPr algn="ctr"/>
            <a:endParaRPr lang="en-US" sz="600" b="1" dirty="0" smtClean="0">
              <a:solidFill>
                <a:schemeClr val="bg1"/>
              </a:solidFill>
            </a:endParaRPr>
          </a:p>
          <a:p>
            <a:pPr algn="ctr"/>
            <a:r>
              <a:rPr lang="en-US" sz="3200" b="1" dirty="0" smtClean="0">
                <a:solidFill>
                  <a:schemeClr val="bg1"/>
                </a:solidFill>
              </a:rPr>
              <a:t>“And </a:t>
            </a:r>
            <a:r>
              <a:rPr lang="en-US" sz="3200" b="1" u="sng" dirty="0" smtClean="0">
                <a:solidFill>
                  <a:srgbClr val="FFFF00"/>
                </a:solidFill>
              </a:rPr>
              <a:t>Moses </a:t>
            </a:r>
            <a:r>
              <a:rPr lang="en-US" sz="3200" b="1" i="1" u="sng" dirty="0" smtClean="0">
                <a:solidFill>
                  <a:srgbClr val="FFFF00"/>
                </a:solidFill>
              </a:rPr>
              <a:t>was</a:t>
            </a:r>
            <a:r>
              <a:rPr lang="en-US" sz="3200" b="1" u="sng" dirty="0" smtClean="0">
                <a:solidFill>
                  <a:srgbClr val="FFFF00"/>
                </a:solidFill>
              </a:rPr>
              <a:t> an hundred and twenty years old when he </a:t>
            </a:r>
            <a:r>
              <a:rPr lang="en-US" sz="3200" b="1" u="sng" dirty="0" smtClean="0">
                <a:solidFill>
                  <a:srgbClr val="FFFF00"/>
                </a:solidFill>
              </a:rPr>
              <a:t>died</a:t>
            </a:r>
            <a:r>
              <a:rPr lang="en-US" sz="3200" b="1" dirty="0" smtClean="0">
                <a:solidFill>
                  <a:schemeClr val="bg1"/>
                </a:solidFill>
              </a:rPr>
              <a:t> …” </a:t>
            </a:r>
            <a:r>
              <a:rPr lang="en-US" sz="3200" b="1" dirty="0" smtClean="0">
                <a:solidFill>
                  <a:srgbClr val="00B0F0"/>
                </a:solidFill>
              </a:rPr>
              <a:t>– Deuteronomy 34:7 KJB</a:t>
            </a:r>
            <a:endParaRPr lang="en-US" sz="3200" b="1"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555093"/>
          </a:xfrm>
          <a:prstGeom prst="rect">
            <a:avLst/>
          </a:prstGeom>
          <a:noFill/>
        </p:spPr>
        <p:txBody>
          <a:bodyPr wrap="square" rtlCol="0">
            <a:spAutoFit/>
          </a:bodyPr>
          <a:lstStyle/>
          <a:p>
            <a:pPr algn="ctr"/>
            <a:r>
              <a:rPr lang="en-US" sz="3600" b="1" dirty="0" smtClean="0">
                <a:solidFill>
                  <a:srgbClr val="FFFF00"/>
                </a:solidFill>
              </a:rPr>
              <a:t>Moses </a:t>
            </a:r>
            <a:r>
              <a:rPr lang="en-US" sz="3600" b="1" dirty="0" smtClean="0">
                <a:solidFill>
                  <a:srgbClr val="00B050"/>
                </a:solidFill>
              </a:rPr>
              <a:t>(died, resurrected, taken up)</a:t>
            </a:r>
            <a:endParaRPr lang="en-US" sz="3600" b="1" dirty="0" smtClean="0">
              <a:solidFill>
                <a:schemeClr val="bg1"/>
              </a:solidFill>
            </a:endParaRPr>
          </a:p>
          <a:p>
            <a:pPr algn="ctr"/>
            <a:endParaRPr lang="en-US" sz="6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r>
              <a:rPr lang="en-US" sz="4000" b="1" dirty="0" smtClean="0">
                <a:solidFill>
                  <a:schemeClr val="bg1"/>
                </a:solidFill>
              </a:rPr>
              <a:t>“Yet </a:t>
            </a:r>
            <a:r>
              <a:rPr lang="en-US" sz="4000" b="1" u="sng" dirty="0" smtClean="0">
                <a:solidFill>
                  <a:srgbClr val="FFFF00"/>
                </a:solidFill>
              </a:rPr>
              <a:t>Michael the archangel, when contending with the devil he disputed about the body of Moses</a:t>
            </a:r>
            <a:r>
              <a:rPr lang="en-US" sz="4000" b="1" dirty="0" smtClean="0">
                <a:solidFill>
                  <a:schemeClr val="bg1"/>
                </a:solidFill>
              </a:rPr>
              <a:t>, durst not bring against him a railing accusation, </a:t>
            </a:r>
            <a:r>
              <a:rPr lang="en-US" sz="4000" b="1" dirty="0" smtClean="0">
                <a:solidFill>
                  <a:schemeClr val="bg1"/>
                </a:solidFill>
              </a:rPr>
              <a:t>but </a:t>
            </a:r>
            <a:r>
              <a:rPr lang="en-US" sz="4000" b="1" dirty="0" smtClean="0">
                <a:solidFill>
                  <a:schemeClr val="bg1"/>
                </a:solidFill>
              </a:rPr>
              <a:t>said, The Lord rebuke thee</a:t>
            </a:r>
            <a:r>
              <a:rPr lang="en-US" sz="4000" b="1" dirty="0" smtClean="0">
                <a:solidFill>
                  <a:schemeClr val="bg1"/>
                </a:solidFill>
              </a:rPr>
              <a:t>.” </a:t>
            </a:r>
            <a:r>
              <a:rPr lang="en-US" sz="4000" b="1" dirty="0" smtClean="0">
                <a:solidFill>
                  <a:srgbClr val="00B0F0"/>
                </a:solidFill>
              </a:rPr>
              <a:t>– Jude 1:9 KJB</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3939540"/>
          </a:xfrm>
          <a:prstGeom prst="rect">
            <a:avLst/>
          </a:prstGeom>
          <a:noFill/>
        </p:spPr>
        <p:txBody>
          <a:bodyPr wrap="square" rtlCol="0">
            <a:spAutoFit/>
          </a:bodyPr>
          <a:lstStyle/>
          <a:p>
            <a:pPr algn="ctr"/>
            <a:r>
              <a:rPr lang="en-US" sz="3600" b="1" dirty="0" smtClean="0">
                <a:solidFill>
                  <a:srgbClr val="FFFF00"/>
                </a:solidFill>
              </a:rPr>
              <a:t>Moses </a:t>
            </a:r>
            <a:r>
              <a:rPr lang="en-US" sz="3600" b="1" dirty="0" smtClean="0">
                <a:solidFill>
                  <a:srgbClr val="00B050"/>
                </a:solidFill>
              </a:rPr>
              <a:t>(died, resurrected, taken up)</a:t>
            </a:r>
            <a:endParaRPr lang="en-US" sz="3600" b="1" dirty="0" smtClean="0">
              <a:solidFill>
                <a:schemeClr val="bg1"/>
              </a:solidFill>
            </a:endParaRPr>
          </a:p>
          <a:p>
            <a:pPr algn="ctr"/>
            <a:endParaRPr lang="en-US" sz="6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r>
              <a:rPr lang="en-US" sz="4000" b="1" dirty="0" smtClean="0">
                <a:solidFill>
                  <a:schemeClr val="bg1"/>
                </a:solidFill>
              </a:rPr>
              <a:t>“</a:t>
            </a:r>
            <a:r>
              <a:rPr lang="en-US" sz="4000" b="1" u="sng" dirty="0" smtClean="0">
                <a:solidFill>
                  <a:srgbClr val="FFFF00"/>
                </a:solidFill>
              </a:rPr>
              <a:t>Jesus</a:t>
            </a:r>
            <a:r>
              <a:rPr lang="en-US" sz="4000" b="1" dirty="0" smtClean="0">
                <a:solidFill>
                  <a:schemeClr val="bg1"/>
                </a:solidFill>
              </a:rPr>
              <a:t> </a:t>
            </a:r>
            <a:r>
              <a:rPr lang="en-US" sz="4000" b="1" dirty="0" smtClean="0">
                <a:solidFill>
                  <a:schemeClr val="bg1"/>
                </a:solidFill>
              </a:rPr>
              <a:t>said unto her, </a:t>
            </a:r>
            <a:r>
              <a:rPr lang="en-US" sz="4000" b="1" u="sng" dirty="0" smtClean="0">
                <a:solidFill>
                  <a:srgbClr val="FFFF00"/>
                </a:solidFill>
              </a:rPr>
              <a:t>I am the resurrection, and the life</a:t>
            </a:r>
            <a:r>
              <a:rPr lang="en-US" sz="4000" b="1" dirty="0" smtClean="0">
                <a:solidFill>
                  <a:schemeClr val="bg1"/>
                </a:solidFill>
              </a:rPr>
              <a:t>: </a:t>
            </a:r>
            <a:r>
              <a:rPr lang="en-US" sz="4000" b="1" u="sng" dirty="0" smtClean="0">
                <a:solidFill>
                  <a:srgbClr val="FFFF00"/>
                </a:solidFill>
              </a:rPr>
              <a:t>he that believeth in me, though he were dead, yet shall he live</a:t>
            </a:r>
            <a:r>
              <a:rPr lang="en-US" sz="4000" b="1" dirty="0" smtClean="0">
                <a:solidFill>
                  <a:schemeClr val="bg1"/>
                </a:solidFill>
              </a:rPr>
              <a:t>:”</a:t>
            </a:r>
          </a:p>
          <a:p>
            <a:pPr algn="ctr"/>
            <a:r>
              <a:rPr lang="en-US" sz="4000" b="1" dirty="0" smtClean="0">
                <a:solidFill>
                  <a:srgbClr val="00B0F0"/>
                </a:solidFill>
              </a:rPr>
              <a:t>– John 11:25 KJB</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Transfiguration 02.jpg"/>
          <p:cNvPicPr>
            <a:picLocks noChangeAspect="1"/>
          </p:cNvPicPr>
          <p:nvPr/>
        </p:nvPicPr>
        <p:blipFill>
          <a:blip r:embed="rId2"/>
          <a:stretch>
            <a:fillRect/>
          </a:stretch>
        </p:blipFill>
        <p:spPr>
          <a:xfrm>
            <a:off x="0" y="0"/>
            <a:ext cx="9144000" cy="68701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509200"/>
          </a:xfrm>
          <a:prstGeom prst="rect">
            <a:avLst/>
          </a:prstGeom>
          <a:noFill/>
        </p:spPr>
        <p:txBody>
          <a:bodyPr wrap="square" rtlCol="0">
            <a:spAutoFit/>
          </a:bodyPr>
          <a:lstStyle/>
          <a:p>
            <a:pPr algn="ctr"/>
            <a:r>
              <a:rPr lang="en-US" sz="3600" b="1" dirty="0" smtClean="0">
                <a:solidFill>
                  <a:srgbClr val="FFFF00"/>
                </a:solidFill>
              </a:rPr>
              <a:t>Moses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r>
              <a:rPr lang="en-US" sz="3600" b="1" dirty="0" smtClean="0">
                <a:solidFill>
                  <a:srgbClr val="00B050"/>
                </a:solidFill>
              </a:rPr>
              <a:t>Read:</a:t>
            </a:r>
            <a:r>
              <a:rPr lang="en-US" sz="3600" b="1" dirty="0" smtClean="0">
                <a:solidFill>
                  <a:schemeClr val="bg1"/>
                </a:solidFill>
              </a:rPr>
              <a:t> </a:t>
            </a:r>
            <a:r>
              <a:rPr lang="de-DE" sz="3600" b="1" dirty="0" smtClean="0">
                <a:solidFill>
                  <a:srgbClr val="00B0F0"/>
                </a:solidFill>
              </a:rPr>
              <a:t>Matthew 16:28, 17:1-12; Mark 9:1-13</a:t>
            </a:r>
            <a:r>
              <a:rPr lang="de-DE" sz="3600" b="1" dirty="0" smtClean="0">
                <a:solidFill>
                  <a:srgbClr val="00B0F0"/>
                </a:solidFill>
              </a:rPr>
              <a:t>;</a:t>
            </a:r>
          </a:p>
          <a:p>
            <a:pPr algn="ctr"/>
            <a:r>
              <a:rPr lang="de-DE" sz="3600" b="1" dirty="0" smtClean="0">
                <a:solidFill>
                  <a:srgbClr val="00B0F0"/>
                </a:solidFill>
              </a:rPr>
              <a:t>Luke 9:27-36</a:t>
            </a:r>
            <a:r>
              <a:rPr lang="en-US" sz="3600" b="1" dirty="0" smtClean="0">
                <a:solidFill>
                  <a:srgbClr val="00B0F0"/>
                </a:solidFill>
              </a:rPr>
              <a:t>; </a:t>
            </a:r>
            <a:r>
              <a:rPr lang="en-US" sz="3600" b="1" dirty="0" smtClean="0">
                <a:solidFill>
                  <a:srgbClr val="00B0F0"/>
                </a:solidFill>
              </a:rPr>
              <a:t>2 Peter </a:t>
            </a:r>
            <a:r>
              <a:rPr lang="en-US" sz="3600" b="1" dirty="0" smtClean="0">
                <a:solidFill>
                  <a:srgbClr val="00B0F0"/>
                </a:solidFill>
              </a:rPr>
              <a:t>1:16-18 KJB</a:t>
            </a:r>
          </a:p>
          <a:p>
            <a:pPr algn="ctr"/>
            <a:endParaRPr lang="en-US" sz="1000" b="1" dirty="0" smtClean="0">
              <a:solidFill>
                <a:schemeClr val="bg1"/>
              </a:solidFill>
            </a:endParaRPr>
          </a:p>
          <a:p>
            <a:pPr algn="ctr"/>
            <a:r>
              <a:rPr lang="en-US" sz="4000" b="1" dirty="0" smtClean="0">
                <a:solidFill>
                  <a:schemeClr val="bg1"/>
                </a:solidFill>
              </a:rPr>
              <a:t>“And</a:t>
            </a:r>
            <a:r>
              <a:rPr lang="en-US" sz="4000" b="1" dirty="0" smtClean="0">
                <a:solidFill>
                  <a:schemeClr val="bg1"/>
                </a:solidFill>
              </a:rPr>
              <a:t>, behold, </a:t>
            </a:r>
            <a:r>
              <a:rPr lang="en-US" sz="4000" b="1" u="sng" dirty="0" smtClean="0">
                <a:solidFill>
                  <a:srgbClr val="FFFF00"/>
                </a:solidFill>
              </a:rPr>
              <a:t>there talked with him two men, which were Moses and Elias</a:t>
            </a:r>
            <a:r>
              <a:rPr lang="en-US" sz="4000" b="1" dirty="0" smtClean="0">
                <a:solidFill>
                  <a:schemeClr val="bg1"/>
                </a:solidFill>
              </a:rPr>
              <a:t>:”</a:t>
            </a:r>
          </a:p>
          <a:p>
            <a:pPr algn="ctr"/>
            <a:r>
              <a:rPr lang="en-US" sz="4000" b="1" dirty="0" smtClean="0">
                <a:solidFill>
                  <a:srgbClr val="00B0F0"/>
                </a:solidFill>
              </a:rPr>
              <a:t>– Luke 9:30 KJB</a:t>
            </a:r>
          </a:p>
          <a:p>
            <a:pPr algn="ctr"/>
            <a:endParaRPr lang="en-US" sz="2400" b="1" dirty="0" smtClean="0">
              <a:solidFill>
                <a:schemeClr val="bg1"/>
              </a:solidFill>
            </a:endParaRPr>
          </a:p>
          <a:p>
            <a:pPr algn="ctr"/>
            <a:r>
              <a:rPr lang="en-US" sz="4000" b="1" dirty="0" smtClean="0">
                <a:solidFill>
                  <a:schemeClr val="bg1"/>
                </a:solidFill>
              </a:rPr>
              <a:t>“</a:t>
            </a:r>
            <a:r>
              <a:rPr lang="en-US" sz="4000" b="1" u="sng" dirty="0" smtClean="0">
                <a:solidFill>
                  <a:srgbClr val="FFFF00"/>
                </a:solidFill>
              </a:rPr>
              <a:t>Who appeared in </a:t>
            </a:r>
            <a:r>
              <a:rPr lang="en-US" sz="4000" b="1" u="sng" dirty="0" smtClean="0">
                <a:solidFill>
                  <a:srgbClr val="FFFF00"/>
                </a:solidFill>
              </a:rPr>
              <a:t>glory</a:t>
            </a:r>
            <a:r>
              <a:rPr lang="en-US" sz="4000" b="1" dirty="0" smtClean="0">
                <a:solidFill>
                  <a:schemeClr val="bg1"/>
                </a:solidFill>
              </a:rPr>
              <a:t> …”</a:t>
            </a:r>
          </a:p>
          <a:p>
            <a:pPr algn="ctr"/>
            <a:r>
              <a:rPr lang="en-US" sz="4000" b="1" dirty="0" smtClean="0">
                <a:solidFill>
                  <a:srgbClr val="00B0F0"/>
                </a:solidFill>
              </a:rPr>
              <a:t>– Luke 9:31 KJB</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proxy.duckduckgo.com/iu/?u=https%3A%2F%2Ftse4.mm.bing.net%2Fth%3Fid%3DOIP.wZnLW3igxLCB59lxlLbZZgHaE8%26pid%3DApi&amp;f=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539978"/>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r>
              <a:rPr lang="en-US" sz="3200" b="1" dirty="0" smtClean="0">
                <a:solidFill>
                  <a:srgbClr val="00B050"/>
                </a:solidFill>
              </a:rPr>
              <a:t>Read:</a:t>
            </a:r>
            <a:r>
              <a:rPr lang="en-US" sz="3200" b="1" dirty="0" smtClean="0">
                <a:solidFill>
                  <a:schemeClr val="bg1"/>
                </a:solidFill>
              </a:rPr>
              <a:t> </a:t>
            </a:r>
            <a:r>
              <a:rPr lang="de-DE" sz="3200" b="1" dirty="0" smtClean="0">
                <a:solidFill>
                  <a:srgbClr val="00B0F0"/>
                </a:solidFill>
              </a:rPr>
              <a:t>Isaiah 26:19; Psalms 68:8,17-22; Ephesians 4:8-10; 1 Corinthians 15:20-23; Leviticus 23:15-22; Matthew 27:50-53, 28:1-4; Psalms 24:1-10, 98:1-3; Colossians 2:15 KJB.</a:t>
            </a:r>
            <a:endParaRPr lang="en-US" sz="3200" b="1" dirty="0" smtClean="0">
              <a:solidFill>
                <a:schemeClr val="bg1"/>
              </a:solidFill>
            </a:endParaRPr>
          </a:p>
          <a:p>
            <a:pPr algn="ctr"/>
            <a:r>
              <a:rPr lang="en-US" sz="3600" b="1" dirty="0" smtClean="0">
                <a:solidFill>
                  <a:schemeClr val="bg1"/>
                </a:solidFill>
              </a:rPr>
              <a:t>“</a:t>
            </a:r>
            <a:r>
              <a:rPr lang="en-US" sz="3600" b="1" u="sng" dirty="0" smtClean="0">
                <a:solidFill>
                  <a:srgbClr val="FFFF00"/>
                </a:solidFill>
              </a:rPr>
              <a:t>Thy dead </a:t>
            </a:r>
            <a:r>
              <a:rPr lang="en-US" sz="3600" b="1" i="1" u="sng" dirty="0" smtClean="0">
                <a:solidFill>
                  <a:srgbClr val="FFFF00"/>
                </a:solidFill>
              </a:rPr>
              <a:t>men</a:t>
            </a:r>
            <a:r>
              <a:rPr lang="en-US" sz="3600" b="1" u="sng" dirty="0" smtClean="0">
                <a:solidFill>
                  <a:srgbClr val="FFFF00"/>
                </a:solidFill>
              </a:rPr>
              <a:t> shall live, </a:t>
            </a:r>
            <a:r>
              <a:rPr lang="en-US" sz="3600" b="1" i="1" u="sng" dirty="0" smtClean="0">
                <a:solidFill>
                  <a:srgbClr val="FFFF00"/>
                </a:solidFill>
              </a:rPr>
              <a:t>together with</a:t>
            </a:r>
            <a:r>
              <a:rPr lang="en-US" sz="3600" b="1" u="sng" dirty="0" smtClean="0">
                <a:solidFill>
                  <a:srgbClr val="FFFF00"/>
                </a:solidFill>
              </a:rPr>
              <a:t> my dead body shall they arise</a:t>
            </a:r>
            <a:r>
              <a:rPr lang="en-US" sz="3600" b="1" dirty="0" smtClean="0">
                <a:solidFill>
                  <a:schemeClr val="bg1"/>
                </a:solidFill>
              </a:rPr>
              <a:t>. Awake and sing, ye that dwell in dust: for thy dew </a:t>
            </a:r>
            <a:r>
              <a:rPr lang="en-US" sz="3600" b="1" i="1" dirty="0" smtClean="0">
                <a:solidFill>
                  <a:schemeClr val="bg1"/>
                </a:solidFill>
              </a:rPr>
              <a:t>is as</a:t>
            </a:r>
            <a:r>
              <a:rPr lang="en-US" sz="3600" b="1" dirty="0" smtClean="0">
                <a:solidFill>
                  <a:schemeClr val="bg1"/>
                </a:solidFill>
              </a:rPr>
              <a:t> the dew of herbs, and the earth shall cast out the dead</a:t>
            </a:r>
            <a:r>
              <a:rPr lang="en-US" sz="3600" b="1" dirty="0" smtClean="0">
                <a:solidFill>
                  <a:schemeClr val="bg1"/>
                </a:solidFill>
              </a:rPr>
              <a:t>.”</a:t>
            </a:r>
          </a:p>
          <a:p>
            <a:pPr algn="ctr"/>
            <a:r>
              <a:rPr lang="en-US" sz="3600" b="1" dirty="0" smtClean="0">
                <a:solidFill>
                  <a:srgbClr val="00B0F0"/>
                </a:solidFill>
              </a:rPr>
              <a:t>– Isaiah 26:19 KJB</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proxy.duckduckgo.com/iu/?u=https%3A%2F%2Ftse1.mm.bing.net%2Fth%3Fid%3DOIP.3QnhKlRvrfrHRTgFHs7XSgHaF7%26pid%3DApi&amp;f=1"/>
          <p:cNvPicPr>
            <a:picLocks noChangeAspect="1" noChangeArrowheads="1"/>
          </p:cNvPicPr>
          <p:nvPr/>
        </p:nvPicPr>
        <p:blipFill>
          <a:blip r:embed="rId2"/>
          <a:srcRect/>
          <a:stretch>
            <a:fillRect/>
          </a:stretch>
        </p:blipFill>
        <p:spPr bwMode="auto">
          <a:xfrm>
            <a:off x="0" y="-1"/>
            <a:ext cx="9144000" cy="682392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3939540"/>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“Jesus</a:t>
            </a:r>
            <a:r>
              <a:rPr lang="en-US" sz="4800" b="1" dirty="0" smtClean="0">
                <a:solidFill>
                  <a:schemeClr val="bg1"/>
                </a:solidFill>
              </a:rPr>
              <a:t>, when he had cried again with a loud voice, yielded up the ghost</a:t>
            </a:r>
            <a:r>
              <a:rPr lang="en-US" sz="4800" b="1" dirty="0" smtClean="0">
                <a:solidFill>
                  <a:schemeClr val="bg1"/>
                </a:solidFill>
              </a:rPr>
              <a:t>.” </a:t>
            </a:r>
            <a:r>
              <a:rPr lang="en-US" sz="4800" b="1" dirty="0" smtClean="0">
                <a:solidFill>
                  <a:srgbClr val="00B0F0"/>
                </a:solidFill>
              </a:rPr>
              <a:t>– Matthew 27:50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spAutoFit/>
          </a:bodyPr>
          <a:lstStyle/>
          <a:p>
            <a:pPr algn="ctr"/>
            <a:r>
              <a:rPr lang="en-US" sz="4400" b="1" dirty="0" smtClean="0">
                <a:solidFill>
                  <a:schemeClr val="bg1"/>
                </a:solidFill>
              </a:rPr>
              <a:t>“ … shall </a:t>
            </a:r>
            <a:r>
              <a:rPr lang="en-US" sz="4400" b="1" u="sng" dirty="0" smtClean="0">
                <a:solidFill>
                  <a:srgbClr val="FFFF00"/>
                </a:solidFill>
              </a:rPr>
              <a:t>he be brought to the grave</a:t>
            </a:r>
            <a:r>
              <a:rPr lang="en-US" sz="4400" b="1" dirty="0" smtClean="0">
                <a:solidFill>
                  <a:schemeClr val="bg1"/>
                </a:solidFill>
              </a:rPr>
              <a:t>, and </a:t>
            </a:r>
            <a:r>
              <a:rPr lang="en-US" sz="4400" b="1" u="sng" dirty="0" smtClean="0">
                <a:solidFill>
                  <a:srgbClr val="FFFF00"/>
                </a:solidFill>
              </a:rPr>
              <a:t>shall remain in the </a:t>
            </a:r>
            <a:r>
              <a:rPr lang="en-US" sz="4400" b="1" u="sng" dirty="0" smtClean="0">
                <a:solidFill>
                  <a:srgbClr val="FFFF00"/>
                </a:solidFill>
              </a:rPr>
              <a:t>tomb</a:t>
            </a:r>
            <a:r>
              <a:rPr lang="en-US" sz="4400" b="1" dirty="0" smtClean="0">
                <a:solidFill>
                  <a:schemeClr val="bg1"/>
                </a:solidFill>
              </a:rPr>
              <a:t>.”</a:t>
            </a:r>
          </a:p>
          <a:p>
            <a:pPr algn="ctr"/>
            <a:r>
              <a:rPr lang="en-US" sz="4400" b="1" dirty="0" smtClean="0">
                <a:solidFill>
                  <a:srgbClr val="00B0F0"/>
                </a:solidFill>
              </a:rPr>
              <a:t>–</a:t>
            </a:r>
            <a:r>
              <a:rPr lang="en-US" sz="4400" b="1" dirty="0" smtClean="0">
                <a:solidFill>
                  <a:srgbClr val="00B0F0"/>
                </a:solidFill>
              </a:rPr>
              <a:t> Job 21:32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109091"/>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“And</a:t>
            </a:r>
            <a:r>
              <a:rPr lang="en-US" sz="4800" b="1" dirty="0" smtClean="0">
                <a:solidFill>
                  <a:schemeClr val="bg1"/>
                </a:solidFill>
              </a:rPr>
              <a:t>, behold, the veil of the temple was rent in twain from the top to the bottom; and the earth did quake, and the rocks rent</a:t>
            </a:r>
            <a:r>
              <a:rPr lang="en-US" sz="4800" b="1" dirty="0" smtClean="0">
                <a:solidFill>
                  <a:schemeClr val="bg1"/>
                </a:solidFill>
              </a:rPr>
              <a:t>;”</a:t>
            </a:r>
          </a:p>
          <a:p>
            <a:pPr algn="ctr"/>
            <a:r>
              <a:rPr lang="en-US" sz="4800" b="1" dirty="0" smtClean="0">
                <a:solidFill>
                  <a:srgbClr val="00B0F0"/>
                </a:solidFill>
              </a:rPr>
              <a:t>– Matthew 27:51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3631763"/>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“And </a:t>
            </a:r>
            <a:r>
              <a:rPr lang="en-US" sz="4800" b="1" u="sng" dirty="0" smtClean="0">
                <a:solidFill>
                  <a:srgbClr val="FFFF00"/>
                </a:solidFill>
              </a:rPr>
              <a:t>the graves were opened; and many bodies of the saints which slept arose</a:t>
            </a:r>
            <a:r>
              <a:rPr lang="en-US" sz="4800" b="1" dirty="0" smtClean="0">
                <a:solidFill>
                  <a:schemeClr val="bg1"/>
                </a:solidFill>
              </a:rPr>
              <a:t>,” </a:t>
            </a:r>
            <a:r>
              <a:rPr lang="en-US" sz="4800" b="1" dirty="0" smtClean="0">
                <a:solidFill>
                  <a:srgbClr val="00B0F0"/>
                </a:solidFill>
              </a:rPr>
              <a:t>– Matthew 27:52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370427"/>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t>
            </a:r>
            <a:r>
              <a:rPr lang="en-US" sz="4800" b="1" u="sng" dirty="0" smtClean="0">
                <a:solidFill>
                  <a:srgbClr val="FFFF00"/>
                </a:solidFill>
              </a:rPr>
              <a:t>And came out of the graves after his resurrection</a:t>
            </a:r>
            <a:r>
              <a:rPr lang="en-US" sz="4800" b="1" dirty="0" smtClean="0">
                <a:solidFill>
                  <a:schemeClr val="bg1"/>
                </a:solidFill>
              </a:rPr>
              <a:t>, and went into the holy city, and appeared unto many.” </a:t>
            </a:r>
            <a:r>
              <a:rPr lang="en-US" sz="4800" b="1" dirty="0" smtClean="0">
                <a:solidFill>
                  <a:srgbClr val="00B0F0"/>
                </a:solidFill>
              </a:rPr>
              <a:t>– Matthew 27:53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370427"/>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t>
            </a:r>
            <a:r>
              <a:rPr lang="en-US" sz="4800" b="1" u="sng" dirty="0" smtClean="0">
                <a:solidFill>
                  <a:srgbClr val="FFFF00"/>
                </a:solidFill>
              </a:rPr>
              <a:t>And came out of the graves after his resurrection</a:t>
            </a:r>
            <a:r>
              <a:rPr lang="en-US" sz="4800" b="1" dirty="0" smtClean="0">
                <a:solidFill>
                  <a:schemeClr val="bg1"/>
                </a:solidFill>
              </a:rPr>
              <a:t>, and went into the holy city, and appeared unto many.” </a:t>
            </a:r>
            <a:r>
              <a:rPr lang="en-US" sz="4800" b="1" dirty="0" smtClean="0">
                <a:solidFill>
                  <a:srgbClr val="00B0F0"/>
                </a:solidFill>
              </a:rPr>
              <a:t>– Matthew 27:53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370427"/>
          </a:xfrm>
          <a:prstGeom prst="rect">
            <a:avLst/>
          </a:prstGeom>
          <a:noFill/>
        </p:spPr>
        <p:txBody>
          <a:bodyPr wrap="square" rtlCol="0">
            <a:spAutoFit/>
          </a:bodyPr>
          <a:lstStyle/>
          <a:p>
            <a:pPr algn="ctr"/>
            <a:r>
              <a:rPr lang="en-US" sz="3600" b="1" dirty="0" smtClean="0">
                <a:solidFill>
                  <a:srgbClr val="FFFF00"/>
                </a:solidFill>
              </a:rPr>
              <a:t>‘</a:t>
            </a:r>
            <a:r>
              <a:rPr lang="en-US" sz="3600" b="1" dirty="0" err="1" smtClean="0">
                <a:solidFill>
                  <a:srgbClr val="FFFF00"/>
                </a:solidFill>
              </a:rPr>
              <a:t>Firstfruits</a:t>
            </a:r>
            <a:r>
              <a:rPr lang="en-US" sz="3600" b="1" dirty="0" smtClean="0">
                <a:solidFill>
                  <a:srgbClr val="FFFF00"/>
                </a:solidFill>
              </a:rPr>
              <a:t>’ </a:t>
            </a:r>
            <a:r>
              <a:rPr lang="en-US" sz="3600" b="1" dirty="0" smtClean="0">
                <a:solidFill>
                  <a:srgbClr val="00B050"/>
                </a:solidFill>
              </a:rPr>
              <a:t>(died, resurrected, taken up)</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“Wherefore </a:t>
            </a:r>
            <a:r>
              <a:rPr lang="en-US" sz="4800" b="1" dirty="0" smtClean="0">
                <a:solidFill>
                  <a:schemeClr val="bg1"/>
                </a:solidFill>
              </a:rPr>
              <a:t>he </a:t>
            </a:r>
            <a:r>
              <a:rPr lang="en-US" sz="4800" b="1" dirty="0" err="1" smtClean="0">
                <a:solidFill>
                  <a:schemeClr val="bg1"/>
                </a:solidFill>
              </a:rPr>
              <a:t>saith</a:t>
            </a:r>
            <a:r>
              <a:rPr lang="en-US" sz="4800" b="1" dirty="0" smtClean="0">
                <a:solidFill>
                  <a:schemeClr val="bg1"/>
                </a:solidFill>
              </a:rPr>
              <a:t>, </a:t>
            </a:r>
            <a:r>
              <a:rPr lang="en-US" sz="4800" b="1" u="sng" dirty="0" smtClean="0">
                <a:solidFill>
                  <a:srgbClr val="FFFF00"/>
                </a:solidFill>
              </a:rPr>
              <a:t>When he ascended up on high, he led captivity captive</a:t>
            </a:r>
            <a:r>
              <a:rPr lang="en-US" sz="4800" b="1" dirty="0" smtClean="0">
                <a:solidFill>
                  <a:schemeClr val="bg1"/>
                </a:solidFill>
              </a:rPr>
              <a:t>, and gave gifts unto men</a:t>
            </a:r>
            <a:r>
              <a:rPr lang="en-US" sz="4800" b="1" dirty="0" smtClean="0">
                <a:solidFill>
                  <a:schemeClr val="bg1"/>
                </a:solidFill>
              </a:rPr>
              <a:t>.” </a:t>
            </a:r>
            <a:r>
              <a:rPr lang="en-US" sz="4800" b="1" dirty="0" smtClean="0">
                <a:solidFill>
                  <a:srgbClr val="00B0F0"/>
                </a:solidFill>
              </a:rPr>
              <a:t>– Ephesians 4:8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Crucifie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Feasts Unleavened Bread 0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Jesus Empty Tomb 0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3939540"/>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“Jesus</a:t>
            </a:r>
            <a:r>
              <a:rPr lang="en-US" sz="4800" b="1" dirty="0" smtClean="0">
                <a:solidFill>
                  <a:schemeClr val="bg1"/>
                </a:solidFill>
              </a:rPr>
              <a:t>, when he had cried again with a loud voice, yielded up the ghost</a:t>
            </a:r>
            <a:r>
              <a:rPr lang="en-US" sz="4800" b="1" dirty="0" smtClean="0">
                <a:solidFill>
                  <a:schemeClr val="bg1"/>
                </a:solidFill>
              </a:rPr>
              <a:t>.” </a:t>
            </a:r>
            <a:r>
              <a:rPr lang="en-US" sz="4800" b="1" dirty="0" smtClean="0">
                <a:solidFill>
                  <a:srgbClr val="00B0F0"/>
                </a:solidFill>
              </a:rPr>
              <a:t>– Matthew 27:50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678204"/>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“And </a:t>
            </a:r>
            <a:r>
              <a:rPr lang="en-US" sz="4800" b="1" dirty="0" smtClean="0">
                <a:solidFill>
                  <a:schemeClr val="bg1"/>
                </a:solidFill>
              </a:rPr>
              <a:t>when </a:t>
            </a:r>
            <a:r>
              <a:rPr lang="en-US" sz="4800" b="1" dirty="0" smtClean="0">
                <a:solidFill>
                  <a:schemeClr val="bg1"/>
                </a:solidFill>
              </a:rPr>
              <a:t>Joseph </a:t>
            </a:r>
            <a:r>
              <a:rPr lang="en-US" sz="4800" b="1" dirty="0" smtClean="0">
                <a:solidFill>
                  <a:srgbClr val="00B050"/>
                </a:solidFill>
              </a:rPr>
              <a:t>(of </a:t>
            </a:r>
            <a:r>
              <a:rPr lang="en-US" sz="4800" b="1" dirty="0" err="1" smtClean="0">
                <a:solidFill>
                  <a:srgbClr val="00B050"/>
                </a:solidFill>
              </a:rPr>
              <a:t>Arimathaea</a:t>
            </a:r>
            <a:r>
              <a:rPr lang="en-US" sz="4800" b="1" dirty="0" smtClean="0">
                <a:solidFill>
                  <a:srgbClr val="00B050"/>
                </a:solidFill>
              </a:rPr>
              <a:t>)</a:t>
            </a:r>
            <a:r>
              <a:rPr lang="en-US" sz="4800" b="1" dirty="0" smtClean="0">
                <a:solidFill>
                  <a:schemeClr val="bg1"/>
                </a:solidFill>
              </a:rPr>
              <a:t> </a:t>
            </a:r>
            <a:r>
              <a:rPr lang="en-US" sz="4800" b="1" dirty="0" smtClean="0">
                <a:solidFill>
                  <a:schemeClr val="bg1"/>
                </a:solidFill>
              </a:rPr>
              <a:t>had taken the body, he wrapped it in a clean linen cloth</a:t>
            </a:r>
            <a:r>
              <a:rPr lang="en-US" sz="4800" b="1" dirty="0" smtClean="0">
                <a:solidFill>
                  <a:schemeClr val="bg1"/>
                </a:solidFill>
              </a:rPr>
              <a:t>,” </a:t>
            </a:r>
            <a:r>
              <a:rPr lang="en-US" sz="4800" b="1" dirty="0" smtClean="0">
                <a:solidFill>
                  <a:srgbClr val="00B0F0"/>
                </a:solidFill>
              </a:rPr>
              <a:t>– Matthew 27:59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Feasts Unleavened Bread 04.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04800" y="228600"/>
            <a:ext cx="8839200" cy="1200329"/>
          </a:xfrm>
          <a:prstGeom prst="rect">
            <a:avLst/>
          </a:prstGeom>
          <a:noFill/>
        </p:spPr>
        <p:txBody>
          <a:bodyPr wrap="square" rtlCol="0">
            <a:spAutoFit/>
          </a:bodyPr>
          <a:lstStyle/>
          <a:p>
            <a:r>
              <a:rPr lang="en-US" sz="3600" b="1" dirty="0" smtClean="0">
                <a:solidFill>
                  <a:schemeClr val="bg1"/>
                </a:solidFill>
              </a:rPr>
              <a:t>Jesus was sealed in the tomb, resting the 7</a:t>
            </a:r>
            <a:r>
              <a:rPr lang="en-US" sz="3600" b="1" baseline="30000" dirty="0" smtClean="0">
                <a:solidFill>
                  <a:schemeClr val="bg1"/>
                </a:solidFill>
              </a:rPr>
              <a:t>th</a:t>
            </a:r>
            <a:r>
              <a:rPr lang="en-US" sz="3600" b="1" dirty="0" smtClean="0">
                <a:solidFill>
                  <a:schemeClr val="bg1"/>
                </a:solidFill>
              </a:rPr>
              <a:t> day in Redemption, as He had at Creation.</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109091"/>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dirty="0" smtClean="0">
              <a:solidFill>
                <a:schemeClr val="bg1"/>
              </a:solidFill>
            </a:endParaRPr>
          </a:p>
          <a:p>
            <a:pPr algn="ctr"/>
            <a:r>
              <a:rPr lang="en-US" sz="4800" b="1" dirty="0" smtClean="0">
                <a:solidFill>
                  <a:schemeClr val="bg1"/>
                </a:solidFill>
              </a:rPr>
              <a:t>“And </a:t>
            </a:r>
            <a:r>
              <a:rPr lang="en-US" sz="4800" b="1" dirty="0" smtClean="0">
                <a:solidFill>
                  <a:schemeClr val="bg1"/>
                </a:solidFill>
              </a:rPr>
              <a:t>laid it in his own new tomb, which he had hewn out in the rock: and he rolled a great stone to the door of the </a:t>
            </a:r>
            <a:r>
              <a:rPr lang="en-US" sz="4800" b="1" dirty="0" err="1" smtClean="0">
                <a:solidFill>
                  <a:schemeClr val="bg1"/>
                </a:solidFill>
              </a:rPr>
              <a:t>sepulchre</a:t>
            </a:r>
            <a:r>
              <a:rPr lang="en-US" sz="4800" b="1" dirty="0" smtClean="0">
                <a:solidFill>
                  <a:schemeClr val="bg1"/>
                </a:solidFill>
              </a:rPr>
              <a:t>, and departed</a:t>
            </a:r>
            <a:r>
              <a:rPr lang="en-US" sz="4800" b="1" dirty="0" smtClean="0">
                <a:solidFill>
                  <a:schemeClr val="bg1"/>
                </a:solidFill>
              </a:rPr>
              <a:t>.” </a:t>
            </a:r>
            <a:r>
              <a:rPr lang="en-US" sz="4800" b="1" dirty="0" smtClean="0">
                <a:solidFill>
                  <a:srgbClr val="00B0F0"/>
                </a:solidFill>
              </a:rPr>
              <a:t>– Matthew 27:60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386090"/>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“In </a:t>
            </a:r>
            <a:r>
              <a:rPr lang="en-US" sz="4800" b="1" dirty="0" smtClean="0">
                <a:solidFill>
                  <a:schemeClr val="bg1"/>
                </a:solidFill>
              </a:rPr>
              <a:t>the end of the </a:t>
            </a:r>
            <a:r>
              <a:rPr lang="en-US" sz="4800" b="1" dirty="0" err="1" smtClean="0">
                <a:solidFill>
                  <a:schemeClr val="bg1"/>
                </a:solidFill>
              </a:rPr>
              <a:t>sabbath</a:t>
            </a:r>
            <a:r>
              <a:rPr lang="en-US" sz="4800" b="1" dirty="0" smtClean="0">
                <a:solidFill>
                  <a:schemeClr val="bg1"/>
                </a:solidFill>
              </a:rPr>
              <a:t>, as it began to dawn toward the first </a:t>
            </a:r>
            <a:r>
              <a:rPr lang="en-US" sz="4800" b="1" i="1" dirty="0" smtClean="0">
                <a:solidFill>
                  <a:schemeClr val="bg1"/>
                </a:solidFill>
              </a:rPr>
              <a:t>day</a:t>
            </a:r>
            <a:r>
              <a:rPr lang="en-US" sz="4800" b="1" dirty="0" smtClean="0">
                <a:solidFill>
                  <a:schemeClr val="bg1"/>
                </a:solidFill>
              </a:rPr>
              <a:t> of the week, came Mary Magdalene and the other Mary to see the </a:t>
            </a:r>
            <a:r>
              <a:rPr lang="en-US" sz="4800" b="1" dirty="0" err="1" smtClean="0">
                <a:solidFill>
                  <a:schemeClr val="bg1"/>
                </a:solidFill>
              </a:rPr>
              <a:t>sepulchre</a:t>
            </a:r>
            <a:r>
              <a:rPr lang="en-US" sz="4800" b="1" dirty="0" smtClean="0">
                <a:solidFill>
                  <a:schemeClr val="bg1"/>
                </a:solidFill>
              </a:rPr>
              <a:t>.”</a:t>
            </a:r>
          </a:p>
          <a:p>
            <a:pPr algn="ctr"/>
            <a:r>
              <a:rPr lang="en-US" sz="4800" b="1" dirty="0" smtClean="0">
                <a:solidFill>
                  <a:srgbClr val="00B0F0"/>
                </a:solidFill>
              </a:rPr>
              <a:t>– Matthew 28:1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5386090"/>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“And he </a:t>
            </a:r>
            <a:r>
              <a:rPr lang="en-US" sz="4800" b="1" dirty="0" smtClean="0">
                <a:solidFill>
                  <a:srgbClr val="00B050"/>
                </a:solidFill>
              </a:rPr>
              <a:t>(the angel Gabriel)</a:t>
            </a:r>
            <a:r>
              <a:rPr lang="en-US" sz="4800" b="1" dirty="0" smtClean="0">
                <a:solidFill>
                  <a:schemeClr val="bg1"/>
                </a:solidFill>
              </a:rPr>
              <a:t> </a:t>
            </a:r>
            <a:r>
              <a:rPr lang="en-US" sz="4800" b="1" dirty="0" err="1" smtClean="0">
                <a:solidFill>
                  <a:schemeClr val="bg1"/>
                </a:solidFill>
              </a:rPr>
              <a:t>saith</a:t>
            </a:r>
            <a:r>
              <a:rPr lang="en-US" sz="4800" b="1" dirty="0" smtClean="0">
                <a:solidFill>
                  <a:schemeClr val="bg1"/>
                </a:solidFill>
              </a:rPr>
              <a:t> unto them, Be not affrighted: </a:t>
            </a:r>
            <a:r>
              <a:rPr lang="en-US" sz="4800" b="1" u="sng" dirty="0" smtClean="0">
                <a:solidFill>
                  <a:srgbClr val="FFFF00"/>
                </a:solidFill>
              </a:rPr>
              <a:t>Ye seek Jesus of Nazareth, which was crucified: he is risen; he is not here</a:t>
            </a:r>
            <a:r>
              <a:rPr lang="en-US" sz="4800" b="1" dirty="0" smtClean="0">
                <a:solidFill>
                  <a:schemeClr val="bg1"/>
                </a:solidFill>
              </a:rPr>
              <a:t>: behold the place where they laid him</a:t>
            </a:r>
            <a:r>
              <a:rPr lang="en-US" sz="4800" b="1" dirty="0" smtClean="0">
                <a:solidFill>
                  <a:schemeClr val="bg1"/>
                </a:solidFill>
              </a:rPr>
              <a:t>.” </a:t>
            </a:r>
            <a:r>
              <a:rPr lang="en-US" sz="4800" b="1" dirty="0" smtClean="0">
                <a:solidFill>
                  <a:srgbClr val="00B0F0"/>
                </a:solidFill>
              </a:rPr>
              <a:t>– Mark 16:6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DS Seasonal Materials: Ascension Da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19200"/>
            <a:ext cx="9144000" cy="4955203"/>
          </a:xfrm>
          <a:prstGeom prst="rect">
            <a:avLst/>
          </a:prstGeom>
          <a:noFill/>
        </p:spPr>
        <p:txBody>
          <a:bodyPr wrap="square" rtlCol="0">
            <a:spAutoFit/>
          </a:bodyPr>
          <a:lstStyle/>
          <a:p>
            <a:pPr algn="ctr"/>
            <a:r>
              <a:rPr lang="en-US" sz="3600" b="1" dirty="0" smtClean="0">
                <a:solidFill>
                  <a:srgbClr val="FFFF00"/>
                </a:solidFill>
              </a:rPr>
              <a:t>Jesus </a:t>
            </a:r>
            <a:r>
              <a:rPr lang="en-US" sz="3600" b="1" dirty="0" smtClean="0">
                <a:solidFill>
                  <a:srgbClr val="00B050"/>
                </a:solidFill>
              </a:rPr>
              <a:t>(died, resurrected, </a:t>
            </a:r>
            <a:r>
              <a:rPr lang="en-US" sz="3600" b="1" dirty="0" smtClean="0">
                <a:solidFill>
                  <a:srgbClr val="00B050"/>
                </a:solidFill>
              </a:rPr>
              <a:t>ascended)</a:t>
            </a:r>
            <a:endParaRPr lang="en-US" sz="36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smtClean="0">
              <a:solidFill>
                <a:schemeClr val="bg1"/>
              </a:solidFill>
            </a:endParaRPr>
          </a:p>
          <a:p>
            <a:pPr algn="ctr"/>
            <a:r>
              <a:rPr lang="en-US" sz="4800" b="1" dirty="0" smtClean="0">
                <a:solidFill>
                  <a:schemeClr val="bg1"/>
                </a:solidFill>
              </a:rPr>
              <a:t>“And </a:t>
            </a:r>
            <a:r>
              <a:rPr lang="en-US" sz="4800" b="1" dirty="0" smtClean="0">
                <a:solidFill>
                  <a:schemeClr val="bg1"/>
                </a:solidFill>
              </a:rPr>
              <a:t>when he </a:t>
            </a:r>
            <a:r>
              <a:rPr lang="en-US" sz="4800" b="1" dirty="0" smtClean="0">
                <a:solidFill>
                  <a:srgbClr val="00B050"/>
                </a:solidFill>
              </a:rPr>
              <a:t>(Jesus)</a:t>
            </a:r>
            <a:r>
              <a:rPr lang="en-US" sz="4800" b="1" dirty="0" smtClean="0">
                <a:solidFill>
                  <a:schemeClr val="bg1"/>
                </a:solidFill>
              </a:rPr>
              <a:t> had </a:t>
            </a:r>
            <a:r>
              <a:rPr lang="en-US" sz="4800" b="1" dirty="0" smtClean="0">
                <a:solidFill>
                  <a:schemeClr val="bg1"/>
                </a:solidFill>
              </a:rPr>
              <a:t>spoken these things, while they beheld, </a:t>
            </a:r>
            <a:r>
              <a:rPr lang="en-US" sz="4800" b="1" u="sng" dirty="0" smtClean="0">
                <a:solidFill>
                  <a:srgbClr val="FFFF00"/>
                </a:solidFill>
              </a:rPr>
              <a:t>he was taken up; and a cloud received him out of their sight</a:t>
            </a:r>
            <a:r>
              <a:rPr lang="en-US" sz="4800" b="1" dirty="0" smtClean="0">
                <a:solidFill>
                  <a:schemeClr val="bg1"/>
                </a:solidFill>
              </a:rPr>
              <a:t>.”</a:t>
            </a:r>
          </a:p>
          <a:p>
            <a:pPr algn="ctr"/>
            <a:r>
              <a:rPr lang="en-US" sz="4800" b="1" dirty="0" smtClean="0">
                <a:solidFill>
                  <a:srgbClr val="00B0F0"/>
                </a:solidFill>
              </a:rPr>
              <a:t>– Acts 1:9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524000"/>
            <a:ext cx="9144000" cy="4524315"/>
          </a:xfrm>
          <a:prstGeom prst="rect">
            <a:avLst/>
          </a:prstGeom>
          <a:noFill/>
        </p:spPr>
        <p:txBody>
          <a:bodyPr wrap="square" rtlCol="0">
            <a:spAutoFit/>
          </a:bodyPr>
          <a:lstStyle/>
          <a:p>
            <a:pPr algn="ctr"/>
            <a:r>
              <a:rPr lang="en-US" sz="4800" b="1" dirty="0" smtClean="0">
                <a:solidFill>
                  <a:schemeClr val="bg1"/>
                </a:solidFill>
              </a:rPr>
              <a:t>So, as we read, the ones mentioned, such as Enoch, Elijah, Moses, ‘</a:t>
            </a:r>
            <a:r>
              <a:rPr lang="en-US" sz="4800" b="1" dirty="0" err="1" smtClean="0">
                <a:solidFill>
                  <a:schemeClr val="bg1"/>
                </a:solidFill>
              </a:rPr>
              <a:t>Firstfruits</a:t>
            </a:r>
            <a:r>
              <a:rPr lang="en-US" sz="4800" b="1" dirty="0" smtClean="0">
                <a:solidFill>
                  <a:schemeClr val="bg1"/>
                </a:solidFill>
              </a:rPr>
              <a:t>’ and Jesus, aren’t dead, but all very much living and alive, glorified and have entered Heaven.</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524000"/>
            <a:ext cx="9144000" cy="4524315"/>
          </a:xfrm>
          <a:prstGeom prst="rect">
            <a:avLst/>
          </a:prstGeom>
          <a:noFill/>
        </p:spPr>
        <p:txBody>
          <a:bodyPr wrap="square" rtlCol="0">
            <a:spAutoFit/>
          </a:bodyPr>
          <a:lstStyle/>
          <a:p>
            <a:pPr algn="ctr"/>
            <a:r>
              <a:rPr lang="en-US" sz="4800" b="1" dirty="0" smtClean="0">
                <a:solidFill>
                  <a:schemeClr val="bg1"/>
                </a:solidFill>
              </a:rPr>
              <a:t>Yet, those who have died, and have not yet been resurrected and glorified, are asleep in the first death, waiting in the graves for their call, from Jesus at His return, to Life.</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828800"/>
            <a:ext cx="9144000" cy="3785652"/>
          </a:xfrm>
          <a:prstGeom prst="rect">
            <a:avLst/>
          </a:prstGeom>
          <a:noFill/>
        </p:spPr>
        <p:txBody>
          <a:bodyPr wrap="square" rtlCol="0">
            <a:spAutoFit/>
          </a:bodyPr>
          <a:lstStyle/>
          <a:p>
            <a:pPr algn="ctr"/>
            <a:r>
              <a:rPr lang="en-US" sz="4800" b="1" dirty="0" smtClean="0">
                <a:solidFill>
                  <a:schemeClr val="bg1"/>
                </a:solidFill>
              </a:rPr>
              <a:t>Examples of those who still sleep in the grave, would be, Adam, Abel, Abraham, Isaac, Jacob/Israel, Peter, James, John, Stephen, Paul, and so many millions of others.</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“Then </a:t>
            </a:r>
            <a:r>
              <a:rPr lang="en-US" sz="4800" b="1" u="sng" dirty="0" smtClean="0">
                <a:solidFill>
                  <a:srgbClr val="FFFF00"/>
                </a:solidFill>
              </a:rPr>
              <a:t>Abraham gave up the ghost, and died</a:t>
            </a:r>
            <a:r>
              <a:rPr lang="en-US" sz="4800" b="1" dirty="0" smtClean="0">
                <a:solidFill>
                  <a:schemeClr val="bg1"/>
                </a:solidFill>
              </a:rPr>
              <a:t> in a good old age, an old man, and full </a:t>
            </a:r>
            <a:r>
              <a:rPr lang="en-US" sz="4800" b="1" i="1" dirty="0" smtClean="0">
                <a:solidFill>
                  <a:schemeClr val="bg1"/>
                </a:solidFill>
              </a:rPr>
              <a:t>of years</a:t>
            </a:r>
            <a:r>
              <a:rPr lang="en-US" sz="4800" b="1" dirty="0" smtClean="0">
                <a:solidFill>
                  <a:schemeClr val="bg1"/>
                </a:solidFill>
              </a:rPr>
              <a:t>; and </a:t>
            </a:r>
            <a:r>
              <a:rPr lang="en-US" sz="4800" b="1" u="sng" dirty="0" smtClean="0">
                <a:solidFill>
                  <a:srgbClr val="FFFF00"/>
                </a:solidFill>
              </a:rPr>
              <a:t>was gathered to his people</a:t>
            </a:r>
            <a:r>
              <a:rPr lang="en-US" sz="4800" b="1" dirty="0" smtClean="0">
                <a:solidFill>
                  <a:schemeClr val="bg1"/>
                </a:solidFill>
              </a:rPr>
              <a:t>.”</a:t>
            </a:r>
          </a:p>
          <a:p>
            <a:pPr algn="ctr"/>
            <a:r>
              <a:rPr lang="en-US" sz="4800" b="1" dirty="0" smtClean="0">
                <a:solidFill>
                  <a:srgbClr val="00B0F0"/>
                </a:solidFill>
              </a:rPr>
              <a:t>– Genesis 25:8 KJB</a:t>
            </a:r>
            <a:endParaRPr lang="en-US" sz="7200" b="1" dirty="0">
              <a:solidFill>
                <a:srgbClr val="00B0F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“Art </a:t>
            </a:r>
            <a:r>
              <a:rPr lang="en-US" sz="4800" b="1" dirty="0" smtClean="0">
                <a:solidFill>
                  <a:schemeClr val="bg1"/>
                </a:solidFill>
              </a:rPr>
              <a:t>thou </a:t>
            </a:r>
            <a:r>
              <a:rPr lang="en-US" sz="4800" b="1" dirty="0" smtClean="0">
                <a:solidFill>
                  <a:srgbClr val="00B050"/>
                </a:solidFill>
              </a:rPr>
              <a:t>(Jesus)</a:t>
            </a:r>
            <a:r>
              <a:rPr lang="en-US" sz="4800" b="1" dirty="0" smtClean="0">
                <a:solidFill>
                  <a:schemeClr val="bg1"/>
                </a:solidFill>
              </a:rPr>
              <a:t> greater </a:t>
            </a:r>
            <a:r>
              <a:rPr lang="en-US" sz="4800" b="1" dirty="0" smtClean="0">
                <a:solidFill>
                  <a:schemeClr val="bg1"/>
                </a:solidFill>
              </a:rPr>
              <a:t>than our </a:t>
            </a:r>
            <a:r>
              <a:rPr lang="en-US" sz="4800" b="1" u="sng" dirty="0" smtClean="0">
                <a:solidFill>
                  <a:srgbClr val="FFFF00"/>
                </a:solidFill>
              </a:rPr>
              <a:t>father Abraham, which is dead</a:t>
            </a:r>
            <a:r>
              <a:rPr lang="en-US" sz="4800" b="1" dirty="0" smtClean="0">
                <a:solidFill>
                  <a:schemeClr val="bg1"/>
                </a:solidFill>
              </a:rPr>
              <a:t>? and the prophets are dead: whom </a:t>
            </a:r>
            <a:r>
              <a:rPr lang="en-US" sz="4800" b="1" dirty="0" err="1" smtClean="0">
                <a:solidFill>
                  <a:schemeClr val="bg1"/>
                </a:solidFill>
              </a:rPr>
              <a:t>makest</a:t>
            </a:r>
            <a:r>
              <a:rPr lang="en-US" sz="4800" b="1" dirty="0" smtClean="0">
                <a:solidFill>
                  <a:schemeClr val="bg1"/>
                </a:solidFill>
              </a:rPr>
              <a:t> thou thyself</a:t>
            </a:r>
            <a:r>
              <a:rPr lang="en-US" sz="4800" b="1" dirty="0" smtClean="0">
                <a:solidFill>
                  <a:schemeClr val="bg1"/>
                </a:solidFill>
              </a:rPr>
              <a:t>?”</a:t>
            </a:r>
          </a:p>
          <a:p>
            <a:pPr algn="ctr"/>
            <a:r>
              <a:rPr lang="en-US" sz="4800" b="1" dirty="0" smtClean="0">
                <a:solidFill>
                  <a:srgbClr val="00B0F0"/>
                </a:solidFill>
              </a:rPr>
              <a:t>– John 8:53 KJB</a:t>
            </a:r>
            <a:endParaRPr lang="en-US" sz="7200" b="1"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905000"/>
            <a:ext cx="9144000" cy="3847207"/>
          </a:xfrm>
          <a:prstGeom prst="rect">
            <a:avLst/>
          </a:prstGeom>
          <a:noFill/>
        </p:spPr>
        <p:txBody>
          <a:bodyPr wrap="square" rtlCol="0">
            <a:spAutoFit/>
          </a:bodyPr>
          <a:lstStyle/>
          <a:p>
            <a:pPr algn="ctr"/>
            <a:r>
              <a:rPr lang="en-US" sz="4400" b="1" dirty="0" smtClean="0">
                <a:solidFill>
                  <a:schemeClr val="bg1"/>
                </a:solidFill>
              </a:rPr>
              <a:t>… but Jesus had given a specific </a:t>
            </a:r>
            <a:r>
              <a:rPr lang="en-US" sz="4400" b="1" u="sng" dirty="0" smtClean="0">
                <a:solidFill>
                  <a:srgbClr val="FFFF00"/>
                </a:solidFill>
              </a:rPr>
              <a:t>time</a:t>
            </a:r>
            <a:r>
              <a:rPr lang="en-US" sz="4400" b="1" dirty="0" smtClean="0">
                <a:solidFill>
                  <a:schemeClr val="bg1"/>
                </a:solidFill>
              </a:rPr>
              <a:t> prophecy:</a:t>
            </a:r>
          </a:p>
          <a:p>
            <a:pPr algn="ctr"/>
            <a:endParaRPr lang="en-US" sz="2400" b="1" dirty="0" smtClean="0">
              <a:solidFill>
                <a:schemeClr val="bg1"/>
              </a:solidFill>
            </a:endParaRPr>
          </a:p>
          <a:p>
            <a:pPr algn="ctr"/>
            <a:r>
              <a:rPr lang="en-US" sz="4400" b="1" dirty="0" smtClean="0">
                <a:solidFill>
                  <a:schemeClr val="bg1"/>
                </a:solidFill>
              </a:rPr>
              <a:t>“Jesus </a:t>
            </a:r>
            <a:r>
              <a:rPr lang="en-US" sz="4400" b="1" dirty="0" smtClean="0">
                <a:solidFill>
                  <a:schemeClr val="bg1"/>
                </a:solidFill>
              </a:rPr>
              <a:t>answered and said unto them, Destroy </a:t>
            </a:r>
            <a:r>
              <a:rPr lang="en-US" sz="4400" b="1" u="sng" dirty="0" smtClean="0">
                <a:solidFill>
                  <a:srgbClr val="FFFF00"/>
                </a:solidFill>
              </a:rPr>
              <a:t>this temple</a:t>
            </a:r>
            <a:r>
              <a:rPr lang="en-US" sz="4400" b="1" dirty="0" smtClean="0">
                <a:solidFill>
                  <a:schemeClr val="bg1"/>
                </a:solidFill>
              </a:rPr>
              <a:t>, and </a:t>
            </a:r>
            <a:r>
              <a:rPr lang="en-US" sz="4400" b="1" u="sng" dirty="0" smtClean="0">
                <a:solidFill>
                  <a:srgbClr val="FFFF00"/>
                </a:solidFill>
              </a:rPr>
              <a:t>in three days I will raise it up</a:t>
            </a:r>
            <a:r>
              <a:rPr lang="en-US" sz="4400" b="1" dirty="0" smtClean="0">
                <a:solidFill>
                  <a:schemeClr val="bg1"/>
                </a:solidFill>
              </a:rPr>
              <a:t>.” </a:t>
            </a:r>
            <a:r>
              <a:rPr lang="en-US" sz="4400" b="1" dirty="0" smtClean="0">
                <a:solidFill>
                  <a:srgbClr val="00B0F0"/>
                </a:solidFill>
              </a:rPr>
              <a:t>– John 2:19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These </a:t>
            </a:r>
            <a:r>
              <a:rPr lang="en-US" sz="4800" b="1" u="sng" dirty="0" smtClean="0">
                <a:solidFill>
                  <a:srgbClr val="FFFF00"/>
                </a:solidFill>
              </a:rPr>
              <a:t>all died in faith, not having received the promises</a:t>
            </a:r>
            <a:r>
              <a:rPr lang="en-US" sz="4800" b="1" dirty="0" smtClean="0">
                <a:solidFill>
                  <a:schemeClr val="bg1"/>
                </a:solidFill>
              </a:rPr>
              <a:t>, but having seen them afar off, and were persuaded of </a:t>
            </a:r>
            <a:r>
              <a:rPr lang="en-US" sz="4800" b="1" i="1" dirty="0" smtClean="0">
                <a:solidFill>
                  <a:schemeClr val="bg1"/>
                </a:solidFill>
              </a:rPr>
              <a:t>them</a:t>
            </a:r>
            <a:r>
              <a:rPr lang="en-US" sz="4800" b="1" dirty="0" smtClean="0">
                <a:solidFill>
                  <a:schemeClr val="bg1"/>
                </a:solidFill>
              </a:rPr>
              <a:t>, and embraced </a:t>
            </a:r>
            <a:r>
              <a:rPr lang="en-US" sz="4800" b="1" i="1" dirty="0" smtClean="0">
                <a:solidFill>
                  <a:schemeClr val="bg1"/>
                </a:solidFill>
              </a:rPr>
              <a:t>them</a:t>
            </a:r>
            <a:r>
              <a:rPr lang="en-US" sz="4800" b="1" dirty="0" smtClean="0">
                <a:solidFill>
                  <a:schemeClr val="bg1"/>
                </a:solidFill>
              </a:rPr>
              <a:t>, and confessed that they were strangers and pilgrims on the earth</a:t>
            </a:r>
            <a:r>
              <a:rPr lang="en-US" sz="4800" b="1" dirty="0" smtClean="0">
                <a:solidFill>
                  <a:schemeClr val="bg1"/>
                </a:solidFill>
              </a:rPr>
              <a:t>.” </a:t>
            </a:r>
            <a:r>
              <a:rPr lang="en-US" sz="4800" b="1" dirty="0" smtClean="0">
                <a:solidFill>
                  <a:srgbClr val="00B0F0"/>
                </a:solidFill>
              </a:rPr>
              <a:t>– Hebrews 11:13 KJB</a:t>
            </a:r>
            <a:endParaRPr lang="en-US" sz="7200" b="1" dirty="0">
              <a:solidFill>
                <a:srgbClr val="00B0F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“But </a:t>
            </a:r>
            <a:r>
              <a:rPr lang="en-US" sz="4800" b="1" dirty="0" smtClean="0">
                <a:solidFill>
                  <a:schemeClr val="bg1"/>
                </a:solidFill>
              </a:rPr>
              <a:t>now </a:t>
            </a:r>
            <a:r>
              <a:rPr lang="en-US" sz="4800" b="1" u="sng" dirty="0" smtClean="0">
                <a:solidFill>
                  <a:srgbClr val="FFFF00"/>
                </a:solidFill>
              </a:rPr>
              <a:t>they desire a better </a:t>
            </a:r>
            <a:r>
              <a:rPr lang="en-US" sz="4800" b="1" i="1" u="sng" dirty="0" smtClean="0">
                <a:solidFill>
                  <a:srgbClr val="FFFF00"/>
                </a:solidFill>
              </a:rPr>
              <a:t>country</a:t>
            </a:r>
            <a:r>
              <a:rPr lang="en-US" sz="4800" b="1" u="sng" dirty="0" smtClean="0">
                <a:solidFill>
                  <a:srgbClr val="FFFF00"/>
                </a:solidFill>
              </a:rPr>
              <a:t>, that is, an heavenly</a:t>
            </a:r>
            <a:r>
              <a:rPr lang="en-US" sz="4800" b="1" dirty="0" smtClean="0">
                <a:solidFill>
                  <a:schemeClr val="bg1"/>
                </a:solidFill>
              </a:rPr>
              <a:t>: wherefore God is not ashamed to be called their God: for he hath prepared for them a city</a:t>
            </a:r>
            <a:r>
              <a:rPr lang="en-US" sz="4800" b="1" dirty="0" smtClean="0">
                <a:solidFill>
                  <a:schemeClr val="bg1"/>
                </a:solidFill>
              </a:rPr>
              <a:t>.”</a:t>
            </a:r>
          </a:p>
          <a:p>
            <a:pPr algn="ctr"/>
            <a:r>
              <a:rPr lang="en-US" sz="4800" b="1" dirty="0" smtClean="0">
                <a:solidFill>
                  <a:srgbClr val="00B0F0"/>
                </a:solidFill>
              </a:rPr>
              <a:t>– Hebrews 11:16 KJB</a:t>
            </a:r>
            <a:endParaRPr lang="en-US" sz="7200" b="1"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555641"/>
          </a:xfrm>
          <a:prstGeom prst="rect">
            <a:avLst/>
          </a:prstGeom>
          <a:noFill/>
        </p:spPr>
        <p:txBody>
          <a:bodyPr wrap="square" rtlCol="0" anchor="ctr">
            <a:spAutoFit/>
          </a:bodyPr>
          <a:lstStyle/>
          <a:p>
            <a:pPr algn="ctr"/>
            <a:r>
              <a:rPr lang="en-US" sz="6000" b="1" dirty="0" smtClean="0">
                <a:solidFill>
                  <a:schemeClr val="bg1"/>
                </a:solidFill>
              </a:rPr>
              <a:t>Those are the submitted Questions and the Bible’s Answers for tonight.</a:t>
            </a:r>
          </a:p>
          <a:p>
            <a:pPr algn="ctr"/>
            <a:r>
              <a:rPr lang="en-US" sz="6000" b="1" u="sng" dirty="0" smtClean="0">
                <a:solidFill>
                  <a:srgbClr val="00B0F0"/>
                </a:solidFill>
              </a:rPr>
              <a:t>Thank you</a:t>
            </a:r>
            <a:r>
              <a:rPr lang="en-US" sz="6000" b="1" dirty="0" smtClean="0">
                <a:solidFill>
                  <a:schemeClr val="bg1"/>
                </a:solidFill>
              </a:rPr>
              <a:t>, Bible study is our joy and it is our pleasure to carry out it’s instructions.</a:t>
            </a:r>
            <a:endParaRPr lang="en-US" sz="6000" b="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Psalms 12 vs 6-7 AV1611 Footnotes.jpg"/>
          <p:cNvPicPr>
            <a:picLocks noChangeAspect="1"/>
          </p:cNvPicPr>
          <p:nvPr/>
        </p:nvPicPr>
        <p:blipFill>
          <a:blip r:embed="rId2"/>
          <a:stretch>
            <a:fillRect/>
          </a:stretch>
        </p:blipFill>
        <p:spPr>
          <a:xfrm>
            <a:off x="0" y="1066800"/>
            <a:ext cx="9144001" cy="4648200"/>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b="1" dirty="0" smtClean="0">
                <a:solidFill>
                  <a:schemeClr val="bg1"/>
                </a:solidFill>
              </a:rPr>
              <a:t>“The </a:t>
            </a:r>
            <a:r>
              <a:rPr lang="en-US" sz="2800" b="1" dirty="0">
                <a:solidFill>
                  <a:schemeClr val="bg1"/>
                </a:solidFill>
              </a:rPr>
              <a:t>words of the LORD </a:t>
            </a:r>
            <a:r>
              <a:rPr lang="en-US" sz="2800" b="1" i="1" dirty="0">
                <a:solidFill>
                  <a:schemeClr val="bg1"/>
                </a:solidFill>
              </a:rPr>
              <a:t>are</a:t>
            </a:r>
            <a:r>
              <a:rPr lang="en-US" sz="2800" b="1" dirty="0">
                <a:solidFill>
                  <a:schemeClr val="bg1"/>
                </a:solidFill>
              </a:rPr>
              <a:t> pure words: </a:t>
            </a:r>
            <a:r>
              <a:rPr lang="en-US" sz="2800" b="1" i="1" dirty="0">
                <a:solidFill>
                  <a:schemeClr val="bg1"/>
                </a:solidFill>
              </a:rPr>
              <a:t>as</a:t>
            </a:r>
            <a:r>
              <a:rPr lang="en-US" sz="2800" b="1" dirty="0">
                <a:solidFill>
                  <a:schemeClr val="bg1"/>
                </a:solidFill>
              </a:rPr>
              <a:t> silver tried in a furnace of earth, purified seven times</a:t>
            </a:r>
            <a:r>
              <a:rPr lang="en-US" sz="2800" b="1" dirty="0" smtClean="0">
                <a:solidFill>
                  <a:schemeClr val="bg1"/>
                </a:solidFill>
              </a:rPr>
              <a:t>.” – Psalms 12:6 KJB</a:t>
            </a:r>
            <a:endParaRPr lang="en-US" sz="2800" b="1" dirty="0">
              <a:solidFill>
                <a:schemeClr val="bg1"/>
              </a:solidFill>
            </a:endParaRPr>
          </a:p>
        </p:txBody>
      </p:sp>
      <p:sp>
        <p:nvSpPr>
          <p:cNvPr id="6" name="TextBox 5"/>
          <p:cNvSpPr txBox="1"/>
          <p:nvPr/>
        </p:nvSpPr>
        <p:spPr>
          <a:xfrm>
            <a:off x="0" y="5715000"/>
            <a:ext cx="9144000" cy="954107"/>
          </a:xfrm>
          <a:prstGeom prst="rect">
            <a:avLst/>
          </a:prstGeom>
          <a:noFill/>
        </p:spPr>
        <p:txBody>
          <a:bodyPr wrap="square" rtlCol="0">
            <a:spAutoFit/>
          </a:bodyPr>
          <a:lstStyle/>
          <a:p>
            <a:pPr algn="ctr"/>
            <a:r>
              <a:rPr lang="en-US" sz="2800" b="1" dirty="0" smtClean="0">
                <a:solidFill>
                  <a:schemeClr val="bg1"/>
                </a:solidFill>
              </a:rPr>
              <a:t>“</a:t>
            </a:r>
            <a:r>
              <a:rPr lang="en-US" sz="2800" b="1" dirty="0">
                <a:solidFill>
                  <a:schemeClr val="bg1"/>
                </a:solidFill>
              </a:rPr>
              <a:t>Thou </a:t>
            </a:r>
            <a:r>
              <a:rPr lang="en-US" sz="2800" b="1" dirty="0" err="1">
                <a:solidFill>
                  <a:schemeClr val="bg1"/>
                </a:solidFill>
              </a:rPr>
              <a:t>shalt</a:t>
            </a:r>
            <a:r>
              <a:rPr lang="en-US" sz="2800" b="1" dirty="0">
                <a:solidFill>
                  <a:schemeClr val="bg1"/>
                </a:solidFill>
              </a:rPr>
              <a:t> keep them, O LORD, thou </a:t>
            </a:r>
            <a:r>
              <a:rPr lang="en-US" sz="2800" b="1" dirty="0" err="1">
                <a:solidFill>
                  <a:schemeClr val="bg1"/>
                </a:solidFill>
              </a:rPr>
              <a:t>shalt</a:t>
            </a:r>
            <a:r>
              <a:rPr lang="en-US" sz="2800" b="1" dirty="0">
                <a:solidFill>
                  <a:schemeClr val="bg1"/>
                </a:solidFill>
              </a:rPr>
              <a:t> preserve them from this generation for ever.</a:t>
            </a:r>
            <a:r>
              <a:rPr lang="en-US" sz="2800" b="1" dirty="0" smtClean="0">
                <a:solidFill>
                  <a:schemeClr val="bg1"/>
                </a:solidFill>
              </a:rPr>
              <a:t>” – Psalms 12:7 KJB</a:t>
            </a:r>
            <a:endParaRPr lang="en-US" sz="2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524000"/>
            <a:ext cx="9144000" cy="4832092"/>
          </a:xfrm>
          <a:prstGeom prst="rect">
            <a:avLst/>
          </a:prstGeom>
          <a:noFill/>
        </p:spPr>
        <p:txBody>
          <a:bodyPr wrap="square" rtlCol="0">
            <a:spAutoFit/>
          </a:bodyPr>
          <a:lstStyle/>
          <a:p>
            <a:pPr algn="ctr"/>
            <a:r>
              <a:rPr lang="en-US" sz="4400" b="1" dirty="0" smtClean="0">
                <a:solidFill>
                  <a:schemeClr val="bg1"/>
                </a:solidFill>
              </a:rPr>
              <a:t>“Command </a:t>
            </a:r>
            <a:r>
              <a:rPr lang="en-US" sz="4400" b="1" dirty="0" smtClean="0">
                <a:solidFill>
                  <a:schemeClr val="bg1"/>
                </a:solidFill>
              </a:rPr>
              <a:t>therefore that </a:t>
            </a:r>
            <a:r>
              <a:rPr lang="en-US" sz="4400" b="1" u="sng" dirty="0" smtClean="0">
                <a:solidFill>
                  <a:srgbClr val="FFFF00"/>
                </a:solidFill>
              </a:rPr>
              <a:t>the </a:t>
            </a:r>
            <a:r>
              <a:rPr lang="en-US" sz="4400" b="1" u="sng" dirty="0" err="1" smtClean="0">
                <a:solidFill>
                  <a:srgbClr val="FFFF00"/>
                </a:solidFill>
              </a:rPr>
              <a:t>sepulchre</a:t>
            </a:r>
            <a:r>
              <a:rPr lang="en-US" sz="4400" b="1" u="sng" dirty="0" smtClean="0">
                <a:solidFill>
                  <a:srgbClr val="FFFF00"/>
                </a:solidFill>
              </a:rPr>
              <a:t> be made sure until the third day</a:t>
            </a:r>
            <a:r>
              <a:rPr lang="en-US" sz="4400" b="1" dirty="0" smtClean="0">
                <a:solidFill>
                  <a:schemeClr val="bg1"/>
                </a:solidFill>
              </a:rPr>
              <a:t>, lest his disciples come by night, and </a:t>
            </a:r>
            <a:r>
              <a:rPr lang="en-US" sz="4400" b="1" u="sng" dirty="0" smtClean="0">
                <a:solidFill>
                  <a:srgbClr val="FFFF00"/>
                </a:solidFill>
              </a:rPr>
              <a:t>steal him</a:t>
            </a:r>
            <a:r>
              <a:rPr lang="en-US" sz="4400" b="1" dirty="0" smtClean="0">
                <a:solidFill>
                  <a:schemeClr val="bg1"/>
                </a:solidFill>
              </a:rPr>
              <a:t> away, and say unto the people, </a:t>
            </a:r>
            <a:r>
              <a:rPr lang="en-US" sz="4400" b="1" u="sng" dirty="0" smtClean="0">
                <a:solidFill>
                  <a:srgbClr val="FFFF00"/>
                </a:solidFill>
              </a:rPr>
              <a:t>He is risen from the dead</a:t>
            </a:r>
            <a:r>
              <a:rPr lang="en-US" sz="4400" b="1" dirty="0" smtClean="0">
                <a:solidFill>
                  <a:schemeClr val="bg1"/>
                </a:solidFill>
              </a:rPr>
              <a:t>: so the last error shall be worse than the </a:t>
            </a:r>
            <a:r>
              <a:rPr lang="en-US" sz="4400" b="1" dirty="0" smtClean="0">
                <a:solidFill>
                  <a:schemeClr val="bg1"/>
                </a:solidFill>
              </a:rPr>
              <a:t>first” </a:t>
            </a:r>
            <a:r>
              <a:rPr lang="en-US" sz="4400" b="1" dirty="0" smtClean="0">
                <a:solidFill>
                  <a:srgbClr val="00B0F0"/>
                </a:solidFill>
              </a:rPr>
              <a:t>– Matthew 27:64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spAutoFit/>
          </a:bodyPr>
          <a:lstStyle/>
          <a:p>
            <a:pPr algn="ctr"/>
            <a:r>
              <a:rPr lang="en-US" sz="4400" b="1" dirty="0" smtClean="0">
                <a:solidFill>
                  <a:schemeClr val="bg1"/>
                </a:solidFill>
              </a:rPr>
              <a:t>“He </a:t>
            </a:r>
            <a:r>
              <a:rPr lang="en-US" sz="4400" b="1" dirty="0" smtClean="0">
                <a:solidFill>
                  <a:schemeClr val="bg1"/>
                </a:solidFill>
              </a:rPr>
              <a:t>is not </a:t>
            </a:r>
            <a:r>
              <a:rPr lang="en-US" sz="4400" b="1" u="sng" dirty="0" smtClean="0">
                <a:solidFill>
                  <a:srgbClr val="FFFF00"/>
                </a:solidFill>
              </a:rPr>
              <a:t>here</a:t>
            </a:r>
            <a:r>
              <a:rPr lang="en-US" sz="4400" b="1" dirty="0" smtClean="0">
                <a:solidFill>
                  <a:schemeClr val="bg1"/>
                </a:solidFill>
              </a:rPr>
              <a:t>: for he is risen, as he said. Come, </a:t>
            </a:r>
            <a:r>
              <a:rPr lang="en-US" sz="4400" b="1" u="sng" dirty="0" smtClean="0">
                <a:solidFill>
                  <a:srgbClr val="FFFF00"/>
                </a:solidFill>
              </a:rPr>
              <a:t>see the place where the Lord lay</a:t>
            </a:r>
            <a:r>
              <a:rPr lang="en-US" sz="4400" b="1" dirty="0" smtClean="0">
                <a:solidFill>
                  <a:schemeClr val="bg1"/>
                </a:solidFill>
              </a:rPr>
              <a:t>.” </a:t>
            </a:r>
            <a:r>
              <a:rPr lang="en-US" sz="4400" b="1" dirty="0" smtClean="0">
                <a:solidFill>
                  <a:srgbClr val="00B0F0"/>
                </a:solidFill>
              </a:rPr>
              <a:t>– Matthew 28:6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3477875"/>
          </a:xfrm>
          <a:prstGeom prst="rect">
            <a:avLst/>
          </a:prstGeom>
          <a:noFill/>
        </p:spPr>
        <p:txBody>
          <a:bodyPr wrap="square" rtlCol="0">
            <a:spAutoFit/>
          </a:bodyPr>
          <a:lstStyle/>
          <a:p>
            <a:pPr algn="ctr"/>
            <a:r>
              <a:rPr lang="en-US" sz="4400" b="1" dirty="0" smtClean="0">
                <a:solidFill>
                  <a:schemeClr val="bg1"/>
                </a:solidFill>
              </a:rPr>
              <a:t>“And </a:t>
            </a:r>
            <a:r>
              <a:rPr lang="en-US" sz="4400" b="1" dirty="0" smtClean="0">
                <a:solidFill>
                  <a:schemeClr val="bg1"/>
                </a:solidFill>
              </a:rPr>
              <a:t>go quickly, and tell his disciples that </a:t>
            </a:r>
            <a:r>
              <a:rPr lang="en-US" sz="4400" b="1" u="sng" dirty="0" smtClean="0">
                <a:solidFill>
                  <a:srgbClr val="FFFF00"/>
                </a:solidFill>
              </a:rPr>
              <a:t>he is risen from the dead</a:t>
            </a:r>
            <a:r>
              <a:rPr lang="en-US" sz="4400" b="1" dirty="0" smtClean="0">
                <a:solidFill>
                  <a:schemeClr val="bg1"/>
                </a:solidFill>
              </a:rPr>
              <a:t>; and, behold, he </a:t>
            </a:r>
            <a:r>
              <a:rPr lang="en-US" sz="4400" b="1" dirty="0" err="1" smtClean="0">
                <a:solidFill>
                  <a:schemeClr val="bg1"/>
                </a:solidFill>
              </a:rPr>
              <a:t>goeth</a:t>
            </a:r>
            <a:r>
              <a:rPr lang="en-US" sz="4400" b="1" dirty="0" smtClean="0">
                <a:solidFill>
                  <a:schemeClr val="bg1"/>
                </a:solidFill>
              </a:rPr>
              <a:t> before you into Galilee; there shall ye see him: lo, I have told you</a:t>
            </a:r>
            <a:r>
              <a:rPr lang="en-US" sz="4400" b="1" dirty="0" smtClean="0">
                <a:solidFill>
                  <a:schemeClr val="bg1"/>
                </a:solidFill>
              </a:rPr>
              <a:t>.” </a:t>
            </a:r>
            <a:r>
              <a:rPr lang="en-US" sz="4400" b="1" dirty="0" smtClean="0">
                <a:solidFill>
                  <a:srgbClr val="00B0F0"/>
                </a:solidFill>
              </a:rPr>
              <a:t>– Matthew 28:7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47800"/>
            <a:ext cx="9144000" cy="5201424"/>
          </a:xfrm>
          <a:prstGeom prst="rect">
            <a:avLst/>
          </a:prstGeom>
          <a:noFill/>
        </p:spPr>
        <p:txBody>
          <a:bodyPr wrap="square" rtlCol="0">
            <a:spAutoFit/>
          </a:bodyPr>
          <a:lstStyle/>
          <a:p>
            <a:pPr algn="ctr"/>
            <a:r>
              <a:rPr lang="en-US" sz="4400" b="1" dirty="0" smtClean="0">
                <a:solidFill>
                  <a:schemeClr val="bg1"/>
                </a:solidFill>
              </a:rPr>
              <a:t>“… </a:t>
            </a:r>
            <a:r>
              <a:rPr lang="en-US" sz="4400" b="1" dirty="0" smtClean="0">
                <a:solidFill>
                  <a:schemeClr val="bg1"/>
                </a:solidFill>
              </a:rPr>
              <a:t>all the days of my appointed </a:t>
            </a:r>
            <a:r>
              <a:rPr lang="en-US" sz="4400" b="1" u="sng" dirty="0" smtClean="0">
                <a:solidFill>
                  <a:srgbClr val="FFFF00"/>
                </a:solidFill>
              </a:rPr>
              <a:t>time</a:t>
            </a:r>
            <a:r>
              <a:rPr lang="en-US" sz="4400" b="1" dirty="0" smtClean="0">
                <a:solidFill>
                  <a:srgbClr val="FFFF00"/>
                </a:solidFill>
              </a:rPr>
              <a:t> </a:t>
            </a:r>
            <a:r>
              <a:rPr lang="en-US" sz="4400" b="1" dirty="0" smtClean="0">
                <a:solidFill>
                  <a:srgbClr val="00B050"/>
                </a:solidFill>
              </a:rPr>
              <a:t>(</a:t>
            </a:r>
            <a:r>
              <a:rPr lang="en-US" sz="4400" b="1" dirty="0" smtClean="0">
                <a:solidFill>
                  <a:srgbClr val="FFFF00"/>
                </a:solidFill>
              </a:rPr>
              <a:t>*</a:t>
            </a:r>
            <a:r>
              <a:rPr lang="en-US" sz="4400" b="1" dirty="0" smtClean="0">
                <a:solidFill>
                  <a:srgbClr val="00B050"/>
                </a:solidFill>
              </a:rPr>
              <a:t>)</a:t>
            </a:r>
            <a:r>
              <a:rPr lang="en-US" sz="4400" b="1" dirty="0" smtClean="0">
                <a:solidFill>
                  <a:schemeClr val="bg1"/>
                </a:solidFill>
              </a:rPr>
              <a:t> </a:t>
            </a:r>
            <a:r>
              <a:rPr lang="en-US" sz="4400" b="1" dirty="0" smtClean="0">
                <a:solidFill>
                  <a:schemeClr val="bg1"/>
                </a:solidFill>
              </a:rPr>
              <a:t>will I </a:t>
            </a:r>
            <a:r>
              <a:rPr lang="en-US" sz="4400" b="1" dirty="0" smtClean="0">
                <a:solidFill>
                  <a:schemeClr val="bg1"/>
                </a:solidFill>
              </a:rPr>
              <a:t>wait </a:t>
            </a:r>
            <a:r>
              <a:rPr lang="en-US" sz="4400" b="1" dirty="0" smtClean="0">
                <a:solidFill>
                  <a:srgbClr val="00B050"/>
                </a:solidFill>
              </a:rPr>
              <a:t>(in the grave, </a:t>
            </a:r>
            <a:r>
              <a:rPr lang="en-US" sz="4400" b="1" dirty="0" smtClean="0">
                <a:solidFill>
                  <a:srgbClr val="00B0F0"/>
                </a:solidFill>
              </a:rPr>
              <a:t>Job 14:13</a:t>
            </a:r>
            <a:r>
              <a:rPr lang="en-US" sz="4400" b="1" dirty="0" smtClean="0">
                <a:solidFill>
                  <a:srgbClr val="00B050"/>
                </a:solidFill>
              </a:rPr>
              <a:t>)</a:t>
            </a:r>
            <a:r>
              <a:rPr lang="en-US" sz="4400" b="1" dirty="0" smtClean="0">
                <a:solidFill>
                  <a:schemeClr val="bg1"/>
                </a:solidFill>
              </a:rPr>
              <a:t>, </a:t>
            </a:r>
            <a:r>
              <a:rPr lang="en-US" sz="4400" b="1" dirty="0" smtClean="0">
                <a:solidFill>
                  <a:schemeClr val="bg1"/>
                </a:solidFill>
              </a:rPr>
              <a:t>till my change come</a:t>
            </a:r>
            <a:r>
              <a:rPr lang="en-US" sz="4400" b="1" dirty="0" smtClean="0">
                <a:solidFill>
                  <a:schemeClr val="bg1"/>
                </a:solidFill>
              </a:rPr>
              <a:t>.”</a:t>
            </a:r>
          </a:p>
          <a:p>
            <a:pPr algn="ctr"/>
            <a:r>
              <a:rPr lang="en-US" sz="4400" b="1" dirty="0" smtClean="0">
                <a:solidFill>
                  <a:srgbClr val="00B0F0"/>
                </a:solidFill>
              </a:rPr>
              <a:t>– Job 14:14 KJB</a:t>
            </a:r>
          </a:p>
          <a:p>
            <a:pPr algn="ctr"/>
            <a:endParaRPr lang="en-US" sz="2400" b="1" dirty="0" smtClean="0">
              <a:solidFill>
                <a:srgbClr val="00B0F0"/>
              </a:solidFill>
            </a:endParaRPr>
          </a:p>
          <a:p>
            <a:pPr algn="ctr"/>
            <a:r>
              <a:rPr lang="en-US" sz="4400" b="1" dirty="0" smtClean="0">
                <a:solidFill>
                  <a:srgbClr val="00B050"/>
                </a:solidFill>
              </a:rPr>
              <a:t>(</a:t>
            </a:r>
            <a:r>
              <a:rPr lang="en-US" sz="4400" b="1" dirty="0" smtClean="0">
                <a:solidFill>
                  <a:srgbClr val="FFFF00"/>
                </a:solidFill>
              </a:rPr>
              <a:t>*</a:t>
            </a:r>
            <a:r>
              <a:rPr lang="en-US" sz="4400" b="1" dirty="0" smtClean="0">
                <a:solidFill>
                  <a:srgbClr val="00B050"/>
                </a:solidFill>
              </a:rPr>
              <a:t> </a:t>
            </a:r>
            <a:r>
              <a:rPr lang="en-US" sz="4400" b="1" dirty="0" smtClean="0">
                <a:solidFill>
                  <a:schemeClr val="bg1"/>
                </a:solidFill>
              </a:rPr>
              <a:t>3 days in Jesus’ case </a:t>
            </a:r>
            <a:r>
              <a:rPr lang="en-US" sz="4400" b="1" dirty="0" smtClean="0">
                <a:solidFill>
                  <a:srgbClr val="00B050"/>
                </a:solidFill>
              </a:rPr>
              <a:t>(</a:t>
            </a:r>
            <a:r>
              <a:rPr lang="en-US" sz="4400" b="1" dirty="0" smtClean="0">
                <a:solidFill>
                  <a:srgbClr val="00B0F0"/>
                </a:solidFill>
              </a:rPr>
              <a:t>Mat. 27:63 KJB</a:t>
            </a:r>
            <a:r>
              <a:rPr lang="en-US" sz="4400" b="1" dirty="0" smtClean="0">
                <a:solidFill>
                  <a:srgbClr val="00B050"/>
                </a:solidFill>
              </a:rPr>
              <a:t>)</a:t>
            </a:r>
            <a:r>
              <a:rPr lang="en-US" sz="4400" b="1" dirty="0" smtClean="0">
                <a:solidFill>
                  <a:schemeClr val="bg1"/>
                </a:solidFill>
              </a:rPr>
              <a:t>; 6</a:t>
            </a:r>
            <a:r>
              <a:rPr lang="en-US" sz="4400" b="1" baseline="30000" dirty="0" smtClean="0">
                <a:solidFill>
                  <a:schemeClr val="bg1"/>
                </a:solidFill>
              </a:rPr>
              <a:t>th</a:t>
            </a:r>
            <a:r>
              <a:rPr lang="en-US" sz="4400" b="1" dirty="0" smtClean="0">
                <a:solidFill>
                  <a:schemeClr val="bg1"/>
                </a:solidFill>
              </a:rPr>
              <a:t> day, Sabbath the 7</a:t>
            </a:r>
            <a:r>
              <a:rPr lang="en-US" sz="4400" b="1" baseline="30000" dirty="0" smtClean="0">
                <a:solidFill>
                  <a:schemeClr val="bg1"/>
                </a:solidFill>
              </a:rPr>
              <a:t>th</a:t>
            </a:r>
            <a:r>
              <a:rPr lang="en-US" sz="4400" b="1" dirty="0" smtClean="0">
                <a:solidFill>
                  <a:schemeClr val="bg1"/>
                </a:solidFill>
              </a:rPr>
              <a:t> day and 1</a:t>
            </a:r>
            <a:r>
              <a:rPr lang="en-US" sz="4400" b="1" baseline="30000" dirty="0" smtClean="0">
                <a:solidFill>
                  <a:schemeClr val="bg1"/>
                </a:solidFill>
              </a:rPr>
              <a:t>st</a:t>
            </a:r>
            <a:r>
              <a:rPr lang="en-US" sz="4400" b="1" dirty="0" smtClean="0">
                <a:solidFill>
                  <a:schemeClr val="bg1"/>
                </a:solidFill>
              </a:rPr>
              <a:t> day.</a:t>
            </a:r>
            <a:r>
              <a:rPr lang="en-US" sz="4400" b="1" dirty="0" smtClean="0">
                <a:solidFill>
                  <a:srgbClr val="00B050"/>
                </a:solidFill>
              </a:rPr>
              <a:t>)</a:t>
            </a:r>
            <a:endParaRPr lang="en-US" sz="4400" b="1" dirty="0">
              <a:solidFill>
                <a:srgbClr val="00B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TotalTime>
  <Words>1903</Words>
  <Application>Microsoft Office PowerPoint</Application>
  <PresentationFormat>On-screen Show (4:3)</PresentationFormat>
  <Paragraphs>213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825</cp:revision>
  <dcterms:created xsi:type="dcterms:W3CDTF">2019-07-24T23:25:26Z</dcterms:created>
  <dcterms:modified xsi:type="dcterms:W3CDTF">2019-08-02T23:35:26Z</dcterms:modified>
</cp:coreProperties>
</file>