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82" r:id="rId5"/>
    <p:sldId id="283" r:id="rId6"/>
    <p:sldId id="278" r:id="rId7"/>
    <p:sldId id="284" r:id="rId8"/>
    <p:sldId id="285" r:id="rId9"/>
    <p:sldId id="280" r:id="rId10"/>
    <p:sldId id="281" r:id="rId11"/>
    <p:sldId id="279" r:id="rId12"/>
    <p:sldId id="288" r:id="rId13"/>
    <p:sldId id="292" r:id="rId14"/>
    <p:sldId id="289" r:id="rId15"/>
    <p:sldId id="296" r:id="rId16"/>
    <p:sldId id="295" r:id="rId17"/>
    <p:sldId id="294" r:id="rId18"/>
    <p:sldId id="293" r:id="rId19"/>
    <p:sldId id="290" r:id="rId20"/>
    <p:sldId id="291" r:id="rId21"/>
    <p:sldId id="297" r:id="rId22"/>
    <p:sldId id="277" r:id="rId23"/>
    <p:sldId id="286" r:id="rId24"/>
    <p:sldId id="298" r:id="rId25"/>
    <p:sldId id="301" r:id="rId26"/>
    <p:sldId id="302"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03" r:id="rId40"/>
    <p:sldId id="304" r:id="rId41"/>
    <p:sldId id="305" r:id="rId42"/>
    <p:sldId id="318" r:id="rId43"/>
    <p:sldId id="319" r:id="rId44"/>
    <p:sldId id="320" r:id="rId45"/>
    <p:sldId id="300" r:id="rId46"/>
    <p:sldId id="321" r:id="rId47"/>
    <p:sldId id="322" r:id="rId48"/>
    <p:sldId id="323" r:id="rId49"/>
    <p:sldId id="324" r:id="rId50"/>
    <p:sldId id="325" r:id="rId51"/>
    <p:sldId id="326" r:id="rId52"/>
    <p:sldId id="327" r:id="rId53"/>
    <p:sldId id="329" r:id="rId54"/>
    <p:sldId id="331" r:id="rId55"/>
    <p:sldId id="330" r:id="rId56"/>
    <p:sldId id="332" r:id="rId57"/>
    <p:sldId id="328" r:id="rId58"/>
    <p:sldId id="333" r:id="rId59"/>
    <p:sldId id="299" r:id="rId60"/>
    <p:sldId id="334" r:id="rId61"/>
    <p:sldId id="338" r:id="rId62"/>
    <p:sldId id="335" r:id="rId63"/>
    <p:sldId id="336" r:id="rId64"/>
    <p:sldId id="337" r:id="rId65"/>
    <p:sldId id="339" r:id="rId66"/>
    <p:sldId id="340" r:id="rId67"/>
    <p:sldId id="341" r:id="rId68"/>
    <p:sldId id="274" r:id="rId69"/>
    <p:sldId id="275"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AAD59-2BA0-453B-B890-1795F02D4BDD}" type="datetimeFigureOut">
              <a:rPr lang="en-US" smtClean="0"/>
              <a:pPr/>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AAD59-2BA0-453B-B890-1795F02D4BDD}" type="datetimeFigureOut">
              <a:rPr lang="en-US" smtClean="0"/>
              <a:pPr/>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AAD59-2BA0-453B-B890-1795F02D4BDD}" type="datetimeFigureOut">
              <a:rPr lang="en-US" smtClean="0"/>
              <a:pPr/>
              <a:t>7/31/2019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AAD59-2BA0-453B-B890-1795F02D4BDD}" type="datetimeFigureOut">
              <a:rPr lang="en-US" smtClean="0"/>
              <a:pPr/>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AAD59-2BA0-453B-B890-1795F02D4BDD}" type="datetimeFigureOut">
              <a:rPr lang="en-US" smtClean="0"/>
              <a:pPr/>
              <a:t>7/31/2019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AAD59-2BA0-453B-B890-1795F02D4BDD}" type="datetimeFigureOut">
              <a:rPr lang="en-US" smtClean="0"/>
              <a:pPr/>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AAD59-2BA0-453B-B890-1795F02D4BDD}" type="datetimeFigureOut">
              <a:rPr lang="en-US" smtClean="0"/>
              <a:pPr/>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AAD59-2BA0-453B-B890-1795F02D4BDD}" type="datetimeFigureOut">
              <a:rPr lang="en-US" smtClean="0"/>
              <a:pPr/>
              <a:t>7/31/2019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C931-1F7C-4659-9930-24920D4285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respecialHDwallpaper.jpg"/>
          <p:cNvPicPr>
            <a:picLocks noChangeAspect="1"/>
          </p:cNvPicPr>
          <p:nvPr/>
        </p:nvPicPr>
        <p:blipFill>
          <a:blip r:embed="rId2"/>
          <a:stretch>
            <a:fillRect/>
          </a:stretch>
        </p:blipFill>
        <p:spPr>
          <a:xfrm>
            <a:off x="0" y="859536"/>
            <a:ext cx="9144000" cy="5138928"/>
          </a:xfrm>
          <a:prstGeom prst="rect">
            <a:avLst/>
          </a:prstGeom>
        </p:spPr>
      </p:pic>
      <p:sp>
        <p:nvSpPr>
          <p:cNvPr id="4" name="TextBox 3"/>
          <p:cNvSpPr txBox="1"/>
          <p:nvPr/>
        </p:nvSpPr>
        <p:spPr>
          <a:xfrm>
            <a:off x="0" y="457200"/>
            <a:ext cx="9144000" cy="6001643"/>
          </a:xfrm>
          <a:prstGeom prst="rect">
            <a:avLst/>
          </a:prstGeom>
          <a:noFill/>
        </p:spPr>
        <p:txBody>
          <a:bodyPr wrap="square" rtlCol="0" anchor="ctr">
            <a:spAutoFit/>
          </a:bodyPr>
          <a:lstStyle/>
          <a:p>
            <a:pPr algn="ctr"/>
            <a:r>
              <a:rPr lang="en-US" sz="9600" b="1" dirty="0" smtClean="0">
                <a:ln>
                  <a:solidFill>
                    <a:schemeClr val="tx1"/>
                  </a:solidFill>
                </a:ln>
                <a:solidFill>
                  <a:schemeClr val="bg1"/>
                </a:solidFill>
                <a:effectLst>
                  <a:glow rad="228600">
                    <a:schemeClr val="accent2">
                      <a:satMod val="175000"/>
                      <a:alpha val="40000"/>
                    </a:schemeClr>
                  </a:glow>
                </a:effectLst>
              </a:rPr>
              <a:t>Questions</a:t>
            </a:r>
          </a:p>
          <a:p>
            <a:pPr algn="ctr"/>
            <a:r>
              <a:rPr lang="en-US" sz="9600" b="1" dirty="0" smtClean="0">
                <a:ln>
                  <a:solidFill>
                    <a:schemeClr val="tx1"/>
                  </a:solidFill>
                </a:ln>
                <a:solidFill>
                  <a:schemeClr val="bg1"/>
                </a:solidFill>
                <a:effectLst>
                  <a:glow rad="228600">
                    <a:schemeClr val="accent2">
                      <a:satMod val="175000"/>
                      <a:alpha val="40000"/>
                    </a:schemeClr>
                  </a:glow>
                </a:effectLst>
              </a:rPr>
              <a:t>&amp;</a:t>
            </a:r>
          </a:p>
          <a:p>
            <a:pPr algn="ctr"/>
            <a:r>
              <a:rPr lang="en-US" sz="9600" b="1" dirty="0" smtClean="0">
                <a:ln>
                  <a:solidFill>
                    <a:schemeClr val="tx1"/>
                  </a:solidFill>
                </a:ln>
                <a:solidFill>
                  <a:schemeClr val="bg1"/>
                </a:solidFill>
                <a:effectLst>
                  <a:glow rad="228600">
                    <a:schemeClr val="accent2">
                      <a:satMod val="175000"/>
                      <a:alpha val="40000"/>
                    </a:schemeClr>
                  </a:glow>
                </a:effectLst>
              </a:rPr>
              <a:t>(Bible)</a:t>
            </a:r>
          </a:p>
          <a:p>
            <a:pPr algn="ctr"/>
            <a:r>
              <a:rPr lang="en-US" sz="9600" b="1" dirty="0" smtClean="0">
                <a:ln>
                  <a:solidFill>
                    <a:schemeClr val="tx1"/>
                  </a:solidFill>
                </a:ln>
                <a:solidFill>
                  <a:schemeClr val="bg1"/>
                </a:solidFill>
                <a:effectLst>
                  <a:glow rad="228600">
                    <a:schemeClr val="accent2">
                      <a:satMod val="175000"/>
                      <a:alpha val="40000"/>
                    </a:schemeClr>
                  </a:glow>
                </a:effectLst>
              </a:rPr>
              <a:t>Answers</a:t>
            </a:r>
            <a:endParaRPr lang="en-US" sz="9600" b="1" dirty="0">
              <a:ln>
                <a:solidFill>
                  <a:schemeClr val="tx1"/>
                </a:solidFill>
              </a:ln>
              <a:solidFill>
                <a:schemeClr val="bg1"/>
              </a:solidFill>
              <a:effectLst>
                <a:glow rad="228600">
                  <a:schemeClr val="accent2">
                    <a:satMod val="175000"/>
                    <a:alpha val="4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057400"/>
            <a:ext cx="9144000" cy="3416320"/>
          </a:xfrm>
          <a:prstGeom prst="rect">
            <a:avLst/>
          </a:prstGeom>
          <a:noFill/>
        </p:spPr>
        <p:txBody>
          <a:bodyPr wrap="square" rtlCol="0">
            <a:spAutoFit/>
          </a:bodyPr>
          <a:lstStyle/>
          <a:p>
            <a:pPr algn="ctr"/>
            <a:r>
              <a:rPr lang="en-US" sz="5400" b="1" dirty="0" smtClean="0">
                <a:solidFill>
                  <a:schemeClr val="bg1"/>
                </a:solidFill>
              </a:rPr>
              <a:t>“For we brought nothing into </a:t>
            </a:r>
            <a:r>
              <a:rPr lang="en-US" sz="5400" b="1" i="1" u="sng" dirty="0" smtClean="0">
                <a:solidFill>
                  <a:srgbClr val="00B050"/>
                </a:solidFill>
              </a:rPr>
              <a:t>this </a:t>
            </a:r>
            <a:r>
              <a:rPr lang="en-US" sz="5400" b="1" u="sng" dirty="0" smtClean="0">
                <a:solidFill>
                  <a:srgbClr val="00B050"/>
                </a:solidFill>
              </a:rPr>
              <a:t>world</a:t>
            </a:r>
            <a:r>
              <a:rPr lang="en-US" sz="5400" b="1" dirty="0" smtClean="0">
                <a:solidFill>
                  <a:schemeClr val="bg1"/>
                </a:solidFill>
              </a:rPr>
              <a:t>,</a:t>
            </a:r>
            <a:r>
              <a:rPr lang="en-US" sz="5400" b="1" i="1" dirty="0" smtClean="0">
                <a:solidFill>
                  <a:schemeClr val="bg1"/>
                </a:solidFill>
              </a:rPr>
              <a:t> and </a:t>
            </a:r>
            <a:r>
              <a:rPr lang="en-US" sz="5400" b="1" i="1" u="sng" dirty="0" smtClean="0">
                <a:solidFill>
                  <a:srgbClr val="FFFF00"/>
                </a:solidFill>
              </a:rPr>
              <a:t>it is</a:t>
            </a:r>
            <a:r>
              <a:rPr lang="en-US" sz="5400" b="1" u="sng" dirty="0" smtClean="0">
                <a:solidFill>
                  <a:srgbClr val="FFFF00"/>
                </a:solidFill>
              </a:rPr>
              <a:t> certain we can carry nothing</a:t>
            </a:r>
            <a:r>
              <a:rPr lang="en-US" sz="5400" dirty="0" smtClean="0">
                <a:solidFill>
                  <a:schemeClr val="bg1"/>
                </a:solidFill>
              </a:rPr>
              <a:t> </a:t>
            </a:r>
            <a:r>
              <a:rPr lang="en-US" sz="5400" b="1" u="sng" dirty="0" smtClean="0">
                <a:solidFill>
                  <a:srgbClr val="00B050"/>
                </a:solidFill>
              </a:rPr>
              <a:t>out</a:t>
            </a:r>
            <a:r>
              <a:rPr lang="en-US" sz="5400" b="1" dirty="0" smtClean="0">
                <a:solidFill>
                  <a:schemeClr val="bg1"/>
                </a:solidFill>
              </a:rPr>
              <a:t>.”</a:t>
            </a:r>
          </a:p>
          <a:p>
            <a:pPr algn="ctr"/>
            <a:r>
              <a:rPr lang="en-US" sz="5400" b="1" dirty="0" smtClean="0">
                <a:solidFill>
                  <a:srgbClr val="00B0F0"/>
                </a:solidFill>
              </a:rPr>
              <a:t>– 1 Timothy 6:7 KJB</a:t>
            </a:r>
            <a:endParaRPr lang="en-US" sz="5400" b="1" dirty="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219200"/>
            <a:ext cx="9144000" cy="5324535"/>
          </a:xfrm>
          <a:prstGeom prst="rect">
            <a:avLst/>
          </a:prstGeom>
          <a:noFill/>
        </p:spPr>
        <p:txBody>
          <a:bodyPr wrap="square" rtlCol="0">
            <a:spAutoFit/>
          </a:bodyPr>
          <a:lstStyle/>
          <a:p>
            <a:pPr algn="ctr"/>
            <a:r>
              <a:rPr lang="en-US" sz="4400" b="1" dirty="0" smtClean="0">
                <a:solidFill>
                  <a:schemeClr val="bg1"/>
                </a:solidFill>
              </a:rPr>
              <a:t>Therefore, a word of caution:</a:t>
            </a:r>
          </a:p>
          <a:p>
            <a:pPr algn="ctr"/>
            <a:endParaRPr lang="en-US" sz="2000" b="1" dirty="0" smtClean="0">
              <a:solidFill>
                <a:srgbClr val="FFFF00"/>
              </a:solidFill>
            </a:endParaRPr>
          </a:p>
          <a:p>
            <a:pPr algn="ctr"/>
            <a:r>
              <a:rPr lang="en-US" sz="5400" b="1" dirty="0" smtClean="0">
                <a:solidFill>
                  <a:schemeClr val="bg1"/>
                </a:solidFill>
              </a:rPr>
              <a:t>N</a:t>
            </a:r>
            <a:r>
              <a:rPr lang="en-US" sz="5400" b="1" dirty="0" smtClean="0">
                <a:solidFill>
                  <a:schemeClr val="bg1">
                    <a:lumMod val="65000"/>
                  </a:schemeClr>
                </a:solidFill>
              </a:rPr>
              <a:t>ever</a:t>
            </a:r>
          </a:p>
          <a:p>
            <a:pPr algn="ctr"/>
            <a:r>
              <a:rPr lang="en-US" sz="5400" b="1" dirty="0" smtClean="0">
                <a:solidFill>
                  <a:schemeClr val="bg1"/>
                </a:solidFill>
              </a:rPr>
              <a:t>A</a:t>
            </a:r>
            <a:r>
              <a:rPr lang="en-US" sz="5400" b="1" dirty="0" smtClean="0">
                <a:solidFill>
                  <a:schemeClr val="bg1">
                    <a:lumMod val="65000"/>
                  </a:schemeClr>
                </a:solidFill>
              </a:rPr>
              <a:t>ccept</a:t>
            </a:r>
          </a:p>
          <a:p>
            <a:pPr algn="ctr"/>
            <a:r>
              <a:rPr lang="en-US" sz="5400" b="1" dirty="0" smtClean="0">
                <a:solidFill>
                  <a:schemeClr val="bg1"/>
                </a:solidFill>
              </a:rPr>
              <a:t>S</a:t>
            </a:r>
            <a:r>
              <a:rPr lang="en-US" sz="5400" b="1" dirty="0" smtClean="0">
                <a:solidFill>
                  <a:schemeClr val="bg1">
                    <a:lumMod val="65000"/>
                  </a:schemeClr>
                </a:solidFill>
              </a:rPr>
              <a:t>erpent</a:t>
            </a:r>
          </a:p>
          <a:p>
            <a:pPr algn="ctr"/>
            <a:r>
              <a:rPr lang="en-US" sz="5400" b="1" dirty="0" smtClean="0">
                <a:solidFill>
                  <a:schemeClr val="bg1"/>
                </a:solidFill>
              </a:rPr>
              <a:t>A</a:t>
            </a:r>
            <a:r>
              <a:rPr lang="en-US" sz="5400" b="1" dirty="0" smtClean="0">
                <a:solidFill>
                  <a:schemeClr val="bg1">
                    <a:lumMod val="65000"/>
                  </a:schemeClr>
                </a:solidFill>
              </a:rPr>
              <a:t>ssertions</a:t>
            </a:r>
          </a:p>
          <a:p>
            <a:pPr algn="ctr"/>
            <a:endParaRPr lang="en-US" sz="2000" b="1" dirty="0" smtClean="0">
              <a:solidFill>
                <a:srgbClr val="00B050"/>
              </a:solidFill>
            </a:endParaRPr>
          </a:p>
          <a:p>
            <a:pPr algn="ctr"/>
            <a:r>
              <a:rPr lang="en-US" sz="4000" b="1" dirty="0" smtClean="0">
                <a:solidFill>
                  <a:schemeClr val="bg1"/>
                </a:solidFill>
              </a:rPr>
              <a:t>but always believe the word of God (KJB).</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05000"/>
            <a:ext cx="9144000" cy="3785652"/>
          </a:xfrm>
          <a:prstGeom prst="rect">
            <a:avLst/>
          </a:prstGeom>
          <a:noFill/>
        </p:spPr>
        <p:txBody>
          <a:bodyPr wrap="square" rtlCol="0">
            <a:spAutoFit/>
          </a:bodyPr>
          <a:lstStyle/>
          <a:p>
            <a:pPr algn="ctr"/>
            <a:r>
              <a:rPr lang="en-US" sz="4800" b="1" dirty="0" smtClean="0">
                <a:solidFill>
                  <a:schemeClr val="bg1"/>
                </a:solidFill>
              </a:rPr>
              <a:t>We have already seen in a previous presentation, that the coming of Jesus, will not be invisible, secret or obscure, but will be Visible, Loud, Glorious and Triumphant.</a:t>
            </a:r>
            <a:endParaRPr lang="en-US" sz="44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 - Jesus Second Coming 01.jpg"/>
          <p:cNvPicPr>
            <a:picLocks noChangeAspect="1"/>
          </p:cNvPicPr>
          <p:nvPr/>
        </p:nvPicPr>
        <p:blipFill>
          <a:blip r:embed="rId2"/>
          <a:stretch>
            <a:fillRect/>
          </a:stretch>
        </p:blipFill>
        <p:spPr>
          <a:xfrm>
            <a:off x="0" y="0"/>
            <a:ext cx="9144000" cy="6858000"/>
          </a:xfrm>
          <a:prstGeom prst="rect">
            <a:avLst/>
          </a:prstGeom>
        </p:spPr>
      </p:pic>
      <p:sp>
        <p:nvSpPr>
          <p:cNvPr id="6" name="TextBox 5"/>
          <p:cNvSpPr txBox="1"/>
          <p:nvPr/>
        </p:nvSpPr>
        <p:spPr>
          <a:xfrm>
            <a:off x="0" y="5410200"/>
            <a:ext cx="9144000" cy="1323439"/>
          </a:xfrm>
          <a:prstGeom prst="rect">
            <a:avLst/>
          </a:prstGeom>
          <a:noFill/>
        </p:spPr>
        <p:txBody>
          <a:bodyPr wrap="square" rtlCol="0" anchor="ctr">
            <a:spAutoFit/>
          </a:bodyPr>
          <a:lstStyle/>
          <a:p>
            <a:pPr algn="ctr"/>
            <a:r>
              <a:rPr lang="en-US" sz="4000" b="1" dirty="0" smtClean="0">
                <a:ln>
                  <a:solidFill>
                    <a:schemeClr val="tx1"/>
                  </a:solidFill>
                </a:ln>
                <a:solidFill>
                  <a:schemeClr val="bg1"/>
                </a:solidFill>
                <a:effectLst>
                  <a:glow rad="101600">
                    <a:schemeClr val="tx1">
                      <a:alpha val="60000"/>
                    </a:schemeClr>
                  </a:glow>
                </a:effectLst>
              </a:rPr>
              <a:t>“the Lord cometh with ten thousands of his saints to execute judgment upon all …”</a:t>
            </a:r>
            <a:endParaRPr lang="en-US" sz="4000" b="1" dirty="0">
              <a:ln>
                <a:solidFill>
                  <a:schemeClr val="tx1"/>
                </a:solidFill>
              </a:ln>
              <a:solidFill>
                <a:schemeClr val="bg1"/>
              </a:solidFill>
              <a:effectLst>
                <a:glow rad="101600">
                  <a:schemeClr val="tx1">
                    <a:alpha val="60000"/>
                  </a:schemeClr>
                </a:glo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5386090"/>
          </a:xfrm>
          <a:prstGeom prst="rect">
            <a:avLst/>
          </a:prstGeom>
          <a:noFill/>
        </p:spPr>
        <p:txBody>
          <a:bodyPr wrap="square" rtlCol="0">
            <a:spAutoFit/>
          </a:bodyPr>
          <a:lstStyle/>
          <a:p>
            <a:pPr algn="ctr"/>
            <a:r>
              <a:rPr lang="en-US" sz="4000" b="1" dirty="0" smtClean="0">
                <a:solidFill>
                  <a:schemeClr val="bg1"/>
                </a:solidFill>
              </a:rPr>
              <a:t>“</a:t>
            </a:r>
            <a:r>
              <a:rPr lang="en-US" sz="4000" b="1" u="sng" dirty="0" smtClean="0">
                <a:solidFill>
                  <a:srgbClr val="FFFF00"/>
                </a:solidFill>
              </a:rPr>
              <a:t>The earth shall quake before them; the heavens shall tremble</a:t>
            </a:r>
            <a:r>
              <a:rPr lang="en-US" sz="4000" b="1" dirty="0" smtClean="0">
                <a:solidFill>
                  <a:schemeClr val="bg1"/>
                </a:solidFill>
              </a:rPr>
              <a:t>: the </a:t>
            </a:r>
            <a:r>
              <a:rPr lang="en-US" sz="4000" b="1" u="sng" dirty="0" smtClean="0">
                <a:solidFill>
                  <a:srgbClr val="FFFF00"/>
                </a:solidFill>
              </a:rPr>
              <a:t>sun </a:t>
            </a:r>
            <a:r>
              <a:rPr lang="en-US" sz="4000" b="1" dirty="0" smtClean="0">
                <a:solidFill>
                  <a:schemeClr val="bg1"/>
                </a:solidFill>
              </a:rPr>
              <a:t>and the </a:t>
            </a:r>
            <a:r>
              <a:rPr lang="en-US" sz="4000" b="1" u="sng" dirty="0" smtClean="0">
                <a:solidFill>
                  <a:srgbClr val="FFFF00"/>
                </a:solidFill>
              </a:rPr>
              <a:t>moon</a:t>
            </a:r>
            <a:r>
              <a:rPr lang="en-US" sz="4000" b="1" dirty="0" smtClean="0">
                <a:solidFill>
                  <a:schemeClr val="bg1"/>
                </a:solidFill>
              </a:rPr>
              <a:t> shall be dark, and </a:t>
            </a:r>
            <a:r>
              <a:rPr lang="en-US" sz="4000" b="1" u="sng" dirty="0" smtClean="0">
                <a:solidFill>
                  <a:srgbClr val="FFFF00"/>
                </a:solidFill>
              </a:rPr>
              <a:t>the stars</a:t>
            </a:r>
            <a:r>
              <a:rPr lang="en-US" sz="4000" b="1" dirty="0" smtClean="0">
                <a:solidFill>
                  <a:schemeClr val="bg1"/>
                </a:solidFill>
              </a:rPr>
              <a:t> shall withdraw their shining:”</a:t>
            </a:r>
          </a:p>
          <a:p>
            <a:pPr algn="ctr"/>
            <a:r>
              <a:rPr lang="en-US" sz="4000" b="1" dirty="0" smtClean="0">
                <a:solidFill>
                  <a:srgbClr val="00B0F0"/>
                </a:solidFill>
              </a:rPr>
              <a:t>– Joel 2:10 (see also Joel 3:15) KJB</a:t>
            </a:r>
          </a:p>
          <a:p>
            <a:pPr algn="ctr"/>
            <a:endParaRPr lang="en-US" sz="2400" b="1" dirty="0" smtClean="0">
              <a:solidFill>
                <a:srgbClr val="00B0F0"/>
              </a:solidFill>
            </a:endParaRPr>
          </a:p>
          <a:p>
            <a:pPr algn="ctr"/>
            <a:r>
              <a:rPr lang="en-US" sz="4000" b="1" dirty="0" smtClean="0">
                <a:solidFill>
                  <a:srgbClr val="00B050"/>
                </a:solidFill>
              </a:rPr>
              <a:t>(Planets in the immediate vicinity, the 2</a:t>
            </a:r>
            <a:r>
              <a:rPr lang="en-US" sz="4000" b="1" baseline="30000" dirty="0" smtClean="0">
                <a:solidFill>
                  <a:srgbClr val="00B050"/>
                </a:solidFill>
              </a:rPr>
              <a:t>nd</a:t>
            </a:r>
            <a:r>
              <a:rPr lang="en-US" sz="4000" b="1" dirty="0" smtClean="0">
                <a:solidFill>
                  <a:srgbClr val="00B050"/>
                </a:solidFill>
              </a:rPr>
              <a:t> Heaven, including Mars, act as reflective stars by the light of the sun (Sol))</a:t>
            </a:r>
            <a:endParaRPr lang="en-US" sz="4000" b="1"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133600"/>
            <a:ext cx="9144000" cy="3170099"/>
          </a:xfrm>
          <a:prstGeom prst="rect">
            <a:avLst/>
          </a:prstGeom>
          <a:noFill/>
        </p:spPr>
        <p:txBody>
          <a:bodyPr wrap="square" rtlCol="0">
            <a:spAutoFit/>
          </a:bodyPr>
          <a:lstStyle/>
          <a:p>
            <a:pPr algn="ctr"/>
            <a:r>
              <a:rPr lang="en-US" sz="4000" b="1" dirty="0" smtClean="0">
                <a:solidFill>
                  <a:schemeClr val="bg1"/>
                </a:solidFill>
              </a:rPr>
              <a:t>“For </a:t>
            </a:r>
            <a:r>
              <a:rPr lang="en-US" sz="4000" b="1" u="sng" dirty="0" smtClean="0">
                <a:solidFill>
                  <a:srgbClr val="FFFF00"/>
                </a:solidFill>
              </a:rPr>
              <a:t>the stars of heaven and the constellations thereof shall not give their light</a:t>
            </a:r>
            <a:r>
              <a:rPr lang="en-US" sz="4000" b="1" dirty="0" smtClean="0">
                <a:solidFill>
                  <a:schemeClr val="bg1"/>
                </a:solidFill>
              </a:rPr>
              <a:t>: the sun shall be darkened in his going forth, and the moon shall not cause her light to shine.” </a:t>
            </a:r>
            <a:r>
              <a:rPr lang="en-US" sz="4000" b="1" dirty="0" smtClean="0">
                <a:solidFill>
                  <a:srgbClr val="00B0F0"/>
                </a:solidFill>
              </a:rPr>
              <a:t>– Isaiah 13:11 KJB</a:t>
            </a:r>
            <a:endParaRPr lang="en-US" sz="4000" b="1" dirty="0">
              <a:solidFill>
                <a:srgbClr val="00B0F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133600"/>
            <a:ext cx="9144000" cy="3170099"/>
          </a:xfrm>
          <a:prstGeom prst="rect">
            <a:avLst/>
          </a:prstGeom>
          <a:noFill/>
        </p:spPr>
        <p:txBody>
          <a:bodyPr wrap="square" rtlCol="0">
            <a:spAutoFit/>
          </a:bodyPr>
          <a:lstStyle/>
          <a:p>
            <a:pPr algn="ctr"/>
            <a:r>
              <a:rPr lang="en-US" sz="4000" b="1" dirty="0" smtClean="0">
                <a:solidFill>
                  <a:schemeClr val="bg1"/>
                </a:solidFill>
              </a:rPr>
              <a:t>“And </a:t>
            </a:r>
            <a:r>
              <a:rPr lang="en-US" sz="4000" b="1" u="sng" dirty="0" smtClean="0">
                <a:solidFill>
                  <a:srgbClr val="FFFF00"/>
                </a:solidFill>
              </a:rPr>
              <a:t>the LORD shall utter his voice before his army: for his camp </a:t>
            </a:r>
            <a:r>
              <a:rPr lang="en-US" sz="4000" b="1" i="1" u="sng" dirty="0" smtClean="0">
                <a:solidFill>
                  <a:srgbClr val="FFFF00"/>
                </a:solidFill>
              </a:rPr>
              <a:t>is</a:t>
            </a:r>
            <a:r>
              <a:rPr lang="en-US" sz="4000" b="1" u="sng" dirty="0" smtClean="0">
                <a:solidFill>
                  <a:srgbClr val="FFFF00"/>
                </a:solidFill>
              </a:rPr>
              <a:t> very great</a:t>
            </a:r>
            <a:r>
              <a:rPr lang="en-US" sz="4000" b="1" dirty="0" smtClean="0">
                <a:solidFill>
                  <a:schemeClr val="bg1"/>
                </a:solidFill>
              </a:rPr>
              <a:t>: for </a:t>
            </a:r>
            <a:r>
              <a:rPr lang="en-US" sz="4000" b="1" i="1" dirty="0" smtClean="0">
                <a:solidFill>
                  <a:schemeClr val="bg1"/>
                </a:solidFill>
              </a:rPr>
              <a:t>he is</a:t>
            </a:r>
            <a:r>
              <a:rPr lang="en-US" sz="4000" b="1" dirty="0" smtClean="0">
                <a:solidFill>
                  <a:schemeClr val="bg1"/>
                </a:solidFill>
              </a:rPr>
              <a:t> strong that </a:t>
            </a:r>
            <a:r>
              <a:rPr lang="en-US" sz="4000" b="1" dirty="0" err="1" smtClean="0">
                <a:solidFill>
                  <a:schemeClr val="bg1"/>
                </a:solidFill>
              </a:rPr>
              <a:t>executeth</a:t>
            </a:r>
            <a:r>
              <a:rPr lang="en-US" sz="4000" b="1" dirty="0" smtClean="0">
                <a:solidFill>
                  <a:schemeClr val="bg1"/>
                </a:solidFill>
              </a:rPr>
              <a:t> his word: for the day of the LORD </a:t>
            </a:r>
            <a:r>
              <a:rPr lang="en-US" sz="4000" b="1" i="1" dirty="0" smtClean="0">
                <a:solidFill>
                  <a:schemeClr val="bg1"/>
                </a:solidFill>
              </a:rPr>
              <a:t>is</a:t>
            </a:r>
            <a:r>
              <a:rPr lang="en-US" sz="4000" b="1" dirty="0" smtClean="0">
                <a:solidFill>
                  <a:schemeClr val="bg1"/>
                </a:solidFill>
              </a:rPr>
              <a:t> great and very terrible; and who can abide it?” </a:t>
            </a:r>
            <a:r>
              <a:rPr lang="en-US" sz="4000" b="1" dirty="0" smtClean="0">
                <a:solidFill>
                  <a:srgbClr val="00B0F0"/>
                </a:solidFill>
              </a:rPr>
              <a:t>– Joel 2:11 KJB</a:t>
            </a:r>
            <a:endParaRPr lang="en-US" sz="4000" b="1" dirty="0">
              <a:solidFill>
                <a:srgbClr val="00B0F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447800"/>
            <a:ext cx="9144000" cy="4832092"/>
          </a:xfrm>
          <a:prstGeom prst="rect">
            <a:avLst/>
          </a:prstGeom>
          <a:noFill/>
        </p:spPr>
        <p:txBody>
          <a:bodyPr wrap="square" rtlCol="0">
            <a:spAutoFit/>
          </a:bodyPr>
          <a:lstStyle/>
          <a:p>
            <a:pPr algn="ctr"/>
            <a:r>
              <a:rPr lang="en-US" sz="4400" b="1" dirty="0" smtClean="0">
                <a:solidFill>
                  <a:schemeClr val="bg1"/>
                </a:solidFill>
              </a:rPr>
              <a:t>“… </a:t>
            </a:r>
            <a:r>
              <a:rPr lang="en-US" sz="4400" b="1" u="sng" dirty="0" smtClean="0">
                <a:solidFill>
                  <a:srgbClr val="FFFF00"/>
                </a:solidFill>
              </a:rPr>
              <a:t>The LORD shall roar from on high</a:t>
            </a:r>
            <a:r>
              <a:rPr lang="en-US" sz="4400" b="1" dirty="0" smtClean="0">
                <a:solidFill>
                  <a:schemeClr val="bg1"/>
                </a:solidFill>
              </a:rPr>
              <a:t>, and </a:t>
            </a:r>
            <a:r>
              <a:rPr lang="en-US" sz="4400" b="1" u="sng" dirty="0" smtClean="0">
                <a:solidFill>
                  <a:srgbClr val="FFFF00"/>
                </a:solidFill>
              </a:rPr>
              <a:t>utter his voice</a:t>
            </a:r>
            <a:r>
              <a:rPr lang="en-US" sz="4400" b="1" dirty="0" smtClean="0">
                <a:solidFill>
                  <a:schemeClr val="bg1"/>
                </a:solidFill>
              </a:rPr>
              <a:t> from his holy habitation; he shall </a:t>
            </a:r>
            <a:r>
              <a:rPr lang="en-US" sz="4400" b="1" u="sng" dirty="0" smtClean="0">
                <a:solidFill>
                  <a:srgbClr val="FFFF00"/>
                </a:solidFill>
              </a:rPr>
              <a:t>mightily roar</a:t>
            </a:r>
            <a:r>
              <a:rPr lang="en-US" sz="4400" b="1" dirty="0" smtClean="0">
                <a:solidFill>
                  <a:schemeClr val="bg1"/>
                </a:solidFill>
              </a:rPr>
              <a:t> upon his habitation; he shall </a:t>
            </a:r>
            <a:r>
              <a:rPr lang="en-US" sz="4400" b="1" u="sng" dirty="0" smtClean="0">
                <a:solidFill>
                  <a:srgbClr val="FFFF00"/>
                </a:solidFill>
              </a:rPr>
              <a:t>give a shout</a:t>
            </a:r>
            <a:r>
              <a:rPr lang="en-US" sz="4400" b="1" dirty="0" smtClean="0">
                <a:solidFill>
                  <a:schemeClr val="bg1"/>
                </a:solidFill>
              </a:rPr>
              <a:t>, as they that tread </a:t>
            </a:r>
            <a:r>
              <a:rPr lang="en-US" sz="4400" b="1" i="1" dirty="0" smtClean="0">
                <a:solidFill>
                  <a:schemeClr val="bg1"/>
                </a:solidFill>
              </a:rPr>
              <a:t>the grapes</a:t>
            </a:r>
            <a:r>
              <a:rPr lang="en-US" sz="4400" b="1" dirty="0" smtClean="0">
                <a:solidFill>
                  <a:schemeClr val="bg1"/>
                </a:solidFill>
              </a:rPr>
              <a:t>, </a:t>
            </a:r>
            <a:r>
              <a:rPr lang="en-US" sz="4400" b="1" u="sng" dirty="0" smtClean="0">
                <a:solidFill>
                  <a:srgbClr val="FFFF00"/>
                </a:solidFill>
              </a:rPr>
              <a:t>against all</a:t>
            </a:r>
            <a:r>
              <a:rPr lang="en-US" sz="4400" b="1" dirty="0" smtClean="0">
                <a:solidFill>
                  <a:schemeClr val="bg1"/>
                </a:solidFill>
              </a:rPr>
              <a:t> the inhabitants of the earth. …”</a:t>
            </a:r>
          </a:p>
          <a:p>
            <a:pPr algn="ctr"/>
            <a:r>
              <a:rPr lang="en-US" sz="4400" b="1" dirty="0" smtClean="0">
                <a:solidFill>
                  <a:srgbClr val="00B0F0"/>
                </a:solidFill>
              </a:rPr>
              <a:t>– Jeremiah 25:30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752600"/>
            <a:ext cx="9144000" cy="4154984"/>
          </a:xfrm>
          <a:prstGeom prst="rect">
            <a:avLst/>
          </a:prstGeom>
          <a:noFill/>
        </p:spPr>
        <p:txBody>
          <a:bodyPr wrap="square" rtlCol="0">
            <a:spAutoFit/>
          </a:bodyPr>
          <a:lstStyle/>
          <a:p>
            <a:pPr algn="ctr"/>
            <a:r>
              <a:rPr lang="en-US" sz="4400" b="1" dirty="0" smtClean="0">
                <a:solidFill>
                  <a:schemeClr val="bg1"/>
                </a:solidFill>
              </a:rPr>
              <a:t>“</a:t>
            </a:r>
            <a:r>
              <a:rPr lang="en-US" sz="4400" b="1" u="sng" dirty="0" smtClean="0">
                <a:solidFill>
                  <a:srgbClr val="FFFF00"/>
                </a:solidFill>
              </a:rPr>
              <a:t>The LORD also shall roar out of Zion, and utter his voice from Jerusalem; and the heavens and the earth shall shake</a:t>
            </a:r>
            <a:r>
              <a:rPr lang="en-US" sz="4400" b="1" dirty="0" smtClean="0">
                <a:solidFill>
                  <a:schemeClr val="bg1"/>
                </a:solidFill>
              </a:rPr>
              <a:t>: but the LORD </a:t>
            </a:r>
            <a:r>
              <a:rPr lang="en-US" sz="4400" b="1" i="1" dirty="0" smtClean="0">
                <a:solidFill>
                  <a:schemeClr val="bg1"/>
                </a:solidFill>
              </a:rPr>
              <a:t>will be</a:t>
            </a:r>
            <a:r>
              <a:rPr lang="en-US" sz="4400" b="1" dirty="0" smtClean="0">
                <a:solidFill>
                  <a:schemeClr val="bg1"/>
                </a:solidFill>
              </a:rPr>
              <a:t> the hope of his people, and the strength of the children of Israel.” </a:t>
            </a:r>
            <a:r>
              <a:rPr lang="en-US" sz="4400" b="1" dirty="0" smtClean="0">
                <a:solidFill>
                  <a:srgbClr val="00B0F0"/>
                </a:solidFill>
              </a:rPr>
              <a:t>– Joel 3:16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286000"/>
            <a:ext cx="9144000" cy="3108543"/>
          </a:xfrm>
          <a:prstGeom prst="rect">
            <a:avLst/>
          </a:prstGeom>
          <a:noFill/>
        </p:spPr>
        <p:txBody>
          <a:bodyPr wrap="square" rtlCol="0">
            <a:spAutoFit/>
          </a:bodyPr>
          <a:lstStyle/>
          <a:p>
            <a:pPr algn="ctr"/>
            <a:r>
              <a:rPr lang="en-US" sz="4400" b="1" dirty="0" smtClean="0">
                <a:solidFill>
                  <a:schemeClr val="bg1"/>
                </a:solidFill>
              </a:rPr>
              <a:t>“… the powers that are in heaven shall be shaken.” </a:t>
            </a:r>
            <a:r>
              <a:rPr lang="en-US" sz="4400" b="1" dirty="0" smtClean="0">
                <a:solidFill>
                  <a:srgbClr val="00B0F0"/>
                </a:solidFill>
              </a:rPr>
              <a:t>– Mark 13:25 KJB</a:t>
            </a:r>
          </a:p>
          <a:p>
            <a:pPr algn="ctr"/>
            <a:endParaRPr lang="en-US" sz="2000" b="1" dirty="0" smtClean="0">
              <a:solidFill>
                <a:schemeClr val="bg1"/>
              </a:solidFill>
            </a:endParaRPr>
          </a:p>
          <a:p>
            <a:pPr algn="ctr"/>
            <a:r>
              <a:rPr lang="en-US" sz="4400" b="1" dirty="0" smtClean="0">
                <a:solidFill>
                  <a:schemeClr val="bg1"/>
                </a:solidFill>
              </a:rPr>
              <a:t>“… for the powers of heaven shall be shaken.” </a:t>
            </a:r>
            <a:r>
              <a:rPr lang="en-US" sz="4400" b="1" dirty="0" smtClean="0">
                <a:solidFill>
                  <a:srgbClr val="00B0F0"/>
                </a:solidFill>
              </a:rPr>
              <a:t>– Luke 21:27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Question 1</a:t>
            </a:r>
            <a:endParaRPr lang="en-US" sz="8000" b="1" dirty="0">
              <a:solidFill>
                <a:schemeClr val="bg1"/>
              </a:solidFill>
            </a:endParaRPr>
          </a:p>
        </p:txBody>
      </p:sp>
      <p:sp>
        <p:nvSpPr>
          <p:cNvPr id="5" name="TextBox 4"/>
          <p:cNvSpPr txBox="1"/>
          <p:nvPr/>
        </p:nvSpPr>
        <p:spPr>
          <a:xfrm>
            <a:off x="0" y="2514600"/>
            <a:ext cx="9144000" cy="2585323"/>
          </a:xfrm>
          <a:prstGeom prst="rect">
            <a:avLst/>
          </a:prstGeom>
          <a:noFill/>
        </p:spPr>
        <p:txBody>
          <a:bodyPr wrap="square" rtlCol="0">
            <a:spAutoFit/>
          </a:bodyPr>
          <a:lstStyle/>
          <a:p>
            <a:pPr algn="ctr"/>
            <a:r>
              <a:rPr lang="en-US" sz="5400" b="1" dirty="0" smtClean="0">
                <a:solidFill>
                  <a:srgbClr val="FFFF00"/>
                </a:solidFill>
              </a:rPr>
              <a:t>“Will the crew going to Mars be able to see Christ’s second coming?”</a:t>
            </a:r>
            <a:endParaRPr lang="en-US" sz="5400" b="1"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286000"/>
            <a:ext cx="9144000" cy="2800767"/>
          </a:xfrm>
          <a:prstGeom prst="rect">
            <a:avLst/>
          </a:prstGeom>
          <a:noFill/>
        </p:spPr>
        <p:txBody>
          <a:bodyPr wrap="square" rtlCol="0">
            <a:spAutoFit/>
          </a:bodyPr>
          <a:lstStyle/>
          <a:p>
            <a:pPr algn="ctr"/>
            <a:r>
              <a:rPr lang="en-US" sz="4400" b="1" dirty="0" smtClean="0">
                <a:solidFill>
                  <a:schemeClr val="bg1"/>
                </a:solidFill>
              </a:rPr>
              <a:t>“Whose voice then shook the earth: but now he hath promised, saying, Yet once more </a:t>
            </a:r>
            <a:r>
              <a:rPr lang="en-US" sz="4400" b="1" u="sng" dirty="0" smtClean="0">
                <a:solidFill>
                  <a:srgbClr val="FFFF00"/>
                </a:solidFill>
              </a:rPr>
              <a:t>I shake</a:t>
            </a:r>
            <a:r>
              <a:rPr lang="en-US" sz="4400" b="1" dirty="0" smtClean="0">
                <a:solidFill>
                  <a:schemeClr val="bg1"/>
                </a:solidFill>
              </a:rPr>
              <a:t> not </a:t>
            </a:r>
            <a:r>
              <a:rPr lang="en-US" sz="4400" b="1" u="sng" dirty="0" smtClean="0">
                <a:solidFill>
                  <a:srgbClr val="FFFF00"/>
                </a:solidFill>
              </a:rPr>
              <a:t>the earth</a:t>
            </a:r>
            <a:r>
              <a:rPr lang="en-US" sz="4400" b="1" dirty="0" smtClean="0">
                <a:solidFill>
                  <a:schemeClr val="bg1"/>
                </a:solidFill>
              </a:rPr>
              <a:t> only, but </a:t>
            </a:r>
            <a:r>
              <a:rPr lang="en-US" sz="4400" b="1" u="sng" dirty="0" smtClean="0">
                <a:solidFill>
                  <a:srgbClr val="FFFF00"/>
                </a:solidFill>
              </a:rPr>
              <a:t>also heaven</a:t>
            </a:r>
            <a:r>
              <a:rPr lang="en-US" sz="4400" b="1" dirty="0" smtClean="0">
                <a:solidFill>
                  <a:schemeClr val="bg1"/>
                </a:solidFill>
              </a:rPr>
              <a:t>.” </a:t>
            </a:r>
            <a:r>
              <a:rPr lang="en-US" sz="4400" b="1" dirty="0" smtClean="0">
                <a:solidFill>
                  <a:srgbClr val="00B0F0"/>
                </a:solidFill>
              </a:rPr>
              <a:t>– Hebrews 12:26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81200"/>
            <a:ext cx="9144000" cy="3477875"/>
          </a:xfrm>
          <a:prstGeom prst="rect">
            <a:avLst/>
          </a:prstGeom>
          <a:noFill/>
        </p:spPr>
        <p:txBody>
          <a:bodyPr wrap="square" rtlCol="0">
            <a:spAutoFit/>
          </a:bodyPr>
          <a:lstStyle/>
          <a:p>
            <a:pPr algn="ctr"/>
            <a:r>
              <a:rPr lang="en-US" sz="4400" b="1" dirty="0" smtClean="0">
                <a:solidFill>
                  <a:schemeClr val="bg1"/>
                </a:solidFill>
              </a:rPr>
              <a:t>“</a:t>
            </a:r>
            <a:r>
              <a:rPr lang="en-US" sz="4400" b="1" u="sng" dirty="0" smtClean="0">
                <a:solidFill>
                  <a:srgbClr val="FFFF00"/>
                </a:solidFill>
              </a:rPr>
              <a:t>The earth shall reel to and fro like a drunkard</a:t>
            </a:r>
            <a:r>
              <a:rPr lang="en-US" sz="4400" b="1" dirty="0" smtClean="0">
                <a:solidFill>
                  <a:schemeClr val="bg1"/>
                </a:solidFill>
              </a:rPr>
              <a:t>, and shall be re</a:t>
            </a:r>
            <a:r>
              <a:rPr lang="en-US" sz="4400" b="1" u="sng" dirty="0" smtClean="0">
                <a:solidFill>
                  <a:srgbClr val="FFFF00"/>
                </a:solidFill>
              </a:rPr>
              <a:t>moved</a:t>
            </a:r>
            <a:r>
              <a:rPr lang="en-US" sz="4400" b="1" dirty="0" smtClean="0">
                <a:solidFill>
                  <a:schemeClr val="bg1"/>
                </a:solidFill>
              </a:rPr>
              <a:t> like a cottage; and the transgression thereof shall be heavy upon it; and it shall fall, and not rise again.” </a:t>
            </a:r>
            <a:r>
              <a:rPr lang="en-US" sz="4400" b="1" dirty="0" smtClean="0">
                <a:solidFill>
                  <a:srgbClr val="00B0F0"/>
                </a:solidFill>
              </a:rPr>
              <a:t>– Isaiah 24:20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4" name="TextBox 3"/>
          <p:cNvSpPr txBox="1"/>
          <p:nvPr/>
        </p:nvSpPr>
        <p:spPr>
          <a:xfrm>
            <a:off x="0" y="1676400"/>
            <a:ext cx="9144000" cy="4524315"/>
          </a:xfrm>
          <a:prstGeom prst="rect">
            <a:avLst/>
          </a:prstGeom>
          <a:noFill/>
        </p:spPr>
        <p:txBody>
          <a:bodyPr wrap="square" rtlCol="0">
            <a:spAutoFit/>
          </a:bodyPr>
          <a:lstStyle/>
          <a:p>
            <a:pPr algn="ctr"/>
            <a:r>
              <a:rPr lang="en-US" sz="4800" b="1" dirty="0" smtClean="0">
                <a:solidFill>
                  <a:schemeClr val="bg1"/>
                </a:solidFill>
              </a:rPr>
              <a:t>“Behold, he cometh with clouds; and </a:t>
            </a:r>
            <a:r>
              <a:rPr lang="en-US" sz="4800" b="1" u="sng" dirty="0" smtClean="0">
                <a:solidFill>
                  <a:srgbClr val="FFFF00"/>
                </a:solidFill>
              </a:rPr>
              <a:t>every eye shall see him</a:t>
            </a:r>
            <a:r>
              <a:rPr lang="en-US" sz="4800" b="1" dirty="0" smtClean="0">
                <a:solidFill>
                  <a:schemeClr val="bg1"/>
                </a:solidFill>
              </a:rPr>
              <a:t>, and they </a:t>
            </a:r>
            <a:r>
              <a:rPr lang="en-US" sz="4800" b="1" i="1" dirty="0" smtClean="0">
                <a:solidFill>
                  <a:schemeClr val="bg1"/>
                </a:solidFill>
              </a:rPr>
              <a:t>also</a:t>
            </a:r>
            <a:r>
              <a:rPr lang="en-US" sz="4800" b="1" dirty="0" smtClean="0">
                <a:solidFill>
                  <a:schemeClr val="bg1"/>
                </a:solidFill>
              </a:rPr>
              <a:t> which pierced him: and all </a:t>
            </a:r>
            <a:r>
              <a:rPr lang="en-US" sz="4800" b="1" dirty="0" err="1" smtClean="0">
                <a:solidFill>
                  <a:schemeClr val="bg1"/>
                </a:solidFill>
              </a:rPr>
              <a:t>kindreds</a:t>
            </a:r>
            <a:r>
              <a:rPr lang="en-US" sz="4800" b="1" dirty="0" smtClean="0">
                <a:solidFill>
                  <a:schemeClr val="bg1"/>
                </a:solidFill>
              </a:rPr>
              <a:t> of the earth shall wail because of him. Even so, Amen.”</a:t>
            </a:r>
          </a:p>
          <a:p>
            <a:pPr algn="ctr"/>
            <a:r>
              <a:rPr lang="en-US" sz="4800" b="1" dirty="0" smtClean="0">
                <a:solidFill>
                  <a:srgbClr val="00B0F0"/>
                </a:solidFill>
              </a:rPr>
              <a:t>– Revelation 1:7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4" name="TextBox 3"/>
          <p:cNvSpPr txBox="1"/>
          <p:nvPr/>
        </p:nvSpPr>
        <p:spPr>
          <a:xfrm>
            <a:off x="0" y="2209800"/>
            <a:ext cx="9144000" cy="3416320"/>
          </a:xfrm>
          <a:prstGeom prst="rect">
            <a:avLst/>
          </a:prstGeom>
          <a:noFill/>
        </p:spPr>
        <p:txBody>
          <a:bodyPr wrap="square" rtlCol="0">
            <a:spAutoFit/>
          </a:bodyPr>
          <a:lstStyle/>
          <a:p>
            <a:pPr algn="ctr"/>
            <a:r>
              <a:rPr lang="en-US" sz="4800" b="1" dirty="0" smtClean="0">
                <a:solidFill>
                  <a:schemeClr val="bg1"/>
                </a:solidFill>
              </a:rPr>
              <a:t>So, do you believe the word of God over what men tell you, or what you think you know to be true?</a:t>
            </a:r>
          </a:p>
          <a:p>
            <a:pPr algn="ctr"/>
            <a:endParaRPr lang="en-US" sz="2400" b="1" dirty="0" smtClean="0">
              <a:solidFill>
                <a:schemeClr val="bg1"/>
              </a:solidFill>
            </a:endParaRPr>
          </a:p>
          <a:p>
            <a:pPr algn="ctr"/>
            <a:r>
              <a:rPr lang="en-US" sz="4800" b="1" dirty="0" smtClean="0">
                <a:solidFill>
                  <a:schemeClr val="bg1"/>
                </a:solidFill>
              </a:rPr>
              <a:t>I hope and pray you do.</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Question 2</a:t>
            </a:r>
            <a:endParaRPr lang="en-US" sz="8000" b="1" dirty="0">
              <a:solidFill>
                <a:schemeClr val="bg1"/>
              </a:solidFill>
            </a:endParaRPr>
          </a:p>
        </p:txBody>
      </p:sp>
      <p:sp>
        <p:nvSpPr>
          <p:cNvPr id="5" name="TextBox 4"/>
          <p:cNvSpPr txBox="1"/>
          <p:nvPr/>
        </p:nvSpPr>
        <p:spPr>
          <a:xfrm>
            <a:off x="0" y="2514600"/>
            <a:ext cx="9144000" cy="2585323"/>
          </a:xfrm>
          <a:prstGeom prst="rect">
            <a:avLst/>
          </a:prstGeom>
          <a:noFill/>
        </p:spPr>
        <p:txBody>
          <a:bodyPr wrap="square" rtlCol="0">
            <a:spAutoFit/>
          </a:bodyPr>
          <a:lstStyle/>
          <a:p>
            <a:pPr algn="ctr"/>
            <a:r>
              <a:rPr lang="en-US" sz="5400" b="1" dirty="0" smtClean="0">
                <a:solidFill>
                  <a:srgbClr val="FFFF00"/>
                </a:solidFill>
              </a:rPr>
              <a:t>“What is a language the speaking when we receive a holy spirit from God?”</a:t>
            </a:r>
            <a:endParaRPr lang="en-US" sz="5400" b="1"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371600"/>
            <a:ext cx="9144000" cy="5262979"/>
          </a:xfrm>
          <a:prstGeom prst="rect">
            <a:avLst/>
          </a:prstGeom>
          <a:noFill/>
        </p:spPr>
        <p:txBody>
          <a:bodyPr wrap="square" rtlCol="0">
            <a:spAutoFit/>
          </a:bodyPr>
          <a:lstStyle/>
          <a:p>
            <a:pPr algn="ctr"/>
            <a:r>
              <a:rPr lang="en-US" sz="4800" b="1" dirty="0" smtClean="0">
                <a:solidFill>
                  <a:schemeClr val="bg1"/>
                </a:solidFill>
              </a:rPr>
              <a:t>What I think the questioner is asking, is in regards the gift of the Holy Ghost, such as the speaking of ‘tongues’, or languages of earth, to spread the Gospel, as seen in Acts chapter 2 at Pentecost and elsewhere.</a:t>
            </a:r>
            <a:endParaRPr lang="en-US" sz="48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 - Feasts Pentecost 50 Days 06.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286000"/>
            <a:ext cx="9144000" cy="3046988"/>
          </a:xfrm>
          <a:prstGeom prst="rect">
            <a:avLst/>
          </a:prstGeom>
          <a:noFill/>
        </p:spPr>
        <p:txBody>
          <a:bodyPr wrap="square" rtlCol="0">
            <a:spAutoFit/>
          </a:bodyPr>
          <a:lstStyle/>
          <a:p>
            <a:pPr algn="ctr"/>
            <a:r>
              <a:rPr lang="en-US" sz="4800" b="1" dirty="0" smtClean="0">
                <a:solidFill>
                  <a:schemeClr val="bg1"/>
                </a:solidFill>
              </a:rPr>
              <a:t>“And when </a:t>
            </a:r>
            <a:r>
              <a:rPr lang="en-US" sz="4800" b="1" u="sng" dirty="0" smtClean="0">
                <a:solidFill>
                  <a:srgbClr val="FFFF00"/>
                </a:solidFill>
              </a:rPr>
              <a:t>the day of Pentecost was fully come</a:t>
            </a:r>
            <a:r>
              <a:rPr lang="en-US" sz="4800" b="1" dirty="0" smtClean="0">
                <a:solidFill>
                  <a:schemeClr val="bg1"/>
                </a:solidFill>
              </a:rPr>
              <a:t>, they were all with one accord in one place.”</a:t>
            </a:r>
          </a:p>
          <a:p>
            <a:pPr algn="ctr"/>
            <a:r>
              <a:rPr lang="en-US" sz="4800" b="1" dirty="0" smtClean="0">
                <a:solidFill>
                  <a:srgbClr val="00B0F0"/>
                </a:solidFill>
              </a:rPr>
              <a:t>– Acts 2:1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828800"/>
            <a:ext cx="9144000" cy="3785652"/>
          </a:xfrm>
          <a:prstGeom prst="rect">
            <a:avLst/>
          </a:prstGeom>
          <a:noFill/>
        </p:spPr>
        <p:txBody>
          <a:bodyPr wrap="square" rtlCol="0">
            <a:spAutoFit/>
          </a:bodyPr>
          <a:lstStyle/>
          <a:p>
            <a:pPr algn="ctr"/>
            <a:r>
              <a:rPr lang="en-US" sz="4800" b="1" dirty="0" smtClean="0">
                <a:solidFill>
                  <a:schemeClr val="bg1"/>
                </a:solidFill>
              </a:rPr>
              <a:t>“And </a:t>
            </a:r>
            <a:r>
              <a:rPr lang="en-US" sz="4800" b="1" u="sng" dirty="0" smtClean="0">
                <a:solidFill>
                  <a:srgbClr val="FFFF00"/>
                </a:solidFill>
              </a:rPr>
              <a:t>suddenly there came a sound from heaven as of a rushing mighty wind</a:t>
            </a:r>
            <a:r>
              <a:rPr lang="en-US" sz="4800" b="1" dirty="0" smtClean="0">
                <a:solidFill>
                  <a:schemeClr val="bg1"/>
                </a:solidFill>
              </a:rPr>
              <a:t>, and it filled all the house where they were sitting.”</a:t>
            </a:r>
          </a:p>
          <a:p>
            <a:pPr algn="ctr"/>
            <a:r>
              <a:rPr lang="en-US" sz="4800" b="1" dirty="0" smtClean="0">
                <a:solidFill>
                  <a:srgbClr val="00B0F0"/>
                </a:solidFill>
              </a:rPr>
              <a:t>– Acts 2:2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438400"/>
            <a:ext cx="9144000" cy="3046988"/>
          </a:xfrm>
          <a:prstGeom prst="rect">
            <a:avLst/>
          </a:prstGeom>
          <a:noFill/>
        </p:spPr>
        <p:txBody>
          <a:bodyPr wrap="square" rtlCol="0">
            <a:spAutoFit/>
          </a:bodyPr>
          <a:lstStyle/>
          <a:p>
            <a:pPr algn="ctr"/>
            <a:r>
              <a:rPr lang="en-US" sz="4800" b="1" dirty="0" smtClean="0">
                <a:solidFill>
                  <a:schemeClr val="bg1"/>
                </a:solidFill>
              </a:rPr>
              <a:t>“And </a:t>
            </a:r>
            <a:r>
              <a:rPr lang="en-US" sz="4800" b="1" u="sng" dirty="0" smtClean="0">
                <a:solidFill>
                  <a:srgbClr val="FFFF00"/>
                </a:solidFill>
              </a:rPr>
              <a:t>there appeared unto them cloven tongues like as of fire</a:t>
            </a:r>
            <a:r>
              <a:rPr lang="en-US" sz="4800" b="1" dirty="0" smtClean="0">
                <a:solidFill>
                  <a:schemeClr val="bg1"/>
                </a:solidFill>
              </a:rPr>
              <a:t>, and it sat upon each of them.”</a:t>
            </a:r>
          </a:p>
          <a:p>
            <a:pPr algn="ctr"/>
            <a:r>
              <a:rPr lang="en-US" sz="4800" b="1" dirty="0" smtClean="0">
                <a:solidFill>
                  <a:srgbClr val="00B0F0"/>
                </a:solidFill>
              </a:rPr>
              <a:t>– Acts 2:3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514600"/>
            <a:ext cx="9144000" cy="2585323"/>
          </a:xfrm>
          <a:prstGeom prst="rect">
            <a:avLst/>
          </a:prstGeom>
          <a:noFill/>
        </p:spPr>
        <p:txBody>
          <a:bodyPr wrap="square" rtlCol="0">
            <a:spAutoFit/>
          </a:bodyPr>
          <a:lstStyle/>
          <a:p>
            <a:pPr algn="ctr"/>
            <a:r>
              <a:rPr lang="en-US" sz="5400" b="1" dirty="0" smtClean="0">
                <a:solidFill>
                  <a:schemeClr val="bg1"/>
                </a:solidFill>
              </a:rPr>
              <a:t>Some think that only a select group of people will see Jesus coming, but …</a:t>
            </a:r>
            <a:endParaRPr lang="en-US" sz="5400"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905000"/>
            <a:ext cx="9144000" cy="3785652"/>
          </a:xfrm>
          <a:prstGeom prst="rect">
            <a:avLst/>
          </a:prstGeom>
          <a:noFill/>
        </p:spPr>
        <p:txBody>
          <a:bodyPr wrap="square" rtlCol="0">
            <a:spAutoFit/>
          </a:bodyPr>
          <a:lstStyle/>
          <a:p>
            <a:pPr algn="ctr"/>
            <a:r>
              <a:rPr lang="en-US" sz="4800" b="1" dirty="0" smtClean="0">
                <a:solidFill>
                  <a:schemeClr val="bg1"/>
                </a:solidFill>
              </a:rPr>
              <a:t>“And they were all filled with the Holy Ghost, and </a:t>
            </a:r>
            <a:r>
              <a:rPr lang="en-US" sz="4800" b="1" u="sng" dirty="0" smtClean="0">
                <a:solidFill>
                  <a:srgbClr val="FFFF00"/>
                </a:solidFill>
              </a:rPr>
              <a:t>began to speak with other tongues</a:t>
            </a:r>
            <a:r>
              <a:rPr lang="en-US" sz="4800" b="1" dirty="0" smtClean="0">
                <a:solidFill>
                  <a:schemeClr val="bg1"/>
                </a:solidFill>
              </a:rPr>
              <a:t>, as the Spirit gave them utterance.”</a:t>
            </a:r>
          </a:p>
          <a:p>
            <a:pPr algn="ctr"/>
            <a:r>
              <a:rPr lang="en-US" sz="4800" b="1" dirty="0" smtClean="0">
                <a:solidFill>
                  <a:srgbClr val="00B0F0"/>
                </a:solidFill>
              </a:rPr>
              <a:t>– Acts 2:4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209800"/>
            <a:ext cx="9144000" cy="3046988"/>
          </a:xfrm>
          <a:prstGeom prst="rect">
            <a:avLst/>
          </a:prstGeom>
          <a:noFill/>
        </p:spPr>
        <p:txBody>
          <a:bodyPr wrap="square" rtlCol="0">
            <a:spAutoFit/>
          </a:bodyPr>
          <a:lstStyle/>
          <a:p>
            <a:pPr algn="ctr"/>
            <a:r>
              <a:rPr lang="en-US" sz="4800" b="1" dirty="0" smtClean="0">
                <a:solidFill>
                  <a:schemeClr val="bg1"/>
                </a:solidFill>
              </a:rPr>
              <a:t>“And there were dwelling at Jerusalem </a:t>
            </a:r>
            <a:r>
              <a:rPr lang="en-US" sz="4800" b="1" u="sng" dirty="0" smtClean="0">
                <a:solidFill>
                  <a:srgbClr val="FFFF00"/>
                </a:solidFill>
              </a:rPr>
              <a:t>Jews, devout</a:t>
            </a:r>
            <a:r>
              <a:rPr lang="en-US" sz="4800" b="1" dirty="0" smtClean="0">
                <a:solidFill>
                  <a:schemeClr val="bg1"/>
                </a:solidFill>
              </a:rPr>
              <a:t> men, </a:t>
            </a:r>
            <a:r>
              <a:rPr lang="en-US" sz="4800" b="1" u="sng" dirty="0" smtClean="0">
                <a:solidFill>
                  <a:srgbClr val="FFFF00"/>
                </a:solidFill>
              </a:rPr>
              <a:t>out of every nation under heaven</a:t>
            </a:r>
            <a:r>
              <a:rPr lang="en-US" sz="4800" b="1" dirty="0" smtClean="0">
                <a:solidFill>
                  <a:schemeClr val="bg1"/>
                </a:solidFill>
              </a:rPr>
              <a:t>.”</a:t>
            </a:r>
          </a:p>
          <a:p>
            <a:pPr algn="ctr"/>
            <a:r>
              <a:rPr lang="en-US" sz="4800" b="1" dirty="0" smtClean="0">
                <a:solidFill>
                  <a:srgbClr val="00B0F0"/>
                </a:solidFill>
              </a:rPr>
              <a:t>– Acts 2:5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600200"/>
            <a:ext cx="9144000" cy="4524315"/>
          </a:xfrm>
          <a:prstGeom prst="rect">
            <a:avLst/>
          </a:prstGeom>
          <a:noFill/>
        </p:spPr>
        <p:txBody>
          <a:bodyPr wrap="square" rtlCol="0">
            <a:spAutoFit/>
          </a:bodyPr>
          <a:lstStyle/>
          <a:p>
            <a:pPr algn="ctr"/>
            <a:r>
              <a:rPr lang="en-US" sz="4800" b="1" dirty="0" smtClean="0">
                <a:solidFill>
                  <a:schemeClr val="bg1"/>
                </a:solidFill>
              </a:rPr>
              <a:t>“Now when this was noised abroad, the multitude came together, and were confounded, because that </a:t>
            </a:r>
            <a:r>
              <a:rPr lang="en-US" sz="4800" b="1" u="sng" dirty="0" smtClean="0">
                <a:solidFill>
                  <a:srgbClr val="FFFF00"/>
                </a:solidFill>
              </a:rPr>
              <a:t>every man heard them speak in his own language</a:t>
            </a:r>
            <a:r>
              <a:rPr lang="en-US" sz="4800" b="1" dirty="0" smtClean="0">
                <a:solidFill>
                  <a:schemeClr val="bg1"/>
                </a:solidFill>
              </a:rPr>
              <a:t>.”</a:t>
            </a:r>
          </a:p>
          <a:p>
            <a:pPr algn="ctr"/>
            <a:r>
              <a:rPr lang="en-US" sz="4800" b="1" dirty="0" smtClean="0">
                <a:solidFill>
                  <a:srgbClr val="00B0F0"/>
                </a:solidFill>
              </a:rPr>
              <a:t>– Acts 2:6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133600"/>
            <a:ext cx="9144000" cy="3046988"/>
          </a:xfrm>
          <a:prstGeom prst="rect">
            <a:avLst/>
          </a:prstGeom>
          <a:noFill/>
        </p:spPr>
        <p:txBody>
          <a:bodyPr wrap="square" rtlCol="0">
            <a:spAutoFit/>
          </a:bodyPr>
          <a:lstStyle/>
          <a:p>
            <a:pPr algn="ctr"/>
            <a:r>
              <a:rPr lang="en-US" sz="4800" b="1" dirty="0" smtClean="0">
                <a:solidFill>
                  <a:schemeClr val="bg1"/>
                </a:solidFill>
              </a:rPr>
              <a:t>“And </a:t>
            </a:r>
            <a:r>
              <a:rPr lang="en-US" sz="4800" b="1" u="sng" dirty="0" smtClean="0">
                <a:solidFill>
                  <a:srgbClr val="FFFF00"/>
                </a:solidFill>
              </a:rPr>
              <a:t>they were all amazed and </a:t>
            </a:r>
            <a:r>
              <a:rPr lang="en-US" sz="4800" b="1" u="sng" dirty="0" err="1" smtClean="0">
                <a:solidFill>
                  <a:srgbClr val="FFFF00"/>
                </a:solidFill>
              </a:rPr>
              <a:t>marvelled</a:t>
            </a:r>
            <a:r>
              <a:rPr lang="en-US" sz="4800" b="1" dirty="0" smtClean="0">
                <a:solidFill>
                  <a:schemeClr val="bg1"/>
                </a:solidFill>
              </a:rPr>
              <a:t>, saying one to another, Behold, </a:t>
            </a:r>
            <a:r>
              <a:rPr lang="en-US" sz="4800" b="1" u="sng" dirty="0" smtClean="0">
                <a:solidFill>
                  <a:srgbClr val="FFFF00"/>
                </a:solidFill>
              </a:rPr>
              <a:t>are not all these which speak</a:t>
            </a:r>
            <a:r>
              <a:rPr lang="en-US" sz="4800" b="1" dirty="0" smtClean="0">
                <a:solidFill>
                  <a:schemeClr val="bg1"/>
                </a:solidFill>
              </a:rPr>
              <a:t> </a:t>
            </a:r>
            <a:r>
              <a:rPr lang="en-US" sz="4800" b="1" dirty="0" err="1" smtClean="0">
                <a:solidFill>
                  <a:schemeClr val="bg1"/>
                </a:solidFill>
              </a:rPr>
              <a:t>Galilaeans</a:t>
            </a:r>
            <a:r>
              <a:rPr lang="en-US" sz="4800" b="1" dirty="0" smtClean="0">
                <a:solidFill>
                  <a:schemeClr val="bg1"/>
                </a:solidFill>
              </a:rPr>
              <a:t>?” </a:t>
            </a:r>
            <a:r>
              <a:rPr lang="en-US" sz="4800" b="1" dirty="0" smtClean="0">
                <a:solidFill>
                  <a:srgbClr val="00B0F0"/>
                </a:solidFill>
              </a:rPr>
              <a:t>– Acts 2:7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514600"/>
            <a:ext cx="9144000" cy="2308324"/>
          </a:xfrm>
          <a:prstGeom prst="rect">
            <a:avLst/>
          </a:prstGeom>
          <a:noFill/>
        </p:spPr>
        <p:txBody>
          <a:bodyPr wrap="square" rtlCol="0">
            <a:spAutoFit/>
          </a:bodyPr>
          <a:lstStyle/>
          <a:p>
            <a:pPr algn="ctr"/>
            <a:r>
              <a:rPr lang="en-US" sz="4800" b="1" dirty="0" smtClean="0">
                <a:solidFill>
                  <a:schemeClr val="bg1"/>
                </a:solidFill>
              </a:rPr>
              <a:t>“And </a:t>
            </a:r>
            <a:r>
              <a:rPr lang="en-US" sz="4800" b="1" u="sng" dirty="0" smtClean="0">
                <a:solidFill>
                  <a:srgbClr val="FFFF00"/>
                </a:solidFill>
              </a:rPr>
              <a:t>how hear we every man in our own tongue, wherein we were born</a:t>
            </a:r>
            <a:r>
              <a:rPr lang="en-US" sz="4800" b="1" dirty="0" smtClean="0">
                <a:solidFill>
                  <a:schemeClr val="bg1"/>
                </a:solidFill>
              </a:rPr>
              <a:t>?” </a:t>
            </a:r>
            <a:r>
              <a:rPr lang="en-US" sz="4800" b="1" dirty="0" smtClean="0">
                <a:solidFill>
                  <a:srgbClr val="00B0F0"/>
                </a:solidFill>
              </a:rPr>
              <a:t>– Acts 2:8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981200"/>
            <a:ext cx="9144000" cy="3785652"/>
          </a:xfrm>
          <a:prstGeom prst="rect">
            <a:avLst/>
          </a:prstGeom>
          <a:noFill/>
        </p:spPr>
        <p:txBody>
          <a:bodyPr wrap="square" rtlCol="0">
            <a:spAutoFit/>
          </a:bodyPr>
          <a:lstStyle/>
          <a:p>
            <a:pPr algn="ctr"/>
            <a:r>
              <a:rPr lang="en-US" sz="4800" b="1" dirty="0" smtClean="0">
                <a:solidFill>
                  <a:schemeClr val="bg1"/>
                </a:solidFill>
              </a:rPr>
              <a:t>“</a:t>
            </a:r>
            <a:r>
              <a:rPr lang="en-US" sz="4800" b="1" dirty="0" err="1" smtClean="0">
                <a:solidFill>
                  <a:schemeClr val="bg1"/>
                </a:solidFill>
              </a:rPr>
              <a:t>Parthians</a:t>
            </a:r>
            <a:r>
              <a:rPr lang="en-US" sz="4800" b="1" dirty="0" smtClean="0">
                <a:solidFill>
                  <a:schemeClr val="bg1"/>
                </a:solidFill>
              </a:rPr>
              <a:t>, and Medes, and </a:t>
            </a:r>
            <a:r>
              <a:rPr lang="en-US" sz="4800" b="1" dirty="0" err="1" smtClean="0">
                <a:solidFill>
                  <a:schemeClr val="bg1"/>
                </a:solidFill>
              </a:rPr>
              <a:t>Elamites</a:t>
            </a:r>
            <a:r>
              <a:rPr lang="en-US" sz="4800" b="1" dirty="0" smtClean="0">
                <a:solidFill>
                  <a:schemeClr val="bg1"/>
                </a:solidFill>
              </a:rPr>
              <a:t>, and the dwellers in Mesopotamia, and in Judaea, and Cappadocia, in Pontus, and Asia,”</a:t>
            </a:r>
          </a:p>
          <a:p>
            <a:pPr algn="ctr"/>
            <a:r>
              <a:rPr lang="en-US" sz="4800" b="1" dirty="0" smtClean="0">
                <a:solidFill>
                  <a:srgbClr val="00B0F0"/>
                </a:solidFill>
              </a:rPr>
              <a:t>– Acts 2:9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981200"/>
            <a:ext cx="9144000" cy="3785652"/>
          </a:xfrm>
          <a:prstGeom prst="rect">
            <a:avLst/>
          </a:prstGeom>
          <a:noFill/>
        </p:spPr>
        <p:txBody>
          <a:bodyPr wrap="square" rtlCol="0">
            <a:spAutoFit/>
          </a:bodyPr>
          <a:lstStyle/>
          <a:p>
            <a:pPr algn="ctr"/>
            <a:r>
              <a:rPr lang="en-US" sz="4800" b="1" dirty="0" smtClean="0">
                <a:solidFill>
                  <a:schemeClr val="bg1"/>
                </a:solidFill>
              </a:rPr>
              <a:t>“Phrygia, and </a:t>
            </a:r>
            <a:r>
              <a:rPr lang="en-US" sz="4800" b="1" dirty="0" err="1" smtClean="0">
                <a:solidFill>
                  <a:schemeClr val="bg1"/>
                </a:solidFill>
              </a:rPr>
              <a:t>Pamphylia</a:t>
            </a:r>
            <a:r>
              <a:rPr lang="en-US" sz="4800" b="1" dirty="0" smtClean="0">
                <a:solidFill>
                  <a:schemeClr val="bg1"/>
                </a:solidFill>
              </a:rPr>
              <a:t>, in Egypt, and in the parts of Libya about Cyrene, and strangers of Rome, Jews and proselytes,”</a:t>
            </a:r>
          </a:p>
          <a:p>
            <a:pPr algn="ctr"/>
            <a:r>
              <a:rPr lang="en-US" sz="4800" b="1" dirty="0" smtClean="0">
                <a:solidFill>
                  <a:srgbClr val="00B0F0"/>
                </a:solidFill>
              </a:rPr>
              <a:t>– Acts 2:10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209800"/>
            <a:ext cx="9144000" cy="3046988"/>
          </a:xfrm>
          <a:prstGeom prst="rect">
            <a:avLst/>
          </a:prstGeom>
          <a:noFill/>
        </p:spPr>
        <p:txBody>
          <a:bodyPr wrap="square" rtlCol="0">
            <a:spAutoFit/>
          </a:bodyPr>
          <a:lstStyle/>
          <a:p>
            <a:pPr algn="ctr"/>
            <a:r>
              <a:rPr lang="en-US" sz="4800" b="1" dirty="0" smtClean="0">
                <a:solidFill>
                  <a:schemeClr val="bg1"/>
                </a:solidFill>
              </a:rPr>
              <a:t>“</a:t>
            </a:r>
            <a:r>
              <a:rPr lang="en-US" sz="4800" b="1" dirty="0" err="1" smtClean="0">
                <a:solidFill>
                  <a:schemeClr val="bg1"/>
                </a:solidFill>
              </a:rPr>
              <a:t>Cretes</a:t>
            </a:r>
            <a:r>
              <a:rPr lang="en-US" sz="4800" b="1" dirty="0" smtClean="0">
                <a:solidFill>
                  <a:schemeClr val="bg1"/>
                </a:solidFill>
              </a:rPr>
              <a:t> and Arabians, </a:t>
            </a:r>
            <a:r>
              <a:rPr lang="en-US" sz="4800" b="1" u="sng" dirty="0" smtClean="0">
                <a:solidFill>
                  <a:srgbClr val="FFFF00"/>
                </a:solidFill>
              </a:rPr>
              <a:t>we do hear them speak in our tongues</a:t>
            </a:r>
            <a:r>
              <a:rPr lang="en-US" sz="4800" b="1" dirty="0" smtClean="0">
                <a:solidFill>
                  <a:schemeClr val="bg1"/>
                </a:solidFill>
              </a:rPr>
              <a:t> the wonderful works of God.”</a:t>
            </a:r>
          </a:p>
          <a:p>
            <a:pPr algn="ctr"/>
            <a:r>
              <a:rPr lang="en-US" sz="4800" b="1" dirty="0" smtClean="0">
                <a:solidFill>
                  <a:srgbClr val="00B0F0"/>
                </a:solidFill>
              </a:rPr>
              <a:t>– Acts 2:11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225689"/>
            <a:ext cx="9144000" cy="5632311"/>
          </a:xfrm>
          <a:prstGeom prst="rect">
            <a:avLst/>
          </a:prstGeom>
          <a:noFill/>
        </p:spPr>
        <p:txBody>
          <a:bodyPr wrap="square" rtlCol="0">
            <a:spAutoFit/>
          </a:bodyPr>
          <a:lstStyle/>
          <a:p>
            <a:pPr algn="ctr"/>
            <a:r>
              <a:rPr lang="en-US" sz="6000" b="1" dirty="0" smtClean="0">
                <a:solidFill>
                  <a:schemeClr val="bg1"/>
                </a:solidFill>
              </a:rPr>
              <a:t>Does everybody get the same gift(s)?  Or should everyone speak in tongues </a:t>
            </a:r>
            <a:r>
              <a:rPr lang="en-US" sz="6000" b="1" dirty="0" smtClean="0">
                <a:solidFill>
                  <a:srgbClr val="00B050"/>
                </a:solidFill>
              </a:rPr>
              <a:t>(languages of earth)</a:t>
            </a:r>
            <a:r>
              <a:rPr lang="en-US" sz="6000" b="1" dirty="0" smtClean="0">
                <a:solidFill>
                  <a:schemeClr val="bg1"/>
                </a:solidFill>
              </a:rPr>
              <a:t> at all times when the Holy Spirit is received?</a:t>
            </a:r>
            <a:endParaRPr lang="en-US" sz="6000" b="1" dirty="0">
              <a:solidFill>
                <a:srgbClr val="00B0F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295400"/>
            <a:ext cx="9144000" cy="5262979"/>
          </a:xfrm>
          <a:prstGeom prst="rect">
            <a:avLst/>
          </a:prstGeom>
          <a:noFill/>
        </p:spPr>
        <p:txBody>
          <a:bodyPr wrap="square" rtlCol="0">
            <a:spAutoFit/>
          </a:bodyPr>
          <a:lstStyle/>
          <a:p>
            <a:pPr algn="ctr"/>
            <a:r>
              <a:rPr lang="en-US" sz="4800" b="1" dirty="0" smtClean="0">
                <a:solidFill>
                  <a:schemeClr val="bg1"/>
                </a:solidFill>
              </a:rPr>
              <a:t>“And </a:t>
            </a:r>
            <a:r>
              <a:rPr lang="en-US" sz="4800" b="1" u="sng" dirty="0" smtClean="0">
                <a:solidFill>
                  <a:schemeClr val="bg1"/>
                </a:solidFill>
              </a:rPr>
              <a:t>God hath set</a:t>
            </a:r>
            <a:r>
              <a:rPr lang="en-US" sz="4800" b="1" dirty="0" smtClean="0">
                <a:solidFill>
                  <a:schemeClr val="bg1"/>
                </a:solidFill>
              </a:rPr>
              <a:t> </a:t>
            </a:r>
            <a:r>
              <a:rPr lang="en-US" sz="4800" b="1" u="sng" dirty="0" smtClean="0">
                <a:solidFill>
                  <a:srgbClr val="FFFF00"/>
                </a:solidFill>
              </a:rPr>
              <a:t>some</a:t>
            </a:r>
            <a:r>
              <a:rPr lang="en-US" sz="4800" b="1" dirty="0" smtClean="0">
                <a:solidFill>
                  <a:schemeClr val="bg1"/>
                </a:solidFill>
              </a:rPr>
              <a:t> in the church, first apostles, secondarily prophets, thirdly teachers, after that miracles, then gifts of healings, helps, governments, </a:t>
            </a:r>
            <a:r>
              <a:rPr lang="en-US" sz="4800" b="1" u="sng" dirty="0" smtClean="0">
                <a:solidFill>
                  <a:srgbClr val="FFFF00"/>
                </a:solidFill>
              </a:rPr>
              <a:t>diversities of tongues</a:t>
            </a:r>
            <a:r>
              <a:rPr lang="en-US" sz="4800" dirty="0" smtClean="0"/>
              <a:t> </a:t>
            </a:r>
            <a:r>
              <a:rPr lang="en-US" sz="4800" b="1" dirty="0" smtClean="0">
                <a:solidFill>
                  <a:srgbClr val="00B050"/>
                </a:solidFill>
              </a:rPr>
              <a:t>(languages)</a:t>
            </a:r>
            <a:r>
              <a:rPr lang="en-US" sz="4800" b="1" dirty="0" smtClean="0">
                <a:solidFill>
                  <a:schemeClr val="bg1"/>
                </a:solidFill>
              </a:rPr>
              <a:t>.”</a:t>
            </a:r>
          </a:p>
          <a:p>
            <a:pPr algn="ctr"/>
            <a:r>
              <a:rPr lang="en-US" sz="4800" b="1" dirty="0" smtClean="0">
                <a:solidFill>
                  <a:srgbClr val="00B0F0"/>
                </a:solidFill>
              </a:rPr>
              <a:t>– 1 Corinthians 12:8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5016758"/>
          </a:xfrm>
          <a:prstGeom prst="rect">
            <a:avLst/>
          </a:prstGeom>
          <a:noFill/>
        </p:spPr>
        <p:txBody>
          <a:bodyPr wrap="square" rtlCol="0">
            <a:spAutoFit/>
          </a:bodyPr>
          <a:lstStyle/>
          <a:p>
            <a:pPr algn="ctr"/>
            <a:r>
              <a:rPr lang="en-US" sz="4000" b="1" dirty="0" smtClean="0">
                <a:solidFill>
                  <a:schemeClr val="bg1"/>
                </a:solidFill>
              </a:rPr>
              <a:t>… we are warned in scripture </a:t>
            </a:r>
            <a:r>
              <a:rPr lang="en-US" sz="4000" b="1" dirty="0" smtClean="0">
                <a:solidFill>
                  <a:srgbClr val="00B0F0"/>
                </a:solidFill>
              </a:rPr>
              <a:t>(2 Tim. 3:13 KJB)</a:t>
            </a:r>
            <a:r>
              <a:rPr lang="en-US" sz="4000" b="1" dirty="0" smtClean="0">
                <a:solidFill>
                  <a:schemeClr val="bg1"/>
                </a:solidFill>
              </a:rPr>
              <a:t>, that in the last days, N</a:t>
            </a:r>
            <a:r>
              <a:rPr lang="en-US" sz="4000" b="1" dirty="0" smtClean="0">
                <a:solidFill>
                  <a:schemeClr val="bg1">
                    <a:lumMod val="65000"/>
                  </a:schemeClr>
                </a:solidFill>
              </a:rPr>
              <a:t>umerous </a:t>
            </a:r>
            <a:r>
              <a:rPr lang="en-US" sz="4000" b="1" dirty="0" smtClean="0">
                <a:solidFill>
                  <a:schemeClr val="bg1"/>
                </a:solidFill>
              </a:rPr>
              <a:t>A</a:t>
            </a:r>
            <a:r>
              <a:rPr lang="en-US" sz="4000" b="1" dirty="0" smtClean="0">
                <a:solidFill>
                  <a:schemeClr val="bg1">
                    <a:lumMod val="65000"/>
                  </a:schemeClr>
                </a:solidFill>
              </a:rPr>
              <a:t>nomalistic</a:t>
            </a:r>
            <a:r>
              <a:rPr lang="en-US" sz="4000" b="1" dirty="0" smtClean="0">
                <a:solidFill>
                  <a:schemeClr val="bg1"/>
                </a:solidFill>
              </a:rPr>
              <a:t> S</a:t>
            </a:r>
            <a:r>
              <a:rPr lang="en-US" sz="4000" b="1" dirty="0" smtClean="0">
                <a:solidFill>
                  <a:schemeClr val="bg1">
                    <a:lumMod val="65000"/>
                  </a:schemeClr>
                </a:solidFill>
              </a:rPr>
              <a:t>cams</a:t>
            </a:r>
            <a:r>
              <a:rPr lang="en-US" sz="4000" b="1" dirty="0" smtClean="0">
                <a:solidFill>
                  <a:schemeClr val="bg1"/>
                </a:solidFill>
              </a:rPr>
              <a:t> A</a:t>
            </a:r>
            <a:r>
              <a:rPr lang="en-US" sz="4000" b="1" dirty="0" smtClean="0">
                <a:solidFill>
                  <a:schemeClr val="bg1">
                    <a:lumMod val="65000"/>
                  </a:schemeClr>
                </a:solidFill>
              </a:rPr>
              <a:t>bound</a:t>
            </a:r>
            <a:r>
              <a:rPr lang="en-US" sz="4000" b="1" dirty="0" smtClean="0">
                <a:solidFill>
                  <a:schemeClr val="bg1"/>
                </a:solidFill>
              </a:rPr>
              <a:t>, which are N</a:t>
            </a:r>
            <a:r>
              <a:rPr lang="en-US" sz="4000" b="1" dirty="0" smtClean="0">
                <a:solidFill>
                  <a:schemeClr val="bg1">
                    <a:lumMod val="65000"/>
                  </a:schemeClr>
                </a:solidFill>
              </a:rPr>
              <a:t>ot</a:t>
            </a:r>
            <a:r>
              <a:rPr lang="en-US" sz="4000" b="1" dirty="0" smtClean="0">
                <a:solidFill>
                  <a:schemeClr val="bg1"/>
                </a:solidFill>
              </a:rPr>
              <a:t> A</a:t>
            </a:r>
            <a:r>
              <a:rPr lang="en-US" sz="4000" b="1" dirty="0" smtClean="0">
                <a:solidFill>
                  <a:schemeClr val="bg1">
                    <a:lumMod val="65000"/>
                  </a:schemeClr>
                </a:solidFill>
              </a:rPr>
              <a:t>nything</a:t>
            </a:r>
            <a:r>
              <a:rPr lang="en-US" sz="4000" b="1" dirty="0" smtClean="0">
                <a:solidFill>
                  <a:schemeClr val="bg1"/>
                </a:solidFill>
              </a:rPr>
              <a:t>, S</a:t>
            </a:r>
            <a:r>
              <a:rPr lang="en-US" sz="4000" b="1" dirty="0" smtClean="0">
                <a:solidFill>
                  <a:schemeClr val="bg1">
                    <a:lumMod val="65000"/>
                  </a:schemeClr>
                </a:solidFill>
              </a:rPr>
              <a:t>imply</a:t>
            </a:r>
            <a:r>
              <a:rPr lang="en-US" sz="4000" b="1" dirty="0" smtClean="0">
                <a:solidFill>
                  <a:schemeClr val="bg1"/>
                </a:solidFill>
              </a:rPr>
              <a:t> </a:t>
            </a:r>
            <a:r>
              <a:rPr lang="en-US" sz="4000" b="1" dirty="0" err="1" smtClean="0">
                <a:solidFill>
                  <a:schemeClr val="bg1"/>
                </a:solidFill>
              </a:rPr>
              <a:t>A</a:t>
            </a:r>
            <a:r>
              <a:rPr lang="en-US" sz="4000" b="1" dirty="0" err="1" smtClean="0">
                <a:solidFill>
                  <a:schemeClr val="bg1">
                    <a:lumMod val="65000"/>
                  </a:schemeClr>
                </a:solidFill>
              </a:rPr>
              <a:t>ether</a:t>
            </a:r>
            <a:r>
              <a:rPr lang="en-US" sz="4000" b="1" dirty="0" smtClean="0">
                <a:solidFill>
                  <a:schemeClr val="bg1"/>
                </a:solidFill>
              </a:rPr>
              <a:t>; while others are N</a:t>
            </a:r>
            <a:r>
              <a:rPr lang="en-US" sz="4000" b="1" dirty="0" smtClean="0">
                <a:solidFill>
                  <a:schemeClr val="bg1">
                    <a:lumMod val="65000"/>
                  </a:schemeClr>
                </a:solidFill>
              </a:rPr>
              <a:t>ot</a:t>
            </a:r>
            <a:r>
              <a:rPr lang="en-US" sz="4000" b="1" dirty="0" smtClean="0">
                <a:solidFill>
                  <a:schemeClr val="bg1"/>
                </a:solidFill>
              </a:rPr>
              <a:t> A</a:t>
            </a:r>
            <a:r>
              <a:rPr lang="en-US" sz="4000" b="1" dirty="0" smtClean="0">
                <a:solidFill>
                  <a:schemeClr val="bg1">
                    <a:lumMod val="65000"/>
                  </a:schemeClr>
                </a:solidFill>
              </a:rPr>
              <a:t>lways</a:t>
            </a:r>
            <a:r>
              <a:rPr lang="en-US" sz="4000" b="1" dirty="0" smtClean="0">
                <a:solidFill>
                  <a:schemeClr val="bg1"/>
                </a:solidFill>
              </a:rPr>
              <a:t> S</a:t>
            </a:r>
            <a:r>
              <a:rPr lang="en-US" sz="4000" b="1" dirty="0" smtClean="0">
                <a:solidFill>
                  <a:schemeClr val="bg1">
                    <a:lumMod val="65000"/>
                  </a:schemeClr>
                </a:solidFill>
              </a:rPr>
              <a:t>cientifically</a:t>
            </a:r>
            <a:r>
              <a:rPr lang="en-US" sz="4000" b="1" dirty="0" smtClean="0">
                <a:solidFill>
                  <a:schemeClr val="bg1"/>
                </a:solidFill>
              </a:rPr>
              <a:t> A</a:t>
            </a:r>
            <a:r>
              <a:rPr lang="en-US" sz="4000" b="1" dirty="0" smtClean="0">
                <a:solidFill>
                  <a:schemeClr val="bg1">
                    <a:lumMod val="65000"/>
                  </a:schemeClr>
                </a:solidFill>
              </a:rPr>
              <a:t>ccurate </a:t>
            </a:r>
            <a:r>
              <a:rPr lang="en-US" sz="4000" b="1" dirty="0" smtClean="0">
                <a:solidFill>
                  <a:srgbClr val="00B0F0"/>
                </a:solidFill>
              </a:rPr>
              <a:t>(1 Tim. 6:20 KJB)</a:t>
            </a:r>
            <a:r>
              <a:rPr lang="en-US" sz="4000" b="1" dirty="0" smtClean="0">
                <a:solidFill>
                  <a:schemeClr val="bg1"/>
                </a:solidFill>
              </a:rPr>
              <a:t>, and from some who are deceived or deceiving, it’s, </a:t>
            </a:r>
            <a:r>
              <a:rPr lang="en-US" sz="4000" b="1" dirty="0" smtClean="0">
                <a:solidFill>
                  <a:schemeClr val="bg1">
                    <a:lumMod val="65000"/>
                  </a:schemeClr>
                </a:solidFill>
              </a:rPr>
              <a:t>‘</a:t>
            </a:r>
            <a:r>
              <a:rPr lang="en-US" sz="4000" b="1" dirty="0" smtClean="0">
                <a:solidFill>
                  <a:schemeClr val="bg1"/>
                </a:solidFill>
              </a:rPr>
              <a:t>N</a:t>
            </a:r>
            <a:r>
              <a:rPr lang="en-US" sz="4000" b="1" dirty="0" smtClean="0">
                <a:solidFill>
                  <a:schemeClr val="bg1">
                    <a:lumMod val="65000"/>
                  </a:schemeClr>
                </a:solidFill>
              </a:rPr>
              <a:t>ever</a:t>
            </a:r>
            <a:r>
              <a:rPr lang="en-US" sz="4000" b="1" dirty="0" smtClean="0">
                <a:solidFill>
                  <a:schemeClr val="bg1"/>
                </a:solidFill>
              </a:rPr>
              <a:t> A S</a:t>
            </a:r>
            <a:r>
              <a:rPr lang="en-US" sz="4000" b="1" dirty="0" smtClean="0">
                <a:solidFill>
                  <a:schemeClr val="bg1">
                    <a:lumMod val="65000"/>
                  </a:schemeClr>
                </a:solidFill>
              </a:rPr>
              <a:t>traight</a:t>
            </a:r>
            <a:r>
              <a:rPr lang="en-US" sz="4000" b="1" dirty="0" smtClean="0">
                <a:solidFill>
                  <a:schemeClr val="bg1"/>
                </a:solidFill>
              </a:rPr>
              <a:t> A</a:t>
            </a:r>
            <a:r>
              <a:rPr lang="en-US" sz="4000" b="1" dirty="0" smtClean="0">
                <a:solidFill>
                  <a:schemeClr val="bg1">
                    <a:lumMod val="65000"/>
                  </a:schemeClr>
                </a:solidFill>
              </a:rPr>
              <a:t>nswer’</a:t>
            </a:r>
            <a:r>
              <a:rPr lang="en-US" sz="4000" b="1" dirty="0" smtClean="0">
                <a:solidFill>
                  <a:schemeClr val="bg1"/>
                </a:solidFill>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2057400"/>
            <a:ext cx="9144000" cy="3416320"/>
          </a:xfrm>
          <a:prstGeom prst="rect">
            <a:avLst/>
          </a:prstGeom>
          <a:noFill/>
        </p:spPr>
        <p:txBody>
          <a:bodyPr wrap="square" rtlCol="0">
            <a:spAutoFit/>
          </a:bodyPr>
          <a:lstStyle/>
          <a:p>
            <a:pPr algn="ctr"/>
            <a:r>
              <a:rPr lang="en-US" sz="4800" b="1" i="1" dirty="0" smtClean="0">
                <a:solidFill>
                  <a:schemeClr val="bg1"/>
                </a:solidFill>
              </a:rPr>
              <a:t>“Are</a:t>
            </a:r>
            <a:r>
              <a:rPr lang="en-US" sz="4800" b="1" dirty="0" smtClean="0">
                <a:solidFill>
                  <a:schemeClr val="bg1"/>
                </a:solidFill>
              </a:rPr>
              <a:t> all apostles? </a:t>
            </a:r>
            <a:r>
              <a:rPr lang="en-US" sz="4800" b="1" i="1" dirty="0" smtClean="0">
                <a:solidFill>
                  <a:schemeClr val="bg1"/>
                </a:solidFill>
              </a:rPr>
              <a:t>are</a:t>
            </a:r>
            <a:r>
              <a:rPr lang="en-US" sz="4800" b="1" dirty="0" smtClean="0">
                <a:solidFill>
                  <a:schemeClr val="bg1"/>
                </a:solidFill>
              </a:rPr>
              <a:t> all prophets? </a:t>
            </a:r>
            <a:r>
              <a:rPr lang="en-US" sz="4800" b="1" i="1" dirty="0" smtClean="0">
                <a:solidFill>
                  <a:schemeClr val="bg1"/>
                </a:solidFill>
              </a:rPr>
              <a:t>are</a:t>
            </a:r>
            <a:r>
              <a:rPr lang="en-US" sz="4800" b="1" dirty="0" smtClean="0">
                <a:solidFill>
                  <a:schemeClr val="bg1"/>
                </a:solidFill>
              </a:rPr>
              <a:t> all teachers? </a:t>
            </a:r>
            <a:r>
              <a:rPr lang="en-US" sz="4800" b="1" i="1" dirty="0" smtClean="0">
                <a:solidFill>
                  <a:schemeClr val="bg1"/>
                </a:solidFill>
              </a:rPr>
              <a:t>are</a:t>
            </a:r>
            <a:r>
              <a:rPr lang="en-US" sz="4800" b="1" dirty="0" smtClean="0">
                <a:solidFill>
                  <a:schemeClr val="bg1"/>
                </a:solidFill>
              </a:rPr>
              <a:t> all workers of miracles?” </a:t>
            </a:r>
            <a:r>
              <a:rPr lang="en-US" sz="4800" b="1" dirty="0" smtClean="0">
                <a:solidFill>
                  <a:srgbClr val="00B0F0"/>
                </a:solidFill>
              </a:rPr>
              <a:t>– 1 Corinthians 12:9 KJB</a:t>
            </a:r>
          </a:p>
          <a:p>
            <a:pPr algn="ctr"/>
            <a:endParaRPr lang="en-US" sz="2400" b="1" dirty="0" smtClean="0">
              <a:solidFill>
                <a:srgbClr val="00B0F0"/>
              </a:solidFill>
            </a:endParaRPr>
          </a:p>
          <a:p>
            <a:pPr algn="ctr"/>
            <a:r>
              <a:rPr lang="en-US" sz="4800" b="1" dirty="0" smtClean="0">
                <a:solidFill>
                  <a:srgbClr val="00B050"/>
                </a:solidFill>
              </a:rPr>
              <a:t>What is Paul’s implied answer?</a:t>
            </a:r>
            <a:endParaRPr lang="en-US" sz="4800" b="1" dirty="0">
              <a:solidFill>
                <a:srgbClr val="00B05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752600"/>
            <a:ext cx="9144000" cy="4154984"/>
          </a:xfrm>
          <a:prstGeom prst="rect">
            <a:avLst/>
          </a:prstGeom>
          <a:noFill/>
        </p:spPr>
        <p:txBody>
          <a:bodyPr wrap="square" rtlCol="0">
            <a:spAutoFit/>
          </a:bodyPr>
          <a:lstStyle/>
          <a:p>
            <a:pPr algn="ctr"/>
            <a:r>
              <a:rPr lang="en-US" sz="4800" b="1" dirty="0" smtClean="0">
                <a:solidFill>
                  <a:schemeClr val="bg1"/>
                </a:solidFill>
              </a:rPr>
              <a:t>“Have all the gifts of healing? </a:t>
            </a:r>
            <a:r>
              <a:rPr lang="en-US" sz="4800" b="1" u="sng" dirty="0" smtClean="0">
                <a:solidFill>
                  <a:srgbClr val="FFFF00"/>
                </a:solidFill>
              </a:rPr>
              <a:t>do all speak with tongues</a:t>
            </a:r>
            <a:r>
              <a:rPr lang="en-US" sz="4800" b="1" dirty="0" smtClean="0">
                <a:solidFill>
                  <a:schemeClr val="bg1"/>
                </a:solidFill>
              </a:rPr>
              <a:t>? do all interpret?”</a:t>
            </a:r>
          </a:p>
          <a:p>
            <a:pPr algn="ctr"/>
            <a:r>
              <a:rPr lang="en-US" sz="4800" b="1" dirty="0" smtClean="0">
                <a:solidFill>
                  <a:srgbClr val="00B0F0"/>
                </a:solidFill>
              </a:rPr>
              <a:t>– 1 Corinthians 12:10 KJB</a:t>
            </a:r>
          </a:p>
          <a:p>
            <a:pPr algn="ctr"/>
            <a:endParaRPr lang="en-US" sz="2400" b="1" dirty="0" smtClean="0">
              <a:solidFill>
                <a:srgbClr val="00B0F0"/>
              </a:solidFill>
            </a:endParaRPr>
          </a:p>
          <a:p>
            <a:pPr algn="ctr"/>
            <a:r>
              <a:rPr lang="en-US" sz="4800" b="1" dirty="0" smtClean="0">
                <a:solidFill>
                  <a:srgbClr val="00B050"/>
                </a:solidFill>
              </a:rPr>
              <a:t>What is Paul’s implied answer?</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600200"/>
            <a:ext cx="9144000" cy="4524315"/>
          </a:xfrm>
          <a:prstGeom prst="rect">
            <a:avLst/>
          </a:prstGeom>
          <a:noFill/>
        </p:spPr>
        <p:txBody>
          <a:bodyPr wrap="square" rtlCol="0">
            <a:spAutoFit/>
          </a:bodyPr>
          <a:lstStyle/>
          <a:p>
            <a:pPr algn="ctr"/>
            <a:r>
              <a:rPr lang="en-US" sz="4800" b="1" dirty="0" smtClean="0">
                <a:solidFill>
                  <a:schemeClr val="bg1"/>
                </a:solidFill>
              </a:rPr>
              <a:t>Notice in Acts 4, that the Holy Ghost is poured out, but because all the persons spoke the same language there, no gift of tongues (languages) was present or needed:</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524000"/>
            <a:ext cx="9144000" cy="4524315"/>
          </a:xfrm>
          <a:prstGeom prst="rect">
            <a:avLst/>
          </a:prstGeom>
          <a:noFill/>
        </p:spPr>
        <p:txBody>
          <a:bodyPr wrap="square" rtlCol="0">
            <a:spAutoFit/>
          </a:bodyPr>
          <a:lstStyle/>
          <a:p>
            <a:pPr algn="ctr"/>
            <a:r>
              <a:rPr lang="en-US" sz="4800" b="1" dirty="0" smtClean="0">
                <a:solidFill>
                  <a:schemeClr val="bg1"/>
                </a:solidFill>
              </a:rPr>
              <a:t>“And when they had prayed, </a:t>
            </a:r>
            <a:r>
              <a:rPr lang="en-US" sz="4800" b="1" u="sng" dirty="0" smtClean="0">
                <a:solidFill>
                  <a:srgbClr val="FFFF00"/>
                </a:solidFill>
              </a:rPr>
              <a:t>the place was shaken where they were assembled together</a:t>
            </a:r>
            <a:r>
              <a:rPr lang="en-US" sz="4800" b="1" dirty="0" smtClean="0">
                <a:solidFill>
                  <a:schemeClr val="bg1"/>
                </a:solidFill>
              </a:rPr>
              <a:t>; and </a:t>
            </a:r>
            <a:r>
              <a:rPr lang="en-US" sz="4800" b="1" u="sng" dirty="0" smtClean="0">
                <a:solidFill>
                  <a:srgbClr val="00B050"/>
                </a:solidFill>
              </a:rPr>
              <a:t>they were all filled with the Holy Ghost</a:t>
            </a:r>
            <a:r>
              <a:rPr lang="en-US" sz="4800" b="1" dirty="0" smtClean="0">
                <a:solidFill>
                  <a:schemeClr val="bg1"/>
                </a:solidFill>
              </a:rPr>
              <a:t>, and </a:t>
            </a:r>
            <a:r>
              <a:rPr lang="en-US" sz="4800" b="1" u="sng" dirty="0" smtClean="0">
                <a:solidFill>
                  <a:srgbClr val="FFFF00"/>
                </a:solidFill>
              </a:rPr>
              <a:t>they </a:t>
            </a:r>
            <a:r>
              <a:rPr lang="en-US" sz="4800" b="1" u="sng" dirty="0" err="1" smtClean="0">
                <a:solidFill>
                  <a:srgbClr val="FFFF00"/>
                </a:solidFill>
              </a:rPr>
              <a:t>spake</a:t>
            </a:r>
            <a:r>
              <a:rPr lang="en-US" sz="4800" b="1" u="sng" dirty="0" smtClean="0">
                <a:solidFill>
                  <a:srgbClr val="FFFF00"/>
                </a:solidFill>
              </a:rPr>
              <a:t> the word of God with boldness</a:t>
            </a:r>
            <a:r>
              <a:rPr lang="en-US" sz="4800" b="1" dirty="0" smtClean="0">
                <a:solidFill>
                  <a:schemeClr val="bg1"/>
                </a:solidFill>
              </a:rPr>
              <a:t>.” </a:t>
            </a:r>
            <a:r>
              <a:rPr lang="en-US" sz="4800" b="1" dirty="0" smtClean="0">
                <a:solidFill>
                  <a:srgbClr val="00B0F0"/>
                </a:solidFill>
              </a:rPr>
              <a:t>– Acts 4:31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2</a:t>
            </a:r>
            <a:endParaRPr lang="en-US" sz="8000" b="1" dirty="0">
              <a:solidFill>
                <a:schemeClr val="bg1"/>
              </a:solidFill>
            </a:endParaRPr>
          </a:p>
        </p:txBody>
      </p:sp>
      <p:sp>
        <p:nvSpPr>
          <p:cNvPr id="5" name="TextBox 4"/>
          <p:cNvSpPr txBox="1"/>
          <p:nvPr/>
        </p:nvSpPr>
        <p:spPr>
          <a:xfrm>
            <a:off x="0" y="1219200"/>
            <a:ext cx="9144000" cy="5416868"/>
          </a:xfrm>
          <a:prstGeom prst="rect">
            <a:avLst/>
          </a:prstGeom>
          <a:noFill/>
        </p:spPr>
        <p:txBody>
          <a:bodyPr wrap="square" rtlCol="0">
            <a:spAutoFit/>
          </a:bodyPr>
          <a:lstStyle/>
          <a:p>
            <a:pPr algn="ctr"/>
            <a:r>
              <a:rPr lang="en-US" sz="4000" b="1" dirty="0" smtClean="0">
                <a:solidFill>
                  <a:schemeClr val="bg1"/>
                </a:solidFill>
              </a:rPr>
              <a:t>For more information, and an entire study on “the gift of tongues” as given by the Holy Spirit in scripture (KJB), please read our </a:t>
            </a:r>
            <a:r>
              <a:rPr lang="en-US" sz="4000" b="1" dirty="0" smtClean="0">
                <a:solidFill>
                  <a:srgbClr val="00B050"/>
                </a:solidFill>
              </a:rPr>
              <a:t>online PDF resource</a:t>
            </a:r>
            <a:r>
              <a:rPr lang="en-US" sz="4000" b="1" dirty="0" smtClean="0">
                <a:solidFill>
                  <a:schemeClr val="bg1"/>
                </a:solidFill>
              </a:rPr>
              <a:t>,</a:t>
            </a:r>
          </a:p>
          <a:p>
            <a:pPr algn="ctr"/>
            <a:r>
              <a:rPr lang="en-US" sz="6000" b="1" dirty="0" smtClean="0">
                <a:solidFill>
                  <a:srgbClr val="FFFF00"/>
                </a:solidFill>
              </a:rPr>
              <a:t>“Understanding Tongues”</a:t>
            </a:r>
          </a:p>
          <a:p>
            <a:pPr algn="ctr"/>
            <a:endParaRPr lang="en-US" sz="2400" b="1" dirty="0" smtClean="0">
              <a:solidFill>
                <a:srgbClr val="FFFF00"/>
              </a:solidFill>
            </a:endParaRPr>
          </a:p>
          <a:p>
            <a:pPr algn="ctr"/>
            <a:r>
              <a:rPr lang="en-US" sz="5100" b="1" dirty="0" smtClean="0">
                <a:solidFill>
                  <a:srgbClr val="00B050"/>
                </a:solidFill>
              </a:rPr>
              <a:t>https://sdamaranathachurch.org/resources/library-of-resources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Question 3</a:t>
            </a:r>
            <a:endParaRPr lang="en-US" sz="8000" b="1" dirty="0">
              <a:solidFill>
                <a:schemeClr val="bg1"/>
              </a:solidFill>
            </a:endParaRPr>
          </a:p>
        </p:txBody>
      </p:sp>
      <p:sp>
        <p:nvSpPr>
          <p:cNvPr id="5" name="TextBox 4"/>
          <p:cNvSpPr txBox="1"/>
          <p:nvPr/>
        </p:nvSpPr>
        <p:spPr>
          <a:xfrm>
            <a:off x="0" y="2514600"/>
            <a:ext cx="9144000" cy="2585323"/>
          </a:xfrm>
          <a:prstGeom prst="rect">
            <a:avLst/>
          </a:prstGeom>
          <a:noFill/>
        </p:spPr>
        <p:txBody>
          <a:bodyPr wrap="square" rtlCol="0">
            <a:spAutoFit/>
          </a:bodyPr>
          <a:lstStyle/>
          <a:p>
            <a:pPr algn="ctr"/>
            <a:r>
              <a:rPr lang="en-US" sz="5400" b="1" dirty="0" smtClean="0">
                <a:solidFill>
                  <a:srgbClr val="FFFF00"/>
                </a:solidFill>
              </a:rPr>
              <a:t>“Is it wrong to love someone when everyone else are against you loving that person?”</a:t>
            </a:r>
            <a:endParaRPr lang="en-US" sz="5400" b="1" dirty="0">
              <a:solidFill>
                <a:srgbClr val="FFFF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219200"/>
            <a:ext cx="9144000" cy="5509200"/>
          </a:xfrm>
          <a:prstGeom prst="rect">
            <a:avLst/>
          </a:prstGeom>
          <a:noFill/>
        </p:spPr>
        <p:txBody>
          <a:bodyPr wrap="square" rtlCol="0">
            <a:spAutoFit/>
          </a:bodyPr>
          <a:lstStyle/>
          <a:p>
            <a:pPr algn="ctr"/>
            <a:r>
              <a:rPr lang="en-US" sz="3800" b="1" dirty="0" smtClean="0">
                <a:solidFill>
                  <a:schemeClr val="bg1"/>
                </a:solidFill>
              </a:rPr>
              <a:t>The Bible (KJB) says:</a:t>
            </a:r>
          </a:p>
          <a:p>
            <a:pPr algn="ctr"/>
            <a:endParaRPr lang="en-US" sz="2400" b="1" dirty="0" smtClean="0">
              <a:solidFill>
                <a:schemeClr val="bg1"/>
              </a:solidFill>
            </a:endParaRPr>
          </a:p>
          <a:p>
            <a:pPr algn="ctr"/>
            <a:r>
              <a:rPr lang="en-US" sz="3800" b="1" dirty="0" smtClean="0">
                <a:solidFill>
                  <a:schemeClr val="bg1"/>
                </a:solidFill>
              </a:rPr>
              <a:t>“And thou </a:t>
            </a:r>
            <a:r>
              <a:rPr lang="en-US" sz="3800" b="1" dirty="0" err="1" smtClean="0">
                <a:solidFill>
                  <a:schemeClr val="bg1"/>
                </a:solidFill>
              </a:rPr>
              <a:t>shalt</a:t>
            </a:r>
            <a:r>
              <a:rPr lang="en-US" sz="3800" b="1" dirty="0" smtClean="0">
                <a:solidFill>
                  <a:schemeClr val="bg1"/>
                </a:solidFill>
              </a:rPr>
              <a:t> </a:t>
            </a:r>
            <a:r>
              <a:rPr lang="en-US" sz="3800" b="1" u="sng" dirty="0" smtClean="0">
                <a:solidFill>
                  <a:srgbClr val="FFFF00"/>
                </a:solidFill>
              </a:rPr>
              <a:t>love the LORD thy God</a:t>
            </a:r>
            <a:r>
              <a:rPr lang="en-US" sz="3800" b="1" dirty="0" smtClean="0">
                <a:solidFill>
                  <a:schemeClr val="bg1"/>
                </a:solidFill>
              </a:rPr>
              <a:t> with all </a:t>
            </a:r>
            <a:r>
              <a:rPr lang="en-US" sz="3800" b="1" dirty="0" err="1" smtClean="0">
                <a:solidFill>
                  <a:schemeClr val="bg1"/>
                </a:solidFill>
              </a:rPr>
              <a:t>thine</a:t>
            </a:r>
            <a:r>
              <a:rPr lang="en-US" sz="3800" b="1" dirty="0" smtClean="0">
                <a:solidFill>
                  <a:schemeClr val="bg1"/>
                </a:solidFill>
              </a:rPr>
              <a:t> heart, and with all thy soul, and with all thy might.” </a:t>
            </a:r>
            <a:r>
              <a:rPr lang="en-US" sz="3800" b="1" dirty="0" smtClean="0">
                <a:solidFill>
                  <a:srgbClr val="00B0F0"/>
                </a:solidFill>
              </a:rPr>
              <a:t>– Deuteronomy 6:5 KJB</a:t>
            </a:r>
          </a:p>
          <a:p>
            <a:pPr algn="ctr"/>
            <a:endParaRPr lang="en-US" sz="2400" b="1" dirty="0" smtClean="0">
              <a:solidFill>
                <a:schemeClr val="bg1"/>
              </a:solidFill>
            </a:endParaRPr>
          </a:p>
          <a:p>
            <a:pPr algn="ctr"/>
            <a:r>
              <a:rPr lang="en-US" sz="3800" b="1" dirty="0" smtClean="0">
                <a:solidFill>
                  <a:schemeClr val="bg1"/>
                </a:solidFill>
              </a:rPr>
              <a:t>“Thou </a:t>
            </a:r>
            <a:r>
              <a:rPr lang="en-US" sz="3800" b="1" dirty="0" err="1" smtClean="0">
                <a:solidFill>
                  <a:schemeClr val="bg1"/>
                </a:solidFill>
              </a:rPr>
              <a:t>shalt</a:t>
            </a:r>
            <a:r>
              <a:rPr lang="en-US" sz="3800" b="1" dirty="0" smtClean="0">
                <a:solidFill>
                  <a:schemeClr val="bg1"/>
                </a:solidFill>
              </a:rPr>
              <a:t> not avenge, nor bear any grudge against the children of thy people, but thou </a:t>
            </a:r>
            <a:r>
              <a:rPr lang="en-US" sz="3800" b="1" dirty="0" err="1" smtClean="0">
                <a:solidFill>
                  <a:schemeClr val="bg1"/>
                </a:solidFill>
              </a:rPr>
              <a:t>shalt</a:t>
            </a:r>
            <a:r>
              <a:rPr lang="en-US" sz="3800" b="1" dirty="0" smtClean="0">
                <a:solidFill>
                  <a:schemeClr val="bg1"/>
                </a:solidFill>
              </a:rPr>
              <a:t> </a:t>
            </a:r>
            <a:r>
              <a:rPr lang="en-US" sz="3800" b="1" u="sng" dirty="0" smtClean="0">
                <a:solidFill>
                  <a:srgbClr val="FFFF00"/>
                </a:solidFill>
              </a:rPr>
              <a:t>love thy </a:t>
            </a:r>
            <a:r>
              <a:rPr lang="en-US" sz="3800" b="1" u="sng" dirty="0" err="1" smtClean="0">
                <a:solidFill>
                  <a:srgbClr val="FFFF00"/>
                </a:solidFill>
              </a:rPr>
              <a:t>neighbour</a:t>
            </a:r>
            <a:r>
              <a:rPr lang="en-US" sz="3800" b="1" u="sng" dirty="0" smtClean="0">
                <a:solidFill>
                  <a:srgbClr val="FFFF00"/>
                </a:solidFill>
              </a:rPr>
              <a:t> as thyself</a:t>
            </a:r>
            <a:r>
              <a:rPr lang="en-US" sz="3800" b="1" dirty="0" smtClean="0">
                <a:solidFill>
                  <a:schemeClr val="bg1"/>
                </a:solidFill>
              </a:rPr>
              <a:t>: I </a:t>
            </a:r>
            <a:r>
              <a:rPr lang="en-US" sz="3800" b="1" i="1" dirty="0" smtClean="0">
                <a:solidFill>
                  <a:schemeClr val="bg1"/>
                </a:solidFill>
              </a:rPr>
              <a:t>am</a:t>
            </a:r>
            <a:r>
              <a:rPr lang="en-US" sz="3800" b="1" dirty="0" smtClean="0">
                <a:solidFill>
                  <a:schemeClr val="bg1"/>
                </a:solidFill>
              </a:rPr>
              <a:t> the LORD.” </a:t>
            </a:r>
            <a:r>
              <a:rPr lang="en-US" sz="3800" b="1" dirty="0" smtClean="0">
                <a:solidFill>
                  <a:srgbClr val="00B0F0"/>
                </a:solidFill>
              </a:rPr>
              <a:t>– Leviticus 19:18 KJB</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828800"/>
            <a:ext cx="9144000" cy="4247317"/>
          </a:xfrm>
          <a:prstGeom prst="rect">
            <a:avLst/>
          </a:prstGeom>
          <a:noFill/>
        </p:spPr>
        <p:txBody>
          <a:bodyPr wrap="square" rtlCol="0">
            <a:spAutoFit/>
          </a:bodyPr>
          <a:lstStyle/>
          <a:p>
            <a:pPr algn="ctr"/>
            <a:r>
              <a:rPr lang="en-US" sz="5400" b="1" dirty="0" smtClean="0">
                <a:solidFill>
                  <a:schemeClr val="bg1"/>
                </a:solidFill>
              </a:rPr>
              <a:t>… yet, I think that the questioner is really asking about relationship ‘love’; that is, the matters of person to person intimacy.</a:t>
            </a:r>
            <a:endParaRPr lang="en-US" sz="5400" b="1" dirty="0" smtClean="0">
              <a:solidFill>
                <a:srgbClr val="00B0F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295400"/>
            <a:ext cx="9144000" cy="5447645"/>
          </a:xfrm>
          <a:prstGeom prst="rect">
            <a:avLst/>
          </a:prstGeom>
          <a:noFill/>
        </p:spPr>
        <p:txBody>
          <a:bodyPr wrap="square" rtlCol="0">
            <a:spAutoFit/>
          </a:bodyPr>
          <a:lstStyle/>
          <a:p>
            <a:pPr algn="ctr"/>
            <a:r>
              <a:rPr lang="en-US" sz="5400" b="1" dirty="0" smtClean="0">
                <a:solidFill>
                  <a:schemeClr val="bg1"/>
                </a:solidFill>
              </a:rPr>
              <a:t>... so, the answer to the question, will </a:t>
            </a:r>
            <a:r>
              <a:rPr lang="en-US" sz="5400" b="1" u="sng" dirty="0" smtClean="0">
                <a:solidFill>
                  <a:srgbClr val="FFFF00"/>
                </a:solidFill>
              </a:rPr>
              <a:t>depend</a:t>
            </a:r>
            <a:r>
              <a:rPr lang="en-US" sz="5400" b="1" dirty="0" smtClean="0">
                <a:solidFill>
                  <a:schemeClr val="bg1"/>
                </a:solidFill>
              </a:rPr>
              <a:t> on what foundation the ‘love’ is based upon; either:</a:t>
            </a:r>
          </a:p>
          <a:p>
            <a:pPr algn="ctr"/>
            <a:endParaRPr lang="en-US" sz="2400" b="1" dirty="0" smtClean="0">
              <a:solidFill>
                <a:schemeClr val="bg1"/>
              </a:solidFill>
            </a:endParaRPr>
          </a:p>
          <a:p>
            <a:pPr marL="914400" indent="-914400" algn="ctr">
              <a:buAutoNum type="arabicPeriod"/>
            </a:pPr>
            <a:r>
              <a:rPr lang="en-US" sz="5400" b="1" dirty="0" smtClean="0">
                <a:solidFill>
                  <a:srgbClr val="00B050"/>
                </a:solidFill>
              </a:rPr>
              <a:t>God’s word </a:t>
            </a:r>
            <a:r>
              <a:rPr lang="en-US" sz="5400" b="1" dirty="0" smtClean="0">
                <a:solidFill>
                  <a:srgbClr val="00B0F0"/>
                </a:solidFill>
              </a:rPr>
              <a:t>(KJB)</a:t>
            </a:r>
            <a:r>
              <a:rPr lang="en-US" sz="5400" b="1" dirty="0" smtClean="0">
                <a:solidFill>
                  <a:schemeClr val="bg1"/>
                </a:solidFill>
              </a:rPr>
              <a:t>, or</a:t>
            </a:r>
          </a:p>
          <a:p>
            <a:pPr marL="914400" indent="-914400" algn="ctr">
              <a:buAutoNum type="arabicPeriod"/>
            </a:pPr>
            <a:r>
              <a:rPr lang="en-US" sz="5400" b="1" dirty="0" smtClean="0">
                <a:solidFill>
                  <a:srgbClr val="FFFF00"/>
                </a:solidFill>
              </a:rPr>
              <a:t>self</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410355"/>
            <a:ext cx="9144000" cy="5447645"/>
          </a:xfrm>
          <a:prstGeom prst="rect">
            <a:avLst/>
          </a:prstGeom>
          <a:noFill/>
        </p:spPr>
        <p:txBody>
          <a:bodyPr wrap="square" rtlCol="0">
            <a:spAutoFit/>
          </a:bodyPr>
          <a:lstStyle/>
          <a:p>
            <a:pPr algn="ctr"/>
            <a:r>
              <a:rPr lang="en-US" sz="5400" b="1" dirty="0" smtClean="0">
                <a:solidFill>
                  <a:schemeClr val="bg1"/>
                </a:solidFill>
              </a:rPr>
              <a:t>Majority opinion does </a:t>
            </a:r>
            <a:r>
              <a:rPr lang="en-US" sz="5400" b="1" u="sng" dirty="0" smtClean="0">
                <a:solidFill>
                  <a:srgbClr val="FFFF00"/>
                </a:solidFill>
              </a:rPr>
              <a:t>not</a:t>
            </a:r>
            <a:r>
              <a:rPr lang="en-US" sz="5400" b="1" dirty="0" smtClean="0">
                <a:solidFill>
                  <a:schemeClr val="bg1"/>
                </a:solidFill>
              </a:rPr>
              <a:t> matter.</a:t>
            </a:r>
          </a:p>
          <a:p>
            <a:pPr algn="ctr"/>
            <a:endParaRPr lang="en-US" sz="2400" b="1" dirty="0" smtClean="0">
              <a:solidFill>
                <a:schemeClr val="bg1"/>
              </a:solidFill>
            </a:endParaRPr>
          </a:p>
          <a:p>
            <a:pPr algn="ctr"/>
            <a:r>
              <a:rPr lang="en-US" sz="5400" b="1" dirty="0" smtClean="0">
                <a:solidFill>
                  <a:schemeClr val="bg1"/>
                </a:solidFill>
              </a:rPr>
              <a:t>God’s word (KJB) is </a:t>
            </a:r>
            <a:r>
              <a:rPr lang="en-US" sz="5400" b="1" u="sng" dirty="0" smtClean="0">
                <a:solidFill>
                  <a:srgbClr val="00B050"/>
                </a:solidFill>
              </a:rPr>
              <a:t>final</a:t>
            </a:r>
            <a:r>
              <a:rPr lang="en-US" sz="5400" b="1" dirty="0" smtClean="0">
                <a:solidFill>
                  <a:schemeClr val="bg1"/>
                </a:solidFill>
              </a:rPr>
              <a:t> authority, and if God’s word does not sanction the relationship, end it now.</a:t>
            </a:r>
            <a:endParaRPr lang="en-US" sz="5400" b="1"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81200"/>
            <a:ext cx="9144000" cy="3785652"/>
          </a:xfrm>
          <a:prstGeom prst="rect">
            <a:avLst/>
          </a:prstGeom>
          <a:noFill/>
        </p:spPr>
        <p:txBody>
          <a:bodyPr wrap="square" rtlCol="0">
            <a:spAutoFit/>
          </a:bodyPr>
          <a:lstStyle/>
          <a:p>
            <a:pPr algn="ctr"/>
            <a:r>
              <a:rPr lang="en-US" sz="4800" b="1" dirty="0" smtClean="0">
                <a:solidFill>
                  <a:schemeClr val="bg1"/>
                </a:solidFill>
              </a:rPr>
              <a:t>… but thanks be to God!, for His word, the scripture </a:t>
            </a:r>
            <a:r>
              <a:rPr lang="en-US" sz="4800" b="1" dirty="0" smtClean="0">
                <a:solidFill>
                  <a:srgbClr val="00B0F0"/>
                </a:solidFill>
              </a:rPr>
              <a:t>(KJB)</a:t>
            </a:r>
            <a:r>
              <a:rPr lang="en-US" sz="4800" b="1" dirty="0" smtClean="0">
                <a:solidFill>
                  <a:schemeClr val="bg1"/>
                </a:solidFill>
              </a:rPr>
              <a:t>, which always gives the straight testimony, the pure truth </a:t>
            </a:r>
            <a:r>
              <a:rPr lang="en-US" sz="4800" b="1" dirty="0" smtClean="0">
                <a:solidFill>
                  <a:srgbClr val="00B0F0"/>
                </a:solidFill>
              </a:rPr>
              <a:t>(John 17:17 KJB)</a:t>
            </a:r>
            <a:r>
              <a:rPr lang="en-US" sz="4800" b="1" dirty="0" smtClean="0">
                <a:solidFill>
                  <a:schemeClr val="bg1"/>
                </a:solidFill>
              </a:rPr>
              <a:t>, for God cannot lie.</a:t>
            </a:r>
            <a:endParaRPr lang="en-US" sz="4800" b="1"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219200"/>
            <a:ext cx="9144000" cy="5262979"/>
          </a:xfrm>
          <a:prstGeom prst="rect">
            <a:avLst/>
          </a:prstGeom>
          <a:noFill/>
        </p:spPr>
        <p:txBody>
          <a:bodyPr wrap="square" rtlCol="0">
            <a:spAutoFit/>
          </a:bodyPr>
          <a:lstStyle/>
          <a:p>
            <a:pPr algn="ctr"/>
            <a:r>
              <a:rPr lang="en-US" sz="4800" b="1" dirty="0" smtClean="0">
                <a:solidFill>
                  <a:schemeClr val="bg1"/>
                </a:solidFill>
              </a:rPr>
              <a:t>You need to personally and prayerfully study the scripture </a:t>
            </a:r>
            <a:r>
              <a:rPr lang="en-US" sz="4800" b="1" dirty="0" smtClean="0">
                <a:solidFill>
                  <a:srgbClr val="00B0F0"/>
                </a:solidFill>
              </a:rPr>
              <a:t>(KJB)</a:t>
            </a:r>
            <a:r>
              <a:rPr lang="en-US" sz="4800" b="1" dirty="0" smtClean="0">
                <a:solidFill>
                  <a:schemeClr val="bg1"/>
                </a:solidFill>
              </a:rPr>
              <a:t> to know whether or not you have clear </a:t>
            </a:r>
            <a:r>
              <a:rPr lang="en-US" sz="4800" b="1" dirty="0" smtClean="0">
                <a:solidFill>
                  <a:srgbClr val="00B0F0"/>
                </a:solidFill>
              </a:rPr>
              <a:t>“Thus </a:t>
            </a:r>
            <a:r>
              <a:rPr lang="en-US" sz="4800" b="1" dirty="0" err="1" smtClean="0">
                <a:solidFill>
                  <a:srgbClr val="00B0F0"/>
                </a:solidFill>
              </a:rPr>
              <a:t>saith</a:t>
            </a:r>
            <a:r>
              <a:rPr lang="en-US" sz="4800" b="1" dirty="0" smtClean="0">
                <a:solidFill>
                  <a:srgbClr val="00B0F0"/>
                </a:solidFill>
              </a:rPr>
              <a:t> the Lord …”</a:t>
            </a:r>
            <a:r>
              <a:rPr lang="en-US" sz="4800" b="1" dirty="0" smtClean="0">
                <a:solidFill>
                  <a:schemeClr val="bg1"/>
                </a:solidFill>
              </a:rPr>
              <a:t>, and </a:t>
            </a:r>
            <a:r>
              <a:rPr lang="en-US" sz="4800" b="1" dirty="0" smtClean="0">
                <a:solidFill>
                  <a:srgbClr val="00B0F0"/>
                </a:solidFill>
              </a:rPr>
              <a:t>“It is written …”</a:t>
            </a:r>
            <a:r>
              <a:rPr lang="en-US" sz="4800" b="1" dirty="0" smtClean="0">
                <a:solidFill>
                  <a:schemeClr val="bg1"/>
                </a:solidFill>
              </a:rPr>
              <a:t>, even in the mouth of two or three witnesses therein, for what you are doing.</a:t>
            </a:r>
            <a:endParaRPr lang="en-US" sz="4800" b="1" dirty="0" smtClean="0">
              <a:solidFill>
                <a:srgbClr val="FFFF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981200"/>
            <a:ext cx="9144000" cy="3785652"/>
          </a:xfrm>
          <a:prstGeom prst="rect">
            <a:avLst/>
          </a:prstGeom>
          <a:noFill/>
        </p:spPr>
        <p:txBody>
          <a:bodyPr wrap="square" rtlCol="0">
            <a:spAutoFit/>
          </a:bodyPr>
          <a:lstStyle/>
          <a:p>
            <a:pPr algn="ctr"/>
            <a:r>
              <a:rPr lang="en-US" sz="4800" b="1" dirty="0" smtClean="0">
                <a:solidFill>
                  <a:schemeClr val="bg1"/>
                </a:solidFill>
              </a:rPr>
              <a:t>For to take the affections of another, without God’s permission, is theft from Him; it is stealing, and a violation of God’s Commandment.  It is sin.</a:t>
            </a:r>
            <a:endParaRPr lang="en-US" sz="4800" b="1" dirty="0" smtClean="0">
              <a:solidFill>
                <a:srgbClr val="FFFF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2286000"/>
            <a:ext cx="9144000" cy="3046988"/>
          </a:xfrm>
          <a:prstGeom prst="rect">
            <a:avLst/>
          </a:prstGeom>
          <a:noFill/>
        </p:spPr>
        <p:txBody>
          <a:bodyPr wrap="square" rtlCol="0">
            <a:spAutoFit/>
          </a:bodyPr>
          <a:lstStyle/>
          <a:p>
            <a:pPr algn="ctr"/>
            <a:r>
              <a:rPr lang="en-US" sz="4800" b="1" dirty="0" smtClean="0">
                <a:solidFill>
                  <a:schemeClr val="bg1"/>
                </a:solidFill>
              </a:rPr>
              <a:t>Some final advice, do </a:t>
            </a:r>
            <a:r>
              <a:rPr lang="en-US" sz="4800" b="1" u="sng" dirty="0" smtClean="0">
                <a:solidFill>
                  <a:srgbClr val="FFFF00"/>
                </a:solidFill>
              </a:rPr>
              <a:t>not</a:t>
            </a:r>
            <a:r>
              <a:rPr lang="en-US" sz="4800" b="1" dirty="0" smtClean="0">
                <a:solidFill>
                  <a:schemeClr val="bg1"/>
                </a:solidFill>
              </a:rPr>
              <a:t> confuse ‘lust’ (desire or passion) with scriptural ‘love’.  Scriptural love is self-sacrificial to the glory of God.</a:t>
            </a:r>
            <a:endParaRPr lang="en-US" sz="2400" b="1" dirty="0" smtClean="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600200"/>
            <a:ext cx="9144000" cy="4524315"/>
          </a:xfrm>
          <a:prstGeom prst="rect">
            <a:avLst/>
          </a:prstGeom>
          <a:noFill/>
        </p:spPr>
        <p:txBody>
          <a:bodyPr wrap="square" rtlCol="0">
            <a:spAutoFit/>
          </a:bodyPr>
          <a:lstStyle/>
          <a:p>
            <a:pPr algn="ctr"/>
            <a:r>
              <a:rPr lang="en-US" sz="4800" b="1" dirty="0" smtClean="0">
                <a:solidFill>
                  <a:schemeClr val="bg1"/>
                </a:solidFill>
              </a:rPr>
              <a:t>Lust when conceived brings forth sin, and sin when finished brings death </a:t>
            </a:r>
            <a:r>
              <a:rPr lang="en-US" sz="4800" b="1" dirty="0" smtClean="0">
                <a:solidFill>
                  <a:srgbClr val="00B0F0"/>
                </a:solidFill>
              </a:rPr>
              <a:t>(James 1:15 KJB)</a:t>
            </a:r>
            <a:r>
              <a:rPr lang="en-US" sz="4800" b="1" dirty="0" smtClean="0">
                <a:solidFill>
                  <a:schemeClr val="bg1"/>
                </a:solidFill>
              </a:rPr>
              <a:t>, and it is death unto everlasting shame and contempt – just ask </a:t>
            </a:r>
            <a:r>
              <a:rPr lang="en-US" sz="4800" b="1" u="sng" dirty="0" smtClean="0">
                <a:solidFill>
                  <a:srgbClr val="FFFF00"/>
                </a:solidFill>
              </a:rPr>
              <a:t>Judas</a:t>
            </a:r>
            <a:r>
              <a:rPr lang="en-US" sz="4800" b="1" dirty="0" smtClean="0">
                <a:solidFill>
                  <a:schemeClr val="bg1"/>
                </a:solidFill>
              </a:rPr>
              <a:t> who also hung on a tree.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Legend of Judas Iscariot – Vampire | Author Lyn Gibso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2133600"/>
            <a:ext cx="9144000" cy="3046988"/>
          </a:xfrm>
          <a:prstGeom prst="rect">
            <a:avLst/>
          </a:prstGeom>
          <a:noFill/>
        </p:spPr>
        <p:txBody>
          <a:bodyPr wrap="square" rtlCol="0">
            <a:spAutoFit/>
          </a:bodyPr>
          <a:lstStyle/>
          <a:p>
            <a:pPr algn="ctr"/>
            <a:r>
              <a:rPr lang="en-US" sz="4800" b="1" dirty="0" smtClean="0">
                <a:solidFill>
                  <a:schemeClr val="bg1"/>
                </a:solidFill>
              </a:rPr>
              <a:t>Scriptural love also brings death, but it is always death to self, and to the glory of God – just ask Jesus upon the tree at Calvary.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 - Jesus Crucified.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3</a:t>
            </a:r>
            <a:endParaRPr lang="en-US" sz="8000" b="1" dirty="0">
              <a:solidFill>
                <a:schemeClr val="bg1"/>
              </a:solidFill>
            </a:endParaRPr>
          </a:p>
        </p:txBody>
      </p:sp>
      <p:sp>
        <p:nvSpPr>
          <p:cNvPr id="5" name="TextBox 4"/>
          <p:cNvSpPr txBox="1"/>
          <p:nvPr/>
        </p:nvSpPr>
        <p:spPr>
          <a:xfrm>
            <a:off x="0" y="1295400"/>
            <a:ext cx="9144000" cy="5262979"/>
          </a:xfrm>
          <a:prstGeom prst="rect">
            <a:avLst/>
          </a:prstGeom>
          <a:noFill/>
        </p:spPr>
        <p:txBody>
          <a:bodyPr wrap="square" rtlCol="0">
            <a:spAutoFit/>
          </a:bodyPr>
          <a:lstStyle/>
          <a:p>
            <a:pPr algn="ctr"/>
            <a:r>
              <a:rPr lang="en-US" sz="4800" b="1" dirty="0" smtClean="0">
                <a:solidFill>
                  <a:schemeClr val="bg1"/>
                </a:solidFill>
              </a:rPr>
              <a:t>The woman at the well </a:t>
            </a:r>
            <a:r>
              <a:rPr lang="en-US" sz="4800" b="1" dirty="0" smtClean="0">
                <a:solidFill>
                  <a:srgbClr val="00B0F0"/>
                </a:solidFill>
              </a:rPr>
              <a:t>(John 4 KJB)</a:t>
            </a:r>
            <a:r>
              <a:rPr lang="en-US" sz="4800" b="1" dirty="0" smtClean="0">
                <a:solidFill>
                  <a:schemeClr val="bg1"/>
                </a:solidFill>
              </a:rPr>
              <a:t> was seeking ‘love’, seeking ‘intimacy’ and ‘relationship’ in all the wrong persons.  What she needed, first, was Jesus Christ, and relationship to Him, and everything else would be added to her.</a:t>
            </a:r>
            <a:endParaRPr lang="en-US" sz="4800" b="1" dirty="0" smtClean="0">
              <a:solidFill>
                <a:srgbClr val="FFFF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e - Jesus - Woman 01.jpg"/>
          <p:cNvPicPr>
            <a:picLocks noChangeAspect="1"/>
          </p:cNvPicPr>
          <p:nvPr/>
        </p:nvPicPr>
        <p:blipFill>
          <a:blip r:embed="rId2"/>
          <a:stretch>
            <a:fillRect/>
          </a:stretch>
        </p:blipFill>
        <p:spPr>
          <a:xfrm>
            <a:off x="0" y="0"/>
            <a:ext cx="9144000" cy="6870192"/>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Question 4</a:t>
            </a:r>
            <a:endParaRPr lang="en-US" sz="8000" b="1" dirty="0">
              <a:solidFill>
                <a:schemeClr val="bg1"/>
              </a:solidFill>
            </a:endParaRPr>
          </a:p>
        </p:txBody>
      </p:sp>
      <p:sp>
        <p:nvSpPr>
          <p:cNvPr id="5" name="TextBox 4"/>
          <p:cNvSpPr txBox="1"/>
          <p:nvPr/>
        </p:nvSpPr>
        <p:spPr>
          <a:xfrm>
            <a:off x="0" y="1676400"/>
            <a:ext cx="9144000" cy="4247317"/>
          </a:xfrm>
          <a:prstGeom prst="rect">
            <a:avLst/>
          </a:prstGeom>
          <a:noFill/>
        </p:spPr>
        <p:txBody>
          <a:bodyPr wrap="square" rtlCol="0">
            <a:spAutoFit/>
          </a:bodyPr>
          <a:lstStyle/>
          <a:p>
            <a:pPr algn="ctr"/>
            <a:r>
              <a:rPr lang="en-US" sz="5400" b="1" dirty="0" smtClean="0">
                <a:solidFill>
                  <a:srgbClr val="FFFF00"/>
                </a:solidFill>
              </a:rPr>
              <a:t>“How do I know I’m forgiven?, Is it something only I can feel without anybody knowing or some(one) can tell I’m forgiven?”</a:t>
            </a:r>
            <a:endParaRPr lang="en-US" sz="5400"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4893647"/>
          </a:xfrm>
          <a:prstGeom prst="rect">
            <a:avLst/>
          </a:prstGeom>
          <a:noFill/>
        </p:spPr>
        <p:txBody>
          <a:bodyPr wrap="square" rtlCol="0">
            <a:spAutoFit/>
          </a:bodyPr>
          <a:lstStyle/>
          <a:p>
            <a:pPr algn="ctr"/>
            <a:r>
              <a:rPr lang="en-US" sz="4800" b="1" dirty="0" smtClean="0">
                <a:solidFill>
                  <a:schemeClr val="bg1"/>
                </a:solidFill>
              </a:rPr>
              <a:t>Sin is quarantined to planet earth </a:t>
            </a:r>
            <a:r>
              <a:rPr lang="en-US" sz="4800" b="1" dirty="0" smtClean="0">
                <a:solidFill>
                  <a:srgbClr val="00B050"/>
                </a:solidFill>
              </a:rPr>
              <a:t>(</a:t>
            </a:r>
            <a:r>
              <a:rPr lang="en-US" sz="4800" b="1" dirty="0" err="1" smtClean="0">
                <a:solidFill>
                  <a:srgbClr val="00B0F0"/>
                </a:solidFill>
              </a:rPr>
              <a:t>Luk</a:t>
            </a:r>
            <a:r>
              <a:rPr lang="en-US" sz="4800" b="1" dirty="0" smtClean="0">
                <a:solidFill>
                  <a:srgbClr val="00B0F0"/>
                </a:solidFill>
              </a:rPr>
              <a:t>. 15:4,7 KJB</a:t>
            </a:r>
            <a:r>
              <a:rPr lang="en-US" sz="4800" b="1" dirty="0" smtClean="0">
                <a:solidFill>
                  <a:srgbClr val="00B050"/>
                </a:solidFill>
              </a:rPr>
              <a:t>)</a:t>
            </a:r>
            <a:r>
              <a:rPr lang="en-US" sz="4800" b="1" dirty="0" smtClean="0">
                <a:solidFill>
                  <a:schemeClr val="bg1"/>
                </a:solidFill>
              </a:rPr>
              <a:t>.</a:t>
            </a:r>
          </a:p>
          <a:p>
            <a:pPr algn="ctr"/>
            <a:endParaRPr lang="en-US" sz="2400" b="1" dirty="0" smtClean="0">
              <a:solidFill>
                <a:srgbClr val="00B050"/>
              </a:solidFill>
            </a:endParaRPr>
          </a:p>
          <a:p>
            <a:pPr algn="ctr"/>
            <a:r>
              <a:rPr lang="en-US" sz="4800" b="1" dirty="0" smtClean="0">
                <a:solidFill>
                  <a:schemeClr val="bg1"/>
                </a:solidFill>
              </a:rPr>
              <a:t>The devil </a:t>
            </a:r>
            <a:r>
              <a:rPr lang="en-US" sz="4800" b="1" dirty="0" smtClean="0">
                <a:solidFill>
                  <a:srgbClr val="00B050"/>
                </a:solidFill>
              </a:rPr>
              <a:t>(called, ‘</a:t>
            </a:r>
            <a:r>
              <a:rPr lang="en-US" sz="4800" b="1" dirty="0" smtClean="0">
                <a:solidFill>
                  <a:srgbClr val="00B0F0"/>
                </a:solidFill>
              </a:rPr>
              <a:t>the god of </a:t>
            </a:r>
            <a:r>
              <a:rPr lang="en-US" sz="4800" b="1" u="sng" dirty="0" smtClean="0">
                <a:solidFill>
                  <a:srgbClr val="FFFF00"/>
                </a:solidFill>
              </a:rPr>
              <a:t>this</a:t>
            </a:r>
            <a:r>
              <a:rPr lang="en-US" sz="4800" b="1" dirty="0" smtClean="0">
                <a:solidFill>
                  <a:srgbClr val="00B0F0"/>
                </a:solidFill>
              </a:rPr>
              <a:t> world</a:t>
            </a:r>
            <a:r>
              <a:rPr lang="en-US" sz="4800" b="1" dirty="0" smtClean="0">
                <a:solidFill>
                  <a:srgbClr val="00B050"/>
                </a:solidFill>
              </a:rPr>
              <a:t>’ (</a:t>
            </a:r>
            <a:r>
              <a:rPr lang="en-US" sz="4800" b="1" dirty="0" smtClean="0">
                <a:solidFill>
                  <a:srgbClr val="00B0F0"/>
                </a:solidFill>
              </a:rPr>
              <a:t>2 Cor. 4:4 KJB</a:t>
            </a:r>
            <a:r>
              <a:rPr lang="en-US" sz="4800" b="1" dirty="0" smtClean="0">
                <a:solidFill>
                  <a:srgbClr val="00B050"/>
                </a:solidFill>
              </a:rPr>
              <a:t>))</a:t>
            </a:r>
            <a:r>
              <a:rPr lang="en-US" sz="4800" b="1" dirty="0" smtClean="0">
                <a:solidFill>
                  <a:schemeClr val="bg1"/>
                </a:solidFill>
              </a:rPr>
              <a:t> is stuck </a:t>
            </a:r>
            <a:r>
              <a:rPr lang="en-US" sz="4800" b="1" u="sng" dirty="0" smtClean="0">
                <a:solidFill>
                  <a:schemeClr val="bg1"/>
                </a:solidFill>
              </a:rPr>
              <a:t>here</a:t>
            </a:r>
            <a:r>
              <a:rPr lang="en-US" sz="4800" b="1" dirty="0" smtClean="0">
                <a:solidFill>
                  <a:schemeClr val="bg1"/>
                </a:solidFill>
              </a:rPr>
              <a:t> since Calvary </a:t>
            </a:r>
            <a:r>
              <a:rPr lang="en-US" sz="4800" b="1" dirty="0" smtClean="0">
                <a:solidFill>
                  <a:srgbClr val="00B050"/>
                </a:solidFill>
              </a:rPr>
              <a:t>(A.D. 31)</a:t>
            </a:r>
            <a:r>
              <a:rPr lang="en-US" sz="4800" b="1" dirty="0" smtClean="0">
                <a:solidFill>
                  <a:schemeClr val="bg1"/>
                </a:solidFill>
              </a:rPr>
              <a:t>, unable to return to Heaven by any means.</a:t>
            </a:r>
            <a:endParaRPr lang="en-US" sz="4800" b="1" dirty="0">
              <a:solidFill>
                <a:schemeClr val="bg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371600"/>
            <a:ext cx="9144000" cy="4893647"/>
          </a:xfrm>
          <a:prstGeom prst="rect">
            <a:avLst/>
          </a:prstGeom>
          <a:noFill/>
        </p:spPr>
        <p:txBody>
          <a:bodyPr wrap="square" rtlCol="0">
            <a:spAutoFit/>
          </a:bodyPr>
          <a:lstStyle/>
          <a:p>
            <a:pPr algn="ctr"/>
            <a:r>
              <a:rPr lang="en-US" sz="5200" b="1" dirty="0" smtClean="0">
                <a:solidFill>
                  <a:schemeClr val="bg1"/>
                </a:solidFill>
              </a:rPr>
              <a:t>You know, because you have been convicted by the Holy Spirit, confessed your sin(s), repented and forsaken it/them, and most importantly, you must </a:t>
            </a:r>
            <a:r>
              <a:rPr lang="en-US" sz="5200" b="1" u="sng" dirty="0" smtClean="0">
                <a:solidFill>
                  <a:srgbClr val="FFFF00"/>
                </a:solidFill>
              </a:rPr>
              <a:t>BELIEVE</a:t>
            </a:r>
            <a:r>
              <a:rPr lang="en-US" sz="5200" b="1" dirty="0" smtClean="0">
                <a:solidFill>
                  <a:schemeClr val="bg1"/>
                </a:solidFill>
              </a:rPr>
              <a:t> God forgave you …</a:t>
            </a:r>
            <a:endParaRPr lang="en-US" sz="5200" b="1" dirty="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524000"/>
            <a:ext cx="9144000" cy="4524315"/>
          </a:xfrm>
          <a:prstGeom prst="rect">
            <a:avLst/>
          </a:prstGeom>
          <a:noFill/>
        </p:spPr>
        <p:txBody>
          <a:bodyPr wrap="square" rtlCol="0">
            <a:spAutoFit/>
          </a:bodyPr>
          <a:lstStyle/>
          <a:p>
            <a:pPr algn="ctr"/>
            <a:r>
              <a:rPr lang="en-US" sz="4800" b="1" dirty="0" smtClean="0">
                <a:solidFill>
                  <a:schemeClr val="bg1"/>
                </a:solidFill>
              </a:rPr>
              <a:t>“To wit, that God was in Christ, reconciling the world unto himself, </a:t>
            </a:r>
            <a:r>
              <a:rPr lang="en-US" sz="4800" b="1" u="sng" dirty="0" smtClean="0">
                <a:solidFill>
                  <a:srgbClr val="FFFF00"/>
                </a:solidFill>
              </a:rPr>
              <a:t>not imputing their trespasses unto them</a:t>
            </a:r>
            <a:r>
              <a:rPr lang="en-US" sz="4800" b="1" dirty="0" smtClean="0">
                <a:solidFill>
                  <a:schemeClr val="bg1"/>
                </a:solidFill>
              </a:rPr>
              <a:t>; and </a:t>
            </a:r>
            <a:r>
              <a:rPr lang="en-US" sz="4800" b="1" u="sng" dirty="0" smtClean="0">
                <a:solidFill>
                  <a:srgbClr val="00B050"/>
                </a:solidFill>
              </a:rPr>
              <a:t>hath committed unto us the word of reconciliation</a:t>
            </a:r>
            <a:r>
              <a:rPr lang="en-US" sz="4800" b="1" dirty="0" smtClean="0">
                <a:solidFill>
                  <a:schemeClr val="bg1"/>
                </a:solidFill>
              </a:rPr>
              <a:t>.”</a:t>
            </a:r>
          </a:p>
          <a:p>
            <a:pPr algn="ctr"/>
            <a:r>
              <a:rPr lang="en-US" sz="4800" b="1" dirty="0" smtClean="0">
                <a:solidFill>
                  <a:srgbClr val="00B0F0"/>
                </a:solidFill>
              </a:rPr>
              <a:t>– 2 Corinthians 5:19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752600"/>
            <a:ext cx="9144000" cy="4247317"/>
          </a:xfrm>
          <a:prstGeom prst="rect">
            <a:avLst/>
          </a:prstGeom>
          <a:noFill/>
        </p:spPr>
        <p:txBody>
          <a:bodyPr wrap="square" rtlCol="0">
            <a:spAutoFit/>
          </a:bodyPr>
          <a:lstStyle/>
          <a:p>
            <a:pPr algn="ctr"/>
            <a:r>
              <a:rPr lang="en-US" sz="5400" b="1" dirty="0" smtClean="0">
                <a:solidFill>
                  <a:schemeClr val="bg1"/>
                </a:solidFill>
              </a:rPr>
              <a:t>“If we confess our sins, </a:t>
            </a:r>
            <a:r>
              <a:rPr lang="en-US" sz="5400" b="1" u="sng" dirty="0" smtClean="0">
                <a:solidFill>
                  <a:srgbClr val="FFFF00"/>
                </a:solidFill>
              </a:rPr>
              <a:t>he is faithful and just</a:t>
            </a:r>
            <a:r>
              <a:rPr lang="en-US" sz="5400" b="1" dirty="0" smtClean="0">
                <a:solidFill>
                  <a:schemeClr val="bg1"/>
                </a:solidFill>
              </a:rPr>
              <a:t> </a:t>
            </a:r>
            <a:r>
              <a:rPr lang="en-US" sz="5400" b="1" u="sng" dirty="0" smtClean="0">
                <a:solidFill>
                  <a:srgbClr val="00B050"/>
                </a:solidFill>
              </a:rPr>
              <a:t>to forgive us </a:t>
            </a:r>
            <a:r>
              <a:rPr lang="en-US" sz="5400" b="1" i="1" u="sng" dirty="0" smtClean="0">
                <a:solidFill>
                  <a:srgbClr val="00B050"/>
                </a:solidFill>
              </a:rPr>
              <a:t>our</a:t>
            </a:r>
            <a:r>
              <a:rPr lang="en-US" sz="5400" b="1" u="sng" dirty="0" smtClean="0">
                <a:solidFill>
                  <a:srgbClr val="00B050"/>
                </a:solidFill>
              </a:rPr>
              <a:t> sins</a:t>
            </a:r>
            <a:r>
              <a:rPr lang="en-US" sz="5400" b="1" dirty="0" smtClean="0">
                <a:solidFill>
                  <a:schemeClr val="bg1"/>
                </a:solidFill>
              </a:rPr>
              <a:t>, and to cleanse us from all unrighteousness.”</a:t>
            </a:r>
          </a:p>
          <a:p>
            <a:pPr algn="ctr"/>
            <a:r>
              <a:rPr lang="en-US" sz="5400" b="1" dirty="0" smtClean="0">
                <a:solidFill>
                  <a:srgbClr val="00B0F0"/>
                </a:solidFill>
              </a:rPr>
              <a:t>– 1 John 1:9 KJB</a:t>
            </a:r>
            <a:endParaRPr lang="en-US" sz="5200" b="1" dirty="0">
              <a:solidFill>
                <a:srgbClr val="00B0F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676400"/>
            <a:ext cx="9144000" cy="4678204"/>
          </a:xfrm>
          <a:prstGeom prst="rect">
            <a:avLst/>
          </a:prstGeom>
          <a:noFill/>
        </p:spPr>
        <p:txBody>
          <a:bodyPr wrap="square" rtlCol="0">
            <a:spAutoFit/>
          </a:bodyPr>
          <a:lstStyle/>
          <a:p>
            <a:pPr algn="ctr"/>
            <a:r>
              <a:rPr lang="en-US" sz="5400" b="1" dirty="0" smtClean="0">
                <a:solidFill>
                  <a:schemeClr val="bg1"/>
                </a:solidFill>
              </a:rPr>
              <a:t>“And he said unto her, </a:t>
            </a:r>
            <a:r>
              <a:rPr lang="en-US" sz="5400" b="1" u="sng" dirty="0" smtClean="0">
                <a:solidFill>
                  <a:srgbClr val="FFFF00"/>
                </a:solidFill>
              </a:rPr>
              <a:t>Thy sins are forgiven</a:t>
            </a:r>
            <a:r>
              <a:rPr lang="en-US" sz="5400" b="1" dirty="0" smtClean="0">
                <a:solidFill>
                  <a:schemeClr val="bg1"/>
                </a:solidFill>
              </a:rPr>
              <a:t>.” </a:t>
            </a:r>
            <a:r>
              <a:rPr lang="en-US" sz="5400" b="1" dirty="0" smtClean="0">
                <a:solidFill>
                  <a:srgbClr val="00B0F0"/>
                </a:solidFill>
              </a:rPr>
              <a:t>– Luke 7:48 KJB</a:t>
            </a:r>
          </a:p>
          <a:p>
            <a:pPr algn="ctr"/>
            <a:endParaRPr lang="en-US" sz="2400" b="1" dirty="0" smtClean="0">
              <a:solidFill>
                <a:schemeClr val="bg1"/>
              </a:solidFill>
            </a:endParaRPr>
          </a:p>
          <a:p>
            <a:pPr algn="ctr"/>
            <a:r>
              <a:rPr lang="en-US" sz="5400" b="1" dirty="0" smtClean="0">
                <a:solidFill>
                  <a:schemeClr val="bg1"/>
                </a:solidFill>
              </a:rPr>
              <a:t>God promised in Christ Jesus, and He cannot lie </a:t>
            </a:r>
            <a:r>
              <a:rPr lang="en-US" sz="5400" b="1" dirty="0" smtClean="0">
                <a:solidFill>
                  <a:srgbClr val="00B0F0"/>
                </a:solidFill>
              </a:rPr>
              <a:t>(Heb. 6:18 KJB)</a:t>
            </a:r>
            <a:endParaRPr lang="en-US" sz="5200" b="1" dirty="0">
              <a:solidFill>
                <a:srgbClr val="00B0F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143000"/>
            <a:ext cx="9144000" cy="5509200"/>
          </a:xfrm>
          <a:prstGeom prst="rect">
            <a:avLst/>
          </a:prstGeom>
          <a:noFill/>
        </p:spPr>
        <p:txBody>
          <a:bodyPr wrap="square" rtlCol="0">
            <a:spAutoFit/>
          </a:bodyPr>
          <a:lstStyle/>
          <a:p>
            <a:pPr algn="ctr"/>
            <a:r>
              <a:rPr lang="en-US" sz="4800" b="1" dirty="0" smtClean="0">
                <a:solidFill>
                  <a:schemeClr val="bg1"/>
                </a:solidFill>
              </a:rPr>
              <a:t>Forgiveness from God is by </a:t>
            </a:r>
            <a:r>
              <a:rPr lang="en-US" sz="4800" b="1" u="sng" dirty="0" smtClean="0">
                <a:solidFill>
                  <a:srgbClr val="FFFF00"/>
                </a:solidFill>
              </a:rPr>
              <a:t>FAITH</a:t>
            </a:r>
            <a:r>
              <a:rPr lang="en-US" sz="4800" b="1" dirty="0" smtClean="0">
                <a:solidFill>
                  <a:schemeClr val="bg1"/>
                </a:solidFill>
              </a:rPr>
              <a:t>.</a:t>
            </a:r>
          </a:p>
          <a:p>
            <a:pPr algn="ctr"/>
            <a:endParaRPr lang="en-US" sz="2000" b="1" dirty="0" smtClean="0">
              <a:solidFill>
                <a:schemeClr val="bg1"/>
              </a:solidFill>
            </a:endParaRPr>
          </a:p>
          <a:p>
            <a:pPr algn="ctr"/>
            <a:r>
              <a:rPr lang="en-US" sz="4800" b="1" dirty="0" smtClean="0">
                <a:solidFill>
                  <a:schemeClr val="bg1"/>
                </a:solidFill>
              </a:rPr>
              <a:t>It is </a:t>
            </a:r>
            <a:r>
              <a:rPr lang="en-US" sz="4800" b="1" u="sng" dirty="0" smtClean="0">
                <a:solidFill>
                  <a:srgbClr val="FFFF00"/>
                </a:solidFill>
              </a:rPr>
              <a:t>not</a:t>
            </a:r>
            <a:r>
              <a:rPr lang="en-US" sz="4800" b="1" dirty="0" smtClean="0">
                <a:solidFill>
                  <a:schemeClr val="bg1"/>
                </a:solidFill>
              </a:rPr>
              <a:t> by FLESH, </a:t>
            </a:r>
            <a:r>
              <a:rPr lang="en-US" sz="4800" b="1" u="sng" dirty="0" smtClean="0">
                <a:solidFill>
                  <a:srgbClr val="FFFF00"/>
                </a:solidFill>
              </a:rPr>
              <a:t>nor</a:t>
            </a:r>
            <a:r>
              <a:rPr lang="en-US" sz="4800" b="1" dirty="0" smtClean="0">
                <a:solidFill>
                  <a:schemeClr val="bg1"/>
                </a:solidFill>
              </a:rPr>
              <a:t> FEELING.</a:t>
            </a:r>
          </a:p>
          <a:p>
            <a:pPr algn="ctr"/>
            <a:endParaRPr lang="en-US" sz="2000" b="1" dirty="0" smtClean="0">
              <a:solidFill>
                <a:schemeClr val="bg1"/>
              </a:solidFill>
            </a:endParaRPr>
          </a:p>
          <a:p>
            <a:pPr algn="ctr"/>
            <a:r>
              <a:rPr lang="en-US" sz="4800" b="1" dirty="0" smtClean="0">
                <a:solidFill>
                  <a:schemeClr val="bg1"/>
                </a:solidFill>
              </a:rPr>
              <a:t>Do </a:t>
            </a:r>
            <a:r>
              <a:rPr lang="en-US" sz="4800" b="1" u="sng" dirty="0" smtClean="0">
                <a:solidFill>
                  <a:srgbClr val="FFFF00"/>
                </a:solidFill>
              </a:rPr>
              <a:t>not</a:t>
            </a:r>
            <a:r>
              <a:rPr lang="en-US" sz="4800" b="1" dirty="0" smtClean="0">
                <a:solidFill>
                  <a:schemeClr val="bg1"/>
                </a:solidFill>
              </a:rPr>
              <a:t> wait to feel forgiven, but </a:t>
            </a:r>
            <a:r>
              <a:rPr lang="en-US" sz="4800" b="1" u="sng" dirty="0" smtClean="0">
                <a:solidFill>
                  <a:srgbClr val="00B050"/>
                </a:solidFill>
              </a:rPr>
              <a:t>BELIEVE</a:t>
            </a:r>
            <a:r>
              <a:rPr lang="en-US" sz="4800" b="1" dirty="0" smtClean="0">
                <a:solidFill>
                  <a:schemeClr val="bg1"/>
                </a:solidFill>
              </a:rPr>
              <a:t> God’s word that you are forgiven in Christ Jesus right now.</a:t>
            </a:r>
          </a:p>
          <a:p>
            <a:pPr algn="ctr"/>
            <a:endParaRPr lang="en-US" sz="2000" b="1" dirty="0" smtClean="0">
              <a:solidFill>
                <a:schemeClr val="bg1"/>
              </a:solidFill>
            </a:endParaRPr>
          </a:p>
          <a:p>
            <a:pPr algn="ctr"/>
            <a:r>
              <a:rPr lang="en-US" sz="4800" b="1" dirty="0" smtClean="0">
                <a:solidFill>
                  <a:schemeClr val="bg1"/>
                </a:solidFill>
              </a:rPr>
              <a:t>Be free, and go and sin no more.</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600200"/>
            <a:ext cx="9144000" cy="4524315"/>
          </a:xfrm>
          <a:prstGeom prst="rect">
            <a:avLst/>
          </a:prstGeom>
          <a:noFill/>
        </p:spPr>
        <p:txBody>
          <a:bodyPr wrap="square" rtlCol="0">
            <a:spAutoFit/>
          </a:bodyPr>
          <a:lstStyle/>
          <a:p>
            <a:pPr algn="ctr"/>
            <a:r>
              <a:rPr lang="en-US" sz="4400" b="1" dirty="0" smtClean="0">
                <a:solidFill>
                  <a:schemeClr val="bg1"/>
                </a:solidFill>
              </a:rPr>
              <a:t>Will others know that you are forgiven?  </a:t>
            </a:r>
            <a:r>
              <a:rPr lang="en-US" sz="4400" b="1" dirty="0" smtClean="0">
                <a:solidFill>
                  <a:srgbClr val="FFFF00"/>
                </a:solidFill>
              </a:rPr>
              <a:t>YES!</a:t>
            </a:r>
            <a:r>
              <a:rPr lang="en-US" sz="4400" b="1" dirty="0" smtClean="0">
                <a:solidFill>
                  <a:schemeClr val="bg1"/>
                </a:solidFill>
              </a:rPr>
              <a:t> </a:t>
            </a:r>
          </a:p>
          <a:p>
            <a:pPr algn="ctr"/>
            <a:endParaRPr lang="en-US" sz="2400" b="1" dirty="0" smtClean="0">
              <a:solidFill>
                <a:schemeClr val="bg1"/>
              </a:solidFill>
            </a:endParaRPr>
          </a:p>
          <a:p>
            <a:pPr algn="ctr"/>
            <a:r>
              <a:rPr lang="en-US" sz="4400" b="1" dirty="0" smtClean="0">
                <a:solidFill>
                  <a:schemeClr val="bg1"/>
                </a:solidFill>
              </a:rPr>
              <a:t>Those who are forgiven cannot but try to help others to see the forgiveness they received from God in Christ Jesus, and so share it with others.</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4</a:t>
            </a:r>
            <a:endParaRPr lang="en-US" sz="8000" b="1" dirty="0">
              <a:solidFill>
                <a:schemeClr val="bg1"/>
              </a:solidFill>
            </a:endParaRPr>
          </a:p>
        </p:txBody>
      </p:sp>
      <p:sp>
        <p:nvSpPr>
          <p:cNvPr id="5" name="TextBox 4"/>
          <p:cNvSpPr txBox="1"/>
          <p:nvPr/>
        </p:nvSpPr>
        <p:spPr>
          <a:xfrm>
            <a:off x="0" y="1371600"/>
            <a:ext cx="9144000" cy="5201424"/>
          </a:xfrm>
          <a:prstGeom prst="rect">
            <a:avLst/>
          </a:prstGeom>
          <a:noFill/>
        </p:spPr>
        <p:txBody>
          <a:bodyPr wrap="square" rtlCol="0">
            <a:spAutoFit/>
          </a:bodyPr>
          <a:lstStyle/>
          <a:p>
            <a:pPr algn="ctr"/>
            <a:r>
              <a:rPr lang="en-US" sz="4400" b="1" dirty="0" smtClean="0">
                <a:solidFill>
                  <a:schemeClr val="bg1"/>
                </a:solidFill>
              </a:rPr>
              <a:t>Don’t believe me?  Ask:</a:t>
            </a:r>
          </a:p>
          <a:p>
            <a:pPr algn="ctr"/>
            <a:endParaRPr lang="en-US" sz="2400" b="1" dirty="0" smtClean="0">
              <a:solidFill>
                <a:schemeClr val="bg1"/>
              </a:solidFill>
            </a:endParaRPr>
          </a:p>
          <a:p>
            <a:pPr algn="ctr"/>
            <a:r>
              <a:rPr lang="en-US" sz="4400" b="1" dirty="0" smtClean="0">
                <a:solidFill>
                  <a:schemeClr val="bg1"/>
                </a:solidFill>
              </a:rPr>
              <a:t>David,</a:t>
            </a:r>
          </a:p>
          <a:p>
            <a:pPr algn="ctr"/>
            <a:r>
              <a:rPr lang="en-US" sz="4400" b="1" dirty="0" smtClean="0">
                <a:solidFill>
                  <a:schemeClr val="bg1"/>
                </a:solidFill>
              </a:rPr>
              <a:t>Nebuchadnezzar,</a:t>
            </a:r>
          </a:p>
          <a:p>
            <a:pPr algn="ctr"/>
            <a:r>
              <a:rPr lang="en-US" sz="4400" b="1" dirty="0" smtClean="0">
                <a:solidFill>
                  <a:schemeClr val="bg1"/>
                </a:solidFill>
              </a:rPr>
              <a:t>Peter,</a:t>
            </a:r>
          </a:p>
          <a:p>
            <a:pPr algn="ctr"/>
            <a:r>
              <a:rPr lang="en-US" sz="4400" b="1" dirty="0" smtClean="0">
                <a:solidFill>
                  <a:schemeClr val="bg1"/>
                </a:solidFill>
              </a:rPr>
              <a:t>John,</a:t>
            </a:r>
          </a:p>
          <a:p>
            <a:pPr algn="ctr"/>
            <a:r>
              <a:rPr lang="en-US" sz="4400" b="1" dirty="0" smtClean="0">
                <a:solidFill>
                  <a:schemeClr val="bg1"/>
                </a:solidFill>
              </a:rPr>
              <a:t>Paul,</a:t>
            </a:r>
          </a:p>
          <a:p>
            <a:pPr algn="ctr"/>
            <a:r>
              <a:rPr lang="en-US" sz="4400" b="1" dirty="0" smtClean="0">
                <a:solidFill>
                  <a:schemeClr val="bg1"/>
                </a:solidFill>
              </a:rPr>
              <a:t>and millions of others.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 - Mary Magdalene 01.jpg"/>
          <p:cNvPicPr>
            <a:picLocks noChangeAspect="1"/>
          </p:cNvPicPr>
          <p:nvPr/>
        </p:nvPicPr>
        <p:blipFill>
          <a:blip r:embed="rId2"/>
          <a:stretch>
            <a:fillRect/>
          </a:stretch>
        </p:blipFill>
        <p:spPr>
          <a:xfrm>
            <a:off x="0" y="0"/>
            <a:ext cx="9144000" cy="6923314"/>
          </a:xfrm>
          <a:prstGeom prst="rect">
            <a:avLst/>
          </a:prstGeom>
        </p:spPr>
      </p:pic>
      <p:sp>
        <p:nvSpPr>
          <p:cNvPr id="6" name="TextBox 5"/>
          <p:cNvSpPr txBox="1"/>
          <p:nvPr/>
        </p:nvSpPr>
        <p:spPr>
          <a:xfrm>
            <a:off x="6553200" y="0"/>
            <a:ext cx="2590800" cy="830997"/>
          </a:xfrm>
          <a:prstGeom prst="rect">
            <a:avLst/>
          </a:prstGeom>
          <a:noFill/>
        </p:spPr>
        <p:txBody>
          <a:bodyPr wrap="square" rtlCol="0">
            <a:spAutoFit/>
          </a:bodyPr>
          <a:lstStyle/>
          <a:p>
            <a:pPr algn="r"/>
            <a:r>
              <a:rPr lang="en-US" sz="4800" b="1" dirty="0" smtClean="0">
                <a:ln>
                  <a:solidFill>
                    <a:schemeClr val="tx1"/>
                  </a:solidFill>
                </a:ln>
                <a:solidFill>
                  <a:schemeClr val="bg1"/>
                </a:solidFill>
                <a:effectLst>
                  <a:glow rad="101600">
                    <a:schemeClr val="tx1">
                      <a:alpha val="60000"/>
                    </a:schemeClr>
                  </a:glow>
                </a:effectLst>
              </a:rPr>
              <a:t>Forgiven.</a:t>
            </a:r>
            <a:endParaRPr lang="en-US" sz="4800" b="1" dirty="0">
              <a:ln>
                <a:solidFill>
                  <a:schemeClr val="tx1"/>
                </a:solidFill>
              </a:ln>
              <a:solidFill>
                <a:schemeClr val="bg1"/>
              </a:solidFill>
              <a:effectLst>
                <a:glow rad="101600">
                  <a:schemeClr val="tx1">
                    <a:alpha val="60000"/>
                  </a:schemeClr>
                </a:glow>
              </a:effectLs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555641"/>
          </a:xfrm>
          <a:prstGeom prst="rect">
            <a:avLst/>
          </a:prstGeom>
          <a:noFill/>
        </p:spPr>
        <p:txBody>
          <a:bodyPr wrap="square" rtlCol="0" anchor="ctr">
            <a:spAutoFit/>
          </a:bodyPr>
          <a:lstStyle/>
          <a:p>
            <a:pPr algn="ctr"/>
            <a:r>
              <a:rPr lang="en-US" sz="6000" b="1" dirty="0" smtClean="0">
                <a:solidFill>
                  <a:schemeClr val="bg1"/>
                </a:solidFill>
              </a:rPr>
              <a:t>Those are the submitted Questions and the Bible’s Answers for tonight.</a:t>
            </a:r>
          </a:p>
          <a:p>
            <a:pPr algn="ctr"/>
            <a:r>
              <a:rPr lang="en-US" sz="6000" b="1" u="sng" dirty="0" smtClean="0">
                <a:solidFill>
                  <a:srgbClr val="00B0F0"/>
                </a:solidFill>
              </a:rPr>
              <a:t>Thank you</a:t>
            </a:r>
            <a:r>
              <a:rPr lang="en-US" sz="6000" b="1" dirty="0" smtClean="0">
                <a:solidFill>
                  <a:schemeClr val="bg1"/>
                </a:solidFill>
              </a:rPr>
              <a:t>, Bible study is our joy and it is our pleasure to carry out it’s instructions.</a:t>
            </a:r>
            <a:endParaRPr lang="en-US" sz="6000" b="1" dirty="0">
              <a:solidFill>
                <a:schemeClr val="bg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ible - Psalms 12 vs 6-7 AV1611 Footnotes.jpg"/>
          <p:cNvPicPr>
            <a:picLocks noChangeAspect="1"/>
          </p:cNvPicPr>
          <p:nvPr/>
        </p:nvPicPr>
        <p:blipFill>
          <a:blip r:embed="rId2"/>
          <a:stretch>
            <a:fillRect/>
          </a:stretch>
        </p:blipFill>
        <p:spPr>
          <a:xfrm>
            <a:off x="0" y="1066800"/>
            <a:ext cx="9144001" cy="4648200"/>
          </a:xfrm>
          <a:prstGeom prst="rect">
            <a:avLst/>
          </a:prstGeom>
        </p:spPr>
      </p:pic>
      <p:sp>
        <p:nvSpPr>
          <p:cNvPr id="5" name="TextBox 4"/>
          <p:cNvSpPr txBox="1"/>
          <p:nvPr/>
        </p:nvSpPr>
        <p:spPr>
          <a:xfrm>
            <a:off x="0" y="0"/>
            <a:ext cx="9144000" cy="954107"/>
          </a:xfrm>
          <a:prstGeom prst="rect">
            <a:avLst/>
          </a:prstGeom>
          <a:noFill/>
        </p:spPr>
        <p:txBody>
          <a:bodyPr wrap="square" rtlCol="0">
            <a:spAutoFit/>
          </a:bodyPr>
          <a:lstStyle/>
          <a:p>
            <a:pPr algn="ctr"/>
            <a:r>
              <a:rPr lang="en-US" sz="2800" b="1" dirty="0" smtClean="0">
                <a:solidFill>
                  <a:schemeClr val="bg1"/>
                </a:solidFill>
              </a:rPr>
              <a:t>“The </a:t>
            </a:r>
            <a:r>
              <a:rPr lang="en-US" sz="2800" b="1" dirty="0">
                <a:solidFill>
                  <a:schemeClr val="bg1"/>
                </a:solidFill>
              </a:rPr>
              <a:t>words of the LORD </a:t>
            </a:r>
            <a:r>
              <a:rPr lang="en-US" sz="2800" b="1" i="1" dirty="0">
                <a:solidFill>
                  <a:schemeClr val="bg1"/>
                </a:solidFill>
              </a:rPr>
              <a:t>are</a:t>
            </a:r>
            <a:r>
              <a:rPr lang="en-US" sz="2800" b="1" dirty="0">
                <a:solidFill>
                  <a:schemeClr val="bg1"/>
                </a:solidFill>
              </a:rPr>
              <a:t> pure words: </a:t>
            </a:r>
            <a:r>
              <a:rPr lang="en-US" sz="2800" b="1" i="1" dirty="0">
                <a:solidFill>
                  <a:schemeClr val="bg1"/>
                </a:solidFill>
              </a:rPr>
              <a:t>as</a:t>
            </a:r>
            <a:r>
              <a:rPr lang="en-US" sz="2800" b="1" dirty="0">
                <a:solidFill>
                  <a:schemeClr val="bg1"/>
                </a:solidFill>
              </a:rPr>
              <a:t> silver tried in a furnace of earth, purified seven times</a:t>
            </a:r>
            <a:r>
              <a:rPr lang="en-US" sz="2800" b="1" dirty="0" smtClean="0">
                <a:solidFill>
                  <a:schemeClr val="bg1"/>
                </a:solidFill>
              </a:rPr>
              <a:t>.” – Psalms 12:6 KJB</a:t>
            </a:r>
            <a:endParaRPr lang="en-US" sz="2800" b="1" dirty="0">
              <a:solidFill>
                <a:schemeClr val="bg1"/>
              </a:solidFill>
            </a:endParaRPr>
          </a:p>
        </p:txBody>
      </p:sp>
      <p:sp>
        <p:nvSpPr>
          <p:cNvPr id="6" name="TextBox 5"/>
          <p:cNvSpPr txBox="1"/>
          <p:nvPr/>
        </p:nvSpPr>
        <p:spPr>
          <a:xfrm>
            <a:off x="0" y="5715000"/>
            <a:ext cx="9144000" cy="954107"/>
          </a:xfrm>
          <a:prstGeom prst="rect">
            <a:avLst/>
          </a:prstGeom>
          <a:noFill/>
        </p:spPr>
        <p:txBody>
          <a:bodyPr wrap="square" rtlCol="0">
            <a:spAutoFit/>
          </a:bodyPr>
          <a:lstStyle/>
          <a:p>
            <a:pPr algn="ctr"/>
            <a:r>
              <a:rPr lang="en-US" sz="2800" b="1" dirty="0" smtClean="0">
                <a:solidFill>
                  <a:schemeClr val="bg1"/>
                </a:solidFill>
              </a:rPr>
              <a:t>“</a:t>
            </a:r>
            <a:r>
              <a:rPr lang="en-US" sz="2800" b="1" dirty="0">
                <a:solidFill>
                  <a:schemeClr val="bg1"/>
                </a:solidFill>
              </a:rPr>
              <a:t>Thou </a:t>
            </a:r>
            <a:r>
              <a:rPr lang="en-US" sz="2800" b="1" dirty="0" err="1">
                <a:solidFill>
                  <a:schemeClr val="bg1"/>
                </a:solidFill>
              </a:rPr>
              <a:t>shalt</a:t>
            </a:r>
            <a:r>
              <a:rPr lang="en-US" sz="2800" b="1" dirty="0">
                <a:solidFill>
                  <a:schemeClr val="bg1"/>
                </a:solidFill>
              </a:rPr>
              <a:t> keep them, O LORD, thou </a:t>
            </a:r>
            <a:r>
              <a:rPr lang="en-US" sz="2800" b="1" dirty="0" err="1">
                <a:solidFill>
                  <a:schemeClr val="bg1"/>
                </a:solidFill>
              </a:rPr>
              <a:t>shalt</a:t>
            </a:r>
            <a:r>
              <a:rPr lang="en-US" sz="2800" b="1" dirty="0">
                <a:solidFill>
                  <a:schemeClr val="bg1"/>
                </a:solidFill>
              </a:rPr>
              <a:t> preserve them from this generation for ever.</a:t>
            </a:r>
            <a:r>
              <a:rPr lang="en-US" sz="2800" b="1" dirty="0" smtClean="0">
                <a:solidFill>
                  <a:schemeClr val="bg1"/>
                </a:solidFill>
              </a:rPr>
              <a:t>” – Psalms 12:7 KJB</a:t>
            </a:r>
            <a:endParaRPr lang="en-US" sz="28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209800"/>
            <a:ext cx="9144000" cy="3046988"/>
          </a:xfrm>
          <a:prstGeom prst="rect">
            <a:avLst/>
          </a:prstGeom>
          <a:noFill/>
        </p:spPr>
        <p:txBody>
          <a:bodyPr wrap="square" rtlCol="0">
            <a:spAutoFit/>
          </a:bodyPr>
          <a:lstStyle/>
          <a:p>
            <a:pPr algn="ctr"/>
            <a:r>
              <a:rPr lang="en-US" sz="4800" b="1" dirty="0" smtClean="0">
                <a:solidFill>
                  <a:schemeClr val="bg1"/>
                </a:solidFill>
              </a:rPr>
              <a:t>Some are attempting to climb into Heaven some other way, than “the way” </a:t>
            </a:r>
            <a:r>
              <a:rPr lang="en-US" sz="4800" b="1" dirty="0" smtClean="0">
                <a:solidFill>
                  <a:srgbClr val="00B0F0"/>
                </a:solidFill>
              </a:rPr>
              <a:t>(John 14:6 KJB)</a:t>
            </a:r>
            <a:r>
              <a:rPr lang="en-US" sz="4800" b="1" dirty="0" smtClean="0">
                <a:solidFill>
                  <a:schemeClr val="bg1"/>
                </a:solidFill>
              </a:rPr>
              <a:t>, such as at the Tower of Babel </a:t>
            </a:r>
            <a:r>
              <a:rPr lang="en-US" sz="4800" b="1" dirty="0" smtClean="0">
                <a:solidFill>
                  <a:srgbClr val="00B0F0"/>
                </a:solidFill>
              </a:rPr>
              <a:t>(Gen. 11:4 KJB)</a:t>
            </a:r>
            <a:r>
              <a:rPr lang="en-US" sz="4800" b="1" dirty="0" smtClean="0">
                <a:solidFill>
                  <a:schemeClr val="bg1"/>
                </a:solidFill>
              </a:rPr>
              <a:t>:</a:t>
            </a:r>
            <a:endParaRPr lang="en-US" sz="48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05000"/>
            <a:ext cx="9144000" cy="3785652"/>
          </a:xfrm>
          <a:prstGeom prst="rect">
            <a:avLst/>
          </a:prstGeom>
          <a:noFill/>
        </p:spPr>
        <p:txBody>
          <a:bodyPr wrap="square" rtlCol="0">
            <a:spAutoFit/>
          </a:bodyPr>
          <a:lstStyle/>
          <a:p>
            <a:pPr algn="ctr"/>
            <a:r>
              <a:rPr lang="en-US" sz="4800" b="1" dirty="0" smtClean="0">
                <a:solidFill>
                  <a:schemeClr val="bg1"/>
                </a:solidFill>
              </a:rPr>
              <a:t>“Verily, verily, I say unto you, He that </a:t>
            </a:r>
            <a:r>
              <a:rPr lang="en-US" sz="4800" b="1" dirty="0" err="1" smtClean="0">
                <a:solidFill>
                  <a:schemeClr val="bg1"/>
                </a:solidFill>
              </a:rPr>
              <a:t>entereth</a:t>
            </a:r>
            <a:r>
              <a:rPr lang="en-US" sz="4800" b="1" dirty="0" smtClean="0">
                <a:solidFill>
                  <a:schemeClr val="bg1"/>
                </a:solidFill>
              </a:rPr>
              <a:t> not by the door into the sheepfold, </a:t>
            </a:r>
            <a:r>
              <a:rPr lang="en-US" sz="4800" b="1" u="sng" dirty="0" smtClean="0">
                <a:solidFill>
                  <a:srgbClr val="FFFF00"/>
                </a:solidFill>
              </a:rPr>
              <a:t>but </a:t>
            </a:r>
            <a:r>
              <a:rPr lang="en-US" sz="4800" b="1" u="sng" dirty="0" err="1" smtClean="0">
                <a:solidFill>
                  <a:srgbClr val="FFFF00"/>
                </a:solidFill>
              </a:rPr>
              <a:t>climbeth</a:t>
            </a:r>
            <a:r>
              <a:rPr lang="en-US" sz="4800" b="1" u="sng" dirty="0" smtClean="0">
                <a:solidFill>
                  <a:srgbClr val="FFFF00"/>
                </a:solidFill>
              </a:rPr>
              <a:t> up some other way, the same is a thief and a robber</a:t>
            </a:r>
            <a:r>
              <a:rPr lang="en-US" sz="4800" b="1" dirty="0" smtClean="0">
                <a:solidFill>
                  <a:schemeClr val="bg1"/>
                </a:solidFill>
              </a:rPr>
              <a:t>.” </a:t>
            </a:r>
            <a:r>
              <a:rPr lang="en-US" sz="4800" b="1" dirty="0" smtClean="0">
                <a:solidFill>
                  <a:srgbClr val="00B0F0"/>
                </a:solidFill>
              </a:rPr>
              <a:t>– John 10:1 KJB</a:t>
            </a:r>
            <a:endParaRPr lang="en-US" sz="48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447800"/>
            <a:ext cx="9144000" cy="4832092"/>
          </a:xfrm>
          <a:prstGeom prst="rect">
            <a:avLst/>
          </a:prstGeom>
          <a:noFill/>
        </p:spPr>
        <p:txBody>
          <a:bodyPr wrap="square" rtlCol="0">
            <a:spAutoFit/>
          </a:bodyPr>
          <a:lstStyle/>
          <a:p>
            <a:pPr algn="ctr"/>
            <a:r>
              <a:rPr lang="en-US" sz="4400" b="1" dirty="0" smtClean="0">
                <a:solidFill>
                  <a:schemeClr val="bg1"/>
                </a:solidFill>
              </a:rPr>
              <a:t>“Therefore rejoice, </a:t>
            </a:r>
            <a:r>
              <a:rPr lang="en-US" sz="4400" b="1" i="1" dirty="0" smtClean="0">
                <a:solidFill>
                  <a:schemeClr val="bg1"/>
                </a:solidFill>
              </a:rPr>
              <a:t>ye</a:t>
            </a:r>
            <a:r>
              <a:rPr lang="en-US" sz="4400" b="1" dirty="0" smtClean="0">
                <a:solidFill>
                  <a:schemeClr val="bg1"/>
                </a:solidFill>
              </a:rPr>
              <a:t> heavens, and ye that dwell in them. Woe to the </a:t>
            </a:r>
            <a:r>
              <a:rPr lang="en-US" sz="4400" b="1" dirty="0" err="1" smtClean="0">
                <a:solidFill>
                  <a:schemeClr val="bg1"/>
                </a:solidFill>
              </a:rPr>
              <a:t>inhabiters</a:t>
            </a:r>
            <a:r>
              <a:rPr lang="en-US" sz="4400" b="1" dirty="0" smtClean="0">
                <a:solidFill>
                  <a:schemeClr val="bg1"/>
                </a:solidFill>
              </a:rPr>
              <a:t> of </a:t>
            </a:r>
            <a:r>
              <a:rPr lang="en-US" sz="4400" b="1" u="sng" dirty="0" smtClean="0">
                <a:solidFill>
                  <a:srgbClr val="FFFF00"/>
                </a:solidFill>
              </a:rPr>
              <a:t>the earth</a:t>
            </a:r>
            <a:r>
              <a:rPr lang="en-US" sz="4400" b="1" dirty="0" smtClean="0">
                <a:solidFill>
                  <a:schemeClr val="bg1"/>
                </a:solidFill>
              </a:rPr>
              <a:t> and of the sea! for </a:t>
            </a:r>
            <a:r>
              <a:rPr lang="en-US" sz="4400" b="1" u="sng" dirty="0" smtClean="0">
                <a:solidFill>
                  <a:srgbClr val="FFFF00"/>
                </a:solidFill>
              </a:rPr>
              <a:t>the devil is come down unto you</a:t>
            </a:r>
            <a:r>
              <a:rPr lang="en-US" sz="4400" b="1" dirty="0" smtClean="0">
                <a:solidFill>
                  <a:schemeClr val="bg1"/>
                </a:solidFill>
              </a:rPr>
              <a:t>, having great wrath, because he </a:t>
            </a:r>
            <a:r>
              <a:rPr lang="en-US" sz="4400" b="1" dirty="0" err="1" smtClean="0">
                <a:solidFill>
                  <a:schemeClr val="bg1"/>
                </a:solidFill>
              </a:rPr>
              <a:t>knoweth</a:t>
            </a:r>
            <a:r>
              <a:rPr lang="en-US" sz="4400" b="1" dirty="0" smtClean="0">
                <a:solidFill>
                  <a:schemeClr val="bg1"/>
                </a:solidFill>
              </a:rPr>
              <a:t> that he hath but a short time.” </a:t>
            </a:r>
            <a:r>
              <a:rPr lang="en-US" sz="4400" b="1" dirty="0" smtClean="0">
                <a:solidFill>
                  <a:srgbClr val="00B0F0"/>
                </a:solidFill>
              </a:rPr>
              <a:t>– Revelation 12:12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2115</TotalTime>
  <Words>2339</Words>
  <Application>Microsoft Office PowerPoint</Application>
  <PresentationFormat>On-screen Show (4:3)</PresentationFormat>
  <Paragraphs>195</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AWHN</dc:creator>
  <cp:lastModifiedBy>AWHN</cp:lastModifiedBy>
  <cp:revision>651</cp:revision>
  <dcterms:created xsi:type="dcterms:W3CDTF">2019-07-24T23:25:26Z</dcterms:created>
  <dcterms:modified xsi:type="dcterms:W3CDTF">2019-08-01T01:44:30Z</dcterms:modified>
</cp:coreProperties>
</file>