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0" r:id="rId3"/>
    <p:sldId id="331" r:id="rId4"/>
    <p:sldId id="332" r:id="rId5"/>
    <p:sldId id="333" r:id="rId6"/>
    <p:sldId id="334" r:id="rId7"/>
    <p:sldId id="257" r:id="rId8"/>
    <p:sldId id="277" r:id="rId9"/>
    <p:sldId id="299" r:id="rId10"/>
    <p:sldId id="280" r:id="rId11"/>
    <p:sldId id="278" r:id="rId12"/>
    <p:sldId id="279" r:id="rId13"/>
    <p:sldId id="281" r:id="rId14"/>
    <p:sldId id="282" r:id="rId15"/>
    <p:sldId id="298" r:id="rId16"/>
    <p:sldId id="284" r:id="rId17"/>
    <p:sldId id="286" r:id="rId18"/>
    <p:sldId id="289" r:id="rId19"/>
    <p:sldId id="290" r:id="rId20"/>
    <p:sldId id="285" r:id="rId21"/>
    <p:sldId id="287" r:id="rId22"/>
    <p:sldId id="288" r:id="rId23"/>
    <p:sldId id="291" r:id="rId24"/>
    <p:sldId id="292" r:id="rId25"/>
    <p:sldId id="293" r:id="rId26"/>
    <p:sldId id="294" r:id="rId27"/>
    <p:sldId id="295" r:id="rId28"/>
    <p:sldId id="296" r:id="rId29"/>
    <p:sldId id="297"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3" r:id="rId43"/>
    <p:sldId id="314" r:id="rId44"/>
    <p:sldId id="315" r:id="rId45"/>
    <p:sldId id="316" r:id="rId46"/>
    <p:sldId id="317" r:id="rId47"/>
    <p:sldId id="318" r:id="rId48"/>
    <p:sldId id="319" r:id="rId49"/>
    <p:sldId id="320" r:id="rId50"/>
    <p:sldId id="321" r:id="rId51"/>
    <p:sldId id="322" r:id="rId52"/>
    <p:sldId id="323" r:id="rId53"/>
    <p:sldId id="324" r:id="rId54"/>
    <p:sldId id="325" r:id="rId55"/>
    <p:sldId id="326" r:id="rId56"/>
    <p:sldId id="328" r:id="rId57"/>
    <p:sldId id="335" r:id="rId58"/>
    <p:sldId id="336" r:id="rId59"/>
    <p:sldId id="337" r:id="rId60"/>
    <p:sldId id="338" r:id="rId61"/>
    <p:sldId id="339" r:id="rId62"/>
    <p:sldId id="340" r:id="rId63"/>
    <p:sldId id="341" r:id="rId64"/>
    <p:sldId id="327" r:id="rId65"/>
    <p:sldId id="329" r:id="rId66"/>
    <p:sldId id="342" r:id="rId67"/>
    <p:sldId id="343" r:id="rId68"/>
    <p:sldId id="344" r:id="rId69"/>
    <p:sldId id="345" r:id="rId70"/>
    <p:sldId id="346" r:id="rId71"/>
    <p:sldId id="347" r:id="rId72"/>
    <p:sldId id="348" r:id="rId73"/>
    <p:sldId id="350" r:id="rId74"/>
    <p:sldId id="352" r:id="rId75"/>
    <p:sldId id="353" r:id="rId76"/>
    <p:sldId id="351" r:id="rId77"/>
    <p:sldId id="354" r:id="rId78"/>
    <p:sldId id="355" r:id="rId79"/>
    <p:sldId id="356" r:id="rId80"/>
    <p:sldId id="363" r:id="rId81"/>
    <p:sldId id="364" r:id="rId82"/>
    <p:sldId id="365" r:id="rId83"/>
    <p:sldId id="366" r:id="rId84"/>
    <p:sldId id="357" r:id="rId85"/>
    <p:sldId id="358" r:id="rId86"/>
    <p:sldId id="360" r:id="rId87"/>
    <p:sldId id="359" r:id="rId88"/>
    <p:sldId id="362" r:id="rId89"/>
    <p:sldId id="361" r:id="rId90"/>
    <p:sldId id="368" r:id="rId91"/>
    <p:sldId id="367" r:id="rId92"/>
    <p:sldId id="369" r:id="rId93"/>
    <p:sldId id="371" r:id="rId94"/>
    <p:sldId id="370" r:id="rId95"/>
    <p:sldId id="372" r:id="rId96"/>
    <p:sldId id="373" r:id="rId97"/>
    <p:sldId id="374" r:id="rId98"/>
    <p:sldId id="375" r:id="rId99"/>
    <p:sldId id="377" r:id="rId100"/>
    <p:sldId id="379" r:id="rId101"/>
    <p:sldId id="380" r:id="rId102"/>
    <p:sldId id="378" r:id="rId103"/>
    <p:sldId id="381" r:id="rId104"/>
    <p:sldId id="383" r:id="rId105"/>
    <p:sldId id="387" r:id="rId106"/>
    <p:sldId id="384" r:id="rId107"/>
    <p:sldId id="385" r:id="rId108"/>
    <p:sldId id="386" r:id="rId109"/>
    <p:sldId id="382" r:id="rId110"/>
    <p:sldId id="388" r:id="rId111"/>
    <p:sldId id="392" r:id="rId112"/>
    <p:sldId id="389" r:id="rId113"/>
    <p:sldId id="390" r:id="rId114"/>
    <p:sldId id="376" r:id="rId115"/>
    <p:sldId id="393" r:id="rId116"/>
    <p:sldId id="394" r:id="rId117"/>
    <p:sldId id="395" r:id="rId118"/>
    <p:sldId id="396" r:id="rId119"/>
    <p:sldId id="397" r:id="rId120"/>
    <p:sldId id="398" r:id="rId121"/>
    <p:sldId id="399" r:id="rId122"/>
    <p:sldId id="400" r:id="rId123"/>
    <p:sldId id="274" r:id="rId124"/>
    <p:sldId id="275" r:id="rId1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DAAD59-2BA0-453B-B890-1795F02D4BDD}" type="datetimeFigureOut">
              <a:rPr lang="en-US" smtClean="0"/>
              <a:pPr/>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EC931-1F7C-4659-9930-24920D42851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DAAD59-2BA0-453B-B890-1795F02D4BDD}" type="datetimeFigureOut">
              <a:rPr lang="en-US" smtClean="0"/>
              <a:pPr/>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EC931-1F7C-4659-9930-24920D42851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DAAD59-2BA0-453B-B890-1795F02D4BDD}" type="datetimeFigureOut">
              <a:rPr lang="en-US" smtClean="0"/>
              <a:pPr/>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EC931-1F7C-4659-9930-24920D42851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DAAD59-2BA0-453B-B890-1795F02D4BDD}" type="datetimeFigureOut">
              <a:rPr lang="en-US" smtClean="0"/>
              <a:pPr/>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EC931-1F7C-4659-9930-24920D42851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DAAD59-2BA0-453B-B890-1795F02D4BDD}" type="datetimeFigureOut">
              <a:rPr lang="en-US" smtClean="0"/>
              <a:pPr/>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EC931-1F7C-4659-9930-24920D42851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DAAD59-2BA0-453B-B890-1795F02D4BDD}" type="datetimeFigureOut">
              <a:rPr lang="en-US" smtClean="0"/>
              <a:pPr/>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8EC931-1F7C-4659-9930-24920D42851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DAAD59-2BA0-453B-B890-1795F02D4BDD}" type="datetimeFigureOut">
              <a:rPr lang="en-US" smtClean="0"/>
              <a:pPr/>
              <a:t>7/30/2019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8EC931-1F7C-4659-9930-24920D42851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DAAD59-2BA0-453B-B890-1795F02D4BDD}" type="datetimeFigureOut">
              <a:rPr lang="en-US" smtClean="0"/>
              <a:pPr/>
              <a:t>7/30/2019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8EC931-1F7C-4659-9930-24920D42851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DAAD59-2BA0-453B-B890-1795F02D4BDD}" type="datetimeFigureOut">
              <a:rPr lang="en-US" smtClean="0"/>
              <a:pPr/>
              <a:t>7/30/2019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8EC931-1F7C-4659-9930-24920D42851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DAAD59-2BA0-453B-B890-1795F02D4BDD}" type="datetimeFigureOut">
              <a:rPr lang="en-US" smtClean="0"/>
              <a:pPr/>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8EC931-1F7C-4659-9930-24920D42851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DAAD59-2BA0-453B-B890-1795F02D4BDD}" type="datetimeFigureOut">
              <a:rPr lang="en-US" smtClean="0"/>
              <a:pPr/>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8EC931-1F7C-4659-9930-24920D42851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DAAD59-2BA0-453B-B890-1795F02D4BDD}" type="datetimeFigureOut">
              <a:rPr lang="en-US" smtClean="0"/>
              <a:pPr/>
              <a:t>7/30/2019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EC931-1F7C-4659-9930-24920D42851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respecialHDwallpaper.jpg"/>
          <p:cNvPicPr>
            <a:picLocks noChangeAspect="1"/>
          </p:cNvPicPr>
          <p:nvPr/>
        </p:nvPicPr>
        <p:blipFill>
          <a:blip r:embed="rId2"/>
          <a:stretch>
            <a:fillRect/>
          </a:stretch>
        </p:blipFill>
        <p:spPr>
          <a:xfrm>
            <a:off x="0" y="859536"/>
            <a:ext cx="9144000" cy="5138928"/>
          </a:xfrm>
          <a:prstGeom prst="rect">
            <a:avLst/>
          </a:prstGeom>
        </p:spPr>
      </p:pic>
      <p:sp>
        <p:nvSpPr>
          <p:cNvPr id="4" name="TextBox 3"/>
          <p:cNvSpPr txBox="1"/>
          <p:nvPr/>
        </p:nvSpPr>
        <p:spPr>
          <a:xfrm>
            <a:off x="0" y="457200"/>
            <a:ext cx="9144000" cy="6001643"/>
          </a:xfrm>
          <a:prstGeom prst="rect">
            <a:avLst/>
          </a:prstGeom>
          <a:noFill/>
        </p:spPr>
        <p:txBody>
          <a:bodyPr wrap="square" rtlCol="0" anchor="ctr">
            <a:spAutoFit/>
          </a:bodyPr>
          <a:lstStyle/>
          <a:p>
            <a:pPr algn="ctr"/>
            <a:r>
              <a:rPr lang="en-US" sz="9600" b="1" dirty="0" smtClean="0">
                <a:ln>
                  <a:solidFill>
                    <a:schemeClr val="tx1"/>
                  </a:solidFill>
                </a:ln>
                <a:solidFill>
                  <a:schemeClr val="bg1"/>
                </a:solidFill>
                <a:effectLst>
                  <a:glow rad="228600">
                    <a:schemeClr val="accent2">
                      <a:satMod val="175000"/>
                      <a:alpha val="40000"/>
                    </a:schemeClr>
                  </a:glow>
                </a:effectLst>
              </a:rPr>
              <a:t>Questions</a:t>
            </a:r>
          </a:p>
          <a:p>
            <a:pPr algn="ctr"/>
            <a:r>
              <a:rPr lang="en-US" sz="9600" b="1" dirty="0" smtClean="0">
                <a:ln>
                  <a:solidFill>
                    <a:schemeClr val="tx1"/>
                  </a:solidFill>
                </a:ln>
                <a:solidFill>
                  <a:schemeClr val="bg1"/>
                </a:solidFill>
                <a:effectLst>
                  <a:glow rad="228600">
                    <a:schemeClr val="accent2">
                      <a:satMod val="175000"/>
                      <a:alpha val="40000"/>
                    </a:schemeClr>
                  </a:glow>
                </a:effectLst>
              </a:rPr>
              <a:t>&amp;</a:t>
            </a:r>
          </a:p>
          <a:p>
            <a:pPr algn="ctr"/>
            <a:r>
              <a:rPr lang="en-US" sz="9600" b="1" dirty="0" smtClean="0">
                <a:ln>
                  <a:solidFill>
                    <a:schemeClr val="tx1"/>
                  </a:solidFill>
                </a:ln>
                <a:solidFill>
                  <a:schemeClr val="bg1"/>
                </a:solidFill>
                <a:effectLst>
                  <a:glow rad="228600">
                    <a:schemeClr val="accent2">
                      <a:satMod val="175000"/>
                      <a:alpha val="40000"/>
                    </a:schemeClr>
                  </a:glow>
                </a:effectLst>
              </a:rPr>
              <a:t>(Bible)</a:t>
            </a:r>
          </a:p>
          <a:p>
            <a:pPr algn="ctr"/>
            <a:r>
              <a:rPr lang="en-US" sz="9600" b="1" dirty="0" smtClean="0">
                <a:ln>
                  <a:solidFill>
                    <a:schemeClr val="tx1"/>
                  </a:solidFill>
                </a:ln>
                <a:solidFill>
                  <a:schemeClr val="bg1"/>
                </a:solidFill>
                <a:effectLst>
                  <a:glow rad="228600">
                    <a:schemeClr val="accent2">
                      <a:satMod val="175000"/>
                      <a:alpha val="40000"/>
                    </a:schemeClr>
                  </a:glow>
                </a:effectLst>
              </a:rPr>
              <a:t>Answers</a:t>
            </a:r>
            <a:endParaRPr lang="en-US" sz="9600" b="1" dirty="0">
              <a:ln>
                <a:solidFill>
                  <a:schemeClr val="tx1"/>
                </a:solidFill>
              </a:ln>
              <a:solidFill>
                <a:schemeClr val="bg1"/>
              </a:solidFill>
              <a:effectLst>
                <a:glow rad="228600">
                  <a:schemeClr val="accent2">
                    <a:satMod val="175000"/>
                    <a:alpha val="40000"/>
                  </a:schemeClr>
                </a:glo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4" name="TextBox 3"/>
          <p:cNvSpPr txBox="1"/>
          <p:nvPr/>
        </p:nvSpPr>
        <p:spPr>
          <a:xfrm>
            <a:off x="0" y="1828800"/>
            <a:ext cx="9144000" cy="4247317"/>
          </a:xfrm>
          <a:prstGeom prst="rect">
            <a:avLst/>
          </a:prstGeom>
          <a:noFill/>
        </p:spPr>
        <p:txBody>
          <a:bodyPr wrap="square" rtlCol="0">
            <a:spAutoFit/>
          </a:bodyPr>
          <a:lstStyle/>
          <a:p>
            <a:pPr algn="ctr"/>
            <a:r>
              <a:rPr lang="en-US" sz="5400" b="1" dirty="0" smtClean="0">
                <a:solidFill>
                  <a:schemeClr val="bg1"/>
                </a:solidFill>
              </a:rPr>
              <a:t>“And the LORD God </a:t>
            </a:r>
            <a:r>
              <a:rPr lang="en-US" sz="5400" b="1" u="sng" dirty="0" smtClean="0">
                <a:solidFill>
                  <a:srgbClr val="FFFF00"/>
                </a:solidFill>
              </a:rPr>
              <a:t>planted</a:t>
            </a:r>
            <a:r>
              <a:rPr lang="en-US" sz="5400" b="1" dirty="0" smtClean="0">
                <a:solidFill>
                  <a:schemeClr val="bg1"/>
                </a:solidFill>
              </a:rPr>
              <a:t> </a:t>
            </a:r>
            <a:r>
              <a:rPr lang="en-US" sz="5400" b="1" u="sng" dirty="0" smtClean="0">
                <a:solidFill>
                  <a:srgbClr val="00B050"/>
                </a:solidFill>
              </a:rPr>
              <a:t>a garden</a:t>
            </a:r>
            <a:r>
              <a:rPr lang="en-US" sz="5400" b="1" dirty="0" smtClean="0">
                <a:solidFill>
                  <a:schemeClr val="bg1"/>
                </a:solidFill>
              </a:rPr>
              <a:t> eastward </a:t>
            </a:r>
            <a:r>
              <a:rPr lang="en-US" sz="5400" b="1" u="sng" dirty="0" smtClean="0">
                <a:solidFill>
                  <a:srgbClr val="00B050"/>
                </a:solidFill>
              </a:rPr>
              <a:t>in Eden</a:t>
            </a:r>
            <a:r>
              <a:rPr lang="en-US" sz="5400" b="1" dirty="0" smtClean="0">
                <a:solidFill>
                  <a:schemeClr val="bg1"/>
                </a:solidFill>
              </a:rPr>
              <a:t>; and there he put the man whom he had formed.”</a:t>
            </a:r>
          </a:p>
          <a:p>
            <a:pPr algn="ctr"/>
            <a:r>
              <a:rPr lang="en-US" sz="5400" b="1" dirty="0" smtClean="0">
                <a:solidFill>
                  <a:srgbClr val="00B0F0"/>
                </a:solidFill>
              </a:rPr>
              <a:t>– Genesis 2:8 KJB</a:t>
            </a:r>
            <a:endParaRPr lang="en-US" sz="5400" b="1" dirty="0">
              <a:solidFill>
                <a:srgbClr val="00B0F0"/>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5 (part A)</a:t>
            </a:r>
            <a:endParaRPr lang="en-US" sz="8000" b="1" dirty="0">
              <a:solidFill>
                <a:schemeClr val="bg1"/>
              </a:solidFill>
            </a:endParaRPr>
          </a:p>
        </p:txBody>
      </p:sp>
      <p:sp>
        <p:nvSpPr>
          <p:cNvPr id="5" name="TextBox 4"/>
          <p:cNvSpPr txBox="1"/>
          <p:nvPr/>
        </p:nvSpPr>
        <p:spPr>
          <a:xfrm>
            <a:off x="0" y="1143000"/>
            <a:ext cx="9144000" cy="5509200"/>
          </a:xfrm>
          <a:prstGeom prst="rect">
            <a:avLst/>
          </a:prstGeom>
          <a:noFill/>
        </p:spPr>
        <p:txBody>
          <a:bodyPr wrap="square" rtlCol="0">
            <a:spAutoFit/>
          </a:bodyPr>
          <a:lstStyle/>
          <a:p>
            <a:pPr algn="ctr"/>
            <a:r>
              <a:rPr lang="en-US" sz="4400" b="1" dirty="0" smtClean="0">
                <a:solidFill>
                  <a:schemeClr val="bg1"/>
                </a:solidFill>
              </a:rPr>
              <a:t>“These words </a:t>
            </a:r>
            <a:r>
              <a:rPr lang="en-US" sz="4400" b="1" u="sng" dirty="0" smtClean="0">
                <a:solidFill>
                  <a:srgbClr val="FFFF00"/>
                </a:solidFill>
              </a:rPr>
              <a:t>the LORD </a:t>
            </a:r>
            <a:r>
              <a:rPr lang="en-US" sz="4400" b="1" u="sng" dirty="0" err="1" smtClean="0">
                <a:solidFill>
                  <a:srgbClr val="FFFF00"/>
                </a:solidFill>
              </a:rPr>
              <a:t>spake</a:t>
            </a:r>
            <a:r>
              <a:rPr lang="en-US" sz="4400" b="1" dirty="0" smtClean="0">
                <a:solidFill>
                  <a:schemeClr val="bg1"/>
                </a:solidFill>
              </a:rPr>
              <a:t> unto all your assembly in the mount out of the midst of the fire, of the cloud, and of the thick darkness, </a:t>
            </a:r>
            <a:r>
              <a:rPr lang="en-US" sz="4400" b="1" u="sng" dirty="0" smtClean="0">
                <a:solidFill>
                  <a:srgbClr val="FFFF00"/>
                </a:solidFill>
              </a:rPr>
              <a:t>with a great voice</a:t>
            </a:r>
            <a:r>
              <a:rPr lang="en-US" sz="4400" b="1" dirty="0" smtClean="0">
                <a:solidFill>
                  <a:schemeClr val="bg1"/>
                </a:solidFill>
              </a:rPr>
              <a:t>: and </a:t>
            </a:r>
            <a:r>
              <a:rPr lang="en-US" sz="4400" b="1" u="sng" dirty="0" smtClean="0">
                <a:solidFill>
                  <a:srgbClr val="FFFF00"/>
                </a:solidFill>
              </a:rPr>
              <a:t>he added no more</a:t>
            </a:r>
            <a:r>
              <a:rPr lang="en-US" sz="4400" b="1" dirty="0" smtClean="0">
                <a:solidFill>
                  <a:schemeClr val="bg1"/>
                </a:solidFill>
              </a:rPr>
              <a:t>. And </a:t>
            </a:r>
            <a:r>
              <a:rPr lang="en-US" sz="4400" b="1" u="sng" dirty="0" smtClean="0">
                <a:solidFill>
                  <a:srgbClr val="FFFF00"/>
                </a:solidFill>
              </a:rPr>
              <a:t>he wrote</a:t>
            </a:r>
            <a:r>
              <a:rPr lang="en-US" sz="4400" b="1" dirty="0" smtClean="0">
                <a:solidFill>
                  <a:schemeClr val="bg1"/>
                </a:solidFill>
              </a:rPr>
              <a:t> them in </a:t>
            </a:r>
            <a:r>
              <a:rPr lang="en-US" sz="4400" b="1" u="sng" dirty="0" smtClean="0">
                <a:solidFill>
                  <a:srgbClr val="FFFF00"/>
                </a:solidFill>
              </a:rPr>
              <a:t>two tables of stone</a:t>
            </a:r>
            <a:r>
              <a:rPr lang="en-US" sz="4400" b="1" dirty="0" smtClean="0">
                <a:solidFill>
                  <a:schemeClr val="bg1"/>
                </a:solidFill>
              </a:rPr>
              <a:t>, and delivered them unto me.”</a:t>
            </a:r>
          </a:p>
          <a:p>
            <a:pPr algn="ctr"/>
            <a:r>
              <a:rPr lang="en-US" sz="4400" b="1" dirty="0" smtClean="0">
                <a:solidFill>
                  <a:srgbClr val="00B0F0"/>
                </a:solidFill>
              </a:rPr>
              <a:t>– Deuteronomy 5:22 KJB</a:t>
            </a:r>
            <a:endParaRPr lang="en-US" sz="4400" b="1" dirty="0">
              <a:solidFill>
                <a:srgbClr val="00B0F0"/>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5 (part A)</a:t>
            </a:r>
            <a:endParaRPr lang="en-US" sz="8000" b="1" dirty="0">
              <a:solidFill>
                <a:schemeClr val="bg1"/>
              </a:solidFill>
            </a:endParaRPr>
          </a:p>
        </p:txBody>
      </p:sp>
      <p:sp>
        <p:nvSpPr>
          <p:cNvPr id="5" name="TextBox 4"/>
          <p:cNvSpPr txBox="1"/>
          <p:nvPr/>
        </p:nvSpPr>
        <p:spPr>
          <a:xfrm>
            <a:off x="0" y="2133600"/>
            <a:ext cx="9144000" cy="3477875"/>
          </a:xfrm>
          <a:prstGeom prst="rect">
            <a:avLst/>
          </a:prstGeom>
          <a:noFill/>
        </p:spPr>
        <p:txBody>
          <a:bodyPr wrap="square" rtlCol="0">
            <a:spAutoFit/>
          </a:bodyPr>
          <a:lstStyle/>
          <a:p>
            <a:pPr algn="ctr"/>
            <a:r>
              <a:rPr lang="en-US" sz="4400" b="1" dirty="0" smtClean="0">
                <a:solidFill>
                  <a:schemeClr val="bg1"/>
                </a:solidFill>
              </a:rPr>
              <a:t>“For it is </a:t>
            </a:r>
            <a:r>
              <a:rPr lang="en-US" sz="4400" b="1" u="sng" dirty="0" smtClean="0">
                <a:solidFill>
                  <a:srgbClr val="FFFF00"/>
                </a:solidFill>
              </a:rPr>
              <a:t>written in the law of Moses</a:t>
            </a:r>
            <a:r>
              <a:rPr lang="en-US" sz="4400" b="1" dirty="0" smtClean="0">
                <a:solidFill>
                  <a:schemeClr val="bg1"/>
                </a:solidFill>
              </a:rPr>
              <a:t>, Thou </a:t>
            </a:r>
            <a:r>
              <a:rPr lang="en-US" sz="4400" b="1" dirty="0" err="1" smtClean="0">
                <a:solidFill>
                  <a:schemeClr val="bg1"/>
                </a:solidFill>
              </a:rPr>
              <a:t>shalt</a:t>
            </a:r>
            <a:r>
              <a:rPr lang="en-US" sz="4400" b="1" dirty="0" smtClean="0">
                <a:solidFill>
                  <a:schemeClr val="bg1"/>
                </a:solidFill>
              </a:rPr>
              <a:t> not muzzle the mouth of the ox that </a:t>
            </a:r>
            <a:r>
              <a:rPr lang="en-US" sz="4400" b="1" dirty="0" err="1" smtClean="0">
                <a:solidFill>
                  <a:schemeClr val="bg1"/>
                </a:solidFill>
              </a:rPr>
              <a:t>treadeth</a:t>
            </a:r>
            <a:r>
              <a:rPr lang="en-US" sz="4400" b="1" dirty="0" smtClean="0">
                <a:solidFill>
                  <a:schemeClr val="bg1"/>
                </a:solidFill>
              </a:rPr>
              <a:t> out the corn. Doth God take care for oxen?”</a:t>
            </a:r>
          </a:p>
          <a:p>
            <a:pPr algn="ctr"/>
            <a:r>
              <a:rPr lang="en-US" sz="4400" b="1" dirty="0" smtClean="0">
                <a:solidFill>
                  <a:srgbClr val="00B0F0"/>
                </a:solidFill>
              </a:rPr>
              <a:t>– 1 Corinthians 9:9 KJB</a:t>
            </a:r>
            <a:endParaRPr lang="en-US" sz="4400" b="1" dirty="0">
              <a:solidFill>
                <a:srgbClr val="00B0F0"/>
              </a:solidFil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 - Prophecy - God's Law &amp; Ceremonial Law.jpe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Question 5 (part B)</a:t>
            </a:r>
            <a:endParaRPr lang="en-US" sz="8000" b="1" dirty="0">
              <a:solidFill>
                <a:schemeClr val="bg1"/>
              </a:solidFill>
            </a:endParaRPr>
          </a:p>
        </p:txBody>
      </p:sp>
      <p:sp>
        <p:nvSpPr>
          <p:cNvPr id="5" name="TextBox 4"/>
          <p:cNvSpPr txBox="1"/>
          <p:nvPr/>
        </p:nvSpPr>
        <p:spPr>
          <a:xfrm>
            <a:off x="0" y="2667000"/>
            <a:ext cx="9144000" cy="1446550"/>
          </a:xfrm>
          <a:prstGeom prst="rect">
            <a:avLst/>
          </a:prstGeom>
          <a:noFill/>
        </p:spPr>
        <p:txBody>
          <a:bodyPr wrap="square" rtlCol="0">
            <a:spAutoFit/>
          </a:bodyPr>
          <a:lstStyle/>
          <a:p>
            <a:pPr algn="ctr"/>
            <a:r>
              <a:rPr lang="en-US" sz="4400" b="1" dirty="0" smtClean="0">
                <a:solidFill>
                  <a:srgbClr val="FFFF00"/>
                </a:solidFill>
              </a:rPr>
              <a:t>“Also he (?) share of the New Creation.”</a:t>
            </a:r>
            <a:endParaRPr lang="en-US" sz="4400" b="1" dirty="0">
              <a:solidFill>
                <a:srgbClr val="FFFF00"/>
              </a:solidFil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5 (part B)</a:t>
            </a:r>
            <a:endParaRPr lang="en-US" sz="8000" b="1" dirty="0">
              <a:solidFill>
                <a:schemeClr val="bg1"/>
              </a:solidFill>
            </a:endParaRPr>
          </a:p>
        </p:txBody>
      </p:sp>
      <p:sp>
        <p:nvSpPr>
          <p:cNvPr id="5" name="TextBox 4"/>
          <p:cNvSpPr txBox="1"/>
          <p:nvPr/>
        </p:nvSpPr>
        <p:spPr>
          <a:xfrm>
            <a:off x="0" y="1447800"/>
            <a:ext cx="9144000" cy="4832092"/>
          </a:xfrm>
          <a:prstGeom prst="rect">
            <a:avLst/>
          </a:prstGeom>
          <a:noFill/>
        </p:spPr>
        <p:txBody>
          <a:bodyPr wrap="square" rtlCol="0">
            <a:spAutoFit/>
          </a:bodyPr>
          <a:lstStyle/>
          <a:p>
            <a:pPr algn="ctr"/>
            <a:r>
              <a:rPr lang="en-US" sz="4400" b="1" dirty="0" smtClean="0">
                <a:solidFill>
                  <a:schemeClr val="bg1"/>
                </a:solidFill>
              </a:rPr>
              <a:t>Yes, the Ten Commandments (God’s </a:t>
            </a:r>
            <a:r>
              <a:rPr lang="en-US" sz="4400" b="1" dirty="0" smtClean="0">
                <a:solidFill>
                  <a:srgbClr val="00B0F0"/>
                </a:solidFill>
              </a:rPr>
              <a:t>“My Law”</a:t>
            </a:r>
            <a:r>
              <a:rPr lang="en-US" sz="4400" b="1" dirty="0" smtClean="0">
                <a:solidFill>
                  <a:schemeClr val="bg1"/>
                </a:solidFill>
              </a:rPr>
              <a:t>), even the 4</a:t>
            </a:r>
            <a:r>
              <a:rPr lang="en-US" sz="4400" b="1" baseline="30000" dirty="0" smtClean="0">
                <a:solidFill>
                  <a:schemeClr val="bg1"/>
                </a:solidFill>
              </a:rPr>
              <a:t>th</a:t>
            </a:r>
            <a:r>
              <a:rPr lang="en-US" sz="4400" b="1" dirty="0" smtClean="0">
                <a:solidFill>
                  <a:schemeClr val="bg1"/>
                </a:solidFill>
              </a:rPr>
              <a:t> Commandment are in the New Creation, for instance read:</a:t>
            </a:r>
          </a:p>
          <a:p>
            <a:pPr algn="ctr"/>
            <a:endParaRPr lang="en-US" sz="2400" b="1" dirty="0" smtClean="0">
              <a:solidFill>
                <a:schemeClr val="bg1"/>
              </a:solidFill>
            </a:endParaRPr>
          </a:p>
          <a:p>
            <a:pPr algn="ctr"/>
            <a:r>
              <a:rPr lang="en-US" sz="3600" b="1" dirty="0" smtClean="0">
                <a:solidFill>
                  <a:srgbClr val="00B0F0"/>
                </a:solidFill>
              </a:rPr>
              <a:t>Jeremiah 31:31-34; Ezekiel 11:19-20, 36:25-29, 37:26-28; Isaiah 56:1-8; 2 Corinthians 3:1-18; Hebrews 8:8-13, 10:16 KJB</a:t>
            </a:r>
            <a:r>
              <a:rPr lang="en-US" sz="3600" b="1" dirty="0" smtClean="0">
                <a:solidFill>
                  <a:schemeClr val="bg1"/>
                </a:solidFill>
              </a:rPr>
              <a:t>.</a:t>
            </a:r>
            <a:endParaRPr lang="en-US" sz="3600" b="1" dirty="0">
              <a:solidFill>
                <a:schemeClr val="bg1"/>
              </a:solidFil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5 (part B)</a:t>
            </a:r>
            <a:endParaRPr lang="en-US" sz="8000" b="1" dirty="0">
              <a:solidFill>
                <a:schemeClr val="bg1"/>
              </a:solidFill>
            </a:endParaRPr>
          </a:p>
        </p:txBody>
      </p:sp>
      <p:sp>
        <p:nvSpPr>
          <p:cNvPr id="5" name="TextBox 4"/>
          <p:cNvSpPr txBox="1"/>
          <p:nvPr/>
        </p:nvSpPr>
        <p:spPr>
          <a:xfrm>
            <a:off x="0" y="1447800"/>
            <a:ext cx="9144000" cy="5262979"/>
          </a:xfrm>
          <a:prstGeom prst="rect">
            <a:avLst/>
          </a:prstGeom>
          <a:noFill/>
        </p:spPr>
        <p:txBody>
          <a:bodyPr wrap="square" rtlCol="0">
            <a:spAutoFit/>
          </a:bodyPr>
          <a:lstStyle/>
          <a:p>
            <a:pPr algn="ctr"/>
            <a:r>
              <a:rPr lang="en-US" sz="3200" b="1" dirty="0" smtClean="0">
                <a:solidFill>
                  <a:schemeClr val="bg1"/>
                </a:solidFill>
              </a:rPr>
              <a:t>“For in Jesus Christ neither circumcision </a:t>
            </a:r>
            <a:r>
              <a:rPr lang="en-US" sz="3200" b="1" dirty="0" err="1" smtClean="0">
                <a:solidFill>
                  <a:schemeClr val="bg1"/>
                </a:solidFill>
              </a:rPr>
              <a:t>availeth</a:t>
            </a:r>
            <a:r>
              <a:rPr lang="en-US" sz="3200" b="1" dirty="0" smtClean="0">
                <a:solidFill>
                  <a:schemeClr val="bg1"/>
                </a:solidFill>
              </a:rPr>
              <a:t> any thing, nor </a:t>
            </a:r>
            <a:r>
              <a:rPr lang="en-US" sz="3200" b="1" dirty="0" err="1" smtClean="0">
                <a:solidFill>
                  <a:schemeClr val="bg1"/>
                </a:solidFill>
              </a:rPr>
              <a:t>uncircumcision</a:t>
            </a:r>
            <a:r>
              <a:rPr lang="en-US" sz="3200" b="1" dirty="0" smtClean="0">
                <a:solidFill>
                  <a:schemeClr val="bg1"/>
                </a:solidFill>
              </a:rPr>
              <a:t>; but </a:t>
            </a:r>
            <a:r>
              <a:rPr lang="en-US" sz="3200" b="1" u="sng" dirty="0" smtClean="0">
                <a:solidFill>
                  <a:srgbClr val="FFFF00"/>
                </a:solidFill>
              </a:rPr>
              <a:t>faith which </a:t>
            </a:r>
            <a:r>
              <a:rPr lang="en-US" sz="3200" b="1" u="sng" dirty="0" err="1" smtClean="0">
                <a:solidFill>
                  <a:srgbClr val="FFFF00"/>
                </a:solidFill>
              </a:rPr>
              <a:t>worketh</a:t>
            </a:r>
            <a:r>
              <a:rPr lang="en-US" sz="3200" b="1" u="sng" dirty="0" smtClean="0">
                <a:solidFill>
                  <a:srgbClr val="FFFF00"/>
                </a:solidFill>
              </a:rPr>
              <a:t> by love</a:t>
            </a:r>
            <a:r>
              <a:rPr lang="en-US" sz="3200" b="1" dirty="0" smtClean="0">
                <a:solidFill>
                  <a:schemeClr val="bg1"/>
                </a:solidFill>
              </a:rPr>
              <a:t>.” </a:t>
            </a:r>
            <a:r>
              <a:rPr lang="en-US" sz="3200" b="1" dirty="0" smtClean="0">
                <a:solidFill>
                  <a:srgbClr val="00B0F0"/>
                </a:solidFill>
              </a:rPr>
              <a:t>– Galatians 5:6 KJB</a:t>
            </a:r>
          </a:p>
          <a:p>
            <a:pPr algn="ctr"/>
            <a:endParaRPr lang="en-US" sz="2400" b="1" dirty="0" smtClean="0">
              <a:solidFill>
                <a:schemeClr val="bg1"/>
              </a:solidFill>
            </a:endParaRPr>
          </a:p>
          <a:p>
            <a:pPr algn="ctr"/>
            <a:r>
              <a:rPr lang="en-US" sz="3200" b="1" dirty="0" smtClean="0">
                <a:solidFill>
                  <a:schemeClr val="bg1"/>
                </a:solidFill>
              </a:rPr>
              <a:t>“For in Christ Jesus neither circumcision </a:t>
            </a:r>
            <a:r>
              <a:rPr lang="en-US" sz="3200" b="1" dirty="0" err="1" smtClean="0">
                <a:solidFill>
                  <a:schemeClr val="bg1"/>
                </a:solidFill>
              </a:rPr>
              <a:t>availeth</a:t>
            </a:r>
            <a:r>
              <a:rPr lang="en-US" sz="3200" b="1" dirty="0" smtClean="0">
                <a:solidFill>
                  <a:schemeClr val="bg1"/>
                </a:solidFill>
              </a:rPr>
              <a:t> any thing, nor </a:t>
            </a:r>
            <a:r>
              <a:rPr lang="en-US" sz="3200" b="1" dirty="0" err="1" smtClean="0">
                <a:solidFill>
                  <a:schemeClr val="bg1"/>
                </a:solidFill>
              </a:rPr>
              <a:t>uncircumcision</a:t>
            </a:r>
            <a:r>
              <a:rPr lang="en-US" sz="3200" b="1" dirty="0" smtClean="0">
                <a:solidFill>
                  <a:schemeClr val="bg1"/>
                </a:solidFill>
              </a:rPr>
              <a:t>, but </a:t>
            </a:r>
            <a:r>
              <a:rPr lang="en-US" sz="3200" b="1" u="sng" dirty="0" smtClean="0">
                <a:solidFill>
                  <a:srgbClr val="FFFF00"/>
                </a:solidFill>
              </a:rPr>
              <a:t>a new creature</a:t>
            </a:r>
            <a:r>
              <a:rPr lang="en-US" sz="3200" b="1" dirty="0" smtClean="0">
                <a:solidFill>
                  <a:schemeClr val="bg1"/>
                </a:solidFill>
              </a:rPr>
              <a:t>.”</a:t>
            </a:r>
          </a:p>
          <a:p>
            <a:pPr algn="ctr"/>
            <a:r>
              <a:rPr lang="en-US" sz="3200" b="1" dirty="0" smtClean="0">
                <a:solidFill>
                  <a:srgbClr val="00B0F0"/>
                </a:solidFill>
              </a:rPr>
              <a:t>– Galatians 6:15 KJB</a:t>
            </a:r>
          </a:p>
          <a:p>
            <a:pPr algn="ctr"/>
            <a:endParaRPr lang="en-US" sz="2400" b="1" dirty="0" smtClean="0">
              <a:solidFill>
                <a:schemeClr val="bg1"/>
              </a:solidFill>
            </a:endParaRPr>
          </a:p>
          <a:p>
            <a:pPr algn="ctr"/>
            <a:r>
              <a:rPr lang="en-US" sz="3200" b="1" dirty="0" smtClean="0">
                <a:solidFill>
                  <a:schemeClr val="bg1"/>
                </a:solidFill>
              </a:rPr>
              <a:t>“Circumcision is nothing, and </a:t>
            </a:r>
            <a:r>
              <a:rPr lang="en-US" sz="3200" b="1" dirty="0" err="1" smtClean="0">
                <a:solidFill>
                  <a:schemeClr val="bg1"/>
                </a:solidFill>
              </a:rPr>
              <a:t>uncircumcision</a:t>
            </a:r>
            <a:r>
              <a:rPr lang="en-US" sz="3200" b="1" dirty="0" smtClean="0">
                <a:solidFill>
                  <a:schemeClr val="bg1"/>
                </a:solidFill>
              </a:rPr>
              <a:t> is nothing, but </a:t>
            </a:r>
            <a:r>
              <a:rPr lang="en-US" sz="3200" b="1" u="sng" dirty="0" smtClean="0">
                <a:solidFill>
                  <a:srgbClr val="FFFF00"/>
                </a:solidFill>
              </a:rPr>
              <a:t>the keeping of the commandments of God</a:t>
            </a:r>
            <a:r>
              <a:rPr lang="en-US" sz="3200" b="1" dirty="0" smtClean="0">
                <a:solidFill>
                  <a:schemeClr val="bg1"/>
                </a:solidFill>
              </a:rPr>
              <a:t>.” </a:t>
            </a:r>
            <a:r>
              <a:rPr lang="en-US" sz="3200" b="1" dirty="0" smtClean="0">
                <a:solidFill>
                  <a:srgbClr val="00B0F0"/>
                </a:solidFill>
              </a:rPr>
              <a:t>– 1 Corinthians 5:7 KJB</a:t>
            </a:r>
            <a:endParaRPr lang="en-US" sz="3200" b="1" dirty="0">
              <a:solidFill>
                <a:srgbClr val="00B0F0"/>
              </a:solidFil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5 (part B)</a:t>
            </a:r>
            <a:endParaRPr lang="en-US" sz="8000" b="1" dirty="0">
              <a:solidFill>
                <a:schemeClr val="bg1"/>
              </a:solidFill>
            </a:endParaRPr>
          </a:p>
        </p:txBody>
      </p:sp>
      <p:sp>
        <p:nvSpPr>
          <p:cNvPr id="5" name="TextBox 4"/>
          <p:cNvSpPr txBox="1"/>
          <p:nvPr/>
        </p:nvSpPr>
        <p:spPr>
          <a:xfrm>
            <a:off x="0" y="2286000"/>
            <a:ext cx="9144000" cy="3477875"/>
          </a:xfrm>
          <a:prstGeom prst="rect">
            <a:avLst/>
          </a:prstGeom>
          <a:noFill/>
        </p:spPr>
        <p:txBody>
          <a:bodyPr wrap="square" rtlCol="0">
            <a:spAutoFit/>
          </a:bodyPr>
          <a:lstStyle/>
          <a:p>
            <a:pPr algn="ctr"/>
            <a:r>
              <a:rPr lang="en-US" sz="4400" b="1" dirty="0" smtClean="0">
                <a:solidFill>
                  <a:schemeClr val="bg1"/>
                </a:solidFill>
              </a:rPr>
              <a:t>“For as the </a:t>
            </a:r>
            <a:r>
              <a:rPr lang="en-US" sz="4400" b="1" u="sng" dirty="0" smtClean="0">
                <a:solidFill>
                  <a:srgbClr val="FFFF00"/>
                </a:solidFill>
              </a:rPr>
              <a:t>new heavens and the new earth, which I will make</a:t>
            </a:r>
            <a:r>
              <a:rPr lang="en-US" sz="4400" b="1" dirty="0" smtClean="0">
                <a:solidFill>
                  <a:schemeClr val="bg1"/>
                </a:solidFill>
              </a:rPr>
              <a:t>, shall remain before me, </a:t>
            </a:r>
            <a:r>
              <a:rPr lang="en-US" sz="4400" b="1" dirty="0" err="1" smtClean="0">
                <a:solidFill>
                  <a:schemeClr val="bg1"/>
                </a:solidFill>
              </a:rPr>
              <a:t>saith</a:t>
            </a:r>
            <a:r>
              <a:rPr lang="en-US" sz="4400" b="1" dirty="0" smtClean="0">
                <a:solidFill>
                  <a:schemeClr val="bg1"/>
                </a:solidFill>
              </a:rPr>
              <a:t> the LORD, so shall your seed and your name remain.”</a:t>
            </a:r>
          </a:p>
          <a:p>
            <a:pPr algn="ctr"/>
            <a:r>
              <a:rPr lang="en-US" sz="4400" b="1" dirty="0" smtClean="0">
                <a:solidFill>
                  <a:srgbClr val="00B0F0"/>
                </a:solidFill>
              </a:rPr>
              <a:t>– Isaiah 66:22 KJB</a:t>
            </a:r>
            <a:endParaRPr lang="en-US" sz="4400" b="1" dirty="0">
              <a:solidFill>
                <a:srgbClr val="00B0F0"/>
              </a:solidFil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5 (part B)</a:t>
            </a:r>
            <a:endParaRPr lang="en-US" sz="8000" b="1" dirty="0">
              <a:solidFill>
                <a:schemeClr val="bg1"/>
              </a:solidFill>
            </a:endParaRPr>
          </a:p>
        </p:txBody>
      </p:sp>
      <p:sp>
        <p:nvSpPr>
          <p:cNvPr id="5" name="TextBox 4"/>
          <p:cNvSpPr txBox="1"/>
          <p:nvPr/>
        </p:nvSpPr>
        <p:spPr>
          <a:xfrm>
            <a:off x="0" y="2133600"/>
            <a:ext cx="9144000" cy="3477875"/>
          </a:xfrm>
          <a:prstGeom prst="rect">
            <a:avLst/>
          </a:prstGeom>
          <a:noFill/>
        </p:spPr>
        <p:txBody>
          <a:bodyPr wrap="square" rtlCol="0">
            <a:spAutoFit/>
          </a:bodyPr>
          <a:lstStyle/>
          <a:p>
            <a:pPr algn="ctr"/>
            <a:r>
              <a:rPr lang="en-US" sz="4400" b="1" dirty="0" smtClean="0">
                <a:solidFill>
                  <a:schemeClr val="bg1"/>
                </a:solidFill>
              </a:rPr>
              <a:t>“And </a:t>
            </a:r>
            <a:r>
              <a:rPr lang="en-US" sz="4400" b="1" u="sng" dirty="0" smtClean="0">
                <a:solidFill>
                  <a:srgbClr val="FFFF00"/>
                </a:solidFill>
              </a:rPr>
              <a:t>it shall come to pass</a:t>
            </a:r>
            <a:r>
              <a:rPr lang="en-US" sz="4400" b="1" dirty="0" smtClean="0">
                <a:solidFill>
                  <a:schemeClr val="bg1"/>
                </a:solidFill>
              </a:rPr>
              <a:t>, </a:t>
            </a:r>
            <a:r>
              <a:rPr lang="en-US" sz="4400" b="1" i="1" dirty="0" smtClean="0">
                <a:solidFill>
                  <a:schemeClr val="bg1"/>
                </a:solidFill>
              </a:rPr>
              <a:t>that</a:t>
            </a:r>
            <a:r>
              <a:rPr lang="en-US" sz="4400" b="1" dirty="0" smtClean="0">
                <a:solidFill>
                  <a:schemeClr val="bg1"/>
                </a:solidFill>
              </a:rPr>
              <a:t> from one new moon to another, and </a:t>
            </a:r>
            <a:r>
              <a:rPr lang="en-US" sz="4400" b="1" u="sng" dirty="0" smtClean="0">
                <a:solidFill>
                  <a:srgbClr val="FFFF00"/>
                </a:solidFill>
              </a:rPr>
              <a:t>from one </a:t>
            </a:r>
            <a:r>
              <a:rPr lang="en-US" sz="4400" b="1" u="sng" dirty="0" err="1" smtClean="0">
                <a:solidFill>
                  <a:srgbClr val="FFFF00"/>
                </a:solidFill>
              </a:rPr>
              <a:t>sabbath</a:t>
            </a:r>
            <a:r>
              <a:rPr lang="en-US" sz="4400" b="1" u="sng" dirty="0" smtClean="0">
                <a:solidFill>
                  <a:srgbClr val="FFFF00"/>
                </a:solidFill>
              </a:rPr>
              <a:t> to another</a:t>
            </a:r>
            <a:r>
              <a:rPr lang="en-US" sz="4400" b="1" dirty="0" smtClean="0">
                <a:solidFill>
                  <a:schemeClr val="bg1"/>
                </a:solidFill>
              </a:rPr>
              <a:t>, shall </a:t>
            </a:r>
            <a:r>
              <a:rPr lang="en-US" sz="4400" b="1" u="sng" dirty="0" smtClean="0">
                <a:solidFill>
                  <a:srgbClr val="FFFF00"/>
                </a:solidFill>
              </a:rPr>
              <a:t>all flesh come to worship before me</a:t>
            </a:r>
            <a:r>
              <a:rPr lang="en-US" sz="4400" b="1" dirty="0" smtClean="0">
                <a:solidFill>
                  <a:schemeClr val="bg1"/>
                </a:solidFill>
              </a:rPr>
              <a:t>, </a:t>
            </a:r>
            <a:r>
              <a:rPr lang="en-US" sz="4400" b="1" dirty="0" err="1" smtClean="0">
                <a:solidFill>
                  <a:schemeClr val="bg1"/>
                </a:solidFill>
              </a:rPr>
              <a:t>saith</a:t>
            </a:r>
            <a:r>
              <a:rPr lang="en-US" sz="4400" b="1" dirty="0" smtClean="0">
                <a:solidFill>
                  <a:schemeClr val="bg1"/>
                </a:solidFill>
              </a:rPr>
              <a:t> the LORD.” </a:t>
            </a:r>
            <a:r>
              <a:rPr lang="en-US" sz="4400" b="1" dirty="0" smtClean="0">
                <a:solidFill>
                  <a:srgbClr val="00B0F0"/>
                </a:solidFill>
              </a:rPr>
              <a:t>– Isaiah 66:23 KJB</a:t>
            </a:r>
            <a:endParaRPr lang="en-US" sz="4400" b="1" dirty="0">
              <a:solidFill>
                <a:srgbClr val="00B0F0"/>
              </a:solidFil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5 (part B)</a:t>
            </a:r>
            <a:endParaRPr lang="en-US" sz="8000" b="1" dirty="0">
              <a:solidFill>
                <a:schemeClr val="bg1"/>
              </a:solidFill>
            </a:endParaRPr>
          </a:p>
        </p:txBody>
      </p:sp>
      <p:sp>
        <p:nvSpPr>
          <p:cNvPr id="5" name="TextBox 4"/>
          <p:cNvSpPr txBox="1"/>
          <p:nvPr/>
        </p:nvSpPr>
        <p:spPr>
          <a:xfrm>
            <a:off x="0" y="1371600"/>
            <a:ext cx="9144000" cy="5201424"/>
          </a:xfrm>
          <a:prstGeom prst="rect">
            <a:avLst/>
          </a:prstGeom>
          <a:noFill/>
        </p:spPr>
        <p:txBody>
          <a:bodyPr wrap="square" rtlCol="0">
            <a:spAutoFit/>
          </a:bodyPr>
          <a:lstStyle/>
          <a:p>
            <a:pPr algn="ctr"/>
            <a:r>
              <a:rPr lang="en-US" sz="4400" b="1" dirty="0" smtClean="0">
                <a:solidFill>
                  <a:schemeClr val="bg1"/>
                </a:solidFill>
              </a:rPr>
              <a:t>The Ten Commandments are seen in the NT, NC </a:t>
            </a:r>
            <a:r>
              <a:rPr lang="en-US" sz="4400" b="1" dirty="0" smtClean="0">
                <a:solidFill>
                  <a:srgbClr val="00B050"/>
                </a:solidFill>
              </a:rPr>
              <a:t>(briefly listed)</a:t>
            </a:r>
            <a:r>
              <a:rPr lang="en-US" sz="4400" b="1" dirty="0" smtClean="0">
                <a:solidFill>
                  <a:schemeClr val="bg1"/>
                </a:solidFill>
              </a:rPr>
              <a:t>.</a:t>
            </a:r>
          </a:p>
          <a:p>
            <a:pPr algn="ctr"/>
            <a:endParaRPr lang="en-US" sz="2400" b="1" dirty="0" smtClean="0">
              <a:solidFill>
                <a:schemeClr val="bg1"/>
              </a:solidFill>
            </a:endParaRPr>
          </a:p>
          <a:p>
            <a:pPr algn="ctr"/>
            <a:r>
              <a:rPr lang="en-US" sz="4400" b="1" dirty="0" smtClean="0">
                <a:solidFill>
                  <a:srgbClr val="FFFF00"/>
                </a:solidFill>
              </a:rPr>
              <a:t>01.</a:t>
            </a:r>
            <a:r>
              <a:rPr lang="en-US" sz="4400" b="1" dirty="0" smtClean="0">
                <a:solidFill>
                  <a:schemeClr val="bg1"/>
                </a:solidFill>
              </a:rPr>
              <a:t>	</a:t>
            </a:r>
            <a:r>
              <a:rPr lang="en-US" sz="4400" b="1" dirty="0" smtClean="0">
                <a:solidFill>
                  <a:srgbClr val="00B0F0"/>
                </a:solidFill>
              </a:rPr>
              <a:t>Mt. 4:10</a:t>
            </a:r>
            <a:r>
              <a:rPr lang="en-US" sz="4400" b="1" dirty="0" smtClean="0">
                <a:solidFill>
                  <a:schemeClr val="bg1"/>
                </a:solidFill>
              </a:rPr>
              <a:t>	</a:t>
            </a:r>
            <a:r>
              <a:rPr lang="en-US" sz="4400" b="1" dirty="0" smtClean="0">
                <a:solidFill>
                  <a:srgbClr val="FFFF00"/>
                </a:solidFill>
              </a:rPr>
              <a:t>06.</a:t>
            </a:r>
            <a:r>
              <a:rPr lang="en-US" sz="4400" b="1" dirty="0" smtClean="0">
                <a:solidFill>
                  <a:schemeClr val="bg1"/>
                </a:solidFill>
              </a:rPr>
              <a:t> </a:t>
            </a:r>
            <a:r>
              <a:rPr lang="en-US" sz="4400" b="1" dirty="0" smtClean="0">
                <a:solidFill>
                  <a:srgbClr val="00B0F0"/>
                </a:solidFill>
              </a:rPr>
              <a:t>Rom. 13:9</a:t>
            </a:r>
          </a:p>
          <a:p>
            <a:pPr algn="ctr"/>
            <a:r>
              <a:rPr lang="en-US" sz="4400" b="1" dirty="0" smtClean="0">
                <a:solidFill>
                  <a:srgbClr val="FFFF00"/>
                </a:solidFill>
              </a:rPr>
              <a:t>02.</a:t>
            </a:r>
            <a:r>
              <a:rPr lang="en-US" sz="4400" b="1" dirty="0" smtClean="0">
                <a:solidFill>
                  <a:schemeClr val="bg1"/>
                </a:solidFill>
              </a:rPr>
              <a:t>	</a:t>
            </a:r>
            <a:r>
              <a:rPr lang="en-US" sz="4400" b="1" dirty="0" smtClean="0">
                <a:solidFill>
                  <a:srgbClr val="00B0F0"/>
                </a:solidFill>
              </a:rPr>
              <a:t>1 Jn. 5:21</a:t>
            </a:r>
            <a:r>
              <a:rPr lang="en-US" sz="4400" b="1" dirty="0" smtClean="0">
                <a:solidFill>
                  <a:schemeClr val="bg1"/>
                </a:solidFill>
              </a:rPr>
              <a:t>	</a:t>
            </a:r>
            <a:r>
              <a:rPr lang="en-US" sz="4400" b="1" dirty="0" smtClean="0">
                <a:solidFill>
                  <a:srgbClr val="FFFF00"/>
                </a:solidFill>
              </a:rPr>
              <a:t>07.</a:t>
            </a:r>
            <a:r>
              <a:rPr lang="en-US" sz="4400" b="1" dirty="0" smtClean="0">
                <a:solidFill>
                  <a:schemeClr val="bg1"/>
                </a:solidFill>
              </a:rPr>
              <a:t> </a:t>
            </a:r>
            <a:r>
              <a:rPr lang="en-US" sz="4400" b="1" dirty="0" smtClean="0">
                <a:solidFill>
                  <a:srgbClr val="00B0F0"/>
                </a:solidFill>
              </a:rPr>
              <a:t>Rom. 13:9</a:t>
            </a:r>
          </a:p>
          <a:p>
            <a:pPr algn="ctr"/>
            <a:r>
              <a:rPr lang="en-US" sz="4400" b="1" dirty="0" smtClean="0">
                <a:solidFill>
                  <a:srgbClr val="FFFF00"/>
                </a:solidFill>
              </a:rPr>
              <a:t>03.</a:t>
            </a:r>
            <a:r>
              <a:rPr lang="en-US" sz="4400" b="1" dirty="0" smtClean="0">
                <a:solidFill>
                  <a:schemeClr val="bg1"/>
                </a:solidFill>
              </a:rPr>
              <a:t>	</a:t>
            </a:r>
            <a:r>
              <a:rPr lang="en-US" sz="4400" b="1" dirty="0" smtClean="0">
                <a:solidFill>
                  <a:srgbClr val="00B0F0"/>
                </a:solidFill>
              </a:rPr>
              <a:t>Col. 3:8</a:t>
            </a:r>
            <a:r>
              <a:rPr lang="en-US" sz="4400" b="1" dirty="0" smtClean="0">
                <a:solidFill>
                  <a:schemeClr val="bg1"/>
                </a:solidFill>
              </a:rPr>
              <a:t>		</a:t>
            </a:r>
            <a:r>
              <a:rPr lang="en-US" sz="4400" b="1" dirty="0" smtClean="0">
                <a:solidFill>
                  <a:srgbClr val="FFFF00"/>
                </a:solidFill>
              </a:rPr>
              <a:t>08.</a:t>
            </a:r>
            <a:r>
              <a:rPr lang="en-US" sz="4400" b="1" dirty="0" smtClean="0">
                <a:solidFill>
                  <a:schemeClr val="bg1"/>
                </a:solidFill>
              </a:rPr>
              <a:t> </a:t>
            </a:r>
            <a:r>
              <a:rPr lang="en-US" sz="4400" b="1" dirty="0" smtClean="0">
                <a:solidFill>
                  <a:srgbClr val="00B0F0"/>
                </a:solidFill>
              </a:rPr>
              <a:t>Rom. 13:9</a:t>
            </a:r>
          </a:p>
          <a:p>
            <a:pPr algn="ctr"/>
            <a:r>
              <a:rPr lang="en-US" sz="4400" b="1" dirty="0" smtClean="0">
                <a:solidFill>
                  <a:srgbClr val="FFFF00"/>
                </a:solidFill>
              </a:rPr>
              <a:t>04.</a:t>
            </a:r>
            <a:r>
              <a:rPr lang="en-US" sz="4400" b="1" dirty="0" smtClean="0">
                <a:solidFill>
                  <a:schemeClr val="bg1"/>
                </a:solidFill>
              </a:rPr>
              <a:t>	</a:t>
            </a:r>
            <a:r>
              <a:rPr lang="en-US" sz="4400" b="1" dirty="0" smtClean="0">
                <a:solidFill>
                  <a:srgbClr val="00B0F0"/>
                </a:solidFill>
              </a:rPr>
              <a:t>Heb. 4:9</a:t>
            </a:r>
            <a:r>
              <a:rPr lang="en-US" sz="4400" b="1" dirty="0" smtClean="0">
                <a:solidFill>
                  <a:schemeClr val="bg1"/>
                </a:solidFill>
              </a:rPr>
              <a:t>	</a:t>
            </a:r>
            <a:r>
              <a:rPr lang="en-US" sz="4400" b="1" dirty="0" smtClean="0">
                <a:solidFill>
                  <a:srgbClr val="FFFF00"/>
                </a:solidFill>
              </a:rPr>
              <a:t>09.</a:t>
            </a:r>
            <a:r>
              <a:rPr lang="en-US" sz="4400" b="1" dirty="0" smtClean="0">
                <a:solidFill>
                  <a:schemeClr val="bg1"/>
                </a:solidFill>
              </a:rPr>
              <a:t> </a:t>
            </a:r>
            <a:r>
              <a:rPr lang="en-US" sz="4400" b="1" dirty="0" smtClean="0">
                <a:solidFill>
                  <a:srgbClr val="00B0F0"/>
                </a:solidFill>
              </a:rPr>
              <a:t>Rom. 13:9</a:t>
            </a:r>
          </a:p>
          <a:p>
            <a:pPr algn="ctr"/>
            <a:r>
              <a:rPr lang="en-US" sz="4400" b="1" dirty="0" smtClean="0">
                <a:solidFill>
                  <a:srgbClr val="FFFF00"/>
                </a:solidFill>
              </a:rPr>
              <a:t>05.</a:t>
            </a:r>
            <a:r>
              <a:rPr lang="en-US" sz="4400" b="1" dirty="0" smtClean="0">
                <a:solidFill>
                  <a:schemeClr val="bg1"/>
                </a:solidFill>
              </a:rPr>
              <a:t>	</a:t>
            </a:r>
            <a:r>
              <a:rPr lang="en-US" sz="4400" b="1" dirty="0" smtClean="0">
                <a:solidFill>
                  <a:srgbClr val="00B0F0"/>
                </a:solidFill>
              </a:rPr>
              <a:t>Eph. 6:2</a:t>
            </a:r>
            <a:r>
              <a:rPr lang="en-US" sz="4400" b="1" dirty="0" smtClean="0">
                <a:solidFill>
                  <a:schemeClr val="bg1"/>
                </a:solidFill>
              </a:rPr>
              <a:t>	</a:t>
            </a:r>
            <a:r>
              <a:rPr lang="en-US" sz="4400" b="1" dirty="0" smtClean="0">
                <a:solidFill>
                  <a:srgbClr val="FFFF00"/>
                </a:solidFill>
              </a:rPr>
              <a:t>10.</a:t>
            </a:r>
            <a:r>
              <a:rPr lang="en-US" sz="4400" b="1" dirty="0" smtClean="0">
                <a:solidFill>
                  <a:schemeClr val="bg1"/>
                </a:solidFill>
              </a:rPr>
              <a:t> </a:t>
            </a:r>
            <a:r>
              <a:rPr lang="en-US" sz="4400" b="1" dirty="0" smtClean="0">
                <a:solidFill>
                  <a:srgbClr val="00B0F0"/>
                </a:solidFill>
              </a:rPr>
              <a:t>Rom. 13:9</a:t>
            </a:r>
            <a:endParaRPr lang="en-US" sz="4400" b="1" dirty="0">
              <a:solidFill>
                <a:srgbClr val="00B0F0"/>
              </a:solidFil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Question 5 (part C)</a:t>
            </a:r>
            <a:endParaRPr lang="en-US" sz="8000" b="1" dirty="0">
              <a:solidFill>
                <a:schemeClr val="bg1"/>
              </a:solidFill>
            </a:endParaRPr>
          </a:p>
        </p:txBody>
      </p:sp>
      <p:sp>
        <p:nvSpPr>
          <p:cNvPr id="5" name="TextBox 4"/>
          <p:cNvSpPr txBox="1"/>
          <p:nvPr/>
        </p:nvSpPr>
        <p:spPr>
          <a:xfrm>
            <a:off x="0" y="2667000"/>
            <a:ext cx="9144000" cy="2123658"/>
          </a:xfrm>
          <a:prstGeom prst="rect">
            <a:avLst/>
          </a:prstGeom>
          <a:noFill/>
        </p:spPr>
        <p:txBody>
          <a:bodyPr wrap="square" rtlCol="0">
            <a:spAutoFit/>
          </a:bodyPr>
          <a:lstStyle/>
          <a:p>
            <a:pPr algn="ctr"/>
            <a:r>
              <a:rPr lang="en-US" sz="4400" b="1" dirty="0" smtClean="0">
                <a:solidFill>
                  <a:srgbClr val="FFFF00"/>
                </a:solidFill>
              </a:rPr>
              <a:t>“He said, Keep the 10 Commandment(s) in the Heart and how could you write it in your heart?”</a:t>
            </a:r>
            <a:endParaRPr lang="en-US" sz="4400" b="1" dirty="0">
              <a:solidFill>
                <a:srgbClr val="FFFF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4" name="TextBox 3"/>
          <p:cNvSpPr txBox="1"/>
          <p:nvPr/>
        </p:nvSpPr>
        <p:spPr>
          <a:xfrm>
            <a:off x="0" y="2819400"/>
            <a:ext cx="9144000" cy="1754326"/>
          </a:xfrm>
          <a:prstGeom prst="rect">
            <a:avLst/>
          </a:prstGeom>
          <a:noFill/>
        </p:spPr>
        <p:txBody>
          <a:bodyPr wrap="square" rtlCol="0">
            <a:spAutoFit/>
          </a:bodyPr>
          <a:lstStyle/>
          <a:p>
            <a:pPr algn="ctr"/>
            <a:r>
              <a:rPr lang="en-US" sz="5400" b="1" dirty="0" smtClean="0">
                <a:solidFill>
                  <a:schemeClr val="bg1"/>
                </a:solidFill>
              </a:rPr>
              <a:t>Does the text say God </a:t>
            </a:r>
            <a:r>
              <a:rPr lang="en-US" sz="5400" b="1" u="sng" dirty="0" smtClean="0">
                <a:solidFill>
                  <a:srgbClr val="FFFF00"/>
                </a:solidFill>
              </a:rPr>
              <a:t>created</a:t>
            </a:r>
            <a:r>
              <a:rPr lang="en-US" sz="5400" b="1" dirty="0" smtClean="0">
                <a:solidFill>
                  <a:schemeClr val="bg1"/>
                </a:solidFill>
              </a:rPr>
              <a:t> a ‘garden’ in Eden on earth?</a:t>
            </a:r>
            <a:endParaRPr lang="en-US" sz="5400" b="1" dirty="0">
              <a:solidFill>
                <a:srgbClr val="00B0F0"/>
              </a:solidFill>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5 (part C)</a:t>
            </a:r>
            <a:endParaRPr lang="en-US" sz="8000" b="1" dirty="0">
              <a:solidFill>
                <a:schemeClr val="bg1"/>
              </a:solidFill>
            </a:endParaRPr>
          </a:p>
        </p:txBody>
      </p:sp>
      <p:sp>
        <p:nvSpPr>
          <p:cNvPr id="5" name="TextBox 4"/>
          <p:cNvSpPr txBox="1"/>
          <p:nvPr/>
        </p:nvSpPr>
        <p:spPr>
          <a:xfrm>
            <a:off x="0" y="1524000"/>
            <a:ext cx="9144000" cy="4832092"/>
          </a:xfrm>
          <a:prstGeom prst="rect">
            <a:avLst/>
          </a:prstGeom>
          <a:noFill/>
        </p:spPr>
        <p:txBody>
          <a:bodyPr wrap="square" rtlCol="0">
            <a:spAutoFit/>
          </a:bodyPr>
          <a:lstStyle/>
          <a:p>
            <a:pPr algn="ctr"/>
            <a:r>
              <a:rPr lang="en-US" sz="4400" b="1" dirty="0" smtClean="0">
                <a:solidFill>
                  <a:schemeClr val="bg1"/>
                </a:solidFill>
              </a:rPr>
              <a:t>We do not write it (God’s Law, Ten Commandments) in the heart, that is the prerogative of the Holy Ghost, but we must co-operate with Him, since God is love and does not force, and the mind or heart is two fleshy tables which have freedom of will or choice.</a:t>
            </a:r>
            <a:endParaRPr lang="en-US" sz="4400" b="1" dirty="0">
              <a:solidFill>
                <a:schemeClr val="bg1"/>
              </a:solidFil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s://proxy.duckduckgo.com/iu/?u=https%3A%2F%2Ftse4.mm.bing.net%2Fth%3Fid%3DOIP.Mt5n16euC6hjvFQ_uBIqNQHaEK%26pid%3DApi&amp;f=1"/>
          <p:cNvPicPr>
            <a:picLocks noChangeAspect="1" noChangeArrowheads="1"/>
          </p:cNvPicPr>
          <p:nvPr/>
        </p:nvPicPr>
        <p:blipFill>
          <a:blip r:embed="rId2" cstate="print"/>
          <a:srcRect/>
          <a:stretch>
            <a:fillRect/>
          </a:stretch>
        </p:blipFill>
        <p:spPr bwMode="auto">
          <a:xfrm>
            <a:off x="0" y="3276600"/>
            <a:ext cx="9144000" cy="3565328"/>
          </a:xfrm>
          <a:prstGeom prst="rect">
            <a:avLst/>
          </a:prstGeom>
          <a:noFill/>
        </p:spPr>
      </p:pic>
      <p:pic>
        <p:nvPicPr>
          <p:cNvPr id="1026" name="Picture 2" descr="https://proxy.duckduckgo.com/iu/?u=https%3A%2F%2Ftse3.mm.bing.net%2Fth%3Fid%3DOIP.T11c8HfdQcA4IN8z9pi9mwHaFw%26pid%3DApi&amp;f=1"/>
          <p:cNvPicPr>
            <a:picLocks noChangeAspect="1" noChangeArrowheads="1"/>
          </p:cNvPicPr>
          <p:nvPr/>
        </p:nvPicPr>
        <p:blipFill>
          <a:blip r:embed="rId3"/>
          <a:srcRect/>
          <a:stretch>
            <a:fillRect/>
          </a:stretch>
        </p:blipFill>
        <p:spPr bwMode="auto">
          <a:xfrm>
            <a:off x="0" y="0"/>
            <a:ext cx="9144000" cy="3276600"/>
          </a:xfrm>
          <a:prstGeom prst="rect">
            <a:avLst/>
          </a:prstGeom>
          <a:noFill/>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5 (part C)</a:t>
            </a:r>
            <a:endParaRPr lang="en-US" sz="8000" b="1" dirty="0">
              <a:solidFill>
                <a:schemeClr val="bg1"/>
              </a:solidFill>
            </a:endParaRPr>
          </a:p>
        </p:txBody>
      </p:sp>
      <p:sp>
        <p:nvSpPr>
          <p:cNvPr id="5" name="TextBox 4"/>
          <p:cNvSpPr txBox="1"/>
          <p:nvPr/>
        </p:nvSpPr>
        <p:spPr>
          <a:xfrm>
            <a:off x="0" y="1348800"/>
            <a:ext cx="9144000" cy="5509200"/>
          </a:xfrm>
          <a:prstGeom prst="rect">
            <a:avLst/>
          </a:prstGeom>
          <a:noFill/>
        </p:spPr>
        <p:txBody>
          <a:bodyPr wrap="square" rtlCol="0">
            <a:spAutoFit/>
          </a:bodyPr>
          <a:lstStyle/>
          <a:p>
            <a:pPr algn="ctr"/>
            <a:r>
              <a:rPr lang="en-US" sz="4400" b="1" dirty="0" smtClean="0">
                <a:solidFill>
                  <a:schemeClr val="bg1"/>
                </a:solidFill>
              </a:rPr>
              <a:t>“But this </a:t>
            </a:r>
            <a:r>
              <a:rPr lang="en-US" sz="4400" b="1" i="1" dirty="0" smtClean="0">
                <a:solidFill>
                  <a:schemeClr val="bg1"/>
                </a:solidFill>
              </a:rPr>
              <a:t>shall</a:t>
            </a:r>
            <a:r>
              <a:rPr lang="en-US" sz="4400" b="1" dirty="0" smtClean="0">
                <a:solidFill>
                  <a:schemeClr val="bg1"/>
                </a:solidFill>
              </a:rPr>
              <a:t> be the covenant that I will make with the house of Israel; After those days, </a:t>
            </a:r>
            <a:r>
              <a:rPr lang="en-US" sz="4400" b="1" dirty="0" err="1" smtClean="0">
                <a:solidFill>
                  <a:schemeClr val="bg1"/>
                </a:solidFill>
              </a:rPr>
              <a:t>saith</a:t>
            </a:r>
            <a:r>
              <a:rPr lang="en-US" sz="4400" b="1" dirty="0" smtClean="0">
                <a:solidFill>
                  <a:schemeClr val="bg1"/>
                </a:solidFill>
              </a:rPr>
              <a:t> the LORD, </a:t>
            </a:r>
            <a:r>
              <a:rPr lang="en-US" sz="4400" b="1" u="sng" dirty="0" smtClean="0">
                <a:solidFill>
                  <a:srgbClr val="FFFF00"/>
                </a:solidFill>
              </a:rPr>
              <a:t>I will put my law in their inward parts</a:t>
            </a:r>
            <a:r>
              <a:rPr lang="en-US" sz="4400" b="1" dirty="0" smtClean="0">
                <a:solidFill>
                  <a:schemeClr val="bg1"/>
                </a:solidFill>
              </a:rPr>
              <a:t>, and </a:t>
            </a:r>
            <a:r>
              <a:rPr lang="en-US" sz="4400" b="1" u="sng" dirty="0" smtClean="0">
                <a:solidFill>
                  <a:srgbClr val="FFFF00"/>
                </a:solidFill>
              </a:rPr>
              <a:t>write it in their hearts</a:t>
            </a:r>
            <a:r>
              <a:rPr lang="en-US" sz="4400" b="1" dirty="0" smtClean="0">
                <a:solidFill>
                  <a:schemeClr val="bg1"/>
                </a:solidFill>
              </a:rPr>
              <a:t>; and will be their God, and they shall be my people.” </a:t>
            </a:r>
            <a:r>
              <a:rPr lang="en-US" sz="4400" b="1" dirty="0" smtClean="0">
                <a:solidFill>
                  <a:srgbClr val="00B0F0"/>
                </a:solidFill>
              </a:rPr>
              <a:t>– Jeremiah 31:33 KJB</a:t>
            </a:r>
          </a:p>
          <a:p>
            <a:pPr algn="ctr"/>
            <a:r>
              <a:rPr lang="en-US" sz="3600" b="1" dirty="0" smtClean="0">
                <a:solidFill>
                  <a:schemeClr val="bg1"/>
                </a:solidFill>
              </a:rPr>
              <a:t>See </a:t>
            </a:r>
            <a:r>
              <a:rPr lang="en-US" sz="3600" b="1" dirty="0" smtClean="0">
                <a:solidFill>
                  <a:srgbClr val="00B0F0"/>
                </a:solidFill>
              </a:rPr>
              <a:t>Hebrews 8:10, 10:16, etc.</a:t>
            </a:r>
            <a:endParaRPr lang="en-US" sz="3600" b="1" dirty="0">
              <a:solidFill>
                <a:srgbClr val="00B0F0"/>
              </a:solidFil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5 (part C)</a:t>
            </a:r>
            <a:endParaRPr lang="en-US" sz="8000" b="1" dirty="0">
              <a:solidFill>
                <a:schemeClr val="bg1"/>
              </a:solidFill>
            </a:endParaRPr>
          </a:p>
        </p:txBody>
      </p:sp>
      <p:sp>
        <p:nvSpPr>
          <p:cNvPr id="5" name="TextBox 4"/>
          <p:cNvSpPr txBox="1"/>
          <p:nvPr/>
        </p:nvSpPr>
        <p:spPr>
          <a:xfrm>
            <a:off x="0" y="1447800"/>
            <a:ext cx="9144000" cy="5201424"/>
          </a:xfrm>
          <a:prstGeom prst="rect">
            <a:avLst/>
          </a:prstGeom>
          <a:noFill/>
        </p:spPr>
        <p:txBody>
          <a:bodyPr wrap="square" rtlCol="0">
            <a:spAutoFit/>
          </a:bodyPr>
          <a:lstStyle/>
          <a:p>
            <a:pPr algn="ctr"/>
            <a:r>
              <a:rPr lang="en-US" sz="4400" b="1" dirty="0" smtClean="0">
                <a:solidFill>
                  <a:schemeClr val="bg1"/>
                </a:solidFill>
              </a:rPr>
              <a:t>The Law of God is not merely to be in the heart (spirit), but also in the ‘hand’ or actions (truth or deed), as per:</a:t>
            </a:r>
          </a:p>
          <a:p>
            <a:pPr algn="ctr"/>
            <a:endParaRPr lang="en-US" sz="2400" b="1" dirty="0" smtClean="0">
              <a:solidFill>
                <a:schemeClr val="bg1"/>
              </a:solidFill>
            </a:endParaRPr>
          </a:p>
          <a:p>
            <a:pPr algn="ctr"/>
            <a:r>
              <a:rPr lang="en-US" sz="4400" b="1" dirty="0" smtClean="0">
                <a:solidFill>
                  <a:srgbClr val="00B0F0"/>
                </a:solidFill>
              </a:rPr>
              <a:t>Exodus 13:16; Deuteronomy 6:8, 11:18; John 4:23-24; Revelation 12:17, 14:12, 22:14, etc.</a:t>
            </a:r>
            <a:endParaRPr lang="en-US" sz="3600" b="1" dirty="0">
              <a:solidFill>
                <a:srgbClr val="00B0F0"/>
              </a:solidFil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Question 5 (part D)</a:t>
            </a:r>
            <a:endParaRPr lang="en-US" sz="8000" b="1" dirty="0">
              <a:solidFill>
                <a:schemeClr val="bg1"/>
              </a:solidFill>
            </a:endParaRPr>
          </a:p>
        </p:txBody>
      </p:sp>
      <p:sp>
        <p:nvSpPr>
          <p:cNvPr id="5" name="TextBox 4"/>
          <p:cNvSpPr txBox="1"/>
          <p:nvPr/>
        </p:nvSpPr>
        <p:spPr>
          <a:xfrm>
            <a:off x="0" y="2971800"/>
            <a:ext cx="9144000" cy="1446550"/>
          </a:xfrm>
          <a:prstGeom prst="rect">
            <a:avLst/>
          </a:prstGeom>
          <a:noFill/>
        </p:spPr>
        <p:txBody>
          <a:bodyPr wrap="square" rtlCol="0">
            <a:spAutoFit/>
          </a:bodyPr>
          <a:lstStyle/>
          <a:p>
            <a:pPr algn="ctr"/>
            <a:r>
              <a:rPr lang="en-US" sz="4400" b="1" dirty="0" smtClean="0">
                <a:solidFill>
                  <a:srgbClr val="FFFF00"/>
                </a:solidFill>
              </a:rPr>
              <a:t>“Shine the Light on your (being) Born Again?”</a:t>
            </a:r>
            <a:endParaRPr lang="en-US" sz="4400" b="1" dirty="0">
              <a:solidFill>
                <a:srgbClr val="FFFF00"/>
              </a:solidFill>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5 (part D)</a:t>
            </a:r>
            <a:endParaRPr lang="en-US" sz="8000" b="1" dirty="0">
              <a:solidFill>
                <a:schemeClr val="bg1"/>
              </a:solidFill>
            </a:endParaRPr>
          </a:p>
        </p:txBody>
      </p:sp>
      <p:sp>
        <p:nvSpPr>
          <p:cNvPr id="5" name="TextBox 4"/>
          <p:cNvSpPr txBox="1"/>
          <p:nvPr/>
        </p:nvSpPr>
        <p:spPr>
          <a:xfrm>
            <a:off x="0" y="1600200"/>
            <a:ext cx="9144000" cy="4832092"/>
          </a:xfrm>
          <a:prstGeom prst="rect">
            <a:avLst/>
          </a:prstGeom>
          <a:noFill/>
        </p:spPr>
        <p:txBody>
          <a:bodyPr wrap="square" rtlCol="0">
            <a:spAutoFit/>
          </a:bodyPr>
          <a:lstStyle/>
          <a:p>
            <a:pPr algn="ctr"/>
            <a:r>
              <a:rPr lang="en-US" sz="4400" b="1" dirty="0" smtClean="0">
                <a:solidFill>
                  <a:schemeClr val="bg1"/>
                </a:solidFill>
              </a:rPr>
              <a:t>Being </a:t>
            </a:r>
            <a:r>
              <a:rPr lang="en-US" sz="4400" b="1" dirty="0" smtClean="0">
                <a:solidFill>
                  <a:srgbClr val="00B0F0"/>
                </a:solidFill>
              </a:rPr>
              <a:t>“born again”</a:t>
            </a:r>
            <a:r>
              <a:rPr lang="en-US" sz="4400" b="1" dirty="0" smtClean="0">
                <a:solidFill>
                  <a:schemeClr val="bg1"/>
                </a:solidFill>
              </a:rPr>
              <a:t> is not the end of the road, but the beginning of the journey.  It is not the fullness of adulthood (</a:t>
            </a:r>
            <a:r>
              <a:rPr lang="en-US" sz="4400" b="1" dirty="0" smtClean="0">
                <a:solidFill>
                  <a:srgbClr val="00B0F0"/>
                </a:solidFill>
              </a:rPr>
              <a:t>Eph. 4:15 KJB</a:t>
            </a:r>
            <a:r>
              <a:rPr lang="en-US" sz="4400" b="1" dirty="0" smtClean="0">
                <a:solidFill>
                  <a:schemeClr val="bg1"/>
                </a:solidFill>
              </a:rPr>
              <a:t>), but the newness of childhood, desiring the sincere milk of the word (</a:t>
            </a:r>
            <a:r>
              <a:rPr lang="en-US" sz="4400" b="1" dirty="0" smtClean="0">
                <a:solidFill>
                  <a:srgbClr val="00B0F0"/>
                </a:solidFill>
              </a:rPr>
              <a:t>1 Pet. 2:2 KJB</a:t>
            </a:r>
            <a:r>
              <a:rPr lang="en-US" sz="4400" b="1" dirty="0" smtClean="0">
                <a:solidFill>
                  <a:schemeClr val="bg1"/>
                </a:solidFill>
              </a:rPr>
              <a:t>).</a:t>
            </a:r>
            <a:endParaRPr lang="en-US" sz="4400" b="1" dirty="0">
              <a:solidFill>
                <a:schemeClr val="bg1"/>
              </a:solidFil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5 (part D)</a:t>
            </a:r>
            <a:endParaRPr lang="en-US" sz="8000" b="1" dirty="0">
              <a:solidFill>
                <a:schemeClr val="bg1"/>
              </a:solidFill>
            </a:endParaRPr>
          </a:p>
        </p:txBody>
      </p:sp>
      <p:sp>
        <p:nvSpPr>
          <p:cNvPr id="5" name="TextBox 4"/>
          <p:cNvSpPr txBox="1"/>
          <p:nvPr/>
        </p:nvSpPr>
        <p:spPr>
          <a:xfrm>
            <a:off x="0" y="1600200"/>
            <a:ext cx="9144000" cy="4893647"/>
          </a:xfrm>
          <a:prstGeom prst="rect">
            <a:avLst/>
          </a:prstGeom>
          <a:noFill/>
        </p:spPr>
        <p:txBody>
          <a:bodyPr wrap="square" rtlCol="0">
            <a:spAutoFit/>
          </a:bodyPr>
          <a:lstStyle/>
          <a:p>
            <a:pPr algn="ctr"/>
            <a:r>
              <a:rPr lang="en-US" sz="4400" b="1" dirty="0" smtClean="0">
                <a:solidFill>
                  <a:schemeClr val="bg1"/>
                </a:solidFill>
              </a:rPr>
              <a:t>A person who is “born again” is not exempt from temptation into sin, nor free from the danger of the loss of eternal life; for example see:</a:t>
            </a:r>
          </a:p>
          <a:p>
            <a:pPr algn="ctr"/>
            <a:endParaRPr lang="en-US" sz="2400" b="1" dirty="0" smtClean="0">
              <a:solidFill>
                <a:schemeClr val="bg1"/>
              </a:solidFill>
            </a:endParaRPr>
          </a:p>
          <a:p>
            <a:pPr marL="742950" indent="-742950" algn="ctr">
              <a:buAutoNum type="arabicPeriod"/>
            </a:pPr>
            <a:r>
              <a:rPr lang="en-US" sz="4400" b="1" dirty="0" smtClean="0">
                <a:solidFill>
                  <a:srgbClr val="FFFF00"/>
                </a:solidFill>
              </a:rPr>
              <a:t>King Saul</a:t>
            </a:r>
            <a:r>
              <a:rPr lang="en-US" sz="4400" b="1" dirty="0" smtClean="0">
                <a:solidFill>
                  <a:schemeClr val="bg1"/>
                </a:solidFill>
              </a:rPr>
              <a:t> </a:t>
            </a:r>
            <a:r>
              <a:rPr lang="en-US" sz="4400" b="1" dirty="0" smtClean="0">
                <a:solidFill>
                  <a:srgbClr val="00B050"/>
                </a:solidFill>
              </a:rPr>
              <a:t>(OT)</a:t>
            </a:r>
          </a:p>
          <a:p>
            <a:pPr marL="742950" indent="-742950" algn="ctr">
              <a:buAutoNum type="arabicPeriod"/>
            </a:pPr>
            <a:endParaRPr lang="en-US" sz="2400" b="1" dirty="0" smtClean="0">
              <a:solidFill>
                <a:schemeClr val="bg1"/>
              </a:solidFill>
            </a:endParaRPr>
          </a:p>
          <a:p>
            <a:pPr marL="742950" indent="-742950" algn="ctr">
              <a:buAutoNum type="arabicPeriod"/>
            </a:pPr>
            <a:r>
              <a:rPr lang="en-US" sz="4400" b="1" dirty="0" smtClean="0">
                <a:solidFill>
                  <a:srgbClr val="FFFF00"/>
                </a:solidFill>
              </a:rPr>
              <a:t>Ananias and </a:t>
            </a:r>
            <a:r>
              <a:rPr lang="en-US" sz="4400" b="1" dirty="0" err="1" smtClean="0">
                <a:solidFill>
                  <a:srgbClr val="FFFF00"/>
                </a:solidFill>
              </a:rPr>
              <a:t>Sapphira</a:t>
            </a:r>
            <a:r>
              <a:rPr lang="en-US" sz="4400" b="1" dirty="0" smtClean="0">
                <a:solidFill>
                  <a:schemeClr val="bg1"/>
                </a:solidFill>
              </a:rPr>
              <a:t> </a:t>
            </a:r>
            <a:r>
              <a:rPr lang="en-US" sz="4400" b="1" dirty="0" smtClean="0">
                <a:solidFill>
                  <a:srgbClr val="00B050"/>
                </a:solidFill>
              </a:rPr>
              <a:t>(NT)</a:t>
            </a:r>
            <a:endParaRPr lang="en-US" sz="4400" b="1" dirty="0">
              <a:solidFill>
                <a:srgbClr val="00B050"/>
              </a:solidFil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5 (part D)</a:t>
            </a:r>
            <a:endParaRPr lang="en-US" sz="8000" b="1" dirty="0">
              <a:solidFill>
                <a:schemeClr val="bg1"/>
              </a:solidFill>
            </a:endParaRPr>
          </a:p>
        </p:txBody>
      </p:sp>
      <p:sp>
        <p:nvSpPr>
          <p:cNvPr id="5" name="TextBox 4"/>
          <p:cNvSpPr txBox="1"/>
          <p:nvPr/>
        </p:nvSpPr>
        <p:spPr>
          <a:xfrm>
            <a:off x="0" y="1600200"/>
            <a:ext cx="9144000" cy="4524315"/>
          </a:xfrm>
          <a:prstGeom prst="rect">
            <a:avLst/>
          </a:prstGeom>
          <a:noFill/>
        </p:spPr>
        <p:txBody>
          <a:bodyPr wrap="square" rtlCol="0">
            <a:spAutoFit/>
          </a:bodyPr>
          <a:lstStyle/>
          <a:p>
            <a:pPr algn="ctr"/>
            <a:r>
              <a:rPr lang="en-US" sz="4400" b="1" dirty="0" smtClean="0">
                <a:solidFill>
                  <a:schemeClr val="bg1"/>
                </a:solidFill>
              </a:rPr>
              <a:t>A “born again” person is to be separated from all sin (</a:t>
            </a:r>
            <a:r>
              <a:rPr lang="en-US" sz="4400" b="1" dirty="0" smtClean="0">
                <a:solidFill>
                  <a:srgbClr val="00B0F0"/>
                </a:solidFill>
              </a:rPr>
              <a:t>1 John 3:4 KJB</a:t>
            </a:r>
            <a:r>
              <a:rPr lang="en-US" sz="4400" b="1" dirty="0" smtClean="0">
                <a:solidFill>
                  <a:schemeClr val="bg1"/>
                </a:solidFill>
              </a:rPr>
              <a:t>):</a:t>
            </a:r>
          </a:p>
          <a:p>
            <a:pPr algn="ctr"/>
            <a:endParaRPr lang="en-US" sz="2400" b="1" dirty="0" smtClean="0">
              <a:solidFill>
                <a:schemeClr val="bg1"/>
              </a:solidFill>
            </a:endParaRPr>
          </a:p>
          <a:p>
            <a:pPr algn="ctr"/>
            <a:r>
              <a:rPr lang="en-US" sz="4400" b="1" dirty="0" smtClean="0">
                <a:solidFill>
                  <a:schemeClr val="bg1"/>
                </a:solidFill>
              </a:rPr>
              <a:t>“Whosoever is born of God doth not </a:t>
            </a:r>
            <a:r>
              <a:rPr lang="en-US" sz="4400" b="1" u="sng" dirty="0" smtClean="0">
                <a:solidFill>
                  <a:srgbClr val="FFFF00"/>
                </a:solidFill>
              </a:rPr>
              <a:t>commit</a:t>
            </a:r>
            <a:r>
              <a:rPr lang="en-US" sz="4400" b="1" dirty="0" smtClean="0">
                <a:solidFill>
                  <a:schemeClr val="bg1"/>
                </a:solidFill>
              </a:rPr>
              <a:t> sin; for his seed </a:t>
            </a:r>
            <a:r>
              <a:rPr lang="en-US" sz="4400" b="1" dirty="0" err="1" smtClean="0">
                <a:solidFill>
                  <a:schemeClr val="bg1"/>
                </a:solidFill>
              </a:rPr>
              <a:t>remaineth</a:t>
            </a:r>
            <a:r>
              <a:rPr lang="en-US" sz="4400" b="1" dirty="0" smtClean="0">
                <a:solidFill>
                  <a:schemeClr val="bg1"/>
                </a:solidFill>
              </a:rPr>
              <a:t> in him: and he cannot sin, because he is born of God.” </a:t>
            </a:r>
            <a:r>
              <a:rPr lang="en-US" sz="4400" b="1" dirty="0" smtClean="0">
                <a:solidFill>
                  <a:srgbClr val="00B0F0"/>
                </a:solidFill>
              </a:rPr>
              <a:t>– 1 John 3:9 KJB</a:t>
            </a:r>
            <a:endParaRPr lang="en-US" sz="4400" b="1" dirty="0">
              <a:solidFill>
                <a:srgbClr val="00B0F0"/>
              </a:solidFill>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5 (part D)</a:t>
            </a:r>
            <a:endParaRPr lang="en-US" sz="8000" b="1" dirty="0">
              <a:solidFill>
                <a:schemeClr val="bg1"/>
              </a:solidFill>
            </a:endParaRPr>
          </a:p>
        </p:txBody>
      </p:sp>
      <p:sp>
        <p:nvSpPr>
          <p:cNvPr id="5" name="TextBox 4"/>
          <p:cNvSpPr txBox="1"/>
          <p:nvPr/>
        </p:nvSpPr>
        <p:spPr>
          <a:xfrm>
            <a:off x="0" y="2362200"/>
            <a:ext cx="9144000" cy="2800767"/>
          </a:xfrm>
          <a:prstGeom prst="rect">
            <a:avLst/>
          </a:prstGeom>
          <a:noFill/>
        </p:spPr>
        <p:txBody>
          <a:bodyPr wrap="square" rtlCol="0">
            <a:spAutoFit/>
          </a:bodyPr>
          <a:lstStyle/>
          <a:p>
            <a:pPr algn="ctr"/>
            <a:r>
              <a:rPr lang="en-US" sz="4400" b="1" dirty="0" smtClean="0">
                <a:solidFill>
                  <a:schemeClr val="bg1"/>
                </a:solidFill>
              </a:rPr>
              <a:t>“Whosoever </a:t>
            </a:r>
            <a:r>
              <a:rPr lang="en-US" sz="4400" b="1" dirty="0" err="1" smtClean="0">
                <a:solidFill>
                  <a:schemeClr val="bg1"/>
                </a:solidFill>
              </a:rPr>
              <a:t>committeth</a:t>
            </a:r>
            <a:r>
              <a:rPr lang="en-US" sz="4400" b="1" dirty="0" smtClean="0">
                <a:solidFill>
                  <a:schemeClr val="bg1"/>
                </a:solidFill>
              </a:rPr>
              <a:t> sin </a:t>
            </a:r>
            <a:r>
              <a:rPr lang="en-US" sz="4400" b="1" dirty="0" err="1" smtClean="0">
                <a:solidFill>
                  <a:schemeClr val="bg1"/>
                </a:solidFill>
              </a:rPr>
              <a:t>transgresseth</a:t>
            </a:r>
            <a:r>
              <a:rPr lang="en-US" sz="4400" b="1" dirty="0" smtClean="0">
                <a:solidFill>
                  <a:schemeClr val="bg1"/>
                </a:solidFill>
              </a:rPr>
              <a:t> also the law: for sin is the transgression of the law.”</a:t>
            </a:r>
          </a:p>
          <a:p>
            <a:pPr algn="ctr"/>
            <a:r>
              <a:rPr lang="en-US" sz="4400" b="1" dirty="0" smtClean="0">
                <a:solidFill>
                  <a:srgbClr val="00B0F0"/>
                </a:solidFill>
              </a:rPr>
              <a:t>– 1 John 3:4 KJB</a:t>
            </a:r>
            <a:endParaRPr lang="en-US" sz="4400" b="1" dirty="0">
              <a:solidFill>
                <a:srgbClr val="00B0F0"/>
              </a:solidFill>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5 (part D)</a:t>
            </a:r>
            <a:endParaRPr lang="en-US" sz="8000" b="1" dirty="0">
              <a:solidFill>
                <a:schemeClr val="bg1"/>
              </a:solidFill>
            </a:endParaRPr>
          </a:p>
        </p:txBody>
      </p:sp>
      <p:sp>
        <p:nvSpPr>
          <p:cNvPr id="5" name="TextBox 4"/>
          <p:cNvSpPr txBox="1"/>
          <p:nvPr/>
        </p:nvSpPr>
        <p:spPr>
          <a:xfrm>
            <a:off x="0" y="2590800"/>
            <a:ext cx="9144000" cy="2123658"/>
          </a:xfrm>
          <a:prstGeom prst="rect">
            <a:avLst/>
          </a:prstGeom>
          <a:noFill/>
        </p:spPr>
        <p:txBody>
          <a:bodyPr wrap="square" rtlCol="0">
            <a:spAutoFit/>
          </a:bodyPr>
          <a:lstStyle/>
          <a:p>
            <a:pPr algn="ctr"/>
            <a:r>
              <a:rPr lang="en-US" sz="4400" b="1" dirty="0" smtClean="0">
                <a:solidFill>
                  <a:schemeClr val="bg1"/>
                </a:solidFill>
              </a:rPr>
              <a:t>“And ye know that he was manifested to take away our sins; and in him is no sin.” </a:t>
            </a:r>
            <a:r>
              <a:rPr lang="en-US" sz="4400" b="1" dirty="0" smtClean="0">
                <a:solidFill>
                  <a:srgbClr val="00B0F0"/>
                </a:solidFill>
              </a:rPr>
              <a:t>– 1 John 3:5 KJB</a:t>
            </a:r>
            <a:endParaRPr lang="en-US" sz="4400" b="1" dirty="0">
              <a:solidFill>
                <a:srgbClr val="00B0F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4" name="TextBox 3"/>
          <p:cNvSpPr txBox="1"/>
          <p:nvPr/>
        </p:nvSpPr>
        <p:spPr>
          <a:xfrm>
            <a:off x="0" y="1371600"/>
            <a:ext cx="9144000" cy="4893647"/>
          </a:xfrm>
          <a:prstGeom prst="rect">
            <a:avLst/>
          </a:prstGeom>
          <a:noFill/>
        </p:spPr>
        <p:txBody>
          <a:bodyPr wrap="square" rtlCol="0">
            <a:spAutoFit/>
          </a:bodyPr>
          <a:lstStyle/>
          <a:p>
            <a:pPr algn="ctr"/>
            <a:r>
              <a:rPr lang="en-US" sz="7200" b="1" dirty="0" smtClean="0">
                <a:solidFill>
                  <a:srgbClr val="FFFF00"/>
                </a:solidFill>
              </a:rPr>
              <a:t>No.</a:t>
            </a:r>
          </a:p>
          <a:p>
            <a:pPr algn="ctr"/>
            <a:endParaRPr lang="en-US" sz="2400" b="1" dirty="0" smtClean="0">
              <a:solidFill>
                <a:schemeClr val="bg1"/>
              </a:solidFill>
            </a:endParaRPr>
          </a:p>
          <a:p>
            <a:pPr algn="ctr"/>
            <a:r>
              <a:rPr lang="en-US" sz="5400" b="1" dirty="0" smtClean="0">
                <a:solidFill>
                  <a:schemeClr val="bg1"/>
                </a:solidFill>
              </a:rPr>
              <a:t>The text stated that God </a:t>
            </a:r>
            <a:r>
              <a:rPr lang="en-US" sz="5400" b="1" dirty="0" smtClean="0">
                <a:solidFill>
                  <a:srgbClr val="FFFF00"/>
                </a:solidFill>
              </a:rPr>
              <a:t>“planted” </a:t>
            </a:r>
            <a:r>
              <a:rPr lang="en-US" sz="5400" b="1" dirty="0" smtClean="0">
                <a:solidFill>
                  <a:schemeClr val="bg1"/>
                </a:solidFill>
              </a:rPr>
              <a:t>a “garden” in “Eden” on earth, and never says God ‘created’ the ‘garden’ in ‘Eden’.</a:t>
            </a:r>
            <a:endParaRPr lang="en-US" sz="5400" b="1" dirty="0">
              <a:solidFill>
                <a:srgbClr val="00B0F0"/>
              </a:solidFill>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5 (part D)</a:t>
            </a:r>
            <a:endParaRPr lang="en-US" sz="8000" b="1" dirty="0">
              <a:solidFill>
                <a:schemeClr val="bg1"/>
              </a:solidFill>
            </a:endParaRPr>
          </a:p>
        </p:txBody>
      </p:sp>
      <p:sp>
        <p:nvSpPr>
          <p:cNvPr id="5" name="TextBox 4"/>
          <p:cNvSpPr txBox="1"/>
          <p:nvPr/>
        </p:nvSpPr>
        <p:spPr>
          <a:xfrm>
            <a:off x="0" y="2590800"/>
            <a:ext cx="9144000" cy="2800767"/>
          </a:xfrm>
          <a:prstGeom prst="rect">
            <a:avLst/>
          </a:prstGeom>
          <a:noFill/>
        </p:spPr>
        <p:txBody>
          <a:bodyPr wrap="square" rtlCol="0">
            <a:spAutoFit/>
          </a:bodyPr>
          <a:lstStyle/>
          <a:p>
            <a:pPr algn="ctr"/>
            <a:r>
              <a:rPr lang="en-US" sz="4400" b="1" dirty="0" smtClean="0">
                <a:solidFill>
                  <a:schemeClr val="bg1"/>
                </a:solidFill>
              </a:rPr>
              <a:t>“Whosoever </a:t>
            </a:r>
            <a:r>
              <a:rPr lang="en-US" sz="4400" b="1" dirty="0" err="1" smtClean="0">
                <a:solidFill>
                  <a:schemeClr val="bg1"/>
                </a:solidFill>
              </a:rPr>
              <a:t>abideth</a:t>
            </a:r>
            <a:r>
              <a:rPr lang="en-US" sz="4400" b="1" dirty="0" smtClean="0">
                <a:solidFill>
                  <a:schemeClr val="bg1"/>
                </a:solidFill>
              </a:rPr>
              <a:t> in him </a:t>
            </a:r>
            <a:r>
              <a:rPr lang="en-US" sz="4400" b="1" dirty="0" err="1" smtClean="0">
                <a:solidFill>
                  <a:schemeClr val="bg1"/>
                </a:solidFill>
              </a:rPr>
              <a:t>sinneth</a:t>
            </a:r>
            <a:r>
              <a:rPr lang="en-US" sz="4400" b="1" dirty="0" smtClean="0">
                <a:solidFill>
                  <a:schemeClr val="bg1"/>
                </a:solidFill>
              </a:rPr>
              <a:t> not: whosoever </a:t>
            </a:r>
            <a:r>
              <a:rPr lang="en-US" sz="4400" b="1" dirty="0" err="1" smtClean="0">
                <a:solidFill>
                  <a:schemeClr val="bg1"/>
                </a:solidFill>
              </a:rPr>
              <a:t>sinneth</a:t>
            </a:r>
            <a:r>
              <a:rPr lang="en-US" sz="4400" b="1" dirty="0" smtClean="0">
                <a:solidFill>
                  <a:schemeClr val="bg1"/>
                </a:solidFill>
              </a:rPr>
              <a:t> hath not seen him, neither known him.”</a:t>
            </a:r>
          </a:p>
          <a:p>
            <a:pPr algn="ctr"/>
            <a:r>
              <a:rPr lang="en-US" sz="4400" b="1" dirty="0" smtClean="0">
                <a:solidFill>
                  <a:srgbClr val="00B0F0"/>
                </a:solidFill>
              </a:rPr>
              <a:t>– 1 John 3:6 KJB</a:t>
            </a:r>
            <a:endParaRPr lang="en-US" sz="4400" b="1" dirty="0">
              <a:solidFill>
                <a:srgbClr val="00B0F0"/>
              </a:solidFill>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5 (part D)</a:t>
            </a:r>
            <a:endParaRPr lang="en-US" sz="8000" b="1" dirty="0">
              <a:solidFill>
                <a:schemeClr val="bg1"/>
              </a:solidFill>
            </a:endParaRPr>
          </a:p>
        </p:txBody>
      </p:sp>
      <p:sp>
        <p:nvSpPr>
          <p:cNvPr id="5" name="TextBox 4"/>
          <p:cNvSpPr txBox="1"/>
          <p:nvPr/>
        </p:nvSpPr>
        <p:spPr>
          <a:xfrm>
            <a:off x="0" y="1447800"/>
            <a:ext cx="9144000" cy="5201424"/>
          </a:xfrm>
          <a:prstGeom prst="rect">
            <a:avLst/>
          </a:prstGeom>
          <a:noFill/>
        </p:spPr>
        <p:txBody>
          <a:bodyPr wrap="square" rtlCol="0">
            <a:spAutoFit/>
          </a:bodyPr>
          <a:lstStyle/>
          <a:p>
            <a:pPr algn="ctr"/>
            <a:r>
              <a:rPr lang="en-US" sz="4400" b="1" dirty="0" smtClean="0">
                <a:solidFill>
                  <a:schemeClr val="bg1"/>
                </a:solidFill>
              </a:rPr>
              <a:t>“</a:t>
            </a:r>
            <a:r>
              <a:rPr lang="en-US" sz="4400" b="1" u="sng" dirty="0" smtClean="0">
                <a:solidFill>
                  <a:srgbClr val="FFFF00"/>
                </a:solidFill>
              </a:rPr>
              <a:t>Little children</a:t>
            </a:r>
            <a:r>
              <a:rPr lang="en-US" sz="4400" b="1" dirty="0" smtClean="0">
                <a:solidFill>
                  <a:schemeClr val="bg1"/>
                </a:solidFill>
              </a:rPr>
              <a:t>, let no man deceive you: he that </a:t>
            </a:r>
            <a:r>
              <a:rPr lang="en-US" sz="4400" b="1" u="sng" dirty="0" smtClean="0">
                <a:solidFill>
                  <a:srgbClr val="FFFF00"/>
                </a:solidFill>
              </a:rPr>
              <a:t>doeth</a:t>
            </a:r>
            <a:r>
              <a:rPr lang="en-US" sz="4400" b="1" dirty="0" smtClean="0">
                <a:solidFill>
                  <a:schemeClr val="bg1"/>
                </a:solidFill>
              </a:rPr>
              <a:t> righteousness (</a:t>
            </a:r>
            <a:r>
              <a:rPr lang="en-US" sz="4400" b="1" dirty="0" smtClean="0">
                <a:solidFill>
                  <a:srgbClr val="FFFF00"/>
                </a:solidFill>
              </a:rPr>
              <a:t>*</a:t>
            </a:r>
            <a:r>
              <a:rPr lang="en-US" sz="4400" b="1" dirty="0" smtClean="0">
                <a:solidFill>
                  <a:schemeClr val="bg1"/>
                </a:solidFill>
              </a:rPr>
              <a:t>) is righteous, </a:t>
            </a:r>
            <a:r>
              <a:rPr lang="en-US" sz="4400" b="1" u="sng" dirty="0" smtClean="0">
                <a:solidFill>
                  <a:srgbClr val="FFFF00"/>
                </a:solidFill>
              </a:rPr>
              <a:t>even as he</a:t>
            </a:r>
            <a:r>
              <a:rPr lang="en-US" sz="4400" dirty="0" smtClean="0"/>
              <a:t> </a:t>
            </a:r>
            <a:r>
              <a:rPr lang="en-US" sz="4400" b="1" dirty="0" smtClean="0">
                <a:solidFill>
                  <a:srgbClr val="00B050"/>
                </a:solidFill>
              </a:rPr>
              <a:t>(Jesus)</a:t>
            </a:r>
            <a:r>
              <a:rPr lang="en-US" sz="4400" dirty="0" smtClean="0"/>
              <a:t> </a:t>
            </a:r>
            <a:r>
              <a:rPr lang="en-US" sz="4400" b="1" u="sng" dirty="0" smtClean="0">
                <a:solidFill>
                  <a:srgbClr val="FFFF00"/>
                </a:solidFill>
              </a:rPr>
              <a:t>is</a:t>
            </a:r>
            <a:r>
              <a:rPr lang="en-US" sz="4400" b="1" dirty="0" smtClean="0">
                <a:solidFill>
                  <a:schemeClr val="bg1"/>
                </a:solidFill>
              </a:rPr>
              <a:t> righteous.”</a:t>
            </a:r>
          </a:p>
          <a:p>
            <a:pPr algn="ctr"/>
            <a:r>
              <a:rPr lang="en-US" sz="4400" b="1" dirty="0" smtClean="0">
                <a:solidFill>
                  <a:srgbClr val="00B0F0"/>
                </a:solidFill>
              </a:rPr>
              <a:t>– 1 John 3:7 KJB</a:t>
            </a:r>
          </a:p>
          <a:p>
            <a:pPr algn="ctr"/>
            <a:endParaRPr lang="en-US" sz="2400" b="1" dirty="0" smtClean="0">
              <a:solidFill>
                <a:srgbClr val="00B0F0"/>
              </a:solidFill>
            </a:endParaRPr>
          </a:p>
          <a:p>
            <a:pPr algn="ctr"/>
            <a:r>
              <a:rPr lang="en-US" sz="4400" b="1" dirty="0" smtClean="0">
                <a:solidFill>
                  <a:schemeClr val="bg1"/>
                </a:solidFill>
              </a:rPr>
              <a:t>(</a:t>
            </a:r>
            <a:r>
              <a:rPr lang="en-US" sz="4400" b="1" dirty="0" smtClean="0">
                <a:solidFill>
                  <a:srgbClr val="FFFF00"/>
                </a:solidFill>
              </a:rPr>
              <a:t>*</a:t>
            </a:r>
            <a:r>
              <a:rPr lang="en-US" sz="4400" b="1" dirty="0" smtClean="0">
                <a:solidFill>
                  <a:schemeClr val="bg1"/>
                </a:solidFill>
              </a:rPr>
              <a:t>See </a:t>
            </a:r>
            <a:r>
              <a:rPr lang="en-US" sz="4400" b="1" dirty="0" smtClean="0">
                <a:solidFill>
                  <a:srgbClr val="00B0F0"/>
                </a:solidFill>
              </a:rPr>
              <a:t>Psalms 119:142,172; Isaiah 51:7; Romans 8:4 KJB</a:t>
            </a:r>
            <a:r>
              <a:rPr lang="en-US" sz="4400" b="1" dirty="0" smtClean="0">
                <a:solidFill>
                  <a:schemeClr val="bg1"/>
                </a:solidFill>
              </a:rPr>
              <a:t>)</a:t>
            </a:r>
            <a:endParaRPr lang="en-US" sz="4400" b="1" dirty="0">
              <a:solidFill>
                <a:schemeClr val="bg1"/>
              </a:solidFill>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5 (part D)</a:t>
            </a:r>
            <a:endParaRPr lang="en-US" sz="8000" b="1" dirty="0">
              <a:solidFill>
                <a:schemeClr val="bg1"/>
              </a:solidFill>
            </a:endParaRPr>
          </a:p>
        </p:txBody>
      </p:sp>
      <p:sp>
        <p:nvSpPr>
          <p:cNvPr id="5" name="TextBox 4"/>
          <p:cNvSpPr txBox="1"/>
          <p:nvPr/>
        </p:nvSpPr>
        <p:spPr>
          <a:xfrm>
            <a:off x="0" y="1752600"/>
            <a:ext cx="9144000" cy="4154984"/>
          </a:xfrm>
          <a:prstGeom prst="rect">
            <a:avLst/>
          </a:prstGeom>
          <a:noFill/>
        </p:spPr>
        <p:txBody>
          <a:bodyPr wrap="square" rtlCol="0">
            <a:spAutoFit/>
          </a:bodyPr>
          <a:lstStyle/>
          <a:p>
            <a:pPr algn="ctr"/>
            <a:r>
              <a:rPr lang="en-US" sz="4400" b="1" dirty="0" smtClean="0">
                <a:solidFill>
                  <a:schemeClr val="bg1"/>
                </a:solidFill>
              </a:rPr>
              <a:t>If you are asking for my personal testimony of being “born again”, please come see me afterwards.  I’ll tell you somewhat about what I once was, and how Jesus Christ delivered me.</a:t>
            </a:r>
            <a:endParaRPr lang="en-US" sz="4400" b="1" dirty="0">
              <a:solidFill>
                <a:schemeClr val="bg1"/>
              </a:solidFill>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8600"/>
            <a:ext cx="9144000" cy="6555641"/>
          </a:xfrm>
          <a:prstGeom prst="rect">
            <a:avLst/>
          </a:prstGeom>
          <a:noFill/>
        </p:spPr>
        <p:txBody>
          <a:bodyPr wrap="square" rtlCol="0" anchor="ctr">
            <a:spAutoFit/>
          </a:bodyPr>
          <a:lstStyle/>
          <a:p>
            <a:pPr algn="ctr"/>
            <a:r>
              <a:rPr lang="en-US" sz="6000" b="1" dirty="0" smtClean="0">
                <a:solidFill>
                  <a:schemeClr val="bg1"/>
                </a:solidFill>
              </a:rPr>
              <a:t>Those are the submitted Questions and the Bible’s Answers for tonight.</a:t>
            </a:r>
          </a:p>
          <a:p>
            <a:pPr algn="ctr"/>
            <a:r>
              <a:rPr lang="en-US" sz="6000" b="1" u="sng" dirty="0" smtClean="0">
                <a:solidFill>
                  <a:srgbClr val="00B0F0"/>
                </a:solidFill>
              </a:rPr>
              <a:t>Thank you</a:t>
            </a:r>
            <a:r>
              <a:rPr lang="en-US" sz="6000" b="1" dirty="0" smtClean="0">
                <a:solidFill>
                  <a:schemeClr val="bg1"/>
                </a:solidFill>
              </a:rPr>
              <a:t>, Bible study is our joy and it is our pleasure to carry out it’s instructions.</a:t>
            </a:r>
            <a:endParaRPr lang="en-US" sz="6000" b="1" dirty="0">
              <a:solidFill>
                <a:schemeClr val="bg1"/>
              </a:solidFill>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ble - Psalms 12 vs 6-7 AV1611 Footnotes.jpg"/>
          <p:cNvPicPr>
            <a:picLocks noChangeAspect="1"/>
          </p:cNvPicPr>
          <p:nvPr/>
        </p:nvPicPr>
        <p:blipFill>
          <a:blip r:embed="rId2"/>
          <a:stretch>
            <a:fillRect/>
          </a:stretch>
        </p:blipFill>
        <p:spPr>
          <a:xfrm>
            <a:off x="0" y="1066800"/>
            <a:ext cx="9144001" cy="4648200"/>
          </a:xfrm>
          <a:prstGeom prst="rect">
            <a:avLst/>
          </a:prstGeom>
        </p:spPr>
      </p:pic>
      <p:sp>
        <p:nvSpPr>
          <p:cNvPr id="5" name="TextBox 4"/>
          <p:cNvSpPr txBox="1"/>
          <p:nvPr/>
        </p:nvSpPr>
        <p:spPr>
          <a:xfrm>
            <a:off x="0" y="0"/>
            <a:ext cx="9144000" cy="954107"/>
          </a:xfrm>
          <a:prstGeom prst="rect">
            <a:avLst/>
          </a:prstGeom>
          <a:noFill/>
        </p:spPr>
        <p:txBody>
          <a:bodyPr wrap="square" rtlCol="0">
            <a:spAutoFit/>
          </a:bodyPr>
          <a:lstStyle/>
          <a:p>
            <a:pPr algn="ctr"/>
            <a:r>
              <a:rPr lang="en-US" sz="2800" b="1" dirty="0" smtClean="0">
                <a:solidFill>
                  <a:schemeClr val="bg1"/>
                </a:solidFill>
              </a:rPr>
              <a:t>“The </a:t>
            </a:r>
            <a:r>
              <a:rPr lang="en-US" sz="2800" b="1" dirty="0">
                <a:solidFill>
                  <a:schemeClr val="bg1"/>
                </a:solidFill>
              </a:rPr>
              <a:t>words of the LORD </a:t>
            </a:r>
            <a:r>
              <a:rPr lang="en-US" sz="2800" b="1" i="1" dirty="0">
                <a:solidFill>
                  <a:schemeClr val="bg1"/>
                </a:solidFill>
              </a:rPr>
              <a:t>are</a:t>
            </a:r>
            <a:r>
              <a:rPr lang="en-US" sz="2800" b="1" dirty="0">
                <a:solidFill>
                  <a:schemeClr val="bg1"/>
                </a:solidFill>
              </a:rPr>
              <a:t> pure words: </a:t>
            </a:r>
            <a:r>
              <a:rPr lang="en-US" sz="2800" b="1" i="1" dirty="0">
                <a:solidFill>
                  <a:schemeClr val="bg1"/>
                </a:solidFill>
              </a:rPr>
              <a:t>as</a:t>
            </a:r>
            <a:r>
              <a:rPr lang="en-US" sz="2800" b="1" dirty="0">
                <a:solidFill>
                  <a:schemeClr val="bg1"/>
                </a:solidFill>
              </a:rPr>
              <a:t> silver tried in a furnace of earth, purified seven times</a:t>
            </a:r>
            <a:r>
              <a:rPr lang="en-US" sz="2800" b="1" dirty="0" smtClean="0">
                <a:solidFill>
                  <a:schemeClr val="bg1"/>
                </a:solidFill>
              </a:rPr>
              <a:t>.” – Psalms 12:6 KJB</a:t>
            </a:r>
            <a:endParaRPr lang="en-US" sz="2800" b="1" dirty="0">
              <a:solidFill>
                <a:schemeClr val="bg1"/>
              </a:solidFill>
            </a:endParaRPr>
          </a:p>
        </p:txBody>
      </p:sp>
      <p:sp>
        <p:nvSpPr>
          <p:cNvPr id="6" name="TextBox 5"/>
          <p:cNvSpPr txBox="1"/>
          <p:nvPr/>
        </p:nvSpPr>
        <p:spPr>
          <a:xfrm>
            <a:off x="0" y="5715000"/>
            <a:ext cx="9144000" cy="954107"/>
          </a:xfrm>
          <a:prstGeom prst="rect">
            <a:avLst/>
          </a:prstGeom>
          <a:noFill/>
        </p:spPr>
        <p:txBody>
          <a:bodyPr wrap="square" rtlCol="0">
            <a:spAutoFit/>
          </a:bodyPr>
          <a:lstStyle/>
          <a:p>
            <a:pPr algn="ctr"/>
            <a:r>
              <a:rPr lang="en-US" sz="2800" b="1" dirty="0" smtClean="0">
                <a:solidFill>
                  <a:schemeClr val="bg1"/>
                </a:solidFill>
              </a:rPr>
              <a:t>“</a:t>
            </a:r>
            <a:r>
              <a:rPr lang="en-US" sz="2800" b="1" dirty="0">
                <a:solidFill>
                  <a:schemeClr val="bg1"/>
                </a:solidFill>
              </a:rPr>
              <a:t>Thou </a:t>
            </a:r>
            <a:r>
              <a:rPr lang="en-US" sz="2800" b="1" dirty="0" err="1">
                <a:solidFill>
                  <a:schemeClr val="bg1"/>
                </a:solidFill>
              </a:rPr>
              <a:t>shalt</a:t>
            </a:r>
            <a:r>
              <a:rPr lang="en-US" sz="2800" b="1" dirty="0">
                <a:solidFill>
                  <a:schemeClr val="bg1"/>
                </a:solidFill>
              </a:rPr>
              <a:t> keep them, O LORD, thou </a:t>
            </a:r>
            <a:r>
              <a:rPr lang="en-US" sz="2800" b="1" dirty="0" err="1">
                <a:solidFill>
                  <a:schemeClr val="bg1"/>
                </a:solidFill>
              </a:rPr>
              <a:t>shalt</a:t>
            </a:r>
            <a:r>
              <a:rPr lang="en-US" sz="2800" b="1" dirty="0">
                <a:solidFill>
                  <a:schemeClr val="bg1"/>
                </a:solidFill>
              </a:rPr>
              <a:t> preserve them from this generation for ever.</a:t>
            </a:r>
            <a:r>
              <a:rPr lang="en-US" sz="2800" b="1" dirty="0" smtClean="0">
                <a:solidFill>
                  <a:schemeClr val="bg1"/>
                </a:solidFill>
              </a:rPr>
              <a:t>” – Psalms 12:7 KJB</a:t>
            </a:r>
            <a:endParaRPr lang="en-US" sz="2800" b="1"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4" name="TextBox 3"/>
          <p:cNvSpPr txBox="1"/>
          <p:nvPr/>
        </p:nvSpPr>
        <p:spPr>
          <a:xfrm>
            <a:off x="0" y="1981200"/>
            <a:ext cx="9144000" cy="3416320"/>
          </a:xfrm>
          <a:prstGeom prst="rect">
            <a:avLst/>
          </a:prstGeom>
          <a:noFill/>
        </p:spPr>
        <p:txBody>
          <a:bodyPr wrap="square" rtlCol="0">
            <a:spAutoFit/>
          </a:bodyPr>
          <a:lstStyle/>
          <a:p>
            <a:pPr algn="ctr"/>
            <a:r>
              <a:rPr lang="en-US" sz="5400" b="1" dirty="0" smtClean="0">
                <a:solidFill>
                  <a:schemeClr val="bg1"/>
                </a:solidFill>
              </a:rPr>
              <a:t>This raises the question, </a:t>
            </a:r>
            <a:r>
              <a:rPr lang="en-US" sz="5400" b="1" dirty="0" smtClean="0">
                <a:solidFill>
                  <a:srgbClr val="00B050"/>
                </a:solidFill>
              </a:rPr>
              <a:t>“Where, then, did God get the “garden” that was being “planted” in “Eden” on earth”</a:t>
            </a:r>
            <a:r>
              <a:rPr lang="en-US" sz="5400" b="1" dirty="0" smtClean="0">
                <a:solidFill>
                  <a:schemeClr val="bg1"/>
                </a:solidFill>
              </a:rPr>
              <a:t>?</a:t>
            </a:r>
            <a:endParaRPr lang="en-US" sz="5400" b="1" dirty="0">
              <a:solidFill>
                <a:srgbClr val="00B0F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4" name="TextBox 3"/>
          <p:cNvSpPr txBox="1"/>
          <p:nvPr/>
        </p:nvSpPr>
        <p:spPr>
          <a:xfrm>
            <a:off x="0" y="1295400"/>
            <a:ext cx="9144000" cy="5078313"/>
          </a:xfrm>
          <a:prstGeom prst="rect">
            <a:avLst/>
          </a:prstGeom>
          <a:noFill/>
        </p:spPr>
        <p:txBody>
          <a:bodyPr wrap="square" rtlCol="0">
            <a:spAutoFit/>
          </a:bodyPr>
          <a:lstStyle/>
          <a:p>
            <a:pPr algn="ctr"/>
            <a:r>
              <a:rPr lang="en-US" sz="5400" b="1" dirty="0" smtClean="0">
                <a:solidFill>
                  <a:schemeClr val="bg1"/>
                </a:solidFill>
              </a:rPr>
              <a:t>… God took it from </a:t>
            </a:r>
            <a:r>
              <a:rPr lang="en-US" sz="5400" b="1" dirty="0" smtClean="0">
                <a:solidFill>
                  <a:srgbClr val="00B050"/>
                </a:solidFill>
              </a:rPr>
              <a:t>the 3</a:t>
            </a:r>
            <a:r>
              <a:rPr lang="en-US" sz="5400" b="1" baseline="30000" dirty="0" smtClean="0">
                <a:solidFill>
                  <a:srgbClr val="00B050"/>
                </a:solidFill>
              </a:rPr>
              <a:t>rd</a:t>
            </a:r>
            <a:r>
              <a:rPr lang="en-US" sz="5400" b="1" dirty="0" smtClean="0">
                <a:solidFill>
                  <a:srgbClr val="00B050"/>
                </a:solidFill>
              </a:rPr>
              <a:t> Heaven</a:t>
            </a:r>
            <a:r>
              <a:rPr lang="en-US" sz="5400" b="1" dirty="0" smtClean="0">
                <a:solidFill>
                  <a:schemeClr val="bg1"/>
                </a:solidFill>
              </a:rPr>
              <a:t> (</a:t>
            </a:r>
            <a:r>
              <a:rPr lang="en-US" sz="5400" b="1" dirty="0" smtClean="0">
                <a:solidFill>
                  <a:srgbClr val="00B0F0"/>
                </a:solidFill>
              </a:rPr>
              <a:t>2 Cor. 12:2 KJB</a:t>
            </a:r>
            <a:r>
              <a:rPr lang="en-US" sz="5400" b="1" dirty="0" smtClean="0">
                <a:solidFill>
                  <a:schemeClr val="bg1"/>
                </a:solidFill>
              </a:rPr>
              <a:t>), aka </a:t>
            </a:r>
            <a:r>
              <a:rPr lang="en-US" sz="5400" b="1" dirty="0" smtClean="0">
                <a:solidFill>
                  <a:srgbClr val="00B050"/>
                </a:solidFill>
              </a:rPr>
              <a:t>“paradise”</a:t>
            </a:r>
            <a:r>
              <a:rPr lang="en-US" sz="5400" b="1" dirty="0" smtClean="0">
                <a:solidFill>
                  <a:schemeClr val="bg1"/>
                </a:solidFill>
              </a:rPr>
              <a:t> (</a:t>
            </a:r>
            <a:r>
              <a:rPr lang="en-US" sz="5400" b="1" dirty="0" smtClean="0">
                <a:solidFill>
                  <a:srgbClr val="00B0F0"/>
                </a:solidFill>
              </a:rPr>
              <a:t>2 Cor. 12:4 KJB</a:t>
            </a:r>
            <a:r>
              <a:rPr lang="en-US" sz="5400" b="1" dirty="0" smtClean="0">
                <a:solidFill>
                  <a:schemeClr val="bg1"/>
                </a:solidFill>
              </a:rPr>
              <a:t>) where God dwells, and </a:t>
            </a:r>
            <a:r>
              <a:rPr lang="en-US" sz="5400" b="1" u="sng" dirty="0" smtClean="0">
                <a:solidFill>
                  <a:srgbClr val="FFFF00"/>
                </a:solidFill>
              </a:rPr>
              <a:t>plant</a:t>
            </a:r>
            <a:r>
              <a:rPr lang="en-US" sz="5400" b="1" dirty="0" smtClean="0">
                <a:solidFill>
                  <a:schemeClr val="bg1"/>
                </a:solidFill>
              </a:rPr>
              <a:t>ed it on earth, like a trans</a:t>
            </a:r>
            <a:r>
              <a:rPr lang="en-US" sz="5400" b="1" u="sng" dirty="0" smtClean="0">
                <a:solidFill>
                  <a:srgbClr val="FFFF00"/>
                </a:solidFill>
              </a:rPr>
              <a:t>plant</a:t>
            </a:r>
            <a:r>
              <a:rPr lang="en-US" sz="5400" b="1" dirty="0" smtClean="0">
                <a:solidFill>
                  <a:schemeClr val="bg1"/>
                </a:solidFill>
              </a:rPr>
              <a:t> done in gardening today.</a:t>
            </a:r>
            <a:endParaRPr lang="en-US" sz="5400" b="1" dirty="0">
              <a:solidFill>
                <a:srgbClr val="00B0F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4" name="TextBox 3"/>
          <p:cNvSpPr txBox="1"/>
          <p:nvPr/>
        </p:nvSpPr>
        <p:spPr>
          <a:xfrm>
            <a:off x="0" y="2438400"/>
            <a:ext cx="9144000" cy="2585323"/>
          </a:xfrm>
          <a:prstGeom prst="rect">
            <a:avLst/>
          </a:prstGeom>
          <a:noFill/>
        </p:spPr>
        <p:txBody>
          <a:bodyPr wrap="square" rtlCol="0">
            <a:spAutoFit/>
          </a:bodyPr>
          <a:lstStyle/>
          <a:p>
            <a:pPr algn="ctr"/>
            <a:r>
              <a:rPr lang="en-US" sz="5400" b="1" dirty="0" smtClean="0">
                <a:solidFill>
                  <a:schemeClr val="bg1"/>
                </a:solidFill>
              </a:rPr>
              <a:t>“I </a:t>
            </a:r>
            <a:r>
              <a:rPr lang="en-US" sz="5400" b="1" dirty="0" smtClean="0">
                <a:solidFill>
                  <a:srgbClr val="00B050"/>
                </a:solidFill>
              </a:rPr>
              <a:t>(Jesus)</a:t>
            </a:r>
            <a:r>
              <a:rPr lang="en-US" sz="5400" b="1" dirty="0" smtClean="0">
                <a:solidFill>
                  <a:schemeClr val="bg1"/>
                </a:solidFill>
              </a:rPr>
              <a:t> am </a:t>
            </a:r>
            <a:r>
              <a:rPr lang="en-US" sz="5400" b="1" u="sng" dirty="0" smtClean="0">
                <a:solidFill>
                  <a:srgbClr val="FFFF00"/>
                </a:solidFill>
              </a:rPr>
              <a:t>the true vine</a:t>
            </a:r>
            <a:r>
              <a:rPr lang="en-US" sz="5400" b="1" dirty="0" smtClean="0">
                <a:solidFill>
                  <a:schemeClr val="bg1"/>
                </a:solidFill>
              </a:rPr>
              <a:t>, and my </a:t>
            </a:r>
            <a:r>
              <a:rPr lang="en-US" sz="5400" b="1" u="sng" dirty="0" smtClean="0">
                <a:solidFill>
                  <a:srgbClr val="FFFF00"/>
                </a:solidFill>
              </a:rPr>
              <a:t>Father is the husbandman</a:t>
            </a:r>
            <a:r>
              <a:rPr lang="en-US" sz="5400" b="1" dirty="0" smtClean="0">
                <a:solidFill>
                  <a:schemeClr val="bg1"/>
                </a:solidFill>
              </a:rPr>
              <a:t>.”</a:t>
            </a:r>
          </a:p>
          <a:p>
            <a:pPr algn="ctr"/>
            <a:r>
              <a:rPr lang="en-US" sz="5400" b="1" dirty="0" smtClean="0">
                <a:solidFill>
                  <a:srgbClr val="00B0F0"/>
                </a:solidFill>
              </a:rPr>
              <a:t>– John 15:1 KJB</a:t>
            </a:r>
            <a:endParaRPr lang="en-US" sz="5400" b="1" dirty="0">
              <a:solidFill>
                <a:srgbClr val="00B0F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4" name="TextBox 3"/>
          <p:cNvSpPr txBox="1"/>
          <p:nvPr/>
        </p:nvSpPr>
        <p:spPr>
          <a:xfrm>
            <a:off x="0" y="1410355"/>
            <a:ext cx="9144000" cy="4893647"/>
          </a:xfrm>
          <a:prstGeom prst="rect">
            <a:avLst/>
          </a:prstGeom>
          <a:noFill/>
        </p:spPr>
        <p:txBody>
          <a:bodyPr wrap="square" rtlCol="0">
            <a:spAutoFit/>
          </a:bodyPr>
          <a:lstStyle/>
          <a:p>
            <a:pPr algn="ctr"/>
            <a:r>
              <a:rPr lang="en-US" sz="4800" b="1" dirty="0" smtClean="0">
                <a:solidFill>
                  <a:schemeClr val="bg1"/>
                </a:solidFill>
              </a:rPr>
              <a:t>There is an </a:t>
            </a:r>
            <a:r>
              <a:rPr lang="en-US" sz="4800" b="1" dirty="0" smtClean="0">
                <a:solidFill>
                  <a:srgbClr val="00B0F0"/>
                </a:solidFill>
              </a:rPr>
              <a:t>Heavenly Eden</a:t>
            </a:r>
            <a:r>
              <a:rPr lang="en-US" sz="4800" b="1" dirty="0" smtClean="0">
                <a:solidFill>
                  <a:schemeClr val="bg1"/>
                </a:solidFill>
              </a:rPr>
              <a:t>, and garden therein, that existed with God before the </a:t>
            </a:r>
            <a:r>
              <a:rPr lang="en-US" sz="4800" b="1" dirty="0" smtClean="0">
                <a:solidFill>
                  <a:srgbClr val="00B050"/>
                </a:solidFill>
              </a:rPr>
              <a:t>earthly </a:t>
            </a:r>
            <a:r>
              <a:rPr lang="en-US" sz="4800" b="1" dirty="0" smtClean="0">
                <a:solidFill>
                  <a:schemeClr val="bg1"/>
                </a:solidFill>
              </a:rPr>
              <a:t>was “planted”.</a:t>
            </a:r>
          </a:p>
          <a:p>
            <a:pPr algn="ctr"/>
            <a:endParaRPr lang="en-US" sz="2400" b="1" dirty="0" smtClean="0">
              <a:solidFill>
                <a:schemeClr val="bg1"/>
              </a:solidFill>
            </a:endParaRPr>
          </a:p>
          <a:p>
            <a:pPr algn="ctr"/>
            <a:r>
              <a:rPr lang="en-US" sz="4800" b="1" dirty="0" smtClean="0">
                <a:solidFill>
                  <a:schemeClr val="bg1"/>
                </a:solidFill>
              </a:rPr>
              <a:t>Notice God speaking about Lucifer and his origins and fall in Ezekiel.</a:t>
            </a:r>
            <a:endParaRPr lang="en-US" sz="4800" b="1" dirty="0">
              <a:solidFill>
                <a:srgbClr val="00B0F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4" name="TextBox 3"/>
          <p:cNvSpPr txBox="1"/>
          <p:nvPr/>
        </p:nvSpPr>
        <p:spPr>
          <a:xfrm>
            <a:off x="0" y="1410355"/>
            <a:ext cx="9144000" cy="5047536"/>
          </a:xfrm>
          <a:prstGeom prst="rect">
            <a:avLst/>
          </a:prstGeom>
          <a:noFill/>
        </p:spPr>
        <p:txBody>
          <a:bodyPr wrap="square" rtlCol="0">
            <a:spAutoFit/>
          </a:bodyPr>
          <a:lstStyle/>
          <a:p>
            <a:pPr algn="ctr"/>
            <a:r>
              <a:rPr lang="en-US" sz="4600" b="1" dirty="0" smtClean="0">
                <a:solidFill>
                  <a:schemeClr val="bg1"/>
                </a:solidFill>
              </a:rPr>
              <a:t>“</a:t>
            </a:r>
            <a:r>
              <a:rPr lang="en-US" sz="4600" b="1" u="sng" dirty="0" smtClean="0">
                <a:solidFill>
                  <a:srgbClr val="FFFF00"/>
                </a:solidFill>
              </a:rPr>
              <a:t>Thou</a:t>
            </a:r>
            <a:r>
              <a:rPr lang="en-US" sz="4600" b="1" dirty="0" smtClean="0">
                <a:solidFill>
                  <a:schemeClr val="bg1"/>
                </a:solidFill>
              </a:rPr>
              <a:t> </a:t>
            </a:r>
            <a:r>
              <a:rPr lang="en-US" sz="4600" b="1" dirty="0" smtClean="0">
                <a:solidFill>
                  <a:srgbClr val="00B050"/>
                </a:solidFill>
              </a:rPr>
              <a:t>(Lucifer)</a:t>
            </a:r>
            <a:r>
              <a:rPr lang="en-US" sz="4600" b="1" dirty="0" smtClean="0">
                <a:solidFill>
                  <a:schemeClr val="bg1"/>
                </a:solidFill>
              </a:rPr>
              <a:t> </a:t>
            </a:r>
            <a:r>
              <a:rPr lang="en-US" sz="4600" b="1" u="sng" dirty="0" smtClean="0">
                <a:solidFill>
                  <a:srgbClr val="FFFF00"/>
                </a:solidFill>
              </a:rPr>
              <a:t>hast been in Eden the garden of God</a:t>
            </a:r>
            <a:r>
              <a:rPr lang="en-US" sz="4600" b="1" dirty="0" smtClean="0">
                <a:solidFill>
                  <a:schemeClr val="bg1"/>
                </a:solidFill>
              </a:rPr>
              <a:t>; every precious stone was thy covering, … and gold: the workmanship of thy </a:t>
            </a:r>
            <a:r>
              <a:rPr lang="en-US" sz="4600" b="1" dirty="0" err="1" smtClean="0">
                <a:solidFill>
                  <a:schemeClr val="bg1"/>
                </a:solidFill>
              </a:rPr>
              <a:t>tabrets</a:t>
            </a:r>
            <a:r>
              <a:rPr lang="en-US" sz="4600" b="1" dirty="0" smtClean="0">
                <a:solidFill>
                  <a:schemeClr val="bg1"/>
                </a:solidFill>
              </a:rPr>
              <a:t> and of thy pipes was prepared in thee </a:t>
            </a:r>
            <a:r>
              <a:rPr lang="en-US" sz="4600" b="1" u="sng" dirty="0" smtClean="0">
                <a:solidFill>
                  <a:srgbClr val="FFFF00"/>
                </a:solidFill>
              </a:rPr>
              <a:t>in the day that thou </a:t>
            </a:r>
            <a:r>
              <a:rPr lang="en-US" sz="4600" b="1" u="sng" dirty="0" err="1" smtClean="0">
                <a:solidFill>
                  <a:srgbClr val="FFFF00"/>
                </a:solidFill>
              </a:rPr>
              <a:t>wast</a:t>
            </a:r>
            <a:r>
              <a:rPr lang="en-US" sz="4600" b="1" u="sng" dirty="0" smtClean="0">
                <a:solidFill>
                  <a:srgbClr val="FFFF00"/>
                </a:solidFill>
              </a:rPr>
              <a:t> created</a:t>
            </a:r>
            <a:r>
              <a:rPr lang="en-US" sz="4600" b="1" dirty="0" smtClean="0">
                <a:solidFill>
                  <a:schemeClr val="bg1"/>
                </a:solidFill>
              </a:rPr>
              <a:t>.”</a:t>
            </a:r>
          </a:p>
          <a:p>
            <a:pPr algn="ctr"/>
            <a:r>
              <a:rPr lang="en-US" sz="4600" b="1" dirty="0" smtClean="0">
                <a:solidFill>
                  <a:srgbClr val="00B0F0"/>
                </a:solidFill>
              </a:rPr>
              <a:t>– Ezekiel 28:13 KJB</a:t>
            </a:r>
            <a:endParaRPr lang="en-US" sz="4600" b="1" dirty="0">
              <a:solidFill>
                <a:srgbClr val="00B0F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4" name="TextBox 3"/>
          <p:cNvSpPr txBox="1"/>
          <p:nvPr/>
        </p:nvSpPr>
        <p:spPr>
          <a:xfrm>
            <a:off x="0" y="1905000"/>
            <a:ext cx="9144000" cy="3785652"/>
          </a:xfrm>
          <a:prstGeom prst="rect">
            <a:avLst/>
          </a:prstGeom>
          <a:noFill/>
        </p:spPr>
        <p:txBody>
          <a:bodyPr wrap="square" rtlCol="0">
            <a:spAutoFit/>
          </a:bodyPr>
          <a:lstStyle/>
          <a:p>
            <a:pPr algn="ctr"/>
            <a:r>
              <a:rPr lang="en-US" sz="4800" b="1" dirty="0" smtClean="0">
                <a:solidFill>
                  <a:srgbClr val="00B0F0"/>
                </a:solidFill>
              </a:rPr>
              <a:t>Ezekiel 28:13 KJB </a:t>
            </a:r>
            <a:r>
              <a:rPr lang="en-US" sz="4800" b="1" dirty="0" smtClean="0">
                <a:solidFill>
                  <a:schemeClr val="bg1"/>
                </a:solidFill>
              </a:rPr>
              <a:t>is </a:t>
            </a:r>
            <a:r>
              <a:rPr lang="en-US" sz="4800" b="1" u="sng" dirty="0" smtClean="0">
                <a:solidFill>
                  <a:srgbClr val="FFFF00"/>
                </a:solidFill>
              </a:rPr>
              <a:t>not</a:t>
            </a:r>
            <a:r>
              <a:rPr lang="en-US" sz="4800" b="1" dirty="0" smtClean="0">
                <a:solidFill>
                  <a:schemeClr val="bg1"/>
                </a:solidFill>
              </a:rPr>
              <a:t> speaking about </a:t>
            </a:r>
            <a:r>
              <a:rPr lang="en-US" sz="4800" b="1" dirty="0" smtClean="0">
                <a:solidFill>
                  <a:srgbClr val="00B050"/>
                </a:solidFill>
              </a:rPr>
              <a:t>the earthly Eden</a:t>
            </a:r>
            <a:r>
              <a:rPr lang="en-US" sz="4800" b="1" dirty="0" smtClean="0">
                <a:solidFill>
                  <a:schemeClr val="bg1"/>
                </a:solidFill>
              </a:rPr>
              <a:t> or </a:t>
            </a:r>
            <a:r>
              <a:rPr lang="en-US" sz="4800" b="1" dirty="0" smtClean="0">
                <a:solidFill>
                  <a:srgbClr val="00B050"/>
                </a:solidFill>
              </a:rPr>
              <a:t>garden</a:t>
            </a:r>
            <a:r>
              <a:rPr lang="en-US" sz="4800" b="1" dirty="0" smtClean="0">
                <a:solidFill>
                  <a:schemeClr val="bg1"/>
                </a:solidFill>
              </a:rPr>
              <a:t>.  The entire context is of the origin of Lucifer’s fall from </a:t>
            </a:r>
            <a:r>
              <a:rPr lang="en-US" sz="4800" b="1" dirty="0" smtClean="0">
                <a:solidFill>
                  <a:srgbClr val="00B0F0"/>
                </a:solidFill>
              </a:rPr>
              <a:t>the original Heavenly Eden</a:t>
            </a:r>
            <a:r>
              <a:rPr lang="en-US" sz="4800" b="1" dirty="0" smtClean="0">
                <a:solidFill>
                  <a:schemeClr val="bg1"/>
                </a:solidFill>
              </a:rPr>
              <a:t> and </a:t>
            </a:r>
            <a:r>
              <a:rPr lang="en-US" sz="4800" b="1" dirty="0" smtClean="0">
                <a:solidFill>
                  <a:srgbClr val="00B0F0"/>
                </a:solidFill>
              </a:rPr>
              <a:t>garden</a:t>
            </a:r>
            <a:r>
              <a:rPr lang="en-US" sz="4800" b="1" dirty="0" smtClean="0">
                <a:solidFill>
                  <a:schemeClr val="bg1"/>
                </a:solidFill>
              </a:rPr>
              <a:t>.</a:t>
            </a:r>
            <a:endParaRPr lang="en-US" sz="4800" b="1" dirty="0">
              <a:solidFill>
                <a:srgbClr val="00B0F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4" name="TextBox 3"/>
          <p:cNvSpPr txBox="1"/>
          <p:nvPr/>
        </p:nvSpPr>
        <p:spPr>
          <a:xfrm>
            <a:off x="0" y="1371600"/>
            <a:ext cx="9144000" cy="5262979"/>
          </a:xfrm>
          <a:prstGeom prst="rect">
            <a:avLst/>
          </a:prstGeom>
          <a:noFill/>
        </p:spPr>
        <p:txBody>
          <a:bodyPr wrap="square" rtlCol="0">
            <a:spAutoFit/>
          </a:bodyPr>
          <a:lstStyle/>
          <a:p>
            <a:pPr algn="ctr"/>
            <a:r>
              <a:rPr lang="en-US" sz="4800" b="1" dirty="0" smtClean="0">
                <a:solidFill>
                  <a:srgbClr val="00B0F0"/>
                </a:solidFill>
              </a:rPr>
              <a:t>Ezekiel 28 KJB</a:t>
            </a:r>
            <a:r>
              <a:rPr lang="en-US" sz="4800" b="1" dirty="0" smtClean="0">
                <a:solidFill>
                  <a:schemeClr val="bg1"/>
                </a:solidFill>
              </a:rPr>
              <a:t> speaks of Lucifer’s perfection before his self-exaltation in pride, and descent into sin and being cast out of </a:t>
            </a:r>
            <a:r>
              <a:rPr lang="en-US" sz="4800" b="1" dirty="0" smtClean="0">
                <a:solidFill>
                  <a:srgbClr val="00B0F0"/>
                </a:solidFill>
              </a:rPr>
              <a:t>the Heavenly Eden</a:t>
            </a:r>
            <a:r>
              <a:rPr lang="en-US" sz="4800" b="1" dirty="0" smtClean="0">
                <a:solidFill>
                  <a:schemeClr val="bg1"/>
                </a:solidFill>
              </a:rPr>
              <a:t> and </a:t>
            </a:r>
            <a:r>
              <a:rPr lang="en-US" sz="4800" b="1" dirty="0" smtClean="0">
                <a:solidFill>
                  <a:srgbClr val="00B0F0"/>
                </a:solidFill>
              </a:rPr>
              <a:t>garden</a:t>
            </a:r>
            <a:r>
              <a:rPr lang="en-US" sz="4800" b="1" dirty="0" smtClean="0">
                <a:solidFill>
                  <a:schemeClr val="bg1"/>
                </a:solidFill>
              </a:rPr>
              <a:t> (</a:t>
            </a:r>
            <a:r>
              <a:rPr lang="en-US" sz="4800" b="1" dirty="0" smtClean="0">
                <a:solidFill>
                  <a:srgbClr val="00B0F0"/>
                </a:solidFill>
              </a:rPr>
              <a:t>“paradise”; Luke 23:43 KJB</a:t>
            </a:r>
            <a:r>
              <a:rPr lang="en-US" sz="4800" b="1" dirty="0" smtClean="0">
                <a:solidFill>
                  <a:schemeClr val="bg1"/>
                </a:solidFill>
              </a:rPr>
              <a:t>) therein.</a:t>
            </a:r>
            <a:endParaRPr lang="en-US" sz="4800" b="1" dirty="0">
              <a:solidFill>
                <a:srgbClr val="00B0F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Question (Previous)</a:t>
            </a:r>
            <a:endParaRPr lang="en-US" sz="8000" b="1" dirty="0">
              <a:solidFill>
                <a:schemeClr val="bg1"/>
              </a:solidFill>
            </a:endParaRPr>
          </a:p>
        </p:txBody>
      </p:sp>
      <p:sp>
        <p:nvSpPr>
          <p:cNvPr id="4" name="TextBox 3"/>
          <p:cNvSpPr txBox="1"/>
          <p:nvPr/>
        </p:nvSpPr>
        <p:spPr>
          <a:xfrm>
            <a:off x="0" y="1752600"/>
            <a:ext cx="9144000" cy="4154984"/>
          </a:xfrm>
          <a:prstGeom prst="rect">
            <a:avLst/>
          </a:prstGeom>
          <a:noFill/>
        </p:spPr>
        <p:txBody>
          <a:bodyPr wrap="square" rtlCol="0">
            <a:spAutoFit/>
          </a:bodyPr>
          <a:lstStyle/>
          <a:p>
            <a:pPr algn="ctr"/>
            <a:r>
              <a:rPr lang="en-US" sz="6600" b="1" dirty="0" smtClean="0">
                <a:solidFill>
                  <a:srgbClr val="FFFF00"/>
                </a:solidFill>
              </a:rPr>
              <a:t>“There are so many </a:t>
            </a:r>
            <a:r>
              <a:rPr lang="en-US" sz="6600" b="1" dirty="0" smtClean="0">
                <a:solidFill>
                  <a:srgbClr val="00B0F0"/>
                </a:solidFill>
              </a:rPr>
              <a:t>SABBATHS</a:t>
            </a:r>
            <a:r>
              <a:rPr lang="en-US" sz="6600" b="1" dirty="0" smtClean="0">
                <a:solidFill>
                  <a:srgbClr val="FFFF00"/>
                </a:solidFill>
              </a:rPr>
              <a:t>! (Sat &amp; Sun)</a:t>
            </a:r>
          </a:p>
          <a:p>
            <a:pPr algn="ctr"/>
            <a:r>
              <a:rPr lang="en-US" sz="6600" b="1" dirty="0" smtClean="0">
                <a:solidFill>
                  <a:srgbClr val="FFFF00"/>
                </a:solidFill>
              </a:rPr>
              <a:t>How do I know which is the True Sabbath?”</a:t>
            </a:r>
            <a:endParaRPr lang="en-US" sz="6600" b="1" dirty="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4" name="TextBox 3"/>
          <p:cNvSpPr txBox="1"/>
          <p:nvPr/>
        </p:nvSpPr>
        <p:spPr>
          <a:xfrm>
            <a:off x="0" y="1410355"/>
            <a:ext cx="9144000" cy="4339650"/>
          </a:xfrm>
          <a:prstGeom prst="rect">
            <a:avLst/>
          </a:prstGeom>
          <a:noFill/>
        </p:spPr>
        <p:txBody>
          <a:bodyPr wrap="square" rtlCol="0">
            <a:spAutoFit/>
          </a:bodyPr>
          <a:lstStyle/>
          <a:p>
            <a:pPr algn="ctr"/>
            <a:r>
              <a:rPr lang="en-US" sz="4600" b="1" dirty="0" smtClean="0">
                <a:solidFill>
                  <a:schemeClr val="bg1"/>
                </a:solidFill>
              </a:rPr>
              <a:t>“</a:t>
            </a:r>
            <a:r>
              <a:rPr lang="en-US" sz="4600" b="1" u="sng" dirty="0" smtClean="0">
                <a:solidFill>
                  <a:srgbClr val="FFFF00"/>
                </a:solidFill>
              </a:rPr>
              <a:t>Thou</a:t>
            </a:r>
            <a:r>
              <a:rPr lang="en-US" sz="4600" b="1" dirty="0" smtClean="0">
                <a:solidFill>
                  <a:schemeClr val="bg1"/>
                </a:solidFill>
              </a:rPr>
              <a:t> </a:t>
            </a:r>
            <a:r>
              <a:rPr lang="en-US" sz="4600" b="1" dirty="0" smtClean="0">
                <a:solidFill>
                  <a:srgbClr val="00B050"/>
                </a:solidFill>
              </a:rPr>
              <a:t>(Lucifer)</a:t>
            </a:r>
            <a:r>
              <a:rPr lang="en-US" sz="4600" b="1" dirty="0" smtClean="0">
                <a:solidFill>
                  <a:schemeClr val="bg1"/>
                </a:solidFill>
              </a:rPr>
              <a:t> </a:t>
            </a:r>
            <a:r>
              <a:rPr lang="en-US" sz="4600" b="1" i="1" u="sng" dirty="0" smtClean="0">
                <a:solidFill>
                  <a:srgbClr val="FFFF00"/>
                </a:solidFill>
              </a:rPr>
              <a:t>art</a:t>
            </a:r>
            <a:r>
              <a:rPr lang="en-US" sz="4600" b="1" u="sng" dirty="0" smtClean="0">
                <a:solidFill>
                  <a:srgbClr val="FFFF00"/>
                </a:solidFill>
              </a:rPr>
              <a:t> the anointed cherub that </a:t>
            </a:r>
            <a:r>
              <a:rPr lang="en-US" sz="4600" b="1" u="sng" dirty="0" err="1" smtClean="0">
                <a:solidFill>
                  <a:srgbClr val="FFFF00"/>
                </a:solidFill>
              </a:rPr>
              <a:t>covereth</a:t>
            </a:r>
            <a:r>
              <a:rPr lang="en-US" sz="4600" b="1" dirty="0" smtClean="0">
                <a:solidFill>
                  <a:schemeClr val="bg1"/>
                </a:solidFill>
              </a:rPr>
              <a:t>; and I have set thee </a:t>
            </a:r>
            <a:r>
              <a:rPr lang="en-US" sz="4600" b="1" i="1" dirty="0" smtClean="0">
                <a:solidFill>
                  <a:schemeClr val="bg1"/>
                </a:solidFill>
              </a:rPr>
              <a:t>so</a:t>
            </a:r>
            <a:r>
              <a:rPr lang="en-US" sz="4600" b="1" dirty="0" smtClean="0">
                <a:solidFill>
                  <a:schemeClr val="bg1"/>
                </a:solidFill>
              </a:rPr>
              <a:t>: </a:t>
            </a:r>
            <a:r>
              <a:rPr lang="en-US" sz="4600" b="1" u="sng" dirty="0" smtClean="0">
                <a:solidFill>
                  <a:srgbClr val="FFFF00"/>
                </a:solidFill>
              </a:rPr>
              <a:t>thou </a:t>
            </a:r>
            <a:r>
              <a:rPr lang="en-US" sz="4600" b="1" u="sng" dirty="0" err="1" smtClean="0">
                <a:solidFill>
                  <a:srgbClr val="FFFF00"/>
                </a:solidFill>
              </a:rPr>
              <a:t>wast</a:t>
            </a:r>
            <a:r>
              <a:rPr lang="en-US" sz="4600" b="1" u="sng" dirty="0" smtClean="0">
                <a:solidFill>
                  <a:srgbClr val="FFFF00"/>
                </a:solidFill>
              </a:rPr>
              <a:t> upon the holy mountain of God</a:t>
            </a:r>
            <a:r>
              <a:rPr lang="en-US" sz="4600" b="1" dirty="0" smtClean="0">
                <a:solidFill>
                  <a:schemeClr val="bg1"/>
                </a:solidFill>
              </a:rPr>
              <a:t>; thou hast walked up and down in the midst of the stones of fire.” </a:t>
            </a:r>
            <a:r>
              <a:rPr lang="en-US" sz="4600" b="1" dirty="0" smtClean="0">
                <a:solidFill>
                  <a:srgbClr val="00B0F0"/>
                </a:solidFill>
              </a:rPr>
              <a:t>– Ezekiel 28:14 KJB</a:t>
            </a:r>
            <a:endParaRPr lang="en-US" sz="4600" b="1" dirty="0">
              <a:solidFill>
                <a:srgbClr val="00B0F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4" name="TextBox 3"/>
          <p:cNvSpPr txBox="1"/>
          <p:nvPr/>
        </p:nvSpPr>
        <p:spPr>
          <a:xfrm>
            <a:off x="0" y="2286000"/>
            <a:ext cx="9144000" cy="2923877"/>
          </a:xfrm>
          <a:prstGeom prst="rect">
            <a:avLst/>
          </a:prstGeom>
          <a:noFill/>
        </p:spPr>
        <p:txBody>
          <a:bodyPr wrap="square" rtlCol="0">
            <a:spAutoFit/>
          </a:bodyPr>
          <a:lstStyle/>
          <a:p>
            <a:pPr algn="ctr"/>
            <a:r>
              <a:rPr lang="en-US" sz="4600" b="1" dirty="0" smtClean="0">
                <a:solidFill>
                  <a:schemeClr val="bg1"/>
                </a:solidFill>
              </a:rPr>
              <a:t>“</a:t>
            </a:r>
            <a:r>
              <a:rPr lang="en-US" sz="4600" b="1" u="sng" dirty="0" smtClean="0">
                <a:solidFill>
                  <a:srgbClr val="FFFF00"/>
                </a:solidFill>
              </a:rPr>
              <a:t>Thou </a:t>
            </a:r>
            <a:r>
              <a:rPr lang="en-US" sz="4600" b="1" i="1" u="sng" dirty="0" err="1" smtClean="0">
                <a:solidFill>
                  <a:srgbClr val="FFFF00"/>
                </a:solidFill>
              </a:rPr>
              <a:t>wast</a:t>
            </a:r>
            <a:r>
              <a:rPr lang="en-US" sz="4600" b="1" u="sng" dirty="0" smtClean="0">
                <a:solidFill>
                  <a:srgbClr val="FFFF00"/>
                </a:solidFill>
              </a:rPr>
              <a:t> perfect in thy ways from the day that thou </a:t>
            </a:r>
            <a:r>
              <a:rPr lang="en-US" sz="4600" b="1" u="sng" dirty="0" err="1" smtClean="0">
                <a:solidFill>
                  <a:srgbClr val="FFFF00"/>
                </a:solidFill>
              </a:rPr>
              <a:t>wast</a:t>
            </a:r>
            <a:r>
              <a:rPr lang="en-US" sz="4600" b="1" u="sng" dirty="0" smtClean="0">
                <a:solidFill>
                  <a:srgbClr val="FFFF00"/>
                </a:solidFill>
              </a:rPr>
              <a:t> created</a:t>
            </a:r>
            <a:r>
              <a:rPr lang="en-US" sz="4600" b="1" dirty="0" smtClean="0">
                <a:solidFill>
                  <a:schemeClr val="bg1"/>
                </a:solidFill>
              </a:rPr>
              <a:t>, </a:t>
            </a:r>
            <a:r>
              <a:rPr lang="en-US" sz="4600" b="1" u="sng" dirty="0" smtClean="0">
                <a:solidFill>
                  <a:srgbClr val="00B050"/>
                </a:solidFill>
              </a:rPr>
              <a:t>till iniquity was found in thee</a:t>
            </a:r>
            <a:r>
              <a:rPr lang="en-US" sz="4600" b="1" dirty="0" smtClean="0">
                <a:solidFill>
                  <a:schemeClr val="bg1"/>
                </a:solidFill>
              </a:rPr>
              <a:t>.”</a:t>
            </a:r>
          </a:p>
          <a:p>
            <a:pPr algn="ctr"/>
            <a:r>
              <a:rPr lang="en-US" sz="4600" b="1" dirty="0" smtClean="0">
                <a:solidFill>
                  <a:srgbClr val="00B0F0"/>
                </a:solidFill>
              </a:rPr>
              <a:t>– Ezekiel 28:15 KJB</a:t>
            </a:r>
            <a:endParaRPr lang="en-US" sz="4600" b="1" dirty="0">
              <a:solidFill>
                <a:srgbClr val="00B0F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4" name="TextBox 3"/>
          <p:cNvSpPr txBox="1"/>
          <p:nvPr/>
        </p:nvSpPr>
        <p:spPr>
          <a:xfrm>
            <a:off x="0" y="1348800"/>
            <a:ext cx="9144000" cy="5509200"/>
          </a:xfrm>
          <a:prstGeom prst="rect">
            <a:avLst/>
          </a:prstGeom>
          <a:noFill/>
        </p:spPr>
        <p:txBody>
          <a:bodyPr wrap="square" rtlCol="0">
            <a:spAutoFit/>
          </a:bodyPr>
          <a:lstStyle/>
          <a:p>
            <a:pPr algn="ctr"/>
            <a:r>
              <a:rPr lang="en-US" sz="4400" b="1" dirty="0" smtClean="0">
                <a:solidFill>
                  <a:schemeClr val="bg1"/>
                </a:solidFill>
              </a:rPr>
              <a:t>“By the multitude of thy merchandise they have filled the midst of thee with violence, and </a:t>
            </a:r>
            <a:r>
              <a:rPr lang="en-US" sz="4400" b="1" u="sng" dirty="0" smtClean="0">
                <a:solidFill>
                  <a:srgbClr val="FFFF00"/>
                </a:solidFill>
              </a:rPr>
              <a:t>thou hast sinned</a:t>
            </a:r>
            <a:r>
              <a:rPr lang="en-US" sz="4400" b="1" dirty="0" smtClean="0">
                <a:solidFill>
                  <a:schemeClr val="bg1"/>
                </a:solidFill>
              </a:rPr>
              <a:t>: therefore </a:t>
            </a:r>
            <a:r>
              <a:rPr lang="en-US" sz="4400" b="1" u="sng" dirty="0" smtClean="0">
                <a:solidFill>
                  <a:srgbClr val="FFFF00"/>
                </a:solidFill>
              </a:rPr>
              <a:t>I will cast thee as profane out of the mountain of God</a:t>
            </a:r>
            <a:r>
              <a:rPr lang="en-US" sz="4400" b="1" dirty="0" smtClean="0">
                <a:solidFill>
                  <a:schemeClr val="bg1"/>
                </a:solidFill>
              </a:rPr>
              <a:t>: and I will destroy thee, </a:t>
            </a:r>
            <a:r>
              <a:rPr lang="en-US" sz="4400" b="1" u="sng" dirty="0" smtClean="0">
                <a:solidFill>
                  <a:srgbClr val="FFFF00"/>
                </a:solidFill>
              </a:rPr>
              <a:t>O covering cherub</a:t>
            </a:r>
            <a:r>
              <a:rPr lang="en-US" sz="4400" b="1" dirty="0" smtClean="0">
                <a:solidFill>
                  <a:schemeClr val="bg1"/>
                </a:solidFill>
              </a:rPr>
              <a:t>, from the midst of the stones of fire.”</a:t>
            </a:r>
          </a:p>
          <a:p>
            <a:pPr algn="ctr"/>
            <a:r>
              <a:rPr lang="en-US" sz="4400" b="1" dirty="0" smtClean="0">
                <a:solidFill>
                  <a:srgbClr val="00B0F0"/>
                </a:solidFill>
              </a:rPr>
              <a:t>– Ezekiel 28:16 KJB</a:t>
            </a:r>
            <a:endParaRPr lang="en-US" sz="4400" b="1" dirty="0">
              <a:solidFill>
                <a:srgbClr val="00B0F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4" name="TextBox 3"/>
          <p:cNvSpPr txBox="1"/>
          <p:nvPr/>
        </p:nvSpPr>
        <p:spPr>
          <a:xfrm>
            <a:off x="0" y="1524000"/>
            <a:ext cx="9144000" cy="4832092"/>
          </a:xfrm>
          <a:prstGeom prst="rect">
            <a:avLst/>
          </a:prstGeom>
          <a:noFill/>
        </p:spPr>
        <p:txBody>
          <a:bodyPr wrap="square" rtlCol="0">
            <a:spAutoFit/>
          </a:bodyPr>
          <a:lstStyle/>
          <a:p>
            <a:pPr algn="ctr"/>
            <a:r>
              <a:rPr lang="en-US" sz="4400" b="1" dirty="0" smtClean="0">
                <a:solidFill>
                  <a:schemeClr val="bg1"/>
                </a:solidFill>
              </a:rPr>
              <a:t>Now that we have seen that there are two gardens, two </a:t>
            </a:r>
            <a:r>
              <a:rPr lang="en-US" sz="4400" b="1" dirty="0" err="1" smtClean="0">
                <a:solidFill>
                  <a:schemeClr val="bg1"/>
                </a:solidFill>
              </a:rPr>
              <a:t>Edens</a:t>
            </a:r>
            <a:r>
              <a:rPr lang="en-US" sz="4400" b="1" dirty="0" smtClean="0">
                <a:solidFill>
                  <a:schemeClr val="bg1"/>
                </a:solidFill>
              </a:rPr>
              <a:t>; an </a:t>
            </a:r>
            <a:r>
              <a:rPr lang="en-US" sz="4400" b="1" dirty="0" smtClean="0">
                <a:solidFill>
                  <a:srgbClr val="00B0F0"/>
                </a:solidFill>
              </a:rPr>
              <a:t>original Heavenly</a:t>
            </a:r>
            <a:r>
              <a:rPr lang="en-US" sz="4400" b="1" dirty="0" smtClean="0">
                <a:solidFill>
                  <a:schemeClr val="bg1"/>
                </a:solidFill>
              </a:rPr>
              <a:t> and </a:t>
            </a:r>
            <a:r>
              <a:rPr lang="en-US" sz="4400" b="1" dirty="0" smtClean="0">
                <a:solidFill>
                  <a:srgbClr val="00B050"/>
                </a:solidFill>
              </a:rPr>
              <a:t>a secondary earthly</a:t>
            </a:r>
            <a:r>
              <a:rPr lang="en-US" sz="4400" b="1" dirty="0" smtClean="0">
                <a:solidFill>
                  <a:schemeClr val="bg1"/>
                </a:solidFill>
              </a:rPr>
              <a:t>,</a:t>
            </a:r>
            <a:r>
              <a:rPr lang="en-US" sz="4400" b="1" dirty="0" smtClean="0">
                <a:solidFill>
                  <a:srgbClr val="00B050"/>
                </a:solidFill>
              </a:rPr>
              <a:t> </a:t>
            </a:r>
            <a:r>
              <a:rPr lang="en-US" sz="4400" b="1" dirty="0" smtClean="0">
                <a:solidFill>
                  <a:schemeClr val="bg1"/>
                </a:solidFill>
              </a:rPr>
              <a:t>which was a small trans</a:t>
            </a:r>
            <a:r>
              <a:rPr lang="en-US" sz="4400" b="1" u="sng" dirty="0" smtClean="0">
                <a:solidFill>
                  <a:srgbClr val="FFFF00"/>
                </a:solidFill>
              </a:rPr>
              <a:t>plant</a:t>
            </a:r>
            <a:r>
              <a:rPr lang="en-US" sz="4400" b="1" dirty="0" smtClean="0">
                <a:solidFill>
                  <a:schemeClr val="bg1"/>
                </a:solidFill>
              </a:rPr>
              <a:t> of the first.  Let’s now look at what happened to the earthly “garden” that God “planted”.</a:t>
            </a:r>
            <a:endParaRPr lang="en-US" sz="4400" b="1" dirty="0">
              <a:solidFill>
                <a:srgbClr val="00B0F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4" name="TextBox 3"/>
          <p:cNvSpPr txBox="1"/>
          <p:nvPr/>
        </p:nvSpPr>
        <p:spPr>
          <a:xfrm>
            <a:off x="0" y="2514600"/>
            <a:ext cx="9144000" cy="2308324"/>
          </a:xfrm>
          <a:prstGeom prst="rect">
            <a:avLst/>
          </a:prstGeom>
          <a:noFill/>
        </p:spPr>
        <p:txBody>
          <a:bodyPr wrap="square" rtlCol="0">
            <a:spAutoFit/>
          </a:bodyPr>
          <a:lstStyle/>
          <a:p>
            <a:pPr algn="ctr"/>
            <a:r>
              <a:rPr lang="en-US" sz="4800" b="1" dirty="0" smtClean="0">
                <a:solidFill>
                  <a:schemeClr val="bg1"/>
                </a:solidFill>
              </a:rPr>
              <a:t>After Adam and Eve’s sin, and their removal from </a:t>
            </a:r>
            <a:r>
              <a:rPr lang="en-US" sz="4800" b="1" dirty="0" smtClean="0">
                <a:solidFill>
                  <a:srgbClr val="00B050"/>
                </a:solidFill>
              </a:rPr>
              <a:t>the earthly Garden of Eden</a:t>
            </a:r>
            <a:r>
              <a:rPr lang="en-US" sz="4800" b="1" dirty="0" smtClean="0">
                <a:solidFill>
                  <a:schemeClr val="bg1"/>
                </a:solidFill>
              </a:rPr>
              <a:t>, notice what scripture says:</a:t>
            </a:r>
            <a:endParaRPr lang="en-US" sz="4800" b="1"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4" name="TextBox 3"/>
          <p:cNvSpPr txBox="1"/>
          <p:nvPr/>
        </p:nvSpPr>
        <p:spPr>
          <a:xfrm>
            <a:off x="0" y="1752600"/>
            <a:ext cx="9144000" cy="4524315"/>
          </a:xfrm>
          <a:prstGeom prst="rect">
            <a:avLst/>
          </a:prstGeom>
          <a:noFill/>
        </p:spPr>
        <p:txBody>
          <a:bodyPr wrap="square" rtlCol="0">
            <a:spAutoFit/>
          </a:bodyPr>
          <a:lstStyle/>
          <a:p>
            <a:pPr algn="ctr"/>
            <a:r>
              <a:rPr lang="en-US" sz="4800" b="1" dirty="0" smtClean="0">
                <a:solidFill>
                  <a:schemeClr val="bg1"/>
                </a:solidFill>
              </a:rPr>
              <a:t>“So he </a:t>
            </a:r>
            <a:r>
              <a:rPr lang="en-US" sz="4800" b="1" dirty="0" smtClean="0">
                <a:solidFill>
                  <a:srgbClr val="00B050"/>
                </a:solidFill>
              </a:rPr>
              <a:t>(God/Jesus)</a:t>
            </a:r>
            <a:r>
              <a:rPr lang="en-US" sz="4800" b="1" dirty="0" smtClean="0">
                <a:solidFill>
                  <a:schemeClr val="bg1"/>
                </a:solidFill>
              </a:rPr>
              <a:t> drove out the man; and he </a:t>
            </a:r>
            <a:r>
              <a:rPr lang="en-US" sz="4800" b="1" u="sng" dirty="0" smtClean="0">
                <a:solidFill>
                  <a:srgbClr val="FFFF00"/>
                </a:solidFill>
              </a:rPr>
              <a:t>placed at the east of the garden of Eden </a:t>
            </a:r>
            <a:r>
              <a:rPr lang="en-US" sz="4800" b="1" u="sng" dirty="0" err="1" smtClean="0">
                <a:solidFill>
                  <a:srgbClr val="FFFF00"/>
                </a:solidFill>
              </a:rPr>
              <a:t>Cherubims</a:t>
            </a:r>
            <a:r>
              <a:rPr lang="en-US" sz="4800" b="1" dirty="0" smtClean="0">
                <a:solidFill>
                  <a:schemeClr val="bg1"/>
                </a:solidFill>
              </a:rPr>
              <a:t>, and a flaming sword which turned every way, </a:t>
            </a:r>
            <a:r>
              <a:rPr lang="en-US" sz="4800" b="1" u="sng" dirty="0" smtClean="0">
                <a:solidFill>
                  <a:srgbClr val="FFFF00"/>
                </a:solidFill>
              </a:rPr>
              <a:t>to keep the way of the tree of life</a:t>
            </a:r>
            <a:r>
              <a:rPr lang="en-US" sz="4800" b="1" dirty="0" smtClean="0">
                <a:solidFill>
                  <a:schemeClr val="bg1"/>
                </a:solidFill>
              </a:rPr>
              <a:t>.” </a:t>
            </a:r>
            <a:r>
              <a:rPr lang="en-US" sz="4800" b="1" dirty="0" smtClean="0">
                <a:solidFill>
                  <a:srgbClr val="00B0F0"/>
                </a:solidFill>
              </a:rPr>
              <a:t>– Genesis 3:24 KJB</a:t>
            </a:r>
            <a:endParaRPr lang="en-US" sz="4800" b="1" dirty="0">
              <a:solidFill>
                <a:srgbClr val="00B0F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ible - Garden Of Eden - Flaming Sword 01.jpg"/>
          <p:cNvPicPr>
            <a:picLocks noChangeAspect="1"/>
          </p:cNvPicPr>
          <p:nvPr/>
        </p:nvPicPr>
        <p:blipFill>
          <a:blip r:embed="rId2"/>
          <a:stretch>
            <a:fillRect/>
          </a:stretch>
        </p:blipFill>
        <p:spPr>
          <a:xfrm>
            <a:off x="0" y="1"/>
            <a:ext cx="9144000" cy="68580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4" name="TextBox 3"/>
          <p:cNvSpPr txBox="1"/>
          <p:nvPr/>
        </p:nvSpPr>
        <p:spPr>
          <a:xfrm>
            <a:off x="0" y="1295400"/>
            <a:ext cx="9144000" cy="5262979"/>
          </a:xfrm>
          <a:prstGeom prst="rect">
            <a:avLst/>
          </a:prstGeom>
          <a:noFill/>
        </p:spPr>
        <p:txBody>
          <a:bodyPr wrap="square" rtlCol="0">
            <a:spAutoFit/>
          </a:bodyPr>
          <a:lstStyle/>
          <a:p>
            <a:pPr algn="ctr"/>
            <a:r>
              <a:rPr lang="en-US" sz="4800" b="1" dirty="0" smtClean="0">
                <a:solidFill>
                  <a:schemeClr val="bg1"/>
                </a:solidFill>
              </a:rPr>
              <a:t>God protected </a:t>
            </a:r>
            <a:r>
              <a:rPr lang="en-US" sz="4800" b="1" dirty="0" smtClean="0">
                <a:solidFill>
                  <a:srgbClr val="00B050"/>
                </a:solidFill>
              </a:rPr>
              <a:t>the earthly Garden of Eden</a:t>
            </a:r>
            <a:r>
              <a:rPr lang="en-US" sz="4800" b="1" dirty="0" smtClean="0">
                <a:solidFill>
                  <a:schemeClr val="bg1"/>
                </a:solidFill>
              </a:rPr>
              <a:t> from entry by sinners of mankind, lest they would take of the fruit of </a:t>
            </a:r>
            <a:r>
              <a:rPr lang="en-US" sz="4800" b="1" u="sng" dirty="0" smtClean="0">
                <a:solidFill>
                  <a:srgbClr val="FFFF00"/>
                </a:solidFill>
              </a:rPr>
              <a:t>the Tree of Life</a:t>
            </a:r>
            <a:r>
              <a:rPr lang="en-US" sz="4800" b="1" dirty="0" smtClean="0">
                <a:solidFill>
                  <a:schemeClr val="bg1"/>
                </a:solidFill>
              </a:rPr>
              <a:t> and live forever.  This shows that the earthly Garden still existed on earth after Adam’s fall.</a:t>
            </a:r>
            <a:endParaRPr lang="en-US" sz="4800" b="1" dirty="0">
              <a:solidFill>
                <a:srgbClr val="00B0F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4" name="TextBox 3"/>
          <p:cNvSpPr txBox="1"/>
          <p:nvPr/>
        </p:nvSpPr>
        <p:spPr>
          <a:xfrm>
            <a:off x="0" y="1143000"/>
            <a:ext cx="9144000" cy="5509200"/>
          </a:xfrm>
          <a:prstGeom prst="rect">
            <a:avLst/>
          </a:prstGeom>
          <a:noFill/>
        </p:spPr>
        <p:txBody>
          <a:bodyPr wrap="square" rtlCol="0">
            <a:spAutoFit/>
          </a:bodyPr>
          <a:lstStyle/>
          <a:p>
            <a:pPr algn="ctr"/>
            <a:r>
              <a:rPr lang="en-US" sz="4400" b="1" dirty="0" smtClean="0">
                <a:solidFill>
                  <a:schemeClr val="bg1"/>
                </a:solidFill>
              </a:rPr>
              <a:t>In </a:t>
            </a:r>
            <a:r>
              <a:rPr lang="en-US" sz="4400" b="1" dirty="0" smtClean="0">
                <a:solidFill>
                  <a:srgbClr val="00B0F0"/>
                </a:solidFill>
              </a:rPr>
              <a:t>Genesis 4:1-15 KJB</a:t>
            </a:r>
            <a:r>
              <a:rPr lang="en-US" sz="4400" b="1" dirty="0" smtClean="0">
                <a:solidFill>
                  <a:schemeClr val="bg1"/>
                </a:solidFill>
              </a:rPr>
              <a:t>, we see Cain and Abel coming to the gates of </a:t>
            </a:r>
            <a:r>
              <a:rPr lang="en-US" sz="4400" b="1" dirty="0" smtClean="0">
                <a:solidFill>
                  <a:srgbClr val="00B050"/>
                </a:solidFill>
              </a:rPr>
              <a:t>the earthly garden of Eden</a:t>
            </a:r>
            <a:r>
              <a:rPr lang="en-US" sz="4400" b="1" dirty="0" smtClean="0">
                <a:solidFill>
                  <a:schemeClr val="bg1"/>
                </a:solidFill>
              </a:rPr>
              <a:t>, to present their offering to </a:t>
            </a:r>
            <a:r>
              <a:rPr lang="en-US" sz="4400" b="1" u="sng" dirty="0" smtClean="0">
                <a:solidFill>
                  <a:srgbClr val="FFFF00"/>
                </a:solidFill>
              </a:rPr>
              <a:t>God, who remained in the earthly Garden</a:t>
            </a:r>
            <a:r>
              <a:rPr lang="en-US" sz="4400" b="1" dirty="0" smtClean="0">
                <a:solidFill>
                  <a:schemeClr val="bg1"/>
                </a:solidFill>
              </a:rPr>
              <a:t>.  Then in </a:t>
            </a:r>
            <a:r>
              <a:rPr lang="en-US" sz="4400" b="1" dirty="0" smtClean="0">
                <a:solidFill>
                  <a:srgbClr val="00B0F0"/>
                </a:solidFill>
              </a:rPr>
              <a:t>Genesis 4:16 KJB</a:t>
            </a:r>
            <a:r>
              <a:rPr lang="en-US" sz="4400" b="1" dirty="0" smtClean="0">
                <a:solidFill>
                  <a:schemeClr val="bg1"/>
                </a:solidFill>
              </a:rPr>
              <a:t>, we see Cain leaving </a:t>
            </a:r>
            <a:r>
              <a:rPr lang="en-US" sz="4400" b="1" u="sng" dirty="0" smtClean="0">
                <a:solidFill>
                  <a:srgbClr val="FFFF00"/>
                </a:solidFill>
              </a:rPr>
              <a:t>the presence of the LORD in that area</a:t>
            </a:r>
            <a:r>
              <a:rPr lang="en-US" sz="4400" b="1" dirty="0" smtClean="0">
                <a:solidFill>
                  <a:schemeClr val="bg1"/>
                </a:solidFill>
              </a:rPr>
              <a:t> and wandering.</a:t>
            </a:r>
            <a:endParaRPr lang="en-US" sz="4400" b="1" dirty="0">
              <a:solidFill>
                <a:srgbClr val="00B0F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4" name="TextBox 3"/>
          <p:cNvSpPr txBox="1"/>
          <p:nvPr/>
        </p:nvSpPr>
        <p:spPr>
          <a:xfrm>
            <a:off x="0" y="2362200"/>
            <a:ext cx="9144000" cy="2800767"/>
          </a:xfrm>
          <a:prstGeom prst="rect">
            <a:avLst/>
          </a:prstGeom>
          <a:noFill/>
        </p:spPr>
        <p:txBody>
          <a:bodyPr wrap="square" rtlCol="0">
            <a:spAutoFit/>
          </a:bodyPr>
          <a:lstStyle/>
          <a:p>
            <a:pPr algn="ctr"/>
            <a:r>
              <a:rPr lang="en-US" sz="4400" b="1" dirty="0" smtClean="0">
                <a:solidFill>
                  <a:schemeClr val="bg1"/>
                </a:solidFill>
              </a:rPr>
              <a:t>“And Cain </a:t>
            </a:r>
            <a:r>
              <a:rPr lang="en-US" sz="4400" b="1" u="sng" dirty="0" smtClean="0">
                <a:solidFill>
                  <a:srgbClr val="FFFF00"/>
                </a:solidFill>
              </a:rPr>
              <a:t>went out from</a:t>
            </a:r>
            <a:r>
              <a:rPr lang="en-US" sz="4400" dirty="0" smtClean="0"/>
              <a:t> </a:t>
            </a:r>
            <a:r>
              <a:rPr lang="en-US" sz="4400" b="1" u="sng" dirty="0" smtClean="0">
                <a:solidFill>
                  <a:srgbClr val="00B050"/>
                </a:solidFill>
              </a:rPr>
              <a:t>the presence of the LORD</a:t>
            </a:r>
            <a:r>
              <a:rPr lang="en-US" sz="4400" b="1" dirty="0" smtClean="0">
                <a:solidFill>
                  <a:schemeClr val="bg1"/>
                </a:solidFill>
              </a:rPr>
              <a:t>, and </a:t>
            </a:r>
            <a:r>
              <a:rPr lang="en-US" sz="4400" b="1" u="sng" dirty="0" smtClean="0">
                <a:solidFill>
                  <a:srgbClr val="FFFF00"/>
                </a:solidFill>
              </a:rPr>
              <a:t>dwelt in the land of Nod, on the east of</a:t>
            </a:r>
            <a:r>
              <a:rPr lang="en-US" sz="4400" dirty="0" smtClean="0"/>
              <a:t> </a:t>
            </a:r>
            <a:r>
              <a:rPr lang="en-US" sz="4400" b="1" u="sng" dirty="0" smtClean="0">
                <a:solidFill>
                  <a:srgbClr val="00B050"/>
                </a:solidFill>
              </a:rPr>
              <a:t>Eden</a:t>
            </a:r>
            <a:r>
              <a:rPr lang="en-US" sz="4400" b="1" dirty="0" smtClean="0">
                <a:solidFill>
                  <a:schemeClr val="bg1"/>
                </a:solidFill>
              </a:rPr>
              <a:t>.”</a:t>
            </a:r>
          </a:p>
          <a:p>
            <a:pPr algn="ctr"/>
            <a:r>
              <a:rPr lang="en-US" sz="4400" b="1" dirty="0" smtClean="0">
                <a:solidFill>
                  <a:srgbClr val="00B0F0"/>
                </a:solidFill>
              </a:rPr>
              <a:t>– Genesis 4:16 KJB</a:t>
            </a:r>
            <a:endParaRPr lang="en-US" sz="4400" b="1" dirty="0">
              <a:solidFill>
                <a:srgbClr val="00B0F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(Previous)</a:t>
            </a:r>
            <a:endParaRPr lang="en-US" sz="8000" b="1" dirty="0">
              <a:solidFill>
                <a:schemeClr val="bg1"/>
              </a:solidFill>
            </a:endParaRPr>
          </a:p>
        </p:txBody>
      </p:sp>
      <p:sp>
        <p:nvSpPr>
          <p:cNvPr id="4" name="TextBox 3"/>
          <p:cNvSpPr txBox="1"/>
          <p:nvPr/>
        </p:nvSpPr>
        <p:spPr>
          <a:xfrm>
            <a:off x="0" y="1102578"/>
            <a:ext cx="9144000" cy="5755422"/>
          </a:xfrm>
          <a:prstGeom prst="rect">
            <a:avLst/>
          </a:prstGeom>
          <a:noFill/>
        </p:spPr>
        <p:txBody>
          <a:bodyPr wrap="square" rtlCol="0">
            <a:spAutoFit/>
          </a:bodyPr>
          <a:lstStyle/>
          <a:p>
            <a:pPr algn="ctr"/>
            <a:r>
              <a:rPr lang="en-US" sz="4600" b="1" dirty="0" smtClean="0">
                <a:solidFill>
                  <a:schemeClr val="bg1"/>
                </a:solidFill>
              </a:rPr>
              <a:t>The presentation we just had should have answered this Question now.  There is </a:t>
            </a:r>
            <a:r>
              <a:rPr lang="en-US" sz="4600" b="1" u="sng" dirty="0" smtClean="0">
                <a:solidFill>
                  <a:srgbClr val="FFFF00"/>
                </a:solidFill>
              </a:rPr>
              <a:t>no</a:t>
            </a:r>
            <a:r>
              <a:rPr lang="en-US" sz="4600" b="1" dirty="0" smtClean="0">
                <a:solidFill>
                  <a:schemeClr val="bg1"/>
                </a:solidFill>
              </a:rPr>
              <a:t> such thing in scripture (</a:t>
            </a:r>
            <a:r>
              <a:rPr lang="en-US" sz="4600" b="1" dirty="0" smtClean="0">
                <a:solidFill>
                  <a:srgbClr val="00B0F0"/>
                </a:solidFill>
              </a:rPr>
              <a:t>KJB</a:t>
            </a:r>
            <a:r>
              <a:rPr lang="en-US" sz="4600" b="1" dirty="0" smtClean="0">
                <a:solidFill>
                  <a:schemeClr val="bg1"/>
                </a:solidFill>
              </a:rPr>
              <a:t>) as the ‘Sunday </a:t>
            </a:r>
            <a:r>
              <a:rPr lang="en-US" sz="4600" b="1" dirty="0" err="1" smtClean="0">
                <a:solidFill>
                  <a:schemeClr val="bg1"/>
                </a:solidFill>
              </a:rPr>
              <a:t>sabbath</a:t>
            </a:r>
            <a:r>
              <a:rPr lang="en-US" sz="4600" b="1" dirty="0" smtClean="0">
                <a:solidFill>
                  <a:schemeClr val="bg1"/>
                </a:solidFill>
              </a:rPr>
              <a:t>’, it is a myth and a counterfeit to the true, a tradition of men in the place of God’s Commandments </a:t>
            </a:r>
          </a:p>
          <a:p>
            <a:pPr algn="ctr"/>
            <a:r>
              <a:rPr lang="en-US" sz="4600" b="1" dirty="0" smtClean="0">
                <a:solidFill>
                  <a:schemeClr val="bg1"/>
                </a:solidFill>
              </a:rPr>
              <a:t>(</a:t>
            </a:r>
            <a:r>
              <a:rPr lang="en-US" sz="4600" b="1" dirty="0" err="1" smtClean="0">
                <a:solidFill>
                  <a:srgbClr val="00B0F0"/>
                </a:solidFill>
              </a:rPr>
              <a:t>Exo</a:t>
            </a:r>
            <a:r>
              <a:rPr lang="en-US" sz="4600" b="1" dirty="0" smtClean="0">
                <a:solidFill>
                  <a:srgbClr val="00B0F0"/>
                </a:solidFill>
              </a:rPr>
              <a:t>. 20:8-11 KJB</a:t>
            </a:r>
            <a:r>
              <a:rPr lang="en-US" sz="4600" b="1" dirty="0" smtClean="0">
                <a:solidFill>
                  <a:schemeClr val="bg1"/>
                </a:solidFill>
              </a:rPr>
              <a:t>).</a:t>
            </a:r>
            <a:endParaRPr lang="en-US" sz="4600" b="1" dirty="0">
              <a:solidFill>
                <a:srgbClr val="00B0F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4" name="TextBox 3"/>
          <p:cNvSpPr txBox="1"/>
          <p:nvPr/>
        </p:nvSpPr>
        <p:spPr>
          <a:xfrm>
            <a:off x="0" y="1524000"/>
            <a:ext cx="9144000" cy="4832092"/>
          </a:xfrm>
          <a:prstGeom prst="rect">
            <a:avLst/>
          </a:prstGeom>
          <a:noFill/>
        </p:spPr>
        <p:txBody>
          <a:bodyPr wrap="square" rtlCol="0">
            <a:spAutoFit/>
          </a:bodyPr>
          <a:lstStyle/>
          <a:p>
            <a:pPr algn="ctr"/>
            <a:r>
              <a:rPr lang="en-US" sz="4400" b="1" dirty="0" smtClean="0">
                <a:solidFill>
                  <a:schemeClr val="bg1"/>
                </a:solidFill>
              </a:rPr>
              <a:t>In </a:t>
            </a:r>
            <a:r>
              <a:rPr lang="en-US" sz="4400" b="1" dirty="0" smtClean="0">
                <a:solidFill>
                  <a:srgbClr val="00B0F0"/>
                </a:solidFill>
              </a:rPr>
              <a:t>Genesis 4-6 KJB</a:t>
            </a:r>
            <a:r>
              <a:rPr lang="en-US" sz="4400" b="1" dirty="0" smtClean="0">
                <a:solidFill>
                  <a:schemeClr val="bg1"/>
                </a:solidFill>
              </a:rPr>
              <a:t>, we see the wickedness of mankind increasing as time progressed, and so much so, that God sent the Flood which destroyed all land dwelling flesh, wherein </a:t>
            </a:r>
            <a:r>
              <a:rPr lang="en-US" sz="4400" b="1" i="1" dirty="0" smtClean="0">
                <a:solidFill>
                  <a:schemeClr val="bg1"/>
                </a:solidFill>
              </a:rPr>
              <a:t>is</a:t>
            </a:r>
            <a:r>
              <a:rPr lang="en-US" sz="4400" b="1" dirty="0" smtClean="0">
                <a:solidFill>
                  <a:schemeClr val="bg1"/>
                </a:solidFill>
              </a:rPr>
              <a:t> the breath of life from the face of the earth, and the vegetation.</a:t>
            </a:r>
            <a:endParaRPr lang="en-US" sz="4400" b="1"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4" name="TextBox 3"/>
          <p:cNvSpPr txBox="1"/>
          <p:nvPr/>
        </p:nvSpPr>
        <p:spPr>
          <a:xfrm>
            <a:off x="0" y="2362200"/>
            <a:ext cx="9144000" cy="2585323"/>
          </a:xfrm>
          <a:prstGeom prst="rect">
            <a:avLst/>
          </a:prstGeom>
          <a:noFill/>
        </p:spPr>
        <p:txBody>
          <a:bodyPr wrap="square" rtlCol="0">
            <a:spAutoFit/>
          </a:bodyPr>
          <a:lstStyle/>
          <a:p>
            <a:pPr algn="ctr"/>
            <a:r>
              <a:rPr lang="en-US" sz="5400" b="1" dirty="0" smtClean="0">
                <a:solidFill>
                  <a:schemeClr val="bg1"/>
                </a:solidFill>
              </a:rPr>
              <a:t>So, was </a:t>
            </a:r>
            <a:r>
              <a:rPr lang="en-US" sz="5400" b="1" dirty="0" smtClean="0">
                <a:solidFill>
                  <a:srgbClr val="00B050"/>
                </a:solidFill>
              </a:rPr>
              <a:t>the earthly Garden of Eden</a:t>
            </a:r>
            <a:r>
              <a:rPr lang="en-US" sz="5400" b="1" dirty="0" smtClean="0">
                <a:solidFill>
                  <a:schemeClr val="bg1"/>
                </a:solidFill>
              </a:rPr>
              <a:t> destroyed during the Flood of Noah?</a:t>
            </a:r>
            <a:endParaRPr lang="en-US" sz="5400" b="1"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4" name="TextBox 3"/>
          <p:cNvSpPr txBox="1"/>
          <p:nvPr/>
        </p:nvSpPr>
        <p:spPr>
          <a:xfrm>
            <a:off x="0" y="1010245"/>
            <a:ext cx="9144000" cy="5909310"/>
          </a:xfrm>
          <a:prstGeom prst="rect">
            <a:avLst/>
          </a:prstGeom>
          <a:noFill/>
        </p:spPr>
        <p:txBody>
          <a:bodyPr wrap="square" rtlCol="0">
            <a:spAutoFit/>
          </a:bodyPr>
          <a:lstStyle/>
          <a:p>
            <a:pPr algn="ctr"/>
            <a:r>
              <a:rPr lang="en-US" sz="6600" b="1" dirty="0" smtClean="0">
                <a:solidFill>
                  <a:srgbClr val="FFFF00"/>
                </a:solidFill>
              </a:rPr>
              <a:t>No.</a:t>
            </a:r>
          </a:p>
          <a:p>
            <a:pPr algn="ctr"/>
            <a:endParaRPr lang="en-US" sz="2400" b="1" dirty="0" smtClean="0">
              <a:solidFill>
                <a:srgbClr val="FFFF00"/>
              </a:solidFill>
            </a:endParaRPr>
          </a:p>
          <a:p>
            <a:pPr algn="ctr"/>
            <a:r>
              <a:rPr lang="en-US" sz="4800" b="1" dirty="0" smtClean="0">
                <a:solidFill>
                  <a:schemeClr val="bg1"/>
                </a:solidFill>
              </a:rPr>
              <a:t>God, uprooted it, and trans</a:t>
            </a:r>
            <a:r>
              <a:rPr lang="en-US" sz="4800" b="1" u="sng" dirty="0" smtClean="0">
                <a:solidFill>
                  <a:srgbClr val="FFFF00"/>
                </a:solidFill>
              </a:rPr>
              <a:t>planted</a:t>
            </a:r>
            <a:r>
              <a:rPr lang="en-US" sz="4800" b="1" dirty="0" smtClean="0">
                <a:solidFill>
                  <a:schemeClr val="bg1"/>
                </a:solidFill>
              </a:rPr>
              <a:t> it back to the Heavenly Eden, from which it came, for scripture never states it was destroyed, and it was never witnessed on earth by men afterward, but we do see it again.</a:t>
            </a:r>
            <a:endParaRPr lang="en-US" sz="4800" b="1"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4" name="TextBox 3"/>
          <p:cNvSpPr txBox="1"/>
          <p:nvPr/>
        </p:nvSpPr>
        <p:spPr>
          <a:xfrm>
            <a:off x="0" y="1371600"/>
            <a:ext cx="9144000" cy="4708981"/>
          </a:xfrm>
          <a:prstGeom prst="rect">
            <a:avLst/>
          </a:prstGeom>
          <a:noFill/>
        </p:spPr>
        <p:txBody>
          <a:bodyPr wrap="square" rtlCol="0">
            <a:spAutoFit/>
          </a:bodyPr>
          <a:lstStyle/>
          <a:p>
            <a:pPr algn="ctr"/>
            <a:r>
              <a:rPr lang="en-US" sz="7200" b="1" dirty="0" smtClean="0">
                <a:solidFill>
                  <a:srgbClr val="FFFF00"/>
                </a:solidFill>
              </a:rPr>
              <a:t>Impossible?</a:t>
            </a:r>
          </a:p>
          <a:p>
            <a:pPr algn="ctr"/>
            <a:endParaRPr lang="en-US" sz="2400" b="1" dirty="0" smtClean="0">
              <a:solidFill>
                <a:srgbClr val="FFFF00"/>
              </a:solidFill>
            </a:endParaRPr>
          </a:p>
          <a:p>
            <a:pPr algn="ctr"/>
            <a:r>
              <a:rPr lang="en-US" sz="7200" b="1" dirty="0" smtClean="0">
                <a:solidFill>
                  <a:schemeClr val="bg1"/>
                </a:solidFill>
              </a:rPr>
              <a:t>The Bible says:</a:t>
            </a:r>
          </a:p>
          <a:p>
            <a:pPr algn="ctr"/>
            <a:endParaRPr lang="en-US" sz="2400" b="1" dirty="0" smtClean="0">
              <a:solidFill>
                <a:schemeClr val="bg1"/>
              </a:solidFill>
            </a:endParaRPr>
          </a:p>
          <a:p>
            <a:pPr algn="ctr"/>
            <a:r>
              <a:rPr lang="en-US" sz="5400" b="1" dirty="0" smtClean="0">
                <a:solidFill>
                  <a:schemeClr val="bg1"/>
                </a:solidFill>
              </a:rPr>
              <a:t>“For with God </a:t>
            </a:r>
            <a:r>
              <a:rPr lang="en-US" sz="5400" b="1" u="sng" dirty="0" smtClean="0">
                <a:solidFill>
                  <a:srgbClr val="FFFF00"/>
                </a:solidFill>
              </a:rPr>
              <a:t>nothing</a:t>
            </a:r>
            <a:r>
              <a:rPr lang="en-US" sz="5400" b="1" dirty="0" smtClean="0">
                <a:solidFill>
                  <a:schemeClr val="bg1"/>
                </a:solidFill>
              </a:rPr>
              <a:t> shall be impossible.” </a:t>
            </a:r>
            <a:r>
              <a:rPr lang="en-US" sz="5400" b="1" dirty="0" smtClean="0">
                <a:solidFill>
                  <a:srgbClr val="00B0F0"/>
                </a:solidFill>
              </a:rPr>
              <a:t>– Luke 1:37 KJB</a:t>
            </a:r>
            <a:endParaRPr lang="en-US" sz="5400" b="1" dirty="0">
              <a:solidFill>
                <a:srgbClr val="00B0F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4" name="TextBox 3"/>
          <p:cNvSpPr txBox="1"/>
          <p:nvPr/>
        </p:nvSpPr>
        <p:spPr>
          <a:xfrm>
            <a:off x="0" y="1371600"/>
            <a:ext cx="9144000" cy="5262979"/>
          </a:xfrm>
          <a:prstGeom prst="rect">
            <a:avLst/>
          </a:prstGeom>
          <a:noFill/>
        </p:spPr>
        <p:txBody>
          <a:bodyPr wrap="square" rtlCol="0">
            <a:spAutoFit/>
          </a:bodyPr>
          <a:lstStyle/>
          <a:p>
            <a:pPr algn="ctr"/>
            <a:r>
              <a:rPr lang="en-US" sz="4800" b="1" dirty="0" smtClean="0">
                <a:solidFill>
                  <a:schemeClr val="bg1"/>
                </a:solidFill>
              </a:rPr>
              <a:t>“He that hath an ear, let him hear what the Spirit </a:t>
            </a:r>
            <a:r>
              <a:rPr lang="en-US" sz="4800" b="1" dirty="0" err="1" smtClean="0">
                <a:solidFill>
                  <a:schemeClr val="bg1"/>
                </a:solidFill>
              </a:rPr>
              <a:t>saith</a:t>
            </a:r>
            <a:r>
              <a:rPr lang="en-US" sz="4800" b="1" dirty="0" smtClean="0">
                <a:solidFill>
                  <a:schemeClr val="bg1"/>
                </a:solidFill>
              </a:rPr>
              <a:t> unto the churches; To him that </a:t>
            </a:r>
            <a:r>
              <a:rPr lang="en-US" sz="4800" b="1" dirty="0" err="1" smtClean="0">
                <a:solidFill>
                  <a:schemeClr val="bg1"/>
                </a:solidFill>
              </a:rPr>
              <a:t>overcometh</a:t>
            </a:r>
            <a:r>
              <a:rPr lang="en-US" sz="4800" b="1" dirty="0" smtClean="0">
                <a:solidFill>
                  <a:schemeClr val="bg1"/>
                </a:solidFill>
              </a:rPr>
              <a:t> will I give </a:t>
            </a:r>
            <a:r>
              <a:rPr lang="en-US" sz="4800" b="1" u="sng" dirty="0" smtClean="0">
                <a:solidFill>
                  <a:srgbClr val="FFFF00"/>
                </a:solidFill>
              </a:rPr>
              <a:t>to eat of the tree of life, which is in the midst of the paradise of God</a:t>
            </a:r>
            <a:r>
              <a:rPr lang="en-US" sz="4800" b="1" dirty="0" smtClean="0">
                <a:solidFill>
                  <a:schemeClr val="bg1"/>
                </a:solidFill>
              </a:rPr>
              <a:t>.”</a:t>
            </a:r>
          </a:p>
          <a:p>
            <a:pPr algn="ctr"/>
            <a:r>
              <a:rPr lang="en-US" sz="4800" b="1" dirty="0" smtClean="0">
                <a:solidFill>
                  <a:srgbClr val="00B0F0"/>
                </a:solidFill>
              </a:rPr>
              <a:t>– Revelation 2:7 KJB</a:t>
            </a:r>
            <a:endParaRPr lang="en-US" sz="3600" b="1" dirty="0">
              <a:solidFill>
                <a:srgbClr val="00B0F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4" name="TextBox 3"/>
          <p:cNvSpPr txBox="1"/>
          <p:nvPr/>
        </p:nvSpPr>
        <p:spPr>
          <a:xfrm>
            <a:off x="0" y="1295400"/>
            <a:ext cx="9144000" cy="5262979"/>
          </a:xfrm>
          <a:prstGeom prst="rect">
            <a:avLst/>
          </a:prstGeom>
          <a:noFill/>
        </p:spPr>
        <p:txBody>
          <a:bodyPr wrap="square" rtlCol="0">
            <a:spAutoFit/>
          </a:bodyPr>
          <a:lstStyle/>
          <a:p>
            <a:pPr algn="ctr"/>
            <a:r>
              <a:rPr lang="en-US" sz="4800" b="1" dirty="0" smtClean="0">
                <a:solidFill>
                  <a:srgbClr val="FFFF00"/>
                </a:solidFill>
              </a:rPr>
              <a:t>“is” </a:t>
            </a:r>
            <a:r>
              <a:rPr lang="en-US" sz="4800" b="1" dirty="0" smtClean="0">
                <a:solidFill>
                  <a:schemeClr val="bg1"/>
                </a:solidFill>
              </a:rPr>
              <a:t>in the midst  of the “paradise of God”.</a:t>
            </a:r>
          </a:p>
          <a:p>
            <a:pPr algn="ctr"/>
            <a:endParaRPr lang="en-US" sz="2400" b="1" dirty="0" smtClean="0">
              <a:solidFill>
                <a:schemeClr val="bg1"/>
              </a:solidFill>
            </a:endParaRPr>
          </a:p>
          <a:p>
            <a:pPr algn="ctr"/>
            <a:r>
              <a:rPr lang="en-US" sz="4800" b="1" dirty="0" smtClean="0">
                <a:solidFill>
                  <a:schemeClr val="bg1"/>
                </a:solidFill>
              </a:rPr>
              <a:t>Present tense.</a:t>
            </a:r>
          </a:p>
          <a:p>
            <a:pPr algn="ctr"/>
            <a:endParaRPr lang="en-US" sz="2400" b="1" dirty="0" smtClean="0">
              <a:solidFill>
                <a:schemeClr val="bg1"/>
              </a:solidFill>
            </a:endParaRPr>
          </a:p>
          <a:p>
            <a:pPr algn="ctr"/>
            <a:r>
              <a:rPr lang="en-US" sz="4800" b="1" dirty="0" smtClean="0">
                <a:solidFill>
                  <a:schemeClr val="bg1"/>
                </a:solidFill>
              </a:rPr>
              <a:t>Even the </a:t>
            </a:r>
            <a:r>
              <a:rPr lang="en-US" sz="4800" b="1" dirty="0" smtClean="0">
                <a:solidFill>
                  <a:srgbClr val="00B0F0"/>
                </a:solidFill>
              </a:rPr>
              <a:t>“tree of life”</a:t>
            </a:r>
            <a:r>
              <a:rPr lang="en-US" sz="4800" b="1" dirty="0" smtClean="0">
                <a:solidFill>
                  <a:schemeClr val="bg1"/>
                </a:solidFill>
              </a:rPr>
              <a:t> that Adam and Eve knew, and will see again, when they are resurrected.</a:t>
            </a:r>
            <a:endParaRPr lang="en-US" sz="4800" b="1" dirty="0">
              <a:solidFill>
                <a:srgbClr val="00B0F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4" name="TextBox 3"/>
          <p:cNvSpPr txBox="1"/>
          <p:nvPr/>
        </p:nvSpPr>
        <p:spPr>
          <a:xfrm>
            <a:off x="0" y="1371600"/>
            <a:ext cx="9144000" cy="4832092"/>
          </a:xfrm>
          <a:prstGeom prst="rect">
            <a:avLst/>
          </a:prstGeom>
          <a:noFill/>
        </p:spPr>
        <p:txBody>
          <a:bodyPr wrap="square" rtlCol="0">
            <a:spAutoFit/>
          </a:bodyPr>
          <a:lstStyle/>
          <a:p>
            <a:pPr algn="ctr"/>
            <a:r>
              <a:rPr lang="en-US" sz="4400" b="1" dirty="0" smtClean="0">
                <a:solidFill>
                  <a:schemeClr val="bg1"/>
                </a:solidFill>
              </a:rPr>
              <a:t>“In the midst of the street of it, and on either side of the river, </a:t>
            </a:r>
            <a:r>
              <a:rPr lang="en-US" sz="4400" b="1" i="1" dirty="0" smtClean="0">
                <a:solidFill>
                  <a:schemeClr val="bg1"/>
                </a:solidFill>
              </a:rPr>
              <a:t>was there </a:t>
            </a:r>
            <a:r>
              <a:rPr lang="en-US" sz="4400" b="1" u="sng" dirty="0" smtClean="0">
                <a:solidFill>
                  <a:srgbClr val="FFFF00"/>
                </a:solidFill>
              </a:rPr>
              <a:t>the tree of life</a:t>
            </a:r>
            <a:r>
              <a:rPr lang="en-US" sz="4400" b="1" dirty="0" smtClean="0">
                <a:solidFill>
                  <a:schemeClr val="bg1"/>
                </a:solidFill>
              </a:rPr>
              <a:t>, which bare twelve </a:t>
            </a:r>
            <a:r>
              <a:rPr lang="en-US" sz="4400" b="1" i="1" dirty="0" smtClean="0">
                <a:solidFill>
                  <a:schemeClr val="bg1"/>
                </a:solidFill>
              </a:rPr>
              <a:t>manner of</a:t>
            </a:r>
            <a:r>
              <a:rPr lang="en-US" sz="4400" b="1" dirty="0" smtClean="0">
                <a:solidFill>
                  <a:schemeClr val="bg1"/>
                </a:solidFill>
              </a:rPr>
              <a:t> fruits, </a:t>
            </a:r>
            <a:r>
              <a:rPr lang="en-US" sz="4400" b="1" i="1" dirty="0" smtClean="0">
                <a:solidFill>
                  <a:schemeClr val="bg1"/>
                </a:solidFill>
              </a:rPr>
              <a:t>and</a:t>
            </a:r>
            <a:r>
              <a:rPr lang="en-US" sz="4400" b="1" dirty="0" smtClean="0">
                <a:solidFill>
                  <a:schemeClr val="bg1"/>
                </a:solidFill>
              </a:rPr>
              <a:t> </a:t>
            </a:r>
            <a:r>
              <a:rPr lang="en-US" sz="4400" b="1" u="sng" dirty="0" smtClean="0">
                <a:solidFill>
                  <a:srgbClr val="FFFF00"/>
                </a:solidFill>
              </a:rPr>
              <a:t>yielded her fruit</a:t>
            </a:r>
            <a:r>
              <a:rPr lang="en-US" sz="4400" b="1" dirty="0" smtClean="0">
                <a:solidFill>
                  <a:schemeClr val="bg1"/>
                </a:solidFill>
              </a:rPr>
              <a:t> every month: and </a:t>
            </a:r>
            <a:r>
              <a:rPr lang="en-US" sz="4400" b="1" u="sng" dirty="0" smtClean="0">
                <a:solidFill>
                  <a:srgbClr val="FFFF00"/>
                </a:solidFill>
              </a:rPr>
              <a:t>the leaves of the tree</a:t>
            </a:r>
            <a:r>
              <a:rPr lang="en-US" sz="4400" b="1" dirty="0" smtClean="0">
                <a:solidFill>
                  <a:schemeClr val="bg1"/>
                </a:solidFill>
              </a:rPr>
              <a:t> </a:t>
            </a:r>
            <a:r>
              <a:rPr lang="en-US" sz="4400" b="1" i="1" dirty="0" smtClean="0">
                <a:solidFill>
                  <a:schemeClr val="bg1"/>
                </a:solidFill>
              </a:rPr>
              <a:t>were</a:t>
            </a:r>
            <a:r>
              <a:rPr lang="en-US" sz="4400" b="1" dirty="0" smtClean="0">
                <a:solidFill>
                  <a:schemeClr val="bg1"/>
                </a:solidFill>
              </a:rPr>
              <a:t> for the healing of the nations.”</a:t>
            </a:r>
          </a:p>
          <a:p>
            <a:pPr algn="ctr"/>
            <a:r>
              <a:rPr lang="en-US" sz="4400" b="1" dirty="0" smtClean="0">
                <a:solidFill>
                  <a:srgbClr val="00B0F0"/>
                </a:solidFill>
              </a:rPr>
              <a:t>– Revelation 22:2 KJB</a:t>
            </a:r>
            <a:endParaRPr lang="en-US" sz="4400" b="1" dirty="0">
              <a:solidFill>
                <a:srgbClr val="00B0F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4" name="TextBox 3"/>
          <p:cNvSpPr txBox="1"/>
          <p:nvPr/>
        </p:nvSpPr>
        <p:spPr>
          <a:xfrm>
            <a:off x="0" y="2057400"/>
            <a:ext cx="9144000" cy="3477875"/>
          </a:xfrm>
          <a:prstGeom prst="rect">
            <a:avLst/>
          </a:prstGeom>
          <a:noFill/>
        </p:spPr>
        <p:txBody>
          <a:bodyPr wrap="square" rtlCol="0">
            <a:spAutoFit/>
          </a:bodyPr>
          <a:lstStyle/>
          <a:p>
            <a:pPr algn="ctr"/>
            <a:r>
              <a:rPr lang="en-US" sz="4400" b="1" dirty="0" smtClean="0">
                <a:solidFill>
                  <a:schemeClr val="bg1"/>
                </a:solidFill>
              </a:rPr>
              <a:t>“Blessed </a:t>
            </a:r>
            <a:r>
              <a:rPr lang="en-US" sz="4400" b="1" i="1" dirty="0" smtClean="0">
                <a:solidFill>
                  <a:schemeClr val="bg1"/>
                </a:solidFill>
              </a:rPr>
              <a:t>are </a:t>
            </a:r>
            <a:r>
              <a:rPr lang="en-US" sz="4400" b="1" dirty="0" smtClean="0">
                <a:solidFill>
                  <a:schemeClr val="bg1"/>
                </a:solidFill>
              </a:rPr>
              <a:t>they that do his commandments, that they may have right to </a:t>
            </a:r>
            <a:r>
              <a:rPr lang="en-US" sz="4400" b="1" u="sng" dirty="0" smtClean="0">
                <a:solidFill>
                  <a:srgbClr val="FFFF00"/>
                </a:solidFill>
              </a:rPr>
              <a:t>the tree of life</a:t>
            </a:r>
            <a:r>
              <a:rPr lang="en-US" sz="4400" b="1" dirty="0" smtClean="0">
                <a:solidFill>
                  <a:schemeClr val="bg1"/>
                </a:solidFill>
              </a:rPr>
              <a:t>, and may enter in through the gates into the city.”</a:t>
            </a:r>
          </a:p>
          <a:p>
            <a:pPr algn="ctr"/>
            <a:r>
              <a:rPr lang="en-US" sz="4400" b="1" dirty="0" smtClean="0">
                <a:solidFill>
                  <a:srgbClr val="00B0F0"/>
                </a:solidFill>
              </a:rPr>
              <a:t>– Revelation 22:14 KJB</a:t>
            </a:r>
            <a:endParaRPr lang="en-US" sz="4400" b="1" dirty="0">
              <a:solidFill>
                <a:srgbClr val="00B0F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4" name="TextBox 3"/>
          <p:cNvSpPr txBox="1"/>
          <p:nvPr/>
        </p:nvSpPr>
        <p:spPr>
          <a:xfrm>
            <a:off x="0" y="1295400"/>
            <a:ext cx="9144000" cy="5262979"/>
          </a:xfrm>
          <a:prstGeom prst="rect">
            <a:avLst/>
          </a:prstGeom>
          <a:noFill/>
        </p:spPr>
        <p:txBody>
          <a:bodyPr wrap="square" rtlCol="0">
            <a:spAutoFit/>
          </a:bodyPr>
          <a:lstStyle/>
          <a:p>
            <a:pPr algn="ctr"/>
            <a:r>
              <a:rPr lang="en-US" sz="4800" b="1" dirty="0" smtClean="0">
                <a:solidFill>
                  <a:schemeClr val="bg1"/>
                </a:solidFill>
              </a:rPr>
              <a:t>God will bring it back with New Jerusalem and trans</a:t>
            </a:r>
            <a:r>
              <a:rPr lang="en-US" sz="4800" b="1" u="sng" dirty="0" smtClean="0">
                <a:solidFill>
                  <a:srgbClr val="FFFF00"/>
                </a:solidFill>
              </a:rPr>
              <a:t>plant</a:t>
            </a:r>
            <a:r>
              <a:rPr lang="en-US" sz="4800" b="1" dirty="0" smtClean="0">
                <a:solidFill>
                  <a:schemeClr val="bg1"/>
                </a:solidFill>
              </a:rPr>
              <a:t> it once again, into the Earth made new, and Adam and Eve will walk under the shade of the Tree of Life, eat of its fruit, and dwell in the garden they had called home.</a:t>
            </a:r>
            <a:endParaRPr lang="en-US" sz="4800" b="1" dirty="0">
              <a:solidFill>
                <a:srgbClr val="00B0F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4" name="TextBox 3"/>
          <p:cNvSpPr txBox="1"/>
          <p:nvPr/>
        </p:nvSpPr>
        <p:spPr>
          <a:xfrm>
            <a:off x="0" y="1524000"/>
            <a:ext cx="9144000" cy="4524315"/>
          </a:xfrm>
          <a:prstGeom prst="rect">
            <a:avLst/>
          </a:prstGeom>
          <a:noFill/>
        </p:spPr>
        <p:txBody>
          <a:bodyPr wrap="square" rtlCol="0">
            <a:spAutoFit/>
          </a:bodyPr>
          <a:lstStyle/>
          <a:p>
            <a:pPr algn="ctr"/>
            <a:r>
              <a:rPr lang="en-US" sz="4800" b="1" dirty="0" smtClean="0">
                <a:solidFill>
                  <a:schemeClr val="bg1"/>
                </a:solidFill>
              </a:rPr>
              <a:t>“And by the river upon the bank thereof, on this side and on that side, shall grow all trees for meat, whose leaf shall not fade, neither shall the fruit thereof be</a:t>
            </a:r>
          </a:p>
          <a:p>
            <a:pPr algn="ctr"/>
            <a:r>
              <a:rPr lang="en-US" sz="4800" b="1" dirty="0" smtClean="0">
                <a:solidFill>
                  <a:schemeClr val="bg1"/>
                </a:solidFill>
              </a:rPr>
              <a:t>consumed …”</a:t>
            </a:r>
            <a:endParaRPr lang="en-US" sz="4800" b="1" dirty="0">
              <a:solidFill>
                <a:srgbClr val="00B0F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(Previous)</a:t>
            </a:r>
            <a:endParaRPr lang="en-US" sz="8000" b="1" dirty="0">
              <a:solidFill>
                <a:schemeClr val="bg1"/>
              </a:solidFill>
            </a:endParaRPr>
          </a:p>
        </p:txBody>
      </p:sp>
      <p:sp>
        <p:nvSpPr>
          <p:cNvPr id="4" name="TextBox 3"/>
          <p:cNvSpPr txBox="1"/>
          <p:nvPr/>
        </p:nvSpPr>
        <p:spPr>
          <a:xfrm>
            <a:off x="0" y="1524000"/>
            <a:ext cx="9144000" cy="5078313"/>
          </a:xfrm>
          <a:prstGeom prst="rect">
            <a:avLst/>
          </a:prstGeom>
          <a:noFill/>
        </p:spPr>
        <p:txBody>
          <a:bodyPr wrap="square" rtlCol="0">
            <a:spAutoFit/>
          </a:bodyPr>
          <a:lstStyle/>
          <a:p>
            <a:pPr algn="ctr"/>
            <a:r>
              <a:rPr lang="en-US" sz="5400" b="1" dirty="0" smtClean="0">
                <a:solidFill>
                  <a:schemeClr val="bg1"/>
                </a:solidFill>
              </a:rPr>
              <a:t>The 7</a:t>
            </a:r>
            <a:r>
              <a:rPr lang="en-US" sz="5400" b="1" baseline="30000" dirty="0" smtClean="0">
                <a:solidFill>
                  <a:schemeClr val="bg1"/>
                </a:solidFill>
              </a:rPr>
              <a:t>th</a:t>
            </a:r>
            <a:r>
              <a:rPr lang="en-US" sz="5400" b="1" dirty="0" smtClean="0">
                <a:solidFill>
                  <a:schemeClr val="bg1"/>
                </a:solidFill>
              </a:rPr>
              <a:t> day </a:t>
            </a:r>
            <a:r>
              <a:rPr lang="en-US" sz="5400" b="1" u="sng" dirty="0" smtClean="0">
                <a:solidFill>
                  <a:srgbClr val="FFFF00"/>
                </a:solidFill>
              </a:rPr>
              <a:t>is</a:t>
            </a:r>
            <a:r>
              <a:rPr lang="en-US" sz="5400" b="1" dirty="0" smtClean="0">
                <a:solidFill>
                  <a:schemeClr val="bg1"/>
                </a:solidFill>
              </a:rPr>
              <a:t> the Sabbath of the LORD thy God, and no other day of the week (1-6).  Not one text of scripture (</a:t>
            </a:r>
            <a:r>
              <a:rPr lang="en-US" sz="5400" b="1" dirty="0" smtClean="0">
                <a:solidFill>
                  <a:srgbClr val="00B0F0"/>
                </a:solidFill>
              </a:rPr>
              <a:t>KJB</a:t>
            </a:r>
            <a:r>
              <a:rPr lang="en-US" sz="5400" b="1" dirty="0" smtClean="0">
                <a:solidFill>
                  <a:schemeClr val="bg1"/>
                </a:solidFill>
              </a:rPr>
              <a:t>) will ever be witnessed to say otherwise.</a:t>
            </a:r>
            <a:endParaRPr lang="en-US" sz="5400" b="1" dirty="0">
              <a:solidFill>
                <a:srgbClr val="00B0F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4" name="TextBox 3"/>
          <p:cNvSpPr txBox="1"/>
          <p:nvPr/>
        </p:nvSpPr>
        <p:spPr>
          <a:xfrm>
            <a:off x="0" y="1219200"/>
            <a:ext cx="9144000" cy="5262979"/>
          </a:xfrm>
          <a:prstGeom prst="rect">
            <a:avLst/>
          </a:prstGeom>
          <a:noFill/>
        </p:spPr>
        <p:txBody>
          <a:bodyPr wrap="square" rtlCol="0">
            <a:spAutoFit/>
          </a:bodyPr>
          <a:lstStyle/>
          <a:p>
            <a:pPr algn="ctr"/>
            <a:r>
              <a:rPr lang="en-US" sz="4800" b="1" dirty="0" smtClean="0">
                <a:solidFill>
                  <a:schemeClr val="bg1"/>
                </a:solidFill>
              </a:rPr>
              <a:t>“… it shall bring forth new fruit according to his months, because their waters they issued out of the sanctuary: and the fruit thereof shall be for meat, and the leaf thereof for medicine.”</a:t>
            </a:r>
          </a:p>
          <a:p>
            <a:pPr algn="ctr"/>
            <a:r>
              <a:rPr lang="en-US" sz="4800" b="1" dirty="0" smtClean="0">
                <a:solidFill>
                  <a:srgbClr val="00B0F0"/>
                </a:solidFill>
              </a:rPr>
              <a:t>– Ezekiel 47:12 KJB</a:t>
            </a:r>
            <a:endParaRPr lang="en-US" sz="4800" b="1" dirty="0">
              <a:solidFill>
                <a:srgbClr val="00B0F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Question 2</a:t>
            </a:r>
            <a:endParaRPr lang="en-US" sz="8000" b="1" dirty="0">
              <a:solidFill>
                <a:schemeClr val="bg1"/>
              </a:solidFill>
            </a:endParaRPr>
          </a:p>
        </p:txBody>
      </p:sp>
      <p:sp>
        <p:nvSpPr>
          <p:cNvPr id="5" name="TextBox 4"/>
          <p:cNvSpPr txBox="1"/>
          <p:nvPr/>
        </p:nvSpPr>
        <p:spPr>
          <a:xfrm>
            <a:off x="0" y="2819400"/>
            <a:ext cx="9144000" cy="923330"/>
          </a:xfrm>
          <a:prstGeom prst="rect">
            <a:avLst/>
          </a:prstGeom>
          <a:noFill/>
        </p:spPr>
        <p:txBody>
          <a:bodyPr wrap="square" rtlCol="0">
            <a:spAutoFit/>
          </a:bodyPr>
          <a:lstStyle/>
          <a:p>
            <a:pPr algn="ctr"/>
            <a:r>
              <a:rPr lang="en-US" sz="5400" b="1" dirty="0" smtClean="0">
                <a:solidFill>
                  <a:srgbClr val="FFFF00"/>
                </a:solidFill>
              </a:rPr>
              <a:t>“Is re-baptism Biblical?”</a:t>
            </a:r>
            <a:endParaRPr lang="en-US" sz="5400" b="1" dirty="0">
              <a:solidFill>
                <a:srgbClr val="FFFF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2</a:t>
            </a:r>
            <a:endParaRPr lang="en-US" sz="8000" b="1" dirty="0">
              <a:solidFill>
                <a:schemeClr val="bg1"/>
              </a:solidFill>
            </a:endParaRPr>
          </a:p>
        </p:txBody>
      </p:sp>
      <p:sp>
        <p:nvSpPr>
          <p:cNvPr id="4" name="TextBox 3"/>
          <p:cNvSpPr txBox="1"/>
          <p:nvPr/>
        </p:nvSpPr>
        <p:spPr>
          <a:xfrm>
            <a:off x="0" y="1752600"/>
            <a:ext cx="9144000" cy="4247317"/>
          </a:xfrm>
          <a:prstGeom prst="rect">
            <a:avLst/>
          </a:prstGeom>
          <a:noFill/>
        </p:spPr>
        <p:txBody>
          <a:bodyPr wrap="square" rtlCol="0">
            <a:spAutoFit/>
          </a:bodyPr>
          <a:lstStyle/>
          <a:p>
            <a:pPr algn="ctr"/>
            <a:r>
              <a:rPr lang="en-US" sz="5400" b="1" dirty="0" smtClean="0">
                <a:solidFill>
                  <a:schemeClr val="bg1"/>
                </a:solidFill>
              </a:rPr>
              <a:t>Yes, </a:t>
            </a:r>
            <a:r>
              <a:rPr lang="en-US" sz="5400" b="1" u="sng" dirty="0" smtClean="0">
                <a:solidFill>
                  <a:schemeClr val="bg1"/>
                </a:solidFill>
              </a:rPr>
              <a:t>depending</a:t>
            </a:r>
            <a:r>
              <a:rPr lang="en-US" sz="5400" b="1" dirty="0" smtClean="0">
                <a:solidFill>
                  <a:schemeClr val="bg1"/>
                </a:solidFill>
              </a:rPr>
              <a:t> upon the specific circumstance or right principle as outlined in the scripture, as we read in </a:t>
            </a:r>
            <a:r>
              <a:rPr lang="en-US" sz="5400" b="1" dirty="0" smtClean="0">
                <a:solidFill>
                  <a:srgbClr val="00B0F0"/>
                </a:solidFill>
              </a:rPr>
              <a:t>Acts 19 KJB</a:t>
            </a:r>
            <a:r>
              <a:rPr lang="en-US" sz="5400" b="1" dirty="0" smtClean="0">
                <a:solidFill>
                  <a:schemeClr val="bg1"/>
                </a:solidFill>
              </a:rPr>
              <a:t>.</a:t>
            </a:r>
            <a:endParaRPr lang="en-US" sz="5400" b="1" dirty="0">
              <a:solidFill>
                <a:srgbClr val="00B0F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2</a:t>
            </a:r>
            <a:endParaRPr lang="en-US" sz="8000" b="1" dirty="0">
              <a:solidFill>
                <a:schemeClr val="bg1"/>
              </a:solidFill>
            </a:endParaRPr>
          </a:p>
        </p:txBody>
      </p:sp>
      <p:sp>
        <p:nvSpPr>
          <p:cNvPr id="4" name="TextBox 3"/>
          <p:cNvSpPr txBox="1"/>
          <p:nvPr/>
        </p:nvSpPr>
        <p:spPr>
          <a:xfrm>
            <a:off x="0" y="1905000"/>
            <a:ext cx="9144000" cy="3785652"/>
          </a:xfrm>
          <a:prstGeom prst="rect">
            <a:avLst/>
          </a:prstGeom>
          <a:noFill/>
        </p:spPr>
        <p:txBody>
          <a:bodyPr wrap="square" rtlCol="0">
            <a:spAutoFit/>
          </a:bodyPr>
          <a:lstStyle/>
          <a:p>
            <a:pPr algn="ctr"/>
            <a:r>
              <a:rPr lang="en-US" sz="4800" b="1" dirty="0" smtClean="0">
                <a:solidFill>
                  <a:schemeClr val="bg1"/>
                </a:solidFill>
              </a:rPr>
              <a:t>“And it came to pass, that, while </a:t>
            </a:r>
            <a:r>
              <a:rPr lang="en-US" sz="4800" b="1" dirty="0" err="1" smtClean="0">
                <a:solidFill>
                  <a:schemeClr val="bg1"/>
                </a:solidFill>
              </a:rPr>
              <a:t>Apollos</a:t>
            </a:r>
            <a:r>
              <a:rPr lang="en-US" sz="4800" b="1" dirty="0" smtClean="0">
                <a:solidFill>
                  <a:schemeClr val="bg1"/>
                </a:solidFill>
              </a:rPr>
              <a:t> was at Corinth, </a:t>
            </a:r>
            <a:r>
              <a:rPr lang="en-US" sz="4800" b="1" u="sng" dirty="0" smtClean="0">
                <a:solidFill>
                  <a:srgbClr val="FFFF00"/>
                </a:solidFill>
              </a:rPr>
              <a:t>Paul</a:t>
            </a:r>
            <a:r>
              <a:rPr lang="en-US" sz="4800" b="1" dirty="0" smtClean="0">
                <a:solidFill>
                  <a:schemeClr val="bg1"/>
                </a:solidFill>
              </a:rPr>
              <a:t> having passed through the upper coasts came to Ephesus: and </a:t>
            </a:r>
            <a:r>
              <a:rPr lang="en-US" sz="4800" b="1" u="sng" dirty="0" smtClean="0">
                <a:solidFill>
                  <a:srgbClr val="FFFF00"/>
                </a:solidFill>
              </a:rPr>
              <a:t>finding certain disciples</a:t>
            </a:r>
            <a:r>
              <a:rPr lang="en-US" sz="4800" b="1" dirty="0" smtClean="0">
                <a:solidFill>
                  <a:schemeClr val="bg1"/>
                </a:solidFill>
              </a:rPr>
              <a:t>,” </a:t>
            </a:r>
            <a:r>
              <a:rPr lang="en-US" sz="4800" b="1" dirty="0" smtClean="0">
                <a:solidFill>
                  <a:srgbClr val="00B0F0"/>
                </a:solidFill>
              </a:rPr>
              <a:t>– Acts 19:1 KJB</a:t>
            </a:r>
            <a:endParaRPr lang="en-US" sz="4800" b="1" dirty="0">
              <a:solidFill>
                <a:srgbClr val="00B0F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2</a:t>
            </a:r>
            <a:endParaRPr lang="en-US" sz="8000" b="1" dirty="0">
              <a:solidFill>
                <a:schemeClr val="bg1"/>
              </a:solidFill>
            </a:endParaRPr>
          </a:p>
        </p:txBody>
      </p:sp>
      <p:sp>
        <p:nvSpPr>
          <p:cNvPr id="4" name="TextBox 3"/>
          <p:cNvSpPr txBox="1"/>
          <p:nvPr/>
        </p:nvSpPr>
        <p:spPr>
          <a:xfrm>
            <a:off x="0" y="1600200"/>
            <a:ext cx="9144000" cy="4524315"/>
          </a:xfrm>
          <a:prstGeom prst="rect">
            <a:avLst/>
          </a:prstGeom>
          <a:noFill/>
        </p:spPr>
        <p:txBody>
          <a:bodyPr wrap="square" rtlCol="0">
            <a:spAutoFit/>
          </a:bodyPr>
          <a:lstStyle/>
          <a:p>
            <a:pPr algn="ctr"/>
            <a:r>
              <a:rPr lang="en-US" sz="4800" b="1" dirty="0" smtClean="0">
                <a:solidFill>
                  <a:schemeClr val="bg1"/>
                </a:solidFill>
              </a:rPr>
              <a:t>“He said unto them, Have ye received the Holy Ghost </a:t>
            </a:r>
            <a:r>
              <a:rPr lang="en-US" sz="4800" b="1" u="sng" dirty="0" smtClean="0">
                <a:solidFill>
                  <a:srgbClr val="FFFF00"/>
                </a:solidFill>
              </a:rPr>
              <a:t>since ye believed</a:t>
            </a:r>
            <a:r>
              <a:rPr lang="en-US" sz="4800" b="1" dirty="0" smtClean="0">
                <a:solidFill>
                  <a:schemeClr val="bg1"/>
                </a:solidFill>
              </a:rPr>
              <a:t>? And they said unto him, </a:t>
            </a:r>
            <a:r>
              <a:rPr lang="en-US" sz="4800" b="1" u="sng" dirty="0" smtClean="0">
                <a:solidFill>
                  <a:srgbClr val="FFFF00"/>
                </a:solidFill>
              </a:rPr>
              <a:t>We have not so much as heard whether there be any Holy Ghost</a:t>
            </a:r>
            <a:r>
              <a:rPr lang="en-US" sz="4800" b="1" dirty="0" smtClean="0">
                <a:solidFill>
                  <a:schemeClr val="bg1"/>
                </a:solidFill>
              </a:rPr>
              <a:t>.” </a:t>
            </a:r>
            <a:r>
              <a:rPr lang="en-US" sz="4800" b="1" dirty="0" smtClean="0">
                <a:solidFill>
                  <a:srgbClr val="00B0F0"/>
                </a:solidFill>
              </a:rPr>
              <a:t>– Acts 19:2 KJB </a:t>
            </a:r>
            <a:endParaRPr lang="en-US" sz="4800" b="1" dirty="0">
              <a:solidFill>
                <a:srgbClr val="00B0F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2</a:t>
            </a:r>
            <a:endParaRPr lang="en-US" sz="8000" b="1" dirty="0">
              <a:solidFill>
                <a:schemeClr val="bg1"/>
              </a:solidFill>
            </a:endParaRPr>
          </a:p>
        </p:txBody>
      </p:sp>
      <p:sp>
        <p:nvSpPr>
          <p:cNvPr id="4" name="TextBox 3"/>
          <p:cNvSpPr txBox="1"/>
          <p:nvPr/>
        </p:nvSpPr>
        <p:spPr>
          <a:xfrm>
            <a:off x="0" y="2133600"/>
            <a:ext cx="9144000" cy="3046988"/>
          </a:xfrm>
          <a:prstGeom prst="rect">
            <a:avLst/>
          </a:prstGeom>
          <a:noFill/>
        </p:spPr>
        <p:txBody>
          <a:bodyPr wrap="square" rtlCol="0">
            <a:spAutoFit/>
          </a:bodyPr>
          <a:lstStyle/>
          <a:p>
            <a:pPr algn="ctr"/>
            <a:r>
              <a:rPr lang="en-US" sz="4800" b="1" dirty="0" smtClean="0">
                <a:solidFill>
                  <a:schemeClr val="bg1"/>
                </a:solidFill>
              </a:rPr>
              <a:t>“And he said unto them, </a:t>
            </a:r>
            <a:r>
              <a:rPr lang="en-US" sz="4800" b="1" u="sng" dirty="0" smtClean="0">
                <a:solidFill>
                  <a:srgbClr val="FFFF00"/>
                </a:solidFill>
              </a:rPr>
              <a:t>Unto what then were ye baptized</a:t>
            </a:r>
            <a:r>
              <a:rPr lang="en-US" sz="4800" b="1" dirty="0" smtClean="0">
                <a:solidFill>
                  <a:schemeClr val="bg1"/>
                </a:solidFill>
              </a:rPr>
              <a:t>? And they said, </a:t>
            </a:r>
            <a:r>
              <a:rPr lang="en-US" sz="4800" b="1" u="sng" dirty="0" smtClean="0">
                <a:solidFill>
                  <a:srgbClr val="FFFF00"/>
                </a:solidFill>
              </a:rPr>
              <a:t>Unto John's baptism</a:t>
            </a:r>
            <a:r>
              <a:rPr lang="en-US" sz="4800" b="1" dirty="0" smtClean="0">
                <a:solidFill>
                  <a:schemeClr val="bg1"/>
                </a:solidFill>
              </a:rPr>
              <a:t>.”</a:t>
            </a:r>
          </a:p>
          <a:p>
            <a:pPr algn="ctr"/>
            <a:r>
              <a:rPr lang="en-US" sz="4800" b="1" dirty="0" smtClean="0">
                <a:solidFill>
                  <a:srgbClr val="00B0F0"/>
                </a:solidFill>
              </a:rPr>
              <a:t>– Acts 19:3 KJB</a:t>
            </a:r>
            <a:endParaRPr lang="en-US" sz="4800" b="1" dirty="0">
              <a:solidFill>
                <a:srgbClr val="00B0F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2</a:t>
            </a:r>
            <a:endParaRPr lang="en-US" sz="8000" b="1" dirty="0">
              <a:solidFill>
                <a:schemeClr val="bg1"/>
              </a:solidFill>
            </a:endParaRPr>
          </a:p>
        </p:txBody>
      </p:sp>
      <p:sp>
        <p:nvSpPr>
          <p:cNvPr id="4" name="TextBox 3"/>
          <p:cNvSpPr txBox="1"/>
          <p:nvPr/>
        </p:nvSpPr>
        <p:spPr>
          <a:xfrm>
            <a:off x="0" y="1295400"/>
            <a:ext cx="9144000" cy="5262979"/>
          </a:xfrm>
          <a:prstGeom prst="rect">
            <a:avLst/>
          </a:prstGeom>
          <a:noFill/>
        </p:spPr>
        <p:txBody>
          <a:bodyPr wrap="square" rtlCol="0">
            <a:spAutoFit/>
          </a:bodyPr>
          <a:lstStyle/>
          <a:p>
            <a:pPr algn="ctr"/>
            <a:r>
              <a:rPr lang="en-US" sz="4800" b="1" dirty="0" smtClean="0">
                <a:solidFill>
                  <a:schemeClr val="bg1"/>
                </a:solidFill>
              </a:rPr>
              <a:t>“Then said Paul, </a:t>
            </a:r>
            <a:r>
              <a:rPr lang="en-US" sz="4800" b="1" u="sng" dirty="0" smtClean="0">
                <a:solidFill>
                  <a:srgbClr val="FFFF00"/>
                </a:solidFill>
              </a:rPr>
              <a:t>John verily baptized with the baptism of repentance</a:t>
            </a:r>
            <a:r>
              <a:rPr lang="en-US" sz="4800" b="1" dirty="0" smtClean="0">
                <a:solidFill>
                  <a:schemeClr val="bg1"/>
                </a:solidFill>
              </a:rPr>
              <a:t>, saying unto the people, that they should believe on him which should come after him, that is, on Christ Jesus.”</a:t>
            </a:r>
          </a:p>
          <a:p>
            <a:pPr algn="ctr"/>
            <a:r>
              <a:rPr lang="en-US" sz="4800" b="1" dirty="0" smtClean="0">
                <a:solidFill>
                  <a:srgbClr val="00B0F0"/>
                </a:solidFill>
              </a:rPr>
              <a:t>– Acts 19:4 KJB</a:t>
            </a:r>
            <a:endParaRPr lang="en-US" sz="4800" b="1" dirty="0">
              <a:solidFill>
                <a:srgbClr val="00B0F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2</a:t>
            </a:r>
            <a:endParaRPr lang="en-US" sz="8000" b="1" dirty="0">
              <a:solidFill>
                <a:schemeClr val="bg1"/>
              </a:solidFill>
            </a:endParaRPr>
          </a:p>
        </p:txBody>
      </p:sp>
      <p:sp>
        <p:nvSpPr>
          <p:cNvPr id="4" name="TextBox 3"/>
          <p:cNvSpPr txBox="1"/>
          <p:nvPr/>
        </p:nvSpPr>
        <p:spPr>
          <a:xfrm>
            <a:off x="0" y="2438400"/>
            <a:ext cx="9144000" cy="2308324"/>
          </a:xfrm>
          <a:prstGeom prst="rect">
            <a:avLst/>
          </a:prstGeom>
          <a:noFill/>
        </p:spPr>
        <p:txBody>
          <a:bodyPr wrap="square" rtlCol="0">
            <a:spAutoFit/>
          </a:bodyPr>
          <a:lstStyle/>
          <a:p>
            <a:pPr algn="ctr"/>
            <a:r>
              <a:rPr lang="en-US" sz="4800" b="1" dirty="0" smtClean="0">
                <a:solidFill>
                  <a:schemeClr val="bg1"/>
                </a:solidFill>
              </a:rPr>
              <a:t>“When they heard </a:t>
            </a:r>
            <a:r>
              <a:rPr lang="en-US" sz="4800" b="1" i="1" dirty="0" smtClean="0">
                <a:solidFill>
                  <a:schemeClr val="bg1"/>
                </a:solidFill>
              </a:rPr>
              <a:t>this</a:t>
            </a:r>
            <a:r>
              <a:rPr lang="en-US" sz="4800" b="1" dirty="0" smtClean="0">
                <a:solidFill>
                  <a:schemeClr val="bg1"/>
                </a:solidFill>
              </a:rPr>
              <a:t>, </a:t>
            </a:r>
            <a:r>
              <a:rPr lang="en-US" sz="4800" b="1" u="sng" dirty="0" smtClean="0">
                <a:solidFill>
                  <a:srgbClr val="FFFF00"/>
                </a:solidFill>
              </a:rPr>
              <a:t>they were baptized</a:t>
            </a:r>
            <a:r>
              <a:rPr lang="en-US" sz="4800" b="1" dirty="0" smtClean="0">
                <a:solidFill>
                  <a:schemeClr val="bg1"/>
                </a:solidFill>
              </a:rPr>
              <a:t> in the name of the Lord Jesus. ” </a:t>
            </a:r>
            <a:r>
              <a:rPr lang="en-US" sz="4800" b="1" dirty="0" smtClean="0">
                <a:solidFill>
                  <a:srgbClr val="00B0F0"/>
                </a:solidFill>
              </a:rPr>
              <a:t>– Acts 19:5 KJB</a:t>
            </a:r>
            <a:endParaRPr lang="en-US" sz="4800" b="1" dirty="0">
              <a:solidFill>
                <a:srgbClr val="00B0F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2</a:t>
            </a:r>
            <a:endParaRPr lang="en-US" sz="8000" b="1" dirty="0">
              <a:solidFill>
                <a:schemeClr val="bg1"/>
              </a:solidFill>
            </a:endParaRPr>
          </a:p>
        </p:txBody>
      </p:sp>
      <p:sp>
        <p:nvSpPr>
          <p:cNvPr id="4" name="TextBox 3"/>
          <p:cNvSpPr txBox="1"/>
          <p:nvPr/>
        </p:nvSpPr>
        <p:spPr>
          <a:xfrm>
            <a:off x="0" y="1348800"/>
            <a:ext cx="9144000" cy="5509200"/>
          </a:xfrm>
          <a:prstGeom prst="rect">
            <a:avLst/>
          </a:prstGeom>
          <a:noFill/>
        </p:spPr>
        <p:txBody>
          <a:bodyPr wrap="square" rtlCol="0">
            <a:spAutoFit/>
          </a:bodyPr>
          <a:lstStyle/>
          <a:p>
            <a:pPr algn="ctr"/>
            <a:r>
              <a:rPr lang="en-US" sz="4400" b="1" dirty="0" smtClean="0">
                <a:solidFill>
                  <a:schemeClr val="bg1"/>
                </a:solidFill>
              </a:rPr>
              <a:t>These “disciples” had truth, and were walking in what they knew, after being baptized by John.  Yet, they had not the fullness of the truth.  However, when more light came to them, and they understood the greater light, they were re-baptized into that fullness.</a:t>
            </a:r>
            <a:endParaRPr lang="en-US" sz="4400" b="1" dirty="0">
              <a:solidFill>
                <a:srgbClr val="00B0F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2</a:t>
            </a:r>
            <a:endParaRPr lang="en-US" sz="8000" b="1" dirty="0">
              <a:solidFill>
                <a:schemeClr val="bg1"/>
              </a:solidFill>
            </a:endParaRPr>
          </a:p>
        </p:txBody>
      </p:sp>
      <p:sp>
        <p:nvSpPr>
          <p:cNvPr id="4" name="TextBox 3"/>
          <p:cNvSpPr txBox="1"/>
          <p:nvPr/>
        </p:nvSpPr>
        <p:spPr>
          <a:xfrm>
            <a:off x="0" y="1225689"/>
            <a:ext cx="9144000" cy="5632311"/>
          </a:xfrm>
          <a:prstGeom prst="rect">
            <a:avLst/>
          </a:prstGeom>
          <a:noFill/>
        </p:spPr>
        <p:txBody>
          <a:bodyPr wrap="square" rtlCol="0">
            <a:spAutoFit/>
          </a:bodyPr>
          <a:lstStyle/>
          <a:p>
            <a:pPr algn="ctr"/>
            <a:r>
              <a:rPr lang="en-US" sz="4000" b="1" dirty="0" smtClean="0">
                <a:solidFill>
                  <a:schemeClr val="bg1"/>
                </a:solidFill>
              </a:rPr>
              <a:t>There are some today who may have been ‘sprinkled’ (aka ‘aspersion’), or ‘poured’ (aka ‘infusion’) upon, as child or adult.  That is not scriptural baptism.  True baptism is full immersion in water through faith in Christ Jesus, but God winks at ignorance, and is merciful.  Yet, God sends more light, and makes known His will so that men will choose to obey.</a:t>
            </a:r>
            <a:endParaRPr lang="en-US" sz="4000" b="1" dirty="0">
              <a:solidFill>
                <a:srgbClr val="00B0F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(Previous)</a:t>
            </a:r>
            <a:endParaRPr lang="en-US" sz="8000" b="1" dirty="0">
              <a:solidFill>
                <a:schemeClr val="bg1"/>
              </a:solidFill>
            </a:endParaRPr>
          </a:p>
        </p:txBody>
      </p:sp>
      <p:sp>
        <p:nvSpPr>
          <p:cNvPr id="4" name="TextBox 3"/>
          <p:cNvSpPr txBox="1"/>
          <p:nvPr/>
        </p:nvSpPr>
        <p:spPr>
          <a:xfrm>
            <a:off x="0" y="1371600"/>
            <a:ext cx="9144000" cy="5078313"/>
          </a:xfrm>
          <a:prstGeom prst="rect">
            <a:avLst/>
          </a:prstGeom>
          <a:noFill/>
        </p:spPr>
        <p:txBody>
          <a:bodyPr wrap="square" rtlCol="0">
            <a:spAutoFit/>
          </a:bodyPr>
          <a:lstStyle/>
          <a:p>
            <a:pPr algn="ctr"/>
            <a:r>
              <a:rPr lang="en-US" sz="5400" b="1" dirty="0" smtClean="0">
                <a:solidFill>
                  <a:schemeClr val="bg1"/>
                </a:solidFill>
              </a:rPr>
              <a:t>If there are any further questions on this or if the one who asked the question is still not sure, please feel free to ask another question or come see me personally.</a:t>
            </a:r>
            <a:endParaRPr lang="en-US" sz="5400" b="1" dirty="0">
              <a:solidFill>
                <a:srgbClr val="00B0F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2</a:t>
            </a:r>
            <a:endParaRPr lang="en-US" sz="8000" b="1" dirty="0">
              <a:solidFill>
                <a:schemeClr val="bg1"/>
              </a:solidFill>
            </a:endParaRPr>
          </a:p>
        </p:txBody>
      </p:sp>
      <p:sp>
        <p:nvSpPr>
          <p:cNvPr id="4" name="TextBox 3"/>
          <p:cNvSpPr txBox="1"/>
          <p:nvPr/>
        </p:nvSpPr>
        <p:spPr>
          <a:xfrm>
            <a:off x="0" y="1225689"/>
            <a:ext cx="9144000" cy="5632311"/>
          </a:xfrm>
          <a:prstGeom prst="rect">
            <a:avLst/>
          </a:prstGeom>
          <a:noFill/>
        </p:spPr>
        <p:txBody>
          <a:bodyPr wrap="square" rtlCol="0">
            <a:spAutoFit/>
          </a:bodyPr>
          <a:lstStyle/>
          <a:p>
            <a:pPr algn="ctr"/>
            <a:r>
              <a:rPr lang="en-US" sz="4000" b="1" dirty="0" smtClean="0">
                <a:solidFill>
                  <a:schemeClr val="bg1"/>
                </a:solidFill>
              </a:rPr>
              <a:t>I, as a one-time Roman Catholic of many years, had such unscriptural baptism.  Yet, when God showed me the truth in due time, and brought conviction by the Holy Ghost, I choose to follow the example of Jesus Christ and be Baptized by full immersion and keep all of God’s commandments (by His grace through faith).</a:t>
            </a:r>
            <a:endParaRPr lang="en-US" sz="4000" b="1" dirty="0">
              <a:solidFill>
                <a:srgbClr val="00B0F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2</a:t>
            </a:r>
            <a:endParaRPr lang="en-US" sz="8000" b="1" dirty="0">
              <a:solidFill>
                <a:schemeClr val="bg1"/>
              </a:solidFill>
            </a:endParaRPr>
          </a:p>
        </p:txBody>
      </p:sp>
      <p:sp>
        <p:nvSpPr>
          <p:cNvPr id="4" name="TextBox 3"/>
          <p:cNvSpPr txBox="1"/>
          <p:nvPr/>
        </p:nvSpPr>
        <p:spPr>
          <a:xfrm>
            <a:off x="0" y="1447800"/>
            <a:ext cx="9144000" cy="4832092"/>
          </a:xfrm>
          <a:prstGeom prst="rect">
            <a:avLst/>
          </a:prstGeom>
          <a:noFill/>
        </p:spPr>
        <p:txBody>
          <a:bodyPr wrap="square" rtlCol="0">
            <a:spAutoFit/>
          </a:bodyPr>
          <a:lstStyle/>
          <a:p>
            <a:pPr algn="ctr"/>
            <a:r>
              <a:rPr lang="en-US" sz="4400" b="1" dirty="0" smtClean="0">
                <a:solidFill>
                  <a:schemeClr val="bg1"/>
                </a:solidFill>
              </a:rPr>
              <a:t>For others, that may have been fully immersed in water, but have not known the present truths for this time, such as the binding claims of the 4</a:t>
            </a:r>
            <a:r>
              <a:rPr lang="en-US" sz="4400" b="1" baseline="30000" dirty="0" smtClean="0">
                <a:solidFill>
                  <a:schemeClr val="bg1"/>
                </a:solidFill>
              </a:rPr>
              <a:t>th</a:t>
            </a:r>
            <a:r>
              <a:rPr lang="en-US" sz="4400" b="1" dirty="0" smtClean="0">
                <a:solidFill>
                  <a:schemeClr val="bg1"/>
                </a:solidFill>
              </a:rPr>
              <a:t> Commandment, in regards God’s Holy 7</a:t>
            </a:r>
            <a:r>
              <a:rPr lang="en-US" sz="4400" b="1" baseline="30000" dirty="0" smtClean="0">
                <a:solidFill>
                  <a:schemeClr val="bg1"/>
                </a:solidFill>
              </a:rPr>
              <a:t>th</a:t>
            </a:r>
            <a:r>
              <a:rPr lang="en-US" sz="4400" b="1" dirty="0" smtClean="0">
                <a:solidFill>
                  <a:schemeClr val="bg1"/>
                </a:solidFill>
              </a:rPr>
              <a:t> Day the Sabbath, or other doctrines, as the 3 Angels messages …</a:t>
            </a:r>
            <a:endParaRPr lang="en-US" sz="4400" b="1" dirty="0">
              <a:solidFill>
                <a:srgbClr val="00B0F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2</a:t>
            </a:r>
            <a:endParaRPr lang="en-US" sz="8000" b="1" dirty="0">
              <a:solidFill>
                <a:schemeClr val="bg1"/>
              </a:solidFill>
            </a:endParaRPr>
          </a:p>
        </p:txBody>
      </p:sp>
      <p:sp>
        <p:nvSpPr>
          <p:cNvPr id="4" name="TextBox 3"/>
          <p:cNvSpPr txBox="1"/>
          <p:nvPr/>
        </p:nvSpPr>
        <p:spPr>
          <a:xfrm>
            <a:off x="0" y="1066800"/>
            <a:ext cx="9144000" cy="5509200"/>
          </a:xfrm>
          <a:prstGeom prst="rect">
            <a:avLst/>
          </a:prstGeom>
          <a:noFill/>
        </p:spPr>
        <p:txBody>
          <a:bodyPr wrap="square" rtlCol="0">
            <a:spAutoFit/>
          </a:bodyPr>
          <a:lstStyle/>
          <a:p>
            <a:pPr algn="ctr"/>
            <a:r>
              <a:rPr lang="en-US" sz="4400" b="1" dirty="0" smtClean="0">
                <a:solidFill>
                  <a:schemeClr val="bg1"/>
                </a:solidFill>
              </a:rPr>
              <a:t>… and who were once blind and or ignorant to these things, and now see by God’s grace; should consider what God would have them do in regards re-baptism into the fullness of the truth.  For transgression of God’s 4</a:t>
            </a:r>
            <a:r>
              <a:rPr lang="en-US" sz="4400" b="1" baseline="30000" dirty="0" smtClean="0">
                <a:solidFill>
                  <a:schemeClr val="bg1"/>
                </a:solidFill>
              </a:rPr>
              <a:t>th</a:t>
            </a:r>
            <a:r>
              <a:rPr lang="en-US" sz="4400" b="1" dirty="0" smtClean="0">
                <a:solidFill>
                  <a:schemeClr val="bg1"/>
                </a:solidFill>
              </a:rPr>
              <a:t> Commandment, ought to be confessed, repented of, forsaken …</a:t>
            </a:r>
            <a:endParaRPr lang="en-US" sz="4400" b="1" dirty="0">
              <a:solidFill>
                <a:srgbClr val="00B0F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2</a:t>
            </a:r>
            <a:endParaRPr lang="en-US" sz="8000" b="1" dirty="0">
              <a:solidFill>
                <a:schemeClr val="bg1"/>
              </a:solidFill>
            </a:endParaRPr>
          </a:p>
        </p:txBody>
      </p:sp>
      <p:sp>
        <p:nvSpPr>
          <p:cNvPr id="4" name="TextBox 3"/>
          <p:cNvSpPr txBox="1"/>
          <p:nvPr/>
        </p:nvSpPr>
        <p:spPr>
          <a:xfrm>
            <a:off x="0" y="1447800"/>
            <a:ext cx="9144000" cy="4832092"/>
          </a:xfrm>
          <a:prstGeom prst="rect">
            <a:avLst/>
          </a:prstGeom>
          <a:noFill/>
        </p:spPr>
        <p:txBody>
          <a:bodyPr wrap="square" rtlCol="0">
            <a:spAutoFit/>
          </a:bodyPr>
          <a:lstStyle/>
          <a:p>
            <a:pPr algn="ctr"/>
            <a:r>
              <a:rPr lang="en-US" sz="4400" b="1" dirty="0" smtClean="0">
                <a:solidFill>
                  <a:schemeClr val="bg1"/>
                </a:solidFill>
              </a:rPr>
              <a:t> … and then washed in the waters of re-baptism (as it symbolized death to sin; </a:t>
            </a:r>
            <a:r>
              <a:rPr lang="en-US" sz="4400" b="1" dirty="0" smtClean="0">
                <a:solidFill>
                  <a:srgbClr val="00B0F0"/>
                </a:solidFill>
              </a:rPr>
              <a:t>Romans 6:1-8; 1 John 3:4 KJB</a:t>
            </a:r>
            <a:r>
              <a:rPr lang="en-US" sz="4400" b="1" dirty="0" smtClean="0">
                <a:solidFill>
                  <a:schemeClr val="bg1"/>
                </a:solidFill>
              </a:rPr>
              <a:t>).  But the Holy Ghost forces no one, but only pleads with Love.  If you have a love of the truth, you will do the right thing, when He asks.</a:t>
            </a:r>
            <a:endParaRPr lang="en-US" sz="4400" b="1" dirty="0">
              <a:solidFill>
                <a:srgbClr val="00B0F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2</a:t>
            </a:r>
            <a:endParaRPr lang="en-US" sz="8000" b="1" dirty="0">
              <a:solidFill>
                <a:schemeClr val="bg1"/>
              </a:solidFill>
            </a:endParaRPr>
          </a:p>
        </p:txBody>
      </p:sp>
      <p:sp>
        <p:nvSpPr>
          <p:cNvPr id="4" name="TextBox 3"/>
          <p:cNvSpPr txBox="1"/>
          <p:nvPr/>
        </p:nvSpPr>
        <p:spPr>
          <a:xfrm>
            <a:off x="0" y="1143000"/>
            <a:ext cx="9144000" cy="5509200"/>
          </a:xfrm>
          <a:prstGeom prst="rect">
            <a:avLst/>
          </a:prstGeom>
          <a:noFill/>
        </p:spPr>
        <p:txBody>
          <a:bodyPr wrap="square" rtlCol="0">
            <a:spAutoFit/>
          </a:bodyPr>
          <a:lstStyle/>
          <a:p>
            <a:pPr algn="ctr"/>
            <a:r>
              <a:rPr lang="en-US" sz="4400" b="1" dirty="0" smtClean="0">
                <a:solidFill>
                  <a:schemeClr val="bg1"/>
                </a:solidFill>
              </a:rPr>
              <a:t>A similar example found in scripture, are the two disciples of John the Baptist, namely, John (later Apostle) and Andrew (Simon’s brother, also later Apostle).  They would have been baptized by John the Baptist, being his disciples, and later into Jesus – the Messiah or Christ.</a:t>
            </a:r>
            <a:endParaRPr lang="en-US" sz="4400" b="1" dirty="0">
              <a:solidFill>
                <a:srgbClr val="00B0F0"/>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Question 3 (part A)</a:t>
            </a:r>
            <a:endParaRPr lang="en-US" sz="8000" b="1" dirty="0">
              <a:solidFill>
                <a:schemeClr val="bg1"/>
              </a:solidFill>
            </a:endParaRPr>
          </a:p>
        </p:txBody>
      </p:sp>
      <p:sp>
        <p:nvSpPr>
          <p:cNvPr id="5" name="TextBox 4"/>
          <p:cNvSpPr txBox="1"/>
          <p:nvPr/>
        </p:nvSpPr>
        <p:spPr>
          <a:xfrm>
            <a:off x="0" y="2819400"/>
            <a:ext cx="9144000" cy="923330"/>
          </a:xfrm>
          <a:prstGeom prst="rect">
            <a:avLst/>
          </a:prstGeom>
          <a:noFill/>
        </p:spPr>
        <p:txBody>
          <a:bodyPr wrap="square" rtlCol="0">
            <a:spAutoFit/>
          </a:bodyPr>
          <a:lstStyle/>
          <a:p>
            <a:pPr algn="ctr"/>
            <a:r>
              <a:rPr lang="en-US" sz="5400" b="1" dirty="0" smtClean="0">
                <a:solidFill>
                  <a:srgbClr val="FFFF00"/>
                </a:solidFill>
              </a:rPr>
              <a:t>“Is the anti-</a:t>
            </a:r>
            <a:r>
              <a:rPr lang="en-US" sz="5400" b="1" dirty="0" err="1" smtClean="0">
                <a:solidFill>
                  <a:srgbClr val="FFFF00"/>
                </a:solidFill>
              </a:rPr>
              <a:t>christ</a:t>
            </a:r>
            <a:r>
              <a:rPr lang="en-US" sz="5400" b="1" dirty="0" smtClean="0">
                <a:solidFill>
                  <a:srgbClr val="FFFF00"/>
                </a:solidFill>
              </a:rPr>
              <a:t> human?”</a:t>
            </a:r>
            <a:endParaRPr lang="en-US" sz="5400" b="1" dirty="0">
              <a:solidFill>
                <a:srgbClr val="FFFF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3 (part A)</a:t>
            </a:r>
            <a:endParaRPr lang="en-US" sz="8000" b="1" dirty="0">
              <a:solidFill>
                <a:schemeClr val="bg1"/>
              </a:solidFill>
            </a:endParaRPr>
          </a:p>
        </p:txBody>
      </p:sp>
      <p:sp>
        <p:nvSpPr>
          <p:cNvPr id="4" name="TextBox 3"/>
          <p:cNvSpPr txBox="1"/>
          <p:nvPr/>
        </p:nvSpPr>
        <p:spPr>
          <a:xfrm>
            <a:off x="0" y="1600200"/>
            <a:ext cx="9144000" cy="4585871"/>
          </a:xfrm>
          <a:prstGeom prst="rect">
            <a:avLst/>
          </a:prstGeom>
          <a:noFill/>
        </p:spPr>
        <p:txBody>
          <a:bodyPr wrap="square" rtlCol="0">
            <a:spAutoFit/>
          </a:bodyPr>
          <a:lstStyle/>
          <a:p>
            <a:pPr algn="ctr"/>
            <a:r>
              <a:rPr lang="en-US" sz="4400" b="1" dirty="0" smtClean="0">
                <a:solidFill>
                  <a:schemeClr val="bg1"/>
                </a:solidFill>
              </a:rPr>
              <a:t>In the NT texts (Mat. – Rev.) there are only 4 verses which uses </a:t>
            </a:r>
            <a:r>
              <a:rPr lang="en-US" sz="4400" b="1" dirty="0" smtClean="0">
                <a:solidFill>
                  <a:srgbClr val="FFFF00"/>
                </a:solidFill>
              </a:rPr>
              <a:t>“antichrist”</a:t>
            </a:r>
            <a:r>
              <a:rPr lang="en-US" sz="4400" b="1" dirty="0" smtClean="0">
                <a:solidFill>
                  <a:schemeClr val="bg1"/>
                </a:solidFill>
              </a:rPr>
              <a:t>:</a:t>
            </a:r>
          </a:p>
          <a:p>
            <a:pPr algn="ctr"/>
            <a:endParaRPr lang="en-US" sz="2400" b="1" dirty="0" smtClean="0">
              <a:solidFill>
                <a:schemeClr val="bg1"/>
              </a:solidFill>
            </a:endParaRPr>
          </a:p>
          <a:p>
            <a:pPr algn="ctr"/>
            <a:r>
              <a:rPr lang="en-US" sz="4400" b="1" dirty="0" smtClean="0">
                <a:solidFill>
                  <a:srgbClr val="00B0F0"/>
                </a:solidFill>
              </a:rPr>
              <a:t>1 John 2:18,22, 4:3; 2 John 1:7 KJB</a:t>
            </a:r>
          </a:p>
          <a:p>
            <a:pPr algn="ctr"/>
            <a:endParaRPr lang="en-US" sz="2400" b="1" dirty="0" smtClean="0">
              <a:solidFill>
                <a:schemeClr val="bg1"/>
              </a:solidFill>
            </a:endParaRPr>
          </a:p>
          <a:p>
            <a:pPr algn="ctr"/>
            <a:r>
              <a:rPr lang="en-US" sz="4400" b="1" dirty="0" smtClean="0">
                <a:solidFill>
                  <a:schemeClr val="bg1"/>
                </a:solidFill>
              </a:rPr>
              <a:t>And only 1 verse using </a:t>
            </a:r>
            <a:r>
              <a:rPr lang="en-US" sz="4400" b="1" dirty="0" smtClean="0">
                <a:solidFill>
                  <a:srgbClr val="FFFF00"/>
                </a:solidFill>
              </a:rPr>
              <a:t>“antichrists”</a:t>
            </a:r>
            <a:r>
              <a:rPr lang="en-US" sz="4400" b="1" dirty="0" smtClean="0">
                <a:solidFill>
                  <a:schemeClr val="bg1"/>
                </a:solidFill>
              </a:rPr>
              <a:t>:</a:t>
            </a:r>
          </a:p>
          <a:p>
            <a:pPr algn="ctr"/>
            <a:endParaRPr lang="en-US" sz="2400" b="1" dirty="0" smtClean="0">
              <a:solidFill>
                <a:schemeClr val="bg1"/>
              </a:solidFill>
            </a:endParaRPr>
          </a:p>
          <a:p>
            <a:pPr algn="ctr"/>
            <a:r>
              <a:rPr lang="en-US" sz="4400" b="1" dirty="0" smtClean="0">
                <a:solidFill>
                  <a:srgbClr val="00B0F0"/>
                </a:solidFill>
              </a:rPr>
              <a:t>1 John 2:18 KJB</a:t>
            </a:r>
            <a:endParaRPr lang="en-US" sz="4400" b="1" dirty="0">
              <a:solidFill>
                <a:srgbClr val="00B0F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3 (part A)</a:t>
            </a:r>
            <a:endParaRPr lang="en-US" sz="8000" b="1" dirty="0">
              <a:solidFill>
                <a:schemeClr val="bg1"/>
              </a:solidFill>
            </a:endParaRPr>
          </a:p>
        </p:txBody>
      </p:sp>
      <p:sp>
        <p:nvSpPr>
          <p:cNvPr id="4" name="TextBox 3"/>
          <p:cNvSpPr txBox="1"/>
          <p:nvPr/>
        </p:nvSpPr>
        <p:spPr>
          <a:xfrm>
            <a:off x="0" y="1600200"/>
            <a:ext cx="9144000" cy="4216539"/>
          </a:xfrm>
          <a:prstGeom prst="rect">
            <a:avLst/>
          </a:prstGeom>
          <a:noFill/>
        </p:spPr>
        <p:txBody>
          <a:bodyPr wrap="square" rtlCol="0">
            <a:spAutoFit/>
          </a:bodyPr>
          <a:lstStyle/>
          <a:p>
            <a:pPr algn="ctr"/>
            <a:r>
              <a:rPr lang="en-US" sz="4400" b="1" dirty="0" smtClean="0">
                <a:solidFill>
                  <a:schemeClr val="bg1"/>
                </a:solidFill>
              </a:rPr>
              <a:t>There is even one OT text, found in an so-called LXX</a:t>
            </a:r>
            <a:r>
              <a:rPr lang="en-US" sz="4400" b="1" dirty="0" smtClean="0">
                <a:solidFill>
                  <a:srgbClr val="FFFF00"/>
                </a:solidFill>
              </a:rPr>
              <a:t>*</a:t>
            </a:r>
            <a:r>
              <a:rPr lang="en-US" sz="4400" b="1" dirty="0" smtClean="0">
                <a:solidFill>
                  <a:schemeClr val="bg1"/>
                </a:solidFill>
              </a:rPr>
              <a:t>, Leviticus 6:22, which reads:</a:t>
            </a:r>
          </a:p>
          <a:p>
            <a:pPr algn="ctr"/>
            <a:endParaRPr lang="en-US" sz="2400" b="1" dirty="0" smtClean="0">
              <a:solidFill>
                <a:schemeClr val="bg1"/>
              </a:solidFill>
            </a:endParaRPr>
          </a:p>
          <a:p>
            <a:pPr algn="ctr"/>
            <a:r>
              <a:rPr lang="en-US" sz="4400" b="1" dirty="0" smtClean="0">
                <a:solidFill>
                  <a:srgbClr val="FFFF00"/>
                </a:solidFill>
              </a:rPr>
              <a:t>“… </a:t>
            </a:r>
            <a:r>
              <a:rPr lang="el-GR" sz="4400" b="1" dirty="0" smtClean="0">
                <a:solidFill>
                  <a:srgbClr val="FFFF00"/>
                </a:solidFill>
              </a:rPr>
              <a:t>ὁ χριστὸς ἀντ᾽</a:t>
            </a:r>
            <a:r>
              <a:rPr lang="en-US" sz="4400" b="1" dirty="0" smtClean="0">
                <a:solidFill>
                  <a:srgbClr val="FFFF00"/>
                </a:solidFill>
              </a:rPr>
              <a:t> …”</a:t>
            </a:r>
          </a:p>
          <a:p>
            <a:pPr algn="ctr"/>
            <a:endParaRPr lang="en-US" sz="2400" b="1" dirty="0" smtClean="0">
              <a:solidFill>
                <a:schemeClr val="bg1"/>
              </a:solidFill>
            </a:endParaRPr>
          </a:p>
          <a:p>
            <a:pPr algn="ctr"/>
            <a:r>
              <a:rPr lang="en-US" sz="4400" b="1" dirty="0" smtClean="0">
                <a:solidFill>
                  <a:schemeClr val="bg1"/>
                </a:solidFill>
              </a:rPr>
              <a:t>“… the anointed in the place of …”</a:t>
            </a:r>
            <a:endParaRPr lang="en-US" sz="4400" b="1" dirty="0">
              <a:solidFill>
                <a:schemeClr val="bg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3 (part A)</a:t>
            </a:r>
            <a:endParaRPr lang="en-US" sz="8000" b="1" dirty="0">
              <a:solidFill>
                <a:schemeClr val="bg1"/>
              </a:solidFill>
            </a:endParaRPr>
          </a:p>
        </p:txBody>
      </p:sp>
      <p:sp>
        <p:nvSpPr>
          <p:cNvPr id="4" name="TextBox 3"/>
          <p:cNvSpPr txBox="1"/>
          <p:nvPr/>
        </p:nvSpPr>
        <p:spPr>
          <a:xfrm>
            <a:off x="0" y="2209800"/>
            <a:ext cx="9144000" cy="3539430"/>
          </a:xfrm>
          <a:prstGeom prst="rect">
            <a:avLst/>
          </a:prstGeom>
          <a:noFill/>
        </p:spPr>
        <p:txBody>
          <a:bodyPr wrap="square" rtlCol="0">
            <a:spAutoFit/>
          </a:bodyPr>
          <a:lstStyle/>
          <a:p>
            <a:pPr algn="ctr"/>
            <a:r>
              <a:rPr lang="en-US" sz="4400" b="1" dirty="0" smtClean="0">
                <a:solidFill>
                  <a:schemeClr val="bg1"/>
                </a:solidFill>
              </a:rPr>
              <a:t>For the word </a:t>
            </a:r>
            <a:r>
              <a:rPr lang="en-US" sz="4400" b="1" dirty="0" smtClean="0">
                <a:solidFill>
                  <a:srgbClr val="FFFF00"/>
                </a:solidFill>
              </a:rPr>
              <a:t>“antichrist”</a:t>
            </a:r>
            <a:r>
              <a:rPr lang="en-US" sz="4400" b="1" dirty="0" smtClean="0">
                <a:solidFill>
                  <a:schemeClr val="bg1"/>
                </a:solidFill>
              </a:rPr>
              <a:t> is made up of two </a:t>
            </a:r>
            <a:r>
              <a:rPr lang="en-US" sz="4400" b="1" dirty="0" err="1" smtClean="0">
                <a:solidFill>
                  <a:schemeClr val="bg1"/>
                </a:solidFill>
              </a:rPr>
              <a:t>koine</a:t>
            </a:r>
            <a:r>
              <a:rPr lang="en-US" sz="4400" b="1" dirty="0" smtClean="0">
                <a:solidFill>
                  <a:schemeClr val="bg1"/>
                </a:solidFill>
              </a:rPr>
              <a:t> (common) Greek words:</a:t>
            </a:r>
          </a:p>
          <a:p>
            <a:pPr algn="ctr"/>
            <a:endParaRPr lang="en-US" sz="2400" b="1" dirty="0" smtClean="0">
              <a:solidFill>
                <a:schemeClr val="bg1"/>
              </a:solidFill>
            </a:endParaRPr>
          </a:p>
          <a:p>
            <a:pPr marL="742950" indent="-742950" algn="ctr">
              <a:buAutoNum type="arabicPeriod"/>
            </a:pPr>
            <a:r>
              <a:rPr lang="en-US" sz="4400" b="1" dirty="0" smtClean="0">
                <a:solidFill>
                  <a:srgbClr val="FFFF00"/>
                </a:solidFill>
              </a:rPr>
              <a:t>Anti</a:t>
            </a:r>
            <a:r>
              <a:rPr lang="en-US" sz="4400" b="1" dirty="0" smtClean="0">
                <a:solidFill>
                  <a:schemeClr val="bg1"/>
                </a:solidFill>
              </a:rPr>
              <a:t> – in the place of, or against</a:t>
            </a:r>
          </a:p>
          <a:p>
            <a:pPr marL="742950" indent="-742950" algn="ctr">
              <a:buAutoNum type="arabicPeriod"/>
            </a:pPr>
            <a:endParaRPr lang="en-US" sz="2400" b="1" dirty="0" smtClean="0">
              <a:solidFill>
                <a:schemeClr val="bg1"/>
              </a:solidFill>
            </a:endParaRPr>
          </a:p>
          <a:p>
            <a:pPr marL="742950" indent="-742950" algn="ctr">
              <a:buAutoNum type="arabicPeriod"/>
            </a:pPr>
            <a:r>
              <a:rPr lang="en-US" sz="4400" b="1" dirty="0" smtClean="0">
                <a:solidFill>
                  <a:srgbClr val="FFFF00"/>
                </a:solidFill>
              </a:rPr>
              <a:t>Christos</a:t>
            </a:r>
            <a:r>
              <a:rPr lang="en-US" sz="4400" b="1" dirty="0" smtClean="0">
                <a:solidFill>
                  <a:schemeClr val="bg1"/>
                </a:solidFill>
              </a:rPr>
              <a:t> – Christ or anointed</a:t>
            </a:r>
            <a:endParaRPr lang="en-US" sz="4400" b="1" dirty="0">
              <a:solidFill>
                <a:schemeClr val="bg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3 (part A)</a:t>
            </a:r>
            <a:endParaRPr lang="en-US" sz="8000" b="1" dirty="0">
              <a:solidFill>
                <a:schemeClr val="bg1"/>
              </a:solidFill>
            </a:endParaRPr>
          </a:p>
        </p:txBody>
      </p:sp>
      <p:sp>
        <p:nvSpPr>
          <p:cNvPr id="4" name="TextBox 3"/>
          <p:cNvSpPr txBox="1"/>
          <p:nvPr/>
        </p:nvSpPr>
        <p:spPr>
          <a:xfrm>
            <a:off x="0" y="2209800"/>
            <a:ext cx="9144000" cy="3539430"/>
          </a:xfrm>
          <a:prstGeom prst="rect">
            <a:avLst/>
          </a:prstGeom>
          <a:noFill/>
        </p:spPr>
        <p:txBody>
          <a:bodyPr wrap="square" rtlCol="0">
            <a:spAutoFit/>
          </a:bodyPr>
          <a:lstStyle/>
          <a:p>
            <a:pPr algn="ctr"/>
            <a:r>
              <a:rPr lang="en-US" sz="4400" b="1" dirty="0" smtClean="0">
                <a:solidFill>
                  <a:schemeClr val="bg1"/>
                </a:solidFill>
              </a:rPr>
              <a:t>The word in Latin with the same meaning would read:</a:t>
            </a:r>
          </a:p>
          <a:p>
            <a:pPr algn="ctr"/>
            <a:endParaRPr lang="en-US" sz="2400" b="1" dirty="0" smtClean="0">
              <a:solidFill>
                <a:schemeClr val="bg1"/>
              </a:solidFill>
            </a:endParaRPr>
          </a:p>
          <a:p>
            <a:pPr marL="742950" indent="-742950" algn="ctr">
              <a:buAutoNum type="arabicPeriod"/>
            </a:pPr>
            <a:r>
              <a:rPr lang="en-US" sz="4400" b="1" dirty="0" err="1" smtClean="0">
                <a:solidFill>
                  <a:srgbClr val="FFFF00"/>
                </a:solidFill>
              </a:rPr>
              <a:t>Vicarius</a:t>
            </a:r>
            <a:r>
              <a:rPr lang="en-US" sz="4400" b="1" dirty="0" smtClean="0">
                <a:solidFill>
                  <a:srgbClr val="FFFF00"/>
                </a:solidFill>
              </a:rPr>
              <a:t> (Vicar)</a:t>
            </a:r>
            <a:r>
              <a:rPr lang="en-US" sz="4400" b="1" dirty="0" smtClean="0">
                <a:solidFill>
                  <a:schemeClr val="bg1"/>
                </a:solidFill>
              </a:rPr>
              <a:t> – in the place of</a:t>
            </a:r>
          </a:p>
          <a:p>
            <a:pPr marL="742950" indent="-742950" algn="ctr">
              <a:buAutoNum type="arabicPeriod"/>
            </a:pPr>
            <a:endParaRPr lang="en-US" sz="2400" b="1" dirty="0" smtClean="0">
              <a:solidFill>
                <a:schemeClr val="bg1"/>
              </a:solidFill>
            </a:endParaRPr>
          </a:p>
          <a:p>
            <a:pPr marL="742950" indent="-742950" algn="ctr">
              <a:buAutoNum type="arabicPeriod"/>
            </a:pPr>
            <a:r>
              <a:rPr lang="en-US" sz="4400" b="1" dirty="0" smtClean="0">
                <a:solidFill>
                  <a:srgbClr val="FFFF00"/>
                </a:solidFill>
              </a:rPr>
              <a:t>Christi</a:t>
            </a:r>
            <a:r>
              <a:rPr lang="en-US" sz="4400" b="1" dirty="0" smtClean="0">
                <a:solidFill>
                  <a:schemeClr val="bg1"/>
                </a:solidFill>
              </a:rPr>
              <a:t> – Christ or anointed</a:t>
            </a:r>
            <a:endParaRPr lang="en-US" sz="440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(Previous)</a:t>
            </a:r>
            <a:endParaRPr lang="en-US" sz="8000" b="1" dirty="0">
              <a:solidFill>
                <a:schemeClr val="bg1"/>
              </a:solidFill>
            </a:endParaRPr>
          </a:p>
        </p:txBody>
      </p:sp>
      <p:sp>
        <p:nvSpPr>
          <p:cNvPr id="4" name="TextBox 3"/>
          <p:cNvSpPr txBox="1"/>
          <p:nvPr/>
        </p:nvSpPr>
        <p:spPr>
          <a:xfrm>
            <a:off x="0" y="1524000"/>
            <a:ext cx="9144000" cy="4555093"/>
          </a:xfrm>
          <a:prstGeom prst="rect">
            <a:avLst/>
          </a:prstGeom>
          <a:noFill/>
        </p:spPr>
        <p:txBody>
          <a:bodyPr wrap="square" rtlCol="0">
            <a:spAutoFit/>
          </a:bodyPr>
          <a:lstStyle/>
          <a:p>
            <a:pPr algn="ctr"/>
            <a:r>
              <a:rPr lang="en-US" sz="5400" b="1" dirty="0" smtClean="0">
                <a:solidFill>
                  <a:schemeClr val="bg1"/>
                </a:solidFill>
              </a:rPr>
              <a:t>You may also find an entire series of presentations on the subject on our webpage here –</a:t>
            </a:r>
          </a:p>
          <a:p>
            <a:pPr algn="ctr"/>
            <a:endParaRPr lang="en-US" sz="2400" b="1" dirty="0" smtClean="0">
              <a:solidFill>
                <a:schemeClr val="bg1"/>
              </a:solidFill>
            </a:endParaRPr>
          </a:p>
          <a:p>
            <a:pPr algn="ctr"/>
            <a:r>
              <a:rPr lang="en-US" sz="5100" b="1" dirty="0" smtClean="0">
                <a:solidFill>
                  <a:srgbClr val="00B0F0"/>
                </a:solidFill>
              </a:rPr>
              <a:t>https://sdamaranathachurch.org/resources/library-of-resources</a:t>
            </a:r>
            <a:endParaRPr lang="en-US" sz="5100" b="1" dirty="0">
              <a:solidFill>
                <a:srgbClr val="00B0F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3 (part A)</a:t>
            </a:r>
            <a:endParaRPr lang="en-US" sz="8000" b="1" dirty="0">
              <a:solidFill>
                <a:schemeClr val="bg1"/>
              </a:solidFill>
            </a:endParaRPr>
          </a:p>
        </p:txBody>
      </p:sp>
      <p:sp>
        <p:nvSpPr>
          <p:cNvPr id="4" name="TextBox 3"/>
          <p:cNvSpPr txBox="1"/>
          <p:nvPr/>
        </p:nvSpPr>
        <p:spPr>
          <a:xfrm>
            <a:off x="0" y="1348800"/>
            <a:ext cx="9144000" cy="4985980"/>
          </a:xfrm>
          <a:prstGeom prst="rect">
            <a:avLst/>
          </a:prstGeom>
          <a:noFill/>
        </p:spPr>
        <p:txBody>
          <a:bodyPr wrap="square" rtlCol="0">
            <a:spAutoFit/>
          </a:bodyPr>
          <a:lstStyle/>
          <a:p>
            <a:pPr algn="ctr"/>
            <a:r>
              <a:rPr lang="en-US" sz="4200" b="1" dirty="0" smtClean="0">
                <a:solidFill>
                  <a:schemeClr val="bg1"/>
                </a:solidFill>
              </a:rPr>
              <a:t>These two definitions of the prefix </a:t>
            </a:r>
            <a:r>
              <a:rPr lang="en-US" sz="4200" b="1" dirty="0" smtClean="0">
                <a:solidFill>
                  <a:srgbClr val="FFFF00"/>
                </a:solidFill>
              </a:rPr>
              <a:t>“anti-”</a:t>
            </a:r>
            <a:r>
              <a:rPr lang="en-US" sz="4200" b="1" dirty="0" smtClean="0">
                <a:solidFill>
                  <a:schemeClr val="bg1"/>
                </a:solidFill>
              </a:rPr>
              <a:t> are found in Paul’s definition:</a:t>
            </a:r>
          </a:p>
          <a:p>
            <a:pPr algn="ctr"/>
            <a:endParaRPr lang="en-US" sz="2400" b="1" dirty="0" smtClean="0">
              <a:solidFill>
                <a:schemeClr val="bg1"/>
              </a:solidFill>
            </a:endParaRPr>
          </a:p>
          <a:p>
            <a:pPr algn="ctr"/>
            <a:r>
              <a:rPr lang="en-US" sz="4200" b="1" dirty="0" smtClean="0">
                <a:solidFill>
                  <a:schemeClr val="bg1"/>
                </a:solidFill>
              </a:rPr>
              <a:t>“Who </a:t>
            </a:r>
            <a:r>
              <a:rPr lang="en-US" sz="4200" b="1" u="sng" dirty="0" err="1" smtClean="0">
                <a:solidFill>
                  <a:srgbClr val="FFFF00"/>
                </a:solidFill>
              </a:rPr>
              <a:t>opposeth</a:t>
            </a:r>
            <a:r>
              <a:rPr lang="en-US" sz="4200" b="1" dirty="0" smtClean="0">
                <a:solidFill>
                  <a:schemeClr val="bg1"/>
                </a:solidFill>
              </a:rPr>
              <a:t> and </a:t>
            </a:r>
            <a:r>
              <a:rPr lang="en-US" sz="4200" b="1" u="sng" dirty="0" err="1" smtClean="0">
                <a:solidFill>
                  <a:srgbClr val="FFFF00"/>
                </a:solidFill>
              </a:rPr>
              <a:t>exalteth</a:t>
            </a:r>
            <a:r>
              <a:rPr lang="en-US" sz="4200" b="1" dirty="0" smtClean="0">
                <a:solidFill>
                  <a:schemeClr val="bg1"/>
                </a:solidFill>
              </a:rPr>
              <a:t> himself above all that is called God, or that is worshipped; so that he as God </a:t>
            </a:r>
            <a:r>
              <a:rPr lang="en-US" sz="4200" b="1" dirty="0" err="1" smtClean="0">
                <a:solidFill>
                  <a:schemeClr val="bg1"/>
                </a:solidFill>
              </a:rPr>
              <a:t>sitteth</a:t>
            </a:r>
            <a:r>
              <a:rPr lang="en-US" sz="4200" b="1" dirty="0" smtClean="0">
                <a:solidFill>
                  <a:schemeClr val="bg1"/>
                </a:solidFill>
              </a:rPr>
              <a:t> in the temple of God, </a:t>
            </a:r>
            <a:r>
              <a:rPr lang="en-US" sz="4200" b="1" dirty="0" err="1" smtClean="0">
                <a:solidFill>
                  <a:schemeClr val="bg1"/>
                </a:solidFill>
              </a:rPr>
              <a:t>shewing</a:t>
            </a:r>
            <a:r>
              <a:rPr lang="en-US" sz="4200" b="1" dirty="0" smtClean="0">
                <a:solidFill>
                  <a:schemeClr val="bg1"/>
                </a:solidFill>
              </a:rPr>
              <a:t> himself that he is God.” </a:t>
            </a:r>
            <a:r>
              <a:rPr lang="en-US" sz="4200" b="1" dirty="0" smtClean="0">
                <a:solidFill>
                  <a:srgbClr val="00B0F0"/>
                </a:solidFill>
              </a:rPr>
              <a:t>– 2 Thessalonians 2:4 KJB</a:t>
            </a:r>
            <a:endParaRPr lang="en-US" sz="4200" b="1" dirty="0">
              <a:solidFill>
                <a:srgbClr val="00B0F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3 (part A)</a:t>
            </a:r>
            <a:endParaRPr lang="en-US" sz="8000" b="1" dirty="0">
              <a:solidFill>
                <a:schemeClr val="bg1"/>
              </a:solidFill>
            </a:endParaRPr>
          </a:p>
        </p:txBody>
      </p:sp>
      <p:sp>
        <p:nvSpPr>
          <p:cNvPr id="4" name="TextBox 3"/>
          <p:cNvSpPr txBox="1"/>
          <p:nvPr/>
        </p:nvSpPr>
        <p:spPr>
          <a:xfrm>
            <a:off x="0" y="1295400"/>
            <a:ext cx="9144000" cy="5355312"/>
          </a:xfrm>
          <a:prstGeom prst="rect">
            <a:avLst/>
          </a:prstGeom>
          <a:noFill/>
        </p:spPr>
        <p:txBody>
          <a:bodyPr wrap="square" rtlCol="0">
            <a:spAutoFit/>
          </a:bodyPr>
          <a:lstStyle/>
          <a:p>
            <a:pPr algn="ctr"/>
            <a:r>
              <a:rPr lang="en-US" sz="4200" b="1" dirty="0" smtClean="0">
                <a:solidFill>
                  <a:schemeClr val="bg1"/>
                </a:solidFill>
              </a:rPr>
              <a:t>So is “antichrist” “human”?</a:t>
            </a:r>
          </a:p>
          <a:p>
            <a:pPr algn="ctr"/>
            <a:endParaRPr lang="en-US" sz="2400" b="1" dirty="0" smtClean="0">
              <a:solidFill>
                <a:schemeClr val="bg1"/>
              </a:solidFill>
            </a:endParaRPr>
          </a:p>
          <a:p>
            <a:pPr algn="ctr"/>
            <a:r>
              <a:rPr lang="en-US" sz="4200" b="1" dirty="0" smtClean="0">
                <a:solidFill>
                  <a:schemeClr val="bg1"/>
                </a:solidFill>
              </a:rPr>
              <a:t>Yes </a:t>
            </a:r>
            <a:r>
              <a:rPr lang="en-US" sz="4200" b="1" u="sng" dirty="0" smtClean="0">
                <a:solidFill>
                  <a:srgbClr val="FFFF00"/>
                </a:solidFill>
              </a:rPr>
              <a:t>and</a:t>
            </a:r>
            <a:r>
              <a:rPr lang="en-US" sz="4200" b="1" dirty="0" smtClean="0">
                <a:solidFill>
                  <a:schemeClr val="bg1"/>
                </a:solidFill>
              </a:rPr>
              <a:t> No.</a:t>
            </a:r>
          </a:p>
          <a:p>
            <a:pPr algn="ctr"/>
            <a:endParaRPr lang="en-US" sz="2400" b="1" dirty="0" smtClean="0">
              <a:solidFill>
                <a:schemeClr val="bg1"/>
              </a:solidFill>
            </a:endParaRPr>
          </a:p>
          <a:p>
            <a:pPr algn="ctr"/>
            <a:r>
              <a:rPr lang="en-US" sz="4200" b="1" dirty="0" smtClean="0">
                <a:solidFill>
                  <a:schemeClr val="bg1"/>
                </a:solidFill>
              </a:rPr>
              <a:t>Satan is the ultimate “antichrist” (desiring worship which belongs to God alone, and who was “anointed” (</a:t>
            </a:r>
            <a:r>
              <a:rPr lang="en-US" sz="4200" b="1" dirty="0" err="1" smtClean="0">
                <a:solidFill>
                  <a:srgbClr val="00B0F0"/>
                </a:solidFill>
              </a:rPr>
              <a:t>Eze</a:t>
            </a:r>
            <a:r>
              <a:rPr lang="en-US" sz="4200" b="1" dirty="0" smtClean="0">
                <a:solidFill>
                  <a:srgbClr val="00B0F0"/>
                </a:solidFill>
              </a:rPr>
              <a:t>. 28:14 KJB</a:t>
            </a:r>
            <a:r>
              <a:rPr lang="en-US" sz="4200" b="1" dirty="0" smtClean="0">
                <a:solidFill>
                  <a:schemeClr val="bg1"/>
                </a:solidFill>
              </a:rPr>
              <a:t>)) and he is a fallen angel, not of the race of man-kind at all.</a:t>
            </a:r>
            <a:endParaRPr lang="en-US" sz="4200" b="1" dirty="0">
              <a:solidFill>
                <a:srgbClr val="00B0F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3 (part A)</a:t>
            </a:r>
            <a:endParaRPr lang="en-US" sz="8000" b="1" dirty="0">
              <a:solidFill>
                <a:schemeClr val="bg1"/>
              </a:solidFill>
            </a:endParaRPr>
          </a:p>
        </p:txBody>
      </p:sp>
      <p:sp>
        <p:nvSpPr>
          <p:cNvPr id="4" name="TextBox 3"/>
          <p:cNvSpPr txBox="1"/>
          <p:nvPr/>
        </p:nvSpPr>
        <p:spPr>
          <a:xfrm>
            <a:off x="0" y="1371600"/>
            <a:ext cx="9144000" cy="5262979"/>
          </a:xfrm>
          <a:prstGeom prst="rect">
            <a:avLst/>
          </a:prstGeom>
          <a:noFill/>
        </p:spPr>
        <p:txBody>
          <a:bodyPr wrap="square" rtlCol="0">
            <a:spAutoFit/>
          </a:bodyPr>
          <a:lstStyle/>
          <a:p>
            <a:pPr algn="ctr"/>
            <a:r>
              <a:rPr lang="en-US" sz="4200" b="1" dirty="0" smtClean="0">
                <a:solidFill>
                  <a:schemeClr val="bg1"/>
                </a:solidFill>
              </a:rPr>
              <a:t>There is also the “Beast” of </a:t>
            </a:r>
            <a:r>
              <a:rPr lang="en-US" sz="4200" b="1" dirty="0" smtClean="0">
                <a:solidFill>
                  <a:srgbClr val="00B0F0"/>
                </a:solidFill>
              </a:rPr>
              <a:t>Revelation 13:1-2 KJB</a:t>
            </a:r>
            <a:r>
              <a:rPr lang="en-US" sz="4200" b="1" dirty="0" smtClean="0">
                <a:solidFill>
                  <a:schemeClr val="bg1"/>
                </a:solidFill>
              </a:rPr>
              <a:t>, which is also the same as “antichrist” when Daniel, Revelation and 2 Thessalonians 2 are compared.  This “Beast” is a </a:t>
            </a:r>
            <a:r>
              <a:rPr lang="en-US" sz="4200" b="1" dirty="0" err="1" smtClean="0">
                <a:solidFill>
                  <a:schemeClr val="bg1"/>
                </a:solidFill>
              </a:rPr>
              <a:t>religio</a:t>
            </a:r>
            <a:r>
              <a:rPr lang="en-US" sz="4200" b="1" dirty="0" smtClean="0">
                <a:solidFill>
                  <a:schemeClr val="bg1"/>
                </a:solidFill>
              </a:rPr>
              <a:t>-political Kingdom or system, and on the whole it too seeks the place of the Son of God on a greater (or macro) level.</a:t>
            </a:r>
            <a:endParaRPr lang="en-US" sz="4200" b="1" dirty="0">
              <a:solidFill>
                <a:srgbClr val="00B0F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3 (part A)</a:t>
            </a:r>
            <a:endParaRPr lang="en-US" sz="8000" b="1" dirty="0">
              <a:solidFill>
                <a:schemeClr val="bg1"/>
              </a:solidFill>
            </a:endParaRPr>
          </a:p>
        </p:txBody>
      </p:sp>
      <p:sp>
        <p:nvSpPr>
          <p:cNvPr id="4" name="TextBox 3"/>
          <p:cNvSpPr txBox="1"/>
          <p:nvPr/>
        </p:nvSpPr>
        <p:spPr>
          <a:xfrm>
            <a:off x="0" y="1524000"/>
            <a:ext cx="9144000" cy="4708981"/>
          </a:xfrm>
          <a:prstGeom prst="rect">
            <a:avLst/>
          </a:prstGeom>
          <a:noFill/>
        </p:spPr>
        <p:txBody>
          <a:bodyPr wrap="square" rtlCol="0">
            <a:spAutoFit/>
          </a:bodyPr>
          <a:lstStyle/>
          <a:p>
            <a:pPr algn="ctr"/>
            <a:r>
              <a:rPr lang="en-US" sz="4000" b="1" dirty="0" smtClean="0">
                <a:solidFill>
                  <a:schemeClr val="bg1"/>
                </a:solidFill>
              </a:rPr>
              <a:t>There are also the individuals of mankind that also fulfill the definition of </a:t>
            </a:r>
            <a:r>
              <a:rPr lang="en-US" sz="4000" b="1" dirty="0" smtClean="0">
                <a:solidFill>
                  <a:srgbClr val="FFFF00"/>
                </a:solidFill>
              </a:rPr>
              <a:t>“antichrist”</a:t>
            </a:r>
            <a:r>
              <a:rPr lang="en-US" sz="4000" b="1" dirty="0" smtClean="0">
                <a:solidFill>
                  <a:schemeClr val="bg1"/>
                </a:solidFill>
              </a:rPr>
              <a:t>, as John says:</a:t>
            </a:r>
          </a:p>
          <a:p>
            <a:pPr algn="ctr"/>
            <a:endParaRPr lang="en-US" sz="2000" b="1" dirty="0" smtClean="0">
              <a:solidFill>
                <a:schemeClr val="bg1"/>
              </a:solidFill>
            </a:endParaRPr>
          </a:p>
          <a:p>
            <a:pPr algn="ctr"/>
            <a:r>
              <a:rPr lang="en-US" sz="4000" b="1" dirty="0" smtClean="0">
                <a:solidFill>
                  <a:schemeClr val="bg1"/>
                </a:solidFill>
              </a:rPr>
              <a:t>“</a:t>
            </a:r>
            <a:r>
              <a:rPr lang="en-US" sz="4000" b="1" u="sng" dirty="0" smtClean="0">
                <a:solidFill>
                  <a:srgbClr val="FFFF00"/>
                </a:solidFill>
              </a:rPr>
              <a:t>For many</a:t>
            </a:r>
            <a:r>
              <a:rPr lang="en-US" sz="4000" b="1" dirty="0" smtClean="0">
                <a:solidFill>
                  <a:schemeClr val="bg1"/>
                </a:solidFill>
              </a:rPr>
              <a:t> deceivers are entered into the world, </a:t>
            </a:r>
            <a:r>
              <a:rPr lang="en-US" sz="4000" b="1" u="sng" dirty="0" smtClean="0">
                <a:solidFill>
                  <a:srgbClr val="FFFF00"/>
                </a:solidFill>
              </a:rPr>
              <a:t>who confess not that Jesus Christ is come in the flesh</a:t>
            </a:r>
            <a:r>
              <a:rPr lang="en-US" sz="4000" b="1" dirty="0" smtClean="0">
                <a:solidFill>
                  <a:schemeClr val="bg1"/>
                </a:solidFill>
              </a:rPr>
              <a:t>. </a:t>
            </a:r>
            <a:r>
              <a:rPr lang="en-US" sz="4000" b="1" u="sng" dirty="0" smtClean="0">
                <a:solidFill>
                  <a:srgbClr val="FFFF00"/>
                </a:solidFill>
              </a:rPr>
              <a:t>This is</a:t>
            </a:r>
            <a:r>
              <a:rPr lang="en-US" sz="4000" b="1" dirty="0" smtClean="0">
                <a:solidFill>
                  <a:schemeClr val="bg1"/>
                </a:solidFill>
              </a:rPr>
              <a:t> a deceiver and</a:t>
            </a:r>
            <a:r>
              <a:rPr lang="en-US" sz="4000" b="1" u="sng" dirty="0" smtClean="0">
                <a:solidFill>
                  <a:srgbClr val="FFFF00"/>
                </a:solidFill>
              </a:rPr>
              <a:t> an antichrist</a:t>
            </a:r>
            <a:r>
              <a:rPr lang="en-US" sz="4000" b="1" dirty="0" smtClean="0">
                <a:solidFill>
                  <a:schemeClr val="bg1"/>
                </a:solidFill>
              </a:rPr>
              <a:t>.” </a:t>
            </a:r>
            <a:r>
              <a:rPr lang="en-US" sz="4000" b="1" dirty="0" smtClean="0">
                <a:solidFill>
                  <a:srgbClr val="00B0F0"/>
                </a:solidFill>
              </a:rPr>
              <a:t>– 2 John 1:7 KJB</a:t>
            </a:r>
            <a:endParaRPr lang="en-US" sz="4000" b="1" dirty="0">
              <a:solidFill>
                <a:srgbClr val="00B0F0"/>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Question 3 (part B)</a:t>
            </a:r>
            <a:endParaRPr lang="en-US" sz="8000" b="1" dirty="0">
              <a:solidFill>
                <a:schemeClr val="bg1"/>
              </a:solidFill>
            </a:endParaRPr>
          </a:p>
        </p:txBody>
      </p:sp>
      <p:sp>
        <p:nvSpPr>
          <p:cNvPr id="5" name="TextBox 4"/>
          <p:cNvSpPr txBox="1"/>
          <p:nvPr/>
        </p:nvSpPr>
        <p:spPr>
          <a:xfrm>
            <a:off x="0" y="2819400"/>
            <a:ext cx="9144000" cy="1754326"/>
          </a:xfrm>
          <a:prstGeom prst="rect">
            <a:avLst/>
          </a:prstGeom>
          <a:noFill/>
        </p:spPr>
        <p:txBody>
          <a:bodyPr wrap="square" rtlCol="0">
            <a:spAutoFit/>
          </a:bodyPr>
          <a:lstStyle/>
          <a:p>
            <a:pPr algn="ctr"/>
            <a:r>
              <a:rPr lang="en-US" sz="5400" b="1" dirty="0" smtClean="0">
                <a:solidFill>
                  <a:srgbClr val="FFFF00"/>
                </a:solidFill>
              </a:rPr>
              <a:t>“Is the anti-</a:t>
            </a:r>
            <a:r>
              <a:rPr lang="en-US" sz="5400" b="1" dirty="0" err="1" smtClean="0">
                <a:solidFill>
                  <a:srgbClr val="FFFF00"/>
                </a:solidFill>
              </a:rPr>
              <a:t>christ</a:t>
            </a:r>
            <a:r>
              <a:rPr lang="en-US" sz="5400" b="1" dirty="0" smtClean="0">
                <a:solidFill>
                  <a:srgbClr val="FFFF00"/>
                </a:solidFill>
              </a:rPr>
              <a:t> an individual?”</a:t>
            </a:r>
            <a:endParaRPr lang="en-US" sz="5400" b="1" dirty="0">
              <a:solidFill>
                <a:srgbClr val="FFFF00"/>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3 (part B)</a:t>
            </a:r>
            <a:endParaRPr lang="en-US" sz="8000" b="1" dirty="0">
              <a:solidFill>
                <a:schemeClr val="bg1"/>
              </a:solidFill>
            </a:endParaRPr>
          </a:p>
        </p:txBody>
      </p:sp>
      <p:sp>
        <p:nvSpPr>
          <p:cNvPr id="4" name="TextBox 3"/>
          <p:cNvSpPr txBox="1"/>
          <p:nvPr/>
        </p:nvSpPr>
        <p:spPr>
          <a:xfrm>
            <a:off x="0" y="1447800"/>
            <a:ext cx="9144000" cy="5078313"/>
          </a:xfrm>
          <a:prstGeom prst="rect">
            <a:avLst/>
          </a:prstGeom>
          <a:noFill/>
        </p:spPr>
        <p:txBody>
          <a:bodyPr wrap="square" rtlCol="0">
            <a:spAutoFit/>
          </a:bodyPr>
          <a:lstStyle/>
          <a:p>
            <a:pPr algn="ctr"/>
            <a:r>
              <a:rPr lang="en-US" sz="5400" b="1" dirty="0" smtClean="0">
                <a:solidFill>
                  <a:schemeClr val="bg1"/>
                </a:solidFill>
              </a:rPr>
              <a:t>Again, the answer would be “Yes </a:t>
            </a:r>
            <a:r>
              <a:rPr lang="en-US" sz="5400" b="1" u="sng" dirty="0" smtClean="0">
                <a:solidFill>
                  <a:srgbClr val="FFFF00"/>
                </a:solidFill>
              </a:rPr>
              <a:t>and</a:t>
            </a:r>
            <a:r>
              <a:rPr lang="en-US" sz="5400" b="1" dirty="0" smtClean="0">
                <a:solidFill>
                  <a:schemeClr val="bg1"/>
                </a:solidFill>
              </a:rPr>
              <a:t> No, depending on where one is looking in scripture (</a:t>
            </a:r>
            <a:r>
              <a:rPr lang="en-US" sz="5400" b="1" dirty="0" smtClean="0">
                <a:solidFill>
                  <a:srgbClr val="00B0F0"/>
                </a:solidFill>
              </a:rPr>
              <a:t>KJB</a:t>
            </a:r>
            <a:r>
              <a:rPr lang="en-US" sz="5400" b="1" dirty="0" smtClean="0">
                <a:solidFill>
                  <a:schemeClr val="bg1"/>
                </a:solidFill>
              </a:rPr>
              <a:t>) or how one is asking in relation to those things.”</a:t>
            </a:r>
            <a:endParaRPr lang="en-US" sz="5400" b="1" dirty="0">
              <a:solidFill>
                <a:srgbClr val="00B0F0"/>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3 (part B)</a:t>
            </a:r>
            <a:endParaRPr lang="en-US" sz="8000" b="1" dirty="0">
              <a:solidFill>
                <a:schemeClr val="bg1"/>
              </a:solidFill>
            </a:endParaRPr>
          </a:p>
        </p:txBody>
      </p:sp>
      <p:sp>
        <p:nvSpPr>
          <p:cNvPr id="4" name="TextBox 3"/>
          <p:cNvSpPr txBox="1"/>
          <p:nvPr/>
        </p:nvSpPr>
        <p:spPr>
          <a:xfrm>
            <a:off x="0" y="1676400"/>
            <a:ext cx="9144000" cy="4616648"/>
          </a:xfrm>
          <a:prstGeom prst="rect">
            <a:avLst/>
          </a:prstGeom>
          <a:noFill/>
        </p:spPr>
        <p:txBody>
          <a:bodyPr wrap="square" rtlCol="0">
            <a:spAutoFit/>
          </a:bodyPr>
          <a:lstStyle/>
          <a:p>
            <a:pPr algn="ctr"/>
            <a:r>
              <a:rPr lang="en-US" sz="5400" b="1" dirty="0" smtClean="0">
                <a:solidFill>
                  <a:schemeClr val="bg1"/>
                </a:solidFill>
              </a:rPr>
              <a:t>Satan, the ultimate “antichrist”, is indeed an “individual”.</a:t>
            </a:r>
          </a:p>
          <a:p>
            <a:pPr algn="ctr"/>
            <a:endParaRPr lang="en-US" sz="2400" b="1" dirty="0" smtClean="0">
              <a:solidFill>
                <a:schemeClr val="bg1"/>
              </a:solidFill>
            </a:endParaRPr>
          </a:p>
          <a:p>
            <a:pPr algn="ctr"/>
            <a:r>
              <a:rPr lang="en-US" sz="5400" b="1" dirty="0" smtClean="0">
                <a:solidFill>
                  <a:schemeClr val="bg1"/>
                </a:solidFill>
              </a:rPr>
              <a:t>Even the “Beast” of </a:t>
            </a:r>
            <a:r>
              <a:rPr lang="en-US" sz="5400" b="1" dirty="0" smtClean="0">
                <a:solidFill>
                  <a:srgbClr val="00B0F0"/>
                </a:solidFill>
              </a:rPr>
              <a:t>Revelation 13:1-2 KJB</a:t>
            </a:r>
            <a:r>
              <a:rPr lang="en-US" sz="5400" b="1" dirty="0" smtClean="0">
                <a:solidFill>
                  <a:schemeClr val="bg1"/>
                </a:solidFill>
              </a:rPr>
              <a:t> is singular.</a:t>
            </a:r>
            <a:endParaRPr lang="en-US" sz="5400" b="1" dirty="0">
              <a:solidFill>
                <a:srgbClr val="00B0F0"/>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3 (part B)</a:t>
            </a:r>
            <a:endParaRPr lang="en-US" sz="8000" b="1" dirty="0">
              <a:solidFill>
                <a:schemeClr val="bg1"/>
              </a:solidFill>
            </a:endParaRPr>
          </a:p>
        </p:txBody>
      </p:sp>
      <p:sp>
        <p:nvSpPr>
          <p:cNvPr id="4" name="TextBox 3"/>
          <p:cNvSpPr txBox="1"/>
          <p:nvPr/>
        </p:nvSpPr>
        <p:spPr>
          <a:xfrm>
            <a:off x="0" y="1371600"/>
            <a:ext cx="9144000" cy="5201424"/>
          </a:xfrm>
          <a:prstGeom prst="rect">
            <a:avLst/>
          </a:prstGeom>
          <a:noFill/>
        </p:spPr>
        <p:txBody>
          <a:bodyPr wrap="square" rtlCol="0">
            <a:spAutoFit/>
          </a:bodyPr>
          <a:lstStyle/>
          <a:p>
            <a:pPr algn="ctr"/>
            <a:r>
              <a:rPr lang="en-US" sz="4400" b="1" dirty="0" smtClean="0">
                <a:solidFill>
                  <a:schemeClr val="bg1"/>
                </a:solidFill>
              </a:rPr>
              <a:t>Yet, John also speaks of multiple persons that fulfill the role:</a:t>
            </a:r>
          </a:p>
          <a:p>
            <a:pPr algn="ctr"/>
            <a:endParaRPr lang="en-US" sz="2400" b="1" dirty="0" smtClean="0">
              <a:solidFill>
                <a:schemeClr val="bg1"/>
              </a:solidFill>
            </a:endParaRPr>
          </a:p>
          <a:p>
            <a:pPr algn="ctr"/>
            <a:r>
              <a:rPr lang="en-US" sz="4400" b="1" dirty="0" smtClean="0">
                <a:solidFill>
                  <a:schemeClr val="bg1"/>
                </a:solidFill>
              </a:rPr>
              <a:t>“Little children, it is the last time: and as ye have heard that antichrist shall come, </a:t>
            </a:r>
            <a:r>
              <a:rPr lang="en-US" sz="4400" b="1" u="sng" dirty="0" smtClean="0">
                <a:solidFill>
                  <a:srgbClr val="FFFF00"/>
                </a:solidFill>
              </a:rPr>
              <a:t>even now are there many antichrists</a:t>
            </a:r>
            <a:r>
              <a:rPr lang="en-US" sz="4400" b="1" dirty="0" smtClean="0">
                <a:solidFill>
                  <a:schemeClr val="bg1"/>
                </a:solidFill>
              </a:rPr>
              <a:t>; whereby we know that it is the last time.” </a:t>
            </a:r>
            <a:r>
              <a:rPr lang="en-US" sz="4400" b="1" dirty="0" smtClean="0">
                <a:solidFill>
                  <a:srgbClr val="00B0F0"/>
                </a:solidFill>
              </a:rPr>
              <a:t>– 1 John 2:18 KJB</a:t>
            </a:r>
            <a:endParaRPr lang="en-US" sz="4400" b="1" dirty="0">
              <a:solidFill>
                <a:srgbClr val="00B0F0"/>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3 (part B)</a:t>
            </a:r>
            <a:endParaRPr lang="en-US" sz="8000" b="1" dirty="0">
              <a:solidFill>
                <a:schemeClr val="bg1"/>
              </a:solidFill>
            </a:endParaRPr>
          </a:p>
        </p:txBody>
      </p:sp>
      <p:sp>
        <p:nvSpPr>
          <p:cNvPr id="4" name="TextBox 3"/>
          <p:cNvSpPr txBox="1"/>
          <p:nvPr/>
        </p:nvSpPr>
        <p:spPr>
          <a:xfrm>
            <a:off x="0" y="1371600"/>
            <a:ext cx="9144000" cy="5201424"/>
          </a:xfrm>
          <a:prstGeom prst="rect">
            <a:avLst/>
          </a:prstGeom>
          <a:noFill/>
        </p:spPr>
        <p:txBody>
          <a:bodyPr wrap="square" rtlCol="0">
            <a:spAutoFit/>
          </a:bodyPr>
          <a:lstStyle/>
          <a:p>
            <a:pPr algn="ctr"/>
            <a:r>
              <a:rPr lang="en-US" sz="4400" b="1" dirty="0" smtClean="0">
                <a:solidFill>
                  <a:schemeClr val="bg1"/>
                </a:solidFill>
              </a:rPr>
              <a:t>Paul spoke of the same:</a:t>
            </a:r>
          </a:p>
          <a:p>
            <a:pPr algn="ctr"/>
            <a:endParaRPr lang="en-US" sz="2400" b="1" dirty="0" smtClean="0">
              <a:solidFill>
                <a:schemeClr val="bg1"/>
              </a:solidFill>
            </a:endParaRPr>
          </a:p>
          <a:p>
            <a:pPr algn="ctr"/>
            <a:r>
              <a:rPr lang="en-US" sz="4400" b="1" dirty="0" smtClean="0">
                <a:solidFill>
                  <a:schemeClr val="bg1"/>
                </a:solidFill>
              </a:rPr>
              <a:t>“Take heed therefore unto </a:t>
            </a:r>
            <a:r>
              <a:rPr lang="en-US" sz="4400" b="1" u="sng" dirty="0" smtClean="0">
                <a:solidFill>
                  <a:srgbClr val="FFFF00"/>
                </a:solidFill>
              </a:rPr>
              <a:t>yourselves</a:t>
            </a:r>
            <a:r>
              <a:rPr lang="en-US" sz="4400" b="1" dirty="0" smtClean="0">
                <a:solidFill>
                  <a:schemeClr val="bg1"/>
                </a:solidFill>
              </a:rPr>
              <a:t>, and to all the flock, </a:t>
            </a:r>
            <a:r>
              <a:rPr lang="en-US" sz="4400" b="1" u="sng" dirty="0" smtClean="0">
                <a:solidFill>
                  <a:srgbClr val="FFFF00"/>
                </a:solidFill>
              </a:rPr>
              <a:t>over the which</a:t>
            </a:r>
            <a:r>
              <a:rPr lang="en-US" sz="4400" b="1" dirty="0" smtClean="0">
                <a:solidFill>
                  <a:schemeClr val="bg1"/>
                </a:solidFill>
              </a:rPr>
              <a:t> the Holy Ghost hath made you </a:t>
            </a:r>
            <a:r>
              <a:rPr lang="en-US" sz="4400" b="1" u="sng" dirty="0" smtClean="0">
                <a:solidFill>
                  <a:srgbClr val="FFFF00"/>
                </a:solidFill>
              </a:rPr>
              <a:t>overseers</a:t>
            </a:r>
            <a:r>
              <a:rPr lang="en-US" sz="4400" b="1" dirty="0" smtClean="0">
                <a:solidFill>
                  <a:schemeClr val="bg1"/>
                </a:solidFill>
              </a:rPr>
              <a:t>, to feed </a:t>
            </a:r>
            <a:r>
              <a:rPr lang="en-US" sz="4400" b="1" u="sng" dirty="0" smtClean="0">
                <a:solidFill>
                  <a:srgbClr val="FFFF00"/>
                </a:solidFill>
              </a:rPr>
              <a:t>the church of God</a:t>
            </a:r>
            <a:r>
              <a:rPr lang="en-US" sz="4400" b="1" dirty="0" smtClean="0">
                <a:solidFill>
                  <a:schemeClr val="bg1"/>
                </a:solidFill>
              </a:rPr>
              <a:t>, which he hath purchased with his own blood.”</a:t>
            </a:r>
          </a:p>
          <a:p>
            <a:pPr algn="ctr"/>
            <a:r>
              <a:rPr lang="en-US" sz="4400" b="1" dirty="0" smtClean="0">
                <a:solidFill>
                  <a:srgbClr val="00B0F0"/>
                </a:solidFill>
              </a:rPr>
              <a:t>– Acts 20:28 KJB</a:t>
            </a:r>
            <a:endParaRPr lang="en-US" sz="4400" b="1" dirty="0">
              <a:solidFill>
                <a:srgbClr val="00B0F0"/>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3 (part B)</a:t>
            </a:r>
            <a:endParaRPr lang="en-US" sz="8000" b="1" dirty="0">
              <a:solidFill>
                <a:schemeClr val="bg1"/>
              </a:solidFill>
            </a:endParaRPr>
          </a:p>
        </p:txBody>
      </p:sp>
      <p:sp>
        <p:nvSpPr>
          <p:cNvPr id="4" name="TextBox 3"/>
          <p:cNvSpPr txBox="1"/>
          <p:nvPr/>
        </p:nvSpPr>
        <p:spPr>
          <a:xfrm>
            <a:off x="0" y="2209800"/>
            <a:ext cx="9144000" cy="2800767"/>
          </a:xfrm>
          <a:prstGeom prst="rect">
            <a:avLst/>
          </a:prstGeom>
          <a:noFill/>
        </p:spPr>
        <p:txBody>
          <a:bodyPr wrap="square" rtlCol="0">
            <a:spAutoFit/>
          </a:bodyPr>
          <a:lstStyle/>
          <a:p>
            <a:pPr algn="ctr"/>
            <a:r>
              <a:rPr lang="en-US" sz="4400" b="1" dirty="0" smtClean="0">
                <a:solidFill>
                  <a:schemeClr val="bg1"/>
                </a:solidFill>
              </a:rPr>
              <a:t>“For I know this, that after my departing shall grievous wolves </a:t>
            </a:r>
            <a:r>
              <a:rPr lang="en-US" sz="4400" b="1" u="sng" dirty="0" smtClean="0">
                <a:solidFill>
                  <a:srgbClr val="FFFF00"/>
                </a:solidFill>
              </a:rPr>
              <a:t>enter in among you</a:t>
            </a:r>
            <a:r>
              <a:rPr lang="en-US" sz="4400" b="1" dirty="0" smtClean="0">
                <a:solidFill>
                  <a:schemeClr val="bg1"/>
                </a:solidFill>
              </a:rPr>
              <a:t>, not sparing the flock.”</a:t>
            </a:r>
          </a:p>
          <a:p>
            <a:pPr algn="ctr"/>
            <a:r>
              <a:rPr lang="en-US" sz="4400" b="1" dirty="0" smtClean="0">
                <a:solidFill>
                  <a:srgbClr val="00B0F0"/>
                </a:solidFill>
              </a:rPr>
              <a:t>– Acts 20:20 KJB</a:t>
            </a:r>
            <a:endParaRPr lang="en-US" sz="4400" b="1" dirty="0">
              <a:solidFill>
                <a:srgbClr val="00B0F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Question 1</a:t>
            </a:r>
            <a:endParaRPr lang="en-US" sz="8000" b="1" dirty="0">
              <a:solidFill>
                <a:schemeClr val="bg1"/>
              </a:solidFill>
            </a:endParaRPr>
          </a:p>
        </p:txBody>
      </p:sp>
      <p:sp>
        <p:nvSpPr>
          <p:cNvPr id="5" name="TextBox 4"/>
          <p:cNvSpPr txBox="1"/>
          <p:nvPr/>
        </p:nvSpPr>
        <p:spPr>
          <a:xfrm>
            <a:off x="0" y="2819400"/>
            <a:ext cx="9144000" cy="1754326"/>
          </a:xfrm>
          <a:prstGeom prst="rect">
            <a:avLst/>
          </a:prstGeom>
          <a:noFill/>
        </p:spPr>
        <p:txBody>
          <a:bodyPr wrap="square" rtlCol="0">
            <a:spAutoFit/>
          </a:bodyPr>
          <a:lstStyle/>
          <a:p>
            <a:pPr algn="ctr"/>
            <a:r>
              <a:rPr lang="en-US" sz="5400" b="1" dirty="0" smtClean="0">
                <a:solidFill>
                  <a:srgbClr val="FFFF00"/>
                </a:solidFill>
              </a:rPr>
              <a:t>“What happened to the garden of Eden?”</a:t>
            </a:r>
            <a:endParaRPr lang="en-US" sz="5400" b="1" dirty="0">
              <a:solidFill>
                <a:srgbClr val="FFFF00"/>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3 (part B)</a:t>
            </a:r>
            <a:endParaRPr lang="en-US" sz="8000" b="1" dirty="0">
              <a:solidFill>
                <a:schemeClr val="bg1"/>
              </a:solidFill>
            </a:endParaRPr>
          </a:p>
        </p:txBody>
      </p:sp>
      <p:sp>
        <p:nvSpPr>
          <p:cNvPr id="4" name="TextBox 3"/>
          <p:cNvSpPr txBox="1"/>
          <p:nvPr/>
        </p:nvSpPr>
        <p:spPr>
          <a:xfrm>
            <a:off x="0" y="2286000"/>
            <a:ext cx="9144000" cy="2800767"/>
          </a:xfrm>
          <a:prstGeom prst="rect">
            <a:avLst/>
          </a:prstGeom>
          <a:noFill/>
        </p:spPr>
        <p:txBody>
          <a:bodyPr wrap="square" rtlCol="0">
            <a:spAutoFit/>
          </a:bodyPr>
          <a:lstStyle/>
          <a:p>
            <a:pPr algn="ctr"/>
            <a:r>
              <a:rPr lang="en-US" sz="4400" b="1" dirty="0" smtClean="0">
                <a:solidFill>
                  <a:schemeClr val="bg1"/>
                </a:solidFill>
              </a:rPr>
              <a:t>“</a:t>
            </a:r>
            <a:r>
              <a:rPr lang="en-US" sz="4400" b="1" u="sng" dirty="0" smtClean="0">
                <a:solidFill>
                  <a:srgbClr val="FFFF00"/>
                </a:solidFill>
              </a:rPr>
              <a:t>Also of your own selves shall men arise</a:t>
            </a:r>
            <a:r>
              <a:rPr lang="en-US" sz="4400" b="1" dirty="0" smtClean="0">
                <a:solidFill>
                  <a:schemeClr val="bg1"/>
                </a:solidFill>
              </a:rPr>
              <a:t>, speaking perverse things, to draw away disciples after </a:t>
            </a:r>
            <a:r>
              <a:rPr lang="en-US" sz="4400" b="1" u="sng" dirty="0" smtClean="0">
                <a:solidFill>
                  <a:srgbClr val="FFFF00"/>
                </a:solidFill>
              </a:rPr>
              <a:t>them</a:t>
            </a:r>
            <a:r>
              <a:rPr lang="en-US" sz="4400" b="1" dirty="0" smtClean="0">
                <a:solidFill>
                  <a:schemeClr val="bg1"/>
                </a:solidFill>
              </a:rPr>
              <a:t>.”</a:t>
            </a:r>
          </a:p>
          <a:p>
            <a:pPr algn="ctr"/>
            <a:r>
              <a:rPr lang="en-US" sz="4400" b="1" dirty="0" smtClean="0">
                <a:solidFill>
                  <a:srgbClr val="00B0F0"/>
                </a:solidFill>
              </a:rPr>
              <a:t>– Acts 20:30 KJB</a:t>
            </a:r>
            <a:endParaRPr lang="en-US" sz="4400" b="1" dirty="0">
              <a:solidFill>
                <a:srgbClr val="00B0F0"/>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3 (part B)</a:t>
            </a:r>
            <a:endParaRPr lang="en-US" sz="8000" b="1" dirty="0">
              <a:solidFill>
                <a:schemeClr val="bg1"/>
              </a:solidFill>
            </a:endParaRPr>
          </a:p>
        </p:txBody>
      </p:sp>
      <p:sp>
        <p:nvSpPr>
          <p:cNvPr id="4" name="TextBox 3"/>
          <p:cNvSpPr txBox="1"/>
          <p:nvPr/>
        </p:nvSpPr>
        <p:spPr>
          <a:xfrm>
            <a:off x="0" y="2667000"/>
            <a:ext cx="9144000" cy="2123658"/>
          </a:xfrm>
          <a:prstGeom prst="rect">
            <a:avLst/>
          </a:prstGeom>
          <a:noFill/>
        </p:spPr>
        <p:txBody>
          <a:bodyPr wrap="square" rtlCol="0">
            <a:spAutoFit/>
          </a:bodyPr>
          <a:lstStyle/>
          <a:p>
            <a:pPr algn="ctr"/>
            <a:r>
              <a:rPr lang="en-US" sz="4400" b="1" dirty="0" smtClean="0">
                <a:solidFill>
                  <a:schemeClr val="bg1"/>
                </a:solidFill>
              </a:rPr>
              <a:t>“And no marvel; for </a:t>
            </a:r>
            <a:r>
              <a:rPr lang="en-US" sz="4400" b="1" u="sng" dirty="0" smtClean="0">
                <a:solidFill>
                  <a:srgbClr val="FFFF00"/>
                </a:solidFill>
              </a:rPr>
              <a:t>Satan himself is transformed into an angel of light</a:t>
            </a:r>
            <a:r>
              <a:rPr lang="en-US" sz="4400" b="1" dirty="0" smtClean="0">
                <a:solidFill>
                  <a:schemeClr val="bg1"/>
                </a:solidFill>
              </a:rPr>
              <a:t>.”</a:t>
            </a:r>
          </a:p>
          <a:p>
            <a:pPr algn="ctr"/>
            <a:r>
              <a:rPr lang="en-US" sz="4400" b="1" dirty="0" smtClean="0">
                <a:solidFill>
                  <a:srgbClr val="00B0F0"/>
                </a:solidFill>
              </a:rPr>
              <a:t>– 2 Corinthians 11:14 KJB</a:t>
            </a:r>
            <a:endParaRPr lang="en-US" sz="4400" b="1" dirty="0">
              <a:solidFill>
                <a:srgbClr val="00B0F0"/>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3 (part B)</a:t>
            </a:r>
            <a:endParaRPr lang="en-US" sz="8000" b="1" dirty="0">
              <a:solidFill>
                <a:schemeClr val="bg1"/>
              </a:solidFill>
            </a:endParaRPr>
          </a:p>
        </p:txBody>
      </p:sp>
      <p:sp>
        <p:nvSpPr>
          <p:cNvPr id="4" name="TextBox 3"/>
          <p:cNvSpPr txBox="1"/>
          <p:nvPr/>
        </p:nvSpPr>
        <p:spPr>
          <a:xfrm>
            <a:off x="0" y="2133600"/>
            <a:ext cx="9144000" cy="3477875"/>
          </a:xfrm>
          <a:prstGeom prst="rect">
            <a:avLst/>
          </a:prstGeom>
          <a:noFill/>
        </p:spPr>
        <p:txBody>
          <a:bodyPr wrap="square" rtlCol="0">
            <a:spAutoFit/>
          </a:bodyPr>
          <a:lstStyle/>
          <a:p>
            <a:pPr algn="ctr"/>
            <a:r>
              <a:rPr lang="en-US" sz="4400" b="1" dirty="0" smtClean="0">
                <a:solidFill>
                  <a:schemeClr val="bg1"/>
                </a:solidFill>
              </a:rPr>
              <a:t>“Therefore </a:t>
            </a:r>
            <a:r>
              <a:rPr lang="en-US" sz="4400" b="1" i="1" dirty="0" smtClean="0">
                <a:solidFill>
                  <a:schemeClr val="bg1"/>
                </a:solidFill>
              </a:rPr>
              <a:t>it is</a:t>
            </a:r>
            <a:r>
              <a:rPr lang="en-US" sz="4400" b="1" dirty="0" smtClean="0">
                <a:solidFill>
                  <a:schemeClr val="bg1"/>
                </a:solidFill>
              </a:rPr>
              <a:t> no great thing </a:t>
            </a:r>
            <a:r>
              <a:rPr lang="en-US" sz="4400" b="1" u="sng" dirty="0" smtClean="0">
                <a:solidFill>
                  <a:srgbClr val="FFFF00"/>
                </a:solidFill>
              </a:rPr>
              <a:t>if his ministers also be transformed as the ministers of righteousness</a:t>
            </a:r>
            <a:r>
              <a:rPr lang="en-US" sz="4400" b="1" dirty="0" smtClean="0">
                <a:solidFill>
                  <a:schemeClr val="bg1"/>
                </a:solidFill>
              </a:rPr>
              <a:t>; whose end shall be according to their works.”</a:t>
            </a:r>
          </a:p>
          <a:p>
            <a:pPr algn="ctr"/>
            <a:r>
              <a:rPr lang="en-US" sz="4400" b="1" dirty="0" smtClean="0">
                <a:solidFill>
                  <a:srgbClr val="00B0F0"/>
                </a:solidFill>
              </a:rPr>
              <a:t>– 2 Corinthians 11:15 KJB</a:t>
            </a:r>
            <a:endParaRPr lang="en-US" sz="4400" b="1" dirty="0">
              <a:solidFill>
                <a:srgbClr val="00B0F0"/>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3 (part B)</a:t>
            </a:r>
            <a:endParaRPr lang="en-US" sz="8000" b="1" dirty="0">
              <a:solidFill>
                <a:schemeClr val="bg1"/>
              </a:solidFill>
            </a:endParaRPr>
          </a:p>
        </p:txBody>
      </p:sp>
      <p:sp>
        <p:nvSpPr>
          <p:cNvPr id="4" name="TextBox 3"/>
          <p:cNvSpPr txBox="1"/>
          <p:nvPr/>
        </p:nvSpPr>
        <p:spPr>
          <a:xfrm>
            <a:off x="0" y="1600200"/>
            <a:ext cx="9144000" cy="4524315"/>
          </a:xfrm>
          <a:prstGeom prst="rect">
            <a:avLst/>
          </a:prstGeom>
          <a:noFill/>
        </p:spPr>
        <p:txBody>
          <a:bodyPr wrap="square" rtlCol="0">
            <a:spAutoFit/>
          </a:bodyPr>
          <a:lstStyle/>
          <a:p>
            <a:pPr algn="ctr"/>
            <a:r>
              <a:rPr lang="en-US" sz="4800" b="1" dirty="0" smtClean="0">
                <a:solidFill>
                  <a:schemeClr val="bg1"/>
                </a:solidFill>
              </a:rPr>
              <a:t>Are there any </a:t>
            </a:r>
            <a:r>
              <a:rPr lang="en-US" sz="4800" b="1" dirty="0" smtClean="0">
                <a:solidFill>
                  <a:srgbClr val="00B0F0"/>
                </a:solidFill>
              </a:rPr>
              <a:t>“overseers”</a:t>
            </a:r>
            <a:r>
              <a:rPr lang="en-US" sz="4800" b="1" dirty="0" smtClean="0">
                <a:solidFill>
                  <a:schemeClr val="bg1"/>
                </a:solidFill>
              </a:rPr>
              <a:t> (</a:t>
            </a:r>
            <a:r>
              <a:rPr lang="en-US" sz="4800" b="1" dirty="0" smtClean="0">
                <a:solidFill>
                  <a:srgbClr val="00B0F0"/>
                </a:solidFill>
              </a:rPr>
              <a:t>GNT TR - “</a:t>
            </a:r>
            <a:r>
              <a:rPr lang="el-GR" sz="4800" b="1" dirty="0" smtClean="0">
                <a:solidFill>
                  <a:srgbClr val="00B0F0"/>
                </a:solidFill>
              </a:rPr>
              <a:t>επισκοπους</a:t>
            </a:r>
            <a:r>
              <a:rPr lang="en-US" sz="4800" b="1" dirty="0" smtClean="0">
                <a:solidFill>
                  <a:srgbClr val="00B0F0"/>
                </a:solidFill>
              </a:rPr>
              <a:t>”</a:t>
            </a:r>
            <a:r>
              <a:rPr lang="en-US" sz="4800" b="1" dirty="0" smtClean="0">
                <a:solidFill>
                  <a:schemeClr val="bg1"/>
                </a:solidFill>
              </a:rPr>
              <a:t>; Bishops/Elders) that claim to be of the church of Jesus, hold the title </a:t>
            </a:r>
            <a:r>
              <a:rPr lang="en-US" sz="4800" b="1" dirty="0" err="1" smtClean="0">
                <a:solidFill>
                  <a:schemeClr val="bg1"/>
                </a:solidFill>
              </a:rPr>
              <a:t>Vicarius</a:t>
            </a:r>
            <a:r>
              <a:rPr lang="en-US" sz="4800" b="1" dirty="0" smtClean="0">
                <a:solidFill>
                  <a:schemeClr val="bg1"/>
                </a:solidFill>
              </a:rPr>
              <a:t> Christi, and say that they are ‘in the place of Christ’ on earth now?</a:t>
            </a:r>
            <a:endParaRPr lang="en-US" sz="4800" b="1" dirty="0">
              <a:solidFill>
                <a:srgbClr val="00B0F0"/>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3 (part B)</a:t>
            </a:r>
            <a:endParaRPr lang="en-US" sz="8000" b="1" dirty="0">
              <a:solidFill>
                <a:schemeClr val="bg1"/>
              </a:solidFill>
            </a:endParaRPr>
          </a:p>
        </p:txBody>
      </p:sp>
      <p:sp>
        <p:nvSpPr>
          <p:cNvPr id="4" name="TextBox 3"/>
          <p:cNvSpPr txBox="1"/>
          <p:nvPr/>
        </p:nvSpPr>
        <p:spPr>
          <a:xfrm>
            <a:off x="0" y="1600200"/>
            <a:ext cx="9144000" cy="4524315"/>
          </a:xfrm>
          <a:prstGeom prst="rect">
            <a:avLst/>
          </a:prstGeom>
          <a:noFill/>
        </p:spPr>
        <p:txBody>
          <a:bodyPr wrap="square" rtlCol="0">
            <a:spAutoFit/>
          </a:bodyPr>
          <a:lstStyle/>
          <a:p>
            <a:pPr algn="ctr"/>
            <a:r>
              <a:rPr lang="en-US" sz="4800" b="1" dirty="0" smtClean="0">
                <a:solidFill>
                  <a:schemeClr val="bg1"/>
                </a:solidFill>
              </a:rPr>
              <a:t>“But since </a:t>
            </a:r>
            <a:r>
              <a:rPr lang="en-US" sz="4800" b="1" u="sng" dirty="0" smtClean="0">
                <a:solidFill>
                  <a:srgbClr val="FFFF00"/>
                </a:solidFill>
              </a:rPr>
              <a:t>We hold upon this earth the place of God Almighty</a:t>
            </a:r>
            <a:r>
              <a:rPr lang="en-US" sz="4800" b="1" dirty="0" smtClean="0">
                <a:solidFill>
                  <a:schemeClr val="bg1"/>
                </a:solidFill>
              </a:rPr>
              <a:t>, ...”</a:t>
            </a:r>
          </a:p>
          <a:p>
            <a:pPr algn="ctr"/>
            <a:r>
              <a:rPr lang="en-US" sz="4800" b="1" dirty="0" smtClean="0">
                <a:solidFill>
                  <a:schemeClr val="bg1"/>
                </a:solidFill>
              </a:rPr>
              <a:t>– </a:t>
            </a:r>
            <a:r>
              <a:rPr lang="en-US" sz="4000" b="1" dirty="0" smtClean="0">
                <a:solidFill>
                  <a:srgbClr val="00B050"/>
                </a:solidFill>
              </a:rPr>
              <a:t>The Great Encyclical Letters of Pope Leo XIII, Encyclical Letter June 20, 1894 </a:t>
            </a:r>
          </a:p>
          <a:p>
            <a:pPr algn="ctr"/>
            <a:endParaRPr lang="en-US" sz="2400" b="1" dirty="0" smtClean="0">
              <a:solidFill>
                <a:schemeClr val="bg1"/>
              </a:solidFill>
            </a:endParaRPr>
          </a:p>
          <a:p>
            <a:pPr algn="ctr"/>
            <a:r>
              <a:rPr lang="en-US" sz="4000" b="1" dirty="0" smtClean="0">
                <a:solidFill>
                  <a:srgbClr val="FFFF00"/>
                </a:solidFill>
              </a:rPr>
              <a:t>https://www.papalencyclicals.net/Leo13/l13praec.htm</a:t>
            </a:r>
            <a:endParaRPr lang="en-US" sz="4800" b="1" dirty="0">
              <a:solidFill>
                <a:srgbClr val="FFFF00"/>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3 (part B)</a:t>
            </a:r>
            <a:endParaRPr lang="en-US" sz="8000" b="1" dirty="0">
              <a:solidFill>
                <a:schemeClr val="bg1"/>
              </a:solidFill>
            </a:endParaRPr>
          </a:p>
        </p:txBody>
      </p:sp>
      <p:sp>
        <p:nvSpPr>
          <p:cNvPr id="4" name="TextBox 3"/>
          <p:cNvSpPr txBox="1"/>
          <p:nvPr/>
        </p:nvSpPr>
        <p:spPr>
          <a:xfrm>
            <a:off x="0" y="1143000"/>
            <a:ext cx="9144000" cy="5509200"/>
          </a:xfrm>
          <a:prstGeom prst="rect">
            <a:avLst/>
          </a:prstGeom>
          <a:noFill/>
        </p:spPr>
        <p:txBody>
          <a:bodyPr wrap="square" rtlCol="0">
            <a:spAutoFit/>
          </a:bodyPr>
          <a:lstStyle/>
          <a:p>
            <a:pPr algn="ctr"/>
            <a:r>
              <a:rPr lang="en-US" sz="3200" b="1" dirty="0" smtClean="0">
                <a:solidFill>
                  <a:schemeClr val="bg1"/>
                </a:solidFill>
              </a:rPr>
              <a:t>“</a:t>
            </a:r>
            <a:r>
              <a:rPr lang="en-US" sz="3200" b="1" u="sng" dirty="0" smtClean="0">
                <a:solidFill>
                  <a:srgbClr val="FFFF00"/>
                </a:solidFill>
              </a:rPr>
              <a:t>Vicar of Christ</a:t>
            </a:r>
            <a:r>
              <a:rPr lang="en-US" sz="3200" b="1" dirty="0" smtClean="0">
                <a:solidFill>
                  <a:schemeClr val="bg1"/>
                </a:solidFill>
              </a:rPr>
              <a:t> (</a:t>
            </a:r>
            <a:r>
              <a:rPr lang="en-US" sz="3200" b="1" dirty="0" smtClean="0">
                <a:solidFill>
                  <a:srgbClr val="FFFF00"/>
                </a:solidFill>
              </a:rPr>
              <a:t>Latin </a:t>
            </a:r>
            <a:r>
              <a:rPr lang="en-US" sz="3200" b="1" i="1" dirty="0" err="1" smtClean="0">
                <a:solidFill>
                  <a:srgbClr val="FFFF00"/>
                </a:solidFill>
              </a:rPr>
              <a:t>Vicarius</a:t>
            </a:r>
            <a:r>
              <a:rPr lang="en-US" sz="3200" b="1" i="1" dirty="0" smtClean="0">
                <a:solidFill>
                  <a:srgbClr val="FFFF00"/>
                </a:solidFill>
              </a:rPr>
              <a:t> Christi</a:t>
            </a:r>
            <a:r>
              <a:rPr lang="en-US" sz="3200" b="1" dirty="0" smtClean="0">
                <a:solidFill>
                  <a:schemeClr val="bg1"/>
                </a:solidFill>
              </a:rPr>
              <a:t>). ... thus, Innocent III appeals </a:t>
            </a:r>
            <a:r>
              <a:rPr lang="en-US" sz="3200" b="1" u="sng" dirty="0" smtClean="0">
                <a:solidFill>
                  <a:srgbClr val="FFFF00"/>
                </a:solidFill>
              </a:rPr>
              <a:t>for his power to remove bishops</a:t>
            </a:r>
            <a:r>
              <a:rPr lang="en-US" sz="3200" b="1" dirty="0" smtClean="0">
                <a:solidFill>
                  <a:schemeClr val="bg1"/>
                </a:solidFill>
              </a:rPr>
              <a:t> to the fact that </a:t>
            </a:r>
            <a:r>
              <a:rPr lang="en-US" sz="3200" b="1" u="sng" dirty="0" smtClean="0">
                <a:solidFill>
                  <a:srgbClr val="FFFF00"/>
                </a:solidFill>
              </a:rPr>
              <a:t>he is Vicar of Christ</a:t>
            </a:r>
            <a:r>
              <a:rPr lang="en-US" sz="3200" b="1" dirty="0" smtClean="0">
                <a:solidFill>
                  <a:schemeClr val="bg1"/>
                </a:solidFill>
              </a:rPr>
              <a:t> (cap. "Inter </a:t>
            </a:r>
            <a:r>
              <a:rPr lang="en-US" sz="3200" b="1" dirty="0" err="1" smtClean="0">
                <a:solidFill>
                  <a:schemeClr val="bg1"/>
                </a:solidFill>
              </a:rPr>
              <a:t>corporalia</a:t>
            </a:r>
            <a:r>
              <a:rPr lang="en-US" sz="3200" b="1" dirty="0" smtClean="0">
                <a:solidFill>
                  <a:schemeClr val="bg1"/>
                </a:solidFill>
              </a:rPr>
              <a:t>", 2, "De trans. </a:t>
            </a:r>
            <a:r>
              <a:rPr lang="en-US" sz="3200" b="1" dirty="0" err="1" smtClean="0">
                <a:solidFill>
                  <a:schemeClr val="bg1"/>
                </a:solidFill>
              </a:rPr>
              <a:t>ep</a:t>
            </a:r>
            <a:r>
              <a:rPr lang="en-US" sz="3200" b="1" dirty="0" smtClean="0">
                <a:solidFill>
                  <a:schemeClr val="bg1"/>
                </a:solidFill>
              </a:rPr>
              <a:t>."). ... and states that it is </a:t>
            </a:r>
            <a:r>
              <a:rPr lang="en-US" sz="3200" b="1" u="sng" dirty="0" smtClean="0">
                <a:solidFill>
                  <a:srgbClr val="FFFF00"/>
                </a:solidFill>
              </a:rPr>
              <a:t>the Roman Pontiff who is</a:t>
            </a:r>
            <a:r>
              <a:rPr lang="en-US" sz="3200" b="1" dirty="0" smtClean="0">
                <a:solidFill>
                  <a:schemeClr val="bg1"/>
                </a:solidFill>
              </a:rPr>
              <a:t> "the successor of Peter and </a:t>
            </a:r>
            <a:r>
              <a:rPr lang="en-US" sz="3200" b="1" u="sng" dirty="0" smtClean="0">
                <a:solidFill>
                  <a:srgbClr val="FFFF00"/>
                </a:solidFill>
              </a:rPr>
              <a:t>the Vicar of Jesus Christ</a:t>
            </a:r>
            <a:r>
              <a:rPr lang="en-US" sz="3200" b="1" dirty="0" smtClean="0">
                <a:solidFill>
                  <a:schemeClr val="bg1"/>
                </a:solidFill>
              </a:rPr>
              <a:t>" (cap. "Licet", 4, ibid.). The title Vicar of God used for the pope by Nicholas III (c. "</a:t>
            </a:r>
            <a:r>
              <a:rPr lang="en-US" sz="3200" b="1" dirty="0" err="1" smtClean="0">
                <a:solidFill>
                  <a:schemeClr val="bg1"/>
                </a:solidFill>
              </a:rPr>
              <a:t>Fundamenta</a:t>
            </a:r>
            <a:r>
              <a:rPr lang="en-US" sz="3200" b="1" dirty="0" smtClean="0">
                <a:solidFill>
                  <a:schemeClr val="bg1"/>
                </a:solidFill>
              </a:rPr>
              <a:t> </a:t>
            </a:r>
            <a:r>
              <a:rPr lang="en-US" sz="3200" b="1" dirty="0" err="1" smtClean="0">
                <a:solidFill>
                  <a:schemeClr val="bg1"/>
                </a:solidFill>
              </a:rPr>
              <a:t>ejus</a:t>
            </a:r>
            <a:r>
              <a:rPr lang="en-US" sz="3200" b="1" dirty="0" smtClean="0">
                <a:solidFill>
                  <a:schemeClr val="bg1"/>
                </a:solidFill>
              </a:rPr>
              <a:t>", 17, "De elect.", in 6) is employed as an equivalent for Vicar of Christ" -</a:t>
            </a:r>
            <a:r>
              <a:rPr lang="en-US" sz="3200" b="1" dirty="0" smtClean="0">
                <a:solidFill>
                  <a:srgbClr val="00B050"/>
                </a:solidFill>
              </a:rPr>
              <a:t>Online Catholic Encyclopedia, Vicar of Christ</a:t>
            </a:r>
          </a:p>
          <a:p>
            <a:pPr algn="ctr"/>
            <a:r>
              <a:rPr lang="en-US" sz="3200" b="1" dirty="0" smtClean="0">
                <a:solidFill>
                  <a:srgbClr val="FFFF00"/>
                </a:solidFill>
              </a:rPr>
              <a:t>http://www.newadvent.org/cathen/15403b.htm</a:t>
            </a:r>
            <a:endParaRPr lang="en-US" sz="3200" b="1" dirty="0">
              <a:solidFill>
                <a:srgbClr val="FFFF00"/>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3 (part B)</a:t>
            </a:r>
            <a:endParaRPr lang="en-US" sz="8000" b="1" dirty="0">
              <a:solidFill>
                <a:schemeClr val="bg1"/>
              </a:solidFill>
            </a:endParaRPr>
          </a:p>
        </p:txBody>
      </p:sp>
      <p:sp>
        <p:nvSpPr>
          <p:cNvPr id="4" name="TextBox 3"/>
          <p:cNvSpPr txBox="1"/>
          <p:nvPr/>
        </p:nvSpPr>
        <p:spPr>
          <a:xfrm>
            <a:off x="0" y="1295400"/>
            <a:ext cx="9144000" cy="5262979"/>
          </a:xfrm>
          <a:prstGeom prst="rect">
            <a:avLst/>
          </a:prstGeom>
          <a:noFill/>
        </p:spPr>
        <p:txBody>
          <a:bodyPr wrap="square" rtlCol="0">
            <a:spAutoFit/>
          </a:bodyPr>
          <a:lstStyle/>
          <a:p>
            <a:pPr algn="ctr"/>
            <a:r>
              <a:rPr lang="en-US" sz="4400" b="1" dirty="0" smtClean="0">
                <a:solidFill>
                  <a:schemeClr val="bg1"/>
                </a:solidFill>
              </a:rPr>
              <a:t>In plain English:</a:t>
            </a:r>
          </a:p>
          <a:p>
            <a:pPr algn="ctr"/>
            <a:endParaRPr lang="en-US" sz="2800" b="1" dirty="0" smtClean="0">
              <a:solidFill>
                <a:schemeClr val="bg1"/>
              </a:solidFill>
            </a:endParaRPr>
          </a:p>
          <a:p>
            <a:pPr algn="ctr"/>
            <a:r>
              <a:rPr lang="en-US" sz="4400" b="1" dirty="0" smtClean="0">
                <a:solidFill>
                  <a:schemeClr val="bg1"/>
                </a:solidFill>
              </a:rPr>
              <a:t>“</a:t>
            </a:r>
            <a:r>
              <a:rPr lang="en-US" sz="4400" b="1" u="sng" dirty="0" smtClean="0">
                <a:solidFill>
                  <a:srgbClr val="FFFF00"/>
                </a:solidFill>
              </a:rPr>
              <a:t>All names which in the scriptures are applied to Christ</a:t>
            </a:r>
            <a:r>
              <a:rPr lang="en-US" sz="4400" b="1" dirty="0" smtClean="0">
                <a:solidFill>
                  <a:schemeClr val="bg1"/>
                </a:solidFill>
              </a:rPr>
              <a:t>, by virtue of which it is established that </a:t>
            </a:r>
            <a:r>
              <a:rPr lang="en-US" sz="4400" b="1" u="sng" dirty="0" smtClean="0">
                <a:solidFill>
                  <a:schemeClr val="bg1"/>
                </a:solidFill>
              </a:rPr>
              <a:t>he is over the church</a:t>
            </a:r>
            <a:r>
              <a:rPr lang="en-US" sz="4400" b="1" dirty="0" smtClean="0">
                <a:solidFill>
                  <a:schemeClr val="bg1"/>
                </a:solidFill>
              </a:rPr>
              <a:t>, </a:t>
            </a:r>
            <a:r>
              <a:rPr lang="en-US" sz="4400" b="1" u="sng" dirty="0" smtClean="0">
                <a:solidFill>
                  <a:srgbClr val="FFFF00"/>
                </a:solidFill>
              </a:rPr>
              <a:t>all the same names are applied to the Pope</a:t>
            </a:r>
            <a:r>
              <a:rPr lang="en-US" sz="4400" b="1" dirty="0" smtClean="0">
                <a:solidFill>
                  <a:schemeClr val="bg1"/>
                </a:solidFill>
              </a:rPr>
              <a:t>.” </a:t>
            </a:r>
            <a:r>
              <a:rPr lang="en-US" sz="4400" b="1" dirty="0" smtClean="0">
                <a:solidFill>
                  <a:srgbClr val="00B050"/>
                </a:solidFill>
              </a:rPr>
              <a:t>– Cardinal Robert </a:t>
            </a:r>
            <a:r>
              <a:rPr lang="en-US" sz="4400" b="1" dirty="0" err="1" smtClean="0">
                <a:solidFill>
                  <a:srgbClr val="00B050"/>
                </a:solidFill>
              </a:rPr>
              <a:t>Bellarmine</a:t>
            </a:r>
            <a:r>
              <a:rPr lang="en-US" sz="4400" b="1" dirty="0" smtClean="0">
                <a:solidFill>
                  <a:srgbClr val="00B050"/>
                </a:solidFill>
              </a:rPr>
              <a:t>, S.J.</a:t>
            </a:r>
            <a:endParaRPr lang="en-US" sz="4400" b="1" dirty="0">
              <a:solidFill>
                <a:srgbClr val="00B050"/>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3 (part B)</a:t>
            </a:r>
            <a:endParaRPr lang="en-US" sz="8000" b="1" dirty="0">
              <a:solidFill>
                <a:schemeClr val="bg1"/>
              </a:solidFill>
            </a:endParaRPr>
          </a:p>
        </p:txBody>
      </p:sp>
      <p:sp>
        <p:nvSpPr>
          <p:cNvPr id="4" name="TextBox 3"/>
          <p:cNvSpPr txBox="1"/>
          <p:nvPr/>
        </p:nvSpPr>
        <p:spPr>
          <a:xfrm>
            <a:off x="0" y="1164134"/>
            <a:ext cx="9144000" cy="5447645"/>
          </a:xfrm>
          <a:prstGeom prst="rect">
            <a:avLst/>
          </a:prstGeom>
          <a:noFill/>
        </p:spPr>
        <p:txBody>
          <a:bodyPr wrap="square" rtlCol="0">
            <a:spAutoFit/>
          </a:bodyPr>
          <a:lstStyle/>
          <a:p>
            <a:pPr algn="ctr"/>
            <a:r>
              <a:rPr lang="en-US" sz="3600" b="1" dirty="0" smtClean="0">
                <a:solidFill>
                  <a:srgbClr val="00B050"/>
                </a:solidFill>
              </a:rPr>
              <a:t>​ In Latin reading – </a:t>
            </a:r>
            <a:r>
              <a:rPr lang="en-US" sz="3600" b="1" dirty="0" smtClean="0">
                <a:solidFill>
                  <a:schemeClr val="bg1"/>
                </a:solidFill>
              </a:rPr>
              <a:t>“</a:t>
            </a:r>
            <a:r>
              <a:rPr lang="en-US" sz="3600" b="1" u="sng" dirty="0" err="1" smtClean="0">
                <a:solidFill>
                  <a:srgbClr val="FFFF00"/>
                </a:solidFill>
              </a:rPr>
              <a:t>Secundo</a:t>
            </a:r>
            <a:r>
              <a:rPr lang="en-US" sz="3600" b="1" u="sng" dirty="0" smtClean="0">
                <a:solidFill>
                  <a:srgbClr val="FFFF00"/>
                </a:solidFill>
              </a:rPr>
              <a:t> </a:t>
            </a:r>
            <a:r>
              <a:rPr lang="en-US" sz="3600" b="1" u="sng" dirty="0" err="1" smtClean="0">
                <a:solidFill>
                  <a:srgbClr val="FFFF00"/>
                </a:solidFill>
              </a:rPr>
              <a:t>probatur</a:t>
            </a:r>
            <a:r>
              <a:rPr lang="en-US" sz="3600" b="1" u="sng" dirty="0" smtClean="0">
                <a:solidFill>
                  <a:srgbClr val="FFFF00"/>
                </a:solidFill>
              </a:rPr>
              <a:t> </a:t>
            </a:r>
            <a:r>
              <a:rPr lang="en-US" sz="3600" b="1" u="sng" dirty="0" err="1" smtClean="0">
                <a:solidFill>
                  <a:srgbClr val="FFFF00"/>
                </a:solidFill>
              </a:rPr>
              <a:t>ratione</a:t>
            </a:r>
            <a:r>
              <a:rPr lang="en-US" sz="3600" b="1" u="sng" dirty="0" smtClean="0">
                <a:solidFill>
                  <a:srgbClr val="FFFF00"/>
                </a:solidFill>
              </a:rPr>
              <a:t>, in </a:t>
            </a:r>
            <a:r>
              <a:rPr lang="en-US" sz="3600" b="1" u="sng" dirty="0" err="1" smtClean="0">
                <a:solidFill>
                  <a:srgbClr val="FFFF00"/>
                </a:solidFill>
              </a:rPr>
              <a:t>Scripturis</a:t>
            </a:r>
            <a:r>
              <a:rPr lang="en-US" sz="3600" b="1" u="sng" dirty="0" smtClean="0">
                <a:solidFill>
                  <a:srgbClr val="FFFF00"/>
                </a:solidFill>
              </a:rPr>
              <a:t> </a:t>
            </a:r>
            <a:r>
              <a:rPr lang="en-US" sz="3600" b="1" u="sng" dirty="0" err="1" smtClean="0">
                <a:solidFill>
                  <a:srgbClr val="FFFF00"/>
                </a:solidFill>
              </a:rPr>
              <a:t>fundata</a:t>
            </a:r>
            <a:r>
              <a:rPr lang="en-US" sz="3600" b="1" u="sng" dirty="0" smtClean="0">
                <a:solidFill>
                  <a:srgbClr val="FFFF00"/>
                </a:solidFill>
              </a:rPr>
              <a:t>, </a:t>
            </a:r>
            <a:r>
              <a:rPr lang="en-US" sz="3600" b="1" u="sng" dirty="0" err="1" smtClean="0">
                <a:solidFill>
                  <a:srgbClr val="FFFF00"/>
                </a:solidFill>
              </a:rPr>
              <a:t>nam</a:t>
            </a:r>
            <a:r>
              <a:rPr lang="en-US" sz="3600" b="1" u="sng" dirty="0" smtClean="0">
                <a:solidFill>
                  <a:srgbClr val="FFFF00"/>
                </a:solidFill>
              </a:rPr>
              <a:t> </a:t>
            </a:r>
            <a:r>
              <a:rPr lang="en-US" sz="3600" b="1" u="sng" dirty="0" err="1" smtClean="0">
                <a:solidFill>
                  <a:srgbClr val="FFFF00"/>
                </a:solidFill>
              </a:rPr>
              <a:t>omnia</a:t>
            </a:r>
            <a:r>
              <a:rPr lang="en-US" sz="3600" b="1" u="sng" dirty="0" smtClean="0">
                <a:solidFill>
                  <a:srgbClr val="FFFF00"/>
                </a:solidFill>
              </a:rPr>
              <a:t> </a:t>
            </a:r>
            <a:r>
              <a:rPr lang="en-US" sz="3600" b="1" u="sng" dirty="0" err="1" smtClean="0">
                <a:solidFill>
                  <a:srgbClr val="FFFF00"/>
                </a:solidFill>
              </a:rPr>
              <a:t>nomina</a:t>
            </a:r>
            <a:r>
              <a:rPr lang="en-US" sz="3600" b="1" u="sng" dirty="0" smtClean="0">
                <a:solidFill>
                  <a:srgbClr val="FFFF00"/>
                </a:solidFill>
              </a:rPr>
              <a:t>, quae in </a:t>
            </a:r>
            <a:r>
              <a:rPr lang="en-US" sz="3600" b="1" u="sng" dirty="0" err="1" smtClean="0">
                <a:solidFill>
                  <a:srgbClr val="FFFF00"/>
                </a:solidFill>
              </a:rPr>
              <a:t>Scripturis</a:t>
            </a:r>
            <a:r>
              <a:rPr lang="en-US" sz="3600" b="1" u="sng" dirty="0" smtClean="0">
                <a:solidFill>
                  <a:srgbClr val="FFFF00"/>
                </a:solidFill>
              </a:rPr>
              <a:t> </a:t>
            </a:r>
            <a:r>
              <a:rPr lang="en-US" sz="3600" b="1" u="sng" dirty="0" err="1" smtClean="0">
                <a:solidFill>
                  <a:srgbClr val="FFFF00"/>
                </a:solidFill>
              </a:rPr>
              <a:t>tribuuntur</a:t>
            </a:r>
            <a:r>
              <a:rPr lang="en-US" sz="3600" b="1" u="sng" dirty="0" smtClean="0">
                <a:solidFill>
                  <a:srgbClr val="FFFF00"/>
                </a:solidFill>
              </a:rPr>
              <a:t> Christi</a:t>
            </a:r>
            <a:r>
              <a:rPr lang="en-US" sz="3600" b="1" dirty="0" smtClean="0">
                <a:solidFill>
                  <a:schemeClr val="bg1"/>
                </a:solidFill>
              </a:rPr>
              <a:t>, </a:t>
            </a:r>
            <a:r>
              <a:rPr lang="en-US" sz="3600" b="1" dirty="0" err="1" smtClean="0">
                <a:solidFill>
                  <a:schemeClr val="bg1"/>
                </a:solidFill>
              </a:rPr>
              <a:t>unde</a:t>
            </a:r>
            <a:r>
              <a:rPr lang="en-US" sz="3600" b="1" dirty="0" smtClean="0">
                <a:solidFill>
                  <a:schemeClr val="bg1"/>
                </a:solidFill>
              </a:rPr>
              <a:t> </a:t>
            </a:r>
            <a:r>
              <a:rPr lang="en-US" sz="3600" b="1" dirty="0" err="1" smtClean="0">
                <a:solidFill>
                  <a:schemeClr val="bg1"/>
                </a:solidFill>
              </a:rPr>
              <a:t>constat</a:t>
            </a:r>
            <a:r>
              <a:rPr lang="en-US" sz="3600" b="1" dirty="0" smtClean="0">
                <a:solidFill>
                  <a:schemeClr val="bg1"/>
                </a:solidFill>
              </a:rPr>
              <a:t> </a:t>
            </a:r>
            <a:r>
              <a:rPr lang="en-US" sz="3600" b="1" u="sng" dirty="0" err="1" smtClean="0">
                <a:solidFill>
                  <a:srgbClr val="FFFF00"/>
                </a:solidFill>
              </a:rPr>
              <a:t>eum</a:t>
            </a:r>
            <a:r>
              <a:rPr lang="en-US" sz="3600" b="1" u="sng" dirty="0" smtClean="0">
                <a:solidFill>
                  <a:srgbClr val="FFFF00"/>
                </a:solidFill>
              </a:rPr>
              <a:t> </a:t>
            </a:r>
            <a:r>
              <a:rPr lang="en-US" sz="3600" b="1" u="sng" dirty="0" err="1" smtClean="0">
                <a:solidFill>
                  <a:srgbClr val="FFFF00"/>
                </a:solidFill>
              </a:rPr>
              <a:t>esse</a:t>
            </a:r>
            <a:r>
              <a:rPr lang="en-US" sz="3600" b="1" u="sng" dirty="0" smtClean="0">
                <a:solidFill>
                  <a:srgbClr val="FFFF00"/>
                </a:solidFill>
              </a:rPr>
              <a:t> supra </a:t>
            </a:r>
            <a:r>
              <a:rPr lang="en-US" sz="3600" b="1" u="sng" dirty="0" err="1" smtClean="0">
                <a:solidFill>
                  <a:srgbClr val="FFFF00"/>
                </a:solidFill>
              </a:rPr>
              <a:t>Ecclesiam</a:t>
            </a:r>
            <a:r>
              <a:rPr lang="en-US" sz="3600" b="1" dirty="0" smtClean="0">
                <a:solidFill>
                  <a:schemeClr val="bg1"/>
                </a:solidFill>
              </a:rPr>
              <a:t>, </a:t>
            </a:r>
            <a:r>
              <a:rPr lang="en-US" sz="3600" b="1" u="sng" dirty="0" err="1" smtClean="0">
                <a:solidFill>
                  <a:srgbClr val="FFFF00"/>
                </a:solidFill>
              </a:rPr>
              <a:t>eadem</a:t>
            </a:r>
            <a:r>
              <a:rPr lang="en-US" sz="3600" b="1" u="sng" dirty="0" smtClean="0">
                <a:solidFill>
                  <a:srgbClr val="FFFF00"/>
                </a:solidFill>
              </a:rPr>
              <a:t> </a:t>
            </a:r>
            <a:r>
              <a:rPr lang="en-US" sz="3600" b="1" u="sng" dirty="0" err="1" smtClean="0">
                <a:solidFill>
                  <a:srgbClr val="FFFF00"/>
                </a:solidFill>
              </a:rPr>
              <a:t>omnia</a:t>
            </a:r>
            <a:r>
              <a:rPr lang="en-US" sz="3600" b="1" u="sng" dirty="0" smtClean="0">
                <a:solidFill>
                  <a:srgbClr val="FFFF00"/>
                </a:solidFill>
              </a:rPr>
              <a:t> </a:t>
            </a:r>
            <a:r>
              <a:rPr lang="en-US" sz="3600" b="1" u="sng" dirty="0" err="1" smtClean="0">
                <a:solidFill>
                  <a:srgbClr val="FFFF00"/>
                </a:solidFill>
              </a:rPr>
              <a:t>tribuuntur</a:t>
            </a:r>
            <a:r>
              <a:rPr lang="en-US" sz="3600" b="1" u="sng" dirty="0" smtClean="0">
                <a:solidFill>
                  <a:srgbClr val="FFFF00"/>
                </a:solidFill>
              </a:rPr>
              <a:t> </a:t>
            </a:r>
            <a:r>
              <a:rPr lang="en-US" sz="3600" b="1" u="sng" dirty="0" err="1" smtClean="0">
                <a:solidFill>
                  <a:srgbClr val="FFFF00"/>
                </a:solidFill>
              </a:rPr>
              <a:t>Pontifici</a:t>
            </a:r>
            <a:r>
              <a:rPr lang="en-US" sz="3600" b="1" dirty="0" smtClean="0">
                <a:solidFill>
                  <a:schemeClr val="bg1"/>
                </a:solidFill>
              </a:rPr>
              <a:t>.”</a:t>
            </a:r>
          </a:p>
          <a:p>
            <a:pPr algn="ctr"/>
            <a:r>
              <a:rPr lang="en-US" sz="2000" b="1" dirty="0" smtClean="0">
                <a:solidFill>
                  <a:srgbClr val="00B050"/>
                </a:solidFill>
              </a:rPr>
              <a:t>- Cardinal Robert </a:t>
            </a:r>
            <a:r>
              <a:rPr lang="en-US" sz="2000" b="1" dirty="0" err="1" smtClean="0">
                <a:solidFill>
                  <a:srgbClr val="00B050"/>
                </a:solidFill>
              </a:rPr>
              <a:t>Bellarmine</a:t>
            </a:r>
            <a:r>
              <a:rPr lang="en-US" sz="2000" b="1" dirty="0" smtClean="0">
                <a:solidFill>
                  <a:srgbClr val="00B050"/>
                </a:solidFill>
              </a:rPr>
              <a:t> SJ. (Jesuit) Canonized 1930. </a:t>
            </a:r>
            <a:r>
              <a:rPr lang="en-US" sz="2000" b="1" dirty="0" err="1" smtClean="0">
                <a:solidFill>
                  <a:srgbClr val="00B050"/>
                </a:solidFill>
              </a:rPr>
              <a:t>Disputationes</a:t>
            </a:r>
            <a:r>
              <a:rPr lang="en-US" sz="2000" b="1" dirty="0" smtClean="0">
                <a:solidFill>
                  <a:srgbClr val="00B050"/>
                </a:solidFill>
              </a:rPr>
              <a:t> de </a:t>
            </a:r>
            <a:r>
              <a:rPr lang="en-US" sz="2000" b="1" dirty="0" err="1" smtClean="0">
                <a:solidFill>
                  <a:srgbClr val="00B050"/>
                </a:solidFill>
              </a:rPr>
              <a:t>Contoversiis</a:t>
            </a:r>
            <a:r>
              <a:rPr lang="en-US" sz="2000" b="1" dirty="0" smtClean="0">
                <a:solidFill>
                  <a:srgbClr val="00B050"/>
                </a:solidFill>
              </a:rPr>
              <a:t> </a:t>
            </a:r>
            <a:r>
              <a:rPr lang="en-US" sz="2000" b="1" dirty="0" err="1" smtClean="0">
                <a:solidFill>
                  <a:srgbClr val="00B050"/>
                </a:solidFill>
              </a:rPr>
              <a:t>Christianae</a:t>
            </a:r>
            <a:r>
              <a:rPr lang="en-US" sz="2000" b="1" dirty="0" smtClean="0">
                <a:solidFill>
                  <a:srgbClr val="00B050"/>
                </a:solidFill>
              </a:rPr>
              <a:t> </a:t>
            </a:r>
            <a:r>
              <a:rPr lang="en-US" sz="2000" b="1" dirty="0" err="1" smtClean="0">
                <a:solidFill>
                  <a:srgbClr val="00B050"/>
                </a:solidFill>
              </a:rPr>
              <a:t>Fidei</a:t>
            </a:r>
            <a:r>
              <a:rPr lang="en-US" sz="2000" b="1" dirty="0" smtClean="0">
                <a:solidFill>
                  <a:srgbClr val="00B050"/>
                </a:solidFill>
              </a:rPr>
              <a:t> </a:t>
            </a:r>
            <a:r>
              <a:rPr lang="en-US" sz="2000" b="1" dirty="0" err="1" smtClean="0">
                <a:solidFill>
                  <a:srgbClr val="00B050"/>
                </a:solidFill>
              </a:rPr>
              <a:t>adversus</a:t>
            </a:r>
            <a:r>
              <a:rPr lang="en-US" sz="2000" b="1" dirty="0" smtClean="0">
                <a:solidFill>
                  <a:srgbClr val="00B050"/>
                </a:solidFill>
              </a:rPr>
              <a:t> </a:t>
            </a:r>
            <a:r>
              <a:rPr lang="en-US" sz="2000" b="1" dirty="0" err="1" smtClean="0">
                <a:solidFill>
                  <a:srgbClr val="00B050"/>
                </a:solidFill>
              </a:rPr>
              <a:t>hujus</a:t>
            </a:r>
            <a:r>
              <a:rPr lang="en-US" sz="2000" b="1" dirty="0" smtClean="0">
                <a:solidFill>
                  <a:srgbClr val="00B050"/>
                </a:solidFill>
              </a:rPr>
              <a:t> </a:t>
            </a:r>
            <a:r>
              <a:rPr lang="en-US" sz="2000" b="1" dirty="0" err="1" smtClean="0">
                <a:solidFill>
                  <a:srgbClr val="00B050"/>
                </a:solidFill>
              </a:rPr>
              <a:t>temporis</a:t>
            </a:r>
            <a:r>
              <a:rPr lang="en-US" sz="2000" b="1" dirty="0" smtClean="0">
                <a:solidFill>
                  <a:srgbClr val="00B050"/>
                </a:solidFill>
              </a:rPr>
              <a:t> </a:t>
            </a:r>
            <a:r>
              <a:rPr lang="en-US" sz="2000" b="1" dirty="0" err="1" smtClean="0">
                <a:solidFill>
                  <a:srgbClr val="00B050"/>
                </a:solidFill>
              </a:rPr>
              <a:t>Haereticos</a:t>
            </a:r>
            <a:r>
              <a:rPr lang="en-US" sz="2000" b="1" dirty="0" smtClean="0">
                <a:solidFill>
                  <a:srgbClr val="00B050"/>
                </a:solidFill>
              </a:rPr>
              <a:t>, Tom. 2, </a:t>
            </a:r>
            <a:r>
              <a:rPr lang="en-US" sz="2000" b="1" dirty="0" err="1" smtClean="0">
                <a:solidFill>
                  <a:srgbClr val="00B050"/>
                </a:solidFill>
              </a:rPr>
              <a:t>Controversia</a:t>
            </a:r>
            <a:r>
              <a:rPr lang="en-US" sz="2000" b="1" dirty="0" smtClean="0">
                <a:solidFill>
                  <a:srgbClr val="00B050"/>
                </a:solidFill>
              </a:rPr>
              <a:t> Prima, De </a:t>
            </a:r>
            <a:r>
              <a:rPr lang="en-US" sz="2000" b="1" dirty="0" err="1" smtClean="0">
                <a:solidFill>
                  <a:srgbClr val="00B050"/>
                </a:solidFill>
              </a:rPr>
              <a:t>Conciliorum</a:t>
            </a:r>
            <a:r>
              <a:rPr lang="en-US" sz="2000" b="1" dirty="0" smtClean="0">
                <a:solidFill>
                  <a:srgbClr val="00B050"/>
                </a:solidFill>
              </a:rPr>
              <a:t> </a:t>
            </a:r>
            <a:r>
              <a:rPr lang="en-US" sz="2000" b="1" dirty="0" err="1" smtClean="0">
                <a:solidFill>
                  <a:srgbClr val="00B050"/>
                </a:solidFill>
              </a:rPr>
              <a:t>Auctoritate</a:t>
            </a:r>
            <a:r>
              <a:rPr lang="en-US" sz="2000" b="1" dirty="0" smtClean="0">
                <a:solidFill>
                  <a:srgbClr val="00B050"/>
                </a:solidFill>
              </a:rPr>
              <a:t>, Chap. 17 (1628 ed.), Vol. 1, page 269</a:t>
            </a:r>
          </a:p>
          <a:p>
            <a:pPr algn="ctr"/>
            <a:endParaRPr lang="en-US" sz="2400" b="1" dirty="0" smtClean="0">
              <a:solidFill>
                <a:schemeClr val="bg1"/>
              </a:solidFill>
            </a:endParaRPr>
          </a:p>
          <a:p>
            <a:pPr algn="ctr"/>
            <a:r>
              <a:rPr lang="en-US" sz="2800" b="1" dirty="0" smtClean="0">
                <a:solidFill>
                  <a:srgbClr val="FFFF00"/>
                </a:solidFill>
              </a:rPr>
              <a:t>https://web.archive.org/web/20180113020257/http://cdigital.dgb.uanl.mx/la/1080015572_C/1080015573_T2/1080015573_21.PDF</a:t>
            </a:r>
            <a:endParaRPr lang="en-US" sz="2800" b="1" dirty="0">
              <a:solidFill>
                <a:srgbClr val="FFFF00"/>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oman Catholicism - Counterfeit Sanctuary - AntiChrist 03 - With Notation And Website.jpg"/>
          <p:cNvPicPr>
            <a:picLocks noChangeAspect="1"/>
          </p:cNvPicPr>
          <p:nvPr/>
        </p:nvPicPr>
        <p:blipFill>
          <a:blip r:embed="rId2"/>
          <a:stretch>
            <a:fillRect/>
          </a:stretch>
        </p:blipFill>
        <p:spPr>
          <a:xfrm>
            <a:off x="0" y="0"/>
            <a:ext cx="4567009" cy="6858000"/>
          </a:xfrm>
          <a:prstGeom prst="rect">
            <a:avLst/>
          </a:prstGeom>
        </p:spPr>
      </p:pic>
      <p:sp>
        <p:nvSpPr>
          <p:cNvPr id="6" name="TextBox 5"/>
          <p:cNvSpPr txBox="1"/>
          <p:nvPr/>
        </p:nvSpPr>
        <p:spPr>
          <a:xfrm>
            <a:off x="4572000" y="0"/>
            <a:ext cx="4572000" cy="6863417"/>
          </a:xfrm>
          <a:prstGeom prst="rect">
            <a:avLst/>
          </a:prstGeom>
          <a:noFill/>
        </p:spPr>
        <p:txBody>
          <a:bodyPr wrap="square" rtlCol="0">
            <a:spAutoFit/>
          </a:bodyPr>
          <a:lstStyle/>
          <a:p>
            <a:pPr algn="ctr"/>
            <a:r>
              <a:rPr lang="en-US" sz="4400" b="1" dirty="0" smtClean="0">
                <a:solidFill>
                  <a:schemeClr val="bg1"/>
                </a:solidFill>
              </a:rPr>
              <a:t>Tell me if you see anyone fulfilling the role of sitting in the temple of God (church), in purple, scarlet and gold, between the angels, on a great white throne in the place of Jesus.</a:t>
            </a:r>
            <a:endParaRPr lang="en-US" sz="4400" b="1" dirty="0">
              <a:solidFill>
                <a:schemeClr val="bg1"/>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Question 4</a:t>
            </a:r>
            <a:endParaRPr lang="en-US" sz="8000" b="1" dirty="0">
              <a:solidFill>
                <a:schemeClr val="bg1"/>
              </a:solidFill>
            </a:endParaRPr>
          </a:p>
        </p:txBody>
      </p:sp>
      <p:sp>
        <p:nvSpPr>
          <p:cNvPr id="5" name="TextBox 4"/>
          <p:cNvSpPr txBox="1"/>
          <p:nvPr/>
        </p:nvSpPr>
        <p:spPr>
          <a:xfrm>
            <a:off x="0" y="1752600"/>
            <a:ext cx="9144000" cy="4247317"/>
          </a:xfrm>
          <a:prstGeom prst="rect">
            <a:avLst/>
          </a:prstGeom>
          <a:noFill/>
        </p:spPr>
        <p:txBody>
          <a:bodyPr wrap="square" rtlCol="0">
            <a:spAutoFit/>
          </a:bodyPr>
          <a:lstStyle/>
          <a:p>
            <a:pPr algn="ctr"/>
            <a:r>
              <a:rPr lang="en-US" sz="5400" b="1" dirty="0" smtClean="0">
                <a:solidFill>
                  <a:srgbClr val="FFFF00"/>
                </a:solidFill>
              </a:rPr>
              <a:t>In the scripture (it) says that “love covers a multitude of sins.”  How is the Law compare(d) to the above scripture?</a:t>
            </a:r>
            <a:endParaRPr lang="en-US" sz="5400" b="1" dirty="0">
              <a:solidFill>
                <a:srgbClr val="FFFF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4" name="TextBox 3"/>
          <p:cNvSpPr txBox="1"/>
          <p:nvPr/>
        </p:nvSpPr>
        <p:spPr>
          <a:xfrm>
            <a:off x="0" y="2438400"/>
            <a:ext cx="9144000" cy="2585323"/>
          </a:xfrm>
          <a:prstGeom prst="rect">
            <a:avLst/>
          </a:prstGeom>
          <a:noFill/>
        </p:spPr>
        <p:txBody>
          <a:bodyPr wrap="square" rtlCol="0">
            <a:spAutoFit/>
          </a:bodyPr>
          <a:lstStyle/>
          <a:p>
            <a:pPr algn="ctr"/>
            <a:r>
              <a:rPr lang="en-US" sz="5400" b="1" dirty="0" smtClean="0">
                <a:solidFill>
                  <a:schemeClr val="bg1"/>
                </a:solidFill>
              </a:rPr>
              <a:t>Let’s take a look at the origin of the “garden” in “Eden” on earth.</a:t>
            </a:r>
            <a:endParaRPr lang="en-US" sz="5400" b="1" dirty="0">
              <a:solidFill>
                <a:srgbClr val="00B0F0"/>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Question 4 (reword)</a:t>
            </a:r>
            <a:endParaRPr lang="en-US" sz="8000" b="1" dirty="0">
              <a:solidFill>
                <a:schemeClr val="bg1"/>
              </a:solidFill>
            </a:endParaRPr>
          </a:p>
        </p:txBody>
      </p:sp>
      <p:sp>
        <p:nvSpPr>
          <p:cNvPr id="5" name="TextBox 4"/>
          <p:cNvSpPr txBox="1"/>
          <p:nvPr/>
        </p:nvSpPr>
        <p:spPr>
          <a:xfrm>
            <a:off x="0" y="1295400"/>
            <a:ext cx="9144000" cy="5078313"/>
          </a:xfrm>
          <a:prstGeom prst="rect">
            <a:avLst/>
          </a:prstGeom>
          <a:noFill/>
        </p:spPr>
        <p:txBody>
          <a:bodyPr wrap="square" rtlCol="0">
            <a:spAutoFit/>
          </a:bodyPr>
          <a:lstStyle/>
          <a:p>
            <a:pPr algn="ctr"/>
            <a:r>
              <a:rPr lang="en-US" sz="5400" b="1" dirty="0" smtClean="0">
                <a:solidFill>
                  <a:schemeClr val="bg1"/>
                </a:solidFill>
              </a:rPr>
              <a:t>What I think that this question is attempting to ask is, </a:t>
            </a:r>
            <a:r>
              <a:rPr lang="en-US" sz="5400" b="1" dirty="0" smtClean="0">
                <a:solidFill>
                  <a:srgbClr val="FFFF00"/>
                </a:solidFill>
              </a:rPr>
              <a:t>If the blood of Jesus, the sacrifice by love, covers our sins, and we are forgiven, then what use is God’s Ten Commandments?</a:t>
            </a:r>
            <a:endParaRPr lang="en-US" sz="5400" b="1" dirty="0">
              <a:solidFill>
                <a:srgbClr val="FFFF00"/>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4</a:t>
            </a:r>
            <a:endParaRPr lang="en-US" sz="8000" b="1" dirty="0">
              <a:solidFill>
                <a:schemeClr val="bg1"/>
              </a:solidFill>
            </a:endParaRPr>
          </a:p>
        </p:txBody>
      </p:sp>
      <p:sp>
        <p:nvSpPr>
          <p:cNvPr id="5" name="TextBox 4"/>
          <p:cNvSpPr txBox="1"/>
          <p:nvPr/>
        </p:nvSpPr>
        <p:spPr>
          <a:xfrm>
            <a:off x="0" y="1447800"/>
            <a:ext cx="9144000" cy="5078313"/>
          </a:xfrm>
          <a:prstGeom prst="rect">
            <a:avLst/>
          </a:prstGeom>
          <a:noFill/>
        </p:spPr>
        <p:txBody>
          <a:bodyPr wrap="square" rtlCol="0">
            <a:spAutoFit/>
          </a:bodyPr>
          <a:lstStyle/>
          <a:p>
            <a:pPr algn="ctr"/>
            <a:r>
              <a:rPr lang="en-US" sz="5400" b="1" dirty="0" smtClean="0">
                <a:solidFill>
                  <a:schemeClr val="bg1"/>
                </a:solidFill>
              </a:rPr>
              <a:t>The blood of Jesus Christ’s sacrifice, does </a:t>
            </a:r>
            <a:r>
              <a:rPr lang="en-US" sz="5400" b="1" u="sng" dirty="0" smtClean="0">
                <a:solidFill>
                  <a:srgbClr val="FFFF00"/>
                </a:solidFill>
              </a:rPr>
              <a:t>NOT</a:t>
            </a:r>
            <a:r>
              <a:rPr lang="en-US" sz="5400" b="1" dirty="0" smtClean="0">
                <a:solidFill>
                  <a:schemeClr val="bg1"/>
                </a:solidFill>
              </a:rPr>
              <a:t> cover one known </a:t>
            </a:r>
            <a:r>
              <a:rPr lang="en-US" sz="5400" b="1" dirty="0" err="1" smtClean="0">
                <a:solidFill>
                  <a:schemeClr val="bg1"/>
                </a:solidFill>
              </a:rPr>
              <a:t>unconfessed</a:t>
            </a:r>
            <a:r>
              <a:rPr lang="en-US" sz="5400" b="1" dirty="0" smtClean="0">
                <a:solidFill>
                  <a:schemeClr val="bg1"/>
                </a:solidFill>
              </a:rPr>
              <a:t> &amp; </a:t>
            </a:r>
            <a:r>
              <a:rPr lang="en-US" sz="5400" b="1" dirty="0" err="1" smtClean="0">
                <a:solidFill>
                  <a:schemeClr val="bg1"/>
                </a:solidFill>
              </a:rPr>
              <a:t>unforsaken</a:t>
            </a:r>
            <a:r>
              <a:rPr lang="en-US" sz="5400" b="1" dirty="0" smtClean="0">
                <a:solidFill>
                  <a:schemeClr val="bg1"/>
                </a:solidFill>
              </a:rPr>
              <a:t> sin.  Jesus’ sacrifice and blood atonement is </a:t>
            </a:r>
            <a:r>
              <a:rPr lang="en-US" sz="5400" b="1" u="sng" dirty="0" smtClean="0">
                <a:solidFill>
                  <a:srgbClr val="FFFF00"/>
                </a:solidFill>
              </a:rPr>
              <a:t>never</a:t>
            </a:r>
            <a:r>
              <a:rPr lang="en-US" sz="5400" b="1" dirty="0" smtClean="0">
                <a:solidFill>
                  <a:schemeClr val="bg1"/>
                </a:solidFill>
              </a:rPr>
              <a:t> a cloak to cover such.</a:t>
            </a:r>
            <a:endParaRPr lang="en-US" sz="5400" b="1" dirty="0">
              <a:solidFill>
                <a:schemeClr val="bg1"/>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4</a:t>
            </a:r>
            <a:endParaRPr lang="en-US" sz="8000" b="1" dirty="0">
              <a:solidFill>
                <a:schemeClr val="bg1"/>
              </a:solidFill>
            </a:endParaRPr>
          </a:p>
        </p:txBody>
      </p:sp>
      <p:sp>
        <p:nvSpPr>
          <p:cNvPr id="5" name="TextBox 4"/>
          <p:cNvSpPr txBox="1"/>
          <p:nvPr/>
        </p:nvSpPr>
        <p:spPr>
          <a:xfrm>
            <a:off x="0" y="1676400"/>
            <a:ext cx="9144000" cy="4247317"/>
          </a:xfrm>
          <a:prstGeom prst="rect">
            <a:avLst/>
          </a:prstGeom>
          <a:noFill/>
        </p:spPr>
        <p:txBody>
          <a:bodyPr wrap="square" rtlCol="0">
            <a:spAutoFit/>
          </a:bodyPr>
          <a:lstStyle/>
          <a:p>
            <a:pPr algn="ctr"/>
            <a:r>
              <a:rPr lang="en-US" sz="5400" b="1" dirty="0" smtClean="0">
                <a:solidFill>
                  <a:schemeClr val="bg1"/>
                </a:solidFill>
              </a:rPr>
              <a:t>“If I had not come and spoken unto them, they had not had sin: but </a:t>
            </a:r>
            <a:r>
              <a:rPr lang="en-US" sz="5400" b="1" u="sng" dirty="0" smtClean="0">
                <a:solidFill>
                  <a:srgbClr val="FFFF00"/>
                </a:solidFill>
              </a:rPr>
              <a:t>now they have no </a:t>
            </a:r>
            <a:r>
              <a:rPr lang="en-US" sz="5400" b="1" u="sng" dirty="0" err="1" smtClean="0">
                <a:solidFill>
                  <a:srgbClr val="FFFF00"/>
                </a:solidFill>
              </a:rPr>
              <a:t>cloke</a:t>
            </a:r>
            <a:r>
              <a:rPr lang="en-US" sz="5400" b="1" dirty="0" smtClean="0">
                <a:solidFill>
                  <a:schemeClr val="bg1"/>
                </a:solidFill>
              </a:rPr>
              <a:t> </a:t>
            </a:r>
            <a:r>
              <a:rPr lang="en-US" sz="5400" b="1" dirty="0" smtClean="0">
                <a:solidFill>
                  <a:srgbClr val="00B050"/>
                </a:solidFill>
              </a:rPr>
              <a:t>(cover)</a:t>
            </a:r>
            <a:r>
              <a:rPr lang="en-US" sz="5400" b="1" dirty="0" smtClean="0">
                <a:solidFill>
                  <a:schemeClr val="bg1"/>
                </a:solidFill>
              </a:rPr>
              <a:t> </a:t>
            </a:r>
            <a:r>
              <a:rPr lang="en-US" sz="5400" b="1" u="sng" dirty="0" smtClean="0">
                <a:solidFill>
                  <a:srgbClr val="FFFF00"/>
                </a:solidFill>
              </a:rPr>
              <a:t>for their sin</a:t>
            </a:r>
            <a:r>
              <a:rPr lang="en-US" sz="5400" b="1" dirty="0" smtClean="0">
                <a:solidFill>
                  <a:schemeClr val="bg1"/>
                </a:solidFill>
              </a:rPr>
              <a:t>.”</a:t>
            </a:r>
          </a:p>
          <a:p>
            <a:pPr algn="ctr"/>
            <a:r>
              <a:rPr lang="en-US" sz="5400" b="1" dirty="0" smtClean="0">
                <a:solidFill>
                  <a:srgbClr val="00B0F0"/>
                </a:solidFill>
              </a:rPr>
              <a:t>– John 15:22 KJB</a:t>
            </a:r>
            <a:endParaRPr lang="en-US" sz="5400" b="1" dirty="0">
              <a:solidFill>
                <a:srgbClr val="00B0F0"/>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4</a:t>
            </a:r>
            <a:endParaRPr lang="en-US" sz="8000" b="1" dirty="0">
              <a:solidFill>
                <a:schemeClr val="bg1"/>
              </a:solidFill>
            </a:endParaRPr>
          </a:p>
        </p:txBody>
      </p:sp>
      <p:sp>
        <p:nvSpPr>
          <p:cNvPr id="5" name="TextBox 4"/>
          <p:cNvSpPr txBox="1"/>
          <p:nvPr/>
        </p:nvSpPr>
        <p:spPr>
          <a:xfrm>
            <a:off x="0" y="1371600"/>
            <a:ext cx="9144000" cy="5078313"/>
          </a:xfrm>
          <a:prstGeom prst="rect">
            <a:avLst/>
          </a:prstGeom>
          <a:noFill/>
        </p:spPr>
        <p:txBody>
          <a:bodyPr wrap="square" rtlCol="0">
            <a:spAutoFit/>
          </a:bodyPr>
          <a:lstStyle/>
          <a:p>
            <a:pPr algn="ctr"/>
            <a:r>
              <a:rPr lang="en-US" sz="5400" b="1" dirty="0" smtClean="0">
                <a:solidFill>
                  <a:schemeClr val="bg1"/>
                </a:solidFill>
              </a:rPr>
              <a:t>To teach that the blood of Jesus Christ, covers such known and </a:t>
            </a:r>
            <a:r>
              <a:rPr lang="en-US" sz="5400" b="1" dirty="0" err="1" smtClean="0">
                <a:solidFill>
                  <a:schemeClr val="bg1"/>
                </a:solidFill>
              </a:rPr>
              <a:t>unforsaken</a:t>
            </a:r>
            <a:r>
              <a:rPr lang="en-US" sz="5400" b="1" dirty="0" smtClean="0">
                <a:solidFill>
                  <a:schemeClr val="bg1"/>
                </a:solidFill>
              </a:rPr>
              <a:t> sin, is to practice the greatest hypocrisy, it is to be as a wolf in </a:t>
            </a:r>
            <a:r>
              <a:rPr lang="en-US" sz="5400" b="1" dirty="0" err="1" smtClean="0">
                <a:solidFill>
                  <a:schemeClr val="bg1"/>
                </a:solidFill>
              </a:rPr>
              <a:t>sheeps</a:t>
            </a:r>
            <a:r>
              <a:rPr lang="en-US" sz="5400" b="1" dirty="0" smtClean="0">
                <a:solidFill>
                  <a:schemeClr val="bg1"/>
                </a:solidFill>
              </a:rPr>
              <a:t> clothing.</a:t>
            </a:r>
            <a:endParaRPr lang="en-US" sz="5400" b="1" dirty="0">
              <a:solidFill>
                <a:srgbClr val="00B0F0"/>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4</a:t>
            </a:r>
            <a:endParaRPr lang="en-US" sz="8000" b="1" dirty="0">
              <a:solidFill>
                <a:schemeClr val="bg1"/>
              </a:solidFill>
            </a:endParaRPr>
          </a:p>
        </p:txBody>
      </p:sp>
      <p:sp>
        <p:nvSpPr>
          <p:cNvPr id="5" name="TextBox 4"/>
          <p:cNvSpPr txBox="1"/>
          <p:nvPr/>
        </p:nvSpPr>
        <p:spPr>
          <a:xfrm>
            <a:off x="0" y="1752600"/>
            <a:ext cx="9144000" cy="4247317"/>
          </a:xfrm>
          <a:prstGeom prst="rect">
            <a:avLst/>
          </a:prstGeom>
          <a:noFill/>
        </p:spPr>
        <p:txBody>
          <a:bodyPr wrap="square" rtlCol="0">
            <a:spAutoFit/>
          </a:bodyPr>
          <a:lstStyle/>
          <a:p>
            <a:pPr algn="ctr"/>
            <a:r>
              <a:rPr lang="en-US" sz="5400" b="1" dirty="0" smtClean="0">
                <a:solidFill>
                  <a:schemeClr val="bg1"/>
                </a:solidFill>
              </a:rPr>
              <a:t>“And above all things have fervent charity among yourselves: for </a:t>
            </a:r>
            <a:r>
              <a:rPr lang="en-US" sz="5400" b="1" u="sng" dirty="0" smtClean="0">
                <a:solidFill>
                  <a:srgbClr val="FFFF00"/>
                </a:solidFill>
              </a:rPr>
              <a:t>charity shall cover the multitude of sins</a:t>
            </a:r>
            <a:r>
              <a:rPr lang="en-US" sz="5400" b="1" dirty="0" smtClean="0">
                <a:solidFill>
                  <a:schemeClr val="bg1"/>
                </a:solidFill>
              </a:rPr>
              <a:t>.”</a:t>
            </a:r>
          </a:p>
          <a:p>
            <a:pPr algn="ctr"/>
            <a:r>
              <a:rPr lang="en-US" sz="5400" b="1" dirty="0" smtClean="0">
                <a:solidFill>
                  <a:srgbClr val="00B0F0"/>
                </a:solidFill>
              </a:rPr>
              <a:t>– 1 Peter 4:8 KJB</a:t>
            </a:r>
            <a:endParaRPr lang="en-US" sz="5400" b="1" dirty="0">
              <a:solidFill>
                <a:srgbClr val="00B0F0"/>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4</a:t>
            </a:r>
            <a:endParaRPr lang="en-US" sz="8000" b="1" dirty="0">
              <a:solidFill>
                <a:schemeClr val="bg1"/>
              </a:solidFill>
            </a:endParaRPr>
          </a:p>
        </p:txBody>
      </p:sp>
      <p:sp>
        <p:nvSpPr>
          <p:cNvPr id="5" name="TextBox 4"/>
          <p:cNvSpPr txBox="1"/>
          <p:nvPr/>
        </p:nvSpPr>
        <p:spPr>
          <a:xfrm>
            <a:off x="0" y="2362200"/>
            <a:ext cx="9144000" cy="2585323"/>
          </a:xfrm>
          <a:prstGeom prst="rect">
            <a:avLst/>
          </a:prstGeom>
          <a:noFill/>
        </p:spPr>
        <p:txBody>
          <a:bodyPr wrap="square" rtlCol="0">
            <a:spAutoFit/>
          </a:bodyPr>
          <a:lstStyle/>
          <a:p>
            <a:pPr algn="ctr"/>
            <a:r>
              <a:rPr lang="en-US" sz="5400" b="1" dirty="0" smtClean="0">
                <a:solidFill>
                  <a:schemeClr val="bg1"/>
                </a:solidFill>
              </a:rPr>
              <a:t>“Hatred </a:t>
            </a:r>
            <a:r>
              <a:rPr lang="en-US" sz="5400" b="1" dirty="0" err="1" smtClean="0">
                <a:solidFill>
                  <a:schemeClr val="bg1"/>
                </a:solidFill>
              </a:rPr>
              <a:t>stirreth</a:t>
            </a:r>
            <a:r>
              <a:rPr lang="en-US" sz="5400" b="1" dirty="0" smtClean="0">
                <a:solidFill>
                  <a:schemeClr val="bg1"/>
                </a:solidFill>
              </a:rPr>
              <a:t> up </a:t>
            </a:r>
            <a:r>
              <a:rPr lang="en-US" sz="5400" b="1" dirty="0" err="1" smtClean="0">
                <a:solidFill>
                  <a:schemeClr val="bg1"/>
                </a:solidFill>
              </a:rPr>
              <a:t>strifes</a:t>
            </a:r>
            <a:r>
              <a:rPr lang="en-US" sz="5400" b="1" dirty="0" smtClean="0">
                <a:solidFill>
                  <a:schemeClr val="bg1"/>
                </a:solidFill>
              </a:rPr>
              <a:t>: but </a:t>
            </a:r>
            <a:r>
              <a:rPr lang="en-US" sz="5400" b="1" u="sng" dirty="0" smtClean="0">
                <a:solidFill>
                  <a:srgbClr val="FFFF00"/>
                </a:solidFill>
              </a:rPr>
              <a:t>love </a:t>
            </a:r>
            <a:r>
              <a:rPr lang="en-US" sz="5400" b="1" u="sng" dirty="0" err="1" smtClean="0">
                <a:solidFill>
                  <a:srgbClr val="FFFF00"/>
                </a:solidFill>
              </a:rPr>
              <a:t>covereth</a:t>
            </a:r>
            <a:r>
              <a:rPr lang="en-US" sz="5400" b="1" u="sng" dirty="0" smtClean="0">
                <a:solidFill>
                  <a:srgbClr val="FFFF00"/>
                </a:solidFill>
              </a:rPr>
              <a:t> all sins</a:t>
            </a:r>
            <a:r>
              <a:rPr lang="en-US" sz="5400" b="1" dirty="0" smtClean="0">
                <a:solidFill>
                  <a:schemeClr val="bg1"/>
                </a:solidFill>
              </a:rPr>
              <a:t>.”</a:t>
            </a:r>
          </a:p>
          <a:p>
            <a:pPr algn="ctr"/>
            <a:r>
              <a:rPr lang="en-US" sz="5400" b="1" dirty="0" smtClean="0">
                <a:solidFill>
                  <a:srgbClr val="00B0F0"/>
                </a:solidFill>
              </a:rPr>
              <a:t>– Proverbs 10:12 KJB</a:t>
            </a:r>
            <a:endParaRPr lang="en-US" sz="5400" b="1" dirty="0">
              <a:solidFill>
                <a:srgbClr val="00B0F0"/>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4</a:t>
            </a:r>
            <a:endParaRPr lang="en-US" sz="8000" b="1" dirty="0">
              <a:solidFill>
                <a:schemeClr val="bg1"/>
              </a:solidFill>
            </a:endParaRPr>
          </a:p>
        </p:txBody>
      </p:sp>
      <p:sp>
        <p:nvSpPr>
          <p:cNvPr id="5" name="TextBox 4"/>
          <p:cNvSpPr txBox="1"/>
          <p:nvPr/>
        </p:nvSpPr>
        <p:spPr>
          <a:xfrm>
            <a:off x="0" y="1905000"/>
            <a:ext cx="9144000" cy="3416320"/>
          </a:xfrm>
          <a:prstGeom prst="rect">
            <a:avLst/>
          </a:prstGeom>
          <a:noFill/>
        </p:spPr>
        <p:txBody>
          <a:bodyPr wrap="square" rtlCol="0">
            <a:spAutoFit/>
          </a:bodyPr>
          <a:lstStyle/>
          <a:p>
            <a:pPr algn="ctr"/>
            <a:r>
              <a:rPr lang="en-US" sz="5400" b="1" dirty="0" smtClean="0">
                <a:solidFill>
                  <a:schemeClr val="bg1"/>
                </a:solidFill>
              </a:rPr>
              <a:t>“Whosoever </a:t>
            </a:r>
            <a:r>
              <a:rPr lang="en-US" sz="5400" b="1" dirty="0" err="1" smtClean="0">
                <a:solidFill>
                  <a:schemeClr val="bg1"/>
                </a:solidFill>
              </a:rPr>
              <a:t>committeth</a:t>
            </a:r>
            <a:r>
              <a:rPr lang="en-US" sz="5400" b="1" dirty="0" smtClean="0">
                <a:solidFill>
                  <a:schemeClr val="bg1"/>
                </a:solidFill>
              </a:rPr>
              <a:t> sin </a:t>
            </a:r>
            <a:r>
              <a:rPr lang="en-US" sz="5400" b="1" dirty="0" err="1" smtClean="0">
                <a:solidFill>
                  <a:schemeClr val="bg1"/>
                </a:solidFill>
              </a:rPr>
              <a:t>transgresseth</a:t>
            </a:r>
            <a:r>
              <a:rPr lang="en-US" sz="5400" b="1" dirty="0" smtClean="0">
                <a:solidFill>
                  <a:schemeClr val="bg1"/>
                </a:solidFill>
              </a:rPr>
              <a:t> also the law: for </a:t>
            </a:r>
            <a:r>
              <a:rPr lang="en-US" sz="5400" b="1" u="sng" dirty="0" smtClean="0">
                <a:solidFill>
                  <a:srgbClr val="00B050"/>
                </a:solidFill>
              </a:rPr>
              <a:t>sin is the transgression of the law</a:t>
            </a:r>
            <a:r>
              <a:rPr lang="en-US" sz="5400" b="1" dirty="0" smtClean="0">
                <a:solidFill>
                  <a:schemeClr val="bg1"/>
                </a:solidFill>
              </a:rPr>
              <a:t>.” </a:t>
            </a:r>
            <a:r>
              <a:rPr lang="en-US" sz="5400" b="1" dirty="0" smtClean="0">
                <a:solidFill>
                  <a:srgbClr val="00B0F0"/>
                </a:solidFill>
              </a:rPr>
              <a:t>– 1 John 3:4 KJB</a:t>
            </a:r>
            <a:endParaRPr lang="en-US" sz="5400" b="1" dirty="0">
              <a:solidFill>
                <a:srgbClr val="00B0F0"/>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4</a:t>
            </a:r>
            <a:endParaRPr lang="en-US" sz="8000" b="1" dirty="0">
              <a:solidFill>
                <a:schemeClr val="bg1"/>
              </a:solidFill>
            </a:endParaRPr>
          </a:p>
        </p:txBody>
      </p:sp>
      <p:sp>
        <p:nvSpPr>
          <p:cNvPr id="5" name="TextBox 4"/>
          <p:cNvSpPr txBox="1"/>
          <p:nvPr/>
        </p:nvSpPr>
        <p:spPr>
          <a:xfrm>
            <a:off x="0" y="1219200"/>
            <a:ext cx="9144000" cy="5078313"/>
          </a:xfrm>
          <a:prstGeom prst="rect">
            <a:avLst/>
          </a:prstGeom>
          <a:noFill/>
        </p:spPr>
        <p:txBody>
          <a:bodyPr wrap="square" rtlCol="0">
            <a:spAutoFit/>
          </a:bodyPr>
          <a:lstStyle/>
          <a:p>
            <a:pPr algn="ctr"/>
            <a:r>
              <a:rPr lang="en-US" sz="4800" b="1" dirty="0" smtClean="0">
                <a:solidFill>
                  <a:schemeClr val="bg1"/>
                </a:solidFill>
              </a:rPr>
              <a:t>“Let him know, that </a:t>
            </a:r>
            <a:r>
              <a:rPr lang="en-US" sz="4800" b="1" u="sng" dirty="0" smtClean="0">
                <a:solidFill>
                  <a:srgbClr val="00B050"/>
                </a:solidFill>
              </a:rPr>
              <a:t>he which </a:t>
            </a:r>
            <a:r>
              <a:rPr lang="en-US" sz="4800" b="1" u="sng" dirty="0" err="1" smtClean="0">
                <a:solidFill>
                  <a:srgbClr val="00B050"/>
                </a:solidFill>
              </a:rPr>
              <a:t>converteth</a:t>
            </a:r>
            <a:r>
              <a:rPr lang="en-US" sz="4800" b="1" u="sng" dirty="0" smtClean="0">
                <a:solidFill>
                  <a:srgbClr val="00B050"/>
                </a:solidFill>
              </a:rPr>
              <a:t> the sinner from the error of his way shall save a soul from death</a:t>
            </a:r>
            <a:r>
              <a:rPr lang="en-US" sz="4800" b="1" dirty="0" smtClean="0">
                <a:solidFill>
                  <a:schemeClr val="bg1"/>
                </a:solidFill>
              </a:rPr>
              <a:t>, and </a:t>
            </a:r>
            <a:r>
              <a:rPr lang="en-US" sz="4800" b="1" u="sng" dirty="0" smtClean="0">
                <a:solidFill>
                  <a:srgbClr val="FFFF00"/>
                </a:solidFill>
              </a:rPr>
              <a:t>shall hide</a:t>
            </a:r>
            <a:r>
              <a:rPr lang="en-US" sz="4800" dirty="0" smtClean="0"/>
              <a:t> </a:t>
            </a:r>
            <a:r>
              <a:rPr lang="en-US" sz="4800" b="1" dirty="0" smtClean="0">
                <a:solidFill>
                  <a:srgbClr val="00B0F0"/>
                </a:solidFill>
              </a:rPr>
              <a:t>(*)</a:t>
            </a:r>
            <a:r>
              <a:rPr lang="en-US" sz="4800" dirty="0" smtClean="0"/>
              <a:t> </a:t>
            </a:r>
            <a:r>
              <a:rPr lang="en-US" sz="4800" b="1" u="sng" dirty="0" smtClean="0">
                <a:solidFill>
                  <a:srgbClr val="FFFF00"/>
                </a:solidFill>
              </a:rPr>
              <a:t>a multitude of sins</a:t>
            </a:r>
            <a:r>
              <a:rPr lang="en-US" sz="4800" b="1" dirty="0" smtClean="0">
                <a:solidFill>
                  <a:schemeClr val="bg1"/>
                </a:solidFill>
              </a:rPr>
              <a:t>.”</a:t>
            </a:r>
          </a:p>
          <a:p>
            <a:pPr algn="ctr"/>
            <a:r>
              <a:rPr lang="en-US" sz="4800" b="1" dirty="0" smtClean="0">
                <a:solidFill>
                  <a:srgbClr val="00B0F0"/>
                </a:solidFill>
              </a:rPr>
              <a:t>– James 5:20 KJB</a:t>
            </a:r>
          </a:p>
          <a:p>
            <a:pPr algn="ctr"/>
            <a:r>
              <a:rPr lang="en-US" sz="3600" b="1" dirty="0" smtClean="0">
                <a:solidFill>
                  <a:srgbClr val="00B0F0"/>
                </a:solidFill>
              </a:rPr>
              <a:t>(*G2572: </a:t>
            </a:r>
            <a:r>
              <a:rPr lang="el-GR" sz="3600" b="1" dirty="0" smtClean="0">
                <a:solidFill>
                  <a:srgbClr val="00B0F0"/>
                </a:solidFill>
              </a:rPr>
              <a:t>καλυψει</a:t>
            </a:r>
            <a:r>
              <a:rPr lang="en-US" sz="3600" b="1" dirty="0" smtClean="0">
                <a:solidFill>
                  <a:srgbClr val="00B0F0"/>
                </a:solidFill>
              </a:rPr>
              <a:t>; ‘cover’, same as 1 Pet. 4:8)</a:t>
            </a:r>
            <a:endParaRPr lang="en-US" sz="3600" b="1" dirty="0">
              <a:solidFill>
                <a:srgbClr val="00B0F0"/>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4</a:t>
            </a:r>
            <a:endParaRPr lang="en-US" sz="8000" b="1" dirty="0">
              <a:solidFill>
                <a:schemeClr val="bg1"/>
              </a:solidFill>
            </a:endParaRPr>
          </a:p>
        </p:txBody>
      </p:sp>
      <p:sp>
        <p:nvSpPr>
          <p:cNvPr id="5" name="TextBox 4"/>
          <p:cNvSpPr txBox="1"/>
          <p:nvPr/>
        </p:nvSpPr>
        <p:spPr>
          <a:xfrm>
            <a:off x="0" y="2133600"/>
            <a:ext cx="9144000" cy="3046988"/>
          </a:xfrm>
          <a:prstGeom prst="rect">
            <a:avLst/>
          </a:prstGeom>
          <a:noFill/>
        </p:spPr>
        <p:txBody>
          <a:bodyPr wrap="square" rtlCol="0">
            <a:spAutoFit/>
          </a:bodyPr>
          <a:lstStyle/>
          <a:p>
            <a:pPr algn="ctr"/>
            <a:r>
              <a:rPr lang="en-US" sz="4800" b="1" dirty="0" smtClean="0">
                <a:solidFill>
                  <a:schemeClr val="bg1"/>
                </a:solidFill>
              </a:rPr>
              <a:t>We know what “sin” is by God’s “Law” (the Ten Commandments), and as </a:t>
            </a:r>
            <a:r>
              <a:rPr lang="en-US" sz="4800" b="1" dirty="0" smtClean="0">
                <a:solidFill>
                  <a:srgbClr val="00B0F0"/>
                </a:solidFill>
              </a:rPr>
              <a:t>Romans 6:23 KJB</a:t>
            </a:r>
            <a:r>
              <a:rPr lang="en-US" sz="4800" b="1" dirty="0" smtClean="0">
                <a:solidFill>
                  <a:schemeClr val="bg1"/>
                </a:solidFill>
              </a:rPr>
              <a:t> states, </a:t>
            </a:r>
            <a:r>
              <a:rPr lang="en-US" sz="4800" b="1" dirty="0" smtClean="0">
                <a:solidFill>
                  <a:srgbClr val="00B0F0"/>
                </a:solidFill>
              </a:rPr>
              <a:t>“the wages of sin is death”</a:t>
            </a:r>
            <a:r>
              <a:rPr lang="en-US" sz="4800" b="1" dirty="0" smtClean="0">
                <a:solidFill>
                  <a:schemeClr val="bg1"/>
                </a:solidFill>
              </a:rPr>
              <a:t>.</a:t>
            </a:r>
            <a:endParaRPr lang="en-US" sz="3600" b="1" dirty="0">
              <a:solidFill>
                <a:srgbClr val="00B0F0"/>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4</a:t>
            </a:r>
            <a:endParaRPr lang="en-US" sz="8000" b="1" dirty="0">
              <a:solidFill>
                <a:schemeClr val="bg1"/>
              </a:solidFill>
            </a:endParaRPr>
          </a:p>
        </p:txBody>
      </p:sp>
      <p:sp>
        <p:nvSpPr>
          <p:cNvPr id="5" name="TextBox 4"/>
          <p:cNvSpPr txBox="1"/>
          <p:nvPr/>
        </p:nvSpPr>
        <p:spPr>
          <a:xfrm>
            <a:off x="0" y="1600200"/>
            <a:ext cx="9144000" cy="4524315"/>
          </a:xfrm>
          <a:prstGeom prst="rect">
            <a:avLst/>
          </a:prstGeom>
          <a:noFill/>
        </p:spPr>
        <p:txBody>
          <a:bodyPr wrap="square" rtlCol="0">
            <a:spAutoFit/>
          </a:bodyPr>
          <a:lstStyle/>
          <a:p>
            <a:pPr algn="ctr"/>
            <a:r>
              <a:rPr lang="en-US" sz="4800" b="1" dirty="0" smtClean="0">
                <a:solidFill>
                  <a:schemeClr val="bg1"/>
                </a:solidFill>
              </a:rPr>
              <a:t>“What shall we say then? </a:t>
            </a:r>
            <a:r>
              <a:rPr lang="en-US" sz="4800" b="1" i="1" dirty="0" smtClean="0">
                <a:solidFill>
                  <a:schemeClr val="bg1"/>
                </a:solidFill>
              </a:rPr>
              <a:t>Is</a:t>
            </a:r>
            <a:r>
              <a:rPr lang="en-US" sz="4800" b="1" dirty="0" smtClean="0">
                <a:solidFill>
                  <a:schemeClr val="bg1"/>
                </a:solidFill>
              </a:rPr>
              <a:t> the law sin? God forbid. Nay, </a:t>
            </a:r>
            <a:r>
              <a:rPr lang="en-US" sz="4800" b="1" u="sng" dirty="0" smtClean="0">
                <a:solidFill>
                  <a:srgbClr val="FFFF00"/>
                </a:solidFill>
              </a:rPr>
              <a:t>I had not known sin, but by the law</a:t>
            </a:r>
            <a:r>
              <a:rPr lang="en-US" sz="4800" b="1" dirty="0" smtClean="0">
                <a:solidFill>
                  <a:schemeClr val="bg1"/>
                </a:solidFill>
              </a:rPr>
              <a:t>: for I had not known lust, except the law had said, </a:t>
            </a:r>
            <a:r>
              <a:rPr lang="en-US" sz="4800" b="1" u="sng" dirty="0" smtClean="0">
                <a:solidFill>
                  <a:srgbClr val="FFFF00"/>
                </a:solidFill>
              </a:rPr>
              <a:t>Thou </a:t>
            </a:r>
            <a:r>
              <a:rPr lang="en-US" sz="4800" b="1" u="sng" dirty="0" err="1" smtClean="0">
                <a:solidFill>
                  <a:srgbClr val="FFFF00"/>
                </a:solidFill>
              </a:rPr>
              <a:t>shalt</a:t>
            </a:r>
            <a:r>
              <a:rPr lang="en-US" sz="4800" b="1" u="sng" dirty="0" smtClean="0">
                <a:solidFill>
                  <a:srgbClr val="FFFF00"/>
                </a:solidFill>
              </a:rPr>
              <a:t> not covet</a:t>
            </a:r>
            <a:r>
              <a:rPr lang="en-US" sz="4800" b="1" dirty="0" smtClean="0">
                <a:solidFill>
                  <a:schemeClr val="bg1"/>
                </a:solidFill>
              </a:rPr>
              <a:t>.”</a:t>
            </a:r>
          </a:p>
          <a:p>
            <a:pPr algn="ctr"/>
            <a:r>
              <a:rPr lang="en-US" sz="4800" b="1" dirty="0" smtClean="0">
                <a:solidFill>
                  <a:srgbClr val="00B0F0"/>
                </a:solidFill>
              </a:rPr>
              <a:t>– Romans 7:7 KJB</a:t>
            </a:r>
            <a:endParaRPr lang="en-US" sz="3600" b="1" dirty="0">
              <a:solidFill>
                <a:srgbClr val="00B0F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ible - Creation Day 03 - 01.jpg"/>
          <p:cNvPicPr>
            <a:picLocks noChangeAspect="1"/>
          </p:cNvPicPr>
          <p:nvPr/>
        </p:nvPicPr>
        <p:blipFill>
          <a:blip r:embed="rId2"/>
          <a:stretch>
            <a:fillRect/>
          </a:stretch>
        </p:blipFill>
        <p:spPr>
          <a:xfrm>
            <a:off x="-1" y="0"/>
            <a:ext cx="9149719" cy="6858000"/>
          </a:xfrm>
          <a:prstGeom prst="rect">
            <a:avLst/>
          </a:prstGeo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4</a:t>
            </a:r>
            <a:endParaRPr lang="en-US" sz="8000" b="1" dirty="0">
              <a:solidFill>
                <a:schemeClr val="bg1"/>
              </a:solidFill>
            </a:endParaRPr>
          </a:p>
        </p:txBody>
      </p:sp>
      <p:sp>
        <p:nvSpPr>
          <p:cNvPr id="5" name="TextBox 4"/>
          <p:cNvSpPr txBox="1"/>
          <p:nvPr/>
        </p:nvSpPr>
        <p:spPr>
          <a:xfrm>
            <a:off x="0" y="1600200"/>
            <a:ext cx="9144000" cy="4524315"/>
          </a:xfrm>
          <a:prstGeom prst="rect">
            <a:avLst/>
          </a:prstGeom>
          <a:noFill/>
        </p:spPr>
        <p:txBody>
          <a:bodyPr wrap="square" rtlCol="0">
            <a:spAutoFit/>
          </a:bodyPr>
          <a:lstStyle/>
          <a:p>
            <a:pPr algn="ctr"/>
            <a:r>
              <a:rPr lang="en-US" sz="4800" b="1" dirty="0" smtClean="0">
                <a:solidFill>
                  <a:schemeClr val="bg1"/>
                </a:solidFill>
              </a:rPr>
              <a:t>“Whom God hath set forth </a:t>
            </a:r>
            <a:r>
              <a:rPr lang="en-US" sz="4800" b="1" i="1" dirty="0" smtClean="0">
                <a:solidFill>
                  <a:schemeClr val="bg1"/>
                </a:solidFill>
              </a:rPr>
              <a:t>to be</a:t>
            </a:r>
            <a:r>
              <a:rPr lang="en-US" sz="4800" b="1" dirty="0" smtClean="0">
                <a:solidFill>
                  <a:schemeClr val="bg1"/>
                </a:solidFill>
              </a:rPr>
              <a:t> </a:t>
            </a:r>
            <a:r>
              <a:rPr lang="en-US" sz="4800" b="1" u="sng" dirty="0" smtClean="0">
                <a:solidFill>
                  <a:srgbClr val="00B050"/>
                </a:solidFill>
              </a:rPr>
              <a:t>a propitiation through faith in his blood</a:t>
            </a:r>
            <a:r>
              <a:rPr lang="en-US" sz="4800" b="1" dirty="0" smtClean="0">
                <a:solidFill>
                  <a:schemeClr val="bg1"/>
                </a:solidFill>
              </a:rPr>
              <a:t>, to declare his righteousness </a:t>
            </a:r>
            <a:r>
              <a:rPr lang="en-US" sz="4800" b="1" u="sng" dirty="0" smtClean="0">
                <a:solidFill>
                  <a:srgbClr val="FFFF00"/>
                </a:solidFill>
              </a:rPr>
              <a:t>for the remission of sins that are past</a:t>
            </a:r>
            <a:r>
              <a:rPr lang="en-US" sz="4800" b="1" dirty="0" smtClean="0">
                <a:solidFill>
                  <a:schemeClr val="bg1"/>
                </a:solidFill>
              </a:rPr>
              <a:t>, through the forbearance of God;” </a:t>
            </a:r>
            <a:r>
              <a:rPr lang="en-US" sz="4800" b="1" dirty="0" smtClean="0">
                <a:solidFill>
                  <a:srgbClr val="00B0F0"/>
                </a:solidFill>
              </a:rPr>
              <a:t>– Romans 3:25 KJB</a:t>
            </a:r>
            <a:endParaRPr lang="en-US" sz="3600" b="1" dirty="0">
              <a:solidFill>
                <a:srgbClr val="00B0F0"/>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4</a:t>
            </a:r>
            <a:endParaRPr lang="en-US" sz="8000" b="1" dirty="0">
              <a:solidFill>
                <a:schemeClr val="bg1"/>
              </a:solidFill>
            </a:endParaRPr>
          </a:p>
        </p:txBody>
      </p:sp>
      <p:sp>
        <p:nvSpPr>
          <p:cNvPr id="5" name="TextBox 4"/>
          <p:cNvSpPr txBox="1"/>
          <p:nvPr/>
        </p:nvSpPr>
        <p:spPr>
          <a:xfrm>
            <a:off x="0" y="1225689"/>
            <a:ext cx="9144000" cy="5139869"/>
          </a:xfrm>
          <a:prstGeom prst="rect">
            <a:avLst/>
          </a:prstGeom>
          <a:noFill/>
        </p:spPr>
        <p:txBody>
          <a:bodyPr wrap="square" rtlCol="0">
            <a:spAutoFit/>
          </a:bodyPr>
          <a:lstStyle/>
          <a:p>
            <a:pPr algn="ctr"/>
            <a:r>
              <a:rPr lang="en-US" sz="4400" b="1" dirty="0" smtClean="0">
                <a:solidFill>
                  <a:schemeClr val="bg1"/>
                </a:solidFill>
              </a:rPr>
              <a:t>Confessed and forsaken sin (past) is “covered” or “forgiven” by the blood of Jesus.</a:t>
            </a:r>
          </a:p>
          <a:p>
            <a:pPr algn="ctr"/>
            <a:endParaRPr lang="en-US" sz="2000" b="1" dirty="0" smtClean="0">
              <a:solidFill>
                <a:schemeClr val="bg1"/>
              </a:solidFill>
            </a:endParaRPr>
          </a:p>
          <a:p>
            <a:pPr algn="ctr"/>
            <a:r>
              <a:rPr lang="en-US" sz="4400" b="1" dirty="0" smtClean="0">
                <a:solidFill>
                  <a:schemeClr val="bg1"/>
                </a:solidFill>
              </a:rPr>
              <a:t>“… Blessed</a:t>
            </a:r>
            <a:r>
              <a:rPr lang="en-US" sz="4400" b="1" i="1" dirty="0" smtClean="0">
                <a:solidFill>
                  <a:schemeClr val="bg1"/>
                </a:solidFill>
              </a:rPr>
              <a:t> is he whose</a:t>
            </a:r>
            <a:r>
              <a:rPr lang="en-US" sz="4400" b="1" dirty="0" smtClean="0">
                <a:solidFill>
                  <a:schemeClr val="bg1"/>
                </a:solidFill>
              </a:rPr>
              <a:t> </a:t>
            </a:r>
            <a:r>
              <a:rPr lang="en-US" sz="4400" b="1" u="sng" dirty="0" smtClean="0">
                <a:solidFill>
                  <a:srgbClr val="00B050"/>
                </a:solidFill>
              </a:rPr>
              <a:t>transgression</a:t>
            </a:r>
            <a:r>
              <a:rPr lang="en-US" sz="4400" b="1" dirty="0" smtClean="0">
                <a:solidFill>
                  <a:schemeClr val="bg1"/>
                </a:solidFill>
              </a:rPr>
              <a:t> </a:t>
            </a:r>
            <a:r>
              <a:rPr lang="en-US" sz="4400" b="1" i="1" dirty="0" smtClean="0">
                <a:solidFill>
                  <a:schemeClr val="bg1"/>
                </a:solidFill>
              </a:rPr>
              <a:t>is</a:t>
            </a:r>
            <a:r>
              <a:rPr lang="en-US" sz="4400" b="1" dirty="0" smtClean="0">
                <a:solidFill>
                  <a:schemeClr val="bg1"/>
                </a:solidFill>
              </a:rPr>
              <a:t> </a:t>
            </a:r>
            <a:r>
              <a:rPr lang="en-US" sz="4400" b="1" u="sng" dirty="0" smtClean="0">
                <a:solidFill>
                  <a:srgbClr val="FFFF00"/>
                </a:solidFill>
              </a:rPr>
              <a:t>forgiven</a:t>
            </a:r>
            <a:r>
              <a:rPr lang="en-US" sz="4400" b="1" dirty="0" smtClean="0">
                <a:solidFill>
                  <a:schemeClr val="bg1"/>
                </a:solidFill>
              </a:rPr>
              <a:t>, </a:t>
            </a:r>
            <a:r>
              <a:rPr lang="en-US" sz="4400" b="1" i="1" dirty="0" smtClean="0">
                <a:solidFill>
                  <a:schemeClr val="bg1"/>
                </a:solidFill>
              </a:rPr>
              <a:t>whose</a:t>
            </a:r>
            <a:r>
              <a:rPr lang="en-US" sz="4400" b="1" dirty="0" smtClean="0">
                <a:solidFill>
                  <a:schemeClr val="bg1"/>
                </a:solidFill>
              </a:rPr>
              <a:t> </a:t>
            </a:r>
            <a:r>
              <a:rPr lang="en-US" sz="4400" b="1" u="sng" dirty="0" smtClean="0">
                <a:solidFill>
                  <a:srgbClr val="00B050"/>
                </a:solidFill>
              </a:rPr>
              <a:t>sin</a:t>
            </a:r>
            <a:r>
              <a:rPr lang="en-US" sz="4400" b="1" dirty="0" smtClean="0">
                <a:solidFill>
                  <a:schemeClr val="bg1"/>
                </a:solidFill>
              </a:rPr>
              <a:t> </a:t>
            </a:r>
            <a:r>
              <a:rPr lang="en-US" sz="4400" b="1" i="1" dirty="0" smtClean="0">
                <a:solidFill>
                  <a:schemeClr val="bg1"/>
                </a:solidFill>
              </a:rPr>
              <a:t>is</a:t>
            </a:r>
            <a:r>
              <a:rPr lang="en-US" sz="4400" b="1" dirty="0" smtClean="0">
                <a:solidFill>
                  <a:schemeClr val="bg1"/>
                </a:solidFill>
              </a:rPr>
              <a:t> </a:t>
            </a:r>
            <a:r>
              <a:rPr lang="en-US" sz="4400" b="1" u="sng" dirty="0" smtClean="0">
                <a:solidFill>
                  <a:srgbClr val="FFFF00"/>
                </a:solidFill>
              </a:rPr>
              <a:t>covered</a:t>
            </a:r>
            <a:r>
              <a:rPr lang="en-US" sz="4400" b="1" dirty="0" smtClean="0">
                <a:solidFill>
                  <a:schemeClr val="bg1"/>
                </a:solidFill>
              </a:rPr>
              <a:t>.”</a:t>
            </a:r>
          </a:p>
          <a:p>
            <a:pPr algn="ctr"/>
            <a:r>
              <a:rPr lang="en-US" sz="4400" b="1" dirty="0" smtClean="0">
                <a:solidFill>
                  <a:srgbClr val="00B0F0"/>
                </a:solidFill>
              </a:rPr>
              <a:t>– Psalms 32:1 KJB</a:t>
            </a:r>
          </a:p>
          <a:p>
            <a:pPr algn="ctr"/>
            <a:r>
              <a:rPr lang="en-US" sz="4400" b="1" dirty="0" smtClean="0">
                <a:solidFill>
                  <a:schemeClr val="bg1"/>
                </a:solidFill>
              </a:rPr>
              <a:t>(see also </a:t>
            </a:r>
            <a:r>
              <a:rPr lang="en-US" sz="4400" b="1" dirty="0" smtClean="0">
                <a:solidFill>
                  <a:srgbClr val="00B0F0"/>
                </a:solidFill>
              </a:rPr>
              <a:t>Rom. 4:7 KJB</a:t>
            </a:r>
            <a:r>
              <a:rPr lang="en-US" sz="4400" b="1" dirty="0" smtClean="0">
                <a:solidFill>
                  <a:schemeClr val="bg1"/>
                </a:solidFill>
              </a:rPr>
              <a:t>)</a:t>
            </a:r>
            <a:endParaRPr lang="en-US" sz="3200" b="1" dirty="0">
              <a:solidFill>
                <a:schemeClr val="bg1"/>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4</a:t>
            </a:r>
            <a:endParaRPr lang="en-US" sz="8000" b="1" dirty="0">
              <a:solidFill>
                <a:schemeClr val="bg1"/>
              </a:solidFill>
            </a:endParaRPr>
          </a:p>
        </p:txBody>
      </p:sp>
      <p:sp>
        <p:nvSpPr>
          <p:cNvPr id="5" name="TextBox 4"/>
          <p:cNvSpPr txBox="1"/>
          <p:nvPr/>
        </p:nvSpPr>
        <p:spPr>
          <a:xfrm>
            <a:off x="0" y="2514600"/>
            <a:ext cx="9144000" cy="2123658"/>
          </a:xfrm>
          <a:prstGeom prst="rect">
            <a:avLst/>
          </a:prstGeom>
          <a:noFill/>
        </p:spPr>
        <p:txBody>
          <a:bodyPr wrap="square" rtlCol="0">
            <a:spAutoFit/>
          </a:bodyPr>
          <a:lstStyle/>
          <a:p>
            <a:pPr algn="ctr"/>
            <a:r>
              <a:rPr lang="en-US" sz="4400" b="1" dirty="0" smtClean="0">
                <a:solidFill>
                  <a:schemeClr val="bg1"/>
                </a:solidFill>
              </a:rPr>
              <a:t>“Thou hast </a:t>
            </a:r>
            <a:r>
              <a:rPr lang="en-US" sz="4400" b="1" u="sng" dirty="0" smtClean="0">
                <a:solidFill>
                  <a:srgbClr val="00B050"/>
                </a:solidFill>
              </a:rPr>
              <a:t>forgiven</a:t>
            </a:r>
            <a:r>
              <a:rPr lang="en-US" sz="4400" b="1" dirty="0" smtClean="0">
                <a:solidFill>
                  <a:schemeClr val="bg1"/>
                </a:solidFill>
              </a:rPr>
              <a:t> the </a:t>
            </a:r>
            <a:r>
              <a:rPr lang="en-US" sz="4400" b="1" u="sng" dirty="0" smtClean="0">
                <a:solidFill>
                  <a:srgbClr val="FFFF00"/>
                </a:solidFill>
              </a:rPr>
              <a:t>iniquity</a:t>
            </a:r>
            <a:r>
              <a:rPr lang="en-US" sz="4400" b="1" dirty="0" smtClean="0">
                <a:solidFill>
                  <a:schemeClr val="bg1"/>
                </a:solidFill>
              </a:rPr>
              <a:t> of thy people, thou hast </a:t>
            </a:r>
            <a:r>
              <a:rPr lang="en-US" sz="4400" b="1" u="sng" dirty="0" smtClean="0">
                <a:solidFill>
                  <a:srgbClr val="00B050"/>
                </a:solidFill>
              </a:rPr>
              <a:t>covered</a:t>
            </a:r>
            <a:r>
              <a:rPr lang="en-US" sz="4400" b="1" dirty="0" smtClean="0">
                <a:solidFill>
                  <a:schemeClr val="bg1"/>
                </a:solidFill>
              </a:rPr>
              <a:t> all their </a:t>
            </a:r>
            <a:r>
              <a:rPr lang="en-US" sz="4400" b="1" u="sng" dirty="0" smtClean="0">
                <a:solidFill>
                  <a:srgbClr val="FFFF00"/>
                </a:solidFill>
              </a:rPr>
              <a:t>sin</a:t>
            </a:r>
            <a:r>
              <a:rPr lang="en-US" sz="4400" b="1" dirty="0" smtClean="0">
                <a:solidFill>
                  <a:schemeClr val="bg1"/>
                </a:solidFill>
              </a:rPr>
              <a:t>. Selah.” </a:t>
            </a:r>
            <a:r>
              <a:rPr lang="en-US" sz="4400" b="1" dirty="0" smtClean="0">
                <a:solidFill>
                  <a:srgbClr val="00B0F0"/>
                </a:solidFill>
              </a:rPr>
              <a:t>– Psalms 85:2 KJB</a:t>
            </a:r>
            <a:endParaRPr lang="en-US" sz="3200" b="1" dirty="0">
              <a:solidFill>
                <a:srgbClr val="00B0F0"/>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4</a:t>
            </a:r>
            <a:endParaRPr lang="en-US" sz="8000" b="1" dirty="0">
              <a:solidFill>
                <a:schemeClr val="bg1"/>
              </a:solidFill>
            </a:endParaRPr>
          </a:p>
        </p:txBody>
      </p:sp>
      <p:sp>
        <p:nvSpPr>
          <p:cNvPr id="5" name="TextBox 4"/>
          <p:cNvSpPr txBox="1"/>
          <p:nvPr/>
        </p:nvSpPr>
        <p:spPr>
          <a:xfrm>
            <a:off x="0" y="1905000"/>
            <a:ext cx="9144000" cy="3847207"/>
          </a:xfrm>
          <a:prstGeom prst="rect">
            <a:avLst/>
          </a:prstGeom>
          <a:noFill/>
        </p:spPr>
        <p:txBody>
          <a:bodyPr wrap="square" rtlCol="0">
            <a:spAutoFit/>
          </a:bodyPr>
          <a:lstStyle/>
          <a:p>
            <a:pPr algn="ctr"/>
            <a:r>
              <a:rPr lang="en-US" sz="4400" b="1" dirty="0" smtClean="0">
                <a:solidFill>
                  <a:schemeClr val="bg1"/>
                </a:solidFill>
              </a:rPr>
              <a:t>Forgiven sin, is not sin blotted out.</a:t>
            </a:r>
          </a:p>
          <a:p>
            <a:pPr algn="ctr"/>
            <a:endParaRPr lang="en-US" sz="2400" b="1" dirty="0" smtClean="0">
              <a:solidFill>
                <a:schemeClr val="bg1"/>
              </a:solidFill>
            </a:endParaRPr>
          </a:p>
          <a:p>
            <a:pPr algn="ctr"/>
            <a:r>
              <a:rPr lang="en-US" sz="4400" b="1" dirty="0" smtClean="0">
                <a:solidFill>
                  <a:schemeClr val="bg1"/>
                </a:solidFill>
              </a:rPr>
              <a:t>For to cover sin, means that the sin still exists to be blotted out, and once blotted out, no longer needs to be covered.</a:t>
            </a:r>
            <a:endParaRPr lang="en-US" sz="3200" b="1" dirty="0">
              <a:solidFill>
                <a:srgbClr val="00B0F0"/>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4</a:t>
            </a:r>
            <a:endParaRPr lang="en-US" sz="8000" b="1" dirty="0">
              <a:solidFill>
                <a:schemeClr val="bg1"/>
              </a:solidFill>
            </a:endParaRPr>
          </a:p>
        </p:txBody>
      </p:sp>
      <p:sp>
        <p:nvSpPr>
          <p:cNvPr id="5" name="TextBox 4"/>
          <p:cNvSpPr txBox="1"/>
          <p:nvPr/>
        </p:nvSpPr>
        <p:spPr>
          <a:xfrm>
            <a:off x="0" y="1752600"/>
            <a:ext cx="9144000" cy="3847207"/>
          </a:xfrm>
          <a:prstGeom prst="rect">
            <a:avLst/>
          </a:prstGeom>
          <a:noFill/>
        </p:spPr>
        <p:txBody>
          <a:bodyPr wrap="square" rtlCol="0">
            <a:spAutoFit/>
          </a:bodyPr>
          <a:lstStyle/>
          <a:p>
            <a:pPr algn="ctr"/>
            <a:r>
              <a:rPr lang="en-US" sz="4400" b="1" dirty="0" smtClean="0">
                <a:solidFill>
                  <a:schemeClr val="bg1"/>
                </a:solidFill>
              </a:rPr>
              <a:t>Forgiven (covered, remitted) sin </a:t>
            </a:r>
            <a:r>
              <a:rPr lang="en-US" sz="4400" b="1" u="sng" dirty="0" smtClean="0">
                <a:solidFill>
                  <a:srgbClr val="FFFF00"/>
                </a:solidFill>
              </a:rPr>
              <a:t>can be</a:t>
            </a:r>
            <a:r>
              <a:rPr lang="en-US" sz="4400" b="1" dirty="0" smtClean="0">
                <a:solidFill>
                  <a:schemeClr val="bg1"/>
                </a:solidFill>
              </a:rPr>
              <a:t> </a:t>
            </a:r>
            <a:r>
              <a:rPr lang="en-US" sz="4400" b="1" dirty="0" err="1" smtClean="0">
                <a:solidFill>
                  <a:schemeClr val="bg1"/>
                </a:solidFill>
              </a:rPr>
              <a:t>unforgiven</a:t>
            </a:r>
            <a:r>
              <a:rPr lang="en-US" sz="4400" b="1" dirty="0" smtClean="0">
                <a:solidFill>
                  <a:schemeClr val="bg1"/>
                </a:solidFill>
              </a:rPr>
              <a:t>, uncovered, unremitted and thus re-instated in full.</a:t>
            </a:r>
          </a:p>
          <a:p>
            <a:pPr algn="ctr"/>
            <a:endParaRPr lang="en-US" sz="2400" b="1" dirty="0" smtClean="0">
              <a:solidFill>
                <a:schemeClr val="bg1"/>
              </a:solidFill>
            </a:endParaRPr>
          </a:p>
          <a:p>
            <a:pPr algn="ctr"/>
            <a:r>
              <a:rPr lang="en-US" sz="4400" b="1" dirty="0" smtClean="0">
                <a:solidFill>
                  <a:schemeClr val="bg1"/>
                </a:solidFill>
              </a:rPr>
              <a:t>Read </a:t>
            </a:r>
            <a:r>
              <a:rPr lang="en-US" sz="4400" b="1" dirty="0" smtClean="0">
                <a:solidFill>
                  <a:srgbClr val="00B0F0"/>
                </a:solidFill>
              </a:rPr>
              <a:t>Matthew 18:21-35 KJB</a:t>
            </a:r>
          </a:p>
          <a:p>
            <a:pPr algn="ctr"/>
            <a:r>
              <a:rPr lang="en-US" sz="4400" b="1" dirty="0" smtClean="0">
                <a:solidFill>
                  <a:schemeClr val="bg1"/>
                </a:solidFill>
              </a:rPr>
              <a:t>Day of Atonement; </a:t>
            </a:r>
            <a:r>
              <a:rPr lang="en-US" sz="4400" b="1" dirty="0" smtClean="0">
                <a:solidFill>
                  <a:srgbClr val="00B0F0"/>
                </a:solidFill>
              </a:rPr>
              <a:t>Leviticus 16 KJB</a:t>
            </a:r>
            <a:endParaRPr lang="en-US" sz="3200" b="1" dirty="0">
              <a:solidFill>
                <a:srgbClr val="00B0F0"/>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4</a:t>
            </a:r>
            <a:endParaRPr lang="en-US" sz="8000" b="1" dirty="0">
              <a:solidFill>
                <a:schemeClr val="bg1"/>
              </a:solidFill>
            </a:endParaRPr>
          </a:p>
        </p:txBody>
      </p:sp>
      <p:sp>
        <p:nvSpPr>
          <p:cNvPr id="5" name="TextBox 4"/>
          <p:cNvSpPr txBox="1"/>
          <p:nvPr/>
        </p:nvSpPr>
        <p:spPr>
          <a:xfrm>
            <a:off x="0" y="1371600"/>
            <a:ext cx="9144000" cy="5201424"/>
          </a:xfrm>
          <a:prstGeom prst="rect">
            <a:avLst/>
          </a:prstGeom>
          <a:noFill/>
        </p:spPr>
        <p:txBody>
          <a:bodyPr wrap="square" rtlCol="0">
            <a:spAutoFit/>
          </a:bodyPr>
          <a:lstStyle/>
          <a:p>
            <a:pPr algn="ctr"/>
            <a:r>
              <a:rPr lang="en-US" sz="4400" b="1" dirty="0" smtClean="0">
                <a:solidFill>
                  <a:schemeClr val="bg1"/>
                </a:solidFill>
              </a:rPr>
              <a:t>“If we </a:t>
            </a:r>
            <a:r>
              <a:rPr lang="en-US" sz="4400" b="1" u="sng" dirty="0" smtClean="0">
                <a:solidFill>
                  <a:srgbClr val="FFFF00"/>
                </a:solidFill>
              </a:rPr>
              <a:t>confess</a:t>
            </a:r>
            <a:r>
              <a:rPr lang="en-US" sz="4400" b="1" dirty="0" smtClean="0">
                <a:solidFill>
                  <a:schemeClr val="bg1"/>
                </a:solidFill>
              </a:rPr>
              <a:t> our sins, he is faithful and just to forgive us </a:t>
            </a:r>
            <a:r>
              <a:rPr lang="en-US" sz="4400" b="1" i="1" dirty="0" smtClean="0">
                <a:solidFill>
                  <a:schemeClr val="bg1"/>
                </a:solidFill>
              </a:rPr>
              <a:t>our</a:t>
            </a:r>
            <a:r>
              <a:rPr lang="en-US" sz="4400" b="1" dirty="0" smtClean="0">
                <a:solidFill>
                  <a:schemeClr val="bg1"/>
                </a:solidFill>
              </a:rPr>
              <a:t> sins, </a:t>
            </a:r>
            <a:r>
              <a:rPr lang="en-US" sz="4400" b="1" u="sng" dirty="0" smtClean="0">
                <a:solidFill>
                  <a:srgbClr val="FFFF00"/>
                </a:solidFill>
              </a:rPr>
              <a:t>and</a:t>
            </a:r>
            <a:r>
              <a:rPr lang="en-US" sz="4400" b="1" dirty="0" smtClean="0">
                <a:solidFill>
                  <a:schemeClr val="bg1"/>
                </a:solidFill>
              </a:rPr>
              <a:t> to cleanse us from all unrighteousness (</a:t>
            </a:r>
            <a:r>
              <a:rPr lang="en-US" sz="4400" b="1" dirty="0" smtClean="0">
                <a:solidFill>
                  <a:srgbClr val="FFFF00"/>
                </a:solidFill>
              </a:rPr>
              <a:t>*</a:t>
            </a:r>
            <a:r>
              <a:rPr lang="en-US" sz="4400" b="1" dirty="0" smtClean="0">
                <a:solidFill>
                  <a:schemeClr val="bg1"/>
                </a:solidFill>
              </a:rPr>
              <a:t>).” </a:t>
            </a:r>
            <a:r>
              <a:rPr lang="en-US" sz="4400" b="1" dirty="0" smtClean="0">
                <a:solidFill>
                  <a:srgbClr val="00B0F0"/>
                </a:solidFill>
              </a:rPr>
              <a:t>– 1 John 1:9 KJB</a:t>
            </a:r>
          </a:p>
          <a:p>
            <a:pPr algn="ctr"/>
            <a:endParaRPr lang="en-US" sz="2400" b="1" dirty="0" smtClean="0">
              <a:solidFill>
                <a:srgbClr val="00B0F0"/>
              </a:solidFill>
            </a:endParaRPr>
          </a:p>
          <a:p>
            <a:pPr algn="ctr"/>
            <a:r>
              <a:rPr lang="en-US" sz="4400" b="1" dirty="0" smtClean="0">
                <a:solidFill>
                  <a:schemeClr val="bg1"/>
                </a:solidFill>
              </a:rPr>
              <a:t>(</a:t>
            </a:r>
            <a:r>
              <a:rPr lang="en-US" sz="4400" b="1" dirty="0" smtClean="0">
                <a:solidFill>
                  <a:srgbClr val="FFFF00"/>
                </a:solidFill>
              </a:rPr>
              <a:t>*</a:t>
            </a:r>
            <a:r>
              <a:rPr lang="en-US" sz="4400" b="1" dirty="0" smtClean="0">
                <a:solidFill>
                  <a:schemeClr val="bg1"/>
                </a:solidFill>
              </a:rPr>
              <a:t>All unrighteousness is sin (1 John 5:17; and sin is the transgression of the Law; 1 John 3:4 KJB)</a:t>
            </a:r>
            <a:endParaRPr lang="en-US" sz="3200" b="1" dirty="0">
              <a:solidFill>
                <a:schemeClr val="bg1"/>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4</a:t>
            </a:r>
            <a:endParaRPr lang="en-US" sz="8000" b="1" dirty="0">
              <a:solidFill>
                <a:schemeClr val="bg1"/>
              </a:solidFill>
            </a:endParaRPr>
          </a:p>
        </p:txBody>
      </p:sp>
      <p:sp>
        <p:nvSpPr>
          <p:cNvPr id="5" name="TextBox 4"/>
          <p:cNvSpPr txBox="1"/>
          <p:nvPr/>
        </p:nvSpPr>
        <p:spPr>
          <a:xfrm>
            <a:off x="0" y="1752600"/>
            <a:ext cx="9144000" cy="4154984"/>
          </a:xfrm>
          <a:prstGeom prst="rect">
            <a:avLst/>
          </a:prstGeom>
          <a:noFill/>
        </p:spPr>
        <p:txBody>
          <a:bodyPr wrap="square" rtlCol="0">
            <a:spAutoFit/>
          </a:bodyPr>
          <a:lstStyle/>
          <a:p>
            <a:pPr algn="ctr"/>
            <a:r>
              <a:rPr lang="en-US" sz="4400" b="1" dirty="0" smtClean="0">
                <a:solidFill>
                  <a:schemeClr val="bg1"/>
                </a:solidFill>
              </a:rPr>
              <a:t>If any have any further questions on the difference between forgiven (covered, remitted) sin versus blotted out sin, please ask, as there are many more texts to consider for further clarity.</a:t>
            </a:r>
            <a:endParaRPr lang="en-US" sz="3200" b="1" dirty="0">
              <a:solidFill>
                <a:schemeClr val="bg1"/>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4</a:t>
            </a:r>
            <a:endParaRPr lang="en-US" sz="8000" b="1" dirty="0">
              <a:solidFill>
                <a:schemeClr val="bg1"/>
              </a:solidFill>
            </a:endParaRPr>
          </a:p>
        </p:txBody>
      </p:sp>
      <p:sp>
        <p:nvSpPr>
          <p:cNvPr id="5" name="TextBox 4"/>
          <p:cNvSpPr txBox="1"/>
          <p:nvPr/>
        </p:nvSpPr>
        <p:spPr>
          <a:xfrm>
            <a:off x="0" y="1752600"/>
            <a:ext cx="9144000" cy="4154984"/>
          </a:xfrm>
          <a:prstGeom prst="rect">
            <a:avLst/>
          </a:prstGeom>
          <a:noFill/>
        </p:spPr>
        <p:txBody>
          <a:bodyPr wrap="square" rtlCol="0">
            <a:spAutoFit/>
          </a:bodyPr>
          <a:lstStyle/>
          <a:p>
            <a:pPr algn="ctr"/>
            <a:r>
              <a:rPr lang="en-US" sz="4400" b="1" dirty="0" smtClean="0">
                <a:solidFill>
                  <a:schemeClr val="bg1"/>
                </a:solidFill>
              </a:rPr>
              <a:t>If any have any further questions on the difference between forgiven (covered, remitted) sin versus blotted out sin, please ask, as there are many more texts to consider for further clarity.</a:t>
            </a:r>
            <a:endParaRPr lang="en-US" sz="3200" b="1" dirty="0">
              <a:solidFill>
                <a:schemeClr val="bg1"/>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Question 5 (part A)</a:t>
            </a:r>
            <a:endParaRPr lang="en-US" sz="8000" b="1" dirty="0">
              <a:solidFill>
                <a:schemeClr val="bg1"/>
              </a:solidFill>
            </a:endParaRPr>
          </a:p>
        </p:txBody>
      </p:sp>
      <p:sp>
        <p:nvSpPr>
          <p:cNvPr id="5" name="TextBox 4"/>
          <p:cNvSpPr txBox="1"/>
          <p:nvPr/>
        </p:nvSpPr>
        <p:spPr>
          <a:xfrm>
            <a:off x="0" y="2667000"/>
            <a:ext cx="9144000" cy="2123658"/>
          </a:xfrm>
          <a:prstGeom prst="rect">
            <a:avLst/>
          </a:prstGeom>
          <a:noFill/>
        </p:spPr>
        <p:txBody>
          <a:bodyPr wrap="square" rtlCol="0">
            <a:spAutoFit/>
          </a:bodyPr>
          <a:lstStyle/>
          <a:p>
            <a:pPr algn="ctr"/>
            <a:r>
              <a:rPr lang="en-US" sz="4400" b="1" dirty="0" smtClean="0">
                <a:solidFill>
                  <a:srgbClr val="FFFF00"/>
                </a:solidFill>
              </a:rPr>
              <a:t>“Shine the light on the 10 Commandment(s) the Law of Moses …”</a:t>
            </a:r>
            <a:endParaRPr lang="en-US" sz="4400" b="1" dirty="0">
              <a:solidFill>
                <a:srgbClr val="FFFF00"/>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5 (part A)</a:t>
            </a:r>
            <a:endParaRPr lang="en-US" sz="8000" b="1" dirty="0">
              <a:solidFill>
                <a:schemeClr val="bg1"/>
              </a:solidFill>
            </a:endParaRPr>
          </a:p>
        </p:txBody>
      </p:sp>
      <p:sp>
        <p:nvSpPr>
          <p:cNvPr id="5" name="TextBox 4"/>
          <p:cNvSpPr txBox="1"/>
          <p:nvPr/>
        </p:nvSpPr>
        <p:spPr>
          <a:xfrm>
            <a:off x="0" y="1676400"/>
            <a:ext cx="9144000" cy="4524315"/>
          </a:xfrm>
          <a:prstGeom prst="rect">
            <a:avLst/>
          </a:prstGeom>
          <a:noFill/>
        </p:spPr>
        <p:txBody>
          <a:bodyPr wrap="square" rtlCol="0">
            <a:spAutoFit/>
          </a:bodyPr>
          <a:lstStyle/>
          <a:p>
            <a:pPr algn="ctr"/>
            <a:r>
              <a:rPr lang="en-US" sz="4400" b="1" dirty="0" smtClean="0">
                <a:solidFill>
                  <a:schemeClr val="bg1"/>
                </a:solidFill>
              </a:rPr>
              <a:t>The Ten Commandments (God’s Holy Law) are </a:t>
            </a:r>
            <a:r>
              <a:rPr lang="en-US" sz="4400" b="1" u="sng" dirty="0" smtClean="0">
                <a:solidFill>
                  <a:srgbClr val="FFFF00"/>
                </a:solidFill>
              </a:rPr>
              <a:t>never</a:t>
            </a:r>
            <a:r>
              <a:rPr lang="en-US" sz="4400" b="1" dirty="0" smtClean="0">
                <a:solidFill>
                  <a:schemeClr val="bg1"/>
                </a:solidFill>
              </a:rPr>
              <a:t> called “the Law of Moses” in scripture. (KJB)</a:t>
            </a:r>
          </a:p>
          <a:p>
            <a:pPr algn="ctr"/>
            <a:endParaRPr lang="en-US" sz="2400" b="1" dirty="0" smtClean="0">
              <a:solidFill>
                <a:schemeClr val="bg1"/>
              </a:solidFill>
            </a:endParaRPr>
          </a:p>
          <a:p>
            <a:pPr algn="ctr"/>
            <a:r>
              <a:rPr lang="en-US" sz="4400" b="1" dirty="0" smtClean="0">
                <a:solidFill>
                  <a:schemeClr val="bg1"/>
                </a:solidFill>
              </a:rPr>
              <a:t>The “Law of Moses” was everything that was given after God spoke and wrote the Ten Commandments.</a:t>
            </a:r>
            <a:endParaRPr lang="en-US" sz="4400" b="1"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1910</TotalTime>
  <Words>5066</Words>
  <Application>Microsoft Office PowerPoint</Application>
  <PresentationFormat>On-screen Show (4:3)</PresentationFormat>
  <Paragraphs>367</Paragraphs>
  <Slides>124</Slides>
  <Notes>0</Notes>
  <HiddenSlides>0</HiddenSlides>
  <MMClips>0</MMClips>
  <ScaleCrop>false</ScaleCrop>
  <HeadingPairs>
    <vt:vector size="4" baseType="variant">
      <vt:variant>
        <vt:lpstr>Theme</vt:lpstr>
      </vt:variant>
      <vt:variant>
        <vt:i4>1</vt:i4>
      </vt:variant>
      <vt:variant>
        <vt:lpstr>Slide Titles</vt:lpstr>
      </vt:variant>
      <vt:variant>
        <vt:i4>124</vt:i4>
      </vt:variant>
    </vt:vector>
  </HeadingPairs>
  <TitlesOfParts>
    <vt:vector size="12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AWHN</dc:creator>
  <cp:lastModifiedBy>AWHN</cp:lastModifiedBy>
  <cp:revision>519</cp:revision>
  <dcterms:created xsi:type="dcterms:W3CDTF">2019-07-24T23:25:26Z</dcterms:created>
  <dcterms:modified xsi:type="dcterms:W3CDTF">2019-07-31T02:04:05Z</dcterms:modified>
</cp:coreProperties>
</file>