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7" r:id="rId4"/>
    <p:sldId id="260" r:id="rId5"/>
    <p:sldId id="276" r:id="rId6"/>
    <p:sldId id="278" r:id="rId7"/>
    <p:sldId id="279" r:id="rId8"/>
    <p:sldId id="280" r:id="rId9"/>
    <p:sldId id="281" r:id="rId10"/>
    <p:sldId id="283" r:id="rId11"/>
    <p:sldId id="288" r:id="rId12"/>
    <p:sldId id="287" r:id="rId13"/>
    <p:sldId id="285" r:id="rId14"/>
    <p:sldId id="286" r:id="rId15"/>
    <p:sldId id="289" r:id="rId16"/>
    <p:sldId id="284" r:id="rId17"/>
    <p:sldId id="290" r:id="rId18"/>
    <p:sldId id="291" r:id="rId19"/>
    <p:sldId id="292" r:id="rId20"/>
    <p:sldId id="293" r:id="rId21"/>
    <p:sldId id="295" r:id="rId22"/>
    <p:sldId id="294" r:id="rId23"/>
    <p:sldId id="296" r:id="rId24"/>
    <p:sldId id="297" r:id="rId25"/>
    <p:sldId id="298" r:id="rId26"/>
    <p:sldId id="299" r:id="rId27"/>
    <p:sldId id="300" r:id="rId28"/>
    <p:sldId id="301" r:id="rId29"/>
    <p:sldId id="304" r:id="rId30"/>
    <p:sldId id="302" r:id="rId31"/>
    <p:sldId id="307" r:id="rId32"/>
    <p:sldId id="303" r:id="rId33"/>
    <p:sldId id="305" r:id="rId34"/>
    <p:sldId id="310" r:id="rId35"/>
    <p:sldId id="311" r:id="rId36"/>
    <p:sldId id="308" r:id="rId37"/>
    <p:sldId id="312" r:id="rId38"/>
    <p:sldId id="313" r:id="rId39"/>
    <p:sldId id="314" r:id="rId40"/>
    <p:sldId id="315" r:id="rId41"/>
    <p:sldId id="316" r:id="rId42"/>
    <p:sldId id="317" r:id="rId43"/>
    <p:sldId id="318" r:id="rId44"/>
    <p:sldId id="319" r:id="rId45"/>
    <p:sldId id="320" r:id="rId46"/>
    <p:sldId id="321" r:id="rId47"/>
    <p:sldId id="323" r:id="rId48"/>
    <p:sldId id="324" r:id="rId49"/>
    <p:sldId id="325" r:id="rId50"/>
    <p:sldId id="326" r:id="rId51"/>
    <p:sldId id="327" r:id="rId52"/>
    <p:sldId id="328" r:id="rId53"/>
    <p:sldId id="329" r:id="rId54"/>
    <p:sldId id="330" r:id="rId55"/>
    <p:sldId id="309" r:id="rId56"/>
    <p:sldId id="331" r:id="rId57"/>
    <p:sldId id="332" r:id="rId58"/>
    <p:sldId id="333" r:id="rId59"/>
    <p:sldId id="334" r:id="rId60"/>
    <p:sldId id="335" r:id="rId61"/>
    <p:sldId id="340" r:id="rId62"/>
    <p:sldId id="343" r:id="rId63"/>
    <p:sldId id="344" r:id="rId64"/>
    <p:sldId id="336" r:id="rId65"/>
    <p:sldId id="337" r:id="rId66"/>
    <p:sldId id="338" r:id="rId67"/>
    <p:sldId id="339" r:id="rId68"/>
    <p:sldId id="342" r:id="rId69"/>
    <p:sldId id="345" r:id="rId70"/>
    <p:sldId id="341" r:id="rId71"/>
    <p:sldId id="274" r:id="rId72"/>
    <p:sldId id="275"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DAAD59-2BA0-453B-B890-1795F02D4BDD}"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AAD59-2BA0-453B-B890-1795F02D4BDD}"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AAD59-2BA0-453B-B890-1795F02D4BDD}"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DAAD59-2BA0-453B-B890-1795F02D4BDD}"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DAAD59-2BA0-453B-B890-1795F02D4BDD}" type="datetimeFigureOut">
              <a:rPr lang="en-US" smtClean="0"/>
              <a:pPr/>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DAAD59-2BA0-453B-B890-1795F02D4BDD}"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DAAD59-2BA0-453B-B890-1795F02D4BDD}" type="datetimeFigureOut">
              <a:rPr lang="en-US" smtClean="0"/>
              <a:pPr/>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DAAD59-2BA0-453B-B890-1795F02D4BDD}" type="datetimeFigureOut">
              <a:rPr lang="en-US" smtClean="0"/>
              <a:pPr/>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AAD59-2BA0-453B-B890-1795F02D4BDD}" type="datetimeFigureOut">
              <a:rPr lang="en-US" smtClean="0"/>
              <a:pPr/>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DAAD59-2BA0-453B-B890-1795F02D4BDD}"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DAAD59-2BA0-453B-B890-1795F02D4BDD}" type="datetimeFigureOut">
              <a:rPr lang="en-US" smtClean="0"/>
              <a:pPr/>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EC931-1F7C-4659-9930-24920D4285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AAD59-2BA0-453B-B890-1795F02D4BDD}" type="datetimeFigureOut">
              <a:rPr lang="en-US" smtClean="0"/>
              <a:pPr/>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EC931-1F7C-4659-9930-24920D42851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respecialHDwallpaper.jpg"/>
          <p:cNvPicPr>
            <a:picLocks noChangeAspect="1"/>
          </p:cNvPicPr>
          <p:nvPr/>
        </p:nvPicPr>
        <p:blipFill>
          <a:blip r:embed="rId2"/>
          <a:stretch>
            <a:fillRect/>
          </a:stretch>
        </p:blipFill>
        <p:spPr>
          <a:xfrm>
            <a:off x="0" y="859536"/>
            <a:ext cx="9144000" cy="5138928"/>
          </a:xfrm>
          <a:prstGeom prst="rect">
            <a:avLst/>
          </a:prstGeom>
        </p:spPr>
      </p:pic>
      <p:sp>
        <p:nvSpPr>
          <p:cNvPr id="4" name="TextBox 3"/>
          <p:cNvSpPr txBox="1"/>
          <p:nvPr/>
        </p:nvSpPr>
        <p:spPr>
          <a:xfrm>
            <a:off x="0" y="457200"/>
            <a:ext cx="9144000" cy="6001643"/>
          </a:xfrm>
          <a:prstGeom prst="rect">
            <a:avLst/>
          </a:prstGeom>
          <a:noFill/>
        </p:spPr>
        <p:txBody>
          <a:bodyPr wrap="square" rtlCol="0" anchor="ctr">
            <a:spAutoFit/>
          </a:bodyPr>
          <a:lstStyle/>
          <a:p>
            <a:pPr algn="ctr"/>
            <a:r>
              <a:rPr lang="en-US" sz="9600" b="1" dirty="0" smtClean="0">
                <a:ln>
                  <a:solidFill>
                    <a:schemeClr val="tx1"/>
                  </a:solidFill>
                </a:ln>
                <a:solidFill>
                  <a:schemeClr val="bg1"/>
                </a:solidFill>
                <a:effectLst>
                  <a:glow rad="228600">
                    <a:schemeClr val="accent2">
                      <a:satMod val="175000"/>
                      <a:alpha val="40000"/>
                    </a:schemeClr>
                  </a:glow>
                </a:effectLst>
              </a:rPr>
              <a:t>Questions</a:t>
            </a:r>
          </a:p>
          <a:p>
            <a:pPr algn="ctr"/>
            <a:r>
              <a:rPr lang="en-US" sz="9600" b="1" dirty="0" smtClean="0">
                <a:ln>
                  <a:solidFill>
                    <a:schemeClr val="tx1"/>
                  </a:solidFill>
                </a:ln>
                <a:solidFill>
                  <a:schemeClr val="bg1"/>
                </a:solidFill>
                <a:effectLst>
                  <a:glow rad="228600">
                    <a:schemeClr val="accent2">
                      <a:satMod val="175000"/>
                      <a:alpha val="40000"/>
                    </a:schemeClr>
                  </a:glow>
                </a:effectLst>
              </a:rPr>
              <a:t>&amp;</a:t>
            </a:r>
          </a:p>
          <a:p>
            <a:pPr algn="ctr"/>
            <a:r>
              <a:rPr lang="en-US" sz="9600" b="1" dirty="0" smtClean="0">
                <a:ln>
                  <a:solidFill>
                    <a:schemeClr val="tx1"/>
                  </a:solidFill>
                </a:ln>
                <a:solidFill>
                  <a:schemeClr val="bg1"/>
                </a:solidFill>
                <a:effectLst>
                  <a:glow rad="228600">
                    <a:schemeClr val="accent2">
                      <a:satMod val="175000"/>
                      <a:alpha val="40000"/>
                    </a:schemeClr>
                  </a:glow>
                </a:effectLst>
              </a:rPr>
              <a:t>(Bible)</a:t>
            </a:r>
          </a:p>
          <a:p>
            <a:pPr algn="ctr"/>
            <a:r>
              <a:rPr lang="en-US" sz="9600" b="1" dirty="0" smtClean="0">
                <a:ln>
                  <a:solidFill>
                    <a:schemeClr val="tx1"/>
                  </a:solidFill>
                </a:ln>
                <a:solidFill>
                  <a:schemeClr val="bg1"/>
                </a:solidFill>
                <a:effectLst>
                  <a:glow rad="228600">
                    <a:schemeClr val="accent2">
                      <a:satMod val="175000"/>
                      <a:alpha val="40000"/>
                    </a:schemeClr>
                  </a:glow>
                </a:effectLst>
              </a:rPr>
              <a:t>Answers</a:t>
            </a:r>
            <a:endParaRPr lang="en-US" sz="9600" b="1" dirty="0">
              <a:ln>
                <a:solidFill>
                  <a:schemeClr val="tx1"/>
                </a:solidFill>
              </a:ln>
              <a:solidFill>
                <a:schemeClr val="bg1"/>
              </a:solidFill>
              <a:effectLst>
                <a:glow rad="228600">
                  <a:schemeClr val="accent2">
                    <a:satMod val="175000"/>
                    <a:alpha val="40000"/>
                  </a:schemeClr>
                </a:glo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2057400"/>
            <a:ext cx="9144000" cy="3046988"/>
          </a:xfrm>
          <a:prstGeom prst="rect">
            <a:avLst/>
          </a:prstGeom>
          <a:noFill/>
        </p:spPr>
        <p:txBody>
          <a:bodyPr wrap="square" rtlCol="0" anchor="ctr">
            <a:spAutoFit/>
          </a:bodyPr>
          <a:lstStyle/>
          <a:p>
            <a:pPr algn="ctr"/>
            <a:r>
              <a:rPr lang="en-US" sz="4800" b="1" dirty="0" smtClean="0">
                <a:solidFill>
                  <a:schemeClr val="bg1"/>
                </a:solidFill>
              </a:rPr>
              <a:t>“As the living Father hath sent me, and </a:t>
            </a:r>
            <a:r>
              <a:rPr lang="en-US" sz="4800" b="1" u="sng" dirty="0" smtClean="0">
                <a:solidFill>
                  <a:schemeClr val="bg1"/>
                </a:solidFill>
              </a:rPr>
              <a:t>I live by</a:t>
            </a:r>
            <a:r>
              <a:rPr lang="en-US" sz="4800" b="1" dirty="0" smtClean="0">
                <a:solidFill>
                  <a:schemeClr val="bg1"/>
                </a:solidFill>
              </a:rPr>
              <a:t> the Father: so he that </a:t>
            </a:r>
            <a:r>
              <a:rPr lang="en-US" sz="4800" b="1" dirty="0" err="1" smtClean="0">
                <a:solidFill>
                  <a:schemeClr val="bg1"/>
                </a:solidFill>
              </a:rPr>
              <a:t>eateth</a:t>
            </a:r>
            <a:r>
              <a:rPr lang="en-US" sz="4800" b="1" dirty="0" smtClean="0">
                <a:solidFill>
                  <a:schemeClr val="bg1"/>
                </a:solidFill>
              </a:rPr>
              <a:t> me, even </a:t>
            </a:r>
            <a:r>
              <a:rPr lang="en-US" sz="4800" b="1" u="sng" dirty="0" smtClean="0">
                <a:solidFill>
                  <a:schemeClr val="bg1"/>
                </a:solidFill>
              </a:rPr>
              <a:t>he shall live by me</a:t>
            </a:r>
            <a:r>
              <a:rPr lang="en-US" sz="4800" b="1" dirty="0" smtClean="0">
                <a:solidFill>
                  <a:schemeClr val="bg1"/>
                </a:solidFill>
              </a:rPr>
              <a:t>.” </a:t>
            </a:r>
            <a:r>
              <a:rPr lang="en-US" sz="4800" b="1" dirty="0" smtClean="0">
                <a:solidFill>
                  <a:srgbClr val="00B0F0"/>
                </a:solidFill>
              </a:rPr>
              <a:t>– John 6:57 KJB</a:t>
            </a:r>
            <a:endParaRPr lang="en-US" sz="4800" b="1" dirty="0">
              <a:solidFill>
                <a:srgbClr val="00B0F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2514600"/>
            <a:ext cx="9144000" cy="2308324"/>
          </a:xfrm>
          <a:prstGeom prst="rect">
            <a:avLst/>
          </a:prstGeom>
          <a:noFill/>
        </p:spPr>
        <p:txBody>
          <a:bodyPr wrap="square" rtlCol="0" anchor="ctr">
            <a:spAutoFit/>
          </a:bodyPr>
          <a:lstStyle/>
          <a:p>
            <a:pPr algn="ctr"/>
            <a:r>
              <a:rPr lang="en-US" sz="4800" b="1" dirty="0" smtClean="0">
                <a:solidFill>
                  <a:schemeClr val="bg1"/>
                </a:solidFill>
              </a:rPr>
              <a:t>“So then </a:t>
            </a:r>
            <a:r>
              <a:rPr lang="en-US" sz="4800" b="1" u="sng" dirty="0" smtClean="0">
                <a:solidFill>
                  <a:schemeClr val="bg1"/>
                </a:solidFill>
              </a:rPr>
              <a:t>faith </a:t>
            </a:r>
            <a:r>
              <a:rPr lang="en-US" sz="4800" b="1" i="1" u="sng" dirty="0" smtClean="0">
                <a:solidFill>
                  <a:schemeClr val="bg1"/>
                </a:solidFill>
              </a:rPr>
              <a:t>cometh</a:t>
            </a:r>
            <a:r>
              <a:rPr lang="en-US" sz="4800" b="1" u="sng" dirty="0" smtClean="0">
                <a:solidFill>
                  <a:schemeClr val="bg1"/>
                </a:solidFill>
              </a:rPr>
              <a:t> by hearing</a:t>
            </a:r>
            <a:r>
              <a:rPr lang="en-US" sz="4800" b="1" dirty="0" smtClean="0">
                <a:solidFill>
                  <a:schemeClr val="bg1"/>
                </a:solidFill>
              </a:rPr>
              <a:t>, and hearing by the word of God.”</a:t>
            </a:r>
          </a:p>
          <a:p>
            <a:pPr algn="ctr"/>
            <a:r>
              <a:rPr lang="en-US" sz="4800" b="1" dirty="0" smtClean="0">
                <a:solidFill>
                  <a:srgbClr val="00B0F0"/>
                </a:solidFill>
              </a:rPr>
              <a:t>– Romans 10:17 KJB</a:t>
            </a:r>
            <a:endParaRPr lang="en-US" sz="4800" b="1" dirty="0">
              <a:solidFill>
                <a:srgbClr val="00B0F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905000"/>
            <a:ext cx="9144000" cy="3785652"/>
          </a:xfrm>
          <a:prstGeom prst="rect">
            <a:avLst/>
          </a:prstGeom>
          <a:noFill/>
        </p:spPr>
        <p:txBody>
          <a:bodyPr wrap="square" rtlCol="0" anchor="ctr">
            <a:spAutoFit/>
          </a:bodyPr>
          <a:lstStyle/>
          <a:p>
            <a:pPr algn="ctr"/>
            <a:r>
              <a:rPr lang="en-US" sz="4800" b="1" dirty="0" smtClean="0">
                <a:solidFill>
                  <a:schemeClr val="bg1"/>
                </a:solidFill>
              </a:rPr>
              <a:t>“For God so loved the world, that he gave his only begotten Son, that whosoever </a:t>
            </a:r>
            <a:r>
              <a:rPr lang="en-US" sz="4800" b="1" u="sng" dirty="0" smtClean="0">
                <a:solidFill>
                  <a:srgbClr val="FFFF00"/>
                </a:solidFill>
              </a:rPr>
              <a:t>believ</a:t>
            </a:r>
            <a:r>
              <a:rPr lang="en-US" sz="4800" b="1" u="sng" dirty="0" smtClean="0">
                <a:solidFill>
                  <a:srgbClr val="00B050"/>
                </a:solidFill>
              </a:rPr>
              <a:t>eth</a:t>
            </a:r>
            <a:r>
              <a:rPr lang="en-US" sz="4800" b="1" dirty="0" smtClean="0">
                <a:solidFill>
                  <a:schemeClr val="bg1"/>
                </a:solidFill>
              </a:rPr>
              <a:t> in him should not perish, but have everlasting life.” </a:t>
            </a:r>
            <a:r>
              <a:rPr lang="en-US" sz="4800" b="1" dirty="0" smtClean="0">
                <a:solidFill>
                  <a:srgbClr val="00B0F0"/>
                </a:solidFill>
              </a:rPr>
              <a:t>– John 3:16 KJB</a:t>
            </a:r>
            <a:endParaRPr lang="en-US" sz="4800" b="1" dirty="0">
              <a:solidFill>
                <a:srgbClr val="00B0F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2743200"/>
            <a:ext cx="9144000" cy="1569660"/>
          </a:xfrm>
          <a:prstGeom prst="rect">
            <a:avLst/>
          </a:prstGeom>
          <a:noFill/>
        </p:spPr>
        <p:txBody>
          <a:bodyPr wrap="square" rtlCol="0" anchor="ctr">
            <a:spAutoFit/>
          </a:bodyPr>
          <a:lstStyle/>
          <a:p>
            <a:pPr algn="ctr"/>
            <a:r>
              <a:rPr lang="en-US" sz="4800" b="1" dirty="0" smtClean="0">
                <a:solidFill>
                  <a:schemeClr val="bg1"/>
                </a:solidFill>
              </a:rPr>
              <a:t>“… for </a:t>
            </a:r>
            <a:r>
              <a:rPr lang="en-US" sz="4800" b="1" u="sng" dirty="0" smtClean="0">
                <a:solidFill>
                  <a:schemeClr val="bg1"/>
                </a:solidFill>
              </a:rPr>
              <a:t>whatsoever</a:t>
            </a:r>
            <a:r>
              <a:rPr lang="en-US" sz="4800" b="1" dirty="0" smtClean="0">
                <a:solidFill>
                  <a:schemeClr val="bg1"/>
                </a:solidFill>
              </a:rPr>
              <a:t> </a:t>
            </a:r>
            <a:r>
              <a:rPr lang="en-US" sz="4800" b="1" i="1" dirty="0" smtClean="0">
                <a:solidFill>
                  <a:schemeClr val="bg1"/>
                </a:solidFill>
              </a:rPr>
              <a:t>is</a:t>
            </a:r>
            <a:r>
              <a:rPr lang="en-US" sz="4800" b="1" dirty="0" smtClean="0">
                <a:solidFill>
                  <a:schemeClr val="bg1"/>
                </a:solidFill>
              </a:rPr>
              <a:t> </a:t>
            </a:r>
            <a:r>
              <a:rPr lang="en-US" sz="4800" b="1" u="sng" dirty="0" smtClean="0">
                <a:solidFill>
                  <a:srgbClr val="FFFF00"/>
                </a:solidFill>
              </a:rPr>
              <a:t>not</a:t>
            </a:r>
            <a:r>
              <a:rPr lang="en-US" sz="4800" b="1" dirty="0" smtClean="0">
                <a:solidFill>
                  <a:schemeClr val="bg1"/>
                </a:solidFill>
              </a:rPr>
              <a:t> of faith is sin.” </a:t>
            </a:r>
            <a:r>
              <a:rPr lang="en-US" sz="4800" b="1" dirty="0" smtClean="0">
                <a:solidFill>
                  <a:srgbClr val="00B0F0"/>
                </a:solidFill>
              </a:rPr>
              <a:t>– Romans 14:23 KJB</a:t>
            </a:r>
            <a:endParaRPr lang="en-US" sz="4800" b="1" dirty="0">
              <a:solidFill>
                <a:srgbClr val="00B0F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2743200"/>
            <a:ext cx="9144000" cy="3046988"/>
          </a:xfrm>
          <a:prstGeom prst="rect">
            <a:avLst/>
          </a:prstGeom>
          <a:noFill/>
        </p:spPr>
        <p:txBody>
          <a:bodyPr wrap="square" rtlCol="0" anchor="ctr">
            <a:spAutoFit/>
          </a:bodyPr>
          <a:lstStyle/>
          <a:p>
            <a:pPr algn="ctr"/>
            <a:r>
              <a:rPr lang="en-US" sz="4800" b="1" dirty="0" smtClean="0">
                <a:solidFill>
                  <a:schemeClr val="bg1"/>
                </a:solidFill>
              </a:rPr>
              <a:t>“… Have faith in God.”</a:t>
            </a:r>
          </a:p>
          <a:p>
            <a:pPr algn="ctr"/>
            <a:r>
              <a:rPr lang="en-US" sz="4800" b="1" dirty="0" smtClean="0">
                <a:solidFill>
                  <a:srgbClr val="00B0F0"/>
                </a:solidFill>
              </a:rPr>
              <a:t>– Mark 11:22 KJB</a:t>
            </a:r>
          </a:p>
          <a:p>
            <a:pPr algn="ctr"/>
            <a:endParaRPr lang="en-US" sz="4800" b="1" dirty="0" smtClean="0">
              <a:solidFill>
                <a:srgbClr val="00B0F0"/>
              </a:solidFill>
            </a:endParaRPr>
          </a:p>
          <a:p>
            <a:pPr algn="ctr"/>
            <a:r>
              <a:rPr lang="en-US" sz="4800" b="1" dirty="0" smtClean="0">
                <a:solidFill>
                  <a:schemeClr val="bg1"/>
                </a:solidFill>
              </a:rPr>
              <a:t>Yes, even right now.</a:t>
            </a:r>
            <a:endParaRPr lang="en-US" sz="4800"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905000"/>
            <a:ext cx="9144000" cy="3785652"/>
          </a:xfrm>
          <a:prstGeom prst="rect">
            <a:avLst/>
          </a:prstGeom>
          <a:noFill/>
        </p:spPr>
        <p:txBody>
          <a:bodyPr wrap="square" rtlCol="0" anchor="ctr">
            <a:spAutoFit/>
          </a:bodyPr>
          <a:lstStyle/>
          <a:p>
            <a:pPr algn="ctr"/>
            <a:r>
              <a:rPr lang="en-US" sz="4800" b="1" dirty="0" smtClean="0">
                <a:solidFill>
                  <a:schemeClr val="bg1"/>
                </a:solidFill>
              </a:rPr>
              <a:t>“For whatsoever is born of God </a:t>
            </a:r>
            <a:r>
              <a:rPr lang="en-US" sz="4800" b="1" dirty="0" err="1" smtClean="0">
                <a:solidFill>
                  <a:schemeClr val="bg1"/>
                </a:solidFill>
              </a:rPr>
              <a:t>overcometh</a:t>
            </a:r>
            <a:r>
              <a:rPr lang="en-US" sz="4800" b="1" dirty="0" smtClean="0">
                <a:solidFill>
                  <a:schemeClr val="bg1"/>
                </a:solidFill>
              </a:rPr>
              <a:t> the world: and </a:t>
            </a:r>
            <a:r>
              <a:rPr lang="en-US" sz="4800" b="1" u="sng" dirty="0" smtClean="0">
                <a:solidFill>
                  <a:schemeClr val="bg1"/>
                </a:solidFill>
              </a:rPr>
              <a:t>this is the victory that </a:t>
            </a:r>
            <a:r>
              <a:rPr lang="en-US" sz="4800" b="1" u="sng" dirty="0" err="1" smtClean="0">
                <a:solidFill>
                  <a:schemeClr val="bg1"/>
                </a:solidFill>
              </a:rPr>
              <a:t>overcometh</a:t>
            </a:r>
            <a:r>
              <a:rPr lang="en-US" sz="4800" b="1" u="sng" dirty="0" smtClean="0">
                <a:solidFill>
                  <a:schemeClr val="bg1"/>
                </a:solidFill>
              </a:rPr>
              <a:t> the world</a:t>
            </a:r>
            <a:r>
              <a:rPr lang="en-US" sz="4800" b="1" dirty="0" smtClean="0">
                <a:solidFill>
                  <a:schemeClr val="bg1"/>
                </a:solidFill>
              </a:rPr>
              <a:t>, </a:t>
            </a:r>
            <a:r>
              <a:rPr lang="en-US" sz="4800" b="1" i="1" dirty="0" smtClean="0">
                <a:solidFill>
                  <a:schemeClr val="bg1"/>
                </a:solidFill>
              </a:rPr>
              <a:t>even</a:t>
            </a:r>
            <a:r>
              <a:rPr lang="en-US" sz="4800" b="1" dirty="0" smtClean="0">
                <a:solidFill>
                  <a:schemeClr val="bg1"/>
                </a:solidFill>
              </a:rPr>
              <a:t> </a:t>
            </a:r>
            <a:r>
              <a:rPr lang="en-US" sz="4800" b="1" u="sng" dirty="0" smtClean="0">
                <a:solidFill>
                  <a:srgbClr val="FFFF00"/>
                </a:solidFill>
              </a:rPr>
              <a:t>our faith</a:t>
            </a:r>
            <a:r>
              <a:rPr lang="en-US" sz="4800" b="1" dirty="0" smtClean="0">
                <a:solidFill>
                  <a:schemeClr val="bg1"/>
                </a:solidFill>
              </a:rPr>
              <a:t>.”</a:t>
            </a:r>
          </a:p>
          <a:p>
            <a:pPr algn="ctr"/>
            <a:r>
              <a:rPr lang="en-US" sz="4800" b="1" dirty="0" smtClean="0">
                <a:solidFill>
                  <a:srgbClr val="00B0F0"/>
                </a:solidFill>
              </a:rPr>
              <a:t>– 1 John 5:4 KJB</a:t>
            </a:r>
            <a:endParaRPr lang="en-US" sz="4800" b="1" dirty="0">
              <a:solidFill>
                <a:srgbClr val="00B0F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828800"/>
            <a:ext cx="9144000" cy="3785652"/>
          </a:xfrm>
          <a:prstGeom prst="rect">
            <a:avLst/>
          </a:prstGeom>
          <a:noFill/>
        </p:spPr>
        <p:txBody>
          <a:bodyPr wrap="square" rtlCol="0" anchor="ctr">
            <a:spAutoFit/>
          </a:bodyPr>
          <a:lstStyle/>
          <a:p>
            <a:pPr algn="ctr"/>
            <a:r>
              <a:rPr lang="en-US" sz="4800" b="1" dirty="0" smtClean="0">
                <a:solidFill>
                  <a:schemeClr val="bg1"/>
                </a:solidFill>
              </a:rPr>
              <a:t>“Here is the patience of the saints: here </a:t>
            </a:r>
            <a:r>
              <a:rPr lang="en-US" sz="4800" b="1" i="1" dirty="0" smtClean="0">
                <a:solidFill>
                  <a:schemeClr val="bg1"/>
                </a:solidFill>
              </a:rPr>
              <a:t>are</a:t>
            </a:r>
            <a:r>
              <a:rPr lang="en-US" sz="4800" b="1" dirty="0" smtClean="0">
                <a:solidFill>
                  <a:schemeClr val="bg1"/>
                </a:solidFill>
              </a:rPr>
              <a:t> they that keep the commandments of God, and </a:t>
            </a:r>
            <a:r>
              <a:rPr lang="en-US" sz="4800" b="1" u="sng" dirty="0" smtClean="0">
                <a:solidFill>
                  <a:srgbClr val="00B050"/>
                </a:solidFill>
              </a:rPr>
              <a:t>the faith</a:t>
            </a:r>
            <a:r>
              <a:rPr lang="en-US" sz="4800" b="1" dirty="0" smtClean="0">
                <a:solidFill>
                  <a:schemeClr val="bg1"/>
                </a:solidFill>
              </a:rPr>
              <a:t> </a:t>
            </a:r>
            <a:r>
              <a:rPr lang="en-US" sz="4800" b="1" u="sng" dirty="0" smtClean="0">
                <a:solidFill>
                  <a:srgbClr val="FFFF00"/>
                </a:solidFill>
              </a:rPr>
              <a:t>of</a:t>
            </a:r>
            <a:r>
              <a:rPr lang="en-US" sz="4800" b="1" dirty="0" smtClean="0">
                <a:solidFill>
                  <a:schemeClr val="bg1"/>
                </a:solidFill>
              </a:rPr>
              <a:t> </a:t>
            </a:r>
            <a:r>
              <a:rPr lang="en-US" sz="4800" b="1" u="sng" dirty="0" smtClean="0">
                <a:solidFill>
                  <a:srgbClr val="00B050"/>
                </a:solidFill>
              </a:rPr>
              <a:t>Jesus</a:t>
            </a:r>
            <a:r>
              <a:rPr lang="en-US" sz="4800" b="1" dirty="0" smtClean="0">
                <a:solidFill>
                  <a:schemeClr val="bg1"/>
                </a:solidFill>
              </a:rPr>
              <a:t>.”</a:t>
            </a:r>
          </a:p>
          <a:p>
            <a:pPr algn="ctr"/>
            <a:r>
              <a:rPr lang="en-US" sz="4800" b="1" dirty="0" smtClean="0">
                <a:solidFill>
                  <a:srgbClr val="00B0F0"/>
                </a:solidFill>
              </a:rPr>
              <a:t>– Revelation 14:12 KJB</a:t>
            </a:r>
            <a:endParaRPr lang="en-US" sz="4800" b="1" dirty="0">
              <a:solidFill>
                <a:srgbClr val="00B0F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2</a:t>
            </a:r>
            <a:endParaRPr lang="en-US" sz="8000" b="1" dirty="0">
              <a:solidFill>
                <a:schemeClr val="bg1"/>
              </a:solidFill>
            </a:endParaRPr>
          </a:p>
        </p:txBody>
      </p:sp>
      <p:sp>
        <p:nvSpPr>
          <p:cNvPr id="5" name="TextBox 4"/>
          <p:cNvSpPr txBox="1"/>
          <p:nvPr/>
        </p:nvSpPr>
        <p:spPr>
          <a:xfrm>
            <a:off x="0" y="2286000"/>
            <a:ext cx="9144000" cy="2585323"/>
          </a:xfrm>
          <a:prstGeom prst="rect">
            <a:avLst/>
          </a:prstGeom>
          <a:noFill/>
        </p:spPr>
        <p:txBody>
          <a:bodyPr wrap="square" rtlCol="0">
            <a:spAutoFit/>
          </a:bodyPr>
          <a:lstStyle/>
          <a:p>
            <a:pPr algn="ctr"/>
            <a:r>
              <a:rPr lang="en-US" sz="5400" b="1" dirty="0" smtClean="0">
                <a:solidFill>
                  <a:srgbClr val="FFFF00"/>
                </a:solidFill>
              </a:rPr>
              <a:t>“How do you convince the people who go (to) church on Sunday to be a(n) SDA?”</a:t>
            </a:r>
            <a:endParaRPr lang="en-US" sz="5400" b="1" dirty="0">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2362200"/>
            <a:ext cx="9144000" cy="2308324"/>
          </a:xfrm>
          <a:prstGeom prst="rect">
            <a:avLst/>
          </a:prstGeom>
          <a:noFill/>
        </p:spPr>
        <p:txBody>
          <a:bodyPr wrap="square" rtlCol="0" anchor="ctr">
            <a:spAutoFit/>
          </a:bodyPr>
          <a:lstStyle/>
          <a:p>
            <a:pPr algn="ctr"/>
            <a:r>
              <a:rPr lang="en-US" sz="4800" b="1" dirty="0" smtClean="0">
                <a:solidFill>
                  <a:schemeClr val="bg1"/>
                </a:solidFill>
              </a:rPr>
              <a:t>Ultimately, I (we) don’t.  It is the prerogative of the Holy Ghost to bring conviction, as it is written:</a:t>
            </a:r>
            <a:endParaRPr lang="en-US" sz="4800" b="1" dirty="0">
              <a:solidFill>
                <a:srgbClr val="00B0F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676400"/>
            <a:ext cx="9144000" cy="4524315"/>
          </a:xfrm>
          <a:prstGeom prst="rect">
            <a:avLst/>
          </a:prstGeom>
          <a:noFill/>
        </p:spPr>
        <p:txBody>
          <a:bodyPr wrap="square" rtlCol="0" anchor="ctr">
            <a:spAutoFit/>
          </a:bodyPr>
          <a:lstStyle/>
          <a:p>
            <a:pPr algn="ctr"/>
            <a:r>
              <a:rPr lang="en-US" sz="4800" b="1" dirty="0" smtClean="0">
                <a:solidFill>
                  <a:schemeClr val="bg1"/>
                </a:solidFill>
              </a:rPr>
              <a:t>“Nevertheless I tell you the truth; It is expedient for you that I go away: for if I go not away, </a:t>
            </a:r>
            <a:r>
              <a:rPr lang="en-US" sz="4800" b="1" u="sng" dirty="0" smtClean="0">
                <a:solidFill>
                  <a:srgbClr val="FFFF00"/>
                </a:solidFill>
              </a:rPr>
              <a:t>the Comforter</a:t>
            </a:r>
            <a:r>
              <a:rPr lang="en-US" sz="4800" b="1" dirty="0" smtClean="0">
                <a:solidFill>
                  <a:schemeClr val="bg1"/>
                </a:solidFill>
              </a:rPr>
              <a:t> will not come unto you; but if I depart, I will send him unto you.” </a:t>
            </a:r>
            <a:r>
              <a:rPr lang="en-US" sz="4800" b="1" dirty="0" smtClean="0">
                <a:solidFill>
                  <a:srgbClr val="00B0F0"/>
                </a:solidFill>
              </a:rPr>
              <a:t>– John 16:7 KJB</a:t>
            </a:r>
            <a:endParaRPr lang="en-US" sz="4800" b="1" dirty="0">
              <a:solidFill>
                <a:srgbClr val="00B0F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1</a:t>
            </a:r>
            <a:endParaRPr lang="en-US" sz="8000" b="1" dirty="0">
              <a:solidFill>
                <a:schemeClr val="bg1"/>
              </a:solidFill>
            </a:endParaRPr>
          </a:p>
        </p:txBody>
      </p:sp>
      <p:sp>
        <p:nvSpPr>
          <p:cNvPr id="5" name="TextBox 4"/>
          <p:cNvSpPr txBox="1"/>
          <p:nvPr/>
        </p:nvSpPr>
        <p:spPr>
          <a:xfrm>
            <a:off x="0" y="2819400"/>
            <a:ext cx="9144000" cy="1754326"/>
          </a:xfrm>
          <a:prstGeom prst="rect">
            <a:avLst/>
          </a:prstGeom>
          <a:noFill/>
        </p:spPr>
        <p:txBody>
          <a:bodyPr wrap="square" rtlCol="0">
            <a:spAutoFit/>
          </a:bodyPr>
          <a:lstStyle/>
          <a:p>
            <a:pPr algn="ctr"/>
            <a:r>
              <a:rPr lang="en-US" sz="5400" b="1" dirty="0" smtClean="0">
                <a:solidFill>
                  <a:srgbClr val="FFFF00"/>
                </a:solidFill>
              </a:rPr>
              <a:t>“When do we need faith? (explain please)”</a:t>
            </a:r>
            <a:endParaRPr lang="en-US" sz="5400" b="1"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2133600"/>
            <a:ext cx="9144000" cy="3046988"/>
          </a:xfrm>
          <a:prstGeom prst="rect">
            <a:avLst/>
          </a:prstGeom>
          <a:noFill/>
        </p:spPr>
        <p:txBody>
          <a:bodyPr wrap="square" rtlCol="0" anchor="ctr">
            <a:spAutoFit/>
          </a:bodyPr>
          <a:lstStyle/>
          <a:p>
            <a:pPr algn="ctr"/>
            <a:r>
              <a:rPr lang="en-US" sz="4800" b="1" dirty="0" smtClean="0">
                <a:solidFill>
                  <a:schemeClr val="bg1"/>
                </a:solidFill>
              </a:rPr>
              <a:t>“And when he is come, </a:t>
            </a:r>
            <a:r>
              <a:rPr lang="en-US" sz="4800" b="1" u="sng" dirty="0" smtClean="0">
                <a:solidFill>
                  <a:srgbClr val="FFFF00"/>
                </a:solidFill>
              </a:rPr>
              <a:t>he will reprove the world of sin, and of righteousness, and of judgment</a:t>
            </a:r>
            <a:r>
              <a:rPr lang="en-US" sz="4800" b="1" dirty="0" smtClean="0">
                <a:solidFill>
                  <a:schemeClr val="bg1"/>
                </a:solidFill>
              </a:rPr>
              <a:t>:”</a:t>
            </a:r>
          </a:p>
          <a:p>
            <a:pPr algn="ctr"/>
            <a:r>
              <a:rPr lang="en-US" sz="4800" b="1" dirty="0" smtClean="0">
                <a:solidFill>
                  <a:srgbClr val="00B0F0"/>
                </a:solidFill>
              </a:rPr>
              <a:t>– John 16:8 KJB</a:t>
            </a:r>
            <a:endParaRPr lang="en-US" sz="4800" b="1" dirty="0">
              <a:solidFill>
                <a:srgbClr val="00B0F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2133600"/>
            <a:ext cx="9144000" cy="3046988"/>
          </a:xfrm>
          <a:prstGeom prst="rect">
            <a:avLst/>
          </a:prstGeom>
          <a:noFill/>
        </p:spPr>
        <p:txBody>
          <a:bodyPr wrap="square" rtlCol="0" anchor="ctr">
            <a:spAutoFit/>
          </a:bodyPr>
          <a:lstStyle/>
          <a:p>
            <a:pPr algn="ctr"/>
            <a:r>
              <a:rPr lang="en-US" sz="4800" b="1" dirty="0" smtClean="0">
                <a:solidFill>
                  <a:schemeClr val="bg1"/>
                </a:solidFill>
              </a:rPr>
              <a:t>Which is why the sin against the Holy Ghost/Spirit (</a:t>
            </a:r>
            <a:r>
              <a:rPr lang="en-US" sz="4800" b="1" dirty="0" smtClean="0">
                <a:solidFill>
                  <a:srgbClr val="00B0F0"/>
                </a:solidFill>
              </a:rPr>
              <a:t>Mat. 12:31-31; Mar. 3:29 KJB</a:t>
            </a:r>
            <a:r>
              <a:rPr lang="en-US" sz="4800" b="1" dirty="0" smtClean="0">
                <a:solidFill>
                  <a:schemeClr val="bg1"/>
                </a:solidFill>
              </a:rPr>
              <a:t>) is so eternally dangerous.</a:t>
            </a:r>
            <a:endParaRPr lang="en-US" sz="4800" b="1" dirty="0">
              <a:solidFill>
                <a:srgbClr val="00B0F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25689"/>
            <a:ext cx="9144000" cy="5632311"/>
          </a:xfrm>
          <a:prstGeom prst="rect">
            <a:avLst/>
          </a:prstGeom>
          <a:noFill/>
        </p:spPr>
        <p:txBody>
          <a:bodyPr wrap="square" rtlCol="0" anchor="ctr">
            <a:spAutoFit/>
          </a:bodyPr>
          <a:lstStyle/>
          <a:p>
            <a:pPr algn="ctr"/>
            <a:r>
              <a:rPr lang="en-US" sz="4800" b="1" dirty="0" smtClean="0">
                <a:solidFill>
                  <a:schemeClr val="bg1"/>
                </a:solidFill>
              </a:rPr>
              <a:t>However, that doesn’t mean that I (we) don’t have a part to play in it.</a:t>
            </a:r>
          </a:p>
          <a:p>
            <a:pPr algn="ctr"/>
            <a:endParaRPr lang="en-US" sz="2400" b="1" dirty="0" smtClean="0">
              <a:solidFill>
                <a:schemeClr val="bg1"/>
              </a:solidFill>
            </a:endParaRPr>
          </a:p>
          <a:p>
            <a:pPr algn="ctr"/>
            <a:r>
              <a:rPr lang="en-US" sz="4800" b="1" dirty="0" smtClean="0">
                <a:solidFill>
                  <a:schemeClr val="bg1"/>
                </a:solidFill>
              </a:rPr>
              <a:t>For our very lives (the conduct thereof: preaching, teaching, healing, publishing), are a living witness to the Truth and Faith of Jesus Christ.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828800"/>
            <a:ext cx="9144000" cy="3785652"/>
          </a:xfrm>
          <a:prstGeom prst="rect">
            <a:avLst/>
          </a:prstGeom>
          <a:noFill/>
        </p:spPr>
        <p:txBody>
          <a:bodyPr wrap="square" rtlCol="0" anchor="ctr">
            <a:spAutoFit/>
          </a:bodyPr>
          <a:lstStyle/>
          <a:p>
            <a:pPr algn="ctr"/>
            <a:r>
              <a:rPr lang="en-US" sz="4800" b="1" dirty="0" smtClean="0">
                <a:solidFill>
                  <a:schemeClr val="bg1"/>
                </a:solidFill>
              </a:rPr>
              <a:t>“And </a:t>
            </a:r>
            <a:r>
              <a:rPr lang="en-US" sz="4800" b="1" u="sng" dirty="0" smtClean="0">
                <a:solidFill>
                  <a:srgbClr val="FFFF00"/>
                </a:solidFill>
              </a:rPr>
              <a:t>this gospel</a:t>
            </a:r>
            <a:r>
              <a:rPr lang="en-US" sz="4800" b="1" dirty="0" smtClean="0">
                <a:solidFill>
                  <a:schemeClr val="bg1"/>
                </a:solidFill>
              </a:rPr>
              <a:t> of the kingdom shall be preached in all the world </a:t>
            </a:r>
            <a:r>
              <a:rPr lang="en-US" sz="4800" b="1" u="sng" dirty="0" smtClean="0">
                <a:solidFill>
                  <a:srgbClr val="FFFF00"/>
                </a:solidFill>
              </a:rPr>
              <a:t>for a witness</a:t>
            </a:r>
            <a:r>
              <a:rPr lang="en-US" sz="4800" b="1" dirty="0" smtClean="0">
                <a:solidFill>
                  <a:schemeClr val="bg1"/>
                </a:solidFill>
              </a:rPr>
              <a:t> unto all nations; and then shall the end come.”</a:t>
            </a:r>
          </a:p>
          <a:p>
            <a:pPr algn="ctr"/>
            <a:r>
              <a:rPr lang="en-US" sz="4800" b="1" dirty="0" smtClean="0">
                <a:solidFill>
                  <a:srgbClr val="00B0F0"/>
                </a:solidFill>
              </a:rPr>
              <a:t>– Matthew 24:14 KJB</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981200"/>
            <a:ext cx="9144000" cy="3785652"/>
          </a:xfrm>
          <a:prstGeom prst="rect">
            <a:avLst/>
          </a:prstGeom>
          <a:noFill/>
        </p:spPr>
        <p:txBody>
          <a:bodyPr wrap="square" rtlCol="0" anchor="ctr">
            <a:spAutoFit/>
          </a:bodyPr>
          <a:lstStyle/>
          <a:p>
            <a:pPr algn="ctr"/>
            <a:r>
              <a:rPr lang="en-US" sz="4800" b="1" dirty="0" smtClean="0">
                <a:solidFill>
                  <a:schemeClr val="bg1"/>
                </a:solidFill>
              </a:rPr>
              <a:t>“… that, if any obey not the word, they also </a:t>
            </a:r>
            <a:r>
              <a:rPr lang="en-US" sz="4800" b="1" u="sng" dirty="0" smtClean="0">
                <a:solidFill>
                  <a:srgbClr val="FFFF00"/>
                </a:solidFill>
              </a:rPr>
              <a:t>may</a:t>
            </a:r>
            <a:r>
              <a:rPr lang="en-US" sz="4800" b="1" dirty="0" smtClean="0">
                <a:solidFill>
                  <a:schemeClr val="bg1"/>
                </a:solidFill>
              </a:rPr>
              <a:t> without the word </a:t>
            </a:r>
            <a:r>
              <a:rPr lang="en-US" sz="4800" b="1" u="sng" dirty="0" smtClean="0">
                <a:solidFill>
                  <a:srgbClr val="FFFF00"/>
                </a:solidFill>
              </a:rPr>
              <a:t>be won by the conversation</a:t>
            </a:r>
            <a:r>
              <a:rPr lang="en-US" sz="4800" b="1" dirty="0" smtClean="0">
                <a:solidFill>
                  <a:schemeClr val="bg1"/>
                </a:solidFill>
              </a:rPr>
              <a:t> </a:t>
            </a:r>
            <a:r>
              <a:rPr lang="en-US" sz="4800" b="1" dirty="0" smtClean="0">
                <a:solidFill>
                  <a:srgbClr val="00B050"/>
                </a:solidFill>
              </a:rPr>
              <a:t>(godly conduct or living)</a:t>
            </a:r>
            <a:r>
              <a:rPr lang="en-US" sz="4800" b="1" dirty="0" smtClean="0">
                <a:solidFill>
                  <a:schemeClr val="bg1"/>
                </a:solidFill>
              </a:rPr>
              <a:t> …”</a:t>
            </a:r>
          </a:p>
          <a:p>
            <a:pPr algn="ctr"/>
            <a:r>
              <a:rPr lang="en-US" sz="4800" b="1" dirty="0" smtClean="0">
                <a:solidFill>
                  <a:srgbClr val="00B0F0"/>
                </a:solidFill>
              </a:rPr>
              <a:t>– 1 Peter 3:1 KJB</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95400"/>
            <a:ext cx="9144000" cy="5262979"/>
          </a:xfrm>
          <a:prstGeom prst="rect">
            <a:avLst/>
          </a:prstGeom>
          <a:noFill/>
        </p:spPr>
        <p:txBody>
          <a:bodyPr wrap="square" rtlCol="0" anchor="ctr">
            <a:spAutoFit/>
          </a:bodyPr>
          <a:lstStyle/>
          <a:p>
            <a:pPr algn="ctr"/>
            <a:r>
              <a:rPr lang="en-US" sz="4800" b="1" dirty="0" smtClean="0">
                <a:solidFill>
                  <a:schemeClr val="bg1"/>
                </a:solidFill>
              </a:rPr>
              <a:t>For it is by this, that is truly made known, that what we preach, teach and publish, is the Truth that will set them free, when others see the life and faith of Christ Jesus lived out day by day in us, and the Holy Ghost will show it unto them ...</a:t>
            </a:r>
            <a:endParaRPr lang="en-US" sz="4800" b="1" dirty="0" smtClean="0">
              <a:solidFill>
                <a:srgbClr val="00B0F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2</a:t>
            </a:r>
            <a:endParaRPr lang="en-US" sz="8000" b="1" dirty="0">
              <a:solidFill>
                <a:schemeClr val="bg1"/>
              </a:solidFill>
            </a:endParaRPr>
          </a:p>
        </p:txBody>
      </p:sp>
      <p:sp>
        <p:nvSpPr>
          <p:cNvPr id="5" name="TextBox 4"/>
          <p:cNvSpPr txBox="1"/>
          <p:nvPr/>
        </p:nvSpPr>
        <p:spPr>
          <a:xfrm>
            <a:off x="0" y="1225689"/>
            <a:ext cx="9144000" cy="5632311"/>
          </a:xfrm>
          <a:prstGeom prst="rect">
            <a:avLst/>
          </a:prstGeom>
          <a:noFill/>
        </p:spPr>
        <p:txBody>
          <a:bodyPr wrap="square" rtlCol="0" anchor="ctr">
            <a:spAutoFit/>
          </a:bodyPr>
          <a:lstStyle/>
          <a:p>
            <a:pPr algn="ctr"/>
            <a:r>
              <a:rPr lang="en-US" sz="4800" b="1" dirty="0" smtClean="0">
                <a:solidFill>
                  <a:schemeClr val="bg1"/>
                </a:solidFill>
              </a:rPr>
              <a:t>… for what the Father does in the believer of His Son, by and through the Holy Ghost/Spirit, will be as the </a:t>
            </a:r>
            <a:r>
              <a:rPr lang="en-US" sz="4800" b="1" u="sng" dirty="0" smtClean="0">
                <a:solidFill>
                  <a:srgbClr val="FFFF00"/>
                </a:solidFill>
              </a:rPr>
              <a:t>AMEN</a:t>
            </a:r>
            <a:r>
              <a:rPr lang="en-US" sz="4800" b="1" dirty="0" smtClean="0">
                <a:solidFill>
                  <a:schemeClr val="bg1"/>
                </a:solidFill>
              </a:rPr>
              <a:t> </a:t>
            </a:r>
            <a:r>
              <a:rPr lang="en-US" sz="4800" b="1" dirty="0" smtClean="0">
                <a:solidFill>
                  <a:srgbClr val="00B050"/>
                </a:solidFill>
              </a:rPr>
              <a:t>(2</a:t>
            </a:r>
            <a:r>
              <a:rPr lang="en-US" sz="4800" b="1" baseline="30000" dirty="0" smtClean="0">
                <a:solidFill>
                  <a:srgbClr val="00B050"/>
                </a:solidFill>
              </a:rPr>
              <a:t>nd</a:t>
            </a:r>
            <a:r>
              <a:rPr lang="en-US" sz="4800" b="1" dirty="0" smtClean="0">
                <a:solidFill>
                  <a:srgbClr val="00B050"/>
                </a:solidFill>
              </a:rPr>
              <a:t> witness)</a:t>
            </a:r>
            <a:r>
              <a:rPr lang="en-US" sz="4800" b="1" dirty="0" smtClean="0">
                <a:solidFill>
                  <a:schemeClr val="bg1"/>
                </a:solidFill>
              </a:rPr>
              <a:t> to the life of Jesus.</a:t>
            </a:r>
          </a:p>
          <a:p>
            <a:pPr algn="ctr"/>
            <a:endParaRPr lang="en-US" sz="2400" b="1" dirty="0" smtClean="0">
              <a:solidFill>
                <a:schemeClr val="bg1"/>
              </a:solidFill>
            </a:endParaRPr>
          </a:p>
          <a:p>
            <a:pPr algn="ctr"/>
            <a:r>
              <a:rPr lang="en-US" sz="4800" b="1" dirty="0" smtClean="0">
                <a:solidFill>
                  <a:schemeClr val="bg1"/>
                </a:solidFill>
              </a:rPr>
              <a:t>“… because as he </a:t>
            </a:r>
            <a:r>
              <a:rPr lang="en-US" sz="4800" b="1" dirty="0" smtClean="0">
                <a:solidFill>
                  <a:srgbClr val="00B050"/>
                </a:solidFill>
              </a:rPr>
              <a:t>(Jesus)</a:t>
            </a:r>
            <a:r>
              <a:rPr lang="en-US" sz="4800" b="1" dirty="0" smtClean="0">
                <a:solidFill>
                  <a:schemeClr val="bg1"/>
                </a:solidFill>
              </a:rPr>
              <a:t> is, so are we in this world.” </a:t>
            </a:r>
            <a:r>
              <a:rPr lang="en-US" sz="4800" b="1" dirty="0" smtClean="0">
                <a:solidFill>
                  <a:srgbClr val="00B0F0"/>
                </a:solidFill>
              </a:rPr>
              <a:t>– 1 John 4:17 KJB</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3</a:t>
            </a:r>
            <a:endParaRPr lang="en-US" sz="8000" b="1" dirty="0">
              <a:solidFill>
                <a:schemeClr val="bg1"/>
              </a:solidFill>
            </a:endParaRPr>
          </a:p>
        </p:txBody>
      </p:sp>
      <p:sp>
        <p:nvSpPr>
          <p:cNvPr id="5" name="TextBox 4"/>
          <p:cNvSpPr txBox="1"/>
          <p:nvPr/>
        </p:nvSpPr>
        <p:spPr>
          <a:xfrm>
            <a:off x="0" y="2514600"/>
            <a:ext cx="9144000" cy="2585323"/>
          </a:xfrm>
          <a:prstGeom prst="rect">
            <a:avLst/>
          </a:prstGeom>
          <a:noFill/>
        </p:spPr>
        <p:txBody>
          <a:bodyPr wrap="square" rtlCol="0">
            <a:spAutoFit/>
          </a:bodyPr>
          <a:lstStyle/>
          <a:p>
            <a:pPr algn="ctr"/>
            <a:r>
              <a:rPr lang="en-US" sz="5400" b="1" dirty="0" smtClean="0">
                <a:solidFill>
                  <a:srgbClr val="FFFF00"/>
                </a:solidFill>
              </a:rPr>
              <a:t>“Why do we need to keep a command of God? (explain please)”</a:t>
            </a:r>
            <a:endParaRPr lang="en-US" sz="5400" b="1"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 Jesus Crucified.jpg"/>
          <p:cNvPicPr>
            <a:picLocks noChangeAspect="1"/>
          </p:cNvPicPr>
          <p:nvPr/>
        </p:nvPicPr>
        <p:blipFill>
          <a:blip r:embed="rId2"/>
          <a:stretch>
            <a:fillRect/>
          </a:stretch>
        </p:blipFill>
        <p:spPr>
          <a:xfrm>
            <a:off x="0" y="0"/>
            <a:ext cx="4953000" cy="4038600"/>
          </a:xfrm>
          <a:prstGeom prst="rect">
            <a:avLst/>
          </a:prstGeom>
        </p:spPr>
      </p:pic>
      <p:sp>
        <p:nvSpPr>
          <p:cNvPr id="6" name="TextBox 5"/>
          <p:cNvSpPr txBox="1"/>
          <p:nvPr/>
        </p:nvSpPr>
        <p:spPr>
          <a:xfrm>
            <a:off x="4953000" y="0"/>
            <a:ext cx="4191000" cy="4154984"/>
          </a:xfrm>
          <a:prstGeom prst="rect">
            <a:avLst/>
          </a:prstGeom>
          <a:noFill/>
        </p:spPr>
        <p:txBody>
          <a:bodyPr wrap="square" rtlCol="0">
            <a:spAutoFit/>
          </a:bodyPr>
          <a:lstStyle/>
          <a:p>
            <a:pPr algn="just"/>
            <a:r>
              <a:rPr lang="en-US" sz="4400" b="1" dirty="0" smtClean="0">
                <a:solidFill>
                  <a:schemeClr val="bg1"/>
                </a:solidFill>
              </a:rPr>
              <a:t>“The cross is a revelation to our dull senses of </a:t>
            </a:r>
            <a:r>
              <a:rPr lang="en-US" sz="4400" b="1" u="sng" dirty="0" smtClean="0">
                <a:solidFill>
                  <a:srgbClr val="FFFF00"/>
                </a:solidFill>
              </a:rPr>
              <a:t>the pain that</a:t>
            </a:r>
            <a:r>
              <a:rPr lang="en-US" sz="4400" b="1" dirty="0" smtClean="0">
                <a:solidFill>
                  <a:schemeClr val="bg1"/>
                </a:solidFill>
              </a:rPr>
              <a:t>, from its very inception, </a:t>
            </a:r>
            <a:r>
              <a:rPr lang="en-US" sz="4400" b="1" u="sng" dirty="0" smtClean="0">
                <a:solidFill>
                  <a:srgbClr val="FFFF00"/>
                </a:solidFill>
              </a:rPr>
              <a:t>sin</a:t>
            </a:r>
            <a:endParaRPr lang="en-US" sz="4400" b="1" u="sng" dirty="0">
              <a:solidFill>
                <a:srgbClr val="FFFF00"/>
              </a:solidFill>
            </a:endParaRPr>
          </a:p>
        </p:txBody>
      </p:sp>
      <p:sp>
        <p:nvSpPr>
          <p:cNvPr id="7" name="TextBox 6"/>
          <p:cNvSpPr txBox="1"/>
          <p:nvPr/>
        </p:nvSpPr>
        <p:spPr>
          <a:xfrm>
            <a:off x="0" y="4057233"/>
            <a:ext cx="9144000" cy="2800767"/>
          </a:xfrm>
          <a:prstGeom prst="rect">
            <a:avLst/>
          </a:prstGeom>
          <a:noFill/>
        </p:spPr>
        <p:txBody>
          <a:bodyPr wrap="square" rtlCol="0">
            <a:spAutoFit/>
          </a:bodyPr>
          <a:lstStyle/>
          <a:p>
            <a:pPr algn="just"/>
            <a:r>
              <a:rPr lang="en-US" sz="4400" b="1" u="sng" dirty="0" smtClean="0">
                <a:solidFill>
                  <a:srgbClr val="FFFF00"/>
                </a:solidFill>
              </a:rPr>
              <a:t>has brought to the heart of God</a:t>
            </a:r>
            <a:r>
              <a:rPr lang="en-US" sz="4400" b="1" dirty="0" smtClean="0">
                <a:solidFill>
                  <a:schemeClr val="bg1"/>
                </a:solidFill>
              </a:rPr>
              <a:t>. Every departure from the right, every deed of cruelty, every failure of humanity to reach His ideal, brings grief to Him.”</a:t>
            </a:r>
            <a:endParaRPr lang="en-US" sz="44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1447800"/>
            <a:ext cx="9144000" cy="4893647"/>
          </a:xfrm>
          <a:prstGeom prst="rect">
            <a:avLst/>
          </a:prstGeom>
          <a:noFill/>
        </p:spPr>
        <p:txBody>
          <a:bodyPr wrap="square" rtlCol="0" anchor="ctr">
            <a:spAutoFit/>
          </a:bodyPr>
          <a:lstStyle/>
          <a:p>
            <a:pPr algn="ctr"/>
            <a:r>
              <a:rPr lang="en-US" sz="4800" b="1" dirty="0" smtClean="0">
                <a:solidFill>
                  <a:schemeClr val="bg1"/>
                </a:solidFill>
              </a:rPr>
              <a:t>“We </a:t>
            </a:r>
            <a:r>
              <a:rPr lang="en-US" sz="4800" b="1" u="sng" dirty="0" smtClean="0">
                <a:solidFill>
                  <a:srgbClr val="00B050"/>
                </a:solidFill>
              </a:rPr>
              <a:t>love him</a:t>
            </a:r>
            <a:r>
              <a:rPr lang="en-US" sz="4800" b="1" dirty="0" smtClean="0">
                <a:solidFill>
                  <a:schemeClr val="bg1"/>
                </a:solidFill>
              </a:rPr>
              <a:t>, </a:t>
            </a:r>
            <a:r>
              <a:rPr lang="en-US" sz="4800" b="1" u="sng" dirty="0" smtClean="0">
                <a:solidFill>
                  <a:srgbClr val="FFFF00"/>
                </a:solidFill>
              </a:rPr>
              <a:t>because</a:t>
            </a:r>
            <a:r>
              <a:rPr lang="en-US" sz="4800" b="1" dirty="0" smtClean="0">
                <a:solidFill>
                  <a:schemeClr val="bg1"/>
                </a:solidFill>
              </a:rPr>
              <a:t> he first loved us.” </a:t>
            </a:r>
            <a:r>
              <a:rPr lang="en-US" sz="4800" b="1" dirty="0" smtClean="0">
                <a:solidFill>
                  <a:srgbClr val="00B0F0"/>
                </a:solidFill>
              </a:rPr>
              <a:t>– 1 John 4:19 KJB</a:t>
            </a:r>
          </a:p>
          <a:p>
            <a:pPr algn="ctr"/>
            <a:endParaRPr lang="en-US" sz="2400" b="1" dirty="0" smtClean="0">
              <a:solidFill>
                <a:schemeClr val="bg1"/>
              </a:solidFill>
            </a:endParaRPr>
          </a:p>
          <a:p>
            <a:pPr algn="ctr"/>
            <a:r>
              <a:rPr lang="en-US" sz="4800" b="1" dirty="0" smtClean="0">
                <a:solidFill>
                  <a:schemeClr val="bg1"/>
                </a:solidFill>
              </a:rPr>
              <a:t>“For </a:t>
            </a:r>
            <a:r>
              <a:rPr lang="en-US" sz="4800" b="1" u="sng" dirty="0" smtClean="0">
                <a:solidFill>
                  <a:srgbClr val="00B050"/>
                </a:solidFill>
              </a:rPr>
              <a:t>this is the love of God</a:t>
            </a:r>
            <a:r>
              <a:rPr lang="en-US" sz="4800" b="1" dirty="0" smtClean="0">
                <a:solidFill>
                  <a:schemeClr val="bg1"/>
                </a:solidFill>
              </a:rPr>
              <a:t>, </a:t>
            </a:r>
            <a:r>
              <a:rPr lang="en-US" sz="4800" b="1" u="sng" dirty="0" smtClean="0">
                <a:solidFill>
                  <a:srgbClr val="FFFF00"/>
                </a:solidFill>
              </a:rPr>
              <a:t>that we keep his commandments</a:t>
            </a:r>
            <a:r>
              <a:rPr lang="en-US" sz="4800" b="1" dirty="0" smtClean="0">
                <a:solidFill>
                  <a:schemeClr val="bg1"/>
                </a:solidFill>
              </a:rPr>
              <a:t>: and his commandments are </a:t>
            </a:r>
            <a:r>
              <a:rPr lang="en-US" sz="4800" b="1" u="sng" dirty="0" smtClean="0">
                <a:solidFill>
                  <a:srgbClr val="FFFF00"/>
                </a:solidFill>
              </a:rPr>
              <a:t>not</a:t>
            </a:r>
            <a:r>
              <a:rPr lang="en-US" sz="4800" b="1" dirty="0" smtClean="0">
                <a:solidFill>
                  <a:schemeClr val="bg1"/>
                </a:solidFill>
              </a:rPr>
              <a:t> grievous.” </a:t>
            </a:r>
            <a:r>
              <a:rPr lang="en-US" sz="4800" b="1" dirty="0" smtClean="0">
                <a:solidFill>
                  <a:srgbClr val="00B0F0"/>
                </a:solidFill>
              </a:rPr>
              <a:t>– 1 John 5:3 KJB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2286000"/>
            <a:ext cx="9144000" cy="2954655"/>
          </a:xfrm>
          <a:prstGeom prst="rect">
            <a:avLst/>
          </a:prstGeom>
          <a:noFill/>
        </p:spPr>
        <p:txBody>
          <a:bodyPr wrap="square" rtlCol="0">
            <a:spAutoFit/>
          </a:bodyPr>
          <a:lstStyle/>
          <a:p>
            <a:pPr algn="ctr"/>
            <a:r>
              <a:rPr lang="en-US" sz="5400" b="1" dirty="0" smtClean="0">
                <a:solidFill>
                  <a:schemeClr val="bg1"/>
                </a:solidFill>
              </a:rPr>
              <a:t>Every moment, of every day.</a:t>
            </a:r>
          </a:p>
          <a:p>
            <a:pPr algn="ctr"/>
            <a:endParaRPr lang="en-US" sz="2400" b="1" dirty="0" smtClean="0">
              <a:solidFill>
                <a:schemeClr val="bg1"/>
              </a:solidFill>
            </a:endParaRPr>
          </a:p>
          <a:p>
            <a:pPr algn="ctr"/>
            <a:r>
              <a:rPr lang="en-US" sz="5400" b="1" dirty="0" smtClean="0">
                <a:solidFill>
                  <a:schemeClr val="bg1"/>
                </a:solidFill>
              </a:rPr>
              <a:t>Yes, even right now, as it is written:</a:t>
            </a:r>
            <a:endParaRPr lang="en-US" sz="5400" b="1"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2286000"/>
            <a:ext cx="9144000" cy="3046988"/>
          </a:xfrm>
          <a:prstGeom prst="rect">
            <a:avLst/>
          </a:prstGeom>
          <a:noFill/>
        </p:spPr>
        <p:txBody>
          <a:bodyPr wrap="square" rtlCol="0" anchor="ctr">
            <a:spAutoFit/>
          </a:bodyPr>
          <a:lstStyle/>
          <a:p>
            <a:pPr algn="ctr"/>
            <a:r>
              <a:rPr lang="en-US" sz="4800" b="1" dirty="0" smtClean="0">
                <a:solidFill>
                  <a:schemeClr val="bg1"/>
                </a:solidFill>
              </a:rPr>
              <a:t>“Whosoever </a:t>
            </a:r>
            <a:r>
              <a:rPr lang="en-US" sz="4800" b="1" dirty="0" err="1" smtClean="0">
                <a:solidFill>
                  <a:schemeClr val="bg1"/>
                </a:solidFill>
              </a:rPr>
              <a:t>committeth</a:t>
            </a:r>
            <a:r>
              <a:rPr lang="en-US" sz="4800" b="1" dirty="0" smtClean="0">
                <a:solidFill>
                  <a:schemeClr val="bg1"/>
                </a:solidFill>
              </a:rPr>
              <a:t> sin </a:t>
            </a:r>
            <a:r>
              <a:rPr lang="en-US" sz="4800" b="1" dirty="0" err="1" smtClean="0">
                <a:solidFill>
                  <a:schemeClr val="bg1"/>
                </a:solidFill>
              </a:rPr>
              <a:t>transgresseth</a:t>
            </a:r>
            <a:r>
              <a:rPr lang="en-US" sz="4800" b="1" dirty="0" smtClean="0">
                <a:solidFill>
                  <a:schemeClr val="bg1"/>
                </a:solidFill>
              </a:rPr>
              <a:t> also the law: for </a:t>
            </a:r>
            <a:r>
              <a:rPr lang="en-US" sz="4800" b="1" u="sng" dirty="0" smtClean="0">
                <a:solidFill>
                  <a:srgbClr val="FFFF00"/>
                </a:solidFill>
              </a:rPr>
              <a:t>sin is the transgression of the law</a:t>
            </a:r>
            <a:r>
              <a:rPr lang="en-US" sz="4800" b="1" dirty="0" smtClean="0">
                <a:solidFill>
                  <a:schemeClr val="bg1"/>
                </a:solidFill>
              </a:rPr>
              <a:t>.”</a:t>
            </a:r>
          </a:p>
          <a:p>
            <a:pPr algn="ctr"/>
            <a:r>
              <a:rPr lang="en-US" sz="4800" b="1" dirty="0" smtClean="0">
                <a:solidFill>
                  <a:srgbClr val="00B0F0"/>
                </a:solidFill>
              </a:rPr>
              <a:t>– 1 John 3:4 KJB</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2286000"/>
            <a:ext cx="9144000" cy="3046988"/>
          </a:xfrm>
          <a:prstGeom prst="rect">
            <a:avLst/>
          </a:prstGeom>
          <a:noFill/>
        </p:spPr>
        <p:txBody>
          <a:bodyPr wrap="square" rtlCol="0" anchor="ctr">
            <a:spAutoFit/>
          </a:bodyPr>
          <a:lstStyle/>
          <a:p>
            <a:pPr algn="ctr"/>
            <a:r>
              <a:rPr lang="en-US" sz="4800" b="1" dirty="0" smtClean="0">
                <a:solidFill>
                  <a:schemeClr val="bg1"/>
                </a:solidFill>
              </a:rPr>
              <a:t>“Then when lust hath conceived, it </a:t>
            </a:r>
            <a:r>
              <a:rPr lang="en-US" sz="4800" b="1" dirty="0" err="1" smtClean="0">
                <a:solidFill>
                  <a:schemeClr val="bg1"/>
                </a:solidFill>
              </a:rPr>
              <a:t>bringeth</a:t>
            </a:r>
            <a:r>
              <a:rPr lang="en-US" sz="4800" b="1" dirty="0" smtClean="0">
                <a:solidFill>
                  <a:schemeClr val="bg1"/>
                </a:solidFill>
              </a:rPr>
              <a:t> forth sin: and </a:t>
            </a:r>
            <a:r>
              <a:rPr lang="en-US" sz="4800" b="1" u="sng" dirty="0" smtClean="0">
                <a:solidFill>
                  <a:srgbClr val="FFFF00"/>
                </a:solidFill>
              </a:rPr>
              <a:t>sin, when it is finished, </a:t>
            </a:r>
            <a:r>
              <a:rPr lang="en-US" sz="4800" b="1" u="sng" dirty="0" err="1" smtClean="0">
                <a:solidFill>
                  <a:srgbClr val="FFFF00"/>
                </a:solidFill>
              </a:rPr>
              <a:t>bringeth</a:t>
            </a:r>
            <a:r>
              <a:rPr lang="en-US" sz="4800" b="1" u="sng" dirty="0" smtClean="0">
                <a:solidFill>
                  <a:srgbClr val="FFFF00"/>
                </a:solidFill>
              </a:rPr>
              <a:t> forth death</a:t>
            </a:r>
            <a:r>
              <a:rPr lang="en-US" sz="4800" b="1" dirty="0" smtClean="0">
                <a:solidFill>
                  <a:schemeClr val="bg1"/>
                </a:solidFill>
              </a:rPr>
              <a:t>.”</a:t>
            </a:r>
          </a:p>
          <a:p>
            <a:pPr algn="ctr"/>
            <a:r>
              <a:rPr lang="en-US" sz="4800" b="1" dirty="0" smtClean="0">
                <a:solidFill>
                  <a:srgbClr val="00B0F0"/>
                </a:solidFill>
              </a:rPr>
              <a:t>– James 1:15 KJB</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2286000"/>
            <a:ext cx="9144000" cy="3046988"/>
          </a:xfrm>
          <a:prstGeom prst="rect">
            <a:avLst/>
          </a:prstGeom>
          <a:noFill/>
        </p:spPr>
        <p:txBody>
          <a:bodyPr wrap="square" rtlCol="0" anchor="ctr">
            <a:spAutoFit/>
          </a:bodyPr>
          <a:lstStyle/>
          <a:p>
            <a:pPr algn="ctr"/>
            <a:r>
              <a:rPr lang="en-US" sz="4800" b="1" dirty="0" smtClean="0">
                <a:solidFill>
                  <a:schemeClr val="bg1"/>
                </a:solidFill>
              </a:rPr>
              <a:t>“For </a:t>
            </a:r>
            <a:r>
              <a:rPr lang="en-US" sz="4800" b="1" u="sng" dirty="0" smtClean="0">
                <a:solidFill>
                  <a:srgbClr val="FFFF00"/>
                </a:solidFill>
              </a:rPr>
              <a:t>the wages of sin </a:t>
            </a:r>
            <a:r>
              <a:rPr lang="en-US" sz="4800" b="1" i="1" u="sng" dirty="0" smtClean="0">
                <a:solidFill>
                  <a:srgbClr val="FFFF00"/>
                </a:solidFill>
              </a:rPr>
              <a:t>is</a:t>
            </a:r>
            <a:r>
              <a:rPr lang="en-US" sz="4800" b="1" u="sng" dirty="0" smtClean="0">
                <a:solidFill>
                  <a:srgbClr val="FFFF00"/>
                </a:solidFill>
              </a:rPr>
              <a:t> death</a:t>
            </a:r>
            <a:r>
              <a:rPr lang="en-US" sz="4800" b="1" dirty="0" smtClean="0">
                <a:solidFill>
                  <a:schemeClr val="bg1"/>
                </a:solidFill>
              </a:rPr>
              <a:t>; but the gift of God </a:t>
            </a:r>
            <a:r>
              <a:rPr lang="en-US" sz="4800" b="1" i="1" dirty="0" smtClean="0">
                <a:solidFill>
                  <a:schemeClr val="bg1"/>
                </a:solidFill>
              </a:rPr>
              <a:t>is</a:t>
            </a:r>
            <a:r>
              <a:rPr lang="en-US" sz="4800" b="1" dirty="0" smtClean="0">
                <a:solidFill>
                  <a:schemeClr val="bg1"/>
                </a:solidFill>
              </a:rPr>
              <a:t> eternal life through Jesus Christ our Lord.”</a:t>
            </a:r>
          </a:p>
          <a:p>
            <a:pPr algn="ctr"/>
            <a:r>
              <a:rPr lang="en-US" sz="4800" b="1" dirty="0" smtClean="0">
                <a:solidFill>
                  <a:srgbClr val="00B0F0"/>
                </a:solidFill>
              </a:rPr>
              <a:t>– </a:t>
            </a:r>
            <a:r>
              <a:rPr lang="en-US" sz="4800" b="1" smtClean="0">
                <a:solidFill>
                  <a:srgbClr val="00B0F0"/>
                </a:solidFill>
              </a:rPr>
              <a:t>Romans </a:t>
            </a:r>
            <a:r>
              <a:rPr lang="en-US" sz="4800" b="1" smtClean="0">
                <a:solidFill>
                  <a:srgbClr val="00B0F0"/>
                </a:solidFill>
              </a:rPr>
              <a:t>6:23 </a:t>
            </a:r>
            <a:r>
              <a:rPr lang="en-US" sz="4800" b="1" dirty="0" smtClean="0">
                <a:solidFill>
                  <a:srgbClr val="00B0F0"/>
                </a:solidFill>
              </a:rPr>
              <a:t>KJB</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1295400"/>
            <a:ext cx="9144000" cy="5262979"/>
          </a:xfrm>
          <a:prstGeom prst="rect">
            <a:avLst/>
          </a:prstGeom>
          <a:noFill/>
        </p:spPr>
        <p:txBody>
          <a:bodyPr wrap="square" rtlCol="0" anchor="ctr">
            <a:spAutoFit/>
          </a:bodyPr>
          <a:lstStyle/>
          <a:p>
            <a:pPr algn="ctr"/>
            <a:r>
              <a:rPr lang="en-US" sz="4800" b="1" dirty="0" smtClean="0">
                <a:solidFill>
                  <a:schemeClr val="bg1"/>
                </a:solidFill>
              </a:rPr>
              <a:t>Transgression </a:t>
            </a:r>
            <a:r>
              <a:rPr lang="en-US" sz="4800" b="1" dirty="0" smtClean="0">
                <a:solidFill>
                  <a:srgbClr val="00B050"/>
                </a:solidFill>
              </a:rPr>
              <a:t>(the not keeping)</a:t>
            </a:r>
            <a:r>
              <a:rPr lang="en-US" sz="4800" b="1" dirty="0" smtClean="0">
                <a:solidFill>
                  <a:schemeClr val="bg1"/>
                </a:solidFill>
              </a:rPr>
              <a:t> of God’s Law or Commandments is actually rebellion against </a:t>
            </a:r>
            <a:r>
              <a:rPr lang="en-US" sz="4800" b="1" dirty="0" smtClean="0">
                <a:solidFill>
                  <a:srgbClr val="FF00FF"/>
                </a:solidFill>
              </a:rPr>
              <a:t>Love</a:t>
            </a:r>
            <a:r>
              <a:rPr lang="en-US" sz="4800" b="1" dirty="0" smtClean="0">
                <a:solidFill>
                  <a:schemeClr val="bg1"/>
                </a:solidFill>
              </a:rPr>
              <a:t>, and breaks God’s own heart, causing Him pain and sadness, for what has </a:t>
            </a:r>
            <a:r>
              <a:rPr lang="en-US" sz="4800" b="1" dirty="0" smtClean="0">
                <a:solidFill>
                  <a:srgbClr val="FF00FF"/>
                </a:solidFill>
              </a:rPr>
              <a:t>Love (God)</a:t>
            </a:r>
            <a:r>
              <a:rPr lang="en-US" sz="4800" b="1" dirty="0" smtClean="0">
                <a:solidFill>
                  <a:schemeClr val="bg1"/>
                </a:solidFill>
              </a:rPr>
              <a:t> ever done, or asked, in error that we would refuse Him.</a:t>
            </a:r>
            <a:endParaRPr lang="en-US" sz="4800" b="1" dirty="0" smtClean="0">
              <a:solidFill>
                <a:srgbClr val="00B0F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 - Moses 11.jpg"/>
          <p:cNvPicPr>
            <a:picLocks noChangeAspect="1"/>
          </p:cNvPicPr>
          <p:nvPr/>
        </p:nvPicPr>
        <p:blipFill>
          <a:blip r:embed="rId2"/>
          <a:stretch>
            <a:fillRect/>
          </a:stretch>
        </p:blipFill>
        <p:spPr>
          <a:xfrm>
            <a:off x="-1" y="0"/>
            <a:ext cx="9144001" cy="6858000"/>
          </a:xfrm>
          <a:prstGeom prst="rect">
            <a:avLst/>
          </a:prstGeom>
        </p:spPr>
      </p:pic>
      <p:sp>
        <p:nvSpPr>
          <p:cNvPr id="5" name="TextBox 4"/>
          <p:cNvSpPr txBox="1"/>
          <p:nvPr/>
        </p:nvSpPr>
        <p:spPr>
          <a:xfrm>
            <a:off x="0" y="5378172"/>
            <a:ext cx="9144000" cy="1479828"/>
          </a:xfrm>
          <a:prstGeom prst="rect">
            <a:avLst/>
          </a:prstGeom>
          <a:noFill/>
        </p:spPr>
        <p:txBody>
          <a:bodyPr wrap="square" rtlCol="0">
            <a:spAutoFit/>
          </a:bodyPr>
          <a:lstStyle/>
          <a:p>
            <a:pPr algn="ctr"/>
            <a:r>
              <a:rPr lang="en-US" sz="4400" b="1" dirty="0" smtClean="0">
                <a:ln>
                  <a:solidFill>
                    <a:schemeClr val="tx1"/>
                  </a:solidFill>
                </a:ln>
                <a:solidFill>
                  <a:schemeClr val="bg1"/>
                </a:solidFill>
                <a:effectLst>
                  <a:glow rad="228600">
                    <a:schemeClr val="accent5">
                      <a:satMod val="175000"/>
                      <a:alpha val="40000"/>
                    </a:schemeClr>
                  </a:glow>
                </a:effectLst>
              </a:rPr>
              <a:t>God wrote the Ten Commandments</a:t>
            </a:r>
          </a:p>
          <a:p>
            <a:pPr algn="ctr"/>
            <a:r>
              <a:rPr lang="en-US" sz="4400" b="1" dirty="0" smtClean="0">
                <a:ln>
                  <a:solidFill>
                    <a:schemeClr val="tx1"/>
                  </a:solidFill>
                </a:ln>
                <a:solidFill>
                  <a:schemeClr val="bg1"/>
                </a:solidFill>
                <a:effectLst>
                  <a:glow rad="228600">
                    <a:schemeClr val="accent5">
                      <a:satMod val="175000"/>
                      <a:alpha val="40000"/>
                    </a:schemeClr>
                  </a:glow>
                </a:effectLst>
              </a:rPr>
              <a:t>by the Finger of His Holy Spirit</a:t>
            </a:r>
            <a:endParaRPr lang="en-US" sz="4400" b="1" dirty="0">
              <a:ln>
                <a:solidFill>
                  <a:schemeClr val="tx1"/>
                </a:solidFill>
              </a:ln>
              <a:solidFill>
                <a:schemeClr val="bg1"/>
              </a:solidFill>
              <a:effectLst>
                <a:glow rad="228600">
                  <a:schemeClr val="accent5">
                    <a:satMod val="175000"/>
                    <a:alpha val="40000"/>
                  </a:schemeClr>
                </a:glo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 Moses And The Law Sapphire.png"/>
          <p:cNvPicPr>
            <a:picLocks noChangeAspect="1"/>
          </p:cNvPicPr>
          <p:nvPr/>
        </p:nvPicPr>
        <p:blipFill>
          <a:blip r:embed="rId2"/>
          <a:stretch>
            <a:fillRect/>
          </a:stretch>
        </p:blipFill>
        <p:spPr>
          <a:xfrm>
            <a:off x="4381087" y="0"/>
            <a:ext cx="4762913" cy="6858000"/>
          </a:xfrm>
          <a:prstGeom prst="rect">
            <a:avLst/>
          </a:prstGeom>
        </p:spPr>
      </p:pic>
      <p:sp>
        <p:nvSpPr>
          <p:cNvPr id="5" name="TextBox 4"/>
          <p:cNvSpPr txBox="1"/>
          <p:nvPr/>
        </p:nvSpPr>
        <p:spPr>
          <a:xfrm>
            <a:off x="0" y="609600"/>
            <a:ext cx="4419600" cy="5632311"/>
          </a:xfrm>
          <a:prstGeom prst="rect">
            <a:avLst/>
          </a:prstGeom>
          <a:noFill/>
        </p:spPr>
        <p:txBody>
          <a:bodyPr wrap="square" rtlCol="0" anchor="ctr">
            <a:spAutoFit/>
          </a:bodyPr>
          <a:lstStyle/>
          <a:p>
            <a:pPr algn="ctr"/>
            <a:r>
              <a:rPr lang="en-US" sz="4000" b="1" dirty="0" smtClean="0">
                <a:solidFill>
                  <a:schemeClr val="bg1"/>
                </a:solidFill>
              </a:rPr>
              <a:t>The Law of God, the Ten Commandments, are a written transcript of God’s very own perfect and eternal character of fiery Love.</a:t>
            </a:r>
            <a:endParaRPr lang="en-US" sz="4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1905000"/>
            <a:ext cx="9144000" cy="3785652"/>
          </a:xfrm>
          <a:prstGeom prst="rect">
            <a:avLst/>
          </a:prstGeom>
          <a:noFill/>
        </p:spPr>
        <p:txBody>
          <a:bodyPr wrap="square" rtlCol="0" anchor="ctr">
            <a:spAutoFit/>
          </a:bodyPr>
          <a:lstStyle/>
          <a:p>
            <a:pPr algn="ctr"/>
            <a:r>
              <a:rPr lang="en-US" sz="4800" b="1" dirty="0" smtClean="0">
                <a:solidFill>
                  <a:schemeClr val="bg1"/>
                </a:solidFill>
              </a:rPr>
              <a:t>“… I pray thee, if I have found grace in thy sight, </a:t>
            </a:r>
            <a:r>
              <a:rPr lang="en-US" sz="4800" b="1" u="sng" dirty="0" err="1" smtClean="0">
                <a:solidFill>
                  <a:srgbClr val="FFFF00"/>
                </a:solidFill>
              </a:rPr>
              <a:t>shew</a:t>
            </a:r>
            <a:r>
              <a:rPr lang="en-US" sz="4800" b="1" u="sng" dirty="0" smtClean="0">
                <a:solidFill>
                  <a:srgbClr val="FFFF00"/>
                </a:solidFill>
              </a:rPr>
              <a:t> me now thy way, that I may know thee</a:t>
            </a:r>
            <a:r>
              <a:rPr lang="en-US" sz="4800" b="1" dirty="0" smtClean="0">
                <a:solidFill>
                  <a:schemeClr val="bg1"/>
                </a:solidFill>
              </a:rPr>
              <a:t>, that I may find grace in thy sight …”</a:t>
            </a:r>
          </a:p>
          <a:p>
            <a:pPr algn="ctr"/>
            <a:r>
              <a:rPr lang="en-US" sz="4800" b="1" dirty="0" smtClean="0">
                <a:solidFill>
                  <a:srgbClr val="00B0F0"/>
                </a:solidFill>
              </a:rPr>
              <a:t>– Exodus 33:13 KJB</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1524000"/>
            <a:ext cx="9144000" cy="4893647"/>
          </a:xfrm>
          <a:prstGeom prst="rect">
            <a:avLst/>
          </a:prstGeom>
          <a:noFill/>
        </p:spPr>
        <p:txBody>
          <a:bodyPr wrap="square" rtlCol="0" anchor="ctr">
            <a:spAutoFit/>
          </a:bodyPr>
          <a:lstStyle/>
          <a:p>
            <a:pPr algn="ctr"/>
            <a:r>
              <a:rPr lang="en-US" sz="4800" b="1" dirty="0" smtClean="0">
                <a:solidFill>
                  <a:schemeClr val="bg1"/>
                </a:solidFill>
              </a:rPr>
              <a:t>“And he said, </a:t>
            </a:r>
            <a:r>
              <a:rPr lang="en-US" sz="4800" b="1" u="sng" dirty="0" smtClean="0">
                <a:solidFill>
                  <a:srgbClr val="FFFF00"/>
                </a:solidFill>
              </a:rPr>
              <a:t>My presence</a:t>
            </a:r>
            <a:r>
              <a:rPr lang="en-US" sz="4800" b="1" dirty="0" smtClean="0">
                <a:solidFill>
                  <a:schemeClr val="bg1"/>
                </a:solidFill>
              </a:rPr>
              <a:t> shall go </a:t>
            </a:r>
            <a:r>
              <a:rPr lang="en-US" sz="4800" b="1" i="1" dirty="0" smtClean="0">
                <a:solidFill>
                  <a:schemeClr val="bg1"/>
                </a:solidFill>
              </a:rPr>
              <a:t>with thee</a:t>
            </a:r>
            <a:r>
              <a:rPr lang="en-US" sz="4800" b="1" dirty="0" smtClean="0">
                <a:solidFill>
                  <a:schemeClr val="bg1"/>
                </a:solidFill>
              </a:rPr>
              <a:t>, and </a:t>
            </a:r>
            <a:r>
              <a:rPr lang="en-US" sz="4800" b="1" u="sng" dirty="0" smtClean="0">
                <a:solidFill>
                  <a:srgbClr val="00B050"/>
                </a:solidFill>
              </a:rPr>
              <a:t>I will give thee rest</a:t>
            </a:r>
            <a:r>
              <a:rPr lang="en-US" sz="4800" b="1" dirty="0" smtClean="0">
                <a:solidFill>
                  <a:schemeClr val="bg1"/>
                </a:solidFill>
              </a:rPr>
              <a:t>.” </a:t>
            </a:r>
            <a:r>
              <a:rPr lang="en-US" sz="4800" b="1" dirty="0" smtClean="0">
                <a:solidFill>
                  <a:srgbClr val="00B0F0"/>
                </a:solidFill>
              </a:rPr>
              <a:t>– Exodus 33:14 KJB</a:t>
            </a:r>
            <a:endParaRPr lang="en-US" sz="4800" b="1" dirty="0" smtClean="0">
              <a:solidFill>
                <a:schemeClr val="bg1"/>
              </a:solidFill>
            </a:endParaRPr>
          </a:p>
          <a:p>
            <a:pPr algn="ctr"/>
            <a:endParaRPr lang="en-US" sz="2400" b="1" dirty="0" smtClean="0">
              <a:solidFill>
                <a:schemeClr val="bg1"/>
              </a:solidFill>
            </a:endParaRPr>
          </a:p>
          <a:p>
            <a:pPr algn="ctr"/>
            <a:r>
              <a:rPr lang="en-US" sz="4800" b="1" dirty="0" smtClean="0">
                <a:solidFill>
                  <a:schemeClr val="bg1"/>
                </a:solidFill>
              </a:rPr>
              <a:t>“Come unto </a:t>
            </a:r>
            <a:r>
              <a:rPr lang="en-US" sz="4800" b="1" u="sng" dirty="0" smtClean="0">
                <a:solidFill>
                  <a:srgbClr val="FFFF00"/>
                </a:solidFill>
              </a:rPr>
              <a:t>me</a:t>
            </a:r>
            <a:r>
              <a:rPr lang="en-US" sz="4800" b="1" dirty="0" smtClean="0">
                <a:solidFill>
                  <a:schemeClr val="bg1"/>
                </a:solidFill>
              </a:rPr>
              <a:t>, all </a:t>
            </a:r>
            <a:r>
              <a:rPr lang="en-US" sz="4800" b="1" i="1" dirty="0" smtClean="0">
                <a:solidFill>
                  <a:schemeClr val="bg1"/>
                </a:solidFill>
              </a:rPr>
              <a:t>ye</a:t>
            </a:r>
            <a:r>
              <a:rPr lang="en-US" sz="4800" b="1" dirty="0" smtClean="0">
                <a:solidFill>
                  <a:schemeClr val="bg1"/>
                </a:solidFill>
              </a:rPr>
              <a:t> that </a:t>
            </a:r>
            <a:r>
              <a:rPr lang="en-US" sz="4800" b="1" dirty="0" err="1" smtClean="0">
                <a:solidFill>
                  <a:schemeClr val="bg1"/>
                </a:solidFill>
              </a:rPr>
              <a:t>labour</a:t>
            </a:r>
            <a:r>
              <a:rPr lang="en-US" sz="4800" b="1" dirty="0" smtClean="0">
                <a:solidFill>
                  <a:schemeClr val="bg1"/>
                </a:solidFill>
              </a:rPr>
              <a:t> and are heavy laden, and </a:t>
            </a:r>
            <a:r>
              <a:rPr lang="en-US" sz="4800" b="1" u="sng" dirty="0" smtClean="0">
                <a:solidFill>
                  <a:srgbClr val="00B050"/>
                </a:solidFill>
              </a:rPr>
              <a:t>I will give you rest</a:t>
            </a:r>
            <a:r>
              <a:rPr lang="en-US" sz="4800" b="1" dirty="0" smtClean="0">
                <a:solidFill>
                  <a:schemeClr val="bg1"/>
                </a:solidFill>
              </a:rPr>
              <a:t>.” </a:t>
            </a:r>
            <a:r>
              <a:rPr lang="en-US" sz="4800" b="1" dirty="0" smtClean="0">
                <a:solidFill>
                  <a:srgbClr val="00B0F0"/>
                </a:solidFill>
              </a:rPr>
              <a:t>– Matthew 11:28 KJB</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2819400"/>
            <a:ext cx="9144000" cy="1569660"/>
          </a:xfrm>
          <a:prstGeom prst="rect">
            <a:avLst/>
          </a:prstGeom>
          <a:noFill/>
        </p:spPr>
        <p:txBody>
          <a:bodyPr wrap="square" rtlCol="0" anchor="ctr">
            <a:spAutoFit/>
          </a:bodyPr>
          <a:lstStyle/>
          <a:p>
            <a:pPr algn="ctr"/>
            <a:r>
              <a:rPr lang="en-US" sz="4800" b="1" dirty="0" smtClean="0">
                <a:solidFill>
                  <a:schemeClr val="bg1"/>
                </a:solidFill>
              </a:rPr>
              <a:t>“And he said, I beseech thee, </a:t>
            </a:r>
            <a:r>
              <a:rPr lang="en-US" sz="4800" b="1" u="sng" dirty="0" err="1" smtClean="0">
                <a:solidFill>
                  <a:srgbClr val="FFFF00"/>
                </a:solidFill>
              </a:rPr>
              <a:t>shew</a:t>
            </a:r>
            <a:r>
              <a:rPr lang="en-US" sz="4800" b="1" u="sng" dirty="0" smtClean="0">
                <a:solidFill>
                  <a:srgbClr val="FFFF00"/>
                </a:solidFill>
              </a:rPr>
              <a:t> me thy glory</a:t>
            </a:r>
            <a:r>
              <a:rPr lang="en-US" sz="4800" b="1" dirty="0" smtClean="0">
                <a:solidFill>
                  <a:schemeClr val="bg1"/>
                </a:solidFill>
              </a:rPr>
              <a:t>.” </a:t>
            </a:r>
            <a:r>
              <a:rPr lang="en-US" sz="4800" b="1" dirty="0" smtClean="0">
                <a:solidFill>
                  <a:srgbClr val="00B0F0"/>
                </a:solidFill>
              </a:rPr>
              <a:t>– Exodus 33:18 KJB</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1447800"/>
            <a:ext cx="9144000" cy="4832092"/>
          </a:xfrm>
          <a:prstGeom prst="rect">
            <a:avLst/>
          </a:prstGeom>
          <a:noFill/>
        </p:spPr>
        <p:txBody>
          <a:bodyPr wrap="square" rtlCol="0" anchor="ctr">
            <a:spAutoFit/>
          </a:bodyPr>
          <a:lstStyle/>
          <a:p>
            <a:pPr algn="ctr"/>
            <a:r>
              <a:rPr lang="en-US" sz="4400" b="1" dirty="0" smtClean="0">
                <a:solidFill>
                  <a:schemeClr val="bg1"/>
                </a:solidFill>
              </a:rPr>
              <a:t>“And he said, </a:t>
            </a:r>
            <a:r>
              <a:rPr lang="en-US" sz="4400" b="1" u="sng" dirty="0" smtClean="0">
                <a:solidFill>
                  <a:srgbClr val="FFFF00"/>
                </a:solidFill>
              </a:rPr>
              <a:t>I will make all my goodness</a:t>
            </a:r>
            <a:r>
              <a:rPr lang="en-US" sz="4400" b="1" dirty="0" smtClean="0">
                <a:solidFill>
                  <a:schemeClr val="bg1"/>
                </a:solidFill>
              </a:rPr>
              <a:t> pass before thee, and </a:t>
            </a:r>
            <a:r>
              <a:rPr lang="en-US" sz="4400" b="1" u="sng" dirty="0" smtClean="0">
                <a:solidFill>
                  <a:srgbClr val="FFFF00"/>
                </a:solidFill>
              </a:rPr>
              <a:t>I will proclaim the name of the LORD</a:t>
            </a:r>
            <a:r>
              <a:rPr lang="en-US" sz="4400" b="1" dirty="0" smtClean="0">
                <a:solidFill>
                  <a:schemeClr val="bg1"/>
                </a:solidFill>
              </a:rPr>
              <a:t> before thee; and </a:t>
            </a:r>
            <a:r>
              <a:rPr lang="en-US" sz="4400" b="1" u="sng" dirty="0" smtClean="0">
                <a:solidFill>
                  <a:srgbClr val="FFFF00"/>
                </a:solidFill>
              </a:rPr>
              <a:t>will be gracious to whom I will be gracious, and will </a:t>
            </a:r>
            <a:r>
              <a:rPr lang="en-US" sz="4400" b="1" u="sng" dirty="0" err="1" smtClean="0">
                <a:solidFill>
                  <a:srgbClr val="FFFF00"/>
                </a:solidFill>
              </a:rPr>
              <a:t>shew</a:t>
            </a:r>
            <a:r>
              <a:rPr lang="en-US" sz="4400" b="1" u="sng" dirty="0" smtClean="0">
                <a:solidFill>
                  <a:srgbClr val="FFFF00"/>
                </a:solidFill>
              </a:rPr>
              <a:t> mercy on whom I will </a:t>
            </a:r>
            <a:r>
              <a:rPr lang="en-US" sz="4400" b="1" u="sng" dirty="0" err="1" smtClean="0">
                <a:solidFill>
                  <a:srgbClr val="FFFF00"/>
                </a:solidFill>
              </a:rPr>
              <a:t>shew</a:t>
            </a:r>
            <a:r>
              <a:rPr lang="en-US" sz="4400" b="1" u="sng" dirty="0" smtClean="0">
                <a:solidFill>
                  <a:srgbClr val="FFFF00"/>
                </a:solidFill>
              </a:rPr>
              <a:t> mercy</a:t>
            </a:r>
            <a:r>
              <a:rPr lang="en-US" sz="4400" b="1" dirty="0" smtClean="0">
                <a:solidFill>
                  <a:schemeClr val="bg1"/>
                </a:solidFill>
              </a:rPr>
              <a:t>.”</a:t>
            </a:r>
          </a:p>
          <a:p>
            <a:pPr algn="ctr"/>
            <a:r>
              <a:rPr lang="en-US" sz="4400" b="1" dirty="0" smtClean="0">
                <a:solidFill>
                  <a:srgbClr val="00B0F0"/>
                </a:solidFill>
              </a:rPr>
              <a:t>– Exodus 33:19 KJB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600200"/>
            <a:ext cx="9144000" cy="4524315"/>
          </a:xfrm>
          <a:prstGeom prst="rect">
            <a:avLst/>
          </a:prstGeom>
          <a:noFill/>
        </p:spPr>
        <p:txBody>
          <a:bodyPr wrap="square" rtlCol="0" anchor="ctr">
            <a:spAutoFit/>
          </a:bodyPr>
          <a:lstStyle/>
          <a:p>
            <a:pPr algn="ctr"/>
            <a:r>
              <a:rPr lang="en-US" sz="4800" b="1" dirty="0" smtClean="0">
                <a:solidFill>
                  <a:schemeClr val="bg1"/>
                </a:solidFill>
              </a:rPr>
              <a:t>“For I am </a:t>
            </a:r>
            <a:r>
              <a:rPr lang="en-US" sz="4800" b="1" u="sng" dirty="0" smtClean="0">
                <a:solidFill>
                  <a:schemeClr val="bg1"/>
                </a:solidFill>
              </a:rPr>
              <a:t>not</a:t>
            </a:r>
            <a:r>
              <a:rPr lang="en-US" sz="4800" b="1" dirty="0" smtClean="0">
                <a:solidFill>
                  <a:schemeClr val="bg1"/>
                </a:solidFill>
              </a:rPr>
              <a:t> ashamed of the gospel of Christ: for it is the power of God unto salvation </a:t>
            </a:r>
            <a:r>
              <a:rPr lang="en-US" sz="4800" b="1" u="sng" dirty="0" smtClean="0">
                <a:solidFill>
                  <a:srgbClr val="FFFF00"/>
                </a:solidFill>
              </a:rPr>
              <a:t>to every one that believeth</a:t>
            </a:r>
            <a:r>
              <a:rPr lang="en-US" sz="4800" b="1" dirty="0" smtClean="0">
                <a:solidFill>
                  <a:schemeClr val="bg1"/>
                </a:solidFill>
              </a:rPr>
              <a:t>; to the Jew first, and also to the Greek.”</a:t>
            </a:r>
          </a:p>
          <a:p>
            <a:pPr algn="ctr"/>
            <a:r>
              <a:rPr lang="en-US" sz="4800" b="1" dirty="0" smtClean="0">
                <a:solidFill>
                  <a:srgbClr val="00B0F0"/>
                </a:solidFill>
              </a:rPr>
              <a:t>– Romans 1:16 KJB</a:t>
            </a:r>
            <a:endParaRPr lang="en-US" sz="4800" b="1" dirty="0">
              <a:solidFill>
                <a:srgbClr val="00B0F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2438400"/>
            <a:ext cx="9144000" cy="2123658"/>
          </a:xfrm>
          <a:prstGeom prst="rect">
            <a:avLst/>
          </a:prstGeom>
          <a:noFill/>
        </p:spPr>
        <p:txBody>
          <a:bodyPr wrap="square" rtlCol="0" anchor="ctr">
            <a:spAutoFit/>
          </a:bodyPr>
          <a:lstStyle/>
          <a:p>
            <a:pPr algn="ctr"/>
            <a:r>
              <a:rPr lang="en-US" sz="4400" b="1" dirty="0" smtClean="0">
                <a:solidFill>
                  <a:schemeClr val="bg1"/>
                </a:solidFill>
              </a:rPr>
              <a:t>“And he said, Thou canst not see my face: for there shall no man see me, and live.” </a:t>
            </a:r>
            <a:r>
              <a:rPr lang="en-US" sz="4400" b="1" dirty="0" smtClean="0">
                <a:solidFill>
                  <a:srgbClr val="00B0F0"/>
                </a:solidFill>
              </a:rPr>
              <a:t>– Exodus 33:20 KJB</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2438400"/>
            <a:ext cx="9144000" cy="2123658"/>
          </a:xfrm>
          <a:prstGeom prst="rect">
            <a:avLst/>
          </a:prstGeom>
          <a:noFill/>
        </p:spPr>
        <p:txBody>
          <a:bodyPr wrap="square" rtlCol="0" anchor="ctr">
            <a:spAutoFit/>
          </a:bodyPr>
          <a:lstStyle/>
          <a:p>
            <a:pPr algn="ctr"/>
            <a:r>
              <a:rPr lang="en-US" sz="4400" b="1" dirty="0" smtClean="0">
                <a:solidFill>
                  <a:schemeClr val="bg1"/>
                </a:solidFill>
              </a:rPr>
              <a:t>“And the LORD said, Behold, </a:t>
            </a:r>
            <a:r>
              <a:rPr lang="en-US" sz="4400" b="1" i="1" dirty="0" smtClean="0">
                <a:solidFill>
                  <a:schemeClr val="bg1"/>
                </a:solidFill>
              </a:rPr>
              <a:t>there is</a:t>
            </a:r>
            <a:r>
              <a:rPr lang="en-US" sz="4400" b="1" dirty="0" smtClean="0">
                <a:solidFill>
                  <a:schemeClr val="bg1"/>
                </a:solidFill>
              </a:rPr>
              <a:t> a place by me, and thou </a:t>
            </a:r>
            <a:r>
              <a:rPr lang="en-US" sz="4400" b="1" dirty="0" err="1" smtClean="0">
                <a:solidFill>
                  <a:schemeClr val="bg1"/>
                </a:solidFill>
              </a:rPr>
              <a:t>shalt</a:t>
            </a:r>
            <a:r>
              <a:rPr lang="en-US" sz="4400" b="1" dirty="0" smtClean="0">
                <a:solidFill>
                  <a:schemeClr val="bg1"/>
                </a:solidFill>
              </a:rPr>
              <a:t> stand upon a rock:” </a:t>
            </a:r>
            <a:r>
              <a:rPr lang="en-US" sz="4400" b="1" dirty="0" smtClean="0">
                <a:solidFill>
                  <a:srgbClr val="00B0F0"/>
                </a:solidFill>
              </a:rPr>
              <a:t>– Exodus 33:21 KJB</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2057400"/>
            <a:ext cx="9144000" cy="3477875"/>
          </a:xfrm>
          <a:prstGeom prst="rect">
            <a:avLst/>
          </a:prstGeom>
          <a:noFill/>
        </p:spPr>
        <p:txBody>
          <a:bodyPr wrap="square" rtlCol="0" anchor="ctr">
            <a:spAutoFit/>
          </a:bodyPr>
          <a:lstStyle/>
          <a:p>
            <a:pPr algn="ctr"/>
            <a:r>
              <a:rPr lang="en-US" sz="4400" b="1" dirty="0" smtClean="0">
                <a:solidFill>
                  <a:schemeClr val="bg1"/>
                </a:solidFill>
              </a:rPr>
              <a:t>“And it shall come to pass, while </a:t>
            </a:r>
            <a:r>
              <a:rPr lang="en-US" sz="4400" b="1" u="sng" dirty="0" smtClean="0">
                <a:solidFill>
                  <a:srgbClr val="FFFF00"/>
                </a:solidFill>
              </a:rPr>
              <a:t>my glory </a:t>
            </a:r>
            <a:r>
              <a:rPr lang="en-US" sz="4400" b="1" u="sng" dirty="0" err="1" smtClean="0">
                <a:solidFill>
                  <a:srgbClr val="FFFF00"/>
                </a:solidFill>
              </a:rPr>
              <a:t>passeth</a:t>
            </a:r>
            <a:r>
              <a:rPr lang="en-US" sz="4400" b="1" u="sng" dirty="0" smtClean="0">
                <a:solidFill>
                  <a:srgbClr val="FFFF00"/>
                </a:solidFill>
              </a:rPr>
              <a:t> by</a:t>
            </a:r>
            <a:r>
              <a:rPr lang="en-US" sz="4400" b="1" dirty="0" smtClean="0">
                <a:solidFill>
                  <a:schemeClr val="bg1"/>
                </a:solidFill>
              </a:rPr>
              <a:t>, that I will put thee in a </a:t>
            </a:r>
            <a:r>
              <a:rPr lang="en-US" sz="4400" b="1" dirty="0" err="1" smtClean="0">
                <a:solidFill>
                  <a:schemeClr val="bg1"/>
                </a:solidFill>
              </a:rPr>
              <a:t>clift</a:t>
            </a:r>
            <a:r>
              <a:rPr lang="en-US" sz="4400" b="1" dirty="0" smtClean="0">
                <a:solidFill>
                  <a:schemeClr val="bg1"/>
                </a:solidFill>
              </a:rPr>
              <a:t> of the rock, and will cover thee with my hand while I pass by:”</a:t>
            </a:r>
          </a:p>
          <a:p>
            <a:pPr algn="ctr"/>
            <a:r>
              <a:rPr lang="en-US" sz="4400" b="1" dirty="0" smtClean="0">
                <a:solidFill>
                  <a:srgbClr val="00B0F0"/>
                </a:solidFill>
              </a:rPr>
              <a:t>– Exodus 33:22 KJB</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2286000"/>
            <a:ext cx="9144000" cy="2800767"/>
          </a:xfrm>
          <a:prstGeom prst="rect">
            <a:avLst/>
          </a:prstGeom>
          <a:noFill/>
        </p:spPr>
        <p:txBody>
          <a:bodyPr wrap="square" rtlCol="0" anchor="ctr">
            <a:spAutoFit/>
          </a:bodyPr>
          <a:lstStyle/>
          <a:p>
            <a:pPr algn="ctr"/>
            <a:r>
              <a:rPr lang="en-US" sz="4400" b="1" dirty="0" smtClean="0">
                <a:solidFill>
                  <a:schemeClr val="bg1"/>
                </a:solidFill>
              </a:rPr>
              <a:t>“And I will take away mine hand, and thou </a:t>
            </a:r>
            <a:r>
              <a:rPr lang="en-US" sz="4400" b="1" dirty="0" err="1" smtClean="0">
                <a:solidFill>
                  <a:schemeClr val="bg1"/>
                </a:solidFill>
              </a:rPr>
              <a:t>shalt</a:t>
            </a:r>
            <a:r>
              <a:rPr lang="en-US" sz="4400" b="1" dirty="0" smtClean="0">
                <a:solidFill>
                  <a:schemeClr val="bg1"/>
                </a:solidFill>
              </a:rPr>
              <a:t> see my back parts: but my face shall not be seen.”</a:t>
            </a:r>
          </a:p>
          <a:p>
            <a:pPr algn="ctr"/>
            <a:r>
              <a:rPr lang="en-US" sz="4400" b="1" dirty="0" smtClean="0">
                <a:solidFill>
                  <a:srgbClr val="00B0F0"/>
                </a:solidFill>
              </a:rPr>
              <a:t>– Exodus 33:23 KJB</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1752600"/>
            <a:ext cx="9144000" cy="4154984"/>
          </a:xfrm>
          <a:prstGeom prst="rect">
            <a:avLst/>
          </a:prstGeom>
          <a:noFill/>
        </p:spPr>
        <p:txBody>
          <a:bodyPr wrap="square" rtlCol="0" anchor="ctr">
            <a:spAutoFit/>
          </a:bodyPr>
          <a:lstStyle/>
          <a:p>
            <a:pPr algn="ctr"/>
            <a:r>
              <a:rPr lang="en-US" sz="4400" b="1" dirty="0" smtClean="0">
                <a:solidFill>
                  <a:schemeClr val="bg1"/>
                </a:solidFill>
              </a:rPr>
              <a:t>“And the LORD said unto Moses, Hew thee </a:t>
            </a:r>
            <a:r>
              <a:rPr lang="en-US" sz="4400" b="1" u="sng" dirty="0" smtClean="0">
                <a:solidFill>
                  <a:srgbClr val="FFFF00"/>
                </a:solidFill>
              </a:rPr>
              <a:t>two tables of stone</a:t>
            </a:r>
            <a:r>
              <a:rPr lang="en-US" sz="4400" b="1" dirty="0" smtClean="0">
                <a:solidFill>
                  <a:schemeClr val="bg1"/>
                </a:solidFill>
              </a:rPr>
              <a:t> like unto the first: and </a:t>
            </a:r>
            <a:r>
              <a:rPr lang="en-US" sz="4400" b="1" u="sng" dirty="0" smtClean="0">
                <a:solidFill>
                  <a:srgbClr val="FFFF00"/>
                </a:solidFill>
              </a:rPr>
              <a:t>I will write upon </a:t>
            </a:r>
            <a:r>
              <a:rPr lang="en-US" sz="4400" b="1" i="1" u="sng" dirty="0" smtClean="0">
                <a:solidFill>
                  <a:srgbClr val="FFFF00"/>
                </a:solidFill>
              </a:rPr>
              <a:t>these</a:t>
            </a:r>
            <a:r>
              <a:rPr lang="en-US" sz="4400" b="1" u="sng" dirty="0" smtClean="0">
                <a:solidFill>
                  <a:srgbClr val="FFFF00"/>
                </a:solidFill>
              </a:rPr>
              <a:t> tables the words that were in the first tables</a:t>
            </a:r>
            <a:r>
              <a:rPr lang="en-US" sz="4400" b="1" dirty="0" smtClean="0">
                <a:solidFill>
                  <a:schemeClr val="bg1"/>
                </a:solidFill>
              </a:rPr>
              <a:t>, which thou </a:t>
            </a:r>
            <a:r>
              <a:rPr lang="en-US" sz="4400" b="1" dirty="0" err="1" smtClean="0">
                <a:solidFill>
                  <a:schemeClr val="bg1"/>
                </a:solidFill>
              </a:rPr>
              <a:t>brakest</a:t>
            </a:r>
            <a:r>
              <a:rPr lang="en-US" sz="4400" b="1" dirty="0" smtClean="0">
                <a:solidFill>
                  <a:schemeClr val="bg1"/>
                </a:solidFill>
              </a:rPr>
              <a:t>.”</a:t>
            </a:r>
          </a:p>
          <a:p>
            <a:pPr algn="ctr"/>
            <a:r>
              <a:rPr lang="en-US" sz="4400" b="1" dirty="0" smtClean="0">
                <a:solidFill>
                  <a:srgbClr val="00B0F0"/>
                </a:solidFill>
              </a:rPr>
              <a:t>– Exodus 34:1 KJB</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1600200"/>
            <a:ext cx="9144000" cy="4832092"/>
          </a:xfrm>
          <a:prstGeom prst="rect">
            <a:avLst/>
          </a:prstGeom>
          <a:noFill/>
        </p:spPr>
        <p:txBody>
          <a:bodyPr wrap="square" rtlCol="0" anchor="ctr">
            <a:spAutoFit/>
          </a:bodyPr>
          <a:lstStyle/>
          <a:p>
            <a:pPr algn="ctr"/>
            <a:r>
              <a:rPr lang="en-US" sz="4400" b="1" dirty="0" smtClean="0">
                <a:solidFill>
                  <a:schemeClr val="bg1"/>
                </a:solidFill>
              </a:rPr>
              <a:t>“And he hewed </a:t>
            </a:r>
            <a:r>
              <a:rPr lang="en-US" sz="4400" b="1" u="sng" dirty="0" smtClean="0">
                <a:solidFill>
                  <a:srgbClr val="FFFF00"/>
                </a:solidFill>
              </a:rPr>
              <a:t>two tables of stone like unto the first</a:t>
            </a:r>
            <a:r>
              <a:rPr lang="en-US" sz="4400" b="1" dirty="0" smtClean="0">
                <a:solidFill>
                  <a:schemeClr val="bg1"/>
                </a:solidFill>
              </a:rPr>
              <a:t>; and Moses rose up early in the morning, and went up unto mount Sinai, as the LORD had commanded him, and took in his hand </a:t>
            </a:r>
            <a:r>
              <a:rPr lang="en-US" sz="4400" b="1" u="sng" dirty="0" smtClean="0">
                <a:solidFill>
                  <a:srgbClr val="FFFF00"/>
                </a:solidFill>
              </a:rPr>
              <a:t>the two tables of stone</a:t>
            </a:r>
            <a:r>
              <a:rPr lang="en-US" sz="4400" b="1" dirty="0" smtClean="0">
                <a:solidFill>
                  <a:schemeClr val="bg1"/>
                </a:solidFill>
              </a:rPr>
              <a:t>.”</a:t>
            </a:r>
          </a:p>
          <a:p>
            <a:pPr algn="ctr"/>
            <a:r>
              <a:rPr lang="en-US" sz="4400" b="1" dirty="0" smtClean="0">
                <a:solidFill>
                  <a:srgbClr val="00B0F0"/>
                </a:solidFill>
              </a:rPr>
              <a:t>– Exodus 34:4 KJB</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2438400"/>
            <a:ext cx="9144000" cy="2800767"/>
          </a:xfrm>
          <a:prstGeom prst="rect">
            <a:avLst/>
          </a:prstGeom>
          <a:noFill/>
        </p:spPr>
        <p:txBody>
          <a:bodyPr wrap="square" rtlCol="0" anchor="ctr">
            <a:spAutoFit/>
          </a:bodyPr>
          <a:lstStyle/>
          <a:p>
            <a:pPr algn="ctr"/>
            <a:r>
              <a:rPr lang="en-US" sz="4400" b="1" dirty="0" smtClean="0">
                <a:solidFill>
                  <a:schemeClr val="bg1"/>
                </a:solidFill>
              </a:rPr>
              <a:t>“And </a:t>
            </a:r>
            <a:r>
              <a:rPr lang="en-US" sz="4400" b="1" u="sng" dirty="0" smtClean="0">
                <a:solidFill>
                  <a:schemeClr val="bg1"/>
                </a:solidFill>
              </a:rPr>
              <a:t>the LORD descended</a:t>
            </a:r>
            <a:r>
              <a:rPr lang="en-US" sz="4400" b="1" dirty="0" smtClean="0">
                <a:solidFill>
                  <a:schemeClr val="bg1"/>
                </a:solidFill>
              </a:rPr>
              <a:t> in the cloud, and stood with him there, </a:t>
            </a:r>
            <a:r>
              <a:rPr lang="en-US" sz="4400" b="1" u="sng" dirty="0" smtClean="0">
                <a:solidFill>
                  <a:schemeClr val="bg1"/>
                </a:solidFill>
              </a:rPr>
              <a:t>and proclaimed</a:t>
            </a:r>
            <a:r>
              <a:rPr lang="en-US" sz="4400" b="1" dirty="0" smtClean="0">
                <a:solidFill>
                  <a:schemeClr val="bg1"/>
                </a:solidFill>
              </a:rPr>
              <a:t> </a:t>
            </a:r>
            <a:r>
              <a:rPr lang="en-US" sz="4400" b="1" u="sng" dirty="0" smtClean="0">
                <a:solidFill>
                  <a:srgbClr val="FFFF00"/>
                </a:solidFill>
              </a:rPr>
              <a:t>the name</a:t>
            </a:r>
            <a:r>
              <a:rPr lang="en-US" sz="4400" b="1" dirty="0" smtClean="0">
                <a:solidFill>
                  <a:schemeClr val="bg1"/>
                </a:solidFill>
              </a:rPr>
              <a:t> </a:t>
            </a:r>
            <a:r>
              <a:rPr lang="en-US" sz="4400" b="1" u="sng" dirty="0" smtClean="0">
                <a:solidFill>
                  <a:schemeClr val="bg1"/>
                </a:solidFill>
              </a:rPr>
              <a:t>of the LORD</a:t>
            </a:r>
            <a:r>
              <a:rPr lang="en-US" sz="4400" b="1" dirty="0" smtClean="0">
                <a:solidFill>
                  <a:schemeClr val="bg1"/>
                </a:solidFill>
              </a:rPr>
              <a:t>.”</a:t>
            </a:r>
          </a:p>
          <a:p>
            <a:pPr algn="ctr"/>
            <a:r>
              <a:rPr lang="en-US" sz="4400" b="1" dirty="0" smtClean="0">
                <a:solidFill>
                  <a:srgbClr val="00B0F0"/>
                </a:solidFill>
              </a:rPr>
              <a:t>– Exodus 34:5 KJB</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1676400"/>
            <a:ext cx="9144000" cy="4154984"/>
          </a:xfrm>
          <a:prstGeom prst="rect">
            <a:avLst/>
          </a:prstGeom>
          <a:noFill/>
        </p:spPr>
        <p:txBody>
          <a:bodyPr wrap="square" rtlCol="0" anchor="ctr">
            <a:spAutoFit/>
          </a:bodyPr>
          <a:lstStyle/>
          <a:p>
            <a:pPr algn="ctr"/>
            <a:r>
              <a:rPr lang="en-US" sz="4400" b="1" dirty="0" smtClean="0">
                <a:solidFill>
                  <a:schemeClr val="bg1"/>
                </a:solidFill>
              </a:rPr>
              <a:t>“And the LORD passed by before him, and </a:t>
            </a:r>
            <a:r>
              <a:rPr lang="en-US" sz="4400" b="1" u="sng" dirty="0" smtClean="0">
                <a:solidFill>
                  <a:schemeClr val="bg1"/>
                </a:solidFill>
              </a:rPr>
              <a:t>proclaimed, The LORD, The LORD God</a:t>
            </a:r>
            <a:r>
              <a:rPr lang="en-US" sz="4400" b="1" dirty="0" smtClean="0">
                <a:solidFill>
                  <a:schemeClr val="bg1"/>
                </a:solidFill>
              </a:rPr>
              <a:t>, </a:t>
            </a:r>
            <a:r>
              <a:rPr lang="en-US" sz="4400" b="1" u="sng" dirty="0" smtClean="0">
                <a:solidFill>
                  <a:srgbClr val="FFFF00"/>
                </a:solidFill>
              </a:rPr>
              <a:t>merciful and gracious, longsuffering</a:t>
            </a:r>
            <a:r>
              <a:rPr lang="en-US" sz="4400" b="1" dirty="0" smtClean="0">
                <a:solidFill>
                  <a:schemeClr val="bg1"/>
                </a:solidFill>
              </a:rPr>
              <a:t>, </a:t>
            </a:r>
            <a:r>
              <a:rPr lang="en-US" sz="4400" b="1" u="sng" dirty="0" smtClean="0">
                <a:solidFill>
                  <a:schemeClr val="bg1"/>
                </a:solidFill>
              </a:rPr>
              <a:t>and abundant in goodness and truth</a:t>
            </a:r>
            <a:r>
              <a:rPr lang="en-US" sz="4400" b="1" dirty="0" smtClean="0">
                <a:solidFill>
                  <a:schemeClr val="bg1"/>
                </a:solidFill>
              </a:rPr>
              <a:t>,”</a:t>
            </a:r>
          </a:p>
          <a:p>
            <a:pPr algn="ctr"/>
            <a:r>
              <a:rPr lang="en-US" sz="4400" b="1" dirty="0" smtClean="0">
                <a:solidFill>
                  <a:srgbClr val="00B0F0"/>
                </a:solidFill>
              </a:rPr>
              <a:t>– Exodus 34:6 KJB</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1143000"/>
            <a:ext cx="9144000" cy="5509200"/>
          </a:xfrm>
          <a:prstGeom prst="rect">
            <a:avLst/>
          </a:prstGeom>
          <a:noFill/>
        </p:spPr>
        <p:txBody>
          <a:bodyPr wrap="square" rtlCol="0" anchor="ctr">
            <a:spAutoFit/>
          </a:bodyPr>
          <a:lstStyle/>
          <a:p>
            <a:pPr algn="ctr"/>
            <a:r>
              <a:rPr lang="en-US" sz="4400" b="1" dirty="0" smtClean="0">
                <a:solidFill>
                  <a:schemeClr val="bg1"/>
                </a:solidFill>
              </a:rPr>
              <a:t>“</a:t>
            </a:r>
            <a:r>
              <a:rPr lang="en-US" sz="4400" b="1" u="sng" dirty="0" smtClean="0">
                <a:solidFill>
                  <a:srgbClr val="FFFF00"/>
                </a:solidFill>
              </a:rPr>
              <a:t>Keeping mercy for thousands</a:t>
            </a:r>
            <a:r>
              <a:rPr lang="en-US" sz="4400" b="1" dirty="0" smtClean="0">
                <a:solidFill>
                  <a:schemeClr val="bg1"/>
                </a:solidFill>
              </a:rPr>
              <a:t>, forgiving iniquity and transgression and sin, and that will by </a:t>
            </a:r>
            <a:r>
              <a:rPr lang="en-US" sz="4400" b="1" u="sng" dirty="0" smtClean="0">
                <a:solidFill>
                  <a:srgbClr val="FFFF00"/>
                </a:solidFill>
              </a:rPr>
              <a:t>no means clear </a:t>
            </a:r>
            <a:r>
              <a:rPr lang="en-US" sz="4400" b="1" i="1" u="sng" dirty="0" smtClean="0">
                <a:solidFill>
                  <a:srgbClr val="FFFF00"/>
                </a:solidFill>
              </a:rPr>
              <a:t>the guilty</a:t>
            </a:r>
            <a:r>
              <a:rPr lang="en-US" sz="4400" b="1" u="sng" dirty="0" smtClean="0">
                <a:solidFill>
                  <a:srgbClr val="FFFF00"/>
                </a:solidFill>
              </a:rPr>
              <a:t>; visiting the iniquity of the fathers upon the children, and upon the children's children, unto the third and to the fourth </a:t>
            </a:r>
            <a:r>
              <a:rPr lang="en-US" sz="4400" b="1" i="1" u="sng" dirty="0" smtClean="0">
                <a:solidFill>
                  <a:srgbClr val="FFFF00"/>
                </a:solidFill>
              </a:rPr>
              <a:t>generation</a:t>
            </a:r>
            <a:r>
              <a:rPr lang="en-US" sz="4400" b="1" dirty="0" smtClean="0">
                <a:solidFill>
                  <a:schemeClr val="bg1"/>
                </a:solidFill>
              </a:rPr>
              <a:t>.”</a:t>
            </a:r>
          </a:p>
          <a:p>
            <a:pPr algn="ctr"/>
            <a:r>
              <a:rPr lang="en-US" sz="4400" b="1" dirty="0" smtClean="0">
                <a:solidFill>
                  <a:srgbClr val="00B0F0"/>
                </a:solidFill>
              </a:rPr>
              <a:t>– Exodus 34:7 KJB</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2362200"/>
            <a:ext cx="9144000" cy="2123658"/>
          </a:xfrm>
          <a:prstGeom prst="rect">
            <a:avLst/>
          </a:prstGeom>
          <a:noFill/>
        </p:spPr>
        <p:txBody>
          <a:bodyPr wrap="square" rtlCol="0" anchor="ctr">
            <a:spAutoFit/>
          </a:bodyPr>
          <a:lstStyle/>
          <a:p>
            <a:pPr algn="ctr"/>
            <a:r>
              <a:rPr lang="en-US" sz="4400" b="1" dirty="0" smtClean="0">
                <a:solidFill>
                  <a:schemeClr val="bg1"/>
                </a:solidFill>
              </a:rPr>
              <a:t>“And Moses made haste, and bowed his head toward the earth, and </a:t>
            </a:r>
            <a:r>
              <a:rPr lang="en-US" sz="4400" b="1" u="sng" dirty="0" smtClean="0">
                <a:solidFill>
                  <a:srgbClr val="FFFF00"/>
                </a:solidFill>
              </a:rPr>
              <a:t>worship</a:t>
            </a:r>
            <a:r>
              <a:rPr lang="en-US" sz="4400" b="1" dirty="0" smtClean="0">
                <a:solidFill>
                  <a:schemeClr val="bg1"/>
                </a:solidFill>
              </a:rPr>
              <a:t>ped.” </a:t>
            </a:r>
            <a:r>
              <a:rPr lang="en-US" sz="4400" b="1" dirty="0" smtClean="0">
                <a:solidFill>
                  <a:srgbClr val="00B0F0"/>
                </a:solidFill>
              </a:rPr>
              <a:t>– Exodus 34:8 KJB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1</a:t>
            </a:r>
            <a:endParaRPr lang="en-US" sz="8000" b="1" dirty="0">
              <a:solidFill>
                <a:schemeClr val="bg1"/>
              </a:solidFill>
            </a:endParaRPr>
          </a:p>
        </p:txBody>
      </p:sp>
      <p:sp>
        <p:nvSpPr>
          <p:cNvPr id="5" name="TextBox 4"/>
          <p:cNvSpPr txBox="1"/>
          <p:nvPr/>
        </p:nvSpPr>
        <p:spPr>
          <a:xfrm>
            <a:off x="0" y="1595021"/>
            <a:ext cx="9144000" cy="4893647"/>
          </a:xfrm>
          <a:prstGeom prst="rect">
            <a:avLst/>
          </a:prstGeom>
          <a:noFill/>
        </p:spPr>
        <p:txBody>
          <a:bodyPr wrap="square" rtlCol="0" anchor="ctr">
            <a:spAutoFit/>
          </a:bodyPr>
          <a:lstStyle/>
          <a:p>
            <a:pPr algn="ctr"/>
            <a:r>
              <a:rPr lang="en-US" sz="4800" b="1" dirty="0" smtClean="0">
                <a:solidFill>
                  <a:schemeClr val="bg1"/>
                </a:solidFill>
              </a:rPr>
              <a:t>“For therein is the righteousness of God revealed </a:t>
            </a:r>
            <a:r>
              <a:rPr lang="en-US" sz="4800" b="1" u="sng" dirty="0" smtClean="0">
                <a:solidFill>
                  <a:schemeClr val="bg1"/>
                </a:solidFill>
              </a:rPr>
              <a:t>from faith to faith</a:t>
            </a:r>
            <a:r>
              <a:rPr lang="en-US" sz="4800" b="1" dirty="0" smtClean="0">
                <a:solidFill>
                  <a:schemeClr val="bg1"/>
                </a:solidFill>
              </a:rPr>
              <a:t>: as it is written, </a:t>
            </a:r>
            <a:r>
              <a:rPr lang="en-US" sz="4800" b="1" u="sng" dirty="0" smtClean="0">
                <a:solidFill>
                  <a:srgbClr val="00B050"/>
                </a:solidFill>
              </a:rPr>
              <a:t>The just shall</a:t>
            </a:r>
            <a:r>
              <a:rPr lang="en-US" sz="4800" b="1" dirty="0" smtClean="0">
                <a:solidFill>
                  <a:schemeClr val="bg1"/>
                </a:solidFill>
              </a:rPr>
              <a:t> </a:t>
            </a:r>
            <a:r>
              <a:rPr lang="en-US" sz="4800" b="1" u="sng" dirty="0" smtClean="0">
                <a:solidFill>
                  <a:srgbClr val="FFFF00"/>
                </a:solidFill>
              </a:rPr>
              <a:t>live by </a:t>
            </a:r>
            <a:r>
              <a:rPr lang="en-US" sz="4800" b="1" u="sng" dirty="0" smtClean="0">
                <a:solidFill>
                  <a:srgbClr val="00B050"/>
                </a:solidFill>
              </a:rPr>
              <a:t>faith</a:t>
            </a:r>
            <a:r>
              <a:rPr lang="en-US" sz="4800" b="1" dirty="0" smtClean="0">
                <a:solidFill>
                  <a:schemeClr val="bg1"/>
                </a:solidFill>
              </a:rPr>
              <a:t>.” </a:t>
            </a:r>
            <a:r>
              <a:rPr lang="en-US" sz="4800" b="1" dirty="0" smtClean="0">
                <a:solidFill>
                  <a:srgbClr val="00B0F0"/>
                </a:solidFill>
              </a:rPr>
              <a:t>– Romans 1:17 KJB</a:t>
            </a:r>
          </a:p>
          <a:p>
            <a:pPr algn="ctr"/>
            <a:endParaRPr lang="en-US" sz="2400" b="1" dirty="0" smtClean="0">
              <a:solidFill>
                <a:srgbClr val="00B0F0"/>
              </a:solidFill>
            </a:endParaRPr>
          </a:p>
          <a:p>
            <a:pPr algn="ctr"/>
            <a:r>
              <a:rPr lang="en-US" sz="4800" b="1" dirty="0" smtClean="0">
                <a:solidFill>
                  <a:schemeClr val="bg1"/>
                </a:solidFill>
              </a:rPr>
              <a:t>(see also, </a:t>
            </a:r>
            <a:r>
              <a:rPr lang="en-US" sz="4800" b="1" dirty="0" smtClean="0">
                <a:solidFill>
                  <a:srgbClr val="00B0F0"/>
                </a:solidFill>
              </a:rPr>
              <a:t>Hab. 2:4; 2 Cor. 5:7; Gal. 3:11; Heb. 10:38 KJB</a:t>
            </a:r>
            <a:r>
              <a:rPr lang="en-US" sz="4800" b="1" dirty="0" smtClean="0">
                <a:solidFill>
                  <a:schemeClr val="bg1"/>
                </a:solidFill>
              </a:rPr>
              <a:t>)</a:t>
            </a:r>
            <a:endParaRPr lang="en-US" sz="4800" b="1" dirty="0">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1287244"/>
            <a:ext cx="9144000" cy="5570756"/>
          </a:xfrm>
          <a:prstGeom prst="rect">
            <a:avLst/>
          </a:prstGeom>
          <a:noFill/>
        </p:spPr>
        <p:txBody>
          <a:bodyPr wrap="square" rtlCol="0" anchor="ctr">
            <a:spAutoFit/>
          </a:bodyPr>
          <a:lstStyle/>
          <a:p>
            <a:pPr algn="ctr"/>
            <a:r>
              <a:rPr lang="en-US" sz="4400" b="1" dirty="0" smtClean="0">
                <a:solidFill>
                  <a:schemeClr val="bg1"/>
                </a:solidFill>
              </a:rPr>
              <a:t>Did you notice what God proclaimed as central to His name or perfect character of Love, in regards mercy and justice?</a:t>
            </a:r>
          </a:p>
          <a:p>
            <a:pPr algn="ctr"/>
            <a:endParaRPr lang="en-US" sz="2400" b="1" dirty="0" smtClean="0">
              <a:solidFill>
                <a:schemeClr val="bg1"/>
              </a:solidFill>
            </a:endParaRPr>
          </a:p>
          <a:p>
            <a:pPr algn="ctr"/>
            <a:r>
              <a:rPr lang="en-US" sz="4400" b="1" dirty="0" smtClean="0">
                <a:solidFill>
                  <a:schemeClr val="bg1"/>
                </a:solidFill>
              </a:rPr>
              <a:t>Where did we see and hear it before?</a:t>
            </a:r>
          </a:p>
          <a:p>
            <a:pPr algn="ctr"/>
            <a:endParaRPr lang="en-US" sz="2400" b="1" dirty="0" smtClean="0">
              <a:solidFill>
                <a:schemeClr val="bg1"/>
              </a:solidFill>
            </a:endParaRPr>
          </a:p>
          <a:p>
            <a:pPr algn="ctr"/>
            <a:r>
              <a:rPr lang="en-US" sz="4400" b="1" dirty="0" smtClean="0">
                <a:solidFill>
                  <a:schemeClr val="bg1"/>
                </a:solidFill>
              </a:rPr>
              <a:t>It’s found in the very heart of the Ten Commandments.</a:t>
            </a:r>
            <a:endParaRPr lang="en-US" sz="4400" b="1" dirty="0" smtClean="0">
              <a:solidFill>
                <a:srgbClr val="00B0F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1981200"/>
            <a:ext cx="9144000" cy="3477875"/>
          </a:xfrm>
          <a:prstGeom prst="rect">
            <a:avLst/>
          </a:prstGeom>
          <a:noFill/>
        </p:spPr>
        <p:txBody>
          <a:bodyPr wrap="square" rtlCol="0" anchor="ctr">
            <a:spAutoFit/>
          </a:bodyPr>
          <a:lstStyle/>
          <a:p>
            <a:pPr algn="ctr"/>
            <a:r>
              <a:rPr lang="en-US" sz="4400" b="1" dirty="0" smtClean="0">
                <a:solidFill>
                  <a:schemeClr val="bg1"/>
                </a:solidFill>
              </a:rPr>
              <a:t>“… I the LORD thy God </a:t>
            </a:r>
            <a:r>
              <a:rPr lang="en-US" sz="4400" b="1" i="1" dirty="0" smtClean="0">
                <a:solidFill>
                  <a:schemeClr val="bg1"/>
                </a:solidFill>
              </a:rPr>
              <a:t>am</a:t>
            </a:r>
            <a:r>
              <a:rPr lang="en-US" sz="4400" b="1" dirty="0" smtClean="0">
                <a:solidFill>
                  <a:schemeClr val="bg1"/>
                </a:solidFill>
              </a:rPr>
              <a:t> a jealous God, </a:t>
            </a:r>
            <a:r>
              <a:rPr lang="en-US" sz="4400" b="1" u="sng" dirty="0" smtClean="0">
                <a:solidFill>
                  <a:srgbClr val="FFFF00"/>
                </a:solidFill>
              </a:rPr>
              <a:t>visiting the iniquity of the fathers upon the children unto the third and fourth </a:t>
            </a:r>
            <a:r>
              <a:rPr lang="en-US" sz="4400" b="1" i="1" u="sng" dirty="0" smtClean="0">
                <a:solidFill>
                  <a:srgbClr val="FFFF00"/>
                </a:solidFill>
              </a:rPr>
              <a:t>generation</a:t>
            </a:r>
            <a:r>
              <a:rPr lang="en-US" sz="4400" b="1" dirty="0" smtClean="0">
                <a:solidFill>
                  <a:schemeClr val="bg1"/>
                </a:solidFill>
              </a:rPr>
              <a:t> of them that hate me;” </a:t>
            </a:r>
            <a:r>
              <a:rPr lang="en-US" sz="4400" b="1" dirty="0" smtClean="0">
                <a:solidFill>
                  <a:srgbClr val="00B0F0"/>
                </a:solidFill>
              </a:rPr>
              <a:t>– Exodus 20:5 KJB</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1828800"/>
            <a:ext cx="9144000" cy="3847207"/>
          </a:xfrm>
          <a:prstGeom prst="rect">
            <a:avLst/>
          </a:prstGeom>
          <a:noFill/>
        </p:spPr>
        <p:txBody>
          <a:bodyPr wrap="square" rtlCol="0" anchor="ctr">
            <a:spAutoFit/>
          </a:bodyPr>
          <a:lstStyle/>
          <a:p>
            <a:pPr algn="ctr"/>
            <a:r>
              <a:rPr lang="en-US" sz="4400" b="1" dirty="0" smtClean="0">
                <a:solidFill>
                  <a:schemeClr val="bg1"/>
                </a:solidFill>
              </a:rPr>
              <a:t>“And </a:t>
            </a:r>
            <a:r>
              <a:rPr lang="en-US" sz="4400" b="1" u="sng" dirty="0" err="1" smtClean="0">
                <a:solidFill>
                  <a:srgbClr val="FFFF00"/>
                </a:solidFill>
              </a:rPr>
              <a:t>shewing</a:t>
            </a:r>
            <a:r>
              <a:rPr lang="en-US" sz="4400" b="1" u="sng" dirty="0" smtClean="0">
                <a:solidFill>
                  <a:srgbClr val="FFFF00"/>
                </a:solidFill>
              </a:rPr>
              <a:t> mercy unto thousands</a:t>
            </a:r>
            <a:r>
              <a:rPr lang="en-US" sz="4400" b="1" dirty="0" smtClean="0">
                <a:solidFill>
                  <a:schemeClr val="bg1"/>
                </a:solidFill>
              </a:rPr>
              <a:t> of them that </a:t>
            </a:r>
            <a:r>
              <a:rPr lang="en-US" sz="4400" b="1" u="sng" dirty="0" smtClean="0">
                <a:solidFill>
                  <a:srgbClr val="00B050"/>
                </a:solidFill>
              </a:rPr>
              <a:t>love me, and keep my commandments</a:t>
            </a:r>
            <a:r>
              <a:rPr lang="en-US" sz="4400" b="1" dirty="0" smtClean="0">
                <a:solidFill>
                  <a:schemeClr val="bg1"/>
                </a:solidFill>
              </a:rPr>
              <a:t>.” </a:t>
            </a:r>
            <a:r>
              <a:rPr lang="en-US" sz="4400" b="1" dirty="0" smtClean="0">
                <a:solidFill>
                  <a:srgbClr val="00B0F0"/>
                </a:solidFill>
              </a:rPr>
              <a:t>– Exodus 20:6 KJB</a:t>
            </a:r>
            <a:endParaRPr lang="en-US" sz="4400" b="1" dirty="0" smtClean="0">
              <a:solidFill>
                <a:schemeClr val="bg1"/>
              </a:solidFill>
            </a:endParaRPr>
          </a:p>
          <a:p>
            <a:pPr algn="ctr"/>
            <a:endParaRPr lang="en-US" sz="2400" b="1" dirty="0" smtClean="0">
              <a:solidFill>
                <a:schemeClr val="bg1"/>
              </a:solidFill>
            </a:endParaRPr>
          </a:p>
          <a:p>
            <a:pPr algn="ctr"/>
            <a:r>
              <a:rPr lang="en-US" sz="4400" b="1" dirty="0" smtClean="0">
                <a:solidFill>
                  <a:schemeClr val="bg1"/>
                </a:solidFill>
              </a:rPr>
              <a:t>“If ye </a:t>
            </a:r>
            <a:r>
              <a:rPr lang="en-US" sz="4400" b="1" u="sng" dirty="0" smtClean="0">
                <a:solidFill>
                  <a:srgbClr val="00B050"/>
                </a:solidFill>
              </a:rPr>
              <a:t>love me, keep my commandments</a:t>
            </a:r>
            <a:r>
              <a:rPr lang="en-US" sz="4400" b="1" dirty="0" smtClean="0">
                <a:solidFill>
                  <a:schemeClr val="bg1"/>
                </a:solidFill>
              </a:rPr>
              <a:t>.” </a:t>
            </a:r>
            <a:r>
              <a:rPr lang="en-US" sz="4400" b="1" dirty="0" smtClean="0">
                <a:solidFill>
                  <a:srgbClr val="00B0F0"/>
                </a:solidFill>
              </a:rPr>
              <a:t>– John 14:15 KJB</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2286000"/>
            <a:ext cx="9144000" cy="2800767"/>
          </a:xfrm>
          <a:prstGeom prst="rect">
            <a:avLst/>
          </a:prstGeom>
          <a:noFill/>
        </p:spPr>
        <p:txBody>
          <a:bodyPr wrap="square" rtlCol="0" anchor="ctr">
            <a:spAutoFit/>
          </a:bodyPr>
          <a:lstStyle/>
          <a:p>
            <a:pPr algn="ctr"/>
            <a:r>
              <a:rPr lang="en-US" sz="4400" b="1" dirty="0" smtClean="0">
                <a:solidFill>
                  <a:schemeClr val="bg1"/>
                </a:solidFill>
              </a:rPr>
              <a:t>“Thou </a:t>
            </a:r>
            <a:r>
              <a:rPr lang="en-US" sz="4400" b="1" dirty="0" err="1" smtClean="0">
                <a:solidFill>
                  <a:schemeClr val="bg1"/>
                </a:solidFill>
              </a:rPr>
              <a:t>shalt</a:t>
            </a:r>
            <a:r>
              <a:rPr lang="en-US" sz="4400" b="1" dirty="0" smtClean="0">
                <a:solidFill>
                  <a:schemeClr val="bg1"/>
                </a:solidFill>
              </a:rPr>
              <a:t> not take </a:t>
            </a:r>
            <a:r>
              <a:rPr lang="en-US" sz="4400" b="1" u="sng" dirty="0" smtClean="0">
                <a:solidFill>
                  <a:srgbClr val="FFFF00"/>
                </a:solidFill>
              </a:rPr>
              <a:t>the name of the LORD thy God</a:t>
            </a:r>
            <a:r>
              <a:rPr lang="en-US" sz="4400" b="1" dirty="0" smtClean="0">
                <a:solidFill>
                  <a:schemeClr val="bg1"/>
                </a:solidFill>
              </a:rPr>
              <a:t> in vain; for the LORD will not hold him guiltless that </a:t>
            </a:r>
            <a:r>
              <a:rPr lang="en-US" sz="4400" b="1" dirty="0" err="1" smtClean="0">
                <a:solidFill>
                  <a:schemeClr val="bg1"/>
                </a:solidFill>
              </a:rPr>
              <a:t>taketh</a:t>
            </a:r>
            <a:r>
              <a:rPr lang="en-US" sz="4400" b="1" dirty="0" smtClean="0">
                <a:solidFill>
                  <a:schemeClr val="bg1"/>
                </a:solidFill>
              </a:rPr>
              <a:t> </a:t>
            </a:r>
            <a:r>
              <a:rPr lang="en-US" sz="4400" b="1" u="sng" dirty="0" smtClean="0">
                <a:solidFill>
                  <a:srgbClr val="FFFF00"/>
                </a:solidFill>
              </a:rPr>
              <a:t>his name</a:t>
            </a:r>
            <a:r>
              <a:rPr lang="en-US" sz="4400" b="1" dirty="0" smtClean="0">
                <a:solidFill>
                  <a:schemeClr val="bg1"/>
                </a:solidFill>
              </a:rPr>
              <a:t> in vain.” </a:t>
            </a:r>
            <a:r>
              <a:rPr lang="en-US" sz="4400" b="1" dirty="0" smtClean="0">
                <a:solidFill>
                  <a:srgbClr val="00B0F0"/>
                </a:solidFill>
              </a:rPr>
              <a:t>– Exodus 20:7 KJB</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3</a:t>
            </a:r>
            <a:endParaRPr lang="en-US" sz="8000" b="1" dirty="0">
              <a:solidFill>
                <a:schemeClr val="bg1"/>
              </a:solidFill>
            </a:endParaRPr>
          </a:p>
        </p:txBody>
      </p:sp>
      <p:sp>
        <p:nvSpPr>
          <p:cNvPr id="5" name="TextBox 4"/>
          <p:cNvSpPr txBox="1"/>
          <p:nvPr/>
        </p:nvSpPr>
        <p:spPr>
          <a:xfrm>
            <a:off x="0" y="2438400"/>
            <a:ext cx="9144000" cy="2800767"/>
          </a:xfrm>
          <a:prstGeom prst="rect">
            <a:avLst/>
          </a:prstGeom>
          <a:noFill/>
        </p:spPr>
        <p:txBody>
          <a:bodyPr wrap="square" rtlCol="0" anchor="ctr">
            <a:spAutoFit/>
          </a:bodyPr>
          <a:lstStyle/>
          <a:p>
            <a:pPr algn="ctr"/>
            <a:r>
              <a:rPr lang="en-US" sz="4400" b="1" dirty="0" smtClean="0">
                <a:solidFill>
                  <a:schemeClr val="bg1"/>
                </a:solidFill>
              </a:rPr>
              <a:t>Each of the Ten Commandments are an eternal Promise of God, in Christ Jesus, in the New and Everlasting Covenant!</a:t>
            </a:r>
            <a:endParaRPr lang="en-US" sz="4400" b="1" dirty="0" smtClean="0">
              <a:solidFill>
                <a:srgbClr val="00B0F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 Moses 19.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Question 4</a:t>
            </a:r>
            <a:endParaRPr lang="en-US" sz="8000" b="1" dirty="0">
              <a:solidFill>
                <a:schemeClr val="bg1"/>
              </a:solidFill>
            </a:endParaRPr>
          </a:p>
        </p:txBody>
      </p:sp>
      <p:sp>
        <p:nvSpPr>
          <p:cNvPr id="5" name="TextBox 4"/>
          <p:cNvSpPr txBox="1"/>
          <p:nvPr/>
        </p:nvSpPr>
        <p:spPr>
          <a:xfrm>
            <a:off x="0" y="2514600"/>
            <a:ext cx="9144000" cy="2585323"/>
          </a:xfrm>
          <a:prstGeom prst="rect">
            <a:avLst/>
          </a:prstGeom>
          <a:noFill/>
        </p:spPr>
        <p:txBody>
          <a:bodyPr wrap="square" rtlCol="0">
            <a:spAutoFit/>
          </a:bodyPr>
          <a:lstStyle/>
          <a:p>
            <a:pPr algn="ctr"/>
            <a:r>
              <a:rPr lang="en-US" sz="5400" b="1" dirty="0" smtClean="0">
                <a:solidFill>
                  <a:srgbClr val="FFFF00"/>
                </a:solidFill>
              </a:rPr>
              <a:t>“Are all sins (the same) to God (or) (Are some sins worse than others?”</a:t>
            </a:r>
            <a:endParaRPr lang="en-US" sz="5400" b="1" dirty="0">
              <a:solidFill>
                <a:srgbClr val="FFFF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524000"/>
            <a:ext cx="9144000" cy="4832092"/>
          </a:xfrm>
          <a:prstGeom prst="rect">
            <a:avLst/>
          </a:prstGeom>
          <a:noFill/>
        </p:spPr>
        <p:txBody>
          <a:bodyPr wrap="square" rtlCol="0" anchor="ctr">
            <a:spAutoFit/>
          </a:bodyPr>
          <a:lstStyle/>
          <a:p>
            <a:pPr algn="ctr"/>
            <a:r>
              <a:rPr lang="en-US" sz="4400" b="1" dirty="0" smtClean="0">
                <a:solidFill>
                  <a:schemeClr val="bg1"/>
                </a:solidFill>
              </a:rPr>
              <a:t>“God does not regard all sins as of equal magnitude; there are degrees of guilt in His estimation, as well as in that of man; but however trifling this or that wrong act may seem in the eyes of men, no sin is small in the sight of God.”</a:t>
            </a:r>
            <a:endParaRPr lang="en-US" sz="4400" b="1" dirty="0" smtClean="0">
              <a:solidFill>
                <a:srgbClr val="00B0F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447800"/>
            <a:ext cx="9144000" cy="4832092"/>
          </a:xfrm>
          <a:prstGeom prst="rect">
            <a:avLst/>
          </a:prstGeom>
          <a:noFill/>
        </p:spPr>
        <p:txBody>
          <a:bodyPr wrap="square" rtlCol="0" anchor="ctr">
            <a:spAutoFit/>
          </a:bodyPr>
          <a:lstStyle/>
          <a:p>
            <a:pPr algn="ctr"/>
            <a:r>
              <a:rPr lang="en-US" sz="4400" b="1" dirty="0" smtClean="0">
                <a:solidFill>
                  <a:schemeClr val="bg1"/>
                </a:solidFill>
              </a:rPr>
              <a:t>“Man's judgment is partial, imperfect, but God estimates all things as they really are. The drunkard is despised and is told that his sin will exclude him from heaven; while pride, selfishness, and covetousness too often go </a:t>
            </a:r>
            <a:r>
              <a:rPr lang="en-US" sz="4400" b="1" dirty="0" err="1" smtClean="0">
                <a:solidFill>
                  <a:schemeClr val="bg1"/>
                </a:solidFill>
              </a:rPr>
              <a:t>unrebuked</a:t>
            </a:r>
            <a:r>
              <a:rPr lang="en-US" sz="4400" b="1" dirty="0" smtClean="0">
                <a:solidFill>
                  <a:schemeClr val="bg1"/>
                </a:solidFill>
              </a:rPr>
              <a:t>.”</a:t>
            </a:r>
            <a:endParaRPr lang="en-US" sz="4400" b="1" dirty="0" smtClean="0">
              <a:solidFill>
                <a:srgbClr val="00B0F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981200"/>
            <a:ext cx="9144000" cy="3477875"/>
          </a:xfrm>
          <a:prstGeom prst="rect">
            <a:avLst/>
          </a:prstGeom>
          <a:noFill/>
        </p:spPr>
        <p:txBody>
          <a:bodyPr wrap="square" rtlCol="0" anchor="ctr">
            <a:spAutoFit/>
          </a:bodyPr>
          <a:lstStyle/>
          <a:p>
            <a:pPr algn="ctr"/>
            <a:r>
              <a:rPr lang="en-US" sz="4400" b="1" dirty="0" smtClean="0">
                <a:solidFill>
                  <a:schemeClr val="bg1"/>
                </a:solidFill>
              </a:rPr>
              <a:t>“But these are sins that are especially offensive to God, for they are contrary to the benevolence of His character, to that unselfish love which is the very atmosphere of the </a:t>
            </a:r>
            <a:r>
              <a:rPr lang="en-US" sz="4400" b="1" dirty="0" err="1" smtClean="0">
                <a:solidFill>
                  <a:schemeClr val="bg1"/>
                </a:solidFill>
              </a:rPr>
              <a:t>unfallen</a:t>
            </a:r>
            <a:r>
              <a:rPr lang="en-US" sz="4400" b="1" dirty="0" smtClean="0">
                <a:solidFill>
                  <a:schemeClr val="bg1"/>
                </a:solidFill>
              </a:rPr>
              <a:t> universe.”</a:t>
            </a:r>
            <a:endParaRPr lang="en-US" sz="4400" b="1" dirty="0" smtClean="0">
              <a:solidFill>
                <a:srgbClr val="00B0F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 Jesus - Jesus In Gethsemane.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752600"/>
            <a:ext cx="9144000" cy="4154984"/>
          </a:xfrm>
          <a:prstGeom prst="rect">
            <a:avLst/>
          </a:prstGeom>
          <a:noFill/>
        </p:spPr>
        <p:txBody>
          <a:bodyPr wrap="square" rtlCol="0" anchor="ctr">
            <a:spAutoFit/>
          </a:bodyPr>
          <a:lstStyle/>
          <a:p>
            <a:pPr algn="ctr"/>
            <a:r>
              <a:rPr lang="en-US" sz="4400" b="1" dirty="0" smtClean="0">
                <a:solidFill>
                  <a:schemeClr val="bg1"/>
                </a:solidFill>
              </a:rPr>
              <a:t>“He who falls into some of the grosser sins may feel a sense of his shame and poverty and his need of the grace of Christ; but pride feels no need, and so it closes the heart against Christ and the infinite blessings He came to give.”</a:t>
            </a:r>
            <a:endParaRPr lang="en-US" sz="4400" b="1" dirty="0" smtClean="0">
              <a:solidFill>
                <a:srgbClr val="00B0F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287244"/>
            <a:ext cx="9144000" cy="5016758"/>
          </a:xfrm>
          <a:prstGeom prst="rect">
            <a:avLst/>
          </a:prstGeom>
          <a:noFill/>
        </p:spPr>
        <p:txBody>
          <a:bodyPr wrap="square" rtlCol="0" anchor="ctr">
            <a:spAutoFit/>
          </a:bodyPr>
          <a:lstStyle/>
          <a:p>
            <a:pPr algn="ctr"/>
            <a:r>
              <a:rPr lang="en-US" sz="4000" b="1" dirty="0" smtClean="0">
                <a:solidFill>
                  <a:schemeClr val="bg1"/>
                </a:solidFill>
              </a:rPr>
              <a:t>For instance, there are ‘natural’ sins and ‘unnatural’ sins:</a:t>
            </a:r>
          </a:p>
          <a:p>
            <a:pPr algn="ctr"/>
            <a:endParaRPr lang="en-US" sz="2000" b="1" dirty="0" smtClean="0">
              <a:solidFill>
                <a:schemeClr val="bg1"/>
              </a:solidFill>
            </a:endParaRPr>
          </a:p>
          <a:p>
            <a:pPr marL="742950" indent="-742950" algn="ctr">
              <a:buAutoNum type="arabicPeriod"/>
            </a:pPr>
            <a:r>
              <a:rPr lang="en-US" sz="4000" b="1" dirty="0" smtClean="0">
                <a:solidFill>
                  <a:srgbClr val="FFFF00"/>
                </a:solidFill>
              </a:rPr>
              <a:t>Natural</a:t>
            </a:r>
            <a:r>
              <a:rPr lang="en-US" sz="4000" b="1" dirty="0" smtClean="0">
                <a:solidFill>
                  <a:schemeClr val="bg1"/>
                </a:solidFill>
              </a:rPr>
              <a:t> – </a:t>
            </a:r>
            <a:r>
              <a:rPr lang="en-US" sz="4000" b="1" dirty="0" smtClean="0">
                <a:solidFill>
                  <a:srgbClr val="FFFF00"/>
                </a:solidFill>
              </a:rPr>
              <a:t>lying</a:t>
            </a:r>
            <a:r>
              <a:rPr lang="en-US" sz="4000" b="1" dirty="0" smtClean="0">
                <a:solidFill>
                  <a:schemeClr val="bg1"/>
                </a:solidFill>
              </a:rPr>
              <a:t> (like a child; </a:t>
            </a:r>
            <a:r>
              <a:rPr lang="en-US" sz="4000" b="1" dirty="0" smtClean="0">
                <a:solidFill>
                  <a:srgbClr val="00B0F0"/>
                </a:solidFill>
              </a:rPr>
              <a:t>Gen. 8:21 KJB</a:t>
            </a:r>
            <a:r>
              <a:rPr lang="en-US" sz="4000" b="1" dirty="0" smtClean="0">
                <a:solidFill>
                  <a:schemeClr val="bg1"/>
                </a:solidFill>
              </a:rPr>
              <a:t>) or </a:t>
            </a:r>
            <a:r>
              <a:rPr lang="en-US" sz="4000" b="1" dirty="0" smtClean="0">
                <a:solidFill>
                  <a:srgbClr val="FFFF00"/>
                </a:solidFill>
              </a:rPr>
              <a:t>lust/covetousness</a:t>
            </a:r>
          </a:p>
          <a:p>
            <a:pPr marL="742950" indent="-742950" algn="ctr">
              <a:buAutoNum type="arabicPeriod"/>
            </a:pPr>
            <a:endParaRPr lang="en-US" sz="2000" b="1" dirty="0" smtClean="0">
              <a:solidFill>
                <a:schemeClr val="bg1"/>
              </a:solidFill>
            </a:endParaRPr>
          </a:p>
          <a:p>
            <a:pPr marL="742950" indent="-742950" algn="ctr">
              <a:buAutoNum type="arabicPeriod"/>
            </a:pPr>
            <a:r>
              <a:rPr lang="en-US" sz="4000" b="1" dirty="0" smtClean="0">
                <a:solidFill>
                  <a:srgbClr val="00B050"/>
                </a:solidFill>
              </a:rPr>
              <a:t>Unnatural</a:t>
            </a:r>
            <a:r>
              <a:rPr lang="en-US" sz="4000" b="1" dirty="0" smtClean="0">
                <a:solidFill>
                  <a:schemeClr val="bg1"/>
                </a:solidFill>
              </a:rPr>
              <a:t> – </a:t>
            </a:r>
            <a:r>
              <a:rPr lang="en-US" sz="4000" b="1" dirty="0" smtClean="0">
                <a:solidFill>
                  <a:srgbClr val="00B050"/>
                </a:solidFill>
              </a:rPr>
              <a:t>homosexuality</a:t>
            </a:r>
            <a:r>
              <a:rPr lang="en-US" sz="4000" b="1" dirty="0" smtClean="0">
                <a:solidFill>
                  <a:schemeClr val="bg1"/>
                </a:solidFill>
              </a:rPr>
              <a:t> (against nature; </a:t>
            </a:r>
            <a:r>
              <a:rPr lang="en-US" sz="4000" b="1" dirty="0" smtClean="0">
                <a:solidFill>
                  <a:srgbClr val="00B0F0"/>
                </a:solidFill>
              </a:rPr>
              <a:t>Rom. 1:18-32 KJB</a:t>
            </a:r>
            <a:r>
              <a:rPr lang="en-US" sz="4000" b="1" dirty="0" smtClean="0">
                <a:solidFill>
                  <a:schemeClr val="bg1"/>
                </a:solidFill>
              </a:rPr>
              <a:t>) or </a:t>
            </a:r>
            <a:r>
              <a:rPr lang="en-US" sz="4000" b="1" dirty="0" smtClean="0">
                <a:solidFill>
                  <a:srgbClr val="00B050"/>
                </a:solidFill>
              </a:rPr>
              <a:t>a woman who forgets their child</a:t>
            </a:r>
            <a:r>
              <a:rPr lang="en-US" sz="4000" b="1" dirty="0" smtClean="0">
                <a:solidFill>
                  <a:schemeClr val="bg1"/>
                </a:solidFill>
              </a:rPr>
              <a:t> (</a:t>
            </a:r>
            <a:r>
              <a:rPr lang="en-US" sz="4000" b="1" dirty="0" smtClean="0">
                <a:solidFill>
                  <a:srgbClr val="00B0F0"/>
                </a:solidFill>
              </a:rPr>
              <a:t>Isa. 49:15 KJB</a:t>
            </a:r>
            <a:r>
              <a:rPr lang="en-US" sz="4000" b="1" dirty="0" smtClean="0">
                <a:solidFill>
                  <a:schemeClr val="bg1"/>
                </a:solidFill>
              </a:rPr>
              <a:t>)</a:t>
            </a:r>
            <a:endParaRPr lang="en-US" sz="4000" b="1" dirty="0" smtClean="0">
              <a:solidFill>
                <a:srgbClr val="00B0F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164134"/>
            <a:ext cx="9144000" cy="5693866"/>
          </a:xfrm>
          <a:prstGeom prst="rect">
            <a:avLst/>
          </a:prstGeom>
          <a:noFill/>
        </p:spPr>
        <p:txBody>
          <a:bodyPr wrap="square" rtlCol="0" anchor="ctr">
            <a:spAutoFit/>
          </a:bodyPr>
          <a:lstStyle/>
          <a:p>
            <a:pPr algn="ctr"/>
            <a:r>
              <a:rPr lang="en-US" sz="4000" b="1" dirty="0" smtClean="0">
                <a:solidFill>
                  <a:schemeClr val="bg1"/>
                </a:solidFill>
              </a:rPr>
              <a:t>For instance, there are ‘ignorant’ sins and ‘presumptuous’ sins:</a:t>
            </a:r>
          </a:p>
          <a:p>
            <a:pPr algn="ctr"/>
            <a:endParaRPr lang="en-US" sz="2000" b="1" dirty="0" smtClean="0">
              <a:solidFill>
                <a:schemeClr val="bg1"/>
              </a:solidFill>
            </a:endParaRPr>
          </a:p>
          <a:p>
            <a:pPr marL="742950" indent="-742950" algn="ctr">
              <a:buAutoNum type="arabicPeriod"/>
            </a:pPr>
            <a:r>
              <a:rPr lang="en-US" sz="4000" b="1" dirty="0" smtClean="0">
                <a:solidFill>
                  <a:srgbClr val="FFFF00"/>
                </a:solidFill>
              </a:rPr>
              <a:t>Ignorant</a:t>
            </a:r>
            <a:r>
              <a:rPr lang="en-US" sz="4000" b="1" dirty="0" smtClean="0">
                <a:solidFill>
                  <a:schemeClr val="bg1"/>
                </a:solidFill>
              </a:rPr>
              <a:t> – </a:t>
            </a:r>
            <a:r>
              <a:rPr lang="en-US" sz="4000" b="1" dirty="0" smtClean="0">
                <a:solidFill>
                  <a:srgbClr val="FFFF00"/>
                </a:solidFill>
              </a:rPr>
              <a:t>Did not know or Understand better</a:t>
            </a:r>
            <a:r>
              <a:rPr lang="en-US" sz="4000" b="1" dirty="0" smtClean="0">
                <a:solidFill>
                  <a:schemeClr val="bg1"/>
                </a:solidFill>
              </a:rPr>
              <a:t> (</a:t>
            </a:r>
            <a:r>
              <a:rPr lang="en-US" sz="4000" b="1" dirty="0" smtClean="0">
                <a:solidFill>
                  <a:srgbClr val="00B0F0"/>
                </a:solidFill>
              </a:rPr>
              <a:t>Numbers 15:22-29; Luke 12:48 KJB</a:t>
            </a:r>
            <a:r>
              <a:rPr lang="en-US" sz="4000" b="1" dirty="0" smtClean="0">
                <a:solidFill>
                  <a:schemeClr val="bg1"/>
                </a:solidFill>
              </a:rPr>
              <a:t>)</a:t>
            </a:r>
          </a:p>
          <a:p>
            <a:pPr marL="742950" indent="-742950" algn="ctr">
              <a:buAutoNum type="arabicPeriod"/>
            </a:pPr>
            <a:endParaRPr lang="en-US" sz="2400" b="1" dirty="0" smtClean="0">
              <a:solidFill>
                <a:schemeClr val="bg1"/>
              </a:solidFill>
            </a:endParaRPr>
          </a:p>
          <a:p>
            <a:pPr marL="742950" indent="-742950" algn="ctr">
              <a:buAutoNum type="arabicPeriod"/>
            </a:pPr>
            <a:r>
              <a:rPr lang="en-US" sz="4000" b="1" dirty="0" smtClean="0">
                <a:solidFill>
                  <a:srgbClr val="00B050"/>
                </a:solidFill>
              </a:rPr>
              <a:t>Presumptuous</a:t>
            </a:r>
            <a:r>
              <a:rPr lang="en-US" sz="4000" b="1" dirty="0" smtClean="0">
                <a:solidFill>
                  <a:schemeClr val="bg1"/>
                </a:solidFill>
              </a:rPr>
              <a:t> – </a:t>
            </a:r>
            <a:r>
              <a:rPr lang="en-US" sz="4000" b="1" dirty="0" smtClean="0">
                <a:solidFill>
                  <a:srgbClr val="00B050"/>
                </a:solidFill>
              </a:rPr>
              <a:t>Knew &amp; Understood better</a:t>
            </a:r>
            <a:r>
              <a:rPr lang="en-US" sz="4000" b="1" dirty="0" smtClean="0">
                <a:solidFill>
                  <a:schemeClr val="bg1"/>
                </a:solidFill>
              </a:rPr>
              <a:t> (</a:t>
            </a:r>
            <a:r>
              <a:rPr lang="en-US" sz="4000" b="1" dirty="0" smtClean="0">
                <a:solidFill>
                  <a:srgbClr val="00B0F0"/>
                </a:solidFill>
              </a:rPr>
              <a:t>Numbers 15:30-36; Luke 12:47 KJB</a:t>
            </a:r>
            <a:r>
              <a:rPr lang="en-US" sz="4000" b="1" dirty="0" smtClean="0">
                <a:solidFill>
                  <a:schemeClr val="bg1"/>
                </a:solidFill>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287244"/>
            <a:ext cx="9144000" cy="5078313"/>
          </a:xfrm>
          <a:prstGeom prst="rect">
            <a:avLst/>
          </a:prstGeom>
          <a:noFill/>
        </p:spPr>
        <p:txBody>
          <a:bodyPr wrap="square" rtlCol="0" anchor="ctr">
            <a:spAutoFit/>
          </a:bodyPr>
          <a:lstStyle/>
          <a:p>
            <a:pPr algn="ctr"/>
            <a:r>
              <a:rPr lang="en-US" sz="4000" b="1" dirty="0" smtClean="0">
                <a:solidFill>
                  <a:schemeClr val="bg1"/>
                </a:solidFill>
              </a:rPr>
              <a:t>For instance, there are sins that can be ‘forgiven’ and </a:t>
            </a:r>
            <a:r>
              <a:rPr lang="en-US" sz="4000" b="1" u="sng" dirty="0" smtClean="0">
                <a:solidFill>
                  <a:schemeClr val="bg1"/>
                </a:solidFill>
              </a:rPr>
              <a:t>the</a:t>
            </a:r>
            <a:r>
              <a:rPr lang="en-US" sz="4000" b="1" dirty="0" smtClean="0">
                <a:solidFill>
                  <a:schemeClr val="bg1"/>
                </a:solidFill>
              </a:rPr>
              <a:t> sin which ‘cannot be forgiven’:</a:t>
            </a:r>
          </a:p>
          <a:p>
            <a:pPr algn="ctr"/>
            <a:endParaRPr lang="en-US" sz="2000" b="1" dirty="0" smtClean="0">
              <a:solidFill>
                <a:schemeClr val="bg1"/>
              </a:solidFill>
            </a:endParaRPr>
          </a:p>
          <a:p>
            <a:pPr marL="742950" indent="-742950" algn="ctr">
              <a:buAutoNum type="arabicPeriod"/>
            </a:pPr>
            <a:r>
              <a:rPr lang="en-US" sz="4000" b="1" dirty="0" smtClean="0">
                <a:solidFill>
                  <a:srgbClr val="FFFF00"/>
                </a:solidFill>
              </a:rPr>
              <a:t>Forgiveness</a:t>
            </a:r>
            <a:r>
              <a:rPr lang="en-US" sz="4000" b="1" dirty="0" smtClean="0">
                <a:solidFill>
                  <a:schemeClr val="bg1"/>
                </a:solidFill>
              </a:rPr>
              <a:t> – </a:t>
            </a:r>
            <a:r>
              <a:rPr lang="en-US" sz="4000" b="1" dirty="0" smtClean="0">
                <a:solidFill>
                  <a:srgbClr val="FFFF00"/>
                </a:solidFill>
              </a:rPr>
              <a:t>Every sin except one</a:t>
            </a:r>
            <a:r>
              <a:rPr lang="en-US" sz="4000" b="1" dirty="0" smtClean="0">
                <a:solidFill>
                  <a:schemeClr val="bg1"/>
                </a:solidFill>
              </a:rPr>
              <a:t> (</a:t>
            </a:r>
            <a:r>
              <a:rPr lang="en-US" sz="4000" b="1" dirty="0" smtClean="0">
                <a:solidFill>
                  <a:srgbClr val="00B0F0"/>
                </a:solidFill>
              </a:rPr>
              <a:t>Mark 3:28 KJB</a:t>
            </a:r>
            <a:r>
              <a:rPr lang="en-US" sz="4000" b="1" dirty="0" smtClean="0">
                <a:solidFill>
                  <a:schemeClr val="bg1"/>
                </a:solidFill>
              </a:rPr>
              <a:t>)</a:t>
            </a:r>
          </a:p>
          <a:p>
            <a:pPr marL="742950" indent="-742950" algn="ctr">
              <a:buAutoNum type="arabicPeriod"/>
            </a:pPr>
            <a:endParaRPr lang="en-US" sz="2400" b="1" dirty="0" smtClean="0">
              <a:solidFill>
                <a:schemeClr val="bg1"/>
              </a:solidFill>
            </a:endParaRPr>
          </a:p>
          <a:p>
            <a:pPr marL="742950" indent="-742950" algn="ctr">
              <a:buAutoNum type="arabicPeriod"/>
            </a:pPr>
            <a:r>
              <a:rPr lang="en-US" sz="4000" b="1" dirty="0" smtClean="0">
                <a:solidFill>
                  <a:srgbClr val="00B050"/>
                </a:solidFill>
              </a:rPr>
              <a:t>Without Forgiveness</a:t>
            </a:r>
            <a:r>
              <a:rPr lang="en-US" sz="4000" b="1" dirty="0" smtClean="0">
                <a:solidFill>
                  <a:schemeClr val="bg1"/>
                </a:solidFill>
              </a:rPr>
              <a:t> – </a:t>
            </a:r>
            <a:r>
              <a:rPr lang="en-US" sz="4000" b="1" dirty="0" smtClean="0">
                <a:solidFill>
                  <a:srgbClr val="00B050"/>
                </a:solidFill>
              </a:rPr>
              <a:t>The sin against the Holy Ghost</a:t>
            </a:r>
            <a:r>
              <a:rPr lang="en-US" sz="4000" b="1" dirty="0" smtClean="0">
                <a:solidFill>
                  <a:schemeClr val="bg1"/>
                </a:solidFill>
              </a:rPr>
              <a:t> (</a:t>
            </a:r>
            <a:r>
              <a:rPr lang="en-US" sz="4000" b="1" dirty="0" smtClean="0">
                <a:solidFill>
                  <a:srgbClr val="00B0F0"/>
                </a:solidFill>
              </a:rPr>
              <a:t>Mark 3:29 KJB</a:t>
            </a:r>
            <a:r>
              <a:rPr lang="en-US" sz="4000" b="1" dirty="0" smtClean="0">
                <a:solidFill>
                  <a:schemeClr val="bg1"/>
                </a:solidFill>
              </a:rPr>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2590800"/>
            <a:ext cx="9144000" cy="2123658"/>
          </a:xfrm>
          <a:prstGeom prst="rect">
            <a:avLst/>
          </a:prstGeom>
          <a:noFill/>
        </p:spPr>
        <p:txBody>
          <a:bodyPr wrap="square" rtlCol="0" anchor="ctr">
            <a:spAutoFit/>
          </a:bodyPr>
          <a:lstStyle/>
          <a:p>
            <a:pPr algn="ctr"/>
            <a:r>
              <a:rPr lang="en-US" sz="4400" b="1" dirty="0" smtClean="0">
                <a:solidFill>
                  <a:schemeClr val="bg1"/>
                </a:solidFill>
              </a:rPr>
              <a:t>“These six </a:t>
            </a:r>
            <a:r>
              <a:rPr lang="en-US" sz="4400" b="1" i="1" dirty="0" smtClean="0">
                <a:solidFill>
                  <a:schemeClr val="bg1"/>
                </a:solidFill>
              </a:rPr>
              <a:t>things</a:t>
            </a:r>
            <a:r>
              <a:rPr lang="en-US" sz="4400" b="1" dirty="0" smtClean="0">
                <a:solidFill>
                  <a:schemeClr val="bg1"/>
                </a:solidFill>
              </a:rPr>
              <a:t> doth the LORD </a:t>
            </a:r>
            <a:r>
              <a:rPr lang="en-US" sz="4400" b="1" u="sng" dirty="0" smtClean="0">
                <a:solidFill>
                  <a:srgbClr val="FFFF00"/>
                </a:solidFill>
              </a:rPr>
              <a:t>hate</a:t>
            </a:r>
            <a:r>
              <a:rPr lang="en-US" sz="4400" b="1" dirty="0" smtClean="0">
                <a:solidFill>
                  <a:schemeClr val="bg1"/>
                </a:solidFill>
              </a:rPr>
              <a:t>: yea, seven </a:t>
            </a:r>
            <a:r>
              <a:rPr lang="en-US" sz="4400" b="1" i="1" dirty="0" smtClean="0">
                <a:solidFill>
                  <a:schemeClr val="bg1"/>
                </a:solidFill>
              </a:rPr>
              <a:t>are</a:t>
            </a:r>
            <a:r>
              <a:rPr lang="en-US" sz="4400" b="1" dirty="0" smtClean="0">
                <a:solidFill>
                  <a:schemeClr val="bg1"/>
                </a:solidFill>
              </a:rPr>
              <a:t> an abomination unto him:” </a:t>
            </a:r>
            <a:r>
              <a:rPr lang="en-US" sz="4400" b="1" dirty="0" smtClean="0">
                <a:solidFill>
                  <a:srgbClr val="00B0F0"/>
                </a:solidFill>
              </a:rPr>
              <a:t>– Proverbs 6:16 KJB</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2590800"/>
            <a:ext cx="9144000" cy="2123658"/>
          </a:xfrm>
          <a:prstGeom prst="rect">
            <a:avLst/>
          </a:prstGeom>
          <a:noFill/>
        </p:spPr>
        <p:txBody>
          <a:bodyPr wrap="square" rtlCol="0" anchor="ctr">
            <a:spAutoFit/>
          </a:bodyPr>
          <a:lstStyle/>
          <a:p>
            <a:pPr algn="ctr"/>
            <a:r>
              <a:rPr lang="en-US" sz="4400" b="1" dirty="0" smtClean="0">
                <a:solidFill>
                  <a:schemeClr val="bg1"/>
                </a:solidFill>
              </a:rPr>
              <a:t>“A proud look, a lying tongue, and hands that shed innocent blood,”</a:t>
            </a:r>
          </a:p>
          <a:p>
            <a:pPr algn="ctr"/>
            <a:r>
              <a:rPr lang="en-US" sz="4400" b="1" dirty="0" smtClean="0">
                <a:solidFill>
                  <a:srgbClr val="00B0F0"/>
                </a:solidFill>
              </a:rPr>
              <a:t>– Proverbs 6:17 KJB</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2590800"/>
            <a:ext cx="9144000" cy="2800767"/>
          </a:xfrm>
          <a:prstGeom prst="rect">
            <a:avLst/>
          </a:prstGeom>
          <a:noFill/>
        </p:spPr>
        <p:txBody>
          <a:bodyPr wrap="square" rtlCol="0" anchor="ctr">
            <a:spAutoFit/>
          </a:bodyPr>
          <a:lstStyle/>
          <a:p>
            <a:pPr algn="ctr"/>
            <a:r>
              <a:rPr lang="en-US" sz="4400" b="1" dirty="0" smtClean="0">
                <a:solidFill>
                  <a:schemeClr val="bg1"/>
                </a:solidFill>
              </a:rPr>
              <a:t>“An heart that </a:t>
            </a:r>
            <a:r>
              <a:rPr lang="en-US" sz="4400" b="1" dirty="0" err="1" smtClean="0">
                <a:solidFill>
                  <a:schemeClr val="bg1"/>
                </a:solidFill>
              </a:rPr>
              <a:t>deviseth</a:t>
            </a:r>
            <a:r>
              <a:rPr lang="en-US" sz="4400" b="1" dirty="0" smtClean="0">
                <a:solidFill>
                  <a:schemeClr val="bg1"/>
                </a:solidFill>
              </a:rPr>
              <a:t> wicked imaginations, feet that be swift in running to mischief,”</a:t>
            </a:r>
          </a:p>
          <a:p>
            <a:pPr algn="ctr"/>
            <a:r>
              <a:rPr lang="en-US" sz="4400" b="1" dirty="0" smtClean="0">
                <a:solidFill>
                  <a:srgbClr val="00B0F0"/>
                </a:solidFill>
              </a:rPr>
              <a:t>– Proverbs 6:18 KJB</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2590800"/>
            <a:ext cx="9144000" cy="2123658"/>
          </a:xfrm>
          <a:prstGeom prst="rect">
            <a:avLst/>
          </a:prstGeom>
          <a:noFill/>
        </p:spPr>
        <p:txBody>
          <a:bodyPr wrap="square" rtlCol="0" anchor="ctr">
            <a:spAutoFit/>
          </a:bodyPr>
          <a:lstStyle/>
          <a:p>
            <a:pPr algn="ctr"/>
            <a:r>
              <a:rPr lang="en-US" sz="4400" b="1" dirty="0" smtClean="0">
                <a:solidFill>
                  <a:schemeClr val="bg1"/>
                </a:solidFill>
              </a:rPr>
              <a:t>“A false witness </a:t>
            </a:r>
            <a:r>
              <a:rPr lang="en-US" sz="4400" b="1" i="1" dirty="0" smtClean="0">
                <a:solidFill>
                  <a:schemeClr val="bg1"/>
                </a:solidFill>
              </a:rPr>
              <a:t>that</a:t>
            </a:r>
            <a:r>
              <a:rPr lang="en-US" sz="4400" b="1" dirty="0" smtClean="0">
                <a:solidFill>
                  <a:schemeClr val="bg1"/>
                </a:solidFill>
              </a:rPr>
              <a:t> </a:t>
            </a:r>
            <a:r>
              <a:rPr lang="en-US" sz="4400" b="1" dirty="0" err="1" smtClean="0">
                <a:solidFill>
                  <a:schemeClr val="bg1"/>
                </a:solidFill>
              </a:rPr>
              <a:t>speaketh</a:t>
            </a:r>
            <a:r>
              <a:rPr lang="en-US" sz="4400" b="1" dirty="0" smtClean="0">
                <a:solidFill>
                  <a:schemeClr val="bg1"/>
                </a:solidFill>
              </a:rPr>
              <a:t> lies, and he that </a:t>
            </a:r>
            <a:r>
              <a:rPr lang="en-US" sz="4400" b="1" dirty="0" err="1" smtClean="0">
                <a:solidFill>
                  <a:schemeClr val="bg1"/>
                </a:solidFill>
              </a:rPr>
              <a:t>soweth</a:t>
            </a:r>
            <a:r>
              <a:rPr lang="en-US" sz="4400" b="1" dirty="0" smtClean="0">
                <a:solidFill>
                  <a:schemeClr val="bg1"/>
                </a:solidFill>
              </a:rPr>
              <a:t> discord among brethren.” </a:t>
            </a:r>
            <a:r>
              <a:rPr lang="en-US" sz="4400" b="1" dirty="0" smtClean="0">
                <a:solidFill>
                  <a:srgbClr val="00B0F0"/>
                </a:solidFill>
              </a:rPr>
              <a:t>– Proverbs 6:19 KJB</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348800"/>
            <a:ext cx="9144000" cy="5509200"/>
          </a:xfrm>
          <a:prstGeom prst="rect">
            <a:avLst/>
          </a:prstGeom>
          <a:noFill/>
        </p:spPr>
        <p:txBody>
          <a:bodyPr wrap="square" rtlCol="0" anchor="ctr">
            <a:spAutoFit/>
          </a:bodyPr>
          <a:lstStyle/>
          <a:p>
            <a:pPr algn="ctr"/>
            <a:r>
              <a:rPr lang="en-US" sz="4000" b="1" dirty="0" smtClean="0">
                <a:solidFill>
                  <a:schemeClr val="bg1"/>
                </a:solidFill>
              </a:rPr>
              <a:t>“Keep back thy servant also from </a:t>
            </a:r>
            <a:r>
              <a:rPr lang="en-US" sz="4000" b="1" u="sng" dirty="0" smtClean="0">
                <a:solidFill>
                  <a:srgbClr val="FFFF00"/>
                </a:solidFill>
              </a:rPr>
              <a:t>presumptuous </a:t>
            </a:r>
            <a:r>
              <a:rPr lang="en-US" sz="4000" b="1" i="1" u="sng" dirty="0" smtClean="0">
                <a:solidFill>
                  <a:srgbClr val="FFFF00"/>
                </a:solidFill>
              </a:rPr>
              <a:t>sins</a:t>
            </a:r>
            <a:r>
              <a:rPr lang="en-US" sz="4000" b="1" dirty="0" smtClean="0">
                <a:solidFill>
                  <a:schemeClr val="bg1"/>
                </a:solidFill>
              </a:rPr>
              <a:t>; let them not have dominion over me: then shall I be upright, and I shall be innocent from </a:t>
            </a:r>
            <a:r>
              <a:rPr lang="en-US" sz="4000" b="1" u="sng" dirty="0" smtClean="0">
                <a:solidFill>
                  <a:srgbClr val="FFFF00"/>
                </a:solidFill>
              </a:rPr>
              <a:t>the great transgression</a:t>
            </a:r>
            <a:r>
              <a:rPr lang="en-US" sz="4000" b="1" dirty="0" smtClean="0">
                <a:solidFill>
                  <a:schemeClr val="bg1"/>
                </a:solidFill>
              </a:rPr>
              <a:t>.”</a:t>
            </a:r>
          </a:p>
          <a:p>
            <a:pPr algn="ctr"/>
            <a:r>
              <a:rPr lang="en-US" sz="4000" b="1" dirty="0" smtClean="0">
                <a:solidFill>
                  <a:srgbClr val="00B0F0"/>
                </a:solidFill>
              </a:rPr>
              <a:t>– Psalms 19:13 KJB</a:t>
            </a:r>
          </a:p>
          <a:p>
            <a:pPr algn="ctr"/>
            <a:endParaRPr lang="en-US" sz="2000" b="1" dirty="0" smtClean="0">
              <a:solidFill>
                <a:srgbClr val="00B0F0"/>
              </a:solidFill>
            </a:endParaRPr>
          </a:p>
          <a:p>
            <a:pPr algn="ctr"/>
            <a:r>
              <a:rPr lang="en-US" sz="4000" b="1" dirty="0" smtClean="0">
                <a:solidFill>
                  <a:schemeClr val="bg1"/>
                </a:solidFill>
              </a:rPr>
              <a:t>The sin against the Holy Spirit (</a:t>
            </a:r>
            <a:r>
              <a:rPr lang="en-US" sz="4000" b="1" dirty="0" smtClean="0">
                <a:solidFill>
                  <a:srgbClr val="00B0F0"/>
                </a:solidFill>
              </a:rPr>
              <a:t>Psalms 51:11 KJB</a:t>
            </a:r>
            <a:r>
              <a:rPr lang="en-US" sz="4000" b="1" dirty="0" smtClean="0">
                <a:solidFill>
                  <a:schemeClr val="bg1"/>
                </a:solidFill>
              </a:rPr>
              <a: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2743200"/>
            <a:ext cx="9144000" cy="2123658"/>
          </a:xfrm>
          <a:prstGeom prst="rect">
            <a:avLst/>
          </a:prstGeom>
          <a:noFill/>
        </p:spPr>
        <p:txBody>
          <a:bodyPr wrap="square" rtlCol="0" anchor="ctr">
            <a:spAutoFit/>
          </a:bodyPr>
          <a:lstStyle/>
          <a:p>
            <a:pPr algn="ctr"/>
            <a:r>
              <a:rPr lang="en-US" sz="4400" b="1" dirty="0" smtClean="0">
                <a:solidFill>
                  <a:schemeClr val="bg1"/>
                </a:solidFill>
              </a:rPr>
              <a:t>“</a:t>
            </a:r>
            <a:r>
              <a:rPr lang="en-US" sz="4400" b="1" u="sng" dirty="0" smtClean="0">
                <a:solidFill>
                  <a:srgbClr val="FFFF00"/>
                </a:solidFill>
              </a:rPr>
              <a:t>All unrighteousness is sin</a:t>
            </a:r>
            <a:r>
              <a:rPr lang="en-US" sz="4400" b="1" dirty="0" smtClean="0">
                <a:solidFill>
                  <a:schemeClr val="bg1"/>
                </a:solidFill>
              </a:rPr>
              <a:t>: and there is a sin not unto death.”</a:t>
            </a:r>
          </a:p>
          <a:p>
            <a:pPr algn="ctr"/>
            <a:r>
              <a:rPr lang="en-US" sz="4400" b="1" dirty="0" smtClean="0">
                <a:solidFill>
                  <a:srgbClr val="00B0F0"/>
                </a:solidFill>
              </a:rPr>
              <a:t>– 1 John 5:17 KJB</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 - Jesus Crucifie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0" y="5411450"/>
            <a:ext cx="9144000" cy="1446550"/>
          </a:xfrm>
          <a:prstGeom prst="rect">
            <a:avLst/>
          </a:prstGeom>
          <a:noFill/>
        </p:spPr>
        <p:txBody>
          <a:bodyPr wrap="square" rtlCol="0" anchor="ctr">
            <a:spAutoFit/>
          </a:bodyPr>
          <a:lstStyle/>
          <a:p>
            <a:pPr algn="ctr"/>
            <a:r>
              <a:rPr lang="en-US" sz="4400" b="1" dirty="0" smtClean="0">
                <a:ln>
                  <a:solidFill>
                    <a:schemeClr val="tx1"/>
                  </a:solidFill>
                </a:ln>
                <a:solidFill>
                  <a:schemeClr val="bg1"/>
                </a:solidFill>
                <a:effectLst>
                  <a:glow rad="228600">
                    <a:schemeClr val="accent5">
                      <a:satMod val="175000"/>
                      <a:alpha val="40000"/>
                    </a:schemeClr>
                  </a:glow>
                </a:effectLst>
              </a:rPr>
              <a:t>“… into thy hands I commend my spirit:”- Luke 23:46 KJB</a:t>
            </a:r>
            <a:endParaRPr lang="en-US" sz="4400" b="1" dirty="0">
              <a:ln>
                <a:solidFill>
                  <a:schemeClr val="tx1"/>
                </a:solidFill>
              </a:ln>
              <a:solidFill>
                <a:schemeClr val="bg1"/>
              </a:solidFill>
              <a:effectLst>
                <a:glow rad="228600">
                  <a:schemeClr val="accent5">
                    <a:satMod val="175000"/>
                    <a:alpha val="40000"/>
                  </a:schemeClr>
                </a:glow>
              </a:effectLst>
            </a:endParaRPr>
          </a:p>
        </p:txBody>
      </p:sp>
      <p:sp>
        <p:nvSpPr>
          <p:cNvPr id="6" name="TextBox 5"/>
          <p:cNvSpPr txBox="1"/>
          <p:nvPr/>
        </p:nvSpPr>
        <p:spPr>
          <a:xfrm>
            <a:off x="0" y="0"/>
            <a:ext cx="3886200" cy="769441"/>
          </a:xfrm>
          <a:prstGeom prst="rect">
            <a:avLst/>
          </a:prstGeom>
          <a:noFill/>
        </p:spPr>
        <p:txBody>
          <a:bodyPr wrap="square" rtlCol="0">
            <a:spAutoFit/>
          </a:bodyPr>
          <a:lstStyle/>
          <a:p>
            <a:r>
              <a:rPr lang="en-US" sz="4400" b="1" dirty="0" smtClean="0">
                <a:ln>
                  <a:solidFill>
                    <a:schemeClr val="tx1"/>
                  </a:solidFill>
                </a:ln>
                <a:solidFill>
                  <a:schemeClr val="bg1"/>
                </a:solidFill>
                <a:effectLst>
                  <a:glow rad="228600">
                    <a:schemeClr val="accent5">
                      <a:satMod val="175000"/>
                      <a:alpha val="40000"/>
                    </a:schemeClr>
                  </a:glow>
                </a:effectLst>
              </a:rPr>
              <a:t>“Father, …</a:t>
            </a:r>
            <a:endParaRPr lang="en-US" sz="4400" b="1" dirty="0">
              <a:ln>
                <a:solidFill>
                  <a:schemeClr val="tx1"/>
                </a:solidFill>
              </a:ln>
              <a:solidFill>
                <a:schemeClr val="bg1"/>
              </a:solidFill>
              <a:effectLst>
                <a:glow rad="228600">
                  <a:schemeClr val="accent5">
                    <a:satMod val="175000"/>
                    <a:alpha val="40000"/>
                  </a:schemeClr>
                </a:glow>
              </a:effectLs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323439"/>
          </a:xfrm>
          <a:prstGeom prst="rect">
            <a:avLst/>
          </a:prstGeom>
          <a:noFill/>
        </p:spPr>
        <p:txBody>
          <a:bodyPr wrap="square" rtlCol="0" anchor="ctr">
            <a:spAutoFit/>
          </a:bodyPr>
          <a:lstStyle/>
          <a:p>
            <a:pPr algn="ctr"/>
            <a:r>
              <a:rPr lang="en-US" sz="8000" b="1" dirty="0" smtClean="0">
                <a:solidFill>
                  <a:schemeClr val="bg1"/>
                </a:solidFill>
              </a:rPr>
              <a:t>Answer 4</a:t>
            </a:r>
            <a:endParaRPr lang="en-US" sz="8000" b="1" dirty="0">
              <a:solidFill>
                <a:schemeClr val="bg1"/>
              </a:solidFill>
            </a:endParaRPr>
          </a:p>
        </p:txBody>
      </p:sp>
      <p:sp>
        <p:nvSpPr>
          <p:cNvPr id="5" name="TextBox 4"/>
          <p:cNvSpPr txBox="1"/>
          <p:nvPr/>
        </p:nvSpPr>
        <p:spPr>
          <a:xfrm>
            <a:off x="0" y="1676400"/>
            <a:ext cx="9144000" cy="4154984"/>
          </a:xfrm>
          <a:prstGeom prst="rect">
            <a:avLst/>
          </a:prstGeom>
          <a:noFill/>
        </p:spPr>
        <p:txBody>
          <a:bodyPr wrap="square" rtlCol="0" anchor="ctr">
            <a:spAutoFit/>
          </a:bodyPr>
          <a:lstStyle/>
          <a:p>
            <a:pPr algn="ctr"/>
            <a:r>
              <a:rPr lang="en-US" sz="4400" b="1" dirty="0" smtClean="0">
                <a:solidFill>
                  <a:schemeClr val="bg1"/>
                </a:solidFill>
              </a:rPr>
              <a:t>Yet, even so, </a:t>
            </a:r>
            <a:r>
              <a:rPr lang="en-US" sz="4400" b="1" u="sng" dirty="0" smtClean="0">
                <a:solidFill>
                  <a:schemeClr val="bg1"/>
                </a:solidFill>
              </a:rPr>
              <a:t>every</a:t>
            </a:r>
            <a:r>
              <a:rPr lang="en-US" sz="4400" b="1" dirty="0" smtClean="0">
                <a:solidFill>
                  <a:schemeClr val="bg1"/>
                </a:solidFill>
              </a:rPr>
              <a:t> sin (</a:t>
            </a:r>
            <a:r>
              <a:rPr lang="en-US" sz="4400" b="1" dirty="0" smtClean="0">
                <a:solidFill>
                  <a:srgbClr val="00B0F0"/>
                </a:solidFill>
              </a:rPr>
              <a:t>1 John 3:4 KJB</a:t>
            </a:r>
            <a:r>
              <a:rPr lang="en-US" sz="4400" b="1" dirty="0" smtClean="0">
                <a:solidFill>
                  <a:schemeClr val="bg1"/>
                </a:solidFill>
              </a:rPr>
              <a:t>), great or small, physical and spiritual, presumptuous or ignorant, natural or unnatural, brings death (</a:t>
            </a:r>
            <a:r>
              <a:rPr lang="en-US" sz="4400" b="1" dirty="0" smtClean="0">
                <a:solidFill>
                  <a:srgbClr val="00B0F0"/>
                </a:solidFill>
              </a:rPr>
              <a:t>Romans 6:23 KJB</a:t>
            </a:r>
            <a:r>
              <a:rPr lang="en-US" sz="4400" b="1" dirty="0" smtClean="0">
                <a:solidFill>
                  <a:schemeClr val="bg1"/>
                </a:solidFill>
              </a:rPr>
              <a:t>), and the sin against the Holy Ghost, brings eternal death.</a:t>
            </a:r>
            <a:endParaRPr lang="en-US" sz="4400" b="1" dirty="0" smtClean="0">
              <a:solidFill>
                <a:srgbClr val="00B0F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6555641"/>
          </a:xfrm>
          <a:prstGeom prst="rect">
            <a:avLst/>
          </a:prstGeom>
          <a:noFill/>
        </p:spPr>
        <p:txBody>
          <a:bodyPr wrap="square" rtlCol="0" anchor="ctr">
            <a:spAutoFit/>
          </a:bodyPr>
          <a:lstStyle/>
          <a:p>
            <a:pPr algn="ctr"/>
            <a:r>
              <a:rPr lang="en-US" sz="6000" b="1" dirty="0" smtClean="0">
                <a:solidFill>
                  <a:schemeClr val="bg1"/>
                </a:solidFill>
              </a:rPr>
              <a:t>Those are the submitted Questions and the Bible’s Answers for tonight.</a:t>
            </a:r>
          </a:p>
          <a:p>
            <a:pPr algn="ctr"/>
            <a:r>
              <a:rPr lang="en-US" sz="6000" b="1" u="sng" dirty="0" smtClean="0">
                <a:solidFill>
                  <a:srgbClr val="00B0F0"/>
                </a:solidFill>
              </a:rPr>
              <a:t>Thank you</a:t>
            </a:r>
            <a:r>
              <a:rPr lang="en-US" sz="6000" b="1" dirty="0" smtClean="0">
                <a:solidFill>
                  <a:schemeClr val="bg1"/>
                </a:solidFill>
              </a:rPr>
              <a:t>, Bible study is our joy and it is our pleasure to carry out it’s instructions.</a:t>
            </a:r>
            <a:endParaRPr lang="en-US" sz="6000" b="1" dirty="0">
              <a:solidFill>
                <a:schemeClr val="bg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 - Psalms 12 vs 6-7 AV1611 Footnotes.jpg"/>
          <p:cNvPicPr>
            <a:picLocks noChangeAspect="1"/>
          </p:cNvPicPr>
          <p:nvPr/>
        </p:nvPicPr>
        <p:blipFill>
          <a:blip r:embed="rId2"/>
          <a:stretch>
            <a:fillRect/>
          </a:stretch>
        </p:blipFill>
        <p:spPr>
          <a:xfrm>
            <a:off x="0" y="1066800"/>
            <a:ext cx="9144001" cy="4648200"/>
          </a:xfrm>
          <a:prstGeom prst="rect">
            <a:avLst/>
          </a:prstGeom>
        </p:spPr>
      </p:pic>
      <p:sp>
        <p:nvSpPr>
          <p:cNvPr id="5" name="TextBox 4"/>
          <p:cNvSpPr txBox="1"/>
          <p:nvPr/>
        </p:nvSpPr>
        <p:spPr>
          <a:xfrm>
            <a:off x="0" y="0"/>
            <a:ext cx="9144000" cy="954107"/>
          </a:xfrm>
          <a:prstGeom prst="rect">
            <a:avLst/>
          </a:prstGeom>
          <a:noFill/>
        </p:spPr>
        <p:txBody>
          <a:bodyPr wrap="square" rtlCol="0">
            <a:spAutoFit/>
          </a:bodyPr>
          <a:lstStyle/>
          <a:p>
            <a:pPr algn="ctr"/>
            <a:r>
              <a:rPr lang="en-US" sz="2800" b="1" dirty="0" smtClean="0">
                <a:solidFill>
                  <a:schemeClr val="bg1"/>
                </a:solidFill>
              </a:rPr>
              <a:t>“The </a:t>
            </a:r>
            <a:r>
              <a:rPr lang="en-US" sz="2800" b="1" dirty="0">
                <a:solidFill>
                  <a:schemeClr val="bg1"/>
                </a:solidFill>
              </a:rPr>
              <a:t>words of the LORD </a:t>
            </a:r>
            <a:r>
              <a:rPr lang="en-US" sz="2800" b="1" i="1" dirty="0">
                <a:solidFill>
                  <a:schemeClr val="bg1"/>
                </a:solidFill>
              </a:rPr>
              <a:t>are</a:t>
            </a:r>
            <a:r>
              <a:rPr lang="en-US" sz="2800" b="1" dirty="0">
                <a:solidFill>
                  <a:schemeClr val="bg1"/>
                </a:solidFill>
              </a:rPr>
              <a:t> pure words: </a:t>
            </a:r>
            <a:r>
              <a:rPr lang="en-US" sz="2800" b="1" i="1" dirty="0">
                <a:solidFill>
                  <a:schemeClr val="bg1"/>
                </a:solidFill>
              </a:rPr>
              <a:t>as</a:t>
            </a:r>
            <a:r>
              <a:rPr lang="en-US" sz="2800" b="1" dirty="0">
                <a:solidFill>
                  <a:schemeClr val="bg1"/>
                </a:solidFill>
              </a:rPr>
              <a:t> silver tried in a furnace of earth, purified seven times</a:t>
            </a:r>
            <a:r>
              <a:rPr lang="en-US" sz="2800" b="1" dirty="0" smtClean="0">
                <a:solidFill>
                  <a:schemeClr val="bg1"/>
                </a:solidFill>
              </a:rPr>
              <a:t>.” – Psalms 12:6 KJB</a:t>
            </a:r>
            <a:endParaRPr lang="en-US" sz="2800" b="1" dirty="0">
              <a:solidFill>
                <a:schemeClr val="bg1"/>
              </a:solidFill>
            </a:endParaRPr>
          </a:p>
        </p:txBody>
      </p:sp>
      <p:sp>
        <p:nvSpPr>
          <p:cNvPr id="6" name="TextBox 5"/>
          <p:cNvSpPr txBox="1"/>
          <p:nvPr/>
        </p:nvSpPr>
        <p:spPr>
          <a:xfrm>
            <a:off x="0" y="5715000"/>
            <a:ext cx="9144000" cy="954107"/>
          </a:xfrm>
          <a:prstGeom prst="rect">
            <a:avLst/>
          </a:prstGeom>
          <a:noFill/>
        </p:spPr>
        <p:txBody>
          <a:bodyPr wrap="square" rtlCol="0">
            <a:spAutoFit/>
          </a:bodyPr>
          <a:lstStyle/>
          <a:p>
            <a:pPr algn="ctr"/>
            <a:r>
              <a:rPr lang="en-US" sz="2800" b="1" dirty="0" smtClean="0">
                <a:solidFill>
                  <a:schemeClr val="bg1"/>
                </a:solidFill>
              </a:rPr>
              <a:t>“</a:t>
            </a:r>
            <a:r>
              <a:rPr lang="en-US" sz="2800" b="1" dirty="0">
                <a:solidFill>
                  <a:schemeClr val="bg1"/>
                </a:solidFill>
              </a:rPr>
              <a:t>Thou </a:t>
            </a:r>
            <a:r>
              <a:rPr lang="en-US" sz="2800" b="1" dirty="0" err="1">
                <a:solidFill>
                  <a:schemeClr val="bg1"/>
                </a:solidFill>
              </a:rPr>
              <a:t>shalt</a:t>
            </a:r>
            <a:r>
              <a:rPr lang="en-US" sz="2800" b="1" dirty="0">
                <a:solidFill>
                  <a:schemeClr val="bg1"/>
                </a:solidFill>
              </a:rPr>
              <a:t> keep them, O LORD, thou </a:t>
            </a:r>
            <a:r>
              <a:rPr lang="en-US" sz="2800" b="1" dirty="0" err="1">
                <a:solidFill>
                  <a:schemeClr val="bg1"/>
                </a:solidFill>
              </a:rPr>
              <a:t>shalt</a:t>
            </a:r>
            <a:r>
              <a:rPr lang="en-US" sz="2800" b="1" dirty="0">
                <a:solidFill>
                  <a:schemeClr val="bg1"/>
                </a:solidFill>
              </a:rPr>
              <a:t> preserve them from this generation for ever.</a:t>
            </a:r>
            <a:r>
              <a:rPr lang="en-US" sz="2800" b="1" dirty="0" smtClean="0">
                <a:solidFill>
                  <a:schemeClr val="bg1"/>
                </a:solidFill>
              </a:rPr>
              <a:t>” – Psalms 12:7 KJB</a:t>
            </a:r>
            <a:endParaRPr lang="en-US" sz="28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ble - Jesus - He Is Risen.jpg"/>
          <p:cNvPicPr>
            <a:picLocks noChangeAspect="1"/>
          </p:cNvPicPr>
          <p:nvPr/>
        </p:nvPicPr>
        <p:blipFill>
          <a:blip r:embed="rId2"/>
          <a:stretch>
            <a:fillRect/>
          </a:stretch>
        </p:blipFill>
        <p:spPr>
          <a:xfrm>
            <a:off x="1550614" y="0"/>
            <a:ext cx="6042772"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 - Jesus Walks On Water 02.jpg"/>
          <p:cNvPicPr>
            <a:picLocks noChangeAspect="1"/>
          </p:cNvPicPr>
          <p:nvPr/>
        </p:nvPicPr>
        <p:blipFill>
          <a:blip r:embed="rId2"/>
          <a:stretch>
            <a:fillRect/>
          </a:stretch>
        </p:blipFill>
        <p:spPr>
          <a:xfrm>
            <a:off x="0" y="-1"/>
            <a:ext cx="9144000" cy="68580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2416</Words>
  <Application>Microsoft Office PowerPoint</Application>
  <PresentationFormat>On-screen Show (4:3)</PresentationFormat>
  <Paragraphs>195</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AWHN</dc:creator>
  <cp:lastModifiedBy>AWHN</cp:lastModifiedBy>
  <cp:revision>359</cp:revision>
  <dcterms:created xsi:type="dcterms:W3CDTF">2019-07-24T23:25:26Z</dcterms:created>
  <dcterms:modified xsi:type="dcterms:W3CDTF">2019-07-30T12:09:28Z</dcterms:modified>
</cp:coreProperties>
</file>