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4" r:id="rId5"/>
    <p:sldId id="287" r:id="rId6"/>
    <p:sldId id="288" r:id="rId7"/>
    <p:sldId id="289" r:id="rId8"/>
    <p:sldId id="290" r:id="rId9"/>
    <p:sldId id="304" r:id="rId10"/>
    <p:sldId id="291" r:id="rId11"/>
    <p:sldId id="292" r:id="rId12"/>
    <p:sldId id="301" r:id="rId13"/>
    <p:sldId id="300" r:id="rId14"/>
    <p:sldId id="303" r:id="rId15"/>
    <p:sldId id="295" r:id="rId16"/>
    <p:sldId id="302" r:id="rId17"/>
    <p:sldId id="293" r:id="rId18"/>
    <p:sldId id="294" r:id="rId19"/>
    <p:sldId id="297" r:id="rId20"/>
    <p:sldId id="296" r:id="rId21"/>
    <p:sldId id="298" r:id="rId22"/>
    <p:sldId id="299" r:id="rId23"/>
    <p:sldId id="305" r:id="rId24"/>
    <p:sldId id="307" r:id="rId25"/>
    <p:sldId id="308" r:id="rId26"/>
    <p:sldId id="310" r:id="rId27"/>
    <p:sldId id="312" r:id="rId28"/>
    <p:sldId id="309" r:id="rId29"/>
    <p:sldId id="311" r:id="rId30"/>
    <p:sldId id="313" r:id="rId31"/>
    <p:sldId id="314" r:id="rId32"/>
    <p:sldId id="315" r:id="rId33"/>
    <p:sldId id="316" r:id="rId34"/>
    <p:sldId id="318" r:id="rId35"/>
    <p:sldId id="319" r:id="rId36"/>
    <p:sldId id="322" r:id="rId37"/>
    <p:sldId id="320" r:id="rId38"/>
    <p:sldId id="321" r:id="rId39"/>
    <p:sldId id="317" r:id="rId40"/>
    <p:sldId id="323" r:id="rId41"/>
    <p:sldId id="324" r:id="rId42"/>
    <p:sldId id="326" r:id="rId43"/>
    <p:sldId id="327" r:id="rId44"/>
    <p:sldId id="328" r:id="rId45"/>
    <p:sldId id="274" r:id="rId46"/>
    <p:sldId id="2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AAD59-2BA0-453B-B890-1795F02D4BDD}" type="datetimeFigureOut">
              <a:rPr lang="en-US" smtClean="0"/>
              <a:pPr/>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DAAD59-2BA0-453B-B890-1795F02D4BDD}" type="datetimeFigureOut">
              <a:rPr lang="en-US" smtClean="0"/>
              <a:pPr/>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DAAD59-2BA0-453B-B890-1795F02D4BDD}" type="datetimeFigureOut">
              <a:rPr lang="en-US" smtClean="0"/>
              <a:pPr/>
              <a:t>7/27/2019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AAD59-2BA0-453B-B890-1795F02D4BDD}" type="datetimeFigureOut">
              <a:rPr lang="en-US" smtClean="0"/>
              <a:pPr/>
              <a:t>7/27/2019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AAD59-2BA0-453B-B890-1795F02D4BDD}" type="datetimeFigureOut">
              <a:rPr lang="en-US" smtClean="0"/>
              <a:pPr/>
              <a:t>7/27/2019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AAD59-2BA0-453B-B890-1795F02D4BDD}" type="datetimeFigureOut">
              <a:rPr lang="en-US" smtClean="0"/>
              <a:pPr/>
              <a:t>7/27/2019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C931-1F7C-4659-9930-24920D4285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specialHDwallpaper.jpg"/>
          <p:cNvPicPr>
            <a:picLocks noChangeAspect="1"/>
          </p:cNvPicPr>
          <p:nvPr/>
        </p:nvPicPr>
        <p:blipFill>
          <a:blip r:embed="rId2"/>
          <a:stretch>
            <a:fillRect/>
          </a:stretch>
        </p:blipFill>
        <p:spPr>
          <a:xfrm>
            <a:off x="0" y="859536"/>
            <a:ext cx="9144000" cy="5138928"/>
          </a:xfrm>
          <a:prstGeom prst="rect">
            <a:avLst/>
          </a:prstGeom>
        </p:spPr>
      </p:pic>
      <p:sp>
        <p:nvSpPr>
          <p:cNvPr id="4" name="TextBox 3"/>
          <p:cNvSpPr txBox="1"/>
          <p:nvPr/>
        </p:nvSpPr>
        <p:spPr>
          <a:xfrm>
            <a:off x="0" y="457200"/>
            <a:ext cx="9144000" cy="6001643"/>
          </a:xfrm>
          <a:prstGeom prst="rect">
            <a:avLst/>
          </a:prstGeom>
          <a:noFill/>
        </p:spPr>
        <p:txBody>
          <a:bodyPr wrap="square" rtlCol="0" anchor="ctr">
            <a:spAutoFit/>
          </a:bodyPr>
          <a:lstStyle/>
          <a:p>
            <a:pPr algn="ctr"/>
            <a:r>
              <a:rPr lang="en-US" sz="9600" b="1" dirty="0" smtClean="0">
                <a:ln>
                  <a:solidFill>
                    <a:schemeClr val="tx1"/>
                  </a:solidFill>
                </a:ln>
                <a:solidFill>
                  <a:schemeClr val="bg1"/>
                </a:solidFill>
                <a:effectLst>
                  <a:glow rad="228600">
                    <a:schemeClr val="accent2">
                      <a:satMod val="175000"/>
                      <a:alpha val="40000"/>
                    </a:schemeClr>
                  </a:glow>
                </a:effectLst>
              </a:rPr>
              <a:t>Questions</a:t>
            </a:r>
          </a:p>
          <a:p>
            <a:pPr algn="ctr"/>
            <a:r>
              <a:rPr lang="en-US" sz="9600" b="1" dirty="0" smtClean="0">
                <a:ln>
                  <a:solidFill>
                    <a:schemeClr val="tx1"/>
                  </a:solidFill>
                </a:ln>
                <a:solidFill>
                  <a:schemeClr val="bg1"/>
                </a:solidFill>
                <a:effectLst>
                  <a:glow rad="228600">
                    <a:schemeClr val="accent2">
                      <a:satMod val="175000"/>
                      <a:alpha val="40000"/>
                    </a:schemeClr>
                  </a:glow>
                </a:effectLst>
              </a:rPr>
              <a:t>&amp;</a:t>
            </a:r>
          </a:p>
          <a:p>
            <a:pPr algn="ctr"/>
            <a:r>
              <a:rPr lang="en-US" sz="9600" b="1" dirty="0" smtClean="0">
                <a:ln>
                  <a:solidFill>
                    <a:schemeClr val="tx1"/>
                  </a:solidFill>
                </a:ln>
                <a:solidFill>
                  <a:schemeClr val="bg1"/>
                </a:solidFill>
                <a:effectLst>
                  <a:glow rad="228600">
                    <a:schemeClr val="accent2">
                      <a:satMod val="175000"/>
                      <a:alpha val="40000"/>
                    </a:schemeClr>
                  </a:glow>
                </a:effectLst>
              </a:rPr>
              <a:t>(Bible)</a:t>
            </a:r>
          </a:p>
          <a:p>
            <a:pPr algn="ctr"/>
            <a:r>
              <a:rPr lang="en-US" sz="9600" b="1" dirty="0" smtClean="0">
                <a:ln>
                  <a:solidFill>
                    <a:schemeClr val="tx1"/>
                  </a:solidFill>
                </a:ln>
                <a:solidFill>
                  <a:schemeClr val="bg1"/>
                </a:solidFill>
                <a:effectLst>
                  <a:glow rad="228600">
                    <a:schemeClr val="accent2">
                      <a:satMod val="175000"/>
                      <a:alpha val="40000"/>
                    </a:schemeClr>
                  </a:glow>
                </a:effectLst>
              </a:rPr>
              <a:t>Answers</a:t>
            </a:r>
            <a:endParaRPr lang="en-US" sz="9600" b="1" dirty="0">
              <a:ln>
                <a:solidFill>
                  <a:schemeClr val="tx1"/>
                </a:solidFill>
              </a:ln>
              <a:solidFill>
                <a:schemeClr val="bg1"/>
              </a:solidFill>
              <a:effectLst>
                <a:glow rad="228600">
                  <a:schemeClr val="accent2">
                    <a:satMod val="175000"/>
                    <a:alpha val="4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10355"/>
            <a:ext cx="9144000" cy="5447645"/>
          </a:xfrm>
          <a:prstGeom prst="rect">
            <a:avLst/>
          </a:prstGeom>
          <a:noFill/>
        </p:spPr>
        <p:txBody>
          <a:bodyPr wrap="square" rtlCol="0">
            <a:spAutoFit/>
          </a:bodyPr>
          <a:lstStyle/>
          <a:p>
            <a:pPr algn="ctr"/>
            <a:r>
              <a:rPr lang="en-US" sz="5400" b="1" dirty="0" smtClean="0">
                <a:solidFill>
                  <a:schemeClr val="bg1"/>
                </a:solidFill>
              </a:rPr>
              <a:t>“And they were both </a:t>
            </a:r>
            <a:r>
              <a:rPr lang="en-US" sz="5400" b="1" u="sng" dirty="0" smtClean="0">
                <a:solidFill>
                  <a:schemeClr val="bg1"/>
                </a:solidFill>
              </a:rPr>
              <a:t>naked</a:t>
            </a:r>
            <a:r>
              <a:rPr lang="en-US" sz="5400" b="1" dirty="0" smtClean="0">
                <a:solidFill>
                  <a:schemeClr val="bg1"/>
                </a:solidFill>
              </a:rPr>
              <a:t>, </a:t>
            </a:r>
            <a:r>
              <a:rPr lang="en-US" sz="5400" b="1" u="sng" dirty="0" smtClean="0">
                <a:solidFill>
                  <a:srgbClr val="FFFF00"/>
                </a:solidFill>
              </a:rPr>
              <a:t>the man</a:t>
            </a:r>
            <a:r>
              <a:rPr lang="en-US" sz="5400" b="1" dirty="0" smtClean="0">
                <a:solidFill>
                  <a:schemeClr val="bg1"/>
                </a:solidFill>
              </a:rPr>
              <a:t> and </a:t>
            </a:r>
            <a:r>
              <a:rPr lang="en-US" sz="5400" b="1" u="sng" dirty="0" smtClean="0">
                <a:solidFill>
                  <a:srgbClr val="FFFF00"/>
                </a:solidFill>
              </a:rPr>
              <a:t>his</a:t>
            </a:r>
            <a:r>
              <a:rPr lang="en-US" sz="5400" b="1" dirty="0" smtClean="0">
                <a:solidFill>
                  <a:schemeClr val="bg1"/>
                </a:solidFill>
              </a:rPr>
              <a:t> </a:t>
            </a:r>
            <a:r>
              <a:rPr lang="en-US" sz="5400" b="1" u="sng" dirty="0" smtClean="0">
                <a:solidFill>
                  <a:schemeClr val="accent4">
                    <a:lumMod val="60000"/>
                    <a:lumOff val="40000"/>
                  </a:schemeClr>
                </a:solidFill>
              </a:rPr>
              <a:t>wife</a:t>
            </a:r>
            <a:r>
              <a:rPr lang="en-US" sz="5400" b="1" dirty="0" smtClean="0">
                <a:solidFill>
                  <a:schemeClr val="bg1"/>
                </a:solidFill>
              </a:rPr>
              <a:t>, and were </a:t>
            </a:r>
            <a:r>
              <a:rPr lang="en-US" sz="5400" b="1" u="sng" dirty="0" smtClean="0">
                <a:solidFill>
                  <a:schemeClr val="bg1"/>
                </a:solidFill>
              </a:rPr>
              <a:t>not ashamed</a:t>
            </a:r>
            <a:r>
              <a:rPr lang="en-US" sz="5400" b="1" dirty="0" smtClean="0">
                <a:solidFill>
                  <a:schemeClr val="bg1"/>
                </a:solidFill>
              </a:rPr>
              <a:t>.”</a:t>
            </a:r>
          </a:p>
          <a:p>
            <a:pPr algn="ctr"/>
            <a:r>
              <a:rPr lang="en-US" sz="5400" b="1" dirty="0" smtClean="0">
                <a:solidFill>
                  <a:srgbClr val="00B0F0"/>
                </a:solidFill>
              </a:rPr>
              <a:t>– Genesis 2:25 KJB</a:t>
            </a:r>
          </a:p>
          <a:p>
            <a:pPr algn="ctr"/>
            <a:endParaRPr lang="en-US" sz="2400" b="1" dirty="0" smtClean="0">
              <a:solidFill>
                <a:srgbClr val="00B0F0"/>
              </a:solidFill>
            </a:endParaRPr>
          </a:p>
          <a:p>
            <a:pPr algn="ctr"/>
            <a:r>
              <a:rPr lang="en-US" sz="5400" b="1" dirty="0" smtClean="0">
                <a:solidFill>
                  <a:srgbClr val="00B050"/>
                </a:solidFill>
              </a:rPr>
              <a:t>It says, “naked”, &amp; not wearing extra minerals (silver, gold, &amp;c).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10355"/>
            <a:ext cx="9144000" cy="5078313"/>
          </a:xfrm>
          <a:prstGeom prst="rect">
            <a:avLst/>
          </a:prstGeom>
          <a:noFill/>
        </p:spPr>
        <p:txBody>
          <a:bodyPr wrap="square" rtlCol="0">
            <a:spAutoFit/>
          </a:bodyPr>
          <a:lstStyle/>
          <a:p>
            <a:pPr algn="ctr"/>
            <a:r>
              <a:rPr lang="en-US" sz="5400" b="1" dirty="0" smtClean="0">
                <a:solidFill>
                  <a:schemeClr val="bg1"/>
                </a:solidFill>
              </a:rPr>
              <a:t>Now the text saying, “naked” refers to their flesh, and not that God did not provide </a:t>
            </a:r>
            <a:r>
              <a:rPr lang="en-US" sz="5400" b="1" u="sng" dirty="0" smtClean="0">
                <a:solidFill>
                  <a:schemeClr val="bg1"/>
                </a:solidFill>
              </a:rPr>
              <a:t>clothes of righteousness</a:t>
            </a:r>
            <a:r>
              <a:rPr lang="en-US" sz="5400" b="1" dirty="0" smtClean="0">
                <a:solidFill>
                  <a:schemeClr val="bg1"/>
                </a:solidFill>
              </a:rPr>
              <a:t> for them.  Under our clothes, we are naked, just as they were.</a:t>
            </a:r>
            <a:endParaRPr lang="en-US" sz="5400" b="1" dirty="0" smtClean="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Sincerely Dead - Adam Living Being.jpg"/>
          <p:cNvPicPr>
            <a:picLocks noChangeAspect="1"/>
          </p:cNvPicPr>
          <p:nvPr/>
        </p:nvPicPr>
        <p:blipFill>
          <a:blip r:embed="rId2"/>
          <a:stretch>
            <a:fillRect/>
          </a:stretch>
        </p:blipFill>
        <p:spPr>
          <a:xfrm>
            <a:off x="0" y="858505"/>
            <a:ext cx="9144000" cy="51409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10355"/>
            <a:ext cx="9144000" cy="5078313"/>
          </a:xfrm>
          <a:prstGeom prst="rect">
            <a:avLst/>
          </a:prstGeom>
          <a:noFill/>
        </p:spPr>
        <p:txBody>
          <a:bodyPr wrap="square" rtlCol="0">
            <a:spAutoFit/>
          </a:bodyPr>
          <a:lstStyle/>
          <a:p>
            <a:pPr algn="ctr"/>
            <a:r>
              <a:rPr lang="en-US" sz="5400" b="1" dirty="0" smtClean="0">
                <a:solidFill>
                  <a:schemeClr val="bg1"/>
                </a:solidFill>
              </a:rPr>
              <a:t>They were “naked” (referring to their perfect flesh), but were clothed with garments of light, and “</a:t>
            </a:r>
            <a:r>
              <a:rPr lang="en-US" sz="5400" b="1" u="sng" dirty="0" smtClean="0">
                <a:solidFill>
                  <a:schemeClr val="bg1"/>
                </a:solidFill>
              </a:rPr>
              <a:t>un</a:t>
            </a:r>
            <a:r>
              <a:rPr lang="en-US" sz="5400" b="1" dirty="0" smtClean="0">
                <a:solidFill>
                  <a:schemeClr val="bg1"/>
                </a:solidFill>
              </a:rPr>
              <a:t>ashamed”, for they had not yet sinned, but after which, they lost those garments.</a:t>
            </a:r>
            <a:endParaRPr lang="en-US" sz="5400" b="1" dirty="0" smtClean="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Adam And Eve 0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752600"/>
            <a:ext cx="9144000" cy="4247317"/>
          </a:xfrm>
          <a:prstGeom prst="rect">
            <a:avLst/>
          </a:prstGeom>
          <a:noFill/>
        </p:spPr>
        <p:txBody>
          <a:bodyPr wrap="square" rtlCol="0">
            <a:spAutoFit/>
          </a:bodyPr>
          <a:lstStyle/>
          <a:p>
            <a:pPr algn="ctr"/>
            <a:r>
              <a:rPr lang="en-US" sz="5400" b="1" dirty="0" smtClean="0">
                <a:solidFill>
                  <a:schemeClr val="bg1"/>
                </a:solidFill>
              </a:rPr>
              <a:t>For God, when He created mankind, clothed Adam &amp; Eve with the garments of purest light and glory, covering their perfect fleshly ‘</a:t>
            </a:r>
            <a:r>
              <a:rPr lang="en-US" sz="5400" b="1" dirty="0" err="1" smtClean="0">
                <a:solidFill>
                  <a:schemeClr val="bg1"/>
                </a:solidFill>
              </a:rPr>
              <a:t>naked’-ness</a:t>
            </a:r>
            <a:r>
              <a:rPr lang="en-US" sz="5400" b="1" dirty="0" smtClean="0">
                <a:solidFill>
                  <a:schemeClr val="bg1"/>
                </a:solidFill>
              </a:rPr>
              <a:t>.</a:t>
            </a:r>
            <a:endParaRPr lang="en-US" sz="5400" b="1" dirty="0" smtClean="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Adam And Eve 08.jpg"/>
          <p:cNvPicPr>
            <a:picLocks noChangeAspect="1"/>
          </p:cNvPicPr>
          <p:nvPr/>
        </p:nvPicPr>
        <p:blipFill>
          <a:blip r:embed="rId2"/>
          <a:stretch>
            <a:fillRect/>
          </a:stretch>
        </p:blipFill>
        <p:spPr>
          <a:xfrm>
            <a:off x="0" y="914400"/>
            <a:ext cx="9144000" cy="4953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057400"/>
            <a:ext cx="9144000" cy="3416320"/>
          </a:xfrm>
          <a:prstGeom prst="rect">
            <a:avLst/>
          </a:prstGeom>
          <a:noFill/>
        </p:spPr>
        <p:txBody>
          <a:bodyPr wrap="square" rtlCol="0">
            <a:spAutoFit/>
          </a:bodyPr>
          <a:lstStyle/>
          <a:p>
            <a:pPr algn="ctr"/>
            <a:r>
              <a:rPr lang="en-US" sz="5400" b="1" dirty="0" smtClean="0">
                <a:solidFill>
                  <a:schemeClr val="bg1"/>
                </a:solidFill>
              </a:rPr>
              <a:t>“What is </a:t>
            </a:r>
            <a:r>
              <a:rPr lang="en-US" sz="5400" b="1" u="sng" dirty="0" smtClean="0">
                <a:solidFill>
                  <a:srgbClr val="FFFF00"/>
                </a:solidFill>
              </a:rPr>
              <a:t>man</a:t>
            </a:r>
            <a:r>
              <a:rPr lang="en-US" sz="5400" b="1" dirty="0" smtClean="0">
                <a:solidFill>
                  <a:schemeClr val="bg1"/>
                </a:solidFill>
              </a:rPr>
              <a:t>, that thou art mindful of </a:t>
            </a:r>
            <a:r>
              <a:rPr lang="en-US" sz="5400" b="1" u="sng" dirty="0" smtClean="0">
                <a:solidFill>
                  <a:srgbClr val="FFFF00"/>
                </a:solidFill>
              </a:rPr>
              <a:t>him</a:t>
            </a:r>
            <a:r>
              <a:rPr lang="en-US" sz="5400" b="1" dirty="0" smtClean="0">
                <a:solidFill>
                  <a:schemeClr val="bg1"/>
                </a:solidFill>
              </a:rPr>
              <a:t>? and </a:t>
            </a:r>
            <a:r>
              <a:rPr lang="en-US" sz="5400" b="1" u="sng" dirty="0" smtClean="0">
                <a:solidFill>
                  <a:srgbClr val="FFFF00"/>
                </a:solidFill>
              </a:rPr>
              <a:t>the son of man</a:t>
            </a:r>
            <a:r>
              <a:rPr lang="en-US" sz="5400" b="1" dirty="0" smtClean="0">
                <a:solidFill>
                  <a:schemeClr val="bg1"/>
                </a:solidFill>
              </a:rPr>
              <a:t>, that thou </a:t>
            </a:r>
            <a:r>
              <a:rPr lang="en-US" sz="5400" b="1" dirty="0" err="1" smtClean="0">
                <a:solidFill>
                  <a:schemeClr val="bg1"/>
                </a:solidFill>
              </a:rPr>
              <a:t>visitest</a:t>
            </a:r>
            <a:r>
              <a:rPr lang="en-US" sz="5400" b="1" dirty="0" smtClean="0">
                <a:solidFill>
                  <a:schemeClr val="bg1"/>
                </a:solidFill>
              </a:rPr>
              <a:t> </a:t>
            </a:r>
            <a:r>
              <a:rPr lang="en-US" sz="5400" b="1" u="sng" dirty="0" smtClean="0">
                <a:solidFill>
                  <a:srgbClr val="FFFF00"/>
                </a:solidFill>
              </a:rPr>
              <a:t>him</a:t>
            </a:r>
            <a:r>
              <a:rPr lang="en-US" sz="5400" b="1" dirty="0" smtClean="0">
                <a:solidFill>
                  <a:schemeClr val="bg1"/>
                </a:solidFill>
              </a:rPr>
              <a:t>?”</a:t>
            </a:r>
          </a:p>
          <a:p>
            <a:pPr algn="ctr"/>
            <a:r>
              <a:rPr lang="en-US" sz="5400" b="1" dirty="0" smtClean="0">
                <a:solidFill>
                  <a:srgbClr val="00B0F0"/>
                </a:solidFill>
              </a:rPr>
              <a:t>– Psalms 8:4 KJB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057400"/>
            <a:ext cx="9144000" cy="4247317"/>
          </a:xfrm>
          <a:prstGeom prst="rect">
            <a:avLst/>
          </a:prstGeom>
          <a:noFill/>
        </p:spPr>
        <p:txBody>
          <a:bodyPr wrap="square" rtlCol="0">
            <a:spAutoFit/>
          </a:bodyPr>
          <a:lstStyle/>
          <a:p>
            <a:pPr algn="ctr"/>
            <a:r>
              <a:rPr lang="en-US" sz="5400" b="1" dirty="0" smtClean="0">
                <a:solidFill>
                  <a:schemeClr val="bg1"/>
                </a:solidFill>
              </a:rPr>
              <a:t>“For thou hast made </a:t>
            </a:r>
            <a:r>
              <a:rPr lang="en-US" sz="5400" b="1" u="sng" dirty="0" smtClean="0">
                <a:solidFill>
                  <a:srgbClr val="FFFF00"/>
                </a:solidFill>
              </a:rPr>
              <a:t>him</a:t>
            </a:r>
            <a:r>
              <a:rPr lang="en-US" sz="5400" b="1" dirty="0" smtClean="0">
                <a:solidFill>
                  <a:schemeClr val="bg1"/>
                </a:solidFill>
              </a:rPr>
              <a:t> a little lower than the angels, and hast </a:t>
            </a:r>
            <a:r>
              <a:rPr lang="en-US" sz="5400" b="1" u="sng" dirty="0" smtClean="0">
                <a:solidFill>
                  <a:srgbClr val="FFFF00"/>
                </a:solidFill>
              </a:rPr>
              <a:t>crowned him with glory</a:t>
            </a:r>
            <a:r>
              <a:rPr lang="en-US" sz="5400" b="1" dirty="0" smtClean="0">
                <a:solidFill>
                  <a:schemeClr val="bg1"/>
                </a:solidFill>
              </a:rPr>
              <a:t> and </a:t>
            </a:r>
            <a:r>
              <a:rPr lang="en-US" sz="5400" b="1" dirty="0" err="1" smtClean="0">
                <a:solidFill>
                  <a:schemeClr val="bg1"/>
                </a:solidFill>
              </a:rPr>
              <a:t>honour</a:t>
            </a:r>
            <a:r>
              <a:rPr lang="en-US" sz="5400" b="1" dirty="0" smtClean="0">
                <a:solidFill>
                  <a:schemeClr val="bg1"/>
                </a:solidFill>
              </a:rPr>
              <a:t>.”</a:t>
            </a:r>
          </a:p>
          <a:p>
            <a:pPr algn="ctr"/>
            <a:r>
              <a:rPr lang="en-US" sz="5400" b="1" dirty="0" smtClean="0">
                <a:solidFill>
                  <a:srgbClr val="00B0F0"/>
                </a:solidFill>
              </a:rPr>
              <a:t>– Psalms 8:5 KJB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057400"/>
            <a:ext cx="9144000" cy="3416320"/>
          </a:xfrm>
          <a:prstGeom prst="rect">
            <a:avLst/>
          </a:prstGeom>
          <a:noFill/>
        </p:spPr>
        <p:txBody>
          <a:bodyPr wrap="square" rtlCol="0">
            <a:spAutoFit/>
          </a:bodyPr>
          <a:lstStyle/>
          <a:p>
            <a:pPr algn="ctr"/>
            <a:r>
              <a:rPr lang="en-US" sz="5400" b="1" dirty="0" smtClean="0">
                <a:solidFill>
                  <a:schemeClr val="bg1"/>
                </a:solidFill>
              </a:rPr>
              <a:t>For God Himself is clothed with glory, light and majesty, and so clothes His children with such, being a faithful loving Father.</a:t>
            </a:r>
            <a:endParaRPr lang="en-US" sz="5400" b="1" dirty="0" smtClean="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1</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spAutoFit/>
          </a:bodyPr>
          <a:lstStyle/>
          <a:p>
            <a:pPr algn="ctr"/>
            <a:r>
              <a:rPr lang="en-US" sz="6600" b="1" dirty="0" smtClean="0">
                <a:solidFill>
                  <a:srgbClr val="FFFF00"/>
                </a:solidFill>
              </a:rPr>
              <a:t>“Is it Biblical to wear wedding-bands on women/men?  What does the Bible say?”</a:t>
            </a:r>
            <a:endParaRPr lang="en-US" sz="6600"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057400"/>
            <a:ext cx="9144000" cy="3416320"/>
          </a:xfrm>
          <a:prstGeom prst="rect">
            <a:avLst/>
          </a:prstGeom>
          <a:noFill/>
        </p:spPr>
        <p:txBody>
          <a:bodyPr wrap="square" rtlCol="0">
            <a:spAutoFit/>
          </a:bodyPr>
          <a:lstStyle/>
          <a:p>
            <a:pPr algn="ctr"/>
            <a:r>
              <a:rPr lang="en-US" sz="5400" b="1" dirty="0" smtClean="0">
                <a:solidFill>
                  <a:schemeClr val="bg1"/>
                </a:solidFill>
              </a:rPr>
              <a:t>“</a:t>
            </a:r>
            <a:r>
              <a:rPr lang="en-US" sz="5400" b="1" u="sng" dirty="0" smtClean="0">
                <a:solidFill>
                  <a:srgbClr val="FFFF00"/>
                </a:solidFill>
              </a:rPr>
              <a:t>Deck thyself now </a:t>
            </a:r>
            <a:r>
              <a:rPr lang="en-US" sz="5400" b="1" i="1" u="sng" dirty="0" smtClean="0">
                <a:solidFill>
                  <a:srgbClr val="FFFF00"/>
                </a:solidFill>
              </a:rPr>
              <a:t>with</a:t>
            </a:r>
            <a:r>
              <a:rPr lang="en-US" sz="5400" b="1" u="sng" dirty="0" smtClean="0">
                <a:solidFill>
                  <a:srgbClr val="FFFF00"/>
                </a:solidFill>
              </a:rPr>
              <a:t> majesty</a:t>
            </a:r>
            <a:r>
              <a:rPr lang="en-US" sz="5400" b="1" dirty="0" smtClean="0">
                <a:solidFill>
                  <a:schemeClr val="bg1"/>
                </a:solidFill>
              </a:rPr>
              <a:t> and </a:t>
            </a:r>
            <a:r>
              <a:rPr lang="en-US" sz="5400" b="1" dirty="0" err="1" smtClean="0">
                <a:solidFill>
                  <a:schemeClr val="bg1"/>
                </a:solidFill>
              </a:rPr>
              <a:t>excellency</a:t>
            </a:r>
            <a:r>
              <a:rPr lang="en-US" sz="5400" b="1" dirty="0" smtClean="0">
                <a:solidFill>
                  <a:schemeClr val="bg1"/>
                </a:solidFill>
              </a:rPr>
              <a:t>; and </a:t>
            </a:r>
            <a:r>
              <a:rPr lang="en-US" sz="5400" b="1" u="sng" dirty="0" smtClean="0">
                <a:solidFill>
                  <a:srgbClr val="FFFF00"/>
                </a:solidFill>
              </a:rPr>
              <a:t>array thyself with glory and beauty</a:t>
            </a:r>
            <a:r>
              <a:rPr lang="en-US" sz="5400" b="1" dirty="0" smtClean="0">
                <a:solidFill>
                  <a:schemeClr val="bg1"/>
                </a:solidFill>
              </a:rPr>
              <a:t>.” </a:t>
            </a:r>
            <a:r>
              <a:rPr lang="en-US" sz="5400" b="1" dirty="0" smtClean="0">
                <a:solidFill>
                  <a:srgbClr val="00B0F0"/>
                </a:solidFill>
              </a:rPr>
              <a:t>– Job 40:10 KJB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752600"/>
            <a:ext cx="9144000" cy="4247317"/>
          </a:xfrm>
          <a:prstGeom prst="rect">
            <a:avLst/>
          </a:prstGeom>
          <a:noFill/>
        </p:spPr>
        <p:txBody>
          <a:bodyPr wrap="square" rtlCol="0">
            <a:spAutoFit/>
          </a:bodyPr>
          <a:lstStyle/>
          <a:p>
            <a:pPr algn="ctr"/>
            <a:r>
              <a:rPr lang="en-US" sz="5400" b="1" dirty="0" smtClean="0">
                <a:solidFill>
                  <a:schemeClr val="bg1"/>
                </a:solidFill>
              </a:rPr>
              <a:t>“Bless the LORD, O my soul. O </a:t>
            </a:r>
            <a:r>
              <a:rPr lang="en-US" sz="5400" b="1" u="sng" dirty="0" smtClean="0">
                <a:solidFill>
                  <a:srgbClr val="FFFF00"/>
                </a:solidFill>
              </a:rPr>
              <a:t>LORD</a:t>
            </a:r>
            <a:r>
              <a:rPr lang="en-US" sz="5400" b="1" dirty="0" smtClean="0">
                <a:solidFill>
                  <a:schemeClr val="bg1"/>
                </a:solidFill>
              </a:rPr>
              <a:t> my </a:t>
            </a:r>
            <a:r>
              <a:rPr lang="en-US" sz="5400" b="1" u="sng" dirty="0" smtClean="0">
                <a:solidFill>
                  <a:srgbClr val="FFFF00"/>
                </a:solidFill>
              </a:rPr>
              <a:t>God</a:t>
            </a:r>
            <a:r>
              <a:rPr lang="en-US" sz="5400" b="1" dirty="0" smtClean="0">
                <a:solidFill>
                  <a:schemeClr val="bg1"/>
                </a:solidFill>
              </a:rPr>
              <a:t>, thou art very great; </a:t>
            </a:r>
            <a:r>
              <a:rPr lang="en-US" sz="5400" b="1" u="sng" dirty="0" smtClean="0">
                <a:solidFill>
                  <a:srgbClr val="FFFF00"/>
                </a:solidFill>
              </a:rPr>
              <a:t>thou art clothed with </a:t>
            </a:r>
            <a:r>
              <a:rPr lang="en-US" sz="5400" b="1" u="sng" dirty="0" err="1" smtClean="0">
                <a:solidFill>
                  <a:srgbClr val="FFFF00"/>
                </a:solidFill>
              </a:rPr>
              <a:t>honour</a:t>
            </a:r>
            <a:r>
              <a:rPr lang="en-US" sz="5400" b="1" u="sng" dirty="0" smtClean="0">
                <a:solidFill>
                  <a:srgbClr val="FFFF00"/>
                </a:solidFill>
              </a:rPr>
              <a:t> and majesty</a:t>
            </a:r>
            <a:r>
              <a:rPr lang="en-US" sz="5400" b="1" dirty="0" smtClean="0">
                <a:solidFill>
                  <a:schemeClr val="bg1"/>
                </a:solidFill>
              </a:rPr>
              <a:t>.”</a:t>
            </a:r>
          </a:p>
          <a:p>
            <a:pPr algn="ctr"/>
            <a:r>
              <a:rPr lang="en-US" sz="5400" b="1" dirty="0" smtClean="0">
                <a:solidFill>
                  <a:srgbClr val="00B0F0"/>
                </a:solidFill>
              </a:rPr>
              <a:t>– Psalms 104:1 KJB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981200"/>
            <a:ext cx="9144000" cy="3416320"/>
          </a:xfrm>
          <a:prstGeom prst="rect">
            <a:avLst/>
          </a:prstGeom>
          <a:noFill/>
        </p:spPr>
        <p:txBody>
          <a:bodyPr wrap="square" rtlCol="0">
            <a:spAutoFit/>
          </a:bodyPr>
          <a:lstStyle/>
          <a:p>
            <a:pPr algn="ctr"/>
            <a:r>
              <a:rPr lang="en-US" sz="5400" b="1" dirty="0" smtClean="0">
                <a:solidFill>
                  <a:schemeClr val="bg1"/>
                </a:solidFill>
              </a:rPr>
              <a:t>“</a:t>
            </a:r>
            <a:r>
              <a:rPr lang="en-US" sz="5400" b="1" u="sng" dirty="0" smtClean="0">
                <a:solidFill>
                  <a:srgbClr val="FFFF00"/>
                </a:solidFill>
              </a:rPr>
              <a:t>Who </a:t>
            </a:r>
            <a:r>
              <a:rPr lang="en-US" sz="5400" b="1" u="sng" dirty="0" err="1" smtClean="0">
                <a:solidFill>
                  <a:srgbClr val="FFFF00"/>
                </a:solidFill>
              </a:rPr>
              <a:t>coverest</a:t>
            </a:r>
            <a:r>
              <a:rPr lang="en-US" sz="5400" b="1" u="sng" dirty="0" smtClean="0">
                <a:solidFill>
                  <a:srgbClr val="FFFF00"/>
                </a:solidFill>
              </a:rPr>
              <a:t> </a:t>
            </a:r>
            <a:r>
              <a:rPr lang="en-US" sz="5400" b="1" i="1" u="sng" dirty="0" smtClean="0">
                <a:solidFill>
                  <a:srgbClr val="FFFF00"/>
                </a:solidFill>
              </a:rPr>
              <a:t>thyself</a:t>
            </a:r>
            <a:r>
              <a:rPr lang="en-US" sz="5400" b="1" u="sng" dirty="0" smtClean="0">
                <a:solidFill>
                  <a:srgbClr val="FFFF00"/>
                </a:solidFill>
              </a:rPr>
              <a:t> with light as </a:t>
            </a:r>
            <a:r>
              <a:rPr lang="en-US" sz="5400" b="1" i="1" u="sng" dirty="0" smtClean="0">
                <a:solidFill>
                  <a:srgbClr val="FFFF00"/>
                </a:solidFill>
              </a:rPr>
              <a:t>with</a:t>
            </a:r>
            <a:r>
              <a:rPr lang="en-US" sz="5400" b="1" u="sng" dirty="0" smtClean="0">
                <a:solidFill>
                  <a:srgbClr val="FFFF00"/>
                </a:solidFill>
              </a:rPr>
              <a:t> a garment</a:t>
            </a:r>
            <a:r>
              <a:rPr lang="en-US" sz="5400" b="1" dirty="0" smtClean="0">
                <a:solidFill>
                  <a:schemeClr val="bg1"/>
                </a:solidFill>
              </a:rPr>
              <a:t>: who </a:t>
            </a:r>
            <a:r>
              <a:rPr lang="en-US" sz="5400" b="1" dirty="0" err="1" smtClean="0">
                <a:solidFill>
                  <a:schemeClr val="bg1"/>
                </a:solidFill>
              </a:rPr>
              <a:t>stretchest</a:t>
            </a:r>
            <a:r>
              <a:rPr lang="en-US" sz="5400" b="1" dirty="0" smtClean="0">
                <a:solidFill>
                  <a:schemeClr val="bg1"/>
                </a:solidFill>
              </a:rPr>
              <a:t> out the heavens like a curtain:” </a:t>
            </a:r>
            <a:r>
              <a:rPr lang="en-US" sz="5400" b="1" dirty="0" smtClean="0">
                <a:solidFill>
                  <a:srgbClr val="00B0F0"/>
                </a:solidFill>
              </a:rPr>
              <a:t>– Psalms 104:2 KJB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 Ascension 0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676400"/>
            <a:ext cx="9144000" cy="4247317"/>
          </a:xfrm>
          <a:prstGeom prst="rect">
            <a:avLst/>
          </a:prstGeom>
          <a:noFill/>
        </p:spPr>
        <p:txBody>
          <a:bodyPr wrap="square" rtlCol="0">
            <a:spAutoFit/>
          </a:bodyPr>
          <a:lstStyle/>
          <a:p>
            <a:pPr algn="ctr"/>
            <a:r>
              <a:rPr lang="en-US" sz="5400" b="1" dirty="0" smtClean="0">
                <a:solidFill>
                  <a:schemeClr val="bg1"/>
                </a:solidFill>
              </a:rPr>
              <a:t>God’s Sanctuary in the wilderness was also plain upon the external, but covered with gold inwardly, representing God’s perfect character.</a:t>
            </a:r>
            <a:endParaRPr lang="en-US" sz="5400" b="1" dirty="0" smtClean="0">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ble - Tabernacle 01.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ble - Prophecy - Revelation Chiasm - 7 Branch Candlestick.jpg"/>
          <p:cNvPicPr>
            <a:picLocks noChangeAspect="1"/>
          </p:cNvPicPr>
          <p:nvPr/>
        </p:nvPicPr>
        <p:blipFill>
          <a:blip r:embed="rId2"/>
          <a:stretch>
            <a:fillRect/>
          </a:stretch>
        </p:blipFill>
        <p:spPr>
          <a:xfrm>
            <a:off x="990600" y="0"/>
            <a:ext cx="70104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371600"/>
            <a:ext cx="9144000" cy="5078313"/>
          </a:xfrm>
          <a:prstGeom prst="rect">
            <a:avLst/>
          </a:prstGeom>
          <a:noFill/>
        </p:spPr>
        <p:txBody>
          <a:bodyPr wrap="square" rtlCol="0">
            <a:spAutoFit/>
          </a:bodyPr>
          <a:lstStyle/>
          <a:p>
            <a:pPr algn="ctr"/>
            <a:r>
              <a:rPr lang="en-US" sz="5400" b="1" dirty="0" smtClean="0">
                <a:solidFill>
                  <a:schemeClr val="bg1"/>
                </a:solidFill>
              </a:rPr>
              <a:t>God’s very own token of promise of His eternal Covenant (</a:t>
            </a:r>
            <a:r>
              <a:rPr lang="en-US" sz="5400" b="1" dirty="0" smtClean="0">
                <a:solidFill>
                  <a:srgbClr val="00B0F0"/>
                </a:solidFill>
              </a:rPr>
              <a:t>Isa. 56:4,6 KJB</a:t>
            </a:r>
            <a:r>
              <a:rPr lang="en-US" sz="5400" b="1" dirty="0" smtClean="0">
                <a:solidFill>
                  <a:schemeClr val="bg1"/>
                </a:solidFill>
              </a:rPr>
              <a:t>), His marriage vow (</a:t>
            </a:r>
            <a:r>
              <a:rPr lang="en-US" sz="5400" b="1" dirty="0" smtClean="0">
                <a:solidFill>
                  <a:srgbClr val="00B0F0"/>
                </a:solidFill>
              </a:rPr>
              <a:t>Jer. 3:14, 31:23 KJB</a:t>
            </a:r>
            <a:r>
              <a:rPr lang="en-US" sz="5400" b="1" dirty="0" smtClean="0">
                <a:solidFill>
                  <a:schemeClr val="bg1"/>
                </a:solidFill>
              </a:rPr>
              <a:t>), was placed inside the Sanctuary.  Internal.</a:t>
            </a:r>
            <a:endParaRPr lang="en-US" sz="5400" b="1" dirty="0" smtClean="0">
              <a:solidFill>
                <a:srgbClr val="00B0F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Ark Of The Covenant 05.jpg"/>
          <p:cNvPicPr>
            <a:picLocks noChangeAspect="1"/>
          </p:cNvPicPr>
          <p:nvPr/>
        </p:nvPicPr>
        <p:blipFill>
          <a:blip r:embed="rId2"/>
          <a:stretch>
            <a:fillRect/>
          </a:stretch>
        </p:blipFill>
        <p:spPr>
          <a:xfrm>
            <a:off x="0" y="1371600"/>
            <a:ext cx="9144000" cy="4038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524000"/>
            <a:ext cx="9144000" cy="5078313"/>
          </a:xfrm>
          <a:prstGeom prst="rect">
            <a:avLst/>
          </a:prstGeom>
          <a:noFill/>
        </p:spPr>
        <p:txBody>
          <a:bodyPr wrap="square" rtlCol="0">
            <a:spAutoFit/>
          </a:bodyPr>
          <a:lstStyle/>
          <a:p>
            <a:pPr algn="ctr"/>
            <a:r>
              <a:rPr lang="en-US" sz="5000" b="1" dirty="0" smtClean="0">
                <a:solidFill>
                  <a:schemeClr val="bg1"/>
                </a:solidFill>
              </a:rPr>
              <a:t>In the New Testament texts, we find the very same principle.</a:t>
            </a:r>
          </a:p>
          <a:p>
            <a:pPr algn="ctr"/>
            <a:endParaRPr lang="en-US" sz="2400" b="1" dirty="0" smtClean="0">
              <a:solidFill>
                <a:schemeClr val="bg1"/>
              </a:solidFill>
            </a:endParaRPr>
          </a:p>
          <a:p>
            <a:pPr algn="ctr"/>
            <a:r>
              <a:rPr lang="en-US" sz="5000" b="1" dirty="0" smtClean="0">
                <a:solidFill>
                  <a:schemeClr val="bg1"/>
                </a:solidFill>
              </a:rPr>
              <a:t>Not the outward adorning, or the outward sign of promise, but that of the heart, internal.  In Spirit (thought) and in Truth (deed).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371600"/>
            <a:ext cx="9144000" cy="4893647"/>
          </a:xfrm>
          <a:prstGeom prst="rect">
            <a:avLst/>
          </a:prstGeom>
          <a:noFill/>
        </p:spPr>
        <p:txBody>
          <a:bodyPr wrap="square" rtlCol="0" anchor="ctr">
            <a:spAutoFit/>
          </a:bodyPr>
          <a:lstStyle/>
          <a:p>
            <a:pPr algn="ctr"/>
            <a:r>
              <a:rPr lang="en-US" sz="5200" b="1" dirty="0" smtClean="0">
                <a:solidFill>
                  <a:schemeClr val="bg1"/>
                </a:solidFill>
              </a:rPr>
              <a:t>Let us go to the first marriage in the scripture (KJB) to answer this question, and then see </a:t>
            </a:r>
            <a:r>
              <a:rPr lang="en-US" sz="5200" b="1" dirty="0" smtClean="0">
                <a:solidFill>
                  <a:srgbClr val="FFFF00"/>
                </a:solidFill>
              </a:rPr>
              <a:t>the golden thread of truth circling the whole Bible</a:t>
            </a:r>
            <a:r>
              <a:rPr lang="en-US" sz="5200" b="1" dirty="0" smtClean="0">
                <a:solidFill>
                  <a:schemeClr val="bg1"/>
                </a:solidFill>
              </a:rPr>
              <a:t> from beginning to end.</a:t>
            </a:r>
            <a:endParaRPr lang="en-US" sz="52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47800"/>
            <a:ext cx="9144000" cy="4708981"/>
          </a:xfrm>
          <a:prstGeom prst="rect">
            <a:avLst/>
          </a:prstGeom>
          <a:noFill/>
        </p:spPr>
        <p:txBody>
          <a:bodyPr wrap="square" rtlCol="0">
            <a:spAutoFit/>
          </a:bodyPr>
          <a:lstStyle/>
          <a:p>
            <a:pPr algn="ctr"/>
            <a:r>
              <a:rPr lang="en-US" sz="5000" b="1" dirty="0" smtClean="0">
                <a:solidFill>
                  <a:schemeClr val="bg1"/>
                </a:solidFill>
              </a:rPr>
              <a:t>“Likewise, </a:t>
            </a:r>
            <a:r>
              <a:rPr lang="en-US" sz="5000" b="1" u="sng" dirty="0" smtClean="0">
                <a:solidFill>
                  <a:srgbClr val="FFFF00"/>
                </a:solidFill>
              </a:rPr>
              <a:t>ye wives, </a:t>
            </a:r>
            <a:r>
              <a:rPr lang="en-US" sz="5000" b="1" i="1" u="sng" dirty="0" smtClean="0">
                <a:solidFill>
                  <a:srgbClr val="FFFF00"/>
                </a:solidFill>
              </a:rPr>
              <a:t>be</a:t>
            </a:r>
            <a:r>
              <a:rPr lang="en-US" sz="5000" b="1" u="sng" dirty="0" smtClean="0">
                <a:solidFill>
                  <a:srgbClr val="FFFF00"/>
                </a:solidFill>
              </a:rPr>
              <a:t> in subjection to your own husbands</a:t>
            </a:r>
            <a:r>
              <a:rPr lang="en-US" sz="5000" b="1" dirty="0" smtClean="0">
                <a:solidFill>
                  <a:schemeClr val="bg1"/>
                </a:solidFill>
              </a:rPr>
              <a:t>; that, if any obey not the word, they also may without the word be won by the conversation of the wives;” </a:t>
            </a:r>
            <a:r>
              <a:rPr lang="en-US" sz="5000" b="1" dirty="0" smtClean="0">
                <a:solidFill>
                  <a:srgbClr val="00B0F0"/>
                </a:solidFill>
              </a:rPr>
              <a:t>– 1 Peter 3:1 KJB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438400"/>
            <a:ext cx="9144000" cy="2400657"/>
          </a:xfrm>
          <a:prstGeom prst="rect">
            <a:avLst/>
          </a:prstGeom>
          <a:noFill/>
        </p:spPr>
        <p:txBody>
          <a:bodyPr wrap="square" rtlCol="0">
            <a:spAutoFit/>
          </a:bodyPr>
          <a:lstStyle/>
          <a:p>
            <a:pPr algn="ctr"/>
            <a:r>
              <a:rPr lang="en-US" sz="5000" b="1" dirty="0" smtClean="0">
                <a:solidFill>
                  <a:schemeClr val="bg1"/>
                </a:solidFill>
              </a:rPr>
              <a:t>“While they </a:t>
            </a:r>
            <a:r>
              <a:rPr lang="en-US" sz="5000" b="1" u="sng" dirty="0" smtClean="0">
                <a:solidFill>
                  <a:srgbClr val="FFFF00"/>
                </a:solidFill>
              </a:rPr>
              <a:t>behold</a:t>
            </a:r>
            <a:r>
              <a:rPr lang="en-US" sz="5000" b="1" dirty="0" smtClean="0">
                <a:solidFill>
                  <a:schemeClr val="bg1"/>
                </a:solidFill>
              </a:rPr>
              <a:t> your </a:t>
            </a:r>
            <a:r>
              <a:rPr lang="en-US" sz="5000" b="1" u="sng" dirty="0" smtClean="0">
                <a:solidFill>
                  <a:srgbClr val="FFFF00"/>
                </a:solidFill>
              </a:rPr>
              <a:t>chaste conversation</a:t>
            </a:r>
            <a:r>
              <a:rPr lang="en-US" sz="5000" b="1" dirty="0" smtClean="0">
                <a:solidFill>
                  <a:schemeClr val="bg1"/>
                </a:solidFill>
              </a:rPr>
              <a:t> </a:t>
            </a:r>
            <a:r>
              <a:rPr lang="en-US" sz="5000" b="1" i="1" dirty="0" smtClean="0">
                <a:solidFill>
                  <a:schemeClr val="bg1"/>
                </a:solidFill>
              </a:rPr>
              <a:t>coupled</a:t>
            </a:r>
            <a:r>
              <a:rPr lang="en-US" sz="5000" b="1" dirty="0" smtClean="0">
                <a:solidFill>
                  <a:schemeClr val="bg1"/>
                </a:solidFill>
              </a:rPr>
              <a:t> with fear.”</a:t>
            </a:r>
          </a:p>
          <a:p>
            <a:pPr algn="ctr"/>
            <a:r>
              <a:rPr lang="en-US" sz="5000" b="1" dirty="0" smtClean="0">
                <a:solidFill>
                  <a:srgbClr val="00B0F0"/>
                </a:solidFill>
              </a:rPr>
              <a:t>– 1 Peter 3:2 KJB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752600"/>
            <a:ext cx="9144000" cy="3939540"/>
          </a:xfrm>
          <a:prstGeom prst="rect">
            <a:avLst/>
          </a:prstGeom>
          <a:noFill/>
        </p:spPr>
        <p:txBody>
          <a:bodyPr wrap="square" rtlCol="0">
            <a:spAutoFit/>
          </a:bodyPr>
          <a:lstStyle/>
          <a:p>
            <a:pPr algn="ctr"/>
            <a:r>
              <a:rPr lang="en-US" sz="5000" b="1" dirty="0" smtClean="0">
                <a:solidFill>
                  <a:schemeClr val="bg1"/>
                </a:solidFill>
              </a:rPr>
              <a:t>“Whose </a:t>
            </a:r>
            <a:r>
              <a:rPr lang="en-US" sz="5000" b="1" u="sng" dirty="0" smtClean="0">
                <a:solidFill>
                  <a:schemeClr val="bg1"/>
                </a:solidFill>
              </a:rPr>
              <a:t>adorning</a:t>
            </a:r>
            <a:r>
              <a:rPr lang="en-US" sz="5000" b="1" dirty="0" smtClean="0">
                <a:solidFill>
                  <a:schemeClr val="bg1"/>
                </a:solidFill>
              </a:rPr>
              <a:t> let it </a:t>
            </a:r>
            <a:r>
              <a:rPr lang="en-US" sz="5000" b="1" u="sng" dirty="0" smtClean="0">
                <a:solidFill>
                  <a:srgbClr val="FFFF00"/>
                </a:solidFill>
              </a:rPr>
              <a:t>not</a:t>
            </a:r>
            <a:r>
              <a:rPr lang="en-US" sz="5000" b="1" dirty="0" smtClean="0">
                <a:solidFill>
                  <a:schemeClr val="bg1"/>
                </a:solidFill>
              </a:rPr>
              <a:t> be that </a:t>
            </a:r>
            <a:r>
              <a:rPr lang="en-US" sz="5000" b="1" u="sng" dirty="0" smtClean="0">
                <a:solidFill>
                  <a:srgbClr val="FFFF00"/>
                </a:solidFill>
              </a:rPr>
              <a:t>outward</a:t>
            </a:r>
            <a:r>
              <a:rPr lang="en-US" sz="5000" b="1" dirty="0" smtClean="0">
                <a:solidFill>
                  <a:schemeClr val="bg1"/>
                </a:solidFill>
              </a:rPr>
              <a:t> </a:t>
            </a:r>
            <a:r>
              <a:rPr lang="en-US" sz="5000" b="1" i="1" dirty="0" smtClean="0">
                <a:solidFill>
                  <a:schemeClr val="bg1"/>
                </a:solidFill>
              </a:rPr>
              <a:t>adorning</a:t>
            </a:r>
            <a:r>
              <a:rPr lang="en-US" sz="5000" b="1" dirty="0" smtClean="0">
                <a:solidFill>
                  <a:schemeClr val="bg1"/>
                </a:solidFill>
              </a:rPr>
              <a:t> of plaiting the hair, and of </a:t>
            </a:r>
            <a:r>
              <a:rPr lang="en-US" sz="5000" b="1" u="sng" dirty="0" smtClean="0">
                <a:solidFill>
                  <a:srgbClr val="FFFF00"/>
                </a:solidFill>
              </a:rPr>
              <a:t>wearing of gold</a:t>
            </a:r>
            <a:r>
              <a:rPr lang="en-US" sz="5000" b="1" dirty="0" smtClean="0">
                <a:solidFill>
                  <a:schemeClr val="bg1"/>
                </a:solidFill>
              </a:rPr>
              <a:t>, or of putting on of apparel;”</a:t>
            </a:r>
          </a:p>
          <a:p>
            <a:pPr algn="ctr"/>
            <a:r>
              <a:rPr lang="en-US" sz="5000" b="1" dirty="0" smtClean="0">
                <a:solidFill>
                  <a:srgbClr val="00B0F0"/>
                </a:solidFill>
              </a:rPr>
              <a:t>– 1 Peter 3:3 KJB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47800"/>
            <a:ext cx="9144000" cy="4708981"/>
          </a:xfrm>
          <a:prstGeom prst="rect">
            <a:avLst/>
          </a:prstGeom>
          <a:noFill/>
        </p:spPr>
        <p:txBody>
          <a:bodyPr wrap="square" rtlCol="0">
            <a:spAutoFit/>
          </a:bodyPr>
          <a:lstStyle/>
          <a:p>
            <a:pPr algn="ctr"/>
            <a:r>
              <a:rPr lang="en-US" sz="5000" b="1" dirty="0" smtClean="0">
                <a:solidFill>
                  <a:schemeClr val="bg1"/>
                </a:solidFill>
              </a:rPr>
              <a:t>“But </a:t>
            </a:r>
            <a:r>
              <a:rPr lang="en-US" sz="5000" b="1" i="1" u="sng" dirty="0" smtClean="0">
                <a:solidFill>
                  <a:srgbClr val="FFFF00"/>
                </a:solidFill>
              </a:rPr>
              <a:t>let it be</a:t>
            </a:r>
            <a:r>
              <a:rPr lang="en-US" sz="5000" b="1" u="sng" dirty="0" smtClean="0">
                <a:solidFill>
                  <a:srgbClr val="FFFF00"/>
                </a:solidFill>
              </a:rPr>
              <a:t> the hidden man of the heart</a:t>
            </a:r>
            <a:r>
              <a:rPr lang="en-US" sz="5000" b="1" dirty="0" smtClean="0">
                <a:solidFill>
                  <a:schemeClr val="bg1"/>
                </a:solidFill>
              </a:rPr>
              <a:t>, in that which is not corruptible, </a:t>
            </a:r>
            <a:r>
              <a:rPr lang="en-US" sz="5000" b="1" i="1" dirty="0" smtClean="0">
                <a:solidFill>
                  <a:schemeClr val="bg1"/>
                </a:solidFill>
              </a:rPr>
              <a:t>even </a:t>
            </a:r>
            <a:r>
              <a:rPr lang="en-US" sz="5000" b="1" i="1" u="sng" dirty="0" smtClean="0">
                <a:solidFill>
                  <a:srgbClr val="FFFF00"/>
                </a:solidFill>
              </a:rPr>
              <a:t>the ornament</a:t>
            </a:r>
            <a:r>
              <a:rPr lang="en-US" sz="5000" b="1" u="sng" dirty="0" smtClean="0">
                <a:solidFill>
                  <a:srgbClr val="FFFF00"/>
                </a:solidFill>
              </a:rPr>
              <a:t> of a meek and quiet spirit</a:t>
            </a:r>
            <a:r>
              <a:rPr lang="en-US" sz="5000" b="1" dirty="0" smtClean="0">
                <a:solidFill>
                  <a:schemeClr val="bg1"/>
                </a:solidFill>
              </a:rPr>
              <a:t>, which is in the sight of God of </a:t>
            </a:r>
            <a:r>
              <a:rPr lang="en-US" sz="5000" b="1" u="sng" dirty="0" smtClean="0">
                <a:solidFill>
                  <a:srgbClr val="FFFF00"/>
                </a:solidFill>
              </a:rPr>
              <a:t>great price</a:t>
            </a:r>
            <a:r>
              <a:rPr lang="en-US" sz="5000" b="1" dirty="0" smtClean="0">
                <a:solidFill>
                  <a:schemeClr val="bg1"/>
                </a:solidFill>
              </a:rPr>
              <a:t>.” </a:t>
            </a:r>
            <a:r>
              <a:rPr lang="en-US" sz="5000" b="1" dirty="0" smtClean="0">
                <a:solidFill>
                  <a:srgbClr val="00B0F0"/>
                </a:solidFill>
              </a:rPr>
              <a:t>– 1 Peter 3:4 KJB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47800"/>
            <a:ext cx="9144000" cy="4708981"/>
          </a:xfrm>
          <a:prstGeom prst="rect">
            <a:avLst/>
          </a:prstGeom>
          <a:noFill/>
        </p:spPr>
        <p:txBody>
          <a:bodyPr wrap="square" rtlCol="0">
            <a:spAutoFit/>
          </a:bodyPr>
          <a:lstStyle/>
          <a:p>
            <a:pPr algn="ctr"/>
            <a:r>
              <a:rPr lang="en-US" sz="5000" b="1" dirty="0" smtClean="0">
                <a:solidFill>
                  <a:schemeClr val="bg1"/>
                </a:solidFill>
              </a:rPr>
              <a:t>Finally, in the Revelation of Jesus Christ, let’s see the conclusion of the whole matter, on marriage and the adornment in regards the vows, promise, or covenant made between the Husband and wife.</a:t>
            </a:r>
            <a:endParaRPr lang="en-US" sz="5000" b="1" dirty="0" smtClean="0">
              <a:solidFill>
                <a:srgbClr val="00B0F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447800"/>
            <a:ext cx="9144000" cy="5078313"/>
          </a:xfrm>
          <a:prstGeom prst="rect">
            <a:avLst/>
          </a:prstGeom>
          <a:noFill/>
        </p:spPr>
        <p:txBody>
          <a:bodyPr wrap="square" rtlCol="0">
            <a:spAutoFit/>
          </a:bodyPr>
          <a:lstStyle/>
          <a:p>
            <a:pPr algn="ctr"/>
            <a:r>
              <a:rPr lang="en-US" sz="5000" b="1" dirty="0" smtClean="0">
                <a:solidFill>
                  <a:schemeClr val="bg1"/>
                </a:solidFill>
              </a:rPr>
              <a:t>“</a:t>
            </a:r>
            <a:r>
              <a:rPr lang="en-US" sz="5400" b="1" dirty="0" smtClean="0">
                <a:solidFill>
                  <a:schemeClr val="bg1"/>
                </a:solidFill>
              </a:rPr>
              <a:t>And there appeared a great wonder in heaven; </a:t>
            </a:r>
            <a:r>
              <a:rPr lang="en-US" sz="5400" b="1" u="sng" dirty="0" smtClean="0">
                <a:solidFill>
                  <a:srgbClr val="FFFF00"/>
                </a:solidFill>
              </a:rPr>
              <a:t>a woman clothed with</a:t>
            </a:r>
            <a:r>
              <a:rPr lang="en-US" sz="5400" b="1" dirty="0" smtClean="0">
                <a:solidFill>
                  <a:schemeClr val="bg1"/>
                </a:solidFill>
              </a:rPr>
              <a:t> the </a:t>
            </a:r>
            <a:r>
              <a:rPr lang="en-US" sz="5400" b="1" u="sng" dirty="0" smtClean="0">
                <a:solidFill>
                  <a:srgbClr val="FFFF00"/>
                </a:solidFill>
              </a:rPr>
              <a:t>sun</a:t>
            </a:r>
            <a:r>
              <a:rPr lang="en-US" sz="5400" b="1" dirty="0" smtClean="0">
                <a:solidFill>
                  <a:schemeClr val="bg1"/>
                </a:solidFill>
              </a:rPr>
              <a:t>, and the </a:t>
            </a:r>
            <a:r>
              <a:rPr lang="en-US" sz="5400" b="1" u="sng" dirty="0" smtClean="0">
                <a:solidFill>
                  <a:srgbClr val="FFFF00"/>
                </a:solidFill>
              </a:rPr>
              <a:t>moon</a:t>
            </a:r>
            <a:r>
              <a:rPr lang="en-US" sz="5400" b="1" dirty="0" smtClean="0">
                <a:solidFill>
                  <a:schemeClr val="bg1"/>
                </a:solidFill>
              </a:rPr>
              <a:t> under her feet, and upon her head </a:t>
            </a:r>
            <a:r>
              <a:rPr lang="en-US" sz="5400" b="1" u="sng" dirty="0" smtClean="0">
                <a:solidFill>
                  <a:srgbClr val="FFFF00"/>
                </a:solidFill>
              </a:rPr>
              <a:t>a crown of twelve stars</a:t>
            </a:r>
            <a:r>
              <a:rPr lang="en-US" sz="5400" b="1" dirty="0" smtClean="0">
                <a:solidFill>
                  <a:schemeClr val="bg1"/>
                </a:solidFill>
              </a:rPr>
              <a:t>:” </a:t>
            </a:r>
            <a:r>
              <a:rPr lang="en-US" sz="5400" b="1" dirty="0" smtClean="0">
                <a:solidFill>
                  <a:srgbClr val="00B0F0"/>
                </a:solidFill>
              </a:rPr>
              <a:t>– Revelation 12:1 KJB</a:t>
            </a:r>
            <a:endParaRPr lang="en-US" sz="5000" b="1" dirty="0" smtClean="0">
              <a:solidFill>
                <a:srgbClr val="00B0F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Rev 12 Woman 02.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95400"/>
            <a:ext cx="9144000" cy="5262979"/>
          </a:xfrm>
          <a:prstGeom prst="rect">
            <a:avLst/>
          </a:prstGeom>
          <a:noFill/>
        </p:spPr>
        <p:txBody>
          <a:bodyPr wrap="square" rtlCol="0">
            <a:spAutoFit/>
          </a:bodyPr>
          <a:lstStyle/>
          <a:p>
            <a:pPr algn="ctr"/>
            <a:r>
              <a:rPr lang="en-US" sz="4800" b="1" dirty="0" smtClean="0">
                <a:solidFill>
                  <a:schemeClr val="bg1"/>
                </a:solidFill>
              </a:rPr>
              <a:t>In contrast to God’s faithful bride, who wears the glory of God’s light and has the covenant in her heart (the commandments of God), there is also seen the unfaithful and adulterous woman, though she wears gold outwardly.</a:t>
            </a:r>
            <a:endParaRPr lang="en-US" sz="4800" b="1" dirty="0" smtClean="0">
              <a:solidFill>
                <a:srgbClr val="00B0F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95400"/>
            <a:ext cx="9144000" cy="5262979"/>
          </a:xfrm>
          <a:prstGeom prst="rect">
            <a:avLst/>
          </a:prstGeom>
          <a:noFill/>
        </p:spPr>
        <p:txBody>
          <a:bodyPr wrap="square" rtlCol="0">
            <a:spAutoFit/>
          </a:bodyPr>
          <a:lstStyle/>
          <a:p>
            <a:pPr algn="ctr"/>
            <a:r>
              <a:rPr lang="en-US" sz="4800" b="1" dirty="0" smtClean="0">
                <a:solidFill>
                  <a:schemeClr val="bg1"/>
                </a:solidFill>
              </a:rPr>
              <a:t>“And </a:t>
            </a:r>
            <a:r>
              <a:rPr lang="en-US" sz="4800" b="1" u="sng" dirty="0" smtClean="0">
                <a:solidFill>
                  <a:srgbClr val="FFFF00"/>
                </a:solidFill>
              </a:rPr>
              <a:t>the woman was arrayed</a:t>
            </a:r>
            <a:r>
              <a:rPr lang="en-US" sz="4800" b="1" dirty="0" smtClean="0">
                <a:solidFill>
                  <a:schemeClr val="bg1"/>
                </a:solidFill>
              </a:rPr>
              <a:t> in purple and scarlet </a:t>
            </a:r>
            <a:r>
              <a:rPr lang="en-US" sz="4800" b="1" dirty="0" err="1" smtClean="0">
                <a:solidFill>
                  <a:schemeClr val="bg1"/>
                </a:solidFill>
              </a:rPr>
              <a:t>colour</a:t>
            </a:r>
            <a:r>
              <a:rPr lang="en-US" sz="4800" b="1" dirty="0" smtClean="0">
                <a:solidFill>
                  <a:schemeClr val="bg1"/>
                </a:solidFill>
              </a:rPr>
              <a:t>, and decked </a:t>
            </a:r>
            <a:r>
              <a:rPr lang="en-US" sz="4800" b="1" u="sng" dirty="0" smtClean="0">
                <a:solidFill>
                  <a:srgbClr val="FFFF00"/>
                </a:solidFill>
              </a:rPr>
              <a:t>with gold and precious stones and pearls</a:t>
            </a:r>
            <a:r>
              <a:rPr lang="en-US" sz="4800" b="1" dirty="0" smtClean="0">
                <a:solidFill>
                  <a:schemeClr val="bg1"/>
                </a:solidFill>
              </a:rPr>
              <a:t>, having a golden cup in her hand full of abominations and filthiness of her fornication:” </a:t>
            </a:r>
            <a:r>
              <a:rPr lang="en-US" sz="4800" b="1" dirty="0" smtClean="0">
                <a:solidFill>
                  <a:srgbClr val="00B0F0"/>
                </a:solidFill>
              </a:rPr>
              <a:t>– Revelation 17:4 KJB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END-TIME BABYLONIAN RENAISSANCE - DONTREST.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676400"/>
            <a:ext cx="9144000" cy="4247317"/>
          </a:xfrm>
          <a:prstGeom prst="rect">
            <a:avLst/>
          </a:prstGeom>
          <a:noFill/>
        </p:spPr>
        <p:txBody>
          <a:bodyPr wrap="square" rtlCol="0">
            <a:spAutoFit/>
          </a:bodyPr>
          <a:lstStyle/>
          <a:p>
            <a:pPr algn="ctr"/>
            <a:r>
              <a:rPr lang="en-US" sz="5400" b="1" dirty="0" smtClean="0">
                <a:solidFill>
                  <a:schemeClr val="bg1"/>
                </a:solidFill>
              </a:rPr>
              <a:t>“And the LORD God said, </a:t>
            </a:r>
            <a:r>
              <a:rPr lang="en-US" sz="5400" b="1" i="1" dirty="0" smtClean="0">
                <a:solidFill>
                  <a:schemeClr val="bg1"/>
                </a:solidFill>
              </a:rPr>
              <a:t>It is</a:t>
            </a:r>
            <a:r>
              <a:rPr lang="en-US" sz="5400" b="1" dirty="0" smtClean="0">
                <a:solidFill>
                  <a:schemeClr val="bg1"/>
                </a:solidFill>
              </a:rPr>
              <a:t> not good that </a:t>
            </a:r>
            <a:r>
              <a:rPr lang="en-US" sz="5400" b="1" u="sng" dirty="0" smtClean="0">
                <a:solidFill>
                  <a:srgbClr val="FFFF00"/>
                </a:solidFill>
              </a:rPr>
              <a:t>the man</a:t>
            </a:r>
            <a:r>
              <a:rPr lang="en-US" sz="5400" b="1" dirty="0" smtClean="0">
                <a:solidFill>
                  <a:schemeClr val="bg1"/>
                </a:solidFill>
              </a:rPr>
              <a:t> should be alone; I will make </a:t>
            </a:r>
            <a:r>
              <a:rPr lang="en-US" sz="5400" b="1" u="sng" dirty="0" smtClean="0">
                <a:solidFill>
                  <a:srgbClr val="FFFF00"/>
                </a:solidFill>
              </a:rPr>
              <a:t>him</a:t>
            </a:r>
            <a:r>
              <a:rPr lang="en-US" sz="5400" b="1" dirty="0" smtClean="0">
                <a:solidFill>
                  <a:schemeClr val="bg1"/>
                </a:solidFill>
              </a:rPr>
              <a:t> </a:t>
            </a:r>
            <a:r>
              <a:rPr lang="en-US" sz="5400" b="1" u="sng" dirty="0" smtClean="0">
                <a:solidFill>
                  <a:schemeClr val="accent4">
                    <a:lumMod val="60000"/>
                    <a:lumOff val="40000"/>
                  </a:schemeClr>
                </a:solidFill>
              </a:rPr>
              <a:t>an help meet</a:t>
            </a:r>
            <a:r>
              <a:rPr lang="en-US" sz="5400" b="1" dirty="0" smtClean="0">
                <a:solidFill>
                  <a:schemeClr val="bg1"/>
                </a:solidFill>
              </a:rPr>
              <a:t> </a:t>
            </a:r>
            <a:r>
              <a:rPr lang="en-US" sz="5400" b="1" u="sng" dirty="0" smtClean="0">
                <a:solidFill>
                  <a:srgbClr val="00B050"/>
                </a:solidFill>
              </a:rPr>
              <a:t>for</a:t>
            </a:r>
            <a:r>
              <a:rPr lang="en-US" sz="5400" b="1" dirty="0" smtClean="0">
                <a:solidFill>
                  <a:schemeClr val="bg1"/>
                </a:solidFill>
              </a:rPr>
              <a:t> </a:t>
            </a:r>
            <a:r>
              <a:rPr lang="en-US" sz="5400" b="1" u="sng" dirty="0" smtClean="0">
                <a:solidFill>
                  <a:srgbClr val="FFFF00"/>
                </a:solidFill>
              </a:rPr>
              <a:t>him</a:t>
            </a:r>
            <a:r>
              <a:rPr lang="en-US" sz="5400" b="1" dirty="0" smtClean="0">
                <a:solidFill>
                  <a:schemeClr val="bg1"/>
                </a:solidFill>
              </a:rPr>
              <a:t>. ”</a:t>
            </a:r>
          </a:p>
          <a:p>
            <a:pPr algn="ctr"/>
            <a:r>
              <a:rPr lang="en-US" sz="5400" b="1" dirty="0" smtClean="0">
                <a:solidFill>
                  <a:srgbClr val="00B0F0"/>
                </a:solidFill>
              </a:rPr>
              <a:t>– Genesis 2:18 KJB</a:t>
            </a:r>
            <a:endParaRPr lang="en-US" sz="5400" b="1" dirty="0">
              <a:solidFill>
                <a:srgbClr val="00B0F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25689"/>
            <a:ext cx="9144000" cy="5632311"/>
          </a:xfrm>
          <a:prstGeom prst="rect">
            <a:avLst/>
          </a:prstGeom>
          <a:noFill/>
        </p:spPr>
        <p:txBody>
          <a:bodyPr wrap="square" rtlCol="0">
            <a:spAutoFit/>
          </a:bodyPr>
          <a:lstStyle/>
          <a:p>
            <a:pPr algn="ctr"/>
            <a:r>
              <a:rPr lang="en-US" sz="4800" b="1" dirty="0" smtClean="0">
                <a:solidFill>
                  <a:schemeClr val="bg1"/>
                </a:solidFill>
              </a:rPr>
              <a:t>Did the outward adornment and/or outward profession of a vow, promise or covenant, keep the Jews of old or the woman of Revelation 17 faithful?</a:t>
            </a:r>
          </a:p>
          <a:p>
            <a:pPr algn="ctr"/>
            <a:endParaRPr lang="en-US" sz="2400" b="1" dirty="0" smtClean="0">
              <a:solidFill>
                <a:schemeClr val="bg1"/>
              </a:solidFill>
            </a:endParaRPr>
          </a:p>
          <a:p>
            <a:pPr algn="ctr"/>
            <a:r>
              <a:rPr lang="en-US" sz="4800" b="1" dirty="0" smtClean="0">
                <a:solidFill>
                  <a:schemeClr val="bg1"/>
                </a:solidFill>
              </a:rPr>
              <a:t>Did the outward </a:t>
            </a:r>
            <a:r>
              <a:rPr lang="en-US" sz="4800" b="1" u="sng" dirty="0" smtClean="0">
                <a:solidFill>
                  <a:srgbClr val="FFFF00"/>
                </a:solidFill>
              </a:rPr>
              <a:t>circ</a:t>
            </a:r>
            <a:r>
              <a:rPr lang="en-US" sz="4800" b="1" dirty="0" smtClean="0">
                <a:solidFill>
                  <a:schemeClr val="bg1"/>
                </a:solidFill>
              </a:rPr>
              <a:t>umcision, or </a:t>
            </a:r>
            <a:r>
              <a:rPr lang="en-US" sz="4800" b="1" u="sng" dirty="0" smtClean="0">
                <a:solidFill>
                  <a:srgbClr val="FFFF00"/>
                </a:solidFill>
              </a:rPr>
              <a:t>gold</a:t>
            </a:r>
            <a:r>
              <a:rPr lang="en-US" sz="4800" b="1" dirty="0" smtClean="0">
                <a:solidFill>
                  <a:schemeClr val="bg1"/>
                </a:solidFill>
              </a:rPr>
              <a:t> adorning keep them chaste?</a:t>
            </a:r>
            <a:endParaRPr lang="en-US" sz="4800" b="1" dirty="0" smtClean="0">
              <a:solidFill>
                <a:srgbClr val="00B0F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25689"/>
            <a:ext cx="9144000" cy="5386090"/>
          </a:xfrm>
          <a:prstGeom prst="rect">
            <a:avLst/>
          </a:prstGeom>
          <a:noFill/>
        </p:spPr>
        <p:txBody>
          <a:bodyPr wrap="square" rtlCol="0">
            <a:spAutoFit/>
          </a:bodyPr>
          <a:lstStyle/>
          <a:p>
            <a:pPr algn="ctr"/>
            <a:r>
              <a:rPr lang="en-US" sz="4800" b="1" dirty="0" smtClean="0">
                <a:solidFill>
                  <a:schemeClr val="bg1"/>
                </a:solidFill>
              </a:rPr>
              <a:t>“Wherefore do ye spend money for </a:t>
            </a:r>
            <a:r>
              <a:rPr lang="en-US" sz="4800" b="1" i="1" dirty="0" smtClean="0">
                <a:solidFill>
                  <a:schemeClr val="bg1"/>
                </a:solidFill>
              </a:rPr>
              <a:t>that which is</a:t>
            </a:r>
            <a:r>
              <a:rPr lang="en-US" sz="4800" b="1" dirty="0" smtClean="0">
                <a:solidFill>
                  <a:schemeClr val="bg1"/>
                </a:solidFill>
              </a:rPr>
              <a:t> not bread? …”</a:t>
            </a:r>
          </a:p>
          <a:p>
            <a:pPr algn="ctr"/>
            <a:r>
              <a:rPr lang="en-US" sz="4800" b="1" dirty="0" smtClean="0">
                <a:solidFill>
                  <a:srgbClr val="00B0F0"/>
                </a:solidFill>
              </a:rPr>
              <a:t>– Isaiah 55:2 KJB</a:t>
            </a:r>
          </a:p>
          <a:p>
            <a:pPr algn="ctr"/>
            <a:endParaRPr lang="en-US" sz="2400" b="1" dirty="0" smtClean="0">
              <a:solidFill>
                <a:schemeClr val="bg1"/>
              </a:solidFill>
            </a:endParaRPr>
          </a:p>
          <a:p>
            <a:pPr algn="ctr"/>
            <a:r>
              <a:rPr lang="en-US" sz="4400" b="1" dirty="0" smtClean="0">
                <a:solidFill>
                  <a:schemeClr val="bg1"/>
                </a:solidFill>
              </a:rPr>
              <a:t>Does spending one penny for a circlet of gold, silver or other keep people faithful to their vows to one another and before God?  Has it </a:t>
            </a:r>
            <a:r>
              <a:rPr lang="en-US" sz="4400" b="1" u="sng" dirty="0" smtClean="0">
                <a:solidFill>
                  <a:schemeClr val="bg1"/>
                </a:solidFill>
              </a:rPr>
              <a:t>ever</a:t>
            </a:r>
            <a:r>
              <a:rPr lang="en-US" sz="4400" b="1" dirty="0" smtClean="0">
                <a:solidFill>
                  <a:schemeClr val="bg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25689"/>
            <a:ext cx="9144000" cy="5262979"/>
          </a:xfrm>
          <a:prstGeom prst="rect">
            <a:avLst/>
          </a:prstGeom>
          <a:noFill/>
        </p:spPr>
        <p:txBody>
          <a:bodyPr wrap="square" rtlCol="0">
            <a:spAutoFit/>
          </a:bodyPr>
          <a:lstStyle/>
          <a:p>
            <a:pPr algn="ctr"/>
            <a:r>
              <a:rPr lang="en-US" sz="4800" b="1" dirty="0" smtClean="0">
                <a:solidFill>
                  <a:schemeClr val="bg1"/>
                </a:solidFill>
              </a:rPr>
              <a:t>“... the use of temples, and these dedicated to particular saints, and ornamented on occasions with branches of trees; incense, lamps, and candles; votive offerings on recovery from illness; holy water; asylums; holydays and seasons,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25689"/>
            <a:ext cx="9144000" cy="5262979"/>
          </a:xfrm>
          <a:prstGeom prst="rect">
            <a:avLst/>
          </a:prstGeom>
          <a:noFill/>
        </p:spPr>
        <p:txBody>
          <a:bodyPr wrap="square" rtlCol="0">
            <a:spAutoFit/>
          </a:bodyPr>
          <a:lstStyle/>
          <a:p>
            <a:pPr algn="ctr"/>
            <a:r>
              <a:rPr lang="en-US" sz="4800" b="1" dirty="0" smtClean="0">
                <a:solidFill>
                  <a:schemeClr val="bg1"/>
                </a:solidFill>
              </a:rPr>
              <a:t>“… use of calendars, processions, blessings on the fields; sacerdotal vestments, the tonsure, </a:t>
            </a:r>
            <a:r>
              <a:rPr lang="en-US" sz="4800" b="1" u="sng" dirty="0" smtClean="0">
                <a:solidFill>
                  <a:srgbClr val="FFFF00"/>
                </a:solidFill>
              </a:rPr>
              <a:t>the ring in marriage</a:t>
            </a:r>
            <a:r>
              <a:rPr lang="en-US" sz="4800" b="1" dirty="0" smtClean="0">
                <a:solidFill>
                  <a:schemeClr val="bg1"/>
                </a:solidFill>
              </a:rPr>
              <a:t>, turning to the East, images at a later date, perhaps the ecclesiastical chant, the Kyrie </a:t>
            </a:r>
            <a:r>
              <a:rPr lang="en-US" sz="4800" b="1" dirty="0" err="1" smtClean="0">
                <a:solidFill>
                  <a:schemeClr val="bg1"/>
                </a:solidFill>
              </a:rPr>
              <a:t>Eleison</a:t>
            </a:r>
            <a:r>
              <a:rPr lang="en-US" sz="4800" b="1" dirty="0" smtClean="0">
                <a:solidFill>
                  <a:schemeClr val="bg1"/>
                </a:solidFill>
              </a:rPr>
              <a:t>, (3)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524000"/>
            <a:ext cx="9144000" cy="4832092"/>
          </a:xfrm>
          <a:prstGeom prst="rect">
            <a:avLst/>
          </a:prstGeom>
          <a:noFill/>
        </p:spPr>
        <p:txBody>
          <a:bodyPr wrap="square" rtlCol="0">
            <a:spAutoFit/>
          </a:bodyPr>
          <a:lstStyle/>
          <a:p>
            <a:pPr algn="ctr"/>
            <a:r>
              <a:rPr lang="en-US" sz="4800" b="1" dirty="0" smtClean="0">
                <a:solidFill>
                  <a:schemeClr val="bg1"/>
                </a:solidFill>
              </a:rPr>
              <a:t>“…  are all of </a:t>
            </a:r>
            <a:r>
              <a:rPr lang="en-US" sz="4800" b="1" u="sng" dirty="0" smtClean="0">
                <a:solidFill>
                  <a:srgbClr val="FFFF00"/>
                </a:solidFill>
              </a:rPr>
              <a:t>pagan origin</a:t>
            </a:r>
            <a:r>
              <a:rPr lang="en-US" sz="4800" b="1" dirty="0" smtClean="0">
                <a:solidFill>
                  <a:schemeClr val="bg1"/>
                </a:solidFill>
              </a:rPr>
              <a:t>, and sanctified by their adoption in the (Roman Catholic) Church. ..." </a:t>
            </a:r>
            <a:r>
              <a:rPr lang="en-US" sz="4800" b="1" dirty="0" smtClean="0">
                <a:solidFill>
                  <a:srgbClr val="00B050"/>
                </a:solidFill>
              </a:rPr>
              <a:t>- An Essay on the Development of Christian Doctrine, by Cardinal John Henry Newman, p. 373 -</a:t>
            </a:r>
            <a:r>
              <a:rPr lang="en-US" sz="2000" b="1" dirty="0" smtClean="0">
                <a:solidFill>
                  <a:srgbClr val="FFFF00"/>
                </a:solidFill>
              </a:rPr>
              <a:t>https://books.google.as/books?id=RN66gZdNnqoC&amp;printsec=frontcover</a:t>
            </a:r>
            <a:endParaRPr lang="en-US" sz="4800" b="1" dirty="0" smtClean="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555641"/>
          </a:xfrm>
          <a:prstGeom prst="rect">
            <a:avLst/>
          </a:prstGeom>
          <a:noFill/>
        </p:spPr>
        <p:txBody>
          <a:bodyPr wrap="square" rtlCol="0" anchor="ctr">
            <a:spAutoFit/>
          </a:bodyPr>
          <a:lstStyle/>
          <a:p>
            <a:pPr algn="ctr"/>
            <a:r>
              <a:rPr lang="en-US" sz="6000" b="1" dirty="0" smtClean="0">
                <a:solidFill>
                  <a:schemeClr val="bg1"/>
                </a:solidFill>
              </a:rPr>
              <a:t>Those are the submitted Questions and the Bible’s Answers for tonight.</a:t>
            </a:r>
          </a:p>
          <a:p>
            <a:pPr algn="ctr"/>
            <a:r>
              <a:rPr lang="en-US" sz="6000" b="1" u="sng" dirty="0" smtClean="0">
                <a:solidFill>
                  <a:srgbClr val="00B0F0"/>
                </a:solidFill>
              </a:rPr>
              <a:t>Thank you</a:t>
            </a:r>
            <a:r>
              <a:rPr lang="en-US" sz="6000" b="1" dirty="0" smtClean="0">
                <a:solidFill>
                  <a:schemeClr val="bg1"/>
                </a:solidFill>
              </a:rPr>
              <a:t>, Bible study is our joy and it is our pleasure to carry out it’s instructions.</a:t>
            </a:r>
            <a:endParaRPr lang="en-US" sz="6000" b="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Psalms 12 vs 6-7 AV1611 Footnotes.jpg"/>
          <p:cNvPicPr>
            <a:picLocks noChangeAspect="1"/>
          </p:cNvPicPr>
          <p:nvPr/>
        </p:nvPicPr>
        <p:blipFill>
          <a:blip r:embed="rId2"/>
          <a:stretch>
            <a:fillRect/>
          </a:stretch>
        </p:blipFill>
        <p:spPr>
          <a:xfrm>
            <a:off x="0" y="1066800"/>
            <a:ext cx="9144001" cy="4648200"/>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b="1" dirty="0" smtClean="0">
                <a:solidFill>
                  <a:schemeClr val="bg1"/>
                </a:solidFill>
              </a:rPr>
              <a:t>“The </a:t>
            </a:r>
            <a:r>
              <a:rPr lang="en-US" sz="2800" b="1" dirty="0">
                <a:solidFill>
                  <a:schemeClr val="bg1"/>
                </a:solidFill>
              </a:rPr>
              <a:t>words of the LORD </a:t>
            </a:r>
            <a:r>
              <a:rPr lang="en-US" sz="2800" b="1" i="1" dirty="0">
                <a:solidFill>
                  <a:schemeClr val="bg1"/>
                </a:solidFill>
              </a:rPr>
              <a:t>are</a:t>
            </a:r>
            <a:r>
              <a:rPr lang="en-US" sz="2800" b="1" dirty="0">
                <a:solidFill>
                  <a:schemeClr val="bg1"/>
                </a:solidFill>
              </a:rPr>
              <a:t> pure words: </a:t>
            </a:r>
            <a:r>
              <a:rPr lang="en-US" sz="2800" b="1" i="1" dirty="0">
                <a:solidFill>
                  <a:schemeClr val="bg1"/>
                </a:solidFill>
              </a:rPr>
              <a:t>as</a:t>
            </a:r>
            <a:r>
              <a:rPr lang="en-US" sz="2800" b="1" dirty="0">
                <a:solidFill>
                  <a:schemeClr val="bg1"/>
                </a:solidFill>
              </a:rPr>
              <a:t> silver tried in a furnace of earth, purified seven times</a:t>
            </a:r>
            <a:r>
              <a:rPr lang="en-US" sz="2800" b="1" dirty="0" smtClean="0">
                <a:solidFill>
                  <a:schemeClr val="bg1"/>
                </a:solidFill>
              </a:rPr>
              <a:t>.” – Psalms 12:6 KJB</a:t>
            </a:r>
            <a:endParaRPr lang="en-US" sz="2800" b="1" dirty="0">
              <a:solidFill>
                <a:schemeClr val="bg1"/>
              </a:solidFill>
            </a:endParaRPr>
          </a:p>
        </p:txBody>
      </p:sp>
      <p:sp>
        <p:nvSpPr>
          <p:cNvPr id="6" name="TextBox 5"/>
          <p:cNvSpPr txBox="1"/>
          <p:nvPr/>
        </p:nvSpPr>
        <p:spPr>
          <a:xfrm>
            <a:off x="0" y="5715000"/>
            <a:ext cx="9144000" cy="954107"/>
          </a:xfrm>
          <a:prstGeom prst="rect">
            <a:avLst/>
          </a:prstGeom>
          <a:noFill/>
        </p:spPr>
        <p:txBody>
          <a:bodyPr wrap="square" rtlCol="0">
            <a:spAutoFit/>
          </a:bodyPr>
          <a:lstStyle/>
          <a:p>
            <a:pPr algn="ctr"/>
            <a:r>
              <a:rPr lang="en-US" sz="2800" b="1" dirty="0" smtClean="0">
                <a:solidFill>
                  <a:schemeClr val="bg1"/>
                </a:solidFill>
              </a:rPr>
              <a:t>“</a:t>
            </a:r>
            <a:r>
              <a:rPr lang="en-US" sz="2800" b="1" dirty="0">
                <a:solidFill>
                  <a:schemeClr val="bg1"/>
                </a:solidFill>
              </a:rPr>
              <a:t>Thou </a:t>
            </a:r>
            <a:r>
              <a:rPr lang="en-US" sz="2800" b="1" dirty="0" err="1">
                <a:solidFill>
                  <a:schemeClr val="bg1"/>
                </a:solidFill>
              </a:rPr>
              <a:t>shalt</a:t>
            </a:r>
            <a:r>
              <a:rPr lang="en-US" sz="2800" b="1" dirty="0">
                <a:solidFill>
                  <a:schemeClr val="bg1"/>
                </a:solidFill>
              </a:rPr>
              <a:t> keep them, O LORD, thou </a:t>
            </a:r>
            <a:r>
              <a:rPr lang="en-US" sz="2800" b="1" dirty="0" err="1">
                <a:solidFill>
                  <a:schemeClr val="bg1"/>
                </a:solidFill>
              </a:rPr>
              <a:t>shalt</a:t>
            </a:r>
            <a:r>
              <a:rPr lang="en-US" sz="2800" b="1" dirty="0">
                <a:solidFill>
                  <a:schemeClr val="bg1"/>
                </a:solidFill>
              </a:rPr>
              <a:t> preserve them from this generation for ever.</a:t>
            </a:r>
            <a:r>
              <a:rPr lang="en-US" sz="2800" b="1" dirty="0" smtClean="0">
                <a:solidFill>
                  <a:schemeClr val="bg1"/>
                </a:solidFill>
              </a:rPr>
              <a:t>” – Psalms 12:7 KJB</a:t>
            </a:r>
            <a:endParaRPr lang="en-US" sz="28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371600"/>
            <a:ext cx="9144000" cy="5078313"/>
          </a:xfrm>
          <a:prstGeom prst="rect">
            <a:avLst/>
          </a:prstGeom>
          <a:noFill/>
        </p:spPr>
        <p:txBody>
          <a:bodyPr wrap="square" rtlCol="0">
            <a:spAutoFit/>
          </a:bodyPr>
          <a:lstStyle/>
          <a:p>
            <a:pPr algn="ctr"/>
            <a:r>
              <a:rPr lang="en-US" sz="5400" b="1" dirty="0" smtClean="0">
                <a:solidFill>
                  <a:schemeClr val="bg1"/>
                </a:solidFill>
              </a:rPr>
              <a:t>“And the LORD God caused a deep sleep to fall upon </a:t>
            </a:r>
            <a:r>
              <a:rPr lang="en-US" sz="5400" b="1" u="sng" dirty="0" smtClean="0">
                <a:solidFill>
                  <a:srgbClr val="FFFF00"/>
                </a:solidFill>
              </a:rPr>
              <a:t>Adam</a:t>
            </a:r>
            <a:r>
              <a:rPr lang="en-US" sz="5400" b="1" dirty="0" smtClean="0">
                <a:solidFill>
                  <a:schemeClr val="bg1"/>
                </a:solidFill>
              </a:rPr>
              <a:t>, and </a:t>
            </a:r>
            <a:r>
              <a:rPr lang="en-US" sz="5400" b="1" u="sng" dirty="0" smtClean="0">
                <a:solidFill>
                  <a:srgbClr val="FFFF00"/>
                </a:solidFill>
              </a:rPr>
              <a:t>he</a:t>
            </a:r>
            <a:r>
              <a:rPr lang="en-US" sz="5400" b="1" dirty="0" smtClean="0">
                <a:solidFill>
                  <a:schemeClr val="bg1"/>
                </a:solidFill>
              </a:rPr>
              <a:t> slept: and he took one of </a:t>
            </a:r>
            <a:r>
              <a:rPr lang="en-US" sz="5400" b="1" u="sng" dirty="0" smtClean="0">
                <a:solidFill>
                  <a:srgbClr val="FFFF00"/>
                </a:solidFill>
              </a:rPr>
              <a:t>his</a:t>
            </a:r>
            <a:r>
              <a:rPr lang="en-US" sz="5400" b="1" dirty="0" smtClean="0">
                <a:solidFill>
                  <a:schemeClr val="bg1"/>
                </a:solidFill>
              </a:rPr>
              <a:t> </a:t>
            </a:r>
            <a:r>
              <a:rPr lang="en-US" sz="5400" b="1" u="sng" dirty="0" smtClean="0">
                <a:solidFill>
                  <a:srgbClr val="00B050"/>
                </a:solidFill>
              </a:rPr>
              <a:t>ribs</a:t>
            </a:r>
            <a:r>
              <a:rPr lang="en-US" sz="5400" b="1" dirty="0" smtClean="0">
                <a:solidFill>
                  <a:schemeClr val="bg1"/>
                </a:solidFill>
              </a:rPr>
              <a:t>, and closed up the flesh instead thereof;”</a:t>
            </a:r>
          </a:p>
          <a:p>
            <a:pPr algn="ctr"/>
            <a:r>
              <a:rPr lang="en-US" sz="5400" b="1" dirty="0" smtClean="0">
                <a:solidFill>
                  <a:srgbClr val="00B0F0"/>
                </a:solidFill>
              </a:rPr>
              <a:t>– Genesis 2:21 KJB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600200"/>
            <a:ext cx="9144000" cy="4247317"/>
          </a:xfrm>
          <a:prstGeom prst="rect">
            <a:avLst/>
          </a:prstGeom>
          <a:noFill/>
        </p:spPr>
        <p:txBody>
          <a:bodyPr wrap="square" rtlCol="0">
            <a:spAutoFit/>
          </a:bodyPr>
          <a:lstStyle/>
          <a:p>
            <a:pPr algn="ctr"/>
            <a:r>
              <a:rPr lang="en-US" sz="5400" b="1" dirty="0" smtClean="0">
                <a:solidFill>
                  <a:schemeClr val="bg1"/>
                </a:solidFill>
              </a:rPr>
              <a:t>“And </a:t>
            </a:r>
            <a:r>
              <a:rPr lang="en-US" sz="5400" b="1" u="sng" dirty="0" smtClean="0">
                <a:solidFill>
                  <a:srgbClr val="00B050"/>
                </a:solidFill>
              </a:rPr>
              <a:t>the rib</a:t>
            </a:r>
            <a:r>
              <a:rPr lang="en-US" sz="5400" b="1" dirty="0" smtClean="0">
                <a:solidFill>
                  <a:schemeClr val="bg1"/>
                </a:solidFill>
              </a:rPr>
              <a:t>, which the LORD God had taken from </a:t>
            </a:r>
            <a:r>
              <a:rPr lang="en-US" sz="5400" b="1" u="sng" dirty="0" smtClean="0">
                <a:solidFill>
                  <a:srgbClr val="FFFF00"/>
                </a:solidFill>
              </a:rPr>
              <a:t>man</a:t>
            </a:r>
            <a:r>
              <a:rPr lang="en-US" sz="5400" b="1" dirty="0" smtClean="0">
                <a:solidFill>
                  <a:schemeClr val="bg1"/>
                </a:solidFill>
              </a:rPr>
              <a:t>, made he </a:t>
            </a:r>
            <a:r>
              <a:rPr lang="en-US" sz="5400" b="1" u="sng" dirty="0" smtClean="0">
                <a:solidFill>
                  <a:schemeClr val="bg1"/>
                </a:solidFill>
              </a:rPr>
              <a:t>a</a:t>
            </a:r>
            <a:r>
              <a:rPr lang="en-US" sz="5400" b="1" dirty="0" smtClean="0">
                <a:solidFill>
                  <a:schemeClr val="bg1"/>
                </a:solidFill>
              </a:rPr>
              <a:t> </a:t>
            </a:r>
            <a:r>
              <a:rPr lang="en-US" sz="5400" b="1" u="sng" dirty="0" smtClean="0">
                <a:solidFill>
                  <a:schemeClr val="accent4">
                    <a:lumMod val="60000"/>
                    <a:lumOff val="40000"/>
                  </a:schemeClr>
                </a:solidFill>
              </a:rPr>
              <a:t>woman</a:t>
            </a:r>
            <a:r>
              <a:rPr lang="en-US" sz="5400" b="1" dirty="0" smtClean="0">
                <a:solidFill>
                  <a:schemeClr val="bg1"/>
                </a:solidFill>
              </a:rPr>
              <a:t>, and brought </a:t>
            </a:r>
            <a:r>
              <a:rPr lang="en-US" sz="5400" b="1" u="sng" dirty="0" smtClean="0">
                <a:solidFill>
                  <a:schemeClr val="accent4">
                    <a:lumMod val="60000"/>
                    <a:lumOff val="40000"/>
                  </a:schemeClr>
                </a:solidFill>
              </a:rPr>
              <a:t>her</a:t>
            </a:r>
            <a:r>
              <a:rPr lang="en-US" sz="5400" b="1" dirty="0" smtClean="0">
                <a:solidFill>
                  <a:schemeClr val="bg1"/>
                </a:solidFill>
              </a:rPr>
              <a:t> unto </a:t>
            </a:r>
            <a:r>
              <a:rPr lang="en-US" sz="5400" b="1" u="sng" dirty="0" smtClean="0">
                <a:solidFill>
                  <a:srgbClr val="FFFF00"/>
                </a:solidFill>
              </a:rPr>
              <a:t>the man</a:t>
            </a:r>
            <a:r>
              <a:rPr lang="en-US" sz="5400" b="1" dirty="0" smtClean="0">
                <a:solidFill>
                  <a:schemeClr val="bg1"/>
                </a:solidFill>
              </a:rPr>
              <a:t>.”</a:t>
            </a:r>
          </a:p>
          <a:p>
            <a:pPr algn="ctr"/>
            <a:r>
              <a:rPr lang="en-US" sz="5400" b="1" dirty="0" smtClean="0">
                <a:solidFill>
                  <a:srgbClr val="00B0F0"/>
                </a:solidFill>
              </a:rPr>
              <a:t>– Genesis 2:22 KJB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600200"/>
            <a:ext cx="9144000" cy="5078313"/>
          </a:xfrm>
          <a:prstGeom prst="rect">
            <a:avLst/>
          </a:prstGeom>
          <a:noFill/>
        </p:spPr>
        <p:txBody>
          <a:bodyPr wrap="square" rtlCol="0">
            <a:spAutoFit/>
          </a:bodyPr>
          <a:lstStyle/>
          <a:p>
            <a:pPr algn="ctr"/>
            <a:r>
              <a:rPr lang="en-US" sz="5400" b="1" dirty="0" smtClean="0">
                <a:solidFill>
                  <a:schemeClr val="bg1"/>
                </a:solidFill>
              </a:rPr>
              <a:t>“And </a:t>
            </a:r>
            <a:r>
              <a:rPr lang="en-US" sz="5400" b="1" u="sng" dirty="0" smtClean="0">
                <a:solidFill>
                  <a:srgbClr val="FFFF00"/>
                </a:solidFill>
              </a:rPr>
              <a:t>Adam</a:t>
            </a:r>
            <a:r>
              <a:rPr lang="en-US" sz="5400" b="1" dirty="0" smtClean="0">
                <a:solidFill>
                  <a:schemeClr val="bg1"/>
                </a:solidFill>
              </a:rPr>
              <a:t> said, </a:t>
            </a:r>
            <a:r>
              <a:rPr lang="en-US" sz="5400" b="1" u="sng" dirty="0" smtClean="0">
                <a:solidFill>
                  <a:schemeClr val="accent4">
                    <a:lumMod val="60000"/>
                    <a:lumOff val="40000"/>
                  </a:schemeClr>
                </a:solidFill>
              </a:rPr>
              <a:t>This</a:t>
            </a:r>
            <a:r>
              <a:rPr lang="en-US" sz="5400" b="1" dirty="0" smtClean="0">
                <a:solidFill>
                  <a:schemeClr val="bg1"/>
                </a:solidFill>
              </a:rPr>
              <a:t> </a:t>
            </a:r>
            <a:r>
              <a:rPr lang="en-US" sz="5400" b="1" i="1" dirty="0" smtClean="0">
                <a:solidFill>
                  <a:schemeClr val="bg1"/>
                </a:solidFill>
              </a:rPr>
              <a:t>is</a:t>
            </a:r>
            <a:r>
              <a:rPr lang="en-US" sz="5400" b="1" dirty="0" smtClean="0">
                <a:solidFill>
                  <a:schemeClr val="bg1"/>
                </a:solidFill>
              </a:rPr>
              <a:t> now bone of </a:t>
            </a:r>
            <a:r>
              <a:rPr lang="en-US" sz="5400" b="1" u="sng" dirty="0" smtClean="0">
                <a:solidFill>
                  <a:srgbClr val="FFFF00"/>
                </a:solidFill>
              </a:rPr>
              <a:t>my</a:t>
            </a:r>
            <a:r>
              <a:rPr lang="en-US" sz="5400" b="1" dirty="0" smtClean="0">
                <a:solidFill>
                  <a:schemeClr val="bg1"/>
                </a:solidFill>
              </a:rPr>
              <a:t> bones, and flesh of </a:t>
            </a:r>
            <a:r>
              <a:rPr lang="en-US" sz="5400" b="1" u="sng" dirty="0" smtClean="0">
                <a:solidFill>
                  <a:srgbClr val="FFFF00"/>
                </a:solidFill>
              </a:rPr>
              <a:t>my</a:t>
            </a:r>
            <a:r>
              <a:rPr lang="en-US" sz="5400" b="1" dirty="0" smtClean="0">
                <a:solidFill>
                  <a:schemeClr val="bg1"/>
                </a:solidFill>
              </a:rPr>
              <a:t> flesh: </a:t>
            </a:r>
            <a:r>
              <a:rPr lang="en-US" sz="5400" b="1" u="sng" dirty="0" smtClean="0">
                <a:solidFill>
                  <a:schemeClr val="accent4">
                    <a:lumMod val="60000"/>
                    <a:lumOff val="40000"/>
                  </a:schemeClr>
                </a:solidFill>
              </a:rPr>
              <a:t>she</a:t>
            </a:r>
            <a:r>
              <a:rPr lang="en-US" sz="5400" b="1" dirty="0" smtClean="0">
                <a:solidFill>
                  <a:schemeClr val="bg1"/>
                </a:solidFill>
              </a:rPr>
              <a:t> shall be </a:t>
            </a:r>
            <a:r>
              <a:rPr lang="en-US" sz="5400" b="1" u="sng" dirty="0" smtClean="0">
                <a:solidFill>
                  <a:schemeClr val="accent4">
                    <a:lumMod val="60000"/>
                    <a:lumOff val="40000"/>
                  </a:schemeClr>
                </a:solidFill>
              </a:rPr>
              <a:t>Woman</a:t>
            </a:r>
            <a:r>
              <a:rPr lang="en-US" sz="5400" b="1" dirty="0" smtClean="0">
                <a:solidFill>
                  <a:schemeClr val="bg1"/>
                </a:solidFill>
              </a:rPr>
              <a:t>, because </a:t>
            </a:r>
            <a:r>
              <a:rPr lang="en-US" sz="5400" b="1" u="sng" dirty="0" smtClean="0">
                <a:solidFill>
                  <a:schemeClr val="accent4">
                    <a:lumMod val="60000"/>
                    <a:lumOff val="40000"/>
                  </a:schemeClr>
                </a:solidFill>
              </a:rPr>
              <a:t>she</a:t>
            </a:r>
            <a:r>
              <a:rPr lang="en-US" sz="5400" b="1" dirty="0" smtClean="0">
                <a:solidFill>
                  <a:schemeClr val="bg1"/>
                </a:solidFill>
              </a:rPr>
              <a:t> was taken out of </a:t>
            </a:r>
            <a:r>
              <a:rPr lang="en-US" sz="5400" b="1" u="sng" dirty="0" smtClean="0">
                <a:solidFill>
                  <a:srgbClr val="FFFF00"/>
                </a:solidFill>
              </a:rPr>
              <a:t>Man</a:t>
            </a:r>
            <a:r>
              <a:rPr lang="en-US" sz="5400" b="1" dirty="0" smtClean="0">
                <a:solidFill>
                  <a:schemeClr val="bg1"/>
                </a:solidFill>
              </a:rPr>
              <a:t>.”</a:t>
            </a:r>
          </a:p>
          <a:p>
            <a:pPr algn="ctr"/>
            <a:r>
              <a:rPr lang="en-US" sz="5400" b="1" dirty="0" smtClean="0">
                <a:solidFill>
                  <a:srgbClr val="00B0F0"/>
                </a:solidFill>
              </a:rPr>
              <a:t>– Genesis 2:23 KJB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600200"/>
            <a:ext cx="9144000" cy="4247317"/>
          </a:xfrm>
          <a:prstGeom prst="rect">
            <a:avLst/>
          </a:prstGeom>
          <a:noFill/>
        </p:spPr>
        <p:txBody>
          <a:bodyPr wrap="square" rtlCol="0">
            <a:spAutoFit/>
          </a:bodyPr>
          <a:lstStyle/>
          <a:p>
            <a:pPr algn="ctr"/>
            <a:r>
              <a:rPr lang="en-US" sz="5400" b="1" dirty="0" smtClean="0">
                <a:solidFill>
                  <a:schemeClr val="bg1"/>
                </a:solidFill>
              </a:rPr>
              <a:t>“Therefore shall </a:t>
            </a:r>
            <a:r>
              <a:rPr lang="en-US" sz="5400" b="1" u="sng" dirty="0" smtClean="0">
                <a:solidFill>
                  <a:srgbClr val="FFFF00"/>
                </a:solidFill>
              </a:rPr>
              <a:t>a man</a:t>
            </a:r>
            <a:r>
              <a:rPr lang="en-US" sz="5400" b="1" dirty="0" smtClean="0">
                <a:solidFill>
                  <a:schemeClr val="bg1"/>
                </a:solidFill>
              </a:rPr>
              <a:t> leave his father and his mother, and shall </a:t>
            </a:r>
            <a:r>
              <a:rPr lang="en-US" sz="5400" b="1" u="sng" dirty="0" smtClean="0">
                <a:solidFill>
                  <a:schemeClr val="bg1"/>
                </a:solidFill>
              </a:rPr>
              <a:t>cleave unto</a:t>
            </a:r>
            <a:r>
              <a:rPr lang="en-US" sz="5400" b="1" dirty="0" smtClean="0">
                <a:solidFill>
                  <a:schemeClr val="bg1"/>
                </a:solidFill>
              </a:rPr>
              <a:t> </a:t>
            </a:r>
            <a:r>
              <a:rPr lang="en-US" sz="5400" b="1" u="sng" dirty="0" smtClean="0">
                <a:solidFill>
                  <a:srgbClr val="FFFF00"/>
                </a:solidFill>
              </a:rPr>
              <a:t>his</a:t>
            </a:r>
            <a:r>
              <a:rPr lang="en-US" sz="5400" b="1" dirty="0" smtClean="0">
                <a:solidFill>
                  <a:schemeClr val="bg1"/>
                </a:solidFill>
              </a:rPr>
              <a:t> </a:t>
            </a:r>
            <a:r>
              <a:rPr lang="en-US" sz="5400" b="1" u="sng" dirty="0" smtClean="0">
                <a:solidFill>
                  <a:schemeClr val="accent4">
                    <a:lumMod val="60000"/>
                    <a:lumOff val="40000"/>
                  </a:schemeClr>
                </a:solidFill>
              </a:rPr>
              <a:t>wife</a:t>
            </a:r>
            <a:r>
              <a:rPr lang="en-US" sz="5400" b="1" dirty="0" smtClean="0">
                <a:solidFill>
                  <a:schemeClr val="bg1"/>
                </a:solidFill>
              </a:rPr>
              <a:t>: and they shall be </a:t>
            </a:r>
            <a:r>
              <a:rPr lang="en-US" sz="5400" b="1" u="sng" dirty="0" smtClean="0">
                <a:solidFill>
                  <a:schemeClr val="bg1"/>
                </a:solidFill>
              </a:rPr>
              <a:t>one</a:t>
            </a:r>
            <a:r>
              <a:rPr lang="en-US" sz="5400" b="1" dirty="0" smtClean="0">
                <a:solidFill>
                  <a:schemeClr val="bg1"/>
                </a:solidFill>
              </a:rPr>
              <a:t> flesh.”</a:t>
            </a:r>
          </a:p>
          <a:p>
            <a:pPr algn="ctr"/>
            <a:r>
              <a:rPr lang="en-US" sz="5400" b="1" dirty="0" smtClean="0">
                <a:solidFill>
                  <a:srgbClr val="00B0F0"/>
                </a:solidFill>
              </a:rPr>
              <a:t>– Genesis 2:24 KJB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219200"/>
            <a:ext cx="9144000" cy="5447645"/>
          </a:xfrm>
          <a:prstGeom prst="rect">
            <a:avLst/>
          </a:prstGeom>
          <a:noFill/>
        </p:spPr>
        <p:txBody>
          <a:bodyPr wrap="square" rtlCol="0">
            <a:spAutoFit/>
          </a:bodyPr>
          <a:lstStyle/>
          <a:p>
            <a:pPr algn="ctr"/>
            <a:r>
              <a:rPr lang="en-US" sz="4800" b="1" u="sng" dirty="0" smtClean="0">
                <a:solidFill>
                  <a:srgbClr val="FFFF00"/>
                </a:solidFill>
              </a:rPr>
              <a:t>Adam</a:t>
            </a:r>
            <a:r>
              <a:rPr lang="en-US" sz="4800" b="1" dirty="0" smtClean="0">
                <a:solidFill>
                  <a:schemeClr val="bg1"/>
                </a:solidFill>
              </a:rPr>
              <a:t> (man) </a:t>
            </a:r>
            <a:r>
              <a:rPr lang="en-US" sz="4800" b="1" u="sng" dirty="0" smtClean="0">
                <a:solidFill>
                  <a:schemeClr val="bg1"/>
                </a:solidFill>
              </a:rPr>
              <a:t>is</a:t>
            </a:r>
            <a:r>
              <a:rPr lang="en-US" sz="4800" b="1" dirty="0" smtClean="0">
                <a:solidFill>
                  <a:schemeClr val="bg1"/>
                </a:solidFill>
              </a:rPr>
              <a:t> the “hus</a:t>
            </a:r>
            <a:r>
              <a:rPr lang="en-US" sz="4800" b="1" u="sng" dirty="0" smtClean="0">
                <a:solidFill>
                  <a:srgbClr val="FFFF00"/>
                </a:solidFill>
              </a:rPr>
              <a:t>band</a:t>
            </a:r>
            <a:r>
              <a:rPr lang="en-US" sz="4800" b="1" dirty="0" smtClean="0">
                <a:solidFill>
                  <a:schemeClr val="bg1"/>
                </a:solidFill>
              </a:rPr>
              <a:t>” (</a:t>
            </a:r>
            <a:r>
              <a:rPr lang="en-US" sz="4800" b="1" dirty="0" smtClean="0">
                <a:solidFill>
                  <a:srgbClr val="00B0F0"/>
                </a:solidFill>
              </a:rPr>
              <a:t>Eph. </a:t>
            </a:r>
            <a:r>
              <a:rPr lang="en-US" sz="4800" b="1" smtClean="0">
                <a:solidFill>
                  <a:srgbClr val="00B0F0"/>
                </a:solidFill>
              </a:rPr>
              <a:t>5:23 </a:t>
            </a:r>
            <a:r>
              <a:rPr lang="en-US" sz="4800" b="1" smtClean="0">
                <a:solidFill>
                  <a:srgbClr val="00B0F0"/>
                </a:solidFill>
              </a:rPr>
              <a:t>KJB</a:t>
            </a:r>
            <a:r>
              <a:rPr lang="en-US" sz="4800" b="1" smtClean="0">
                <a:solidFill>
                  <a:schemeClr val="bg1"/>
                </a:solidFill>
              </a:rPr>
              <a:t>), </a:t>
            </a:r>
            <a:r>
              <a:rPr lang="en-US" sz="4800" b="1" dirty="0" smtClean="0">
                <a:solidFill>
                  <a:schemeClr val="bg1"/>
                </a:solidFill>
              </a:rPr>
              <a:t>which word comes from two words, “House” – “band/bond”, or that which binds the household (marriage) together, not a circlet of gold, silver or other.</a:t>
            </a:r>
          </a:p>
          <a:p>
            <a:pPr algn="ctr"/>
            <a:endParaRPr lang="en-US" sz="2400" b="1" dirty="0" smtClean="0">
              <a:solidFill>
                <a:schemeClr val="bg1"/>
              </a:solidFill>
            </a:endParaRPr>
          </a:p>
          <a:p>
            <a:pPr algn="ctr"/>
            <a:r>
              <a:rPr lang="en-US" sz="3600" b="1" dirty="0" smtClean="0">
                <a:solidFill>
                  <a:srgbClr val="FFFF00"/>
                </a:solidFill>
              </a:rPr>
              <a:t>https://www.etymonline.com/word/husband</a:t>
            </a:r>
            <a:endParaRPr lang="en-US" sz="4800" b="1" dirty="0" smtClean="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1352</Words>
  <Application>Microsoft Office PowerPoint</Application>
  <PresentationFormat>On-screen Show (4:3)</PresentationFormat>
  <Paragraphs>98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191</cp:revision>
  <dcterms:created xsi:type="dcterms:W3CDTF">2019-07-24T23:25:26Z</dcterms:created>
  <dcterms:modified xsi:type="dcterms:W3CDTF">2019-07-27T09:33:53Z</dcterms:modified>
</cp:coreProperties>
</file>