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8" r:id="rId5"/>
    <p:sldId id="261" r:id="rId6"/>
    <p:sldId id="279" r:id="rId7"/>
    <p:sldId id="282" r:id="rId8"/>
    <p:sldId id="283" r:id="rId9"/>
    <p:sldId id="280" r:id="rId10"/>
    <p:sldId id="284" r:id="rId11"/>
    <p:sldId id="281" r:id="rId12"/>
    <p:sldId id="285" r:id="rId13"/>
    <p:sldId id="286" r:id="rId14"/>
    <p:sldId id="287" r:id="rId15"/>
    <p:sldId id="288" r:id="rId16"/>
    <p:sldId id="296" r:id="rId17"/>
    <p:sldId id="295" r:id="rId18"/>
    <p:sldId id="289" r:id="rId19"/>
    <p:sldId id="290" r:id="rId20"/>
    <p:sldId id="294" r:id="rId21"/>
    <p:sldId id="291" r:id="rId22"/>
    <p:sldId id="293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292" r:id="rId31"/>
    <p:sldId id="304" r:id="rId32"/>
    <p:sldId id="305" r:id="rId33"/>
    <p:sldId id="306" r:id="rId34"/>
    <p:sldId id="307" r:id="rId35"/>
    <p:sldId id="276" r:id="rId36"/>
    <p:sldId id="277" r:id="rId37"/>
    <p:sldId id="308" r:id="rId38"/>
    <p:sldId id="309" r:id="rId39"/>
    <p:sldId id="310" r:id="rId40"/>
    <p:sldId id="258" r:id="rId41"/>
    <p:sldId id="311" r:id="rId42"/>
    <p:sldId id="312" r:id="rId43"/>
    <p:sldId id="313" r:id="rId44"/>
    <p:sldId id="314" r:id="rId45"/>
    <p:sldId id="274" r:id="rId46"/>
    <p:sldId id="27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AD59-2BA0-453B-B890-1795F02D4BDD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respecialHD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9536"/>
            <a:ext cx="9144000" cy="51389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Questions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&amp;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(Bible)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Answers</a:t>
            </a:r>
            <a:endParaRPr lang="en-US" sz="9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the LORD God said, </a:t>
            </a:r>
            <a:r>
              <a:rPr lang="en-US" sz="5400" b="1" i="1" dirty="0" smtClean="0">
                <a:solidFill>
                  <a:schemeClr val="bg1"/>
                </a:solidFill>
              </a:rPr>
              <a:t>It is</a:t>
            </a:r>
            <a:r>
              <a:rPr lang="en-US" sz="5400" b="1" dirty="0" smtClean="0">
                <a:solidFill>
                  <a:schemeClr val="bg1"/>
                </a:solidFill>
              </a:rPr>
              <a:t> not good that </a:t>
            </a:r>
            <a:r>
              <a:rPr lang="en-US" sz="5400" b="1" u="sng" dirty="0" smtClean="0">
                <a:solidFill>
                  <a:srgbClr val="FFFF00"/>
                </a:solidFill>
              </a:rPr>
              <a:t>the man</a:t>
            </a:r>
            <a:r>
              <a:rPr lang="en-US" sz="5400" b="1" dirty="0" smtClean="0">
                <a:solidFill>
                  <a:schemeClr val="bg1"/>
                </a:solidFill>
              </a:rPr>
              <a:t> should be alone; I will make </a:t>
            </a:r>
            <a:r>
              <a:rPr lang="en-US" sz="5400" b="1" u="sng" dirty="0" smtClean="0">
                <a:solidFill>
                  <a:srgbClr val="FFFF00"/>
                </a:solidFill>
              </a:rPr>
              <a:t>him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 help meet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for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him</a:t>
            </a:r>
            <a:r>
              <a:rPr lang="en-US" sz="5400" b="1" dirty="0" smtClean="0">
                <a:solidFill>
                  <a:schemeClr val="bg1"/>
                </a:solidFill>
              </a:rPr>
              <a:t>. 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2:18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out of the ground the LORD God formed every beast of the field, and every fowl of the air; and </a:t>
            </a:r>
            <a:r>
              <a:rPr lang="en-US" sz="5400" b="1" u="sng" dirty="0" smtClean="0">
                <a:solidFill>
                  <a:schemeClr val="bg1"/>
                </a:solidFill>
              </a:rPr>
              <a:t>brought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</a:rPr>
              <a:t>them</a:t>
            </a:r>
            <a:r>
              <a:rPr lang="en-US" sz="5400" b="1" dirty="0" smtClean="0">
                <a:solidFill>
                  <a:schemeClr val="bg1"/>
                </a:solidFill>
              </a:rPr>
              <a:t> un</a:t>
            </a:r>
            <a:r>
              <a:rPr lang="en-US" sz="5400" b="1" u="sng" dirty="0" smtClean="0">
                <a:solidFill>
                  <a:schemeClr val="bg1"/>
                </a:solidFill>
              </a:rPr>
              <a:t>to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to see what he would call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(name)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them</a:t>
            </a:r>
            <a:r>
              <a:rPr lang="en-US" sz="5400" b="1" dirty="0" smtClean="0">
                <a:solidFill>
                  <a:schemeClr val="bg1"/>
                </a:solidFill>
              </a:rPr>
              <a:t> …”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81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“… </a:t>
            </a:r>
            <a:r>
              <a:rPr lang="en-US" sz="5400" b="1" dirty="0" smtClean="0">
                <a:solidFill>
                  <a:schemeClr val="bg1"/>
                </a:solidFill>
              </a:rPr>
              <a:t>and </a:t>
            </a:r>
            <a:r>
              <a:rPr lang="en-US" sz="5400" b="1" u="sng" dirty="0" smtClean="0">
                <a:solidFill>
                  <a:schemeClr val="bg1"/>
                </a:solidFill>
              </a:rPr>
              <a:t>whatsoever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called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(named)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every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living creature, </a:t>
            </a:r>
            <a:r>
              <a:rPr lang="en-US" sz="5400" b="1" u="sng" dirty="0" smtClean="0">
                <a:solidFill>
                  <a:srgbClr val="00B050"/>
                </a:solidFill>
              </a:rPr>
              <a:t>that </a:t>
            </a:r>
            <a:r>
              <a:rPr lang="en-US" sz="5400" b="1" i="1" u="sng" dirty="0" smtClean="0">
                <a:solidFill>
                  <a:srgbClr val="00B050"/>
                </a:solidFill>
              </a:rPr>
              <a:t>was</a:t>
            </a:r>
            <a:r>
              <a:rPr lang="en-US" sz="5400" b="1" u="sng" dirty="0" smtClean="0">
                <a:solidFill>
                  <a:srgbClr val="00B050"/>
                </a:solidFill>
              </a:rPr>
              <a:t> the name thereof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Genesis 2:19 </a:t>
            </a:r>
            <a:r>
              <a:rPr lang="en-US" sz="5400" b="1" dirty="0" smtClean="0">
                <a:solidFill>
                  <a:srgbClr val="00B0F0"/>
                </a:solidFill>
              </a:rPr>
              <a:t>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“And </a:t>
            </a:r>
            <a:r>
              <a:rPr lang="en-US" sz="5400" b="1" u="sng" dirty="0" smtClean="0">
                <a:solidFill>
                  <a:srgbClr val="FFFF0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gave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names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to all</a:t>
            </a:r>
            <a:r>
              <a:rPr lang="en-US" sz="5400" b="1" dirty="0" smtClean="0">
                <a:solidFill>
                  <a:schemeClr val="bg1"/>
                </a:solidFill>
              </a:rPr>
              <a:t> cattle, and to the fowl of the air, and </a:t>
            </a:r>
            <a:r>
              <a:rPr lang="en-US" sz="5400" b="1" u="sng" dirty="0" smtClean="0">
                <a:solidFill>
                  <a:schemeClr val="bg1"/>
                </a:solidFill>
              </a:rPr>
              <a:t>to every</a:t>
            </a:r>
            <a:r>
              <a:rPr lang="en-US" sz="5400" b="1" dirty="0" smtClean="0">
                <a:solidFill>
                  <a:schemeClr val="bg1"/>
                </a:solidFill>
              </a:rPr>
              <a:t> beast of the field; but for </a:t>
            </a:r>
            <a:r>
              <a:rPr lang="en-US" sz="5400" b="1" u="sng" dirty="0" smtClean="0">
                <a:solidFill>
                  <a:srgbClr val="FFFF0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 there was not found an help meet for </a:t>
            </a:r>
            <a:r>
              <a:rPr lang="en-US" sz="5400" b="1" u="sng" dirty="0" smtClean="0">
                <a:solidFill>
                  <a:srgbClr val="FFFF00"/>
                </a:solidFill>
              </a:rPr>
              <a:t>him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Genesis 2:20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“And </a:t>
            </a:r>
            <a:r>
              <a:rPr lang="en-US" sz="5400" b="1" dirty="0" smtClean="0">
                <a:solidFill>
                  <a:schemeClr val="bg1"/>
                </a:solidFill>
              </a:rPr>
              <a:t>the LORD God caused a deep sleep to fall upon </a:t>
            </a:r>
            <a:r>
              <a:rPr lang="en-US" sz="5400" b="1" u="sng" dirty="0" smtClean="0">
                <a:solidFill>
                  <a:srgbClr val="FFFF0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, and </a:t>
            </a:r>
            <a:r>
              <a:rPr lang="en-US" sz="5400" b="1" u="sng" dirty="0" smtClean="0">
                <a:solidFill>
                  <a:srgbClr val="FFFF00"/>
                </a:solidFill>
              </a:rPr>
              <a:t>he</a:t>
            </a:r>
            <a:r>
              <a:rPr lang="en-US" sz="5400" b="1" dirty="0" smtClean="0">
                <a:solidFill>
                  <a:schemeClr val="bg1"/>
                </a:solidFill>
              </a:rPr>
              <a:t> slept: and he took one of </a:t>
            </a:r>
            <a:r>
              <a:rPr lang="en-US" sz="5400" b="1" u="sng" dirty="0" smtClean="0">
                <a:solidFill>
                  <a:srgbClr val="FFFF00"/>
                </a:solidFill>
              </a:rPr>
              <a:t>his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ribs</a:t>
            </a:r>
            <a:r>
              <a:rPr lang="en-US" sz="5400" b="1" dirty="0" smtClean="0">
                <a:solidFill>
                  <a:schemeClr val="bg1"/>
                </a:solidFill>
              </a:rPr>
              <a:t>, and closed up the flesh instead thereof</a:t>
            </a:r>
            <a:r>
              <a:rPr lang="en-US" sz="5400" b="1" dirty="0" smtClean="0">
                <a:solidFill>
                  <a:schemeClr val="bg1"/>
                </a:solidFill>
              </a:rPr>
              <a:t>;”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2:21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</a:t>
            </a:r>
            <a:r>
              <a:rPr lang="en-US" sz="5400" b="1" u="sng" dirty="0" smtClean="0">
                <a:solidFill>
                  <a:srgbClr val="00B050"/>
                </a:solidFill>
              </a:rPr>
              <a:t>the rib</a:t>
            </a:r>
            <a:r>
              <a:rPr lang="en-US" sz="5400" b="1" dirty="0" smtClean="0">
                <a:solidFill>
                  <a:schemeClr val="bg1"/>
                </a:solidFill>
              </a:rPr>
              <a:t>, which the LORD God had taken from </a:t>
            </a:r>
            <a:r>
              <a:rPr lang="en-US" sz="5400" b="1" u="sng" dirty="0" smtClean="0">
                <a:solidFill>
                  <a:srgbClr val="FFFF00"/>
                </a:solidFill>
              </a:rPr>
              <a:t>man</a:t>
            </a:r>
            <a:r>
              <a:rPr lang="en-US" sz="5400" b="1" dirty="0" smtClean="0">
                <a:solidFill>
                  <a:schemeClr val="bg1"/>
                </a:solidFill>
              </a:rPr>
              <a:t>, made he </a:t>
            </a:r>
            <a:r>
              <a:rPr lang="en-US" sz="5400" b="1" u="sng" dirty="0" smtClean="0">
                <a:solidFill>
                  <a:schemeClr val="bg1"/>
                </a:solidFill>
              </a:rPr>
              <a:t>a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wo</a:t>
            </a:r>
            <a:r>
              <a:rPr lang="en-US" sz="5400" b="1" u="sng" dirty="0" smtClean="0">
                <a:solidFill>
                  <a:srgbClr val="FFFF00"/>
                </a:solidFill>
              </a:rPr>
              <a:t>man</a:t>
            </a:r>
            <a:r>
              <a:rPr lang="en-US" sz="5400" b="1" dirty="0" smtClean="0">
                <a:solidFill>
                  <a:schemeClr val="bg1"/>
                </a:solidFill>
              </a:rPr>
              <a:t>, and brought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her</a:t>
            </a:r>
            <a:r>
              <a:rPr lang="en-US" sz="5400" b="1" dirty="0" smtClean="0">
                <a:solidFill>
                  <a:schemeClr val="bg1"/>
                </a:solidFill>
              </a:rPr>
              <a:t> unto </a:t>
            </a:r>
            <a:r>
              <a:rPr lang="en-US" sz="5400" b="1" u="sng" dirty="0" smtClean="0">
                <a:solidFill>
                  <a:srgbClr val="FFFF00"/>
                </a:solidFill>
              </a:rPr>
              <a:t>the man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2:22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“… </a:t>
            </a:r>
            <a:r>
              <a:rPr lang="en-US" sz="5400" b="1" dirty="0" smtClean="0">
                <a:solidFill>
                  <a:schemeClr val="bg1"/>
                </a:solidFill>
              </a:rPr>
              <a:t>male and female created he </a:t>
            </a:r>
            <a:r>
              <a:rPr lang="en-US" sz="5400" b="1" u="sng" dirty="0" smtClean="0">
                <a:solidFill>
                  <a:srgbClr val="FFFF00"/>
                </a:solidFill>
              </a:rPr>
              <a:t>them</a:t>
            </a:r>
            <a:r>
              <a:rPr lang="en-US" sz="5400" b="1" dirty="0" smtClean="0">
                <a:solidFill>
                  <a:schemeClr val="bg1"/>
                </a:solidFill>
              </a:rPr>
              <a:t>. </a:t>
            </a:r>
            <a:r>
              <a:rPr lang="en-US" sz="5400" b="1" dirty="0" smtClean="0">
                <a:solidFill>
                  <a:schemeClr val="bg1"/>
                </a:solidFill>
              </a:rPr>
              <a:t> …”</a:t>
            </a:r>
            <a:r>
              <a:rPr lang="en-US" sz="5400" b="1" dirty="0" smtClean="0">
                <a:solidFill>
                  <a:srgbClr val="00B0F0"/>
                </a:solidFill>
              </a:rPr>
              <a:t> – Genesis 1:27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 … </a:t>
            </a:r>
            <a:r>
              <a:rPr lang="en-US" sz="5400" b="1" dirty="0" smtClean="0">
                <a:solidFill>
                  <a:schemeClr val="bg1"/>
                </a:solidFill>
              </a:rPr>
              <a:t>and blessed them, and called </a:t>
            </a:r>
            <a:r>
              <a:rPr lang="en-US" sz="5400" b="1" u="sng" dirty="0" smtClean="0">
                <a:solidFill>
                  <a:srgbClr val="FFFF00"/>
                </a:solidFill>
              </a:rPr>
              <a:t>their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, in the day when </a:t>
            </a:r>
            <a:r>
              <a:rPr lang="en-US" sz="5400" b="1" u="sng" dirty="0" smtClean="0">
                <a:solidFill>
                  <a:srgbClr val="FFFF00"/>
                </a:solidFill>
              </a:rPr>
              <a:t>they</a:t>
            </a:r>
            <a:r>
              <a:rPr lang="en-US" sz="5400" b="1" dirty="0" smtClean="0">
                <a:solidFill>
                  <a:schemeClr val="bg1"/>
                </a:solidFill>
              </a:rPr>
              <a:t> were created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Genesis 5:2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</a:t>
            </a:r>
            <a:r>
              <a:rPr lang="en-US" sz="5400" b="1" u="sng" dirty="0" smtClean="0">
                <a:solidFill>
                  <a:srgbClr val="FFFF0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 said,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This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</a:rPr>
              <a:t>is</a:t>
            </a:r>
            <a:r>
              <a:rPr lang="en-US" sz="5400" b="1" dirty="0" smtClean="0">
                <a:solidFill>
                  <a:schemeClr val="bg1"/>
                </a:solidFill>
              </a:rPr>
              <a:t> now bone of </a:t>
            </a:r>
            <a:r>
              <a:rPr lang="en-US" sz="5400" b="1" u="sng" dirty="0" smtClean="0">
                <a:solidFill>
                  <a:srgbClr val="FFFF00"/>
                </a:solidFill>
              </a:rPr>
              <a:t>my</a:t>
            </a:r>
            <a:r>
              <a:rPr lang="en-US" sz="5400" b="1" dirty="0" smtClean="0">
                <a:solidFill>
                  <a:schemeClr val="bg1"/>
                </a:solidFill>
              </a:rPr>
              <a:t> bones, and flesh of </a:t>
            </a:r>
            <a:r>
              <a:rPr lang="en-US" sz="5400" b="1" u="sng" dirty="0" smtClean="0">
                <a:solidFill>
                  <a:srgbClr val="FFFF00"/>
                </a:solidFill>
              </a:rPr>
              <a:t>my</a:t>
            </a:r>
            <a:r>
              <a:rPr lang="en-US" sz="5400" b="1" dirty="0" smtClean="0">
                <a:solidFill>
                  <a:schemeClr val="bg1"/>
                </a:solidFill>
              </a:rPr>
              <a:t> flesh: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she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shall be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called </a:t>
            </a:r>
            <a:r>
              <a:rPr lang="en-US" sz="5400" b="1" dirty="0" smtClean="0">
                <a:solidFill>
                  <a:srgbClr val="00B050"/>
                </a:solidFill>
              </a:rPr>
              <a:t>(named)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Wo</a:t>
            </a:r>
            <a:r>
              <a:rPr lang="en-US" sz="5400" b="1" u="sng" dirty="0" smtClean="0">
                <a:solidFill>
                  <a:srgbClr val="FFFF00"/>
                </a:solidFill>
              </a:rPr>
              <a:t>man</a:t>
            </a:r>
            <a:r>
              <a:rPr lang="en-US" sz="5400" b="1" dirty="0" smtClean="0">
                <a:solidFill>
                  <a:schemeClr val="bg1"/>
                </a:solidFill>
              </a:rPr>
              <a:t>, </a:t>
            </a:r>
            <a:r>
              <a:rPr lang="en-US" sz="5400" b="1" u="sng" dirty="0" smtClean="0">
                <a:solidFill>
                  <a:schemeClr val="bg1"/>
                </a:solidFill>
              </a:rPr>
              <a:t>because</a:t>
            </a:r>
            <a:r>
              <a:rPr lang="en-US" sz="5400" b="1" dirty="0" smtClean="0">
                <a:solidFill>
                  <a:schemeClr val="bg1"/>
                </a:solidFill>
              </a:rPr>
              <a:t> she was taken out of </a:t>
            </a:r>
            <a:r>
              <a:rPr lang="en-US" sz="5400" b="1" u="sng" dirty="0" smtClean="0">
                <a:solidFill>
                  <a:srgbClr val="FFFF00"/>
                </a:solidFill>
              </a:rPr>
              <a:t>Man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2:23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Also, spiritually </a:t>
            </a:r>
            <a:r>
              <a:rPr lang="en-US" sz="5400" b="1" dirty="0" smtClean="0">
                <a:solidFill>
                  <a:srgbClr val="00B0F0"/>
                </a:solidFill>
              </a:rPr>
              <a:t>(Eph. 5; &amp;c.)</a:t>
            </a:r>
            <a:r>
              <a:rPr lang="en-US" sz="5400" b="1" dirty="0" smtClean="0">
                <a:solidFill>
                  <a:schemeClr val="bg1"/>
                </a:solidFill>
              </a:rPr>
              <a:t>, as a Christian, we are married to Jesus the Christ through Baptism </a:t>
            </a:r>
            <a:r>
              <a:rPr lang="en-US" sz="5400" b="1" dirty="0" smtClean="0">
                <a:solidFill>
                  <a:srgbClr val="00B0F0"/>
                </a:solidFill>
              </a:rPr>
              <a:t>(Rom. 6; &amp;c.)</a:t>
            </a:r>
            <a:r>
              <a:rPr lang="en-US" sz="5400" b="1" dirty="0" smtClean="0">
                <a:solidFill>
                  <a:schemeClr val="bg1"/>
                </a:solidFill>
              </a:rPr>
              <a:t> and the eternal vow made, and so take up His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 or </a:t>
            </a:r>
            <a:r>
              <a:rPr lang="en-US" sz="5400" b="1" u="sng" dirty="0" smtClean="0">
                <a:solidFill>
                  <a:srgbClr val="00B050"/>
                </a:solidFill>
              </a:rPr>
              <a:t>character</a:t>
            </a:r>
            <a:r>
              <a:rPr lang="en-US" sz="5400" b="1" dirty="0" smtClean="0">
                <a:solidFill>
                  <a:schemeClr val="bg1"/>
                </a:solidFill>
              </a:rPr>
              <a:t> …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Question </a:t>
            </a:r>
            <a:r>
              <a:rPr lang="en-US" sz="8000" b="1" dirty="0" smtClean="0">
                <a:solidFill>
                  <a:schemeClr val="bg1"/>
                </a:solidFill>
              </a:rPr>
              <a:t>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My question about Marriage:  </a:t>
            </a:r>
            <a:r>
              <a:rPr lang="en-US" sz="6600" b="1" dirty="0" smtClean="0">
                <a:solidFill>
                  <a:srgbClr val="FFFF00"/>
                </a:solidFill>
              </a:rPr>
              <a:t>“Is taking a man’s </a:t>
            </a:r>
            <a:r>
              <a:rPr lang="en-US" sz="6600" b="1" dirty="0" smtClean="0">
                <a:solidFill>
                  <a:srgbClr val="FFFF00"/>
                </a:solidFill>
              </a:rPr>
              <a:t>last name Biblical?”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81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“… </a:t>
            </a:r>
            <a:r>
              <a:rPr lang="en-US" sz="5400" b="1" u="sng" dirty="0" smtClean="0">
                <a:solidFill>
                  <a:srgbClr val="FFFF00"/>
                </a:solidFill>
              </a:rPr>
              <a:t>the last Adam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</a:rPr>
              <a:t>was </a:t>
            </a:r>
            <a:r>
              <a:rPr lang="en-US" sz="5400" b="1" i="1" dirty="0" smtClean="0">
                <a:solidFill>
                  <a:schemeClr val="bg1"/>
                </a:solidFill>
              </a:rPr>
              <a:t>made</a:t>
            </a:r>
            <a:r>
              <a:rPr lang="en-US" sz="5400" b="1" dirty="0" smtClean="0">
                <a:solidFill>
                  <a:schemeClr val="bg1"/>
                </a:solidFill>
              </a:rPr>
              <a:t> a quickening </a:t>
            </a:r>
            <a:r>
              <a:rPr lang="en-US" sz="5400" b="1" dirty="0" smtClean="0">
                <a:solidFill>
                  <a:schemeClr val="bg1"/>
                </a:solidFill>
              </a:rPr>
              <a:t>spirit. … </a:t>
            </a:r>
            <a:r>
              <a:rPr lang="en-US" sz="5400" b="1" u="sng" dirty="0" smtClean="0">
                <a:solidFill>
                  <a:srgbClr val="FFFF00"/>
                </a:solidFill>
              </a:rPr>
              <a:t>the second man </a:t>
            </a:r>
            <a:r>
              <a:rPr lang="en-US" sz="5400" b="1" i="1" u="sng" dirty="0" smtClean="0">
                <a:solidFill>
                  <a:srgbClr val="FFFF00"/>
                </a:solidFill>
              </a:rPr>
              <a:t>is</a:t>
            </a:r>
            <a:r>
              <a:rPr lang="en-US" sz="5400" b="1" u="sng" dirty="0" smtClean="0">
                <a:solidFill>
                  <a:srgbClr val="FFFF00"/>
                </a:solidFill>
              </a:rPr>
              <a:t> the Lord from heaven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15:45,47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“And </a:t>
            </a:r>
            <a:r>
              <a:rPr lang="en-US" sz="5400" b="1" dirty="0" smtClean="0">
                <a:solidFill>
                  <a:schemeClr val="bg1"/>
                </a:solidFill>
              </a:rPr>
              <a:t>the Gentiles shall see thy righteousness, and all kings thy glory: and </a:t>
            </a:r>
            <a:r>
              <a:rPr lang="en-US" sz="5400" b="1" u="sng" dirty="0" smtClean="0">
                <a:solidFill>
                  <a:srgbClr val="00B050"/>
                </a:solidFill>
              </a:rPr>
              <a:t>thou </a:t>
            </a:r>
            <a:r>
              <a:rPr lang="en-US" sz="5400" b="1" u="sng" dirty="0" err="1" smtClean="0">
                <a:solidFill>
                  <a:srgbClr val="00B050"/>
                </a:solidFill>
              </a:rPr>
              <a:t>shalt</a:t>
            </a:r>
            <a:r>
              <a:rPr lang="en-US" sz="5400" b="1" u="sng" dirty="0" smtClean="0">
                <a:solidFill>
                  <a:srgbClr val="00B050"/>
                </a:solidFill>
              </a:rPr>
              <a:t> be called by a new name</a:t>
            </a:r>
            <a:r>
              <a:rPr lang="en-US" sz="5400" b="1" dirty="0" smtClean="0">
                <a:solidFill>
                  <a:schemeClr val="bg1"/>
                </a:solidFill>
              </a:rPr>
              <a:t>, which the mouth of the LORD shall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Isaiah 62:2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“… they </a:t>
            </a:r>
            <a:r>
              <a:rPr lang="en-US" sz="5400" b="1" dirty="0" smtClean="0">
                <a:solidFill>
                  <a:schemeClr val="bg1"/>
                </a:solidFill>
              </a:rPr>
              <a:t>assembled themselves with </a:t>
            </a:r>
            <a:r>
              <a:rPr lang="en-US" sz="5400" b="1" u="sng" dirty="0" smtClean="0">
                <a:solidFill>
                  <a:srgbClr val="FFFF00"/>
                </a:solidFill>
              </a:rPr>
              <a:t>the </a:t>
            </a:r>
            <a:r>
              <a:rPr lang="en-US" sz="5400" b="1" u="sng" dirty="0" smtClean="0">
                <a:solidFill>
                  <a:srgbClr val="FFFF00"/>
                </a:solidFill>
              </a:rPr>
              <a:t>church</a:t>
            </a:r>
            <a:r>
              <a:rPr lang="en-US" sz="5400" b="1" dirty="0" smtClean="0">
                <a:solidFill>
                  <a:schemeClr val="bg1"/>
                </a:solidFill>
              </a:rPr>
              <a:t> … And </a:t>
            </a:r>
            <a:r>
              <a:rPr lang="en-US" sz="5400" b="1" u="sng" dirty="0" smtClean="0">
                <a:solidFill>
                  <a:srgbClr val="FFFF00"/>
                </a:solidFill>
              </a:rPr>
              <a:t>the disciples</a:t>
            </a:r>
            <a:r>
              <a:rPr lang="en-US" sz="5400" b="1" dirty="0" smtClean="0">
                <a:solidFill>
                  <a:schemeClr val="bg1"/>
                </a:solidFill>
              </a:rPr>
              <a:t> were </a:t>
            </a:r>
            <a:r>
              <a:rPr lang="en-US" sz="5400" b="1" u="sng" dirty="0" smtClean="0">
                <a:solidFill>
                  <a:srgbClr val="00B050"/>
                </a:solidFill>
              </a:rPr>
              <a:t>called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5400" b="1" u="sng" dirty="0" smtClean="0">
                <a:solidFill>
                  <a:srgbClr val="00B0F0"/>
                </a:solidFill>
              </a:rPr>
              <a:t>Christ</a:t>
            </a:r>
            <a:r>
              <a:rPr lang="en-US" sz="5400" b="1" u="sng" dirty="0" smtClean="0">
                <a:solidFill>
                  <a:srgbClr val="00B050"/>
                </a:solidFill>
              </a:rPr>
              <a:t>ians</a:t>
            </a:r>
            <a:r>
              <a:rPr lang="en-US" sz="5400" b="1" dirty="0" smtClean="0">
                <a:solidFill>
                  <a:schemeClr val="bg1"/>
                </a:solidFill>
              </a:rPr>
              <a:t> first in Antioch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Acts 11:26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Consider in: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1 </a:t>
            </a:r>
            <a:r>
              <a:rPr lang="en-US" sz="5400" b="1" dirty="0" err="1" smtClean="0">
                <a:solidFill>
                  <a:srgbClr val="00B0F0"/>
                </a:solidFill>
              </a:rPr>
              <a:t>Ki</a:t>
            </a:r>
            <a:r>
              <a:rPr lang="en-US" sz="5400" b="1" dirty="0" smtClean="0">
                <a:solidFill>
                  <a:srgbClr val="00B0F0"/>
                </a:solidFill>
              </a:rPr>
              <a:t>. 8:43; 2 Chr. 6:33 KJB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</a:t>
            </a:r>
            <a:r>
              <a:rPr lang="en-US" sz="5400" b="1" u="sng" dirty="0" smtClean="0">
                <a:solidFill>
                  <a:srgbClr val="FFFF00"/>
                </a:solidFill>
              </a:rPr>
              <a:t>House</a:t>
            </a:r>
            <a:r>
              <a:rPr lang="en-US" sz="5400" b="1" dirty="0" smtClean="0">
                <a:solidFill>
                  <a:schemeClr val="bg1"/>
                </a:solidFill>
              </a:rPr>
              <a:t> of the LORD is called by His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.  Not just a building, but the people </a:t>
            </a:r>
            <a:r>
              <a:rPr lang="en-US" sz="5400" b="1" dirty="0" smtClean="0">
                <a:solidFill>
                  <a:srgbClr val="FFFF00"/>
                </a:solidFill>
              </a:rPr>
              <a:t>(Heb. 3:6 KJB)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Consider in: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Dan. 9:8 KJB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</a:t>
            </a:r>
            <a:r>
              <a:rPr lang="en-US" sz="5400" b="1" u="sng" dirty="0" smtClean="0">
                <a:solidFill>
                  <a:srgbClr val="FFFF00"/>
                </a:solidFill>
              </a:rPr>
              <a:t>City</a:t>
            </a:r>
            <a:r>
              <a:rPr lang="en-US" sz="5400" b="1" dirty="0" smtClean="0">
                <a:solidFill>
                  <a:schemeClr val="bg1"/>
                </a:solidFill>
              </a:rPr>
              <a:t> is called by His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.  Not just a building, but the people </a:t>
            </a:r>
            <a:r>
              <a:rPr lang="en-US" sz="5400" b="1" dirty="0" smtClean="0">
                <a:solidFill>
                  <a:srgbClr val="FFFF00"/>
                </a:solidFill>
              </a:rPr>
              <a:t>(Mat. 5:14 KJB)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Consider in: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Dan. 9:19 KJB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</a:t>
            </a:r>
            <a:r>
              <a:rPr lang="en-US" sz="5400" b="1" u="sng" dirty="0" smtClean="0">
                <a:solidFill>
                  <a:srgbClr val="FFFF00"/>
                </a:solidFill>
              </a:rPr>
              <a:t>People</a:t>
            </a:r>
            <a:r>
              <a:rPr lang="en-US" sz="5400" b="1" dirty="0" smtClean="0">
                <a:solidFill>
                  <a:schemeClr val="bg1"/>
                </a:solidFill>
              </a:rPr>
              <a:t> are called by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His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“And </a:t>
            </a:r>
            <a:r>
              <a:rPr lang="en-US" sz="5400" b="1" dirty="0" smtClean="0">
                <a:solidFill>
                  <a:schemeClr val="bg1"/>
                </a:solidFill>
              </a:rPr>
              <a:t>in that day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seven women</a:t>
            </a:r>
            <a:r>
              <a:rPr lang="en-US" sz="5400" b="1" dirty="0" smtClean="0">
                <a:solidFill>
                  <a:schemeClr val="bg1"/>
                </a:solidFill>
              </a:rPr>
              <a:t> shall take hold of </a:t>
            </a:r>
            <a:r>
              <a:rPr lang="en-US" sz="5400" b="1" u="sng" dirty="0" smtClean="0">
                <a:solidFill>
                  <a:srgbClr val="FFFF00"/>
                </a:solidFill>
              </a:rPr>
              <a:t>one man</a:t>
            </a:r>
            <a:r>
              <a:rPr lang="en-US" sz="5400" b="1" dirty="0" smtClean="0">
                <a:solidFill>
                  <a:schemeClr val="bg1"/>
                </a:solidFill>
              </a:rPr>
              <a:t>, </a:t>
            </a:r>
            <a:r>
              <a:rPr lang="en-US" sz="5400" b="1" dirty="0" smtClean="0">
                <a:solidFill>
                  <a:schemeClr val="bg1"/>
                </a:solidFill>
              </a:rPr>
              <a:t>saying …”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“…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will eat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own</a:t>
            </a:r>
            <a:r>
              <a:rPr lang="en-US" sz="5400" b="1" dirty="0" smtClean="0">
                <a:solidFill>
                  <a:schemeClr val="bg1"/>
                </a:solidFill>
              </a:rPr>
              <a:t> bread, and wear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own</a:t>
            </a:r>
            <a:r>
              <a:rPr lang="en-US" sz="5400" b="1" dirty="0" smtClean="0">
                <a:solidFill>
                  <a:schemeClr val="bg1"/>
                </a:solidFill>
              </a:rPr>
              <a:t> apparel: </a:t>
            </a:r>
            <a:r>
              <a:rPr lang="en-US" sz="5400" b="1" u="sng" dirty="0" smtClean="0">
                <a:solidFill>
                  <a:schemeClr val="bg1"/>
                </a:solidFill>
              </a:rPr>
              <a:t>only let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us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be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called by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thy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, to take away our reproach.” </a:t>
            </a:r>
            <a:r>
              <a:rPr lang="en-US" sz="5400" b="1" dirty="0" smtClean="0">
                <a:solidFill>
                  <a:srgbClr val="00B0F0"/>
                </a:solidFill>
              </a:rPr>
              <a:t>– Isaiah 4:1 </a:t>
            </a:r>
            <a:r>
              <a:rPr lang="en-US" sz="5400" b="1" dirty="0" smtClean="0">
                <a:solidFill>
                  <a:srgbClr val="00B0F0"/>
                </a:solidFill>
              </a:rPr>
              <a:t>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In Revelation 1:11, 2:12,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“</a:t>
            </a:r>
            <a:r>
              <a:rPr lang="en-US" sz="5400" b="1" dirty="0" err="1" smtClean="0">
                <a:solidFill>
                  <a:srgbClr val="FFFF00"/>
                </a:solidFill>
              </a:rPr>
              <a:t>Pergamos</a:t>
            </a:r>
            <a:r>
              <a:rPr lang="en-US" sz="5400" b="1" dirty="0" smtClean="0">
                <a:solidFill>
                  <a:srgbClr val="FFFF00"/>
                </a:solidFill>
              </a:rPr>
              <a:t>”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From two words: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“</a:t>
            </a:r>
            <a:r>
              <a:rPr lang="en-US" sz="5400" b="1" dirty="0" err="1" smtClean="0">
                <a:solidFill>
                  <a:srgbClr val="FFFF00"/>
                </a:solidFill>
              </a:rPr>
              <a:t>Pergos</a:t>
            </a:r>
            <a:r>
              <a:rPr lang="en-US" sz="5400" b="1" dirty="0" smtClean="0">
                <a:solidFill>
                  <a:srgbClr val="FFFF00"/>
                </a:solidFill>
              </a:rPr>
              <a:t>”</a:t>
            </a:r>
            <a:r>
              <a:rPr lang="en-US" sz="5400" b="1" dirty="0" smtClean="0">
                <a:solidFill>
                  <a:schemeClr val="bg1"/>
                </a:solidFill>
              </a:rPr>
              <a:t> and </a:t>
            </a:r>
            <a:r>
              <a:rPr lang="en-US" sz="5400" b="1" dirty="0" smtClean="0">
                <a:solidFill>
                  <a:srgbClr val="FFFF00"/>
                </a:solidFill>
              </a:rPr>
              <a:t>“</a:t>
            </a:r>
            <a:r>
              <a:rPr lang="en-US" sz="5400" b="1" dirty="0" err="1" smtClean="0">
                <a:solidFill>
                  <a:srgbClr val="FFFF00"/>
                </a:solidFill>
              </a:rPr>
              <a:t>Gamos</a:t>
            </a:r>
            <a:r>
              <a:rPr lang="en-US" sz="5400" b="1" dirty="0" smtClean="0">
                <a:solidFill>
                  <a:srgbClr val="FFFF00"/>
                </a:solidFill>
              </a:rPr>
              <a:t>”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“Earthly/worldly” and “Marry”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“I </a:t>
            </a:r>
            <a:r>
              <a:rPr lang="en-US" sz="5400" b="1" dirty="0" smtClean="0">
                <a:solidFill>
                  <a:schemeClr val="bg1"/>
                </a:solidFill>
              </a:rPr>
              <a:t>know </a:t>
            </a:r>
            <a:r>
              <a:rPr lang="en-US" sz="5400" b="1" dirty="0" smtClean="0">
                <a:solidFill>
                  <a:schemeClr val="bg1"/>
                </a:solidFill>
              </a:rPr>
              <a:t>thy </a:t>
            </a:r>
            <a:r>
              <a:rPr lang="en-US" sz="5400" b="1" dirty="0" smtClean="0">
                <a:solidFill>
                  <a:srgbClr val="00B050"/>
                </a:solidFill>
              </a:rPr>
              <a:t>(those Christians at </a:t>
            </a:r>
            <a:r>
              <a:rPr lang="en-US" sz="5400" b="1" dirty="0" err="1" smtClean="0">
                <a:solidFill>
                  <a:srgbClr val="00B050"/>
                </a:solidFill>
              </a:rPr>
              <a:t>Pergamos</a:t>
            </a:r>
            <a:r>
              <a:rPr lang="en-US" sz="5400" b="1" dirty="0" smtClean="0">
                <a:solidFill>
                  <a:srgbClr val="00B050"/>
                </a:solidFill>
              </a:rPr>
              <a:t>)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works, and where thou </a:t>
            </a:r>
            <a:r>
              <a:rPr lang="en-US" sz="5400" b="1" dirty="0" err="1" smtClean="0">
                <a:solidFill>
                  <a:schemeClr val="bg1"/>
                </a:solidFill>
              </a:rPr>
              <a:t>dwellest</a:t>
            </a:r>
            <a:r>
              <a:rPr lang="en-US" sz="5400" b="1" dirty="0" smtClean="0">
                <a:solidFill>
                  <a:schemeClr val="bg1"/>
                </a:solidFill>
              </a:rPr>
              <a:t>, </a:t>
            </a:r>
            <a:r>
              <a:rPr lang="en-US" sz="5400" b="1" i="1" dirty="0" smtClean="0">
                <a:solidFill>
                  <a:schemeClr val="bg1"/>
                </a:solidFill>
              </a:rPr>
              <a:t>even</a:t>
            </a:r>
            <a:r>
              <a:rPr lang="en-US" sz="5400" b="1" dirty="0" smtClean="0">
                <a:solidFill>
                  <a:schemeClr val="bg1"/>
                </a:solidFill>
              </a:rPr>
              <a:t> where Satan's seat </a:t>
            </a:r>
            <a:r>
              <a:rPr lang="en-US" sz="5400" b="1" i="1" dirty="0" smtClean="0">
                <a:solidFill>
                  <a:schemeClr val="bg1"/>
                </a:solidFill>
              </a:rPr>
              <a:t>is</a:t>
            </a:r>
            <a:r>
              <a:rPr lang="en-US" sz="5400" b="1" dirty="0" smtClean="0">
                <a:solidFill>
                  <a:schemeClr val="bg1"/>
                </a:solidFill>
              </a:rPr>
              <a:t>: and </a:t>
            </a:r>
            <a:r>
              <a:rPr lang="en-US" sz="5400" b="1" u="sng" dirty="0" smtClean="0">
                <a:solidFill>
                  <a:srgbClr val="00B050"/>
                </a:solidFill>
              </a:rPr>
              <a:t>thou </a:t>
            </a:r>
            <a:r>
              <a:rPr lang="en-US" sz="5400" b="1" u="sng" dirty="0" err="1" smtClean="0">
                <a:solidFill>
                  <a:srgbClr val="00B050"/>
                </a:solidFill>
              </a:rPr>
              <a:t>holdest</a:t>
            </a:r>
            <a:r>
              <a:rPr lang="en-US" sz="5400" b="1" u="sng" dirty="0" smtClean="0">
                <a:solidFill>
                  <a:srgbClr val="00B050"/>
                </a:solidFill>
              </a:rPr>
              <a:t> fast my </a:t>
            </a:r>
            <a:r>
              <a:rPr lang="en-US" sz="5400" b="1" u="sng" dirty="0" smtClean="0">
                <a:solidFill>
                  <a:srgbClr val="00B050"/>
                </a:solidFill>
              </a:rPr>
              <a:t>name</a:t>
            </a:r>
            <a:r>
              <a:rPr lang="en-US" sz="5400" b="1" dirty="0" smtClean="0">
                <a:solidFill>
                  <a:schemeClr val="bg1"/>
                </a:solidFill>
              </a:rPr>
              <a:t> …”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Revelation 2:13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4582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There is </a:t>
            </a:r>
            <a:r>
              <a:rPr lang="en-US" sz="5400" b="1" u="sng" dirty="0" smtClean="0">
                <a:solidFill>
                  <a:srgbClr val="FFFF00"/>
                </a:solidFill>
              </a:rPr>
              <a:t>no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direct</a:t>
            </a:r>
            <a:r>
              <a:rPr lang="en-US" sz="5400" b="1" dirty="0" smtClean="0">
                <a:solidFill>
                  <a:schemeClr val="bg1"/>
                </a:solidFill>
              </a:rPr>
              <a:t> commandment in the Bible (KJB) from God where it says, </a:t>
            </a:r>
            <a:r>
              <a:rPr lang="en-US" sz="5400" b="1" dirty="0" smtClean="0">
                <a:solidFill>
                  <a:srgbClr val="FFFF00"/>
                </a:solidFill>
              </a:rPr>
              <a:t>“You (woman) shall be called by the man’s last name when you marry.”</a:t>
            </a:r>
            <a:r>
              <a:rPr lang="en-US" sz="5400" b="1" dirty="0" smtClean="0">
                <a:solidFill>
                  <a:schemeClr val="bg1"/>
                </a:solidFill>
              </a:rPr>
              <a:t> …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Some other texts to consider: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Isaiah 63:19</a:t>
            </a:r>
            <a:r>
              <a:rPr lang="en-US" sz="5400" b="1" dirty="0" smtClean="0">
                <a:solidFill>
                  <a:schemeClr val="bg1"/>
                </a:solidFill>
              </a:rPr>
              <a:t> (were not called)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Jeremiah 14:9</a:t>
            </a:r>
            <a:r>
              <a:rPr lang="en-US" sz="5400" b="1" dirty="0" smtClean="0">
                <a:solidFill>
                  <a:schemeClr val="bg1"/>
                </a:solidFill>
              </a:rPr>
              <a:t> (called by)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Jeremiah 15:16 </a:t>
            </a:r>
            <a:r>
              <a:rPr lang="en-US" sz="5400" b="1" dirty="0" smtClean="0">
                <a:solidFill>
                  <a:schemeClr val="bg1"/>
                </a:solidFill>
              </a:rPr>
              <a:t>(God’s name)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Revelation 2:17</a:t>
            </a:r>
            <a:r>
              <a:rPr lang="en-US" sz="5400" b="1" dirty="0" smtClean="0">
                <a:solidFill>
                  <a:schemeClr val="bg1"/>
                </a:solidFill>
              </a:rPr>
              <a:t> (white stone)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Revelation 3:12</a:t>
            </a:r>
            <a:r>
              <a:rPr lang="en-US" sz="5400" b="1" dirty="0" smtClean="0">
                <a:solidFill>
                  <a:schemeClr val="bg1"/>
                </a:solidFill>
              </a:rPr>
              <a:t> (name written)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Many woman in scripture were either as a ‘daughter’ (Heb. ‘bath’) after their Father’s name </a:t>
            </a:r>
            <a:r>
              <a:rPr lang="en-US" sz="4800" b="1" dirty="0" smtClean="0">
                <a:solidFill>
                  <a:srgbClr val="00B050"/>
                </a:solidFill>
              </a:rPr>
              <a:t>(see Elizabeth, of the daughters of Aaron; </a:t>
            </a:r>
            <a:r>
              <a:rPr lang="en-US" sz="4800" b="1" dirty="0" err="1" smtClean="0">
                <a:solidFill>
                  <a:srgbClr val="00B0F0"/>
                </a:solidFill>
              </a:rPr>
              <a:t>Luk</a:t>
            </a:r>
            <a:r>
              <a:rPr lang="en-US" sz="4800" b="1" dirty="0" smtClean="0">
                <a:solidFill>
                  <a:srgbClr val="00B0F0"/>
                </a:solidFill>
              </a:rPr>
              <a:t>. 1:5 KJB</a:t>
            </a:r>
            <a:r>
              <a:rPr lang="en-US" sz="4800" b="1" dirty="0" smtClean="0">
                <a:solidFill>
                  <a:srgbClr val="00B050"/>
                </a:solidFill>
              </a:rPr>
              <a:t>)</a:t>
            </a:r>
            <a:r>
              <a:rPr lang="en-US" sz="4800" b="1" dirty="0" smtClean="0">
                <a:solidFill>
                  <a:schemeClr val="bg1"/>
                </a:solidFill>
              </a:rPr>
              <a:t>, or of the place they were born, such as Mary Magdalene (of </a:t>
            </a:r>
            <a:r>
              <a:rPr lang="en-US" sz="4800" b="1" dirty="0" err="1" smtClean="0">
                <a:solidFill>
                  <a:schemeClr val="bg1"/>
                </a:solidFill>
              </a:rPr>
              <a:t>Magdala</a:t>
            </a:r>
            <a:r>
              <a:rPr lang="en-US" sz="4800" b="1" dirty="0" smtClean="0">
                <a:solidFill>
                  <a:schemeClr val="bg1"/>
                </a:solidFill>
              </a:rPr>
              <a:t>).</a:t>
            </a:r>
            <a:endParaRPr lang="en-US" sz="48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This is still prevalent in the Nordic countries, where the daughter’s ‘last name’ is after their Father’s first name:</a:t>
            </a:r>
          </a:p>
          <a:p>
            <a:pPr algn="ctr"/>
            <a:r>
              <a:rPr lang="fr-FR" sz="4800" b="1" dirty="0" err="1" smtClean="0">
                <a:solidFill>
                  <a:schemeClr val="bg1"/>
                </a:solidFill>
              </a:rPr>
              <a:t>Magnus</a:t>
            </a:r>
            <a:r>
              <a:rPr lang="fr-FR" sz="4800" b="1" dirty="0" err="1" smtClean="0">
                <a:solidFill>
                  <a:srgbClr val="FFFF00"/>
                </a:solidFill>
              </a:rPr>
              <a:t>dottir</a:t>
            </a:r>
            <a:r>
              <a:rPr lang="fr-FR" sz="4800" b="1" dirty="0" smtClean="0">
                <a:solidFill>
                  <a:schemeClr val="bg1"/>
                </a:solidFill>
              </a:rPr>
              <a:t> (</a:t>
            </a:r>
            <a:r>
              <a:rPr lang="fr-FR" sz="4800" b="1" dirty="0" err="1" smtClean="0">
                <a:solidFill>
                  <a:srgbClr val="FFFF00"/>
                </a:solidFill>
              </a:rPr>
              <a:t>daughter</a:t>
            </a:r>
            <a:r>
              <a:rPr lang="fr-FR" sz="4800" b="1" dirty="0" smtClean="0">
                <a:solidFill>
                  <a:schemeClr val="bg1"/>
                </a:solidFill>
              </a:rPr>
              <a:t>), and </a:t>
            </a:r>
            <a:r>
              <a:rPr lang="fr-FR" sz="4800" b="1" dirty="0" err="1" smtClean="0">
                <a:solidFill>
                  <a:schemeClr val="bg1"/>
                </a:solidFill>
              </a:rPr>
              <a:t>same</a:t>
            </a:r>
            <a:r>
              <a:rPr lang="fr-FR" sz="4800" b="1" dirty="0" smtClean="0">
                <a:solidFill>
                  <a:schemeClr val="bg1"/>
                </a:solidFill>
              </a:rPr>
              <a:t> for son (</a:t>
            </a:r>
            <a:r>
              <a:rPr lang="fr-FR" sz="4800" b="1" dirty="0" err="1" smtClean="0">
                <a:solidFill>
                  <a:schemeClr val="bg1"/>
                </a:solidFill>
              </a:rPr>
              <a:t>Magnus</a:t>
            </a:r>
            <a:r>
              <a:rPr lang="fr-FR" sz="4800" b="1" dirty="0" err="1" smtClean="0">
                <a:solidFill>
                  <a:srgbClr val="FFFF00"/>
                </a:solidFill>
              </a:rPr>
              <a:t>son</a:t>
            </a:r>
            <a:r>
              <a:rPr lang="fr-FR" sz="4800" b="1" dirty="0" smtClean="0">
                <a:solidFill>
                  <a:schemeClr val="bg1"/>
                </a:solidFill>
              </a:rPr>
              <a:t>).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There is one place </a:t>
            </a:r>
            <a:r>
              <a:rPr lang="en-US" sz="4800" b="1" dirty="0" smtClean="0">
                <a:solidFill>
                  <a:srgbClr val="00B0F0"/>
                </a:solidFill>
              </a:rPr>
              <a:t>(Ezra 2:61-63 KJB)</a:t>
            </a:r>
            <a:r>
              <a:rPr lang="en-US" sz="4800" b="1" dirty="0" smtClean="0">
                <a:solidFill>
                  <a:schemeClr val="bg1"/>
                </a:solidFill>
              </a:rPr>
              <a:t> where men took the family name of their wives (</a:t>
            </a:r>
            <a:r>
              <a:rPr lang="en-US" sz="4800" b="1" dirty="0" smtClean="0">
                <a:solidFill>
                  <a:srgbClr val="00B0F0"/>
                </a:solidFill>
              </a:rPr>
              <a:t>“took a wife of the daughters of … and was called after their name”</a:t>
            </a:r>
            <a:r>
              <a:rPr lang="en-US" sz="4800" b="1" dirty="0" smtClean="0">
                <a:solidFill>
                  <a:schemeClr val="bg1"/>
                </a:solidFill>
              </a:rPr>
              <a:t>).  It didn’t turn out well.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“</a:t>
            </a:r>
            <a:r>
              <a:rPr lang="en-US" sz="4800" b="1" dirty="0" smtClean="0">
                <a:solidFill>
                  <a:schemeClr val="bg1"/>
                </a:solidFill>
              </a:rPr>
              <a:t>These sought their register </a:t>
            </a:r>
            <a:r>
              <a:rPr lang="en-US" sz="4800" b="1" i="1" dirty="0" smtClean="0">
                <a:solidFill>
                  <a:schemeClr val="bg1"/>
                </a:solidFill>
              </a:rPr>
              <a:t>among</a:t>
            </a:r>
            <a:r>
              <a:rPr lang="en-US" sz="4800" b="1" dirty="0" smtClean="0">
                <a:solidFill>
                  <a:schemeClr val="bg1"/>
                </a:solidFill>
              </a:rPr>
              <a:t> those that were </a:t>
            </a:r>
            <a:r>
              <a:rPr lang="en-US" sz="4800" b="1" u="sng" dirty="0" smtClean="0">
                <a:solidFill>
                  <a:schemeClr val="bg1"/>
                </a:solidFill>
              </a:rPr>
              <a:t>reckoned by genealogy</a:t>
            </a:r>
            <a:r>
              <a:rPr lang="en-US" sz="4800" b="1" dirty="0" smtClean="0">
                <a:solidFill>
                  <a:schemeClr val="bg1"/>
                </a:solidFill>
              </a:rPr>
              <a:t>, but </a:t>
            </a:r>
            <a:r>
              <a:rPr lang="en-US" sz="4800" b="1" u="sng" dirty="0" smtClean="0">
                <a:solidFill>
                  <a:srgbClr val="FFFF00"/>
                </a:solidFill>
              </a:rPr>
              <a:t>they were not found</a:t>
            </a:r>
            <a:r>
              <a:rPr lang="en-US" sz="4800" b="1" dirty="0" smtClean="0">
                <a:solidFill>
                  <a:schemeClr val="bg1"/>
                </a:solidFill>
              </a:rPr>
              <a:t>: therefore were they, </a:t>
            </a:r>
            <a:r>
              <a:rPr lang="en-US" sz="4800" b="1" u="sng" dirty="0" smtClean="0">
                <a:solidFill>
                  <a:srgbClr val="FFFF00"/>
                </a:solidFill>
              </a:rPr>
              <a:t>as polluted</a:t>
            </a:r>
            <a:r>
              <a:rPr lang="en-US" sz="4800" b="1" dirty="0" smtClean="0">
                <a:solidFill>
                  <a:schemeClr val="bg1"/>
                </a:solidFill>
              </a:rPr>
              <a:t>, </a:t>
            </a:r>
            <a:r>
              <a:rPr lang="en-US" sz="4800" b="1" u="sng" dirty="0" smtClean="0">
                <a:solidFill>
                  <a:srgbClr val="FFFF00"/>
                </a:solidFill>
              </a:rPr>
              <a:t>put from the priesthood</a:t>
            </a:r>
            <a:r>
              <a:rPr lang="en-US" sz="4800" b="1" dirty="0" smtClean="0">
                <a:solidFill>
                  <a:schemeClr val="bg1"/>
                </a:solidFill>
              </a:rPr>
              <a:t>. </a:t>
            </a:r>
            <a:r>
              <a:rPr lang="en-US" sz="4800" b="1" dirty="0" smtClean="0">
                <a:solidFill>
                  <a:schemeClr val="bg1"/>
                </a:solidFill>
              </a:rPr>
              <a:t>” </a:t>
            </a:r>
            <a:r>
              <a:rPr lang="en-US" sz="4800" b="1" dirty="0" smtClean="0">
                <a:solidFill>
                  <a:srgbClr val="00B0F0"/>
                </a:solidFill>
              </a:rPr>
              <a:t>– Ezra 2:62 KJB</a:t>
            </a:r>
            <a:endParaRPr lang="en-US" sz="48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Question </a:t>
            </a:r>
            <a:r>
              <a:rPr lang="en-US" sz="8000" b="1" dirty="0" smtClean="0">
                <a:solidFill>
                  <a:schemeClr val="bg1"/>
                </a:solidFill>
              </a:rPr>
              <a:t>1 (part B)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My question about Marriage:  </a:t>
            </a:r>
            <a:r>
              <a:rPr lang="en-US" sz="6600" b="1" dirty="0" smtClean="0">
                <a:solidFill>
                  <a:srgbClr val="FFFF00"/>
                </a:solidFill>
              </a:rPr>
              <a:t>“Does God frown on a woman carrying her own last name </a:t>
            </a:r>
            <a:r>
              <a:rPr lang="en-US" sz="6600" b="1" dirty="0" smtClean="0">
                <a:solidFill>
                  <a:srgbClr val="00B050"/>
                </a:solidFill>
              </a:rPr>
              <a:t>(in marriage)</a:t>
            </a:r>
            <a:r>
              <a:rPr lang="en-US" sz="6600" b="1" dirty="0" smtClean="0">
                <a:solidFill>
                  <a:srgbClr val="FFFF00"/>
                </a:solidFill>
              </a:rPr>
              <a:t>?</a:t>
            </a:r>
            <a:r>
              <a:rPr lang="en-US" sz="6600" b="1" dirty="0" smtClean="0">
                <a:solidFill>
                  <a:srgbClr val="FFFF00"/>
                </a:solidFill>
              </a:rPr>
              <a:t>”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1 (part B)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25689"/>
            <a:ext cx="9144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answer is ‘</a:t>
            </a:r>
            <a:r>
              <a:rPr lang="en-US" sz="4800" b="1" dirty="0" smtClean="0">
                <a:solidFill>
                  <a:srgbClr val="FFFF00"/>
                </a:solidFill>
              </a:rPr>
              <a:t>situational</a:t>
            </a:r>
            <a:r>
              <a:rPr lang="en-US" sz="4800" b="1" dirty="0" smtClean="0">
                <a:solidFill>
                  <a:schemeClr val="bg1"/>
                </a:solidFill>
              </a:rPr>
              <a:t>’ or ‘</a:t>
            </a:r>
            <a:r>
              <a:rPr lang="en-US" sz="4800" b="1" dirty="0" smtClean="0">
                <a:solidFill>
                  <a:srgbClr val="FFFF00"/>
                </a:solidFill>
              </a:rPr>
              <a:t>dependent</a:t>
            </a:r>
            <a:r>
              <a:rPr lang="en-US" sz="4800" b="1" dirty="0" smtClean="0">
                <a:solidFill>
                  <a:schemeClr val="bg1"/>
                </a:solidFill>
              </a:rPr>
              <a:t>’ </a:t>
            </a:r>
            <a:r>
              <a:rPr lang="en-US" sz="4800" b="1" dirty="0" smtClean="0">
                <a:solidFill>
                  <a:srgbClr val="00B0F0"/>
                </a:solidFill>
              </a:rPr>
              <a:t>(Rom. 14)</a:t>
            </a:r>
            <a:r>
              <a:rPr lang="en-US" sz="4800" b="1" dirty="0" smtClean="0">
                <a:solidFill>
                  <a:schemeClr val="bg1"/>
                </a:solidFill>
              </a:rPr>
              <a:t>.  Law, Country, etc.</a:t>
            </a:r>
          </a:p>
          <a:p>
            <a:pPr algn="ctr"/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What is the </a:t>
            </a:r>
            <a:r>
              <a:rPr lang="en-US" sz="4800" b="1" u="sng" dirty="0" smtClean="0">
                <a:solidFill>
                  <a:srgbClr val="FFFF00"/>
                </a:solidFill>
              </a:rPr>
              <a:t>root motive</a:t>
            </a:r>
            <a:r>
              <a:rPr lang="en-US" sz="4800" b="1" dirty="0" smtClean="0">
                <a:solidFill>
                  <a:schemeClr val="bg1"/>
                </a:solidFill>
              </a:rPr>
              <a:t> of the heart of the one asking?  Is it about ‘money’, ‘inheritance’, ‘pre-</a:t>
            </a:r>
            <a:r>
              <a:rPr lang="en-US" sz="4800" b="1" dirty="0" err="1" smtClean="0">
                <a:solidFill>
                  <a:schemeClr val="bg1"/>
                </a:solidFill>
              </a:rPr>
              <a:t>nuptual</a:t>
            </a:r>
            <a:r>
              <a:rPr lang="en-US" sz="4800" b="1" dirty="0" smtClean="0">
                <a:solidFill>
                  <a:schemeClr val="bg1"/>
                </a:solidFill>
              </a:rPr>
              <a:t>’, ‘pride’, ‘selfishness’, etc?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1 (part B)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question must be asked, “What is the </a:t>
            </a:r>
            <a:r>
              <a:rPr lang="en-US" sz="4800" b="1" u="sng" dirty="0" smtClean="0">
                <a:solidFill>
                  <a:srgbClr val="FFFF00"/>
                </a:solidFill>
              </a:rPr>
              <a:t>reason</a:t>
            </a:r>
            <a:r>
              <a:rPr lang="en-US" sz="4800" b="1" dirty="0" smtClean="0">
                <a:solidFill>
                  <a:schemeClr val="bg1"/>
                </a:solidFill>
              </a:rPr>
              <a:t> for not taking the name of their house-band?, and </a:t>
            </a:r>
            <a:r>
              <a:rPr lang="en-US" sz="4800" b="1" u="sng" dirty="0" smtClean="0">
                <a:solidFill>
                  <a:srgbClr val="FFFF00"/>
                </a:solidFill>
              </a:rPr>
              <a:t>is that reason found in scripture</a:t>
            </a:r>
            <a:r>
              <a:rPr lang="en-US" sz="4800" b="1" dirty="0" smtClean="0">
                <a:solidFill>
                  <a:schemeClr val="bg1"/>
                </a:solidFill>
              </a:rPr>
              <a:t>, either by command or principle?  Does it glorify God or seek to preserve selfishness?”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1 (part B)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43001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Is it in </a:t>
            </a:r>
            <a:r>
              <a:rPr lang="en-US" sz="4400" b="1" u="sng" dirty="0" smtClean="0">
                <a:solidFill>
                  <a:srgbClr val="FFFF00"/>
                </a:solidFill>
              </a:rPr>
              <a:t>agreement</a:t>
            </a:r>
            <a:r>
              <a:rPr lang="en-US" sz="4400" b="1" dirty="0" smtClean="0">
                <a:solidFill>
                  <a:schemeClr val="bg1"/>
                </a:solidFill>
              </a:rPr>
              <a:t> with the House-band, the ‘head’ of the union </a:t>
            </a:r>
            <a:r>
              <a:rPr lang="en-US" sz="4400" b="1" dirty="0" smtClean="0">
                <a:solidFill>
                  <a:srgbClr val="00B0F0"/>
                </a:solidFill>
              </a:rPr>
              <a:t>(Gen. 1-2; </a:t>
            </a:r>
            <a:r>
              <a:rPr lang="en-US" sz="4400" b="1" dirty="0" err="1" smtClean="0">
                <a:solidFill>
                  <a:srgbClr val="00B0F0"/>
                </a:solidFill>
              </a:rPr>
              <a:t>Exo</a:t>
            </a:r>
            <a:r>
              <a:rPr lang="en-US" sz="4400" b="1" dirty="0" smtClean="0">
                <a:solidFill>
                  <a:srgbClr val="00B0F0"/>
                </a:solidFill>
              </a:rPr>
              <a:t>. 20:17; Eph. 5:23 KJB)</a:t>
            </a:r>
            <a:r>
              <a:rPr lang="en-US" sz="44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What House-name will the children of that union be called?</a:t>
            </a:r>
          </a:p>
          <a:p>
            <a:pPr algn="ctr"/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Questions will be asked, and are you prepared to give an answer from scripture?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1 (part B)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The final answer, will be between you (the woman), God (His word) and your House-band.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Prayerfully, ask God, what His will is in the matter, and then place your will on His side.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4582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… However, there is a pure thread of finest gold, a Biblical </a:t>
            </a:r>
            <a:r>
              <a:rPr lang="en-US" sz="5400" b="1" u="sng" dirty="0" smtClean="0">
                <a:solidFill>
                  <a:srgbClr val="FFFF00"/>
                </a:solidFill>
              </a:rPr>
              <a:t>principle</a:t>
            </a:r>
            <a:r>
              <a:rPr lang="en-US" sz="5400" b="1" dirty="0" smtClean="0">
                <a:solidFill>
                  <a:schemeClr val="bg1"/>
                </a:solidFill>
              </a:rPr>
              <a:t>, that runs throughout the entire Bible (KJB) from </a:t>
            </a:r>
            <a:r>
              <a:rPr lang="en-US" sz="5400" b="1" dirty="0" smtClean="0">
                <a:solidFill>
                  <a:srgbClr val="00B0F0"/>
                </a:solidFill>
              </a:rPr>
              <a:t>Genesis</a:t>
            </a:r>
            <a:r>
              <a:rPr lang="en-US" sz="5400" b="1" dirty="0" smtClean="0">
                <a:solidFill>
                  <a:schemeClr val="bg1"/>
                </a:solidFill>
              </a:rPr>
              <a:t> to </a:t>
            </a:r>
            <a:r>
              <a:rPr lang="en-US" sz="5400" b="1" dirty="0" smtClean="0">
                <a:solidFill>
                  <a:srgbClr val="00B0F0"/>
                </a:solidFill>
              </a:rPr>
              <a:t>Revelation</a:t>
            </a:r>
            <a:r>
              <a:rPr lang="en-US" sz="5400" b="1" dirty="0" smtClean="0">
                <a:solidFill>
                  <a:schemeClr val="bg1"/>
                </a:solidFill>
              </a:rPr>
              <a:t> …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Question 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Do you have, </a:t>
            </a:r>
            <a:r>
              <a:rPr lang="en-US" sz="6600" b="1" dirty="0" smtClean="0">
                <a:solidFill>
                  <a:srgbClr val="FFFF00"/>
                </a:solidFill>
              </a:rPr>
              <a:t>“Any advice for the youth that are (or may be) suffering from depression?”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0" cy="54476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Yes, and it is found in scripture (KJB).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“Hitherto </a:t>
            </a:r>
            <a:r>
              <a:rPr lang="en-US" sz="5400" b="1" dirty="0" smtClean="0">
                <a:solidFill>
                  <a:schemeClr val="bg1"/>
                </a:solidFill>
              </a:rPr>
              <a:t>have ye </a:t>
            </a:r>
            <a:r>
              <a:rPr lang="en-US" sz="5400" b="1" u="sng" dirty="0" smtClean="0">
                <a:solidFill>
                  <a:srgbClr val="FFFF00"/>
                </a:solidFill>
              </a:rPr>
              <a:t>ask</a:t>
            </a:r>
            <a:r>
              <a:rPr lang="en-US" sz="5400" b="1" dirty="0" smtClean="0">
                <a:solidFill>
                  <a:schemeClr val="bg1"/>
                </a:solidFill>
              </a:rPr>
              <a:t>ed nothing </a:t>
            </a:r>
            <a:r>
              <a:rPr lang="en-US" sz="5400" b="1" u="sng" dirty="0" smtClean="0">
                <a:solidFill>
                  <a:srgbClr val="FFFF00"/>
                </a:solidFill>
              </a:rPr>
              <a:t>in my name</a:t>
            </a:r>
            <a:r>
              <a:rPr lang="en-US" sz="5400" b="1" dirty="0" smtClean="0">
                <a:solidFill>
                  <a:schemeClr val="bg1"/>
                </a:solidFill>
              </a:rPr>
              <a:t>: </a:t>
            </a:r>
            <a:r>
              <a:rPr lang="en-US" sz="5400" b="1" u="sng" dirty="0" smtClean="0">
                <a:solidFill>
                  <a:srgbClr val="FFFF00"/>
                </a:solidFill>
              </a:rPr>
              <a:t>ask</a:t>
            </a:r>
            <a:r>
              <a:rPr lang="en-US" sz="5400" b="1" dirty="0" smtClean="0">
                <a:solidFill>
                  <a:schemeClr val="bg1"/>
                </a:solidFill>
              </a:rPr>
              <a:t>, and </a:t>
            </a:r>
            <a:r>
              <a:rPr lang="en-US" sz="5400" b="1" u="sng" dirty="0" smtClean="0">
                <a:solidFill>
                  <a:srgbClr val="FFFF00"/>
                </a:solidFill>
              </a:rPr>
              <a:t>ye shall receive</a:t>
            </a:r>
            <a:r>
              <a:rPr lang="en-US" sz="5400" b="1" dirty="0" smtClean="0">
                <a:solidFill>
                  <a:schemeClr val="bg1"/>
                </a:solidFill>
              </a:rPr>
              <a:t>, that </a:t>
            </a:r>
            <a:r>
              <a:rPr lang="en-US" sz="5400" b="1" u="sng" dirty="0" smtClean="0">
                <a:solidFill>
                  <a:srgbClr val="FFFF00"/>
                </a:solidFill>
              </a:rPr>
              <a:t>your joy may be full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John 16:24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We have two short presentations coming on depression and recovery </a:t>
            </a:r>
            <a:r>
              <a:rPr lang="en-US" sz="4800" b="1" dirty="0" smtClean="0">
                <a:solidFill>
                  <a:srgbClr val="FFFF00"/>
                </a:solidFill>
              </a:rPr>
              <a:t>(with more already online)</a:t>
            </a:r>
            <a:r>
              <a:rPr lang="en-US" sz="4800" b="1" dirty="0" smtClean="0">
                <a:solidFill>
                  <a:schemeClr val="bg1"/>
                </a:solidFill>
              </a:rPr>
              <a:t>, and so please continue to come to hear those </a:t>
            </a:r>
            <a:r>
              <a:rPr lang="en-US" sz="4800" b="1" dirty="0" smtClean="0">
                <a:solidFill>
                  <a:srgbClr val="FFFF00"/>
                </a:solidFill>
              </a:rPr>
              <a:t>(or visit our webpage, </a:t>
            </a:r>
            <a:r>
              <a:rPr lang="en-US" sz="4800" b="1" dirty="0" err="1" smtClean="0">
                <a:solidFill>
                  <a:srgbClr val="FFFF00"/>
                </a:solidFill>
              </a:rPr>
              <a:t>youtube</a:t>
            </a:r>
            <a:r>
              <a:rPr lang="en-US" sz="4800" b="1" dirty="0" smtClean="0">
                <a:solidFill>
                  <a:srgbClr val="FFFF00"/>
                </a:solidFill>
              </a:rPr>
              <a:t>, &amp;c)</a:t>
            </a:r>
            <a:r>
              <a:rPr lang="en-US" sz="4800" b="1" dirty="0" smtClean="0">
                <a:solidFill>
                  <a:schemeClr val="bg1"/>
                </a:solidFill>
              </a:rPr>
              <a:t>, but for now …</a:t>
            </a:r>
            <a:endParaRPr lang="en-US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91440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Depression is brought on by several factors:</a:t>
            </a: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rgbClr val="FFFF00"/>
                </a:solidFill>
              </a:rPr>
              <a:t>Diet </a:t>
            </a:r>
            <a:r>
              <a:rPr lang="en-US" sz="4800" b="1" dirty="0" smtClean="0">
                <a:solidFill>
                  <a:srgbClr val="00B050"/>
                </a:solidFill>
              </a:rPr>
              <a:t>(gut-brain, water, const.)</a:t>
            </a: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rgbClr val="FFFF00"/>
                </a:solidFill>
              </a:rPr>
              <a:t>Physical </a:t>
            </a:r>
            <a:r>
              <a:rPr lang="en-US" sz="4800" b="1" dirty="0" smtClean="0">
                <a:solidFill>
                  <a:srgbClr val="00B050"/>
                </a:solidFill>
              </a:rPr>
              <a:t>(injury, parasite)</a:t>
            </a: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rgbClr val="FFFF00"/>
                </a:solidFill>
              </a:rPr>
              <a:t>Location, environment </a:t>
            </a:r>
            <a:r>
              <a:rPr lang="en-US" sz="4800" b="1" dirty="0" smtClean="0">
                <a:solidFill>
                  <a:srgbClr val="00B050"/>
                </a:solidFill>
              </a:rPr>
              <a:t>(dark)</a:t>
            </a: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rgbClr val="FFFF00"/>
                </a:solidFill>
              </a:rPr>
              <a:t>Mental </a:t>
            </a:r>
            <a:r>
              <a:rPr lang="en-US" sz="4800" b="1" dirty="0" smtClean="0">
                <a:solidFill>
                  <a:srgbClr val="00B050"/>
                </a:solidFill>
              </a:rPr>
              <a:t>(on SELF not JESUS)</a:t>
            </a: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rgbClr val="FFFF00"/>
                </a:solidFill>
              </a:rPr>
              <a:t>Spiritual </a:t>
            </a:r>
            <a:r>
              <a:rPr lang="en-US" sz="4800" b="1" dirty="0" smtClean="0">
                <a:solidFill>
                  <a:srgbClr val="00B050"/>
                </a:solidFill>
              </a:rPr>
              <a:t>(sin, devil)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</a:t>
            </a:r>
            <a:r>
              <a:rPr lang="en-US" sz="8000" b="1" dirty="0" smtClean="0">
                <a:solidFill>
                  <a:schemeClr val="bg1"/>
                </a:solidFill>
              </a:rPr>
              <a:t>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9144000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Jesus was a youth and the “Man of Sorrows”, but the devil could </a:t>
            </a:r>
            <a:r>
              <a:rPr lang="en-US" sz="4800" b="1" u="sng" dirty="0" smtClean="0">
                <a:solidFill>
                  <a:srgbClr val="FFFF00"/>
                </a:solidFill>
              </a:rPr>
              <a:t>not</a:t>
            </a:r>
            <a:r>
              <a:rPr lang="en-US" sz="4800" b="1" dirty="0" smtClean="0">
                <a:solidFill>
                  <a:schemeClr val="bg1"/>
                </a:solidFill>
              </a:rPr>
              <a:t> keep Him down.  Get up.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Read </a:t>
            </a:r>
            <a:r>
              <a:rPr lang="en-US" sz="4800" b="1" dirty="0" smtClean="0">
                <a:solidFill>
                  <a:srgbClr val="00B050"/>
                </a:solidFill>
              </a:rPr>
              <a:t>the Psalms</a:t>
            </a:r>
            <a:r>
              <a:rPr lang="en-US" sz="4800" b="1" dirty="0" smtClean="0">
                <a:solidFill>
                  <a:schemeClr val="bg1"/>
                </a:solidFill>
              </a:rPr>
              <a:t>; believing, and read the Last 4 Chapters of </a:t>
            </a:r>
            <a:r>
              <a:rPr lang="en-US" sz="4800" b="1" dirty="0" smtClean="0">
                <a:solidFill>
                  <a:srgbClr val="00B050"/>
                </a:solidFill>
              </a:rPr>
              <a:t>Ministry of Healing</a:t>
            </a:r>
            <a:r>
              <a:rPr lang="en-US" sz="4800" b="1" dirty="0" smtClean="0">
                <a:solidFill>
                  <a:schemeClr val="bg1"/>
                </a:solidFill>
              </a:rPr>
              <a:t> (on our website and resource page in PDF)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65556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Those are the submitted Questions and the Bible’s Answers for tonight.</a:t>
            </a:r>
          </a:p>
          <a:p>
            <a:pPr algn="ctr"/>
            <a:r>
              <a:rPr lang="en-US" sz="6000" b="1" u="sng" dirty="0" smtClean="0">
                <a:solidFill>
                  <a:srgbClr val="00B0F0"/>
                </a:solidFill>
              </a:rPr>
              <a:t>Thank you</a:t>
            </a:r>
            <a:r>
              <a:rPr lang="en-US" sz="6000" b="1" dirty="0" smtClean="0">
                <a:solidFill>
                  <a:schemeClr val="bg1"/>
                </a:solidFill>
              </a:rPr>
              <a:t>, Bible study is our joy and it is our pleasure to carry out it’s instructions.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 - Psalms 12 vs 6-7 AV1611 Footno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1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“The </a:t>
            </a:r>
            <a:r>
              <a:rPr lang="en-US" sz="2800" b="1" dirty="0">
                <a:solidFill>
                  <a:schemeClr val="bg1"/>
                </a:solidFill>
              </a:rPr>
              <a:t>words of the LORD </a:t>
            </a:r>
            <a:r>
              <a:rPr lang="en-US" sz="2800" b="1" i="1" dirty="0">
                <a:solidFill>
                  <a:schemeClr val="bg1"/>
                </a:solidFill>
              </a:rPr>
              <a:t>are</a:t>
            </a:r>
            <a:r>
              <a:rPr lang="en-US" sz="2800" b="1" dirty="0">
                <a:solidFill>
                  <a:schemeClr val="bg1"/>
                </a:solidFill>
              </a:rPr>
              <a:t> pure words: </a:t>
            </a:r>
            <a:r>
              <a:rPr lang="en-US" sz="2800" b="1" i="1" dirty="0">
                <a:solidFill>
                  <a:schemeClr val="bg1"/>
                </a:solidFill>
              </a:rPr>
              <a:t>as</a:t>
            </a:r>
            <a:r>
              <a:rPr lang="en-US" sz="2800" b="1" dirty="0">
                <a:solidFill>
                  <a:schemeClr val="bg1"/>
                </a:solidFill>
              </a:rPr>
              <a:t> silver tried in a furnace of earth, purified seven times</a:t>
            </a:r>
            <a:r>
              <a:rPr lang="en-US" sz="2800" b="1" dirty="0" smtClean="0">
                <a:solidFill>
                  <a:schemeClr val="bg1"/>
                </a:solidFill>
              </a:rPr>
              <a:t>.” – Psalms 12:6 KJB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Thou </a:t>
            </a:r>
            <a:r>
              <a:rPr lang="en-US" sz="2800" b="1" dirty="0" err="1">
                <a:solidFill>
                  <a:schemeClr val="bg1"/>
                </a:solidFill>
              </a:rPr>
              <a:t>shalt</a:t>
            </a:r>
            <a:r>
              <a:rPr lang="en-US" sz="2800" b="1" dirty="0">
                <a:solidFill>
                  <a:schemeClr val="bg1"/>
                </a:solidFill>
              </a:rPr>
              <a:t> keep them, O LORD, thou </a:t>
            </a:r>
            <a:r>
              <a:rPr lang="en-US" sz="2800" b="1" dirty="0" err="1">
                <a:solidFill>
                  <a:schemeClr val="bg1"/>
                </a:solidFill>
              </a:rPr>
              <a:t>shalt</a:t>
            </a:r>
            <a:r>
              <a:rPr lang="en-US" sz="2800" b="1" dirty="0">
                <a:solidFill>
                  <a:schemeClr val="bg1"/>
                </a:solidFill>
              </a:rPr>
              <a:t> preserve them from this generation for ever.</a:t>
            </a:r>
            <a:r>
              <a:rPr lang="en-US" sz="2800" b="1" dirty="0" smtClean="0">
                <a:solidFill>
                  <a:schemeClr val="bg1"/>
                </a:solidFill>
              </a:rPr>
              <a:t>” – Psalms 12:7 KJB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So God created </a:t>
            </a:r>
            <a:r>
              <a:rPr lang="en-US" sz="5400" b="1" u="sng" dirty="0" smtClean="0">
                <a:solidFill>
                  <a:srgbClr val="FFFF00"/>
                </a:solidFill>
              </a:rPr>
              <a:t>man</a:t>
            </a:r>
            <a:r>
              <a:rPr lang="en-US" sz="5400" b="1" dirty="0" smtClean="0">
                <a:solidFill>
                  <a:schemeClr val="bg1"/>
                </a:solidFill>
              </a:rPr>
              <a:t> in his </a:t>
            </a:r>
            <a:r>
              <a:rPr lang="en-US" sz="5400" b="1" i="1" dirty="0" smtClean="0">
                <a:solidFill>
                  <a:schemeClr val="bg1"/>
                </a:solidFill>
              </a:rPr>
              <a:t>own</a:t>
            </a:r>
            <a:r>
              <a:rPr lang="en-US" sz="5400" b="1" dirty="0" smtClean="0">
                <a:solidFill>
                  <a:schemeClr val="bg1"/>
                </a:solidFill>
              </a:rPr>
              <a:t> image, in the image of God created he </a:t>
            </a:r>
            <a:r>
              <a:rPr lang="en-US" sz="5400" b="1" u="sng" dirty="0" smtClean="0">
                <a:solidFill>
                  <a:srgbClr val="FFFF00"/>
                </a:solidFill>
              </a:rPr>
              <a:t>him</a:t>
            </a:r>
            <a:r>
              <a:rPr lang="en-US" sz="5400" b="1" dirty="0" smtClean="0">
                <a:solidFill>
                  <a:schemeClr val="bg1"/>
                </a:solidFill>
              </a:rPr>
              <a:t> …”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1:27 KJB</a:t>
            </a:r>
          </a:p>
          <a:p>
            <a:pPr algn="ctr"/>
            <a:endParaRPr lang="en-US" sz="2400" b="1" dirty="0" smtClean="0">
              <a:solidFill>
                <a:srgbClr val="00B0F0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Singular or plural?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the LORD God formed </a:t>
            </a:r>
            <a:r>
              <a:rPr lang="en-US" sz="5400" b="1" u="sng" dirty="0" smtClean="0">
                <a:solidFill>
                  <a:srgbClr val="FFFF00"/>
                </a:solidFill>
              </a:rPr>
              <a:t>man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</a:rPr>
              <a:t>of</a:t>
            </a:r>
            <a:r>
              <a:rPr lang="en-US" sz="5400" b="1" dirty="0" smtClean="0">
                <a:solidFill>
                  <a:schemeClr val="bg1"/>
                </a:solidFill>
              </a:rPr>
              <a:t> the dust of the ground, and breathed into </a:t>
            </a:r>
            <a:r>
              <a:rPr lang="en-US" sz="5400" b="1" u="sng" dirty="0" smtClean="0">
                <a:solidFill>
                  <a:srgbClr val="FFFF00"/>
                </a:solidFill>
              </a:rPr>
              <a:t>his</a:t>
            </a:r>
            <a:r>
              <a:rPr lang="en-US" sz="5400" b="1" dirty="0" smtClean="0">
                <a:solidFill>
                  <a:schemeClr val="bg1"/>
                </a:solidFill>
              </a:rPr>
              <a:t> nostrils the breath of life; and </a:t>
            </a:r>
            <a:r>
              <a:rPr lang="en-US" sz="5400" b="1" u="sng" dirty="0" smtClean="0">
                <a:solidFill>
                  <a:srgbClr val="FFFF00"/>
                </a:solidFill>
              </a:rPr>
              <a:t>man</a:t>
            </a:r>
            <a:r>
              <a:rPr lang="en-US" sz="5400" b="1" dirty="0" smtClean="0">
                <a:solidFill>
                  <a:schemeClr val="bg1"/>
                </a:solidFill>
              </a:rPr>
              <a:t> became a living soul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2:7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so it is written, </a:t>
            </a:r>
            <a:r>
              <a:rPr lang="en-US" sz="5400" b="1" u="sng" dirty="0" smtClean="0">
                <a:solidFill>
                  <a:srgbClr val="FFFF00"/>
                </a:solidFill>
              </a:rPr>
              <a:t>The first man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Adam</a:t>
            </a:r>
            <a:r>
              <a:rPr lang="en-US" sz="5400" b="1" dirty="0" smtClean="0">
                <a:solidFill>
                  <a:schemeClr val="bg1"/>
                </a:solidFill>
              </a:rPr>
              <a:t> was made a living </a:t>
            </a:r>
            <a:r>
              <a:rPr lang="en-US" sz="5400" b="1" dirty="0" smtClean="0">
                <a:solidFill>
                  <a:schemeClr val="bg1"/>
                </a:solidFill>
              </a:rPr>
              <a:t>soul …”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15:45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See also other texts on the first man </a:t>
            </a:r>
            <a:r>
              <a:rPr lang="en-US" sz="5400" b="1" dirty="0" smtClean="0">
                <a:solidFill>
                  <a:srgbClr val="00B050"/>
                </a:solidFill>
              </a:rPr>
              <a:t>“Adam”</a:t>
            </a:r>
            <a:r>
              <a:rPr lang="en-US" sz="54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Genesis</a:t>
            </a:r>
            <a:r>
              <a:rPr lang="en-US" sz="5400" b="1" dirty="0" smtClean="0">
                <a:solidFill>
                  <a:schemeClr val="bg1"/>
                </a:solidFill>
              </a:rPr>
              <a:t> 2:19-21, 3:8-9, 5:1-5; </a:t>
            </a:r>
            <a:r>
              <a:rPr lang="en-US" sz="5400" b="1" dirty="0" smtClean="0">
                <a:solidFill>
                  <a:srgbClr val="00B0F0"/>
                </a:solidFill>
              </a:rPr>
              <a:t>1 Chr.</a:t>
            </a:r>
            <a:r>
              <a:rPr lang="en-US" sz="5400" b="1" dirty="0" smtClean="0">
                <a:solidFill>
                  <a:schemeClr val="bg1"/>
                </a:solidFill>
              </a:rPr>
              <a:t> 1:1; </a:t>
            </a:r>
            <a:r>
              <a:rPr lang="en-US" sz="5400" b="1" dirty="0" smtClean="0">
                <a:solidFill>
                  <a:srgbClr val="00B0F0"/>
                </a:solidFill>
              </a:rPr>
              <a:t>Job</a:t>
            </a:r>
            <a:r>
              <a:rPr lang="en-US" sz="5400" b="1" dirty="0" smtClean="0">
                <a:solidFill>
                  <a:schemeClr val="bg1"/>
                </a:solidFill>
              </a:rPr>
              <a:t> 31:33; </a:t>
            </a:r>
            <a:r>
              <a:rPr lang="en-US" sz="5400" b="1" dirty="0" err="1" smtClean="0">
                <a:solidFill>
                  <a:srgbClr val="00B0F0"/>
                </a:solidFill>
              </a:rPr>
              <a:t>Luk</a:t>
            </a:r>
            <a:r>
              <a:rPr lang="en-US" sz="5400" b="1" dirty="0" smtClean="0">
                <a:solidFill>
                  <a:srgbClr val="00B0F0"/>
                </a:solidFill>
              </a:rPr>
              <a:t>.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3:38; </a:t>
            </a:r>
            <a:r>
              <a:rPr lang="en-US" sz="5400" b="1" dirty="0" smtClean="0">
                <a:solidFill>
                  <a:srgbClr val="00B0F0"/>
                </a:solidFill>
              </a:rPr>
              <a:t>Rom.</a:t>
            </a:r>
            <a:r>
              <a:rPr lang="en-US" sz="5400" b="1" dirty="0" smtClean="0">
                <a:solidFill>
                  <a:schemeClr val="bg1"/>
                </a:solidFill>
              </a:rPr>
              <a:t> 5:14; </a:t>
            </a:r>
            <a:r>
              <a:rPr lang="en-US" sz="5400" b="1" dirty="0" smtClean="0">
                <a:solidFill>
                  <a:srgbClr val="00B0F0"/>
                </a:solidFill>
              </a:rPr>
              <a:t>1 Cor. </a:t>
            </a:r>
            <a:r>
              <a:rPr lang="en-US" sz="5400" b="1" dirty="0" smtClean="0">
                <a:solidFill>
                  <a:schemeClr val="bg1"/>
                </a:solidFill>
              </a:rPr>
              <a:t>15:22,45; </a:t>
            </a:r>
            <a:r>
              <a:rPr lang="en-US" sz="5400" b="1" dirty="0" smtClean="0">
                <a:solidFill>
                  <a:srgbClr val="00B0F0"/>
                </a:solidFill>
              </a:rPr>
              <a:t>1 Tim.</a:t>
            </a:r>
            <a:r>
              <a:rPr lang="en-US" sz="5400" b="1" dirty="0" smtClean="0">
                <a:solidFill>
                  <a:schemeClr val="bg1"/>
                </a:solidFill>
              </a:rPr>
              <a:t> 2:13-14; </a:t>
            </a:r>
            <a:r>
              <a:rPr lang="en-US" sz="5400" b="1" dirty="0" smtClean="0">
                <a:solidFill>
                  <a:srgbClr val="00B0F0"/>
                </a:solidFill>
              </a:rPr>
              <a:t>Jud.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1:14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 (part A)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the LORD God planted a garden eastward in Eden; and there he put </a:t>
            </a:r>
            <a:r>
              <a:rPr lang="en-US" sz="5400" b="1" u="sng" dirty="0" smtClean="0">
                <a:solidFill>
                  <a:srgbClr val="FFFF00"/>
                </a:solidFill>
              </a:rPr>
              <a:t>the man</a:t>
            </a:r>
            <a:r>
              <a:rPr lang="en-US" sz="5400" b="1" dirty="0" smtClean="0">
                <a:solidFill>
                  <a:schemeClr val="bg1"/>
                </a:solidFill>
              </a:rPr>
              <a:t> whom he had formed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2:8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1759</Words>
  <Application>Microsoft Office PowerPoint</Application>
  <PresentationFormat>On-screen Show (4:3)</PresentationFormat>
  <Paragraphs>144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AWHN</dc:creator>
  <cp:lastModifiedBy>AWHN</cp:lastModifiedBy>
  <cp:revision>133</cp:revision>
  <dcterms:created xsi:type="dcterms:W3CDTF">2019-07-24T23:25:26Z</dcterms:created>
  <dcterms:modified xsi:type="dcterms:W3CDTF">2019-07-26T01:39:05Z</dcterms:modified>
</cp:coreProperties>
</file>