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4" r:id="rId4"/>
    <p:sldId id="266" r:id="rId5"/>
    <p:sldId id="269" r:id="rId6"/>
    <p:sldId id="270" r:id="rId7"/>
    <p:sldId id="271" r:id="rId8"/>
    <p:sldId id="272" r:id="rId9"/>
    <p:sldId id="273" r:id="rId10"/>
    <p:sldId id="274" r:id="rId11"/>
    <p:sldId id="275" r:id="rId12"/>
    <p:sldId id="276" r:id="rId13"/>
    <p:sldId id="258" r:id="rId14"/>
    <p:sldId id="277" r:id="rId15"/>
    <p:sldId id="278" r:id="rId16"/>
    <p:sldId id="279" r:id="rId17"/>
    <p:sldId id="280" r:id="rId18"/>
    <p:sldId id="281" r:id="rId19"/>
    <p:sldId id="282" r:id="rId20"/>
    <p:sldId id="283" r:id="rId21"/>
    <p:sldId id="284" r:id="rId22"/>
    <p:sldId id="285"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88" autoAdjust="0"/>
    <p:restoredTop sz="73656" autoAdjust="0"/>
  </p:normalViewPr>
  <p:slideViewPr>
    <p:cSldViewPr snapToGrid="0">
      <p:cViewPr varScale="1">
        <p:scale>
          <a:sx n="53" d="100"/>
          <a:sy n="53" d="100"/>
        </p:scale>
        <p:origin x="-1350"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E2EF2-DFBF-4967-BD3A-3D5CA668EF2F}" type="datetimeFigureOut">
              <a:rPr lang="en-US" smtClean="0"/>
              <a:t>7/17/2019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5EA13-ED41-4FCC-B712-F08CD311F12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NUTRITION?</a:t>
            </a:r>
          </a:p>
          <a:p>
            <a:endParaRPr lang="en-US" dirty="0" smtClean="0"/>
          </a:p>
          <a:p>
            <a:r>
              <a:rPr lang="en-US" dirty="0" smtClean="0"/>
              <a:t>Nutrition</a:t>
            </a:r>
            <a:r>
              <a:rPr lang="en-US" baseline="0" dirty="0" smtClean="0"/>
              <a:t> is the study of food &amp; how it works in our bodies.  Nutrition includes all the stuff that’s in our food such as vitamins, protein, fat and more.</a:t>
            </a:r>
            <a:endParaRPr lang="en-US" dirty="0"/>
          </a:p>
        </p:txBody>
      </p:sp>
      <p:sp>
        <p:nvSpPr>
          <p:cNvPr id="4" name="Slide Number Placeholder 3"/>
          <p:cNvSpPr>
            <a:spLocks noGrp="1"/>
          </p:cNvSpPr>
          <p:nvPr>
            <p:ph type="sldNum" sz="quarter" idx="10"/>
          </p:nvPr>
        </p:nvSpPr>
        <p:spPr/>
        <p:txBody>
          <a:bodyPr/>
          <a:lstStyle/>
          <a:p>
            <a:fld id="{8585EA13-ED41-4FCC-B712-F08CD311F123}"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“Whether therefore ye eat, or drink, or whatsoever ye do, do all to the glory of God. ” – </a:t>
            </a:r>
            <a:r>
              <a:rPr lang="en-US" sz="1200" kern="1200" baseline="0" dirty="0" smtClean="0">
                <a:solidFill>
                  <a:schemeClr val="tx1"/>
                </a:solidFill>
                <a:latin typeface="+mn-lt"/>
                <a:ea typeface="+mn-ea"/>
                <a:cs typeface="+mn-cs"/>
              </a:rPr>
              <a:t>1 Corinthians 10:31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People these days aren’t very careful with what they put into their bodies, but little do they know that diseases and illnesses are linked back to what they have been eating.</a:t>
            </a:r>
            <a:endParaRPr lang="en-US" dirty="0"/>
          </a:p>
        </p:txBody>
      </p:sp>
      <p:sp>
        <p:nvSpPr>
          <p:cNvPr id="4" name="Slide Number Placeholder 3"/>
          <p:cNvSpPr>
            <a:spLocks noGrp="1"/>
          </p:cNvSpPr>
          <p:nvPr>
            <p:ph type="sldNum" sz="quarter" idx="10"/>
          </p:nvPr>
        </p:nvSpPr>
        <p:spPr/>
        <p:txBody>
          <a:bodyPr/>
          <a:lstStyle/>
          <a:p>
            <a:fld id="{8585EA13-ED41-4FCC-B712-F08CD311F123}"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general picture of what we have just discussed.</a:t>
            </a:r>
            <a:endParaRPr lang="en-US" dirty="0"/>
          </a:p>
        </p:txBody>
      </p:sp>
      <p:sp>
        <p:nvSpPr>
          <p:cNvPr id="4" name="Slide Number Placeholder 3"/>
          <p:cNvSpPr>
            <a:spLocks noGrp="1"/>
          </p:cNvSpPr>
          <p:nvPr>
            <p:ph type="sldNum" sz="quarter" idx="10"/>
          </p:nvPr>
        </p:nvSpPr>
        <p:spPr/>
        <p:txBody>
          <a:bodyPr/>
          <a:lstStyle/>
          <a:p>
            <a:fld id="{8585EA13-ED41-4FCC-B712-F08CD311F123}" type="slidenum">
              <a:rPr lang="en-US" smtClean="0"/>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dirty="0" smtClean="0">
                <a:solidFill>
                  <a:schemeClr val="bg1"/>
                </a:solidFill>
                <a:latin typeface="+mn-lt"/>
              </a:rPr>
              <a:t>“… his name [is] Immanuel.  Butter and honey shall he eat, </a:t>
            </a:r>
            <a:r>
              <a:rPr lang="en-US" sz="1200" b="0" u="sng" dirty="0" smtClean="0">
                <a:solidFill>
                  <a:schemeClr val="bg1"/>
                </a:solidFill>
                <a:latin typeface="+mn-lt"/>
              </a:rPr>
              <a:t>that he may know to refuse the evil, and choose the good</a:t>
            </a:r>
            <a:r>
              <a:rPr lang="en-US" sz="1200" b="0" dirty="0" smtClean="0">
                <a:solidFill>
                  <a:schemeClr val="bg1"/>
                </a:solidFill>
                <a:latin typeface="+mn-lt"/>
              </a:rPr>
              <a:t>. …”</a:t>
            </a:r>
          </a:p>
          <a:p>
            <a:pPr algn="l"/>
            <a:r>
              <a:rPr lang="en-US" sz="1200" b="0" dirty="0" smtClean="0">
                <a:solidFill>
                  <a:schemeClr val="bg1"/>
                </a:solidFill>
                <a:latin typeface="+mn-lt"/>
              </a:rPr>
              <a:t>– Isaiah 7:14-15</a:t>
            </a:r>
          </a:p>
          <a:p>
            <a:pPr algn="l"/>
            <a:endParaRPr lang="en-US" sz="1200" b="0" dirty="0" smtClean="0">
              <a:solidFill>
                <a:schemeClr val="bg1"/>
              </a:solidFill>
              <a:latin typeface="+mn-lt"/>
            </a:endParaRPr>
          </a:p>
          <a:p>
            <a:pPr algn="l"/>
            <a:r>
              <a:rPr lang="en-US" b="1" dirty="0" smtClean="0">
                <a:solidFill>
                  <a:schemeClr val="bg1"/>
                </a:solidFill>
              </a:rPr>
              <a:t>DIET DOES AFFECT THE MIND.</a:t>
            </a:r>
          </a:p>
          <a:p>
            <a:pPr algn="l"/>
            <a:endParaRPr lang="en-US" b="1" dirty="0" smtClean="0">
              <a:solidFill>
                <a:schemeClr val="bg1"/>
              </a:solidFill>
            </a:endParaRPr>
          </a:p>
          <a:p>
            <a:pPr algn="l"/>
            <a:r>
              <a:rPr lang="en-US" b="0" dirty="0" smtClean="0">
                <a:solidFill>
                  <a:schemeClr val="bg1"/>
                </a:solidFill>
              </a:rPr>
              <a:t>We are told that the diet of Christ when he became human</a:t>
            </a:r>
            <a:r>
              <a:rPr lang="en-US" b="0" baseline="0" dirty="0" smtClean="0">
                <a:solidFill>
                  <a:schemeClr val="bg1"/>
                </a:solidFill>
              </a:rPr>
              <a:t> like us would help determine his growing and knowing how to refuse evil and do good.</a:t>
            </a:r>
            <a:endParaRPr lang="en-US" b="0" dirty="0">
              <a:solidFill>
                <a:schemeClr val="bg1"/>
              </a:solidFill>
            </a:endParaRPr>
          </a:p>
        </p:txBody>
      </p:sp>
      <p:sp>
        <p:nvSpPr>
          <p:cNvPr id="4" name="Slide Number Placeholder 3"/>
          <p:cNvSpPr>
            <a:spLocks noGrp="1"/>
          </p:cNvSpPr>
          <p:nvPr>
            <p:ph type="sldNum" sz="quarter" idx="10"/>
          </p:nvPr>
        </p:nvSpPr>
        <p:spPr/>
        <p:txBody>
          <a:bodyPr/>
          <a:lstStyle/>
          <a:p>
            <a:fld id="{8585EA13-ED41-4FCC-B712-F08CD311F123}" type="slidenum">
              <a:rPr lang="en-US" smtClean="0"/>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Fruits are mostly</a:t>
            </a:r>
            <a:r>
              <a:rPr lang="en-US" baseline="0" dirty="0" smtClean="0"/>
              <a:t> water and easier to digest (faster) in the stomach.</a:t>
            </a:r>
          </a:p>
          <a:p>
            <a:endParaRPr lang="en-US" baseline="0" dirty="0" smtClean="0"/>
          </a:p>
          <a:p>
            <a:r>
              <a:rPr lang="en-US" baseline="0" dirty="0" smtClean="0"/>
              <a:t>Veggies are more fibrous, and therefore take longer than fruit to digest.</a:t>
            </a:r>
            <a:endParaRPr lang="en-US" dirty="0" smtClean="0"/>
          </a:p>
          <a:p>
            <a:endParaRPr lang="en-US" dirty="0" smtClean="0"/>
          </a:p>
          <a:p>
            <a:r>
              <a:rPr lang="en-US" dirty="0" smtClean="0"/>
              <a:t>Mixing</a:t>
            </a:r>
            <a:r>
              <a:rPr lang="en-US" baseline="0" dirty="0" smtClean="0"/>
              <a:t> fruits and veggies can produce fermentation in the gut (stomach), as the fruit is quickly digested, while the veggies are digested partially, which can lead to excess ‘gas’ (bloating), and also affect the brain and thinking.</a:t>
            </a:r>
            <a:endParaRPr lang="en-US" dirty="0" smtClean="0"/>
          </a:p>
          <a:p>
            <a:endParaRPr lang="en-US" dirty="0" smtClean="0"/>
          </a:p>
          <a:p>
            <a:r>
              <a:rPr lang="en-US" dirty="0" smtClean="0"/>
              <a:t>(some exceptions:</a:t>
            </a:r>
            <a:r>
              <a:rPr lang="en-US" baseline="0" dirty="0" smtClean="0"/>
              <a:t>  Apples, Bananas, etc.)</a:t>
            </a:r>
            <a:endParaRPr lang="en-US" dirty="0"/>
          </a:p>
        </p:txBody>
      </p:sp>
      <p:sp>
        <p:nvSpPr>
          <p:cNvPr id="4" name="Slide Number Placeholder 3"/>
          <p:cNvSpPr>
            <a:spLocks noGrp="1"/>
          </p:cNvSpPr>
          <p:nvPr>
            <p:ph type="sldNum" sz="quarter" idx="10"/>
          </p:nvPr>
        </p:nvSpPr>
        <p:spPr/>
        <p:txBody>
          <a:bodyPr/>
          <a:lstStyle/>
          <a:p>
            <a:fld id="{8585EA13-ED41-4FCC-B712-F08CD311F123}" type="slidenum">
              <a:rPr lang="en-US" smtClean="0"/>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5EA13-ED41-4FCC-B712-F08CD311F123}" type="slidenum">
              <a:rPr lang="en-US" smtClean="0"/>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the world is getting sicker and sicker, and dying due to poor nutrition.  Yet the answer</a:t>
            </a:r>
            <a:r>
              <a:rPr lang="en-US" baseline="0" dirty="0" smtClean="0"/>
              <a:t> to the problem is very simple.  I want to share with you a small clip regarding a community of believers in the middle east who have experienced the truth regarding “the truth from the Word of God” on the subject of nutrition.</a:t>
            </a:r>
            <a:endParaRPr lang="en-US" dirty="0"/>
          </a:p>
        </p:txBody>
      </p:sp>
      <p:sp>
        <p:nvSpPr>
          <p:cNvPr id="4" name="Slide Number Placeholder 3"/>
          <p:cNvSpPr>
            <a:spLocks noGrp="1"/>
          </p:cNvSpPr>
          <p:nvPr>
            <p:ph type="sldNum" sz="quarter" idx="10"/>
          </p:nvPr>
        </p:nvSpPr>
        <p:spPr/>
        <p:txBody>
          <a:bodyPr/>
          <a:lstStyle/>
          <a:p>
            <a:fld id="{8585EA13-ED41-4FCC-B712-F08CD311F123}" type="slidenum">
              <a:rPr lang="en-US" smtClean="0"/>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1" u="sng" dirty="0" smtClean="0"/>
              <a:t>AFTE</a:t>
            </a:r>
            <a:r>
              <a:rPr lang="en-US" b="1" u="sng" baseline="0" dirty="0" smtClean="0"/>
              <a:t>R</a:t>
            </a:r>
            <a:r>
              <a:rPr lang="en-US" baseline="0" dirty="0" smtClean="0"/>
              <a:t> VIDEO PLAYS, give </a:t>
            </a:r>
            <a:r>
              <a:rPr lang="en-US" b="1" baseline="0" dirty="0" smtClean="0"/>
              <a:t>CONCLUSION</a:t>
            </a:r>
            <a:r>
              <a:rPr lang="en-US" b="1" baseline="0" dirty="0" smtClean="0">
                <a:sym typeface="Wingdings" pitchFamily="2" charset="2"/>
              </a:rPr>
              <a:t>:</a:t>
            </a:r>
            <a:r>
              <a:rPr lang="en-US" baseline="0" dirty="0" smtClean="0">
                <a:sym typeface="Wingdings" pitchFamily="2" charset="2"/>
              </a:rPr>
              <a:t> )</a:t>
            </a:r>
          </a:p>
          <a:p>
            <a:endParaRPr lang="en-US" baseline="0" dirty="0" smtClean="0">
              <a:sym typeface="Wingdings" pitchFamily="2" charset="2"/>
            </a:endParaRPr>
          </a:p>
          <a:p>
            <a:r>
              <a:rPr lang="en-US" b="1" baseline="0" dirty="0" smtClean="0">
                <a:sym typeface="Wingdings" pitchFamily="2" charset="2"/>
              </a:rPr>
              <a:t>Family and friends, isn’t that beautiful what we have just witnessed regarding the power of the word of God on the topic of Nutrition?  It is my prayer that God would move upon our hearts to accept the diet He has provided for us from the beginning.</a:t>
            </a:r>
          </a:p>
        </p:txBody>
      </p:sp>
      <p:sp>
        <p:nvSpPr>
          <p:cNvPr id="4" name="Slide Number Placeholder 3"/>
          <p:cNvSpPr>
            <a:spLocks noGrp="1"/>
          </p:cNvSpPr>
          <p:nvPr>
            <p:ph type="sldNum" sz="quarter" idx="10"/>
          </p:nvPr>
        </p:nvSpPr>
        <p:spPr/>
        <p:txBody>
          <a:bodyPr/>
          <a:lstStyle/>
          <a:p>
            <a:fld id="{8585EA13-ED41-4FCC-B712-F08CD311F123}"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361492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85744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8491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88128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E3CB6-6206-40E4-9B84-0565BCD3067E}"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6208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1E3CB6-6206-40E4-9B84-0565BCD3067E}" type="datetimeFigureOut">
              <a:rPr lang="en-US" smtClean="0"/>
              <a:pPr/>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407239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1E3CB6-6206-40E4-9B84-0565BCD3067E}" type="datetimeFigureOut">
              <a:rPr lang="en-US" smtClean="0"/>
              <a:pPr/>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61274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1E3CB6-6206-40E4-9B84-0565BCD3067E}" type="datetimeFigureOut">
              <a:rPr lang="en-US" smtClean="0"/>
              <a:pPr/>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09395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E3CB6-6206-40E4-9B84-0565BCD3067E}" type="datetimeFigureOut">
              <a:rPr lang="en-US" smtClean="0"/>
              <a:pPr/>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81738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3CB6-6206-40E4-9B84-0565BCD3067E}" type="datetimeFigureOut">
              <a:rPr lang="en-US" smtClean="0"/>
              <a:pPr/>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96750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3CB6-6206-40E4-9B84-0565BCD3067E}" type="datetimeFigureOut">
              <a:rPr lang="en-US" smtClean="0"/>
              <a:pPr/>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02322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E3CB6-6206-40E4-9B84-0565BCD3067E}" type="datetimeFigureOut">
              <a:rPr lang="en-US" smtClean="0"/>
              <a:pPr/>
              <a:t>7/17/2019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8042429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3489" y="1122363"/>
            <a:ext cx="9144000" cy="1036315"/>
          </a:xfrm>
        </p:spPr>
        <p:txBody>
          <a:bodyPr/>
          <a:lstStyle/>
          <a:p>
            <a:r>
              <a:rPr lang="en-US" b="1" dirty="0" smtClean="0">
                <a:solidFill>
                  <a:srgbClr val="FF0000"/>
                </a:solidFill>
                <a:latin typeface="Arial" panose="020B0604020202020204" pitchFamily="34" charset="0"/>
                <a:cs typeface="Arial" panose="020B0604020202020204" pitchFamily="34" charset="0"/>
              </a:rPr>
              <a:t>NUTRITION</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58159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2839" y="4549676"/>
            <a:ext cx="11002683" cy="2308324"/>
          </a:xfrm>
          <a:prstGeom prst="rect">
            <a:avLst/>
          </a:prstGeom>
        </p:spPr>
        <p:txBody>
          <a:bodyPr wrap="square" anchor="ctr">
            <a:spAutoFit/>
          </a:bodyPr>
          <a:lstStyle/>
          <a:p>
            <a:r>
              <a:rPr lang="en-US" sz="7200" b="1" dirty="0" smtClean="0">
                <a:latin typeface="Arial" panose="020B0604020202020204" pitchFamily="34" charset="0"/>
                <a:cs typeface="Arial" panose="020B0604020202020204" pitchFamily="34" charset="0"/>
              </a:rPr>
              <a:t>“… Our character determines our destiny.”</a:t>
            </a:r>
            <a:endParaRPr lang="en-US" sz="7200" b="1" i="1" dirty="0">
              <a:latin typeface="Arial" panose="020B0604020202020204" pitchFamily="34" charset="0"/>
              <a:cs typeface="Arial" panose="020B0604020202020204" pitchFamily="34" charset="0"/>
            </a:endParaRPr>
          </a:p>
        </p:txBody>
      </p:sp>
      <p:pic>
        <p:nvPicPr>
          <p:cNvPr id="1028" name="Picture 4" descr="1000+ images about Ot-Hello, Is It Me You're Looking For? on Pinterest | It is, Martial and Let ..."/>
          <p:cNvPicPr>
            <a:picLocks noChangeAspect="1" noChangeArrowheads="1"/>
          </p:cNvPicPr>
          <p:nvPr/>
        </p:nvPicPr>
        <p:blipFill>
          <a:blip r:embed="rId2"/>
          <a:srcRect/>
          <a:stretch>
            <a:fillRect/>
          </a:stretch>
        </p:blipFill>
        <p:spPr bwMode="auto">
          <a:xfrm>
            <a:off x="744584" y="235131"/>
            <a:ext cx="10802982" cy="4323806"/>
          </a:xfrm>
          <a:prstGeom prst="rect">
            <a:avLst/>
          </a:prstGeom>
          <a:noFill/>
        </p:spPr>
      </p:pic>
    </p:spTree>
    <p:extLst>
      <p:ext uri="{BB962C8B-B14F-4D97-AF65-F5344CB8AC3E}">
        <p14:creationId xmlns:p14="http://schemas.microsoft.com/office/powerpoint/2010/main" xmlns="" val="2515631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oughts are power – PINOY PHILOSOPHY"/>
          <p:cNvPicPr>
            <a:picLocks noChangeAspect="1" noChangeArrowheads="1"/>
          </p:cNvPicPr>
          <p:nvPr/>
        </p:nvPicPr>
        <p:blipFill>
          <a:blip r:embed="rId3" cstate="print"/>
          <a:srcRect/>
          <a:stretch>
            <a:fillRect/>
          </a:stretch>
        </p:blipFill>
        <p:spPr bwMode="auto">
          <a:xfrm>
            <a:off x="1" y="0"/>
            <a:ext cx="12192000" cy="6858000"/>
          </a:xfrm>
          <a:prstGeom prst="rect">
            <a:avLst/>
          </a:prstGeom>
          <a:noFill/>
        </p:spPr>
      </p:pic>
    </p:spTree>
    <p:extLst>
      <p:ext uri="{BB962C8B-B14F-4D97-AF65-F5344CB8AC3E}">
        <p14:creationId xmlns:p14="http://schemas.microsoft.com/office/powerpoint/2010/main" xmlns="" val="2515631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6782" y="0"/>
            <a:ext cx="11002683" cy="6740307"/>
          </a:xfrm>
          <a:prstGeom prst="rect">
            <a:avLst/>
          </a:prstGeom>
        </p:spPr>
        <p:txBody>
          <a:bodyPr wrap="square" anchor="ctr">
            <a:spAutoFit/>
          </a:bodyPr>
          <a:lstStyle/>
          <a:p>
            <a:pPr algn="ctr"/>
            <a:r>
              <a:rPr lang="en-US" sz="7200" b="1" dirty="0" smtClean="0"/>
              <a:t>“… his name [is] Immanuel.  Butter and honey shall he eat, </a:t>
            </a:r>
            <a:r>
              <a:rPr lang="en-US" sz="7200" b="1" u="sng" dirty="0" smtClean="0">
                <a:solidFill>
                  <a:srgbClr val="FFFF00"/>
                </a:solidFill>
              </a:rPr>
              <a:t>that he may know to refuse the evil, and choose the good</a:t>
            </a:r>
            <a:r>
              <a:rPr lang="en-US" sz="7200" b="1" dirty="0" smtClean="0"/>
              <a:t>. …”</a:t>
            </a:r>
          </a:p>
          <a:p>
            <a:pPr algn="ctr"/>
            <a:r>
              <a:rPr lang="en-US" sz="7200" b="1" dirty="0" smtClean="0">
                <a:solidFill>
                  <a:srgbClr val="00B0F0"/>
                </a:solidFill>
              </a:rPr>
              <a:t>– Isaiah 7:14-15</a:t>
            </a:r>
            <a:endParaRPr lang="en-US" sz="7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xmlns="" val="2057183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69985"/>
            <a:ext cx="10515600" cy="4706978"/>
          </a:xfrm>
        </p:spPr>
        <p:txBody>
          <a:bodyPr anchor="ctr">
            <a:noAutofit/>
          </a:bodyPr>
          <a:lstStyle/>
          <a:p>
            <a:pPr marL="0" indent="0">
              <a:buNone/>
            </a:pPr>
            <a:r>
              <a:rPr lang="en-US" sz="5400" b="1" dirty="0" smtClean="0">
                <a:latin typeface="Arial" panose="020B0604020202020204" pitchFamily="34" charset="0"/>
                <a:cs typeface="Arial" panose="020B0604020202020204" pitchFamily="34" charset="0"/>
              </a:rPr>
              <a:t>1. Eat a variety of fruits, grains, vegetables, legumes, seeds, and nuts</a:t>
            </a:r>
          </a:p>
          <a:p>
            <a:pPr marL="0" indent="0">
              <a:buNone/>
            </a:pPr>
            <a:endParaRPr lang="en-US" sz="2000" b="1" dirty="0" smtClean="0">
              <a:latin typeface="Arial" panose="020B0604020202020204" pitchFamily="34" charset="0"/>
              <a:cs typeface="Arial" panose="020B0604020202020204" pitchFamily="34" charset="0"/>
            </a:endParaRPr>
          </a:p>
          <a:p>
            <a:pPr marL="457200" lvl="1" indent="0">
              <a:buNone/>
            </a:pPr>
            <a:r>
              <a:rPr lang="en-US" sz="5400" b="1" dirty="0" smtClean="0">
                <a:latin typeface="Arial" panose="020B0604020202020204" pitchFamily="34" charset="0"/>
                <a:cs typeface="Arial" panose="020B0604020202020204" pitchFamily="34" charset="0"/>
              </a:rPr>
              <a:t>(See:   </a:t>
            </a:r>
            <a:r>
              <a:rPr lang="en-US" sz="5400" b="1" dirty="0" smtClean="0">
                <a:solidFill>
                  <a:srgbClr val="FFFF00"/>
                </a:solidFill>
                <a:latin typeface="Arial" panose="020B0604020202020204" pitchFamily="34" charset="0"/>
                <a:cs typeface="Arial" panose="020B0604020202020204" pitchFamily="34" charset="0"/>
              </a:rPr>
              <a:t>A Vegan</a:t>
            </a:r>
          </a:p>
          <a:p>
            <a:pPr marL="457200" lvl="1" indent="0">
              <a:buNone/>
            </a:pPr>
            <a:r>
              <a:rPr lang="en-US" sz="5400" b="1" dirty="0" smtClean="0">
                <a:solidFill>
                  <a:srgbClr val="FFFF00"/>
                </a:solidFill>
                <a:latin typeface="Arial" panose="020B0604020202020204" pitchFamily="34" charset="0"/>
                <a:cs typeface="Arial" panose="020B0604020202020204" pitchFamily="34" charset="0"/>
              </a:rPr>
              <a:t>Vegetarian</a:t>
            </a:r>
          </a:p>
          <a:p>
            <a:pPr marL="457200" lvl="1" indent="0">
              <a:buNone/>
            </a:pPr>
            <a:r>
              <a:rPr lang="en-US" sz="5400" b="1" dirty="0" smtClean="0">
                <a:solidFill>
                  <a:srgbClr val="FFFF00"/>
                </a:solidFill>
                <a:latin typeface="Arial" panose="020B0604020202020204" pitchFamily="34" charset="0"/>
                <a:cs typeface="Arial" panose="020B0604020202020204" pitchFamily="34" charset="0"/>
              </a:rPr>
              <a:t>Lifestyle</a:t>
            </a:r>
            <a:r>
              <a:rPr lang="en-US" sz="5400" b="1" dirty="0" smtClean="0">
                <a:latin typeface="Arial" panose="020B0604020202020204" pitchFamily="34" charset="0"/>
                <a:cs typeface="Arial" panose="020B0604020202020204" pitchFamily="34" charset="0"/>
              </a:rPr>
              <a:t>)</a:t>
            </a:r>
            <a:endParaRPr lang="en-US" sz="5400" b="1"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0"/>
            <a:ext cx="12192000" cy="1325563"/>
          </a:xfrm>
        </p:spPr>
        <p:txBody>
          <a:bodyPr>
            <a:noAutofit/>
          </a:bodyPr>
          <a:lstStyle/>
          <a:p>
            <a:r>
              <a:rPr lang="en-US" sz="7200" b="1" dirty="0">
                <a:latin typeface="Arial" pitchFamily="34" charset="0"/>
                <a:cs typeface="Arial" pitchFamily="34" charset="0"/>
              </a:rPr>
              <a:t>10 Tips for Healthful </a:t>
            </a:r>
            <a:r>
              <a:rPr lang="en-US" sz="7200" b="1" dirty="0" smtClean="0">
                <a:latin typeface="Arial" pitchFamily="34" charset="0"/>
                <a:cs typeface="Arial" pitchFamily="34" charset="0"/>
              </a:rPr>
              <a:t>Eating</a:t>
            </a:r>
            <a:endParaRPr lang="en-US" sz="7200" b="1" dirty="0">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14309" y="2873829"/>
            <a:ext cx="5012774" cy="3776075"/>
          </a:xfrm>
          <a:prstGeom prst="rect">
            <a:avLst/>
          </a:prstGeom>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6205" y="1339357"/>
            <a:ext cx="11051178" cy="1599786"/>
          </a:xfrm>
        </p:spPr>
        <p:txBody>
          <a:bodyPr anchor="ctr">
            <a:noAutofit/>
          </a:bodyPr>
          <a:lstStyle/>
          <a:p>
            <a:pPr marL="0" indent="0">
              <a:buNone/>
            </a:pPr>
            <a:r>
              <a:rPr lang="en-US" sz="5400" b="1" dirty="0" smtClean="0">
                <a:latin typeface="Arial" panose="020B0604020202020204" pitchFamily="34" charset="0"/>
                <a:cs typeface="Arial" panose="020B0604020202020204" pitchFamily="34" charset="0"/>
              </a:rPr>
              <a:t>2. Avoid animal protein.</a:t>
            </a:r>
          </a:p>
        </p:txBody>
      </p:sp>
      <p:sp>
        <p:nvSpPr>
          <p:cNvPr id="4" name="Title 3"/>
          <p:cNvSpPr>
            <a:spLocks noGrp="1"/>
          </p:cNvSpPr>
          <p:nvPr>
            <p:ph type="title"/>
          </p:nvPr>
        </p:nvSpPr>
        <p:spPr>
          <a:xfrm>
            <a:off x="0" y="0"/>
            <a:ext cx="12192000" cy="1325563"/>
          </a:xfrm>
        </p:spPr>
        <p:txBody>
          <a:bodyPr>
            <a:noAutofit/>
          </a:bodyPr>
          <a:lstStyle/>
          <a:p>
            <a:r>
              <a:rPr lang="en-US" sz="7200" b="1" dirty="0">
                <a:latin typeface="Arial" pitchFamily="34" charset="0"/>
                <a:cs typeface="Arial" pitchFamily="34" charset="0"/>
              </a:rPr>
              <a:t>10 Tips for Healthful </a:t>
            </a:r>
            <a:r>
              <a:rPr lang="en-US" sz="7200" b="1" dirty="0" smtClean="0">
                <a:latin typeface="Arial" pitchFamily="34" charset="0"/>
                <a:cs typeface="Arial" pitchFamily="34" charset="0"/>
              </a:rPr>
              <a:t>Eating</a:t>
            </a:r>
            <a:endParaRPr lang="en-US" sz="7200" b="1" dirty="0">
              <a:latin typeface="Arial" pitchFamily="34" charset="0"/>
              <a:cs typeface="Arial" pitchFamily="34" charset="0"/>
            </a:endParaRPr>
          </a:p>
        </p:txBody>
      </p:sp>
      <p:pic>
        <p:nvPicPr>
          <p:cNvPr id="31746" name="Picture 2" descr="https://proxy.duckduckgo.com/iu/?u=https%3A%2F%2Ftse1.mm.bing.net%2Fth%3Fid%3DOIP.5Vdbvv7rgy1ByPjzNdoaTQHaEK%26pid%3DApi&amp;f=1"/>
          <p:cNvPicPr>
            <a:picLocks noChangeAspect="1" noChangeArrowheads="1"/>
          </p:cNvPicPr>
          <p:nvPr/>
        </p:nvPicPr>
        <p:blipFill>
          <a:blip r:embed="rId2"/>
          <a:srcRect/>
          <a:stretch>
            <a:fillRect/>
          </a:stretch>
        </p:blipFill>
        <p:spPr bwMode="auto">
          <a:xfrm>
            <a:off x="679269" y="2730137"/>
            <a:ext cx="10888345" cy="3827417"/>
          </a:xfrm>
          <a:prstGeom prst="rect">
            <a:avLst/>
          </a:prstGeom>
          <a:noFill/>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3354" y="5387508"/>
            <a:ext cx="10515600" cy="1470492"/>
          </a:xfrm>
        </p:spPr>
        <p:txBody>
          <a:bodyPr anchor="ctr">
            <a:noAutofit/>
          </a:bodyPr>
          <a:lstStyle/>
          <a:p>
            <a:pPr marL="0" indent="0">
              <a:buNone/>
            </a:pPr>
            <a:r>
              <a:rPr lang="en-US" sz="6000" b="1" dirty="0" smtClean="0">
                <a:latin typeface="Arial" panose="020B0604020202020204" pitchFamily="34" charset="0"/>
                <a:cs typeface="Arial" panose="020B0604020202020204" pitchFamily="34" charset="0"/>
              </a:rPr>
              <a:t>3. Limit fat, sugar, and salt.</a:t>
            </a:r>
          </a:p>
        </p:txBody>
      </p:sp>
      <p:sp>
        <p:nvSpPr>
          <p:cNvPr id="4" name="Title 3"/>
          <p:cNvSpPr>
            <a:spLocks noGrp="1"/>
          </p:cNvSpPr>
          <p:nvPr>
            <p:ph type="title"/>
          </p:nvPr>
        </p:nvSpPr>
        <p:spPr>
          <a:xfrm>
            <a:off x="0" y="0"/>
            <a:ext cx="12192000" cy="1325563"/>
          </a:xfrm>
        </p:spPr>
        <p:txBody>
          <a:bodyPr>
            <a:noAutofit/>
          </a:bodyPr>
          <a:lstStyle/>
          <a:p>
            <a:r>
              <a:rPr lang="en-US" sz="7200" b="1" dirty="0">
                <a:latin typeface="Arial" pitchFamily="34" charset="0"/>
                <a:cs typeface="Arial" pitchFamily="34" charset="0"/>
              </a:rPr>
              <a:t>10 Tips for Healthful </a:t>
            </a:r>
            <a:r>
              <a:rPr lang="en-US" sz="7200" b="1" dirty="0" smtClean="0">
                <a:latin typeface="Arial" pitchFamily="34" charset="0"/>
                <a:cs typeface="Arial" pitchFamily="34" charset="0"/>
              </a:rPr>
              <a:t>Eating</a:t>
            </a:r>
            <a:endParaRPr lang="en-US" sz="7200" b="1" dirty="0">
              <a:latin typeface="Arial" pitchFamily="34" charset="0"/>
              <a:cs typeface="Arial" pitchFamily="34" charset="0"/>
            </a:endParaRPr>
          </a:p>
        </p:txBody>
      </p:sp>
      <p:pic>
        <p:nvPicPr>
          <p:cNvPr id="30724" name="Picture 4" descr="Salt, Sugar, Fat: How the Food Giants Hooked Us | LASSENS"/>
          <p:cNvPicPr>
            <a:picLocks noChangeAspect="1" noChangeArrowheads="1"/>
          </p:cNvPicPr>
          <p:nvPr/>
        </p:nvPicPr>
        <p:blipFill>
          <a:blip r:embed="rId2"/>
          <a:srcRect/>
          <a:stretch>
            <a:fillRect/>
          </a:stretch>
        </p:blipFill>
        <p:spPr bwMode="auto">
          <a:xfrm>
            <a:off x="864810" y="1358153"/>
            <a:ext cx="10497955" cy="4235823"/>
          </a:xfrm>
          <a:prstGeom prst="rect">
            <a:avLst/>
          </a:prstGeom>
          <a:noFill/>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623" y="1326293"/>
            <a:ext cx="6646817" cy="5100632"/>
          </a:xfrm>
        </p:spPr>
        <p:txBody>
          <a:bodyPr anchor="ctr">
            <a:noAutofit/>
          </a:bodyPr>
          <a:lstStyle/>
          <a:p>
            <a:pPr marL="0" indent="0">
              <a:buNone/>
            </a:pPr>
            <a:r>
              <a:rPr lang="en-US" sz="6000" b="1" dirty="0" smtClean="0">
                <a:latin typeface="Arial" panose="020B0604020202020204" pitchFamily="34" charset="0"/>
                <a:cs typeface="Arial" panose="020B0604020202020204" pitchFamily="34" charset="0"/>
              </a:rPr>
              <a:t>4. Eat a good breakfast, a moderate lunch, and a light supper.</a:t>
            </a:r>
          </a:p>
        </p:txBody>
      </p:sp>
      <p:sp>
        <p:nvSpPr>
          <p:cNvPr id="4" name="Title 3"/>
          <p:cNvSpPr>
            <a:spLocks noGrp="1"/>
          </p:cNvSpPr>
          <p:nvPr>
            <p:ph type="title"/>
          </p:nvPr>
        </p:nvSpPr>
        <p:spPr>
          <a:xfrm>
            <a:off x="0" y="0"/>
            <a:ext cx="12192000" cy="1325563"/>
          </a:xfrm>
        </p:spPr>
        <p:txBody>
          <a:bodyPr>
            <a:noAutofit/>
          </a:bodyPr>
          <a:lstStyle/>
          <a:p>
            <a:r>
              <a:rPr lang="en-US" sz="7200" b="1" dirty="0">
                <a:latin typeface="Arial" pitchFamily="34" charset="0"/>
                <a:cs typeface="Arial" pitchFamily="34" charset="0"/>
              </a:rPr>
              <a:t>10 Tips for Healthful </a:t>
            </a:r>
            <a:r>
              <a:rPr lang="en-US" sz="7200" b="1" dirty="0" smtClean="0">
                <a:latin typeface="Arial" pitchFamily="34" charset="0"/>
                <a:cs typeface="Arial" pitchFamily="34" charset="0"/>
              </a:rPr>
              <a:t>Eating</a:t>
            </a:r>
            <a:endParaRPr lang="en-US" sz="7200" b="1" dirty="0">
              <a:latin typeface="Arial" pitchFamily="34" charset="0"/>
              <a:cs typeface="Arial" pitchFamily="34" charset="0"/>
            </a:endParaRPr>
          </a:p>
        </p:txBody>
      </p:sp>
      <p:pic>
        <p:nvPicPr>
          <p:cNvPr id="29698" name="Picture 2" descr="Decadent Oatmeal Fit for A Queen Bee (by Greta) | Hangry ..."/>
          <p:cNvPicPr>
            <a:picLocks noChangeAspect="1" noChangeArrowheads="1"/>
          </p:cNvPicPr>
          <p:nvPr/>
        </p:nvPicPr>
        <p:blipFill>
          <a:blip r:embed="rId2"/>
          <a:srcRect/>
          <a:stretch>
            <a:fillRect/>
          </a:stretch>
        </p:blipFill>
        <p:spPr bwMode="auto">
          <a:xfrm>
            <a:off x="6361612" y="1691638"/>
            <a:ext cx="5460274" cy="4859382"/>
          </a:xfrm>
          <a:prstGeom prst="rect">
            <a:avLst/>
          </a:prstGeom>
          <a:noFill/>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5697" y="1417733"/>
            <a:ext cx="6646817" cy="5100632"/>
          </a:xfrm>
        </p:spPr>
        <p:txBody>
          <a:bodyPr anchor="ctr">
            <a:noAutofit/>
          </a:bodyPr>
          <a:lstStyle/>
          <a:p>
            <a:pPr marL="0" indent="0">
              <a:buNone/>
            </a:pPr>
            <a:r>
              <a:rPr lang="en-US" sz="6000" b="1" dirty="0" smtClean="0">
                <a:latin typeface="Arial" panose="020B0604020202020204" pitchFamily="34" charset="0"/>
                <a:cs typeface="Arial" panose="020B0604020202020204" pitchFamily="34" charset="0"/>
              </a:rPr>
              <a:t>5. Don't eat too late at night.</a:t>
            </a:r>
          </a:p>
        </p:txBody>
      </p:sp>
      <p:sp>
        <p:nvSpPr>
          <p:cNvPr id="4" name="Title 3"/>
          <p:cNvSpPr>
            <a:spLocks noGrp="1"/>
          </p:cNvSpPr>
          <p:nvPr>
            <p:ph type="title"/>
          </p:nvPr>
        </p:nvSpPr>
        <p:spPr>
          <a:xfrm>
            <a:off x="0" y="0"/>
            <a:ext cx="12192000" cy="1325563"/>
          </a:xfrm>
        </p:spPr>
        <p:txBody>
          <a:bodyPr>
            <a:noAutofit/>
          </a:bodyPr>
          <a:lstStyle/>
          <a:p>
            <a:r>
              <a:rPr lang="en-US" sz="7200" b="1" dirty="0">
                <a:latin typeface="Arial" pitchFamily="34" charset="0"/>
                <a:cs typeface="Arial" pitchFamily="34" charset="0"/>
              </a:rPr>
              <a:t>10 Tips for Healthful </a:t>
            </a:r>
            <a:r>
              <a:rPr lang="en-US" sz="7200" b="1" dirty="0" smtClean="0">
                <a:latin typeface="Arial" pitchFamily="34" charset="0"/>
                <a:cs typeface="Arial" pitchFamily="34" charset="0"/>
              </a:rPr>
              <a:t>Eating</a:t>
            </a:r>
            <a:endParaRPr lang="en-US" sz="7200" b="1" dirty="0">
              <a:latin typeface="Arial" pitchFamily="34" charset="0"/>
              <a:cs typeface="Arial" pitchFamily="34" charset="0"/>
            </a:endParaRPr>
          </a:p>
        </p:txBody>
      </p:sp>
      <p:pic>
        <p:nvPicPr>
          <p:cNvPr id="33794" name="Picture 2"/>
          <p:cNvPicPr>
            <a:picLocks noChangeAspect="1" noChangeArrowheads="1"/>
          </p:cNvPicPr>
          <p:nvPr/>
        </p:nvPicPr>
        <p:blipFill>
          <a:blip r:embed="rId2"/>
          <a:srcRect/>
          <a:stretch>
            <a:fillRect/>
          </a:stretch>
        </p:blipFill>
        <p:spPr bwMode="auto">
          <a:xfrm>
            <a:off x="457199" y="1449977"/>
            <a:ext cx="4441371" cy="5190307"/>
          </a:xfrm>
          <a:prstGeom prst="rect">
            <a:avLst/>
          </a:prstGeom>
          <a:noFill/>
          <a:ln w="9525">
            <a:noFill/>
            <a:miter lim="800000"/>
            <a:headEnd/>
            <a:tailEnd/>
          </a:ln>
          <a:effectLst/>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931" y="1443859"/>
            <a:ext cx="6646817" cy="5100632"/>
          </a:xfrm>
        </p:spPr>
        <p:txBody>
          <a:bodyPr anchor="ctr">
            <a:noAutofit/>
          </a:bodyPr>
          <a:lstStyle/>
          <a:p>
            <a:pPr marL="0" indent="0">
              <a:buNone/>
            </a:pPr>
            <a:r>
              <a:rPr lang="en-US" sz="6000" b="1" dirty="0" smtClean="0">
                <a:latin typeface="Arial" panose="020B0604020202020204" pitchFamily="34" charset="0"/>
                <a:cs typeface="Arial" panose="020B0604020202020204" pitchFamily="34" charset="0"/>
              </a:rPr>
              <a:t>6. Don't eat between meals—allow five hours between meals.</a:t>
            </a:r>
            <a:endParaRPr lang="en-US" sz="6000" b="1"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0"/>
            <a:ext cx="12192000" cy="1325563"/>
          </a:xfrm>
        </p:spPr>
        <p:txBody>
          <a:bodyPr>
            <a:noAutofit/>
          </a:bodyPr>
          <a:lstStyle/>
          <a:p>
            <a:r>
              <a:rPr lang="en-US" sz="7200" b="1" dirty="0">
                <a:latin typeface="Arial" pitchFamily="34" charset="0"/>
                <a:cs typeface="Arial" pitchFamily="34" charset="0"/>
              </a:rPr>
              <a:t>10 Tips for Healthful </a:t>
            </a:r>
            <a:r>
              <a:rPr lang="en-US" sz="7200" b="1" dirty="0" smtClean="0">
                <a:latin typeface="Arial" pitchFamily="34" charset="0"/>
                <a:cs typeface="Arial" pitchFamily="34" charset="0"/>
              </a:rPr>
              <a:t>Eating</a:t>
            </a:r>
            <a:endParaRPr lang="en-US" sz="7200" b="1" dirty="0">
              <a:latin typeface="Arial" pitchFamily="34" charset="0"/>
              <a:cs typeface="Arial" pitchFamily="34" charset="0"/>
            </a:endParaRPr>
          </a:p>
        </p:txBody>
      </p:sp>
      <p:pic>
        <p:nvPicPr>
          <p:cNvPr id="34818" name="Picture 2" descr="KING of Jeshurun"/>
          <p:cNvPicPr>
            <a:picLocks noChangeAspect="1" noChangeArrowheads="1"/>
          </p:cNvPicPr>
          <p:nvPr/>
        </p:nvPicPr>
        <p:blipFill>
          <a:blip r:embed="rId2"/>
          <a:srcRect/>
          <a:stretch>
            <a:fillRect/>
          </a:stretch>
        </p:blipFill>
        <p:spPr bwMode="auto">
          <a:xfrm>
            <a:off x="6086112" y="1264466"/>
            <a:ext cx="5715000" cy="5286375"/>
          </a:xfrm>
          <a:prstGeom prst="rect">
            <a:avLst/>
          </a:prstGeom>
          <a:noFill/>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61611" y="1391608"/>
            <a:ext cx="5564777" cy="5100632"/>
          </a:xfrm>
        </p:spPr>
        <p:txBody>
          <a:bodyPr anchor="ctr">
            <a:noAutofit/>
          </a:bodyPr>
          <a:lstStyle/>
          <a:p>
            <a:pPr marL="0" indent="0">
              <a:buNone/>
            </a:pPr>
            <a:r>
              <a:rPr lang="en-US" sz="6000" b="1" dirty="0" smtClean="0">
                <a:latin typeface="Arial" panose="020B0604020202020204" pitchFamily="34" charset="0"/>
                <a:cs typeface="Arial" panose="020B0604020202020204" pitchFamily="34" charset="0"/>
              </a:rPr>
              <a:t>7. Eat at regular times.</a:t>
            </a:r>
            <a:endParaRPr lang="en-US" sz="6000" b="1"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0"/>
            <a:ext cx="12192000" cy="1325563"/>
          </a:xfrm>
        </p:spPr>
        <p:txBody>
          <a:bodyPr>
            <a:noAutofit/>
          </a:bodyPr>
          <a:lstStyle/>
          <a:p>
            <a:r>
              <a:rPr lang="en-US" sz="7200" b="1" dirty="0">
                <a:latin typeface="Arial" pitchFamily="34" charset="0"/>
                <a:cs typeface="Arial" pitchFamily="34" charset="0"/>
              </a:rPr>
              <a:t>10 Tips for Healthful </a:t>
            </a:r>
            <a:r>
              <a:rPr lang="en-US" sz="7200" b="1" dirty="0" smtClean="0">
                <a:latin typeface="Arial" pitchFamily="34" charset="0"/>
                <a:cs typeface="Arial" pitchFamily="34" charset="0"/>
              </a:rPr>
              <a:t>Eating</a:t>
            </a:r>
            <a:endParaRPr lang="en-US" sz="7200" b="1" dirty="0">
              <a:latin typeface="Arial" pitchFamily="34" charset="0"/>
              <a:cs typeface="Arial" pitchFamily="34" charset="0"/>
            </a:endParaRPr>
          </a:p>
        </p:txBody>
      </p:sp>
      <p:pic>
        <p:nvPicPr>
          <p:cNvPr id="35842" name="Picture 2" descr="10 hábitos alimenticios para acelerar tu metabolismo"/>
          <p:cNvPicPr>
            <a:picLocks noChangeAspect="1" noChangeArrowheads="1"/>
          </p:cNvPicPr>
          <p:nvPr/>
        </p:nvPicPr>
        <p:blipFill>
          <a:blip r:embed="rId2"/>
          <a:srcRect/>
          <a:stretch>
            <a:fillRect/>
          </a:stretch>
        </p:blipFill>
        <p:spPr bwMode="auto">
          <a:xfrm>
            <a:off x="339634" y="1568643"/>
            <a:ext cx="5682343" cy="4800361"/>
          </a:xfrm>
          <a:prstGeom prst="rect">
            <a:avLst/>
          </a:prstGeom>
          <a:noFill/>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0656" y="551201"/>
            <a:ext cx="11002683" cy="5632311"/>
          </a:xfrm>
          <a:prstGeom prst="rect">
            <a:avLst/>
          </a:prstGeom>
        </p:spPr>
        <p:txBody>
          <a:bodyPr wrap="square" anchor="ctr">
            <a:spAutoFit/>
          </a:bodyPr>
          <a:lstStyle/>
          <a:p>
            <a:pPr algn="ctr"/>
            <a:r>
              <a:rPr lang="en-US" sz="7200" b="1" dirty="0" smtClean="0">
                <a:latin typeface="Arial" pitchFamily="34" charset="0"/>
                <a:cs typeface="Arial" pitchFamily="34" charset="0"/>
              </a:rPr>
              <a:t>“Whether therefore ye eat, or drink, or whatsoever ye do, do all to the glory of God.” </a:t>
            </a:r>
            <a:r>
              <a:rPr lang="en-US" sz="7200" b="1" dirty="0" smtClean="0">
                <a:solidFill>
                  <a:srgbClr val="00B0F0"/>
                </a:solidFill>
                <a:latin typeface="Arial" pitchFamily="34" charset="0"/>
                <a:cs typeface="Arial" pitchFamily="34" charset="0"/>
              </a:rPr>
              <a:t>–</a:t>
            </a:r>
          </a:p>
          <a:p>
            <a:pPr algn="ctr"/>
            <a:r>
              <a:rPr lang="en-US" sz="7200" b="1" dirty="0" smtClean="0">
                <a:solidFill>
                  <a:srgbClr val="00B0F0"/>
                </a:solidFill>
                <a:latin typeface="Arial" pitchFamily="34" charset="0"/>
                <a:cs typeface="Arial" pitchFamily="34" charset="0"/>
              </a:rPr>
              <a:t>1 Corinthians 10:31 KJB</a:t>
            </a:r>
            <a:endParaRPr lang="en-US" sz="7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xmlns="" val="2057183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005" y="1319348"/>
            <a:ext cx="5564777" cy="5277395"/>
          </a:xfrm>
        </p:spPr>
        <p:txBody>
          <a:bodyPr anchor="ctr">
            <a:noAutofit/>
          </a:bodyPr>
          <a:lstStyle/>
          <a:p>
            <a:pPr marL="0" indent="0">
              <a:buNone/>
            </a:pPr>
            <a:r>
              <a:rPr lang="en-US" sz="6000" b="1" dirty="0" smtClean="0">
                <a:latin typeface="Arial" panose="020B0604020202020204" pitchFamily="34" charset="0"/>
                <a:cs typeface="Arial" panose="020B0604020202020204" pitchFamily="34" charset="0"/>
              </a:rPr>
              <a:t>8. Watch your </a:t>
            </a:r>
            <a:r>
              <a:rPr lang="en-US" sz="6000" b="1" u="sng" dirty="0" smtClean="0">
                <a:solidFill>
                  <a:srgbClr val="FFFF00"/>
                </a:solidFill>
                <a:latin typeface="Arial" panose="020B0604020202020204" pitchFamily="34" charset="0"/>
                <a:cs typeface="Arial" panose="020B0604020202020204" pitchFamily="34" charset="0"/>
              </a:rPr>
              <a:t>combination of foods</a:t>
            </a:r>
            <a:r>
              <a:rPr lang="en-US" sz="6000" b="1" dirty="0" smtClean="0">
                <a:latin typeface="Arial" panose="020B0604020202020204" pitchFamily="34" charset="0"/>
                <a:cs typeface="Arial" panose="020B0604020202020204" pitchFamily="34" charset="0"/>
              </a:rPr>
              <a:t> —don't mix fruit and veggies.</a:t>
            </a:r>
          </a:p>
          <a:p>
            <a:pPr marL="0" indent="0">
              <a:buNone/>
            </a:pPr>
            <a:r>
              <a:rPr lang="en-US" sz="4000" b="1" dirty="0" smtClean="0">
                <a:solidFill>
                  <a:srgbClr val="FFFF00"/>
                </a:solidFill>
                <a:latin typeface="Arial" panose="020B0604020202020204" pitchFamily="34" charset="0"/>
                <a:cs typeface="Arial" panose="020B0604020202020204" pitchFamily="34" charset="0"/>
              </a:rPr>
              <a:t>(some exceptions)</a:t>
            </a:r>
            <a:endParaRPr lang="en-US" sz="4000" b="1" dirty="0">
              <a:solidFill>
                <a:srgbClr val="FFFF0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0"/>
            <a:ext cx="12192000" cy="1325563"/>
          </a:xfrm>
        </p:spPr>
        <p:txBody>
          <a:bodyPr>
            <a:noAutofit/>
          </a:bodyPr>
          <a:lstStyle/>
          <a:p>
            <a:r>
              <a:rPr lang="en-US" sz="7200" b="1" dirty="0">
                <a:latin typeface="Arial" pitchFamily="34" charset="0"/>
                <a:cs typeface="Arial" pitchFamily="34" charset="0"/>
              </a:rPr>
              <a:t>10 Tips for Healthful </a:t>
            </a:r>
            <a:r>
              <a:rPr lang="en-US" sz="7200" b="1" dirty="0" smtClean="0">
                <a:latin typeface="Arial" pitchFamily="34" charset="0"/>
                <a:cs typeface="Arial" pitchFamily="34" charset="0"/>
              </a:rPr>
              <a:t>Eating</a:t>
            </a:r>
            <a:endParaRPr lang="en-US" sz="7200" b="1" dirty="0">
              <a:latin typeface="Arial" pitchFamily="34" charset="0"/>
              <a:cs typeface="Arial" pitchFamily="34" charset="0"/>
            </a:endParaRPr>
          </a:p>
        </p:txBody>
      </p:sp>
      <p:pic>
        <p:nvPicPr>
          <p:cNvPr id="36866" name="Picture 2" descr="1000+ images about Food Info on Pinterest | Cancer, Fruits ..."/>
          <p:cNvPicPr>
            <a:picLocks noChangeAspect="1" noChangeArrowheads="1"/>
          </p:cNvPicPr>
          <p:nvPr/>
        </p:nvPicPr>
        <p:blipFill>
          <a:blip r:embed="rId3"/>
          <a:srcRect/>
          <a:stretch>
            <a:fillRect/>
          </a:stretch>
        </p:blipFill>
        <p:spPr bwMode="auto">
          <a:xfrm>
            <a:off x="5929358" y="1560693"/>
            <a:ext cx="5953125" cy="4857751"/>
          </a:xfrm>
          <a:prstGeom prst="rect">
            <a:avLst/>
          </a:prstGeom>
          <a:noFill/>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3953" y="4140925"/>
            <a:ext cx="11234057" cy="2717075"/>
          </a:xfrm>
        </p:spPr>
        <p:txBody>
          <a:bodyPr anchor="ctr">
            <a:noAutofit/>
          </a:bodyPr>
          <a:lstStyle/>
          <a:p>
            <a:pPr marL="0" indent="0">
              <a:buNone/>
            </a:pPr>
            <a:r>
              <a:rPr lang="en-US" sz="6000" b="1" dirty="0" smtClean="0">
                <a:latin typeface="Arial" panose="020B0604020202020204" pitchFamily="34" charset="0"/>
                <a:cs typeface="Arial" panose="020B0604020202020204" pitchFamily="34" charset="0"/>
              </a:rPr>
              <a:t>9. Avoid refined grains.  “The whiter the bread, the quicker you’re dead …”</a:t>
            </a:r>
            <a:endParaRPr lang="en-US" sz="6000" b="1"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0"/>
            <a:ext cx="12192000" cy="1325563"/>
          </a:xfrm>
        </p:spPr>
        <p:txBody>
          <a:bodyPr>
            <a:noAutofit/>
          </a:bodyPr>
          <a:lstStyle/>
          <a:p>
            <a:r>
              <a:rPr lang="en-US" sz="7200" b="1" dirty="0">
                <a:latin typeface="Arial" pitchFamily="34" charset="0"/>
                <a:cs typeface="Arial" pitchFamily="34" charset="0"/>
              </a:rPr>
              <a:t>10 Tips for Healthful </a:t>
            </a:r>
            <a:r>
              <a:rPr lang="en-US" sz="7200" b="1" dirty="0" smtClean="0">
                <a:latin typeface="Arial" pitchFamily="34" charset="0"/>
                <a:cs typeface="Arial" pitchFamily="34" charset="0"/>
              </a:rPr>
              <a:t>Eating</a:t>
            </a:r>
            <a:endParaRPr lang="en-US" sz="7200" b="1" dirty="0">
              <a:latin typeface="Arial" pitchFamily="34" charset="0"/>
              <a:cs typeface="Arial" pitchFamily="34" charset="0"/>
            </a:endParaRPr>
          </a:p>
        </p:txBody>
      </p:sp>
      <p:pic>
        <p:nvPicPr>
          <p:cNvPr id="37890" name="Picture 2" descr="https://proxy.duckduckgo.com/iu/?u=https%3A%2F%2Ftse4.mm.bing.net%2Fth%3Fid%3DOIP.3Ck6I-P-RKzSAuiDMKPJrgHaDz%26pid%3DApi&amp;f=1"/>
          <p:cNvPicPr>
            <a:picLocks noChangeAspect="1" noChangeArrowheads="1"/>
          </p:cNvPicPr>
          <p:nvPr/>
        </p:nvPicPr>
        <p:blipFill>
          <a:blip r:embed="rId3"/>
          <a:srcRect/>
          <a:stretch>
            <a:fillRect/>
          </a:stretch>
        </p:blipFill>
        <p:spPr bwMode="auto">
          <a:xfrm>
            <a:off x="836023" y="1240971"/>
            <a:ext cx="10424160" cy="2926080"/>
          </a:xfrm>
          <a:prstGeom prst="rect">
            <a:avLst/>
          </a:prstGeom>
          <a:noFill/>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6560" y="1227909"/>
            <a:ext cx="5081450" cy="5630091"/>
          </a:xfrm>
        </p:spPr>
        <p:txBody>
          <a:bodyPr anchor="ctr">
            <a:noAutofit/>
          </a:bodyPr>
          <a:lstStyle/>
          <a:p>
            <a:pPr marL="0" indent="0">
              <a:buNone/>
            </a:pPr>
            <a:r>
              <a:rPr lang="en-US" sz="6000" b="1" dirty="0" smtClean="0">
                <a:latin typeface="Arial" panose="020B0604020202020204" pitchFamily="34" charset="0"/>
                <a:cs typeface="Arial" panose="020B0604020202020204" pitchFamily="34" charset="0"/>
              </a:rPr>
              <a:t>10. Choose foods that will build good blood.</a:t>
            </a:r>
            <a:endParaRPr lang="en-US" sz="6000" b="1"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0"/>
            <a:ext cx="12192000" cy="1325563"/>
          </a:xfrm>
        </p:spPr>
        <p:txBody>
          <a:bodyPr>
            <a:noAutofit/>
          </a:bodyPr>
          <a:lstStyle/>
          <a:p>
            <a:r>
              <a:rPr lang="en-US" sz="7200" b="1" dirty="0">
                <a:latin typeface="Arial" pitchFamily="34" charset="0"/>
                <a:cs typeface="Arial" pitchFamily="34" charset="0"/>
              </a:rPr>
              <a:t>10 Tips for Healthful </a:t>
            </a:r>
            <a:r>
              <a:rPr lang="en-US" sz="7200" b="1" dirty="0" smtClean="0">
                <a:latin typeface="Arial" pitchFamily="34" charset="0"/>
                <a:cs typeface="Arial" pitchFamily="34" charset="0"/>
              </a:rPr>
              <a:t>Eating</a:t>
            </a:r>
            <a:endParaRPr lang="en-US" sz="7200" b="1" dirty="0">
              <a:latin typeface="Arial" pitchFamily="34" charset="0"/>
              <a:cs typeface="Arial" pitchFamily="34" charset="0"/>
            </a:endParaRPr>
          </a:p>
        </p:txBody>
      </p:sp>
      <p:pic>
        <p:nvPicPr>
          <p:cNvPr id="38914" name="Picture 2" descr="Foods that help control blood pressure"/>
          <p:cNvPicPr>
            <a:picLocks noChangeAspect="1" noChangeArrowheads="1"/>
          </p:cNvPicPr>
          <p:nvPr/>
        </p:nvPicPr>
        <p:blipFill>
          <a:blip r:embed="rId3"/>
          <a:srcRect/>
          <a:stretch>
            <a:fillRect/>
          </a:stretch>
        </p:blipFill>
        <p:spPr bwMode="auto">
          <a:xfrm>
            <a:off x="248194" y="1446712"/>
            <a:ext cx="6300651" cy="4725488"/>
          </a:xfrm>
          <a:prstGeom prst="rect">
            <a:avLst/>
          </a:prstGeom>
          <a:noFill/>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7622" y="2847703"/>
            <a:ext cx="7942218" cy="1200329"/>
          </a:xfrm>
          <a:prstGeom prst="rect">
            <a:avLst/>
          </a:prstGeom>
          <a:noFill/>
        </p:spPr>
        <p:txBody>
          <a:bodyPr wrap="square" rtlCol="0">
            <a:spAutoFit/>
          </a:bodyPr>
          <a:lstStyle/>
          <a:p>
            <a:r>
              <a:rPr lang="en-US" sz="7200" b="1" dirty="0" smtClean="0"/>
              <a:t>Vegan Village Video</a:t>
            </a:r>
            <a:endParaRPr lang="en-US" sz="7200" b="1" dirty="0"/>
          </a:p>
        </p:txBody>
      </p:sp>
    </p:spTree>
    <p:extLst>
      <p:ext uri="{BB962C8B-B14F-4D97-AF65-F5344CB8AC3E}">
        <p14:creationId xmlns:p14="http://schemas.microsoft.com/office/powerpoint/2010/main" xmlns="" val="25143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3651" y="0"/>
            <a:ext cx="11002683" cy="3416320"/>
          </a:xfrm>
          <a:prstGeom prst="rect">
            <a:avLst/>
          </a:prstGeom>
        </p:spPr>
        <p:txBody>
          <a:bodyPr wrap="square" anchor="ctr">
            <a:spAutoFit/>
          </a:bodyPr>
          <a:lstStyle/>
          <a:p>
            <a:r>
              <a:rPr lang="en-US" sz="7200" b="1" i="1" dirty="0" smtClean="0">
                <a:latin typeface="Arial" panose="020B0604020202020204" pitchFamily="34" charset="0"/>
                <a:cs typeface="Arial" panose="020B0604020202020204" pitchFamily="34" charset="0"/>
              </a:rPr>
              <a:t>“</a:t>
            </a:r>
            <a:r>
              <a:rPr lang="en-US" sz="7200" b="1" dirty="0" smtClean="0">
                <a:latin typeface="Arial" panose="020B0604020202020204" pitchFamily="34" charset="0"/>
                <a:cs typeface="Arial" panose="020B0604020202020204" pitchFamily="34" charset="0"/>
              </a:rPr>
              <a:t>The food that we eat gets broken down into blood. …”</a:t>
            </a:r>
            <a:endParaRPr lang="en-US" sz="7200" b="1" i="1" dirty="0">
              <a:latin typeface="Arial" panose="020B0604020202020204" pitchFamily="34" charset="0"/>
              <a:cs typeface="Arial" panose="020B0604020202020204" pitchFamily="34" charset="0"/>
            </a:endParaRPr>
          </a:p>
        </p:txBody>
      </p:sp>
      <p:pic>
        <p:nvPicPr>
          <p:cNvPr id="13314" name="Picture 2" descr="https://proxy.duckduckgo.com/iu/?u=https%3A%2F%2Ftse3.mm.bing.net%2Fth%3Fid%3DOIP.Hg3lYTXJhPAdl0-qr4FUugHaD8%26pid%3DApi&amp;f=1"/>
          <p:cNvPicPr>
            <a:picLocks noChangeAspect="1" noChangeArrowheads="1"/>
          </p:cNvPicPr>
          <p:nvPr/>
        </p:nvPicPr>
        <p:blipFill>
          <a:blip r:embed="rId2"/>
          <a:srcRect/>
          <a:stretch>
            <a:fillRect/>
          </a:stretch>
        </p:blipFill>
        <p:spPr bwMode="auto">
          <a:xfrm>
            <a:off x="1058091" y="3331029"/>
            <a:ext cx="9966960" cy="3278778"/>
          </a:xfrm>
          <a:prstGeom prst="rect">
            <a:avLst/>
          </a:prstGeom>
          <a:noFill/>
        </p:spPr>
      </p:pic>
    </p:spTree>
    <p:extLst>
      <p:ext uri="{BB962C8B-B14F-4D97-AF65-F5344CB8AC3E}">
        <p14:creationId xmlns:p14="http://schemas.microsoft.com/office/powerpoint/2010/main" xmlns="" val="2515631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4462" y="4549676"/>
            <a:ext cx="11002683" cy="2308324"/>
          </a:xfrm>
          <a:prstGeom prst="rect">
            <a:avLst/>
          </a:prstGeom>
        </p:spPr>
        <p:txBody>
          <a:bodyPr wrap="square" anchor="ctr">
            <a:spAutoFit/>
          </a:bodyPr>
          <a:lstStyle/>
          <a:p>
            <a:r>
              <a:rPr lang="en-US" sz="7200" b="1" dirty="0" smtClean="0">
                <a:latin typeface="Arial" panose="020B0604020202020204" pitchFamily="34" charset="0"/>
                <a:cs typeface="Arial" panose="020B0604020202020204" pitchFamily="34" charset="0"/>
              </a:rPr>
              <a:t>“… That blood feeds our brain. …”</a:t>
            </a:r>
            <a:endParaRPr lang="en-US" sz="7200" b="1" i="1" dirty="0">
              <a:latin typeface="Arial" panose="020B0604020202020204" pitchFamily="34" charset="0"/>
              <a:cs typeface="Arial" panose="020B0604020202020204" pitchFamily="34" charset="0"/>
            </a:endParaRPr>
          </a:p>
        </p:txBody>
      </p:sp>
      <p:pic>
        <p:nvPicPr>
          <p:cNvPr id="8194" name="Picture 2" descr="https://proxy.duckduckgo.com/iu/?u=https%3A%2F%2Ftse2.mm.bing.net%2Fth%3Fid%3DOIP.60MD0o1w1gIsGv5whNj3jAHaF7%26pid%3DApi&amp;f=1"/>
          <p:cNvPicPr>
            <a:picLocks noChangeAspect="1" noChangeArrowheads="1"/>
          </p:cNvPicPr>
          <p:nvPr/>
        </p:nvPicPr>
        <p:blipFill>
          <a:blip r:embed="rId2"/>
          <a:srcRect/>
          <a:stretch>
            <a:fillRect/>
          </a:stretch>
        </p:blipFill>
        <p:spPr bwMode="auto">
          <a:xfrm>
            <a:off x="1110343" y="282891"/>
            <a:ext cx="9927771" cy="4328297"/>
          </a:xfrm>
          <a:prstGeom prst="rect">
            <a:avLst/>
          </a:prstGeom>
          <a:noFill/>
        </p:spPr>
      </p:pic>
    </p:spTree>
    <p:extLst>
      <p:ext uri="{BB962C8B-B14F-4D97-AF65-F5344CB8AC3E}">
        <p14:creationId xmlns:p14="http://schemas.microsoft.com/office/powerpoint/2010/main" xmlns="" val="2515631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2839" y="0"/>
            <a:ext cx="11002683" cy="2308324"/>
          </a:xfrm>
          <a:prstGeom prst="rect">
            <a:avLst/>
          </a:prstGeom>
        </p:spPr>
        <p:txBody>
          <a:bodyPr wrap="square" anchor="ctr">
            <a:spAutoFit/>
          </a:bodyPr>
          <a:lstStyle/>
          <a:p>
            <a:r>
              <a:rPr lang="en-US" sz="7200" b="1" dirty="0" smtClean="0">
                <a:latin typeface="Arial" panose="020B0604020202020204" pitchFamily="34" charset="0"/>
                <a:cs typeface="Arial" panose="020B0604020202020204" pitchFamily="34" charset="0"/>
              </a:rPr>
              <a:t>“… Our brain houses our mind. …”</a:t>
            </a:r>
            <a:endParaRPr lang="en-US" sz="7200" b="1" i="1" dirty="0">
              <a:latin typeface="Arial" panose="020B0604020202020204" pitchFamily="34" charset="0"/>
              <a:cs typeface="Arial" panose="020B0604020202020204" pitchFamily="34" charset="0"/>
            </a:endParaRPr>
          </a:p>
        </p:txBody>
      </p:sp>
      <p:pic>
        <p:nvPicPr>
          <p:cNvPr id="6146" name="Picture 2" descr="Did Religions Arise From Our Misunderstanding of Human ..."/>
          <p:cNvPicPr>
            <a:picLocks noChangeAspect="1" noChangeArrowheads="1"/>
          </p:cNvPicPr>
          <p:nvPr/>
        </p:nvPicPr>
        <p:blipFill>
          <a:blip r:embed="rId2"/>
          <a:srcRect/>
          <a:stretch>
            <a:fillRect/>
          </a:stretch>
        </p:blipFill>
        <p:spPr bwMode="auto">
          <a:xfrm>
            <a:off x="731520" y="2246811"/>
            <a:ext cx="10659291" cy="4389393"/>
          </a:xfrm>
          <a:prstGeom prst="rect">
            <a:avLst/>
          </a:prstGeom>
          <a:noFill/>
        </p:spPr>
      </p:pic>
    </p:spTree>
    <p:extLst>
      <p:ext uri="{BB962C8B-B14F-4D97-AF65-F5344CB8AC3E}">
        <p14:creationId xmlns:p14="http://schemas.microsoft.com/office/powerpoint/2010/main" xmlns="" val="2515631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2839" y="3441680"/>
            <a:ext cx="11002683" cy="3416320"/>
          </a:xfrm>
          <a:prstGeom prst="rect">
            <a:avLst/>
          </a:prstGeom>
        </p:spPr>
        <p:txBody>
          <a:bodyPr wrap="square" anchor="ctr">
            <a:spAutoFit/>
          </a:bodyPr>
          <a:lstStyle/>
          <a:p>
            <a:r>
              <a:rPr lang="en-US" sz="7200" b="1" dirty="0" smtClean="0">
                <a:latin typeface="Arial" panose="020B0604020202020204" pitchFamily="34" charset="0"/>
                <a:cs typeface="Arial" panose="020B0604020202020204" pitchFamily="34" charset="0"/>
              </a:rPr>
              <a:t>“… Our mind is where we use our thoughts. …”</a:t>
            </a:r>
          </a:p>
        </p:txBody>
      </p:sp>
      <p:pic>
        <p:nvPicPr>
          <p:cNvPr id="5122" name="Picture 2" descr="5 Reminders On Staying Positive When Surrounded By ..."/>
          <p:cNvPicPr>
            <a:picLocks noChangeAspect="1" noChangeArrowheads="1"/>
          </p:cNvPicPr>
          <p:nvPr/>
        </p:nvPicPr>
        <p:blipFill>
          <a:blip r:embed="rId2"/>
          <a:srcRect/>
          <a:stretch>
            <a:fillRect/>
          </a:stretch>
        </p:blipFill>
        <p:spPr bwMode="auto">
          <a:xfrm>
            <a:off x="782593" y="365760"/>
            <a:ext cx="10660470" cy="3291840"/>
          </a:xfrm>
          <a:prstGeom prst="rect">
            <a:avLst/>
          </a:prstGeom>
          <a:noFill/>
        </p:spPr>
      </p:pic>
    </p:spTree>
    <p:extLst>
      <p:ext uri="{BB962C8B-B14F-4D97-AF65-F5344CB8AC3E}">
        <p14:creationId xmlns:p14="http://schemas.microsoft.com/office/powerpoint/2010/main" xmlns="" val="251563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8153" y="0"/>
            <a:ext cx="11002683" cy="2308324"/>
          </a:xfrm>
          <a:prstGeom prst="rect">
            <a:avLst/>
          </a:prstGeom>
        </p:spPr>
        <p:txBody>
          <a:bodyPr wrap="square" anchor="ctr">
            <a:spAutoFit/>
          </a:bodyPr>
          <a:lstStyle/>
          <a:p>
            <a:r>
              <a:rPr lang="en-US" sz="7200" b="1" dirty="0" smtClean="0">
                <a:latin typeface="Arial" panose="020B0604020202020204" pitchFamily="34" charset="0"/>
                <a:cs typeface="Arial" panose="020B0604020202020204" pitchFamily="34" charset="0"/>
              </a:rPr>
              <a:t>“… Our thoughts produces actions. …”</a:t>
            </a:r>
          </a:p>
        </p:txBody>
      </p:sp>
      <p:pic>
        <p:nvPicPr>
          <p:cNvPr id="4098" name="Picture 2" descr="That Little Voice Inside Your Head By Dr. Monique Reynolds ..."/>
          <p:cNvPicPr>
            <a:picLocks noChangeAspect="1" noChangeArrowheads="1"/>
          </p:cNvPicPr>
          <p:nvPr/>
        </p:nvPicPr>
        <p:blipFill>
          <a:blip r:embed="rId2"/>
          <a:srcRect/>
          <a:stretch>
            <a:fillRect/>
          </a:stretch>
        </p:blipFill>
        <p:spPr bwMode="auto">
          <a:xfrm>
            <a:off x="718457" y="2429692"/>
            <a:ext cx="10750732" cy="4167051"/>
          </a:xfrm>
          <a:prstGeom prst="rect">
            <a:avLst/>
          </a:prstGeom>
          <a:noFill/>
        </p:spPr>
      </p:pic>
    </p:spTree>
    <p:extLst>
      <p:ext uri="{BB962C8B-B14F-4D97-AF65-F5344CB8AC3E}">
        <p14:creationId xmlns:p14="http://schemas.microsoft.com/office/powerpoint/2010/main" xmlns="" val="2515631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9776" y="4549676"/>
            <a:ext cx="11002683" cy="2308324"/>
          </a:xfrm>
          <a:prstGeom prst="rect">
            <a:avLst/>
          </a:prstGeom>
        </p:spPr>
        <p:txBody>
          <a:bodyPr wrap="square" anchor="ctr">
            <a:spAutoFit/>
          </a:bodyPr>
          <a:lstStyle/>
          <a:p>
            <a:r>
              <a:rPr lang="en-US" sz="7200" b="1" dirty="0" smtClean="0">
                <a:latin typeface="Arial" panose="020B0604020202020204" pitchFamily="34" charset="0"/>
                <a:cs typeface="Arial" panose="020B0604020202020204" pitchFamily="34" charset="0"/>
              </a:rPr>
              <a:t>“… Our actions repeated form habits. …”</a:t>
            </a:r>
          </a:p>
        </p:txBody>
      </p:sp>
      <p:pic>
        <p:nvPicPr>
          <p:cNvPr id="3074" name="Picture 2" descr="The Habit Loop: 5 Triggers That Make New Habits Stick"/>
          <p:cNvPicPr>
            <a:picLocks noChangeAspect="1" noChangeArrowheads="1"/>
          </p:cNvPicPr>
          <p:nvPr/>
        </p:nvPicPr>
        <p:blipFill>
          <a:blip r:embed="rId2"/>
          <a:srcRect/>
          <a:stretch>
            <a:fillRect/>
          </a:stretch>
        </p:blipFill>
        <p:spPr bwMode="auto">
          <a:xfrm>
            <a:off x="691151" y="214766"/>
            <a:ext cx="10791099" cy="4383360"/>
          </a:xfrm>
          <a:prstGeom prst="rect">
            <a:avLst/>
          </a:prstGeom>
          <a:noFill/>
        </p:spPr>
      </p:pic>
    </p:spTree>
    <p:extLst>
      <p:ext uri="{BB962C8B-B14F-4D97-AF65-F5344CB8AC3E}">
        <p14:creationId xmlns:p14="http://schemas.microsoft.com/office/powerpoint/2010/main" xmlns="" val="2515631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6713" y="0"/>
            <a:ext cx="11002683" cy="2308324"/>
          </a:xfrm>
          <a:prstGeom prst="rect">
            <a:avLst/>
          </a:prstGeom>
        </p:spPr>
        <p:txBody>
          <a:bodyPr wrap="square" anchor="ctr">
            <a:spAutoFit/>
          </a:bodyPr>
          <a:lstStyle/>
          <a:p>
            <a:r>
              <a:rPr lang="en-US" sz="7200" b="1" dirty="0" smtClean="0">
                <a:latin typeface="Arial" panose="020B0604020202020204" pitchFamily="34" charset="0"/>
                <a:cs typeface="Arial" panose="020B0604020202020204" pitchFamily="34" charset="0"/>
              </a:rPr>
              <a:t>“… Our habits develop our character. …”</a:t>
            </a:r>
          </a:p>
        </p:txBody>
      </p:sp>
      <p:pic>
        <p:nvPicPr>
          <p:cNvPr id="2050" name="Picture 2" descr="30 Foundational Characteristics Of Good Character"/>
          <p:cNvPicPr>
            <a:picLocks noChangeAspect="1" noChangeArrowheads="1"/>
          </p:cNvPicPr>
          <p:nvPr/>
        </p:nvPicPr>
        <p:blipFill>
          <a:blip r:embed="rId2"/>
          <a:srcRect/>
          <a:stretch>
            <a:fillRect/>
          </a:stretch>
        </p:blipFill>
        <p:spPr bwMode="auto">
          <a:xfrm>
            <a:off x="326571" y="2239508"/>
            <a:ext cx="11247120" cy="4304983"/>
          </a:xfrm>
          <a:prstGeom prst="rect">
            <a:avLst/>
          </a:prstGeom>
          <a:noFill/>
        </p:spPr>
      </p:pic>
    </p:spTree>
    <p:extLst>
      <p:ext uri="{BB962C8B-B14F-4D97-AF65-F5344CB8AC3E}">
        <p14:creationId xmlns:p14="http://schemas.microsoft.com/office/powerpoint/2010/main" xmlns="" val="251563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3896</TotalTime>
  <Words>670</Words>
  <Application>Microsoft Office PowerPoint</Application>
  <PresentationFormat>Custom</PresentationFormat>
  <Paragraphs>71</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NUTRITION</vt:lpstr>
      <vt:lpstr>Slide 2</vt:lpstr>
      <vt:lpstr>Slide 3</vt:lpstr>
      <vt:lpstr>Slide 4</vt:lpstr>
      <vt:lpstr>Slide 5</vt:lpstr>
      <vt:lpstr>Slide 6</vt:lpstr>
      <vt:lpstr>Slide 7</vt:lpstr>
      <vt:lpstr>Slide 8</vt:lpstr>
      <vt:lpstr>Slide 9</vt:lpstr>
      <vt:lpstr>Slide 10</vt:lpstr>
      <vt:lpstr>Slide 11</vt:lpstr>
      <vt:lpstr>Slide 12</vt:lpstr>
      <vt:lpstr>10 Tips for Healthful Eating</vt:lpstr>
      <vt:lpstr>10 Tips for Healthful Eating</vt:lpstr>
      <vt:lpstr>10 Tips for Healthful Eating</vt:lpstr>
      <vt:lpstr>10 Tips for Healthful Eating</vt:lpstr>
      <vt:lpstr>10 Tips for Healthful Eating</vt:lpstr>
      <vt:lpstr>10 Tips for Healthful Eating</vt:lpstr>
      <vt:lpstr>10 Tips for Healthful Eating</vt:lpstr>
      <vt:lpstr>10 Tips for Healthful Eating</vt:lpstr>
      <vt:lpstr>10 Tips for Healthful Eating</vt:lpstr>
      <vt:lpstr>10 Tips for Healthful Eating</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Tulafono</dc:creator>
  <cp:lastModifiedBy>AWHN</cp:lastModifiedBy>
  <cp:revision>84</cp:revision>
  <dcterms:created xsi:type="dcterms:W3CDTF">2019-07-07T01:48:03Z</dcterms:created>
  <dcterms:modified xsi:type="dcterms:W3CDTF">2019-07-18T04:25:17Z</dcterms:modified>
</cp:coreProperties>
</file>