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6" r:id="rId7"/>
    <p:sldId id="267" r:id="rId8"/>
    <p:sldId id="268" r:id="rId9"/>
    <p:sldId id="269" r:id="rId10"/>
    <p:sldId id="270" r:id="rId11"/>
    <p:sldId id="271" r:id="rId12"/>
    <p:sldId id="272" r:id="rId13"/>
    <p:sldId id="273" r:id="rId14"/>
    <p:sldId id="274" r:id="rId15"/>
    <p:sldId id="275" r:id="rId16"/>
    <p:sldId id="276" r:id="rId17"/>
    <p:sldId id="278" r:id="rId18"/>
    <p:sldId id="279" r:id="rId19"/>
    <p:sldId id="280" r:id="rId20"/>
    <p:sldId id="281" r:id="rId21"/>
    <p:sldId id="277" r:id="rId22"/>
  </p:sldIdLst>
  <p:sldSz cx="9144000" cy="5143500" type="screen16x9"/>
  <p:notesSz cx="6858000" cy="9144000"/>
  <p:embeddedFontLst>
    <p:embeddedFont>
      <p:font typeface="Varela Round" charset="-79"/>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68"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14755007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40989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d3100b1d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d3100b1d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4432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d3100b1d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d3100b1d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443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d3100b1d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d3100b1d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443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41e84c05988327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41e84c05988327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2628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d3100b1d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d3100b1d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4432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d3100b1d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d3100b1d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443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41e84c05988327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41e84c05988327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5483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d3100b1d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d3100b1d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443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3100b1d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3100b1d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7622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41e84c05988327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41e84c05988327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5483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41e84c05988327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41e84c05988327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5483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65500" y="224182"/>
            <a:ext cx="4045200" cy="19619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solidFill>
                  <a:srgbClr val="000000"/>
                </a:solidFill>
                <a:latin typeface="Varela Round"/>
                <a:ea typeface="Varela Round"/>
                <a:cs typeface="Varela Round"/>
                <a:sym typeface="Varela Round"/>
              </a:rPr>
              <a:t>God's Free Health Plan</a:t>
            </a:r>
            <a:endParaRPr sz="5400">
              <a:solidFill>
                <a:srgbClr val="000000"/>
              </a:solidFill>
              <a:latin typeface="Varela Round"/>
              <a:ea typeface="Varela Round"/>
              <a:cs typeface="Varela Round"/>
              <a:sym typeface="Varela Round"/>
            </a:endParaRPr>
          </a:p>
        </p:txBody>
      </p:sp>
      <p:sp>
        <p:nvSpPr>
          <p:cNvPr id="55" name="Google Shape;55;p13"/>
          <p:cNvSpPr txBox="1">
            <a:spLocks noGrp="1"/>
          </p:cNvSpPr>
          <p:nvPr>
            <p:ph type="subTitle" idx="1"/>
          </p:nvPr>
        </p:nvSpPr>
        <p:spPr>
          <a:xfrm>
            <a:off x="265500" y="2133600"/>
            <a:ext cx="4045200" cy="28062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1" dirty="0">
                <a:solidFill>
                  <a:srgbClr val="000000"/>
                </a:solidFill>
                <a:latin typeface="Varela Round"/>
                <a:ea typeface="Varela Round"/>
                <a:cs typeface="Varela Round"/>
                <a:sym typeface="Varela Round"/>
              </a:rPr>
              <a:t>Your guide to having abundant health &amp; a long life</a:t>
            </a:r>
            <a:endParaRPr sz="3800" b="1">
              <a:solidFill>
                <a:srgbClr val="000000"/>
              </a:solidFill>
              <a:latin typeface="Varela Round"/>
              <a:ea typeface="Varela Round"/>
              <a:cs typeface="Varela Round"/>
              <a:sym typeface="Varela Round"/>
            </a:endParaRPr>
          </a:p>
        </p:txBody>
      </p:sp>
      <p:sp>
        <p:nvSpPr>
          <p:cNvPr id="56" name="Google Shape;56;p1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57" name="Google Shape;57;p13"/>
          <p:cNvPicPr preferRelativeResize="0"/>
          <p:nvPr/>
        </p:nvPicPr>
        <p:blipFill>
          <a:blip r:embed="rId3">
            <a:alphaModFix/>
          </a:blip>
          <a:stretch>
            <a:fillRect/>
          </a:stretch>
        </p:blipFill>
        <p:spPr>
          <a:xfrm>
            <a:off x="4698124" y="724200"/>
            <a:ext cx="4319752" cy="3695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450150"/>
            <a:ext cx="8331900" cy="4090800"/>
          </a:xfrm>
          <a:prstGeom prst="rect">
            <a:avLst/>
          </a:prstGeom>
        </p:spPr>
        <p:txBody>
          <a:bodyPr spcFirstLastPara="1" wrap="square" lIns="91425" tIns="91425" rIns="91425" bIns="91425" anchor="ctr" anchorCtr="0">
            <a:noAutofit/>
          </a:bodyPr>
          <a:lstStyle/>
          <a:p>
            <a:pPr algn="ctr"/>
            <a:r>
              <a:rPr lang="en-US" sz="4000" b="1" dirty="0" smtClean="0"/>
              <a:t>“… </a:t>
            </a:r>
            <a:r>
              <a:rPr lang="en-US" sz="4000" b="1" dirty="0" smtClean="0"/>
              <a:t>eat ye </a:t>
            </a:r>
            <a:r>
              <a:rPr lang="en-US" sz="4000" b="1" i="1" dirty="0" smtClean="0"/>
              <a:t>that which is </a:t>
            </a:r>
            <a:r>
              <a:rPr lang="en-US" sz="4000" b="1" dirty="0" smtClean="0"/>
              <a:t>good …” </a:t>
            </a:r>
            <a:r>
              <a:rPr lang="en-US" sz="4000" b="1" dirty="0" smtClean="0">
                <a:solidFill>
                  <a:srgbClr val="00B0F0"/>
                </a:solidFill>
              </a:rPr>
              <a:t>– Isaiah 55:2 KJB</a:t>
            </a:r>
            <a:endParaRPr lang="en-US" sz="4000" b="1" dirty="0">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450150"/>
            <a:ext cx="8331900" cy="4090800"/>
          </a:xfrm>
          <a:prstGeom prst="rect">
            <a:avLst/>
          </a:prstGeom>
        </p:spPr>
        <p:txBody>
          <a:bodyPr spcFirstLastPara="1" wrap="square" lIns="91425" tIns="91425" rIns="91425" bIns="91425" anchor="ctr" anchorCtr="0">
            <a:noAutofit/>
          </a:bodyPr>
          <a:lstStyle/>
          <a:p>
            <a:pPr algn="ctr"/>
            <a:r>
              <a:rPr lang="en-US" sz="4000" b="1" dirty="0" smtClean="0"/>
              <a:t>“</a:t>
            </a:r>
            <a:r>
              <a:rPr lang="en-US" sz="4000" b="1" dirty="0" smtClean="0"/>
              <a:t>Whether therefore ye eat, or drink, or whatsoever ye do, do all to the glory of God. </a:t>
            </a:r>
            <a:r>
              <a:rPr lang="en-US" sz="4000" b="1" dirty="0" smtClean="0"/>
              <a:t>” </a:t>
            </a:r>
            <a:r>
              <a:rPr lang="en-US" sz="4000" b="1" dirty="0" smtClean="0">
                <a:solidFill>
                  <a:srgbClr val="00B0F0"/>
                </a:solidFill>
              </a:rPr>
              <a:t>–</a:t>
            </a:r>
            <a:br>
              <a:rPr lang="en-US" sz="4000" b="1" dirty="0" smtClean="0">
                <a:solidFill>
                  <a:srgbClr val="00B0F0"/>
                </a:solidFill>
              </a:rPr>
            </a:br>
            <a:r>
              <a:rPr lang="en-US" sz="4000" b="1" dirty="0" smtClean="0">
                <a:solidFill>
                  <a:srgbClr val="00B0F0"/>
                </a:solidFill>
              </a:rPr>
              <a:t>1 Corinthians 10:31 KJB</a:t>
            </a:r>
            <a:endParaRPr lang="en-US" sz="4000" b="1" dirty="0">
              <a:solidFill>
                <a:srgbClr val="00B0F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450150"/>
            <a:ext cx="8331900" cy="4090800"/>
          </a:xfrm>
          <a:prstGeom prst="rect">
            <a:avLst/>
          </a:prstGeom>
        </p:spPr>
        <p:txBody>
          <a:bodyPr spcFirstLastPara="1" wrap="square" lIns="91425" tIns="91425" rIns="91425" bIns="91425" anchor="ctr" anchorCtr="0">
            <a:noAutofit/>
          </a:bodyPr>
          <a:lstStyle/>
          <a:p>
            <a:pPr algn="ctr"/>
            <a:r>
              <a:rPr lang="en-US" sz="4000" b="1" dirty="0" smtClean="0"/>
              <a:t>“</a:t>
            </a:r>
            <a:r>
              <a:rPr lang="en-US" sz="4000" b="1" dirty="0" smtClean="0"/>
              <a:t>Then </a:t>
            </a:r>
            <a:r>
              <a:rPr lang="en-US" sz="4000" b="1" dirty="0" err="1" smtClean="0"/>
              <a:t>saith</a:t>
            </a:r>
            <a:r>
              <a:rPr lang="en-US" sz="4000" b="1" dirty="0" smtClean="0"/>
              <a:t> Jesus unto him, </a:t>
            </a:r>
            <a:r>
              <a:rPr lang="en-US" sz="4000" b="1" dirty="0" smtClean="0">
                <a:solidFill>
                  <a:srgbClr val="FFFF00"/>
                </a:solidFill>
              </a:rPr>
              <a:t>Get thee hence, Satan: for it is written, Thou </a:t>
            </a:r>
            <a:r>
              <a:rPr lang="en-US" sz="4000" b="1" dirty="0" err="1" smtClean="0">
                <a:solidFill>
                  <a:srgbClr val="FFFF00"/>
                </a:solidFill>
              </a:rPr>
              <a:t>shalt</a:t>
            </a:r>
            <a:r>
              <a:rPr lang="en-US" sz="4000" b="1" dirty="0" smtClean="0">
                <a:solidFill>
                  <a:srgbClr val="FFFF00"/>
                </a:solidFill>
              </a:rPr>
              <a:t> worship the Lord thy God, and him only </a:t>
            </a:r>
            <a:r>
              <a:rPr lang="en-US" sz="4000" b="1" dirty="0" err="1" smtClean="0">
                <a:solidFill>
                  <a:srgbClr val="FFFF00"/>
                </a:solidFill>
              </a:rPr>
              <a:t>shalt</a:t>
            </a:r>
            <a:r>
              <a:rPr lang="en-US" sz="4000" b="1" dirty="0" smtClean="0">
                <a:solidFill>
                  <a:srgbClr val="FFFF00"/>
                </a:solidFill>
              </a:rPr>
              <a:t> thou serve</a:t>
            </a:r>
            <a:r>
              <a:rPr lang="en-US" sz="4000" b="1" dirty="0" smtClean="0">
                <a:solidFill>
                  <a:srgbClr val="FFFF00"/>
                </a:solidFill>
              </a:rPr>
              <a:t>.</a:t>
            </a:r>
            <a:r>
              <a:rPr lang="en-US" sz="4000" b="1" dirty="0" smtClean="0"/>
              <a:t>” </a:t>
            </a:r>
            <a:r>
              <a:rPr lang="en-US" sz="4000" b="1" dirty="0" smtClean="0">
                <a:solidFill>
                  <a:srgbClr val="00B0F0"/>
                </a:solidFill>
              </a:rPr>
              <a:t>– Matthew 4:10 KJB</a:t>
            </a:r>
            <a:endParaRPr lang="en-US" sz="4000" b="1" dirty="0">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0" y="0"/>
            <a:ext cx="3426372"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smtClean="0">
                <a:solidFill>
                  <a:srgbClr val="00B0F0"/>
                </a:solidFill>
              </a:rPr>
              <a:t>You don’t have to be like this poor miserable soul...</a:t>
            </a:r>
            <a:endParaRPr sz="4800" b="1">
              <a:solidFill>
                <a:srgbClr val="00B0F0"/>
              </a:solidFill>
            </a:endParaRPr>
          </a:p>
        </p:txBody>
      </p:sp>
      <p:pic>
        <p:nvPicPr>
          <p:cNvPr id="5" name="Picture 4" descr="Untitled.png"/>
          <p:cNvPicPr>
            <a:picLocks noChangeAspect="1"/>
          </p:cNvPicPr>
          <p:nvPr/>
        </p:nvPicPr>
        <p:blipFill>
          <a:blip r:embed="rId3"/>
          <a:stretch>
            <a:fillRect/>
          </a:stretch>
        </p:blipFill>
        <p:spPr>
          <a:xfrm>
            <a:off x="3321269" y="303313"/>
            <a:ext cx="5633545" cy="45524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450150"/>
            <a:ext cx="8331900" cy="4090800"/>
          </a:xfrm>
          <a:prstGeom prst="rect">
            <a:avLst/>
          </a:prstGeom>
        </p:spPr>
        <p:txBody>
          <a:bodyPr spcFirstLastPara="1" wrap="square" lIns="91425" tIns="91425" rIns="91425" bIns="91425" anchor="ctr" anchorCtr="0">
            <a:noAutofit/>
          </a:bodyPr>
          <a:lstStyle/>
          <a:p>
            <a:pPr algn="ctr"/>
            <a:r>
              <a:rPr lang="en-US" sz="4000" b="1" dirty="0" smtClean="0"/>
              <a:t>“</a:t>
            </a:r>
            <a:r>
              <a:rPr lang="en-US" sz="4000" b="1" dirty="0" smtClean="0"/>
              <a:t>Wine </a:t>
            </a:r>
            <a:r>
              <a:rPr lang="en-US" sz="4000" b="1" i="1" dirty="0" smtClean="0"/>
              <a:t>is </a:t>
            </a:r>
            <a:r>
              <a:rPr lang="en-US" sz="4000" b="1" dirty="0" smtClean="0"/>
              <a:t>a mocker, strong drink </a:t>
            </a:r>
            <a:r>
              <a:rPr lang="en-US" sz="4000" b="1" i="1" dirty="0" smtClean="0"/>
              <a:t>is</a:t>
            </a:r>
            <a:r>
              <a:rPr lang="en-US" sz="4000" b="1" dirty="0" smtClean="0"/>
              <a:t> raging: and whosoever is deceived thereby is not wise</a:t>
            </a:r>
            <a:r>
              <a:rPr lang="en-US" sz="4000" b="1" dirty="0" smtClean="0"/>
              <a:t>.” </a:t>
            </a:r>
            <a:r>
              <a:rPr lang="en-US" sz="4000" b="1" dirty="0" smtClean="0">
                <a:solidFill>
                  <a:srgbClr val="00B0F0"/>
                </a:solidFill>
              </a:rPr>
              <a:t>– Proverbs 20:1 KJB</a:t>
            </a:r>
            <a:endParaRPr lang="en-US" sz="4000" b="1" dirty="0">
              <a:solidFill>
                <a:srgbClr val="00B0F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450150"/>
            <a:ext cx="8331900" cy="4090800"/>
          </a:xfrm>
          <a:prstGeom prst="rect">
            <a:avLst/>
          </a:prstGeom>
        </p:spPr>
        <p:txBody>
          <a:bodyPr spcFirstLastPara="1" wrap="square" lIns="91425" tIns="91425" rIns="91425" bIns="91425" anchor="ctr" anchorCtr="0">
            <a:noAutofit/>
          </a:bodyPr>
          <a:lstStyle/>
          <a:p>
            <a:pPr algn="ctr"/>
            <a:r>
              <a:rPr lang="en-US" sz="4000" b="1" dirty="0" smtClean="0"/>
              <a:t>“ … </a:t>
            </a:r>
            <a:r>
              <a:rPr lang="en-US" sz="4000" b="1" dirty="0" smtClean="0"/>
              <a:t>the unrighteous shall not inherit the kingdom of </a:t>
            </a:r>
            <a:r>
              <a:rPr lang="en-US" sz="4000" b="1" dirty="0" smtClean="0"/>
              <a:t>God … Be </a:t>
            </a:r>
            <a:r>
              <a:rPr lang="en-US" sz="4000" b="1" dirty="0" smtClean="0"/>
              <a:t>not deceived: neither fornicators, nor idolaters, nor </a:t>
            </a:r>
            <a:r>
              <a:rPr lang="en-US" sz="4000" b="1" dirty="0" smtClean="0"/>
              <a:t>adulterers … </a:t>
            </a:r>
            <a:r>
              <a:rPr lang="en-US" sz="4000" b="1" dirty="0" smtClean="0"/>
              <a:t>shall inherit the kingdom of God</a:t>
            </a:r>
            <a:r>
              <a:rPr lang="en-US" sz="4000" b="1" dirty="0" smtClean="0"/>
              <a:t>.” </a:t>
            </a:r>
            <a:r>
              <a:rPr lang="en-US" sz="4000" b="1" dirty="0" smtClean="0">
                <a:solidFill>
                  <a:srgbClr val="00B0F0"/>
                </a:solidFill>
              </a:rPr>
              <a:t>– 1 Corinthians 6:9,10 KJB</a:t>
            </a:r>
            <a:endParaRPr lang="en-US" sz="4000" b="1" dirty="0">
              <a:solidFill>
                <a:srgbClr val="00B0F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0"/>
            <a:ext cx="8331900" cy="5143500"/>
          </a:xfrm>
          <a:prstGeom prst="rect">
            <a:avLst/>
          </a:prstGeom>
        </p:spPr>
        <p:txBody>
          <a:bodyPr spcFirstLastPara="1" wrap="square" lIns="91425" tIns="91425" rIns="91425" bIns="91425" anchor="ctr" anchorCtr="0">
            <a:noAutofit/>
          </a:bodyPr>
          <a:lstStyle/>
          <a:p>
            <a:pPr algn="ctr"/>
            <a:r>
              <a:rPr lang="en-US" sz="4000" b="1" dirty="0" smtClean="0"/>
              <a:t>“Know </a:t>
            </a:r>
            <a:r>
              <a:rPr lang="en-US" sz="4000" b="1" dirty="0" smtClean="0"/>
              <a:t>ye not that ye are the temple of God, and </a:t>
            </a:r>
            <a:r>
              <a:rPr lang="en-US" sz="4000" b="1" i="1" dirty="0" smtClean="0"/>
              <a:t>that</a:t>
            </a:r>
            <a:r>
              <a:rPr lang="en-US" sz="4000" b="1" dirty="0" smtClean="0"/>
              <a:t> the Spirit of God </a:t>
            </a:r>
            <a:r>
              <a:rPr lang="en-US" sz="4000" b="1" dirty="0" err="1" smtClean="0"/>
              <a:t>dwelleth</a:t>
            </a:r>
            <a:r>
              <a:rPr lang="en-US" sz="4000" b="1" dirty="0" smtClean="0"/>
              <a:t> in you</a:t>
            </a:r>
            <a:r>
              <a:rPr lang="en-US" sz="4000" b="1" dirty="0" smtClean="0"/>
              <a:t>?  If </a:t>
            </a:r>
            <a:r>
              <a:rPr lang="en-US" sz="4000" b="1" dirty="0" smtClean="0"/>
              <a:t>any man defile the temple of God, him shall God destroy; for the temple of God is holy, which </a:t>
            </a:r>
            <a:r>
              <a:rPr lang="en-US" sz="4000" b="1" i="1" dirty="0" smtClean="0"/>
              <a:t>temple</a:t>
            </a:r>
            <a:r>
              <a:rPr lang="en-US" sz="4000" b="1" dirty="0" smtClean="0"/>
              <a:t> ye are</a:t>
            </a:r>
            <a:r>
              <a:rPr lang="en-US" sz="4000" b="1" dirty="0" smtClean="0"/>
              <a:t>.” </a:t>
            </a:r>
            <a:r>
              <a:rPr lang="en-US" sz="4000" b="1" dirty="0" smtClean="0">
                <a:solidFill>
                  <a:srgbClr val="00B0F0"/>
                </a:solidFill>
              </a:rPr>
              <a:t>–</a:t>
            </a:r>
            <a:br>
              <a:rPr lang="en-US" sz="4000" b="1" dirty="0" smtClean="0">
                <a:solidFill>
                  <a:srgbClr val="00B0F0"/>
                </a:solidFill>
              </a:rPr>
            </a:br>
            <a:r>
              <a:rPr lang="en-US" sz="4000" b="1" dirty="0" smtClean="0">
                <a:solidFill>
                  <a:srgbClr val="00B0F0"/>
                </a:solidFill>
              </a:rPr>
              <a:t>1 Corinthians 3:16-17 KJB</a:t>
            </a:r>
            <a:endParaRPr lang="en-US" sz="4000" b="1" dirty="0">
              <a:solidFill>
                <a:srgbClr val="00B0F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0" y="0"/>
            <a:ext cx="4414345" cy="5143500"/>
          </a:xfrm>
          <a:prstGeom prst="rect">
            <a:avLst/>
          </a:prstGeom>
        </p:spPr>
        <p:txBody>
          <a:bodyPr spcFirstLastPara="1" wrap="square" lIns="91425" tIns="91425" rIns="91425" bIns="91425" anchor="ctr" anchorCtr="0">
            <a:noAutofit/>
          </a:bodyPr>
          <a:lstStyle/>
          <a:p>
            <a:pPr lvl="0" algn="ctr"/>
            <a:r>
              <a:rPr lang="en" sz="4800" b="1" dirty="0" smtClean="0">
                <a:solidFill>
                  <a:srgbClr val="00B0F0"/>
                </a:solidFill>
                <a:latin typeface="Varela Round"/>
                <a:ea typeface="Varela Round"/>
                <a:cs typeface="Varela Round"/>
                <a:sym typeface="Varela Round"/>
              </a:rPr>
              <a:t>What solemn reminder is given to those who ignore God’s principles?</a:t>
            </a:r>
            <a:endParaRPr sz="4800" b="1">
              <a:solidFill>
                <a:srgbClr val="00B0F0"/>
              </a:solidFill>
            </a:endParaRPr>
          </a:p>
        </p:txBody>
      </p:sp>
      <p:pic>
        <p:nvPicPr>
          <p:cNvPr id="55298" name="Picture 2" descr="https://proxy.duckduckgo.com/iu/?u=https%3A%2F%2Ftse4.mm.bing.net%2Fth%3Fid%3DOIP.NiVNmJ1J5mhfg-dKswphwgHaGk%26pid%3DApi&amp;f=1"/>
          <p:cNvPicPr>
            <a:picLocks noChangeAspect="1" noChangeArrowheads="1"/>
          </p:cNvPicPr>
          <p:nvPr/>
        </p:nvPicPr>
        <p:blipFill>
          <a:blip r:embed="rId3"/>
          <a:srcRect/>
          <a:stretch>
            <a:fillRect/>
          </a:stretch>
        </p:blipFill>
        <p:spPr bwMode="auto">
          <a:xfrm>
            <a:off x="4401754" y="624215"/>
            <a:ext cx="4514850" cy="40005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0"/>
            <a:ext cx="8331900" cy="5143500"/>
          </a:xfrm>
          <a:prstGeom prst="rect">
            <a:avLst/>
          </a:prstGeom>
        </p:spPr>
        <p:txBody>
          <a:bodyPr spcFirstLastPara="1" wrap="square" lIns="91425" tIns="91425" rIns="91425" bIns="91425" anchor="ctr" anchorCtr="0">
            <a:noAutofit/>
          </a:bodyPr>
          <a:lstStyle/>
          <a:p>
            <a:pPr algn="ctr"/>
            <a:r>
              <a:rPr lang="en-US" sz="4000" b="1" dirty="0" smtClean="0"/>
              <a:t>“</a:t>
            </a:r>
            <a:r>
              <a:rPr lang="en-US" sz="4000" b="1" dirty="0" smtClean="0"/>
              <a:t>Be not deceived; God is not mocked: for whatsoever a man </a:t>
            </a:r>
            <a:r>
              <a:rPr lang="en-US" sz="4000" b="1" dirty="0" err="1" smtClean="0"/>
              <a:t>soweth</a:t>
            </a:r>
            <a:r>
              <a:rPr lang="en-US" sz="4000" b="1" dirty="0" smtClean="0"/>
              <a:t>, that shall he also reap</a:t>
            </a:r>
            <a:r>
              <a:rPr lang="en-US" sz="4000" b="1" dirty="0" smtClean="0"/>
              <a:t>.” </a:t>
            </a:r>
            <a:r>
              <a:rPr lang="en-US" sz="4000" b="1" dirty="0" smtClean="0">
                <a:solidFill>
                  <a:srgbClr val="00B0F0"/>
                </a:solidFill>
              </a:rPr>
              <a:t>– Galatians 6:7 KJB</a:t>
            </a:r>
            <a:endParaRPr lang="en-US" sz="4000" b="1" dirty="0">
              <a:solidFill>
                <a:srgbClr val="00B0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5360276" y="0"/>
            <a:ext cx="3783724" cy="5143500"/>
          </a:xfrm>
          <a:prstGeom prst="rect">
            <a:avLst/>
          </a:prstGeom>
        </p:spPr>
        <p:txBody>
          <a:bodyPr spcFirstLastPara="1" wrap="square" lIns="91425" tIns="91425" rIns="91425" bIns="91425" anchor="ctr" anchorCtr="0">
            <a:noAutofit/>
          </a:bodyPr>
          <a:lstStyle/>
          <a:p>
            <a:pPr lvl="0" algn="ctr"/>
            <a:r>
              <a:rPr lang="en" sz="4800" b="1" dirty="0" smtClean="0">
                <a:solidFill>
                  <a:srgbClr val="00B0F0"/>
                </a:solidFill>
                <a:latin typeface="Varela Round"/>
                <a:ea typeface="Varela Round"/>
                <a:cs typeface="Varela Round"/>
                <a:sym typeface="Varela Round"/>
              </a:rPr>
              <a:t>Are you eating for strength and health?</a:t>
            </a:r>
            <a:endParaRPr sz="4800" b="1">
              <a:solidFill>
                <a:srgbClr val="00B0F0"/>
              </a:solidFill>
            </a:endParaRPr>
          </a:p>
        </p:txBody>
      </p:sp>
      <p:pic>
        <p:nvPicPr>
          <p:cNvPr id="57346" name="Picture 2" descr="Funny Pictures Of The Day - 55 Pics"/>
          <p:cNvPicPr>
            <a:picLocks noChangeAspect="1" noChangeArrowheads="1"/>
          </p:cNvPicPr>
          <p:nvPr/>
        </p:nvPicPr>
        <p:blipFill>
          <a:blip r:embed="rId3"/>
          <a:srcRect/>
          <a:stretch>
            <a:fillRect/>
          </a:stretch>
        </p:blipFill>
        <p:spPr bwMode="auto">
          <a:xfrm>
            <a:off x="210207" y="687116"/>
            <a:ext cx="5057080" cy="38743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0" y="-1"/>
            <a:ext cx="4897821" cy="100899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Medical </a:t>
            </a:r>
            <a:r>
              <a:rPr lang="en" sz="5400" dirty="0" smtClean="0"/>
              <a:t>Care $</a:t>
            </a:r>
            <a:endParaRPr sz="5400"/>
          </a:p>
        </p:txBody>
      </p:sp>
      <p:sp>
        <p:nvSpPr>
          <p:cNvPr id="63" name="Google Shape;63;p14"/>
          <p:cNvSpPr txBox="1">
            <a:spLocks noGrp="1"/>
          </p:cNvSpPr>
          <p:nvPr>
            <p:ph type="body" idx="1"/>
          </p:nvPr>
        </p:nvSpPr>
        <p:spPr>
          <a:xfrm>
            <a:off x="-1" y="956441"/>
            <a:ext cx="4908331" cy="2091559"/>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FFFFFF"/>
              </a:buClr>
              <a:buSzPts val="2200"/>
              <a:buNone/>
            </a:pPr>
            <a:r>
              <a:rPr lang="en" sz="4000" b="1" dirty="0">
                <a:solidFill>
                  <a:srgbClr val="FFFFFF"/>
                </a:solidFill>
              </a:rPr>
              <a:t>A 2017 </a:t>
            </a:r>
            <a:r>
              <a:rPr lang="en" sz="4000" b="1" dirty="0" smtClean="0">
                <a:solidFill>
                  <a:srgbClr val="FFFFFF"/>
                </a:solidFill>
              </a:rPr>
              <a:t>study, </a:t>
            </a:r>
            <a:r>
              <a:rPr lang="en" sz="4000" b="1" dirty="0">
                <a:solidFill>
                  <a:srgbClr val="FFFFFF"/>
                </a:solidFill>
              </a:rPr>
              <a:t>published in </a:t>
            </a:r>
            <a:r>
              <a:rPr lang="en" sz="4000" b="1" dirty="0" smtClean="0">
                <a:solidFill>
                  <a:srgbClr val="FFFFFF"/>
                </a:solidFill>
              </a:rPr>
              <a:t>the (JAMA</a:t>
            </a:r>
            <a:r>
              <a:rPr lang="en" sz="4000" b="1" dirty="0">
                <a:solidFill>
                  <a:srgbClr val="FFFFFF"/>
                </a:solidFill>
              </a:rPr>
              <a:t>) </a:t>
            </a:r>
            <a:r>
              <a:rPr lang="en" sz="4000" b="1" dirty="0" smtClean="0">
                <a:solidFill>
                  <a:srgbClr val="FFFFFF"/>
                </a:solidFill>
              </a:rPr>
              <a:t>revealed:</a:t>
            </a:r>
            <a:endParaRPr lang="en" sz="4000" b="1" dirty="0" smtClean="0">
              <a:solidFill>
                <a:srgbClr val="FFFFFF"/>
              </a:solidFill>
            </a:endParaRPr>
          </a:p>
        </p:txBody>
      </p:sp>
      <p:pic>
        <p:nvPicPr>
          <p:cNvPr id="14338" name="Picture 2" descr="ACA Individual Mandate: Why You Should Stop Criticizing ..."/>
          <p:cNvPicPr>
            <a:picLocks noChangeAspect="1" noChangeArrowheads="1"/>
          </p:cNvPicPr>
          <p:nvPr/>
        </p:nvPicPr>
        <p:blipFill>
          <a:blip r:embed="rId3"/>
          <a:srcRect/>
          <a:stretch>
            <a:fillRect/>
          </a:stretch>
        </p:blipFill>
        <p:spPr bwMode="auto">
          <a:xfrm>
            <a:off x="4941865" y="0"/>
            <a:ext cx="4202135" cy="3151602"/>
          </a:xfrm>
          <a:prstGeom prst="rect">
            <a:avLst/>
          </a:prstGeom>
          <a:noFill/>
        </p:spPr>
      </p:pic>
      <p:sp>
        <p:nvSpPr>
          <p:cNvPr id="7" name="TextBox 6"/>
          <p:cNvSpPr txBox="1"/>
          <p:nvPr/>
        </p:nvSpPr>
        <p:spPr>
          <a:xfrm>
            <a:off x="199696" y="3142593"/>
            <a:ext cx="8944303" cy="1938992"/>
          </a:xfrm>
          <a:prstGeom prst="rect">
            <a:avLst/>
          </a:prstGeom>
          <a:noFill/>
        </p:spPr>
        <p:txBody>
          <a:bodyPr wrap="square" rtlCol="0">
            <a:spAutoFit/>
          </a:bodyPr>
          <a:lstStyle/>
          <a:p>
            <a:pPr marL="457200" lvl="0" indent="-368300">
              <a:buClr>
                <a:srgbClr val="FFFFFF"/>
              </a:buClr>
              <a:buSzPts val="2200"/>
              <a:buFont typeface="Arial" pitchFamily="34" charset="0"/>
              <a:buChar char="•"/>
            </a:pPr>
            <a:r>
              <a:rPr lang="en-US" sz="4000" b="1" dirty="0" smtClean="0">
                <a:solidFill>
                  <a:srgbClr val="FFFFFF"/>
                </a:solidFill>
              </a:rPr>
              <a:t>that health care spending in </a:t>
            </a:r>
            <a:r>
              <a:rPr lang="en-US" sz="4000" b="1" dirty="0" smtClean="0">
                <a:solidFill>
                  <a:srgbClr val="FFFFFF"/>
                </a:solidFill>
              </a:rPr>
              <a:t>the U.S.A. </a:t>
            </a:r>
            <a:r>
              <a:rPr lang="en-US" sz="4000" b="1" dirty="0" smtClean="0">
                <a:solidFill>
                  <a:srgbClr val="FFFFFF"/>
                </a:solidFill>
              </a:rPr>
              <a:t>rose nearly a trillion dollars from </a:t>
            </a:r>
            <a:r>
              <a:rPr lang="en-US" sz="4000" b="1" dirty="0" smtClean="0">
                <a:solidFill>
                  <a:srgbClr val="FFFFFF"/>
                </a:solidFill>
              </a:rPr>
              <a:t>1996-2015.</a:t>
            </a:r>
            <a:endParaRPr lang="en-US" sz="4000" b="1"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0" y="0"/>
            <a:ext cx="3920359" cy="5143500"/>
          </a:xfrm>
          <a:prstGeom prst="rect">
            <a:avLst/>
          </a:prstGeom>
        </p:spPr>
        <p:txBody>
          <a:bodyPr spcFirstLastPara="1" wrap="square" lIns="91425" tIns="91425" rIns="91425" bIns="91425" anchor="ctr" anchorCtr="0">
            <a:noAutofit/>
          </a:bodyPr>
          <a:lstStyle/>
          <a:p>
            <a:pPr lvl="0" algn="ctr"/>
            <a:r>
              <a:rPr lang="en" sz="4800" b="1" dirty="0" smtClean="0">
                <a:solidFill>
                  <a:srgbClr val="00B0F0"/>
                </a:solidFill>
                <a:latin typeface="Varela Round"/>
                <a:ea typeface="Varela Round"/>
                <a:cs typeface="Varela Round"/>
                <a:sym typeface="Varela Round"/>
              </a:rPr>
              <a:t>Breaking God’s Law, causes one’s own destruction</a:t>
            </a:r>
            <a:endParaRPr sz="4800" b="1">
              <a:solidFill>
                <a:srgbClr val="00B0F0"/>
              </a:solidFill>
            </a:endParaRPr>
          </a:p>
        </p:txBody>
      </p:sp>
      <p:pic>
        <p:nvPicPr>
          <p:cNvPr id="61442" name="Picture 2" descr="https://proxy.duckduckgo.com/iu/?u=https%3A%2F%2Ftse3.mm.bing.net%2Fth%3Fid%3DOIP.JRzmB5nKdcJRgrT_48vNwQAAAA%26pid%3DApi&amp;f=1"/>
          <p:cNvPicPr>
            <a:picLocks noChangeAspect="1" noChangeArrowheads="1"/>
          </p:cNvPicPr>
          <p:nvPr/>
        </p:nvPicPr>
        <p:blipFill>
          <a:blip r:embed="rId3"/>
          <a:srcRect/>
          <a:stretch>
            <a:fillRect/>
          </a:stretch>
        </p:blipFill>
        <p:spPr bwMode="auto">
          <a:xfrm>
            <a:off x="3985023" y="610858"/>
            <a:ext cx="4934866" cy="401369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190593" y="0"/>
            <a:ext cx="2953407"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smtClean="0">
                <a:solidFill>
                  <a:srgbClr val="00B0F0"/>
                </a:solidFill>
              </a:rPr>
              <a:t>You reap</a:t>
            </a:r>
            <a:br>
              <a:rPr lang="en" sz="4800" b="1" dirty="0" smtClean="0">
                <a:solidFill>
                  <a:srgbClr val="00B0F0"/>
                </a:solidFill>
              </a:rPr>
            </a:br>
            <a:r>
              <a:rPr lang="en" sz="4800" b="1" dirty="0" smtClean="0">
                <a:solidFill>
                  <a:srgbClr val="00B0F0"/>
                </a:solidFill>
              </a:rPr>
              <a:t>what</a:t>
            </a:r>
            <a:br>
              <a:rPr lang="en" sz="4800" b="1" dirty="0" smtClean="0">
                <a:solidFill>
                  <a:srgbClr val="00B0F0"/>
                </a:solidFill>
              </a:rPr>
            </a:br>
            <a:r>
              <a:rPr lang="en" sz="4800" b="1" dirty="0" smtClean="0">
                <a:solidFill>
                  <a:srgbClr val="00B0F0"/>
                </a:solidFill>
              </a:rPr>
              <a:t>you sow</a:t>
            </a:r>
            <a:endParaRPr sz="4800" b="1">
              <a:solidFill>
                <a:srgbClr val="00B0F0"/>
              </a:solidFill>
            </a:endParaRPr>
          </a:p>
        </p:txBody>
      </p:sp>
      <p:pic>
        <p:nvPicPr>
          <p:cNvPr id="47106" name="Picture 2" descr="What Does ‘Reap What You Sow’ Mean?"/>
          <p:cNvPicPr>
            <a:picLocks noChangeAspect="1" noChangeArrowheads="1"/>
          </p:cNvPicPr>
          <p:nvPr/>
        </p:nvPicPr>
        <p:blipFill>
          <a:blip r:embed="rId3"/>
          <a:srcRect/>
          <a:stretch>
            <a:fillRect/>
          </a:stretch>
        </p:blipFill>
        <p:spPr bwMode="auto">
          <a:xfrm>
            <a:off x="181122" y="308177"/>
            <a:ext cx="6051512" cy="45896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0" y="546050"/>
            <a:ext cx="4771697" cy="43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smtClean="0"/>
              <a:t>What </a:t>
            </a:r>
            <a:r>
              <a:rPr lang="en" sz="5400" b="1" dirty="0"/>
              <a:t>does the Bible have </a:t>
            </a:r>
            <a:r>
              <a:rPr lang="en" sz="5400" b="1" dirty="0" smtClean="0"/>
              <a:t>to do with health</a:t>
            </a:r>
            <a:r>
              <a:rPr lang="en" sz="5400" b="1" dirty="0"/>
              <a:t>?</a:t>
            </a:r>
            <a:endParaRPr sz="5400" b="1"/>
          </a:p>
        </p:txBody>
      </p:sp>
      <p:pic>
        <p:nvPicPr>
          <p:cNvPr id="71" name="Google Shape;71;p15"/>
          <p:cNvPicPr preferRelativeResize="0"/>
          <p:nvPr/>
        </p:nvPicPr>
        <p:blipFill>
          <a:blip r:embed="rId3">
            <a:alphaModFix/>
          </a:blip>
          <a:stretch>
            <a:fillRect/>
          </a:stretch>
        </p:blipFill>
        <p:spPr>
          <a:xfrm>
            <a:off x="4614041" y="827900"/>
            <a:ext cx="4372304" cy="373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450150"/>
            <a:ext cx="8331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“Beloved, I pray that you may prosper in all things &amp; be in health, just as your soul prospers.” </a:t>
            </a:r>
            <a:r>
              <a:rPr lang="en" b="1" dirty="0">
                <a:solidFill>
                  <a:srgbClr val="00B0F0"/>
                </a:solidFill>
              </a:rPr>
              <a:t>- 3 John </a:t>
            </a:r>
            <a:r>
              <a:rPr lang="en" b="1" dirty="0" smtClean="0">
                <a:solidFill>
                  <a:srgbClr val="00B0F0"/>
                </a:solidFill>
              </a:rPr>
              <a:t>1:2</a:t>
            </a:r>
            <a:br>
              <a:rPr lang="en" b="1" dirty="0" smtClean="0">
                <a:solidFill>
                  <a:srgbClr val="00B0F0"/>
                </a:solidFill>
              </a:rPr>
            </a:br>
            <a:r>
              <a:rPr lang="en" b="1" dirty="0" smtClean="0">
                <a:solidFill>
                  <a:srgbClr val="00B0F0"/>
                </a:solidFill>
              </a:rPr>
              <a:t>NKJV</a:t>
            </a:r>
            <a:endParaRPr b="1">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0" y="0"/>
            <a:ext cx="5728138" cy="5143500"/>
          </a:xfrm>
          <a:prstGeom prst="rect">
            <a:avLst/>
          </a:prstGeom>
          <a:noFill/>
          <a:ln>
            <a:noFill/>
          </a:ln>
        </p:spPr>
      </p:pic>
      <p:sp>
        <p:nvSpPr>
          <p:cNvPr id="81" name="Google Shape;81;p17"/>
          <p:cNvSpPr txBox="1">
            <a:spLocks noGrp="1"/>
          </p:cNvSpPr>
          <p:nvPr>
            <p:ph type="title"/>
          </p:nvPr>
        </p:nvSpPr>
        <p:spPr>
          <a:xfrm>
            <a:off x="5717628" y="0"/>
            <a:ext cx="3426372"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00B0F0"/>
                </a:solidFill>
              </a:rPr>
              <a:t>Why did God give health rules to his people?</a:t>
            </a:r>
            <a:endParaRPr sz="4800" b="1">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450150"/>
            <a:ext cx="8331900" cy="4090800"/>
          </a:xfrm>
          <a:prstGeom prst="rect">
            <a:avLst/>
          </a:prstGeom>
        </p:spPr>
        <p:txBody>
          <a:bodyPr spcFirstLastPara="1" wrap="square" lIns="91425" tIns="91425" rIns="91425" bIns="91425" anchor="ctr" anchorCtr="0">
            <a:noAutofit/>
          </a:bodyPr>
          <a:lstStyle/>
          <a:p>
            <a:pPr algn="ctr"/>
            <a:r>
              <a:rPr lang="en-US" sz="4000" b="1" dirty="0" smtClean="0">
                <a:solidFill>
                  <a:schemeClr val="tx1"/>
                </a:solidFill>
              </a:rPr>
              <a:t>“And the LORD commanded us to do all these statutes, to fear the LORD our God, for our good always, that he might preserve us alive, as </a:t>
            </a:r>
            <a:r>
              <a:rPr lang="en-US" sz="4000" b="1" i="1" dirty="0" smtClean="0">
                <a:solidFill>
                  <a:schemeClr val="tx1"/>
                </a:solidFill>
              </a:rPr>
              <a:t>it is </a:t>
            </a:r>
            <a:r>
              <a:rPr lang="en-US" sz="4000" b="1" dirty="0" smtClean="0">
                <a:solidFill>
                  <a:schemeClr val="tx1"/>
                </a:solidFill>
              </a:rPr>
              <a:t>at this day</a:t>
            </a:r>
            <a:r>
              <a:rPr lang="en-US" sz="4000" b="1" dirty="0" smtClean="0">
                <a:solidFill>
                  <a:srgbClr val="00B0F0"/>
                </a:solidFill>
              </a:rPr>
              <a:t>.” – Deuteronomy </a:t>
            </a:r>
            <a:r>
              <a:rPr lang="en-US" sz="4000" b="1" dirty="0" smtClean="0">
                <a:solidFill>
                  <a:srgbClr val="00B0F0"/>
                </a:solidFill>
              </a:rPr>
              <a:t>6:24 KJB</a:t>
            </a:r>
            <a:endParaRPr lang="en-US" sz="4000" b="1" dirty="0">
              <a:solidFill>
                <a:srgbClr val="00B0F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2300" y="450150"/>
            <a:ext cx="8331900" cy="4090800"/>
          </a:xfrm>
          <a:prstGeom prst="rect">
            <a:avLst/>
          </a:prstGeom>
        </p:spPr>
        <p:txBody>
          <a:bodyPr spcFirstLastPara="1" wrap="square" lIns="91425" tIns="91425" rIns="91425" bIns="91425" anchor="ctr" anchorCtr="0">
            <a:noAutofit/>
          </a:bodyPr>
          <a:lstStyle/>
          <a:p>
            <a:pPr algn="ctr"/>
            <a:r>
              <a:rPr lang="en-US" sz="4000" b="1" dirty="0" smtClean="0"/>
              <a:t>“And </a:t>
            </a:r>
            <a:r>
              <a:rPr lang="en-US" sz="4000" b="1" dirty="0" smtClean="0"/>
              <a:t>ye shall serve the LORD your God, and he shall bless thy bread, and thy water; and I will take sickness away from the midst of thee</a:t>
            </a:r>
            <a:r>
              <a:rPr lang="en-US" sz="4000" b="1" dirty="0" smtClean="0"/>
              <a:t>.” </a:t>
            </a:r>
            <a:r>
              <a:rPr lang="en-US" sz="4000" b="1" dirty="0" smtClean="0">
                <a:solidFill>
                  <a:srgbClr val="00B0F0"/>
                </a:solidFill>
              </a:rPr>
              <a:t>– Exodus 23:25 KJB</a:t>
            </a:r>
            <a:endParaRPr lang="en-US" sz="4000" b="1" dirty="0">
              <a:solidFill>
                <a:srgbClr val="00B0F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78676" y="241250"/>
            <a:ext cx="4729655" cy="4709122"/>
          </a:xfrm>
          <a:prstGeom prst="rect">
            <a:avLst/>
          </a:prstGeom>
        </p:spPr>
        <p:txBody>
          <a:bodyPr spcFirstLastPara="1" wrap="square" lIns="91425" tIns="91425" rIns="91425" bIns="91425" anchor="ctr" anchorCtr="0">
            <a:noAutofit/>
          </a:bodyPr>
          <a:lstStyle/>
          <a:p>
            <a:pPr lvl="0" algn="ctr">
              <a:lnSpc>
                <a:spcPct val="115000"/>
              </a:lnSpc>
              <a:spcBef>
                <a:spcPts val="1800"/>
              </a:spcBef>
            </a:pPr>
            <a:r>
              <a:rPr lang="en-US" sz="5400" b="1" dirty="0" smtClean="0"/>
              <a:t>The Bible </a:t>
            </a:r>
            <a:r>
              <a:rPr lang="en-US" sz="5400" b="1" dirty="0" smtClean="0"/>
              <a:t>is the </a:t>
            </a:r>
            <a:r>
              <a:rPr lang="en-US" sz="5400" b="1" dirty="0" smtClean="0"/>
              <a:t>source for </a:t>
            </a:r>
            <a:r>
              <a:rPr lang="en-US" sz="5400" b="1" u="sng" dirty="0" smtClean="0"/>
              <a:t>everything</a:t>
            </a:r>
            <a:r>
              <a:rPr lang="en-US" sz="5400" b="1" dirty="0" smtClean="0"/>
              <a:t> </a:t>
            </a:r>
            <a:r>
              <a:rPr lang="en-US" sz="5400" b="1" dirty="0" smtClean="0"/>
              <a:t>health-related</a:t>
            </a:r>
            <a:endParaRPr lang="en-US" sz="5400" b="1" dirty="0"/>
          </a:p>
        </p:txBody>
      </p:sp>
      <p:pic>
        <p:nvPicPr>
          <p:cNvPr id="4" name="Google Shape;92;p18"/>
          <p:cNvPicPr preferRelativeResize="0"/>
          <p:nvPr/>
        </p:nvPicPr>
        <p:blipFill>
          <a:blip r:embed="rId3">
            <a:alphaModFix/>
          </a:blip>
          <a:stretch>
            <a:fillRect/>
          </a:stretch>
        </p:blipFill>
        <p:spPr>
          <a:xfrm>
            <a:off x="5034455" y="239930"/>
            <a:ext cx="3860095" cy="46999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57655" y="167677"/>
            <a:ext cx="8765627" cy="1860819"/>
          </a:xfrm>
          <a:prstGeom prst="rect">
            <a:avLst/>
          </a:prstGeom>
        </p:spPr>
        <p:txBody>
          <a:bodyPr spcFirstLastPara="1" wrap="square" lIns="91425" tIns="91425" rIns="91425" bIns="91425" anchor="ctr" anchorCtr="0">
            <a:noAutofit/>
          </a:bodyPr>
          <a:lstStyle/>
          <a:p>
            <a:pPr lvl="0" algn="ctr">
              <a:lnSpc>
                <a:spcPct val="115000"/>
              </a:lnSpc>
              <a:spcBef>
                <a:spcPts val="1800"/>
              </a:spcBef>
            </a:pPr>
            <a:r>
              <a:rPr lang="en-US" sz="5400" b="1" dirty="0" smtClean="0"/>
              <a:t>Health in Physical, Mental &amp; Spiritual, matters</a:t>
            </a:r>
            <a:endParaRPr lang="en-US" sz="5400" b="1" dirty="0"/>
          </a:p>
        </p:txBody>
      </p:sp>
      <p:pic>
        <p:nvPicPr>
          <p:cNvPr id="5" name="Google Shape;93;p18"/>
          <p:cNvPicPr preferRelativeResize="0"/>
          <p:nvPr/>
        </p:nvPicPr>
        <p:blipFill>
          <a:blip r:embed="rId3">
            <a:alphaModFix/>
          </a:blip>
          <a:stretch>
            <a:fillRect/>
          </a:stretch>
        </p:blipFill>
        <p:spPr>
          <a:xfrm>
            <a:off x="172575" y="2144110"/>
            <a:ext cx="8824279" cy="2806136"/>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437</Words>
  <Application>Microsoft Office PowerPoint</Application>
  <PresentationFormat>On-screen Show (16:9)</PresentationFormat>
  <Paragraphs>24</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Varela Round</vt:lpstr>
      <vt:lpstr>Simple Dark</vt:lpstr>
      <vt:lpstr>God's Free Health Plan</vt:lpstr>
      <vt:lpstr>Medical Care $</vt:lpstr>
      <vt:lpstr>What does the Bible have to do with health?</vt:lpstr>
      <vt:lpstr>“Beloved, I pray that you may prosper in all things &amp; be in health, just as your soul prospers.” - 3 John 1:2 NKJV</vt:lpstr>
      <vt:lpstr>Why did God give health rules to his people?</vt:lpstr>
      <vt:lpstr>“And the LORD commanded us to do all these statutes, to fear the LORD our God, for our good always, that he might preserve us alive, as it is at this day.” – Deuteronomy 6:24 KJB</vt:lpstr>
      <vt:lpstr>“And ye shall serve the LORD your God, and he shall bless thy bread, and thy water; and I will take sickness away from the midst of thee.” – Exodus 23:25 KJB</vt:lpstr>
      <vt:lpstr>The Bible is the source for everything health-related</vt:lpstr>
      <vt:lpstr>Health in Physical, Mental &amp; Spiritual, matters</vt:lpstr>
      <vt:lpstr>“… eat ye that which is good …” – Isaiah 55:2 KJB</vt:lpstr>
      <vt:lpstr>“Whether therefore ye eat, or drink, or whatsoever ye do, do all to the glory of God. ” – 1 Corinthians 10:31 KJB</vt:lpstr>
      <vt:lpstr>“Then saith Jesus unto him, Get thee hence, Satan: for it is written, Thou shalt worship the Lord thy God, and him only shalt thou serve.” – Matthew 4:10 KJB</vt:lpstr>
      <vt:lpstr>You don’t have to be like this poor miserable soul...</vt:lpstr>
      <vt:lpstr>“Wine is a mocker, strong drink is raging: and whosoever is deceived thereby is not wise.” – Proverbs 20:1 KJB</vt:lpstr>
      <vt:lpstr>“ … the unrighteous shall not inherit the kingdom of God … Be not deceived: neither fornicators, nor idolaters, nor adulterers … shall inherit the kingdom of God.” – 1 Corinthians 6:9,10 KJB</vt:lpstr>
      <vt:lpstr>“Know ye not that ye are the temple of God, and that the Spirit of God dwelleth in you?  If any man defile the temple of God, him shall God destroy; for the temple of God is holy, which temple ye are.” – 1 Corinthians 3:16-17 KJB</vt:lpstr>
      <vt:lpstr>What solemn reminder is given to those who ignore God’s principles?</vt:lpstr>
      <vt:lpstr>“Be not deceived; God is not mocked: for whatsoever a man soweth, that shall he also reap.” – Galatians 6:7 KJB</vt:lpstr>
      <vt:lpstr>Are you eating for strength and health?</vt:lpstr>
      <vt:lpstr>Breaking God’s Law, causes one’s own destruction</vt:lpstr>
      <vt:lpstr>You reap what you sow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Free Health Plan</dc:title>
  <dc:creator>J Tulafono</dc:creator>
  <cp:lastModifiedBy>AWHN</cp:lastModifiedBy>
  <cp:revision>32</cp:revision>
  <dcterms:modified xsi:type="dcterms:W3CDTF">2019-07-14T23:06:48Z</dcterms:modified>
</cp:coreProperties>
</file>