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68" r:id="rId4"/>
    <p:sldId id="263" r:id="rId5"/>
    <p:sldId id="269" r:id="rId6"/>
    <p:sldId id="270" r:id="rId7"/>
    <p:sldId id="271" r:id="rId8"/>
    <p:sldId id="272" r:id="rId9"/>
    <p:sldId id="273" r:id="rId10"/>
    <p:sldId id="274" r:id="rId11"/>
    <p:sldId id="264" r:id="rId12"/>
    <p:sldId id="275" r:id="rId13"/>
    <p:sldId id="276" r:id="rId14"/>
    <p:sldId id="277" r:id="rId15"/>
    <p:sldId id="258" r:id="rId16"/>
    <p:sldId id="278" r:id="rId17"/>
    <p:sldId id="279" r:id="rId18"/>
    <p:sldId id="280" r:id="rId19"/>
    <p:sldId id="265" r:id="rId20"/>
    <p:sldId id="282" r:id="rId21"/>
    <p:sldId id="283" r:id="rId22"/>
    <p:sldId id="284" r:id="rId23"/>
    <p:sldId id="285" r:id="rId24"/>
    <p:sldId id="286" r:id="rId25"/>
    <p:sldId id="287" r:id="rId26"/>
    <p:sldId id="288" r:id="rId27"/>
    <p:sldId id="289" r:id="rId28"/>
    <p:sldId id="267" r:id="rId29"/>
    <p:sldId id="290"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40891" autoAdjust="0"/>
  </p:normalViewPr>
  <p:slideViewPr>
    <p:cSldViewPr snapToGrid="0">
      <p:cViewPr varScale="1">
        <p:scale>
          <a:sx n="20" d="100"/>
          <a:sy n="20" d="100"/>
        </p:scale>
        <p:origin x="-1258"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4664AE-E0F6-4A46-90D7-FF43487E986F}" type="datetimeFigureOut">
              <a:rPr lang="en-US" smtClean="0"/>
              <a:pPr/>
              <a:t>7/23/2019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F64394-3003-4925-9F04-358758CD995A}" type="slidenum">
              <a:rPr lang="en-US" smtClean="0"/>
              <a:pPr/>
              <a:t>‹#›</a:t>
            </a:fld>
            <a:endParaRPr lang="en-US"/>
          </a:p>
        </p:txBody>
      </p:sp>
    </p:spTree>
    <p:extLst>
      <p:ext uri="{BB962C8B-B14F-4D97-AF65-F5344CB8AC3E}">
        <p14:creationId xmlns:p14="http://schemas.microsoft.com/office/powerpoint/2010/main" xmlns="" val="78760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line.com/health/fitness-exercise-weight-train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ealthline.com/nutrition/benefits-of-hi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recent studies ranking the most obese places in the world,  Who can guess what country has the number one spot IN THE WORLD?  Hint: It’s a tiny island, not really a </a:t>
            </a:r>
            <a:r>
              <a:rPr lang="en-US" dirty="0" smtClean="0"/>
              <a:t>country.</a:t>
            </a:r>
            <a:r>
              <a:rPr lang="en-US" baseline="0" dirty="0" smtClean="0"/>
              <a:t>   </a:t>
            </a:r>
            <a:r>
              <a:rPr lang="en-US" dirty="0" smtClean="0"/>
              <a:t>You </a:t>
            </a:r>
            <a:r>
              <a:rPr lang="en-US" dirty="0"/>
              <a:t>guessed it.  American Samoa.  The recent study conducted in 2018 cited a staggering statistic that 80% of American Samoa's population is overweight or </a:t>
            </a:r>
            <a:r>
              <a:rPr lang="en-US" dirty="0" smtClean="0"/>
              <a:t>obese.</a:t>
            </a:r>
            <a:r>
              <a:rPr lang="en-US" baseline="0" dirty="0" smtClean="0"/>
              <a:t>   </a:t>
            </a:r>
            <a:r>
              <a:rPr lang="en-US" dirty="0" smtClean="0"/>
              <a:t>This </a:t>
            </a:r>
            <a:r>
              <a:rPr lang="en-US" dirty="0"/>
              <a:t>statistic can be confirmed by American Samoa also leading the world in rates of Diabetes, Hypertension, Cancer, and Kidney Disease that leads to increasing numbers of dialysis patients in American Samoa.</a:t>
            </a:r>
          </a:p>
          <a:p>
            <a:endParaRPr lang="en-US" dirty="0" smtClean="0"/>
          </a:p>
          <a:p>
            <a:r>
              <a:rPr lang="en-US" dirty="0" smtClean="0"/>
              <a:t>What </a:t>
            </a:r>
            <a:r>
              <a:rPr lang="en-US" dirty="0"/>
              <a:t>if I told you that there is cure to this obesity epidemic? </a:t>
            </a:r>
            <a:r>
              <a:rPr lang="en-US" dirty="0" smtClean="0"/>
              <a:t>Also</a:t>
            </a:r>
            <a:r>
              <a:rPr lang="en-US" baseline="0" dirty="0" smtClean="0"/>
              <a:t>  </a:t>
            </a:r>
            <a:r>
              <a:rPr lang="en-US" dirty="0" smtClean="0"/>
              <a:t>What </a:t>
            </a:r>
            <a:r>
              <a:rPr lang="en-US" dirty="0"/>
              <a:t>if I told you that the wonder drug or medicine needed for this problem comes directly from the Word of God.  If I told you what this cure is you may think this is crazy, but it is true.  It is something so simple, even in the US this simple cure isn’t being fully </a:t>
            </a:r>
            <a:r>
              <a:rPr lang="en-US" dirty="0" smtClean="0"/>
              <a:t>done.</a:t>
            </a:r>
            <a:r>
              <a:rPr lang="en-US" baseline="0" dirty="0" smtClean="0"/>
              <a:t>    </a:t>
            </a:r>
            <a:r>
              <a:rPr lang="en-US" dirty="0" smtClean="0"/>
              <a:t>Yes </a:t>
            </a:r>
            <a:r>
              <a:rPr lang="en-US" dirty="0"/>
              <a:t>I said done.  Because the wonder drug, the medicine, the cure is something you as an individual DO. (any ideas what it could be)</a:t>
            </a:r>
          </a:p>
          <a:p>
            <a:r>
              <a:rPr lang="en-US" dirty="0" smtClean="0"/>
              <a:t>Fewer </a:t>
            </a:r>
            <a:r>
              <a:rPr lang="en-US" dirty="0"/>
              <a:t>than 5% of adults in the US exercise for at least 30 minutes a </a:t>
            </a:r>
            <a:r>
              <a:rPr lang="en-US" dirty="0" smtClean="0"/>
              <a:t>day</a:t>
            </a:r>
            <a:r>
              <a:rPr lang="en-US" baseline="0" dirty="0" smtClean="0"/>
              <a:t>   </a:t>
            </a:r>
            <a:r>
              <a:rPr lang="en-US" dirty="0" smtClean="0"/>
              <a:t>More </a:t>
            </a:r>
            <a:r>
              <a:rPr lang="en-US" dirty="0"/>
              <a:t>than 80 million Americans are categorize as “inactive”</a:t>
            </a:r>
          </a:p>
          <a:p>
            <a:r>
              <a:rPr lang="en-US" dirty="0" smtClean="0"/>
              <a:t>Being </a:t>
            </a:r>
            <a:r>
              <a:rPr lang="en-US" dirty="0"/>
              <a:t>inactive is one of the great contributing factors to obesity.  If being inactive is the cause then what do you suppose is the cure?</a:t>
            </a:r>
          </a:p>
          <a:p>
            <a:endParaRPr lang="en-US" dirty="0"/>
          </a:p>
        </p:txBody>
      </p:sp>
      <p:sp>
        <p:nvSpPr>
          <p:cNvPr id="4" name="Slide Number Placeholder 3"/>
          <p:cNvSpPr>
            <a:spLocks noGrp="1"/>
          </p:cNvSpPr>
          <p:nvPr>
            <p:ph type="sldNum" sz="quarter" idx="10"/>
          </p:nvPr>
        </p:nvSpPr>
        <p:spPr/>
        <p:txBody>
          <a:bodyPr/>
          <a:lstStyle/>
          <a:p>
            <a:fld id="{3EF64394-3003-4925-9F04-358758CD995A}" type="slidenum">
              <a:rPr lang="en-US" smtClean="0"/>
              <a:pPr/>
              <a:t>1</a:t>
            </a:fld>
            <a:endParaRPr lang="en-US"/>
          </a:p>
        </p:txBody>
      </p:sp>
    </p:spTree>
    <p:extLst>
      <p:ext uri="{BB962C8B-B14F-4D97-AF65-F5344CB8AC3E}">
        <p14:creationId xmlns:p14="http://schemas.microsoft.com/office/powerpoint/2010/main" xmlns="" val="53720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10</a:t>
            </a:fld>
            <a:endParaRPr lang="en-US"/>
          </a:p>
        </p:txBody>
      </p:sp>
    </p:spTree>
    <p:extLst>
      <p:ext uri="{BB962C8B-B14F-4D97-AF65-F5344CB8AC3E}">
        <p14:creationId xmlns:p14="http://schemas.microsoft.com/office/powerpoint/2010/main" xmlns="" val="139402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aerobic exercise improves your cardiovascular fitness by increasing your capacity to use oxygen. It does this by increasing your heart’s capacity to send blood (and hence oxygen) to the muscles. This is mainly achieved through an increase in the size of the heart’s pumping chambers (ventricles), which means that your heart doesn’t have to beat as fast to deliver the same amount of blood.</a:t>
            </a:r>
          </a:p>
          <a:p>
            <a:endParaRPr lang="en-US" dirty="0"/>
          </a:p>
          <a:p>
            <a:r>
              <a:rPr lang="en-US" dirty="0"/>
              <a:t>This includes, walking, jogging, running or swimming.</a:t>
            </a:r>
          </a:p>
        </p:txBody>
      </p:sp>
      <p:sp>
        <p:nvSpPr>
          <p:cNvPr id="4" name="Slide Number Placeholder 3"/>
          <p:cNvSpPr>
            <a:spLocks noGrp="1"/>
          </p:cNvSpPr>
          <p:nvPr>
            <p:ph type="sldNum" sz="quarter" idx="10"/>
          </p:nvPr>
        </p:nvSpPr>
        <p:spPr/>
        <p:txBody>
          <a:bodyPr/>
          <a:lstStyle/>
          <a:p>
            <a:fld id="{3EF64394-3003-4925-9F04-358758CD995A}" type="slidenum">
              <a:rPr lang="en-US" smtClean="0"/>
              <a:pPr/>
              <a:t>11</a:t>
            </a:fld>
            <a:endParaRPr lang="en-US"/>
          </a:p>
        </p:txBody>
      </p:sp>
    </p:spTree>
    <p:extLst>
      <p:ext uri="{BB962C8B-B14F-4D97-AF65-F5344CB8AC3E}">
        <p14:creationId xmlns:p14="http://schemas.microsoft.com/office/powerpoint/2010/main" xmlns="" val="269458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Anaerobic exercise is any activity that breaks down glucose for energy without using oxygen. Generally, these activities are of short length with high intensity. The idea is that a lot of energy is released within a small period of time, and your oxygen demand surpasses the oxygen supply.</a:t>
            </a:r>
          </a:p>
          <a:p>
            <a:r>
              <a:rPr lang="en-US" dirty="0"/>
              <a:t>Exercises and movements that require short bursts of intense energy are examples of anaerobic exercises.</a:t>
            </a:r>
          </a:p>
          <a:p>
            <a:r>
              <a:rPr lang="en-US" dirty="0"/>
              <a:t>These include:</a:t>
            </a:r>
          </a:p>
          <a:p>
            <a:r>
              <a:rPr lang="en-US" dirty="0">
                <a:hlinkClick r:id="rId3"/>
              </a:rPr>
              <a:t>weightlifting</a:t>
            </a:r>
            <a:endParaRPr lang="en-US" dirty="0"/>
          </a:p>
          <a:p>
            <a:r>
              <a:rPr lang="en-US" dirty="0"/>
              <a:t>jumping or jumping rope</a:t>
            </a:r>
          </a:p>
          <a:p>
            <a:r>
              <a:rPr lang="en-US" dirty="0"/>
              <a:t>sprinting</a:t>
            </a:r>
          </a:p>
          <a:p>
            <a:r>
              <a:rPr lang="en-US" dirty="0">
                <a:hlinkClick r:id="rId4"/>
              </a:rPr>
              <a:t>high-intensity interval training (HIIT)</a:t>
            </a:r>
            <a:endParaRPr lang="en-US" dirty="0"/>
          </a:p>
          <a:p>
            <a:r>
              <a:rPr lang="en-US" dirty="0"/>
              <a:t>biking</a:t>
            </a:r>
          </a:p>
          <a:p>
            <a:endParaRPr lang="en-US" dirty="0"/>
          </a:p>
        </p:txBody>
      </p:sp>
      <p:sp>
        <p:nvSpPr>
          <p:cNvPr id="4" name="Slide Number Placeholder 3"/>
          <p:cNvSpPr>
            <a:spLocks noGrp="1"/>
          </p:cNvSpPr>
          <p:nvPr>
            <p:ph type="sldNum" sz="quarter" idx="10"/>
          </p:nvPr>
        </p:nvSpPr>
        <p:spPr/>
        <p:txBody>
          <a:bodyPr/>
          <a:lstStyle/>
          <a:p>
            <a:fld id="{3EF64394-3003-4925-9F04-358758CD995A}" type="slidenum">
              <a:rPr lang="en-US" smtClean="0"/>
              <a:pPr/>
              <a:t>12</a:t>
            </a:fld>
            <a:endParaRPr lang="en-US"/>
          </a:p>
        </p:txBody>
      </p:sp>
    </p:spTree>
    <p:extLst>
      <p:ext uri="{BB962C8B-B14F-4D97-AF65-F5344CB8AC3E}">
        <p14:creationId xmlns:p14="http://schemas.microsoft.com/office/powerpoint/2010/main" xmlns="" val="394988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a:t>
            </a:r>
            <a:r>
              <a:rPr lang="en-US" baseline="0" dirty="0" smtClean="0"/>
              <a:t> training is an important part of exercise, but you don’t have to go to the gym to do it.  Body weight exercises such as push ups, pull ups, squats and lunges are also effective forms of strength training without use of any equipment.</a:t>
            </a:r>
            <a:endParaRPr lang="en-US" dirty="0"/>
          </a:p>
        </p:txBody>
      </p:sp>
      <p:sp>
        <p:nvSpPr>
          <p:cNvPr id="4" name="Slide Number Placeholder 3"/>
          <p:cNvSpPr>
            <a:spLocks noGrp="1"/>
          </p:cNvSpPr>
          <p:nvPr>
            <p:ph type="sldNum" sz="quarter" idx="10"/>
          </p:nvPr>
        </p:nvSpPr>
        <p:spPr/>
        <p:txBody>
          <a:bodyPr/>
          <a:lstStyle/>
          <a:p>
            <a:fld id="{3EF64394-3003-4925-9F04-358758CD995A}" type="slidenum">
              <a:rPr lang="en-US" smtClean="0"/>
              <a:pPr/>
              <a:t>13</a:t>
            </a:fld>
            <a:endParaRPr lang="en-US"/>
          </a:p>
        </p:txBody>
      </p:sp>
    </p:spTree>
    <p:extLst>
      <p:ext uri="{BB962C8B-B14F-4D97-AF65-F5344CB8AC3E}">
        <p14:creationId xmlns:p14="http://schemas.microsoft.com/office/powerpoint/2010/main" xmlns="" val="425360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Increases blood flow to muscles</a:t>
            </a:r>
            <a:r>
              <a:rPr lang="en-US" dirty="0"/>
              <a:t>:  </a:t>
            </a:r>
          </a:p>
          <a:p>
            <a:r>
              <a:rPr lang="en-US" b="1" dirty="0"/>
              <a:t>Improves Flexibility</a:t>
            </a:r>
            <a:r>
              <a:rPr lang="en-US" dirty="0"/>
              <a:t>: </a:t>
            </a:r>
          </a:p>
          <a:p>
            <a:r>
              <a:rPr lang="en-US" b="1" dirty="0"/>
              <a:t>Calms &amp; Relieves Tension</a:t>
            </a:r>
            <a:r>
              <a:rPr lang="en-US" dirty="0"/>
              <a:t>:</a:t>
            </a:r>
          </a:p>
        </p:txBody>
      </p:sp>
      <p:sp>
        <p:nvSpPr>
          <p:cNvPr id="4" name="Slide Number Placeholder 3"/>
          <p:cNvSpPr>
            <a:spLocks noGrp="1"/>
          </p:cNvSpPr>
          <p:nvPr>
            <p:ph type="sldNum" sz="quarter" idx="10"/>
          </p:nvPr>
        </p:nvSpPr>
        <p:spPr/>
        <p:txBody>
          <a:bodyPr/>
          <a:lstStyle/>
          <a:p>
            <a:fld id="{3EF64394-3003-4925-9F04-358758CD995A}" type="slidenum">
              <a:rPr lang="en-US" smtClean="0"/>
              <a:pPr/>
              <a:t>14</a:t>
            </a:fld>
            <a:endParaRPr lang="en-US"/>
          </a:p>
        </p:txBody>
      </p:sp>
    </p:spTree>
    <p:extLst>
      <p:ext uri="{BB962C8B-B14F-4D97-AF65-F5344CB8AC3E}">
        <p14:creationId xmlns:p14="http://schemas.microsoft.com/office/powerpoint/2010/main" xmlns="" val="2883095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15</a:t>
            </a:fld>
            <a:endParaRPr lang="en-US"/>
          </a:p>
        </p:txBody>
      </p:sp>
    </p:spTree>
    <p:extLst>
      <p:ext uri="{BB962C8B-B14F-4D97-AF65-F5344CB8AC3E}">
        <p14:creationId xmlns:p14="http://schemas.microsoft.com/office/powerpoint/2010/main" xmlns="" val="4229220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16</a:t>
            </a:fld>
            <a:endParaRPr lang="en-US"/>
          </a:p>
        </p:txBody>
      </p:sp>
    </p:spTree>
    <p:extLst>
      <p:ext uri="{BB962C8B-B14F-4D97-AF65-F5344CB8AC3E}">
        <p14:creationId xmlns:p14="http://schemas.microsoft.com/office/powerpoint/2010/main" xmlns="" val="625069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17</a:t>
            </a:fld>
            <a:endParaRPr lang="en-US"/>
          </a:p>
        </p:txBody>
      </p:sp>
    </p:spTree>
    <p:extLst>
      <p:ext uri="{BB962C8B-B14F-4D97-AF65-F5344CB8AC3E}">
        <p14:creationId xmlns:p14="http://schemas.microsoft.com/office/powerpoint/2010/main" xmlns="" val="260736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one of the best forms of exercise</a:t>
            </a:r>
            <a:r>
              <a:rPr lang="en-US" baseline="0" dirty="0" smtClean="0"/>
              <a:t> that everyone can do?</a:t>
            </a:r>
            <a:endParaRPr lang="en-US" dirty="0"/>
          </a:p>
        </p:txBody>
      </p:sp>
      <p:sp>
        <p:nvSpPr>
          <p:cNvPr id="4" name="Slide Number Placeholder 3"/>
          <p:cNvSpPr>
            <a:spLocks noGrp="1"/>
          </p:cNvSpPr>
          <p:nvPr>
            <p:ph type="sldNum" sz="quarter" idx="10"/>
          </p:nvPr>
        </p:nvSpPr>
        <p:spPr/>
        <p:txBody>
          <a:bodyPr/>
          <a:lstStyle/>
          <a:p>
            <a:fld id="{3EF64394-3003-4925-9F04-358758CD995A}" type="slidenum">
              <a:rPr lang="en-US" smtClean="0"/>
              <a:pPr/>
              <a:t>18</a:t>
            </a:fld>
            <a:endParaRPr lang="en-US"/>
          </a:p>
        </p:txBody>
      </p:sp>
    </p:spTree>
    <p:extLst>
      <p:ext uri="{BB962C8B-B14F-4D97-AF65-F5344CB8AC3E}">
        <p14:creationId xmlns:p14="http://schemas.microsoft.com/office/powerpoint/2010/main" xmlns="" val="299275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19</a:t>
            </a:fld>
            <a:endParaRPr lang="en-US"/>
          </a:p>
        </p:txBody>
      </p:sp>
    </p:spTree>
    <p:extLst>
      <p:ext uri="{BB962C8B-B14F-4D97-AF65-F5344CB8AC3E}">
        <p14:creationId xmlns:p14="http://schemas.microsoft.com/office/powerpoint/2010/main" xmlns="" val="212969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a:t>
            </a:fld>
            <a:endParaRPr lang="en-US"/>
          </a:p>
        </p:txBody>
      </p:sp>
    </p:spTree>
    <p:extLst>
      <p:ext uri="{BB962C8B-B14F-4D97-AF65-F5344CB8AC3E}">
        <p14:creationId xmlns:p14="http://schemas.microsoft.com/office/powerpoint/2010/main" xmlns="" val="61018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20</a:t>
            </a:fld>
            <a:endParaRPr lang="en-US"/>
          </a:p>
        </p:txBody>
      </p:sp>
    </p:spTree>
    <p:extLst>
      <p:ext uri="{BB962C8B-B14F-4D97-AF65-F5344CB8AC3E}">
        <p14:creationId xmlns:p14="http://schemas.microsoft.com/office/powerpoint/2010/main" xmlns="" val="66844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21</a:t>
            </a:fld>
            <a:endParaRPr lang="en-US"/>
          </a:p>
        </p:txBody>
      </p:sp>
    </p:spTree>
    <p:extLst>
      <p:ext uri="{BB962C8B-B14F-4D97-AF65-F5344CB8AC3E}">
        <p14:creationId xmlns:p14="http://schemas.microsoft.com/office/powerpoint/2010/main" xmlns="" val="867739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22</a:t>
            </a:fld>
            <a:endParaRPr lang="en-US"/>
          </a:p>
        </p:txBody>
      </p:sp>
    </p:spTree>
    <p:extLst>
      <p:ext uri="{BB962C8B-B14F-4D97-AF65-F5344CB8AC3E}">
        <p14:creationId xmlns:p14="http://schemas.microsoft.com/office/powerpoint/2010/main" xmlns="" val="2808501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23</a:t>
            </a:fld>
            <a:endParaRPr lang="en-US"/>
          </a:p>
        </p:txBody>
      </p:sp>
    </p:spTree>
    <p:extLst>
      <p:ext uri="{BB962C8B-B14F-4D97-AF65-F5344CB8AC3E}">
        <p14:creationId xmlns:p14="http://schemas.microsoft.com/office/powerpoint/2010/main" xmlns="" val="247876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24</a:t>
            </a:fld>
            <a:endParaRPr lang="en-US"/>
          </a:p>
        </p:txBody>
      </p:sp>
    </p:spTree>
    <p:extLst>
      <p:ext uri="{BB962C8B-B14F-4D97-AF65-F5344CB8AC3E}">
        <p14:creationId xmlns:p14="http://schemas.microsoft.com/office/powerpoint/2010/main" xmlns="" val="216690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25</a:t>
            </a:fld>
            <a:endParaRPr lang="en-US"/>
          </a:p>
        </p:txBody>
      </p:sp>
    </p:spTree>
    <p:extLst>
      <p:ext uri="{BB962C8B-B14F-4D97-AF65-F5344CB8AC3E}">
        <p14:creationId xmlns:p14="http://schemas.microsoft.com/office/powerpoint/2010/main" xmlns="" val="3516316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26</a:t>
            </a:fld>
            <a:endParaRPr lang="en-US"/>
          </a:p>
        </p:txBody>
      </p:sp>
    </p:spTree>
    <p:extLst>
      <p:ext uri="{BB962C8B-B14F-4D97-AF65-F5344CB8AC3E}">
        <p14:creationId xmlns:p14="http://schemas.microsoft.com/office/powerpoint/2010/main" xmlns="" val="226085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27</a:t>
            </a:fld>
            <a:endParaRPr lang="en-US"/>
          </a:p>
        </p:txBody>
      </p:sp>
    </p:spTree>
    <p:extLst>
      <p:ext uri="{BB962C8B-B14F-4D97-AF65-F5344CB8AC3E}">
        <p14:creationId xmlns:p14="http://schemas.microsoft.com/office/powerpoint/2010/main" xmlns="" val="240255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64394-3003-4925-9F04-358758CD995A}" type="slidenum">
              <a:rPr lang="en-US" smtClean="0"/>
              <a:pPr/>
              <a:t>28</a:t>
            </a:fld>
            <a:endParaRPr lang="en-US"/>
          </a:p>
        </p:txBody>
      </p:sp>
    </p:spTree>
    <p:extLst>
      <p:ext uri="{BB962C8B-B14F-4D97-AF65-F5344CB8AC3E}">
        <p14:creationId xmlns:p14="http://schemas.microsoft.com/office/powerpoint/2010/main" xmlns="" val="367341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3</a:t>
            </a:fld>
            <a:endParaRPr lang="en-US"/>
          </a:p>
        </p:txBody>
      </p:sp>
    </p:spTree>
    <p:extLst>
      <p:ext uri="{BB962C8B-B14F-4D97-AF65-F5344CB8AC3E}">
        <p14:creationId xmlns:p14="http://schemas.microsoft.com/office/powerpoint/2010/main" xmlns="" val="159687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4</a:t>
            </a:fld>
            <a:endParaRPr lang="en-US"/>
          </a:p>
        </p:txBody>
      </p:sp>
    </p:spTree>
    <p:extLst>
      <p:ext uri="{BB962C8B-B14F-4D97-AF65-F5344CB8AC3E}">
        <p14:creationId xmlns:p14="http://schemas.microsoft.com/office/powerpoint/2010/main" xmlns="" val="392698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5</a:t>
            </a:fld>
            <a:endParaRPr lang="en-US"/>
          </a:p>
        </p:txBody>
      </p:sp>
    </p:spTree>
    <p:extLst>
      <p:ext uri="{BB962C8B-B14F-4D97-AF65-F5344CB8AC3E}">
        <p14:creationId xmlns:p14="http://schemas.microsoft.com/office/powerpoint/2010/main" xmlns="" val="316542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6</a:t>
            </a:fld>
            <a:endParaRPr lang="en-US"/>
          </a:p>
        </p:txBody>
      </p:sp>
    </p:spTree>
    <p:extLst>
      <p:ext uri="{BB962C8B-B14F-4D97-AF65-F5344CB8AC3E}">
        <p14:creationId xmlns:p14="http://schemas.microsoft.com/office/powerpoint/2010/main" xmlns="" val="200338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7</a:t>
            </a:fld>
            <a:endParaRPr lang="en-US"/>
          </a:p>
        </p:txBody>
      </p:sp>
    </p:spTree>
    <p:extLst>
      <p:ext uri="{BB962C8B-B14F-4D97-AF65-F5344CB8AC3E}">
        <p14:creationId xmlns:p14="http://schemas.microsoft.com/office/powerpoint/2010/main" xmlns="" val="151006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8</a:t>
            </a:fld>
            <a:endParaRPr lang="en-US"/>
          </a:p>
        </p:txBody>
      </p:sp>
    </p:spTree>
    <p:extLst>
      <p:ext uri="{BB962C8B-B14F-4D97-AF65-F5344CB8AC3E}">
        <p14:creationId xmlns:p14="http://schemas.microsoft.com/office/powerpoint/2010/main" xmlns="" val="60737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4394-3003-4925-9F04-358758CD995A}" type="slidenum">
              <a:rPr lang="en-US" smtClean="0"/>
              <a:pPr/>
              <a:t>9</a:t>
            </a:fld>
            <a:endParaRPr lang="en-US"/>
          </a:p>
        </p:txBody>
      </p:sp>
    </p:spTree>
    <p:extLst>
      <p:ext uri="{BB962C8B-B14F-4D97-AF65-F5344CB8AC3E}">
        <p14:creationId xmlns:p14="http://schemas.microsoft.com/office/powerpoint/2010/main" xmlns="" val="57054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36149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574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49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8128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620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40723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E3CB6-6206-40E4-9B84-0565BCD3067E}" type="datetimeFigureOut">
              <a:rPr lang="en-US" smtClean="0"/>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612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E3CB6-6206-40E4-9B84-0565BCD3067E}" type="datetimeFigureOut">
              <a:rPr lang="en-US" smtClean="0"/>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9395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3CB6-6206-40E4-9B84-0565BCD3067E}" type="datetimeFigureOut">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173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9675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232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3CB6-6206-40E4-9B84-0565BCD3067E}" type="datetimeFigureOut">
              <a:rPr lang="en-US" smtClean="0"/>
              <a:pPr/>
              <a:t>7/23/2019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804242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3220" y="1047127"/>
            <a:ext cx="9144000" cy="746948"/>
          </a:xfrm>
        </p:spPr>
        <p:txBody>
          <a:bodyPr>
            <a:normAutofit fontScale="90000"/>
          </a:bodyPr>
          <a:lstStyle/>
          <a:p>
            <a:pPr algn="l"/>
            <a:r>
              <a:rPr lang="en-US" b="1" dirty="0" err="1" smtClean="0">
                <a:solidFill>
                  <a:srgbClr val="FFFF00"/>
                </a:solidFill>
                <a:latin typeface="Arial" panose="020B0604020202020204" pitchFamily="34" charset="0"/>
                <a:cs typeface="Arial" panose="020B0604020202020204" pitchFamily="34" charset="0"/>
              </a:rPr>
              <a:t>xercise</a:t>
            </a:r>
            <a:endParaRPr lang="en-US" b="1" dirty="0">
              <a:solidFill>
                <a:srgbClr val="FFFF00"/>
              </a:solidFill>
              <a:latin typeface="Arial" panose="020B0604020202020204" pitchFamily="34" charset="0"/>
              <a:cs typeface="Arial" panose="020B0604020202020204" pitchFamily="34" charset="0"/>
            </a:endParaRPr>
          </a:p>
        </p:txBody>
      </p:sp>
      <p:sp>
        <p:nvSpPr>
          <p:cNvPr id="5" name="Rectangle 4"/>
          <p:cNvSpPr/>
          <p:nvPr/>
        </p:nvSpPr>
        <p:spPr>
          <a:xfrm>
            <a:off x="234042" y="55361"/>
            <a:ext cx="813466" cy="6740307"/>
          </a:xfrm>
          <a:prstGeom prst="rect">
            <a:avLst/>
          </a:prstGeom>
          <a:noFill/>
        </p:spPr>
        <p:txBody>
          <a:bodyPr wrap="square" lIns="91440" tIns="45720" rIns="91440" bIns="45720">
            <a:spAutoFit/>
          </a:bodyPr>
          <a:lstStyle/>
          <a:p>
            <a:pPr algn="ct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N</a:t>
            </a:r>
            <a:r>
              <a:rPr lang="en-US" sz="5400" b="1" cap="none" spc="50" dirty="0" smtClean="0">
                <a:ln w="9525" cmpd="sng">
                  <a:solidFill>
                    <a:srgbClr val="FFFF00"/>
                  </a:solidFill>
                  <a:prstDash val="solid"/>
                </a:ln>
                <a:solidFill>
                  <a:srgbClr val="FFFF00"/>
                </a:solidFill>
                <a:effectLst>
                  <a:glow rad="38100">
                    <a:schemeClr val="accent1">
                      <a:alpha val="40000"/>
                    </a:schemeClr>
                  </a:glow>
                </a:effectLst>
                <a:latin typeface="Arial" panose="020B0604020202020204" pitchFamily="34" charset="0"/>
                <a:cs typeface="Arial" panose="020B0604020202020204" pitchFamily="34" charset="0"/>
              </a:rPr>
              <a:t>E</a:t>
            </a: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WSTART</a:t>
            </a:r>
            <a:endParaRPr lang="en-US" sz="5400" b="1" cap="none" spc="50" dirty="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10358" y="0"/>
            <a:ext cx="8881641" cy="6858000"/>
          </a:xfrm>
          <a:prstGeom prst="rect">
            <a:avLst/>
          </a:prstGeom>
        </p:spPr>
      </p:pic>
    </p:spTree>
    <p:extLst>
      <p:ext uri="{BB962C8B-B14F-4D97-AF65-F5344CB8AC3E}">
        <p14:creationId xmlns:p14="http://schemas.microsoft.com/office/powerpoint/2010/main" xmlns="" val="58159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5" y="0"/>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363638" y="1007000"/>
            <a:ext cx="11587223" cy="1741988"/>
          </a:xfrm>
        </p:spPr>
        <p:txBody>
          <a:bodyPr anchor="ctr">
            <a:normAutofit/>
          </a:bodyPr>
          <a:lstStyle/>
          <a:p>
            <a:pPr marL="0" indent="0" algn="ctr">
              <a:buNone/>
            </a:pPr>
            <a:r>
              <a:rPr lang="en-US" sz="5400" b="1" dirty="0" smtClean="0">
                <a:latin typeface="Arial" pitchFamily="34" charset="0"/>
                <a:cs typeface="Arial" pitchFamily="34" charset="0"/>
              </a:rPr>
              <a:t>Improves sleep quality and helps relaxation.</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50675" y="2748988"/>
            <a:ext cx="6667500" cy="3656454"/>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26" y="272845"/>
            <a:ext cx="10515600" cy="1325563"/>
          </a:xfrm>
        </p:spPr>
        <p:txBody>
          <a:bodyPr>
            <a:normAutofit/>
          </a:bodyPr>
          <a:lstStyle/>
          <a:p>
            <a:r>
              <a:rPr lang="en-US" sz="5400" b="1" dirty="0" smtClean="0">
                <a:latin typeface="Arial" panose="020B0604020202020204" pitchFamily="34" charset="0"/>
                <a:cs typeface="Arial" panose="020B0604020202020204" pitchFamily="34" charset="0"/>
              </a:rPr>
              <a:t>4 Types of Exercise</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032" y="1598408"/>
            <a:ext cx="7125929" cy="4351338"/>
          </a:xfrm>
        </p:spPr>
        <p:txBody>
          <a:bodyPr anchor="ctr">
            <a:normAutofit fontScale="92500" lnSpcReduction="10000"/>
          </a:bodyPr>
          <a:lstStyle/>
          <a:p>
            <a:pPr marL="514350" indent="-514350">
              <a:buFont typeface="+mj-lt"/>
              <a:buAutoNum type="arabicPeriod"/>
            </a:pPr>
            <a:r>
              <a:rPr lang="en-US" sz="5400" b="1" dirty="0" smtClean="0">
                <a:latin typeface="Arial" pitchFamily="34" charset="0"/>
                <a:cs typeface="Arial" pitchFamily="34" charset="0"/>
              </a:rPr>
              <a:t>  Aerobic:</a:t>
            </a:r>
          </a:p>
          <a:p>
            <a:pPr marL="514350" indent="-514350">
              <a:buFont typeface="+mj-lt"/>
              <a:buAutoNum type="arabicPeriod"/>
            </a:pPr>
            <a:endParaRPr lang="en-US" sz="2400" b="1" dirty="0" smtClean="0">
              <a:latin typeface="Arial" pitchFamily="34" charset="0"/>
              <a:cs typeface="Arial" pitchFamily="34" charset="0"/>
            </a:endParaRPr>
          </a:p>
          <a:p>
            <a:pPr marL="457200" lvl="1" indent="0">
              <a:buNone/>
            </a:pPr>
            <a:r>
              <a:rPr lang="en-US" sz="5400" b="1" dirty="0">
                <a:latin typeface="Arial" pitchFamily="34" charset="0"/>
                <a:cs typeface="Arial" pitchFamily="34" charset="0"/>
              </a:rPr>
              <a:t>A</a:t>
            </a:r>
            <a:r>
              <a:rPr lang="en-US" sz="5400" b="1" dirty="0" smtClean="0">
                <a:latin typeface="Arial" pitchFamily="34" charset="0"/>
                <a:cs typeface="Arial" pitchFamily="34" charset="0"/>
              </a:rPr>
              <a:t>ctivities involving endurance, improving cardiovascular health.</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92998" y="2145890"/>
            <a:ext cx="5574086" cy="3738716"/>
          </a:xfrm>
          <a:prstGeom prst="rect">
            <a:avLst/>
          </a:prstGeom>
        </p:spPr>
      </p:pic>
    </p:spTree>
    <p:extLst>
      <p:ext uri="{BB962C8B-B14F-4D97-AF65-F5344CB8AC3E}">
        <p14:creationId xmlns:p14="http://schemas.microsoft.com/office/powerpoint/2010/main" xmlns="" val="2955027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55" y="324464"/>
            <a:ext cx="10515600" cy="1325563"/>
          </a:xfrm>
        </p:spPr>
        <p:txBody>
          <a:bodyPr>
            <a:normAutofit/>
          </a:bodyPr>
          <a:lstStyle/>
          <a:p>
            <a:pPr marL="914400" indent="-914400">
              <a:buAutoNum type="arabicPeriod" startAt="2"/>
            </a:pPr>
            <a:r>
              <a:rPr lang="en-US" sz="5400" b="1" dirty="0">
                <a:latin typeface="Arial" panose="020B0604020202020204" pitchFamily="34" charset="0"/>
                <a:cs typeface="Arial" panose="020B0604020202020204" pitchFamily="34" charset="0"/>
              </a:rPr>
              <a:t>Anaerobic:</a:t>
            </a:r>
          </a:p>
        </p:txBody>
      </p:sp>
      <p:sp>
        <p:nvSpPr>
          <p:cNvPr id="3" name="Content Placeholder 2"/>
          <p:cNvSpPr>
            <a:spLocks noGrp="1"/>
          </p:cNvSpPr>
          <p:nvPr>
            <p:ph idx="1"/>
          </p:nvPr>
        </p:nvSpPr>
        <p:spPr>
          <a:xfrm>
            <a:off x="-253180" y="1582277"/>
            <a:ext cx="6978445" cy="4771118"/>
          </a:xfrm>
        </p:spPr>
        <p:txBody>
          <a:bodyPr anchor="ctr">
            <a:normAutofit fontScale="92500" lnSpcReduction="20000"/>
          </a:bodyPr>
          <a:lstStyle/>
          <a:p>
            <a:pPr marL="1371600" lvl="1" indent="-914400"/>
            <a:r>
              <a:rPr lang="en-US" sz="5800" b="1" dirty="0" smtClean="0"/>
              <a:t>a higher intensity and power version of exercise to improve performance</a:t>
            </a:r>
          </a:p>
          <a:p>
            <a:pPr marL="1371600" lvl="1" indent="-914400"/>
            <a:endParaRPr lang="en-US" b="1" dirty="0" smtClean="0"/>
          </a:p>
          <a:p>
            <a:pPr marL="1371600" lvl="1" indent="-914400"/>
            <a:r>
              <a:rPr lang="en-US" sz="5800" b="1" dirty="0" smtClean="0"/>
              <a:t>improve strength, speed and power.</a:t>
            </a:r>
            <a:endParaRPr lang="en-US" sz="5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5265" y="1512325"/>
            <a:ext cx="5358446" cy="3310398"/>
          </a:xfrm>
          <a:prstGeom prst="rect">
            <a:avLst/>
          </a:prstGeom>
        </p:spPr>
      </p:pic>
    </p:spTree>
    <p:extLst>
      <p:ext uri="{BB962C8B-B14F-4D97-AF65-F5344CB8AC3E}">
        <p14:creationId xmlns:p14="http://schemas.microsoft.com/office/powerpoint/2010/main" xmlns="" val="295502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29" y="368710"/>
            <a:ext cx="10515600" cy="1325563"/>
          </a:xfrm>
        </p:spPr>
        <p:txBody>
          <a:bodyPr>
            <a:normAutofit/>
          </a:bodyPr>
          <a:lstStyle/>
          <a:p>
            <a:pPr marL="1143000" indent="-1143000">
              <a:buAutoNum type="arabicPeriod" startAt="3"/>
            </a:pPr>
            <a:r>
              <a:rPr lang="en-US" sz="5400" b="1" dirty="0">
                <a:latin typeface="Arial" panose="020B0604020202020204" pitchFamily="34" charset="0"/>
                <a:cs typeface="Arial" panose="020B0604020202020204" pitchFamily="34" charset="0"/>
              </a:rPr>
              <a:t>Strength Training:</a:t>
            </a:r>
          </a:p>
        </p:txBody>
      </p:sp>
      <p:sp>
        <p:nvSpPr>
          <p:cNvPr id="3" name="Content Placeholder 2"/>
          <p:cNvSpPr>
            <a:spLocks noGrp="1"/>
          </p:cNvSpPr>
          <p:nvPr>
            <p:ph idx="1"/>
          </p:nvPr>
        </p:nvSpPr>
        <p:spPr>
          <a:xfrm>
            <a:off x="388761" y="1383175"/>
            <a:ext cx="11029335" cy="1271535"/>
          </a:xfrm>
        </p:spPr>
        <p:txBody>
          <a:bodyPr anchor="ctr">
            <a:noAutofit/>
          </a:bodyPr>
          <a:lstStyle/>
          <a:p>
            <a:pPr marL="1143000" indent="-1143000">
              <a:buAutoNum type="arabicPeriod" startAt="3"/>
            </a:pPr>
            <a:endParaRPr lang="en-US" sz="2000" b="1" dirty="0" smtClean="0">
              <a:latin typeface="Arial" panose="020B0604020202020204" pitchFamily="34" charset="0"/>
              <a:cs typeface="Arial" panose="020B0604020202020204" pitchFamily="34" charset="0"/>
            </a:endParaRPr>
          </a:p>
          <a:p>
            <a:pPr marL="457200" lvl="1" indent="0">
              <a:buNone/>
            </a:pPr>
            <a:r>
              <a:rPr lang="en-US" sz="4400" b="1" dirty="0" smtClean="0">
                <a:latin typeface="Arial" panose="020B0604020202020204" pitchFamily="34" charset="0"/>
                <a:cs typeface="Arial" panose="020B0604020202020204" pitchFamily="34" charset="0"/>
              </a:rPr>
              <a:t>Exercises involving weights; develop muscle mass and increases strength.</a:t>
            </a:r>
            <a:endParaRPr lang="en-US" sz="4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6715" y="2932163"/>
            <a:ext cx="6300019" cy="3543761"/>
          </a:xfrm>
          <a:prstGeom prst="rect">
            <a:avLst/>
          </a:prstGeom>
        </p:spPr>
      </p:pic>
    </p:spTree>
    <p:extLst>
      <p:ext uri="{BB962C8B-B14F-4D97-AF65-F5344CB8AC3E}">
        <p14:creationId xmlns:p14="http://schemas.microsoft.com/office/powerpoint/2010/main" xmlns="" val="295502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2" y="0"/>
            <a:ext cx="10515600" cy="1325563"/>
          </a:xfrm>
        </p:spPr>
        <p:txBody>
          <a:bodyPr>
            <a:normAutofit/>
          </a:bodyPr>
          <a:lstStyle/>
          <a:p>
            <a:pPr marL="914400" indent="-914400" algn="ctr">
              <a:buAutoNum type="arabicPeriod" startAt="4"/>
            </a:pPr>
            <a:r>
              <a:rPr lang="en-US" sz="5400" b="1" dirty="0">
                <a:latin typeface="Arial" panose="020B0604020202020204" pitchFamily="34" charset="0"/>
                <a:cs typeface="Arial" panose="020B0604020202020204" pitchFamily="34" charset="0"/>
              </a:rPr>
              <a:t>Stretching:</a:t>
            </a:r>
          </a:p>
        </p:txBody>
      </p:sp>
      <p:sp>
        <p:nvSpPr>
          <p:cNvPr id="3" name="Content Placeholder 2"/>
          <p:cNvSpPr>
            <a:spLocks noGrp="1"/>
          </p:cNvSpPr>
          <p:nvPr>
            <p:ph idx="1"/>
          </p:nvPr>
        </p:nvSpPr>
        <p:spPr>
          <a:xfrm>
            <a:off x="698090" y="1176696"/>
            <a:ext cx="10515600" cy="1101930"/>
          </a:xfrm>
        </p:spPr>
        <p:txBody>
          <a:bodyPr anchor="ctr">
            <a:normAutofit fontScale="92500" lnSpcReduction="10000"/>
          </a:bodyPr>
          <a:lstStyle/>
          <a:p>
            <a:pPr marL="914400" indent="-914400">
              <a:buAutoNum type="arabicPeriod" startAt="4"/>
            </a:pPr>
            <a:endParaRPr lang="en-US" sz="2400" b="1" dirty="0" smtClean="0"/>
          </a:p>
          <a:p>
            <a:pPr marL="457200" lvl="1" indent="0">
              <a:buNone/>
            </a:pPr>
            <a:r>
              <a:rPr lang="en-US" sz="5400" b="1" dirty="0" smtClean="0"/>
              <a:t>Increasing muscle flexibility</a:t>
            </a:r>
            <a:endParaRPr lang="en-US" sz="5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799" y="2405455"/>
            <a:ext cx="6282813" cy="4178316"/>
          </a:xfrm>
          <a:prstGeom prst="rect">
            <a:avLst/>
          </a:prstGeom>
        </p:spPr>
      </p:pic>
    </p:spTree>
    <p:extLst>
      <p:ext uri="{BB962C8B-B14F-4D97-AF65-F5344CB8AC3E}">
        <p14:creationId xmlns:p14="http://schemas.microsoft.com/office/powerpoint/2010/main" xmlns="" val="295502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5220"/>
            <a:ext cx="5302170" cy="4631743"/>
          </a:xfrm>
        </p:spPr>
        <p:txBody>
          <a:bodyPr anchor="ctr">
            <a:normAutofit/>
          </a:bodyPr>
          <a:lstStyle/>
          <a:p>
            <a:r>
              <a:rPr lang="en-US" sz="5400" b="1" dirty="0" smtClean="0">
                <a:latin typeface="Arial" panose="020B0604020202020204" pitchFamily="34" charset="0"/>
                <a:cs typeface="Arial" panose="020B0604020202020204" pitchFamily="34" charset="0"/>
              </a:rPr>
              <a:t>30 minutes of moderate to vigorous exercise per day</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988429" y="339213"/>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Tips for Exercising</a:t>
            </a:r>
            <a:endParaRPr lang="en-US" sz="5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2088" y="2132354"/>
            <a:ext cx="5353292" cy="3568861"/>
          </a:xfrm>
          <a:prstGeom prst="rect">
            <a:avLst/>
          </a:prstGeo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5220"/>
            <a:ext cx="5302170" cy="4631743"/>
          </a:xfrm>
        </p:spPr>
        <p:txBody>
          <a:bodyPr anchor="ctr">
            <a:normAutofit/>
          </a:bodyPr>
          <a:lstStyle/>
          <a:p>
            <a:r>
              <a:rPr lang="en-US" sz="5400" b="1" dirty="0" smtClean="0">
                <a:latin typeface="Arial" panose="020B0604020202020204" pitchFamily="34" charset="0"/>
                <a:cs typeface="Arial" panose="020B0604020202020204" pitchFamily="34" charset="0"/>
              </a:rPr>
              <a:t>At least 5 times per week</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648929" y="383458"/>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Tips for Exercising</a:t>
            </a:r>
            <a:endParaRPr lang="en-US" sz="5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2088" y="2132354"/>
            <a:ext cx="5353292" cy="3568861"/>
          </a:xfrm>
          <a:prstGeom prst="rect">
            <a:avLst/>
          </a:prstGeo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5220"/>
            <a:ext cx="5302170" cy="4631743"/>
          </a:xfrm>
        </p:spPr>
        <p:txBody>
          <a:bodyPr anchor="ctr">
            <a:noAutofit/>
          </a:bodyPr>
          <a:lstStyle/>
          <a:p>
            <a:r>
              <a:rPr lang="en-US" sz="5400" b="1" dirty="0" smtClean="0">
                <a:latin typeface="Arial" panose="020B0604020202020204" pitchFamily="34" charset="0"/>
                <a:cs typeface="Arial" panose="020B0604020202020204" pitchFamily="34" charset="0"/>
              </a:rPr>
              <a:t>Exercise </a:t>
            </a:r>
            <a:r>
              <a:rPr lang="en-US" sz="5400" b="1" dirty="0">
                <a:latin typeface="Arial" panose="020B0604020202020204" pitchFamily="34" charset="0"/>
                <a:cs typeface="Arial" panose="020B0604020202020204" pitchFamily="34" charset="0"/>
              </a:rPr>
              <a:t>is very important for every human body</a:t>
            </a:r>
            <a:r>
              <a:rPr lang="en-US" sz="5400" b="1" dirty="0" smtClean="0">
                <a:latin typeface="Arial" panose="020B0604020202020204" pitchFamily="34" charset="0"/>
                <a:cs typeface="Arial" panose="020B0604020202020204" pitchFamily="34" charset="0"/>
              </a:rPr>
              <a:t>.</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46587" y="501445"/>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Tips for Exercising</a:t>
            </a:r>
            <a:endParaRPr lang="en-US" sz="5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2088" y="2132354"/>
            <a:ext cx="5353292" cy="3568861"/>
          </a:xfrm>
          <a:prstGeom prst="rect">
            <a:avLst/>
          </a:prstGeo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5220"/>
            <a:ext cx="5302170" cy="4631743"/>
          </a:xfrm>
        </p:spPr>
        <p:txBody>
          <a:bodyPr anchor="ctr">
            <a:noAutofit/>
          </a:bodyPr>
          <a:lstStyle/>
          <a:p>
            <a:r>
              <a:rPr lang="en-US" sz="5400" b="1" dirty="0" smtClean="0">
                <a:latin typeface="Arial" panose="020B0604020202020204" pitchFamily="34" charset="0"/>
                <a:cs typeface="Arial" panose="020B0604020202020204" pitchFamily="34" charset="0"/>
              </a:rPr>
              <a:t> A lack of exercise greatly impairs and reduces bodily functions.</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597310" y="317091"/>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Tips for Exercising</a:t>
            </a:r>
            <a:endParaRPr lang="en-US" sz="5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52088" y="2132354"/>
            <a:ext cx="5353292" cy="3568861"/>
          </a:xfrm>
          <a:prstGeom prst="rect">
            <a:avLst/>
          </a:prstGeom>
        </p:spPr>
      </p:pic>
    </p:spTree>
    <p:extLst>
      <p:ext uri="{BB962C8B-B14F-4D97-AF65-F5344CB8AC3E}">
        <p14:creationId xmlns:p14="http://schemas.microsoft.com/office/powerpoint/2010/main" xmlns="" val="76474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559"/>
            <a:ext cx="10638099" cy="4695404"/>
          </a:xfrm>
        </p:spPr>
        <p:txBody>
          <a:bodyPr anchor="ctr">
            <a:normAutofit/>
          </a:bodyPr>
          <a:lstStyle/>
          <a:p>
            <a:pPr marL="0" indent="0">
              <a:buNone/>
            </a:pPr>
            <a:r>
              <a:rPr lang="en-US" sz="5400" b="1" dirty="0">
                <a:latin typeface="Arial" panose="020B0604020202020204" pitchFamily="34" charset="0"/>
                <a:cs typeface="Arial" panose="020B0604020202020204" pitchFamily="34" charset="0"/>
              </a:rPr>
              <a:t>Walking, although one of the simplest exercises, has several surprising </a:t>
            </a:r>
            <a:r>
              <a:rPr lang="en-US" sz="5400" b="1" dirty="0" smtClean="0">
                <a:latin typeface="Arial" panose="020B0604020202020204" pitchFamily="34" charset="0"/>
                <a:cs typeface="Arial" panose="020B0604020202020204" pitchFamily="34" charset="0"/>
              </a:rPr>
              <a:t>advantages:</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99449" y="589935"/>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3198" y="2167027"/>
            <a:ext cx="11002683" cy="3416320"/>
          </a:xfrm>
          <a:prstGeom prst="rect">
            <a:avLst/>
          </a:prstGeom>
        </p:spPr>
        <p:txBody>
          <a:bodyPr wrap="square" anchor="ctr">
            <a:spAutoFit/>
          </a:bodyPr>
          <a:lstStyle/>
          <a:p>
            <a:r>
              <a:rPr lang="en-US" sz="5400" b="1" dirty="0" smtClean="0"/>
              <a:t>“What? know ye not that your body is the temple of the Holy Ghost </a:t>
            </a:r>
            <a:r>
              <a:rPr lang="en-US" sz="5400" b="1" i="1" dirty="0" smtClean="0"/>
              <a:t>which is </a:t>
            </a:r>
            <a:r>
              <a:rPr lang="en-US" sz="5400" b="1" dirty="0" smtClean="0"/>
              <a:t>in you, which ye have of God, and ye are not your own? …”</a:t>
            </a:r>
            <a:endParaRPr lang="en-US" sz="5400" b="1" dirty="0">
              <a:latin typeface="Arial" panose="020B0604020202020204" pitchFamily="34" charset="0"/>
              <a:cs typeface="Arial" panose="020B0604020202020204" pitchFamily="34" charset="0"/>
            </a:endParaRPr>
          </a:p>
        </p:txBody>
      </p:sp>
      <p:sp>
        <p:nvSpPr>
          <p:cNvPr id="3" name="TextBox 2"/>
          <p:cNvSpPr txBox="1"/>
          <p:nvPr/>
        </p:nvSpPr>
        <p:spPr>
          <a:xfrm>
            <a:off x="214132" y="578734"/>
            <a:ext cx="7550331" cy="923330"/>
          </a:xfrm>
          <a:prstGeom prst="rect">
            <a:avLst/>
          </a:prstGeom>
          <a:noFill/>
        </p:spPr>
        <p:txBody>
          <a:bodyPr wrap="square" rtlCol="0">
            <a:spAutoFit/>
          </a:bodyPr>
          <a:lstStyle/>
          <a:p>
            <a:r>
              <a:rPr lang="en-US" sz="5400" b="1" dirty="0" smtClean="0">
                <a:latin typeface="Arial" pitchFamily="34" charset="0"/>
                <a:cs typeface="Arial" pitchFamily="34" charset="0"/>
              </a:rPr>
              <a:t>1 Corinthians 6:19-20</a:t>
            </a:r>
            <a:endParaRPr lang="en-US" sz="5400" b="1" dirty="0">
              <a:latin typeface="Arial" pitchFamily="34" charset="0"/>
              <a:cs typeface="Arial" pitchFamily="34" charset="0"/>
            </a:endParaRPr>
          </a:p>
        </p:txBody>
      </p:sp>
    </p:spTree>
    <p:extLst>
      <p:ext uri="{BB962C8B-B14F-4D97-AF65-F5344CB8AC3E}">
        <p14:creationId xmlns:p14="http://schemas.microsoft.com/office/powerpoint/2010/main" xmlns="" val="2057183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55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1.  Walking uses almost all of the body's 206 bones and almost all of the body's 604 muscles.</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12954" y="479323"/>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55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2. Almost everyone can do it without having to learn new skills.</a:t>
            </a:r>
          </a:p>
        </p:txBody>
      </p:sp>
      <p:sp>
        <p:nvSpPr>
          <p:cNvPr id="5" name="Title 1"/>
          <p:cNvSpPr>
            <a:spLocks noGrp="1"/>
          </p:cNvSpPr>
          <p:nvPr>
            <p:ph type="title"/>
          </p:nvPr>
        </p:nvSpPr>
        <p:spPr>
          <a:xfrm>
            <a:off x="730046" y="287594"/>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55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3. It does not require any expensive equipment.</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99449" y="449826"/>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058" y="153317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4. It is easy on the joints.</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752168" y="207616"/>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580" y="1511056"/>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5. The pace is easy to adjust.</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648929" y="103239"/>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703" y="1518430"/>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6. It can be done anywhere—from shopping malls to the great outdoors.</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08703" y="73742"/>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55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7. You can get fresh air and sunshine at the same time if you are walking outside.</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99449" y="155996"/>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6471" y="1570049"/>
            <a:ext cx="10638099" cy="4695404"/>
          </a:xfrm>
        </p:spPr>
        <p:txBody>
          <a:bodyPr anchor="ctr">
            <a:normAutofit/>
          </a:bodyPr>
          <a:lstStyle/>
          <a:p>
            <a:pPr marL="0" indent="0">
              <a:buNone/>
            </a:pPr>
            <a:r>
              <a:rPr lang="en-US" sz="5400" b="1" dirty="0" smtClean="0">
                <a:latin typeface="Arial" panose="020B0604020202020204" pitchFamily="34" charset="0"/>
                <a:cs typeface="Arial" panose="020B0604020202020204" pitchFamily="34" charset="0"/>
              </a:rPr>
              <a:t>8. Walking lends itself to socializing—make walking fun by including family, friends, or your dog.</a:t>
            </a:r>
            <a:endParaRPr lang="en-US" sz="5400" b="1"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135626" y="66368"/>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Benefits of Walking</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766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12192001" cy="6870865"/>
          </a:xfrm>
        </p:spPr>
      </p:pic>
      <p:sp>
        <p:nvSpPr>
          <p:cNvPr id="5" name="Title 1"/>
          <p:cNvSpPr>
            <a:spLocks noGrp="1"/>
          </p:cNvSpPr>
          <p:nvPr>
            <p:ph type="title"/>
          </p:nvPr>
        </p:nvSpPr>
        <p:spPr>
          <a:xfrm>
            <a:off x="3458496" y="4504216"/>
            <a:ext cx="5795682" cy="1325563"/>
          </a:xfrm>
          <a:solidFill>
            <a:schemeClr val="bg1"/>
          </a:solidFill>
        </p:spPr>
        <p:txBody>
          <a:bodyPr>
            <a:normAutofit/>
          </a:bodyPr>
          <a:lstStyle/>
          <a:p>
            <a:pPr algn="ctr"/>
            <a:r>
              <a:rPr lang="en-US" sz="5400" dirty="0" smtClean="0">
                <a:solidFill>
                  <a:srgbClr val="FFFF00"/>
                </a:solidFill>
                <a:latin typeface="Stencil" panose="040409050D0802020404" pitchFamily="82" charset="0"/>
                <a:cs typeface="Arial" panose="020B0604020202020204" pitchFamily="34" charset="0"/>
              </a:rPr>
              <a:t>Get Moving!!!</a:t>
            </a:r>
            <a:endParaRPr lang="en-US" sz="5400" dirty="0">
              <a:solidFill>
                <a:srgbClr val="FFFF00"/>
              </a:solidFill>
              <a:latin typeface="Stencil" panose="040409050D0802020404" pitchFamily="82" charset="0"/>
              <a:cs typeface="Arial" panose="020B0604020202020204" pitchFamily="34" charset="0"/>
            </a:endParaRPr>
          </a:p>
        </p:txBody>
      </p:sp>
    </p:spTree>
    <p:extLst>
      <p:ext uri="{BB962C8B-B14F-4D97-AF65-F5344CB8AC3E}">
        <p14:creationId xmlns:p14="http://schemas.microsoft.com/office/powerpoint/2010/main" xmlns="" val="3835481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lcsnap-2019-07-23-18h49m10s182.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9324" y="2349907"/>
            <a:ext cx="11002683" cy="2585323"/>
          </a:xfrm>
          <a:prstGeom prst="rect">
            <a:avLst/>
          </a:prstGeom>
        </p:spPr>
        <p:txBody>
          <a:bodyPr wrap="square" anchor="ctr">
            <a:spAutoFit/>
          </a:bodyPr>
          <a:lstStyle/>
          <a:p>
            <a:r>
              <a:rPr lang="en-US" sz="5400" b="1" dirty="0" smtClean="0"/>
              <a:t>“… For ye are bought with a price: therefore glorify God in your body, and in your spirit, which are God's.”</a:t>
            </a:r>
            <a:endParaRPr lang="en-US" sz="5400" b="1" dirty="0">
              <a:latin typeface="Arial" panose="020B0604020202020204" pitchFamily="34" charset="0"/>
              <a:cs typeface="Arial" panose="020B0604020202020204" pitchFamily="34" charset="0"/>
            </a:endParaRPr>
          </a:p>
        </p:txBody>
      </p:sp>
      <p:sp>
        <p:nvSpPr>
          <p:cNvPr id="3" name="TextBox 2"/>
          <p:cNvSpPr txBox="1"/>
          <p:nvPr/>
        </p:nvSpPr>
        <p:spPr>
          <a:xfrm>
            <a:off x="295154" y="682907"/>
            <a:ext cx="7550331" cy="923330"/>
          </a:xfrm>
          <a:prstGeom prst="rect">
            <a:avLst/>
          </a:prstGeom>
          <a:noFill/>
        </p:spPr>
        <p:txBody>
          <a:bodyPr wrap="square" rtlCol="0">
            <a:spAutoFit/>
          </a:bodyPr>
          <a:lstStyle/>
          <a:p>
            <a:r>
              <a:rPr lang="en-US" sz="5400" b="1" dirty="0" smtClean="0">
                <a:latin typeface="Arial" pitchFamily="34" charset="0"/>
                <a:cs typeface="Arial" pitchFamily="34" charset="0"/>
              </a:rPr>
              <a:t>1 Corinthians 6:19-20</a:t>
            </a:r>
            <a:endParaRPr lang="en-US" sz="5400" b="1" dirty="0">
              <a:latin typeface="Arial" pitchFamily="34" charset="0"/>
              <a:cs typeface="Arial" pitchFamily="34" charset="0"/>
            </a:endParaRPr>
          </a:p>
        </p:txBody>
      </p:sp>
    </p:spTree>
    <p:extLst>
      <p:ext uri="{BB962C8B-B14F-4D97-AF65-F5344CB8AC3E}">
        <p14:creationId xmlns:p14="http://schemas.microsoft.com/office/powerpoint/2010/main" xmlns="" val="205718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40" y="352767"/>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190983" y="1678330"/>
            <a:ext cx="7130004" cy="3518703"/>
          </a:xfrm>
        </p:spPr>
        <p:txBody>
          <a:bodyPr anchor="ctr">
            <a:normAutofit/>
          </a:bodyPr>
          <a:lstStyle/>
          <a:p>
            <a:pPr marL="0" indent="0">
              <a:buNone/>
            </a:pPr>
            <a:r>
              <a:rPr lang="en-US" sz="5400" b="1" dirty="0" smtClean="0">
                <a:latin typeface="Arial" pitchFamily="34" charset="0"/>
                <a:cs typeface="Arial" pitchFamily="34" charset="0"/>
              </a:rPr>
              <a:t>Improves mood </a:t>
            </a:r>
          </a:p>
          <a:p>
            <a:pPr marL="0" indent="0">
              <a:buNone/>
            </a:pPr>
            <a:r>
              <a:rPr lang="en-US" sz="5400" b="1" dirty="0" smtClean="0">
                <a:latin typeface="Arial" pitchFamily="34" charset="0"/>
                <a:cs typeface="Arial" pitchFamily="34" charset="0"/>
              </a:rPr>
              <a:t>and decreases depression</a:t>
            </a:r>
            <a:endParaRPr lang="en-US" sz="5400" b="1"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37815" y="1933686"/>
            <a:ext cx="5244271" cy="3639524"/>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3" y="202297"/>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317339" y="1851951"/>
            <a:ext cx="6297592" cy="2187614"/>
          </a:xfrm>
        </p:spPr>
        <p:txBody>
          <a:bodyPr anchor="ctr">
            <a:normAutofit/>
          </a:bodyPr>
          <a:lstStyle/>
          <a:p>
            <a:pPr marL="0" indent="0">
              <a:buNone/>
            </a:pPr>
            <a:r>
              <a:rPr lang="en-US" sz="5400" b="1" dirty="0" smtClean="0">
                <a:latin typeface="Arial" pitchFamily="34" charset="0"/>
                <a:cs typeface="Arial" pitchFamily="34" charset="0"/>
              </a:rPr>
              <a:t>Helps maintain a healthy weight.</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8595" y="1944547"/>
            <a:ext cx="5959035" cy="3333509"/>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096" y="202297"/>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385310" y="1371864"/>
            <a:ext cx="6199208" cy="2963117"/>
          </a:xfrm>
        </p:spPr>
        <p:txBody>
          <a:bodyPr anchor="ctr">
            <a:normAutofit/>
          </a:bodyPr>
          <a:lstStyle/>
          <a:p>
            <a:pPr marL="0" indent="0">
              <a:buNone/>
            </a:pPr>
            <a:r>
              <a:rPr lang="en-US" sz="5400" b="1" dirty="0" smtClean="0">
                <a:latin typeface="Arial" pitchFamily="34" charset="0"/>
                <a:cs typeface="Arial" pitchFamily="34" charset="0"/>
              </a:rPr>
              <a:t>Develops muscles and stimulates bones.</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84518" y="1527860"/>
            <a:ext cx="5464728" cy="4390295"/>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97"/>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404150" y="1527860"/>
            <a:ext cx="5956139" cy="2552216"/>
          </a:xfrm>
        </p:spPr>
        <p:txBody>
          <a:bodyPr anchor="ctr">
            <a:normAutofit/>
          </a:bodyPr>
          <a:lstStyle/>
          <a:p>
            <a:pPr marL="0" indent="0">
              <a:buNone/>
            </a:pPr>
            <a:r>
              <a:rPr lang="en-US" sz="5400" b="1" dirty="0" smtClean="0">
                <a:latin typeface="Arial" pitchFamily="34" charset="0"/>
                <a:cs typeface="Arial" pitchFamily="34" charset="0"/>
              </a:rPr>
              <a:t>Increases energy levels.</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1325" y="2054506"/>
            <a:ext cx="5761622" cy="3240912"/>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681" y="137198"/>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230529" y="1365815"/>
            <a:ext cx="7321952" cy="4062712"/>
          </a:xfrm>
        </p:spPr>
        <p:txBody>
          <a:bodyPr anchor="ctr">
            <a:normAutofit/>
          </a:bodyPr>
          <a:lstStyle/>
          <a:p>
            <a:pPr marL="0" indent="0">
              <a:buNone/>
            </a:pPr>
            <a:r>
              <a:rPr lang="en-US" sz="5400" b="1" dirty="0" smtClean="0">
                <a:latin typeface="Arial" pitchFamily="34" charset="0"/>
                <a:cs typeface="Arial" pitchFamily="34" charset="0"/>
              </a:rPr>
              <a:t>Reduces the risk of chronic diseases such as diabetes, heart disease, and cancer.</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9615" y="1559708"/>
            <a:ext cx="5342111" cy="5172944"/>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836" y="248856"/>
            <a:ext cx="10515600" cy="1325563"/>
          </a:xfrm>
        </p:spPr>
        <p:txBody>
          <a:bodyPr>
            <a:normAutofit/>
          </a:bodyPr>
          <a:lstStyle/>
          <a:p>
            <a:pPr algn="ctr"/>
            <a:r>
              <a:rPr lang="en-US" sz="5400" b="1" dirty="0" smtClean="0">
                <a:latin typeface="Arial" pitchFamily="34" charset="0"/>
                <a:cs typeface="Arial" pitchFamily="34" charset="0"/>
              </a:rPr>
              <a:t>Benefits of Exercise</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375212" y="1481562"/>
            <a:ext cx="5678347" cy="2812646"/>
          </a:xfrm>
        </p:spPr>
        <p:txBody>
          <a:bodyPr anchor="ctr">
            <a:normAutofit/>
          </a:bodyPr>
          <a:lstStyle/>
          <a:p>
            <a:pPr marL="0" indent="0">
              <a:buNone/>
            </a:pPr>
            <a:r>
              <a:rPr lang="en-US" sz="5400" b="1" dirty="0" smtClean="0">
                <a:latin typeface="Arial" pitchFamily="34" charset="0"/>
                <a:cs typeface="Arial" pitchFamily="34" charset="0"/>
              </a:rPr>
              <a:t>Improves brain health and memory.</a:t>
            </a:r>
            <a:endParaRPr lang="en-US" sz="54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68437" y="1822651"/>
            <a:ext cx="6372368" cy="3391744"/>
          </a:xfrm>
          <a:prstGeom prst="rect">
            <a:avLst/>
          </a:prstGeom>
        </p:spPr>
      </p:pic>
    </p:spTree>
    <p:extLst>
      <p:ext uri="{BB962C8B-B14F-4D97-AF65-F5344CB8AC3E}">
        <p14:creationId xmlns:p14="http://schemas.microsoft.com/office/powerpoint/2010/main" xmlns="" val="4156658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4212</TotalTime>
  <Words>678</Words>
  <Application>Microsoft Office PowerPoint</Application>
  <PresentationFormat>Custom</PresentationFormat>
  <Paragraphs>111</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xercise</vt:lpstr>
      <vt:lpstr>Slide 2</vt:lpstr>
      <vt:lpstr>Slide 3</vt:lpstr>
      <vt:lpstr>Benefits of Exercise</vt:lpstr>
      <vt:lpstr>Benefits of Exercise</vt:lpstr>
      <vt:lpstr>Benefits of Exercise</vt:lpstr>
      <vt:lpstr>Benefits of Exercise</vt:lpstr>
      <vt:lpstr>Benefits of Exercise</vt:lpstr>
      <vt:lpstr>Benefits of Exercise</vt:lpstr>
      <vt:lpstr>Benefits of Exercise</vt:lpstr>
      <vt:lpstr>4 Types of Exercise</vt:lpstr>
      <vt:lpstr>Anaerobic:</vt:lpstr>
      <vt:lpstr>Strength Training:</vt:lpstr>
      <vt:lpstr>Stretching:</vt:lpstr>
      <vt:lpstr>Tips for Exercising</vt:lpstr>
      <vt:lpstr>Tips for Exercising</vt:lpstr>
      <vt:lpstr>Tips for Exercising</vt:lpstr>
      <vt:lpstr>Tips for Exercising</vt:lpstr>
      <vt:lpstr>Benefits of Walking</vt:lpstr>
      <vt:lpstr>Benefits of Walking</vt:lpstr>
      <vt:lpstr>Benefits of Walking</vt:lpstr>
      <vt:lpstr>Benefits of Walking</vt:lpstr>
      <vt:lpstr>Benefits of Walking</vt:lpstr>
      <vt:lpstr>Benefits of Walking</vt:lpstr>
      <vt:lpstr>Benefits of Walking</vt:lpstr>
      <vt:lpstr>Benefits of Walking</vt:lpstr>
      <vt:lpstr>Benefits of Walking</vt:lpstr>
      <vt:lpstr>Get Moving!!!</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Maranatha</cp:lastModifiedBy>
  <cp:revision>51</cp:revision>
  <cp:lastPrinted>2019-07-20T01:15:07Z</cp:lastPrinted>
  <dcterms:created xsi:type="dcterms:W3CDTF">2019-07-07T01:48:03Z</dcterms:created>
  <dcterms:modified xsi:type="dcterms:W3CDTF">2019-07-24T05:49:59Z</dcterms:modified>
</cp:coreProperties>
</file>