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61" r:id="rId4"/>
    <p:sldId id="263" r:id="rId5"/>
    <p:sldId id="262" r:id="rId6"/>
    <p:sldId id="260" r:id="rId7"/>
    <p:sldId id="259" r:id="rId8"/>
    <p:sldId id="264" r:id="rId9"/>
    <p:sldId id="265" r:id="rId10"/>
    <p:sldId id="266" r:id="rId11"/>
    <p:sldId id="267" r:id="rId12"/>
    <p:sldId id="268" r:id="rId13"/>
    <p:sldId id="272" r:id="rId14"/>
    <p:sldId id="269" r:id="rId15"/>
    <p:sldId id="271" r:id="rId16"/>
    <p:sldId id="270"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588" autoAdjust="0"/>
  </p:normalViewPr>
  <p:slideViewPr>
    <p:cSldViewPr>
      <p:cViewPr varScale="1">
        <p:scale>
          <a:sx n="61" d="100"/>
          <a:sy n="61"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E0897-3027-4949-B79B-0FB75269A8F1}" type="datetimeFigureOut">
              <a:rPr lang="en-US" smtClean="0"/>
              <a:pPr/>
              <a:t>7/18/2019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5A0E6-DCCA-42D4-A87C-D0D0EA5362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Diabetes –</a:t>
            </a:r>
            <a:r>
              <a:rPr lang="en-US" baseline="0" dirty="0" smtClean="0"/>
              <a:t> Part 2; The Heavenly Solution.</a:t>
            </a:r>
            <a:endParaRPr lang="en-US" dirty="0"/>
          </a:p>
        </p:txBody>
      </p:sp>
      <p:sp>
        <p:nvSpPr>
          <p:cNvPr id="4" name="Slide Number Placeholder 3"/>
          <p:cNvSpPr>
            <a:spLocks noGrp="1"/>
          </p:cNvSpPr>
          <p:nvPr>
            <p:ph type="sldNum" sz="quarter" idx="10"/>
          </p:nvPr>
        </p:nvSpPr>
        <p:spPr/>
        <p:txBody>
          <a:bodyPr/>
          <a:lstStyle/>
          <a:p>
            <a:fld id="{94E5A0E6-DCCA-42D4-A87C-D0D0EA5362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solidFill>
                  <a:schemeClr val="tx1"/>
                </a:solidFill>
              </a:rPr>
              <a:t>“But thou … hear what I say unto thee; Be not thou rebellious like that rebellious house: open thy mouth, and eat that I give thee.” – Ezekiel 2:8 KJB</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baseline="0" dirty="0" smtClean="0">
                <a:solidFill>
                  <a:schemeClr val="tx1"/>
                </a:solidFill>
                <a:latin typeface="+mn-lt"/>
                <a:ea typeface="+mn-ea"/>
                <a:cs typeface="+mn-cs"/>
              </a:rPr>
              <a:t>Psalms 34:8 - </a:t>
            </a:r>
            <a:r>
              <a:rPr lang="en-US" sz="1200" b="1" u="none" kern="1200" baseline="0" dirty="0" smtClean="0">
                <a:solidFill>
                  <a:schemeClr val="tx1"/>
                </a:solidFill>
                <a:latin typeface="+mn-lt"/>
                <a:ea typeface="+mn-ea"/>
                <a:cs typeface="+mn-cs"/>
              </a:rPr>
              <a:t>O taste and see that the LORD </a:t>
            </a:r>
            <a:r>
              <a:rPr lang="en-US" sz="1200" b="1" i="1" u="none" kern="1200" baseline="0" dirty="0" smtClean="0">
                <a:solidFill>
                  <a:schemeClr val="tx1"/>
                </a:solidFill>
                <a:latin typeface="+mn-lt"/>
                <a:ea typeface="+mn-ea"/>
                <a:cs typeface="+mn-cs"/>
              </a:rPr>
              <a:t>is</a:t>
            </a:r>
            <a:r>
              <a:rPr lang="en-US" sz="1200" b="1" i="0" u="none" kern="1200" baseline="0" dirty="0" smtClean="0">
                <a:solidFill>
                  <a:schemeClr val="tx1"/>
                </a:solidFill>
                <a:latin typeface="+mn-lt"/>
                <a:ea typeface="+mn-ea"/>
                <a:cs typeface="+mn-cs"/>
              </a:rPr>
              <a:t> good: blessed </a:t>
            </a:r>
            <a:r>
              <a:rPr lang="en-US" sz="1200" b="1" i="1" u="none" kern="1200" baseline="0" dirty="0" smtClean="0">
                <a:solidFill>
                  <a:schemeClr val="tx1"/>
                </a:solidFill>
                <a:latin typeface="+mn-lt"/>
                <a:ea typeface="+mn-ea"/>
                <a:cs typeface="+mn-cs"/>
              </a:rPr>
              <a:t>is</a:t>
            </a:r>
            <a:r>
              <a:rPr lang="en-US" sz="1200" b="1" i="0" u="none" kern="1200" baseline="0" dirty="0" smtClean="0">
                <a:solidFill>
                  <a:schemeClr val="tx1"/>
                </a:solidFill>
                <a:latin typeface="+mn-lt"/>
                <a:ea typeface="+mn-ea"/>
                <a:cs typeface="+mn-cs"/>
              </a:rPr>
              <a:t> the man </a:t>
            </a:r>
            <a:r>
              <a:rPr lang="en-US" sz="1200" b="1" i="1" u="none" kern="1200" baseline="0" dirty="0" smtClean="0">
                <a:solidFill>
                  <a:schemeClr val="tx1"/>
                </a:solidFill>
                <a:latin typeface="+mn-lt"/>
                <a:ea typeface="+mn-ea"/>
                <a:cs typeface="+mn-cs"/>
              </a:rPr>
              <a:t>that</a:t>
            </a:r>
            <a:r>
              <a:rPr lang="en-US" sz="1200" b="1" i="0" u="none" kern="1200" baseline="0" dirty="0" smtClean="0">
                <a:solidFill>
                  <a:schemeClr val="tx1"/>
                </a:solidFill>
                <a:latin typeface="+mn-lt"/>
                <a:ea typeface="+mn-ea"/>
                <a:cs typeface="+mn-cs"/>
              </a:rPr>
              <a:t> </a:t>
            </a:r>
            <a:r>
              <a:rPr lang="en-US" sz="1200" b="1" i="0" u="none" kern="1200" baseline="0" dirty="0" err="1" smtClean="0">
                <a:solidFill>
                  <a:schemeClr val="tx1"/>
                </a:solidFill>
                <a:latin typeface="+mn-lt"/>
                <a:ea typeface="+mn-ea"/>
                <a:cs typeface="+mn-cs"/>
              </a:rPr>
              <a:t>trusteth</a:t>
            </a:r>
            <a:r>
              <a:rPr lang="en-US" sz="1200" b="1" i="0" u="none" kern="1200" baseline="0" dirty="0" smtClean="0">
                <a:solidFill>
                  <a:schemeClr val="tx1"/>
                </a:solidFill>
                <a:latin typeface="+mn-lt"/>
                <a:ea typeface="+mn-ea"/>
                <a:cs typeface="+mn-cs"/>
              </a:rPr>
              <a:t> in him.</a:t>
            </a:r>
            <a:endParaRPr lang="en-US" b="1" i="0" u="none"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“And God said, Behold, I have given </a:t>
            </a:r>
            <a:r>
              <a:rPr lang="en-US" sz="1200" b="1" u="sng" dirty="0" smtClean="0">
                <a:solidFill>
                  <a:schemeClr val="tx1"/>
                </a:solidFill>
              </a:rPr>
              <a:t>you</a:t>
            </a:r>
            <a:r>
              <a:rPr lang="en-US" sz="1200" b="1" dirty="0" smtClean="0">
                <a:solidFill>
                  <a:schemeClr val="tx1"/>
                </a:solidFill>
              </a:rPr>
              <a:t> every </a:t>
            </a:r>
            <a:r>
              <a:rPr lang="en-US" sz="1200" b="1" u="sng" dirty="0" smtClean="0">
                <a:solidFill>
                  <a:schemeClr val="tx1"/>
                </a:solidFill>
              </a:rPr>
              <a:t>herb</a:t>
            </a:r>
            <a:r>
              <a:rPr lang="en-US" sz="1200" b="1" dirty="0" smtClean="0">
                <a:solidFill>
                  <a:schemeClr val="tx1"/>
                </a:solidFill>
              </a:rPr>
              <a:t> bearing seed, which </a:t>
            </a:r>
            <a:r>
              <a:rPr lang="en-US" sz="1200" b="1" i="1" dirty="0" smtClean="0">
                <a:solidFill>
                  <a:schemeClr val="tx1"/>
                </a:solidFill>
              </a:rPr>
              <a:t>is</a:t>
            </a:r>
            <a:r>
              <a:rPr lang="en-US" sz="1200" b="1" dirty="0" smtClean="0">
                <a:solidFill>
                  <a:schemeClr val="tx1"/>
                </a:solidFill>
              </a:rPr>
              <a:t> upon the face of all the earth, and every tree, in the which </a:t>
            </a:r>
            <a:r>
              <a:rPr lang="en-US" sz="1200" b="1" i="1" dirty="0" smtClean="0">
                <a:solidFill>
                  <a:schemeClr val="tx1"/>
                </a:solidFill>
              </a:rPr>
              <a:t>is</a:t>
            </a:r>
            <a:r>
              <a:rPr lang="en-US" sz="1200" b="1" dirty="0" smtClean="0">
                <a:solidFill>
                  <a:schemeClr val="tx1"/>
                </a:solidFill>
              </a:rPr>
              <a:t> the </a:t>
            </a:r>
            <a:r>
              <a:rPr lang="en-US" sz="1200" b="1" u="sng" dirty="0" smtClean="0">
                <a:solidFill>
                  <a:schemeClr val="tx1"/>
                </a:solidFill>
              </a:rPr>
              <a:t>fruit</a:t>
            </a:r>
            <a:r>
              <a:rPr lang="en-US" sz="1200" b="1" dirty="0" smtClean="0">
                <a:solidFill>
                  <a:schemeClr val="tx1"/>
                </a:solidFill>
              </a:rPr>
              <a:t> of a </a:t>
            </a:r>
            <a:r>
              <a:rPr lang="en-US" sz="1200" b="1" u="sng" dirty="0" smtClean="0">
                <a:solidFill>
                  <a:schemeClr val="tx1"/>
                </a:solidFill>
              </a:rPr>
              <a:t>tree</a:t>
            </a:r>
            <a:r>
              <a:rPr lang="en-US" sz="1200" b="1" dirty="0" smtClean="0">
                <a:solidFill>
                  <a:schemeClr val="tx1"/>
                </a:solidFill>
              </a:rPr>
              <a:t> yielding </a:t>
            </a:r>
            <a:r>
              <a:rPr lang="en-US" sz="1200" b="1" u="sng" dirty="0" smtClean="0">
                <a:solidFill>
                  <a:schemeClr val="tx1"/>
                </a:solidFill>
              </a:rPr>
              <a:t>seed</a:t>
            </a:r>
            <a:r>
              <a:rPr lang="en-US" sz="1200" b="1" dirty="0" smtClean="0">
                <a:solidFill>
                  <a:schemeClr val="tx1"/>
                </a:solidFill>
              </a:rPr>
              <a:t>; to you it shall be for meat (food). ” – Genesis 1:29 KJB</a:t>
            </a:r>
          </a:p>
          <a:p>
            <a:pPr algn="l"/>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Fruits, Veggies and High Fiber diets.  Eliminate all animal flesh and animal</a:t>
            </a:r>
            <a:r>
              <a:rPr lang="en-US" baseline="0" dirty="0" smtClean="0"/>
              <a:t> byproducts</a:t>
            </a:r>
            <a:r>
              <a:rPr lang="en-US" dirty="0" smtClean="0"/>
              <a:t>:</a:t>
            </a:r>
            <a:r>
              <a:rPr lang="en-US" baseline="0" dirty="0" smtClean="0"/>
              <a:t>  This includes, no Beef, no Chicken, no Pork, no Fish, and No Animal Eggs, Milk, Cheese or Dairy.  All of those things bring disease and decay.  You can replace with organic Non-GMO Tofu, Almond Milk, Soy Milk, Rice Milk, Oat Milk, etc.  There are also Egg-replacers such as </a:t>
            </a:r>
            <a:r>
              <a:rPr lang="en-US" baseline="0" dirty="0" err="1" smtClean="0"/>
              <a:t>Ener</a:t>
            </a:r>
            <a:r>
              <a:rPr lang="en-US" baseline="0" dirty="0" smtClean="0"/>
              <a:t>-G and Flax-seed.  In fact, a good breakfast for Diabetics is a High Fiber Oatmeal with some fruits and nuts (for those without allergies).</a:t>
            </a:r>
            <a:endParaRPr lang="en-US" dirty="0"/>
          </a:p>
        </p:txBody>
      </p:sp>
      <p:sp>
        <p:nvSpPr>
          <p:cNvPr id="4" name="Slide Number Placeholder 3"/>
          <p:cNvSpPr>
            <a:spLocks noGrp="1"/>
          </p:cNvSpPr>
          <p:nvPr>
            <p:ph type="sldNum" sz="quarter" idx="10"/>
          </p:nvPr>
        </p:nvSpPr>
        <p:spPr/>
        <p:txBody>
          <a:bodyPr/>
          <a:lstStyle/>
          <a:p>
            <a:fld id="{94E5A0E6-DCCA-42D4-A87C-D0D0EA5362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solidFill>
                  <a:schemeClr val="tx1"/>
                </a:solidFill>
              </a:rPr>
              <a:t>Drink at least 1 ounce of water </a:t>
            </a:r>
            <a:r>
              <a:rPr lang="en-US" sz="1200" b="1" u="sng" dirty="0" smtClean="0">
                <a:solidFill>
                  <a:schemeClr val="tx1"/>
                </a:solidFill>
              </a:rPr>
              <a:t>daily</a:t>
            </a:r>
            <a:r>
              <a:rPr lang="en-US" sz="1200" b="1" dirty="0" smtClean="0">
                <a:solidFill>
                  <a:schemeClr val="tx1"/>
                </a:solidFill>
              </a:rPr>
              <a:t> for every 2 pounds that you weigh.</a:t>
            </a:r>
          </a:p>
          <a:p>
            <a:pPr>
              <a:buFont typeface="Arial" pitchFamily="34" charset="0"/>
              <a:buChar char="•"/>
            </a:pPr>
            <a:endParaRPr lang="en-US" sz="800" b="1" dirty="0" smtClean="0">
              <a:solidFill>
                <a:schemeClr val="tx1"/>
              </a:solidFill>
            </a:endParaRPr>
          </a:p>
          <a:p>
            <a:pPr>
              <a:buFont typeface="Arial" pitchFamily="34" charset="0"/>
              <a:buChar char="•"/>
            </a:pPr>
            <a:r>
              <a:rPr lang="en-US" sz="1200" b="1" dirty="0" smtClean="0">
                <a:solidFill>
                  <a:schemeClr val="tx1"/>
                </a:solidFill>
              </a:rPr>
              <a:t>Drink at least 2 cups of water when you wake up in the morning.</a:t>
            </a:r>
          </a:p>
          <a:p>
            <a:pPr>
              <a:buFont typeface="Arial" pitchFamily="34" charset="0"/>
              <a:buChar char="•"/>
            </a:pPr>
            <a:endParaRPr lang="en-US" sz="800" b="1" dirty="0" smtClean="0">
              <a:solidFill>
                <a:schemeClr val="tx1"/>
              </a:solidFill>
            </a:endParaRPr>
          </a:p>
          <a:p>
            <a:pPr>
              <a:buFont typeface="Arial" pitchFamily="34" charset="0"/>
              <a:buChar char="•"/>
            </a:pPr>
            <a:r>
              <a:rPr lang="en-US" sz="1200" b="1" dirty="0" smtClean="0">
                <a:solidFill>
                  <a:schemeClr val="tx1"/>
                </a:solidFill>
              </a:rPr>
              <a:t>Do </a:t>
            </a:r>
            <a:r>
              <a:rPr lang="en-US" sz="1200" b="1" u="sng" dirty="0" smtClean="0">
                <a:solidFill>
                  <a:schemeClr val="tx1"/>
                </a:solidFill>
              </a:rPr>
              <a:t>not</a:t>
            </a:r>
            <a:r>
              <a:rPr lang="en-US" sz="1200" b="1" dirty="0" smtClean="0">
                <a:solidFill>
                  <a:schemeClr val="tx1"/>
                </a:solidFill>
              </a:rPr>
              <a:t> drink within ½ hour before meals and 1 hour after meals.</a:t>
            </a:r>
          </a:p>
          <a:p>
            <a:pPr algn="l"/>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Water:</a:t>
            </a:r>
          </a:p>
          <a:p>
            <a:endParaRPr lang="en-US" dirty="0" smtClean="0"/>
          </a:p>
          <a:p>
            <a:r>
              <a:rPr lang="en-US" b="1" dirty="0" smtClean="0"/>
              <a:t>%’s.</a:t>
            </a:r>
          </a:p>
          <a:p>
            <a:endParaRPr lang="en-US" b="1" dirty="0" smtClean="0"/>
          </a:p>
          <a:p>
            <a:r>
              <a:rPr lang="en-US" b="1" dirty="0" smtClean="0"/>
              <a:t>Further information may be found at</a:t>
            </a:r>
            <a:r>
              <a:rPr lang="en-US" b="1" baseline="0" dirty="0" smtClean="0"/>
              <a:t> - https://www.ucheepines.org/diabetes-type-ii-treatment-protocol/</a:t>
            </a:r>
            <a:endParaRPr lang="en-US" b="1" dirty="0"/>
          </a:p>
        </p:txBody>
      </p:sp>
      <p:sp>
        <p:nvSpPr>
          <p:cNvPr id="4" name="Slide Number Placeholder 3"/>
          <p:cNvSpPr>
            <a:spLocks noGrp="1"/>
          </p:cNvSpPr>
          <p:nvPr>
            <p:ph type="sldNum" sz="quarter" idx="10"/>
          </p:nvPr>
        </p:nvSpPr>
        <p:spPr/>
        <p:txBody>
          <a:bodyPr/>
          <a:lstStyle/>
          <a:p>
            <a:fld id="{94E5A0E6-DCCA-42D4-A87C-D0D0EA5362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solidFill>
                  <a:schemeClr val="tx1"/>
                </a:solidFill>
              </a:rPr>
              <a:t>Drink at least 1 ounce of water </a:t>
            </a:r>
            <a:r>
              <a:rPr lang="en-US" sz="1200" b="1" u="sng" dirty="0" smtClean="0">
                <a:solidFill>
                  <a:schemeClr val="tx1"/>
                </a:solidFill>
              </a:rPr>
              <a:t>daily</a:t>
            </a:r>
            <a:r>
              <a:rPr lang="en-US" sz="1200" b="1" dirty="0" smtClean="0">
                <a:solidFill>
                  <a:schemeClr val="tx1"/>
                </a:solidFill>
              </a:rPr>
              <a:t> for every 2 pounds that you weigh.</a:t>
            </a:r>
          </a:p>
          <a:p>
            <a:pPr>
              <a:buFont typeface="Arial" pitchFamily="34" charset="0"/>
              <a:buChar char="•"/>
            </a:pPr>
            <a:endParaRPr lang="en-US" sz="800" b="1" dirty="0" smtClean="0">
              <a:solidFill>
                <a:schemeClr val="tx1"/>
              </a:solidFill>
            </a:endParaRPr>
          </a:p>
          <a:p>
            <a:pPr>
              <a:buFont typeface="Arial" pitchFamily="34" charset="0"/>
              <a:buChar char="•"/>
            </a:pPr>
            <a:r>
              <a:rPr lang="en-US" sz="1200" b="1" dirty="0" smtClean="0">
                <a:solidFill>
                  <a:schemeClr val="tx1"/>
                </a:solidFill>
              </a:rPr>
              <a:t>Drink at least 2 cups of water when you wake up in the morning.</a:t>
            </a:r>
          </a:p>
          <a:p>
            <a:pPr>
              <a:buFont typeface="Arial" pitchFamily="34" charset="0"/>
              <a:buChar char="•"/>
            </a:pPr>
            <a:endParaRPr lang="en-US" sz="800" b="1" dirty="0" smtClean="0">
              <a:solidFill>
                <a:schemeClr val="tx1"/>
              </a:solidFill>
            </a:endParaRPr>
          </a:p>
          <a:p>
            <a:pPr>
              <a:buFont typeface="Arial" pitchFamily="34" charset="0"/>
              <a:buChar char="•"/>
            </a:pPr>
            <a:r>
              <a:rPr lang="en-US" sz="1200" b="1" dirty="0" smtClean="0">
                <a:solidFill>
                  <a:schemeClr val="tx1"/>
                </a:solidFill>
              </a:rPr>
              <a:t>Do </a:t>
            </a:r>
            <a:r>
              <a:rPr lang="en-US" sz="1200" b="1" u="sng" dirty="0" smtClean="0">
                <a:solidFill>
                  <a:schemeClr val="tx1"/>
                </a:solidFill>
              </a:rPr>
              <a:t>not</a:t>
            </a:r>
            <a:r>
              <a:rPr lang="en-US" sz="1200" b="1" dirty="0" smtClean="0">
                <a:solidFill>
                  <a:schemeClr val="tx1"/>
                </a:solidFill>
              </a:rPr>
              <a:t> drink within ½ hour before meals and 1 hour after meals.</a:t>
            </a:r>
          </a:p>
          <a:p>
            <a:pPr algn="l"/>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solidFill>
              </a:rPr>
              <a:t>Exercise:</a:t>
            </a:r>
          </a:p>
          <a:p>
            <a:endParaRPr lang="en-US" b="1" dirty="0" smtClean="0">
              <a:solidFill>
                <a:schemeClr val="tx1"/>
              </a:solidFill>
            </a:endParaRPr>
          </a:p>
          <a:p>
            <a:r>
              <a:rPr lang="en-US" b="1" dirty="0" smtClean="0">
                <a:solidFill>
                  <a:schemeClr val="tx1"/>
                </a:solidFill>
              </a:rPr>
              <a:t>You need a simple daily</a:t>
            </a:r>
            <a:r>
              <a:rPr lang="en-US" b="1" baseline="0" dirty="0" smtClean="0">
                <a:solidFill>
                  <a:schemeClr val="tx1"/>
                </a:solidFill>
              </a:rPr>
              <a:t> exercise routine.  Walk more.</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4400" b="1" dirty="0" smtClean="0">
                <a:solidFill>
                  <a:schemeClr val="tx1"/>
                </a:solidFill>
              </a:rPr>
              <a:t>Take a leisurely walk after each meal, even if you can only walk for 10-15 minutes.</a:t>
            </a:r>
          </a:p>
          <a:p>
            <a:pPr>
              <a:buFont typeface="Arial" pitchFamily="34" charset="0"/>
              <a:buChar char="•"/>
            </a:pPr>
            <a:endParaRPr lang="en-US" sz="2400" b="1" dirty="0" smtClean="0">
              <a:solidFill>
                <a:schemeClr val="tx1"/>
              </a:solidFill>
            </a:endParaRPr>
          </a:p>
          <a:p>
            <a:pPr lvl="1">
              <a:buFont typeface="Arial" pitchFamily="34" charset="0"/>
              <a:buChar char="•"/>
            </a:pPr>
            <a:r>
              <a:rPr lang="en-US" sz="4400" b="1" dirty="0" smtClean="0">
                <a:solidFill>
                  <a:schemeClr val="tx1"/>
                </a:solidFill>
              </a:rPr>
              <a:t>A thirty-minute walk would be great. One research study showed that each minute of moderate intensity exercise immediately after a meal reduces the after-meal glucose spike by 3 points.</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Follow Jesus, the Way, the Truth &amp; THE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We know that many millions are suffering and dying right now.  Consider this chart which shows the “Estimated number of people with diabetes worldwide and per region in 2015 and projected to the year 2040.</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Follow Jesus, the Way, the Truth &amp; THE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How many are ready today, to say with 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t>
            </a:r>
            <a:r>
              <a:rPr lang="en-US" sz="1200" b="1" u="sng" dirty="0" smtClean="0">
                <a:solidFill>
                  <a:schemeClr val="tx1"/>
                </a:solidFill>
              </a:rPr>
              <a:t>I can</a:t>
            </a:r>
            <a:r>
              <a:rPr lang="en-US" sz="1200" b="1" dirty="0" smtClean="0">
                <a:solidFill>
                  <a:schemeClr val="tx1"/>
                </a:solidFill>
              </a:rPr>
              <a:t> do all things </a:t>
            </a:r>
            <a:r>
              <a:rPr lang="en-US" sz="1200" b="1" u="sng" dirty="0" smtClean="0">
                <a:solidFill>
                  <a:schemeClr val="tx1"/>
                </a:solidFill>
              </a:rPr>
              <a:t>through Christ</a:t>
            </a:r>
            <a:r>
              <a:rPr lang="en-US" sz="1200" b="1" dirty="0" smtClean="0">
                <a:solidFill>
                  <a:schemeClr val="tx1"/>
                </a:solidFill>
              </a:rPr>
              <a:t> which </a:t>
            </a:r>
            <a:r>
              <a:rPr lang="en-US" sz="1200" b="1" dirty="0" err="1" smtClean="0">
                <a:solidFill>
                  <a:schemeClr val="tx1"/>
                </a:solidFill>
              </a:rPr>
              <a:t>strengtheneth</a:t>
            </a:r>
            <a:r>
              <a:rPr lang="en-US" sz="1200" b="1" dirty="0" smtClean="0">
                <a:solidFill>
                  <a:schemeClr val="tx1"/>
                </a:solidFill>
              </a:rPr>
              <a:t> me.” – Philippians 4:13 KJB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Say it again, “I can</a:t>
            </a:r>
            <a:r>
              <a:rPr lang="en-US" sz="1200" b="1" baseline="0" dirty="0" smtClean="0">
                <a:solidFill>
                  <a:schemeClr val="tx1"/>
                </a:solidFill>
              </a:rPr>
              <a:t> … through Christ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
            </a:r>
            <a:br>
              <a:rPr lang="en-US" sz="1200" b="1" baseline="0" dirty="0" smtClean="0">
                <a:solidFill>
                  <a:schemeClr val="tx1"/>
                </a:solidFill>
              </a:rPr>
            </a:br>
            <a:r>
              <a:rPr lang="en-US" sz="1200" b="1" baseline="0" dirty="0" smtClean="0">
                <a:solidFill>
                  <a:schemeClr val="tx1"/>
                </a:solidFill>
              </a:rPr>
              <a:t>Again, “I CAN … THROUGH CHRIST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smtClean="0">
                <a:solidFill>
                  <a:schemeClr val="tx1"/>
                </a:solidFill>
              </a:rPr>
              <a:t>Amen.</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be done right now?</a:t>
            </a:r>
          </a:p>
          <a:p>
            <a:endParaRPr lang="en-US" dirty="0" smtClean="0"/>
          </a:p>
          <a:p>
            <a:r>
              <a:rPr lang="en-US" dirty="0" smtClean="0"/>
              <a:t>Listen to your faithful </a:t>
            </a:r>
            <a:r>
              <a:rPr lang="en-US" b="1" u="sng" dirty="0" smtClean="0"/>
              <a:t>Creator</a:t>
            </a:r>
            <a:r>
              <a:rPr lang="en-US" dirty="0" smtClean="0"/>
              <a:t> who made your body, mind and whole being; for</a:t>
            </a:r>
            <a:r>
              <a:rPr lang="en-US" baseline="0" dirty="0" smtClean="0"/>
              <a:t> God knows the good and the right way.</a:t>
            </a:r>
            <a:endParaRPr lang="en-US" dirty="0"/>
          </a:p>
        </p:txBody>
      </p:sp>
      <p:sp>
        <p:nvSpPr>
          <p:cNvPr id="4" name="Slide Number Placeholder 3"/>
          <p:cNvSpPr>
            <a:spLocks noGrp="1"/>
          </p:cNvSpPr>
          <p:nvPr>
            <p:ph type="sldNum" sz="quarter" idx="10"/>
          </p:nvPr>
        </p:nvSpPr>
        <p:spPr/>
        <p:txBody>
          <a:bodyPr/>
          <a:lstStyle/>
          <a:p>
            <a:fld id="{94E5A0E6-DCCA-42D4-A87C-D0D0EA5362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Admit there has been fault and ignorance.</a:t>
            </a:r>
            <a:r>
              <a:rPr lang="en-US" baseline="0" dirty="0" smtClean="0"/>
              <a:t>  Take ownership back from excuses and enabling bad habits.  </a:t>
            </a:r>
            <a:r>
              <a:rPr lang="en-US" dirty="0" smtClean="0"/>
              <a:t>Jesus Christ, will raise thee up from the grasp</a:t>
            </a:r>
            <a:r>
              <a:rPr lang="en-US" baseline="0" dirty="0" smtClean="0"/>
              <a:t> of disease, decay and death.  He will cleanse, and abundantly pardon.  He will restore, renew and redeem!</a:t>
            </a:r>
            <a:endParaRPr lang="en-US" dirty="0"/>
          </a:p>
        </p:txBody>
      </p:sp>
      <p:sp>
        <p:nvSpPr>
          <p:cNvPr id="4" name="Slide Number Placeholder 3"/>
          <p:cNvSpPr>
            <a:spLocks noGrp="1"/>
          </p:cNvSpPr>
          <p:nvPr>
            <p:ph type="sldNum" sz="quarter" idx="10"/>
          </p:nvPr>
        </p:nvSpPr>
        <p:spPr/>
        <p:txBody>
          <a:bodyPr/>
          <a:lstStyle/>
          <a:p>
            <a:fld id="{94E5A0E6-DCCA-42D4-A87C-D0D0EA5362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“Remember now thy Creator in the days of thy youth, while the evil days come not, nor the years draw nigh, when thou </a:t>
            </a:r>
            <a:r>
              <a:rPr lang="en-US" sz="1200" b="1" dirty="0" err="1" smtClean="0">
                <a:solidFill>
                  <a:schemeClr val="tx1"/>
                </a:solidFill>
              </a:rPr>
              <a:t>shalt</a:t>
            </a:r>
            <a:r>
              <a:rPr lang="en-US" sz="1200" b="1" dirty="0" smtClean="0">
                <a:solidFill>
                  <a:schemeClr val="tx1"/>
                </a:solidFill>
              </a:rPr>
              <a:t> say, I have no pleasure in them;” – Ecclesiastes 12:1 KJB</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If thou wilt diligently hearken to the voice of the LORD thy God, and wilt do that which is right in his sight, and wilt give ear to his commandments, and keep all his statutes,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solidFill>
                  <a:schemeClr val="tx1"/>
                </a:solidFill>
              </a:rPr>
              <a:t>“… I will put none of these diseases upon thee, which I have brought upon the Egyptians: for I </a:t>
            </a:r>
            <a:r>
              <a:rPr lang="en-US" sz="1200" b="1" i="1" dirty="0" smtClean="0">
                <a:solidFill>
                  <a:schemeClr val="tx1"/>
                </a:solidFill>
              </a:rPr>
              <a:t>am</a:t>
            </a:r>
            <a:r>
              <a:rPr lang="en-US" sz="1200" b="1" dirty="0" smtClean="0">
                <a:solidFill>
                  <a:schemeClr val="tx1"/>
                </a:solidFill>
              </a:rPr>
              <a:t> the LORD that </a:t>
            </a:r>
            <a:r>
              <a:rPr lang="en-US" sz="1200" b="1" dirty="0" err="1" smtClean="0">
                <a:solidFill>
                  <a:schemeClr val="tx1"/>
                </a:solidFill>
              </a:rPr>
              <a:t>healeth</a:t>
            </a:r>
            <a:r>
              <a:rPr lang="en-US" sz="1200" b="1" dirty="0" smtClean="0">
                <a:solidFill>
                  <a:schemeClr val="tx1"/>
                </a:solidFill>
              </a:rPr>
              <a:t> thee.”</a:t>
            </a:r>
          </a:p>
          <a:p>
            <a:pPr algn="l"/>
            <a:r>
              <a:rPr lang="en-US" sz="1200" b="1" dirty="0" smtClean="0">
                <a:solidFill>
                  <a:schemeClr val="tx1"/>
                </a:solidFill>
              </a:rPr>
              <a:t>– Exodus 15:26 KJB</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But a person may say,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algn="l"/>
            <a:r>
              <a:rPr lang="en-US" sz="1200" b="1" dirty="0" smtClean="0">
                <a:solidFill>
                  <a:schemeClr val="tx1"/>
                </a:solidFill>
              </a:rPr>
              <a:t>“… I love sugar, salt and fat, and my taste buds and stomach crave for these things, and I have lived this way for so long, how can I give them up?”</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solidFill>
                  <a:schemeClr val="tx1"/>
                </a:solidFill>
              </a:rPr>
              <a:t>God asks in response, “…</a:t>
            </a:r>
          </a:p>
          <a:p>
            <a:pPr algn="l"/>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Who hath made man's mouth?...” – Exodus 4:11 KJB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Have they really ‘lived”?  Or is it not rather many have suffered a long</a:t>
            </a:r>
            <a:r>
              <a:rPr lang="en-US" sz="1200" b="1" baseline="0" dirty="0" smtClean="0">
                <a:solidFill>
                  <a:schemeClr val="tx1"/>
                </a:solidFill>
              </a:rPr>
              <a:t> time with health complications, sickness,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God says, I will teach you how to live and what is good for food, that your life may be fat (full), and your living sweet, and your witness as the salt that preserves.</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94E5A0E6-DCCA-42D4-A87C-D0D0EA5362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C04AB-428F-48D6-85C5-2012372CF2E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C04AB-428F-48D6-85C5-2012372CF2E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C04AB-428F-48D6-85C5-2012372CF2E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C04AB-428F-48D6-85C5-2012372CF2E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C04AB-428F-48D6-85C5-2012372CF2E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4C04AB-428F-48D6-85C5-2012372CF2E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C04AB-428F-48D6-85C5-2012372CF2E9}" type="datetimeFigureOut">
              <a:rPr lang="en-US" smtClean="0"/>
              <a:pPr/>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C04AB-428F-48D6-85C5-2012372CF2E9}" type="datetimeFigureOut">
              <a:rPr lang="en-US" smtClean="0"/>
              <a:pPr/>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C04AB-428F-48D6-85C5-2012372CF2E9}" type="datetimeFigureOut">
              <a:rPr lang="en-US" smtClean="0"/>
              <a:pPr/>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C04AB-428F-48D6-85C5-2012372CF2E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C04AB-428F-48D6-85C5-2012372CF2E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958A-85CB-496B-8790-9D42D5BE0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C04AB-428F-48D6-85C5-2012372CF2E9}" type="datetimeFigureOut">
              <a:rPr lang="en-US" smtClean="0"/>
              <a:pPr/>
              <a:t>7/18/2019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D958A-85CB-496B-8790-9D42D5BE04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noFill/>
        </p:spPr>
        <p:txBody>
          <a:bodyPr wrap="square" rtlCol="0" anchor="ctr">
            <a:spAutoFit/>
          </a:bodyPr>
          <a:lstStyle/>
          <a:p>
            <a:pPr algn="ctr"/>
            <a:r>
              <a:rPr lang="en-US" sz="4000" b="1" dirty="0" smtClean="0">
                <a:solidFill>
                  <a:schemeClr val="bg1"/>
                </a:solidFill>
              </a:rPr>
              <a:t>Diabetes – Part 2; The Heavenly Solution</a:t>
            </a:r>
            <a:endParaRPr lang="en-US" sz="4000" b="1" dirty="0">
              <a:solidFill>
                <a:schemeClr val="bg1"/>
              </a:solidFill>
            </a:endParaRPr>
          </a:p>
        </p:txBody>
      </p:sp>
      <p:pic>
        <p:nvPicPr>
          <p:cNvPr id="11268" name="Picture 4" descr="Fruits High Definition Wallpapers Free Download - Page 4"/>
          <p:cNvPicPr>
            <a:picLocks noChangeAspect="1" noChangeArrowheads="1"/>
          </p:cNvPicPr>
          <p:nvPr/>
        </p:nvPicPr>
        <p:blipFill>
          <a:blip r:embed="rId3"/>
          <a:srcRect/>
          <a:stretch>
            <a:fillRect/>
          </a:stretch>
        </p:blipFill>
        <p:spPr bwMode="auto">
          <a:xfrm>
            <a:off x="0" y="762000"/>
            <a:ext cx="9144000" cy="6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God asks in response, “…</a:t>
            </a:r>
            <a:endParaRPr lang="en-US" sz="5400" b="1" dirty="0">
              <a:solidFill>
                <a:srgbClr val="FFFF00"/>
              </a:solidFill>
            </a:endParaRPr>
          </a:p>
        </p:txBody>
      </p:sp>
      <p:sp>
        <p:nvSpPr>
          <p:cNvPr id="5" name="TextBox 4"/>
          <p:cNvSpPr txBox="1"/>
          <p:nvPr/>
        </p:nvSpPr>
        <p:spPr>
          <a:xfrm>
            <a:off x="0" y="1219200"/>
            <a:ext cx="9144000" cy="5078313"/>
          </a:xfrm>
          <a:prstGeom prst="rect">
            <a:avLst/>
          </a:prstGeom>
          <a:noFill/>
        </p:spPr>
        <p:txBody>
          <a:bodyPr wrap="square" rtlCol="0">
            <a:spAutoFit/>
          </a:bodyPr>
          <a:lstStyle/>
          <a:p>
            <a:pPr algn="ctr"/>
            <a:r>
              <a:rPr lang="en-US" sz="5400" b="1" dirty="0" smtClean="0">
                <a:solidFill>
                  <a:schemeClr val="bg1"/>
                </a:solidFill>
              </a:rPr>
              <a:t>“</a:t>
            </a:r>
            <a:r>
              <a:rPr lang="en-US" sz="5400" b="1" dirty="0">
                <a:solidFill>
                  <a:schemeClr val="bg1"/>
                </a:solidFill>
              </a:rPr>
              <a:t>But </a:t>
            </a:r>
            <a:r>
              <a:rPr lang="en-US" sz="5400" b="1" dirty="0" smtClean="0">
                <a:solidFill>
                  <a:schemeClr val="bg1"/>
                </a:solidFill>
              </a:rPr>
              <a:t>thou … </a:t>
            </a:r>
            <a:r>
              <a:rPr lang="en-US" sz="5400" b="1" dirty="0">
                <a:solidFill>
                  <a:schemeClr val="bg1"/>
                </a:solidFill>
              </a:rPr>
              <a:t>hear what I say unto thee; Be not thou rebellious like that rebellious house: open thy mouth, and eat that I give thee</a:t>
            </a:r>
            <a:r>
              <a:rPr lang="en-US" sz="5400" b="1" dirty="0" smtClean="0">
                <a:solidFill>
                  <a:schemeClr val="bg1"/>
                </a:solidFill>
              </a:rPr>
              <a:t>.” </a:t>
            </a:r>
            <a:r>
              <a:rPr lang="en-US" sz="5400" b="1" dirty="0" smtClean="0">
                <a:solidFill>
                  <a:srgbClr val="00B0F0"/>
                </a:solidFill>
              </a:rPr>
              <a:t>– Ezekiel 2:8 KJB</a:t>
            </a:r>
            <a:endParaRPr lang="en-US" sz="5400" b="1"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Gestação Bebê"/>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0" y="0"/>
            <a:ext cx="8885318" cy="707886"/>
          </a:xfrm>
          <a:prstGeom prst="rect">
            <a:avLst/>
          </a:prstGeom>
          <a:noFill/>
        </p:spPr>
        <p:txBody>
          <a:bodyPr wrap="none" rtlCol="0">
            <a:spAutoFit/>
          </a:bodyPr>
          <a:lstStyle/>
          <a:p>
            <a:r>
              <a:rPr lang="en-US" sz="4000" b="1" dirty="0" smtClean="0">
                <a:effectLst>
                  <a:glow rad="228600">
                    <a:schemeClr val="accent5">
                      <a:satMod val="175000"/>
                      <a:alpha val="40000"/>
                    </a:schemeClr>
                  </a:glow>
                </a:effectLst>
              </a:rPr>
              <a:t>“O taste and see that the LORD </a:t>
            </a:r>
            <a:r>
              <a:rPr lang="en-US" sz="4000" b="1" i="1" dirty="0" smtClean="0">
                <a:effectLst>
                  <a:glow rad="228600">
                    <a:schemeClr val="accent5">
                      <a:satMod val="175000"/>
                      <a:alpha val="40000"/>
                    </a:schemeClr>
                  </a:glow>
                </a:effectLst>
              </a:rPr>
              <a:t>is</a:t>
            </a:r>
            <a:r>
              <a:rPr lang="en-US" sz="4000" b="1" dirty="0" smtClean="0">
                <a:effectLst>
                  <a:glow rad="228600">
                    <a:schemeClr val="accent5">
                      <a:satMod val="175000"/>
                      <a:alpha val="40000"/>
                    </a:schemeClr>
                  </a:glow>
                </a:effectLst>
              </a:rPr>
              <a:t> good …</a:t>
            </a:r>
            <a:endParaRPr lang="en-US" sz="4000" dirty="0">
              <a:effectLst>
                <a:glow rad="228600">
                  <a:schemeClr val="accent5">
                    <a:satMod val="175000"/>
                    <a:alpha val="40000"/>
                  </a:schemeClr>
                </a:glow>
              </a:effectLst>
            </a:endParaRPr>
          </a:p>
        </p:txBody>
      </p:sp>
      <p:sp>
        <p:nvSpPr>
          <p:cNvPr id="7" name="TextBox 6"/>
          <p:cNvSpPr txBox="1"/>
          <p:nvPr/>
        </p:nvSpPr>
        <p:spPr>
          <a:xfrm>
            <a:off x="0" y="6150114"/>
            <a:ext cx="9482532" cy="707886"/>
          </a:xfrm>
          <a:prstGeom prst="rect">
            <a:avLst/>
          </a:prstGeom>
          <a:noFill/>
        </p:spPr>
        <p:txBody>
          <a:bodyPr wrap="none" rtlCol="0">
            <a:spAutoFit/>
          </a:bodyPr>
          <a:lstStyle/>
          <a:p>
            <a:r>
              <a:rPr lang="en-US" sz="4000" b="1" dirty="0" smtClean="0">
                <a:effectLst>
                  <a:glow rad="228600">
                    <a:schemeClr val="accent5">
                      <a:satMod val="175000"/>
                      <a:alpha val="40000"/>
                    </a:schemeClr>
                  </a:glow>
                </a:effectLst>
              </a:rPr>
              <a:t>“…blessed </a:t>
            </a:r>
            <a:r>
              <a:rPr lang="en-US" sz="4000" b="1" i="1" dirty="0">
                <a:effectLst>
                  <a:glow rad="228600">
                    <a:schemeClr val="accent5">
                      <a:satMod val="175000"/>
                      <a:alpha val="40000"/>
                    </a:schemeClr>
                  </a:glow>
                </a:effectLst>
              </a:rPr>
              <a:t>is</a:t>
            </a:r>
            <a:r>
              <a:rPr lang="en-US" sz="4000" b="1" dirty="0">
                <a:effectLst>
                  <a:glow rad="228600">
                    <a:schemeClr val="accent5">
                      <a:satMod val="175000"/>
                      <a:alpha val="40000"/>
                    </a:schemeClr>
                  </a:glow>
                </a:effectLst>
              </a:rPr>
              <a:t> the man </a:t>
            </a:r>
            <a:r>
              <a:rPr lang="en-US" sz="4000" b="1" i="1" dirty="0">
                <a:effectLst>
                  <a:glow rad="228600">
                    <a:schemeClr val="accent5">
                      <a:satMod val="175000"/>
                      <a:alpha val="40000"/>
                    </a:schemeClr>
                  </a:glow>
                </a:effectLst>
              </a:rPr>
              <a:t>that</a:t>
            </a:r>
            <a:r>
              <a:rPr lang="en-US" sz="4000" b="1" dirty="0">
                <a:effectLst>
                  <a:glow rad="228600">
                    <a:schemeClr val="accent5">
                      <a:satMod val="175000"/>
                      <a:alpha val="40000"/>
                    </a:schemeClr>
                  </a:glow>
                </a:effectLst>
              </a:rPr>
              <a:t> </a:t>
            </a:r>
            <a:r>
              <a:rPr lang="en-US" sz="4000" b="1" dirty="0" err="1">
                <a:effectLst>
                  <a:glow rad="228600">
                    <a:schemeClr val="accent5">
                      <a:satMod val="175000"/>
                      <a:alpha val="40000"/>
                    </a:schemeClr>
                  </a:glow>
                </a:effectLst>
              </a:rPr>
              <a:t>trusteth</a:t>
            </a:r>
            <a:r>
              <a:rPr lang="en-US" sz="4000" b="1" dirty="0">
                <a:effectLst>
                  <a:glow rad="228600">
                    <a:schemeClr val="accent5">
                      <a:satMod val="175000"/>
                      <a:alpha val="40000"/>
                    </a:schemeClr>
                  </a:glow>
                </a:effectLst>
              </a:rPr>
              <a:t> in </a:t>
            </a:r>
            <a:r>
              <a:rPr lang="en-US" sz="4000" b="1" dirty="0" smtClean="0">
                <a:effectLst>
                  <a:glow rad="228600">
                    <a:schemeClr val="accent5">
                      <a:satMod val="175000"/>
                      <a:alpha val="40000"/>
                    </a:schemeClr>
                  </a:glow>
                </a:effectLst>
              </a:rPr>
              <a:t>him.”</a:t>
            </a:r>
            <a:endParaRPr lang="en-US" sz="4000" b="1" i="0" u="none" dirty="0" smtClean="0">
              <a:solidFill>
                <a:schemeClr val="tx1"/>
              </a:solidFill>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The Solution</a:t>
            </a:r>
            <a:endParaRPr lang="en-US" sz="5400" b="1" dirty="0">
              <a:solidFill>
                <a:srgbClr val="FFFF00"/>
              </a:solidFill>
            </a:endParaRPr>
          </a:p>
        </p:txBody>
      </p:sp>
      <p:sp>
        <p:nvSpPr>
          <p:cNvPr id="5" name="TextBox 4"/>
          <p:cNvSpPr txBox="1"/>
          <p:nvPr/>
        </p:nvSpPr>
        <p:spPr>
          <a:xfrm>
            <a:off x="0" y="1219200"/>
            <a:ext cx="9144000" cy="5262979"/>
          </a:xfrm>
          <a:prstGeom prst="rect">
            <a:avLst/>
          </a:prstGeom>
          <a:noFill/>
        </p:spPr>
        <p:txBody>
          <a:bodyPr wrap="square" rtlCol="0">
            <a:spAutoFit/>
          </a:bodyPr>
          <a:lstStyle/>
          <a:p>
            <a:pPr algn="ctr"/>
            <a:r>
              <a:rPr lang="en-US" sz="4800" b="1" dirty="0" smtClean="0">
                <a:solidFill>
                  <a:schemeClr val="bg1"/>
                </a:solidFill>
              </a:rPr>
              <a:t>“And </a:t>
            </a:r>
            <a:r>
              <a:rPr lang="en-US" sz="4800" b="1" dirty="0">
                <a:solidFill>
                  <a:schemeClr val="bg1"/>
                </a:solidFill>
              </a:rPr>
              <a:t>God said, Behold, I have given </a:t>
            </a:r>
            <a:r>
              <a:rPr lang="en-US" sz="4800" b="1" u="sng" dirty="0">
                <a:solidFill>
                  <a:srgbClr val="FFFF00"/>
                </a:solidFill>
              </a:rPr>
              <a:t>you</a:t>
            </a:r>
            <a:r>
              <a:rPr lang="en-US" sz="4800" b="1" dirty="0">
                <a:solidFill>
                  <a:schemeClr val="bg1"/>
                </a:solidFill>
              </a:rPr>
              <a:t> every </a:t>
            </a:r>
            <a:r>
              <a:rPr lang="en-US" sz="4800" b="1" u="sng" dirty="0">
                <a:solidFill>
                  <a:srgbClr val="FFFF00"/>
                </a:solidFill>
              </a:rPr>
              <a:t>herb</a:t>
            </a:r>
            <a:r>
              <a:rPr lang="en-US" sz="4800" b="1" dirty="0">
                <a:solidFill>
                  <a:schemeClr val="bg1"/>
                </a:solidFill>
              </a:rPr>
              <a:t> bearing seed, which </a:t>
            </a:r>
            <a:r>
              <a:rPr lang="en-US" sz="4800" b="1" i="1" dirty="0">
                <a:solidFill>
                  <a:schemeClr val="bg1"/>
                </a:solidFill>
              </a:rPr>
              <a:t>is</a:t>
            </a:r>
            <a:r>
              <a:rPr lang="en-US" sz="4800" b="1" dirty="0">
                <a:solidFill>
                  <a:schemeClr val="bg1"/>
                </a:solidFill>
              </a:rPr>
              <a:t> upon the face of all the earth, and every tree, in the which </a:t>
            </a:r>
            <a:r>
              <a:rPr lang="en-US" sz="4800" b="1" i="1" dirty="0">
                <a:solidFill>
                  <a:schemeClr val="bg1"/>
                </a:solidFill>
              </a:rPr>
              <a:t>is</a:t>
            </a:r>
            <a:r>
              <a:rPr lang="en-US" sz="4800" b="1" dirty="0">
                <a:solidFill>
                  <a:schemeClr val="bg1"/>
                </a:solidFill>
              </a:rPr>
              <a:t> the </a:t>
            </a:r>
            <a:r>
              <a:rPr lang="en-US" sz="4800" b="1" u="sng" dirty="0">
                <a:solidFill>
                  <a:srgbClr val="FFFF00"/>
                </a:solidFill>
              </a:rPr>
              <a:t>fruit</a:t>
            </a:r>
            <a:r>
              <a:rPr lang="en-US" sz="4800" b="1" dirty="0">
                <a:solidFill>
                  <a:schemeClr val="bg1"/>
                </a:solidFill>
              </a:rPr>
              <a:t> of a </a:t>
            </a:r>
            <a:r>
              <a:rPr lang="en-US" sz="4800" b="1" u="sng" dirty="0">
                <a:solidFill>
                  <a:srgbClr val="FFFF00"/>
                </a:solidFill>
              </a:rPr>
              <a:t>tree</a:t>
            </a:r>
            <a:r>
              <a:rPr lang="en-US" sz="4800" b="1" dirty="0">
                <a:solidFill>
                  <a:schemeClr val="bg1"/>
                </a:solidFill>
              </a:rPr>
              <a:t> yielding </a:t>
            </a:r>
            <a:r>
              <a:rPr lang="en-US" sz="4800" b="1" u="sng" dirty="0">
                <a:solidFill>
                  <a:srgbClr val="FFFF00"/>
                </a:solidFill>
              </a:rPr>
              <a:t>seed</a:t>
            </a:r>
            <a:r>
              <a:rPr lang="en-US" sz="4800" b="1" dirty="0">
                <a:solidFill>
                  <a:schemeClr val="bg1"/>
                </a:solidFill>
              </a:rPr>
              <a:t>; to you it shall be for </a:t>
            </a:r>
            <a:r>
              <a:rPr lang="en-US" sz="4800" b="1" dirty="0" smtClean="0">
                <a:solidFill>
                  <a:schemeClr val="bg1"/>
                </a:solidFill>
              </a:rPr>
              <a:t>meat </a:t>
            </a:r>
            <a:r>
              <a:rPr lang="en-US" sz="4800" b="1" dirty="0" smtClean="0">
                <a:solidFill>
                  <a:srgbClr val="00B050"/>
                </a:solidFill>
              </a:rPr>
              <a:t>(food)</a:t>
            </a:r>
            <a:r>
              <a:rPr lang="en-US" sz="4800" b="1" dirty="0" smtClean="0">
                <a:solidFill>
                  <a:schemeClr val="bg1"/>
                </a:solidFill>
              </a:rPr>
              <a:t>.</a:t>
            </a:r>
            <a:r>
              <a:rPr lang="en-US" sz="4800" b="1" dirty="0">
                <a:solidFill>
                  <a:schemeClr val="bg1"/>
                </a:solidFill>
              </a:rPr>
              <a:t> </a:t>
            </a:r>
            <a:r>
              <a:rPr lang="en-US" sz="4800" b="1" dirty="0" smtClean="0">
                <a:solidFill>
                  <a:schemeClr val="bg1"/>
                </a:solidFill>
              </a:rPr>
              <a:t>” </a:t>
            </a:r>
            <a:r>
              <a:rPr lang="en-US" sz="4800" b="1" dirty="0" smtClean="0">
                <a:solidFill>
                  <a:srgbClr val="00B0F0"/>
                </a:solidFill>
              </a:rPr>
              <a:t>– Genesis 1:29 KJB</a:t>
            </a:r>
            <a:endParaRPr lang="en-US" sz="4800" b="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Fruits &amp; Veggies (no flesh):</a:t>
            </a:r>
            <a:endParaRPr lang="en-US" sz="5400" b="1" dirty="0">
              <a:solidFill>
                <a:srgbClr val="FFFF00"/>
              </a:solidFill>
            </a:endParaRPr>
          </a:p>
        </p:txBody>
      </p:sp>
      <p:pic>
        <p:nvPicPr>
          <p:cNvPr id="45058" name="Picture 2" descr="The benefits of a healthy diet -InlifeHealthCare"/>
          <p:cNvPicPr>
            <a:picLocks noChangeAspect="1" noChangeArrowheads="1"/>
          </p:cNvPicPr>
          <p:nvPr/>
        </p:nvPicPr>
        <p:blipFill>
          <a:blip r:embed="rId3"/>
          <a:srcRect/>
          <a:stretch>
            <a:fillRect/>
          </a:stretch>
        </p:blipFill>
        <p:spPr bwMode="auto">
          <a:xfrm>
            <a:off x="0" y="1066800"/>
            <a:ext cx="9144000" cy="5791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The Solution</a:t>
            </a:r>
            <a:endParaRPr lang="en-US" sz="5400" b="1" dirty="0">
              <a:solidFill>
                <a:srgbClr val="FFFF00"/>
              </a:solidFill>
            </a:endParaRPr>
          </a:p>
        </p:txBody>
      </p:sp>
      <p:sp>
        <p:nvSpPr>
          <p:cNvPr id="5" name="TextBox 4"/>
          <p:cNvSpPr txBox="1"/>
          <p:nvPr/>
        </p:nvSpPr>
        <p:spPr>
          <a:xfrm>
            <a:off x="0" y="1219200"/>
            <a:ext cx="9144000" cy="4893647"/>
          </a:xfrm>
          <a:prstGeom prst="rect">
            <a:avLst/>
          </a:prstGeom>
          <a:noFill/>
        </p:spPr>
        <p:txBody>
          <a:bodyPr wrap="square" rtlCol="0">
            <a:spAutoFit/>
          </a:bodyPr>
          <a:lstStyle/>
          <a:p>
            <a:pPr>
              <a:buFont typeface="Arial" pitchFamily="34" charset="0"/>
              <a:buChar char="•"/>
            </a:pPr>
            <a:r>
              <a:rPr lang="en-US" sz="4400" b="1" dirty="0" smtClean="0">
                <a:solidFill>
                  <a:schemeClr val="bg1"/>
                </a:solidFill>
              </a:rPr>
              <a:t>Drink at least 1 ounce of water </a:t>
            </a:r>
            <a:r>
              <a:rPr lang="en-US" sz="4400" b="1" u="sng" dirty="0" smtClean="0">
                <a:solidFill>
                  <a:srgbClr val="FFFF00"/>
                </a:solidFill>
              </a:rPr>
              <a:t>daily</a:t>
            </a:r>
            <a:r>
              <a:rPr lang="en-US" sz="4400" b="1" dirty="0" smtClean="0">
                <a:solidFill>
                  <a:schemeClr val="bg1"/>
                </a:solidFill>
              </a:rPr>
              <a:t> for every 2 pounds that you weigh.</a:t>
            </a:r>
          </a:p>
          <a:p>
            <a:pPr>
              <a:buFont typeface="Arial" pitchFamily="34" charset="0"/>
              <a:buChar char="•"/>
            </a:pPr>
            <a:endParaRPr lang="en-US" sz="2400" b="1" dirty="0" smtClean="0">
              <a:solidFill>
                <a:schemeClr val="bg1"/>
              </a:solidFill>
            </a:endParaRPr>
          </a:p>
          <a:p>
            <a:pPr>
              <a:buFont typeface="Arial" pitchFamily="34" charset="0"/>
              <a:buChar char="•"/>
            </a:pPr>
            <a:r>
              <a:rPr lang="en-US" sz="4400" b="1" dirty="0" smtClean="0">
                <a:solidFill>
                  <a:schemeClr val="bg1"/>
                </a:solidFill>
              </a:rPr>
              <a:t>Drink at least 2 cups of water when you wake up in the morning.</a:t>
            </a:r>
          </a:p>
          <a:p>
            <a:pPr>
              <a:buFont typeface="Arial" pitchFamily="34" charset="0"/>
              <a:buChar char="•"/>
            </a:pPr>
            <a:endParaRPr lang="en-US" sz="2400" b="1" dirty="0" smtClean="0">
              <a:solidFill>
                <a:schemeClr val="bg1"/>
              </a:solidFill>
            </a:endParaRPr>
          </a:p>
          <a:p>
            <a:pPr>
              <a:buFont typeface="Arial" pitchFamily="34" charset="0"/>
              <a:buChar char="•"/>
            </a:pPr>
            <a:r>
              <a:rPr lang="en-US" sz="4400" b="1" dirty="0" smtClean="0">
                <a:solidFill>
                  <a:schemeClr val="bg1"/>
                </a:solidFill>
              </a:rPr>
              <a:t>Do </a:t>
            </a:r>
            <a:r>
              <a:rPr lang="en-US" sz="4400" b="1" u="sng" dirty="0" smtClean="0">
                <a:solidFill>
                  <a:srgbClr val="FFFF00"/>
                </a:solidFill>
              </a:rPr>
              <a:t>not</a:t>
            </a:r>
            <a:r>
              <a:rPr lang="en-US" sz="4400" b="1" dirty="0" smtClean="0">
                <a:solidFill>
                  <a:schemeClr val="bg1"/>
                </a:solidFill>
              </a:rPr>
              <a:t> drink within ½ hour before meals and 1 hour after meals.</a:t>
            </a:r>
            <a:endParaRPr lang="en-US" sz="4400" b="1"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is Is How Drinking Water Helps You In Losing Weight! – Gymbuddy Now"/>
          <p:cNvPicPr>
            <a:picLocks noChangeAspect="1" noChangeArrowheads="1"/>
          </p:cNvPicPr>
          <p:nvPr/>
        </p:nvPicPr>
        <p:blipFill>
          <a:blip r:embed="rId3"/>
          <a:srcRect/>
          <a:stretch>
            <a:fillRect/>
          </a:stretch>
        </p:blipFill>
        <p:spPr bwMode="auto">
          <a:xfrm>
            <a:off x="0" y="914400"/>
            <a:ext cx="9143999" cy="3810000"/>
          </a:xfrm>
          <a:prstGeom prst="rect">
            <a:avLst/>
          </a:prstGeom>
          <a:noFill/>
        </p:spPr>
      </p:pic>
      <p:sp>
        <p:nvSpPr>
          <p:cNvPr id="5" name="TextBox 4"/>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Water:</a:t>
            </a:r>
            <a:endParaRPr lang="en-US" sz="5400" b="1" dirty="0">
              <a:solidFill>
                <a:srgbClr val="FFFF00"/>
              </a:solidFill>
            </a:endParaRPr>
          </a:p>
        </p:txBody>
      </p:sp>
      <p:sp>
        <p:nvSpPr>
          <p:cNvPr id="6" name="TextBox 5"/>
          <p:cNvSpPr txBox="1"/>
          <p:nvPr/>
        </p:nvSpPr>
        <p:spPr>
          <a:xfrm>
            <a:off x="0" y="4724400"/>
            <a:ext cx="9144000" cy="2308324"/>
          </a:xfrm>
          <a:prstGeom prst="rect">
            <a:avLst/>
          </a:prstGeom>
          <a:noFill/>
        </p:spPr>
        <p:txBody>
          <a:bodyPr wrap="square" rtlCol="0">
            <a:spAutoFit/>
          </a:bodyPr>
          <a:lstStyle/>
          <a:p>
            <a:pPr algn="ctr"/>
            <a:r>
              <a:rPr lang="en-US" sz="3600" b="1" dirty="0" smtClean="0">
                <a:solidFill>
                  <a:schemeClr val="bg1"/>
                </a:solidFill>
              </a:rPr>
              <a:t>Further information may be found at</a:t>
            </a:r>
            <a:r>
              <a:rPr lang="en-US" sz="3600" b="1" baseline="0" dirty="0" smtClean="0">
                <a:solidFill>
                  <a:schemeClr val="bg1"/>
                </a:solidFill>
              </a:rPr>
              <a:t> - </a:t>
            </a:r>
            <a:r>
              <a:rPr lang="en-US" sz="3600" b="1" baseline="0" dirty="0" smtClean="0">
                <a:solidFill>
                  <a:srgbClr val="FFFF00"/>
                </a:solidFill>
              </a:rPr>
              <a:t>https://www.ucheepines.org/diabetes-type-ii-treatment-protocol/</a:t>
            </a:r>
            <a:endParaRPr lang="en-US" sz="3600" b="1" dirty="0" smtClean="0">
              <a:solidFill>
                <a:srgbClr val="FFFF00"/>
              </a:solidFill>
            </a:endParaRPr>
          </a:p>
          <a:p>
            <a:pPr algn="ctr"/>
            <a:endParaRPr lang="en-US" sz="36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The Solution</a:t>
            </a:r>
            <a:endParaRPr lang="en-US" sz="5400" b="1" dirty="0">
              <a:solidFill>
                <a:srgbClr val="FFFF00"/>
              </a:solidFill>
            </a:endParaRPr>
          </a:p>
        </p:txBody>
      </p:sp>
      <p:sp>
        <p:nvSpPr>
          <p:cNvPr id="5" name="TextBox 4"/>
          <p:cNvSpPr txBox="1"/>
          <p:nvPr/>
        </p:nvSpPr>
        <p:spPr>
          <a:xfrm>
            <a:off x="0" y="914400"/>
            <a:ext cx="9144000" cy="5940088"/>
          </a:xfrm>
          <a:prstGeom prst="rect">
            <a:avLst/>
          </a:prstGeom>
          <a:noFill/>
        </p:spPr>
        <p:txBody>
          <a:bodyPr wrap="square" rtlCol="0">
            <a:spAutoFit/>
          </a:bodyPr>
          <a:lstStyle/>
          <a:p>
            <a:pPr>
              <a:buFont typeface="Arial" pitchFamily="34" charset="0"/>
              <a:buChar char="•"/>
            </a:pPr>
            <a:r>
              <a:rPr lang="en-US" sz="4400" b="1" dirty="0" smtClean="0">
                <a:solidFill>
                  <a:schemeClr val="bg1"/>
                </a:solidFill>
              </a:rPr>
              <a:t>Drink at least 1 ounce of water </a:t>
            </a:r>
            <a:r>
              <a:rPr lang="en-US" sz="4400" b="1" u="sng" dirty="0" smtClean="0">
                <a:solidFill>
                  <a:srgbClr val="FFFF00"/>
                </a:solidFill>
              </a:rPr>
              <a:t>daily</a:t>
            </a:r>
            <a:r>
              <a:rPr lang="en-US" sz="4400" b="1" dirty="0" smtClean="0">
                <a:solidFill>
                  <a:schemeClr val="bg1"/>
                </a:solidFill>
              </a:rPr>
              <a:t> for every 2 pounds that you weigh.</a:t>
            </a:r>
          </a:p>
          <a:p>
            <a:pPr>
              <a:buFont typeface="Arial" pitchFamily="34" charset="0"/>
              <a:buChar char="•"/>
            </a:pPr>
            <a:endParaRPr lang="en-US" sz="2400" b="1" dirty="0" smtClean="0">
              <a:solidFill>
                <a:schemeClr val="bg1"/>
              </a:solidFill>
            </a:endParaRPr>
          </a:p>
          <a:p>
            <a:pPr>
              <a:buFont typeface="Arial" pitchFamily="34" charset="0"/>
              <a:buChar char="•"/>
            </a:pPr>
            <a:r>
              <a:rPr lang="en-US" sz="4400" b="1" dirty="0" smtClean="0">
                <a:solidFill>
                  <a:schemeClr val="bg1"/>
                </a:solidFill>
              </a:rPr>
              <a:t>Drink at least 2 cups of water when you wake up in the morning.</a:t>
            </a:r>
          </a:p>
          <a:p>
            <a:pPr>
              <a:buFont typeface="Arial" pitchFamily="34" charset="0"/>
              <a:buChar char="•"/>
            </a:pPr>
            <a:endParaRPr lang="en-US" sz="2400" b="1" dirty="0" smtClean="0">
              <a:solidFill>
                <a:schemeClr val="bg1"/>
              </a:solidFill>
            </a:endParaRPr>
          </a:p>
          <a:p>
            <a:pPr>
              <a:buFont typeface="Arial" pitchFamily="34" charset="0"/>
              <a:buChar char="•"/>
            </a:pPr>
            <a:r>
              <a:rPr lang="en-US" sz="4400" b="1" dirty="0" smtClean="0">
                <a:solidFill>
                  <a:schemeClr val="bg1"/>
                </a:solidFill>
              </a:rPr>
              <a:t>Do </a:t>
            </a:r>
            <a:r>
              <a:rPr lang="en-US" sz="4400" b="1" u="sng" dirty="0" smtClean="0">
                <a:solidFill>
                  <a:srgbClr val="FFFF00"/>
                </a:solidFill>
              </a:rPr>
              <a:t>not</a:t>
            </a:r>
            <a:r>
              <a:rPr lang="en-US" sz="4400" b="1" dirty="0" smtClean="0">
                <a:solidFill>
                  <a:schemeClr val="bg1"/>
                </a:solidFill>
              </a:rPr>
              <a:t> drink within ½ hour before meals and 1 hour after meals.</a:t>
            </a:r>
            <a:endParaRPr lang="en-US" sz="4400" b="1" dirty="0">
              <a:solidFill>
                <a:schemeClr val="bg1"/>
              </a:solidFill>
            </a:endParaRPr>
          </a:p>
          <a:p>
            <a:pPr>
              <a:buFont typeface="Arial" pitchFamily="34" charset="0"/>
              <a:buChar char="•"/>
            </a:pPr>
            <a:endParaRPr lang="en-US" sz="2400" b="1" dirty="0" smtClean="0">
              <a:solidFill>
                <a:schemeClr val="bg1"/>
              </a:solidFill>
            </a:endParaRPr>
          </a:p>
          <a:p>
            <a:pPr>
              <a:buFont typeface="Arial" pitchFamily="34" charset="0"/>
              <a:buChar char="•"/>
            </a:pPr>
            <a:r>
              <a:rPr lang="en-US" sz="4400" b="1" u="sng" dirty="0" smtClean="0">
                <a:solidFill>
                  <a:srgbClr val="FFFF00"/>
                </a:solidFill>
              </a:rPr>
              <a:t>No</a:t>
            </a:r>
            <a:r>
              <a:rPr lang="en-US" sz="4400" b="1" dirty="0" smtClean="0">
                <a:solidFill>
                  <a:schemeClr val="bg1"/>
                </a:solidFill>
              </a:rPr>
              <a:t> caffeine or soft (soda) drinks.</a:t>
            </a:r>
            <a:endParaRPr lang="en-US" sz="4400" b="1" dirty="0">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Exercise:</a:t>
            </a:r>
            <a:endParaRPr lang="en-US" sz="5400" b="1" dirty="0">
              <a:solidFill>
                <a:srgbClr val="FFFF00"/>
              </a:solidFill>
            </a:endParaRPr>
          </a:p>
        </p:txBody>
      </p:sp>
      <p:pic>
        <p:nvPicPr>
          <p:cNvPr id="48130" name="Picture 2" descr="Easing Brain Fatigue With a Walk in the Park - The New York Times"/>
          <p:cNvPicPr>
            <a:picLocks noChangeAspect="1" noChangeArrowheads="1"/>
          </p:cNvPicPr>
          <p:nvPr/>
        </p:nvPicPr>
        <p:blipFill>
          <a:blip r:embed="rId3"/>
          <a:srcRect/>
          <a:stretch>
            <a:fillRect/>
          </a:stretch>
        </p:blipFill>
        <p:spPr bwMode="auto">
          <a:xfrm>
            <a:off x="0" y="990600"/>
            <a:ext cx="9144000" cy="586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The Solution</a:t>
            </a:r>
            <a:endParaRPr lang="en-US" sz="5400" b="1" dirty="0">
              <a:solidFill>
                <a:srgbClr val="FFFF00"/>
              </a:solidFill>
            </a:endParaRPr>
          </a:p>
        </p:txBody>
      </p:sp>
      <p:sp>
        <p:nvSpPr>
          <p:cNvPr id="5" name="TextBox 4"/>
          <p:cNvSpPr txBox="1"/>
          <p:nvPr/>
        </p:nvSpPr>
        <p:spPr>
          <a:xfrm>
            <a:off x="0" y="914400"/>
            <a:ext cx="9144000" cy="5878532"/>
          </a:xfrm>
          <a:prstGeom prst="rect">
            <a:avLst/>
          </a:prstGeom>
          <a:noFill/>
        </p:spPr>
        <p:txBody>
          <a:bodyPr wrap="square" rtlCol="0">
            <a:spAutoFit/>
          </a:bodyPr>
          <a:lstStyle/>
          <a:p>
            <a:pPr>
              <a:buFont typeface="Arial" pitchFamily="34" charset="0"/>
              <a:buChar char="•"/>
            </a:pPr>
            <a:r>
              <a:rPr lang="en-US" sz="4400" b="1" dirty="0" smtClean="0">
                <a:solidFill>
                  <a:schemeClr val="bg1"/>
                </a:solidFill>
              </a:rPr>
              <a:t>Take a walk after each meal, even if you can only walk for 10-15 minutes.</a:t>
            </a:r>
          </a:p>
          <a:p>
            <a:pPr>
              <a:buFont typeface="Arial" pitchFamily="34" charset="0"/>
              <a:buChar char="•"/>
            </a:pPr>
            <a:endParaRPr lang="en-US" sz="2400" b="1" dirty="0">
              <a:solidFill>
                <a:schemeClr val="bg1"/>
              </a:solidFill>
            </a:endParaRPr>
          </a:p>
          <a:p>
            <a:pPr lvl="1">
              <a:buFont typeface="Arial" pitchFamily="34" charset="0"/>
              <a:buChar char="•"/>
            </a:pPr>
            <a:r>
              <a:rPr lang="en-US" sz="4400" b="1" dirty="0" smtClean="0">
                <a:solidFill>
                  <a:schemeClr val="bg1"/>
                </a:solidFill>
              </a:rPr>
              <a:t>A thirty-minute walk would be great. One research study showed that each minute of moderate intensity exercise immediately after a meal reduces the after-meal glucose spike by 3 points.</a:t>
            </a:r>
            <a:endParaRPr lang="en-US" sz="4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569660"/>
          </a:xfrm>
          <a:prstGeom prst="rect">
            <a:avLst/>
          </a:prstGeom>
          <a:noFill/>
        </p:spPr>
        <p:txBody>
          <a:bodyPr wrap="square" rtlCol="0" anchor="ctr">
            <a:spAutoFit/>
          </a:bodyPr>
          <a:lstStyle/>
          <a:p>
            <a:pPr algn="ctr"/>
            <a:r>
              <a:rPr lang="en-US" sz="4800" b="1" dirty="0" smtClean="0">
                <a:solidFill>
                  <a:srgbClr val="FFFF00"/>
                </a:solidFill>
              </a:rPr>
              <a:t>Follow </a:t>
            </a:r>
            <a:r>
              <a:rPr lang="en-US" sz="4800" b="1" dirty="0" smtClean="0">
                <a:solidFill>
                  <a:srgbClr val="00B0F0"/>
                </a:solidFill>
              </a:rPr>
              <a:t>Jesus</a:t>
            </a:r>
            <a:r>
              <a:rPr lang="en-US" sz="4800" b="1" dirty="0" smtClean="0">
                <a:solidFill>
                  <a:srgbClr val="FFFF00"/>
                </a:solidFill>
              </a:rPr>
              <a:t>, the Way, the Truth &amp; </a:t>
            </a:r>
            <a:r>
              <a:rPr lang="en-US" sz="4800" b="1" dirty="0" smtClean="0">
                <a:solidFill>
                  <a:srgbClr val="00B0F0"/>
                </a:solidFill>
              </a:rPr>
              <a:t>THE LIFE</a:t>
            </a:r>
            <a:endParaRPr lang="en-US" sz="4800" b="1" dirty="0">
              <a:solidFill>
                <a:srgbClr val="00B0F0"/>
              </a:solidFill>
            </a:endParaRPr>
          </a:p>
        </p:txBody>
      </p:sp>
      <p:pic>
        <p:nvPicPr>
          <p:cNvPr id="51202" name="Picture 2" descr="https://proxy.duckduckgo.com/iu/?u=https%3A%2F%2Ftse4.mm.bing.net%2Fth%3Fid%3DOIP.f6XpnrkC8Wgqn_WqPQ_X3QHaFT%26pid%3DApi&amp;f=1"/>
          <p:cNvPicPr>
            <a:picLocks noChangeAspect="1" noChangeArrowheads="1"/>
          </p:cNvPicPr>
          <p:nvPr/>
        </p:nvPicPr>
        <p:blipFill>
          <a:blip r:embed="rId3"/>
          <a:srcRect/>
          <a:stretch>
            <a:fillRect/>
          </a:stretch>
        </p:blipFill>
        <p:spPr bwMode="auto">
          <a:xfrm>
            <a:off x="0" y="1462751"/>
            <a:ext cx="9144000" cy="539524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692771"/>
          </a:xfrm>
          <a:prstGeom prst="rect">
            <a:avLst/>
          </a:prstGeom>
          <a:noFill/>
        </p:spPr>
        <p:txBody>
          <a:bodyPr wrap="square" rtlCol="0" anchor="ctr">
            <a:spAutoFit/>
          </a:bodyPr>
          <a:lstStyle/>
          <a:p>
            <a:pPr algn="ctr"/>
            <a:r>
              <a:rPr lang="en-US" sz="5200" b="1" dirty="0" smtClean="0">
                <a:solidFill>
                  <a:srgbClr val="FFFF00"/>
                </a:solidFill>
              </a:rPr>
              <a:t>We know that many millions are suffering and dying right now.</a:t>
            </a:r>
            <a:endParaRPr lang="en-US" sz="5200" b="1" dirty="0">
              <a:solidFill>
                <a:srgbClr val="FFFF00"/>
              </a:solidFill>
            </a:endParaRPr>
          </a:p>
        </p:txBody>
      </p:sp>
      <p:pic>
        <p:nvPicPr>
          <p:cNvPr id="23554" name="Picture 2" descr="Estimated number of adults (20-79 years of age) with diabetes worldwide... | Download Scientific ..."/>
          <p:cNvPicPr>
            <a:picLocks noChangeAspect="1" noChangeArrowheads="1"/>
          </p:cNvPicPr>
          <p:nvPr/>
        </p:nvPicPr>
        <p:blipFill>
          <a:blip r:embed="rId3"/>
          <a:srcRect/>
          <a:stretch>
            <a:fillRect/>
          </a:stretch>
        </p:blipFill>
        <p:spPr bwMode="auto">
          <a:xfrm>
            <a:off x="0" y="1609725"/>
            <a:ext cx="9144000" cy="52482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830997"/>
          </a:xfrm>
          <a:prstGeom prst="rect">
            <a:avLst/>
          </a:prstGeom>
          <a:noFill/>
        </p:spPr>
        <p:txBody>
          <a:bodyPr wrap="square" rtlCol="0" anchor="ctr">
            <a:spAutoFit/>
          </a:bodyPr>
          <a:lstStyle/>
          <a:p>
            <a:pPr algn="ctr"/>
            <a:r>
              <a:rPr lang="en-US" sz="4800" b="1" dirty="0" smtClean="0">
                <a:solidFill>
                  <a:srgbClr val="FFFF00"/>
                </a:solidFill>
              </a:rPr>
              <a:t>You can, </a:t>
            </a:r>
            <a:r>
              <a:rPr lang="en-US" sz="4800" b="1" u="sng" dirty="0" smtClean="0">
                <a:solidFill>
                  <a:srgbClr val="FFFF00"/>
                </a:solidFill>
              </a:rPr>
              <a:t>with</a:t>
            </a:r>
            <a:r>
              <a:rPr lang="en-US" sz="4800" b="1" dirty="0" smtClean="0">
                <a:solidFill>
                  <a:srgbClr val="FFFF00"/>
                </a:solidFill>
              </a:rPr>
              <a:t> Christ Jesus!</a:t>
            </a:r>
            <a:endParaRPr lang="en-US" sz="4800" b="1" dirty="0">
              <a:solidFill>
                <a:srgbClr val="00B0F0"/>
              </a:solidFill>
            </a:endParaRPr>
          </a:p>
        </p:txBody>
      </p:sp>
      <p:sp>
        <p:nvSpPr>
          <p:cNvPr id="4" name="TextBox 3"/>
          <p:cNvSpPr txBox="1"/>
          <p:nvPr/>
        </p:nvSpPr>
        <p:spPr>
          <a:xfrm>
            <a:off x="0" y="1295400"/>
            <a:ext cx="9144000" cy="4524315"/>
          </a:xfrm>
          <a:prstGeom prst="rect">
            <a:avLst/>
          </a:prstGeom>
          <a:noFill/>
        </p:spPr>
        <p:txBody>
          <a:bodyPr wrap="square" rtlCol="0">
            <a:spAutoFit/>
          </a:bodyPr>
          <a:lstStyle/>
          <a:p>
            <a:pPr algn="ctr"/>
            <a:r>
              <a:rPr lang="en-US" sz="7200" b="1" dirty="0" smtClean="0">
                <a:solidFill>
                  <a:schemeClr val="bg1"/>
                </a:solidFill>
              </a:rPr>
              <a:t>“</a:t>
            </a:r>
            <a:r>
              <a:rPr lang="en-US" sz="7200" b="1" u="sng" dirty="0" smtClean="0">
                <a:solidFill>
                  <a:srgbClr val="FFFF00"/>
                </a:solidFill>
              </a:rPr>
              <a:t>I </a:t>
            </a:r>
            <a:r>
              <a:rPr lang="en-US" sz="7200" b="1" u="sng" dirty="0">
                <a:solidFill>
                  <a:srgbClr val="FFFF00"/>
                </a:solidFill>
              </a:rPr>
              <a:t>can</a:t>
            </a:r>
            <a:r>
              <a:rPr lang="en-US" sz="7200" b="1" dirty="0">
                <a:solidFill>
                  <a:schemeClr val="bg1"/>
                </a:solidFill>
              </a:rPr>
              <a:t> do all things </a:t>
            </a:r>
            <a:r>
              <a:rPr lang="en-US" sz="7200" b="1" u="sng" dirty="0">
                <a:solidFill>
                  <a:srgbClr val="FFFF00"/>
                </a:solidFill>
              </a:rPr>
              <a:t>through Christ</a:t>
            </a:r>
            <a:r>
              <a:rPr lang="en-US" sz="7200" b="1" dirty="0">
                <a:solidFill>
                  <a:schemeClr val="bg1"/>
                </a:solidFill>
              </a:rPr>
              <a:t> which </a:t>
            </a:r>
            <a:r>
              <a:rPr lang="en-US" sz="7200" b="1" dirty="0" err="1">
                <a:solidFill>
                  <a:schemeClr val="bg1"/>
                </a:solidFill>
              </a:rPr>
              <a:t>strengtheneth</a:t>
            </a:r>
            <a:r>
              <a:rPr lang="en-US" sz="7200" b="1" dirty="0">
                <a:solidFill>
                  <a:schemeClr val="bg1"/>
                </a:solidFill>
              </a:rPr>
              <a:t> me</a:t>
            </a:r>
            <a:r>
              <a:rPr lang="en-US" sz="7200" b="1" dirty="0" smtClean="0">
                <a:solidFill>
                  <a:schemeClr val="bg1"/>
                </a:solidFill>
              </a:rPr>
              <a:t>.” </a:t>
            </a:r>
            <a:r>
              <a:rPr lang="en-US" sz="7200" b="1" dirty="0" smtClean="0">
                <a:solidFill>
                  <a:srgbClr val="00B0F0"/>
                </a:solidFill>
              </a:rPr>
              <a:t>– Philippians 4:13 KJB</a:t>
            </a:r>
            <a:endParaRPr lang="en-US" sz="7200" b="1" dirty="0">
              <a:solidFill>
                <a:srgbClr val="00B0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bodyPr>
          <a:lstStyle/>
          <a:p>
            <a:pPr algn="ctr"/>
            <a:r>
              <a:rPr lang="en-US" sz="6000" b="1" dirty="0" smtClean="0">
                <a:solidFill>
                  <a:schemeClr val="bg1"/>
                </a:solidFill>
              </a:rPr>
              <a:t>TO FIND OUT MORE, GO TO:</a:t>
            </a:r>
            <a:endParaRPr lang="en-US" sz="6000" b="1" dirty="0">
              <a:solidFill>
                <a:schemeClr val="bg1"/>
              </a:solidFill>
            </a:endParaRPr>
          </a:p>
        </p:txBody>
      </p:sp>
      <p:sp>
        <p:nvSpPr>
          <p:cNvPr id="5" name="TextBox 4"/>
          <p:cNvSpPr txBox="1"/>
          <p:nvPr/>
        </p:nvSpPr>
        <p:spPr>
          <a:xfrm>
            <a:off x="0" y="2057400"/>
            <a:ext cx="9144000" cy="2354491"/>
          </a:xfrm>
          <a:prstGeom prst="rect">
            <a:avLst/>
          </a:prstGeom>
          <a:noFill/>
        </p:spPr>
        <p:txBody>
          <a:bodyPr wrap="square" rtlCol="0">
            <a:spAutoFit/>
          </a:bodyPr>
          <a:lstStyle/>
          <a:p>
            <a:pPr algn="ctr"/>
            <a:r>
              <a:rPr lang="en-US" sz="4900" b="1" dirty="0" smtClean="0">
                <a:solidFill>
                  <a:schemeClr val="bg1"/>
                </a:solidFill>
              </a:rPr>
              <a:t>https://sdamaranathachurch.org/resources/healing-health-diet-more</a:t>
            </a:r>
            <a:endParaRPr lang="en-US" sz="49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What can be done, right now?</a:t>
            </a:r>
            <a:endParaRPr lang="en-US" sz="5400" b="1" dirty="0">
              <a:solidFill>
                <a:srgbClr val="FFFF00"/>
              </a:solidFill>
            </a:endParaRPr>
          </a:p>
        </p:txBody>
      </p:sp>
      <p:sp>
        <p:nvSpPr>
          <p:cNvPr id="5" name="TextBox 4"/>
          <p:cNvSpPr txBox="1"/>
          <p:nvPr/>
        </p:nvSpPr>
        <p:spPr>
          <a:xfrm>
            <a:off x="0" y="1905000"/>
            <a:ext cx="9144000" cy="4247317"/>
          </a:xfrm>
          <a:prstGeom prst="rect">
            <a:avLst/>
          </a:prstGeom>
          <a:noFill/>
        </p:spPr>
        <p:txBody>
          <a:bodyPr wrap="square" rtlCol="0">
            <a:spAutoFit/>
          </a:bodyPr>
          <a:lstStyle/>
          <a:p>
            <a:pPr algn="ctr"/>
            <a:r>
              <a:rPr lang="en-US" sz="5400" b="1" dirty="0" smtClean="0">
                <a:solidFill>
                  <a:schemeClr val="bg1"/>
                </a:solidFill>
              </a:rPr>
              <a:t>Listen to your faithful </a:t>
            </a:r>
            <a:r>
              <a:rPr lang="en-US" sz="5400" b="1" u="sng" dirty="0" smtClean="0">
                <a:solidFill>
                  <a:schemeClr val="bg1"/>
                </a:solidFill>
              </a:rPr>
              <a:t>Creator</a:t>
            </a:r>
            <a:r>
              <a:rPr lang="en-US" sz="5400" b="1" dirty="0" smtClean="0">
                <a:solidFill>
                  <a:schemeClr val="bg1"/>
                </a:solidFill>
              </a:rPr>
              <a:t> who made your body, mind and whole being; for God knows the good and the right way.</a:t>
            </a:r>
            <a:endParaRPr lang="en-US" sz="5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ble - Jesus - EvangAlived.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0"/>
            <a:ext cx="9144000" cy="707886"/>
          </a:xfrm>
          <a:prstGeom prst="rect">
            <a:avLst/>
          </a:prstGeom>
          <a:noFill/>
        </p:spPr>
        <p:txBody>
          <a:bodyPr wrap="square" rtlCol="0">
            <a:spAutoFit/>
          </a:bodyPr>
          <a:lstStyle/>
          <a:p>
            <a:r>
              <a:rPr lang="en-US" sz="4000" b="1" baseline="0" dirty="0" smtClean="0">
                <a:ln>
                  <a:solidFill>
                    <a:schemeClr val="tx1"/>
                  </a:solidFill>
                </a:ln>
                <a:solidFill>
                  <a:schemeClr val="bg1"/>
                </a:solidFill>
              </a:rPr>
              <a:t>He will cleanse, and abundantly pardon.</a:t>
            </a:r>
            <a:endParaRPr lang="en-US" sz="4000" b="1" dirty="0">
              <a:ln>
                <a:solidFill>
                  <a:schemeClr val="tx1"/>
                </a:solidFill>
              </a:ln>
              <a:solidFill>
                <a:schemeClr val="bg1"/>
              </a:solidFill>
            </a:endParaRPr>
          </a:p>
        </p:txBody>
      </p:sp>
      <p:sp>
        <p:nvSpPr>
          <p:cNvPr id="8" name="TextBox 7"/>
          <p:cNvSpPr txBox="1"/>
          <p:nvPr/>
        </p:nvSpPr>
        <p:spPr>
          <a:xfrm>
            <a:off x="1371600" y="6150114"/>
            <a:ext cx="7772400" cy="707886"/>
          </a:xfrm>
          <a:prstGeom prst="rect">
            <a:avLst/>
          </a:prstGeom>
          <a:noFill/>
        </p:spPr>
        <p:txBody>
          <a:bodyPr wrap="square" rtlCol="0">
            <a:spAutoFit/>
          </a:bodyPr>
          <a:lstStyle/>
          <a:p>
            <a:r>
              <a:rPr lang="en-US" sz="4000" b="1" baseline="0" dirty="0" smtClean="0">
                <a:ln>
                  <a:solidFill>
                    <a:schemeClr val="tx1"/>
                  </a:solidFill>
                </a:ln>
                <a:solidFill>
                  <a:schemeClr val="bg1"/>
                </a:solidFill>
              </a:rPr>
              <a:t>He will restore, renew and redeem!</a:t>
            </a:r>
            <a:endParaRPr lang="en-US" sz="4000" b="1" dirty="0">
              <a:ln>
                <a:solidFill>
                  <a:schemeClr val="tx1"/>
                </a:solidFill>
              </a:ln>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What can be done, right now?</a:t>
            </a:r>
            <a:endParaRPr lang="en-US" sz="5400" b="1" dirty="0">
              <a:solidFill>
                <a:srgbClr val="FFFF00"/>
              </a:solidFill>
            </a:endParaRPr>
          </a:p>
        </p:txBody>
      </p:sp>
      <p:sp>
        <p:nvSpPr>
          <p:cNvPr id="5" name="TextBox 4"/>
          <p:cNvSpPr txBox="1"/>
          <p:nvPr/>
        </p:nvSpPr>
        <p:spPr>
          <a:xfrm>
            <a:off x="0" y="1143000"/>
            <a:ext cx="9144000" cy="5078313"/>
          </a:xfrm>
          <a:prstGeom prst="rect">
            <a:avLst/>
          </a:prstGeom>
          <a:noFill/>
        </p:spPr>
        <p:txBody>
          <a:bodyPr wrap="square" rtlCol="0">
            <a:spAutoFit/>
          </a:bodyPr>
          <a:lstStyle/>
          <a:p>
            <a:pPr algn="ctr"/>
            <a:r>
              <a:rPr lang="en-US" sz="5400" b="1" dirty="0" smtClean="0">
                <a:solidFill>
                  <a:schemeClr val="bg1"/>
                </a:solidFill>
              </a:rPr>
              <a:t>“</a:t>
            </a:r>
            <a:r>
              <a:rPr lang="en-US" sz="5400" b="1" dirty="0">
                <a:solidFill>
                  <a:schemeClr val="bg1"/>
                </a:solidFill>
              </a:rPr>
              <a:t>Remember now thy Creator in the days of thy youth, while the evil days come not, nor the years draw nigh, when thou </a:t>
            </a:r>
            <a:r>
              <a:rPr lang="en-US" sz="5400" b="1" dirty="0" err="1">
                <a:solidFill>
                  <a:schemeClr val="bg1"/>
                </a:solidFill>
              </a:rPr>
              <a:t>shalt</a:t>
            </a:r>
            <a:r>
              <a:rPr lang="en-US" sz="5400" b="1" dirty="0">
                <a:solidFill>
                  <a:schemeClr val="bg1"/>
                </a:solidFill>
              </a:rPr>
              <a:t> say, I have no pleasure in them</a:t>
            </a:r>
            <a:r>
              <a:rPr lang="en-US" sz="5400" b="1" dirty="0" smtClean="0">
                <a:solidFill>
                  <a:schemeClr val="bg1"/>
                </a:solidFill>
              </a:rPr>
              <a:t>;” </a:t>
            </a:r>
            <a:r>
              <a:rPr lang="en-US" sz="5400" b="1" dirty="0" smtClean="0">
                <a:solidFill>
                  <a:srgbClr val="00B0F0"/>
                </a:solidFill>
              </a:rPr>
              <a:t>– Ecclesiastes 12:1 KJB</a:t>
            </a:r>
            <a:endParaRPr lang="en-US" sz="5400" b="1"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What can be done, right now?</a:t>
            </a:r>
            <a:endParaRPr lang="en-US" sz="5400" b="1" dirty="0">
              <a:solidFill>
                <a:srgbClr val="FFFF00"/>
              </a:solidFill>
            </a:endParaRPr>
          </a:p>
        </p:txBody>
      </p:sp>
      <p:sp>
        <p:nvSpPr>
          <p:cNvPr id="5" name="TextBox 4"/>
          <p:cNvSpPr txBox="1"/>
          <p:nvPr/>
        </p:nvSpPr>
        <p:spPr>
          <a:xfrm>
            <a:off x="0" y="948690"/>
            <a:ext cx="9144000" cy="5909310"/>
          </a:xfrm>
          <a:prstGeom prst="rect">
            <a:avLst/>
          </a:prstGeom>
          <a:noFill/>
        </p:spPr>
        <p:txBody>
          <a:bodyPr wrap="square" rtlCol="0">
            <a:spAutoFit/>
          </a:bodyPr>
          <a:lstStyle/>
          <a:p>
            <a:pPr algn="ctr"/>
            <a:r>
              <a:rPr lang="en-US" sz="5400" b="1" dirty="0" smtClean="0">
                <a:solidFill>
                  <a:schemeClr val="bg1"/>
                </a:solidFill>
              </a:rPr>
              <a:t>“… If </a:t>
            </a:r>
            <a:r>
              <a:rPr lang="en-US" sz="5400" b="1" dirty="0">
                <a:solidFill>
                  <a:schemeClr val="bg1"/>
                </a:solidFill>
              </a:rPr>
              <a:t>thou wilt diligently hearken to the voice of the LORD thy God, and wilt do that which is right in his sight, and wilt give ear to his commandments, and keep all his </a:t>
            </a:r>
            <a:r>
              <a:rPr lang="en-US" sz="5400" b="1" dirty="0" smtClean="0">
                <a:solidFill>
                  <a:schemeClr val="bg1"/>
                </a:solidFill>
              </a:rPr>
              <a:t>statutes, …”</a:t>
            </a:r>
            <a:endParaRPr lang="en-US" sz="5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What can be done, right now?</a:t>
            </a:r>
            <a:endParaRPr lang="en-US" sz="5400" b="1" dirty="0">
              <a:solidFill>
                <a:srgbClr val="FFFF00"/>
              </a:solidFill>
            </a:endParaRPr>
          </a:p>
        </p:txBody>
      </p:sp>
      <p:sp>
        <p:nvSpPr>
          <p:cNvPr id="5" name="TextBox 4"/>
          <p:cNvSpPr txBox="1"/>
          <p:nvPr/>
        </p:nvSpPr>
        <p:spPr>
          <a:xfrm>
            <a:off x="0" y="1219200"/>
            <a:ext cx="9144000" cy="5078313"/>
          </a:xfrm>
          <a:prstGeom prst="rect">
            <a:avLst/>
          </a:prstGeom>
          <a:noFill/>
        </p:spPr>
        <p:txBody>
          <a:bodyPr wrap="square" rtlCol="0">
            <a:spAutoFit/>
          </a:bodyPr>
          <a:lstStyle/>
          <a:p>
            <a:pPr algn="ctr"/>
            <a:r>
              <a:rPr lang="en-US" sz="5400" b="1" dirty="0" smtClean="0">
                <a:solidFill>
                  <a:schemeClr val="bg1"/>
                </a:solidFill>
              </a:rPr>
              <a:t>“… I will put none of these diseases upon thee, which I have brought upon the Egyptians: for I </a:t>
            </a:r>
            <a:r>
              <a:rPr lang="en-US" sz="5400" b="1" i="1" dirty="0" smtClean="0">
                <a:solidFill>
                  <a:schemeClr val="bg1"/>
                </a:solidFill>
              </a:rPr>
              <a:t>am</a:t>
            </a:r>
            <a:r>
              <a:rPr lang="en-US" sz="5400" b="1" dirty="0" smtClean="0">
                <a:solidFill>
                  <a:schemeClr val="bg1"/>
                </a:solidFill>
              </a:rPr>
              <a:t> the LORD that </a:t>
            </a:r>
            <a:r>
              <a:rPr lang="en-US" sz="5400" b="1" dirty="0" err="1" smtClean="0">
                <a:solidFill>
                  <a:schemeClr val="bg1"/>
                </a:solidFill>
              </a:rPr>
              <a:t>healeth</a:t>
            </a:r>
            <a:r>
              <a:rPr lang="en-US" sz="5400" b="1" dirty="0" smtClean="0">
                <a:solidFill>
                  <a:schemeClr val="bg1"/>
                </a:solidFill>
              </a:rPr>
              <a:t> thee.”</a:t>
            </a:r>
          </a:p>
          <a:p>
            <a:pPr algn="ctr"/>
            <a:r>
              <a:rPr lang="en-US" sz="5400" b="1" dirty="0" smtClean="0">
                <a:solidFill>
                  <a:srgbClr val="00B0F0"/>
                </a:solidFill>
              </a:rPr>
              <a:t>– Exodus 15:26 KJB</a:t>
            </a:r>
            <a:endParaRPr lang="en-US" sz="5400" b="1"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But a person may say, “…</a:t>
            </a:r>
            <a:endParaRPr lang="en-US" sz="5400" b="1" dirty="0">
              <a:solidFill>
                <a:srgbClr val="FFFF00"/>
              </a:solidFill>
            </a:endParaRPr>
          </a:p>
        </p:txBody>
      </p:sp>
      <p:sp>
        <p:nvSpPr>
          <p:cNvPr id="5" name="TextBox 4"/>
          <p:cNvSpPr txBox="1"/>
          <p:nvPr/>
        </p:nvSpPr>
        <p:spPr>
          <a:xfrm>
            <a:off x="0" y="1600200"/>
            <a:ext cx="9144000" cy="4247317"/>
          </a:xfrm>
          <a:prstGeom prst="rect">
            <a:avLst/>
          </a:prstGeom>
          <a:noFill/>
        </p:spPr>
        <p:txBody>
          <a:bodyPr wrap="square" rtlCol="0">
            <a:spAutoFit/>
          </a:bodyPr>
          <a:lstStyle/>
          <a:p>
            <a:pPr algn="ctr"/>
            <a:r>
              <a:rPr lang="en-US" sz="5400" b="1" dirty="0" smtClean="0">
                <a:solidFill>
                  <a:schemeClr val="bg1"/>
                </a:solidFill>
              </a:rPr>
              <a:t>“… I love sugar, salt and fat, and my taste buds and stomach crave for these things, and I have lived this way for so long, how can I give them up?”</a:t>
            </a:r>
            <a:endParaRPr lang="en-US" sz="5400" b="1" dirty="0">
              <a:solidFill>
                <a:srgbClr val="00B0F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solidFill>
                  <a:srgbClr val="FFFF00"/>
                </a:solidFill>
              </a:rPr>
              <a:t>God asks in response, “…</a:t>
            </a:r>
            <a:endParaRPr lang="en-US" sz="5400" b="1" dirty="0">
              <a:solidFill>
                <a:srgbClr val="FFFF00"/>
              </a:solidFill>
            </a:endParaRPr>
          </a:p>
        </p:txBody>
      </p:sp>
      <p:sp>
        <p:nvSpPr>
          <p:cNvPr id="5" name="TextBox 4"/>
          <p:cNvSpPr txBox="1"/>
          <p:nvPr/>
        </p:nvSpPr>
        <p:spPr>
          <a:xfrm>
            <a:off x="0" y="5103674"/>
            <a:ext cx="9144000" cy="1754326"/>
          </a:xfrm>
          <a:prstGeom prst="rect">
            <a:avLst/>
          </a:prstGeom>
          <a:noFill/>
        </p:spPr>
        <p:txBody>
          <a:bodyPr wrap="square" rtlCol="0">
            <a:spAutoFit/>
          </a:bodyPr>
          <a:lstStyle/>
          <a:p>
            <a:pPr algn="ctr"/>
            <a:r>
              <a:rPr lang="en-US" sz="5400" b="1" dirty="0" smtClean="0">
                <a:solidFill>
                  <a:schemeClr val="bg1"/>
                </a:solidFill>
              </a:rPr>
              <a:t>“… </a:t>
            </a:r>
            <a:r>
              <a:rPr lang="en-US" sz="5400" b="1" dirty="0">
                <a:solidFill>
                  <a:schemeClr val="bg1"/>
                </a:solidFill>
              </a:rPr>
              <a:t>Who hath made man's mouth</a:t>
            </a:r>
            <a:r>
              <a:rPr lang="en-US" sz="5400" b="1" dirty="0" smtClean="0">
                <a:solidFill>
                  <a:schemeClr val="bg1"/>
                </a:solidFill>
              </a:rPr>
              <a:t>?...” </a:t>
            </a:r>
            <a:r>
              <a:rPr lang="en-US" sz="5400" b="1" dirty="0" smtClean="0">
                <a:solidFill>
                  <a:srgbClr val="00B0F0"/>
                </a:solidFill>
              </a:rPr>
              <a:t>– Exodus 4:11 KJB</a:t>
            </a:r>
            <a:endParaRPr lang="en-US" sz="5400" b="1" dirty="0">
              <a:solidFill>
                <a:srgbClr val="00B0F0"/>
              </a:solidFill>
            </a:endParaRPr>
          </a:p>
        </p:txBody>
      </p:sp>
      <p:pic>
        <p:nvPicPr>
          <p:cNvPr id="6" name="Picture 2" descr="9 Secrets To Get More Fruit From Your Garden"/>
          <p:cNvPicPr>
            <a:picLocks noChangeAspect="1" noChangeArrowheads="1"/>
          </p:cNvPicPr>
          <p:nvPr/>
        </p:nvPicPr>
        <p:blipFill>
          <a:blip r:embed="rId3"/>
          <a:srcRect/>
          <a:stretch>
            <a:fillRect/>
          </a:stretch>
        </p:blipFill>
        <p:spPr bwMode="auto">
          <a:xfrm>
            <a:off x="0" y="1066800"/>
            <a:ext cx="9144000" cy="3962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1441</Words>
  <Application>Microsoft Office PowerPoint</Application>
  <PresentationFormat>On-screen Show (4:3)</PresentationFormat>
  <Paragraphs>128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53</cp:revision>
  <dcterms:created xsi:type="dcterms:W3CDTF">2019-07-18T20:12:22Z</dcterms:created>
  <dcterms:modified xsi:type="dcterms:W3CDTF">2019-07-18T23:22:07Z</dcterms:modified>
</cp:coreProperties>
</file>