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8" r:id="rId12"/>
    <p:sldId id="267" r:id="rId13"/>
    <p:sldId id="269" r:id="rId14"/>
    <p:sldId id="270" r:id="rId15"/>
    <p:sldId id="272" r:id="rId16"/>
    <p:sldId id="271" r:id="rId17"/>
    <p:sldId id="273" r:id="rId18"/>
    <p:sldId id="275" r:id="rId19"/>
    <p:sldId id="274"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6344" autoAdjust="0"/>
  </p:normalViewPr>
  <p:slideViewPr>
    <p:cSldViewPr>
      <p:cViewPr varScale="1">
        <p:scale>
          <a:sx n="55" d="100"/>
          <a:sy n="55" d="100"/>
        </p:scale>
        <p:origin x="-178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5DD8E7-FD55-4CE7-BBEF-DD274A50268F}" type="datetimeFigureOut">
              <a:rPr lang="en-US" smtClean="0"/>
              <a:pPr/>
              <a:t>7/18/2019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AA1927-28FF-4647-A13E-4327531D99B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Diabetes – Part 1; The Global Epidemic</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American Samoa is in</a:t>
            </a:r>
            <a:r>
              <a:rPr lang="en-US" sz="1200" b="1" baseline="0" dirty="0" smtClean="0">
                <a:solidFill>
                  <a:schemeClr val="tx1"/>
                </a:solidFill>
              </a:rPr>
              <a:t> the Deep </a:t>
            </a:r>
            <a:r>
              <a:rPr lang="en-US" sz="1200" b="1" baseline="0" dirty="0" err="1" smtClean="0">
                <a:solidFill>
                  <a:schemeClr val="tx1"/>
                </a:solidFill>
              </a:rPr>
              <a:t>Deep</a:t>
            </a:r>
            <a:r>
              <a:rPr lang="en-US" sz="1200" b="1" baseline="0" dirty="0" smtClean="0">
                <a:solidFill>
                  <a:schemeClr val="tx1"/>
                </a:solidFill>
              </a:rPr>
              <a:t> Red as of 2014, being at 35% or greater.</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7BAA1927-28FF-4647-A13E-4327531D99B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lvl="1"/>
            <a:r>
              <a:rPr lang="en-US" sz="4800" b="1" dirty="0" smtClean="0">
                <a:solidFill>
                  <a:schemeClr val="tx1"/>
                </a:solidFill>
              </a:rPr>
              <a:t>A Look at the Type</a:t>
            </a:r>
            <a:r>
              <a:rPr lang="en-US" sz="4800" b="1" baseline="0" dirty="0" smtClean="0">
                <a:solidFill>
                  <a:schemeClr val="tx1"/>
                </a:solidFill>
              </a:rPr>
              <a:t> I diabetes.</a:t>
            </a:r>
          </a:p>
          <a:p>
            <a:pPr lvl="1"/>
            <a:endParaRPr lang="en-US" sz="4800" b="1" baseline="0" dirty="0" smtClean="0">
              <a:solidFill>
                <a:schemeClr val="tx1"/>
              </a:solidFill>
            </a:endParaRPr>
          </a:p>
          <a:p>
            <a:pPr lvl="1"/>
            <a:r>
              <a:rPr lang="en-US" sz="4800" b="1" dirty="0" smtClean="0">
                <a:solidFill>
                  <a:schemeClr val="tx1"/>
                </a:solidFill>
              </a:rPr>
              <a:t>“… is an autoimmune disease that causes the insulin producing beta cells in the pancreas to be destroyed, preventing the body from being able to produce enough insulin to adequately regulate blood glucose levels.” – </a:t>
            </a:r>
            <a:r>
              <a:rPr lang="en-US" sz="4800" b="1" dirty="0" err="1" smtClean="0">
                <a:solidFill>
                  <a:schemeClr val="tx1"/>
                </a:solidFill>
              </a:rPr>
              <a:t>Diabetes.Co.Uk</a:t>
            </a:r>
            <a:r>
              <a:rPr lang="en-US" sz="4800" b="1" dirty="0" smtClean="0">
                <a:solidFill>
                  <a:schemeClr val="tx1"/>
                </a:solidFill>
              </a:rPr>
              <a:t>/</a:t>
            </a:r>
            <a:r>
              <a:rPr lang="en-US" sz="4800" b="1" dirty="0" err="1" smtClean="0">
                <a:solidFill>
                  <a:schemeClr val="tx1"/>
                </a:solidFill>
              </a:rPr>
              <a:t>TypeI</a:t>
            </a:r>
            <a:endParaRPr lang="en-US" sz="4800" b="1" dirty="0">
              <a:solidFill>
                <a:schemeClr val="tx1"/>
              </a:solidFill>
            </a:endParaRPr>
          </a:p>
        </p:txBody>
      </p:sp>
      <p:sp>
        <p:nvSpPr>
          <p:cNvPr id="4" name="Slide Number Placeholder 3"/>
          <p:cNvSpPr>
            <a:spLocks noGrp="1"/>
          </p:cNvSpPr>
          <p:nvPr>
            <p:ph type="sldNum" sz="quarter" idx="10"/>
          </p:nvPr>
        </p:nvSpPr>
        <p:spPr/>
        <p:txBody>
          <a:bodyPr/>
          <a:lstStyle/>
          <a:p>
            <a:fld id="{7BAA1927-28FF-4647-A13E-4327531D99B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a:t>
            </a:r>
            <a:r>
              <a:rPr lang="en-US" baseline="0" dirty="0" smtClean="0"/>
              <a:t> the immune (defense) system of the body attacks the Pancreas, this causes the severe decrease in Insulin production, which brings about an increase of glucose (blood sugar), and the muscles being unable to use the glucose due to the low or 0 zero levels of Insulin.  Most think that this is irreversible, but there are cases of even Type I Diabetes being reversed, and the Pancreas beginning to function normally again.  One such case is ex-martial artist Eric Wilson with Isaiah Ministries.  Please see His powerful Testimony online in His series The Dragon Revealed Down Under.</a:t>
            </a:r>
            <a:endParaRPr lang="en-US" dirty="0"/>
          </a:p>
        </p:txBody>
      </p:sp>
      <p:sp>
        <p:nvSpPr>
          <p:cNvPr id="4" name="Slide Number Placeholder 3"/>
          <p:cNvSpPr>
            <a:spLocks noGrp="1"/>
          </p:cNvSpPr>
          <p:nvPr>
            <p:ph type="sldNum" sz="quarter" idx="10"/>
          </p:nvPr>
        </p:nvSpPr>
        <p:spPr/>
        <p:txBody>
          <a:bodyPr/>
          <a:lstStyle/>
          <a:p>
            <a:fld id="{7BAA1927-28FF-4647-A13E-4327531D99B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the warning signs for</a:t>
            </a:r>
            <a:r>
              <a:rPr lang="en-US" baseline="0" dirty="0" smtClean="0"/>
              <a:t> Type I Diabetes:</a:t>
            </a:r>
          </a:p>
          <a:p>
            <a:endParaRPr lang="en-US" baseline="0" dirty="0" smtClean="0"/>
          </a:p>
          <a:p>
            <a:pPr marL="228600" indent="-228600">
              <a:buAutoNum type="arabicPeriod"/>
            </a:pPr>
            <a:r>
              <a:rPr lang="en-US" baseline="0" dirty="0" smtClean="0"/>
              <a:t>Increased Thirst or Hunger</a:t>
            </a:r>
          </a:p>
          <a:p>
            <a:pPr marL="228600" indent="-228600">
              <a:buAutoNum type="arabicPeriod"/>
            </a:pPr>
            <a:r>
              <a:rPr lang="en-US" baseline="0" dirty="0" smtClean="0"/>
              <a:t>Heavy Breathing</a:t>
            </a:r>
          </a:p>
          <a:p>
            <a:pPr marL="228600" indent="-228600">
              <a:buAutoNum type="arabicPeriod"/>
            </a:pPr>
            <a:r>
              <a:rPr lang="en-US" baseline="0" dirty="0" smtClean="0"/>
              <a:t>Drowsiness or Stupor</a:t>
            </a:r>
          </a:p>
          <a:p>
            <a:pPr marL="228600" indent="-228600">
              <a:buAutoNum type="arabicPeriod"/>
            </a:pPr>
            <a:r>
              <a:rPr lang="en-US" baseline="0" dirty="0" smtClean="0"/>
              <a:t>Nausea</a:t>
            </a:r>
          </a:p>
          <a:p>
            <a:pPr marL="228600" indent="-228600">
              <a:buAutoNum type="arabicPeriod"/>
            </a:pPr>
            <a:r>
              <a:rPr lang="en-US" baseline="0" dirty="0" smtClean="0"/>
              <a:t>Frequent Urination</a:t>
            </a:r>
          </a:p>
          <a:p>
            <a:pPr marL="228600" indent="-228600">
              <a:buAutoNum type="arabicPeriod"/>
            </a:pPr>
            <a:r>
              <a:rPr lang="en-US" baseline="0" dirty="0" smtClean="0"/>
              <a:t>Sudden Change in Vision (Loss, Blurry)</a:t>
            </a:r>
          </a:p>
          <a:p>
            <a:pPr marL="228600" indent="-228600">
              <a:buAutoNum type="arabicPeriod"/>
            </a:pPr>
            <a:r>
              <a:rPr lang="en-US" baseline="0" dirty="0" smtClean="0"/>
              <a:t>Fruity Breath</a:t>
            </a:r>
          </a:p>
          <a:p>
            <a:pPr marL="228600" indent="-228600">
              <a:buAutoNum type="arabicPeriod"/>
            </a:pPr>
            <a:r>
              <a:rPr lang="en-US" baseline="0" dirty="0" smtClean="0"/>
              <a:t>Sudden Weight Loss</a:t>
            </a:r>
          </a:p>
          <a:p>
            <a:pPr marL="228600" indent="-228600">
              <a:buAutoNum type="arabicPeriod"/>
            </a:pPr>
            <a:endParaRPr lang="en-US" baseline="0" dirty="0" smtClean="0"/>
          </a:p>
          <a:p>
            <a:pPr marL="228600" indent="-228600">
              <a:buNone/>
            </a:pPr>
            <a:r>
              <a:rPr lang="en-US" baseline="0" dirty="0" smtClean="0"/>
              <a:t>If you have several of these warning signs, then it is time, right now, to consider your options in reversing them.</a:t>
            </a:r>
            <a:endParaRPr lang="en-US" dirty="0"/>
          </a:p>
        </p:txBody>
      </p:sp>
      <p:sp>
        <p:nvSpPr>
          <p:cNvPr id="4" name="Slide Number Placeholder 3"/>
          <p:cNvSpPr>
            <a:spLocks noGrp="1"/>
          </p:cNvSpPr>
          <p:nvPr>
            <p:ph type="sldNum" sz="quarter" idx="10"/>
          </p:nvPr>
        </p:nvSpPr>
        <p:spPr/>
        <p:txBody>
          <a:bodyPr/>
          <a:lstStyle/>
          <a:p>
            <a:fld id="{7BAA1927-28FF-4647-A13E-4327531D99B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lvl="1"/>
            <a:r>
              <a:rPr lang="en-US" sz="4800" b="1" dirty="0" smtClean="0">
                <a:solidFill>
                  <a:schemeClr val="tx1"/>
                </a:solidFill>
              </a:rPr>
              <a:t>A Look at the Type</a:t>
            </a:r>
            <a:r>
              <a:rPr lang="en-US" sz="4800" b="1" baseline="0" dirty="0" smtClean="0">
                <a:solidFill>
                  <a:schemeClr val="tx1"/>
                </a:solidFill>
              </a:rPr>
              <a:t> II diabetes.</a:t>
            </a:r>
          </a:p>
          <a:p>
            <a:pPr lvl="1"/>
            <a:endParaRPr lang="en-US" sz="4800" b="1" baseline="0" dirty="0" smtClean="0">
              <a:solidFill>
                <a:schemeClr val="tx1"/>
              </a:solidFill>
            </a:endParaRPr>
          </a:p>
          <a:p>
            <a:r>
              <a:rPr lang="en-US" sz="4400" b="1" dirty="0" smtClean="0">
                <a:solidFill>
                  <a:schemeClr val="tx1"/>
                </a:solidFill>
              </a:rPr>
              <a:t>Type II – “… is a metabolic disorder that results in hyperglycemia (high blood glucose levels) due to the body:</a:t>
            </a:r>
          </a:p>
          <a:p>
            <a:endParaRPr lang="en-US" sz="2400" b="1" dirty="0" smtClean="0">
              <a:solidFill>
                <a:schemeClr val="tx1"/>
              </a:solidFill>
            </a:endParaRPr>
          </a:p>
          <a:p>
            <a:pPr marL="914400" indent="-914400">
              <a:buAutoNum type="arabicPeriod"/>
            </a:pPr>
            <a:r>
              <a:rPr lang="en-US" sz="4400" b="1" dirty="0" smtClean="0">
                <a:solidFill>
                  <a:schemeClr val="tx1"/>
                </a:solidFill>
              </a:rPr>
              <a:t>Being ineffective at using the insulin (resistance)</a:t>
            </a:r>
          </a:p>
          <a:p>
            <a:pPr marL="914400" indent="-914400">
              <a:buAutoNum type="arabicPeriod"/>
            </a:pPr>
            <a:r>
              <a:rPr lang="en-US" sz="4400" b="1" dirty="0" smtClean="0">
                <a:solidFill>
                  <a:schemeClr val="tx1"/>
                </a:solidFill>
              </a:rPr>
              <a:t>Being unable to produce enough insulin” – </a:t>
            </a:r>
            <a:r>
              <a:rPr lang="en-US" sz="4400" b="1" dirty="0" err="1" smtClean="0">
                <a:solidFill>
                  <a:schemeClr val="tx1"/>
                </a:solidFill>
              </a:rPr>
              <a:t>Diabetes.Co.Uk</a:t>
            </a:r>
            <a:r>
              <a:rPr lang="en-US" sz="4400" b="1" dirty="0" smtClean="0">
                <a:solidFill>
                  <a:schemeClr val="tx1"/>
                </a:solidFill>
              </a:rPr>
              <a:t>/</a:t>
            </a:r>
            <a:r>
              <a:rPr lang="en-US" sz="4400" b="1" dirty="0" err="1" smtClean="0">
                <a:solidFill>
                  <a:schemeClr val="tx1"/>
                </a:solidFill>
              </a:rPr>
              <a:t>TypeII</a:t>
            </a:r>
            <a:endParaRPr lang="en-US" sz="4400" b="1" dirty="0">
              <a:solidFill>
                <a:schemeClr val="tx1"/>
              </a:solidFill>
            </a:endParaRPr>
          </a:p>
        </p:txBody>
      </p:sp>
      <p:sp>
        <p:nvSpPr>
          <p:cNvPr id="4" name="Slide Number Placeholder 3"/>
          <p:cNvSpPr>
            <a:spLocks noGrp="1"/>
          </p:cNvSpPr>
          <p:nvPr>
            <p:ph type="sldNum" sz="quarter" idx="10"/>
          </p:nvPr>
        </p:nvSpPr>
        <p:spPr/>
        <p:txBody>
          <a:bodyPr/>
          <a:lstStyle/>
          <a:p>
            <a:fld id="{7BAA1927-28FF-4647-A13E-4327531D99B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Type II is the more common “Diabetes”.  Here, the Pancreas</a:t>
            </a:r>
            <a:r>
              <a:rPr lang="en-US" baseline="0" dirty="0" smtClean="0"/>
              <a:t> is functioning normally, and produces enough insulin into the blood stream, but b</a:t>
            </a:r>
            <a:r>
              <a:rPr lang="en-US" dirty="0" smtClean="0"/>
              <a:t>ecause of either too much fat in the cell, or</a:t>
            </a:r>
            <a:r>
              <a:rPr lang="en-US" baseline="0" dirty="0" smtClean="0"/>
              <a:t> other factors, the cell does not receive the glucose (sugar) required, and it simply circulates in the blood stream, which the muscles cannot use up.  Obesity (over weight, fat) is the primary cause of this type of Diabetes.</a:t>
            </a:r>
            <a:endParaRPr lang="en-US" dirty="0"/>
          </a:p>
        </p:txBody>
      </p:sp>
      <p:sp>
        <p:nvSpPr>
          <p:cNvPr id="4" name="Slide Number Placeholder 3"/>
          <p:cNvSpPr>
            <a:spLocks noGrp="1"/>
          </p:cNvSpPr>
          <p:nvPr>
            <p:ph type="sldNum" sz="quarter" idx="10"/>
          </p:nvPr>
        </p:nvSpPr>
        <p:spPr/>
        <p:txBody>
          <a:bodyPr/>
          <a:lstStyle/>
          <a:p>
            <a:fld id="{7BAA1927-28FF-4647-A13E-4327531D99B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are the warning signs for</a:t>
            </a:r>
            <a:r>
              <a:rPr lang="en-US" baseline="0" dirty="0" smtClean="0"/>
              <a:t> Type I Diabetes:</a:t>
            </a:r>
          </a:p>
          <a:p>
            <a:endParaRPr lang="en-US" dirty="0" smtClean="0"/>
          </a:p>
          <a:p>
            <a:pPr marL="228600" indent="-228600">
              <a:buAutoNum type="arabicPeriod"/>
            </a:pPr>
            <a:r>
              <a:rPr lang="en-US" dirty="0" smtClean="0"/>
              <a:t>Difficulty Focusing, Foggy Brain, Poor Sleep</a:t>
            </a:r>
          </a:p>
          <a:p>
            <a:pPr marL="228600" indent="-228600">
              <a:buAutoNum type="arabicPeriod"/>
            </a:pPr>
            <a:r>
              <a:rPr lang="en-US" dirty="0" smtClean="0"/>
              <a:t>Blurred Vision</a:t>
            </a:r>
          </a:p>
          <a:p>
            <a:pPr marL="228600" indent="-228600">
              <a:buAutoNum type="arabicPeriod"/>
            </a:pPr>
            <a:r>
              <a:rPr lang="en-US" dirty="0" smtClean="0"/>
              <a:t>Increased</a:t>
            </a:r>
            <a:r>
              <a:rPr lang="en-US" baseline="0" dirty="0" smtClean="0"/>
              <a:t> Thirst for Water</a:t>
            </a:r>
          </a:p>
          <a:p>
            <a:pPr marL="228600" indent="-228600">
              <a:buAutoNum type="arabicPeriod"/>
            </a:pPr>
            <a:r>
              <a:rPr lang="en-US" baseline="0" dirty="0" smtClean="0"/>
              <a:t>Slow Healing Sores, Frequent Infections</a:t>
            </a:r>
          </a:p>
          <a:p>
            <a:pPr marL="228600" indent="-228600">
              <a:buAutoNum type="arabicPeriod"/>
            </a:pPr>
            <a:r>
              <a:rPr lang="en-US" baseline="0" dirty="0" smtClean="0"/>
              <a:t>Increased Hunger, Weight Gain</a:t>
            </a:r>
          </a:p>
          <a:p>
            <a:pPr marL="228600" indent="-228600">
              <a:buAutoNum type="arabicPeriod"/>
            </a:pPr>
            <a:r>
              <a:rPr lang="en-US" baseline="0" dirty="0" smtClean="0"/>
              <a:t>Neuropathy or Loss of feeling, resulting in Numbness, Tingling</a:t>
            </a:r>
          </a:p>
          <a:p>
            <a:pPr marL="228600" indent="-228600">
              <a:buAutoNum type="arabicPeriod"/>
            </a:pPr>
            <a:r>
              <a:rPr lang="en-US" baseline="0" dirty="0" smtClean="0"/>
              <a:t>Increased Urination (</a:t>
            </a:r>
            <a:r>
              <a:rPr lang="en-US" baseline="0" dirty="0" err="1" smtClean="0"/>
              <a:t>PolyUria</a:t>
            </a:r>
            <a:r>
              <a:rPr lang="en-US" baseline="0" dirty="0" smtClean="0"/>
              <a:t>)</a:t>
            </a:r>
          </a:p>
          <a:p>
            <a:pPr marL="228600" indent="-228600">
              <a:buAutoNum type="arabicPeriod"/>
            </a:pPr>
            <a:r>
              <a:rPr lang="en-US" baseline="0" dirty="0" smtClean="0"/>
              <a:t>Erectile Dysfunction (Male) or increased of Vaginal (Female) or Urinary Tract Infections</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r>
              <a:rPr lang="en-US" baseline="0" dirty="0" smtClean="0"/>
              <a:t>If you have several of these warning signs, then it is time, right now, to consider your options in reversing them.  Type II is completely reversible with a complete change in Diet and Lifestyle, which we will talk about in another presentation.</a:t>
            </a:r>
            <a:endParaRPr lang="en-US"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7BAA1927-28FF-4647-A13E-4327531D99B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Being this obese is no</a:t>
            </a:r>
            <a:r>
              <a:rPr lang="en-US" baseline="0" dirty="0" smtClean="0"/>
              <a:t> laughing matter </a:t>
            </a:r>
            <a:r>
              <a:rPr lang="en-US" baseline="0" dirty="0" err="1" smtClean="0"/>
              <a:t>inspite</a:t>
            </a:r>
            <a:r>
              <a:rPr lang="en-US" baseline="0" dirty="0" smtClean="0"/>
              <a:t> of all the “I’m not fat, I’m big-boned.” excuses.  It is very deadly dangerous.</a:t>
            </a:r>
            <a:endParaRPr lang="en-US" dirty="0"/>
          </a:p>
        </p:txBody>
      </p:sp>
      <p:sp>
        <p:nvSpPr>
          <p:cNvPr id="4" name="Slide Number Placeholder 3"/>
          <p:cNvSpPr>
            <a:spLocks noGrp="1"/>
          </p:cNvSpPr>
          <p:nvPr>
            <p:ph type="sldNum" sz="quarter" idx="10"/>
          </p:nvPr>
        </p:nvSpPr>
        <p:spPr/>
        <p:txBody>
          <a:bodyPr/>
          <a:lstStyle/>
          <a:p>
            <a:fld id="{7BAA1927-28FF-4647-A13E-4327531D99B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Ladies,  You just have to ask yourself, which do you want?</a:t>
            </a:r>
            <a:endParaRPr lang="en-US" dirty="0"/>
          </a:p>
        </p:txBody>
      </p:sp>
      <p:sp>
        <p:nvSpPr>
          <p:cNvPr id="4" name="Slide Number Placeholder 3"/>
          <p:cNvSpPr>
            <a:spLocks noGrp="1"/>
          </p:cNvSpPr>
          <p:nvPr>
            <p:ph type="sldNum" sz="quarter" idx="10"/>
          </p:nvPr>
        </p:nvSpPr>
        <p:spPr/>
        <p:txBody>
          <a:bodyPr/>
          <a:lstStyle/>
          <a:p>
            <a:fld id="{7BAA1927-28FF-4647-A13E-4327531D99B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 same question,</a:t>
            </a:r>
            <a:r>
              <a:rPr lang="en-US" baseline="0" dirty="0" smtClean="0"/>
              <a:t> W</a:t>
            </a:r>
            <a:r>
              <a:rPr lang="en-US" dirty="0" smtClean="0"/>
              <a:t>hich do you want?</a:t>
            </a:r>
            <a:endParaRPr lang="en-US" dirty="0"/>
          </a:p>
        </p:txBody>
      </p:sp>
      <p:sp>
        <p:nvSpPr>
          <p:cNvPr id="4" name="Slide Number Placeholder 3"/>
          <p:cNvSpPr>
            <a:spLocks noGrp="1"/>
          </p:cNvSpPr>
          <p:nvPr>
            <p:ph type="sldNum" sz="quarter" idx="10"/>
          </p:nvPr>
        </p:nvSpPr>
        <p:spPr/>
        <p:txBody>
          <a:bodyPr/>
          <a:lstStyle/>
          <a:p>
            <a:fld id="{7BAA1927-28FF-4647-A13E-4327531D99B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 it really that</a:t>
            </a:r>
            <a:r>
              <a:rPr lang="en-US" baseline="0" dirty="0" smtClean="0"/>
              <a:t> you are “</a:t>
            </a:r>
            <a:r>
              <a:rPr lang="en-US" baseline="0" dirty="0" err="1" smtClean="0"/>
              <a:t>Lovin</a:t>
            </a:r>
            <a:r>
              <a:rPr lang="en-US" baseline="0" dirty="0" smtClean="0"/>
              <a:t>’’ it”, or that you are really addicted to it and hate that you feel the way you do right now?  Do you like being pricked with needles, having to test your sugar levels every few hours, having to stop for a bathroom break every few minutes, being unable to see your family very well, unable to keep up with the grandkids, being worried about ‘crashing’, losing feeling in the extremities, and even the possibility of losing toes, feet, limbs?</a:t>
            </a:r>
          </a:p>
        </p:txBody>
      </p:sp>
      <p:sp>
        <p:nvSpPr>
          <p:cNvPr id="4" name="Slide Number Placeholder 3"/>
          <p:cNvSpPr>
            <a:spLocks noGrp="1"/>
          </p:cNvSpPr>
          <p:nvPr>
            <p:ph type="sldNum" sz="quarter" idx="10"/>
          </p:nvPr>
        </p:nvSpPr>
        <p:spPr/>
        <p:txBody>
          <a:bodyPr/>
          <a:lstStyle/>
          <a:p>
            <a:fld id="{7BAA1927-28FF-4647-A13E-4327531D99B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800" b="1" dirty="0" smtClean="0">
                <a:solidFill>
                  <a:schemeClr val="tx1"/>
                </a:solidFill>
              </a:rPr>
              <a:t>What is Diabetes?</a:t>
            </a:r>
          </a:p>
          <a:p>
            <a:endParaRPr lang="en-US" sz="4800" b="1" dirty="0" smtClean="0">
              <a:solidFill>
                <a:schemeClr val="tx1"/>
              </a:solidFill>
            </a:endParaRPr>
          </a:p>
          <a:p>
            <a:r>
              <a:rPr lang="en-US" sz="4800" b="1" dirty="0" smtClean="0">
                <a:solidFill>
                  <a:schemeClr val="tx1"/>
                </a:solidFill>
              </a:rPr>
              <a:t>diabetes [</a:t>
            </a:r>
            <a:r>
              <a:rPr lang="en-US" sz="4800" b="1" dirty="0" err="1" smtClean="0">
                <a:solidFill>
                  <a:schemeClr val="tx1"/>
                </a:solidFill>
              </a:rPr>
              <a:t>di″ah-be´tēz</a:t>
            </a:r>
            <a:r>
              <a:rPr lang="en-US" sz="4800" b="1" dirty="0" smtClean="0">
                <a:solidFill>
                  <a:schemeClr val="tx1"/>
                </a:solidFill>
              </a:rPr>
              <a:t>] -</a:t>
            </a:r>
          </a:p>
          <a:p>
            <a:pPr lvl="1"/>
            <a:r>
              <a:rPr lang="en-US" sz="4800" b="1" dirty="0" smtClean="0">
                <a:solidFill>
                  <a:schemeClr val="tx1"/>
                </a:solidFill>
              </a:rPr>
              <a:t>“a general term referring to any of various disorders characterized by excessive urination (</a:t>
            </a:r>
            <a:r>
              <a:rPr lang="en-US" sz="4800" b="1" dirty="0" err="1" smtClean="0">
                <a:solidFill>
                  <a:schemeClr val="tx1"/>
                </a:solidFill>
              </a:rPr>
              <a:t>polyuria</a:t>
            </a:r>
            <a:r>
              <a:rPr lang="en-US" sz="4800" b="1" dirty="0" smtClean="0">
                <a:solidFill>
                  <a:schemeClr val="tx1"/>
                </a:solidFill>
              </a:rPr>
              <a:t>); </a:t>
            </a:r>
            <a:r>
              <a:rPr lang="en-US" sz="4800" b="1" u="sng" dirty="0" smtClean="0">
                <a:solidFill>
                  <a:schemeClr val="tx1"/>
                </a:solidFill>
              </a:rPr>
              <a:t>when used alone, the term refers to diabetes mellitus</a:t>
            </a:r>
            <a:r>
              <a:rPr lang="en-US" sz="4800" b="1" dirty="0" smtClean="0">
                <a:solidFill>
                  <a:schemeClr val="tx1"/>
                </a:solidFill>
              </a:rPr>
              <a:t>.” – Medical Dictionary</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7BAA1927-28FF-4647-A13E-4327531D99B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There is a plan that has been around from the beginning, already given from the greatest Physician ever known, and it has never failed to produce results.  Do you want to know what that Plan is?  Come to the next presentation, to begin your journey to the fullness of life, and the abundance </a:t>
            </a:r>
            <a:r>
              <a:rPr lang="en-US" baseline="0" smtClean="0"/>
              <a:t>of peace.</a:t>
            </a:r>
            <a:endParaRPr lang="en-US" baseline="0" dirty="0" smtClean="0"/>
          </a:p>
        </p:txBody>
      </p:sp>
      <p:sp>
        <p:nvSpPr>
          <p:cNvPr id="4" name="Slide Number Placeholder 3"/>
          <p:cNvSpPr>
            <a:spLocks noGrp="1"/>
          </p:cNvSpPr>
          <p:nvPr>
            <p:ph type="sldNum" sz="quarter" idx="10"/>
          </p:nvPr>
        </p:nvSpPr>
        <p:spPr/>
        <p:txBody>
          <a:bodyPr/>
          <a:lstStyle/>
          <a:p>
            <a:fld id="{7BAA1927-28FF-4647-A13E-4327531D99B6}"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are doing the </a:t>
            </a:r>
            <a:r>
              <a:rPr lang="en-US" b="1" u="sng" dirty="0" smtClean="0"/>
              <a:t>Pee </a:t>
            </a:r>
            <a:r>
              <a:rPr lang="en-US" b="1" u="sng" dirty="0" err="1" smtClean="0"/>
              <a:t>Pee</a:t>
            </a:r>
            <a:r>
              <a:rPr lang="en-US" b="1" u="sng" dirty="0" smtClean="0"/>
              <a:t> dance</a:t>
            </a:r>
            <a:r>
              <a:rPr lang="en-US" dirty="0" smtClean="0"/>
              <a:t> a bit</a:t>
            </a:r>
            <a:r>
              <a:rPr lang="en-US" baseline="0" dirty="0" smtClean="0"/>
              <a:t> too often, and not just for a lack of a place to ‘rest’, it may be due to the onset of the symptoms of Diabetes, or full blown Diabetes may already be wreaking </a:t>
            </a:r>
            <a:r>
              <a:rPr lang="en-US" baseline="0" dirty="0" err="1" smtClean="0"/>
              <a:t>havock</a:t>
            </a:r>
            <a:r>
              <a:rPr lang="en-US" baseline="0" dirty="0" smtClean="0"/>
              <a:t> with your body, resulting in needing to seek a restroom at more times in the day.</a:t>
            </a:r>
            <a:endParaRPr lang="en-US" dirty="0"/>
          </a:p>
        </p:txBody>
      </p:sp>
      <p:sp>
        <p:nvSpPr>
          <p:cNvPr id="4" name="Slide Number Placeholder 3"/>
          <p:cNvSpPr>
            <a:spLocks noGrp="1"/>
          </p:cNvSpPr>
          <p:nvPr>
            <p:ph type="sldNum" sz="quarter" idx="10"/>
          </p:nvPr>
        </p:nvSpPr>
        <p:spPr/>
        <p:txBody>
          <a:bodyPr/>
          <a:lstStyle/>
          <a:p>
            <a:fld id="{7BAA1927-28FF-4647-A13E-4327531D99B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4800" b="1" dirty="0" smtClean="0">
                <a:solidFill>
                  <a:schemeClr val="tx1"/>
                </a:solidFill>
              </a:rPr>
              <a:t>diabetes </a:t>
            </a:r>
            <a:r>
              <a:rPr lang="en-US" sz="4800" b="1" u="sng" dirty="0" smtClean="0">
                <a:solidFill>
                  <a:schemeClr val="tx1"/>
                </a:solidFill>
              </a:rPr>
              <a:t>mellitus</a:t>
            </a:r>
            <a:r>
              <a:rPr lang="en-US" sz="4800" b="1" dirty="0" smtClean="0">
                <a:solidFill>
                  <a:schemeClr val="tx1"/>
                </a:solidFill>
              </a:rPr>
              <a:t> (commonly known as ‘diabetes’)-</a:t>
            </a:r>
          </a:p>
          <a:p>
            <a:endParaRPr lang="en-US" sz="2400" b="1" dirty="0" smtClean="0">
              <a:solidFill>
                <a:schemeClr val="tx1"/>
              </a:solidFill>
            </a:endParaRPr>
          </a:p>
          <a:p>
            <a:pPr lvl="1"/>
            <a:r>
              <a:rPr lang="en-US" sz="4800" b="1" dirty="0" smtClean="0">
                <a:solidFill>
                  <a:schemeClr val="tx1"/>
                </a:solidFill>
              </a:rPr>
              <a:t>“a broadly applied term used to [describe common problems] in the oxidation (decay) and utilization of </a:t>
            </a:r>
            <a:r>
              <a:rPr lang="en-US" sz="4800" b="1" u="sng" dirty="0" smtClean="0">
                <a:solidFill>
                  <a:schemeClr val="tx1"/>
                </a:solidFill>
              </a:rPr>
              <a:t>glucose</a:t>
            </a:r>
            <a:r>
              <a:rPr lang="en-US" sz="4800" b="1" dirty="0" smtClean="0">
                <a:solidFill>
                  <a:schemeClr val="tx1"/>
                </a:solidFill>
              </a:rPr>
              <a:t> (blood sugar) …”</a:t>
            </a:r>
            <a:endParaRPr lang="en-US" sz="4800" b="1" dirty="0">
              <a:solidFill>
                <a:schemeClr val="tx1"/>
              </a:solidFill>
            </a:endParaRPr>
          </a:p>
        </p:txBody>
      </p:sp>
      <p:sp>
        <p:nvSpPr>
          <p:cNvPr id="4" name="Slide Number Placeholder 3"/>
          <p:cNvSpPr>
            <a:spLocks noGrp="1"/>
          </p:cNvSpPr>
          <p:nvPr>
            <p:ph type="sldNum" sz="quarter" idx="10"/>
          </p:nvPr>
        </p:nvSpPr>
        <p:spPr/>
        <p:txBody>
          <a:bodyPr/>
          <a:lstStyle/>
          <a:p>
            <a:fld id="{7BAA1927-28FF-4647-A13E-4327531D99B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lvl="1"/>
            <a:r>
              <a:rPr lang="en-US" sz="4800" b="1" dirty="0" smtClean="0">
                <a:solidFill>
                  <a:schemeClr val="tx1"/>
                </a:solidFill>
              </a:rPr>
              <a:t>“… which may be secondary to a malfunction of the beta cells of the </a:t>
            </a:r>
            <a:r>
              <a:rPr lang="en-US" sz="4800" b="1" u="sng" dirty="0" smtClean="0">
                <a:solidFill>
                  <a:schemeClr val="tx1"/>
                </a:solidFill>
              </a:rPr>
              <a:t>pancreas</a:t>
            </a:r>
            <a:r>
              <a:rPr lang="en-US" sz="4800" b="1" dirty="0" smtClean="0">
                <a:solidFill>
                  <a:schemeClr val="tx1"/>
                </a:solidFill>
              </a:rPr>
              <a:t>, whose function is the production and release of </a:t>
            </a:r>
            <a:r>
              <a:rPr lang="en-US" sz="4800" b="1" u="sng" dirty="0" smtClean="0">
                <a:solidFill>
                  <a:schemeClr val="tx1"/>
                </a:solidFill>
              </a:rPr>
              <a:t>insulin</a:t>
            </a:r>
            <a:r>
              <a:rPr lang="en-US" sz="4800" b="1" dirty="0" smtClean="0">
                <a:solidFill>
                  <a:schemeClr val="tx1"/>
                </a:solidFill>
              </a:rPr>
              <a:t>.” – Medical Dictionary</a:t>
            </a:r>
            <a:endParaRPr lang="en-US" sz="4800" b="1" dirty="0">
              <a:solidFill>
                <a:schemeClr val="tx1"/>
              </a:solidFill>
            </a:endParaRPr>
          </a:p>
        </p:txBody>
      </p:sp>
      <p:sp>
        <p:nvSpPr>
          <p:cNvPr id="4" name="Slide Number Placeholder 3"/>
          <p:cNvSpPr>
            <a:spLocks noGrp="1"/>
          </p:cNvSpPr>
          <p:nvPr>
            <p:ph type="sldNum" sz="quarter" idx="10"/>
          </p:nvPr>
        </p:nvSpPr>
        <p:spPr/>
        <p:txBody>
          <a:bodyPr/>
          <a:lstStyle/>
          <a:p>
            <a:fld id="{7BAA1927-28FF-4647-A13E-4327531D99B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a</a:t>
            </a:r>
            <a:r>
              <a:rPr lang="en-US" baseline="0" dirty="0" smtClean="0"/>
              <a:t> look at the Pancreas as it is found in the human body.  In both Males and Females, the Pancreas is found just below the lungs, and just above the large intestine, and slightly offset to the Left of Center and towards the Front Side of the Body.</a:t>
            </a:r>
            <a:endParaRPr lang="en-US" dirty="0"/>
          </a:p>
        </p:txBody>
      </p:sp>
      <p:sp>
        <p:nvSpPr>
          <p:cNvPr id="4" name="Slide Number Placeholder 3"/>
          <p:cNvSpPr>
            <a:spLocks noGrp="1"/>
          </p:cNvSpPr>
          <p:nvPr>
            <p:ph type="sldNum" sz="quarter" idx="10"/>
          </p:nvPr>
        </p:nvSpPr>
        <p:spPr/>
        <p:txBody>
          <a:bodyPr/>
          <a:lstStyle/>
          <a:p>
            <a:fld id="{7BAA1927-28FF-4647-A13E-4327531D99B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the Pancreas?</a:t>
            </a:r>
          </a:p>
          <a:p>
            <a:endParaRPr lang="en-US" dirty="0" smtClean="0"/>
          </a:p>
          <a:p>
            <a:r>
              <a:rPr lang="en-US" dirty="0" smtClean="0"/>
              <a:t>The</a:t>
            </a:r>
            <a:r>
              <a:rPr lang="en-US" baseline="0" dirty="0" smtClean="0"/>
              <a:t> Pancreas is a gland deep in the abdomen that performs two key functions.</a:t>
            </a:r>
          </a:p>
          <a:p>
            <a:endParaRPr lang="en-US" baseline="0" dirty="0" smtClean="0"/>
          </a:p>
          <a:p>
            <a:r>
              <a:rPr lang="en-US" b="1" baseline="0" dirty="0" smtClean="0"/>
              <a:t>[1] Aids digestion – by secreting enzymes into the small intestine to help break down protein, carbohydrates &amp; fats</a:t>
            </a:r>
          </a:p>
          <a:p>
            <a:endParaRPr lang="en-US" b="1" baseline="0" dirty="0" smtClean="0"/>
          </a:p>
          <a:p>
            <a:r>
              <a:rPr lang="en-US" b="1" baseline="0" dirty="0" smtClean="0"/>
              <a:t>[2] Regulates metabolism – by secreting the hormone insulin and glucagon into the bloodstream to maintain proper glucose (or blood sugar) levels.</a:t>
            </a:r>
            <a:endParaRPr lang="en-US" b="1" dirty="0"/>
          </a:p>
        </p:txBody>
      </p:sp>
      <p:sp>
        <p:nvSpPr>
          <p:cNvPr id="4" name="Slide Number Placeholder 3"/>
          <p:cNvSpPr>
            <a:spLocks noGrp="1"/>
          </p:cNvSpPr>
          <p:nvPr>
            <p:ph type="sldNum" sz="quarter" idx="10"/>
          </p:nvPr>
        </p:nvSpPr>
        <p:spPr/>
        <p:txBody>
          <a:bodyPr/>
          <a:lstStyle/>
          <a:p>
            <a:fld id="{7BAA1927-28FF-4647-A13E-4327531D99B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Here is an image</a:t>
            </a:r>
            <a:r>
              <a:rPr lang="en-US" b="1" baseline="0" dirty="0" smtClean="0"/>
              <a:t> to help show what a Normal (Healthy) Pancreas does, in comparison to an Abnormal (Unhealthy) Pancreas.  Notice that an unhealthy Pancreas produces less Insulin, and that is one of the causes that more glucose (blood sugar) circulates in the blood.  Another reason is too much fat in the cells take up the room needed for the glucose.</a:t>
            </a:r>
            <a:endParaRPr lang="en-US" b="1" dirty="0"/>
          </a:p>
        </p:txBody>
      </p:sp>
      <p:sp>
        <p:nvSpPr>
          <p:cNvPr id="4" name="Slide Number Placeholder 3"/>
          <p:cNvSpPr>
            <a:spLocks noGrp="1"/>
          </p:cNvSpPr>
          <p:nvPr>
            <p:ph type="sldNum" sz="quarter" idx="10"/>
          </p:nvPr>
        </p:nvSpPr>
        <p:spPr/>
        <p:txBody>
          <a:bodyPr/>
          <a:lstStyle/>
          <a:p>
            <a:fld id="{7BAA1927-28FF-4647-A13E-4327531D99B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lvl="1"/>
            <a:r>
              <a:rPr lang="en-US" sz="4800" b="1" dirty="0" smtClean="0">
                <a:solidFill>
                  <a:schemeClr val="tx1"/>
                </a:solidFill>
              </a:rPr>
              <a:t>There are different types of Diabetes, that affect</a:t>
            </a:r>
            <a:r>
              <a:rPr lang="en-US" sz="4800" b="1" baseline="0" dirty="0" smtClean="0">
                <a:solidFill>
                  <a:schemeClr val="tx1"/>
                </a:solidFill>
              </a:rPr>
              <a:t> people differently.</a:t>
            </a:r>
          </a:p>
          <a:p>
            <a:pPr lvl="1"/>
            <a:endParaRPr lang="en-US" sz="4800" b="1" baseline="0" dirty="0" smtClean="0">
              <a:solidFill>
                <a:schemeClr val="tx1"/>
              </a:solidFill>
            </a:endParaRPr>
          </a:p>
          <a:p>
            <a:pPr lvl="1"/>
            <a:r>
              <a:rPr lang="en-US" sz="4800" b="1" baseline="0" dirty="0" smtClean="0">
                <a:solidFill>
                  <a:schemeClr val="tx1"/>
                </a:solidFill>
              </a:rPr>
              <a:t>The Differing types are:</a:t>
            </a:r>
          </a:p>
          <a:p>
            <a:pPr lvl="1"/>
            <a:r>
              <a:rPr lang="en-US" sz="4800" b="1" baseline="0" dirty="0" smtClean="0">
                <a:solidFill>
                  <a:schemeClr val="tx1"/>
                </a:solidFill>
              </a:rPr>
              <a:t>1.  Type One</a:t>
            </a:r>
          </a:p>
          <a:p>
            <a:pPr lvl="1"/>
            <a:r>
              <a:rPr lang="en-US" sz="4800" b="1" baseline="0" dirty="0" smtClean="0">
                <a:solidFill>
                  <a:schemeClr val="tx1"/>
                </a:solidFill>
              </a:rPr>
              <a:t>2.  Type Two</a:t>
            </a:r>
          </a:p>
          <a:p>
            <a:pPr lvl="1"/>
            <a:r>
              <a:rPr lang="en-US" sz="4800" b="1" baseline="0" dirty="0" smtClean="0">
                <a:solidFill>
                  <a:schemeClr val="tx1"/>
                </a:solidFill>
              </a:rPr>
              <a:t>3.  Gestational (Pregnancy)</a:t>
            </a:r>
          </a:p>
          <a:p>
            <a:pPr lvl="1"/>
            <a:r>
              <a:rPr lang="en-US" sz="4800" b="1" baseline="0" dirty="0" smtClean="0">
                <a:solidFill>
                  <a:schemeClr val="tx1"/>
                </a:solidFill>
              </a:rPr>
              <a:t>4.  Central Diabetes </a:t>
            </a:r>
            <a:r>
              <a:rPr lang="en-US" sz="4800" b="1" baseline="0" dirty="0" err="1" smtClean="0">
                <a:solidFill>
                  <a:schemeClr val="tx1"/>
                </a:solidFill>
              </a:rPr>
              <a:t>Insipidus</a:t>
            </a:r>
            <a:endParaRPr lang="en-US" sz="4800" b="1" baseline="0" dirty="0" smtClean="0">
              <a:solidFill>
                <a:schemeClr val="tx1"/>
              </a:solidFill>
            </a:endParaRPr>
          </a:p>
          <a:p>
            <a:pPr lvl="1"/>
            <a:r>
              <a:rPr lang="en-US" sz="4800" b="1" baseline="0" dirty="0" smtClean="0">
                <a:solidFill>
                  <a:schemeClr val="tx1"/>
                </a:solidFill>
              </a:rPr>
              <a:t>5.  Diabetes (L.A.D.A) – Latent Autoimmune Diabetes of Adulthood</a:t>
            </a:r>
          </a:p>
          <a:p>
            <a:pPr lvl="1"/>
            <a:r>
              <a:rPr lang="en-US" sz="4800" b="1" baseline="0" dirty="0" smtClean="0">
                <a:solidFill>
                  <a:schemeClr val="tx1"/>
                </a:solidFill>
              </a:rPr>
              <a:t>6.  Diabetes (M.O.D.Y.) – Maturity Onset Diabetes of the Young</a:t>
            </a:r>
          </a:p>
          <a:p>
            <a:pPr lvl="1"/>
            <a:r>
              <a:rPr lang="en-US" sz="4800" b="1" baseline="0" dirty="0" smtClean="0">
                <a:solidFill>
                  <a:schemeClr val="tx1"/>
                </a:solidFill>
              </a:rPr>
              <a:t>7.  Double Diabetes</a:t>
            </a:r>
          </a:p>
          <a:p>
            <a:pPr lvl="1"/>
            <a:r>
              <a:rPr lang="en-US" sz="4800" b="1" baseline="0" dirty="0" smtClean="0">
                <a:solidFill>
                  <a:schemeClr val="tx1"/>
                </a:solidFill>
              </a:rPr>
              <a:t>8.  etc. (Type 3, Steroid Induced, Brittle Diabetes, Secondary Diabetes, Juvenile Diabetes …)</a:t>
            </a:r>
            <a:endParaRPr lang="en-US" sz="4800" b="1" dirty="0">
              <a:solidFill>
                <a:schemeClr val="tx1"/>
              </a:solidFill>
            </a:endParaRPr>
          </a:p>
        </p:txBody>
      </p:sp>
      <p:sp>
        <p:nvSpPr>
          <p:cNvPr id="4" name="Slide Number Placeholder 3"/>
          <p:cNvSpPr>
            <a:spLocks noGrp="1"/>
          </p:cNvSpPr>
          <p:nvPr>
            <p:ph type="sldNum" sz="quarter" idx="10"/>
          </p:nvPr>
        </p:nvSpPr>
        <p:spPr/>
        <p:txBody>
          <a:bodyPr/>
          <a:lstStyle/>
          <a:p>
            <a:fld id="{7BAA1927-28FF-4647-A13E-4327531D99B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49F0BC-46D4-405F-B37E-E4AF0EC533C2}" type="datetimeFigureOut">
              <a:rPr lang="en-US" smtClean="0"/>
              <a:pPr/>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E6ED4-E4EC-44F7-BC8E-431C112BB3B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49F0BC-46D4-405F-B37E-E4AF0EC533C2}" type="datetimeFigureOut">
              <a:rPr lang="en-US" smtClean="0"/>
              <a:pPr/>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E6ED4-E4EC-44F7-BC8E-431C112BB3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49F0BC-46D4-405F-B37E-E4AF0EC533C2}" type="datetimeFigureOut">
              <a:rPr lang="en-US" smtClean="0"/>
              <a:pPr/>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E6ED4-E4EC-44F7-BC8E-431C112BB3B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49F0BC-46D4-405F-B37E-E4AF0EC533C2}" type="datetimeFigureOut">
              <a:rPr lang="en-US" smtClean="0"/>
              <a:pPr/>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E6ED4-E4EC-44F7-BC8E-431C112BB3B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49F0BC-46D4-405F-B37E-E4AF0EC533C2}" type="datetimeFigureOut">
              <a:rPr lang="en-US" smtClean="0"/>
              <a:pPr/>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E6ED4-E4EC-44F7-BC8E-431C112BB3B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49F0BC-46D4-405F-B37E-E4AF0EC533C2}" type="datetimeFigureOut">
              <a:rPr lang="en-US" smtClean="0"/>
              <a:pPr/>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E6ED4-E4EC-44F7-BC8E-431C112BB3B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49F0BC-46D4-405F-B37E-E4AF0EC533C2}" type="datetimeFigureOut">
              <a:rPr lang="en-US" smtClean="0"/>
              <a:pPr/>
              <a:t>7/18/2019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6E6ED4-E4EC-44F7-BC8E-431C112BB3B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49F0BC-46D4-405F-B37E-E4AF0EC533C2}" type="datetimeFigureOut">
              <a:rPr lang="en-US" smtClean="0"/>
              <a:pPr/>
              <a:t>7/18/2019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6E6ED4-E4EC-44F7-BC8E-431C112BB3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49F0BC-46D4-405F-B37E-E4AF0EC533C2}" type="datetimeFigureOut">
              <a:rPr lang="en-US" smtClean="0"/>
              <a:pPr/>
              <a:t>7/18/2019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6E6ED4-E4EC-44F7-BC8E-431C112BB3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49F0BC-46D4-405F-B37E-E4AF0EC533C2}" type="datetimeFigureOut">
              <a:rPr lang="en-US" smtClean="0"/>
              <a:pPr/>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E6ED4-E4EC-44F7-BC8E-431C112BB3B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49F0BC-46D4-405F-B37E-E4AF0EC533C2}" type="datetimeFigureOut">
              <a:rPr lang="en-US" smtClean="0"/>
              <a:pPr/>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E6ED4-E4EC-44F7-BC8E-431C112BB3B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49F0BC-46D4-405F-B37E-E4AF0EC533C2}" type="datetimeFigureOut">
              <a:rPr lang="en-US" smtClean="0"/>
              <a:pPr/>
              <a:t>7/18/2019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6E6ED4-E4EC-44F7-BC8E-431C112BB3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69441"/>
          </a:xfrm>
          <a:prstGeom prst="rect">
            <a:avLst/>
          </a:prstGeom>
          <a:noFill/>
        </p:spPr>
        <p:txBody>
          <a:bodyPr wrap="square" rtlCol="0" anchor="ctr">
            <a:spAutoFit/>
          </a:bodyPr>
          <a:lstStyle/>
          <a:p>
            <a:pPr algn="ctr"/>
            <a:r>
              <a:rPr lang="en-US" sz="4400" b="1" dirty="0" smtClean="0">
                <a:solidFill>
                  <a:schemeClr val="bg1"/>
                </a:solidFill>
              </a:rPr>
              <a:t>Diabetes – Part 1; The Global Epidemic</a:t>
            </a:r>
            <a:endParaRPr lang="en-US" sz="4400" b="1" dirty="0">
              <a:solidFill>
                <a:schemeClr val="bg1"/>
              </a:solidFill>
            </a:endParaRPr>
          </a:p>
        </p:txBody>
      </p:sp>
      <p:sp>
        <p:nvSpPr>
          <p:cNvPr id="11266" name="AutoShape 2" descr="https://news.brown.edu/files/styles/panorama/public/article_images/Screen%20Shot%202016-03-30%20at%202.06.52%20PM.png?itok=ZjWF5Nb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68" name="Picture 4" descr="https://news.brown.edu/files/styles/panorama/public/article_images/Screen%20Shot%202016-03-30%20at%202.06.52%20PM.png?itok=ZjWF5Nbw"/>
          <p:cNvPicPr>
            <a:picLocks noChangeAspect="1" noChangeArrowheads="1"/>
          </p:cNvPicPr>
          <p:nvPr/>
        </p:nvPicPr>
        <p:blipFill>
          <a:blip r:embed="rId3"/>
          <a:srcRect/>
          <a:stretch>
            <a:fillRect/>
          </a:stretch>
        </p:blipFill>
        <p:spPr bwMode="auto">
          <a:xfrm>
            <a:off x="0" y="762000"/>
            <a:ext cx="9144000" cy="6096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69441"/>
          </a:xfrm>
          <a:prstGeom prst="rect">
            <a:avLst/>
          </a:prstGeom>
          <a:noFill/>
        </p:spPr>
        <p:txBody>
          <a:bodyPr wrap="square" rtlCol="0" anchor="ctr">
            <a:spAutoFit/>
          </a:bodyPr>
          <a:lstStyle/>
          <a:p>
            <a:pPr algn="ctr"/>
            <a:r>
              <a:rPr lang="en-US" sz="4400" b="1" dirty="0" smtClean="0">
                <a:solidFill>
                  <a:schemeClr val="bg1"/>
                </a:solidFill>
              </a:rPr>
              <a:t>A Look at the Type I</a:t>
            </a:r>
            <a:endParaRPr lang="en-US" sz="4400" b="1" dirty="0">
              <a:solidFill>
                <a:schemeClr val="bg1"/>
              </a:solidFill>
            </a:endParaRPr>
          </a:p>
        </p:txBody>
      </p:sp>
      <p:sp>
        <p:nvSpPr>
          <p:cNvPr id="6" name="TextBox 5"/>
          <p:cNvSpPr txBox="1"/>
          <p:nvPr/>
        </p:nvSpPr>
        <p:spPr>
          <a:xfrm>
            <a:off x="0" y="856357"/>
            <a:ext cx="9144000" cy="6001643"/>
          </a:xfrm>
          <a:prstGeom prst="rect">
            <a:avLst/>
          </a:prstGeom>
          <a:noFill/>
        </p:spPr>
        <p:txBody>
          <a:bodyPr wrap="square" rtlCol="0">
            <a:spAutoFit/>
          </a:bodyPr>
          <a:lstStyle/>
          <a:p>
            <a:r>
              <a:rPr lang="en-US" sz="4800" b="1" dirty="0" smtClean="0">
                <a:solidFill>
                  <a:srgbClr val="FFFF00"/>
                </a:solidFill>
              </a:rPr>
              <a:t>Type I</a:t>
            </a:r>
            <a:r>
              <a:rPr lang="en-US" sz="4800" b="1" dirty="0" smtClean="0">
                <a:solidFill>
                  <a:schemeClr val="bg1"/>
                </a:solidFill>
              </a:rPr>
              <a:t> – “… is an autoimmune disease that causes the insulin producing beta cells in the pancreas to be destroyed, preventing the body from being able to produce enough insulin to adequately regulate blood glucose levels.” – </a:t>
            </a:r>
            <a:r>
              <a:rPr lang="en-US" sz="4800" b="1" dirty="0" err="1" smtClean="0">
                <a:solidFill>
                  <a:srgbClr val="00B0F0"/>
                </a:solidFill>
              </a:rPr>
              <a:t>Diabetes.Co.Uk</a:t>
            </a:r>
            <a:r>
              <a:rPr lang="en-US" sz="4800" b="1" dirty="0" smtClean="0">
                <a:solidFill>
                  <a:srgbClr val="00B0F0"/>
                </a:solidFill>
              </a:rPr>
              <a:t>/</a:t>
            </a:r>
            <a:r>
              <a:rPr lang="en-US" sz="4800" b="1" dirty="0" err="1" smtClean="0">
                <a:solidFill>
                  <a:srgbClr val="00B0F0"/>
                </a:solidFill>
              </a:rPr>
              <a:t>TypeI</a:t>
            </a:r>
            <a:endParaRPr lang="en-US" sz="4800" b="1" dirty="0">
              <a:solidFill>
                <a:srgbClr val="00B0F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What Is Type 1 Diabetes? - Biggies Boxers"/>
          <p:cNvPicPr>
            <a:picLocks noChangeAspect="1" noChangeArrowheads="1"/>
          </p:cNvPicPr>
          <p:nvPr/>
        </p:nvPicPr>
        <p:blipFill>
          <a:blip r:embed="rId3"/>
          <a:srcRect/>
          <a:stretch>
            <a:fillRect/>
          </a:stretch>
        </p:blipFill>
        <p:spPr bwMode="auto">
          <a:xfrm>
            <a:off x="0" y="-1"/>
            <a:ext cx="9144000" cy="685800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Free Diabetes Posters Downloads"/>
          <p:cNvPicPr>
            <a:picLocks noChangeAspect="1" noChangeArrowheads="1"/>
          </p:cNvPicPr>
          <p:nvPr/>
        </p:nvPicPr>
        <p:blipFill>
          <a:blip r:embed="rId3"/>
          <a:srcRect/>
          <a:stretch>
            <a:fillRect/>
          </a:stretch>
        </p:blipFill>
        <p:spPr bwMode="auto">
          <a:xfrm>
            <a:off x="0" y="1"/>
            <a:ext cx="9144000"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69441"/>
          </a:xfrm>
          <a:prstGeom prst="rect">
            <a:avLst/>
          </a:prstGeom>
          <a:noFill/>
        </p:spPr>
        <p:txBody>
          <a:bodyPr wrap="square" rtlCol="0" anchor="ctr">
            <a:spAutoFit/>
          </a:bodyPr>
          <a:lstStyle/>
          <a:p>
            <a:pPr algn="ctr"/>
            <a:r>
              <a:rPr lang="en-US" sz="4400" b="1" dirty="0" smtClean="0">
                <a:solidFill>
                  <a:schemeClr val="bg1"/>
                </a:solidFill>
              </a:rPr>
              <a:t>A Look at the Type II</a:t>
            </a:r>
            <a:endParaRPr lang="en-US" sz="4400" b="1" dirty="0">
              <a:solidFill>
                <a:schemeClr val="bg1"/>
              </a:solidFill>
            </a:endParaRPr>
          </a:p>
        </p:txBody>
      </p:sp>
      <p:sp>
        <p:nvSpPr>
          <p:cNvPr id="6" name="TextBox 5"/>
          <p:cNvSpPr txBox="1"/>
          <p:nvPr/>
        </p:nvSpPr>
        <p:spPr>
          <a:xfrm>
            <a:off x="0" y="856357"/>
            <a:ext cx="9144000" cy="5570756"/>
          </a:xfrm>
          <a:prstGeom prst="rect">
            <a:avLst/>
          </a:prstGeom>
          <a:noFill/>
        </p:spPr>
        <p:txBody>
          <a:bodyPr wrap="square" rtlCol="0">
            <a:spAutoFit/>
          </a:bodyPr>
          <a:lstStyle/>
          <a:p>
            <a:r>
              <a:rPr lang="en-US" sz="4400" b="1" dirty="0" smtClean="0">
                <a:solidFill>
                  <a:srgbClr val="FFFF00"/>
                </a:solidFill>
              </a:rPr>
              <a:t>Type II</a:t>
            </a:r>
            <a:r>
              <a:rPr lang="en-US" sz="4400" b="1" dirty="0" smtClean="0">
                <a:solidFill>
                  <a:schemeClr val="bg1"/>
                </a:solidFill>
              </a:rPr>
              <a:t> – “… is a metabolic disorder that results in hyperglycemia (high blood glucose levels) due to the body:</a:t>
            </a:r>
          </a:p>
          <a:p>
            <a:endParaRPr lang="en-US" sz="2400" b="1" dirty="0">
              <a:solidFill>
                <a:schemeClr val="bg1"/>
              </a:solidFill>
            </a:endParaRPr>
          </a:p>
          <a:p>
            <a:pPr marL="1371600" lvl="1" indent="-914400">
              <a:buAutoNum type="arabicPeriod"/>
            </a:pPr>
            <a:r>
              <a:rPr lang="en-US" sz="4400" b="1" dirty="0" smtClean="0">
                <a:solidFill>
                  <a:schemeClr val="bg1"/>
                </a:solidFill>
              </a:rPr>
              <a:t>Being ineffective at using the insulin (resistance)</a:t>
            </a:r>
          </a:p>
          <a:p>
            <a:pPr marL="1371600" lvl="1" indent="-914400">
              <a:buAutoNum type="arabicPeriod"/>
            </a:pPr>
            <a:endParaRPr lang="en-US" sz="2400" b="1" dirty="0" smtClean="0">
              <a:solidFill>
                <a:schemeClr val="bg1"/>
              </a:solidFill>
            </a:endParaRPr>
          </a:p>
          <a:p>
            <a:pPr marL="1371600" lvl="1" indent="-914400">
              <a:buAutoNum type="arabicPeriod"/>
            </a:pPr>
            <a:r>
              <a:rPr lang="en-US" sz="4400" b="1" dirty="0" smtClean="0">
                <a:solidFill>
                  <a:schemeClr val="bg1"/>
                </a:solidFill>
              </a:rPr>
              <a:t>Being unable to produce enough insulin” – </a:t>
            </a:r>
            <a:r>
              <a:rPr lang="en-US" sz="4400" b="1" dirty="0" err="1" smtClean="0">
                <a:solidFill>
                  <a:srgbClr val="00B0F0"/>
                </a:solidFill>
              </a:rPr>
              <a:t>Diabetes.Co.Uk</a:t>
            </a:r>
            <a:r>
              <a:rPr lang="en-US" sz="4400" b="1" dirty="0" smtClean="0">
                <a:solidFill>
                  <a:srgbClr val="00B0F0"/>
                </a:solidFill>
              </a:rPr>
              <a:t>/</a:t>
            </a:r>
            <a:r>
              <a:rPr lang="en-US" sz="4400" b="1" dirty="0" err="1" smtClean="0">
                <a:solidFill>
                  <a:srgbClr val="00B0F0"/>
                </a:solidFill>
              </a:rPr>
              <a:t>TypeII</a:t>
            </a:r>
            <a:endParaRPr lang="en-US" sz="4400" b="1" dirty="0">
              <a:solidFill>
                <a:srgbClr val="00B0F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s://proxy.duckduckgo.com/iu/?u=https%3A%2F%2Ftse2.mm.bing.net%2Fth%3Fid%3DOIP.rH8iPJnSC_ssddo7y3f8lwHaEv%26pid%3DApi&amp;f=1"/>
          <p:cNvPicPr>
            <a:picLocks noChangeAspect="1" noChangeArrowheads="1"/>
          </p:cNvPicPr>
          <p:nvPr/>
        </p:nvPicPr>
        <p:blipFill>
          <a:blip r:embed="rId3"/>
          <a:srcRect/>
          <a:stretch>
            <a:fillRect/>
          </a:stretch>
        </p:blipFill>
        <p:spPr bwMode="auto">
          <a:xfrm>
            <a:off x="0" y="-1"/>
            <a:ext cx="9144000" cy="685800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What are the Symptoms of Type 2 Diabetes? - Blog | Virta Health"/>
          <p:cNvPicPr>
            <a:picLocks noChangeAspect="1" noChangeArrowheads="1"/>
          </p:cNvPicPr>
          <p:nvPr/>
        </p:nvPicPr>
        <p:blipFill>
          <a:blip r:embed="rId3"/>
          <a:srcRect/>
          <a:stretch>
            <a:fillRect/>
          </a:stretch>
        </p:blipFill>
        <p:spPr bwMode="auto">
          <a:xfrm>
            <a:off x="0" y="0"/>
            <a:ext cx="9143999"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Obesity crisis 'fuelling 50% surge in kids with diabetes'"/>
          <p:cNvPicPr>
            <a:picLocks noChangeAspect="1" noChangeArrowheads="1"/>
          </p:cNvPicPr>
          <p:nvPr/>
        </p:nvPicPr>
        <p:blipFill>
          <a:blip r:embed="rId3"/>
          <a:srcRect/>
          <a:stretch>
            <a:fillRect/>
          </a:stretch>
        </p:blipFill>
        <p:spPr bwMode="auto">
          <a:xfrm>
            <a:off x="0" y="0"/>
            <a:ext cx="4419600" cy="3581400"/>
          </a:xfrm>
          <a:prstGeom prst="rect">
            <a:avLst/>
          </a:prstGeom>
          <a:noFill/>
        </p:spPr>
      </p:pic>
      <p:pic>
        <p:nvPicPr>
          <p:cNvPr id="44036" name="Picture 4" descr="adaswaisu: very fat people pictures"/>
          <p:cNvPicPr>
            <a:picLocks noChangeAspect="1" noChangeArrowheads="1"/>
          </p:cNvPicPr>
          <p:nvPr/>
        </p:nvPicPr>
        <p:blipFill>
          <a:blip r:embed="rId4"/>
          <a:srcRect/>
          <a:stretch>
            <a:fillRect/>
          </a:stretch>
        </p:blipFill>
        <p:spPr bwMode="auto">
          <a:xfrm>
            <a:off x="4419601" y="0"/>
            <a:ext cx="4724400" cy="3581400"/>
          </a:xfrm>
          <a:prstGeom prst="rect">
            <a:avLst/>
          </a:prstGeom>
          <a:noFill/>
        </p:spPr>
      </p:pic>
      <p:pic>
        <p:nvPicPr>
          <p:cNvPr id="44038" name="Picture 6" descr="Obesity? Diabetes? We’ve been set up – Harvard Gazette"/>
          <p:cNvPicPr>
            <a:picLocks noChangeAspect="1" noChangeArrowheads="1"/>
          </p:cNvPicPr>
          <p:nvPr/>
        </p:nvPicPr>
        <p:blipFill>
          <a:blip r:embed="rId5"/>
          <a:srcRect/>
          <a:stretch>
            <a:fillRect/>
          </a:stretch>
        </p:blipFill>
        <p:spPr bwMode="auto">
          <a:xfrm>
            <a:off x="1" y="3581400"/>
            <a:ext cx="4419600" cy="3276600"/>
          </a:xfrm>
          <a:prstGeom prst="rect">
            <a:avLst/>
          </a:prstGeom>
          <a:noFill/>
        </p:spPr>
      </p:pic>
      <p:pic>
        <p:nvPicPr>
          <p:cNvPr id="44042" name="Picture 10" descr="Wearable device boosts fat loss in obese diabetics"/>
          <p:cNvPicPr>
            <a:picLocks noChangeAspect="1" noChangeArrowheads="1"/>
          </p:cNvPicPr>
          <p:nvPr/>
        </p:nvPicPr>
        <p:blipFill>
          <a:blip r:embed="rId6"/>
          <a:srcRect/>
          <a:stretch>
            <a:fillRect/>
          </a:stretch>
        </p:blipFill>
        <p:spPr bwMode="auto">
          <a:xfrm>
            <a:off x="4419600" y="3581400"/>
            <a:ext cx="4724400" cy="32766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ABESO - Associação Brasileira para Estudo da Obesidade e da Síndrome Metabólica"/>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A Report on Childhood Obesity – Seany Sloan"/>
          <p:cNvPicPr>
            <a:picLocks noChangeAspect="1" noChangeArrowheads="1"/>
          </p:cNvPicPr>
          <p:nvPr/>
        </p:nvPicPr>
        <p:blipFill>
          <a:blip r:embed="rId3"/>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200329"/>
          </a:xfrm>
          <a:prstGeom prst="rect">
            <a:avLst/>
          </a:prstGeom>
          <a:noFill/>
        </p:spPr>
        <p:txBody>
          <a:bodyPr wrap="square" rtlCol="0" anchor="ctr">
            <a:spAutoFit/>
          </a:bodyPr>
          <a:lstStyle/>
          <a:p>
            <a:pPr algn="ctr"/>
            <a:r>
              <a:rPr lang="en-US" sz="7200" b="1" dirty="0" smtClean="0">
                <a:solidFill>
                  <a:schemeClr val="bg1"/>
                </a:solidFill>
              </a:rPr>
              <a:t>What is Diabetes?</a:t>
            </a:r>
            <a:endParaRPr lang="en-US" sz="7200" b="1" dirty="0">
              <a:solidFill>
                <a:schemeClr val="bg1"/>
              </a:solidFill>
            </a:endParaRPr>
          </a:p>
        </p:txBody>
      </p:sp>
      <p:sp>
        <p:nvSpPr>
          <p:cNvPr id="5" name="TextBox 4"/>
          <p:cNvSpPr txBox="1"/>
          <p:nvPr/>
        </p:nvSpPr>
        <p:spPr>
          <a:xfrm>
            <a:off x="0" y="1143001"/>
            <a:ext cx="9144000" cy="5632311"/>
          </a:xfrm>
          <a:prstGeom prst="rect">
            <a:avLst/>
          </a:prstGeom>
          <a:noFill/>
        </p:spPr>
        <p:txBody>
          <a:bodyPr wrap="square" rtlCol="0">
            <a:spAutoFit/>
          </a:bodyPr>
          <a:lstStyle/>
          <a:p>
            <a:r>
              <a:rPr lang="en-US" sz="4800" b="1" dirty="0" smtClean="0">
                <a:solidFill>
                  <a:srgbClr val="FFFF00"/>
                </a:solidFill>
              </a:rPr>
              <a:t>diabetes</a:t>
            </a:r>
            <a:r>
              <a:rPr lang="en-US" sz="4800" b="1" dirty="0" smtClean="0">
                <a:solidFill>
                  <a:schemeClr val="bg1"/>
                </a:solidFill>
              </a:rPr>
              <a:t> [</a:t>
            </a:r>
            <a:r>
              <a:rPr lang="en-US" sz="4800" b="1" dirty="0" err="1" smtClean="0">
                <a:solidFill>
                  <a:schemeClr val="bg1"/>
                </a:solidFill>
              </a:rPr>
              <a:t>di″ah-be´tēz</a:t>
            </a:r>
            <a:r>
              <a:rPr lang="en-US" sz="4800" b="1" dirty="0" smtClean="0">
                <a:solidFill>
                  <a:schemeClr val="bg1"/>
                </a:solidFill>
              </a:rPr>
              <a:t>] –</a:t>
            </a:r>
          </a:p>
          <a:p>
            <a:endParaRPr lang="en-US" sz="2400" b="1" dirty="0" smtClean="0">
              <a:solidFill>
                <a:schemeClr val="bg1"/>
              </a:solidFill>
            </a:endParaRPr>
          </a:p>
          <a:p>
            <a:pPr lvl="1"/>
            <a:r>
              <a:rPr lang="en-US" sz="4800" b="1" dirty="0" smtClean="0">
                <a:solidFill>
                  <a:schemeClr val="bg1"/>
                </a:solidFill>
              </a:rPr>
              <a:t>“a general term referring to any of various disorders characterized by excessive urination (</a:t>
            </a:r>
            <a:r>
              <a:rPr lang="en-US" sz="4800" b="1" dirty="0" err="1" smtClean="0">
                <a:solidFill>
                  <a:schemeClr val="bg1"/>
                </a:solidFill>
              </a:rPr>
              <a:t>polyuria</a:t>
            </a:r>
            <a:r>
              <a:rPr lang="en-US" sz="4800" b="1" dirty="0" smtClean="0">
                <a:solidFill>
                  <a:schemeClr val="bg1"/>
                </a:solidFill>
              </a:rPr>
              <a:t>); </a:t>
            </a:r>
            <a:r>
              <a:rPr lang="en-US" sz="4800" b="1" u="sng" dirty="0" smtClean="0">
                <a:solidFill>
                  <a:srgbClr val="FFFF00"/>
                </a:solidFill>
              </a:rPr>
              <a:t>when used alone, the term refers to diabetes mellitus</a:t>
            </a:r>
            <a:r>
              <a:rPr lang="en-US" sz="4800" b="1" dirty="0" smtClean="0">
                <a:solidFill>
                  <a:schemeClr val="bg1"/>
                </a:solidFill>
              </a:rPr>
              <a:t>.” </a:t>
            </a:r>
            <a:r>
              <a:rPr lang="en-US" sz="4800" b="1" dirty="0" smtClean="0">
                <a:solidFill>
                  <a:srgbClr val="00B0F0"/>
                </a:solidFill>
              </a:rPr>
              <a:t>– Medical Dictionary</a:t>
            </a:r>
            <a:endParaRPr lang="en-US" sz="4800" b="1" dirty="0">
              <a:solidFill>
                <a:srgbClr val="00B0F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Yo elijo una vida sana - Disfruta de la vida cuidándote"/>
          <p:cNvPicPr>
            <a:picLocks noChangeAspect="1" noChangeArrowheads="1"/>
          </p:cNvPicPr>
          <p:nvPr/>
        </p:nvPicPr>
        <p:blipFill>
          <a:blip r:embed="rId3"/>
          <a:srcRect/>
          <a:stretch>
            <a:fillRect/>
          </a:stretch>
        </p:blipFill>
        <p:spPr bwMode="auto">
          <a:xfrm>
            <a:off x="0" y="-1"/>
            <a:ext cx="9144000" cy="6843889"/>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015663"/>
          </a:xfrm>
          <a:prstGeom prst="rect">
            <a:avLst/>
          </a:prstGeom>
          <a:noFill/>
        </p:spPr>
        <p:txBody>
          <a:bodyPr wrap="square" rtlCol="0">
            <a:spAutoFit/>
          </a:bodyPr>
          <a:lstStyle/>
          <a:p>
            <a:pPr algn="ctr"/>
            <a:r>
              <a:rPr lang="en-US" sz="6000" b="1" dirty="0" smtClean="0">
                <a:solidFill>
                  <a:schemeClr val="bg1"/>
                </a:solidFill>
              </a:rPr>
              <a:t>TO FIND OUT MORE, GO TO:</a:t>
            </a:r>
            <a:endParaRPr lang="en-US" sz="6000" b="1" dirty="0">
              <a:solidFill>
                <a:schemeClr val="bg1"/>
              </a:solidFill>
            </a:endParaRPr>
          </a:p>
        </p:txBody>
      </p:sp>
      <p:sp>
        <p:nvSpPr>
          <p:cNvPr id="5" name="TextBox 4"/>
          <p:cNvSpPr txBox="1"/>
          <p:nvPr/>
        </p:nvSpPr>
        <p:spPr>
          <a:xfrm>
            <a:off x="0" y="2057400"/>
            <a:ext cx="9144000" cy="2354491"/>
          </a:xfrm>
          <a:prstGeom prst="rect">
            <a:avLst/>
          </a:prstGeom>
          <a:noFill/>
        </p:spPr>
        <p:txBody>
          <a:bodyPr wrap="square" rtlCol="0">
            <a:spAutoFit/>
          </a:bodyPr>
          <a:lstStyle/>
          <a:p>
            <a:pPr algn="ctr"/>
            <a:r>
              <a:rPr lang="en-US" sz="4900" b="1" dirty="0" smtClean="0">
                <a:solidFill>
                  <a:schemeClr val="bg1"/>
                </a:solidFill>
              </a:rPr>
              <a:t>https://sdamaranathachurch.org/resources/healing-health-diet-more</a:t>
            </a:r>
            <a:endParaRPr lang="en-US" sz="4900" b="1"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September | 2011 | He Shat, She Sha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015663"/>
          </a:xfrm>
          <a:prstGeom prst="rect">
            <a:avLst/>
          </a:prstGeom>
          <a:noFill/>
        </p:spPr>
        <p:txBody>
          <a:bodyPr wrap="square" rtlCol="0" anchor="ctr">
            <a:spAutoFit/>
          </a:bodyPr>
          <a:lstStyle/>
          <a:p>
            <a:pPr algn="ctr"/>
            <a:r>
              <a:rPr lang="en-US" sz="6000" b="1" dirty="0" smtClean="0">
                <a:solidFill>
                  <a:schemeClr val="bg1"/>
                </a:solidFill>
              </a:rPr>
              <a:t>What is Diabetes Mellitus?</a:t>
            </a:r>
            <a:endParaRPr lang="en-US" sz="6000" b="1" dirty="0">
              <a:solidFill>
                <a:schemeClr val="bg1"/>
              </a:solidFill>
            </a:endParaRPr>
          </a:p>
        </p:txBody>
      </p:sp>
      <p:sp>
        <p:nvSpPr>
          <p:cNvPr id="6" name="TextBox 5"/>
          <p:cNvSpPr txBox="1"/>
          <p:nvPr/>
        </p:nvSpPr>
        <p:spPr>
          <a:xfrm>
            <a:off x="0" y="1066800"/>
            <a:ext cx="9144000" cy="5632311"/>
          </a:xfrm>
          <a:prstGeom prst="rect">
            <a:avLst/>
          </a:prstGeom>
          <a:noFill/>
        </p:spPr>
        <p:txBody>
          <a:bodyPr wrap="square" rtlCol="0">
            <a:spAutoFit/>
          </a:bodyPr>
          <a:lstStyle/>
          <a:p>
            <a:r>
              <a:rPr lang="en-US" sz="4800" b="1" dirty="0" smtClean="0">
                <a:solidFill>
                  <a:srgbClr val="FFFF00"/>
                </a:solidFill>
              </a:rPr>
              <a:t>diabetes</a:t>
            </a:r>
            <a:r>
              <a:rPr lang="en-US" sz="4800" b="1" dirty="0" smtClean="0">
                <a:solidFill>
                  <a:schemeClr val="bg1"/>
                </a:solidFill>
              </a:rPr>
              <a:t> </a:t>
            </a:r>
            <a:r>
              <a:rPr lang="en-US" sz="4800" b="1" u="sng" dirty="0" smtClean="0">
                <a:solidFill>
                  <a:schemeClr val="bg1"/>
                </a:solidFill>
              </a:rPr>
              <a:t>mellitus</a:t>
            </a:r>
            <a:r>
              <a:rPr lang="en-US" sz="4800" b="1" dirty="0" smtClean="0">
                <a:solidFill>
                  <a:schemeClr val="bg1"/>
                </a:solidFill>
              </a:rPr>
              <a:t> (commonly known as ‘diabetes’)-</a:t>
            </a:r>
          </a:p>
          <a:p>
            <a:endParaRPr lang="en-US" sz="2400" b="1" dirty="0" smtClean="0">
              <a:solidFill>
                <a:schemeClr val="bg1"/>
              </a:solidFill>
            </a:endParaRPr>
          </a:p>
          <a:p>
            <a:pPr lvl="1"/>
            <a:r>
              <a:rPr lang="en-US" sz="4800" b="1" dirty="0" smtClean="0">
                <a:solidFill>
                  <a:schemeClr val="bg1"/>
                </a:solidFill>
              </a:rPr>
              <a:t>“a broadly applied term used to [describe common problems] in the oxidation (decay) and utilization of </a:t>
            </a:r>
            <a:r>
              <a:rPr lang="en-US" sz="4800" b="1" u="sng" dirty="0" smtClean="0">
                <a:solidFill>
                  <a:srgbClr val="FFFF00"/>
                </a:solidFill>
              </a:rPr>
              <a:t>glucose</a:t>
            </a:r>
            <a:r>
              <a:rPr lang="en-US" sz="4800" b="1" dirty="0" smtClean="0">
                <a:solidFill>
                  <a:schemeClr val="bg1"/>
                </a:solidFill>
              </a:rPr>
              <a:t> (blood sugar) …”</a:t>
            </a:r>
            <a:endParaRPr lang="en-US" sz="4800" b="1" dirty="0">
              <a:solidFill>
                <a:srgbClr val="00B0F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015663"/>
          </a:xfrm>
          <a:prstGeom prst="rect">
            <a:avLst/>
          </a:prstGeom>
          <a:noFill/>
        </p:spPr>
        <p:txBody>
          <a:bodyPr wrap="square" rtlCol="0" anchor="ctr">
            <a:spAutoFit/>
          </a:bodyPr>
          <a:lstStyle/>
          <a:p>
            <a:pPr algn="ctr"/>
            <a:r>
              <a:rPr lang="en-US" sz="6000" b="1" dirty="0" smtClean="0">
                <a:solidFill>
                  <a:schemeClr val="bg1"/>
                </a:solidFill>
              </a:rPr>
              <a:t>What is Diabetes Mellitus?</a:t>
            </a:r>
            <a:endParaRPr lang="en-US" sz="6000" b="1" dirty="0">
              <a:solidFill>
                <a:schemeClr val="bg1"/>
              </a:solidFill>
            </a:endParaRPr>
          </a:p>
        </p:txBody>
      </p:sp>
      <p:sp>
        <p:nvSpPr>
          <p:cNvPr id="6" name="TextBox 5"/>
          <p:cNvSpPr txBox="1"/>
          <p:nvPr/>
        </p:nvSpPr>
        <p:spPr>
          <a:xfrm>
            <a:off x="0" y="1066800"/>
            <a:ext cx="9144000" cy="5632311"/>
          </a:xfrm>
          <a:prstGeom prst="rect">
            <a:avLst/>
          </a:prstGeom>
          <a:noFill/>
        </p:spPr>
        <p:txBody>
          <a:bodyPr wrap="square" rtlCol="0">
            <a:spAutoFit/>
          </a:bodyPr>
          <a:lstStyle/>
          <a:p>
            <a:r>
              <a:rPr lang="en-US" sz="4800" b="1" dirty="0" smtClean="0">
                <a:solidFill>
                  <a:srgbClr val="FFFF00"/>
                </a:solidFill>
              </a:rPr>
              <a:t>diabetes</a:t>
            </a:r>
            <a:r>
              <a:rPr lang="en-US" sz="4800" b="1" dirty="0" smtClean="0">
                <a:solidFill>
                  <a:schemeClr val="bg1"/>
                </a:solidFill>
              </a:rPr>
              <a:t> </a:t>
            </a:r>
            <a:r>
              <a:rPr lang="en-US" sz="4800" b="1" u="sng" dirty="0" smtClean="0">
                <a:solidFill>
                  <a:schemeClr val="bg1"/>
                </a:solidFill>
              </a:rPr>
              <a:t>mellitus</a:t>
            </a:r>
            <a:r>
              <a:rPr lang="en-US" sz="4800" b="1" dirty="0" smtClean="0">
                <a:solidFill>
                  <a:schemeClr val="bg1"/>
                </a:solidFill>
              </a:rPr>
              <a:t> (commonly known as ‘diabetes’)-</a:t>
            </a:r>
          </a:p>
          <a:p>
            <a:endParaRPr lang="en-US" sz="2400" b="1" dirty="0" smtClean="0">
              <a:solidFill>
                <a:schemeClr val="bg1"/>
              </a:solidFill>
            </a:endParaRPr>
          </a:p>
          <a:p>
            <a:pPr lvl="1"/>
            <a:r>
              <a:rPr lang="en-US" sz="4800" b="1" dirty="0" smtClean="0">
                <a:solidFill>
                  <a:schemeClr val="bg1"/>
                </a:solidFill>
              </a:rPr>
              <a:t>“… which may be secondary to a malfunction of the beta cells of the </a:t>
            </a:r>
            <a:r>
              <a:rPr lang="en-US" sz="4800" b="1" u="sng" dirty="0" smtClean="0">
                <a:solidFill>
                  <a:srgbClr val="FFFF00"/>
                </a:solidFill>
              </a:rPr>
              <a:t>pancreas</a:t>
            </a:r>
            <a:r>
              <a:rPr lang="en-US" sz="4800" b="1" dirty="0" smtClean="0">
                <a:solidFill>
                  <a:schemeClr val="bg1"/>
                </a:solidFill>
              </a:rPr>
              <a:t>, whose function is the production and release of </a:t>
            </a:r>
            <a:r>
              <a:rPr lang="en-US" sz="4800" b="1" u="sng" dirty="0" smtClean="0">
                <a:solidFill>
                  <a:srgbClr val="FFFF00"/>
                </a:solidFill>
              </a:rPr>
              <a:t>insulin</a:t>
            </a:r>
            <a:r>
              <a:rPr lang="en-US" sz="4800" b="1" dirty="0" smtClean="0">
                <a:solidFill>
                  <a:schemeClr val="bg1"/>
                </a:solidFill>
              </a:rPr>
              <a:t>.” </a:t>
            </a:r>
            <a:r>
              <a:rPr lang="en-US" sz="4800" b="1" dirty="0" smtClean="0">
                <a:solidFill>
                  <a:srgbClr val="00B0F0"/>
                </a:solidFill>
              </a:rPr>
              <a:t>– Medical Dictionary</a:t>
            </a:r>
            <a:endParaRPr lang="en-US" sz="4800" b="1" dirty="0">
              <a:solidFill>
                <a:srgbClr val="00B0F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Type 2 diabetes: Condition could be warning sign for pancreatic cancer | Health | Life &amp; Style ..."/>
          <p:cNvPicPr>
            <a:picLocks noChangeAspect="1" noChangeArrowheads="1"/>
          </p:cNvPicPr>
          <p:nvPr/>
        </p:nvPicPr>
        <p:blipFill>
          <a:blip r:embed="rId3"/>
          <a:srcRect/>
          <a:stretch>
            <a:fillRect/>
          </a:stretch>
        </p:blipFill>
        <p:spPr bwMode="auto">
          <a:xfrm>
            <a:off x="0" y="3524250"/>
            <a:ext cx="9144000" cy="3333750"/>
          </a:xfrm>
          <a:prstGeom prst="rect">
            <a:avLst/>
          </a:prstGeom>
          <a:noFill/>
        </p:spPr>
      </p:pic>
      <p:pic>
        <p:nvPicPr>
          <p:cNvPr id="17412" name="Picture 4" descr="Pancreas: Function, Location &amp; Diseases"/>
          <p:cNvPicPr>
            <a:picLocks noChangeAspect="1" noChangeArrowheads="1"/>
          </p:cNvPicPr>
          <p:nvPr/>
        </p:nvPicPr>
        <p:blipFill>
          <a:blip r:embed="rId4"/>
          <a:srcRect/>
          <a:stretch>
            <a:fillRect/>
          </a:stretch>
        </p:blipFill>
        <p:spPr bwMode="auto">
          <a:xfrm>
            <a:off x="0" y="0"/>
            <a:ext cx="9144000" cy="3505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Pancreas: Your Pancreas"/>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Signs &amp; Symptoms of Diabetes Mellitus (Adult) - PENDIDIKAN PESAKI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69441"/>
          </a:xfrm>
          <a:prstGeom prst="rect">
            <a:avLst/>
          </a:prstGeom>
          <a:noFill/>
        </p:spPr>
        <p:txBody>
          <a:bodyPr wrap="square" rtlCol="0" anchor="ctr">
            <a:spAutoFit/>
          </a:bodyPr>
          <a:lstStyle/>
          <a:p>
            <a:pPr algn="ctr"/>
            <a:r>
              <a:rPr lang="en-US" sz="4400" b="1" dirty="0" smtClean="0">
                <a:solidFill>
                  <a:schemeClr val="bg1"/>
                </a:solidFill>
              </a:rPr>
              <a:t>There are different types of Diabetes</a:t>
            </a:r>
            <a:endParaRPr lang="en-US" sz="4400" b="1" dirty="0">
              <a:solidFill>
                <a:schemeClr val="bg1"/>
              </a:solidFill>
            </a:endParaRPr>
          </a:p>
        </p:txBody>
      </p:sp>
      <p:sp>
        <p:nvSpPr>
          <p:cNvPr id="6" name="TextBox 5"/>
          <p:cNvSpPr txBox="1"/>
          <p:nvPr/>
        </p:nvSpPr>
        <p:spPr>
          <a:xfrm>
            <a:off x="0" y="856357"/>
            <a:ext cx="9144000" cy="5816977"/>
          </a:xfrm>
          <a:prstGeom prst="rect">
            <a:avLst/>
          </a:prstGeom>
          <a:noFill/>
        </p:spPr>
        <p:txBody>
          <a:bodyPr wrap="square" rtlCol="0">
            <a:spAutoFit/>
          </a:bodyPr>
          <a:lstStyle/>
          <a:p>
            <a:r>
              <a:rPr lang="en-US" sz="4800" b="1" dirty="0" smtClean="0">
                <a:solidFill>
                  <a:srgbClr val="FFFF00"/>
                </a:solidFill>
              </a:rPr>
              <a:t>Differing Types:</a:t>
            </a:r>
            <a:endParaRPr lang="en-US" sz="4800" b="1" dirty="0" smtClean="0">
              <a:solidFill>
                <a:schemeClr val="bg1"/>
              </a:solidFill>
            </a:endParaRPr>
          </a:p>
          <a:p>
            <a:pPr lvl="1"/>
            <a:r>
              <a:rPr lang="en-US" sz="3600" b="1" dirty="0" smtClean="0">
                <a:solidFill>
                  <a:schemeClr val="bg1"/>
                </a:solidFill>
              </a:rPr>
              <a:t>1.  Type I</a:t>
            </a:r>
          </a:p>
          <a:p>
            <a:pPr lvl="1"/>
            <a:r>
              <a:rPr lang="en-US" sz="3600" b="1" dirty="0" smtClean="0">
                <a:solidFill>
                  <a:schemeClr val="bg1"/>
                </a:solidFill>
              </a:rPr>
              <a:t>2.  Type II</a:t>
            </a:r>
          </a:p>
          <a:p>
            <a:pPr lvl="1"/>
            <a:r>
              <a:rPr lang="en-US" sz="3600" b="1" dirty="0" smtClean="0">
                <a:solidFill>
                  <a:schemeClr val="bg1"/>
                </a:solidFill>
              </a:rPr>
              <a:t>3.  Gestational (Pregnancy)</a:t>
            </a:r>
          </a:p>
          <a:p>
            <a:pPr lvl="1"/>
            <a:r>
              <a:rPr lang="en-US" sz="3600" b="1" dirty="0" smtClean="0">
                <a:solidFill>
                  <a:schemeClr val="bg1"/>
                </a:solidFill>
              </a:rPr>
              <a:t>4.  Central Diabetes </a:t>
            </a:r>
            <a:r>
              <a:rPr lang="en-US" sz="3600" b="1" dirty="0" err="1" smtClean="0">
                <a:solidFill>
                  <a:schemeClr val="bg1"/>
                </a:solidFill>
              </a:rPr>
              <a:t>Insipidus</a:t>
            </a:r>
            <a:endParaRPr lang="en-US" sz="3600" b="1" dirty="0" smtClean="0">
              <a:solidFill>
                <a:schemeClr val="bg1"/>
              </a:solidFill>
            </a:endParaRPr>
          </a:p>
          <a:p>
            <a:pPr lvl="1"/>
            <a:r>
              <a:rPr lang="en-US" sz="3600" b="1" dirty="0" smtClean="0">
                <a:solidFill>
                  <a:schemeClr val="bg1"/>
                </a:solidFill>
              </a:rPr>
              <a:t>5.  Diabetes (L.A.D.A.)</a:t>
            </a:r>
          </a:p>
          <a:p>
            <a:pPr lvl="1"/>
            <a:r>
              <a:rPr lang="en-US" sz="3600" b="1" dirty="0" smtClean="0">
                <a:solidFill>
                  <a:schemeClr val="bg1"/>
                </a:solidFill>
              </a:rPr>
              <a:t>6.  Diabetes (M.O.D.Y.)</a:t>
            </a:r>
          </a:p>
          <a:p>
            <a:pPr lvl="1"/>
            <a:r>
              <a:rPr lang="en-US" sz="3600" b="1" dirty="0" smtClean="0">
                <a:solidFill>
                  <a:schemeClr val="bg1"/>
                </a:solidFill>
              </a:rPr>
              <a:t>7.  Double Diabetes</a:t>
            </a:r>
          </a:p>
          <a:p>
            <a:pPr lvl="1"/>
            <a:r>
              <a:rPr lang="en-US" sz="3600" b="1" dirty="0" smtClean="0">
                <a:solidFill>
                  <a:schemeClr val="bg1"/>
                </a:solidFill>
              </a:rPr>
              <a:t>8.  Etc. (Type 3, Steroid, Brittle, Secondary, Juvenile ….)</a:t>
            </a:r>
            <a:endParaRPr lang="en-US" sz="3600" b="1"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TotalTime>
  <Words>1475</Words>
  <Application>Microsoft Office PowerPoint</Application>
  <PresentationFormat>On-screen Show (4:3)</PresentationFormat>
  <Paragraphs>125</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AWHN</dc:creator>
  <cp:lastModifiedBy>AWHN</cp:lastModifiedBy>
  <cp:revision>66</cp:revision>
  <dcterms:created xsi:type="dcterms:W3CDTF">2019-07-17T22:35:22Z</dcterms:created>
  <dcterms:modified xsi:type="dcterms:W3CDTF">2019-07-18T23:21:50Z</dcterms:modified>
</cp:coreProperties>
</file>