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1" r:id="rId3"/>
    <p:sldId id="269" r:id="rId4"/>
    <p:sldId id="260" r:id="rId5"/>
    <p:sldId id="268" r:id="rId6"/>
    <p:sldId id="263" r:id="rId7"/>
    <p:sldId id="270" r:id="rId8"/>
    <p:sldId id="273" r:id="rId9"/>
    <p:sldId id="272" r:id="rId10"/>
    <p:sldId id="274" r:id="rId11"/>
    <p:sldId id="275"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56169" autoAdjust="0"/>
  </p:normalViewPr>
  <p:slideViewPr>
    <p:cSldViewPr snapToGrid="0">
      <p:cViewPr varScale="1">
        <p:scale>
          <a:sx n="40" d="100"/>
          <a:sy n="40" d="100"/>
        </p:scale>
        <p:origin x="18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EA5E4-F455-4DF0-98F5-7D716EF920FD}" type="datetimeFigureOut">
              <a:rPr lang="en-US" smtClean="0"/>
              <a:pPr/>
              <a:t>8/2/2019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882D7-9DB3-48DF-BFB1-CD139D5E6060}" type="slidenum">
              <a:rPr lang="en-US" smtClean="0"/>
              <a:pPr/>
              <a:t>‹#›</a:t>
            </a:fld>
            <a:endParaRPr lang="en-US"/>
          </a:p>
        </p:txBody>
      </p:sp>
    </p:spTree>
    <p:extLst>
      <p:ext uri="{BB962C8B-B14F-4D97-AF65-F5344CB8AC3E}">
        <p14:creationId xmlns:p14="http://schemas.microsoft.com/office/powerpoint/2010/main" val="134535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friends and family. I’d like to welcome you all to the last of our Health Spotlight talks. I hope that you’ve gained some health tips from the talks we had so far and that you put it to good use.   Mental health is an important aspect of overall health.  In order to be healthy</a:t>
            </a:r>
            <a:r>
              <a:rPr lang="en-US" baseline="0" dirty="0"/>
              <a:t> our mind, body and soul must all be healthy together.  That is the physical, mental, and spiritual aspects to health must all be considered.  And so o</a:t>
            </a:r>
            <a:r>
              <a:rPr lang="en-US" dirty="0"/>
              <a:t>ur health topic for tonight is on</a:t>
            </a:r>
            <a:r>
              <a:rPr lang="en-US" baseline="0" dirty="0"/>
              <a:t> Mental Health, and we are going to learn about</a:t>
            </a:r>
            <a:r>
              <a:rPr lang="en-US" dirty="0"/>
              <a:t> “Depression.” Amazing</a:t>
            </a:r>
            <a:r>
              <a:rPr lang="en-US" baseline="0" dirty="0"/>
              <a:t> fact! The World Health Organization predicts that by the year 2020, depression will be ranked 2</a:t>
            </a:r>
            <a:r>
              <a:rPr lang="en-US" baseline="30000" dirty="0"/>
              <a:t>nd</a:t>
            </a:r>
            <a:r>
              <a:rPr lang="en-US" baseline="0" dirty="0"/>
              <a:t> in global disease burdens.</a:t>
            </a:r>
            <a:endParaRPr lang="en-US" dirty="0"/>
          </a:p>
        </p:txBody>
      </p:sp>
      <p:sp>
        <p:nvSpPr>
          <p:cNvPr id="4" name="Slide Number Placeholder 3"/>
          <p:cNvSpPr>
            <a:spLocks noGrp="1"/>
          </p:cNvSpPr>
          <p:nvPr>
            <p:ph type="sldNum" sz="quarter" idx="5"/>
          </p:nvPr>
        </p:nvSpPr>
        <p:spPr/>
        <p:txBody>
          <a:bodyPr/>
          <a:lstStyle/>
          <a:p>
            <a:fld id="{1AA882D7-9DB3-48DF-BFB1-CD139D5E6060}" type="slidenum">
              <a:rPr lang="en-US" smtClean="0"/>
              <a:pPr/>
              <a:t>1</a:t>
            </a:fld>
            <a:endParaRPr lang="en-US"/>
          </a:p>
        </p:txBody>
      </p:sp>
    </p:spTree>
    <p:extLst>
      <p:ext uri="{BB962C8B-B14F-4D97-AF65-F5344CB8AC3E}">
        <p14:creationId xmlns:p14="http://schemas.microsoft.com/office/powerpoint/2010/main" val="283238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depression can be listed as the following:</a:t>
            </a:r>
          </a:p>
          <a:p>
            <a:r>
              <a:rPr lang="en-US" dirty="0"/>
              <a:t>Frequent headaches, asthma, memory loss in where you tend to forgot a lot of things, returning back to </a:t>
            </a:r>
            <a:r>
              <a:rPr lang="en-US" dirty="0" err="1"/>
              <a:t>ur</a:t>
            </a:r>
            <a:r>
              <a:rPr lang="en-US" dirty="0"/>
              <a:t> addictions, whether it be alcohol, drugs, or other things….</a:t>
            </a:r>
          </a:p>
        </p:txBody>
      </p:sp>
      <p:sp>
        <p:nvSpPr>
          <p:cNvPr id="4" name="Slide Number Placeholder 3"/>
          <p:cNvSpPr>
            <a:spLocks noGrp="1"/>
          </p:cNvSpPr>
          <p:nvPr>
            <p:ph type="sldNum" sz="quarter" idx="5"/>
          </p:nvPr>
        </p:nvSpPr>
        <p:spPr/>
        <p:txBody>
          <a:bodyPr/>
          <a:lstStyle/>
          <a:p>
            <a:fld id="{1AA882D7-9DB3-48DF-BFB1-CD139D5E6060}" type="slidenum">
              <a:rPr lang="en-US" smtClean="0"/>
              <a:pPr/>
              <a:t>10</a:t>
            </a:fld>
            <a:endParaRPr lang="en-US"/>
          </a:p>
        </p:txBody>
      </p:sp>
    </p:spTree>
    <p:extLst>
      <p:ext uri="{BB962C8B-B14F-4D97-AF65-F5344CB8AC3E}">
        <p14:creationId xmlns:p14="http://schemas.microsoft.com/office/powerpoint/2010/main" val="24946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could also lead to increasing levels of strokes, heart attacks, pneumonia, and cancer. It could lead to chronic pain and lastly, loss of bone density.</a:t>
            </a:r>
          </a:p>
        </p:txBody>
      </p:sp>
      <p:sp>
        <p:nvSpPr>
          <p:cNvPr id="4" name="Slide Number Placeholder 3"/>
          <p:cNvSpPr>
            <a:spLocks noGrp="1"/>
          </p:cNvSpPr>
          <p:nvPr>
            <p:ph type="sldNum" sz="quarter" idx="5"/>
          </p:nvPr>
        </p:nvSpPr>
        <p:spPr/>
        <p:txBody>
          <a:bodyPr/>
          <a:lstStyle/>
          <a:p>
            <a:fld id="{1AA882D7-9DB3-48DF-BFB1-CD139D5E6060}" type="slidenum">
              <a:rPr lang="en-US" smtClean="0"/>
              <a:pPr/>
              <a:t>11</a:t>
            </a:fld>
            <a:endParaRPr lang="en-US"/>
          </a:p>
        </p:txBody>
      </p:sp>
    </p:spTree>
    <p:extLst>
      <p:ext uri="{BB962C8B-B14F-4D97-AF65-F5344CB8AC3E}">
        <p14:creationId xmlns:p14="http://schemas.microsoft.com/office/powerpoint/2010/main" val="170967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Philippians 4:8, Paul says, “…whatsoever things are true, whatsoever things are honest, whatsoever thing are just, whatsoever things are pure, whatsoever things are lovely, whatsoever things are of good report; if there be any virtue, and if there be any praise, think on these things.”</a:t>
            </a:r>
          </a:p>
          <a:p>
            <a:endParaRPr lang="en-US" dirty="0"/>
          </a:p>
          <a:p>
            <a:r>
              <a:rPr lang="en-US" dirty="0"/>
              <a:t>Spirituality</a:t>
            </a:r>
            <a:r>
              <a:rPr lang="en-US" baseline="0" dirty="0"/>
              <a:t> is often ignored in the treatment of depression, however we know th</a:t>
            </a:r>
            <a:r>
              <a:rPr lang="en-US" dirty="0"/>
              <a:t>e frontal</a:t>
            </a:r>
            <a:r>
              <a:rPr lang="en-US" baseline="0" dirty="0"/>
              <a:t> lobe is down in depressed individuals.  The frontal lobe is also the seat of spirituality.  So if you want to boost the frontal lobe you can do that by developing your spiritual life by doing things like reading the books of Daniel and Psalms.   The BIBLE has the answers for the causes of depression.  If you are looking for a treatment for depression, try opening your BIBLE, GOD has the treatment there </a:t>
            </a:r>
            <a:r>
              <a:rPr lang="en-US" baseline="0"/>
              <a:t>for you. </a:t>
            </a:r>
            <a:endParaRPr lang="en-US" dirty="0"/>
          </a:p>
        </p:txBody>
      </p:sp>
      <p:sp>
        <p:nvSpPr>
          <p:cNvPr id="4" name="Slide Number Placeholder 3"/>
          <p:cNvSpPr>
            <a:spLocks noGrp="1"/>
          </p:cNvSpPr>
          <p:nvPr>
            <p:ph type="sldNum" sz="quarter" idx="5"/>
          </p:nvPr>
        </p:nvSpPr>
        <p:spPr/>
        <p:txBody>
          <a:bodyPr/>
          <a:lstStyle/>
          <a:p>
            <a:fld id="{1AA882D7-9DB3-48DF-BFB1-CD139D5E6060}" type="slidenum">
              <a:rPr lang="en-US" smtClean="0"/>
              <a:pPr/>
              <a:t>12</a:t>
            </a:fld>
            <a:endParaRPr lang="en-US"/>
          </a:p>
        </p:txBody>
      </p:sp>
    </p:spTree>
    <p:extLst>
      <p:ext uri="{BB962C8B-B14F-4D97-AF65-F5344CB8AC3E}">
        <p14:creationId xmlns:p14="http://schemas.microsoft.com/office/powerpoint/2010/main" val="342587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AA882D7-9DB3-48DF-BFB1-CD139D5E6060}" type="slidenum">
              <a:rPr lang="en-US" smtClean="0"/>
              <a:pPr/>
              <a:t>2</a:t>
            </a:fld>
            <a:endParaRPr lang="en-US"/>
          </a:p>
        </p:txBody>
      </p:sp>
    </p:spTree>
    <p:extLst>
      <p:ext uri="{BB962C8B-B14F-4D97-AF65-F5344CB8AC3E}">
        <p14:creationId xmlns:p14="http://schemas.microsoft.com/office/powerpoint/2010/main" val="18560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is a common and serious medical illness that negatively affects how you feel, the way you think and how you act. You can only be diagnosed with depression if you have its symptoms (which will be discussed  in the next few slides) most of the time on most days for two weeks. Fortunately, this disorder is treatable.</a:t>
            </a:r>
          </a:p>
        </p:txBody>
      </p:sp>
      <p:sp>
        <p:nvSpPr>
          <p:cNvPr id="4" name="Slide Number Placeholder 3"/>
          <p:cNvSpPr>
            <a:spLocks noGrp="1"/>
          </p:cNvSpPr>
          <p:nvPr>
            <p:ph type="sldNum" sz="quarter" idx="10"/>
          </p:nvPr>
        </p:nvSpPr>
        <p:spPr/>
        <p:txBody>
          <a:bodyPr/>
          <a:lstStyle/>
          <a:p>
            <a:fld id="{1AA882D7-9DB3-48DF-BFB1-CD139D5E6060}" type="slidenum">
              <a:rPr lang="en-US" smtClean="0"/>
              <a:pPr/>
              <a:t>3</a:t>
            </a:fld>
            <a:endParaRPr lang="en-US"/>
          </a:p>
        </p:txBody>
      </p:sp>
    </p:spTree>
    <p:extLst>
      <p:ext uri="{BB962C8B-B14F-4D97-AF65-F5344CB8AC3E}">
        <p14:creationId xmlns:p14="http://schemas.microsoft.com/office/powerpoint/2010/main" val="202793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symptoms. In total, there are at least 9 common symptoms of depression. </a:t>
            </a:r>
          </a:p>
          <a:p>
            <a:endParaRPr lang="en-US" dirty="0"/>
          </a:p>
          <a:p>
            <a:pPr marL="914400" indent="-914400">
              <a:buFont typeface="+mj-lt"/>
              <a:buAutoNum type="arabicPeriod"/>
            </a:pPr>
            <a:r>
              <a:rPr lang="en-US" sz="12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Sadness or emptiness</a:t>
            </a:r>
          </a:p>
          <a:p>
            <a:pPr marL="914400" indent="-914400">
              <a:buFont typeface="+mj-lt"/>
              <a:buAutoNum type="arabicPeriod"/>
            </a:pPr>
            <a:r>
              <a:rPr lang="en-US" sz="12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Apathy or the lack of interest.  </a:t>
            </a:r>
            <a:r>
              <a:rPr lang="en-US" sz="1200" b="0"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An example is when</a:t>
            </a:r>
            <a:r>
              <a:rPr lang="en-US" sz="1200" b="0" cap="none" baseline="0" dirty="0">
                <a:effectLst>
                  <a:glow rad="38100">
                    <a:schemeClr val="bg1">
                      <a:lumMod val="50000"/>
                      <a:lumOff val="50000"/>
                      <a:alpha val="20000"/>
                    </a:schemeClr>
                  </a:glow>
                </a:effectLst>
                <a:latin typeface="Arial" panose="020B0604020202020204" pitchFamily="34" charset="0"/>
                <a:cs typeface="Arial" panose="020B0604020202020204" pitchFamily="34" charset="0"/>
              </a:rPr>
              <a:t> you wake up in the morning and you have no real interest in doing anything.  You may just do the things you know you are supposed to do, but you really have no interest in anything.</a:t>
            </a:r>
            <a:endParaRPr lang="en-US" sz="12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endParaRPr>
          </a:p>
          <a:p>
            <a:pPr marL="914400" indent="-914400">
              <a:buFont typeface="+mj-lt"/>
              <a:buAutoNum type="arabicPeriod"/>
            </a:pPr>
            <a:r>
              <a:rPr lang="en-US" sz="12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Sleep disturbances </a:t>
            </a:r>
            <a:r>
              <a:rPr lang="en-US" sz="1200" b="0"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which could either mean you have trouble sleeping or you sleep too much</a:t>
            </a:r>
            <a:endParaRPr lang="en-US" sz="12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AA882D7-9DB3-48DF-BFB1-CD139D5E6060}" type="slidenum">
              <a:rPr lang="en-US" smtClean="0"/>
              <a:pPr/>
              <a:t>4</a:t>
            </a:fld>
            <a:endParaRPr lang="en-US"/>
          </a:p>
        </p:txBody>
      </p:sp>
    </p:spTree>
    <p:extLst>
      <p:ext uri="{BB962C8B-B14F-4D97-AF65-F5344CB8AC3E}">
        <p14:creationId xmlns:p14="http://schemas.microsoft.com/office/powerpoint/2010/main" val="21444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Irritability; you get irritated for little to no reason</a:t>
            </a:r>
          </a:p>
          <a:p>
            <a:r>
              <a:rPr lang="en-US" dirty="0"/>
              <a:t>5. Weight / appetite loss; this could mean that you are overeating or you eat less than normal, which would lead you to becoming anorexic</a:t>
            </a:r>
          </a:p>
          <a:p>
            <a:r>
              <a:rPr lang="en-US" dirty="0"/>
              <a:t>6. Lack of concentration; for example, you could read a whole book but after finishing it, you don’t remember what you just read.</a:t>
            </a:r>
          </a:p>
          <a:p>
            <a:endParaRPr lang="en-US" dirty="0"/>
          </a:p>
        </p:txBody>
      </p:sp>
      <p:sp>
        <p:nvSpPr>
          <p:cNvPr id="4" name="Slide Number Placeholder 3"/>
          <p:cNvSpPr>
            <a:spLocks noGrp="1"/>
          </p:cNvSpPr>
          <p:nvPr>
            <p:ph type="sldNum" sz="quarter" idx="5"/>
          </p:nvPr>
        </p:nvSpPr>
        <p:spPr/>
        <p:txBody>
          <a:bodyPr/>
          <a:lstStyle/>
          <a:p>
            <a:fld id="{1AA882D7-9DB3-48DF-BFB1-CD139D5E6060}" type="slidenum">
              <a:rPr lang="en-US" smtClean="0"/>
              <a:pPr/>
              <a:t>5</a:t>
            </a:fld>
            <a:endParaRPr lang="en-US"/>
          </a:p>
        </p:txBody>
      </p:sp>
    </p:spTree>
    <p:extLst>
      <p:ext uri="{BB962C8B-B14F-4D97-AF65-F5344CB8AC3E}">
        <p14:creationId xmlns:p14="http://schemas.microsoft.com/office/powerpoint/2010/main" val="375870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Feelings of worthlessness; this is rather self explanatory. </a:t>
            </a:r>
          </a:p>
          <a:p>
            <a:r>
              <a:rPr lang="en-US" dirty="0"/>
              <a:t>8. Have morbid thoughts/ preoccupation with death; its when you surround yourself with death; this could be found in the type of music or movies that you watch/ listen to.</a:t>
            </a:r>
          </a:p>
          <a:p>
            <a:r>
              <a:rPr lang="en-US" dirty="0"/>
              <a:t>9. Fatigue; depression fatigue is different from normal fatigue. Depression fatigue is when you are tired for no reason.</a:t>
            </a:r>
          </a:p>
        </p:txBody>
      </p:sp>
      <p:sp>
        <p:nvSpPr>
          <p:cNvPr id="4" name="Slide Number Placeholder 3"/>
          <p:cNvSpPr>
            <a:spLocks noGrp="1"/>
          </p:cNvSpPr>
          <p:nvPr>
            <p:ph type="sldNum" sz="quarter" idx="5"/>
          </p:nvPr>
        </p:nvSpPr>
        <p:spPr/>
        <p:txBody>
          <a:bodyPr/>
          <a:lstStyle/>
          <a:p>
            <a:fld id="{1AA882D7-9DB3-48DF-BFB1-CD139D5E6060}" type="slidenum">
              <a:rPr lang="en-US" smtClean="0"/>
              <a:pPr/>
              <a:t>6</a:t>
            </a:fld>
            <a:endParaRPr lang="en-US"/>
          </a:p>
        </p:txBody>
      </p:sp>
    </p:spTree>
    <p:extLst>
      <p:ext uri="{BB962C8B-B14F-4D97-AF65-F5344CB8AC3E}">
        <p14:creationId xmlns:p14="http://schemas.microsoft.com/office/powerpoint/2010/main" val="312982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In total, there are 10 causes of depression</a:t>
            </a:r>
            <a:r>
              <a:rPr lang="en-US" baseline="0" dirty="0"/>
              <a:t>. Having 1-3 of these causes doesn’t necessarily mean you have depression. Even though, if you can relate to at least 4 of these causes, then you most likely have depression. Now, the good news is that; of the 10 categories of causes, 7-8 can be REVERSED or treated, by making LIFESTYLE changes. </a:t>
            </a:r>
          </a:p>
          <a:p>
            <a:r>
              <a:rPr lang="en-US" baseline="0" dirty="0"/>
              <a:t>LIFESTYLE- Exercise, Light, Fresh Air</a:t>
            </a:r>
          </a:p>
          <a:p>
            <a:r>
              <a:rPr lang="en-US" baseline="0" dirty="0"/>
              <a:t>CIRCADIAN RHYTHM; our bodies are made to sleep at night and wake during the day.  When this rhythm is not adhered to, it can interrupt our </a:t>
            </a:r>
            <a:r>
              <a:rPr lang="en-US" baseline="0" dirty="0" err="1"/>
              <a:t>nomal</a:t>
            </a:r>
            <a:r>
              <a:rPr lang="en-US" baseline="0" dirty="0"/>
              <a:t> sleep Wake cycles, leading to depression, but that can be corrected. By using the EARLY TO BED EARLY TO RISE rule. This decreases negative thoughts, can shift </a:t>
            </a:r>
            <a:r>
              <a:rPr lang="en-US" baseline="0" dirty="0" err="1"/>
              <a:t>ur</a:t>
            </a:r>
            <a:r>
              <a:rPr lang="en-US" baseline="0" dirty="0"/>
              <a:t> mood within 7 days.  We get better sleep when we are exposed to bright light during the day. The best sleep is in the hours BEFORE midnight.  So the more hours you sleep before midnight, the better sleep quality you will have.</a:t>
            </a:r>
          </a:p>
          <a:p>
            <a:r>
              <a:rPr lang="en-US" baseline="0" dirty="0"/>
              <a:t>ADDICTION- alcohol, tobacco, pornography, technology addiction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AA882D7-9DB3-48DF-BFB1-CD139D5E6060}" type="slidenum">
              <a:rPr lang="en-US" smtClean="0"/>
              <a:pPr/>
              <a:t>7</a:t>
            </a:fld>
            <a:endParaRPr lang="en-US"/>
          </a:p>
        </p:txBody>
      </p:sp>
    </p:spTree>
    <p:extLst>
      <p:ext uri="{BB962C8B-B14F-4D97-AF65-F5344CB8AC3E}">
        <p14:creationId xmlns:p14="http://schemas.microsoft.com/office/powerpoint/2010/main" val="187474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Lack of nutrition. You aren’t getting enough nutrition. What you put in your body affects your mind.</a:t>
            </a:r>
          </a:p>
          <a:p>
            <a:r>
              <a:rPr lang="en-US" baseline="0" dirty="0"/>
              <a:t>Toxic substances like too much mercury, lead, pesticides, </a:t>
            </a:r>
          </a:p>
          <a:p>
            <a:r>
              <a:rPr lang="en-US" baseline="0" dirty="0"/>
              <a:t>Social Causes- social isolation, people with depression often isolate themselves. When you’re not sticking to your proper sleep pattern, you’ll feel isolated because no one else is awake.</a:t>
            </a:r>
          </a:p>
          <a:p>
            <a:r>
              <a:rPr lang="en-US" baseline="0" dirty="0"/>
              <a:t>Medical issues - thyroid, Post traumatic, viral,</a:t>
            </a:r>
          </a:p>
          <a:p>
            <a:r>
              <a:rPr lang="en-US" baseline="0" dirty="0"/>
              <a:t>Frontal lobe suppressants ties in with addiction- include alcohol, drugs, music, video games, and pornography, forms of entertainment, music, not reading spiritual material</a:t>
            </a:r>
          </a:p>
          <a:p>
            <a:endParaRPr lang="en-US" baseline="0" dirty="0"/>
          </a:p>
        </p:txBody>
      </p:sp>
      <p:sp>
        <p:nvSpPr>
          <p:cNvPr id="4" name="Slide Number Placeholder 3"/>
          <p:cNvSpPr>
            <a:spLocks noGrp="1"/>
          </p:cNvSpPr>
          <p:nvPr>
            <p:ph type="sldNum" sz="quarter" idx="10"/>
          </p:nvPr>
        </p:nvSpPr>
        <p:spPr/>
        <p:txBody>
          <a:bodyPr/>
          <a:lstStyle/>
          <a:p>
            <a:fld id="{1AA882D7-9DB3-48DF-BFB1-CD139D5E6060}" type="slidenum">
              <a:rPr lang="en-US" smtClean="0"/>
              <a:pPr/>
              <a:t>8</a:t>
            </a:fld>
            <a:endParaRPr lang="en-US"/>
          </a:p>
        </p:txBody>
      </p:sp>
    </p:spTree>
    <p:extLst>
      <p:ext uri="{BB962C8B-B14F-4D97-AF65-F5344CB8AC3E}">
        <p14:creationId xmlns:p14="http://schemas.microsoft.com/office/powerpoint/2010/main" val="96665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a:t>
            </a:r>
            <a:r>
              <a:rPr lang="en-US" baseline="0" dirty="0"/>
              <a:t>  In the medical and psychiatric profession only 28% of all cases of depression have been treated successfully with medication.  And that is a very poor outcome.  At that rate, there has been greater success at treating CANCER than depression.</a:t>
            </a:r>
            <a:r>
              <a:rPr lang="en-US" dirty="0"/>
              <a:t> </a:t>
            </a:r>
          </a:p>
          <a:p>
            <a:endParaRPr lang="en-US" dirty="0"/>
          </a:p>
          <a:p>
            <a:r>
              <a:rPr lang="en-US" dirty="0"/>
              <a:t>Many patients have experienced reversal</a:t>
            </a:r>
            <a:r>
              <a:rPr lang="en-US" baseline="0" dirty="0"/>
              <a:t> of depression by making simple healthy lifestyle modifications such as improvements in nutrition, exercise, getting fresh air, adequate sleep and keeping to the EARLY TO BED EARLY TO RISE rule.</a:t>
            </a:r>
          </a:p>
          <a:p>
            <a:endParaRPr lang="en-US" baseline="0" dirty="0"/>
          </a:p>
          <a:p>
            <a:r>
              <a:rPr lang="en-US" baseline="0" dirty="0"/>
              <a:t>Learning how the brain works, and making lifestyle changes can produce results within as little as 10 days. (a dramatic difference can be made in the treatment)</a:t>
            </a:r>
          </a:p>
          <a:p>
            <a:r>
              <a:rPr lang="en-US" baseline="0" dirty="0" err="1"/>
              <a:t>Exercizes</a:t>
            </a:r>
            <a:r>
              <a:rPr lang="en-US" baseline="0" dirty="0"/>
              <a:t> for 1 hour each day can bring about change in 7 days.  Exercise changes the brain chemistry, and improving circulation, serotonin and dopamine are going up. Norepinephrine levels are going up and these are the brains neurotransmitters.   1 hour of vigorous walking is recommended.  It’s better to do it outdoors, and just dress for the weather.</a:t>
            </a:r>
            <a:endParaRPr lang="en-US" dirty="0"/>
          </a:p>
        </p:txBody>
      </p:sp>
      <p:sp>
        <p:nvSpPr>
          <p:cNvPr id="4" name="Slide Number Placeholder 3"/>
          <p:cNvSpPr>
            <a:spLocks noGrp="1"/>
          </p:cNvSpPr>
          <p:nvPr>
            <p:ph type="sldNum" sz="quarter" idx="10"/>
          </p:nvPr>
        </p:nvSpPr>
        <p:spPr/>
        <p:txBody>
          <a:bodyPr/>
          <a:lstStyle/>
          <a:p>
            <a:fld id="{1AA882D7-9DB3-48DF-BFB1-CD139D5E6060}" type="slidenum">
              <a:rPr lang="en-US" smtClean="0"/>
              <a:pPr/>
              <a:t>9</a:t>
            </a:fld>
            <a:endParaRPr lang="en-US"/>
          </a:p>
        </p:txBody>
      </p:sp>
    </p:spTree>
    <p:extLst>
      <p:ext uri="{BB962C8B-B14F-4D97-AF65-F5344CB8AC3E}">
        <p14:creationId xmlns:p14="http://schemas.microsoft.com/office/powerpoint/2010/main" val="23138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359742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441C3-55E1-413D-8231-FC11CBFBD750}"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194049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424028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196777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291652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246845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98679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186130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196532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259230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441C3-55E1-413D-8231-FC11CBFBD750}"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138073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4441C3-55E1-413D-8231-FC11CBFBD750}"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150206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4441C3-55E1-413D-8231-FC11CBFBD750}"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269185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4441C3-55E1-413D-8231-FC11CBFBD750}"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403891337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441C3-55E1-413D-8231-FC11CBFBD750}"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59837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441C3-55E1-413D-8231-FC11CBFBD750}"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308722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14441C3-55E1-413D-8231-FC11CBFBD750}" type="datetimeFigureOut">
              <a:rPr lang="en-US" smtClean="0"/>
              <a:pPr/>
              <a:t>8/2/2019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B92B32B-D119-4E8B-BAAE-56FB0EF4ED59}" type="slidenum">
              <a:rPr lang="en-US" smtClean="0"/>
              <a:pPr/>
              <a:t>‹#›</a:t>
            </a:fld>
            <a:endParaRPr lang="en-US"/>
          </a:p>
        </p:txBody>
      </p:sp>
    </p:spTree>
    <p:extLst>
      <p:ext uri="{BB962C8B-B14F-4D97-AF65-F5344CB8AC3E}">
        <p14:creationId xmlns:p14="http://schemas.microsoft.com/office/powerpoint/2010/main" val="371994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14441C3-55E1-413D-8231-FC11CBFBD750}" type="datetimeFigureOut">
              <a:rPr lang="en-US" smtClean="0"/>
              <a:pPr/>
              <a:t>8/2/2019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B92B32B-D119-4E8B-BAAE-56FB0EF4ED59}" type="slidenum">
              <a:rPr lang="en-US" smtClean="0"/>
              <a:pPr/>
              <a:t>‹#›</a:t>
            </a:fld>
            <a:endParaRPr lang="en-US"/>
          </a:p>
        </p:txBody>
      </p:sp>
    </p:spTree>
    <p:extLst>
      <p:ext uri="{BB962C8B-B14F-4D97-AF65-F5344CB8AC3E}">
        <p14:creationId xmlns:p14="http://schemas.microsoft.com/office/powerpoint/2010/main" val="169689492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DE67D-F434-4553-ADB2-906046AA6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31" y="-240631"/>
            <a:ext cx="12432631" cy="7098631"/>
          </a:xfrm>
          <a:prstGeom prst="rect">
            <a:avLst/>
          </a:prstGeom>
        </p:spPr>
      </p:pic>
      <p:sp>
        <p:nvSpPr>
          <p:cNvPr id="2" name="Title 1">
            <a:extLst>
              <a:ext uri="{FF2B5EF4-FFF2-40B4-BE49-F238E27FC236}">
                <a16:creationId xmlns:a16="http://schemas.microsoft.com/office/drawing/2014/main" id="{CD0CA97A-0111-4285-86B8-8B8009540104}"/>
              </a:ext>
            </a:extLst>
          </p:cNvPr>
          <p:cNvSpPr>
            <a:spLocks noGrp="1"/>
          </p:cNvSpPr>
          <p:nvPr>
            <p:ph type="title"/>
          </p:nvPr>
        </p:nvSpPr>
        <p:spPr>
          <a:xfrm>
            <a:off x="1233054" y="4320478"/>
            <a:ext cx="10515600" cy="1325563"/>
          </a:xfrm>
        </p:spPr>
        <p:txBody>
          <a:bodyPr>
            <a:normAutofit fontScale="90000"/>
          </a:bodyPr>
          <a:lstStyle/>
          <a:p>
            <a:pPr algn="ctr"/>
            <a:r>
              <a:rPr lang="en-US" sz="8800" cap="none" dirty="0">
                <a:ln w="0"/>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Depression</a:t>
            </a:r>
          </a:p>
        </p:txBody>
      </p:sp>
    </p:spTree>
    <p:extLst>
      <p:ext uri="{BB962C8B-B14F-4D97-AF65-F5344CB8AC3E}">
        <p14:creationId xmlns:p14="http://schemas.microsoft.com/office/powerpoint/2010/main" val="307329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8655"/>
            <a:ext cx="9905998" cy="1291936"/>
          </a:xfrm>
        </p:spPr>
        <p:txBody>
          <a:bodyPr>
            <a:normAutofit/>
          </a:bodyPr>
          <a:lstStyle/>
          <a:p>
            <a:pPr algn="ctr"/>
            <a:r>
              <a:rPr lang="en-US" sz="5400" b="1" dirty="0">
                <a:latin typeface="Arial" panose="020B0604020202020204" pitchFamily="34" charset="0"/>
                <a:cs typeface="Arial" panose="020B0604020202020204" pitchFamily="34" charset="0"/>
              </a:rPr>
              <a:t>Depression effects</a:t>
            </a:r>
          </a:p>
        </p:txBody>
      </p:sp>
      <p:sp>
        <p:nvSpPr>
          <p:cNvPr id="3" name="Content Placeholder 2"/>
          <p:cNvSpPr>
            <a:spLocks noGrp="1"/>
          </p:cNvSpPr>
          <p:nvPr>
            <p:ph idx="1"/>
          </p:nvPr>
        </p:nvSpPr>
        <p:spPr>
          <a:xfrm>
            <a:off x="362094" y="2088573"/>
            <a:ext cx="10517187" cy="4395354"/>
          </a:xfrm>
        </p:spPr>
        <p:txBody>
          <a:bodyPr anchor="t">
            <a:normAutofit/>
          </a:bodyPr>
          <a:lstStyle/>
          <a:p>
            <a:pPr marL="800100" lvl="1" indent="-3429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Headaches</a:t>
            </a:r>
          </a:p>
          <a:p>
            <a:pPr marL="800100" lvl="1" indent="-3429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 Asthma</a:t>
            </a:r>
          </a:p>
          <a:p>
            <a:pPr marL="800100" lvl="1" indent="-3429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 Memory Loss</a:t>
            </a:r>
          </a:p>
          <a:p>
            <a:pPr marL="800100" lvl="1" indent="-3429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 Return to addiction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12" y="1470314"/>
            <a:ext cx="3928196" cy="25024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803" y="3915644"/>
            <a:ext cx="3928197" cy="2942356"/>
          </a:xfrm>
          <a:prstGeom prst="rect">
            <a:avLst/>
          </a:prstGeom>
        </p:spPr>
      </p:pic>
    </p:spTree>
    <p:extLst>
      <p:ext uri="{BB962C8B-B14F-4D97-AF65-F5344CB8AC3E}">
        <p14:creationId xmlns:p14="http://schemas.microsoft.com/office/powerpoint/2010/main" val="307718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022" y="318655"/>
            <a:ext cx="9905998" cy="1250373"/>
          </a:xfrm>
        </p:spPr>
        <p:txBody>
          <a:bodyPr>
            <a:normAutofit/>
          </a:bodyPr>
          <a:lstStyle/>
          <a:p>
            <a:pPr algn="ctr"/>
            <a:r>
              <a:rPr lang="en-US" sz="5400" b="1" dirty="0">
                <a:latin typeface="Arial" panose="020B0604020202020204" pitchFamily="34" charset="0"/>
                <a:cs typeface="Arial" panose="020B0604020202020204" pitchFamily="34" charset="0"/>
              </a:rPr>
              <a:t>Depression Effects</a:t>
            </a:r>
          </a:p>
        </p:txBody>
      </p:sp>
      <p:sp>
        <p:nvSpPr>
          <p:cNvPr id="3" name="Content Placeholder 2"/>
          <p:cNvSpPr>
            <a:spLocks noGrp="1"/>
          </p:cNvSpPr>
          <p:nvPr>
            <p:ph idx="1"/>
          </p:nvPr>
        </p:nvSpPr>
        <p:spPr>
          <a:xfrm>
            <a:off x="808904" y="1859973"/>
            <a:ext cx="9905998" cy="3124201"/>
          </a:xfrm>
        </p:spPr>
        <p:txBody>
          <a:bodyPr anchor="t">
            <a:noAutofit/>
          </a:bodyPr>
          <a:lstStyle/>
          <a:p>
            <a:pPr marL="0" indent="0">
              <a:buNone/>
            </a:pPr>
            <a:r>
              <a:rPr lang="en-US" sz="4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5. Stroke and heart attack</a:t>
            </a:r>
          </a:p>
          <a:p>
            <a:pPr marL="0" indent="0">
              <a:buNone/>
            </a:pPr>
            <a:r>
              <a:rPr lang="en-US" sz="4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6. Pneumonia and cancer</a:t>
            </a:r>
          </a:p>
          <a:p>
            <a:pPr marL="0" indent="0">
              <a:buNone/>
            </a:pPr>
            <a:r>
              <a:rPr lang="en-US" sz="4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7. Chronic pain</a:t>
            </a:r>
          </a:p>
          <a:p>
            <a:pPr marL="0" indent="0">
              <a:buNone/>
            </a:pPr>
            <a:r>
              <a:rPr lang="en-US" sz="4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8. Loss of bone density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8702" y="1569028"/>
            <a:ext cx="3913298" cy="24418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208" y="3940752"/>
            <a:ext cx="3889664" cy="2917248"/>
          </a:xfrm>
          <a:prstGeom prst="rect">
            <a:avLst/>
          </a:prstGeom>
        </p:spPr>
      </p:pic>
    </p:spTree>
    <p:extLst>
      <p:ext uri="{BB962C8B-B14F-4D97-AF65-F5344CB8AC3E}">
        <p14:creationId xmlns:p14="http://schemas.microsoft.com/office/powerpoint/2010/main" val="128644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C1C53-DF5E-43CB-AEA4-80CDB86B8FA4}"/>
              </a:ext>
            </a:extLst>
          </p:cNvPr>
          <p:cNvSpPr>
            <a:spLocks noGrp="1"/>
          </p:cNvSpPr>
          <p:nvPr>
            <p:ph type="title"/>
          </p:nvPr>
        </p:nvSpPr>
        <p:spPr>
          <a:xfrm>
            <a:off x="838200" y="1026862"/>
            <a:ext cx="10515600" cy="4507664"/>
          </a:xfrm>
        </p:spPr>
        <p:txBody>
          <a:bodyPr>
            <a:noAutofit/>
          </a:bodyPr>
          <a:lstStyle/>
          <a:p>
            <a:pPr algn="ctr"/>
            <a:endParaRPr lang="en-US" sz="4000" b="1" cap="none" dirty="0">
              <a:effectLst>
                <a:glow rad="38100">
                  <a:schemeClr val="bg1">
                    <a:lumMod val="65000"/>
                    <a:lumOff val="35000"/>
                    <a:alpha val="40000"/>
                  </a:schemeClr>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837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1"/>
            <a:ext cx="9525000" cy="6858000"/>
          </a:xfrm>
          <a:prstGeom prst="rect">
            <a:avLst/>
          </a:prstGeom>
        </p:spPr>
      </p:pic>
    </p:spTree>
    <p:extLst>
      <p:ext uri="{BB962C8B-B14F-4D97-AF65-F5344CB8AC3E}">
        <p14:creationId xmlns:p14="http://schemas.microsoft.com/office/powerpoint/2010/main" val="111905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CCA1-C0AF-46F0-BF1C-17EE067CD13C}"/>
              </a:ext>
            </a:extLst>
          </p:cNvPr>
          <p:cNvSpPr>
            <a:spLocks noGrp="1"/>
          </p:cNvSpPr>
          <p:nvPr>
            <p:ph type="title"/>
          </p:nvPr>
        </p:nvSpPr>
        <p:spPr>
          <a:xfrm>
            <a:off x="1141413" y="609600"/>
            <a:ext cx="9905998" cy="1033670"/>
          </a:xfrm>
        </p:spPr>
        <p:txBody>
          <a:bodyPr/>
          <a:lstStyle/>
          <a:p>
            <a:r>
              <a:rPr lang="en-US" sz="5400" b="1" dirty="0">
                <a:solidFill>
                  <a:srgbClr val="DDDDDD"/>
                </a:solidFill>
                <a:effectLst>
                  <a:glow rad="38100">
                    <a:prstClr val="black">
                      <a:lumMod val="65000"/>
                      <a:lumOff val="35000"/>
                      <a:alpha val="40000"/>
                    </a:prstClr>
                  </a:glow>
                  <a:outerShdw blurRad="28575" dist="38100" dir="14040000" algn="tl" rotWithShape="0">
                    <a:srgbClr val="000000">
                      <a:alpha val="25000"/>
                    </a:srgbClr>
                  </a:outerShdw>
                </a:effectLst>
                <a:latin typeface="Arial" panose="020B0604020202020204" pitchFamily="34" charset="0"/>
                <a:cs typeface="Arial" panose="020B0604020202020204" pitchFamily="34" charset="0"/>
              </a:rPr>
              <a:t>What is depression?</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837E6B-7519-4A1B-AF20-D3BD9E3CDB99}"/>
              </a:ext>
            </a:extLst>
          </p:cNvPr>
          <p:cNvSpPr>
            <a:spLocks noGrp="1"/>
          </p:cNvSpPr>
          <p:nvPr>
            <p:ph idx="1"/>
          </p:nvPr>
        </p:nvSpPr>
        <p:spPr>
          <a:xfrm>
            <a:off x="550718" y="1849582"/>
            <a:ext cx="10816937" cy="4665518"/>
          </a:xfrm>
        </p:spPr>
        <p:txBody>
          <a:bodyPr anchor="t">
            <a:normAutofit lnSpcReduction="10000"/>
          </a:bodyPr>
          <a:lstStyle/>
          <a:p>
            <a:pPr marL="0" indent="0">
              <a:buNone/>
            </a:pPr>
            <a:r>
              <a:rPr lang="en-US" sz="5400"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Depression (major depressive disorder) is a common and serious medical illness that negatively affects how you </a:t>
            </a: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feel</a:t>
            </a:r>
            <a:r>
              <a:rPr lang="en-US" sz="5400"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 the way you </a:t>
            </a: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think</a:t>
            </a:r>
            <a:r>
              <a:rPr lang="en-US" sz="5400"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 and how you </a:t>
            </a: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act</a:t>
            </a:r>
            <a:r>
              <a:rPr lang="en-US" sz="5400"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 </a:t>
            </a: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Fortunately, it is also treatable.</a:t>
            </a:r>
          </a:p>
        </p:txBody>
      </p:sp>
    </p:spTree>
    <p:extLst>
      <p:ext uri="{BB962C8B-B14F-4D97-AF65-F5344CB8AC3E}">
        <p14:creationId xmlns:p14="http://schemas.microsoft.com/office/powerpoint/2010/main" val="111142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1357-66A8-441B-8585-22765AA66ED8}"/>
              </a:ext>
            </a:extLst>
          </p:cNvPr>
          <p:cNvSpPr>
            <a:spLocks noGrp="1"/>
          </p:cNvSpPr>
          <p:nvPr>
            <p:ph type="title"/>
          </p:nvPr>
        </p:nvSpPr>
        <p:spPr>
          <a:xfrm>
            <a:off x="1141413" y="609600"/>
            <a:ext cx="9905998" cy="967409"/>
          </a:xfrm>
        </p:spPr>
        <p:txBody>
          <a:bodyPr>
            <a:noAutofit/>
          </a:bodyPr>
          <a:lstStyle/>
          <a:p>
            <a:r>
              <a:rPr lang="en-US" sz="5400" b="1" dirty="0">
                <a:effectLst>
                  <a:glow rad="38100">
                    <a:schemeClr val="bg1">
                      <a:lumMod val="65000"/>
                      <a:lumOff val="35000"/>
                      <a:alpha val="40000"/>
                    </a:schemeClr>
                  </a:glow>
                </a:effectLst>
              </a:rPr>
              <a:t>Depression symptoms</a:t>
            </a:r>
          </a:p>
        </p:txBody>
      </p:sp>
      <p:sp>
        <p:nvSpPr>
          <p:cNvPr id="3" name="Content Placeholder 2">
            <a:extLst>
              <a:ext uri="{FF2B5EF4-FFF2-40B4-BE49-F238E27FC236}">
                <a16:creationId xmlns:a16="http://schemas.microsoft.com/office/drawing/2014/main" id="{E8DB5C4F-EA8D-49B4-B958-F49FA077A171}"/>
              </a:ext>
            </a:extLst>
          </p:cNvPr>
          <p:cNvSpPr>
            <a:spLocks noGrp="1"/>
          </p:cNvSpPr>
          <p:nvPr>
            <p:ph idx="1"/>
          </p:nvPr>
        </p:nvSpPr>
        <p:spPr>
          <a:xfrm>
            <a:off x="405245" y="1754518"/>
            <a:ext cx="7034645" cy="4843709"/>
          </a:xfrm>
        </p:spPr>
        <p:txBody>
          <a:bodyPr anchor="t">
            <a:normAutofit/>
          </a:bodyPr>
          <a:lstStyle/>
          <a:p>
            <a:pPr marL="914400" indent="-9144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Sadness or emptiness</a:t>
            </a:r>
          </a:p>
          <a:p>
            <a:pPr marL="914400" indent="-9144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Apathy – lack of interest</a:t>
            </a:r>
          </a:p>
          <a:p>
            <a:pPr marL="914400" indent="-914400">
              <a:buFont typeface="+mj-lt"/>
              <a:buAutoNum type="arabicPeriod"/>
            </a:pPr>
            <a:r>
              <a:rPr lang="en-US" sz="48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Sleep disturbances</a:t>
            </a:r>
          </a:p>
        </p:txBody>
      </p:sp>
      <p:pic>
        <p:nvPicPr>
          <p:cNvPr id="6" name="Picture 5">
            <a:extLst>
              <a:ext uri="{FF2B5EF4-FFF2-40B4-BE49-F238E27FC236}">
                <a16:creationId xmlns:a16="http://schemas.microsoft.com/office/drawing/2014/main" id="{87F1F559-0DA2-4D53-AD0F-C34C42030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64" y="1754518"/>
            <a:ext cx="4090337" cy="4089689"/>
          </a:xfrm>
          <a:prstGeom prst="rect">
            <a:avLst/>
          </a:prstGeom>
        </p:spPr>
      </p:pic>
    </p:spTree>
    <p:extLst>
      <p:ext uri="{BB962C8B-B14F-4D97-AF65-F5344CB8AC3E}">
        <p14:creationId xmlns:p14="http://schemas.microsoft.com/office/powerpoint/2010/main" val="230508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7D12-960D-4F76-9C81-7ED2FCFAC64A}"/>
              </a:ext>
            </a:extLst>
          </p:cNvPr>
          <p:cNvSpPr>
            <a:spLocks noGrp="1"/>
          </p:cNvSpPr>
          <p:nvPr>
            <p:ph type="title"/>
          </p:nvPr>
        </p:nvSpPr>
        <p:spPr>
          <a:xfrm>
            <a:off x="1141413" y="-13855"/>
            <a:ext cx="9905998" cy="1905000"/>
          </a:xfrm>
        </p:spPr>
        <p:txBody>
          <a:bodyPr/>
          <a:lstStyle/>
          <a:p>
            <a:r>
              <a:rPr lang="en-US" sz="5400" b="1" dirty="0">
                <a:solidFill>
                  <a:srgbClr val="DDDDDD"/>
                </a:solidFill>
                <a:effectLst>
                  <a:glow rad="38100">
                    <a:prstClr val="black">
                      <a:lumMod val="65000"/>
                      <a:lumOff val="35000"/>
                      <a:alpha val="40000"/>
                    </a:prstClr>
                  </a:glow>
                  <a:outerShdw blurRad="28575" dist="38100" dir="14040000" algn="tl" rotWithShape="0">
                    <a:srgbClr val="000000">
                      <a:alpha val="25000"/>
                    </a:srgbClr>
                  </a:outerShdw>
                </a:effectLst>
              </a:rPr>
              <a:t>Depression symptoms</a:t>
            </a:r>
            <a:endParaRPr lang="en-US" b="1" dirty="0"/>
          </a:p>
        </p:txBody>
      </p:sp>
      <p:sp>
        <p:nvSpPr>
          <p:cNvPr id="3" name="Content Placeholder 2">
            <a:extLst>
              <a:ext uri="{FF2B5EF4-FFF2-40B4-BE49-F238E27FC236}">
                <a16:creationId xmlns:a16="http://schemas.microsoft.com/office/drawing/2014/main" id="{D1824F78-7DE8-4DAB-8092-ACCD383AC0E9}"/>
              </a:ext>
            </a:extLst>
          </p:cNvPr>
          <p:cNvSpPr>
            <a:spLocks noGrp="1"/>
          </p:cNvSpPr>
          <p:nvPr>
            <p:ph idx="1"/>
          </p:nvPr>
        </p:nvSpPr>
        <p:spPr>
          <a:xfrm>
            <a:off x="1141413" y="1745673"/>
            <a:ext cx="4583526" cy="3501736"/>
          </a:xfrm>
        </p:spPr>
        <p:txBody>
          <a:bodyPr anchor="t">
            <a:noAutofit/>
          </a:bodyPr>
          <a:lstStyle/>
          <a:p>
            <a:pPr marL="0" indent="0">
              <a:buNone/>
            </a:pPr>
            <a:r>
              <a:rPr lang="en-US" sz="4400" b="1" dirty="0">
                <a:latin typeface="Arial" panose="020B0604020202020204" pitchFamily="34" charset="0"/>
                <a:cs typeface="Arial" panose="020B0604020202020204" pitchFamily="34" charset="0"/>
              </a:rPr>
              <a:t>4. Irritability</a:t>
            </a:r>
          </a:p>
          <a:p>
            <a:pPr marL="0" indent="0">
              <a:buNone/>
            </a:pPr>
            <a:r>
              <a:rPr lang="en-US" sz="4400" b="1" dirty="0">
                <a:latin typeface="Arial" panose="020B0604020202020204" pitchFamily="34" charset="0"/>
                <a:cs typeface="Arial" panose="020B0604020202020204" pitchFamily="34" charset="0"/>
              </a:rPr>
              <a:t>5. Weight/ Appetite changes </a:t>
            </a:r>
          </a:p>
          <a:p>
            <a:pPr marL="0" indent="0">
              <a:buNone/>
            </a:pPr>
            <a:r>
              <a:rPr lang="en-US" sz="4400" b="1" dirty="0">
                <a:latin typeface="Arial" panose="020B0604020202020204" pitchFamily="34" charset="0"/>
                <a:cs typeface="Arial" panose="020B0604020202020204" pitchFamily="34" charset="0"/>
              </a:rPr>
              <a:t>6. Lack of concentration</a:t>
            </a:r>
          </a:p>
        </p:txBody>
      </p:sp>
      <p:pic>
        <p:nvPicPr>
          <p:cNvPr id="5" name="Picture 4">
            <a:extLst>
              <a:ext uri="{FF2B5EF4-FFF2-40B4-BE49-F238E27FC236}">
                <a16:creationId xmlns:a16="http://schemas.microsoft.com/office/drawing/2014/main" id="{2BA0D285-C56F-417B-853B-6F90369FD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2" y="4469153"/>
            <a:ext cx="3713017" cy="2388846"/>
          </a:xfrm>
          <a:prstGeom prst="rect">
            <a:avLst/>
          </a:prstGeom>
        </p:spPr>
      </p:pic>
      <p:pic>
        <p:nvPicPr>
          <p:cNvPr id="6" name="Picture 5">
            <a:extLst>
              <a:ext uri="{FF2B5EF4-FFF2-40B4-BE49-F238E27FC236}">
                <a16:creationId xmlns:a16="http://schemas.microsoft.com/office/drawing/2014/main" id="{0F479A37-611A-42D5-B1A3-5623BBC830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3" y="1575099"/>
            <a:ext cx="3713018" cy="2781179"/>
          </a:xfrm>
          <a:prstGeom prst="rect">
            <a:avLst/>
          </a:prstGeom>
        </p:spPr>
      </p:pic>
      <p:pic>
        <p:nvPicPr>
          <p:cNvPr id="8" name="Picture 7">
            <a:extLst>
              <a:ext uri="{FF2B5EF4-FFF2-40B4-BE49-F238E27FC236}">
                <a16:creationId xmlns:a16="http://schemas.microsoft.com/office/drawing/2014/main" id="{B584A6AB-E8C3-4D8C-AD4E-BF51960593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08" r="19214"/>
          <a:stretch/>
        </p:blipFill>
        <p:spPr>
          <a:xfrm>
            <a:off x="5305375" y="2608118"/>
            <a:ext cx="3080089" cy="2795684"/>
          </a:xfrm>
          <a:prstGeom prst="rect">
            <a:avLst/>
          </a:prstGeom>
        </p:spPr>
      </p:pic>
    </p:spTree>
    <p:extLst>
      <p:ext uri="{BB962C8B-B14F-4D97-AF65-F5344CB8AC3E}">
        <p14:creationId xmlns:p14="http://schemas.microsoft.com/office/powerpoint/2010/main" val="44012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CCA1-C0AF-46F0-BF1C-17EE067CD13C}"/>
              </a:ext>
            </a:extLst>
          </p:cNvPr>
          <p:cNvSpPr>
            <a:spLocks noGrp="1"/>
          </p:cNvSpPr>
          <p:nvPr>
            <p:ph type="title"/>
          </p:nvPr>
        </p:nvSpPr>
        <p:spPr>
          <a:xfrm>
            <a:off x="1162195" y="327538"/>
            <a:ext cx="9905998" cy="1033670"/>
          </a:xfrm>
        </p:spPr>
        <p:txBody>
          <a:bodyPr/>
          <a:lstStyle/>
          <a:p>
            <a:r>
              <a:rPr lang="en-US" sz="5400" b="1" dirty="0">
                <a:solidFill>
                  <a:srgbClr val="DDDDDD"/>
                </a:solidFill>
                <a:effectLst>
                  <a:glow rad="38100">
                    <a:prstClr val="black">
                      <a:lumMod val="65000"/>
                      <a:lumOff val="35000"/>
                      <a:alpha val="40000"/>
                    </a:prstClr>
                  </a:glow>
                  <a:outerShdw blurRad="28575" dist="38100" dir="14040000" algn="tl" rotWithShape="0">
                    <a:srgbClr val="000000">
                      <a:alpha val="25000"/>
                    </a:srgbClr>
                  </a:outerShdw>
                </a:effectLst>
              </a:rPr>
              <a:t>Depression symptoms</a:t>
            </a:r>
            <a:endParaRPr lang="en-US" b="1" dirty="0"/>
          </a:p>
        </p:txBody>
      </p:sp>
      <p:sp>
        <p:nvSpPr>
          <p:cNvPr id="3" name="Content Placeholder 2">
            <a:extLst>
              <a:ext uri="{FF2B5EF4-FFF2-40B4-BE49-F238E27FC236}">
                <a16:creationId xmlns:a16="http://schemas.microsoft.com/office/drawing/2014/main" id="{AC837E6B-7519-4A1B-AF20-D3BD9E3CDB99}"/>
              </a:ext>
            </a:extLst>
          </p:cNvPr>
          <p:cNvSpPr>
            <a:spLocks noGrp="1"/>
          </p:cNvSpPr>
          <p:nvPr>
            <p:ph idx="1"/>
          </p:nvPr>
        </p:nvSpPr>
        <p:spPr>
          <a:xfrm>
            <a:off x="737754" y="1520564"/>
            <a:ext cx="8239991" cy="3875810"/>
          </a:xfrm>
        </p:spPr>
        <p:txBody>
          <a:bodyPr anchor="t">
            <a:normAutofit fontScale="92500" lnSpcReduction="20000"/>
          </a:bodyPr>
          <a:lstStyle/>
          <a:p>
            <a:pPr marL="0" indent="0">
              <a:buNone/>
            </a:pPr>
            <a:r>
              <a:rPr lang="en-US" sz="5400" b="1" dirty="0">
                <a:latin typeface="Arial" panose="020B0604020202020204" pitchFamily="34" charset="0"/>
                <a:cs typeface="Arial" panose="020B0604020202020204" pitchFamily="34" charset="0"/>
              </a:rPr>
              <a:t>7. Feelings of worthlessness</a:t>
            </a:r>
          </a:p>
          <a:p>
            <a:pPr marL="0" indent="0">
              <a:buNone/>
            </a:pPr>
            <a:r>
              <a:rPr lang="en-US" sz="5400" b="1" dirty="0">
                <a:latin typeface="Arial" panose="020B0604020202020204" pitchFamily="34" charset="0"/>
                <a:cs typeface="Arial" panose="020B0604020202020204" pitchFamily="34" charset="0"/>
              </a:rPr>
              <a:t>8. Morbid thoughts/ Preoccupation with death</a:t>
            </a:r>
          </a:p>
          <a:p>
            <a:pPr marL="0" indent="0">
              <a:buNone/>
            </a:pPr>
            <a:r>
              <a:rPr lang="en-US" sz="5400" b="1" dirty="0">
                <a:latin typeface="Arial" panose="020B0604020202020204" pitchFamily="34" charset="0"/>
                <a:cs typeface="Arial" panose="020B0604020202020204" pitchFamily="34" charset="0"/>
              </a:rPr>
              <a:t>9. Fatigue</a:t>
            </a:r>
          </a:p>
          <a:p>
            <a:pPr marL="0" indent="0">
              <a:buNone/>
            </a:pPr>
            <a:endParaRPr lang="en-US" sz="5400" dirty="0">
              <a:latin typeface="Arial" panose="020B0604020202020204" pitchFamily="34" charset="0"/>
              <a:cs typeface="Arial" panose="020B0604020202020204" pitchFamily="34" charset="0"/>
            </a:endParaRPr>
          </a:p>
          <a:p>
            <a:pPr marL="0" indent="0">
              <a:buNone/>
            </a:pP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8977743" y="4083627"/>
            <a:ext cx="3214258" cy="2774373"/>
          </a:xfrm>
          <a:prstGeom prst="rect">
            <a:avLst/>
          </a:prstGeom>
        </p:spPr>
      </p:pic>
      <p:pic>
        <p:nvPicPr>
          <p:cNvPr id="6" name="Picture 5"/>
          <p:cNvPicPr>
            <a:picLocks noChangeAspect="1"/>
          </p:cNvPicPr>
          <p:nvPr/>
        </p:nvPicPr>
        <p:blipFill>
          <a:blip r:embed="rId4" cstate="print"/>
          <a:stretch>
            <a:fillRect/>
          </a:stretch>
        </p:blipFill>
        <p:spPr>
          <a:xfrm>
            <a:off x="8977744" y="1134769"/>
            <a:ext cx="3214255" cy="2990422"/>
          </a:xfrm>
          <a:prstGeom prst="rect">
            <a:avLst/>
          </a:prstGeom>
        </p:spPr>
      </p:pic>
    </p:spTree>
    <p:extLst>
      <p:ext uri="{BB962C8B-B14F-4D97-AF65-F5344CB8AC3E}">
        <p14:creationId xmlns:p14="http://schemas.microsoft.com/office/powerpoint/2010/main" val="420079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B766-7B7F-450B-BC20-39613969A5EA}"/>
              </a:ext>
            </a:extLst>
          </p:cNvPr>
          <p:cNvSpPr>
            <a:spLocks noGrp="1"/>
          </p:cNvSpPr>
          <p:nvPr>
            <p:ph type="title"/>
          </p:nvPr>
        </p:nvSpPr>
        <p:spPr>
          <a:xfrm>
            <a:off x="1150937" y="0"/>
            <a:ext cx="9905998" cy="1905000"/>
          </a:xfrm>
        </p:spPr>
        <p:txBody>
          <a:bodyPr/>
          <a:lstStyle/>
          <a:p>
            <a:r>
              <a:rPr lang="en-US" sz="5400" b="1" dirty="0">
                <a:solidFill>
                  <a:srgbClr val="DDDDDD"/>
                </a:solidFill>
                <a:effectLst>
                  <a:glow rad="38100">
                    <a:prstClr val="black">
                      <a:lumMod val="65000"/>
                      <a:lumOff val="35000"/>
                      <a:alpha val="40000"/>
                    </a:prstClr>
                  </a:glow>
                </a:effectLst>
                <a:latin typeface="Arial" panose="020B0604020202020204" pitchFamily="34" charset="0"/>
                <a:cs typeface="Arial" panose="020B0604020202020204" pitchFamily="34" charset="0"/>
              </a:rPr>
              <a:t>Depression CAUSES</a:t>
            </a:r>
            <a:endParaRPr lang="en-US" b="1" dirty="0">
              <a:effectLst>
                <a:glow rad="38100">
                  <a:prstClr val="black">
                    <a:lumMod val="65000"/>
                    <a:lumOff val="35000"/>
                    <a:alpha val="40000"/>
                  </a:prstClr>
                </a:glow>
              </a:effectLst>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85E5F9F6-0B0B-40E5-88CD-9C5142EC2118}"/>
              </a:ext>
            </a:extLst>
          </p:cNvPr>
          <p:cNvSpPr>
            <a:spLocks noGrp="1"/>
          </p:cNvSpPr>
          <p:nvPr>
            <p:ph idx="1"/>
          </p:nvPr>
        </p:nvSpPr>
        <p:spPr>
          <a:xfrm>
            <a:off x="744217" y="1496291"/>
            <a:ext cx="10966338" cy="5081154"/>
          </a:xfrm>
        </p:spPr>
        <p:txBody>
          <a:bodyPr anchor="t">
            <a:normAutofit lnSpcReduction="10000"/>
          </a:bodyPr>
          <a:lstStyle/>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Genetics</a:t>
            </a:r>
          </a:p>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Our Development</a:t>
            </a:r>
          </a:p>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Lifestyle</a:t>
            </a:r>
          </a:p>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Circadian Rhythm</a:t>
            </a:r>
          </a:p>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Addiction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221" y="4174294"/>
            <a:ext cx="3796145" cy="268370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455" t="8265" r="23037" b="7439"/>
          <a:stretch/>
        </p:blipFill>
        <p:spPr>
          <a:xfrm>
            <a:off x="8104910" y="1293004"/>
            <a:ext cx="3433693" cy="2881290"/>
          </a:xfrm>
          <a:prstGeom prst="rect">
            <a:avLst/>
          </a:prstGeom>
        </p:spPr>
      </p:pic>
    </p:spTree>
    <p:extLst>
      <p:ext uri="{BB962C8B-B14F-4D97-AF65-F5344CB8AC3E}">
        <p14:creationId xmlns:p14="http://schemas.microsoft.com/office/powerpoint/2010/main" val="341195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B766-7B7F-450B-BC20-39613969A5EA}"/>
              </a:ext>
            </a:extLst>
          </p:cNvPr>
          <p:cNvSpPr>
            <a:spLocks noGrp="1"/>
          </p:cNvSpPr>
          <p:nvPr>
            <p:ph type="title"/>
          </p:nvPr>
        </p:nvSpPr>
        <p:spPr>
          <a:xfrm>
            <a:off x="1150937" y="0"/>
            <a:ext cx="9905998" cy="1905000"/>
          </a:xfrm>
        </p:spPr>
        <p:txBody>
          <a:bodyPr/>
          <a:lstStyle/>
          <a:p>
            <a:r>
              <a:rPr lang="en-US" sz="5400" b="1" dirty="0">
                <a:solidFill>
                  <a:srgbClr val="DDDDDD"/>
                </a:solidFill>
                <a:effectLst>
                  <a:glow rad="38100">
                    <a:prstClr val="black">
                      <a:lumMod val="65000"/>
                      <a:lumOff val="35000"/>
                      <a:alpha val="40000"/>
                    </a:prstClr>
                  </a:glow>
                </a:effectLst>
                <a:latin typeface="Arial" panose="020B0604020202020204" pitchFamily="34" charset="0"/>
                <a:cs typeface="Arial" panose="020B0604020202020204" pitchFamily="34" charset="0"/>
              </a:rPr>
              <a:t>Depression CAUSES</a:t>
            </a:r>
            <a:endParaRPr lang="en-US" b="1" dirty="0">
              <a:effectLst>
                <a:glow rad="38100">
                  <a:prstClr val="black">
                    <a:lumMod val="65000"/>
                    <a:lumOff val="35000"/>
                    <a:alpha val="40000"/>
                  </a:prstClr>
                </a:glow>
              </a:effectLst>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85E5F9F6-0B0B-40E5-88CD-9C5142EC2118}"/>
              </a:ext>
            </a:extLst>
          </p:cNvPr>
          <p:cNvSpPr>
            <a:spLocks noGrp="1"/>
          </p:cNvSpPr>
          <p:nvPr>
            <p:ph idx="1"/>
          </p:nvPr>
        </p:nvSpPr>
        <p:spPr>
          <a:xfrm>
            <a:off x="744217" y="1496291"/>
            <a:ext cx="10966338" cy="5081154"/>
          </a:xfrm>
        </p:spPr>
        <p:txBody>
          <a:bodyPr anchor="t">
            <a:normAutofit lnSpcReduction="10000"/>
          </a:bodyPr>
          <a:lstStyle/>
          <a:p>
            <a:pPr marL="914400" indent="-914400">
              <a:buFont typeface="+mj-lt"/>
              <a:buAutoNum type="arabicPeriod" startAt="6"/>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Nutrition</a:t>
            </a:r>
          </a:p>
          <a:p>
            <a:pPr marL="914400" indent="-914400">
              <a:buFont typeface="+mj-lt"/>
              <a:buAutoNum type="arabicPeriod" startAt="6"/>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Toxic</a:t>
            </a:r>
          </a:p>
          <a:p>
            <a:pPr marL="914400" indent="-914400">
              <a:buFont typeface="+mj-lt"/>
              <a:buAutoNum type="arabicPeriod" startAt="6"/>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Social</a:t>
            </a:r>
          </a:p>
          <a:p>
            <a:pPr marL="914400" indent="-914400">
              <a:buFont typeface="+mj-lt"/>
              <a:buAutoNum type="arabicPeriod" startAt="6"/>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Medical</a:t>
            </a:r>
          </a:p>
          <a:p>
            <a:pPr marL="914400" indent="-914400">
              <a:buFont typeface="+mj-lt"/>
              <a:buAutoNum type="arabicPeriod" startAt="6"/>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Frontal Lobe suppressants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019" y="1641762"/>
            <a:ext cx="5536256" cy="3314701"/>
          </a:xfrm>
          <a:prstGeom prst="rect">
            <a:avLst/>
          </a:prstGeom>
        </p:spPr>
      </p:pic>
    </p:spTree>
    <p:extLst>
      <p:ext uri="{BB962C8B-B14F-4D97-AF65-F5344CB8AC3E}">
        <p14:creationId xmlns:p14="http://schemas.microsoft.com/office/powerpoint/2010/main" val="77255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B766-7B7F-450B-BC20-39613969A5EA}"/>
              </a:ext>
            </a:extLst>
          </p:cNvPr>
          <p:cNvSpPr>
            <a:spLocks noGrp="1"/>
          </p:cNvSpPr>
          <p:nvPr>
            <p:ph type="title"/>
          </p:nvPr>
        </p:nvSpPr>
        <p:spPr>
          <a:xfrm>
            <a:off x="1150937" y="0"/>
            <a:ext cx="9905998" cy="1905000"/>
          </a:xfrm>
        </p:spPr>
        <p:txBody>
          <a:bodyPr/>
          <a:lstStyle/>
          <a:p>
            <a:r>
              <a:rPr lang="en-US" sz="5400" b="1" dirty="0">
                <a:solidFill>
                  <a:srgbClr val="DDDDDD"/>
                </a:solidFill>
                <a:effectLst>
                  <a:glow rad="38100">
                    <a:prstClr val="black">
                      <a:lumMod val="65000"/>
                      <a:lumOff val="35000"/>
                      <a:alpha val="40000"/>
                    </a:prstClr>
                  </a:glow>
                </a:effectLst>
                <a:latin typeface="Arial" panose="020B0604020202020204" pitchFamily="34" charset="0"/>
                <a:cs typeface="Arial" panose="020B0604020202020204" pitchFamily="34" charset="0"/>
              </a:rPr>
              <a:t>Depression treatments</a:t>
            </a:r>
            <a:endParaRPr lang="en-US" b="1" dirty="0">
              <a:effectLst>
                <a:glow rad="38100">
                  <a:prstClr val="black">
                    <a:lumMod val="65000"/>
                    <a:lumOff val="35000"/>
                    <a:alpha val="40000"/>
                  </a:prstClr>
                </a:glow>
              </a:effectLst>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85E5F9F6-0B0B-40E5-88CD-9C5142EC2118}"/>
              </a:ext>
            </a:extLst>
          </p:cNvPr>
          <p:cNvSpPr>
            <a:spLocks noGrp="1"/>
          </p:cNvSpPr>
          <p:nvPr>
            <p:ph idx="1"/>
          </p:nvPr>
        </p:nvSpPr>
        <p:spPr>
          <a:xfrm>
            <a:off x="744217" y="1496291"/>
            <a:ext cx="10966338" cy="5081154"/>
          </a:xfrm>
        </p:spPr>
        <p:txBody>
          <a:bodyPr anchor="t">
            <a:normAutofit/>
          </a:bodyPr>
          <a:lstStyle/>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Medication – </a:t>
            </a:r>
            <a:b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b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28% success rate</a:t>
            </a:r>
          </a:p>
          <a:p>
            <a:pPr marL="914400" indent="-914400">
              <a:buFont typeface="+mj-lt"/>
              <a:buAutoNum type="arabicPeriod"/>
            </a:pPr>
            <a:r>
              <a:rPr lang="en-US" sz="5400" b="1" cap="none" dirty="0">
                <a:effectLst>
                  <a:glow rad="38100">
                    <a:schemeClr val="bg1">
                      <a:lumMod val="50000"/>
                      <a:lumOff val="50000"/>
                      <a:alpha val="20000"/>
                    </a:schemeClr>
                  </a:glow>
                </a:effectLst>
                <a:latin typeface="Arial" panose="020B0604020202020204" pitchFamily="34" charset="0"/>
                <a:cs typeface="Arial" panose="020B0604020202020204" pitchFamily="34" charset="0"/>
              </a:rPr>
              <a:t>Reverse Causes</a:t>
            </a:r>
          </a:p>
        </p:txBody>
      </p:sp>
      <p:pic>
        <p:nvPicPr>
          <p:cNvPr id="3" name="Picture 2"/>
          <p:cNvPicPr>
            <a:picLocks noChangeAspect="1"/>
          </p:cNvPicPr>
          <p:nvPr/>
        </p:nvPicPr>
        <p:blipFill>
          <a:blip r:embed="rId3" cstate="print"/>
          <a:stretch>
            <a:fillRect/>
          </a:stretch>
        </p:blipFill>
        <p:spPr>
          <a:xfrm>
            <a:off x="7747631" y="2444113"/>
            <a:ext cx="4444369" cy="4413887"/>
          </a:xfrm>
          <a:prstGeom prst="rect">
            <a:avLst/>
          </a:prstGeom>
        </p:spPr>
      </p:pic>
    </p:spTree>
    <p:extLst>
      <p:ext uri="{BB962C8B-B14F-4D97-AF65-F5344CB8AC3E}">
        <p14:creationId xmlns:p14="http://schemas.microsoft.com/office/powerpoint/2010/main" val="603223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6063</TotalTime>
  <Words>1293</Words>
  <Application>Microsoft Office PowerPoint</Application>
  <PresentationFormat>Widescreen</PresentationFormat>
  <Paragraphs>86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Mesh</vt:lpstr>
      <vt:lpstr>Depression</vt:lpstr>
      <vt:lpstr>PowerPoint Presentation</vt:lpstr>
      <vt:lpstr>What is depression?</vt:lpstr>
      <vt:lpstr>Depression symptoms</vt:lpstr>
      <vt:lpstr>Depression symptoms</vt:lpstr>
      <vt:lpstr>Depression symptoms</vt:lpstr>
      <vt:lpstr>Depression CAUSES</vt:lpstr>
      <vt:lpstr>Depression CAUSES</vt:lpstr>
      <vt:lpstr>Depression treatments</vt:lpstr>
      <vt:lpstr>Depression effects</vt:lpstr>
      <vt:lpstr>Depression Effects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Rebecca Biukoto</dc:creator>
  <cp:lastModifiedBy>Rebecca Biukoto</cp:lastModifiedBy>
  <cp:revision>60</cp:revision>
  <dcterms:created xsi:type="dcterms:W3CDTF">2019-07-29T05:33:21Z</dcterms:created>
  <dcterms:modified xsi:type="dcterms:W3CDTF">2019-08-03T01:38:40Z</dcterms:modified>
</cp:coreProperties>
</file>