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Default Extension="png" ContentType="image/png"/>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notesSlides/notesSlide11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slides/slide117.xml" ContentType="application/vnd.openxmlformats-officedocument.presentationml.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35"/>
  </p:notesMasterIdLst>
  <p:sldIdLst>
    <p:sldId id="354" r:id="rId15"/>
    <p:sldId id="461" r:id="rId16"/>
    <p:sldId id="465" r:id="rId17"/>
    <p:sldId id="466" r:id="rId18"/>
    <p:sldId id="467" r:id="rId19"/>
    <p:sldId id="463" r:id="rId20"/>
    <p:sldId id="462" r:id="rId21"/>
    <p:sldId id="468" r:id="rId22"/>
    <p:sldId id="469" r:id="rId23"/>
    <p:sldId id="470" r:id="rId24"/>
    <p:sldId id="471" r:id="rId25"/>
    <p:sldId id="473" r:id="rId26"/>
    <p:sldId id="472" r:id="rId27"/>
    <p:sldId id="474" r:id="rId28"/>
    <p:sldId id="475" r:id="rId29"/>
    <p:sldId id="476" r:id="rId30"/>
    <p:sldId id="477" r:id="rId31"/>
    <p:sldId id="478" r:id="rId32"/>
    <p:sldId id="479" r:id="rId33"/>
    <p:sldId id="480" r:id="rId34"/>
    <p:sldId id="481" r:id="rId35"/>
    <p:sldId id="483" r:id="rId36"/>
    <p:sldId id="484" r:id="rId37"/>
    <p:sldId id="485" r:id="rId38"/>
    <p:sldId id="486" r:id="rId39"/>
    <p:sldId id="487" r:id="rId40"/>
    <p:sldId id="488" r:id="rId41"/>
    <p:sldId id="489" r:id="rId42"/>
    <p:sldId id="490" r:id="rId43"/>
    <p:sldId id="491" r:id="rId44"/>
    <p:sldId id="492" r:id="rId45"/>
    <p:sldId id="355" r:id="rId46"/>
    <p:sldId id="494" r:id="rId47"/>
    <p:sldId id="495" r:id="rId48"/>
    <p:sldId id="496" r:id="rId49"/>
    <p:sldId id="497" r:id="rId50"/>
    <p:sldId id="498" r:id="rId51"/>
    <p:sldId id="499" r:id="rId52"/>
    <p:sldId id="501" r:id="rId53"/>
    <p:sldId id="493" r:id="rId54"/>
    <p:sldId id="367" r:id="rId55"/>
    <p:sldId id="368" r:id="rId56"/>
    <p:sldId id="369" r:id="rId57"/>
    <p:sldId id="370" r:id="rId58"/>
    <p:sldId id="371" r:id="rId59"/>
    <p:sldId id="375" r:id="rId60"/>
    <p:sldId id="381" r:id="rId61"/>
    <p:sldId id="382" r:id="rId62"/>
    <p:sldId id="383" r:id="rId63"/>
    <p:sldId id="384"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397" r:id="rId77"/>
    <p:sldId id="398" r:id="rId78"/>
    <p:sldId id="399" r:id="rId79"/>
    <p:sldId id="400" r:id="rId80"/>
    <p:sldId id="401" r:id="rId81"/>
    <p:sldId id="402" r:id="rId82"/>
    <p:sldId id="403" r:id="rId83"/>
    <p:sldId id="404" r:id="rId84"/>
    <p:sldId id="406" r:id="rId85"/>
    <p:sldId id="407" r:id="rId86"/>
    <p:sldId id="409" r:id="rId87"/>
    <p:sldId id="410" r:id="rId88"/>
    <p:sldId id="411" r:id="rId89"/>
    <p:sldId id="412" r:id="rId90"/>
    <p:sldId id="413" r:id="rId91"/>
    <p:sldId id="414" r:id="rId92"/>
    <p:sldId id="415" r:id="rId93"/>
    <p:sldId id="416" r:id="rId94"/>
    <p:sldId id="417" r:id="rId95"/>
    <p:sldId id="418" r:id="rId96"/>
    <p:sldId id="419" r:id="rId97"/>
    <p:sldId id="420" r:id="rId98"/>
    <p:sldId id="421" r:id="rId99"/>
    <p:sldId id="422" r:id="rId100"/>
    <p:sldId id="423" r:id="rId101"/>
    <p:sldId id="424" r:id="rId102"/>
    <p:sldId id="425" r:id="rId103"/>
    <p:sldId id="426" r:id="rId104"/>
    <p:sldId id="427" r:id="rId105"/>
    <p:sldId id="431" r:id="rId106"/>
    <p:sldId id="432" r:id="rId107"/>
    <p:sldId id="433" r:id="rId108"/>
    <p:sldId id="434" r:id="rId109"/>
    <p:sldId id="436" r:id="rId110"/>
    <p:sldId id="438" r:id="rId111"/>
    <p:sldId id="439" r:id="rId112"/>
    <p:sldId id="440" r:id="rId113"/>
    <p:sldId id="441" r:id="rId114"/>
    <p:sldId id="442" r:id="rId115"/>
    <p:sldId id="443" r:id="rId116"/>
    <p:sldId id="445" r:id="rId117"/>
    <p:sldId id="446" r:id="rId118"/>
    <p:sldId id="447" r:id="rId119"/>
    <p:sldId id="448" r:id="rId120"/>
    <p:sldId id="449" r:id="rId121"/>
    <p:sldId id="450" r:id="rId122"/>
    <p:sldId id="451" r:id="rId123"/>
    <p:sldId id="452" r:id="rId124"/>
    <p:sldId id="453" r:id="rId125"/>
    <p:sldId id="502" r:id="rId126"/>
    <p:sldId id="455" r:id="rId127"/>
    <p:sldId id="456" r:id="rId128"/>
    <p:sldId id="457" r:id="rId129"/>
    <p:sldId id="458" r:id="rId130"/>
    <p:sldId id="459" r:id="rId131"/>
    <p:sldId id="460" r:id="rId132"/>
    <p:sldId id="503" r:id="rId133"/>
    <p:sldId id="504" r:id="rId134"/>
  </p:sldIdLst>
  <p:sldSz cx="16256000" cy="9144000"/>
  <p:notesSz cx="6858000" cy="9144000"/>
  <p:defaultTextStyle>
    <a:defPPr>
      <a:defRPr lang="en-US"/>
    </a:defPPr>
    <a:lvl1pPr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690" autoAdjust="0"/>
  </p:normalViewPr>
  <p:slideViewPr>
    <p:cSldViewPr>
      <p:cViewPr varScale="1">
        <p:scale>
          <a:sx n="23" d="100"/>
          <a:sy n="23" d="100"/>
        </p:scale>
        <p:origin x="-816" y="-67"/>
      </p:cViewPr>
      <p:guideLst>
        <p:guide orient="horz" pos="2880"/>
        <p:guide pos="512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theme" Target="theme/theme1.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9AEF336-15F2-46AA-90BF-108A3D0BFDEB}" type="datetimeFigureOut">
              <a:rPr lang="en-US"/>
              <a:pPr>
                <a:defRPr/>
              </a:pPr>
              <a:t>7/30/2019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6D84BE0-170F-4BF1-AD2A-D3424C5A198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Tonight’s subject for presentation from the Bible, is “LIFE AND DEATH ISSUES, HOPE BEYOND THE GRAVE”.</a:t>
            </a:r>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AD9D90-9426-4D58-A319-0C906A60BF34}"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  as we read in Psalms 73:17:</a:t>
            </a:r>
          </a:p>
          <a:p>
            <a:endParaRPr lang="en-US" dirty="0" smtClean="0"/>
          </a:p>
          <a:p>
            <a:r>
              <a:rPr lang="en-US" dirty="0" smtClean="0"/>
              <a:t>“… I went into the sanctuary of God; </a:t>
            </a:r>
            <a:r>
              <a:rPr lang="en-US" i="1" dirty="0" smtClean="0"/>
              <a:t>then </a:t>
            </a:r>
            <a:r>
              <a:rPr lang="en-US" dirty="0" smtClean="0"/>
              <a:t>understood I (the sinners) end.”</a:t>
            </a:r>
          </a:p>
          <a:p>
            <a:endParaRPr lang="en-US" b="1" dirty="0" smtClean="0"/>
          </a:p>
          <a:p>
            <a:r>
              <a:rPr lang="en-US" b="1" dirty="0" smtClean="0"/>
              <a:t>Jesus, the sacrificial Lamb,</a:t>
            </a:r>
            <a:r>
              <a:rPr lang="en-US" b="1" baseline="0" dirty="0" smtClean="0"/>
              <a:t> who was made to be sin for us, was to die in the sinners place, but what was to happen to the forgiven person, and what were they to do?</a:t>
            </a:r>
            <a:endParaRPr lang="en-US" b="1" dirty="0"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Yes, the answer is clear: at Christ’s second coming!</a:t>
            </a:r>
          </a:p>
          <a:p>
            <a:pPr eaLnBrk="1" hangingPunct="1">
              <a:spcBef>
                <a:spcPct val="0"/>
              </a:spcBef>
            </a:pPr>
            <a:endParaRPr lang="en-US" smtClean="0"/>
          </a:p>
        </p:txBody>
      </p:sp>
      <p:sp>
        <p:nvSpPr>
          <p:cNvPr id="201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079B68-2FF3-4BE6-8324-FB05A46C0B08}" type="slidenum">
              <a:rPr lang="en-US" smtClean="0"/>
              <a:pPr/>
              <a:t>100</a:t>
            </a:fld>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Paul declares in 1 Corinthians 15:51, 52:</a:t>
            </a:r>
          </a:p>
          <a:p>
            <a:pPr eaLnBrk="1" hangingPunct="1">
              <a:spcBef>
                <a:spcPct val="0"/>
              </a:spcBef>
            </a:pPr>
            <a:endParaRPr lang="en-US" b="1" smtClean="0"/>
          </a:p>
          <a:p>
            <a:pPr eaLnBrk="1" hangingPunct="1">
              <a:spcBef>
                <a:spcPct val="0"/>
              </a:spcBef>
            </a:pPr>
            <a:r>
              <a:rPr lang="en-US" b="1" smtClean="0"/>
              <a:t>“Behold, I tell you a mystery: We shall not all sleep, but we shall all be changed in a moment, in the twinkling of an eye, at the last trumpet. …”</a:t>
            </a:r>
            <a:endParaRPr lang="en-US" smtClean="0"/>
          </a:p>
        </p:txBody>
      </p:sp>
      <p:sp>
        <p:nvSpPr>
          <p:cNvPr id="202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22D6A-2734-4DDC-8060-F7FCBAFBBDA7}" type="slidenum">
              <a:rPr lang="en-US" smtClean="0"/>
              <a:pPr/>
              <a:t>101</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 For the trumpet will sound, and the dead will be raised incorruptible, and we shall be changed.”</a:t>
            </a:r>
            <a:r>
              <a:rPr lang="en-US" smtClean="0"/>
              <a:t/>
            </a:r>
            <a:br>
              <a:rPr lang="en-US" smtClean="0"/>
            </a:br>
            <a:endParaRPr lang="en-US" smtClean="0"/>
          </a:p>
          <a:p>
            <a:pPr eaLnBrk="1" hangingPunct="1">
              <a:spcBef>
                <a:spcPct val="0"/>
              </a:spcBef>
            </a:pPr>
            <a:endParaRPr lang="en-US" smtClean="0"/>
          </a:p>
        </p:txBody>
      </p:sp>
      <p:sp>
        <p:nvSpPr>
          <p:cNvPr id="203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8DA17A-1AAB-4CC6-8989-C0CB538FEFB7}" type="slidenum">
              <a:rPr lang="en-US" smtClean="0"/>
              <a:pPr/>
              <a:t>102</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 in verse 53:</a:t>
            </a:r>
          </a:p>
          <a:p>
            <a:pPr eaLnBrk="1" hangingPunct="1">
              <a:spcBef>
                <a:spcPct val="0"/>
              </a:spcBef>
            </a:pPr>
            <a:endParaRPr lang="en-US" b="1" smtClean="0"/>
          </a:p>
          <a:p>
            <a:pPr eaLnBrk="1" hangingPunct="1">
              <a:spcBef>
                <a:spcPct val="0"/>
              </a:spcBef>
            </a:pPr>
            <a:r>
              <a:rPr lang="en-US" b="1" smtClean="0"/>
              <a:t>“For this corruptible must put on incorruption, and this mortal must put on immortality.”</a:t>
            </a:r>
            <a:r>
              <a:rPr lang="en-US" smtClean="0"/>
              <a:t/>
            </a:r>
            <a:br>
              <a:rPr lang="en-US" smtClean="0"/>
            </a:br>
            <a:endParaRPr lang="en-US" smtClean="0"/>
          </a:p>
          <a:p>
            <a:pPr eaLnBrk="1" hangingPunct="1">
              <a:spcBef>
                <a:spcPct val="0"/>
              </a:spcBef>
            </a:pPr>
            <a:endParaRPr lang="en-US" smtClean="0"/>
          </a:p>
        </p:txBody>
      </p:sp>
      <p:sp>
        <p:nvSpPr>
          <p:cNvPr id="205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A26EB2-DA82-496F-84F0-ADE9C095BE4C}" type="slidenum">
              <a:rPr lang="en-US" smtClean="0"/>
              <a:pPr/>
              <a:t>103</a:t>
            </a:fld>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Our bodies will be changed when Christ returns …</a:t>
            </a:r>
          </a:p>
        </p:txBody>
      </p:sp>
      <p:sp>
        <p:nvSpPr>
          <p:cNvPr id="206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FDAD8B-5B12-429D-B247-1FADCEE93EA1}" type="slidenum">
              <a:rPr lang="en-US" smtClean="0"/>
              <a:pPr/>
              <a:t>104</a:t>
            </a:fld>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as we read in Philippians 3:20, 21:</a:t>
            </a:r>
          </a:p>
          <a:p>
            <a:pPr eaLnBrk="1" hangingPunct="1">
              <a:spcBef>
                <a:spcPct val="0"/>
              </a:spcBef>
            </a:pPr>
            <a:endParaRPr lang="en-US" b="1" smtClean="0"/>
          </a:p>
          <a:p>
            <a:pPr eaLnBrk="1" hangingPunct="1">
              <a:spcBef>
                <a:spcPct val="0"/>
              </a:spcBef>
            </a:pPr>
            <a:r>
              <a:rPr lang="en-US" b="1" smtClean="0"/>
              <a:t>“For our citizenship is in heaven, from which we also eagerly wait for the Savior, the Lord Jesus Christ, …”</a:t>
            </a:r>
            <a:endParaRPr lang="en-US" smtClean="0"/>
          </a:p>
        </p:txBody>
      </p:sp>
      <p:sp>
        <p:nvSpPr>
          <p:cNvPr id="207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0EFFE3-B32E-4E1C-B995-F97AE2119163}" type="slidenum">
              <a:rPr lang="en-US" smtClean="0"/>
              <a:pPr/>
              <a:t>105</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t>
            </a:r>
            <a:r>
              <a:rPr lang="en-US" b="1" smtClean="0"/>
              <a:t>who will transform our lowly body that it may be conformed to His glorious body…”</a:t>
            </a:r>
            <a:r>
              <a:rPr lang="en-US" smtClean="0"/>
              <a:t/>
            </a:r>
            <a:br>
              <a:rPr lang="en-US" smtClean="0"/>
            </a:br>
            <a:endParaRPr lang="en-US" smtClean="0"/>
          </a:p>
          <a:p>
            <a:pPr eaLnBrk="1" hangingPunct="1">
              <a:spcBef>
                <a:spcPct val="0"/>
              </a:spcBef>
            </a:pPr>
            <a:endParaRPr lang="en-US" smtClean="0"/>
          </a:p>
        </p:txBody>
      </p:sp>
      <p:sp>
        <p:nvSpPr>
          <p:cNvPr id="208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EBDAD9-8EC4-4453-8451-99481C5FA214}" type="slidenum">
              <a:rPr lang="en-US" smtClean="0"/>
              <a:pPr/>
              <a:t>106</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David said he would be satisfied when he awakes from the sleep of death.</a:t>
            </a:r>
          </a:p>
        </p:txBody>
      </p:sp>
      <p:sp>
        <p:nvSpPr>
          <p:cNvPr id="209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F10D70-42EF-475C-919A-6E23F7644FE3}" type="slidenum">
              <a:rPr lang="en-US" smtClean="0"/>
              <a:pPr/>
              <a:t>107</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Psalms 17:15, we read:</a:t>
            </a:r>
          </a:p>
          <a:p>
            <a:pPr eaLnBrk="1" hangingPunct="1">
              <a:spcBef>
                <a:spcPct val="0"/>
              </a:spcBef>
            </a:pPr>
            <a:endParaRPr lang="en-US" b="1" smtClean="0"/>
          </a:p>
          <a:p>
            <a:pPr eaLnBrk="1" hangingPunct="1">
              <a:spcBef>
                <a:spcPct val="0"/>
              </a:spcBef>
            </a:pPr>
            <a:r>
              <a:rPr lang="en-US" b="1" smtClean="0"/>
              <a:t>“I shall be satisfied when I awake in Your likeness.”</a:t>
            </a:r>
            <a:endParaRPr lang="en-US" smtClean="0"/>
          </a:p>
        </p:txBody>
      </p:sp>
      <p:sp>
        <p:nvSpPr>
          <p:cNvPr id="210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9E47C7-3DB8-4065-99F1-378D9ACBB1DF}" type="slidenum">
              <a:rPr lang="en-US" smtClean="0"/>
              <a:pPr/>
              <a:t>108</a:t>
            </a:fld>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may not know exactly how our bodies will be changed, but whatever the change, we shall be satisfied!But what about the reunion with our beloved dead? The Apostle Paul describes it beautifully …</a:t>
            </a:r>
          </a:p>
        </p:txBody>
      </p:sp>
      <p:sp>
        <p:nvSpPr>
          <p:cNvPr id="211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8FF1D0-03A4-45B4-908C-19E4E5C83A2A}" type="slidenum">
              <a:rPr lang="en-US" smtClean="0"/>
              <a:pPr/>
              <a:t>109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 God</a:t>
            </a:r>
            <a:r>
              <a:rPr lang="en-US" baseline="0" dirty="0" smtClean="0"/>
              <a:t> provided the Lamb in the days of Moses, and led the people out of the bondage of sin, God brought the forgiven people through the waters that towered above them …</a:t>
            </a:r>
            <a:endParaRPr lang="en-US" dirty="0"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A5AEB1-A553-458E-8ED8-49E244209DDC}" type="slidenum">
              <a:rPr lang="en-US" smtClean="0"/>
              <a:pPr/>
              <a:t>11</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1 Thessalonians 4:15-17, saying:</a:t>
            </a:r>
          </a:p>
          <a:p>
            <a:pPr eaLnBrk="1" hangingPunct="1">
              <a:spcBef>
                <a:spcPct val="0"/>
              </a:spcBef>
            </a:pPr>
            <a:endParaRPr lang="en-US" b="1" smtClean="0"/>
          </a:p>
          <a:p>
            <a:pPr eaLnBrk="1" hangingPunct="1">
              <a:spcBef>
                <a:spcPct val="0"/>
              </a:spcBef>
            </a:pPr>
            <a:r>
              <a:rPr lang="en-US" b="1" smtClean="0"/>
              <a:t>“For this we say to you by the word of the Lord, that we who are alive …”</a:t>
            </a:r>
            <a:endParaRPr lang="en-US" smtClean="0"/>
          </a:p>
        </p:txBody>
      </p:sp>
      <p:sp>
        <p:nvSpPr>
          <p:cNvPr id="212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018B37-54ED-4A3F-AE4B-F2B44B7491B0}" type="slidenum">
              <a:rPr lang="en-US" smtClean="0"/>
              <a:pPr/>
              <a:t>110</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t>
            </a:r>
            <a:r>
              <a:rPr lang="en-US" b="1" smtClean="0"/>
              <a:t>and remain until the coming of the Lord will by no means precede those who are asleep. …”</a:t>
            </a:r>
            <a:endParaRPr lang="en-US" smtClean="0"/>
          </a:p>
        </p:txBody>
      </p:sp>
      <p:sp>
        <p:nvSpPr>
          <p:cNvPr id="214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45457E-F1D8-4CE3-8F3F-0A7F15A1CD29}" type="slidenum">
              <a:rPr lang="en-US" smtClean="0"/>
              <a:pPr/>
              <a:t>111</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t>
            </a:r>
            <a:r>
              <a:rPr lang="en-US" b="1" smtClean="0"/>
              <a:t>and remain until the coming of the Lord will by no means precede those who are asleep. …”</a:t>
            </a:r>
            <a:endParaRPr lang="en-US" smtClean="0"/>
          </a:p>
        </p:txBody>
      </p:sp>
      <p:sp>
        <p:nvSpPr>
          <p:cNvPr id="214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45457E-F1D8-4CE3-8F3F-0A7F15A1CD29}" type="slidenum">
              <a:rPr lang="en-US" smtClean="0"/>
              <a:pPr/>
              <a:t>112</a:t>
            </a:fld>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 Then we who are alive and remain shall be caught up together with them in the clouds to meet the Lord in the air. …”</a:t>
            </a:r>
            <a:endParaRPr lang="en-US" smtClean="0"/>
          </a:p>
        </p:txBody>
      </p:sp>
      <p:sp>
        <p:nvSpPr>
          <p:cNvPr id="216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814E11-8BAA-47C3-B688-39B9B2E2644F}" type="slidenum">
              <a:rPr lang="en-US" smtClean="0"/>
              <a:pPr/>
              <a:t>113</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 And thus we shall always be with the Lord.”</a:t>
            </a:r>
            <a:endParaRPr lang="en-US" smtClean="0"/>
          </a:p>
        </p:txBody>
      </p:sp>
      <p:sp>
        <p:nvSpPr>
          <p:cNvPr id="217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4B2782-8EFF-4F91-9440-674762ED991B}" type="slidenum">
              <a:rPr lang="en-US" smtClean="0"/>
              <a:pPr/>
              <a:t>114</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Could any words be more encouraging? What a glorious hope! When Jesus bursts through the blue and looks upon the dusty graves of His sleeping ones, His mighty voice will call out, just as he called to Lazarus: “Come forth.” And the graves on a thousand hillsides around the earth will burst open. The dead will hear His voice and come forth! Families and friends will be united, never to part again. What a day that will be! No pen can describe it! </a:t>
            </a:r>
          </a:p>
        </p:txBody>
      </p:sp>
      <p:sp>
        <p:nvSpPr>
          <p:cNvPr id="218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C1DA60-3ABE-44D3-9BD2-F2D8F72DAFD9}" type="slidenum">
              <a:rPr lang="en-US" smtClean="0"/>
              <a:pPr/>
              <a:t>115</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is the future that Calvary has made possible: Seeing our Lord face to face, joining our loved ones who have fallen asleep in Jesus. What hope this message brings to the human heart! But the most important question of all to be answered is, how can we be certain today that we can have victory over death and the grave? God’s promise of eternal life is clear … </a:t>
            </a:r>
          </a:p>
        </p:txBody>
      </p:sp>
      <p:sp>
        <p:nvSpPr>
          <p:cNvPr id="219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8368BF-4BDF-4567-B791-476217A4699E}" type="slidenum">
              <a:rPr lang="en-US" smtClean="0"/>
              <a:pPr/>
              <a:t>116</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for in 1 John 5:12 we read:</a:t>
            </a:r>
          </a:p>
          <a:p>
            <a:pPr eaLnBrk="1" hangingPunct="1">
              <a:spcBef>
                <a:spcPct val="0"/>
              </a:spcBef>
            </a:pPr>
            <a:endParaRPr lang="en-US" b="1" smtClean="0"/>
          </a:p>
          <a:p>
            <a:pPr eaLnBrk="1" hangingPunct="1">
              <a:spcBef>
                <a:spcPct val="0"/>
              </a:spcBef>
            </a:pPr>
            <a:r>
              <a:rPr lang="en-US" b="1" smtClean="0"/>
              <a:t>“He who has the Son has life; he who does not have the Son of God does not have life.”</a:t>
            </a:r>
            <a:endParaRPr lang="en-US" smtClean="0"/>
          </a:p>
        </p:txBody>
      </p:sp>
      <p:sp>
        <p:nvSpPr>
          <p:cNvPr id="220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2CD819-E88B-42A8-9F59-4EDEA7F63451}" type="slidenum">
              <a:rPr lang="en-US" smtClean="0"/>
              <a:pPr/>
              <a:t>117</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Jesus is inviting us all to accept</a:t>
            </a:r>
            <a:r>
              <a:rPr lang="en-US" baseline="0" dirty="0" smtClean="0"/>
              <a:t> His sacrifice; to accept The Father’s offer of pardon, mercy and cleansing from sin.  Have you clearly understood the wages of sin and how terrible a price is required?  Have you understood the plan of redemption from sin and death?  Is it now clear what happens to those who die, and why there are two deaths?  If you understood tonight, and want to be delivered from all your sin, and by God’s grace keep His commandments, and enter into the fullness of His resurrected life, then please stand with me now.</a:t>
            </a:r>
          </a:p>
          <a:p>
            <a:pPr eaLnBrk="1" hangingPunct="1">
              <a:spcBef>
                <a:spcPct val="0"/>
              </a:spcBef>
            </a:pPr>
            <a:endParaRPr lang="en-US" baseline="0" dirty="0" smtClean="0"/>
          </a:p>
          <a:p>
            <a:pPr eaLnBrk="1" hangingPunct="1">
              <a:spcBef>
                <a:spcPct val="0"/>
              </a:spcBef>
            </a:pPr>
            <a:r>
              <a:rPr lang="en-US" baseline="0" dirty="0" smtClean="0"/>
              <a:t>While we are standing, I appeal for those who desire to be baptized into all the way, the truth and the life, come forward and we will have special prayer for you.</a:t>
            </a:r>
            <a:endParaRPr lang="en-US" dirty="0" smtClean="0"/>
          </a:p>
        </p:txBody>
      </p:sp>
      <p:sp>
        <p:nvSpPr>
          <p:cNvPr id="221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946A1A-4520-4104-9DA4-87BF292CF8F2}" type="slidenum">
              <a:rPr lang="en-US" smtClean="0"/>
              <a:pPr/>
              <a:t>118</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If your heart’s desire is to be forever dead and buried to sin and the breaking of the heart of God, then please come forward.  Take the steps forward as Israel of old through the waters.  Get into the Ark of Christ</a:t>
            </a:r>
            <a:r>
              <a:rPr lang="en-US" baseline="0" dirty="0" smtClean="0"/>
              <a:t> </a:t>
            </a:r>
            <a:r>
              <a:rPr lang="en-US" dirty="0" smtClean="0"/>
              <a:t>as Noah.  Come and be washed, renewed,</a:t>
            </a:r>
            <a:r>
              <a:rPr lang="en-US" baseline="0" dirty="0" smtClean="0"/>
              <a:t> born again, filled with the Holy Spirit.</a:t>
            </a:r>
            <a:r>
              <a:rPr lang="en-US" dirty="0" smtClean="0"/>
              <a:t>  Let not your heart be troubled, ye believe in God, believe</a:t>
            </a:r>
            <a:r>
              <a:rPr lang="en-US" baseline="0" dirty="0" smtClean="0"/>
              <a:t> also in Me, said Jesus.  There is nothing to fear, … come</a:t>
            </a:r>
            <a:r>
              <a:rPr lang="en-US" baseline="0" dirty="0" smtClean="0"/>
              <a:t>. </a:t>
            </a:r>
            <a:r>
              <a:rPr lang="en-US" baseline="0" smtClean="0"/>
              <a:t>…</a:t>
            </a:r>
            <a:endParaRPr lang="en-US" baseline="0" dirty="0" smtClean="0"/>
          </a:p>
        </p:txBody>
      </p:sp>
      <p:sp>
        <p:nvSpPr>
          <p:cNvPr id="221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946A1A-4520-4104-9DA4-87BF292CF8F2}" type="slidenum">
              <a:rPr lang="en-US" smtClean="0"/>
              <a:pPr/>
              <a:t>119</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chemeClr val="tx1"/>
                </a:solidFill>
              </a:rPr>
              <a:t>…  as we read in 1</a:t>
            </a:r>
            <a:r>
              <a:rPr lang="en-US" baseline="0" dirty="0" smtClean="0">
                <a:solidFill>
                  <a:schemeClr val="tx1"/>
                </a:solidFill>
              </a:rPr>
              <a:t> Corinthians 10:2,</a:t>
            </a:r>
          </a:p>
          <a:p>
            <a:endParaRPr lang="en-US"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solidFill>
                  <a:schemeClr val="tx1"/>
                </a:solidFill>
              </a:rPr>
              <a:t>“And were all baptized unto Moses in the cloud (the heavenly waters) and in the sea (the earthly waters);”</a:t>
            </a:r>
            <a:endParaRPr lang="en-US" dirty="0" smtClean="0">
              <a:solidFill>
                <a:schemeClr val="tx1"/>
              </a:solidFill>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12</a:t>
            </a:fld>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smtClean="0"/>
              <a:t>Let us pray, and if any desire to come forward, please come, before the Door closes … forever.</a:t>
            </a:r>
            <a:endParaRPr lang="en-US" dirty="0" smtClean="0"/>
          </a:p>
        </p:txBody>
      </p:sp>
      <p:sp>
        <p:nvSpPr>
          <p:cNvPr id="221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946A1A-4520-4104-9DA4-87BF292CF8F2}" type="slidenum">
              <a:rPr lang="en-US" smtClean="0"/>
              <a:pPr/>
              <a:t>120</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And so, like Moses in the sea, the Sanctuary taught the same lesson, that the sinner must be fully washed in the water, and sin completely submerged</a:t>
            </a:r>
            <a:r>
              <a:rPr lang="en-US" baseline="0" dirty="0" smtClean="0"/>
              <a:t> …</a:t>
            </a:r>
            <a:endParaRPr lang="en-US" dirty="0"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A5AEB1-A553-458E-8ED8-49E244209DDC}"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chemeClr val="tx1"/>
                </a:solidFill>
              </a:rPr>
              <a:t>…  as we read in Micah 7:19</a:t>
            </a:r>
            <a:endParaRPr lang="en-US" baseline="0" dirty="0" smtClean="0">
              <a:solidFill>
                <a:schemeClr val="tx1"/>
              </a:solidFill>
            </a:endParaRPr>
          </a:p>
          <a:p>
            <a:endParaRPr lang="en-US" baseline="0" dirty="0" smtClean="0">
              <a:solidFill>
                <a:schemeClr val="tx1"/>
              </a:solidFill>
            </a:endParaRPr>
          </a:p>
          <a:p>
            <a:r>
              <a:rPr lang="en-US" sz="1200" b="1" dirty="0" smtClean="0">
                <a:solidFill>
                  <a:schemeClr val="tx1"/>
                </a:solidFill>
              </a:rPr>
              <a:t>“He will turn again, he will have compassion upon us; he will subdue our iniquities; and thou wilt cast all their sins into the depths of the sea.”</a:t>
            </a:r>
            <a:endParaRPr lang="en-US" sz="1200" b="1" dirty="0">
              <a:solidFill>
                <a:schemeClr val="tx1"/>
              </a:solidFill>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 the time came for John the Baptist to preach, he called many to repentance,</a:t>
            </a:r>
            <a:r>
              <a:rPr lang="en-US" baseline="0" dirty="0" smtClean="0"/>
              <a:t> that they might be baptized, and so John was found where, “… </a:t>
            </a:r>
            <a:r>
              <a:rPr lang="en-US" sz="1200" kern="1200" baseline="0" dirty="0" smtClean="0">
                <a:solidFill>
                  <a:schemeClr val="tx1"/>
                </a:solidFill>
                <a:latin typeface="+mn-lt"/>
                <a:ea typeface="+mn-ea"/>
                <a:cs typeface="+mn-cs"/>
              </a:rPr>
              <a:t>there was much water …” at the river Jordan.</a:t>
            </a:r>
            <a:endParaRPr lang="en-US" dirty="0" smtClean="0"/>
          </a:p>
          <a:p>
            <a:endParaRPr lang="en-US" dirty="0" smtClean="0"/>
          </a:p>
          <a:p>
            <a:r>
              <a:rPr lang="en-US" dirty="0" smtClean="0"/>
              <a:t>Jesus Christ Himself then came, being our example for mankind, and was baptized in the water and by the Holy Ghost,</a:t>
            </a:r>
            <a:r>
              <a:rPr lang="en-US" baseline="0" dirty="0" smtClean="0"/>
              <a:t> as seen in </a:t>
            </a:r>
            <a:r>
              <a:rPr lang="en-US" dirty="0" smtClean="0"/>
              <a:t> Matthew 3:16,</a:t>
            </a:r>
          </a:p>
          <a:p>
            <a:endParaRPr lang="en-US" dirty="0" smtClean="0"/>
          </a:p>
          <a:p>
            <a:r>
              <a:rPr lang="en-US" sz="1200" kern="1200" baseline="0" dirty="0" smtClean="0">
                <a:solidFill>
                  <a:schemeClr val="tx1"/>
                </a:solidFill>
                <a:latin typeface="+mn-lt"/>
                <a:ea typeface="+mn-ea"/>
                <a:cs typeface="+mn-cs"/>
              </a:rPr>
              <a:t>“And Jesus, when he was baptized, </a:t>
            </a:r>
            <a:r>
              <a:rPr lang="en-US" sz="1200" b="1" u="sng" kern="1200" baseline="0" dirty="0" smtClean="0">
                <a:solidFill>
                  <a:schemeClr val="tx1"/>
                </a:solidFill>
                <a:latin typeface="+mn-lt"/>
                <a:ea typeface="+mn-ea"/>
                <a:cs typeface="+mn-cs"/>
              </a:rPr>
              <a:t>went up straightway out of the water</a:t>
            </a:r>
            <a:r>
              <a:rPr lang="en-US" sz="1200" kern="1200" baseline="0" dirty="0" smtClean="0">
                <a:solidFill>
                  <a:schemeClr val="tx1"/>
                </a:solidFill>
                <a:latin typeface="+mn-lt"/>
                <a:ea typeface="+mn-ea"/>
                <a:cs typeface="+mn-cs"/>
              </a:rPr>
              <a:t>: and, lo, the heavens were opened unto him, and he saw the Spirit of God descending like a dove, and lighting upon him:”</a:t>
            </a:r>
          </a:p>
          <a:p>
            <a:endParaRPr lang="en-US" sz="1200" kern="1200" baseline="0" dirty="0" smtClean="0">
              <a:solidFill>
                <a:schemeClr val="tx1"/>
              </a:solidFill>
              <a:latin typeface="+mn-lt"/>
              <a:ea typeface="+mn-ea"/>
              <a:cs typeface="+mn-cs"/>
            </a:endParaRPr>
          </a:p>
          <a:p>
            <a:r>
              <a:rPr lang="en-US" dirty="0" smtClean="0"/>
              <a:t>Jesus</a:t>
            </a:r>
            <a:r>
              <a:rPr lang="en-US" baseline="0" dirty="0" smtClean="0"/>
              <a:t> went fully down into the water and then came up with t</a:t>
            </a:r>
            <a:r>
              <a:rPr lang="en-US" dirty="0" smtClean="0"/>
              <a:t>he past behind Him, and His mission from His Father ahead of Him.  Many would come to Him to know what was the answer</a:t>
            </a:r>
            <a:r>
              <a:rPr lang="en-US" baseline="0" dirty="0" smtClean="0"/>
              <a:t> to the problems of sin and death.</a:t>
            </a:r>
            <a:endParaRPr lang="en-US" dirty="0"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A5AEB1-A553-458E-8ED8-49E244209DDC}"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0" dirty="0" smtClean="0">
                <a:ln>
                  <a:solidFill>
                    <a:schemeClr val="tx1"/>
                  </a:solidFill>
                </a:ln>
                <a:solidFill>
                  <a:schemeClr val="tx1"/>
                </a:solidFill>
                <a:effectLst>
                  <a:glow rad="228600">
                    <a:schemeClr val="accent4">
                      <a:satMod val="175000"/>
                      <a:alpha val="40000"/>
                    </a:schemeClr>
                  </a:glow>
                </a:effectLst>
              </a:rPr>
              <a:t>The learned Nicodemus, a very religious man, who thought he knew all of God’s will, came to Jesus by night</a:t>
            </a:r>
            <a:r>
              <a:rPr lang="en-US" sz="1200" b="0" baseline="0" dirty="0" smtClean="0">
                <a:ln>
                  <a:solidFill>
                    <a:schemeClr val="tx1"/>
                  </a:solidFill>
                </a:ln>
                <a:solidFill>
                  <a:schemeClr val="tx1"/>
                </a:solidFill>
                <a:effectLst>
                  <a:glow rad="228600">
                    <a:schemeClr val="accent4">
                      <a:satMod val="175000"/>
                      <a:alpha val="40000"/>
                    </a:schemeClr>
                  </a:glow>
                </a:effectLst>
              </a:rPr>
              <a:t> to ask some very important questions.  Jesus answered him …</a:t>
            </a:r>
            <a:endParaRPr lang="en-US" sz="1200" b="0" dirty="0">
              <a:ln>
                <a:solidFill>
                  <a:schemeClr val="tx1"/>
                </a:solidFill>
              </a:ln>
              <a:solidFill>
                <a:schemeClr val="tx1"/>
              </a:solidFill>
              <a:effectLst>
                <a:glow rad="228600">
                  <a:schemeClr val="accent4">
                    <a:satMod val="175000"/>
                    <a:alpha val="40000"/>
                  </a:schemeClr>
                </a:glow>
              </a:effectLst>
            </a:endParaRPr>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A5AEB1-A553-458E-8ED8-49E244209DDC}"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chemeClr val="tx1"/>
                </a:solidFill>
              </a:rPr>
              <a:t>…  by saying, in John 3:3,</a:t>
            </a:r>
            <a:endParaRPr lang="en-US" baseline="0" dirty="0" smtClean="0">
              <a:solidFill>
                <a:schemeClr val="tx1"/>
              </a:solidFill>
            </a:endParaRPr>
          </a:p>
          <a:p>
            <a:endParaRPr lang="en-US" baseline="0" dirty="0" smtClean="0">
              <a:solidFill>
                <a:schemeClr val="tx1"/>
              </a:solidFill>
            </a:endParaRPr>
          </a:p>
          <a:p>
            <a:r>
              <a:rPr lang="en-US" sz="1200" b="1" kern="1200" baseline="0" dirty="0" smtClean="0">
                <a:solidFill>
                  <a:schemeClr val="tx1"/>
                </a:solidFill>
                <a:latin typeface="+mn-lt"/>
                <a:ea typeface="+mn-ea"/>
                <a:cs typeface="+mn-cs"/>
              </a:rPr>
              <a:t>“… Verily, verily, I say unto thee, Except a man be born again, he cannot see the kingdom of God.”</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What did Jesus mean?  Shouldn’t have Nicodemus known, being a teacher in Israel? …</a:t>
            </a:r>
            <a:endParaRPr lang="en-US" sz="1200" b="1" dirty="0">
              <a:solidFill>
                <a:schemeClr val="tx1"/>
              </a:solidFill>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chemeClr val="tx1"/>
                </a:solidFill>
              </a:rPr>
              <a:t>…  Nicodemus</a:t>
            </a:r>
            <a:r>
              <a:rPr lang="en-US" baseline="0" dirty="0" smtClean="0">
                <a:solidFill>
                  <a:schemeClr val="tx1"/>
                </a:solidFill>
              </a:rPr>
              <a:t> said in the next verse:</a:t>
            </a:r>
          </a:p>
          <a:p>
            <a:endParaRPr lang="en-US" baseline="0" dirty="0" smtClean="0">
              <a:solidFill>
                <a:schemeClr val="tx1"/>
              </a:solidFill>
            </a:endParaRPr>
          </a:p>
          <a:p>
            <a:r>
              <a:rPr lang="en-US" sz="1200" b="1" kern="1200" baseline="0" dirty="0" smtClean="0">
                <a:solidFill>
                  <a:schemeClr val="tx1"/>
                </a:solidFill>
                <a:latin typeface="+mn-lt"/>
                <a:ea typeface="+mn-ea"/>
                <a:cs typeface="+mn-cs"/>
              </a:rPr>
              <a:t>“… How can a man be born when he is old? can he enter the second time into his mother's womb, and be born?”</a:t>
            </a:r>
            <a:endParaRPr lang="en-US" sz="1200" b="1" dirty="0">
              <a:solidFill>
                <a:schemeClr val="tx1"/>
              </a:solidFill>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chemeClr val="tx1"/>
                </a:solidFill>
              </a:rPr>
              <a:t>…  Jesus, looking upon Nicodemus with love, responded, in John 3:5-7,</a:t>
            </a:r>
          </a:p>
          <a:p>
            <a:endParaRPr lang="en-US" baseline="0" dirty="0" smtClean="0">
              <a:solidFill>
                <a:schemeClr val="tx1"/>
              </a:solidFill>
            </a:endParaRPr>
          </a:p>
          <a:p>
            <a:r>
              <a:rPr lang="en-US" sz="1200" b="1" dirty="0" smtClean="0">
                <a:solidFill>
                  <a:schemeClr val="tx1"/>
                </a:solidFill>
              </a:rPr>
              <a:t>“… Verily, verily, I say unto thee, Except a man be born of </a:t>
            </a:r>
            <a:r>
              <a:rPr lang="en-US" sz="1200" b="1" u="sng" dirty="0" smtClean="0">
                <a:solidFill>
                  <a:schemeClr val="tx1"/>
                </a:solidFill>
              </a:rPr>
              <a:t>water</a:t>
            </a:r>
            <a:r>
              <a:rPr lang="en-US" sz="1200" b="1" dirty="0" smtClean="0">
                <a:solidFill>
                  <a:schemeClr val="tx1"/>
                </a:solidFill>
              </a:rPr>
              <a:t> and </a:t>
            </a:r>
            <a:r>
              <a:rPr lang="en-US" sz="1200" b="1" i="1" dirty="0" smtClean="0">
                <a:solidFill>
                  <a:schemeClr val="tx1"/>
                </a:solidFill>
              </a:rPr>
              <a:t>of</a:t>
            </a:r>
            <a:r>
              <a:rPr lang="en-US" sz="1200" b="1" dirty="0" smtClean="0">
                <a:solidFill>
                  <a:schemeClr val="tx1"/>
                </a:solidFill>
              </a:rPr>
              <a:t> </a:t>
            </a:r>
            <a:r>
              <a:rPr lang="en-US" sz="1200" b="1" u="sng" dirty="0" smtClean="0">
                <a:solidFill>
                  <a:schemeClr val="tx1"/>
                </a:solidFill>
              </a:rPr>
              <a:t>the Spirit</a:t>
            </a:r>
            <a:r>
              <a:rPr lang="en-US" sz="1200" b="1" dirty="0" smtClean="0">
                <a:solidFill>
                  <a:schemeClr val="tx1"/>
                </a:solidFill>
              </a:rPr>
              <a:t>, he cannot enter into the kingdom of God. …”</a:t>
            </a:r>
          </a:p>
          <a:p>
            <a:endParaRPr lang="en-US" sz="1200" b="1" dirty="0" smtClean="0">
              <a:solidFill>
                <a:schemeClr val="tx1"/>
              </a:solidFill>
            </a:endParaRPr>
          </a:p>
          <a:p>
            <a:r>
              <a:rPr lang="en-US" sz="1200" b="0" dirty="0" smtClean="0">
                <a:solidFill>
                  <a:schemeClr val="tx1"/>
                </a:solidFill>
              </a:rPr>
              <a:t>For Jesus, had already given this example in His own baptism</a:t>
            </a:r>
            <a:r>
              <a:rPr lang="en-US" sz="1200" b="0" baseline="0" dirty="0" smtClean="0">
                <a:solidFill>
                  <a:schemeClr val="tx1"/>
                </a:solidFill>
              </a:rPr>
              <a:t>, but each man which was able had to also follow Him through the waters, as Noah, Moses and the Israelites had.</a:t>
            </a:r>
            <a:endParaRPr lang="en-US" sz="1200" b="0" dirty="0">
              <a:solidFill>
                <a:schemeClr val="tx1"/>
              </a:solidFill>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In John 14:6 and John 17:3, the scripture tells us that God is eternal life.</a:t>
            </a:r>
          </a:p>
          <a:p>
            <a:endParaRPr lang="en-US" dirty="0" smtClean="0"/>
          </a:p>
          <a:p>
            <a:r>
              <a:rPr lang="en-US" dirty="0" smtClean="0"/>
              <a:t>And since God is Life, the question must be asked where then did death come from?, and what happens when a person dies?, and is there anything that we can do about it now?</a:t>
            </a:r>
          </a:p>
          <a:p>
            <a:endParaRPr lang="en-US" dirty="0" smtClean="0"/>
          </a:p>
          <a:p>
            <a:r>
              <a:rPr lang="en-US" dirty="0" smtClean="0"/>
              <a:t>The scripture tells us the truth, in Romans 5:12, that death came into the world through one man’s sin, and he was the first man, Adam,</a:t>
            </a:r>
          </a:p>
          <a:p>
            <a:endParaRPr lang="en-US" dirty="0" smtClean="0"/>
          </a:p>
          <a:p>
            <a:r>
              <a:rPr lang="en-US" dirty="0" smtClean="0"/>
              <a:t>“Wherefore, as by one man sin entered into the world, and death by sin; and so death passed upon all men, for that all have sinned:”</a:t>
            </a:r>
          </a:p>
          <a:p>
            <a:endParaRPr lang="en-US" dirty="0" smtClean="0"/>
          </a:p>
          <a:p>
            <a:r>
              <a:rPr lang="en-US" dirty="0" smtClean="0"/>
              <a:t>For God had warned Adam …</a:t>
            </a:r>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A4D2F5-92EF-454B-B888-56F539B92A21}"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dirty="0" smtClean="0">
                <a:solidFill>
                  <a:schemeClr val="tx1"/>
                </a:solidFill>
              </a:rPr>
              <a:t>“… That which is born of the flesh is flesh; and that which is born of the Spirit is spirit. …”</a:t>
            </a:r>
            <a:endParaRPr lang="en-US" sz="1200" b="1" dirty="0">
              <a:solidFill>
                <a:schemeClr val="tx1"/>
              </a:solidFill>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dirty="0" smtClean="0">
                <a:solidFill>
                  <a:schemeClr val="tx1"/>
                </a:solidFill>
              </a:rPr>
              <a:t>“… Marvel not that I said unto thee, Ye must be born again.”</a:t>
            </a: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dirty="0" smtClean="0">
                <a:solidFill>
                  <a:schemeClr val="tx1"/>
                </a:solidFill>
              </a:rPr>
              <a:t>Jesus also later said in Mark 16:16,</a:t>
            </a:r>
          </a:p>
          <a:p>
            <a:endParaRPr lang="en-US" sz="1200" b="1" dirty="0" smtClean="0">
              <a:solidFill>
                <a:schemeClr val="tx1"/>
              </a:solidFill>
            </a:endParaRPr>
          </a:p>
          <a:p>
            <a:r>
              <a:rPr lang="en-US" sz="1200" kern="1200" baseline="0" dirty="0" smtClean="0">
                <a:solidFill>
                  <a:schemeClr val="tx1"/>
                </a:solidFill>
                <a:latin typeface="+mn-lt"/>
                <a:ea typeface="+mn-ea"/>
                <a:cs typeface="+mn-cs"/>
              </a:rPr>
              <a:t>“He that believeth and is baptized shall be saved; but he that believeth not shall be damned.”</a:t>
            </a:r>
            <a:endParaRPr lang="en-US" sz="1200" b="1" dirty="0" smtClean="0">
              <a:solidFill>
                <a:schemeClr val="tx1"/>
              </a:solidFill>
            </a:endParaRPr>
          </a:p>
          <a:p>
            <a:endParaRPr lang="en-US" sz="1200" b="1" dirty="0" smtClean="0">
              <a:solidFill>
                <a:schemeClr val="tx1"/>
              </a:solidFill>
            </a:endParaRPr>
          </a:p>
          <a:p>
            <a:r>
              <a:rPr lang="en-US" sz="1200" b="1" dirty="0" smtClean="0">
                <a:solidFill>
                  <a:schemeClr val="tx1"/>
                </a:solidFill>
              </a:rPr>
              <a:t>Jesus words, are very serious and solemn words.  To disobey the words of Jesus, which are Life, is sin, and so,</a:t>
            </a:r>
            <a:r>
              <a:rPr lang="en-US" sz="1200" b="1" baseline="0" dirty="0" smtClean="0">
                <a:solidFill>
                  <a:schemeClr val="tx1"/>
                </a:solidFill>
              </a:rPr>
              <a:t> death.  </a:t>
            </a:r>
            <a:r>
              <a:rPr lang="en-US" sz="1200" b="1" dirty="0" smtClean="0">
                <a:solidFill>
                  <a:schemeClr val="tx1"/>
                </a:solidFill>
              </a:rPr>
              <a:t>We ought to consider carefully whether</a:t>
            </a:r>
            <a:r>
              <a:rPr lang="en-US" sz="1200" b="1" baseline="0" dirty="0" smtClean="0">
                <a:solidFill>
                  <a:schemeClr val="tx1"/>
                </a:solidFill>
              </a:rPr>
              <a:t> we have fully obeyed Him, for if we have not, then we have not forsaken all our sin, are dead therein, and need to come to Jesus in repentance yet still that we might live.  Is there any commandments that we have not obeyed?  Have we followed Christ Jesus fully and kept all His commandments by His grace and Holy Spirit?  If not, we remember that the wages of sin is death, but also that the gift of God is eternal life in Christ Jesus!</a:t>
            </a:r>
            <a:endParaRPr lang="en-US" sz="1200" b="1" dirty="0" smtClean="0">
              <a:solidFill>
                <a:schemeClr val="tx1"/>
              </a:solidFill>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dirty="0" smtClean="0">
                <a:solidFill>
                  <a:schemeClr val="tx1"/>
                </a:solidFill>
              </a:rPr>
              <a:t>Water Baptism</a:t>
            </a:r>
            <a:r>
              <a:rPr lang="en-US" sz="1200" b="1" baseline="0" dirty="0" smtClean="0">
                <a:solidFill>
                  <a:schemeClr val="tx1"/>
                </a:solidFill>
              </a:rPr>
              <a:t> is the symbol of the burial of the old man of sin, the old life of rebellion, crime and refusal to obey God in His commandments of love.  It shows that all sin must perish and be forever buried.  Listen to the words of Paul …</a:t>
            </a:r>
            <a:endParaRPr lang="en-US" sz="1200" b="1" dirty="0" smtClean="0">
              <a:solidFill>
                <a:schemeClr val="tx1"/>
              </a:solidFill>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dirty="0" smtClean="0">
                <a:solidFill>
                  <a:schemeClr val="bg1"/>
                </a:solidFill>
              </a:rPr>
              <a:t>… in Romans 6:1-8,</a:t>
            </a:r>
          </a:p>
          <a:p>
            <a:endParaRPr lang="en-US" sz="1200" b="1" dirty="0" smtClean="0">
              <a:solidFill>
                <a:schemeClr val="bg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solidFill>
                  <a:schemeClr val="bg1"/>
                </a:solidFill>
              </a:rPr>
              <a:t>“What shall we say then? Shall we continue in sin, that grace may abound? …”</a:t>
            </a: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1" dirty="0" smtClean="0">
                <a:solidFill>
                  <a:schemeClr val="tx1"/>
                </a:solidFill>
              </a:rPr>
              <a:t>“… God forbid. How shall we, that are dead to sin, live any longer therein? …”</a:t>
            </a:r>
            <a:endParaRPr lang="en-US" sz="1200" b="1"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1" dirty="0" smtClean="0">
                <a:solidFill>
                  <a:schemeClr val="tx1"/>
                </a:solidFill>
              </a:rPr>
              <a:t>“… Know ye not, that so many of us as were baptized into Jesus Christ were baptized into his death? …”</a:t>
            </a:r>
            <a:endParaRPr lang="en-US" sz="1200" b="1"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1" dirty="0" smtClean="0">
                <a:solidFill>
                  <a:schemeClr val="tx1"/>
                </a:solidFill>
              </a:rPr>
              <a:t>“… Therefore we are buried with him by baptism into death: that like as Christ was raised up from the dead by the glory of the Father, even so we also should walk in newness of life. …”</a:t>
            </a:r>
            <a:endParaRPr lang="en-US" sz="1200" b="1"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1" kern="1200" baseline="0" dirty="0" smtClean="0">
                <a:solidFill>
                  <a:schemeClr val="tx1"/>
                </a:solidFill>
                <a:latin typeface="+mn-lt"/>
                <a:ea typeface="+mn-ea"/>
                <a:cs typeface="+mn-cs"/>
              </a:rPr>
              <a:t>“… For if we have been planted together in the likeness of his death, we shall be also </a:t>
            </a:r>
            <a:r>
              <a:rPr lang="en-US" sz="1200" b="1" i="1" kern="1200" baseline="0" dirty="0" smtClean="0">
                <a:solidFill>
                  <a:schemeClr val="tx1"/>
                </a:solidFill>
                <a:latin typeface="+mn-lt"/>
                <a:ea typeface="+mn-ea"/>
                <a:cs typeface="+mn-cs"/>
              </a:rPr>
              <a:t>in the likeness </a:t>
            </a:r>
            <a:r>
              <a:rPr lang="en-US" sz="1200" b="1" i="0" kern="1200" baseline="0" dirty="0" smtClean="0">
                <a:solidFill>
                  <a:schemeClr val="tx1"/>
                </a:solidFill>
                <a:latin typeface="+mn-lt"/>
                <a:ea typeface="+mn-ea"/>
                <a:cs typeface="+mn-cs"/>
              </a:rPr>
              <a:t>of </a:t>
            </a:r>
            <a:r>
              <a:rPr lang="en-US" sz="1200" b="1" i="1" kern="1200" baseline="0" dirty="0" smtClean="0">
                <a:solidFill>
                  <a:schemeClr val="tx1"/>
                </a:solidFill>
                <a:latin typeface="+mn-lt"/>
                <a:ea typeface="+mn-ea"/>
                <a:cs typeface="+mn-cs"/>
              </a:rPr>
              <a:t>his</a:t>
            </a:r>
            <a:r>
              <a:rPr lang="en-US" sz="1200" b="1" i="0" kern="1200" baseline="0" dirty="0" smtClean="0">
                <a:solidFill>
                  <a:schemeClr val="tx1"/>
                </a:solidFill>
                <a:latin typeface="+mn-lt"/>
                <a:ea typeface="+mn-ea"/>
                <a:cs typeface="+mn-cs"/>
              </a:rPr>
              <a:t> resurrection: …”</a:t>
            </a:r>
            <a:endParaRPr lang="en-US" sz="1200" b="1" i="0"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1" dirty="0" smtClean="0">
                <a:solidFill>
                  <a:schemeClr val="tx1"/>
                </a:solidFill>
              </a:rPr>
              <a:t>“… Knowing this, that our old man is crucified with </a:t>
            </a:r>
            <a:r>
              <a:rPr lang="en-US" sz="1200" b="1" i="1" dirty="0" smtClean="0">
                <a:solidFill>
                  <a:schemeClr val="tx1"/>
                </a:solidFill>
              </a:rPr>
              <a:t>him</a:t>
            </a:r>
            <a:r>
              <a:rPr lang="en-US" sz="1200" b="1" dirty="0" smtClean="0">
                <a:solidFill>
                  <a:schemeClr val="tx1"/>
                </a:solidFill>
              </a:rPr>
              <a:t>, that the body of sin might be destroyed, that henceforth we should not serve sin. …”</a:t>
            </a:r>
            <a:endParaRPr lang="en-US" sz="1200" b="1"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as we read in Genesis 2:17,</a:t>
            </a:r>
          </a:p>
          <a:p>
            <a:pPr eaLnBrk="1" hangingPunct="1">
              <a:spcBef>
                <a:spcPct val="0"/>
              </a:spcBef>
            </a:pPr>
            <a:endParaRPr lang="en-US" b="1" smtClean="0"/>
          </a:p>
          <a:p>
            <a:r>
              <a:rPr lang="en-US" b="1" smtClean="0"/>
              <a:t>“ … of the tree of the knowledge of good and evil, thou shalt not eat of it: for in the day that thou eatest thereof thou shalt </a:t>
            </a:r>
            <a:r>
              <a:rPr lang="en-US" b="1" u="sng" smtClean="0"/>
              <a:t>surely die</a:t>
            </a:r>
            <a:r>
              <a:rPr lang="en-US" b="1" smtClean="0"/>
              <a:t>.”</a:t>
            </a:r>
            <a:endParaRPr lang="en-US" smtClean="0"/>
          </a:p>
          <a:p>
            <a:endParaRPr lang="en-US" smtClean="0"/>
          </a:p>
          <a:p>
            <a:r>
              <a:rPr lang="en-US" smtClean="0"/>
              <a:t>And did Adam die once he ate of the forbidden fruit?</a:t>
            </a:r>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ECE1E2-16C4-46E4-A1B6-3BA2CF528413}"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1" dirty="0" smtClean="0">
                <a:solidFill>
                  <a:schemeClr val="tx1"/>
                </a:solidFill>
              </a:rPr>
              <a:t>“… For he that is dead is freed from sin. …”</a:t>
            </a:r>
            <a:endParaRPr lang="en-US" sz="1200" b="1"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1" dirty="0" smtClean="0">
                <a:solidFill>
                  <a:schemeClr val="tx1"/>
                </a:solidFill>
              </a:rPr>
              <a:t>“… Now if we be dead with Christ, we believe that we shall also live with him:”</a:t>
            </a:r>
            <a:endParaRPr lang="en-US" sz="1200" b="1"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At Pentecost, the Holy Ghost was poured out from Heaven,</a:t>
            </a:r>
            <a:r>
              <a:rPr lang="en-US" baseline="0" dirty="0" smtClean="0"/>
              <a:t> and Peter and the other Apostles preached the good news, the everlasting gospel, about deliverance from sin and death through Jesus Christ.  Thousands accepted the merciful offer of pardon and cleansing …</a:t>
            </a:r>
            <a:endParaRPr lang="en-US" dirty="0"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235717-DCBE-4327-A7C6-AB2419C09A93}"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0" dirty="0" smtClean="0">
                <a:solidFill>
                  <a:schemeClr val="tx1"/>
                </a:solidFill>
              </a:rPr>
              <a:t>… as we read in Acts 2:41,</a:t>
            </a:r>
          </a:p>
          <a:p>
            <a:pPr>
              <a:defRPr/>
            </a:pPr>
            <a:endParaRPr lang="en-US" sz="1200" b="1" dirty="0" smtClean="0">
              <a:ln>
                <a:solidFill>
                  <a:schemeClr val="tx1"/>
                </a:solidFill>
              </a:ln>
              <a:solidFill>
                <a:schemeClr val="tx1"/>
              </a:solidFill>
              <a:effectLst>
                <a:glow rad="228600">
                  <a:srgbClr val="FF0000">
                    <a:alpha val="40000"/>
                  </a:srgbClr>
                </a:glow>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solidFill>
                  <a:schemeClr val="tx1"/>
                </a:solidFill>
              </a:rPr>
              <a:t>“Then they that gladly received his word were baptized: and the same day there were added </a:t>
            </a:r>
            <a:r>
              <a:rPr lang="en-US" sz="1200" b="1" i="1" dirty="0" smtClean="0">
                <a:solidFill>
                  <a:schemeClr val="tx1"/>
                </a:solidFill>
              </a:rPr>
              <a:t>unto them</a:t>
            </a:r>
            <a:r>
              <a:rPr lang="en-US" sz="1200" b="1" dirty="0" smtClean="0">
                <a:solidFill>
                  <a:schemeClr val="tx1"/>
                </a:solidFill>
              </a:rPr>
              <a:t> about three thousand souls.”</a:t>
            </a:r>
            <a:endParaRPr lang="en-US" sz="1200" b="1" dirty="0" smtClean="0">
              <a:ln>
                <a:solidFill>
                  <a:schemeClr val="tx1"/>
                </a:solidFill>
              </a:ln>
              <a:solidFill>
                <a:schemeClr val="tx1"/>
              </a:solidFill>
              <a:effectLst>
                <a:glow rad="228600">
                  <a:srgbClr val="FF0000">
                    <a:alpha val="40000"/>
                  </a:srgbClr>
                </a:glow>
              </a:effectLst>
            </a:endParaRPr>
          </a:p>
          <a:p>
            <a:pPr>
              <a:defRPr/>
            </a:pPr>
            <a:endParaRPr lang="en-US" sz="1200" b="1"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0" dirty="0" smtClean="0"/>
              <a:t>Many more would come to believe</a:t>
            </a:r>
            <a:r>
              <a:rPr lang="en-US" i="0" baseline="0" dirty="0" smtClean="0"/>
              <a:t> through the word, repent, accept the offer in Christ Jesus, and be baptized.  The Ethiopian Eunuch of Acts chapter 8 is one, who said:</a:t>
            </a:r>
          </a:p>
          <a:p>
            <a:pPr eaLnBrk="1" hangingPunct="1">
              <a:spcBef>
                <a:spcPct val="0"/>
              </a:spcBef>
            </a:pPr>
            <a:endParaRPr lang="en-US" i="0" baseline="0" dirty="0" smtClean="0"/>
          </a:p>
          <a:p>
            <a:pPr eaLnBrk="1" hangingPunct="1">
              <a:spcBef>
                <a:spcPct val="0"/>
              </a:spcBef>
            </a:pPr>
            <a:r>
              <a:rPr lang="en-US" i="0" dirty="0" smtClean="0"/>
              <a:t>“… </a:t>
            </a:r>
            <a:r>
              <a:rPr lang="en-US" sz="1200" i="0" kern="1200" baseline="0" dirty="0" smtClean="0">
                <a:solidFill>
                  <a:schemeClr val="tx1"/>
                </a:solidFill>
                <a:latin typeface="+mn-lt"/>
                <a:ea typeface="+mn-ea"/>
                <a:cs typeface="+mn-cs"/>
              </a:rPr>
              <a:t>See, here is water; what doth hinder me to be baptized?  …”</a:t>
            </a:r>
          </a:p>
          <a:p>
            <a:pPr eaLnBrk="1" hangingPunct="1">
              <a:spcBef>
                <a:spcPct val="0"/>
              </a:spcBef>
            </a:pPr>
            <a:endParaRPr lang="en-US" sz="1200" i="0" kern="1200" baseline="0" dirty="0" smtClean="0">
              <a:solidFill>
                <a:schemeClr val="tx1"/>
              </a:solidFill>
              <a:latin typeface="+mn-lt"/>
              <a:ea typeface="+mn-ea"/>
              <a:cs typeface="+mn-cs"/>
            </a:endParaRPr>
          </a:p>
          <a:p>
            <a:pPr eaLnBrk="1" hangingPunct="1">
              <a:spcBef>
                <a:spcPct val="0"/>
              </a:spcBef>
            </a:pPr>
            <a:r>
              <a:rPr lang="en-US" sz="1200" i="0" kern="1200" baseline="0" dirty="0" smtClean="0">
                <a:solidFill>
                  <a:schemeClr val="tx1"/>
                </a:solidFill>
                <a:latin typeface="+mn-lt"/>
                <a:ea typeface="+mn-ea"/>
                <a:cs typeface="+mn-cs"/>
              </a:rPr>
              <a:t>And Philip responded:</a:t>
            </a:r>
          </a:p>
          <a:p>
            <a:pPr eaLnBrk="1" hangingPunct="1">
              <a:spcBef>
                <a:spcPct val="0"/>
              </a:spcBef>
            </a:pPr>
            <a:endParaRPr lang="en-US" sz="1200" i="0" kern="1200" baseline="0" dirty="0" smtClean="0">
              <a:solidFill>
                <a:schemeClr val="tx1"/>
              </a:solidFill>
              <a:latin typeface="+mn-lt"/>
              <a:ea typeface="+mn-ea"/>
              <a:cs typeface="+mn-cs"/>
            </a:endParaRPr>
          </a:p>
          <a:p>
            <a:pPr eaLnBrk="1" hangingPunct="1">
              <a:spcBef>
                <a:spcPct val="0"/>
              </a:spcBef>
            </a:pPr>
            <a:r>
              <a:rPr lang="en-US" sz="1200" i="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If thou </a:t>
            </a:r>
            <a:r>
              <a:rPr lang="en-US" sz="1200" kern="1200" baseline="0" dirty="0" err="1" smtClean="0">
                <a:solidFill>
                  <a:schemeClr val="tx1"/>
                </a:solidFill>
                <a:latin typeface="+mn-lt"/>
                <a:ea typeface="+mn-ea"/>
                <a:cs typeface="+mn-cs"/>
              </a:rPr>
              <a:t>believest</a:t>
            </a:r>
            <a:r>
              <a:rPr lang="en-US" sz="1200" kern="1200" baseline="0" dirty="0" smtClean="0">
                <a:solidFill>
                  <a:schemeClr val="tx1"/>
                </a:solidFill>
                <a:latin typeface="+mn-lt"/>
                <a:ea typeface="+mn-ea"/>
                <a:cs typeface="+mn-cs"/>
              </a:rPr>
              <a:t> with all </a:t>
            </a:r>
            <a:r>
              <a:rPr lang="en-US" sz="1200" kern="1200" baseline="0" dirty="0" err="1" smtClean="0">
                <a:solidFill>
                  <a:schemeClr val="tx1"/>
                </a:solidFill>
                <a:latin typeface="+mn-lt"/>
                <a:ea typeface="+mn-ea"/>
                <a:cs typeface="+mn-cs"/>
              </a:rPr>
              <a:t>thine</a:t>
            </a:r>
            <a:r>
              <a:rPr lang="en-US" sz="1200" kern="1200" baseline="0" dirty="0" smtClean="0">
                <a:solidFill>
                  <a:schemeClr val="tx1"/>
                </a:solidFill>
                <a:latin typeface="+mn-lt"/>
                <a:ea typeface="+mn-ea"/>
                <a:cs typeface="+mn-cs"/>
              </a:rPr>
              <a:t> heart, thou </a:t>
            </a:r>
            <a:r>
              <a:rPr lang="en-US" sz="1200" kern="1200" baseline="0" dirty="0" err="1" smtClean="0">
                <a:solidFill>
                  <a:schemeClr val="tx1"/>
                </a:solidFill>
                <a:latin typeface="+mn-lt"/>
                <a:ea typeface="+mn-ea"/>
                <a:cs typeface="+mn-cs"/>
              </a:rPr>
              <a:t>mayest</a:t>
            </a:r>
            <a:r>
              <a:rPr lang="en-US" sz="1200" kern="1200" baseline="0" dirty="0" smtClean="0">
                <a:solidFill>
                  <a:schemeClr val="tx1"/>
                </a:solidFill>
                <a:latin typeface="+mn-lt"/>
                <a:ea typeface="+mn-ea"/>
                <a:cs typeface="+mn-cs"/>
              </a:rPr>
              <a:t>.  …”</a:t>
            </a:r>
          </a:p>
          <a:p>
            <a:pPr eaLnBrk="1" hangingPunct="1">
              <a:spcBef>
                <a:spcPct val="0"/>
              </a:spcBef>
            </a:pPr>
            <a:endParaRPr lang="en-US" sz="1200" i="0" kern="1200" baseline="0" dirty="0" smtClean="0">
              <a:solidFill>
                <a:schemeClr val="tx1"/>
              </a:solidFill>
              <a:latin typeface="+mn-lt"/>
              <a:ea typeface="+mn-ea"/>
              <a:cs typeface="+mn-cs"/>
            </a:endParaRPr>
          </a:p>
          <a:p>
            <a:pPr eaLnBrk="1" hangingPunct="1">
              <a:spcBef>
                <a:spcPct val="0"/>
              </a:spcBef>
            </a:pPr>
            <a:r>
              <a:rPr lang="en-US" sz="1200" i="0" kern="1200" baseline="0" dirty="0" smtClean="0">
                <a:solidFill>
                  <a:schemeClr val="tx1"/>
                </a:solidFill>
                <a:latin typeface="+mn-lt"/>
                <a:ea typeface="+mn-ea"/>
                <a:cs typeface="+mn-cs"/>
              </a:rPr>
              <a:t>And so the Eunuch rejoiced saying,</a:t>
            </a:r>
          </a:p>
          <a:p>
            <a:pPr eaLnBrk="1" hangingPunct="1">
              <a:spcBef>
                <a:spcPct val="0"/>
              </a:spcBef>
            </a:pPr>
            <a:endParaRPr lang="en-US" sz="1200" i="0" kern="1200" baseline="0" dirty="0" smtClean="0">
              <a:solidFill>
                <a:schemeClr val="tx1"/>
              </a:solidFill>
              <a:latin typeface="+mn-lt"/>
              <a:ea typeface="+mn-ea"/>
              <a:cs typeface="+mn-cs"/>
            </a:endParaRPr>
          </a:p>
          <a:p>
            <a:pPr eaLnBrk="1" hangingPunct="1">
              <a:spcBef>
                <a:spcPct val="0"/>
              </a:spcBef>
            </a:pPr>
            <a:r>
              <a:rPr lang="en-US" sz="1200" i="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 believe that Jesus Christ is the Son of God. …”</a:t>
            </a:r>
          </a:p>
          <a:p>
            <a:pPr eaLnBrk="1" hangingPunct="1">
              <a:spcBef>
                <a:spcPct val="0"/>
              </a:spcBef>
            </a:pPr>
            <a:endParaRPr lang="en-US" sz="1200" i="0" kern="1200" baseline="0" dirty="0" smtClean="0">
              <a:solidFill>
                <a:schemeClr val="tx1"/>
              </a:solidFill>
              <a:latin typeface="+mn-lt"/>
              <a:ea typeface="+mn-ea"/>
              <a:cs typeface="+mn-cs"/>
            </a:endParaRPr>
          </a:p>
          <a:p>
            <a:pPr eaLnBrk="1" hangingPunct="1">
              <a:spcBef>
                <a:spcPct val="0"/>
              </a:spcBef>
            </a:pPr>
            <a:r>
              <a:rPr lang="en-US" i="0" dirty="0" smtClean="0"/>
              <a:t>“</a:t>
            </a:r>
            <a:r>
              <a:rPr lang="en-US" sz="1200" kern="1200" baseline="0" dirty="0" smtClean="0">
                <a:solidFill>
                  <a:schemeClr val="tx1"/>
                </a:solidFill>
                <a:latin typeface="+mn-lt"/>
                <a:ea typeface="+mn-ea"/>
                <a:cs typeface="+mn-cs"/>
              </a:rPr>
              <a:t>And the Eunuch commanded the chariot to stand still: and they went down both into the water, both Philip and the eunuch; and Philip baptized him.”</a:t>
            </a:r>
            <a:endParaRPr lang="en-US" i="0" dirty="0"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235717-DCBE-4327-A7C6-AB2419C09A93}"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solidFill>
                  <a:schemeClr val="tx1"/>
                </a:solidFill>
              </a:rPr>
              <a:t>Another</a:t>
            </a:r>
            <a:r>
              <a:rPr lang="en-US" baseline="0" dirty="0" smtClean="0">
                <a:solidFill>
                  <a:schemeClr val="tx1"/>
                </a:solidFill>
              </a:rPr>
              <a:t> one who accepted was the </a:t>
            </a:r>
            <a:r>
              <a:rPr lang="en-US" baseline="0" dirty="0" err="1" smtClean="0">
                <a:solidFill>
                  <a:schemeClr val="tx1"/>
                </a:solidFill>
              </a:rPr>
              <a:t>Philippian</a:t>
            </a:r>
            <a:r>
              <a:rPr lang="en-US" baseline="0" dirty="0" smtClean="0">
                <a:solidFill>
                  <a:schemeClr val="tx1"/>
                </a:solidFill>
              </a:rPr>
              <a:t> Jailer of Paul, whose heart was converted by the Holy Ghost, when he saw the faith and life and </a:t>
            </a:r>
            <a:r>
              <a:rPr lang="en-US" baseline="0" dirty="0" err="1" smtClean="0">
                <a:solidFill>
                  <a:schemeClr val="tx1"/>
                </a:solidFill>
              </a:rPr>
              <a:t>forgivenss</a:t>
            </a:r>
            <a:r>
              <a:rPr lang="en-US" baseline="0" dirty="0" smtClean="0">
                <a:solidFill>
                  <a:schemeClr val="tx1"/>
                </a:solidFill>
              </a:rPr>
              <a:t> of Paul in Acts 16:</a:t>
            </a:r>
          </a:p>
          <a:p>
            <a:pPr eaLnBrk="1" hangingPunct="1">
              <a:spcBef>
                <a:spcPct val="0"/>
              </a:spcBef>
            </a:pPr>
            <a:endParaRPr lang="en-US" baseline="0" dirty="0" smtClean="0">
              <a:solidFill>
                <a:schemeClr val="tx1"/>
              </a:solidFill>
            </a:endParaRPr>
          </a:p>
          <a:p>
            <a:pPr eaLnBrk="1" hangingPunct="1">
              <a:spcBef>
                <a:spcPct val="0"/>
              </a:spcBef>
            </a:pPr>
            <a:r>
              <a:rPr lang="en-US" baseline="0" dirty="0" smtClean="0">
                <a:solidFill>
                  <a:schemeClr val="tx1"/>
                </a:solidFill>
              </a:rPr>
              <a:t>The Jailer said, “… </a:t>
            </a:r>
            <a:r>
              <a:rPr lang="en-US" sz="1200" kern="1200" baseline="0" dirty="0" smtClean="0">
                <a:solidFill>
                  <a:schemeClr val="tx1"/>
                </a:solidFill>
                <a:latin typeface="+mn-lt"/>
                <a:ea typeface="+mn-ea"/>
                <a:cs typeface="+mn-cs"/>
              </a:rPr>
              <a:t>Sirs, what must I do to be saved? …”</a:t>
            </a:r>
          </a:p>
          <a:p>
            <a:pPr eaLnBrk="1" hangingPunct="1">
              <a:spcBef>
                <a:spcPct val="0"/>
              </a:spcBef>
            </a:pPr>
            <a:endParaRPr lang="en-US" sz="1200" kern="1200" baseline="0" dirty="0" smtClean="0">
              <a:solidFill>
                <a:schemeClr val="tx1"/>
              </a:solidFill>
              <a:latin typeface="+mn-lt"/>
              <a:ea typeface="+mn-ea"/>
              <a:cs typeface="+mn-cs"/>
            </a:endParaRPr>
          </a:p>
          <a:p>
            <a:pPr eaLnBrk="1" hangingPunct="1">
              <a:spcBef>
                <a:spcPct val="0"/>
              </a:spcBef>
            </a:pPr>
            <a:r>
              <a:rPr lang="en-US" dirty="0" smtClean="0">
                <a:solidFill>
                  <a:schemeClr val="tx1"/>
                </a:solidFill>
              </a:rPr>
              <a:t>“</a:t>
            </a:r>
            <a:r>
              <a:rPr lang="en-US" sz="1200" kern="1200" baseline="0" dirty="0" smtClean="0">
                <a:solidFill>
                  <a:schemeClr val="tx1"/>
                </a:solidFill>
                <a:latin typeface="+mn-lt"/>
                <a:ea typeface="+mn-ea"/>
                <a:cs typeface="+mn-cs"/>
              </a:rPr>
              <a:t>And they said, Believe on the Lord Jesus Christ, and thou </a:t>
            </a:r>
            <a:r>
              <a:rPr lang="en-US" sz="1200" kern="1200" baseline="0" dirty="0" err="1" smtClean="0">
                <a:solidFill>
                  <a:schemeClr val="tx1"/>
                </a:solidFill>
                <a:latin typeface="+mn-lt"/>
                <a:ea typeface="+mn-ea"/>
                <a:cs typeface="+mn-cs"/>
              </a:rPr>
              <a:t>shalt</a:t>
            </a:r>
            <a:r>
              <a:rPr lang="en-US" sz="1200" kern="1200" baseline="0" dirty="0" smtClean="0">
                <a:solidFill>
                  <a:schemeClr val="tx1"/>
                </a:solidFill>
                <a:latin typeface="+mn-lt"/>
                <a:ea typeface="+mn-ea"/>
                <a:cs typeface="+mn-cs"/>
              </a:rPr>
              <a:t> be saved, and thy house.”</a:t>
            </a:r>
          </a:p>
          <a:p>
            <a:pPr eaLnBrk="1" hangingPunct="1">
              <a:spcBef>
                <a:spcPct val="0"/>
              </a:spcBef>
            </a:pPr>
            <a:endParaRPr lang="en-US" sz="1200" kern="1200" baseline="0" dirty="0" smtClean="0">
              <a:solidFill>
                <a:schemeClr val="tx1"/>
              </a:solidFill>
              <a:latin typeface="+mn-lt"/>
              <a:ea typeface="+mn-ea"/>
              <a:cs typeface="+mn-cs"/>
            </a:endParaRPr>
          </a:p>
          <a:p>
            <a:pPr eaLnBrk="1" hangingPunct="1">
              <a:spcBef>
                <a:spcPct val="0"/>
              </a:spcBef>
            </a:pPr>
            <a:r>
              <a:rPr lang="en-US" sz="1200" kern="1200" baseline="0" dirty="0" smtClean="0">
                <a:solidFill>
                  <a:schemeClr val="tx1"/>
                </a:solidFill>
                <a:latin typeface="+mn-lt"/>
                <a:ea typeface="+mn-ea"/>
                <a:cs typeface="+mn-cs"/>
              </a:rPr>
              <a:t>“And they </a:t>
            </a:r>
            <a:r>
              <a:rPr lang="en-US" sz="1200" kern="1200" baseline="0" dirty="0" err="1" smtClean="0">
                <a:solidFill>
                  <a:schemeClr val="tx1"/>
                </a:solidFill>
                <a:latin typeface="+mn-lt"/>
                <a:ea typeface="+mn-ea"/>
                <a:cs typeface="+mn-cs"/>
              </a:rPr>
              <a:t>spake</a:t>
            </a:r>
            <a:r>
              <a:rPr lang="en-US" sz="1200" kern="1200" baseline="0" dirty="0" smtClean="0">
                <a:solidFill>
                  <a:schemeClr val="tx1"/>
                </a:solidFill>
                <a:latin typeface="+mn-lt"/>
                <a:ea typeface="+mn-ea"/>
                <a:cs typeface="+mn-cs"/>
              </a:rPr>
              <a:t> unto him the word of the Lord, and to all that were in his house.”</a:t>
            </a:r>
          </a:p>
          <a:p>
            <a:pPr eaLnBrk="1" hangingPunct="1">
              <a:spcBef>
                <a:spcPct val="0"/>
              </a:spcBef>
            </a:pPr>
            <a:endParaRPr lang="en-US" sz="1200" kern="1200" baseline="0" dirty="0" smtClean="0">
              <a:solidFill>
                <a:schemeClr val="tx1"/>
              </a:solidFill>
              <a:latin typeface="+mn-lt"/>
              <a:ea typeface="+mn-ea"/>
              <a:cs typeface="+mn-cs"/>
            </a:endParaRPr>
          </a:p>
          <a:p>
            <a:pPr eaLnBrk="1" hangingPunct="1">
              <a:spcBef>
                <a:spcPct val="0"/>
              </a:spcBef>
            </a:pPr>
            <a:r>
              <a:rPr lang="en-US" dirty="0" smtClean="0">
                <a:solidFill>
                  <a:schemeClr val="tx1"/>
                </a:solidFill>
              </a:rPr>
              <a:t>“</a:t>
            </a:r>
            <a:r>
              <a:rPr lang="en-US" sz="1200" kern="1200" baseline="0" dirty="0" smtClean="0">
                <a:solidFill>
                  <a:schemeClr val="tx1"/>
                </a:solidFill>
                <a:latin typeface="+mn-lt"/>
                <a:ea typeface="+mn-ea"/>
                <a:cs typeface="+mn-cs"/>
              </a:rPr>
              <a:t>And the Jailer took them the same hour of the night, and washed </a:t>
            </a:r>
            <a:r>
              <a:rPr lang="en-US" sz="1200" i="1" kern="1200" baseline="0" dirty="0" smtClean="0">
                <a:solidFill>
                  <a:schemeClr val="tx1"/>
                </a:solidFill>
                <a:latin typeface="+mn-lt"/>
                <a:ea typeface="+mn-ea"/>
                <a:cs typeface="+mn-cs"/>
              </a:rPr>
              <a:t>their</a:t>
            </a:r>
            <a:r>
              <a:rPr lang="en-US" sz="1200" i="0" kern="1200" baseline="0" dirty="0" smtClean="0">
                <a:solidFill>
                  <a:schemeClr val="tx1"/>
                </a:solidFill>
                <a:latin typeface="+mn-lt"/>
                <a:ea typeface="+mn-ea"/>
                <a:cs typeface="+mn-cs"/>
              </a:rPr>
              <a:t> stripes; and was baptized, he and all his, straightway … </a:t>
            </a:r>
            <a:r>
              <a:rPr lang="en-US" sz="1200" kern="1200" baseline="0" dirty="0" smtClean="0">
                <a:solidFill>
                  <a:schemeClr val="tx1"/>
                </a:solidFill>
                <a:latin typeface="+mn-lt"/>
                <a:ea typeface="+mn-ea"/>
                <a:cs typeface="+mn-cs"/>
              </a:rPr>
              <a:t>and rejoiced, believing in God with all his house.”</a:t>
            </a:r>
            <a:endParaRPr lang="en-US" i="0" dirty="0" smtClean="0">
              <a:solidFill>
                <a:schemeClr val="tx1"/>
              </a:solidFill>
            </a:endParaRPr>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235717-DCBE-4327-A7C6-AB2419C09A93}"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0" u="none" dirty="0" smtClean="0">
                <a:solidFill>
                  <a:schemeClr val="tx1"/>
                </a:solidFill>
              </a:rPr>
              <a:t>As we did read in Genesis</a:t>
            </a:r>
            <a:r>
              <a:rPr lang="en-US" sz="1200" b="0" u="none" baseline="0" dirty="0" smtClean="0">
                <a:solidFill>
                  <a:schemeClr val="tx1"/>
                </a:solidFill>
              </a:rPr>
              <a:t> 4:26, we likewise now read in Psalms 116:13,</a:t>
            </a:r>
          </a:p>
          <a:p>
            <a:pPr>
              <a:defRPr/>
            </a:pPr>
            <a:endParaRPr lang="en-US" sz="1200" b="0" u="none" baseline="0" dirty="0" smtClean="0">
              <a:ln>
                <a:solidFill>
                  <a:schemeClr val="tx1"/>
                </a:solidFill>
              </a:ln>
              <a:solidFill>
                <a:schemeClr val="tx1"/>
              </a:solidFill>
              <a:effectLst>
                <a:glow rad="228600">
                  <a:srgbClr val="FF0000">
                    <a:alpha val="40000"/>
                  </a:srgbClr>
                </a:glow>
              </a:effectLst>
            </a:endParaRPr>
          </a:p>
          <a:p>
            <a:pPr>
              <a:defRPr/>
            </a:pPr>
            <a:r>
              <a:rPr lang="en-US" sz="1200" b="1" u="none" kern="1200" baseline="0" dirty="0" smtClean="0">
                <a:solidFill>
                  <a:schemeClr val="tx1"/>
                </a:solidFill>
                <a:latin typeface="+mn-lt"/>
                <a:ea typeface="+mn-ea"/>
                <a:cs typeface="+mn-cs"/>
              </a:rPr>
              <a:t>“I will take the cup of salvation, and call upon the name of the LORD.”</a:t>
            </a:r>
            <a:endParaRPr lang="en-US" sz="1200" b="1" u="none"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0" u="none" dirty="0" smtClean="0">
                <a:solidFill>
                  <a:schemeClr val="tx1"/>
                </a:solidFill>
              </a:rPr>
              <a:t>Paul,</a:t>
            </a:r>
            <a:r>
              <a:rPr lang="en-US" sz="1200" b="0" u="none" baseline="0" dirty="0" smtClean="0">
                <a:solidFill>
                  <a:schemeClr val="tx1"/>
                </a:solidFill>
              </a:rPr>
              <a:t> under inspiration of the Holy Ghost, said in Romans 10:13:</a:t>
            </a:r>
          </a:p>
          <a:p>
            <a:pPr>
              <a:defRPr/>
            </a:pPr>
            <a:endParaRPr lang="en-US" sz="1200" b="0" u="none" baseline="0" dirty="0" smtClean="0">
              <a:ln>
                <a:solidFill>
                  <a:schemeClr val="tx1"/>
                </a:solidFill>
              </a:ln>
              <a:solidFill>
                <a:schemeClr val="tx1"/>
              </a:solidFill>
              <a:effectLst>
                <a:glow rad="228600">
                  <a:srgbClr val="FF0000">
                    <a:alpha val="40000"/>
                  </a:srgbClr>
                </a:glow>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solidFill>
                  <a:schemeClr val="tx1"/>
                </a:solidFill>
              </a:rPr>
              <a:t>“For whosoever shall call upon the name of the Lord shall be saved.”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u="none" dirty="0" smtClean="0">
              <a:ln>
                <a:solidFill>
                  <a:schemeClr val="tx1"/>
                </a:solidFill>
              </a:ln>
              <a:solidFill>
                <a:schemeClr val="tx1"/>
              </a:solidFill>
              <a:effectLst>
                <a:glow rad="228600">
                  <a:srgbClr val="FF0000">
                    <a:alpha val="40000"/>
                  </a:srgbClr>
                </a:glow>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none" dirty="0" smtClean="0">
                <a:ln>
                  <a:solidFill>
                    <a:schemeClr val="tx1"/>
                  </a:solidFill>
                </a:ln>
                <a:solidFill>
                  <a:schemeClr val="tx1"/>
                </a:solidFill>
                <a:effectLst>
                  <a:glow rad="228600">
                    <a:srgbClr val="FF0000">
                      <a:alpha val="40000"/>
                    </a:srgbClr>
                  </a:glow>
                </a:effectLst>
              </a:rPr>
              <a:t>Saved from sin and eternal death!</a:t>
            </a:r>
            <a:endParaRPr lang="en-US" sz="1200" b="1" u="none"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b="0" u="none" dirty="0" smtClean="0">
                <a:solidFill>
                  <a:schemeClr val="tx1"/>
                </a:solidFill>
              </a:rPr>
              <a:t>… for in Acts 22:16 we read,</a:t>
            </a:r>
          </a:p>
          <a:p>
            <a:pPr>
              <a:defRPr/>
            </a:pPr>
            <a:endParaRPr lang="en-US" sz="1200" b="0" u="none" dirty="0" smtClean="0">
              <a:ln>
                <a:solidFill>
                  <a:schemeClr val="tx1"/>
                </a:solidFill>
              </a:ln>
              <a:solidFill>
                <a:schemeClr val="tx1"/>
              </a:solidFill>
              <a:effectLst>
                <a:glow rad="228600">
                  <a:srgbClr val="FF0000">
                    <a:alpha val="40000"/>
                  </a:srgbClr>
                </a:glow>
              </a:effectLst>
            </a:endParaRPr>
          </a:p>
          <a:p>
            <a:pPr>
              <a:defRPr/>
            </a:pPr>
            <a:r>
              <a:rPr lang="en-US" sz="1200" b="1" kern="1200" baseline="0" dirty="0" smtClean="0">
                <a:solidFill>
                  <a:schemeClr val="tx1"/>
                </a:solidFill>
                <a:latin typeface="+mn-lt"/>
                <a:ea typeface="+mn-ea"/>
                <a:cs typeface="+mn-cs"/>
              </a:rPr>
              <a:t>And now why </a:t>
            </a:r>
            <a:r>
              <a:rPr lang="en-US" sz="1200" b="1" kern="1200" baseline="0" dirty="0" err="1" smtClean="0">
                <a:solidFill>
                  <a:schemeClr val="tx1"/>
                </a:solidFill>
                <a:latin typeface="+mn-lt"/>
                <a:ea typeface="+mn-ea"/>
                <a:cs typeface="+mn-cs"/>
              </a:rPr>
              <a:t>tarriest</a:t>
            </a:r>
            <a:r>
              <a:rPr lang="en-US" sz="1200" b="1" kern="1200" baseline="0" dirty="0" smtClean="0">
                <a:solidFill>
                  <a:schemeClr val="tx1"/>
                </a:solidFill>
                <a:latin typeface="+mn-lt"/>
                <a:ea typeface="+mn-ea"/>
                <a:cs typeface="+mn-cs"/>
              </a:rPr>
              <a:t> thou? arise, and be baptized, and wash away thy sins, calling on the name of the Lord.”</a:t>
            </a:r>
            <a:endParaRPr lang="en-US" sz="1200" b="1" u="none" dirty="0">
              <a:ln>
                <a:solidFill>
                  <a:schemeClr val="tx1"/>
                </a:solidFill>
              </a:ln>
              <a:solidFill>
                <a:schemeClr val="tx1"/>
              </a:solidFill>
              <a:effectLst>
                <a:glow rad="228600">
                  <a:srgbClr val="FF0000">
                    <a:alpha val="40000"/>
                  </a:srgbClr>
                </a:glow>
              </a:effectLst>
            </a:endParaRP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569A7-7E6B-4E3C-8F11-B75C464DAEAC}"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a:t>
            </a:r>
            <a:r>
              <a:rPr lang="en-US" baseline="0" dirty="0" smtClean="0"/>
              <a:t> we have seen something of the plan of redemption, in type, in the days of Noah, in the Sanctuary, in the days of Moses, and in Christ Jesus the way, the truth and the life, let us re-consider the question, </a:t>
            </a:r>
            <a:r>
              <a:rPr lang="en-US" b="1" baseline="0" dirty="0" smtClean="0"/>
              <a:t>“What happens to those who die the first death?”</a:t>
            </a:r>
            <a:r>
              <a:rPr lang="en-US" b="0" baseline="0" dirty="0" smtClean="0"/>
              <a:t>, for we now know that Jesus split death into two by His own sacrifice.</a:t>
            </a:r>
            <a:endParaRPr lang="en-US" b="0" dirty="0"/>
          </a:p>
        </p:txBody>
      </p:sp>
      <p:sp>
        <p:nvSpPr>
          <p:cNvPr id="4" name="Slide Number Placeholder 3"/>
          <p:cNvSpPr>
            <a:spLocks noGrp="1"/>
          </p:cNvSpPr>
          <p:nvPr>
            <p:ph type="sldNum" sz="quarter" idx="10"/>
          </p:nvPr>
        </p:nvSpPr>
        <p:spPr/>
        <p:txBody>
          <a:bodyPr/>
          <a:lstStyle/>
          <a:p>
            <a:pPr>
              <a:defRPr/>
            </a:pPr>
            <a:fld id="{66D84BE0-170F-4BF1-AD2A-D3424C5A1987}"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Yes, Adam surely died, as we read in Genesis 5:5,</a:t>
            </a:r>
          </a:p>
          <a:p>
            <a:pPr eaLnBrk="1" hangingPunct="1">
              <a:spcBef>
                <a:spcPct val="0"/>
              </a:spcBef>
            </a:pPr>
            <a:endParaRPr lang="en-US" b="1" smtClean="0"/>
          </a:p>
          <a:p>
            <a:r>
              <a:rPr lang="en-US" b="1" smtClean="0"/>
              <a:t>“And all the days that </a:t>
            </a:r>
            <a:r>
              <a:rPr lang="en-US" b="1" u="sng" smtClean="0"/>
              <a:t>Adam</a:t>
            </a:r>
            <a:r>
              <a:rPr lang="en-US" b="1" smtClean="0"/>
              <a:t> lived were nine hundred and thirty years: and he </a:t>
            </a:r>
            <a:r>
              <a:rPr lang="en-US" b="1" u="sng" smtClean="0"/>
              <a:t>died</a:t>
            </a:r>
            <a:r>
              <a:rPr lang="en-US" b="1" smtClean="0"/>
              <a:t>.”</a:t>
            </a:r>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A25C0F-966B-47DF-94B5-2A0C67E4D787}"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Today, there is an explosion of interest in the supernatural. </a:t>
            </a:r>
            <a:r>
              <a:rPr lang="en-US" dirty="0" err="1" smtClean="0"/>
              <a:t>Spiritism</a:t>
            </a:r>
            <a:r>
              <a:rPr lang="en-US" dirty="0" smtClean="0"/>
              <a:t>, occultism, Satanism, and witchcraft. Go to any large bookstore and you will find up to 200 such titles.  Many people and religions, think that the dead are not really dead, echoing the words</a:t>
            </a:r>
            <a:r>
              <a:rPr lang="en-US" baseline="0" dirty="0" smtClean="0"/>
              <a:t> of the serpent in Eden, </a:t>
            </a:r>
            <a:r>
              <a:rPr lang="en-US" b="1" baseline="0" dirty="0" smtClean="0"/>
              <a:t>“… ye shall not surely die.”</a:t>
            </a:r>
            <a:endParaRPr lang="en-US" b="1" dirty="0"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235717-DCBE-4327-A7C6-AB2419C09A93}"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But God’s word says in Isaiah 8:19,</a:t>
            </a:r>
          </a:p>
          <a:p>
            <a:pPr eaLnBrk="1" hangingPunct="1">
              <a:spcBef>
                <a:spcPct val="0"/>
              </a:spcBef>
            </a:pPr>
            <a:endParaRPr lang="en-US" b="1" dirty="0" smtClean="0"/>
          </a:p>
          <a:p>
            <a:pPr eaLnBrk="1" hangingPunct="1">
              <a:spcBef>
                <a:spcPct val="0"/>
              </a:spcBef>
            </a:pPr>
            <a:r>
              <a:rPr lang="en-US" b="1" dirty="0" smtClean="0"/>
              <a:t>“And when they say to you, seek those who are mediums and wizards, who whisper and mutter,…”</a:t>
            </a:r>
            <a:endParaRPr lang="en-US" dirty="0"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DEDA96-5CEB-4CE1-96F2-F521F6DFBF39}"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r>
              <a:rPr lang="en-US" b="1" dirty="0" smtClean="0"/>
              <a:t>should not a people seek their God? Should they seek the dead on behalf of the living?”</a:t>
            </a:r>
            <a:endParaRPr lang="en-US" dirty="0"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934A8A-4787-465C-A1D4-3E8E91098FE6}"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other words, God says, we need to trust in Him and His Word for information about the unknown, for the next verse tells us …</a:t>
            </a:r>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78C4CD-2EBF-47BE-AB39-AFF83C97C77C}"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Isaiah 8:20,</a:t>
            </a:r>
          </a:p>
          <a:p>
            <a:pPr eaLnBrk="1" hangingPunct="1">
              <a:spcBef>
                <a:spcPct val="0"/>
              </a:spcBef>
            </a:pPr>
            <a:endParaRPr lang="en-US" b="1" smtClean="0"/>
          </a:p>
          <a:p>
            <a:pPr eaLnBrk="1" hangingPunct="1">
              <a:spcBef>
                <a:spcPct val="0"/>
              </a:spcBef>
            </a:pPr>
            <a:r>
              <a:rPr lang="en-US" b="1" smtClean="0"/>
              <a:t>“To the law and to the testimony! If they do not speak according to this word, it is because there is no light in them.”</a:t>
            </a: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A25392-6CD3-4206-B728-5F687192C50B}"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Death, like the chill of the cold night, is an unwelcomed, depressing fact of life. No sooner are we born than we begin to die. Whether we like it or not, sooner or later death is an uninvited, unwanted guest that inevitably knocks at everyone’s door. But, where does man go at death? If anywhere! Isn’t it a little frightening to take a journey, not knowing what the destination may be, or whether we will ever come back? </a:t>
            </a:r>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16B83-41C6-4481-B351-7A4DCE343502}"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What a sad, uncertain way to end one’s life! Possibly the most frightening thing about death is the unknown. The uncertainty about what lies beyond.</a:t>
            </a:r>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6FC87F-5B32-4C81-A70D-05ADB486BC51}"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Where does a man go when he dies?  Heaven?  Hell?  Purgatory?  Oblivion?  Is death a great new adventure, or just endless silence?  Are our goodbyes the final act, or is death just a pause between two eternities? Where are our beloved dead?  Centuries ago, Job asked the question that every person asks himself or herself at sometime in his or her life …</a:t>
            </a:r>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829EC8-8746-432E-94EB-6C3BC3D5AD6F}"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Job 14:14,</a:t>
            </a:r>
          </a:p>
          <a:p>
            <a:pPr eaLnBrk="1" hangingPunct="1">
              <a:spcBef>
                <a:spcPct val="0"/>
              </a:spcBef>
            </a:pPr>
            <a:endParaRPr lang="en-US" b="1" smtClean="0"/>
          </a:p>
          <a:p>
            <a:pPr eaLnBrk="1" hangingPunct="1">
              <a:spcBef>
                <a:spcPct val="0"/>
              </a:spcBef>
            </a:pPr>
            <a:r>
              <a:rPr lang="en-US" b="1" smtClean="0"/>
              <a:t>“If a man dies, shall he live again?”</a:t>
            </a: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FAE977-345A-4BF1-A07F-0ADA69AEDF85}"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Isn’t that the most important question to be answered about death? Let us turn to our only dependable source of information for the answer. The Bible’s teaching on death is consistent, not</a:t>
            </a:r>
            <a:r>
              <a:rPr lang="en-US" b="1" smtClean="0"/>
              <a:t> </a:t>
            </a:r>
            <a:r>
              <a:rPr lang="en-US" smtClean="0"/>
              <a:t>confusing. There may be some surprises, but its answers are both reasonable and satisfying and best of all, comforting!</a:t>
            </a:r>
            <a:r>
              <a:rPr lang="en-US" b="1" smtClean="0"/>
              <a:t> </a:t>
            </a:r>
            <a:r>
              <a:rPr lang="en-US" smtClean="0"/>
              <a:t>The Prophet wrote …</a:t>
            </a:r>
            <a:br>
              <a:rPr lang="en-US" smtClean="0"/>
            </a:br>
            <a:endParaRPr lang="en-US" smtClean="0"/>
          </a:p>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43125E-10AB-4AA6-AD5E-43BE10377F84}"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Yet, why didn’t Adam immediately die?  And what happened when he did?  Where did he go? Will he ever live again, or did he perish forever?</a:t>
            </a:r>
          </a:p>
          <a:p>
            <a:pPr eaLnBrk="1" hangingPunct="1">
              <a:spcBef>
                <a:spcPct val="0"/>
              </a:spcBef>
            </a:pPr>
            <a:endParaRPr lang="en-US" b="1" dirty="0" smtClean="0"/>
          </a:p>
          <a:p>
            <a:pPr eaLnBrk="1" hangingPunct="1">
              <a:spcBef>
                <a:spcPct val="0"/>
              </a:spcBef>
            </a:pPr>
            <a:r>
              <a:rPr lang="en-US" b="1" dirty="0" smtClean="0"/>
              <a:t>The scripture tells us the answers.</a:t>
            </a:r>
          </a:p>
          <a:p>
            <a:pPr eaLnBrk="1" hangingPunct="1">
              <a:spcBef>
                <a:spcPct val="0"/>
              </a:spcBef>
            </a:pPr>
            <a:endParaRPr lang="en-US" b="1" dirty="0" smtClean="0"/>
          </a:p>
          <a:p>
            <a:pPr eaLnBrk="1" hangingPunct="1">
              <a:spcBef>
                <a:spcPct val="0"/>
              </a:spcBef>
            </a:pPr>
            <a:r>
              <a:rPr lang="en-US" b="1" dirty="0" smtClean="0"/>
              <a:t>The Son of the Father promised to step into Adam’s place and take the full penalty for sin, which according to Romans 6:23, is death; and so by doing this (to offer His life a sacrifice and ransom), Jesus split death into two, offering Adam and all those in him, another chance.</a:t>
            </a:r>
          </a:p>
          <a:p>
            <a:pPr eaLnBrk="1" hangingPunct="1">
              <a:spcBef>
                <a:spcPct val="0"/>
              </a:spcBef>
            </a:pPr>
            <a:endParaRPr lang="en-US" b="1" dirty="0" smtClean="0"/>
          </a:p>
          <a:p>
            <a:pPr eaLnBrk="1" hangingPunct="1">
              <a:spcBef>
                <a:spcPct val="0"/>
              </a:spcBef>
            </a:pPr>
            <a:r>
              <a:rPr lang="en-US" b="1" dirty="0" smtClean="0"/>
              <a:t>This answers the first question, but what of the others?  Let’s continue to follow sin and death in the scripture and see what Jesus’ plan was to eradicate them.</a:t>
            </a:r>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D01E71-73A3-41EC-A348-900B902727A6}"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Isaiah 26:29,</a:t>
            </a:r>
          </a:p>
          <a:p>
            <a:pPr eaLnBrk="1" hangingPunct="1">
              <a:spcBef>
                <a:spcPct val="0"/>
              </a:spcBef>
            </a:pPr>
            <a:endParaRPr lang="en-US" b="1" smtClean="0"/>
          </a:p>
          <a:p>
            <a:pPr eaLnBrk="1" hangingPunct="1">
              <a:spcBef>
                <a:spcPct val="0"/>
              </a:spcBef>
            </a:pPr>
            <a:r>
              <a:rPr lang="en-US" b="1" smtClean="0"/>
              <a:t>“Your dead shall live; together with my dead body</a:t>
            </a:r>
            <a:r>
              <a:rPr lang="en-US" b="1" baseline="30000" smtClean="0"/>
              <a:t> </a:t>
            </a:r>
            <a:r>
              <a:rPr lang="en-US" b="1" smtClean="0"/>
              <a:t>they shall arise… And the earth shall cast out the dead.”</a:t>
            </a:r>
            <a:r>
              <a:rPr lang="en-US" smtClean="0"/>
              <a:t/>
            </a:r>
            <a:br>
              <a:rPr lang="en-US" smtClean="0"/>
            </a:br>
            <a:endParaRPr lang="en-US" smtClean="0"/>
          </a:p>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A5E2D3-0202-48CC-9567-B4D8E0F0EBEA}"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Yes, there is a life beyond death! Our beloved dead will live again! But when? At the moment of death, or some later time? What happens when a man dies?</a:t>
            </a:r>
          </a:p>
          <a:p>
            <a:pPr eaLnBrk="1" hangingPunct="1">
              <a:spcBef>
                <a:spcPct val="0"/>
              </a:spcBef>
            </a:pPr>
            <a:r>
              <a:rPr lang="en-US" smtClean="0"/>
              <a:t>One of the most quoted passages of Scriptures concerning the dead is found in Ecclesiastes 12, which describes what happens to a man when he dies …</a:t>
            </a:r>
          </a:p>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A5FD2D-599B-4884-9EA4-D51898B16C57}"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as we read in Ecclesiastes 12:7,</a:t>
            </a:r>
          </a:p>
          <a:p>
            <a:pPr eaLnBrk="1" hangingPunct="1">
              <a:spcBef>
                <a:spcPct val="0"/>
              </a:spcBef>
            </a:pPr>
            <a:endParaRPr lang="en-US" b="1" smtClean="0"/>
          </a:p>
          <a:p>
            <a:pPr eaLnBrk="1" hangingPunct="1">
              <a:spcBef>
                <a:spcPct val="0"/>
              </a:spcBef>
            </a:pPr>
            <a:r>
              <a:rPr lang="en-US" b="1" smtClean="0"/>
              <a:t>“Then the dust will return to the earth as it was, and the spirit will return to God who gave it.”</a:t>
            </a: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2CF142-EE4A-4789-834C-DAE6EBC60BD8}"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other words, when a man dies, his body, made up of elements of the earth, returns to dust, and his spirit returns to God. Of course, to fully understand what the “spirit” is, we need to look at creation and discover how God made man in the beginning.</a:t>
            </a:r>
            <a:r>
              <a:rPr lang="en-US" b="1" dirty="0" smtClean="0"/>
              <a:t> </a:t>
            </a:r>
            <a:r>
              <a:rPr lang="en-US" dirty="0" smtClean="0"/>
              <a:t/>
            </a:r>
            <a:br>
              <a:rPr lang="en-US" dirty="0" smtClean="0"/>
            </a:br>
            <a:endParaRPr lang="en-US" dirty="0"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D8613A-A969-4B89-97B0-50705BF63456}"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Genesis 2:7 we read,</a:t>
            </a:r>
          </a:p>
          <a:p>
            <a:pPr eaLnBrk="1" hangingPunct="1">
              <a:spcBef>
                <a:spcPct val="0"/>
              </a:spcBef>
            </a:pPr>
            <a:endParaRPr lang="en-US" b="1" smtClean="0"/>
          </a:p>
          <a:p>
            <a:pPr eaLnBrk="1" hangingPunct="1">
              <a:spcBef>
                <a:spcPct val="0"/>
              </a:spcBef>
            </a:pPr>
            <a:r>
              <a:rPr lang="en-US" b="1" smtClean="0"/>
              <a:t>“And the Lord God formed man of the dust of the ground, and breathed into his nostrils the breath of life; and man became a living being.”</a:t>
            </a: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B900FB-CF9E-4E0D-B659-E072BB692634}"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God took the elements of the earth: carbon, hydrogen, oxygen, nitrogen, calcium, iron, phosphorous, sodium and so forth, and formed the body.</a:t>
            </a:r>
            <a:r>
              <a:rPr lang="en-US" b="1" smtClean="0"/>
              <a:t> </a:t>
            </a:r>
            <a:r>
              <a:rPr lang="en-US" smtClean="0"/>
              <a:t>Adam had a brain: but he was not thinking. He had a heart in his chest: but it was not beating. He had blood in his arteries and veins, but it was not circulating. He was ready to live, but he was not living. Then God breathed into his nostrils the breath of life, and man became a living soul or a living creature or living being.</a:t>
            </a:r>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65DA05-DCE7-4616-92B3-6ABDA7959F03}"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Job 27:3, we read,</a:t>
            </a:r>
          </a:p>
          <a:p>
            <a:pPr eaLnBrk="1" hangingPunct="1">
              <a:spcBef>
                <a:spcPct val="0"/>
              </a:spcBef>
            </a:pPr>
            <a:endParaRPr lang="en-US" b="1" smtClean="0"/>
          </a:p>
          <a:p>
            <a:pPr eaLnBrk="1" hangingPunct="1">
              <a:spcBef>
                <a:spcPct val="0"/>
              </a:spcBef>
            </a:pPr>
            <a:r>
              <a:rPr lang="en-US" b="1" smtClean="0"/>
              <a:t>“As long as my breath is in me, and the breath of God in my nostrils.”</a:t>
            </a: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2716CC-D786-4ACC-ADDF-C8D3D15CC122}"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“spirit” or breath is what keeps the body alive. …</a:t>
            </a:r>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09EE05-4D0A-46FC-980C-D137EFCD6B3D}"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James2:26 we read:</a:t>
            </a:r>
          </a:p>
          <a:p>
            <a:pPr eaLnBrk="1" hangingPunct="1">
              <a:spcBef>
                <a:spcPct val="0"/>
              </a:spcBef>
            </a:pPr>
            <a:endParaRPr lang="en-US" smtClean="0"/>
          </a:p>
          <a:p>
            <a:pPr eaLnBrk="1" hangingPunct="1">
              <a:spcBef>
                <a:spcPct val="0"/>
              </a:spcBef>
            </a:pPr>
            <a:r>
              <a:rPr lang="en-US" smtClean="0"/>
              <a:t>“…</a:t>
            </a:r>
            <a:r>
              <a:rPr lang="en-US" b="1" smtClean="0"/>
              <a:t>the body without the spirit is dead...”</a:t>
            </a: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DBB753-9D93-4557-91D4-D6C7815306B4}"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You see, we might illustrate it this way:</a:t>
            </a:r>
          </a:p>
          <a:p>
            <a:pPr eaLnBrk="1" hangingPunct="1">
              <a:spcBef>
                <a:spcPct val="0"/>
              </a:spcBef>
            </a:pPr>
            <a:endParaRPr lang="en-US" smtClean="0"/>
          </a:p>
          <a:p>
            <a:pPr eaLnBrk="1" hangingPunct="1">
              <a:spcBef>
                <a:spcPct val="0"/>
              </a:spcBef>
            </a:pPr>
            <a:r>
              <a:rPr lang="en-US" b="1" smtClean="0"/>
              <a:t>DUST + SPIRIT = A LIVING SOUL</a:t>
            </a:r>
            <a:r>
              <a:rPr lang="en-US" smtClean="0"/>
              <a:t/>
            </a:r>
            <a:br>
              <a:rPr lang="en-US" smtClean="0"/>
            </a:br>
            <a:endParaRPr lang="en-US" smtClean="0"/>
          </a:p>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2DBD10-E181-4B0C-A00D-F89196BA7482}"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After Adam, in the days of Seth and his son, Enos, when sin began to increase because of the children of Cain; men began to call upon the Name of the Lord that they might be saved from sin and death according to the promise of God given in Genesis 3:15, as read in Genesis 4:26.  Those of mankind, since the beginning, who have desired to be delivered from sin and death, have called upon the name of the LORD, even as it is still to this very day.</a:t>
            </a:r>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6E9E8A-D97E-44C0-9C97-897C588043AF}"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Or, more simply:</a:t>
            </a:r>
          </a:p>
          <a:p>
            <a:pPr eaLnBrk="1" hangingPunct="1">
              <a:spcBef>
                <a:spcPct val="0"/>
              </a:spcBef>
            </a:pPr>
            <a:endParaRPr lang="en-US" smtClean="0"/>
          </a:p>
          <a:p>
            <a:pPr eaLnBrk="1" hangingPunct="1">
              <a:spcBef>
                <a:spcPct val="0"/>
              </a:spcBef>
            </a:pPr>
            <a:r>
              <a:rPr lang="en-US" b="1" smtClean="0"/>
              <a:t>THE ELEMENTS OF EARTH + BREATH = A LIVING BEING</a:t>
            </a:r>
            <a:endParaRPr lang="en-US" smtClean="0"/>
          </a:p>
          <a:p>
            <a:pPr eaLnBrk="1" hangingPunct="1">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7FDF21-A685-4E06-A261-9689C3E43327}"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Then, what happens at death? Just the reverse</a:t>
            </a:r>
          </a:p>
          <a:p>
            <a:pPr eaLnBrk="1" hangingPunct="1">
              <a:spcBef>
                <a:spcPct val="0"/>
              </a:spcBef>
            </a:pPr>
            <a:endParaRPr lang="en-US" smtClean="0"/>
          </a:p>
          <a:p>
            <a:pPr eaLnBrk="1" hangingPunct="1">
              <a:spcBef>
                <a:spcPct val="0"/>
              </a:spcBef>
            </a:pPr>
            <a:r>
              <a:rPr lang="en-US" b="1" smtClean="0"/>
              <a:t>DUST - SPIRIT = A CORPSE</a:t>
            </a:r>
            <a:r>
              <a:rPr lang="en-US" smtClean="0"/>
              <a:t/>
            </a:r>
            <a:br>
              <a:rPr lang="en-US" smtClean="0"/>
            </a:br>
            <a:endParaRPr lang="en-US" smtClean="0"/>
          </a:p>
          <a:p>
            <a:pPr eaLnBrk="1" hangingPunct="1">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B9D9C3-FA2A-4DDF-81CA-FCAACF8A9C2A}"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Or, more simply:</a:t>
            </a:r>
          </a:p>
          <a:p>
            <a:pPr eaLnBrk="1" hangingPunct="1">
              <a:spcBef>
                <a:spcPct val="0"/>
              </a:spcBef>
            </a:pPr>
            <a:endParaRPr lang="en-US" smtClean="0"/>
          </a:p>
          <a:p>
            <a:pPr eaLnBrk="1" hangingPunct="1">
              <a:spcBef>
                <a:spcPct val="0"/>
              </a:spcBef>
            </a:pPr>
            <a:r>
              <a:rPr lang="en-US" b="1" smtClean="0"/>
              <a:t>ELEMENTS OF EARTH - BREATH = A CORPSE</a:t>
            </a:r>
            <a:r>
              <a:rPr lang="en-US" smtClean="0"/>
              <a:t/>
            </a:r>
            <a:br>
              <a:rPr lang="en-US" smtClean="0"/>
            </a:br>
            <a:endParaRPr lang="en-US" smtClean="0"/>
          </a:p>
          <a:p>
            <a:pPr eaLnBrk="1" hangingPunct="1">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2C84CA-85DF-4FE5-BF0C-5C6C60DB4698}"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 can best understand this truth by the following illustration:</a:t>
            </a:r>
          </a:p>
          <a:p>
            <a:pPr eaLnBrk="1" hangingPunct="1">
              <a:spcBef>
                <a:spcPct val="0"/>
              </a:spcBef>
            </a:pPr>
            <a:endParaRPr lang="en-US" dirty="0" smtClean="0"/>
          </a:p>
          <a:p>
            <a:pPr eaLnBrk="1" hangingPunct="1">
              <a:spcBef>
                <a:spcPct val="0"/>
              </a:spcBef>
            </a:pPr>
            <a:r>
              <a:rPr lang="en-US" dirty="0" smtClean="0"/>
              <a:t>Connect a light bulb to electricity. What happens? We get light! No one puts the light in the bulb, the light comes on by uniting the two components:</a:t>
            </a:r>
          </a:p>
          <a:p>
            <a:pPr eaLnBrk="1" hangingPunct="1">
              <a:spcBef>
                <a:spcPct val="0"/>
              </a:spcBef>
            </a:pPr>
            <a:endParaRPr lang="en-US" dirty="0" smtClean="0"/>
          </a:p>
          <a:p>
            <a:pPr eaLnBrk="1" hangingPunct="1">
              <a:spcBef>
                <a:spcPct val="0"/>
              </a:spcBef>
            </a:pPr>
            <a:r>
              <a:rPr lang="en-US" dirty="0" smtClean="0"/>
              <a:t>bulb + electricity.</a:t>
            </a:r>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3BF3E6-AC07-4F9A-9993-FABD8D88BC4D}"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When you disconnect the electricity, the light goes out. Just so at death. When the breath, or spark of life, goes back to the Creator, man dies. All that is left is the body, composed of the elements of Earth, which returns to dust. The living soul, or living being, simply ceases to exist at death. The Bible states …</a:t>
            </a:r>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27ED1D-873D-4952-8DF6-EC256444AA37}"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Psalms 146:3, 4,</a:t>
            </a:r>
          </a:p>
          <a:p>
            <a:pPr eaLnBrk="1" hangingPunct="1">
              <a:spcBef>
                <a:spcPct val="0"/>
              </a:spcBef>
            </a:pPr>
            <a:endParaRPr lang="en-US" b="1" smtClean="0"/>
          </a:p>
          <a:p>
            <a:pPr eaLnBrk="1" hangingPunct="1">
              <a:spcBef>
                <a:spcPct val="0"/>
              </a:spcBef>
            </a:pPr>
            <a:r>
              <a:rPr lang="en-US" b="1" smtClean="0"/>
              <a:t>“Do not put your trust in princes, or in a son of man, in whom there is no help. …”</a:t>
            </a: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5521FD-DC7B-4D03-BB9C-867C50E1D562}"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 His spirit departs, he returns to his earth; in that very day his plans perish.”</a:t>
            </a: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B4143B-33C4-4F16-AE2F-211EBF0389AE}" type="slidenum">
              <a:rPr lang="en-US" smtClean="0"/>
              <a:pPr/>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where do the dead spend their time between death and their resurrection? …</a:t>
            </a:r>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B72940-CC38-4395-841A-4FF0BF7CC639}" type="slidenum">
              <a:rPr lang="en-US" smtClean="0"/>
              <a:pPr/>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Job 17:13 we read:</a:t>
            </a:r>
          </a:p>
          <a:p>
            <a:pPr eaLnBrk="1" hangingPunct="1">
              <a:spcBef>
                <a:spcPct val="0"/>
              </a:spcBef>
            </a:pPr>
            <a:endParaRPr lang="en-US" b="1" smtClean="0"/>
          </a:p>
          <a:p>
            <a:pPr eaLnBrk="1" hangingPunct="1">
              <a:spcBef>
                <a:spcPct val="0"/>
              </a:spcBef>
            </a:pPr>
            <a:r>
              <a:rPr lang="en-US" b="1" smtClean="0"/>
              <a:t>“I wait for the grave as my house…”</a:t>
            </a: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DD4258-44A7-4A8D-ACF0-B813D3640DA0}" type="slidenum">
              <a:rPr lang="en-US" smtClean="0"/>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According to the Bible, when a man dies, he does not go to Heaven. He does not go to hell. He does not go to purgatory. In fact, he does not live at all anywhere! Death is a cessation of life until the resurrection morning when body and breath are united again.</a:t>
            </a:r>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92A267-C243-4378-8E7F-9C2E8B9433A4}"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 time progressed, and mankind multiplied upon the face of the earth, sin had grown exceeding sinful by the generation of Noah, some 1,656 years from the time Adam had been created by the hand of God.  While God was longsuffering and pleaded with those of mankind, who were prisoner to sin, by His Holy Spirit; He could not let sin run rampant, unless no flesh would be saved.  So, God sent a warning to a man of faith, a preacher of righteousness, named Noah.  God called for a global flood to come upon the whole earth, to wash away sin, and to begin anew – a global baptism by water wherein sin and sinners perished, being completely submerged, while only those in the Ark of the Son of God lived.</a:t>
            </a:r>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F241DC-1EC0-45B7-B400-03E493D23071}"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Again, in Ecclesiastes 9:5 we read:</a:t>
            </a:r>
          </a:p>
          <a:p>
            <a:pPr eaLnBrk="1" hangingPunct="1">
              <a:spcBef>
                <a:spcPct val="0"/>
              </a:spcBef>
            </a:pPr>
            <a:endParaRPr lang="en-US" b="1" smtClean="0"/>
          </a:p>
          <a:p>
            <a:pPr eaLnBrk="1" hangingPunct="1">
              <a:spcBef>
                <a:spcPct val="0"/>
              </a:spcBef>
            </a:pPr>
            <a:r>
              <a:rPr lang="en-US" b="1" smtClean="0"/>
              <a:t>“For the living know that they will die; but the dead know nothing.”</a:t>
            </a:r>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FDA98C-E531-48B7-A305-43E0759805DD}" type="slidenum">
              <a:rPr lang="en-US" smtClean="0"/>
              <a:pPr/>
              <a:t>70</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Evidently the dead do not even know what the living are doing, for the Bible says of the man who has died.</a:t>
            </a:r>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00D7B4-4DA6-494A-95E2-1948C16B636A}" type="slidenum">
              <a:rPr lang="en-US" smtClean="0"/>
              <a:pPr/>
              <a:t>71</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Job 14:21, we read:</a:t>
            </a:r>
          </a:p>
          <a:p>
            <a:pPr eaLnBrk="1" hangingPunct="1">
              <a:spcBef>
                <a:spcPct val="0"/>
              </a:spcBef>
            </a:pPr>
            <a:endParaRPr lang="en-US" b="1" smtClean="0"/>
          </a:p>
          <a:p>
            <a:pPr eaLnBrk="1" hangingPunct="1">
              <a:spcBef>
                <a:spcPct val="0"/>
              </a:spcBef>
            </a:pPr>
            <a:r>
              <a:rPr lang="en-US" b="1" smtClean="0"/>
              <a:t>“His sons come to honor, and he does not know it; they are brought low, and he does not perceive it.”</a:t>
            </a:r>
            <a:r>
              <a:rPr lang="en-US" smtClean="0"/>
              <a:t/>
            </a:r>
            <a:br>
              <a:rPr lang="en-US" smtClean="0"/>
            </a:b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865DF3-B58B-4647-A00B-8E8B599A78C1}" type="slidenum">
              <a:rPr lang="en-US" smtClean="0"/>
              <a:pPr/>
              <a:t>72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You see, one of the most comforting truths in God’s Word is that when a man dies, he rests quietly, undisturbed by the problems of life or concern for his loved ones until the call of the Lifegiver. Is it any wonder that the Bible likens death to a sleep?</a:t>
            </a:r>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8A6D22-0442-4CB6-9D22-591D1DEF2C51}" type="slidenum">
              <a:rPr lang="en-US" smtClean="0"/>
              <a:pPr/>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Prophet Nathan told King David in 2 Samuel 7:12,</a:t>
            </a:r>
          </a:p>
          <a:p>
            <a:pPr eaLnBrk="1" hangingPunct="1">
              <a:spcBef>
                <a:spcPct val="0"/>
              </a:spcBef>
            </a:pPr>
            <a:endParaRPr lang="en-US" smtClean="0"/>
          </a:p>
          <a:p>
            <a:pPr eaLnBrk="1" hangingPunct="1">
              <a:spcBef>
                <a:spcPct val="0"/>
              </a:spcBef>
            </a:pPr>
            <a:r>
              <a:rPr lang="en-US" b="1" smtClean="0"/>
              <a:t>“When your days are fulfilled… you rest with your fathers…”</a:t>
            </a:r>
            <a:endParaRPr lang="en-US" smtClean="0"/>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882FE5-1484-4194-8FF4-4555DF3BDF6E}" type="slidenum">
              <a:rPr lang="en-US" smtClean="0"/>
              <a:pPr/>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fact, Jesus himself called death a “sleep.” …</a:t>
            </a:r>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2EAB10-A8DB-4AE8-982C-A44E55EFEF30}" type="slidenum">
              <a:rPr lang="en-US" smtClean="0"/>
              <a:pPr/>
              <a:t>75</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John 11:11 Jesus said to the disciples:</a:t>
            </a:r>
          </a:p>
          <a:p>
            <a:pPr eaLnBrk="1" hangingPunct="1">
              <a:spcBef>
                <a:spcPct val="0"/>
              </a:spcBef>
            </a:pPr>
            <a:endParaRPr lang="en-US" b="1" smtClean="0"/>
          </a:p>
          <a:p>
            <a:pPr eaLnBrk="1" hangingPunct="1">
              <a:spcBef>
                <a:spcPct val="0"/>
              </a:spcBef>
            </a:pPr>
            <a:r>
              <a:rPr lang="en-US" b="1" smtClean="0"/>
              <a:t>“Our friend Lazarus sleeps, but I go that I may wake him up.”</a:t>
            </a: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8ED72F-B3D6-4955-AAF5-6A85BA026C6D}" type="slidenum">
              <a:rPr lang="en-US" smtClean="0"/>
              <a:pPr/>
              <a:t>76</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disciples were confused by this statement. They knew Lazarus had been ill for some time. …</a:t>
            </a:r>
          </a:p>
          <a:p>
            <a:pPr eaLnBrk="1" hangingPunct="1">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635ABB-C483-44E6-A91A-8496AD36F7B0}" type="slidenum">
              <a:rPr lang="en-US" smtClean="0"/>
              <a:pPr/>
              <a:t>77</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and in John 11:12-14 we read their reply to Jesus,</a:t>
            </a:r>
          </a:p>
          <a:p>
            <a:pPr eaLnBrk="1" hangingPunct="1">
              <a:spcBef>
                <a:spcPct val="0"/>
              </a:spcBef>
            </a:pPr>
            <a:endParaRPr lang="en-US" smtClean="0"/>
          </a:p>
          <a:p>
            <a:pPr eaLnBrk="1" hangingPunct="1">
              <a:spcBef>
                <a:spcPct val="0"/>
              </a:spcBef>
            </a:pPr>
            <a:r>
              <a:rPr lang="en-US" smtClean="0"/>
              <a:t>“</a:t>
            </a:r>
            <a:r>
              <a:rPr lang="en-US" b="1" smtClean="0"/>
              <a:t>Then His disciples said, Lord, if he sleeps he will get well. However, Jesus spoke of his death,…”</a:t>
            </a:r>
            <a:endParaRPr lang="en-US"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B3C338-65A3-4D8A-ABC8-E466572D241D}" type="slidenum">
              <a:rPr lang="en-US" smtClean="0"/>
              <a:pPr/>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t>
            </a:r>
            <a:r>
              <a:rPr lang="en-US" b="1" smtClean="0"/>
              <a:t>but they thought that He was speaking about taking rest in sleep.</a:t>
            </a:r>
            <a:r>
              <a:rPr lang="en-US" b="1" baseline="30000" smtClean="0"/>
              <a:t> </a:t>
            </a:r>
            <a:r>
              <a:rPr lang="en-US" b="1" smtClean="0"/>
              <a:t>Then Jesus said to them plainly, Lazarus is dead.”</a:t>
            </a:r>
            <a:endParaRPr lang="en-US"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431915-7668-4310-A274-044C702FDD6F}" type="slidenum">
              <a:rPr lang="en-US" smtClean="0"/>
              <a:pPr/>
              <a:t>79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flood was truly amazing, for sin seemed forever cast into the depths of the sea.  However, as time continued and mankind again multiplied, so too did sin.  It wasn’t until the days of Moses that God gave the blueprints, in specific detail, as to how sin and death would be forever eradicated, so as not to rise up a second time.  God gave the plans of the sanctuary in Exodus 25, in which were also the details for the altar of sacrifice and the laver of cleansing.</a:t>
            </a:r>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29D43B-3A1C-48EB-929E-784E66657D88}"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Jesus and the disciples made their way to Bethany, Martha, the sister of Lazarus, rushed out to meet Jesus. …</a:t>
            </a:r>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8F4F69-8DC7-4A3F-8A5B-797D37B9F127}" type="slidenum">
              <a:rPr lang="en-US" smtClean="0"/>
              <a:pPr/>
              <a:t>80</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the women cried unto Him, saying,</a:t>
            </a:r>
          </a:p>
          <a:p>
            <a:pPr eaLnBrk="1" hangingPunct="1">
              <a:spcBef>
                <a:spcPct val="0"/>
              </a:spcBef>
            </a:pPr>
            <a:endParaRPr lang="en-US" b="1" smtClean="0"/>
          </a:p>
          <a:p>
            <a:pPr eaLnBrk="1" hangingPunct="1">
              <a:spcBef>
                <a:spcPct val="0"/>
              </a:spcBef>
            </a:pPr>
            <a:r>
              <a:rPr lang="en-US" b="1" smtClean="0"/>
              <a:t>“Lord, if You had been here, my brother would not have died.”</a:t>
            </a:r>
            <a:endParaRPr lang="en-US" smtClean="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E9A008-81BE-4692-B5F1-622BBBA198FA}" type="slidenum">
              <a:rPr lang="en-US" smtClean="0"/>
              <a:pPr/>
              <a:t>81</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 doubt she was right! Confidently, Jesus answered Martha in verse 23:</a:t>
            </a:r>
          </a:p>
          <a:p>
            <a:pPr eaLnBrk="1" hangingPunct="1">
              <a:spcBef>
                <a:spcPct val="0"/>
              </a:spcBef>
            </a:pPr>
            <a:endParaRPr lang="en-US" smtClean="0"/>
          </a:p>
          <a:p>
            <a:pPr eaLnBrk="1" hangingPunct="1">
              <a:spcBef>
                <a:spcPct val="0"/>
              </a:spcBef>
            </a:pPr>
            <a:r>
              <a:rPr lang="en-US" smtClean="0"/>
              <a:t>“</a:t>
            </a:r>
            <a:r>
              <a:rPr lang="en-US" b="1" smtClean="0"/>
              <a:t>Your brother will rise again.”</a:t>
            </a:r>
            <a:endParaRPr lang="en-US"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8324CB-F69E-459B-8AFC-46452DB50B6E}" type="slidenum">
              <a:rPr lang="en-US" smtClean="0"/>
              <a:pPr/>
              <a:t>82</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notice carefully Martha’s response, in verse 24:</a:t>
            </a:r>
          </a:p>
          <a:p>
            <a:pPr eaLnBrk="1" hangingPunct="1">
              <a:spcBef>
                <a:spcPct val="0"/>
              </a:spcBef>
            </a:pPr>
            <a:endParaRPr lang="en-US" smtClean="0"/>
          </a:p>
          <a:p>
            <a:pPr eaLnBrk="1" hangingPunct="1">
              <a:spcBef>
                <a:spcPct val="0"/>
              </a:spcBef>
            </a:pPr>
            <a:r>
              <a:rPr lang="en-US" smtClean="0"/>
              <a:t>“</a:t>
            </a:r>
            <a:r>
              <a:rPr lang="en-US" b="1" smtClean="0"/>
              <a:t>I know that he will rise again in the resurrection at the last day.”</a:t>
            </a:r>
            <a:endParaRPr lang="en-US"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EA18D6-B111-406A-BDF9-6EF792FD123F}" type="slidenum">
              <a:rPr lang="en-US" smtClean="0"/>
              <a:pPr/>
              <a:t>83</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Martha was a close friend and follower of Jesus. She thought he was speaking of the resurrection at the end of the world. Often she had listened to Jesus teach and they knew the scriptures.</a:t>
            </a:r>
          </a:p>
        </p:txBody>
      </p:sp>
      <p:sp>
        <p:nvSpPr>
          <p:cNvPr id="182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5B5123-C055-4BF8-BD99-83A7369A83A9}" type="slidenum">
              <a:rPr lang="en-US" smtClean="0"/>
              <a:pPr/>
              <a:t>84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John 5:28, 29 we read:</a:t>
            </a:r>
          </a:p>
          <a:p>
            <a:pPr eaLnBrk="1" hangingPunct="1">
              <a:spcBef>
                <a:spcPct val="0"/>
              </a:spcBef>
            </a:pPr>
            <a:endParaRPr lang="en-US" b="1" smtClean="0"/>
          </a:p>
          <a:p>
            <a:pPr eaLnBrk="1" hangingPunct="1">
              <a:spcBef>
                <a:spcPct val="0"/>
              </a:spcBef>
            </a:pPr>
            <a:r>
              <a:rPr lang="en-US" b="1" smtClean="0"/>
              <a:t>“Do not marvel at this; for the hour is coming in which all who are in the graves will hear His voice</a:t>
            </a:r>
            <a:r>
              <a:rPr lang="en-US" b="1" baseline="30000" smtClean="0"/>
              <a:t> </a:t>
            </a:r>
            <a:r>
              <a:rPr lang="en-US" b="1" smtClean="0"/>
              <a:t>and come forth...”</a:t>
            </a:r>
            <a:endParaRPr lang="en-US"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8D6830-67A5-434A-AFAA-63ACE1345E64}" type="slidenum">
              <a:rPr lang="en-US" smtClean="0"/>
              <a:pPr/>
              <a:t>85</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Jesus had been speaking about His second coming, and Martha assured Jesus that she did expect to see Lazarus in the resurrection at the end of the world. However, Jesus was about to give a dramatic preview of that event. Coming to the cave where Lazarus’ tomb was, Jesus asked that the stone sealing the entrance be taken away. Concerned by such a request, Martha objected …</a:t>
            </a:r>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784177-36BC-4D05-A5EB-0DCDF239FDD6}" type="slidenum">
              <a:rPr lang="en-US" smtClean="0"/>
              <a:pPr/>
              <a:t>86</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John 11:39,</a:t>
            </a:r>
          </a:p>
          <a:p>
            <a:pPr eaLnBrk="1" hangingPunct="1">
              <a:spcBef>
                <a:spcPct val="0"/>
              </a:spcBef>
            </a:pPr>
            <a:endParaRPr lang="en-US" b="1" smtClean="0"/>
          </a:p>
          <a:p>
            <a:pPr eaLnBrk="1" hangingPunct="1">
              <a:spcBef>
                <a:spcPct val="0"/>
              </a:spcBef>
            </a:pPr>
            <a:r>
              <a:rPr lang="en-US" b="1" smtClean="0"/>
              <a:t>“Lord, by this time there is a stench, for he has been dead four days.”</a:t>
            </a:r>
            <a:endParaRPr lang="en-US"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D50619-8613-4DA2-A23E-4ECF9F9A40A2}" type="slidenum">
              <a:rPr lang="en-US" smtClean="0"/>
              <a:pPr/>
              <a:t>87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the stone was rolled away, and Jesus cried out in a loud voice: “Lazarus, come forth!” And, Lazarus came forth! Someone has said it was well that Jesus specified He was speaking only to Lazarus, otherwise, every grave on earth would have opened! Lazarus came to life, but he was still wrapped in grave clothes, just the way he was laid in the tomb. And, although he was dead for four days, we have no record of Lazarus recounting experiences during death; which is in keeping with Biblical teaching that “the dead know nothing.” Jesus had simply called him forth from the sleep of death—a sleep that can only be broken by the call of the Lifegiver himself! </a:t>
            </a:r>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F567D7-C6BD-4244-A583-477A92CB009B}" type="slidenum">
              <a:rPr lang="en-US" smtClean="0"/>
              <a:pPr/>
              <a:t>88</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is the call that Job anticipated in Job 14:15,</a:t>
            </a:r>
          </a:p>
          <a:p>
            <a:pPr eaLnBrk="1" hangingPunct="1">
              <a:spcBef>
                <a:spcPct val="0"/>
              </a:spcBef>
            </a:pPr>
            <a:endParaRPr lang="en-US" smtClean="0"/>
          </a:p>
          <a:p>
            <a:pPr eaLnBrk="1" hangingPunct="1">
              <a:spcBef>
                <a:spcPct val="0"/>
              </a:spcBef>
            </a:pPr>
            <a:r>
              <a:rPr lang="en-US" smtClean="0"/>
              <a:t>“</a:t>
            </a:r>
            <a:r>
              <a:rPr lang="en-US" b="1" smtClean="0"/>
              <a:t>You shall call, and I will answer You.”</a:t>
            </a:r>
            <a:endParaRPr lang="en-US"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92FBAB-A331-48AC-A5C9-58564FB69AB9}" type="slidenum">
              <a:rPr lang="en-US" smtClean="0"/>
              <a:pPr/>
              <a:t>89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It was when the Psalmist </a:t>
            </a:r>
            <a:r>
              <a:rPr lang="en-US" dirty="0" err="1" smtClean="0"/>
              <a:t>Asaph</a:t>
            </a:r>
            <a:r>
              <a:rPr lang="en-US" dirty="0" smtClean="0"/>
              <a:t> went into the Tabernacle of God that he began to have understanding of what God’s perfect plan was for the </a:t>
            </a:r>
            <a:r>
              <a:rPr lang="en-US" smtClean="0"/>
              <a:t>elimination of sin </a:t>
            </a:r>
            <a:r>
              <a:rPr lang="en-US" dirty="0" smtClean="0"/>
              <a:t>and death on a permanent and eternal basis …</a:t>
            </a:r>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A5AEB1-A553-458E-8ED8-49E244209DDC}" type="slidenum">
              <a:rPr lang="en-US" smtClean="0"/>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Martin Luther said the same thing in the 16th century, in The book The Christian Hope, page 37,</a:t>
            </a:r>
          </a:p>
          <a:p>
            <a:pPr eaLnBrk="1" hangingPunct="1">
              <a:spcBef>
                <a:spcPct val="0"/>
              </a:spcBef>
            </a:pPr>
            <a:endParaRPr lang="en-US" smtClean="0"/>
          </a:p>
          <a:p>
            <a:pPr eaLnBrk="1" hangingPunct="1">
              <a:spcBef>
                <a:spcPct val="0"/>
              </a:spcBef>
            </a:pPr>
            <a:r>
              <a:rPr lang="en-US" smtClean="0"/>
              <a:t>“</a:t>
            </a:r>
            <a:r>
              <a:rPr lang="en-US" b="1" smtClean="0"/>
              <a:t>We shall sleep until he comes and knocks on the little grave and says. Doctor Martin, get up! …”</a:t>
            </a:r>
            <a:endParaRPr lang="en-US"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BD6FB4-BAB3-44CF-B98E-697D60E822A4}" type="slidenum">
              <a:rPr lang="en-US" smtClean="0"/>
              <a:pPr/>
              <a:t>90</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 Then I shall rise in a moment and be happy with Him forever.”</a:t>
            </a:r>
            <a:endParaRPr lang="en-US" smtClean="0"/>
          </a:p>
        </p:txBody>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8477C7-8736-407F-BAF7-8EC02097F6CC}" type="slidenum">
              <a:rPr lang="en-US" smtClean="0"/>
              <a:pPr/>
              <a:t>91</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What a wonderful hope Christians have of a life beyond the grave!</a:t>
            </a:r>
          </a:p>
          <a:p>
            <a:pPr eaLnBrk="1" hangingPunct="1">
              <a:spcBef>
                <a:spcPct val="0"/>
              </a:spcBef>
            </a:pPr>
            <a:endParaRPr lang="en-US" dirty="0" smtClean="0"/>
          </a:p>
          <a:p>
            <a:pPr eaLnBrk="1" hangingPunct="1">
              <a:spcBef>
                <a:spcPct val="0"/>
              </a:spcBef>
            </a:pPr>
            <a:r>
              <a:rPr lang="en-US" dirty="0" smtClean="0"/>
              <a:t>The Christian need not sorrow and grieve in utter despair like those who have no hope of being reunited with their loved ones. This is the message of comfort that the Apostle Paul shared with the early Christians.</a:t>
            </a:r>
          </a:p>
        </p:txBody>
      </p:sp>
      <p:sp>
        <p:nvSpPr>
          <p:cNvPr id="191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10DFD6-1F9B-4D17-8E13-2DBC586CADEE}" type="slidenum">
              <a:rPr lang="en-US" smtClean="0"/>
              <a:pPr/>
              <a:t>92</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 in 1 Thessalonians 4:13 Paul stated:</a:t>
            </a:r>
          </a:p>
          <a:p>
            <a:pPr eaLnBrk="1" hangingPunct="1">
              <a:spcBef>
                <a:spcPct val="0"/>
              </a:spcBef>
            </a:pPr>
            <a:endParaRPr lang="en-US" b="1" smtClean="0"/>
          </a:p>
          <a:p>
            <a:pPr eaLnBrk="1" hangingPunct="1">
              <a:spcBef>
                <a:spcPct val="0"/>
              </a:spcBef>
            </a:pPr>
            <a:r>
              <a:rPr lang="en-US" b="1" smtClean="0"/>
              <a:t>“But I do not want you to be ignorant, brethren, concerning those who have fallen asleep,…”</a:t>
            </a:r>
            <a:endParaRPr lang="en-US" smtClean="0"/>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3E5829-3E45-4079-86D8-A09A7DE4A218}" type="slidenum">
              <a:rPr lang="en-US" smtClean="0"/>
              <a:pPr/>
              <a:t>93</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t>
            </a:r>
            <a:r>
              <a:rPr lang="en-US" b="1" smtClean="0"/>
              <a:t>lest you sorrow as others who have no hope.”</a:t>
            </a:r>
            <a:endParaRPr lang="en-US" smtClean="0"/>
          </a:p>
        </p:txBody>
      </p:sp>
      <p:sp>
        <p:nvSpPr>
          <p:cNvPr id="193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FD515A-575C-431E-BAAD-741D2311E46D}" type="slidenum">
              <a:rPr lang="en-US" smtClean="0"/>
              <a:pPr/>
              <a:t>94</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real hope, the real comfort for sorrowing, grieving hearts, is not in the </a:t>
            </a:r>
            <a:r>
              <a:rPr lang="en-US" dirty="0" err="1" smtClean="0"/>
              <a:t>seance</a:t>
            </a:r>
            <a:r>
              <a:rPr lang="en-US" dirty="0" smtClean="0"/>
              <a:t> chamber, or in the confused messages from the spirit world; it is in the Lord Jesus Christ! The message of Christianity that shook the pagan Roman Empire was the good news of the resurrection. The pagans had lost confidence in their religion and death seemed like a dark pit from which there was no hope of escape.</a:t>
            </a:r>
            <a:r>
              <a:rPr lang="en-US" b="1" dirty="0" smtClean="0"/>
              <a:t> </a:t>
            </a:r>
            <a:r>
              <a:rPr lang="en-US" dirty="0" smtClean="0"/>
              <a:t>Paul and the early Christians pointed to the resurrection as God’s answer to death—the grim enemy of all mankind. By Christ’s death on the cross, His burial in the tomb, and His glorious resurrection, He gained victory not only over sin, but over death itself! …</a:t>
            </a:r>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621F4E-7CE2-4C60-AA4E-5C7088B87BE9}" type="slidenum">
              <a:rPr lang="en-US" smtClean="0"/>
              <a:pPr/>
              <a:t>95</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in John 11:25 Jesus triumphantly stated when He arose from the dead:</a:t>
            </a:r>
          </a:p>
          <a:p>
            <a:pPr eaLnBrk="1" hangingPunct="1">
              <a:spcBef>
                <a:spcPct val="0"/>
              </a:spcBef>
            </a:pPr>
            <a:endParaRPr lang="en-US" b="1" smtClean="0"/>
          </a:p>
          <a:p>
            <a:pPr eaLnBrk="1" hangingPunct="1">
              <a:spcBef>
                <a:spcPct val="0"/>
              </a:spcBef>
            </a:pPr>
            <a:r>
              <a:rPr lang="en-US" b="1" smtClean="0"/>
              <a:t>“I am the resurrection and the life. He who believes in Me, though he may die, he shall live.”</a:t>
            </a:r>
            <a:endParaRPr lang="en-US" smtClean="0"/>
          </a:p>
          <a:p>
            <a:pPr eaLnBrk="1" hangingPunct="1">
              <a:spcBef>
                <a:spcPct val="0"/>
              </a:spcBef>
            </a:pPr>
            <a:r>
              <a:rPr lang="en-US" smtClean="0"/>
              <a:t/>
            </a:r>
            <a:br>
              <a:rPr lang="en-US" smtClean="0"/>
            </a:br>
            <a:endParaRPr lang="en-US" smtClean="0"/>
          </a:p>
          <a:p>
            <a:pPr eaLnBrk="1" hangingPunct="1">
              <a:spcBef>
                <a:spcPct val="0"/>
              </a:spcBef>
            </a:pPr>
            <a:r>
              <a:rPr lang="en-US" smtClean="0"/>
              <a:t/>
            </a:r>
            <a:br>
              <a:rPr lang="en-US" smtClean="0"/>
            </a:br>
            <a:endParaRPr lang="en-US" smtClean="0"/>
          </a:p>
          <a:p>
            <a:pPr eaLnBrk="1" hangingPunct="1">
              <a:spcBef>
                <a:spcPct val="0"/>
              </a:spcBef>
            </a:pPr>
            <a:r>
              <a:rPr lang="en-US" smtClean="0"/>
              <a:t/>
            </a:r>
            <a:br>
              <a:rPr lang="en-US" smtClean="0"/>
            </a:br>
            <a:endParaRPr lang="en-US" smtClean="0"/>
          </a:p>
          <a:p>
            <a:pPr eaLnBrk="1" hangingPunct="1">
              <a:spcBef>
                <a:spcPct val="0"/>
              </a:spcBef>
            </a:pPr>
            <a:endParaRPr lang="en-US" smtClean="0"/>
          </a:p>
        </p:txBody>
      </p:sp>
      <p:sp>
        <p:nvSpPr>
          <p:cNvPr id="196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166884-41C2-404B-9D5D-9E5451A04F11}" type="slidenum">
              <a:rPr lang="en-US" smtClean="0"/>
              <a:pPr/>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Yes, the resurrection of Christ’s followers is as certain as the resurrection of Christ himself!</a:t>
            </a:r>
          </a:p>
          <a:p>
            <a:pPr eaLnBrk="1" hangingPunct="1">
              <a:spcBef>
                <a:spcPct val="0"/>
              </a:spcBef>
            </a:pPr>
            <a:endParaRPr lang="en-US" dirty="0" smtClean="0"/>
          </a:p>
          <a:p>
            <a:pPr eaLnBrk="1" hangingPunct="1">
              <a:spcBef>
                <a:spcPct val="0"/>
              </a:spcBef>
            </a:pPr>
            <a:r>
              <a:rPr lang="en-US" dirty="0" smtClean="0"/>
              <a:t>When will this happy occasion take place? When will God’s sleeping children live again?</a:t>
            </a:r>
          </a:p>
        </p:txBody>
      </p:sp>
      <p:sp>
        <p:nvSpPr>
          <p:cNvPr id="198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A0E92F-2641-46BC-9B24-E34E7FD7C133}" type="slidenum">
              <a:rPr lang="en-US" smtClean="0"/>
              <a:pPr/>
              <a:t>97</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Apostle Paul gives us the answer in 1 Corinthians 15:20, 22 &amp; 23:</a:t>
            </a:r>
          </a:p>
          <a:p>
            <a:pPr eaLnBrk="1" hangingPunct="1">
              <a:spcBef>
                <a:spcPct val="0"/>
              </a:spcBef>
            </a:pPr>
            <a:endParaRPr lang="en-US" smtClean="0"/>
          </a:p>
          <a:p>
            <a:pPr eaLnBrk="1" hangingPunct="1">
              <a:spcBef>
                <a:spcPct val="0"/>
              </a:spcBef>
            </a:pPr>
            <a:r>
              <a:rPr lang="en-US" smtClean="0"/>
              <a:t>“</a:t>
            </a:r>
            <a:r>
              <a:rPr lang="en-US" b="1" smtClean="0"/>
              <a:t>But now Christ is risen from the dead, and has become the first fruits of those who have fallen asleep…”</a:t>
            </a:r>
            <a:endParaRPr lang="en-US" smtClean="0"/>
          </a:p>
        </p:txBody>
      </p:sp>
      <p:sp>
        <p:nvSpPr>
          <p:cNvPr id="199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2B0B6C-50C0-4D82-99A6-149902C644DF}" type="slidenum">
              <a:rPr lang="en-US" smtClean="0"/>
              <a:pPr/>
              <a:t>98</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 For as in Adam all die, even so in Christ all shall be made alive… Christ the first fruits, afterward those who are Christ’s at His coming.”</a:t>
            </a:r>
            <a:endParaRPr lang="en-US" smtClean="0"/>
          </a:p>
        </p:txBody>
      </p:sp>
      <p:sp>
        <p:nvSpPr>
          <p:cNvPr id="200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667E71-3232-4E00-A976-D5696C3CFB92}" type="slidenum">
              <a:rPr lang="en-US" smtClean="0"/>
              <a:pPr/>
              <a:t>99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713"/>
            <a:ext cx="3657600" cy="78009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66713"/>
            <a:ext cx="10820400" cy="78009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51900" y="2603500"/>
            <a:ext cx="30416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045950" y="2603500"/>
            <a:ext cx="30416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1181100"/>
            <a:ext cx="6889750" cy="6769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1181100"/>
            <a:ext cx="6889750" cy="6769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713"/>
            <a:ext cx="3657600" cy="75834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66713"/>
            <a:ext cx="10820400" cy="7583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133600"/>
            <a:ext cx="3657600" cy="6034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082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4711700"/>
            <a:ext cx="6889750" cy="105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4711700"/>
            <a:ext cx="6889750" cy="105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1536700"/>
            <a:ext cx="3482975" cy="422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1536700"/>
            <a:ext cx="10296525" cy="422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133600"/>
            <a:ext cx="3657600" cy="6362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0820400" cy="6362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133600"/>
            <a:ext cx="3657600" cy="6362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0820400" cy="6362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655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2675" y="1435100"/>
            <a:ext cx="2092325"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1435100"/>
            <a:ext cx="6124575"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655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2675" y="1435100"/>
            <a:ext cx="2092325"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1435100"/>
            <a:ext cx="6124575"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41300"/>
            <a:ext cx="3657600" cy="7926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41300"/>
            <a:ext cx="10820400" cy="79263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027" name="Rectangle 2"/>
          <p:cNvSpPr>
            <a:spLocks noGrp="1" noChangeArrowheads="1"/>
          </p:cNvSpPr>
          <p:nvPr>
            <p:ph type="body" idx="1"/>
          </p:nvPr>
        </p:nvSpPr>
        <p:spPr bwMode="auto">
          <a:xfrm>
            <a:off x="1155700" y="2603500"/>
            <a:ext cx="139319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98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9906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2827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587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8796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36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794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251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084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749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1041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333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638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930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876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844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302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59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0243" name="Rectangle 2"/>
          <p:cNvSpPr>
            <a:spLocks noGrp="1" noChangeArrowheads="1"/>
          </p:cNvSpPr>
          <p:nvPr>
            <p:ph type="body" idx="1"/>
          </p:nvPr>
        </p:nvSpPr>
        <p:spPr bwMode="auto">
          <a:xfrm>
            <a:off x="1155700" y="2603500"/>
            <a:ext cx="68072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1267" name="Rectangle 2"/>
          <p:cNvSpPr>
            <a:spLocks noGrp="1" noChangeArrowheads="1"/>
          </p:cNvSpPr>
          <p:nvPr>
            <p:ph type="body" idx="1"/>
          </p:nvPr>
        </p:nvSpPr>
        <p:spPr bwMode="auto">
          <a:xfrm>
            <a:off x="1155700" y="2603500"/>
            <a:ext cx="13931900" cy="57023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2291" name="Rectangle 2"/>
          <p:cNvSpPr>
            <a:spLocks noGrp="1" noChangeArrowheads="1"/>
          </p:cNvSpPr>
          <p:nvPr>
            <p:ph type="body" idx="1"/>
          </p:nvPr>
        </p:nvSpPr>
        <p:spPr bwMode="auto">
          <a:xfrm>
            <a:off x="8851900" y="2603500"/>
            <a:ext cx="62357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1155700" y="2603500"/>
            <a:ext cx="68072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
        <p:nvSpPr>
          <p:cNvPr id="13315" name="Rectangle 2"/>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1155700" y="1181100"/>
            <a:ext cx="13931900" cy="67691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985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1pPr>
      <a:lvl2pPr marL="9906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2pPr>
      <a:lvl3pPr marL="12827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3pPr>
      <a:lvl4pPr marL="15875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4pPr>
      <a:lvl5pPr marL="18796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368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6pPr>
      <a:lvl7pPr marL="27940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7pPr>
      <a:lvl8pPr marL="32512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084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1155700" y="2781300"/>
            <a:ext cx="13931900" cy="356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1155700" y="1536700"/>
            <a:ext cx="13931900" cy="30861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4099" name="Rectangle 2"/>
          <p:cNvSpPr>
            <a:spLocks noGrp="1" noChangeArrowheads="1"/>
          </p:cNvSpPr>
          <p:nvPr>
            <p:ph type="body" idx="1"/>
          </p:nvPr>
        </p:nvSpPr>
        <p:spPr bwMode="auto">
          <a:xfrm>
            <a:off x="1155700" y="4711700"/>
            <a:ext cx="13931900" cy="10541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1155700" y="6908800"/>
            <a:ext cx="13931900" cy="1587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1155700" y="6908800"/>
            <a:ext cx="13931900" cy="1587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1155700" y="1435100"/>
            <a:ext cx="8369300" cy="30861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7171" name="Rectangle 2"/>
          <p:cNvSpPr>
            <a:spLocks noGrp="1" noChangeArrowheads="1"/>
          </p:cNvSpPr>
          <p:nvPr>
            <p:ph type="body" idx="1"/>
          </p:nvPr>
        </p:nvSpPr>
        <p:spPr bwMode="auto">
          <a:xfrm>
            <a:off x="1155700" y="4597400"/>
            <a:ext cx="8369300" cy="30861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0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0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5pPr>
      <a:lvl6pPr marL="457200" algn="ctr" rtl="0" fontAlgn="base">
        <a:spcBef>
          <a:spcPct val="0"/>
        </a:spcBef>
        <a:spcAft>
          <a:spcPct val="0"/>
        </a:spcAft>
        <a:defRPr sz="3000">
          <a:solidFill>
            <a:schemeClr val="tx1"/>
          </a:solidFill>
          <a:latin typeface="+mn-lt"/>
          <a:ea typeface="+mn-ea"/>
          <a:cs typeface="+mn-cs"/>
          <a:sym typeface="Gill Sans" charset="0"/>
        </a:defRPr>
      </a:lvl6pPr>
      <a:lvl7pPr marL="914400" algn="ctr" rtl="0" fontAlgn="base">
        <a:spcBef>
          <a:spcPct val="0"/>
        </a:spcBef>
        <a:spcAft>
          <a:spcPct val="0"/>
        </a:spcAft>
        <a:defRPr sz="3000">
          <a:solidFill>
            <a:schemeClr val="tx1"/>
          </a:solidFill>
          <a:latin typeface="+mn-lt"/>
          <a:ea typeface="+mn-ea"/>
          <a:cs typeface="+mn-cs"/>
          <a:sym typeface="Gill Sans" charset="0"/>
        </a:defRPr>
      </a:lvl7pPr>
      <a:lvl8pPr marL="1371600" algn="ctr" rtl="0" fontAlgn="base">
        <a:spcBef>
          <a:spcPct val="0"/>
        </a:spcBef>
        <a:spcAft>
          <a:spcPct val="0"/>
        </a:spcAft>
        <a:defRPr sz="3000">
          <a:solidFill>
            <a:schemeClr val="tx1"/>
          </a:solidFill>
          <a:latin typeface="+mn-lt"/>
          <a:ea typeface="+mn-ea"/>
          <a:cs typeface="+mn-cs"/>
          <a:sym typeface="Gill Sans" charset="0"/>
        </a:defRPr>
      </a:lvl8pPr>
      <a:lvl9pPr marL="1828800" algn="ctr" rtl="0" fontAlgn="base">
        <a:spcBef>
          <a:spcPct val="0"/>
        </a:spcBef>
        <a:spcAft>
          <a:spcPct val="0"/>
        </a:spcAft>
        <a:defRPr sz="30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1155700" y="1435100"/>
            <a:ext cx="8369300" cy="30861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8195" name="Rectangle 2"/>
          <p:cNvSpPr>
            <a:spLocks noGrp="1" noChangeArrowheads="1"/>
          </p:cNvSpPr>
          <p:nvPr>
            <p:ph type="body" idx="1"/>
          </p:nvPr>
        </p:nvSpPr>
        <p:spPr bwMode="auto">
          <a:xfrm>
            <a:off x="1155700" y="4597400"/>
            <a:ext cx="8369300" cy="30861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0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0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5pPr>
      <a:lvl6pPr marL="457200" algn="ctr" rtl="0" fontAlgn="base">
        <a:spcBef>
          <a:spcPct val="0"/>
        </a:spcBef>
        <a:spcAft>
          <a:spcPct val="0"/>
        </a:spcAft>
        <a:defRPr sz="3000">
          <a:solidFill>
            <a:schemeClr val="tx1"/>
          </a:solidFill>
          <a:latin typeface="+mn-lt"/>
          <a:ea typeface="+mn-ea"/>
          <a:cs typeface="+mn-cs"/>
          <a:sym typeface="Gill Sans" charset="0"/>
        </a:defRPr>
      </a:lvl6pPr>
      <a:lvl7pPr marL="914400" algn="ctr" rtl="0" fontAlgn="base">
        <a:spcBef>
          <a:spcPct val="0"/>
        </a:spcBef>
        <a:spcAft>
          <a:spcPct val="0"/>
        </a:spcAft>
        <a:defRPr sz="3000">
          <a:solidFill>
            <a:schemeClr val="tx1"/>
          </a:solidFill>
          <a:latin typeface="+mn-lt"/>
          <a:ea typeface="+mn-ea"/>
          <a:cs typeface="+mn-cs"/>
          <a:sym typeface="Gill Sans" charset="0"/>
        </a:defRPr>
      </a:lvl7pPr>
      <a:lvl8pPr marL="1371600" algn="ctr" rtl="0" fontAlgn="base">
        <a:spcBef>
          <a:spcPct val="0"/>
        </a:spcBef>
        <a:spcAft>
          <a:spcPct val="0"/>
        </a:spcAft>
        <a:defRPr sz="3000">
          <a:solidFill>
            <a:schemeClr val="tx1"/>
          </a:solidFill>
          <a:latin typeface="+mn-lt"/>
          <a:ea typeface="+mn-ea"/>
          <a:cs typeface="+mn-cs"/>
          <a:sym typeface="Gill Sans" charset="0"/>
        </a:defRPr>
      </a:lvl8pPr>
      <a:lvl9pPr marL="1828800" algn="ctr" rtl="0" fontAlgn="base">
        <a:spcBef>
          <a:spcPct val="0"/>
        </a:spcBef>
        <a:spcAft>
          <a:spcPct val="0"/>
        </a:spcAft>
        <a:defRPr sz="30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1663700" y="241300"/>
            <a:ext cx="129413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749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1041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333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638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930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876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844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302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59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5" descr="Tree of Life Etz Chaim Series Part 2 - Is Evil the ..."/>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9525">
            <a:noFill/>
            <a:miter lim="800000"/>
            <a:headEnd/>
            <a:tailEnd/>
          </a:ln>
        </p:spPr>
      </p:pic>
      <p:sp>
        <p:nvSpPr>
          <p:cNvPr id="17410" name="Rectangle 2"/>
          <p:cNvSpPr>
            <a:spLocks/>
          </p:cNvSpPr>
          <p:nvPr/>
        </p:nvSpPr>
        <p:spPr bwMode="auto">
          <a:xfrm>
            <a:off x="0" y="0"/>
            <a:ext cx="16065500" cy="9144000"/>
          </a:xfrm>
          <a:prstGeom prst="rect">
            <a:avLst/>
          </a:prstGeom>
          <a:noFill/>
          <a:ln w="12700" cap="flat">
            <a:noFill/>
            <a:miter lim="800000"/>
            <a:headEnd type="none" w="med" len="med"/>
            <a:tailEnd type="none" w="med" len="med"/>
          </a:ln>
          <a:effectLst>
            <a:outerShdw dist="76199" dir="2700000" algn="ctr" rotWithShape="0">
              <a:srgbClr val="FFFFFF"/>
            </a:outerShdw>
          </a:effectLst>
        </p:spPr>
        <p:txBody>
          <a:bodyPr lIns="38100" tIns="38100" rIns="495300" bIns="3810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dirty="0">
                <a:ln>
                  <a:solidFill>
                    <a:schemeClr val="tx1"/>
                  </a:solidFill>
                </a:ln>
                <a:solidFill>
                  <a:srgbClr val="00B0F0"/>
                </a:solidFill>
                <a:effectLst>
                  <a:glow rad="228600">
                    <a:schemeClr val="accent1">
                      <a:satMod val="175000"/>
                      <a:alpha val="40000"/>
                    </a:schemeClr>
                  </a:glow>
                </a:effectLst>
                <a:latin typeface="Times" charset="0"/>
                <a:cs typeface="Times" charset="0"/>
                <a:sym typeface="Times" charset="0"/>
              </a:rPr>
              <a:t>LIFE AND DEATH ISSUES</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7200" b="1" dirty="0">
              <a:ln>
                <a:solidFill>
                  <a:schemeClr val="tx1"/>
                </a:solidFill>
              </a:ln>
              <a:solidFill>
                <a:srgbClr val="00B0F0"/>
              </a:solidFill>
              <a:effectLst>
                <a:glow rad="228600">
                  <a:schemeClr val="accent1">
                    <a:satMod val="175000"/>
                    <a:alpha val="40000"/>
                  </a:schemeClr>
                </a:glow>
              </a:effectLst>
              <a:latin typeface="Times" charset="0"/>
              <a:cs typeface="Times" charset="0"/>
              <a:sym typeface="Times"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7200" b="1" dirty="0">
              <a:ln>
                <a:solidFill>
                  <a:schemeClr val="tx1"/>
                </a:solidFill>
              </a:ln>
              <a:solidFill>
                <a:srgbClr val="00B0F0"/>
              </a:solidFill>
              <a:effectLst>
                <a:glow rad="228600">
                  <a:schemeClr val="accent1">
                    <a:satMod val="175000"/>
                    <a:alpha val="40000"/>
                  </a:schemeClr>
                </a:glow>
              </a:effectLst>
              <a:latin typeface="Times" charset="0"/>
              <a:cs typeface="Times" charset="0"/>
              <a:sym typeface="Times"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7200" b="1" dirty="0">
              <a:ln>
                <a:solidFill>
                  <a:schemeClr val="tx1"/>
                </a:solidFill>
              </a:ln>
              <a:solidFill>
                <a:srgbClr val="00B0F0"/>
              </a:solidFill>
              <a:effectLst>
                <a:glow rad="228600">
                  <a:schemeClr val="accent1">
                    <a:satMod val="175000"/>
                    <a:alpha val="40000"/>
                  </a:schemeClr>
                </a:glow>
              </a:effectLst>
              <a:latin typeface="Times" charset="0"/>
              <a:cs typeface="Times" charset="0"/>
              <a:sym typeface="Times"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7200" b="1" dirty="0">
              <a:ln>
                <a:solidFill>
                  <a:schemeClr val="tx1"/>
                </a:solidFill>
              </a:ln>
              <a:solidFill>
                <a:srgbClr val="00B0F0"/>
              </a:solidFill>
              <a:effectLst>
                <a:glow rad="228600">
                  <a:schemeClr val="accent1">
                    <a:satMod val="175000"/>
                    <a:alpha val="40000"/>
                  </a:schemeClr>
                </a:glow>
              </a:effectLst>
              <a:latin typeface="Times" charset="0"/>
              <a:cs typeface="Times" charset="0"/>
              <a:sym typeface="Times"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7200" b="1" dirty="0">
              <a:ln>
                <a:solidFill>
                  <a:schemeClr val="tx1"/>
                </a:solidFill>
              </a:ln>
              <a:solidFill>
                <a:srgbClr val="00B0F0"/>
              </a:solidFill>
              <a:effectLst>
                <a:glow rad="228600">
                  <a:schemeClr val="accent1">
                    <a:satMod val="175000"/>
                    <a:alpha val="40000"/>
                  </a:schemeClr>
                </a:glow>
              </a:effectLst>
              <a:latin typeface="Times" charset="0"/>
              <a:cs typeface="Times" charset="0"/>
              <a:sym typeface="Times"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7200" b="1" dirty="0">
              <a:ln>
                <a:solidFill>
                  <a:schemeClr val="tx1"/>
                </a:solidFill>
              </a:ln>
              <a:solidFill>
                <a:srgbClr val="00B0F0"/>
              </a:solidFill>
              <a:effectLst>
                <a:glow rad="228600">
                  <a:schemeClr val="accent1">
                    <a:satMod val="175000"/>
                    <a:alpha val="40000"/>
                  </a:schemeClr>
                </a:glow>
              </a:effectLst>
              <a:latin typeface="Times" charset="0"/>
              <a:cs typeface="Times" charset="0"/>
              <a:sym typeface="Times"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7200" b="1" dirty="0">
              <a:ln>
                <a:solidFill>
                  <a:schemeClr val="tx1"/>
                </a:solidFill>
              </a:ln>
              <a:solidFill>
                <a:srgbClr val="00B0F0"/>
              </a:solidFill>
              <a:effectLst>
                <a:glow rad="228600">
                  <a:schemeClr val="accent1">
                    <a:satMod val="175000"/>
                    <a:alpha val="40000"/>
                  </a:schemeClr>
                </a:glow>
              </a:effectLst>
              <a:latin typeface="Times" charset="0"/>
              <a:cs typeface="Times" charset="0"/>
              <a:sym typeface="Times"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dirty="0">
                <a:ln>
                  <a:solidFill>
                    <a:schemeClr val="tx1"/>
                  </a:solidFill>
                </a:ln>
                <a:solidFill>
                  <a:srgbClr val="00B0F0"/>
                </a:solidFill>
                <a:effectLst>
                  <a:glow rad="228600">
                    <a:schemeClr val="accent1">
                      <a:satMod val="175000"/>
                      <a:alpha val="40000"/>
                    </a:schemeClr>
                  </a:glow>
                </a:effectLst>
                <a:latin typeface="Times" charset="0"/>
                <a:cs typeface="Times" charset="0"/>
                <a:sym typeface="Times" charset="0"/>
              </a:rPr>
              <a:t>HOPE BEYOND THE GRAVE</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dirty="0">
                <a:solidFill>
                  <a:schemeClr val="bg1"/>
                </a:solidFill>
              </a:rPr>
              <a:t>“ … I went into the sanctuary of God; </a:t>
            </a:r>
            <a:r>
              <a:rPr lang="en-US" sz="7200" b="1" i="1" dirty="0">
                <a:solidFill>
                  <a:schemeClr val="bg1"/>
                </a:solidFill>
              </a:rPr>
              <a:t>then </a:t>
            </a:r>
            <a:r>
              <a:rPr lang="en-US" sz="7200" b="1" dirty="0">
                <a:solidFill>
                  <a:schemeClr val="bg1"/>
                </a:solidFill>
              </a:rPr>
              <a:t>understood I (the sinners) end.”</a:t>
            </a:r>
          </a:p>
        </p:txBody>
      </p:sp>
      <p:sp>
        <p:nvSpPr>
          <p:cNvPr id="23556" name="Rectangle 3"/>
          <p:cNvSpPr>
            <a:spLocks/>
          </p:cNvSpPr>
          <p:nvPr/>
        </p:nvSpPr>
        <p:spPr bwMode="auto">
          <a:xfrm>
            <a:off x="9271000" y="850900"/>
            <a:ext cx="6832600" cy="1092200"/>
          </a:xfrm>
          <a:prstGeom prst="rect">
            <a:avLst/>
          </a:prstGeom>
          <a:noFill/>
          <a:ln w="12700">
            <a:noFill/>
            <a:miter lim="800000"/>
            <a:headEnd/>
            <a:tailEnd/>
          </a:ln>
        </p:spPr>
        <p:txBody>
          <a:bodyPr lIns="38100" tIns="38100" rIns="495300" bIns="38100" anchor="ctr"/>
          <a:lstStyle/>
          <a:p>
            <a:pPr algn="l"/>
            <a:r>
              <a:rPr lang="en-US" sz="7200" b="1">
                <a:solidFill>
                  <a:srgbClr val="FFFFFF"/>
                </a:solidFill>
                <a:latin typeface="Times New Roman Bold" charset="0"/>
                <a:cs typeface="Times New Roman Bold" charset="0"/>
                <a:sym typeface="Times New Roman Bold" charset="0"/>
              </a:rPr>
              <a:t>Psalms 73:17</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6498" name="Rectangle 2"/>
          <p:cNvSpPr>
            <a:spLocks/>
          </p:cNvSpPr>
          <p:nvPr/>
        </p:nvSpPr>
        <p:spPr bwMode="auto">
          <a:xfrm>
            <a:off x="4533900" y="7353300"/>
            <a:ext cx="116078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Christ’s second coming</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8307" name="Rectangle 2"/>
          <p:cNvSpPr>
            <a:spLocks/>
          </p:cNvSpPr>
          <p:nvPr/>
        </p:nvSpPr>
        <p:spPr bwMode="auto">
          <a:xfrm>
            <a:off x="1066800" y="2724150"/>
            <a:ext cx="14655800" cy="524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“Behold, I tell you a mystery: We shall not all sleep, but we shall all be changed in a moment, in the twinkling of an eye, at the last trumpet. …”</a:t>
            </a:r>
          </a:p>
        </p:txBody>
      </p:sp>
      <p:sp>
        <p:nvSpPr>
          <p:cNvPr id="98308"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Corinthians 15:51, 52</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9331" name="Rectangle 2"/>
          <p:cNvSpPr>
            <a:spLocks/>
          </p:cNvSpPr>
          <p:nvPr/>
        </p:nvSpPr>
        <p:spPr bwMode="auto">
          <a:xfrm>
            <a:off x="1066800" y="3225800"/>
            <a:ext cx="146558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 For the trumpet will sound, and the dead will be raised incorruptible, and we shall be changed.”</a:t>
            </a:r>
          </a:p>
        </p:txBody>
      </p:sp>
      <p:sp>
        <p:nvSpPr>
          <p:cNvPr id="99332"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Corinthians 15:51, 52</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1379" name="Rectangle 2"/>
          <p:cNvSpPr>
            <a:spLocks/>
          </p:cNvSpPr>
          <p:nvPr/>
        </p:nvSpPr>
        <p:spPr bwMode="auto">
          <a:xfrm>
            <a:off x="1066800" y="3727450"/>
            <a:ext cx="146558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“For this corruptible must put on incorruption, and this mortal must put on immortality.”</a:t>
            </a:r>
          </a:p>
        </p:txBody>
      </p:sp>
      <p:sp>
        <p:nvSpPr>
          <p:cNvPr id="101380"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Corinthians 15:53</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1618" name="Rectangle 2"/>
          <p:cNvSpPr>
            <a:spLocks/>
          </p:cNvSpPr>
          <p:nvPr/>
        </p:nvSpPr>
        <p:spPr bwMode="auto">
          <a:xfrm>
            <a:off x="1993900" y="7150100"/>
            <a:ext cx="126587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Our bodies will be changed </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3427" name="Rectangle 2"/>
          <p:cNvSpPr>
            <a:spLocks/>
          </p:cNvSpPr>
          <p:nvPr/>
        </p:nvSpPr>
        <p:spPr bwMode="auto">
          <a:xfrm>
            <a:off x="1066800" y="3225800"/>
            <a:ext cx="146558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“For our citizenship is in heaven, from which we also eagerly wait for the Savior, the Lord Jesus Christ,...”</a:t>
            </a:r>
          </a:p>
        </p:txBody>
      </p:sp>
      <p:sp>
        <p:nvSpPr>
          <p:cNvPr id="103428"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Philippians 3:20, 21</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4451" name="Rectangle 2"/>
          <p:cNvSpPr>
            <a:spLocks/>
          </p:cNvSpPr>
          <p:nvPr/>
        </p:nvSpPr>
        <p:spPr bwMode="auto">
          <a:xfrm>
            <a:off x="1066800" y="3727450"/>
            <a:ext cx="146558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“…who will transform our lowly body that it may be conformed to His glorious body…”</a:t>
            </a:r>
          </a:p>
        </p:txBody>
      </p:sp>
      <p:sp>
        <p:nvSpPr>
          <p:cNvPr id="104452"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Philippians 3:20, 21</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4690" name="Rectangle 2"/>
          <p:cNvSpPr>
            <a:spLocks/>
          </p:cNvSpPr>
          <p:nvPr/>
        </p:nvSpPr>
        <p:spPr bwMode="auto">
          <a:xfrm>
            <a:off x="10096500" y="6692900"/>
            <a:ext cx="503237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David said </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6499" name="Rectangle 2"/>
          <p:cNvSpPr>
            <a:spLocks/>
          </p:cNvSpPr>
          <p:nvPr/>
        </p:nvSpPr>
        <p:spPr bwMode="auto">
          <a:xfrm>
            <a:off x="1066800" y="4229100"/>
            <a:ext cx="146558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“I shall be satisfied when I awake in Your likeness.”</a:t>
            </a:r>
          </a:p>
        </p:txBody>
      </p:sp>
      <p:sp>
        <p:nvSpPr>
          <p:cNvPr id="106500"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Psalms 17:15</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6738" name="Rectangle 2"/>
          <p:cNvSpPr>
            <a:spLocks/>
          </p:cNvSpPr>
          <p:nvPr/>
        </p:nvSpPr>
        <p:spPr bwMode="auto">
          <a:xfrm>
            <a:off x="1841500" y="6705600"/>
            <a:ext cx="12914313"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The Apostle Paul describes it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ible - Red Sea Crossing 33.jpg"/>
          <p:cNvPicPr>
            <a:picLocks noChangeAspect="1"/>
          </p:cNvPicPr>
          <p:nvPr/>
        </p:nvPicPr>
        <p:blipFill>
          <a:blip r:embed="rId3" cstate="print"/>
          <a:stretch>
            <a:fillRect/>
          </a:stretch>
        </p:blipFill>
        <p:spPr>
          <a:xfrm>
            <a:off x="0" y="0"/>
            <a:ext cx="16256000" cy="9144000"/>
          </a:xfrm>
          <a:prstGeom prst="rect">
            <a:avLst/>
          </a:prstGeom>
        </p:spPr>
      </p:pic>
      <p:sp>
        <p:nvSpPr>
          <p:cNvPr id="5" name="TextBox 4"/>
          <p:cNvSpPr txBox="1"/>
          <p:nvPr/>
        </p:nvSpPr>
        <p:spPr>
          <a:xfrm>
            <a:off x="5308600" y="7943671"/>
            <a:ext cx="10947400" cy="1200329"/>
          </a:xfrm>
          <a:prstGeom prst="rect">
            <a:avLst/>
          </a:prstGeom>
          <a:noFill/>
        </p:spPr>
        <p:txBody>
          <a:bodyPr>
            <a:spAutoFit/>
          </a:bodyPr>
          <a:lstStyle/>
          <a:p>
            <a:pPr>
              <a:defRPr/>
            </a:pPr>
            <a:r>
              <a:rPr lang="en-US" sz="7200" b="1" dirty="0" smtClean="0">
                <a:ln>
                  <a:solidFill>
                    <a:schemeClr val="tx1"/>
                  </a:solidFill>
                </a:ln>
                <a:solidFill>
                  <a:schemeClr val="bg1"/>
                </a:solidFill>
                <a:effectLst>
                  <a:glow rad="228600">
                    <a:schemeClr val="accent4">
                      <a:satMod val="175000"/>
                      <a:alpha val="40000"/>
                    </a:schemeClr>
                  </a:glow>
                </a:effectLst>
              </a:rPr>
              <a:t>Go through the waters</a:t>
            </a:r>
            <a:endParaRPr lang="en-US" sz="7200" b="1" dirty="0">
              <a:ln>
                <a:solidFill>
                  <a:schemeClr val="tx1"/>
                </a:solidFill>
              </a:ln>
              <a:solidFill>
                <a:schemeClr val="bg1"/>
              </a:solidFill>
              <a:effectLst>
                <a:glow rad="228600">
                  <a:schemeClr val="accent4">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8547" name="Rectangle 2"/>
          <p:cNvSpPr>
            <a:spLocks/>
          </p:cNvSpPr>
          <p:nvPr/>
        </p:nvSpPr>
        <p:spPr bwMode="auto">
          <a:xfrm>
            <a:off x="1066800" y="3727450"/>
            <a:ext cx="146558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“For this we say to you by the word of the Lord, that we who are alive...”</a:t>
            </a:r>
          </a:p>
        </p:txBody>
      </p:sp>
      <p:sp>
        <p:nvSpPr>
          <p:cNvPr id="108548"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Thessalonians 4:15-17</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9571" name="Rectangle 2"/>
          <p:cNvSpPr>
            <a:spLocks/>
          </p:cNvSpPr>
          <p:nvPr/>
        </p:nvSpPr>
        <p:spPr bwMode="auto">
          <a:xfrm>
            <a:off x="1066800" y="3225800"/>
            <a:ext cx="146558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“…and remain until the coming of the Lord will by no means precede those who are asleep. …”</a:t>
            </a:r>
          </a:p>
        </p:txBody>
      </p:sp>
      <p:sp>
        <p:nvSpPr>
          <p:cNvPr id="109572"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Thessalonians 4:15-17</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9571" name="Rectangle 2"/>
          <p:cNvSpPr>
            <a:spLocks/>
          </p:cNvSpPr>
          <p:nvPr/>
        </p:nvSpPr>
        <p:spPr bwMode="auto">
          <a:xfrm>
            <a:off x="1066800" y="2362200"/>
            <a:ext cx="14655800" cy="6096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dirty="0" smtClean="0">
                <a:solidFill>
                  <a:srgbClr val="FFFFFF"/>
                </a:solidFill>
                <a:latin typeface="Century Gothic" charset="0"/>
                <a:ea typeface="Century Gothic" charset="0"/>
                <a:cs typeface="Century Gothic" charset="0"/>
                <a:sym typeface="Century Gothic" charset="0"/>
              </a:rPr>
              <a:t>“… For the Lord Himself will descend from heaven with a shout, with the voice of an archangel, and with the trumpet of God. And the dead in Christ will rise first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109572"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Thessalonians 4:15-17</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1619" name="Rectangle 2"/>
          <p:cNvSpPr>
            <a:spLocks/>
          </p:cNvSpPr>
          <p:nvPr/>
        </p:nvSpPr>
        <p:spPr bwMode="auto">
          <a:xfrm>
            <a:off x="1066800" y="3225800"/>
            <a:ext cx="146558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 Then we who are alive and remain shall be caught up together with them in the clouds to meet the Lord in the air. …”</a:t>
            </a:r>
          </a:p>
        </p:txBody>
      </p:sp>
      <p:sp>
        <p:nvSpPr>
          <p:cNvPr id="111620"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Thessalonians 4:15-17</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2643" name="Rectangle 2"/>
          <p:cNvSpPr>
            <a:spLocks/>
          </p:cNvSpPr>
          <p:nvPr/>
        </p:nvSpPr>
        <p:spPr bwMode="auto">
          <a:xfrm>
            <a:off x="1066800" y="4229100"/>
            <a:ext cx="146558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 And thus we shall always be with the Lord.”</a:t>
            </a:r>
          </a:p>
        </p:txBody>
      </p:sp>
      <p:sp>
        <p:nvSpPr>
          <p:cNvPr id="112644"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Thessalonians 4:15-17</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22882" name="Rectangle 2"/>
          <p:cNvSpPr>
            <a:spLocks/>
          </p:cNvSpPr>
          <p:nvPr/>
        </p:nvSpPr>
        <p:spPr bwMode="auto">
          <a:xfrm>
            <a:off x="1562100" y="6502400"/>
            <a:ext cx="1028065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What a glorious hope!  </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23906" name="Rectangle 2"/>
          <p:cNvSpPr>
            <a:spLocks/>
          </p:cNvSpPr>
          <p:nvPr/>
        </p:nvSpPr>
        <p:spPr bwMode="auto">
          <a:xfrm>
            <a:off x="977900" y="6527800"/>
            <a:ext cx="151003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dirty="0" smtClean="0">
                <a:solidFill>
                  <a:srgbClr val="FFFFFF"/>
                </a:solidFill>
                <a:latin typeface="Century Gothic" charset="0"/>
                <a:ea typeface="Century Gothic" charset="0"/>
                <a:cs typeface="Century Gothic" charset="0"/>
                <a:sym typeface="Century Gothic" charset="0"/>
              </a:rPr>
              <a:t>Calvary </a:t>
            </a:r>
            <a:r>
              <a:rPr lang="en-US" sz="7200" b="1" dirty="0">
                <a:solidFill>
                  <a:srgbClr val="FFFFFF"/>
                </a:solidFill>
                <a:latin typeface="Century Gothic" charset="0"/>
                <a:ea typeface="Century Gothic" charset="0"/>
                <a:cs typeface="Century Gothic" charset="0"/>
                <a:sym typeface="Century Gothic" charset="0"/>
              </a:rPr>
              <a:t>has made it possible</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5715" name="Rectangle 2"/>
          <p:cNvSpPr>
            <a:spLocks/>
          </p:cNvSpPr>
          <p:nvPr/>
        </p:nvSpPr>
        <p:spPr bwMode="auto">
          <a:xfrm>
            <a:off x="1066800" y="3727450"/>
            <a:ext cx="146558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“He who has the Son has life; he who does not have the Son of God does not have life.”</a:t>
            </a:r>
          </a:p>
        </p:txBody>
      </p:sp>
      <p:sp>
        <p:nvSpPr>
          <p:cNvPr id="115716" name="Rectangle 3"/>
          <p:cNvSpPr>
            <a:spLocks/>
          </p:cNvSpPr>
          <p:nvPr/>
        </p:nvSpPr>
        <p:spPr bwMode="auto">
          <a:xfrm>
            <a:off x="5194300" y="850900"/>
            <a:ext cx="10909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John 5:12</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2" descr="IndyBikehiker: Radical Metanoia"/>
          <p:cNvPicPr>
            <a:picLocks noChangeAspect="1" noChangeArrowheads="1"/>
          </p:cNvPicPr>
          <p:nvPr/>
        </p:nvPicPr>
        <p:blipFill>
          <a:blip r:embed="rId3" cstate="print"/>
          <a:srcRect/>
          <a:stretch>
            <a:fillRect/>
          </a:stretch>
        </p:blipFill>
        <p:spPr bwMode="auto">
          <a:xfrm>
            <a:off x="0" y="0"/>
            <a:ext cx="16256000" cy="9144000"/>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dirty="0" smtClean="0">
                <a:solidFill>
                  <a:schemeClr val="bg1"/>
                </a:solidFill>
              </a:rPr>
              <a:t>“</a:t>
            </a:r>
            <a:r>
              <a:rPr lang="en-US" sz="7200" b="1" dirty="0">
                <a:solidFill>
                  <a:schemeClr val="bg1"/>
                </a:solidFill>
              </a:rPr>
              <a:t>And were all baptized unto Moses in the cloud </a:t>
            </a:r>
            <a:r>
              <a:rPr lang="en-US" sz="7200" b="1" dirty="0" smtClean="0">
                <a:solidFill>
                  <a:schemeClr val="bg1"/>
                </a:solidFill>
              </a:rPr>
              <a:t>(the heavenly waters) and </a:t>
            </a:r>
            <a:r>
              <a:rPr lang="en-US" sz="7200" b="1" dirty="0">
                <a:solidFill>
                  <a:schemeClr val="bg1"/>
                </a:solidFill>
              </a:rPr>
              <a:t>in the </a:t>
            </a:r>
            <a:r>
              <a:rPr lang="en-US" sz="7200" b="1" dirty="0" smtClean="0">
                <a:solidFill>
                  <a:schemeClr val="bg1"/>
                </a:solidFill>
              </a:rPr>
              <a:t>sea (the earthly waters);”</a:t>
            </a:r>
            <a:endParaRPr lang="en-US" sz="7200" b="1" dirty="0">
              <a:solidFill>
                <a:schemeClr val="bg1"/>
              </a:solidFill>
            </a:endParaRPr>
          </a:p>
        </p:txBody>
      </p:sp>
      <p:sp>
        <p:nvSpPr>
          <p:cNvPr id="23556" name="Rectangle 3"/>
          <p:cNvSpPr>
            <a:spLocks/>
          </p:cNvSpPr>
          <p:nvPr/>
        </p:nvSpPr>
        <p:spPr bwMode="auto">
          <a:xfrm>
            <a:off x="7289800" y="850900"/>
            <a:ext cx="8966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1 Corinthians 10:2</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ross Ark.jpg"/>
          <p:cNvPicPr>
            <a:picLocks noChangeAspect="1"/>
          </p:cNvPicPr>
          <p:nvPr/>
        </p:nvPicPr>
        <p:blipFill>
          <a:blip r:embed="rId3" cstate="print"/>
          <a:stretch>
            <a:fillRect/>
          </a:stretch>
        </p:blipFill>
        <p:spPr>
          <a:xfrm>
            <a:off x="0" y="0"/>
            <a:ext cx="16256000" cy="914400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Bible - Laver 01.jpg"/>
          <p:cNvPicPr>
            <a:picLocks noChangeAspect="1"/>
          </p:cNvPicPr>
          <p:nvPr/>
        </p:nvPicPr>
        <p:blipFill>
          <a:blip r:embed="rId3" cstate="print"/>
          <a:stretch>
            <a:fillRect/>
          </a:stretch>
        </p:blipFill>
        <p:spPr>
          <a:xfrm>
            <a:off x="0" y="2258"/>
            <a:ext cx="16256000" cy="9139484"/>
          </a:xfrm>
          <a:prstGeom prst="rect">
            <a:avLst/>
          </a:prstGeom>
        </p:spPr>
      </p:pic>
      <p:sp>
        <p:nvSpPr>
          <p:cNvPr id="5" name="TextBox 4"/>
          <p:cNvSpPr txBox="1"/>
          <p:nvPr/>
        </p:nvSpPr>
        <p:spPr>
          <a:xfrm>
            <a:off x="0" y="0"/>
            <a:ext cx="16256000" cy="9144000"/>
          </a:xfrm>
          <a:prstGeom prst="rect">
            <a:avLst/>
          </a:prstGeom>
          <a:noFill/>
        </p:spPr>
        <p:txBody>
          <a:bodyPr wrap="square">
            <a:spAutoFit/>
          </a:bodyPr>
          <a:lstStyle/>
          <a:p>
            <a:pPr algn="l">
              <a:defRPr/>
            </a:pPr>
            <a:r>
              <a:rPr lang="en-US" sz="7200" b="1" dirty="0" smtClean="0">
                <a:ln>
                  <a:solidFill>
                    <a:schemeClr val="tx1"/>
                  </a:solidFill>
                </a:ln>
                <a:solidFill>
                  <a:schemeClr val="bg1"/>
                </a:solidFill>
                <a:effectLst>
                  <a:glow rad="228600">
                    <a:schemeClr val="accent4">
                      <a:satMod val="175000"/>
                      <a:alpha val="40000"/>
                    </a:schemeClr>
                  </a:glow>
                </a:effectLst>
              </a:rPr>
              <a:t>  The waters of the Laver …</a:t>
            </a:r>
          </a:p>
          <a:p>
            <a:pPr>
              <a:defRPr/>
            </a:pPr>
            <a:endParaRPr lang="en-US" sz="7200" b="1" dirty="0">
              <a:ln>
                <a:solidFill>
                  <a:schemeClr val="tx1"/>
                </a:solidFill>
              </a:ln>
              <a:solidFill>
                <a:schemeClr val="bg1"/>
              </a:solidFill>
              <a:effectLst>
                <a:glow rad="228600">
                  <a:schemeClr val="accent4">
                    <a:satMod val="175000"/>
                    <a:alpha val="40000"/>
                  </a:schemeClr>
                </a:glow>
              </a:effectLst>
            </a:endParaRPr>
          </a:p>
          <a:p>
            <a:pPr>
              <a:defRPr/>
            </a:pPr>
            <a:endParaRPr lang="en-US" sz="7200" b="1" dirty="0" smtClean="0">
              <a:ln>
                <a:solidFill>
                  <a:schemeClr val="tx1"/>
                </a:solidFill>
              </a:ln>
              <a:solidFill>
                <a:schemeClr val="bg1"/>
              </a:solidFill>
              <a:effectLst>
                <a:glow rad="228600">
                  <a:schemeClr val="accent4">
                    <a:satMod val="175000"/>
                    <a:alpha val="40000"/>
                  </a:schemeClr>
                </a:glow>
              </a:effectLst>
            </a:endParaRPr>
          </a:p>
          <a:p>
            <a:pPr>
              <a:defRPr/>
            </a:pPr>
            <a:endParaRPr lang="en-US" sz="7200" b="1" dirty="0">
              <a:ln>
                <a:solidFill>
                  <a:schemeClr val="tx1"/>
                </a:solidFill>
              </a:ln>
              <a:solidFill>
                <a:schemeClr val="bg1"/>
              </a:solidFill>
              <a:effectLst>
                <a:glow rad="228600">
                  <a:schemeClr val="accent4">
                    <a:satMod val="175000"/>
                    <a:alpha val="40000"/>
                  </a:schemeClr>
                </a:glow>
              </a:effectLst>
            </a:endParaRPr>
          </a:p>
          <a:p>
            <a:pPr>
              <a:defRPr/>
            </a:pPr>
            <a:endParaRPr lang="en-US" sz="7200" b="1" dirty="0" smtClean="0">
              <a:ln>
                <a:solidFill>
                  <a:schemeClr val="tx1"/>
                </a:solidFill>
              </a:ln>
              <a:solidFill>
                <a:schemeClr val="bg1"/>
              </a:solidFill>
              <a:effectLst>
                <a:glow rad="228600">
                  <a:schemeClr val="accent4">
                    <a:satMod val="175000"/>
                    <a:alpha val="40000"/>
                  </a:schemeClr>
                </a:glow>
              </a:effectLst>
            </a:endParaRPr>
          </a:p>
          <a:p>
            <a:pPr>
              <a:defRPr/>
            </a:pPr>
            <a:endParaRPr lang="en-US" sz="7200" b="1" dirty="0">
              <a:ln>
                <a:solidFill>
                  <a:schemeClr val="tx1"/>
                </a:solidFill>
              </a:ln>
              <a:solidFill>
                <a:schemeClr val="bg1"/>
              </a:solidFill>
              <a:effectLst>
                <a:glow rad="228600">
                  <a:schemeClr val="accent4">
                    <a:satMod val="175000"/>
                    <a:alpha val="40000"/>
                  </a:schemeClr>
                </a:glow>
              </a:effectLst>
            </a:endParaRPr>
          </a:p>
          <a:p>
            <a:pPr>
              <a:defRPr/>
            </a:pPr>
            <a:endParaRPr lang="en-US" sz="7200" b="1" dirty="0" smtClean="0">
              <a:ln>
                <a:solidFill>
                  <a:schemeClr val="tx1"/>
                </a:solidFill>
              </a:ln>
              <a:solidFill>
                <a:schemeClr val="bg1"/>
              </a:solidFill>
              <a:effectLst>
                <a:glow rad="228600">
                  <a:schemeClr val="accent4">
                    <a:satMod val="175000"/>
                    <a:alpha val="40000"/>
                  </a:schemeClr>
                </a:glow>
              </a:effectLst>
            </a:endParaRPr>
          </a:p>
          <a:p>
            <a:pPr>
              <a:defRPr/>
            </a:pPr>
            <a:r>
              <a:rPr lang="en-US" sz="7200" b="1" dirty="0" smtClean="0">
                <a:ln>
                  <a:solidFill>
                    <a:schemeClr val="tx1"/>
                  </a:solidFill>
                </a:ln>
                <a:solidFill>
                  <a:schemeClr val="bg1"/>
                </a:solidFill>
                <a:effectLst>
                  <a:glow rad="228600">
                    <a:schemeClr val="accent4">
                      <a:satMod val="175000"/>
                      <a:alpha val="40000"/>
                    </a:schemeClr>
                  </a:glow>
                </a:effectLst>
              </a:rPr>
              <a:t>                                 ... or Brazen Sea</a:t>
            </a:r>
            <a:endParaRPr lang="en-US" sz="7200" b="1" dirty="0">
              <a:ln>
                <a:solidFill>
                  <a:schemeClr val="tx1"/>
                </a:solidFill>
              </a:ln>
              <a:solidFill>
                <a:schemeClr val="bg1"/>
              </a:solidFill>
              <a:effectLst>
                <a:glow rad="228600">
                  <a:schemeClr val="accent4">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dirty="0" smtClean="0">
                <a:solidFill>
                  <a:schemeClr val="bg1"/>
                </a:solidFill>
              </a:rPr>
              <a:t>“He </a:t>
            </a:r>
            <a:r>
              <a:rPr lang="en-US" sz="7200" b="1" dirty="0">
                <a:solidFill>
                  <a:schemeClr val="bg1"/>
                </a:solidFill>
              </a:rPr>
              <a:t>will turn again, he will have compassion upon us; he will subdue our iniquities; and thou wilt cast all their sins into the depths of the sea</a:t>
            </a:r>
            <a:r>
              <a:rPr lang="en-US" sz="7200" b="1" dirty="0" smtClean="0">
                <a:solidFill>
                  <a:schemeClr val="bg1"/>
                </a:solidFill>
              </a:rPr>
              <a:t>.”</a:t>
            </a:r>
            <a:endParaRPr lang="en-US" sz="7200" b="1" dirty="0">
              <a:solidFill>
                <a:schemeClr val="bg1"/>
              </a:solidFill>
            </a:endParaRPr>
          </a:p>
        </p:txBody>
      </p:sp>
      <p:sp>
        <p:nvSpPr>
          <p:cNvPr id="23556" name="Rectangle 3"/>
          <p:cNvSpPr>
            <a:spLocks/>
          </p:cNvSpPr>
          <p:nvPr/>
        </p:nvSpPr>
        <p:spPr bwMode="auto">
          <a:xfrm>
            <a:off x="10718800" y="850900"/>
            <a:ext cx="5537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Micah 7:19</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1954" name="Picture 2" descr="https://proxy.duckduckgo.com/iu/?u=https%3A%2F%2Ftse4.mm.bing.net%2Fth%3Fid%3DOIP.sfaC_uC61gFBRxByOfVcIwHaFW%26pid%3DApi&amp;f=1"/>
          <p:cNvPicPr>
            <a:picLocks noChangeAspect="1" noChangeArrowheads="1"/>
          </p:cNvPicPr>
          <p:nvPr/>
        </p:nvPicPr>
        <p:blipFill>
          <a:blip r:embed="rId3" cstate="print"/>
          <a:srcRect/>
          <a:stretch>
            <a:fillRect/>
          </a:stretch>
        </p:blipFill>
        <p:spPr bwMode="auto">
          <a:xfrm>
            <a:off x="0" y="-1"/>
            <a:ext cx="16256000" cy="9163291"/>
          </a:xfrm>
          <a:prstGeom prst="rect">
            <a:avLst/>
          </a:prstGeom>
          <a:noFill/>
        </p:spPr>
      </p:pic>
      <p:sp>
        <p:nvSpPr>
          <p:cNvPr id="5" name="TextBox 4"/>
          <p:cNvSpPr txBox="1"/>
          <p:nvPr/>
        </p:nvSpPr>
        <p:spPr>
          <a:xfrm>
            <a:off x="0" y="0"/>
            <a:ext cx="16256000" cy="9233297"/>
          </a:xfrm>
          <a:prstGeom prst="rect">
            <a:avLst/>
          </a:prstGeom>
          <a:noFill/>
        </p:spPr>
        <p:txBody>
          <a:bodyPr wrap="square">
            <a:spAutoFit/>
          </a:bodyPr>
          <a:lstStyle/>
          <a:p>
            <a:pPr algn="l">
              <a:defRPr/>
            </a:pPr>
            <a:r>
              <a:rPr lang="en-US" sz="6600" b="1" dirty="0" smtClean="0">
                <a:ln>
                  <a:solidFill>
                    <a:schemeClr val="tx1"/>
                  </a:solidFill>
                </a:ln>
                <a:solidFill>
                  <a:schemeClr val="bg1"/>
                </a:solidFill>
                <a:effectLst>
                  <a:glow rad="228600">
                    <a:srgbClr val="FF0000">
                      <a:alpha val="40000"/>
                    </a:srgbClr>
                  </a:glow>
                </a:effectLst>
              </a:rPr>
              <a:t>Jesus, our example, was immersed …</a:t>
            </a:r>
          </a:p>
          <a:p>
            <a:pPr algn="l">
              <a:defRPr/>
            </a:pPr>
            <a:endParaRPr lang="en-US" sz="6600" b="1" dirty="0">
              <a:ln>
                <a:solidFill>
                  <a:schemeClr val="tx1"/>
                </a:solidFill>
              </a:ln>
              <a:solidFill>
                <a:schemeClr val="bg1"/>
              </a:solidFill>
              <a:effectLst>
                <a:glow rad="228600">
                  <a:srgbClr val="FF0000">
                    <a:alpha val="40000"/>
                  </a:srgbClr>
                </a:glow>
              </a:effectLst>
            </a:endParaRPr>
          </a:p>
          <a:p>
            <a:pPr algn="l">
              <a:defRPr/>
            </a:pPr>
            <a:endParaRPr lang="en-US" sz="6600" b="1" dirty="0" smtClean="0">
              <a:ln>
                <a:solidFill>
                  <a:schemeClr val="tx1"/>
                </a:solidFill>
              </a:ln>
              <a:solidFill>
                <a:schemeClr val="bg1"/>
              </a:solidFill>
              <a:effectLst>
                <a:glow rad="228600">
                  <a:srgbClr val="FF0000">
                    <a:alpha val="40000"/>
                  </a:srgbClr>
                </a:glow>
              </a:effectLst>
            </a:endParaRPr>
          </a:p>
          <a:p>
            <a:pPr algn="l">
              <a:defRPr/>
            </a:pPr>
            <a:endParaRPr lang="en-US" sz="6600" b="1" dirty="0">
              <a:ln>
                <a:solidFill>
                  <a:schemeClr val="tx1"/>
                </a:solidFill>
              </a:ln>
              <a:solidFill>
                <a:schemeClr val="bg1"/>
              </a:solidFill>
              <a:effectLst>
                <a:glow rad="228600">
                  <a:srgbClr val="FF0000">
                    <a:alpha val="40000"/>
                  </a:srgbClr>
                </a:glow>
              </a:effectLst>
            </a:endParaRPr>
          </a:p>
          <a:p>
            <a:pPr algn="l">
              <a:defRPr/>
            </a:pPr>
            <a:endParaRPr lang="en-US" sz="6600" b="1" dirty="0" smtClean="0">
              <a:ln>
                <a:solidFill>
                  <a:schemeClr val="tx1"/>
                </a:solidFill>
              </a:ln>
              <a:solidFill>
                <a:schemeClr val="bg1"/>
              </a:solidFill>
              <a:effectLst>
                <a:glow rad="228600">
                  <a:srgbClr val="FF0000">
                    <a:alpha val="40000"/>
                  </a:srgbClr>
                </a:glow>
              </a:effectLst>
            </a:endParaRPr>
          </a:p>
          <a:p>
            <a:pPr algn="l">
              <a:defRPr/>
            </a:pPr>
            <a:endParaRPr lang="en-US" sz="6600" b="1" dirty="0">
              <a:ln>
                <a:solidFill>
                  <a:schemeClr val="tx1"/>
                </a:solidFill>
              </a:ln>
              <a:solidFill>
                <a:schemeClr val="bg1"/>
              </a:solidFill>
              <a:effectLst>
                <a:glow rad="228600">
                  <a:srgbClr val="FF0000">
                    <a:alpha val="40000"/>
                  </a:srgbClr>
                </a:glow>
              </a:effectLst>
            </a:endParaRPr>
          </a:p>
          <a:p>
            <a:pPr algn="l">
              <a:defRPr/>
            </a:pPr>
            <a:endParaRPr lang="en-US" sz="6600" b="1" dirty="0" smtClean="0">
              <a:ln>
                <a:solidFill>
                  <a:schemeClr val="tx1"/>
                </a:solidFill>
              </a:ln>
              <a:solidFill>
                <a:schemeClr val="bg1"/>
              </a:solidFill>
              <a:effectLst>
                <a:glow rad="228600">
                  <a:srgbClr val="FF0000">
                    <a:alpha val="40000"/>
                  </a:srgbClr>
                </a:glow>
              </a:effectLst>
            </a:endParaRPr>
          </a:p>
          <a:p>
            <a:pPr algn="l">
              <a:defRPr/>
            </a:pPr>
            <a:r>
              <a:rPr lang="en-US" sz="6600" b="1" dirty="0" smtClean="0">
                <a:ln>
                  <a:solidFill>
                    <a:schemeClr val="tx1"/>
                  </a:solidFill>
                </a:ln>
                <a:solidFill>
                  <a:schemeClr val="bg1"/>
                </a:solidFill>
                <a:effectLst>
                  <a:glow rad="228600">
                    <a:srgbClr val="FF0000">
                      <a:alpha val="40000"/>
                    </a:srgbClr>
                  </a:glow>
                </a:effectLst>
              </a:rPr>
              <a:t>   … completely in water,</a:t>
            </a:r>
          </a:p>
          <a:p>
            <a:pPr algn="l">
              <a:defRPr/>
            </a:pPr>
            <a:r>
              <a:rPr lang="en-US" sz="6600" b="1" dirty="0" smtClean="0">
                <a:ln>
                  <a:solidFill>
                    <a:schemeClr val="tx1"/>
                  </a:solidFill>
                </a:ln>
                <a:solidFill>
                  <a:schemeClr val="bg1"/>
                </a:solidFill>
                <a:effectLst>
                  <a:glow rad="228600">
                    <a:srgbClr val="FF0000">
                      <a:alpha val="40000"/>
                    </a:srgbClr>
                  </a:glow>
                </a:effectLst>
              </a:rPr>
              <a:t>                             and by the Holy Ghost.</a:t>
            </a:r>
            <a:endParaRPr lang="en-US" sz="6600" b="1" dirty="0">
              <a:ln>
                <a:solidFill>
                  <a:schemeClr val="tx1"/>
                </a:solidFill>
              </a:ln>
              <a:solidFill>
                <a:schemeClr val="bg1"/>
              </a:solidFill>
              <a:effectLst>
                <a:glow rad="228600">
                  <a:srgbClr val="FF0000">
                    <a:alpha val="40000"/>
                  </a:srgbClr>
                </a:glow>
              </a:effectLs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8356600" y="0"/>
            <a:ext cx="7899400" cy="8956298"/>
          </a:xfrm>
          <a:prstGeom prst="rect">
            <a:avLst/>
          </a:prstGeom>
          <a:noFill/>
        </p:spPr>
        <p:txBody>
          <a:bodyPr wrap="square">
            <a:spAutoFit/>
          </a:bodyPr>
          <a:lstStyle/>
          <a:p>
            <a:pPr>
              <a:defRPr/>
            </a:pPr>
            <a:r>
              <a:rPr lang="en-US" sz="7200" b="1" dirty="0" smtClean="0">
                <a:ln>
                  <a:solidFill>
                    <a:schemeClr val="tx1"/>
                  </a:solidFill>
                </a:ln>
                <a:solidFill>
                  <a:schemeClr val="bg1"/>
                </a:solidFill>
                <a:effectLst>
                  <a:glow rad="228600">
                    <a:schemeClr val="accent4">
                      <a:satMod val="175000"/>
                      <a:alpha val="40000"/>
                    </a:schemeClr>
                  </a:glow>
                </a:effectLst>
              </a:rPr>
              <a:t>The learned Nicodemus, a very religious man, who thought he knew all of God’s will, came to Jesus by night …</a:t>
            </a:r>
            <a:endParaRPr lang="en-US" sz="7200" b="1" dirty="0">
              <a:ln>
                <a:solidFill>
                  <a:schemeClr val="tx1"/>
                </a:solidFill>
              </a:ln>
              <a:solidFill>
                <a:schemeClr val="bg1"/>
              </a:solidFill>
              <a:effectLst>
                <a:glow rad="228600">
                  <a:schemeClr val="accent4">
                    <a:satMod val="175000"/>
                    <a:alpha val="40000"/>
                  </a:schemeClr>
                </a:glow>
              </a:effectLst>
            </a:endParaRPr>
          </a:p>
        </p:txBody>
      </p:sp>
      <p:pic>
        <p:nvPicPr>
          <p:cNvPr id="549890" name="Picture 2" descr="Contemplatives in the World: Lecture Nine: The Gospel of John - Divine Wisdom Made Flesh"/>
          <p:cNvPicPr>
            <a:picLocks noChangeAspect="1" noChangeArrowheads="1"/>
          </p:cNvPicPr>
          <p:nvPr/>
        </p:nvPicPr>
        <p:blipFill>
          <a:blip r:embed="rId3" cstate="print"/>
          <a:srcRect/>
          <a:stretch>
            <a:fillRect/>
          </a:stretch>
        </p:blipFill>
        <p:spPr bwMode="auto">
          <a:xfrm>
            <a:off x="0" y="0"/>
            <a:ext cx="8356600" cy="9150596"/>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dirty="0" smtClean="0">
                <a:solidFill>
                  <a:schemeClr val="bg1"/>
                </a:solidFill>
              </a:rPr>
              <a:t>“… Verily</a:t>
            </a:r>
            <a:r>
              <a:rPr lang="en-US" sz="7200" b="1" dirty="0">
                <a:solidFill>
                  <a:schemeClr val="bg1"/>
                </a:solidFill>
              </a:rPr>
              <a:t>, verily, I say unto thee, Except a man be born again, he cannot see the kingdom of God</a:t>
            </a:r>
            <a:r>
              <a:rPr lang="en-US" sz="7200" b="1" dirty="0" smtClean="0">
                <a:solidFill>
                  <a:schemeClr val="bg1"/>
                </a:solidFill>
              </a:rPr>
              <a:t>.”</a:t>
            </a:r>
            <a:endParaRPr lang="en-US" sz="7200" b="1" dirty="0">
              <a:solidFill>
                <a:schemeClr val="bg1"/>
              </a:solidFill>
            </a:endParaRPr>
          </a:p>
        </p:txBody>
      </p:sp>
      <p:sp>
        <p:nvSpPr>
          <p:cNvPr id="23556" name="Rectangle 3"/>
          <p:cNvSpPr>
            <a:spLocks/>
          </p:cNvSpPr>
          <p:nvPr/>
        </p:nvSpPr>
        <p:spPr bwMode="auto">
          <a:xfrm>
            <a:off x="10718800" y="850900"/>
            <a:ext cx="5537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John 3:3</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dirty="0" smtClean="0">
                <a:solidFill>
                  <a:schemeClr val="bg1"/>
                </a:solidFill>
              </a:rPr>
              <a:t>“… How </a:t>
            </a:r>
            <a:r>
              <a:rPr lang="en-US" sz="7200" b="1" dirty="0">
                <a:solidFill>
                  <a:schemeClr val="bg1"/>
                </a:solidFill>
              </a:rPr>
              <a:t>can a man be born when he is old? can he enter the second time into his mother's womb, and be born? </a:t>
            </a:r>
            <a:r>
              <a:rPr lang="en-US" sz="7200" b="1" dirty="0" smtClean="0">
                <a:solidFill>
                  <a:schemeClr val="bg1"/>
                </a:solidFill>
              </a:rPr>
              <a:t>…”</a:t>
            </a:r>
            <a:endParaRPr lang="en-US" sz="7200" b="1" dirty="0">
              <a:solidFill>
                <a:schemeClr val="bg1"/>
              </a:solidFill>
            </a:endParaRPr>
          </a:p>
        </p:txBody>
      </p:sp>
      <p:sp>
        <p:nvSpPr>
          <p:cNvPr id="23556" name="Rectangle 3"/>
          <p:cNvSpPr>
            <a:spLocks/>
          </p:cNvSpPr>
          <p:nvPr/>
        </p:nvSpPr>
        <p:spPr bwMode="auto">
          <a:xfrm>
            <a:off x="10718800" y="850900"/>
            <a:ext cx="5537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John 3:4</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dirty="0" smtClean="0">
                <a:solidFill>
                  <a:schemeClr val="bg1"/>
                </a:solidFill>
              </a:rPr>
              <a:t>“… Verily</a:t>
            </a:r>
            <a:r>
              <a:rPr lang="en-US" sz="7200" b="1" dirty="0">
                <a:solidFill>
                  <a:schemeClr val="bg1"/>
                </a:solidFill>
              </a:rPr>
              <a:t>, verily, I say unto thee, Except a man be born of </a:t>
            </a:r>
            <a:r>
              <a:rPr lang="en-US" sz="7200" b="1" u="sng" dirty="0">
                <a:solidFill>
                  <a:schemeClr val="bg1"/>
                </a:solidFill>
              </a:rPr>
              <a:t>water</a:t>
            </a:r>
            <a:r>
              <a:rPr lang="en-US" sz="7200" b="1" dirty="0">
                <a:solidFill>
                  <a:schemeClr val="bg1"/>
                </a:solidFill>
              </a:rPr>
              <a:t> and </a:t>
            </a:r>
            <a:r>
              <a:rPr lang="en-US" sz="7200" b="1" i="1" dirty="0">
                <a:solidFill>
                  <a:schemeClr val="bg1"/>
                </a:solidFill>
              </a:rPr>
              <a:t>of</a:t>
            </a:r>
            <a:r>
              <a:rPr lang="en-US" sz="7200" b="1" dirty="0">
                <a:solidFill>
                  <a:schemeClr val="bg1"/>
                </a:solidFill>
              </a:rPr>
              <a:t> </a:t>
            </a:r>
            <a:r>
              <a:rPr lang="en-US" sz="7200" b="1" u="sng" dirty="0">
                <a:solidFill>
                  <a:schemeClr val="bg1"/>
                </a:solidFill>
              </a:rPr>
              <a:t>the Spirit</a:t>
            </a:r>
            <a:r>
              <a:rPr lang="en-US" sz="7200" b="1" dirty="0">
                <a:solidFill>
                  <a:schemeClr val="bg1"/>
                </a:solidFill>
              </a:rPr>
              <a:t>, he cannot enter into the kingdom of God. </a:t>
            </a:r>
            <a:r>
              <a:rPr lang="en-US" sz="7200" b="1" dirty="0" smtClean="0">
                <a:solidFill>
                  <a:schemeClr val="bg1"/>
                </a:solidFill>
              </a:rPr>
              <a:t>…”</a:t>
            </a:r>
            <a:endParaRPr lang="en-US" sz="7200" b="1" dirty="0">
              <a:solidFill>
                <a:schemeClr val="bg1"/>
              </a:solidFill>
            </a:endParaRPr>
          </a:p>
        </p:txBody>
      </p:sp>
      <p:sp>
        <p:nvSpPr>
          <p:cNvPr id="23556" name="Rectangle 3"/>
          <p:cNvSpPr>
            <a:spLocks/>
          </p:cNvSpPr>
          <p:nvPr/>
        </p:nvSpPr>
        <p:spPr bwMode="auto">
          <a:xfrm>
            <a:off x="10718800" y="850900"/>
            <a:ext cx="5537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John 3:5-7</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3" descr="Sin Brought Death.jpg"/>
          <p:cNvPicPr>
            <a:picLocks noChangeAspect="1"/>
          </p:cNvPicPr>
          <p:nvPr/>
        </p:nvPicPr>
        <p:blipFill>
          <a:blip r:embed="rId3" cstate="print"/>
          <a:srcRect/>
          <a:stretch>
            <a:fillRect/>
          </a:stretch>
        </p:blipFill>
        <p:spPr bwMode="auto">
          <a:xfrm>
            <a:off x="0" y="0"/>
            <a:ext cx="16256000" cy="9144000"/>
          </a:xfrm>
          <a:prstGeom prst="rect">
            <a:avLst/>
          </a:prstGeom>
          <a:noFill/>
          <a:ln w="9525">
            <a:noFill/>
            <a:miter lim="800000"/>
            <a:headEnd/>
            <a:tailEnd/>
          </a:ln>
        </p:spPr>
      </p:pic>
      <p:sp>
        <p:nvSpPr>
          <p:cNvPr id="5" name="TextBox 4"/>
          <p:cNvSpPr txBox="1"/>
          <p:nvPr/>
        </p:nvSpPr>
        <p:spPr>
          <a:xfrm>
            <a:off x="0" y="0"/>
            <a:ext cx="4013200" cy="5170646"/>
          </a:xfrm>
          <a:prstGeom prst="rect">
            <a:avLst/>
          </a:prstGeom>
          <a:noFill/>
        </p:spPr>
        <p:txBody>
          <a:bodyPr>
            <a:spAutoFit/>
          </a:bodyPr>
          <a:lstStyle/>
          <a:p>
            <a:pPr>
              <a:defRPr/>
            </a:pPr>
            <a:r>
              <a:rPr lang="en-US" sz="6600" b="1" dirty="0">
                <a:ln>
                  <a:solidFill>
                    <a:schemeClr val="tx1"/>
                  </a:solidFill>
                </a:ln>
                <a:solidFill>
                  <a:schemeClr val="bg1"/>
                </a:solidFill>
                <a:effectLst>
                  <a:glow rad="228600">
                    <a:schemeClr val="accent4">
                      <a:satMod val="175000"/>
                      <a:alpha val="40000"/>
                    </a:schemeClr>
                  </a:glow>
                </a:effectLst>
              </a:rPr>
              <a:t>Sin brought Death into the world</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dirty="0" smtClean="0">
                <a:solidFill>
                  <a:schemeClr val="bg1"/>
                </a:solidFill>
              </a:rPr>
              <a:t>“… That </a:t>
            </a:r>
            <a:r>
              <a:rPr lang="en-US" sz="7200" b="1" dirty="0">
                <a:solidFill>
                  <a:schemeClr val="bg1"/>
                </a:solidFill>
              </a:rPr>
              <a:t>which is born of the flesh is flesh; and that which is born of the Spirit is spirit. </a:t>
            </a:r>
            <a:r>
              <a:rPr lang="en-US" sz="7200" b="1" dirty="0" smtClean="0">
                <a:solidFill>
                  <a:schemeClr val="bg1"/>
                </a:solidFill>
              </a:rPr>
              <a:t>…”</a:t>
            </a:r>
            <a:endParaRPr lang="en-US" sz="7200" b="1" dirty="0">
              <a:solidFill>
                <a:schemeClr val="bg1"/>
              </a:solidFill>
            </a:endParaRPr>
          </a:p>
        </p:txBody>
      </p:sp>
      <p:sp>
        <p:nvSpPr>
          <p:cNvPr id="23556" name="Rectangle 3"/>
          <p:cNvSpPr>
            <a:spLocks/>
          </p:cNvSpPr>
          <p:nvPr/>
        </p:nvSpPr>
        <p:spPr bwMode="auto">
          <a:xfrm>
            <a:off x="10718800" y="850900"/>
            <a:ext cx="5537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John 3:5-7</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dirty="0" smtClean="0">
                <a:solidFill>
                  <a:schemeClr val="bg1"/>
                </a:solidFill>
              </a:rPr>
              <a:t>“… Marvel </a:t>
            </a:r>
            <a:r>
              <a:rPr lang="en-US" sz="7200" b="1" dirty="0">
                <a:solidFill>
                  <a:schemeClr val="bg1"/>
                </a:solidFill>
              </a:rPr>
              <a:t>not that I said unto thee, Ye must be born again</a:t>
            </a:r>
            <a:r>
              <a:rPr lang="en-US" sz="7200" b="1" dirty="0" smtClean="0">
                <a:solidFill>
                  <a:schemeClr val="bg1"/>
                </a:solidFill>
              </a:rPr>
              <a:t>.”</a:t>
            </a:r>
            <a:endParaRPr lang="en-US" sz="7200" b="1" dirty="0">
              <a:solidFill>
                <a:schemeClr val="bg1"/>
              </a:solidFill>
            </a:endParaRPr>
          </a:p>
        </p:txBody>
      </p:sp>
      <p:sp>
        <p:nvSpPr>
          <p:cNvPr id="23556" name="Rectangle 3"/>
          <p:cNvSpPr>
            <a:spLocks/>
          </p:cNvSpPr>
          <p:nvPr/>
        </p:nvSpPr>
        <p:spPr bwMode="auto">
          <a:xfrm>
            <a:off x="10718800" y="850900"/>
            <a:ext cx="5537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John 3:5-7</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a:solidFill>
                  <a:schemeClr val="bg1"/>
                </a:solidFill>
              </a:rPr>
              <a:t>“He that believeth and is baptized shall be saved; but he that believeth not shall be damned.”</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10718800" y="850900"/>
            <a:ext cx="5537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Mark 16:16</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1938" name="Picture 2" descr="Water Baptisms | Gateway Foursquare Church"/>
          <p:cNvPicPr>
            <a:picLocks noChangeAspect="1" noChangeArrowheads="1"/>
          </p:cNvPicPr>
          <p:nvPr/>
        </p:nvPicPr>
        <p:blipFill>
          <a:blip r:embed="rId3" cstate="print"/>
          <a:srcRect/>
          <a:stretch>
            <a:fillRect/>
          </a:stretch>
        </p:blipFill>
        <p:spPr bwMode="auto">
          <a:xfrm>
            <a:off x="0" y="0"/>
            <a:ext cx="16256000" cy="9144001"/>
          </a:xfrm>
          <a:prstGeom prst="rect">
            <a:avLst/>
          </a:prstGeom>
          <a:noFill/>
        </p:spPr>
      </p:pic>
      <p:sp>
        <p:nvSpPr>
          <p:cNvPr id="6" name="TextBox 5"/>
          <p:cNvSpPr txBox="1"/>
          <p:nvPr/>
        </p:nvSpPr>
        <p:spPr>
          <a:xfrm>
            <a:off x="6527800" y="5334000"/>
            <a:ext cx="9728200" cy="1107996"/>
          </a:xfrm>
          <a:prstGeom prst="rect">
            <a:avLst/>
          </a:prstGeom>
          <a:noFill/>
        </p:spPr>
        <p:txBody>
          <a:bodyPr wrap="square" rtlCol="0">
            <a:spAutoFit/>
          </a:bodyPr>
          <a:lstStyle/>
          <a:p>
            <a:r>
              <a:rPr lang="en-US" sz="6600" b="1" dirty="0" smtClean="0">
                <a:ln>
                  <a:solidFill>
                    <a:schemeClr val="tx1"/>
                  </a:solidFill>
                </a:ln>
                <a:solidFill>
                  <a:schemeClr val="bg1"/>
                </a:solidFill>
              </a:rPr>
              <a:t>Completely submerged</a:t>
            </a:r>
            <a:endParaRPr lang="en-US" sz="6600" b="1" dirty="0">
              <a:ln>
                <a:solidFill>
                  <a:schemeClr val="tx1"/>
                </a:solidFill>
              </a:ln>
              <a:solidFill>
                <a:schemeClr val="bg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“What </a:t>
            </a:r>
            <a:r>
              <a:rPr lang="en-US" sz="7200" b="1" dirty="0">
                <a:solidFill>
                  <a:schemeClr val="bg1"/>
                </a:solidFill>
              </a:rPr>
              <a:t>shall we say then? Shall we continue in sin, that grace may abound</a:t>
            </a:r>
            <a:r>
              <a:rPr lang="en-US" sz="7200" b="1" dirty="0" smtClean="0">
                <a:solidFill>
                  <a:schemeClr val="bg1"/>
                </a:solidFill>
              </a:rPr>
              <a:t>? …”</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423400" y="850900"/>
            <a:ext cx="68326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Romans 6:1-8</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 God </a:t>
            </a:r>
            <a:r>
              <a:rPr lang="en-US" sz="7200" b="1" dirty="0">
                <a:solidFill>
                  <a:schemeClr val="bg1"/>
                </a:solidFill>
              </a:rPr>
              <a:t>forbid. How shall we, that are dead to sin, live any longer therein</a:t>
            </a:r>
            <a:r>
              <a:rPr lang="en-US" sz="7200" b="1" dirty="0" smtClean="0">
                <a:solidFill>
                  <a:schemeClr val="bg1"/>
                </a:solidFill>
              </a:rPr>
              <a:t>? …”</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423400" y="850900"/>
            <a:ext cx="68326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Romans 6:1-8</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 Know </a:t>
            </a:r>
            <a:r>
              <a:rPr lang="en-US" sz="7200" b="1" dirty="0">
                <a:solidFill>
                  <a:schemeClr val="bg1"/>
                </a:solidFill>
              </a:rPr>
              <a:t>ye not, that so many of us as were baptized into Jesus Christ were baptized into his death? </a:t>
            </a:r>
            <a:r>
              <a:rPr lang="en-US" sz="7200" b="1" dirty="0" smtClean="0">
                <a:solidFill>
                  <a:schemeClr val="bg1"/>
                </a:solidFill>
              </a:rPr>
              <a:t>…”</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423400" y="850900"/>
            <a:ext cx="68326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Romans 6:1-8</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 Therefore </a:t>
            </a:r>
            <a:r>
              <a:rPr lang="en-US" sz="7200" b="1" dirty="0">
                <a:solidFill>
                  <a:schemeClr val="bg1"/>
                </a:solidFill>
              </a:rPr>
              <a:t>we are buried with him by baptism into death: that like as Christ was raised up from the dead by the glory of the Father, even so we also should walk in newness of life</a:t>
            </a:r>
            <a:r>
              <a:rPr lang="en-US" sz="7200" b="1" dirty="0" smtClean="0">
                <a:solidFill>
                  <a:schemeClr val="bg1"/>
                </a:solidFill>
              </a:rPr>
              <a:t>. …”</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423400" y="850900"/>
            <a:ext cx="68326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Romans 6:1-8</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 For </a:t>
            </a:r>
            <a:r>
              <a:rPr lang="en-US" sz="7200" b="1" dirty="0">
                <a:solidFill>
                  <a:schemeClr val="bg1"/>
                </a:solidFill>
              </a:rPr>
              <a:t>if we have been planted together in the likeness of his death, we shall be also </a:t>
            </a:r>
            <a:r>
              <a:rPr lang="en-US" sz="7200" b="1" i="1" dirty="0">
                <a:solidFill>
                  <a:schemeClr val="bg1"/>
                </a:solidFill>
              </a:rPr>
              <a:t>in the likeness</a:t>
            </a:r>
            <a:r>
              <a:rPr lang="en-US" sz="7200" b="1" dirty="0">
                <a:solidFill>
                  <a:schemeClr val="bg1"/>
                </a:solidFill>
              </a:rPr>
              <a:t> of </a:t>
            </a:r>
            <a:r>
              <a:rPr lang="en-US" sz="7200" b="1" i="1" dirty="0">
                <a:solidFill>
                  <a:schemeClr val="bg1"/>
                </a:solidFill>
              </a:rPr>
              <a:t>his</a:t>
            </a:r>
            <a:r>
              <a:rPr lang="en-US" sz="7200" b="1" dirty="0">
                <a:solidFill>
                  <a:schemeClr val="bg1"/>
                </a:solidFill>
              </a:rPr>
              <a:t> resurrection: </a:t>
            </a:r>
            <a:r>
              <a:rPr lang="en-US" sz="7200" b="1" dirty="0" smtClean="0">
                <a:solidFill>
                  <a:schemeClr val="bg1"/>
                </a:solidFill>
              </a:rPr>
              <a:t>…”</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423400" y="850900"/>
            <a:ext cx="68326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Romans 6:1-8</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 Knowing </a:t>
            </a:r>
            <a:r>
              <a:rPr lang="en-US" sz="7200" b="1" dirty="0">
                <a:solidFill>
                  <a:schemeClr val="bg1"/>
                </a:solidFill>
              </a:rPr>
              <a:t>this, that our old man is crucified with </a:t>
            </a:r>
            <a:r>
              <a:rPr lang="en-US" sz="7200" b="1" i="1" dirty="0">
                <a:solidFill>
                  <a:schemeClr val="bg1"/>
                </a:solidFill>
              </a:rPr>
              <a:t>him</a:t>
            </a:r>
            <a:r>
              <a:rPr lang="en-US" sz="7200" b="1" dirty="0">
                <a:solidFill>
                  <a:schemeClr val="bg1"/>
                </a:solidFill>
              </a:rPr>
              <a:t>, that the body of sin might be destroyed, that henceforth we should not serve sin. </a:t>
            </a:r>
            <a:r>
              <a:rPr lang="en-US" sz="7200" b="1" dirty="0" smtClean="0">
                <a:solidFill>
                  <a:schemeClr val="bg1"/>
                </a:solidFill>
              </a:rPr>
              <a:t>…”</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423400" y="850900"/>
            <a:ext cx="68326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Romans 6:1-8</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6387"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a:solidFill>
                  <a:schemeClr val="bg1"/>
                </a:solidFill>
              </a:rPr>
              <a:t>“ … of the tree of the knowledge of good and evil, thou shalt not eat of it: for in the day that thou eatest thereof thou shalt </a:t>
            </a:r>
            <a:r>
              <a:rPr lang="en-US" sz="7200" b="1" u="sng">
                <a:solidFill>
                  <a:schemeClr val="bg1"/>
                </a:solidFill>
              </a:rPr>
              <a:t>surely die</a:t>
            </a:r>
            <a:r>
              <a:rPr lang="en-US" sz="7200" b="1">
                <a:solidFill>
                  <a:schemeClr val="bg1"/>
                </a:solidFill>
              </a:rPr>
              <a:t>.”</a:t>
            </a:r>
          </a:p>
        </p:txBody>
      </p:sp>
      <p:sp>
        <p:nvSpPr>
          <p:cNvPr id="16388" name="Rectangle 3"/>
          <p:cNvSpPr>
            <a:spLocks/>
          </p:cNvSpPr>
          <p:nvPr/>
        </p:nvSpPr>
        <p:spPr bwMode="auto">
          <a:xfrm>
            <a:off x="9271000" y="850900"/>
            <a:ext cx="6832600" cy="1092200"/>
          </a:xfrm>
          <a:prstGeom prst="rect">
            <a:avLst/>
          </a:prstGeom>
          <a:noFill/>
          <a:ln w="12700">
            <a:noFill/>
            <a:miter lim="800000"/>
            <a:headEnd/>
            <a:tailEnd/>
          </a:ln>
        </p:spPr>
        <p:txBody>
          <a:bodyPr lIns="38100" tIns="38100" rIns="495300" bIns="38100" anchor="ctr"/>
          <a:lstStyle/>
          <a:p>
            <a:pPr algn="l"/>
            <a:r>
              <a:rPr lang="en-US" sz="7200" b="1">
                <a:solidFill>
                  <a:srgbClr val="FFFFFF"/>
                </a:solidFill>
                <a:latin typeface="Times New Roman Bold" charset="0"/>
                <a:cs typeface="Times New Roman Bold" charset="0"/>
                <a:sym typeface="Times New Roman Bold" charset="0"/>
              </a:rPr>
              <a:t>Genesis 2:17</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 For </a:t>
            </a:r>
            <a:r>
              <a:rPr lang="en-US" sz="7200" b="1" dirty="0">
                <a:solidFill>
                  <a:schemeClr val="bg1"/>
                </a:solidFill>
              </a:rPr>
              <a:t>he that is dead is freed from sin. </a:t>
            </a:r>
            <a:r>
              <a:rPr lang="en-US" sz="7200" b="1" dirty="0" smtClean="0">
                <a:solidFill>
                  <a:schemeClr val="bg1"/>
                </a:solidFill>
              </a:rPr>
              <a:t>…”</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423400" y="850900"/>
            <a:ext cx="68326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Romans 6:1-8</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 Now </a:t>
            </a:r>
            <a:r>
              <a:rPr lang="en-US" sz="7200" b="1" dirty="0">
                <a:solidFill>
                  <a:schemeClr val="bg1"/>
                </a:solidFill>
              </a:rPr>
              <a:t>if we be dead with Christ, we believe that we shall also live with him</a:t>
            </a:r>
            <a:r>
              <a:rPr lang="en-US" sz="7200" b="1" dirty="0" smtClean="0">
                <a:solidFill>
                  <a:schemeClr val="bg1"/>
                </a:solidFill>
              </a:rPr>
              <a:t>:”</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423400" y="850900"/>
            <a:ext cx="68326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Romans 6:1-8</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ible - Feasts Pentecost 50 Days 06.jpg"/>
          <p:cNvPicPr>
            <a:picLocks noChangeAspect="1"/>
          </p:cNvPicPr>
          <p:nvPr/>
        </p:nvPicPr>
        <p:blipFill>
          <a:blip r:embed="rId3" cstate="print"/>
          <a:stretch>
            <a:fillRect/>
          </a:stretch>
        </p:blipFill>
        <p:spPr>
          <a:xfrm>
            <a:off x="0" y="0"/>
            <a:ext cx="16256000" cy="9166860"/>
          </a:xfrm>
          <a:prstGeom prst="rect">
            <a:avLst/>
          </a:prstGeom>
        </p:spPr>
      </p:pic>
      <p:sp>
        <p:nvSpPr>
          <p:cNvPr id="5" name="TextBox 4"/>
          <p:cNvSpPr txBox="1"/>
          <p:nvPr/>
        </p:nvSpPr>
        <p:spPr>
          <a:xfrm>
            <a:off x="5537200" y="7205008"/>
            <a:ext cx="10718800" cy="1938992"/>
          </a:xfrm>
          <a:prstGeom prst="rect">
            <a:avLst/>
          </a:prstGeom>
          <a:noFill/>
        </p:spPr>
        <p:txBody>
          <a:bodyPr wrap="square" rtlCol="0">
            <a:spAutoFit/>
          </a:bodyPr>
          <a:lstStyle/>
          <a:p>
            <a:r>
              <a:rPr lang="en-US" sz="6000" b="1" dirty="0" smtClean="0">
                <a:solidFill>
                  <a:schemeClr val="bg1"/>
                </a:solidFill>
              </a:rPr>
              <a:t>Pentecost, Holy Ghost and Water Baptism</a:t>
            </a:r>
            <a:endParaRPr lang="en-US" sz="6000" b="1" dirty="0">
              <a:solidFill>
                <a:schemeClr val="bg1"/>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“Then </a:t>
            </a:r>
            <a:r>
              <a:rPr lang="en-US" sz="7200" b="1" dirty="0">
                <a:solidFill>
                  <a:schemeClr val="bg1"/>
                </a:solidFill>
              </a:rPr>
              <a:t>they that gladly received his word were baptized: and the same day there were added </a:t>
            </a:r>
            <a:r>
              <a:rPr lang="en-US" sz="7200" b="1" i="1" dirty="0">
                <a:solidFill>
                  <a:schemeClr val="bg1"/>
                </a:solidFill>
              </a:rPr>
              <a:t>unto them</a:t>
            </a:r>
            <a:r>
              <a:rPr lang="en-US" sz="7200" b="1" dirty="0">
                <a:solidFill>
                  <a:schemeClr val="bg1"/>
                </a:solidFill>
              </a:rPr>
              <a:t> about three thousand souls</a:t>
            </a:r>
            <a:r>
              <a:rPr lang="en-US" sz="7200" b="1" dirty="0" smtClean="0">
                <a:solidFill>
                  <a:schemeClr val="bg1"/>
                </a:solidFill>
              </a:rPr>
              <a:t>.”</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10718800" y="850900"/>
            <a:ext cx="5537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Acts 2:41</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6274" name="Picture 2" descr="Whose Side is God on? Reading Scripture with a Eunuch ..."/>
          <p:cNvPicPr>
            <a:picLocks noChangeAspect="1" noChangeArrowheads="1"/>
          </p:cNvPicPr>
          <p:nvPr/>
        </p:nvPicPr>
        <p:blipFill>
          <a:blip r:embed="rId3" cstate="print"/>
          <a:srcRect/>
          <a:stretch>
            <a:fillRect/>
          </a:stretch>
        </p:blipFill>
        <p:spPr bwMode="auto">
          <a:xfrm>
            <a:off x="0" y="0"/>
            <a:ext cx="16256000" cy="9144000"/>
          </a:xfrm>
          <a:prstGeom prst="rect">
            <a:avLst/>
          </a:prstGeom>
          <a:noFill/>
        </p:spPr>
      </p:pic>
      <p:sp>
        <p:nvSpPr>
          <p:cNvPr id="5" name="TextBox 4"/>
          <p:cNvSpPr txBox="1"/>
          <p:nvPr/>
        </p:nvSpPr>
        <p:spPr>
          <a:xfrm>
            <a:off x="0" y="0"/>
            <a:ext cx="16256000" cy="1938992"/>
          </a:xfrm>
          <a:prstGeom prst="rect">
            <a:avLst/>
          </a:prstGeom>
          <a:noFill/>
        </p:spPr>
        <p:txBody>
          <a:bodyPr wrap="square" rtlCol="0">
            <a:spAutoFit/>
          </a:bodyPr>
          <a:lstStyle/>
          <a:p>
            <a:r>
              <a:rPr lang="en-US" sz="6000" b="1" dirty="0" smtClean="0">
                <a:ln>
                  <a:solidFill>
                    <a:schemeClr val="tx1"/>
                  </a:solidFill>
                </a:ln>
                <a:solidFill>
                  <a:schemeClr val="bg1"/>
                </a:solidFill>
                <a:effectLst>
                  <a:glow rad="228600">
                    <a:schemeClr val="accent4">
                      <a:satMod val="175000"/>
                      <a:alpha val="40000"/>
                    </a:schemeClr>
                  </a:glow>
                </a:effectLst>
              </a:rPr>
              <a:t>Many more would believe, repent, accept and be baptized.</a:t>
            </a:r>
            <a:endParaRPr lang="en-US" sz="6000" b="1" dirty="0">
              <a:ln>
                <a:solidFill>
                  <a:schemeClr val="tx1"/>
                </a:solidFill>
              </a:ln>
              <a:solidFill>
                <a:schemeClr val="bg1"/>
              </a:solidFill>
              <a:effectLst>
                <a:glow rad="228600">
                  <a:schemeClr val="accent4">
                    <a:satMod val="175000"/>
                    <a:alpha val="40000"/>
                  </a:schemeClr>
                </a:glow>
              </a:effectLst>
            </a:endParaRPr>
          </a:p>
        </p:txBody>
      </p:sp>
      <p:sp>
        <p:nvSpPr>
          <p:cNvPr id="6" name="TextBox 5"/>
          <p:cNvSpPr txBox="1"/>
          <p:nvPr/>
        </p:nvSpPr>
        <p:spPr>
          <a:xfrm>
            <a:off x="0" y="7924800"/>
            <a:ext cx="16256000" cy="1015663"/>
          </a:xfrm>
          <a:prstGeom prst="rect">
            <a:avLst/>
          </a:prstGeom>
          <a:noFill/>
        </p:spPr>
        <p:txBody>
          <a:bodyPr wrap="square" rtlCol="0">
            <a:spAutoFit/>
          </a:bodyPr>
          <a:lstStyle/>
          <a:p>
            <a:r>
              <a:rPr lang="en-US" sz="6000" b="1" dirty="0" smtClean="0">
                <a:ln>
                  <a:solidFill>
                    <a:schemeClr val="tx1"/>
                  </a:solidFill>
                </a:ln>
                <a:solidFill>
                  <a:schemeClr val="bg1"/>
                </a:solidFill>
                <a:effectLst>
                  <a:glow rad="228600">
                    <a:schemeClr val="accent4">
                      <a:satMod val="175000"/>
                      <a:alpha val="40000"/>
                    </a:schemeClr>
                  </a:glow>
                </a:effectLst>
              </a:rPr>
              <a:t>The Ethiopian Eunuch</a:t>
            </a:r>
            <a:endParaRPr lang="en-US" sz="6000" b="1" dirty="0">
              <a:ln>
                <a:solidFill>
                  <a:schemeClr val="tx1"/>
                </a:solidFill>
              </a:ln>
              <a:solidFill>
                <a:schemeClr val="bg1"/>
              </a:solidFill>
              <a:effectLst>
                <a:glow rad="228600">
                  <a:schemeClr val="accent4">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8802" name="Picture 2" descr="MandysPath | Connecting His Word To Our World! | Page 7"/>
          <p:cNvPicPr>
            <a:picLocks noChangeAspect="1" noChangeArrowheads="1"/>
          </p:cNvPicPr>
          <p:nvPr/>
        </p:nvPicPr>
        <p:blipFill>
          <a:blip r:embed="rId3" cstate="print"/>
          <a:srcRect/>
          <a:stretch>
            <a:fillRect/>
          </a:stretch>
        </p:blipFill>
        <p:spPr bwMode="auto">
          <a:xfrm>
            <a:off x="0" y="-1"/>
            <a:ext cx="16256000" cy="9147573"/>
          </a:xfrm>
          <a:prstGeom prst="rect">
            <a:avLst/>
          </a:prstGeom>
          <a:noFill/>
        </p:spPr>
      </p:pic>
      <p:sp>
        <p:nvSpPr>
          <p:cNvPr id="5" name="TextBox 4"/>
          <p:cNvSpPr txBox="1"/>
          <p:nvPr/>
        </p:nvSpPr>
        <p:spPr>
          <a:xfrm>
            <a:off x="0" y="0"/>
            <a:ext cx="16256000" cy="1938992"/>
          </a:xfrm>
          <a:prstGeom prst="rect">
            <a:avLst/>
          </a:prstGeom>
          <a:noFill/>
        </p:spPr>
        <p:txBody>
          <a:bodyPr wrap="square" rtlCol="0">
            <a:spAutoFit/>
          </a:bodyPr>
          <a:lstStyle/>
          <a:p>
            <a:r>
              <a:rPr lang="en-US" sz="6000" b="1" dirty="0" smtClean="0">
                <a:ln>
                  <a:solidFill>
                    <a:schemeClr val="tx1"/>
                  </a:solidFill>
                </a:ln>
                <a:solidFill>
                  <a:schemeClr val="bg1"/>
                </a:solidFill>
                <a:effectLst>
                  <a:glow rad="228600">
                    <a:schemeClr val="accent4">
                      <a:satMod val="175000"/>
                      <a:alpha val="40000"/>
                    </a:schemeClr>
                  </a:glow>
                </a:effectLst>
              </a:rPr>
              <a:t>Many more would believe, repent, accept and be baptized.</a:t>
            </a:r>
            <a:endParaRPr lang="en-US" sz="6000" b="1" dirty="0">
              <a:ln>
                <a:solidFill>
                  <a:schemeClr val="tx1"/>
                </a:solidFill>
              </a:ln>
              <a:solidFill>
                <a:schemeClr val="bg1"/>
              </a:solidFill>
              <a:effectLst>
                <a:glow rad="228600">
                  <a:schemeClr val="accent4">
                    <a:satMod val="175000"/>
                    <a:alpha val="40000"/>
                  </a:schemeClr>
                </a:glow>
              </a:effectLst>
            </a:endParaRPr>
          </a:p>
        </p:txBody>
      </p:sp>
      <p:sp>
        <p:nvSpPr>
          <p:cNvPr id="6" name="TextBox 5"/>
          <p:cNvSpPr txBox="1"/>
          <p:nvPr/>
        </p:nvSpPr>
        <p:spPr>
          <a:xfrm>
            <a:off x="0" y="7924800"/>
            <a:ext cx="16256000" cy="1015663"/>
          </a:xfrm>
          <a:prstGeom prst="rect">
            <a:avLst/>
          </a:prstGeom>
          <a:noFill/>
        </p:spPr>
        <p:txBody>
          <a:bodyPr wrap="square" rtlCol="0">
            <a:spAutoFit/>
          </a:bodyPr>
          <a:lstStyle/>
          <a:p>
            <a:r>
              <a:rPr lang="en-US" sz="6000" b="1" dirty="0" smtClean="0">
                <a:ln>
                  <a:solidFill>
                    <a:schemeClr val="tx1"/>
                  </a:solidFill>
                </a:ln>
                <a:solidFill>
                  <a:schemeClr val="bg1"/>
                </a:solidFill>
                <a:effectLst>
                  <a:glow rad="228600">
                    <a:schemeClr val="accent4">
                      <a:satMod val="175000"/>
                      <a:alpha val="40000"/>
                    </a:schemeClr>
                  </a:glow>
                </a:effectLst>
              </a:rPr>
              <a:t>The </a:t>
            </a:r>
            <a:r>
              <a:rPr lang="en-US" sz="6000" b="1" dirty="0" err="1" smtClean="0">
                <a:ln>
                  <a:solidFill>
                    <a:schemeClr val="tx1"/>
                  </a:solidFill>
                </a:ln>
                <a:solidFill>
                  <a:schemeClr val="bg1"/>
                </a:solidFill>
                <a:effectLst>
                  <a:glow rad="228600">
                    <a:schemeClr val="accent4">
                      <a:satMod val="175000"/>
                      <a:alpha val="40000"/>
                    </a:schemeClr>
                  </a:glow>
                </a:effectLst>
              </a:rPr>
              <a:t>Philippian</a:t>
            </a:r>
            <a:r>
              <a:rPr lang="en-US" sz="6000" b="1" dirty="0" smtClean="0">
                <a:ln>
                  <a:solidFill>
                    <a:schemeClr val="tx1"/>
                  </a:solidFill>
                </a:ln>
                <a:solidFill>
                  <a:schemeClr val="bg1"/>
                </a:solidFill>
                <a:effectLst>
                  <a:glow rad="228600">
                    <a:schemeClr val="accent4">
                      <a:satMod val="175000"/>
                      <a:alpha val="40000"/>
                    </a:schemeClr>
                  </a:glow>
                </a:effectLst>
              </a:rPr>
              <a:t> </a:t>
            </a:r>
            <a:r>
              <a:rPr lang="en-US" sz="6000" b="1" dirty="0" err="1" smtClean="0">
                <a:ln>
                  <a:solidFill>
                    <a:schemeClr val="tx1"/>
                  </a:solidFill>
                </a:ln>
                <a:solidFill>
                  <a:schemeClr val="bg1"/>
                </a:solidFill>
                <a:effectLst>
                  <a:glow rad="228600">
                    <a:schemeClr val="accent4">
                      <a:satMod val="175000"/>
                      <a:alpha val="40000"/>
                    </a:schemeClr>
                  </a:glow>
                </a:effectLst>
              </a:rPr>
              <a:t>Gaoler</a:t>
            </a:r>
            <a:r>
              <a:rPr lang="en-US" sz="6000" b="1" dirty="0" smtClean="0">
                <a:ln>
                  <a:solidFill>
                    <a:schemeClr val="tx1"/>
                  </a:solidFill>
                </a:ln>
                <a:solidFill>
                  <a:schemeClr val="bg1"/>
                </a:solidFill>
                <a:effectLst>
                  <a:glow rad="228600">
                    <a:schemeClr val="accent4">
                      <a:satMod val="175000"/>
                      <a:alpha val="40000"/>
                    </a:schemeClr>
                  </a:glow>
                </a:effectLst>
              </a:rPr>
              <a:t> of Paul</a:t>
            </a:r>
            <a:endParaRPr lang="en-US" sz="6000" b="1" dirty="0">
              <a:ln>
                <a:solidFill>
                  <a:schemeClr val="tx1"/>
                </a:solidFill>
              </a:ln>
              <a:solidFill>
                <a:schemeClr val="bg1"/>
              </a:solidFill>
              <a:effectLst>
                <a:glow rad="228600">
                  <a:schemeClr val="accent4">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“I </a:t>
            </a:r>
            <a:r>
              <a:rPr lang="en-US" sz="7200" b="1" dirty="0">
                <a:solidFill>
                  <a:schemeClr val="bg1"/>
                </a:solidFill>
              </a:rPr>
              <a:t>will take the cup of salvation, and call upon the name of the LORD</a:t>
            </a:r>
            <a:r>
              <a:rPr lang="en-US" sz="7200" b="1" dirty="0" smtClean="0">
                <a:solidFill>
                  <a:schemeClr val="bg1"/>
                </a:solidFill>
              </a:rPr>
              <a:t>.”</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118600" y="850900"/>
            <a:ext cx="71374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Psalms 116:13</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“For </a:t>
            </a:r>
            <a:r>
              <a:rPr lang="en-US" sz="7200" b="1" dirty="0">
                <a:solidFill>
                  <a:schemeClr val="bg1"/>
                </a:solidFill>
              </a:rPr>
              <a:t>whosoever shall call upon the name of the Lord shall be saved</a:t>
            </a:r>
            <a:r>
              <a:rPr lang="en-US" sz="7200" b="1" dirty="0" smtClean="0">
                <a:solidFill>
                  <a:schemeClr val="bg1"/>
                </a:solidFill>
              </a:rPr>
              <a:t>.”</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9118600" y="850900"/>
            <a:ext cx="71374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Romans 10:13</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3555"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pPr>
              <a:defRPr/>
            </a:pPr>
            <a:r>
              <a:rPr lang="en-US" sz="7200" b="1" dirty="0" smtClean="0">
                <a:solidFill>
                  <a:schemeClr val="bg1"/>
                </a:solidFill>
              </a:rPr>
              <a:t>“And </a:t>
            </a:r>
            <a:r>
              <a:rPr lang="en-US" sz="7200" b="1" dirty="0">
                <a:solidFill>
                  <a:schemeClr val="bg1"/>
                </a:solidFill>
              </a:rPr>
              <a:t>now why </a:t>
            </a:r>
            <a:r>
              <a:rPr lang="en-US" sz="7200" b="1" dirty="0" err="1">
                <a:solidFill>
                  <a:schemeClr val="bg1"/>
                </a:solidFill>
              </a:rPr>
              <a:t>tarriest</a:t>
            </a:r>
            <a:r>
              <a:rPr lang="en-US" sz="7200" b="1" dirty="0">
                <a:solidFill>
                  <a:schemeClr val="bg1"/>
                </a:solidFill>
              </a:rPr>
              <a:t> thou? arise, and be baptized, and wash away thy sins, calling on the name of the Lord</a:t>
            </a:r>
            <a:r>
              <a:rPr lang="en-US" sz="7200" b="1" dirty="0" smtClean="0">
                <a:solidFill>
                  <a:schemeClr val="bg1"/>
                </a:solidFill>
              </a:rPr>
              <a:t>.”</a:t>
            </a:r>
            <a:endParaRPr lang="en-US" sz="7200" b="1" dirty="0">
              <a:ln>
                <a:solidFill>
                  <a:schemeClr val="tx1"/>
                </a:solidFill>
              </a:ln>
              <a:solidFill>
                <a:schemeClr val="bg1"/>
              </a:solidFill>
              <a:effectLst>
                <a:glow rad="228600">
                  <a:srgbClr val="FF0000">
                    <a:alpha val="40000"/>
                  </a:srgbClr>
                </a:glow>
              </a:effectLst>
            </a:endParaRPr>
          </a:p>
        </p:txBody>
      </p:sp>
      <p:sp>
        <p:nvSpPr>
          <p:cNvPr id="23556" name="Rectangle 3"/>
          <p:cNvSpPr>
            <a:spLocks/>
          </p:cNvSpPr>
          <p:nvPr/>
        </p:nvSpPr>
        <p:spPr bwMode="auto">
          <a:xfrm>
            <a:off x="10718800" y="850900"/>
            <a:ext cx="5537200" cy="1092200"/>
          </a:xfrm>
          <a:prstGeom prst="rect">
            <a:avLst/>
          </a:prstGeom>
          <a:noFill/>
          <a:ln w="12700">
            <a:noFill/>
            <a:miter lim="800000"/>
            <a:headEnd/>
            <a:tailEnd/>
          </a:ln>
        </p:spPr>
        <p:txBody>
          <a:bodyPr lIns="38100" tIns="38100" rIns="495300" bIns="38100" anchor="ctr"/>
          <a:lstStyle/>
          <a:p>
            <a:pPr algn="l"/>
            <a:r>
              <a:rPr lang="en-US" sz="7200" b="1" dirty="0" smtClean="0">
                <a:solidFill>
                  <a:srgbClr val="FFFFFF"/>
                </a:solidFill>
                <a:latin typeface="Times New Roman Bold" charset="0"/>
                <a:cs typeface="Times New Roman Bold" charset="0"/>
                <a:sym typeface="Times New Roman Bold" charset="0"/>
              </a:rPr>
              <a:t>Acts 22:16</a:t>
            </a:r>
            <a:endParaRPr lang="en-US" sz="7200" b="1"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16256000" cy="9123788"/>
          </a:xfrm>
          <a:prstGeom prst="rect">
            <a:avLst/>
          </a:prstGeom>
        </p:spPr>
      </p:pic>
      <p:sp>
        <p:nvSpPr>
          <p:cNvPr id="4" name="Title 3"/>
          <p:cNvSpPr>
            <a:spLocks noGrp="1"/>
          </p:cNvSpPr>
          <p:nvPr>
            <p:ph type="title"/>
          </p:nvPr>
        </p:nvSpPr>
        <p:spPr>
          <a:xfrm>
            <a:off x="0" y="36944"/>
            <a:ext cx="16256000" cy="9107055"/>
          </a:xfrm>
        </p:spPr>
        <p:txBody>
          <a:bodyPr/>
          <a:lstStyle/>
          <a:p>
            <a:r>
              <a:rPr lang="en-US" b="1" dirty="0" smtClean="0">
                <a:effectLst>
                  <a:glow rad="495300">
                    <a:schemeClr val="bg1"/>
                  </a:glow>
                </a:effectLst>
              </a:rPr>
              <a:t>What happens …</a:t>
            </a:r>
            <a:br>
              <a:rPr lang="en-US" b="1" dirty="0" smtClean="0">
                <a:effectLst>
                  <a:glow rad="495300">
                    <a:schemeClr val="bg1"/>
                  </a:glow>
                </a:effectLst>
              </a:rPr>
            </a:br>
            <a:r>
              <a:rPr lang="en-US" b="1" dirty="0" smtClean="0">
                <a:effectLst>
                  <a:glow rad="495300">
                    <a:schemeClr val="bg1"/>
                  </a:glow>
                </a:effectLst>
              </a:rPr>
              <a:t/>
            </a:r>
            <a:br>
              <a:rPr lang="en-US" b="1" dirty="0" smtClean="0">
                <a:effectLst>
                  <a:glow rad="495300">
                    <a:schemeClr val="bg1"/>
                  </a:glow>
                </a:effectLst>
              </a:rPr>
            </a:br>
            <a:r>
              <a:rPr lang="en-US" b="1" dirty="0" smtClean="0">
                <a:effectLst>
                  <a:glow rad="495300">
                    <a:schemeClr val="bg1"/>
                  </a:glow>
                </a:effectLst>
              </a:rPr>
              <a:t/>
            </a:r>
            <a:br>
              <a:rPr lang="en-US" b="1" dirty="0" smtClean="0">
                <a:effectLst>
                  <a:glow rad="495300">
                    <a:schemeClr val="bg1"/>
                  </a:glow>
                </a:effectLst>
              </a:rPr>
            </a:br>
            <a:r>
              <a:rPr lang="en-US" b="1" dirty="0" smtClean="0">
                <a:effectLst>
                  <a:glow rad="495300">
                    <a:schemeClr val="bg1"/>
                  </a:glow>
                </a:effectLst>
              </a:rPr>
              <a:t/>
            </a:r>
            <a:br>
              <a:rPr lang="en-US" b="1" dirty="0" smtClean="0">
                <a:effectLst>
                  <a:glow rad="495300">
                    <a:schemeClr val="bg1"/>
                  </a:glow>
                </a:effectLst>
              </a:rPr>
            </a:br>
            <a:r>
              <a:rPr lang="en-US" b="1" dirty="0" smtClean="0">
                <a:effectLst>
                  <a:glow rad="495300">
                    <a:schemeClr val="bg1"/>
                  </a:glow>
                </a:effectLst>
              </a:rPr>
              <a:t/>
            </a:r>
            <a:br>
              <a:rPr lang="en-US" b="1" dirty="0" smtClean="0">
                <a:effectLst>
                  <a:glow rad="495300">
                    <a:schemeClr val="bg1"/>
                  </a:glow>
                </a:effectLst>
              </a:rPr>
            </a:br>
            <a:r>
              <a:rPr lang="en-US" b="1" dirty="0" smtClean="0">
                <a:effectLst>
                  <a:glow rad="495300">
                    <a:schemeClr val="bg1"/>
                  </a:glow>
                </a:effectLst>
              </a:rPr>
              <a:t/>
            </a:r>
            <a:br>
              <a:rPr lang="en-US" b="1" dirty="0" smtClean="0">
                <a:effectLst>
                  <a:glow rad="495300">
                    <a:schemeClr val="bg1"/>
                  </a:glow>
                </a:effectLst>
              </a:rPr>
            </a:br>
            <a:r>
              <a:rPr lang="en-US" b="1" dirty="0" smtClean="0">
                <a:effectLst>
                  <a:glow rad="495300">
                    <a:schemeClr val="bg1"/>
                  </a:glow>
                </a:effectLst>
              </a:rPr>
              <a:t/>
            </a:r>
            <a:br>
              <a:rPr lang="en-US" b="1" dirty="0" smtClean="0">
                <a:effectLst>
                  <a:glow rad="495300">
                    <a:schemeClr val="bg1"/>
                  </a:glow>
                </a:effectLst>
              </a:rPr>
            </a:br>
            <a:r>
              <a:rPr lang="en-US" b="1" dirty="0" smtClean="0">
                <a:effectLst>
                  <a:glow rad="495300">
                    <a:schemeClr val="bg1"/>
                  </a:glow>
                </a:effectLst>
              </a:rPr>
              <a:t>… to those who die the first death?</a:t>
            </a:r>
            <a:endParaRPr lang="en-US" b="1" dirty="0">
              <a:effectLst>
                <a:glow rad="495300">
                  <a:schemeClr val="bg1"/>
                </a:glow>
              </a:effectLs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379202" y="2946400"/>
            <a:ext cx="2345006" cy="27432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32001" y="4267200"/>
            <a:ext cx="2702064" cy="2844800"/>
          </a:xfrm>
          <a:prstGeom prst="rect">
            <a:avLst/>
          </a:prstGeom>
        </p:spPr>
      </p:pic>
      <p:pic>
        <p:nvPicPr>
          <p:cNvPr id="19" name="Content Placeholder 18"/>
          <p:cNvPicPr>
            <a:picLocks noGrp="1" noChangeAspect="1"/>
          </p:cNvPicPr>
          <p:nvPr>
            <p:ph idx="1"/>
          </p:nvPr>
        </p:nvPicPr>
        <p:blipFill>
          <a:blip r:embed="rId5" cstate="print">
            <a:extLst>
              <a:ext uri="{28A0092B-C50C-407E-A947-70E740481C1C}">
                <a14:useLocalDpi xmlns:a14="http://schemas.microsoft.com/office/drawing/2010/main" xmlns="" val="0"/>
              </a:ext>
            </a:extLst>
          </a:blip>
          <a:stretch>
            <a:fillRect/>
          </a:stretch>
        </p:blipFill>
        <p:spPr>
          <a:xfrm>
            <a:off x="4940899" y="1422401"/>
            <a:ext cx="6374203" cy="6945121"/>
          </a:xfrm>
        </p:spPr>
      </p:pic>
    </p:spTree>
    <p:extLst>
      <p:ext uri="{BB962C8B-B14F-4D97-AF65-F5344CB8AC3E}">
        <p14:creationId xmlns:p14="http://schemas.microsoft.com/office/powerpoint/2010/main" xmlns="" val="3038893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7411" name="Rectangle 2"/>
          <p:cNvSpPr>
            <a:spLocks/>
          </p:cNvSpPr>
          <p:nvPr/>
        </p:nvSpPr>
        <p:spPr bwMode="auto">
          <a:xfrm>
            <a:off x="1066800" y="2362200"/>
            <a:ext cx="14859000" cy="6019800"/>
          </a:xfrm>
          <a:prstGeom prst="rect">
            <a:avLst/>
          </a:prstGeom>
          <a:noFill/>
          <a:ln w="12700">
            <a:noFill/>
            <a:miter lim="800000"/>
            <a:headEnd/>
            <a:tailEnd/>
          </a:ln>
        </p:spPr>
        <p:txBody>
          <a:bodyPr lIns="0" tIns="0" rIns="457200" bIns="0" anchor="ctr"/>
          <a:lstStyle/>
          <a:p>
            <a:r>
              <a:rPr lang="en-US" sz="7200" b="1">
                <a:solidFill>
                  <a:schemeClr val="bg1"/>
                </a:solidFill>
              </a:rPr>
              <a:t>“And all the days that </a:t>
            </a:r>
            <a:r>
              <a:rPr lang="en-US" sz="7200" b="1" u="sng">
                <a:solidFill>
                  <a:schemeClr val="bg1"/>
                </a:solidFill>
              </a:rPr>
              <a:t>Adam</a:t>
            </a:r>
            <a:r>
              <a:rPr lang="en-US" sz="7200" b="1">
                <a:solidFill>
                  <a:schemeClr val="bg1"/>
                </a:solidFill>
              </a:rPr>
              <a:t> lived were nine hundred and thirty years: and he </a:t>
            </a:r>
            <a:r>
              <a:rPr lang="en-US" sz="7200" b="1" u="sng">
                <a:solidFill>
                  <a:schemeClr val="bg1"/>
                </a:solidFill>
              </a:rPr>
              <a:t>died</a:t>
            </a:r>
            <a:r>
              <a:rPr lang="en-US" sz="7200" b="1">
                <a:solidFill>
                  <a:schemeClr val="bg1"/>
                </a:solidFill>
              </a:rPr>
              <a:t>.”</a:t>
            </a:r>
          </a:p>
        </p:txBody>
      </p:sp>
      <p:sp>
        <p:nvSpPr>
          <p:cNvPr id="17412" name="Rectangle 3"/>
          <p:cNvSpPr>
            <a:spLocks/>
          </p:cNvSpPr>
          <p:nvPr/>
        </p:nvSpPr>
        <p:spPr bwMode="auto">
          <a:xfrm>
            <a:off x="9271000" y="850900"/>
            <a:ext cx="6832600" cy="1092200"/>
          </a:xfrm>
          <a:prstGeom prst="rect">
            <a:avLst/>
          </a:prstGeom>
          <a:noFill/>
          <a:ln w="12700">
            <a:noFill/>
            <a:miter lim="800000"/>
            <a:headEnd/>
            <a:tailEnd/>
          </a:ln>
        </p:spPr>
        <p:txBody>
          <a:bodyPr lIns="38100" tIns="38100" rIns="495300" bIns="38100" anchor="ctr"/>
          <a:lstStyle/>
          <a:p>
            <a:pPr algn="l"/>
            <a:r>
              <a:rPr lang="en-US" sz="7200" b="1">
                <a:solidFill>
                  <a:srgbClr val="FFFFFF"/>
                </a:solidFill>
                <a:latin typeface="Times New Roman Bold" charset="0"/>
                <a:cs typeface="Times New Roman Bold" charset="0"/>
                <a:sym typeface="Times New Roman Bold" charset="0"/>
              </a:rPr>
              <a:t>Genesis 5:5</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8434" name="Rectangle 2"/>
          <p:cNvSpPr>
            <a:spLocks/>
          </p:cNvSpPr>
          <p:nvPr/>
        </p:nvSpPr>
        <p:spPr bwMode="auto">
          <a:xfrm>
            <a:off x="1270000" y="6667500"/>
            <a:ext cx="55086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Supernatural</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3795" name="Rectangle 2"/>
          <p:cNvSpPr>
            <a:spLocks/>
          </p:cNvSpPr>
          <p:nvPr/>
        </p:nvSpPr>
        <p:spPr bwMode="auto">
          <a:xfrm>
            <a:off x="1066800" y="3225800"/>
            <a:ext cx="148590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“And when they say to you, seek those who are mediums and wizards, who whisper and mutter,...”</a:t>
            </a:r>
          </a:p>
        </p:txBody>
      </p:sp>
      <p:sp>
        <p:nvSpPr>
          <p:cNvPr id="33796"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8:19</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4819" name="Rectangle 2"/>
          <p:cNvSpPr>
            <a:spLocks/>
          </p:cNvSpPr>
          <p:nvPr/>
        </p:nvSpPr>
        <p:spPr bwMode="auto">
          <a:xfrm>
            <a:off x="1066800" y="3727450"/>
            <a:ext cx="148590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dirty="0" smtClean="0">
                <a:solidFill>
                  <a:srgbClr val="FFFFFF"/>
                </a:solidFill>
                <a:latin typeface="Century Gothic" charset="0"/>
                <a:ea typeface="Century Gothic" charset="0"/>
                <a:cs typeface="Century Gothic" charset="0"/>
                <a:sym typeface="Century Gothic" charset="0"/>
              </a:rPr>
              <a:t>“... should </a:t>
            </a:r>
            <a:r>
              <a:rPr lang="en-US" sz="7200" b="1" dirty="0">
                <a:solidFill>
                  <a:srgbClr val="FFFFFF"/>
                </a:solidFill>
                <a:latin typeface="Century Gothic" charset="0"/>
                <a:ea typeface="Century Gothic" charset="0"/>
                <a:cs typeface="Century Gothic" charset="0"/>
                <a:sym typeface="Century Gothic" charset="0"/>
              </a:rPr>
              <a:t>not a people seek their God? Should they seek the dead on behalf of the living?”</a:t>
            </a:r>
          </a:p>
        </p:txBody>
      </p:sp>
      <p:sp>
        <p:nvSpPr>
          <p:cNvPr id="34820"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8:19</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2770" name="Rectangle 2"/>
          <p:cNvSpPr>
            <a:spLocks/>
          </p:cNvSpPr>
          <p:nvPr/>
        </p:nvSpPr>
        <p:spPr bwMode="auto">
          <a:xfrm>
            <a:off x="4673600" y="7150100"/>
            <a:ext cx="116586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We need to trust in Him</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6867" name="Rectangle 2"/>
          <p:cNvSpPr>
            <a:spLocks/>
          </p:cNvSpPr>
          <p:nvPr/>
        </p:nvSpPr>
        <p:spPr bwMode="auto">
          <a:xfrm>
            <a:off x="1066800" y="3225800"/>
            <a:ext cx="148590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“To the law and to the testimony! If they do not speak according to this word, it is because there is no light in them.”</a:t>
            </a:r>
          </a:p>
        </p:txBody>
      </p:sp>
      <p:sp>
        <p:nvSpPr>
          <p:cNvPr id="36868"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8:20</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4818" name="Rectangle 2"/>
          <p:cNvSpPr>
            <a:spLocks/>
          </p:cNvSpPr>
          <p:nvPr/>
        </p:nvSpPr>
        <p:spPr bwMode="auto">
          <a:xfrm>
            <a:off x="1270000" y="6616700"/>
            <a:ext cx="116586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Unwanted guest</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 name="Rectangle 2"/>
          <p:cNvSpPr>
            <a:spLocks/>
          </p:cNvSpPr>
          <p:nvPr/>
        </p:nvSpPr>
        <p:spPr bwMode="auto">
          <a:xfrm>
            <a:off x="1270000" y="6616700"/>
            <a:ext cx="116586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The uncertainty </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5058" name="Rectangle 2"/>
          <p:cNvSpPr>
            <a:spLocks/>
          </p:cNvSpPr>
          <p:nvPr/>
        </p:nvSpPr>
        <p:spPr bwMode="auto">
          <a:xfrm>
            <a:off x="1384300" y="6731000"/>
            <a:ext cx="13244513"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Where are our beloved dead?</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0963" name="Rectangle 2"/>
          <p:cNvSpPr>
            <a:spLocks/>
          </p:cNvSpPr>
          <p:nvPr/>
        </p:nvSpPr>
        <p:spPr bwMode="auto">
          <a:xfrm>
            <a:off x="1066800" y="4229100"/>
            <a:ext cx="148590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“If a man dies, shall he live again?”</a:t>
            </a:r>
          </a:p>
        </p:txBody>
      </p:sp>
      <p:sp>
        <p:nvSpPr>
          <p:cNvPr id="40964"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Job 14:14</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7106" name="Rectangle 2"/>
          <p:cNvSpPr>
            <a:spLocks/>
          </p:cNvSpPr>
          <p:nvPr/>
        </p:nvSpPr>
        <p:spPr bwMode="auto">
          <a:xfrm>
            <a:off x="1384300" y="6731000"/>
            <a:ext cx="131794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The Bible’s teaching on death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p:cNvPicPr>
          <p:nvPr/>
        </p:nvPicPr>
        <p:blipFill>
          <a:blip r:embed="rId3" cstate="print"/>
          <a:srcRect/>
          <a:stretch>
            <a:fillRect/>
          </a:stretch>
        </p:blipFill>
        <p:spPr bwMode="auto">
          <a:xfrm>
            <a:off x="0" y="0"/>
            <a:ext cx="16278225" cy="9163050"/>
          </a:xfrm>
          <a:prstGeom prst="rect">
            <a:avLst/>
          </a:prstGeom>
          <a:noFill/>
          <a:ln w="25400">
            <a:noFill/>
            <a:miter lim="800000"/>
            <a:headEnd/>
            <a:tailEnd/>
          </a:ln>
        </p:spPr>
      </p:pic>
      <p:sp>
        <p:nvSpPr>
          <p:cNvPr id="6" name="TextBox 5"/>
          <p:cNvSpPr txBox="1"/>
          <p:nvPr/>
        </p:nvSpPr>
        <p:spPr>
          <a:xfrm>
            <a:off x="0" y="0"/>
            <a:ext cx="6680200" cy="4524315"/>
          </a:xfrm>
          <a:prstGeom prst="rect">
            <a:avLst/>
          </a:prstGeom>
          <a:noFill/>
        </p:spPr>
        <p:txBody>
          <a:bodyPr wrap="square">
            <a:spAutoFit/>
          </a:bodyPr>
          <a:lstStyle/>
          <a:p>
            <a:pPr>
              <a:defRPr/>
            </a:pPr>
            <a:r>
              <a:rPr lang="en-US" sz="7200" b="1" dirty="0">
                <a:ln>
                  <a:solidFill>
                    <a:schemeClr val="tx1"/>
                  </a:solidFill>
                </a:ln>
                <a:solidFill>
                  <a:schemeClr val="bg1"/>
                </a:solidFill>
                <a:effectLst>
                  <a:glow rad="228600">
                    <a:schemeClr val="accent4">
                      <a:satMod val="175000"/>
                      <a:alpha val="40000"/>
                    </a:schemeClr>
                  </a:glow>
                </a:effectLst>
              </a:rPr>
              <a:t>First Death</a:t>
            </a:r>
          </a:p>
          <a:p>
            <a:pPr>
              <a:defRPr/>
            </a:pPr>
            <a:r>
              <a:rPr lang="en-US" sz="7200" b="1" dirty="0">
                <a:ln>
                  <a:solidFill>
                    <a:schemeClr val="tx1"/>
                  </a:solidFill>
                </a:ln>
                <a:solidFill>
                  <a:schemeClr val="bg1"/>
                </a:solidFill>
                <a:effectLst>
                  <a:glow rad="228600">
                    <a:schemeClr val="accent4">
                      <a:satMod val="175000"/>
                      <a:alpha val="40000"/>
                    </a:schemeClr>
                  </a:glow>
                </a:effectLst>
              </a:rPr>
              <a:t>(resurrection</a:t>
            </a:r>
            <a:r>
              <a:rPr lang="en-US" sz="7200" b="1" dirty="0" smtClean="0">
                <a:ln>
                  <a:solidFill>
                    <a:schemeClr val="tx1"/>
                  </a:solidFill>
                </a:ln>
                <a:solidFill>
                  <a:schemeClr val="bg1"/>
                </a:solidFill>
                <a:effectLst>
                  <a:glow rad="228600">
                    <a:schemeClr val="accent4">
                      <a:satMod val="175000"/>
                      <a:alpha val="40000"/>
                    </a:schemeClr>
                  </a:glow>
                </a:effectLst>
              </a:rPr>
              <a:t>)</a:t>
            </a:r>
          </a:p>
          <a:p>
            <a:pPr>
              <a:defRPr/>
            </a:pPr>
            <a:r>
              <a:rPr lang="en-US" sz="4800" b="1" dirty="0" smtClean="0">
                <a:ln>
                  <a:solidFill>
                    <a:schemeClr val="tx1"/>
                  </a:solidFill>
                </a:ln>
                <a:solidFill>
                  <a:schemeClr val="bg1"/>
                </a:solidFill>
                <a:effectLst>
                  <a:glow rad="228600">
                    <a:schemeClr val="accent4">
                      <a:satMod val="175000"/>
                      <a:alpha val="40000"/>
                    </a:schemeClr>
                  </a:glow>
                </a:effectLst>
              </a:rPr>
              <a:t>John 11:11-14;</a:t>
            </a:r>
          </a:p>
          <a:p>
            <a:pPr>
              <a:defRPr/>
            </a:pPr>
            <a:r>
              <a:rPr lang="en-US" sz="4800" b="1" dirty="0" smtClean="0">
                <a:ln>
                  <a:solidFill>
                    <a:schemeClr val="tx1"/>
                  </a:solidFill>
                </a:ln>
                <a:solidFill>
                  <a:schemeClr val="bg1"/>
                </a:solidFill>
                <a:effectLst>
                  <a:glow rad="228600">
                    <a:schemeClr val="accent4">
                      <a:satMod val="175000"/>
                      <a:alpha val="40000"/>
                    </a:schemeClr>
                  </a:glow>
                </a:effectLst>
              </a:rPr>
              <a:t>Mat. 9:24; Mar. 5:39;</a:t>
            </a:r>
          </a:p>
          <a:p>
            <a:pPr>
              <a:defRPr/>
            </a:pPr>
            <a:r>
              <a:rPr lang="en-US" sz="4800" b="1" dirty="0" err="1" smtClean="0">
                <a:ln>
                  <a:solidFill>
                    <a:schemeClr val="tx1"/>
                  </a:solidFill>
                </a:ln>
                <a:solidFill>
                  <a:schemeClr val="bg1"/>
                </a:solidFill>
                <a:effectLst>
                  <a:glow rad="228600">
                    <a:schemeClr val="accent4">
                      <a:satMod val="175000"/>
                      <a:alpha val="40000"/>
                    </a:schemeClr>
                  </a:glow>
                </a:effectLst>
              </a:rPr>
              <a:t>Luk</a:t>
            </a:r>
            <a:r>
              <a:rPr lang="en-US" sz="4800" b="1" dirty="0" smtClean="0">
                <a:ln>
                  <a:solidFill>
                    <a:schemeClr val="tx1"/>
                  </a:solidFill>
                </a:ln>
                <a:solidFill>
                  <a:schemeClr val="bg1"/>
                </a:solidFill>
                <a:effectLst>
                  <a:glow rad="228600">
                    <a:schemeClr val="accent4">
                      <a:satMod val="175000"/>
                      <a:alpha val="40000"/>
                    </a:schemeClr>
                  </a:glow>
                </a:effectLst>
              </a:rPr>
              <a:t>. 8:52</a:t>
            </a:r>
            <a:endParaRPr lang="en-US" sz="4800" b="1" dirty="0">
              <a:ln>
                <a:solidFill>
                  <a:schemeClr val="tx1"/>
                </a:solidFill>
              </a:ln>
              <a:solidFill>
                <a:schemeClr val="bg1"/>
              </a:solidFill>
              <a:effectLst>
                <a:glow rad="228600">
                  <a:schemeClr val="accent4">
                    <a:satMod val="175000"/>
                    <a:alpha val="40000"/>
                  </a:schemeClr>
                </a:glow>
              </a:effectLst>
            </a:endParaRPr>
          </a:p>
        </p:txBody>
      </p:sp>
      <p:sp>
        <p:nvSpPr>
          <p:cNvPr id="7" name="TextBox 6"/>
          <p:cNvSpPr txBox="1"/>
          <p:nvPr/>
        </p:nvSpPr>
        <p:spPr>
          <a:xfrm>
            <a:off x="8737600" y="6097012"/>
            <a:ext cx="7518400" cy="3046988"/>
          </a:xfrm>
          <a:prstGeom prst="rect">
            <a:avLst/>
          </a:prstGeom>
          <a:noFill/>
        </p:spPr>
        <p:txBody>
          <a:bodyPr>
            <a:spAutoFit/>
          </a:bodyPr>
          <a:lstStyle/>
          <a:p>
            <a:pPr>
              <a:defRPr/>
            </a:pPr>
            <a:r>
              <a:rPr lang="en-US" sz="7200" b="1" dirty="0">
                <a:ln>
                  <a:solidFill>
                    <a:schemeClr val="tx1"/>
                  </a:solidFill>
                </a:ln>
                <a:solidFill>
                  <a:schemeClr val="bg1"/>
                </a:solidFill>
                <a:effectLst>
                  <a:glow rad="228600">
                    <a:schemeClr val="accent4">
                      <a:satMod val="175000"/>
                      <a:alpha val="40000"/>
                    </a:schemeClr>
                  </a:glow>
                </a:effectLst>
              </a:rPr>
              <a:t>Second Death</a:t>
            </a:r>
          </a:p>
          <a:p>
            <a:pPr>
              <a:defRPr/>
            </a:pPr>
            <a:r>
              <a:rPr lang="en-US" sz="7200" b="1" dirty="0">
                <a:ln>
                  <a:solidFill>
                    <a:schemeClr val="tx1"/>
                  </a:solidFill>
                </a:ln>
                <a:solidFill>
                  <a:schemeClr val="bg1"/>
                </a:solidFill>
                <a:effectLst>
                  <a:glow rad="228600">
                    <a:schemeClr val="accent4">
                      <a:satMod val="175000"/>
                      <a:alpha val="40000"/>
                    </a:schemeClr>
                  </a:glow>
                </a:effectLst>
              </a:rPr>
              <a:t>(no resurrection</a:t>
            </a:r>
            <a:r>
              <a:rPr lang="en-US" sz="7200" b="1" dirty="0" smtClean="0">
                <a:ln>
                  <a:solidFill>
                    <a:schemeClr val="tx1"/>
                  </a:solidFill>
                </a:ln>
                <a:solidFill>
                  <a:schemeClr val="bg1"/>
                </a:solidFill>
                <a:effectLst>
                  <a:glow rad="228600">
                    <a:schemeClr val="accent4">
                      <a:satMod val="175000"/>
                      <a:alpha val="40000"/>
                    </a:schemeClr>
                  </a:glow>
                </a:effectLst>
              </a:rPr>
              <a:t>)</a:t>
            </a:r>
          </a:p>
          <a:p>
            <a:pPr>
              <a:defRPr/>
            </a:pPr>
            <a:r>
              <a:rPr lang="en-US" sz="4800" b="1" dirty="0" smtClean="0">
                <a:ln>
                  <a:solidFill>
                    <a:schemeClr val="tx1"/>
                  </a:solidFill>
                </a:ln>
                <a:solidFill>
                  <a:schemeClr val="bg1"/>
                </a:solidFill>
                <a:effectLst>
                  <a:glow rad="228600">
                    <a:schemeClr val="accent4">
                      <a:satMod val="175000"/>
                      <a:alpha val="40000"/>
                    </a:schemeClr>
                  </a:glow>
                </a:effectLst>
              </a:rPr>
              <a:t>Rev. 2:11, 20:6,14, 21:8</a:t>
            </a:r>
            <a:endParaRPr lang="en-US" sz="4800" b="1" dirty="0">
              <a:ln>
                <a:solidFill>
                  <a:schemeClr val="tx1"/>
                </a:solidFill>
              </a:ln>
              <a:solidFill>
                <a:schemeClr val="bg1"/>
              </a:solidFill>
              <a:effectLst>
                <a:glow rad="228600">
                  <a:schemeClr val="accent4">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3011" name="Rectangle 2"/>
          <p:cNvSpPr>
            <a:spLocks/>
          </p:cNvSpPr>
          <p:nvPr/>
        </p:nvSpPr>
        <p:spPr bwMode="auto">
          <a:xfrm>
            <a:off x="1066800" y="3225800"/>
            <a:ext cx="148590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“Your dead shall live; together with my dead body they shall arise… And the earth shall cast out the dead.”</a:t>
            </a:r>
          </a:p>
        </p:txBody>
      </p:sp>
      <p:sp>
        <p:nvSpPr>
          <p:cNvPr id="43012"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26:19</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9154" name="Rectangle 2"/>
          <p:cNvSpPr>
            <a:spLocks/>
          </p:cNvSpPr>
          <p:nvPr/>
        </p:nvSpPr>
        <p:spPr bwMode="auto">
          <a:xfrm>
            <a:off x="8966200" y="6127750"/>
            <a:ext cx="7035800"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There is life beyond death</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5059" name="Rectangle 2"/>
          <p:cNvSpPr>
            <a:spLocks/>
          </p:cNvSpPr>
          <p:nvPr/>
        </p:nvSpPr>
        <p:spPr bwMode="auto">
          <a:xfrm>
            <a:off x="1066800" y="3727450"/>
            <a:ext cx="148590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“Then the dust will return to the earth as it was, and the spirit will return to God who gave it.”</a:t>
            </a:r>
          </a:p>
        </p:txBody>
      </p:sp>
      <p:sp>
        <p:nvSpPr>
          <p:cNvPr id="45060"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Ecclesiastes 12:7</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6256000" cy="9211734"/>
          </a:xfrm>
          <a:prstGeom prst="rect">
            <a:avLst/>
          </a:prstGeom>
        </p:spPr>
      </p:pic>
      <p:sp>
        <p:nvSpPr>
          <p:cNvPr id="46083" name="Rectangle 2"/>
          <p:cNvSpPr>
            <a:spLocks/>
          </p:cNvSpPr>
          <p:nvPr/>
        </p:nvSpPr>
        <p:spPr bwMode="auto">
          <a:xfrm>
            <a:off x="279400" y="7023100"/>
            <a:ext cx="13718499" cy="1772793"/>
          </a:xfrm>
          <a:prstGeom prst="rect">
            <a:avLst/>
          </a:prstGeom>
          <a:noFill/>
          <a:ln w="12700">
            <a:noFill/>
            <a:miter lim="800000"/>
            <a:headEnd/>
            <a:tailEnd/>
          </a:ln>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dirty="0" smtClean="0">
                <a:ln>
                  <a:solidFill>
                    <a:schemeClr val="tx1"/>
                  </a:solidFill>
                </a:ln>
                <a:solidFill>
                  <a:srgbClr val="FFFFFF"/>
                </a:solidFill>
                <a:effectLst>
                  <a:glow rad="228600">
                    <a:schemeClr val="accent6">
                      <a:satMod val="175000"/>
                      <a:alpha val="40000"/>
                    </a:schemeClr>
                  </a:glow>
                </a:effectLst>
                <a:latin typeface="Century Gothic" charset="0"/>
                <a:ea typeface="Century Gothic" charset="0"/>
                <a:cs typeface="Century Gothic" charset="0"/>
                <a:sym typeface="Century Gothic" charset="0"/>
              </a:rPr>
              <a:t>The </a:t>
            </a:r>
            <a:r>
              <a:rPr lang="en-US" sz="7200" b="1" dirty="0">
                <a:ln>
                  <a:solidFill>
                    <a:schemeClr val="tx1"/>
                  </a:solidFill>
                </a:ln>
                <a:solidFill>
                  <a:srgbClr val="FFFFFF"/>
                </a:solidFill>
                <a:effectLst>
                  <a:glow rad="228600">
                    <a:schemeClr val="accent6">
                      <a:satMod val="175000"/>
                      <a:alpha val="40000"/>
                    </a:schemeClr>
                  </a:glow>
                </a:effectLst>
                <a:latin typeface="Century Gothic" charset="0"/>
                <a:ea typeface="Century Gothic" charset="0"/>
                <a:cs typeface="Century Gothic" charset="0"/>
                <a:sym typeface="Century Gothic" charset="0"/>
              </a:rPr>
              <a:t>body returns to dust, </a:t>
            </a:r>
          </a:p>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dirty="0">
                <a:ln>
                  <a:solidFill>
                    <a:schemeClr val="tx1"/>
                  </a:solidFill>
                </a:ln>
                <a:solidFill>
                  <a:srgbClr val="FFFFFF"/>
                </a:solidFill>
                <a:effectLst>
                  <a:glow rad="228600">
                    <a:schemeClr val="accent6">
                      <a:satMod val="175000"/>
                      <a:alpha val="40000"/>
                    </a:schemeClr>
                  </a:glow>
                </a:effectLst>
                <a:latin typeface="Century Gothic" charset="0"/>
                <a:ea typeface="Century Gothic" charset="0"/>
                <a:cs typeface="Century Gothic" charset="0"/>
                <a:sym typeface="Century Gothic" charset="0"/>
              </a:rPr>
              <a:t>and </a:t>
            </a:r>
            <a:r>
              <a:rPr lang="en-US" sz="7200" b="1" dirty="0" smtClean="0">
                <a:ln>
                  <a:solidFill>
                    <a:schemeClr val="tx1"/>
                  </a:solidFill>
                </a:ln>
                <a:solidFill>
                  <a:srgbClr val="FFFFFF"/>
                </a:solidFill>
                <a:effectLst>
                  <a:glow rad="228600">
                    <a:schemeClr val="accent6">
                      <a:satMod val="175000"/>
                      <a:alpha val="40000"/>
                    </a:schemeClr>
                  </a:glow>
                </a:effectLst>
                <a:latin typeface="Century Gothic" charset="0"/>
                <a:ea typeface="Century Gothic" charset="0"/>
                <a:cs typeface="Century Gothic" charset="0"/>
                <a:sym typeface="Century Gothic" charset="0"/>
              </a:rPr>
              <a:t>the </a:t>
            </a:r>
            <a:r>
              <a:rPr lang="en-US" sz="7200" b="1" dirty="0">
                <a:ln>
                  <a:solidFill>
                    <a:schemeClr val="tx1"/>
                  </a:solidFill>
                </a:ln>
                <a:solidFill>
                  <a:srgbClr val="FFFFFF"/>
                </a:solidFill>
                <a:effectLst>
                  <a:glow rad="228600">
                    <a:schemeClr val="accent6">
                      <a:satMod val="175000"/>
                      <a:alpha val="40000"/>
                    </a:schemeClr>
                  </a:glow>
                </a:effectLst>
                <a:latin typeface="Century Gothic" charset="0"/>
                <a:ea typeface="Century Gothic" charset="0"/>
                <a:cs typeface="Century Gothic" charset="0"/>
                <a:sym typeface="Century Gothic" charset="0"/>
              </a:rPr>
              <a:t>spirit returns to God.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7107" name="Rectangle 2"/>
          <p:cNvSpPr>
            <a:spLocks/>
          </p:cNvSpPr>
          <p:nvPr/>
        </p:nvSpPr>
        <p:spPr bwMode="auto">
          <a:xfrm>
            <a:off x="1066800" y="2724150"/>
            <a:ext cx="14859000" cy="524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“And the Lord God formed man of the dust of the ground, and breathed into his nostrils the breath of life; and man became a living being.”</a:t>
            </a:r>
          </a:p>
        </p:txBody>
      </p:sp>
      <p:sp>
        <p:nvSpPr>
          <p:cNvPr id="47108"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Genesis 2:7</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16256000" cy="9211733"/>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9155" name="Rectangle 2"/>
          <p:cNvSpPr>
            <a:spLocks/>
          </p:cNvSpPr>
          <p:nvPr/>
        </p:nvSpPr>
        <p:spPr bwMode="auto">
          <a:xfrm>
            <a:off x="1066800" y="3727450"/>
            <a:ext cx="148590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“As long as my breath is in me, and the breath of God in my nostrils.”</a:t>
            </a:r>
          </a:p>
        </p:txBody>
      </p:sp>
      <p:sp>
        <p:nvSpPr>
          <p:cNvPr id="49156"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Job 27:3</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0179" name="Rectangle 2"/>
          <p:cNvSpPr>
            <a:spLocks/>
          </p:cNvSpPr>
          <p:nvPr/>
        </p:nvSpPr>
        <p:spPr bwMode="auto">
          <a:xfrm>
            <a:off x="2551113" y="4051300"/>
            <a:ext cx="12504737" cy="2235200"/>
          </a:xfrm>
          <a:prstGeom prst="rect">
            <a:avLst/>
          </a:prstGeom>
          <a:noFill/>
          <a:ln w="12700">
            <a:noFill/>
            <a:miter lim="800000"/>
            <a:headEnd/>
            <a:tailEnd/>
          </a:ln>
        </p:spPr>
        <p:txBody>
          <a:bodyPr wrap="none" lIns="0" tIns="0" rIns="457200" bIns="0" anchor="ctr">
            <a:spAutoFit/>
          </a:bodyP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The “SPIRIT” or “BREATH”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is what keeps the body alive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1203" name="Rectangle 2"/>
          <p:cNvSpPr>
            <a:spLocks/>
          </p:cNvSpPr>
          <p:nvPr/>
        </p:nvSpPr>
        <p:spPr bwMode="auto">
          <a:xfrm>
            <a:off x="1066800" y="4229100"/>
            <a:ext cx="148590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“…the body without the spirit is dead...”</a:t>
            </a:r>
          </a:p>
        </p:txBody>
      </p:sp>
      <p:sp>
        <p:nvSpPr>
          <p:cNvPr id="51204"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James 2:26</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2227" name="Rectangle 2"/>
          <p:cNvSpPr>
            <a:spLocks/>
          </p:cNvSpPr>
          <p:nvPr/>
        </p:nvSpPr>
        <p:spPr bwMode="auto">
          <a:xfrm>
            <a:off x="3784600" y="3733800"/>
            <a:ext cx="9144000" cy="3454400"/>
          </a:xfrm>
          <a:prstGeom prst="rect">
            <a:avLst/>
          </a:prstGeom>
          <a:noFill/>
          <a:ln w="12700">
            <a:noFill/>
            <a:miter lim="800000"/>
            <a:headEnd/>
            <a:tailEnd/>
          </a:ln>
        </p:spPr>
        <p:txBody>
          <a:bodyPr lIns="0" tIns="0" rIns="457200" bIns="0" anchor="ctr"/>
          <a:lstStyle/>
          <a:p>
            <a:r>
              <a:rPr lang="en-US" sz="7200" b="1">
                <a:solidFill>
                  <a:srgbClr val="FFFFFF"/>
                </a:solidFill>
                <a:latin typeface="Century Gothic" charset="0"/>
                <a:ea typeface="Century Gothic" charset="0"/>
                <a:cs typeface="Century Gothic" charset="0"/>
                <a:sym typeface="Century Gothic" charset="0"/>
              </a:rPr>
              <a:t>DUST + SPIRIT = </a:t>
            </a:r>
          </a:p>
          <a:p>
            <a:r>
              <a:rPr lang="en-US" sz="7200" b="1">
                <a:solidFill>
                  <a:srgbClr val="FFE723"/>
                </a:solidFill>
                <a:latin typeface="Century Gothic" charset="0"/>
                <a:ea typeface="Century Gothic" charset="0"/>
                <a:cs typeface="Century Gothic" charset="0"/>
                <a:sym typeface="Century Gothic" charset="0"/>
              </a:rPr>
              <a:t>A LIVING SOUL</a:t>
            </a:r>
            <a:r>
              <a:rPr lang="en-US" sz="7200" b="1">
                <a:solidFill>
                  <a:srgbClr val="FFFFFF"/>
                </a:solidFill>
                <a:latin typeface="Century Gothic" charset="0"/>
                <a:ea typeface="Century Gothic" charset="0"/>
                <a:cs typeface="Century Gothic" charset="0"/>
                <a:sym typeface="Century Gothic" charset="0"/>
              </a:rPr>
              <a:t> </a:t>
            </a:r>
          </a:p>
          <a:p>
            <a:endParaRPr lang="en-US" sz="7200" b="1">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0"/>
            <a:ext cx="8051800" cy="9233297"/>
          </a:xfrm>
          <a:prstGeom prst="rect">
            <a:avLst/>
          </a:prstGeom>
          <a:noFill/>
        </p:spPr>
        <p:txBody>
          <a:bodyPr>
            <a:spAutoFit/>
          </a:bodyPr>
          <a:lstStyle/>
          <a:p>
            <a:pPr>
              <a:defRPr/>
            </a:pPr>
            <a:r>
              <a:rPr lang="en-US" sz="6600" b="1" dirty="0">
                <a:solidFill>
                  <a:schemeClr val="bg1"/>
                </a:solidFill>
              </a:rPr>
              <a:t>“And to Seth, to him also there was born a son; and he called his name </a:t>
            </a:r>
            <a:r>
              <a:rPr lang="en-US" sz="6600" b="1" dirty="0" err="1">
                <a:solidFill>
                  <a:schemeClr val="bg1"/>
                </a:solidFill>
              </a:rPr>
              <a:t>Enos</a:t>
            </a:r>
            <a:r>
              <a:rPr lang="en-US" sz="6600" b="1" dirty="0">
                <a:solidFill>
                  <a:schemeClr val="bg1"/>
                </a:solidFill>
              </a:rPr>
              <a:t>: </a:t>
            </a:r>
            <a:r>
              <a:rPr lang="en-US" sz="6600" b="1" u="sng" dirty="0">
                <a:solidFill>
                  <a:srgbClr val="FFFF00"/>
                </a:solidFill>
              </a:rPr>
              <a:t>then began men to call upon the name of the LORD</a:t>
            </a:r>
            <a:r>
              <a:rPr lang="en-US" sz="6600" b="1" dirty="0">
                <a:solidFill>
                  <a:schemeClr val="bg1"/>
                </a:solidFill>
              </a:rPr>
              <a:t>.”</a:t>
            </a:r>
          </a:p>
          <a:p>
            <a:pPr>
              <a:defRPr/>
            </a:pPr>
            <a:r>
              <a:rPr lang="en-US" sz="6600" b="1" dirty="0">
                <a:solidFill>
                  <a:schemeClr val="bg1"/>
                </a:solidFill>
              </a:rPr>
              <a:t>– Genesis 4:26</a:t>
            </a:r>
            <a:endParaRPr lang="en-US" sz="6600" b="1" dirty="0">
              <a:ln>
                <a:solidFill>
                  <a:schemeClr val="tx1"/>
                </a:solidFill>
              </a:ln>
              <a:solidFill>
                <a:schemeClr val="bg1"/>
              </a:solidFill>
              <a:effectLst>
                <a:glow rad="228600">
                  <a:schemeClr val="accent4">
                    <a:satMod val="175000"/>
                    <a:alpha val="40000"/>
                  </a:schemeClr>
                </a:glow>
              </a:effectLst>
            </a:endParaRPr>
          </a:p>
        </p:txBody>
      </p:sp>
      <p:pic>
        <p:nvPicPr>
          <p:cNvPr id="19459" name="Picture 5" descr="Seth and Enos.jpg"/>
          <p:cNvPicPr>
            <a:picLocks noChangeAspect="1"/>
          </p:cNvPicPr>
          <p:nvPr/>
        </p:nvPicPr>
        <p:blipFill>
          <a:blip r:embed="rId3" cstate="print"/>
          <a:srcRect/>
          <a:stretch>
            <a:fillRect/>
          </a:stretch>
        </p:blipFill>
        <p:spPr bwMode="auto">
          <a:xfrm>
            <a:off x="8051800" y="0"/>
            <a:ext cx="8204200" cy="914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3251" name="Rectangle 2"/>
          <p:cNvSpPr>
            <a:spLocks/>
          </p:cNvSpPr>
          <p:nvPr/>
        </p:nvSpPr>
        <p:spPr bwMode="auto">
          <a:xfrm>
            <a:off x="2382838" y="3003550"/>
            <a:ext cx="11153775" cy="4432300"/>
          </a:xfrm>
          <a:prstGeom prst="rect">
            <a:avLst/>
          </a:prstGeom>
          <a:noFill/>
          <a:ln w="12700">
            <a:noFill/>
            <a:miter lim="800000"/>
            <a:headEnd/>
            <a:tailEnd/>
          </a:ln>
        </p:spPr>
        <p:txBody>
          <a:bodyPr wrap="none" lIns="0" tIns="0" rIns="457200" bIns="0" anchor="ctr">
            <a:spAutoFit/>
          </a:bodyP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THE ELEMENTS OF EARTH </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 </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BREATH</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 </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EC09"/>
                </a:solidFill>
                <a:latin typeface="Century Gothic" charset="0"/>
                <a:ea typeface="Century Gothic" charset="0"/>
                <a:cs typeface="Century Gothic" charset="0"/>
                <a:sym typeface="Century Gothic" charset="0"/>
              </a:rPr>
              <a:t>A LIVING BEING</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4275" name="Rectangle 2"/>
          <p:cNvSpPr>
            <a:spLocks/>
          </p:cNvSpPr>
          <p:nvPr/>
        </p:nvSpPr>
        <p:spPr bwMode="auto">
          <a:xfrm>
            <a:off x="2743200" y="3976688"/>
            <a:ext cx="10764838" cy="3324225"/>
          </a:xfrm>
          <a:prstGeom prst="rect">
            <a:avLst/>
          </a:prstGeom>
          <a:noFill/>
          <a:ln w="12700">
            <a:noFill/>
            <a:miter lim="800000"/>
            <a:headEnd/>
            <a:tailEnd/>
          </a:ln>
        </p:spPr>
        <p:txBody>
          <a:bodyPr lIns="0" tIns="0" rIns="457200" bIns="0" anchor="ctr">
            <a:spAutoFit/>
          </a:bodyPr>
          <a:lstStyle/>
          <a:p>
            <a:pPr algn="l"/>
            <a:r>
              <a:rPr lang="en-US" sz="7200" b="1">
                <a:solidFill>
                  <a:srgbClr val="FFFFFF"/>
                </a:solidFill>
                <a:latin typeface="Century Gothic" charset="0"/>
                <a:ea typeface="Century Gothic" charset="0"/>
                <a:cs typeface="Century Gothic" charset="0"/>
                <a:sym typeface="Century Gothic" charset="0"/>
              </a:rPr>
              <a:t>DUST - SPIRIT =</a:t>
            </a:r>
          </a:p>
          <a:p>
            <a:pPr algn="l"/>
            <a:r>
              <a:rPr lang="en-US" sz="7200" b="1">
                <a:solidFill>
                  <a:srgbClr val="FFF40D"/>
                </a:solidFill>
                <a:latin typeface="Century Gothic" charset="0"/>
                <a:ea typeface="Century Gothic" charset="0"/>
                <a:cs typeface="Century Gothic" charset="0"/>
                <a:sym typeface="Century Gothic" charset="0"/>
              </a:rPr>
              <a:t>A CORPSE</a:t>
            </a:r>
            <a:endParaRPr lang="en-US" sz="7200" b="1">
              <a:solidFill>
                <a:srgbClr val="FFFFFF"/>
              </a:solidFill>
              <a:latin typeface="Century Gothic" charset="0"/>
              <a:cs typeface="Times" charset="0"/>
              <a:sym typeface="Century Gothic" charset="0"/>
            </a:endParaRPr>
          </a:p>
          <a:p>
            <a:endParaRPr lang="en-US" sz="7200" b="1">
              <a:solidFill>
                <a:srgbClr val="FFFFFF"/>
              </a:solidFill>
              <a:latin typeface="Century Gothic" charset="0"/>
              <a:ea typeface="Century Gothic" charset="0"/>
              <a:cs typeface="Century Gothic" charset="0"/>
              <a:sym typeface="Century Gothic" charset="0"/>
            </a:endParaRPr>
          </a:p>
        </p:txBody>
      </p:sp>
      <p:sp>
        <p:nvSpPr>
          <p:cNvPr id="54276" name="Rectangle 4"/>
          <p:cNvSpPr>
            <a:spLocks/>
          </p:cNvSpPr>
          <p:nvPr/>
        </p:nvSpPr>
        <p:spPr bwMode="auto">
          <a:xfrm>
            <a:off x="0" y="0"/>
            <a:ext cx="16256000" cy="0"/>
          </a:xfrm>
          <a:prstGeom prst="rect">
            <a:avLst/>
          </a:prstGeom>
          <a:noFill/>
          <a:ln w="25400">
            <a:noFill/>
            <a:miter lim="800000"/>
            <a:headEnd/>
            <a:tailEnd/>
          </a:ln>
        </p:spPr>
        <p:txBody>
          <a:bodyPr wrap="none" anchor="ctr">
            <a:spAutoFit/>
          </a:bodyPr>
          <a:lstStyle/>
          <a:p>
            <a:pPr algn="l"/>
            <a:endParaRPr lang="en-US" sz="1200">
              <a:solidFill>
                <a:schemeClr val="tx1"/>
              </a:solidFill>
            </a:endParaRPr>
          </a:p>
          <a:p>
            <a:pPr algn="l" eaLnBrk="0" hangingPunct="0"/>
            <a:r>
              <a:rPr lang="en-US" sz="1400">
                <a:solidFill>
                  <a:schemeClr val="tx1"/>
                </a:solidFill>
              </a:rPr>
              <a:t>Then, what happens at death? Just the reverse:</a:t>
            </a:r>
            <a:endParaRPr lang="en-US" sz="1500">
              <a:solidFill>
                <a:schemeClr val="tx1"/>
              </a:solidFill>
            </a:endParaRPr>
          </a:p>
          <a:p>
            <a:pPr algn="l" eaLnBrk="0" hangingPunct="0"/>
            <a:r>
              <a:rPr lang="en-US" sz="1400" b="1">
                <a:solidFill>
                  <a:schemeClr val="tx1"/>
                </a:solidFill>
              </a:rPr>
              <a:t>DUST - SPIRIT = A CORPSE</a:t>
            </a:r>
            <a:endParaRPr lang="en-US" sz="1500">
              <a:solidFill>
                <a:schemeClr val="tx1"/>
              </a:solidFill>
            </a:endParaRPr>
          </a:p>
          <a:p>
            <a:pPr algn="l" eaLnBrk="0" hangingPunct="0"/>
            <a:r>
              <a:rPr lang="en-US" sz="1200">
                <a:solidFill>
                  <a:schemeClr val="tx1"/>
                </a:solidFill>
              </a:rPr>
              <a:t/>
            </a:r>
            <a:br>
              <a:rPr lang="en-US" sz="1200">
                <a:solidFill>
                  <a:schemeClr val="tx1"/>
                </a:solidFill>
              </a:rPr>
            </a:br>
            <a:endParaRPr lang="en-US" sz="1200">
              <a:solidFill>
                <a:schemeClr val="tx1"/>
              </a:solidFill>
            </a:endParaRPr>
          </a:p>
          <a:p>
            <a:pPr algn="l" eaLnBrk="0" hangingPunct="0"/>
            <a:endParaRPr lang="en-US" sz="1200">
              <a:solidFill>
                <a:schemeClr val="tx1"/>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5299" name="Rectangle 2"/>
          <p:cNvSpPr>
            <a:spLocks/>
          </p:cNvSpPr>
          <p:nvPr/>
        </p:nvSpPr>
        <p:spPr bwMode="auto">
          <a:xfrm>
            <a:off x="1308100" y="4387850"/>
            <a:ext cx="13627100" cy="2120900"/>
          </a:xfrm>
          <a:prstGeom prst="rect">
            <a:avLst/>
          </a:prstGeom>
          <a:noFill/>
          <a:ln w="12700">
            <a:noFill/>
            <a:miter lim="800000"/>
            <a:headEnd/>
            <a:tailEnd/>
          </a:ln>
        </p:spPr>
        <p:txBody>
          <a:bodyPr wrap="none" lIns="0" tIns="0" rIns="457200" bIns="0" anchor="ctr">
            <a:spAutoFit/>
          </a:bodyP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ELEMENTS OF EARTH - BREATH = </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407"/>
                </a:solidFill>
                <a:latin typeface="Century Gothic" charset="0"/>
                <a:ea typeface="Century Gothic" charset="0"/>
                <a:cs typeface="Century Gothic" charset="0"/>
                <a:sym typeface="Century Gothic" charset="0"/>
              </a:rPr>
              <a:t>A CORPSE</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2466" name="Rectangle 2"/>
          <p:cNvSpPr>
            <a:spLocks/>
          </p:cNvSpPr>
          <p:nvPr/>
        </p:nvSpPr>
        <p:spPr bwMode="auto">
          <a:xfrm>
            <a:off x="1625600" y="5949950"/>
            <a:ext cx="5216525"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When you</a:t>
            </a:r>
          </a:p>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disconnect </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8371" name="Rectangle 2"/>
          <p:cNvSpPr>
            <a:spLocks/>
          </p:cNvSpPr>
          <p:nvPr/>
        </p:nvSpPr>
        <p:spPr bwMode="auto">
          <a:xfrm>
            <a:off x="1066800" y="3727450"/>
            <a:ext cx="148590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“Do not put your trust in princes, or in a son of man, in whom there is no help. …”</a:t>
            </a:r>
          </a:p>
        </p:txBody>
      </p:sp>
      <p:sp>
        <p:nvSpPr>
          <p:cNvPr id="58372"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Psalms 146:3, 4</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9395" name="Rectangle 2"/>
          <p:cNvSpPr>
            <a:spLocks/>
          </p:cNvSpPr>
          <p:nvPr/>
        </p:nvSpPr>
        <p:spPr bwMode="auto">
          <a:xfrm>
            <a:off x="1066800" y="3727450"/>
            <a:ext cx="148590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“His spirit departs, he returns to his earth; in that very day his plans perish.”</a:t>
            </a:r>
          </a:p>
        </p:txBody>
      </p:sp>
      <p:sp>
        <p:nvSpPr>
          <p:cNvPr id="59396"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Psalms 146:3, 4</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21" name="Picture 5" descr="Egyptian archaeologists discover mummified body | Daily Mail Online"/>
          <p:cNvPicPr>
            <a:picLocks noChangeAspect="1" noChangeArrowheads="1"/>
          </p:cNvPicPr>
          <p:nvPr/>
        </p:nvPicPr>
        <p:blipFill>
          <a:blip r:embed="rId3" cstate="print"/>
          <a:srcRect/>
          <a:stretch>
            <a:fillRect/>
          </a:stretch>
        </p:blipFill>
        <p:spPr bwMode="auto">
          <a:xfrm>
            <a:off x="0" y="-1"/>
            <a:ext cx="16256000" cy="9504539"/>
          </a:xfrm>
          <a:prstGeom prst="rect">
            <a:avLst/>
          </a:prstGeom>
          <a:noFill/>
        </p:spPr>
      </p:pic>
      <p:sp>
        <p:nvSpPr>
          <p:cNvPr id="65538" name="Rectangle 2"/>
          <p:cNvSpPr>
            <a:spLocks/>
          </p:cNvSpPr>
          <p:nvPr/>
        </p:nvSpPr>
        <p:spPr bwMode="auto">
          <a:xfrm>
            <a:off x="660400" y="6858000"/>
            <a:ext cx="56261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dirty="0">
                <a:solidFill>
                  <a:srgbClr val="FFFFFF"/>
                </a:solidFill>
                <a:latin typeface="Century Gothic" charset="0"/>
                <a:ea typeface="Century Gothic" charset="0"/>
                <a:cs typeface="Century Gothic" charset="0"/>
                <a:sym typeface="Century Gothic" charset="0"/>
              </a:rPr>
              <a:t>But, where... </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1443" name="Rectangle 2"/>
          <p:cNvSpPr>
            <a:spLocks/>
          </p:cNvSpPr>
          <p:nvPr/>
        </p:nvSpPr>
        <p:spPr bwMode="auto">
          <a:xfrm>
            <a:off x="1066800" y="4229100"/>
            <a:ext cx="148590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“I wait for the grave as my house…”</a:t>
            </a:r>
          </a:p>
        </p:txBody>
      </p:sp>
      <p:sp>
        <p:nvSpPr>
          <p:cNvPr id="61444"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Job 17:13</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7586" name="Rectangle 2"/>
          <p:cNvSpPr>
            <a:spLocks/>
          </p:cNvSpPr>
          <p:nvPr/>
        </p:nvSpPr>
        <p:spPr bwMode="auto">
          <a:xfrm>
            <a:off x="1625600" y="6400800"/>
            <a:ext cx="98139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According to the Bible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5" descr="Bible - Noah 19.jpg"/>
          <p:cNvPicPr>
            <a:picLocks noChangeAspect="1"/>
          </p:cNvPicPr>
          <p:nvPr/>
        </p:nvPicPr>
        <p:blipFill>
          <a:blip r:embed="rId3" cstate="print"/>
          <a:srcRect/>
          <a:stretch>
            <a:fillRect/>
          </a:stretch>
        </p:blipFill>
        <p:spPr bwMode="auto">
          <a:xfrm>
            <a:off x="0" y="0"/>
            <a:ext cx="16256000" cy="9144000"/>
          </a:xfrm>
          <a:prstGeom prst="rect">
            <a:avLst/>
          </a:prstGeom>
          <a:noFill/>
          <a:ln w="9525">
            <a:noFill/>
            <a:miter lim="800000"/>
            <a:headEnd/>
            <a:tailEnd/>
          </a:ln>
        </p:spPr>
      </p:pic>
      <p:sp>
        <p:nvSpPr>
          <p:cNvPr id="5" name="TextBox 4"/>
          <p:cNvSpPr txBox="1"/>
          <p:nvPr/>
        </p:nvSpPr>
        <p:spPr>
          <a:xfrm>
            <a:off x="0" y="0"/>
            <a:ext cx="16256000" cy="1107996"/>
          </a:xfrm>
          <a:prstGeom prst="rect">
            <a:avLst/>
          </a:prstGeom>
          <a:noFill/>
        </p:spPr>
        <p:txBody>
          <a:bodyPr>
            <a:spAutoFit/>
          </a:bodyPr>
          <a:lstStyle/>
          <a:p>
            <a:pPr>
              <a:defRPr/>
            </a:pPr>
            <a:r>
              <a:rPr lang="en-US" sz="6600" b="1" dirty="0">
                <a:ln>
                  <a:solidFill>
                    <a:schemeClr val="tx1"/>
                  </a:solidFill>
                </a:ln>
                <a:solidFill>
                  <a:schemeClr val="bg1"/>
                </a:solidFill>
                <a:effectLst>
                  <a:glow rad="228600">
                    <a:schemeClr val="accent4">
                      <a:satMod val="175000"/>
                      <a:alpha val="40000"/>
                    </a:schemeClr>
                  </a:glow>
                </a:effectLst>
              </a:rPr>
              <a:t>The Flood was sent in Noah’s day</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3491" name="Rectangle 2"/>
          <p:cNvSpPr>
            <a:spLocks/>
          </p:cNvSpPr>
          <p:nvPr/>
        </p:nvSpPr>
        <p:spPr bwMode="auto">
          <a:xfrm>
            <a:off x="1066800" y="3727450"/>
            <a:ext cx="145542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“For the living know that they will die; but the dead know nothing.”</a:t>
            </a:r>
          </a:p>
        </p:txBody>
      </p:sp>
      <p:sp>
        <p:nvSpPr>
          <p:cNvPr id="63492"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Ecclesiastes 9:5</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0658" name="Rectangle 2"/>
          <p:cNvSpPr>
            <a:spLocks/>
          </p:cNvSpPr>
          <p:nvPr/>
        </p:nvSpPr>
        <p:spPr bwMode="auto">
          <a:xfrm>
            <a:off x="1993900" y="6400800"/>
            <a:ext cx="12558713"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The dead do not even know </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5539" name="Rectangle 2"/>
          <p:cNvSpPr>
            <a:spLocks/>
          </p:cNvSpPr>
          <p:nvPr/>
        </p:nvSpPr>
        <p:spPr bwMode="auto">
          <a:xfrm>
            <a:off x="1066800" y="3225800"/>
            <a:ext cx="145542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“His sons come to honor, and he does not know it; they are brought low, and he does not perceive it.”</a:t>
            </a:r>
          </a:p>
        </p:txBody>
      </p:sp>
      <p:sp>
        <p:nvSpPr>
          <p:cNvPr id="65540"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Job 14:21</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3730" name="Rectangle 2"/>
          <p:cNvSpPr>
            <a:spLocks/>
          </p:cNvSpPr>
          <p:nvPr/>
        </p:nvSpPr>
        <p:spPr bwMode="auto">
          <a:xfrm>
            <a:off x="1433513" y="6781800"/>
            <a:ext cx="12504737"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He rests quietly, undisturbed </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7587" name="Rectangle 2"/>
          <p:cNvSpPr>
            <a:spLocks/>
          </p:cNvSpPr>
          <p:nvPr/>
        </p:nvSpPr>
        <p:spPr bwMode="auto">
          <a:xfrm>
            <a:off x="1066800" y="4229100"/>
            <a:ext cx="145542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“When your days are fulfilled… you rest with your fathers…”</a:t>
            </a:r>
          </a:p>
        </p:txBody>
      </p:sp>
      <p:sp>
        <p:nvSpPr>
          <p:cNvPr id="67588"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2 Samuel 7:12</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cstate="print"/>
          <a:srcRect/>
          <a:stretch>
            <a:fillRect/>
          </a:stretch>
        </p:blipFill>
        <p:spPr bwMode="auto">
          <a:xfrm>
            <a:off x="0" y="12700"/>
            <a:ext cx="16256000" cy="9118600"/>
          </a:xfrm>
          <a:prstGeom prst="rect">
            <a:avLst/>
          </a:prstGeom>
          <a:noFill/>
          <a:ln w="12700">
            <a:noFill/>
            <a:miter lim="800000"/>
            <a:headEnd/>
            <a:tailEnd/>
          </a:ln>
        </p:spPr>
      </p:pic>
      <p:sp>
        <p:nvSpPr>
          <p:cNvPr id="68611" name="Rectangle 2"/>
          <p:cNvSpPr>
            <a:spLocks/>
          </p:cNvSpPr>
          <p:nvPr/>
        </p:nvSpPr>
        <p:spPr bwMode="auto">
          <a:xfrm>
            <a:off x="1827213" y="6324600"/>
            <a:ext cx="3406775" cy="1219200"/>
          </a:xfrm>
          <a:prstGeom prst="rect">
            <a:avLst/>
          </a:prstGeom>
          <a:noFill/>
          <a:ln w="12700">
            <a:noFill/>
            <a:miter lim="800000"/>
            <a:headEnd/>
            <a:tailEnd/>
          </a:ln>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“Sleep”</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9635" name="Rectangle 2"/>
          <p:cNvSpPr>
            <a:spLocks/>
          </p:cNvSpPr>
          <p:nvPr/>
        </p:nvSpPr>
        <p:spPr bwMode="auto">
          <a:xfrm>
            <a:off x="1066800" y="4229100"/>
            <a:ext cx="145542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“Our friend Lazarus sleeps, but I go that I may wake him up.”</a:t>
            </a:r>
          </a:p>
        </p:txBody>
      </p:sp>
      <p:sp>
        <p:nvSpPr>
          <p:cNvPr id="69636"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11:11</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7826" name="Rectangle 2"/>
          <p:cNvSpPr>
            <a:spLocks/>
          </p:cNvSpPr>
          <p:nvPr/>
        </p:nvSpPr>
        <p:spPr bwMode="auto">
          <a:xfrm>
            <a:off x="1409700" y="5410200"/>
            <a:ext cx="6816725"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The disciples</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were confused </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1683" name="Rectangle 2"/>
          <p:cNvSpPr>
            <a:spLocks/>
          </p:cNvSpPr>
          <p:nvPr/>
        </p:nvSpPr>
        <p:spPr bwMode="auto">
          <a:xfrm>
            <a:off x="1066800" y="3225800"/>
            <a:ext cx="145542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“Then His disciples said, Lord, if he sleeps he will get well. However, Jesus spoke of his death,…”</a:t>
            </a:r>
          </a:p>
        </p:txBody>
      </p:sp>
      <p:sp>
        <p:nvSpPr>
          <p:cNvPr id="71684"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11:12-14</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2707" name="Rectangle 2"/>
          <p:cNvSpPr>
            <a:spLocks/>
          </p:cNvSpPr>
          <p:nvPr/>
        </p:nvSpPr>
        <p:spPr bwMode="auto">
          <a:xfrm>
            <a:off x="1066800" y="3225800"/>
            <a:ext cx="145542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“…but they thought that He was speaking about taking rest in sleep. Then Jesus said to them plainly, Lazarus is dead.”</a:t>
            </a:r>
          </a:p>
        </p:txBody>
      </p:sp>
      <p:sp>
        <p:nvSpPr>
          <p:cNvPr id="72708"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11:12-14</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3" descr="Bible - Sanctuary - Irreducibly Complex System.jpg"/>
          <p:cNvPicPr>
            <a:picLocks noChangeAspect="1"/>
          </p:cNvPicPr>
          <p:nvPr/>
        </p:nvPicPr>
        <p:blipFill>
          <a:blip r:embed="rId3" cstate="print"/>
          <a:srcRect/>
          <a:stretch>
            <a:fillRect/>
          </a:stretch>
        </p:blipFill>
        <p:spPr bwMode="auto">
          <a:xfrm>
            <a:off x="0" y="0"/>
            <a:ext cx="16586200" cy="914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3731" name="Rectangle 2"/>
          <p:cNvSpPr>
            <a:spLocks/>
          </p:cNvSpPr>
          <p:nvPr/>
        </p:nvSpPr>
        <p:spPr bwMode="auto">
          <a:xfrm>
            <a:off x="1524000" y="6629400"/>
            <a:ext cx="4621213" cy="1219200"/>
          </a:xfrm>
          <a:prstGeom prst="rect">
            <a:avLst/>
          </a:prstGeom>
          <a:noFill/>
          <a:ln w="12700">
            <a:noFill/>
            <a:miter lim="800000"/>
            <a:headEnd/>
            <a:tailEnd/>
          </a:ln>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They cried</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4755" name="Rectangle 2"/>
          <p:cNvSpPr>
            <a:spLocks/>
          </p:cNvSpPr>
          <p:nvPr/>
        </p:nvSpPr>
        <p:spPr bwMode="auto">
          <a:xfrm>
            <a:off x="1066800" y="4229100"/>
            <a:ext cx="145542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“Lord, if You had been here, my brother would not have died.”</a:t>
            </a:r>
          </a:p>
        </p:txBody>
      </p:sp>
      <p:sp>
        <p:nvSpPr>
          <p:cNvPr id="74756"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11:21</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5779" name="Rectangle 2"/>
          <p:cNvSpPr>
            <a:spLocks/>
          </p:cNvSpPr>
          <p:nvPr/>
        </p:nvSpPr>
        <p:spPr bwMode="auto">
          <a:xfrm>
            <a:off x="1066800" y="4737100"/>
            <a:ext cx="14554200" cy="1219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“Your brother will rise again.”</a:t>
            </a:r>
          </a:p>
        </p:txBody>
      </p:sp>
      <p:sp>
        <p:nvSpPr>
          <p:cNvPr id="75780"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11:23</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6803" name="Rectangle 2"/>
          <p:cNvSpPr>
            <a:spLocks/>
          </p:cNvSpPr>
          <p:nvPr/>
        </p:nvSpPr>
        <p:spPr bwMode="auto">
          <a:xfrm>
            <a:off x="1066800" y="4229100"/>
            <a:ext cx="145542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“I know that he will rise again in the resurrection at the last day.”</a:t>
            </a:r>
          </a:p>
        </p:txBody>
      </p:sp>
      <p:sp>
        <p:nvSpPr>
          <p:cNvPr id="76804"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11:24</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4994" name="Rectangle 2"/>
          <p:cNvSpPr>
            <a:spLocks/>
          </p:cNvSpPr>
          <p:nvPr/>
        </p:nvSpPr>
        <p:spPr bwMode="auto">
          <a:xfrm>
            <a:off x="1522413" y="6629400"/>
            <a:ext cx="124047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The resurrection at the end? </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8851" name="Rectangle 2"/>
          <p:cNvSpPr>
            <a:spLocks/>
          </p:cNvSpPr>
          <p:nvPr/>
        </p:nvSpPr>
        <p:spPr bwMode="auto">
          <a:xfrm>
            <a:off x="1066800" y="3225800"/>
            <a:ext cx="145542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“Do not marvel at this; for the hour is coming in which all who are in the graves will hear His voice and come forth...”</a:t>
            </a:r>
          </a:p>
        </p:txBody>
      </p:sp>
      <p:sp>
        <p:nvSpPr>
          <p:cNvPr id="78852"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5:28, 29</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7042" name="Rectangle 2"/>
          <p:cNvSpPr>
            <a:spLocks/>
          </p:cNvSpPr>
          <p:nvPr/>
        </p:nvSpPr>
        <p:spPr bwMode="auto">
          <a:xfrm>
            <a:off x="1524000" y="6629400"/>
            <a:ext cx="8288338"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Take out the stone!</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0899" name="Rectangle 2"/>
          <p:cNvSpPr>
            <a:spLocks/>
          </p:cNvSpPr>
          <p:nvPr/>
        </p:nvSpPr>
        <p:spPr bwMode="auto">
          <a:xfrm>
            <a:off x="1066800" y="3727450"/>
            <a:ext cx="14554200" cy="3238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“Lord, by this time there is a stench, for he has been dead four days.”</a:t>
            </a:r>
          </a:p>
        </p:txBody>
      </p:sp>
      <p:sp>
        <p:nvSpPr>
          <p:cNvPr id="80900"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11:39</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9090" name="Rectangle 2"/>
          <p:cNvSpPr>
            <a:spLocks/>
          </p:cNvSpPr>
          <p:nvPr/>
        </p:nvSpPr>
        <p:spPr bwMode="auto">
          <a:xfrm>
            <a:off x="1524000" y="6629400"/>
            <a:ext cx="8809038"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Lazarus, come forth!</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2947" name="Rectangle 2"/>
          <p:cNvSpPr>
            <a:spLocks/>
          </p:cNvSpPr>
          <p:nvPr/>
        </p:nvSpPr>
        <p:spPr bwMode="auto">
          <a:xfrm>
            <a:off x="1066800" y="4229100"/>
            <a:ext cx="145542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“You shall call, and I will answer You.”</a:t>
            </a:r>
          </a:p>
        </p:txBody>
      </p:sp>
      <p:sp>
        <p:nvSpPr>
          <p:cNvPr id="82948"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Job 14:15</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Tabernacle as pattern of worship – Mayim Chayim"/>
          <p:cNvPicPr>
            <a:picLocks noChangeAspect="1" noChangeArrowheads="1"/>
          </p:cNvPicPr>
          <p:nvPr/>
        </p:nvPicPr>
        <p:blipFill>
          <a:blip r:embed="rId3" cstate="print"/>
          <a:srcRect/>
          <a:stretch>
            <a:fillRect/>
          </a:stretch>
        </p:blipFill>
        <p:spPr bwMode="auto">
          <a:xfrm>
            <a:off x="0" y="0"/>
            <a:ext cx="16256000" cy="9142413"/>
          </a:xfrm>
          <a:prstGeom prst="rect">
            <a:avLst/>
          </a:prstGeom>
          <a:noFill/>
          <a:ln w="9525">
            <a:noFill/>
            <a:miter lim="800000"/>
            <a:headEnd/>
            <a:tailEnd/>
          </a:ln>
        </p:spPr>
      </p:pic>
      <p:sp>
        <p:nvSpPr>
          <p:cNvPr id="5" name="TextBox 4"/>
          <p:cNvSpPr txBox="1"/>
          <p:nvPr/>
        </p:nvSpPr>
        <p:spPr>
          <a:xfrm>
            <a:off x="5308600" y="6835676"/>
            <a:ext cx="10947400" cy="2308324"/>
          </a:xfrm>
          <a:prstGeom prst="rect">
            <a:avLst/>
          </a:prstGeom>
          <a:noFill/>
        </p:spPr>
        <p:txBody>
          <a:bodyPr>
            <a:spAutoFit/>
          </a:bodyPr>
          <a:lstStyle/>
          <a:p>
            <a:pPr>
              <a:defRPr/>
            </a:pPr>
            <a:r>
              <a:rPr lang="en-US" sz="7200" b="1" dirty="0">
                <a:ln>
                  <a:solidFill>
                    <a:schemeClr val="tx1"/>
                  </a:solidFill>
                </a:ln>
                <a:solidFill>
                  <a:schemeClr val="bg1"/>
                </a:solidFill>
                <a:effectLst>
                  <a:glow rad="228600">
                    <a:schemeClr val="accent4">
                      <a:satMod val="175000"/>
                      <a:alpha val="40000"/>
                    </a:schemeClr>
                  </a:glow>
                </a:effectLst>
              </a:rPr>
              <a:t>Altar of Burnt offering or sacrifice</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1138" name="Rectangle 2"/>
          <p:cNvSpPr>
            <a:spLocks/>
          </p:cNvSpPr>
          <p:nvPr/>
        </p:nvSpPr>
        <p:spPr bwMode="auto">
          <a:xfrm>
            <a:off x="5116513" y="2286000"/>
            <a:ext cx="7594600" cy="1320800"/>
          </a:xfrm>
          <a:prstGeom prst="rect">
            <a:avLst/>
          </a:prstGeom>
          <a:noFill/>
          <a:ln w="12700" cap="flat">
            <a:noFill/>
            <a:miter lim="800000"/>
            <a:headEnd type="none" w="med" len="med"/>
            <a:tailEnd type="none" w="med" len="me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43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MARTIN LUTHER ,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43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The Christian Hope, page 37</a:t>
            </a:r>
          </a:p>
        </p:txBody>
      </p:sp>
      <p:sp>
        <p:nvSpPr>
          <p:cNvPr id="91139" name="Rectangle 3"/>
          <p:cNvSpPr>
            <a:spLocks/>
          </p:cNvSpPr>
          <p:nvPr/>
        </p:nvSpPr>
        <p:spPr bwMode="auto">
          <a:xfrm>
            <a:off x="5116513" y="3848100"/>
            <a:ext cx="111633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dirty="0">
                <a:solidFill>
                  <a:srgbClr val="FFFFFF"/>
                </a:solidFill>
                <a:latin typeface="Century Gothic" charset="0"/>
                <a:ea typeface="Century Gothic" charset="0"/>
                <a:cs typeface="Century Gothic" charset="0"/>
                <a:sym typeface="Century Gothic" charset="0"/>
              </a:rPr>
              <a:t>“We shall sleep until he comes and knocks on the little grave and says. Doctor Martin, get up! …”</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2162" name="Rectangle 2"/>
          <p:cNvSpPr>
            <a:spLocks/>
          </p:cNvSpPr>
          <p:nvPr/>
        </p:nvSpPr>
        <p:spPr bwMode="auto">
          <a:xfrm>
            <a:off x="5116513" y="2286000"/>
            <a:ext cx="7594600" cy="1320800"/>
          </a:xfrm>
          <a:prstGeom prst="rect">
            <a:avLst/>
          </a:prstGeom>
          <a:noFill/>
          <a:ln w="12700" cap="flat">
            <a:noFill/>
            <a:miter lim="800000"/>
            <a:headEnd type="none" w="med" len="med"/>
            <a:tailEnd type="none" w="med" len="me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43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MARTIN LUTHER ,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43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The Christian Hope, page 37</a:t>
            </a:r>
          </a:p>
        </p:txBody>
      </p:sp>
      <p:sp>
        <p:nvSpPr>
          <p:cNvPr id="92163" name="Rectangle 3"/>
          <p:cNvSpPr>
            <a:spLocks/>
          </p:cNvSpPr>
          <p:nvPr/>
        </p:nvSpPr>
        <p:spPr bwMode="auto">
          <a:xfrm>
            <a:off x="5116513" y="3848100"/>
            <a:ext cx="107823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dirty="0">
                <a:solidFill>
                  <a:srgbClr val="FFFFFF"/>
                </a:solidFill>
                <a:latin typeface="Century Gothic" charset="0"/>
                <a:ea typeface="Century Gothic" charset="0"/>
                <a:cs typeface="Century Gothic" charset="0"/>
                <a:sym typeface="Century Gothic" charset="0"/>
              </a:rPr>
              <a:t>“… Then I shall rise in a moment and be happy with Him forever.”</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6258" name="Rectangle 2"/>
          <p:cNvSpPr>
            <a:spLocks/>
          </p:cNvSpPr>
          <p:nvPr/>
        </p:nvSpPr>
        <p:spPr bwMode="auto">
          <a:xfrm>
            <a:off x="9486900" y="6280150"/>
            <a:ext cx="5087938" cy="21209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A message</a:t>
            </a:r>
          </a:p>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of comfort </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8067" name="Rectangle 2"/>
          <p:cNvSpPr>
            <a:spLocks/>
          </p:cNvSpPr>
          <p:nvPr/>
        </p:nvSpPr>
        <p:spPr bwMode="auto">
          <a:xfrm>
            <a:off x="1066800" y="3225800"/>
            <a:ext cx="145542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“But I do not want you to be ignorant, brethren, concerning those who have fallen asleep,...”</a:t>
            </a:r>
          </a:p>
        </p:txBody>
      </p:sp>
      <p:sp>
        <p:nvSpPr>
          <p:cNvPr id="88068"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Thessalonians 4:13</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9091" name="Rectangle 2"/>
          <p:cNvSpPr>
            <a:spLocks/>
          </p:cNvSpPr>
          <p:nvPr/>
        </p:nvSpPr>
        <p:spPr bwMode="auto">
          <a:xfrm>
            <a:off x="1066800" y="4229100"/>
            <a:ext cx="14554200" cy="2235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“…lest you sorrow as others who have no hope.”</a:t>
            </a:r>
          </a:p>
        </p:txBody>
      </p:sp>
      <p:sp>
        <p:nvSpPr>
          <p:cNvPr id="89092"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1 Thessalonians 4:13</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9330" name="Rectangle 2"/>
          <p:cNvSpPr>
            <a:spLocks/>
          </p:cNvSpPr>
          <p:nvPr/>
        </p:nvSpPr>
        <p:spPr bwMode="auto">
          <a:xfrm>
            <a:off x="584200" y="5715000"/>
            <a:ext cx="10749738" cy="886397"/>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dirty="0">
                <a:solidFill>
                  <a:srgbClr val="FFFFFF"/>
                </a:solidFill>
                <a:latin typeface="Century Gothic" charset="0"/>
                <a:ea typeface="Century Gothic" charset="0"/>
                <a:cs typeface="Century Gothic" charset="0"/>
                <a:sym typeface="Century Gothic" charset="0"/>
              </a:rPr>
              <a:t>The real </a:t>
            </a:r>
            <a:r>
              <a:rPr lang="en-US" sz="7200" b="1" dirty="0" smtClean="0">
                <a:solidFill>
                  <a:srgbClr val="FFFFFF"/>
                </a:solidFill>
                <a:latin typeface="Century Gothic" charset="0"/>
                <a:ea typeface="Century Gothic" charset="0"/>
                <a:cs typeface="Century Gothic" charset="0"/>
                <a:sym typeface="Century Gothic" charset="0"/>
              </a:rPr>
              <a:t>hope &amp; victory</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2163" name="Rectangle 2"/>
          <p:cNvSpPr>
            <a:spLocks/>
          </p:cNvSpPr>
          <p:nvPr/>
        </p:nvSpPr>
        <p:spPr bwMode="auto">
          <a:xfrm>
            <a:off x="1066800" y="3225800"/>
            <a:ext cx="145542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“I am the resurrection and the life. He who believes in Me, though he may die, he shall live.”</a:t>
            </a:r>
          </a:p>
        </p:txBody>
      </p:sp>
      <p:sp>
        <p:nvSpPr>
          <p:cNvPr id="92164"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John 11:25</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p:cNvSpPr>
          <p:nvPr/>
        </p:nvSpPr>
        <p:spPr bwMode="auto">
          <a:xfrm>
            <a:off x="8051800" y="914400"/>
            <a:ext cx="8204200" cy="7091172"/>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square" lIns="0" tIns="0" rIns="457200" bIns="0" anchor="ctr">
            <a:spAutoFit/>
          </a:bodyP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dirty="0" smtClean="0">
                <a:solidFill>
                  <a:srgbClr val="FFFFFF"/>
                </a:solidFill>
                <a:latin typeface="Century Gothic" charset="0"/>
                <a:ea typeface="Century Gothic" charset="0"/>
                <a:cs typeface="Century Gothic" charset="0"/>
                <a:sym typeface="Century Gothic" charset="0"/>
              </a:rPr>
              <a:t>We, who are in Christ Jesus shall LIVE again and forever, even as He Himself was victorious over sin and death &amp; eternally Lives.</a:t>
            </a:r>
            <a:endParaRPr lang="en-US" sz="7200" b="1" dirty="0">
              <a:solidFill>
                <a:srgbClr val="FFFFFF"/>
              </a:solidFill>
              <a:latin typeface="Century Gothic" charset="0"/>
              <a:ea typeface="Century Gothic" charset="0"/>
              <a:cs typeface="Century Gothic" charset="0"/>
              <a:sym typeface="Century Gothic" charset="0"/>
            </a:endParaRPr>
          </a:p>
        </p:txBody>
      </p:sp>
      <p:pic>
        <p:nvPicPr>
          <p:cNvPr id="4" name="Picture 3" descr="Bible - Jesus - He Is Risen.jpg"/>
          <p:cNvPicPr>
            <a:picLocks noChangeAspect="1"/>
          </p:cNvPicPr>
          <p:nvPr/>
        </p:nvPicPr>
        <p:blipFill>
          <a:blip r:embed="rId3" cstate="print"/>
          <a:stretch>
            <a:fillRect/>
          </a:stretch>
        </p:blipFill>
        <p:spPr>
          <a:xfrm>
            <a:off x="0" y="0"/>
            <a:ext cx="8057029" cy="9144000"/>
          </a:xfrm>
          <a:prstGeom prst="rect">
            <a:avLst/>
          </a:prstGeom>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5235" name="Rectangle 2"/>
          <p:cNvSpPr>
            <a:spLocks/>
          </p:cNvSpPr>
          <p:nvPr/>
        </p:nvSpPr>
        <p:spPr bwMode="auto">
          <a:xfrm>
            <a:off x="1066800" y="3225800"/>
            <a:ext cx="14554200" cy="4241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“But now Christ is risen from the dead, and has become the first fruits of those who have fallen asleep…”</a:t>
            </a:r>
          </a:p>
        </p:txBody>
      </p:sp>
      <p:sp>
        <p:nvSpPr>
          <p:cNvPr id="95236" name="Rectangle 3"/>
          <p:cNvSpPr>
            <a:spLocks/>
          </p:cNvSpPr>
          <p:nvPr/>
        </p:nvSpPr>
        <p:spPr bwMode="auto">
          <a:xfrm>
            <a:off x="3403600" y="850900"/>
            <a:ext cx="12827000" cy="1092200"/>
          </a:xfrm>
          <a:prstGeom prst="rect">
            <a:avLst/>
          </a:prstGeom>
          <a:noFill/>
          <a:ln w="12700">
            <a:noFill/>
            <a:miter lim="800000"/>
            <a:headEnd/>
            <a:tailEnd/>
          </a:ln>
        </p:spPr>
        <p:txBody>
          <a:bodyPr lIns="38100" tIns="38100" rIns="495300" bIns="38100" anchor="ctr"/>
          <a:lstStyle/>
          <a:p>
            <a:pPr algn="l"/>
            <a:r>
              <a:rPr lang="en-US" sz="7200" dirty="0">
                <a:solidFill>
                  <a:srgbClr val="FFFFFF"/>
                </a:solidFill>
                <a:latin typeface="Times New Roman Bold" charset="0"/>
                <a:cs typeface="Times New Roman Bold" charset="0"/>
                <a:sym typeface="Times New Roman Bold" charset="0"/>
              </a:rPr>
              <a:t>1 Corinthians 15:20, 22, 23</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6259" name="Rectangle 2"/>
          <p:cNvSpPr>
            <a:spLocks/>
          </p:cNvSpPr>
          <p:nvPr/>
        </p:nvSpPr>
        <p:spPr bwMode="auto">
          <a:xfrm>
            <a:off x="1066800" y="2724150"/>
            <a:ext cx="14655800" cy="524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200" b="1">
                <a:solidFill>
                  <a:srgbClr val="FFFFFF"/>
                </a:solidFill>
                <a:latin typeface="Century Gothic" charset="0"/>
                <a:ea typeface="Century Gothic" charset="0"/>
                <a:cs typeface="Century Gothic" charset="0"/>
                <a:sym typeface="Century Gothic" charset="0"/>
              </a:rPr>
              <a:t>“… For as in Adam all die, even so in Christ all shall be made alive… Christ the first fruits, afterward those who are Christ’s at His coming. ”</a:t>
            </a:r>
          </a:p>
        </p:txBody>
      </p:sp>
      <p:sp>
        <p:nvSpPr>
          <p:cNvPr id="5" name="Rectangle 3"/>
          <p:cNvSpPr>
            <a:spLocks/>
          </p:cNvSpPr>
          <p:nvPr/>
        </p:nvSpPr>
        <p:spPr bwMode="auto">
          <a:xfrm>
            <a:off x="3403600" y="850900"/>
            <a:ext cx="12827000" cy="1092200"/>
          </a:xfrm>
          <a:prstGeom prst="rect">
            <a:avLst/>
          </a:prstGeom>
          <a:noFill/>
          <a:ln w="12700">
            <a:noFill/>
            <a:miter lim="800000"/>
            <a:headEnd/>
            <a:tailEnd/>
          </a:ln>
        </p:spPr>
        <p:txBody>
          <a:bodyPr lIns="38100" tIns="38100" rIns="495300" bIns="38100" anchor="ctr"/>
          <a:lstStyle/>
          <a:p>
            <a:pPr algn="l"/>
            <a:r>
              <a:rPr lang="en-US" sz="7200" dirty="0">
                <a:solidFill>
                  <a:srgbClr val="FFFFFF"/>
                </a:solidFill>
                <a:latin typeface="Times New Roman Bold" charset="0"/>
                <a:cs typeface="Times New Roman Bold" charset="0"/>
                <a:sym typeface="Times New Roman Bold" charset="0"/>
              </a:rPr>
              <a:t>1 Corinthians 15:20, 22, 23</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724</TotalTime>
  <Pages>0</Pages>
  <Words>7368</Words>
  <Characters>0</Characters>
  <Application>Microsoft Office PowerPoint</Application>
  <PresentationFormat>Custom</PresentationFormat>
  <Lines>0</Lines>
  <Paragraphs>635</Paragraphs>
  <Slides>120</Slides>
  <Notes>120</Notes>
  <HiddenSlides>0</HiddenSlides>
  <MMClips>0</MMClips>
  <ScaleCrop>false</ScaleCrop>
  <HeadingPairs>
    <vt:vector size="4" baseType="variant">
      <vt:variant>
        <vt:lpstr>Theme</vt:lpstr>
      </vt:variant>
      <vt:variant>
        <vt:i4>14</vt:i4>
      </vt:variant>
      <vt:variant>
        <vt:lpstr>Slide Titles</vt:lpstr>
      </vt:variant>
      <vt:variant>
        <vt:i4>120</vt:i4>
      </vt:variant>
    </vt:vector>
  </HeadingPairs>
  <TitlesOfParts>
    <vt:vector size="134"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What happens …       … to those who die the first death?</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AWHN</dc:creator>
  <cp:lastModifiedBy>Maranatha</cp:lastModifiedBy>
  <cp:revision>141</cp:revision>
  <dcterms:modified xsi:type="dcterms:W3CDTF">2019-07-31T08:52:43Z</dcterms:modified>
</cp:coreProperties>
</file>