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7.xml" ContentType="application/vnd.openxmlformats-officedocument.presentationml.notesSlide+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s/slide108.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notesSlides/notesSlide5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theme/theme9.xml" ContentType="application/vnd.openxmlformats-officedocument.them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7.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Layouts/slideLayout99.xml" ContentType="application/vnd.openxmlformats-officedocument.presentationml.slideLayout+xml"/>
  <Override PartName="/ppt/slides/slide78.xml" ContentType="application/vnd.openxmlformats-officedocument.presentationml.slide+xml"/>
  <Override PartName="/ppt/slides/slide115.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Layouts/slideLayout100.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s/slide109.xml" ContentType="application/vnd.openxmlformats-officedocument.presentationml.slide+xml"/>
  <Override PartName="/ppt/theme/theme8.xml" ContentType="application/vnd.openxmlformats-officedocument.theme+xml"/>
  <Override PartName="/ppt/notesSlides/notesSlide108.xml" ContentType="application/vnd.openxmlformats-officedocument.presentationml.notesSlide+xml"/>
  <Override PartName="/ppt/slides/slide97.xml" ContentType="application/vnd.openxmlformats-officedocument.presentationml.slide+xml"/>
  <Override PartName="/ppt/slideLayouts/slideLayout14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slides/slide117.xml" ContentType="application/vnd.openxmlformats-officedocument.presentationml.slide+xml"/>
  <Override PartName="/ppt/theme/theme13.xml" ContentType="application/vnd.openxmlformats-officedocument.them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notesSlides/notesSlide116.xml" ContentType="application/vnd.openxmlformats-officedocument.presentationml.notesSlide+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135.xml" ContentType="application/vnd.openxmlformats-officedocument.presentationml.slideLayout+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tableStyles.xml" ContentType="application/vnd.openxmlformats-officedocument.presentationml.tableStyles+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77.xml" ContentType="application/vnd.openxmlformats-officedocument.presentationml.slide+xml"/>
  <Override PartName="/ppt/slideLayouts/slideLayout9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Lst>
  <p:notesMasterIdLst>
    <p:notesMasterId r:id="rId132"/>
  </p:notesMasterIdLst>
  <p:sldIdLst>
    <p:sldId id="316" r:id="rId15"/>
    <p:sldId id="256" r:id="rId16"/>
    <p:sldId id="354" r:id="rId17"/>
    <p:sldId id="355" r:id="rId18"/>
    <p:sldId id="356" r:id="rId19"/>
    <p:sldId id="357" r:id="rId20"/>
    <p:sldId id="358" r:id="rId21"/>
    <p:sldId id="361" r:id="rId22"/>
    <p:sldId id="362" r:id="rId23"/>
    <p:sldId id="367" r:id="rId24"/>
    <p:sldId id="547" r:id="rId25"/>
    <p:sldId id="548" r:id="rId26"/>
    <p:sldId id="549" r:id="rId27"/>
    <p:sldId id="550" r:id="rId28"/>
    <p:sldId id="551" r:id="rId29"/>
    <p:sldId id="552" r:id="rId30"/>
    <p:sldId id="386" r:id="rId31"/>
    <p:sldId id="560" r:id="rId32"/>
    <p:sldId id="561" r:id="rId33"/>
    <p:sldId id="553" r:id="rId34"/>
    <p:sldId id="554" r:id="rId35"/>
    <p:sldId id="398" r:id="rId36"/>
    <p:sldId id="400" r:id="rId37"/>
    <p:sldId id="401" r:id="rId38"/>
    <p:sldId id="402" r:id="rId39"/>
    <p:sldId id="403" r:id="rId40"/>
    <p:sldId id="404" r:id="rId41"/>
    <p:sldId id="409" r:id="rId42"/>
    <p:sldId id="410" r:id="rId43"/>
    <p:sldId id="411" r:id="rId44"/>
    <p:sldId id="412" r:id="rId45"/>
    <p:sldId id="413" r:id="rId46"/>
    <p:sldId id="414" r:id="rId47"/>
    <p:sldId id="415" r:id="rId48"/>
    <p:sldId id="418" r:id="rId49"/>
    <p:sldId id="417" r:id="rId50"/>
    <p:sldId id="419" r:id="rId51"/>
    <p:sldId id="420" r:id="rId52"/>
    <p:sldId id="421" r:id="rId53"/>
    <p:sldId id="423" r:id="rId54"/>
    <p:sldId id="424" r:id="rId55"/>
    <p:sldId id="425" r:id="rId56"/>
    <p:sldId id="426" r:id="rId57"/>
    <p:sldId id="432" r:id="rId58"/>
    <p:sldId id="433" r:id="rId59"/>
    <p:sldId id="434" r:id="rId60"/>
    <p:sldId id="435" r:id="rId61"/>
    <p:sldId id="555" r:id="rId62"/>
    <p:sldId id="436" r:id="rId63"/>
    <p:sldId id="440" r:id="rId64"/>
    <p:sldId id="439" r:id="rId65"/>
    <p:sldId id="441" r:id="rId66"/>
    <p:sldId id="450" r:id="rId67"/>
    <p:sldId id="443" r:id="rId68"/>
    <p:sldId id="556" r:id="rId69"/>
    <p:sldId id="445" r:id="rId70"/>
    <p:sldId id="446" r:id="rId71"/>
    <p:sldId id="447" r:id="rId72"/>
    <p:sldId id="449" r:id="rId73"/>
    <p:sldId id="451" r:id="rId74"/>
    <p:sldId id="458" r:id="rId75"/>
    <p:sldId id="459" r:id="rId76"/>
    <p:sldId id="460" r:id="rId77"/>
    <p:sldId id="469" r:id="rId78"/>
    <p:sldId id="470" r:id="rId79"/>
    <p:sldId id="472" r:id="rId80"/>
    <p:sldId id="474" r:id="rId81"/>
    <p:sldId id="475" r:id="rId82"/>
    <p:sldId id="476" r:id="rId83"/>
    <p:sldId id="477" r:id="rId84"/>
    <p:sldId id="480" r:id="rId85"/>
    <p:sldId id="481" r:id="rId86"/>
    <p:sldId id="482" r:id="rId87"/>
    <p:sldId id="483" r:id="rId88"/>
    <p:sldId id="557" r:id="rId89"/>
    <p:sldId id="558" r:id="rId90"/>
    <p:sldId id="484" r:id="rId91"/>
    <p:sldId id="485" r:id="rId92"/>
    <p:sldId id="486" r:id="rId93"/>
    <p:sldId id="487" r:id="rId94"/>
    <p:sldId id="488" r:id="rId95"/>
    <p:sldId id="489" r:id="rId96"/>
    <p:sldId id="490" r:id="rId97"/>
    <p:sldId id="493" r:id="rId98"/>
    <p:sldId id="494" r:id="rId99"/>
    <p:sldId id="495" r:id="rId100"/>
    <p:sldId id="496" r:id="rId101"/>
    <p:sldId id="497" r:id="rId102"/>
    <p:sldId id="500" r:id="rId103"/>
    <p:sldId id="501" r:id="rId104"/>
    <p:sldId id="507" r:id="rId105"/>
    <p:sldId id="509" r:id="rId106"/>
    <p:sldId id="512" r:id="rId107"/>
    <p:sldId id="513" r:id="rId108"/>
    <p:sldId id="524" r:id="rId109"/>
    <p:sldId id="525" r:id="rId110"/>
    <p:sldId id="526" r:id="rId111"/>
    <p:sldId id="527" r:id="rId112"/>
    <p:sldId id="528" r:id="rId113"/>
    <p:sldId id="559" r:id="rId114"/>
    <p:sldId id="529" r:id="rId115"/>
    <p:sldId id="530" r:id="rId116"/>
    <p:sldId id="531" r:id="rId117"/>
    <p:sldId id="532" r:id="rId118"/>
    <p:sldId id="533" r:id="rId119"/>
    <p:sldId id="534" r:id="rId120"/>
    <p:sldId id="535" r:id="rId121"/>
    <p:sldId id="536" r:id="rId122"/>
    <p:sldId id="537" r:id="rId123"/>
    <p:sldId id="538" r:id="rId124"/>
    <p:sldId id="539" r:id="rId125"/>
    <p:sldId id="540" r:id="rId126"/>
    <p:sldId id="542" r:id="rId127"/>
    <p:sldId id="543" r:id="rId128"/>
    <p:sldId id="544" r:id="rId129"/>
    <p:sldId id="545" r:id="rId130"/>
    <p:sldId id="546" r:id="rId131"/>
  </p:sldIdLst>
  <p:sldSz cx="16256000" cy="9144000"/>
  <p:notesSz cx="6858000" cy="9144000"/>
  <p:defaultTextStyle>
    <a:defPPr>
      <a:defRPr lang="en-US"/>
    </a:defPPr>
    <a:lvl1pPr algn="ctr" rtl="0" fontAlgn="base">
      <a:spcBef>
        <a:spcPct val="0"/>
      </a:spcBef>
      <a:spcAft>
        <a:spcPct val="0"/>
      </a:spcAft>
      <a:defRPr sz="36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36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36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36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3600" kern="1200">
        <a:solidFill>
          <a:srgbClr val="000000"/>
        </a:solidFill>
        <a:latin typeface="Gill Sans" charset="0"/>
        <a:ea typeface="ヒラギノ角ゴ ProN W3" charset="0"/>
        <a:cs typeface="ヒラギノ角ゴ ProN W3" charset="0"/>
        <a:sym typeface="Gill Sans" charset="0"/>
      </a:defRPr>
    </a:lvl5pPr>
    <a:lvl6pPr marL="2286000" algn="l" defTabSz="914400" rtl="0" eaLnBrk="1" latinLnBrk="0" hangingPunct="1">
      <a:defRPr sz="3600" kern="1200">
        <a:solidFill>
          <a:srgbClr val="000000"/>
        </a:solidFill>
        <a:latin typeface="Gill Sans" charset="0"/>
        <a:ea typeface="ヒラギノ角ゴ ProN W3" charset="0"/>
        <a:cs typeface="ヒラギノ角ゴ ProN W3" charset="0"/>
        <a:sym typeface="Gill Sans" charset="0"/>
      </a:defRPr>
    </a:lvl6pPr>
    <a:lvl7pPr marL="2743200" algn="l" defTabSz="914400" rtl="0" eaLnBrk="1" latinLnBrk="0" hangingPunct="1">
      <a:defRPr sz="3600" kern="1200">
        <a:solidFill>
          <a:srgbClr val="000000"/>
        </a:solidFill>
        <a:latin typeface="Gill Sans" charset="0"/>
        <a:ea typeface="ヒラギノ角ゴ ProN W3" charset="0"/>
        <a:cs typeface="ヒラギノ角ゴ ProN W3" charset="0"/>
        <a:sym typeface="Gill Sans" charset="0"/>
      </a:defRPr>
    </a:lvl7pPr>
    <a:lvl8pPr marL="3200400" algn="l" defTabSz="914400" rtl="0" eaLnBrk="1" latinLnBrk="0" hangingPunct="1">
      <a:defRPr sz="3600" kern="1200">
        <a:solidFill>
          <a:srgbClr val="000000"/>
        </a:solidFill>
        <a:latin typeface="Gill Sans" charset="0"/>
        <a:ea typeface="ヒラギノ角ゴ ProN W3" charset="0"/>
        <a:cs typeface="ヒラギノ角ゴ ProN W3" charset="0"/>
        <a:sym typeface="Gill Sans" charset="0"/>
      </a:defRPr>
    </a:lvl8pPr>
    <a:lvl9pPr marL="3657600" algn="l" defTabSz="914400" rtl="0" eaLnBrk="1" latinLnBrk="0" hangingPunct="1">
      <a:defRPr sz="3600" kern="1200">
        <a:solidFill>
          <a:srgbClr val="000000"/>
        </a:solidFill>
        <a:latin typeface="Gill Sans" charset="0"/>
        <a:ea typeface="ヒラギノ角ゴ ProN W3" charset="0"/>
        <a:cs typeface="ヒラギノ角ゴ ProN W3" charset="0"/>
        <a:sym typeface="Gill Sans" charset="0"/>
      </a:defRPr>
    </a:lvl9pPr>
  </p:defaultTextStyle>
  <p:extLst>
    <p:ext uri="{EFAFB233-063F-42B5-8137-9DF3F51BA10A}">
      <p15:sldGuideLst xmlns="" xmlns:p15="http://schemas.microsoft.com/office/powerpoint/2012/main">
        <p15:guide id="1" orient="horz" pos="2880">
          <p15:clr>
            <a:srgbClr val="A4A3A4"/>
          </p15:clr>
        </p15:guide>
        <p15:guide id="2" pos="5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914" autoAdjust="0"/>
  </p:normalViewPr>
  <p:slideViewPr>
    <p:cSldViewPr>
      <p:cViewPr varScale="1">
        <p:scale>
          <a:sx n="46" d="100"/>
          <a:sy n="46" d="100"/>
        </p:scale>
        <p:origin x="-994" y="-77"/>
      </p:cViewPr>
      <p:guideLst>
        <p:guide orient="horz" pos="2880"/>
        <p:guide pos="512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presProps" Target="presProps.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28" Type="http://schemas.openxmlformats.org/officeDocument/2006/relationships/slide" Target="slides/slide114.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13" Type="http://schemas.openxmlformats.org/officeDocument/2006/relationships/slide" Target="slides/slide99.xml"/><Relationship Id="rId118" Type="http://schemas.openxmlformats.org/officeDocument/2006/relationships/slide" Target="slides/slide104.xml"/><Relationship Id="rId126" Type="http://schemas.openxmlformats.org/officeDocument/2006/relationships/slide" Target="slides/slide112.xml"/><Relationship Id="rId13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slide" Target="slides/slide89.xml"/><Relationship Id="rId108" Type="http://schemas.openxmlformats.org/officeDocument/2006/relationships/slide" Target="slides/slide94.xml"/><Relationship Id="rId116" Type="http://schemas.openxmlformats.org/officeDocument/2006/relationships/slide" Target="slides/slide102.xml"/><Relationship Id="rId124" Type="http://schemas.openxmlformats.org/officeDocument/2006/relationships/slide" Target="slides/slide110.xml"/><Relationship Id="rId129" Type="http://schemas.openxmlformats.org/officeDocument/2006/relationships/slide" Target="slides/slide115.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11" Type="http://schemas.openxmlformats.org/officeDocument/2006/relationships/slide" Target="slides/slide97.xml"/><Relationship Id="rId13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slide" Target="slides/slide92.xml"/><Relationship Id="rId114" Type="http://schemas.openxmlformats.org/officeDocument/2006/relationships/slide" Target="slides/slide100.xml"/><Relationship Id="rId119" Type="http://schemas.openxmlformats.org/officeDocument/2006/relationships/slide" Target="slides/slide105.xml"/><Relationship Id="rId127" Type="http://schemas.openxmlformats.org/officeDocument/2006/relationships/slide" Target="slides/slide11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30" Type="http://schemas.openxmlformats.org/officeDocument/2006/relationships/slide" Target="slides/slide116.xml"/><Relationship Id="rId13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tableStyles" Target="tableStyles.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FB9178A3-0847-4CC5-9DC6-2238FA40EB39}" type="datetimeFigureOut">
              <a:rPr lang="en-US"/>
              <a:pPr>
                <a:defRPr/>
              </a:pPr>
              <a:t>7/29/2019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84840F5D-4594-4981-9033-7A117CF078AF}" type="slidenum">
              <a:rPr lang="en-US"/>
              <a:pPr>
                <a:defRPr/>
              </a:pPr>
              <a:t>‹#›</a:t>
            </a:fld>
            <a:endParaRPr lang="en-US"/>
          </a:p>
        </p:txBody>
      </p:sp>
    </p:spTree>
    <p:extLst>
      <p:ext uri="{BB962C8B-B14F-4D97-AF65-F5344CB8AC3E}">
        <p14:creationId xmlns="" xmlns:p14="http://schemas.microsoft.com/office/powerpoint/2010/main" val="244028995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a:t>
            </a:r>
            <a:r>
              <a:rPr lang="en-US" baseline="0" dirty="0" smtClean="0"/>
              <a:t> evening everyone, and welcome back to our Prophesy series.  Tonight is night number 9, and we have an important topic for you tonight but I think you’ll enjoy it.  But it’s also a serious message, and we need God to open our minds and our hearts to accept it.  So before we get into it, </a:t>
            </a:r>
            <a:r>
              <a:rPr lang="en-US" baseline="0" smtClean="0"/>
              <a:t>let’s pray.</a:t>
            </a:r>
            <a:endParaRPr lang="en-US" dirty="0"/>
          </a:p>
        </p:txBody>
      </p:sp>
      <p:sp>
        <p:nvSpPr>
          <p:cNvPr id="4" name="Slide Number Placeholder 3"/>
          <p:cNvSpPr>
            <a:spLocks noGrp="1"/>
          </p:cNvSpPr>
          <p:nvPr>
            <p:ph type="sldNum" sz="quarter" idx="10"/>
          </p:nvPr>
        </p:nvSpPr>
        <p:spPr/>
        <p:txBody>
          <a:bodyPr/>
          <a:lstStyle/>
          <a:p>
            <a:pPr>
              <a:defRPr/>
            </a:pPr>
            <a:fld id="{84840F5D-4594-4981-9033-7A117CF078AF}" type="slidenum">
              <a:rPr lang="en-US" smtClean="0"/>
              <a:pPr>
                <a:defRPr/>
              </a:pPr>
              <a:t>1</a:t>
            </a:fld>
            <a:endParaRPr lang="en-US"/>
          </a:p>
        </p:txBody>
      </p:sp>
    </p:spTree>
    <p:extLst>
      <p:ext uri="{BB962C8B-B14F-4D97-AF65-F5344CB8AC3E}">
        <p14:creationId xmlns="" xmlns:p14="http://schemas.microsoft.com/office/powerpoint/2010/main" val="3115560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p:spPr>
      </p:sp>
      <p:sp>
        <p:nvSpPr>
          <p:cNvPr id="1331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solidFill>
                  <a:schemeClr val="tx1"/>
                </a:solidFill>
              </a:rPr>
              <a:t>… as we read in Ephesians 3:9,</a:t>
            </a:r>
          </a:p>
          <a:p>
            <a:pPr>
              <a:spcBef>
                <a:spcPct val="0"/>
              </a:spcBef>
            </a:pPr>
            <a:endParaRPr lang="en-US" dirty="0" smtClean="0">
              <a:solidFill>
                <a:schemeClr val="tx1"/>
              </a:solidFill>
            </a:endParaRPr>
          </a:p>
          <a:p>
            <a:pPr>
              <a:spcBef>
                <a:spcPct val="0"/>
              </a:spcBef>
            </a:pPr>
            <a:r>
              <a:rPr lang="en-US" dirty="0" smtClean="0">
                <a:solidFill>
                  <a:schemeClr val="tx1"/>
                </a:solidFill>
              </a:rPr>
              <a:t>“…</a:t>
            </a:r>
            <a:r>
              <a:rPr lang="en-US" b="1" dirty="0" smtClean="0">
                <a:solidFill>
                  <a:schemeClr val="tx1"/>
                </a:solidFill>
              </a:rPr>
              <a:t>God who created all things through Jesus Christ.”</a:t>
            </a:r>
          </a:p>
          <a:p>
            <a:pPr>
              <a:spcBef>
                <a:spcPct val="0"/>
              </a:spcBef>
            </a:pPr>
            <a:endParaRPr lang="en-US" b="1" dirty="0" smtClean="0">
              <a:solidFill>
                <a:schemeClr val="tx1"/>
              </a:solidFill>
            </a:endParaRPr>
          </a:p>
          <a:p>
            <a:pPr>
              <a:spcBef>
                <a:spcPct val="0"/>
              </a:spcBef>
            </a:pPr>
            <a:r>
              <a:rPr lang="en-US" b="0" dirty="0" smtClean="0">
                <a:solidFill>
                  <a:schemeClr val="tx1"/>
                </a:solidFill>
              </a:rPr>
              <a:t>And</a:t>
            </a:r>
            <a:r>
              <a:rPr lang="en-US" b="0" baseline="0" dirty="0" smtClean="0">
                <a:solidFill>
                  <a:schemeClr val="tx1"/>
                </a:solidFill>
              </a:rPr>
              <a:t> now, let us go back to the beginning, to Genesis, and see …</a:t>
            </a:r>
            <a:endParaRPr lang="en-US" b="0" dirty="0" smtClean="0">
              <a:solidFill>
                <a:schemeClr val="tx1"/>
              </a:solidFill>
            </a:endParaRPr>
          </a:p>
        </p:txBody>
      </p:sp>
      <p:sp>
        <p:nvSpPr>
          <p:cNvPr id="1331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FA9DAE0-B1A6-46EB-92CF-C4268998E3F4}" type="slidenum">
              <a:rPr lang="en-US"/>
              <a:pPr/>
              <a:t>10</a:t>
            </a:fld>
            <a:endParaRPr lang="en-US"/>
          </a:p>
        </p:txBody>
      </p:sp>
    </p:spTree>
    <p:extLst>
      <p:ext uri="{BB962C8B-B14F-4D97-AF65-F5344CB8AC3E}">
        <p14:creationId xmlns="" xmlns:p14="http://schemas.microsoft.com/office/powerpoint/2010/main" val="56361680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p:spPr>
      </p:sp>
      <p:sp>
        <p:nvSpPr>
          <p:cNvPr id="1914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0" dirty="0" smtClean="0">
                <a:solidFill>
                  <a:schemeClr val="tx1"/>
                </a:solidFill>
              </a:rPr>
              <a:t>Circa</a:t>
            </a:r>
            <a:r>
              <a:rPr lang="en-US" b="0" baseline="0" dirty="0" smtClean="0">
                <a:solidFill>
                  <a:schemeClr val="tx1"/>
                </a:solidFill>
              </a:rPr>
              <a:t> A.D. 315-335, Sylvester the first, yet another bishop of a congregation at Rome, </a:t>
            </a:r>
            <a:r>
              <a:rPr lang="en-US" b="0" dirty="0" smtClean="0">
                <a:solidFill>
                  <a:schemeClr val="tx1"/>
                </a:solidFill>
                <a:effectLst/>
              </a:rPr>
              <a:t>decreed that the rest of the Sabbath should be transferred rather to the first day of the week, in order that on that day we should rest from worldly works for the praise of God,</a:t>
            </a:r>
            <a:r>
              <a:rPr lang="en-US" b="0" baseline="0" dirty="0" smtClean="0">
                <a:solidFill>
                  <a:schemeClr val="tx1"/>
                </a:solidFill>
                <a:effectLst/>
              </a:rPr>
              <a:t> as opposed to the 7</a:t>
            </a:r>
            <a:r>
              <a:rPr lang="en-US" b="0" baseline="30000" dirty="0" smtClean="0">
                <a:solidFill>
                  <a:schemeClr val="tx1"/>
                </a:solidFill>
                <a:effectLst/>
              </a:rPr>
              <a:t>th</a:t>
            </a:r>
            <a:r>
              <a:rPr lang="en-US" b="0" baseline="0" dirty="0" smtClean="0">
                <a:solidFill>
                  <a:schemeClr val="tx1"/>
                </a:solidFill>
                <a:effectLst/>
              </a:rPr>
              <a:t> day the Sabbath of the Lord. …</a:t>
            </a:r>
            <a:endParaRPr lang="en-US" b="0" dirty="0" smtClean="0">
              <a:solidFill>
                <a:schemeClr val="tx1"/>
              </a:solidFill>
            </a:endParaRPr>
          </a:p>
        </p:txBody>
      </p:sp>
      <p:sp>
        <p:nvSpPr>
          <p:cNvPr id="191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AD79EDE-5954-4B93-85AE-8B8E68B1911B}" type="slidenum">
              <a:rPr lang="en-US"/>
              <a:pPr/>
              <a:t>100</a:t>
            </a:fld>
            <a:endParaRPr lang="en-US"/>
          </a:p>
        </p:txBody>
      </p:sp>
    </p:spTree>
    <p:extLst>
      <p:ext uri="{BB962C8B-B14F-4D97-AF65-F5344CB8AC3E}">
        <p14:creationId xmlns="" xmlns:p14="http://schemas.microsoft.com/office/powerpoint/2010/main" val="330067311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p:spPr>
      </p:sp>
      <p:sp>
        <p:nvSpPr>
          <p:cNvPr id="1925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 Then in A.D. 321 the first</a:t>
            </a:r>
            <a:r>
              <a:rPr lang="en-US" baseline="0" dirty="0" smtClean="0"/>
              <a:t> known state law commanding persons to rest on the first day of the week, was given by the </a:t>
            </a:r>
            <a:r>
              <a:rPr lang="en-US" dirty="0" smtClean="0"/>
              <a:t>Emperor Constantine.</a:t>
            </a:r>
            <a:r>
              <a:rPr lang="en-US" baseline="0" dirty="0" smtClean="0"/>
              <a:t>  He had claimed to convert to Christianity after seeing a vision.  We read of this law …</a:t>
            </a:r>
            <a:endParaRPr lang="en-US" dirty="0" smtClean="0"/>
          </a:p>
        </p:txBody>
      </p:sp>
      <p:sp>
        <p:nvSpPr>
          <p:cNvPr id="192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D145D82-C559-4CB2-9A77-37EE8F60976B}" type="slidenum">
              <a:rPr lang="en-US"/>
              <a:pPr/>
              <a:t>101</a:t>
            </a:fld>
            <a:endParaRPr lang="en-US"/>
          </a:p>
        </p:txBody>
      </p:sp>
    </p:spTree>
    <p:extLst>
      <p:ext uri="{BB962C8B-B14F-4D97-AF65-F5344CB8AC3E}">
        <p14:creationId xmlns="" xmlns:p14="http://schemas.microsoft.com/office/powerpoint/2010/main" val="294089251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p:spPr>
      </p:sp>
      <p:sp>
        <p:nvSpPr>
          <p:cNvPr id="1935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 In the Codex</a:t>
            </a:r>
            <a:r>
              <a:rPr lang="en-US" baseline="0" dirty="0" smtClean="0"/>
              <a:t> </a:t>
            </a:r>
            <a:r>
              <a:rPr lang="en-US" baseline="0" dirty="0" err="1" smtClean="0"/>
              <a:t>Justinianus</a:t>
            </a:r>
            <a:r>
              <a:rPr lang="en-US" baseline="0" dirty="0" smtClean="0"/>
              <a:t>, </a:t>
            </a:r>
            <a:r>
              <a:rPr lang="en-US" baseline="0" dirty="0" err="1" smtClean="0"/>
              <a:t>liber</a:t>
            </a:r>
            <a:r>
              <a:rPr lang="en-US" baseline="0" dirty="0" smtClean="0"/>
              <a:t> 3, </a:t>
            </a:r>
            <a:r>
              <a:rPr lang="en-US" baseline="0" dirty="0" err="1" smtClean="0"/>
              <a:t>titulus</a:t>
            </a:r>
            <a:r>
              <a:rPr lang="en-US" baseline="0" dirty="0" smtClean="0"/>
              <a:t> 12, #3, we read, as translated into English:</a:t>
            </a:r>
          </a:p>
          <a:p>
            <a:pPr>
              <a:spcBef>
                <a:spcPct val="0"/>
              </a:spcBef>
            </a:pPr>
            <a:endParaRPr lang="en-US" baseline="0" dirty="0" smtClean="0"/>
          </a:p>
          <a:p>
            <a:pPr>
              <a:spcBef>
                <a:spcPct val="0"/>
              </a:spcBef>
            </a:pPr>
            <a:r>
              <a:rPr lang="en-US" dirty="0" smtClean="0"/>
              <a:t>“</a:t>
            </a:r>
            <a:r>
              <a:rPr lang="en-US" b="1" dirty="0" smtClean="0"/>
              <a:t>On the venerable Day of the Sun let the magistrates and people residing in cities rest, and let all workshops be closed...”</a:t>
            </a:r>
            <a:endParaRPr lang="en-US" dirty="0" smtClean="0"/>
          </a:p>
        </p:txBody>
      </p:sp>
      <p:sp>
        <p:nvSpPr>
          <p:cNvPr id="193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4AF57DA-C1F2-4063-8A50-A26506C0FB2A}" type="slidenum">
              <a:rPr lang="en-US"/>
              <a:pPr/>
              <a:t>102</a:t>
            </a:fld>
            <a:endParaRPr lang="en-US"/>
          </a:p>
        </p:txBody>
      </p:sp>
    </p:spTree>
    <p:extLst>
      <p:ext uri="{BB962C8B-B14F-4D97-AF65-F5344CB8AC3E}">
        <p14:creationId xmlns="" xmlns:p14="http://schemas.microsoft.com/office/powerpoint/2010/main" val="229785665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p:spPr>
      </p:sp>
      <p:sp>
        <p:nvSpPr>
          <p:cNvPr id="1945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As the landslide into apostasy predicted by Paul and Daniel gained momentum, so did the process of changing the times of Christian worship.</a:t>
            </a:r>
          </a:p>
        </p:txBody>
      </p:sp>
      <p:sp>
        <p:nvSpPr>
          <p:cNvPr id="194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647C73B-90A0-4A3D-97FA-68957F4379DE}" type="slidenum">
              <a:rPr lang="en-US"/>
              <a:pPr/>
              <a:t>103</a:t>
            </a:fld>
            <a:endParaRPr lang="en-US"/>
          </a:p>
        </p:txBody>
      </p:sp>
    </p:spTree>
    <p:extLst>
      <p:ext uri="{BB962C8B-B14F-4D97-AF65-F5344CB8AC3E}">
        <p14:creationId xmlns="" xmlns:p14="http://schemas.microsoft.com/office/powerpoint/2010/main" val="273813361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p:spPr>
      </p:sp>
      <p:sp>
        <p:nvSpPr>
          <p:cNvPr id="1955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In the year </a:t>
            </a:r>
            <a:r>
              <a:rPr lang="en-US" b="1" dirty="0" smtClean="0"/>
              <a:t>A.D. 386, Theodosius I</a:t>
            </a:r>
            <a:r>
              <a:rPr lang="en-US" dirty="0" smtClean="0"/>
              <a:t> forbade payment of public and private debt the first day of the week (Sunday), as we read:</a:t>
            </a:r>
          </a:p>
          <a:p>
            <a:pPr>
              <a:spcBef>
                <a:spcPct val="0"/>
              </a:spcBef>
            </a:pPr>
            <a:endParaRPr lang="en-US" dirty="0" smtClean="0"/>
          </a:p>
          <a:p>
            <a:pPr>
              <a:spcBef>
                <a:spcPct val="0"/>
              </a:spcBef>
            </a:pPr>
            <a:r>
              <a:rPr lang="en-US" b="1" dirty="0" smtClean="0"/>
              <a:t>“No person shall demand payment of either a public or private debt [on Sunday].”</a:t>
            </a:r>
          </a:p>
          <a:p>
            <a:pPr>
              <a:spcBef>
                <a:spcPct val="0"/>
              </a:spcBef>
            </a:pPr>
            <a:endParaRPr lang="en-US" b="1" dirty="0" smtClean="0"/>
          </a:p>
          <a:p>
            <a:pPr>
              <a:spcBef>
                <a:spcPct val="0"/>
              </a:spcBef>
            </a:pPr>
            <a:r>
              <a:rPr lang="en-US" dirty="0" smtClean="0"/>
              <a:t>This </a:t>
            </a:r>
            <a:r>
              <a:rPr lang="en-US" baseline="0" dirty="0" smtClean="0"/>
              <a:t>is still</a:t>
            </a:r>
            <a:r>
              <a:rPr lang="en-US" dirty="0" smtClean="0"/>
              <a:t> practiced in</a:t>
            </a:r>
            <a:r>
              <a:rPr lang="en-US" baseline="0" dirty="0" smtClean="0"/>
              <a:t> many places all over the globe.</a:t>
            </a:r>
            <a:endParaRPr lang="en-US" dirty="0" smtClean="0"/>
          </a:p>
        </p:txBody>
      </p:sp>
      <p:sp>
        <p:nvSpPr>
          <p:cNvPr id="195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DD194E3-831C-48A1-979B-34AB7A47174A}" type="slidenum">
              <a:rPr lang="en-US"/>
              <a:pPr/>
              <a:t>104</a:t>
            </a:fld>
            <a:endParaRPr lang="en-US"/>
          </a:p>
        </p:txBody>
      </p:sp>
    </p:spTree>
    <p:extLst>
      <p:ext uri="{BB962C8B-B14F-4D97-AF65-F5344CB8AC3E}">
        <p14:creationId xmlns="" xmlns:p14="http://schemas.microsoft.com/office/powerpoint/2010/main" val="102258164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p:spPr>
      </p:sp>
      <p:sp>
        <p:nvSpPr>
          <p:cNvPr id="1966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Theodosius II, in the year A.D.</a:t>
            </a:r>
            <a:r>
              <a:rPr lang="en-US" b="1" dirty="0" smtClean="0"/>
              <a:t> </a:t>
            </a:r>
            <a:r>
              <a:rPr lang="en-US" dirty="0" smtClean="0"/>
              <a:t>425, turned his attention to the sporting activities of his people and forbade all amusements, both circuses and theaters, on the first day of the week (Sundays).</a:t>
            </a:r>
          </a:p>
          <a:p>
            <a:pPr>
              <a:spcBef>
                <a:spcPct val="0"/>
              </a:spcBef>
            </a:pPr>
            <a:endParaRPr lang="en-US" b="1" dirty="0" smtClean="0"/>
          </a:p>
          <a:p>
            <a:pPr>
              <a:spcBef>
                <a:spcPct val="0"/>
              </a:spcBef>
            </a:pPr>
            <a:r>
              <a:rPr lang="en-US" b="0" dirty="0" smtClean="0"/>
              <a:t>Thus we can see, by this brief</a:t>
            </a:r>
            <a:r>
              <a:rPr lang="en-US" b="0" baseline="0" dirty="0" smtClean="0"/>
              <a:t> look into history, </a:t>
            </a:r>
            <a:r>
              <a:rPr lang="en-US" b="0" dirty="0" smtClean="0"/>
              <a:t>that the solemnity of the 7</a:t>
            </a:r>
            <a:r>
              <a:rPr lang="en-US" b="0" baseline="30000" dirty="0" smtClean="0"/>
              <a:t>th</a:t>
            </a:r>
            <a:r>
              <a:rPr lang="en-US" b="0" dirty="0" smtClean="0"/>
              <a:t> day the Sabbath was changed to the first day of the week (aka: Sunday) by gradual process over several centuries, by persons</a:t>
            </a:r>
            <a:r>
              <a:rPr lang="en-US" b="0" baseline="0" dirty="0" smtClean="0"/>
              <a:t> who professed to follow Jesus Christ.</a:t>
            </a:r>
            <a:endParaRPr lang="en-US" b="0" dirty="0" smtClean="0"/>
          </a:p>
        </p:txBody>
      </p:sp>
      <p:sp>
        <p:nvSpPr>
          <p:cNvPr id="1966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93CDBDF-D075-4F4C-BC50-AA5CD687259A}" type="slidenum">
              <a:rPr lang="en-US"/>
              <a:pPr/>
              <a:t>105</a:t>
            </a:fld>
            <a:endParaRPr lang="en-US"/>
          </a:p>
        </p:txBody>
      </p:sp>
    </p:spTree>
    <p:extLst>
      <p:ext uri="{BB962C8B-B14F-4D97-AF65-F5344CB8AC3E}">
        <p14:creationId xmlns="" xmlns:p14="http://schemas.microsoft.com/office/powerpoint/2010/main" val="265841186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p:spPr>
      </p:sp>
      <p:sp>
        <p:nvSpPr>
          <p:cNvPr id="1976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Examples of this thought are found in the following statements taken from officially sanctioned Roman Catholic writings.</a:t>
            </a:r>
          </a:p>
        </p:txBody>
      </p:sp>
      <p:sp>
        <p:nvSpPr>
          <p:cNvPr id="1976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BB301B9-9CA6-4AEC-AB99-9BD0E1BA77C0}" type="slidenum">
              <a:rPr lang="en-US"/>
              <a:pPr/>
              <a:t>106</a:t>
            </a:fld>
            <a:endParaRPr lang="en-US"/>
          </a:p>
        </p:txBody>
      </p:sp>
    </p:spTree>
    <p:extLst>
      <p:ext uri="{BB962C8B-B14F-4D97-AF65-F5344CB8AC3E}">
        <p14:creationId xmlns="" xmlns:p14="http://schemas.microsoft.com/office/powerpoint/2010/main" val="422261537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p:spPr>
      </p:sp>
      <p:sp>
        <p:nvSpPr>
          <p:cNvPr id="1986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0" dirty="0" smtClean="0"/>
              <a:t>For instance, In Stephen Keenan’s, A Doctrinal Catechism, p. 174, we read:</a:t>
            </a:r>
          </a:p>
          <a:p>
            <a:pPr>
              <a:spcBef>
                <a:spcPct val="0"/>
              </a:spcBef>
            </a:pPr>
            <a:endParaRPr lang="en-US" b="1" dirty="0" smtClean="0"/>
          </a:p>
          <a:p>
            <a:pPr>
              <a:spcBef>
                <a:spcPct val="0"/>
              </a:spcBef>
            </a:pPr>
            <a:r>
              <a:rPr lang="en-US" dirty="0" smtClean="0"/>
              <a:t> </a:t>
            </a:r>
            <a:r>
              <a:rPr lang="en-US" b="1" dirty="0" smtClean="0"/>
              <a:t>Question:  “Have you any other way of proving that the church has power to institute festivals of precept? …”</a:t>
            </a:r>
            <a:r>
              <a:rPr lang="en-US" dirty="0" smtClean="0"/>
              <a:t/>
            </a:r>
            <a:br>
              <a:rPr lang="en-US" dirty="0" smtClean="0"/>
            </a:br>
            <a:endParaRPr lang="en-US" dirty="0" smtClean="0"/>
          </a:p>
          <a:p>
            <a:pPr>
              <a:spcBef>
                <a:spcPct val="0"/>
              </a:spcBef>
            </a:pPr>
            <a:r>
              <a:rPr lang="en-US" dirty="0" smtClean="0"/>
              <a:t/>
            </a:r>
            <a:br>
              <a:rPr lang="en-US" dirty="0" smtClean="0"/>
            </a:br>
            <a:endParaRPr lang="en-US" dirty="0" smtClean="0"/>
          </a:p>
          <a:p>
            <a:pPr>
              <a:spcBef>
                <a:spcPct val="0"/>
              </a:spcBef>
            </a:pPr>
            <a:endParaRPr lang="en-US" dirty="0" smtClean="0"/>
          </a:p>
        </p:txBody>
      </p:sp>
      <p:sp>
        <p:nvSpPr>
          <p:cNvPr id="198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D5B5BC2-6E1D-4A9A-BE4A-F2765317CA27}" type="slidenum">
              <a:rPr lang="en-US"/>
              <a:pPr/>
              <a:t>107</a:t>
            </a:fld>
            <a:endParaRPr lang="en-US"/>
          </a:p>
        </p:txBody>
      </p:sp>
    </p:spTree>
    <p:extLst>
      <p:ext uri="{BB962C8B-B14F-4D97-AF65-F5344CB8AC3E}">
        <p14:creationId xmlns="" xmlns:p14="http://schemas.microsoft.com/office/powerpoint/2010/main" val="293720667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p:spPr>
      </p:sp>
      <p:sp>
        <p:nvSpPr>
          <p:cNvPr id="1996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 Answer:  “Had she not such power, she could not have done that in which all modem religionists agree with her—…”</a:t>
            </a:r>
            <a:endParaRPr lang="en-US" dirty="0" smtClean="0"/>
          </a:p>
        </p:txBody>
      </p:sp>
      <p:sp>
        <p:nvSpPr>
          <p:cNvPr id="1996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4B91B49-49EA-4666-99A2-FE19AF708F9B}" type="slidenum">
              <a:rPr lang="en-US"/>
              <a:pPr/>
              <a:t>108</a:t>
            </a:fld>
            <a:endParaRPr lang="en-US"/>
          </a:p>
        </p:txBody>
      </p:sp>
    </p:spTree>
    <p:extLst>
      <p:ext uri="{BB962C8B-B14F-4D97-AF65-F5344CB8AC3E}">
        <p14:creationId xmlns="" xmlns:p14="http://schemas.microsoft.com/office/powerpoint/2010/main" val="235674961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p:spPr>
      </p:sp>
      <p:sp>
        <p:nvSpPr>
          <p:cNvPr id="2007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t>
            </a:r>
            <a:r>
              <a:rPr lang="en-US" b="1" dirty="0" smtClean="0"/>
              <a:t>she could not have substituted… the observance of Sunday the first day of the week,…”</a:t>
            </a:r>
            <a:endParaRPr lang="en-US" dirty="0" smtClean="0"/>
          </a:p>
        </p:txBody>
      </p:sp>
      <p:sp>
        <p:nvSpPr>
          <p:cNvPr id="2007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7C0209F-E5D7-4C38-872F-9729C556C12E}" type="slidenum">
              <a:rPr lang="en-US"/>
              <a:pPr/>
              <a:t>109</a:t>
            </a:fld>
            <a:endParaRPr lang="en-US"/>
          </a:p>
        </p:txBody>
      </p:sp>
    </p:spTree>
    <p:extLst>
      <p:ext uri="{BB962C8B-B14F-4D97-AF65-F5344CB8AC3E}">
        <p14:creationId xmlns="" xmlns:p14="http://schemas.microsoft.com/office/powerpoint/2010/main" val="3279064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On the first day of creation God said in Genesis</a:t>
            </a:r>
            <a:r>
              <a:rPr lang="en-US" baseline="0" dirty="0" smtClean="0"/>
              <a:t> 1:3,</a:t>
            </a:r>
          </a:p>
          <a:p>
            <a:pPr>
              <a:spcBef>
                <a:spcPct val="0"/>
              </a:spcBef>
            </a:pPr>
            <a:endParaRPr lang="en-US" baseline="0" dirty="0" smtClean="0"/>
          </a:p>
          <a:p>
            <a:pPr>
              <a:spcBef>
                <a:spcPct val="0"/>
              </a:spcBef>
            </a:pPr>
            <a:r>
              <a:rPr lang="en-US" baseline="0" dirty="0" smtClean="0"/>
              <a:t>“</a:t>
            </a:r>
            <a:r>
              <a:rPr lang="en-US" b="1" dirty="0" smtClean="0"/>
              <a:t>Let there be light; and there was light.”</a:t>
            </a:r>
            <a:endParaRPr lang="en-US" dirty="0"/>
          </a:p>
        </p:txBody>
      </p:sp>
      <p:sp>
        <p:nvSpPr>
          <p:cNvPr id="4" name="Slide Number Placeholder 3"/>
          <p:cNvSpPr>
            <a:spLocks noGrp="1"/>
          </p:cNvSpPr>
          <p:nvPr>
            <p:ph type="sldNum" sz="quarter" idx="10"/>
          </p:nvPr>
        </p:nvSpPr>
        <p:spPr/>
        <p:txBody>
          <a:bodyPr/>
          <a:lstStyle/>
          <a:p>
            <a:pPr>
              <a:defRPr/>
            </a:pPr>
            <a:fld id="{84840F5D-4594-4981-9033-7A117CF078AF}" type="slidenum">
              <a:rPr lang="en-US" smtClean="0"/>
              <a:pPr>
                <a:defRPr/>
              </a:pPr>
              <a:t>11</a:t>
            </a:fld>
            <a:endParaRPr lang="en-US"/>
          </a:p>
        </p:txBody>
      </p:sp>
    </p:spTree>
    <p:extLst>
      <p:ext uri="{BB962C8B-B14F-4D97-AF65-F5344CB8AC3E}">
        <p14:creationId xmlns="" xmlns:p14="http://schemas.microsoft.com/office/powerpoint/2010/main" val="327615459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p:spPr>
      </p:sp>
      <p:sp>
        <p:nvSpPr>
          <p:cNvPr id="2017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t>
            </a:r>
            <a:r>
              <a:rPr lang="en-US" b="1" dirty="0" smtClean="0"/>
              <a:t>for the observance of Saturday the seventh day, a change for which there is no Scriptural authority.”</a:t>
            </a:r>
          </a:p>
          <a:p>
            <a:pPr>
              <a:spcBef>
                <a:spcPct val="0"/>
              </a:spcBef>
            </a:pPr>
            <a:endParaRPr lang="en-US" b="1" dirty="0" smtClean="0"/>
          </a:p>
          <a:p>
            <a:pPr>
              <a:spcBef>
                <a:spcPct val="0"/>
              </a:spcBef>
            </a:pPr>
            <a:r>
              <a:rPr lang="en-US" dirty="0" smtClean="0"/>
              <a:t>Friends, this is entirely</a:t>
            </a:r>
            <a:r>
              <a:rPr lang="en-US" baseline="0" dirty="0" smtClean="0"/>
              <a:t> clear.  God through the prophet </a:t>
            </a:r>
            <a:r>
              <a:rPr lang="en-US" dirty="0" smtClean="0"/>
              <a:t>Daniel predicted the change, and the Papacy admits doing the very thing foretold.</a:t>
            </a:r>
          </a:p>
          <a:p>
            <a:pPr>
              <a:spcBef>
                <a:spcPct val="0"/>
              </a:spcBef>
            </a:pPr>
            <a:endParaRPr lang="en-US" dirty="0" smtClean="0"/>
          </a:p>
          <a:p>
            <a:pPr>
              <a:spcBef>
                <a:spcPct val="0"/>
              </a:spcBef>
            </a:pPr>
            <a:r>
              <a:rPr lang="en-US" dirty="0" smtClean="0"/>
              <a:t>In fact, she proudly points to this change as a proof of her power in all matters of faith and practice.</a:t>
            </a:r>
          </a:p>
        </p:txBody>
      </p:sp>
      <p:sp>
        <p:nvSpPr>
          <p:cNvPr id="201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B0B7EBB-95AF-45EE-B644-AAD0B2EE7D05}" type="slidenum">
              <a:rPr lang="en-US"/>
              <a:pPr/>
              <a:t>110</a:t>
            </a:fld>
            <a:endParaRPr lang="en-US"/>
          </a:p>
        </p:txBody>
      </p:sp>
    </p:spTree>
    <p:extLst>
      <p:ext uri="{BB962C8B-B14F-4D97-AF65-F5344CB8AC3E}">
        <p14:creationId xmlns="" xmlns:p14="http://schemas.microsoft.com/office/powerpoint/2010/main" val="177560288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p:spPr>
      </p:sp>
      <p:sp>
        <p:nvSpPr>
          <p:cNvPr id="2027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And so it is very much more than a matter of a day, the First</a:t>
            </a:r>
            <a:r>
              <a:rPr lang="en-US" baseline="0" dirty="0" smtClean="0"/>
              <a:t> or the Seventh</a:t>
            </a:r>
            <a:r>
              <a:rPr lang="en-US" dirty="0" smtClean="0"/>
              <a:t>.</a:t>
            </a:r>
          </a:p>
          <a:p>
            <a:pPr>
              <a:spcBef>
                <a:spcPct val="0"/>
              </a:spcBef>
            </a:pPr>
            <a:endParaRPr lang="en-US" dirty="0" smtClean="0"/>
          </a:p>
          <a:p>
            <a:pPr>
              <a:spcBef>
                <a:spcPct val="0"/>
              </a:spcBef>
            </a:pPr>
            <a:r>
              <a:rPr lang="en-US" dirty="0" smtClean="0"/>
              <a:t>It becomes a matter of who</a:t>
            </a:r>
            <a:r>
              <a:rPr lang="en-US" baseline="0" dirty="0" smtClean="0"/>
              <a:t> we actually obey, </a:t>
            </a:r>
            <a:r>
              <a:rPr lang="en-US" baseline="0" dirty="0" err="1" smtClean="0"/>
              <a:t>honour</a:t>
            </a:r>
            <a:r>
              <a:rPr lang="en-US" baseline="0" dirty="0" smtClean="0"/>
              <a:t> and worship.  God or man.</a:t>
            </a:r>
            <a:endParaRPr lang="en-US" dirty="0" smtClean="0"/>
          </a:p>
        </p:txBody>
      </p:sp>
      <p:sp>
        <p:nvSpPr>
          <p:cNvPr id="202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FD1B51B-FB9A-410C-B052-78AB158F8E61}" type="slidenum">
              <a:rPr lang="en-US"/>
              <a:pPr/>
              <a:t>111</a:t>
            </a:fld>
            <a:endParaRPr lang="en-US"/>
          </a:p>
        </p:txBody>
      </p:sp>
    </p:spTree>
    <p:extLst>
      <p:ext uri="{BB962C8B-B14F-4D97-AF65-F5344CB8AC3E}">
        <p14:creationId xmlns="" xmlns:p14="http://schemas.microsoft.com/office/powerpoint/2010/main" val="403064130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p:spPr>
      </p:sp>
      <p:sp>
        <p:nvSpPr>
          <p:cNvPr id="2037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0" dirty="0" smtClean="0">
                <a:solidFill>
                  <a:schemeClr val="tx1"/>
                </a:solidFill>
              </a:rPr>
              <a:t>In Romans 6:16 we read:</a:t>
            </a:r>
          </a:p>
          <a:p>
            <a:pPr>
              <a:spcBef>
                <a:spcPct val="0"/>
              </a:spcBef>
            </a:pPr>
            <a:endParaRPr lang="en-US" b="1" dirty="0" smtClean="0">
              <a:solidFill>
                <a:schemeClr val="tx1"/>
              </a:solidFill>
            </a:endParaRPr>
          </a:p>
          <a:p>
            <a:pPr>
              <a:spcBef>
                <a:spcPct val="0"/>
              </a:spcBef>
            </a:pPr>
            <a:r>
              <a:rPr lang="en-US" sz="1200" b="1" kern="1200" baseline="0" dirty="0" smtClean="0">
                <a:solidFill>
                  <a:schemeClr val="tx1"/>
                </a:solidFill>
                <a:latin typeface="+mn-lt"/>
                <a:ea typeface="+mn-ea"/>
                <a:cs typeface="+mn-cs"/>
              </a:rPr>
              <a:t>“Know ye not, that to whom ye yield yourselves servants to obey, his servants ye are to whom ye obey; whether of sin unto death, or of obedience unto righteousness?”</a:t>
            </a:r>
            <a:endParaRPr lang="en-US" b="1" dirty="0" smtClean="0">
              <a:solidFill>
                <a:schemeClr val="tx1"/>
              </a:solidFill>
            </a:endParaRPr>
          </a:p>
        </p:txBody>
      </p:sp>
      <p:sp>
        <p:nvSpPr>
          <p:cNvPr id="203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22CC97A-285A-473C-A708-68DB1B799A11}" type="slidenum">
              <a:rPr lang="en-US"/>
              <a:pPr/>
              <a:t>112</a:t>
            </a:fld>
            <a:endParaRPr lang="en-US"/>
          </a:p>
        </p:txBody>
      </p:sp>
    </p:spTree>
    <p:extLst>
      <p:ext uri="{BB962C8B-B14F-4D97-AF65-F5344CB8AC3E}">
        <p14:creationId xmlns="" xmlns:p14="http://schemas.microsoft.com/office/powerpoint/2010/main" val="235996055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p:spPr>
      </p:sp>
      <p:sp>
        <p:nvSpPr>
          <p:cNvPr id="2058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God has sent a message to the last generation to prepare men and women for His soon return. The issue in this final conflict -- is loyalty. </a:t>
            </a:r>
          </a:p>
          <a:p>
            <a:pPr>
              <a:spcBef>
                <a:spcPct val="0"/>
              </a:spcBef>
            </a:pPr>
            <a:endParaRPr lang="en-US" dirty="0" smtClean="0"/>
          </a:p>
          <a:p>
            <a:pPr>
              <a:spcBef>
                <a:spcPct val="0"/>
              </a:spcBef>
            </a:pPr>
            <a:r>
              <a:rPr lang="en-US" dirty="0" smtClean="0"/>
              <a:t>The choice is between the commandments of God and the traditions of men.</a:t>
            </a:r>
          </a:p>
          <a:p>
            <a:pPr>
              <a:spcBef>
                <a:spcPct val="0"/>
              </a:spcBef>
            </a:pPr>
            <a:r>
              <a:rPr lang="en-US" dirty="0" smtClean="0"/>
              <a:t/>
            </a:r>
            <a:br>
              <a:rPr lang="en-US" dirty="0" smtClean="0"/>
            </a:br>
            <a:endParaRPr lang="en-US" dirty="0" smtClean="0"/>
          </a:p>
          <a:p>
            <a:pPr>
              <a:spcBef>
                <a:spcPct val="0"/>
              </a:spcBef>
            </a:pPr>
            <a:r>
              <a:rPr lang="en-US" dirty="0" smtClean="0"/>
              <a:t/>
            </a:r>
            <a:br>
              <a:rPr lang="en-US" dirty="0" smtClean="0"/>
            </a:br>
            <a:endParaRPr lang="en-US" dirty="0" smtClean="0"/>
          </a:p>
          <a:p>
            <a:pPr>
              <a:spcBef>
                <a:spcPct val="0"/>
              </a:spcBef>
            </a:pPr>
            <a:endParaRPr lang="en-US" dirty="0" smtClean="0"/>
          </a:p>
        </p:txBody>
      </p:sp>
      <p:sp>
        <p:nvSpPr>
          <p:cNvPr id="2058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D03265-1D11-4F22-B91C-EF7BBE587D39}" type="slidenum">
              <a:rPr lang="en-US"/>
              <a:pPr/>
              <a:t>113</a:t>
            </a:fld>
            <a:endParaRPr lang="en-US"/>
          </a:p>
        </p:txBody>
      </p:sp>
    </p:spTree>
    <p:extLst>
      <p:ext uri="{BB962C8B-B14F-4D97-AF65-F5344CB8AC3E}">
        <p14:creationId xmlns="" xmlns:p14="http://schemas.microsoft.com/office/powerpoint/2010/main" val="200355857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noFill/>
          <a:ln>
            <a:solidFill>
              <a:srgbClr val="000000"/>
            </a:solidFill>
            <a:miter lim="800000"/>
            <a:headEnd/>
            <a:tailEnd/>
          </a:ln>
        </p:spPr>
      </p:sp>
      <p:sp>
        <p:nvSpPr>
          <p:cNvPr id="2068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My friends, this is Jesus’ message of love to you right now.  A message of</a:t>
            </a:r>
            <a:r>
              <a:rPr lang="en-US" baseline="0" dirty="0" smtClean="0"/>
              <a:t> hope and of warning.</a:t>
            </a:r>
            <a:endParaRPr lang="en-US" dirty="0" smtClean="0"/>
          </a:p>
          <a:p>
            <a:pPr>
              <a:spcBef>
                <a:spcPct val="0"/>
              </a:spcBef>
            </a:pPr>
            <a:endParaRPr lang="en-US" dirty="0" smtClean="0"/>
          </a:p>
          <a:p>
            <a:pPr>
              <a:spcBef>
                <a:spcPct val="0"/>
              </a:spcBef>
            </a:pPr>
            <a:r>
              <a:rPr lang="en-US" dirty="0" smtClean="0"/>
              <a:t>We have shown from the Bible that the seventh day Sabbath is the sign of the Creator’s power. We have also made it plain that Jesus Christ planned no change whatsoever in the day of worship,</a:t>
            </a:r>
            <a:r>
              <a:rPr lang="en-US" baseline="0" dirty="0" smtClean="0"/>
              <a:t> but have seen in history the gradual change and from where it came from</a:t>
            </a:r>
          </a:p>
          <a:p>
            <a:pPr>
              <a:spcBef>
                <a:spcPct val="0"/>
              </a:spcBef>
            </a:pPr>
            <a:endParaRPr lang="en-US" baseline="0" dirty="0" smtClean="0"/>
          </a:p>
          <a:p>
            <a:pPr>
              <a:spcBef>
                <a:spcPct val="0"/>
              </a:spcBef>
            </a:pPr>
            <a:r>
              <a:rPr lang="en-US" dirty="0" smtClean="0"/>
              <a:t>It was predicted by the prophet Daniel and the Roman Papacy admits to doing the very thing foretold.</a:t>
            </a:r>
          </a:p>
          <a:p>
            <a:pPr>
              <a:spcBef>
                <a:spcPct val="0"/>
              </a:spcBef>
            </a:pPr>
            <a:endParaRPr lang="en-US" dirty="0" smtClean="0"/>
          </a:p>
          <a:p>
            <a:pPr>
              <a:spcBef>
                <a:spcPct val="0"/>
              </a:spcBef>
            </a:pPr>
            <a:r>
              <a:rPr lang="en-US" dirty="0" smtClean="0"/>
              <a:t>Therefore, I implore each</a:t>
            </a:r>
            <a:r>
              <a:rPr lang="en-US" baseline="0" dirty="0" smtClean="0"/>
              <a:t> of the followers of the Creator and Redeemer, today, as Joshua of old did …</a:t>
            </a:r>
            <a:r>
              <a:rPr lang="en-US" dirty="0" smtClean="0"/>
              <a:t/>
            </a:r>
            <a:br>
              <a:rPr lang="en-US" dirty="0" smtClean="0"/>
            </a:br>
            <a:endParaRPr lang="en-US" dirty="0" smtClean="0"/>
          </a:p>
          <a:p>
            <a:pPr>
              <a:spcBef>
                <a:spcPct val="0"/>
              </a:spcBef>
            </a:pPr>
            <a:r>
              <a:rPr lang="en-US" dirty="0" smtClean="0"/>
              <a:t/>
            </a:r>
            <a:br>
              <a:rPr lang="en-US" dirty="0" smtClean="0"/>
            </a:br>
            <a:endParaRPr lang="en-US" dirty="0" smtClean="0"/>
          </a:p>
          <a:p>
            <a:pPr>
              <a:spcBef>
                <a:spcPct val="0"/>
              </a:spcBef>
            </a:pPr>
            <a:endParaRPr lang="en-US" dirty="0" smtClean="0"/>
          </a:p>
        </p:txBody>
      </p:sp>
      <p:sp>
        <p:nvSpPr>
          <p:cNvPr id="206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F478D42-B890-46D1-8290-A5AF37104D59}" type="slidenum">
              <a:rPr lang="en-US"/>
              <a:pPr/>
              <a:t>114</a:t>
            </a:fld>
            <a:endParaRPr lang="en-US"/>
          </a:p>
        </p:txBody>
      </p:sp>
    </p:spTree>
    <p:extLst>
      <p:ext uri="{BB962C8B-B14F-4D97-AF65-F5344CB8AC3E}">
        <p14:creationId xmlns="" xmlns:p14="http://schemas.microsoft.com/office/powerpoint/2010/main" val="21893606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p:spPr>
      </p:sp>
      <p:sp>
        <p:nvSpPr>
          <p:cNvPr id="2078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 in Joshua 24:15,</a:t>
            </a:r>
          </a:p>
          <a:p>
            <a:pPr>
              <a:spcBef>
                <a:spcPct val="0"/>
              </a:spcBef>
            </a:pPr>
            <a:endParaRPr lang="en-US" dirty="0" smtClean="0"/>
          </a:p>
          <a:p>
            <a:pPr>
              <a:spcBef>
                <a:spcPct val="0"/>
              </a:spcBef>
            </a:pPr>
            <a:r>
              <a:rPr lang="en-US" dirty="0" smtClean="0"/>
              <a:t>“…</a:t>
            </a:r>
            <a:r>
              <a:rPr lang="en-US" b="1" dirty="0" smtClean="0"/>
              <a:t>choose for yourselves this day whom you will serve.”</a:t>
            </a:r>
            <a:endParaRPr lang="en-US" dirty="0" smtClean="0"/>
          </a:p>
          <a:p>
            <a:pPr>
              <a:spcBef>
                <a:spcPct val="0"/>
              </a:spcBef>
            </a:pPr>
            <a:r>
              <a:rPr lang="en-US" dirty="0" smtClean="0"/>
              <a:t/>
            </a:r>
            <a:br>
              <a:rPr lang="en-US" dirty="0" smtClean="0"/>
            </a:br>
            <a:endParaRPr lang="en-US" dirty="0" smtClean="0"/>
          </a:p>
          <a:p>
            <a:pPr>
              <a:spcBef>
                <a:spcPct val="0"/>
              </a:spcBef>
            </a:pPr>
            <a:r>
              <a:rPr lang="en-US" dirty="0" smtClean="0"/>
              <a:t/>
            </a:r>
            <a:br>
              <a:rPr lang="en-US" dirty="0" smtClean="0"/>
            </a:br>
            <a:endParaRPr lang="en-US" dirty="0" smtClean="0"/>
          </a:p>
          <a:p>
            <a:pPr>
              <a:spcBef>
                <a:spcPct val="0"/>
              </a:spcBef>
            </a:pPr>
            <a:r>
              <a:rPr lang="en-US" dirty="0" smtClean="0"/>
              <a:t/>
            </a:r>
            <a:br>
              <a:rPr lang="en-US" dirty="0" smtClean="0"/>
            </a:br>
            <a:endParaRPr lang="en-US" dirty="0" smtClean="0"/>
          </a:p>
          <a:p>
            <a:pPr>
              <a:spcBef>
                <a:spcPct val="0"/>
              </a:spcBef>
            </a:pPr>
            <a:r>
              <a:rPr lang="en-US" dirty="0" smtClean="0"/>
              <a:t/>
            </a:r>
            <a:br>
              <a:rPr lang="en-US" dirty="0" smtClean="0"/>
            </a:br>
            <a:endParaRPr lang="en-US" dirty="0" smtClean="0"/>
          </a:p>
          <a:p>
            <a:pPr>
              <a:spcBef>
                <a:spcPct val="0"/>
              </a:spcBef>
            </a:pPr>
            <a:endParaRPr lang="en-US" dirty="0" smtClean="0"/>
          </a:p>
        </p:txBody>
      </p:sp>
      <p:sp>
        <p:nvSpPr>
          <p:cNvPr id="2078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63F29CB-26D1-4DAD-A162-0BD4AA0C6395}" type="slidenum">
              <a:rPr lang="en-US"/>
              <a:pPr/>
              <a:t>115</a:t>
            </a:fld>
            <a:endParaRPr lang="en-US"/>
          </a:p>
        </p:txBody>
      </p:sp>
    </p:spTree>
    <p:extLst>
      <p:ext uri="{BB962C8B-B14F-4D97-AF65-F5344CB8AC3E}">
        <p14:creationId xmlns="" xmlns:p14="http://schemas.microsoft.com/office/powerpoint/2010/main" val="130867876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noFill/>
          <a:ln>
            <a:solidFill>
              <a:srgbClr val="000000"/>
            </a:solidFill>
            <a:miter lim="800000"/>
            <a:headEnd/>
            <a:tailEnd/>
          </a:ln>
        </p:spPr>
      </p:sp>
      <p:sp>
        <p:nvSpPr>
          <p:cNvPr id="2088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Jesus is asking you to choose whom you will serve today.  Will</a:t>
            </a:r>
            <a:r>
              <a:rPr lang="en-US" baseline="0" dirty="0" smtClean="0"/>
              <a:t> you honor Him as the Lord of the Sabbath and the Lord of your heart?   The Sabbath was made for man, God set aside a special time to spend with us.  He’s made a special appointment each week that he wants to spend with you.  Are we willing to spend time with Him?  Are we living by Jesus’s example?  Are we honoring God in our worship?  </a:t>
            </a:r>
            <a:endParaRPr lang="en-US" b="1" dirty="0" smtClean="0"/>
          </a:p>
          <a:p>
            <a:pPr>
              <a:spcBef>
                <a:spcPct val="0"/>
              </a:spcBef>
            </a:pPr>
            <a:r>
              <a:rPr lang="en-US" dirty="0" smtClean="0"/>
              <a:t/>
            </a:r>
            <a:br>
              <a:rPr lang="en-US" dirty="0" smtClean="0"/>
            </a:br>
            <a:endParaRPr lang="en-US" dirty="0" smtClean="0"/>
          </a:p>
          <a:p>
            <a:pPr>
              <a:spcBef>
                <a:spcPct val="0"/>
              </a:spcBef>
            </a:pPr>
            <a:r>
              <a:rPr lang="en-US" dirty="0" smtClean="0"/>
              <a:t/>
            </a:r>
            <a:br>
              <a:rPr lang="en-US" dirty="0" smtClean="0"/>
            </a:br>
            <a:endParaRPr lang="en-US" dirty="0" smtClean="0"/>
          </a:p>
          <a:p>
            <a:pPr>
              <a:spcBef>
                <a:spcPct val="0"/>
              </a:spcBef>
            </a:pPr>
            <a:r>
              <a:rPr lang="en-US" dirty="0" smtClean="0"/>
              <a:t/>
            </a:r>
            <a:br>
              <a:rPr lang="en-US" dirty="0" smtClean="0"/>
            </a:br>
            <a:endParaRPr lang="en-US" dirty="0" smtClean="0"/>
          </a:p>
          <a:p>
            <a:pPr>
              <a:spcBef>
                <a:spcPct val="0"/>
              </a:spcBef>
            </a:pPr>
            <a:endParaRPr lang="en-US" dirty="0" smtClean="0"/>
          </a:p>
        </p:txBody>
      </p:sp>
      <p:sp>
        <p:nvSpPr>
          <p:cNvPr id="208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8784B89-A357-4E5C-9B6D-322D34F91009}" type="slidenum">
              <a:rPr lang="en-US"/>
              <a:pPr/>
              <a:t>116</a:t>
            </a:fld>
            <a:endParaRPr lang="en-US"/>
          </a:p>
        </p:txBody>
      </p:sp>
    </p:spTree>
    <p:extLst>
      <p:ext uri="{BB962C8B-B14F-4D97-AF65-F5344CB8AC3E}">
        <p14:creationId xmlns="" xmlns:p14="http://schemas.microsoft.com/office/powerpoint/2010/main" val="209223817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p:spPr>
      </p:sp>
      <p:sp>
        <p:nvSpPr>
          <p:cNvPr id="2099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How many are ready, right now, to say with me, </a:t>
            </a:r>
            <a:r>
              <a:rPr lang="en-US" b="1" dirty="0" smtClean="0"/>
              <a:t>“I choose Jesus and the commandments of God. I will, by His grace from this day on, ‘Remember the Sabbath day (the seventh day), to keep it holy.’”  If this is your desire tonight, I invite you to stand with me for prayer.</a:t>
            </a:r>
            <a:endParaRPr lang="en-US" dirty="0" smtClean="0"/>
          </a:p>
        </p:txBody>
      </p:sp>
      <p:sp>
        <p:nvSpPr>
          <p:cNvPr id="2099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5C1C6EE-7546-44D5-90E4-EE4904BA4494}" type="slidenum">
              <a:rPr lang="en-US"/>
              <a:pPr/>
              <a:t>117</a:t>
            </a:fld>
            <a:endParaRPr lang="en-US"/>
          </a:p>
        </p:txBody>
      </p:sp>
    </p:spTree>
    <p:extLst>
      <p:ext uri="{BB962C8B-B14F-4D97-AF65-F5344CB8AC3E}">
        <p14:creationId xmlns="" xmlns:p14="http://schemas.microsoft.com/office/powerpoint/2010/main" val="3150524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On the second day God divided the waters and created the sky and atmosphere.</a:t>
            </a:r>
          </a:p>
          <a:p>
            <a:endParaRPr lang="en-US" dirty="0"/>
          </a:p>
        </p:txBody>
      </p:sp>
      <p:sp>
        <p:nvSpPr>
          <p:cNvPr id="4" name="Slide Number Placeholder 3"/>
          <p:cNvSpPr>
            <a:spLocks noGrp="1"/>
          </p:cNvSpPr>
          <p:nvPr>
            <p:ph type="sldNum" sz="quarter" idx="10"/>
          </p:nvPr>
        </p:nvSpPr>
        <p:spPr/>
        <p:txBody>
          <a:bodyPr/>
          <a:lstStyle/>
          <a:p>
            <a:pPr>
              <a:defRPr/>
            </a:pPr>
            <a:fld id="{84840F5D-4594-4981-9033-7A117CF078AF}" type="slidenum">
              <a:rPr lang="en-US" smtClean="0"/>
              <a:pPr>
                <a:defRPr/>
              </a:pPr>
              <a:t>12</a:t>
            </a:fld>
            <a:endParaRPr lang="en-US"/>
          </a:p>
        </p:txBody>
      </p:sp>
    </p:spTree>
    <p:extLst>
      <p:ext uri="{BB962C8B-B14F-4D97-AF65-F5344CB8AC3E}">
        <p14:creationId xmlns="" xmlns:p14="http://schemas.microsoft.com/office/powerpoint/2010/main" val="3297645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On the third day God created the trees, herbs and grass.</a:t>
            </a:r>
            <a:endParaRPr lang="en-US" dirty="0"/>
          </a:p>
        </p:txBody>
      </p:sp>
      <p:sp>
        <p:nvSpPr>
          <p:cNvPr id="4" name="Slide Number Placeholder 3"/>
          <p:cNvSpPr>
            <a:spLocks noGrp="1"/>
          </p:cNvSpPr>
          <p:nvPr>
            <p:ph type="sldNum" sz="quarter" idx="10"/>
          </p:nvPr>
        </p:nvSpPr>
        <p:spPr/>
        <p:txBody>
          <a:bodyPr/>
          <a:lstStyle/>
          <a:p>
            <a:pPr>
              <a:defRPr/>
            </a:pPr>
            <a:fld id="{84840F5D-4594-4981-9033-7A117CF078AF}" type="slidenum">
              <a:rPr lang="en-US" smtClean="0"/>
              <a:pPr>
                <a:defRPr/>
              </a:pPr>
              <a:t>13</a:t>
            </a:fld>
            <a:endParaRPr lang="en-US"/>
          </a:p>
        </p:txBody>
      </p:sp>
    </p:spTree>
    <p:extLst>
      <p:ext uri="{BB962C8B-B14F-4D97-AF65-F5344CB8AC3E}">
        <p14:creationId xmlns="" xmlns:p14="http://schemas.microsoft.com/office/powerpoint/2010/main" val="3003663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On the fourth day God created the sun, moon, and stars</a:t>
            </a:r>
            <a:r>
              <a:rPr lang="en-US" baseline="0" dirty="0" smtClean="0"/>
              <a:t> and put them into their places.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4840F5D-4594-4981-9033-7A117CF078AF}" type="slidenum">
              <a:rPr lang="en-US" smtClean="0"/>
              <a:pPr>
                <a:defRPr/>
              </a:pPr>
              <a:t>14</a:t>
            </a:fld>
            <a:endParaRPr lang="en-US"/>
          </a:p>
        </p:txBody>
      </p:sp>
    </p:spTree>
    <p:extLst>
      <p:ext uri="{BB962C8B-B14F-4D97-AF65-F5344CB8AC3E}">
        <p14:creationId xmlns="" xmlns:p14="http://schemas.microsoft.com/office/powerpoint/2010/main" val="3326166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On the fifth day God created all the moving creatures in the waters and fowls of the air.</a:t>
            </a:r>
            <a:endParaRPr lang="en-US" dirty="0"/>
          </a:p>
        </p:txBody>
      </p:sp>
      <p:sp>
        <p:nvSpPr>
          <p:cNvPr id="4" name="Slide Number Placeholder 3"/>
          <p:cNvSpPr>
            <a:spLocks noGrp="1"/>
          </p:cNvSpPr>
          <p:nvPr>
            <p:ph type="sldNum" sz="quarter" idx="10"/>
          </p:nvPr>
        </p:nvSpPr>
        <p:spPr/>
        <p:txBody>
          <a:bodyPr/>
          <a:lstStyle/>
          <a:p>
            <a:pPr>
              <a:defRPr/>
            </a:pPr>
            <a:fld id="{84840F5D-4594-4981-9033-7A117CF078AF}" type="slidenum">
              <a:rPr lang="en-US" smtClean="0"/>
              <a:pPr>
                <a:defRPr/>
              </a:pPr>
              <a:t>15</a:t>
            </a:fld>
            <a:endParaRPr lang="en-US"/>
          </a:p>
        </p:txBody>
      </p:sp>
    </p:spTree>
    <p:extLst>
      <p:ext uri="{BB962C8B-B14F-4D97-AF65-F5344CB8AC3E}">
        <p14:creationId xmlns="" xmlns:p14="http://schemas.microsoft.com/office/powerpoint/2010/main" val="806685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Then, on the sixth day God brought forth the beasts and creeping things and mankind, Adam</a:t>
            </a:r>
            <a:r>
              <a:rPr lang="en-US" baseline="0" dirty="0" smtClean="0"/>
              <a:t>, then Eve from Him</a:t>
            </a:r>
            <a:r>
              <a:rPr lang="en-US" dirty="0" smtClean="0"/>
              <a:t>.  The Bible then says that God saw all of it, and</a:t>
            </a:r>
            <a:r>
              <a:rPr lang="en-US" baseline="0" dirty="0" smtClean="0"/>
              <a:t> it </a:t>
            </a:r>
            <a:r>
              <a:rPr lang="en-US" dirty="0" smtClean="0"/>
              <a:t>“was very good.” …</a:t>
            </a:r>
            <a:endParaRPr lang="en-US" dirty="0"/>
          </a:p>
        </p:txBody>
      </p:sp>
      <p:sp>
        <p:nvSpPr>
          <p:cNvPr id="4" name="Slide Number Placeholder 3"/>
          <p:cNvSpPr>
            <a:spLocks noGrp="1"/>
          </p:cNvSpPr>
          <p:nvPr>
            <p:ph type="sldNum" sz="quarter" idx="10"/>
          </p:nvPr>
        </p:nvSpPr>
        <p:spPr/>
        <p:txBody>
          <a:bodyPr/>
          <a:lstStyle/>
          <a:p>
            <a:pPr>
              <a:defRPr/>
            </a:pPr>
            <a:fld id="{84840F5D-4594-4981-9033-7A117CF078AF}" type="slidenum">
              <a:rPr lang="en-US" smtClean="0"/>
              <a:pPr>
                <a:defRPr/>
              </a:pPr>
              <a:t>16</a:t>
            </a:fld>
            <a:endParaRPr lang="en-US"/>
          </a:p>
        </p:txBody>
      </p:sp>
    </p:spTree>
    <p:extLst>
      <p:ext uri="{BB962C8B-B14F-4D97-AF65-F5344CB8AC3E}">
        <p14:creationId xmlns="" xmlns:p14="http://schemas.microsoft.com/office/powerpoint/2010/main" val="2447020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 for</a:t>
            </a:r>
            <a:r>
              <a:rPr lang="en-US" baseline="0" dirty="0" smtClean="0"/>
              <a:t> t</a:t>
            </a:r>
            <a:r>
              <a:rPr lang="en-US" dirty="0" smtClean="0"/>
              <a:t>he Bible says in Genesis</a:t>
            </a:r>
            <a:r>
              <a:rPr lang="en-US" baseline="0" dirty="0" smtClean="0"/>
              <a:t> 2:1-3..</a:t>
            </a:r>
            <a:endParaRPr lang="en-US" dirty="0" smtClean="0"/>
          </a:p>
          <a:p>
            <a:pPr>
              <a:spcBef>
                <a:spcPct val="0"/>
              </a:spcBef>
            </a:pPr>
            <a:endParaRPr lang="en-US" dirty="0" smtClean="0"/>
          </a:p>
        </p:txBody>
      </p:sp>
      <p:sp>
        <p:nvSpPr>
          <p:cNvPr id="152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40E3980-91A4-42E5-9029-6927C32EEFD5}" type="slidenum">
              <a:rPr lang="en-US"/>
              <a:pPr/>
              <a:t>17</a:t>
            </a:fld>
            <a:endParaRPr lang="en-US"/>
          </a:p>
        </p:txBody>
      </p:sp>
    </p:spTree>
    <p:extLst>
      <p:ext uri="{BB962C8B-B14F-4D97-AF65-F5344CB8AC3E}">
        <p14:creationId xmlns="" xmlns:p14="http://schemas.microsoft.com/office/powerpoint/2010/main" val="34768315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 for</a:t>
            </a:r>
            <a:r>
              <a:rPr lang="en-US" baseline="0" dirty="0" smtClean="0"/>
              <a:t> t</a:t>
            </a:r>
            <a:r>
              <a:rPr lang="en-US" dirty="0" smtClean="0"/>
              <a:t>he Bible says in Genesis</a:t>
            </a:r>
            <a:r>
              <a:rPr lang="en-US" baseline="0" dirty="0" smtClean="0"/>
              <a:t> 2:1-3..</a:t>
            </a:r>
            <a:endParaRPr lang="en-US" dirty="0" smtClean="0"/>
          </a:p>
          <a:p>
            <a:pPr>
              <a:spcBef>
                <a:spcPct val="0"/>
              </a:spcBef>
            </a:pPr>
            <a:endParaRPr lang="en-US" dirty="0" smtClean="0"/>
          </a:p>
        </p:txBody>
      </p:sp>
      <p:sp>
        <p:nvSpPr>
          <p:cNvPr id="152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40E3980-91A4-42E5-9029-6927C32EEFD5}" type="slidenum">
              <a:rPr lang="en-US"/>
              <a:pPr/>
              <a:t>18</a:t>
            </a:fld>
            <a:endParaRPr lang="en-US"/>
          </a:p>
        </p:txBody>
      </p:sp>
    </p:spTree>
    <p:extLst>
      <p:ext uri="{BB962C8B-B14F-4D97-AF65-F5344CB8AC3E}">
        <p14:creationId xmlns="" xmlns:p14="http://schemas.microsoft.com/office/powerpoint/2010/main" val="12267120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 for</a:t>
            </a:r>
            <a:r>
              <a:rPr lang="en-US" baseline="0" dirty="0" smtClean="0"/>
              <a:t> t</a:t>
            </a:r>
            <a:r>
              <a:rPr lang="en-US" dirty="0" smtClean="0"/>
              <a:t>he Bible says in Genesis</a:t>
            </a:r>
            <a:r>
              <a:rPr lang="en-US" baseline="0" dirty="0" smtClean="0"/>
              <a:t> 2:1-3..</a:t>
            </a:r>
            <a:endParaRPr lang="en-US" dirty="0" smtClean="0"/>
          </a:p>
          <a:p>
            <a:pPr>
              <a:spcBef>
                <a:spcPct val="0"/>
              </a:spcBef>
            </a:pPr>
            <a:endParaRPr lang="en-US" dirty="0" smtClean="0"/>
          </a:p>
        </p:txBody>
      </p:sp>
      <p:sp>
        <p:nvSpPr>
          <p:cNvPr id="152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40E3980-91A4-42E5-9029-6927C32EEFD5}" type="slidenum">
              <a:rPr lang="en-US"/>
              <a:pPr/>
              <a:t>19</a:t>
            </a:fld>
            <a:endParaRPr lang="en-US"/>
          </a:p>
        </p:txBody>
      </p:sp>
    </p:spTree>
    <p:extLst>
      <p:ext uri="{BB962C8B-B14F-4D97-AF65-F5344CB8AC3E}">
        <p14:creationId xmlns="" xmlns:p14="http://schemas.microsoft.com/office/powerpoint/2010/main" val="3517574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We have seen in our studies together, from God’s word, the rise and fall of mighty nations, and the amazing details given long before they happened.</a:t>
            </a:r>
          </a:p>
        </p:txBody>
      </p:sp>
      <p:sp>
        <p:nvSpPr>
          <p:cNvPr id="117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0816642-1DD0-426D-97CE-FB34C72F561E}" type="slidenum">
              <a:rPr lang="en-US"/>
              <a:pPr/>
              <a:t>2</a:t>
            </a:fld>
            <a:endParaRPr lang="en-US"/>
          </a:p>
        </p:txBody>
      </p:sp>
    </p:spTree>
    <p:extLst>
      <p:ext uri="{BB962C8B-B14F-4D97-AF65-F5344CB8AC3E}">
        <p14:creationId xmlns="" xmlns:p14="http://schemas.microsoft.com/office/powerpoint/2010/main" val="1159797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and as Genesis</a:t>
            </a:r>
            <a:r>
              <a:rPr lang="en-US" baseline="0" dirty="0" smtClean="0"/>
              <a:t> continues saying in verses 2-3:</a:t>
            </a:r>
          </a:p>
          <a:p>
            <a:endParaRPr lang="en-US" baseline="0" dirty="0" smtClean="0"/>
          </a:p>
          <a:p>
            <a:r>
              <a:rPr lang="en-US" b="1" baseline="0" dirty="0" smtClean="0"/>
              <a:t>“</a:t>
            </a:r>
            <a:r>
              <a:rPr lang="en-US" b="1" dirty="0" smtClean="0"/>
              <a:t>And on the seventh day God ended His work which He had done, and He rested on the seventh day from all His work which He had done.   Then God blessed the seventh day and sanctified it, because in it He rested from all His work which God had created and made.”</a:t>
            </a:r>
          </a:p>
          <a:p>
            <a:endParaRPr lang="en-US" b="1" dirty="0" smtClean="0"/>
          </a:p>
          <a:p>
            <a:r>
              <a:rPr lang="en-US" b="0" dirty="0" smtClean="0"/>
              <a:t>Yes, God Himself, rested, not from weariness</a:t>
            </a:r>
            <a:r>
              <a:rPr lang="en-US" b="0" baseline="0" dirty="0" smtClean="0"/>
              <a:t> but from speaking Creation!</a:t>
            </a:r>
            <a:endParaRPr lang="en-US" b="0" dirty="0"/>
          </a:p>
        </p:txBody>
      </p:sp>
      <p:sp>
        <p:nvSpPr>
          <p:cNvPr id="4" name="Slide Number Placeholder 3"/>
          <p:cNvSpPr>
            <a:spLocks noGrp="1"/>
          </p:cNvSpPr>
          <p:nvPr>
            <p:ph type="sldNum" sz="quarter" idx="10"/>
          </p:nvPr>
        </p:nvSpPr>
        <p:spPr/>
        <p:txBody>
          <a:bodyPr/>
          <a:lstStyle/>
          <a:p>
            <a:pPr>
              <a:defRPr/>
            </a:pPr>
            <a:fld id="{84840F5D-4594-4981-9033-7A117CF078AF}" type="slidenum">
              <a:rPr lang="en-US" smtClean="0"/>
              <a:pPr>
                <a:defRPr/>
              </a:pPr>
              <a:t>20</a:t>
            </a:fld>
            <a:endParaRPr lang="en-US"/>
          </a:p>
        </p:txBody>
      </p:sp>
    </p:spTree>
    <p:extLst>
      <p:ext uri="{BB962C8B-B14F-4D97-AF65-F5344CB8AC3E}">
        <p14:creationId xmlns="" xmlns:p14="http://schemas.microsoft.com/office/powerpoint/2010/main" val="4173785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God did three things upon the seventh-day Sabbath:</a:t>
            </a:r>
          </a:p>
          <a:p>
            <a:pPr>
              <a:spcBef>
                <a:spcPct val="0"/>
              </a:spcBef>
            </a:pPr>
            <a:endParaRPr lang="en-US" dirty="0" smtClean="0"/>
          </a:p>
          <a:p>
            <a:pPr marL="228600" indent="-228600">
              <a:spcBef>
                <a:spcPct val="0"/>
              </a:spcBef>
              <a:buAutoNum type="arabicPeriod"/>
            </a:pPr>
            <a:r>
              <a:rPr lang="en-US" b="1" dirty="0" smtClean="0"/>
              <a:t>He rested upon it, giving the example </a:t>
            </a:r>
            <a:r>
              <a:rPr lang="en-US" b="1" dirty="0" err="1" smtClean="0"/>
              <a:t>forAdam</a:t>
            </a:r>
            <a:r>
              <a:rPr lang="en-US" b="1" baseline="0" dirty="0" smtClean="0"/>
              <a:t> and his family to follow</a:t>
            </a:r>
            <a:r>
              <a:rPr lang="en-US" b="1" dirty="0" smtClean="0"/>
              <a:t>. </a:t>
            </a:r>
          </a:p>
          <a:p>
            <a:pPr marL="228600" indent="-228600">
              <a:spcBef>
                <a:spcPct val="0"/>
              </a:spcBef>
              <a:buAutoNum type="arabicPeriod" startAt="2"/>
            </a:pPr>
            <a:r>
              <a:rPr lang="en-US" b="1" dirty="0" smtClean="0"/>
              <a:t>He blessed it,</a:t>
            </a:r>
            <a:r>
              <a:rPr lang="en-US" b="1" baseline="0" dirty="0" smtClean="0"/>
              <a:t> blessing it forever.</a:t>
            </a:r>
            <a:endParaRPr lang="en-US" b="1" dirty="0" smtClean="0"/>
          </a:p>
          <a:p>
            <a:pPr marL="228600" indent="-228600">
              <a:spcBef>
                <a:spcPct val="0"/>
              </a:spcBef>
              <a:buAutoNum type="arabicPeriod" startAt="3"/>
            </a:pPr>
            <a:r>
              <a:rPr lang="en-US" b="1" dirty="0" smtClean="0"/>
              <a:t>He sanctified it,</a:t>
            </a:r>
            <a:r>
              <a:rPr lang="en-US" b="1" baseline="0" dirty="0" smtClean="0"/>
              <a:t> setting it aside for Adam and all his family to come to have special time with God.</a:t>
            </a:r>
            <a:endParaRPr lang="en-US" b="1" dirty="0" smtClean="0"/>
          </a:p>
        </p:txBody>
      </p:sp>
      <p:sp>
        <p:nvSpPr>
          <p:cNvPr id="183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1EA39F5-506F-4C05-A780-9688466FAB49}" type="slidenum">
              <a:rPr lang="en-US"/>
              <a:pPr/>
              <a:t>21</a:t>
            </a:fld>
            <a:endParaRPr lang="en-US"/>
          </a:p>
        </p:txBody>
      </p:sp>
    </p:spTree>
    <p:extLst>
      <p:ext uri="{BB962C8B-B14F-4D97-AF65-F5344CB8AC3E}">
        <p14:creationId xmlns="" xmlns:p14="http://schemas.microsoft.com/office/powerpoint/2010/main" val="2625820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So, you see, the Sabbath, the 7</a:t>
            </a:r>
            <a:r>
              <a:rPr lang="en-US" baseline="30000" dirty="0" smtClean="0"/>
              <a:t>th</a:t>
            </a:r>
            <a:r>
              <a:rPr lang="en-US" dirty="0" smtClean="0"/>
              <a:t> day, was made in the beginning by God and which time was set aside for holy use by all mankind in </a:t>
            </a:r>
            <a:r>
              <a:rPr lang="en-US" dirty="0" err="1" smtClean="0"/>
              <a:t>honour</a:t>
            </a:r>
            <a:r>
              <a:rPr lang="en-US" dirty="0" smtClean="0"/>
              <a:t> of God their Creator. God’s Law has existed from Eternity, and later, after sin had so degraded mankind into forgetfulness of their Creator, that God personally came down upon Mt Sinai,</a:t>
            </a:r>
            <a:r>
              <a:rPr lang="en-US" baseline="0" dirty="0" smtClean="0"/>
              <a:t> both speaking and writing His Law on Tablets of Stone with His own Finger.  Of this commandment, we read …</a:t>
            </a:r>
            <a:endParaRPr lang="en-US" dirty="0" smtClean="0"/>
          </a:p>
        </p:txBody>
      </p:sp>
      <p:sp>
        <p:nvSpPr>
          <p:cNvPr id="164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7D37CE5-08A8-4DB2-9FCA-4EB5A3C672F8}" type="slidenum">
              <a:rPr lang="en-US"/>
              <a:pPr/>
              <a:t>22</a:t>
            </a:fld>
            <a:endParaRPr lang="en-US"/>
          </a:p>
        </p:txBody>
      </p:sp>
    </p:spTree>
    <p:extLst>
      <p:ext uri="{BB962C8B-B14F-4D97-AF65-F5344CB8AC3E}">
        <p14:creationId xmlns="" xmlns:p14="http://schemas.microsoft.com/office/powerpoint/2010/main" val="2054783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0" dirty="0" smtClean="0"/>
              <a:t>… in Exodus</a:t>
            </a:r>
            <a:r>
              <a:rPr lang="en-US" b="0" baseline="0" dirty="0" smtClean="0"/>
              <a:t> 20:8-11,</a:t>
            </a:r>
          </a:p>
          <a:p>
            <a:pPr>
              <a:spcBef>
                <a:spcPct val="0"/>
              </a:spcBef>
            </a:pPr>
            <a:endParaRPr lang="en-US" b="1" dirty="0" smtClean="0"/>
          </a:p>
          <a:p>
            <a:pPr>
              <a:spcBef>
                <a:spcPct val="0"/>
              </a:spcBef>
            </a:pPr>
            <a:r>
              <a:rPr lang="en-US" b="1" dirty="0" smtClean="0"/>
              <a:t>“Remember the Sabbath day, to keep it holy. Six days you shall labor and do all your work, but the seventh day is the Sabbath of the Lord your God. …”</a:t>
            </a:r>
            <a:endParaRPr lang="en-US" dirty="0" smtClean="0"/>
          </a:p>
        </p:txBody>
      </p:sp>
      <p:sp>
        <p:nvSpPr>
          <p:cNvPr id="166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D6B63E8-978B-4EB5-9E86-AE963B6E7311}" type="slidenum">
              <a:rPr lang="en-US"/>
              <a:pPr/>
              <a:t>23</a:t>
            </a:fld>
            <a:endParaRPr lang="en-US"/>
          </a:p>
        </p:txBody>
      </p:sp>
    </p:spTree>
    <p:extLst>
      <p:ext uri="{BB962C8B-B14F-4D97-AF65-F5344CB8AC3E}">
        <p14:creationId xmlns="" xmlns:p14="http://schemas.microsoft.com/office/powerpoint/2010/main" val="12779529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 In it you shall do no work: you, nor your son, nor your daughter, nor your male servant, nor your female servant, nor your cattle, nor your stranger who is within your gates. …”</a:t>
            </a:r>
            <a:endParaRPr lang="en-US" dirty="0" smtClean="0"/>
          </a:p>
        </p:txBody>
      </p:sp>
      <p:sp>
        <p:nvSpPr>
          <p:cNvPr id="167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BFC8E97-4BB9-40B0-A399-AD663B5F6662}" type="slidenum">
              <a:rPr lang="en-US"/>
              <a:pPr/>
              <a:t>24</a:t>
            </a:fld>
            <a:endParaRPr lang="en-US"/>
          </a:p>
        </p:txBody>
      </p:sp>
    </p:spTree>
    <p:extLst>
      <p:ext uri="{BB962C8B-B14F-4D97-AF65-F5344CB8AC3E}">
        <p14:creationId xmlns="" xmlns:p14="http://schemas.microsoft.com/office/powerpoint/2010/main" val="8917834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p:spPr>
      </p:sp>
      <p:sp>
        <p:nvSpPr>
          <p:cNvPr id="1689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 For in six days the Lord made the heavens and the earth, the sea, and all that is in them, and rested the seventh day</a:t>
            </a:r>
            <a:r>
              <a:rPr lang="en-US" b="1" dirty="0" smtClean="0"/>
              <a:t>….” notice that</a:t>
            </a:r>
            <a:r>
              <a:rPr lang="en-US" b="1" baseline="0" dirty="0" smtClean="0"/>
              <a:t> the text says that the seventh day is the </a:t>
            </a:r>
            <a:r>
              <a:rPr lang="en-US" b="1" baseline="0" dirty="0" err="1" smtClean="0"/>
              <a:t>sabbath</a:t>
            </a:r>
            <a:r>
              <a:rPr lang="en-US" b="1" baseline="0" dirty="0" smtClean="0"/>
              <a:t> of the lord.  It doesn’t say </a:t>
            </a:r>
            <a:r>
              <a:rPr lang="en-US" b="1" baseline="0" dirty="0" err="1" smtClean="0"/>
              <a:t>sabbath</a:t>
            </a:r>
            <a:r>
              <a:rPr lang="en-US" b="1" baseline="0" dirty="0" smtClean="0"/>
              <a:t> of the </a:t>
            </a:r>
            <a:r>
              <a:rPr lang="en-US" b="1" baseline="0" dirty="0" err="1" smtClean="0"/>
              <a:t>jews</a:t>
            </a:r>
            <a:r>
              <a:rPr lang="en-US" b="1" baseline="0" dirty="0" smtClean="0"/>
              <a:t>, or of the </a:t>
            </a:r>
            <a:r>
              <a:rPr lang="en-US" b="1" baseline="0" dirty="0" err="1" smtClean="0"/>
              <a:t>adventists</a:t>
            </a:r>
            <a:r>
              <a:rPr lang="en-US" b="1" baseline="0" dirty="0" smtClean="0"/>
              <a:t>….it says it is the </a:t>
            </a:r>
            <a:r>
              <a:rPr lang="en-US" b="1" baseline="0" smtClean="0"/>
              <a:t>LORDS OWN Sabbath</a:t>
            </a:r>
            <a:endParaRPr lang="en-US" dirty="0" smtClean="0"/>
          </a:p>
        </p:txBody>
      </p:sp>
      <p:sp>
        <p:nvSpPr>
          <p:cNvPr id="168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AEB3CA6-3E00-4537-944C-2BCDCF8C8886}" type="slidenum">
              <a:rPr lang="en-US"/>
              <a:pPr/>
              <a:t>25</a:t>
            </a:fld>
            <a:endParaRPr lang="en-US"/>
          </a:p>
        </p:txBody>
      </p:sp>
    </p:spTree>
    <p:extLst>
      <p:ext uri="{BB962C8B-B14F-4D97-AF65-F5344CB8AC3E}">
        <p14:creationId xmlns="" xmlns:p14="http://schemas.microsoft.com/office/powerpoint/2010/main" val="2679618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 Therefore the Lord blessed the Sabbath day and hallowed it.”</a:t>
            </a:r>
            <a:endParaRPr lang="en-US" dirty="0" smtClean="0"/>
          </a:p>
        </p:txBody>
      </p:sp>
      <p:sp>
        <p:nvSpPr>
          <p:cNvPr id="169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E971D7E-37F0-4CE4-BA38-3D8E42CF55D5}" type="slidenum">
              <a:rPr lang="en-US"/>
              <a:pPr/>
              <a:t>26</a:t>
            </a:fld>
            <a:endParaRPr lang="en-US"/>
          </a:p>
        </p:txBody>
      </p:sp>
    </p:spTree>
    <p:extLst>
      <p:ext uri="{BB962C8B-B14F-4D97-AF65-F5344CB8AC3E}">
        <p14:creationId xmlns="" xmlns:p14="http://schemas.microsoft.com/office/powerpoint/2010/main" val="519337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God asks man to remember Him, the Creator, and to rest as He did in the seventh-day the Sabbath.  It is an eternal memorial of Creation, and later we will see it also as a memorial of Redemption.  An event that is locked in time, as a birthday or anniversary</a:t>
            </a:r>
            <a:r>
              <a:rPr lang="en-US" baseline="0" dirty="0" smtClean="0"/>
              <a:t>, and this special occasion was for everyone! …</a:t>
            </a:r>
            <a:endParaRPr lang="en-US" dirty="0" smtClean="0"/>
          </a:p>
        </p:txBody>
      </p:sp>
      <p:sp>
        <p:nvSpPr>
          <p:cNvPr id="171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37C0909-2A3C-4BFF-B268-0D2ED1383023}" type="slidenum">
              <a:rPr lang="en-US"/>
              <a:pPr/>
              <a:t>27</a:t>
            </a:fld>
            <a:endParaRPr lang="en-US"/>
          </a:p>
        </p:txBody>
      </p:sp>
    </p:spTree>
    <p:extLst>
      <p:ext uri="{BB962C8B-B14F-4D97-AF65-F5344CB8AC3E}">
        <p14:creationId xmlns="" xmlns:p14="http://schemas.microsoft.com/office/powerpoint/2010/main" val="15380276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p:spPr>
      </p:sp>
      <p:sp>
        <p:nvSpPr>
          <p:cNvPr id="1761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0" dirty="0" smtClean="0"/>
              <a:t>… as we read in Isaiah 58:6, 7,</a:t>
            </a:r>
          </a:p>
          <a:p>
            <a:pPr>
              <a:spcBef>
                <a:spcPct val="0"/>
              </a:spcBef>
            </a:pPr>
            <a:endParaRPr lang="en-US" b="1" dirty="0" smtClean="0"/>
          </a:p>
          <a:p>
            <a:pPr>
              <a:spcBef>
                <a:spcPct val="0"/>
              </a:spcBef>
            </a:pPr>
            <a:r>
              <a:rPr lang="en-US" b="1" dirty="0" smtClean="0"/>
              <a:t>“… Everyone who keeps from defiling the Sabbath… I will bring to My holy mountain, and make them joyful in My house of prayer… For My house shall be called a house of prayer for all nations.”</a:t>
            </a:r>
            <a:endParaRPr lang="en-US" dirty="0" smtClean="0"/>
          </a:p>
        </p:txBody>
      </p:sp>
      <p:sp>
        <p:nvSpPr>
          <p:cNvPr id="176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E89273B-6408-4EF5-91FE-3195750ADB90}" type="slidenum">
              <a:rPr lang="en-US"/>
              <a:pPr/>
              <a:t>28</a:t>
            </a:fld>
            <a:endParaRPr lang="en-US"/>
          </a:p>
        </p:txBody>
      </p:sp>
    </p:spTree>
    <p:extLst>
      <p:ext uri="{BB962C8B-B14F-4D97-AF65-F5344CB8AC3E}">
        <p14:creationId xmlns="" xmlns:p14="http://schemas.microsoft.com/office/powerpoint/2010/main" val="29781460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fontAlgn="auto">
              <a:spcBef>
                <a:spcPts val="0"/>
              </a:spcBef>
              <a:spcAft>
                <a:spcPts val="0"/>
              </a:spcAft>
              <a:defRPr/>
            </a:pPr>
            <a:r>
              <a:rPr lang="en-US" dirty="0" smtClean="0"/>
              <a:t>Some have thought</a:t>
            </a:r>
            <a:r>
              <a:rPr lang="en-US" baseline="0" dirty="0" smtClean="0"/>
              <a:t> that the Sabbath was only for “the Jews”, but this is never found in scripture, but instead we see that </a:t>
            </a:r>
            <a:r>
              <a:rPr lang="en-US" dirty="0" smtClean="0"/>
              <a:t>Jesus taught that it was a day for all mankind when He said</a:t>
            </a:r>
            <a:r>
              <a:rPr lang="en-US" baseline="0" dirty="0" smtClean="0"/>
              <a:t> …</a:t>
            </a:r>
            <a:endParaRPr lang="en-US" dirty="0" smtClean="0"/>
          </a:p>
        </p:txBody>
      </p:sp>
      <p:sp>
        <p:nvSpPr>
          <p:cNvPr id="177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9FBBABD-85CB-40CA-A8A9-5120181A5814}" type="slidenum">
              <a:rPr lang="en-US"/>
              <a:pPr/>
              <a:t>29</a:t>
            </a:fld>
            <a:endParaRPr lang="en-US"/>
          </a:p>
        </p:txBody>
      </p:sp>
    </p:spTree>
    <p:extLst>
      <p:ext uri="{BB962C8B-B14F-4D97-AF65-F5344CB8AC3E}">
        <p14:creationId xmlns="" xmlns:p14="http://schemas.microsoft.com/office/powerpoint/2010/main" val="2142778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Now let us study a great prophecy,</a:t>
            </a:r>
            <a:r>
              <a:rPr lang="en-US" baseline="0" dirty="0" smtClean="0"/>
              <a:t> in Revelation chapter 14,</a:t>
            </a:r>
            <a:r>
              <a:rPr lang="en-US" dirty="0" smtClean="0"/>
              <a:t> which tells of a special message that must be given to all the world before Jesus returns. …</a:t>
            </a:r>
          </a:p>
        </p:txBody>
      </p:sp>
      <p:sp>
        <p:nvSpPr>
          <p:cNvPr id="1198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F7D415E-F02B-4681-AD1F-6E5102885BB9}" type="slidenum">
              <a:rPr lang="en-US"/>
              <a:pPr/>
              <a:t>3</a:t>
            </a:fld>
            <a:endParaRPr lang="en-US"/>
          </a:p>
        </p:txBody>
      </p:sp>
    </p:spTree>
    <p:extLst>
      <p:ext uri="{BB962C8B-B14F-4D97-AF65-F5344CB8AC3E}">
        <p14:creationId xmlns="" xmlns:p14="http://schemas.microsoft.com/office/powerpoint/2010/main" val="40536681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0" dirty="0" smtClean="0"/>
              <a:t>… in Mark 2:27,</a:t>
            </a:r>
          </a:p>
          <a:p>
            <a:pPr>
              <a:spcBef>
                <a:spcPct val="0"/>
              </a:spcBef>
            </a:pPr>
            <a:endParaRPr lang="en-US" b="1" dirty="0" smtClean="0"/>
          </a:p>
          <a:p>
            <a:pPr>
              <a:spcBef>
                <a:spcPct val="0"/>
              </a:spcBef>
            </a:pPr>
            <a:r>
              <a:rPr lang="en-US" b="1" dirty="0" smtClean="0"/>
              <a:t>“… The Sabbath was made for man, and not man for the Sabbath.”</a:t>
            </a:r>
            <a:endParaRPr lang="en-US" dirty="0" smtClean="0"/>
          </a:p>
        </p:txBody>
      </p:sp>
      <p:sp>
        <p:nvSpPr>
          <p:cNvPr id="178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06359E9-B384-4F58-AFE2-907275CD3495}" type="slidenum">
              <a:rPr lang="en-US"/>
              <a:pPr/>
              <a:t>30</a:t>
            </a:fld>
            <a:endParaRPr lang="en-US"/>
          </a:p>
        </p:txBody>
      </p:sp>
    </p:spTree>
    <p:extLst>
      <p:ext uri="{BB962C8B-B14F-4D97-AF65-F5344CB8AC3E}">
        <p14:creationId xmlns="" xmlns:p14="http://schemas.microsoft.com/office/powerpoint/2010/main" val="17000321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p:spPr>
      </p:sp>
      <p:sp>
        <p:nvSpPr>
          <p:cNvPr id="1792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 for in Exodus 20:10, we see that,</a:t>
            </a:r>
          </a:p>
          <a:p>
            <a:pPr>
              <a:spcBef>
                <a:spcPct val="0"/>
              </a:spcBef>
            </a:pPr>
            <a:endParaRPr lang="en-US" dirty="0" smtClean="0"/>
          </a:p>
          <a:p>
            <a:pPr>
              <a:spcBef>
                <a:spcPct val="0"/>
              </a:spcBef>
            </a:pPr>
            <a:r>
              <a:rPr lang="en-US" dirty="0" smtClean="0"/>
              <a:t>“…</a:t>
            </a:r>
            <a:r>
              <a:rPr lang="en-US" b="1" dirty="0" smtClean="0"/>
              <a:t>the seventh day is the Sabbath of the Lord your God.”</a:t>
            </a:r>
            <a:endParaRPr lang="en-US" dirty="0" smtClean="0"/>
          </a:p>
        </p:txBody>
      </p:sp>
      <p:sp>
        <p:nvSpPr>
          <p:cNvPr id="179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C9CB675-FDE1-4479-B484-8706738BD87C}" type="slidenum">
              <a:rPr lang="en-US"/>
              <a:pPr/>
              <a:t>31</a:t>
            </a:fld>
            <a:endParaRPr lang="en-US"/>
          </a:p>
        </p:txBody>
      </p:sp>
    </p:spTree>
    <p:extLst>
      <p:ext uri="{BB962C8B-B14F-4D97-AF65-F5344CB8AC3E}">
        <p14:creationId xmlns="" xmlns:p14="http://schemas.microsoft.com/office/powerpoint/2010/main" val="19298378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p:spPr>
      </p:sp>
      <p:sp>
        <p:nvSpPr>
          <p:cNvPr id="1802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 in Isaiah 58:13, states</a:t>
            </a:r>
            <a:r>
              <a:rPr lang="en-US" baseline="0" dirty="0" smtClean="0"/>
              <a:t> that the 7</a:t>
            </a:r>
            <a:r>
              <a:rPr lang="en-US" baseline="30000" dirty="0" smtClean="0"/>
              <a:t>th</a:t>
            </a:r>
            <a:r>
              <a:rPr lang="en-US" baseline="0" dirty="0" smtClean="0"/>
              <a:t> day the Sabbath is:</a:t>
            </a:r>
            <a:endParaRPr lang="en-US" dirty="0" smtClean="0"/>
          </a:p>
          <a:p>
            <a:pPr>
              <a:spcBef>
                <a:spcPct val="0"/>
              </a:spcBef>
            </a:pPr>
            <a:endParaRPr lang="en-US" dirty="0" smtClean="0"/>
          </a:p>
          <a:p>
            <a:pPr>
              <a:spcBef>
                <a:spcPct val="0"/>
              </a:spcBef>
            </a:pPr>
            <a:r>
              <a:rPr lang="en-US" dirty="0" smtClean="0"/>
              <a:t>“</a:t>
            </a:r>
            <a:r>
              <a:rPr lang="en-US" b="1" dirty="0" smtClean="0"/>
              <a:t>My holy day.”</a:t>
            </a:r>
            <a:endParaRPr lang="en-US" dirty="0" smtClean="0"/>
          </a:p>
        </p:txBody>
      </p:sp>
      <p:sp>
        <p:nvSpPr>
          <p:cNvPr id="180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E88D5E5-F735-4C05-BDF3-EE779AB8A158}" type="slidenum">
              <a:rPr lang="en-US"/>
              <a:pPr/>
              <a:t>32</a:t>
            </a:fld>
            <a:endParaRPr lang="en-US"/>
          </a:p>
        </p:txBody>
      </p:sp>
    </p:spTree>
    <p:extLst>
      <p:ext uri="{BB962C8B-B14F-4D97-AF65-F5344CB8AC3E}">
        <p14:creationId xmlns="" xmlns:p14="http://schemas.microsoft.com/office/powerpoint/2010/main" val="32313270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 For Jesus also said, in Matthew 12:8, the he is…</a:t>
            </a:r>
          </a:p>
          <a:p>
            <a:pPr>
              <a:spcBef>
                <a:spcPct val="0"/>
              </a:spcBef>
            </a:pPr>
            <a:endParaRPr lang="en-US" b="1" dirty="0" smtClean="0"/>
          </a:p>
          <a:p>
            <a:pPr>
              <a:spcBef>
                <a:spcPct val="0"/>
              </a:spcBef>
            </a:pPr>
            <a:r>
              <a:rPr lang="en-US" b="1" dirty="0" smtClean="0"/>
              <a:t>“… Lord even</a:t>
            </a:r>
            <a:r>
              <a:rPr lang="en-US" b="1" baseline="30000" dirty="0" smtClean="0"/>
              <a:t> </a:t>
            </a:r>
            <a:r>
              <a:rPr lang="en-US" b="1" dirty="0" smtClean="0"/>
              <a:t>of the Sabbath.”</a:t>
            </a:r>
            <a:endParaRPr lang="en-US" dirty="0" smtClean="0"/>
          </a:p>
        </p:txBody>
      </p:sp>
      <p:sp>
        <p:nvSpPr>
          <p:cNvPr id="181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4384380-2409-4008-A56F-80B5B07B2F08}" type="slidenum">
              <a:rPr lang="en-US"/>
              <a:pPr/>
              <a:t>33</a:t>
            </a:fld>
            <a:endParaRPr lang="en-US"/>
          </a:p>
        </p:txBody>
      </p:sp>
    </p:spTree>
    <p:extLst>
      <p:ext uri="{BB962C8B-B14F-4D97-AF65-F5344CB8AC3E}">
        <p14:creationId xmlns="" xmlns:p14="http://schemas.microsoft.com/office/powerpoint/2010/main" val="1016638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p:spPr>
      </p:sp>
      <p:sp>
        <p:nvSpPr>
          <p:cNvPr id="1822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Sabbath is more than a memorial of creation and the Creator, it is a sign between God and man. …</a:t>
            </a:r>
          </a:p>
        </p:txBody>
      </p:sp>
      <p:sp>
        <p:nvSpPr>
          <p:cNvPr id="182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CC02EAB-60A3-41D9-920D-8E4A557EAAFD}" type="slidenum">
              <a:rPr lang="en-US"/>
              <a:pPr/>
              <a:t>34</a:t>
            </a:fld>
            <a:endParaRPr lang="en-US"/>
          </a:p>
        </p:txBody>
      </p:sp>
    </p:spTree>
    <p:extLst>
      <p:ext uri="{BB962C8B-B14F-4D97-AF65-F5344CB8AC3E}">
        <p14:creationId xmlns="" xmlns:p14="http://schemas.microsoft.com/office/powerpoint/2010/main" val="39523739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0" dirty="0" smtClean="0"/>
              <a:t>… as we read </a:t>
            </a:r>
            <a:r>
              <a:rPr lang="en-US" b="0" baseline="0" dirty="0" smtClean="0"/>
              <a:t>in Ezekiel 20:12,</a:t>
            </a:r>
          </a:p>
          <a:p>
            <a:pPr>
              <a:spcBef>
                <a:spcPct val="0"/>
              </a:spcBef>
            </a:pPr>
            <a:endParaRPr lang="en-US" b="1" baseline="0" dirty="0" smtClean="0"/>
          </a:p>
          <a:p>
            <a:pPr>
              <a:spcBef>
                <a:spcPct val="0"/>
              </a:spcBef>
            </a:pPr>
            <a:r>
              <a:rPr lang="en-US" b="1" baseline="0" dirty="0" smtClean="0"/>
              <a:t>“</a:t>
            </a:r>
            <a:r>
              <a:rPr lang="en-US" b="1" dirty="0" smtClean="0"/>
              <a:t>Moreover I also gave them My Sabbaths, to be a sign between them and Me, that they might know that I am the Lord who sanctifies them.”</a:t>
            </a:r>
            <a:endParaRPr lang="en-US" dirty="0" smtClean="0"/>
          </a:p>
        </p:txBody>
      </p:sp>
      <p:sp>
        <p:nvSpPr>
          <p:cNvPr id="185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7211F48-C029-4E25-AFC4-43F99D9BBEE5}" type="slidenum">
              <a:rPr lang="en-US"/>
              <a:pPr/>
              <a:t>35</a:t>
            </a:fld>
            <a:endParaRPr lang="en-US"/>
          </a:p>
        </p:txBody>
      </p:sp>
    </p:spTree>
    <p:extLst>
      <p:ext uri="{BB962C8B-B14F-4D97-AF65-F5344CB8AC3E}">
        <p14:creationId xmlns="" xmlns:p14="http://schemas.microsoft.com/office/powerpoint/2010/main" val="21665648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p:spPr>
      </p:sp>
      <p:sp>
        <p:nvSpPr>
          <p:cNvPr id="1843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 One who made the Sabbath holy during creation week is the same One who makes sinful people holy. This also requires creative power. Our Creator is also our Savior.</a:t>
            </a:r>
          </a:p>
        </p:txBody>
      </p:sp>
      <p:sp>
        <p:nvSpPr>
          <p:cNvPr id="184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5C93E1E-1232-4E93-9AA6-8EDF7FE0AD73}" type="slidenum">
              <a:rPr lang="en-US"/>
              <a:pPr/>
              <a:t>36</a:t>
            </a:fld>
            <a:endParaRPr lang="en-US"/>
          </a:p>
        </p:txBody>
      </p:sp>
    </p:spTree>
    <p:extLst>
      <p:ext uri="{BB962C8B-B14F-4D97-AF65-F5344CB8AC3E}">
        <p14:creationId xmlns="" xmlns:p14="http://schemas.microsoft.com/office/powerpoint/2010/main" val="32353364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p:spPr>
      </p:sp>
      <p:sp>
        <p:nvSpPr>
          <p:cNvPr id="1863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To observe the Sabbath is our way of telling the world that the Lord is our Creator and God. The Sabbath was made and celebrated before sin of mankind, and the Sabbath will also be celebrated by recreated mankind after sin is forever banished from the</a:t>
            </a:r>
            <a:r>
              <a:rPr lang="en-US" baseline="0" dirty="0" smtClean="0"/>
              <a:t> universe. …</a:t>
            </a:r>
            <a:endParaRPr lang="en-US" dirty="0" smtClean="0"/>
          </a:p>
        </p:txBody>
      </p:sp>
      <p:sp>
        <p:nvSpPr>
          <p:cNvPr id="186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033D181-7209-4501-B4C4-E63C9FC46ABC}" type="slidenum">
              <a:rPr lang="en-US"/>
              <a:pPr/>
              <a:t>37</a:t>
            </a:fld>
            <a:endParaRPr lang="en-US"/>
          </a:p>
        </p:txBody>
      </p:sp>
    </p:spTree>
    <p:extLst>
      <p:ext uri="{BB962C8B-B14F-4D97-AF65-F5344CB8AC3E}">
        <p14:creationId xmlns="" xmlns:p14="http://schemas.microsoft.com/office/powerpoint/2010/main" val="29681385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0" dirty="0" smtClean="0"/>
              <a:t>… as Isaiah 66:22,</a:t>
            </a:r>
            <a:r>
              <a:rPr lang="en-US" b="0" baseline="0" dirty="0" smtClean="0"/>
              <a:t> 23 says:</a:t>
            </a:r>
          </a:p>
          <a:p>
            <a:pPr>
              <a:spcBef>
                <a:spcPct val="0"/>
              </a:spcBef>
            </a:pPr>
            <a:endParaRPr lang="en-US" b="1" baseline="0" dirty="0" smtClean="0"/>
          </a:p>
          <a:p>
            <a:pPr>
              <a:spcBef>
                <a:spcPct val="0"/>
              </a:spcBef>
            </a:pPr>
            <a:r>
              <a:rPr lang="en-US" b="1" baseline="0" dirty="0" smtClean="0"/>
              <a:t>“</a:t>
            </a:r>
            <a:r>
              <a:rPr lang="en-US" b="1" dirty="0" smtClean="0"/>
              <a:t>For as the new heavens and the new earth which I will make shall remain before Me, says the Lord, so shall your descendants and your name remain. …”</a:t>
            </a:r>
            <a:endParaRPr lang="en-US" dirty="0" smtClean="0"/>
          </a:p>
        </p:txBody>
      </p:sp>
      <p:sp>
        <p:nvSpPr>
          <p:cNvPr id="187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2459599-009B-41D5-94A4-9F2E4B6979E4}" type="slidenum">
              <a:rPr lang="en-US"/>
              <a:pPr/>
              <a:t>38</a:t>
            </a:fld>
            <a:endParaRPr lang="en-US"/>
          </a:p>
        </p:txBody>
      </p:sp>
    </p:spTree>
    <p:extLst>
      <p:ext uri="{BB962C8B-B14F-4D97-AF65-F5344CB8AC3E}">
        <p14:creationId xmlns="" xmlns:p14="http://schemas.microsoft.com/office/powerpoint/2010/main" val="30239463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p:spPr>
      </p:sp>
      <p:sp>
        <p:nvSpPr>
          <p:cNvPr id="1884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 And it shall come to pass that from one New Moon to another, and from one Sabbath to another, all flesh shall come to worship before Me, says the Lord.”</a:t>
            </a:r>
            <a:endParaRPr lang="en-US" dirty="0" smtClean="0"/>
          </a:p>
        </p:txBody>
      </p:sp>
      <p:sp>
        <p:nvSpPr>
          <p:cNvPr id="188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C31396-209D-4142-81F0-A8DA130CD018}" type="slidenum">
              <a:rPr lang="en-US"/>
              <a:pPr/>
              <a:t>39</a:t>
            </a:fld>
            <a:endParaRPr lang="en-US"/>
          </a:p>
        </p:txBody>
      </p:sp>
    </p:spTree>
    <p:extLst>
      <p:ext uri="{BB962C8B-B14F-4D97-AF65-F5344CB8AC3E}">
        <p14:creationId xmlns="" xmlns:p14="http://schemas.microsoft.com/office/powerpoint/2010/main" val="589597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0" dirty="0" smtClean="0"/>
              <a:t>In Revelation 14:6,</a:t>
            </a:r>
            <a:r>
              <a:rPr lang="en-US" b="0" baseline="0" dirty="0" smtClean="0"/>
              <a:t> 7 we read:</a:t>
            </a:r>
          </a:p>
          <a:p>
            <a:pPr>
              <a:spcBef>
                <a:spcPct val="0"/>
              </a:spcBef>
            </a:pPr>
            <a:endParaRPr lang="en-US" b="1" baseline="0" dirty="0" smtClean="0"/>
          </a:p>
          <a:p>
            <a:pPr>
              <a:spcBef>
                <a:spcPct val="0"/>
              </a:spcBef>
            </a:pPr>
            <a:r>
              <a:rPr lang="en-US" b="1" baseline="0" dirty="0" smtClean="0"/>
              <a:t>“</a:t>
            </a:r>
            <a:r>
              <a:rPr lang="en-US" b="1" dirty="0" smtClean="0"/>
              <a:t>Then I saw another angel flying in the midst of heaven, having the everlasting gospel to preach to those who dwell on the earth…”</a:t>
            </a:r>
            <a:endParaRPr lang="en-US" dirty="0" smtClean="0"/>
          </a:p>
        </p:txBody>
      </p:sp>
      <p:sp>
        <p:nvSpPr>
          <p:cNvPr id="1208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3F74C07-8025-47BE-8A39-61C0742E181D}" type="slidenum">
              <a:rPr lang="en-US"/>
              <a:pPr/>
              <a:t>4</a:t>
            </a:fld>
            <a:endParaRPr lang="en-US"/>
          </a:p>
        </p:txBody>
      </p:sp>
    </p:spTree>
    <p:extLst>
      <p:ext uri="{BB962C8B-B14F-4D97-AF65-F5344CB8AC3E}">
        <p14:creationId xmlns="" xmlns:p14="http://schemas.microsoft.com/office/powerpoint/2010/main" val="42587714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p:spPr>
      </p:sp>
      <p:sp>
        <p:nvSpPr>
          <p:cNvPr id="1904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If we have any questions about God and the </a:t>
            </a:r>
            <a:r>
              <a:rPr lang="en-US" baseline="0" dirty="0" smtClean="0"/>
              <a:t>7</a:t>
            </a:r>
            <a:r>
              <a:rPr lang="en-US" baseline="30000" dirty="0" smtClean="0"/>
              <a:t>th</a:t>
            </a:r>
            <a:r>
              <a:rPr lang="en-US" baseline="0" dirty="0" smtClean="0"/>
              <a:t> day, the </a:t>
            </a:r>
            <a:r>
              <a:rPr lang="en-US" dirty="0" smtClean="0"/>
              <a:t>Sabbath, we may look to Jesus, as our example of perfect obedient humanity,</a:t>
            </a:r>
            <a:r>
              <a:rPr lang="en-US" baseline="0" dirty="0" smtClean="0"/>
              <a:t> for He never sinned. …</a:t>
            </a:r>
            <a:endParaRPr lang="en-US" dirty="0" smtClean="0"/>
          </a:p>
        </p:txBody>
      </p:sp>
      <p:sp>
        <p:nvSpPr>
          <p:cNvPr id="190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C8D1324-DC82-43D8-B721-8301AC44256F}" type="slidenum">
              <a:rPr lang="en-US"/>
              <a:pPr/>
              <a:t>40</a:t>
            </a:fld>
            <a:endParaRPr lang="en-US"/>
          </a:p>
        </p:txBody>
      </p:sp>
    </p:spTree>
    <p:extLst>
      <p:ext uri="{BB962C8B-B14F-4D97-AF65-F5344CB8AC3E}">
        <p14:creationId xmlns="" xmlns:p14="http://schemas.microsoft.com/office/powerpoint/2010/main" val="4712853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p:spPr>
      </p:sp>
      <p:sp>
        <p:nvSpPr>
          <p:cNvPr id="1914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0" dirty="0" smtClean="0"/>
              <a:t>… in Luke 4:16 we read,</a:t>
            </a:r>
          </a:p>
          <a:p>
            <a:pPr>
              <a:spcBef>
                <a:spcPct val="0"/>
              </a:spcBef>
            </a:pPr>
            <a:endParaRPr lang="en-US" b="1" dirty="0" smtClean="0"/>
          </a:p>
          <a:p>
            <a:pPr>
              <a:spcBef>
                <a:spcPct val="0"/>
              </a:spcBef>
            </a:pPr>
            <a:r>
              <a:rPr lang="en-US" b="1" dirty="0" smtClean="0"/>
              <a:t>“So He came to Nazareth, where He had been brought up. And as His continual practice was, He went into the synagogue on the Sabbath day, and stood up to read.”</a:t>
            </a:r>
            <a:endParaRPr lang="en-US" dirty="0" smtClean="0"/>
          </a:p>
        </p:txBody>
      </p:sp>
      <p:sp>
        <p:nvSpPr>
          <p:cNvPr id="191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84E3B33-2562-4FF1-8030-814EDB46D498}" type="slidenum">
              <a:rPr lang="en-US"/>
              <a:pPr/>
              <a:t>41</a:t>
            </a:fld>
            <a:endParaRPr lang="en-US"/>
          </a:p>
        </p:txBody>
      </p:sp>
    </p:spTree>
    <p:extLst>
      <p:ext uri="{BB962C8B-B14F-4D97-AF65-F5344CB8AC3E}">
        <p14:creationId xmlns="" xmlns:p14="http://schemas.microsoft.com/office/powerpoint/2010/main" val="17856168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p:spPr>
      </p:sp>
      <p:sp>
        <p:nvSpPr>
          <p:cNvPr id="1925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Bible says it was Jesus’ custom to go to the synagogue, or the place of gathering of God’s people on the Sabbath.  The</a:t>
            </a:r>
            <a:r>
              <a:rPr lang="en-US" baseline="0" dirty="0" smtClean="0"/>
              <a:t> purpose in so doing was to read the word of God together, study prophecy, as Jesus did, reading from Isaiah 61, obey His Father in His commandments, and also to fellowship with believers and preach the Everlasting Gospel.</a:t>
            </a:r>
            <a:endParaRPr lang="en-US" dirty="0" smtClean="0"/>
          </a:p>
        </p:txBody>
      </p:sp>
      <p:sp>
        <p:nvSpPr>
          <p:cNvPr id="192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45DEE7F-440C-4C23-9C07-800894E300EF}" type="slidenum">
              <a:rPr lang="en-US"/>
              <a:pPr/>
              <a:t>42</a:t>
            </a:fld>
            <a:endParaRPr lang="en-US"/>
          </a:p>
        </p:txBody>
      </p:sp>
    </p:spTree>
    <p:extLst>
      <p:ext uri="{BB962C8B-B14F-4D97-AF65-F5344CB8AC3E}">
        <p14:creationId xmlns="" xmlns:p14="http://schemas.microsoft.com/office/powerpoint/2010/main" val="17241658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p:spPr>
      </p:sp>
      <p:sp>
        <p:nvSpPr>
          <p:cNvPr id="1935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But, you say, which day is the Sabbath? How can we be certain which day is the seventh?  Jesus knew</a:t>
            </a:r>
            <a:r>
              <a:rPr lang="en-US" baseline="0" dirty="0" smtClean="0"/>
              <a:t> the right day, kept it, and never sinned, not transgressing His Father’s commandment even once.  The Apostles and disciples knew what day the 7</a:t>
            </a:r>
            <a:r>
              <a:rPr lang="en-US" baseline="30000" dirty="0" smtClean="0"/>
              <a:t>th</a:t>
            </a:r>
            <a:r>
              <a:rPr lang="en-US" baseline="0" dirty="0" smtClean="0"/>
              <a:t> day is, and continued to keep this day long after Jesus ascended back to heaven, both Jews and Gentiles.</a:t>
            </a:r>
            <a:endParaRPr lang="en-US" dirty="0" smtClean="0"/>
          </a:p>
        </p:txBody>
      </p:sp>
      <p:sp>
        <p:nvSpPr>
          <p:cNvPr id="193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BA2FC90-335D-498E-911E-4433A09FC825}" type="slidenum">
              <a:rPr lang="en-US"/>
              <a:pPr/>
              <a:t>43</a:t>
            </a:fld>
            <a:endParaRPr lang="en-US"/>
          </a:p>
        </p:txBody>
      </p:sp>
    </p:spTree>
    <p:extLst>
      <p:ext uri="{BB962C8B-B14F-4D97-AF65-F5344CB8AC3E}">
        <p14:creationId xmlns="" xmlns:p14="http://schemas.microsoft.com/office/powerpoint/2010/main" val="2174625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p:spPr>
      </p:sp>
      <p:sp>
        <p:nvSpPr>
          <p:cNvPr id="1996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0" dirty="0" smtClean="0"/>
              <a:t>… in Luke</a:t>
            </a:r>
            <a:r>
              <a:rPr lang="en-US" b="0" baseline="0" dirty="0" smtClean="0"/>
              <a:t> 23:54-56, we read:</a:t>
            </a:r>
          </a:p>
          <a:p>
            <a:pPr>
              <a:spcBef>
                <a:spcPct val="0"/>
              </a:spcBef>
            </a:pPr>
            <a:endParaRPr lang="en-US" b="1" baseline="0" dirty="0" smtClean="0"/>
          </a:p>
          <a:p>
            <a:pPr>
              <a:spcBef>
                <a:spcPct val="0"/>
              </a:spcBef>
            </a:pPr>
            <a:r>
              <a:rPr lang="en-US" b="1" dirty="0" smtClean="0"/>
              <a:t>“That day was the Preparation, and the Sabbath drew near. And the women who had come with Him from Galilee followed after,…”</a:t>
            </a:r>
            <a:endParaRPr lang="en-US" dirty="0" smtClean="0"/>
          </a:p>
        </p:txBody>
      </p:sp>
      <p:sp>
        <p:nvSpPr>
          <p:cNvPr id="1996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13BCAB5-7FE6-4ECA-8460-BB65F17FA6B4}" type="slidenum">
              <a:rPr lang="en-US"/>
              <a:pPr/>
              <a:t>44</a:t>
            </a:fld>
            <a:endParaRPr lang="en-US"/>
          </a:p>
        </p:txBody>
      </p:sp>
    </p:spTree>
    <p:extLst>
      <p:ext uri="{BB962C8B-B14F-4D97-AF65-F5344CB8AC3E}">
        <p14:creationId xmlns="" xmlns:p14="http://schemas.microsoft.com/office/powerpoint/2010/main" val="15033323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p:spPr>
      </p:sp>
      <p:sp>
        <p:nvSpPr>
          <p:cNvPr id="2007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t>
            </a:r>
            <a:r>
              <a:rPr lang="en-US" b="1" dirty="0" smtClean="0"/>
              <a:t>and they observed the tomb and how His body was laid. Then they returned … And they rested on the Sabbath according to the commandment [of Exodus 20].”</a:t>
            </a:r>
            <a:endParaRPr lang="en-US" dirty="0" smtClean="0"/>
          </a:p>
        </p:txBody>
      </p:sp>
      <p:sp>
        <p:nvSpPr>
          <p:cNvPr id="2007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E177CC4-48BC-435F-AE95-D0C53F34D3E7}" type="slidenum">
              <a:rPr lang="en-US"/>
              <a:pPr/>
              <a:t>45</a:t>
            </a:fld>
            <a:endParaRPr lang="en-US"/>
          </a:p>
        </p:txBody>
      </p:sp>
    </p:spTree>
    <p:extLst>
      <p:ext uri="{BB962C8B-B14F-4D97-AF65-F5344CB8AC3E}">
        <p14:creationId xmlns="" xmlns:p14="http://schemas.microsoft.com/office/powerpoint/2010/main" val="1253774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p:spPr>
      </p:sp>
      <p:sp>
        <p:nvSpPr>
          <p:cNvPr id="2017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day before the Sabbath  the disciples witnessed Jesus dying a cruel death on the cross.  Solemnly they buried him,</a:t>
            </a:r>
            <a:r>
              <a:rPr lang="en-US" baseline="0" dirty="0" smtClean="0"/>
              <a:t> and went home to keep the Sabbath, and rested all the 7</a:t>
            </a:r>
            <a:r>
              <a:rPr lang="en-US" baseline="30000" dirty="0" smtClean="0"/>
              <a:t>th</a:t>
            </a:r>
            <a:r>
              <a:rPr lang="en-US" baseline="0" dirty="0" smtClean="0"/>
              <a:t> day.  After the Sabbath was over, the women disciples returned on the first day of the week, and found something amazing …</a:t>
            </a:r>
            <a:endParaRPr lang="en-US" dirty="0" smtClean="0"/>
          </a:p>
        </p:txBody>
      </p:sp>
      <p:sp>
        <p:nvSpPr>
          <p:cNvPr id="201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5B5FCE6-A945-42FC-BFAF-55C6E0B379D5}" type="slidenum">
              <a:rPr lang="en-US"/>
              <a:pPr/>
              <a:t>46</a:t>
            </a:fld>
            <a:endParaRPr lang="en-US"/>
          </a:p>
        </p:txBody>
      </p:sp>
    </p:spTree>
    <p:extLst>
      <p:ext uri="{BB962C8B-B14F-4D97-AF65-F5344CB8AC3E}">
        <p14:creationId xmlns="" xmlns:p14="http://schemas.microsoft.com/office/powerpoint/2010/main" val="40403024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p:spPr>
      </p:sp>
      <p:sp>
        <p:nvSpPr>
          <p:cNvPr id="2027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0" dirty="0" smtClean="0"/>
              <a:t>… in Luke 24:1,</a:t>
            </a:r>
          </a:p>
          <a:p>
            <a:pPr>
              <a:spcBef>
                <a:spcPct val="0"/>
              </a:spcBef>
            </a:pPr>
            <a:endParaRPr lang="en-US" b="1" dirty="0" smtClean="0"/>
          </a:p>
          <a:p>
            <a:pPr>
              <a:spcBef>
                <a:spcPct val="0"/>
              </a:spcBef>
            </a:pPr>
            <a:r>
              <a:rPr lang="en-US" b="1" dirty="0" smtClean="0"/>
              <a:t>“Now on the first day of the week, very early in the morning, they, and certain other women with them, came to the tomb  … And they found the stone rolled</a:t>
            </a:r>
            <a:r>
              <a:rPr lang="en-US" b="1" baseline="0" dirty="0" smtClean="0"/>
              <a:t> away …</a:t>
            </a:r>
            <a:r>
              <a:rPr lang="en-US" b="1" dirty="0" smtClean="0"/>
              <a:t>”</a:t>
            </a:r>
            <a:endParaRPr lang="en-US" dirty="0" smtClean="0"/>
          </a:p>
        </p:txBody>
      </p:sp>
      <p:sp>
        <p:nvSpPr>
          <p:cNvPr id="202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98E412-05BF-43CE-A1F5-6867DE939251}" type="slidenum">
              <a:rPr lang="en-US"/>
              <a:pPr/>
              <a:t>47</a:t>
            </a:fld>
            <a:endParaRPr lang="en-US"/>
          </a:p>
        </p:txBody>
      </p:sp>
    </p:spTree>
    <p:extLst>
      <p:ext uri="{BB962C8B-B14F-4D97-AF65-F5344CB8AC3E}">
        <p14:creationId xmlns="" xmlns:p14="http://schemas.microsoft.com/office/powerpoint/2010/main" val="13384825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p:spPr>
      </p:sp>
      <p:sp>
        <p:nvSpPr>
          <p:cNvPr id="201731" name="Notes Placeholder 2"/>
          <p:cNvSpPr>
            <a:spLocks noGrp="1"/>
          </p:cNvSpPr>
          <p:nvPr>
            <p:ph type="body" idx="1"/>
          </p:nvPr>
        </p:nvSpPr>
        <p:spPr bwMode="auto">
          <a:noFill/>
        </p:spPr>
        <p:txBody>
          <a:bodyPr wrap="square" numCol="1" anchor="t" anchorCtr="0" compatLnSpc="1">
            <a:prstTxWarp prst="textNoShape">
              <a:avLst/>
            </a:prstTxWarp>
          </a:bodyPr>
          <a:lstStyle/>
          <a:p>
            <a:pPr algn="l">
              <a:lnSpc>
                <a:spcPct val="90000"/>
              </a:lnSpc>
              <a:defRPr/>
            </a:pPr>
            <a:r>
              <a:rPr lang="en-US" sz="1200" b="0" dirty="0" smtClean="0">
                <a:solidFill>
                  <a:schemeClr val="tx1"/>
                </a:solidFill>
                <a:latin typeface="Century Gothic" charset="0"/>
                <a:ea typeface="Century Gothic" charset="0"/>
                <a:cs typeface="Century Gothic" charset="0"/>
                <a:sym typeface="Century Gothic" charset="0"/>
              </a:rPr>
              <a:t>Jesus remained in the tomb on the 7</a:t>
            </a:r>
            <a:r>
              <a:rPr lang="en-US" sz="1200" b="0" baseline="30000" dirty="0" smtClean="0">
                <a:solidFill>
                  <a:schemeClr val="tx1"/>
                </a:solidFill>
                <a:latin typeface="Century Gothic" charset="0"/>
                <a:ea typeface="Century Gothic" charset="0"/>
                <a:cs typeface="Century Gothic" charset="0"/>
                <a:sym typeface="Century Gothic" charset="0"/>
              </a:rPr>
              <a:t>th</a:t>
            </a:r>
            <a:r>
              <a:rPr lang="en-US" sz="1200" b="0" dirty="0" smtClean="0">
                <a:solidFill>
                  <a:schemeClr val="tx1"/>
                </a:solidFill>
                <a:latin typeface="Century Gothic" charset="0"/>
                <a:ea typeface="Century Gothic" charset="0"/>
                <a:cs typeface="Century Gothic" charset="0"/>
                <a:sym typeface="Century Gothic" charset="0"/>
              </a:rPr>
              <a:t> day, the </a:t>
            </a:r>
            <a:r>
              <a:rPr lang="en-US" sz="1200" b="0" dirty="0" err="1" smtClean="0">
                <a:solidFill>
                  <a:schemeClr val="tx1"/>
                </a:solidFill>
                <a:latin typeface="Century Gothic" charset="0"/>
                <a:ea typeface="Century Gothic" charset="0"/>
                <a:cs typeface="Century Gothic" charset="0"/>
                <a:sym typeface="Century Gothic" charset="0"/>
              </a:rPr>
              <a:t>sabbath</a:t>
            </a:r>
            <a:r>
              <a:rPr lang="en-US" sz="1200" b="0" dirty="0" smtClean="0">
                <a:solidFill>
                  <a:schemeClr val="tx1"/>
                </a:solidFill>
                <a:latin typeface="Century Gothic" charset="0"/>
                <a:ea typeface="Century Gothic" charset="0"/>
                <a:cs typeface="Century Gothic" charset="0"/>
                <a:sym typeface="Century Gothic" charset="0"/>
              </a:rPr>
              <a:t>, resting according to the commandment (Exodus 20:8-11).</a:t>
            </a:r>
            <a:endParaRPr lang="en-US" sz="1200" b="0" dirty="0">
              <a:solidFill>
                <a:schemeClr val="tx1"/>
              </a:solidFill>
              <a:latin typeface="Century Gothic" charset="0"/>
              <a:ea typeface="Century Gothic" charset="0"/>
              <a:cs typeface="Century Gothic" charset="0"/>
              <a:sym typeface="Century Gothic" charset="0"/>
            </a:endParaRPr>
          </a:p>
        </p:txBody>
      </p:sp>
      <p:sp>
        <p:nvSpPr>
          <p:cNvPr id="201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5B5FCE6-A945-42FC-BFAF-55C6E0B379D5}" type="slidenum">
              <a:rPr lang="en-US"/>
              <a:pPr/>
              <a:t>48</a:t>
            </a:fld>
            <a:endParaRPr lang="en-US"/>
          </a:p>
        </p:txBody>
      </p:sp>
    </p:spTree>
    <p:extLst>
      <p:ext uri="{BB962C8B-B14F-4D97-AF65-F5344CB8AC3E}">
        <p14:creationId xmlns="" xmlns:p14="http://schemas.microsoft.com/office/powerpoint/2010/main" val="28656506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p:spPr>
      </p:sp>
      <p:sp>
        <p:nvSpPr>
          <p:cNvPr id="203779"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spcBef>
                <a:spcPct val="0"/>
              </a:spcBef>
              <a:buNone/>
            </a:pPr>
            <a:r>
              <a:rPr lang="en-US" baseline="0" dirty="0" smtClean="0"/>
              <a:t>On the 1</a:t>
            </a:r>
            <a:r>
              <a:rPr lang="en-US" baseline="30000" dirty="0" smtClean="0"/>
              <a:t>st</a:t>
            </a:r>
            <a:r>
              <a:rPr lang="en-US" baseline="0" dirty="0" smtClean="0"/>
              <a:t> day of the week, the women disciples returned and found the stone rolled away from the tomb and Jesus arisen and alive!</a:t>
            </a:r>
            <a:endParaRPr lang="en-US" dirty="0" smtClean="0"/>
          </a:p>
        </p:txBody>
      </p:sp>
      <p:sp>
        <p:nvSpPr>
          <p:cNvPr id="203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7D80651-05C2-42D4-8C6E-3D609DC05A64}" type="slidenum">
              <a:rPr lang="en-US"/>
              <a:pPr/>
              <a:t>49</a:t>
            </a:fld>
            <a:endParaRPr lang="en-US"/>
          </a:p>
        </p:txBody>
      </p:sp>
    </p:spTree>
    <p:extLst>
      <p:ext uri="{BB962C8B-B14F-4D97-AF65-F5344CB8AC3E}">
        <p14:creationId xmlns="" xmlns:p14="http://schemas.microsoft.com/office/powerpoint/2010/main" val="3757158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t>
            </a:r>
            <a:r>
              <a:rPr lang="en-US" b="1" dirty="0" smtClean="0"/>
              <a:t>to every nation, tribe, tongue, and people</a:t>
            </a:r>
            <a:r>
              <a:rPr lang="en-US" b="1" baseline="30000" dirty="0" smtClean="0"/>
              <a:t> </a:t>
            </a:r>
            <a:r>
              <a:rPr lang="en-US" b="1" dirty="0" smtClean="0"/>
              <a:t>saying with a loud voice, fear God and give glory to Him, for the hour of His judgment has come;…”</a:t>
            </a:r>
            <a:endParaRPr lang="en-US" dirty="0" smtClean="0"/>
          </a:p>
        </p:txBody>
      </p:sp>
      <p:sp>
        <p:nvSpPr>
          <p:cNvPr id="1218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624DB1D-CF97-4148-B3E3-926F03C9869D}" type="slidenum">
              <a:rPr lang="en-US"/>
              <a:pPr/>
              <a:t>5</a:t>
            </a:fld>
            <a:endParaRPr lang="en-US"/>
          </a:p>
        </p:txBody>
      </p:sp>
    </p:spTree>
    <p:extLst>
      <p:ext uri="{BB962C8B-B14F-4D97-AF65-F5344CB8AC3E}">
        <p14:creationId xmlns="" xmlns:p14="http://schemas.microsoft.com/office/powerpoint/2010/main" val="13346404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p:spPr>
      </p:sp>
      <p:sp>
        <p:nvSpPr>
          <p:cNvPr id="2078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Jesus expected that the Christians, even in A.D. 70, when Jerusalem was destroyed, would still be keeping the His Sabbath Holy …</a:t>
            </a:r>
          </a:p>
          <a:p>
            <a:pPr>
              <a:spcBef>
                <a:spcPct val="0"/>
              </a:spcBef>
            </a:pPr>
            <a:endParaRPr lang="en-US" dirty="0" smtClean="0"/>
          </a:p>
        </p:txBody>
      </p:sp>
      <p:sp>
        <p:nvSpPr>
          <p:cNvPr id="2078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C7C00D9-A401-4218-A397-8D875F8BB0AF}" type="slidenum">
              <a:rPr lang="en-US"/>
              <a:pPr/>
              <a:t>50</a:t>
            </a:fld>
            <a:endParaRPr lang="en-US"/>
          </a:p>
        </p:txBody>
      </p:sp>
    </p:spTree>
    <p:extLst>
      <p:ext uri="{BB962C8B-B14F-4D97-AF65-F5344CB8AC3E}">
        <p14:creationId xmlns="" xmlns:p14="http://schemas.microsoft.com/office/powerpoint/2010/main" val="34084116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noFill/>
          <a:ln>
            <a:solidFill>
              <a:srgbClr val="000000"/>
            </a:solidFill>
            <a:miter lim="800000"/>
            <a:headEnd/>
            <a:tailEnd/>
          </a:ln>
        </p:spPr>
      </p:sp>
      <p:sp>
        <p:nvSpPr>
          <p:cNvPr id="2068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0" dirty="0" smtClean="0"/>
              <a:t>… as we read in Matthew 24:20,</a:t>
            </a:r>
          </a:p>
          <a:p>
            <a:pPr>
              <a:spcBef>
                <a:spcPct val="0"/>
              </a:spcBef>
            </a:pPr>
            <a:endParaRPr lang="en-US" b="1" dirty="0" smtClean="0"/>
          </a:p>
          <a:p>
            <a:pPr>
              <a:spcBef>
                <a:spcPct val="0"/>
              </a:spcBef>
            </a:pPr>
            <a:r>
              <a:rPr lang="en-US" b="1" dirty="0" smtClean="0"/>
              <a:t>“And pray that your flight may not be … on the Sabbath.”</a:t>
            </a:r>
            <a:endParaRPr lang="en-US" dirty="0" smtClean="0"/>
          </a:p>
          <a:p>
            <a:pPr>
              <a:spcBef>
                <a:spcPct val="0"/>
              </a:spcBef>
            </a:pPr>
            <a:r>
              <a:rPr lang="en-US" dirty="0" smtClean="0"/>
              <a:t/>
            </a:r>
            <a:br>
              <a:rPr lang="en-US" dirty="0" smtClean="0"/>
            </a:br>
            <a:endParaRPr lang="en-US" dirty="0" smtClean="0"/>
          </a:p>
          <a:p>
            <a:pPr>
              <a:spcBef>
                <a:spcPct val="0"/>
              </a:spcBef>
            </a:pPr>
            <a:r>
              <a:rPr lang="en-US" dirty="0" smtClean="0"/>
              <a:t/>
            </a:r>
            <a:br>
              <a:rPr lang="en-US" dirty="0" smtClean="0"/>
            </a:br>
            <a:endParaRPr lang="en-US" dirty="0" smtClean="0"/>
          </a:p>
          <a:p>
            <a:pPr>
              <a:spcBef>
                <a:spcPct val="0"/>
              </a:spcBef>
            </a:pPr>
            <a:r>
              <a:rPr lang="en-US" dirty="0" smtClean="0"/>
              <a:t/>
            </a:r>
            <a:br>
              <a:rPr lang="en-US" dirty="0" smtClean="0"/>
            </a:br>
            <a:endParaRPr lang="en-US" dirty="0" smtClean="0"/>
          </a:p>
          <a:p>
            <a:pPr>
              <a:spcBef>
                <a:spcPct val="0"/>
              </a:spcBef>
            </a:pPr>
            <a:endParaRPr lang="en-US" dirty="0" smtClean="0"/>
          </a:p>
        </p:txBody>
      </p:sp>
      <p:sp>
        <p:nvSpPr>
          <p:cNvPr id="206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EFB631D-8246-43AC-88E5-E884E9A0B18F}" type="slidenum">
              <a:rPr lang="en-US"/>
              <a:pPr/>
              <a:t>51</a:t>
            </a:fld>
            <a:endParaRPr lang="en-US"/>
          </a:p>
        </p:txBody>
      </p:sp>
    </p:spTree>
    <p:extLst>
      <p:ext uri="{BB962C8B-B14F-4D97-AF65-F5344CB8AC3E}">
        <p14:creationId xmlns="" xmlns:p14="http://schemas.microsoft.com/office/powerpoint/2010/main" val="8121407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noFill/>
          <a:ln>
            <a:solidFill>
              <a:srgbClr val="000000"/>
            </a:solidFill>
            <a:miter lim="800000"/>
            <a:headEnd/>
            <a:tailEnd/>
          </a:ln>
        </p:spPr>
      </p:sp>
      <p:sp>
        <p:nvSpPr>
          <p:cNvPr id="2088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disciples of Jesus, who became known as the Christians at Antioch, continued to keep God’s commandments and follow the example set forth by</a:t>
            </a:r>
            <a:r>
              <a:rPr lang="en-US" baseline="0" dirty="0" smtClean="0"/>
              <a:t> Jesus, the only person among mankind who was sinless</a:t>
            </a:r>
            <a:r>
              <a:rPr lang="en-US" dirty="0" smtClean="0"/>
              <a:t>, as we read in Acts 17:1, 2,</a:t>
            </a:r>
          </a:p>
          <a:p>
            <a:pPr>
              <a:spcBef>
                <a:spcPct val="0"/>
              </a:spcBef>
            </a:pPr>
            <a:endParaRPr lang="en-US" dirty="0" smtClean="0"/>
          </a:p>
          <a:p>
            <a:pPr>
              <a:spcBef>
                <a:spcPct val="0"/>
              </a:spcBef>
            </a:pPr>
            <a:r>
              <a:rPr lang="en-US" b="1" dirty="0" smtClean="0"/>
              <a:t>“… they came to Thessalonica, where there was a synagogue of the Jews. Then Paul, as his continual practice was,…”</a:t>
            </a:r>
            <a:endParaRPr lang="en-US" dirty="0" smtClean="0"/>
          </a:p>
        </p:txBody>
      </p:sp>
      <p:sp>
        <p:nvSpPr>
          <p:cNvPr id="208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6A73FB6-3372-4BA0-BADA-3FDC768F0E06}" type="slidenum">
              <a:rPr lang="en-US"/>
              <a:pPr/>
              <a:t>52</a:t>
            </a:fld>
            <a:endParaRPr lang="en-US"/>
          </a:p>
        </p:txBody>
      </p:sp>
    </p:spTree>
    <p:extLst>
      <p:ext uri="{BB962C8B-B14F-4D97-AF65-F5344CB8AC3E}">
        <p14:creationId xmlns="" xmlns:p14="http://schemas.microsoft.com/office/powerpoint/2010/main" val="41572709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p:spPr>
      </p:sp>
      <p:sp>
        <p:nvSpPr>
          <p:cNvPr id="2099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t>
            </a:r>
            <a:r>
              <a:rPr lang="en-US" b="1" dirty="0" smtClean="0"/>
              <a:t>went in to them, and for three Sabbaths reasoned with them from the Scriptures.”</a:t>
            </a:r>
            <a:endParaRPr lang="en-US" dirty="0" smtClean="0"/>
          </a:p>
        </p:txBody>
      </p:sp>
      <p:sp>
        <p:nvSpPr>
          <p:cNvPr id="2099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1FFA723-F36C-40D4-94B4-93C2B8460E85}" type="slidenum">
              <a:rPr lang="en-US"/>
              <a:pPr/>
              <a:t>53</a:t>
            </a:fld>
            <a:endParaRPr lang="en-US"/>
          </a:p>
        </p:txBody>
      </p:sp>
    </p:spTree>
    <p:extLst>
      <p:ext uri="{BB962C8B-B14F-4D97-AF65-F5344CB8AC3E}">
        <p14:creationId xmlns="" xmlns:p14="http://schemas.microsoft.com/office/powerpoint/2010/main" val="42120828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p:spPr>
      </p:sp>
      <p:sp>
        <p:nvSpPr>
          <p:cNvPr id="2119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0" dirty="0" smtClean="0"/>
              <a:t>… and</a:t>
            </a:r>
            <a:r>
              <a:rPr lang="en-US" b="0" baseline="0" dirty="0" smtClean="0"/>
              <a:t> further in</a:t>
            </a:r>
            <a:r>
              <a:rPr lang="en-US" b="0" dirty="0" smtClean="0"/>
              <a:t> Acts 13:42, 44, we read of a whole city, Jews and Gentiles coming together on the 7</a:t>
            </a:r>
            <a:r>
              <a:rPr lang="en-US" b="0" baseline="30000" dirty="0" smtClean="0"/>
              <a:t>th</a:t>
            </a:r>
            <a:r>
              <a:rPr lang="en-US" b="0" dirty="0" smtClean="0"/>
              <a:t> day, to hear the word of God:</a:t>
            </a:r>
          </a:p>
          <a:p>
            <a:pPr>
              <a:spcBef>
                <a:spcPct val="0"/>
              </a:spcBef>
            </a:pPr>
            <a:endParaRPr lang="en-US" b="1" dirty="0" smtClean="0"/>
          </a:p>
          <a:p>
            <a:pPr>
              <a:spcBef>
                <a:spcPct val="0"/>
              </a:spcBef>
            </a:pPr>
            <a:r>
              <a:rPr lang="en-US" b="1" dirty="0" smtClean="0"/>
              <a:t>“The Gentiles begged that these words might be preached to them the next Sabbath… On the next Sabbath almost the whole city came together to hear the word of God.”</a:t>
            </a:r>
            <a:endParaRPr lang="en-US" dirty="0" smtClean="0"/>
          </a:p>
        </p:txBody>
      </p:sp>
      <p:sp>
        <p:nvSpPr>
          <p:cNvPr id="211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9099A26-FCB6-4C43-8485-C715553343F0}" type="slidenum">
              <a:rPr lang="en-US"/>
              <a:pPr/>
              <a:t>54</a:t>
            </a:fld>
            <a:endParaRPr lang="en-US"/>
          </a:p>
        </p:txBody>
      </p:sp>
    </p:spTree>
    <p:extLst>
      <p:ext uri="{BB962C8B-B14F-4D97-AF65-F5344CB8AC3E}">
        <p14:creationId xmlns="" xmlns:p14="http://schemas.microsoft.com/office/powerpoint/2010/main" val="30117953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p:spPr>
      </p:sp>
      <p:sp>
        <p:nvSpPr>
          <p:cNvPr id="2119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0" dirty="0" smtClean="0"/>
              <a:t>… as it</a:t>
            </a:r>
            <a:r>
              <a:rPr lang="en-US" b="0" baseline="0" dirty="0" smtClean="0"/>
              <a:t> is written in Hebrews 4:9,</a:t>
            </a:r>
          </a:p>
          <a:p>
            <a:pPr>
              <a:spcBef>
                <a:spcPct val="0"/>
              </a:spcBef>
            </a:pPr>
            <a:endParaRPr lang="en-US" b="0" baseline="0" dirty="0" smtClean="0"/>
          </a:p>
          <a:p>
            <a:pPr>
              <a:spcBef>
                <a:spcPct val="0"/>
              </a:spcBef>
            </a:pPr>
            <a:r>
              <a:rPr lang="en-US" b="1" baseline="0" dirty="0" smtClean="0"/>
              <a:t>“So there remains a Sabbath-keeping for God’s people.”</a:t>
            </a:r>
            <a:endParaRPr lang="en-US" b="1" dirty="0" smtClean="0"/>
          </a:p>
        </p:txBody>
      </p:sp>
      <p:sp>
        <p:nvSpPr>
          <p:cNvPr id="211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9099A26-FCB6-4C43-8485-C715553343F0}" type="slidenum">
              <a:rPr lang="en-US"/>
              <a:pPr/>
              <a:t>55</a:t>
            </a:fld>
            <a:endParaRPr lang="en-US"/>
          </a:p>
        </p:txBody>
      </p:sp>
    </p:spTree>
    <p:extLst>
      <p:ext uri="{BB962C8B-B14F-4D97-AF65-F5344CB8AC3E}">
        <p14:creationId xmlns="" xmlns:p14="http://schemas.microsoft.com/office/powerpoint/2010/main" val="1687430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bwMode="auto">
          <a:noFill/>
          <a:ln>
            <a:solidFill>
              <a:srgbClr val="000000"/>
            </a:solidFill>
            <a:miter lim="800000"/>
            <a:headEnd/>
            <a:tailEnd/>
          </a:ln>
        </p:spPr>
      </p:sp>
      <p:sp>
        <p:nvSpPr>
          <p:cNvPr id="2140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Yes, the Sabbath runs like a golden thread from Genesis to Revelation. The Book of Revelation describes those who are prepared to meet Jesus when He comes</a:t>
            </a:r>
            <a:r>
              <a:rPr lang="en-US" baseline="0" dirty="0" smtClean="0"/>
              <a:t> …</a:t>
            </a:r>
            <a:r>
              <a:rPr lang="en-US" dirty="0" smtClean="0"/>
              <a:t/>
            </a:r>
            <a:br>
              <a:rPr lang="en-US" dirty="0" smtClean="0"/>
            </a:br>
            <a:endParaRPr lang="en-US" dirty="0" smtClean="0"/>
          </a:p>
        </p:txBody>
      </p:sp>
      <p:sp>
        <p:nvSpPr>
          <p:cNvPr id="2140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42CD98C-A019-4970-B68F-12550A25D9D9}" type="slidenum">
              <a:rPr lang="en-US"/>
              <a:pPr/>
              <a:t>56</a:t>
            </a:fld>
            <a:endParaRPr lang="en-US"/>
          </a:p>
        </p:txBody>
      </p:sp>
    </p:spTree>
    <p:extLst>
      <p:ext uri="{BB962C8B-B14F-4D97-AF65-F5344CB8AC3E}">
        <p14:creationId xmlns="" xmlns:p14="http://schemas.microsoft.com/office/powerpoint/2010/main" val="18696001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bwMode="auto">
          <a:noFill/>
          <a:ln>
            <a:solidFill>
              <a:srgbClr val="000000"/>
            </a:solidFill>
            <a:miter lim="800000"/>
            <a:headEnd/>
            <a:tailEnd/>
          </a:ln>
        </p:spPr>
      </p:sp>
      <p:sp>
        <p:nvSpPr>
          <p:cNvPr id="2150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0" dirty="0" smtClean="0"/>
              <a:t>… in Revelation 14:12 we</a:t>
            </a:r>
            <a:r>
              <a:rPr lang="en-US" b="0" baseline="0" dirty="0" smtClean="0"/>
              <a:t> read:</a:t>
            </a:r>
          </a:p>
          <a:p>
            <a:pPr>
              <a:spcBef>
                <a:spcPct val="0"/>
              </a:spcBef>
            </a:pPr>
            <a:endParaRPr lang="en-US" b="1" baseline="0" dirty="0" smtClean="0"/>
          </a:p>
          <a:p>
            <a:pPr>
              <a:spcBef>
                <a:spcPct val="0"/>
              </a:spcBef>
            </a:pPr>
            <a:r>
              <a:rPr lang="en-US" b="1" baseline="0" dirty="0" smtClean="0"/>
              <a:t>“</a:t>
            </a:r>
            <a:r>
              <a:rPr lang="en-US" b="1" dirty="0" smtClean="0"/>
              <a:t>Here is the patience of the saints; here are those who keep the commandments of God and the faith of Jesus.”</a:t>
            </a:r>
            <a:endParaRPr lang="en-US" dirty="0" smtClean="0"/>
          </a:p>
        </p:txBody>
      </p:sp>
      <p:sp>
        <p:nvSpPr>
          <p:cNvPr id="2150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DF6E9C8-73BD-40B6-9AC7-47C13BAC2350}" type="slidenum">
              <a:rPr lang="en-US"/>
              <a:pPr/>
              <a:t>57</a:t>
            </a:fld>
            <a:endParaRPr lang="en-US"/>
          </a:p>
        </p:txBody>
      </p:sp>
    </p:spTree>
    <p:extLst>
      <p:ext uri="{BB962C8B-B14F-4D97-AF65-F5344CB8AC3E}">
        <p14:creationId xmlns="" xmlns:p14="http://schemas.microsoft.com/office/powerpoint/2010/main" val="4010905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bwMode="auto">
          <a:noFill/>
          <a:ln>
            <a:solidFill>
              <a:srgbClr val="000000"/>
            </a:solidFill>
            <a:miter lim="800000"/>
            <a:headEnd/>
            <a:tailEnd/>
          </a:ln>
        </p:spPr>
      </p:sp>
      <p:sp>
        <p:nvSpPr>
          <p:cNvPr id="2160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Jesus, citing Exodus 20:6, said in John 14:15,</a:t>
            </a:r>
          </a:p>
          <a:p>
            <a:pPr>
              <a:spcBef>
                <a:spcPct val="0"/>
              </a:spcBef>
            </a:pPr>
            <a:endParaRPr lang="en-US" dirty="0" smtClean="0"/>
          </a:p>
          <a:p>
            <a:pPr>
              <a:spcBef>
                <a:spcPct val="0"/>
              </a:spcBef>
            </a:pPr>
            <a:r>
              <a:rPr lang="en-US" dirty="0" smtClean="0"/>
              <a:t>“</a:t>
            </a:r>
            <a:r>
              <a:rPr lang="en-US" b="1" dirty="0" smtClean="0"/>
              <a:t>If you love Me, keep</a:t>
            </a:r>
            <a:r>
              <a:rPr lang="en-US" b="1" baseline="30000" dirty="0" smtClean="0"/>
              <a:t> </a:t>
            </a:r>
            <a:r>
              <a:rPr lang="en-US" b="1" dirty="0" smtClean="0"/>
              <a:t>My commandments.”</a:t>
            </a:r>
            <a:endParaRPr lang="en-US" dirty="0" smtClean="0"/>
          </a:p>
        </p:txBody>
      </p:sp>
      <p:sp>
        <p:nvSpPr>
          <p:cNvPr id="2160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BC1DDB5-2D10-4C4F-ABAC-8052F30C018C}" type="slidenum">
              <a:rPr lang="en-US"/>
              <a:pPr/>
              <a:t>58</a:t>
            </a:fld>
            <a:endParaRPr lang="en-US"/>
          </a:p>
        </p:txBody>
      </p:sp>
    </p:spTree>
    <p:extLst>
      <p:ext uri="{BB962C8B-B14F-4D97-AF65-F5344CB8AC3E}">
        <p14:creationId xmlns="" xmlns:p14="http://schemas.microsoft.com/office/powerpoint/2010/main" val="38063740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bwMode="auto">
          <a:noFill/>
          <a:ln>
            <a:solidFill>
              <a:srgbClr val="000000"/>
            </a:solidFill>
            <a:miter lim="800000"/>
            <a:headEnd/>
            <a:tailEnd/>
          </a:ln>
        </p:spPr>
      </p:sp>
      <p:sp>
        <p:nvSpPr>
          <p:cNvPr id="2181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same Jesus who asked you to “remember,” stretches out His hands to you, hands once nailed to the cross of Calvary for your sins, and gently calls, “FOLLOW ME.” Won’t you decide today to follow your Savior in keeping the commandments</a:t>
            </a:r>
            <a:r>
              <a:rPr lang="en-US" baseline="0" dirty="0" smtClean="0"/>
              <a:t> of God?  For we are about to find out in prophecy that there are others who do not keep the commandments of God and claim to follow Jesus.</a:t>
            </a:r>
            <a:endParaRPr lang="en-US" dirty="0" smtClean="0"/>
          </a:p>
        </p:txBody>
      </p:sp>
      <p:sp>
        <p:nvSpPr>
          <p:cNvPr id="2181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122ACC1-7D1C-4655-834B-438E9C5A5A3B}" type="slidenum">
              <a:rPr lang="en-US"/>
              <a:pPr/>
              <a:t>59</a:t>
            </a:fld>
            <a:endParaRPr lang="en-US"/>
          </a:p>
        </p:txBody>
      </p:sp>
    </p:spTree>
    <p:extLst>
      <p:ext uri="{BB962C8B-B14F-4D97-AF65-F5344CB8AC3E}">
        <p14:creationId xmlns="" xmlns:p14="http://schemas.microsoft.com/office/powerpoint/2010/main" val="554127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t>
            </a:r>
            <a:r>
              <a:rPr lang="en-US" b="1" dirty="0" smtClean="0"/>
              <a:t>and worship Him who made heaven and earth, the sea and springs of water.”</a:t>
            </a:r>
            <a:endParaRPr lang="en-US" dirty="0" smtClean="0"/>
          </a:p>
        </p:txBody>
      </p:sp>
      <p:sp>
        <p:nvSpPr>
          <p:cNvPr id="1228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9766D29-C222-43D6-8894-4581B55D48B3}" type="slidenum">
              <a:rPr lang="en-US"/>
              <a:pPr/>
              <a:t>6</a:t>
            </a:fld>
            <a:endParaRPr lang="en-US"/>
          </a:p>
        </p:txBody>
      </p:sp>
    </p:spTree>
    <p:extLst>
      <p:ext uri="{BB962C8B-B14F-4D97-AF65-F5344CB8AC3E}">
        <p14:creationId xmlns="" xmlns:p14="http://schemas.microsoft.com/office/powerpoint/2010/main" val="38055459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that we understand</a:t>
            </a:r>
            <a:r>
              <a:rPr lang="en-US" baseline="0" dirty="0" smtClean="0"/>
              <a:t> God’s Holy Day, the 7</a:t>
            </a:r>
            <a:r>
              <a:rPr lang="en-US" baseline="30000" dirty="0" smtClean="0"/>
              <a:t>th</a:t>
            </a:r>
            <a:r>
              <a:rPr lang="en-US" baseline="0" dirty="0" smtClean="0"/>
              <a:t> Day the Sabbath, let’s consider the prophecy which foretold that there would come a time when it would be tampered with.</a:t>
            </a:r>
            <a:endParaRPr lang="en-US" dirty="0"/>
          </a:p>
        </p:txBody>
      </p:sp>
      <p:sp>
        <p:nvSpPr>
          <p:cNvPr id="4" name="Slide Number Placeholder 3"/>
          <p:cNvSpPr>
            <a:spLocks noGrp="1"/>
          </p:cNvSpPr>
          <p:nvPr>
            <p:ph type="sldNum" sz="quarter" idx="10"/>
          </p:nvPr>
        </p:nvSpPr>
        <p:spPr/>
        <p:txBody>
          <a:bodyPr/>
          <a:lstStyle/>
          <a:p>
            <a:pPr>
              <a:defRPr/>
            </a:pPr>
            <a:fld id="{84840F5D-4594-4981-9033-7A117CF078AF}" type="slidenum">
              <a:rPr lang="en-US" smtClean="0"/>
              <a:pPr>
                <a:defRPr/>
              </a:pPr>
              <a:t>60</a:t>
            </a:fld>
            <a:endParaRPr lang="en-US"/>
          </a:p>
        </p:txBody>
      </p:sp>
    </p:spTree>
    <p:extLst>
      <p:ext uri="{BB962C8B-B14F-4D97-AF65-F5344CB8AC3E}">
        <p14:creationId xmlns="" xmlns:p14="http://schemas.microsoft.com/office/powerpoint/2010/main" val="38616142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An understanding of God’s truth for Earth’s last hour demands study. The prophecies of Daniel and Revelation apply with particular force in our day. Jesus quoted the prophecies of Daniel and personally commanded that His disciples study them. The Bible tells us …</a:t>
            </a:r>
            <a:br>
              <a:rPr lang="en-US" dirty="0" smtClean="0"/>
            </a:br>
            <a:endParaRPr lang="en-US" dirty="0" smtClean="0"/>
          </a:p>
          <a:p>
            <a:pPr>
              <a:spcBef>
                <a:spcPct val="0"/>
              </a:spcBef>
            </a:pPr>
            <a:endParaRPr lang="en-US" dirty="0" smtClean="0"/>
          </a:p>
        </p:txBody>
      </p:sp>
      <p:sp>
        <p:nvSpPr>
          <p:cNvPr id="1198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847410D-5166-47AF-846B-B4DBB736F819}" type="slidenum">
              <a:rPr lang="en-US"/>
              <a:pPr/>
              <a:t>61</a:t>
            </a:fld>
            <a:endParaRPr lang="en-US"/>
          </a:p>
        </p:txBody>
      </p:sp>
    </p:spTree>
    <p:extLst>
      <p:ext uri="{BB962C8B-B14F-4D97-AF65-F5344CB8AC3E}">
        <p14:creationId xmlns="" xmlns:p14="http://schemas.microsoft.com/office/powerpoint/2010/main" val="17440776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0" dirty="0" smtClean="0"/>
              <a:t>… in 2 Timothy 2:15,</a:t>
            </a:r>
          </a:p>
          <a:p>
            <a:pPr>
              <a:spcBef>
                <a:spcPct val="0"/>
              </a:spcBef>
            </a:pPr>
            <a:endParaRPr lang="en-US" b="1" dirty="0" smtClean="0"/>
          </a:p>
          <a:p>
            <a:pPr>
              <a:spcBef>
                <a:spcPct val="0"/>
              </a:spcBef>
            </a:pPr>
            <a:r>
              <a:rPr lang="en-US" b="1" dirty="0" smtClean="0"/>
              <a:t>“</a:t>
            </a:r>
            <a:r>
              <a:rPr lang="en-US" sz="1200" b="1" kern="1200" baseline="0" dirty="0" smtClean="0">
                <a:solidFill>
                  <a:schemeClr val="tx1"/>
                </a:solidFill>
                <a:latin typeface="+mn-lt"/>
                <a:ea typeface="+mn-ea"/>
                <a:cs typeface="+mn-cs"/>
              </a:rPr>
              <a:t>Study to </a:t>
            </a:r>
            <a:r>
              <a:rPr lang="en-US" sz="1200" b="1" kern="1200" baseline="0" dirty="0" err="1" smtClean="0">
                <a:solidFill>
                  <a:schemeClr val="tx1"/>
                </a:solidFill>
                <a:latin typeface="+mn-lt"/>
                <a:ea typeface="+mn-ea"/>
                <a:cs typeface="+mn-cs"/>
              </a:rPr>
              <a:t>shew</a:t>
            </a:r>
            <a:r>
              <a:rPr lang="en-US" sz="1200" b="1" kern="1200" baseline="0" dirty="0" smtClean="0">
                <a:solidFill>
                  <a:schemeClr val="tx1"/>
                </a:solidFill>
                <a:latin typeface="+mn-lt"/>
                <a:ea typeface="+mn-ea"/>
                <a:cs typeface="+mn-cs"/>
              </a:rPr>
              <a:t> thyself approved unto God, a workman that </a:t>
            </a:r>
            <a:r>
              <a:rPr lang="en-US" sz="1200" b="1" kern="1200" baseline="0" dirty="0" err="1" smtClean="0">
                <a:solidFill>
                  <a:schemeClr val="tx1"/>
                </a:solidFill>
                <a:latin typeface="+mn-lt"/>
                <a:ea typeface="+mn-ea"/>
                <a:cs typeface="+mn-cs"/>
              </a:rPr>
              <a:t>needeth</a:t>
            </a:r>
            <a:r>
              <a:rPr lang="en-US" sz="1200" b="1" kern="1200" baseline="0" dirty="0" smtClean="0">
                <a:solidFill>
                  <a:schemeClr val="tx1"/>
                </a:solidFill>
                <a:latin typeface="+mn-lt"/>
                <a:ea typeface="+mn-ea"/>
                <a:cs typeface="+mn-cs"/>
              </a:rPr>
              <a:t> not to be ashamed, rightly dividing the word of truth.”</a:t>
            </a:r>
            <a:endParaRPr lang="en-US" b="1" dirty="0" smtClean="0"/>
          </a:p>
        </p:txBody>
      </p:sp>
      <p:sp>
        <p:nvSpPr>
          <p:cNvPr id="1208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169A44A-751E-478D-8B13-8571A3B3F9D5}" type="slidenum">
              <a:rPr lang="en-US"/>
              <a:pPr/>
              <a:t>62</a:t>
            </a:fld>
            <a:endParaRPr lang="en-US"/>
          </a:p>
        </p:txBody>
      </p:sp>
    </p:spTree>
    <p:extLst>
      <p:ext uri="{BB962C8B-B14F-4D97-AF65-F5344CB8AC3E}">
        <p14:creationId xmlns="" xmlns:p14="http://schemas.microsoft.com/office/powerpoint/2010/main" val="32103762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In the book of Daniel, specifically chapters 2, 7, 8, and 11 there are</a:t>
            </a:r>
            <a:r>
              <a:rPr lang="en-US" baseline="0" dirty="0" smtClean="0"/>
              <a:t> prophecies that</a:t>
            </a:r>
            <a:r>
              <a:rPr lang="en-US" dirty="0" smtClean="0"/>
              <a:t> cover the same history, that is from the time of Babylon</a:t>
            </a:r>
            <a:r>
              <a:rPr lang="en-US" baseline="0" dirty="0" smtClean="0"/>
              <a:t> to the second coming of Jesus, through differing symbols.</a:t>
            </a:r>
            <a:endParaRPr lang="en-US" dirty="0" smtClean="0"/>
          </a:p>
        </p:txBody>
      </p:sp>
      <p:sp>
        <p:nvSpPr>
          <p:cNvPr id="1218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2C2A246-F991-4177-9ACC-4F32163C6726}" type="slidenum">
              <a:rPr lang="en-US"/>
              <a:pPr/>
              <a:t>63</a:t>
            </a:fld>
            <a:endParaRPr lang="en-US"/>
          </a:p>
        </p:txBody>
      </p:sp>
    </p:spTree>
    <p:extLst>
      <p:ext uri="{BB962C8B-B14F-4D97-AF65-F5344CB8AC3E}">
        <p14:creationId xmlns="" xmlns:p14="http://schemas.microsoft.com/office/powerpoint/2010/main" val="40253208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In Daniel 7, we see four beasts rise up out of the wind-tossed</a:t>
            </a:r>
            <a:r>
              <a:rPr lang="en-US" baseline="0" dirty="0" smtClean="0"/>
              <a:t> sea,</a:t>
            </a:r>
          </a:p>
          <a:p>
            <a:pPr>
              <a:spcBef>
                <a:spcPct val="0"/>
              </a:spcBef>
            </a:pPr>
            <a:endParaRPr lang="en-US" baseline="0" dirty="0" smtClean="0"/>
          </a:p>
          <a:p>
            <a:pPr marL="228600" indent="-228600">
              <a:spcBef>
                <a:spcPct val="0"/>
              </a:spcBef>
              <a:buAutoNum type="arabicPeriod"/>
            </a:pPr>
            <a:r>
              <a:rPr lang="en-US" dirty="0" smtClean="0"/>
              <a:t>a Lion with eagles wings,</a:t>
            </a:r>
          </a:p>
          <a:p>
            <a:pPr marL="228600" indent="-228600">
              <a:spcBef>
                <a:spcPct val="0"/>
              </a:spcBef>
              <a:buAutoNum type="arabicPeriod"/>
            </a:pPr>
            <a:r>
              <a:rPr lang="en-US" dirty="0" smtClean="0"/>
              <a:t>a Bear raised up with three ribs in its mouth,</a:t>
            </a:r>
          </a:p>
          <a:p>
            <a:pPr marL="228600" indent="-228600">
              <a:spcBef>
                <a:spcPct val="0"/>
              </a:spcBef>
              <a:buAutoNum type="arabicPeriod"/>
            </a:pPr>
            <a:r>
              <a:rPr lang="en-US" dirty="0" smtClean="0"/>
              <a:t>a Leopard with  four heads and four</a:t>
            </a:r>
            <a:r>
              <a:rPr lang="en-US" baseline="0" dirty="0" smtClean="0"/>
              <a:t> wings</a:t>
            </a:r>
          </a:p>
          <a:p>
            <a:pPr marL="228600" indent="-228600">
              <a:spcBef>
                <a:spcPct val="0"/>
              </a:spcBef>
              <a:buAutoNum type="arabicPeriod"/>
            </a:pPr>
            <a:r>
              <a:rPr lang="en-US" baseline="0" dirty="0" smtClean="0"/>
              <a:t>and the fourth beast dreadful and terrible having iron teeth and ten horns.</a:t>
            </a:r>
          </a:p>
          <a:p>
            <a:pPr marL="228600" indent="-228600">
              <a:spcBef>
                <a:spcPct val="0"/>
              </a:spcBef>
              <a:buNone/>
            </a:pPr>
            <a:endParaRPr lang="en-US" baseline="0" dirty="0" smtClean="0"/>
          </a:p>
          <a:p>
            <a:pPr marL="228600" indent="-228600">
              <a:spcBef>
                <a:spcPct val="0"/>
              </a:spcBef>
              <a:buNone/>
            </a:pPr>
            <a:r>
              <a:rPr lang="en-US" baseline="0" dirty="0" smtClean="0"/>
              <a:t>We are told in the Bible what these are …</a:t>
            </a:r>
            <a:endParaRPr lang="en-US" dirty="0" smtClean="0"/>
          </a:p>
        </p:txBody>
      </p:sp>
      <p:sp>
        <p:nvSpPr>
          <p:cNvPr id="131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27839AE-11C5-4FFF-AFB3-16B882C36B64}" type="slidenum">
              <a:rPr lang="en-US"/>
              <a:pPr/>
              <a:t>64</a:t>
            </a:fld>
            <a:endParaRPr lang="en-US"/>
          </a:p>
        </p:txBody>
      </p:sp>
    </p:spTree>
    <p:extLst>
      <p:ext uri="{BB962C8B-B14F-4D97-AF65-F5344CB8AC3E}">
        <p14:creationId xmlns="" xmlns:p14="http://schemas.microsoft.com/office/powerpoint/2010/main" val="36312083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0" dirty="0" smtClean="0"/>
              <a:t>… in Revelation 17:15 we</a:t>
            </a:r>
            <a:r>
              <a:rPr lang="en-US" b="0" baseline="0" dirty="0" smtClean="0"/>
              <a:t> read:</a:t>
            </a:r>
          </a:p>
          <a:p>
            <a:pPr>
              <a:spcBef>
                <a:spcPct val="0"/>
              </a:spcBef>
            </a:pPr>
            <a:endParaRPr lang="en-US" b="1" baseline="0" dirty="0" smtClean="0"/>
          </a:p>
          <a:p>
            <a:pPr>
              <a:spcBef>
                <a:spcPct val="0"/>
              </a:spcBef>
            </a:pPr>
            <a:r>
              <a:rPr lang="en-US" b="1" baseline="0" dirty="0" smtClean="0"/>
              <a:t>“</a:t>
            </a:r>
            <a:r>
              <a:rPr lang="en-US" b="1" dirty="0" smtClean="0"/>
              <a:t>The waters which you saw… are peoples, multitudes, nations, and tongues.”</a:t>
            </a:r>
            <a:endParaRPr lang="en-US" dirty="0" smtClean="0"/>
          </a:p>
        </p:txBody>
      </p:sp>
      <p:sp>
        <p:nvSpPr>
          <p:cNvPr id="132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4FE7668-9DF7-4444-9682-A7970B6B7AAF}" type="slidenum">
              <a:rPr lang="en-US"/>
              <a:pPr/>
              <a:t>65</a:t>
            </a:fld>
            <a:endParaRPr lang="en-US"/>
          </a:p>
        </p:txBody>
      </p:sp>
    </p:spTree>
    <p:extLst>
      <p:ext uri="{BB962C8B-B14F-4D97-AF65-F5344CB8AC3E}">
        <p14:creationId xmlns="" xmlns:p14="http://schemas.microsoft.com/office/powerpoint/2010/main" val="35310697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p:spPr>
      </p:sp>
      <p:sp>
        <p:nvSpPr>
          <p:cNvPr id="1341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 and</a:t>
            </a:r>
            <a:r>
              <a:rPr lang="en-US" baseline="0" dirty="0" smtClean="0"/>
              <a:t> in Daniel 7:17, we read that,</a:t>
            </a:r>
            <a:endParaRPr lang="en-US" dirty="0" smtClean="0"/>
          </a:p>
          <a:p>
            <a:pPr>
              <a:spcBef>
                <a:spcPct val="0"/>
              </a:spcBef>
            </a:pPr>
            <a:endParaRPr lang="en-US" dirty="0" smtClean="0"/>
          </a:p>
          <a:p>
            <a:pPr>
              <a:spcBef>
                <a:spcPct val="0"/>
              </a:spcBef>
            </a:pPr>
            <a:r>
              <a:rPr lang="en-US" b="1" dirty="0" smtClean="0"/>
              <a:t>“Those great beasts, which are four, are four kings which arise out of the earth.”</a:t>
            </a:r>
          </a:p>
          <a:p>
            <a:pPr>
              <a:spcBef>
                <a:spcPct val="0"/>
              </a:spcBef>
            </a:pPr>
            <a:endParaRPr lang="en-US" b="1" dirty="0" smtClean="0"/>
          </a:p>
          <a:p>
            <a:pPr>
              <a:spcBef>
                <a:spcPct val="0"/>
              </a:spcBef>
            </a:pPr>
            <a:r>
              <a:rPr lang="en-US" b="0" dirty="0" smtClean="0"/>
              <a:t>These</a:t>
            </a:r>
            <a:r>
              <a:rPr lang="en-US" b="0" baseline="0" dirty="0" smtClean="0"/>
              <a:t> are the exact same kingdoms as portrayed in King Nebuchadnezzar’s dream in Daniel 2.</a:t>
            </a:r>
            <a:endParaRPr lang="en-US" b="0" dirty="0" smtClean="0"/>
          </a:p>
        </p:txBody>
      </p:sp>
      <p:sp>
        <p:nvSpPr>
          <p:cNvPr id="134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B3D0A4-E937-44B0-AC79-16778EB37DCA}" type="slidenum">
              <a:rPr lang="en-US"/>
              <a:pPr/>
              <a:t>66</a:t>
            </a:fld>
            <a:endParaRPr lang="en-US"/>
          </a:p>
        </p:txBody>
      </p:sp>
    </p:spTree>
    <p:extLst>
      <p:ext uri="{BB962C8B-B14F-4D97-AF65-F5344CB8AC3E}">
        <p14:creationId xmlns="" xmlns:p14="http://schemas.microsoft.com/office/powerpoint/2010/main" val="23943585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0" dirty="0" smtClean="0"/>
              <a:t>1.  The lion with eagle’s wings, like the gold Head in the image of Daniel</a:t>
            </a:r>
            <a:r>
              <a:rPr lang="en-US" b="0" baseline="0" dirty="0" smtClean="0"/>
              <a:t> 2</a:t>
            </a:r>
            <a:r>
              <a:rPr lang="en-US" b="0" dirty="0" smtClean="0"/>
              <a:t>, represented the kingdom of Babylon.</a:t>
            </a:r>
          </a:p>
        </p:txBody>
      </p:sp>
      <p:sp>
        <p:nvSpPr>
          <p:cNvPr id="1361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2D649DA-056B-4B0E-A97B-000B212FD47C}" type="slidenum">
              <a:rPr lang="en-US"/>
              <a:pPr/>
              <a:t>67</a:t>
            </a:fld>
            <a:endParaRPr lang="en-US"/>
          </a:p>
        </p:txBody>
      </p:sp>
    </p:spTree>
    <p:extLst>
      <p:ext uri="{BB962C8B-B14F-4D97-AF65-F5344CB8AC3E}">
        <p14:creationId xmlns="" xmlns:p14="http://schemas.microsoft.com/office/powerpoint/2010/main" val="11908049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2.  The bear raised up, like unto the chest and arms of silver in Daniel</a:t>
            </a:r>
            <a:r>
              <a:rPr lang="en-US" baseline="0" dirty="0" smtClean="0"/>
              <a:t> 2</a:t>
            </a:r>
            <a:r>
              <a:rPr lang="en-US" dirty="0" smtClean="0"/>
              <a:t>, represented </a:t>
            </a:r>
            <a:r>
              <a:rPr lang="en-US" dirty="0" err="1" smtClean="0"/>
              <a:t>Medo</a:t>
            </a:r>
            <a:r>
              <a:rPr lang="en-US" dirty="0" smtClean="0"/>
              <a:t>-Persia,</a:t>
            </a:r>
            <a:r>
              <a:rPr lang="en-US" baseline="0" dirty="0" smtClean="0"/>
              <a:t> while the conquered remains of other nations, Lydia, Babylon and Egypt, were represented by the ribs in its mouth.</a:t>
            </a:r>
            <a:endParaRPr lang="en-US" dirty="0" smtClean="0"/>
          </a:p>
        </p:txBody>
      </p:sp>
      <p:sp>
        <p:nvSpPr>
          <p:cNvPr id="137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38323BD-6912-45C1-96C8-164D763EEFFC}" type="slidenum">
              <a:rPr lang="en-US"/>
              <a:pPr/>
              <a:t>68</a:t>
            </a:fld>
            <a:endParaRPr lang="en-US"/>
          </a:p>
        </p:txBody>
      </p:sp>
    </p:spTree>
    <p:extLst>
      <p:ext uri="{BB962C8B-B14F-4D97-AF65-F5344CB8AC3E}">
        <p14:creationId xmlns="" xmlns:p14="http://schemas.microsoft.com/office/powerpoint/2010/main" val="31572861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p:spPr>
      </p:sp>
      <p:sp>
        <p:nvSpPr>
          <p:cNvPr id="138243"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spcBef>
                <a:spcPct val="0"/>
              </a:spcBef>
              <a:buAutoNum type="arabicPeriod" startAt="3"/>
            </a:pPr>
            <a:r>
              <a:rPr lang="en-US" dirty="0" smtClean="0"/>
              <a:t>The Leopard</a:t>
            </a:r>
            <a:r>
              <a:rPr lang="en-US" baseline="0" dirty="0" smtClean="0"/>
              <a:t> with 4 heads and 4 wings, like the belly and thighs of brass or bronze, represented the Kingdom of the </a:t>
            </a:r>
            <a:r>
              <a:rPr lang="en-US" baseline="0" dirty="0" err="1" smtClean="0"/>
              <a:t>Greecians</a:t>
            </a:r>
            <a:r>
              <a:rPr lang="en-US" baseline="0" dirty="0" smtClean="0"/>
              <a:t> as originally led by Alexander the Great.  It would conquer swiftly and stealthily, but ultimately come to be ruled by Greek kings who were divided.  The four heads are representative of the dynasties of:</a:t>
            </a:r>
          </a:p>
          <a:p>
            <a:pPr marL="228600" indent="-228600">
              <a:spcBef>
                <a:spcPct val="0"/>
              </a:spcBef>
              <a:buNone/>
            </a:pPr>
            <a:endParaRPr lang="en-US" dirty="0" smtClean="0"/>
          </a:p>
          <a:p>
            <a:pPr marL="228600" indent="-228600">
              <a:spcBef>
                <a:spcPct val="0"/>
              </a:spcBef>
              <a:buAutoNum type="arabicPeriod"/>
            </a:pPr>
            <a:r>
              <a:rPr lang="en-US" dirty="0" smtClean="0"/>
              <a:t>Lysimachus  </a:t>
            </a:r>
            <a:r>
              <a:rPr lang="en-US" b="1" dirty="0" smtClean="0"/>
              <a:t>(Lie-</a:t>
            </a:r>
            <a:r>
              <a:rPr lang="en-US" b="1" dirty="0" err="1" smtClean="0"/>
              <a:t>sim</a:t>
            </a:r>
            <a:r>
              <a:rPr lang="en-US" b="1" dirty="0" smtClean="0"/>
              <a:t>-uh-cuss)</a:t>
            </a:r>
          </a:p>
          <a:p>
            <a:pPr marL="228600" indent="-228600">
              <a:spcBef>
                <a:spcPct val="0"/>
              </a:spcBef>
              <a:buAutoNum type="arabicPeriod"/>
            </a:pPr>
            <a:r>
              <a:rPr lang="en-US" dirty="0" err="1" smtClean="0"/>
              <a:t>Cassander</a:t>
            </a:r>
            <a:r>
              <a:rPr lang="en-US" dirty="0" smtClean="0"/>
              <a:t>  </a:t>
            </a:r>
            <a:r>
              <a:rPr lang="en-US" b="1" dirty="0" smtClean="0"/>
              <a:t>(</a:t>
            </a:r>
            <a:r>
              <a:rPr lang="en-US" b="1" dirty="0" err="1" smtClean="0"/>
              <a:t>Kass</a:t>
            </a:r>
            <a:r>
              <a:rPr lang="en-US" b="1" dirty="0" smtClean="0"/>
              <a:t>-and-</a:t>
            </a:r>
            <a:r>
              <a:rPr lang="en-US" b="1" dirty="0" err="1" smtClean="0"/>
              <a:t>er</a:t>
            </a:r>
            <a:r>
              <a:rPr lang="en-US" b="1" dirty="0" smtClean="0"/>
              <a:t>)  </a:t>
            </a:r>
          </a:p>
          <a:p>
            <a:pPr marL="228600" indent="-228600">
              <a:spcBef>
                <a:spcPct val="0"/>
              </a:spcBef>
              <a:buAutoNum type="arabicPeriod"/>
            </a:pPr>
            <a:r>
              <a:rPr lang="en-US" dirty="0" smtClean="0"/>
              <a:t>Ptolemy   </a:t>
            </a:r>
            <a:r>
              <a:rPr lang="en-US" b="1" dirty="0" smtClean="0"/>
              <a:t>(Toe-</a:t>
            </a:r>
            <a:r>
              <a:rPr lang="en-US" b="1" dirty="0" err="1" smtClean="0"/>
              <a:t>Lah</a:t>
            </a:r>
            <a:r>
              <a:rPr lang="en-US" b="1" dirty="0" smtClean="0"/>
              <a:t>-Me)</a:t>
            </a:r>
          </a:p>
          <a:p>
            <a:pPr marL="228600" indent="-228600">
              <a:spcBef>
                <a:spcPct val="0"/>
              </a:spcBef>
              <a:buAutoNum type="arabicPeriod"/>
            </a:pPr>
            <a:r>
              <a:rPr lang="en-US" dirty="0" err="1" smtClean="0"/>
              <a:t>Seleucus</a:t>
            </a:r>
            <a:r>
              <a:rPr lang="en-US" dirty="0" smtClean="0"/>
              <a:t>  </a:t>
            </a:r>
            <a:r>
              <a:rPr lang="en-US" b="1" dirty="0" smtClean="0"/>
              <a:t>(Sell-Lou-cuss)</a:t>
            </a:r>
          </a:p>
        </p:txBody>
      </p:sp>
      <p:sp>
        <p:nvSpPr>
          <p:cNvPr id="1382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E86932F-EF25-4A04-96CF-5EAB1FE52659}" type="slidenum">
              <a:rPr lang="en-US"/>
              <a:pPr/>
              <a:t>69</a:t>
            </a:fld>
            <a:endParaRPr lang="en-US"/>
          </a:p>
        </p:txBody>
      </p:sp>
    </p:spTree>
    <p:extLst>
      <p:ext uri="{BB962C8B-B14F-4D97-AF65-F5344CB8AC3E}">
        <p14:creationId xmlns="" xmlns:p14="http://schemas.microsoft.com/office/powerpoint/2010/main" val="3011139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Here, all of us are called to worship the judge of all mankind—God our Creator. This message is to go to the whole world just before the second coming of Jesus, reminding man of his Creator and his origin.  G</a:t>
            </a:r>
            <a:r>
              <a:rPr lang="en-US" baseline="0" dirty="0" smtClean="0"/>
              <a:t>od knew the end from the beginning, and foresaw that there would be great deception in the last days about this.</a:t>
            </a:r>
            <a:endParaRPr lang="en-US" dirty="0" smtClean="0"/>
          </a:p>
        </p:txBody>
      </p:sp>
      <p:sp>
        <p:nvSpPr>
          <p:cNvPr id="123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48EF3A1-A103-4F9C-B240-1DD6023F9340}" type="slidenum">
              <a:rPr lang="en-US"/>
              <a:pPr/>
              <a:t>7</a:t>
            </a:fld>
            <a:endParaRPr lang="en-US"/>
          </a:p>
        </p:txBody>
      </p:sp>
    </p:spTree>
    <p:extLst>
      <p:ext uri="{BB962C8B-B14F-4D97-AF65-F5344CB8AC3E}">
        <p14:creationId xmlns="" xmlns:p14="http://schemas.microsoft.com/office/powerpoint/2010/main" val="37874724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4.  The dreadful and Terrible Beast with Iron teeth and Ten Horns, like unto the legs</a:t>
            </a:r>
            <a:r>
              <a:rPr lang="en-US" baseline="0" dirty="0" smtClean="0"/>
              <a:t> of Iron of Daniel 2, represented the Roman Empire, and the ten horns it’s division into smaller portions after 476 A.D.</a:t>
            </a:r>
            <a:endParaRPr lang="en-US" dirty="0" smtClean="0"/>
          </a:p>
        </p:txBody>
      </p:sp>
      <p:sp>
        <p:nvSpPr>
          <p:cNvPr id="139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6F2ABA5-08AF-4D54-B0B2-D2413B3CC437}" type="slidenum">
              <a:rPr lang="en-US"/>
              <a:pPr/>
              <a:t>70</a:t>
            </a:fld>
            <a:endParaRPr lang="en-US"/>
          </a:p>
        </p:txBody>
      </p:sp>
    </p:spTree>
    <p:extLst>
      <p:ext uri="{BB962C8B-B14F-4D97-AF65-F5344CB8AC3E}">
        <p14:creationId xmlns="" xmlns:p14="http://schemas.microsoft.com/office/powerpoint/2010/main" val="21343151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These divisions of the Roman Empire laid down the foundations of the modern European nations.  However, there was prophesied another kingdom that would arise in the midst of them,</a:t>
            </a:r>
            <a:r>
              <a:rPr lang="en-US" baseline="0" dirty="0" smtClean="0"/>
              <a:t> one that would seek to change God’s holy Law, while claiming to </a:t>
            </a:r>
            <a:r>
              <a:rPr lang="en-US" baseline="0" dirty="0" err="1" smtClean="0"/>
              <a:t>honour</a:t>
            </a:r>
            <a:r>
              <a:rPr lang="en-US" baseline="0" dirty="0" smtClean="0"/>
              <a:t> God in them.</a:t>
            </a:r>
            <a:endParaRPr lang="en-US" dirty="0" smtClean="0"/>
          </a:p>
        </p:txBody>
      </p:sp>
      <p:sp>
        <p:nvSpPr>
          <p:cNvPr id="142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71E4932-B300-4D0F-8919-43A64A5C3A09}" type="slidenum">
              <a:rPr lang="en-US"/>
              <a:pPr/>
              <a:t>71</a:t>
            </a:fld>
            <a:endParaRPr lang="en-US"/>
          </a:p>
        </p:txBody>
      </p:sp>
    </p:spTree>
    <p:extLst>
      <p:ext uri="{BB962C8B-B14F-4D97-AF65-F5344CB8AC3E}">
        <p14:creationId xmlns="" xmlns:p14="http://schemas.microsoft.com/office/powerpoint/2010/main" val="21909033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0" dirty="0" smtClean="0"/>
              <a:t>… in Daniel 7:8 we read:</a:t>
            </a:r>
          </a:p>
          <a:p>
            <a:pPr>
              <a:spcBef>
                <a:spcPct val="0"/>
              </a:spcBef>
            </a:pPr>
            <a:endParaRPr lang="en-US" b="1" dirty="0" smtClean="0"/>
          </a:p>
          <a:p>
            <a:pPr>
              <a:spcBef>
                <a:spcPct val="0"/>
              </a:spcBef>
            </a:pPr>
            <a:r>
              <a:rPr lang="en-US" b="1" dirty="0" smtClean="0"/>
              <a:t>“I was considering the horns, and there was another horn, a little one, coming up among them, before whom three of the first horns…”</a:t>
            </a:r>
            <a:endParaRPr lang="en-US" dirty="0" smtClean="0"/>
          </a:p>
        </p:txBody>
      </p:sp>
      <p:sp>
        <p:nvSpPr>
          <p:cNvPr id="143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2875C60-BC63-49AA-A626-E1CA8215BE87}" type="slidenum">
              <a:rPr lang="en-US"/>
              <a:pPr/>
              <a:t>72</a:t>
            </a:fld>
            <a:endParaRPr lang="en-US"/>
          </a:p>
        </p:txBody>
      </p:sp>
    </p:spTree>
    <p:extLst>
      <p:ext uri="{BB962C8B-B14F-4D97-AF65-F5344CB8AC3E}">
        <p14:creationId xmlns="" xmlns:p14="http://schemas.microsoft.com/office/powerpoint/2010/main" val="9726953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p:spPr>
      </p:sp>
      <p:sp>
        <p:nvSpPr>
          <p:cNvPr id="1443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t>
            </a:r>
            <a:r>
              <a:rPr lang="en-US" b="1" dirty="0" smtClean="0"/>
              <a:t>were plucked out by the roots. And there, in this horn, were eyes like the eyes of a man,…”</a:t>
            </a:r>
            <a:r>
              <a:rPr lang="en-US" dirty="0" smtClean="0"/>
              <a:t/>
            </a:r>
            <a:br>
              <a:rPr lang="en-US" dirty="0" smtClean="0"/>
            </a:br>
            <a:endParaRPr lang="en-US" dirty="0" smtClean="0"/>
          </a:p>
          <a:p>
            <a:pPr>
              <a:spcBef>
                <a:spcPct val="0"/>
              </a:spcBef>
            </a:pPr>
            <a:endParaRPr lang="en-US" dirty="0" smtClean="0"/>
          </a:p>
        </p:txBody>
      </p:sp>
      <p:sp>
        <p:nvSpPr>
          <p:cNvPr id="144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52ED667-4616-4FB9-A0C7-2EB2AC72E906}" type="slidenum">
              <a:rPr lang="en-US"/>
              <a:pPr/>
              <a:t>73</a:t>
            </a:fld>
            <a:endParaRPr lang="en-US"/>
          </a:p>
        </p:txBody>
      </p:sp>
    </p:spTree>
    <p:extLst>
      <p:ext uri="{BB962C8B-B14F-4D97-AF65-F5344CB8AC3E}">
        <p14:creationId xmlns="" xmlns:p14="http://schemas.microsoft.com/office/powerpoint/2010/main" val="29118961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t>
            </a:r>
            <a:r>
              <a:rPr lang="en-US" b="1" dirty="0" smtClean="0"/>
              <a:t>and a mouth speaking </a:t>
            </a:r>
            <a:r>
              <a:rPr lang="en-US" b="1" smtClean="0"/>
              <a:t>pompous words…And… </a:t>
            </a:r>
            <a:r>
              <a:rPr lang="en-US" b="1" dirty="0" smtClean="0"/>
              <a:t>he shall be different from the first ones, and shall subdue three kings.”</a:t>
            </a:r>
            <a:endParaRPr lang="en-US" dirty="0" smtClean="0"/>
          </a:p>
          <a:p>
            <a:pPr>
              <a:spcBef>
                <a:spcPct val="0"/>
              </a:spcBef>
            </a:pPr>
            <a:endParaRPr lang="en-US" dirty="0" smtClean="0"/>
          </a:p>
        </p:txBody>
      </p:sp>
      <p:sp>
        <p:nvSpPr>
          <p:cNvPr id="145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7B59E27-E58A-4846-8C62-85B42AB30204}" type="slidenum">
              <a:rPr lang="en-US"/>
              <a:pPr/>
              <a:t>74</a:t>
            </a:fld>
            <a:endParaRPr lang="en-US"/>
          </a:p>
        </p:txBody>
      </p:sp>
    </p:spTree>
    <p:extLst>
      <p:ext uri="{BB962C8B-B14F-4D97-AF65-F5344CB8AC3E}">
        <p14:creationId xmlns="" xmlns:p14="http://schemas.microsoft.com/office/powerpoint/2010/main" val="414082214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p:spPr>
      </p:sp>
      <p:sp>
        <p:nvSpPr>
          <p:cNvPr id="165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Likewise, in Daniel 8, another vision is given to Daniel which reveals the little horn growing and becoming “exceedingly great,” and</a:t>
            </a:r>
            <a:r>
              <a:rPr lang="en-US" baseline="0" dirty="0" smtClean="0"/>
              <a:t> it would …</a:t>
            </a:r>
            <a:endParaRPr lang="en-US" dirty="0" smtClean="0"/>
          </a:p>
        </p:txBody>
      </p:sp>
      <p:sp>
        <p:nvSpPr>
          <p:cNvPr id="165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415840F-C3C9-4378-8287-87239029E471}" type="slidenum">
              <a:rPr lang="en-US"/>
              <a:pPr/>
              <a:t>75</a:t>
            </a:fld>
            <a:endParaRPr lang="en-US"/>
          </a:p>
        </p:txBody>
      </p:sp>
    </p:spTree>
    <p:extLst>
      <p:ext uri="{BB962C8B-B14F-4D97-AF65-F5344CB8AC3E}">
        <p14:creationId xmlns="" xmlns:p14="http://schemas.microsoft.com/office/powerpoint/2010/main" val="24565907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0" dirty="0" smtClean="0"/>
              <a:t>… as we read in Daniel 8:12,</a:t>
            </a:r>
          </a:p>
          <a:p>
            <a:pPr>
              <a:spcBef>
                <a:spcPct val="0"/>
              </a:spcBef>
            </a:pPr>
            <a:endParaRPr lang="en-US" b="1" baseline="0" dirty="0" smtClean="0"/>
          </a:p>
          <a:p>
            <a:pPr>
              <a:spcBef>
                <a:spcPct val="0"/>
              </a:spcBef>
            </a:pPr>
            <a:r>
              <a:rPr lang="en-US" b="1" baseline="0" dirty="0" smtClean="0"/>
              <a:t>“</a:t>
            </a:r>
            <a:r>
              <a:rPr lang="en-US" b="1" dirty="0" smtClean="0"/>
              <a:t>Cast truth down to the ground. He did all this and prospered.”</a:t>
            </a:r>
            <a:r>
              <a:rPr lang="en-US" dirty="0" smtClean="0"/>
              <a:t/>
            </a:r>
            <a:br>
              <a:rPr lang="en-US" dirty="0" smtClean="0"/>
            </a:br>
            <a:endParaRPr lang="en-US" dirty="0" smtClean="0"/>
          </a:p>
        </p:txBody>
      </p:sp>
      <p:sp>
        <p:nvSpPr>
          <p:cNvPr id="166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D9C94D6-F30C-4878-BF12-FE06FE5D4A02}" type="slidenum">
              <a:rPr lang="en-US"/>
              <a:pPr/>
              <a:t>76</a:t>
            </a:fld>
            <a:endParaRPr lang="en-US"/>
          </a:p>
        </p:txBody>
      </p:sp>
    </p:spTree>
    <p:extLst>
      <p:ext uri="{BB962C8B-B14F-4D97-AF65-F5344CB8AC3E}">
        <p14:creationId xmlns="" xmlns:p14="http://schemas.microsoft.com/office/powerpoint/2010/main" val="11012056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p:spPr>
      </p:sp>
      <p:sp>
        <p:nvSpPr>
          <p:cNvPr id="1464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Let’s gather</a:t>
            </a:r>
            <a:r>
              <a:rPr lang="en-US" b="1" baseline="0" dirty="0" smtClean="0"/>
              <a:t> the identifying marks of this “little horn”, for it is the prominent power that affects God’s people in the last days.</a:t>
            </a:r>
          </a:p>
          <a:p>
            <a:pPr>
              <a:spcBef>
                <a:spcPct val="0"/>
              </a:spcBef>
            </a:pPr>
            <a:r>
              <a:rPr lang="en-US" b="1" dirty="0" smtClean="0"/>
              <a:t> </a:t>
            </a:r>
            <a:r>
              <a:rPr lang="en-US" dirty="0" smtClean="0"/>
              <a:t/>
            </a:r>
            <a:br>
              <a:rPr lang="en-US" dirty="0" smtClean="0"/>
            </a:br>
            <a:r>
              <a:rPr lang="en-US" dirty="0" smtClean="0"/>
              <a:t>1. </a:t>
            </a:r>
            <a:r>
              <a:rPr lang="en-US" b="1" dirty="0" smtClean="0"/>
              <a:t>It came up among the ten horns</a:t>
            </a:r>
            <a:r>
              <a:rPr lang="en-US" dirty="0" smtClean="0"/>
              <a:t>. That is, it would arise in the</a:t>
            </a:r>
            <a:r>
              <a:rPr lang="en-US" baseline="0" dirty="0" smtClean="0"/>
              <a:t> divided Roman Empire, coming out of the head. </a:t>
            </a:r>
            <a:endParaRPr lang="en-US" dirty="0" smtClean="0"/>
          </a:p>
        </p:txBody>
      </p:sp>
      <p:sp>
        <p:nvSpPr>
          <p:cNvPr id="146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44F1F7F-BA84-46EA-B160-5927948E8776}" type="slidenum">
              <a:rPr lang="en-US"/>
              <a:pPr/>
              <a:t>77</a:t>
            </a:fld>
            <a:endParaRPr lang="en-US"/>
          </a:p>
        </p:txBody>
      </p:sp>
    </p:spTree>
    <p:extLst>
      <p:ext uri="{BB962C8B-B14F-4D97-AF65-F5344CB8AC3E}">
        <p14:creationId xmlns="" xmlns:p14="http://schemas.microsoft.com/office/powerpoint/2010/main" val="374176628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2</a:t>
            </a:r>
            <a:r>
              <a:rPr lang="en-US" b="1" dirty="0" smtClean="0"/>
              <a:t>. It would arise after the ten horns</a:t>
            </a:r>
            <a:r>
              <a:rPr lang="en-US" dirty="0" smtClean="0"/>
              <a:t>. This means it would arise sometime after A.D. 476.</a:t>
            </a:r>
          </a:p>
        </p:txBody>
      </p:sp>
      <p:sp>
        <p:nvSpPr>
          <p:cNvPr id="147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05C2B35-4FF6-4FDD-B252-50A3EC550391}" type="slidenum">
              <a:rPr lang="en-US"/>
              <a:pPr/>
              <a:t>78</a:t>
            </a:fld>
            <a:endParaRPr lang="en-US"/>
          </a:p>
        </p:txBody>
      </p:sp>
    </p:spTree>
    <p:extLst>
      <p:ext uri="{BB962C8B-B14F-4D97-AF65-F5344CB8AC3E}">
        <p14:creationId xmlns="" xmlns:p14="http://schemas.microsoft.com/office/powerpoint/2010/main" val="12761525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3. </a:t>
            </a:r>
            <a:r>
              <a:rPr lang="en-US" b="1" dirty="0" smtClean="0"/>
              <a:t>He shall be different from the first ten horns</a:t>
            </a:r>
            <a:r>
              <a:rPr lang="en-US" b="0" dirty="0" smtClean="0"/>
              <a:t>.  The first ten horns were political in nature, but</a:t>
            </a:r>
            <a:r>
              <a:rPr lang="en-US" b="0" baseline="0" dirty="0" smtClean="0"/>
              <a:t> the little horn is also religious in nature, seeking to change God’s times and laws.</a:t>
            </a:r>
            <a:endParaRPr lang="en-US" b="0" dirty="0" smtClean="0"/>
          </a:p>
        </p:txBody>
      </p:sp>
      <p:sp>
        <p:nvSpPr>
          <p:cNvPr id="148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0E8978E-041A-4BEB-BB12-D027BC7019E5}" type="slidenum">
              <a:rPr lang="en-US"/>
              <a:pPr/>
              <a:t>79</a:t>
            </a:fld>
            <a:endParaRPr lang="en-US"/>
          </a:p>
        </p:txBody>
      </p:sp>
    </p:spTree>
    <p:extLst>
      <p:ext uri="{BB962C8B-B14F-4D97-AF65-F5344CB8AC3E}">
        <p14:creationId xmlns="" xmlns:p14="http://schemas.microsoft.com/office/powerpoint/2010/main" val="2135087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0" dirty="0" smtClean="0">
                <a:solidFill>
                  <a:schemeClr val="tx1"/>
                </a:solidFill>
              </a:rPr>
              <a:t>In 2 Timothy 3:13, we read:</a:t>
            </a:r>
          </a:p>
          <a:p>
            <a:pPr>
              <a:spcBef>
                <a:spcPct val="0"/>
              </a:spcBef>
            </a:pPr>
            <a:endParaRPr lang="en-US" b="0" baseline="0" dirty="0" smtClean="0">
              <a:solidFill>
                <a:schemeClr val="tx1"/>
              </a:solidFill>
            </a:endParaRPr>
          </a:p>
          <a:p>
            <a:pPr>
              <a:spcBef>
                <a:spcPct val="0"/>
              </a:spcBef>
            </a:pPr>
            <a:r>
              <a:rPr lang="en-US" sz="1200" b="1" u="none" kern="1200" baseline="0" dirty="0" smtClean="0">
                <a:solidFill>
                  <a:schemeClr val="tx1"/>
                </a:solidFill>
                <a:latin typeface="+mn-lt"/>
                <a:ea typeface="+mn-ea"/>
                <a:cs typeface="+mn-cs"/>
              </a:rPr>
              <a:t>“But evil men and seducers shall wax worse and worse, deceiving, and being deceived.”</a:t>
            </a:r>
            <a:endParaRPr lang="en-US" b="0" dirty="0" smtClean="0">
              <a:solidFill>
                <a:schemeClr val="tx1"/>
              </a:solidFill>
            </a:endParaRPr>
          </a:p>
        </p:txBody>
      </p:sp>
      <p:sp>
        <p:nvSpPr>
          <p:cNvPr id="1269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3734C0C-BE10-4E9D-B828-3ACCE6AE0CD2}" type="slidenum">
              <a:rPr lang="en-US"/>
              <a:pPr/>
              <a:t>8</a:t>
            </a:fld>
            <a:endParaRPr lang="en-US"/>
          </a:p>
        </p:txBody>
      </p:sp>
    </p:spTree>
    <p:extLst>
      <p:ext uri="{BB962C8B-B14F-4D97-AF65-F5344CB8AC3E}">
        <p14:creationId xmlns="" xmlns:p14="http://schemas.microsoft.com/office/powerpoint/2010/main" val="30039653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4. </a:t>
            </a:r>
            <a:r>
              <a:rPr lang="en-US" b="1" dirty="0" smtClean="0"/>
              <a:t>Three of the ten kingdoms would be displaced</a:t>
            </a:r>
            <a:r>
              <a:rPr lang="en-US" dirty="0" smtClean="0"/>
              <a:t> in its rise to power. As we read that it, “Shall subdue three kings.”</a:t>
            </a:r>
          </a:p>
        </p:txBody>
      </p:sp>
      <p:sp>
        <p:nvSpPr>
          <p:cNvPr id="149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2128ABA-6B83-4F83-A3A5-C6775012F947}" type="slidenum">
              <a:rPr lang="en-US"/>
              <a:pPr/>
              <a:t>80</a:t>
            </a:fld>
            <a:endParaRPr lang="en-US"/>
          </a:p>
        </p:txBody>
      </p:sp>
    </p:spTree>
    <p:extLst>
      <p:ext uri="{BB962C8B-B14F-4D97-AF65-F5344CB8AC3E}">
        <p14:creationId xmlns="" xmlns:p14="http://schemas.microsoft.com/office/powerpoint/2010/main" val="394359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5</a:t>
            </a:r>
            <a:r>
              <a:rPr lang="en-US" b="1" dirty="0" smtClean="0"/>
              <a:t>. It would have “eyes like the eyes of man.”</a:t>
            </a:r>
            <a:r>
              <a:rPr lang="en-US" dirty="0" smtClean="0"/>
              <a:t>   This horn has “eyes”, or wisdom, not of God but of man. It is guided by human intelligence, human leadership, and human authority, with a single man as a leader. It usurps God’s authority</a:t>
            </a:r>
            <a:r>
              <a:rPr lang="en-US" baseline="0" dirty="0" smtClean="0"/>
              <a:t> and claims to speak, with its “mouth” on behalf of God.</a:t>
            </a:r>
            <a:endParaRPr lang="en-US" dirty="0" smtClean="0"/>
          </a:p>
        </p:txBody>
      </p:sp>
      <p:sp>
        <p:nvSpPr>
          <p:cNvPr id="150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B8ACBFF-C719-4F04-B3FA-0BD1338A2D8A}" type="slidenum">
              <a:rPr lang="en-US"/>
              <a:pPr/>
              <a:t>81</a:t>
            </a:fld>
            <a:endParaRPr lang="en-US"/>
          </a:p>
        </p:txBody>
      </p:sp>
    </p:spTree>
    <p:extLst>
      <p:ext uri="{BB962C8B-B14F-4D97-AF65-F5344CB8AC3E}">
        <p14:creationId xmlns="" xmlns:p14="http://schemas.microsoft.com/office/powerpoint/2010/main" val="153113357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p:spPr>
      </p:sp>
      <p:sp>
        <p:nvSpPr>
          <p:cNvPr id="1515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The question then is:</a:t>
            </a:r>
          </a:p>
          <a:p>
            <a:pPr>
              <a:spcBef>
                <a:spcPct val="0"/>
              </a:spcBef>
            </a:pPr>
            <a:endParaRPr lang="en-US" dirty="0" smtClean="0"/>
          </a:p>
          <a:p>
            <a:pPr>
              <a:spcBef>
                <a:spcPct val="0"/>
              </a:spcBef>
            </a:pPr>
            <a:r>
              <a:rPr lang="en-US" dirty="0" smtClean="0"/>
              <a:t>What power arose to prominence in the divided</a:t>
            </a:r>
            <a:r>
              <a:rPr lang="en-US" baseline="0" dirty="0" smtClean="0"/>
              <a:t> Roman Empire, known as </a:t>
            </a:r>
            <a:r>
              <a:rPr lang="en-US" dirty="0" smtClean="0"/>
              <a:t>Europe, around A.D. 476 by subduing three nations</a:t>
            </a:r>
            <a:r>
              <a:rPr lang="en-US" baseline="0" dirty="0" smtClean="0"/>
              <a:t> and was different in that it was both political and religious?</a:t>
            </a:r>
            <a:endParaRPr lang="en-US" dirty="0" smtClean="0"/>
          </a:p>
        </p:txBody>
      </p:sp>
      <p:sp>
        <p:nvSpPr>
          <p:cNvPr id="151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97C2433-76E3-4E8F-A4FA-A550A63A2417}" type="slidenum">
              <a:rPr lang="en-US"/>
              <a:pPr/>
              <a:t>82</a:t>
            </a:fld>
            <a:endParaRPr lang="en-US"/>
          </a:p>
        </p:txBody>
      </p:sp>
    </p:spTree>
    <p:extLst>
      <p:ext uri="{BB962C8B-B14F-4D97-AF65-F5344CB8AC3E}">
        <p14:creationId xmlns="" xmlns:p14="http://schemas.microsoft.com/office/powerpoint/2010/main" val="109198709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There is only one answer in all of history</a:t>
            </a:r>
            <a:r>
              <a:rPr lang="en-US" baseline="0" dirty="0" smtClean="0"/>
              <a:t> that fits these identifying marks, and all the others in the prophecies.</a:t>
            </a:r>
          </a:p>
          <a:p>
            <a:pPr>
              <a:spcBef>
                <a:spcPct val="0"/>
              </a:spcBef>
            </a:pPr>
            <a:endParaRPr lang="en-US" baseline="0" dirty="0" smtClean="0"/>
          </a:p>
          <a:p>
            <a:pPr>
              <a:spcBef>
                <a:spcPct val="0"/>
              </a:spcBef>
            </a:pPr>
            <a:r>
              <a:rPr lang="en-US" b="1" baseline="0" dirty="0" smtClean="0"/>
              <a:t>Papal Rome.</a:t>
            </a:r>
            <a:r>
              <a:rPr lang="en-US" baseline="0" dirty="0" smtClean="0"/>
              <a:t>  Also known as the Papacy, for it is a religious - political state power.  A combination of Church and State.  It’s religion is Roman Catholicism.</a:t>
            </a:r>
          </a:p>
          <a:p>
            <a:pPr>
              <a:spcBef>
                <a:spcPct val="0"/>
              </a:spcBef>
            </a:pPr>
            <a:endParaRPr lang="en-US" baseline="0" dirty="0" smtClean="0"/>
          </a:p>
          <a:p>
            <a:pPr>
              <a:spcBef>
                <a:spcPct val="0"/>
              </a:spcBef>
            </a:pPr>
            <a:r>
              <a:rPr lang="en-US" baseline="0" dirty="0" smtClean="0"/>
              <a:t>Please keep in mind we are dealing with kingdoms as identified in prophecy.</a:t>
            </a:r>
            <a:endParaRPr lang="en-US" dirty="0" smtClean="0"/>
          </a:p>
        </p:txBody>
      </p:sp>
      <p:sp>
        <p:nvSpPr>
          <p:cNvPr id="152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64BFB4B-A9EE-415B-B747-50AB2080011D}" type="slidenum">
              <a:rPr lang="en-US"/>
              <a:pPr/>
              <a:t>83</a:t>
            </a:fld>
            <a:endParaRPr lang="en-US"/>
          </a:p>
        </p:txBody>
      </p:sp>
    </p:spTree>
    <p:extLst>
      <p:ext uri="{BB962C8B-B14F-4D97-AF65-F5344CB8AC3E}">
        <p14:creationId xmlns="" xmlns:p14="http://schemas.microsoft.com/office/powerpoint/2010/main" val="207254535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p:spPr>
      </p:sp>
      <p:sp>
        <p:nvSpPr>
          <p:cNvPr id="155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 wolf,</a:t>
            </a:r>
            <a:r>
              <a:rPr lang="en-US" baseline="0" dirty="0" smtClean="0"/>
              <a:t> which was </a:t>
            </a:r>
            <a:r>
              <a:rPr lang="en-US" dirty="0" smtClean="0"/>
              <a:t>a symbol of Rome,</a:t>
            </a:r>
            <a:r>
              <a:rPr lang="en-US" baseline="0" dirty="0" smtClean="0"/>
              <a:t> known as the Capitoline Wolf, would be covered in sheep’s clothing , which was a symbol for the profession of Christianity.</a:t>
            </a:r>
            <a:endParaRPr lang="en-US" dirty="0" smtClean="0"/>
          </a:p>
          <a:p>
            <a:pPr>
              <a:spcBef>
                <a:spcPct val="0"/>
              </a:spcBef>
            </a:pPr>
            <a:endParaRPr lang="en-US" dirty="0" smtClean="0"/>
          </a:p>
          <a:p>
            <a:pPr>
              <a:spcBef>
                <a:spcPct val="0"/>
              </a:spcBef>
            </a:pPr>
            <a:r>
              <a:rPr lang="en-US" dirty="0" smtClean="0"/>
              <a:t>Paul, knowing the prophecies of Daniel</a:t>
            </a:r>
            <a:r>
              <a:rPr lang="en-US" baseline="0" dirty="0" smtClean="0"/>
              <a:t> and personally instructed by Jesus and the Holy Spirit through visions and dreams, wrote t</a:t>
            </a:r>
            <a:r>
              <a:rPr lang="en-US" dirty="0" smtClean="0"/>
              <a:t>o the elders of Ephesus …</a:t>
            </a:r>
          </a:p>
        </p:txBody>
      </p:sp>
      <p:sp>
        <p:nvSpPr>
          <p:cNvPr id="155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01915CF-C06B-4171-B19B-3A6029164CA1}" type="slidenum">
              <a:rPr lang="en-US"/>
              <a:pPr/>
              <a:t>84</a:t>
            </a:fld>
            <a:endParaRPr lang="en-US"/>
          </a:p>
        </p:txBody>
      </p:sp>
    </p:spTree>
    <p:extLst>
      <p:ext uri="{BB962C8B-B14F-4D97-AF65-F5344CB8AC3E}">
        <p14:creationId xmlns="" xmlns:p14="http://schemas.microsoft.com/office/powerpoint/2010/main" val="159330824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p:spPr>
      </p:sp>
      <p:sp>
        <p:nvSpPr>
          <p:cNvPr id="156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0" dirty="0" smtClean="0"/>
              <a:t>… in</a:t>
            </a:r>
            <a:r>
              <a:rPr lang="en-US" b="0" baseline="0" dirty="0" smtClean="0"/>
              <a:t> Acts 20:29-30, where we read:</a:t>
            </a:r>
          </a:p>
          <a:p>
            <a:pPr>
              <a:spcBef>
                <a:spcPct val="0"/>
              </a:spcBef>
            </a:pPr>
            <a:endParaRPr lang="en-US" b="1" baseline="0" dirty="0" smtClean="0"/>
          </a:p>
          <a:p>
            <a:pPr>
              <a:spcBef>
                <a:spcPct val="0"/>
              </a:spcBef>
            </a:pPr>
            <a:r>
              <a:rPr lang="en-US" b="1" baseline="0" dirty="0" smtClean="0"/>
              <a:t>“</a:t>
            </a:r>
            <a:r>
              <a:rPr lang="en-US" b="1" dirty="0" smtClean="0"/>
              <a:t>For I know this, that after my departure savage wolves will come in among you, not sparing the flock</a:t>
            </a:r>
            <a:r>
              <a:rPr lang="en-US" b="1" baseline="0" dirty="0" smtClean="0"/>
              <a:t> …”</a:t>
            </a:r>
            <a:endParaRPr lang="en-US" dirty="0" smtClean="0"/>
          </a:p>
        </p:txBody>
      </p:sp>
      <p:sp>
        <p:nvSpPr>
          <p:cNvPr id="156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3BB229A-F304-455A-B902-6B909E18D7B2}" type="slidenum">
              <a:rPr lang="en-US"/>
              <a:pPr/>
              <a:t>85</a:t>
            </a:fld>
            <a:endParaRPr lang="en-US"/>
          </a:p>
        </p:txBody>
      </p:sp>
    </p:spTree>
    <p:extLst>
      <p:ext uri="{BB962C8B-B14F-4D97-AF65-F5344CB8AC3E}">
        <p14:creationId xmlns="" xmlns:p14="http://schemas.microsoft.com/office/powerpoint/2010/main" val="389342508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p:spPr>
      </p:sp>
      <p:sp>
        <p:nvSpPr>
          <p:cNvPr id="157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 Also from among yourselves men will rise up, speaking perverse things, to draw away the disciples after themselves.”</a:t>
            </a:r>
            <a:endParaRPr lang="en-US" dirty="0" smtClean="0"/>
          </a:p>
        </p:txBody>
      </p:sp>
      <p:sp>
        <p:nvSpPr>
          <p:cNvPr id="157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5A218DF-824C-4B45-968C-248249592E5A}" type="slidenum">
              <a:rPr lang="en-US"/>
              <a:pPr/>
              <a:t>86</a:t>
            </a:fld>
            <a:endParaRPr lang="en-US"/>
          </a:p>
        </p:txBody>
      </p:sp>
    </p:spTree>
    <p:extLst>
      <p:ext uri="{BB962C8B-B14F-4D97-AF65-F5344CB8AC3E}">
        <p14:creationId xmlns="" xmlns:p14="http://schemas.microsoft.com/office/powerpoint/2010/main" val="35523840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Furthermore, Paul told those in Thessalonica, in 2</a:t>
            </a:r>
            <a:r>
              <a:rPr lang="en-US" baseline="0" dirty="0" smtClean="0"/>
              <a:t> Thessalonians 2:7,</a:t>
            </a:r>
          </a:p>
          <a:p>
            <a:pPr>
              <a:spcBef>
                <a:spcPct val="0"/>
              </a:spcBef>
            </a:pPr>
            <a:endParaRPr lang="en-US" baseline="0" dirty="0" smtClean="0"/>
          </a:p>
          <a:p>
            <a:pPr>
              <a:spcBef>
                <a:spcPct val="0"/>
              </a:spcBef>
            </a:pPr>
            <a:r>
              <a:rPr lang="en-US" baseline="0" dirty="0" smtClean="0"/>
              <a:t>“</a:t>
            </a:r>
            <a:r>
              <a:rPr lang="en-US" b="1" dirty="0" smtClean="0"/>
              <a:t>For the mystery of lawlessness is already at work.”</a:t>
            </a:r>
            <a:endParaRPr lang="en-US" dirty="0" smtClean="0"/>
          </a:p>
        </p:txBody>
      </p:sp>
      <p:sp>
        <p:nvSpPr>
          <p:cNvPr id="158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BA22DB6-4BF9-493B-96E1-1F91291B9DD0}" type="slidenum">
              <a:rPr lang="en-US"/>
              <a:pPr/>
              <a:t>87</a:t>
            </a:fld>
            <a:endParaRPr lang="en-US"/>
          </a:p>
        </p:txBody>
      </p:sp>
    </p:spTree>
    <p:extLst>
      <p:ext uri="{BB962C8B-B14F-4D97-AF65-F5344CB8AC3E}">
        <p14:creationId xmlns="" xmlns:p14="http://schemas.microsoft.com/office/powerpoint/2010/main" val="244198850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p:spPr>
      </p:sp>
      <p:sp>
        <p:nvSpPr>
          <p:cNvPr id="1597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0" dirty="0" smtClean="0"/>
              <a:t>Three things troubled Paul about the future:</a:t>
            </a:r>
          </a:p>
          <a:p>
            <a:pPr>
              <a:spcBef>
                <a:spcPct val="0"/>
              </a:spcBef>
            </a:pPr>
            <a:endParaRPr lang="en-US" b="1" dirty="0" smtClean="0"/>
          </a:p>
          <a:p>
            <a:pPr marL="228600" indent="-228600">
              <a:spcBef>
                <a:spcPct val="0"/>
              </a:spcBef>
              <a:buAutoNum type="arabicPeriod"/>
            </a:pPr>
            <a:r>
              <a:rPr lang="en-US" b="1" dirty="0" smtClean="0"/>
              <a:t>There would be opposition from without.</a:t>
            </a:r>
            <a:endParaRPr lang="en-US" dirty="0" smtClean="0"/>
          </a:p>
          <a:p>
            <a:pPr marL="228600" indent="-228600">
              <a:spcBef>
                <a:spcPct val="0"/>
              </a:spcBef>
              <a:buAutoNum type="arabicPeriod" startAt="2"/>
            </a:pPr>
            <a:r>
              <a:rPr lang="en-US" b="1" dirty="0" smtClean="0"/>
              <a:t>Apostasy from within. </a:t>
            </a:r>
          </a:p>
          <a:p>
            <a:pPr marL="228600" indent="-228600">
              <a:spcBef>
                <a:spcPct val="0"/>
              </a:spcBef>
              <a:buNone/>
            </a:pPr>
            <a:r>
              <a:rPr lang="en-US" b="1" dirty="0" smtClean="0"/>
              <a:t>3.  Departing from the Truth</a:t>
            </a:r>
          </a:p>
        </p:txBody>
      </p:sp>
      <p:sp>
        <p:nvSpPr>
          <p:cNvPr id="159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B7F2C83-FCEC-444A-95A7-1E8E920E6BAC}" type="slidenum">
              <a:rPr lang="en-US"/>
              <a:pPr/>
              <a:t>88</a:t>
            </a:fld>
            <a:endParaRPr lang="en-US"/>
          </a:p>
        </p:txBody>
      </p:sp>
    </p:spTree>
    <p:extLst>
      <p:ext uri="{BB962C8B-B14F-4D97-AF65-F5344CB8AC3E}">
        <p14:creationId xmlns="" xmlns:p14="http://schemas.microsoft.com/office/powerpoint/2010/main" val="234553813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p:spPr>
      </p:sp>
      <p:sp>
        <p:nvSpPr>
          <p:cNvPr id="1628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Again,</a:t>
            </a:r>
            <a:r>
              <a:rPr lang="en-US" baseline="0" dirty="0" smtClean="0"/>
              <a:t> to those in Thessalonica, we read in 2 Thessalonians 2:3,</a:t>
            </a:r>
          </a:p>
          <a:p>
            <a:pPr>
              <a:spcBef>
                <a:spcPct val="0"/>
              </a:spcBef>
            </a:pPr>
            <a:endParaRPr lang="en-US" baseline="0" dirty="0" smtClean="0"/>
          </a:p>
          <a:p>
            <a:pPr>
              <a:spcBef>
                <a:spcPct val="0"/>
              </a:spcBef>
            </a:pPr>
            <a:r>
              <a:rPr lang="en-US" b="1" dirty="0" smtClean="0"/>
              <a:t>“Let no one deceive you by any means; for that Day will not come unless the falling away comes first, and the man of sin is revealed, the son of perdition.”</a:t>
            </a:r>
            <a:endParaRPr lang="en-US" dirty="0" smtClean="0"/>
          </a:p>
        </p:txBody>
      </p:sp>
      <p:sp>
        <p:nvSpPr>
          <p:cNvPr id="162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D8AD495-9787-40C2-A30B-B2768D9C843E}" type="slidenum">
              <a:rPr lang="en-US"/>
              <a:pPr/>
              <a:t>89</a:t>
            </a:fld>
            <a:endParaRPr lang="en-US"/>
          </a:p>
        </p:txBody>
      </p:sp>
    </p:spTree>
    <p:extLst>
      <p:ext uri="{BB962C8B-B14F-4D97-AF65-F5344CB8AC3E}">
        <p14:creationId xmlns="" xmlns:p14="http://schemas.microsoft.com/office/powerpoint/2010/main" val="89218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One of the most amazing truths of the Bible is that Jesus, the Son of the Father, who existed from all eternity, created the universe …</a:t>
            </a:r>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9FE408E-DDAA-49AA-A51B-7231A78B0D63}" type="slidenum">
              <a:rPr lang="en-US"/>
              <a:pPr/>
              <a:t>9</a:t>
            </a:fld>
            <a:endParaRPr lang="en-US"/>
          </a:p>
        </p:txBody>
      </p:sp>
    </p:spTree>
    <p:extLst>
      <p:ext uri="{BB962C8B-B14F-4D97-AF65-F5344CB8AC3E}">
        <p14:creationId xmlns="" xmlns:p14="http://schemas.microsoft.com/office/powerpoint/2010/main" val="378132105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p:spPr>
      </p:sp>
      <p:sp>
        <p:nvSpPr>
          <p:cNvPr id="163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phrase </a:t>
            </a:r>
            <a:r>
              <a:rPr lang="en-US" b="1" dirty="0" smtClean="0"/>
              <a:t>“son of perdition”</a:t>
            </a:r>
            <a:r>
              <a:rPr lang="en-US" dirty="0" smtClean="0"/>
              <a:t> is only used twice</a:t>
            </a:r>
            <a:r>
              <a:rPr lang="en-US" baseline="0" dirty="0" smtClean="0"/>
              <a:t> in the New Testament.</a:t>
            </a:r>
          </a:p>
          <a:p>
            <a:pPr>
              <a:spcBef>
                <a:spcPct val="0"/>
              </a:spcBef>
            </a:pPr>
            <a:endParaRPr lang="en-US" baseline="0" dirty="0" smtClean="0"/>
          </a:p>
          <a:p>
            <a:pPr>
              <a:spcBef>
                <a:spcPct val="0"/>
              </a:spcBef>
            </a:pPr>
            <a:r>
              <a:rPr lang="en-US" baseline="0" dirty="0" smtClean="0"/>
              <a:t>1.  It referred to Judas, a betrayer from within.  This disciple claimed to follow Jesus, yet did not obey the commandments of God, but wanted Jesus to demonstrate His power politically.</a:t>
            </a:r>
          </a:p>
          <a:p>
            <a:pPr>
              <a:spcBef>
                <a:spcPct val="0"/>
              </a:spcBef>
            </a:pPr>
            <a:endParaRPr lang="en-US" baseline="0" dirty="0" smtClean="0"/>
          </a:p>
          <a:p>
            <a:pPr>
              <a:spcBef>
                <a:spcPct val="0"/>
              </a:spcBef>
            </a:pPr>
            <a:r>
              <a:rPr lang="en-US" baseline="0" dirty="0" smtClean="0"/>
              <a:t>2.  It refers to the Kingdom we have identified, that little horn, that, like Judas, also betrays Jesus with a kiss, drawing near with their lips, but having a heart far from God and rooted in political maneuvers, transgressing God’s commandments with commandments of its own.</a:t>
            </a:r>
            <a:endParaRPr lang="en-US" dirty="0" smtClean="0"/>
          </a:p>
        </p:txBody>
      </p:sp>
      <p:sp>
        <p:nvSpPr>
          <p:cNvPr id="163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F5B48E5-E523-454F-8115-546E9F76138B}" type="slidenum">
              <a:rPr lang="en-US"/>
              <a:pPr/>
              <a:t>90</a:t>
            </a:fld>
            <a:endParaRPr lang="en-US"/>
          </a:p>
        </p:txBody>
      </p:sp>
    </p:spTree>
    <p:extLst>
      <p:ext uri="{BB962C8B-B14F-4D97-AF65-F5344CB8AC3E}">
        <p14:creationId xmlns="" xmlns:p14="http://schemas.microsoft.com/office/powerpoint/2010/main" val="33092589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This apostasy from the Truth, would undermine the authority of God, and seek</a:t>
            </a:r>
            <a:r>
              <a:rPr lang="en-US" baseline="0" dirty="0" smtClean="0"/>
              <a:t> to change God’s times and laws.  The 7</a:t>
            </a:r>
            <a:r>
              <a:rPr lang="en-US" baseline="30000" dirty="0" smtClean="0"/>
              <a:t>th</a:t>
            </a:r>
            <a:r>
              <a:rPr lang="en-US" baseline="0" dirty="0" smtClean="0"/>
              <a:t> Day Sabbath of the 4</a:t>
            </a:r>
            <a:r>
              <a:rPr lang="en-US" baseline="30000" dirty="0" smtClean="0"/>
              <a:t>th</a:t>
            </a:r>
            <a:r>
              <a:rPr lang="en-US" baseline="0" dirty="0" smtClean="0"/>
              <a:t> Commandment deals with both, time and law!</a:t>
            </a:r>
          </a:p>
          <a:p>
            <a:pPr>
              <a:spcBef>
                <a:spcPct val="0"/>
              </a:spcBef>
            </a:pPr>
            <a:endParaRPr lang="en-US" baseline="0" dirty="0" smtClean="0"/>
          </a:p>
          <a:p>
            <a:pPr>
              <a:spcBef>
                <a:spcPct val="0"/>
              </a:spcBef>
            </a:pPr>
            <a:r>
              <a:rPr lang="en-US" dirty="0" smtClean="0"/>
              <a:t>Not all would willingly</a:t>
            </a:r>
            <a:r>
              <a:rPr lang="en-US" baseline="0" dirty="0" smtClean="0"/>
              <a:t> go along with the cloaked rebellion and so, just as Jesus was persecuted, His true followers would also be persecuted for righteousness’ sake, as it is said of the little horn:</a:t>
            </a:r>
          </a:p>
          <a:p>
            <a:pPr>
              <a:spcBef>
                <a:spcPct val="0"/>
              </a:spcBef>
            </a:pPr>
            <a:endParaRPr lang="en-US" baseline="0" dirty="0" smtClean="0"/>
          </a:p>
          <a:p>
            <a:pPr>
              <a:spcBef>
                <a:spcPct val="0"/>
              </a:spcBef>
            </a:pPr>
            <a:r>
              <a:rPr lang="en-US" b="1" dirty="0" smtClean="0"/>
              <a:t>“He... shall persecute the saints of the most High.”</a:t>
            </a:r>
          </a:p>
          <a:p>
            <a:pPr>
              <a:spcBef>
                <a:spcPct val="0"/>
              </a:spcBef>
            </a:pPr>
            <a:endParaRPr lang="en-US" dirty="0" smtClean="0"/>
          </a:p>
          <a:p>
            <a:pPr>
              <a:spcBef>
                <a:spcPct val="0"/>
              </a:spcBef>
            </a:pPr>
            <a:r>
              <a:rPr lang="en-US" dirty="0" smtClean="0"/>
              <a:t>Religious</a:t>
            </a:r>
            <a:r>
              <a:rPr lang="en-US" baseline="0" dirty="0" smtClean="0"/>
              <a:t> persecution backed by state authority.</a:t>
            </a:r>
            <a:endParaRPr lang="en-US" dirty="0" smtClean="0"/>
          </a:p>
        </p:txBody>
      </p:sp>
      <p:sp>
        <p:nvSpPr>
          <p:cNvPr id="169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2875C36-A1E2-4C94-A6FC-13306F1E3342}" type="slidenum">
              <a:rPr lang="en-US"/>
              <a:pPr/>
              <a:t>91</a:t>
            </a:fld>
            <a:endParaRPr lang="en-US"/>
          </a:p>
        </p:txBody>
      </p:sp>
    </p:spTree>
    <p:extLst>
      <p:ext uri="{BB962C8B-B14F-4D97-AF65-F5344CB8AC3E}">
        <p14:creationId xmlns="" xmlns:p14="http://schemas.microsoft.com/office/powerpoint/2010/main" val="190416958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p:spPr>
      </p:sp>
      <p:sp>
        <p:nvSpPr>
          <p:cNvPr id="1720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0" dirty="0" smtClean="0"/>
              <a:t>Yet in Revelation 14:7, we read of God calling all to worship Him in spirit and in truth, and to not partake of the rebellion, as it says:</a:t>
            </a:r>
          </a:p>
          <a:p>
            <a:pPr>
              <a:spcBef>
                <a:spcPct val="0"/>
              </a:spcBef>
            </a:pPr>
            <a:endParaRPr lang="en-US" b="1" dirty="0" smtClean="0"/>
          </a:p>
          <a:p>
            <a:pPr>
              <a:spcBef>
                <a:spcPct val="0"/>
              </a:spcBef>
            </a:pPr>
            <a:r>
              <a:rPr lang="en-US" b="1" dirty="0" smtClean="0"/>
              <a:t>“Fear God and give glory to Him, for the hour of His judgment has come; and worship </a:t>
            </a:r>
            <a:r>
              <a:rPr lang="en-US" b="1" u="sng" dirty="0" smtClean="0"/>
              <a:t>Him who made heaven and earth, the sea and springs of water</a:t>
            </a:r>
            <a:r>
              <a:rPr lang="en-US" b="1" dirty="0" smtClean="0"/>
              <a:t>.”</a:t>
            </a:r>
          </a:p>
          <a:p>
            <a:pPr>
              <a:spcBef>
                <a:spcPct val="0"/>
              </a:spcBef>
            </a:pPr>
            <a:endParaRPr lang="en-US" b="1" dirty="0" smtClean="0"/>
          </a:p>
          <a:p>
            <a:pPr>
              <a:spcBef>
                <a:spcPct val="0"/>
              </a:spcBef>
            </a:pPr>
            <a:r>
              <a:rPr lang="en-US" b="0" dirty="0" smtClean="0"/>
              <a:t>That last portion is a direct citation from the Law of God, Exodus 20:11,</a:t>
            </a:r>
            <a:r>
              <a:rPr lang="en-US" b="0" baseline="0" dirty="0" smtClean="0"/>
              <a:t> the 4</a:t>
            </a:r>
            <a:r>
              <a:rPr lang="en-US" b="0" baseline="30000" dirty="0" smtClean="0"/>
              <a:t>th</a:t>
            </a:r>
            <a:r>
              <a:rPr lang="en-US" b="0" baseline="0" dirty="0" smtClean="0"/>
              <a:t> Commandment, which deals with the 7</a:t>
            </a:r>
            <a:r>
              <a:rPr lang="en-US" b="0" baseline="30000" dirty="0" smtClean="0"/>
              <a:t>th</a:t>
            </a:r>
            <a:r>
              <a:rPr lang="en-US" b="0" baseline="0" dirty="0" smtClean="0"/>
              <a:t> day the Sabbath.</a:t>
            </a:r>
            <a:endParaRPr lang="en-US" b="0" dirty="0" smtClean="0"/>
          </a:p>
        </p:txBody>
      </p:sp>
      <p:sp>
        <p:nvSpPr>
          <p:cNvPr id="172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D9AAFA1-E83A-4621-982B-AFD94DDCCD7E}" type="slidenum">
              <a:rPr lang="en-US"/>
              <a:pPr/>
              <a:t>92</a:t>
            </a:fld>
            <a:endParaRPr lang="en-US"/>
          </a:p>
        </p:txBody>
      </p:sp>
    </p:spTree>
    <p:extLst>
      <p:ext uri="{BB962C8B-B14F-4D97-AF65-F5344CB8AC3E}">
        <p14:creationId xmlns="" xmlns:p14="http://schemas.microsoft.com/office/powerpoint/2010/main" val="236739722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p:spPr>
      </p:sp>
      <p:sp>
        <p:nvSpPr>
          <p:cNvPr id="1751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God says He will not change his eternal law which He spoke aloud with His own mouth!  For</a:t>
            </a:r>
            <a:r>
              <a:rPr lang="en-US" baseline="0" dirty="0" smtClean="0"/>
              <a:t> in Psalms 89:34 we read:</a:t>
            </a:r>
          </a:p>
          <a:p>
            <a:pPr>
              <a:spcBef>
                <a:spcPct val="0"/>
              </a:spcBef>
            </a:pPr>
            <a:endParaRPr lang="en-US" baseline="0" dirty="0" smtClean="0"/>
          </a:p>
          <a:p>
            <a:pPr>
              <a:spcBef>
                <a:spcPct val="0"/>
              </a:spcBef>
            </a:pPr>
            <a:r>
              <a:rPr lang="en-US" baseline="0" dirty="0" smtClean="0"/>
              <a:t>“</a:t>
            </a:r>
            <a:r>
              <a:rPr lang="en-US" b="1" dirty="0" smtClean="0"/>
              <a:t>My covenant I will not break, nor alter the word that has gone out of My lips.”</a:t>
            </a:r>
          </a:p>
          <a:p>
            <a:pPr>
              <a:spcBef>
                <a:spcPct val="0"/>
              </a:spcBef>
            </a:pPr>
            <a:endParaRPr lang="en-US" b="1" dirty="0" smtClean="0"/>
          </a:p>
          <a:p>
            <a:pPr>
              <a:spcBef>
                <a:spcPct val="0"/>
              </a:spcBef>
            </a:pPr>
            <a:r>
              <a:rPr lang="en-US" b="0" dirty="0" smtClean="0"/>
              <a:t>It is a written transcript of God’s own character.</a:t>
            </a:r>
          </a:p>
        </p:txBody>
      </p:sp>
      <p:sp>
        <p:nvSpPr>
          <p:cNvPr id="175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3BC850E-43DC-4DE1-BC29-4C6F275D0ABD}" type="slidenum">
              <a:rPr lang="en-US"/>
              <a:pPr/>
              <a:t>93</a:t>
            </a:fld>
            <a:endParaRPr lang="en-US"/>
          </a:p>
        </p:txBody>
      </p:sp>
    </p:spTree>
    <p:extLst>
      <p:ext uri="{BB962C8B-B14F-4D97-AF65-F5344CB8AC3E}">
        <p14:creationId xmlns="" xmlns:p14="http://schemas.microsoft.com/office/powerpoint/2010/main" val="105608741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p:spPr>
      </p:sp>
      <p:sp>
        <p:nvSpPr>
          <p:cNvPr id="1761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God’s Law,</a:t>
            </a:r>
            <a:r>
              <a:rPr lang="en-US" baseline="0" dirty="0" smtClean="0"/>
              <a:t> just as His own Character, is Eternal and Unchanging.</a:t>
            </a:r>
          </a:p>
          <a:p>
            <a:pPr>
              <a:spcBef>
                <a:spcPct val="0"/>
              </a:spcBef>
            </a:pPr>
            <a:endParaRPr lang="en-US" baseline="0" dirty="0" smtClean="0"/>
          </a:p>
          <a:p>
            <a:pPr>
              <a:spcBef>
                <a:spcPct val="0"/>
              </a:spcBef>
            </a:pPr>
            <a:r>
              <a:rPr lang="en-US" dirty="0" smtClean="0"/>
              <a:t>Now the question comes:</a:t>
            </a:r>
          </a:p>
          <a:p>
            <a:pPr>
              <a:spcBef>
                <a:spcPct val="0"/>
              </a:spcBef>
            </a:pPr>
            <a:endParaRPr lang="en-US" dirty="0" smtClean="0"/>
          </a:p>
          <a:p>
            <a:pPr>
              <a:spcBef>
                <a:spcPct val="0"/>
              </a:spcBef>
            </a:pPr>
            <a:r>
              <a:rPr lang="en-US" dirty="0" smtClean="0"/>
              <a:t>Has the</a:t>
            </a:r>
            <a:r>
              <a:rPr lang="en-US" baseline="0" dirty="0" smtClean="0"/>
              <a:t> Papacy, the Roman Catholic church sought to </a:t>
            </a:r>
            <a:r>
              <a:rPr lang="en-US" dirty="0" smtClean="0"/>
              <a:t>change God’s holy times and laws?</a:t>
            </a:r>
          </a:p>
          <a:p>
            <a:pPr>
              <a:spcBef>
                <a:spcPct val="0"/>
              </a:spcBef>
            </a:pPr>
            <a:endParaRPr lang="en-US" dirty="0" smtClean="0"/>
          </a:p>
          <a:p>
            <a:pPr>
              <a:spcBef>
                <a:spcPct val="0"/>
              </a:spcBef>
            </a:pPr>
            <a:r>
              <a:rPr lang="en-US" dirty="0" smtClean="0"/>
              <a:t>Yes and it boldly admits doing so…</a:t>
            </a:r>
            <a:r>
              <a:rPr lang="en-US" baseline="0" dirty="0" smtClean="0"/>
              <a:t> for now, let’s consider some general history.</a:t>
            </a:r>
            <a:endParaRPr lang="en-US" dirty="0" smtClean="0"/>
          </a:p>
          <a:p>
            <a:pPr>
              <a:spcBef>
                <a:spcPct val="0"/>
              </a:spcBef>
            </a:pPr>
            <a:endParaRPr lang="en-US" dirty="0" smtClean="0"/>
          </a:p>
        </p:txBody>
      </p:sp>
      <p:sp>
        <p:nvSpPr>
          <p:cNvPr id="176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3C8671D-12E6-49A4-89D4-5F3269B94569}" type="slidenum">
              <a:rPr lang="en-US"/>
              <a:pPr/>
              <a:t>94</a:t>
            </a:fld>
            <a:endParaRPr lang="en-US"/>
          </a:p>
        </p:txBody>
      </p:sp>
    </p:spTree>
    <p:extLst>
      <p:ext uri="{BB962C8B-B14F-4D97-AF65-F5344CB8AC3E}">
        <p14:creationId xmlns="" xmlns:p14="http://schemas.microsoft.com/office/powerpoint/2010/main" val="11049243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change came not all at once, but slowly over time, and that, almost</a:t>
            </a:r>
            <a:r>
              <a:rPr lang="en-US" baseline="0" dirty="0" smtClean="0"/>
              <a:t> unable to be perceived.  Immediately once persecution by the Roman Empire began, so too the falling away from the Truth.</a:t>
            </a:r>
            <a:r>
              <a:rPr lang="en-US" dirty="0" smtClean="0"/>
              <a:t/>
            </a:r>
            <a:br>
              <a:rPr lang="en-US" dirty="0" smtClean="0"/>
            </a:br>
            <a:endParaRPr lang="en-US" dirty="0" smtClean="0"/>
          </a:p>
          <a:p>
            <a:pPr>
              <a:spcBef>
                <a:spcPct val="0"/>
              </a:spcBef>
            </a:pPr>
            <a:endParaRPr lang="en-US" dirty="0" smtClean="0"/>
          </a:p>
        </p:txBody>
      </p:sp>
      <p:sp>
        <p:nvSpPr>
          <p:cNvPr id="187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AEEB8C4-8B11-42F9-BE7D-E094FA480467}" type="slidenum">
              <a:rPr lang="en-US"/>
              <a:pPr/>
              <a:t>95</a:t>
            </a:fld>
            <a:endParaRPr lang="en-US"/>
          </a:p>
        </p:txBody>
      </p:sp>
    </p:spTree>
    <p:extLst>
      <p:ext uri="{BB962C8B-B14F-4D97-AF65-F5344CB8AC3E}">
        <p14:creationId xmlns="" xmlns:p14="http://schemas.microsoft.com/office/powerpoint/2010/main" val="327305203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p:spPr>
      </p:sp>
      <p:sp>
        <p:nvSpPr>
          <p:cNvPr id="1884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err="1" smtClean="0"/>
              <a:t>Sixtus</a:t>
            </a:r>
            <a:r>
              <a:rPr lang="en-US" dirty="0" smtClean="0"/>
              <a:t> the first, a bishop of</a:t>
            </a:r>
            <a:r>
              <a:rPr lang="en-US" baseline="0" dirty="0" smtClean="0"/>
              <a:t> a congregation </a:t>
            </a:r>
            <a:r>
              <a:rPr lang="en-US" dirty="0" smtClean="0"/>
              <a:t>in Rome, circa. A.D. 115, began the gradual process that ended in a transference of the day of worship. He led Christians of Rome to celebrate the resurrection, and to observe the first day of the week, then called ‘Sunday’, and not the Death of Christ, which took place on the Passover, falling on differing days</a:t>
            </a:r>
            <a:r>
              <a:rPr lang="en-US" baseline="0" dirty="0" smtClean="0"/>
              <a:t> of the week each year.  A</a:t>
            </a:r>
            <a:r>
              <a:rPr lang="en-US" dirty="0" smtClean="0"/>
              <a:t>t first it was not a weekly but rather an annual observance.</a:t>
            </a:r>
          </a:p>
          <a:p>
            <a:pPr>
              <a:spcBef>
                <a:spcPct val="0"/>
              </a:spcBef>
            </a:pPr>
            <a:r>
              <a:rPr lang="en-US" dirty="0" smtClean="0"/>
              <a:t/>
            </a:r>
            <a:br>
              <a:rPr lang="en-US" dirty="0" smtClean="0"/>
            </a:br>
            <a:endParaRPr lang="en-US" dirty="0" smtClean="0"/>
          </a:p>
          <a:p>
            <a:pPr>
              <a:spcBef>
                <a:spcPct val="0"/>
              </a:spcBef>
            </a:pPr>
            <a:endParaRPr lang="en-US" dirty="0" smtClean="0"/>
          </a:p>
        </p:txBody>
      </p:sp>
      <p:sp>
        <p:nvSpPr>
          <p:cNvPr id="188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2629C3F-EE92-4F2D-A1BE-612023B66AE9}" type="slidenum">
              <a:rPr lang="en-US"/>
              <a:pPr/>
              <a:t>96</a:t>
            </a:fld>
            <a:endParaRPr lang="en-US"/>
          </a:p>
        </p:txBody>
      </p:sp>
    </p:spTree>
    <p:extLst>
      <p:ext uri="{BB962C8B-B14F-4D97-AF65-F5344CB8AC3E}">
        <p14:creationId xmlns="" xmlns:p14="http://schemas.microsoft.com/office/powerpoint/2010/main" val="277877717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p:spPr>
      </p:sp>
      <p:sp>
        <p:nvSpPr>
          <p:cNvPr id="1894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Christians in the city of Rome dreaded being confused with </a:t>
            </a:r>
            <a:r>
              <a:rPr lang="en-US" baseline="0" dirty="0" smtClean="0"/>
              <a:t> the religion of Judaism</a:t>
            </a:r>
            <a:r>
              <a:rPr lang="en-US" dirty="0" smtClean="0"/>
              <a:t>, which had become extremely unpopular because of a series of Jewish revolts against Roman rule. By changing this celebration to Sunday and applying it to the resurrection, they hoped to avoid persecution.</a:t>
            </a:r>
            <a:br>
              <a:rPr lang="en-US" dirty="0" smtClean="0"/>
            </a:br>
            <a:endParaRPr lang="en-US" dirty="0" smtClean="0"/>
          </a:p>
          <a:p>
            <a:pPr>
              <a:spcBef>
                <a:spcPct val="0"/>
              </a:spcBef>
            </a:pPr>
            <a:endParaRPr lang="en-US" dirty="0" smtClean="0"/>
          </a:p>
        </p:txBody>
      </p:sp>
      <p:sp>
        <p:nvSpPr>
          <p:cNvPr id="189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3C76981-F3C1-4326-A6F0-0FA6C0406DD9}" type="slidenum">
              <a:rPr lang="en-US"/>
              <a:pPr/>
              <a:t>97</a:t>
            </a:fld>
            <a:endParaRPr lang="en-US"/>
          </a:p>
        </p:txBody>
      </p:sp>
    </p:spTree>
    <p:extLst>
      <p:ext uri="{BB962C8B-B14F-4D97-AF65-F5344CB8AC3E}">
        <p14:creationId xmlns="" xmlns:p14="http://schemas.microsoft.com/office/powerpoint/2010/main" val="56151169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p:spPr>
      </p:sp>
      <p:sp>
        <p:nvSpPr>
          <p:cNvPr id="1904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Another interesting factor was that the first day of the week was a joyous festival in the Roman Empire in honor of the sun,</a:t>
            </a:r>
            <a:r>
              <a:rPr lang="en-US" baseline="0" dirty="0" smtClean="0"/>
              <a:t> and so the purpose to mix this with the resurrection day of Jesus, was to win converts from paganism to Christianity, but in actual effect, brought confusion, and falling away from the Truth.</a:t>
            </a:r>
            <a:endParaRPr lang="en-US" dirty="0" smtClean="0"/>
          </a:p>
        </p:txBody>
      </p:sp>
      <p:sp>
        <p:nvSpPr>
          <p:cNvPr id="190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082137-8C18-4A4E-92E1-8707E9D3C35B}" type="slidenum">
              <a:rPr lang="en-US"/>
              <a:pPr/>
              <a:t>98</a:t>
            </a:fld>
            <a:endParaRPr lang="en-US"/>
          </a:p>
        </p:txBody>
      </p:sp>
    </p:spTree>
    <p:extLst>
      <p:ext uri="{BB962C8B-B14F-4D97-AF65-F5344CB8AC3E}">
        <p14:creationId xmlns="" xmlns:p14="http://schemas.microsoft.com/office/powerpoint/2010/main" val="382049979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p:spPr>
      </p:sp>
      <p:sp>
        <p:nvSpPr>
          <p:cNvPr id="1914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next important act in the drama came in A.D. 200 when Victor the first, another bishop of a Roman congregation, sought to enforce the annual observance of resurrection Sunday. He ordered all bishops excommunicated who would not follow this edict.</a:t>
            </a:r>
          </a:p>
        </p:txBody>
      </p:sp>
      <p:sp>
        <p:nvSpPr>
          <p:cNvPr id="191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AD79EDE-5954-4B93-85AE-8B8E68B1911B}" type="slidenum">
              <a:rPr lang="en-US"/>
              <a:pPr/>
              <a:t>99</a:t>
            </a:fld>
            <a:endParaRPr lang="en-US"/>
          </a:p>
        </p:txBody>
      </p:sp>
    </p:spTree>
    <p:extLst>
      <p:ext uri="{BB962C8B-B14F-4D97-AF65-F5344CB8AC3E}">
        <p14:creationId xmlns="" xmlns:p14="http://schemas.microsoft.com/office/powerpoint/2010/main" val="373286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12800" y="2133600"/>
            <a:ext cx="14630400" cy="60340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2133600"/>
            <a:ext cx="7239000" cy="60340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04200" y="2133600"/>
            <a:ext cx="7239000" cy="60340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a:prstGeom prst="rect">
            <a:avLst/>
          </a:prstGeom>
        </p:spPr>
        <p:txBody>
          <a:bodyPr/>
          <a:lstStyle/>
          <a:p>
            <a:r>
              <a:rPr lang="en-US" smtClean="0"/>
              <a:t>Click to edit Master title style</a:t>
            </a:r>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3186113" y="7156450"/>
            <a:ext cx="9753600" cy="10731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133600"/>
            <a:ext cx="14630400" cy="603408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04625" y="241300"/>
            <a:ext cx="3482975" cy="806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5700" y="241300"/>
            <a:ext cx="10296525" cy="806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366713"/>
            <a:ext cx="3657600" cy="78009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366713"/>
            <a:ext cx="10820400" cy="78009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55700" y="2603500"/>
            <a:ext cx="332740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5500" y="2603500"/>
            <a:ext cx="332740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3186113" y="7156450"/>
            <a:ext cx="97536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04625" y="241300"/>
            <a:ext cx="3482975" cy="806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5700" y="241300"/>
            <a:ext cx="10296525" cy="806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55700" y="2603500"/>
            <a:ext cx="688975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97850" y="2603500"/>
            <a:ext cx="688975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3186113" y="7156450"/>
            <a:ext cx="97536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04625" y="241300"/>
            <a:ext cx="3482975" cy="806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5700" y="241300"/>
            <a:ext cx="10296525" cy="806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851900" y="2603500"/>
            <a:ext cx="304165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045950" y="2603500"/>
            <a:ext cx="304165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3186113" y="7156450"/>
            <a:ext cx="97536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04625" y="241300"/>
            <a:ext cx="3482975" cy="806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5700" y="241300"/>
            <a:ext cx="10296525" cy="806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55700" y="2603500"/>
            <a:ext cx="332740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5500" y="2603500"/>
            <a:ext cx="332740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155700" y="1181100"/>
            <a:ext cx="6889750" cy="6769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97850" y="1181100"/>
            <a:ext cx="6889750" cy="6769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3186113" y="7156450"/>
            <a:ext cx="97536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04625" y="241300"/>
            <a:ext cx="3482975" cy="806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5700" y="241300"/>
            <a:ext cx="10296525" cy="806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a:prstGeom prst="rect">
            <a:avLst/>
          </a:prstGeom>
        </p:spPr>
        <p:txBody>
          <a:bodyPr/>
          <a:lstStyle/>
          <a:p>
            <a:r>
              <a:rPr lang="en-US" smtClean="0"/>
              <a:t>Click to edit Master title style</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3186113" y="7156450"/>
            <a:ext cx="97536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366713"/>
            <a:ext cx="3657600" cy="758348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366713"/>
            <a:ext cx="10820400" cy="75834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812800" y="2133600"/>
            <a:ext cx="14630400" cy="60340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2133600"/>
            <a:ext cx="7239000" cy="60340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04200" y="2133600"/>
            <a:ext cx="7239000" cy="60340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3186113" y="7156450"/>
            <a:ext cx="9753600" cy="10731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133600"/>
            <a:ext cx="14630400" cy="603408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133600"/>
            <a:ext cx="3657600" cy="60340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133600"/>
            <a:ext cx="10820400" cy="603408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55700" y="4711700"/>
            <a:ext cx="6889750" cy="1054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97850" y="4711700"/>
            <a:ext cx="6889750" cy="1054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55700" y="2603500"/>
            <a:ext cx="688975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97850" y="2603500"/>
            <a:ext cx="688975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3186113" y="7156450"/>
            <a:ext cx="97536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04625" y="1536700"/>
            <a:ext cx="3482975" cy="422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5700" y="1536700"/>
            <a:ext cx="10296525" cy="422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812800" y="2133600"/>
            <a:ext cx="14630400" cy="60340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2133600"/>
            <a:ext cx="7239000" cy="60340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04200" y="2133600"/>
            <a:ext cx="7239000" cy="60340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3186113" y="7156450"/>
            <a:ext cx="9753600" cy="10731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133600"/>
            <a:ext cx="14630400" cy="603408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133600"/>
            <a:ext cx="3657600" cy="6362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133600"/>
            <a:ext cx="10820400" cy="63627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812800" y="2133600"/>
            <a:ext cx="14630400" cy="60340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2133600"/>
            <a:ext cx="7239000" cy="60340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04200" y="2133600"/>
            <a:ext cx="7239000" cy="60340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3186113" y="7156450"/>
            <a:ext cx="9753600" cy="10731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133600"/>
            <a:ext cx="14630400" cy="603408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133600"/>
            <a:ext cx="3657600" cy="6362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133600"/>
            <a:ext cx="10820400" cy="63627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55700" y="4597400"/>
            <a:ext cx="410845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16550" y="4597400"/>
            <a:ext cx="410845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3186113" y="7156450"/>
            <a:ext cx="97536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2675" y="1435100"/>
            <a:ext cx="2092325"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5700" y="1435100"/>
            <a:ext cx="6124575"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55700" y="4597400"/>
            <a:ext cx="410845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16550" y="4597400"/>
            <a:ext cx="410845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3186113" y="7156450"/>
            <a:ext cx="97536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2675" y="1435100"/>
            <a:ext cx="2092325"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5700" y="1435100"/>
            <a:ext cx="6124575"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3186113" y="7156450"/>
            <a:ext cx="97536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812800" y="2133600"/>
            <a:ext cx="14630400" cy="60340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2133600"/>
            <a:ext cx="7239000" cy="60340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04200" y="2133600"/>
            <a:ext cx="7239000" cy="60340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3186113" y="7156450"/>
            <a:ext cx="9753600" cy="10731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133600"/>
            <a:ext cx="14630400" cy="603408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41300"/>
            <a:ext cx="3657600" cy="79263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41300"/>
            <a:ext cx="10820400" cy="792638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1155700" y="241300"/>
            <a:ext cx="13931900" cy="22987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title style</a:t>
            </a:r>
          </a:p>
        </p:txBody>
      </p:sp>
      <p:sp>
        <p:nvSpPr>
          <p:cNvPr id="1027" name="Rectangle 2"/>
          <p:cNvSpPr>
            <a:spLocks noGrp="1" noChangeArrowheads="1"/>
          </p:cNvSpPr>
          <p:nvPr>
            <p:ph type="body" idx="1"/>
          </p:nvPr>
        </p:nvSpPr>
        <p:spPr bwMode="auto">
          <a:xfrm>
            <a:off x="1155700" y="2603500"/>
            <a:ext cx="13931900" cy="57023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ctr" rtl="0" eaLnBrk="0" fontAlgn="base" hangingPunct="0">
        <a:spcBef>
          <a:spcPct val="0"/>
        </a:spcBef>
        <a:spcAft>
          <a:spcPct val="0"/>
        </a:spcAft>
        <a:defRPr sz="7600">
          <a:solidFill>
            <a:schemeClr val="tx1"/>
          </a:solidFill>
          <a:latin typeface="+mj-lt"/>
          <a:ea typeface="+mj-ea"/>
          <a:cs typeface="+mj-cs"/>
          <a:sym typeface="Gill Sans"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p:titleStyle>
    <p:bodyStyle>
      <a:lvl1pPr marL="6985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1pPr>
      <a:lvl2pPr marL="9906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2pPr>
      <a:lvl3pPr marL="12827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3pPr>
      <a:lvl4pPr marL="15875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4pPr>
      <a:lvl5pPr marL="18796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5pPr>
      <a:lvl6pPr marL="2336800" indent="-533400" algn="l" rtl="0" fontAlgn="base">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6pPr>
      <a:lvl7pPr marL="2794000" indent="-533400" algn="l" rtl="0" fontAlgn="base">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7pPr>
      <a:lvl8pPr marL="3251200" indent="-533400" algn="l" rtl="0" fontAlgn="base">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8pPr>
      <a:lvl9pPr marL="3708400" indent="-533400" algn="l" rtl="0" fontAlgn="base">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p:txStyles>
    <p:titleStyle>
      <a:lvl1pPr algn="ctr" rtl="0" eaLnBrk="0" fontAlgn="base" hangingPunct="0">
        <a:spcBef>
          <a:spcPct val="0"/>
        </a:spcBef>
        <a:spcAft>
          <a:spcPct val="0"/>
        </a:spcAft>
        <a:defRPr sz="7600">
          <a:solidFill>
            <a:schemeClr val="tx1"/>
          </a:solidFill>
          <a:latin typeface="+mj-lt"/>
          <a:ea typeface="+mj-ea"/>
          <a:cs typeface="+mj-cs"/>
          <a:sym typeface="Gill Sans"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p:titleStyle>
    <p:bodyStyle>
      <a:lvl1pPr marL="7493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1pPr>
      <a:lvl2pPr marL="10414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2pPr>
      <a:lvl3pPr marL="13335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3pPr>
      <a:lvl4pPr marL="16383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4pPr>
      <a:lvl5pPr marL="19304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5pPr>
      <a:lvl6pPr marL="2387600" indent="-533400" algn="l" rtl="0" fontAlgn="base">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6pPr>
      <a:lvl7pPr marL="2844800" indent="-533400" algn="l" rtl="0" fontAlgn="base">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7pPr>
      <a:lvl8pPr marL="3302000" indent="-533400" algn="l" rtl="0" fontAlgn="base">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8pPr>
      <a:lvl9pPr marL="3759200" indent="-533400" algn="l" rtl="0" fontAlgn="base">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1"/>
          <p:cNvSpPr>
            <a:spLocks noGrp="1" noChangeArrowheads="1"/>
          </p:cNvSpPr>
          <p:nvPr>
            <p:ph type="title"/>
          </p:nvPr>
        </p:nvSpPr>
        <p:spPr bwMode="auto">
          <a:xfrm>
            <a:off x="1155700" y="241300"/>
            <a:ext cx="13931900" cy="22987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title style</a:t>
            </a:r>
          </a:p>
        </p:txBody>
      </p:sp>
      <p:sp>
        <p:nvSpPr>
          <p:cNvPr id="10243" name="Rectangle 2"/>
          <p:cNvSpPr>
            <a:spLocks noGrp="1" noChangeArrowheads="1"/>
          </p:cNvSpPr>
          <p:nvPr>
            <p:ph type="body" idx="1"/>
          </p:nvPr>
        </p:nvSpPr>
        <p:spPr bwMode="auto">
          <a:xfrm>
            <a:off x="1155700" y="2603500"/>
            <a:ext cx="6807200" cy="57023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Tree>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p:txStyles>
    <p:titleStyle>
      <a:lvl1pPr algn="ctr" rtl="0" eaLnBrk="0" fontAlgn="base" hangingPunct="0">
        <a:spcBef>
          <a:spcPct val="0"/>
        </a:spcBef>
        <a:spcAft>
          <a:spcPct val="0"/>
        </a:spcAft>
        <a:defRPr sz="7600">
          <a:solidFill>
            <a:schemeClr val="tx1"/>
          </a:solidFill>
          <a:latin typeface="+mj-lt"/>
          <a:ea typeface="+mj-ea"/>
          <a:cs typeface="+mj-cs"/>
          <a:sym typeface="Gill Sans"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p:titleStyle>
    <p:bodyStyle>
      <a:lvl1pPr marL="635000" indent="-469900" algn="l" rtl="0" eaLnBrk="0" fontAlgn="base" hangingPunct="0">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1pPr>
      <a:lvl2pPr marL="927100" indent="-469900" algn="l" rtl="0" eaLnBrk="0" fontAlgn="base" hangingPunct="0">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2pPr>
      <a:lvl3pPr marL="1219200" indent="-469900" algn="l" rtl="0" eaLnBrk="0" fontAlgn="base" hangingPunct="0">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3pPr>
      <a:lvl4pPr marL="1524000" indent="-469900" algn="l" rtl="0" eaLnBrk="0" fontAlgn="base" hangingPunct="0">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4pPr>
      <a:lvl5pPr marL="1816100" indent="-469900" algn="l" rtl="0" eaLnBrk="0" fontAlgn="base" hangingPunct="0">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5pPr>
      <a:lvl6pPr marL="2273300" indent="-469900" algn="l" rtl="0" fontAlgn="base">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6pPr>
      <a:lvl7pPr marL="2730500" indent="-469900" algn="l" rtl="0" fontAlgn="base">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7pPr>
      <a:lvl8pPr marL="3187700" indent="-469900" algn="l" rtl="0" fontAlgn="base">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8pPr>
      <a:lvl9pPr marL="3644900" indent="-469900" algn="l" rtl="0" fontAlgn="base">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1"/>
          <p:cNvSpPr>
            <a:spLocks noGrp="1" noChangeArrowheads="1"/>
          </p:cNvSpPr>
          <p:nvPr>
            <p:ph type="title"/>
          </p:nvPr>
        </p:nvSpPr>
        <p:spPr bwMode="auto">
          <a:xfrm>
            <a:off x="1155700" y="241300"/>
            <a:ext cx="13931900" cy="22987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title style</a:t>
            </a:r>
          </a:p>
        </p:txBody>
      </p:sp>
      <p:sp>
        <p:nvSpPr>
          <p:cNvPr id="11267" name="Rectangle 2"/>
          <p:cNvSpPr>
            <a:spLocks noGrp="1" noChangeArrowheads="1"/>
          </p:cNvSpPr>
          <p:nvPr>
            <p:ph type="body" idx="1"/>
          </p:nvPr>
        </p:nvSpPr>
        <p:spPr bwMode="auto">
          <a:xfrm>
            <a:off x="1155700" y="2603500"/>
            <a:ext cx="13931900" cy="5702300"/>
          </a:xfrm>
          <a:prstGeom prst="rect">
            <a:avLst/>
          </a:prstGeom>
          <a:noFill/>
          <a:ln w="12700">
            <a:noFill/>
            <a:miter lim="800000"/>
            <a:headEnd/>
            <a:tailEnd/>
          </a:ln>
        </p:spPr>
        <p:txBody>
          <a:bodyPr vert="horz" wrap="square" lIns="50800" tIns="50800" rIns="50800" bIns="50800" numCol="1" anchor="t"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p:txStyles>
    <p:titleStyle>
      <a:lvl1pPr algn="ctr" rtl="0" eaLnBrk="0" fontAlgn="base" hangingPunct="0">
        <a:spcBef>
          <a:spcPct val="0"/>
        </a:spcBef>
        <a:spcAft>
          <a:spcPct val="0"/>
        </a:spcAft>
        <a:defRPr sz="7600">
          <a:solidFill>
            <a:schemeClr val="tx1"/>
          </a:solidFill>
          <a:latin typeface="+mj-lt"/>
          <a:ea typeface="+mj-ea"/>
          <a:cs typeface="+mj-cs"/>
          <a:sym typeface="Gill Sans"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p:titleStyle>
    <p:bodyStyle>
      <a:lvl1pPr marL="635000" indent="-469900" algn="l" rtl="0" eaLnBrk="0" fontAlgn="base" hangingPunct="0">
        <a:spcBef>
          <a:spcPts val="3500"/>
        </a:spcBef>
        <a:spcAft>
          <a:spcPct val="0"/>
        </a:spcAft>
        <a:buSzPct val="171000"/>
        <a:buFont typeface="Gill Sans" charset="0"/>
        <a:buChar char="•"/>
        <a:defRPr sz="2800">
          <a:solidFill>
            <a:schemeClr val="tx1"/>
          </a:solidFill>
          <a:latin typeface="+mn-lt"/>
          <a:ea typeface="+mn-ea"/>
          <a:cs typeface="+mn-cs"/>
          <a:sym typeface="Gill Sans" charset="0"/>
        </a:defRPr>
      </a:lvl1pPr>
      <a:lvl2pPr marL="927100" indent="-469900" algn="l" rtl="0" eaLnBrk="0" fontAlgn="base" hangingPunct="0">
        <a:spcBef>
          <a:spcPts val="3500"/>
        </a:spcBef>
        <a:spcAft>
          <a:spcPct val="0"/>
        </a:spcAft>
        <a:buSzPct val="171000"/>
        <a:buFont typeface="Gill Sans" charset="0"/>
        <a:buChar char="•"/>
        <a:defRPr sz="2800">
          <a:solidFill>
            <a:schemeClr val="tx1"/>
          </a:solidFill>
          <a:latin typeface="+mn-lt"/>
          <a:ea typeface="+mn-ea"/>
          <a:cs typeface="+mn-cs"/>
          <a:sym typeface="Gill Sans" charset="0"/>
        </a:defRPr>
      </a:lvl2pPr>
      <a:lvl3pPr marL="1219200" indent="-469900" algn="l" rtl="0" eaLnBrk="0" fontAlgn="base" hangingPunct="0">
        <a:spcBef>
          <a:spcPts val="3500"/>
        </a:spcBef>
        <a:spcAft>
          <a:spcPct val="0"/>
        </a:spcAft>
        <a:buSzPct val="171000"/>
        <a:buFont typeface="Gill Sans" charset="0"/>
        <a:buChar char="•"/>
        <a:defRPr sz="2800">
          <a:solidFill>
            <a:schemeClr val="tx1"/>
          </a:solidFill>
          <a:latin typeface="+mn-lt"/>
          <a:ea typeface="+mn-ea"/>
          <a:cs typeface="+mn-cs"/>
          <a:sym typeface="Gill Sans" charset="0"/>
        </a:defRPr>
      </a:lvl3pPr>
      <a:lvl4pPr marL="1524000" indent="-469900" algn="l" rtl="0" eaLnBrk="0" fontAlgn="base" hangingPunct="0">
        <a:spcBef>
          <a:spcPts val="3500"/>
        </a:spcBef>
        <a:spcAft>
          <a:spcPct val="0"/>
        </a:spcAft>
        <a:buSzPct val="171000"/>
        <a:buFont typeface="Gill Sans" charset="0"/>
        <a:buChar char="•"/>
        <a:defRPr sz="2800">
          <a:solidFill>
            <a:schemeClr val="tx1"/>
          </a:solidFill>
          <a:latin typeface="+mn-lt"/>
          <a:ea typeface="+mn-ea"/>
          <a:cs typeface="+mn-cs"/>
          <a:sym typeface="Gill Sans" charset="0"/>
        </a:defRPr>
      </a:lvl4pPr>
      <a:lvl5pPr marL="1816100" indent="-469900" algn="l" rtl="0" eaLnBrk="0" fontAlgn="base" hangingPunct="0">
        <a:spcBef>
          <a:spcPts val="3500"/>
        </a:spcBef>
        <a:spcAft>
          <a:spcPct val="0"/>
        </a:spcAft>
        <a:buSzPct val="171000"/>
        <a:buFont typeface="Gill Sans" charset="0"/>
        <a:buChar char="•"/>
        <a:defRPr sz="2800">
          <a:solidFill>
            <a:schemeClr val="tx1"/>
          </a:solidFill>
          <a:latin typeface="+mn-lt"/>
          <a:ea typeface="+mn-ea"/>
          <a:cs typeface="+mn-cs"/>
          <a:sym typeface="Gill Sans" charset="0"/>
        </a:defRPr>
      </a:lvl5pPr>
      <a:lvl6pPr marL="2273300" indent="-469900" algn="l" rtl="0" fontAlgn="base">
        <a:spcBef>
          <a:spcPts val="3500"/>
        </a:spcBef>
        <a:spcAft>
          <a:spcPct val="0"/>
        </a:spcAft>
        <a:buSzPct val="171000"/>
        <a:buFont typeface="Gill Sans" charset="0"/>
        <a:buChar char="•"/>
        <a:defRPr sz="2800">
          <a:solidFill>
            <a:schemeClr val="tx1"/>
          </a:solidFill>
          <a:latin typeface="+mn-lt"/>
          <a:ea typeface="+mn-ea"/>
          <a:cs typeface="+mn-cs"/>
          <a:sym typeface="Gill Sans" charset="0"/>
        </a:defRPr>
      </a:lvl6pPr>
      <a:lvl7pPr marL="2730500" indent="-469900" algn="l" rtl="0" fontAlgn="base">
        <a:spcBef>
          <a:spcPts val="3500"/>
        </a:spcBef>
        <a:spcAft>
          <a:spcPct val="0"/>
        </a:spcAft>
        <a:buSzPct val="171000"/>
        <a:buFont typeface="Gill Sans" charset="0"/>
        <a:buChar char="•"/>
        <a:defRPr sz="2800">
          <a:solidFill>
            <a:schemeClr val="tx1"/>
          </a:solidFill>
          <a:latin typeface="+mn-lt"/>
          <a:ea typeface="+mn-ea"/>
          <a:cs typeface="+mn-cs"/>
          <a:sym typeface="Gill Sans" charset="0"/>
        </a:defRPr>
      </a:lvl7pPr>
      <a:lvl8pPr marL="3187700" indent="-469900" algn="l" rtl="0" fontAlgn="base">
        <a:spcBef>
          <a:spcPts val="3500"/>
        </a:spcBef>
        <a:spcAft>
          <a:spcPct val="0"/>
        </a:spcAft>
        <a:buSzPct val="171000"/>
        <a:buFont typeface="Gill Sans" charset="0"/>
        <a:buChar char="•"/>
        <a:defRPr sz="2800">
          <a:solidFill>
            <a:schemeClr val="tx1"/>
          </a:solidFill>
          <a:latin typeface="+mn-lt"/>
          <a:ea typeface="+mn-ea"/>
          <a:cs typeface="+mn-cs"/>
          <a:sym typeface="Gill Sans" charset="0"/>
        </a:defRPr>
      </a:lvl8pPr>
      <a:lvl9pPr marL="3644900" indent="-469900" algn="l" rtl="0" fontAlgn="base">
        <a:spcBef>
          <a:spcPts val="3500"/>
        </a:spcBef>
        <a:spcAft>
          <a:spcPct val="0"/>
        </a:spcAft>
        <a:buSzPct val="171000"/>
        <a:buFont typeface="Gill Sans" charset="0"/>
        <a:buChar char="•"/>
        <a:defRPr sz="28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1"/>
          <p:cNvSpPr>
            <a:spLocks noGrp="1" noChangeArrowheads="1"/>
          </p:cNvSpPr>
          <p:nvPr>
            <p:ph type="title"/>
          </p:nvPr>
        </p:nvSpPr>
        <p:spPr bwMode="auto">
          <a:xfrm>
            <a:off x="1155700" y="241300"/>
            <a:ext cx="13931900" cy="22987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title style</a:t>
            </a:r>
          </a:p>
        </p:txBody>
      </p:sp>
      <p:sp>
        <p:nvSpPr>
          <p:cNvPr id="12291" name="Rectangle 2"/>
          <p:cNvSpPr>
            <a:spLocks noGrp="1" noChangeArrowheads="1"/>
          </p:cNvSpPr>
          <p:nvPr>
            <p:ph type="body" idx="1"/>
          </p:nvPr>
        </p:nvSpPr>
        <p:spPr bwMode="auto">
          <a:xfrm>
            <a:off x="8851900" y="2603500"/>
            <a:ext cx="6235700" cy="57023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txStyles>
    <p:titleStyle>
      <a:lvl1pPr algn="ctr" rtl="0" eaLnBrk="0" fontAlgn="base" hangingPunct="0">
        <a:spcBef>
          <a:spcPct val="0"/>
        </a:spcBef>
        <a:spcAft>
          <a:spcPct val="0"/>
        </a:spcAft>
        <a:defRPr sz="7600">
          <a:solidFill>
            <a:schemeClr val="tx1"/>
          </a:solidFill>
          <a:latin typeface="+mj-lt"/>
          <a:ea typeface="+mj-ea"/>
          <a:cs typeface="+mj-cs"/>
          <a:sym typeface="Gill Sans"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p:titleStyle>
    <p:bodyStyle>
      <a:lvl1pPr marL="635000" indent="-469900" algn="l" rtl="0" eaLnBrk="0" fontAlgn="base" hangingPunct="0">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1pPr>
      <a:lvl2pPr marL="927100" indent="-469900" algn="l" rtl="0" eaLnBrk="0" fontAlgn="base" hangingPunct="0">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2pPr>
      <a:lvl3pPr marL="1219200" indent="-469900" algn="l" rtl="0" eaLnBrk="0" fontAlgn="base" hangingPunct="0">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3pPr>
      <a:lvl4pPr marL="1524000" indent="-469900" algn="l" rtl="0" eaLnBrk="0" fontAlgn="base" hangingPunct="0">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4pPr>
      <a:lvl5pPr marL="1816100" indent="-469900" algn="l" rtl="0" eaLnBrk="0" fontAlgn="base" hangingPunct="0">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5pPr>
      <a:lvl6pPr marL="2273300" indent="-469900" algn="l" rtl="0" fontAlgn="base">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6pPr>
      <a:lvl7pPr marL="2730500" indent="-469900" algn="l" rtl="0" fontAlgn="base">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7pPr>
      <a:lvl8pPr marL="3187700" indent="-469900" algn="l" rtl="0" fontAlgn="base">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8pPr>
      <a:lvl9pPr marL="3644900" indent="-469900" algn="l" rtl="0" fontAlgn="base">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body" idx="1"/>
          </p:nvPr>
        </p:nvSpPr>
        <p:spPr bwMode="auto">
          <a:xfrm>
            <a:off x="1155700" y="2603500"/>
            <a:ext cx="6807200" cy="57023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
        <p:nvSpPr>
          <p:cNvPr id="13315" name="Rectangle 2"/>
          <p:cNvSpPr>
            <a:spLocks noGrp="1" noChangeArrowheads="1"/>
          </p:cNvSpPr>
          <p:nvPr>
            <p:ph type="title"/>
          </p:nvPr>
        </p:nvSpPr>
        <p:spPr bwMode="auto">
          <a:xfrm>
            <a:off x="1155700" y="241300"/>
            <a:ext cx="13931900" cy="22987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txStyles>
    <p:titleStyle>
      <a:lvl1pPr algn="ctr" rtl="0" eaLnBrk="0" fontAlgn="base" hangingPunct="0">
        <a:spcBef>
          <a:spcPct val="0"/>
        </a:spcBef>
        <a:spcAft>
          <a:spcPct val="0"/>
        </a:spcAft>
        <a:defRPr sz="7600">
          <a:solidFill>
            <a:schemeClr val="tx1"/>
          </a:solidFill>
          <a:latin typeface="+mj-lt"/>
          <a:ea typeface="+mj-ea"/>
          <a:cs typeface="+mj-cs"/>
          <a:sym typeface="Gill Sans"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p:titleStyle>
    <p:bodyStyle>
      <a:lvl1pPr marL="635000" indent="-469900" algn="l" rtl="0" eaLnBrk="0" fontAlgn="base" hangingPunct="0">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1pPr>
      <a:lvl2pPr marL="927100" indent="-469900" algn="l" rtl="0" eaLnBrk="0" fontAlgn="base" hangingPunct="0">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2pPr>
      <a:lvl3pPr marL="1219200" indent="-469900" algn="l" rtl="0" eaLnBrk="0" fontAlgn="base" hangingPunct="0">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3pPr>
      <a:lvl4pPr marL="1524000" indent="-469900" algn="l" rtl="0" eaLnBrk="0" fontAlgn="base" hangingPunct="0">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4pPr>
      <a:lvl5pPr marL="1816100" indent="-469900" algn="l" rtl="0" eaLnBrk="0" fontAlgn="base" hangingPunct="0">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5pPr>
      <a:lvl6pPr marL="2273300" indent="-469900" algn="l" rtl="0" fontAlgn="base">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6pPr>
      <a:lvl7pPr marL="2730500" indent="-469900" algn="l" rtl="0" fontAlgn="base">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7pPr>
      <a:lvl8pPr marL="3187700" indent="-469900" algn="l" rtl="0" fontAlgn="base">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8pPr>
      <a:lvl9pPr marL="3644900" indent="-469900" algn="l" rtl="0" fontAlgn="base">
        <a:spcBef>
          <a:spcPts val="4600"/>
        </a:spcBef>
        <a:spcAft>
          <a:spcPct val="0"/>
        </a:spcAft>
        <a:buSzPct val="171000"/>
        <a:buFont typeface="Gill Sans" charset="0"/>
        <a:buChar char="•"/>
        <a:defRPr sz="28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body" idx="1"/>
          </p:nvPr>
        </p:nvSpPr>
        <p:spPr bwMode="auto">
          <a:xfrm>
            <a:off x="1155700" y="1181100"/>
            <a:ext cx="13931900" cy="67691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7600">
          <a:solidFill>
            <a:schemeClr val="tx1"/>
          </a:solidFill>
          <a:latin typeface="+mj-lt"/>
          <a:ea typeface="+mj-ea"/>
          <a:cs typeface="+mj-cs"/>
          <a:sym typeface="Gill Sans"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p:titleStyle>
    <p:bodyStyle>
      <a:lvl1pPr marL="698500" indent="-533400" algn="l" rtl="0" eaLnBrk="0" fontAlgn="base" hangingPunct="0">
        <a:spcBef>
          <a:spcPts val="4900"/>
        </a:spcBef>
        <a:spcAft>
          <a:spcPct val="0"/>
        </a:spcAft>
        <a:buSzPct val="171000"/>
        <a:buFont typeface="Gill Sans" charset="0"/>
        <a:buChar char="•"/>
        <a:defRPr sz="3600">
          <a:solidFill>
            <a:schemeClr val="tx1"/>
          </a:solidFill>
          <a:latin typeface="+mn-lt"/>
          <a:ea typeface="+mn-ea"/>
          <a:cs typeface="+mn-cs"/>
          <a:sym typeface="Gill Sans" charset="0"/>
        </a:defRPr>
      </a:lvl1pPr>
      <a:lvl2pPr marL="990600" indent="-533400" algn="l" rtl="0" eaLnBrk="0" fontAlgn="base" hangingPunct="0">
        <a:spcBef>
          <a:spcPts val="4900"/>
        </a:spcBef>
        <a:spcAft>
          <a:spcPct val="0"/>
        </a:spcAft>
        <a:buSzPct val="171000"/>
        <a:buFont typeface="Gill Sans" charset="0"/>
        <a:buChar char="•"/>
        <a:defRPr sz="3600">
          <a:solidFill>
            <a:schemeClr val="tx1"/>
          </a:solidFill>
          <a:latin typeface="+mn-lt"/>
          <a:ea typeface="+mn-ea"/>
          <a:cs typeface="+mn-cs"/>
          <a:sym typeface="Gill Sans" charset="0"/>
        </a:defRPr>
      </a:lvl2pPr>
      <a:lvl3pPr marL="1282700" indent="-533400" algn="l" rtl="0" eaLnBrk="0" fontAlgn="base" hangingPunct="0">
        <a:spcBef>
          <a:spcPts val="4900"/>
        </a:spcBef>
        <a:spcAft>
          <a:spcPct val="0"/>
        </a:spcAft>
        <a:buSzPct val="171000"/>
        <a:buFont typeface="Gill Sans" charset="0"/>
        <a:buChar char="•"/>
        <a:defRPr sz="3600">
          <a:solidFill>
            <a:schemeClr val="tx1"/>
          </a:solidFill>
          <a:latin typeface="+mn-lt"/>
          <a:ea typeface="+mn-ea"/>
          <a:cs typeface="+mn-cs"/>
          <a:sym typeface="Gill Sans" charset="0"/>
        </a:defRPr>
      </a:lvl3pPr>
      <a:lvl4pPr marL="1587500" indent="-533400" algn="l" rtl="0" eaLnBrk="0" fontAlgn="base" hangingPunct="0">
        <a:spcBef>
          <a:spcPts val="4900"/>
        </a:spcBef>
        <a:spcAft>
          <a:spcPct val="0"/>
        </a:spcAft>
        <a:buSzPct val="171000"/>
        <a:buFont typeface="Gill Sans" charset="0"/>
        <a:buChar char="•"/>
        <a:defRPr sz="3600">
          <a:solidFill>
            <a:schemeClr val="tx1"/>
          </a:solidFill>
          <a:latin typeface="+mn-lt"/>
          <a:ea typeface="+mn-ea"/>
          <a:cs typeface="+mn-cs"/>
          <a:sym typeface="Gill Sans" charset="0"/>
        </a:defRPr>
      </a:lvl4pPr>
      <a:lvl5pPr marL="1879600" indent="-533400" algn="l" rtl="0" eaLnBrk="0" fontAlgn="base" hangingPunct="0">
        <a:spcBef>
          <a:spcPts val="4900"/>
        </a:spcBef>
        <a:spcAft>
          <a:spcPct val="0"/>
        </a:spcAft>
        <a:buSzPct val="171000"/>
        <a:buFont typeface="Gill Sans" charset="0"/>
        <a:buChar char="•"/>
        <a:defRPr sz="3600">
          <a:solidFill>
            <a:schemeClr val="tx1"/>
          </a:solidFill>
          <a:latin typeface="+mn-lt"/>
          <a:ea typeface="+mn-ea"/>
          <a:cs typeface="+mn-cs"/>
          <a:sym typeface="Gill Sans" charset="0"/>
        </a:defRPr>
      </a:lvl5pPr>
      <a:lvl6pPr marL="2336800" indent="-533400" algn="l" rtl="0" fontAlgn="base">
        <a:spcBef>
          <a:spcPts val="4900"/>
        </a:spcBef>
        <a:spcAft>
          <a:spcPct val="0"/>
        </a:spcAft>
        <a:buSzPct val="171000"/>
        <a:buFont typeface="Gill Sans" charset="0"/>
        <a:buChar char="•"/>
        <a:defRPr sz="3600">
          <a:solidFill>
            <a:schemeClr val="tx1"/>
          </a:solidFill>
          <a:latin typeface="+mn-lt"/>
          <a:ea typeface="+mn-ea"/>
          <a:cs typeface="+mn-cs"/>
          <a:sym typeface="Gill Sans" charset="0"/>
        </a:defRPr>
      </a:lvl6pPr>
      <a:lvl7pPr marL="2794000" indent="-533400" algn="l" rtl="0" fontAlgn="base">
        <a:spcBef>
          <a:spcPts val="4900"/>
        </a:spcBef>
        <a:spcAft>
          <a:spcPct val="0"/>
        </a:spcAft>
        <a:buSzPct val="171000"/>
        <a:buFont typeface="Gill Sans" charset="0"/>
        <a:buChar char="•"/>
        <a:defRPr sz="3600">
          <a:solidFill>
            <a:schemeClr val="tx1"/>
          </a:solidFill>
          <a:latin typeface="+mn-lt"/>
          <a:ea typeface="+mn-ea"/>
          <a:cs typeface="+mn-cs"/>
          <a:sym typeface="Gill Sans" charset="0"/>
        </a:defRPr>
      </a:lvl7pPr>
      <a:lvl8pPr marL="3251200" indent="-533400" algn="l" rtl="0" fontAlgn="base">
        <a:spcBef>
          <a:spcPts val="4900"/>
        </a:spcBef>
        <a:spcAft>
          <a:spcPct val="0"/>
        </a:spcAft>
        <a:buSzPct val="171000"/>
        <a:buFont typeface="Gill Sans" charset="0"/>
        <a:buChar char="•"/>
        <a:defRPr sz="3600">
          <a:solidFill>
            <a:schemeClr val="tx1"/>
          </a:solidFill>
          <a:latin typeface="+mn-lt"/>
          <a:ea typeface="+mn-ea"/>
          <a:cs typeface="+mn-cs"/>
          <a:sym typeface="Gill Sans" charset="0"/>
        </a:defRPr>
      </a:lvl8pPr>
      <a:lvl9pPr marL="3708400" indent="-533400" algn="l" rtl="0" fontAlgn="base">
        <a:spcBef>
          <a:spcPts val="4900"/>
        </a:spcBef>
        <a:spcAft>
          <a:spcPct val="0"/>
        </a:spcAft>
        <a:buSzPct val="171000"/>
        <a:buFont typeface="Gill Sans" charset="0"/>
        <a:buChar char="•"/>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bwMode="auto">
          <a:xfrm>
            <a:off x="1155700" y="2781300"/>
            <a:ext cx="13931900" cy="35687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p:txStyles>
    <p:titleStyle>
      <a:lvl1pPr algn="ctr" rtl="0" eaLnBrk="0" fontAlgn="base" hangingPunct="0">
        <a:spcBef>
          <a:spcPct val="0"/>
        </a:spcBef>
        <a:spcAft>
          <a:spcPct val="0"/>
        </a:spcAft>
        <a:defRPr sz="7600">
          <a:solidFill>
            <a:schemeClr val="tx1"/>
          </a:solidFill>
          <a:latin typeface="+mj-lt"/>
          <a:ea typeface="+mj-ea"/>
          <a:cs typeface="+mj-cs"/>
          <a:sym typeface="Gill Sans"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buChar char="•"/>
        <a:defRPr sz="3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buChar char="–"/>
        <a:defRPr sz="3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buChar char="•"/>
        <a:defRPr sz="3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buChar char="–"/>
        <a:defRPr sz="3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buChar char="»"/>
        <a:defRPr sz="3200">
          <a:solidFill>
            <a:schemeClr val="tx1"/>
          </a:solidFill>
          <a:latin typeface="+mn-lt"/>
          <a:ea typeface="+mn-ea"/>
          <a:cs typeface="+mn-cs"/>
          <a:sym typeface="Gill Sans" charset="0"/>
        </a:defRPr>
      </a:lvl5pPr>
      <a:lvl6pPr marL="457200" algn="ctr" rtl="0" fontAlgn="base">
        <a:spcBef>
          <a:spcPct val="0"/>
        </a:spcBef>
        <a:spcAft>
          <a:spcPct val="0"/>
        </a:spcAft>
        <a:defRPr sz="3200">
          <a:solidFill>
            <a:schemeClr val="tx1"/>
          </a:solidFill>
          <a:latin typeface="+mn-lt"/>
          <a:ea typeface="+mn-ea"/>
          <a:cs typeface="+mn-cs"/>
          <a:sym typeface="Gill Sans" charset="0"/>
        </a:defRPr>
      </a:lvl6pPr>
      <a:lvl7pPr marL="914400" algn="ctr" rtl="0" fontAlgn="base">
        <a:spcBef>
          <a:spcPct val="0"/>
        </a:spcBef>
        <a:spcAft>
          <a:spcPct val="0"/>
        </a:spcAft>
        <a:defRPr sz="3200">
          <a:solidFill>
            <a:schemeClr val="tx1"/>
          </a:solidFill>
          <a:latin typeface="+mn-lt"/>
          <a:ea typeface="+mn-ea"/>
          <a:cs typeface="+mn-cs"/>
          <a:sym typeface="Gill Sans" charset="0"/>
        </a:defRPr>
      </a:lvl7pPr>
      <a:lvl8pPr marL="1371600" algn="ctr" rtl="0" fontAlgn="base">
        <a:spcBef>
          <a:spcPct val="0"/>
        </a:spcBef>
        <a:spcAft>
          <a:spcPct val="0"/>
        </a:spcAft>
        <a:defRPr sz="3200">
          <a:solidFill>
            <a:schemeClr val="tx1"/>
          </a:solidFill>
          <a:latin typeface="+mn-lt"/>
          <a:ea typeface="+mn-ea"/>
          <a:cs typeface="+mn-cs"/>
          <a:sym typeface="Gill Sans" charset="0"/>
        </a:defRPr>
      </a:lvl8pPr>
      <a:lvl9pPr marL="1828800" algn="ctr" rtl="0" fontAlgn="base">
        <a:spcBef>
          <a:spcPct val="0"/>
        </a:spcBef>
        <a:spcAft>
          <a:spcPct val="0"/>
        </a:spcAft>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1155700" y="1536700"/>
            <a:ext cx="13931900" cy="3086100"/>
          </a:xfrm>
          <a:prstGeom prst="rect">
            <a:avLst/>
          </a:prstGeom>
          <a:noFill/>
          <a:ln w="12700">
            <a:noFill/>
            <a:miter lim="800000"/>
            <a:headEnd/>
            <a:tailEnd/>
          </a:ln>
        </p:spPr>
        <p:txBody>
          <a:bodyPr vert="horz" wrap="square" lIns="50800" tIns="50800" rIns="50800" bIns="50800" numCol="1" anchor="b" anchorCtr="0" compatLnSpc="1">
            <a:prstTxWarp prst="textNoShape">
              <a:avLst/>
            </a:prstTxWarp>
          </a:bodyPr>
          <a:lstStyle/>
          <a:p>
            <a:pPr lvl="0"/>
            <a:r>
              <a:rPr lang="en-US" smtClean="0">
                <a:sym typeface="Gill Sans" charset="0"/>
              </a:rPr>
              <a:t>Click to edit Master title style</a:t>
            </a:r>
          </a:p>
        </p:txBody>
      </p:sp>
      <p:sp>
        <p:nvSpPr>
          <p:cNvPr id="4099" name="Rectangle 2"/>
          <p:cNvSpPr>
            <a:spLocks noGrp="1" noChangeArrowheads="1"/>
          </p:cNvSpPr>
          <p:nvPr>
            <p:ph type="body" idx="1"/>
          </p:nvPr>
        </p:nvSpPr>
        <p:spPr bwMode="auto">
          <a:xfrm>
            <a:off x="1155700" y="4711700"/>
            <a:ext cx="13931900" cy="1054100"/>
          </a:xfrm>
          <a:prstGeom prst="rect">
            <a:avLst/>
          </a:prstGeom>
          <a:noFill/>
          <a:ln w="12700">
            <a:noFill/>
            <a:miter lim="800000"/>
            <a:headEnd/>
            <a:tailEnd/>
          </a:ln>
        </p:spPr>
        <p:txBody>
          <a:bodyPr vert="horz" wrap="square" lIns="50800" tIns="50800" rIns="50800" bIns="50800" numCol="1" anchor="t"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p:txStyles>
    <p:titleStyle>
      <a:lvl1pPr algn="ctr" rtl="0" eaLnBrk="0" fontAlgn="base" hangingPunct="0">
        <a:spcBef>
          <a:spcPct val="0"/>
        </a:spcBef>
        <a:spcAft>
          <a:spcPct val="0"/>
        </a:spcAft>
        <a:defRPr sz="7600">
          <a:solidFill>
            <a:schemeClr val="tx1"/>
          </a:solidFill>
          <a:latin typeface="+mj-lt"/>
          <a:ea typeface="+mj-ea"/>
          <a:cs typeface="+mj-cs"/>
          <a:sym typeface="Gill Sans"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buChar char="•"/>
        <a:defRPr sz="3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buChar char="–"/>
        <a:defRPr sz="3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buChar char="•"/>
        <a:defRPr sz="3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buChar char="–"/>
        <a:defRPr sz="3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buChar char="»"/>
        <a:defRPr sz="3200">
          <a:solidFill>
            <a:schemeClr val="tx1"/>
          </a:solidFill>
          <a:latin typeface="+mn-lt"/>
          <a:ea typeface="+mn-ea"/>
          <a:cs typeface="+mn-cs"/>
          <a:sym typeface="Gill Sans" charset="0"/>
        </a:defRPr>
      </a:lvl5pPr>
      <a:lvl6pPr marL="457200" algn="ctr" rtl="0" fontAlgn="base">
        <a:spcBef>
          <a:spcPct val="0"/>
        </a:spcBef>
        <a:spcAft>
          <a:spcPct val="0"/>
        </a:spcAft>
        <a:defRPr sz="3200">
          <a:solidFill>
            <a:schemeClr val="tx1"/>
          </a:solidFill>
          <a:latin typeface="+mn-lt"/>
          <a:ea typeface="+mn-ea"/>
          <a:cs typeface="+mn-cs"/>
          <a:sym typeface="Gill Sans" charset="0"/>
        </a:defRPr>
      </a:lvl6pPr>
      <a:lvl7pPr marL="914400" algn="ctr" rtl="0" fontAlgn="base">
        <a:spcBef>
          <a:spcPct val="0"/>
        </a:spcBef>
        <a:spcAft>
          <a:spcPct val="0"/>
        </a:spcAft>
        <a:defRPr sz="3200">
          <a:solidFill>
            <a:schemeClr val="tx1"/>
          </a:solidFill>
          <a:latin typeface="+mn-lt"/>
          <a:ea typeface="+mn-ea"/>
          <a:cs typeface="+mn-cs"/>
          <a:sym typeface="Gill Sans" charset="0"/>
        </a:defRPr>
      </a:lvl7pPr>
      <a:lvl8pPr marL="1371600" algn="ctr" rtl="0" fontAlgn="base">
        <a:spcBef>
          <a:spcPct val="0"/>
        </a:spcBef>
        <a:spcAft>
          <a:spcPct val="0"/>
        </a:spcAft>
        <a:defRPr sz="3200">
          <a:solidFill>
            <a:schemeClr val="tx1"/>
          </a:solidFill>
          <a:latin typeface="+mn-lt"/>
          <a:ea typeface="+mn-ea"/>
          <a:cs typeface="+mn-cs"/>
          <a:sym typeface="Gill Sans" charset="0"/>
        </a:defRPr>
      </a:lvl8pPr>
      <a:lvl9pPr marL="1828800" algn="ctr" rtl="0" fontAlgn="base">
        <a:spcBef>
          <a:spcPct val="0"/>
        </a:spcBef>
        <a:spcAft>
          <a:spcPct val="0"/>
        </a:spcAft>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bwMode="auto">
          <a:xfrm>
            <a:off x="1155700" y="6908800"/>
            <a:ext cx="13931900" cy="15875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p:txStyles>
    <p:titleStyle>
      <a:lvl1pPr algn="ctr" rtl="0" eaLnBrk="0" fontAlgn="base" hangingPunct="0">
        <a:spcBef>
          <a:spcPct val="0"/>
        </a:spcBef>
        <a:spcAft>
          <a:spcPct val="0"/>
        </a:spcAft>
        <a:defRPr sz="7600">
          <a:solidFill>
            <a:schemeClr val="tx1"/>
          </a:solidFill>
          <a:latin typeface="+mj-lt"/>
          <a:ea typeface="+mj-ea"/>
          <a:cs typeface="+mj-cs"/>
          <a:sym typeface="Gill Sans"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buChar char="•"/>
        <a:defRPr sz="3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buChar char="–"/>
        <a:defRPr sz="3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buChar char="•"/>
        <a:defRPr sz="3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buChar char="–"/>
        <a:defRPr sz="3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buChar char="»"/>
        <a:defRPr sz="3200">
          <a:solidFill>
            <a:schemeClr val="tx1"/>
          </a:solidFill>
          <a:latin typeface="+mn-lt"/>
          <a:ea typeface="+mn-ea"/>
          <a:cs typeface="+mn-cs"/>
          <a:sym typeface="Gill Sans" charset="0"/>
        </a:defRPr>
      </a:lvl5pPr>
      <a:lvl6pPr marL="457200" algn="ctr" rtl="0" fontAlgn="base">
        <a:spcBef>
          <a:spcPct val="0"/>
        </a:spcBef>
        <a:spcAft>
          <a:spcPct val="0"/>
        </a:spcAft>
        <a:defRPr sz="3200">
          <a:solidFill>
            <a:schemeClr val="tx1"/>
          </a:solidFill>
          <a:latin typeface="+mn-lt"/>
          <a:ea typeface="+mn-ea"/>
          <a:cs typeface="+mn-cs"/>
          <a:sym typeface="Gill Sans" charset="0"/>
        </a:defRPr>
      </a:lvl6pPr>
      <a:lvl7pPr marL="914400" algn="ctr" rtl="0" fontAlgn="base">
        <a:spcBef>
          <a:spcPct val="0"/>
        </a:spcBef>
        <a:spcAft>
          <a:spcPct val="0"/>
        </a:spcAft>
        <a:defRPr sz="3200">
          <a:solidFill>
            <a:schemeClr val="tx1"/>
          </a:solidFill>
          <a:latin typeface="+mn-lt"/>
          <a:ea typeface="+mn-ea"/>
          <a:cs typeface="+mn-cs"/>
          <a:sym typeface="Gill Sans" charset="0"/>
        </a:defRPr>
      </a:lvl7pPr>
      <a:lvl8pPr marL="1371600" algn="ctr" rtl="0" fontAlgn="base">
        <a:spcBef>
          <a:spcPct val="0"/>
        </a:spcBef>
        <a:spcAft>
          <a:spcPct val="0"/>
        </a:spcAft>
        <a:defRPr sz="3200">
          <a:solidFill>
            <a:schemeClr val="tx1"/>
          </a:solidFill>
          <a:latin typeface="+mn-lt"/>
          <a:ea typeface="+mn-ea"/>
          <a:cs typeface="+mn-cs"/>
          <a:sym typeface="Gill Sans" charset="0"/>
        </a:defRPr>
      </a:lvl8pPr>
      <a:lvl9pPr marL="1828800" algn="ctr" rtl="0" fontAlgn="base">
        <a:spcBef>
          <a:spcPct val="0"/>
        </a:spcBef>
        <a:spcAft>
          <a:spcPct val="0"/>
        </a:spcAft>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bwMode="auto">
          <a:xfrm>
            <a:off x="1155700" y="6908800"/>
            <a:ext cx="13931900" cy="15875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p:txStyles>
    <p:titleStyle>
      <a:lvl1pPr algn="ctr" rtl="0" eaLnBrk="0" fontAlgn="base" hangingPunct="0">
        <a:spcBef>
          <a:spcPct val="0"/>
        </a:spcBef>
        <a:spcAft>
          <a:spcPct val="0"/>
        </a:spcAft>
        <a:defRPr sz="7600">
          <a:solidFill>
            <a:schemeClr val="tx1"/>
          </a:solidFill>
          <a:latin typeface="+mj-lt"/>
          <a:ea typeface="+mj-ea"/>
          <a:cs typeface="+mj-cs"/>
          <a:sym typeface="Gill Sans"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buChar char="•"/>
        <a:defRPr sz="3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buChar char="–"/>
        <a:defRPr sz="3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buChar char="•"/>
        <a:defRPr sz="3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buChar char="–"/>
        <a:defRPr sz="3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buChar char="»"/>
        <a:defRPr sz="3200">
          <a:solidFill>
            <a:schemeClr val="tx1"/>
          </a:solidFill>
          <a:latin typeface="+mn-lt"/>
          <a:ea typeface="+mn-ea"/>
          <a:cs typeface="+mn-cs"/>
          <a:sym typeface="Gill Sans" charset="0"/>
        </a:defRPr>
      </a:lvl5pPr>
      <a:lvl6pPr marL="457200" algn="ctr" rtl="0" fontAlgn="base">
        <a:spcBef>
          <a:spcPct val="0"/>
        </a:spcBef>
        <a:spcAft>
          <a:spcPct val="0"/>
        </a:spcAft>
        <a:defRPr sz="3200">
          <a:solidFill>
            <a:schemeClr val="tx1"/>
          </a:solidFill>
          <a:latin typeface="+mn-lt"/>
          <a:ea typeface="+mn-ea"/>
          <a:cs typeface="+mn-cs"/>
          <a:sym typeface="Gill Sans" charset="0"/>
        </a:defRPr>
      </a:lvl6pPr>
      <a:lvl7pPr marL="914400" algn="ctr" rtl="0" fontAlgn="base">
        <a:spcBef>
          <a:spcPct val="0"/>
        </a:spcBef>
        <a:spcAft>
          <a:spcPct val="0"/>
        </a:spcAft>
        <a:defRPr sz="3200">
          <a:solidFill>
            <a:schemeClr val="tx1"/>
          </a:solidFill>
          <a:latin typeface="+mn-lt"/>
          <a:ea typeface="+mn-ea"/>
          <a:cs typeface="+mn-cs"/>
          <a:sym typeface="Gill Sans" charset="0"/>
        </a:defRPr>
      </a:lvl7pPr>
      <a:lvl8pPr marL="1371600" algn="ctr" rtl="0" fontAlgn="base">
        <a:spcBef>
          <a:spcPct val="0"/>
        </a:spcBef>
        <a:spcAft>
          <a:spcPct val="0"/>
        </a:spcAft>
        <a:defRPr sz="3200">
          <a:solidFill>
            <a:schemeClr val="tx1"/>
          </a:solidFill>
          <a:latin typeface="+mn-lt"/>
          <a:ea typeface="+mn-ea"/>
          <a:cs typeface="+mn-cs"/>
          <a:sym typeface="Gill Sans" charset="0"/>
        </a:defRPr>
      </a:lvl8pPr>
      <a:lvl9pPr marL="1828800" algn="ctr" rtl="0" fontAlgn="base">
        <a:spcBef>
          <a:spcPct val="0"/>
        </a:spcBef>
        <a:spcAft>
          <a:spcPct val="0"/>
        </a:spcAft>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1"/>
          <p:cNvSpPr>
            <a:spLocks noGrp="1" noChangeArrowheads="1"/>
          </p:cNvSpPr>
          <p:nvPr>
            <p:ph type="title"/>
          </p:nvPr>
        </p:nvSpPr>
        <p:spPr bwMode="auto">
          <a:xfrm>
            <a:off x="1155700" y="1435100"/>
            <a:ext cx="8369300" cy="3086100"/>
          </a:xfrm>
          <a:prstGeom prst="rect">
            <a:avLst/>
          </a:prstGeom>
          <a:noFill/>
          <a:ln w="12700">
            <a:noFill/>
            <a:miter lim="800000"/>
            <a:headEnd/>
            <a:tailEnd/>
          </a:ln>
        </p:spPr>
        <p:txBody>
          <a:bodyPr vert="horz" wrap="square" lIns="50800" tIns="50800" rIns="50800" bIns="50800" numCol="1" anchor="b" anchorCtr="0" compatLnSpc="1">
            <a:prstTxWarp prst="textNoShape">
              <a:avLst/>
            </a:prstTxWarp>
          </a:bodyPr>
          <a:lstStyle/>
          <a:p>
            <a:pPr lvl="0"/>
            <a:r>
              <a:rPr lang="en-US" smtClean="0">
                <a:sym typeface="Gill Sans" charset="0"/>
              </a:rPr>
              <a:t>Click to edit Master title style</a:t>
            </a:r>
          </a:p>
        </p:txBody>
      </p:sp>
      <p:sp>
        <p:nvSpPr>
          <p:cNvPr id="7171" name="Rectangle 2"/>
          <p:cNvSpPr>
            <a:spLocks noGrp="1" noChangeArrowheads="1"/>
          </p:cNvSpPr>
          <p:nvPr>
            <p:ph type="body" idx="1"/>
          </p:nvPr>
        </p:nvSpPr>
        <p:spPr bwMode="auto">
          <a:xfrm>
            <a:off x="1155700" y="4597400"/>
            <a:ext cx="8369300" cy="3086100"/>
          </a:xfrm>
          <a:prstGeom prst="rect">
            <a:avLst/>
          </a:prstGeom>
          <a:noFill/>
          <a:ln w="12700">
            <a:noFill/>
            <a:miter lim="800000"/>
            <a:headEnd/>
            <a:tailEnd/>
          </a:ln>
        </p:spPr>
        <p:txBody>
          <a:bodyPr vert="horz" wrap="square" lIns="50800" tIns="50800" rIns="50800" bIns="50800" numCol="1" anchor="t"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charset="0"/>
        </a:defRPr>
      </a:lvl1pPr>
      <a:lvl2pPr algn="ctr" rtl="0" eaLnBrk="0" fontAlgn="base" hangingPunct="0">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buChar char="•"/>
        <a:defRPr sz="30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buChar char="–"/>
        <a:defRPr sz="30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buChar char="•"/>
        <a:defRPr sz="30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buChar char="–"/>
        <a:defRPr sz="30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buChar char="»"/>
        <a:defRPr sz="3000">
          <a:solidFill>
            <a:schemeClr val="tx1"/>
          </a:solidFill>
          <a:latin typeface="+mn-lt"/>
          <a:ea typeface="+mn-ea"/>
          <a:cs typeface="+mn-cs"/>
          <a:sym typeface="Gill Sans" charset="0"/>
        </a:defRPr>
      </a:lvl5pPr>
      <a:lvl6pPr marL="457200" algn="ctr" rtl="0" fontAlgn="base">
        <a:spcBef>
          <a:spcPct val="0"/>
        </a:spcBef>
        <a:spcAft>
          <a:spcPct val="0"/>
        </a:spcAft>
        <a:defRPr sz="3000">
          <a:solidFill>
            <a:schemeClr val="tx1"/>
          </a:solidFill>
          <a:latin typeface="+mn-lt"/>
          <a:ea typeface="+mn-ea"/>
          <a:cs typeface="+mn-cs"/>
          <a:sym typeface="Gill Sans" charset="0"/>
        </a:defRPr>
      </a:lvl6pPr>
      <a:lvl7pPr marL="914400" algn="ctr" rtl="0" fontAlgn="base">
        <a:spcBef>
          <a:spcPct val="0"/>
        </a:spcBef>
        <a:spcAft>
          <a:spcPct val="0"/>
        </a:spcAft>
        <a:defRPr sz="3000">
          <a:solidFill>
            <a:schemeClr val="tx1"/>
          </a:solidFill>
          <a:latin typeface="+mn-lt"/>
          <a:ea typeface="+mn-ea"/>
          <a:cs typeface="+mn-cs"/>
          <a:sym typeface="Gill Sans" charset="0"/>
        </a:defRPr>
      </a:lvl7pPr>
      <a:lvl8pPr marL="1371600" algn="ctr" rtl="0" fontAlgn="base">
        <a:spcBef>
          <a:spcPct val="0"/>
        </a:spcBef>
        <a:spcAft>
          <a:spcPct val="0"/>
        </a:spcAft>
        <a:defRPr sz="3000">
          <a:solidFill>
            <a:schemeClr val="tx1"/>
          </a:solidFill>
          <a:latin typeface="+mn-lt"/>
          <a:ea typeface="+mn-ea"/>
          <a:cs typeface="+mn-cs"/>
          <a:sym typeface="Gill Sans" charset="0"/>
        </a:defRPr>
      </a:lvl8pPr>
      <a:lvl9pPr marL="1828800" algn="ctr" rtl="0" fontAlgn="base">
        <a:spcBef>
          <a:spcPct val="0"/>
        </a:spcBef>
        <a:spcAft>
          <a:spcPct val="0"/>
        </a:spcAft>
        <a:defRPr sz="30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1"/>
          <p:cNvSpPr>
            <a:spLocks noGrp="1" noChangeArrowheads="1"/>
          </p:cNvSpPr>
          <p:nvPr>
            <p:ph type="title"/>
          </p:nvPr>
        </p:nvSpPr>
        <p:spPr bwMode="auto">
          <a:xfrm>
            <a:off x="1155700" y="1435100"/>
            <a:ext cx="8369300" cy="3086100"/>
          </a:xfrm>
          <a:prstGeom prst="rect">
            <a:avLst/>
          </a:prstGeom>
          <a:noFill/>
          <a:ln w="12700">
            <a:noFill/>
            <a:miter lim="800000"/>
            <a:headEnd/>
            <a:tailEnd/>
          </a:ln>
        </p:spPr>
        <p:txBody>
          <a:bodyPr vert="horz" wrap="square" lIns="50800" tIns="50800" rIns="50800" bIns="50800" numCol="1" anchor="b" anchorCtr="0" compatLnSpc="1">
            <a:prstTxWarp prst="textNoShape">
              <a:avLst/>
            </a:prstTxWarp>
          </a:bodyPr>
          <a:lstStyle/>
          <a:p>
            <a:pPr lvl="0"/>
            <a:r>
              <a:rPr lang="en-US" smtClean="0">
                <a:sym typeface="Gill Sans" charset="0"/>
              </a:rPr>
              <a:t>Click to edit Master title style</a:t>
            </a:r>
          </a:p>
        </p:txBody>
      </p:sp>
      <p:sp>
        <p:nvSpPr>
          <p:cNvPr id="8195" name="Rectangle 2"/>
          <p:cNvSpPr>
            <a:spLocks noGrp="1" noChangeArrowheads="1"/>
          </p:cNvSpPr>
          <p:nvPr>
            <p:ph type="body" idx="1"/>
          </p:nvPr>
        </p:nvSpPr>
        <p:spPr bwMode="auto">
          <a:xfrm>
            <a:off x="1155700" y="4597400"/>
            <a:ext cx="8369300" cy="3086100"/>
          </a:xfrm>
          <a:prstGeom prst="rect">
            <a:avLst/>
          </a:prstGeom>
          <a:noFill/>
          <a:ln w="12700">
            <a:noFill/>
            <a:miter lim="800000"/>
            <a:headEnd/>
            <a:tailEnd/>
          </a:ln>
        </p:spPr>
        <p:txBody>
          <a:bodyPr vert="horz" wrap="square" lIns="50800" tIns="50800" rIns="50800" bIns="50800" numCol="1" anchor="t"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charset="0"/>
        </a:defRPr>
      </a:lvl1pPr>
      <a:lvl2pPr algn="ctr" rtl="0" eaLnBrk="0" fontAlgn="base" hangingPunct="0">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buChar char="•"/>
        <a:defRPr sz="30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buChar char="–"/>
        <a:defRPr sz="30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buChar char="•"/>
        <a:defRPr sz="30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buChar char="–"/>
        <a:defRPr sz="30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buChar char="»"/>
        <a:defRPr sz="3000">
          <a:solidFill>
            <a:schemeClr val="tx1"/>
          </a:solidFill>
          <a:latin typeface="+mn-lt"/>
          <a:ea typeface="+mn-ea"/>
          <a:cs typeface="+mn-cs"/>
          <a:sym typeface="Gill Sans" charset="0"/>
        </a:defRPr>
      </a:lvl5pPr>
      <a:lvl6pPr marL="457200" algn="ctr" rtl="0" fontAlgn="base">
        <a:spcBef>
          <a:spcPct val="0"/>
        </a:spcBef>
        <a:spcAft>
          <a:spcPct val="0"/>
        </a:spcAft>
        <a:defRPr sz="3000">
          <a:solidFill>
            <a:schemeClr val="tx1"/>
          </a:solidFill>
          <a:latin typeface="+mn-lt"/>
          <a:ea typeface="+mn-ea"/>
          <a:cs typeface="+mn-cs"/>
          <a:sym typeface="Gill Sans" charset="0"/>
        </a:defRPr>
      </a:lvl6pPr>
      <a:lvl7pPr marL="914400" algn="ctr" rtl="0" fontAlgn="base">
        <a:spcBef>
          <a:spcPct val="0"/>
        </a:spcBef>
        <a:spcAft>
          <a:spcPct val="0"/>
        </a:spcAft>
        <a:defRPr sz="3000">
          <a:solidFill>
            <a:schemeClr val="tx1"/>
          </a:solidFill>
          <a:latin typeface="+mn-lt"/>
          <a:ea typeface="+mn-ea"/>
          <a:cs typeface="+mn-cs"/>
          <a:sym typeface="Gill Sans" charset="0"/>
        </a:defRPr>
      </a:lvl7pPr>
      <a:lvl8pPr marL="1371600" algn="ctr" rtl="0" fontAlgn="base">
        <a:spcBef>
          <a:spcPct val="0"/>
        </a:spcBef>
        <a:spcAft>
          <a:spcPct val="0"/>
        </a:spcAft>
        <a:defRPr sz="3000">
          <a:solidFill>
            <a:schemeClr val="tx1"/>
          </a:solidFill>
          <a:latin typeface="+mn-lt"/>
          <a:ea typeface="+mn-ea"/>
          <a:cs typeface="+mn-cs"/>
          <a:sym typeface="Gill Sans" charset="0"/>
        </a:defRPr>
      </a:lvl8pPr>
      <a:lvl9pPr marL="1828800" algn="ctr" rtl="0" fontAlgn="base">
        <a:spcBef>
          <a:spcPct val="0"/>
        </a:spcBef>
        <a:spcAft>
          <a:spcPct val="0"/>
        </a:spcAft>
        <a:defRPr sz="30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bwMode="auto">
          <a:xfrm>
            <a:off x="1663700" y="241300"/>
            <a:ext cx="12941300" cy="22987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smtClean="0">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p:txStyles>
    <p:titleStyle>
      <a:lvl1pPr algn="ctr" rtl="0" eaLnBrk="0" fontAlgn="base" hangingPunct="0">
        <a:spcBef>
          <a:spcPct val="0"/>
        </a:spcBef>
        <a:spcAft>
          <a:spcPct val="0"/>
        </a:spcAft>
        <a:defRPr sz="7600">
          <a:solidFill>
            <a:schemeClr val="tx1"/>
          </a:solidFill>
          <a:latin typeface="+mj-lt"/>
          <a:ea typeface="+mj-ea"/>
          <a:cs typeface="+mj-cs"/>
          <a:sym typeface="Gill Sans"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p:titleStyle>
    <p:bodyStyle>
      <a:lvl1pPr marL="7493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1pPr>
      <a:lvl2pPr marL="10414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2pPr>
      <a:lvl3pPr marL="13335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3pPr>
      <a:lvl4pPr marL="16383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4pPr>
      <a:lvl5pPr marL="1930400" indent="-533400" algn="l" rtl="0" eaLnBrk="0" fontAlgn="base" hangingPunct="0">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5pPr>
      <a:lvl6pPr marL="2387600" indent="-533400" algn="l" rtl="0" fontAlgn="base">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6pPr>
      <a:lvl7pPr marL="2844800" indent="-533400" algn="l" rtl="0" fontAlgn="base">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7pPr>
      <a:lvl8pPr marL="3302000" indent="-533400" algn="l" rtl="0" fontAlgn="base">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8pPr>
      <a:lvl9pPr marL="3759200" indent="-533400" algn="l" rtl="0" fontAlgn="base">
        <a:spcBef>
          <a:spcPts val="3500"/>
        </a:spcBef>
        <a:spcAft>
          <a:spcPct val="0"/>
        </a:spcAft>
        <a:buSzPct val="171000"/>
        <a:buFont typeface="Gill Sans" charset="0"/>
        <a:buChar char="•"/>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0451" y="-14112"/>
            <a:ext cx="16336453" cy="9158112"/>
          </a:xfrm>
          <a:prstGeom prst="rect">
            <a:avLst/>
          </a:prstGeom>
        </p:spPr>
      </p:pic>
      <p:sp>
        <p:nvSpPr>
          <p:cNvPr id="17410" name="Rectangle 2"/>
          <p:cNvSpPr>
            <a:spLocks/>
          </p:cNvSpPr>
          <p:nvPr/>
        </p:nvSpPr>
        <p:spPr bwMode="auto">
          <a:xfrm>
            <a:off x="2260600" y="7391400"/>
            <a:ext cx="13589000" cy="1536700"/>
          </a:xfrm>
          <a:prstGeom prst="rect">
            <a:avLst/>
          </a:prstGeom>
          <a:solidFill>
            <a:schemeClr val="bg1"/>
          </a:solidFill>
          <a:ln w="12700" cap="flat">
            <a:noFill/>
            <a:miter lim="800000"/>
            <a:headEnd type="none" w="med" len="med"/>
            <a:tailEnd type="none" w="med" len="med"/>
          </a:ln>
          <a:effectLst>
            <a:outerShdw dist="76199" dir="2700000" algn="ctr" rotWithShape="0">
              <a:srgbClr val="FFFFFF"/>
            </a:outerShdw>
          </a:effectLst>
        </p:spPr>
        <p:txBody>
          <a:bodyPr lIns="38100" tIns="38100" rIns="495300" bIns="38100" anchor="ctr"/>
          <a:lstStyle/>
          <a:p>
            <a:pPr algn="l">
              <a:defRPr/>
            </a:pPr>
            <a:r>
              <a:rPr lang="en-US" sz="9600" b="1" dirty="0">
                <a:solidFill>
                  <a:srgbClr val="006A19"/>
                </a:solidFill>
                <a:latin typeface="Times" charset="0"/>
                <a:cs typeface="Times" charset="0"/>
                <a:sym typeface="Times" charset="0"/>
              </a:rPr>
              <a:t>GOD’S SIGN OF HOPE</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30723" name="Rectangle 2"/>
          <p:cNvSpPr>
            <a:spLocks/>
          </p:cNvSpPr>
          <p:nvPr/>
        </p:nvSpPr>
        <p:spPr bwMode="auto">
          <a:xfrm>
            <a:off x="6210300" y="850900"/>
            <a:ext cx="95885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Ephesians 3:9</a:t>
            </a:r>
          </a:p>
        </p:txBody>
      </p:sp>
      <p:sp>
        <p:nvSpPr>
          <p:cNvPr id="30724" name="Rectangle 3"/>
          <p:cNvSpPr>
            <a:spLocks/>
          </p:cNvSpPr>
          <p:nvPr/>
        </p:nvSpPr>
        <p:spPr bwMode="auto">
          <a:xfrm>
            <a:off x="1066800" y="4457700"/>
            <a:ext cx="15100300" cy="2235200"/>
          </a:xfrm>
          <a:prstGeom prst="rect">
            <a:avLst/>
          </a:prstGeom>
          <a:noFill/>
          <a:ln w="12700">
            <a:noFill/>
            <a:miter lim="800000"/>
            <a:headEnd/>
            <a:tailEnd/>
          </a:ln>
        </p:spPr>
        <p:txBody>
          <a:bodyPr lIns="0" tIns="0" rIns="457200" bIns="0" anchor="ctr"/>
          <a:lstStyle/>
          <a:p>
            <a:pPr algn="l">
              <a:lnSpc>
                <a:spcPct val="90000"/>
              </a:lnSpc>
            </a:pPr>
            <a:r>
              <a:rPr lang="en-US" sz="7200" b="1">
                <a:solidFill>
                  <a:srgbClr val="FFFFFF"/>
                </a:solidFill>
                <a:latin typeface="Century Gothic" charset="0"/>
                <a:ea typeface="Century Gothic" charset="0"/>
                <a:cs typeface="Century Gothic" charset="0"/>
                <a:sym typeface="Century Gothic" charset="0"/>
              </a:rPr>
              <a:t>“…God who created all things through Jesus Christ.”</a:t>
            </a: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4" name="Picture 4" descr="Feast of St. Sylvester I"/>
          <p:cNvPicPr>
            <a:picLocks noChangeAspect="1" noChangeArrowheads="1"/>
          </p:cNvPicPr>
          <p:nvPr/>
        </p:nvPicPr>
        <p:blipFill>
          <a:blip r:embed="rId3" cstate="print"/>
          <a:srcRect/>
          <a:stretch>
            <a:fillRect/>
          </a:stretch>
        </p:blipFill>
        <p:spPr bwMode="auto">
          <a:xfrm>
            <a:off x="0" y="0"/>
            <a:ext cx="16256000" cy="9144000"/>
          </a:xfrm>
          <a:prstGeom prst="rect">
            <a:avLst/>
          </a:prstGeom>
          <a:noFill/>
        </p:spPr>
      </p:pic>
      <p:sp>
        <p:nvSpPr>
          <p:cNvPr id="7" name="Rectangle 2"/>
          <p:cNvSpPr>
            <a:spLocks/>
          </p:cNvSpPr>
          <p:nvPr/>
        </p:nvSpPr>
        <p:spPr bwMode="auto">
          <a:xfrm>
            <a:off x="6908800" y="6553200"/>
            <a:ext cx="9347200" cy="2215991"/>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square" lIns="0" tIns="0" rIns="457200" bIns="0" anchor="ctr">
            <a:spAutoFit/>
          </a:bodyPr>
          <a:lstStyle/>
          <a:p>
            <a:pPr algn="l">
              <a:defRPr/>
            </a:pPr>
            <a:r>
              <a:rPr lang="en-US" sz="7200" b="1" dirty="0" smtClean="0">
                <a:solidFill>
                  <a:srgbClr val="FFFFFF"/>
                </a:solidFill>
                <a:latin typeface="Century Gothic" charset="0"/>
                <a:ea typeface="Century Gothic" charset="0"/>
                <a:cs typeface="Century Gothic" charset="0"/>
                <a:sym typeface="Century Gothic" charset="0"/>
              </a:rPr>
              <a:t>Sylvester I</a:t>
            </a:r>
            <a:endParaRPr lang="en-US" sz="7200" b="1" dirty="0">
              <a:solidFill>
                <a:srgbClr val="FFFFFF"/>
              </a:solidFill>
              <a:latin typeface="Century Gothic" charset="0"/>
              <a:ea typeface="Century Gothic" charset="0"/>
              <a:cs typeface="Century Gothic" charset="0"/>
              <a:sym typeface="Century Gothic" charset="0"/>
            </a:endParaRPr>
          </a:p>
          <a:p>
            <a:pPr algn="l">
              <a:defRPr/>
            </a:pPr>
            <a:r>
              <a:rPr lang="en-US" sz="7200" b="1" dirty="0" smtClean="0">
                <a:solidFill>
                  <a:srgbClr val="FFFFFF"/>
                </a:solidFill>
                <a:latin typeface="Century Gothic" charset="0"/>
                <a:ea typeface="Century Gothic" charset="0"/>
                <a:cs typeface="Century Gothic" charset="0"/>
                <a:sym typeface="Century Gothic" charset="0"/>
              </a:rPr>
              <a:t>circa A.D</a:t>
            </a:r>
            <a:r>
              <a:rPr lang="en-US" sz="7200" b="1" dirty="0">
                <a:solidFill>
                  <a:srgbClr val="FFFFFF"/>
                </a:solidFill>
                <a:latin typeface="Century Gothic" charset="0"/>
                <a:ea typeface="Century Gothic" charset="0"/>
                <a:cs typeface="Century Gothic" charset="0"/>
                <a:sym typeface="Century Gothic" charset="0"/>
              </a:rPr>
              <a:t>. </a:t>
            </a:r>
            <a:r>
              <a:rPr lang="en-US" sz="7200" b="1" dirty="0" smtClean="0">
                <a:solidFill>
                  <a:srgbClr val="FFFFFF"/>
                </a:solidFill>
                <a:latin typeface="Century Gothic" charset="0"/>
                <a:ea typeface="Century Gothic" charset="0"/>
                <a:cs typeface="Century Gothic" charset="0"/>
                <a:sym typeface="Century Gothic" charset="0"/>
              </a:rPr>
              <a:t>315-335</a:t>
            </a:r>
            <a:endParaRPr lang="en-US" sz="7200" b="1" dirty="0">
              <a:solidFill>
                <a:srgbClr val="FFFFFF"/>
              </a:solidFill>
              <a:latin typeface="Century Gothic" charset="0"/>
              <a:ea typeface="Century Gothic" charset="0"/>
              <a:cs typeface="Century Gothic" charset="0"/>
              <a:sym typeface="Century Gothic" charset="0"/>
            </a:endParaRP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97282" name="Rectangle 2"/>
          <p:cNvSpPr>
            <a:spLocks/>
          </p:cNvSpPr>
          <p:nvPr/>
        </p:nvSpPr>
        <p:spPr bwMode="auto">
          <a:xfrm>
            <a:off x="1460500" y="5753100"/>
            <a:ext cx="6515100" cy="34544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square" lIns="0" tIns="0" rIns="457200" bIns="0" anchor="ctr">
            <a:spAutoFit/>
          </a:bodyPr>
          <a:lstStyle/>
          <a:p>
            <a:pPr algn="l">
              <a:defRPr/>
            </a:pPr>
            <a:r>
              <a:rPr lang="en-US" sz="7200" b="1" dirty="0">
                <a:solidFill>
                  <a:srgbClr val="FFFFFF"/>
                </a:solidFill>
                <a:latin typeface="Century Gothic" charset="0"/>
                <a:ea typeface="Century Gothic" charset="0"/>
                <a:cs typeface="Century Gothic" charset="0"/>
                <a:sym typeface="Century Gothic" charset="0"/>
              </a:rPr>
              <a:t>Constantine</a:t>
            </a:r>
          </a:p>
          <a:p>
            <a:pPr algn="l">
              <a:defRPr/>
            </a:pPr>
            <a:r>
              <a:rPr lang="en-US" sz="7200" b="1" dirty="0">
                <a:solidFill>
                  <a:srgbClr val="FFFFFF"/>
                </a:solidFill>
                <a:latin typeface="Century Gothic" charset="0"/>
                <a:ea typeface="Century Gothic" charset="0"/>
                <a:cs typeface="Century Gothic" charset="0"/>
                <a:sym typeface="Century Gothic" charset="0"/>
              </a:rPr>
              <a:t>A.D. 321</a:t>
            </a:r>
          </a:p>
          <a:p>
            <a:pPr>
              <a:defRPr/>
            </a:pPr>
            <a:endParaRPr lang="en-US" sz="7200" b="1" dirty="0">
              <a:solidFill>
                <a:srgbClr val="FFFFFF"/>
              </a:solidFill>
              <a:latin typeface="Century Gothic" charset="0"/>
              <a:ea typeface="Century Gothic" charset="0"/>
              <a:cs typeface="Century Gothic" charset="0"/>
              <a:sym typeface="Century Gothic" charset="0"/>
            </a:endParaRPr>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98306" name="Rectangle 2"/>
          <p:cNvSpPr>
            <a:spLocks/>
          </p:cNvSpPr>
          <p:nvPr/>
        </p:nvSpPr>
        <p:spPr bwMode="auto">
          <a:xfrm>
            <a:off x="2170113" y="3295650"/>
            <a:ext cx="14084300" cy="52451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7200" b="1">
                <a:solidFill>
                  <a:srgbClr val="FFFFFF"/>
                </a:solidFill>
                <a:latin typeface="Century Gothic" charset="0"/>
                <a:ea typeface="Century Gothic" charset="0"/>
                <a:cs typeface="Century Gothic" charset="0"/>
                <a:sym typeface="Century Gothic" charset="0"/>
              </a:rPr>
              <a:t>“On the venerable Day of the Sun let the magistrates and people residing in cities rest, and let all workshops be closed...” </a:t>
            </a:r>
          </a:p>
        </p:txBody>
      </p:sp>
      <p:sp>
        <p:nvSpPr>
          <p:cNvPr id="98307" name="Rectangle 3"/>
          <p:cNvSpPr>
            <a:spLocks/>
          </p:cNvSpPr>
          <p:nvPr/>
        </p:nvSpPr>
        <p:spPr bwMode="auto">
          <a:xfrm>
            <a:off x="508000" y="2400300"/>
            <a:ext cx="15746413" cy="812800"/>
          </a:xfrm>
          <a:prstGeom prst="rect">
            <a:avLst/>
          </a:prstGeom>
          <a:noFill/>
          <a:ln w="12700" cap="flat">
            <a:noFill/>
            <a:miter lim="800000"/>
            <a:headEnd type="none" w="med" len="med"/>
            <a:tailEnd type="none" w="med" len="med"/>
          </a:ln>
        </p:spPr>
        <p:txBody>
          <a:bodyPr lIns="0" tIns="0" rIns="457200" bIns="0" anchor="ctr"/>
          <a:lstStyle/>
          <a:p>
            <a:pPr algn="l">
              <a:defRPr/>
            </a:pPr>
            <a:r>
              <a:rPr lang="en-US" sz="5400" b="1" dirty="0" smtClean="0">
                <a:solidFill>
                  <a:schemeClr val="bg1">
                    <a:lumMod val="95000"/>
                  </a:schemeClr>
                </a:solidFill>
              </a:rPr>
              <a:t>Codex </a:t>
            </a:r>
            <a:r>
              <a:rPr lang="en-US" sz="5400" b="1" dirty="0" err="1" smtClean="0">
                <a:solidFill>
                  <a:schemeClr val="bg1">
                    <a:lumMod val="95000"/>
                  </a:schemeClr>
                </a:solidFill>
              </a:rPr>
              <a:t>Justinianus</a:t>
            </a:r>
            <a:r>
              <a:rPr lang="en-US" sz="5400" b="1" dirty="0" smtClean="0">
                <a:solidFill>
                  <a:schemeClr val="bg1">
                    <a:lumMod val="95000"/>
                  </a:schemeClr>
                </a:solidFill>
              </a:rPr>
              <a:t>, lib. 3, tit. 12, 3 (translated)</a:t>
            </a:r>
            <a:endParaRPr lang="en-US" sz="5100" b="1" dirty="0">
              <a:solidFill>
                <a:schemeClr val="bg1">
                  <a:lumMod val="95000"/>
                </a:schemeClr>
              </a:solidFill>
              <a:effectLst>
                <a:outerShdw blurRad="38100" dist="38100" dir="2700000" algn="tl">
                  <a:srgbClr val="C0C0C0"/>
                </a:outerShdw>
              </a:effectLst>
              <a:latin typeface="Times New Roman Bold" charset="0"/>
              <a:cs typeface="Times New Roman Bold" charset="0"/>
              <a:sym typeface="Times New Roman Bold" charset="0"/>
            </a:endParaRPr>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99330" name="Rectangle 2"/>
          <p:cNvSpPr>
            <a:spLocks/>
          </p:cNvSpPr>
          <p:nvPr/>
        </p:nvSpPr>
        <p:spPr bwMode="auto">
          <a:xfrm>
            <a:off x="9067800" y="3771900"/>
            <a:ext cx="5745163" cy="23368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defRPr/>
            </a:pPr>
            <a:r>
              <a:rPr lang="en-US" sz="7200" b="1">
                <a:solidFill>
                  <a:srgbClr val="FFFFFF"/>
                </a:solidFill>
                <a:latin typeface="Century Gothic" charset="0"/>
                <a:ea typeface="Century Gothic" charset="0"/>
                <a:cs typeface="Century Gothic" charset="0"/>
                <a:sym typeface="Century Gothic" charset="0"/>
              </a:rPr>
              <a:t>Theodosius I </a:t>
            </a:r>
          </a:p>
          <a:p>
            <a:pPr algn="l">
              <a:defRPr/>
            </a:pPr>
            <a:r>
              <a:rPr lang="en-US" sz="7200" b="1">
                <a:solidFill>
                  <a:srgbClr val="FFFFFF"/>
                </a:solidFill>
                <a:latin typeface="Century Gothic" charset="0"/>
                <a:ea typeface="Century Gothic" charset="0"/>
                <a:cs typeface="Century Gothic" charset="0"/>
                <a:sym typeface="Century Gothic" charset="0"/>
              </a:rPr>
              <a:t>A.D. 386 </a:t>
            </a: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00354" name="Rectangle 2"/>
          <p:cNvSpPr>
            <a:spLocks/>
          </p:cNvSpPr>
          <p:nvPr/>
        </p:nvSpPr>
        <p:spPr bwMode="auto">
          <a:xfrm>
            <a:off x="2170113" y="4298950"/>
            <a:ext cx="14084300" cy="32385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7200" b="1" dirty="0">
                <a:solidFill>
                  <a:srgbClr val="FFFFFF"/>
                </a:solidFill>
                <a:latin typeface="Century Gothic" charset="0"/>
                <a:ea typeface="Century Gothic" charset="0"/>
                <a:cs typeface="Century Gothic" charset="0"/>
                <a:sym typeface="Century Gothic" charset="0"/>
              </a:rPr>
              <a:t>“No person shall demand payment of either a public or private debt [on Sunday].” </a:t>
            </a:r>
          </a:p>
        </p:txBody>
      </p:sp>
      <p:sp>
        <p:nvSpPr>
          <p:cNvPr id="100355" name="Rectangle 3"/>
          <p:cNvSpPr>
            <a:spLocks/>
          </p:cNvSpPr>
          <p:nvPr/>
        </p:nvSpPr>
        <p:spPr bwMode="auto">
          <a:xfrm>
            <a:off x="2170113" y="2400300"/>
            <a:ext cx="14084300" cy="812800"/>
          </a:xfrm>
          <a:prstGeom prst="rect">
            <a:avLst/>
          </a:prstGeom>
          <a:noFill/>
          <a:ln w="12700" cap="flat">
            <a:noFill/>
            <a:miter lim="800000"/>
            <a:headEnd type="none" w="med" len="med"/>
            <a:tailEnd type="none" w="med" len="med"/>
          </a:ln>
        </p:spPr>
        <p:txBody>
          <a:bodyPr lIns="0" tIns="0" rIns="457200" bIns="0" anchor="ctr"/>
          <a:lstStyle/>
          <a:p>
            <a:pPr algn="l">
              <a:defRPr/>
            </a:pPr>
            <a:r>
              <a:rPr lang="en-US" sz="5100">
                <a:solidFill>
                  <a:srgbClr val="FFFFFF"/>
                </a:solidFill>
                <a:effectLst>
                  <a:outerShdw blurRad="38100" dist="38100" dir="2700000" algn="tl">
                    <a:srgbClr val="C0C0C0"/>
                  </a:outerShdw>
                </a:effectLst>
                <a:latin typeface="Times New Roman Bold" charset="0"/>
                <a:cs typeface="Times New Roman Bold" charset="0"/>
                <a:sym typeface="Times New Roman Bold" charset="0"/>
              </a:rPr>
              <a:t>Theodosius I, A.D. 386</a:t>
            </a:r>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01378" name="Rectangle 2"/>
          <p:cNvSpPr>
            <a:spLocks/>
          </p:cNvSpPr>
          <p:nvPr/>
        </p:nvSpPr>
        <p:spPr bwMode="auto">
          <a:xfrm>
            <a:off x="9855200" y="5943600"/>
            <a:ext cx="6489700" cy="23368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defRPr/>
            </a:pPr>
            <a:r>
              <a:rPr lang="en-US" sz="7200" b="1">
                <a:solidFill>
                  <a:srgbClr val="FFFFFF"/>
                </a:solidFill>
                <a:latin typeface="Century Gothic" charset="0"/>
                <a:ea typeface="Century Gothic" charset="0"/>
                <a:cs typeface="Century Gothic" charset="0"/>
                <a:sym typeface="Century Gothic" charset="0"/>
              </a:rPr>
              <a:t>Theodosius II, A.D. 425</a:t>
            </a: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02402" name="Rectangle 2"/>
          <p:cNvSpPr>
            <a:spLocks/>
          </p:cNvSpPr>
          <p:nvPr/>
        </p:nvSpPr>
        <p:spPr bwMode="auto">
          <a:xfrm>
            <a:off x="10985500" y="0"/>
            <a:ext cx="5270500" cy="5334000"/>
          </a:xfrm>
          <a:prstGeom prst="rect">
            <a:avLst/>
          </a:prstGeom>
          <a:noFill/>
          <a:ln w="12700" cap="flat">
            <a:noFill/>
            <a:miter lim="800000"/>
            <a:headEnd type="none" w="med" len="med"/>
            <a:tailEnd type="none" w="med" len="med"/>
          </a:ln>
        </p:spPr>
        <p:txBody>
          <a:bodyPr lIns="0" tIns="0" rIns="457200" bIns="0" anchor="ctr"/>
          <a:lstStyle/>
          <a:p>
            <a:pPr algn="r">
              <a:lnSpc>
                <a:spcPct val="90000"/>
              </a:lnSpc>
              <a:defRPr/>
            </a:pPr>
            <a:r>
              <a:rPr lang="en-US" sz="7200" b="1" dirty="0" smtClean="0">
                <a:ln>
                  <a:solidFill>
                    <a:schemeClr val="tx1"/>
                  </a:solidFill>
                </a:ln>
                <a:solidFill>
                  <a:srgbClr val="FFFFFF"/>
                </a:solidFill>
                <a:effectLst>
                  <a:glow rad="228600">
                    <a:schemeClr val="accent4">
                      <a:satMod val="175000"/>
                      <a:alpha val="40000"/>
                    </a:schemeClr>
                  </a:glow>
                  <a:outerShdw blurRad="38100" dist="38100" dir="2700000" algn="tl">
                    <a:srgbClr val="C0C0C0"/>
                  </a:outerShdw>
                </a:effectLst>
                <a:latin typeface="Century Gothic" charset="0"/>
                <a:ea typeface="Century Gothic" charset="0"/>
                <a:cs typeface="Century Gothic" charset="0"/>
                <a:sym typeface="Century Gothic" charset="0"/>
              </a:rPr>
              <a:t>From</a:t>
            </a:r>
          </a:p>
          <a:p>
            <a:pPr algn="r">
              <a:lnSpc>
                <a:spcPct val="90000"/>
              </a:lnSpc>
              <a:defRPr/>
            </a:pPr>
            <a:r>
              <a:rPr lang="en-US" sz="7200" b="1" dirty="0" smtClean="0">
                <a:ln>
                  <a:solidFill>
                    <a:schemeClr val="tx1"/>
                  </a:solidFill>
                </a:ln>
                <a:solidFill>
                  <a:srgbClr val="FFFFFF"/>
                </a:solidFill>
                <a:effectLst>
                  <a:glow rad="228600">
                    <a:schemeClr val="accent4">
                      <a:satMod val="175000"/>
                      <a:alpha val="40000"/>
                    </a:schemeClr>
                  </a:glow>
                  <a:outerShdw blurRad="38100" dist="38100" dir="2700000" algn="tl">
                    <a:srgbClr val="C0C0C0"/>
                  </a:outerShdw>
                </a:effectLst>
                <a:latin typeface="Century Gothic" charset="0"/>
                <a:ea typeface="Century Gothic" charset="0"/>
                <a:cs typeface="Century Gothic" charset="0"/>
                <a:sym typeface="Century Gothic" charset="0"/>
              </a:rPr>
              <a:t>Roman</a:t>
            </a:r>
            <a:endParaRPr lang="en-US" sz="7200" b="1" dirty="0">
              <a:ln>
                <a:solidFill>
                  <a:schemeClr val="tx1"/>
                </a:solidFill>
              </a:ln>
              <a:solidFill>
                <a:srgbClr val="FFFFFF"/>
              </a:solidFill>
              <a:effectLst>
                <a:glow rad="228600">
                  <a:schemeClr val="accent4">
                    <a:satMod val="175000"/>
                    <a:alpha val="40000"/>
                  </a:schemeClr>
                </a:glow>
                <a:outerShdw blurRad="38100" dist="38100" dir="2700000" algn="tl">
                  <a:srgbClr val="C0C0C0"/>
                </a:outerShdw>
              </a:effectLst>
              <a:latin typeface="Century Gothic" charset="0"/>
              <a:ea typeface="Century Gothic" charset="0"/>
              <a:cs typeface="Century Gothic" charset="0"/>
              <a:sym typeface="Century Gothic" charset="0"/>
            </a:endParaRPr>
          </a:p>
          <a:p>
            <a:pPr algn="r">
              <a:lnSpc>
                <a:spcPct val="90000"/>
              </a:lnSpc>
              <a:defRPr/>
            </a:pPr>
            <a:r>
              <a:rPr lang="en-US" sz="7200" b="1" dirty="0">
                <a:ln>
                  <a:solidFill>
                    <a:schemeClr val="tx1"/>
                  </a:solidFill>
                </a:ln>
                <a:solidFill>
                  <a:srgbClr val="FFFFFF"/>
                </a:solidFill>
                <a:effectLst>
                  <a:glow rad="228600">
                    <a:schemeClr val="accent4">
                      <a:satMod val="175000"/>
                      <a:alpha val="40000"/>
                    </a:schemeClr>
                  </a:glow>
                  <a:outerShdw blurRad="38100" dist="38100" dir="2700000" algn="tl">
                    <a:srgbClr val="C0C0C0"/>
                  </a:outerShdw>
                </a:effectLst>
                <a:latin typeface="Century Gothic" charset="0"/>
                <a:ea typeface="Century Gothic" charset="0"/>
                <a:cs typeface="Century Gothic" charset="0"/>
                <a:sym typeface="Century Gothic" charset="0"/>
              </a:rPr>
              <a:t>Catholic writings</a:t>
            </a:r>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03426" name="Rectangle 2"/>
          <p:cNvSpPr>
            <a:spLocks/>
          </p:cNvSpPr>
          <p:nvPr/>
        </p:nvSpPr>
        <p:spPr bwMode="auto">
          <a:xfrm>
            <a:off x="2944813" y="3835400"/>
            <a:ext cx="13449300" cy="42418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dirty="0">
                <a:solidFill>
                  <a:srgbClr val="FFFFFF"/>
                </a:solidFill>
                <a:latin typeface="Century Gothic" charset="0"/>
                <a:ea typeface="Century Gothic" charset="0"/>
                <a:cs typeface="Century Gothic" charset="0"/>
                <a:sym typeface="Century Gothic" charset="0"/>
              </a:rPr>
              <a:t>Q.: “Have you any other way of proving that the church has power to institute festivals of precept</a:t>
            </a:r>
            <a:r>
              <a:rPr lang="en-US" sz="7200" b="1" dirty="0" smtClean="0">
                <a:solidFill>
                  <a:srgbClr val="FFFFFF"/>
                </a:solidFill>
                <a:latin typeface="Century Gothic" charset="0"/>
                <a:ea typeface="Century Gothic" charset="0"/>
                <a:cs typeface="Century Gothic" charset="0"/>
                <a:sym typeface="Century Gothic" charset="0"/>
              </a:rPr>
              <a:t>? …”</a:t>
            </a:r>
            <a:endParaRPr lang="en-US" sz="7200" b="1" dirty="0">
              <a:solidFill>
                <a:srgbClr val="FFFFFF"/>
              </a:solidFill>
              <a:latin typeface="Century Gothic" charset="0"/>
              <a:ea typeface="Century Gothic" charset="0"/>
              <a:cs typeface="Century Gothic" charset="0"/>
              <a:sym typeface="Century Gothic" charset="0"/>
            </a:endParaRPr>
          </a:p>
        </p:txBody>
      </p:sp>
      <p:sp>
        <p:nvSpPr>
          <p:cNvPr id="103427" name="Rectangle 3"/>
          <p:cNvSpPr>
            <a:spLocks/>
          </p:cNvSpPr>
          <p:nvPr/>
        </p:nvSpPr>
        <p:spPr bwMode="auto">
          <a:xfrm>
            <a:off x="2170113" y="2400300"/>
            <a:ext cx="14084300" cy="812800"/>
          </a:xfrm>
          <a:prstGeom prst="rect">
            <a:avLst/>
          </a:prstGeom>
          <a:noFill/>
          <a:ln w="12700" cap="flat">
            <a:noFill/>
            <a:miter lim="800000"/>
            <a:headEnd type="none" w="med" len="med"/>
            <a:tailEnd type="none" w="med" len="med"/>
          </a:ln>
        </p:spPr>
        <p:txBody>
          <a:bodyPr lIns="0" tIns="0" rIns="457200" bIns="0" anchor="ctr"/>
          <a:lstStyle/>
          <a:p>
            <a:pPr algn="l">
              <a:defRPr/>
            </a:pPr>
            <a:r>
              <a:rPr lang="en-US" sz="5100">
                <a:solidFill>
                  <a:srgbClr val="FFFFFF"/>
                </a:solidFill>
                <a:effectLst>
                  <a:outerShdw blurRad="38100" dist="38100" dir="2700000" algn="tl">
                    <a:srgbClr val="C0C0C0"/>
                  </a:outerShdw>
                </a:effectLst>
                <a:latin typeface="Times New Roman Bold" charset="0"/>
                <a:cs typeface="Times New Roman Bold" charset="0"/>
                <a:sym typeface="Times New Roman Bold" charset="0"/>
              </a:rPr>
              <a:t>Stephen Keenan, A </a:t>
            </a:r>
            <a:r>
              <a:rPr lang="en-US" sz="4700">
                <a:solidFill>
                  <a:srgbClr val="FFFFFF"/>
                </a:solidFill>
                <a:effectLst>
                  <a:outerShdw blurRad="38100" dist="38100" dir="2700000" algn="tl">
                    <a:srgbClr val="C0C0C0"/>
                  </a:outerShdw>
                </a:effectLst>
                <a:latin typeface="Times New Roman Bold" charset="0"/>
                <a:cs typeface="Times New Roman Bold" charset="0"/>
                <a:sym typeface="Times New Roman Bold" charset="0"/>
              </a:rPr>
              <a:t>Doctrinal Catechism, p. 174.</a:t>
            </a: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04450" name="Rectangle 2"/>
          <p:cNvSpPr>
            <a:spLocks/>
          </p:cNvSpPr>
          <p:nvPr/>
        </p:nvSpPr>
        <p:spPr bwMode="auto">
          <a:xfrm>
            <a:off x="3122613" y="3422650"/>
            <a:ext cx="13068300" cy="52451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dirty="0" smtClean="0">
                <a:solidFill>
                  <a:srgbClr val="FFFFFF"/>
                </a:solidFill>
                <a:latin typeface="Century Gothic" charset="0"/>
                <a:ea typeface="Century Gothic" charset="0"/>
                <a:cs typeface="Century Gothic" charset="0"/>
                <a:sym typeface="Century Gothic" charset="0"/>
              </a:rPr>
              <a:t>“… A</a:t>
            </a:r>
            <a:r>
              <a:rPr lang="en-US" sz="7200" b="1" dirty="0">
                <a:solidFill>
                  <a:srgbClr val="FFFFFF"/>
                </a:solidFill>
                <a:latin typeface="Century Gothic" charset="0"/>
                <a:ea typeface="Century Gothic" charset="0"/>
                <a:cs typeface="Century Gothic" charset="0"/>
                <a:sym typeface="Century Gothic" charset="0"/>
              </a:rPr>
              <a:t>.: “Had she not such power, she could not have done that in which all modem religionists agree with her—...”</a:t>
            </a:r>
          </a:p>
        </p:txBody>
      </p:sp>
      <p:sp>
        <p:nvSpPr>
          <p:cNvPr id="104451" name="Rectangle 3"/>
          <p:cNvSpPr>
            <a:spLocks/>
          </p:cNvSpPr>
          <p:nvPr/>
        </p:nvSpPr>
        <p:spPr bwMode="auto">
          <a:xfrm>
            <a:off x="2170113" y="2400300"/>
            <a:ext cx="14084300" cy="812800"/>
          </a:xfrm>
          <a:prstGeom prst="rect">
            <a:avLst/>
          </a:prstGeom>
          <a:noFill/>
          <a:ln w="12700" cap="flat">
            <a:noFill/>
            <a:miter lim="800000"/>
            <a:headEnd type="none" w="med" len="med"/>
            <a:tailEnd type="none" w="med" len="med"/>
          </a:ln>
        </p:spPr>
        <p:txBody>
          <a:bodyPr lIns="0" tIns="0" rIns="457200" bIns="0" anchor="ctr"/>
          <a:lstStyle/>
          <a:p>
            <a:pPr algn="l">
              <a:defRPr/>
            </a:pPr>
            <a:r>
              <a:rPr lang="en-US" sz="5100">
                <a:solidFill>
                  <a:srgbClr val="FFFFFF"/>
                </a:solidFill>
                <a:effectLst>
                  <a:outerShdw blurRad="38100" dist="38100" dir="2700000" algn="tl">
                    <a:srgbClr val="C0C0C0"/>
                  </a:outerShdw>
                </a:effectLst>
                <a:latin typeface="Times New Roman Bold" charset="0"/>
                <a:cs typeface="Times New Roman Bold" charset="0"/>
                <a:sym typeface="Times New Roman Bold" charset="0"/>
              </a:rPr>
              <a:t>Stephen Keenan, A </a:t>
            </a:r>
            <a:r>
              <a:rPr lang="en-US" sz="4700">
                <a:solidFill>
                  <a:srgbClr val="FFFFFF"/>
                </a:solidFill>
                <a:effectLst>
                  <a:outerShdw blurRad="38100" dist="38100" dir="2700000" algn="tl">
                    <a:srgbClr val="C0C0C0"/>
                  </a:outerShdw>
                </a:effectLst>
                <a:latin typeface="Times New Roman Bold" charset="0"/>
                <a:cs typeface="Times New Roman Bold" charset="0"/>
                <a:sym typeface="Times New Roman Bold" charset="0"/>
              </a:rPr>
              <a:t>Doctrinal Catechism, p. 174.</a:t>
            </a:r>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05474" name="Rectangle 2"/>
          <p:cNvSpPr>
            <a:spLocks/>
          </p:cNvSpPr>
          <p:nvPr/>
        </p:nvSpPr>
        <p:spPr bwMode="auto">
          <a:xfrm>
            <a:off x="3122613" y="3924300"/>
            <a:ext cx="13068300" cy="42418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dirty="0" smtClean="0">
                <a:solidFill>
                  <a:srgbClr val="FFFFFF"/>
                </a:solidFill>
                <a:latin typeface="Century Gothic" charset="0"/>
                <a:ea typeface="Century Gothic" charset="0"/>
                <a:cs typeface="Century Gothic" charset="0"/>
                <a:sym typeface="Century Gothic" charset="0"/>
              </a:rPr>
              <a:t>“…</a:t>
            </a:r>
            <a:r>
              <a:rPr lang="en-US" sz="7200" b="1" dirty="0">
                <a:solidFill>
                  <a:srgbClr val="FFFFFF"/>
                </a:solidFill>
                <a:latin typeface="Century Gothic" charset="0"/>
                <a:ea typeface="Century Gothic" charset="0"/>
                <a:cs typeface="Century Gothic" charset="0"/>
                <a:sym typeface="Century Gothic" charset="0"/>
              </a:rPr>
              <a:t>she could not have substituted… the observance of Sunday the first day of the week,...”</a:t>
            </a:r>
          </a:p>
        </p:txBody>
      </p:sp>
      <p:sp>
        <p:nvSpPr>
          <p:cNvPr id="105475" name="Rectangle 3"/>
          <p:cNvSpPr>
            <a:spLocks/>
          </p:cNvSpPr>
          <p:nvPr/>
        </p:nvSpPr>
        <p:spPr bwMode="auto">
          <a:xfrm>
            <a:off x="2170113" y="2400300"/>
            <a:ext cx="14084300" cy="812800"/>
          </a:xfrm>
          <a:prstGeom prst="rect">
            <a:avLst/>
          </a:prstGeom>
          <a:noFill/>
          <a:ln w="12700" cap="flat">
            <a:noFill/>
            <a:miter lim="800000"/>
            <a:headEnd type="none" w="med" len="med"/>
            <a:tailEnd type="none" w="med" len="med"/>
          </a:ln>
        </p:spPr>
        <p:txBody>
          <a:bodyPr lIns="0" tIns="0" rIns="457200" bIns="0" anchor="ctr"/>
          <a:lstStyle/>
          <a:p>
            <a:pPr algn="l">
              <a:defRPr/>
            </a:pPr>
            <a:r>
              <a:rPr lang="en-US" sz="5100">
                <a:solidFill>
                  <a:srgbClr val="FFFFFF"/>
                </a:solidFill>
                <a:effectLst>
                  <a:outerShdw blurRad="38100" dist="38100" dir="2700000" algn="tl">
                    <a:srgbClr val="C0C0C0"/>
                  </a:outerShdw>
                </a:effectLst>
                <a:latin typeface="Times New Roman Bold" charset="0"/>
                <a:cs typeface="Times New Roman Bold" charset="0"/>
                <a:sym typeface="Times New Roman Bold" charset="0"/>
              </a:rPr>
              <a:t>Stephen Keenan, A </a:t>
            </a:r>
            <a:r>
              <a:rPr lang="en-US" sz="4700">
                <a:solidFill>
                  <a:srgbClr val="FFFFFF"/>
                </a:solidFill>
                <a:effectLst>
                  <a:outerShdw blurRad="38100" dist="38100" dir="2700000" algn="tl">
                    <a:srgbClr val="C0C0C0"/>
                  </a:outerShdw>
                </a:effectLst>
                <a:latin typeface="Times New Roman Bold" charset="0"/>
                <a:cs typeface="Times New Roman Bold" charset="0"/>
                <a:sym typeface="Times New Roman Bold" charset="0"/>
              </a:rPr>
              <a:t>Doctrinal Catechism, p. 174.</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Content Placeholder 3" descr="fractal-genesis-2-stefan-kuhn.jpg"/>
          <p:cNvPicPr>
            <a:picLocks noGrp="1" noChangeAspect="1"/>
          </p:cNvPicPr>
          <p:nvPr>
            <p:ph idx="1"/>
          </p:nvPr>
        </p:nvPicPr>
        <p:blipFill>
          <a:blip r:embed="rId3" cstate="print"/>
          <a:stretch>
            <a:fillRect/>
          </a:stretch>
        </p:blipFill>
        <p:spPr>
          <a:xfrm>
            <a:off x="0" y="0"/>
            <a:ext cx="16256000" cy="9144000"/>
          </a:xfrm>
        </p:spPr>
      </p:pic>
      <p:sp>
        <p:nvSpPr>
          <p:cNvPr id="9" name="Rectangle 8"/>
          <p:cNvSpPr/>
          <p:nvPr/>
        </p:nvSpPr>
        <p:spPr>
          <a:xfrm>
            <a:off x="431800" y="304800"/>
            <a:ext cx="8128000" cy="1089529"/>
          </a:xfrm>
          <a:prstGeom prst="rect">
            <a:avLst/>
          </a:prstGeom>
        </p:spPr>
        <p:txBody>
          <a:bodyPr>
            <a:spAutoFit/>
          </a:bodyPr>
          <a:lstStyle/>
          <a:p>
            <a:pPr algn="l">
              <a:lnSpc>
                <a:spcPct val="90000"/>
              </a:lnSpc>
              <a:defRPr/>
            </a:pPr>
            <a:r>
              <a:rPr lang="en-US" sz="7200" b="1" dirty="0" smtClean="0">
                <a:solidFill>
                  <a:srgbClr val="FFFFFF"/>
                </a:solidFill>
                <a:latin typeface="Century Gothic" charset="0"/>
                <a:ea typeface="Century Gothic" charset="0"/>
                <a:cs typeface="Century Gothic" charset="0"/>
                <a:sym typeface="Century Gothic" charset="0"/>
              </a:rPr>
              <a:t>Day 1 …</a:t>
            </a:r>
            <a:endParaRPr lang="en-US" sz="7200" b="1" dirty="0">
              <a:solidFill>
                <a:srgbClr val="FFFFFF"/>
              </a:solidFill>
              <a:latin typeface="Century Gothic" charset="0"/>
              <a:ea typeface="Century Gothic" charset="0"/>
              <a:cs typeface="Century Gothic" charset="0"/>
              <a:sym typeface="Century Gothic" charset="0"/>
            </a:endParaRP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06498" name="Rectangle 2"/>
          <p:cNvSpPr>
            <a:spLocks/>
          </p:cNvSpPr>
          <p:nvPr/>
        </p:nvSpPr>
        <p:spPr bwMode="auto">
          <a:xfrm>
            <a:off x="3122613" y="3924300"/>
            <a:ext cx="13068300" cy="42418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dirty="0" smtClean="0">
                <a:solidFill>
                  <a:srgbClr val="FFFFFF"/>
                </a:solidFill>
                <a:latin typeface="Century Gothic" charset="0"/>
                <a:ea typeface="Century Gothic" charset="0"/>
                <a:cs typeface="Century Gothic" charset="0"/>
                <a:sym typeface="Century Gothic" charset="0"/>
              </a:rPr>
              <a:t>“…</a:t>
            </a:r>
            <a:r>
              <a:rPr lang="en-US" sz="7200" b="1" dirty="0">
                <a:solidFill>
                  <a:srgbClr val="FFFFFF"/>
                </a:solidFill>
                <a:latin typeface="Century Gothic" charset="0"/>
                <a:ea typeface="Century Gothic" charset="0"/>
                <a:cs typeface="Century Gothic" charset="0"/>
                <a:sym typeface="Century Gothic" charset="0"/>
              </a:rPr>
              <a:t>for the observance of Saturday the seventh day, a change for which there is no Scriptural authority.”</a:t>
            </a:r>
          </a:p>
        </p:txBody>
      </p:sp>
      <p:sp>
        <p:nvSpPr>
          <p:cNvPr id="106499" name="Rectangle 3"/>
          <p:cNvSpPr>
            <a:spLocks/>
          </p:cNvSpPr>
          <p:nvPr/>
        </p:nvSpPr>
        <p:spPr bwMode="auto">
          <a:xfrm>
            <a:off x="2170113" y="2400300"/>
            <a:ext cx="14084300" cy="812800"/>
          </a:xfrm>
          <a:prstGeom prst="rect">
            <a:avLst/>
          </a:prstGeom>
          <a:noFill/>
          <a:ln w="12700" cap="flat">
            <a:noFill/>
            <a:miter lim="800000"/>
            <a:headEnd type="none" w="med" len="med"/>
            <a:tailEnd type="none" w="med" len="med"/>
          </a:ln>
        </p:spPr>
        <p:txBody>
          <a:bodyPr lIns="0" tIns="0" rIns="457200" bIns="0" anchor="ctr"/>
          <a:lstStyle/>
          <a:p>
            <a:pPr algn="l">
              <a:defRPr/>
            </a:pPr>
            <a:r>
              <a:rPr lang="en-US" sz="5100">
                <a:solidFill>
                  <a:srgbClr val="FFFFFF"/>
                </a:solidFill>
                <a:effectLst>
                  <a:outerShdw blurRad="38100" dist="38100" dir="2700000" algn="tl">
                    <a:srgbClr val="C0C0C0"/>
                  </a:outerShdw>
                </a:effectLst>
                <a:latin typeface="Times New Roman Bold" charset="0"/>
                <a:cs typeface="Times New Roman Bold" charset="0"/>
                <a:sym typeface="Times New Roman Bold" charset="0"/>
              </a:rPr>
              <a:t>Stephen Keenan, A </a:t>
            </a:r>
            <a:r>
              <a:rPr lang="en-US" sz="4700">
                <a:solidFill>
                  <a:srgbClr val="FFFFFF"/>
                </a:solidFill>
                <a:effectLst>
                  <a:outerShdw blurRad="38100" dist="38100" dir="2700000" algn="tl">
                    <a:srgbClr val="C0C0C0"/>
                  </a:outerShdw>
                </a:effectLst>
                <a:latin typeface="Times New Roman Bold" charset="0"/>
                <a:cs typeface="Times New Roman Bold" charset="0"/>
                <a:sym typeface="Times New Roman Bold" charset="0"/>
              </a:rPr>
              <a:t>Doctrinal Catechism, p. 174.</a:t>
            </a:r>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07522" name="Rectangle 2"/>
          <p:cNvSpPr>
            <a:spLocks/>
          </p:cNvSpPr>
          <p:nvPr/>
        </p:nvSpPr>
        <p:spPr bwMode="auto">
          <a:xfrm>
            <a:off x="9906000" y="622300"/>
            <a:ext cx="5930900" cy="2235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a:solidFill>
                  <a:srgbClr val="FFFFFF"/>
                </a:solidFill>
                <a:latin typeface="Century Gothic" charset="0"/>
                <a:ea typeface="Century Gothic" charset="0"/>
                <a:cs typeface="Century Gothic" charset="0"/>
                <a:sym typeface="Century Gothic" charset="0"/>
              </a:rPr>
              <a:t>A proof of her power </a:t>
            </a:r>
          </a:p>
        </p:txBody>
      </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08546" name="Rectangle 2"/>
          <p:cNvSpPr>
            <a:spLocks/>
          </p:cNvSpPr>
          <p:nvPr/>
        </p:nvSpPr>
        <p:spPr bwMode="auto">
          <a:xfrm>
            <a:off x="889000" y="2514600"/>
            <a:ext cx="15125700" cy="58674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dirty="0" smtClean="0">
                <a:solidFill>
                  <a:schemeClr val="bg1"/>
                </a:solidFill>
              </a:rPr>
              <a:t>“Know ye not, that to whom ye yield yourselves servants to obey, his servants ye are to whom ye obey; whether of sin unto death, or of obedience unto righteousness?”</a:t>
            </a:r>
            <a:endParaRPr lang="en-US" sz="7200" b="1" dirty="0">
              <a:solidFill>
                <a:schemeClr val="bg1"/>
              </a:solidFill>
              <a:latin typeface="Century Gothic" charset="0"/>
              <a:ea typeface="Century Gothic" charset="0"/>
              <a:cs typeface="Century Gothic" charset="0"/>
              <a:sym typeface="Century Gothic" charset="0"/>
            </a:endParaRPr>
          </a:p>
        </p:txBody>
      </p:sp>
      <p:sp>
        <p:nvSpPr>
          <p:cNvPr id="105476" name="Rectangle 3"/>
          <p:cNvSpPr>
            <a:spLocks/>
          </p:cNvSpPr>
          <p:nvPr/>
        </p:nvSpPr>
        <p:spPr bwMode="auto">
          <a:xfrm>
            <a:off x="6210300" y="850900"/>
            <a:ext cx="98933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Romans 6:16</a:t>
            </a:r>
          </a:p>
        </p:txBody>
      </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10594" name="Rectangle 2"/>
          <p:cNvSpPr>
            <a:spLocks/>
          </p:cNvSpPr>
          <p:nvPr/>
        </p:nvSpPr>
        <p:spPr bwMode="auto">
          <a:xfrm>
            <a:off x="11023600" y="1447800"/>
            <a:ext cx="3259138"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defRPr/>
            </a:pPr>
            <a:r>
              <a:rPr lang="en-US" sz="7200" b="1">
                <a:solidFill>
                  <a:srgbClr val="FFFFFF"/>
                </a:solidFill>
                <a:latin typeface="Century Gothic" charset="0"/>
                <a:ea typeface="Century Gothic" charset="0"/>
                <a:cs typeface="Century Gothic" charset="0"/>
                <a:sym typeface="Century Gothic" charset="0"/>
              </a:rPr>
              <a:t>Loyalty</a:t>
            </a:r>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ble - Sabbath Vs Sunday.jpg"/>
          <p:cNvPicPr>
            <a:picLocks noChangeAspect="1"/>
          </p:cNvPicPr>
          <p:nvPr/>
        </p:nvPicPr>
        <p:blipFill>
          <a:blip r:embed="rId3" cstate="print"/>
          <a:stretch>
            <a:fillRect/>
          </a:stretch>
        </p:blipFill>
        <p:spPr>
          <a:xfrm>
            <a:off x="0" y="0"/>
            <a:ext cx="16256000" cy="9144000"/>
          </a:xfrm>
          <a:prstGeom prst="rect">
            <a:avLst/>
          </a:prstGeom>
        </p:spPr>
      </p:pic>
      <p:sp>
        <p:nvSpPr>
          <p:cNvPr id="111618" name="Rectangle 2"/>
          <p:cNvSpPr>
            <a:spLocks/>
          </p:cNvSpPr>
          <p:nvPr/>
        </p:nvSpPr>
        <p:spPr bwMode="auto">
          <a:xfrm>
            <a:off x="9807123" y="6651010"/>
            <a:ext cx="6448880" cy="249299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r">
              <a:defRPr/>
            </a:pPr>
            <a:r>
              <a:rPr lang="en-US" sz="5400" b="1" dirty="0" smtClean="0">
                <a:ln>
                  <a:solidFill>
                    <a:schemeClr val="tx1"/>
                  </a:solidFill>
                </a:ln>
                <a:solidFill>
                  <a:schemeClr val="bg1"/>
                </a:solidFill>
                <a:effectLst>
                  <a:glow rad="101600">
                    <a:srgbClr val="FF0000">
                      <a:alpha val="60000"/>
                    </a:srgbClr>
                  </a:glow>
                </a:effectLst>
                <a:latin typeface="Century Gothic" charset="0"/>
                <a:ea typeface="Century Gothic" charset="0"/>
                <a:cs typeface="Century Gothic" charset="0"/>
                <a:sym typeface="Century Gothic" charset="0"/>
              </a:rPr>
              <a:t>Which is the</a:t>
            </a:r>
          </a:p>
          <a:p>
            <a:pPr algn="r">
              <a:defRPr/>
            </a:pPr>
            <a:r>
              <a:rPr lang="en-US" sz="5400" b="1" dirty="0" smtClean="0">
                <a:ln>
                  <a:solidFill>
                    <a:schemeClr val="tx1"/>
                  </a:solidFill>
                </a:ln>
                <a:solidFill>
                  <a:schemeClr val="bg1"/>
                </a:solidFill>
                <a:effectLst>
                  <a:glow rad="101600">
                    <a:srgbClr val="FF0000">
                      <a:alpha val="60000"/>
                    </a:srgbClr>
                  </a:glow>
                </a:effectLst>
                <a:latin typeface="Century Gothic" charset="0"/>
                <a:ea typeface="Century Gothic" charset="0"/>
                <a:cs typeface="Century Gothic" charset="0"/>
                <a:sym typeface="Century Gothic" charset="0"/>
              </a:rPr>
              <a:t>True Sign of the</a:t>
            </a:r>
          </a:p>
          <a:p>
            <a:pPr algn="r">
              <a:defRPr/>
            </a:pPr>
            <a:r>
              <a:rPr lang="en-US" sz="5400" b="1" dirty="0" smtClean="0">
                <a:ln>
                  <a:solidFill>
                    <a:schemeClr val="tx1"/>
                  </a:solidFill>
                </a:ln>
                <a:solidFill>
                  <a:schemeClr val="bg1"/>
                </a:solidFill>
                <a:effectLst>
                  <a:glow rad="101600">
                    <a:srgbClr val="FF0000">
                      <a:alpha val="60000"/>
                    </a:srgbClr>
                  </a:glow>
                </a:effectLst>
                <a:latin typeface="Century Gothic" charset="0"/>
                <a:ea typeface="Century Gothic" charset="0"/>
                <a:cs typeface="Century Gothic" charset="0"/>
                <a:sym typeface="Century Gothic" charset="0"/>
              </a:rPr>
              <a:t>Follower of Jesus?</a:t>
            </a:r>
            <a:endParaRPr lang="en-US" sz="5400" b="1" dirty="0">
              <a:ln>
                <a:solidFill>
                  <a:schemeClr val="tx1"/>
                </a:solidFill>
              </a:ln>
              <a:solidFill>
                <a:schemeClr val="bg1"/>
              </a:solidFill>
              <a:effectLst>
                <a:glow rad="101600">
                  <a:srgbClr val="FF0000">
                    <a:alpha val="60000"/>
                  </a:srgbClr>
                </a:glow>
              </a:effectLst>
              <a:latin typeface="Century Gothic" charset="0"/>
              <a:ea typeface="Century Gothic" charset="0"/>
              <a:cs typeface="Century Gothic" charset="0"/>
              <a:sym typeface="Century Gothic" charset="0"/>
            </a:endParaRPr>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12642" name="Rectangle 2"/>
          <p:cNvSpPr>
            <a:spLocks/>
          </p:cNvSpPr>
          <p:nvPr/>
        </p:nvSpPr>
        <p:spPr bwMode="auto">
          <a:xfrm>
            <a:off x="889000" y="4330700"/>
            <a:ext cx="15125700" cy="2235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a:solidFill>
                  <a:srgbClr val="FFFFFF"/>
                </a:solidFill>
                <a:latin typeface="Century Gothic" charset="0"/>
                <a:ea typeface="Century Gothic" charset="0"/>
                <a:cs typeface="Century Gothic" charset="0"/>
                <a:sym typeface="Century Gothic" charset="0"/>
              </a:rPr>
              <a:t>“…choose for yourselves this day whom you will serve.”</a:t>
            </a:r>
          </a:p>
        </p:txBody>
      </p:sp>
      <p:sp>
        <p:nvSpPr>
          <p:cNvPr id="109572" name="Rectangle 3"/>
          <p:cNvSpPr>
            <a:spLocks/>
          </p:cNvSpPr>
          <p:nvPr/>
        </p:nvSpPr>
        <p:spPr bwMode="auto">
          <a:xfrm>
            <a:off x="6210300" y="850900"/>
            <a:ext cx="98933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Joshua 24:15</a:t>
            </a:r>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p:cNvSpPr>
          <p:nvPr/>
        </p:nvSpPr>
        <p:spPr bwMode="auto">
          <a:xfrm>
            <a:off x="1270000" y="6781800"/>
            <a:ext cx="14173200" cy="17526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defRPr/>
            </a:pPr>
            <a:r>
              <a:rPr lang="en-US" sz="7200" b="1" dirty="0">
                <a:ln>
                  <a:solidFill>
                    <a:schemeClr val="tx1"/>
                  </a:solidFill>
                </a:ln>
                <a:solidFill>
                  <a:srgbClr val="FFFFFF"/>
                </a:solidFill>
                <a:effectLst>
                  <a:glow rad="228600">
                    <a:srgbClr val="0070C0">
                      <a:alpha val="40000"/>
                    </a:srgbClr>
                  </a:glow>
                </a:effectLst>
                <a:latin typeface="Century Gothic" charset="0"/>
                <a:ea typeface="Century Gothic" charset="0"/>
                <a:cs typeface="Century Gothic" charset="0"/>
                <a:sym typeface="Century Gothic" charset="0"/>
              </a:rPr>
              <a:t>Remember the Sabbath </a:t>
            </a:r>
            <a:r>
              <a:rPr lang="en-US" sz="7200" b="1" dirty="0" smtClean="0">
                <a:ln>
                  <a:solidFill>
                    <a:schemeClr val="tx1"/>
                  </a:solidFill>
                </a:ln>
                <a:solidFill>
                  <a:srgbClr val="FFFFFF"/>
                </a:solidFill>
                <a:effectLst>
                  <a:glow rad="228600">
                    <a:srgbClr val="0070C0">
                      <a:alpha val="40000"/>
                    </a:srgbClr>
                  </a:glow>
                </a:effectLst>
                <a:latin typeface="Century Gothic" charset="0"/>
                <a:ea typeface="Century Gothic" charset="0"/>
                <a:cs typeface="Century Gothic" charset="0"/>
                <a:sym typeface="Century Gothic" charset="0"/>
              </a:rPr>
              <a:t>day,</a:t>
            </a:r>
          </a:p>
          <a:p>
            <a:pPr algn="l">
              <a:defRPr/>
            </a:pPr>
            <a:r>
              <a:rPr lang="en-US" sz="7200" b="1" dirty="0" smtClean="0">
                <a:ln>
                  <a:solidFill>
                    <a:schemeClr val="tx1"/>
                  </a:solidFill>
                </a:ln>
                <a:solidFill>
                  <a:srgbClr val="FFFFFF"/>
                </a:solidFill>
                <a:effectLst>
                  <a:glow rad="228600">
                    <a:srgbClr val="0070C0">
                      <a:alpha val="40000"/>
                    </a:srgbClr>
                  </a:glow>
                </a:effectLst>
                <a:latin typeface="Century Gothic" charset="0"/>
                <a:ea typeface="Century Gothic" charset="0"/>
                <a:cs typeface="Century Gothic" charset="0"/>
                <a:sym typeface="Century Gothic" charset="0"/>
              </a:rPr>
              <a:t>The Seventh Day</a:t>
            </a:r>
            <a:endParaRPr lang="en-US" sz="7200" b="1" dirty="0">
              <a:ln>
                <a:solidFill>
                  <a:schemeClr val="tx1"/>
                </a:solidFill>
              </a:ln>
              <a:solidFill>
                <a:srgbClr val="FFFFFF"/>
              </a:solidFill>
              <a:effectLst>
                <a:glow rad="228600">
                  <a:srgbClr val="0070C0">
                    <a:alpha val="40000"/>
                  </a:srgbClr>
                </a:glow>
              </a:effectLst>
              <a:latin typeface="Century Gothic" charset="0"/>
              <a:ea typeface="Century Gothic" charset="0"/>
              <a:cs typeface="Century Gothic" charset="0"/>
              <a:sym typeface="Century Gothic" charset="0"/>
            </a:endParaRPr>
          </a:p>
        </p:txBody>
      </p:sp>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0"/>
            <a:ext cx="16256000" cy="9110998"/>
          </a:xfrm>
          <a:prstGeom prst="rect">
            <a:avLst/>
          </a:prstGeom>
        </p:spPr>
      </p:pic>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0"/>
            <a:ext cx="16256000" cy="9144000"/>
          </a:xfrm>
          <a:prstGeom prst="rect">
            <a:avLst/>
          </a:prstGeom>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ontent Placeholder 5" descr="Waters Above And Waters Below.jpg"/>
          <p:cNvPicPr>
            <a:picLocks noGrp="1" noChangeAspect="1"/>
          </p:cNvPicPr>
          <p:nvPr>
            <p:ph idx="1"/>
          </p:nvPr>
        </p:nvPicPr>
        <p:blipFill>
          <a:blip r:embed="rId3" cstate="print"/>
          <a:stretch>
            <a:fillRect/>
          </a:stretch>
        </p:blipFill>
        <p:spPr>
          <a:xfrm>
            <a:off x="0" y="0"/>
            <a:ext cx="16256000" cy="9144000"/>
          </a:xfrm>
        </p:spPr>
      </p:pic>
      <p:sp>
        <p:nvSpPr>
          <p:cNvPr id="3" name="Rectangle 2"/>
          <p:cNvSpPr/>
          <p:nvPr/>
        </p:nvSpPr>
        <p:spPr>
          <a:xfrm>
            <a:off x="431800" y="304800"/>
            <a:ext cx="8128000" cy="1089529"/>
          </a:xfrm>
          <a:prstGeom prst="rect">
            <a:avLst/>
          </a:prstGeom>
        </p:spPr>
        <p:txBody>
          <a:bodyPr>
            <a:spAutoFit/>
          </a:bodyPr>
          <a:lstStyle/>
          <a:p>
            <a:pPr algn="l">
              <a:lnSpc>
                <a:spcPct val="90000"/>
              </a:lnSpc>
              <a:defRPr/>
            </a:pPr>
            <a:r>
              <a:rPr lang="en-US" sz="7200" b="1" dirty="0" smtClean="0">
                <a:solidFill>
                  <a:srgbClr val="FFFFFF"/>
                </a:solidFill>
                <a:latin typeface="Century Gothic" charset="0"/>
                <a:ea typeface="Century Gothic" charset="0"/>
                <a:cs typeface="Century Gothic" charset="0"/>
                <a:sym typeface="Century Gothic" charset="0"/>
              </a:rPr>
              <a:t>Day 2 …</a:t>
            </a:r>
            <a:endParaRPr lang="en-US" sz="7200" b="1" dirty="0">
              <a:solidFill>
                <a:srgbClr val="FFFFFF"/>
              </a:solidFill>
              <a:latin typeface="Century Gothic" charset="0"/>
              <a:ea typeface="Century Gothic" charset="0"/>
              <a:cs typeface="Century Gothic" charset="0"/>
              <a:sym typeface="Century Gothic"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ontent Placeholder 4" descr="Day 3 Waters, Land And Fruit Trees.jpg"/>
          <p:cNvPicPr>
            <a:picLocks noGrp="1" noChangeAspect="1"/>
          </p:cNvPicPr>
          <p:nvPr>
            <p:ph idx="1"/>
          </p:nvPr>
        </p:nvPicPr>
        <p:blipFill>
          <a:blip r:embed="rId3" cstate="print"/>
          <a:stretch>
            <a:fillRect/>
          </a:stretch>
        </p:blipFill>
        <p:spPr>
          <a:xfrm>
            <a:off x="0" y="-1"/>
            <a:ext cx="16256000" cy="9147387"/>
          </a:xfrm>
        </p:spPr>
      </p:pic>
      <p:sp>
        <p:nvSpPr>
          <p:cNvPr id="3" name="Rectangle 2"/>
          <p:cNvSpPr/>
          <p:nvPr/>
        </p:nvSpPr>
        <p:spPr>
          <a:xfrm>
            <a:off x="431800" y="304800"/>
            <a:ext cx="8128000" cy="1089529"/>
          </a:xfrm>
          <a:prstGeom prst="rect">
            <a:avLst/>
          </a:prstGeom>
        </p:spPr>
        <p:txBody>
          <a:bodyPr>
            <a:spAutoFit/>
          </a:bodyPr>
          <a:lstStyle/>
          <a:p>
            <a:pPr algn="l">
              <a:lnSpc>
                <a:spcPct val="90000"/>
              </a:lnSpc>
              <a:defRPr/>
            </a:pPr>
            <a:r>
              <a:rPr lang="en-US" sz="7200" b="1" dirty="0" smtClean="0">
                <a:solidFill>
                  <a:schemeClr val="tx1"/>
                </a:solidFill>
                <a:latin typeface="Century Gothic" charset="0"/>
                <a:ea typeface="Century Gothic" charset="0"/>
                <a:cs typeface="Century Gothic" charset="0"/>
                <a:sym typeface="Century Gothic" charset="0"/>
              </a:rPr>
              <a:t>Day 3 …</a:t>
            </a:r>
            <a:endParaRPr lang="en-US" sz="7200" b="1" dirty="0">
              <a:solidFill>
                <a:schemeClr val="tx1"/>
              </a:solidFill>
              <a:latin typeface="Century Gothic" charset="0"/>
              <a:ea typeface="Century Gothic" charset="0"/>
              <a:cs typeface="Century Gothic" charset="0"/>
              <a:sym typeface="Century Gothic"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ontent Placeholder 5" descr="Sun Moon And Stars 02.jpg"/>
          <p:cNvPicPr>
            <a:picLocks noGrp="1" noChangeAspect="1"/>
          </p:cNvPicPr>
          <p:nvPr>
            <p:ph idx="1"/>
          </p:nvPr>
        </p:nvPicPr>
        <p:blipFill>
          <a:blip r:embed="rId3" cstate="print"/>
          <a:stretch>
            <a:fillRect/>
          </a:stretch>
        </p:blipFill>
        <p:spPr>
          <a:xfrm>
            <a:off x="0" y="0"/>
            <a:ext cx="16256000" cy="9144000"/>
          </a:xfrm>
        </p:spPr>
      </p:pic>
      <p:sp>
        <p:nvSpPr>
          <p:cNvPr id="3" name="Rectangle 2"/>
          <p:cNvSpPr/>
          <p:nvPr/>
        </p:nvSpPr>
        <p:spPr>
          <a:xfrm>
            <a:off x="431800" y="304800"/>
            <a:ext cx="8128000" cy="1089529"/>
          </a:xfrm>
          <a:prstGeom prst="rect">
            <a:avLst/>
          </a:prstGeom>
        </p:spPr>
        <p:txBody>
          <a:bodyPr>
            <a:spAutoFit/>
          </a:bodyPr>
          <a:lstStyle/>
          <a:p>
            <a:pPr algn="l">
              <a:lnSpc>
                <a:spcPct val="90000"/>
              </a:lnSpc>
              <a:defRPr/>
            </a:pPr>
            <a:r>
              <a:rPr lang="en-US" sz="7200" b="1" dirty="0" smtClean="0">
                <a:solidFill>
                  <a:srgbClr val="FFFFFF"/>
                </a:solidFill>
                <a:latin typeface="Century Gothic" charset="0"/>
                <a:ea typeface="Century Gothic" charset="0"/>
                <a:cs typeface="Century Gothic" charset="0"/>
                <a:sym typeface="Century Gothic" charset="0"/>
              </a:rPr>
              <a:t>Day 4 …</a:t>
            </a:r>
            <a:endParaRPr lang="en-US" sz="7200" b="1" dirty="0">
              <a:solidFill>
                <a:srgbClr val="FFFFFF"/>
              </a:solidFill>
              <a:latin typeface="Century Gothic" charset="0"/>
              <a:ea typeface="Century Gothic" charset="0"/>
              <a:cs typeface="Century Gothic" charset="0"/>
              <a:sym typeface="Century Gothic"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ontent Placeholder 7" descr="Day 5 Whales And Birds.jpg"/>
          <p:cNvPicPr>
            <a:picLocks noGrp="1" noChangeAspect="1"/>
          </p:cNvPicPr>
          <p:nvPr>
            <p:ph idx="1"/>
          </p:nvPr>
        </p:nvPicPr>
        <p:blipFill>
          <a:blip r:embed="rId3" cstate="print"/>
          <a:stretch>
            <a:fillRect/>
          </a:stretch>
        </p:blipFill>
        <p:spPr>
          <a:xfrm>
            <a:off x="0" y="-1"/>
            <a:ext cx="16256000" cy="9147387"/>
          </a:xfrm>
        </p:spPr>
      </p:pic>
      <p:sp>
        <p:nvSpPr>
          <p:cNvPr id="3" name="Rectangle 2"/>
          <p:cNvSpPr/>
          <p:nvPr/>
        </p:nvSpPr>
        <p:spPr>
          <a:xfrm>
            <a:off x="431800" y="304800"/>
            <a:ext cx="8128000" cy="1089529"/>
          </a:xfrm>
          <a:prstGeom prst="rect">
            <a:avLst/>
          </a:prstGeom>
        </p:spPr>
        <p:txBody>
          <a:bodyPr>
            <a:spAutoFit/>
          </a:bodyPr>
          <a:lstStyle/>
          <a:p>
            <a:pPr algn="l">
              <a:lnSpc>
                <a:spcPct val="90000"/>
              </a:lnSpc>
              <a:defRPr/>
            </a:pPr>
            <a:r>
              <a:rPr lang="en-US" sz="7200" b="1" dirty="0" smtClean="0">
                <a:ln>
                  <a:solidFill>
                    <a:schemeClr val="tx1"/>
                  </a:solidFill>
                </a:ln>
                <a:solidFill>
                  <a:srgbClr val="FFFFFF"/>
                </a:solidFill>
                <a:effectLst>
                  <a:glow rad="228600">
                    <a:schemeClr val="accent4">
                      <a:satMod val="175000"/>
                      <a:alpha val="40000"/>
                    </a:schemeClr>
                  </a:glow>
                </a:effectLst>
                <a:latin typeface="Century Gothic" charset="0"/>
                <a:ea typeface="Century Gothic" charset="0"/>
                <a:cs typeface="Century Gothic" charset="0"/>
                <a:sym typeface="Century Gothic" charset="0"/>
              </a:rPr>
              <a:t>Day 5 …</a:t>
            </a:r>
            <a:endParaRPr lang="en-US" sz="7200" b="1" dirty="0">
              <a:ln>
                <a:solidFill>
                  <a:schemeClr val="tx1"/>
                </a:solidFill>
              </a:ln>
              <a:solidFill>
                <a:srgbClr val="FFFFFF"/>
              </a:solidFill>
              <a:effectLst>
                <a:glow rad="228600">
                  <a:schemeClr val="accent4">
                    <a:satMod val="175000"/>
                    <a:alpha val="40000"/>
                  </a:schemeClr>
                </a:glow>
              </a:effectLst>
              <a:latin typeface="Century Gothic" charset="0"/>
              <a:ea typeface="Century Gothic" charset="0"/>
              <a:cs typeface="Century Gothic" charset="0"/>
              <a:sym typeface="Century Gothic"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152behemoth.jpg"/>
          <p:cNvPicPr>
            <a:picLocks noChangeAspect="1"/>
          </p:cNvPicPr>
          <p:nvPr/>
        </p:nvPicPr>
        <p:blipFill>
          <a:blip r:embed="rId3" cstate="print"/>
          <a:stretch>
            <a:fillRect/>
          </a:stretch>
        </p:blipFill>
        <p:spPr>
          <a:xfrm>
            <a:off x="0" y="0"/>
            <a:ext cx="16256000" cy="9130454"/>
          </a:xfrm>
          <a:prstGeom prst="rect">
            <a:avLst/>
          </a:prstGeom>
        </p:spPr>
      </p:pic>
      <p:sp>
        <p:nvSpPr>
          <p:cNvPr id="3" name="Rectangle 2"/>
          <p:cNvSpPr/>
          <p:nvPr/>
        </p:nvSpPr>
        <p:spPr>
          <a:xfrm>
            <a:off x="431800" y="304800"/>
            <a:ext cx="8128000" cy="1089529"/>
          </a:xfrm>
          <a:prstGeom prst="rect">
            <a:avLst/>
          </a:prstGeom>
        </p:spPr>
        <p:txBody>
          <a:bodyPr>
            <a:spAutoFit/>
          </a:bodyPr>
          <a:lstStyle/>
          <a:p>
            <a:pPr algn="l">
              <a:lnSpc>
                <a:spcPct val="90000"/>
              </a:lnSpc>
              <a:defRPr/>
            </a:pPr>
            <a:r>
              <a:rPr lang="en-US" sz="7200" b="1" dirty="0" smtClean="0">
                <a:solidFill>
                  <a:srgbClr val="FFFFFF"/>
                </a:solidFill>
                <a:latin typeface="Century Gothic" charset="0"/>
                <a:ea typeface="Century Gothic" charset="0"/>
                <a:cs typeface="Century Gothic" charset="0"/>
                <a:sym typeface="Century Gothic" charset="0"/>
              </a:rPr>
              <a:t>Day 6 …</a:t>
            </a:r>
            <a:endParaRPr lang="en-US" sz="7200" b="1" dirty="0">
              <a:solidFill>
                <a:srgbClr val="FFFFFF"/>
              </a:solidFill>
              <a:latin typeface="Century Gothic" charset="0"/>
              <a:ea typeface="Century Gothic" charset="0"/>
              <a:cs typeface="Century Gothic" charset="0"/>
              <a:sym typeface="Century Gothic"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50179" name="Rectangle 2"/>
          <p:cNvSpPr>
            <a:spLocks/>
          </p:cNvSpPr>
          <p:nvPr/>
        </p:nvSpPr>
        <p:spPr bwMode="auto">
          <a:xfrm>
            <a:off x="6210300" y="850900"/>
            <a:ext cx="9588500" cy="1092200"/>
          </a:xfrm>
          <a:prstGeom prst="rect">
            <a:avLst/>
          </a:prstGeom>
          <a:noFill/>
          <a:ln w="12700">
            <a:noFill/>
            <a:miter lim="800000"/>
            <a:headEnd/>
            <a:tailEnd/>
          </a:ln>
        </p:spPr>
        <p:txBody>
          <a:bodyPr lIns="38100" tIns="38100" rIns="495300" bIns="38100" anchor="ctr"/>
          <a:lstStyle/>
          <a:p>
            <a:pPr algn="l"/>
            <a:r>
              <a:rPr lang="en-US" sz="7200" dirty="0" smtClean="0">
                <a:solidFill>
                  <a:srgbClr val="FFFFFF"/>
                </a:solidFill>
                <a:latin typeface="Times New Roman Bold" charset="0"/>
                <a:cs typeface="Times New Roman Bold" charset="0"/>
                <a:sym typeface="Times New Roman Bold" charset="0"/>
              </a:rPr>
              <a:t>Genesis 2:1-3</a:t>
            </a:r>
            <a:endParaRPr lang="en-US" sz="7200" dirty="0">
              <a:solidFill>
                <a:srgbClr val="FFFFFF"/>
              </a:solidFill>
              <a:latin typeface="Times New Roman Bold" charset="0"/>
              <a:cs typeface="Times New Roman Bold" charset="0"/>
              <a:sym typeface="Times New Roman Bold" charset="0"/>
            </a:endParaRPr>
          </a:p>
        </p:txBody>
      </p:sp>
      <p:sp>
        <p:nvSpPr>
          <p:cNvPr id="53251" name="Rectangle 3"/>
          <p:cNvSpPr>
            <a:spLocks/>
          </p:cNvSpPr>
          <p:nvPr/>
        </p:nvSpPr>
        <p:spPr bwMode="auto">
          <a:xfrm>
            <a:off x="1041400" y="2743200"/>
            <a:ext cx="15113000" cy="32385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dirty="0" smtClean="0">
                <a:solidFill>
                  <a:schemeClr val="bg1"/>
                </a:solidFill>
              </a:rPr>
              <a:t>“Thus the heavens and the earth, and all the host of them, were finished. …</a:t>
            </a:r>
            <a:endParaRPr lang="en-US" sz="7200" b="1" dirty="0">
              <a:solidFill>
                <a:schemeClr val="bg1"/>
              </a:solidFill>
              <a:latin typeface="Century Gothic" charset="0"/>
              <a:ea typeface="Century Gothic" charset="0"/>
              <a:cs typeface="Century Gothic" charset="0"/>
              <a:sym typeface="Century Gothic"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50179" name="Rectangle 2"/>
          <p:cNvSpPr>
            <a:spLocks/>
          </p:cNvSpPr>
          <p:nvPr/>
        </p:nvSpPr>
        <p:spPr bwMode="auto">
          <a:xfrm>
            <a:off x="7747000" y="850900"/>
            <a:ext cx="8051800" cy="1092200"/>
          </a:xfrm>
          <a:prstGeom prst="rect">
            <a:avLst/>
          </a:prstGeom>
          <a:noFill/>
          <a:ln w="12700">
            <a:noFill/>
            <a:miter lim="800000"/>
            <a:headEnd/>
            <a:tailEnd/>
          </a:ln>
        </p:spPr>
        <p:txBody>
          <a:bodyPr lIns="38100" tIns="38100" rIns="495300" bIns="38100" anchor="ctr"/>
          <a:lstStyle/>
          <a:p>
            <a:pPr algn="l"/>
            <a:r>
              <a:rPr lang="en-US" sz="7200" dirty="0" smtClean="0">
                <a:solidFill>
                  <a:srgbClr val="FFFFFF"/>
                </a:solidFill>
                <a:latin typeface="Times New Roman Bold" charset="0"/>
                <a:cs typeface="Times New Roman Bold" charset="0"/>
                <a:sym typeface="Times New Roman Bold" charset="0"/>
              </a:rPr>
              <a:t>Genesis 2:-3</a:t>
            </a:r>
            <a:endParaRPr lang="en-US" sz="7200" dirty="0">
              <a:solidFill>
                <a:srgbClr val="FFFFFF"/>
              </a:solidFill>
              <a:latin typeface="Times New Roman Bold" charset="0"/>
              <a:cs typeface="Times New Roman Bold" charset="0"/>
              <a:sym typeface="Times New Roman Bold" charset="0"/>
            </a:endParaRPr>
          </a:p>
        </p:txBody>
      </p:sp>
      <p:sp>
        <p:nvSpPr>
          <p:cNvPr id="53251" name="Rectangle 3"/>
          <p:cNvSpPr>
            <a:spLocks/>
          </p:cNvSpPr>
          <p:nvPr/>
        </p:nvSpPr>
        <p:spPr bwMode="auto">
          <a:xfrm>
            <a:off x="1955800" y="4267200"/>
            <a:ext cx="15113000" cy="32385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dirty="0">
                <a:solidFill>
                  <a:schemeClr val="bg1"/>
                </a:solidFill>
              </a:rPr>
              <a:t>“And on the seventh day God ended His work which He had done, and He rested on the seventh day from all His work which He had done</a:t>
            </a:r>
            <a:r>
              <a:rPr lang="en-US" sz="7200" b="1" dirty="0" smtClean="0">
                <a:solidFill>
                  <a:schemeClr val="bg1"/>
                </a:solidFill>
              </a:rPr>
              <a:t>...”</a:t>
            </a:r>
            <a:endParaRPr lang="en-US" sz="7200" b="1" dirty="0">
              <a:solidFill>
                <a:schemeClr val="bg1"/>
              </a:solidFill>
            </a:endParaRPr>
          </a:p>
        </p:txBody>
      </p:sp>
    </p:spTree>
    <p:extLst>
      <p:ext uri="{BB962C8B-B14F-4D97-AF65-F5344CB8AC3E}">
        <p14:creationId xmlns="" xmlns:p14="http://schemas.microsoft.com/office/powerpoint/2010/main" val="365227735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50179" name="Rectangle 2"/>
          <p:cNvSpPr>
            <a:spLocks/>
          </p:cNvSpPr>
          <p:nvPr/>
        </p:nvSpPr>
        <p:spPr bwMode="auto">
          <a:xfrm>
            <a:off x="8356600" y="850900"/>
            <a:ext cx="7442200" cy="1092200"/>
          </a:xfrm>
          <a:prstGeom prst="rect">
            <a:avLst/>
          </a:prstGeom>
          <a:noFill/>
          <a:ln w="12700">
            <a:noFill/>
            <a:miter lim="800000"/>
            <a:headEnd/>
            <a:tailEnd/>
          </a:ln>
        </p:spPr>
        <p:txBody>
          <a:bodyPr lIns="38100" tIns="38100" rIns="495300" bIns="38100" anchor="ctr"/>
          <a:lstStyle/>
          <a:p>
            <a:pPr algn="l"/>
            <a:r>
              <a:rPr lang="en-US" sz="7200" dirty="0" smtClean="0">
                <a:solidFill>
                  <a:srgbClr val="FFFFFF"/>
                </a:solidFill>
                <a:latin typeface="Times New Roman Bold" charset="0"/>
                <a:cs typeface="Times New Roman Bold" charset="0"/>
                <a:sym typeface="Times New Roman Bold" charset="0"/>
              </a:rPr>
              <a:t>Genesis 2:2-3</a:t>
            </a:r>
            <a:endParaRPr lang="en-US" sz="7200" dirty="0">
              <a:solidFill>
                <a:srgbClr val="FFFFFF"/>
              </a:solidFill>
              <a:latin typeface="Times New Roman Bold" charset="0"/>
              <a:cs typeface="Times New Roman Bold" charset="0"/>
              <a:sym typeface="Times New Roman Bold" charset="0"/>
            </a:endParaRPr>
          </a:p>
        </p:txBody>
      </p:sp>
      <p:sp>
        <p:nvSpPr>
          <p:cNvPr id="53251" name="Rectangle 3"/>
          <p:cNvSpPr>
            <a:spLocks/>
          </p:cNvSpPr>
          <p:nvPr/>
        </p:nvSpPr>
        <p:spPr bwMode="auto">
          <a:xfrm>
            <a:off x="1498600" y="4114800"/>
            <a:ext cx="15113000" cy="32385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dirty="0" smtClean="0">
                <a:solidFill>
                  <a:schemeClr val="bg1"/>
                </a:solidFill>
              </a:rPr>
              <a:t>…Then </a:t>
            </a:r>
            <a:r>
              <a:rPr lang="en-US" sz="7200" b="1" dirty="0">
                <a:solidFill>
                  <a:schemeClr val="bg1"/>
                </a:solidFill>
              </a:rPr>
              <a:t>God blessed the seventh day and sanctified it, because in it He rested from all His work which God had created and made.”</a:t>
            </a:r>
          </a:p>
        </p:txBody>
      </p:sp>
    </p:spTree>
    <p:extLst>
      <p:ext uri="{BB962C8B-B14F-4D97-AF65-F5344CB8AC3E}">
        <p14:creationId xmlns="" xmlns:p14="http://schemas.microsoft.com/office/powerpoint/2010/main" val="66322193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8434" name="Rectangle 2"/>
          <p:cNvSpPr>
            <a:spLocks/>
          </p:cNvSpPr>
          <p:nvPr/>
        </p:nvSpPr>
        <p:spPr bwMode="auto">
          <a:xfrm>
            <a:off x="1206500" y="6057900"/>
            <a:ext cx="5800725" cy="2235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lnSpc>
                <a:spcPct val="90000"/>
              </a:lnSpc>
              <a:defRPr/>
            </a:pPr>
            <a:r>
              <a:rPr lang="en-US" sz="7200" b="1" dirty="0">
                <a:solidFill>
                  <a:srgbClr val="FFFFFF"/>
                </a:solidFill>
                <a:latin typeface="Century Gothic" charset="0"/>
                <a:ea typeface="Century Gothic" charset="0"/>
                <a:cs typeface="Century Gothic" charset="0"/>
                <a:sym typeface="Century Gothic" charset="0"/>
              </a:rPr>
              <a:t>Predictions of</a:t>
            </a:r>
          </a:p>
          <a:p>
            <a:pPr algn="l">
              <a:lnSpc>
                <a:spcPct val="90000"/>
              </a:lnSpc>
              <a:defRPr/>
            </a:pPr>
            <a:r>
              <a:rPr lang="en-US" sz="7200" b="1" dirty="0">
                <a:solidFill>
                  <a:srgbClr val="FFFFFF"/>
                </a:solidFill>
                <a:latin typeface="Century Gothic" charset="0"/>
                <a:ea typeface="Century Gothic" charset="0"/>
                <a:cs typeface="Century Gothic" charset="0"/>
                <a:sym typeface="Century Gothic" charset="0"/>
              </a:rPr>
              <a:t>God’s Word</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ontent Placeholder 4" descr="the-lord-of-the-sabbath.jpg"/>
          <p:cNvPicPr>
            <a:picLocks noGrp="1" noChangeAspect="1"/>
          </p:cNvPicPr>
          <p:nvPr>
            <p:ph idx="1"/>
          </p:nvPr>
        </p:nvPicPr>
        <p:blipFill>
          <a:blip r:embed="rId3" cstate="print"/>
          <a:stretch>
            <a:fillRect/>
          </a:stretch>
        </p:blipFill>
        <p:spPr>
          <a:xfrm>
            <a:off x="0" y="-1"/>
            <a:ext cx="16256000" cy="9153313"/>
          </a:xfrm>
        </p:spPr>
      </p:pic>
      <p:sp>
        <p:nvSpPr>
          <p:cNvPr id="3" name="Rectangle 2"/>
          <p:cNvSpPr/>
          <p:nvPr/>
        </p:nvSpPr>
        <p:spPr>
          <a:xfrm>
            <a:off x="431800" y="304800"/>
            <a:ext cx="8128000" cy="2086725"/>
          </a:xfrm>
          <a:prstGeom prst="rect">
            <a:avLst/>
          </a:prstGeom>
        </p:spPr>
        <p:txBody>
          <a:bodyPr>
            <a:spAutoFit/>
          </a:bodyPr>
          <a:lstStyle/>
          <a:p>
            <a:pPr algn="l">
              <a:lnSpc>
                <a:spcPct val="90000"/>
              </a:lnSpc>
              <a:defRPr/>
            </a:pPr>
            <a:r>
              <a:rPr lang="en-US" sz="7200" b="1" dirty="0" smtClean="0">
                <a:solidFill>
                  <a:schemeClr val="tx1"/>
                </a:solidFill>
                <a:latin typeface="Century Gothic" charset="0"/>
                <a:ea typeface="Century Gothic" charset="0"/>
                <a:cs typeface="Century Gothic" charset="0"/>
                <a:sym typeface="Century Gothic" charset="0"/>
              </a:rPr>
              <a:t>The 7</a:t>
            </a:r>
            <a:r>
              <a:rPr lang="en-US" sz="7200" b="1" baseline="30000" dirty="0" smtClean="0">
                <a:solidFill>
                  <a:schemeClr val="tx1"/>
                </a:solidFill>
                <a:latin typeface="Century Gothic" charset="0"/>
                <a:ea typeface="Century Gothic" charset="0"/>
                <a:cs typeface="Century Gothic" charset="0"/>
                <a:sym typeface="Century Gothic" charset="0"/>
              </a:rPr>
              <a:t>th</a:t>
            </a:r>
            <a:endParaRPr lang="en-US" sz="7200" b="1" dirty="0" smtClean="0">
              <a:solidFill>
                <a:schemeClr val="tx1"/>
              </a:solidFill>
              <a:latin typeface="Century Gothic" charset="0"/>
              <a:ea typeface="Century Gothic" charset="0"/>
              <a:cs typeface="Century Gothic" charset="0"/>
              <a:sym typeface="Century Gothic" charset="0"/>
            </a:endParaRPr>
          </a:p>
          <a:p>
            <a:pPr algn="l">
              <a:lnSpc>
                <a:spcPct val="90000"/>
              </a:lnSpc>
              <a:defRPr/>
            </a:pPr>
            <a:r>
              <a:rPr lang="en-US" sz="7200" b="1" dirty="0" smtClean="0">
                <a:solidFill>
                  <a:schemeClr val="tx1"/>
                </a:solidFill>
                <a:latin typeface="Century Gothic" charset="0"/>
                <a:ea typeface="Century Gothic" charset="0"/>
                <a:cs typeface="Century Gothic" charset="0"/>
                <a:sym typeface="Century Gothic" charset="0"/>
              </a:rPr>
              <a:t>Day</a:t>
            </a:r>
            <a:endParaRPr lang="en-US" sz="7200" b="1" dirty="0">
              <a:solidFill>
                <a:schemeClr val="tx1"/>
              </a:solidFill>
              <a:latin typeface="Century Gothic" charset="0"/>
              <a:ea typeface="Century Gothic" charset="0"/>
              <a:cs typeface="Century Gothic" charset="0"/>
              <a:sym typeface="Century Gothic"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88066" name="Rectangle 2"/>
          <p:cNvSpPr>
            <a:spLocks/>
          </p:cNvSpPr>
          <p:nvPr/>
        </p:nvSpPr>
        <p:spPr bwMode="auto">
          <a:xfrm>
            <a:off x="431800" y="4572000"/>
            <a:ext cx="10795000" cy="3323987"/>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square" lIns="0" tIns="0" rIns="457200" bIns="0" anchor="ctr">
            <a:spAutoFit/>
          </a:bodyPr>
          <a:lstStyle/>
          <a:p>
            <a:pPr marL="457200" indent="-228600" algn="l">
              <a:defRPr/>
            </a:pPr>
            <a:r>
              <a:rPr lang="en-US" sz="7200" b="1" dirty="0">
                <a:solidFill>
                  <a:srgbClr val="FFFFFF"/>
                </a:solidFill>
                <a:latin typeface="Century Gothic" charset="0"/>
                <a:ea typeface="Century Gothic" charset="0"/>
                <a:cs typeface="Century Gothic" charset="0"/>
                <a:sym typeface="Century Gothic" charset="0"/>
              </a:rPr>
              <a:t>1.	He rested upon it. </a:t>
            </a:r>
          </a:p>
          <a:p>
            <a:pPr marL="457200" indent="-228600" algn="l">
              <a:defRPr/>
            </a:pPr>
            <a:r>
              <a:rPr lang="en-US" sz="7200" b="1" dirty="0">
                <a:solidFill>
                  <a:srgbClr val="FFFFFF"/>
                </a:solidFill>
                <a:latin typeface="Century Gothic" charset="0"/>
                <a:ea typeface="Century Gothic" charset="0"/>
                <a:cs typeface="Century Gothic" charset="0"/>
                <a:sym typeface="Century Gothic" charset="0"/>
              </a:rPr>
              <a:t>2.	He blessed it.</a:t>
            </a:r>
          </a:p>
          <a:p>
            <a:pPr marL="457200" indent="-228600" algn="l">
              <a:defRPr/>
            </a:pPr>
            <a:r>
              <a:rPr lang="en-US" sz="7200" b="1" dirty="0">
                <a:solidFill>
                  <a:srgbClr val="FFFFFF"/>
                </a:solidFill>
                <a:latin typeface="Century Gothic" charset="0"/>
                <a:ea typeface="Century Gothic" charset="0"/>
                <a:cs typeface="Century Gothic" charset="0"/>
                <a:sym typeface="Century Gothic" charset="0"/>
              </a:rPr>
              <a:t>3.	He sanctified it</a:t>
            </a:r>
            <a:r>
              <a:rPr lang="en-US" sz="7200" b="1" dirty="0" smtClean="0">
                <a:solidFill>
                  <a:srgbClr val="FFFFFF"/>
                </a:solidFill>
                <a:latin typeface="Century Gothic" charset="0"/>
                <a:ea typeface="Century Gothic" charset="0"/>
                <a:cs typeface="Century Gothic" charset="0"/>
                <a:sym typeface="Century Gothic" charset="0"/>
              </a:rPr>
              <a:t>.</a:t>
            </a:r>
            <a:endParaRPr lang="en-US" sz="7200" b="1" dirty="0">
              <a:solidFill>
                <a:srgbClr val="FFFFFF"/>
              </a:solidFill>
              <a:latin typeface="Century Gothic" charset="0"/>
              <a:ea typeface="Century Gothic" charset="0"/>
              <a:cs typeface="Century Gothic" charset="0"/>
              <a:sym typeface="Century Gothic"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65538" name="Rectangle 2"/>
          <p:cNvSpPr>
            <a:spLocks/>
          </p:cNvSpPr>
          <p:nvPr/>
        </p:nvSpPr>
        <p:spPr bwMode="auto">
          <a:xfrm>
            <a:off x="1154113" y="812800"/>
            <a:ext cx="5235575" cy="2235200"/>
          </a:xfrm>
          <a:prstGeom prst="rect">
            <a:avLst/>
          </a:prstGeom>
          <a:noFill/>
          <a:ln w="12700" cap="flat">
            <a:noFill/>
            <a:miter lim="800000"/>
            <a:headEnd type="none" w="med" len="med"/>
            <a:tailEnd type="none" w="med" len="med"/>
          </a:ln>
        </p:spPr>
        <p:txBody>
          <a:bodyPr wrap="none" lIns="0" tIns="0" rIns="457200" bIns="0" anchor="ctr">
            <a:spAutoFit/>
          </a:bodyPr>
          <a:lstStyle/>
          <a:p>
            <a:pPr algn="l">
              <a:lnSpc>
                <a:spcPct val="90000"/>
              </a:lnSpc>
              <a:defRPr/>
            </a:pPr>
            <a:r>
              <a:rPr lang="en-US" sz="7200" b="1">
                <a:solidFill>
                  <a:srgbClr val="FFFFFF"/>
                </a:solidFill>
                <a:effectLst>
                  <a:outerShdw blurRad="38100" dist="38100" dir="2700000" algn="tl">
                    <a:srgbClr val="C0C0C0"/>
                  </a:outerShdw>
                </a:effectLst>
                <a:latin typeface="Century Gothic" charset="0"/>
                <a:ea typeface="Century Gothic" charset="0"/>
                <a:cs typeface="Century Gothic" charset="0"/>
                <a:sym typeface="Century Gothic" charset="0"/>
              </a:rPr>
              <a:t>Long before</a:t>
            </a:r>
          </a:p>
          <a:p>
            <a:pPr algn="l">
              <a:lnSpc>
                <a:spcPct val="90000"/>
              </a:lnSpc>
              <a:defRPr/>
            </a:pPr>
            <a:r>
              <a:rPr lang="en-US" sz="7200" b="1">
                <a:solidFill>
                  <a:srgbClr val="FFFFFF"/>
                </a:solidFill>
                <a:effectLst>
                  <a:outerShdw blurRad="38100" dist="38100" dir="2700000" algn="tl">
                    <a:srgbClr val="C0C0C0"/>
                  </a:outerShdw>
                </a:effectLst>
                <a:latin typeface="Century Gothic" charset="0"/>
                <a:ea typeface="Century Gothic" charset="0"/>
                <a:cs typeface="Century Gothic" charset="0"/>
                <a:sym typeface="Century Gothic" charset="0"/>
              </a:rPr>
              <a:t>the Exodus</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67586" name="Rectangle 2"/>
          <p:cNvSpPr>
            <a:spLocks/>
          </p:cNvSpPr>
          <p:nvPr/>
        </p:nvSpPr>
        <p:spPr bwMode="auto">
          <a:xfrm>
            <a:off x="1066800" y="2952750"/>
            <a:ext cx="15113000" cy="52451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dirty="0">
                <a:solidFill>
                  <a:srgbClr val="FFFFFF"/>
                </a:solidFill>
                <a:latin typeface="Century Gothic" charset="0"/>
                <a:ea typeface="Century Gothic" charset="0"/>
                <a:cs typeface="Century Gothic" charset="0"/>
                <a:sym typeface="Century Gothic" charset="0"/>
              </a:rPr>
              <a:t>“Remember the Sabbath day, to keep it holy. Six days you shall labor and do all your work, but the seventh day is the Sabbath of the Lord your God</a:t>
            </a:r>
            <a:r>
              <a:rPr lang="en-US" sz="7200" b="1" dirty="0" smtClean="0">
                <a:solidFill>
                  <a:srgbClr val="FFFFFF"/>
                </a:solidFill>
                <a:latin typeface="Century Gothic" charset="0"/>
                <a:ea typeface="Century Gothic" charset="0"/>
                <a:cs typeface="Century Gothic" charset="0"/>
                <a:sym typeface="Century Gothic" charset="0"/>
              </a:rPr>
              <a:t>. …”</a:t>
            </a:r>
            <a:endParaRPr lang="en-US" sz="7200" b="1" dirty="0">
              <a:solidFill>
                <a:srgbClr val="FFFFFF"/>
              </a:solidFill>
              <a:latin typeface="Century Gothic" charset="0"/>
              <a:ea typeface="Century Gothic" charset="0"/>
              <a:cs typeface="Century Gothic" charset="0"/>
              <a:sym typeface="Century Gothic" charset="0"/>
            </a:endParaRPr>
          </a:p>
        </p:txBody>
      </p:sp>
      <p:sp>
        <p:nvSpPr>
          <p:cNvPr id="64516" name="Rectangle 3"/>
          <p:cNvSpPr>
            <a:spLocks/>
          </p:cNvSpPr>
          <p:nvPr/>
        </p:nvSpPr>
        <p:spPr bwMode="auto">
          <a:xfrm>
            <a:off x="6210300" y="850900"/>
            <a:ext cx="95885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Exodus 20:8-11</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65539" name="Rectangle 2"/>
          <p:cNvSpPr>
            <a:spLocks/>
          </p:cNvSpPr>
          <p:nvPr/>
        </p:nvSpPr>
        <p:spPr bwMode="auto">
          <a:xfrm>
            <a:off x="6210300" y="850900"/>
            <a:ext cx="95885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Exodus 20:8-11</a:t>
            </a:r>
          </a:p>
        </p:txBody>
      </p:sp>
      <p:sp>
        <p:nvSpPr>
          <p:cNvPr id="68611" name="Rectangle 3"/>
          <p:cNvSpPr>
            <a:spLocks/>
          </p:cNvSpPr>
          <p:nvPr/>
        </p:nvSpPr>
        <p:spPr bwMode="auto">
          <a:xfrm>
            <a:off x="1066800" y="2451100"/>
            <a:ext cx="15113000" cy="62484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dirty="0" smtClean="0">
                <a:solidFill>
                  <a:srgbClr val="FFFFFF"/>
                </a:solidFill>
                <a:latin typeface="Century Gothic" charset="0"/>
                <a:ea typeface="Century Gothic" charset="0"/>
                <a:cs typeface="Century Gothic" charset="0"/>
                <a:sym typeface="Century Gothic" charset="0"/>
              </a:rPr>
              <a:t>“… In </a:t>
            </a:r>
            <a:r>
              <a:rPr lang="en-US" sz="7200" b="1" dirty="0">
                <a:solidFill>
                  <a:srgbClr val="FFFFFF"/>
                </a:solidFill>
                <a:latin typeface="Century Gothic" charset="0"/>
                <a:ea typeface="Century Gothic" charset="0"/>
                <a:cs typeface="Century Gothic" charset="0"/>
                <a:sym typeface="Century Gothic" charset="0"/>
              </a:rPr>
              <a:t>it you shall do no work: you, nor your son, nor your daughter, nor your male servant, nor your female servant, nor your cattle, nor your stranger who is within your gates</a:t>
            </a:r>
            <a:r>
              <a:rPr lang="en-US" sz="7200" b="1" dirty="0" smtClean="0">
                <a:solidFill>
                  <a:srgbClr val="FFFFFF"/>
                </a:solidFill>
                <a:latin typeface="Century Gothic" charset="0"/>
                <a:ea typeface="Century Gothic" charset="0"/>
                <a:cs typeface="Century Gothic" charset="0"/>
                <a:sym typeface="Century Gothic" charset="0"/>
              </a:rPr>
              <a:t>. …”</a:t>
            </a:r>
            <a:endParaRPr lang="en-US" sz="7200" b="1" dirty="0">
              <a:solidFill>
                <a:srgbClr val="FFFFFF"/>
              </a:solidFill>
              <a:latin typeface="Century Gothic" charset="0"/>
              <a:ea typeface="Century Gothic" charset="0"/>
              <a:cs typeface="Century Gothic" charset="0"/>
              <a:sym typeface="Century Gothic"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69634" name="Rectangle 2"/>
          <p:cNvSpPr>
            <a:spLocks/>
          </p:cNvSpPr>
          <p:nvPr/>
        </p:nvSpPr>
        <p:spPr bwMode="auto">
          <a:xfrm>
            <a:off x="1066800" y="3454400"/>
            <a:ext cx="15113000" cy="42418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dirty="0" smtClean="0">
                <a:solidFill>
                  <a:srgbClr val="FFFFFF"/>
                </a:solidFill>
                <a:latin typeface="Century Gothic" charset="0"/>
                <a:ea typeface="Century Gothic" charset="0"/>
                <a:cs typeface="Century Gothic" charset="0"/>
                <a:sym typeface="Century Gothic" charset="0"/>
              </a:rPr>
              <a:t>“… For </a:t>
            </a:r>
            <a:r>
              <a:rPr lang="en-US" sz="7200" b="1" dirty="0">
                <a:solidFill>
                  <a:srgbClr val="FFFFFF"/>
                </a:solidFill>
                <a:latin typeface="Century Gothic" charset="0"/>
                <a:ea typeface="Century Gothic" charset="0"/>
                <a:cs typeface="Century Gothic" charset="0"/>
                <a:sym typeface="Century Gothic" charset="0"/>
              </a:rPr>
              <a:t>in six days the Lord made the heavens and the earth, the sea, and all that is in them, and rested the seventh day</a:t>
            </a:r>
            <a:r>
              <a:rPr lang="en-US" sz="7200" b="1" dirty="0" smtClean="0">
                <a:solidFill>
                  <a:srgbClr val="FFFFFF"/>
                </a:solidFill>
                <a:latin typeface="Century Gothic" charset="0"/>
                <a:ea typeface="Century Gothic" charset="0"/>
                <a:cs typeface="Century Gothic" charset="0"/>
                <a:sym typeface="Century Gothic" charset="0"/>
              </a:rPr>
              <a:t>. …”</a:t>
            </a:r>
            <a:endParaRPr lang="en-US" sz="7200" b="1" dirty="0">
              <a:solidFill>
                <a:srgbClr val="FFFFFF"/>
              </a:solidFill>
              <a:latin typeface="Century Gothic" charset="0"/>
              <a:ea typeface="Century Gothic" charset="0"/>
              <a:cs typeface="Century Gothic" charset="0"/>
              <a:sym typeface="Century Gothic" charset="0"/>
            </a:endParaRPr>
          </a:p>
        </p:txBody>
      </p:sp>
      <p:sp>
        <p:nvSpPr>
          <p:cNvPr id="66564" name="Rectangle 3"/>
          <p:cNvSpPr>
            <a:spLocks/>
          </p:cNvSpPr>
          <p:nvPr/>
        </p:nvSpPr>
        <p:spPr bwMode="auto">
          <a:xfrm>
            <a:off x="6210300" y="850900"/>
            <a:ext cx="95885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Exodus 20:8-11</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70658" name="Rectangle 2"/>
          <p:cNvSpPr>
            <a:spLocks/>
          </p:cNvSpPr>
          <p:nvPr/>
        </p:nvSpPr>
        <p:spPr bwMode="auto">
          <a:xfrm>
            <a:off x="1143000" y="3308350"/>
            <a:ext cx="15113000" cy="2235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dirty="0" smtClean="0">
                <a:solidFill>
                  <a:srgbClr val="FFFFFF"/>
                </a:solidFill>
                <a:latin typeface="Century Gothic" charset="0"/>
                <a:ea typeface="Century Gothic" charset="0"/>
                <a:cs typeface="Century Gothic" charset="0"/>
                <a:sym typeface="Century Gothic" charset="0"/>
              </a:rPr>
              <a:t>“… Therefore </a:t>
            </a:r>
            <a:r>
              <a:rPr lang="en-US" sz="7200" b="1" dirty="0">
                <a:solidFill>
                  <a:srgbClr val="FFFFFF"/>
                </a:solidFill>
                <a:latin typeface="Century Gothic" charset="0"/>
                <a:ea typeface="Century Gothic" charset="0"/>
                <a:cs typeface="Century Gothic" charset="0"/>
                <a:sym typeface="Century Gothic" charset="0"/>
              </a:rPr>
              <a:t>the Lord blessed the Sabbath day and hallowed it.”</a:t>
            </a:r>
          </a:p>
        </p:txBody>
      </p:sp>
      <p:sp>
        <p:nvSpPr>
          <p:cNvPr id="67588" name="Rectangle 3"/>
          <p:cNvSpPr>
            <a:spLocks/>
          </p:cNvSpPr>
          <p:nvPr/>
        </p:nvSpPr>
        <p:spPr bwMode="auto">
          <a:xfrm>
            <a:off x="6210300" y="850900"/>
            <a:ext cx="95885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Exodus 20:8-11</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644" y="0"/>
            <a:ext cx="16250356" cy="9157952"/>
          </a:xfrm>
          <a:prstGeom prst="rect">
            <a:avLst/>
          </a:prstGeom>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76802" name="Rectangle 2"/>
          <p:cNvSpPr>
            <a:spLocks/>
          </p:cNvSpPr>
          <p:nvPr/>
        </p:nvSpPr>
        <p:spPr bwMode="auto">
          <a:xfrm>
            <a:off x="901700" y="2336800"/>
            <a:ext cx="15328900" cy="62484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dirty="0" smtClean="0">
                <a:solidFill>
                  <a:srgbClr val="FFFFFF"/>
                </a:solidFill>
                <a:latin typeface="Century Gothic" charset="0"/>
                <a:ea typeface="Century Gothic" charset="0"/>
                <a:cs typeface="Century Gothic" charset="0"/>
                <a:sym typeface="Century Gothic" charset="0"/>
              </a:rPr>
              <a:t>“… Everyone </a:t>
            </a:r>
            <a:r>
              <a:rPr lang="en-US" sz="7200" b="1" dirty="0">
                <a:solidFill>
                  <a:srgbClr val="FFFFFF"/>
                </a:solidFill>
                <a:latin typeface="Century Gothic" charset="0"/>
                <a:ea typeface="Century Gothic" charset="0"/>
                <a:cs typeface="Century Gothic" charset="0"/>
                <a:sym typeface="Century Gothic" charset="0"/>
              </a:rPr>
              <a:t>who keeps from defiling the Sabbath… I will bring to My holy mountain, and make them joyful in My house of prayer… For My house shall be called a house of prayer for all nations.”</a:t>
            </a:r>
          </a:p>
        </p:txBody>
      </p:sp>
      <p:sp>
        <p:nvSpPr>
          <p:cNvPr id="73732" name="Rectangle 3"/>
          <p:cNvSpPr>
            <a:spLocks/>
          </p:cNvSpPr>
          <p:nvPr/>
        </p:nvSpPr>
        <p:spPr bwMode="auto">
          <a:xfrm>
            <a:off x="6210300" y="850900"/>
            <a:ext cx="9588500" cy="1092200"/>
          </a:xfrm>
          <a:prstGeom prst="rect">
            <a:avLst/>
          </a:prstGeom>
          <a:noFill/>
          <a:ln w="12700">
            <a:noFill/>
            <a:miter lim="800000"/>
            <a:headEnd/>
            <a:tailEnd/>
          </a:ln>
        </p:spPr>
        <p:txBody>
          <a:bodyPr lIns="38100" tIns="38100" rIns="495300" bIns="38100" anchor="ctr"/>
          <a:lstStyle/>
          <a:p>
            <a:pPr algn="l"/>
            <a:r>
              <a:rPr lang="en-US" sz="7200" dirty="0">
                <a:solidFill>
                  <a:srgbClr val="FFFFFF"/>
                </a:solidFill>
                <a:latin typeface="Times New Roman Bold" charset="0"/>
                <a:cs typeface="Times New Roman Bold" charset="0"/>
                <a:sym typeface="Times New Roman Bold" charset="0"/>
              </a:rPr>
              <a:t>Isaiah </a:t>
            </a:r>
            <a:r>
              <a:rPr lang="en-US" sz="7200" dirty="0" smtClean="0">
                <a:solidFill>
                  <a:srgbClr val="FFFFFF"/>
                </a:solidFill>
                <a:latin typeface="Times New Roman Bold" charset="0"/>
                <a:cs typeface="Times New Roman Bold" charset="0"/>
                <a:sym typeface="Times New Roman Bold" charset="0"/>
              </a:rPr>
              <a:t>58:6, 7,</a:t>
            </a:r>
            <a:endParaRPr lang="en-US" sz="7200" dirty="0">
              <a:solidFill>
                <a:srgbClr val="FFFFFF"/>
              </a:solidFill>
              <a:latin typeface="Times New Roman Bold" charset="0"/>
              <a:cs typeface="Times New Roman Bold" charset="0"/>
              <a:sym typeface="Times New Roman Bold"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77826" name="Rectangle 2"/>
          <p:cNvSpPr>
            <a:spLocks/>
          </p:cNvSpPr>
          <p:nvPr/>
        </p:nvSpPr>
        <p:spPr bwMode="auto">
          <a:xfrm>
            <a:off x="1092200" y="6870700"/>
            <a:ext cx="5489575"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defRPr/>
            </a:pPr>
            <a:r>
              <a:rPr lang="en-US" sz="7200" b="1">
                <a:solidFill>
                  <a:srgbClr val="FFFFFF"/>
                </a:solidFill>
                <a:latin typeface="Century Gothic" charset="0"/>
                <a:ea typeface="Century Gothic" charset="0"/>
                <a:cs typeface="Century Gothic" charset="0"/>
                <a:sym typeface="Century Gothic" charset="0"/>
              </a:rPr>
              <a:t>A day for all </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20482" name="Rectangle 2"/>
          <p:cNvSpPr>
            <a:spLocks/>
          </p:cNvSpPr>
          <p:nvPr/>
        </p:nvSpPr>
        <p:spPr bwMode="auto">
          <a:xfrm>
            <a:off x="1257300" y="774700"/>
            <a:ext cx="6459538" cy="2235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lnSpc>
                <a:spcPct val="90000"/>
              </a:lnSpc>
              <a:defRPr/>
            </a:pPr>
            <a:r>
              <a:rPr lang="en-US" sz="7200" b="1">
                <a:solidFill>
                  <a:srgbClr val="FFFFFF"/>
                </a:solidFill>
                <a:latin typeface="Century Gothic" charset="0"/>
                <a:ea typeface="Century Gothic" charset="0"/>
                <a:cs typeface="Century Gothic" charset="0"/>
                <a:sym typeface="Century Gothic" charset="0"/>
              </a:rPr>
              <a:t>Preparing the</a:t>
            </a:r>
          </a:p>
          <a:p>
            <a:pPr algn="l">
              <a:lnSpc>
                <a:spcPct val="90000"/>
              </a:lnSpc>
              <a:defRPr/>
            </a:pPr>
            <a:r>
              <a:rPr lang="en-US" sz="7200" b="1">
                <a:solidFill>
                  <a:srgbClr val="FFFFFF"/>
                </a:solidFill>
                <a:latin typeface="Century Gothic" charset="0"/>
                <a:ea typeface="Century Gothic" charset="0"/>
                <a:cs typeface="Century Gothic" charset="0"/>
                <a:sym typeface="Century Gothic" charset="0"/>
              </a:rPr>
              <a:t>last generation</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78850" name="Rectangle 2"/>
          <p:cNvSpPr>
            <a:spLocks/>
          </p:cNvSpPr>
          <p:nvPr/>
        </p:nvSpPr>
        <p:spPr bwMode="auto">
          <a:xfrm>
            <a:off x="901700" y="4343400"/>
            <a:ext cx="15328900" cy="2235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dirty="0" smtClean="0">
                <a:solidFill>
                  <a:srgbClr val="FFFFFF"/>
                </a:solidFill>
                <a:latin typeface="Century Gothic" charset="0"/>
                <a:ea typeface="Century Gothic" charset="0"/>
                <a:cs typeface="Century Gothic" charset="0"/>
                <a:sym typeface="Century Gothic" charset="0"/>
              </a:rPr>
              <a:t>“… The </a:t>
            </a:r>
            <a:r>
              <a:rPr lang="en-US" sz="7200" b="1" dirty="0">
                <a:solidFill>
                  <a:srgbClr val="FFFFFF"/>
                </a:solidFill>
                <a:latin typeface="Century Gothic" charset="0"/>
                <a:ea typeface="Century Gothic" charset="0"/>
                <a:cs typeface="Century Gothic" charset="0"/>
                <a:sym typeface="Century Gothic" charset="0"/>
              </a:rPr>
              <a:t>Sabbath was made for man, and not man for the Sabbath.”</a:t>
            </a:r>
          </a:p>
        </p:txBody>
      </p:sp>
      <p:sp>
        <p:nvSpPr>
          <p:cNvPr id="75780" name="Rectangle 3"/>
          <p:cNvSpPr>
            <a:spLocks/>
          </p:cNvSpPr>
          <p:nvPr/>
        </p:nvSpPr>
        <p:spPr bwMode="auto">
          <a:xfrm>
            <a:off x="6210300" y="850900"/>
            <a:ext cx="95885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Mark 2:27</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79874" name="Rectangle 2"/>
          <p:cNvSpPr>
            <a:spLocks/>
          </p:cNvSpPr>
          <p:nvPr/>
        </p:nvSpPr>
        <p:spPr bwMode="auto">
          <a:xfrm>
            <a:off x="1422400" y="2971800"/>
            <a:ext cx="15328900" cy="2235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dirty="0">
                <a:solidFill>
                  <a:srgbClr val="FFFFFF"/>
                </a:solidFill>
                <a:latin typeface="Century Gothic" charset="0"/>
                <a:ea typeface="Century Gothic" charset="0"/>
                <a:cs typeface="Century Gothic" charset="0"/>
                <a:sym typeface="Century Gothic" charset="0"/>
              </a:rPr>
              <a:t>“…the seventh day is the Sabbath of the Lord your God.”</a:t>
            </a:r>
          </a:p>
        </p:txBody>
      </p:sp>
      <p:sp>
        <p:nvSpPr>
          <p:cNvPr id="76804" name="Rectangle 3"/>
          <p:cNvSpPr>
            <a:spLocks/>
          </p:cNvSpPr>
          <p:nvPr/>
        </p:nvSpPr>
        <p:spPr bwMode="auto">
          <a:xfrm>
            <a:off x="6210300" y="850900"/>
            <a:ext cx="95885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Exodus 20:10</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cstate="print"/>
          <a:srcRect/>
          <a:stretch>
            <a:fillRect/>
          </a:stretch>
        </p:blipFill>
        <p:spPr bwMode="auto">
          <a:xfrm>
            <a:off x="0" y="15240"/>
            <a:ext cx="16256000" cy="9144000"/>
          </a:xfrm>
          <a:prstGeom prst="rect">
            <a:avLst/>
          </a:prstGeom>
          <a:noFill/>
          <a:ln w="12700">
            <a:noFill/>
            <a:miter lim="800000"/>
            <a:headEnd/>
            <a:tailEnd/>
          </a:ln>
        </p:spPr>
      </p:pic>
      <p:sp>
        <p:nvSpPr>
          <p:cNvPr id="80898" name="Rectangle 2"/>
          <p:cNvSpPr>
            <a:spLocks/>
          </p:cNvSpPr>
          <p:nvPr/>
        </p:nvSpPr>
        <p:spPr bwMode="auto">
          <a:xfrm>
            <a:off x="2184400" y="3048000"/>
            <a:ext cx="13182600"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dirty="0" smtClean="0">
                <a:solidFill>
                  <a:srgbClr val="FFFFFF"/>
                </a:solidFill>
                <a:latin typeface="Century Gothic" charset="0"/>
                <a:ea typeface="Century Gothic" charset="0"/>
                <a:cs typeface="Century Gothic" charset="0"/>
                <a:sym typeface="Century Gothic" charset="0"/>
              </a:rPr>
              <a:t>“… My [God’s] holy day … </a:t>
            </a:r>
            <a:r>
              <a:rPr lang="en-US" sz="7200" b="1" dirty="0">
                <a:solidFill>
                  <a:srgbClr val="FFFFFF"/>
                </a:solidFill>
                <a:latin typeface="Century Gothic" charset="0"/>
                <a:ea typeface="Century Gothic" charset="0"/>
                <a:cs typeface="Century Gothic" charset="0"/>
                <a:sym typeface="Century Gothic" charset="0"/>
              </a:rPr>
              <a:t>”</a:t>
            </a:r>
          </a:p>
        </p:txBody>
      </p:sp>
      <p:sp>
        <p:nvSpPr>
          <p:cNvPr id="77828" name="Rectangle 3"/>
          <p:cNvSpPr>
            <a:spLocks/>
          </p:cNvSpPr>
          <p:nvPr/>
        </p:nvSpPr>
        <p:spPr bwMode="auto">
          <a:xfrm>
            <a:off x="6210300" y="850900"/>
            <a:ext cx="95885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Isaiah 58:13</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81922" name="Rectangle 2"/>
          <p:cNvSpPr>
            <a:spLocks/>
          </p:cNvSpPr>
          <p:nvPr/>
        </p:nvSpPr>
        <p:spPr bwMode="auto">
          <a:xfrm>
            <a:off x="1727200" y="3581400"/>
            <a:ext cx="13360400"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dirty="0" smtClean="0">
                <a:solidFill>
                  <a:srgbClr val="FFFFFF"/>
                </a:solidFill>
                <a:latin typeface="Century Gothic" charset="0"/>
                <a:ea typeface="Century Gothic" charset="0"/>
                <a:cs typeface="Century Gothic" charset="0"/>
                <a:sym typeface="Century Gothic" charset="0"/>
              </a:rPr>
              <a:t>“… Lord </a:t>
            </a:r>
            <a:r>
              <a:rPr lang="en-US" sz="7200" b="1" dirty="0">
                <a:solidFill>
                  <a:srgbClr val="FFFFFF"/>
                </a:solidFill>
                <a:latin typeface="Century Gothic" charset="0"/>
                <a:ea typeface="Century Gothic" charset="0"/>
                <a:cs typeface="Century Gothic" charset="0"/>
                <a:sym typeface="Century Gothic" charset="0"/>
              </a:rPr>
              <a:t>even of the </a:t>
            </a:r>
            <a:r>
              <a:rPr lang="en-US" sz="7200" b="1" dirty="0" smtClean="0">
                <a:solidFill>
                  <a:srgbClr val="FFFFFF"/>
                </a:solidFill>
                <a:latin typeface="Century Gothic" charset="0"/>
                <a:ea typeface="Century Gothic" charset="0"/>
                <a:cs typeface="Century Gothic" charset="0"/>
                <a:sym typeface="Century Gothic" charset="0"/>
              </a:rPr>
              <a:t>Sabbath day.”</a:t>
            </a:r>
            <a:endParaRPr lang="en-US" sz="7200" b="1" dirty="0">
              <a:solidFill>
                <a:srgbClr val="FFFFFF"/>
              </a:solidFill>
              <a:latin typeface="Century Gothic" charset="0"/>
              <a:ea typeface="Century Gothic" charset="0"/>
              <a:cs typeface="Century Gothic" charset="0"/>
              <a:sym typeface="Century Gothic" charset="0"/>
            </a:endParaRPr>
          </a:p>
        </p:txBody>
      </p:sp>
      <p:sp>
        <p:nvSpPr>
          <p:cNvPr id="78852" name="Rectangle 3"/>
          <p:cNvSpPr>
            <a:spLocks/>
          </p:cNvSpPr>
          <p:nvPr/>
        </p:nvSpPr>
        <p:spPr bwMode="auto">
          <a:xfrm>
            <a:off x="6210300" y="850900"/>
            <a:ext cx="95885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Matthew 12:8</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ble - Jesus - Jesus With Young Child.jpg"/>
          <p:cNvPicPr>
            <a:picLocks noChangeAspect="1"/>
          </p:cNvPicPr>
          <p:nvPr/>
        </p:nvPicPr>
        <p:blipFill>
          <a:blip r:embed="rId3" cstate="print"/>
          <a:stretch>
            <a:fillRect/>
          </a:stretch>
        </p:blipFill>
        <p:spPr>
          <a:xfrm>
            <a:off x="0" y="0"/>
            <a:ext cx="16256000" cy="9144000"/>
          </a:xfrm>
          <a:prstGeom prst="rect">
            <a:avLst/>
          </a:prstGeom>
        </p:spPr>
      </p:pic>
      <p:sp>
        <p:nvSpPr>
          <p:cNvPr id="82946" name="Rectangle 2"/>
          <p:cNvSpPr>
            <a:spLocks/>
          </p:cNvSpPr>
          <p:nvPr/>
        </p:nvSpPr>
        <p:spPr bwMode="auto">
          <a:xfrm>
            <a:off x="1219200" y="7277100"/>
            <a:ext cx="14681200"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defRPr/>
            </a:pPr>
            <a:r>
              <a:rPr lang="en-US" sz="7200" b="1">
                <a:solidFill>
                  <a:srgbClr val="FFFFFF"/>
                </a:solidFill>
                <a:latin typeface="Century Gothic" charset="0"/>
                <a:ea typeface="Century Gothic" charset="0"/>
                <a:cs typeface="Century Gothic" charset="0"/>
                <a:sym typeface="Century Gothic" charset="0"/>
              </a:rPr>
              <a:t>A sign between God and man</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86018" name="Rectangle 2"/>
          <p:cNvSpPr>
            <a:spLocks/>
          </p:cNvSpPr>
          <p:nvPr/>
        </p:nvSpPr>
        <p:spPr bwMode="auto">
          <a:xfrm>
            <a:off x="901700" y="2838450"/>
            <a:ext cx="15328900" cy="52451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dirty="0">
                <a:solidFill>
                  <a:srgbClr val="FFFFFF"/>
                </a:solidFill>
                <a:latin typeface="Century Gothic" charset="0"/>
                <a:ea typeface="Century Gothic" charset="0"/>
                <a:cs typeface="Century Gothic" charset="0"/>
                <a:sym typeface="Century Gothic" charset="0"/>
              </a:rPr>
              <a:t>“Moreover I also gave them My Sabbaths, to be a sign between them and Me, that they might know that I am the Lord who sanctifies them.”</a:t>
            </a:r>
          </a:p>
        </p:txBody>
      </p:sp>
      <p:sp>
        <p:nvSpPr>
          <p:cNvPr id="82948" name="Rectangle 3"/>
          <p:cNvSpPr>
            <a:spLocks/>
          </p:cNvSpPr>
          <p:nvPr/>
        </p:nvSpPr>
        <p:spPr bwMode="auto">
          <a:xfrm>
            <a:off x="6210300" y="850900"/>
            <a:ext cx="95885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Ezekiel 20:12</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ble - Jesus 03.jpg"/>
          <p:cNvPicPr>
            <a:picLocks noChangeAspect="1"/>
          </p:cNvPicPr>
          <p:nvPr/>
        </p:nvPicPr>
        <p:blipFill>
          <a:blip r:embed="rId3" cstate="print"/>
          <a:stretch>
            <a:fillRect/>
          </a:stretch>
        </p:blipFill>
        <p:spPr>
          <a:xfrm>
            <a:off x="-1" y="0"/>
            <a:ext cx="16256001" cy="9144000"/>
          </a:xfrm>
          <a:prstGeom prst="rect">
            <a:avLst/>
          </a:prstGeom>
        </p:spPr>
      </p:pic>
      <p:sp>
        <p:nvSpPr>
          <p:cNvPr id="84994" name="Rectangle 2"/>
          <p:cNvSpPr>
            <a:spLocks/>
          </p:cNvSpPr>
          <p:nvPr/>
        </p:nvSpPr>
        <p:spPr bwMode="auto">
          <a:xfrm>
            <a:off x="1358900" y="7188200"/>
            <a:ext cx="14935200"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defRPr/>
            </a:pPr>
            <a:r>
              <a:rPr lang="en-US" sz="7200" b="1" dirty="0">
                <a:ln>
                  <a:solidFill>
                    <a:schemeClr val="tx1"/>
                  </a:solidFill>
                </a:ln>
                <a:solidFill>
                  <a:srgbClr val="FFFFFF"/>
                </a:solidFill>
                <a:latin typeface="Century Gothic" charset="0"/>
                <a:ea typeface="Century Gothic" charset="0"/>
                <a:cs typeface="Century Gothic" charset="0"/>
                <a:sym typeface="Century Gothic" charset="0"/>
              </a:rPr>
              <a:t>Our Creator is also our Savior</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ble - Creation 01.jpg"/>
          <p:cNvPicPr>
            <a:picLocks noChangeAspect="1"/>
          </p:cNvPicPr>
          <p:nvPr/>
        </p:nvPicPr>
        <p:blipFill>
          <a:blip r:embed="rId3" cstate="print"/>
          <a:stretch>
            <a:fillRect/>
          </a:stretch>
        </p:blipFill>
        <p:spPr>
          <a:xfrm>
            <a:off x="0" y="0"/>
            <a:ext cx="16256000" cy="9144000"/>
          </a:xfrm>
          <a:prstGeom prst="rect">
            <a:avLst/>
          </a:prstGeom>
        </p:spPr>
      </p:pic>
      <p:sp>
        <p:nvSpPr>
          <p:cNvPr id="87042" name="Rectangle 2"/>
          <p:cNvSpPr>
            <a:spLocks/>
          </p:cNvSpPr>
          <p:nvPr/>
        </p:nvSpPr>
        <p:spPr bwMode="auto">
          <a:xfrm>
            <a:off x="355600" y="6477000"/>
            <a:ext cx="15113000" cy="2235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dirty="0">
                <a:solidFill>
                  <a:srgbClr val="FFFFFF"/>
                </a:solidFill>
                <a:latin typeface="Century Gothic" charset="0"/>
                <a:ea typeface="Century Gothic" charset="0"/>
                <a:cs typeface="Century Gothic" charset="0"/>
                <a:sym typeface="Century Gothic" charset="0"/>
              </a:rPr>
              <a:t>The Sabbath</a:t>
            </a:r>
          </a:p>
          <a:p>
            <a:pPr algn="l">
              <a:lnSpc>
                <a:spcPct val="90000"/>
              </a:lnSpc>
              <a:defRPr/>
            </a:pPr>
            <a:r>
              <a:rPr lang="en-US" sz="7200" b="1" dirty="0">
                <a:solidFill>
                  <a:srgbClr val="FFFFFF"/>
                </a:solidFill>
                <a:latin typeface="Century Gothic" charset="0"/>
                <a:ea typeface="Century Gothic" charset="0"/>
                <a:cs typeface="Century Gothic" charset="0"/>
                <a:sym typeface="Century Gothic" charset="0"/>
              </a:rPr>
              <a:t>forever </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88066" name="Rectangle 2"/>
          <p:cNvSpPr>
            <a:spLocks/>
          </p:cNvSpPr>
          <p:nvPr/>
        </p:nvSpPr>
        <p:spPr bwMode="auto">
          <a:xfrm>
            <a:off x="901700" y="2838450"/>
            <a:ext cx="15328900" cy="52451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a:solidFill>
                  <a:srgbClr val="FFFFFF"/>
                </a:solidFill>
                <a:latin typeface="Century Gothic" charset="0"/>
                <a:ea typeface="Century Gothic" charset="0"/>
                <a:cs typeface="Century Gothic" charset="0"/>
                <a:sym typeface="Century Gothic" charset="0"/>
              </a:rPr>
              <a:t>“For as the new heavens and the new earth which I will make shall remain before Me, says the Lord, so shall your descendants and your name remain... ”</a:t>
            </a:r>
          </a:p>
        </p:txBody>
      </p:sp>
      <p:sp>
        <p:nvSpPr>
          <p:cNvPr id="84996" name="Rectangle 3"/>
          <p:cNvSpPr>
            <a:spLocks/>
          </p:cNvSpPr>
          <p:nvPr/>
        </p:nvSpPr>
        <p:spPr bwMode="auto">
          <a:xfrm>
            <a:off x="6210300" y="850900"/>
            <a:ext cx="95885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Isaiah 66:22, 23</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89090" name="Rectangle 2"/>
          <p:cNvSpPr>
            <a:spLocks/>
          </p:cNvSpPr>
          <p:nvPr/>
        </p:nvSpPr>
        <p:spPr bwMode="auto">
          <a:xfrm>
            <a:off x="901700" y="2838450"/>
            <a:ext cx="15328900" cy="52451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dirty="0" smtClean="0">
                <a:solidFill>
                  <a:srgbClr val="FFFFFF"/>
                </a:solidFill>
                <a:latin typeface="Century Gothic" charset="0"/>
                <a:ea typeface="Century Gothic" charset="0"/>
                <a:cs typeface="Century Gothic" charset="0"/>
                <a:sym typeface="Century Gothic" charset="0"/>
              </a:rPr>
              <a:t>“… And </a:t>
            </a:r>
            <a:r>
              <a:rPr lang="en-US" sz="7200" b="1" dirty="0">
                <a:solidFill>
                  <a:srgbClr val="FFFFFF"/>
                </a:solidFill>
                <a:latin typeface="Century Gothic" charset="0"/>
                <a:ea typeface="Century Gothic" charset="0"/>
                <a:cs typeface="Century Gothic" charset="0"/>
                <a:sym typeface="Century Gothic" charset="0"/>
              </a:rPr>
              <a:t>it shall come to pass that from one New Moon to another, and from one Sabbath to another, all flesh shall come to worship before Me, says the Lord.”</a:t>
            </a:r>
          </a:p>
        </p:txBody>
      </p:sp>
      <p:sp>
        <p:nvSpPr>
          <p:cNvPr id="86020" name="Rectangle 3"/>
          <p:cNvSpPr>
            <a:spLocks/>
          </p:cNvSpPr>
          <p:nvPr/>
        </p:nvSpPr>
        <p:spPr bwMode="auto">
          <a:xfrm>
            <a:off x="6210300" y="850900"/>
            <a:ext cx="95885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Isaiah 66:22, 23</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8435" name="Rectangle 2"/>
          <p:cNvSpPr>
            <a:spLocks/>
          </p:cNvSpPr>
          <p:nvPr/>
        </p:nvSpPr>
        <p:spPr bwMode="auto">
          <a:xfrm>
            <a:off x="6210300" y="850900"/>
            <a:ext cx="95885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Revelation 14:6, 7</a:t>
            </a:r>
          </a:p>
        </p:txBody>
      </p:sp>
      <p:sp>
        <p:nvSpPr>
          <p:cNvPr id="18436" name="Rectangle 3"/>
          <p:cNvSpPr>
            <a:spLocks/>
          </p:cNvSpPr>
          <p:nvPr/>
        </p:nvSpPr>
        <p:spPr bwMode="auto">
          <a:xfrm>
            <a:off x="1066800" y="3454400"/>
            <a:ext cx="15100300" cy="4241800"/>
          </a:xfrm>
          <a:prstGeom prst="rect">
            <a:avLst/>
          </a:prstGeom>
          <a:noFill/>
          <a:ln w="12700">
            <a:noFill/>
            <a:miter lim="800000"/>
            <a:headEnd/>
            <a:tailEnd/>
          </a:ln>
        </p:spPr>
        <p:txBody>
          <a:bodyPr lIns="0" tIns="0" rIns="457200" bIns="0" anchor="ctr"/>
          <a:lstStyle/>
          <a:p>
            <a:pPr algn="l">
              <a:lnSpc>
                <a:spcPct val="90000"/>
              </a:lnSpc>
            </a:pPr>
            <a:r>
              <a:rPr lang="en-US" sz="7200" b="1">
                <a:solidFill>
                  <a:srgbClr val="FFFFFF"/>
                </a:solidFill>
                <a:latin typeface="Century Gothic" charset="0"/>
                <a:ea typeface="Century Gothic" charset="0"/>
                <a:cs typeface="Century Gothic" charset="0"/>
                <a:sym typeface="Century Gothic" charset="0"/>
              </a:rPr>
              <a:t>“Then I saw another angel flying in the midst of heaven, having the everlasting gospel to preach to those who dwell on the earth...”</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91138" name="Rectangle 2"/>
          <p:cNvSpPr>
            <a:spLocks/>
          </p:cNvSpPr>
          <p:nvPr/>
        </p:nvSpPr>
        <p:spPr bwMode="auto">
          <a:xfrm>
            <a:off x="508000" y="787400"/>
            <a:ext cx="15163801" cy="2215991"/>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square" lIns="0" tIns="0" rIns="457200" bIns="0" anchor="ctr">
            <a:spAutoFit/>
          </a:bodyPr>
          <a:lstStyle/>
          <a:p>
            <a:pPr algn="l">
              <a:defRPr/>
            </a:pPr>
            <a:r>
              <a:rPr lang="en-US" sz="7200" b="1" dirty="0" smtClean="0">
                <a:solidFill>
                  <a:srgbClr val="FFFFFF"/>
                </a:solidFill>
                <a:latin typeface="Century Gothic" charset="0"/>
                <a:ea typeface="Century Gothic" charset="0"/>
                <a:cs typeface="Century Gothic" charset="0"/>
                <a:sym typeface="Century Gothic" charset="0"/>
              </a:rPr>
              <a:t>... As </a:t>
            </a:r>
            <a:r>
              <a:rPr lang="en-US" sz="7200" b="1" dirty="0">
                <a:solidFill>
                  <a:srgbClr val="FFFFFF"/>
                </a:solidFill>
                <a:latin typeface="Century Gothic" charset="0"/>
                <a:ea typeface="Century Gothic" charset="0"/>
                <a:cs typeface="Century Gothic" charset="0"/>
                <a:sym typeface="Century Gothic" charset="0"/>
              </a:rPr>
              <a:t>His </a:t>
            </a:r>
            <a:r>
              <a:rPr lang="en-US" sz="7200" b="1" dirty="0" smtClean="0">
                <a:solidFill>
                  <a:srgbClr val="FFFFFF"/>
                </a:solidFill>
                <a:latin typeface="Century Gothic" charset="0"/>
                <a:ea typeface="Century Gothic" charset="0"/>
                <a:cs typeface="Century Gothic" charset="0"/>
                <a:sym typeface="Century Gothic" charset="0"/>
              </a:rPr>
              <a:t>continual practice was...</a:t>
            </a:r>
            <a:endParaRPr lang="en-US" sz="7200" b="1" dirty="0">
              <a:solidFill>
                <a:srgbClr val="FFFFFF"/>
              </a:solidFill>
              <a:latin typeface="Century Gothic" charset="0"/>
              <a:ea typeface="Century Gothic" charset="0"/>
              <a:cs typeface="Century Gothic" charset="0"/>
              <a:sym typeface="Century Gothic" charset="0"/>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92162" name="Rectangle 2"/>
          <p:cNvSpPr>
            <a:spLocks/>
          </p:cNvSpPr>
          <p:nvPr/>
        </p:nvSpPr>
        <p:spPr bwMode="auto">
          <a:xfrm>
            <a:off x="901700" y="2838450"/>
            <a:ext cx="15328900" cy="52451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dirty="0">
                <a:solidFill>
                  <a:srgbClr val="FFFFFF"/>
                </a:solidFill>
                <a:latin typeface="Century Gothic" charset="0"/>
                <a:ea typeface="Century Gothic" charset="0"/>
                <a:cs typeface="Century Gothic" charset="0"/>
                <a:sym typeface="Century Gothic" charset="0"/>
              </a:rPr>
              <a:t>“So He came to Nazareth, where He had been brought up. And as His </a:t>
            </a:r>
            <a:r>
              <a:rPr lang="en-US" sz="7200" b="1" dirty="0" smtClean="0">
                <a:solidFill>
                  <a:srgbClr val="FFFFFF"/>
                </a:solidFill>
                <a:latin typeface="Century Gothic" charset="0"/>
                <a:ea typeface="Century Gothic" charset="0"/>
                <a:cs typeface="Century Gothic" charset="0"/>
                <a:sym typeface="Century Gothic" charset="0"/>
              </a:rPr>
              <a:t>continual practice was</a:t>
            </a:r>
            <a:r>
              <a:rPr lang="en-US" sz="7200" b="1" dirty="0">
                <a:solidFill>
                  <a:srgbClr val="FFFFFF"/>
                </a:solidFill>
                <a:latin typeface="Century Gothic" charset="0"/>
                <a:ea typeface="Century Gothic" charset="0"/>
                <a:cs typeface="Century Gothic" charset="0"/>
                <a:sym typeface="Century Gothic" charset="0"/>
              </a:rPr>
              <a:t>, He went into the synagogue on the Sabbath day, and stood up to read.”</a:t>
            </a:r>
          </a:p>
        </p:txBody>
      </p:sp>
      <p:sp>
        <p:nvSpPr>
          <p:cNvPr id="89092" name="Rectangle 3"/>
          <p:cNvSpPr>
            <a:spLocks/>
          </p:cNvSpPr>
          <p:nvPr/>
        </p:nvSpPr>
        <p:spPr bwMode="auto">
          <a:xfrm>
            <a:off x="6210300" y="850900"/>
            <a:ext cx="95885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Luke 4:16</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93186" name="Rectangle 2"/>
          <p:cNvSpPr>
            <a:spLocks/>
          </p:cNvSpPr>
          <p:nvPr/>
        </p:nvSpPr>
        <p:spPr bwMode="auto">
          <a:xfrm>
            <a:off x="431800" y="2216150"/>
            <a:ext cx="6172200" cy="692785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dirty="0">
                <a:solidFill>
                  <a:srgbClr val="FFFFFF"/>
                </a:solidFill>
                <a:latin typeface="Century Gothic" charset="0"/>
                <a:ea typeface="Century Gothic" charset="0"/>
                <a:cs typeface="Century Gothic" charset="0"/>
                <a:sym typeface="Century Gothic" charset="0"/>
              </a:rPr>
              <a:t>Go to the </a:t>
            </a:r>
          </a:p>
          <a:p>
            <a:pPr algn="l">
              <a:lnSpc>
                <a:spcPct val="90000"/>
              </a:lnSpc>
              <a:defRPr/>
            </a:pPr>
            <a:r>
              <a:rPr lang="en-US" sz="7200" b="1" dirty="0" smtClean="0">
                <a:solidFill>
                  <a:srgbClr val="FFFFFF"/>
                </a:solidFill>
                <a:latin typeface="Century Gothic" charset="0"/>
                <a:ea typeface="Century Gothic" charset="0"/>
                <a:cs typeface="Century Gothic" charset="0"/>
                <a:sym typeface="Century Gothic" charset="0"/>
              </a:rPr>
              <a:t>Synagogue</a:t>
            </a:r>
          </a:p>
          <a:p>
            <a:pPr algn="l">
              <a:lnSpc>
                <a:spcPct val="90000"/>
              </a:lnSpc>
              <a:defRPr/>
            </a:pPr>
            <a:r>
              <a:rPr lang="en-US" sz="7200" b="1" dirty="0" smtClean="0">
                <a:solidFill>
                  <a:srgbClr val="FFFFFF"/>
                </a:solidFill>
                <a:latin typeface="Century Gothic" charset="0"/>
                <a:ea typeface="Century Gothic" charset="0"/>
                <a:cs typeface="Century Gothic" charset="0"/>
                <a:sym typeface="Century Gothic" charset="0"/>
              </a:rPr>
              <a:t>(the place of gathering) </a:t>
            </a:r>
            <a:endParaRPr lang="en-US" sz="7200" b="1" dirty="0">
              <a:solidFill>
                <a:srgbClr val="FFFFFF"/>
              </a:solidFill>
              <a:latin typeface="Century Gothic" charset="0"/>
              <a:ea typeface="Century Gothic" charset="0"/>
              <a:cs typeface="Century Gothic" charset="0"/>
              <a:sym typeface="Century Gothic" charset="0"/>
            </a:endParaRPr>
          </a:p>
          <a:p>
            <a:pPr algn="l">
              <a:lnSpc>
                <a:spcPct val="90000"/>
              </a:lnSpc>
              <a:defRPr/>
            </a:pPr>
            <a:r>
              <a:rPr lang="en-US" sz="7200" b="1" dirty="0">
                <a:solidFill>
                  <a:srgbClr val="FFFFFF"/>
                </a:solidFill>
                <a:latin typeface="Century Gothic" charset="0"/>
                <a:ea typeface="Century Gothic" charset="0"/>
                <a:cs typeface="Century Gothic" charset="0"/>
                <a:sym typeface="Century Gothic" charset="0"/>
              </a:rPr>
              <a:t>on Sabbath</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91139" name="Rectangle 2"/>
          <p:cNvSpPr>
            <a:spLocks/>
          </p:cNvSpPr>
          <p:nvPr/>
        </p:nvSpPr>
        <p:spPr bwMode="auto">
          <a:xfrm>
            <a:off x="10934700" y="3441700"/>
            <a:ext cx="4864100" cy="3454400"/>
          </a:xfrm>
          <a:prstGeom prst="rect">
            <a:avLst/>
          </a:prstGeom>
          <a:noFill/>
          <a:ln w="12700">
            <a:noFill/>
            <a:miter lim="800000"/>
            <a:headEnd/>
            <a:tailEnd/>
          </a:ln>
        </p:spPr>
        <p:txBody>
          <a:bodyPr lIns="0" tIns="0" rIns="457200" bIns="0" anchor="ctr"/>
          <a:lstStyle/>
          <a:p>
            <a:pPr algn="l"/>
            <a:r>
              <a:rPr lang="en-US" sz="7200" b="1">
                <a:solidFill>
                  <a:srgbClr val="FFFFFF"/>
                </a:solidFill>
                <a:latin typeface="Century Gothic" charset="0"/>
                <a:ea typeface="Century Gothic" charset="0"/>
                <a:cs typeface="Century Gothic" charset="0"/>
                <a:sym typeface="Century Gothic" charset="0"/>
              </a:rPr>
              <a:t>Which day is the Sabbath?</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00354" name="Rectangle 2"/>
          <p:cNvSpPr>
            <a:spLocks/>
          </p:cNvSpPr>
          <p:nvPr/>
        </p:nvSpPr>
        <p:spPr bwMode="auto">
          <a:xfrm>
            <a:off x="901700" y="2838450"/>
            <a:ext cx="15328900" cy="52451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a:solidFill>
                  <a:srgbClr val="FFFFFF"/>
                </a:solidFill>
                <a:latin typeface="Century Gothic" charset="0"/>
                <a:ea typeface="Century Gothic" charset="0"/>
                <a:cs typeface="Century Gothic" charset="0"/>
                <a:sym typeface="Century Gothic" charset="0"/>
              </a:rPr>
              <a:t>“That day was the Preparation, and the Sabbath drew near. And the women who had come with Him from Galilee followed after,...”</a:t>
            </a:r>
          </a:p>
        </p:txBody>
      </p:sp>
      <p:sp>
        <p:nvSpPr>
          <p:cNvPr id="97284" name="Rectangle 3"/>
          <p:cNvSpPr>
            <a:spLocks/>
          </p:cNvSpPr>
          <p:nvPr/>
        </p:nvSpPr>
        <p:spPr bwMode="auto">
          <a:xfrm>
            <a:off x="6210300" y="850900"/>
            <a:ext cx="95885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Luke 23:54-56</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01378" name="Rectangle 2"/>
          <p:cNvSpPr>
            <a:spLocks/>
          </p:cNvSpPr>
          <p:nvPr/>
        </p:nvSpPr>
        <p:spPr bwMode="auto">
          <a:xfrm>
            <a:off x="838200" y="2336800"/>
            <a:ext cx="15455900" cy="62484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dirty="0">
                <a:solidFill>
                  <a:srgbClr val="FFFFFF"/>
                </a:solidFill>
                <a:latin typeface="Century Gothic" charset="0"/>
                <a:ea typeface="Century Gothic" charset="0"/>
                <a:cs typeface="Century Gothic" charset="0"/>
                <a:sym typeface="Century Gothic" charset="0"/>
              </a:rPr>
              <a:t>“...and they observed the tomb and how His body was laid. Then they returned </a:t>
            </a:r>
            <a:r>
              <a:rPr lang="en-US" sz="7200" b="1" dirty="0" smtClean="0">
                <a:solidFill>
                  <a:srgbClr val="FFFFFF"/>
                </a:solidFill>
                <a:latin typeface="Century Gothic" charset="0"/>
                <a:ea typeface="Century Gothic" charset="0"/>
                <a:cs typeface="Century Gothic" charset="0"/>
                <a:sym typeface="Century Gothic" charset="0"/>
              </a:rPr>
              <a:t>… And </a:t>
            </a:r>
            <a:r>
              <a:rPr lang="en-US" sz="7200" b="1" dirty="0">
                <a:solidFill>
                  <a:srgbClr val="FFFFFF"/>
                </a:solidFill>
                <a:latin typeface="Century Gothic" charset="0"/>
                <a:ea typeface="Century Gothic" charset="0"/>
                <a:cs typeface="Century Gothic" charset="0"/>
                <a:sym typeface="Century Gothic" charset="0"/>
              </a:rPr>
              <a:t>they rested on the Sabbath according to the </a:t>
            </a:r>
            <a:r>
              <a:rPr lang="en-US" sz="7200" b="1" dirty="0" smtClean="0">
                <a:solidFill>
                  <a:srgbClr val="FFFFFF"/>
                </a:solidFill>
                <a:latin typeface="Century Gothic" charset="0"/>
                <a:ea typeface="Century Gothic" charset="0"/>
                <a:cs typeface="Century Gothic" charset="0"/>
                <a:sym typeface="Century Gothic" charset="0"/>
              </a:rPr>
              <a:t>commandment [of Exodus 20].”</a:t>
            </a:r>
            <a:endParaRPr lang="en-US" sz="7200" b="1" dirty="0">
              <a:solidFill>
                <a:srgbClr val="FFFFFF"/>
              </a:solidFill>
              <a:latin typeface="Century Gothic" charset="0"/>
              <a:ea typeface="Century Gothic" charset="0"/>
              <a:cs typeface="Century Gothic" charset="0"/>
              <a:sym typeface="Century Gothic" charset="0"/>
            </a:endParaRPr>
          </a:p>
        </p:txBody>
      </p:sp>
      <p:sp>
        <p:nvSpPr>
          <p:cNvPr id="98308" name="Rectangle 3"/>
          <p:cNvSpPr>
            <a:spLocks/>
          </p:cNvSpPr>
          <p:nvPr/>
        </p:nvSpPr>
        <p:spPr bwMode="auto">
          <a:xfrm>
            <a:off x="6210300" y="850900"/>
            <a:ext cx="95885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Luke 23:54-56</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ble - Jesus Crucified.jpg"/>
          <p:cNvPicPr>
            <a:picLocks noChangeAspect="1"/>
          </p:cNvPicPr>
          <p:nvPr/>
        </p:nvPicPr>
        <p:blipFill>
          <a:blip r:embed="rId3" cstate="print"/>
          <a:stretch>
            <a:fillRect/>
          </a:stretch>
        </p:blipFill>
        <p:spPr>
          <a:xfrm>
            <a:off x="0" y="0"/>
            <a:ext cx="16256000" cy="9144000"/>
          </a:xfrm>
          <a:prstGeom prst="rect">
            <a:avLst/>
          </a:prstGeom>
        </p:spPr>
      </p:pic>
      <p:sp>
        <p:nvSpPr>
          <p:cNvPr id="102402" name="Rectangle 2"/>
          <p:cNvSpPr>
            <a:spLocks/>
          </p:cNvSpPr>
          <p:nvPr/>
        </p:nvSpPr>
        <p:spPr bwMode="auto">
          <a:xfrm>
            <a:off x="8737600" y="4419600"/>
            <a:ext cx="7518400" cy="42291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r">
              <a:lnSpc>
                <a:spcPct val="90000"/>
              </a:lnSpc>
              <a:defRPr/>
            </a:pPr>
            <a:r>
              <a:rPr lang="en-US" sz="7200" b="1" dirty="0" smtClean="0">
                <a:solidFill>
                  <a:srgbClr val="FFFFFF"/>
                </a:solidFill>
                <a:latin typeface="Century Gothic" charset="0"/>
                <a:ea typeface="Century Gothic" charset="0"/>
                <a:cs typeface="Century Gothic" charset="0"/>
                <a:sym typeface="Century Gothic" charset="0"/>
              </a:rPr>
              <a:t>Jesus died on the cross at Calvary,</a:t>
            </a:r>
          </a:p>
          <a:p>
            <a:pPr algn="r">
              <a:lnSpc>
                <a:spcPct val="90000"/>
              </a:lnSpc>
              <a:defRPr/>
            </a:pPr>
            <a:r>
              <a:rPr lang="en-US" sz="7200" b="1" dirty="0" smtClean="0">
                <a:solidFill>
                  <a:srgbClr val="FFFFFF"/>
                </a:solidFill>
                <a:latin typeface="Century Gothic" charset="0"/>
                <a:ea typeface="Century Gothic" charset="0"/>
                <a:cs typeface="Century Gothic" charset="0"/>
                <a:sym typeface="Century Gothic" charset="0"/>
              </a:rPr>
              <a:t>on the 6</a:t>
            </a:r>
            <a:r>
              <a:rPr lang="en-US" sz="7200" b="1" baseline="30000" dirty="0" smtClean="0">
                <a:solidFill>
                  <a:srgbClr val="FFFFFF"/>
                </a:solidFill>
                <a:latin typeface="Century Gothic" charset="0"/>
                <a:ea typeface="Century Gothic" charset="0"/>
                <a:cs typeface="Century Gothic" charset="0"/>
                <a:sym typeface="Century Gothic" charset="0"/>
              </a:rPr>
              <a:t>th</a:t>
            </a:r>
            <a:r>
              <a:rPr lang="en-US" sz="7200" b="1" dirty="0" smtClean="0">
                <a:solidFill>
                  <a:srgbClr val="FFFFFF"/>
                </a:solidFill>
                <a:latin typeface="Century Gothic" charset="0"/>
                <a:ea typeface="Century Gothic" charset="0"/>
                <a:cs typeface="Century Gothic" charset="0"/>
                <a:sym typeface="Century Gothic" charset="0"/>
              </a:rPr>
              <a:t> day</a:t>
            </a:r>
            <a:endParaRPr lang="en-US" sz="7200" b="1" dirty="0">
              <a:solidFill>
                <a:srgbClr val="FFFFFF"/>
              </a:solidFill>
              <a:latin typeface="Century Gothic" charset="0"/>
              <a:ea typeface="Century Gothic" charset="0"/>
              <a:cs typeface="Century Gothic" charset="0"/>
              <a:sym typeface="Century Gothic" charset="0"/>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03426" name="Rectangle 2"/>
          <p:cNvSpPr>
            <a:spLocks/>
          </p:cNvSpPr>
          <p:nvPr/>
        </p:nvSpPr>
        <p:spPr bwMode="auto">
          <a:xfrm>
            <a:off x="762000" y="2336800"/>
            <a:ext cx="15544800" cy="62484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dirty="0">
                <a:solidFill>
                  <a:schemeClr val="bg1"/>
                </a:solidFill>
                <a:latin typeface="+mn-lt"/>
                <a:ea typeface="Century Gothic" charset="0"/>
                <a:cs typeface="Century Gothic" charset="0"/>
                <a:sym typeface="Century Gothic" charset="0"/>
              </a:rPr>
              <a:t>“Now on the first day of the week, very early in the morning, they, and certain other women with them, came to the </a:t>
            </a:r>
            <a:r>
              <a:rPr lang="en-US" sz="7200" b="1" dirty="0" smtClean="0">
                <a:solidFill>
                  <a:schemeClr val="bg1"/>
                </a:solidFill>
                <a:latin typeface="+mn-lt"/>
                <a:ea typeface="Century Gothic" charset="0"/>
                <a:cs typeface="Century Gothic" charset="0"/>
                <a:sym typeface="Century Gothic" charset="0"/>
              </a:rPr>
              <a:t>tomb …</a:t>
            </a:r>
            <a:r>
              <a:rPr lang="en-US" sz="7200" b="1" dirty="0" smtClean="0">
                <a:solidFill>
                  <a:schemeClr val="bg1"/>
                </a:solidFill>
                <a:latin typeface="+mn-lt"/>
              </a:rPr>
              <a:t> And they found the stone rolled away …”</a:t>
            </a:r>
            <a:endParaRPr lang="en-US" sz="7200" b="1" dirty="0">
              <a:solidFill>
                <a:schemeClr val="bg1"/>
              </a:solidFill>
              <a:latin typeface="+mn-lt"/>
              <a:ea typeface="Century Gothic" charset="0"/>
              <a:cs typeface="Century Gothic" charset="0"/>
              <a:sym typeface="Century Gothic" charset="0"/>
            </a:endParaRPr>
          </a:p>
        </p:txBody>
      </p:sp>
      <p:sp>
        <p:nvSpPr>
          <p:cNvPr id="100356" name="Rectangle 3"/>
          <p:cNvSpPr>
            <a:spLocks/>
          </p:cNvSpPr>
          <p:nvPr/>
        </p:nvSpPr>
        <p:spPr bwMode="auto">
          <a:xfrm>
            <a:off x="6210300" y="850900"/>
            <a:ext cx="9588500" cy="1092200"/>
          </a:xfrm>
          <a:prstGeom prst="rect">
            <a:avLst/>
          </a:prstGeom>
          <a:noFill/>
          <a:ln w="12700">
            <a:noFill/>
            <a:miter lim="800000"/>
            <a:headEnd/>
            <a:tailEnd/>
          </a:ln>
        </p:spPr>
        <p:txBody>
          <a:bodyPr lIns="38100" tIns="38100" rIns="495300" bIns="38100" anchor="ctr"/>
          <a:lstStyle/>
          <a:p>
            <a:pPr algn="l"/>
            <a:r>
              <a:rPr lang="en-US" sz="7200" dirty="0">
                <a:solidFill>
                  <a:srgbClr val="FFFFFF"/>
                </a:solidFill>
                <a:latin typeface="Times New Roman Bold" charset="0"/>
                <a:cs typeface="Times New Roman Bold" charset="0"/>
                <a:sym typeface="Times New Roman Bold" charset="0"/>
              </a:rPr>
              <a:t>Luke </a:t>
            </a:r>
            <a:r>
              <a:rPr lang="en-US" sz="7200" dirty="0" smtClean="0">
                <a:solidFill>
                  <a:srgbClr val="FFFFFF"/>
                </a:solidFill>
                <a:latin typeface="Times New Roman Bold" charset="0"/>
                <a:cs typeface="Times New Roman Bold" charset="0"/>
                <a:sym typeface="Times New Roman Bold" charset="0"/>
              </a:rPr>
              <a:t>24:1-2</a:t>
            </a:r>
            <a:endParaRPr lang="en-US" sz="7200" dirty="0">
              <a:solidFill>
                <a:srgbClr val="FFFFFF"/>
              </a:solidFill>
              <a:latin typeface="Times New Roman Bold" charset="0"/>
              <a:cs typeface="Times New Roman Bold" charset="0"/>
              <a:sym typeface="Times New Roman Bold" charset="0"/>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ible - Feasts Unleavened Bread 04.jpg"/>
          <p:cNvPicPr>
            <a:picLocks noChangeAspect="1"/>
          </p:cNvPicPr>
          <p:nvPr/>
        </p:nvPicPr>
        <p:blipFill>
          <a:blip r:embed="rId3" cstate="print"/>
          <a:stretch>
            <a:fillRect/>
          </a:stretch>
        </p:blipFill>
        <p:spPr>
          <a:xfrm>
            <a:off x="0" y="-1"/>
            <a:ext cx="16256000" cy="9144001"/>
          </a:xfrm>
          <a:prstGeom prst="rect">
            <a:avLst/>
          </a:prstGeom>
        </p:spPr>
      </p:pic>
      <p:sp>
        <p:nvSpPr>
          <p:cNvPr id="102402" name="Rectangle 2"/>
          <p:cNvSpPr>
            <a:spLocks/>
          </p:cNvSpPr>
          <p:nvPr/>
        </p:nvSpPr>
        <p:spPr bwMode="auto">
          <a:xfrm>
            <a:off x="508000" y="0"/>
            <a:ext cx="15748000" cy="3505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dirty="0" smtClean="0">
                <a:solidFill>
                  <a:srgbClr val="FFFFFF"/>
                </a:solidFill>
                <a:latin typeface="Century Gothic" charset="0"/>
                <a:ea typeface="Century Gothic" charset="0"/>
                <a:cs typeface="Century Gothic" charset="0"/>
                <a:sym typeface="Century Gothic" charset="0"/>
              </a:rPr>
              <a:t>Jesus remained in the tomb on the 7</a:t>
            </a:r>
            <a:r>
              <a:rPr lang="en-US" sz="7200" b="1" baseline="30000" dirty="0" smtClean="0">
                <a:solidFill>
                  <a:srgbClr val="FFFFFF"/>
                </a:solidFill>
                <a:latin typeface="Century Gothic" charset="0"/>
                <a:ea typeface="Century Gothic" charset="0"/>
                <a:cs typeface="Century Gothic" charset="0"/>
                <a:sym typeface="Century Gothic" charset="0"/>
              </a:rPr>
              <a:t>th</a:t>
            </a:r>
            <a:r>
              <a:rPr lang="en-US" sz="7200" b="1" dirty="0" smtClean="0">
                <a:solidFill>
                  <a:srgbClr val="FFFFFF"/>
                </a:solidFill>
                <a:latin typeface="Century Gothic" charset="0"/>
                <a:ea typeface="Century Gothic" charset="0"/>
                <a:cs typeface="Century Gothic" charset="0"/>
                <a:sym typeface="Century Gothic" charset="0"/>
              </a:rPr>
              <a:t> day, resting according to the commandment (Exodus 20:8-11)</a:t>
            </a:r>
            <a:endParaRPr lang="en-US" sz="7200" b="1" dirty="0">
              <a:solidFill>
                <a:srgbClr val="FFFFFF"/>
              </a:solidFill>
              <a:latin typeface="Century Gothic" charset="0"/>
              <a:ea typeface="Century Gothic" charset="0"/>
              <a:cs typeface="Century Gothic" charset="0"/>
              <a:sym typeface="Century Gothic" charset="0"/>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ble - Jesus Empty Tomb 02.jpg"/>
          <p:cNvPicPr>
            <a:picLocks noChangeAspect="1"/>
          </p:cNvPicPr>
          <p:nvPr/>
        </p:nvPicPr>
        <p:blipFill>
          <a:blip r:embed="rId3" cstate="print"/>
          <a:stretch>
            <a:fillRect/>
          </a:stretch>
        </p:blipFill>
        <p:spPr>
          <a:xfrm>
            <a:off x="0" y="0"/>
            <a:ext cx="16306800" cy="9144000"/>
          </a:xfrm>
          <a:prstGeom prst="rect">
            <a:avLst/>
          </a:prstGeom>
        </p:spPr>
      </p:pic>
      <p:sp>
        <p:nvSpPr>
          <p:cNvPr id="104450" name="Rectangle 2"/>
          <p:cNvSpPr>
            <a:spLocks/>
          </p:cNvSpPr>
          <p:nvPr/>
        </p:nvSpPr>
        <p:spPr bwMode="auto">
          <a:xfrm>
            <a:off x="7975600" y="5105400"/>
            <a:ext cx="7899400" cy="32385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r">
              <a:defRPr/>
            </a:pPr>
            <a:r>
              <a:rPr lang="en-US" sz="7200" b="1" dirty="0">
                <a:ln>
                  <a:solidFill>
                    <a:schemeClr val="tx1"/>
                  </a:solidFill>
                </a:ln>
                <a:solidFill>
                  <a:srgbClr val="FFFFFF"/>
                </a:solidFill>
                <a:latin typeface="Century Gothic" charset="0"/>
                <a:ea typeface="Century Gothic" charset="0"/>
                <a:cs typeface="Century Gothic" charset="0"/>
                <a:sym typeface="Century Gothic" charset="0"/>
              </a:rPr>
              <a:t>On the first </a:t>
            </a:r>
          </a:p>
          <a:p>
            <a:pPr algn="r">
              <a:defRPr/>
            </a:pPr>
            <a:r>
              <a:rPr lang="en-US" sz="7200" b="1" dirty="0">
                <a:ln>
                  <a:solidFill>
                    <a:schemeClr val="tx1"/>
                  </a:solidFill>
                </a:ln>
                <a:solidFill>
                  <a:srgbClr val="FFFFFF"/>
                </a:solidFill>
                <a:latin typeface="Century Gothic" charset="0"/>
                <a:ea typeface="Century Gothic" charset="0"/>
                <a:cs typeface="Century Gothic" charset="0"/>
                <a:sym typeface="Century Gothic" charset="0"/>
              </a:rPr>
              <a:t>day of the </a:t>
            </a:r>
            <a:r>
              <a:rPr lang="en-US" sz="7200" b="1" dirty="0" smtClean="0">
                <a:ln>
                  <a:solidFill>
                    <a:schemeClr val="tx1"/>
                  </a:solidFill>
                </a:ln>
                <a:solidFill>
                  <a:srgbClr val="FFFFFF"/>
                </a:solidFill>
                <a:latin typeface="Century Gothic" charset="0"/>
                <a:ea typeface="Century Gothic" charset="0"/>
                <a:cs typeface="Century Gothic" charset="0"/>
                <a:sym typeface="Century Gothic" charset="0"/>
              </a:rPr>
              <a:t>week</a:t>
            </a:r>
          </a:p>
          <a:p>
            <a:pPr algn="r">
              <a:defRPr/>
            </a:pPr>
            <a:r>
              <a:rPr lang="en-US" sz="7200" b="1" dirty="0" smtClean="0">
                <a:ln>
                  <a:solidFill>
                    <a:schemeClr val="tx1"/>
                  </a:solidFill>
                </a:ln>
                <a:solidFill>
                  <a:srgbClr val="FFFFFF"/>
                </a:solidFill>
                <a:latin typeface="Century Gothic" charset="0"/>
                <a:ea typeface="Century Gothic" charset="0"/>
                <a:cs typeface="Century Gothic" charset="0"/>
                <a:sym typeface="Century Gothic" charset="0"/>
              </a:rPr>
              <a:t>Jesus is RISEN!</a:t>
            </a:r>
            <a:endParaRPr lang="en-US" sz="7200" b="1" dirty="0">
              <a:ln>
                <a:solidFill>
                  <a:schemeClr val="tx1"/>
                </a:solidFill>
              </a:ln>
              <a:solidFill>
                <a:srgbClr val="FFFFFF"/>
              </a:solidFill>
              <a:latin typeface="Century Gothic" charset="0"/>
              <a:ea typeface="Century Gothic" charset="0"/>
              <a:cs typeface="Century Gothic" charset="0"/>
              <a:sym typeface="Century Gothic"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9459" name="Rectangle 2"/>
          <p:cNvSpPr>
            <a:spLocks/>
          </p:cNvSpPr>
          <p:nvPr/>
        </p:nvSpPr>
        <p:spPr bwMode="auto">
          <a:xfrm>
            <a:off x="6210300" y="850900"/>
            <a:ext cx="95885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Revelation 14:6, 7</a:t>
            </a:r>
          </a:p>
        </p:txBody>
      </p:sp>
      <p:sp>
        <p:nvSpPr>
          <p:cNvPr id="19460" name="Rectangle 3"/>
          <p:cNvSpPr>
            <a:spLocks/>
          </p:cNvSpPr>
          <p:nvPr/>
        </p:nvSpPr>
        <p:spPr bwMode="auto">
          <a:xfrm>
            <a:off x="1066800" y="2952750"/>
            <a:ext cx="15100300" cy="5245100"/>
          </a:xfrm>
          <a:prstGeom prst="rect">
            <a:avLst/>
          </a:prstGeom>
          <a:noFill/>
          <a:ln w="12700">
            <a:noFill/>
            <a:miter lim="800000"/>
            <a:headEnd/>
            <a:tailEnd/>
          </a:ln>
        </p:spPr>
        <p:txBody>
          <a:bodyPr lIns="0" tIns="0" rIns="457200" bIns="0" anchor="ctr"/>
          <a:lstStyle/>
          <a:p>
            <a:pPr algn="l">
              <a:lnSpc>
                <a:spcPct val="90000"/>
              </a:lnSpc>
            </a:pPr>
            <a:r>
              <a:rPr lang="en-US" sz="7200" b="1" dirty="0">
                <a:solidFill>
                  <a:srgbClr val="FFFFFF"/>
                </a:solidFill>
                <a:latin typeface="Century Gothic" charset="0"/>
                <a:ea typeface="Century Gothic" charset="0"/>
                <a:cs typeface="Century Gothic" charset="0"/>
                <a:sym typeface="Century Gothic" charset="0"/>
              </a:rPr>
              <a:t>“...to every nation, tribe, tongue, and people saying with a loud voice, fear God and give glory to Him, for the hour of His judgment </a:t>
            </a:r>
            <a:r>
              <a:rPr lang="en-US" sz="7200" b="1" dirty="0" smtClean="0">
                <a:solidFill>
                  <a:srgbClr val="FFFFFF"/>
                </a:solidFill>
                <a:latin typeface="Century Gothic" charset="0"/>
                <a:ea typeface="Century Gothic" charset="0"/>
                <a:cs typeface="Century Gothic" charset="0"/>
                <a:sym typeface="Century Gothic" charset="0"/>
              </a:rPr>
              <a:t>is </a:t>
            </a:r>
            <a:r>
              <a:rPr lang="en-US" sz="7200" b="1" dirty="0">
                <a:solidFill>
                  <a:srgbClr val="FFFFFF"/>
                </a:solidFill>
                <a:latin typeface="Century Gothic" charset="0"/>
                <a:ea typeface="Century Gothic" charset="0"/>
                <a:cs typeface="Century Gothic" charset="0"/>
                <a:sym typeface="Century Gothic" charset="0"/>
              </a:rPr>
              <a:t>come;...”</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08546" name="Rectangle 2"/>
          <p:cNvSpPr>
            <a:spLocks/>
          </p:cNvSpPr>
          <p:nvPr/>
        </p:nvSpPr>
        <p:spPr bwMode="auto">
          <a:xfrm>
            <a:off x="1854200" y="7264400"/>
            <a:ext cx="12530138"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defRPr/>
            </a:pPr>
            <a:r>
              <a:rPr lang="en-US" sz="7200" b="1">
                <a:solidFill>
                  <a:srgbClr val="FFFFFF"/>
                </a:solidFill>
                <a:latin typeface="Century Gothic" charset="0"/>
                <a:ea typeface="Century Gothic" charset="0"/>
                <a:cs typeface="Century Gothic" charset="0"/>
                <a:sym typeface="Century Gothic" charset="0"/>
              </a:rPr>
              <a:t>Still be keeping the Sabbath</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07522" name="Rectangle 2"/>
          <p:cNvSpPr>
            <a:spLocks/>
          </p:cNvSpPr>
          <p:nvPr/>
        </p:nvSpPr>
        <p:spPr bwMode="auto">
          <a:xfrm>
            <a:off x="1041400" y="2057400"/>
            <a:ext cx="15341600" cy="32385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dirty="0">
                <a:solidFill>
                  <a:srgbClr val="FFFFFF"/>
                </a:solidFill>
                <a:latin typeface="Century Gothic" charset="0"/>
                <a:ea typeface="Century Gothic" charset="0"/>
                <a:cs typeface="Century Gothic" charset="0"/>
                <a:sym typeface="Century Gothic" charset="0"/>
              </a:rPr>
              <a:t>“And pray that your flight may not be </a:t>
            </a:r>
            <a:r>
              <a:rPr lang="en-US" sz="7200" b="1" dirty="0" smtClean="0">
                <a:solidFill>
                  <a:srgbClr val="FFFFFF"/>
                </a:solidFill>
                <a:latin typeface="Century Gothic" charset="0"/>
                <a:ea typeface="Century Gothic" charset="0"/>
                <a:cs typeface="Century Gothic" charset="0"/>
                <a:sym typeface="Century Gothic" charset="0"/>
              </a:rPr>
              <a:t>… </a:t>
            </a:r>
            <a:r>
              <a:rPr lang="en-US" sz="7200" b="1" dirty="0">
                <a:solidFill>
                  <a:srgbClr val="FFFFFF"/>
                </a:solidFill>
                <a:latin typeface="Century Gothic" charset="0"/>
                <a:ea typeface="Century Gothic" charset="0"/>
                <a:cs typeface="Century Gothic" charset="0"/>
                <a:sym typeface="Century Gothic" charset="0"/>
              </a:rPr>
              <a:t>on the Sabbath.”</a:t>
            </a:r>
          </a:p>
        </p:txBody>
      </p:sp>
      <p:sp>
        <p:nvSpPr>
          <p:cNvPr id="104452" name="Rectangle 3"/>
          <p:cNvSpPr>
            <a:spLocks/>
          </p:cNvSpPr>
          <p:nvPr/>
        </p:nvSpPr>
        <p:spPr bwMode="auto">
          <a:xfrm>
            <a:off x="6210300" y="850900"/>
            <a:ext cx="95885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Matthew 24:20</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09570" name="Rectangle 2"/>
          <p:cNvSpPr>
            <a:spLocks/>
          </p:cNvSpPr>
          <p:nvPr/>
        </p:nvSpPr>
        <p:spPr bwMode="auto">
          <a:xfrm>
            <a:off x="762000" y="3175000"/>
            <a:ext cx="15341600" cy="45720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defRPr/>
            </a:pPr>
            <a:r>
              <a:rPr lang="en-US" sz="7200" b="1" dirty="0">
                <a:solidFill>
                  <a:srgbClr val="FFFFFF"/>
                </a:solidFill>
                <a:latin typeface="Century Gothic" charset="0"/>
                <a:ea typeface="Century Gothic" charset="0"/>
                <a:cs typeface="Century Gothic" charset="0"/>
                <a:sym typeface="Century Gothic" charset="0"/>
              </a:rPr>
              <a:t>“…they came to Thessalonica, where there was a synagogue of the Jews. Then Paul, as his </a:t>
            </a:r>
            <a:r>
              <a:rPr lang="en-US" sz="7200" b="1" dirty="0" smtClean="0">
                <a:solidFill>
                  <a:srgbClr val="FFFFFF"/>
                </a:solidFill>
                <a:latin typeface="Century Gothic" charset="0"/>
                <a:ea typeface="Century Gothic" charset="0"/>
                <a:cs typeface="Century Gothic" charset="0"/>
                <a:sym typeface="Century Gothic" charset="0"/>
              </a:rPr>
              <a:t>continual practice was</a:t>
            </a:r>
            <a:r>
              <a:rPr lang="en-US" sz="7200" b="1" dirty="0">
                <a:solidFill>
                  <a:srgbClr val="FFFFFF"/>
                </a:solidFill>
                <a:latin typeface="Century Gothic" charset="0"/>
                <a:ea typeface="Century Gothic" charset="0"/>
                <a:cs typeface="Century Gothic" charset="0"/>
                <a:sym typeface="Century Gothic" charset="0"/>
              </a:rPr>
              <a:t>,...”</a:t>
            </a:r>
          </a:p>
        </p:txBody>
      </p:sp>
      <p:sp>
        <p:nvSpPr>
          <p:cNvPr id="106500" name="Rectangle 3"/>
          <p:cNvSpPr>
            <a:spLocks/>
          </p:cNvSpPr>
          <p:nvPr/>
        </p:nvSpPr>
        <p:spPr bwMode="auto">
          <a:xfrm>
            <a:off x="6210300" y="850900"/>
            <a:ext cx="95885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Acts 17:1, 2</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10594" name="Rectangle 2"/>
          <p:cNvSpPr>
            <a:spLocks/>
          </p:cNvSpPr>
          <p:nvPr/>
        </p:nvSpPr>
        <p:spPr bwMode="auto">
          <a:xfrm>
            <a:off x="762000" y="3733800"/>
            <a:ext cx="15341600" cy="34544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defRPr/>
            </a:pPr>
            <a:r>
              <a:rPr lang="en-US" sz="7200" b="1">
                <a:solidFill>
                  <a:srgbClr val="FFFFFF"/>
                </a:solidFill>
                <a:latin typeface="Century Gothic" charset="0"/>
                <a:ea typeface="Century Gothic" charset="0"/>
                <a:cs typeface="Century Gothic" charset="0"/>
                <a:sym typeface="Century Gothic" charset="0"/>
              </a:rPr>
              <a:t>“…went in to them, and for three Sabbaths reasoned with them from the Scriptures.”</a:t>
            </a:r>
          </a:p>
        </p:txBody>
      </p:sp>
      <p:sp>
        <p:nvSpPr>
          <p:cNvPr id="107524" name="Rectangle 3"/>
          <p:cNvSpPr>
            <a:spLocks/>
          </p:cNvSpPr>
          <p:nvPr/>
        </p:nvSpPr>
        <p:spPr bwMode="auto">
          <a:xfrm>
            <a:off x="6210300" y="850900"/>
            <a:ext cx="95885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Acts 17:1, 2</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12642" name="Rectangle 2"/>
          <p:cNvSpPr>
            <a:spLocks/>
          </p:cNvSpPr>
          <p:nvPr/>
        </p:nvSpPr>
        <p:spPr bwMode="auto">
          <a:xfrm>
            <a:off x="762000" y="2336800"/>
            <a:ext cx="15582900" cy="62484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a:solidFill>
                  <a:srgbClr val="FFFFFF"/>
                </a:solidFill>
                <a:latin typeface="Century Gothic" charset="0"/>
                <a:ea typeface="Century Gothic" charset="0"/>
                <a:cs typeface="Century Gothic" charset="0"/>
                <a:sym typeface="Century Gothic" charset="0"/>
              </a:rPr>
              <a:t>“The Gentiles begged that these words might be preached to them the next Sabbath… On the next Sabbath almost the whole city came together to hear the word of God. ”</a:t>
            </a:r>
          </a:p>
        </p:txBody>
      </p:sp>
      <p:sp>
        <p:nvSpPr>
          <p:cNvPr id="109572" name="Rectangle 3"/>
          <p:cNvSpPr>
            <a:spLocks/>
          </p:cNvSpPr>
          <p:nvPr/>
        </p:nvSpPr>
        <p:spPr bwMode="auto">
          <a:xfrm>
            <a:off x="6210300" y="850900"/>
            <a:ext cx="95885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Acts 13:42, 44</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cstate="print"/>
          <a:srcRect/>
          <a:stretch>
            <a:fillRect/>
          </a:stretch>
        </p:blipFill>
        <p:spPr bwMode="auto">
          <a:xfrm>
            <a:off x="-2540" y="20320"/>
            <a:ext cx="16256000" cy="9144000"/>
          </a:xfrm>
          <a:prstGeom prst="rect">
            <a:avLst/>
          </a:prstGeom>
          <a:noFill/>
          <a:ln w="12700">
            <a:noFill/>
            <a:miter lim="800000"/>
            <a:headEnd/>
            <a:tailEnd/>
          </a:ln>
        </p:spPr>
      </p:pic>
      <p:sp>
        <p:nvSpPr>
          <p:cNvPr id="112642" name="Rectangle 2"/>
          <p:cNvSpPr>
            <a:spLocks/>
          </p:cNvSpPr>
          <p:nvPr/>
        </p:nvSpPr>
        <p:spPr bwMode="auto">
          <a:xfrm>
            <a:off x="1270000" y="2000250"/>
            <a:ext cx="15582900" cy="35814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dirty="0" smtClean="0">
                <a:solidFill>
                  <a:schemeClr val="bg1"/>
                </a:solidFill>
              </a:rPr>
              <a:t>“So there remains a Sabbath-keeping for God’s people.”</a:t>
            </a:r>
            <a:endParaRPr lang="en-US" sz="7200" b="1" dirty="0">
              <a:solidFill>
                <a:schemeClr val="bg1"/>
              </a:solidFill>
              <a:latin typeface="Century Gothic" charset="0"/>
              <a:ea typeface="Century Gothic" charset="0"/>
              <a:cs typeface="Century Gothic" charset="0"/>
              <a:sym typeface="Century Gothic" charset="0"/>
            </a:endParaRPr>
          </a:p>
        </p:txBody>
      </p:sp>
      <p:sp>
        <p:nvSpPr>
          <p:cNvPr id="109572" name="Rectangle 3"/>
          <p:cNvSpPr>
            <a:spLocks/>
          </p:cNvSpPr>
          <p:nvPr/>
        </p:nvSpPr>
        <p:spPr bwMode="auto">
          <a:xfrm>
            <a:off x="6210300" y="850900"/>
            <a:ext cx="9588500" cy="1092200"/>
          </a:xfrm>
          <a:prstGeom prst="rect">
            <a:avLst/>
          </a:prstGeom>
          <a:noFill/>
          <a:ln w="12700">
            <a:noFill/>
            <a:miter lim="800000"/>
            <a:headEnd/>
            <a:tailEnd/>
          </a:ln>
        </p:spPr>
        <p:txBody>
          <a:bodyPr lIns="38100" tIns="38100" rIns="495300" bIns="38100" anchor="ctr"/>
          <a:lstStyle/>
          <a:p>
            <a:pPr algn="l"/>
            <a:r>
              <a:rPr lang="en-US" sz="7200" dirty="0" smtClean="0">
                <a:solidFill>
                  <a:srgbClr val="FFFFFF"/>
                </a:solidFill>
                <a:latin typeface="Times New Roman Bold" charset="0"/>
                <a:cs typeface="Times New Roman Bold" charset="0"/>
                <a:sym typeface="Times New Roman Bold" charset="0"/>
              </a:rPr>
              <a:t>Hebrews 4:9</a:t>
            </a:r>
            <a:endParaRPr lang="en-US" sz="7200" dirty="0">
              <a:solidFill>
                <a:srgbClr val="FFFFFF"/>
              </a:solidFill>
              <a:latin typeface="Times New Roman Bold" charset="0"/>
              <a:cs typeface="Times New Roman Bold" charset="0"/>
              <a:sym typeface="Times New Roman Bold" charset="0"/>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14690" name="Rectangle 2"/>
          <p:cNvSpPr>
            <a:spLocks/>
          </p:cNvSpPr>
          <p:nvPr/>
        </p:nvSpPr>
        <p:spPr bwMode="auto">
          <a:xfrm>
            <a:off x="1028700" y="1041400"/>
            <a:ext cx="7612063"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defRPr/>
            </a:pPr>
            <a:r>
              <a:rPr lang="en-US" sz="7200" b="1">
                <a:solidFill>
                  <a:srgbClr val="FFFFFF"/>
                </a:solidFill>
                <a:latin typeface="Century Gothic" charset="0"/>
                <a:ea typeface="Century Gothic" charset="0"/>
                <a:cs typeface="Century Gothic" charset="0"/>
                <a:sym typeface="Century Gothic" charset="0"/>
              </a:rPr>
              <a:t>A golden thread </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15714" name="Rectangle 2"/>
          <p:cNvSpPr>
            <a:spLocks/>
          </p:cNvSpPr>
          <p:nvPr/>
        </p:nvSpPr>
        <p:spPr bwMode="auto">
          <a:xfrm>
            <a:off x="762000" y="3340100"/>
            <a:ext cx="15582900" cy="42418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a:solidFill>
                  <a:srgbClr val="FFFFFF"/>
                </a:solidFill>
                <a:latin typeface="Century Gothic" charset="0"/>
                <a:ea typeface="Century Gothic" charset="0"/>
                <a:cs typeface="Century Gothic" charset="0"/>
                <a:sym typeface="Century Gothic" charset="0"/>
              </a:rPr>
              <a:t>“Here is the patience of the saints; here are those who keep the commandments of God and the faith of Jesus.”</a:t>
            </a:r>
          </a:p>
        </p:txBody>
      </p:sp>
      <p:sp>
        <p:nvSpPr>
          <p:cNvPr id="112644" name="Rectangle 3"/>
          <p:cNvSpPr>
            <a:spLocks/>
          </p:cNvSpPr>
          <p:nvPr/>
        </p:nvSpPr>
        <p:spPr bwMode="auto">
          <a:xfrm>
            <a:off x="6210300" y="850900"/>
            <a:ext cx="95885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Revelation 14:12</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16738" name="Rectangle 2"/>
          <p:cNvSpPr>
            <a:spLocks/>
          </p:cNvSpPr>
          <p:nvPr/>
        </p:nvSpPr>
        <p:spPr bwMode="auto">
          <a:xfrm>
            <a:off x="1955800" y="2786380"/>
            <a:ext cx="15201900" cy="2235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dirty="0">
                <a:solidFill>
                  <a:srgbClr val="FFFFFF"/>
                </a:solidFill>
                <a:latin typeface="Century Gothic" charset="0"/>
                <a:ea typeface="Century Gothic" charset="0"/>
                <a:cs typeface="Century Gothic" charset="0"/>
                <a:sym typeface="Century Gothic" charset="0"/>
              </a:rPr>
              <a:t>“If you </a:t>
            </a:r>
            <a:r>
              <a:rPr lang="en-US" sz="7200" b="1" u="sng" dirty="0">
                <a:solidFill>
                  <a:srgbClr val="FFFFFF"/>
                </a:solidFill>
                <a:latin typeface="Century Gothic" charset="0"/>
                <a:ea typeface="Century Gothic" charset="0"/>
                <a:cs typeface="Century Gothic" charset="0"/>
                <a:sym typeface="Century Gothic" charset="0"/>
              </a:rPr>
              <a:t>love Me, keep My commandments</a:t>
            </a:r>
            <a:r>
              <a:rPr lang="en-US" sz="7200" b="1" dirty="0">
                <a:solidFill>
                  <a:srgbClr val="FFFFFF"/>
                </a:solidFill>
                <a:latin typeface="Century Gothic" charset="0"/>
                <a:ea typeface="Century Gothic" charset="0"/>
                <a:cs typeface="Century Gothic" charset="0"/>
                <a:sym typeface="Century Gothic" charset="0"/>
              </a:rPr>
              <a:t>.”</a:t>
            </a:r>
          </a:p>
        </p:txBody>
      </p:sp>
      <p:sp>
        <p:nvSpPr>
          <p:cNvPr id="113668" name="Rectangle 3"/>
          <p:cNvSpPr>
            <a:spLocks/>
          </p:cNvSpPr>
          <p:nvPr/>
        </p:nvSpPr>
        <p:spPr bwMode="auto">
          <a:xfrm>
            <a:off x="5308600" y="850900"/>
            <a:ext cx="10490200" cy="1092200"/>
          </a:xfrm>
          <a:prstGeom prst="rect">
            <a:avLst/>
          </a:prstGeom>
          <a:noFill/>
          <a:ln w="12700">
            <a:noFill/>
            <a:miter lim="800000"/>
            <a:headEnd/>
            <a:tailEnd/>
          </a:ln>
        </p:spPr>
        <p:txBody>
          <a:bodyPr lIns="38100" tIns="38100" rIns="495300" bIns="38100" anchor="ctr"/>
          <a:lstStyle/>
          <a:p>
            <a:pPr algn="l"/>
            <a:r>
              <a:rPr lang="en-US" sz="7200" dirty="0">
                <a:solidFill>
                  <a:srgbClr val="FFFFFF"/>
                </a:solidFill>
                <a:latin typeface="Times New Roman Bold" charset="0"/>
                <a:cs typeface="Times New Roman Bold" charset="0"/>
                <a:sym typeface="Times New Roman Bold" charset="0"/>
              </a:rPr>
              <a:t>John </a:t>
            </a:r>
            <a:r>
              <a:rPr lang="en-US" sz="7200" dirty="0" smtClean="0">
                <a:solidFill>
                  <a:srgbClr val="FFFFFF"/>
                </a:solidFill>
                <a:latin typeface="Times New Roman Bold" charset="0"/>
                <a:cs typeface="Times New Roman Bold" charset="0"/>
                <a:sym typeface="Times New Roman Bold" charset="0"/>
              </a:rPr>
              <a:t>14:15 (Exodus 20:6)</a:t>
            </a:r>
            <a:endParaRPr lang="en-US" sz="7200" dirty="0">
              <a:solidFill>
                <a:srgbClr val="FFFFFF"/>
              </a:solidFill>
              <a:latin typeface="Times New Roman Bold" charset="0"/>
              <a:cs typeface="Times New Roman Bold" charset="0"/>
              <a:sym typeface="Times New Roman Bold" charset="0"/>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18786" name="Rectangle 2"/>
          <p:cNvSpPr>
            <a:spLocks/>
          </p:cNvSpPr>
          <p:nvPr/>
        </p:nvSpPr>
        <p:spPr bwMode="auto">
          <a:xfrm>
            <a:off x="10668000" y="843002"/>
            <a:ext cx="4985339" cy="1107996"/>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defRPr/>
            </a:pPr>
            <a:r>
              <a:rPr lang="en-US" sz="7200" b="1" dirty="0">
                <a:solidFill>
                  <a:srgbClr val="FF0000"/>
                </a:solidFill>
                <a:latin typeface="Century Gothic" charset="0"/>
                <a:ea typeface="Century Gothic" charset="0"/>
                <a:cs typeface="Century Gothic" charset="0"/>
                <a:sym typeface="Century Gothic" charset="0"/>
              </a:rPr>
              <a:t>Follow me</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20483" name="Rectangle 2"/>
          <p:cNvSpPr>
            <a:spLocks/>
          </p:cNvSpPr>
          <p:nvPr/>
        </p:nvSpPr>
        <p:spPr bwMode="auto">
          <a:xfrm>
            <a:off x="6210300" y="850900"/>
            <a:ext cx="95885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Revelation 14:6, 7</a:t>
            </a:r>
          </a:p>
        </p:txBody>
      </p:sp>
      <p:sp>
        <p:nvSpPr>
          <p:cNvPr id="20484" name="Rectangle 3"/>
          <p:cNvSpPr>
            <a:spLocks/>
          </p:cNvSpPr>
          <p:nvPr/>
        </p:nvSpPr>
        <p:spPr bwMode="auto">
          <a:xfrm>
            <a:off x="1066800" y="3956050"/>
            <a:ext cx="15100300" cy="3238500"/>
          </a:xfrm>
          <a:prstGeom prst="rect">
            <a:avLst/>
          </a:prstGeom>
          <a:noFill/>
          <a:ln w="12700">
            <a:noFill/>
            <a:miter lim="800000"/>
            <a:headEnd/>
            <a:tailEnd/>
          </a:ln>
        </p:spPr>
        <p:txBody>
          <a:bodyPr lIns="0" tIns="0" rIns="457200" bIns="0" anchor="ctr"/>
          <a:lstStyle/>
          <a:p>
            <a:pPr algn="l">
              <a:lnSpc>
                <a:spcPct val="90000"/>
              </a:lnSpc>
            </a:pPr>
            <a:r>
              <a:rPr lang="en-US" sz="7200" b="1">
                <a:solidFill>
                  <a:srgbClr val="FFFFFF"/>
                </a:solidFill>
                <a:latin typeface="Century Gothic" charset="0"/>
                <a:ea typeface="Century Gothic" charset="0"/>
                <a:cs typeface="Century Gothic" charset="0"/>
                <a:sym typeface="Century Gothic" charset="0"/>
              </a:rPr>
              <a:t>“...and worship Him who made heaven and earth, the sea and springs of water.”</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17410" name="Rectangle 2"/>
          <p:cNvSpPr>
            <a:spLocks/>
          </p:cNvSpPr>
          <p:nvPr/>
        </p:nvSpPr>
        <p:spPr bwMode="auto">
          <a:xfrm>
            <a:off x="546100" y="5505450"/>
            <a:ext cx="15544800" cy="28321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38100" tIns="38100" rIns="495300" bIns="38100" anchor="ctr"/>
          <a:lstStyle/>
          <a:p>
            <a:pPr>
              <a:lnSpc>
                <a:spcPct val="90000"/>
              </a:lnSpc>
              <a:defRPr/>
            </a:pPr>
            <a:r>
              <a:rPr lang="en-US" sz="9400" b="1">
                <a:solidFill>
                  <a:srgbClr val="FFCD19"/>
                </a:solidFill>
                <a:latin typeface="Times" charset="0"/>
                <a:cs typeface="Times" charset="0"/>
                <a:sym typeface="Times" charset="0"/>
              </a:rPr>
              <a:t>TAMPERING WITH HEAVEN’S CONSTITUTION</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24578" name="Rectangle 2"/>
          <p:cNvSpPr>
            <a:spLocks/>
          </p:cNvSpPr>
          <p:nvPr/>
        </p:nvSpPr>
        <p:spPr bwMode="auto">
          <a:xfrm>
            <a:off x="1587500" y="6807200"/>
            <a:ext cx="8855075"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defRPr/>
            </a:pPr>
            <a:r>
              <a:rPr lang="en-US" sz="7200" b="1">
                <a:solidFill>
                  <a:srgbClr val="FFFFFF"/>
                </a:solidFill>
                <a:latin typeface="Century Gothic" charset="0"/>
                <a:ea typeface="Century Gothic" charset="0"/>
                <a:cs typeface="Century Gothic" charset="0"/>
                <a:sym typeface="Century Gothic" charset="0"/>
              </a:rPr>
              <a:t>Daniel’s prophecies</a:t>
            </a: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25602" name="Rectangle 2"/>
          <p:cNvSpPr>
            <a:spLocks/>
          </p:cNvSpPr>
          <p:nvPr/>
        </p:nvSpPr>
        <p:spPr bwMode="auto">
          <a:xfrm>
            <a:off x="762000" y="3340100"/>
            <a:ext cx="15417800" cy="42418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dirty="0" smtClean="0">
                <a:solidFill>
                  <a:schemeClr val="bg1"/>
                </a:solidFill>
              </a:rPr>
              <a:t>“Study to </a:t>
            </a:r>
            <a:r>
              <a:rPr lang="en-US" sz="7200" b="1" dirty="0" err="1" smtClean="0">
                <a:solidFill>
                  <a:schemeClr val="bg1"/>
                </a:solidFill>
              </a:rPr>
              <a:t>shew</a:t>
            </a:r>
            <a:r>
              <a:rPr lang="en-US" sz="7200" b="1" dirty="0" smtClean="0">
                <a:solidFill>
                  <a:schemeClr val="bg1"/>
                </a:solidFill>
              </a:rPr>
              <a:t> thyself approved unto God, a workman that </a:t>
            </a:r>
            <a:r>
              <a:rPr lang="en-US" sz="7200" b="1" dirty="0" err="1" smtClean="0">
                <a:solidFill>
                  <a:schemeClr val="bg1"/>
                </a:solidFill>
              </a:rPr>
              <a:t>needeth</a:t>
            </a:r>
            <a:r>
              <a:rPr lang="en-US" sz="7200" b="1" dirty="0" smtClean="0">
                <a:solidFill>
                  <a:schemeClr val="bg1"/>
                </a:solidFill>
              </a:rPr>
              <a:t> not to be ashamed, rightly dividing the word of truth.”</a:t>
            </a:r>
            <a:endParaRPr lang="en-US" sz="7200" b="1" dirty="0">
              <a:solidFill>
                <a:schemeClr val="bg1"/>
              </a:solidFill>
              <a:latin typeface="Century Gothic" charset="0"/>
              <a:ea typeface="Century Gothic" charset="0"/>
              <a:cs typeface="Century Gothic" charset="0"/>
              <a:sym typeface="Century Gothic" charset="0"/>
            </a:endParaRPr>
          </a:p>
        </p:txBody>
      </p:sp>
      <p:sp>
        <p:nvSpPr>
          <p:cNvPr id="22532" name="Rectangle 3"/>
          <p:cNvSpPr>
            <a:spLocks/>
          </p:cNvSpPr>
          <p:nvPr/>
        </p:nvSpPr>
        <p:spPr bwMode="auto">
          <a:xfrm>
            <a:off x="6210300" y="850900"/>
            <a:ext cx="95885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2 Timothy 2:15</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26626" name="Rectangle 2"/>
          <p:cNvSpPr>
            <a:spLocks/>
          </p:cNvSpPr>
          <p:nvPr/>
        </p:nvSpPr>
        <p:spPr bwMode="auto">
          <a:xfrm>
            <a:off x="7874000" y="7023100"/>
            <a:ext cx="8140700"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defRPr/>
            </a:pPr>
            <a:r>
              <a:rPr lang="en-US" sz="7200" b="1">
                <a:solidFill>
                  <a:srgbClr val="FFFFFF"/>
                </a:solidFill>
                <a:latin typeface="Century Gothic" charset="0"/>
                <a:ea typeface="Century Gothic" charset="0"/>
                <a:cs typeface="Century Gothic" charset="0"/>
                <a:sym typeface="Century Gothic" charset="0"/>
              </a:rPr>
              <a:t>Daniel 2, 7, 8, 11 </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35842" name="Rectangle 2"/>
          <p:cNvSpPr>
            <a:spLocks/>
          </p:cNvSpPr>
          <p:nvPr/>
        </p:nvSpPr>
        <p:spPr bwMode="auto">
          <a:xfrm>
            <a:off x="965200" y="3454400"/>
            <a:ext cx="4319588" cy="2235200"/>
          </a:xfrm>
          <a:prstGeom prst="rect">
            <a:avLst/>
          </a:prstGeom>
          <a:noFill/>
          <a:ln w="12700" cap="flat">
            <a:noFill/>
            <a:miter lim="800000"/>
            <a:headEnd type="none" w="med" len="med"/>
            <a:tailEnd type="none" w="med" len="med"/>
          </a:ln>
        </p:spPr>
        <p:txBody>
          <a:bodyPr wrap="none" lIns="0" tIns="0" rIns="457200" bIns="0" anchor="ctr">
            <a:spAutoFit/>
          </a:bodyPr>
          <a:lstStyle/>
          <a:p>
            <a:pPr algn="l">
              <a:lnSpc>
                <a:spcPct val="90000"/>
              </a:lnSpc>
              <a:defRPr/>
            </a:pPr>
            <a:r>
              <a:rPr lang="en-US" sz="7200" b="1" dirty="0">
                <a:solidFill>
                  <a:srgbClr val="FFFFFF"/>
                </a:solidFill>
                <a:effectLst>
                  <a:outerShdw blurRad="38100" dist="38100" dir="2700000" algn="tl">
                    <a:srgbClr val="C0C0C0"/>
                  </a:outerShdw>
                </a:effectLst>
                <a:latin typeface="Century Gothic" charset="0"/>
                <a:ea typeface="Century Gothic" charset="0"/>
                <a:cs typeface="Century Gothic" charset="0"/>
                <a:sym typeface="Century Gothic" charset="0"/>
              </a:rPr>
              <a:t>Prophetic</a:t>
            </a:r>
          </a:p>
          <a:p>
            <a:pPr algn="l">
              <a:lnSpc>
                <a:spcPct val="90000"/>
              </a:lnSpc>
              <a:defRPr/>
            </a:pPr>
            <a:r>
              <a:rPr lang="en-US" sz="7200" b="1" dirty="0">
                <a:solidFill>
                  <a:srgbClr val="FFFFFF"/>
                </a:solidFill>
                <a:effectLst>
                  <a:outerShdw blurRad="38100" dist="38100" dir="2700000" algn="tl">
                    <a:srgbClr val="C0C0C0"/>
                  </a:outerShdw>
                </a:effectLst>
                <a:latin typeface="Century Gothic" charset="0"/>
                <a:ea typeface="Century Gothic" charset="0"/>
                <a:cs typeface="Century Gothic" charset="0"/>
                <a:sym typeface="Century Gothic" charset="0"/>
              </a:rPr>
              <a:t>symbols</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36866" name="Rectangle 2"/>
          <p:cNvSpPr>
            <a:spLocks/>
          </p:cNvSpPr>
          <p:nvPr/>
        </p:nvSpPr>
        <p:spPr bwMode="auto">
          <a:xfrm>
            <a:off x="762000" y="3841750"/>
            <a:ext cx="15417800" cy="32385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a:solidFill>
                  <a:srgbClr val="FFFFFF"/>
                </a:solidFill>
                <a:latin typeface="Century Gothic" charset="0"/>
                <a:ea typeface="Century Gothic" charset="0"/>
                <a:cs typeface="Century Gothic" charset="0"/>
                <a:sym typeface="Century Gothic" charset="0"/>
              </a:rPr>
              <a:t>“The waters which you saw… are peoples, multitudes, nations, and tongues.”  </a:t>
            </a:r>
          </a:p>
        </p:txBody>
      </p:sp>
      <p:sp>
        <p:nvSpPr>
          <p:cNvPr id="33796" name="Rectangle 3"/>
          <p:cNvSpPr>
            <a:spLocks/>
          </p:cNvSpPr>
          <p:nvPr/>
        </p:nvSpPr>
        <p:spPr bwMode="auto">
          <a:xfrm>
            <a:off x="6210300" y="850900"/>
            <a:ext cx="95885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Revelation 17:15</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38914" name="Rectangle 2"/>
          <p:cNvSpPr>
            <a:spLocks/>
          </p:cNvSpPr>
          <p:nvPr/>
        </p:nvSpPr>
        <p:spPr bwMode="auto">
          <a:xfrm>
            <a:off x="762000" y="3841750"/>
            <a:ext cx="15417800" cy="32385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a:solidFill>
                  <a:srgbClr val="FFFFFF"/>
                </a:solidFill>
                <a:latin typeface="Century Gothic" charset="0"/>
                <a:ea typeface="Century Gothic" charset="0"/>
                <a:cs typeface="Century Gothic" charset="0"/>
                <a:sym typeface="Century Gothic" charset="0"/>
              </a:rPr>
              <a:t>“Those great beasts, which are four, are four kings which arise out of the earth.”  </a:t>
            </a:r>
          </a:p>
        </p:txBody>
      </p:sp>
      <p:sp>
        <p:nvSpPr>
          <p:cNvPr id="35844" name="Rectangle 3"/>
          <p:cNvSpPr>
            <a:spLocks/>
          </p:cNvSpPr>
          <p:nvPr/>
        </p:nvSpPr>
        <p:spPr bwMode="auto">
          <a:xfrm>
            <a:off x="6210300" y="850900"/>
            <a:ext cx="95885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Daniel 7:17</a:t>
            </a: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40962" name="Rectangle 2"/>
          <p:cNvSpPr>
            <a:spLocks/>
          </p:cNvSpPr>
          <p:nvPr/>
        </p:nvSpPr>
        <p:spPr bwMode="auto">
          <a:xfrm>
            <a:off x="10464800" y="6223000"/>
            <a:ext cx="3735388"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defRPr/>
            </a:pPr>
            <a:r>
              <a:rPr lang="en-US" sz="7200" b="1">
                <a:solidFill>
                  <a:srgbClr val="FFFFFF"/>
                </a:solidFill>
                <a:latin typeface="Century Gothic" charset="0"/>
                <a:ea typeface="Century Gothic" charset="0"/>
                <a:cs typeface="Century Gothic" charset="0"/>
                <a:sym typeface="Century Gothic" charset="0"/>
              </a:rPr>
              <a:t>Babylon</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41986" name="Rectangle 2"/>
          <p:cNvSpPr>
            <a:spLocks/>
          </p:cNvSpPr>
          <p:nvPr/>
        </p:nvSpPr>
        <p:spPr bwMode="auto">
          <a:xfrm>
            <a:off x="9885666" y="3124200"/>
            <a:ext cx="6370334" cy="5539978"/>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defRPr/>
            </a:pPr>
            <a:r>
              <a:rPr lang="en-US" sz="7200" b="1" dirty="0" err="1" smtClean="0">
                <a:solidFill>
                  <a:srgbClr val="FFFFFF"/>
                </a:solidFill>
                <a:latin typeface="Century Gothic" charset="0"/>
                <a:ea typeface="Century Gothic" charset="0"/>
                <a:cs typeface="Century Gothic" charset="0"/>
                <a:sym typeface="Century Gothic" charset="0"/>
              </a:rPr>
              <a:t>Medo</a:t>
            </a:r>
            <a:r>
              <a:rPr lang="en-US" sz="7200" b="1" dirty="0" smtClean="0">
                <a:solidFill>
                  <a:srgbClr val="FFFFFF"/>
                </a:solidFill>
                <a:latin typeface="Century Gothic" charset="0"/>
                <a:ea typeface="Century Gothic" charset="0"/>
                <a:cs typeface="Century Gothic" charset="0"/>
                <a:sym typeface="Century Gothic" charset="0"/>
              </a:rPr>
              <a:t>-Persia,</a:t>
            </a:r>
          </a:p>
          <a:p>
            <a:pPr algn="l">
              <a:defRPr/>
            </a:pPr>
            <a:r>
              <a:rPr lang="en-US" sz="7200" b="1" dirty="0" smtClean="0">
                <a:solidFill>
                  <a:srgbClr val="FFFFFF"/>
                </a:solidFill>
                <a:latin typeface="Century Gothic" charset="0"/>
                <a:ea typeface="Century Gothic" charset="0"/>
                <a:cs typeface="Century Gothic" charset="0"/>
                <a:sym typeface="Century Gothic" charset="0"/>
              </a:rPr>
              <a:t>Conquered,</a:t>
            </a:r>
          </a:p>
          <a:p>
            <a:pPr marL="1143000" indent="-1143000" algn="l">
              <a:buAutoNum type="arabicPeriod"/>
              <a:defRPr/>
            </a:pPr>
            <a:r>
              <a:rPr lang="en-US" sz="7200" b="1" dirty="0" smtClean="0">
                <a:solidFill>
                  <a:srgbClr val="FFFFFF"/>
                </a:solidFill>
                <a:latin typeface="Century Gothic" charset="0"/>
                <a:ea typeface="Century Gothic" charset="0"/>
                <a:cs typeface="Century Gothic" charset="0"/>
                <a:sym typeface="Century Gothic" charset="0"/>
              </a:rPr>
              <a:t>Lydia</a:t>
            </a:r>
          </a:p>
          <a:p>
            <a:pPr marL="1143000" indent="-1143000" algn="l">
              <a:buAutoNum type="arabicPeriod"/>
              <a:defRPr/>
            </a:pPr>
            <a:r>
              <a:rPr lang="en-US" sz="7200" b="1" dirty="0" smtClean="0">
                <a:solidFill>
                  <a:srgbClr val="FFFFFF"/>
                </a:solidFill>
                <a:latin typeface="Century Gothic" charset="0"/>
                <a:ea typeface="Century Gothic" charset="0"/>
                <a:cs typeface="Century Gothic" charset="0"/>
                <a:sym typeface="Century Gothic" charset="0"/>
              </a:rPr>
              <a:t>Babylon</a:t>
            </a:r>
          </a:p>
          <a:p>
            <a:pPr marL="1143000" indent="-1143000" algn="l">
              <a:buAutoNum type="arabicPeriod"/>
              <a:defRPr/>
            </a:pPr>
            <a:r>
              <a:rPr lang="en-US" sz="7200" b="1" dirty="0" smtClean="0">
                <a:solidFill>
                  <a:srgbClr val="FFFFFF"/>
                </a:solidFill>
                <a:latin typeface="Century Gothic" charset="0"/>
                <a:ea typeface="Century Gothic" charset="0"/>
                <a:cs typeface="Century Gothic" charset="0"/>
                <a:sym typeface="Century Gothic" charset="0"/>
              </a:rPr>
              <a:t>Egypt</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43010" name="Rectangle 2"/>
          <p:cNvSpPr>
            <a:spLocks/>
          </p:cNvSpPr>
          <p:nvPr/>
        </p:nvSpPr>
        <p:spPr bwMode="auto">
          <a:xfrm>
            <a:off x="8877300" y="990600"/>
            <a:ext cx="7378700" cy="75438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r">
              <a:defRPr/>
            </a:pPr>
            <a:r>
              <a:rPr lang="en-US" sz="7200" b="1" dirty="0">
                <a:solidFill>
                  <a:srgbClr val="FFFFFF"/>
                </a:solidFill>
                <a:latin typeface="Century Gothic" charset="0"/>
                <a:ea typeface="Century Gothic" charset="0"/>
                <a:cs typeface="Century Gothic" charset="0"/>
                <a:sym typeface="Century Gothic" charset="0"/>
              </a:rPr>
              <a:t>The </a:t>
            </a:r>
            <a:r>
              <a:rPr lang="en-US" sz="7200" b="1" dirty="0" smtClean="0">
                <a:solidFill>
                  <a:srgbClr val="FFFFFF"/>
                </a:solidFill>
                <a:latin typeface="Century Gothic" charset="0"/>
                <a:ea typeface="Century Gothic" charset="0"/>
                <a:cs typeface="Century Gothic" charset="0"/>
                <a:sym typeface="Century Gothic" charset="0"/>
              </a:rPr>
              <a:t>Grecians conquer by Alexander the Great, but then comes division after his death</a:t>
            </a:r>
            <a:endParaRPr lang="en-US" sz="7200" b="1" dirty="0">
              <a:solidFill>
                <a:srgbClr val="FFFFFF"/>
              </a:solidFill>
              <a:latin typeface="Century Gothic" charset="0"/>
              <a:ea typeface="Century Gothic" charset="0"/>
              <a:cs typeface="Century Gothic" charset="0"/>
              <a:sym typeface="Century Gothic"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blank-frame-creation.jpg"/>
          <p:cNvPicPr>
            <a:picLocks noGrp="1" noChangeAspect="1"/>
          </p:cNvPicPr>
          <p:nvPr>
            <p:ph idx="1"/>
          </p:nvPr>
        </p:nvPicPr>
        <p:blipFill>
          <a:blip r:embed="rId3" cstate="print"/>
          <a:stretch>
            <a:fillRect/>
          </a:stretch>
        </p:blipFill>
        <p:spPr>
          <a:xfrm>
            <a:off x="0" y="0"/>
            <a:ext cx="16256000" cy="9144000"/>
          </a:xfrm>
        </p:spPr>
      </p:pic>
      <p:sp>
        <p:nvSpPr>
          <p:cNvPr id="24578" name="Rectangle 2"/>
          <p:cNvSpPr>
            <a:spLocks/>
          </p:cNvSpPr>
          <p:nvPr/>
        </p:nvSpPr>
        <p:spPr bwMode="auto">
          <a:xfrm>
            <a:off x="355600" y="609600"/>
            <a:ext cx="10207923" cy="1107996"/>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defRPr/>
            </a:pPr>
            <a:r>
              <a:rPr lang="en-US" sz="7200" b="1" dirty="0">
                <a:ln>
                  <a:solidFill>
                    <a:schemeClr val="tx1"/>
                  </a:solidFill>
                </a:ln>
                <a:solidFill>
                  <a:srgbClr val="FFFFFF"/>
                </a:solidFill>
                <a:effectLst>
                  <a:glow rad="228600">
                    <a:schemeClr val="accent4">
                      <a:satMod val="175000"/>
                      <a:alpha val="40000"/>
                    </a:schemeClr>
                  </a:glow>
                </a:effectLst>
                <a:latin typeface="Century Gothic" charset="0"/>
                <a:ea typeface="Century Gothic" charset="0"/>
                <a:cs typeface="Century Gothic" charset="0"/>
                <a:sym typeface="Century Gothic" charset="0"/>
              </a:rPr>
              <a:t>All of us are called </a:t>
            </a:r>
            <a:r>
              <a:rPr lang="en-US" sz="7200" b="1" dirty="0" smtClean="0">
                <a:ln>
                  <a:solidFill>
                    <a:schemeClr val="tx1"/>
                  </a:solidFill>
                </a:ln>
                <a:solidFill>
                  <a:srgbClr val="FFFFFF"/>
                </a:solidFill>
                <a:effectLst>
                  <a:glow rad="228600">
                    <a:schemeClr val="accent4">
                      <a:satMod val="175000"/>
                      <a:alpha val="40000"/>
                    </a:schemeClr>
                  </a:glow>
                </a:effectLst>
                <a:latin typeface="Century Gothic" charset="0"/>
                <a:ea typeface="Century Gothic" charset="0"/>
                <a:cs typeface="Century Gothic" charset="0"/>
                <a:sym typeface="Century Gothic" charset="0"/>
              </a:rPr>
              <a:t> …</a:t>
            </a:r>
            <a:endParaRPr lang="en-US" sz="7200" b="1" dirty="0">
              <a:ln>
                <a:solidFill>
                  <a:schemeClr val="tx1"/>
                </a:solidFill>
              </a:ln>
              <a:solidFill>
                <a:srgbClr val="FFFFFF"/>
              </a:solidFill>
              <a:effectLst>
                <a:glow rad="228600">
                  <a:schemeClr val="accent4">
                    <a:satMod val="175000"/>
                    <a:alpha val="40000"/>
                  </a:schemeClr>
                </a:glow>
              </a:effectLst>
              <a:latin typeface="Century Gothic" charset="0"/>
              <a:ea typeface="Century Gothic" charset="0"/>
              <a:cs typeface="Century Gothic" charset="0"/>
              <a:sym typeface="Century Gothic" charset="0"/>
            </a:endParaRPr>
          </a:p>
        </p:txBody>
      </p:sp>
      <p:sp>
        <p:nvSpPr>
          <p:cNvPr id="5" name="TextBox 4"/>
          <p:cNvSpPr txBox="1"/>
          <p:nvPr/>
        </p:nvSpPr>
        <p:spPr>
          <a:xfrm>
            <a:off x="3556000" y="7848600"/>
            <a:ext cx="11887200" cy="1200329"/>
          </a:xfrm>
          <a:prstGeom prst="rect">
            <a:avLst/>
          </a:prstGeom>
          <a:noFill/>
        </p:spPr>
        <p:txBody>
          <a:bodyPr wrap="square" rtlCol="0">
            <a:spAutoFit/>
          </a:bodyPr>
          <a:lstStyle/>
          <a:p>
            <a:r>
              <a:rPr lang="en-US" sz="7200" b="1" dirty="0" smtClean="0">
                <a:ln>
                  <a:solidFill>
                    <a:schemeClr val="tx1"/>
                  </a:solidFill>
                </a:ln>
                <a:solidFill>
                  <a:schemeClr val="bg1"/>
                </a:solidFill>
                <a:effectLst>
                  <a:glow rad="228600">
                    <a:schemeClr val="accent4">
                      <a:satMod val="175000"/>
                      <a:alpha val="40000"/>
                    </a:schemeClr>
                  </a:glow>
                </a:effectLst>
              </a:rPr>
              <a:t>… to worship the Creator.</a:t>
            </a:r>
            <a:endParaRPr lang="en-US" sz="7200" b="1" dirty="0">
              <a:ln>
                <a:solidFill>
                  <a:schemeClr val="tx1"/>
                </a:solidFill>
              </a:ln>
              <a:solidFill>
                <a:schemeClr val="bg1"/>
              </a:solidFill>
              <a:effectLst>
                <a:glow rad="228600">
                  <a:schemeClr val="accent4">
                    <a:satMod val="175000"/>
                    <a:alpha val="40000"/>
                  </a:schemeClr>
                </a:glow>
              </a:effectLst>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44034" name="Rectangle 2"/>
          <p:cNvSpPr>
            <a:spLocks/>
          </p:cNvSpPr>
          <p:nvPr/>
        </p:nvSpPr>
        <p:spPr bwMode="auto">
          <a:xfrm>
            <a:off x="11480800" y="6718300"/>
            <a:ext cx="2673350"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defRPr/>
            </a:pPr>
            <a:r>
              <a:rPr lang="en-US" sz="7200" b="1">
                <a:solidFill>
                  <a:srgbClr val="FFFFFF"/>
                </a:solidFill>
                <a:latin typeface="Century Gothic" charset="0"/>
                <a:ea typeface="Century Gothic" charset="0"/>
                <a:cs typeface="Century Gothic" charset="0"/>
                <a:sym typeface="Century Gothic" charset="0"/>
              </a:rPr>
              <a:t>Rome</a:t>
            </a: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47106" name="Rectangle 2"/>
          <p:cNvSpPr>
            <a:spLocks/>
          </p:cNvSpPr>
          <p:nvPr/>
        </p:nvSpPr>
        <p:spPr bwMode="auto">
          <a:xfrm>
            <a:off x="1" y="7010400"/>
            <a:ext cx="16256000" cy="1107996"/>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square" lIns="0" tIns="0" rIns="457200" bIns="0" anchor="ctr">
            <a:spAutoFit/>
          </a:bodyPr>
          <a:lstStyle/>
          <a:p>
            <a:pPr>
              <a:defRPr/>
            </a:pPr>
            <a:r>
              <a:rPr lang="en-US" sz="7200" b="1" dirty="0">
                <a:solidFill>
                  <a:srgbClr val="FFFFFF"/>
                </a:solidFill>
                <a:latin typeface="Century Gothic" charset="0"/>
                <a:ea typeface="Century Gothic" charset="0"/>
                <a:cs typeface="Century Gothic" charset="0"/>
                <a:sym typeface="Century Gothic" charset="0"/>
              </a:rPr>
              <a:t>Ten horns = </a:t>
            </a:r>
            <a:r>
              <a:rPr lang="en-US" sz="7200" b="1" dirty="0" smtClean="0">
                <a:solidFill>
                  <a:srgbClr val="FFFFFF"/>
                </a:solidFill>
                <a:latin typeface="Century Gothic" charset="0"/>
                <a:ea typeface="Century Gothic" charset="0"/>
                <a:cs typeface="Century Gothic" charset="0"/>
                <a:sym typeface="Century Gothic" charset="0"/>
              </a:rPr>
              <a:t>divided Roman Empire</a:t>
            </a:r>
            <a:endParaRPr lang="en-US" sz="7200" b="1" dirty="0">
              <a:solidFill>
                <a:srgbClr val="FFFFFF"/>
              </a:solidFill>
              <a:latin typeface="Century Gothic" charset="0"/>
              <a:ea typeface="Century Gothic" charset="0"/>
              <a:cs typeface="Century Gothic" charset="0"/>
              <a:sym typeface="Century Gothic" charset="0"/>
            </a:endParaRP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48130" name="Rectangle 2"/>
          <p:cNvSpPr>
            <a:spLocks/>
          </p:cNvSpPr>
          <p:nvPr/>
        </p:nvSpPr>
        <p:spPr bwMode="auto">
          <a:xfrm>
            <a:off x="889000" y="2825750"/>
            <a:ext cx="15417800" cy="52451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a:solidFill>
                  <a:srgbClr val="FFFFFF"/>
                </a:solidFill>
                <a:latin typeface="Century Gothic" charset="0"/>
                <a:ea typeface="Century Gothic" charset="0"/>
                <a:cs typeface="Century Gothic" charset="0"/>
                <a:sym typeface="Century Gothic" charset="0"/>
              </a:rPr>
              <a:t>“I was considering the horns, and there was another horn, a little one, coming up among them, before whom three of the first horns…”</a:t>
            </a:r>
          </a:p>
        </p:txBody>
      </p:sp>
      <p:sp>
        <p:nvSpPr>
          <p:cNvPr id="45060" name="Rectangle 3"/>
          <p:cNvSpPr>
            <a:spLocks/>
          </p:cNvSpPr>
          <p:nvPr/>
        </p:nvSpPr>
        <p:spPr bwMode="auto">
          <a:xfrm>
            <a:off x="6210300" y="850900"/>
            <a:ext cx="9588500" cy="1092200"/>
          </a:xfrm>
          <a:prstGeom prst="rect">
            <a:avLst/>
          </a:prstGeom>
          <a:noFill/>
          <a:ln w="12700">
            <a:noFill/>
            <a:miter lim="800000"/>
            <a:headEnd/>
            <a:tailEnd/>
          </a:ln>
        </p:spPr>
        <p:txBody>
          <a:bodyPr lIns="38100" tIns="38100" rIns="495300" bIns="38100" anchor="ctr"/>
          <a:lstStyle/>
          <a:p>
            <a:pPr algn="l"/>
            <a:r>
              <a:rPr lang="en-US" sz="7200" dirty="0">
                <a:solidFill>
                  <a:srgbClr val="FFFFFF"/>
                </a:solidFill>
                <a:latin typeface="Times New Roman Bold" charset="0"/>
                <a:cs typeface="Times New Roman Bold" charset="0"/>
                <a:sym typeface="Times New Roman Bold" charset="0"/>
              </a:rPr>
              <a:t>Daniel </a:t>
            </a:r>
            <a:r>
              <a:rPr lang="en-US" sz="7200" dirty="0" smtClean="0">
                <a:solidFill>
                  <a:srgbClr val="FFFFFF"/>
                </a:solidFill>
                <a:latin typeface="Times New Roman Bold" charset="0"/>
                <a:cs typeface="Times New Roman Bold" charset="0"/>
                <a:sym typeface="Times New Roman Bold" charset="0"/>
              </a:rPr>
              <a:t>7:8</a:t>
            </a:r>
            <a:endParaRPr lang="en-US" sz="7200" dirty="0">
              <a:solidFill>
                <a:srgbClr val="FFFFFF"/>
              </a:solidFill>
              <a:latin typeface="Times New Roman Bold" charset="0"/>
              <a:cs typeface="Times New Roman Bold" charset="0"/>
              <a:sym typeface="Times New Roman Bold" charset="0"/>
            </a:endParaRP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49154" name="Rectangle 2"/>
          <p:cNvSpPr>
            <a:spLocks/>
          </p:cNvSpPr>
          <p:nvPr/>
        </p:nvSpPr>
        <p:spPr bwMode="auto">
          <a:xfrm>
            <a:off x="889000" y="3270250"/>
            <a:ext cx="15049500" cy="43561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dirty="0">
                <a:solidFill>
                  <a:srgbClr val="FFFFFF"/>
                </a:solidFill>
                <a:latin typeface="Century Gothic" charset="0"/>
                <a:ea typeface="Century Gothic" charset="0"/>
                <a:cs typeface="Century Gothic" charset="0"/>
                <a:sym typeface="Century Gothic" charset="0"/>
              </a:rPr>
              <a:t>“…were plucked out by the roots</a:t>
            </a:r>
            <a:r>
              <a:rPr lang="en-US" sz="7200" b="1" dirty="0" smtClean="0">
                <a:solidFill>
                  <a:srgbClr val="FFFFFF"/>
                </a:solidFill>
                <a:latin typeface="Century Gothic" charset="0"/>
                <a:ea typeface="Century Gothic" charset="0"/>
                <a:cs typeface="Century Gothic" charset="0"/>
                <a:sym typeface="Century Gothic" charset="0"/>
              </a:rPr>
              <a:t>.  And </a:t>
            </a:r>
            <a:r>
              <a:rPr lang="en-US" sz="7200" b="1" dirty="0">
                <a:solidFill>
                  <a:srgbClr val="FFFFFF"/>
                </a:solidFill>
                <a:latin typeface="Century Gothic" charset="0"/>
                <a:ea typeface="Century Gothic" charset="0"/>
                <a:cs typeface="Century Gothic" charset="0"/>
                <a:sym typeface="Century Gothic" charset="0"/>
              </a:rPr>
              <a:t>there, in this horn, were eyes like the eyes of a man,…”</a:t>
            </a:r>
          </a:p>
        </p:txBody>
      </p:sp>
      <p:sp>
        <p:nvSpPr>
          <p:cNvPr id="46084" name="Rectangle 3"/>
          <p:cNvSpPr>
            <a:spLocks/>
          </p:cNvSpPr>
          <p:nvPr/>
        </p:nvSpPr>
        <p:spPr bwMode="auto">
          <a:xfrm>
            <a:off x="6210300" y="850900"/>
            <a:ext cx="9588500" cy="1092200"/>
          </a:xfrm>
          <a:prstGeom prst="rect">
            <a:avLst/>
          </a:prstGeom>
          <a:noFill/>
          <a:ln w="12700">
            <a:noFill/>
            <a:miter lim="800000"/>
            <a:headEnd/>
            <a:tailEnd/>
          </a:ln>
        </p:spPr>
        <p:txBody>
          <a:bodyPr lIns="38100" tIns="38100" rIns="495300" bIns="38100" anchor="ctr"/>
          <a:lstStyle/>
          <a:p>
            <a:pPr algn="l"/>
            <a:r>
              <a:rPr lang="en-US" sz="7200" dirty="0">
                <a:solidFill>
                  <a:srgbClr val="FFFFFF"/>
                </a:solidFill>
                <a:latin typeface="Times New Roman Bold" charset="0"/>
                <a:cs typeface="Times New Roman Bold" charset="0"/>
                <a:sym typeface="Times New Roman Bold" charset="0"/>
              </a:rPr>
              <a:t>Daniel </a:t>
            </a:r>
            <a:r>
              <a:rPr lang="en-US" sz="7200" dirty="0" smtClean="0">
                <a:solidFill>
                  <a:srgbClr val="FFFFFF"/>
                </a:solidFill>
                <a:latin typeface="Times New Roman Bold" charset="0"/>
                <a:cs typeface="Times New Roman Bold" charset="0"/>
                <a:sym typeface="Times New Roman Bold" charset="0"/>
              </a:rPr>
              <a:t>7:8</a:t>
            </a:r>
            <a:endParaRPr lang="en-US" sz="7200" dirty="0">
              <a:solidFill>
                <a:srgbClr val="FFFFFF"/>
              </a:solidFill>
              <a:latin typeface="Times New Roman Bold" charset="0"/>
              <a:cs typeface="Times New Roman Bold" charset="0"/>
              <a:sym typeface="Times New Roman Bold" charset="0"/>
            </a:endParaRP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50178" name="Rectangle 2"/>
          <p:cNvSpPr>
            <a:spLocks/>
          </p:cNvSpPr>
          <p:nvPr/>
        </p:nvSpPr>
        <p:spPr bwMode="auto">
          <a:xfrm>
            <a:off x="889000" y="2324100"/>
            <a:ext cx="15417800" cy="62484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dirty="0">
                <a:solidFill>
                  <a:srgbClr val="FFFFFF"/>
                </a:solidFill>
                <a:latin typeface="Century Gothic" charset="0"/>
                <a:ea typeface="Century Gothic" charset="0"/>
                <a:cs typeface="Century Gothic" charset="0"/>
                <a:sym typeface="Century Gothic" charset="0"/>
              </a:rPr>
              <a:t>“…and a mouth speaking pompous words</a:t>
            </a:r>
            <a:r>
              <a:rPr lang="en-US" sz="7200" b="1" dirty="0" smtClean="0">
                <a:solidFill>
                  <a:srgbClr val="FFFFFF"/>
                </a:solidFill>
                <a:latin typeface="Century Gothic" charset="0"/>
                <a:ea typeface="Century Gothic" charset="0"/>
                <a:cs typeface="Century Gothic" charset="0"/>
                <a:sym typeface="Century Gothic" charset="0"/>
              </a:rPr>
              <a:t>. … And…he </a:t>
            </a:r>
            <a:r>
              <a:rPr lang="en-US" sz="7200" b="1" dirty="0">
                <a:solidFill>
                  <a:srgbClr val="FFFFFF"/>
                </a:solidFill>
                <a:latin typeface="Century Gothic" charset="0"/>
                <a:ea typeface="Century Gothic" charset="0"/>
                <a:cs typeface="Century Gothic" charset="0"/>
                <a:sym typeface="Century Gothic" charset="0"/>
              </a:rPr>
              <a:t>shall be different from the first ones, and shall subdue three kings.”</a:t>
            </a:r>
          </a:p>
        </p:txBody>
      </p:sp>
      <p:sp>
        <p:nvSpPr>
          <p:cNvPr id="47108" name="Rectangle 3"/>
          <p:cNvSpPr>
            <a:spLocks/>
          </p:cNvSpPr>
          <p:nvPr/>
        </p:nvSpPr>
        <p:spPr bwMode="auto">
          <a:xfrm>
            <a:off x="6210300" y="850900"/>
            <a:ext cx="9588500" cy="1092200"/>
          </a:xfrm>
          <a:prstGeom prst="rect">
            <a:avLst/>
          </a:prstGeom>
          <a:noFill/>
          <a:ln w="12700">
            <a:noFill/>
            <a:miter lim="800000"/>
            <a:headEnd/>
            <a:tailEnd/>
          </a:ln>
        </p:spPr>
        <p:txBody>
          <a:bodyPr lIns="38100" tIns="38100" rIns="495300" bIns="38100" anchor="ctr"/>
          <a:lstStyle/>
          <a:p>
            <a:pPr algn="l"/>
            <a:r>
              <a:rPr lang="en-US" sz="7200" dirty="0">
                <a:solidFill>
                  <a:srgbClr val="FFFFFF"/>
                </a:solidFill>
                <a:latin typeface="Times New Roman Bold" charset="0"/>
                <a:cs typeface="Times New Roman Bold" charset="0"/>
                <a:sym typeface="Times New Roman Bold" charset="0"/>
              </a:rPr>
              <a:t>Daniel </a:t>
            </a:r>
            <a:r>
              <a:rPr lang="en-US" sz="7200" dirty="0" smtClean="0">
                <a:solidFill>
                  <a:srgbClr val="FFFFFF"/>
                </a:solidFill>
                <a:latin typeface="Times New Roman Bold" charset="0"/>
                <a:cs typeface="Times New Roman Bold" charset="0"/>
                <a:sym typeface="Times New Roman Bold" charset="0"/>
              </a:rPr>
              <a:t>7:8, 24</a:t>
            </a:r>
            <a:endParaRPr lang="en-US" sz="7200" dirty="0">
              <a:solidFill>
                <a:srgbClr val="FFFFFF"/>
              </a:solidFill>
              <a:latin typeface="Times New Roman Bold" charset="0"/>
              <a:cs typeface="Times New Roman Bold" charset="0"/>
              <a:sym typeface="Times New Roman Bold" charset="0"/>
            </a:endParaRP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70658" name="Rectangle 2"/>
          <p:cNvSpPr>
            <a:spLocks/>
          </p:cNvSpPr>
          <p:nvPr/>
        </p:nvSpPr>
        <p:spPr bwMode="auto">
          <a:xfrm>
            <a:off x="10617200" y="6515100"/>
            <a:ext cx="3954463"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defRPr/>
            </a:pPr>
            <a:r>
              <a:rPr lang="en-US" sz="7200" b="1">
                <a:solidFill>
                  <a:srgbClr val="FFFFFF"/>
                </a:solidFill>
                <a:latin typeface="Century Gothic" charset="0"/>
                <a:ea typeface="Century Gothic" charset="0"/>
                <a:cs typeface="Century Gothic" charset="0"/>
                <a:sym typeface="Century Gothic" charset="0"/>
              </a:rPr>
              <a:t>Daniel 8 </a:t>
            </a: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71682" name="Rectangle 2"/>
          <p:cNvSpPr>
            <a:spLocks/>
          </p:cNvSpPr>
          <p:nvPr/>
        </p:nvSpPr>
        <p:spPr bwMode="auto">
          <a:xfrm>
            <a:off x="1422400" y="3733800"/>
            <a:ext cx="15417800" cy="2235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dirty="0">
                <a:solidFill>
                  <a:srgbClr val="FFFFFF"/>
                </a:solidFill>
                <a:latin typeface="Century Gothic" charset="0"/>
                <a:ea typeface="Century Gothic" charset="0"/>
                <a:cs typeface="Century Gothic" charset="0"/>
                <a:sym typeface="Century Gothic" charset="0"/>
              </a:rPr>
              <a:t>“...cast truth down to the ground. He did all this and prospered.”</a:t>
            </a:r>
          </a:p>
        </p:txBody>
      </p:sp>
      <p:sp>
        <p:nvSpPr>
          <p:cNvPr id="68612" name="Rectangle 3"/>
          <p:cNvSpPr>
            <a:spLocks/>
          </p:cNvSpPr>
          <p:nvPr/>
        </p:nvSpPr>
        <p:spPr bwMode="auto">
          <a:xfrm>
            <a:off x="8051800" y="850900"/>
            <a:ext cx="8051800" cy="1092200"/>
          </a:xfrm>
          <a:prstGeom prst="rect">
            <a:avLst/>
          </a:prstGeom>
          <a:noFill/>
          <a:ln w="12700">
            <a:noFill/>
            <a:miter lim="800000"/>
            <a:headEnd/>
            <a:tailEnd/>
          </a:ln>
        </p:spPr>
        <p:txBody>
          <a:bodyPr lIns="38100" tIns="38100" rIns="495300" bIns="38100" anchor="ctr"/>
          <a:lstStyle/>
          <a:p>
            <a:pPr algn="l"/>
            <a:r>
              <a:rPr lang="en-US" sz="7200" dirty="0">
                <a:solidFill>
                  <a:srgbClr val="FFFFFF"/>
                </a:solidFill>
                <a:latin typeface="Times New Roman Bold" charset="0"/>
                <a:cs typeface="Times New Roman Bold" charset="0"/>
                <a:sym typeface="Times New Roman Bold" charset="0"/>
              </a:rPr>
              <a:t>Daniel 8:12</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51202" name="Rectangle 2"/>
          <p:cNvSpPr>
            <a:spLocks/>
          </p:cNvSpPr>
          <p:nvPr/>
        </p:nvSpPr>
        <p:spPr bwMode="auto">
          <a:xfrm>
            <a:off x="1282700" y="6985000"/>
            <a:ext cx="13919200"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defRPr/>
            </a:pPr>
            <a:r>
              <a:rPr lang="en-US" sz="7200" b="1">
                <a:solidFill>
                  <a:srgbClr val="FFFFFF"/>
                </a:solidFill>
                <a:latin typeface="Century Gothic" charset="0"/>
                <a:ea typeface="Century Gothic" charset="0"/>
                <a:cs typeface="Century Gothic" charset="0"/>
                <a:sym typeface="Century Gothic" charset="0"/>
              </a:rPr>
              <a:t>Identifying the Little Horn Power</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52226" name="Rectangle 2"/>
          <p:cNvSpPr>
            <a:spLocks/>
          </p:cNvSpPr>
          <p:nvPr/>
        </p:nvSpPr>
        <p:spPr bwMode="auto">
          <a:xfrm>
            <a:off x="1638300" y="6870700"/>
            <a:ext cx="3733800"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defRPr/>
            </a:pPr>
            <a:r>
              <a:rPr lang="en-US" sz="7200" b="1" dirty="0">
                <a:solidFill>
                  <a:srgbClr val="FFFFFF"/>
                </a:solidFill>
                <a:latin typeface="Century Gothic" charset="0"/>
                <a:ea typeface="Century Gothic" charset="0"/>
                <a:cs typeface="Century Gothic" charset="0"/>
                <a:sym typeface="Century Gothic" charset="0"/>
              </a:rPr>
              <a:t>A.D. 476</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53250" name="Rectangle 2"/>
          <p:cNvSpPr>
            <a:spLocks/>
          </p:cNvSpPr>
          <p:nvPr/>
        </p:nvSpPr>
        <p:spPr bwMode="auto">
          <a:xfrm>
            <a:off x="10807700" y="6680200"/>
            <a:ext cx="3770313"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defRPr/>
            </a:pPr>
            <a:r>
              <a:rPr lang="en-US" sz="7200" b="1">
                <a:solidFill>
                  <a:srgbClr val="FFFFFF"/>
                </a:solidFill>
                <a:latin typeface="Century Gothic" charset="0"/>
                <a:ea typeface="Century Gothic" charset="0"/>
                <a:cs typeface="Century Gothic" charset="0"/>
                <a:sym typeface="Century Gothic" charset="0"/>
              </a:rPr>
              <a:t>Different</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24579" name="Rectangle 2"/>
          <p:cNvSpPr>
            <a:spLocks/>
          </p:cNvSpPr>
          <p:nvPr/>
        </p:nvSpPr>
        <p:spPr bwMode="auto">
          <a:xfrm>
            <a:off x="6210300" y="850900"/>
            <a:ext cx="9588500" cy="1092200"/>
          </a:xfrm>
          <a:prstGeom prst="rect">
            <a:avLst/>
          </a:prstGeom>
          <a:noFill/>
          <a:ln w="12700">
            <a:noFill/>
            <a:miter lim="800000"/>
            <a:headEnd/>
            <a:tailEnd/>
          </a:ln>
        </p:spPr>
        <p:txBody>
          <a:bodyPr lIns="38100" tIns="38100" rIns="495300" bIns="38100" anchor="ctr"/>
          <a:lstStyle/>
          <a:p>
            <a:pPr algn="l"/>
            <a:r>
              <a:rPr lang="en-US" sz="7200" dirty="0" smtClean="0">
                <a:solidFill>
                  <a:srgbClr val="FFFFFF"/>
                </a:solidFill>
                <a:latin typeface="Times New Roman Bold" charset="0"/>
                <a:cs typeface="Times New Roman Bold" charset="0"/>
                <a:sym typeface="Times New Roman Bold" charset="0"/>
              </a:rPr>
              <a:t>2 Timothy 3:13</a:t>
            </a:r>
            <a:endParaRPr lang="en-US" sz="7200" dirty="0">
              <a:solidFill>
                <a:srgbClr val="FFFFFF"/>
              </a:solidFill>
              <a:latin typeface="Times New Roman Bold" charset="0"/>
              <a:cs typeface="Times New Roman Bold" charset="0"/>
              <a:sym typeface="Times New Roman Bold" charset="0"/>
            </a:endParaRPr>
          </a:p>
        </p:txBody>
      </p:sp>
      <p:sp>
        <p:nvSpPr>
          <p:cNvPr id="24580" name="Rectangle 3"/>
          <p:cNvSpPr>
            <a:spLocks/>
          </p:cNvSpPr>
          <p:nvPr/>
        </p:nvSpPr>
        <p:spPr bwMode="auto">
          <a:xfrm>
            <a:off x="1066800" y="4038600"/>
            <a:ext cx="15100300" cy="3200400"/>
          </a:xfrm>
          <a:prstGeom prst="rect">
            <a:avLst/>
          </a:prstGeom>
          <a:noFill/>
          <a:ln w="12700">
            <a:noFill/>
            <a:miter lim="800000"/>
            <a:headEnd/>
            <a:tailEnd/>
          </a:ln>
        </p:spPr>
        <p:txBody>
          <a:bodyPr lIns="0" tIns="0" rIns="457200" bIns="0" anchor="ctr"/>
          <a:lstStyle/>
          <a:p>
            <a:pPr algn="l">
              <a:lnSpc>
                <a:spcPct val="90000"/>
              </a:lnSpc>
            </a:pPr>
            <a:r>
              <a:rPr lang="en-US" sz="7200" b="1" dirty="0" smtClean="0">
                <a:solidFill>
                  <a:schemeClr val="bg1"/>
                </a:solidFill>
              </a:rPr>
              <a:t>“But evil men and seducers shall wax worse and worse, deceiving, and being deceived.”</a:t>
            </a:r>
            <a:endParaRPr lang="en-US" sz="7200" b="1" dirty="0">
              <a:solidFill>
                <a:schemeClr val="bg1"/>
              </a:solidFill>
              <a:latin typeface="Century Gothic" charset="0"/>
              <a:ea typeface="Century Gothic" charset="0"/>
              <a:cs typeface="Century Gothic" charset="0"/>
              <a:sym typeface="Century Gothic" charset="0"/>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54274" name="Rectangle 2"/>
          <p:cNvSpPr>
            <a:spLocks/>
          </p:cNvSpPr>
          <p:nvPr/>
        </p:nvSpPr>
        <p:spPr bwMode="auto">
          <a:xfrm>
            <a:off x="1485900" y="7251700"/>
            <a:ext cx="7118350"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defRPr/>
            </a:pPr>
            <a:r>
              <a:rPr lang="en-US" sz="7200" b="1">
                <a:solidFill>
                  <a:srgbClr val="FFFFFF"/>
                </a:solidFill>
                <a:latin typeface="Century Gothic" charset="0"/>
                <a:ea typeface="Century Gothic" charset="0"/>
                <a:cs typeface="Century Gothic" charset="0"/>
                <a:sym typeface="Century Gothic" charset="0"/>
              </a:rPr>
              <a:t>Three kingdoms</a:t>
            </a: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55298" name="Rectangle 2"/>
          <p:cNvSpPr>
            <a:spLocks/>
          </p:cNvSpPr>
          <p:nvPr/>
        </p:nvSpPr>
        <p:spPr bwMode="auto">
          <a:xfrm>
            <a:off x="1625600" y="7048500"/>
            <a:ext cx="5472113"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defRPr/>
            </a:pPr>
            <a:r>
              <a:rPr lang="en-US" sz="7200" b="1">
                <a:solidFill>
                  <a:srgbClr val="FFFFFF"/>
                </a:solidFill>
                <a:latin typeface="Century Gothic" charset="0"/>
                <a:ea typeface="Century Gothic" charset="0"/>
                <a:cs typeface="Century Gothic" charset="0"/>
                <a:sym typeface="Century Gothic" charset="0"/>
              </a:rPr>
              <a:t>Eyes of man</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56322" name="Rectangle 2"/>
          <p:cNvSpPr>
            <a:spLocks/>
          </p:cNvSpPr>
          <p:nvPr/>
        </p:nvSpPr>
        <p:spPr bwMode="auto">
          <a:xfrm>
            <a:off x="10401300" y="5702300"/>
            <a:ext cx="5195888" cy="2235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lnSpc>
                <a:spcPct val="90000"/>
              </a:lnSpc>
              <a:defRPr/>
            </a:pPr>
            <a:r>
              <a:rPr lang="en-US" sz="7200" b="1">
                <a:solidFill>
                  <a:srgbClr val="FFFFFF"/>
                </a:solidFill>
                <a:latin typeface="Century Gothic" charset="0"/>
                <a:ea typeface="Century Gothic" charset="0"/>
                <a:cs typeface="Century Gothic" charset="0"/>
                <a:sym typeface="Century Gothic" charset="0"/>
              </a:rPr>
              <a:t>What</a:t>
            </a:r>
          </a:p>
          <a:p>
            <a:pPr algn="l">
              <a:lnSpc>
                <a:spcPct val="90000"/>
              </a:lnSpc>
              <a:defRPr/>
            </a:pPr>
            <a:r>
              <a:rPr lang="en-US" sz="7200" b="1">
                <a:solidFill>
                  <a:srgbClr val="FFFFFF"/>
                </a:solidFill>
                <a:latin typeface="Century Gothic" charset="0"/>
                <a:ea typeface="Century Gothic" charset="0"/>
                <a:cs typeface="Century Gothic" charset="0"/>
                <a:sym typeface="Century Gothic" charset="0"/>
              </a:rPr>
              <a:t>power it is? </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57346" name="Rectangle 2"/>
          <p:cNvSpPr>
            <a:spLocks/>
          </p:cNvSpPr>
          <p:nvPr/>
        </p:nvSpPr>
        <p:spPr bwMode="auto">
          <a:xfrm>
            <a:off x="1422400" y="6972300"/>
            <a:ext cx="5673725"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defRPr/>
            </a:pPr>
            <a:r>
              <a:rPr lang="en-US" sz="7200" b="1">
                <a:solidFill>
                  <a:srgbClr val="FFFFFF"/>
                </a:solidFill>
                <a:latin typeface="Century Gothic" charset="0"/>
                <a:ea typeface="Century Gothic" charset="0"/>
                <a:cs typeface="Century Gothic" charset="0"/>
                <a:sym typeface="Century Gothic" charset="0"/>
              </a:rPr>
              <a:t>The papacy </a:t>
            </a: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60418" name="Rectangle 2"/>
          <p:cNvSpPr>
            <a:spLocks/>
          </p:cNvSpPr>
          <p:nvPr/>
        </p:nvSpPr>
        <p:spPr bwMode="auto">
          <a:xfrm>
            <a:off x="8072670" y="6553200"/>
            <a:ext cx="8183330" cy="2215991"/>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r">
              <a:defRPr/>
            </a:pPr>
            <a:r>
              <a:rPr lang="en-US" sz="7200" b="1" dirty="0" smtClean="0">
                <a:solidFill>
                  <a:srgbClr val="FFFFFF"/>
                </a:solidFill>
                <a:latin typeface="Century Gothic" charset="0"/>
                <a:ea typeface="Century Gothic" charset="0"/>
                <a:cs typeface="Century Gothic" charset="0"/>
                <a:sym typeface="Century Gothic" charset="0"/>
              </a:rPr>
              <a:t>Prophecies given</a:t>
            </a:r>
          </a:p>
          <a:p>
            <a:pPr algn="r">
              <a:defRPr/>
            </a:pPr>
            <a:r>
              <a:rPr lang="en-US" sz="7200" b="1" dirty="0" smtClean="0">
                <a:solidFill>
                  <a:srgbClr val="FFFFFF"/>
                </a:solidFill>
                <a:latin typeface="Century Gothic" charset="0"/>
                <a:ea typeface="Century Gothic" charset="0"/>
                <a:cs typeface="Century Gothic" charset="0"/>
                <a:sym typeface="Century Gothic" charset="0"/>
              </a:rPr>
              <a:t>by Paul</a:t>
            </a:r>
            <a:endParaRPr lang="en-US" sz="7200" b="1" dirty="0">
              <a:solidFill>
                <a:srgbClr val="FFFFFF"/>
              </a:solidFill>
              <a:latin typeface="Century Gothic" charset="0"/>
              <a:ea typeface="Century Gothic" charset="0"/>
              <a:cs typeface="Century Gothic" charset="0"/>
              <a:sym typeface="Century Gothic" charset="0"/>
            </a:endParaRP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61442" name="Rectangle 2"/>
          <p:cNvSpPr>
            <a:spLocks/>
          </p:cNvSpPr>
          <p:nvPr/>
        </p:nvSpPr>
        <p:spPr bwMode="auto">
          <a:xfrm>
            <a:off x="889000" y="3327400"/>
            <a:ext cx="15417800" cy="42418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dirty="0">
                <a:solidFill>
                  <a:srgbClr val="FFFFFF"/>
                </a:solidFill>
                <a:latin typeface="Century Gothic" charset="0"/>
                <a:ea typeface="Century Gothic" charset="0"/>
                <a:cs typeface="Century Gothic" charset="0"/>
                <a:sym typeface="Century Gothic" charset="0"/>
              </a:rPr>
              <a:t>“For I know this, that after my departure savage wolves will come in among you, not sparing the flock</a:t>
            </a:r>
            <a:r>
              <a:rPr lang="en-US" sz="7200" b="1" dirty="0" smtClean="0">
                <a:solidFill>
                  <a:srgbClr val="FFFFFF"/>
                </a:solidFill>
                <a:latin typeface="Century Gothic" charset="0"/>
                <a:ea typeface="Century Gothic" charset="0"/>
                <a:cs typeface="Century Gothic" charset="0"/>
                <a:sym typeface="Century Gothic" charset="0"/>
              </a:rPr>
              <a:t>. …”</a:t>
            </a:r>
            <a:endParaRPr lang="en-US" sz="7200" b="1" dirty="0">
              <a:solidFill>
                <a:srgbClr val="FFFFFF"/>
              </a:solidFill>
              <a:latin typeface="Century Gothic" charset="0"/>
              <a:ea typeface="Century Gothic" charset="0"/>
              <a:cs typeface="Century Gothic" charset="0"/>
              <a:sym typeface="Century Gothic" charset="0"/>
            </a:endParaRPr>
          </a:p>
        </p:txBody>
      </p:sp>
      <p:sp>
        <p:nvSpPr>
          <p:cNvPr id="58372" name="Rectangle 3"/>
          <p:cNvSpPr>
            <a:spLocks/>
          </p:cNvSpPr>
          <p:nvPr/>
        </p:nvSpPr>
        <p:spPr bwMode="auto">
          <a:xfrm>
            <a:off x="6210300" y="850900"/>
            <a:ext cx="95885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Act 20:29-30</a:t>
            </a: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62466" name="Rectangle 2"/>
          <p:cNvSpPr>
            <a:spLocks/>
          </p:cNvSpPr>
          <p:nvPr/>
        </p:nvSpPr>
        <p:spPr bwMode="auto">
          <a:xfrm>
            <a:off x="889000" y="3327400"/>
            <a:ext cx="15417800" cy="42418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dirty="0" smtClean="0">
                <a:solidFill>
                  <a:srgbClr val="FFFFFF"/>
                </a:solidFill>
                <a:latin typeface="Century Gothic" charset="0"/>
                <a:ea typeface="Century Gothic" charset="0"/>
                <a:cs typeface="Century Gothic" charset="0"/>
                <a:sym typeface="Century Gothic" charset="0"/>
              </a:rPr>
              <a:t>“… Also </a:t>
            </a:r>
            <a:r>
              <a:rPr lang="en-US" sz="7200" b="1" dirty="0">
                <a:solidFill>
                  <a:srgbClr val="FFFFFF"/>
                </a:solidFill>
                <a:latin typeface="Century Gothic" charset="0"/>
                <a:ea typeface="Century Gothic" charset="0"/>
                <a:cs typeface="Century Gothic" charset="0"/>
                <a:sym typeface="Century Gothic" charset="0"/>
              </a:rPr>
              <a:t>from among yourselves men will rise up, speaking perverse things, to draw away the disciples after themselves.”</a:t>
            </a:r>
          </a:p>
        </p:txBody>
      </p:sp>
      <p:sp>
        <p:nvSpPr>
          <p:cNvPr id="59396" name="Rectangle 3"/>
          <p:cNvSpPr>
            <a:spLocks/>
          </p:cNvSpPr>
          <p:nvPr/>
        </p:nvSpPr>
        <p:spPr bwMode="auto">
          <a:xfrm>
            <a:off x="6210300" y="850900"/>
            <a:ext cx="95885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Act 20:29-30</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63490" name="Rectangle 2"/>
          <p:cNvSpPr>
            <a:spLocks/>
          </p:cNvSpPr>
          <p:nvPr/>
        </p:nvSpPr>
        <p:spPr bwMode="auto">
          <a:xfrm>
            <a:off x="889000" y="4330700"/>
            <a:ext cx="15417800" cy="2235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a:solidFill>
                  <a:srgbClr val="FFFFFF"/>
                </a:solidFill>
                <a:latin typeface="Century Gothic" charset="0"/>
                <a:ea typeface="Century Gothic" charset="0"/>
                <a:cs typeface="Century Gothic" charset="0"/>
                <a:sym typeface="Century Gothic" charset="0"/>
              </a:rPr>
              <a:t>“For the mystery of lawlessness is already at work.”</a:t>
            </a:r>
          </a:p>
        </p:txBody>
      </p:sp>
      <p:sp>
        <p:nvSpPr>
          <p:cNvPr id="60420" name="Rectangle 3"/>
          <p:cNvSpPr>
            <a:spLocks/>
          </p:cNvSpPr>
          <p:nvPr/>
        </p:nvSpPr>
        <p:spPr bwMode="auto">
          <a:xfrm>
            <a:off x="6210300" y="850900"/>
            <a:ext cx="98933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2 Thessalonians 2:7</a:t>
            </a: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64514" name="Rectangle 2"/>
          <p:cNvSpPr>
            <a:spLocks/>
          </p:cNvSpPr>
          <p:nvPr/>
        </p:nvSpPr>
        <p:spPr bwMode="auto">
          <a:xfrm>
            <a:off x="431800" y="5257800"/>
            <a:ext cx="12585177" cy="3323987"/>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marL="1143000" indent="-1143000" algn="l">
              <a:buAutoNum type="arabicPeriod"/>
              <a:defRPr/>
            </a:pPr>
            <a:r>
              <a:rPr lang="en-US" sz="7200" b="1" dirty="0" smtClean="0">
                <a:ln>
                  <a:solidFill>
                    <a:schemeClr val="tx1"/>
                  </a:solidFill>
                </a:ln>
                <a:solidFill>
                  <a:srgbClr val="FFFFFF"/>
                </a:solidFill>
                <a:effectLst>
                  <a:glow rad="228600">
                    <a:schemeClr val="accent6">
                      <a:lumMod val="40000"/>
                      <a:lumOff val="60000"/>
                      <a:alpha val="40000"/>
                    </a:schemeClr>
                  </a:glow>
                </a:effectLst>
                <a:latin typeface="Century Gothic" charset="0"/>
                <a:ea typeface="Century Gothic" charset="0"/>
                <a:cs typeface="Century Gothic" charset="0"/>
                <a:sym typeface="Century Gothic" charset="0"/>
              </a:rPr>
              <a:t>Opposition outside</a:t>
            </a:r>
          </a:p>
          <a:p>
            <a:pPr marL="1143000" indent="-1143000" algn="l">
              <a:buAutoNum type="arabicPeriod"/>
              <a:defRPr/>
            </a:pPr>
            <a:r>
              <a:rPr lang="en-US" sz="7200" b="1" dirty="0" smtClean="0">
                <a:ln>
                  <a:solidFill>
                    <a:schemeClr val="tx1"/>
                  </a:solidFill>
                </a:ln>
                <a:solidFill>
                  <a:srgbClr val="FFFFFF"/>
                </a:solidFill>
                <a:effectLst>
                  <a:glow rad="228600">
                    <a:schemeClr val="accent6">
                      <a:lumMod val="40000"/>
                      <a:lumOff val="60000"/>
                      <a:alpha val="40000"/>
                    </a:schemeClr>
                  </a:glow>
                </a:effectLst>
                <a:latin typeface="Century Gothic" charset="0"/>
                <a:ea typeface="Century Gothic" charset="0"/>
                <a:cs typeface="Century Gothic" charset="0"/>
                <a:sym typeface="Century Gothic" charset="0"/>
              </a:rPr>
              <a:t>Apostasy within</a:t>
            </a:r>
          </a:p>
          <a:p>
            <a:pPr marL="1143000" indent="-1143000" algn="l">
              <a:buAutoNum type="arabicPeriod"/>
              <a:defRPr/>
            </a:pPr>
            <a:r>
              <a:rPr lang="en-US" sz="7200" b="1" dirty="0" smtClean="0">
                <a:ln>
                  <a:solidFill>
                    <a:schemeClr val="tx1"/>
                  </a:solidFill>
                </a:ln>
                <a:solidFill>
                  <a:srgbClr val="FFFFFF"/>
                </a:solidFill>
                <a:effectLst>
                  <a:glow rad="228600">
                    <a:schemeClr val="accent6">
                      <a:lumMod val="40000"/>
                      <a:lumOff val="60000"/>
                      <a:alpha val="40000"/>
                    </a:schemeClr>
                  </a:glow>
                </a:effectLst>
                <a:latin typeface="Century Gothic" charset="0"/>
                <a:ea typeface="Century Gothic" charset="0"/>
                <a:cs typeface="Century Gothic" charset="0"/>
                <a:sym typeface="Century Gothic" charset="0"/>
              </a:rPr>
              <a:t>Departing from the Truth</a:t>
            </a:r>
            <a:endParaRPr lang="en-US" sz="7200" b="1" dirty="0">
              <a:ln>
                <a:solidFill>
                  <a:schemeClr val="tx1"/>
                </a:solidFill>
              </a:ln>
              <a:solidFill>
                <a:srgbClr val="FFFFFF"/>
              </a:solidFill>
              <a:effectLst>
                <a:glow rad="228600">
                  <a:schemeClr val="accent6">
                    <a:lumMod val="40000"/>
                    <a:lumOff val="60000"/>
                    <a:alpha val="40000"/>
                  </a:schemeClr>
                </a:glow>
              </a:effectLst>
              <a:latin typeface="Century Gothic" charset="0"/>
              <a:ea typeface="Century Gothic" charset="0"/>
              <a:cs typeface="Century Gothic" charset="0"/>
              <a:sym typeface="Century Gothic" charset="0"/>
            </a:endParaRP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67586" name="Rectangle 2"/>
          <p:cNvSpPr>
            <a:spLocks/>
          </p:cNvSpPr>
          <p:nvPr/>
        </p:nvSpPr>
        <p:spPr bwMode="auto">
          <a:xfrm>
            <a:off x="889000" y="2825750"/>
            <a:ext cx="15417800" cy="52451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a:solidFill>
                  <a:srgbClr val="FFFFFF"/>
                </a:solidFill>
                <a:latin typeface="Century Gothic" charset="0"/>
                <a:ea typeface="Century Gothic" charset="0"/>
                <a:cs typeface="Century Gothic" charset="0"/>
                <a:sym typeface="Century Gothic" charset="0"/>
              </a:rPr>
              <a:t>“Let no one deceive you by any means; for that Day will not come unless the falling away comes first, and the man of sin is revealed, the son of perdition.”</a:t>
            </a:r>
          </a:p>
        </p:txBody>
      </p:sp>
      <p:sp>
        <p:nvSpPr>
          <p:cNvPr id="64516" name="Rectangle 3"/>
          <p:cNvSpPr>
            <a:spLocks/>
          </p:cNvSpPr>
          <p:nvPr/>
        </p:nvSpPr>
        <p:spPr bwMode="auto">
          <a:xfrm>
            <a:off x="6210300" y="850900"/>
            <a:ext cx="98933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2 Thessalonians 2:3</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28674" name="Rectangle 2"/>
          <p:cNvSpPr>
            <a:spLocks/>
          </p:cNvSpPr>
          <p:nvPr/>
        </p:nvSpPr>
        <p:spPr bwMode="auto">
          <a:xfrm>
            <a:off x="1370013" y="812800"/>
            <a:ext cx="5565775" cy="23368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defRPr/>
            </a:pPr>
            <a:r>
              <a:rPr lang="en-US" sz="7200" b="1">
                <a:solidFill>
                  <a:srgbClr val="FFFFFF"/>
                </a:solidFill>
                <a:latin typeface="Century Gothic" charset="0"/>
                <a:ea typeface="Century Gothic" charset="0"/>
                <a:cs typeface="Century Gothic" charset="0"/>
                <a:sym typeface="Century Gothic" charset="0"/>
              </a:rPr>
              <a:t>How the</a:t>
            </a:r>
          </a:p>
          <a:p>
            <a:pPr algn="l">
              <a:defRPr/>
            </a:pPr>
            <a:r>
              <a:rPr lang="en-US" sz="7200" b="1">
                <a:solidFill>
                  <a:srgbClr val="FFFFFF"/>
                </a:solidFill>
                <a:latin typeface="Century Gothic" charset="0"/>
                <a:ea typeface="Century Gothic" charset="0"/>
                <a:cs typeface="Century Gothic" charset="0"/>
                <a:sym typeface="Century Gothic" charset="0"/>
              </a:rPr>
              <a:t>world began</a:t>
            </a: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68610" name="Rectangle 2"/>
          <p:cNvSpPr>
            <a:spLocks/>
          </p:cNvSpPr>
          <p:nvPr/>
        </p:nvSpPr>
        <p:spPr bwMode="auto">
          <a:xfrm>
            <a:off x="1651000" y="6642100"/>
            <a:ext cx="7007225"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defRPr/>
            </a:pPr>
            <a:r>
              <a:rPr lang="en-US" sz="7200" b="1">
                <a:solidFill>
                  <a:srgbClr val="FFFFFF"/>
                </a:solidFill>
                <a:latin typeface="Century Gothic" charset="0"/>
                <a:ea typeface="Century Gothic" charset="0"/>
                <a:cs typeface="Century Gothic" charset="0"/>
                <a:sym typeface="Century Gothic" charset="0"/>
              </a:rPr>
              <a:t>Son of perdition</a:t>
            </a: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74754" name="Rectangle 2"/>
          <p:cNvSpPr>
            <a:spLocks/>
          </p:cNvSpPr>
          <p:nvPr/>
        </p:nvSpPr>
        <p:spPr bwMode="auto">
          <a:xfrm>
            <a:off x="9677756" y="647700"/>
            <a:ext cx="5945538" cy="498598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r">
              <a:lnSpc>
                <a:spcPct val="90000"/>
              </a:lnSpc>
              <a:defRPr/>
            </a:pPr>
            <a:r>
              <a:rPr lang="en-US" sz="7200" b="1" dirty="0">
                <a:ln>
                  <a:solidFill>
                    <a:schemeClr val="tx1"/>
                  </a:solidFill>
                </a:ln>
                <a:solidFill>
                  <a:srgbClr val="FFFFFF"/>
                </a:solidFill>
                <a:effectLst>
                  <a:glow rad="228600">
                    <a:schemeClr val="accent4">
                      <a:satMod val="175000"/>
                      <a:alpha val="40000"/>
                    </a:schemeClr>
                  </a:glow>
                </a:effectLst>
                <a:latin typeface="Century Gothic" charset="0"/>
                <a:ea typeface="Century Gothic" charset="0"/>
                <a:cs typeface="Century Gothic" charset="0"/>
                <a:sym typeface="Century Gothic" charset="0"/>
              </a:rPr>
              <a:t>Religious</a:t>
            </a:r>
          </a:p>
          <a:p>
            <a:pPr algn="r">
              <a:lnSpc>
                <a:spcPct val="90000"/>
              </a:lnSpc>
              <a:defRPr/>
            </a:pPr>
            <a:r>
              <a:rPr lang="en-US" sz="7200" b="1" dirty="0" smtClean="0">
                <a:ln>
                  <a:solidFill>
                    <a:schemeClr val="tx1"/>
                  </a:solidFill>
                </a:ln>
                <a:solidFill>
                  <a:srgbClr val="FFFFFF"/>
                </a:solidFill>
                <a:effectLst>
                  <a:glow rad="228600">
                    <a:schemeClr val="accent4">
                      <a:satMod val="175000"/>
                      <a:alpha val="40000"/>
                    </a:schemeClr>
                  </a:glow>
                </a:effectLst>
                <a:latin typeface="Century Gothic" charset="0"/>
                <a:ea typeface="Century Gothic" charset="0"/>
                <a:cs typeface="Century Gothic" charset="0"/>
                <a:sym typeface="Century Gothic" charset="0"/>
              </a:rPr>
              <a:t>persecution</a:t>
            </a:r>
          </a:p>
          <a:p>
            <a:pPr algn="r">
              <a:lnSpc>
                <a:spcPct val="90000"/>
              </a:lnSpc>
              <a:defRPr/>
            </a:pPr>
            <a:r>
              <a:rPr lang="en-US" sz="7200" b="1" dirty="0" smtClean="0">
                <a:ln>
                  <a:solidFill>
                    <a:schemeClr val="tx1"/>
                  </a:solidFill>
                </a:ln>
                <a:solidFill>
                  <a:srgbClr val="FFFFFF"/>
                </a:solidFill>
                <a:effectLst>
                  <a:glow rad="228600">
                    <a:schemeClr val="accent4">
                      <a:satMod val="175000"/>
                      <a:alpha val="40000"/>
                    </a:schemeClr>
                  </a:glow>
                </a:effectLst>
                <a:latin typeface="Century Gothic" charset="0"/>
                <a:ea typeface="Century Gothic" charset="0"/>
                <a:cs typeface="Century Gothic" charset="0"/>
                <a:sym typeface="Century Gothic" charset="0"/>
              </a:rPr>
              <a:t>backed by</a:t>
            </a:r>
          </a:p>
          <a:p>
            <a:pPr algn="r">
              <a:lnSpc>
                <a:spcPct val="90000"/>
              </a:lnSpc>
              <a:defRPr/>
            </a:pPr>
            <a:r>
              <a:rPr lang="en-US" sz="7200" b="1" dirty="0" smtClean="0">
                <a:ln>
                  <a:solidFill>
                    <a:schemeClr val="tx1"/>
                  </a:solidFill>
                </a:ln>
                <a:solidFill>
                  <a:srgbClr val="FFFFFF"/>
                </a:solidFill>
                <a:effectLst>
                  <a:glow rad="228600">
                    <a:schemeClr val="accent4">
                      <a:satMod val="175000"/>
                      <a:alpha val="40000"/>
                    </a:schemeClr>
                  </a:glow>
                </a:effectLst>
                <a:latin typeface="Century Gothic" charset="0"/>
                <a:ea typeface="Century Gothic" charset="0"/>
                <a:cs typeface="Century Gothic" charset="0"/>
                <a:sym typeface="Century Gothic" charset="0"/>
              </a:rPr>
              <a:t>state</a:t>
            </a:r>
          </a:p>
          <a:p>
            <a:pPr algn="r">
              <a:lnSpc>
                <a:spcPct val="90000"/>
              </a:lnSpc>
              <a:defRPr/>
            </a:pPr>
            <a:r>
              <a:rPr lang="en-US" sz="7200" b="1" dirty="0" smtClean="0">
                <a:ln>
                  <a:solidFill>
                    <a:schemeClr val="tx1"/>
                  </a:solidFill>
                </a:ln>
                <a:solidFill>
                  <a:srgbClr val="FFFFFF"/>
                </a:solidFill>
                <a:effectLst>
                  <a:glow rad="228600">
                    <a:schemeClr val="accent4">
                      <a:satMod val="175000"/>
                      <a:alpha val="40000"/>
                    </a:schemeClr>
                  </a:glow>
                </a:effectLst>
                <a:latin typeface="Century Gothic" charset="0"/>
                <a:ea typeface="Century Gothic" charset="0"/>
                <a:cs typeface="Century Gothic" charset="0"/>
                <a:sym typeface="Century Gothic" charset="0"/>
              </a:rPr>
              <a:t>authority</a:t>
            </a:r>
            <a:endParaRPr lang="en-US" sz="7200" b="1" dirty="0">
              <a:ln>
                <a:solidFill>
                  <a:schemeClr val="tx1"/>
                </a:solidFill>
              </a:ln>
              <a:solidFill>
                <a:srgbClr val="FFFFFF"/>
              </a:solidFill>
              <a:effectLst>
                <a:glow rad="228600">
                  <a:schemeClr val="accent4">
                    <a:satMod val="175000"/>
                    <a:alpha val="40000"/>
                  </a:schemeClr>
                </a:glow>
              </a:effectLst>
              <a:latin typeface="Century Gothic" charset="0"/>
              <a:ea typeface="Century Gothic" charset="0"/>
              <a:cs typeface="Century Gothic" charset="0"/>
              <a:sym typeface="Century Gothic" charset="0"/>
            </a:endParaRP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76802" name="Rectangle 2"/>
          <p:cNvSpPr>
            <a:spLocks/>
          </p:cNvSpPr>
          <p:nvPr/>
        </p:nvSpPr>
        <p:spPr bwMode="auto">
          <a:xfrm>
            <a:off x="889000" y="2825750"/>
            <a:ext cx="15125700" cy="52451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dirty="0">
                <a:solidFill>
                  <a:srgbClr val="FFFFFF"/>
                </a:solidFill>
                <a:latin typeface="Century Gothic" charset="0"/>
                <a:ea typeface="Century Gothic" charset="0"/>
                <a:cs typeface="Century Gothic" charset="0"/>
                <a:sym typeface="Century Gothic" charset="0"/>
              </a:rPr>
              <a:t>“Fear God and give glory to Him, for the hour of His judgment </a:t>
            </a:r>
            <a:r>
              <a:rPr lang="en-US" sz="7200" b="1" dirty="0" smtClean="0">
                <a:solidFill>
                  <a:srgbClr val="FFFFFF"/>
                </a:solidFill>
                <a:latin typeface="Century Gothic" charset="0"/>
                <a:ea typeface="Century Gothic" charset="0"/>
                <a:cs typeface="Century Gothic" charset="0"/>
                <a:sym typeface="Century Gothic" charset="0"/>
              </a:rPr>
              <a:t>is </a:t>
            </a:r>
            <a:r>
              <a:rPr lang="en-US" sz="7200" b="1" dirty="0">
                <a:solidFill>
                  <a:srgbClr val="FFFFFF"/>
                </a:solidFill>
                <a:latin typeface="Century Gothic" charset="0"/>
                <a:ea typeface="Century Gothic" charset="0"/>
                <a:cs typeface="Century Gothic" charset="0"/>
                <a:sym typeface="Century Gothic" charset="0"/>
              </a:rPr>
              <a:t>come; and </a:t>
            </a:r>
            <a:r>
              <a:rPr lang="en-US" sz="7200" b="1" u="sng" dirty="0">
                <a:solidFill>
                  <a:srgbClr val="FFFFFF"/>
                </a:solidFill>
                <a:latin typeface="Century Gothic" charset="0"/>
                <a:ea typeface="Century Gothic" charset="0"/>
                <a:cs typeface="Century Gothic" charset="0"/>
                <a:sym typeface="Century Gothic" charset="0"/>
              </a:rPr>
              <a:t>worship Him who made heaven and earth, the sea and springs of water</a:t>
            </a:r>
            <a:r>
              <a:rPr lang="en-US" sz="7200" b="1" dirty="0">
                <a:solidFill>
                  <a:srgbClr val="FFFFFF"/>
                </a:solidFill>
                <a:latin typeface="Century Gothic" charset="0"/>
                <a:ea typeface="Century Gothic" charset="0"/>
                <a:cs typeface="Century Gothic" charset="0"/>
                <a:sym typeface="Century Gothic" charset="0"/>
              </a:rPr>
              <a:t>.”</a:t>
            </a:r>
          </a:p>
        </p:txBody>
      </p:sp>
      <p:sp>
        <p:nvSpPr>
          <p:cNvPr id="73732" name="Rectangle 3"/>
          <p:cNvSpPr>
            <a:spLocks/>
          </p:cNvSpPr>
          <p:nvPr/>
        </p:nvSpPr>
        <p:spPr bwMode="auto">
          <a:xfrm>
            <a:off x="6210300" y="850900"/>
            <a:ext cx="98933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Revelation 14:7</a:t>
            </a: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79874" name="Rectangle 2"/>
          <p:cNvSpPr>
            <a:spLocks/>
          </p:cNvSpPr>
          <p:nvPr/>
        </p:nvSpPr>
        <p:spPr bwMode="auto">
          <a:xfrm>
            <a:off x="889000" y="3829050"/>
            <a:ext cx="15125700" cy="32385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lIns="0" tIns="0" rIns="457200" bIns="0" anchor="ctr"/>
          <a:lstStyle/>
          <a:p>
            <a:pPr algn="l">
              <a:lnSpc>
                <a:spcPct val="90000"/>
              </a:lnSpc>
              <a:defRPr/>
            </a:pPr>
            <a:r>
              <a:rPr lang="en-US" sz="7200" b="1">
                <a:solidFill>
                  <a:srgbClr val="FFFFFF"/>
                </a:solidFill>
                <a:latin typeface="Century Gothic" charset="0"/>
                <a:ea typeface="Century Gothic" charset="0"/>
                <a:cs typeface="Century Gothic" charset="0"/>
                <a:sym typeface="Century Gothic" charset="0"/>
              </a:rPr>
              <a:t>“My covenant I will not break, nor alter the word that has gone out of My lips.”</a:t>
            </a:r>
          </a:p>
        </p:txBody>
      </p:sp>
      <p:sp>
        <p:nvSpPr>
          <p:cNvPr id="76804" name="Rectangle 3"/>
          <p:cNvSpPr>
            <a:spLocks/>
          </p:cNvSpPr>
          <p:nvPr/>
        </p:nvSpPr>
        <p:spPr bwMode="auto">
          <a:xfrm>
            <a:off x="6210300" y="850900"/>
            <a:ext cx="9893300" cy="1092200"/>
          </a:xfrm>
          <a:prstGeom prst="rect">
            <a:avLst/>
          </a:prstGeom>
          <a:noFill/>
          <a:ln w="12700">
            <a:noFill/>
            <a:miter lim="800000"/>
            <a:headEnd/>
            <a:tailEnd/>
          </a:ln>
        </p:spPr>
        <p:txBody>
          <a:bodyPr lIns="38100" tIns="38100" rIns="495300" bIns="38100" anchor="ctr"/>
          <a:lstStyle/>
          <a:p>
            <a:pPr algn="l"/>
            <a:r>
              <a:rPr lang="en-US" sz="7200">
                <a:solidFill>
                  <a:srgbClr val="FFFFFF"/>
                </a:solidFill>
                <a:latin typeface="Times New Roman Bold" charset="0"/>
                <a:cs typeface="Times New Roman Bold" charset="0"/>
                <a:sym typeface="Times New Roman Bold" charset="0"/>
              </a:rPr>
              <a:t>Psalms 89:34</a:t>
            </a: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80898" name="Rectangle 2"/>
          <p:cNvSpPr>
            <a:spLocks/>
          </p:cNvSpPr>
          <p:nvPr/>
        </p:nvSpPr>
        <p:spPr bwMode="auto">
          <a:xfrm>
            <a:off x="508000" y="6705600"/>
            <a:ext cx="5911875" cy="1994392"/>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lnSpc>
                <a:spcPct val="90000"/>
              </a:lnSpc>
              <a:defRPr/>
            </a:pPr>
            <a:r>
              <a:rPr lang="en-US" sz="7200" b="1" dirty="0" smtClean="0">
                <a:solidFill>
                  <a:srgbClr val="FFFFFF"/>
                </a:solidFill>
                <a:latin typeface="Century Gothic" charset="0"/>
                <a:ea typeface="Century Gothic" charset="0"/>
                <a:cs typeface="Century Gothic" charset="0"/>
                <a:sym typeface="Century Gothic" charset="0"/>
              </a:rPr>
              <a:t>Eternal &amp;</a:t>
            </a:r>
          </a:p>
          <a:p>
            <a:pPr algn="l">
              <a:lnSpc>
                <a:spcPct val="90000"/>
              </a:lnSpc>
              <a:defRPr/>
            </a:pPr>
            <a:r>
              <a:rPr lang="en-US" sz="7200" b="1" dirty="0" smtClean="0">
                <a:solidFill>
                  <a:srgbClr val="FFFFFF"/>
                </a:solidFill>
                <a:latin typeface="Century Gothic" charset="0"/>
                <a:ea typeface="Century Gothic" charset="0"/>
                <a:cs typeface="Century Gothic" charset="0"/>
                <a:sym typeface="Century Gothic" charset="0"/>
              </a:rPr>
              <a:t>Unchanging</a:t>
            </a:r>
            <a:endParaRPr lang="en-US" sz="7200" b="1" dirty="0">
              <a:solidFill>
                <a:srgbClr val="FFFFFF"/>
              </a:solidFill>
              <a:latin typeface="Century Gothic" charset="0"/>
              <a:ea typeface="Century Gothic" charset="0"/>
              <a:cs typeface="Century Gothic" charset="0"/>
              <a:sym typeface="Century Gothic" charset="0"/>
            </a:endParaRP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92162" name="Rectangle 2"/>
          <p:cNvSpPr>
            <a:spLocks/>
          </p:cNvSpPr>
          <p:nvPr/>
        </p:nvSpPr>
        <p:spPr bwMode="auto">
          <a:xfrm>
            <a:off x="508000" y="7391400"/>
            <a:ext cx="16123003" cy="1107996"/>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defRPr/>
            </a:pPr>
            <a:r>
              <a:rPr lang="en-US" sz="7200" b="1" dirty="0" smtClean="0">
                <a:solidFill>
                  <a:srgbClr val="FFFFFF"/>
                </a:solidFill>
                <a:latin typeface="Century Gothic" charset="0"/>
                <a:ea typeface="Century Gothic" charset="0"/>
                <a:cs typeface="Century Gothic" charset="0"/>
                <a:sym typeface="Century Gothic" charset="0"/>
              </a:rPr>
              <a:t>The change came slowly over time</a:t>
            </a:r>
            <a:endParaRPr lang="en-US" sz="7200" b="1" dirty="0">
              <a:solidFill>
                <a:srgbClr val="FFFFFF"/>
              </a:solidFill>
              <a:latin typeface="Century Gothic" charset="0"/>
              <a:ea typeface="Century Gothic" charset="0"/>
              <a:cs typeface="Century Gothic" charset="0"/>
              <a:sym typeface="Century Gothic" charset="0"/>
            </a:endParaRP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Sixtus I. - Ökumenisches Heiligenlexikon"/>
          <p:cNvPicPr>
            <a:picLocks noChangeAspect="1" noChangeArrowheads="1"/>
          </p:cNvPicPr>
          <p:nvPr/>
        </p:nvPicPr>
        <p:blipFill>
          <a:blip r:embed="rId3" cstate="print"/>
          <a:srcRect/>
          <a:stretch>
            <a:fillRect/>
          </a:stretch>
        </p:blipFill>
        <p:spPr bwMode="auto">
          <a:xfrm>
            <a:off x="0" y="0"/>
            <a:ext cx="16256000" cy="9144000"/>
          </a:xfrm>
          <a:prstGeom prst="rect">
            <a:avLst/>
          </a:prstGeom>
          <a:noFill/>
        </p:spPr>
      </p:pic>
      <p:sp>
        <p:nvSpPr>
          <p:cNvPr id="93186" name="Rectangle 2"/>
          <p:cNvSpPr>
            <a:spLocks/>
          </p:cNvSpPr>
          <p:nvPr/>
        </p:nvSpPr>
        <p:spPr bwMode="auto">
          <a:xfrm>
            <a:off x="1498600" y="6921500"/>
            <a:ext cx="3435236" cy="1107996"/>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defRPr/>
            </a:pPr>
            <a:r>
              <a:rPr lang="en-US" sz="7200" b="1" dirty="0" err="1" smtClean="0">
                <a:solidFill>
                  <a:srgbClr val="FFFFFF"/>
                </a:solidFill>
                <a:latin typeface="Century Gothic" charset="0"/>
                <a:ea typeface="Century Gothic" charset="0"/>
                <a:cs typeface="Century Gothic" charset="0"/>
                <a:sym typeface="Century Gothic" charset="0"/>
              </a:rPr>
              <a:t>Sixtus</a:t>
            </a:r>
            <a:r>
              <a:rPr lang="en-US" sz="7200" b="1" dirty="0" smtClean="0">
                <a:solidFill>
                  <a:srgbClr val="FFFFFF"/>
                </a:solidFill>
                <a:latin typeface="Century Gothic" charset="0"/>
                <a:ea typeface="Century Gothic" charset="0"/>
                <a:cs typeface="Century Gothic" charset="0"/>
                <a:sym typeface="Century Gothic" charset="0"/>
              </a:rPr>
              <a:t> I</a:t>
            </a:r>
            <a:endParaRPr lang="en-US" sz="7200" b="1" dirty="0">
              <a:solidFill>
                <a:srgbClr val="FFFFFF"/>
              </a:solidFill>
              <a:latin typeface="Century Gothic" charset="0"/>
              <a:ea typeface="Century Gothic" charset="0"/>
              <a:cs typeface="Century Gothic" charset="0"/>
              <a:sym typeface="Century Gothic" charset="0"/>
            </a:endParaRP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94210" name="Rectangle 2"/>
          <p:cNvSpPr>
            <a:spLocks/>
          </p:cNvSpPr>
          <p:nvPr/>
        </p:nvSpPr>
        <p:spPr bwMode="auto">
          <a:xfrm>
            <a:off x="1371600" y="5829300"/>
            <a:ext cx="5854700" cy="2235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lnSpc>
                <a:spcPct val="90000"/>
              </a:lnSpc>
              <a:defRPr/>
            </a:pPr>
            <a:r>
              <a:rPr lang="en-US" sz="7200" b="1">
                <a:solidFill>
                  <a:srgbClr val="FFFFFF"/>
                </a:solidFill>
                <a:latin typeface="Century Gothic" charset="0"/>
                <a:ea typeface="Century Gothic" charset="0"/>
                <a:cs typeface="Century Gothic" charset="0"/>
                <a:sym typeface="Century Gothic" charset="0"/>
              </a:rPr>
              <a:t>Confused</a:t>
            </a:r>
          </a:p>
          <a:p>
            <a:pPr algn="l">
              <a:lnSpc>
                <a:spcPct val="90000"/>
              </a:lnSpc>
              <a:defRPr/>
            </a:pPr>
            <a:r>
              <a:rPr lang="en-US" sz="7200" b="1">
                <a:solidFill>
                  <a:srgbClr val="FFFFFF"/>
                </a:solidFill>
                <a:latin typeface="Century Gothic" charset="0"/>
                <a:ea typeface="Century Gothic" charset="0"/>
                <a:cs typeface="Century Gothic" charset="0"/>
                <a:sym typeface="Century Gothic" charset="0"/>
              </a:rPr>
              <a:t>with the Jews</a:t>
            </a: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95234" name="Rectangle 2"/>
          <p:cNvSpPr>
            <a:spLocks/>
          </p:cNvSpPr>
          <p:nvPr/>
        </p:nvSpPr>
        <p:spPr bwMode="auto">
          <a:xfrm>
            <a:off x="1320800" y="6807200"/>
            <a:ext cx="8251825" cy="1219200"/>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defRPr/>
            </a:pPr>
            <a:r>
              <a:rPr lang="en-US" sz="7200" b="1">
                <a:solidFill>
                  <a:srgbClr val="FFFFFF"/>
                </a:solidFill>
                <a:latin typeface="Century Gothic" charset="0"/>
                <a:ea typeface="Century Gothic" charset="0"/>
                <a:cs typeface="Century Gothic" charset="0"/>
                <a:sym typeface="Century Gothic" charset="0"/>
              </a:rPr>
              <a:t>In honor of the sun</a:t>
            </a: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
          <p:cNvPicPr>
            <a:picLocks noChangeAspect="1" noChangeArrowheads="1"/>
          </p:cNvPicPr>
          <p:nvPr/>
        </p:nvPicPr>
        <p:blipFill>
          <a:blip r:embed="rId3" cstate="print"/>
          <a:srcRect/>
          <a:stretch>
            <a:fillRect/>
          </a:stretch>
        </p:blipFill>
        <p:spPr bwMode="auto">
          <a:xfrm>
            <a:off x="0" y="0"/>
            <a:ext cx="16256000" cy="9144000"/>
          </a:xfrm>
          <a:prstGeom prst="rect">
            <a:avLst/>
          </a:prstGeom>
          <a:noFill/>
          <a:ln w="12700">
            <a:noFill/>
            <a:miter lim="800000"/>
            <a:headEnd/>
            <a:tailEnd/>
          </a:ln>
        </p:spPr>
      </p:pic>
      <p:sp>
        <p:nvSpPr>
          <p:cNvPr id="96258" name="Rectangle 2"/>
          <p:cNvSpPr>
            <a:spLocks/>
          </p:cNvSpPr>
          <p:nvPr/>
        </p:nvSpPr>
        <p:spPr bwMode="auto">
          <a:xfrm>
            <a:off x="1384300" y="5511800"/>
            <a:ext cx="4376198" cy="2215991"/>
          </a:xfrm>
          <a:prstGeom prst="rect">
            <a:avLst/>
          </a:prstGeom>
          <a:noFill/>
          <a:ln w="12700" cap="flat">
            <a:noFill/>
            <a:miter lim="800000"/>
            <a:headEnd type="none" w="med" len="med"/>
            <a:tailEnd type="none" w="med" len="med"/>
          </a:ln>
          <a:effectLst>
            <a:outerShdw dist="76199" dir="2700000" algn="ctr" rotWithShape="0">
              <a:schemeClr val="bg2"/>
            </a:outerShdw>
          </a:effectLst>
        </p:spPr>
        <p:txBody>
          <a:bodyPr wrap="none" lIns="0" tIns="0" rIns="457200" bIns="0" anchor="ctr">
            <a:spAutoFit/>
          </a:bodyPr>
          <a:lstStyle/>
          <a:p>
            <a:pPr algn="l">
              <a:defRPr/>
            </a:pPr>
            <a:r>
              <a:rPr lang="en-US" sz="7200" b="1" dirty="0" smtClean="0">
                <a:solidFill>
                  <a:srgbClr val="FFFFFF"/>
                </a:solidFill>
                <a:latin typeface="Century Gothic" charset="0"/>
                <a:ea typeface="Century Gothic" charset="0"/>
                <a:cs typeface="Century Gothic" charset="0"/>
                <a:sym typeface="Century Gothic" charset="0"/>
              </a:rPr>
              <a:t>Victor I</a:t>
            </a:r>
            <a:endParaRPr lang="en-US" sz="7200" b="1" dirty="0">
              <a:solidFill>
                <a:srgbClr val="FFFFFF"/>
              </a:solidFill>
              <a:latin typeface="Century Gothic" charset="0"/>
              <a:ea typeface="Century Gothic" charset="0"/>
              <a:cs typeface="Century Gothic" charset="0"/>
              <a:sym typeface="Century Gothic" charset="0"/>
            </a:endParaRPr>
          </a:p>
          <a:p>
            <a:pPr algn="l">
              <a:defRPr/>
            </a:pPr>
            <a:r>
              <a:rPr lang="en-US" sz="7200" b="1" dirty="0">
                <a:solidFill>
                  <a:srgbClr val="FFFFFF"/>
                </a:solidFill>
                <a:latin typeface="Century Gothic" charset="0"/>
                <a:ea typeface="Century Gothic" charset="0"/>
                <a:cs typeface="Century Gothic" charset="0"/>
                <a:sym typeface="Century Gothic" charset="0"/>
              </a:rPr>
              <a:t>A.D. 200 </a:t>
            </a:r>
          </a:p>
        </p:txBody>
      </p:sp>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Bullets">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Horizontal">
  <a:themeElements>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hoto - Horizontal Reflection">
  <a:themeElements>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hoto - Vertical Reflection">
  <a:themeElements>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2427</TotalTime>
  <Pages>0</Pages>
  <Words>6801</Words>
  <Characters>0</Characters>
  <Application>Microsoft Office PowerPoint</Application>
  <PresentationFormat>Custom</PresentationFormat>
  <Lines>0</Lines>
  <Paragraphs>602</Paragraphs>
  <Slides>117</Slides>
  <Notes>117</Notes>
  <HiddenSlides>0</HiddenSlides>
  <MMClips>0</MMClips>
  <ScaleCrop>false</ScaleCrop>
  <HeadingPairs>
    <vt:vector size="4" baseType="variant">
      <vt:variant>
        <vt:lpstr>Theme</vt:lpstr>
      </vt:variant>
      <vt:variant>
        <vt:i4>14</vt:i4>
      </vt:variant>
      <vt:variant>
        <vt:lpstr>Slide Titles</vt:lpstr>
      </vt:variant>
      <vt:variant>
        <vt:i4>117</vt:i4>
      </vt:variant>
    </vt:vector>
  </HeadingPairs>
  <TitlesOfParts>
    <vt:vector size="131" baseType="lpstr">
      <vt:lpstr>Title &amp; Bullets</vt:lpstr>
      <vt:lpstr>Bullets</vt:lpstr>
      <vt:lpstr>Title - Center</vt:lpstr>
      <vt:lpstr>Title &amp; Subtitle</vt:lpstr>
      <vt:lpstr>Photo - Horizontal</vt:lpstr>
      <vt:lpstr>Photo - Horizontal Reflection</vt:lpstr>
      <vt:lpstr>Photo - Vertical</vt:lpstr>
      <vt:lpstr>Photo - Vertical Reflection</vt:lpstr>
      <vt:lpstr>Title - Top</vt:lpstr>
      <vt:lpstr>Blank</vt:lpstr>
      <vt:lpstr>Title &amp; Bullets - Left</vt:lpstr>
      <vt:lpstr>Title &amp; Bullets - 2 Column</vt:lpstr>
      <vt:lpstr>Title &amp; Bullets - Right</vt:lpstr>
      <vt:lpstr>Title, Bullets &amp; Photo</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AWHN</dc:creator>
  <cp:lastModifiedBy>Maranatha</cp:lastModifiedBy>
  <cp:revision>287</cp:revision>
  <dcterms:modified xsi:type="dcterms:W3CDTF">2019-07-30T03:33:48Z</dcterms:modified>
</cp:coreProperties>
</file>