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6"/>
  </p:notesMasterIdLst>
  <p:sldIdLst>
    <p:sldId id="256" r:id="rId2"/>
    <p:sldId id="257" r:id="rId3"/>
    <p:sldId id="259" r:id="rId4"/>
    <p:sldId id="260" r:id="rId5"/>
    <p:sldId id="261" r:id="rId6"/>
    <p:sldId id="262" r:id="rId7"/>
    <p:sldId id="266" r:id="rId8"/>
    <p:sldId id="258" r:id="rId9"/>
    <p:sldId id="263" r:id="rId10"/>
    <p:sldId id="264" r:id="rId11"/>
    <p:sldId id="265"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4"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21" r:id="rId66"/>
    <p:sldId id="322" r:id="rId67"/>
    <p:sldId id="323" r:id="rId68"/>
    <p:sldId id="325" r:id="rId69"/>
    <p:sldId id="324" r:id="rId70"/>
    <p:sldId id="326" r:id="rId71"/>
    <p:sldId id="327" r:id="rId72"/>
    <p:sldId id="328" r:id="rId73"/>
    <p:sldId id="338" r:id="rId74"/>
    <p:sldId id="330" r:id="rId75"/>
    <p:sldId id="331" r:id="rId76"/>
    <p:sldId id="332" r:id="rId77"/>
    <p:sldId id="333" r:id="rId78"/>
    <p:sldId id="334" r:id="rId79"/>
    <p:sldId id="336" r:id="rId80"/>
    <p:sldId id="335" r:id="rId81"/>
    <p:sldId id="337" r:id="rId82"/>
    <p:sldId id="339" r:id="rId83"/>
    <p:sldId id="340" r:id="rId84"/>
    <p:sldId id="341" r:id="rId85"/>
    <p:sldId id="319" r:id="rId86"/>
    <p:sldId id="342" r:id="rId87"/>
    <p:sldId id="343" r:id="rId88"/>
    <p:sldId id="344" r:id="rId89"/>
    <p:sldId id="345" r:id="rId90"/>
    <p:sldId id="346" r:id="rId91"/>
    <p:sldId id="347" r:id="rId92"/>
    <p:sldId id="348" r:id="rId93"/>
    <p:sldId id="349" r:id="rId94"/>
    <p:sldId id="350" r:id="rId95"/>
    <p:sldId id="351" r:id="rId96"/>
    <p:sldId id="352" r:id="rId97"/>
    <p:sldId id="354" r:id="rId98"/>
    <p:sldId id="355" r:id="rId99"/>
    <p:sldId id="356" r:id="rId100"/>
    <p:sldId id="362" r:id="rId101"/>
    <p:sldId id="369" r:id="rId102"/>
    <p:sldId id="357" r:id="rId103"/>
    <p:sldId id="358" r:id="rId104"/>
    <p:sldId id="393" r:id="rId105"/>
    <p:sldId id="386" r:id="rId106"/>
    <p:sldId id="370" r:id="rId107"/>
    <p:sldId id="359" r:id="rId108"/>
    <p:sldId id="360" r:id="rId109"/>
    <p:sldId id="394" r:id="rId110"/>
    <p:sldId id="387" r:id="rId111"/>
    <p:sldId id="371" r:id="rId112"/>
    <p:sldId id="363" r:id="rId113"/>
    <p:sldId id="365" r:id="rId114"/>
    <p:sldId id="364" r:id="rId115"/>
    <p:sldId id="395" r:id="rId116"/>
    <p:sldId id="388" r:id="rId117"/>
    <p:sldId id="372" r:id="rId118"/>
    <p:sldId id="366" r:id="rId119"/>
    <p:sldId id="368" r:id="rId120"/>
    <p:sldId id="367" r:id="rId121"/>
    <p:sldId id="396" r:id="rId122"/>
    <p:sldId id="397" r:id="rId123"/>
    <p:sldId id="398" r:id="rId124"/>
    <p:sldId id="399" r:id="rId125"/>
    <p:sldId id="400" r:id="rId126"/>
    <p:sldId id="401" r:id="rId127"/>
    <p:sldId id="389" r:id="rId128"/>
    <p:sldId id="373" r:id="rId129"/>
    <p:sldId id="374" r:id="rId130"/>
    <p:sldId id="375" r:id="rId131"/>
    <p:sldId id="402" r:id="rId132"/>
    <p:sldId id="403" r:id="rId133"/>
    <p:sldId id="404" r:id="rId134"/>
    <p:sldId id="405" r:id="rId135"/>
    <p:sldId id="406" r:id="rId136"/>
    <p:sldId id="407" r:id="rId137"/>
    <p:sldId id="408" r:id="rId138"/>
    <p:sldId id="409" r:id="rId139"/>
    <p:sldId id="410" r:id="rId140"/>
    <p:sldId id="411" r:id="rId141"/>
    <p:sldId id="412" r:id="rId142"/>
    <p:sldId id="413" r:id="rId143"/>
    <p:sldId id="390" r:id="rId144"/>
    <p:sldId id="376" r:id="rId145"/>
    <p:sldId id="377" r:id="rId146"/>
    <p:sldId id="379" r:id="rId147"/>
    <p:sldId id="378" r:id="rId148"/>
    <p:sldId id="414" r:id="rId149"/>
    <p:sldId id="415" r:id="rId150"/>
    <p:sldId id="416" r:id="rId151"/>
    <p:sldId id="417" r:id="rId152"/>
    <p:sldId id="418" r:id="rId153"/>
    <p:sldId id="419" r:id="rId154"/>
    <p:sldId id="391" r:id="rId155"/>
    <p:sldId id="380" r:id="rId156"/>
    <p:sldId id="381" r:id="rId157"/>
    <p:sldId id="383" r:id="rId158"/>
    <p:sldId id="384" r:id="rId159"/>
    <p:sldId id="385" r:id="rId160"/>
    <p:sldId id="382" r:id="rId161"/>
    <p:sldId id="420" r:id="rId162"/>
    <p:sldId id="421" r:id="rId163"/>
    <p:sldId id="422" r:id="rId164"/>
    <p:sldId id="392" r:id="rId165"/>
    <p:sldId id="423" r:id="rId166"/>
    <p:sldId id="424" r:id="rId167"/>
    <p:sldId id="425" r:id="rId168"/>
    <p:sldId id="426" r:id="rId169"/>
    <p:sldId id="427" r:id="rId170"/>
    <p:sldId id="428" r:id="rId171"/>
    <p:sldId id="429" r:id="rId172"/>
    <p:sldId id="430" r:id="rId173"/>
    <p:sldId id="431" r:id="rId174"/>
    <p:sldId id="432" r:id="rId175"/>
    <p:sldId id="434" r:id="rId176"/>
    <p:sldId id="433" r:id="rId177"/>
    <p:sldId id="435" r:id="rId178"/>
    <p:sldId id="436" r:id="rId179"/>
    <p:sldId id="437" r:id="rId180"/>
    <p:sldId id="438" r:id="rId181"/>
    <p:sldId id="463" r:id="rId182"/>
    <p:sldId id="439" r:id="rId183"/>
    <p:sldId id="440" r:id="rId184"/>
    <p:sldId id="441" r:id="rId185"/>
    <p:sldId id="473"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4" r:id="rId207"/>
    <p:sldId id="462" r:id="rId208"/>
    <p:sldId id="465" r:id="rId209"/>
    <p:sldId id="466" r:id="rId210"/>
    <p:sldId id="467" r:id="rId211"/>
    <p:sldId id="468" r:id="rId212"/>
    <p:sldId id="469" r:id="rId213"/>
    <p:sldId id="470" r:id="rId214"/>
    <p:sldId id="472" r:id="rId215"/>
    <p:sldId id="518" r:id="rId216"/>
    <p:sldId id="474" r:id="rId217"/>
    <p:sldId id="471" r:id="rId218"/>
    <p:sldId id="475" r:id="rId219"/>
    <p:sldId id="484" r:id="rId220"/>
    <p:sldId id="481" r:id="rId221"/>
    <p:sldId id="482" r:id="rId222"/>
    <p:sldId id="483" r:id="rId223"/>
    <p:sldId id="476" r:id="rId224"/>
    <p:sldId id="477" r:id="rId225"/>
    <p:sldId id="478" r:id="rId226"/>
    <p:sldId id="479" r:id="rId227"/>
    <p:sldId id="480" r:id="rId228"/>
    <p:sldId id="485" r:id="rId229"/>
    <p:sldId id="486" r:id="rId230"/>
    <p:sldId id="487" r:id="rId231"/>
    <p:sldId id="488" r:id="rId232"/>
    <p:sldId id="490" r:id="rId233"/>
    <p:sldId id="489" r:id="rId234"/>
    <p:sldId id="491" r:id="rId235"/>
    <p:sldId id="492" r:id="rId236"/>
    <p:sldId id="493" r:id="rId237"/>
    <p:sldId id="494" r:id="rId238"/>
    <p:sldId id="495" r:id="rId239"/>
    <p:sldId id="501" r:id="rId240"/>
    <p:sldId id="502" r:id="rId241"/>
    <p:sldId id="500" r:id="rId242"/>
    <p:sldId id="503" r:id="rId243"/>
    <p:sldId id="496" r:id="rId244"/>
    <p:sldId id="497" r:id="rId245"/>
    <p:sldId id="498" r:id="rId246"/>
    <p:sldId id="499" r:id="rId247"/>
    <p:sldId id="504" r:id="rId248"/>
    <p:sldId id="505" r:id="rId249"/>
    <p:sldId id="506" r:id="rId250"/>
    <p:sldId id="507" r:id="rId251"/>
    <p:sldId id="508" r:id="rId252"/>
    <p:sldId id="509" r:id="rId253"/>
    <p:sldId id="510" r:id="rId254"/>
    <p:sldId id="512" r:id="rId255"/>
    <p:sldId id="511" r:id="rId256"/>
    <p:sldId id="513" r:id="rId257"/>
    <p:sldId id="514" r:id="rId258"/>
    <p:sldId id="516" r:id="rId259"/>
    <p:sldId id="517" r:id="rId260"/>
    <p:sldId id="519" r:id="rId261"/>
    <p:sldId id="515" r:id="rId262"/>
    <p:sldId id="520" r:id="rId263"/>
    <p:sldId id="521" r:id="rId264"/>
    <p:sldId id="522" r:id="rId265"/>
    <p:sldId id="523" r:id="rId266"/>
    <p:sldId id="524" r:id="rId267"/>
    <p:sldId id="525" r:id="rId268"/>
    <p:sldId id="526" r:id="rId269"/>
    <p:sldId id="527" r:id="rId270"/>
    <p:sldId id="528" r:id="rId271"/>
    <p:sldId id="529" r:id="rId272"/>
    <p:sldId id="530" r:id="rId273"/>
    <p:sldId id="532" r:id="rId274"/>
    <p:sldId id="533" r:id="rId275"/>
    <p:sldId id="534" r:id="rId276"/>
    <p:sldId id="531" r:id="rId277"/>
    <p:sldId id="536" r:id="rId278"/>
    <p:sldId id="535" r:id="rId279"/>
    <p:sldId id="537" r:id="rId280"/>
    <p:sldId id="538" r:id="rId281"/>
    <p:sldId id="539" r:id="rId282"/>
    <p:sldId id="540" r:id="rId283"/>
    <p:sldId id="541" r:id="rId284"/>
    <p:sldId id="542" r:id="rId2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0E100-12D1-46F6-B62C-AB1061B389D9}" type="datetimeFigureOut">
              <a:rPr lang="en-US" smtClean="0"/>
              <a:pPr/>
              <a:t>7/20/2019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23A7C-A053-4177-8253-7FCB8AC3FB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59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60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61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235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84537-2366-403E-9EDA-6277BBDC0461}" type="datetimeFigureOut">
              <a:rPr lang="en-US" smtClean="0"/>
              <a:pPr/>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84537-2366-403E-9EDA-6277BBDC0461}" type="datetimeFigureOut">
              <a:rPr lang="en-US" smtClean="0"/>
              <a:pPr/>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84537-2366-403E-9EDA-6277BBDC0461}" type="datetimeFigureOut">
              <a:rPr lang="en-US" smtClean="0"/>
              <a:pPr/>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4537-2366-403E-9EDA-6277BBDC0461}" type="datetimeFigureOut">
              <a:rPr lang="en-US" smtClean="0"/>
              <a:pPr/>
              <a:t>7/20/2019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7018C-56CD-48C3-B6A0-BBB4FC0F56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709"/>
            <a:ext cx="8839200" cy="810491"/>
          </a:xfrm>
        </p:spPr>
        <p:txBody>
          <a:bodyPr>
            <a:noAutofit/>
          </a:bodyPr>
          <a:lstStyle/>
          <a:p>
            <a:r>
              <a:rPr lang="en-US" sz="6600" b="1" dirty="0" err="1" smtClean="0">
                <a:solidFill>
                  <a:srgbClr val="00B0F0"/>
                </a:solidFill>
                <a:effectLst/>
              </a:rPr>
              <a:t>Dead</a:t>
            </a:r>
            <a:r>
              <a:rPr lang="en-US" sz="6600" b="1" dirty="0" err="1" smtClean="0">
                <a:solidFill>
                  <a:srgbClr val="FF0000"/>
                </a:solidFill>
                <a:effectLst/>
              </a:rPr>
              <a:t>i</a:t>
            </a:r>
            <a:r>
              <a:rPr lang="en-US" sz="6600" b="1" dirty="0" err="1" smtClean="0">
                <a:solidFill>
                  <a:schemeClr val="bg1"/>
                </a:solidFill>
                <a:effectLst/>
              </a:rPr>
              <a:t>cated</a:t>
            </a:r>
            <a:r>
              <a:rPr lang="en-US" sz="6600" b="1" dirty="0" smtClean="0">
                <a:solidFill>
                  <a:schemeClr val="bg1"/>
                </a:solidFill>
                <a:effectLst/>
              </a:rPr>
              <a:t> To God</a:t>
            </a:r>
            <a:endParaRPr lang="en-US" sz="6600" b="1" dirty="0">
              <a:solidFill>
                <a:schemeClr val="bg1"/>
              </a:solidFill>
              <a:effectLst/>
            </a:endParaRPr>
          </a:p>
        </p:txBody>
      </p:sp>
      <p:sp>
        <p:nvSpPr>
          <p:cNvPr id="9" name="TextBox 8"/>
          <p:cNvSpPr txBox="1"/>
          <p:nvPr/>
        </p:nvSpPr>
        <p:spPr>
          <a:xfrm>
            <a:off x="762000" y="6134955"/>
            <a:ext cx="7526356" cy="707886"/>
          </a:xfrm>
          <a:prstGeom prst="rect">
            <a:avLst/>
          </a:prstGeom>
          <a:noFill/>
        </p:spPr>
        <p:txBody>
          <a:bodyPr wrap="none" rtlCol="0">
            <a:spAutoFit/>
          </a:bodyPr>
          <a:lstStyle/>
          <a:p>
            <a:r>
              <a:rPr lang="en-US" sz="4000" b="1" dirty="0" smtClean="0">
                <a:solidFill>
                  <a:schemeClr val="bg1"/>
                </a:solidFill>
              </a:rPr>
              <a:t>http://www.pearltrees.com/awhn</a:t>
            </a:r>
            <a:endParaRPr lang="en-US" sz="4000" b="1" dirty="0">
              <a:solidFill>
                <a:schemeClr val="bg1"/>
              </a:solidFill>
            </a:endParaRPr>
          </a:p>
        </p:txBody>
      </p:sp>
      <p:pic>
        <p:nvPicPr>
          <p:cNvPr id="6" name="Content Placeholder 5" descr="The-Temple-Institute-745x396.jpg"/>
          <p:cNvPicPr>
            <a:picLocks noGrp="1" noChangeAspect="1"/>
          </p:cNvPicPr>
          <p:nvPr>
            <p:ph idx="1"/>
          </p:nvPr>
        </p:nvPicPr>
        <p:blipFill>
          <a:blip r:embed="rId2" cstate="print"/>
          <a:stretch>
            <a:fillRect/>
          </a:stretch>
        </p:blipFill>
        <p:spPr>
          <a:xfrm>
            <a:off x="0" y="990600"/>
            <a:ext cx="9144000" cy="5181600"/>
          </a:xfr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Yet, I wasn’t asking just </a:t>
            </a:r>
            <a:r>
              <a:rPr lang="en-US" sz="3600" b="1" u="sng" dirty="0" smtClean="0">
                <a:solidFill>
                  <a:schemeClr val="bg1"/>
                </a:solidFill>
              </a:rPr>
              <a:t>anyone</a:t>
            </a:r>
            <a:r>
              <a:rPr lang="en-US" sz="3600" b="1" dirty="0" smtClean="0">
                <a:solidFill>
                  <a:schemeClr val="bg1"/>
                </a:solidFill>
              </a:rPr>
              <a:t> in the world.</a:t>
            </a:r>
            <a:endParaRPr lang="en-US" sz="36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dirty="0" smtClean="0">
                <a:solidFill>
                  <a:schemeClr val="bg1"/>
                </a:solidFill>
              </a:rPr>
              <a:t>I am </a:t>
            </a:r>
            <a:r>
              <a:rPr lang="en-US" sz="6000" b="1" u="sng" dirty="0" smtClean="0">
                <a:solidFill>
                  <a:schemeClr val="bg1"/>
                </a:solidFill>
              </a:rPr>
              <a:t>specifically</a:t>
            </a:r>
            <a:r>
              <a:rPr lang="en-US" sz="6000" dirty="0" smtClean="0">
                <a:solidFill>
                  <a:schemeClr val="bg1"/>
                </a:solidFill>
              </a:rPr>
              <a:t> asking:</a:t>
            </a:r>
          </a:p>
          <a:p>
            <a:pPr algn="ctr"/>
            <a:endParaRPr lang="en-US" sz="800" dirty="0" smtClean="0">
              <a:solidFill>
                <a:schemeClr val="bg1"/>
              </a:solidFill>
            </a:endParaRPr>
          </a:p>
          <a:p>
            <a:pPr algn="ctr"/>
            <a:r>
              <a:rPr lang="en-US" sz="6000" b="1" dirty="0" smtClean="0">
                <a:solidFill>
                  <a:srgbClr val="0070C0"/>
                </a:solidFill>
              </a:rPr>
              <a:t>Seventh-day Adventists</a:t>
            </a:r>
            <a:r>
              <a:rPr lang="en-US" sz="6000" dirty="0" smtClean="0">
                <a:solidFill>
                  <a:schemeClr val="bg1"/>
                </a:solidFill>
              </a:rPr>
              <a:t>.</a:t>
            </a:r>
          </a:p>
          <a:p>
            <a:pPr algn="ctr"/>
            <a:endParaRPr lang="en-US" sz="800" dirty="0" smtClean="0">
              <a:solidFill>
                <a:schemeClr val="bg1"/>
              </a:solidFill>
            </a:endParaRPr>
          </a:p>
          <a:p>
            <a:pPr algn="ctr"/>
            <a:r>
              <a:rPr lang="en-US" sz="6000" b="1" u="sng" dirty="0" smtClean="0">
                <a:solidFill>
                  <a:schemeClr val="bg1"/>
                </a:solidFill>
              </a:rPr>
              <a:t>Present truth peoples</a:t>
            </a:r>
            <a:r>
              <a:rPr lang="en-US" sz="6000" dirty="0" smtClean="0">
                <a:solidFill>
                  <a:schemeClr val="bg1"/>
                </a:solidFill>
              </a:rPr>
              <a:t>.</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 y="1524000"/>
            <a:ext cx="8839200" cy="5165583"/>
          </a:xfrm>
        </p:spPr>
      </p:pic>
      <p:graphicFrame>
        <p:nvGraphicFramePr>
          <p:cNvPr id="2" name="Table 1"/>
          <p:cNvGraphicFramePr>
            <a:graphicFrameLocks noGrp="1"/>
          </p:cNvGraphicFramePr>
          <p:nvPr>
            <p:extLst>
              <p:ext uri="{D42A27DB-BD31-4B8C-83A1-F6EECF244321}">
                <p14:modId xmlns="" xmlns:p14="http://schemas.microsoft.com/office/powerpoint/2010/main" val="1653676581"/>
              </p:ext>
            </p:extLst>
          </p:nvPr>
        </p:nvGraphicFramePr>
        <p:xfrm>
          <a:off x="228599" y="76201"/>
          <a:ext cx="8686804" cy="1515762"/>
        </p:xfrm>
        <a:graphic>
          <a:graphicData uri="http://schemas.openxmlformats.org/drawingml/2006/table">
            <a:tbl>
              <a:tblPr/>
              <a:tblGrid>
                <a:gridCol w="1240972"/>
                <a:gridCol w="1240972"/>
                <a:gridCol w="1240972"/>
                <a:gridCol w="1240972"/>
                <a:gridCol w="1240972"/>
                <a:gridCol w="1240972"/>
                <a:gridCol w="1240972"/>
              </a:tblGrid>
              <a:tr h="308919">
                <a:tc gridSpan="7">
                  <a:txBody>
                    <a:bodyPr/>
                    <a:lstStyle/>
                    <a:p>
                      <a:pPr algn="ctr" rtl="0">
                        <a:spcAft>
                          <a:spcPts val="0"/>
                        </a:spcAft>
                      </a:pPr>
                      <a:r>
                        <a:rPr lang="en-US" sz="2000" b="1" dirty="0">
                          <a:solidFill>
                            <a:schemeClr val="bg1"/>
                          </a:solidFill>
                          <a:effectLst/>
                        </a:rPr>
                        <a:t>The </a:t>
                      </a:r>
                      <a:r>
                        <a:rPr lang="en-US" sz="2000" b="1" dirty="0" smtClean="0">
                          <a:solidFill>
                            <a:schemeClr val="bg1"/>
                          </a:solidFill>
                          <a:effectLst/>
                        </a:rPr>
                        <a:t>Feasts of the LORD – Leviticus</a:t>
                      </a:r>
                      <a:r>
                        <a:rPr lang="en-US" sz="2000" b="1" baseline="0" dirty="0" smtClean="0">
                          <a:solidFill>
                            <a:schemeClr val="bg1"/>
                          </a:solidFill>
                          <a:effectLst/>
                        </a:rPr>
                        <a:t> 23</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8919">
                <a:tc>
                  <a:txBody>
                    <a:bodyPr/>
                    <a:lstStyle/>
                    <a:p>
                      <a:pPr algn="ctr" rtl="0">
                        <a:spcAft>
                          <a:spcPts val="0"/>
                        </a:spcAft>
                      </a:pPr>
                      <a:r>
                        <a:rPr lang="en-US" sz="2000" b="1" dirty="0" smtClean="0">
                          <a:solidFill>
                            <a:schemeClr val="bg1"/>
                          </a:solidFill>
                          <a:effectLst/>
                        </a:rPr>
                        <a:t>23:4-5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23:6-8</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23:10-14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23:15-22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23:24-25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23:27-32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23:34-44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53762">
                <a:tc>
                  <a:txBody>
                    <a:bodyPr/>
                    <a:lstStyle/>
                    <a:p>
                      <a:pPr algn="ctr" rtl="0">
                        <a:spcAft>
                          <a:spcPts val="0"/>
                        </a:spcAft>
                      </a:pPr>
                      <a:r>
                        <a:rPr lang="en-US" sz="1200" b="1" dirty="0" smtClean="0">
                          <a:solidFill>
                            <a:schemeClr val="bg1"/>
                          </a:solidFill>
                          <a:effectLst/>
                        </a:rPr>
                        <a:t>Passover</a:t>
                      </a:r>
                    </a:p>
                    <a:p>
                      <a:pPr algn="ctr" rtl="0">
                        <a:spcAft>
                          <a:spcPts val="0"/>
                        </a:spcAft>
                      </a:pPr>
                      <a:r>
                        <a:rPr lang="en-US" sz="1200" b="1" dirty="0" smtClean="0">
                          <a:solidFill>
                            <a:schemeClr val="bg1"/>
                          </a:solidFill>
                          <a:effectLst/>
                        </a:rPr>
                        <a:t>(1st), (14th)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Unleavened Bread</a:t>
                      </a:r>
                    </a:p>
                    <a:p>
                      <a:pPr algn="ctr" rtl="0">
                        <a:spcAft>
                          <a:spcPts val="0"/>
                        </a:spcAft>
                      </a:pPr>
                      <a:r>
                        <a:rPr lang="en-US" sz="1200" b="1" dirty="0" smtClean="0">
                          <a:solidFill>
                            <a:schemeClr val="bg1"/>
                          </a:solidFill>
                          <a:effectLst/>
                        </a:rPr>
                        <a:t>(1st), (15th-21st)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err="1" smtClean="0">
                          <a:solidFill>
                            <a:schemeClr val="bg1"/>
                          </a:solidFill>
                          <a:effectLst/>
                        </a:rPr>
                        <a:t>Firstfruits</a:t>
                      </a:r>
                      <a:r>
                        <a:rPr lang="en-US" sz="1200" b="1" dirty="0" smtClean="0">
                          <a:solidFill>
                            <a:schemeClr val="bg1"/>
                          </a:solidFill>
                          <a:effectLst/>
                        </a:rPr>
                        <a:t> or </a:t>
                      </a:r>
                    </a:p>
                    <a:p>
                      <a:pPr algn="ctr" rtl="0">
                        <a:spcAft>
                          <a:spcPts val="0"/>
                        </a:spcAft>
                      </a:pPr>
                      <a:r>
                        <a:rPr lang="en-US" sz="1200" b="1" dirty="0" err="1" smtClean="0">
                          <a:solidFill>
                            <a:schemeClr val="bg1"/>
                          </a:solidFill>
                          <a:effectLst/>
                        </a:rPr>
                        <a:t>Wavesheaf</a:t>
                      </a:r>
                      <a:endParaRPr lang="en-US" sz="1200" b="1" dirty="0" smtClean="0">
                        <a:solidFill>
                          <a:schemeClr val="bg1"/>
                        </a:solidFill>
                        <a:effectLst/>
                      </a:endParaRPr>
                    </a:p>
                    <a:p>
                      <a:pPr algn="ctr" rtl="0">
                        <a:spcAft>
                          <a:spcPts val="0"/>
                        </a:spcAft>
                      </a:pPr>
                      <a:r>
                        <a:rPr lang="en-US" sz="1200" b="1" dirty="0" smtClean="0">
                          <a:solidFill>
                            <a:schemeClr val="bg1"/>
                          </a:solidFill>
                          <a:effectLst/>
                        </a:rPr>
                        <a:t>(1st), (16th)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Pentecost</a:t>
                      </a:r>
                    </a:p>
                    <a:p>
                      <a:pPr algn="ctr" rtl="0">
                        <a:spcAft>
                          <a:spcPts val="0"/>
                        </a:spcAft>
                      </a:pPr>
                      <a:r>
                        <a:rPr lang="en-US" sz="1200" b="1" dirty="0" smtClean="0">
                          <a:solidFill>
                            <a:schemeClr val="bg1"/>
                          </a:solidFill>
                          <a:effectLst/>
                        </a:rPr>
                        <a:t>(3rd), (50</a:t>
                      </a:r>
                      <a:r>
                        <a:rPr lang="en-US" sz="1200" b="1" baseline="30000" dirty="0" smtClean="0">
                          <a:solidFill>
                            <a:schemeClr val="bg1"/>
                          </a:solidFill>
                          <a:effectLst/>
                        </a:rPr>
                        <a:t>th</a:t>
                      </a:r>
                      <a:r>
                        <a:rPr lang="en-US" sz="1200" b="1" baseline="0" dirty="0" smtClean="0">
                          <a:solidFill>
                            <a:schemeClr val="bg1"/>
                          </a:solidFill>
                          <a:effectLst/>
                        </a:rPr>
                        <a:t> day from </a:t>
                      </a:r>
                      <a:r>
                        <a:rPr lang="en-US" sz="1200" b="1" baseline="0" dirty="0" err="1" smtClean="0">
                          <a:solidFill>
                            <a:schemeClr val="bg1"/>
                          </a:solidFill>
                          <a:effectLst/>
                        </a:rPr>
                        <a:t>Firstfruits</a:t>
                      </a:r>
                      <a:r>
                        <a:rPr lang="en-US" sz="1200" b="1" baseline="0" dirty="0" smtClean="0">
                          <a:solidFill>
                            <a:schemeClr val="bg1"/>
                          </a:solidFill>
                          <a:effectLst/>
                        </a:rPr>
                        <a: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Trumpets</a:t>
                      </a:r>
                    </a:p>
                    <a:p>
                      <a:pPr algn="ctr" rtl="0">
                        <a:spcAft>
                          <a:spcPts val="0"/>
                        </a:spcAft>
                      </a:pPr>
                      <a:r>
                        <a:rPr lang="en-US" sz="1200" b="1" dirty="0" smtClean="0">
                          <a:solidFill>
                            <a:schemeClr val="bg1"/>
                          </a:solidFill>
                          <a:effectLst/>
                        </a:rPr>
                        <a:t>(7th), (1st)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Atonement</a:t>
                      </a:r>
                    </a:p>
                    <a:p>
                      <a:pPr algn="ctr" rtl="0">
                        <a:spcAft>
                          <a:spcPts val="0"/>
                        </a:spcAft>
                      </a:pPr>
                      <a:r>
                        <a:rPr lang="en-US" sz="1200" b="1" dirty="0" smtClean="0">
                          <a:solidFill>
                            <a:schemeClr val="bg1"/>
                          </a:solidFill>
                          <a:effectLst/>
                        </a:rPr>
                        <a:t>(7th), (10th)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Tabernacles</a:t>
                      </a:r>
                    </a:p>
                    <a:p>
                      <a:pPr algn="ctr" rtl="0">
                        <a:spcAft>
                          <a:spcPts val="0"/>
                        </a:spcAft>
                      </a:pPr>
                      <a:r>
                        <a:rPr lang="en-US" sz="1200" b="1" dirty="0" smtClean="0">
                          <a:solidFill>
                            <a:schemeClr val="bg1"/>
                          </a:solidFill>
                          <a:effectLst/>
                        </a:rPr>
                        <a:t>(7th), (15th-21st,22nd)</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7590507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Genesis 3 Vs 1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3600" dirty="0" smtClean="0">
                <a:solidFill>
                  <a:schemeClr val="bg1"/>
                </a:solidFill>
              </a:rPr>
              <a:t>Lev. 23:5  In the fourteenth day of the first month at even is the LORD'S </a:t>
            </a:r>
            <a:r>
              <a:rPr lang="en-US" sz="3600" dirty="0" err="1" smtClean="0">
                <a:solidFill>
                  <a:srgbClr val="FFFF00"/>
                </a:solidFill>
              </a:rPr>
              <a:t>passover</a:t>
            </a:r>
            <a:r>
              <a:rPr lang="en-US" sz="3600" dirty="0" smtClean="0">
                <a:solidFill>
                  <a:schemeClr val="bg1"/>
                </a:solidFill>
              </a:rPr>
              <a:t>.</a:t>
            </a:r>
            <a:endParaRPr 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PASSOVER</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 – </a:t>
            </a:r>
            <a:r>
              <a:rPr lang="en-US" sz="2800" b="1" dirty="0" smtClean="0">
                <a:solidFill>
                  <a:srgbClr val="FFFF00"/>
                </a:solidFill>
              </a:rPr>
              <a:t>14</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endParaRPr lang="en-US" sz="2800" b="1" dirty="0" smtClean="0">
              <a:solidFill>
                <a:srgbClr val="FFFF00"/>
              </a:solidFill>
            </a:endParaRPr>
          </a:p>
          <a:p>
            <a:pPr algn="ctr"/>
            <a:r>
              <a:rPr lang="en-US" sz="2800" b="1" dirty="0" smtClean="0">
                <a:solidFill>
                  <a:schemeClr val="bg1"/>
                </a:solidFill>
              </a:rPr>
              <a:t>Hour – </a:t>
            </a:r>
            <a:r>
              <a:rPr lang="en-US" sz="2800" b="1" dirty="0" smtClean="0">
                <a:solidFill>
                  <a:srgbClr val="FFFF00"/>
                </a:solidFill>
              </a:rPr>
              <a:t>at Even</a:t>
            </a:r>
          </a:p>
          <a:p>
            <a:pPr algn="ctr"/>
            <a:r>
              <a:rPr lang="en-US" sz="2800" b="1" dirty="0" smtClean="0">
                <a:solidFill>
                  <a:srgbClr val="FFC000"/>
                </a:solidFill>
              </a:rPr>
              <a:t>Type</a:t>
            </a:r>
            <a:r>
              <a:rPr lang="en-US" sz="2800" b="1" dirty="0" smtClean="0">
                <a:solidFill>
                  <a:schemeClr val="bg1"/>
                </a:solidFill>
              </a:rPr>
              <a:t> – </a:t>
            </a:r>
            <a:r>
              <a:rPr lang="en-US" sz="2800" b="1" dirty="0" smtClean="0">
                <a:solidFill>
                  <a:srgbClr val="00B050"/>
                </a:solidFill>
              </a:rPr>
              <a:t>Lev.</a:t>
            </a:r>
            <a:r>
              <a:rPr lang="en-US" sz="2800" b="1" dirty="0" smtClean="0">
                <a:solidFill>
                  <a:schemeClr val="bg1"/>
                </a:solidFill>
              </a:rPr>
              <a:t> 23:5; </a:t>
            </a:r>
            <a:r>
              <a:rPr lang="en-US" sz="2800" b="1" dirty="0" smtClean="0">
                <a:solidFill>
                  <a:srgbClr val="00B050"/>
                </a:solidFill>
              </a:rPr>
              <a:t>Num.</a:t>
            </a:r>
            <a:r>
              <a:rPr lang="en-US" sz="2800" b="1" dirty="0" smtClean="0">
                <a:solidFill>
                  <a:schemeClr val="bg1"/>
                </a:solidFill>
              </a:rPr>
              <a:t> 28:16; </a:t>
            </a:r>
            <a:r>
              <a:rPr lang="en-US" sz="2800" b="1" dirty="0" smtClean="0">
                <a:solidFill>
                  <a:srgbClr val="00B050"/>
                </a:solidFill>
              </a:rPr>
              <a:t>Deut.</a:t>
            </a:r>
            <a:r>
              <a:rPr lang="en-US" sz="2800" b="1" dirty="0" smtClean="0">
                <a:solidFill>
                  <a:schemeClr val="bg1"/>
                </a:solidFill>
              </a:rPr>
              <a:t> 16:1-2</a:t>
            </a: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5:7; Christ Jesus in His sacrifice is the Passover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5:7  Purge out therefore the old leaven, that ye may be a new lump, as ye are unleavened. For even </a:t>
            </a:r>
            <a:r>
              <a:rPr lang="en-US" sz="2800" b="1" dirty="0" smtClean="0">
                <a:solidFill>
                  <a:srgbClr val="FFFF00"/>
                </a:solidFill>
              </a:rPr>
              <a:t>Christ our </a:t>
            </a:r>
            <a:r>
              <a:rPr lang="en-US" sz="2800" b="1" dirty="0" err="1" smtClean="0">
                <a:solidFill>
                  <a:srgbClr val="FFFF00"/>
                </a:solidFill>
              </a:rPr>
              <a:t>passover</a:t>
            </a:r>
            <a:r>
              <a:rPr lang="en-US" sz="2800" b="1" dirty="0" smtClean="0">
                <a:solidFill>
                  <a:srgbClr val="FFFF00"/>
                </a:solidFill>
              </a:rPr>
              <a:t> is sacrificed for us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5:8  Therefore let us keep the feast, not with old leaven, neither with the leaven of malice and wickedness; but with the unleavened </a:t>
            </a:r>
            <a:r>
              <a:rPr lang="en-US" sz="2800" i="1" dirty="0" smtClean="0">
                <a:solidFill>
                  <a:schemeClr val="bg1"/>
                </a:solidFill>
              </a:rPr>
              <a:t>bread</a:t>
            </a:r>
            <a:r>
              <a:rPr lang="en-US" sz="2800" dirty="0" smtClean="0">
                <a:solidFill>
                  <a:schemeClr val="bg1"/>
                </a:solidFill>
              </a:rPr>
              <a:t> of sincerity and truth.</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esusEnLaCruz.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cg-1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23:6  And on the fifteenth day of the same month </a:t>
            </a:r>
            <a:r>
              <a:rPr lang="en-US" i="1" dirty="0" smtClean="0">
                <a:solidFill>
                  <a:schemeClr val="bg1"/>
                </a:solidFill>
              </a:rPr>
              <a:t>is</a:t>
            </a:r>
            <a:r>
              <a:rPr lang="en-US" dirty="0" smtClean="0">
                <a:solidFill>
                  <a:schemeClr val="bg1"/>
                </a:solidFill>
              </a:rPr>
              <a:t> the feast of </a:t>
            </a:r>
            <a:r>
              <a:rPr lang="en-US" b="1" dirty="0" smtClean="0">
                <a:solidFill>
                  <a:srgbClr val="FFFF00"/>
                </a:solidFill>
              </a:rPr>
              <a:t>unleavened bread</a:t>
            </a:r>
            <a:r>
              <a:rPr lang="en-US" dirty="0" smtClean="0">
                <a:solidFill>
                  <a:schemeClr val="bg1"/>
                </a:solidFill>
              </a:rPr>
              <a:t> unto the LORD: seven days ye must eat </a:t>
            </a:r>
            <a:r>
              <a:rPr lang="en-US" b="1" dirty="0" smtClean="0">
                <a:solidFill>
                  <a:srgbClr val="FFFF00"/>
                </a:solidFill>
              </a:rPr>
              <a:t>unleavened bread</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Lev. 23:7  In the first day ye shall have an holy convocation: ye shall do no servile work therein.</a:t>
            </a:r>
          </a:p>
          <a:p>
            <a:endParaRPr lang="en-US" sz="800" dirty="0" smtClean="0">
              <a:solidFill>
                <a:schemeClr val="bg1"/>
              </a:solidFill>
            </a:endParaRPr>
          </a:p>
          <a:p>
            <a:r>
              <a:rPr lang="en-US" dirty="0" smtClean="0">
                <a:solidFill>
                  <a:schemeClr val="bg1"/>
                </a:solidFill>
              </a:rPr>
              <a:t>Lev. 23:8  But ye shall offer an offering made by fire unto the LORD seven days: in the seventh day </a:t>
            </a:r>
            <a:r>
              <a:rPr lang="en-US" i="1" dirty="0" smtClean="0">
                <a:solidFill>
                  <a:schemeClr val="bg1"/>
                </a:solidFill>
              </a:rPr>
              <a:t>is</a:t>
            </a:r>
            <a:r>
              <a:rPr lang="en-US" dirty="0" smtClean="0">
                <a:solidFill>
                  <a:schemeClr val="bg1"/>
                </a:solidFill>
              </a:rPr>
              <a:t> an holy convocation: ye shall do no servile work </a:t>
            </a:r>
            <a:r>
              <a:rPr lang="en-US" i="1" dirty="0" smtClean="0">
                <a:solidFill>
                  <a:schemeClr val="bg1"/>
                </a:solidFill>
              </a:rPr>
              <a:t>therein</a:t>
            </a:r>
            <a:r>
              <a:rPr lang="en-US" dirty="0" smtClean="0">
                <a:solidFill>
                  <a:schemeClr val="bg1"/>
                </a:solidFill>
              </a:rPr>
              <a:t>.</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UNLEAVENED BREAD</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Days – </a:t>
            </a:r>
            <a:r>
              <a:rPr lang="en-US" sz="2800" b="1" dirty="0" smtClean="0">
                <a:solidFill>
                  <a:srgbClr val="FFFF00"/>
                </a:solidFill>
              </a:rPr>
              <a:t>15</a:t>
            </a:r>
            <a:r>
              <a:rPr lang="en-US" sz="2800" b="1" baseline="30000" dirty="0" smtClean="0">
                <a:solidFill>
                  <a:srgbClr val="FFFF00"/>
                </a:solidFill>
              </a:rPr>
              <a:t>th</a:t>
            </a:r>
            <a:r>
              <a:rPr lang="en-US" sz="2800" b="1" dirty="0" smtClean="0">
                <a:solidFill>
                  <a:srgbClr val="FFFF00"/>
                </a:solidFill>
              </a:rPr>
              <a:t> Day to 21</a:t>
            </a:r>
            <a:r>
              <a:rPr lang="en-US" sz="2800" b="1" baseline="30000" dirty="0" smtClean="0">
                <a:solidFill>
                  <a:srgbClr val="FFFF00"/>
                </a:solidFill>
              </a:rPr>
              <a:t>st</a:t>
            </a:r>
            <a:r>
              <a:rPr lang="en-US" sz="2800" b="1" dirty="0" smtClean="0">
                <a:solidFill>
                  <a:srgbClr val="FFFF00"/>
                </a:solidFill>
              </a:rPr>
              <a:t> Day of </a:t>
            </a:r>
            <a:r>
              <a:rPr lang="en-US" sz="2800" b="1" dirty="0" err="1" smtClean="0">
                <a:solidFill>
                  <a:srgbClr val="FFFF00"/>
                </a:solidFill>
              </a:rPr>
              <a:t>Abib</a:t>
            </a:r>
            <a:r>
              <a:rPr lang="en-US" sz="2800" b="1" dirty="0" smtClean="0">
                <a:solidFill>
                  <a:srgbClr val="FFFF00"/>
                </a:solidFill>
              </a:rPr>
              <a:t> (7 days)</a:t>
            </a:r>
          </a:p>
          <a:p>
            <a:pPr algn="ctr"/>
            <a:r>
              <a:rPr lang="en-US" sz="2800" b="1" dirty="0" smtClean="0">
                <a:solidFill>
                  <a:srgbClr val="FFC000"/>
                </a:solidFill>
              </a:rPr>
              <a:t>Type</a:t>
            </a:r>
            <a:r>
              <a:rPr lang="en-US" sz="2800" b="1" dirty="0" smtClean="0">
                <a:solidFill>
                  <a:schemeClr val="bg1"/>
                </a:solidFill>
              </a:rPr>
              <a:t> – </a:t>
            </a:r>
            <a:r>
              <a:rPr lang="fr-FR" sz="2800" b="1" dirty="0" smtClean="0">
                <a:solidFill>
                  <a:srgbClr val="00B050"/>
                </a:solidFill>
              </a:rPr>
              <a:t>Exo.</a:t>
            </a:r>
            <a:r>
              <a:rPr lang="fr-FR" sz="2800" b="1" dirty="0" smtClean="0">
                <a:solidFill>
                  <a:schemeClr val="bg1"/>
                </a:solidFill>
              </a:rPr>
              <a:t> 13:3-8; </a:t>
            </a:r>
            <a:r>
              <a:rPr lang="fr-FR" sz="2800" b="1" dirty="0" smtClean="0">
                <a:solidFill>
                  <a:srgbClr val="00B050"/>
                </a:solidFill>
              </a:rPr>
              <a:t>Lev.</a:t>
            </a:r>
            <a:r>
              <a:rPr lang="fr-FR" sz="2800" b="1" dirty="0" smtClean="0">
                <a:solidFill>
                  <a:schemeClr val="bg1"/>
                </a:solidFill>
              </a:rPr>
              <a:t> 23:6-8; </a:t>
            </a:r>
            <a:r>
              <a:rPr lang="fr-FR" sz="2800" b="1" dirty="0" err="1" smtClean="0">
                <a:solidFill>
                  <a:srgbClr val="00B050"/>
                </a:solidFill>
              </a:rPr>
              <a:t>Num</a:t>
            </a:r>
            <a:r>
              <a:rPr lang="fr-FR" sz="2800" b="1" dirty="0" smtClean="0">
                <a:solidFill>
                  <a:srgbClr val="00B050"/>
                </a:solidFill>
              </a:rPr>
              <a:t>.</a:t>
            </a:r>
            <a:r>
              <a:rPr lang="fr-FR" sz="2800" b="1" dirty="0" smtClean="0">
                <a:solidFill>
                  <a:schemeClr val="bg1"/>
                </a:solidFill>
              </a:rPr>
              <a:t> 28:17-25; </a:t>
            </a:r>
            <a:r>
              <a:rPr lang="fr-FR" sz="2800" b="1" dirty="0" err="1" smtClean="0">
                <a:solidFill>
                  <a:srgbClr val="00B050"/>
                </a:solidFill>
              </a:rPr>
              <a:t>Deut</a:t>
            </a:r>
            <a:r>
              <a:rPr lang="fr-FR" sz="2800" b="1" dirty="0" smtClean="0">
                <a:solidFill>
                  <a:srgbClr val="00B050"/>
                </a:solidFill>
              </a:rPr>
              <a:t>. </a:t>
            </a:r>
            <a:r>
              <a:rPr lang="fr-FR" sz="2800" b="1" dirty="0" smtClean="0">
                <a:solidFill>
                  <a:schemeClr val="bg1"/>
                </a:solidFill>
              </a:rPr>
              <a:t>16:3-8</a:t>
            </a:r>
            <a:endParaRPr lang="en-US" sz="2800" b="1" dirty="0" smtClean="0">
              <a:solidFill>
                <a:schemeClr val="bg1"/>
              </a:solidFill>
            </a:endParaRP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5:6-8; Jesus was buried, and He lived without sin, as we are to</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5:6  Your glorying </a:t>
            </a:r>
            <a:r>
              <a:rPr lang="en-US" sz="2800" i="1" dirty="0" smtClean="0">
                <a:solidFill>
                  <a:schemeClr val="bg1"/>
                </a:solidFill>
              </a:rPr>
              <a:t>is</a:t>
            </a:r>
            <a:r>
              <a:rPr lang="en-US" sz="2800" dirty="0" smtClean="0">
                <a:solidFill>
                  <a:schemeClr val="bg1"/>
                </a:solidFill>
              </a:rPr>
              <a:t> not good. Know ye not that </a:t>
            </a:r>
            <a:r>
              <a:rPr lang="en-US" sz="2800" b="1" dirty="0" smtClean="0">
                <a:solidFill>
                  <a:srgbClr val="FFFF00"/>
                </a:solidFill>
              </a:rPr>
              <a:t>a little leaven </a:t>
            </a:r>
            <a:r>
              <a:rPr lang="en-US" sz="2800" b="1" dirty="0" err="1" smtClean="0">
                <a:solidFill>
                  <a:srgbClr val="FFFF00"/>
                </a:solidFill>
              </a:rPr>
              <a:t>leaveneth</a:t>
            </a:r>
            <a:r>
              <a:rPr lang="en-US" sz="2800" b="1" dirty="0" smtClean="0">
                <a:solidFill>
                  <a:srgbClr val="FFFF00"/>
                </a:solidFill>
              </a:rPr>
              <a:t> the whole lump</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5:7  </a:t>
            </a:r>
            <a:r>
              <a:rPr lang="en-US" sz="2800" b="1" dirty="0" smtClean="0">
                <a:solidFill>
                  <a:srgbClr val="FFFF00"/>
                </a:solidFill>
              </a:rPr>
              <a:t>Purge out therefore the old leaven, that ye may be a new lump, as ye are unleavened</a:t>
            </a:r>
            <a:r>
              <a:rPr lang="en-US" sz="2800" dirty="0" smtClean="0">
                <a:solidFill>
                  <a:schemeClr val="bg1"/>
                </a:solidFill>
              </a:rPr>
              <a:t>. For even </a:t>
            </a:r>
            <a:r>
              <a:rPr lang="en-US" sz="2800" b="1" dirty="0" smtClean="0">
                <a:solidFill>
                  <a:srgbClr val="FFFF00"/>
                </a:solidFill>
              </a:rPr>
              <a:t>Christ</a:t>
            </a:r>
            <a:r>
              <a:rPr lang="en-US" sz="2800" dirty="0" smtClean="0">
                <a:solidFill>
                  <a:schemeClr val="bg1"/>
                </a:solidFill>
              </a:rPr>
              <a:t> our </a:t>
            </a:r>
            <a:r>
              <a:rPr lang="en-US" sz="2800" dirty="0" err="1" smtClean="0">
                <a:solidFill>
                  <a:schemeClr val="bg1"/>
                </a:solidFill>
              </a:rPr>
              <a:t>passover</a:t>
            </a:r>
            <a:r>
              <a:rPr lang="en-US" sz="2800" dirty="0" smtClean="0">
                <a:solidFill>
                  <a:schemeClr val="bg1"/>
                </a:solidFill>
              </a:rPr>
              <a:t> is sacrificed for us:</a:t>
            </a:r>
          </a:p>
          <a:p>
            <a:endParaRPr lang="en-US" sz="800" dirty="0" smtClean="0">
              <a:solidFill>
                <a:schemeClr val="bg1"/>
              </a:solidFill>
            </a:endParaRPr>
          </a:p>
          <a:p>
            <a:r>
              <a:rPr lang="en-US" sz="2800" dirty="0" smtClean="0">
                <a:solidFill>
                  <a:schemeClr val="bg1"/>
                </a:solidFill>
              </a:rPr>
              <a:t>1 Cor. 5:8  Therefore let us keep the feast, not with old leaven, neither with the leaven of malice and wickedness; but </a:t>
            </a:r>
            <a:r>
              <a:rPr lang="en-US" sz="2800" b="1" dirty="0" smtClean="0">
                <a:solidFill>
                  <a:srgbClr val="FFFF00"/>
                </a:solidFill>
              </a:rPr>
              <a:t>with the unleavened </a:t>
            </a:r>
            <a:r>
              <a:rPr lang="en-US" sz="2800" b="1" i="1" dirty="0" smtClean="0">
                <a:solidFill>
                  <a:srgbClr val="FFFF00"/>
                </a:solidFill>
              </a:rPr>
              <a:t>bread</a:t>
            </a:r>
            <a:r>
              <a:rPr lang="en-US" sz="2800" b="1" dirty="0" smtClean="0">
                <a:solidFill>
                  <a:srgbClr val="FFFF00"/>
                </a:solidFill>
              </a:rPr>
              <a:t> of sincerity and truth</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Yet, I wasn’t asking just </a:t>
            </a:r>
            <a:r>
              <a:rPr lang="en-US" sz="3600" b="1" u="sng" dirty="0" smtClean="0">
                <a:solidFill>
                  <a:schemeClr val="bg1"/>
                </a:solidFill>
              </a:rPr>
              <a:t>anyone</a:t>
            </a:r>
            <a:r>
              <a:rPr lang="en-US" sz="3600" b="1" dirty="0" smtClean="0">
                <a:solidFill>
                  <a:schemeClr val="bg1"/>
                </a:solidFill>
              </a:rPr>
              <a:t> in the world.</a:t>
            </a:r>
            <a:endParaRPr lang="en-US" sz="36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pPr algn="ctr"/>
            <a:r>
              <a:rPr lang="en-US" sz="6000" dirty="0" smtClean="0">
                <a:solidFill>
                  <a:schemeClr val="bg1"/>
                </a:solidFill>
              </a:rPr>
              <a:t>So, those other answers, as accurate as they may be in regards earthly and common things, generally known by all, is </a:t>
            </a:r>
            <a:r>
              <a:rPr lang="en-US" sz="6000" b="1" u="sng" dirty="0" smtClean="0">
                <a:solidFill>
                  <a:srgbClr val="FFFF00"/>
                </a:solidFill>
              </a:rPr>
              <a:t>not</a:t>
            </a:r>
            <a:r>
              <a:rPr lang="en-US" sz="6000" dirty="0" smtClean="0">
                <a:solidFill>
                  <a:schemeClr val="bg1"/>
                </a:solidFill>
              </a:rPr>
              <a:t> </a:t>
            </a:r>
            <a:r>
              <a:rPr lang="en-US" sz="6000" b="1" u="sng" dirty="0" smtClean="0">
                <a:solidFill>
                  <a:schemeClr val="bg1"/>
                </a:solidFill>
              </a:rPr>
              <a:t>the answer</a:t>
            </a:r>
            <a:r>
              <a:rPr lang="en-US" sz="6000" dirty="0" smtClean="0">
                <a:solidFill>
                  <a:schemeClr val="bg1"/>
                </a:solidFill>
              </a:rPr>
              <a:t> that should </a:t>
            </a:r>
            <a:r>
              <a:rPr lang="en-US" sz="6000" b="1" u="sng" dirty="0" smtClean="0">
                <a:solidFill>
                  <a:srgbClr val="00B0F0"/>
                </a:solidFill>
              </a:rPr>
              <a:t>first</a:t>
            </a:r>
            <a:r>
              <a:rPr lang="en-US" sz="6000" dirty="0" smtClean="0">
                <a:solidFill>
                  <a:schemeClr val="bg1"/>
                </a:solidFill>
              </a:rPr>
              <a:t> be given from </a:t>
            </a:r>
            <a:r>
              <a:rPr lang="en-US" sz="6000" b="1" dirty="0" smtClean="0">
                <a:solidFill>
                  <a:srgbClr val="0070C0"/>
                </a:solidFill>
              </a:rPr>
              <a:t>Seventh-day Adventists</a:t>
            </a:r>
            <a:r>
              <a:rPr lang="en-US" sz="6000" dirty="0" smtClean="0">
                <a:solidFill>
                  <a:schemeClr val="bg1"/>
                </a:solidFill>
              </a:rPr>
              <a:t>.</a:t>
            </a:r>
          </a:p>
          <a:p>
            <a:pPr algn="ctr"/>
            <a:endParaRPr lang="en-US" sz="1100" dirty="0" smtClean="0">
              <a:solidFill>
                <a:schemeClr val="bg1"/>
              </a:solidFill>
            </a:endParaRPr>
          </a:p>
          <a:p>
            <a:pPr algn="ctr"/>
            <a:r>
              <a:rPr lang="en-US" sz="6000" dirty="0" smtClean="0">
                <a:solidFill>
                  <a:schemeClr val="bg1"/>
                </a:solidFill>
              </a:rPr>
              <a:t>When those answers become </a:t>
            </a:r>
            <a:r>
              <a:rPr lang="en-US" sz="6000" b="1" u="sng" dirty="0" smtClean="0">
                <a:solidFill>
                  <a:schemeClr val="bg1"/>
                </a:solidFill>
              </a:rPr>
              <a:t>the first answer</a:t>
            </a:r>
            <a:r>
              <a:rPr lang="en-US" sz="6000" dirty="0" smtClean="0">
                <a:solidFill>
                  <a:schemeClr val="bg1"/>
                </a:solidFill>
              </a:rPr>
              <a:t> to such a question </a:t>
            </a:r>
            <a:r>
              <a:rPr lang="en-US" sz="6000" b="1" dirty="0" smtClean="0">
                <a:solidFill>
                  <a:srgbClr val="0070C0"/>
                </a:solidFill>
              </a:rPr>
              <a:t>(What month is it?)</a:t>
            </a:r>
            <a:r>
              <a:rPr lang="en-US" sz="6000" dirty="0" smtClean="0">
                <a:solidFill>
                  <a:schemeClr val="bg1"/>
                </a:solidFill>
              </a:rPr>
              <a:t>, it is one of the many signs, that we, as God’s present truth peoples, are becoming </a:t>
            </a:r>
            <a:r>
              <a:rPr lang="en-US" sz="6000" b="1" dirty="0" smtClean="0">
                <a:solidFill>
                  <a:srgbClr val="FFFF00"/>
                </a:solidFill>
              </a:rPr>
              <a:t>more</a:t>
            </a:r>
            <a:r>
              <a:rPr lang="en-US" sz="6000" dirty="0" smtClean="0">
                <a:solidFill>
                  <a:schemeClr val="bg1"/>
                </a:solidFill>
              </a:rPr>
              <a:t> </a:t>
            </a:r>
            <a:r>
              <a:rPr lang="en-US" sz="6000" b="1" dirty="0" smtClean="0">
                <a:solidFill>
                  <a:srgbClr val="FF0000"/>
                </a:solidFill>
              </a:rPr>
              <a:t>earthly-minded</a:t>
            </a:r>
            <a:r>
              <a:rPr lang="en-US" sz="6000" dirty="0" smtClean="0">
                <a:solidFill>
                  <a:schemeClr val="bg1"/>
                </a:solidFill>
              </a:rPr>
              <a:t> …</a:t>
            </a:r>
          </a:p>
          <a:p>
            <a:pPr algn="ctr"/>
            <a:endParaRPr lang="en-US" sz="1500" dirty="0" smtClean="0">
              <a:solidFill>
                <a:schemeClr val="bg1"/>
              </a:solidFill>
            </a:endParaRPr>
          </a:p>
          <a:p>
            <a:pPr algn="ctr"/>
            <a:r>
              <a:rPr lang="en-US" sz="6000" dirty="0" smtClean="0">
                <a:solidFill>
                  <a:schemeClr val="bg1"/>
                </a:solidFill>
              </a:rPr>
              <a:t>… and thus, </a:t>
            </a:r>
            <a:r>
              <a:rPr lang="en-US" sz="6000" b="1" dirty="0" smtClean="0">
                <a:solidFill>
                  <a:srgbClr val="FFFF00"/>
                </a:solidFill>
              </a:rPr>
              <a:t>less</a:t>
            </a:r>
            <a:r>
              <a:rPr lang="en-US" sz="6000" dirty="0" smtClean="0">
                <a:solidFill>
                  <a:schemeClr val="bg1"/>
                </a:solidFill>
              </a:rPr>
              <a:t> </a:t>
            </a:r>
            <a:r>
              <a:rPr lang="en-US" sz="6000" b="1" dirty="0" smtClean="0">
                <a:solidFill>
                  <a:srgbClr val="00B0F0"/>
                </a:solidFill>
              </a:rPr>
              <a:t>Heavenly-minded</a:t>
            </a:r>
            <a:r>
              <a:rPr lang="en-US" sz="6000" dirty="0" smtClean="0">
                <a:solidFill>
                  <a:schemeClr val="bg1"/>
                </a:solidFill>
              </a:rPr>
              <a:t>.</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6A786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FEAST-OF-FIRSTFRUITS-resurrection-easter-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23:10  Speak unto the children of Israel, and say unto them, When ye be come into the land which I give unto you, and shall reap the harvest thereof, then ye shall bring a </a:t>
            </a:r>
            <a:r>
              <a:rPr lang="en-US" b="1" dirty="0" smtClean="0">
                <a:solidFill>
                  <a:srgbClr val="FFFF00"/>
                </a:solidFill>
              </a:rPr>
              <a:t>sheaf of the </a:t>
            </a:r>
            <a:r>
              <a:rPr lang="en-US" b="1" dirty="0" err="1" smtClean="0">
                <a:solidFill>
                  <a:srgbClr val="FFFF00"/>
                </a:solidFill>
              </a:rPr>
              <a:t>firstfruits</a:t>
            </a:r>
            <a:r>
              <a:rPr lang="en-US" dirty="0" smtClean="0">
                <a:solidFill>
                  <a:schemeClr val="bg1"/>
                </a:solidFill>
              </a:rPr>
              <a:t> of your harvest unto the priest:</a:t>
            </a:r>
          </a:p>
          <a:p>
            <a:endParaRPr lang="en-US" sz="600" dirty="0" smtClean="0">
              <a:solidFill>
                <a:schemeClr val="bg1"/>
              </a:solidFill>
            </a:endParaRPr>
          </a:p>
          <a:p>
            <a:r>
              <a:rPr lang="en-US" dirty="0" smtClean="0">
                <a:solidFill>
                  <a:schemeClr val="bg1"/>
                </a:solidFill>
              </a:rPr>
              <a:t>Lev. 23:11  And he shall </a:t>
            </a:r>
            <a:r>
              <a:rPr lang="en-US" b="1" dirty="0" smtClean="0">
                <a:solidFill>
                  <a:srgbClr val="FFFF00"/>
                </a:solidFill>
              </a:rPr>
              <a:t>wave the sheaf</a:t>
            </a:r>
            <a:r>
              <a:rPr lang="en-US" dirty="0" smtClean="0">
                <a:solidFill>
                  <a:schemeClr val="bg1"/>
                </a:solidFill>
              </a:rPr>
              <a:t> before the LORD, to be accepted for you: on the morrow after the </a:t>
            </a:r>
            <a:r>
              <a:rPr lang="en-US" dirty="0" err="1" smtClean="0">
                <a:solidFill>
                  <a:schemeClr val="bg1"/>
                </a:solidFill>
              </a:rPr>
              <a:t>sabbath</a:t>
            </a:r>
            <a:r>
              <a:rPr lang="en-US" dirty="0" smtClean="0">
                <a:solidFill>
                  <a:schemeClr val="bg1"/>
                </a:solidFill>
              </a:rPr>
              <a:t> the priest shall wave it.</a:t>
            </a:r>
          </a:p>
          <a:p>
            <a:endParaRPr lang="en-US" sz="600" dirty="0" smtClean="0">
              <a:solidFill>
                <a:schemeClr val="bg1"/>
              </a:solidFill>
            </a:endParaRPr>
          </a:p>
          <a:p>
            <a:r>
              <a:rPr lang="en-US" dirty="0" smtClean="0">
                <a:solidFill>
                  <a:schemeClr val="bg1"/>
                </a:solidFill>
              </a:rPr>
              <a:t>Lev. 23:12  And ye shall offer that day when ye </a:t>
            </a:r>
            <a:r>
              <a:rPr lang="en-US" b="1" dirty="0" smtClean="0">
                <a:solidFill>
                  <a:srgbClr val="FFFF00"/>
                </a:solidFill>
              </a:rPr>
              <a:t>wave the sheaf</a:t>
            </a:r>
            <a:r>
              <a:rPr lang="en-US" dirty="0" smtClean="0">
                <a:solidFill>
                  <a:schemeClr val="bg1"/>
                </a:solidFill>
              </a:rPr>
              <a:t> an he lamb without blemish of the first year for a burnt offering unto the LORD.</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23:13  And the meat offering thereof </a:t>
            </a:r>
            <a:r>
              <a:rPr lang="en-US" i="1" dirty="0" smtClean="0">
                <a:solidFill>
                  <a:schemeClr val="bg1"/>
                </a:solidFill>
              </a:rPr>
              <a:t>shall be</a:t>
            </a:r>
            <a:r>
              <a:rPr lang="en-US" dirty="0" smtClean="0">
                <a:solidFill>
                  <a:schemeClr val="bg1"/>
                </a:solidFill>
              </a:rPr>
              <a:t> two tenth deals of fine flour mingled with oil, an offering made by fire unto the LORD </a:t>
            </a:r>
            <a:r>
              <a:rPr lang="en-US" i="1" dirty="0" smtClean="0">
                <a:solidFill>
                  <a:schemeClr val="bg1"/>
                </a:solidFill>
              </a:rPr>
              <a:t>for</a:t>
            </a:r>
            <a:r>
              <a:rPr lang="en-US" dirty="0" smtClean="0">
                <a:solidFill>
                  <a:schemeClr val="bg1"/>
                </a:solidFill>
              </a:rPr>
              <a:t> a sweet </a:t>
            </a:r>
            <a:r>
              <a:rPr lang="en-US" dirty="0" err="1" smtClean="0">
                <a:solidFill>
                  <a:schemeClr val="bg1"/>
                </a:solidFill>
              </a:rPr>
              <a:t>savour</a:t>
            </a:r>
            <a:r>
              <a:rPr lang="en-US" dirty="0" smtClean="0">
                <a:solidFill>
                  <a:schemeClr val="bg1"/>
                </a:solidFill>
              </a:rPr>
              <a:t>: and the drink offering thereof </a:t>
            </a:r>
            <a:r>
              <a:rPr lang="en-US" i="1" dirty="0" smtClean="0">
                <a:solidFill>
                  <a:schemeClr val="bg1"/>
                </a:solidFill>
              </a:rPr>
              <a:t>shall be</a:t>
            </a:r>
            <a:r>
              <a:rPr lang="en-US" dirty="0" smtClean="0">
                <a:solidFill>
                  <a:schemeClr val="bg1"/>
                </a:solidFill>
              </a:rPr>
              <a:t> of wine, the fourth </a:t>
            </a:r>
            <a:r>
              <a:rPr lang="en-US" i="1" dirty="0" smtClean="0">
                <a:solidFill>
                  <a:schemeClr val="bg1"/>
                </a:solidFill>
              </a:rPr>
              <a:t>part</a:t>
            </a:r>
            <a:r>
              <a:rPr lang="en-US" dirty="0" smtClean="0">
                <a:solidFill>
                  <a:schemeClr val="bg1"/>
                </a:solidFill>
              </a:rPr>
              <a:t> of an </a:t>
            </a:r>
            <a:r>
              <a:rPr lang="en-US" dirty="0" err="1" smtClean="0">
                <a:solidFill>
                  <a:schemeClr val="bg1"/>
                </a:solidFill>
              </a:rPr>
              <a:t>hin</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Lev. 23:14  And ye shall eat neither bread, nor parched corn, nor green ears, until the selfsame day that ye have brought an offering unto your God: </a:t>
            </a:r>
            <a:r>
              <a:rPr lang="en-US" i="1" dirty="0" smtClean="0">
                <a:solidFill>
                  <a:schemeClr val="bg1"/>
                </a:solidFill>
              </a:rPr>
              <a:t>it shall be</a:t>
            </a:r>
            <a:r>
              <a:rPr lang="en-US" dirty="0" smtClean="0">
                <a:solidFill>
                  <a:schemeClr val="bg1"/>
                </a:solidFill>
              </a:rPr>
              <a:t> a statute for ever throughout your generations in all your dwellings.</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FIRSTFRUITS/WAVESHEAF</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 – </a:t>
            </a:r>
            <a:r>
              <a:rPr lang="en-US" sz="2800" b="1" dirty="0" smtClean="0">
                <a:solidFill>
                  <a:srgbClr val="FFFF00"/>
                </a:solidFill>
              </a:rPr>
              <a:t>16</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endParaRPr lang="en-US" sz="2800" b="1" dirty="0" smtClean="0">
              <a:solidFill>
                <a:srgbClr val="FFFF00"/>
              </a:solidFill>
            </a:endParaRPr>
          </a:p>
          <a:p>
            <a:pPr algn="ctr"/>
            <a:r>
              <a:rPr lang="en-US" sz="2800" b="1" dirty="0" smtClean="0">
                <a:solidFill>
                  <a:srgbClr val="FFC000"/>
                </a:solidFill>
              </a:rPr>
              <a:t>Type</a:t>
            </a:r>
            <a:r>
              <a:rPr lang="en-US" sz="2800" b="1" dirty="0" smtClean="0">
                <a:solidFill>
                  <a:schemeClr val="bg1"/>
                </a:solidFill>
              </a:rPr>
              <a:t> – </a:t>
            </a:r>
            <a:r>
              <a:rPr lang="en-US" sz="2800" b="1" dirty="0" err="1" smtClean="0">
                <a:solidFill>
                  <a:srgbClr val="00B050"/>
                </a:solidFill>
              </a:rPr>
              <a:t>Exo</a:t>
            </a:r>
            <a:r>
              <a:rPr lang="en-US" sz="2800" b="1" dirty="0" smtClean="0">
                <a:solidFill>
                  <a:srgbClr val="00B050"/>
                </a:solidFill>
              </a:rPr>
              <a:t>.</a:t>
            </a:r>
            <a:r>
              <a:rPr lang="en-US" sz="2800" b="1" dirty="0" smtClean="0">
                <a:solidFill>
                  <a:schemeClr val="bg1"/>
                </a:solidFill>
              </a:rPr>
              <a:t> 23:16; </a:t>
            </a:r>
            <a:r>
              <a:rPr lang="en-US" sz="2800" b="1" dirty="0" smtClean="0">
                <a:solidFill>
                  <a:srgbClr val="00B050"/>
                </a:solidFill>
              </a:rPr>
              <a:t>Lev.</a:t>
            </a:r>
            <a:r>
              <a:rPr lang="en-US" sz="2800" b="1" dirty="0" smtClean="0">
                <a:solidFill>
                  <a:schemeClr val="bg1"/>
                </a:solidFill>
              </a:rPr>
              <a:t> 23:9-14</a:t>
            </a:r>
            <a:r>
              <a:rPr lang="fr-FR" sz="2800" b="1" dirty="0" smtClean="0">
                <a:solidFill>
                  <a:schemeClr val="bg1"/>
                </a:solidFill>
              </a:rPr>
              <a:t>; </a:t>
            </a:r>
            <a:r>
              <a:rPr lang="fr-FR" sz="2800" b="1" dirty="0" err="1" smtClean="0">
                <a:solidFill>
                  <a:srgbClr val="00B050"/>
                </a:solidFill>
              </a:rPr>
              <a:t>Num</a:t>
            </a:r>
            <a:r>
              <a:rPr lang="fr-FR" sz="2800" b="1" dirty="0" smtClean="0">
                <a:solidFill>
                  <a:srgbClr val="00B050"/>
                </a:solidFill>
              </a:rPr>
              <a:t>.</a:t>
            </a:r>
            <a:r>
              <a:rPr lang="fr-FR" sz="2800" b="1" dirty="0" smtClean="0">
                <a:solidFill>
                  <a:schemeClr val="bg1"/>
                </a:solidFill>
              </a:rPr>
              <a:t> 28:26-31</a:t>
            </a:r>
            <a:endParaRPr lang="en-US" sz="2800" b="1" dirty="0" smtClean="0">
              <a:solidFill>
                <a:schemeClr val="bg1"/>
              </a:solidFill>
            </a:endParaRP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15:20,23; Christ Jesus is the </a:t>
            </a:r>
            <a:r>
              <a:rPr lang="en-US" sz="2800" b="1" dirty="0" err="1" smtClean="0">
                <a:solidFill>
                  <a:schemeClr val="bg1"/>
                </a:solidFill>
              </a:rPr>
              <a:t>firstfruits</a:t>
            </a:r>
            <a:r>
              <a:rPr lang="en-US" sz="2800" b="1" dirty="0" smtClean="0">
                <a:solidFill>
                  <a:schemeClr val="bg1"/>
                </a:solidFill>
              </a:rPr>
              <a:t> of the dead, in His resurrection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15:20  But </a:t>
            </a:r>
            <a:r>
              <a:rPr lang="en-US" sz="2800" b="1" dirty="0" smtClean="0">
                <a:solidFill>
                  <a:srgbClr val="FFFF00"/>
                </a:solidFill>
              </a:rPr>
              <a:t>now is Christ risen from the dead</a:t>
            </a:r>
            <a:r>
              <a:rPr lang="en-US" sz="2800" dirty="0" smtClean="0">
                <a:solidFill>
                  <a:schemeClr val="bg1"/>
                </a:solidFill>
              </a:rPr>
              <a:t>, </a:t>
            </a:r>
            <a:r>
              <a:rPr lang="en-US" sz="2800" i="1" dirty="0" smtClean="0">
                <a:solidFill>
                  <a:schemeClr val="bg1"/>
                </a:solidFill>
              </a:rPr>
              <a:t>and</a:t>
            </a:r>
            <a:r>
              <a:rPr lang="en-US" sz="2800" dirty="0" smtClean="0">
                <a:solidFill>
                  <a:schemeClr val="bg1"/>
                </a:solidFill>
              </a:rPr>
              <a:t> </a:t>
            </a:r>
            <a:r>
              <a:rPr lang="en-US" sz="2800" b="1" dirty="0" smtClean="0">
                <a:solidFill>
                  <a:srgbClr val="FFFF00"/>
                </a:solidFill>
              </a:rPr>
              <a:t>become the </a:t>
            </a:r>
            <a:r>
              <a:rPr lang="en-US" sz="2800" b="1" dirty="0" err="1" smtClean="0">
                <a:solidFill>
                  <a:srgbClr val="FFFF00"/>
                </a:solidFill>
              </a:rPr>
              <a:t>firstfruits</a:t>
            </a:r>
            <a:r>
              <a:rPr lang="en-US" sz="2800" b="1" dirty="0" smtClean="0">
                <a:solidFill>
                  <a:srgbClr val="FFFF00"/>
                </a:solidFill>
              </a:rPr>
              <a:t> of them that slept</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15:21  For since by man </a:t>
            </a:r>
            <a:r>
              <a:rPr lang="en-US" sz="2800" i="1" dirty="0" smtClean="0">
                <a:solidFill>
                  <a:schemeClr val="bg1"/>
                </a:solidFill>
              </a:rPr>
              <a:t>came</a:t>
            </a:r>
            <a:r>
              <a:rPr lang="en-US" sz="2800" dirty="0" smtClean="0">
                <a:solidFill>
                  <a:schemeClr val="bg1"/>
                </a:solidFill>
              </a:rPr>
              <a:t> death, </a:t>
            </a:r>
            <a:r>
              <a:rPr lang="en-US" sz="2800" b="1" dirty="0" smtClean="0">
                <a:solidFill>
                  <a:srgbClr val="FFFF00"/>
                </a:solidFill>
              </a:rPr>
              <a:t>by man </a:t>
            </a:r>
            <a:r>
              <a:rPr lang="en-US" sz="2800" b="1" i="1" dirty="0" smtClean="0">
                <a:solidFill>
                  <a:srgbClr val="FFFF00"/>
                </a:solidFill>
              </a:rPr>
              <a:t>came</a:t>
            </a:r>
            <a:r>
              <a:rPr lang="en-US" sz="2800" b="1" dirty="0" smtClean="0">
                <a:solidFill>
                  <a:srgbClr val="FFFF00"/>
                </a:solidFill>
              </a:rPr>
              <a:t> also the resurrection of the dead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15:22  For as in Adam all die, even </a:t>
            </a:r>
            <a:r>
              <a:rPr lang="en-US" sz="2800" b="1" dirty="0" smtClean="0">
                <a:solidFill>
                  <a:srgbClr val="FFFF00"/>
                </a:solidFill>
              </a:rPr>
              <a:t>so in Christ shall all be made alive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15:23  But every man in his own order: </a:t>
            </a:r>
            <a:r>
              <a:rPr lang="en-US" sz="2800" b="1" dirty="0" smtClean="0">
                <a:solidFill>
                  <a:srgbClr val="FFFF00"/>
                </a:solidFill>
              </a:rPr>
              <a:t>Christ the </a:t>
            </a:r>
            <a:r>
              <a:rPr lang="en-US" sz="2800" b="1" dirty="0" err="1" smtClean="0">
                <a:solidFill>
                  <a:srgbClr val="FFFF00"/>
                </a:solidFill>
              </a:rPr>
              <a:t>firstfruits</a:t>
            </a:r>
            <a:r>
              <a:rPr lang="en-US" sz="2800" dirty="0" smtClean="0">
                <a:solidFill>
                  <a:schemeClr val="bg1"/>
                </a:solidFill>
              </a:rPr>
              <a:t>; afterward they that are Christ's at his coming.</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Resurrected-Lord-Jesus-Christ-713x50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ve-offerin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Lev. 23:15  And ye shall count unto you from the morrow after the </a:t>
            </a:r>
            <a:r>
              <a:rPr lang="en-US" sz="2400" dirty="0" err="1" smtClean="0">
                <a:solidFill>
                  <a:schemeClr val="bg1"/>
                </a:solidFill>
              </a:rPr>
              <a:t>sabbath</a:t>
            </a:r>
            <a:r>
              <a:rPr lang="en-US" sz="2400" dirty="0" smtClean="0">
                <a:solidFill>
                  <a:schemeClr val="bg1"/>
                </a:solidFill>
              </a:rPr>
              <a:t>, </a:t>
            </a:r>
            <a:r>
              <a:rPr lang="en-US" sz="2400" b="1" u="sng" dirty="0" smtClean="0">
                <a:solidFill>
                  <a:schemeClr val="bg1"/>
                </a:solidFill>
              </a:rPr>
              <a:t>from the day that ye brought the sheaf of the wave offering</a:t>
            </a:r>
            <a:r>
              <a:rPr lang="en-US" sz="2400" dirty="0" smtClean="0">
                <a:solidFill>
                  <a:schemeClr val="bg1"/>
                </a:solidFill>
              </a:rPr>
              <a:t>; </a:t>
            </a:r>
            <a:r>
              <a:rPr lang="en-US" sz="2400" b="1" dirty="0" smtClean="0">
                <a:solidFill>
                  <a:srgbClr val="FFFF00"/>
                </a:solidFill>
              </a:rPr>
              <a:t>seven </a:t>
            </a:r>
            <a:r>
              <a:rPr lang="en-US" sz="2400" b="1" dirty="0" err="1" smtClean="0">
                <a:solidFill>
                  <a:srgbClr val="FFFF00"/>
                </a:solidFill>
              </a:rPr>
              <a:t>sabbaths</a:t>
            </a:r>
            <a:r>
              <a:rPr lang="en-US" sz="2400" b="1" dirty="0" smtClean="0">
                <a:solidFill>
                  <a:srgbClr val="FFFF00"/>
                </a:solidFill>
              </a:rPr>
              <a:t> shall be complete</a:t>
            </a:r>
            <a:r>
              <a:rPr lang="en-US" sz="2400" dirty="0" smtClean="0">
                <a:solidFill>
                  <a:schemeClr val="bg1"/>
                </a:solidFill>
              </a:rPr>
              <a:t>:</a:t>
            </a:r>
          </a:p>
          <a:p>
            <a:endParaRPr lang="en-US" sz="600" dirty="0" smtClean="0">
              <a:solidFill>
                <a:schemeClr val="bg1"/>
              </a:solidFill>
            </a:endParaRPr>
          </a:p>
          <a:p>
            <a:r>
              <a:rPr lang="en-US" sz="2400" dirty="0" smtClean="0">
                <a:solidFill>
                  <a:schemeClr val="bg1"/>
                </a:solidFill>
              </a:rPr>
              <a:t>Lev. 23:16  Even unto the morrow after the seventh </a:t>
            </a:r>
            <a:r>
              <a:rPr lang="en-US" sz="2400" dirty="0" err="1" smtClean="0">
                <a:solidFill>
                  <a:schemeClr val="bg1"/>
                </a:solidFill>
              </a:rPr>
              <a:t>sabbath</a:t>
            </a:r>
            <a:r>
              <a:rPr lang="en-US" sz="2400" dirty="0" smtClean="0">
                <a:solidFill>
                  <a:schemeClr val="bg1"/>
                </a:solidFill>
              </a:rPr>
              <a:t> shall ye number </a:t>
            </a:r>
            <a:r>
              <a:rPr lang="en-US" sz="2400" b="1" dirty="0" smtClean="0">
                <a:solidFill>
                  <a:srgbClr val="FFFF00"/>
                </a:solidFill>
              </a:rPr>
              <a:t>fifty days</a:t>
            </a:r>
            <a:r>
              <a:rPr lang="en-US" sz="2400" dirty="0" smtClean="0">
                <a:solidFill>
                  <a:schemeClr val="bg1"/>
                </a:solidFill>
              </a:rPr>
              <a:t>; and ye shall offer a new meat offering unto the LORD.</a:t>
            </a:r>
          </a:p>
          <a:p>
            <a:endParaRPr lang="en-US" sz="600" dirty="0" smtClean="0">
              <a:solidFill>
                <a:schemeClr val="bg1"/>
              </a:solidFill>
            </a:endParaRPr>
          </a:p>
          <a:p>
            <a:r>
              <a:rPr lang="en-US" sz="2400" dirty="0" smtClean="0">
                <a:solidFill>
                  <a:schemeClr val="bg1"/>
                </a:solidFill>
              </a:rPr>
              <a:t>Lev. 23:17  Ye shall bring out of your habitations two wave loaves of two tenth deals: they shall be of fine flour; they shall be </a:t>
            </a:r>
            <a:r>
              <a:rPr lang="en-US" sz="2400" dirty="0" err="1" smtClean="0">
                <a:solidFill>
                  <a:schemeClr val="bg1"/>
                </a:solidFill>
              </a:rPr>
              <a:t>baken</a:t>
            </a:r>
            <a:r>
              <a:rPr lang="en-US" sz="2400" dirty="0" smtClean="0">
                <a:solidFill>
                  <a:schemeClr val="bg1"/>
                </a:solidFill>
              </a:rPr>
              <a:t> with leaven; </a:t>
            </a:r>
            <a:r>
              <a:rPr lang="en-US" sz="2400" i="1" dirty="0" smtClean="0">
                <a:solidFill>
                  <a:schemeClr val="bg1"/>
                </a:solidFill>
              </a:rPr>
              <a:t>they are</a:t>
            </a:r>
            <a:r>
              <a:rPr lang="en-US" sz="2400" dirty="0" smtClean="0">
                <a:solidFill>
                  <a:schemeClr val="bg1"/>
                </a:solidFill>
              </a:rPr>
              <a:t> the </a:t>
            </a:r>
            <a:r>
              <a:rPr lang="en-US" sz="2400" dirty="0" err="1" smtClean="0">
                <a:solidFill>
                  <a:schemeClr val="bg1"/>
                </a:solidFill>
              </a:rPr>
              <a:t>firstfruits</a:t>
            </a:r>
            <a:r>
              <a:rPr lang="en-US" sz="2400" dirty="0" smtClean="0">
                <a:solidFill>
                  <a:schemeClr val="bg1"/>
                </a:solidFill>
              </a:rPr>
              <a:t> unto the LORD.</a:t>
            </a:r>
          </a:p>
          <a:p>
            <a:endParaRPr lang="en-US" sz="600" dirty="0" smtClean="0">
              <a:solidFill>
                <a:schemeClr val="bg1"/>
              </a:solidFill>
            </a:endParaRPr>
          </a:p>
          <a:p>
            <a:r>
              <a:rPr lang="en-US" sz="2400" dirty="0" smtClean="0">
                <a:solidFill>
                  <a:schemeClr val="bg1"/>
                </a:solidFill>
              </a:rPr>
              <a:t>Lev. 23:18  And ye shall offer with the bread seven lambs without blemish of the first year, and one young bullock, and two rams: they shall be </a:t>
            </a:r>
            <a:r>
              <a:rPr lang="en-US" sz="2400" i="1" dirty="0" smtClean="0">
                <a:solidFill>
                  <a:schemeClr val="bg1"/>
                </a:solidFill>
              </a:rPr>
              <a:t>for</a:t>
            </a:r>
            <a:r>
              <a:rPr lang="en-US" sz="2400" dirty="0" smtClean="0">
                <a:solidFill>
                  <a:schemeClr val="bg1"/>
                </a:solidFill>
              </a:rPr>
              <a:t> a burnt offering unto the LORD, with their meat offering, and their drink offerings, </a:t>
            </a:r>
            <a:r>
              <a:rPr lang="en-US" sz="2400" i="1" dirty="0" smtClean="0">
                <a:solidFill>
                  <a:schemeClr val="bg1"/>
                </a:solidFill>
              </a:rPr>
              <a:t>even</a:t>
            </a:r>
            <a:r>
              <a:rPr lang="en-US" sz="2400" dirty="0" smtClean="0">
                <a:solidFill>
                  <a:schemeClr val="bg1"/>
                </a:solidFill>
              </a:rPr>
              <a:t> an offering made by fire, of sweet </a:t>
            </a:r>
            <a:r>
              <a:rPr lang="en-US" sz="2400" dirty="0" err="1" smtClean="0">
                <a:solidFill>
                  <a:schemeClr val="bg1"/>
                </a:solidFill>
              </a:rPr>
              <a:t>savour</a:t>
            </a:r>
            <a:r>
              <a:rPr lang="en-US" sz="2400" dirty="0" smtClean="0">
                <a:solidFill>
                  <a:schemeClr val="bg1"/>
                </a:solidFill>
              </a:rPr>
              <a:t> unto the LORD.</a:t>
            </a:r>
            <a:endParaRPr lang="en-US" sz="2400" b="1" dirty="0" smtClean="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300" dirty="0" smtClean="0">
                <a:solidFill>
                  <a:schemeClr val="bg1"/>
                </a:solidFill>
              </a:rPr>
              <a:t>Lev. 23:19  Then ye shall sacrifice one kid of the goats for a sin offering, and two lambs of the first year for a sacrifice of peace offerings.</a:t>
            </a:r>
          </a:p>
          <a:p>
            <a:endParaRPr lang="en-US" sz="400" dirty="0" smtClean="0">
              <a:solidFill>
                <a:schemeClr val="bg1"/>
              </a:solidFill>
            </a:endParaRPr>
          </a:p>
          <a:p>
            <a:r>
              <a:rPr lang="en-US" sz="2300" dirty="0" smtClean="0">
                <a:solidFill>
                  <a:schemeClr val="bg1"/>
                </a:solidFill>
              </a:rPr>
              <a:t>Lev. 23:20  And the priest shall wave them with the bread of the </a:t>
            </a:r>
            <a:r>
              <a:rPr lang="en-US" sz="2300" dirty="0" err="1" smtClean="0">
                <a:solidFill>
                  <a:schemeClr val="bg1"/>
                </a:solidFill>
              </a:rPr>
              <a:t>firstfruits</a:t>
            </a:r>
            <a:r>
              <a:rPr lang="en-US" sz="2300" dirty="0" smtClean="0">
                <a:solidFill>
                  <a:schemeClr val="bg1"/>
                </a:solidFill>
              </a:rPr>
              <a:t> </a:t>
            </a:r>
            <a:r>
              <a:rPr lang="en-US" sz="2300" i="1" dirty="0" smtClean="0">
                <a:solidFill>
                  <a:schemeClr val="bg1"/>
                </a:solidFill>
              </a:rPr>
              <a:t>for</a:t>
            </a:r>
            <a:r>
              <a:rPr lang="en-US" sz="2300" dirty="0" smtClean="0">
                <a:solidFill>
                  <a:schemeClr val="bg1"/>
                </a:solidFill>
              </a:rPr>
              <a:t> a wave offering before the LORD, with the two lambs: they shall be holy to the LORD for the priest.</a:t>
            </a:r>
          </a:p>
          <a:p>
            <a:endParaRPr lang="en-US" sz="400" dirty="0" smtClean="0">
              <a:solidFill>
                <a:schemeClr val="bg1"/>
              </a:solidFill>
            </a:endParaRPr>
          </a:p>
          <a:p>
            <a:r>
              <a:rPr lang="en-US" sz="2300" dirty="0" smtClean="0">
                <a:solidFill>
                  <a:schemeClr val="bg1"/>
                </a:solidFill>
              </a:rPr>
              <a:t>Lev. 23:21  And ye shall proclaim on </a:t>
            </a:r>
            <a:r>
              <a:rPr lang="en-US" sz="2300" b="1" u="sng" dirty="0" smtClean="0">
                <a:solidFill>
                  <a:schemeClr val="bg1"/>
                </a:solidFill>
              </a:rPr>
              <a:t>the selfsame day</a:t>
            </a:r>
            <a:r>
              <a:rPr lang="en-US" sz="2300" dirty="0" smtClean="0">
                <a:solidFill>
                  <a:schemeClr val="bg1"/>
                </a:solidFill>
              </a:rPr>
              <a:t>, </a:t>
            </a:r>
            <a:r>
              <a:rPr lang="en-US" sz="2300" i="1" dirty="0" smtClean="0">
                <a:solidFill>
                  <a:schemeClr val="bg1"/>
                </a:solidFill>
              </a:rPr>
              <a:t>that</a:t>
            </a:r>
            <a:r>
              <a:rPr lang="en-US" sz="2300" dirty="0" smtClean="0">
                <a:solidFill>
                  <a:schemeClr val="bg1"/>
                </a:solidFill>
              </a:rPr>
              <a:t> it may be an holy convocation unto you: ye shall do no servile work </a:t>
            </a:r>
            <a:r>
              <a:rPr lang="en-US" sz="2300" i="1" dirty="0" smtClean="0">
                <a:solidFill>
                  <a:schemeClr val="bg1"/>
                </a:solidFill>
              </a:rPr>
              <a:t>therein: it shall be</a:t>
            </a:r>
            <a:r>
              <a:rPr lang="en-US" sz="2300" dirty="0" smtClean="0">
                <a:solidFill>
                  <a:schemeClr val="bg1"/>
                </a:solidFill>
              </a:rPr>
              <a:t> a statute for ever in all your dwellings throughout your generations. </a:t>
            </a:r>
          </a:p>
          <a:p>
            <a:endParaRPr lang="en-US" sz="400" dirty="0" smtClean="0">
              <a:solidFill>
                <a:schemeClr val="bg1"/>
              </a:solidFill>
            </a:endParaRPr>
          </a:p>
          <a:p>
            <a:r>
              <a:rPr lang="en-US" sz="2300" dirty="0" smtClean="0">
                <a:solidFill>
                  <a:schemeClr val="bg1"/>
                </a:solidFill>
              </a:rPr>
              <a:t>Lev. 23:22  And when ye reap the harvest of your land, thou </a:t>
            </a:r>
            <a:r>
              <a:rPr lang="en-US" sz="2300" dirty="0" err="1" smtClean="0">
                <a:solidFill>
                  <a:schemeClr val="bg1"/>
                </a:solidFill>
              </a:rPr>
              <a:t>shalt</a:t>
            </a:r>
            <a:r>
              <a:rPr lang="en-US" sz="2300" dirty="0" smtClean="0">
                <a:solidFill>
                  <a:schemeClr val="bg1"/>
                </a:solidFill>
              </a:rPr>
              <a:t> not make clean riddance of the corners of thy field when thou </a:t>
            </a:r>
            <a:r>
              <a:rPr lang="en-US" sz="2300" dirty="0" err="1" smtClean="0">
                <a:solidFill>
                  <a:schemeClr val="bg1"/>
                </a:solidFill>
              </a:rPr>
              <a:t>reapest</a:t>
            </a:r>
            <a:r>
              <a:rPr lang="en-US" sz="2300" dirty="0" smtClean="0">
                <a:solidFill>
                  <a:schemeClr val="bg1"/>
                </a:solidFill>
              </a:rPr>
              <a:t>, neither </a:t>
            </a:r>
            <a:r>
              <a:rPr lang="en-US" sz="2300" dirty="0" err="1" smtClean="0">
                <a:solidFill>
                  <a:schemeClr val="bg1"/>
                </a:solidFill>
              </a:rPr>
              <a:t>shalt</a:t>
            </a:r>
            <a:r>
              <a:rPr lang="en-US" sz="2300" dirty="0" smtClean="0">
                <a:solidFill>
                  <a:schemeClr val="bg1"/>
                </a:solidFill>
              </a:rPr>
              <a:t> thou gather any gleaning of thy harvest: thou </a:t>
            </a:r>
            <a:r>
              <a:rPr lang="en-US" sz="2300" dirty="0" err="1" smtClean="0">
                <a:solidFill>
                  <a:schemeClr val="bg1"/>
                </a:solidFill>
              </a:rPr>
              <a:t>shalt</a:t>
            </a:r>
            <a:r>
              <a:rPr lang="en-US" sz="2300" dirty="0" smtClean="0">
                <a:solidFill>
                  <a:schemeClr val="bg1"/>
                </a:solidFill>
              </a:rPr>
              <a:t> leave them unto the poor, and to the stranger: I </a:t>
            </a:r>
            <a:r>
              <a:rPr lang="en-US" sz="2300" i="1" dirty="0" smtClean="0">
                <a:solidFill>
                  <a:schemeClr val="bg1"/>
                </a:solidFill>
              </a:rPr>
              <a:t>am</a:t>
            </a:r>
            <a:r>
              <a:rPr lang="en-US" sz="2300" dirty="0" smtClean="0">
                <a:solidFill>
                  <a:schemeClr val="bg1"/>
                </a:solidFill>
              </a:rPr>
              <a:t> the LORD your God.</a:t>
            </a:r>
            <a:endParaRPr lang="en-US" sz="2300" b="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What is the </a:t>
            </a:r>
            <a:r>
              <a:rPr lang="en-US" sz="4000" b="1" u="sng" dirty="0" smtClean="0">
                <a:solidFill>
                  <a:schemeClr val="bg1"/>
                </a:solidFill>
              </a:rPr>
              <a:t>real</a:t>
            </a:r>
            <a:r>
              <a:rPr lang="en-US" sz="4000" b="1" dirty="0" smtClean="0">
                <a:solidFill>
                  <a:schemeClr val="bg1"/>
                </a:solidFill>
              </a:rPr>
              <a:t> answer that </a:t>
            </a:r>
            <a:r>
              <a:rPr lang="en-US" sz="4000" b="1" dirty="0" smtClean="0">
                <a:solidFill>
                  <a:srgbClr val="0070C0"/>
                </a:solidFill>
              </a:rPr>
              <a:t>Seventh-day Adventists</a:t>
            </a:r>
            <a:r>
              <a:rPr lang="en-US" sz="4000" b="1" dirty="0" smtClean="0">
                <a:solidFill>
                  <a:schemeClr val="bg1"/>
                </a:solidFill>
              </a:rPr>
              <a:t> should give first?</a:t>
            </a:r>
            <a:endParaRPr lang="en-US" sz="40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62500" lnSpcReduction="20000"/>
          </a:bodyPr>
          <a:lstStyle/>
          <a:p>
            <a:pPr algn="ctr"/>
            <a:r>
              <a:rPr lang="en-US" sz="6000" dirty="0" smtClean="0">
                <a:solidFill>
                  <a:schemeClr val="bg1"/>
                </a:solidFill>
              </a:rPr>
              <a:t>The </a:t>
            </a:r>
            <a:r>
              <a:rPr lang="en-US" sz="6000" b="1" u="sng" dirty="0" smtClean="0">
                <a:solidFill>
                  <a:schemeClr val="bg1"/>
                </a:solidFill>
              </a:rPr>
              <a:t>real</a:t>
            </a:r>
            <a:r>
              <a:rPr lang="en-US" sz="6000" dirty="0" smtClean="0">
                <a:solidFill>
                  <a:schemeClr val="bg1"/>
                </a:solidFill>
              </a:rPr>
              <a:t> answer;</a:t>
            </a:r>
          </a:p>
          <a:p>
            <a:pPr algn="ctr"/>
            <a:endParaRPr lang="en-US" sz="1500" dirty="0" smtClean="0">
              <a:solidFill>
                <a:schemeClr val="bg1"/>
              </a:solidFill>
            </a:endParaRPr>
          </a:p>
          <a:p>
            <a:pPr algn="ctr"/>
            <a:r>
              <a:rPr lang="en-US" sz="6000" dirty="0" smtClean="0">
                <a:solidFill>
                  <a:schemeClr val="bg1"/>
                </a:solidFill>
              </a:rPr>
              <a:t>the </a:t>
            </a:r>
            <a:r>
              <a:rPr lang="en-US" sz="6000" b="1" dirty="0" smtClean="0">
                <a:solidFill>
                  <a:srgbClr val="00B0F0"/>
                </a:solidFill>
              </a:rPr>
              <a:t>Heavenly</a:t>
            </a:r>
            <a:r>
              <a:rPr lang="en-US" sz="6000" dirty="0" smtClean="0">
                <a:solidFill>
                  <a:schemeClr val="bg1"/>
                </a:solidFill>
              </a:rPr>
              <a:t> </a:t>
            </a:r>
            <a:r>
              <a:rPr lang="en-US" sz="6000" b="1" dirty="0" smtClean="0">
                <a:solidFill>
                  <a:srgbClr val="00B0F0"/>
                </a:solidFill>
              </a:rPr>
              <a:t>Sanctuary</a:t>
            </a:r>
            <a:r>
              <a:rPr lang="en-US" sz="6000" dirty="0" smtClean="0">
                <a:solidFill>
                  <a:schemeClr val="bg1"/>
                </a:solidFill>
              </a:rPr>
              <a:t> answer;</a:t>
            </a:r>
          </a:p>
          <a:p>
            <a:pPr algn="ctr"/>
            <a:endParaRPr lang="en-US" sz="1300" dirty="0" smtClean="0">
              <a:solidFill>
                <a:schemeClr val="bg1"/>
              </a:solidFill>
            </a:endParaRPr>
          </a:p>
          <a:p>
            <a:pPr algn="ctr"/>
            <a:r>
              <a:rPr lang="en-US" sz="6000" dirty="0" smtClean="0">
                <a:solidFill>
                  <a:schemeClr val="bg1"/>
                </a:solidFill>
              </a:rPr>
              <a:t>the answer according to </a:t>
            </a:r>
            <a:r>
              <a:rPr lang="en-US" sz="6000" b="1" dirty="0" smtClean="0">
                <a:solidFill>
                  <a:srgbClr val="00B050"/>
                </a:solidFill>
              </a:rPr>
              <a:t>Leviticus 23</a:t>
            </a:r>
            <a:r>
              <a:rPr lang="en-US" sz="6000" dirty="0" smtClean="0">
                <a:solidFill>
                  <a:schemeClr val="bg1"/>
                </a:solidFill>
              </a:rPr>
              <a:t>; is – </a:t>
            </a:r>
            <a:r>
              <a:rPr lang="en-US" sz="6000" b="1" dirty="0" smtClean="0">
                <a:solidFill>
                  <a:srgbClr val="00B0F0"/>
                </a:solidFill>
              </a:rPr>
              <a:t>the 7</a:t>
            </a:r>
            <a:r>
              <a:rPr lang="en-US" sz="6000" b="1" baseline="30000" dirty="0" smtClean="0">
                <a:solidFill>
                  <a:srgbClr val="00B0F0"/>
                </a:solidFill>
              </a:rPr>
              <a:t>th</a:t>
            </a:r>
            <a:r>
              <a:rPr lang="en-US" sz="6000" b="1" dirty="0" smtClean="0">
                <a:solidFill>
                  <a:srgbClr val="00B0F0"/>
                </a:solidFill>
              </a:rPr>
              <a:t> Month</a:t>
            </a:r>
            <a:r>
              <a:rPr lang="en-US" sz="6000" dirty="0" smtClean="0">
                <a:solidFill>
                  <a:schemeClr val="bg1"/>
                </a:solidFill>
              </a:rPr>
              <a:t>;</a:t>
            </a:r>
          </a:p>
          <a:p>
            <a:pPr algn="ctr"/>
            <a:endParaRPr lang="en-US" sz="1300" dirty="0" smtClean="0">
              <a:solidFill>
                <a:schemeClr val="bg1"/>
              </a:solidFill>
            </a:endParaRPr>
          </a:p>
          <a:p>
            <a:pPr algn="ctr"/>
            <a:r>
              <a:rPr lang="en-US" sz="6000" dirty="0" smtClean="0">
                <a:solidFill>
                  <a:schemeClr val="bg1"/>
                </a:solidFill>
              </a:rPr>
              <a:t>and we have been in this </a:t>
            </a:r>
            <a:r>
              <a:rPr lang="en-US" sz="6000" b="1" dirty="0" smtClean="0">
                <a:solidFill>
                  <a:srgbClr val="00B0F0"/>
                </a:solidFill>
              </a:rPr>
              <a:t>sacred time since AD 1833/34</a:t>
            </a:r>
            <a:r>
              <a:rPr lang="en-US" sz="6000" dirty="0" smtClean="0">
                <a:solidFill>
                  <a:schemeClr val="bg1"/>
                </a:solidFill>
              </a:rPr>
              <a:t>, </a:t>
            </a:r>
            <a:r>
              <a:rPr lang="en-US" sz="6000" b="1" dirty="0" smtClean="0">
                <a:solidFill>
                  <a:srgbClr val="FFFF00"/>
                </a:solidFill>
              </a:rPr>
              <a:t>the feast of Trumpets</a:t>
            </a:r>
            <a:r>
              <a:rPr lang="en-US" sz="6000" dirty="0" smtClean="0">
                <a:solidFill>
                  <a:schemeClr val="bg1"/>
                </a:solidFill>
              </a:rPr>
              <a:t>, and </a:t>
            </a:r>
            <a:r>
              <a:rPr lang="en-US" sz="6000" b="1" u="sng" dirty="0" smtClean="0">
                <a:solidFill>
                  <a:schemeClr val="bg1"/>
                </a:solidFill>
              </a:rPr>
              <a:t>definitely</a:t>
            </a:r>
            <a:r>
              <a:rPr lang="en-US" sz="6000" dirty="0" smtClean="0">
                <a:solidFill>
                  <a:schemeClr val="bg1"/>
                </a:solidFill>
              </a:rPr>
              <a:t> since </a:t>
            </a:r>
            <a:r>
              <a:rPr lang="en-US" sz="6000" b="1" dirty="0" smtClean="0">
                <a:solidFill>
                  <a:srgbClr val="00B0F0"/>
                </a:solidFill>
              </a:rPr>
              <a:t>AD 1843/44</a:t>
            </a:r>
            <a:r>
              <a:rPr lang="en-US" sz="6000" dirty="0" smtClean="0">
                <a:solidFill>
                  <a:schemeClr val="bg1"/>
                </a:solidFill>
              </a:rPr>
              <a:t> [ten day/years later], </a:t>
            </a:r>
            <a:r>
              <a:rPr lang="en-US" sz="6000" b="1" dirty="0" smtClean="0">
                <a:solidFill>
                  <a:srgbClr val="FFFF00"/>
                </a:solidFill>
              </a:rPr>
              <a:t>the Day of Atonement</a:t>
            </a:r>
            <a:r>
              <a:rPr lang="en-US" sz="6000" dirty="0" smtClean="0">
                <a:solidFill>
                  <a:schemeClr val="bg1"/>
                </a:solidFill>
              </a:rPr>
              <a:t>, and soon to come, </a:t>
            </a:r>
            <a:r>
              <a:rPr lang="en-US" sz="6000" b="1" dirty="0" smtClean="0">
                <a:solidFill>
                  <a:srgbClr val="FFFF00"/>
                </a:solidFill>
              </a:rPr>
              <a:t>Tabernacles</a:t>
            </a:r>
            <a:r>
              <a:rPr lang="en-US" sz="6000" dirty="0" smtClean="0">
                <a:solidFill>
                  <a:schemeClr val="bg1"/>
                </a:solidFill>
              </a:rPr>
              <a:t>.</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of WEEKS/PENTECOST</a:t>
            </a:r>
            <a:endParaRPr lang="en-US" sz="90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3</a:t>
            </a:r>
            <a:r>
              <a:rPr lang="en-US" sz="2800" b="1" baseline="30000" dirty="0" smtClean="0">
                <a:solidFill>
                  <a:srgbClr val="FFFF00"/>
                </a:solidFill>
              </a:rPr>
              <a:t>rd</a:t>
            </a:r>
            <a:r>
              <a:rPr lang="en-US" sz="2800" b="1" dirty="0" smtClean="0">
                <a:solidFill>
                  <a:srgbClr val="FFFF00"/>
                </a:solidFill>
              </a:rPr>
              <a:t> Month (Sivan; </a:t>
            </a:r>
            <a:r>
              <a:rPr lang="en-US" sz="2800" b="1" dirty="0" smtClean="0">
                <a:solidFill>
                  <a:srgbClr val="00B050"/>
                </a:solidFill>
              </a:rPr>
              <a:t>Est.</a:t>
            </a:r>
            <a:r>
              <a:rPr lang="en-US" sz="2800" b="1" dirty="0" smtClean="0">
                <a:solidFill>
                  <a:srgbClr val="FFFF00"/>
                </a:solidFill>
              </a:rPr>
              <a:t> </a:t>
            </a:r>
            <a:r>
              <a:rPr lang="en-US" sz="2800" b="1" dirty="0" smtClean="0">
                <a:solidFill>
                  <a:schemeClr val="bg1"/>
                </a:solidFill>
              </a:rPr>
              <a:t>8:9</a:t>
            </a:r>
            <a:r>
              <a:rPr lang="en-US" sz="2800" b="1" dirty="0" smtClean="0">
                <a:solidFill>
                  <a:srgbClr val="FFFF00"/>
                </a:solidFill>
              </a:rPr>
              <a:t>)</a:t>
            </a:r>
          </a:p>
          <a:p>
            <a:pPr algn="ctr"/>
            <a:r>
              <a:rPr lang="en-US" sz="2800" b="1" dirty="0" smtClean="0">
                <a:solidFill>
                  <a:schemeClr val="bg1"/>
                </a:solidFill>
              </a:rPr>
              <a:t>Days – Number from the </a:t>
            </a:r>
            <a:r>
              <a:rPr lang="en-US" sz="2800" b="1" dirty="0" smtClean="0">
                <a:solidFill>
                  <a:srgbClr val="FFFF00"/>
                </a:solidFill>
              </a:rPr>
              <a:t>16</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FFFF00"/>
                </a:solidFill>
              </a:rPr>
              <a:t>Firstfruits</a:t>
            </a:r>
            <a:r>
              <a:rPr lang="en-US" sz="2800" b="1" dirty="0" smtClean="0">
                <a:solidFill>
                  <a:srgbClr val="FFFF00"/>
                </a:solidFill>
              </a:rPr>
              <a:t>), count 50 days, or seven Sabbaths, then the following day after (est. 4</a:t>
            </a:r>
            <a:r>
              <a:rPr lang="en-US" sz="2800" b="1" baseline="30000" dirty="0" smtClean="0">
                <a:solidFill>
                  <a:srgbClr val="FFFF00"/>
                </a:solidFill>
              </a:rPr>
              <a:t>th</a:t>
            </a:r>
            <a:r>
              <a:rPr lang="en-US" sz="2800" b="1" dirty="0" smtClean="0">
                <a:solidFill>
                  <a:srgbClr val="FFFF00"/>
                </a:solidFill>
              </a:rPr>
              <a:t> – 6</a:t>
            </a:r>
            <a:r>
              <a:rPr lang="en-US" sz="2800" b="1" baseline="30000" dirty="0" smtClean="0">
                <a:solidFill>
                  <a:srgbClr val="FFFF00"/>
                </a:solidFill>
              </a:rPr>
              <a:t>th</a:t>
            </a:r>
            <a:r>
              <a:rPr lang="en-US" sz="2800" b="1" dirty="0" smtClean="0">
                <a:solidFill>
                  <a:srgbClr val="FFFF00"/>
                </a:solidFill>
              </a:rPr>
              <a:t> day of Sivan)</a:t>
            </a:r>
          </a:p>
          <a:p>
            <a:pPr algn="ctr"/>
            <a:r>
              <a:rPr lang="en-US" sz="2800" b="1" dirty="0" smtClean="0">
                <a:solidFill>
                  <a:srgbClr val="FFC000"/>
                </a:solidFill>
              </a:rPr>
              <a:t>Type</a:t>
            </a:r>
            <a:r>
              <a:rPr lang="en-US" sz="2800" b="1" dirty="0" smtClean="0">
                <a:solidFill>
                  <a:schemeClr val="bg1"/>
                </a:solidFill>
              </a:rPr>
              <a:t> – </a:t>
            </a:r>
            <a:r>
              <a:rPr lang="en-US" sz="2800" b="1" dirty="0" err="1" smtClean="0">
                <a:solidFill>
                  <a:srgbClr val="00B050"/>
                </a:solidFill>
              </a:rPr>
              <a:t>Exo</a:t>
            </a:r>
            <a:r>
              <a:rPr lang="en-US" sz="2800" b="1" dirty="0" smtClean="0">
                <a:solidFill>
                  <a:srgbClr val="00B050"/>
                </a:solidFill>
              </a:rPr>
              <a:t>.</a:t>
            </a:r>
            <a:r>
              <a:rPr lang="en-US" sz="2800" b="1" dirty="0" smtClean="0">
                <a:solidFill>
                  <a:schemeClr val="bg1"/>
                </a:solidFill>
              </a:rPr>
              <a:t> 34:22; </a:t>
            </a:r>
            <a:r>
              <a:rPr lang="en-US" sz="2800" b="1" dirty="0" smtClean="0">
                <a:solidFill>
                  <a:srgbClr val="00B050"/>
                </a:solidFill>
              </a:rPr>
              <a:t>Lev.</a:t>
            </a:r>
            <a:r>
              <a:rPr lang="en-US" sz="2800" b="1" dirty="0" smtClean="0">
                <a:solidFill>
                  <a:schemeClr val="bg1"/>
                </a:solidFill>
              </a:rPr>
              <a:t> 23:15-22; </a:t>
            </a:r>
            <a:r>
              <a:rPr lang="en-US" sz="2800" b="1" dirty="0" smtClean="0">
                <a:solidFill>
                  <a:srgbClr val="00B050"/>
                </a:solidFill>
              </a:rPr>
              <a:t>Deut.</a:t>
            </a:r>
            <a:r>
              <a:rPr lang="en-US" sz="2800" b="1" dirty="0" smtClean="0">
                <a:solidFill>
                  <a:schemeClr val="bg1"/>
                </a:solidFill>
              </a:rPr>
              <a:t> 16:9-12</a:t>
            </a:r>
          </a:p>
          <a:p>
            <a:r>
              <a:rPr lang="en-US" sz="2600" b="1" dirty="0" smtClean="0">
                <a:solidFill>
                  <a:schemeClr val="bg1"/>
                </a:solidFill>
              </a:rPr>
              <a:t> </a:t>
            </a:r>
            <a:r>
              <a:rPr lang="en-US" sz="2600" b="1" dirty="0" smtClean="0">
                <a:solidFill>
                  <a:srgbClr val="00B0F0"/>
                </a:solidFill>
              </a:rPr>
              <a:t>Anti-type</a:t>
            </a:r>
            <a:r>
              <a:rPr lang="en-US" sz="2600" b="1" dirty="0" smtClean="0">
                <a:solidFill>
                  <a:schemeClr val="bg1"/>
                </a:solidFill>
              </a:rPr>
              <a:t> – </a:t>
            </a:r>
            <a:r>
              <a:rPr lang="en-US" sz="2600" b="1" dirty="0" err="1" smtClean="0">
                <a:solidFill>
                  <a:srgbClr val="00B050"/>
                </a:solidFill>
              </a:rPr>
              <a:t>Exo</a:t>
            </a:r>
            <a:r>
              <a:rPr lang="en-US" sz="2600" b="1" dirty="0" smtClean="0">
                <a:solidFill>
                  <a:srgbClr val="00B050"/>
                </a:solidFill>
              </a:rPr>
              <a:t>.</a:t>
            </a:r>
            <a:r>
              <a:rPr lang="en-US" sz="2600" b="1" dirty="0" smtClean="0">
                <a:solidFill>
                  <a:schemeClr val="bg1"/>
                </a:solidFill>
              </a:rPr>
              <a:t> 29:7; </a:t>
            </a:r>
            <a:r>
              <a:rPr lang="en-US" sz="2600" b="1" dirty="0" smtClean="0">
                <a:solidFill>
                  <a:srgbClr val="00B050"/>
                </a:solidFill>
              </a:rPr>
              <a:t>Lev.</a:t>
            </a:r>
            <a:r>
              <a:rPr lang="en-US" sz="2600" b="1" dirty="0" smtClean="0">
                <a:solidFill>
                  <a:schemeClr val="bg1"/>
                </a:solidFill>
              </a:rPr>
              <a:t> 8:12; </a:t>
            </a:r>
            <a:r>
              <a:rPr lang="en-US" sz="2600" b="1" dirty="0" smtClean="0">
                <a:solidFill>
                  <a:srgbClr val="00B050"/>
                </a:solidFill>
              </a:rPr>
              <a:t>Psa.</a:t>
            </a:r>
            <a:r>
              <a:rPr lang="en-US" sz="2600" b="1" dirty="0" smtClean="0">
                <a:solidFill>
                  <a:schemeClr val="bg1"/>
                </a:solidFill>
              </a:rPr>
              <a:t> 133:1-3; </a:t>
            </a:r>
            <a:r>
              <a:rPr lang="en-US" sz="2600" b="1" dirty="0" smtClean="0">
                <a:solidFill>
                  <a:srgbClr val="00B050"/>
                </a:solidFill>
              </a:rPr>
              <a:t>Act.</a:t>
            </a:r>
            <a:r>
              <a:rPr lang="en-US" sz="2600" b="1" dirty="0" smtClean="0">
                <a:solidFill>
                  <a:schemeClr val="bg1"/>
                </a:solidFill>
              </a:rPr>
              <a:t> 1:1-26, 2:1-4,17-18,33; </a:t>
            </a:r>
            <a:r>
              <a:rPr lang="en-US" sz="2600" b="1" dirty="0" smtClean="0">
                <a:solidFill>
                  <a:srgbClr val="00B050"/>
                </a:solidFill>
              </a:rPr>
              <a:t>Rev.</a:t>
            </a:r>
            <a:r>
              <a:rPr lang="en-US" sz="2600" b="1" dirty="0" smtClean="0">
                <a:solidFill>
                  <a:schemeClr val="bg1"/>
                </a:solidFill>
              </a:rPr>
              <a:t> 5:6; Christ Jesus anointed as Great High Priest in Heaven, after His ascension (</a:t>
            </a:r>
            <a:r>
              <a:rPr lang="en-US" sz="2600" b="1" dirty="0" smtClean="0">
                <a:solidFill>
                  <a:srgbClr val="00B050"/>
                </a:solidFill>
              </a:rPr>
              <a:t>Psa.</a:t>
            </a:r>
            <a:r>
              <a:rPr lang="en-US" sz="2600" b="1" dirty="0" smtClean="0">
                <a:solidFill>
                  <a:schemeClr val="bg1"/>
                </a:solidFill>
              </a:rPr>
              <a:t> 24:1-10); and also needed to be 12, </a:t>
            </a:r>
            <a:r>
              <a:rPr lang="en-US" sz="2600" b="1" dirty="0" err="1" smtClean="0">
                <a:solidFill>
                  <a:srgbClr val="00B050"/>
                </a:solidFill>
              </a:rPr>
              <a:t>Exo</a:t>
            </a:r>
            <a:r>
              <a:rPr lang="en-US" sz="2600" b="1" dirty="0" smtClean="0">
                <a:solidFill>
                  <a:srgbClr val="00B050"/>
                </a:solidFill>
              </a:rPr>
              <a:t>.</a:t>
            </a:r>
            <a:r>
              <a:rPr lang="en-US" sz="2600" b="1" dirty="0" smtClean="0">
                <a:solidFill>
                  <a:schemeClr val="bg1"/>
                </a:solidFill>
              </a:rPr>
              <a:t> 28:21-22, 29:5, 39:14.</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29:7  Then </a:t>
            </a:r>
            <a:r>
              <a:rPr lang="en-US" sz="2800" dirty="0" err="1" smtClean="0">
                <a:solidFill>
                  <a:schemeClr val="bg1"/>
                </a:solidFill>
              </a:rPr>
              <a:t>shalt</a:t>
            </a:r>
            <a:r>
              <a:rPr lang="en-US" sz="2800" dirty="0" smtClean="0">
                <a:solidFill>
                  <a:schemeClr val="bg1"/>
                </a:solidFill>
              </a:rPr>
              <a:t> thou </a:t>
            </a:r>
            <a:r>
              <a:rPr lang="en-US" sz="2800" b="1" dirty="0" smtClean="0">
                <a:solidFill>
                  <a:srgbClr val="FFFF00"/>
                </a:solidFill>
              </a:rPr>
              <a:t>take the anointing oil, and pour </a:t>
            </a:r>
            <a:r>
              <a:rPr lang="en-US" sz="2800" b="1" i="1" dirty="0" smtClean="0">
                <a:solidFill>
                  <a:srgbClr val="FFFF00"/>
                </a:solidFill>
              </a:rPr>
              <a:t>it</a:t>
            </a:r>
            <a:r>
              <a:rPr lang="en-US" sz="2800" b="1" dirty="0" smtClean="0">
                <a:solidFill>
                  <a:srgbClr val="FFFF00"/>
                </a:solidFill>
              </a:rPr>
              <a:t> upon his head, and anoint him</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8:12  And </a:t>
            </a:r>
            <a:r>
              <a:rPr lang="en-US" sz="2800" b="1" dirty="0" smtClean="0">
                <a:solidFill>
                  <a:srgbClr val="FFFF00"/>
                </a:solidFill>
              </a:rPr>
              <a:t>he poured of the anointing oil upon Aaron's head, and anointed him</a:t>
            </a:r>
            <a:r>
              <a:rPr lang="en-US" sz="2800" dirty="0" smtClean="0">
                <a:solidFill>
                  <a:schemeClr val="bg1"/>
                </a:solidFill>
              </a:rPr>
              <a:t>, to sanctify him.</a:t>
            </a:r>
          </a:p>
          <a:p>
            <a:endParaRPr lang="en-US" sz="800" dirty="0" smtClean="0">
              <a:solidFill>
                <a:schemeClr val="bg1"/>
              </a:solidFill>
            </a:endParaRPr>
          </a:p>
          <a:p>
            <a:r>
              <a:rPr lang="en-US" sz="2800" dirty="0" smtClean="0">
                <a:solidFill>
                  <a:schemeClr val="bg1"/>
                </a:solidFill>
              </a:rPr>
              <a:t>Rev. 5:6  And I beheld, and, lo, in the midst of the throne and of the four beasts, and in the midst of the elders, stood a Lamb as it had been slain, having seven horns and seven eyes, which are </a:t>
            </a:r>
            <a:r>
              <a:rPr lang="en-US" sz="2800" b="1" dirty="0" smtClean="0">
                <a:solidFill>
                  <a:srgbClr val="FFFF00"/>
                </a:solidFill>
              </a:rPr>
              <a:t>the seven Spirits of God sent forth into all the earth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Psa. 133:1  </a:t>
            </a:r>
            <a:r>
              <a:rPr lang="en-US" sz="2800" b="1" dirty="0" smtClean="0">
                <a:solidFill>
                  <a:schemeClr val="bg1"/>
                </a:solidFill>
              </a:rPr>
              <a:t>A Song of degrees of David</a:t>
            </a:r>
            <a:r>
              <a:rPr lang="en-US" sz="2800" dirty="0" smtClean="0">
                <a:solidFill>
                  <a:schemeClr val="bg1"/>
                </a:solidFill>
              </a:rPr>
              <a:t>. Behold, how good and how pleasant it is </a:t>
            </a:r>
            <a:r>
              <a:rPr lang="en-US" sz="2800" b="1" dirty="0" smtClean="0">
                <a:solidFill>
                  <a:srgbClr val="FFFF00"/>
                </a:solidFill>
              </a:rPr>
              <a:t>for brethren to dwell together in unity</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133:2  </a:t>
            </a:r>
            <a:r>
              <a:rPr lang="en-US" sz="2800" b="1" dirty="0" smtClean="0">
                <a:solidFill>
                  <a:srgbClr val="FFFF00"/>
                </a:solidFill>
              </a:rPr>
              <a:t>It is like the precious ointment upon the head, that ran down upon the beard, even Aaron's beard: that went down to the skirts of his garments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133:3  </a:t>
            </a:r>
            <a:r>
              <a:rPr lang="en-US" sz="2800" b="1" dirty="0" smtClean="0">
                <a:solidFill>
                  <a:srgbClr val="FFFF00"/>
                </a:solidFill>
              </a:rPr>
              <a:t>As the dew of </a:t>
            </a:r>
            <a:r>
              <a:rPr lang="en-US" sz="2800" b="1" dirty="0" err="1" smtClean="0">
                <a:solidFill>
                  <a:srgbClr val="FFFF00"/>
                </a:solidFill>
              </a:rPr>
              <a:t>Hermon</a:t>
            </a:r>
            <a:r>
              <a:rPr lang="en-US" sz="2800" b="1" dirty="0" smtClean="0">
                <a:solidFill>
                  <a:srgbClr val="FFFF00"/>
                </a:solidFill>
              </a:rPr>
              <a:t>, and as the dew that descended upon the mountains of Zion</a:t>
            </a:r>
            <a:r>
              <a:rPr lang="en-US" sz="2800" dirty="0" smtClean="0">
                <a:solidFill>
                  <a:schemeClr val="bg1"/>
                </a:solidFill>
              </a:rPr>
              <a:t>: for there the LORD commanded the blessing, even life for evermore.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Act. 1:1  The former treatise have I made, O </a:t>
            </a:r>
            <a:r>
              <a:rPr lang="en-US" sz="2400" dirty="0" err="1" smtClean="0">
                <a:solidFill>
                  <a:schemeClr val="bg1"/>
                </a:solidFill>
              </a:rPr>
              <a:t>Theophilus</a:t>
            </a:r>
            <a:r>
              <a:rPr lang="en-US" sz="2400" dirty="0" smtClean="0">
                <a:solidFill>
                  <a:schemeClr val="bg1"/>
                </a:solidFill>
              </a:rPr>
              <a:t>, of all that Jesus began both to do and teach,</a:t>
            </a:r>
          </a:p>
          <a:p>
            <a:endParaRPr lang="en-US" sz="700" dirty="0" smtClean="0">
              <a:solidFill>
                <a:schemeClr val="bg1"/>
              </a:solidFill>
            </a:endParaRPr>
          </a:p>
          <a:p>
            <a:r>
              <a:rPr lang="en-US" sz="2400" dirty="0" smtClean="0">
                <a:solidFill>
                  <a:schemeClr val="bg1"/>
                </a:solidFill>
              </a:rPr>
              <a:t>Act. 1:2  Until the day in which he was taken up, after that he through the Holy Ghost had given commandments unto the apostles whom he had chosen:</a:t>
            </a:r>
          </a:p>
          <a:p>
            <a:endParaRPr lang="en-US" sz="700" dirty="0" smtClean="0">
              <a:solidFill>
                <a:schemeClr val="bg1"/>
              </a:solidFill>
            </a:endParaRPr>
          </a:p>
          <a:p>
            <a:r>
              <a:rPr lang="en-US" sz="2400" dirty="0" smtClean="0">
                <a:solidFill>
                  <a:schemeClr val="bg1"/>
                </a:solidFill>
              </a:rPr>
              <a:t>Act. 1:3  To whom also he </a:t>
            </a:r>
            <a:r>
              <a:rPr lang="en-US" sz="2400" dirty="0" err="1" smtClean="0">
                <a:solidFill>
                  <a:schemeClr val="bg1"/>
                </a:solidFill>
              </a:rPr>
              <a:t>shewed</a:t>
            </a:r>
            <a:r>
              <a:rPr lang="en-US" sz="2400" dirty="0" smtClean="0">
                <a:solidFill>
                  <a:schemeClr val="bg1"/>
                </a:solidFill>
              </a:rPr>
              <a:t> himself alive after his passion by many infallible proofs, </a:t>
            </a:r>
            <a:r>
              <a:rPr lang="en-US" sz="2400" b="1" dirty="0" smtClean="0">
                <a:solidFill>
                  <a:srgbClr val="FFFF00"/>
                </a:solidFill>
              </a:rPr>
              <a:t>being seen of them forty days</a:t>
            </a:r>
            <a:r>
              <a:rPr lang="en-US" sz="2400" dirty="0" smtClean="0">
                <a:solidFill>
                  <a:schemeClr val="bg1"/>
                </a:solidFill>
              </a:rPr>
              <a:t>, and speaking of the things pertaining to the kingdom of God:</a:t>
            </a:r>
          </a:p>
          <a:p>
            <a:endParaRPr lang="en-US" sz="700" dirty="0" smtClean="0">
              <a:solidFill>
                <a:schemeClr val="bg1"/>
              </a:solidFill>
            </a:endParaRPr>
          </a:p>
          <a:p>
            <a:r>
              <a:rPr lang="en-US" sz="2400" dirty="0" smtClean="0">
                <a:solidFill>
                  <a:schemeClr val="bg1"/>
                </a:solidFill>
              </a:rPr>
              <a:t>Act. 1:4  And, being assembled together with them, commanded </a:t>
            </a:r>
            <a:r>
              <a:rPr lang="en-US" sz="2400" i="1" dirty="0" smtClean="0">
                <a:solidFill>
                  <a:schemeClr val="bg1"/>
                </a:solidFill>
              </a:rPr>
              <a:t>them</a:t>
            </a:r>
            <a:r>
              <a:rPr lang="en-US" sz="2400" dirty="0" smtClean="0">
                <a:solidFill>
                  <a:schemeClr val="bg1"/>
                </a:solidFill>
              </a:rPr>
              <a:t> that </a:t>
            </a:r>
            <a:r>
              <a:rPr lang="en-US" sz="2400" b="1" dirty="0" smtClean="0">
                <a:solidFill>
                  <a:srgbClr val="FFFF00"/>
                </a:solidFill>
              </a:rPr>
              <a:t>they should not depart from Jerusalem, but wait for the promise of the Father, which, </a:t>
            </a:r>
            <a:r>
              <a:rPr lang="en-US" sz="2400" b="1" i="1" dirty="0" err="1" smtClean="0">
                <a:solidFill>
                  <a:srgbClr val="FFFF00"/>
                </a:solidFill>
              </a:rPr>
              <a:t>saith</a:t>
            </a:r>
            <a:r>
              <a:rPr lang="en-US" sz="2400" b="1" i="1" dirty="0" smtClean="0">
                <a:solidFill>
                  <a:srgbClr val="FFFF00"/>
                </a:solidFill>
              </a:rPr>
              <a:t> he</a:t>
            </a:r>
            <a:r>
              <a:rPr lang="en-US" sz="2400" b="1" dirty="0" smtClean="0">
                <a:solidFill>
                  <a:srgbClr val="FFFF00"/>
                </a:solidFill>
              </a:rPr>
              <a:t>, ye have heard of me.</a:t>
            </a:r>
          </a:p>
          <a:p>
            <a:endParaRPr lang="en-US" sz="700" i="1" dirty="0" smtClean="0">
              <a:solidFill>
                <a:schemeClr val="bg1"/>
              </a:solidFill>
            </a:endParaRPr>
          </a:p>
          <a:p>
            <a:r>
              <a:rPr lang="en-US" sz="2400" dirty="0" smtClean="0">
                <a:solidFill>
                  <a:schemeClr val="bg1"/>
                </a:solidFill>
              </a:rPr>
              <a:t>Act. 1:5  For John truly baptized with water; but </a:t>
            </a:r>
            <a:r>
              <a:rPr lang="en-US" sz="2400" b="1" dirty="0" smtClean="0">
                <a:solidFill>
                  <a:srgbClr val="FFFF00"/>
                </a:solidFill>
              </a:rPr>
              <a:t>ye shall be baptized with the Holy Ghost not many days hence.</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Act. 1:8  But </a:t>
            </a:r>
            <a:r>
              <a:rPr lang="en-US" sz="2400" b="1" dirty="0" smtClean="0">
                <a:solidFill>
                  <a:srgbClr val="FFFF00"/>
                </a:solidFill>
              </a:rPr>
              <a:t>ye shall receive power, after that the Holy Ghost is come upon you</a:t>
            </a:r>
            <a:r>
              <a:rPr lang="en-US" sz="2400" dirty="0" smtClean="0">
                <a:solidFill>
                  <a:schemeClr val="bg1"/>
                </a:solidFill>
              </a:rPr>
              <a:t>: and ye shall be witnesses unto me both in Jerusalem, and in all Judaea, and in Samaria, and unto the uttermost part of the earth.</a:t>
            </a:r>
          </a:p>
          <a:p>
            <a:endParaRPr lang="en-US" sz="600" dirty="0" smtClean="0">
              <a:solidFill>
                <a:schemeClr val="bg1"/>
              </a:solidFill>
            </a:endParaRPr>
          </a:p>
          <a:p>
            <a:r>
              <a:rPr lang="en-US" sz="2400" dirty="0" smtClean="0">
                <a:solidFill>
                  <a:schemeClr val="bg1"/>
                </a:solidFill>
              </a:rPr>
              <a:t>Act. 1:12  </a:t>
            </a:r>
            <a:r>
              <a:rPr lang="en-US" sz="2400" b="1" dirty="0" smtClean="0">
                <a:solidFill>
                  <a:srgbClr val="FFFF00"/>
                </a:solidFill>
              </a:rPr>
              <a:t>Then returned they unto Jerusalem</a:t>
            </a:r>
            <a:r>
              <a:rPr lang="en-US" sz="2400" dirty="0" smtClean="0">
                <a:solidFill>
                  <a:schemeClr val="bg1"/>
                </a:solidFill>
              </a:rPr>
              <a:t> from the mount called Olivet, which is from Jerusalem a </a:t>
            </a:r>
            <a:r>
              <a:rPr lang="en-US" sz="2400" dirty="0" err="1" smtClean="0">
                <a:solidFill>
                  <a:schemeClr val="bg1"/>
                </a:solidFill>
              </a:rPr>
              <a:t>sabbath</a:t>
            </a:r>
            <a:r>
              <a:rPr lang="en-US" sz="2400" dirty="0" smtClean="0">
                <a:solidFill>
                  <a:schemeClr val="bg1"/>
                </a:solidFill>
              </a:rPr>
              <a:t> day's journey.</a:t>
            </a:r>
          </a:p>
          <a:p>
            <a:endParaRPr lang="en-US" sz="600" dirty="0" smtClean="0">
              <a:solidFill>
                <a:schemeClr val="bg1"/>
              </a:solidFill>
            </a:endParaRPr>
          </a:p>
          <a:p>
            <a:r>
              <a:rPr lang="en-US" sz="2400" dirty="0" smtClean="0">
                <a:solidFill>
                  <a:schemeClr val="bg1"/>
                </a:solidFill>
              </a:rPr>
              <a:t>Act. 1:13  And when they were come in, </a:t>
            </a:r>
            <a:r>
              <a:rPr lang="en-US" sz="2400" b="1" dirty="0" smtClean="0">
                <a:solidFill>
                  <a:srgbClr val="FFFF00"/>
                </a:solidFill>
              </a:rPr>
              <a:t>they went up into an upper room</a:t>
            </a:r>
            <a:r>
              <a:rPr lang="en-US" sz="2400" dirty="0" smtClean="0">
                <a:solidFill>
                  <a:schemeClr val="bg1"/>
                </a:solidFill>
              </a:rPr>
              <a:t>, where abode both Peter, and James, and John, and Andrew, Philip, and Thomas, Bartholomew, and Matthew, James </a:t>
            </a:r>
            <a:r>
              <a:rPr lang="en-US" sz="2400" i="1" dirty="0" smtClean="0">
                <a:solidFill>
                  <a:schemeClr val="bg1"/>
                </a:solidFill>
              </a:rPr>
              <a:t>the son</a:t>
            </a:r>
            <a:r>
              <a:rPr lang="en-US" sz="2400" dirty="0" smtClean="0">
                <a:solidFill>
                  <a:schemeClr val="bg1"/>
                </a:solidFill>
              </a:rPr>
              <a:t> of </a:t>
            </a:r>
            <a:r>
              <a:rPr lang="en-US" sz="2400" dirty="0" err="1" smtClean="0">
                <a:solidFill>
                  <a:schemeClr val="bg1"/>
                </a:solidFill>
              </a:rPr>
              <a:t>Alphaeus</a:t>
            </a:r>
            <a:r>
              <a:rPr lang="en-US" sz="2400" dirty="0" smtClean="0">
                <a:solidFill>
                  <a:schemeClr val="bg1"/>
                </a:solidFill>
              </a:rPr>
              <a:t>, and Simon </a:t>
            </a:r>
            <a:r>
              <a:rPr lang="en-US" sz="2400" dirty="0" err="1" smtClean="0">
                <a:solidFill>
                  <a:schemeClr val="bg1"/>
                </a:solidFill>
              </a:rPr>
              <a:t>Zelotes</a:t>
            </a:r>
            <a:r>
              <a:rPr lang="en-US" sz="2400" dirty="0" smtClean="0">
                <a:solidFill>
                  <a:schemeClr val="bg1"/>
                </a:solidFill>
              </a:rPr>
              <a:t>, and Judas the </a:t>
            </a:r>
            <a:r>
              <a:rPr lang="en-US" sz="2400" i="1" dirty="0" smtClean="0">
                <a:solidFill>
                  <a:schemeClr val="bg1"/>
                </a:solidFill>
              </a:rPr>
              <a:t>brother</a:t>
            </a:r>
            <a:r>
              <a:rPr lang="en-US" sz="2400" dirty="0" smtClean="0">
                <a:solidFill>
                  <a:schemeClr val="bg1"/>
                </a:solidFill>
              </a:rPr>
              <a:t> of James.</a:t>
            </a:r>
          </a:p>
          <a:p>
            <a:endParaRPr lang="en-US" sz="600" i="1" dirty="0" smtClean="0">
              <a:solidFill>
                <a:schemeClr val="bg1"/>
              </a:solidFill>
            </a:endParaRPr>
          </a:p>
          <a:p>
            <a:r>
              <a:rPr lang="en-US" sz="2400" dirty="0" smtClean="0">
                <a:solidFill>
                  <a:schemeClr val="bg1"/>
                </a:solidFill>
              </a:rPr>
              <a:t>Act. 1:14  </a:t>
            </a:r>
            <a:r>
              <a:rPr lang="en-US" sz="2400" b="1" dirty="0" smtClean="0">
                <a:solidFill>
                  <a:srgbClr val="FFFF00"/>
                </a:solidFill>
              </a:rPr>
              <a:t>These all continued with one accord in prayer and supplication</a:t>
            </a:r>
            <a:r>
              <a:rPr lang="en-US" sz="2400" dirty="0" smtClean="0">
                <a:solidFill>
                  <a:schemeClr val="bg1"/>
                </a:solidFill>
              </a:rPr>
              <a:t>, with the women, and Mary the mother of Jesus, and with his brethren.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Act. 2:1  And </a:t>
            </a:r>
            <a:r>
              <a:rPr lang="en-US" sz="2800" b="1" dirty="0" smtClean="0">
                <a:solidFill>
                  <a:srgbClr val="FFFF00"/>
                </a:solidFill>
              </a:rPr>
              <a:t>when the day of Pentecost was fully come</a:t>
            </a:r>
            <a:r>
              <a:rPr lang="en-US" sz="2800" dirty="0" smtClean="0">
                <a:solidFill>
                  <a:schemeClr val="bg1"/>
                </a:solidFill>
              </a:rPr>
              <a:t>, </a:t>
            </a:r>
            <a:r>
              <a:rPr lang="en-US" sz="2800" b="1" dirty="0" smtClean="0">
                <a:solidFill>
                  <a:srgbClr val="FFFF00"/>
                </a:solidFill>
              </a:rPr>
              <a:t>they were all with one accord in one place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Act. 2:2  And </a:t>
            </a:r>
            <a:r>
              <a:rPr lang="en-US" sz="2800" b="1" dirty="0" smtClean="0">
                <a:solidFill>
                  <a:srgbClr val="FFFF00"/>
                </a:solidFill>
              </a:rPr>
              <a:t>suddenly there came a sound from heaven as of a rushing mighty wind, and it filled all the house where they were sitting</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Act. 2:3  And there appeared unto them </a:t>
            </a:r>
            <a:r>
              <a:rPr lang="en-US" sz="2800" b="1" dirty="0" smtClean="0">
                <a:solidFill>
                  <a:srgbClr val="FFFF00"/>
                </a:solidFill>
              </a:rPr>
              <a:t>cloven tongues like as of fire</a:t>
            </a:r>
            <a:r>
              <a:rPr lang="en-US" sz="2800" dirty="0" smtClean="0">
                <a:solidFill>
                  <a:schemeClr val="bg1"/>
                </a:solidFill>
              </a:rPr>
              <a:t>, and it sat upon each of them.</a:t>
            </a:r>
          </a:p>
          <a:p>
            <a:endParaRPr lang="en-US" sz="800" dirty="0" smtClean="0">
              <a:solidFill>
                <a:schemeClr val="bg1"/>
              </a:solidFill>
            </a:endParaRPr>
          </a:p>
          <a:p>
            <a:r>
              <a:rPr lang="en-US" sz="2800" dirty="0" smtClean="0">
                <a:solidFill>
                  <a:schemeClr val="bg1"/>
                </a:solidFill>
              </a:rPr>
              <a:t>Act. 2:4  And </a:t>
            </a:r>
            <a:r>
              <a:rPr lang="en-US" sz="2800" b="1" dirty="0" smtClean="0">
                <a:solidFill>
                  <a:srgbClr val="FFFF00"/>
                </a:solidFill>
              </a:rPr>
              <a:t>they were all filled with the Holy Ghost</a:t>
            </a:r>
            <a:r>
              <a:rPr lang="en-US" sz="2800" dirty="0" smtClean="0">
                <a:solidFill>
                  <a:schemeClr val="bg1"/>
                </a:solidFill>
              </a:rPr>
              <a:t>, and began to speak with other tongues, as the Spirit gave them utterance.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Act. 2:16  But </a:t>
            </a:r>
            <a:r>
              <a:rPr lang="en-US" sz="2600" b="1" dirty="0" smtClean="0">
                <a:solidFill>
                  <a:srgbClr val="FFFF00"/>
                </a:solidFill>
              </a:rPr>
              <a:t>this is that which was spoken by the prophet Joel</a:t>
            </a:r>
            <a:r>
              <a:rPr lang="en-US" sz="2600" dirty="0" smtClean="0">
                <a:solidFill>
                  <a:schemeClr val="bg1"/>
                </a:solidFill>
              </a:rPr>
              <a:t>;</a:t>
            </a:r>
          </a:p>
          <a:p>
            <a:endParaRPr lang="en-US" sz="700" dirty="0" smtClean="0">
              <a:solidFill>
                <a:schemeClr val="bg1"/>
              </a:solidFill>
            </a:endParaRPr>
          </a:p>
          <a:p>
            <a:r>
              <a:rPr lang="en-US" sz="2600" dirty="0" smtClean="0">
                <a:solidFill>
                  <a:schemeClr val="bg1"/>
                </a:solidFill>
              </a:rPr>
              <a:t>Act. 2:17  And it shall come to pass in the last days, </a:t>
            </a:r>
            <a:r>
              <a:rPr lang="en-US" sz="2600" dirty="0" err="1" smtClean="0">
                <a:solidFill>
                  <a:schemeClr val="bg1"/>
                </a:solidFill>
              </a:rPr>
              <a:t>saith</a:t>
            </a:r>
            <a:r>
              <a:rPr lang="en-US" sz="2600" dirty="0" smtClean="0">
                <a:solidFill>
                  <a:schemeClr val="bg1"/>
                </a:solidFill>
              </a:rPr>
              <a:t> God, </a:t>
            </a:r>
            <a:r>
              <a:rPr lang="en-US" sz="2600" b="1" dirty="0" smtClean="0">
                <a:solidFill>
                  <a:srgbClr val="FFFF00"/>
                </a:solidFill>
              </a:rPr>
              <a:t>I will pour out of my Spirit upon all flesh</a:t>
            </a:r>
            <a:r>
              <a:rPr lang="en-US" sz="2600" dirty="0" smtClean="0">
                <a:solidFill>
                  <a:schemeClr val="bg1"/>
                </a:solidFill>
              </a:rPr>
              <a:t>: and your sons and your daughters shall prophesy, and your young men shall see visions, and your old men shall dream dreams:</a:t>
            </a:r>
          </a:p>
          <a:p>
            <a:endParaRPr lang="en-US" sz="700" dirty="0" smtClean="0">
              <a:solidFill>
                <a:schemeClr val="bg1"/>
              </a:solidFill>
            </a:endParaRPr>
          </a:p>
          <a:p>
            <a:r>
              <a:rPr lang="en-US" sz="2600" dirty="0" smtClean="0">
                <a:solidFill>
                  <a:schemeClr val="bg1"/>
                </a:solidFill>
              </a:rPr>
              <a:t>Act. 2:18  And on my servants and on my handmaidens </a:t>
            </a:r>
            <a:r>
              <a:rPr lang="en-US" sz="2600" b="1" dirty="0" smtClean="0">
                <a:solidFill>
                  <a:srgbClr val="FFFF00"/>
                </a:solidFill>
              </a:rPr>
              <a:t>I will pour out in those days of my Spirit</a:t>
            </a:r>
            <a:r>
              <a:rPr lang="en-US" sz="2600" dirty="0" smtClean="0">
                <a:solidFill>
                  <a:schemeClr val="bg1"/>
                </a:solidFill>
              </a:rPr>
              <a:t>; and they shall prophesy:</a:t>
            </a:r>
          </a:p>
          <a:p>
            <a:endParaRPr lang="en-US" sz="700" dirty="0" smtClean="0">
              <a:solidFill>
                <a:schemeClr val="bg1"/>
              </a:solidFill>
            </a:endParaRPr>
          </a:p>
          <a:p>
            <a:r>
              <a:rPr lang="en-US" sz="2600" dirty="0" smtClean="0">
                <a:solidFill>
                  <a:schemeClr val="bg1"/>
                </a:solidFill>
              </a:rPr>
              <a:t>Act. 2:33  Therefore being by the right hand of God exalted, and </a:t>
            </a:r>
            <a:r>
              <a:rPr lang="en-US" sz="2600" b="1" dirty="0" smtClean="0">
                <a:solidFill>
                  <a:srgbClr val="FFFF00"/>
                </a:solidFill>
              </a:rPr>
              <a:t>having received of the Father the promise of the Holy Ghost, he hath shed forth this, which ye now see and hear</a:t>
            </a:r>
            <a:r>
              <a:rPr lang="en-US" sz="2600" dirty="0" smtClean="0">
                <a:solidFill>
                  <a:schemeClr val="bg1"/>
                </a:solidFill>
              </a:rPr>
              <a: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b9544deea52cf28464a76b955bd1f0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Silver Trumpe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23:24  Speak unto the children of Israel, saying, In the seventh month, in the first </a:t>
            </a:r>
            <a:r>
              <a:rPr lang="en-US" i="1" dirty="0" smtClean="0">
                <a:solidFill>
                  <a:schemeClr val="bg1"/>
                </a:solidFill>
              </a:rPr>
              <a:t>day</a:t>
            </a:r>
            <a:r>
              <a:rPr lang="en-US" dirty="0" smtClean="0">
                <a:solidFill>
                  <a:schemeClr val="bg1"/>
                </a:solidFill>
              </a:rPr>
              <a:t> of the month, shall ye have a </a:t>
            </a:r>
            <a:r>
              <a:rPr lang="en-US" dirty="0" err="1" smtClean="0">
                <a:solidFill>
                  <a:schemeClr val="bg1"/>
                </a:solidFill>
              </a:rPr>
              <a:t>sabbath</a:t>
            </a:r>
            <a:r>
              <a:rPr lang="en-US" dirty="0" smtClean="0">
                <a:solidFill>
                  <a:schemeClr val="bg1"/>
                </a:solidFill>
              </a:rPr>
              <a:t>, </a:t>
            </a:r>
            <a:r>
              <a:rPr lang="en-US" b="1" dirty="0" smtClean="0">
                <a:solidFill>
                  <a:srgbClr val="FFFF00"/>
                </a:solidFill>
              </a:rPr>
              <a:t>a memorial of blowing of trumpets</a:t>
            </a:r>
            <a:r>
              <a:rPr lang="en-US" dirty="0" smtClean="0">
                <a:solidFill>
                  <a:schemeClr val="bg1"/>
                </a:solidFill>
              </a:rPr>
              <a:t>, an holy convocation.</a:t>
            </a:r>
          </a:p>
          <a:p>
            <a:endParaRPr lang="en-US" sz="800" dirty="0" smtClean="0">
              <a:solidFill>
                <a:schemeClr val="bg1"/>
              </a:solidFill>
            </a:endParaRPr>
          </a:p>
          <a:p>
            <a:r>
              <a:rPr lang="en-US" dirty="0" smtClean="0">
                <a:solidFill>
                  <a:schemeClr val="bg1"/>
                </a:solidFill>
              </a:rPr>
              <a:t>Lev. 23:25  Ye shall do no servile work </a:t>
            </a:r>
            <a:r>
              <a:rPr lang="en-US" i="1" dirty="0" smtClean="0">
                <a:solidFill>
                  <a:schemeClr val="bg1"/>
                </a:solidFill>
              </a:rPr>
              <a:t>therein</a:t>
            </a:r>
            <a:r>
              <a:rPr lang="en-US" dirty="0" smtClean="0">
                <a:solidFill>
                  <a:schemeClr val="bg1"/>
                </a:solidFill>
              </a:rPr>
              <a:t>: but ye shall offer an offering made by fire unto the LORD.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Thus:</a:t>
            </a:r>
            <a:endParaRPr lang="en-US" sz="40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62500" lnSpcReduction="20000"/>
          </a:bodyPr>
          <a:lstStyle/>
          <a:p>
            <a:pPr algn="ctr"/>
            <a:r>
              <a:rPr lang="en-US" sz="6000" dirty="0" smtClean="0">
                <a:solidFill>
                  <a:schemeClr val="bg1"/>
                </a:solidFill>
              </a:rPr>
              <a:t>We are in the </a:t>
            </a:r>
            <a:r>
              <a:rPr lang="en-US" sz="6000" b="1" dirty="0" smtClean="0">
                <a:solidFill>
                  <a:srgbClr val="FFFF00"/>
                </a:solidFill>
              </a:rPr>
              <a:t>“</a:t>
            </a:r>
            <a:r>
              <a:rPr lang="en-US" sz="6000" b="1" u="sng" dirty="0" smtClean="0">
                <a:solidFill>
                  <a:srgbClr val="FFFF00"/>
                </a:solidFill>
              </a:rPr>
              <a:t>Hour</a:t>
            </a:r>
            <a:r>
              <a:rPr lang="en-US" sz="6000" b="1" dirty="0" smtClean="0">
                <a:solidFill>
                  <a:srgbClr val="FFFF00"/>
                </a:solidFill>
              </a:rPr>
              <a:t> of [God’s] Judgment”</a:t>
            </a:r>
            <a:r>
              <a:rPr lang="en-US" sz="6000" dirty="0" smtClean="0">
                <a:solidFill>
                  <a:schemeClr val="bg1"/>
                </a:solidFill>
              </a:rPr>
              <a:t> (</a:t>
            </a:r>
            <a:r>
              <a:rPr lang="en-US" sz="6000" b="1" dirty="0" smtClean="0">
                <a:solidFill>
                  <a:srgbClr val="00B050"/>
                </a:solidFill>
              </a:rPr>
              <a:t>Rev.</a:t>
            </a:r>
            <a:r>
              <a:rPr lang="en-US" sz="6000" dirty="0" smtClean="0">
                <a:solidFill>
                  <a:schemeClr val="bg1"/>
                </a:solidFill>
              </a:rPr>
              <a:t> 14:7 KJB; ongoing for the deceased, soon for the living at the National Sunday Law), being </a:t>
            </a:r>
            <a:r>
              <a:rPr lang="en-US" sz="6000" b="1" dirty="0" smtClean="0">
                <a:solidFill>
                  <a:srgbClr val="FFFF00"/>
                </a:solidFill>
              </a:rPr>
              <a:t>the 10</a:t>
            </a:r>
            <a:r>
              <a:rPr lang="en-US" sz="6000" b="1" baseline="30000" dirty="0" smtClean="0">
                <a:solidFill>
                  <a:srgbClr val="FFFF00"/>
                </a:solidFill>
              </a:rPr>
              <a:t>th</a:t>
            </a:r>
            <a:r>
              <a:rPr lang="en-US" sz="6000" b="1" dirty="0" smtClean="0">
                <a:solidFill>
                  <a:srgbClr val="FFFF00"/>
                </a:solidFill>
              </a:rPr>
              <a:t> </a:t>
            </a:r>
            <a:r>
              <a:rPr lang="en-US" sz="6000" b="1" u="sng" dirty="0" smtClean="0">
                <a:solidFill>
                  <a:srgbClr val="FFFF00"/>
                </a:solidFill>
              </a:rPr>
              <a:t>Day</a:t>
            </a:r>
            <a:r>
              <a:rPr lang="en-US" sz="6000" dirty="0" smtClean="0">
                <a:solidFill>
                  <a:schemeClr val="bg1"/>
                </a:solidFill>
              </a:rPr>
              <a:t> (</a:t>
            </a:r>
            <a:r>
              <a:rPr lang="en-US" sz="6000" b="1" dirty="0" smtClean="0">
                <a:solidFill>
                  <a:srgbClr val="FFFF00"/>
                </a:solidFill>
              </a:rPr>
              <a:t>the </a:t>
            </a:r>
            <a:r>
              <a:rPr lang="en-US" sz="6000" b="1" u="sng" dirty="0" smtClean="0">
                <a:solidFill>
                  <a:srgbClr val="FFFF00"/>
                </a:solidFill>
              </a:rPr>
              <a:t>Day</a:t>
            </a:r>
            <a:r>
              <a:rPr lang="en-US" sz="6000" b="1" dirty="0" smtClean="0">
                <a:solidFill>
                  <a:srgbClr val="FFFF00"/>
                </a:solidFill>
              </a:rPr>
              <a:t> of Atonement</a:t>
            </a:r>
            <a:r>
              <a:rPr lang="en-US" sz="6000" dirty="0" smtClean="0">
                <a:solidFill>
                  <a:schemeClr val="bg1"/>
                </a:solidFill>
              </a:rPr>
              <a:t>) in </a:t>
            </a:r>
            <a:r>
              <a:rPr lang="en-US" sz="6000" b="1" dirty="0" smtClean="0">
                <a:solidFill>
                  <a:srgbClr val="FFFF00"/>
                </a:solidFill>
              </a:rPr>
              <a:t>the </a:t>
            </a:r>
            <a:r>
              <a:rPr lang="en-US" sz="6000" b="1" u="sng" dirty="0" smtClean="0">
                <a:solidFill>
                  <a:srgbClr val="FFFF00"/>
                </a:solidFill>
              </a:rPr>
              <a:t>7</a:t>
            </a:r>
            <a:r>
              <a:rPr lang="en-US" sz="6000" b="1" u="sng" baseline="30000" dirty="0" smtClean="0">
                <a:solidFill>
                  <a:srgbClr val="FFFF00"/>
                </a:solidFill>
              </a:rPr>
              <a:t>th</a:t>
            </a:r>
            <a:r>
              <a:rPr lang="en-US" sz="6000" b="1" u="sng" dirty="0" smtClean="0">
                <a:solidFill>
                  <a:srgbClr val="FFFF00"/>
                </a:solidFill>
              </a:rPr>
              <a:t> Month</a:t>
            </a:r>
            <a:r>
              <a:rPr lang="en-US" sz="6000" dirty="0" smtClean="0">
                <a:solidFill>
                  <a:schemeClr val="bg1"/>
                </a:solidFill>
              </a:rPr>
              <a:t> (</a:t>
            </a:r>
            <a:r>
              <a:rPr lang="en-US" sz="6000" b="1" dirty="0" err="1" smtClean="0">
                <a:solidFill>
                  <a:srgbClr val="00B050"/>
                </a:solidFill>
              </a:rPr>
              <a:t>Ethanim</a:t>
            </a:r>
            <a:r>
              <a:rPr lang="en-US" sz="6000" dirty="0" smtClean="0">
                <a:solidFill>
                  <a:schemeClr val="bg1"/>
                </a:solidFill>
              </a:rPr>
              <a:t>; </a:t>
            </a:r>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dirty="0" smtClean="0">
                <a:solidFill>
                  <a:schemeClr val="bg1"/>
                </a:solidFill>
              </a:rPr>
              <a:t> 8:2 KJB), ever since </a:t>
            </a:r>
            <a:r>
              <a:rPr lang="en-US" sz="6000" b="1" u="sng" dirty="0" smtClean="0">
                <a:solidFill>
                  <a:srgbClr val="FFFF00"/>
                </a:solidFill>
              </a:rPr>
              <a:t>the year</a:t>
            </a:r>
            <a:r>
              <a:rPr lang="en-US" sz="6000" dirty="0" smtClean="0">
                <a:solidFill>
                  <a:schemeClr val="bg1"/>
                </a:solidFill>
              </a:rPr>
              <a:t> – </a:t>
            </a:r>
            <a:r>
              <a:rPr lang="en-US" sz="6000" b="1" u="sng" dirty="0" smtClean="0">
                <a:solidFill>
                  <a:srgbClr val="FFFF00"/>
                </a:solidFill>
              </a:rPr>
              <a:t>AD 1844</a:t>
            </a:r>
            <a:r>
              <a:rPr lang="en-US" sz="6000" b="1" u="sng" dirty="0" smtClean="0">
                <a:solidFill>
                  <a:schemeClr val="bg1"/>
                </a:solidFill>
              </a:rPr>
              <a:t> </a:t>
            </a:r>
            <a:r>
              <a:rPr lang="en-US" sz="6000" dirty="0" smtClean="0">
                <a:solidFill>
                  <a:schemeClr val="bg1"/>
                </a:solidFill>
              </a:rPr>
              <a:t>(the end of the 2,300 day/years of </a:t>
            </a:r>
            <a:r>
              <a:rPr lang="en-US" sz="6000" b="1" dirty="0" smtClean="0">
                <a:solidFill>
                  <a:srgbClr val="00B050"/>
                </a:solidFill>
              </a:rPr>
              <a:t>Dan.</a:t>
            </a:r>
            <a:r>
              <a:rPr lang="en-US" sz="6000" dirty="0" smtClean="0">
                <a:solidFill>
                  <a:schemeClr val="bg1"/>
                </a:solidFill>
              </a:rPr>
              <a:t> 8:14; see </a:t>
            </a:r>
            <a:r>
              <a:rPr lang="en-US" sz="6000" b="1" dirty="0" smtClean="0">
                <a:solidFill>
                  <a:srgbClr val="00B050"/>
                </a:solidFill>
              </a:rPr>
              <a:t>Rev.</a:t>
            </a:r>
            <a:r>
              <a:rPr lang="en-US" sz="6000" dirty="0" smtClean="0">
                <a:solidFill>
                  <a:schemeClr val="bg1"/>
                </a:solidFill>
              </a:rPr>
              <a:t> 9:13-15 and from </a:t>
            </a:r>
            <a:r>
              <a:rPr lang="en-US" sz="6000" b="1" dirty="0" smtClean="0">
                <a:solidFill>
                  <a:schemeClr val="bg1"/>
                </a:solidFill>
              </a:rPr>
              <a:t>AD 1793</a:t>
            </a:r>
            <a:r>
              <a:rPr lang="en-US" sz="6000" dirty="0" smtClean="0">
                <a:solidFill>
                  <a:schemeClr val="bg1"/>
                </a:solidFill>
              </a:rPr>
              <a:t> (</a:t>
            </a:r>
            <a:r>
              <a:rPr lang="en-US" sz="6000" b="1" dirty="0" smtClean="0">
                <a:solidFill>
                  <a:srgbClr val="00B050"/>
                </a:solidFill>
              </a:rPr>
              <a:t>Rev.</a:t>
            </a:r>
            <a:r>
              <a:rPr lang="en-US" sz="6000" dirty="0" smtClean="0">
                <a:solidFill>
                  <a:schemeClr val="bg1"/>
                </a:solidFill>
              </a:rPr>
              <a:t> 11:9,11 KJB) to </a:t>
            </a:r>
            <a:r>
              <a:rPr lang="en-US" sz="6000" b="1" dirty="0" smtClean="0">
                <a:solidFill>
                  <a:schemeClr val="bg1"/>
                </a:solidFill>
              </a:rPr>
              <a:t>AD 1843</a:t>
            </a:r>
            <a:r>
              <a:rPr lang="en-US" sz="6000" dirty="0" smtClean="0">
                <a:solidFill>
                  <a:schemeClr val="bg1"/>
                </a:solidFill>
              </a:rPr>
              <a:t>, is 50 years, the year of a Jubilee).</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TRUMPETS</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 – </a:t>
            </a:r>
            <a:r>
              <a:rPr lang="en-US" sz="2400" b="1" dirty="0" smtClean="0">
                <a:solidFill>
                  <a:srgbClr val="FFFF00"/>
                </a:solidFill>
              </a:rPr>
              <a:t>1</a:t>
            </a:r>
            <a:r>
              <a:rPr lang="en-US" sz="2400" b="1" baseline="30000" dirty="0" smtClean="0">
                <a:solidFill>
                  <a:srgbClr val="FFFF00"/>
                </a:solidFill>
              </a:rPr>
              <a:t>st</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23:23-25; </a:t>
            </a:r>
            <a:r>
              <a:rPr lang="en-US" sz="2400" b="1" dirty="0" smtClean="0">
                <a:solidFill>
                  <a:srgbClr val="00B050"/>
                </a:solidFill>
              </a:rPr>
              <a:t>Num.</a:t>
            </a:r>
            <a:r>
              <a:rPr lang="en-US" sz="2400" b="1" dirty="0" smtClean="0">
                <a:solidFill>
                  <a:schemeClr val="bg1"/>
                </a:solidFill>
              </a:rPr>
              <a:t> 29:1-6</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Rev.</a:t>
            </a:r>
            <a:r>
              <a:rPr lang="en-US" sz="2400" b="1" dirty="0" smtClean="0">
                <a:solidFill>
                  <a:schemeClr val="bg1"/>
                </a:solidFill>
              </a:rPr>
              <a:t> 9:5,6,10 (five months); the difference between </a:t>
            </a:r>
            <a:r>
              <a:rPr lang="en-US" sz="2400" b="1" dirty="0" smtClean="0">
                <a:solidFill>
                  <a:srgbClr val="FFFF00"/>
                </a:solidFill>
              </a:rPr>
              <a:t>Pentecost</a:t>
            </a:r>
            <a:r>
              <a:rPr lang="en-US" sz="2400" b="1" dirty="0" smtClean="0">
                <a:solidFill>
                  <a:schemeClr val="bg1"/>
                </a:solidFill>
              </a:rPr>
              <a:t> (3</a:t>
            </a:r>
            <a:r>
              <a:rPr lang="en-US" sz="2400" b="1" baseline="30000" dirty="0" smtClean="0">
                <a:solidFill>
                  <a:schemeClr val="bg1"/>
                </a:solidFill>
              </a:rPr>
              <a:t>rd</a:t>
            </a:r>
            <a:r>
              <a:rPr lang="en-US" sz="2400" b="1" dirty="0" smtClean="0">
                <a:solidFill>
                  <a:schemeClr val="bg1"/>
                </a:solidFill>
              </a:rPr>
              <a:t> Month) and </a:t>
            </a:r>
            <a:r>
              <a:rPr lang="en-US" sz="2400" b="1" dirty="0" smtClean="0">
                <a:solidFill>
                  <a:srgbClr val="FFFF00"/>
                </a:solidFill>
              </a:rPr>
              <a:t>Trumpets</a:t>
            </a:r>
            <a:r>
              <a:rPr lang="en-US" sz="2400" b="1" dirty="0" smtClean="0">
                <a:solidFill>
                  <a:schemeClr val="bg1"/>
                </a:solidFill>
              </a:rPr>
              <a:t> (7</a:t>
            </a:r>
            <a:r>
              <a:rPr lang="en-US" sz="2400" b="1" baseline="30000" dirty="0" smtClean="0">
                <a:solidFill>
                  <a:schemeClr val="bg1"/>
                </a:solidFill>
              </a:rPr>
              <a:t>th</a:t>
            </a:r>
            <a:r>
              <a:rPr lang="en-US" sz="2400" b="1" dirty="0" smtClean="0">
                <a:solidFill>
                  <a:schemeClr val="bg1"/>
                </a:solidFill>
              </a:rPr>
              <a:t> Month), is exactly </a:t>
            </a:r>
            <a:r>
              <a:rPr lang="en-US" sz="2400" b="1" dirty="0" smtClean="0">
                <a:solidFill>
                  <a:srgbClr val="FFFF00"/>
                </a:solidFill>
              </a:rPr>
              <a:t>“five months”</a:t>
            </a:r>
            <a:r>
              <a:rPr lang="en-US" sz="2400" b="1" dirty="0" smtClean="0">
                <a:solidFill>
                  <a:schemeClr val="bg1"/>
                </a:solidFill>
              </a:rPr>
              <a:t> inclusive (3</a:t>
            </a:r>
            <a:r>
              <a:rPr lang="en-US" sz="2400" b="1" baseline="30000" dirty="0" smtClean="0">
                <a:solidFill>
                  <a:schemeClr val="bg1"/>
                </a:solidFill>
              </a:rPr>
              <a:t>rd</a:t>
            </a:r>
            <a:r>
              <a:rPr lang="en-US" sz="2400" b="1" dirty="0" smtClean="0">
                <a:solidFill>
                  <a:schemeClr val="bg1"/>
                </a:solidFill>
              </a:rPr>
              <a:t>, 4</a:t>
            </a:r>
            <a:r>
              <a:rPr lang="en-US" sz="2400" b="1" baseline="30000" dirty="0" smtClean="0">
                <a:solidFill>
                  <a:schemeClr val="bg1"/>
                </a:solidFill>
              </a:rPr>
              <a:t>th</a:t>
            </a:r>
            <a:r>
              <a:rPr lang="en-US" sz="2400" b="1" dirty="0" smtClean="0">
                <a:solidFill>
                  <a:schemeClr val="bg1"/>
                </a:solidFill>
              </a:rPr>
              <a:t>, 5</a:t>
            </a:r>
            <a:r>
              <a:rPr lang="en-US" sz="2400" b="1" baseline="30000" dirty="0" smtClean="0">
                <a:solidFill>
                  <a:schemeClr val="bg1"/>
                </a:solidFill>
              </a:rPr>
              <a:t>th</a:t>
            </a:r>
            <a:r>
              <a:rPr lang="en-US" sz="2400" b="1" dirty="0" smtClean="0">
                <a:solidFill>
                  <a:schemeClr val="bg1"/>
                </a:solidFill>
              </a:rPr>
              <a:t>, 6</a:t>
            </a:r>
            <a:r>
              <a:rPr lang="en-US" sz="2400" b="1" baseline="30000" dirty="0" smtClean="0">
                <a:solidFill>
                  <a:schemeClr val="bg1"/>
                </a:solidFill>
              </a:rPr>
              <a:t>th</a:t>
            </a:r>
            <a:r>
              <a:rPr lang="en-US" sz="2400" b="1" dirty="0" smtClean="0">
                <a:solidFill>
                  <a:schemeClr val="bg1"/>
                </a:solidFill>
              </a:rPr>
              <a:t>, 7</a:t>
            </a:r>
            <a:r>
              <a:rPr lang="en-US" sz="2400" b="1" baseline="30000" dirty="0" smtClean="0">
                <a:solidFill>
                  <a:schemeClr val="bg1"/>
                </a:solidFill>
              </a:rPr>
              <a:t>th</a:t>
            </a:r>
            <a:r>
              <a:rPr lang="en-US" sz="2400" b="1" dirty="0" smtClean="0">
                <a:solidFill>
                  <a:schemeClr val="bg1"/>
                </a:solidFill>
              </a:rPr>
              <a:t>); see the typology of Zacharias, Elizabeth and John in </a:t>
            </a:r>
            <a:r>
              <a:rPr lang="en-US" sz="2400" b="1" dirty="0" err="1" smtClean="0">
                <a:solidFill>
                  <a:srgbClr val="00B050"/>
                </a:solidFill>
              </a:rPr>
              <a:t>Luk</a:t>
            </a:r>
            <a:r>
              <a:rPr lang="en-US" sz="2400" b="1" dirty="0" smtClean="0">
                <a:solidFill>
                  <a:srgbClr val="00B050"/>
                </a:solidFill>
              </a:rPr>
              <a:t>.</a:t>
            </a:r>
            <a:r>
              <a:rPr lang="en-US" sz="2400" b="1" dirty="0" smtClean="0">
                <a:solidFill>
                  <a:schemeClr val="bg1"/>
                </a:solidFill>
              </a:rPr>
              <a:t> 1:5-24; </a:t>
            </a:r>
            <a:r>
              <a:rPr lang="en-US" sz="2400" b="1" dirty="0" err="1" smtClean="0">
                <a:solidFill>
                  <a:srgbClr val="00B050"/>
                </a:solidFill>
              </a:rPr>
              <a:t>Jhn</a:t>
            </a:r>
            <a:r>
              <a:rPr lang="en-US" sz="2400" b="1" dirty="0" smtClean="0">
                <a:solidFill>
                  <a:srgbClr val="00B050"/>
                </a:solidFill>
              </a:rPr>
              <a:t>.</a:t>
            </a:r>
            <a:r>
              <a:rPr lang="en-US" sz="2400" b="1" dirty="0" smtClean="0">
                <a:solidFill>
                  <a:schemeClr val="bg1"/>
                </a:solidFill>
              </a:rPr>
              <a:t> 4:35; see the typology in </a:t>
            </a:r>
            <a:r>
              <a:rPr lang="en-US" sz="2400" b="1" dirty="0" smtClean="0">
                <a:solidFill>
                  <a:srgbClr val="00B050"/>
                </a:solidFill>
              </a:rPr>
              <a:t>Gen.</a:t>
            </a:r>
            <a:r>
              <a:rPr lang="en-US" sz="2400" b="1" dirty="0" smtClean="0">
                <a:solidFill>
                  <a:schemeClr val="bg1"/>
                </a:solidFill>
              </a:rPr>
              <a:t> 7:24, 8:3; from </a:t>
            </a:r>
            <a:r>
              <a:rPr lang="en-US" sz="2400" b="1" dirty="0" smtClean="0">
                <a:solidFill>
                  <a:srgbClr val="FF0000"/>
                </a:solidFill>
              </a:rPr>
              <a:t>AD 31</a:t>
            </a:r>
            <a:r>
              <a:rPr lang="en-US" sz="2400" b="1" dirty="0" smtClean="0">
                <a:solidFill>
                  <a:schemeClr val="bg1"/>
                </a:solidFill>
              </a:rPr>
              <a:t> to </a:t>
            </a:r>
            <a:r>
              <a:rPr lang="en-US" sz="2400" b="1" dirty="0" smtClean="0">
                <a:solidFill>
                  <a:srgbClr val="FF0000"/>
                </a:solidFill>
              </a:rPr>
              <a:t>AD 1833/34</a:t>
            </a:r>
            <a:r>
              <a:rPr lang="en-US" sz="2400" b="1" dirty="0" smtClean="0">
                <a:solidFill>
                  <a:schemeClr val="bg1"/>
                </a:solidFill>
              </a:rPr>
              <a:t> anti-typically, for the last John/Elijah was coming (</a:t>
            </a:r>
            <a:r>
              <a:rPr lang="en-US" sz="2400" b="1" dirty="0" smtClean="0">
                <a:solidFill>
                  <a:srgbClr val="00B050"/>
                </a:solidFill>
              </a:rPr>
              <a:t>Mal.</a:t>
            </a:r>
            <a:r>
              <a:rPr lang="en-US" sz="2400" b="1" dirty="0" smtClean="0">
                <a:solidFill>
                  <a:schemeClr val="bg1"/>
                </a:solidFill>
              </a:rPr>
              <a:t> 4:4-6; </a:t>
            </a:r>
            <a:r>
              <a:rPr lang="en-US" sz="2400" b="1" dirty="0" smtClean="0">
                <a:solidFill>
                  <a:srgbClr val="00B050"/>
                </a:solidFill>
              </a:rPr>
              <a:t>Rev.</a:t>
            </a:r>
            <a:r>
              <a:rPr lang="en-US" sz="2400" b="1" dirty="0" smtClean="0">
                <a:solidFill>
                  <a:schemeClr val="bg1"/>
                </a:solidFill>
              </a:rPr>
              <a:t> 10:11, 14:6-12)</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9:5  And to them it was given that they should not kill them, but that they should be tormented </a:t>
            </a:r>
            <a:r>
              <a:rPr lang="en-US" sz="2800" b="1" dirty="0" smtClean="0">
                <a:solidFill>
                  <a:srgbClr val="FFFF00"/>
                </a:solidFill>
              </a:rPr>
              <a:t>five months</a:t>
            </a:r>
            <a:r>
              <a:rPr lang="en-US" sz="2800" dirty="0" smtClean="0">
                <a:solidFill>
                  <a:schemeClr val="bg1"/>
                </a:solidFill>
              </a:rPr>
              <a:t>: and their torment </a:t>
            </a:r>
            <a:r>
              <a:rPr lang="en-US" sz="2800" i="1" dirty="0" smtClean="0">
                <a:solidFill>
                  <a:schemeClr val="bg1"/>
                </a:solidFill>
              </a:rPr>
              <a:t>was</a:t>
            </a:r>
            <a:r>
              <a:rPr lang="en-US" sz="2800" dirty="0" smtClean="0">
                <a:solidFill>
                  <a:schemeClr val="bg1"/>
                </a:solidFill>
              </a:rPr>
              <a:t> as the torment of a scorpion, when he </a:t>
            </a:r>
            <a:r>
              <a:rPr lang="en-US" sz="2800" dirty="0" err="1" smtClean="0">
                <a:solidFill>
                  <a:schemeClr val="bg1"/>
                </a:solidFill>
              </a:rPr>
              <a:t>striketh</a:t>
            </a:r>
            <a:r>
              <a:rPr lang="en-US" sz="2800" dirty="0" smtClean="0">
                <a:solidFill>
                  <a:schemeClr val="bg1"/>
                </a:solidFill>
              </a:rPr>
              <a:t> a man.</a:t>
            </a:r>
          </a:p>
          <a:p>
            <a:endParaRPr lang="en-US" sz="900" i="1" dirty="0" smtClean="0">
              <a:solidFill>
                <a:schemeClr val="bg1"/>
              </a:solidFill>
            </a:endParaRPr>
          </a:p>
          <a:p>
            <a:r>
              <a:rPr lang="en-US" sz="2800" dirty="0" smtClean="0">
                <a:solidFill>
                  <a:schemeClr val="bg1"/>
                </a:solidFill>
              </a:rPr>
              <a:t>Rev. 9:6  And </a:t>
            </a:r>
            <a:r>
              <a:rPr lang="en-US" sz="2800" b="1" dirty="0" smtClean="0">
                <a:solidFill>
                  <a:srgbClr val="FFFF00"/>
                </a:solidFill>
              </a:rPr>
              <a:t>in those days</a:t>
            </a:r>
            <a:r>
              <a:rPr lang="en-US" sz="2800" dirty="0" smtClean="0">
                <a:solidFill>
                  <a:schemeClr val="bg1"/>
                </a:solidFill>
              </a:rPr>
              <a:t> shall men seek death, and shall not find it; and shall desire to die, and death shall flee from them.</a:t>
            </a:r>
          </a:p>
          <a:p>
            <a:endParaRPr lang="en-US" sz="900" dirty="0" smtClean="0">
              <a:solidFill>
                <a:schemeClr val="bg1"/>
              </a:solidFill>
            </a:endParaRPr>
          </a:p>
          <a:p>
            <a:r>
              <a:rPr lang="en-US" sz="2800" dirty="0" smtClean="0">
                <a:solidFill>
                  <a:schemeClr val="bg1"/>
                </a:solidFill>
              </a:rPr>
              <a:t>Rev. 9:10  And they had tails like unto scorpions, and there were stings in their tails: and their power </a:t>
            </a:r>
            <a:r>
              <a:rPr lang="en-US" sz="2800" i="1" dirty="0" smtClean="0">
                <a:solidFill>
                  <a:schemeClr val="bg1"/>
                </a:solidFill>
              </a:rPr>
              <a:t>was</a:t>
            </a:r>
            <a:r>
              <a:rPr lang="en-US" sz="2800" dirty="0" smtClean="0">
                <a:solidFill>
                  <a:schemeClr val="bg1"/>
                </a:solidFill>
              </a:rPr>
              <a:t> to hurt men </a:t>
            </a:r>
            <a:r>
              <a:rPr lang="en-US" sz="2800" b="1" dirty="0" smtClean="0">
                <a:solidFill>
                  <a:srgbClr val="FFFF00"/>
                </a:solidFill>
              </a:rPr>
              <a:t>five months</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Gen. 7:24  And the waters prevailed upon the earth </a:t>
            </a:r>
            <a:r>
              <a:rPr lang="en-US" sz="2800" b="1" dirty="0" smtClean="0">
                <a:solidFill>
                  <a:srgbClr val="FFFF00"/>
                </a:solidFill>
              </a:rPr>
              <a:t>an hundred and fifty days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Gen. 8:3  And the waters returned from off the earth continually: and after the end of </a:t>
            </a:r>
            <a:r>
              <a:rPr lang="en-US" sz="2800" b="1" dirty="0" smtClean="0">
                <a:solidFill>
                  <a:srgbClr val="FFFF00"/>
                </a:solidFill>
              </a:rPr>
              <a:t>the hundred and fifty days</a:t>
            </a:r>
            <a:r>
              <a:rPr lang="en-US" sz="2800" dirty="0" smtClean="0">
                <a:solidFill>
                  <a:schemeClr val="bg1"/>
                </a:solidFill>
              </a:rPr>
              <a:t> the waters were abated.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1:5  There was in the days of Herod, the king of Judaea, </a:t>
            </a:r>
            <a:r>
              <a:rPr lang="en-US" sz="2800" b="1" dirty="0" smtClean="0">
                <a:solidFill>
                  <a:srgbClr val="FFFF00"/>
                </a:solidFill>
              </a:rPr>
              <a:t>a certain priest named Zacharias, of the course of </a:t>
            </a:r>
            <a:r>
              <a:rPr lang="en-US" sz="2800" b="1" dirty="0" err="1" smtClean="0">
                <a:solidFill>
                  <a:srgbClr val="FFFF00"/>
                </a:solidFill>
              </a:rPr>
              <a:t>Abia</a:t>
            </a:r>
            <a:r>
              <a:rPr lang="en-US" sz="2800" dirty="0" smtClean="0">
                <a:solidFill>
                  <a:schemeClr val="bg1"/>
                </a:solidFill>
              </a:rPr>
              <a:t>: and </a:t>
            </a:r>
            <a:r>
              <a:rPr lang="en-US" sz="2800" b="1" dirty="0" smtClean="0">
                <a:solidFill>
                  <a:srgbClr val="FFFF00"/>
                </a:solidFill>
              </a:rPr>
              <a:t>his wife </a:t>
            </a:r>
            <a:r>
              <a:rPr lang="en-US" sz="2800" b="1" i="1" dirty="0" smtClean="0">
                <a:solidFill>
                  <a:srgbClr val="FFFF00"/>
                </a:solidFill>
              </a:rPr>
              <a:t>was</a:t>
            </a:r>
            <a:r>
              <a:rPr lang="en-US" sz="2800" b="1" dirty="0" smtClean="0">
                <a:solidFill>
                  <a:srgbClr val="FFFF00"/>
                </a:solidFill>
              </a:rPr>
              <a:t> of the daughters of Aaron, and her name </a:t>
            </a:r>
            <a:r>
              <a:rPr lang="en-US" sz="2800" b="1" i="1" dirty="0" smtClean="0">
                <a:solidFill>
                  <a:srgbClr val="FFFF00"/>
                </a:solidFill>
              </a:rPr>
              <a:t>was</a:t>
            </a:r>
            <a:r>
              <a:rPr lang="en-US" sz="2800" b="1" dirty="0" smtClean="0">
                <a:solidFill>
                  <a:srgbClr val="FFFF00"/>
                </a:solidFill>
              </a:rPr>
              <a:t> Elisabeth</a:t>
            </a:r>
            <a:r>
              <a:rPr lang="en-US" sz="2800" dirty="0" smtClean="0">
                <a:solidFill>
                  <a:schemeClr val="bg1"/>
                </a:solidFill>
              </a:rPr>
              <a:t>.</a:t>
            </a:r>
          </a:p>
          <a:p>
            <a:endParaRPr lang="en-US" sz="800" i="1" dirty="0" smtClean="0">
              <a:solidFill>
                <a:schemeClr val="bg1"/>
              </a:solidFill>
            </a:endParaRPr>
          </a:p>
          <a:p>
            <a:r>
              <a:rPr lang="en-US" sz="2800" dirty="0" err="1" smtClean="0">
                <a:solidFill>
                  <a:schemeClr val="bg1"/>
                </a:solidFill>
              </a:rPr>
              <a:t>Luk</a:t>
            </a:r>
            <a:r>
              <a:rPr lang="en-US" sz="2800" dirty="0" smtClean="0">
                <a:solidFill>
                  <a:schemeClr val="bg1"/>
                </a:solidFill>
              </a:rPr>
              <a:t>. 1:6  And they were both righteous before God, walking in all the commandments and ordinances of the Lord blameless.</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1:7  And they had no child, because that Elisabeth was barren, and they both were </a:t>
            </a:r>
            <a:r>
              <a:rPr lang="en-US" sz="2800" i="1" dirty="0" smtClean="0">
                <a:solidFill>
                  <a:schemeClr val="bg1"/>
                </a:solidFill>
              </a:rPr>
              <a:t>now</a:t>
            </a:r>
            <a:r>
              <a:rPr lang="en-US" sz="2800" dirty="0" smtClean="0">
                <a:solidFill>
                  <a:schemeClr val="bg1"/>
                </a:solidFill>
              </a:rPr>
              <a:t> well stricken in years.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1:8  And it came to pass, that while </a:t>
            </a:r>
            <a:r>
              <a:rPr lang="en-US" sz="2800" b="1" dirty="0" smtClean="0">
                <a:solidFill>
                  <a:srgbClr val="FFFF00"/>
                </a:solidFill>
              </a:rPr>
              <a:t>he executed the priest's office before God in the order of his course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1:9  </a:t>
            </a:r>
            <a:r>
              <a:rPr lang="en-US" sz="2800" b="1" dirty="0" smtClean="0">
                <a:solidFill>
                  <a:srgbClr val="FFFF00"/>
                </a:solidFill>
              </a:rPr>
              <a:t>According to the custom of the priest's office, his lot was to burn incense when he went into the temple of the Lord</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1:10  And </a:t>
            </a:r>
            <a:r>
              <a:rPr lang="en-US" sz="2800" b="1" dirty="0" smtClean="0">
                <a:solidFill>
                  <a:srgbClr val="FFFF00"/>
                </a:solidFill>
              </a:rPr>
              <a:t>the whole multitude of the people were praying without at the time of incense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1:11  And there appeared unto him an angel of the Lord standing on the right side of </a:t>
            </a:r>
            <a:r>
              <a:rPr lang="en-US" sz="2800" b="1" dirty="0" smtClean="0">
                <a:solidFill>
                  <a:srgbClr val="FFFF00"/>
                </a:solidFill>
              </a:rPr>
              <a:t>the altar of incense</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1:12  And when </a:t>
            </a:r>
            <a:r>
              <a:rPr lang="en-US" sz="2800" b="1" dirty="0" smtClean="0">
                <a:solidFill>
                  <a:srgbClr val="FFFF00"/>
                </a:solidFill>
              </a:rPr>
              <a:t>Zacharias</a:t>
            </a:r>
            <a:r>
              <a:rPr lang="en-US" sz="2800" dirty="0" smtClean="0">
                <a:solidFill>
                  <a:schemeClr val="bg1"/>
                </a:solidFill>
              </a:rPr>
              <a:t> saw </a:t>
            </a:r>
            <a:r>
              <a:rPr lang="en-US" sz="2800" i="1" dirty="0" smtClean="0">
                <a:solidFill>
                  <a:schemeClr val="bg1"/>
                </a:solidFill>
              </a:rPr>
              <a:t>him</a:t>
            </a:r>
            <a:r>
              <a:rPr lang="en-US" sz="2800" dirty="0" smtClean="0">
                <a:solidFill>
                  <a:schemeClr val="bg1"/>
                </a:solidFill>
              </a:rPr>
              <a:t>, he was troubled, and fear fell upon him.</a:t>
            </a:r>
          </a:p>
          <a:p>
            <a:endParaRPr lang="en-US" sz="800" i="1" dirty="0" smtClean="0">
              <a:solidFill>
                <a:schemeClr val="bg1"/>
              </a:solidFill>
            </a:endParaRPr>
          </a:p>
          <a:p>
            <a:r>
              <a:rPr lang="en-US" sz="2800" dirty="0" err="1" smtClean="0">
                <a:solidFill>
                  <a:schemeClr val="bg1"/>
                </a:solidFill>
              </a:rPr>
              <a:t>Luk</a:t>
            </a:r>
            <a:r>
              <a:rPr lang="en-US" sz="2800" dirty="0" smtClean="0">
                <a:solidFill>
                  <a:schemeClr val="bg1"/>
                </a:solidFill>
              </a:rPr>
              <a:t>. 1:13  But the angel said unto him, Fear not, </a:t>
            </a:r>
            <a:r>
              <a:rPr lang="en-US" sz="2800" b="1" dirty="0" smtClean="0">
                <a:solidFill>
                  <a:srgbClr val="FFFF00"/>
                </a:solidFill>
              </a:rPr>
              <a:t>Zacharias</a:t>
            </a:r>
            <a:r>
              <a:rPr lang="en-US" sz="2800" dirty="0" smtClean="0">
                <a:solidFill>
                  <a:schemeClr val="bg1"/>
                </a:solidFill>
              </a:rPr>
              <a:t>: for thy prayer is heard; and </a:t>
            </a:r>
            <a:r>
              <a:rPr lang="en-US" sz="2800" b="1" dirty="0" smtClean="0">
                <a:solidFill>
                  <a:srgbClr val="FFFF00"/>
                </a:solidFill>
              </a:rPr>
              <a:t>thy wife Elisabeth shall bear thee a son, and thou </a:t>
            </a:r>
            <a:r>
              <a:rPr lang="en-US" sz="2800" b="1" dirty="0" err="1" smtClean="0">
                <a:solidFill>
                  <a:srgbClr val="FFFF00"/>
                </a:solidFill>
              </a:rPr>
              <a:t>shalt</a:t>
            </a:r>
            <a:r>
              <a:rPr lang="en-US" sz="2800" b="1" dirty="0" smtClean="0">
                <a:solidFill>
                  <a:srgbClr val="FFFF00"/>
                </a:solidFill>
              </a:rPr>
              <a:t> call his name John</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1:14  And thou </a:t>
            </a:r>
            <a:r>
              <a:rPr lang="en-US" sz="2800" dirty="0" err="1" smtClean="0">
                <a:solidFill>
                  <a:schemeClr val="bg1"/>
                </a:solidFill>
              </a:rPr>
              <a:t>shalt</a:t>
            </a:r>
            <a:r>
              <a:rPr lang="en-US" sz="2800" dirty="0" smtClean="0">
                <a:solidFill>
                  <a:schemeClr val="bg1"/>
                </a:solidFill>
              </a:rPr>
              <a:t> have joy and gladness; and many shall rejoice at his birth.</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1:15  For he shall be great in the sight of the Lord, and shall drink neither wine nor strong drink; and </a:t>
            </a:r>
            <a:r>
              <a:rPr lang="en-US" sz="2800" b="1" dirty="0" smtClean="0">
                <a:solidFill>
                  <a:srgbClr val="FFFF00"/>
                </a:solidFill>
              </a:rPr>
              <a:t>he shall be filled with the Holy Ghost, even from his mother's womb</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1:16  </a:t>
            </a:r>
            <a:r>
              <a:rPr lang="en-US" sz="2800" b="1" dirty="0" smtClean="0">
                <a:solidFill>
                  <a:srgbClr val="FFFF00"/>
                </a:solidFill>
              </a:rPr>
              <a:t>And many of the children of Israel shall he turn to the Lord their God.</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1:17  And </a:t>
            </a:r>
            <a:r>
              <a:rPr lang="en-US" sz="2800" b="1" dirty="0" smtClean="0">
                <a:solidFill>
                  <a:srgbClr val="FFFF00"/>
                </a:solidFill>
              </a:rPr>
              <a:t>he shall go before him in the spirit and power of Elias, to turn the hearts of the fathers to the children, and the disobedient to the wisdom of the just; to make ready a people prepared for the Lord</a:t>
            </a:r>
            <a:r>
              <a:rPr lang="en-US" sz="2800" dirty="0" smtClean="0">
                <a:solidFill>
                  <a:schemeClr val="bg1"/>
                </a:solidFill>
              </a:rPr>
              <a:t>.</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1:18  And </a:t>
            </a:r>
            <a:r>
              <a:rPr lang="en-US" sz="2800" b="1" dirty="0" smtClean="0">
                <a:solidFill>
                  <a:srgbClr val="FFFF00"/>
                </a:solidFill>
              </a:rPr>
              <a:t>Zacharias</a:t>
            </a:r>
            <a:r>
              <a:rPr lang="en-US" sz="2800" dirty="0" smtClean="0">
                <a:solidFill>
                  <a:schemeClr val="bg1"/>
                </a:solidFill>
              </a:rPr>
              <a:t> said unto the angel, Whereby shall I know this? for I am an old man, and my wife well stricken in years.</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1:19  And the angel answering said unto him, I am Gabriel, that stand in the presence of God; and am sent to speak unto thee, and to </a:t>
            </a:r>
            <a:r>
              <a:rPr lang="en-US" sz="2800" dirty="0" err="1" smtClean="0">
                <a:solidFill>
                  <a:schemeClr val="bg1"/>
                </a:solidFill>
              </a:rPr>
              <a:t>shew</a:t>
            </a:r>
            <a:r>
              <a:rPr lang="en-US" sz="2800" dirty="0" smtClean="0">
                <a:solidFill>
                  <a:schemeClr val="bg1"/>
                </a:solidFill>
              </a:rPr>
              <a:t> thee these glad tidings.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1:20  And, behold, thou </a:t>
            </a:r>
            <a:r>
              <a:rPr lang="en-US" sz="2800" dirty="0" err="1" smtClean="0">
                <a:solidFill>
                  <a:schemeClr val="bg1"/>
                </a:solidFill>
              </a:rPr>
              <a:t>shalt</a:t>
            </a:r>
            <a:r>
              <a:rPr lang="en-US" sz="2800" dirty="0" smtClean="0">
                <a:solidFill>
                  <a:schemeClr val="bg1"/>
                </a:solidFill>
              </a:rPr>
              <a:t> be dumb, and </a:t>
            </a:r>
            <a:r>
              <a:rPr lang="en-US" sz="2800" b="1" dirty="0" smtClean="0">
                <a:solidFill>
                  <a:srgbClr val="FFFF00"/>
                </a:solidFill>
              </a:rPr>
              <a:t>not able to speak, until the day that these things shall be performed</a:t>
            </a:r>
            <a:r>
              <a:rPr lang="en-US" sz="2800" dirty="0" smtClean="0">
                <a:solidFill>
                  <a:schemeClr val="bg1"/>
                </a:solidFill>
              </a:rPr>
              <a:t>, because thou </a:t>
            </a:r>
            <a:r>
              <a:rPr lang="en-US" sz="2800" dirty="0" err="1" smtClean="0">
                <a:solidFill>
                  <a:schemeClr val="bg1"/>
                </a:solidFill>
              </a:rPr>
              <a:t>believest</a:t>
            </a:r>
            <a:r>
              <a:rPr lang="en-US" sz="2800" dirty="0" smtClean="0">
                <a:solidFill>
                  <a:schemeClr val="bg1"/>
                </a:solidFill>
              </a:rPr>
              <a:t> not my words, which shall be fulfilled in their season.</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1:21  And </a:t>
            </a:r>
            <a:r>
              <a:rPr lang="en-US" sz="2800" b="1" dirty="0" smtClean="0">
                <a:solidFill>
                  <a:srgbClr val="FFFF00"/>
                </a:solidFill>
              </a:rPr>
              <a:t>the people waited for Zacharias, and </a:t>
            </a:r>
            <a:r>
              <a:rPr lang="en-US" sz="2800" b="1" dirty="0" err="1" smtClean="0">
                <a:solidFill>
                  <a:srgbClr val="FFFF00"/>
                </a:solidFill>
              </a:rPr>
              <a:t>marvelled</a:t>
            </a:r>
            <a:r>
              <a:rPr lang="en-US" sz="2800" b="1" dirty="0" smtClean="0">
                <a:solidFill>
                  <a:srgbClr val="FFFF00"/>
                </a:solidFill>
              </a:rPr>
              <a:t> that he tarried so long in the temple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1:22  And when </a:t>
            </a:r>
            <a:r>
              <a:rPr lang="en-US" sz="2800" b="1" dirty="0" smtClean="0">
                <a:solidFill>
                  <a:srgbClr val="FFFF00"/>
                </a:solidFill>
              </a:rPr>
              <a:t>he came out, he could not speak unto them</a:t>
            </a:r>
            <a:r>
              <a:rPr lang="en-US" sz="2800" dirty="0" smtClean="0">
                <a:solidFill>
                  <a:schemeClr val="bg1"/>
                </a:solidFill>
              </a:rPr>
              <a:t>: and they perceived that he had seen a vision in the temple: for he beckoned unto them, and remained speechless.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1:23  And it came to pass, that, as soon as the days of his ministration were accomplished, he departed to his own house.</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1:24  And </a:t>
            </a:r>
            <a:r>
              <a:rPr lang="en-US" sz="2800" b="1" dirty="0" smtClean="0">
                <a:solidFill>
                  <a:srgbClr val="FFFF00"/>
                </a:solidFill>
              </a:rPr>
              <a:t>after those days his wife Elisabeth conceived, and hid herself five months</a:t>
            </a:r>
            <a:r>
              <a:rPr lang="en-US" sz="2800" dirty="0" smtClean="0">
                <a:solidFill>
                  <a:schemeClr val="bg1"/>
                </a:solidFill>
              </a:rPr>
              <a:t>, saying,</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1:25  Thus hath the Lord dealt with me in the days wherein he looked on </a:t>
            </a:r>
            <a:r>
              <a:rPr lang="en-US" sz="2800" i="1" dirty="0" smtClean="0">
                <a:solidFill>
                  <a:schemeClr val="bg1"/>
                </a:solidFill>
              </a:rPr>
              <a:t>me</a:t>
            </a:r>
            <a:r>
              <a:rPr lang="en-US" sz="2800" dirty="0" smtClean="0">
                <a:solidFill>
                  <a:schemeClr val="bg1"/>
                </a:solidFill>
              </a:rPr>
              <a:t>, to take away my reproach among men.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Zacharias was a priest, after the order of Aaron, and His wife, Elisabeth, was also a daughter of Aaron.  He represents Jesus, going into the Holy Place at the time of incense, while she represents the Church.  Jesus had ascended, and went to minister in the Holy Place (</a:t>
            </a:r>
            <a:r>
              <a:rPr lang="en-US" sz="2600" b="1" dirty="0" smtClean="0">
                <a:solidFill>
                  <a:srgbClr val="00B050"/>
                </a:solidFill>
              </a:rPr>
              <a:t>Rev.</a:t>
            </a:r>
            <a:r>
              <a:rPr lang="en-US" sz="2600" dirty="0" smtClean="0">
                <a:solidFill>
                  <a:schemeClr val="bg1"/>
                </a:solidFill>
              </a:rPr>
              <a:t> 1:10-20) and also specifically at the Golden Altar of Incense in Heaven (</a:t>
            </a:r>
            <a:r>
              <a:rPr lang="en-US" sz="2600" b="1" dirty="0" smtClean="0">
                <a:solidFill>
                  <a:srgbClr val="00B050"/>
                </a:solidFill>
              </a:rPr>
              <a:t>Rev.</a:t>
            </a:r>
            <a:r>
              <a:rPr lang="en-US" sz="2600" dirty="0" smtClean="0">
                <a:solidFill>
                  <a:schemeClr val="bg1"/>
                </a:solidFill>
              </a:rPr>
              <a:t> 8:3-5).  The people of God were outside (on earth, in the courtyard) praying.  Jesus received a message for His people and sent it:</a:t>
            </a:r>
          </a:p>
          <a:p>
            <a:endParaRPr lang="en-US" sz="700" dirty="0" smtClean="0">
              <a:solidFill>
                <a:schemeClr val="bg1"/>
              </a:solidFill>
            </a:endParaRPr>
          </a:p>
          <a:p>
            <a:r>
              <a:rPr lang="en-US" sz="2400" dirty="0" smtClean="0">
                <a:solidFill>
                  <a:schemeClr val="bg1"/>
                </a:solidFill>
              </a:rPr>
              <a:t>Hidden 5 Months, 4 more </a:t>
            </a:r>
            <a:r>
              <a:rPr lang="en-US" sz="2400" b="1" dirty="0" smtClean="0">
                <a:solidFill>
                  <a:srgbClr val="00B050"/>
                </a:solidFill>
              </a:rPr>
              <a:t>(pregnant)</a:t>
            </a:r>
            <a:r>
              <a:rPr lang="en-US" sz="2400" dirty="0" smtClean="0">
                <a:solidFill>
                  <a:schemeClr val="bg1"/>
                </a:solidFill>
              </a:rPr>
              <a:t>, then the Harvest (</a:t>
            </a:r>
            <a:r>
              <a:rPr lang="en-US" sz="2400" b="1" dirty="0" err="1" smtClean="0">
                <a:solidFill>
                  <a:srgbClr val="00B050"/>
                </a:solidFill>
              </a:rPr>
              <a:t>Jhn</a:t>
            </a:r>
            <a:r>
              <a:rPr lang="en-US" sz="2400" b="1" dirty="0" smtClean="0">
                <a:solidFill>
                  <a:srgbClr val="00B050"/>
                </a:solidFill>
              </a:rPr>
              <a:t>.</a:t>
            </a:r>
            <a:r>
              <a:rPr lang="en-US" sz="2400" dirty="0" smtClean="0">
                <a:solidFill>
                  <a:schemeClr val="bg1"/>
                </a:solidFill>
              </a:rPr>
              <a:t> 4:35):</a:t>
            </a:r>
          </a:p>
          <a:p>
            <a:endParaRPr lang="en-US" sz="700" dirty="0" smtClean="0">
              <a:solidFill>
                <a:schemeClr val="bg1"/>
              </a:solidFill>
            </a:endParaRPr>
          </a:p>
          <a:p>
            <a:pPr lvl="1"/>
            <a:r>
              <a:rPr lang="en-US" sz="2400" dirty="0" err="1" smtClean="0">
                <a:solidFill>
                  <a:schemeClr val="bg1"/>
                </a:solidFill>
              </a:rPr>
              <a:t>Jhn</a:t>
            </a:r>
            <a:r>
              <a:rPr lang="en-US" sz="2400" dirty="0" smtClean="0">
                <a:solidFill>
                  <a:schemeClr val="bg1"/>
                </a:solidFill>
              </a:rPr>
              <a:t>. 4:35  Say not ye, There are yet </a:t>
            </a:r>
            <a:r>
              <a:rPr lang="en-US" sz="2400" b="1" dirty="0" smtClean="0">
                <a:solidFill>
                  <a:srgbClr val="FFFF00"/>
                </a:solidFill>
              </a:rPr>
              <a:t>four months, and then cometh harvest</a:t>
            </a:r>
            <a:r>
              <a:rPr lang="en-US" sz="2400" dirty="0" smtClean="0">
                <a:solidFill>
                  <a:schemeClr val="bg1"/>
                </a:solidFill>
              </a:rPr>
              <a:t>? behold, I say unto you, Lift up your eyes, and look on the fields; for they are white already to harvest.</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8:3  And </a:t>
            </a:r>
            <a:r>
              <a:rPr lang="en-US" sz="2800" b="1" dirty="0" smtClean="0">
                <a:solidFill>
                  <a:srgbClr val="FFFF00"/>
                </a:solidFill>
              </a:rPr>
              <a:t>another angel came and stood at the altar, having a golden censer; and there was given unto him much incense, that he should offer it with the prayers of all saints upon the golden altar which was before the throne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8:4  </a:t>
            </a:r>
            <a:r>
              <a:rPr lang="en-US" sz="2800" b="1" dirty="0" smtClean="0">
                <a:solidFill>
                  <a:srgbClr val="FFFF00"/>
                </a:solidFill>
              </a:rPr>
              <a:t>And the smoke of the incense, which came with the prayers of the saints, ascended up before God out of the angel's hand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8:5  And the angel took the censer, and filled it with fire of the altar, and cast it into the earth: and there were voices, and </a:t>
            </a:r>
            <a:r>
              <a:rPr lang="en-US" sz="2800" dirty="0" err="1" smtClean="0">
                <a:solidFill>
                  <a:schemeClr val="bg1"/>
                </a:solidFill>
              </a:rPr>
              <a:t>thunderings</a:t>
            </a:r>
            <a:r>
              <a:rPr lang="en-US" sz="2800" dirty="0" smtClean="0">
                <a:solidFill>
                  <a:schemeClr val="bg1"/>
                </a:solidFill>
              </a:rPr>
              <a:t>, and </a:t>
            </a:r>
            <a:r>
              <a:rPr lang="en-US" sz="2800" dirty="0" err="1" smtClean="0">
                <a:solidFill>
                  <a:schemeClr val="bg1"/>
                </a:solidFill>
              </a:rPr>
              <a:t>lightnings</a:t>
            </a:r>
            <a:r>
              <a:rPr lang="en-US" sz="2800" dirty="0" smtClean="0">
                <a:solidFill>
                  <a:schemeClr val="bg1"/>
                </a:solidFill>
              </a:rPr>
              <a:t>, and an earthquake.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Just as Zacharias, could not directly speak to the people or his wife, he could send a writing.  Jesus, having ascended to Heaven, could send messengers and writings (Bible).  Once the message was received by the woman (Church), it began to be pregnant for 5 months, though being hid (wilderness period, just as Noah was hid in the Ark), but a time would approach, being 4 more months (9 months for pregnancy), and the Last Elijah message, the Last John the Baptist message, the final Heralding message of the 2</a:t>
            </a:r>
            <a:r>
              <a:rPr lang="en-US" sz="2600" baseline="30000" dirty="0" smtClean="0">
                <a:solidFill>
                  <a:schemeClr val="bg1"/>
                </a:solidFill>
              </a:rPr>
              <a:t>nd</a:t>
            </a:r>
            <a:r>
              <a:rPr lang="en-US" sz="2600" dirty="0" smtClean="0">
                <a:solidFill>
                  <a:schemeClr val="bg1"/>
                </a:solidFill>
              </a:rPr>
              <a:t> Advent, would appear, </a:t>
            </a:r>
            <a:r>
              <a:rPr lang="en-US" sz="2600" dirty="0" smtClean="0">
                <a:solidFill>
                  <a:srgbClr val="00B050"/>
                </a:solidFill>
              </a:rPr>
              <a:t>Rev.</a:t>
            </a:r>
            <a:r>
              <a:rPr lang="en-US" sz="2600" dirty="0" smtClean="0">
                <a:solidFill>
                  <a:schemeClr val="bg1"/>
                </a:solidFill>
              </a:rPr>
              <a:t> 10:1-11, 14:6-12.</a:t>
            </a:r>
          </a:p>
          <a:p>
            <a:endParaRPr lang="en-US" sz="800" dirty="0" smtClean="0">
              <a:solidFill>
                <a:schemeClr val="bg1"/>
              </a:solidFill>
            </a:endParaRPr>
          </a:p>
          <a:p>
            <a:r>
              <a:rPr lang="en-US" sz="2600" dirty="0" smtClean="0">
                <a:solidFill>
                  <a:schemeClr val="bg1"/>
                </a:solidFill>
              </a:rPr>
              <a:t>Jesus sent warning in the Great Awakening and Advent movement, sounding the Trumpet for the alarm, for the battle, and for the gathering.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b="1" dirty="0" smtClean="0">
                <a:solidFill>
                  <a:schemeClr val="bg1"/>
                </a:solidFill>
              </a:rPr>
              <a:t>From Pentecost (</a:t>
            </a:r>
            <a:r>
              <a:rPr lang="en-US" sz="2800" b="1" dirty="0" smtClean="0">
                <a:solidFill>
                  <a:srgbClr val="FF0000"/>
                </a:solidFill>
              </a:rPr>
              <a:t>AD 31</a:t>
            </a:r>
            <a:r>
              <a:rPr lang="en-US" sz="2800" b="1" dirty="0" smtClean="0">
                <a:solidFill>
                  <a:schemeClr val="bg1"/>
                </a:solidFill>
              </a:rPr>
              <a:t>), which takes place in the 3</a:t>
            </a:r>
            <a:r>
              <a:rPr lang="en-US" sz="2800" b="1" baseline="30000" dirty="0" smtClean="0">
                <a:solidFill>
                  <a:schemeClr val="bg1"/>
                </a:solidFill>
              </a:rPr>
              <a:t>rd</a:t>
            </a:r>
            <a:r>
              <a:rPr lang="en-US" sz="2800" b="1" dirty="0" smtClean="0">
                <a:solidFill>
                  <a:schemeClr val="bg1"/>
                </a:solidFill>
              </a:rPr>
              <a:t> Month Sivan, we count 5 months, inclusive:</a:t>
            </a:r>
          </a:p>
          <a:p>
            <a:endParaRPr lang="en-US" sz="800" dirty="0" smtClean="0">
              <a:solidFill>
                <a:schemeClr val="bg1"/>
              </a:solidFill>
            </a:endParaRPr>
          </a:p>
          <a:p>
            <a:pPr lvl="1"/>
            <a:r>
              <a:rPr lang="en-US" b="1" dirty="0" smtClean="0">
                <a:solidFill>
                  <a:srgbClr val="FFFF00"/>
                </a:solidFill>
              </a:rPr>
              <a:t>3</a:t>
            </a:r>
            <a:r>
              <a:rPr lang="en-US" b="1" baseline="30000" dirty="0" smtClean="0">
                <a:solidFill>
                  <a:srgbClr val="FFFF00"/>
                </a:solidFill>
              </a:rPr>
              <a:t>rd</a:t>
            </a:r>
            <a:r>
              <a:rPr lang="en-US" b="1" dirty="0" smtClean="0">
                <a:solidFill>
                  <a:srgbClr val="FFFF00"/>
                </a:solidFill>
              </a:rPr>
              <a:t> Month Sivan (Pentecost; </a:t>
            </a:r>
            <a:r>
              <a:rPr lang="en-US" b="1" dirty="0" smtClean="0">
                <a:solidFill>
                  <a:srgbClr val="FF0000"/>
                </a:solidFill>
              </a:rPr>
              <a:t>AD 31</a:t>
            </a:r>
            <a:r>
              <a:rPr lang="en-US" b="1" dirty="0" smtClean="0">
                <a:solidFill>
                  <a:srgbClr val="FFFF00"/>
                </a:solidFill>
              </a:rPr>
              <a:t>) – 1 Months</a:t>
            </a:r>
          </a:p>
          <a:p>
            <a:pPr lvl="1"/>
            <a:r>
              <a:rPr lang="en-US" b="1" dirty="0" smtClean="0">
                <a:solidFill>
                  <a:schemeClr val="bg1"/>
                </a:solidFill>
              </a:rPr>
              <a:t>4</a:t>
            </a:r>
            <a:r>
              <a:rPr lang="en-US" b="1" baseline="30000" dirty="0" smtClean="0">
                <a:solidFill>
                  <a:schemeClr val="bg1"/>
                </a:solidFill>
              </a:rPr>
              <a:t>th</a:t>
            </a:r>
            <a:r>
              <a:rPr lang="en-US" b="1" dirty="0" smtClean="0">
                <a:solidFill>
                  <a:schemeClr val="bg1"/>
                </a:solidFill>
              </a:rPr>
              <a:t> Month ‘Tammuz’ (No feast) – 2 Months</a:t>
            </a:r>
          </a:p>
          <a:p>
            <a:pPr lvl="1"/>
            <a:r>
              <a:rPr lang="en-US" b="1" dirty="0" smtClean="0">
                <a:solidFill>
                  <a:schemeClr val="bg1"/>
                </a:solidFill>
              </a:rPr>
              <a:t>5</a:t>
            </a:r>
            <a:r>
              <a:rPr lang="en-US" b="1" baseline="30000" dirty="0" smtClean="0">
                <a:solidFill>
                  <a:schemeClr val="bg1"/>
                </a:solidFill>
              </a:rPr>
              <a:t>th</a:t>
            </a:r>
            <a:r>
              <a:rPr lang="en-US" b="1" dirty="0" smtClean="0">
                <a:solidFill>
                  <a:schemeClr val="bg1"/>
                </a:solidFill>
              </a:rPr>
              <a:t> Month ‘Av’ (No feast) – 3 Months</a:t>
            </a:r>
          </a:p>
          <a:p>
            <a:pPr lvl="1"/>
            <a:r>
              <a:rPr lang="en-US" b="1" dirty="0" smtClean="0">
                <a:solidFill>
                  <a:schemeClr val="bg1"/>
                </a:solidFill>
              </a:rPr>
              <a:t>6</a:t>
            </a:r>
            <a:r>
              <a:rPr lang="en-US" b="1" baseline="30000" dirty="0" smtClean="0">
                <a:solidFill>
                  <a:schemeClr val="bg1"/>
                </a:solidFill>
              </a:rPr>
              <a:t>th</a:t>
            </a:r>
            <a:r>
              <a:rPr lang="en-US" b="1" dirty="0" smtClean="0">
                <a:solidFill>
                  <a:schemeClr val="bg1"/>
                </a:solidFill>
              </a:rPr>
              <a:t> Month Elul (No feast) – 4 Months</a:t>
            </a:r>
          </a:p>
          <a:p>
            <a:pPr lvl="1"/>
            <a:r>
              <a:rPr lang="en-US" b="1" dirty="0" smtClean="0">
                <a:solidFill>
                  <a:srgbClr val="FFFF00"/>
                </a:solidFill>
              </a:rPr>
              <a:t>7</a:t>
            </a:r>
            <a:r>
              <a:rPr lang="en-US" b="1" baseline="30000" dirty="0" smtClean="0">
                <a:solidFill>
                  <a:srgbClr val="FFFF00"/>
                </a:solidFill>
              </a:rPr>
              <a:t>th</a:t>
            </a:r>
            <a:r>
              <a:rPr lang="en-US" b="1" dirty="0" smtClean="0">
                <a:solidFill>
                  <a:srgbClr val="FFFF00"/>
                </a:solidFill>
              </a:rPr>
              <a:t> Month </a:t>
            </a:r>
            <a:r>
              <a:rPr lang="en-US" b="1" dirty="0" err="1" smtClean="0">
                <a:solidFill>
                  <a:srgbClr val="FFFF00"/>
                </a:solidFill>
              </a:rPr>
              <a:t>Ethanim</a:t>
            </a:r>
            <a:r>
              <a:rPr lang="en-US" b="1" dirty="0" smtClean="0">
                <a:solidFill>
                  <a:srgbClr val="FFFF00"/>
                </a:solidFill>
              </a:rPr>
              <a:t> (1</a:t>
            </a:r>
            <a:r>
              <a:rPr lang="en-US" b="1" baseline="30000" dirty="0" smtClean="0">
                <a:solidFill>
                  <a:srgbClr val="FFFF00"/>
                </a:solidFill>
              </a:rPr>
              <a:t>st</a:t>
            </a:r>
            <a:r>
              <a:rPr lang="en-US" b="1" dirty="0" smtClean="0">
                <a:solidFill>
                  <a:srgbClr val="FFFF00"/>
                </a:solidFill>
              </a:rPr>
              <a:t> Day, Trumpets; </a:t>
            </a:r>
            <a:r>
              <a:rPr lang="en-US" b="1" dirty="0" smtClean="0">
                <a:solidFill>
                  <a:srgbClr val="FF0000"/>
                </a:solidFill>
              </a:rPr>
              <a:t>AD 1833/34</a:t>
            </a:r>
            <a:r>
              <a:rPr lang="en-US" b="1" dirty="0" smtClean="0">
                <a:solidFill>
                  <a:srgbClr val="FFFF00"/>
                </a:solidFill>
              </a:rPr>
              <a:t>) – 5 Months</a:t>
            </a:r>
          </a:p>
          <a:p>
            <a:pPr lvl="1"/>
            <a:endParaRPr lang="en-US" sz="800" b="1" dirty="0" smtClean="0">
              <a:solidFill>
                <a:srgbClr val="FFFF00"/>
              </a:solidFill>
            </a:endParaRPr>
          </a:p>
          <a:p>
            <a:r>
              <a:rPr lang="en-US" b="1" dirty="0" smtClean="0">
                <a:solidFill>
                  <a:schemeClr val="bg1"/>
                </a:solidFill>
              </a:rPr>
              <a:t>The Great Awakening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 y="0"/>
            <a:ext cx="9144000" cy="6854351"/>
          </a:xfr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y Of Atonement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23:27  Also on the tenth </a:t>
            </a:r>
            <a:r>
              <a:rPr lang="en-US" sz="2800" i="1" dirty="0" smtClean="0">
                <a:solidFill>
                  <a:schemeClr val="bg1"/>
                </a:solidFill>
              </a:rPr>
              <a:t>day</a:t>
            </a:r>
            <a:r>
              <a:rPr lang="en-US" sz="2800" dirty="0" smtClean="0">
                <a:solidFill>
                  <a:schemeClr val="bg1"/>
                </a:solidFill>
              </a:rPr>
              <a:t> of this seventh month </a:t>
            </a:r>
            <a:r>
              <a:rPr lang="en-US" sz="2800" i="1" dirty="0" smtClean="0">
                <a:solidFill>
                  <a:schemeClr val="bg1"/>
                </a:solidFill>
              </a:rPr>
              <a:t>there shall be</a:t>
            </a:r>
            <a:r>
              <a:rPr lang="en-US" sz="2800" dirty="0" smtClean="0">
                <a:solidFill>
                  <a:schemeClr val="bg1"/>
                </a:solidFill>
              </a:rPr>
              <a:t> </a:t>
            </a:r>
            <a:r>
              <a:rPr lang="en-US" sz="2800" b="1" dirty="0" smtClean="0">
                <a:solidFill>
                  <a:srgbClr val="FFFF00"/>
                </a:solidFill>
              </a:rPr>
              <a:t>a day of atonement</a:t>
            </a:r>
            <a:r>
              <a:rPr lang="en-US" sz="2800" dirty="0" smtClean="0">
                <a:solidFill>
                  <a:schemeClr val="bg1"/>
                </a:solidFill>
              </a:rPr>
              <a:t>: it shall be an holy convocation unto you; and ye shall afflict your souls, and offer an offering made by fire unto the LORD.</a:t>
            </a:r>
          </a:p>
          <a:p>
            <a:endParaRPr lang="en-US" sz="800" dirty="0" smtClean="0">
              <a:solidFill>
                <a:schemeClr val="bg1"/>
              </a:solidFill>
            </a:endParaRPr>
          </a:p>
          <a:p>
            <a:r>
              <a:rPr lang="en-US" sz="2800" dirty="0" smtClean="0">
                <a:solidFill>
                  <a:schemeClr val="bg1"/>
                </a:solidFill>
              </a:rPr>
              <a:t>Lev. 23:28  And ye shall do no work in that same day: for it </a:t>
            </a:r>
            <a:r>
              <a:rPr lang="en-US" sz="2800" i="1" dirty="0" smtClean="0">
                <a:solidFill>
                  <a:schemeClr val="bg1"/>
                </a:solidFill>
              </a:rPr>
              <a:t>is</a:t>
            </a:r>
            <a:r>
              <a:rPr lang="en-US" sz="2800" dirty="0" smtClean="0">
                <a:solidFill>
                  <a:schemeClr val="bg1"/>
                </a:solidFill>
              </a:rPr>
              <a:t> </a:t>
            </a:r>
            <a:r>
              <a:rPr lang="en-US" sz="2800" b="1" dirty="0" smtClean="0">
                <a:solidFill>
                  <a:srgbClr val="FFFF00"/>
                </a:solidFill>
              </a:rPr>
              <a:t>a day of atonement</a:t>
            </a:r>
            <a:r>
              <a:rPr lang="en-US" sz="2800" dirty="0" smtClean="0">
                <a:solidFill>
                  <a:schemeClr val="bg1"/>
                </a:solidFill>
              </a:rPr>
              <a:t>, to make </a:t>
            </a:r>
            <a:r>
              <a:rPr lang="en-US" sz="2800" b="1" dirty="0" smtClean="0">
                <a:solidFill>
                  <a:srgbClr val="FFFF00"/>
                </a:solidFill>
              </a:rPr>
              <a:t>an atonement</a:t>
            </a:r>
            <a:r>
              <a:rPr lang="en-US" sz="2800" dirty="0" smtClean="0">
                <a:solidFill>
                  <a:schemeClr val="bg1"/>
                </a:solidFill>
              </a:rPr>
              <a:t> for you before the LORD your God.</a:t>
            </a:r>
          </a:p>
          <a:p>
            <a:endParaRPr lang="en-US" sz="800" dirty="0" smtClean="0">
              <a:solidFill>
                <a:schemeClr val="bg1"/>
              </a:solidFill>
            </a:endParaRPr>
          </a:p>
          <a:p>
            <a:r>
              <a:rPr lang="en-US" sz="2800" dirty="0" smtClean="0">
                <a:solidFill>
                  <a:schemeClr val="bg1"/>
                </a:solidFill>
              </a:rPr>
              <a:t>Lev. 23:29  For whatsoever soul </a:t>
            </a:r>
            <a:r>
              <a:rPr lang="en-US" sz="2800" i="1" dirty="0" smtClean="0">
                <a:solidFill>
                  <a:schemeClr val="bg1"/>
                </a:solidFill>
              </a:rPr>
              <a:t>it be</a:t>
            </a:r>
            <a:r>
              <a:rPr lang="en-US" sz="2800" dirty="0" smtClean="0">
                <a:solidFill>
                  <a:schemeClr val="bg1"/>
                </a:solidFill>
              </a:rPr>
              <a:t> that shall not be afflicted in that same day, he shall be cut off from among his people.</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23:30  And whatsoever soul </a:t>
            </a:r>
            <a:r>
              <a:rPr lang="en-US" sz="2800" i="1" dirty="0" smtClean="0">
                <a:solidFill>
                  <a:schemeClr val="bg1"/>
                </a:solidFill>
              </a:rPr>
              <a:t>it be</a:t>
            </a:r>
            <a:r>
              <a:rPr lang="en-US" sz="2800" dirty="0" smtClean="0">
                <a:solidFill>
                  <a:schemeClr val="bg1"/>
                </a:solidFill>
              </a:rPr>
              <a:t> that doeth any work in that same day, the same soul will I destroy from among his people.</a:t>
            </a:r>
          </a:p>
          <a:p>
            <a:endParaRPr lang="en-US" sz="800" dirty="0" smtClean="0">
              <a:solidFill>
                <a:schemeClr val="bg1"/>
              </a:solidFill>
            </a:endParaRPr>
          </a:p>
          <a:p>
            <a:r>
              <a:rPr lang="en-US" sz="2800" dirty="0" smtClean="0">
                <a:solidFill>
                  <a:schemeClr val="bg1"/>
                </a:solidFill>
              </a:rPr>
              <a:t>Lev. 23:31  Ye shall do no manner of work: </a:t>
            </a:r>
            <a:r>
              <a:rPr lang="en-US" sz="2800" i="1" dirty="0" smtClean="0">
                <a:solidFill>
                  <a:schemeClr val="bg1"/>
                </a:solidFill>
              </a:rPr>
              <a:t>it shall be</a:t>
            </a:r>
            <a:r>
              <a:rPr lang="en-US" sz="2800" dirty="0" smtClean="0">
                <a:solidFill>
                  <a:schemeClr val="bg1"/>
                </a:solidFill>
              </a:rPr>
              <a:t> a statute for ever throughout your generations in all your dwellings.</a:t>
            </a:r>
          </a:p>
          <a:p>
            <a:endParaRPr lang="en-US" sz="800" dirty="0" smtClean="0">
              <a:solidFill>
                <a:schemeClr val="bg1"/>
              </a:solidFill>
            </a:endParaRPr>
          </a:p>
          <a:p>
            <a:r>
              <a:rPr lang="en-US" sz="2800" dirty="0" smtClean="0">
                <a:solidFill>
                  <a:schemeClr val="bg1"/>
                </a:solidFill>
              </a:rPr>
              <a:t>Lev. 23:32  It </a:t>
            </a:r>
            <a:r>
              <a:rPr lang="en-US" sz="2800" i="1" dirty="0" smtClean="0">
                <a:solidFill>
                  <a:schemeClr val="bg1"/>
                </a:solidFill>
              </a:rPr>
              <a:t>shall be</a:t>
            </a:r>
            <a:r>
              <a:rPr lang="en-US" sz="2800" dirty="0" smtClean="0">
                <a:solidFill>
                  <a:schemeClr val="bg1"/>
                </a:solidFill>
              </a:rPr>
              <a:t> unto you a </a:t>
            </a:r>
            <a:r>
              <a:rPr lang="en-US" sz="2800" dirty="0" err="1" smtClean="0">
                <a:solidFill>
                  <a:schemeClr val="bg1"/>
                </a:solidFill>
              </a:rPr>
              <a:t>sabbath</a:t>
            </a:r>
            <a:r>
              <a:rPr lang="en-US" sz="2800" dirty="0" smtClean="0">
                <a:solidFill>
                  <a:schemeClr val="bg1"/>
                </a:solidFill>
              </a:rPr>
              <a:t> of rest, and ye shall afflict your souls: in the ninth </a:t>
            </a:r>
            <a:r>
              <a:rPr lang="en-US" sz="2800" i="1" dirty="0" smtClean="0">
                <a:solidFill>
                  <a:schemeClr val="bg1"/>
                </a:solidFill>
              </a:rPr>
              <a:t>day</a:t>
            </a:r>
            <a:r>
              <a:rPr lang="en-US" sz="2800" dirty="0" smtClean="0">
                <a:solidFill>
                  <a:schemeClr val="bg1"/>
                </a:solidFill>
              </a:rPr>
              <a:t> of the month at even, from even unto even, shall ye celebrate your </a:t>
            </a:r>
            <a:r>
              <a:rPr lang="en-US" sz="2800" dirty="0" err="1" smtClean="0">
                <a:solidFill>
                  <a:schemeClr val="bg1"/>
                </a:solidFill>
              </a:rPr>
              <a:t>sabbath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DAY OF ATONEMENT</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 – </a:t>
            </a:r>
            <a:r>
              <a:rPr lang="en-US" sz="2400" b="1" dirty="0" smtClean="0">
                <a:solidFill>
                  <a:srgbClr val="FFFF00"/>
                </a:solidFill>
              </a:rPr>
              <a:t>10</a:t>
            </a:r>
            <a:r>
              <a:rPr lang="en-US" sz="2400" b="1" baseline="30000" dirty="0" smtClean="0">
                <a:solidFill>
                  <a:srgbClr val="FFFF00"/>
                </a:solidFill>
              </a:rPr>
              <a:t>th</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16:1-34, 23:26-32; </a:t>
            </a:r>
            <a:r>
              <a:rPr lang="en-US" sz="2400" b="1" dirty="0" smtClean="0">
                <a:solidFill>
                  <a:srgbClr val="00B050"/>
                </a:solidFill>
              </a:rPr>
              <a:t>Num.</a:t>
            </a:r>
            <a:r>
              <a:rPr lang="en-US" sz="2400" b="1" dirty="0" smtClean="0">
                <a:solidFill>
                  <a:schemeClr val="bg1"/>
                </a:solidFill>
              </a:rPr>
              <a:t> 29:7-11</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Dan.</a:t>
            </a:r>
            <a:r>
              <a:rPr lang="en-US" sz="2400" b="1" dirty="0" smtClean="0">
                <a:solidFill>
                  <a:schemeClr val="bg1"/>
                </a:solidFill>
              </a:rPr>
              <a:t> 8:13-14,26; </a:t>
            </a:r>
            <a:r>
              <a:rPr lang="en-US" sz="2400" b="1" dirty="0" smtClean="0">
                <a:solidFill>
                  <a:srgbClr val="00B050"/>
                </a:solidFill>
              </a:rPr>
              <a:t>Rev.</a:t>
            </a:r>
            <a:r>
              <a:rPr lang="en-US" sz="2400" b="1" dirty="0" smtClean="0">
                <a:solidFill>
                  <a:schemeClr val="bg1"/>
                </a:solidFill>
              </a:rPr>
              <a:t> 9:13-15, 10:1-6, 14:6-7; the hour of His judgment is come, the 10</a:t>
            </a:r>
            <a:r>
              <a:rPr lang="en-US" sz="2400" b="1" baseline="30000" dirty="0" smtClean="0">
                <a:solidFill>
                  <a:schemeClr val="bg1"/>
                </a:solidFill>
              </a:rPr>
              <a:t>th</a:t>
            </a:r>
            <a:r>
              <a:rPr lang="en-US" sz="2400" b="1" dirty="0" smtClean="0">
                <a:solidFill>
                  <a:schemeClr val="bg1"/>
                </a:solidFill>
              </a:rPr>
              <a:t> Day, the Day of Atonement, of the 7</a:t>
            </a:r>
            <a:r>
              <a:rPr lang="en-US" sz="2400" b="1" baseline="30000" dirty="0" smtClean="0">
                <a:solidFill>
                  <a:schemeClr val="bg1"/>
                </a:solidFill>
              </a:rPr>
              <a:t>th</a:t>
            </a:r>
            <a:r>
              <a:rPr lang="en-US" sz="2400" b="1" dirty="0" smtClean="0">
                <a:solidFill>
                  <a:schemeClr val="bg1"/>
                </a:solidFill>
              </a:rPr>
              <a:t> Month, </a:t>
            </a:r>
            <a:r>
              <a:rPr lang="en-US" sz="2400" b="1" dirty="0" err="1" smtClean="0">
                <a:solidFill>
                  <a:schemeClr val="bg1"/>
                </a:solidFill>
              </a:rPr>
              <a:t>Ethanim</a:t>
            </a:r>
            <a:r>
              <a:rPr lang="en-US" sz="2400" b="1" dirty="0" smtClean="0">
                <a:solidFill>
                  <a:schemeClr val="bg1"/>
                </a:solidFill>
              </a:rPr>
              <a:t>, the year </a:t>
            </a:r>
            <a:r>
              <a:rPr lang="en-US" sz="2400" b="1" dirty="0" smtClean="0">
                <a:solidFill>
                  <a:srgbClr val="FF0000"/>
                </a:solidFill>
              </a:rPr>
              <a:t>AD 1843/44</a:t>
            </a:r>
            <a:r>
              <a:rPr lang="en-US" sz="2400" b="1" dirty="0" smtClean="0">
                <a:solidFill>
                  <a:schemeClr val="bg1"/>
                </a:solidFill>
              </a:rPr>
              <a:t> (ten days/years after Trumpets (</a:t>
            </a:r>
            <a:r>
              <a:rPr lang="en-US" sz="2400" b="1" dirty="0" smtClean="0">
                <a:solidFill>
                  <a:srgbClr val="FF0000"/>
                </a:solidFill>
              </a:rPr>
              <a:t>AD 1833/34</a:t>
            </a:r>
            <a:r>
              <a:rPr lang="en-US" sz="2400" b="1" dirty="0" smtClean="0">
                <a:solidFill>
                  <a:schemeClr val="bg1"/>
                </a:solidFill>
              </a:rPr>
              <a:t>)); see the typology of Zacharias, Elizabeth and John in </a:t>
            </a:r>
            <a:r>
              <a:rPr lang="en-US" sz="2400" b="1" dirty="0" err="1" smtClean="0">
                <a:solidFill>
                  <a:srgbClr val="00B050"/>
                </a:solidFill>
              </a:rPr>
              <a:t>Luk</a:t>
            </a:r>
            <a:r>
              <a:rPr lang="en-US" sz="2400" b="1" dirty="0" smtClean="0">
                <a:solidFill>
                  <a:srgbClr val="00B050"/>
                </a:solidFill>
              </a:rPr>
              <a:t>.</a:t>
            </a:r>
            <a:r>
              <a:rPr lang="en-US" sz="2400" b="1" dirty="0" smtClean="0">
                <a:solidFill>
                  <a:schemeClr val="bg1"/>
                </a:solidFill>
              </a:rPr>
              <a:t> 1:5-24; </a:t>
            </a:r>
            <a:r>
              <a:rPr lang="en-US" sz="2400" b="1" dirty="0" err="1" smtClean="0">
                <a:solidFill>
                  <a:srgbClr val="00B050"/>
                </a:solidFill>
              </a:rPr>
              <a:t>Jhn</a:t>
            </a:r>
            <a:r>
              <a:rPr lang="en-US" sz="2400" b="1" dirty="0" smtClean="0">
                <a:solidFill>
                  <a:srgbClr val="00B050"/>
                </a:solidFill>
              </a:rPr>
              <a:t>.</a:t>
            </a:r>
            <a:r>
              <a:rPr lang="en-US" sz="2400" b="1" dirty="0" smtClean="0">
                <a:solidFill>
                  <a:schemeClr val="bg1"/>
                </a:solidFill>
              </a:rPr>
              <a:t> 4:35; and see the typology in </a:t>
            </a:r>
            <a:r>
              <a:rPr lang="en-US" sz="2400" b="1" dirty="0" smtClean="0">
                <a:solidFill>
                  <a:srgbClr val="00B050"/>
                </a:solidFill>
              </a:rPr>
              <a:t>Gen.</a:t>
            </a:r>
            <a:r>
              <a:rPr lang="en-US" sz="2400" b="1" dirty="0" smtClean="0">
                <a:solidFill>
                  <a:schemeClr val="bg1"/>
                </a:solidFill>
              </a:rPr>
              <a:t> 7:24, 8:3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Dan. 8:13  Then I heard one saint speaking, and another saint said unto that certain </a:t>
            </a:r>
            <a:r>
              <a:rPr lang="en-US" sz="2800" i="1" dirty="0" smtClean="0">
                <a:solidFill>
                  <a:schemeClr val="bg1"/>
                </a:solidFill>
              </a:rPr>
              <a:t>saint</a:t>
            </a:r>
            <a:r>
              <a:rPr lang="en-US" sz="2800" dirty="0" smtClean="0">
                <a:solidFill>
                  <a:schemeClr val="bg1"/>
                </a:solidFill>
              </a:rPr>
              <a:t> which </a:t>
            </a:r>
            <a:r>
              <a:rPr lang="en-US" sz="2800" dirty="0" err="1" smtClean="0">
                <a:solidFill>
                  <a:schemeClr val="bg1"/>
                </a:solidFill>
              </a:rPr>
              <a:t>spake</a:t>
            </a:r>
            <a:r>
              <a:rPr lang="en-US" sz="2800" dirty="0" smtClean="0">
                <a:solidFill>
                  <a:schemeClr val="bg1"/>
                </a:solidFill>
              </a:rPr>
              <a:t>, How long </a:t>
            </a:r>
            <a:r>
              <a:rPr lang="en-US" sz="2800" i="1" dirty="0" smtClean="0">
                <a:solidFill>
                  <a:schemeClr val="bg1"/>
                </a:solidFill>
              </a:rPr>
              <a:t>shall be</a:t>
            </a:r>
            <a:r>
              <a:rPr lang="en-US" sz="2800" dirty="0" smtClean="0">
                <a:solidFill>
                  <a:schemeClr val="bg1"/>
                </a:solidFill>
              </a:rPr>
              <a:t> the vision </a:t>
            </a:r>
            <a:r>
              <a:rPr lang="en-US" sz="2800" i="1" dirty="0" smtClean="0">
                <a:solidFill>
                  <a:schemeClr val="bg1"/>
                </a:solidFill>
              </a:rPr>
              <a:t>concerning</a:t>
            </a:r>
            <a:r>
              <a:rPr lang="en-US" sz="2800" dirty="0" smtClean="0">
                <a:solidFill>
                  <a:schemeClr val="bg1"/>
                </a:solidFill>
              </a:rPr>
              <a:t> the daily </a:t>
            </a:r>
            <a:r>
              <a:rPr lang="en-US" sz="2800" i="1" dirty="0" smtClean="0">
                <a:solidFill>
                  <a:schemeClr val="bg1"/>
                </a:solidFill>
              </a:rPr>
              <a:t>sacrifice</a:t>
            </a:r>
            <a:r>
              <a:rPr lang="en-US" sz="2800" dirty="0" smtClean="0">
                <a:solidFill>
                  <a:schemeClr val="bg1"/>
                </a:solidFill>
              </a:rPr>
              <a:t>, and the transgression of desolation, to give both the sanctuary and the host to be trodden under foot?</a:t>
            </a:r>
          </a:p>
          <a:p>
            <a:endParaRPr lang="en-US" sz="800" i="1" dirty="0" smtClean="0">
              <a:solidFill>
                <a:schemeClr val="bg1"/>
              </a:solidFill>
            </a:endParaRPr>
          </a:p>
          <a:p>
            <a:r>
              <a:rPr lang="en-US" sz="2800" dirty="0" smtClean="0">
                <a:solidFill>
                  <a:schemeClr val="bg1"/>
                </a:solidFill>
              </a:rPr>
              <a:t>Dan. 8:14  And he said unto me, </a:t>
            </a:r>
            <a:r>
              <a:rPr lang="en-US" sz="2800" b="1" dirty="0" smtClean="0">
                <a:solidFill>
                  <a:srgbClr val="FFFF00"/>
                </a:solidFill>
              </a:rPr>
              <a:t>Unto two thousand and three hundred days; then shall the sanctuary be cleansed.</a:t>
            </a:r>
          </a:p>
          <a:p>
            <a:endParaRPr lang="en-US" sz="800" dirty="0" smtClean="0">
              <a:solidFill>
                <a:schemeClr val="bg1"/>
              </a:solidFill>
            </a:endParaRPr>
          </a:p>
          <a:p>
            <a:r>
              <a:rPr lang="en-US" sz="2800" dirty="0" smtClean="0">
                <a:solidFill>
                  <a:schemeClr val="bg1"/>
                </a:solidFill>
              </a:rPr>
              <a:t>Dan. 8:26  And the vision of the evening and the morning which was told </a:t>
            </a:r>
            <a:r>
              <a:rPr lang="en-US" sz="2800" i="1" dirty="0" smtClean="0">
                <a:solidFill>
                  <a:schemeClr val="bg1"/>
                </a:solidFill>
              </a:rPr>
              <a:t>is</a:t>
            </a:r>
            <a:r>
              <a:rPr lang="en-US" sz="2800" dirty="0" smtClean="0">
                <a:solidFill>
                  <a:schemeClr val="bg1"/>
                </a:solidFill>
              </a:rPr>
              <a:t> true: wherefore shut thou up </a:t>
            </a:r>
            <a:r>
              <a:rPr lang="en-US" sz="2800" b="1" dirty="0" smtClean="0">
                <a:solidFill>
                  <a:srgbClr val="FFFF00"/>
                </a:solidFill>
              </a:rPr>
              <a:t>the vision; for it </a:t>
            </a:r>
            <a:r>
              <a:rPr lang="en-US" sz="2800" b="1" i="1" dirty="0" smtClean="0">
                <a:solidFill>
                  <a:srgbClr val="FFFF00"/>
                </a:solidFill>
              </a:rPr>
              <a:t>shall be</a:t>
            </a:r>
            <a:r>
              <a:rPr lang="en-US" sz="2800" b="1" dirty="0" smtClean="0">
                <a:solidFill>
                  <a:srgbClr val="FFFF00"/>
                </a:solidFill>
              </a:rPr>
              <a:t> for many days.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9:13  And the sixth angel sounded, and </a:t>
            </a:r>
            <a:r>
              <a:rPr lang="en-US" sz="2800" b="1" dirty="0" smtClean="0">
                <a:solidFill>
                  <a:srgbClr val="FFFF00"/>
                </a:solidFill>
              </a:rPr>
              <a:t>I heard a voice from the four horns of the golden altar which is before God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9:14  Saying to the sixth angel which had the trumpet, Loose the four angels which are bound in the great river Euphrates.</a:t>
            </a:r>
          </a:p>
          <a:p>
            <a:endParaRPr lang="en-US" sz="800" dirty="0" smtClean="0">
              <a:solidFill>
                <a:schemeClr val="bg1"/>
              </a:solidFill>
            </a:endParaRPr>
          </a:p>
          <a:p>
            <a:r>
              <a:rPr lang="en-US" sz="2800" dirty="0" smtClean="0">
                <a:solidFill>
                  <a:schemeClr val="bg1"/>
                </a:solidFill>
              </a:rPr>
              <a:t>Rev. 9:15  And the four angels were loosed, which were prepared for </a:t>
            </a:r>
            <a:r>
              <a:rPr lang="en-US" sz="2800" b="1" dirty="0" smtClean="0">
                <a:solidFill>
                  <a:srgbClr val="FFFF00"/>
                </a:solidFill>
              </a:rPr>
              <a:t>an hour, and a day, and a month, and a year</a:t>
            </a:r>
            <a:r>
              <a:rPr lang="en-US" sz="2800" dirty="0" smtClean="0">
                <a:solidFill>
                  <a:schemeClr val="bg1"/>
                </a:solidFill>
              </a:rPr>
              <a:t>, for to slay the third part of men.</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dirty="0" smtClean="0">
                <a:solidFill>
                  <a:schemeClr val="bg1"/>
                </a:solidFill>
              </a:rPr>
              <a:t>Let us follow </a:t>
            </a:r>
            <a:r>
              <a:rPr lang="en-US" sz="6000" b="1" u="sng" dirty="0" smtClean="0">
                <a:solidFill>
                  <a:schemeClr val="bg1"/>
                </a:solidFill>
              </a:rPr>
              <a:t>Jesus</a:t>
            </a:r>
            <a:r>
              <a:rPr lang="en-US" sz="6000" dirty="0" smtClean="0">
                <a:solidFill>
                  <a:schemeClr val="bg1"/>
                </a:solidFill>
              </a:rPr>
              <a:t> to:</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50"/>
                </a:solidFill>
              </a:rPr>
              <a:t>1 Kings</a:t>
            </a:r>
            <a:r>
              <a:rPr lang="en-US" sz="6000" dirty="0" smtClean="0">
                <a:solidFill>
                  <a:schemeClr val="bg1"/>
                </a:solidFill>
              </a:rPr>
              <a:t> 8:1-14;</a:t>
            </a:r>
          </a:p>
          <a:p>
            <a:pPr algn="ctr"/>
            <a:endParaRPr lang="en-US" sz="800" dirty="0" smtClean="0">
              <a:solidFill>
                <a:schemeClr val="bg1"/>
              </a:solidFill>
            </a:endParaRPr>
          </a:p>
          <a:p>
            <a:pPr algn="ctr"/>
            <a:r>
              <a:rPr lang="en-US" sz="6000" b="1" dirty="0" smtClean="0">
                <a:solidFill>
                  <a:srgbClr val="00B050"/>
                </a:solidFill>
              </a:rPr>
              <a:t>2 Chronicles</a:t>
            </a:r>
            <a:r>
              <a:rPr lang="en-US" sz="6000" dirty="0" smtClean="0">
                <a:solidFill>
                  <a:schemeClr val="bg1"/>
                </a:solidFill>
              </a:rPr>
              <a:t> 5:2-14, 6:1-3</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chemeClr val="bg1"/>
                </a:solidFill>
              </a:rPr>
              <a:t>The Hour:  </a:t>
            </a:r>
            <a:r>
              <a:rPr lang="en-US" sz="2400" b="1" dirty="0" smtClean="0">
                <a:solidFill>
                  <a:srgbClr val="FFFF00"/>
                </a:solidFill>
              </a:rPr>
              <a:t>The Hour of His Judgment is come</a:t>
            </a:r>
            <a:r>
              <a:rPr lang="en-US" sz="2400" b="1" dirty="0" smtClean="0">
                <a:solidFill>
                  <a:schemeClr val="bg1"/>
                </a:solidFill>
              </a:rPr>
              <a:t> (</a:t>
            </a:r>
            <a:r>
              <a:rPr lang="en-US" sz="2400" b="1" dirty="0" smtClean="0">
                <a:solidFill>
                  <a:srgbClr val="00B050"/>
                </a:solidFill>
              </a:rPr>
              <a:t>Rev.</a:t>
            </a:r>
            <a:r>
              <a:rPr lang="en-US" sz="2400" b="1" dirty="0" smtClean="0">
                <a:solidFill>
                  <a:schemeClr val="bg1"/>
                </a:solidFill>
              </a:rPr>
              <a:t> 14:7)</a:t>
            </a:r>
          </a:p>
          <a:p>
            <a:endParaRPr lang="en-US" sz="400" b="1" dirty="0" smtClean="0">
              <a:solidFill>
                <a:schemeClr val="bg1"/>
              </a:solidFill>
            </a:endParaRPr>
          </a:p>
          <a:p>
            <a:r>
              <a:rPr lang="en-US" sz="2400" b="1" dirty="0" smtClean="0">
                <a:solidFill>
                  <a:schemeClr val="bg1"/>
                </a:solidFill>
              </a:rPr>
              <a:t>The Day:  </a:t>
            </a:r>
            <a:r>
              <a:rPr lang="en-US" sz="2400" b="1" dirty="0" smtClean="0">
                <a:solidFill>
                  <a:srgbClr val="FFFF00"/>
                </a:solidFill>
              </a:rPr>
              <a:t>10</a:t>
            </a:r>
            <a:r>
              <a:rPr lang="en-US" sz="2400" b="1" baseline="30000" dirty="0" smtClean="0">
                <a:solidFill>
                  <a:srgbClr val="FFFF00"/>
                </a:solidFill>
              </a:rPr>
              <a:t>th</a:t>
            </a:r>
            <a:r>
              <a:rPr lang="en-US" sz="2400" b="1" dirty="0" smtClean="0">
                <a:solidFill>
                  <a:srgbClr val="FFFF00"/>
                </a:solidFill>
              </a:rPr>
              <a:t> Day</a:t>
            </a:r>
            <a:r>
              <a:rPr lang="en-US" sz="2400" b="1" dirty="0" smtClean="0">
                <a:solidFill>
                  <a:schemeClr val="bg1"/>
                </a:solidFill>
              </a:rPr>
              <a:t> (Day of Atonement; </a:t>
            </a:r>
            <a:r>
              <a:rPr lang="en-US" sz="2400" b="1" dirty="0" smtClean="0">
                <a:solidFill>
                  <a:srgbClr val="00B050"/>
                </a:solidFill>
              </a:rPr>
              <a:t>Lev.</a:t>
            </a:r>
            <a:r>
              <a:rPr lang="en-US" sz="2400" b="1" dirty="0" smtClean="0">
                <a:solidFill>
                  <a:schemeClr val="bg1"/>
                </a:solidFill>
              </a:rPr>
              <a:t> 16:1-34, 23:26-32); aka, 22</a:t>
            </a:r>
            <a:r>
              <a:rPr lang="en-US" sz="2400" b="1" baseline="30000" dirty="0" smtClean="0">
                <a:solidFill>
                  <a:schemeClr val="bg1"/>
                </a:solidFill>
              </a:rPr>
              <a:t>nd</a:t>
            </a:r>
            <a:endParaRPr lang="en-US" sz="2400" b="1" dirty="0" smtClean="0">
              <a:solidFill>
                <a:schemeClr val="bg1"/>
              </a:solidFill>
            </a:endParaRPr>
          </a:p>
          <a:p>
            <a:endParaRPr lang="en-US" sz="400" b="1" dirty="0" smtClean="0">
              <a:solidFill>
                <a:schemeClr val="bg1"/>
              </a:solidFill>
            </a:endParaRPr>
          </a:p>
          <a:p>
            <a:r>
              <a:rPr lang="en-US" sz="2400" b="1" dirty="0" smtClean="0">
                <a:solidFill>
                  <a:schemeClr val="bg1"/>
                </a:solidFill>
              </a:rPr>
              <a:t>The Month: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a:t>
            </a:r>
            <a:r>
              <a:rPr lang="en-US" sz="2400" b="1" dirty="0" smtClean="0">
                <a:solidFill>
                  <a:schemeClr val="bg1"/>
                </a:solidFill>
              </a:rPr>
              <a:t> (</a:t>
            </a:r>
            <a:r>
              <a:rPr lang="en-US" sz="2400" b="1" dirty="0" err="1" smtClean="0">
                <a:solidFill>
                  <a:schemeClr val="bg1"/>
                </a:solidFill>
              </a:rPr>
              <a:t>Ethanim</a:t>
            </a:r>
            <a:r>
              <a:rPr lang="en-US" sz="2400" b="1" dirty="0" smtClean="0">
                <a:solidFill>
                  <a:schemeClr val="bg1"/>
                </a:solidFill>
              </a:rPr>
              <a:t>; </a:t>
            </a:r>
            <a:r>
              <a:rPr lang="en-US" sz="2400" b="1" dirty="0" smtClean="0">
                <a:solidFill>
                  <a:srgbClr val="00B050"/>
                </a:solidFill>
              </a:rPr>
              <a:t>1 K.</a:t>
            </a:r>
            <a:r>
              <a:rPr lang="en-US" sz="2400" b="1" dirty="0" smtClean="0">
                <a:solidFill>
                  <a:schemeClr val="bg1"/>
                </a:solidFill>
              </a:rPr>
              <a:t> 8:2; </a:t>
            </a:r>
            <a:r>
              <a:rPr lang="en-US" sz="2400" b="1" dirty="0" smtClean="0">
                <a:solidFill>
                  <a:srgbClr val="00B050"/>
                </a:solidFill>
              </a:rPr>
              <a:t>Lev.</a:t>
            </a:r>
            <a:r>
              <a:rPr lang="en-US" sz="2400" b="1" dirty="0" smtClean="0">
                <a:solidFill>
                  <a:schemeClr val="bg1"/>
                </a:solidFill>
              </a:rPr>
              <a:t> 23:27); aka October.</a:t>
            </a:r>
          </a:p>
          <a:p>
            <a:endParaRPr lang="en-US" sz="400" b="1" dirty="0" smtClean="0">
              <a:solidFill>
                <a:schemeClr val="bg1"/>
              </a:solidFill>
            </a:endParaRPr>
          </a:p>
          <a:p>
            <a:r>
              <a:rPr lang="en-US" sz="2400" b="1" dirty="0" smtClean="0">
                <a:solidFill>
                  <a:schemeClr val="bg1"/>
                </a:solidFill>
              </a:rPr>
              <a:t>The Year:  </a:t>
            </a:r>
            <a:r>
              <a:rPr lang="en-US" sz="2400" b="1" dirty="0" smtClean="0">
                <a:solidFill>
                  <a:srgbClr val="FFFF00"/>
                </a:solidFill>
              </a:rPr>
              <a:t>AD 1844</a:t>
            </a:r>
            <a:r>
              <a:rPr lang="en-US" sz="2400" b="1" dirty="0" smtClean="0">
                <a:solidFill>
                  <a:schemeClr val="bg1"/>
                </a:solidFill>
              </a:rPr>
              <a:t> (end of the 2,300, from 457 BC; </a:t>
            </a:r>
            <a:r>
              <a:rPr lang="en-US" sz="2400" b="1" dirty="0" smtClean="0">
                <a:solidFill>
                  <a:srgbClr val="00B050"/>
                </a:solidFill>
              </a:rPr>
              <a:t>Ezr.</a:t>
            </a:r>
            <a:r>
              <a:rPr lang="en-US" sz="2400" b="1" dirty="0" smtClean="0">
                <a:solidFill>
                  <a:schemeClr val="bg1"/>
                </a:solidFill>
              </a:rPr>
              <a:t> 6:14; </a:t>
            </a:r>
            <a:r>
              <a:rPr lang="en-US" sz="2400" b="1" dirty="0" smtClean="0">
                <a:solidFill>
                  <a:srgbClr val="00B050"/>
                </a:solidFill>
              </a:rPr>
              <a:t>Dan.</a:t>
            </a:r>
            <a:r>
              <a:rPr lang="en-US" sz="2400" b="1" dirty="0" smtClean="0">
                <a:solidFill>
                  <a:schemeClr val="bg1"/>
                </a:solidFill>
              </a:rPr>
              <a:t> 8:13-14,26, 9:24-25, “the commandment” (of God) as accomplished in Cyrus II The Great, Darius I </a:t>
            </a:r>
            <a:r>
              <a:rPr lang="en-US" sz="2400" b="1" dirty="0" err="1" smtClean="0">
                <a:solidFill>
                  <a:schemeClr val="bg1"/>
                </a:solidFill>
              </a:rPr>
              <a:t>Hystaspes</a:t>
            </a:r>
            <a:r>
              <a:rPr lang="en-US" sz="2400" b="1" dirty="0" smtClean="0">
                <a:solidFill>
                  <a:schemeClr val="bg1"/>
                </a:solidFill>
              </a:rPr>
              <a:t> the Persian, </a:t>
            </a:r>
            <a:r>
              <a:rPr lang="en-US" sz="2400" b="1" dirty="0" err="1" smtClean="0">
                <a:solidFill>
                  <a:schemeClr val="bg1"/>
                </a:solidFill>
              </a:rPr>
              <a:t>Artaxerxes</a:t>
            </a:r>
            <a:r>
              <a:rPr lang="en-US" sz="2400" b="1" dirty="0" smtClean="0">
                <a:solidFill>
                  <a:schemeClr val="bg1"/>
                </a:solidFill>
              </a:rPr>
              <a:t> I </a:t>
            </a:r>
            <a:r>
              <a:rPr lang="en-US" sz="2400" b="1" dirty="0" err="1" smtClean="0">
                <a:solidFill>
                  <a:schemeClr val="bg1"/>
                </a:solidFill>
              </a:rPr>
              <a:t>Longimanus</a:t>
            </a:r>
            <a:r>
              <a:rPr lang="en-US" sz="2400" b="1" dirty="0" smtClean="0">
                <a:solidFill>
                  <a:schemeClr val="bg1"/>
                </a:solidFill>
              </a:rPr>
              <a:t>/</a:t>
            </a:r>
            <a:r>
              <a:rPr lang="en-US" sz="2400" b="1" dirty="0" err="1" smtClean="0">
                <a:solidFill>
                  <a:schemeClr val="bg1"/>
                </a:solidFill>
              </a:rPr>
              <a:t>Machrocheir</a:t>
            </a:r>
            <a:r>
              <a:rPr lang="en-US" sz="2400" b="1" dirty="0" smtClean="0">
                <a:solidFill>
                  <a:schemeClr val="bg1"/>
                </a:solidFill>
              </a:rPr>
              <a:t> (</a:t>
            </a:r>
            <a:r>
              <a:rPr lang="en-US" sz="2400" b="1" dirty="0" smtClean="0">
                <a:solidFill>
                  <a:srgbClr val="00B050"/>
                </a:solidFill>
              </a:rPr>
              <a:t>Ezr.</a:t>
            </a:r>
            <a:r>
              <a:rPr lang="en-US" sz="2400" b="1" dirty="0" smtClean="0">
                <a:solidFill>
                  <a:schemeClr val="bg1"/>
                </a:solidFill>
              </a:rPr>
              <a:t> 7:1-28).</a:t>
            </a:r>
          </a:p>
          <a:p>
            <a:endParaRPr lang="en-US" sz="400" b="1" dirty="0" smtClean="0">
              <a:solidFill>
                <a:schemeClr val="bg1"/>
              </a:solidFill>
            </a:endParaRPr>
          </a:p>
          <a:p>
            <a:pPr lvl="1"/>
            <a:r>
              <a:rPr lang="en-US" sz="2200" dirty="0" smtClean="0">
                <a:solidFill>
                  <a:schemeClr val="bg1"/>
                </a:solidFill>
              </a:rPr>
              <a:t>Ezr. 6:14  And the elders of </a:t>
            </a:r>
            <a:r>
              <a:rPr lang="en-US" sz="2200" b="1" u="sng" dirty="0" smtClean="0">
                <a:solidFill>
                  <a:schemeClr val="bg1"/>
                </a:solidFill>
              </a:rPr>
              <a:t>the Jews </a:t>
            </a:r>
            <a:r>
              <a:rPr lang="en-US" sz="2200" b="1" u="sng" dirty="0" err="1" smtClean="0">
                <a:solidFill>
                  <a:schemeClr val="bg1"/>
                </a:solidFill>
              </a:rPr>
              <a:t>builded</a:t>
            </a:r>
            <a:r>
              <a:rPr lang="en-US" sz="2200" dirty="0" smtClean="0">
                <a:solidFill>
                  <a:schemeClr val="bg1"/>
                </a:solidFill>
              </a:rPr>
              <a:t>, and they prospered through the prophesying of Haggai the prophet and Zechariah the son of </a:t>
            </a:r>
            <a:r>
              <a:rPr lang="en-US" sz="2200" dirty="0" err="1" smtClean="0">
                <a:solidFill>
                  <a:schemeClr val="bg1"/>
                </a:solidFill>
              </a:rPr>
              <a:t>Iddo</a:t>
            </a:r>
            <a:r>
              <a:rPr lang="en-US" sz="2200" dirty="0" smtClean="0">
                <a:solidFill>
                  <a:schemeClr val="bg1"/>
                </a:solidFill>
              </a:rPr>
              <a:t>. And </a:t>
            </a:r>
            <a:r>
              <a:rPr lang="en-US" sz="2200" b="1" u="sng" dirty="0" smtClean="0">
                <a:solidFill>
                  <a:schemeClr val="bg1"/>
                </a:solidFill>
              </a:rPr>
              <a:t>they </a:t>
            </a:r>
            <a:r>
              <a:rPr lang="en-US" sz="2200" b="1" u="sng" dirty="0" err="1" smtClean="0">
                <a:solidFill>
                  <a:schemeClr val="bg1"/>
                </a:solidFill>
              </a:rPr>
              <a:t>builded</a:t>
            </a:r>
            <a:r>
              <a:rPr lang="en-US" sz="2200" b="1" u="sng" dirty="0" smtClean="0">
                <a:solidFill>
                  <a:schemeClr val="bg1"/>
                </a:solidFill>
              </a:rPr>
              <a:t>, and finished </a:t>
            </a:r>
            <a:r>
              <a:rPr lang="en-US" sz="2200" b="1" i="1" u="sng" dirty="0" smtClean="0">
                <a:solidFill>
                  <a:schemeClr val="bg1"/>
                </a:solidFill>
              </a:rPr>
              <a:t>it</a:t>
            </a:r>
            <a:r>
              <a:rPr lang="en-US" sz="2200" dirty="0" smtClean="0">
                <a:solidFill>
                  <a:schemeClr val="bg1"/>
                </a:solidFill>
              </a:rPr>
              <a:t>, </a:t>
            </a:r>
            <a:r>
              <a:rPr lang="en-US" sz="2200" b="1" dirty="0" smtClean="0">
                <a:solidFill>
                  <a:srgbClr val="FFFF00"/>
                </a:solidFill>
              </a:rPr>
              <a:t>according to the commandment of the God of Israel</a:t>
            </a:r>
            <a:r>
              <a:rPr lang="en-US" sz="2200" dirty="0" smtClean="0">
                <a:solidFill>
                  <a:schemeClr val="bg1"/>
                </a:solidFill>
              </a:rPr>
              <a:t>, and </a:t>
            </a:r>
            <a:r>
              <a:rPr lang="en-US" sz="2200" b="1" dirty="0" smtClean="0">
                <a:solidFill>
                  <a:srgbClr val="FFFF00"/>
                </a:solidFill>
              </a:rPr>
              <a:t>according to the commandment of Cyrus, and Darius, and </a:t>
            </a:r>
            <a:r>
              <a:rPr lang="en-US" sz="2200" b="1" dirty="0" err="1" smtClean="0">
                <a:solidFill>
                  <a:srgbClr val="FFFF00"/>
                </a:solidFill>
              </a:rPr>
              <a:t>Artaxerxes</a:t>
            </a:r>
            <a:r>
              <a:rPr lang="en-US" sz="2200" b="1" dirty="0" smtClean="0">
                <a:solidFill>
                  <a:srgbClr val="FFFF00"/>
                </a:solidFill>
              </a:rPr>
              <a:t> king of Persia.</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10:1  And I saw another mighty angel come down from heaven, clothed with a cloud: and a rainbow </a:t>
            </a:r>
            <a:r>
              <a:rPr lang="en-US" sz="2800" i="1" dirty="0" smtClean="0">
                <a:solidFill>
                  <a:schemeClr val="bg1"/>
                </a:solidFill>
              </a:rPr>
              <a:t>was</a:t>
            </a:r>
            <a:r>
              <a:rPr lang="en-US" sz="2800" dirty="0" smtClean="0">
                <a:solidFill>
                  <a:schemeClr val="bg1"/>
                </a:solidFill>
              </a:rPr>
              <a:t> upon his head, and his face </a:t>
            </a:r>
            <a:r>
              <a:rPr lang="en-US" sz="2800" i="1" dirty="0" smtClean="0">
                <a:solidFill>
                  <a:schemeClr val="bg1"/>
                </a:solidFill>
              </a:rPr>
              <a:t>was</a:t>
            </a:r>
            <a:r>
              <a:rPr lang="en-US" sz="2800" dirty="0" smtClean="0">
                <a:solidFill>
                  <a:schemeClr val="bg1"/>
                </a:solidFill>
              </a:rPr>
              <a:t> as it were the sun, and his feet as pillars of fire:</a:t>
            </a:r>
          </a:p>
          <a:p>
            <a:endParaRPr lang="en-US" sz="800" dirty="0" smtClean="0">
              <a:solidFill>
                <a:schemeClr val="bg1"/>
              </a:solidFill>
            </a:endParaRPr>
          </a:p>
          <a:p>
            <a:r>
              <a:rPr lang="en-US" sz="2800" dirty="0" smtClean="0">
                <a:solidFill>
                  <a:schemeClr val="bg1"/>
                </a:solidFill>
              </a:rPr>
              <a:t>Rev. 10:2  And </a:t>
            </a:r>
            <a:r>
              <a:rPr lang="en-US" sz="2800" b="1" dirty="0" smtClean="0">
                <a:solidFill>
                  <a:srgbClr val="FFFF00"/>
                </a:solidFill>
              </a:rPr>
              <a:t>he had in his hand a little book open</a:t>
            </a:r>
            <a:r>
              <a:rPr lang="en-US" sz="2800" dirty="0" smtClean="0">
                <a:solidFill>
                  <a:schemeClr val="bg1"/>
                </a:solidFill>
              </a:rPr>
              <a:t>: and he set his right foot upon the sea, and </a:t>
            </a:r>
            <a:r>
              <a:rPr lang="en-US" sz="2800" i="1" dirty="0" smtClean="0">
                <a:solidFill>
                  <a:schemeClr val="bg1"/>
                </a:solidFill>
              </a:rPr>
              <a:t>his</a:t>
            </a:r>
            <a:r>
              <a:rPr lang="en-US" sz="2800" dirty="0" smtClean="0">
                <a:solidFill>
                  <a:schemeClr val="bg1"/>
                </a:solidFill>
              </a:rPr>
              <a:t> left </a:t>
            </a:r>
            <a:r>
              <a:rPr lang="en-US" sz="2800" i="1" dirty="0" smtClean="0">
                <a:solidFill>
                  <a:schemeClr val="bg1"/>
                </a:solidFill>
              </a:rPr>
              <a:t>foot</a:t>
            </a:r>
            <a:r>
              <a:rPr lang="en-US" sz="2800" dirty="0" smtClean="0">
                <a:solidFill>
                  <a:schemeClr val="bg1"/>
                </a:solidFill>
              </a:rPr>
              <a:t> on the earth,</a:t>
            </a:r>
          </a:p>
          <a:p>
            <a:endParaRPr lang="en-US" sz="800" dirty="0" smtClean="0">
              <a:solidFill>
                <a:schemeClr val="bg1"/>
              </a:solidFill>
            </a:endParaRPr>
          </a:p>
          <a:p>
            <a:r>
              <a:rPr lang="en-US" sz="2800" dirty="0" smtClean="0">
                <a:solidFill>
                  <a:schemeClr val="bg1"/>
                </a:solidFill>
              </a:rPr>
              <a:t>Rev. 10:3  And cried with a loud voice, as </a:t>
            </a:r>
            <a:r>
              <a:rPr lang="en-US" sz="2800" i="1" dirty="0" smtClean="0">
                <a:solidFill>
                  <a:schemeClr val="bg1"/>
                </a:solidFill>
              </a:rPr>
              <a:t>when</a:t>
            </a:r>
            <a:r>
              <a:rPr lang="en-US" sz="2800" dirty="0" smtClean="0">
                <a:solidFill>
                  <a:schemeClr val="bg1"/>
                </a:solidFill>
              </a:rPr>
              <a:t> a lion </a:t>
            </a:r>
            <a:r>
              <a:rPr lang="en-US" sz="2800" dirty="0" err="1" smtClean="0">
                <a:solidFill>
                  <a:schemeClr val="bg1"/>
                </a:solidFill>
              </a:rPr>
              <a:t>roareth</a:t>
            </a:r>
            <a:r>
              <a:rPr lang="en-US" sz="2800" dirty="0" smtClean="0">
                <a:solidFill>
                  <a:schemeClr val="bg1"/>
                </a:solidFill>
              </a:rPr>
              <a:t>: and when he had cried, seven thunders uttered their voices.</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10:4  And when the seven thunders had uttered their voices, I was about to write: and I heard a voice from heaven saying unto me, Seal up those things which the seven thunders uttered, and write them not.</a:t>
            </a:r>
          </a:p>
          <a:p>
            <a:endParaRPr lang="en-US" sz="800" dirty="0" smtClean="0">
              <a:solidFill>
                <a:schemeClr val="bg1"/>
              </a:solidFill>
            </a:endParaRPr>
          </a:p>
          <a:p>
            <a:r>
              <a:rPr lang="en-US" sz="2800" dirty="0" smtClean="0">
                <a:solidFill>
                  <a:schemeClr val="bg1"/>
                </a:solidFill>
              </a:rPr>
              <a:t>Rev. 10:5  And the angel which I saw stand upon the sea and upon the earth lifted up his hand to heaven,</a:t>
            </a:r>
          </a:p>
          <a:p>
            <a:endParaRPr lang="en-US" sz="800" dirty="0" smtClean="0">
              <a:solidFill>
                <a:schemeClr val="bg1"/>
              </a:solidFill>
            </a:endParaRPr>
          </a:p>
          <a:p>
            <a:r>
              <a:rPr lang="en-US" sz="2800" dirty="0" smtClean="0">
                <a:solidFill>
                  <a:schemeClr val="bg1"/>
                </a:solidFill>
              </a:rPr>
              <a:t>Rev. 10:6  And </a:t>
            </a:r>
            <a:r>
              <a:rPr lang="en-US" sz="2800" dirty="0" err="1" smtClean="0">
                <a:solidFill>
                  <a:schemeClr val="bg1"/>
                </a:solidFill>
              </a:rPr>
              <a:t>sware</a:t>
            </a:r>
            <a:r>
              <a:rPr lang="en-US" sz="2800" dirty="0" smtClean="0">
                <a:solidFill>
                  <a:schemeClr val="bg1"/>
                </a:solidFill>
              </a:rPr>
              <a:t> by </a:t>
            </a:r>
            <a:r>
              <a:rPr lang="en-US" sz="2800" b="1" u="sng" dirty="0" smtClean="0">
                <a:solidFill>
                  <a:schemeClr val="bg1"/>
                </a:solidFill>
              </a:rPr>
              <a:t>him that </a:t>
            </a:r>
            <a:r>
              <a:rPr lang="en-US" sz="2800" b="1" u="sng" dirty="0" err="1" smtClean="0">
                <a:solidFill>
                  <a:schemeClr val="bg1"/>
                </a:solidFill>
              </a:rPr>
              <a:t>liveth</a:t>
            </a:r>
            <a:r>
              <a:rPr lang="en-US" sz="2800" b="1" u="sng" dirty="0" smtClean="0">
                <a:solidFill>
                  <a:schemeClr val="bg1"/>
                </a:solidFill>
              </a:rPr>
              <a:t> for ever and ever, who created heaven, and the things that therein are, and the earth, and the things that therein are, and the sea, and the things which are therein</a:t>
            </a:r>
            <a:r>
              <a:rPr lang="en-US" sz="2800" dirty="0" smtClean="0">
                <a:solidFill>
                  <a:schemeClr val="bg1"/>
                </a:solidFill>
              </a:rPr>
              <a:t>, </a:t>
            </a:r>
            <a:r>
              <a:rPr lang="en-US" sz="2800" b="1" dirty="0" smtClean="0">
                <a:solidFill>
                  <a:srgbClr val="FFFF00"/>
                </a:solidFill>
              </a:rPr>
              <a:t>that there should be time no longer</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10:11  And he said unto me, </a:t>
            </a:r>
            <a:r>
              <a:rPr lang="en-US" sz="2800" b="1" dirty="0" smtClean="0">
                <a:solidFill>
                  <a:srgbClr val="FFFF00"/>
                </a:solidFill>
              </a:rPr>
              <a:t>Thou must prophesy again before many peoples, and nations, and tongues, and kings.</a:t>
            </a:r>
          </a:p>
          <a:p>
            <a:endParaRPr lang="en-US" sz="800" dirty="0" smtClean="0">
              <a:solidFill>
                <a:schemeClr val="bg1"/>
              </a:solidFill>
            </a:endParaRPr>
          </a:p>
          <a:p>
            <a:r>
              <a:rPr lang="en-US" sz="2800" dirty="0" smtClean="0">
                <a:solidFill>
                  <a:schemeClr val="bg1"/>
                </a:solidFill>
              </a:rPr>
              <a:t>Rev. 14:6  And I saw another angel fly in the midst of heaven, having </a:t>
            </a:r>
            <a:r>
              <a:rPr lang="en-US" sz="2800" b="1" dirty="0" smtClean="0">
                <a:solidFill>
                  <a:srgbClr val="FFFF00"/>
                </a:solidFill>
              </a:rPr>
              <a:t>the everlasting gospel to preach unto them that dwell on the earth, and to every nation, and kindred, and tongue, and people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14:7  Saying with a loud voice, Fear God, and give glory to him; for </a:t>
            </a:r>
            <a:r>
              <a:rPr lang="en-US" sz="2800" b="1" dirty="0" smtClean="0">
                <a:solidFill>
                  <a:srgbClr val="FFFF00"/>
                </a:solidFill>
              </a:rPr>
              <a:t>the hour of his judgment is come</a:t>
            </a:r>
            <a:r>
              <a:rPr lang="en-US" sz="2800" dirty="0" smtClean="0">
                <a:solidFill>
                  <a:schemeClr val="bg1"/>
                </a:solidFill>
              </a:rPr>
              <a:t>: and </a:t>
            </a:r>
            <a:r>
              <a:rPr lang="en-US" sz="2800" b="1" u="sng" dirty="0" smtClean="0">
                <a:solidFill>
                  <a:schemeClr val="bg1"/>
                </a:solidFill>
              </a:rPr>
              <a:t>worship him that made heaven, and earth, and the sea, and the fountains of waters</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us high pries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oths 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23:34  Speak unto the children of Israel, saying, The fifteenth day of this seventh month </a:t>
            </a:r>
            <a:r>
              <a:rPr lang="en-US" sz="2800" i="1" dirty="0" smtClean="0">
                <a:solidFill>
                  <a:schemeClr val="bg1"/>
                </a:solidFill>
              </a:rPr>
              <a:t>shall be</a:t>
            </a:r>
            <a:r>
              <a:rPr lang="en-US" sz="2800" dirty="0" smtClean="0">
                <a:solidFill>
                  <a:schemeClr val="bg1"/>
                </a:solidFill>
              </a:rPr>
              <a:t> </a:t>
            </a:r>
            <a:r>
              <a:rPr lang="en-US" sz="2800" b="1" dirty="0" smtClean="0">
                <a:solidFill>
                  <a:srgbClr val="FFFF00"/>
                </a:solidFill>
              </a:rPr>
              <a:t>the feast of tabernacles</a:t>
            </a:r>
            <a:r>
              <a:rPr lang="en-US" sz="2800" dirty="0" smtClean="0">
                <a:solidFill>
                  <a:schemeClr val="bg1"/>
                </a:solidFill>
              </a:rPr>
              <a:t> </a:t>
            </a:r>
            <a:r>
              <a:rPr lang="en-US" sz="2800" i="1" dirty="0" smtClean="0">
                <a:solidFill>
                  <a:schemeClr val="bg1"/>
                </a:solidFill>
              </a:rPr>
              <a:t>for</a:t>
            </a:r>
            <a:r>
              <a:rPr lang="en-US" sz="2800" dirty="0" smtClean="0">
                <a:solidFill>
                  <a:schemeClr val="bg1"/>
                </a:solidFill>
              </a:rPr>
              <a:t> seven days unto the LORD.</a:t>
            </a:r>
          </a:p>
          <a:p>
            <a:endParaRPr lang="en-US" sz="800" dirty="0" smtClean="0">
              <a:solidFill>
                <a:schemeClr val="bg1"/>
              </a:solidFill>
            </a:endParaRPr>
          </a:p>
          <a:p>
            <a:r>
              <a:rPr lang="en-US" sz="2800" dirty="0" smtClean="0">
                <a:solidFill>
                  <a:schemeClr val="bg1"/>
                </a:solidFill>
              </a:rPr>
              <a:t>Lev. 23:35  On the first day </a:t>
            </a:r>
            <a:r>
              <a:rPr lang="en-US" sz="2800" i="1" dirty="0" smtClean="0">
                <a:solidFill>
                  <a:schemeClr val="bg1"/>
                </a:solidFill>
              </a:rPr>
              <a:t>shall be</a:t>
            </a:r>
            <a:r>
              <a:rPr lang="en-US" sz="2800" dirty="0" smtClean="0">
                <a:solidFill>
                  <a:schemeClr val="bg1"/>
                </a:solidFill>
              </a:rPr>
              <a:t> an holy convocation: ye shall do no servile work </a:t>
            </a:r>
            <a:r>
              <a:rPr lang="en-US" sz="2800" i="1" dirty="0" smtClean="0">
                <a:solidFill>
                  <a:schemeClr val="bg1"/>
                </a:solidFill>
              </a:rPr>
              <a:t>therein</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23:36  Seven days ye shall offer an offering made by fire unto the LORD: on the eighth day shall be an holy convocation unto you; and ye shall offer an offering made by fire unto the LORD: it </a:t>
            </a:r>
            <a:r>
              <a:rPr lang="en-US" sz="2800" i="1" dirty="0" smtClean="0">
                <a:solidFill>
                  <a:schemeClr val="bg1"/>
                </a:solidFill>
              </a:rPr>
              <a:t>is</a:t>
            </a:r>
            <a:r>
              <a:rPr lang="en-US" sz="2800" dirty="0" smtClean="0">
                <a:solidFill>
                  <a:schemeClr val="bg1"/>
                </a:solidFill>
              </a:rPr>
              <a:t> a solemn assembly; </a:t>
            </a:r>
            <a:r>
              <a:rPr lang="en-US" sz="2800" i="1" dirty="0" smtClean="0">
                <a:solidFill>
                  <a:schemeClr val="bg1"/>
                </a:solidFill>
              </a:rPr>
              <a:t>and</a:t>
            </a:r>
            <a:r>
              <a:rPr lang="en-US" sz="2800" dirty="0" smtClean="0">
                <a:solidFill>
                  <a:schemeClr val="bg1"/>
                </a:solidFill>
              </a:rPr>
              <a:t> ye shall do no servile work </a:t>
            </a:r>
            <a:r>
              <a:rPr lang="en-US" sz="2800" i="1" dirty="0" smtClean="0">
                <a:solidFill>
                  <a:schemeClr val="bg1"/>
                </a:solidFill>
              </a:rPr>
              <a:t>therein</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Lev. 23:37  These </a:t>
            </a:r>
            <a:r>
              <a:rPr lang="en-US" sz="2600" i="1" dirty="0" smtClean="0">
                <a:solidFill>
                  <a:schemeClr val="bg1"/>
                </a:solidFill>
              </a:rPr>
              <a:t>are</a:t>
            </a:r>
            <a:r>
              <a:rPr lang="en-US" sz="2600" dirty="0" smtClean="0">
                <a:solidFill>
                  <a:schemeClr val="bg1"/>
                </a:solidFill>
              </a:rPr>
              <a:t> the feasts of the LORD, which ye shall proclaim </a:t>
            </a:r>
            <a:r>
              <a:rPr lang="en-US" sz="2600" i="1" dirty="0" smtClean="0">
                <a:solidFill>
                  <a:schemeClr val="bg1"/>
                </a:solidFill>
              </a:rPr>
              <a:t>to be</a:t>
            </a:r>
            <a:r>
              <a:rPr lang="en-US" sz="2600" dirty="0" smtClean="0">
                <a:solidFill>
                  <a:schemeClr val="bg1"/>
                </a:solidFill>
              </a:rPr>
              <a:t> holy convocations, to offer an offering made by fire unto the LORD, a burnt offering, and a meat offering, a sacrifice, and drink offerings, every thing upon his day:</a:t>
            </a:r>
          </a:p>
          <a:p>
            <a:endParaRPr lang="en-US" sz="700" dirty="0" smtClean="0">
              <a:solidFill>
                <a:schemeClr val="bg1"/>
              </a:solidFill>
            </a:endParaRPr>
          </a:p>
          <a:p>
            <a:r>
              <a:rPr lang="en-US" sz="2600" dirty="0" smtClean="0">
                <a:solidFill>
                  <a:schemeClr val="bg1"/>
                </a:solidFill>
              </a:rPr>
              <a:t>Lev. 23:38  Beside the </a:t>
            </a:r>
            <a:r>
              <a:rPr lang="en-US" sz="2600" dirty="0" err="1" smtClean="0">
                <a:solidFill>
                  <a:schemeClr val="bg1"/>
                </a:solidFill>
              </a:rPr>
              <a:t>sabbaths</a:t>
            </a:r>
            <a:r>
              <a:rPr lang="en-US" sz="2600" dirty="0" smtClean="0">
                <a:solidFill>
                  <a:schemeClr val="bg1"/>
                </a:solidFill>
              </a:rPr>
              <a:t> of the LORD, and beside your gifts, and beside all your vows, and beside all your freewill offerings, which ye give unto the LORD.</a:t>
            </a:r>
          </a:p>
          <a:p>
            <a:endParaRPr lang="en-US" sz="700" dirty="0" smtClean="0">
              <a:solidFill>
                <a:schemeClr val="bg1"/>
              </a:solidFill>
            </a:endParaRPr>
          </a:p>
          <a:p>
            <a:r>
              <a:rPr lang="en-US" sz="2600" dirty="0" smtClean="0">
                <a:solidFill>
                  <a:schemeClr val="bg1"/>
                </a:solidFill>
              </a:rPr>
              <a:t>Lev. 23:39  Also in the fifteenth day of the seventh month, </a:t>
            </a:r>
            <a:r>
              <a:rPr lang="en-US" sz="2600" b="1" dirty="0" smtClean="0">
                <a:solidFill>
                  <a:srgbClr val="FFFF00"/>
                </a:solidFill>
              </a:rPr>
              <a:t>when ye have gathered in the fruit of the land, ye shall keep a feast unto the LORD</a:t>
            </a:r>
            <a:r>
              <a:rPr lang="en-US" sz="2600" dirty="0" smtClean="0">
                <a:solidFill>
                  <a:schemeClr val="bg1"/>
                </a:solidFill>
              </a:rPr>
              <a:t> seven days: on the first day </a:t>
            </a:r>
            <a:r>
              <a:rPr lang="en-US" sz="2600" i="1" dirty="0" smtClean="0">
                <a:solidFill>
                  <a:schemeClr val="bg1"/>
                </a:solidFill>
              </a:rPr>
              <a:t>shall be</a:t>
            </a:r>
            <a:r>
              <a:rPr lang="en-US" sz="2600" dirty="0" smtClean="0">
                <a:solidFill>
                  <a:schemeClr val="bg1"/>
                </a:solidFill>
              </a:rPr>
              <a:t> a </a:t>
            </a:r>
            <a:r>
              <a:rPr lang="en-US" sz="2600" dirty="0" err="1" smtClean="0">
                <a:solidFill>
                  <a:schemeClr val="bg1"/>
                </a:solidFill>
              </a:rPr>
              <a:t>sabbath</a:t>
            </a:r>
            <a:r>
              <a:rPr lang="en-US" sz="2600" dirty="0" smtClean="0">
                <a:solidFill>
                  <a:schemeClr val="bg1"/>
                </a:solidFill>
              </a:rPr>
              <a:t>, and on the eighth day </a:t>
            </a:r>
            <a:r>
              <a:rPr lang="en-US" sz="2600" i="1" dirty="0" smtClean="0">
                <a:solidFill>
                  <a:schemeClr val="bg1"/>
                </a:solidFill>
              </a:rPr>
              <a:t>shall be</a:t>
            </a:r>
            <a:r>
              <a:rPr lang="en-US" sz="2600" dirty="0" smtClean="0">
                <a:solidFill>
                  <a:schemeClr val="bg1"/>
                </a:solidFill>
              </a:rPr>
              <a:t> a </a:t>
            </a:r>
            <a:r>
              <a:rPr lang="en-US" sz="2600" dirty="0" err="1" smtClean="0">
                <a:solidFill>
                  <a:schemeClr val="bg1"/>
                </a:solidFill>
              </a:rPr>
              <a:t>sabbath</a:t>
            </a:r>
            <a:r>
              <a:rPr lang="en-US" sz="2600" dirty="0" smtClean="0">
                <a:solidFill>
                  <a:schemeClr val="bg1"/>
                </a:solidFill>
              </a:rPr>
              <a:t>.</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23:40  And ye shall take you on the first day </a:t>
            </a:r>
            <a:r>
              <a:rPr lang="en-US" sz="2800" b="1" dirty="0" smtClean="0">
                <a:solidFill>
                  <a:srgbClr val="FFFF00"/>
                </a:solidFill>
              </a:rPr>
              <a:t>the boughs of goodly trees, branches of palm trees, and the boughs of thick trees, and willows of the brook</a:t>
            </a:r>
            <a:r>
              <a:rPr lang="en-US" sz="2800" dirty="0" smtClean="0">
                <a:solidFill>
                  <a:schemeClr val="bg1"/>
                </a:solidFill>
              </a:rPr>
              <a:t>; and ye shall rejoice before the LORD your God seven days.</a:t>
            </a:r>
          </a:p>
          <a:p>
            <a:endParaRPr lang="en-US" sz="800" dirty="0" smtClean="0">
              <a:solidFill>
                <a:schemeClr val="bg1"/>
              </a:solidFill>
            </a:endParaRPr>
          </a:p>
          <a:p>
            <a:r>
              <a:rPr lang="en-US" sz="2800" dirty="0" smtClean="0">
                <a:solidFill>
                  <a:schemeClr val="bg1"/>
                </a:solidFill>
              </a:rPr>
              <a:t>Lev. 23:41  And ye shall keep it a feast unto the LORD seven days in the year. </a:t>
            </a:r>
            <a:r>
              <a:rPr lang="en-US" sz="2800" i="1" dirty="0" smtClean="0">
                <a:solidFill>
                  <a:schemeClr val="bg1"/>
                </a:solidFill>
              </a:rPr>
              <a:t>It shall be</a:t>
            </a:r>
            <a:r>
              <a:rPr lang="en-US" sz="2800" dirty="0" smtClean="0">
                <a:solidFill>
                  <a:schemeClr val="bg1"/>
                </a:solidFill>
              </a:rPr>
              <a:t> a statute for ever in your generations: ye shall celebrate it in the seventh month.</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23:42  Ye shall </a:t>
            </a:r>
            <a:r>
              <a:rPr lang="en-US" sz="2800" b="1" dirty="0" smtClean="0">
                <a:solidFill>
                  <a:srgbClr val="FFFF00"/>
                </a:solidFill>
              </a:rPr>
              <a:t>dwell in booths</a:t>
            </a:r>
            <a:r>
              <a:rPr lang="en-US" sz="2800" dirty="0" smtClean="0">
                <a:solidFill>
                  <a:schemeClr val="bg1"/>
                </a:solidFill>
              </a:rPr>
              <a:t> seven days; all that are Israelites born shall </a:t>
            </a:r>
            <a:r>
              <a:rPr lang="en-US" sz="2800" b="1" dirty="0" smtClean="0">
                <a:solidFill>
                  <a:srgbClr val="FFFF00"/>
                </a:solidFill>
              </a:rPr>
              <a:t>dwell in booths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23:43  That your generations may know that I made the children of Israel to </a:t>
            </a:r>
            <a:r>
              <a:rPr lang="en-US" sz="2800" b="1" dirty="0" smtClean="0">
                <a:solidFill>
                  <a:srgbClr val="FFFF00"/>
                </a:solidFill>
              </a:rPr>
              <a:t>dwell in booths</a:t>
            </a:r>
            <a:r>
              <a:rPr lang="en-US" sz="2800" dirty="0" smtClean="0">
                <a:solidFill>
                  <a:schemeClr val="bg1"/>
                </a:solidFill>
              </a:rPr>
              <a:t>, when I brought them out of the land of Egypt: I </a:t>
            </a:r>
            <a:r>
              <a:rPr lang="en-US" sz="2800" i="1" dirty="0" smtClean="0">
                <a:solidFill>
                  <a:schemeClr val="bg1"/>
                </a:solidFill>
              </a:rPr>
              <a:t>am</a:t>
            </a:r>
            <a:r>
              <a:rPr lang="en-US" sz="2800" dirty="0" smtClean="0">
                <a:solidFill>
                  <a:schemeClr val="bg1"/>
                </a:solidFill>
              </a:rPr>
              <a:t> the LORD your God.</a:t>
            </a:r>
          </a:p>
          <a:p>
            <a:endParaRPr lang="en-US" sz="800" i="1" dirty="0" smtClean="0">
              <a:solidFill>
                <a:schemeClr val="bg1"/>
              </a:solidFill>
            </a:endParaRPr>
          </a:p>
          <a:p>
            <a:r>
              <a:rPr lang="en-US" sz="2800" dirty="0" smtClean="0">
                <a:solidFill>
                  <a:schemeClr val="bg1"/>
                </a:solidFill>
              </a:rPr>
              <a:t>Lev. 23:44  And Moses declared unto the children of Israel the feasts of the LORD.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A bit of background …</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pPr algn="ctr"/>
            <a:r>
              <a:rPr lang="en-US" sz="6000" dirty="0" smtClean="0">
                <a:solidFill>
                  <a:schemeClr val="bg1"/>
                </a:solidFill>
              </a:rPr>
              <a:t>… is that </a:t>
            </a:r>
            <a:r>
              <a:rPr lang="en-US" sz="6000" b="1" dirty="0" smtClean="0">
                <a:solidFill>
                  <a:srgbClr val="FFFF00"/>
                </a:solidFill>
              </a:rPr>
              <a:t>Solomon</a:t>
            </a:r>
            <a:r>
              <a:rPr lang="en-US" sz="6000" dirty="0" smtClean="0">
                <a:solidFill>
                  <a:schemeClr val="bg1"/>
                </a:solidFill>
              </a:rPr>
              <a:t>, had just </a:t>
            </a:r>
            <a:r>
              <a:rPr lang="en-US" sz="6000" b="1" u="sng" dirty="0" smtClean="0">
                <a:solidFill>
                  <a:schemeClr val="bg1"/>
                </a:solidFill>
              </a:rPr>
              <a:t>finished</a:t>
            </a:r>
            <a:r>
              <a:rPr lang="en-US" sz="6000" dirty="0" smtClean="0">
                <a:solidFill>
                  <a:schemeClr val="bg1"/>
                </a:solidFill>
              </a:rPr>
              <a:t> the Temple [</a:t>
            </a:r>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dirty="0" smtClean="0">
                <a:solidFill>
                  <a:schemeClr val="bg1"/>
                </a:solidFill>
              </a:rPr>
              <a:t> 7:51; </a:t>
            </a:r>
            <a:r>
              <a:rPr lang="en-US" sz="6000" b="1" dirty="0" smtClean="0">
                <a:solidFill>
                  <a:srgbClr val="00B050"/>
                </a:solidFill>
              </a:rPr>
              <a:t>2 Chr.</a:t>
            </a:r>
            <a:r>
              <a:rPr lang="en-US" sz="6000" dirty="0" smtClean="0">
                <a:solidFill>
                  <a:schemeClr val="bg1"/>
                </a:solidFill>
              </a:rPr>
              <a:t> 5:1 KJB], and it was glorious, </a:t>
            </a:r>
            <a:r>
              <a:rPr lang="en-US" sz="6000" b="1" u="sng" dirty="0" smtClean="0">
                <a:solidFill>
                  <a:schemeClr val="bg1"/>
                </a:solidFill>
              </a:rPr>
              <a:t>outwardly</a:t>
            </a:r>
            <a:r>
              <a:rPr lang="en-US" sz="6000" dirty="0" smtClean="0">
                <a:solidFill>
                  <a:schemeClr val="bg1"/>
                </a:solidFill>
              </a:rPr>
              <a:t>.</a:t>
            </a:r>
          </a:p>
          <a:p>
            <a:pPr algn="ctr"/>
            <a:endParaRPr lang="en-US" sz="2000" dirty="0" smtClean="0">
              <a:solidFill>
                <a:schemeClr val="bg1"/>
              </a:solidFill>
            </a:endParaRPr>
          </a:p>
          <a:p>
            <a:pPr algn="ctr"/>
            <a:r>
              <a:rPr lang="en-US" sz="6000" dirty="0" smtClean="0">
                <a:solidFill>
                  <a:schemeClr val="bg1"/>
                </a:solidFill>
              </a:rPr>
              <a:t>The </a:t>
            </a:r>
            <a:r>
              <a:rPr lang="en-US" sz="6000" b="1" dirty="0" smtClean="0">
                <a:solidFill>
                  <a:srgbClr val="FFFF00"/>
                </a:solidFill>
              </a:rPr>
              <a:t>tent</a:t>
            </a:r>
            <a:r>
              <a:rPr lang="en-US" sz="6000" dirty="0" smtClean="0">
                <a:solidFill>
                  <a:schemeClr val="bg1"/>
                </a:solidFill>
              </a:rPr>
              <a:t> of the congregation, a temporary structure, a representation of the body of Jesus while on earth before His death, was waxing old, even as our own earthly tents (</a:t>
            </a:r>
            <a:r>
              <a:rPr lang="en-US" sz="6000" b="1" dirty="0" smtClean="0">
                <a:solidFill>
                  <a:srgbClr val="00B050"/>
                </a:solidFill>
              </a:rPr>
              <a:t>2 Pet.</a:t>
            </a:r>
            <a:r>
              <a:rPr lang="en-US" sz="6000" dirty="0" smtClean="0">
                <a:solidFill>
                  <a:schemeClr val="bg1"/>
                </a:solidFill>
              </a:rPr>
              <a:t> 1:13-14 KJB).</a:t>
            </a:r>
          </a:p>
          <a:p>
            <a:pPr algn="ctr"/>
            <a:endParaRPr lang="en-US" sz="2000" dirty="0" smtClean="0">
              <a:solidFill>
                <a:schemeClr val="bg1"/>
              </a:solidFill>
            </a:endParaRPr>
          </a:p>
          <a:p>
            <a:pPr algn="ctr"/>
            <a:r>
              <a:rPr lang="en-US" sz="6000" dirty="0" smtClean="0">
                <a:solidFill>
                  <a:schemeClr val="bg1"/>
                </a:solidFill>
              </a:rPr>
              <a:t>The </a:t>
            </a:r>
            <a:r>
              <a:rPr lang="en-US" sz="6000" b="1" dirty="0" smtClean="0">
                <a:solidFill>
                  <a:srgbClr val="FFFF00"/>
                </a:solidFill>
              </a:rPr>
              <a:t>Temple</a:t>
            </a:r>
            <a:r>
              <a:rPr lang="en-US" sz="6000" dirty="0" smtClean="0">
                <a:solidFill>
                  <a:schemeClr val="bg1"/>
                </a:solidFill>
              </a:rPr>
              <a:t> made of lasting and precious stones, was to be a permanent and eternal structure; a representation of the resurrected and glorified body of Jesus, and even our own.</a:t>
            </a:r>
          </a:p>
          <a:p>
            <a:pPr algn="ctr"/>
            <a:endParaRPr lang="en-US" sz="2000" dirty="0" smtClean="0">
              <a:solidFill>
                <a:schemeClr val="bg1"/>
              </a:solidFill>
            </a:endParaRPr>
          </a:p>
          <a:p>
            <a:pPr algn="ctr"/>
            <a:r>
              <a:rPr lang="en-US" sz="6000" dirty="0" smtClean="0">
                <a:solidFill>
                  <a:schemeClr val="bg1"/>
                </a:solidFill>
              </a:rPr>
              <a:t>Yet, even though the Temple, in type, in the days of Solomon was outwardly complete, yet it was still </a:t>
            </a:r>
            <a:r>
              <a:rPr lang="en-US" sz="6000" b="1" dirty="0" smtClean="0">
                <a:solidFill>
                  <a:srgbClr val="FFFF00"/>
                </a:solidFill>
              </a:rPr>
              <a:t>missing one thing</a:t>
            </a:r>
            <a:r>
              <a:rPr lang="en-US" sz="6000" dirty="0" smtClean="0">
                <a:solidFill>
                  <a:schemeClr val="bg1"/>
                </a:solidFill>
              </a:rPr>
              <a:t> – </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BOOTHS/TABERNACLES</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Days – </a:t>
            </a:r>
            <a:r>
              <a:rPr lang="en-US" sz="2400" b="1" dirty="0" smtClean="0">
                <a:solidFill>
                  <a:srgbClr val="FFFF00"/>
                </a:solidFill>
              </a:rPr>
              <a:t>15</a:t>
            </a:r>
            <a:r>
              <a:rPr lang="en-US" sz="2400" b="1" baseline="30000" dirty="0" smtClean="0">
                <a:solidFill>
                  <a:srgbClr val="FFFF00"/>
                </a:solidFill>
              </a:rPr>
              <a:t>th</a:t>
            </a:r>
            <a:r>
              <a:rPr lang="en-US" sz="2400" b="1" dirty="0" smtClean="0">
                <a:solidFill>
                  <a:srgbClr val="FFFF00"/>
                </a:solidFill>
              </a:rPr>
              <a:t> Day to 21</a:t>
            </a:r>
            <a:r>
              <a:rPr lang="en-US" sz="2400" b="1" baseline="30000" dirty="0" smtClean="0">
                <a:solidFill>
                  <a:srgbClr val="FFFF00"/>
                </a:solidFill>
              </a:rPr>
              <a:t>st</a:t>
            </a:r>
            <a:r>
              <a:rPr lang="en-US" sz="2400" b="1" dirty="0" smtClean="0">
                <a:solidFill>
                  <a:srgbClr val="FFFF00"/>
                </a:solidFill>
              </a:rPr>
              <a:t> Day, &amp; 22</a:t>
            </a:r>
            <a:r>
              <a:rPr lang="en-US" sz="2400" b="1" baseline="30000" dirty="0" smtClean="0">
                <a:solidFill>
                  <a:srgbClr val="FFFF00"/>
                </a:solidFill>
              </a:rPr>
              <a:t>nd</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23:33-44; </a:t>
            </a:r>
            <a:r>
              <a:rPr lang="en-US" sz="2400" b="1" dirty="0" smtClean="0">
                <a:solidFill>
                  <a:srgbClr val="00B050"/>
                </a:solidFill>
              </a:rPr>
              <a:t>Num.</a:t>
            </a:r>
            <a:r>
              <a:rPr lang="en-US" sz="2400" b="1" dirty="0" smtClean="0">
                <a:solidFill>
                  <a:schemeClr val="bg1"/>
                </a:solidFill>
              </a:rPr>
              <a:t> 29:12-40; </a:t>
            </a:r>
            <a:r>
              <a:rPr lang="en-US" sz="2400" b="1" dirty="0" smtClean="0">
                <a:solidFill>
                  <a:srgbClr val="00B050"/>
                </a:solidFill>
              </a:rPr>
              <a:t>Deut.</a:t>
            </a:r>
            <a:r>
              <a:rPr lang="en-US" sz="2400" b="1" dirty="0" smtClean="0">
                <a:solidFill>
                  <a:schemeClr val="bg1"/>
                </a:solidFill>
              </a:rPr>
              <a:t> 16:13-15</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Rev.</a:t>
            </a:r>
            <a:r>
              <a:rPr lang="en-US" sz="2400" b="1" dirty="0" smtClean="0">
                <a:solidFill>
                  <a:schemeClr val="bg1"/>
                </a:solidFill>
              </a:rPr>
              <a:t> 7:9, 11:15, 14:13-20, the very harvest and bringing in the sheaves, for the '3 Angels' (</a:t>
            </a:r>
            <a:r>
              <a:rPr lang="en-US" sz="2400" b="1" dirty="0" smtClean="0">
                <a:solidFill>
                  <a:srgbClr val="00B050"/>
                </a:solidFill>
              </a:rPr>
              <a:t>Rev.</a:t>
            </a:r>
            <a:r>
              <a:rPr lang="en-US" sz="2400" b="1" dirty="0" smtClean="0">
                <a:solidFill>
                  <a:schemeClr val="bg1"/>
                </a:solidFill>
              </a:rPr>
              <a:t> 14:6-12; yea, the 4</a:t>
            </a:r>
            <a:r>
              <a:rPr lang="en-US" sz="2400" b="1" baseline="30000" dirty="0" smtClean="0">
                <a:solidFill>
                  <a:schemeClr val="bg1"/>
                </a:solidFill>
              </a:rPr>
              <a:t>th</a:t>
            </a:r>
            <a:r>
              <a:rPr lang="en-US" sz="2400" b="1" dirty="0" smtClean="0">
                <a:solidFill>
                  <a:schemeClr val="bg1"/>
                </a:solidFill>
              </a:rPr>
              <a:t> also, </a:t>
            </a:r>
            <a:r>
              <a:rPr lang="en-US" sz="2400" b="1" dirty="0" smtClean="0">
                <a:solidFill>
                  <a:srgbClr val="00B050"/>
                </a:solidFill>
              </a:rPr>
              <a:t>Rev.</a:t>
            </a:r>
            <a:r>
              <a:rPr lang="en-US" sz="2400" b="1" dirty="0" smtClean="0">
                <a:solidFill>
                  <a:schemeClr val="bg1"/>
                </a:solidFill>
              </a:rPr>
              <a:t> 18:1-5) are the reapers (</a:t>
            </a:r>
            <a:r>
              <a:rPr lang="en-US" sz="2400" b="1" dirty="0" smtClean="0">
                <a:solidFill>
                  <a:srgbClr val="00B050"/>
                </a:solidFill>
              </a:rPr>
              <a:t>Mat.</a:t>
            </a:r>
            <a:r>
              <a:rPr lang="en-US" sz="2400" b="1" dirty="0" smtClean="0">
                <a:solidFill>
                  <a:schemeClr val="bg1"/>
                </a:solidFill>
              </a:rPr>
              <a:t> 13:39)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7:9  After this I beheld, and, lo, </a:t>
            </a:r>
            <a:r>
              <a:rPr lang="en-US" sz="2800" b="1" dirty="0" smtClean="0">
                <a:solidFill>
                  <a:srgbClr val="FFFF00"/>
                </a:solidFill>
              </a:rPr>
              <a:t>a great multitude, which no man could number, of all nations, and </a:t>
            </a:r>
            <a:r>
              <a:rPr lang="en-US" sz="2800" b="1" dirty="0" err="1" smtClean="0">
                <a:solidFill>
                  <a:srgbClr val="FFFF00"/>
                </a:solidFill>
              </a:rPr>
              <a:t>kindreds</a:t>
            </a:r>
            <a:r>
              <a:rPr lang="en-US" sz="2800" b="1" dirty="0" smtClean="0">
                <a:solidFill>
                  <a:srgbClr val="FFFF00"/>
                </a:solidFill>
              </a:rPr>
              <a:t>, and people, and tongues, stood before the throne, and before the Lamb, clothed with white robes, and palms in their hands</a:t>
            </a:r>
            <a:r>
              <a:rPr lang="en-US" sz="2800" dirty="0" smtClean="0">
                <a:solidFill>
                  <a:schemeClr val="bg1"/>
                </a:solidFill>
              </a:rPr>
              <a:t>;</a:t>
            </a:r>
          </a:p>
          <a:p>
            <a:endParaRPr lang="en-US" sz="900" dirty="0" smtClean="0">
              <a:solidFill>
                <a:schemeClr val="bg1"/>
              </a:solidFill>
            </a:endParaRPr>
          </a:p>
          <a:p>
            <a:r>
              <a:rPr lang="en-US" sz="2800" dirty="0" smtClean="0">
                <a:solidFill>
                  <a:schemeClr val="bg1"/>
                </a:solidFill>
              </a:rPr>
              <a:t>Rev. 11:15  And the seventh angel sounded; and there were great voices in heaven, saying, </a:t>
            </a:r>
            <a:r>
              <a:rPr lang="en-US" sz="2800" b="1" dirty="0" smtClean="0">
                <a:solidFill>
                  <a:srgbClr val="FFFF00"/>
                </a:solidFill>
              </a:rPr>
              <a:t>The kingdoms of this world are become </a:t>
            </a:r>
            <a:r>
              <a:rPr lang="en-US" sz="2800" b="1" i="1" dirty="0" smtClean="0">
                <a:solidFill>
                  <a:srgbClr val="FFFF00"/>
                </a:solidFill>
              </a:rPr>
              <a:t>the kingdoms</a:t>
            </a:r>
            <a:r>
              <a:rPr lang="en-US" sz="2800" b="1" dirty="0" smtClean="0">
                <a:solidFill>
                  <a:srgbClr val="FFFF00"/>
                </a:solidFill>
              </a:rPr>
              <a:t> of our Lord, and of his Christ; and he shall reign for ever and ever</a:t>
            </a:r>
            <a:r>
              <a:rPr lang="en-US" sz="2800" dirty="0" smtClean="0">
                <a:solidFill>
                  <a:schemeClr val="bg1"/>
                </a:solidFill>
              </a:rPr>
              <a:t>.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Rev. 14:13  And I heard a voice from heaven saying unto me, Write, Blessed </a:t>
            </a:r>
            <a:r>
              <a:rPr lang="en-US" sz="2400" i="1" dirty="0" smtClean="0">
                <a:solidFill>
                  <a:schemeClr val="bg1"/>
                </a:solidFill>
              </a:rPr>
              <a:t>are</a:t>
            </a:r>
            <a:r>
              <a:rPr lang="en-US" sz="2400" dirty="0" smtClean="0">
                <a:solidFill>
                  <a:schemeClr val="bg1"/>
                </a:solidFill>
              </a:rPr>
              <a:t> the dead which die in the Lord from henceforth: Yea, </a:t>
            </a:r>
            <a:r>
              <a:rPr lang="en-US" sz="2400" dirty="0" err="1" smtClean="0">
                <a:solidFill>
                  <a:schemeClr val="bg1"/>
                </a:solidFill>
              </a:rPr>
              <a:t>saith</a:t>
            </a:r>
            <a:r>
              <a:rPr lang="en-US" sz="2400" dirty="0" smtClean="0">
                <a:solidFill>
                  <a:schemeClr val="bg1"/>
                </a:solidFill>
              </a:rPr>
              <a:t> the Spirit, that they may rest from their </a:t>
            </a:r>
            <a:r>
              <a:rPr lang="en-US" sz="2400" dirty="0" err="1" smtClean="0">
                <a:solidFill>
                  <a:schemeClr val="bg1"/>
                </a:solidFill>
              </a:rPr>
              <a:t>labours</a:t>
            </a:r>
            <a:r>
              <a:rPr lang="en-US" sz="2400" dirty="0" smtClean="0">
                <a:solidFill>
                  <a:schemeClr val="bg1"/>
                </a:solidFill>
              </a:rPr>
              <a:t>; and their works do follow them.</a:t>
            </a:r>
          </a:p>
          <a:p>
            <a:endParaRPr lang="en-US" sz="800" dirty="0" smtClean="0">
              <a:solidFill>
                <a:schemeClr val="bg1"/>
              </a:solidFill>
            </a:endParaRPr>
          </a:p>
          <a:p>
            <a:r>
              <a:rPr lang="en-US" sz="2400" dirty="0" smtClean="0">
                <a:solidFill>
                  <a:schemeClr val="bg1"/>
                </a:solidFill>
              </a:rPr>
              <a:t>Rev. 14:14  And I looked, and behold a white cloud, and upon the cloud </a:t>
            </a:r>
            <a:r>
              <a:rPr lang="en-US" sz="2400" i="1" dirty="0" smtClean="0">
                <a:solidFill>
                  <a:schemeClr val="bg1"/>
                </a:solidFill>
              </a:rPr>
              <a:t>one</a:t>
            </a:r>
            <a:r>
              <a:rPr lang="en-US" sz="2400" dirty="0" smtClean="0">
                <a:solidFill>
                  <a:schemeClr val="bg1"/>
                </a:solidFill>
              </a:rPr>
              <a:t> sat like unto </a:t>
            </a:r>
            <a:r>
              <a:rPr lang="en-US" sz="2400" b="1" dirty="0" smtClean="0">
                <a:solidFill>
                  <a:srgbClr val="FFFF00"/>
                </a:solidFill>
              </a:rPr>
              <a:t>the Son of man, having on his head a golden crown, and in his hand a sharp sickle</a:t>
            </a:r>
            <a:r>
              <a:rPr lang="en-US" sz="2400" dirty="0" smtClean="0">
                <a:solidFill>
                  <a:schemeClr val="bg1"/>
                </a:solidFill>
              </a:rPr>
              <a:t>.</a:t>
            </a:r>
          </a:p>
          <a:p>
            <a:endParaRPr lang="en-US" sz="800" dirty="0" smtClean="0">
              <a:solidFill>
                <a:schemeClr val="bg1"/>
              </a:solidFill>
            </a:endParaRPr>
          </a:p>
          <a:p>
            <a:r>
              <a:rPr lang="en-US" sz="2400" dirty="0" smtClean="0">
                <a:solidFill>
                  <a:schemeClr val="bg1"/>
                </a:solidFill>
              </a:rPr>
              <a:t>Rev. 14:15  And another angel came out of the temple, crying with a loud voice to him that sat on the cloud, </a:t>
            </a:r>
            <a:r>
              <a:rPr lang="en-US" sz="2400" b="1" dirty="0" smtClean="0">
                <a:solidFill>
                  <a:srgbClr val="FFFF00"/>
                </a:solidFill>
              </a:rPr>
              <a:t>Thrust in thy sickle, and reap: for the time is come for thee to reap; for the harvest of the earth is ripe.</a:t>
            </a:r>
          </a:p>
          <a:p>
            <a:endParaRPr lang="en-US" sz="800" dirty="0" smtClean="0">
              <a:solidFill>
                <a:schemeClr val="bg1"/>
              </a:solidFill>
            </a:endParaRPr>
          </a:p>
          <a:p>
            <a:r>
              <a:rPr lang="en-US" sz="2400" dirty="0" smtClean="0">
                <a:solidFill>
                  <a:schemeClr val="bg1"/>
                </a:solidFill>
              </a:rPr>
              <a:t>Rev. 14:16  And </a:t>
            </a:r>
            <a:r>
              <a:rPr lang="en-US" sz="2400" b="1" dirty="0" smtClean="0">
                <a:solidFill>
                  <a:srgbClr val="FFFF00"/>
                </a:solidFill>
              </a:rPr>
              <a:t>he that sat on the cloud thrust in his sickle on the earth; and the earth was reaped</a:t>
            </a:r>
            <a:r>
              <a:rPr lang="en-US" sz="2400"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Rev. 14:17  And </a:t>
            </a:r>
            <a:r>
              <a:rPr lang="en-US" sz="2400" b="1" dirty="0" smtClean="0">
                <a:solidFill>
                  <a:srgbClr val="FFFF00"/>
                </a:solidFill>
              </a:rPr>
              <a:t>another angel came out of the temple which is in heaven, he also having a sharp sickle.</a:t>
            </a:r>
          </a:p>
          <a:p>
            <a:endParaRPr lang="en-US" sz="800" dirty="0" smtClean="0">
              <a:solidFill>
                <a:schemeClr val="bg1"/>
              </a:solidFill>
            </a:endParaRPr>
          </a:p>
          <a:p>
            <a:r>
              <a:rPr lang="en-US" sz="2400" dirty="0" smtClean="0">
                <a:solidFill>
                  <a:schemeClr val="bg1"/>
                </a:solidFill>
              </a:rPr>
              <a:t>Rev. 14:18  And another angel came out from the altar, which had power over fire; and cried with a loud cry to him that had the sharp sickle, saying, </a:t>
            </a:r>
            <a:r>
              <a:rPr lang="en-US" sz="2400" b="1" dirty="0" smtClean="0">
                <a:solidFill>
                  <a:srgbClr val="FFFF00"/>
                </a:solidFill>
              </a:rPr>
              <a:t>Thrust in thy sharp sickle, and gather the clusters of the vine of the earth; for her grapes are fully ripe.</a:t>
            </a:r>
          </a:p>
          <a:p>
            <a:endParaRPr lang="en-US" sz="800" dirty="0" smtClean="0">
              <a:solidFill>
                <a:schemeClr val="bg1"/>
              </a:solidFill>
            </a:endParaRPr>
          </a:p>
          <a:p>
            <a:r>
              <a:rPr lang="en-US" sz="2400" dirty="0" smtClean="0">
                <a:solidFill>
                  <a:schemeClr val="bg1"/>
                </a:solidFill>
              </a:rPr>
              <a:t>Rev. 14:19  </a:t>
            </a:r>
            <a:r>
              <a:rPr lang="en-US" sz="2400" b="1" dirty="0" smtClean="0">
                <a:solidFill>
                  <a:srgbClr val="FFFF00"/>
                </a:solidFill>
              </a:rPr>
              <a:t>And the angel thrust in his sickle into the earth, and gathered the vine of the earth, and cast </a:t>
            </a:r>
            <a:r>
              <a:rPr lang="en-US" sz="2400" b="1" i="1" dirty="0" smtClean="0">
                <a:solidFill>
                  <a:srgbClr val="FFFF00"/>
                </a:solidFill>
              </a:rPr>
              <a:t>it</a:t>
            </a:r>
            <a:r>
              <a:rPr lang="en-US" sz="2400" b="1" dirty="0" smtClean="0">
                <a:solidFill>
                  <a:srgbClr val="FFFF00"/>
                </a:solidFill>
              </a:rPr>
              <a:t> into the great winepress of the wrath of God</a:t>
            </a:r>
            <a:r>
              <a:rPr lang="en-US" sz="2400" dirty="0" smtClean="0">
                <a:solidFill>
                  <a:schemeClr val="bg1"/>
                </a:solidFill>
              </a:rPr>
              <a:t>.</a:t>
            </a:r>
          </a:p>
          <a:p>
            <a:endParaRPr lang="en-US" sz="800" i="1" dirty="0" smtClean="0">
              <a:solidFill>
                <a:schemeClr val="bg1"/>
              </a:solidFill>
            </a:endParaRPr>
          </a:p>
          <a:p>
            <a:r>
              <a:rPr lang="en-US" sz="2400" dirty="0" smtClean="0">
                <a:solidFill>
                  <a:schemeClr val="bg1"/>
                </a:solidFill>
              </a:rPr>
              <a:t>Rev. 14:20  And the winepress was trodden without the city, and blood came out of the winepress, even unto the horse bridles, by the space of a thousand </a:t>
            </a:r>
            <a:r>
              <a:rPr lang="en-US" sz="2400" i="1" dirty="0" smtClean="0">
                <a:solidFill>
                  <a:schemeClr val="bg1"/>
                </a:solidFill>
              </a:rPr>
              <a:t>and</a:t>
            </a:r>
            <a:r>
              <a:rPr lang="en-US" sz="2400" dirty="0" smtClean="0">
                <a:solidFill>
                  <a:schemeClr val="bg1"/>
                </a:solidFill>
              </a:rPr>
              <a:t> six hundred furlongs.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ms Of Victor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at the feast</a:t>
            </a:r>
            <a:r>
              <a:rPr lang="en-US" sz="4800" dirty="0" smtClean="0">
                <a:solidFill>
                  <a:schemeClr val="bg1"/>
                </a:solidFill>
              </a:rPr>
              <a:t> </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Remember the Question?:</a:t>
            </a:r>
          </a:p>
          <a:p>
            <a:pPr algn="ctr"/>
            <a:endParaRPr lang="en-US" sz="800" b="1" dirty="0" smtClean="0">
              <a:solidFill>
                <a:schemeClr val="bg1"/>
              </a:solidFill>
            </a:endParaRPr>
          </a:p>
          <a:p>
            <a:pPr algn="ctr"/>
            <a:r>
              <a:rPr lang="en-US" sz="6000" b="1" dirty="0" smtClean="0">
                <a:solidFill>
                  <a:srgbClr val="00B0F0"/>
                </a:solidFill>
              </a:rPr>
              <a:t>At what event were the people of God to be assembled together?</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The Feast (of an assembly) of:</a:t>
            </a:r>
          </a:p>
          <a:p>
            <a:pPr algn="ctr"/>
            <a:endParaRPr lang="en-US" sz="800" b="1" dirty="0" smtClean="0">
              <a:solidFill>
                <a:srgbClr val="00B0F0"/>
              </a:solidFill>
            </a:endParaRPr>
          </a:p>
          <a:p>
            <a:pPr algn="ctr"/>
            <a:r>
              <a:rPr lang="en-US" sz="9600" b="1" dirty="0" smtClean="0">
                <a:solidFill>
                  <a:srgbClr val="00B0F0"/>
                </a:solidFill>
              </a:rPr>
              <a:t>the 7</a:t>
            </a:r>
            <a:r>
              <a:rPr lang="en-US" sz="9600" b="1" baseline="30000" dirty="0" smtClean="0">
                <a:solidFill>
                  <a:srgbClr val="00B0F0"/>
                </a:solidFill>
              </a:rPr>
              <a:t>th</a:t>
            </a:r>
            <a:r>
              <a:rPr lang="en-US" sz="9600" b="1" dirty="0" smtClean="0">
                <a:solidFill>
                  <a:srgbClr val="00B0F0"/>
                </a:solidFill>
              </a:rPr>
              <a:t> Month!</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0000" lnSpcReduction="20000"/>
          </a:bodyPr>
          <a:lstStyle/>
          <a:p>
            <a:pPr algn="ctr"/>
            <a:r>
              <a:rPr lang="en-US" sz="9600" dirty="0" smtClean="0">
                <a:solidFill>
                  <a:schemeClr val="bg1"/>
                </a:solidFill>
              </a:rPr>
              <a:t>The seventh month, in which the three </a:t>
            </a:r>
            <a:r>
              <a:rPr lang="en-US" sz="9600" b="1" u="sng" dirty="0" smtClean="0">
                <a:solidFill>
                  <a:schemeClr val="bg1"/>
                </a:solidFill>
              </a:rPr>
              <a:t>final</a:t>
            </a:r>
            <a:r>
              <a:rPr lang="en-US" sz="9600" dirty="0" smtClean="0">
                <a:solidFill>
                  <a:schemeClr val="bg1"/>
                </a:solidFill>
              </a:rPr>
              <a:t> feasts (Trumpets, Atonement, Tabernacles) were celebrated/kept.</a:t>
            </a:r>
          </a:p>
          <a:p>
            <a:pPr algn="ctr"/>
            <a:endParaRPr lang="en-US" sz="2000" dirty="0" smtClean="0">
              <a:solidFill>
                <a:schemeClr val="bg1"/>
              </a:solidFill>
            </a:endParaRPr>
          </a:p>
          <a:p>
            <a:pPr algn="ctr"/>
            <a:r>
              <a:rPr lang="en-US" sz="9600" b="1" dirty="0" smtClean="0">
                <a:solidFill>
                  <a:schemeClr val="bg1"/>
                </a:solidFill>
              </a:rPr>
              <a:t>We are since </a:t>
            </a:r>
            <a:r>
              <a:rPr lang="en-US" sz="9600" b="1" dirty="0" smtClean="0">
                <a:solidFill>
                  <a:srgbClr val="FFFF00"/>
                </a:solidFill>
              </a:rPr>
              <a:t>AD 1833/34</a:t>
            </a:r>
            <a:r>
              <a:rPr lang="en-US" sz="9600" b="1" dirty="0" smtClean="0">
                <a:solidFill>
                  <a:schemeClr val="bg1"/>
                </a:solidFill>
              </a:rPr>
              <a:t> in the anti-typical time of the 7</a:t>
            </a:r>
            <a:r>
              <a:rPr lang="en-US" sz="9600" b="1" baseline="30000" dirty="0" smtClean="0">
                <a:solidFill>
                  <a:schemeClr val="bg1"/>
                </a:solidFill>
              </a:rPr>
              <a:t>th</a:t>
            </a:r>
            <a:r>
              <a:rPr lang="en-US" sz="9600" b="1" dirty="0" smtClean="0">
                <a:solidFill>
                  <a:schemeClr val="bg1"/>
                </a:solidFill>
              </a:rPr>
              <a:t> Month, yes, even </a:t>
            </a:r>
            <a:r>
              <a:rPr lang="en-US" sz="9600" b="1" u="sng" dirty="0" smtClean="0">
                <a:solidFill>
                  <a:schemeClr val="bg1"/>
                </a:solidFill>
              </a:rPr>
              <a:t>right now</a:t>
            </a:r>
            <a:r>
              <a:rPr lang="en-US" sz="9600" b="1" dirty="0" smtClean="0">
                <a:solidFill>
                  <a:schemeClr val="bg1"/>
                </a:solidFill>
              </a:rPr>
              <a:t> in </a:t>
            </a:r>
            <a:r>
              <a:rPr lang="en-US" sz="9600" b="1" dirty="0" smtClean="0">
                <a:solidFill>
                  <a:srgbClr val="00B0F0"/>
                </a:solidFill>
              </a:rPr>
              <a:t>the Day of Atonement</a:t>
            </a:r>
            <a:r>
              <a:rPr lang="en-US" sz="9600" b="1" dirty="0" smtClean="0">
                <a:solidFill>
                  <a:schemeClr val="bg1"/>
                </a:solidFill>
              </a:rPr>
              <a:t> (since </a:t>
            </a:r>
            <a:r>
              <a:rPr lang="en-US" sz="9600" b="1" dirty="0" smtClean="0">
                <a:solidFill>
                  <a:srgbClr val="FFFF00"/>
                </a:solidFill>
              </a:rPr>
              <a:t>AD October 22, 1844</a:t>
            </a:r>
            <a:r>
              <a:rPr lang="en-US" sz="9600" b="1" dirty="0" smtClean="0">
                <a:solidFill>
                  <a:schemeClr val="bg1"/>
                </a:solidFill>
              </a:rPr>
              <a:t>).</a:t>
            </a:r>
          </a:p>
          <a:p>
            <a:pPr algn="ctr"/>
            <a:endParaRPr lang="en-US" sz="2000" b="1" dirty="0" smtClean="0">
              <a:solidFill>
                <a:schemeClr val="bg1"/>
              </a:solidFill>
            </a:endParaRPr>
          </a:p>
          <a:p>
            <a:pPr algn="ctr"/>
            <a:r>
              <a:rPr lang="en-US" sz="9600" dirty="0" smtClean="0">
                <a:solidFill>
                  <a:schemeClr val="bg1"/>
                </a:solidFill>
              </a:rPr>
              <a:t>Is our heart in this Heavenly time?</a:t>
            </a:r>
            <a:endParaRPr lang="en-US" sz="9600" b="1" dirty="0" smtClean="0">
              <a:solidFill>
                <a:schemeClr val="bg1"/>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1 Chr. 12:32  And of </a:t>
            </a:r>
            <a:r>
              <a:rPr lang="en-US" sz="2800" b="1" dirty="0" smtClean="0">
                <a:solidFill>
                  <a:srgbClr val="FFFF00"/>
                </a:solidFill>
              </a:rPr>
              <a:t>the children of Issachar, </a:t>
            </a:r>
            <a:r>
              <a:rPr lang="en-US" sz="2800" b="1" i="1" dirty="0" smtClean="0">
                <a:solidFill>
                  <a:srgbClr val="FFFF00"/>
                </a:solidFill>
              </a:rPr>
              <a:t>which were men</a:t>
            </a:r>
            <a:r>
              <a:rPr lang="en-US" sz="2800" b="1" dirty="0" smtClean="0">
                <a:solidFill>
                  <a:srgbClr val="FFFF00"/>
                </a:solidFill>
              </a:rPr>
              <a:t> that had understanding of the times, to know what Israel ought to do</a:t>
            </a:r>
            <a:r>
              <a:rPr lang="en-US" sz="2800" dirty="0" smtClean="0">
                <a:solidFill>
                  <a:schemeClr val="bg1"/>
                </a:solidFill>
              </a:rPr>
              <a:t>; the heads of them </a:t>
            </a:r>
            <a:r>
              <a:rPr lang="en-US" sz="2800" i="1" dirty="0" smtClean="0">
                <a:solidFill>
                  <a:schemeClr val="bg1"/>
                </a:solidFill>
              </a:rPr>
              <a:t>were</a:t>
            </a:r>
            <a:r>
              <a:rPr lang="en-US" sz="2800" dirty="0" smtClean="0">
                <a:solidFill>
                  <a:schemeClr val="bg1"/>
                </a:solidFill>
              </a:rPr>
              <a:t> two hundred; and all their brethren </a:t>
            </a:r>
            <a:r>
              <a:rPr lang="en-US" sz="2800" i="1" dirty="0" smtClean="0">
                <a:solidFill>
                  <a:schemeClr val="bg1"/>
                </a:solidFill>
              </a:rPr>
              <a:t>were</a:t>
            </a:r>
            <a:r>
              <a:rPr lang="en-US" sz="2800" dirty="0" smtClean="0">
                <a:solidFill>
                  <a:schemeClr val="bg1"/>
                </a:solidFill>
              </a:rPr>
              <a:t> at their commandment.</a:t>
            </a:r>
          </a:p>
          <a:p>
            <a:endParaRPr lang="en-US" sz="800" b="1" dirty="0" smtClean="0">
              <a:solidFill>
                <a:schemeClr val="bg1"/>
              </a:solidFill>
            </a:endParaRPr>
          </a:p>
          <a:p>
            <a:r>
              <a:rPr lang="en-US" sz="2800" dirty="0" smtClean="0">
                <a:solidFill>
                  <a:schemeClr val="bg1"/>
                </a:solidFill>
              </a:rPr>
              <a:t>Rom. 13:11  And that, </a:t>
            </a:r>
            <a:r>
              <a:rPr lang="en-US" sz="2800" b="1" dirty="0" smtClean="0">
                <a:solidFill>
                  <a:srgbClr val="FFFF00"/>
                </a:solidFill>
              </a:rPr>
              <a:t>knowing the time, that now </a:t>
            </a:r>
            <a:r>
              <a:rPr lang="en-US" sz="2800" b="1" i="1" dirty="0" smtClean="0">
                <a:solidFill>
                  <a:srgbClr val="FFFF00"/>
                </a:solidFill>
              </a:rPr>
              <a:t>it is</a:t>
            </a:r>
            <a:r>
              <a:rPr lang="en-US" sz="2800" b="1" dirty="0" smtClean="0">
                <a:solidFill>
                  <a:srgbClr val="FFFF00"/>
                </a:solidFill>
              </a:rPr>
              <a:t> high time to awake out of sleep: for now </a:t>
            </a:r>
            <a:r>
              <a:rPr lang="en-US" sz="2800" b="1" i="1" dirty="0" smtClean="0">
                <a:solidFill>
                  <a:srgbClr val="FFFF00"/>
                </a:solidFill>
              </a:rPr>
              <a:t>is</a:t>
            </a:r>
            <a:r>
              <a:rPr lang="en-US" sz="2800" b="1" dirty="0" smtClean="0">
                <a:solidFill>
                  <a:srgbClr val="FFFF00"/>
                </a:solidFill>
              </a:rPr>
              <a:t> our salvation nearer than when we believed</a:t>
            </a:r>
            <a:r>
              <a:rPr lang="en-US" sz="2800" dirty="0" smtClean="0">
                <a:solidFill>
                  <a:schemeClr val="bg1"/>
                </a:solidFill>
              </a:rPr>
              <a:t>.</a:t>
            </a:r>
          </a:p>
          <a:p>
            <a:endParaRPr lang="en-US" sz="800" b="1" dirty="0" smtClean="0">
              <a:solidFill>
                <a:schemeClr val="bg1"/>
              </a:solidFill>
            </a:endParaRPr>
          </a:p>
          <a:p>
            <a:r>
              <a:rPr lang="en-US" sz="2800" dirty="0" smtClean="0">
                <a:solidFill>
                  <a:schemeClr val="bg1"/>
                </a:solidFill>
              </a:rPr>
              <a:t>1 </a:t>
            </a:r>
            <a:r>
              <a:rPr lang="en-US" sz="2800" dirty="0" err="1" smtClean="0">
                <a:solidFill>
                  <a:schemeClr val="bg1"/>
                </a:solidFill>
              </a:rPr>
              <a:t>Thes</a:t>
            </a:r>
            <a:r>
              <a:rPr lang="en-US" sz="2800" dirty="0" smtClean="0">
                <a:solidFill>
                  <a:schemeClr val="bg1"/>
                </a:solidFill>
              </a:rPr>
              <a:t>. 5:1  But </a:t>
            </a:r>
            <a:r>
              <a:rPr lang="en-US" sz="2800" b="1" dirty="0" smtClean="0">
                <a:solidFill>
                  <a:srgbClr val="FFFF00"/>
                </a:solidFill>
              </a:rPr>
              <a:t>of the times and the seasons</a:t>
            </a:r>
            <a:r>
              <a:rPr lang="en-US" sz="2800" dirty="0" smtClean="0">
                <a:solidFill>
                  <a:schemeClr val="bg1"/>
                </a:solidFill>
              </a:rPr>
              <a:t>, brethren, ye have no need that I write unto you.</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What do </a:t>
            </a:r>
            <a:r>
              <a:rPr lang="en-US" sz="6000" b="1" u="sng" dirty="0" smtClean="0">
                <a:solidFill>
                  <a:srgbClr val="FFFF00"/>
                </a:solidFill>
              </a:rPr>
              <a:t>you</a:t>
            </a:r>
            <a:r>
              <a:rPr lang="en-US" sz="6000" b="1" dirty="0" smtClean="0">
                <a:solidFill>
                  <a:schemeClr val="bg1"/>
                </a:solidFill>
              </a:rPr>
              <a:t> think that one thing was that was missing?</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1 </a:t>
            </a:r>
            <a:r>
              <a:rPr lang="en-US" dirty="0" err="1" smtClean="0">
                <a:solidFill>
                  <a:schemeClr val="bg1"/>
                </a:solidFill>
              </a:rPr>
              <a:t>Thes</a:t>
            </a:r>
            <a:r>
              <a:rPr lang="en-US" dirty="0" smtClean="0">
                <a:solidFill>
                  <a:schemeClr val="bg1"/>
                </a:solidFill>
              </a:rPr>
              <a:t>. 5:2  </a:t>
            </a:r>
            <a:r>
              <a:rPr lang="en-US" b="1" dirty="0" smtClean="0">
                <a:solidFill>
                  <a:srgbClr val="FFFF00"/>
                </a:solidFill>
              </a:rPr>
              <a:t>For yourselves know perfectly</a:t>
            </a:r>
            <a:r>
              <a:rPr lang="en-US" dirty="0" smtClean="0">
                <a:solidFill>
                  <a:schemeClr val="bg1"/>
                </a:solidFill>
              </a:rPr>
              <a:t> that the day of the Lord so cometh as a thief in the night.</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5:3  For </a:t>
            </a:r>
            <a:r>
              <a:rPr lang="en-US" b="1" dirty="0" smtClean="0">
                <a:solidFill>
                  <a:srgbClr val="FFFF00"/>
                </a:solidFill>
              </a:rPr>
              <a:t>when</a:t>
            </a:r>
            <a:r>
              <a:rPr lang="en-US" dirty="0" smtClean="0">
                <a:solidFill>
                  <a:schemeClr val="bg1"/>
                </a:solidFill>
              </a:rPr>
              <a:t> they shall say, </a:t>
            </a:r>
            <a:r>
              <a:rPr lang="en-US" b="1" u="sng" dirty="0" smtClean="0">
                <a:solidFill>
                  <a:schemeClr val="accent4">
                    <a:lumMod val="60000"/>
                    <a:lumOff val="40000"/>
                  </a:schemeClr>
                </a:solidFill>
              </a:rPr>
              <a:t>Peace</a:t>
            </a:r>
            <a:r>
              <a:rPr lang="en-US" dirty="0" smtClean="0">
                <a:solidFill>
                  <a:schemeClr val="bg1"/>
                </a:solidFill>
              </a:rPr>
              <a:t> </a:t>
            </a:r>
            <a:r>
              <a:rPr lang="en-US" b="1" dirty="0" smtClean="0">
                <a:solidFill>
                  <a:srgbClr val="00B050"/>
                </a:solidFill>
              </a:rPr>
              <a:t>(Church)</a:t>
            </a:r>
            <a:r>
              <a:rPr lang="en-US" dirty="0" smtClean="0">
                <a:solidFill>
                  <a:schemeClr val="bg1"/>
                </a:solidFill>
              </a:rPr>
              <a:t> and </a:t>
            </a:r>
            <a:r>
              <a:rPr lang="en-US" b="1" u="sng" dirty="0" smtClean="0">
                <a:solidFill>
                  <a:srgbClr val="FF0000"/>
                </a:solidFill>
              </a:rPr>
              <a:t>safety</a:t>
            </a:r>
            <a:r>
              <a:rPr lang="en-US" dirty="0" smtClean="0">
                <a:solidFill>
                  <a:schemeClr val="bg1"/>
                </a:solidFill>
              </a:rPr>
              <a:t> </a:t>
            </a:r>
            <a:r>
              <a:rPr lang="en-US" b="1" dirty="0" smtClean="0">
                <a:solidFill>
                  <a:srgbClr val="00B050"/>
                </a:solidFill>
              </a:rPr>
              <a:t>(State)</a:t>
            </a:r>
            <a:r>
              <a:rPr lang="en-US" dirty="0" smtClean="0">
                <a:solidFill>
                  <a:schemeClr val="bg1"/>
                </a:solidFill>
              </a:rPr>
              <a:t>; </a:t>
            </a:r>
            <a:r>
              <a:rPr lang="en-US" b="1" dirty="0" smtClean="0">
                <a:solidFill>
                  <a:srgbClr val="FFFF00"/>
                </a:solidFill>
              </a:rPr>
              <a:t>then</a:t>
            </a:r>
            <a:r>
              <a:rPr lang="en-US" dirty="0" smtClean="0">
                <a:solidFill>
                  <a:schemeClr val="bg1"/>
                </a:solidFill>
              </a:rPr>
              <a:t> sudden destruction cometh upon them, as travail upon a woman with child; and they shall not escape.</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5:4  </a:t>
            </a:r>
            <a:r>
              <a:rPr lang="en-US" b="1" dirty="0" smtClean="0">
                <a:solidFill>
                  <a:srgbClr val="FFFF00"/>
                </a:solidFill>
              </a:rPr>
              <a:t>But ye, brethren, are not in darkness, that that day should overtake you as a thief.</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1 </a:t>
            </a:r>
            <a:r>
              <a:rPr lang="en-US" dirty="0" err="1" smtClean="0">
                <a:solidFill>
                  <a:schemeClr val="bg1"/>
                </a:solidFill>
              </a:rPr>
              <a:t>Thes</a:t>
            </a:r>
            <a:r>
              <a:rPr lang="en-US" dirty="0" smtClean="0">
                <a:solidFill>
                  <a:schemeClr val="bg1"/>
                </a:solidFill>
              </a:rPr>
              <a:t>. 5:5  </a:t>
            </a:r>
            <a:r>
              <a:rPr lang="en-US" b="1" dirty="0" smtClean="0">
                <a:solidFill>
                  <a:srgbClr val="FFFF00"/>
                </a:solidFill>
              </a:rPr>
              <a:t>Ye are all the children of light, and the children of the day</a:t>
            </a:r>
            <a:r>
              <a:rPr lang="en-US" dirty="0" smtClean="0">
                <a:solidFill>
                  <a:schemeClr val="bg1"/>
                </a:solidFill>
              </a:rPr>
              <a:t>: we are not of the night, nor of darkness.</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5:6  Therefore </a:t>
            </a:r>
            <a:r>
              <a:rPr lang="en-US" b="1" dirty="0" smtClean="0">
                <a:solidFill>
                  <a:srgbClr val="FFFF00"/>
                </a:solidFill>
              </a:rPr>
              <a:t>let us not sleep</a:t>
            </a:r>
            <a:r>
              <a:rPr lang="en-US" dirty="0" smtClean="0">
                <a:solidFill>
                  <a:schemeClr val="bg1"/>
                </a:solidFill>
              </a:rPr>
              <a:t>, as </a:t>
            </a:r>
            <a:r>
              <a:rPr lang="en-US" i="1" dirty="0" smtClean="0">
                <a:solidFill>
                  <a:schemeClr val="bg1"/>
                </a:solidFill>
              </a:rPr>
              <a:t>do</a:t>
            </a:r>
            <a:r>
              <a:rPr lang="en-US" dirty="0" smtClean="0">
                <a:solidFill>
                  <a:schemeClr val="bg1"/>
                </a:solidFill>
              </a:rPr>
              <a:t> others; but </a:t>
            </a:r>
            <a:r>
              <a:rPr lang="en-US" b="1" dirty="0" smtClean="0">
                <a:solidFill>
                  <a:srgbClr val="FFFF00"/>
                </a:solidFill>
              </a:rPr>
              <a:t>let us watch and be sober</a:t>
            </a:r>
            <a:r>
              <a:rPr lang="en-US" dirty="0" smtClean="0">
                <a:solidFill>
                  <a:schemeClr val="bg1"/>
                </a:solidFill>
              </a:rPr>
              <a:t>.</a:t>
            </a:r>
          </a:p>
          <a:p>
            <a:endParaRPr lang="en-US" sz="800" i="1"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5:7  For they that sleep </a:t>
            </a:r>
            <a:r>
              <a:rPr lang="en-US" dirty="0" err="1" smtClean="0">
                <a:solidFill>
                  <a:schemeClr val="bg1"/>
                </a:solidFill>
              </a:rPr>
              <a:t>sleep</a:t>
            </a:r>
            <a:r>
              <a:rPr lang="en-US" dirty="0" smtClean="0">
                <a:solidFill>
                  <a:schemeClr val="bg1"/>
                </a:solidFill>
              </a:rPr>
              <a:t> in the night; and they that be drunken are drunken in the night.</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1 </a:t>
            </a:r>
            <a:r>
              <a:rPr lang="en-US" dirty="0" err="1" smtClean="0">
                <a:solidFill>
                  <a:schemeClr val="bg1"/>
                </a:solidFill>
              </a:rPr>
              <a:t>Thes</a:t>
            </a:r>
            <a:r>
              <a:rPr lang="en-US" dirty="0" smtClean="0">
                <a:solidFill>
                  <a:schemeClr val="bg1"/>
                </a:solidFill>
              </a:rPr>
              <a:t>. 5:8  But let us, who are of the day, be sober, putting on the breastplate of faith and love; and for an helmet, the hope of salvation.</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5:9  For God hath not appointed us to wrath, but to obtain salvation by our Lord Jesus Christ,</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Thes</a:t>
            </a:r>
            <a:r>
              <a:rPr lang="en-US" dirty="0" smtClean="0">
                <a:solidFill>
                  <a:schemeClr val="bg1"/>
                </a:solidFill>
              </a:rPr>
              <a:t>. 5:10  Who died for us, that, whether we wake or sleep, we should live together with him.</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8:3; </a:t>
            </a:r>
            <a:r>
              <a:rPr lang="en-US" sz="6600" b="1" dirty="0" smtClean="0">
                <a:solidFill>
                  <a:srgbClr val="00B050"/>
                </a:solidFill>
              </a:rPr>
              <a:t>2 Chr.</a:t>
            </a:r>
            <a:r>
              <a:rPr lang="en-US" sz="6600" b="1" dirty="0" smtClean="0">
                <a:solidFill>
                  <a:schemeClr val="bg1"/>
                </a:solidFill>
              </a:rPr>
              <a:t> 5:4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8:3</a:t>
            </a:r>
            <a:r>
              <a:rPr lang="en-US" sz="3600" dirty="0" smtClean="0">
                <a:solidFill>
                  <a:schemeClr val="bg1"/>
                </a:solidFill>
              </a:rPr>
              <a:t> - And all the elders of Israel came, and </a:t>
            </a:r>
            <a:r>
              <a:rPr lang="en-US" sz="3600" b="1" dirty="0" smtClean="0">
                <a:solidFill>
                  <a:srgbClr val="FFFF00"/>
                </a:solidFill>
              </a:rPr>
              <a:t>the priests</a:t>
            </a:r>
            <a:r>
              <a:rPr lang="en-US" sz="3600" dirty="0" smtClean="0">
                <a:solidFill>
                  <a:schemeClr val="bg1"/>
                </a:solidFill>
              </a:rPr>
              <a:t> took up the ark.</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5:4</a:t>
            </a:r>
            <a:r>
              <a:rPr lang="en-US" sz="3600" dirty="0" smtClean="0">
                <a:solidFill>
                  <a:schemeClr val="bg1"/>
                </a:solidFill>
              </a:rPr>
              <a:t> - And all the elders of Israel came; and </a:t>
            </a:r>
            <a:r>
              <a:rPr lang="en-US" sz="3600" b="1" dirty="0" smtClean="0">
                <a:solidFill>
                  <a:srgbClr val="FFFF00"/>
                </a:solidFill>
              </a:rPr>
              <a:t>the Levites</a:t>
            </a:r>
            <a:r>
              <a:rPr lang="en-US" sz="3600" dirty="0" smtClean="0">
                <a:solidFill>
                  <a:schemeClr val="bg1"/>
                </a:solidFill>
              </a:rPr>
              <a:t> took up the ark.</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all the elders of Israel came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dirty="0" smtClean="0">
                <a:solidFill>
                  <a:schemeClr val="bg1"/>
                </a:solidFill>
              </a:rPr>
              <a:t>Will the elders </a:t>
            </a:r>
            <a:r>
              <a:rPr lang="en-US" sz="3600" dirty="0" smtClean="0">
                <a:solidFill>
                  <a:srgbClr val="00B050"/>
                </a:solidFill>
              </a:rPr>
              <a:t>(even fathers)</a:t>
            </a:r>
            <a:r>
              <a:rPr lang="en-US" sz="3600" dirty="0" smtClean="0">
                <a:solidFill>
                  <a:schemeClr val="bg1"/>
                </a:solidFill>
              </a:rPr>
              <a:t> of the church obey Jesus and come together in prayer and humility </a:t>
            </a:r>
            <a:r>
              <a:rPr lang="en-US" sz="3600" dirty="0" smtClean="0">
                <a:solidFill>
                  <a:srgbClr val="00B050"/>
                </a:solidFill>
              </a:rPr>
              <a:t>(as of old at Pentecost, as in the days of Solomon)</a:t>
            </a:r>
            <a:r>
              <a:rPr lang="en-US" sz="3600" dirty="0" smtClean="0">
                <a:solidFill>
                  <a:schemeClr val="bg1"/>
                </a:solidFill>
              </a:rPr>
              <a:t>, </a:t>
            </a:r>
            <a:r>
              <a:rPr lang="en-US" sz="3600" b="1" u="sng" dirty="0" smtClean="0">
                <a:solidFill>
                  <a:schemeClr val="bg1"/>
                </a:solidFill>
              </a:rPr>
              <a:t>unto Christ Jesus above</a:t>
            </a:r>
            <a:r>
              <a:rPr lang="en-US" sz="3600" dirty="0" smtClean="0">
                <a:solidFill>
                  <a:schemeClr val="bg1"/>
                </a:solidFill>
              </a:rPr>
              <a:t>?</a:t>
            </a:r>
          </a:p>
          <a:p>
            <a:endParaRPr lang="en-US" sz="800" dirty="0" smtClean="0">
              <a:solidFill>
                <a:schemeClr val="bg1"/>
              </a:solidFill>
            </a:endParaRPr>
          </a:p>
          <a:p>
            <a:r>
              <a:rPr lang="en-US" sz="3600" dirty="0" smtClean="0">
                <a:solidFill>
                  <a:schemeClr val="bg1"/>
                </a:solidFill>
              </a:rPr>
              <a:t>For without Him, </a:t>
            </a:r>
            <a:r>
              <a:rPr lang="en-US" sz="3600" b="1" u="sng" dirty="0" smtClean="0">
                <a:solidFill>
                  <a:schemeClr val="bg1"/>
                </a:solidFill>
              </a:rPr>
              <a:t>we</a:t>
            </a:r>
            <a:r>
              <a:rPr lang="en-US" sz="3600" dirty="0" smtClean="0">
                <a:solidFill>
                  <a:schemeClr val="bg1"/>
                </a:solidFill>
              </a:rPr>
              <a:t> can do </a:t>
            </a:r>
            <a:r>
              <a:rPr lang="en-US" sz="3600" b="1" dirty="0" smtClean="0">
                <a:solidFill>
                  <a:srgbClr val="FF0000"/>
                </a:solidFill>
              </a:rPr>
              <a:t>nothing</a:t>
            </a:r>
            <a:r>
              <a:rPr lang="en-US" sz="3600" dirty="0" smtClean="0">
                <a:solidFill>
                  <a:schemeClr val="bg1"/>
                </a:solidFill>
              </a:rPr>
              <a:t>.  Without the Holy Spirit of God, </a:t>
            </a:r>
            <a:r>
              <a:rPr lang="en-US" sz="3600" b="1" u="sng" dirty="0" smtClean="0">
                <a:solidFill>
                  <a:schemeClr val="bg1"/>
                </a:solidFill>
              </a:rPr>
              <a:t>we</a:t>
            </a:r>
            <a:r>
              <a:rPr lang="en-US" sz="3600" dirty="0" smtClean="0">
                <a:solidFill>
                  <a:schemeClr val="bg1"/>
                </a:solidFill>
              </a:rPr>
              <a:t> are a </a:t>
            </a:r>
            <a:r>
              <a:rPr lang="en-US" sz="3600" b="1" dirty="0" smtClean="0">
                <a:solidFill>
                  <a:srgbClr val="FF0000"/>
                </a:solidFill>
              </a:rPr>
              <a:t>lifeless</a:t>
            </a:r>
            <a:r>
              <a:rPr lang="en-US" sz="3600" dirty="0" smtClean="0">
                <a:solidFill>
                  <a:schemeClr val="bg1"/>
                </a:solidFill>
              </a:rPr>
              <a:t> body!</a:t>
            </a:r>
          </a:p>
          <a:p>
            <a:endParaRPr lang="en-US" sz="800" dirty="0" smtClean="0">
              <a:solidFill>
                <a:schemeClr val="bg1"/>
              </a:solidFill>
            </a:endParaRPr>
          </a:p>
          <a:p>
            <a:r>
              <a:rPr lang="en-US" sz="3600" dirty="0" smtClean="0">
                <a:solidFill>
                  <a:schemeClr val="bg1"/>
                </a:solidFill>
              </a:rPr>
              <a:t>Will the Elders echo the voice of Jesus, </a:t>
            </a:r>
            <a:r>
              <a:rPr lang="en-US" sz="3600" b="1" dirty="0" smtClean="0">
                <a:solidFill>
                  <a:schemeClr val="bg1"/>
                </a:solidFill>
              </a:rPr>
              <a:t>“... </a:t>
            </a:r>
            <a:r>
              <a:rPr lang="en-US" sz="3600" b="1" dirty="0" smtClean="0">
                <a:solidFill>
                  <a:srgbClr val="FFFF00"/>
                </a:solidFill>
              </a:rPr>
              <a:t>come, follow me</a:t>
            </a:r>
            <a:r>
              <a:rPr lang="en-US" sz="3600" b="1" dirty="0" smtClean="0">
                <a:solidFill>
                  <a:schemeClr val="bg1"/>
                </a:solidFill>
              </a:rPr>
              <a:t>.”</a:t>
            </a:r>
            <a:r>
              <a:rPr lang="en-US" sz="3600" dirty="0" smtClean="0">
                <a:solidFill>
                  <a:schemeClr val="bg1"/>
                </a:solidFill>
              </a:rPr>
              <a:t> (</a:t>
            </a:r>
            <a:r>
              <a:rPr lang="en-US" sz="3600" b="1" dirty="0" err="1" smtClean="0">
                <a:solidFill>
                  <a:srgbClr val="00B050"/>
                </a:solidFill>
              </a:rPr>
              <a:t>Luk</a:t>
            </a:r>
            <a:r>
              <a:rPr lang="en-US" sz="3600" b="1" dirty="0" smtClean="0">
                <a:solidFill>
                  <a:srgbClr val="00B050"/>
                </a:solidFill>
              </a:rPr>
              <a:t>.</a:t>
            </a:r>
            <a:r>
              <a:rPr lang="en-US" sz="3600" dirty="0" smtClean="0">
                <a:solidFill>
                  <a:schemeClr val="bg1"/>
                </a:solidFill>
              </a:rPr>
              <a:t> 18:22 KJB), and …</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all the elders of Israel came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r>
              <a:rPr lang="en-US" sz="3600" dirty="0" smtClean="0">
                <a:solidFill>
                  <a:schemeClr val="bg1"/>
                </a:solidFill>
              </a:rPr>
              <a:t>Psa. 122:1  </a:t>
            </a:r>
            <a:r>
              <a:rPr lang="en-US" sz="3600" b="1" dirty="0" smtClean="0">
                <a:solidFill>
                  <a:schemeClr val="bg1"/>
                </a:solidFill>
              </a:rPr>
              <a:t>A Song of degrees of David.</a:t>
            </a:r>
            <a:r>
              <a:rPr lang="en-US" sz="3600" dirty="0" smtClean="0">
                <a:solidFill>
                  <a:schemeClr val="bg1"/>
                </a:solidFill>
              </a:rPr>
              <a:t> I was glad when they said unto me, </a:t>
            </a:r>
            <a:r>
              <a:rPr lang="en-US" sz="3600" b="1" dirty="0" smtClean="0">
                <a:solidFill>
                  <a:srgbClr val="FFFF00"/>
                </a:solidFill>
              </a:rPr>
              <a:t>Let us go into the house of the LORD</a:t>
            </a:r>
            <a:r>
              <a:rPr lang="en-US" sz="3600" b="1" dirty="0" smtClean="0">
                <a:solidFill>
                  <a:schemeClr val="bg1"/>
                </a:solidFill>
              </a:rPr>
              <a:t>.</a:t>
            </a:r>
          </a:p>
          <a:p>
            <a:endParaRPr lang="en-US" sz="1000" dirty="0" smtClean="0">
              <a:solidFill>
                <a:schemeClr val="bg1"/>
              </a:solidFill>
            </a:endParaRPr>
          </a:p>
          <a:p>
            <a:r>
              <a:rPr lang="en-US" sz="3600" dirty="0" smtClean="0">
                <a:solidFill>
                  <a:schemeClr val="bg1"/>
                </a:solidFill>
              </a:rPr>
              <a:t>Isa. 2:3  And </a:t>
            </a:r>
            <a:r>
              <a:rPr lang="en-US" sz="3600" b="1" dirty="0" smtClean="0">
                <a:solidFill>
                  <a:srgbClr val="FFFF00"/>
                </a:solidFill>
              </a:rPr>
              <a:t>many people shall go and say, Come ye, and let us go up to the mountain of the LORD, to the house of the God of Jacob; and he will teach us of his ways, and we will walk in his paths</a:t>
            </a:r>
            <a:r>
              <a:rPr lang="en-US" sz="3600" dirty="0" smtClean="0">
                <a:solidFill>
                  <a:schemeClr val="bg1"/>
                </a:solidFill>
              </a:rPr>
              <a:t>: for out of Zion shall go forth the law, and the word of the LORD from Jerusalem.</a:t>
            </a:r>
          </a:p>
          <a:p>
            <a:endParaRPr lang="en-US" sz="1000" dirty="0" smtClean="0">
              <a:solidFill>
                <a:schemeClr val="bg1"/>
              </a:solidFill>
            </a:endParaRPr>
          </a:p>
          <a:p>
            <a:r>
              <a:rPr lang="en-US" sz="3600" dirty="0" smtClean="0">
                <a:solidFill>
                  <a:schemeClr val="bg1"/>
                </a:solidFill>
              </a:rPr>
              <a:t>Mic. 4:2  </a:t>
            </a:r>
            <a:r>
              <a:rPr lang="en-US" sz="3600" b="1" dirty="0" smtClean="0">
                <a:solidFill>
                  <a:srgbClr val="FFFF00"/>
                </a:solidFill>
              </a:rPr>
              <a:t>And many nations shall come, and say, Come, and let us go up to the mountain of the LORD, and to the house of the God of Jacob; and he will teach us of his ways</a:t>
            </a:r>
            <a:r>
              <a:rPr lang="en-US" sz="3600" dirty="0" smtClean="0">
                <a:solidFill>
                  <a:schemeClr val="bg1"/>
                </a:solidFill>
              </a:rPr>
              <a:t>, and we will walk in his paths: for the law shall go forth of Zion, and the word of the LORD from Jerusalem.</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all the elders of Israel came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r>
              <a:rPr lang="en-US" sz="3600" dirty="0" err="1" smtClean="0">
                <a:solidFill>
                  <a:schemeClr val="bg1"/>
                </a:solidFill>
              </a:rPr>
              <a:t>Jhn</a:t>
            </a:r>
            <a:r>
              <a:rPr lang="en-US" sz="3600" dirty="0" smtClean="0">
                <a:solidFill>
                  <a:schemeClr val="bg1"/>
                </a:solidFill>
              </a:rPr>
              <a:t>. 15:4  Abide in me, and I in you. As </a:t>
            </a:r>
            <a:r>
              <a:rPr lang="en-US" sz="3600" b="1" dirty="0" smtClean="0">
                <a:solidFill>
                  <a:srgbClr val="FFFF00"/>
                </a:solidFill>
              </a:rPr>
              <a:t>the branch cannot bear fruit of itself</a:t>
            </a:r>
            <a:r>
              <a:rPr lang="en-US" sz="3600" dirty="0" smtClean="0">
                <a:solidFill>
                  <a:schemeClr val="bg1"/>
                </a:solidFill>
              </a:rPr>
              <a:t>, except it abide in the vine; no more can ye, except ye abide in me.</a:t>
            </a:r>
          </a:p>
          <a:p>
            <a:endParaRPr lang="en-US" sz="1100" dirty="0" smtClean="0">
              <a:solidFill>
                <a:schemeClr val="bg1"/>
              </a:solidFill>
            </a:endParaRPr>
          </a:p>
          <a:p>
            <a:r>
              <a:rPr lang="en-US" sz="3600" dirty="0" err="1" smtClean="0">
                <a:solidFill>
                  <a:schemeClr val="bg1"/>
                </a:solidFill>
              </a:rPr>
              <a:t>Jhn</a:t>
            </a:r>
            <a:r>
              <a:rPr lang="en-US" sz="3600" dirty="0" smtClean="0">
                <a:solidFill>
                  <a:schemeClr val="bg1"/>
                </a:solidFill>
              </a:rPr>
              <a:t>. 15:5  I am the vine, ye are the branches: He that </a:t>
            </a:r>
            <a:r>
              <a:rPr lang="en-US" sz="3600" dirty="0" err="1" smtClean="0">
                <a:solidFill>
                  <a:schemeClr val="bg1"/>
                </a:solidFill>
              </a:rPr>
              <a:t>abideth</a:t>
            </a:r>
            <a:r>
              <a:rPr lang="en-US" sz="3600" dirty="0" smtClean="0">
                <a:solidFill>
                  <a:schemeClr val="bg1"/>
                </a:solidFill>
              </a:rPr>
              <a:t> in me, and I in him, the same </a:t>
            </a:r>
            <a:r>
              <a:rPr lang="en-US" sz="3600" dirty="0" err="1" smtClean="0">
                <a:solidFill>
                  <a:schemeClr val="bg1"/>
                </a:solidFill>
              </a:rPr>
              <a:t>bringeth</a:t>
            </a:r>
            <a:r>
              <a:rPr lang="en-US" sz="3600" dirty="0" smtClean="0">
                <a:solidFill>
                  <a:schemeClr val="bg1"/>
                </a:solidFill>
              </a:rPr>
              <a:t> forth much fruit: for </a:t>
            </a:r>
            <a:r>
              <a:rPr lang="en-US" sz="3600" b="1" dirty="0" smtClean="0">
                <a:solidFill>
                  <a:srgbClr val="FFFF00"/>
                </a:solidFill>
              </a:rPr>
              <a:t>without me ye can do nothing</a:t>
            </a:r>
            <a:r>
              <a:rPr lang="en-US" sz="3600" dirty="0" smtClean="0">
                <a:solidFill>
                  <a:schemeClr val="bg1"/>
                </a:solidFill>
              </a:rPr>
              <a:t>.</a:t>
            </a:r>
          </a:p>
          <a:p>
            <a:endParaRPr lang="en-US" sz="1100" dirty="0" smtClean="0">
              <a:solidFill>
                <a:schemeClr val="bg1"/>
              </a:solidFill>
            </a:endParaRPr>
          </a:p>
          <a:p>
            <a:r>
              <a:rPr lang="en-US" sz="3600" dirty="0" err="1" smtClean="0">
                <a:solidFill>
                  <a:schemeClr val="bg1"/>
                </a:solidFill>
              </a:rPr>
              <a:t>Jhn</a:t>
            </a:r>
            <a:r>
              <a:rPr lang="en-US" sz="3600" dirty="0" smtClean="0">
                <a:solidFill>
                  <a:schemeClr val="bg1"/>
                </a:solidFill>
              </a:rPr>
              <a:t>. 15:6  If a man abide not in me, he is cast forth as a branch, and is withered; and men gather them, and cast them into the fire, and they are burned.</a:t>
            </a:r>
          </a:p>
          <a:p>
            <a:endParaRPr lang="en-US" sz="1000" dirty="0" smtClean="0">
              <a:solidFill>
                <a:schemeClr val="bg1"/>
              </a:solidFill>
            </a:endParaRPr>
          </a:p>
          <a:p>
            <a:r>
              <a:rPr lang="en-US" sz="3600" dirty="0" smtClean="0">
                <a:solidFill>
                  <a:schemeClr val="bg1"/>
                </a:solidFill>
              </a:rPr>
              <a:t>Rev. 22:17  And </a:t>
            </a:r>
            <a:r>
              <a:rPr lang="en-US" sz="3600" b="1" dirty="0" smtClean="0">
                <a:solidFill>
                  <a:srgbClr val="FFFF00"/>
                </a:solidFill>
              </a:rPr>
              <a:t>the Spirit and the bride say, Come</a:t>
            </a:r>
            <a:r>
              <a:rPr lang="en-US" sz="3600" dirty="0" smtClean="0">
                <a:solidFill>
                  <a:schemeClr val="bg1"/>
                </a:solidFill>
              </a:rPr>
              <a:t>. And let him that </a:t>
            </a:r>
            <a:r>
              <a:rPr lang="en-US" sz="3600" dirty="0" err="1" smtClean="0">
                <a:solidFill>
                  <a:schemeClr val="bg1"/>
                </a:solidFill>
              </a:rPr>
              <a:t>heareth</a:t>
            </a:r>
            <a:r>
              <a:rPr lang="en-US" sz="3600" dirty="0" smtClean="0">
                <a:solidFill>
                  <a:schemeClr val="bg1"/>
                </a:solidFill>
              </a:rPr>
              <a:t> say, Come. And let him that is athirst come. And whosoever will, let him take the water of life freely.</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the priests</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62500" lnSpcReduction="20000"/>
          </a:bodyPr>
          <a:lstStyle/>
          <a:p>
            <a:r>
              <a:rPr lang="en-US" sz="4000" b="1" dirty="0" smtClean="0">
                <a:solidFill>
                  <a:schemeClr val="bg1"/>
                </a:solidFill>
              </a:rPr>
              <a:t>We are that kingdom of priests unto God, a royal priesthood, an holy nation of kings</a:t>
            </a:r>
            <a:r>
              <a:rPr lang="en-US" sz="4000" dirty="0" smtClean="0">
                <a:solidFill>
                  <a:schemeClr val="bg1"/>
                </a:solidFill>
              </a:rPr>
              <a:t>:</a:t>
            </a:r>
          </a:p>
          <a:p>
            <a:endParaRPr lang="en-US" sz="1300" b="1" dirty="0" smtClean="0">
              <a:solidFill>
                <a:schemeClr val="bg1"/>
              </a:solidFill>
            </a:endParaRPr>
          </a:p>
          <a:p>
            <a:pPr lvl="1"/>
            <a:r>
              <a:rPr lang="en-US" sz="4000" dirty="0" smtClean="0">
                <a:solidFill>
                  <a:schemeClr val="bg1"/>
                </a:solidFill>
              </a:rPr>
              <a:t>Isa. 66:19  And I will set a sign among them, and I will send those that escape of them unto the nations, to </a:t>
            </a:r>
            <a:r>
              <a:rPr lang="en-US" sz="4000" dirty="0" err="1" smtClean="0">
                <a:solidFill>
                  <a:schemeClr val="bg1"/>
                </a:solidFill>
              </a:rPr>
              <a:t>Tarshish</a:t>
            </a:r>
            <a:r>
              <a:rPr lang="en-US" sz="4000" dirty="0" smtClean="0">
                <a:solidFill>
                  <a:schemeClr val="bg1"/>
                </a:solidFill>
              </a:rPr>
              <a:t>, </a:t>
            </a:r>
            <a:r>
              <a:rPr lang="en-US" sz="4000" dirty="0" err="1" smtClean="0">
                <a:solidFill>
                  <a:schemeClr val="bg1"/>
                </a:solidFill>
              </a:rPr>
              <a:t>Pul</a:t>
            </a:r>
            <a:r>
              <a:rPr lang="en-US" sz="4000" dirty="0" smtClean="0">
                <a:solidFill>
                  <a:schemeClr val="bg1"/>
                </a:solidFill>
              </a:rPr>
              <a:t>, and </a:t>
            </a:r>
            <a:r>
              <a:rPr lang="en-US" sz="4000" dirty="0" err="1" smtClean="0">
                <a:solidFill>
                  <a:schemeClr val="bg1"/>
                </a:solidFill>
              </a:rPr>
              <a:t>Lud</a:t>
            </a:r>
            <a:r>
              <a:rPr lang="en-US" sz="4000" dirty="0" smtClean="0">
                <a:solidFill>
                  <a:schemeClr val="bg1"/>
                </a:solidFill>
              </a:rPr>
              <a:t>, that draw the bow, to Tubal, and </a:t>
            </a:r>
            <a:r>
              <a:rPr lang="en-US" sz="4000" dirty="0" err="1" smtClean="0">
                <a:solidFill>
                  <a:schemeClr val="bg1"/>
                </a:solidFill>
              </a:rPr>
              <a:t>Javan</a:t>
            </a:r>
            <a:r>
              <a:rPr lang="en-US" sz="4000" dirty="0" smtClean="0">
                <a:solidFill>
                  <a:schemeClr val="bg1"/>
                </a:solidFill>
              </a:rPr>
              <a:t>, to the isles afar off, that have not heard my fame, neither have seen my glory; and </a:t>
            </a:r>
            <a:r>
              <a:rPr lang="en-US" sz="4000" b="1" dirty="0" smtClean="0">
                <a:solidFill>
                  <a:srgbClr val="FFFF00"/>
                </a:solidFill>
              </a:rPr>
              <a:t>they shall declare my glory among the Gentiles.</a:t>
            </a:r>
          </a:p>
          <a:p>
            <a:pPr lvl="1"/>
            <a:endParaRPr lang="en-US" sz="800" dirty="0" smtClean="0">
              <a:solidFill>
                <a:schemeClr val="bg1"/>
              </a:solidFill>
            </a:endParaRPr>
          </a:p>
          <a:p>
            <a:pPr lvl="1"/>
            <a:r>
              <a:rPr lang="en-US" sz="4000" dirty="0" smtClean="0">
                <a:solidFill>
                  <a:schemeClr val="bg1"/>
                </a:solidFill>
              </a:rPr>
              <a:t>Isa. 66:20  And they shall bring all your brethren for an offering unto the LORD out of all nations upon horses, and in chariots, and in litters, and upon mules, and upon swift beasts, </a:t>
            </a:r>
            <a:r>
              <a:rPr lang="en-US" sz="4000" b="1" dirty="0" smtClean="0">
                <a:solidFill>
                  <a:srgbClr val="FFFF00"/>
                </a:solidFill>
              </a:rPr>
              <a:t>to my holy mountain Jerusalem, </a:t>
            </a:r>
            <a:r>
              <a:rPr lang="en-US" sz="4000" b="1" dirty="0" err="1" smtClean="0">
                <a:solidFill>
                  <a:srgbClr val="FFFF00"/>
                </a:solidFill>
              </a:rPr>
              <a:t>saith</a:t>
            </a:r>
            <a:r>
              <a:rPr lang="en-US" sz="4000" b="1" dirty="0" smtClean="0">
                <a:solidFill>
                  <a:srgbClr val="FFFF00"/>
                </a:solidFill>
              </a:rPr>
              <a:t> the LORD, as the children of Israel bring an offering in a clean vessel into the house of the LORD.</a:t>
            </a:r>
          </a:p>
          <a:p>
            <a:pPr lvl="1"/>
            <a:endParaRPr lang="en-US" sz="800" dirty="0" smtClean="0">
              <a:solidFill>
                <a:schemeClr val="bg1"/>
              </a:solidFill>
            </a:endParaRPr>
          </a:p>
          <a:p>
            <a:pPr lvl="1"/>
            <a:r>
              <a:rPr lang="en-US" sz="4000" dirty="0" smtClean="0">
                <a:solidFill>
                  <a:schemeClr val="bg1"/>
                </a:solidFill>
              </a:rPr>
              <a:t>Isa. 66:21  And </a:t>
            </a:r>
            <a:r>
              <a:rPr lang="en-US" sz="4000" b="1" dirty="0" smtClean="0">
                <a:solidFill>
                  <a:srgbClr val="FFFF00"/>
                </a:solidFill>
              </a:rPr>
              <a:t>I will also take of them </a:t>
            </a:r>
            <a:r>
              <a:rPr lang="en-US" sz="4000" b="1" u="sng" dirty="0" smtClean="0">
                <a:solidFill>
                  <a:srgbClr val="FFFF00"/>
                </a:solidFill>
              </a:rPr>
              <a:t>for</a:t>
            </a:r>
            <a:r>
              <a:rPr lang="en-US" sz="4000" b="1" dirty="0" smtClean="0">
                <a:solidFill>
                  <a:srgbClr val="FFFF00"/>
                </a:solidFill>
              </a:rPr>
              <a:t> priests and </a:t>
            </a:r>
            <a:r>
              <a:rPr lang="en-US" sz="4000" b="1" u="sng" dirty="0" smtClean="0">
                <a:solidFill>
                  <a:srgbClr val="FFFF00"/>
                </a:solidFill>
              </a:rPr>
              <a:t>for</a:t>
            </a:r>
            <a:r>
              <a:rPr lang="en-US" sz="4000" b="1" dirty="0" smtClean="0">
                <a:solidFill>
                  <a:srgbClr val="FFFF00"/>
                </a:solidFill>
              </a:rPr>
              <a:t> Levites</a:t>
            </a:r>
            <a:r>
              <a:rPr lang="en-US" sz="4000" dirty="0" smtClean="0">
                <a:solidFill>
                  <a:schemeClr val="bg1"/>
                </a:solidFill>
              </a:rPr>
              <a:t>, </a:t>
            </a:r>
            <a:r>
              <a:rPr lang="en-US" sz="4000" dirty="0" err="1" smtClean="0">
                <a:solidFill>
                  <a:schemeClr val="bg1"/>
                </a:solidFill>
              </a:rPr>
              <a:t>saith</a:t>
            </a:r>
            <a:r>
              <a:rPr lang="en-US" sz="4000" dirty="0" smtClean="0">
                <a:solidFill>
                  <a:schemeClr val="bg1"/>
                </a:solidFill>
              </a:rPr>
              <a:t>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the priests</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r>
              <a:rPr lang="en-US" sz="4000" dirty="0" err="1" smtClean="0">
                <a:solidFill>
                  <a:schemeClr val="bg1"/>
                </a:solidFill>
              </a:rPr>
              <a:t>Exo</a:t>
            </a:r>
            <a:r>
              <a:rPr lang="en-US" sz="4000" dirty="0" smtClean="0">
                <a:solidFill>
                  <a:schemeClr val="bg1"/>
                </a:solidFill>
              </a:rPr>
              <a:t>. 19:5  Now therefore, if ye will obey my voice indeed, and keep my covenant, then ye shall be </a:t>
            </a:r>
            <a:r>
              <a:rPr lang="en-US" sz="4000" b="1" dirty="0" smtClean="0">
                <a:solidFill>
                  <a:srgbClr val="FFFF00"/>
                </a:solidFill>
              </a:rPr>
              <a:t>a peculiar treasure unto me above all people</a:t>
            </a:r>
            <a:r>
              <a:rPr lang="en-US" sz="4000" dirty="0" smtClean="0">
                <a:solidFill>
                  <a:schemeClr val="bg1"/>
                </a:solidFill>
              </a:rPr>
              <a:t>: for all the earth </a:t>
            </a:r>
            <a:r>
              <a:rPr lang="en-US" sz="4000" i="1" dirty="0" smtClean="0">
                <a:solidFill>
                  <a:schemeClr val="bg1"/>
                </a:solidFill>
              </a:rPr>
              <a:t>is</a:t>
            </a:r>
            <a:r>
              <a:rPr lang="en-US" sz="4000" dirty="0" smtClean="0">
                <a:solidFill>
                  <a:schemeClr val="bg1"/>
                </a:solidFill>
              </a:rPr>
              <a:t> mine:</a:t>
            </a:r>
          </a:p>
          <a:p>
            <a:endParaRPr lang="en-US" sz="1100" dirty="0" smtClean="0">
              <a:solidFill>
                <a:schemeClr val="bg1"/>
              </a:solidFill>
            </a:endParaRPr>
          </a:p>
          <a:p>
            <a:r>
              <a:rPr lang="en-US" sz="4000" dirty="0" err="1" smtClean="0">
                <a:solidFill>
                  <a:schemeClr val="bg1"/>
                </a:solidFill>
              </a:rPr>
              <a:t>Exo</a:t>
            </a:r>
            <a:r>
              <a:rPr lang="en-US" sz="4000" dirty="0" smtClean="0">
                <a:solidFill>
                  <a:schemeClr val="bg1"/>
                </a:solidFill>
              </a:rPr>
              <a:t>. 19:6  And </a:t>
            </a:r>
            <a:r>
              <a:rPr lang="en-US" sz="4000" b="1" dirty="0" smtClean="0">
                <a:solidFill>
                  <a:srgbClr val="FFFF00"/>
                </a:solidFill>
              </a:rPr>
              <a:t>ye shall be unto me a kingdom of priests, and an holy nation</a:t>
            </a:r>
            <a:r>
              <a:rPr lang="en-US" sz="4000" dirty="0" smtClean="0">
                <a:solidFill>
                  <a:schemeClr val="bg1"/>
                </a:solidFill>
              </a:rPr>
              <a:t>. These </a:t>
            </a:r>
            <a:r>
              <a:rPr lang="en-US" sz="4000" i="1" dirty="0" smtClean="0">
                <a:solidFill>
                  <a:schemeClr val="bg1"/>
                </a:solidFill>
              </a:rPr>
              <a:t>are</a:t>
            </a:r>
            <a:r>
              <a:rPr lang="en-US" sz="4000" dirty="0" smtClean="0">
                <a:solidFill>
                  <a:schemeClr val="bg1"/>
                </a:solidFill>
              </a:rPr>
              <a:t> the words which thou </a:t>
            </a:r>
            <a:r>
              <a:rPr lang="en-US" sz="4000" dirty="0" err="1" smtClean="0">
                <a:solidFill>
                  <a:schemeClr val="bg1"/>
                </a:solidFill>
              </a:rPr>
              <a:t>shalt</a:t>
            </a:r>
            <a:r>
              <a:rPr lang="en-US" sz="4000" dirty="0" smtClean="0">
                <a:solidFill>
                  <a:schemeClr val="bg1"/>
                </a:solidFill>
              </a:rPr>
              <a:t> speak unto the children of Israel.</a:t>
            </a:r>
          </a:p>
          <a:p>
            <a:endParaRPr lang="en-US" sz="1000" dirty="0" smtClean="0">
              <a:solidFill>
                <a:schemeClr val="bg1"/>
              </a:solidFill>
            </a:endParaRPr>
          </a:p>
          <a:p>
            <a:r>
              <a:rPr lang="en-US" sz="4000" dirty="0" err="1" smtClean="0">
                <a:solidFill>
                  <a:schemeClr val="bg1"/>
                </a:solidFill>
              </a:rPr>
              <a:t>Eze</a:t>
            </a:r>
            <a:r>
              <a:rPr lang="en-US" sz="4000" dirty="0" smtClean="0">
                <a:solidFill>
                  <a:schemeClr val="bg1"/>
                </a:solidFill>
              </a:rPr>
              <a:t>. 28:17  </a:t>
            </a:r>
            <a:r>
              <a:rPr lang="en-US" sz="4000" dirty="0" err="1" smtClean="0">
                <a:solidFill>
                  <a:schemeClr val="bg1"/>
                </a:solidFill>
              </a:rPr>
              <a:t>Thine</a:t>
            </a:r>
            <a:r>
              <a:rPr lang="en-US" sz="4000" dirty="0" smtClean="0">
                <a:solidFill>
                  <a:schemeClr val="bg1"/>
                </a:solidFill>
              </a:rPr>
              <a:t> heart was lifted up because of thy beauty, thou hast corrupted thy wisdom by reason of thy brightness: I will cast thee to the ground, I will lay thee before </a:t>
            </a:r>
            <a:r>
              <a:rPr lang="en-US" sz="4000" b="1" dirty="0" smtClean="0">
                <a:solidFill>
                  <a:srgbClr val="FFFF00"/>
                </a:solidFill>
              </a:rPr>
              <a:t>kings</a:t>
            </a:r>
            <a:r>
              <a:rPr lang="en-US" sz="4000" dirty="0" smtClean="0">
                <a:solidFill>
                  <a:schemeClr val="bg1"/>
                </a:solidFill>
              </a:rPr>
              <a:t>, that </a:t>
            </a:r>
            <a:r>
              <a:rPr lang="en-US" sz="4000" b="1" dirty="0" smtClean="0">
                <a:solidFill>
                  <a:srgbClr val="FFFF00"/>
                </a:solidFill>
              </a:rPr>
              <a:t>they</a:t>
            </a:r>
            <a:r>
              <a:rPr lang="en-US" sz="4000" dirty="0" smtClean="0">
                <a:solidFill>
                  <a:schemeClr val="bg1"/>
                </a:solidFill>
              </a:rPr>
              <a:t> may behold thee.</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the priests</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92500"/>
          </a:bodyPr>
          <a:lstStyle/>
          <a:p>
            <a:r>
              <a:rPr lang="en-US" sz="4000" dirty="0" smtClean="0">
                <a:solidFill>
                  <a:schemeClr val="bg1"/>
                </a:solidFill>
              </a:rPr>
              <a:t>1 Pet. 2:5  </a:t>
            </a:r>
            <a:r>
              <a:rPr lang="en-US" sz="4000" b="1" dirty="0" smtClean="0">
                <a:solidFill>
                  <a:srgbClr val="FFFF00"/>
                </a:solidFill>
              </a:rPr>
              <a:t>Ye also</a:t>
            </a:r>
            <a:r>
              <a:rPr lang="en-US" sz="4000" dirty="0" smtClean="0">
                <a:solidFill>
                  <a:schemeClr val="bg1"/>
                </a:solidFill>
              </a:rPr>
              <a:t>, as lively stones, are built up a spiritual house, </a:t>
            </a:r>
            <a:r>
              <a:rPr lang="en-US" sz="4000" b="1" dirty="0" smtClean="0">
                <a:solidFill>
                  <a:srgbClr val="FFFF00"/>
                </a:solidFill>
              </a:rPr>
              <a:t>an holy priesthood</a:t>
            </a:r>
            <a:r>
              <a:rPr lang="en-US" sz="4000" dirty="0" smtClean="0">
                <a:solidFill>
                  <a:schemeClr val="bg1"/>
                </a:solidFill>
              </a:rPr>
              <a:t>, </a:t>
            </a:r>
            <a:r>
              <a:rPr lang="en-US" sz="4000" b="1" u="sng" dirty="0" smtClean="0">
                <a:solidFill>
                  <a:schemeClr val="bg1"/>
                </a:solidFill>
              </a:rPr>
              <a:t>to offer up spiritual sacrifices, acceptable to God by Jesus Christ</a:t>
            </a:r>
            <a:r>
              <a:rPr lang="en-US" sz="4000" dirty="0" smtClean="0">
                <a:solidFill>
                  <a:schemeClr val="bg1"/>
                </a:solidFill>
              </a:rPr>
              <a:t>.</a:t>
            </a:r>
          </a:p>
          <a:p>
            <a:endParaRPr lang="en-US" sz="900" dirty="0" smtClean="0">
              <a:solidFill>
                <a:schemeClr val="bg1"/>
              </a:solidFill>
            </a:endParaRPr>
          </a:p>
          <a:p>
            <a:r>
              <a:rPr lang="en-US" sz="4000" dirty="0" smtClean="0">
                <a:solidFill>
                  <a:schemeClr val="bg1"/>
                </a:solidFill>
              </a:rPr>
              <a:t>1 Pet. 2:9  But ye </a:t>
            </a:r>
            <a:r>
              <a:rPr lang="en-US" sz="4000" i="1" dirty="0" smtClean="0">
                <a:solidFill>
                  <a:schemeClr val="bg1"/>
                </a:solidFill>
              </a:rPr>
              <a:t>are</a:t>
            </a:r>
            <a:r>
              <a:rPr lang="en-US" sz="4000" dirty="0" smtClean="0">
                <a:solidFill>
                  <a:schemeClr val="bg1"/>
                </a:solidFill>
              </a:rPr>
              <a:t> </a:t>
            </a:r>
            <a:r>
              <a:rPr lang="en-US" sz="4000" b="1" dirty="0" smtClean="0">
                <a:solidFill>
                  <a:srgbClr val="FFFF00"/>
                </a:solidFill>
              </a:rPr>
              <a:t>a chosen generation, a royal priesthood, an holy nation, a peculiar people</a:t>
            </a:r>
            <a:r>
              <a:rPr lang="en-US" sz="4000" dirty="0" smtClean="0">
                <a:solidFill>
                  <a:schemeClr val="bg1"/>
                </a:solidFill>
              </a:rPr>
              <a:t>; that ye should </a:t>
            </a:r>
            <a:r>
              <a:rPr lang="en-US" sz="4000" dirty="0" err="1" smtClean="0">
                <a:solidFill>
                  <a:schemeClr val="bg1"/>
                </a:solidFill>
              </a:rPr>
              <a:t>shew</a:t>
            </a:r>
            <a:r>
              <a:rPr lang="en-US" sz="4000" dirty="0" smtClean="0">
                <a:solidFill>
                  <a:schemeClr val="bg1"/>
                </a:solidFill>
              </a:rPr>
              <a:t> forth the praises of him who hath called you out of darkness into his </a:t>
            </a:r>
            <a:r>
              <a:rPr lang="en-US" sz="4000" dirty="0" err="1" smtClean="0">
                <a:solidFill>
                  <a:schemeClr val="bg1"/>
                </a:solidFill>
              </a:rPr>
              <a:t>marvellous</a:t>
            </a:r>
            <a:r>
              <a:rPr lang="en-US" sz="4000" dirty="0" smtClean="0">
                <a:solidFill>
                  <a:schemeClr val="bg1"/>
                </a:solidFill>
              </a:rPr>
              <a:t> light: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800" b="1" dirty="0" smtClean="0">
                <a:solidFill>
                  <a:schemeClr val="bg1"/>
                </a:solidFill>
              </a:rPr>
              <a:t>… the Temple, in type, in the days of Solomon was outwardly complete, yet it was still </a:t>
            </a:r>
            <a:r>
              <a:rPr lang="en-US" sz="2800" b="1" dirty="0" smtClean="0">
                <a:solidFill>
                  <a:srgbClr val="FFFF00"/>
                </a:solidFill>
              </a:rPr>
              <a:t>missing one thing</a:t>
            </a:r>
            <a:r>
              <a:rPr lang="en-US" sz="2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pPr algn="ctr"/>
            <a:r>
              <a:rPr lang="en-US" sz="6000" b="1" dirty="0" smtClean="0">
                <a:solidFill>
                  <a:srgbClr val="00B0F0"/>
                </a:solidFill>
              </a:rPr>
              <a:t>God Himself</a:t>
            </a:r>
            <a:r>
              <a:rPr lang="en-US" sz="6000" dirty="0" smtClean="0">
                <a:solidFill>
                  <a:schemeClr val="bg1"/>
                </a:solidFill>
              </a:rPr>
              <a:t>, and </a:t>
            </a:r>
            <a:r>
              <a:rPr lang="en-US" sz="6000" b="1" dirty="0" smtClean="0">
                <a:solidFill>
                  <a:srgbClr val="00B0F0"/>
                </a:solidFill>
              </a:rPr>
              <a:t>His indwelling</a:t>
            </a:r>
            <a:r>
              <a:rPr lang="en-US" sz="6000" dirty="0" smtClean="0">
                <a:solidFill>
                  <a:schemeClr val="bg1"/>
                </a:solidFill>
              </a:rPr>
              <a:t>.</a:t>
            </a:r>
          </a:p>
          <a:p>
            <a:pPr algn="ctr"/>
            <a:endParaRPr lang="en-US" sz="1100" dirty="0" smtClean="0">
              <a:solidFill>
                <a:schemeClr val="bg1"/>
              </a:solidFill>
            </a:endParaRPr>
          </a:p>
          <a:p>
            <a:pPr algn="ctr"/>
            <a:r>
              <a:rPr lang="en-US" sz="6000" dirty="0" smtClean="0">
                <a:solidFill>
                  <a:schemeClr val="bg1"/>
                </a:solidFill>
              </a:rPr>
              <a:t>Yes, even the Glory upon the Ark of the Covenant and His character, in His Law.</a:t>
            </a:r>
          </a:p>
          <a:p>
            <a:pPr algn="ctr"/>
            <a:endParaRPr lang="en-US" sz="1100" dirty="0" smtClean="0">
              <a:solidFill>
                <a:schemeClr val="bg1"/>
              </a:solidFill>
            </a:endParaRPr>
          </a:p>
          <a:p>
            <a:pPr algn="ctr"/>
            <a:r>
              <a:rPr lang="en-US" sz="6000" dirty="0" smtClean="0">
                <a:solidFill>
                  <a:schemeClr val="bg1"/>
                </a:solidFill>
              </a:rPr>
              <a:t>For </a:t>
            </a:r>
            <a:r>
              <a:rPr lang="en-US" sz="6000" b="1" u="sng" dirty="0" smtClean="0">
                <a:solidFill>
                  <a:schemeClr val="bg1"/>
                </a:solidFill>
              </a:rPr>
              <a:t>without</a:t>
            </a:r>
            <a:r>
              <a:rPr lang="en-US" sz="6000" dirty="0" smtClean="0">
                <a:solidFill>
                  <a:schemeClr val="bg1"/>
                </a:solidFill>
              </a:rPr>
              <a:t> this, without Him, it would be a gloriously </a:t>
            </a:r>
            <a:r>
              <a:rPr lang="en-US" sz="6000" b="1" u="sng" dirty="0" smtClean="0">
                <a:solidFill>
                  <a:schemeClr val="bg1"/>
                </a:solidFill>
              </a:rPr>
              <a:t>desolate</a:t>
            </a:r>
            <a:r>
              <a:rPr lang="en-US" sz="6000" dirty="0" smtClean="0">
                <a:solidFill>
                  <a:schemeClr val="bg1"/>
                </a:solidFill>
              </a:rPr>
              <a:t> temple, even empty, void, and with no Life and Light in it.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the priests</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Rev. 1:5  And from Jesus Christ, </a:t>
            </a:r>
            <a:r>
              <a:rPr lang="en-US" sz="4000" i="1" dirty="0" smtClean="0">
                <a:solidFill>
                  <a:schemeClr val="bg1"/>
                </a:solidFill>
              </a:rPr>
              <a:t>who is</a:t>
            </a:r>
            <a:r>
              <a:rPr lang="en-US" sz="4000" dirty="0" smtClean="0">
                <a:solidFill>
                  <a:schemeClr val="bg1"/>
                </a:solidFill>
              </a:rPr>
              <a:t> the faithful witness, </a:t>
            </a:r>
            <a:r>
              <a:rPr lang="en-US" sz="4000" i="1" dirty="0" smtClean="0">
                <a:solidFill>
                  <a:schemeClr val="bg1"/>
                </a:solidFill>
              </a:rPr>
              <a:t>and</a:t>
            </a:r>
            <a:r>
              <a:rPr lang="en-US" sz="4000" dirty="0" smtClean="0">
                <a:solidFill>
                  <a:schemeClr val="bg1"/>
                </a:solidFill>
              </a:rPr>
              <a:t> the first begotten of the dead, and the prince of </a:t>
            </a:r>
            <a:r>
              <a:rPr lang="en-US" sz="4000" b="1" dirty="0" smtClean="0">
                <a:solidFill>
                  <a:srgbClr val="FFFF00"/>
                </a:solidFill>
              </a:rPr>
              <a:t>the kings</a:t>
            </a:r>
            <a:r>
              <a:rPr lang="en-US" sz="4000" dirty="0" smtClean="0">
                <a:solidFill>
                  <a:schemeClr val="bg1"/>
                </a:solidFill>
              </a:rPr>
              <a:t> of the earth. Unto him that loved us, and washed us from our sins in his own blood,</a:t>
            </a:r>
          </a:p>
          <a:p>
            <a:endParaRPr lang="en-US" sz="900" dirty="0" smtClean="0">
              <a:solidFill>
                <a:schemeClr val="bg1"/>
              </a:solidFill>
            </a:endParaRPr>
          </a:p>
          <a:p>
            <a:r>
              <a:rPr lang="en-US" sz="4000" dirty="0" smtClean="0">
                <a:solidFill>
                  <a:schemeClr val="bg1"/>
                </a:solidFill>
              </a:rPr>
              <a:t>Rev. 1:6  And hath made </a:t>
            </a:r>
            <a:r>
              <a:rPr lang="en-US" sz="4000" b="1" dirty="0" smtClean="0">
                <a:solidFill>
                  <a:srgbClr val="FFFF00"/>
                </a:solidFill>
              </a:rPr>
              <a:t>us kings and priests unto God and his Father</a:t>
            </a:r>
            <a:r>
              <a:rPr lang="en-US" sz="4000" dirty="0" smtClean="0">
                <a:solidFill>
                  <a:schemeClr val="bg1"/>
                </a:solidFill>
              </a:rPr>
              <a:t>; to him </a:t>
            </a:r>
            <a:r>
              <a:rPr lang="en-US" sz="4000" i="1" dirty="0" smtClean="0">
                <a:solidFill>
                  <a:schemeClr val="bg1"/>
                </a:solidFill>
              </a:rPr>
              <a:t>be</a:t>
            </a:r>
            <a:r>
              <a:rPr lang="en-US" sz="4000" dirty="0" smtClean="0">
                <a:solidFill>
                  <a:schemeClr val="bg1"/>
                </a:solidFill>
              </a:rPr>
              <a:t> glory and dominion for ever and ever. Amen.</a:t>
            </a:r>
          </a:p>
          <a:p>
            <a:endParaRPr lang="en-US" sz="900" b="1" dirty="0" smtClean="0">
              <a:solidFill>
                <a:schemeClr val="bg1"/>
              </a:solidFill>
            </a:endParaRPr>
          </a:p>
          <a:p>
            <a:r>
              <a:rPr lang="en-US" sz="4000" dirty="0" smtClean="0">
                <a:solidFill>
                  <a:schemeClr val="bg1"/>
                </a:solidFill>
              </a:rPr>
              <a:t>Rev. 5:10  And </a:t>
            </a:r>
            <a:r>
              <a:rPr lang="en-US" sz="4000" b="1" dirty="0" smtClean="0">
                <a:solidFill>
                  <a:srgbClr val="FFFF00"/>
                </a:solidFill>
              </a:rPr>
              <a:t>hast made us unto our God kings and priests</a:t>
            </a:r>
            <a:r>
              <a:rPr lang="en-US" sz="4000" dirty="0" smtClean="0">
                <a:solidFill>
                  <a:schemeClr val="bg1"/>
                </a:solidFill>
              </a:rPr>
              <a:t>: and we shall reign on the earth.</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k_of_the_covenant-wikipedia-commons-public-domain-e134677479529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took up the ark.</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70000" lnSpcReduction="20000"/>
          </a:bodyPr>
          <a:lstStyle/>
          <a:p>
            <a:r>
              <a:rPr lang="en-US" sz="4000" dirty="0" smtClean="0">
                <a:solidFill>
                  <a:schemeClr val="bg1"/>
                </a:solidFill>
              </a:rPr>
              <a:t>Our duty (</a:t>
            </a:r>
            <a:r>
              <a:rPr lang="en-US" sz="4000" b="1" dirty="0" err="1" smtClean="0">
                <a:solidFill>
                  <a:srgbClr val="00B050"/>
                </a:solidFill>
              </a:rPr>
              <a:t>Ecc</a:t>
            </a:r>
            <a:r>
              <a:rPr lang="en-US" sz="4000" b="1" dirty="0" smtClean="0">
                <a:solidFill>
                  <a:srgbClr val="00B050"/>
                </a:solidFill>
              </a:rPr>
              <a:t>.</a:t>
            </a:r>
            <a:r>
              <a:rPr lang="en-US" sz="4000" dirty="0" smtClean="0">
                <a:solidFill>
                  <a:schemeClr val="bg1"/>
                </a:solidFill>
              </a:rPr>
              <a:t> 12:13-14 KJB), as those priests, is to bear the Ark of God, in the Life, in the Marriage, in the Family and Home, in the Church, and in the Community, in the workplace, in the daytime, in the nighttime, in the foreign lands, yes, even before the lost, that all might see and behold the Glory of God and His Love, Justice, Holiness and Righteousness.</a:t>
            </a:r>
          </a:p>
          <a:p>
            <a:endParaRPr lang="en-US" sz="600" dirty="0" smtClean="0">
              <a:solidFill>
                <a:schemeClr val="bg1"/>
              </a:solidFill>
            </a:endParaRPr>
          </a:p>
          <a:p>
            <a:r>
              <a:rPr lang="en-US" sz="4000" dirty="0" smtClean="0">
                <a:solidFill>
                  <a:schemeClr val="bg1"/>
                </a:solidFill>
              </a:rPr>
              <a:t>We are to bear this Ark, upon which is the very </a:t>
            </a:r>
            <a:r>
              <a:rPr lang="en-US" sz="4000" b="1" u="sng" dirty="0" smtClean="0">
                <a:solidFill>
                  <a:schemeClr val="bg1"/>
                </a:solidFill>
              </a:rPr>
              <a:t>Glory of God</a:t>
            </a:r>
            <a:r>
              <a:rPr lang="en-US" sz="4000" dirty="0" smtClean="0">
                <a:solidFill>
                  <a:schemeClr val="bg1"/>
                </a:solidFill>
              </a:rPr>
              <a:t> (</a:t>
            </a:r>
            <a:r>
              <a:rPr lang="en-US" sz="4000" b="1" dirty="0" err="1" smtClean="0">
                <a:solidFill>
                  <a:srgbClr val="00B050"/>
                </a:solidFill>
              </a:rPr>
              <a:t>Eze</a:t>
            </a:r>
            <a:r>
              <a:rPr lang="en-US" sz="4000" b="1" dirty="0" smtClean="0">
                <a:solidFill>
                  <a:srgbClr val="00B050"/>
                </a:solidFill>
              </a:rPr>
              <a:t>.</a:t>
            </a:r>
            <a:r>
              <a:rPr lang="en-US" sz="4000" dirty="0" smtClean="0">
                <a:solidFill>
                  <a:schemeClr val="bg1"/>
                </a:solidFill>
              </a:rPr>
              <a:t> 10:18,19, 11:22; </a:t>
            </a:r>
            <a:r>
              <a:rPr lang="en-US" sz="4000" b="1" dirty="0" smtClean="0">
                <a:solidFill>
                  <a:srgbClr val="00B050"/>
                </a:solidFill>
              </a:rPr>
              <a:t>Heb.</a:t>
            </a:r>
            <a:r>
              <a:rPr lang="en-US" sz="4000" dirty="0" smtClean="0">
                <a:solidFill>
                  <a:schemeClr val="bg1"/>
                </a:solidFill>
              </a:rPr>
              <a:t> 9:5 KJB), and if we mishandle this duty, what will happen to those in darkness, plagues will come, many will be lost and destroyed (</a:t>
            </a:r>
            <a:r>
              <a:rPr lang="en-US" sz="4000" b="1" dirty="0" smtClean="0">
                <a:solidFill>
                  <a:srgbClr val="00B050"/>
                </a:solidFill>
              </a:rPr>
              <a:t>1 Sam.</a:t>
            </a:r>
            <a:r>
              <a:rPr lang="en-US" sz="4000" dirty="0" smtClean="0">
                <a:solidFill>
                  <a:schemeClr val="bg1"/>
                </a:solidFill>
              </a:rPr>
              <a:t> 4:1-22, 5:1-12 KJB).</a:t>
            </a:r>
          </a:p>
          <a:p>
            <a:endParaRPr lang="en-US" sz="600" dirty="0" smtClean="0">
              <a:solidFill>
                <a:schemeClr val="bg1"/>
              </a:solidFill>
            </a:endParaRPr>
          </a:p>
          <a:p>
            <a:r>
              <a:rPr lang="en-US" sz="4000" dirty="0" smtClean="0">
                <a:solidFill>
                  <a:schemeClr val="bg1"/>
                </a:solidFill>
              </a:rPr>
              <a:t>Take up the ark of God, the very Heart of God (</a:t>
            </a:r>
            <a:r>
              <a:rPr lang="en-US" sz="4000" b="1" dirty="0" smtClean="0">
                <a:solidFill>
                  <a:srgbClr val="00B050"/>
                </a:solidFill>
              </a:rPr>
              <a:t>Psa.</a:t>
            </a:r>
            <a:r>
              <a:rPr lang="en-US" sz="4000" dirty="0" smtClean="0">
                <a:solidFill>
                  <a:schemeClr val="bg1"/>
                </a:solidFill>
              </a:rPr>
              <a:t> 40:8 KJB), and the waters (</a:t>
            </a:r>
            <a:r>
              <a:rPr lang="en-US" sz="4000" b="1" dirty="0" smtClean="0">
                <a:solidFill>
                  <a:srgbClr val="00B050"/>
                </a:solidFill>
              </a:rPr>
              <a:t>Rev.</a:t>
            </a:r>
            <a:r>
              <a:rPr lang="en-US" sz="4000" dirty="0" smtClean="0">
                <a:solidFill>
                  <a:schemeClr val="bg1"/>
                </a:solidFill>
              </a:rPr>
              <a:t> 17:15 KJB) will part (</a:t>
            </a:r>
            <a:r>
              <a:rPr lang="en-US" sz="4000" b="1" dirty="0" smtClean="0">
                <a:solidFill>
                  <a:srgbClr val="00B050"/>
                </a:solidFill>
              </a:rPr>
              <a:t>Jos.</a:t>
            </a:r>
            <a:r>
              <a:rPr lang="en-US" sz="4000" dirty="0" smtClean="0">
                <a:solidFill>
                  <a:schemeClr val="bg1"/>
                </a:solidFill>
              </a:rPr>
              <a:t> 3:6-17 KJB).</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took up the </a:t>
            </a:r>
            <a:r>
              <a:rPr lang="en-US" sz="3600" b="1" dirty="0" smtClean="0">
                <a:solidFill>
                  <a:srgbClr val="92D050"/>
                </a:solidFill>
              </a:rPr>
              <a:t>ark</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85000" lnSpcReduction="10000"/>
          </a:bodyPr>
          <a:lstStyle/>
          <a:p>
            <a:r>
              <a:rPr lang="en-US" sz="4000" dirty="0" smtClean="0">
                <a:solidFill>
                  <a:schemeClr val="bg1"/>
                </a:solidFill>
              </a:rPr>
              <a:t>Psa. 40:8  I delight to </a:t>
            </a:r>
            <a:r>
              <a:rPr lang="en-US" sz="4000" b="1" dirty="0" smtClean="0">
                <a:solidFill>
                  <a:srgbClr val="FFC000"/>
                </a:solidFill>
              </a:rPr>
              <a:t>do</a:t>
            </a:r>
            <a:r>
              <a:rPr lang="en-US" sz="4000" dirty="0" smtClean="0">
                <a:solidFill>
                  <a:schemeClr val="bg1"/>
                </a:solidFill>
              </a:rPr>
              <a:t> </a:t>
            </a:r>
            <a:r>
              <a:rPr lang="en-US" sz="4000" b="1" dirty="0" smtClean="0">
                <a:solidFill>
                  <a:schemeClr val="accent4">
                    <a:lumMod val="60000"/>
                    <a:lumOff val="40000"/>
                  </a:schemeClr>
                </a:solidFill>
              </a:rPr>
              <a:t>thy will</a:t>
            </a:r>
            <a:r>
              <a:rPr lang="en-US" sz="4000" dirty="0" smtClean="0">
                <a:solidFill>
                  <a:schemeClr val="bg1"/>
                </a:solidFill>
              </a:rPr>
              <a:t>, O my </a:t>
            </a:r>
            <a:r>
              <a:rPr lang="en-US" sz="4000" b="1" dirty="0" smtClean="0">
                <a:solidFill>
                  <a:srgbClr val="00B0F0"/>
                </a:solidFill>
              </a:rPr>
              <a:t>God</a:t>
            </a:r>
            <a:r>
              <a:rPr lang="en-US" sz="4000" dirty="0" smtClean="0">
                <a:solidFill>
                  <a:schemeClr val="bg1"/>
                </a:solidFill>
              </a:rPr>
              <a:t>: yea, </a:t>
            </a:r>
            <a:r>
              <a:rPr lang="en-US" sz="4000" b="1" dirty="0" smtClean="0">
                <a:solidFill>
                  <a:schemeClr val="accent4">
                    <a:lumMod val="60000"/>
                    <a:lumOff val="40000"/>
                  </a:schemeClr>
                </a:solidFill>
              </a:rPr>
              <a:t>thy law</a:t>
            </a:r>
            <a:r>
              <a:rPr lang="en-US" sz="4000" dirty="0" smtClean="0">
                <a:solidFill>
                  <a:schemeClr val="bg1"/>
                </a:solidFill>
              </a:rPr>
              <a:t> </a:t>
            </a:r>
            <a:r>
              <a:rPr lang="en-US" sz="4000" i="1" dirty="0" smtClean="0">
                <a:solidFill>
                  <a:schemeClr val="bg1"/>
                </a:solidFill>
              </a:rPr>
              <a:t>is</a:t>
            </a:r>
            <a:r>
              <a:rPr lang="en-US" sz="4000" dirty="0" smtClean="0">
                <a:solidFill>
                  <a:schemeClr val="bg1"/>
                </a:solidFill>
              </a:rPr>
              <a:t> with</a:t>
            </a:r>
            <a:r>
              <a:rPr lang="en-US" sz="4000" b="1" u="sng" dirty="0" smtClean="0">
                <a:solidFill>
                  <a:srgbClr val="FF0000"/>
                </a:solidFill>
              </a:rPr>
              <a:t>in</a:t>
            </a:r>
            <a:r>
              <a:rPr lang="en-US" sz="4000" dirty="0" smtClean="0">
                <a:solidFill>
                  <a:schemeClr val="bg1"/>
                </a:solidFill>
              </a:rPr>
              <a:t> my </a:t>
            </a:r>
            <a:r>
              <a:rPr lang="en-US" sz="4000" b="1" dirty="0" smtClean="0">
                <a:solidFill>
                  <a:srgbClr val="92D050"/>
                </a:solidFill>
              </a:rPr>
              <a:t>heart</a:t>
            </a:r>
            <a:r>
              <a:rPr lang="en-US" sz="4000" dirty="0" smtClean="0">
                <a:solidFill>
                  <a:schemeClr val="bg1"/>
                </a:solidFill>
              </a:rPr>
              <a:t>.</a:t>
            </a:r>
          </a:p>
          <a:p>
            <a:endParaRPr lang="en-US" sz="1000" dirty="0" smtClean="0">
              <a:solidFill>
                <a:schemeClr val="bg1"/>
              </a:solidFill>
            </a:endParaRPr>
          </a:p>
          <a:p>
            <a:r>
              <a:rPr lang="en-US" sz="4000" dirty="0" smtClean="0">
                <a:solidFill>
                  <a:schemeClr val="bg1"/>
                </a:solidFill>
              </a:rPr>
              <a:t>Mat. 6:10  Thy kingdom come. </a:t>
            </a:r>
            <a:r>
              <a:rPr lang="en-US" sz="4000" b="1" dirty="0" smtClean="0">
                <a:solidFill>
                  <a:schemeClr val="accent4">
                    <a:lumMod val="60000"/>
                    <a:lumOff val="40000"/>
                  </a:schemeClr>
                </a:solidFill>
              </a:rPr>
              <a:t>Thy will</a:t>
            </a:r>
            <a:r>
              <a:rPr lang="en-US" sz="4000" dirty="0" smtClean="0">
                <a:solidFill>
                  <a:schemeClr val="bg1"/>
                </a:solidFill>
              </a:rPr>
              <a:t> be </a:t>
            </a:r>
            <a:r>
              <a:rPr lang="en-US" sz="4000" b="1" dirty="0" smtClean="0">
                <a:solidFill>
                  <a:srgbClr val="FFC000"/>
                </a:solidFill>
              </a:rPr>
              <a:t>done</a:t>
            </a:r>
            <a:r>
              <a:rPr lang="en-US" sz="4000" dirty="0" smtClean="0">
                <a:solidFill>
                  <a:schemeClr val="bg1"/>
                </a:solidFill>
              </a:rPr>
              <a:t> </a:t>
            </a:r>
            <a:r>
              <a:rPr lang="en-US" sz="4000" b="1" u="sng" dirty="0" smtClean="0">
                <a:solidFill>
                  <a:srgbClr val="FF0000"/>
                </a:solidFill>
              </a:rPr>
              <a:t>in</a:t>
            </a:r>
            <a:r>
              <a:rPr lang="en-US" sz="4000" dirty="0" smtClean="0">
                <a:solidFill>
                  <a:schemeClr val="bg1"/>
                </a:solidFill>
              </a:rPr>
              <a:t> </a:t>
            </a:r>
            <a:r>
              <a:rPr lang="en-US" sz="4000" b="1" dirty="0" smtClean="0">
                <a:solidFill>
                  <a:srgbClr val="92D050"/>
                </a:solidFill>
              </a:rPr>
              <a:t>earth</a:t>
            </a:r>
            <a:r>
              <a:rPr lang="en-US" sz="4000" dirty="0" smtClean="0">
                <a:solidFill>
                  <a:schemeClr val="bg1"/>
                </a:solidFill>
              </a:rPr>
              <a:t>, as </a:t>
            </a:r>
            <a:r>
              <a:rPr lang="en-US" sz="4000" i="1" dirty="0" smtClean="0">
                <a:solidFill>
                  <a:schemeClr val="bg1"/>
                </a:solidFill>
              </a:rPr>
              <a:t>it is</a:t>
            </a:r>
            <a:r>
              <a:rPr lang="en-US" sz="4000" dirty="0" smtClean="0">
                <a:solidFill>
                  <a:schemeClr val="bg1"/>
                </a:solidFill>
              </a:rPr>
              <a:t> </a:t>
            </a:r>
            <a:r>
              <a:rPr lang="en-US" sz="4000" b="1" u="sng" dirty="0" smtClean="0">
                <a:solidFill>
                  <a:srgbClr val="FF0000"/>
                </a:solidFill>
              </a:rPr>
              <a:t>in</a:t>
            </a:r>
            <a:r>
              <a:rPr lang="en-US" sz="4000" dirty="0" smtClean="0">
                <a:solidFill>
                  <a:schemeClr val="bg1"/>
                </a:solidFill>
              </a:rPr>
              <a:t> </a:t>
            </a:r>
            <a:r>
              <a:rPr lang="en-US" sz="4000" b="1" dirty="0" smtClean="0">
                <a:solidFill>
                  <a:srgbClr val="00B0F0"/>
                </a:solidFill>
              </a:rPr>
              <a:t>heaven</a:t>
            </a:r>
            <a:r>
              <a:rPr lang="en-US" sz="4000" dirty="0" smtClean="0">
                <a:solidFill>
                  <a:schemeClr val="bg1"/>
                </a:solidFill>
              </a:rPr>
              <a:t>. </a:t>
            </a:r>
          </a:p>
          <a:p>
            <a:endParaRPr lang="en-US" sz="900" dirty="0" smtClean="0">
              <a:solidFill>
                <a:schemeClr val="bg1"/>
              </a:solidFill>
            </a:endParaRPr>
          </a:p>
          <a:p>
            <a:r>
              <a:rPr lang="en-US" sz="4000" dirty="0" err="1" smtClean="0">
                <a:solidFill>
                  <a:schemeClr val="bg1"/>
                </a:solidFill>
              </a:rPr>
              <a:t>Exo</a:t>
            </a:r>
            <a:r>
              <a:rPr lang="en-US" sz="4000" dirty="0" smtClean="0">
                <a:solidFill>
                  <a:schemeClr val="bg1"/>
                </a:solidFill>
              </a:rPr>
              <a:t>. 25:16  And thou </a:t>
            </a:r>
            <a:r>
              <a:rPr lang="en-US" sz="4000" dirty="0" err="1" smtClean="0">
                <a:solidFill>
                  <a:schemeClr val="bg1"/>
                </a:solidFill>
              </a:rPr>
              <a:t>shalt</a:t>
            </a:r>
            <a:r>
              <a:rPr lang="en-US" sz="4000" dirty="0" smtClean="0">
                <a:solidFill>
                  <a:schemeClr val="bg1"/>
                </a:solidFill>
              </a:rPr>
              <a:t> put </a:t>
            </a:r>
            <a:r>
              <a:rPr lang="en-US" sz="4000" b="1" u="sng" dirty="0" smtClean="0">
                <a:solidFill>
                  <a:srgbClr val="FF0000"/>
                </a:solidFill>
              </a:rPr>
              <a:t>in</a:t>
            </a:r>
            <a:r>
              <a:rPr lang="en-US" sz="4000" dirty="0" smtClean="0">
                <a:solidFill>
                  <a:schemeClr val="bg1"/>
                </a:solidFill>
              </a:rPr>
              <a:t>to the ark </a:t>
            </a:r>
            <a:r>
              <a:rPr lang="en-US" sz="4000" b="1" dirty="0" smtClean="0">
                <a:solidFill>
                  <a:schemeClr val="accent4">
                    <a:lumMod val="60000"/>
                    <a:lumOff val="40000"/>
                  </a:schemeClr>
                </a:solidFill>
              </a:rPr>
              <a:t>the testimony</a:t>
            </a:r>
            <a:r>
              <a:rPr lang="en-US" sz="4000" dirty="0" smtClean="0">
                <a:solidFill>
                  <a:schemeClr val="bg1"/>
                </a:solidFill>
              </a:rPr>
              <a:t> which </a:t>
            </a:r>
            <a:r>
              <a:rPr lang="en-US" sz="4000" b="1" dirty="0" smtClean="0">
                <a:solidFill>
                  <a:srgbClr val="00B0F0"/>
                </a:solidFill>
              </a:rPr>
              <a:t>I</a:t>
            </a:r>
            <a:r>
              <a:rPr lang="en-US" sz="4000" dirty="0" smtClean="0">
                <a:solidFill>
                  <a:schemeClr val="bg1"/>
                </a:solidFill>
              </a:rPr>
              <a:t> shall give </a:t>
            </a:r>
            <a:r>
              <a:rPr lang="en-US" sz="4000" b="1" dirty="0" smtClean="0">
                <a:solidFill>
                  <a:srgbClr val="92D050"/>
                </a:solidFill>
              </a:rPr>
              <a:t>thee</a:t>
            </a:r>
            <a:r>
              <a:rPr lang="en-US" sz="4000" dirty="0" smtClean="0">
                <a:solidFill>
                  <a:schemeClr val="bg1"/>
                </a:solidFill>
              </a:rPr>
              <a:t>.</a:t>
            </a:r>
          </a:p>
          <a:p>
            <a:endParaRPr lang="en-US" sz="900" dirty="0" smtClean="0">
              <a:solidFill>
                <a:schemeClr val="bg1"/>
              </a:solidFill>
            </a:endParaRPr>
          </a:p>
          <a:p>
            <a:r>
              <a:rPr lang="en-US" sz="4000" dirty="0" err="1" smtClean="0">
                <a:solidFill>
                  <a:schemeClr val="bg1"/>
                </a:solidFill>
              </a:rPr>
              <a:t>Exo</a:t>
            </a:r>
            <a:r>
              <a:rPr lang="en-US" sz="4000" dirty="0" smtClean="0">
                <a:solidFill>
                  <a:schemeClr val="bg1"/>
                </a:solidFill>
              </a:rPr>
              <a:t>. 31:18  And </a:t>
            </a:r>
            <a:r>
              <a:rPr lang="en-US" sz="4000" b="1" dirty="0" smtClean="0">
                <a:solidFill>
                  <a:srgbClr val="00B0F0"/>
                </a:solidFill>
              </a:rPr>
              <a:t>he</a:t>
            </a:r>
            <a:r>
              <a:rPr lang="en-US" sz="4000" dirty="0" smtClean="0">
                <a:solidFill>
                  <a:schemeClr val="bg1"/>
                </a:solidFill>
              </a:rPr>
              <a:t> gave unto Moses, when </a:t>
            </a:r>
            <a:r>
              <a:rPr lang="en-US" sz="4000" b="1" dirty="0" smtClean="0">
                <a:solidFill>
                  <a:srgbClr val="00B0F0"/>
                </a:solidFill>
              </a:rPr>
              <a:t>he</a:t>
            </a:r>
            <a:r>
              <a:rPr lang="en-US" sz="4000" dirty="0" smtClean="0">
                <a:solidFill>
                  <a:schemeClr val="bg1"/>
                </a:solidFill>
              </a:rPr>
              <a:t> had made an end of communing with him upon mount Sinai, </a:t>
            </a:r>
            <a:r>
              <a:rPr lang="en-US" sz="4000" b="1" dirty="0" smtClean="0">
                <a:solidFill>
                  <a:schemeClr val="accent4">
                    <a:lumMod val="60000"/>
                    <a:lumOff val="40000"/>
                  </a:schemeClr>
                </a:solidFill>
              </a:rPr>
              <a:t>two tables of testimony, tables of stone</a:t>
            </a:r>
            <a:r>
              <a:rPr lang="en-US" sz="4000" dirty="0" smtClean="0">
                <a:solidFill>
                  <a:schemeClr val="bg1"/>
                </a:solidFill>
              </a:rPr>
              <a:t>, written with </a:t>
            </a:r>
            <a:r>
              <a:rPr lang="en-US" sz="4000" b="1" dirty="0" smtClean="0">
                <a:solidFill>
                  <a:srgbClr val="00B0F0"/>
                </a:solidFill>
              </a:rPr>
              <a:t>the finger of God</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8:4; </a:t>
            </a:r>
            <a:r>
              <a:rPr lang="en-US" sz="6600" b="1" dirty="0" smtClean="0">
                <a:solidFill>
                  <a:srgbClr val="00B050"/>
                </a:solidFill>
              </a:rPr>
              <a:t>2 Chr.</a:t>
            </a:r>
            <a:r>
              <a:rPr lang="en-US" sz="6600" b="1" dirty="0" smtClean="0">
                <a:solidFill>
                  <a:schemeClr val="bg1"/>
                </a:solidFill>
              </a:rPr>
              <a:t> 5:5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8:4</a:t>
            </a:r>
            <a:r>
              <a:rPr lang="en-US" sz="3600" dirty="0" smtClean="0">
                <a:solidFill>
                  <a:schemeClr val="bg1"/>
                </a:solidFill>
              </a:rPr>
              <a:t> - And they brought up the ark </a:t>
            </a:r>
            <a:r>
              <a:rPr lang="en-US" sz="3600" b="1" dirty="0" smtClean="0">
                <a:solidFill>
                  <a:srgbClr val="FFFF00"/>
                </a:solidFill>
              </a:rPr>
              <a:t>of the LORD</a:t>
            </a:r>
            <a:r>
              <a:rPr lang="en-US" sz="3600" dirty="0" smtClean="0">
                <a:solidFill>
                  <a:schemeClr val="bg1"/>
                </a:solidFill>
              </a:rPr>
              <a:t>, and the tabernacle of the congregation, and all the holy vessels that </a:t>
            </a:r>
            <a:r>
              <a:rPr lang="en-US" sz="3600" i="1" dirty="0" smtClean="0">
                <a:solidFill>
                  <a:schemeClr val="bg1"/>
                </a:solidFill>
              </a:rPr>
              <a:t>were</a:t>
            </a:r>
            <a:r>
              <a:rPr lang="en-US" sz="3600" dirty="0" smtClean="0">
                <a:solidFill>
                  <a:schemeClr val="bg1"/>
                </a:solidFill>
              </a:rPr>
              <a:t> in the tabernacle, </a:t>
            </a:r>
            <a:r>
              <a:rPr lang="en-US" sz="3600" b="1" dirty="0" smtClean="0">
                <a:solidFill>
                  <a:srgbClr val="FFFF00"/>
                </a:solidFill>
              </a:rPr>
              <a:t>even those</a:t>
            </a:r>
            <a:r>
              <a:rPr lang="en-US" sz="3600" dirty="0" smtClean="0">
                <a:solidFill>
                  <a:schemeClr val="bg1"/>
                </a:solidFill>
              </a:rPr>
              <a:t> did the priests and the Levites bring up.</a:t>
            </a:r>
          </a:p>
          <a:p>
            <a:endParaRPr lang="en-US" sz="900" b="1" dirty="0" smtClean="0">
              <a:solidFill>
                <a:schemeClr val="bg1"/>
              </a:solidFill>
            </a:endParaRPr>
          </a:p>
          <a:p>
            <a:r>
              <a:rPr lang="en-US" sz="3600" b="1" dirty="0" smtClean="0">
                <a:solidFill>
                  <a:srgbClr val="00B050"/>
                </a:solidFill>
              </a:rPr>
              <a:t>2 Chr.</a:t>
            </a:r>
            <a:r>
              <a:rPr lang="en-US" sz="3600" b="1" dirty="0" smtClean="0">
                <a:solidFill>
                  <a:schemeClr val="bg1"/>
                </a:solidFill>
              </a:rPr>
              <a:t> 5:5</a:t>
            </a:r>
            <a:r>
              <a:rPr lang="en-US" sz="3600" dirty="0" smtClean="0">
                <a:solidFill>
                  <a:schemeClr val="bg1"/>
                </a:solidFill>
              </a:rPr>
              <a:t> - And they brought up the ark, and the tabernacle of the congregation, and all the holy vessels that </a:t>
            </a:r>
            <a:r>
              <a:rPr lang="en-US" sz="3600" i="1" dirty="0" smtClean="0">
                <a:solidFill>
                  <a:schemeClr val="bg1"/>
                </a:solidFill>
              </a:rPr>
              <a:t>were</a:t>
            </a:r>
            <a:r>
              <a:rPr lang="en-US" sz="3600" dirty="0" smtClean="0">
                <a:solidFill>
                  <a:schemeClr val="bg1"/>
                </a:solidFill>
              </a:rPr>
              <a:t> in the tabernacle, </a:t>
            </a:r>
            <a:r>
              <a:rPr lang="en-US" sz="3600" b="1" dirty="0" smtClean="0">
                <a:solidFill>
                  <a:srgbClr val="FFFF00"/>
                </a:solidFill>
              </a:rPr>
              <a:t>these</a:t>
            </a:r>
            <a:r>
              <a:rPr lang="en-US" sz="3600" dirty="0" smtClean="0">
                <a:solidFill>
                  <a:schemeClr val="bg1"/>
                </a:solidFill>
              </a:rPr>
              <a:t> did the priests </a:t>
            </a:r>
            <a:r>
              <a:rPr lang="en-US" sz="3600" i="1" dirty="0" smtClean="0">
                <a:solidFill>
                  <a:schemeClr val="bg1"/>
                </a:solidFill>
              </a:rPr>
              <a:t>and</a:t>
            </a:r>
            <a:r>
              <a:rPr lang="en-US" sz="3600" dirty="0" smtClean="0">
                <a:solidFill>
                  <a:schemeClr val="bg1"/>
                </a:solidFill>
              </a:rPr>
              <a:t> the Levites bring up.</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kCovenan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brought up the ark of the LORD, and the tabernacle of the congregation</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4000" dirty="0" smtClean="0">
                <a:solidFill>
                  <a:schemeClr val="bg1"/>
                </a:solidFill>
              </a:rPr>
              <a:t>They, being in </a:t>
            </a:r>
            <a:r>
              <a:rPr lang="en-US" sz="4000" b="1" dirty="0" smtClean="0">
                <a:solidFill>
                  <a:srgbClr val="00B0F0"/>
                </a:solidFill>
              </a:rPr>
              <a:t>at-one-</a:t>
            </a:r>
            <a:r>
              <a:rPr lang="en-US" sz="4000" b="1" dirty="0" err="1" smtClean="0">
                <a:solidFill>
                  <a:srgbClr val="00B0F0"/>
                </a:solidFill>
              </a:rPr>
              <a:t>ment</a:t>
            </a:r>
            <a:r>
              <a:rPr lang="en-US" sz="4000" dirty="0" smtClean="0">
                <a:solidFill>
                  <a:schemeClr val="bg1"/>
                </a:solidFill>
              </a:rPr>
              <a:t>, </a:t>
            </a:r>
            <a:r>
              <a:rPr lang="en-US" sz="4000" b="1" dirty="0" smtClean="0">
                <a:solidFill>
                  <a:srgbClr val="FFFF00"/>
                </a:solidFill>
              </a:rPr>
              <a:t>working together</a:t>
            </a:r>
            <a:r>
              <a:rPr lang="en-US" sz="4000" dirty="0" smtClean="0">
                <a:solidFill>
                  <a:schemeClr val="bg1"/>
                </a:solidFill>
              </a:rPr>
              <a:t>, closeness of family in the one and same blood </a:t>
            </a:r>
            <a:r>
              <a:rPr lang="en-US" sz="4000" dirty="0" smtClean="0">
                <a:solidFill>
                  <a:srgbClr val="00B050"/>
                </a:solidFill>
              </a:rPr>
              <a:t>(</a:t>
            </a:r>
            <a:r>
              <a:rPr lang="en-US" sz="4000" b="1" dirty="0" smtClean="0">
                <a:solidFill>
                  <a:srgbClr val="00B050"/>
                </a:solidFill>
              </a:rPr>
              <a:t>Act.</a:t>
            </a:r>
            <a:r>
              <a:rPr lang="en-US" sz="4000" dirty="0" smtClean="0">
                <a:solidFill>
                  <a:srgbClr val="00B050"/>
                </a:solidFill>
              </a:rPr>
              <a:t> </a:t>
            </a:r>
            <a:r>
              <a:rPr lang="en-US" sz="4000" dirty="0" smtClean="0">
                <a:solidFill>
                  <a:schemeClr val="bg1"/>
                </a:solidFill>
              </a:rPr>
              <a:t>17:26 KJB</a:t>
            </a:r>
            <a:r>
              <a:rPr lang="en-US" sz="4000" dirty="0" smtClean="0">
                <a:solidFill>
                  <a:srgbClr val="00B050"/>
                </a:solidFill>
              </a:rPr>
              <a:t>)</a:t>
            </a:r>
            <a:r>
              <a:rPr lang="en-US" sz="4000" dirty="0" smtClean="0">
                <a:solidFill>
                  <a:schemeClr val="bg1"/>
                </a:solidFill>
              </a:rPr>
              <a:t>, and that of Jesus; even one building </a:t>
            </a:r>
            <a:r>
              <a:rPr lang="en-US" sz="4000" dirty="0" smtClean="0">
                <a:solidFill>
                  <a:srgbClr val="00B050"/>
                </a:solidFill>
              </a:rPr>
              <a:t>(of the LORD, for is it not of His doing and building? (</a:t>
            </a:r>
            <a:r>
              <a:rPr lang="en-US" sz="4000" b="1" dirty="0" smtClean="0">
                <a:solidFill>
                  <a:srgbClr val="00B050"/>
                </a:solidFill>
              </a:rPr>
              <a:t>Mat.</a:t>
            </a:r>
            <a:r>
              <a:rPr lang="en-US" sz="4000" dirty="0" smtClean="0">
                <a:solidFill>
                  <a:srgbClr val="00B050"/>
                </a:solidFill>
              </a:rPr>
              <a:t> </a:t>
            </a:r>
            <a:r>
              <a:rPr lang="en-US" sz="4000" dirty="0" smtClean="0">
                <a:solidFill>
                  <a:schemeClr val="bg1"/>
                </a:solidFill>
              </a:rPr>
              <a:t>15:13 KJB</a:t>
            </a:r>
            <a:r>
              <a:rPr lang="en-US" sz="4000" dirty="0" smtClean="0">
                <a:solidFill>
                  <a:srgbClr val="00B050"/>
                </a:solidFill>
              </a:rPr>
              <a:t>))</a:t>
            </a:r>
            <a:r>
              <a:rPr lang="en-US" sz="4000" dirty="0" smtClean="0">
                <a:solidFill>
                  <a:schemeClr val="bg1"/>
                </a:solidFill>
              </a:rPr>
              <a:t>, one Holy sanctuary, one Holy temple for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brought up the ark of the LORD, and the tabernacle of the congregation</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Act. 17:26  And </a:t>
            </a:r>
            <a:r>
              <a:rPr lang="en-US" sz="4000" b="1" dirty="0" smtClean="0">
                <a:solidFill>
                  <a:srgbClr val="00B050"/>
                </a:solidFill>
              </a:rPr>
              <a:t>(God)</a:t>
            </a:r>
            <a:r>
              <a:rPr lang="en-US" sz="4000" dirty="0" smtClean="0">
                <a:solidFill>
                  <a:schemeClr val="bg1"/>
                </a:solidFill>
              </a:rPr>
              <a:t> hath </a:t>
            </a:r>
            <a:r>
              <a:rPr lang="en-US" sz="4000" b="1" dirty="0" smtClean="0">
                <a:solidFill>
                  <a:srgbClr val="FFFF00"/>
                </a:solidFill>
              </a:rPr>
              <a:t>made of one blood all nations of men</a:t>
            </a:r>
            <a:r>
              <a:rPr lang="en-US" sz="4000" dirty="0" smtClean="0">
                <a:solidFill>
                  <a:schemeClr val="bg1"/>
                </a:solidFill>
              </a:rPr>
              <a:t> for to dwell on all the face of the earth, and hath determined the times before appointed, and the bounds of their habitation;</a:t>
            </a:r>
          </a:p>
          <a:p>
            <a:endParaRPr lang="en-US" sz="900" dirty="0" smtClean="0">
              <a:solidFill>
                <a:schemeClr val="bg1"/>
              </a:solidFill>
            </a:endParaRPr>
          </a:p>
          <a:p>
            <a:r>
              <a:rPr lang="en-US" sz="4000" dirty="0" smtClean="0">
                <a:solidFill>
                  <a:schemeClr val="bg1"/>
                </a:solidFill>
              </a:rPr>
              <a:t>1 Pet. 1:18  Forasmuch as </a:t>
            </a:r>
            <a:r>
              <a:rPr lang="en-US" sz="4000" b="1" dirty="0" smtClean="0">
                <a:solidFill>
                  <a:srgbClr val="FFFF00"/>
                </a:solidFill>
              </a:rPr>
              <a:t>ye know that ye were</a:t>
            </a:r>
            <a:r>
              <a:rPr lang="en-US" sz="4000" dirty="0" smtClean="0">
                <a:solidFill>
                  <a:schemeClr val="bg1"/>
                </a:solidFill>
              </a:rPr>
              <a:t> not </a:t>
            </a:r>
            <a:r>
              <a:rPr lang="en-US" sz="4000" b="1" dirty="0" smtClean="0">
                <a:solidFill>
                  <a:srgbClr val="FFFF00"/>
                </a:solidFill>
              </a:rPr>
              <a:t>redeemed</a:t>
            </a:r>
            <a:r>
              <a:rPr lang="en-US" sz="4000" dirty="0" smtClean="0">
                <a:solidFill>
                  <a:schemeClr val="bg1"/>
                </a:solidFill>
              </a:rPr>
              <a:t> with corruptible things, as silver and gold, from your vain conversation </a:t>
            </a:r>
            <a:r>
              <a:rPr lang="en-US" sz="4000" i="1" dirty="0" smtClean="0">
                <a:solidFill>
                  <a:schemeClr val="bg1"/>
                </a:solidFill>
              </a:rPr>
              <a:t>received</a:t>
            </a:r>
            <a:r>
              <a:rPr lang="en-US" sz="4000" dirty="0" smtClean="0">
                <a:solidFill>
                  <a:schemeClr val="bg1"/>
                </a:solidFill>
              </a:rPr>
              <a:t> by tradition from your fathers;</a:t>
            </a:r>
          </a:p>
          <a:p>
            <a:endParaRPr lang="en-US" sz="1000" i="1" dirty="0" smtClean="0">
              <a:solidFill>
                <a:schemeClr val="bg1"/>
              </a:solidFill>
            </a:endParaRPr>
          </a:p>
          <a:p>
            <a:r>
              <a:rPr lang="en-US" sz="4000" dirty="0" smtClean="0">
                <a:solidFill>
                  <a:schemeClr val="bg1"/>
                </a:solidFill>
              </a:rPr>
              <a:t>1 Pet. 1:19  But </a:t>
            </a:r>
            <a:r>
              <a:rPr lang="en-US" sz="4000" b="1" dirty="0" smtClean="0">
                <a:solidFill>
                  <a:srgbClr val="FFFF00"/>
                </a:solidFill>
              </a:rPr>
              <a:t>with the precious blood of Christ</a:t>
            </a:r>
            <a:r>
              <a:rPr lang="en-US" sz="4000" dirty="0" smtClean="0">
                <a:solidFill>
                  <a:schemeClr val="bg1"/>
                </a:solidFill>
              </a:rPr>
              <a:t>, as of a lamb without blemish and without spot: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brought up the ark of the LORD, and the tabernacle of the congregation</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4000" dirty="0" smtClean="0">
                <a:solidFill>
                  <a:schemeClr val="bg1"/>
                </a:solidFill>
              </a:rPr>
              <a:t>1 Cor. 3:9  For </a:t>
            </a:r>
            <a:r>
              <a:rPr lang="en-US" sz="4000" b="1" dirty="0" smtClean="0">
                <a:solidFill>
                  <a:srgbClr val="FFFF00"/>
                </a:solidFill>
              </a:rPr>
              <a:t>we are </a:t>
            </a:r>
            <a:r>
              <a:rPr lang="en-US" sz="4000" b="1" dirty="0" err="1" smtClean="0">
                <a:solidFill>
                  <a:srgbClr val="FFFF00"/>
                </a:solidFill>
              </a:rPr>
              <a:t>labourers</a:t>
            </a:r>
            <a:r>
              <a:rPr lang="en-US" sz="4000" b="1" dirty="0" smtClean="0">
                <a:solidFill>
                  <a:srgbClr val="FFFF00"/>
                </a:solidFill>
              </a:rPr>
              <a:t> together with God</a:t>
            </a:r>
            <a:r>
              <a:rPr lang="en-US" sz="4000" dirty="0" smtClean="0">
                <a:solidFill>
                  <a:schemeClr val="bg1"/>
                </a:solidFill>
              </a:rPr>
              <a:t>: ye are God's husbandry, </a:t>
            </a:r>
            <a:r>
              <a:rPr lang="en-US" sz="4000" b="1" i="1" dirty="0" smtClean="0">
                <a:solidFill>
                  <a:srgbClr val="FFFF00"/>
                </a:solidFill>
              </a:rPr>
              <a:t>ye are</a:t>
            </a:r>
            <a:r>
              <a:rPr lang="en-US" sz="4000" b="1" dirty="0" smtClean="0">
                <a:solidFill>
                  <a:srgbClr val="FFFF00"/>
                </a:solidFill>
              </a:rPr>
              <a:t> God's building</a:t>
            </a:r>
            <a:r>
              <a:rPr lang="en-US" sz="4000" dirty="0" smtClean="0">
                <a:solidFill>
                  <a:schemeClr val="bg1"/>
                </a:solidFill>
              </a:rPr>
              <a:t>.</a:t>
            </a:r>
          </a:p>
          <a:p>
            <a:endParaRPr lang="en-US" sz="800" i="1" dirty="0" smtClean="0">
              <a:solidFill>
                <a:schemeClr val="bg1"/>
              </a:solidFill>
            </a:endParaRPr>
          </a:p>
          <a:p>
            <a:r>
              <a:rPr lang="en-US" sz="4000" dirty="0" smtClean="0">
                <a:solidFill>
                  <a:schemeClr val="bg1"/>
                </a:solidFill>
              </a:rPr>
              <a:t>Heb. 3:6  But </a:t>
            </a:r>
            <a:r>
              <a:rPr lang="en-US" sz="4000" b="1" dirty="0" smtClean="0">
                <a:solidFill>
                  <a:srgbClr val="FFFF00"/>
                </a:solidFill>
              </a:rPr>
              <a:t>Christ as a son over his own house; whose house are we</a:t>
            </a:r>
            <a:r>
              <a:rPr lang="en-US" sz="4000" dirty="0" smtClean="0">
                <a:solidFill>
                  <a:schemeClr val="bg1"/>
                </a:solidFill>
              </a:rPr>
              <a:t>, if we hold fast the confidence and the rejoicing of the hope firm unto the end.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4000" dirty="0" smtClean="0">
                <a:solidFill>
                  <a:schemeClr val="bg1"/>
                </a:solidFill>
              </a:rPr>
              <a:t>We are to be those holy vessels (</a:t>
            </a:r>
            <a:r>
              <a:rPr lang="en-US" sz="4000" b="1" dirty="0" smtClean="0">
                <a:solidFill>
                  <a:srgbClr val="00B050"/>
                </a:solidFill>
              </a:rPr>
              <a:t>Dan.</a:t>
            </a:r>
            <a:r>
              <a:rPr lang="en-US" sz="4000" dirty="0" smtClean="0">
                <a:solidFill>
                  <a:schemeClr val="bg1"/>
                </a:solidFill>
              </a:rPr>
              <a:t> 1:2,4 KJB), bearing the Glory of God before the Gentiles, filled with His righteousness, and not with corrupt wine (</a:t>
            </a:r>
            <a:r>
              <a:rPr lang="en-US" sz="4000" b="1" dirty="0" smtClean="0">
                <a:solidFill>
                  <a:srgbClr val="00B050"/>
                </a:solidFill>
              </a:rPr>
              <a:t>Rev.</a:t>
            </a:r>
            <a:r>
              <a:rPr lang="en-US" sz="4000" dirty="0" smtClean="0">
                <a:solidFill>
                  <a:schemeClr val="bg1"/>
                </a:solidFill>
              </a:rPr>
              <a:t> 17:4 KJB):</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8:1; </a:t>
            </a:r>
            <a:r>
              <a:rPr lang="en-US" sz="6600" b="1" dirty="0" smtClean="0">
                <a:solidFill>
                  <a:srgbClr val="00B050"/>
                </a:solidFill>
              </a:rPr>
              <a:t>2 Chr.</a:t>
            </a:r>
            <a:r>
              <a:rPr lang="en-US" sz="6600" b="1" dirty="0" smtClean="0">
                <a:solidFill>
                  <a:schemeClr val="bg1"/>
                </a:solidFill>
              </a:rPr>
              <a:t> 5:2 KJB</a:t>
            </a: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dirty="0" smtClean="0">
                <a:solidFill>
                  <a:srgbClr val="FFFF00"/>
                </a:solidFill>
              </a:rPr>
              <a:t>king Solomon in</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that they might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p>
          <a:p>
            <a:endParaRPr lang="en-US" sz="1500" dirty="0" smtClean="0">
              <a:solidFill>
                <a:schemeClr val="bg1"/>
              </a:solidFill>
            </a:endParaRPr>
          </a:p>
          <a:p>
            <a:r>
              <a:rPr lang="en-US" sz="6000" b="1" dirty="0" smtClean="0">
                <a:solidFill>
                  <a:srgbClr val="00B050"/>
                </a:solidFill>
              </a:rPr>
              <a:t>2 Chr.</a:t>
            </a:r>
            <a:r>
              <a:rPr lang="en-US" sz="6000" b="1" dirty="0" smtClean="0">
                <a:solidFill>
                  <a:schemeClr val="bg1"/>
                </a:solidFill>
              </a:rPr>
              <a:t> 5:2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to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Act. 9:15  But the Lord said unto him, Go thy way: for he is </a:t>
            </a:r>
            <a:r>
              <a:rPr lang="en-US" sz="4000" b="1" dirty="0" smtClean="0">
                <a:solidFill>
                  <a:srgbClr val="FFFF00"/>
                </a:solidFill>
              </a:rPr>
              <a:t>a chosen vessel</a:t>
            </a:r>
            <a:r>
              <a:rPr lang="en-US" sz="4000" dirty="0" smtClean="0">
                <a:solidFill>
                  <a:schemeClr val="bg1"/>
                </a:solidFill>
              </a:rPr>
              <a:t> unto me, </a:t>
            </a:r>
            <a:r>
              <a:rPr lang="en-US" sz="4000" b="1" dirty="0" smtClean="0">
                <a:solidFill>
                  <a:srgbClr val="FFFF00"/>
                </a:solidFill>
              </a:rPr>
              <a:t>to bear my name before the Gentiles, and kings, and the children of Israel</a:t>
            </a:r>
            <a:r>
              <a:rPr lang="en-US" sz="4000" dirty="0" smtClean="0">
                <a:solidFill>
                  <a:schemeClr val="bg1"/>
                </a:solidFill>
              </a:rPr>
              <a:t>: </a:t>
            </a:r>
          </a:p>
          <a:p>
            <a:endParaRPr lang="en-US" sz="900" b="1" dirty="0" smtClean="0">
              <a:solidFill>
                <a:schemeClr val="bg1"/>
              </a:solidFill>
            </a:endParaRPr>
          </a:p>
          <a:p>
            <a:r>
              <a:rPr lang="en-US" sz="4000" dirty="0" smtClean="0">
                <a:solidFill>
                  <a:schemeClr val="bg1"/>
                </a:solidFill>
              </a:rPr>
              <a:t>Rom. 9:23  And that he might make known the riches of his glory on </a:t>
            </a:r>
            <a:r>
              <a:rPr lang="en-US" sz="4000" b="1" dirty="0" smtClean="0">
                <a:solidFill>
                  <a:srgbClr val="FFFF00"/>
                </a:solidFill>
              </a:rPr>
              <a:t>the vessels of mercy</a:t>
            </a:r>
            <a:r>
              <a:rPr lang="en-US" sz="4000" dirty="0" smtClean="0">
                <a:solidFill>
                  <a:schemeClr val="bg1"/>
                </a:solidFill>
              </a:rPr>
              <a:t>, which </a:t>
            </a:r>
            <a:r>
              <a:rPr lang="en-US" sz="4000" b="1" u="sng" dirty="0" smtClean="0">
                <a:solidFill>
                  <a:schemeClr val="bg1"/>
                </a:solidFill>
              </a:rPr>
              <a:t>he had afore prepared unto glory</a:t>
            </a:r>
            <a:r>
              <a:rPr lang="en-US" sz="4000" dirty="0" smtClean="0">
                <a:solidFill>
                  <a:schemeClr val="bg1"/>
                </a:solidFill>
              </a:rPr>
              <a:t>,</a:t>
            </a:r>
          </a:p>
          <a:p>
            <a:endParaRPr lang="en-US" sz="1000" dirty="0" smtClean="0">
              <a:solidFill>
                <a:schemeClr val="bg1"/>
              </a:solidFill>
            </a:endParaRPr>
          </a:p>
          <a:p>
            <a:r>
              <a:rPr lang="en-US" sz="4000" dirty="0" smtClean="0">
                <a:solidFill>
                  <a:schemeClr val="bg1"/>
                </a:solidFill>
              </a:rPr>
              <a:t>2 Tim. 2:19  Nevertheless the foundation of God </a:t>
            </a:r>
            <a:r>
              <a:rPr lang="en-US" sz="4000" dirty="0" err="1" smtClean="0">
                <a:solidFill>
                  <a:schemeClr val="bg1"/>
                </a:solidFill>
              </a:rPr>
              <a:t>standeth</a:t>
            </a:r>
            <a:r>
              <a:rPr lang="en-US" sz="4000" dirty="0" smtClean="0">
                <a:solidFill>
                  <a:schemeClr val="bg1"/>
                </a:solidFill>
              </a:rPr>
              <a:t> sure, having this seal, The Lord </a:t>
            </a:r>
            <a:r>
              <a:rPr lang="en-US" sz="4000" dirty="0" err="1" smtClean="0">
                <a:solidFill>
                  <a:schemeClr val="bg1"/>
                </a:solidFill>
              </a:rPr>
              <a:t>knoweth</a:t>
            </a:r>
            <a:r>
              <a:rPr lang="en-US" sz="4000" dirty="0" smtClean="0">
                <a:solidFill>
                  <a:schemeClr val="bg1"/>
                </a:solidFill>
              </a:rPr>
              <a:t> them that are his. And, </a:t>
            </a:r>
            <a:r>
              <a:rPr lang="en-US" sz="4000" b="1" dirty="0" smtClean="0">
                <a:solidFill>
                  <a:srgbClr val="FFFF00"/>
                </a:solidFill>
              </a:rPr>
              <a:t>Let every one that </a:t>
            </a:r>
            <a:r>
              <a:rPr lang="en-US" sz="4000" b="1" dirty="0" err="1" smtClean="0">
                <a:solidFill>
                  <a:srgbClr val="FFFF00"/>
                </a:solidFill>
              </a:rPr>
              <a:t>nameth</a:t>
            </a:r>
            <a:r>
              <a:rPr lang="en-US" sz="4000" b="1" dirty="0" smtClean="0">
                <a:solidFill>
                  <a:srgbClr val="FFFF00"/>
                </a:solidFill>
              </a:rPr>
              <a:t> the name of Christ depart from iniquity</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2 Tim. 2:20  But </a:t>
            </a:r>
            <a:r>
              <a:rPr lang="en-US" sz="4000" b="1" dirty="0" smtClean="0">
                <a:solidFill>
                  <a:srgbClr val="FFFF00"/>
                </a:solidFill>
              </a:rPr>
              <a:t>in a great house</a:t>
            </a:r>
            <a:r>
              <a:rPr lang="en-US" sz="4000" dirty="0" smtClean="0">
                <a:solidFill>
                  <a:schemeClr val="bg1"/>
                </a:solidFill>
              </a:rPr>
              <a:t> there are not only </a:t>
            </a:r>
            <a:r>
              <a:rPr lang="en-US" sz="4000" b="1" dirty="0" smtClean="0">
                <a:solidFill>
                  <a:srgbClr val="FFFF00"/>
                </a:solidFill>
              </a:rPr>
              <a:t>vessels of gold and of silver</a:t>
            </a:r>
            <a:r>
              <a:rPr lang="en-US" sz="4000" dirty="0" smtClean="0">
                <a:solidFill>
                  <a:schemeClr val="bg1"/>
                </a:solidFill>
              </a:rPr>
              <a:t>, but also of wood and of earth; and some to </a:t>
            </a:r>
            <a:r>
              <a:rPr lang="en-US" sz="4000" b="1" dirty="0" err="1" smtClean="0">
                <a:solidFill>
                  <a:srgbClr val="FFFF00"/>
                </a:solidFill>
              </a:rPr>
              <a:t>honour</a:t>
            </a:r>
            <a:r>
              <a:rPr lang="en-US" sz="4000" dirty="0" smtClean="0">
                <a:solidFill>
                  <a:schemeClr val="bg1"/>
                </a:solidFill>
              </a:rPr>
              <a:t>, and some to </a:t>
            </a:r>
            <a:r>
              <a:rPr lang="en-US" sz="4000" b="1" u="sng" dirty="0" err="1" smtClean="0">
                <a:solidFill>
                  <a:schemeClr val="bg1"/>
                </a:solidFill>
              </a:rPr>
              <a:t>dishonour</a:t>
            </a:r>
            <a:r>
              <a:rPr lang="en-US" sz="4000" dirty="0" smtClean="0">
                <a:solidFill>
                  <a:schemeClr val="bg1"/>
                </a:solidFill>
              </a:rPr>
              <a:t>.</a:t>
            </a:r>
          </a:p>
          <a:p>
            <a:endParaRPr lang="en-US" sz="1300" dirty="0" smtClean="0">
              <a:solidFill>
                <a:schemeClr val="bg1"/>
              </a:solidFill>
            </a:endParaRPr>
          </a:p>
          <a:p>
            <a:r>
              <a:rPr lang="en-US" sz="4000" dirty="0" smtClean="0">
                <a:solidFill>
                  <a:schemeClr val="bg1"/>
                </a:solidFill>
              </a:rPr>
              <a:t>2 Tim. 2:21  </a:t>
            </a:r>
            <a:r>
              <a:rPr lang="en-US" sz="4000" b="1" u="sng" dirty="0" smtClean="0">
                <a:solidFill>
                  <a:schemeClr val="bg1"/>
                </a:solidFill>
              </a:rPr>
              <a:t>If a man therefore purge himself from these</a:t>
            </a:r>
            <a:r>
              <a:rPr lang="en-US" sz="4000" dirty="0" smtClean="0">
                <a:solidFill>
                  <a:schemeClr val="bg1"/>
                </a:solidFill>
              </a:rPr>
              <a:t>, </a:t>
            </a:r>
            <a:r>
              <a:rPr lang="en-US" sz="4000" b="1" dirty="0" smtClean="0">
                <a:solidFill>
                  <a:srgbClr val="FFFF00"/>
                </a:solidFill>
              </a:rPr>
              <a:t>he shall be a vessel unto </a:t>
            </a:r>
            <a:r>
              <a:rPr lang="en-US" sz="4000" b="1" dirty="0" err="1" smtClean="0">
                <a:solidFill>
                  <a:srgbClr val="FFFF00"/>
                </a:solidFill>
              </a:rPr>
              <a:t>honour</a:t>
            </a:r>
            <a:r>
              <a:rPr lang="en-US" sz="4000" b="1" dirty="0" smtClean="0">
                <a:solidFill>
                  <a:srgbClr val="FFFF00"/>
                </a:solidFill>
              </a:rPr>
              <a:t>, sanctified, and meet for the master's use, </a:t>
            </a:r>
            <a:r>
              <a:rPr lang="en-US" sz="4000" b="1" i="1" dirty="0" smtClean="0">
                <a:solidFill>
                  <a:srgbClr val="FFFF00"/>
                </a:solidFill>
              </a:rPr>
              <a:t>and</a:t>
            </a:r>
            <a:r>
              <a:rPr lang="en-US" sz="4000" b="1" dirty="0" smtClean="0">
                <a:solidFill>
                  <a:srgbClr val="FFFF00"/>
                </a:solidFill>
              </a:rPr>
              <a:t> prepared unto every good work</a:t>
            </a:r>
            <a:r>
              <a:rPr lang="en-US" sz="4000" dirty="0" smtClean="0">
                <a:solidFill>
                  <a:schemeClr val="bg1"/>
                </a:solidFill>
              </a:rPr>
              <a:t>.</a:t>
            </a:r>
          </a:p>
          <a:p>
            <a:endParaRPr lang="en-US" sz="1100" i="1" dirty="0" smtClean="0">
              <a:solidFill>
                <a:schemeClr val="bg1"/>
              </a:solidFill>
            </a:endParaRPr>
          </a:p>
          <a:p>
            <a:r>
              <a:rPr lang="en-US" sz="4000" dirty="0" smtClean="0">
                <a:solidFill>
                  <a:schemeClr val="bg1"/>
                </a:solidFill>
              </a:rPr>
              <a:t>2 Tim. 2:22  Flee also youthful </a:t>
            </a:r>
            <a:r>
              <a:rPr lang="en-US" sz="4000" b="1" u="sng" dirty="0" smtClean="0">
                <a:solidFill>
                  <a:schemeClr val="bg1"/>
                </a:solidFill>
              </a:rPr>
              <a:t>lusts</a:t>
            </a:r>
            <a:r>
              <a:rPr lang="en-US" sz="4000" dirty="0" smtClean="0">
                <a:solidFill>
                  <a:schemeClr val="bg1"/>
                </a:solidFill>
              </a:rPr>
              <a:t>: but </a:t>
            </a:r>
            <a:r>
              <a:rPr lang="en-US" sz="4000" b="1" dirty="0" smtClean="0">
                <a:solidFill>
                  <a:srgbClr val="FFFF00"/>
                </a:solidFill>
              </a:rPr>
              <a:t>follow righteousness, faith, charity, peace</a:t>
            </a:r>
            <a:r>
              <a:rPr lang="en-US" sz="4000" dirty="0" smtClean="0">
                <a:solidFill>
                  <a:schemeClr val="bg1"/>
                </a:solidFill>
              </a:rPr>
              <a:t>, with them that call on the Lord out of a </a:t>
            </a:r>
            <a:r>
              <a:rPr lang="en-US" sz="4000" b="1" dirty="0" smtClean="0">
                <a:solidFill>
                  <a:srgbClr val="FFFF00"/>
                </a:solidFill>
              </a:rPr>
              <a:t>pure heart</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62500" lnSpcReduction="20000"/>
          </a:bodyPr>
          <a:lstStyle/>
          <a:p>
            <a:r>
              <a:rPr lang="en-US" sz="4400" dirty="0" smtClean="0">
                <a:solidFill>
                  <a:schemeClr val="bg1"/>
                </a:solidFill>
              </a:rPr>
              <a:t>Isa. 66:19  And I will set a sign among them, and I will send those that escape of them unto the nations, to </a:t>
            </a:r>
            <a:r>
              <a:rPr lang="en-US" sz="4400" dirty="0" err="1" smtClean="0">
                <a:solidFill>
                  <a:schemeClr val="bg1"/>
                </a:solidFill>
              </a:rPr>
              <a:t>Tarshish</a:t>
            </a:r>
            <a:r>
              <a:rPr lang="en-US" sz="4400" dirty="0" smtClean="0">
                <a:solidFill>
                  <a:schemeClr val="bg1"/>
                </a:solidFill>
              </a:rPr>
              <a:t>, </a:t>
            </a:r>
            <a:r>
              <a:rPr lang="en-US" sz="4400" dirty="0" err="1" smtClean="0">
                <a:solidFill>
                  <a:schemeClr val="bg1"/>
                </a:solidFill>
              </a:rPr>
              <a:t>Pul</a:t>
            </a:r>
            <a:r>
              <a:rPr lang="en-US" sz="4400" dirty="0" smtClean="0">
                <a:solidFill>
                  <a:schemeClr val="bg1"/>
                </a:solidFill>
              </a:rPr>
              <a:t>, and </a:t>
            </a:r>
            <a:r>
              <a:rPr lang="en-US" sz="4400" dirty="0" err="1" smtClean="0">
                <a:solidFill>
                  <a:schemeClr val="bg1"/>
                </a:solidFill>
              </a:rPr>
              <a:t>Lud</a:t>
            </a:r>
            <a:r>
              <a:rPr lang="en-US" sz="4400" dirty="0" smtClean="0">
                <a:solidFill>
                  <a:schemeClr val="bg1"/>
                </a:solidFill>
              </a:rPr>
              <a:t>, that draw the bow, to Tubal, and </a:t>
            </a:r>
            <a:r>
              <a:rPr lang="en-US" sz="4400" dirty="0" err="1" smtClean="0">
                <a:solidFill>
                  <a:schemeClr val="bg1"/>
                </a:solidFill>
              </a:rPr>
              <a:t>Javan</a:t>
            </a:r>
            <a:r>
              <a:rPr lang="en-US" sz="4400" dirty="0" smtClean="0">
                <a:solidFill>
                  <a:schemeClr val="bg1"/>
                </a:solidFill>
              </a:rPr>
              <a:t>, to the isles afar off, that have not heard my fame, neither have seen my glory; and </a:t>
            </a:r>
            <a:r>
              <a:rPr lang="en-US" sz="4400" b="1" dirty="0" smtClean="0">
                <a:solidFill>
                  <a:srgbClr val="FFFF00"/>
                </a:solidFill>
              </a:rPr>
              <a:t>they shall declare my glory among the Gentiles.</a:t>
            </a:r>
          </a:p>
          <a:p>
            <a:endParaRPr lang="en-US" sz="1200" dirty="0" smtClean="0">
              <a:solidFill>
                <a:schemeClr val="bg1"/>
              </a:solidFill>
            </a:endParaRPr>
          </a:p>
          <a:p>
            <a:r>
              <a:rPr lang="en-US" sz="4400" dirty="0" smtClean="0">
                <a:solidFill>
                  <a:schemeClr val="bg1"/>
                </a:solidFill>
              </a:rPr>
              <a:t>Isa. 66:20  And they shall bring all your brethren for an offering unto the LORD out of all nations upon horses, and in chariots, and in litters, and upon mules, and upon swift beasts, </a:t>
            </a:r>
            <a:r>
              <a:rPr lang="en-US" sz="4400" b="1" dirty="0" smtClean="0">
                <a:solidFill>
                  <a:srgbClr val="FFFF00"/>
                </a:solidFill>
              </a:rPr>
              <a:t>to my holy mountain Jerusalem, </a:t>
            </a:r>
            <a:r>
              <a:rPr lang="en-US" sz="4400" b="1" dirty="0" err="1" smtClean="0">
                <a:solidFill>
                  <a:srgbClr val="FFFF00"/>
                </a:solidFill>
              </a:rPr>
              <a:t>saith</a:t>
            </a:r>
            <a:r>
              <a:rPr lang="en-US" sz="4400" b="1" dirty="0" smtClean="0">
                <a:solidFill>
                  <a:srgbClr val="FFFF00"/>
                </a:solidFill>
              </a:rPr>
              <a:t> the LORD, as the children of Israel bring an offering in a </a:t>
            </a:r>
            <a:r>
              <a:rPr lang="en-US" sz="4400" b="1" u="sng" dirty="0" smtClean="0">
                <a:solidFill>
                  <a:srgbClr val="FFFF00"/>
                </a:solidFill>
              </a:rPr>
              <a:t>clean vessel</a:t>
            </a:r>
            <a:r>
              <a:rPr lang="en-US" sz="4400" b="1" dirty="0" smtClean="0">
                <a:solidFill>
                  <a:srgbClr val="FFFF00"/>
                </a:solidFill>
              </a:rPr>
              <a:t> into the house of the LORD.</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even those did the priests and the Levites bring up.</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4400" dirty="0" smtClean="0">
                <a:solidFill>
                  <a:schemeClr val="bg1"/>
                </a:solidFill>
              </a:rPr>
              <a:t>We are those kings and priests, but then what of the Levites?</a:t>
            </a:r>
          </a:p>
          <a:p>
            <a:endParaRPr lang="en-US" sz="900" dirty="0" smtClean="0">
              <a:solidFill>
                <a:schemeClr val="bg1"/>
              </a:solidFill>
            </a:endParaRPr>
          </a:p>
          <a:p>
            <a:r>
              <a:rPr lang="en-US" sz="4400" dirty="0" smtClean="0">
                <a:solidFill>
                  <a:schemeClr val="bg1"/>
                </a:solidFill>
              </a:rPr>
              <a:t>They are that </a:t>
            </a:r>
            <a:r>
              <a:rPr lang="en-US" sz="4400" b="1" u="sng" dirty="0" smtClean="0">
                <a:solidFill>
                  <a:schemeClr val="bg1"/>
                </a:solidFill>
              </a:rPr>
              <a:t>special group that specifically was to handle the Ark itself</a:t>
            </a:r>
            <a:r>
              <a:rPr lang="en-US" sz="4400" dirty="0" smtClean="0">
                <a:solidFill>
                  <a:schemeClr val="bg1"/>
                </a:solidFill>
              </a:rPr>
              <a:t>, a remnant separated out among the priests.</a:t>
            </a:r>
          </a:p>
          <a:p>
            <a:endParaRPr lang="en-US" sz="900" dirty="0" smtClean="0">
              <a:solidFill>
                <a:schemeClr val="bg1"/>
              </a:solidFill>
            </a:endParaRPr>
          </a:p>
          <a:p>
            <a:r>
              <a:rPr lang="en-US" sz="4400" dirty="0" smtClean="0">
                <a:solidFill>
                  <a:schemeClr val="bg1"/>
                </a:solidFill>
              </a:rPr>
              <a:t>Remember the vessels?:</a:t>
            </a:r>
          </a:p>
          <a:p>
            <a:endParaRPr lang="en-US" sz="900" dirty="0" smtClean="0">
              <a:solidFill>
                <a:schemeClr val="bg1"/>
              </a:solidFill>
            </a:endParaRPr>
          </a:p>
          <a:p>
            <a:pPr lvl="1"/>
            <a:r>
              <a:rPr lang="en-US" sz="4000" dirty="0" smtClean="0">
                <a:solidFill>
                  <a:schemeClr val="bg1"/>
                </a:solidFill>
              </a:rPr>
              <a:t>Isa. 66:21 And </a:t>
            </a:r>
            <a:r>
              <a:rPr lang="en-US" sz="4000" b="1" u="sng" dirty="0" smtClean="0">
                <a:solidFill>
                  <a:srgbClr val="FFFF00"/>
                </a:solidFill>
              </a:rPr>
              <a:t>I will also take of them</a:t>
            </a:r>
            <a:r>
              <a:rPr lang="en-US" sz="4000" dirty="0" smtClean="0">
                <a:solidFill>
                  <a:srgbClr val="FFFF00"/>
                </a:solidFill>
              </a:rPr>
              <a:t> </a:t>
            </a:r>
            <a:r>
              <a:rPr lang="en-US" sz="4000" b="1" u="sng" dirty="0" smtClean="0">
                <a:solidFill>
                  <a:srgbClr val="FFFF00"/>
                </a:solidFill>
              </a:rPr>
              <a:t>for</a:t>
            </a:r>
            <a:r>
              <a:rPr lang="en-US" sz="4000" dirty="0" smtClean="0">
                <a:solidFill>
                  <a:schemeClr val="bg1"/>
                </a:solidFill>
              </a:rPr>
              <a:t> priests </a:t>
            </a:r>
            <a:r>
              <a:rPr lang="en-US" sz="4000" i="1" dirty="0" smtClean="0">
                <a:solidFill>
                  <a:schemeClr val="bg1"/>
                </a:solidFill>
              </a:rPr>
              <a:t>and</a:t>
            </a:r>
            <a:r>
              <a:rPr lang="en-US" sz="4000" dirty="0" smtClean="0">
                <a:solidFill>
                  <a:schemeClr val="bg1"/>
                </a:solidFill>
              </a:rPr>
              <a:t> for </a:t>
            </a:r>
            <a:r>
              <a:rPr lang="en-US" sz="4000" b="1" u="sng" dirty="0" smtClean="0">
                <a:solidFill>
                  <a:srgbClr val="FFFF00"/>
                </a:solidFill>
              </a:rPr>
              <a:t>Levites</a:t>
            </a:r>
            <a:r>
              <a:rPr lang="en-US" sz="4000" dirty="0" smtClean="0">
                <a:solidFill>
                  <a:schemeClr val="bg1"/>
                </a:solidFill>
              </a:rPr>
              <a:t>, </a:t>
            </a:r>
            <a:r>
              <a:rPr lang="en-US" sz="4000" dirty="0" err="1" smtClean="0">
                <a:solidFill>
                  <a:schemeClr val="bg1"/>
                </a:solidFill>
              </a:rPr>
              <a:t>saith</a:t>
            </a:r>
            <a:r>
              <a:rPr lang="en-US" sz="4000" dirty="0" smtClean="0">
                <a:solidFill>
                  <a:schemeClr val="bg1"/>
                </a:solidFill>
              </a:rPr>
              <a:t>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8:5; </a:t>
            </a:r>
            <a:r>
              <a:rPr lang="en-US" sz="6600" b="1" dirty="0" smtClean="0">
                <a:solidFill>
                  <a:srgbClr val="00B050"/>
                </a:solidFill>
              </a:rPr>
              <a:t>2 Chr.</a:t>
            </a:r>
            <a:r>
              <a:rPr lang="en-US" sz="6600" b="1" dirty="0" smtClean="0">
                <a:solidFill>
                  <a:schemeClr val="bg1"/>
                </a:solidFill>
              </a:rPr>
              <a:t> 5:6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8:5</a:t>
            </a:r>
            <a:r>
              <a:rPr lang="en-US" sz="3600" dirty="0" smtClean="0">
                <a:solidFill>
                  <a:schemeClr val="bg1"/>
                </a:solidFill>
              </a:rPr>
              <a:t> - </a:t>
            </a:r>
            <a:r>
              <a:rPr lang="en-US" sz="3600" b="1" dirty="0" smtClean="0">
                <a:solidFill>
                  <a:srgbClr val="FFFF00"/>
                </a:solidFill>
              </a:rPr>
              <a:t>And</a:t>
            </a:r>
            <a:r>
              <a:rPr lang="en-US" sz="3600" dirty="0" smtClean="0">
                <a:solidFill>
                  <a:schemeClr val="bg1"/>
                </a:solidFill>
              </a:rPr>
              <a:t> king Solomon, and all the congregation of Israel</a:t>
            </a:r>
            <a:r>
              <a:rPr lang="en-US" sz="3600" b="1" dirty="0" smtClean="0">
                <a:solidFill>
                  <a:srgbClr val="FFFF00"/>
                </a:solidFill>
              </a:rPr>
              <a:t>,</a:t>
            </a:r>
            <a:r>
              <a:rPr lang="en-US" sz="3600" dirty="0" smtClean="0">
                <a:solidFill>
                  <a:schemeClr val="bg1"/>
                </a:solidFill>
              </a:rPr>
              <a:t> that were assembled unto him</a:t>
            </a:r>
            <a:r>
              <a:rPr lang="en-US" sz="3600" b="1" dirty="0" smtClean="0">
                <a:solidFill>
                  <a:srgbClr val="FFFF00"/>
                </a:solidFill>
              </a:rPr>
              <a:t>,</a:t>
            </a:r>
            <a:r>
              <a:rPr lang="en-US" sz="3600" dirty="0" smtClean="0">
                <a:solidFill>
                  <a:schemeClr val="bg1"/>
                </a:solidFill>
              </a:rPr>
              <a:t> </a:t>
            </a:r>
            <a:r>
              <a:rPr lang="en-US" sz="3600" b="1" i="1" dirty="0" smtClean="0">
                <a:solidFill>
                  <a:srgbClr val="FFFF00"/>
                </a:solidFill>
              </a:rPr>
              <a:t>were</a:t>
            </a:r>
            <a:r>
              <a:rPr lang="en-US" sz="3600" b="1" dirty="0" smtClean="0">
                <a:solidFill>
                  <a:srgbClr val="FFFF00"/>
                </a:solidFill>
              </a:rPr>
              <a:t> with him</a:t>
            </a:r>
            <a:r>
              <a:rPr lang="en-US" sz="3600" dirty="0" smtClean="0">
                <a:solidFill>
                  <a:schemeClr val="bg1"/>
                </a:solidFill>
              </a:rPr>
              <a:t> before the ark, sacrific</a:t>
            </a:r>
            <a:r>
              <a:rPr lang="en-US" sz="3600" b="1" dirty="0" smtClean="0">
                <a:solidFill>
                  <a:srgbClr val="FFFF00"/>
                </a:solidFill>
              </a:rPr>
              <a:t>ing</a:t>
            </a:r>
            <a:r>
              <a:rPr lang="en-US" sz="3600" dirty="0" smtClean="0">
                <a:solidFill>
                  <a:schemeClr val="bg1"/>
                </a:solidFill>
              </a:rPr>
              <a:t> sheep and oxen, </a:t>
            </a:r>
            <a:r>
              <a:rPr lang="en-US" sz="3600" b="1" dirty="0" smtClean="0">
                <a:solidFill>
                  <a:srgbClr val="FFFF00"/>
                </a:solidFill>
              </a:rPr>
              <a:t>that</a:t>
            </a:r>
            <a:r>
              <a:rPr lang="en-US" sz="3600" dirty="0" smtClean="0">
                <a:solidFill>
                  <a:schemeClr val="bg1"/>
                </a:solidFill>
              </a:rPr>
              <a:t> could not be told nor numbered for multitude.</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5:6</a:t>
            </a:r>
            <a:r>
              <a:rPr lang="en-US" sz="3600" dirty="0" smtClean="0">
                <a:solidFill>
                  <a:schemeClr val="bg1"/>
                </a:solidFill>
              </a:rPr>
              <a:t> - </a:t>
            </a:r>
            <a:r>
              <a:rPr lang="en-US" sz="3600" b="1" dirty="0" smtClean="0">
                <a:solidFill>
                  <a:srgbClr val="FFFF00"/>
                </a:solidFill>
              </a:rPr>
              <a:t>Also</a:t>
            </a:r>
            <a:r>
              <a:rPr lang="en-US" sz="3600" dirty="0" smtClean="0">
                <a:solidFill>
                  <a:schemeClr val="bg1"/>
                </a:solidFill>
              </a:rPr>
              <a:t> king Solomon, and all the congregation of Israel that were assembled unto him before the ark, sacrific</a:t>
            </a:r>
            <a:r>
              <a:rPr lang="en-US" sz="3600" b="1" dirty="0" smtClean="0">
                <a:solidFill>
                  <a:srgbClr val="FFFF00"/>
                </a:solidFill>
              </a:rPr>
              <a:t>ed</a:t>
            </a:r>
            <a:r>
              <a:rPr lang="en-US" sz="3600" dirty="0" smtClean="0">
                <a:solidFill>
                  <a:schemeClr val="bg1"/>
                </a:solidFill>
              </a:rPr>
              <a:t> sheep and oxen, </a:t>
            </a:r>
            <a:r>
              <a:rPr lang="en-US" sz="3600" b="1" dirty="0" smtClean="0">
                <a:solidFill>
                  <a:srgbClr val="FFFF00"/>
                </a:solidFill>
              </a:rPr>
              <a:t>which</a:t>
            </a:r>
            <a:r>
              <a:rPr lang="en-US" sz="3600" dirty="0" smtClean="0">
                <a:solidFill>
                  <a:schemeClr val="bg1"/>
                </a:solidFill>
              </a:rPr>
              <a:t> could not be told nor numbered for multitude.</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Do we have sacrifices to make?</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Yes, for we have an Altar (</a:t>
            </a:r>
            <a:r>
              <a:rPr lang="en-US" b="1" dirty="0" smtClean="0">
                <a:solidFill>
                  <a:srgbClr val="00B050"/>
                </a:solidFill>
              </a:rPr>
              <a:t>Isa.</a:t>
            </a:r>
            <a:r>
              <a:rPr lang="en-US" dirty="0" smtClean="0">
                <a:solidFill>
                  <a:schemeClr val="bg1"/>
                </a:solidFill>
              </a:rPr>
              <a:t> 56:7 KJB), which is the LORD's:</a:t>
            </a:r>
          </a:p>
          <a:p>
            <a:endParaRPr lang="en-US" sz="900" dirty="0" smtClean="0">
              <a:solidFill>
                <a:schemeClr val="bg1"/>
              </a:solidFill>
            </a:endParaRPr>
          </a:p>
          <a:p>
            <a:pPr lvl="1"/>
            <a:r>
              <a:rPr lang="en-US" sz="3200" dirty="0" smtClean="0">
                <a:solidFill>
                  <a:schemeClr val="bg1"/>
                </a:solidFill>
              </a:rPr>
              <a:t>Heb. 13:10  </a:t>
            </a:r>
            <a:r>
              <a:rPr lang="en-US" sz="3200" b="1" dirty="0" smtClean="0">
                <a:solidFill>
                  <a:srgbClr val="FFFF00"/>
                </a:solidFill>
              </a:rPr>
              <a:t>We have an altar</a:t>
            </a:r>
            <a:r>
              <a:rPr lang="en-US" sz="3200" dirty="0" smtClean="0">
                <a:solidFill>
                  <a:schemeClr val="bg1"/>
                </a:solidFill>
              </a:rPr>
              <a:t>, whereof they have no right to eat which serve the tabernacle.</a:t>
            </a:r>
          </a:p>
          <a:p>
            <a:pPr lvl="1"/>
            <a:endParaRPr lang="en-US" sz="600" dirty="0" smtClean="0">
              <a:solidFill>
                <a:schemeClr val="bg1"/>
              </a:solidFill>
            </a:endParaRPr>
          </a:p>
          <a:p>
            <a:pPr lvl="1"/>
            <a:r>
              <a:rPr lang="en-US" sz="3200" dirty="0" smtClean="0">
                <a:solidFill>
                  <a:schemeClr val="bg1"/>
                </a:solidFill>
              </a:rPr>
              <a:t>1 Pet. 2:5  Ye also, as lively stones, are built up a spiritual house, </a:t>
            </a:r>
            <a:r>
              <a:rPr lang="en-US" sz="3200" b="1" dirty="0" smtClean="0">
                <a:solidFill>
                  <a:srgbClr val="FFFF00"/>
                </a:solidFill>
              </a:rPr>
              <a:t>an holy priesthood, to offer up </a:t>
            </a:r>
            <a:r>
              <a:rPr lang="en-US" sz="3200" b="1" u="sng" dirty="0" smtClean="0">
                <a:solidFill>
                  <a:srgbClr val="FFFF00"/>
                </a:solidFill>
              </a:rPr>
              <a:t>spiritual sacrifices</a:t>
            </a:r>
            <a:r>
              <a:rPr lang="en-US" sz="3200" b="1" dirty="0" smtClean="0">
                <a:solidFill>
                  <a:srgbClr val="FFFF00"/>
                </a:solidFill>
              </a:rPr>
              <a:t>, acceptable to God by Jesus Christ</a:t>
            </a:r>
            <a:r>
              <a:rPr lang="en-US" sz="3200" dirty="0" smtClean="0">
                <a:solidFill>
                  <a:schemeClr val="bg1"/>
                </a:solidFill>
              </a:rPr>
              <a:t>.</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Isa. 56:1  Thus </a:t>
            </a:r>
            <a:r>
              <a:rPr lang="en-US" sz="2400" dirty="0" err="1" smtClean="0">
                <a:solidFill>
                  <a:schemeClr val="bg1"/>
                </a:solidFill>
              </a:rPr>
              <a:t>saith</a:t>
            </a:r>
            <a:r>
              <a:rPr lang="en-US" sz="2400" dirty="0" smtClean="0">
                <a:solidFill>
                  <a:schemeClr val="bg1"/>
                </a:solidFill>
              </a:rPr>
              <a:t> the LORD, Keep ye judgment, and do justice: for </a:t>
            </a:r>
            <a:r>
              <a:rPr lang="en-US" sz="2400" b="1" u="sng" dirty="0" smtClean="0">
                <a:solidFill>
                  <a:schemeClr val="bg1"/>
                </a:solidFill>
              </a:rPr>
              <a:t>my salvation </a:t>
            </a:r>
            <a:r>
              <a:rPr lang="en-US" sz="2400" b="1" i="1" u="sng" dirty="0" smtClean="0">
                <a:solidFill>
                  <a:schemeClr val="bg1"/>
                </a:solidFill>
              </a:rPr>
              <a:t>is</a:t>
            </a:r>
            <a:r>
              <a:rPr lang="en-US" sz="2400" b="1" u="sng" dirty="0" smtClean="0">
                <a:solidFill>
                  <a:schemeClr val="bg1"/>
                </a:solidFill>
              </a:rPr>
              <a:t> near to come</a:t>
            </a:r>
            <a:r>
              <a:rPr lang="en-US" sz="2400" dirty="0" smtClean="0">
                <a:solidFill>
                  <a:schemeClr val="bg1"/>
                </a:solidFill>
              </a:rPr>
              <a:t>, and </a:t>
            </a:r>
            <a:r>
              <a:rPr lang="en-US" sz="2400" b="1" u="sng" dirty="0" smtClean="0">
                <a:solidFill>
                  <a:schemeClr val="bg1"/>
                </a:solidFill>
              </a:rPr>
              <a:t>my righteousness to be revealed</a:t>
            </a:r>
            <a:r>
              <a:rPr lang="en-US" sz="2400" dirty="0" smtClean="0">
                <a:solidFill>
                  <a:schemeClr val="bg1"/>
                </a:solidFill>
              </a:rPr>
              <a:t>.</a:t>
            </a:r>
          </a:p>
          <a:p>
            <a:endParaRPr lang="en-US" sz="800" dirty="0" smtClean="0">
              <a:solidFill>
                <a:schemeClr val="bg1"/>
              </a:solidFill>
            </a:endParaRPr>
          </a:p>
          <a:p>
            <a:r>
              <a:rPr lang="en-US" sz="2400" dirty="0" smtClean="0">
                <a:solidFill>
                  <a:schemeClr val="bg1"/>
                </a:solidFill>
              </a:rPr>
              <a:t>Isa. 56:2  Blessed </a:t>
            </a:r>
            <a:r>
              <a:rPr lang="en-US" sz="2400" i="1" dirty="0" smtClean="0">
                <a:solidFill>
                  <a:schemeClr val="bg1"/>
                </a:solidFill>
              </a:rPr>
              <a:t>is</a:t>
            </a:r>
            <a:r>
              <a:rPr lang="en-US" sz="2400" dirty="0" smtClean="0">
                <a:solidFill>
                  <a:schemeClr val="bg1"/>
                </a:solidFill>
              </a:rPr>
              <a:t> the man </a:t>
            </a:r>
            <a:r>
              <a:rPr lang="en-US" sz="2400" i="1" dirty="0" smtClean="0">
                <a:solidFill>
                  <a:schemeClr val="bg1"/>
                </a:solidFill>
              </a:rPr>
              <a:t>that</a:t>
            </a:r>
            <a:r>
              <a:rPr lang="en-US" sz="2400" dirty="0" smtClean="0">
                <a:solidFill>
                  <a:schemeClr val="bg1"/>
                </a:solidFill>
              </a:rPr>
              <a:t> doeth this, and the son of man </a:t>
            </a:r>
            <a:r>
              <a:rPr lang="en-US" sz="2400" i="1" dirty="0" smtClean="0">
                <a:solidFill>
                  <a:schemeClr val="bg1"/>
                </a:solidFill>
              </a:rPr>
              <a:t>that</a:t>
            </a:r>
            <a:r>
              <a:rPr lang="en-US" sz="2400" dirty="0" smtClean="0">
                <a:solidFill>
                  <a:schemeClr val="bg1"/>
                </a:solidFill>
              </a:rPr>
              <a:t> </a:t>
            </a:r>
            <a:r>
              <a:rPr lang="en-US" sz="2400" dirty="0" err="1" smtClean="0">
                <a:solidFill>
                  <a:schemeClr val="bg1"/>
                </a:solidFill>
              </a:rPr>
              <a:t>layeth</a:t>
            </a:r>
            <a:r>
              <a:rPr lang="en-US" sz="2400" dirty="0" smtClean="0">
                <a:solidFill>
                  <a:schemeClr val="bg1"/>
                </a:solidFill>
              </a:rPr>
              <a:t> hold on it; </a:t>
            </a:r>
            <a:r>
              <a:rPr lang="en-US" sz="2400" b="1" u="sng" dirty="0" smtClean="0">
                <a:solidFill>
                  <a:schemeClr val="bg1"/>
                </a:solidFill>
              </a:rPr>
              <a:t>that </a:t>
            </a:r>
            <a:r>
              <a:rPr lang="en-US" sz="2400" b="1" u="sng" dirty="0" err="1" smtClean="0">
                <a:solidFill>
                  <a:schemeClr val="bg1"/>
                </a:solidFill>
              </a:rPr>
              <a:t>keepeth</a:t>
            </a:r>
            <a:r>
              <a:rPr lang="en-US" sz="2400" b="1" u="sng" dirty="0" smtClean="0">
                <a:solidFill>
                  <a:schemeClr val="bg1"/>
                </a:solidFill>
              </a:rPr>
              <a:t> the </a:t>
            </a:r>
            <a:r>
              <a:rPr lang="en-US" sz="2400" b="1" u="sng" dirty="0" err="1" smtClean="0">
                <a:solidFill>
                  <a:schemeClr val="bg1"/>
                </a:solidFill>
              </a:rPr>
              <a:t>sabbath</a:t>
            </a:r>
            <a:r>
              <a:rPr lang="en-US" sz="2400" dirty="0" smtClean="0">
                <a:solidFill>
                  <a:schemeClr val="bg1"/>
                </a:solidFill>
              </a:rPr>
              <a:t> from polluting it, and </a:t>
            </a:r>
            <a:r>
              <a:rPr lang="en-US" sz="2400" dirty="0" err="1" smtClean="0">
                <a:solidFill>
                  <a:schemeClr val="bg1"/>
                </a:solidFill>
              </a:rPr>
              <a:t>keepeth</a:t>
            </a:r>
            <a:r>
              <a:rPr lang="en-US" sz="2400" dirty="0" smtClean="0">
                <a:solidFill>
                  <a:schemeClr val="bg1"/>
                </a:solidFill>
              </a:rPr>
              <a:t> his hand from doing any evil.</a:t>
            </a:r>
          </a:p>
          <a:p>
            <a:endParaRPr lang="en-US" sz="800" dirty="0" smtClean="0">
              <a:solidFill>
                <a:schemeClr val="bg1"/>
              </a:solidFill>
            </a:endParaRPr>
          </a:p>
          <a:p>
            <a:r>
              <a:rPr lang="en-US" sz="2400" dirty="0" smtClean="0">
                <a:solidFill>
                  <a:schemeClr val="bg1"/>
                </a:solidFill>
              </a:rPr>
              <a:t>Isa. 56:3  Neither let the son of the stranger, that hath joined himself to the LORD, speak, saying, The LORD hath utterly separated me from his people: neither let the eunuch say, Behold, I </a:t>
            </a:r>
            <a:r>
              <a:rPr lang="en-US" sz="2400" i="1" dirty="0" smtClean="0">
                <a:solidFill>
                  <a:schemeClr val="bg1"/>
                </a:solidFill>
              </a:rPr>
              <a:t>am</a:t>
            </a:r>
            <a:r>
              <a:rPr lang="en-US" sz="2400" dirty="0" smtClean="0">
                <a:solidFill>
                  <a:schemeClr val="bg1"/>
                </a:solidFill>
              </a:rPr>
              <a:t> a dry tree.</a:t>
            </a:r>
          </a:p>
          <a:p>
            <a:endParaRPr lang="en-US" sz="800" dirty="0" smtClean="0">
              <a:solidFill>
                <a:schemeClr val="bg1"/>
              </a:solidFill>
            </a:endParaRPr>
          </a:p>
          <a:p>
            <a:r>
              <a:rPr lang="en-US" sz="2400" dirty="0" smtClean="0">
                <a:solidFill>
                  <a:schemeClr val="bg1"/>
                </a:solidFill>
              </a:rPr>
              <a:t>Isa. 56:4  For thus </a:t>
            </a:r>
            <a:r>
              <a:rPr lang="en-US" sz="2400" dirty="0" err="1" smtClean="0">
                <a:solidFill>
                  <a:schemeClr val="bg1"/>
                </a:solidFill>
              </a:rPr>
              <a:t>saith</a:t>
            </a:r>
            <a:r>
              <a:rPr lang="en-US" sz="2400" dirty="0" smtClean="0">
                <a:solidFill>
                  <a:schemeClr val="bg1"/>
                </a:solidFill>
              </a:rPr>
              <a:t> the LORD unto the eunuchs </a:t>
            </a:r>
            <a:r>
              <a:rPr lang="en-US" sz="2400" b="1" u="sng" dirty="0" smtClean="0">
                <a:solidFill>
                  <a:schemeClr val="bg1"/>
                </a:solidFill>
              </a:rPr>
              <a:t>that keep my </a:t>
            </a:r>
            <a:r>
              <a:rPr lang="en-US" sz="2400" b="1" u="sng" dirty="0" err="1" smtClean="0">
                <a:solidFill>
                  <a:schemeClr val="bg1"/>
                </a:solidFill>
              </a:rPr>
              <a:t>sabbaths</a:t>
            </a:r>
            <a:r>
              <a:rPr lang="en-US" sz="2400" dirty="0" smtClean="0">
                <a:solidFill>
                  <a:schemeClr val="bg1"/>
                </a:solidFill>
              </a:rPr>
              <a:t>, and </a:t>
            </a:r>
            <a:r>
              <a:rPr lang="en-US" sz="2400" b="1" u="sng" dirty="0" smtClean="0">
                <a:solidFill>
                  <a:schemeClr val="bg1"/>
                </a:solidFill>
              </a:rPr>
              <a:t>choose </a:t>
            </a:r>
            <a:r>
              <a:rPr lang="en-US" sz="2400" b="1" i="1" u="sng" dirty="0" smtClean="0">
                <a:solidFill>
                  <a:schemeClr val="bg1"/>
                </a:solidFill>
              </a:rPr>
              <a:t>the things</a:t>
            </a:r>
            <a:r>
              <a:rPr lang="en-US" sz="2400" b="1" u="sng" dirty="0" smtClean="0">
                <a:solidFill>
                  <a:schemeClr val="bg1"/>
                </a:solidFill>
              </a:rPr>
              <a:t> that please me</a:t>
            </a:r>
            <a:r>
              <a:rPr lang="en-US" sz="2400" dirty="0" smtClean="0">
                <a:solidFill>
                  <a:schemeClr val="bg1"/>
                </a:solidFill>
              </a:rPr>
              <a:t>, and </a:t>
            </a:r>
            <a:r>
              <a:rPr lang="en-US" sz="2400" b="1" dirty="0" smtClean="0">
                <a:solidFill>
                  <a:srgbClr val="00B0F0"/>
                </a:solidFill>
              </a:rPr>
              <a:t>take hold of my covenant</a:t>
            </a:r>
            <a:r>
              <a:rPr lang="en-US" sz="2400" dirty="0" smtClean="0">
                <a:solidFill>
                  <a:schemeClr val="bg1"/>
                </a:solidFill>
              </a:rPr>
              <a: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Isa 56:5  Even unto them will I give in mine house and within my walls a place and a name better than of sons and of daughters: I will give them </a:t>
            </a:r>
            <a:r>
              <a:rPr lang="en-US" sz="2400" b="1" u="sng" dirty="0" smtClean="0">
                <a:solidFill>
                  <a:schemeClr val="bg1"/>
                </a:solidFill>
              </a:rPr>
              <a:t>an everlasting name</a:t>
            </a:r>
            <a:r>
              <a:rPr lang="en-US" sz="2400" dirty="0" smtClean="0">
                <a:solidFill>
                  <a:schemeClr val="bg1"/>
                </a:solidFill>
              </a:rPr>
              <a:t>, that shall not be cut off.</a:t>
            </a:r>
          </a:p>
          <a:p>
            <a:endParaRPr lang="en-US" sz="600" dirty="0" smtClean="0">
              <a:solidFill>
                <a:schemeClr val="bg1"/>
              </a:solidFill>
            </a:endParaRPr>
          </a:p>
          <a:p>
            <a:r>
              <a:rPr lang="en-US" sz="2400" dirty="0" smtClean="0">
                <a:solidFill>
                  <a:schemeClr val="bg1"/>
                </a:solidFill>
              </a:rPr>
              <a:t>Isa 56:6  Also the sons of the stranger, that join themselves to the LORD, to serve him, and to love the name of the LORD, to be his servants, </a:t>
            </a:r>
            <a:r>
              <a:rPr lang="en-US" sz="2400" b="1" u="sng" dirty="0" smtClean="0">
                <a:solidFill>
                  <a:schemeClr val="bg1"/>
                </a:solidFill>
              </a:rPr>
              <a:t>every one that </a:t>
            </a:r>
            <a:r>
              <a:rPr lang="en-US" sz="2400" b="1" u="sng" dirty="0" err="1" smtClean="0">
                <a:solidFill>
                  <a:schemeClr val="bg1"/>
                </a:solidFill>
              </a:rPr>
              <a:t>keepeth</a:t>
            </a:r>
            <a:r>
              <a:rPr lang="en-US" sz="2400" b="1" u="sng" dirty="0" smtClean="0">
                <a:solidFill>
                  <a:schemeClr val="bg1"/>
                </a:solidFill>
              </a:rPr>
              <a:t> the </a:t>
            </a:r>
            <a:r>
              <a:rPr lang="en-US" sz="2400" b="1" u="sng" dirty="0" err="1" smtClean="0">
                <a:solidFill>
                  <a:schemeClr val="bg1"/>
                </a:solidFill>
              </a:rPr>
              <a:t>sabbath</a:t>
            </a:r>
            <a:r>
              <a:rPr lang="en-US" sz="2400" dirty="0" smtClean="0">
                <a:solidFill>
                  <a:schemeClr val="bg1"/>
                </a:solidFill>
              </a:rPr>
              <a:t> from polluting it, and </a:t>
            </a:r>
            <a:r>
              <a:rPr lang="en-US" sz="2400" b="1" dirty="0" err="1" smtClean="0">
                <a:solidFill>
                  <a:srgbClr val="00B0F0"/>
                </a:solidFill>
              </a:rPr>
              <a:t>taketh</a:t>
            </a:r>
            <a:r>
              <a:rPr lang="en-US" sz="2400" b="1" dirty="0" smtClean="0">
                <a:solidFill>
                  <a:srgbClr val="00B0F0"/>
                </a:solidFill>
              </a:rPr>
              <a:t> hold of my covenant</a:t>
            </a:r>
            <a:r>
              <a:rPr lang="en-US" sz="2400" dirty="0" smtClean="0">
                <a:solidFill>
                  <a:schemeClr val="bg1"/>
                </a:solidFill>
              </a:rPr>
              <a:t>;</a:t>
            </a:r>
          </a:p>
          <a:p>
            <a:endParaRPr lang="en-US" sz="600" dirty="0" smtClean="0">
              <a:solidFill>
                <a:schemeClr val="bg1"/>
              </a:solidFill>
            </a:endParaRPr>
          </a:p>
          <a:p>
            <a:r>
              <a:rPr lang="en-US" sz="2400" dirty="0" smtClean="0">
                <a:solidFill>
                  <a:schemeClr val="bg1"/>
                </a:solidFill>
              </a:rPr>
              <a:t>Isa 56:7  Even </a:t>
            </a:r>
            <a:r>
              <a:rPr lang="en-US" sz="2400" b="1" dirty="0" smtClean="0">
                <a:solidFill>
                  <a:srgbClr val="FFFF00"/>
                </a:solidFill>
              </a:rPr>
              <a:t>them will I bring to my holy mountain, and make them joyful in my house of prayer: their burnt offerings and their sacrifices </a:t>
            </a:r>
            <a:r>
              <a:rPr lang="en-US" sz="2400" b="1" i="1" dirty="0" smtClean="0">
                <a:solidFill>
                  <a:srgbClr val="FFFF00"/>
                </a:solidFill>
              </a:rPr>
              <a:t>shall be</a:t>
            </a:r>
            <a:r>
              <a:rPr lang="en-US" sz="2400" b="1" dirty="0" smtClean="0">
                <a:solidFill>
                  <a:srgbClr val="FFFF00"/>
                </a:solidFill>
              </a:rPr>
              <a:t> accepted upon </a:t>
            </a:r>
            <a:r>
              <a:rPr lang="en-US" sz="2400" b="1" u="sng" dirty="0" smtClean="0">
                <a:solidFill>
                  <a:srgbClr val="FFFF00"/>
                </a:solidFill>
              </a:rPr>
              <a:t>mine altar</a:t>
            </a:r>
            <a:r>
              <a:rPr lang="en-US" sz="2400" b="1" dirty="0" smtClean="0">
                <a:solidFill>
                  <a:srgbClr val="FFFF00"/>
                </a:solidFill>
              </a:rPr>
              <a:t>; for mine house shall be called an house of prayer for all people</a:t>
            </a:r>
            <a:r>
              <a:rPr lang="en-US" sz="2400" dirty="0" smtClean="0">
                <a:solidFill>
                  <a:schemeClr val="bg1"/>
                </a:solidFill>
              </a:rPr>
              <a:t>.</a:t>
            </a:r>
          </a:p>
          <a:p>
            <a:endParaRPr lang="en-US" sz="600" dirty="0" smtClean="0">
              <a:solidFill>
                <a:schemeClr val="bg1"/>
              </a:solidFill>
            </a:endParaRPr>
          </a:p>
          <a:p>
            <a:r>
              <a:rPr lang="en-US" sz="2400" dirty="0" smtClean="0">
                <a:solidFill>
                  <a:schemeClr val="bg1"/>
                </a:solidFill>
              </a:rPr>
              <a:t>Isa 56:8  The Lord GOD which </a:t>
            </a:r>
            <a:r>
              <a:rPr lang="en-US" sz="2400" dirty="0" err="1" smtClean="0">
                <a:solidFill>
                  <a:schemeClr val="bg1"/>
                </a:solidFill>
              </a:rPr>
              <a:t>gathereth</a:t>
            </a:r>
            <a:r>
              <a:rPr lang="en-US" sz="2400" dirty="0" smtClean="0">
                <a:solidFill>
                  <a:schemeClr val="bg1"/>
                </a:solidFill>
              </a:rPr>
              <a:t> the outcasts of Israel </a:t>
            </a:r>
            <a:r>
              <a:rPr lang="en-US" sz="2400" dirty="0" err="1" smtClean="0">
                <a:solidFill>
                  <a:schemeClr val="bg1"/>
                </a:solidFill>
              </a:rPr>
              <a:t>saith</a:t>
            </a:r>
            <a:r>
              <a:rPr lang="en-US" sz="2400" dirty="0" smtClean="0">
                <a:solidFill>
                  <a:schemeClr val="bg1"/>
                </a:solidFill>
              </a:rPr>
              <a:t>, Yet will I gather </a:t>
            </a:r>
            <a:r>
              <a:rPr lang="en-US" sz="2400" i="1" dirty="0" smtClean="0">
                <a:solidFill>
                  <a:schemeClr val="bg1"/>
                </a:solidFill>
              </a:rPr>
              <a:t>others</a:t>
            </a:r>
            <a:r>
              <a:rPr lang="en-US" sz="2400" dirty="0" smtClean="0">
                <a:solidFill>
                  <a:schemeClr val="bg1"/>
                </a:solidFill>
              </a:rPr>
              <a:t> to him, beside those that are gathered unto him. </a:t>
            </a:r>
            <a:r>
              <a:rPr lang="en-US" sz="2400" dirty="0" smtClean="0">
                <a:solidFill>
                  <a:srgbClr val="00B050"/>
                </a:solidFill>
              </a:rPr>
              <a:t>(see fulfillment in </a:t>
            </a:r>
            <a:r>
              <a:rPr lang="en-US" sz="2400" b="1" dirty="0" err="1" smtClean="0">
                <a:solidFill>
                  <a:srgbClr val="00B050"/>
                </a:solidFill>
              </a:rPr>
              <a:t>Jhn</a:t>
            </a:r>
            <a:r>
              <a:rPr lang="en-US" sz="2400" b="1" dirty="0" smtClean="0">
                <a:solidFill>
                  <a:srgbClr val="00B050"/>
                </a:solidFill>
              </a:rPr>
              <a:t>.</a:t>
            </a:r>
            <a:r>
              <a:rPr lang="en-US" sz="2400" dirty="0" smtClean="0">
                <a:solidFill>
                  <a:srgbClr val="00B050"/>
                </a:solidFill>
              </a:rPr>
              <a:t> </a:t>
            </a:r>
            <a:r>
              <a:rPr lang="en-US" sz="2400" dirty="0" smtClean="0">
                <a:solidFill>
                  <a:schemeClr val="bg1"/>
                </a:solidFill>
              </a:rPr>
              <a:t>10:16</a:t>
            </a:r>
            <a:r>
              <a:rPr lang="en-US" sz="2400" dirty="0" smtClean="0">
                <a:solidFill>
                  <a:srgbClr val="00B050"/>
                </a:solidFill>
              </a:rPr>
              <a:t>; &amp; </a:t>
            </a:r>
            <a:r>
              <a:rPr lang="en-US" sz="2400" b="1" dirty="0" smtClean="0">
                <a:solidFill>
                  <a:srgbClr val="00B050"/>
                </a:solidFill>
              </a:rPr>
              <a:t>Acts</a:t>
            </a:r>
            <a:r>
              <a:rPr lang="en-US" sz="2400" dirty="0" smtClean="0">
                <a:solidFill>
                  <a:srgbClr val="00B050"/>
                </a:solidFill>
              </a:rPr>
              <a:t> </a:t>
            </a:r>
            <a:r>
              <a:rPr lang="en-US" sz="2400" dirty="0" smtClean="0">
                <a:solidFill>
                  <a:schemeClr val="bg1"/>
                </a:solidFill>
              </a:rPr>
              <a:t>4:24, 14:15 KJB</a:t>
            </a:r>
            <a:r>
              <a:rPr lang="en-US" sz="2400" dirty="0" smtClean="0">
                <a:solidFill>
                  <a:srgbClr val="00B050"/>
                </a:solidFill>
              </a:rPr>
              <a:t>)</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These </a:t>
            </a:r>
            <a:r>
              <a:rPr lang="en-US" sz="2800" b="1" u="sng" dirty="0" smtClean="0">
                <a:solidFill>
                  <a:schemeClr val="bg1"/>
                </a:solidFill>
              </a:rPr>
              <a:t>spiritual sacrifices</a:t>
            </a:r>
            <a:r>
              <a:rPr lang="en-US" sz="2800" dirty="0" smtClean="0">
                <a:solidFill>
                  <a:schemeClr val="bg1"/>
                </a:solidFill>
              </a:rPr>
              <a:t> are the True burnt offering, rather than the carnal/typical/blood of bulls and goats, etc (</a:t>
            </a:r>
            <a:r>
              <a:rPr lang="en-US" sz="2800" dirty="0" smtClean="0">
                <a:solidFill>
                  <a:srgbClr val="00B050"/>
                </a:solidFill>
              </a:rPr>
              <a:t>temporary, until </a:t>
            </a:r>
            <a:r>
              <a:rPr lang="en-US" sz="2800" b="1" dirty="0" smtClean="0">
                <a:solidFill>
                  <a:srgbClr val="00B050"/>
                </a:solidFill>
              </a:rPr>
              <a:t>“the time of reformation”</a:t>
            </a:r>
            <a:r>
              <a:rPr lang="en-US" sz="2800" dirty="0" smtClean="0">
                <a:solidFill>
                  <a:srgbClr val="00B050"/>
                </a:solidFill>
              </a:rPr>
              <a:t> (</a:t>
            </a:r>
            <a:r>
              <a:rPr lang="en-US" sz="2800" b="1" dirty="0" smtClean="0">
                <a:solidFill>
                  <a:srgbClr val="00B050"/>
                </a:solidFill>
              </a:rPr>
              <a:t>Heb.</a:t>
            </a:r>
            <a:r>
              <a:rPr lang="en-US" sz="2800" dirty="0" smtClean="0">
                <a:solidFill>
                  <a:srgbClr val="00B050"/>
                </a:solidFill>
              </a:rPr>
              <a:t> </a:t>
            </a:r>
            <a:r>
              <a:rPr lang="en-US" sz="2800" dirty="0" smtClean="0">
                <a:solidFill>
                  <a:schemeClr val="bg1"/>
                </a:solidFill>
              </a:rPr>
              <a:t>9:10 KJB</a:t>
            </a:r>
            <a:r>
              <a:rPr lang="en-US" sz="2800" dirty="0" smtClean="0">
                <a:solidFill>
                  <a:srgbClr val="00B050"/>
                </a:solidFill>
              </a:rPr>
              <a:t>))</a:t>
            </a:r>
            <a:r>
              <a:rPr lang="en-US" sz="2800" dirty="0" smtClean="0">
                <a:solidFill>
                  <a:schemeClr val="bg1"/>
                </a:solidFill>
              </a:rPr>
              <a:t> of the earthly/worldly sanctuary.</a:t>
            </a:r>
          </a:p>
          <a:p>
            <a:pPr algn="ctr"/>
            <a:endParaRPr lang="en-US" sz="500" dirty="0" smtClean="0">
              <a:solidFill>
                <a:schemeClr val="bg1"/>
              </a:solidFill>
            </a:endParaRPr>
          </a:p>
          <a:p>
            <a:pPr lvl="1"/>
            <a:r>
              <a:rPr lang="en-US" dirty="0" smtClean="0">
                <a:solidFill>
                  <a:schemeClr val="bg1"/>
                </a:solidFill>
              </a:rPr>
              <a:t>Psa. 51:17  </a:t>
            </a:r>
            <a:r>
              <a:rPr lang="en-US" b="1" dirty="0" smtClean="0">
                <a:solidFill>
                  <a:srgbClr val="FFFF00"/>
                </a:solidFill>
              </a:rPr>
              <a:t>The sacrifices of God </a:t>
            </a:r>
            <a:r>
              <a:rPr lang="en-US" b="1" i="1" dirty="0" smtClean="0">
                <a:solidFill>
                  <a:srgbClr val="FFFF00"/>
                </a:solidFill>
              </a:rPr>
              <a:t>are</a:t>
            </a:r>
            <a:r>
              <a:rPr lang="en-US" b="1" dirty="0" smtClean="0">
                <a:solidFill>
                  <a:srgbClr val="FFFF00"/>
                </a:solidFill>
              </a:rPr>
              <a:t> a broken spirit: a broken and a contrite heart</a:t>
            </a:r>
            <a:r>
              <a:rPr lang="en-US" dirty="0" smtClean="0">
                <a:solidFill>
                  <a:schemeClr val="bg1"/>
                </a:solidFill>
              </a:rPr>
              <a:t>, O God, thou wilt not despise.</a:t>
            </a:r>
          </a:p>
          <a:p>
            <a:pPr lvl="1"/>
            <a:endParaRPr lang="en-US" sz="300" dirty="0" smtClean="0">
              <a:solidFill>
                <a:schemeClr val="bg1"/>
              </a:solidFill>
            </a:endParaRPr>
          </a:p>
          <a:p>
            <a:pPr lvl="1"/>
            <a:r>
              <a:rPr lang="en-US" dirty="0" smtClean="0">
                <a:solidFill>
                  <a:schemeClr val="bg1"/>
                </a:solidFill>
              </a:rPr>
              <a:t>Mar. 12:33  And </a:t>
            </a:r>
            <a:r>
              <a:rPr lang="en-US" b="1" dirty="0" smtClean="0">
                <a:solidFill>
                  <a:srgbClr val="FFFF00"/>
                </a:solidFill>
              </a:rPr>
              <a:t>to love him </a:t>
            </a:r>
            <a:r>
              <a:rPr lang="en-US" b="1" dirty="0" smtClean="0">
                <a:solidFill>
                  <a:srgbClr val="00B050"/>
                </a:solidFill>
              </a:rPr>
              <a:t>(God)</a:t>
            </a:r>
            <a:r>
              <a:rPr lang="en-US" b="1" dirty="0" smtClean="0">
                <a:solidFill>
                  <a:srgbClr val="FFFF00"/>
                </a:solidFill>
              </a:rPr>
              <a:t> with all the heart, and with all the understanding, and with all the soul, and with all the strength, and to love </a:t>
            </a:r>
            <a:r>
              <a:rPr lang="en-US" b="1" i="1" dirty="0" smtClean="0">
                <a:solidFill>
                  <a:srgbClr val="FFFF00"/>
                </a:solidFill>
              </a:rPr>
              <a:t>his</a:t>
            </a:r>
            <a:r>
              <a:rPr lang="en-US" b="1" dirty="0" smtClean="0">
                <a:solidFill>
                  <a:srgbClr val="FFFF00"/>
                </a:solidFill>
              </a:rPr>
              <a:t> </a:t>
            </a:r>
            <a:r>
              <a:rPr lang="en-US" b="1" dirty="0" err="1" smtClean="0">
                <a:solidFill>
                  <a:srgbClr val="FFFF00"/>
                </a:solidFill>
              </a:rPr>
              <a:t>neighbour</a:t>
            </a:r>
            <a:r>
              <a:rPr lang="en-US" b="1" dirty="0" smtClean="0">
                <a:solidFill>
                  <a:srgbClr val="FFFF00"/>
                </a:solidFill>
              </a:rPr>
              <a:t> as himself</a:t>
            </a:r>
            <a:r>
              <a:rPr lang="en-US" dirty="0" smtClean="0">
                <a:solidFill>
                  <a:schemeClr val="bg1"/>
                </a:solidFill>
              </a:rPr>
              <a:t>, </a:t>
            </a:r>
            <a:r>
              <a:rPr lang="en-US" b="1" u="sng" dirty="0" smtClean="0">
                <a:solidFill>
                  <a:srgbClr val="FFFF00"/>
                </a:solidFill>
              </a:rPr>
              <a:t>is more than all whole burnt offerings and sacrifices</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  1 Kings </a:t>
            </a:r>
            <a:r>
              <a:rPr lang="en-US" b="1" dirty="0" smtClean="0">
                <a:solidFill>
                  <a:schemeClr val="bg1"/>
                </a:solidFill>
              </a:rPr>
              <a:t>8:1-14 </a:t>
            </a:r>
            <a:r>
              <a:rPr lang="en-US" b="1" dirty="0" smtClean="0">
                <a:solidFill>
                  <a:schemeClr val="bg1"/>
                </a:solidFill>
              </a:rPr>
              <a:t>KJB</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92500" lnSpcReduction="10000"/>
          </a:bodyPr>
          <a:lstStyle/>
          <a:p>
            <a:r>
              <a:rPr lang="en-US" dirty="0" smtClean="0">
                <a:solidFill>
                  <a:schemeClr val="bg1"/>
                </a:solidFill>
              </a:rPr>
              <a:t>1 </a:t>
            </a:r>
            <a:r>
              <a:rPr lang="en-US" dirty="0" err="1" smtClean="0">
                <a:solidFill>
                  <a:schemeClr val="bg1"/>
                </a:solidFill>
              </a:rPr>
              <a:t>Ki</a:t>
            </a:r>
            <a:r>
              <a:rPr lang="en-US" dirty="0" smtClean="0">
                <a:solidFill>
                  <a:schemeClr val="bg1"/>
                </a:solidFill>
              </a:rPr>
              <a:t>. 8:1  Then Solomon assembled the elders of Israel, and all the heads of the tribes, the chief of the fathers of the children of Israel, unto king Solomon in Jerusalem, that they might bring up the ark of the covenant of the LORD out of the city of David, which </a:t>
            </a:r>
            <a:r>
              <a:rPr lang="en-US" i="1" dirty="0" smtClean="0">
                <a:solidFill>
                  <a:schemeClr val="bg1"/>
                </a:solidFill>
              </a:rPr>
              <a:t>is</a:t>
            </a:r>
            <a:r>
              <a:rPr lang="en-US" dirty="0" smtClean="0">
                <a:solidFill>
                  <a:schemeClr val="bg1"/>
                </a:solidFill>
              </a:rPr>
              <a:t> Zion.</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8:2  And all the men of Israel assembled themselves unto king Solomon at the feast in the month </a:t>
            </a:r>
            <a:r>
              <a:rPr lang="en-US" dirty="0" err="1" smtClean="0">
                <a:solidFill>
                  <a:schemeClr val="bg1"/>
                </a:solidFill>
              </a:rPr>
              <a:t>Ethanim</a:t>
            </a:r>
            <a:r>
              <a:rPr lang="en-US" dirty="0" smtClean="0">
                <a:solidFill>
                  <a:schemeClr val="bg1"/>
                </a:solidFill>
              </a:rPr>
              <a:t>, which </a:t>
            </a:r>
            <a:r>
              <a:rPr lang="en-US" i="1" dirty="0" smtClean="0">
                <a:solidFill>
                  <a:schemeClr val="bg1"/>
                </a:solidFill>
              </a:rPr>
              <a:t>is</a:t>
            </a:r>
            <a:r>
              <a:rPr lang="en-US" dirty="0" smtClean="0">
                <a:solidFill>
                  <a:schemeClr val="bg1"/>
                </a:solidFill>
              </a:rPr>
              <a:t> the seventh month.</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8:3  And all the elders of Israel came, and the priests took up the ark.</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“Then </a:t>
            </a:r>
            <a:r>
              <a:rPr lang="en-US" sz="4800" b="1" dirty="0" smtClean="0">
                <a:solidFill>
                  <a:srgbClr val="FFFF00"/>
                </a:solidFill>
              </a:rPr>
              <a:t>Solomon</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Question:</a:t>
            </a:r>
          </a:p>
          <a:p>
            <a:pPr algn="ctr"/>
            <a:endParaRPr lang="en-US" sz="800" b="1" dirty="0" smtClean="0">
              <a:solidFill>
                <a:schemeClr val="bg1"/>
              </a:solidFill>
            </a:endParaRPr>
          </a:p>
          <a:p>
            <a:pPr algn="ctr"/>
            <a:r>
              <a:rPr lang="en-US" sz="6000" b="1" dirty="0" smtClean="0">
                <a:solidFill>
                  <a:srgbClr val="00B0F0"/>
                </a:solidFill>
              </a:rPr>
              <a:t>Who is Solomon?</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Psa. 50:5  </a:t>
            </a:r>
            <a:r>
              <a:rPr lang="en-US" sz="2800" b="1" dirty="0" smtClean="0">
                <a:solidFill>
                  <a:srgbClr val="FFFF00"/>
                </a:solidFill>
              </a:rPr>
              <a:t>Gather my saints </a:t>
            </a:r>
            <a:r>
              <a:rPr lang="en-US" sz="2800" b="1" dirty="0" smtClean="0">
                <a:solidFill>
                  <a:srgbClr val="00B0F0"/>
                </a:solidFill>
              </a:rPr>
              <a:t>together</a:t>
            </a:r>
            <a:r>
              <a:rPr lang="en-US" sz="2800" b="1" dirty="0" smtClean="0">
                <a:solidFill>
                  <a:srgbClr val="FFFF00"/>
                </a:solidFill>
              </a:rPr>
              <a:t> unto me</a:t>
            </a:r>
            <a:r>
              <a:rPr lang="en-US" sz="2800" dirty="0" smtClean="0">
                <a:solidFill>
                  <a:schemeClr val="bg1"/>
                </a:solidFill>
              </a:rPr>
              <a:t>; </a:t>
            </a:r>
            <a:r>
              <a:rPr lang="en-US" sz="2800" b="1" u="sng" dirty="0" smtClean="0">
                <a:solidFill>
                  <a:schemeClr val="bg1"/>
                </a:solidFill>
              </a:rPr>
              <a:t>those that have made a covenant with me by sacrifice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God did </a:t>
            </a:r>
            <a:r>
              <a:rPr lang="en-US" sz="2800" b="1" u="sng" dirty="0" smtClean="0">
                <a:solidFill>
                  <a:srgbClr val="FF0000"/>
                </a:solidFill>
              </a:rPr>
              <a:t>not</a:t>
            </a:r>
            <a:r>
              <a:rPr lang="en-US" sz="2800" dirty="0" smtClean="0">
                <a:solidFill>
                  <a:schemeClr val="bg1"/>
                </a:solidFill>
              </a:rPr>
              <a:t> desire this sacrifice:</a:t>
            </a:r>
          </a:p>
          <a:p>
            <a:endParaRPr lang="en-US" sz="800" dirty="0" smtClean="0">
              <a:solidFill>
                <a:schemeClr val="bg1"/>
              </a:solidFill>
            </a:endParaRPr>
          </a:p>
          <a:p>
            <a:pPr lvl="1"/>
            <a:r>
              <a:rPr lang="en-US" dirty="0" smtClean="0">
                <a:solidFill>
                  <a:schemeClr val="bg1"/>
                </a:solidFill>
              </a:rPr>
              <a:t>Psa. 40:6  Sacrifice and offering thou didst </a:t>
            </a:r>
            <a:r>
              <a:rPr lang="en-US" b="1" u="sng" dirty="0" smtClean="0">
                <a:solidFill>
                  <a:srgbClr val="FF0000"/>
                </a:solidFill>
              </a:rPr>
              <a:t>not</a:t>
            </a:r>
            <a:r>
              <a:rPr lang="en-US" dirty="0" smtClean="0">
                <a:solidFill>
                  <a:schemeClr val="bg1"/>
                </a:solidFill>
              </a:rPr>
              <a:t> desire; </a:t>
            </a:r>
            <a:r>
              <a:rPr lang="en-US" b="1" dirty="0" smtClean="0">
                <a:solidFill>
                  <a:srgbClr val="00B0F0"/>
                </a:solidFill>
              </a:rPr>
              <a:t>mine ears hast thou opened</a:t>
            </a:r>
            <a:r>
              <a:rPr lang="en-US" dirty="0" smtClean="0">
                <a:solidFill>
                  <a:schemeClr val="bg1"/>
                </a:solidFill>
              </a:rPr>
              <a:t>: burnt offering and sin offering hast thou </a:t>
            </a:r>
            <a:r>
              <a:rPr lang="en-US" b="1" u="sng" dirty="0" smtClean="0">
                <a:solidFill>
                  <a:srgbClr val="FF0000"/>
                </a:solidFill>
              </a:rPr>
              <a:t>not</a:t>
            </a:r>
            <a:r>
              <a:rPr lang="en-US" dirty="0" smtClean="0">
                <a:solidFill>
                  <a:schemeClr val="bg1"/>
                </a:solidFill>
              </a:rPr>
              <a:t> required.</a:t>
            </a:r>
          </a:p>
          <a:p>
            <a:pPr lvl="1"/>
            <a:endParaRPr lang="en-US" sz="500" dirty="0" smtClean="0">
              <a:solidFill>
                <a:schemeClr val="bg1"/>
              </a:solidFill>
            </a:endParaRPr>
          </a:p>
          <a:p>
            <a:pPr lvl="1"/>
            <a:r>
              <a:rPr lang="en-US" dirty="0" smtClean="0">
                <a:solidFill>
                  <a:schemeClr val="bg1"/>
                </a:solidFill>
              </a:rPr>
              <a:t>Hos. 6:6  For I desired </a:t>
            </a:r>
            <a:r>
              <a:rPr lang="en-US" b="1" dirty="0" smtClean="0">
                <a:solidFill>
                  <a:srgbClr val="00B0F0"/>
                </a:solidFill>
              </a:rPr>
              <a:t>mercy</a:t>
            </a:r>
            <a:r>
              <a:rPr lang="en-US" dirty="0" smtClean="0">
                <a:solidFill>
                  <a:schemeClr val="bg1"/>
                </a:solidFill>
              </a:rPr>
              <a:t>, and </a:t>
            </a:r>
            <a:r>
              <a:rPr lang="en-US" b="1" u="sng" dirty="0" smtClean="0">
                <a:solidFill>
                  <a:srgbClr val="FF0000"/>
                </a:solidFill>
              </a:rPr>
              <a:t>not</a:t>
            </a:r>
            <a:r>
              <a:rPr lang="en-US" dirty="0" smtClean="0">
                <a:solidFill>
                  <a:schemeClr val="bg1"/>
                </a:solidFill>
              </a:rPr>
              <a:t> sacrifice; and </a:t>
            </a:r>
            <a:r>
              <a:rPr lang="en-US" b="1" dirty="0" smtClean="0">
                <a:solidFill>
                  <a:srgbClr val="00B0F0"/>
                </a:solidFill>
              </a:rPr>
              <a:t>the knowledge of God</a:t>
            </a:r>
            <a:r>
              <a:rPr lang="en-US" dirty="0" smtClean="0">
                <a:solidFill>
                  <a:schemeClr val="bg1"/>
                </a:solidFill>
              </a:rPr>
              <a:t> more than burnt offerings.</a:t>
            </a:r>
          </a:p>
          <a:p>
            <a:pPr lvl="1"/>
            <a:endParaRPr lang="en-US" sz="500" dirty="0" smtClean="0">
              <a:solidFill>
                <a:schemeClr val="bg1"/>
              </a:solidFill>
            </a:endParaRPr>
          </a:p>
          <a:p>
            <a:pPr lvl="1"/>
            <a:r>
              <a:rPr lang="en-US" dirty="0" smtClean="0">
                <a:solidFill>
                  <a:schemeClr val="bg1"/>
                </a:solidFill>
              </a:rPr>
              <a:t>Psa. 51:16  For thou </a:t>
            </a:r>
            <a:r>
              <a:rPr lang="en-US" dirty="0" err="1" smtClean="0">
                <a:solidFill>
                  <a:schemeClr val="bg1"/>
                </a:solidFill>
              </a:rPr>
              <a:t>desirest</a:t>
            </a:r>
            <a:r>
              <a:rPr lang="en-US" dirty="0" smtClean="0">
                <a:solidFill>
                  <a:schemeClr val="bg1"/>
                </a:solidFill>
              </a:rPr>
              <a:t> </a:t>
            </a:r>
            <a:r>
              <a:rPr lang="en-US" b="1" u="sng" dirty="0" smtClean="0">
                <a:solidFill>
                  <a:srgbClr val="FF0000"/>
                </a:solidFill>
              </a:rPr>
              <a:t>not</a:t>
            </a:r>
            <a:r>
              <a:rPr lang="en-US" dirty="0" smtClean="0">
                <a:solidFill>
                  <a:schemeClr val="bg1"/>
                </a:solidFill>
              </a:rPr>
              <a:t> sacrifice; else would I give </a:t>
            </a:r>
            <a:r>
              <a:rPr lang="en-US" i="1" dirty="0" smtClean="0">
                <a:solidFill>
                  <a:schemeClr val="bg1"/>
                </a:solidFill>
              </a:rPr>
              <a:t>it</a:t>
            </a:r>
            <a:r>
              <a:rPr lang="en-US" dirty="0" smtClean="0">
                <a:solidFill>
                  <a:schemeClr val="bg1"/>
                </a:solidFill>
              </a:rPr>
              <a:t>: thou </a:t>
            </a:r>
            <a:r>
              <a:rPr lang="en-US" dirty="0" err="1" smtClean="0">
                <a:solidFill>
                  <a:schemeClr val="bg1"/>
                </a:solidFill>
              </a:rPr>
              <a:t>delightest</a:t>
            </a:r>
            <a:r>
              <a:rPr lang="en-US" dirty="0" smtClean="0">
                <a:solidFill>
                  <a:schemeClr val="bg1"/>
                </a:solidFill>
              </a:rPr>
              <a:t> </a:t>
            </a:r>
            <a:r>
              <a:rPr lang="en-US" b="1" u="sng" dirty="0" smtClean="0">
                <a:solidFill>
                  <a:srgbClr val="FF0000"/>
                </a:solidFill>
              </a:rPr>
              <a:t>not</a:t>
            </a:r>
            <a:r>
              <a:rPr lang="en-US" dirty="0" smtClean="0">
                <a:solidFill>
                  <a:schemeClr val="bg1"/>
                </a:solidFill>
              </a:rPr>
              <a:t> in burnt offering.</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God desires these </a:t>
            </a:r>
            <a:r>
              <a:rPr lang="en-US" sz="2800" b="1" u="sng" dirty="0" smtClean="0">
                <a:solidFill>
                  <a:srgbClr val="00B0F0"/>
                </a:solidFill>
              </a:rPr>
              <a:t>True</a:t>
            </a:r>
            <a:r>
              <a:rPr lang="en-US" sz="2800" dirty="0" smtClean="0">
                <a:solidFill>
                  <a:schemeClr val="bg1"/>
                </a:solidFill>
              </a:rPr>
              <a:t> sacrifices:</a:t>
            </a:r>
          </a:p>
          <a:p>
            <a:endParaRPr lang="en-US" sz="700" dirty="0" smtClean="0">
              <a:solidFill>
                <a:schemeClr val="bg1"/>
              </a:solidFill>
            </a:endParaRPr>
          </a:p>
          <a:p>
            <a:pPr lvl="1"/>
            <a:r>
              <a:rPr lang="en-US" dirty="0" smtClean="0">
                <a:solidFill>
                  <a:schemeClr val="bg1"/>
                </a:solidFill>
              </a:rPr>
              <a:t>Psa. 54:6  I will </a:t>
            </a:r>
            <a:r>
              <a:rPr lang="en-US" b="1" dirty="0" smtClean="0">
                <a:solidFill>
                  <a:srgbClr val="00B0F0"/>
                </a:solidFill>
              </a:rPr>
              <a:t>freely</a:t>
            </a:r>
            <a:r>
              <a:rPr lang="en-US" dirty="0" smtClean="0">
                <a:solidFill>
                  <a:schemeClr val="bg1"/>
                </a:solidFill>
              </a:rPr>
              <a:t> sacrifice unto thee: </a:t>
            </a:r>
            <a:r>
              <a:rPr lang="en-US" b="1" dirty="0" smtClean="0">
                <a:solidFill>
                  <a:srgbClr val="00B0F0"/>
                </a:solidFill>
              </a:rPr>
              <a:t>I will praise thy name</a:t>
            </a:r>
            <a:r>
              <a:rPr lang="en-US" dirty="0" smtClean="0">
                <a:solidFill>
                  <a:schemeClr val="bg1"/>
                </a:solidFill>
              </a:rPr>
              <a:t>, O LORD; for </a:t>
            </a:r>
            <a:r>
              <a:rPr lang="en-US" b="1" i="1" dirty="0" smtClean="0">
                <a:solidFill>
                  <a:srgbClr val="00B0F0"/>
                </a:solidFill>
              </a:rPr>
              <a:t>it is</a:t>
            </a:r>
            <a:r>
              <a:rPr lang="en-US" b="1" dirty="0" smtClean="0">
                <a:solidFill>
                  <a:srgbClr val="00B0F0"/>
                </a:solidFill>
              </a:rPr>
              <a:t> good</a:t>
            </a:r>
            <a:r>
              <a:rPr lang="en-US" dirty="0" smtClean="0">
                <a:solidFill>
                  <a:schemeClr val="bg1"/>
                </a:solidFill>
              </a:rPr>
              <a:t>.</a:t>
            </a:r>
          </a:p>
          <a:p>
            <a:pPr lvl="1"/>
            <a:endParaRPr lang="en-US" sz="400" dirty="0" smtClean="0">
              <a:solidFill>
                <a:schemeClr val="bg1"/>
              </a:solidFill>
            </a:endParaRPr>
          </a:p>
          <a:p>
            <a:pPr lvl="1"/>
            <a:r>
              <a:rPr lang="en-US" dirty="0" smtClean="0">
                <a:solidFill>
                  <a:schemeClr val="bg1"/>
                </a:solidFill>
              </a:rPr>
              <a:t>Psa. 107:22  And let them sacrifice </a:t>
            </a:r>
            <a:r>
              <a:rPr lang="en-US" b="1" dirty="0" smtClean="0">
                <a:solidFill>
                  <a:srgbClr val="00B0F0"/>
                </a:solidFill>
              </a:rPr>
              <a:t>the sacrifices of thanksgiving, and declare his works with rejoicing</a:t>
            </a:r>
            <a:r>
              <a:rPr lang="en-US" dirty="0" smtClean="0">
                <a:solidFill>
                  <a:schemeClr val="bg1"/>
                </a:solidFill>
              </a:rPr>
              <a:t>.</a:t>
            </a:r>
          </a:p>
          <a:p>
            <a:pPr lvl="1"/>
            <a:endParaRPr lang="en-US" sz="400" dirty="0" smtClean="0">
              <a:solidFill>
                <a:schemeClr val="bg1"/>
              </a:solidFill>
            </a:endParaRPr>
          </a:p>
          <a:p>
            <a:pPr lvl="1"/>
            <a:r>
              <a:rPr lang="en-US" dirty="0" smtClean="0">
                <a:solidFill>
                  <a:schemeClr val="bg1"/>
                </a:solidFill>
              </a:rPr>
              <a:t>Psa. 116:17  I will offer to thee </a:t>
            </a:r>
            <a:r>
              <a:rPr lang="en-US" b="1" dirty="0" smtClean="0">
                <a:solidFill>
                  <a:srgbClr val="00B0F0"/>
                </a:solidFill>
              </a:rPr>
              <a:t>the sacrifice of thanksgiving</a:t>
            </a:r>
            <a:r>
              <a:rPr lang="en-US" dirty="0" smtClean="0">
                <a:solidFill>
                  <a:schemeClr val="bg1"/>
                </a:solidFill>
              </a:rPr>
              <a:t>, and will call upon the name of the LORD.</a:t>
            </a:r>
          </a:p>
          <a:p>
            <a:pPr lvl="1"/>
            <a:endParaRPr lang="en-US" sz="400" dirty="0" smtClean="0">
              <a:solidFill>
                <a:schemeClr val="bg1"/>
              </a:solidFill>
            </a:endParaRPr>
          </a:p>
          <a:p>
            <a:pPr lvl="1"/>
            <a:r>
              <a:rPr lang="en-US" dirty="0" smtClean="0">
                <a:solidFill>
                  <a:schemeClr val="bg1"/>
                </a:solidFill>
              </a:rPr>
              <a:t>Psa. 141:2  Let </a:t>
            </a:r>
            <a:r>
              <a:rPr lang="en-US" b="1" dirty="0" smtClean="0">
                <a:solidFill>
                  <a:srgbClr val="00B0F0"/>
                </a:solidFill>
              </a:rPr>
              <a:t>my prayer</a:t>
            </a:r>
            <a:r>
              <a:rPr lang="en-US" dirty="0" smtClean="0">
                <a:solidFill>
                  <a:schemeClr val="bg1"/>
                </a:solidFill>
              </a:rPr>
              <a:t> be set forth before thee </a:t>
            </a:r>
            <a:r>
              <a:rPr lang="en-US" i="1" dirty="0" smtClean="0">
                <a:solidFill>
                  <a:schemeClr val="bg1"/>
                </a:solidFill>
              </a:rPr>
              <a:t>as</a:t>
            </a:r>
            <a:r>
              <a:rPr lang="en-US" dirty="0" smtClean="0">
                <a:solidFill>
                  <a:schemeClr val="bg1"/>
                </a:solidFill>
              </a:rPr>
              <a:t> incense; </a:t>
            </a:r>
            <a:r>
              <a:rPr lang="en-US" i="1" dirty="0" smtClean="0">
                <a:solidFill>
                  <a:schemeClr val="bg1"/>
                </a:solidFill>
              </a:rPr>
              <a:t>and</a:t>
            </a:r>
            <a:r>
              <a:rPr lang="en-US" dirty="0" smtClean="0">
                <a:solidFill>
                  <a:schemeClr val="bg1"/>
                </a:solidFill>
              </a:rPr>
              <a:t> </a:t>
            </a:r>
            <a:r>
              <a:rPr lang="en-US" b="1" dirty="0" smtClean="0">
                <a:solidFill>
                  <a:srgbClr val="00B0F0"/>
                </a:solidFill>
              </a:rPr>
              <a:t>the lifting up of my hands </a:t>
            </a:r>
            <a:r>
              <a:rPr lang="en-US" b="1" i="1" dirty="0" smtClean="0">
                <a:solidFill>
                  <a:srgbClr val="00B0F0"/>
                </a:solidFill>
              </a:rPr>
              <a:t>as</a:t>
            </a:r>
            <a:r>
              <a:rPr lang="en-US" b="1" dirty="0" smtClean="0">
                <a:solidFill>
                  <a:srgbClr val="00B0F0"/>
                </a:solidFill>
              </a:rPr>
              <a:t> the evening sacrifice</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God desires these </a:t>
            </a:r>
            <a:r>
              <a:rPr lang="en-US" sz="2800" b="1" u="sng" dirty="0" smtClean="0">
                <a:solidFill>
                  <a:srgbClr val="00B0F0"/>
                </a:solidFill>
              </a:rPr>
              <a:t>True</a:t>
            </a:r>
            <a:r>
              <a:rPr lang="en-US" sz="2800" dirty="0" smtClean="0">
                <a:solidFill>
                  <a:schemeClr val="bg1"/>
                </a:solidFill>
              </a:rPr>
              <a:t> sacrifices:</a:t>
            </a:r>
          </a:p>
          <a:p>
            <a:endParaRPr lang="en-US" sz="400" dirty="0" smtClean="0">
              <a:solidFill>
                <a:schemeClr val="bg1"/>
              </a:solidFill>
            </a:endParaRPr>
          </a:p>
          <a:p>
            <a:pPr lvl="1"/>
            <a:r>
              <a:rPr lang="en-US" sz="2400" dirty="0" smtClean="0">
                <a:solidFill>
                  <a:schemeClr val="bg1"/>
                </a:solidFill>
              </a:rPr>
              <a:t>Mar. 9:49  For every one shall be salted with fire, and every sacrifice shall be salted with salt.</a:t>
            </a:r>
          </a:p>
          <a:p>
            <a:pPr lvl="1"/>
            <a:endParaRPr lang="en-US" sz="400" dirty="0" smtClean="0">
              <a:solidFill>
                <a:schemeClr val="bg1"/>
              </a:solidFill>
            </a:endParaRPr>
          </a:p>
          <a:p>
            <a:pPr lvl="1"/>
            <a:r>
              <a:rPr lang="en-US" sz="2400" dirty="0" smtClean="0">
                <a:solidFill>
                  <a:schemeClr val="bg1"/>
                </a:solidFill>
              </a:rPr>
              <a:t>Eph. 5:2  And </a:t>
            </a:r>
            <a:r>
              <a:rPr lang="en-US" sz="2400" b="1" dirty="0" smtClean="0">
                <a:solidFill>
                  <a:srgbClr val="00B0F0"/>
                </a:solidFill>
              </a:rPr>
              <a:t>walk in love, as Christ also hath loved us</a:t>
            </a:r>
            <a:r>
              <a:rPr lang="en-US" sz="2400" dirty="0" smtClean="0">
                <a:solidFill>
                  <a:schemeClr val="bg1"/>
                </a:solidFill>
              </a:rPr>
              <a:t>, and hath </a:t>
            </a:r>
            <a:r>
              <a:rPr lang="en-US" sz="2400" b="1" dirty="0" smtClean="0">
                <a:solidFill>
                  <a:srgbClr val="00B0F0"/>
                </a:solidFill>
              </a:rPr>
              <a:t>given himself for us an offering and a sacrifice to God for a </a:t>
            </a:r>
            <a:r>
              <a:rPr lang="en-US" sz="2400" b="1" dirty="0" err="1" smtClean="0">
                <a:solidFill>
                  <a:srgbClr val="00B0F0"/>
                </a:solidFill>
              </a:rPr>
              <a:t>sweetsmelling</a:t>
            </a:r>
            <a:r>
              <a:rPr lang="en-US" sz="2400" b="1" dirty="0" smtClean="0">
                <a:solidFill>
                  <a:srgbClr val="00B0F0"/>
                </a:solidFill>
              </a:rPr>
              <a:t> </a:t>
            </a:r>
            <a:r>
              <a:rPr lang="en-US" sz="2400" b="1" dirty="0" err="1" smtClean="0">
                <a:solidFill>
                  <a:srgbClr val="00B0F0"/>
                </a:solidFill>
              </a:rPr>
              <a:t>savour</a:t>
            </a:r>
            <a:r>
              <a:rPr lang="en-US" sz="2400" dirty="0" smtClean="0">
                <a:solidFill>
                  <a:schemeClr val="bg1"/>
                </a:solidFill>
              </a:rPr>
              <a:t>.</a:t>
            </a:r>
          </a:p>
          <a:p>
            <a:pPr lvl="1"/>
            <a:endParaRPr lang="en-US" sz="400" dirty="0" smtClean="0">
              <a:solidFill>
                <a:schemeClr val="bg1"/>
              </a:solidFill>
            </a:endParaRPr>
          </a:p>
          <a:p>
            <a:pPr lvl="1"/>
            <a:r>
              <a:rPr lang="en-US" sz="2400" dirty="0" err="1" smtClean="0">
                <a:solidFill>
                  <a:schemeClr val="bg1"/>
                </a:solidFill>
              </a:rPr>
              <a:t>Php</a:t>
            </a:r>
            <a:r>
              <a:rPr lang="en-US" sz="2400" dirty="0" smtClean="0">
                <a:solidFill>
                  <a:schemeClr val="bg1"/>
                </a:solidFill>
              </a:rPr>
              <a:t>. 4:18  But I have all, and abound: I am full, having received of </a:t>
            </a:r>
            <a:r>
              <a:rPr lang="en-US" sz="2400" dirty="0" err="1" smtClean="0">
                <a:solidFill>
                  <a:schemeClr val="bg1"/>
                </a:solidFill>
              </a:rPr>
              <a:t>Epaphroditus</a:t>
            </a:r>
            <a:r>
              <a:rPr lang="en-US" sz="2400" dirty="0" smtClean="0">
                <a:solidFill>
                  <a:schemeClr val="bg1"/>
                </a:solidFill>
              </a:rPr>
              <a:t> </a:t>
            </a:r>
            <a:r>
              <a:rPr lang="en-US" sz="2400" b="1" u="sng" dirty="0" smtClean="0">
                <a:solidFill>
                  <a:schemeClr val="bg1"/>
                </a:solidFill>
              </a:rPr>
              <a:t>the things </a:t>
            </a:r>
            <a:r>
              <a:rPr lang="en-US" sz="2400" b="1" i="1" u="sng" dirty="0" smtClean="0">
                <a:solidFill>
                  <a:schemeClr val="bg1"/>
                </a:solidFill>
              </a:rPr>
              <a:t>which were sent</a:t>
            </a:r>
            <a:r>
              <a:rPr lang="en-US" sz="2400" b="1" u="sng" dirty="0" smtClean="0">
                <a:solidFill>
                  <a:schemeClr val="bg1"/>
                </a:solidFill>
              </a:rPr>
              <a:t> from you</a:t>
            </a:r>
            <a:r>
              <a:rPr lang="en-US" sz="2400" dirty="0" smtClean="0">
                <a:solidFill>
                  <a:schemeClr val="bg1"/>
                </a:solidFill>
              </a:rPr>
              <a:t>, </a:t>
            </a:r>
            <a:r>
              <a:rPr lang="en-US" sz="2400" b="1" dirty="0" smtClean="0">
                <a:solidFill>
                  <a:srgbClr val="00B0F0"/>
                </a:solidFill>
              </a:rPr>
              <a:t>an </a:t>
            </a:r>
            <a:r>
              <a:rPr lang="en-US" sz="2400" b="1" dirty="0" err="1" smtClean="0">
                <a:solidFill>
                  <a:srgbClr val="00B0F0"/>
                </a:solidFill>
              </a:rPr>
              <a:t>odour</a:t>
            </a:r>
            <a:r>
              <a:rPr lang="en-US" sz="2400" b="1" dirty="0" smtClean="0">
                <a:solidFill>
                  <a:srgbClr val="00B0F0"/>
                </a:solidFill>
              </a:rPr>
              <a:t> of a sweet smell, a sacrifice acceptable, </a:t>
            </a:r>
            <a:r>
              <a:rPr lang="en-US" sz="2400" b="1" dirty="0" err="1" smtClean="0">
                <a:solidFill>
                  <a:srgbClr val="00B0F0"/>
                </a:solidFill>
              </a:rPr>
              <a:t>wellpleasing</a:t>
            </a:r>
            <a:r>
              <a:rPr lang="en-US" sz="2400" b="1" dirty="0" smtClean="0">
                <a:solidFill>
                  <a:srgbClr val="00B0F0"/>
                </a:solidFill>
              </a:rPr>
              <a:t> to God</a:t>
            </a:r>
            <a:r>
              <a:rPr lang="en-US" sz="2400" dirty="0" smtClean="0">
                <a:solidFill>
                  <a:schemeClr val="bg1"/>
                </a:solidFill>
              </a:rPr>
              <a:t>.</a:t>
            </a:r>
          </a:p>
          <a:p>
            <a:pPr lvl="1"/>
            <a:endParaRPr lang="en-US" sz="400" dirty="0" smtClean="0">
              <a:solidFill>
                <a:schemeClr val="bg1"/>
              </a:solidFill>
            </a:endParaRPr>
          </a:p>
          <a:p>
            <a:pPr lvl="1"/>
            <a:r>
              <a:rPr lang="en-US" sz="2400" dirty="0" smtClean="0">
                <a:solidFill>
                  <a:schemeClr val="bg1"/>
                </a:solidFill>
              </a:rPr>
              <a:t>Heb. 13:15  </a:t>
            </a:r>
            <a:r>
              <a:rPr lang="en-US" sz="2400" b="1" dirty="0" smtClean="0">
                <a:solidFill>
                  <a:srgbClr val="00B0F0"/>
                </a:solidFill>
              </a:rPr>
              <a:t>By him therefore let us offer the sacrifice of praise to God continually, that is, the fruit of </a:t>
            </a:r>
            <a:r>
              <a:rPr lang="en-US" sz="2400" b="1" i="1" dirty="0" smtClean="0">
                <a:solidFill>
                  <a:srgbClr val="00B0F0"/>
                </a:solidFill>
              </a:rPr>
              <a:t>our</a:t>
            </a:r>
            <a:r>
              <a:rPr lang="en-US" sz="2400" b="1" dirty="0" smtClean="0">
                <a:solidFill>
                  <a:srgbClr val="00B0F0"/>
                </a:solidFill>
              </a:rPr>
              <a:t> lips giving thanks to his name.</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8:6; </a:t>
            </a:r>
            <a:r>
              <a:rPr lang="en-US" sz="6600" b="1" dirty="0" smtClean="0">
                <a:solidFill>
                  <a:srgbClr val="00B050"/>
                </a:solidFill>
              </a:rPr>
              <a:t>2 Chr.</a:t>
            </a:r>
            <a:r>
              <a:rPr lang="en-US" sz="6600" b="1" dirty="0" smtClean="0">
                <a:solidFill>
                  <a:schemeClr val="bg1"/>
                </a:solidFill>
              </a:rPr>
              <a:t> 5:7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8:6</a:t>
            </a:r>
            <a:r>
              <a:rPr lang="en-US" sz="3600" dirty="0" smtClean="0">
                <a:solidFill>
                  <a:schemeClr val="bg1"/>
                </a:solidFill>
              </a:rPr>
              <a:t> - And the priests brought in the ark of the covenant of the LORD unto his place, </a:t>
            </a:r>
            <a:r>
              <a:rPr lang="en-US" sz="3600" b="1" dirty="0" smtClean="0">
                <a:solidFill>
                  <a:srgbClr val="FFFF00"/>
                </a:solidFill>
              </a:rPr>
              <a:t>into</a:t>
            </a:r>
            <a:r>
              <a:rPr lang="en-US" sz="3600" dirty="0" smtClean="0">
                <a:solidFill>
                  <a:schemeClr val="bg1"/>
                </a:solidFill>
              </a:rPr>
              <a:t> the oracle of the house, </a:t>
            </a:r>
            <a:r>
              <a:rPr lang="en-US" sz="3600" b="1" dirty="0" smtClean="0">
                <a:solidFill>
                  <a:srgbClr val="FFFF00"/>
                </a:solidFill>
              </a:rPr>
              <a:t>to</a:t>
            </a:r>
            <a:r>
              <a:rPr lang="en-US" sz="3600" dirty="0" smtClean="0">
                <a:solidFill>
                  <a:schemeClr val="bg1"/>
                </a:solidFill>
              </a:rPr>
              <a:t> the most holy </a:t>
            </a:r>
            <a:r>
              <a:rPr lang="en-US" sz="3600" i="1" dirty="0" smtClean="0">
                <a:solidFill>
                  <a:schemeClr val="bg1"/>
                </a:solidFill>
              </a:rPr>
              <a:t>place, even</a:t>
            </a:r>
            <a:r>
              <a:rPr lang="en-US" sz="3600" dirty="0" smtClean="0">
                <a:solidFill>
                  <a:schemeClr val="bg1"/>
                </a:solidFill>
              </a:rPr>
              <a:t> under the wings of the </a:t>
            </a:r>
            <a:r>
              <a:rPr lang="en-US" sz="3600" dirty="0" err="1" smtClean="0">
                <a:solidFill>
                  <a:schemeClr val="bg1"/>
                </a:solidFill>
              </a:rPr>
              <a:t>cherubims</a:t>
            </a:r>
            <a:r>
              <a:rPr lang="en-US" sz="3600" dirty="0" smtClean="0">
                <a:solidFill>
                  <a:schemeClr val="bg1"/>
                </a:solidFill>
              </a:rPr>
              <a:t>. </a:t>
            </a:r>
            <a:endParaRPr lang="en-US" dirty="0" smtClean="0">
              <a:solidFill>
                <a:schemeClr val="bg1"/>
              </a:solidFill>
            </a:endParaRP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5:7</a:t>
            </a:r>
            <a:r>
              <a:rPr lang="en-US" sz="3600" dirty="0" smtClean="0">
                <a:solidFill>
                  <a:schemeClr val="bg1"/>
                </a:solidFill>
              </a:rPr>
              <a:t> - And the priests brought in the ark of the covenant of the LORD unto his place, </a:t>
            </a:r>
            <a:r>
              <a:rPr lang="en-US" sz="3600" b="1" dirty="0" smtClean="0">
                <a:solidFill>
                  <a:srgbClr val="FFFF00"/>
                </a:solidFill>
              </a:rPr>
              <a:t>to</a:t>
            </a:r>
            <a:r>
              <a:rPr lang="en-US" sz="3600" dirty="0" smtClean="0">
                <a:solidFill>
                  <a:schemeClr val="bg1"/>
                </a:solidFill>
              </a:rPr>
              <a:t> the oracle of the house, </a:t>
            </a:r>
            <a:r>
              <a:rPr lang="en-US" sz="3600" b="1" dirty="0" smtClean="0">
                <a:solidFill>
                  <a:srgbClr val="FFFF00"/>
                </a:solidFill>
              </a:rPr>
              <a:t>into</a:t>
            </a:r>
            <a:r>
              <a:rPr lang="en-US" sz="3600" dirty="0" smtClean="0">
                <a:solidFill>
                  <a:schemeClr val="bg1"/>
                </a:solidFill>
              </a:rPr>
              <a:t> the most holy </a:t>
            </a:r>
            <a:r>
              <a:rPr lang="en-US" sz="3600" i="1" dirty="0" smtClean="0">
                <a:solidFill>
                  <a:schemeClr val="bg1"/>
                </a:solidFill>
              </a:rPr>
              <a:t>place, even</a:t>
            </a:r>
            <a:r>
              <a:rPr lang="en-US" sz="3600" dirty="0" smtClean="0">
                <a:solidFill>
                  <a:schemeClr val="bg1"/>
                </a:solidFill>
              </a:rPr>
              <a:t> under the wings of the </a:t>
            </a:r>
            <a:r>
              <a:rPr lang="en-US" sz="3600" dirty="0" err="1" smtClean="0">
                <a:solidFill>
                  <a:schemeClr val="bg1"/>
                </a:solidFill>
              </a:rPr>
              <a:t>cherubims</a:t>
            </a:r>
            <a:r>
              <a:rPr lang="en-US" sz="3600" dirty="0" smtClean="0">
                <a:solidFill>
                  <a:schemeClr val="bg1"/>
                </a:solidFill>
              </a:rPr>
              <a:t>:</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 priests brought in the ark of the covenant of the LORD</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It is the duty of mankind to work in cooperation with God.</a:t>
            </a:r>
          </a:p>
          <a:p>
            <a:endParaRPr lang="en-US" sz="800" dirty="0" smtClean="0">
              <a:solidFill>
                <a:schemeClr val="bg1"/>
              </a:solidFill>
            </a:endParaRPr>
          </a:p>
          <a:p>
            <a:r>
              <a:rPr lang="en-US" dirty="0" smtClean="0">
                <a:solidFill>
                  <a:schemeClr val="bg1"/>
                </a:solidFill>
              </a:rPr>
              <a:t>God has provided the Ark, the Law, and has provided man with the strength to carry it out.</a:t>
            </a:r>
          </a:p>
          <a:p>
            <a:endParaRPr lang="en-US" sz="800" dirty="0" smtClean="0">
              <a:solidFill>
                <a:schemeClr val="bg1"/>
              </a:solidFill>
            </a:endParaRPr>
          </a:p>
          <a:p>
            <a:r>
              <a:rPr lang="en-US" dirty="0" smtClean="0">
                <a:solidFill>
                  <a:schemeClr val="bg1"/>
                </a:solidFill>
              </a:rPr>
              <a:t>We must exercise the will, and obey.</a:t>
            </a:r>
          </a:p>
          <a:p>
            <a:endParaRPr lang="en-US" sz="800" dirty="0" smtClean="0">
              <a:solidFill>
                <a:schemeClr val="bg1"/>
              </a:solidFill>
            </a:endParaRPr>
          </a:p>
          <a:p>
            <a:r>
              <a:rPr lang="en-US" dirty="0" smtClean="0">
                <a:solidFill>
                  <a:schemeClr val="bg1"/>
                </a:solidFill>
              </a:rPr>
              <a:t>Jesus and the Bible itself are examples of Divinity combined with humanity.</a:t>
            </a:r>
          </a:p>
          <a:p>
            <a:endParaRPr lang="en-US" sz="800" dirty="0" smtClean="0">
              <a:solidFill>
                <a:schemeClr val="bg1"/>
              </a:solidFill>
            </a:endParaRPr>
          </a:p>
          <a:p>
            <a:r>
              <a:rPr lang="en-US" dirty="0" smtClean="0">
                <a:solidFill>
                  <a:schemeClr val="bg1"/>
                </a:solidFill>
              </a:rPr>
              <a:t>The people of God are to </a:t>
            </a:r>
            <a:r>
              <a:rPr lang="en-US" b="1" dirty="0" smtClean="0">
                <a:solidFill>
                  <a:schemeClr val="bg1"/>
                </a:solidFill>
              </a:rPr>
              <a:t>“bring in”</a:t>
            </a:r>
            <a:r>
              <a:rPr lang="en-US" dirty="0" smtClean="0">
                <a:solidFill>
                  <a:schemeClr val="bg1"/>
                </a:solidFill>
              </a:rPr>
              <a:t> the Ark of the covenant of the LORD.</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 priests brought in the ark of the covenant of the LORD</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Where are we to bring the Ark?</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b2dc6a9dae8e48bf6b39f9ed543d6a.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0000" lnSpcReduction="20000"/>
          </a:bodyPr>
          <a:lstStyle/>
          <a:p>
            <a:r>
              <a:rPr lang="en-US" sz="6600" dirty="0" smtClean="0">
                <a:solidFill>
                  <a:schemeClr val="bg1"/>
                </a:solidFill>
              </a:rPr>
              <a:t>We must </a:t>
            </a:r>
            <a:r>
              <a:rPr lang="en-US" sz="6600" b="1" dirty="0" smtClean="0">
                <a:solidFill>
                  <a:schemeClr val="bg1"/>
                </a:solidFill>
              </a:rPr>
              <a:t>“</a:t>
            </a:r>
            <a:r>
              <a:rPr lang="en-US" sz="6600" b="1" dirty="0" smtClean="0">
                <a:solidFill>
                  <a:srgbClr val="FFFF00"/>
                </a:solidFill>
              </a:rPr>
              <a:t>bring in</a:t>
            </a:r>
            <a:r>
              <a:rPr lang="en-US" sz="6600" b="1" dirty="0" smtClean="0">
                <a:solidFill>
                  <a:schemeClr val="bg1"/>
                </a:solidFill>
              </a:rPr>
              <a:t>”</a:t>
            </a:r>
            <a:r>
              <a:rPr lang="en-US" sz="6600" dirty="0" smtClean="0">
                <a:solidFill>
                  <a:schemeClr val="bg1"/>
                </a:solidFill>
              </a:rPr>
              <a:t> the Ark (God's Heart and Character) into the </a:t>
            </a:r>
            <a:r>
              <a:rPr lang="en-US" sz="6600" b="1" dirty="0" smtClean="0">
                <a:solidFill>
                  <a:schemeClr val="bg1"/>
                </a:solidFill>
              </a:rPr>
              <a:t>“</a:t>
            </a:r>
            <a:r>
              <a:rPr lang="en-US" sz="6600" b="1" dirty="0" smtClean="0">
                <a:solidFill>
                  <a:srgbClr val="FFFF00"/>
                </a:solidFill>
              </a:rPr>
              <a:t>place</a:t>
            </a:r>
            <a:r>
              <a:rPr lang="en-US" sz="6600" b="1" dirty="0" smtClean="0">
                <a:solidFill>
                  <a:schemeClr val="bg1"/>
                </a:solidFill>
              </a:rPr>
              <a:t>”</a:t>
            </a:r>
            <a:r>
              <a:rPr lang="en-US" sz="6600" dirty="0" smtClean="0">
                <a:solidFill>
                  <a:schemeClr val="bg1"/>
                </a:solidFill>
              </a:rPr>
              <a:t>, the </a:t>
            </a:r>
            <a:r>
              <a:rPr lang="en-US" sz="6600" b="1" dirty="0" smtClean="0">
                <a:solidFill>
                  <a:schemeClr val="bg1"/>
                </a:solidFill>
              </a:rPr>
              <a:t>“</a:t>
            </a:r>
            <a:r>
              <a:rPr lang="en-US" sz="6600" b="1" dirty="0" smtClean="0">
                <a:solidFill>
                  <a:srgbClr val="FFFF00"/>
                </a:solidFill>
              </a:rPr>
              <a:t>oracle of the house</a:t>
            </a:r>
            <a:r>
              <a:rPr lang="en-US" sz="6600" b="1" dirty="0" smtClean="0">
                <a:solidFill>
                  <a:schemeClr val="bg1"/>
                </a:solidFill>
              </a:rPr>
              <a:t>”</a:t>
            </a:r>
            <a:r>
              <a:rPr lang="en-US" sz="6600" dirty="0" smtClean="0">
                <a:solidFill>
                  <a:schemeClr val="bg1"/>
                </a:solidFill>
              </a:rPr>
              <a:t>, which is </a:t>
            </a:r>
            <a:r>
              <a:rPr lang="en-US" sz="6600" b="1" dirty="0" smtClean="0">
                <a:solidFill>
                  <a:schemeClr val="bg1"/>
                </a:solidFill>
              </a:rPr>
              <a:t>“</a:t>
            </a:r>
            <a:r>
              <a:rPr lang="en-US" sz="6600" b="1" dirty="0" smtClean="0">
                <a:solidFill>
                  <a:srgbClr val="FFFF00"/>
                </a:solidFill>
              </a:rPr>
              <a:t>most holy place</a:t>
            </a:r>
            <a:r>
              <a:rPr lang="en-US" sz="6600" b="1" dirty="0" smtClean="0">
                <a:solidFill>
                  <a:schemeClr val="bg1"/>
                </a:solidFill>
              </a:rPr>
              <a:t>”</a:t>
            </a:r>
            <a:r>
              <a:rPr lang="en-US" sz="6600" dirty="0" smtClean="0">
                <a:solidFill>
                  <a:schemeClr val="bg1"/>
                </a:solidFill>
              </a:rPr>
              <a:t>, being </a:t>
            </a:r>
            <a:r>
              <a:rPr lang="en-US" sz="6600" b="1" u="sng" dirty="0" smtClean="0">
                <a:solidFill>
                  <a:schemeClr val="bg1"/>
                </a:solidFill>
              </a:rPr>
              <a:t>the heart and mind of man</a:t>
            </a:r>
            <a:r>
              <a:rPr lang="en-US" sz="6600" dirty="0" smtClean="0">
                <a:solidFill>
                  <a:schemeClr val="bg1"/>
                </a:solidFill>
              </a:rPr>
              <a:t>, the living Temple of the Living God.</a:t>
            </a:r>
          </a:p>
          <a:p>
            <a:endParaRPr lang="en-US" sz="2000" dirty="0" smtClean="0">
              <a:solidFill>
                <a:schemeClr val="bg1"/>
              </a:solidFill>
            </a:endParaRPr>
          </a:p>
          <a:p>
            <a:r>
              <a:rPr lang="en-US" sz="6600" dirty="0" smtClean="0">
                <a:solidFill>
                  <a:schemeClr val="bg1"/>
                </a:solidFill>
              </a:rPr>
              <a:t>We must allow God to enter in (</a:t>
            </a:r>
            <a:r>
              <a:rPr lang="en-US" sz="6600" b="1" dirty="0" smtClean="0">
                <a:solidFill>
                  <a:srgbClr val="00B050"/>
                </a:solidFill>
              </a:rPr>
              <a:t>Rev.</a:t>
            </a:r>
            <a:r>
              <a:rPr lang="en-US" sz="6600" dirty="0" smtClean="0">
                <a:solidFill>
                  <a:schemeClr val="bg1"/>
                </a:solidFill>
              </a:rPr>
              <a:t> 3:20 KJB).</a:t>
            </a:r>
          </a:p>
          <a:p>
            <a:endParaRPr lang="en-US" sz="2000" dirty="0" smtClean="0">
              <a:solidFill>
                <a:schemeClr val="bg1"/>
              </a:solidFill>
            </a:endParaRPr>
          </a:p>
          <a:p>
            <a:r>
              <a:rPr lang="en-US" sz="6600" b="1" dirty="0" smtClean="0">
                <a:solidFill>
                  <a:srgbClr val="00B0F0"/>
                </a:solidFill>
              </a:rPr>
              <a:t>How is this done?</a:t>
            </a:r>
          </a:p>
          <a:p>
            <a:endParaRPr lang="en-US" sz="2000" dirty="0" smtClean="0">
              <a:solidFill>
                <a:schemeClr val="bg1"/>
              </a:solidFill>
            </a:endParaRPr>
          </a:p>
          <a:p>
            <a:r>
              <a:rPr lang="en-US" sz="6600" dirty="0" smtClean="0">
                <a:solidFill>
                  <a:schemeClr val="bg1"/>
                </a:solidFill>
              </a:rPr>
              <a:t>Through the reading of the word and the hearing of the messengers sent, and by the Holy Spirit writing these things upon the tables of the heart (</a:t>
            </a:r>
            <a:r>
              <a:rPr lang="en-US" sz="6600" b="1" dirty="0" smtClean="0">
                <a:solidFill>
                  <a:srgbClr val="00B050"/>
                </a:solidFill>
              </a:rPr>
              <a:t>Jer.</a:t>
            </a:r>
            <a:r>
              <a:rPr lang="en-US" sz="6600" dirty="0" smtClean="0">
                <a:solidFill>
                  <a:schemeClr val="bg1"/>
                </a:solidFill>
              </a:rPr>
              <a:t> 31:31-34; </a:t>
            </a:r>
            <a:r>
              <a:rPr lang="en-US" sz="6600" b="1" dirty="0" err="1" smtClean="0">
                <a:solidFill>
                  <a:srgbClr val="00B050"/>
                </a:solidFill>
              </a:rPr>
              <a:t>Eze</a:t>
            </a:r>
            <a:r>
              <a:rPr lang="en-US" sz="6600" b="1" dirty="0" smtClean="0">
                <a:solidFill>
                  <a:srgbClr val="00B050"/>
                </a:solidFill>
              </a:rPr>
              <a:t>.</a:t>
            </a:r>
            <a:r>
              <a:rPr lang="en-US" sz="6600" dirty="0" smtClean="0">
                <a:solidFill>
                  <a:schemeClr val="bg1"/>
                </a:solidFill>
              </a:rPr>
              <a:t> 11:19-20, 36:25-27, 37:26-28; </a:t>
            </a:r>
            <a:r>
              <a:rPr lang="en-US" sz="6600" b="1" dirty="0" smtClean="0">
                <a:solidFill>
                  <a:srgbClr val="00B050"/>
                </a:solidFill>
              </a:rPr>
              <a:t>2 Cor.</a:t>
            </a:r>
            <a:r>
              <a:rPr lang="en-US" sz="6600" dirty="0" smtClean="0">
                <a:solidFill>
                  <a:schemeClr val="bg1"/>
                </a:solidFill>
              </a:rPr>
              <a:t> 3:3; </a:t>
            </a:r>
            <a:r>
              <a:rPr lang="en-US" sz="6600" b="1" dirty="0" smtClean="0">
                <a:solidFill>
                  <a:srgbClr val="00B050"/>
                </a:solidFill>
              </a:rPr>
              <a:t>Heb.</a:t>
            </a:r>
            <a:r>
              <a:rPr lang="en-US" sz="6600" dirty="0" smtClean="0">
                <a:solidFill>
                  <a:schemeClr val="bg1"/>
                </a:solidFill>
              </a:rPr>
              <a:t> 8:8-13, 10:16 KJB). God working with and in humanity, by free will cooperation, God doing His part, that we may do our part. Faith working.</a:t>
            </a:r>
            <a:endParaRPr lang="en-US" sz="6600" dirty="0">
              <a:solidFill>
                <a:schemeClr val="bg1"/>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Deut. 11:18  Therefore </a:t>
            </a:r>
            <a:r>
              <a:rPr lang="en-US" b="1" dirty="0" smtClean="0">
                <a:solidFill>
                  <a:srgbClr val="FFFF00"/>
                </a:solidFill>
              </a:rPr>
              <a:t>shall ye lay up these my words in your heart and in your soul</a:t>
            </a:r>
            <a:r>
              <a:rPr lang="en-US" dirty="0" smtClean="0">
                <a:solidFill>
                  <a:schemeClr val="bg1"/>
                </a:solidFill>
              </a:rPr>
              <a:t>, and bind them for a sign upon your hand, that they may be as frontlets between your eyes.</a:t>
            </a:r>
          </a:p>
          <a:p>
            <a:endParaRPr lang="en-US" sz="800" dirty="0" smtClean="0">
              <a:solidFill>
                <a:schemeClr val="bg1"/>
              </a:solidFill>
            </a:endParaRPr>
          </a:p>
          <a:p>
            <a:r>
              <a:rPr lang="en-US" dirty="0" smtClean="0">
                <a:solidFill>
                  <a:schemeClr val="bg1"/>
                </a:solidFill>
              </a:rPr>
              <a:t>Deut. 11:19  And </a:t>
            </a:r>
            <a:r>
              <a:rPr lang="en-US" b="1" dirty="0" smtClean="0">
                <a:solidFill>
                  <a:srgbClr val="FFFF00"/>
                </a:solidFill>
              </a:rPr>
              <a:t>ye shall teach them your children, speaking of them when thou </a:t>
            </a:r>
            <a:r>
              <a:rPr lang="en-US" b="1" dirty="0" err="1" smtClean="0">
                <a:solidFill>
                  <a:srgbClr val="FFFF00"/>
                </a:solidFill>
              </a:rPr>
              <a:t>sittest</a:t>
            </a:r>
            <a:r>
              <a:rPr lang="en-US" b="1" dirty="0" smtClean="0">
                <a:solidFill>
                  <a:srgbClr val="FFFF00"/>
                </a:solidFill>
              </a:rPr>
              <a:t> in </a:t>
            </a:r>
            <a:r>
              <a:rPr lang="en-US" b="1" dirty="0" err="1" smtClean="0">
                <a:solidFill>
                  <a:srgbClr val="FFFF00"/>
                </a:solidFill>
              </a:rPr>
              <a:t>thine</a:t>
            </a:r>
            <a:r>
              <a:rPr lang="en-US" b="1" dirty="0" smtClean="0">
                <a:solidFill>
                  <a:srgbClr val="FFFF00"/>
                </a:solidFill>
              </a:rPr>
              <a:t> house, and when thou </a:t>
            </a:r>
            <a:r>
              <a:rPr lang="en-US" b="1" dirty="0" err="1" smtClean="0">
                <a:solidFill>
                  <a:srgbClr val="FFFF00"/>
                </a:solidFill>
              </a:rPr>
              <a:t>walkest</a:t>
            </a:r>
            <a:r>
              <a:rPr lang="en-US" b="1" dirty="0" smtClean="0">
                <a:solidFill>
                  <a:srgbClr val="FFFF00"/>
                </a:solidFill>
              </a:rPr>
              <a:t> by the way, when thou </a:t>
            </a:r>
            <a:r>
              <a:rPr lang="en-US" b="1" dirty="0" err="1" smtClean="0">
                <a:solidFill>
                  <a:srgbClr val="FFFF00"/>
                </a:solidFill>
              </a:rPr>
              <a:t>liest</a:t>
            </a:r>
            <a:r>
              <a:rPr lang="en-US" b="1" dirty="0" smtClean="0">
                <a:solidFill>
                  <a:srgbClr val="FFFF00"/>
                </a:solidFill>
              </a:rPr>
              <a:t> down, and when thou </a:t>
            </a:r>
            <a:r>
              <a:rPr lang="en-US" b="1" dirty="0" err="1" smtClean="0">
                <a:solidFill>
                  <a:srgbClr val="FFFF00"/>
                </a:solidFill>
              </a:rPr>
              <a:t>risest</a:t>
            </a:r>
            <a:r>
              <a:rPr lang="en-US" b="1" dirty="0" smtClean="0">
                <a:solidFill>
                  <a:srgbClr val="FFFF00"/>
                </a:solidFill>
              </a:rPr>
              <a:t> up</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Deut. 11:20  And </a:t>
            </a:r>
            <a:r>
              <a:rPr lang="en-US" b="1" dirty="0" smtClean="0">
                <a:solidFill>
                  <a:srgbClr val="FFFF00"/>
                </a:solidFill>
              </a:rPr>
              <a:t>thou </a:t>
            </a:r>
            <a:r>
              <a:rPr lang="en-US" b="1" dirty="0" err="1" smtClean="0">
                <a:solidFill>
                  <a:srgbClr val="FFFF00"/>
                </a:solidFill>
              </a:rPr>
              <a:t>shalt</a:t>
            </a:r>
            <a:r>
              <a:rPr lang="en-US" b="1" dirty="0" smtClean="0">
                <a:solidFill>
                  <a:srgbClr val="FFFF00"/>
                </a:solidFill>
              </a:rPr>
              <a:t> write them upon the door posts of </a:t>
            </a:r>
            <a:r>
              <a:rPr lang="en-US" b="1" dirty="0" err="1" smtClean="0">
                <a:solidFill>
                  <a:srgbClr val="FFFF00"/>
                </a:solidFill>
              </a:rPr>
              <a:t>thine</a:t>
            </a:r>
            <a:r>
              <a:rPr lang="en-US" b="1" dirty="0" smtClean="0">
                <a:solidFill>
                  <a:srgbClr val="FFFF00"/>
                </a:solidFill>
              </a:rPr>
              <a:t> house, and upon thy gates</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Hab. 2:4  Behold, his soul </a:t>
            </a:r>
            <a:r>
              <a:rPr lang="en-US" sz="2800" i="1" dirty="0" smtClean="0">
                <a:solidFill>
                  <a:schemeClr val="bg1"/>
                </a:solidFill>
              </a:rPr>
              <a:t>which</a:t>
            </a:r>
            <a:r>
              <a:rPr lang="en-US" sz="2800" dirty="0" smtClean="0">
                <a:solidFill>
                  <a:schemeClr val="bg1"/>
                </a:solidFill>
              </a:rPr>
              <a:t> is lifted up is not upright in him: but </a:t>
            </a:r>
            <a:r>
              <a:rPr lang="en-US" sz="2800" b="1" dirty="0" smtClean="0">
                <a:solidFill>
                  <a:srgbClr val="FFFF00"/>
                </a:solidFill>
              </a:rPr>
              <a:t>the just shall live by his faith</a:t>
            </a:r>
            <a:r>
              <a:rPr lang="en-US" sz="2800" dirty="0" smtClean="0">
                <a:solidFill>
                  <a:schemeClr val="bg1"/>
                </a:solidFill>
              </a:rPr>
              <a:t>.</a:t>
            </a:r>
          </a:p>
          <a:p>
            <a:endParaRPr lang="en-US" sz="700" dirty="0" smtClean="0">
              <a:solidFill>
                <a:schemeClr val="bg1"/>
              </a:solidFill>
            </a:endParaRPr>
          </a:p>
          <a:p>
            <a:r>
              <a:rPr lang="en-US" sz="2800" dirty="0" smtClean="0">
                <a:solidFill>
                  <a:schemeClr val="bg1"/>
                </a:solidFill>
              </a:rPr>
              <a:t>Rom. 1:17  For therein is the righteousness of God revealed from faith to faith: as it is written, </a:t>
            </a:r>
            <a:r>
              <a:rPr lang="en-US" sz="2800" b="1" dirty="0" smtClean="0">
                <a:solidFill>
                  <a:srgbClr val="FFFF00"/>
                </a:solidFill>
              </a:rPr>
              <a:t>The just shall live by faith</a:t>
            </a:r>
            <a:r>
              <a:rPr lang="en-US" sz="2800" dirty="0" smtClean="0">
                <a:solidFill>
                  <a:schemeClr val="bg1"/>
                </a:solidFill>
              </a:rPr>
              <a:t>.</a:t>
            </a:r>
          </a:p>
          <a:p>
            <a:endParaRPr lang="en-US" sz="700" dirty="0" smtClean="0">
              <a:solidFill>
                <a:schemeClr val="bg1"/>
              </a:solidFill>
            </a:endParaRPr>
          </a:p>
          <a:p>
            <a:r>
              <a:rPr lang="en-US" sz="2800" dirty="0" smtClean="0">
                <a:solidFill>
                  <a:schemeClr val="bg1"/>
                </a:solidFill>
              </a:rPr>
              <a:t>Gal. 3:11  But that no man is justified by the law in the sight of God, </a:t>
            </a:r>
            <a:r>
              <a:rPr lang="en-US" sz="2800" i="1" dirty="0" smtClean="0">
                <a:solidFill>
                  <a:schemeClr val="bg1"/>
                </a:solidFill>
              </a:rPr>
              <a:t>it is</a:t>
            </a:r>
            <a:r>
              <a:rPr lang="en-US" sz="2800" dirty="0" smtClean="0">
                <a:solidFill>
                  <a:schemeClr val="bg1"/>
                </a:solidFill>
              </a:rPr>
              <a:t> evident: for, </a:t>
            </a:r>
            <a:r>
              <a:rPr lang="en-US" sz="2800" b="1" dirty="0" smtClean="0">
                <a:solidFill>
                  <a:srgbClr val="FFFF00"/>
                </a:solidFill>
              </a:rPr>
              <a:t>The just shall live by faith</a:t>
            </a:r>
            <a:r>
              <a:rPr lang="en-US" sz="2800" dirty="0" smtClean="0">
                <a:solidFill>
                  <a:schemeClr val="bg1"/>
                </a:solidFill>
              </a:rPr>
              <a:t>.</a:t>
            </a:r>
          </a:p>
          <a:p>
            <a:endParaRPr lang="en-US" sz="700" dirty="0" smtClean="0">
              <a:solidFill>
                <a:schemeClr val="bg1"/>
              </a:solidFill>
            </a:endParaRPr>
          </a:p>
          <a:p>
            <a:r>
              <a:rPr lang="en-US" sz="2800" dirty="0" smtClean="0">
                <a:solidFill>
                  <a:schemeClr val="bg1"/>
                </a:solidFill>
              </a:rPr>
              <a:t>Heb. 10:38  Now </a:t>
            </a:r>
            <a:r>
              <a:rPr lang="en-US" sz="2800" b="1" dirty="0" smtClean="0">
                <a:solidFill>
                  <a:srgbClr val="FFFF00"/>
                </a:solidFill>
              </a:rPr>
              <a:t>the just shall live by faith</a:t>
            </a:r>
            <a:r>
              <a:rPr lang="en-US" sz="2800" dirty="0" smtClean="0">
                <a:solidFill>
                  <a:schemeClr val="bg1"/>
                </a:solidFill>
              </a:rPr>
              <a:t>: but if </a:t>
            </a:r>
            <a:r>
              <a:rPr lang="en-US" sz="2800" i="1" dirty="0" smtClean="0">
                <a:solidFill>
                  <a:schemeClr val="bg1"/>
                </a:solidFill>
              </a:rPr>
              <a:t>any man</a:t>
            </a:r>
            <a:r>
              <a:rPr lang="en-US" sz="2800" dirty="0" smtClean="0">
                <a:solidFill>
                  <a:schemeClr val="bg1"/>
                </a:solidFill>
              </a:rPr>
              <a:t> draw back, my soul shall have no pleasure in him.</a:t>
            </a:r>
          </a:p>
          <a:p>
            <a:endParaRPr lang="en-US" sz="700" dirty="0" smtClean="0">
              <a:solidFill>
                <a:schemeClr val="bg1"/>
              </a:solidFill>
            </a:endParaRPr>
          </a:p>
          <a:p>
            <a:r>
              <a:rPr lang="en-US" sz="2800" dirty="0" smtClean="0">
                <a:solidFill>
                  <a:schemeClr val="bg1"/>
                </a:solidFill>
              </a:rPr>
              <a:t>Rom. 10:17  So then </a:t>
            </a:r>
            <a:r>
              <a:rPr lang="en-US" sz="2800" b="1" dirty="0" smtClean="0">
                <a:solidFill>
                  <a:srgbClr val="FFFF00"/>
                </a:solidFill>
              </a:rPr>
              <a:t>faith </a:t>
            </a:r>
            <a:r>
              <a:rPr lang="en-US" sz="2800" b="1" i="1" dirty="0" smtClean="0">
                <a:solidFill>
                  <a:srgbClr val="FFFF00"/>
                </a:solidFill>
              </a:rPr>
              <a:t>cometh</a:t>
            </a:r>
            <a:r>
              <a:rPr lang="en-US" sz="2800" b="1" dirty="0" smtClean="0">
                <a:solidFill>
                  <a:srgbClr val="FFFF00"/>
                </a:solidFill>
              </a:rPr>
              <a:t> by hearing, and hearing by the word of God</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0507pcog-Solomons-temple_B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0000" lnSpcReduction="20000"/>
          </a:bodyPr>
          <a:lstStyle/>
          <a:p>
            <a:r>
              <a:rPr lang="en-US" sz="8000" dirty="0" smtClean="0">
                <a:solidFill>
                  <a:schemeClr val="bg1"/>
                </a:solidFill>
              </a:rPr>
              <a:t>Jam. 2:17  Even so </a:t>
            </a:r>
            <a:r>
              <a:rPr lang="en-US" sz="8000" b="1" dirty="0" smtClean="0">
                <a:solidFill>
                  <a:srgbClr val="FFFF00"/>
                </a:solidFill>
              </a:rPr>
              <a:t>faith, if it hath not works, is dead</a:t>
            </a:r>
            <a:r>
              <a:rPr lang="en-US" sz="8000" dirty="0" smtClean="0">
                <a:solidFill>
                  <a:schemeClr val="bg1"/>
                </a:solidFill>
              </a:rPr>
              <a:t>, being alone.</a:t>
            </a:r>
          </a:p>
          <a:p>
            <a:endParaRPr lang="en-US" sz="2500" dirty="0" smtClean="0">
              <a:solidFill>
                <a:schemeClr val="bg1"/>
              </a:solidFill>
            </a:endParaRPr>
          </a:p>
          <a:p>
            <a:r>
              <a:rPr lang="en-US" sz="8000" dirty="0" smtClean="0">
                <a:solidFill>
                  <a:schemeClr val="bg1"/>
                </a:solidFill>
              </a:rPr>
              <a:t>Jam. 2:18  Yea, a man may say, Thou hast faith, and I have works: </a:t>
            </a:r>
            <a:r>
              <a:rPr lang="en-US" sz="8000" dirty="0" err="1" smtClean="0">
                <a:solidFill>
                  <a:schemeClr val="bg1"/>
                </a:solidFill>
              </a:rPr>
              <a:t>shew</a:t>
            </a:r>
            <a:r>
              <a:rPr lang="en-US" sz="8000" dirty="0" smtClean="0">
                <a:solidFill>
                  <a:schemeClr val="bg1"/>
                </a:solidFill>
              </a:rPr>
              <a:t> me thy faith without thy works, and I will </a:t>
            </a:r>
            <a:r>
              <a:rPr lang="en-US" sz="8000" dirty="0" err="1" smtClean="0">
                <a:solidFill>
                  <a:schemeClr val="bg1"/>
                </a:solidFill>
              </a:rPr>
              <a:t>shew</a:t>
            </a:r>
            <a:r>
              <a:rPr lang="en-US" sz="8000" dirty="0" smtClean="0">
                <a:solidFill>
                  <a:schemeClr val="bg1"/>
                </a:solidFill>
              </a:rPr>
              <a:t> thee my faith by my works.</a:t>
            </a:r>
          </a:p>
          <a:p>
            <a:endParaRPr lang="en-US" sz="2000" dirty="0" smtClean="0">
              <a:solidFill>
                <a:schemeClr val="bg1"/>
              </a:solidFill>
            </a:endParaRPr>
          </a:p>
          <a:p>
            <a:r>
              <a:rPr lang="en-US" sz="8000" dirty="0" smtClean="0">
                <a:solidFill>
                  <a:schemeClr val="bg1"/>
                </a:solidFill>
              </a:rPr>
              <a:t>Jam. 2:19  Thou </a:t>
            </a:r>
            <a:r>
              <a:rPr lang="en-US" sz="8000" dirty="0" err="1" smtClean="0">
                <a:solidFill>
                  <a:schemeClr val="bg1"/>
                </a:solidFill>
              </a:rPr>
              <a:t>believest</a:t>
            </a:r>
            <a:r>
              <a:rPr lang="en-US" sz="8000" dirty="0" smtClean="0">
                <a:solidFill>
                  <a:schemeClr val="bg1"/>
                </a:solidFill>
              </a:rPr>
              <a:t> that there is one God; thou doest well: the devils also believe, and tremble.</a:t>
            </a:r>
          </a:p>
          <a:p>
            <a:endParaRPr lang="en-US" sz="2000" dirty="0" smtClean="0">
              <a:solidFill>
                <a:schemeClr val="bg1"/>
              </a:solidFill>
            </a:endParaRPr>
          </a:p>
          <a:p>
            <a:r>
              <a:rPr lang="en-US" sz="8000" dirty="0" smtClean="0">
                <a:solidFill>
                  <a:schemeClr val="bg1"/>
                </a:solidFill>
              </a:rPr>
              <a:t>Jam. 2:20  But wilt thou know, O vain man, </a:t>
            </a:r>
            <a:r>
              <a:rPr lang="en-US" sz="8000" b="1" dirty="0" smtClean="0">
                <a:solidFill>
                  <a:srgbClr val="FFFF00"/>
                </a:solidFill>
              </a:rPr>
              <a:t>that faith without works is dead</a:t>
            </a:r>
            <a:r>
              <a:rPr lang="en-US" sz="8000" dirty="0" smtClean="0">
                <a:solidFill>
                  <a:schemeClr val="bg1"/>
                </a:solidFill>
              </a:rPr>
              <a:t>?</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r>
              <a:rPr lang="en-US" sz="8000" dirty="0" smtClean="0">
                <a:solidFill>
                  <a:schemeClr val="bg1"/>
                </a:solidFill>
              </a:rPr>
              <a:t>Jam. 2:21  Was not Abraham our father justified by works, when he had offered Isaac his son upon the altar?</a:t>
            </a:r>
          </a:p>
          <a:p>
            <a:endParaRPr lang="en-US" sz="2000" dirty="0" smtClean="0">
              <a:solidFill>
                <a:schemeClr val="bg1"/>
              </a:solidFill>
            </a:endParaRPr>
          </a:p>
          <a:p>
            <a:r>
              <a:rPr lang="en-US" sz="8000" dirty="0" smtClean="0">
                <a:solidFill>
                  <a:schemeClr val="bg1"/>
                </a:solidFill>
              </a:rPr>
              <a:t>Jam. 2:22  </a:t>
            </a:r>
            <a:r>
              <a:rPr lang="en-US" sz="8000" dirty="0" err="1" smtClean="0">
                <a:solidFill>
                  <a:schemeClr val="bg1"/>
                </a:solidFill>
              </a:rPr>
              <a:t>Seest</a:t>
            </a:r>
            <a:r>
              <a:rPr lang="en-US" sz="8000" dirty="0" smtClean="0">
                <a:solidFill>
                  <a:schemeClr val="bg1"/>
                </a:solidFill>
              </a:rPr>
              <a:t> thou how faith wrought with his works, and </a:t>
            </a:r>
            <a:r>
              <a:rPr lang="en-US" sz="8000" b="1" dirty="0" smtClean="0">
                <a:solidFill>
                  <a:srgbClr val="FFFF00"/>
                </a:solidFill>
              </a:rPr>
              <a:t>by works was faith made perfect</a:t>
            </a:r>
            <a:r>
              <a:rPr lang="en-US" sz="8000" dirty="0" smtClean="0">
                <a:solidFill>
                  <a:schemeClr val="bg1"/>
                </a:solidFill>
              </a:rPr>
              <a:t>?</a:t>
            </a:r>
          </a:p>
          <a:p>
            <a:endParaRPr lang="en-US" sz="2000" dirty="0" smtClean="0">
              <a:solidFill>
                <a:schemeClr val="bg1"/>
              </a:solidFill>
            </a:endParaRPr>
          </a:p>
          <a:p>
            <a:r>
              <a:rPr lang="en-US" sz="8000" dirty="0" smtClean="0">
                <a:solidFill>
                  <a:schemeClr val="bg1"/>
                </a:solidFill>
              </a:rPr>
              <a:t>Jam. 2:23  And the scripture was fulfilled which </a:t>
            </a:r>
            <a:r>
              <a:rPr lang="en-US" sz="8000" dirty="0" err="1" smtClean="0">
                <a:solidFill>
                  <a:schemeClr val="bg1"/>
                </a:solidFill>
              </a:rPr>
              <a:t>saith</a:t>
            </a:r>
            <a:r>
              <a:rPr lang="en-US" sz="8000" dirty="0" smtClean="0">
                <a:solidFill>
                  <a:schemeClr val="bg1"/>
                </a:solidFill>
              </a:rPr>
              <a:t>, Abraham believed God, and it was imputed unto him for righteousness: and he was called the Friend of God.</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r>
              <a:rPr lang="en-US" sz="8000" dirty="0" smtClean="0">
                <a:solidFill>
                  <a:schemeClr val="bg1"/>
                </a:solidFill>
              </a:rPr>
              <a:t>Jam. 2:24  Ye see then how </a:t>
            </a:r>
            <a:r>
              <a:rPr lang="en-US" sz="8000" b="1" dirty="0" smtClean="0">
                <a:solidFill>
                  <a:srgbClr val="FFFF00"/>
                </a:solidFill>
              </a:rPr>
              <a:t>that by works a man is justified, and not by faith only</a:t>
            </a:r>
            <a:r>
              <a:rPr lang="en-US" sz="8000" dirty="0" smtClean="0">
                <a:solidFill>
                  <a:schemeClr val="bg1"/>
                </a:solidFill>
              </a:rPr>
              <a:t>.</a:t>
            </a:r>
          </a:p>
          <a:p>
            <a:endParaRPr lang="en-US" sz="2000" dirty="0" smtClean="0">
              <a:solidFill>
                <a:schemeClr val="bg1"/>
              </a:solidFill>
            </a:endParaRPr>
          </a:p>
          <a:p>
            <a:r>
              <a:rPr lang="en-US" sz="8000" dirty="0" smtClean="0">
                <a:solidFill>
                  <a:schemeClr val="bg1"/>
                </a:solidFill>
              </a:rPr>
              <a:t>Jam. 2:25  Likewise also was not </a:t>
            </a:r>
            <a:r>
              <a:rPr lang="en-US" sz="8000" dirty="0" err="1" smtClean="0">
                <a:solidFill>
                  <a:schemeClr val="bg1"/>
                </a:solidFill>
              </a:rPr>
              <a:t>Rahab</a:t>
            </a:r>
            <a:r>
              <a:rPr lang="en-US" sz="8000" dirty="0" smtClean="0">
                <a:solidFill>
                  <a:schemeClr val="bg1"/>
                </a:solidFill>
              </a:rPr>
              <a:t> the harlot </a:t>
            </a:r>
            <a:r>
              <a:rPr lang="en-US" sz="8000" b="1" dirty="0" smtClean="0">
                <a:solidFill>
                  <a:srgbClr val="FFFF00"/>
                </a:solidFill>
              </a:rPr>
              <a:t>justified by works</a:t>
            </a:r>
            <a:r>
              <a:rPr lang="en-US" sz="8000" dirty="0" smtClean="0">
                <a:solidFill>
                  <a:schemeClr val="bg1"/>
                </a:solidFill>
              </a:rPr>
              <a:t>, when she had received the messengers, and had sent </a:t>
            </a:r>
            <a:r>
              <a:rPr lang="en-US" sz="8000" i="1" dirty="0" smtClean="0">
                <a:solidFill>
                  <a:schemeClr val="bg1"/>
                </a:solidFill>
              </a:rPr>
              <a:t>them</a:t>
            </a:r>
            <a:r>
              <a:rPr lang="en-US" sz="8000" dirty="0" smtClean="0">
                <a:solidFill>
                  <a:schemeClr val="bg1"/>
                </a:solidFill>
              </a:rPr>
              <a:t> out another way?</a:t>
            </a:r>
          </a:p>
          <a:p>
            <a:endParaRPr lang="en-US" sz="1700" dirty="0" smtClean="0">
              <a:solidFill>
                <a:schemeClr val="bg1"/>
              </a:solidFill>
            </a:endParaRPr>
          </a:p>
          <a:p>
            <a:r>
              <a:rPr lang="en-US" sz="8000" dirty="0" smtClean="0">
                <a:solidFill>
                  <a:schemeClr val="bg1"/>
                </a:solidFill>
              </a:rPr>
              <a:t>Jam. 2:26  For </a:t>
            </a:r>
            <a:r>
              <a:rPr lang="en-US" sz="8000" b="1" dirty="0" smtClean="0">
                <a:solidFill>
                  <a:srgbClr val="FFFF00"/>
                </a:solidFill>
              </a:rPr>
              <a:t>as the body without the spirit is dead, so faith without works is dead also</a:t>
            </a:r>
            <a:r>
              <a:rPr lang="en-US" sz="8000" dirty="0" smtClean="0">
                <a:solidFill>
                  <a:schemeClr val="bg1"/>
                </a:solidFill>
              </a:rPr>
              <a:t>.</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8:7; </a:t>
            </a:r>
            <a:r>
              <a:rPr lang="en-US" sz="6600" b="1" dirty="0" smtClean="0">
                <a:solidFill>
                  <a:srgbClr val="00B050"/>
                </a:solidFill>
              </a:rPr>
              <a:t>2 Chr.</a:t>
            </a:r>
            <a:r>
              <a:rPr lang="en-US" sz="6600" b="1" dirty="0" smtClean="0">
                <a:solidFill>
                  <a:schemeClr val="bg1"/>
                </a:solidFill>
              </a:rPr>
              <a:t> 5:8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8:7</a:t>
            </a:r>
            <a:r>
              <a:rPr lang="en-US" sz="3600" dirty="0" smtClean="0">
                <a:solidFill>
                  <a:schemeClr val="bg1"/>
                </a:solidFill>
              </a:rPr>
              <a:t> - For the </a:t>
            </a:r>
            <a:r>
              <a:rPr lang="en-US" sz="3600" dirty="0" err="1" smtClean="0">
                <a:solidFill>
                  <a:schemeClr val="bg1"/>
                </a:solidFill>
              </a:rPr>
              <a:t>cherubims</a:t>
            </a:r>
            <a:r>
              <a:rPr lang="en-US" sz="3600" dirty="0" smtClean="0">
                <a:solidFill>
                  <a:schemeClr val="bg1"/>
                </a:solidFill>
              </a:rPr>
              <a:t> spread forth </a:t>
            </a:r>
            <a:r>
              <a:rPr lang="en-US" sz="3600" i="1" dirty="0" smtClean="0">
                <a:solidFill>
                  <a:schemeClr val="bg1"/>
                </a:solidFill>
              </a:rPr>
              <a:t>their</a:t>
            </a:r>
            <a:r>
              <a:rPr lang="en-US" sz="3600" dirty="0" smtClean="0">
                <a:solidFill>
                  <a:schemeClr val="bg1"/>
                </a:solidFill>
              </a:rPr>
              <a:t> </a:t>
            </a:r>
            <a:r>
              <a:rPr lang="en-US" sz="3600" b="1" dirty="0" smtClean="0">
                <a:solidFill>
                  <a:srgbClr val="FFFF00"/>
                </a:solidFill>
              </a:rPr>
              <a:t>two</a:t>
            </a:r>
            <a:r>
              <a:rPr lang="en-US" sz="3600" dirty="0" smtClean="0">
                <a:solidFill>
                  <a:schemeClr val="bg1"/>
                </a:solidFill>
              </a:rPr>
              <a:t> wings over the place of the ark, and the </a:t>
            </a:r>
            <a:r>
              <a:rPr lang="en-US" sz="3600" dirty="0" err="1" smtClean="0">
                <a:solidFill>
                  <a:schemeClr val="bg1"/>
                </a:solidFill>
              </a:rPr>
              <a:t>cherubims</a:t>
            </a:r>
            <a:r>
              <a:rPr lang="en-US" sz="3600" dirty="0" smtClean="0">
                <a:solidFill>
                  <a:schemeClr val="bg1"/>
                </a:solidFill>
              </a:rPr>
              <a:t> covered the ark and the staves thereof above.</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5:8</a:t>
            </a:r>
            <a:r>
              <a:rPr lang="en-US" sz="3600" dirty="0" smtClean="0">
                <a:solidFill>
                  <a:schemeClr val="bg1"/>
                </a:solidFill>
              </a:rPr>
              <a:t> - For the </a:t>
            </a:r>
            <a:r>
              <a:rPr lang="en-US" sz="3600" dirty="0" err="1" smtClean="0">
                <a:solidFill>
                  <a:schemeClr val="bg1"/>
                </a:solidFill>
              </a:rPr>
              <a:t>cherubims</a:t>
            </a:r>
            <a:r>
              <a:rPr lang="en-US" sz="3600" dirty="0" smtClean="0">
                <a:solidFill>
                  <a:schemeClr val="bg1"/>
                </a:solidFill>
              </a:rPr>
              <a:t> spread forth </a:t>
            </a:r>
            <a:r>
              <a:rPr lang="en-US" sz="3600" i="1" dirty="0" smtClean="0">
                <a:solidFill>
                  <a:schemeClr val="bg1"/>
                </a:solidFill>
              </a:rPr>
              <a:t>their</a:t>
            </a:r>
            <a:r>
              <a:rPr lang="en-US" sz="3600" dirty="0" smtClean="0">
                <a:solidFill>
                  <a:schemeClr val="bg1"/>
                </a:solidFill>
              </a:rPr>
              <a:t> wings over the place of the ark, and the </a:t>
            </a:r>
            <a:r>
              <a:rPr lang="en-US" sz="3600" dirty="0" err="1" smtClean="0">
                <a:solidFill>
                  <a:schemeClr val="bg1"/>
                </a:solidFill>
              </a:rPr>
              <a:t>cherubims</a:t>
            </a:r>
            <a:r>
              <a:rPr lang="en-US" sz="3600" dirty="0" smtClean="0">
                <a:solidFill>
                  <a:schemeClr val="bg1"/>
                </a:solidFill>
              </a:rPr>
              <a:t> covered the ark and the staves thereof above.</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8da84f2749443edf47eb3692f24b9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rist-high-pries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29c3036e1930c91b43b60b0a8e288f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The greater </a:t>
            </a:r>
            <a:r>
              <a:rPr lang="en-US" sz="2800" dirty="0" err="1" smtClean="0">
                <a:solidFill>
                  <a:schemeClr val="bg1"/>
                </a:solidFill>
              </a:rPr>
              <a:t>cherubims</a:t>
            </a:r>
            <a:r>
              <a:rPr lang="en-US" sz="2800" dirty="0" smtClean="0">
                <a:solidFill>
                  <a:schemeClr val="bg1"/>
                </a:solidFill>
              </a:rPr>
              <a:t>, that were over the Ark in Solomon’s Temple, were made of </a:t>
            </a:r>
            <a:r>
              <a:rPr lang="en-US" sz="2800" b="1" dirty="0" smtClean="0">
                <a:solidFill>
                  <a:schemeClr val="bg1"/>
                </a:solidFill>
              </a:rPr>
              <a:t>“</a:t>
            </a:r>
            <a:r>
              <a:rPr lang="en-US" sz="2800" b="1" dirty="0" smtClean="0">
                <a:solidFill>
                  <a:srgbClr val="FFFF00"/>
                </a:solidFill>
              </a:rPr>
              <a:t>olive</a:t>
            </a:r>
            <a:r>
              <a:rPr lang="en-US" sz="2800" b="1" dirty="0" smtClean="0">
                <a:solidFill>
                  <a:schemeClr val="bg1"/>
                </a:solidFill>
              </a:rPr>
              <a:t>”</a:t>
            </a:r>
            <a:r>
              <a:rPr lang="en-US" sz="2800" dirty="0" smtClean="0">
                <a:solidFill>
                  <a:schemeClr val="bg1"/>
                </a:solidFill>
              </a:rPr>
              <a:t> wood, then covered in </a:t>
            </a:r>
            <a:r>
              <a:rPr lang="en-US" sz="2800" b="1" dirty="0" smtClean="0">
                <a:solidFill>
                  <a:schemeClr val="bg1"/>
                </a:solidFill>
              </a:rPr>
              <a:t>“</a:t>
            </a:r>
            <a:r>
              <a:rPr lang="en-US" sz="2800" b="1" dirty="0" smtClean="0">
                <a:solidFill>
                  <a:srgbClr val="FFFF00"/>
                </a:solidFill>
              </a:rPr>
              <a:t>gold</a:t>
            </a:r>
            <a:r>
              <a:rPr lang="en-US" sz="2800" b="1" dirty="0" smtClean="0">
                <a:solidFill>
                  <a:schemeClr val="bg1"/>
                </a:solidFill>
              </a:rPr>
              <a:t>”</a:t>
            </a:r>
            <a:r>
              <a:rPr lang="en-US" sz="2800" dirty="0" smtClean="0">
                <a:solidFill>
                  <a:schemeClr val="bg1"/>
                </a:solidFill>
              </a:rPr>
              <a:t>:</a:t>
            </a:r>
          </a:p>
          <a:p>
            <a:endParaRPr lang="en-US" sz="700" b="1"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6:23  And within the oracle he made two </a:t>
            </a:r>
            <a:r>
              <a:rPr lang="en-US" dirty="0" err="1" smtClean="0">
                <a:solidFill>
                  <a:schemeClr val="bg1"/>
                </a:solidFill>
              </a:rPr>
              <a:t>cherubims</a:t>
            </a:r>
            <a:r>
              <a:rPr lang="en-US" dirty="0" smtClean="0">
                <a:solidFill>
                  <a:schemeClr val="bg1"/>
                </a:solidFill>
              </a:rPr>
              <a:t> </a:t>
            </a:r>
            <a:r>
              <a:rPr lang="en-US" i="1" dirty="0" smtClean="0">
                <a:solidFill>
                  <a:schemeClr val="bg1"/>
                </a:solidFill>
              </a:rPr>
              <a:t>of</a:t>
            </a:r>
            <a:r>
              <a:rPr lang="en-US" dirty="0" smtClean="0">
                <a:solidFill>
                  <a:schemeClr val="bg1"/>
                </a:solidFill>
              </a:rPr>
              <a:t> </a:t>
            </a:r>
            <a:r>
              <a:rPr lang="en-US" b="1" dirty="0" smtClean="0">
                <a:solidFill>
                  <a:srgbClr val="FFFF00"/>
                </a:solidFill>
              </a:rPr>
              <a:t>olive tree</a:t>
            </a:r>
            <a:r>
              <a:rPr lang="en-US" dirty="0" smtClean="0">
                <a:solidFill>
                  <a:schemeClr val="bg1"/>
                </a:solidFill>
              </a:rPr>
              <a:t>, </a:t>
            </a:r>
            <a:r>
              <a:rPr lang="en-US" i="1" dirty="0" smtClean="0">
                <a:solidFill>
                  <a:schemeClr val="bg1"/>
                </a:solidFill>
              </a:rPr>
              <a:t>each</a:t>
            </a:r>
            <a:r>
              <a:rPr lang="en-US" dirty="0" smtClean="0">
                <a:solidFill>
                  <a:schemeClr val="bg1"/>
                </a:solidFill>
              </a:rPr>
              <a:t> ten cubits high.</a:t>
            </a:r>
          </a:p>
          <a:p>
            <a:pPr lvl="1"/>
            <a:endParaRPr lang="en-US" sz="400"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6:27  And he set the </a:t>
            </a:r>
            <a:r>
              <a:rPr lang="en-US" dirty="0" err="1" smtClean="0">
                <a:solidFill>
                  <a:schemeClr val="bg1"/>
                </a:solidFill>
              </a:rPr>
              <a:t>cherubims</a:t>
            </a:r>
            <a:r>
              <a:rPr lang="en-US" dirty="0" smtClean="0">
                <a:solidFill>
                  <a:schemeClr val="bg1"/>
                </a:solidFill>
              </a:rPr>
              <a:t> within the inner house: and they stretched forth the wings of the </a:t>
            </a:r>
            <a:r>
              <a:rPr lang="en-US" dirty="0" err="1" smtClean="0">
                <a:solidFill>
                  <a:schemeClr val="bg1"/>
                </a:solidFill>
              </a:rPr>
              <a:t>cherubims</a:t>
            </a:r>
            <a:r>
              <a:rPr lang="en-US" dirty="0" smtClean="0">
                <a:solidFill>
                  <a:schemeClr val="bg1"/>
                </a:solidFill>
              </a:rPr>
              <a:t>, so that the wing of the one touched the </a:t>
            </a:r>
            <a:r>
              <a:rPr lang="en-US" i="1" dirty="0" smtClean="0">
                <a:solidFill>
                  <a:schemeClr val="bg1"/>
                </a:solidFill>
              </a:rPr>
              <a:t>one</a:t>
            </a:r>
            <a:r>
              <a:rPr lang="en-US" dirty="0" smtClean="0">
                <a:solidFill>
                  <a:schemeClr val="bg1"/>
                </a:solidFill>
              </a:rPr>
              <a:t> wall, and the wing of the other cherub touched the other wall; and their wings touched one another in the midst of the house.</a:t>
            </a:r>
          </a:p>
          <a:p>
            <a:pPr lvl="1"/>
            <a:endParaRPr lang="en-US" sz="400"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6:28  And </a:t>
            </a:r>
            <a:r>
              <a:rPr lang="en-US" b="1" dirty="0" smtClean="0">
                <a:solidFill>
                  <a:srgbClr val="FFFF00"/>
                </a:solidFill>
              </a:rPr>
              <a:t>he overlaid the </a:t>
            </a:r>
            <a:r>
              <a:rPr lang="en-US" b="1" dirty="0" err="1" smtClean="0">
                <a:solidFill>
                  <a:srgbClr val="FFFF00"/>
                </a:solidFill>
              </a:rPr>
              <a:t>cherubims</a:t>
            </a:r>
            <a:r>
              <a:rPr lang="en-US" b="1" dirty="0" smtClean="0">
                <a:solidFill>
                  <a:srgbClr val="FFFF00"/>
                </a:solidFill>
              </a:rPr>
              <a:t> with gold</a:t>
            </a:r>
            <a:r>
              <a:rPr lang="en-US"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These are the “</a:t>
            </a:r>
            <a:r>
              <a:rPr lang="en-US" sz="2600" b="1" dirty="0" smtClean="0">
                <a:solidFill>
                  <a:srgbClr val="FFFF00"/>
                </a:solidFill>
              </a:rPr>
              <a:t>two witnesses</a:t>
            </a:r>
            <a:r>
              <a:rPr lang="en-US" sz="2600" dirty="0" smtClean="0">
                <a:solidFill>
                  <a:schemeClr val="bg1"/>
                </a:solidFill>
              </a:rPr>
              <a:t>” </a:t>
            </a:r>
            <a:r>
              <a:rPr lang="en-US" sz="2600" dirty="0" smtClean="0">
                <a:solidFill>
                  <a:srgbClr val="00B050"/>
                </a:solidFill>
              </a:rPr>
              <a:t>(</a:t>
            </a:r>
            <a:r>
              <a:rPr lang="en-US" sz="2600" b="1" dirty="0" smtClean="0">
                <a:solidFill>
                  <a:srgbClr val="00B050"/>
                </a:solidFill>
              </a:rPr>
              <a:t>Rom.</a:t>
            </a:r>
            <a:r>
              <a:rPr lang="en-US" sz="2600" dirty="0" smtClean="0">
                <a:solidFill>
                  <a:srgbClr val="00B050"/>
                </a:solidFill>
              </a:rPr>
              <a:t> </a:t>
            </a:r>
            <a:r>
              <a:rPr lang="en-US" sz="2600" dirty="0" smtClean="0">
                <a:solidFill>
                  <a:schemeClr val="bg1"/>
                </a:solidFill>
              </a:rPr>
              <a:t>3:21; </a:t>
            </a:r>
            <a:r>
              <a:rPr lang="en-US" sz="2600" b="1" dirty="0" smtClean="0">
                <a:solidFill>
                  <a:srgbClr val="00B050"/>
                </a:solidFill>
              </a:rPr>
              <a:t>Rev.</a:t>
            </a:r>
            <a:r>
              <a:rPr lang="en-US" sz="2600" dirty="0" smtClean="0">
                <a:solidFill>
                  <a:schemeClr val="bg1"/>
                </a:solidFill>
              </a:rPr>
              <a:t> 11:3</a:t>
            </a:r>
            <a:r>
              <a:rPr lang="en-US" sz="2600" dirty="0" smtClean="0">
                <a:solidFill>
                  <a:srgbClr val="00B050"/>
                </a:solidFill>
              </a:rPr>
              <a:t>)</a:t>
            </a:r>
            <a:r>
              <a:rPr lang="en-US" sz="2600" dirty="0" smtClean="0">
                <a:solidFill>
                  <a:schemeClr val="bg1"/>
                </a:solidFill>
              </a:rPr>
              <a:t>, to </a:t>
            </a:r>
            <a:r>
              <a:rPr lang="en-US" sz="2600" b="1" u="sng" dirty="0" smtClean="0">
                <a:solidFill>
                  <a:schemeClr val="bg1"/>
                </a:solidFill>
              </a:rPr>
              <a:t>the Law</a:t>
            </a:r>
            <a:r>
              <a:rPr lang="en-US" sz="2600" dirty="0" smtClean="0">
                <a:solidFill>
                  <a:schemeClr val="bg1"/>
                </a:solidFill>
              </a:rPr>
              <a:t> </a:t>
            </a:r>
            <a:r>
              <a:rPr lang="en-US" sz="2600" dirty="0" smtClean="0">
                <a:solidFill>
                  <a:srgbClr val="00B050"/>
                </a:solidFill>
              </a:rPr>
              <a:t>(Moses, a type)</a:t>
            </a:r>
            <a:r>
              <a:rPr lang="en-US" sz="2600" dirty="0" smtClean="0">
                <a:solidFill>
                  <a:schemeClr val="bg1"/>
                </a:solidFill>
              </a:rPr>
              <a:t> and to </a:t>
            </a:r>
            <a:r>
              <a:rPr lang="en-US" sz="2600" b="1" u="sng" dirty="0" smtClean="0">
                <a:solidFill>
                  <a:schemeClr val="bg1"/>
                </a:solidFill>
              </a:rPr>
              <a:t>the Testimony</a:t>
            </a:r>
            <a:r>
              <a:rPr lang="en-US" sz="2600" dirty="0" smtClean="0">
                <a:solidFill>
                  <a:schemeClr val="bg1"/>
                </a:solidFill>
              </a:rPr>
              <a:t> </a:t>
            </a:r>
            <a:r>
              <a:rPr lang="en-US" sz="2600" dirty="0" smtClean="0">
                <a:solidFill>
                  <a:srgbClr val="00B050"/>
                </a:solidFill>
              </a:rPr>
              <a:t>(Elijah, a type)</a:t>
            </a:r>
            <a:r>
              <a:rPr lang="en-US" sz="2600" dirty="0" smtClean="0">
                <a:solidFill>
                  <a:schemeClr val="bg1"/>
                </a:solidFill>
              </a:rPr>
              <a:t>, also the two </a:t>
            </a:r>
            <a:r>
              <a:rPr lang="en-US" sz="2600" b="1" dirty="0" smtClean="0">
                <a:solidFill>
                  <a:schemeClr val="bg1"/>
                </a:solidFill>
              </a:rPr>
              <a:t>“</a:t>
            </a:r>
            <a:r>
              <a:rPr lang="en-US" sz="2600" b="1" dirty="0" smtClean="0">
                <a:solidFill>
                  <a:srgbClr val="FFFF00"/>
                </a:solidFill>
              </a:rPr>
              <a:t>anointed ones</a:t>
            </a:r>
            <a:r>
              <a:rPr lang="en-US" sz="2600" b="1" dirty="0" smtClean="0">
                <a:solidFill>
                  <a:schemeClr val="bg1"/>
                </a:solidFill>
              </a:rPr>
              <a:t>”</a:t>
            </a:r>
            <a:r>
              <a:rPr lang="en-US" sz="2600" dirty="0" smtClean="0">
                <a:solidFill>
                  <a:schemeClr val="bg1"/>
                </a:solidFill>
              </a:rPr>
              <a:t> </a:t>
            </a:r>
            <a:r>
              <a:rPr lang="en-US" sz="2600" dirty="0" smtClean="0">
                <a:solidFill>
                  <a:srgbClr val="00B050"/>
                </a:solidFill>
              </a:rPr>
              <a:t>(</a:t>
            </a:r>
            <a:r>
              <a:rPr lang="en-US" sz="2600" b="1" dirty="0" smtClean="0">
                <a:solidFill>
                  <a:srgbClr val="FFFF00"/>
                </a:solidFill>
              </a:rPr>
              <a:t>King</a:t>
            </a:r>
            <a:r>
              <a:rPr lang="en-US" sz="2600" dirty="0" smtClean="0">
                <a:solidFill>
                  <a:srgbClr val="00B050"/>
                </a:solidFill>
              </a:rPr>
              <a:t> and </a:t>
            </a:r>
            <a:r>
              <a:rPr lang="en-US" sz="2600" b="1" dirty="0" smtClean="0">
                <a:solidFill>
                  <a:srgbClr val="FFFF00"/>
                </a:solidFill>
              </a:rPr>
              <a:t>Priest</a:t>
            </a:r>
            <a:r>
              <a:rPr lang="en-US" sz="2600" dirty="0" smtClean="0">
                <a:solidFill>
                  <a:srgbClr val="00B050"/>
                </a:solidFill>
              </a:rPr>
              <a:t>, as we are, filled with the golden oil of His grace, “</a:t>
            </a:r>
            <a:r>
              <a:rPr lang="en-US" sz="2600" b="1" dirty="0" smtClean="0">
                <a:solidFill>
                  <a:srgbClr val="FFFF00"/>
                </a:solidFill>
              </a:rPr>
              <a:t>righteousness</a:t>
            </a:r>
            <a:r>
              <a:rPr lang="en-US" sz="2600" dirty="0" smtClean="0">
                <a:solidFill>
                  <a:srgbClr val="00B050"/>
                </a:solidFill>
              </a:rPr>
              <a:t>” and “</a:t>
            </a:r>
            <a:r>
              <a:rPr lang="en-US" sz="2600" b="1" dirty="0" smtClean="0">
                <a:solidFill>
                  <a:srgbClr val="FFFF00"/>
                </a:solidFill>
              </a:rPr>
              <a:t>salvation</a:t>
            </a:r>
            <a:r>
              <a:rPr lang="en-US" sz="2600" dirty="0" smtClean="0">
                <a:solidFill>
                  <a:srgbClr val="00B050"/>
                </a:solidFill>
              </a:rPr>
              <a:t>”)</a:t>
            </a:r>
            <a:r>
              <a:rPr lang="en-US" sz="2600" dirty="0" smtClean="0">
                <a:solidFill>
                  <a:schemeClr val="bg1"/>
                </a:solidFill>
              </a:rPr>
              <a:t> that stand before the Lord of the whole earth:</a:t>
            </a:r>
          </a:p>
          <a:p>
            <a:endParaRPr lang="en-US" sz="200" b="1" dirty="0" smtClean="0">
              <a:solidFill>
                <a:schemeClr val="bg1"/>
              </a:solidFill>
            </a:endParaRPr>
          </a:p>
          <a:p>
            <a:pPr lvl="1"/>
            <a:r>
              <a:rPr lang="en-US" sz="2600" dirty="0" smtClean="0">
                <a:solidFill>
                  <a:schemeClr val="bg1"/>
                </a:solidFill>
              </a:rPr>
              <a:t>Rom. 3:21  But now the righteousness of God without the law is manifested, being </a:t>
            </a:r>
            <a:r>
              <a:rPr lang="en-US" sz="2600" b="1" dirty="0" smtClean="0">
                <a:solidFill>
                  <a:srgbClr val="FFFF00"/>
                </a:solidFill>
              </a:rPr>
              <a:t>witnessed</a:t>
            </a:r>
            <a:r>
              <a:rPr lang="en-US" sz="2600" dirty="0" smtClean="0">
                <a:solidFill>
                  <a:schemeClr val="bg1"/>
                </a:solidFill>
              </a:rPr>
              <a:t> </a:t>
            </a:r>
            <a:r>
              <a:rPr lang="en-US" sz="2600" b="1" u="sng" dirty="0" smtClean="0">
                <a:solidFill>
                  <a:schemeClr val="bg1"/>
                </a:solidFill>
              </a:rPr>
              <a:t>by</a:t>
            </a:r>
            <a:r>
              <a:rPr lang="en-US" sz="2600" dirty="0" smtClean="0">
                <a:solidFill>
                  <a:schemeClr val="bg1"/>
                </a:solidFill>
              </a:rPr>
              <a:t> </a:t>
            </a:r>
            <a:r>
              <a:rPr lang="en-US" sz="2600" b="1" dirty="0" smtClean="0">
                <a:solidFill>
                  <a:srgbClr val="FFFF00"/>
                </a:solidFill>
              </a:rPr>
              <a:t>the law</a:t>
            </a:r>
            <a:r>
              <a:rPr lang="en-US" sz="2600" dirty="0" smtClean="0">
                <a:solidFill>
                  <a:schemeClr val="bg1"/>
                </a:solidFill>
              </a:rPr>
              <a:t> and </a:t>
            </a:r>
            <a:r>
              <a:rPr lang="en-US" sz="2600" b="1" dirty="0" smtClean="0">
                <a:solidFill>
                  <a:srgbClr val="FFFF00"/>
                </a:solidFill>
              </a:rPr>
              <a:t>the prophets</a:t>
            </a:r>
            <a:r>
              <a:rPr lang="en-US" sz="2600" dirty="0" smtClean="0">
                <a:solidFill>
                  <a:schemeClr val="bg1"/>
                </a:solidFill>
              </a:rPr>
              <a:t>;</a:t>
            </a:r>
          </a:p>
          <a:p>
            <a:pPr lvl="1"/>
            <a:endParaRPr lang="en-US" sz="200" dirty="0" smtClean="0">
              <a:solidFill>
                <a:schemeClr val="bg1"/>
              </a:solidFill>
            </a:endParaRPr>
          </a:p>
          <a:p>
            <a:pPr lvl="1"/>
            <a:r>
              <a:rPr lang="en-US" sz="2600" dirty="0" smtClean="0">
                <a:solidFill>
                  <a:schemeClr val="bg1"/>
                </a:solidFill>
              </a:rPr>
              <a:t>Isa. 8:20  To </a:t>
            </a:r>
            <a:r>
              <a:rPr lang="en-US" sz="2600" b="1" dirty="0" smtClean="0">
                <a:solidFill>
                  <a:srgbClr val="FFFF00"/>
                </a:solidFill>
              </a:rPr>
              <a:t>the law</a:t>
            </a:r>
            <a:r>
              <a:rPr lang="en-US" sz="2600" dirty="0" smtClean="0">
                <a:solidFill>
                  <a:schemeClr val="bg1"/>
                </a:solidFill>
              </a:rPr>
              <a:t> and to </a:t>
            </a:r>
            <a:r>
              <a:rPr lang="en-US" sz="2600" b="1" dirty="0" smtClean="0">
                <a:solidFill>
                  <a:srgbClr val="FFFF00"/>
                </a:solidFill>
              </a:rPr>
              <a:t>the testimony</a:t>
            </a:r>
            <a:r>
              <a:rPr lang="en-US" sz="2600" dirty="0" smtClean="0">
                <a:solidFill>
                  <a:schemeClr val="bg1"/>
                </a:solidFill>
              </a:rPr>
              <a:t>: if they speak not according to </a:t>
            </a:r>
            <a:r>
              <a:rPr lang="en-US" sz="2600" b="1" dirty="0" smtClean="0">
                <a:solidFill>
                  <a:srgbClr val="FFFF00"/>
                </a:solidFill>
              </a:rPr>
              <a:t>this word</a:t>
            </a:r>
            <a:r>
              <a:rPr lang="en-US" sz="2600" dirty="0" smtClean="0">
                <a:solidFill>
                  <a:schemeClr val="bg1"/>
                </a:solidFill>
              </a:rPr>
              <a:t>, </a:t>
            </a:r>
            <a:r>
              <a:rPr lang="en-US" sz="2600" i="1" dirty="0" smtClean="0">
                <a:solidFill>
                  <a:schemeClr val="bg1"/>
                </a:solidFill>
              </a:rPr>
              <a:t>it is</a:t>
            </a:r>
            <a:r>
              <a:rPr lang="en-US" sz="2600" dirty="0" smtClean="0">
                <a:solidFill>
                  <a:schemeClr val="bg1"/>
                </a:solidFill>
              </a:rPr>
              <a:t> because </a:t>
            </a:r>
            <a:r>
              <a:rPr lang="en-US" sz="2600" i="1" dirty="0" smtClean="0">
                <a:solidFill>
                  <a:schemeClr val="bg1"/>
                </a:solidFill>
              </a:rPr>
              <a:t>there is</a:t>
            </a:r>
            <a:r>
              <a:rPr lang="en-US" sz="2600" dirty="0" smtClean="0">
                <a:solidFill>
                  <a:schemeClr val="bg1"/>
                </a:solidFill>
              </a:rPr>
              <a:t> no </a:t>
            </a:r>
            <a:r>
              <a:rPr lang="en-US" sz="2600" b="1" dirty="0" smtClean="0">
                <a:solidFill>
                  <a:srgbClr val="FFFF00"/>
                </a:solidFill>
              </a:rPr>
              <a:t>light</a:t>
            </a:r>
            <a:r>
              <a:rPr lang="en-US" sz="2600" dirty="0" smtClean="0">
                <a:solidFill>
                  <a:schemeClr val="bg1"/>
                </a:solidFill>
              </a:rPr>
              <a:t> in them.</a:t>
            </a:r>
          </a:p>
          <a:p>
            <a:pPr lvl="1"/>
            <a:endParaRPr lang="en-US" sz="200" dirty="0" smtClean="0">
              <a:solidFill>
                <a:schemeClr val="bg1"/>
              </a:solidFill>
            </a:endParaRPr>
          </a:p>
          <a:p>
            <a:pPr lvl="1"/>
            <a:r>
              <a:rPr lang="en-US" sz="2600" dirty="0" smtClean="0">
                <a:solidFill>
                  <a:schemeClr val="bg1"/>
                </a:solidFill>
              </a:rPr>
              <a:t>Psa. 119:105  NUN. </a:t>
            </a:r>
            <a:r>
              <a:rPr lang="en-US" sz="2600" b="1" dirty="0" smtClean="0">
                <a:solidFill>
                  <a:srgbClr val="FFFF00"/>
                </a:solidFill>
              </a:rPr>
              <a:t>Thy word </a:t>
            </a:r>
            <a:r>
              <a:rPr lang="en-US" sz="2600" b="1" i="1" dirty="0" smtClean="0">
                <a:solidFill>
                  <a:srgbClr val="FFFF00"/>
                </a:solidFill>
              </a:rPr>
              <a:t>is</a:t>
            </a:r>
            <a:r>
              <a:rPr lang="en-US" sz="2600" b="1" dirty="0" smtClean="0">
                <a:solidFill>
                  <a:srgbClr val="FFFF00"/>
                </a:solidFill>
              </a:rPr>
              <a:t> a lamp</a:t>
            </a:r>
            <a:r>
              <a:rPr lang="en-US" sz="2600" dirty="0" smtClean="0">
                <a:solidFill>
                  <a:schemeClr val="bg1"/>
                </a:solidFill>
              </a:rPr>
              <a:t> unto my feet, and </a:t>
            </a:r>
            <a:r>
              <a:rPr lang="en-US" sz="2600" b="1" dirty="0" smtClean="0">
                <a:solidFill>
                  <a:srgbClr val="FFFF00"/>
                </a:solidFill>
              </a:rPr>
              <a:t>a light</a:t>
            </a:r>
            <a:r>
              <a:rPr lang="en-US" sz="2600" dirty="0" smtClean="0">
                <a:solidFill>
                  <a:schemeClr val="bg1"/>
                </a:solidFill>
              </a:rPr>
              <a:t> unto my path.</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300" dirty="0" smtClean="0">
                <a:solidFill>
                  <a:schemeClr val="bg1"/>
                </a:solidFill>
              </a:rPr>
              <a:t>These are the “</a:t>
            </a:r>
            <a:r>
              <a:rPr lang="en-US" sz="2300" b="1" dirty="0" smtClean="0">
                <a:solidFill>
                  <a:srgbClr val="FFFF00"/>
                </a:solidFill>
              </a:rPr>
              <a:t>two witnesses</a:t>
            </a:r>
            <a:r>
              <a:rPr lang="en-US" sz="2300" dirty="0" smtClean="0">
                <a:solidFill>
                  <a:schemeClr val="bg1"/>
                </a:solidFill>
              </a:rPr>
              <a:t>” </a:t>
            </a:r>
            <a:r>
              <a:rPr lang="en-US" sz="2300" dirty="0" smtClean="0">
                <a:solidFill>
                  <a:srgbClr val="00B050"/>
                </a:solidFill>
              </a:rPr>
              <a:t>(</a:t>
            </a:r>
            <a:r>
              <a:rPr lang="en-US" sz="2300" b="1" dirty="0" smtClean="0">
                <a:solidFill>
                  <a:srgbClr val="00B050"/>
                </a:solidFill>
              </a:rPr>
              <a:t>Rom.</a:t>
            </a:r>
            <a:r>
              <a:rPr lang="en-US" sz="2300" dirty="0" smtClean="0">
                <a:solidFill>
                  <a:srgbClr val="00B050"/>
                </a:solidFill>
              </a:rPr>
              <a:t> </a:t>
            </a:r>
            <a:r>
              <a:rPr lang="en-US" sz="2300" dirty="0" smtClean="0">
                <a:solidFill>
                  <a:schemeClr val="bg1"/>
                </a:solidFill>
              </a:rPr>
              <a:t>3:21; </a:t>
            </a:r>
            <a:r>
              <a:rPr lang="en-US" sz="2300" b="1" dirty="0" smtClean="0">
                <a:solidFill>
                  <a:srgbClr val="00B050"/>
                </a:solidFill>
              </a:rPr>
              <a:t>Rev.</a:t>
            </a:r>
            <a:r>
              <a:rPr lang="en-US" sz="2300" dirty="0" smtClean="0">
                <a:solidFill>
                  <a:schemeClr val="bg1"/>
                </a:solidFill>
              </a:rPr>
              <a:t> 11:3</a:t>
            </a:r>
            <a:r>
              <a:rPr lang="en-US" sz="2300" dirty="0" smtClean="0">
                <a:solidFill>
                  <a:srgbClr val="00B050"/>
                </a:solidFill>
              </a:rPr>
              <a:t>)</a:t>
            </a:r>
            <a:r>
              <a:rPr lang="en-US" sz="2300" dirty="0" smtClean="0">
                <a:solidFill>
                  <a:schemeClr val="bg1"/>
                </a:solidFill>
              </a:rPr>
              <a:t>, to </a:t>
            </a:r>
            <a:r>
              <a:rPr lang="en-US" sz="2300" b="1" u="sng" dirty="0" smtClean="0">
                <a:solidFill>
                  <a:schemeClr val="bg1"/>
                </a:solidFill>
              </a:rPr>
              <a:t>the Law</a:t>
            </a:r>
            <a:r>
              <a:rPr lang="en-US" sz="2300" dirty="0" smtClean="0">
                <a:solidFill>
                  <a:schemeClr val="bg1"/>
                </a:solidFill>
              </a:rPr>
              <a:t> </a:t>
            </a:r>
            <a:r>
              <a:rPr lang="en-US" sz="2300" dirty="0" smtClean="0">
                <a:solidFill>
                  <a:srgbClr val="00B050"/>
                </a:solidFill>
              </a:rPr>
              <a:t>(Moses, a type)</a:t>
            </a:r>
            <a:r>
              <a:rPr lang="en-US" sz="2300" dirty="0" smtClean="0">
                <a:solidFill>
                  <a:schemeClr val="bg1"/>
                </a:solidFill>
              </a:rPr>
              <a:t> and to </a:t>
            </a:r>
            <a:r>
              <a:rPr lang="en-US" sz="2300" b="1" u="sng" dirty="0" smtClean="0">
                <a:solidFill>
                  <a:schemeClr val="bg1"/>
                </a:solidFill>
              </a:rPr>
              <a:t>the Testimony</a:t>
            </a:r>
            <a:r>
              <a:rPr lang="en-US" sz="2300" dirty="0" smtClean="0">
                <a:solidFill>
                  <a:schemeClr val="bg1"/>
                </a:solidFill>
              </a:rPr>
              <a:t> </a:t>
            </a:r>
            <a:r>
              <a:rPr lang="en-US" sz="2300" dirty="0" smtClean="0">
                <a:solidFill>
                  <a:srgbClr val="00B050"/>
                </a:solidFill>
              </a:rPr>
              <a:t>(Elijah, a type)</a:t>
            </a:r>
            <a:r>
              <a:rPr lang="en-US" sz="2300" dirty="0" smtClean="0">
                <a:solidFill>
                  <a:schemeClr val="bg1"/>
                </a:solidFill>
              </a:rPr>
              <a:t>, also the two </a:t>
            </a:r>
            <a:r>
              <a:rPr lang="en-US" sz="2300" b="1" dirty="0" smtClean="0">
                <a:solidFill>
                  <a:schemeClr val="bg1"/>
                </a:solidFill>
              </a:rPr>
              <a:t>“</a:t>
            </a:r>
            <a:r>
              <a:rPr lang="en-US" sz="2300" b="1" dirty="0" smtClean="0">
                <a:solidFill>
                  <a:srgbClr val="FFFF00"/>
                </a:solidFill>
              </a:rPr>
              <a:t>anointed ones</a:t>
            </a:r>
            <a:r>
              <a:rPr lang="en-US" sz="2300" b="1" dirty="0" smtClean="0">
                <a:solidFill>
                  <a:schemeClr val="bg1"/>
                </a:solidFill>
              </a:rPr>
              <a:t>”</a:t>
            </a:r>
            <a:r>
              <a:rPr lang="en-US" sz="2300" dirty="0" smtClean="0">
                <a:solidFill>
                  <a:schemeClr val="bg1"/>
                </a:solidFill>
              </a:rPr>
              <a:t> </a:t>
            </a:r>
            <a:r>
              <a:rPr lang="en-US" sz="2300" dirty="0" smtClean="0">
                <a:solidFill>
                  <a:srgbClr val="00B050"/>
                </a:solidFill>
              </a:rPr>
              <a:t>(King and Priest, as we are, to be filled with the golden oil of His grace)</a:t>
            </a:r>
            <a:r>
              <a:rPr lang="en-US" sz="2300" dirty="0" smtClean="0">
                <a:solidFill>
                  <a:schemeClr val="bg1"/>
                </a:solidFill>
              </a:rPr>
              <a:t> that stand before the Lord of the whole earth:</a:t>
            </a:r>
          </a:p>
          <a:p>
            <a:pPr lvl="1"/>
            <a:endParaRPr lang="en-US" sz="200" dirty="0" smtClean="0">
              <a:solidFill>
                <a:schemeClr val="bg1"/>
              </a:solidFill>
            </a:endParaRPr>
          </a:p>
          <a:p>
            <a:pPr lvl="1"/>
            <a:r>
              <a:rPr lang="en-US" sz="2300" dirty="0" smtClean="0">
                <a:solidFill>
                  <a:schemeClr val="bg1"/>
                </a:solidFill>
              </a:rPr>
              <a:t>Pro. 6:23  For </a:t>
            </a:r>
            <a:r>
              <a:rPr lang="en-US" sz="2300" b="1" dirty="0" smtClean="0">
                <a:solidFill>
                  <a:srgbClr val="FFFF00"/>
                </a:solidFill>
              </a:rPr>
              <a:t>the commandment </a:t>
            </a:r>
            <a:r>
              <a:rPr lang="en-US" sz="2300" b="1" i="1" dirty="0" smtClean="0">
                <a:solidFill>
                  <a:srgbClr val="FFFF00"/>
                </a:solidFill>
              </a:rPr>
              <a:t>is</a:t>
            </a:r>
            <a:r>
              <a:rPr lang="en-US" sz="2300" b="1" dirty="0" smtClean="0">
                <a:solidFill>
                  <a:srgbClr val="FFFF00"/>
                </a:solidFill>
              </a:rPr>
              <a:t> a lamp</a:t>
            </a:r>
            <a:r>
              <a:rPr lang="en-US" sz="2300" dirty="0" smtClean="0">
                <a:solidFill>
                  <a:schemeClr val="bg1"/>
                </a:solidFill>
              </a:rPr>
              <a:t>; and </a:t>
            </a:r>
            <a:r>
              <a:rPr lang="en-US" sz="2300" b="1" dirty="0" smtClean="0">
                <a:solidFill>
                  <a:srgbClr val="FFFF00"/>
                </a:solidFill>
              </a:rPr>
              <a:t>the law </a:t>
            </a:r>
            <a:r>
              <a:rPr lang="en-US" sz="2300" b="1" i="1" dirty="0" smtClean="0">
                <a:solidFill>
                  <a:srgbClr val="FFFF00"/>
                </a:solidFill>
              </a:rPr>
              <a:t>is</a:t>
            </a:r>
            <a:r>
              <a:rPr lang="en-US" sz="2300" b="1" dirty="0" smtClean="0">
                <a:solidFill>
                  <a:srgbClr val="FFFF00"/>
                </a:solidFill>
              </a:rPr>
              <a:t> light</a:t>
            </a:r>
            <a:r>
              <a:rPr lang="en-US" sz="2300" dirty="0" smtClean="0">
                <a:solidFill>
                  <a:schemeClr val="bg1"/>
                </a:solidFill>
              </a:rPr>
              <a:t>; and reproofs of instruction </a:t>
            </a:r>
            <a:r>
              <a:rPr lang="en-US" sz="2300" i="1" dirty="0" smtClean="0">
                <a:solidFill>
                  <a:schemeClr val="bg1"/>
                </a:solidFill>
              </a:rPr>
              <a:t>are</a:t>
            </a:r>
            <a:r>
              <a:rPr lang="en-US" sz="2300" dirty="0" smtClean="0">
                <a:solidFill>
                  <a:schemeClr val="bg1"/>
                </a:solidFill>
              </a:rPr>
              <a:t> the way of life:</a:t>
            </a:r>
          </a:p>
          <a:p>
            <a:pPr lvl="1"/>
            <a:endParaRPr lang="en-US" sz="200" dirty="0" smtClean="0">
              <a:solidFill>
                <a:schemeClr val="bg1"/>
              </a:solidFill>
            </a:endParaRPr>
          </a:p>
          <a:p>
            <a:pPr lvl="1"/>
            <a:r>
              <a:rPr lang="en-US" sz="2300" dirty="0" smtClean="0">
                <a:solidFill>
                  <a:schemeClr val="bg1"/>
                </a:solidFill>
              </a:rPr>
              <a:t>1 </a:t>
            </a:r>
            <a:r>
              <a:rPr lang="en-US" sz="2300" dirty="0" err="1" smtClean="0">
                <a:solidFill>
                  <a:schemeClr val="bg1"/>
                </a:solidFill>
              </a:rPr>
              <a:t>Ki</a:t>
            </a:r>
            <a:r>
              <a:rPr lang="en-US" sz="2300" dirty="0" smtClean="0">
                <a:solidFill>
                  <a:schemeClr val="bg1"/>
                </a:solidFill>
              </a:rPr>
              <a:t>. 15:4  Nevertheless for </a:t>
            </a:r>
            <a:r>
              <a:rPr lang="en-US" sz="2300" b="1" dirty="0" smtClean="0">
                <a:solidFill>
                  <a:srgbClr val="FFFF00"/>
                </a:solidFill>
              </a:rPr>
              <a:t>David</a:t>
            </a:r>
            <a:r>
              <a:rPr lang="en-US" sz="2300" dirty="0" smtClean="0">
                <a:solidFill>
                  <a:schemeClr val="bg1"/>
                </a:solidFill>
              </a:rPr>
              <a:t>'s sake did the LORD his God give him </a:t>
            </a:r>
            <a:r>
              <a:rPr lang="en-US" sz="2300" b="1" dirty="0" smtClean="0">
                <a:solidFill>
                  <a:srgbClr val="FFFF00"/>
                </a:solidFill>
              </a:rPr>
              <a:t>a lamp in Jerusalem</a:t>
            </a:r>
            <a:r>
              <a:rPr lang="en-US" sz="2300" dirty="0" smtClean="0">
                <a:solidFill>
                  <a:schemeClr val="bg1"/>
                </a:solidFill>
              </a:rPr>
              <a:t>, to set up his son after him, and to establish Jerusalem:</a:t>
            </a:r>
          </a:p>
          <a:p>
            <a:pPr lvl="1"/>
            <a:endParaRPr lang="en-US" sz="200" dirty="0" smtClean="0">
              <a:solidFill>
                <a:schemeClr val="bg1"/>
              </a:solidFill>
            </a:endParaRPr>
          </a:p>
          <a:p>
            <a:pPr lvl="1"/>
            <a:r>
              <a:rPr lang="en-US" sz="2300" dirty="0" smtClean="0">
                <a:solidFill>
                  <a:schemeClr val="bg1"/>
                </a:solidFill>
              </a:rPr>
              <a:t>Psa. 132:17  There will I make the horn of </a:t>
            </a:r>
            <a:r>
              <a:rPr lang="en-US" sz="2300" b="1" dirty="0" smtClean="0">
                <a:solidFill>
                  <a:srgbClr val="FFFF00"/>
                </a:solidFill>
              </a:rPr>
              <a:t>David</a:t>
            </a:r>
            <a:r>
              <a:rPr lang="en-US" sz="2300" dirty="0" smtClean="0">
                <a:solidFill>
                  <a:schemeClr val="bg1"/>
                </a:solidFill>
              </a:rPr>
              <a:t> to bud: I have </a:t>
            </a:r>
            <a:r>
              <a:rPr lang="en-US" sz="2300" b="1" dirty="0" smtClean="0">
                <a:solidFill>
                  <a:srgbClr val="FFFF00"/>
                </a:solidFill>
              </a:rPr>
              <a:t>ordained a lamp for mine anointed</a:t>
            </a:r>
            <a:r>
              <a:rPr lang="en-US" sz="2300" dirty="0" smtClean="0">
                <a:solidFill>
                  <a:schemeClr val="bg1"/>
                </a:solidFill>
              </a:rPr>
              <a:t>.</a:t>
            </a:r>
          </a:p>
          <a:p>
            <a:pPr lvl="1"/>
            <a:endParaRPr lang="en-US" sz="200" b="1" dirty="0" smtClean="0">
              <a:solidFill>
                <a:schemeClr val="bg1"/>
              </a:solidFill>
            </a:endParaRPr>
          </a:p>
          <a:p>
            <a:pPr lvl="1"/>
            <a:r>
              <a:rPr lang="en-US" sz="2300" dirty="0" smtClean="0">
                <a:solidFill>
                  <a:schemeClr val="bg1"/>
                </a:solidFill>
              </a:rPr>
              <a:t>Isa. 62:1  For Zion's sake will I not hold my peace, and for Jerusalem's sake I will not rest, until </a:t>
            </a:r>
            <a:r>
              <a:rPr lang="en-US" sz="2300" b="1" dirty="0" smtClean="0">
                <a:solidFill>
                  <a:srgbClr val="FFFF00"/>
                </a:solidFill>
              </a:rPr>
              <a:t>the righteousness thereof go forth as brightness</a:t>
            </a:r>
            <a:r>
              <a:rPr lang="en-US" sz="2300" dirty="0" smtClean="0">
                <a:solidFill>
                  <a:schemeClr val="bg1"/>
                </a:solidFill>
              </a:rPr>
              <a:t>, and </a:t>
            </a:r>
            <a:r>
              <a:rPr lang="en-US" sz="2300" b="1" dirty="0" smtClean="0">
                <a:solidFill>
                  <a:srgbClr val="FFFF00"/>
                </a:solidFill>
              </a:rPr>
              <a:t>the salvation thereof as a lamp </a:t>
            </a:r>
            <a:r>
              <a:rPr lang="en-US" sz="2300" b="1" i="1" dirty="0" smtClean="0">
                <a:solidFill>
                  <a:srgbClr val="FFFF00"/>
                </a:solidFill>
              </a:rPr>
              <a:t>that</a:t>
            </a:r>
            <a:r>
              <a:rPr lang="en-US" sz="2300" b="1" dirty="0" smtClean="0">
                <a:solidFill>
                  <a:srgbClr val="FFFF00"/>
                </a:solidFill>
              </a:rPr>
              <a:t> </a:t>
            </a:r>
            <a:r>
              <a:rPr lang="en-US" sz="2300" b="1" dirty="0" err="1" smtClean="0">
                <a:solidFill>
                  <a:srgbClr val="FFFF00"/>
                </a:solidFill>
              </a:rPr>
              <a:t>burneth</a:t>
            </a:r>
            <a:r>
              <a:rPr lang="en-US" sz="2300" dirty="0" smtClean="0">
                <a:solidFill>
                  <a:schemeClr val="bg1"/>
                </a:solidFill>
              </a:rPr>
              <a:t>.</a:t>
            </a:r>
            <a:endParaRPr lang="en-US" sz="23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b="1" dirty="0" smtClean="0">
                <a:solidFill>
                  <a:schemeClr val="bg1"/>
                </a:solidFill>
              </a:rPr>
              <a:t> - </a:t>
            </a:r>
            <a:r>
              <a:rPr lang="en-US" sz="2400" b="1" dirty="0" smtClean="0">
                <a:solidFill>
                  <a:srgbClr val="FFC000"/>
                </a:solidFill>
              </a:rPr>
              <a:t>King of Israel</a:t>
            </a:r>
            <a:r>
              <a:rPr lang="en-US" sz="2400" b="1" dirty="0" smtClean="0">
                <a:solidFill>
                  <a:schemeClr val="bg1"/>
                </a:solidFill>
              </a:rPr>
              <a:t> </a:t>
            </a:r>
            <a:r>
              <a:rPr lang="en-US" sz="2400" dirty="0" smtClean="0">
                <a:solidFill>
                  <a:schemeClr val="bg1"/>
                </a:solidFill>
              </a:rPr>
              <a:t>(</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1:13,34,37,39,43,46-48,51,53, 2:12,17,19,22,23,25,29,45,46; 3:4,6,7, 4:1,7,27, 5:1,5,7,13, 6:1,2, 7:13,14,40,51, 8:1,2,5,20,62,63, 9:1,10,11,15,26,28, 10:3,9,10,13,16,21,23,26,28, 11:1,26,27,42, 12:2;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23:13, 24:13; </a:t>
            </a:r>
            <a:r>
              <a:rPr lang="en-US" sz="2400" b="1" dirty="0" smtClean="0">
                <a:solidFill>
                  <a:srgbClr val="00B050"/>
                </a:solidFill>
              </a:rPr>
              <a:t>1 Chr.</a:t>
            </a:r>
            <a:r>
              <a:rPr lang="en-US" sz="2400" dirty="0" smtClean="0">
                <a:solidFill>
                  <a:schemeClr val="bg1"/>
                </a:solidFill>
              </a:rPr>
              <a:t> 17:11, 23:1, 29:22,23,24,25; </a:t>
            </a:r>
            <a:r>
              <a:rPr lang="en-US" sz="2400" b="1" dirty="0" smtClean="0">
                <a:solidFill>
                  <a:srgbClr val="00B050"/>
                </a:solidFill>
              </a:rPr>
              <a:t>2 Chr.</a:t>
            </a:r>
            <a:r>
              <a:rPr lang="en-US" sz="2400" dirty="0" smtClean="0">
                <a:solidFill>
                  <a:schemeClr val="bg1"/>
                </a:solidFill>
              </a:rPr>
              <a:t> 1:11,14, 2:11, 4:11,16, 5:6, 6:10, 7:5,11; 8:6,18, 9:9,12,15,20,22,25,26,30, 10:2; </a:t>
            </a:r>
            <a:r>
              <a:rPr lang="en-US" sz="2400" b="1" dirty="0" smtClean="0">
                <a:solidFill>
                  <a:srgbClr val="00B050"/>
                </a:solidFill>
              </a:rPr>
              <a:t>Neh.</a:t>
            </a:r>
            <a:r>
              <a:rPr lang="en-US" sz="2400" dirty="0" smtClean="0">
                <a:solidFill>
                  <a:schemeClr val="bg1"/>
                </a:solidFill>
              </a:rPr>
              <a:t> 13:26; </a:t>
            </a:r>
            <a:r>
              <a:rPr lang="en-US" sz="2400" b="1" dirty="0" smtClean="0">
                <a:solidFill>
                  <a:srgbClr val="00B050"/>
                </a:solidFill>
              </a:rPr>
              <a:t>Psa.</a:t>
            </a:r>
            <a:r>
              <a:rPr lang="en-US" sz="2400" dirty="0" smtClean="0">
                <a:solidFill>
                  <a:schemeClr val="bg1"/>
                </a:solidFill>
              </a:rPr>
              <a:t> 72:1, </a:t>
            </a:r>
            <a:r>
              <a:rPr lang="en-US" sz="2400" b="1" dirty="0" smtClean="0">
                <a:solidFill>
                  <a:srgbClr val="00B050"/>
                </a:solidFill>
              </a:rPr>
              <a:t>Pro.</a:t>
            </a:r>
            <a:r>
              <a:rPr lang="en-US" sz="2400" dirty="0" smtClean="0">
                <a:solidFill>
                  <a:schemeClr val="bg1"/>
                </a:solidFill>
              </a:rPr>
              <a:t> 25:1;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1:1,12; </a:t>
            </a:r>
            <a:r>
              <a:rPr lang="en-US" sz="2400" b="1" dirty="0" smtClean="0">
                <a:solidFill>
                  <a:srgbClr val="00B050"/>
                </a:solidFill>
              </a:rPr>
              <a:t>Song.</a:t>
            </a:r>
            <a:r>
              <a:rPr lang="en-US" sz="2400" dirty="0" smtClean="0">
                <a:solidFill>
                  <a:schemeClr val="bg1"/>
                </a:solidFill>
              </a:rPr>
              <a:t> 3:9,11; </a:t>
            </a:r>
            <a:r>
              <a:rPr lang="en-US" sz="2400" b="1" dirty="0" smtClean="0">
                <a:solidFill>
                  <a:srgbClr val="00B050"/>
                </a:solidFill>
              </a:rPr>
              <a:t>Jer.</a:t>
            </a:r>
            <a:r>
              <a:rPr lang="en-US" sz="2400" dirty="0" smtClean="0">
                <a:solidFill>
                  <a:schemeClr val="bg1"/>
                </a:solidFill>
              </a:rPr>
              <a:t> 52:20)</a:t>
            </a:r>
          </a:p>
          <a:p>
            <a:endParaRPr lang="en-US" sz="800" dirty="0" smtClean="0">
              <a:solidFill>
                <a:schemeClr val="bg1"/>
              </a:solidFill>
            </a:endParaRPr>
          </a:p>
          <a:p>
            <a:pPr lvl="1"/>
            <a:r>
              <a:rPr lang="en-US" sz="2400" b="1" dirty="0" smtClean="0">
                <a:solidFill>
                  <a:srgbClr val="00B0F0"/>
                </a:solidFill>
              </a:rPr>
              <a:t>Jesus</a:t>
            </a:r>
            <a:r>
              <a:rPr lang="en-US" sz="2400" b="1" dirty="0" smtClean="0">
                <a:solidFill>
                  <a:schemeClr val="bg1"/>
                </a:solidFill>
              </a:rPr>
              <a:t> - </a:t>
            </a:r>
            <a:r>
              <a:rPr lang="en-US" sz="2400" b="1" dirty="0" smtClean="0">
                <a:solidFill>
                  <a:srgbClr val="FFC000"/>
                </a:solidFill>
              </a:rPr>
              <a:t>King &amp; Ruler ("Prince")</a:t>
            </a:r>
            <a:r>
              <a:rPr lang="en-US" sz="2400" b="1" dirty="0" smtClean="0">
                <a:solidFill>
                  <a:schemeClr val="bg1"/>
                </a:solidFill>
              </a:rPr>
              <a:t> </a:t>
            </a:r>
            <a:r>
              <a:rPr lang="en-US" sz="2400" dirty="0" smtClean="0">
                <a:solidFill>
                  <a:schemeClr val="bg1"/>
                </a:solidFill>
              </a:rPr>
              <a:t>(</a:t>
            </a:r>
            <a:r>
              <a:rPr lang="en-US" sz="2400" b="1" dirty="0" smtClean="0">
                <a:solidFill>
                  <a:srgbClr val="00B050"/>
                </a:solidFill>
              </a:rPr>
              <a:t>Isa.</a:t>
            </a:r>
            <a:r>
              <a:rPr lang="en-US" sz="2400" dirty="0" smtClean="0">
                <a:solidFill>
                  <a:schemeClr val="bg1"/>
                </a:solidFill>
              </a:rPr>
              <a:t> 9:6, 22:21-22; </a:t>
            </a:r>
            <a:r>
              <a:rPr lang="en-US" sz="2400" b="1" dirty="0" smtClean="0">
                <a:solidFill>
                  <a:srgbClr val="00B050"/>
                </a:solidFill>
              </a:rPr>
              <a:t>Dan.</a:t>
            </a:r>
            <a:r>
              <a:rPr lang="en-US" sz="2400" dirty="0" smtClean="0">
                <a:solidFill>
                  <a:schemeClr val="bg1"/>
                </a:solidFill>
              </a:rPr>
              <a:t> 8:11,25, 9:25,26, 11:22; </a:t>
            </a:r>
            <a:r>
              <a:rPr lang="en-US" sz="2400" b="1" dirty="0" smtClean="0">
                <a:solidFill>
                  <a:srgbClr val="00B050"/>
                </a:solidFill>
              </a:rPr>
              <a:t>Mic.</a:t>
            </a:r>
            <a:r>
              <a:rPr lang="en-US" sz="2400" dirty="0" smtClean="0">
                <a:solidFill>
                  <a:schemeClr val="bg1"/>
                </a:solidFill>
              </a:rPr>
              <a:t> 5:2; </a:t>
            </a:r>
            <a:r>
              <a:rPr lang="en-US" sz="2400" b="1" dirty="0" err="1" smtClean="0">
                <a:solidFill>
                  <a:srgbClr val="00B050"/>
                </a:solidFill>
              </a:rPr>
              <a:t>Zec.</a:t>
            </a:r>
            <a:r>
              <a:rPr lang="en-US" sz="2400" dirty="0" smtClean="0">
                <a:solidFill>
                  <a:schemeClr val="bg1"/>
                </a:solidFill>
              </a:rPr>
              <a:t> 9:9; </a:t>
            </a:r>
            <a:r>
              <a:rPr lang="en-US" sz="2400" b="1" dirty="0" smtClean="0">
                <a:solidFill>
                  <a:srgbClr val="00B050"/>
                </a:solidFill>
              </a:rPr>
              <a:t>Mat.</a:t>
            </a:r>
            <a:r>
              <a:rPr lang="en-US" sz="2400" dirty="0" smtClean="0">
                <a:solidFill>
                  <a:schemeClr val="bg1"/>
                </a:solidFill>
              </a:rPr>
              <a:t> 2:2, 21:5, 27:11,29,37, 28:18; </a:t>
            </a:r>
            <a:r>
              <a:rPr lang="en-US" sz="2400" b="1" dirty="0" smtClean="0">
                <a:solidFill>
                  <a:srgbClr val="00B050"/>
                </a:solidFill>
              </a:rPr>
              <a:t>Mar. </a:t>
            </a:r>
            <a:r>
              <a:rPr lang="en-US" sz="2400" dirty="0" smtClean="0">
                <a:solidFill>
                  <a:schemeClr val="bg1"/>
                </a:solidFill>
              </a:rPr>
              <a:t>15:2,9,12,18,26;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14:31, 23:3,37,38; 18:33,39, 19:38;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12:13,15, 19:3,14,19,21; </a:t>
            </a:r>
            <a:r>
              <a:rPr lang="en-US" sz="2400" b="1" dirty="0" smtClean="0">
                <a:solidFill>
                  <a:srgbClr val="00B050"/>
                </a:solidFill>
              </a:rPr>
              <a:t>Rev.</a:t>
            </a:r>
            <a:r>
              <a:rPr lang="en-US" sz="2400" dirty="0" smtClean="0">
                <a:solidFill>
                  <a:schemeClr val="bg1"/>
                </a:solidFill>
              </a:rPr>
              <a:t> 1:5, 17:14, 19:16, </a:t>
            </a:r>
            <a:r>
              <a:rPr lang="en-US" sz="2400" b="1" dirty="0" smtClean="0">
                <a:solidFill>
                  <a:srgbClr val="FFC000"/>
                </a:solidFill>
              </a:rPr>
              <a:t>see also "Lord" and "Master"; too many to list</a:t>
            </a:r>
            <a:r>
              <a:rPr lang="en-US" sz="2400"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The Two Witnesses 0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ble - The Two Witnesses 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ng-david-759x500.jpg"/>
          <p:cNvPicPr>
            <a:picLocks noGrp="1" noChangeAspect="1"/>
          </p:cNvPicPr>
          <p:nvPr>
            <p:ph idx="1"/>
          </p:nvPr>
        </p:nvPicPr>
        <p:blipFill>
          <a:blip r:embed="rId2" cstate="print"/>
          <a:stretch>
            <a:fillRect/>
          </a:stretch>
        </p:blipFill>
        <p:spPr>
          <a:xfrm>
            <a:off x="0" y="0"/>
            <a:ext cx="9144000" cy="3505200"/>
          </a:xfrm>
        </p:spPr>
      </p:pic>
      <p:pic>
        <p:nvPicPr>
          <p:cNvPr id="6" name="Picture 5" descr="Sabbath-ceremonial.jpg"/>
          <p:cNvPicPr>
            <a:picLocks noChangeAspect="1"/>
          </p:cNvPicPr>
          <p:nvPr/>
        </p:nvPicPr>
        <p:blipFill>
          <a:blip r:embed="rId3" cstate="print"/>
          <a:stretch>
            <a:fillRect/>
          </a:stretch>
        </p:blipFill>
        <p:spPr>
          <a:xfrm>
            <a:off x="0" y="3505200"/>
            <a:ext cx="9144000" cy="3352800"/>
          </a:xfrm>
          <a:prstGeom prst="rect">
            <a:avLst/>
          </a:prstGeom>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Zec.</a:t>
            </a:r>
            <a:r>
              <a:rPr lang="en-US" dirty="0" smtClean="0">
                <a:solidFill>
                  <a:schemeClr val="bg1"/>
                </a:solidFill>
              </a:rPr>
              <a:t> 4:2  And said unto me, What </a:t>
            </a:r>
            <a:r>
              <a:rPr lang="en-US" dirty="0" err="1" smtClean="0">
                <a:solidFill>
                  <a:schemeClr val="bg1"/>
                </a:solidFill>
              </a:rPr>
              <a:t>seest</a:t>
            </a:r>
            <a:r>
              <a:rPr lang="en-US" dirty="0" smtClean="0">
                <a:solidFill>
                  <a:schemeClr val="bg1"/>
                </a:solidFill>
              </a:rPr>
              <a:t> thou? And I said, I have looked, and behold a candlestick all </a:t>
            </a:r>
            <a:r>
              <a:rPr lang="en-US" i="1" dirty="0" smtClean="0">
                <a:solidFill>
                  <a:schemeClr val="bg1"/>
                </a:solidFill>
              </a:rPr>
              <a:t>of</a:t>
            </a:r>
            <a:r>
              <a:rPr lang="en-US" dirty="0" smtClean="0">
                <a:solidFill>
                  <a:schemeClr val="bg1"/>
                </a:solidFill>
              </a:rPr>
              <a:t> gold, with a bowl upon the top of it, and his seven lamps thereon, and seven pipes to the seven lamps, which </a:t>
            </a:r>
            <a:r>
              <a:rPr lang="en-US" i="1" dirty="0" smtClean="0">
                <a:solidFill>
                  <a:schemeClr val="bg1"/>
                </a:solidFill>
              </a:rPr>
              <a:t>are</a:t>
            </a:r>
            <a:r>
              <a:rPr lang="en-US" dirty="0" smtClean="0">
                <a:solidFill>
                  <a:schemeClr val="bg1"/>
                </a:solidFill>
              </a:rPr>
              <a:t> upon the top thereof:</a:t>
            </a:r>
          </a:p>
          <a:p>
            <a:endParaRPr lang="en-US" sz="600" dirty="0" smtClean="0">
              <a:solidFill>
                <a:schemeClr val="bg1"/>
              </a:solidFill>
            </a:endParaRPr>
          </a:p>
          <a:p>
            <a:r>
              <a:rPr lang="en-US" dirty="0" err="1" smtClean="0">
                <a:solidFill>
                  <a:schemeClr val="bg1"/>
                </a:solidFill>
              </a:rPr>
              <a:t>Zec.</a:t>
            </a:r>
            <a:r>
              <a:rPr lang="en-US" dirty="0" smtClean="0">
                <a:solidFill>
                  <a:schemeClr val="bg1"/>
                </a:solidFill>
              </a:rPr>
              <a:t> 4:3  And </a:t>
            </a:r>
            <a:r>
              <a:rPr lang="en-US" b="1" dirty="0" smtClean="0">
                <a:solidFill>
                  <a:srgbClr val="FFFF00"/>
                </a:solidFill>
              </a:rPr>
              <a:t>two olive trees</a:t>
            </a:r>
            <a:r>
              <a:rPr lang="en-US" dirty="0" smtClean="0">
                <a:solidFill>
                  <a:schemeClr val="bg1"/>
                </a:solidFill>
              </a:rPr>
              <a:t> by it, </a:t>
            </a:r>
            <a:r>
              <a:rPr lang="en-US" b="1" dirty="0" smtClean="0">
                <a:solidFill>
                  <a:srgbClr val="FFFF00"/>
                </a:solidFill>
              </a:rPr>
              <a:t>one upon the right </a:t>
            </a:r>
            <a:r>
              <a:rPr lang="en-US" b="1" i="1" dirty="0" smtClean="0">
                <a:solidFill>
                  <a:srgbClr val="FFFF00"/>
                </a:solidFill>
              </a:rPr>
              <a:t>side</a:t>
            </a:r>
            <a:r>
              <a:rPr lang="en-US" dirty="0" smtClean="0">
                <a:solidFill>
                  <a:schemeClr val="bg1"/>
                </a:solidFill>
              </a:rPr>
              <a:t> of the bowl, and </a:t>
            </a:r>
            <a:r>
              <a:rPr lang="en-US" b="1" dirty="0" smtClean="0">
                <a:solidFill>
                  <a:srgbClr val="FFFF00"/>
                </a:solidFill>
              </a:rPr>
              <a:t>the other upon the left </a:t>
            </a:r>
            <a:r>
              <a:rPr lang="en-US" b="1" i="1" dirty="0" smtClean="0">
                <a:solidFill>
                  <a:srgbClr val="FFFF00"/>
                </a:solidFill>
              </a:rPr>
              <a:t>side</a:t>
            </a:r>
            <a:r>
              <a:rPr lang="en-US" dirty="0" smtClean="0">
                <a:solidFill>
                  <a:schemeClr val="bg1"/>
                </a:solidFill>
              </a:rPr>
              <a:t> thereof.</a:t>
            </a:r>
          </a:p>
          <a:p>
            <a:endParaRPr lang="en-US" sz="600" dirty="0" smtClean="0">
              <a:solidFill>
                <a:schemeClr val="bg1"/>
              </a:solidFill>
            </a:endParaRPr>
          </a:p>
          <a:p>
            <a:r>
              <a:rPr lang="en-US" dirty="0" err="1" smtClean="0">
                <a:solidFill>
                  <a:schemeClr val="bg1"/>
                </a:solidFill>
              </a:rPr>
              <a:t>Zec.</a:t>
            </a:r>
            <a:r>
              <a:rPr lang="en-US" dirty="0" smtClean="0">
                <a:solidFill>
                  <a:schemeClr val="bg1"/>
                </a:solidFill>
              </a:rPr>
              <a:t> 4:4  So I answered and </a:t>
            </a:r>
            <a:r>
              <a:rPr lang="en-US" dirty="0" err="1" smtClean="0">
                <a:solidFill>
                  <a:schemeClr val="bg1"/>
                </a:solidFill>
              </a:rPr>
              <a:t>spake</a:t>
            </a:r>
            <a:r>
              <a:rPr lang="en-US" dirty="0" smtClean="0">
                <a:solidFill>
                  <a:schemeClr val="bg1"/>
                </a:solidFill>
              </a:rPr>
              <a:t> to the angel that talked with me, saying, </a:t>
            </a:r>
            <a:r>
              <a:rPr lang="en-US" b="1" dirty="0" smtClean="0">
                <a:solidFill>
                  <a:srgbClr val="FFFF00"/>
                </a:solidFill>
              </a:rPr>
              <a:t>What </a:t>
            </a:r>
            <a:r>
              <a:rPr lang="en-US" b="1" i="1" dirty="0" smtClean="0">
                <a:solidFill>
                  <a:srgbClr val="FFFF00"/>
                </a:solidFill>
              </a:rPr>
              <a:t>are</a:t>
            </a:r>
            <a:r>
              <a:rPr lang="en-US" b="1" dirty="0" smtClean="0">
                <a:solidFill>
                  <a:srgbClr val="FFFF00"/>
                </a:solidFill>
              </a:rPr>
              <a:t> these, my lord?</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Zec.</a:t>
            </a:r>
            <a:r>
              <a:rPr lang="en-US" dirty="0" smtClean="0">
                <a:solidFill>
                  <a:schemeClr val="bg1"/>
                </a:solidFill>
              </a:rPr>
              <a:t> 4:5  Then the angel that talked with me answered and said unto me, </a:t>
            </a:r>
            <a:r>
              <a:rPr lang="en-US" dirty="0" err="1" smtClean="0">
                <a:solidFill>
                  <a:schemeClr val="bg1"/>
                </a:solidFill>
              </a:rPr>
              <a:t>Knowest</a:t>
            </a:r>
            <a:r>
              <a:rPr lang="en-US" dirty="0" smtClean="0">
                <a:solidFill>
                  <a:schemeClr val="bg1"/>
                </a:solidFill>
              </a:rPr>
              <a:t> thou not what these be? And I said, No, my lord.</a:t>
            </a:r>
          </a:p>
          <a:p>
            <a:endParaRPr lang="en-US" sz="400" dirty="0" smtClean="0">
              <a:solidFill>
                <a:schemeClr val="bg1"/>
              </a:solidFill>
            </a:endParaRPr>
          </a:p>
          <a:p>
            <a:r>
              <a:rPr lang="en-US" dirty="0" err="1" smtClean="0">
                <a:solidFill>
                  <a:schemeClr val="bg1"/>
                </a:solidFill>
              </a:rPr>
              <a:t>Zec.</a:t>
            </a:r>
            <a:r>
              <a:rPr lang="en-US" dirty="0" smtClean="0">
                <a:solidFill>
                  <a:schemeClr val="bg1"/>
                </a:solidFill>
              </a:rPr>
              <a:t> 4:6  Then he answered and </a:t>
            </a:r>
            <a:r>
              <a:rPr lang="en-US" dirty="0" err="1" smtClean="0">
                <a:solidFill>
                  <a:schemeClr val="bg1"/>
                </a:solidFill>
              </a:rPr>
              <a:t>spake</a:t>
            </a:r>
            <a:r>
              <a:rPr lang="en-US" dirty="0" smtClean="0">
                <a:solidFill>
                  <a:schemeClr val="bg1"/>
                </a:solidFill>
              </a:rPr>
              <a:t> unto me, saying, </a:t>
            </a:r>
            <a:r>
              <a:rPr lang="en-US" b="1" dirty="0" smtClean="0">
                <a:solidFill>
                  <a:srgbClr val="FFFF00"/>
                </a:solidFill>
              </a:rPr>
              <a:t>This </a:t>
            </a:r>
            <a:r>
              <a:rPr lang="en-US" b="1" i="1" dirty="0" smtClean="0">
                <a:solidFill>
                  <a:srgbClr val="FFFF00"/>
                </a:solidFill>
              </a:rPr>
              <a:t>is</a:t>
            </a:r>
            <a:r>
              <a:rPr lang="en-US" b="1" dirty="0" smtClean="0">
                <a:solidFill>
                  <a:srgbClr val="FFFF00"/>
                </a:solidFill>
              </a:rPr>
              <a:t> the word of the LORD</a:t>
            </a:r>
            <a:r>
              <a:rPr lang="en-US" dirty="0" smtClean="0">
                <a:solidFill>
                  <a:schemeClr val="bg1"/>
                </a:solidFill>
              </a:rPr>
              <a:t> unto </a:t>
            </a:r>
            <a:r>
              <a:rPr lang="en-US" dirty="0" err="1" smtClean="0">
                <a:solidFill>
                  <a:schemeClr val="bg1"/>
                </a:solidFill>
              </a:rPr>
              <a:t>Zerubbabel</a:t>
            </a:r>
            <a:r>
              <a:rPr lang="en-US" dirty="0" smtClean="0">
                <a:solidFill>
                  <a:schemeClr val="bg1"/>
                </a:solidFill>
              </a:rPr>
              <a:t>, saying, Not by might, nor by power, but </a:t>
            </a:r>
            <a:r>
              <a:rPr lang="en-US" b="1" dirty="0" smtClean="0">
                <a:solidFill>
                  <a:srgbClr val="FFFF00"/>
                </a:solidFill>
              </a:rPr>
              <a:t>by my spirit</a:t>
            </a:r>
            <a:r>
              <a:rPr lang="en-US" dirty="0" smtClean="0">
                <a:solidFill>
                  <a:schemeClr val="bg1"/>
                </a:solidFill>
              </a:rPr>
              <a:t>, </a:t>
            </a:r>
            <a:r>
              <a:rPr lang="en-US" dirty="0" err="1" smtClean="0">
                <a:solidFill>
                  <a:schemeClr val="bg1"/>
                </a:solidFill>
              </a:rPr>
              <a:t>saith</a:t>
            </a:r>
            <a:r>
              <a:rPr lang="en-US" dirty="0" smtClean="0">
                <a:solidFill>
                  <a:schemeClr val="bg1"/>
                </a:solidFill>
              </a:rPr>
              <a:t> the LORD of hosts.</a:t>
            </a:r>
          </a:p>
          <a:p>
            <a:endParaRPr lang="en-US" sz="400" dirty="0" smtClean="0">
              <a:solidFill>
                <a:schemeClr val="bg1"/>
              </a:solidFill>
            </a:endParaRPr>
          </a:p>
          <a:p>
            <a:r>
              <a:rPr lang="en-US" dirty="0" err="1" smtClean="0">
                <a:solidFill>
                  <a:schemeClr val="bg1"/>
                </a:solidFill>
              </a:rPr>
              <a:t>Zec.</a:t>
            </a:r>
            <a:r>
              <a:rPr lang="en-US" dirty="0" smtClean="0">
                <a:solidFill>
                  <a:schemeClr val="bg1"/>
                </a:solidFill>
              </a:rPr>
              <a:t> 4:7  Who </a:t>
            </a:r>
            <a:r>
              <a:rPr lang="en-US" i="1" dirty="0" smtClean="0">
                <a:solidFill>
                  <a:schemeClr val="bg1"/>
                </a:solidFill>
              </a:rPr>
              <a:t>art</a:t>
            </a:r>
            <a:r>
              <a:rPr lang="en-US" dirty="0" smtClean="0">
                <a:solidFill>
                  <a:schemeClr val="bg1"/>
                </a:solidFill>
              </a:rPr>
              <a:t> thou, O great mountain? before </a:t>
            </a:r>
            <a:r>
              <a:rPr lang="en-US" dirty="0" err="1" smtClean="0">
                <a:solidFill>
                  <a:schemeClr val="bg1"/>
                </a:solidFill>
              </a:rPr>
              <a:t>Zerubbabel</a:t>
            </a:r>
            <a:r>
              <a:rPr lang="en-US" dirty="0" smtClean="0">
                <a:solidFill>
                  <a:schemeClr val="bg1"/>
                </a:solidFill>
              </a:rPr>
              <a:t> </a:t>
            </a:r>
            <a:r>
              <a:rPr lang="en-US" i="1" dirty="0" smtClean="0">
                <a:solidFill>
                  <a:schemeClr val="bg1"/>
                </a:solidFill>
              </a:rPr>
              <a:t>thou </a:t>
            </a:r>
            <a:r>
              <a:rPr lang="en-US" i="1" dirty="0" err="1" smtClean="0">
                <a:solidFill>
                  <a:schemeClr val="bg1"/>
                </a:solidFill>
              </a:rPr>
              <a:t>shalt</a:t>
            </a:r>
            <a:r>
              <a:rPr lang="en-US" i="1" dirty="0" smtClean="0">
                <a:solidFill>
                  <a:schemeClr val="bg1"/>
                </a:solidFill>
              </a:rPr>
              <a:t> become</a:t>
            </a:r>
            <a:r>
              <a:rPr lang="en-US" dirty="0" smtClean="0">
                <a:solidFill>
                  <a:schemeClr val="bg1"/>
                </a:solidFill>
              </a:rPr>
              <a:t> a plain: and he shall bring forth the headstone </a:t>
            </a:r>
            <a:r>
              <a:rPr lang="en-US" i="1" dirty="0" smtClean="0">
                <a:solidFill>
                  <a:schemeClr val="bg1"/>
                </a:solidFill>
              </a:rPr>
              <a:t>thereof with</a:t>
            </a:r>
            <a:r>
              <a:rPr lang="en-US" dirty="0" smtClean="0">
                <a:solidFill>
                  <a:schemeClr val="bg1"/>
                </a:solidFill>
              </a:rPr>
              <a:t> </a:t>
            </a:r>
            <a:r>
              <a:rPr lang="en-US" dirty="0" err="1" smtClean="0">
                <a:solidFill>
                  <a:schemeClr val="bg1"/>
                </a:solidFill>
              </a:rPr>
              <a:t>shoutings</a:t>
            </a:r>
            <a:r>
              <a:rPr lang="en-US" dirty="0" smtClean="0">
                <a:solidFill>
                  <a:schemeClr val="bg1"/>
                </a:solidFill>
              </a:rPr>
              <a:t>, </a:t>
            </a:r>
            <a:r>
              <a:rPr lang="en-US" i="1" dirty="0" smtClean="0">
                <a:solidFill>
                  <a:schemeClr val="bg1"/>
                </a:solidFill>
              </a:rPr>
              <a:t>crying</a:t>
            </a:r>
            <a:r>
              <a:rPr lang="en-US" dirty="0" smtClean="0">
                <a:solidFill>
                  <a:schemeClr val="bg1"/>
                </a:solidFill>
              </a:rPr>
              <a:t>, Grace, grace unto it.</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Zec.</a:t>
            </a:r>
            <a:r>
              <a:rPr lang="en-US" dirty="0" smtClean="0">
                <a:solidFill>
                  <a:schemeClr val="bg1"/>
                </a:solidFill>
              </a:rPr>
              <a:t> 4:8  Moreover the word of the LORD came unto me, saying,</a:t>
            </a:r>
          </a:p>
          <a:p>
            <a:endParaRPr lang="en-US" sz="400" dirty="0" smtClean="0">
              <a:solidFill>
                <a:schemeClr val="bg1"/>
              </a:solidFill>
            </a:endParaRPr>
          </a:p>
          <a:p>
            <a:r>
              <a:rPr lang="en-US" dirty="0" err="1" smtClean="0">
                <a:solidFill>
                  <a:schemeClr val="bg1"/>
                </a:solidFill>
              </a:rPr>
              <a:t>Zec.</a:t>
            </a:r>
            <a:r>
              <a:rPr lang="en-US" dirty="0" smtClean="0">
                <a:solidFill>
                  <a:schemeClr val="bg1"/>
                </a:solidFill>
              </a:rPr>
              <a:t> 4:9  The hands of </a:t>
            </a:r>
            <a:r>
              <a:rPr lang="en-US" dirty="0" err="1" smtClean="0">
                <a:solidFill>
                  <a:schemeClr val="bg1"/>
                </a:solidFill>
              </a:rPr>
              <a:t>Zerubbabel</a:t>
            </a:r>
            <a:r>
              <a:rPr lang="en-US" dirty="0" smtClean="0">
                <a:solidFill>
                  <a:schemeClr val="bg1"/>
                </a:solidFill>
              </a:rPr>
              <a:t> have laid the foundation of this house; his hands shall also finish it; and thou </a:t>
            </a:r>
            <a:r>
              <a:rPr lang="en-US" dirty="0" err="1" smtClean="0">
                <a:solidFill>
                  <a:schemeClr val="bg1"/>
                </a:solidFill>
              </a:rPr>
              <a:t>shalt</a:t>
            </a:r>
            <a:r>
              <a:rPr lang="en-US" dirty="0" smtClean="0">
                <a:solidFill>
                  <a:schemeClr val="bg1"/>
                </a:solidFill>
              </a:rPr>
              <a:t> know that the LORD of hosts hath sent me unto you.</a:t>
            </a:r>
          </a:p>
          <a:p>
            <a:endParaRPr lang="en-US" sz="400" dirty="0" smtClean="0">
              <a:solidFill>
                <a:schemeClr val="bg1"/>
              </a:solidFill>
            </a:endParaRPr>
          </a:p>
          <a:p>
            <a:r>
              <a:rPr lang="en-US" dirty="0" err="1" smtClean="0">
                <a:solidFill>
                  <a:schemeClr val="bg1"/>
                </a:solidFill>
              </a:rPr>
              <a:t>Zec.</a:t>
            </a:r>
            <a:r>
              <a:rPr lang="en-US" dirty="0" smtClean="0">
                <a:solidFill>
                  <a:schemeClr val="bg1"/>
                </a:solidFill>
              </a:rPr>
              <a:t> 4:10  For who hath despised the day of small things? for they shall rejoice, and shall see the plummet in the hand of </a:t>
            </a:r>
            <a:r>
              <a:rPr lang="en-US" dirty="0" err="1" smtClean="0">
                <a:solidFill>
                  <a:schemeClr val="bg1"/>
                </a:solidFill>
              </a:rPr>
              <a:t>Zerubbabel</a:t>
            </a:r>
            <a:r>
              <a:rPr lang="en-US" dirty="0" smtClean="0">
                <a:solidFill>
                  <a:schemeClr val="bg1"/>
                </a:solidFill>
              </a:rPr>
              <a:t> </a:t>
            </a:r>
            <a:r>
              <a:rPr lang="en-US" i="1" dirty="0" smtClean="0">
                <a:solidFill>
                  <a:schemeClr val="bg1"/>
                </a:solidFill>
              </a:rPr>
              <a:t>with</a:t>
            </a:r>
            <a:r>
              <a:rPr lang="en-US" dirty="0" smtClean="0">
                <a:solidFill>
                  <a:schemeClr val="bg1"/>
                </a:solidFill>
              </a:rPr>
              <a:t> those seven; they </a:t>
            </a:r>
            <a:r>
              <a:rPr lang="en-US" i="1" dirty="0" smtClean="0">
                <a:solidFill>
                  <a:schemeClr val="bg1"/>
                </a:solidFill>
              </a:rPr>
              <a:t>are</a:t>
            </a:r>
            <a:r>
              <a:rPr lang="en-US" dirty="0" smtClean="0">
                <a:solidFill>
                  <a:schemeClr val="bg1"/>
                </a:solidFill>
              </a:rPr>
              <a:t> the eyes of the LORD, which run to and fro through the whole earth.</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Zec.</a:t>
            </a:r>
            <a:r>
              <a:rPr lang="en-US" dirty="0" smtClean="0">
                <a:solidFill>
                  <a:schemeClr val="bg1"/>
                </a:solidFill>
              </a:rPr>
              <a:t> 4:11  Then answered I, and said unto him, </a:t>
            </a:r>
            <a:r>
              <a:rPr lang="en-US" b="1" dirty="0" smtClean="0">
                <a:solidFill>
                  <a:srgbClr val="FFFF00"/>
                </a:solidFill>
              </a:rPr>
              <a:t>What </a:t>
            </a:r>
            <a:r>
              <a:rPr lang="en-US" b="1" i="1" dirty="0" smtClean="0">
                <a:solidFill>
                  <a:srgbClr val="FFFF00"/>
                </a:solidFill>
              </a:rPr>
              <a:t>are</a:t>
            </a:r>
            <a:r>
              <a:rPr lang="en-US" b="1" dirty="0" smtClean="0">
                <a:solidFill>
                  <a:srgbClr val="FFFF00"/>
                </a:solidFill>
              </a:rPr>
              <a:t> these two olive trees upon the right </a:t>
            </a:r>
            <a:r>
              <a:rPr lang="en-US" b="1" i="1" dirty="0" smtClean="0">
                <a:solidFill>
                  <a:srgbClr val="FFFF00"/>
                </a:solidFill>
              </a:rPr>
              <a:t>side</a:t>
            </a:r>
            <a:r>
              <a:rPr lang="en-US" dirty="0" smtClean="0">
                <a:solidFill>
                  <a:schemeClr val="bg1"/>
                </a:solidFill>
              </a:rPr>
              <a:t> of the candlestick </a:t>
            </a:r>
            <a:r>
              <a:rPr lang="en-US" b="1" dirty="0" smtClean="0">
                <a:solidFill>
                  <a:srgbClr val="FFFF00"/>
                </a:solidFill>
              </a:rPr>
              <a:t>and upon the left </a:t>
            </a:r>
            <a:r>
              <a:rPr lang="en-US" b="1" i="1" dirty="0" smtClean="0">
                <a:solidFill>
                  <a:srgbClr val="FFFF00"/>
                </a:solidFill>
              </a:rPr>
              <a:t>side</a:t>
            </a:r>
            <a:r>
              <a:rPr lang="en-US" dirty="0" smtClean="0">
                <a:solidFill>
                  <a:schemeClr val="bg1"/>
                </a:solidFill>
              </a:rPr>
              <a:t> thereof?</a:t>
            </a:r>
          </a:p>
          <a:p>
            <a:endParaRPr lang="en-US" sz="800" dirty="0" smtClean="0">
              <a:solidFill>
                <a:schemeClr val="bg1"/>
              </a:solidFill>
            </a:endParaRPr>
          </a:p>
          <a:p>
            <a:r>
              <a:rPr lang="en-US" dirty="0" err="1" smtClean="0">
                <a:solidFill>
                  <a:schemeClr val="bg1"/>
                </a:solidFill>
              </a:rPr>
              <a:t>Zec.</a:t>
            </a:r>
            <a:r>
              <a:rPr lang="en-US" dirty="0" smtClean="0">
                <a:solidFill>
                  <a:schemeClr val="bg1"/>
                </a:solidFill>
              </a:rPr>
              <a:t> 4:12  And I answered again, and said unto him, What </a:t>
            </a:r>
            <a:r>
              <a:rPr lang="en-US" i="1" dirty="0" smtClean="0">
                <a:solidFill>
                  <a:schemeClr val="bg1"/>
                </a:solidFill>
              </a:rPr>
              <a:t>be </a:t>
            </a:r>
            <a:r>
              <a:rPr lang="en-US" b="1" i="1" dirty="0" smtClean="0">
                <a:solidFill>
                  <a:srgbClr val="FFFF00"/>
                </a:solidFill>
              </a:rPr>
              <a:t>these</a:t>
            </a:r>
            <a:r>
              <a:rPr lang="en-US" b="1" dirty="0" smtClean="0">
                <a:solidFill>
                  <a:srgbClr val="FFFF00"/>
                </a:solidFill>
              </a:rPr>
              <a:t> two olive branches</a:t>
            </a:r>
            <a:r>
              <a:rPr lang="en-US" dirty="0" smtClean="0">
                <a:solidFill>
                  <a:schemeClr val="bg1"/>
                </a:solidFill>
              </a:rPr>
              <a:t> which through the two golden pipes empty the golden </a:t>
            </a:r>
            <a:r>
              <a:rPr lang="en-US" i="1" dirty="0" smtClean="0">
                <a:solidFill>
                  <a:schemeClr val="bg1"/>
                </a:solidFill>
              </a:rPr>
              <a:t>oil</a:t>
            </a:r>
            <a:r>
              <a:rPr lang="en-US" dirty="0" smtClean="0">
                <a:solidFill>
                  <a:schemeClr val="bg1"/>
                </a:solidFill>
              </a:rPr>
              <a:t> out of themselves?</a:t>
            </a:r>
          </a:p>
          <a:p>
            <a:endParaRPr lang="en-US" sz="800" dirty="0" smtClean="0">
              <a:solidFill>
                <a:schemeClr val="bg1"/>
              </a:solidFill>
            </a:endParaRPr>
          </a:p>
          <a:p>
            <a:r>
              <a:rPr lang="en-US" dirty="0" err="1" smtClean="0">
                <a:solidFill>
                  <a:schemeClr val="bg1"/>
                </a:solidFill>
              </a:rPr>
              <a:t>Zec.</a:t>
            </a:r>
            <a:r>
              <a:rPr lang="en-US" dirty="0" smtClean="0">
                <a:solidFill>
                  <a:schemeClr val="bg1"/>
                </a:solidFill>
              </a:rPr>
              <a:t> 4:13  And he answered me and said, </a:t>
            </a:r>
            <a:r>
              <a:rPr lang="en-US" dirty="0" err="1" smtClean="0">
                <a:solidFill>
                  <a:schemeClr val="bg1"/>
                </a:solidFill>
              </a:rPr>
              <a:t>Knowest</a:t>
            </a:r>
            <a:r>
              <a:rPr lang="en-US" dirty="0" smtClean="0">
                <a:solidFill>
                  <a:schemeClr val="bg1"/>
                </a:solidFill>
              </a:rPr>
              <a:t> thou not what these </a:t>
            </a:r>
            <a:r>
              <a:rPr lang="en-US" i="1" dirty="0" smtClean="0">
                <a:solidFill>
                  <a:schemeClr val="bg1"/>
                </a:solidFill>
              </a:rPr>
              <a:t>be</a:t>
            </a:r>
            <a:r>
              <a:rPr lang="en-US" dirty="0" smtClean="0">
                <a:solidFill>
                  <a:schemeClr val="bg1"/>
                </a:solidFill>
              </a:rPr>
              <a:t>? And I said, No, my lord.</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Zec.</a:t>
            </a:r>
            <a:r>
              <a:rPr lang="en-US" dirty="0" smtClean="0">
                <a:solidFill>
                  <a:schemeClr val="bg1"/>
                </a:solidFill>
              </a:rPr>
              <a:t> 4:14  Then said he, </a:t>
            </a:r>
            <a:r>
              <a:rPr lang="en-US" b="1" dirty="0" smtClean="0">
                <a:solidFill>
                  <a:srgbClr val="FFFF00"/>
                </a:solidFill>
              </a:rPr>
              <a:t>These </a:t>
            </a:r>
            <a:r>
              <a:rPr lang="en-US" b="1" i="1" dirty="0" smtClean="0">
                <a:solidFill>
                  <a:srgbClr val="FFFF00"/>
                </a:solidFill>
              </a:rPr>
              <a:t>are</a:t>
            </a:r>
            <a:r>
              <a:rPr lang="en-US" b="1" dirty="0" smtClean="0">
                <a:solidFill>
                  <a:srgbClr val="FFFF00"/>
                </a:solidFill>
              </a:rPr>
              <a:t> the two anointed ones, that stand by the Lord of the whole earth</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Rev. 11:3  And I will give </a:t>
            </a:r>
            <a:r>
              <a:rPr lang="en-US" i="1" dirty="0" smtClean="0">
                <a:solidFill>
                  <a:schemeClr val="bg1"/>
                </a:solidFill>
              </a:rPr>
              <a:t>power</a:t>
            </a:r>
            <a:r>
              <a:rPr lang="en-US" dirty="0" smtClean="0">
                <a:solidFill>
                  <a:schemeClr val="bg1"/>
                </a:solidFill>
              </a:rPr>
              <a:t> unto </a:t>
            </a:r>
            <a:r>
              <a:rPr lang="en-US" b="1" dirty="0" smtClean="0">
                <a:solidFill>
                  <a:srgbClr val="FFFF00"/>
                </a:solidFill>
              </a:rPr>
              <a:t>my two witnesses</a:t>
            </a:r>
            <a:r>
              <a:rPr lang="en-US" dirty="0" smtClean="0">
                <a:solidFill>
                  <a:schemeClr val="bg1"/>
                </a:solidFill>
              </a:rPr>
              <a:t>, </a:t>
            </a:r>
            <a:r>
              <a:rPr lang="en-US" i="1" dirty="0" smtClean="0">
                <a:solidFill>
                  <a:schemeClr val="bg1"/>
                </a:solidFill>
              </a:rPr>
              <a:t>and</a:t>
            </a:r>
            <a:r>
              <a:rPr lang="en-US" dirty="0" smtClean="0">
                <a:solidFill>
                  <a:schemeClr val="bg1"/>
                </a:solidFill>
              </a:rPr>
              <a:t> they shall prophesy a thousand two hundred and threescore days, clothed in sackcloth.</a:t>
            </a:r>
          </a:p>
          <a:p>
            <a:endParaRPr lang="en-US" sz="800" dirty="0" smtClean="0">
              <a:solidFill>
                <a:schemeClr val="bg1"/>
              </a:solidFill>
            </a:endParaRPr>
          </a:p>
          <a:p>
            <a:r>
              <a:rPr lang="en-US" dirty="0" smtClean="0">
                <a:solidFill>
                  <a:schemeClr val="bg1"/>
                </a:solidFill>
              </a:rPr>
              <a:t>Rev. 11:4  </a:t>
            </a:r>
            <a:r>
              <a:rPr lang="en-US" b="1" dirty="0" smtClean="0">
                <a:solidFill>
                  <a:srgbClr val="FFFF00"/>
                </a:solidFill>
              </a:rPr>
              <a:t>These are the two olive trees</a:t>
            </a:r>
            <a:r>
              <a:rPr lang="en-US" dirty="0" smtClean="0">
                <a:solidFill>
                  <a:schemeClr val="bg1"/>
                </a:solidFill>
              </a:rPr>
              <a:t>, and the two candlesticks </a:t>
            </a:r>
            <a:r>
              <a:rPr lang="en-US" b="1" dirty="0" smtClean="0">
                <a:solidFill>
                  <a:srgbClr val="FFFF00"/>
                </a:solidFill>
              </a:rPr>
              <a:t>standing before the God of the earth</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8:8; </a:t>
            </a:r>
            <a:r>
              <a:rPr lang="en-US" sz="6600" b="1" dirty="0" smtClean="0">
                <a:solidFill>
                  <a:srgbClr val="00B050"/>
                </a:solidFill>
              </a:rPr>
              <a:t>2 Chr.</a:t>
            </a:r>
            <a:r>
              <a:rPr lang="en-US" sz="6600" b="1" dirty="0" smtClean="0">
                <a:solidFill>
                  <a:schemeClr val="bg1"/>
                </a:solidFill>
              </a:rPr>
              <a:t> 5:9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8:8 </a:t>
            </a:r>
            <a:r>
              <a:rPr lang="en-US" sz="3600" dirty="0" smtClean="0">
                <a:solidFill>
                  <a:schemeClr val="bg1"/>
                </a:solidFill>
              </a:rPr>
              <a:t>- And they drew out the staves, that the ends of the staves were seen </a:t>
            </a:r>
            <a:r>
              <a:rPr lang="en-US" sz="3600" b="1" dirty="0" smtClean="0">
                <a:solidFill>
                  <a:srgbClr val="FFFF00"/>
                </a:solidFill>
              </a:rPr>
              <a:t>out in the holy </a:t>
            </a:r>
            <a:r>
              <a:rPr lang="en-US" sz="3600" b="1" i="1" dirty="0" smtClean="0">
                <a:solidFill>
                  <a:srgbClr val="FFFF00"/>
                </a:solidFill>
              </a:rPr>
              <a:t>place</a:t>
            </a:r>
            <a:r>
              <a:rPr lang="en-US" sz="3600" dirty="0" smtClean="0">
                <a:solidFill>
                  <a:schemeClr val="bg1"/>
                </a:solidFill>
              </a:rPr>
              <a:t> before the oracle</a:t>
            </a:r>
            <a:r>
              <a:rPr lang="en-US" sz="3600" b="1" dirty="0" smtClean="0">
                <a:solidFill>
                  <a:srgbClr val="FFFF00"/>
                </a:solidFill>
              </a:rPr>
              <a:t>, and</a:t>
            </a:r>
            <a:r>
              <a:rPr lang="en-US" sz="3600" dirty="0" smtClean="0">
                <a:solidFill>
                  <a:schemeClr val="bg1"/>
                </a:solidFill>
              </a:rPr>
              <a:t> they were not seen without</a:t>
            </a:r>
            <a:r>
              <a:rPr lang="en-US" sz="3600" b="1" dirty="0" smtClean="0">
                <a:solidFill>
                  <a:srgbClr val="FFFF00"/>
                </a:solidFill>
              </a:rPr>
              <a:t>:</a:t>
            </a:r>
            <a:r>
              <a:rPr lang="en-US" sz="3600" dirty="0" smtClean="0">
                <a:solidFill>
                  <a:schemeClr val="bg1"/>
                </a:solidFill>
              </a:rPr>
              <a:t> </a:t>
            </a:r>
            <a:r>
              <a:rPr lang="en-US" sz="3600" b="1" dirty="0" smtClean="0">
                <a:solidFill>
                  <a:srgbClr val="FFFF00"/>
                </a:solidFill>
              </a:rPr>
              <a:t>a</a:t>
            </a:r>
            <a:r>
              <a:rPr lang="en-US" sz="3600" dirty="0" smtClean="0">
                <a:solidFill>
                  <a:schemeClr val="bg1"/>
                </a:solidFill>
              </a:rPr>
              <a:t>nd there </a:t>
            </a:r>
            <a:r>
              <a:rPr lang="en-US" sz="3600" b="1" dirty="0" smtClean="0">
                <a:solidFill>
                  <a:srgbClr val="FFFF00"/>
                </a:solidFill>
              </a:rPr>
              <a:t>they are</a:t>
            </a:r>
            <a:r>
              <a:rPr lang="en-US" sz="3600" dirty="0" smtClean="0">
                <a:solidFill>
                  <a:schemeClr val="bg1"/>
                </a:solidFill>
              </a:rPr>
              <a:t> unto this day. </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5:9</a:t>
            </a:r>
            <a:r>
              <a:rPr lang="en-US" sz="3600" dirty="0" smtClean="0">
                <a:solidFill>
                  <a:schemeClr val="bg1"/>
                </a:solidFill>
              </a:rPr>
              <a:t> - And they drew out the staves </a:t>
            </a:r>
            <a:r>
              <a:rPr lang="en-US" sz="3600" b="1" i="1" dirty="0" smtClean="0">
                <a:solidFill>
                  <a:srgbClr val="FFFF00"/>
                </a:solidFill>
              </a:rPr>
              <a:t>of the ark</a:t>
            </a:r>
            <a:r>
              <a:rPr lang="en-US" sz="3600" dirty="0" smtClean="0">
                <a:solidFill>
                  <a:schemeClr val="bg1"/>
                </a:solidFill>
              </a:rPr>
              <a:t>, that the ends of the staves were seen </a:t>
            </a:r>
            <a:r>
              <a:rPr lang="en-US" sz="3600" b="1" dirty="0" smtClean="0">
                <a:solidFill>
                  <a:srgbClr val="FFFF00"/>
                </a:solidFill>
              </a:rPr>
              <a:t>from the ark</a:t>
            </a:r>
            <a:r>
              <a:rPr lang="en-US" sz="3600" dirty="0" smtClean="0">
                <a:solidFill>
                  <a:schemeClr val="bg1"/>
                </a:solidFill>
              </a:rPr>
              <a:t> before the oracle</a:t>
            </a:r>
            <a:r>
              <a:rPr lang="en-US" sz="3600" b="1" dirty="0" smtClean="0">
                <a:solidFill>
                  <a:srgbClr val="FFFF00"/>
                </a:solidFill>
              </a:rPr>
              <a:t>; but </a:t>
            </a:r>
            <a:r>
              <a:rPr lang="en-US" sz="3600" dirty="0" smtClean="0">
                <a:solidFill>
                  <a:schemeClr val="bg1"/>
                </a:solidFill>
              </a:rPr>
              <a:t>they were not seen without</a:t>
            </a:r>
            <a:r>
              <a:rPr lang="en-US" sz="3600" b="1" dirty="0" smtClean="0">
                <a:solidFill>
                  <a:srgbClr val="FFFF00"/>
                </a:solidFill>
              </a:rPr>
              <a:t>.</a:t>
            </a:r>
            <a:r>
              <a:rPr lang="en-US" sz="3600" dirty="0" smtClean="0">
                <a:solidFill>
                  <a:schemeClr val="bg1"/>
                </a:solidFill>
              </a:rPr>
              <a:t> </a:t>
            </a:r>
            <a:r>
              <a:rPr lang="en-US" sz="3600" b="1" dirty="0" smtClean="0">
                <a:solidFill>
                  <a:srgbClr val="FFFF00"/>
                </a:solidFill>
              </a:rPr>
              <a:t>A</a:t>
            </a:r>
            <a:r>
              <a:rPr lang="en-US" sz="3600" dirty="0" smtClean="0">
                <a:solidFill>
                  <a:schemeClr val="bg1"/>
                </a:solidFill>
              </a:rPr>
              <a:t>nd there </a:t>
            </a:r>
            <a:r>
              <a:rPr lang="en-US" sz="3600" b="1" dirty="0" smtClean="0">
                <a:solidFill>
                  <a:srgbClr val="FFFF00"/>
                </a:solidFill>
              </a:rPr>
              <a:t>it is</a:t>
            </a:r>
            <a:r>
              <a:rPr lang="en-US" sz="3600" dirty="0" smtClean="0">
                <a:solidFill>
                  <a:schemeClr val="bg1"/>
                </a:solidFill>
              </a:rPr>
              <a:t> unto this day.</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drew out the staves</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The staves are made out of </a:t>
            </a:r>
            <a:r>
              <a:rPr lang="en-US" dirty="0" err="1" smtClean="0">
                <a:solidFill>
                  <a:schemeClr val="bg1"/>
                </a:solidFill>
              </a:rPr>
              <a:t>shittim</a:t>
            </a:r>
            <a:r>
              <a:rPr lang="en-US" dirty="0" smtClean="0">
                <a:solidFill>
                  <a:schemeClr val="bg1"/>
                </a:solidFill>
              </a:rPr>
              <a:t> wood, and covered with gold, and were that with which the ark was borne aloft.  They were dead wood, covered in God's own golden character, reflecting His light, that we may be of use, to bear Him before the people:</a:t>
            </a:r>
          </a:p>
          <a:p>
            <a:endParaRPr lang="en-US" sz="800" b="1" dirty="0" smtClean="0">
              <a:solidFill>
                <a:schemeClr val="bg1"/>
              </a:solidFill>
            </a:endParaRPr>
          </a:p>
          <a:p>
            <a:pPr lvl="1"/>
            <a:r>
              <a:rPr lang="en-US" sz="3200" dirty="0" err="1" smtClean="0">
                <a:solidFill>
                  <a:schemeClr val="bg1"/>
                </a:solidFill>
              </a:rPr>
              <a:t>Exo</a:t>
            </a:r>
            <a:r>
              <a:rPr lang="en-US" sz="3200" dirty="0" smtClean="0">
                <a:solidFill>
                  <a:schemeClr val="bg1"/>
                </a:solidFill>
              </a:rPr>
              <a:t>. 25:13  And thou </a:t>
            </a:r>
            <a:r>
              <a:rPr lang="en-US" sz="3200" dirty="0" err="1" smtClean="0">
                <a:solidFill>
                  <a:schemeClr val="bg1"/>
                </a:solidFill>
              </a:rPr>
              <a:t>shalt</a:t>
            </a:r>
            <a:r>
              <a:rPr lang="en-US" sz="3200" dirty="0" smtClean="0">
                <a:solidFill>
                  <a:schemeClr val="bg1"/>
                </a:solidFill>
              </a:rPr>
              <a:t> </a:t>
            </a:r>
            <a:r>
              <a:rPr lang="en-US" sz="3200" b="1" dirty="0" smtClean="0">
                <a:solidFill>
                  <a:srgbClr val="FFFF00"/>
                </a:solidFill>
              </a:rPr>
              <a:t>make staves </a:t>
            </a:r>
            <a:r>
              <a:rPr lang="en-US" sz="3200" b="1" i="1" dirty="0" smtClean="0">
                <a:solidFill>
                  <a:srgbClr val="FFFF00"/>
                </a:solidFill>
              </a:rPr>
              <a:t>of</a:t>
            </a:r>
            <a:r>
              <a:rPr lang="en-US" sz="3200" b="1" dirty="0" smtClean="0">
                <a:solidFill>
                  <a:srgbClr val="FFFF00"/>
                </a:solidFill>
              </a:rPr>
              <a:t> </a:t>
            </a:r>
            <a:r>
              <a:rPr lang="en-US" sz="3200" b="1" dirty="0" err="1" smtClean="0">
                <a:solidFill>
                  <a:srgbClr val="FFFF00"/>
                </a:solidFill>
              </a:rPr>
              <a:t>shittim</a:t>
            </a:r>
            <a:r>
              <a:rPr lang="en-US" sz="3200" b="1" dirty="0" smtClean="0">
                <a:solidFill>
                  <a:srgbClr val="FFFF00"/>
                </a:solidFill>
              </a:rPr>
              <a:t> wood</a:t>
            </a:r>
            <a:r>
              <a:rPr lang="en-US" sz="3200" dirty="0" smtClean="0">
                <a:solidFill>
                  <a:schemeClr val="bg1"/>
                </a:solidFill>
              </a:rPr>
              <a:t>, and </a:t>
            </a:r>
            <a:r>
              <a:rPr lang="en-US" sz="3200" b="1" dirty="0" smtClean="0">
                <a:solidFill>
                  <a:srgbClr val="FFFF00"/>
                </a:solidFill>
              </a:rPr>
              <a:t>overlay them with gold</a:t>
            </a:r>
            <a:r>
              <a:rPr lang="en-US" sz="3200" dirty="0" smtClean="0">
                <a:solidFill>
                  <a:schemeClr val="bg1"/>
                </a:solidFill>
              </a:rPr>
              <a:t>.</a:t>
            </a:r>
          </a:p>
          <a:p>
            <a:pPr lvl="1"/>
            <a:endParaRPr lang="en-US" sz="500" dirty="0" smtClean="0">
              <a:solidFill>
                <a:schemeClr val="bg1"/>
              </a:solidFill>
            </a:endParaRPr>
          </a:p>
          <a:p>
            <a:pPr lvl="1"/>
            <a:r>
              <a:rPr lang="en-US" sz="3200" dirty="0" err="1" smtClean="0">
                <a:solidFill>
                  <a:schemeClr val="bg1"/>
                </a:solidFill>
              </a:rPr>
              <a:t>Exo</a:t>
            </a:r>
            <a:r>
              <a:rPr lang="en-US" sz="3200" dirty="0" smtClean="0">
                <a:solidFill>
                  <a:schemeClr val="bg1"/>
                </a:solidFill>
              </a:rPr>
              <a:t>. 25:14  And thou </a:t>
            </a:r>
            <a:r>
              <a:rPr lang="en-US" sz="3200" dirty="0" err="1" smtClean="0">
                <a:solidFill>
                  <a:schemeClr val="bg1"/>
                </a:solidFill>
              </a:rPr>
              <a:t>shalt</a:t>
            </a:r>
            <a:r>
              <a:rPr lang="en-US" sz="3200" dirty="0" smtClean="0">
                <a:solidFill>
                  <a:schemeClr val="bg1"/>
                </a:solidFill>
              </a:rPr>
              <a:t> </a:t>
            </a:r>
            <a:r>
              <a:rPr lang="en-US" sz="3200" b="1" dirty="0" smtClean="0">
                <a:solidFill>
                  <a:srgbClr val="FFFF00"/>
                </a:solidFill>
              </a:rPr>
              <a:t>put the staves into the rings by the sides of the ark, that the ark may be borne with them</a:t>
            </a:r>
            <a:r>
              <a:rPr lang="en-US" sz="3200" dirty="0" smtClean="0">
                <a:solidFill>
                  <a:schemeClr val="bg1"/>
                </a:solidFill>
              </a:rPr>
              <a:t>.</a:t>
            </a:r>
            <a:endParaRPr lang="en-US" sz="3200" b="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associated with a Nathan</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12:25;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1:10,22,32-34,38,44,45; </a:t>
            </a:r>
            <a:r>
              <a:rPr lang="en-US" sz="2400" b="1" dirty="0" smtClean="0">
                <a:solidFill>
                  <a:srgbClr val="00B050"/>
                </a:solidFill>
              </a:rPr>
              <a:t>1 Chr</a:t>
            </a:r>
            <a:r>
              <a:rPr lang="en-US" sz="2400" dirty="0" smtClean="0">
                <a:solidFill>
                  <a:schemeClr val="bg1"/>
                </a:solidFill>
              </a:rPr>
              <a:t>. 17:1-15; </a:t>
            </a:r>
            <a:r>
              <a:rPr lang="en-US" sz="2400" b="1" dirty="0" smtClean="0">
                <a:solidFill>
                  <a:srgbClr val="00B050"/>
                </a:solidFill>
              </a:rPr>
              <a:t>2 Chr.</a:t>
            </a:r>
            <a:r>
              <a:rPr lang="en-US" sz="2400" dirty="0" smtClean="0">
                <a:solidFill>
                  <a:schemeClr val="bg1"/>
                </a:solidFill>
              </a:rPr>
              <a:t> 9:29)</a:t>
            </a:r>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associated with a Nathanael</a:t>
            </a:r>
            <a:r>
              <a:rPr lang="en-US" sz="2400" dirty="0" smtClean="0">
                <a:solidFill>
                  <a:schemeClr val="bg1"/>
                </a:solidFill>
              </a:rPr>
              <a:t>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1:45-49, 21:2)</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prophecy associated with his birth</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17:3-15,23)</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prophecies associated with His birth</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7:14, 9:6, 22:21-22; </a:t>
            </a:r>
            <a:r>
              <a:rPr lang="en-US" sz="2400" b="1" dirty="0" smtClean="0">
                <a:solidFill>
                  <a:srgbClr val="00B050"/>
                </a:solidFill>
              </a:rPr>
              <a:t>Mic.</a:t>
            </a:r>
            <a:r>
              <a:rPr lang="en-US" sz="2400" dirty="0" smtClean="0">
                <a:solidFill>
                  <a:schemeClr val="bg1"/>
                </a:solidFill>
              </a:rPr>
              <a:t> 5:2;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1:35, 2:11)</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prophecies about His life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11:29-40, 12:15; </a:t>
            </a:r>
            <a:r>
              <a:rPr lang="en-US" sz="2400" b="1" dirty="0" smtClean="0">
                <a:solidFill>
                  <a:srgbClr val="00B050"/>
                </a:solidFill>
              </a:rPr>
              <a:t>2 Chr.</a:t>
            </a:r>
            <a:r>
              <a:rPr lang="en-US" sz="2400" dirty="0" smtClean="0">
                <a:solidFill>
                  <a:schemeClr val="bg1"/>
                </a:solidFill>
              </a:rPr>
              <a:t> 9:29,10:15)</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prophecies about His life</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40:7; </a:t>
            </a:r>
            <a:r>
              <a:rPr lang="en-US" sz="2400" b="1" dirty="0" smtClean="0">
                <a:solidFill>
                  <a:srgbClr val="00B050"/>
                </a:solidFill>
              </a:rPr>
              <a:t>Mat.</a:t>
            </a:r>
            <a:r>
              <a:rPr lang="en-US" sz="2400" dirty="0" smtClean="0">
                <a:solidFill>
                  <a:schemeClr val="bg1"/>
                </a:solidFill>
              </a:rPr>
              <a:t> 26:24,31; </a:t>
            </a:r>
            <a:r>
              <a:rPr lang="en-US" sz="2400" b="1" dirty="0" smtClean="0">
                <a:solidFill>
                  <a:srgbClr val="00B050"/>
                </a:solidFill>
              </a:rPr>
              <a:t>Mar. </a:t>
            </a:r>
            <a:r>
              <a:rPr lang="en-US" sz="2400" dirty="0" smtClean="0">
                <a:solidFill>
                  <a:schemeClr val="bg1"/>
                </a:solidFill>
              </a:rPr>
              <a:t>9:12, 14:21,27;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4:16-21, 18:31, 20:17, 22:37, 24:27,44,46;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2:17, 5:39, 6:45, 12:14-16, 15:25; </a:t>
            </a:r>
            <a:r>
              <a:rPr lang="en-US" sz="2400" b="1" dirty="0" smtClean="0">
                <a:solidFill>
                  <a:srgbClr val="00B050"/>
                </a:solidFill>
              </a:rPr>
              <a:t>Act. </a:t>
            </a:r>
            <a:r>
              <a:rPr lang="en-US" sz="2400" dirty="0" smtClean="0">
                <a:solidFill>
                  <a:schemeClr val="bg1"/>
                </a:solidFill>
              </a:rPr>
              <a:t>3:18, 13:29, 15:14-17, 24:14, 26:22-23; </a:t>
            </a:r>
            <a:r>
              <a:rPr lang="en-US" sz="2400" b="1" dirty="0" smtClean="0">
                <a:solidFill>
                  <a:srgbClr val="00B050"/>
                </a:solidFill>
              </a:rPr>
              <a:t>Rom.</a:t>
            </a:r>
            <a:r>
              <a:rPr lang="en-US" sz="2400" dirty="0" smtClean="0">
                <a:solidFill>
                  <a:schemeClr val="bg1"/>
                </a:solidFill>
              </a:rPr>
              <a:t> 9:33, 11:26, 15:3,9; </a:t>
            </a:r>
            <a:r>
              <a:rPr lang="en-US" sz="2400" b="1" dirty="0" smtClean="0">
                <a:solidFill>
                  <a:srgbClr val="00B050"/>
                </a:solidFill>
              </a:rPr>
              <a:t>1 Cor.</a:t>
            </a:r>
            <a:r>
              <a:rPr lang="en-US" sz="2400" dirty="0" smtClean="0">
                <a:solidFill>
                  <a:schemeClr val="bg1"/>
                </a:solidFill>
              </a:rPr>
              <a:t> 15:45; </a:t>
            </a:r>
            <a:r>
              <a:rPr lang="en-US" sz="2400" b="1" dirty="0" smtClean="0">
                <a:solidFill>
                  <a:srgbClr val="00B050"/>
                </a:solidFill>
              </a:rPr>
              <a:t>Gal.</a:t>
            </a:r>
            <a:r>
              <a:rPr lang="en-US" sz="2400" dirty="0" smtClean="0">
                <a:solidFill>
                  <a:schemeClr val="bg1"/>
                </a:solidFill>
              </a:rPr>
              <a:t> 3:13; </a:t>
            </a:r>
            <a:r>
              <a:rPr lang="en-US" sz="2400" b="1" dirty="0" smtClean="0">
                <a:solidFill>
                  <a:srgbClr val="00B050"/>
                </a:solidFill>
              </a:rPr>
              <a:t>Heb.</a:t>
            </a:r>
            <a:r>
              <a:rPr lang="en-US" sz="2400" dirty="0" smtClean="0">
                <a:solidFill>
                  <a:schemeClr val="bg1"/>
                </a:solidFill>
              </a:rPr>
              <a:t> 10:7; </a:t>
            </a:r>
            <a:r>
              <a:rPr lang="en-US" sz="2400" b="1" dirty="0" smtClean="0">
                <a:solidFill>
                  <a:srgbClr val="00B050"/>
                </a:solidFill>
              </a:rPr>
              <a:t>Rev.</a:t>
            </a:r>
            <a:r>
              <a:rPr lang="en-US" sz="2400" dirty="0" smtClean="0">
                <a:solidFill>
                  <a:schemeClr val="bg1"/>
                </a:solidFill>
              </a:rPr>
              <a:t> 1:1, 12:1-5, etc)</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Ark-of-the-Covenant-1288x724.pn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8:9; </a:t>
            </a:r>
            <a:r>
              <a:rPr lang="en-US" sz="6600" b="1" dirty="0" smtClean="0">
                <a:solidFill>
                  <a:srgbClr val="00B050"/>
                </a:solidFill>
              </a:rPr>
              <a:t>2 Chr.</a:t>
            </a:r>
            <a:r>
              <a:rPr lang="en-US" sz="6600" b="1" dirty="0" smtClean="0">
                <a:solidFill>
                  <a:schemeClr val="bg1"/>
                </a:solidFill>
              </a:rPr>
              <a:t> 5:10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8:9 </a:t>
            </a:r>
            <a:r>
              <a:rPr lang="en-US" sz="3600" dirty="0" smtClean="0">
                <a:solidFill>
                  <a:schemeClr val="bg1"/>
                </a:solidFill>
              </a:rPr>
              <a:t>- </a:t>
            </a:r>
            <a:r>
              <a:rPr lang="en-US" sz="3600" i="1" dirty="0" smtClean="0">
                <a:solidFill>
                  <a:schemeClr val="bg1"/>
                </a:solidFill>
              </a:rPr>
              <a:t>There was</a:t>
            </a:r>
            <a:r>
              <a:rPr lang="en-US" sz="3600" dirty="0" smtClean="0">
                <a:solidFill>
                  <a:schemeClr val="bg1"/>
                </a:solidFill>
              </a:rPr>
              <a:t> nothing in the ark save the two tables </a:t>
            </a:r>
            <a:r>
              <a:rPr lang="en-US" sz="3600" b="1" dirty="0" smtClean="0">
                <a:solidFill>
                  <a:srgbClr val="FFFF00"/>
                </a:solidFill>
              </a:rPr>
              <a:t>of stone,</a:t>
            </a:r>
            <a:r>
              <a:rPr lang="en-US" sz="3600" dirty="0" smtClean="0">
                <a:solidFill>
                  <a:schemeClr val="bg1"/>
                </a:solidFill>
              </a:rPr>
              <a:t> which Moses put </a:t>
            </a:r>
            <a:r>
              <a:rPr lang="en-US" sz="3600" b="1" dirty="0" smtClean="0">
                <a:solidFill>
                  <a:srgbClr val="FFFF00"/>
                </a:solidFill>
              </a:rPr>
              <a:t>there</a:t>
            </a:r>
            <a:r>
              <a:rPr lang="en-US" sz="3600" dirty="0" smtClean="0">
                <a:solidFill>
                  <a:schemeClr val="bg1"/>
                </a:solidFill>
              </a:rPr>
              <a:t> at </a:t>
            </a:r>
            <a:r>
              <a:rPr lang="en-US" sz="3600" dirty="0" err="1" smtClean="0">
                <a:solidFill>
                  <a:schemeClr val="bg1"/>
                </a:solidFill>
              </a:rPr>
              <a:t>Horeb</a:t>
            </a:r>
            <a:r>
              <a:rPr lang="en-US" sz="3600" dirty="0" smtClean="0">
                <a:solidFill>
                  <a:schemeClr val="bg1"/>
                </a:solidFill>
              </a:rPr>
              <a:t>, when the LORD made </a:t>
            </a:r>
            <a:r>
              <a:rPr lang="en-US" sz="3600" i="1" dirty="0" smtClean="0">
                <a:solidFill>
                  <a:schemeClr val="bg1"/>
                </a:solidFill>
              </a:rPr>
              <a:t>a covenant</a:t>
            </a:r>
            <a:r>
              <a:rPr lang="en-US" sz="3600" dirty="0" smtClean="0">
                <a:solidFill>
                  <a:schemeClr val="bg1"/>
                </a:solidFill>
              </a:rPr>
              <a:t> with the children of Israel, when they came out of </a:t>
            </a:r>
            <a:r>
              <a:rPr lang="en-US" sz="3600" b="1" dirty="0" smtClean="0">
                <a:solidFill>
                  <a:srgbClr val="FFFF00"/>
                </a:solidFill>
              </a:rPr>
              <a:t>the land of</a:t>
            </a:r>
            <a:r>
              <a:rPr lang="en-US" sz="3600" dirty="0" smtClean="0">
                <a:solidFill>
                  <a:schemeClr val="bg1"/>
                </a:solidFill>
              </a:rPr>
              <a:t> Egypt.</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5:10</a:t>
            </a:r>
            <a:r>
              <a:rPr lang="en-US" sz="3600" dirty="0" smtClean="0">
                <a:solidFill>
                  <a:schemeClr val="bg1"/>
                </a:solidFill>
              </a:rPr>
              <a:t> - </a:t>
            </a:r>
            <a:r>
              <a:rPr lang="en-US" sz="3600" i="1" dirty="0" smtClean="0">
                <a:solidFill>
                  <a:schemeClr val="bg1"/>
                </a:solidFill>
              </a:rPr>
              <a:t>There was</a:t>
            </a:r>
            <a:r>
              <a:rPr lang="en-US" sz="3600" dirty="0" smtClean="0">
                <a:solidFill>
                  <a:schemeClr val="bg1"/>
                </a:solidFill>
              </a:rPr>
              <a:t> nothing in the ark save the two tables which Moses put </a:t>
            </a:r>
            <a:r>
              <a:rPr lang="en-US" sz="3600" b="1" i="1" dirty="0" smtClean="0">
                <a:solidFill>
                  <a:srgbClr val="FFFF00"/>
                </a:solidFill>
              </a:rPr>
              <a:t>therein</a:t>
            </a:r>
            <a:r>
              <a:rPr lang="en-US" sz="3600" dirty="0" smtClean="0">
                <a:solidFill>
                  <a:schemeClr val="bg1"/>
                </a:solidFill>
              </a:rPr>
              <a:t> at </a:t>
            </a:r>
            <a:r>
              <a:rPr lang="en-US" sz="3600" dirty="0" err="1" smtClean="0">
                <a:solidFill>
                  <a:schemeClr val="bg1"/>
                </a:solidFill>
              </a:rPr>
              <a:t>Horeb</a:t>
            </a:r>
            <a:r>
              <a:rPr lang="en-US" sz="3600" dirty="0" smtClean="0">
                <a:solidFill>
                  <a:schemeClr val="bg1"/>
                </a:solidFill>
              </a:rPr>
              <a:t>, when the LORD made </a:t>
            </a:r>
            <a:r>
              <a:rPr lang="en-US" sz="3600" i="1" dirty="0" smtClean="0">
                <a:solidFill>
                  <a:schemeClr val="bg1"/>
                </a:solidFill>
              </a:rPr>
              <a:t>a covenant</a:t>
            </a:r>
            <a:r>
              <a:rPr lang="en-US" sz="3600" dirty="0" smtClean="0">
                <a:solidFill>
                  <a:schemeClr val="bg1"/>
                </a:solidFill>
              </a:rPr>
              <a:t> with the children of Israel, when they came out of Egypt.</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8:9; </a:t>
            </a:r>
            <a:r>
              <a:rPr lang="en-US" sz="6600" b="1" dirty="0" smtClean="0">
                <a:solidFill>
                  <a:srgbClr val="00B050"/>
                </a:solidFill>
              </a:rPr>
              <a:t>2 Chr.</a:t>
            </a:r>
            <a:r>
              <a:rPr lang="en-US" sz="6600" b="1" dirty="0" smtClean="0">
                <a:solidFill>
                  <a:schemeClr val="bg1"/>
                </a:solidFill>
              </a:rPr>
              <a:t> 5:10 KJB</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What was in the Ark?</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There was </a:t>
            </a:r>
            <a:r>
              <a:rPr lang="en-US" sz="2400" b="1" dirty="0" smtClean="0">
                <a:solidFill>
                  <a:srgbClr val="FF0000"/>
                </a:solidFill>
              </a:rPr>
              <a:t>no thing</a:t>
            </a:r>
            <a:r>
              <a:rPr lang="en-US" sz="2400" dirty="0" smtClean="0">
                <a:solidFill>
                  <a:schemeClr val="bg1"/>
                </a:solidFill>
              </a:rPr>
              <a:t> in the ark </a:t>
            </a:r>
            <a:r>
              <a:rPr lang="en-US" sz="2400" b="1" u="sng" dirty="0" smtClean="0">
                <a:solidFill>
                  <a:schemeClr val="bg1"/>
                </a:solidFill>
              </a:rPr>
              <a:t>except</a:t>
            </a:r>
            <a:r>
              <a:rPr lang="en-US" sz="2400" dirty="0" smtClean="0">
                <a:solidFill>
                  <a:schemeClr val="bg1"/>
                </a:solidFill>
              </a:rPr>
              <a:t> </a:t>
            </a:r>
            <a:r>
              <a:rPr lang="en-US" sz="2400" b="1" dirty="0" smtClean="0">
                <a:solidFill>
                  <a:srgbClr val="00B0F0"/>
                </a:solidFill>
              </a:rPr>
              <a:t>the Ten Commandments, which is God's Character</a:t>
            </a:r>
            <a:r>
              <a:rPr lang="en-US" sz="2400" dirty="0" smtClean="0">
                <a:solidFill>
                  <a:schemeClr val="bg1"/>
                </a:solidFill>
              </a:rPr>
              <a:t>.</a:t>
            </a:r>
          </a:p>
          <a:p>
            <a:endParaRPr lang="en-US" sz="500" dirty="0" smtClean="0">
              <a:solidFill>
                <a:schemeClr val="bg1"/>
              </a:solidFill>
            </a:endParaRPr>
          </a:p>
          <a:p>
            <a:r>
              <a:rPr lang="en-US" sz="2400" b="1" dirty="0" smtClean="0">
                <a:solidFill>
                  <a:srgbClr val="FF0000"/>
                </a:solidFill>
              </a:rPr>
              <a:t>Nothing</a:t>
            </a:r>
            <a:r>
              <a:rPr lang="en-US" sz="2400" dirty="0" smtClean="0">
                <a:solidFill>
                  <a:schemeClr val="bg1"/>
                </a:solidFill>
              </a:rPr>
              <a:t> is to be added, </a:t>
            </a:r>
            <a:r>
              <a:rPr lang="en-US" sz="2400" b="1" dirty="0" smtClean="0">
                <a:solidFill>
                  <a:srgbClr val="FF0000"/>
                </a:solidFill>
              </a:rPr>
              <a:t>nor</a:t>
            </a:r>
            <a:r>
              <a:rPr lang="en-US" sz="2400" dirty="0" smtClean="0">
                <a:solidFill>
                  <a:schemeClr val="bg1"/>
                </a:solidFill>
              </a:rPr>
              <a:t> subtracted from </a:t>
            </a:r>
            <a:r>
              <a:rPr lang="en-US" sz="2400" b="1" dirty="0" smtClean="0">
                <a:solidFill>
                  <a:srgbClr val="00B0F0"/>
                </a:solidFill>
              </a:rPr>
              <a:t>this perfect Character</a:t>
            </a:r>
            <a:r>
              <a:rPr lang="en-US" sz="2400" dirty="0" smtClean="0">
                <a:solidFill>
                  <a:schemeClr val="bg1"/>
                </a:solidFill>
              </a:rPr>
              <a:t>.</a:t>
            </a:r>
          </a:p>
          <a:p>
            <a:endParaRPr lang="en-US" sz="500" dirty="0" smtClean="0">
              <a:solidFill>
                <a:schemeClr val="bg1"/>
              </a:solidFill>
            </a:endParaRPr>
          </a:p>
          <a:p>
            <a:r>
              <a:rPr lang="en-US" sz="2400" dirty="0" smtClean="0">
                <a:solidFill>
                  <a:schemeClr val="bg1"/>
                </a:solidFill>
              </a:rPr>
              <a:t>We </a:t>
            </a:r>
            <a:r>
              <a:rPr lang="en-US" sz="2400" b="1" dirty="0" smtClean="0">
                <a:solidFill>
                  <a:srgbClr val="FF0000"/>
                </a:solidFill>
              </a:rPr>
              <a:t>cannot</a:t>
            </a:r>
            <a:r>
              <a:rPr lang="en-US" sz="2400" dirty="0" smtClean="0">
                <a:solidFill>
                  <a:schemeClr val="bg1"/>
                </a:solidFill>
              </a:rPr>
              <a:t> add to it, </a:t>
            </a:r>
            <a:r>
              <a:rPr lang="en-US" sz="2400" b="1" dirty="0" smtClean="0">
                <a:solidFill>
                  <a:srgbClr val="FF0000"/>
                </a:solidFill>
              </a:rPr>
              <a:t>nor</a:t>
            </a:r>
            <a:r>
              <a:rPr lang="en-US" sz="2400" dirty="0" smtClean="0">
                <a:solidFill>
                  <a:schemeClr val="bg1"/>
                </a:solidFill>
              </a:rPr>
              <a:t> ought we to diminish anything from </a:t>
            </a:r>
            <a:r>
              <a:rPr lang="en-US" sz="2400" b="1" dirty="0" smtClean="0">
                <a:solidFill>
                  <a:srgbClr val="00B0F0"/>
                </a:solidFill>
              </a:rPr>
              <a:t>His perfect Love</a:t>
            </a:r>
            <a:r>
              <a:rPr lang="en-US" sz="2400" dirty="0" smtClean="0">
                <a:solidFill>
                  <a:schemeClr val="bg1"/>
                </a:solidFill>
              </a:rPr>
              <a:t>.</a:t>
            </a:r>
          </a:p>
          <a:p>
            <a:endParaRPr lang="en-US" sz="500" dirty="0" smtClean="0">
              <a:solidFill>
                <a:schemeClr val="bg1"/>
              </a:solidFill>
            </a:endParaRPr>
          </a:p>
          <a:p>
            <a:r>
              <a:rPr lang="en-US" sz="2400" dirty="0" smtClean="0">
                <a:solidFill>
                  <a:schemeClr val="bg1"/>
                </a:solidFill>
              </a:rPr>
              <a:t>It is </a:t>
            </a:r>
            <a:r>
              <a:rPr lang="en-US" sz="2400" b="1" dirty="0" smtClean="0">
                <a:solidFill>
                  <a:srgbClr val="00B0F0"/>
                </a:solidFill>
              </a:rPr>
              <a:t>Christ Jesus</a:t>
            </a:r>
            <a:r>
              <a:rPr lang="en-US" sz="2400" dirty="0" smtClean="0">
                <a:solidFill>
                  <a:schemeClr val="bg1"/>
                </a:solidFill>
              </a:rPr>
              <a:t> </a:t>
            </a:r>
            <a:r>
              <a:rPr lang="en-US" sz="2400" b="1" dirty="0" smtClean="0">
                <a:solidFill>
                  <a:srgbClr val="00B050"/>
                </a:solidFill>
              </a:rPr>
              <a:t>(</a:t>
            </a:r>
            <a:r>
              <a:rPr lang="en-US" sz="2400" b="1" dirty="0" smtClean="0">
                <a:solidFill>
                  <a:srgbClr val="00B0F0"/>
                </a:solidFill>
              </a:rPr>
              <a:t>the Word of God</a:t>
            </a:r>
            <a:r>
              <a:rPr lang="en-US" sz="2400" b="1" dirty="0" smtClean="0">
                <a:solidFill>
                  <a:srgbClr val="00B050"/>
                </a:solidFill>
              </a:rPr>
              <a:t>)</a:t>
            </a:r>
            <a:r>
              <a:rPr lang="en-US" sz="2400" dirty="0" smtClean="0">
                <a:solidFill>
                  <a:schemeClr val="bg1"/>
                </a:solidFill>
              </a:rPr>
              <a:t>, the very </a:t>
            </a:r>
            <a:r>
              <a:rPr lang="en-US" sz="2400" b="1" dirty="0" smtClean="0">
                <a:solidFill>
                  <a:schemeClr val="bg1"/>
                </a:solidFill>
              </a:rPr>
              <a:t>“</a:t>
            </a:r>
            <a:r>
              <a:rPr lang="en-US" sz="2400" b="1" dirty="0" smtClean="0">
                <a:solidFill>
                  <a:srgbClr val="FFFF00"/>
                </a:solidFill>
              </a:rPr>
              <a:t>express image</a:t>
            </a:r>
            <a:r>
              <a:rPr lang="en-US" sz="2400" b="1" dirty="0" smtClean="0">
                <a:solidFill>
                  <a:schemeClr val="bg1"/>
                </a:solidFill>
              </a:rPr>
              <a:t>”</a:t>
            </a:r>
            <a:r>
              <a:rPr lang="en-US" sz="2400" dirty="0" smtClean="0">
                <a:solidFill>
                  <a:schemeClr val="bg1"/>
                </a:solidFill>
              </a:rPr>
              <a:t> (</a:t>
            </a:r>
            <a:r>
              <a:rPr lang="en-US" sz="2400" b="1" dirty="0" err="1" smtClean="0">
                <a:solidFill>
                  <a:schemeClr val="bg1"/>
                </a:solidFill>
              </a:rPr>
              <a:t>charakter</a:t>
            </a:r>
            <a:r>
              <a:rPr lang="en-US" sz="2400" dirty="0" smtClean="0">
                <a:solidFill>
                  <a:schemeClr val="bg1"/>
                </a:solidFill>
              </a:rPr>
              <a:t>; </a:t>
            </a:r>
            <a:r>
              <a:rPr lang="en-US" sz="2400" b="1" dirty="0" smtClean="0">
                <a:solidFill>
                  <a:srgbClr val="00B050"/>
                </a:solidFill>
              </a:rPr>
              <a:t>Heb.</a:t>
            </a:r>
            <a:r>
              <a:rPr lang="en-US" sz="2400" dirty="0" smtClean="0">
                <a:solidFill>
                  <a:schemeClr val="bg1"/>
                </a:solidFill>
              </a:rPr>
              <a:t> 1:3 KJB) of the Father, that is to be </a:t>
            </a:r>
            <a:r>
              <a:rPr lang="en-US" sz="2400" b="1" u="sng" dirty="0" smtClean="0">
                <a:solidFill>
                  <a:schemeClr val="bg1"/>
                </a:solidFill>
              </a:rPr>
              <a:t>in</a:t>
            </a:r>
            <a:r>
              <a:rPr lang="en-US" sz="2400" dirty="0" smtClean="0">
                <a:solidFill>
                  <a:schemeClr val="bg1"/>
                </a:solidFill>
              </a:rPr>
              <a:t> the Heart/Ark.</a:t>
            </a:r>
          </a:p>
          <a:p>
            <a:endParaRPr lang="en-US" sz="500" dirty="0" smtClean="0">
              <a:solidFill>
                <a:schemeClr val="bg1"/>
              </a:solidFill>
            </a:endParaRPr>
          </a:p>
          <a:p>
            <a:r>
              <a:rPr lang="en-US" sz="2400" dirty="0" smtClean="0">
                <a:solidFill>
                  <a:schemeClr val="bg1"/>
                </a:solidFill>
              </a:rPr>
              <a:t>It is </a:t>
            </a:r>
            <a:r>
              <a:rPr lang="en-US" sz="2400" b="1" dirty="0" smtClean="0">
                <a:solidFill>
                  <a:srgbClr val="00B0F0"/>
                </a:solidFill>
              </a:rPr>
              <a:t>He</a:t>
            </a:r>
            <a:r>
              <a:rPr lang="en-US" sz="2400" dirty="0" smtClean="0">
                <a:solidFill>
                  <a:schemeClr val="bg1"/>
                </a:solidFill>
              </a:rPr>
              <a:t> which is to be formed in us.</a:t>
            </a:r>
          </a:p>
          <a:p>
            <a:endParaRPr lang="en-US" sz="500" dirty="0" smtClean="0">
              <a:solidFill>
                <a:schemeClr val="bg1"/>
              </a:solidFill>
            </a:endParaRPr>
          </a:p>
          <a:p>
            <a:r>
              <a:rPr lang="en-US" sz="2400" dirty="0" smtClean="0">
                <a:solidFill>
                  <a:schemeClr val="bg1"/>
                </a:solidFill>
              </a:rPr>
              <a:t>We must have the ark </a:t>
            </a:r>
            <a:r>
              <a:rPr lang="en-US" sz="2400" dirty="0" smtClean="0">
                <a:solidFill>
                  <a:srgbClr val="00B050"/>
                </a:solidFill>
              </a:rPr>
              <a:t>(Heart of God)</a:t>
            </a:r>
            <a:r>
              <a:rPr lang="en-US" sz="2400" dirty="0" smtClean="0">
                <a:solidFill>
                  <a:schemeClr val="bg1"/>
                </a:solidFill>
              </a:rPr>
              <a:t>, filled with the Word of God, to shine forth from within the Most Holy Place of the heart.</a:t>
            </a:r>
            <a:endParaRPr lang="en-US" sz="2400" b="1" dirty="0" smtClean="0">
              <a:solidFill>
                <a:schemeClr val="bg1"/>
              </a:solidFill>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Heb. 1:3  </a:t>
            </a:r>
            <a:r>
              <a:rPr lang="en-US" sz="2600" b="1" dirty="0" smtClean="0">
                <a:solidFill>
                  <a:srgbClr val="00B050"/>
                </a:solidFill>
              </a:rPr>
              <a:t>(Jesus)</a:t>
            </a:r>
            <a:r>
              <a:rPr lang="en-US" sz="2600" dirty="0" smtClean="0">
                <a:solidFill>
                  <a:schemeClr val="bg1"/>
                </a:solidFill>
              </a:rPr>
              <a:t> Who being the brightness of </a:t>
            </a:r>
            <a:r>
              <a:rPr lang="en-US" sz="2600" i="1" dirty="0" smtClean="0">
                <a:solidFill>
                  <a:schemeClr val="bg1"/>
                </a:solidFill>
              </a:rPr>
              <a:t>his</a:t>
            </a:r>
            <a:r>
              <a:rPr lang="en-US" sz="2600" dirty="0" smtClean="0">
                <a:solidFill>
                  <a:schemeClr val="bg1"/>
                </a:solidFill>
              </a:rPr>
              <a:t> </a:t>
            </a:r>
            <a:r>
              <a:rPr lang="en-US" sz="2600" b="1" dirty="0" smtClean="0">
                <a:solidFill>
                  <a:srgbClr val="00B050"/>
                </a:solidFill>
              </a:rPr>
              <a:t>(the Father’s)</a:t>
            </a:r>
            <a:r>
              <a:rPr lang="en-US" sz="2600" dirty="0" smtClean="0">
                <a:solidFill>
                  <a:schemeClr val="bg1"/>
                </a:solidFill>
              </a:rPr>
              <a:t> glory, and </a:t>
            </a:r>
            <a:r>
              <a:rPr lang="en-US" sz="2600" b="1" dirty="0" smtClean="0">
                <a:solidFill>
                  <a:srgbClr val="00B050"/>
                </a:solidFill>
              </a:rPr>
              <a:t>(Jesus)</a:t>
            </a:r>
            <a:r>
              <a:rPr lang="en-US" sz="2600" dirty="0" smtClean="0">
                <a:solidFill>
                  <a:schemeClr val="bg1"/>
                </a:solidFill>
              </a:rPr>
              <a:t> </a:t>
            </a:r>
            <a:r>
              <a:rPr lang="en-US" sz="2600" b="1" dirty="0" smtClean="0">
                <a:solidFill>
                  <a:srgbClr val="00B0F0"/>
                </a:solidFill>
              </a:rPr>
              <a:t>the express image</a:t>
            </a:r>
            <a:r>
              <a:rPr lang="en-US" sz="2600" dirty="0" smtClean="0">
                <a:solidFill>
                  <a:schemeClr val="bg1"/>
                </a:solidFill>
              </a:rPr>
              <a:t> of his </a:t>
            </a:r>
            <a:r>
              <a:rPr lang="en-US" sz="2600" b="1" dirty="0" smtClean="0">
                <a:solidFill>
                  <a:srgbClr val="00B050"/>
                </a:solidFill>
              </a:rPr>
              <a:t>(the Father’s)</a:t>
            </a:r>
            <a:r>
              <a:rPr lang="en-US" sz="2600" dirty="0" smtClean="0">
                <a:solidFill>
                  <a:schemeClr val="bg1"/>
                </a:solidFill>
              </a:rPr>
              <a:t> person, and upholding all things by the word of his power, when he had by himself purged our sins, sat down on the right hand of the Majesty on high;</a:t>
            </a:r>
          </a:p>
          <a:p>
            <a:endParaRPr lang="en-US" sz="400" dirty="0" smtClean="0">
              <a:solidFill>
                <a:schemeClr val="bg1"/>
              </a:solidFill>
            </a:endParaRPr>
          </a:p>
          <a:p>
            <a:r>
              <a:rPr lang="en-US" sz="2600" dirty="0" smtClean="0">
                <a:solidFill>
                  <a:schemeClr val="bg1"/>
                </a:solidFill>
              </a:rPr>
              <a:t>Gal. 4:19  My little children, of whom I travail in birth again until </a:t>
            </a:r>
            <a:r>
              <a:rPr lang="en-US" sz="2600" b="1" dirty="0" smtClean="0">
                <a:solidFill>
                  <a:srgbClr val="00B0F0"/>
                </a:solidFill>
              </a:rPr>
              <a:t>Christ be formed in you</a:t>
            </a:r>
            <a:r>
              <a:rPr lang="en-US" sz="2600" dirty="0" smtClean="0">
                <a:solidFill>
                  <a:schemeClr val="bg1"/>
                </a:solidFill>
              </a:rPr>
              <a:t>,</a:t>
            </a:r>
          </a:p>
          <a:p>
            <a:endParaRPr lang="en-US" sz="400" dirty="0" smtClean="0">
              <a:solidFill>
                <a:schemeClr val="bg1"/>
              </a:solidFill>
            </a:endParaRPr>
          </a:p>
          <a:p>
            <a:r>
              <a:rPr lang="en-US" sz="2600" dirty="0" smtClean="0">
                <a:solidFill>
                  <a:schemeClr val="bg1"/>
                </a:solidFill>
              </a:rPr>
              <a:t>Col. 1:26  </a:t>
            </a:r>
            <a:r>
              <a:rPr lang="en-US" sz="2600" i="1" dirty="0" smtClean="0">
                <a:solidFill>
                  <a:schemeClr val="bg1"/>
                </a:solidFill>
              </a:rPr>
              <a:t>Even</a:t>
            </a:r>
            <a:r>
              <a:rPr lang="en-US" sz="2600" dirty="0" smtClean="0">
                <a:solidFill>
                  <a:schemeClr val="bg1"/>
                </a:solidFill>
              </a:rPr>
              <a:t> </a:t>
            </a:r>
            <a:r>
              <a:rPr lang="en-US" sz="2600" b="1" dirty="0" smtClean="0">
                <a:solidFill>
                  <a:srgbClr val="00B0F0"/>
                </a:solidFill>
              </a:rPr>
              <a:t>the mystery</a:t>
            </a:r>
            <a:r>
              <a:rPr lang="en-US" sz="2600" dirty="0" smtClean="0">
                <a:solidFill>
                  <a:schemeClr val="bg1"/>
                </a:solidFill>
              </a:rPr>
              <a:t> which hath been hid from ages and from generations, but </a:t>
            </a:r>
            <a:r>
              <a:rPr lang="en-US" sz="2600" b="1" dirty="0" smtClean="0">
                <a:solidFill>
                  <a:srgbClr val="00B0F0"/>
                </a:solidFill>
              </a:rPr>
              <a:t>now is made manifest</a:t>
            </a:r>
            <a:r>
              <a:rPr lang="en-US" sz="2600" dirty="0" smtClean="0">
                <a:solidFill>
                  <a:schemeClr val="bg1"/>
                </a:solidFill>
              </a:rPr>
              <a:t> to his saints:</a:t>
            </a:r>
          </a:p>
          <a:p>
            <a:endParaRPr lang="en-US" sz="400" dirty="0" smtClean="0">
              <a:solidFill>
                <a:schemeClr val="bg1"/>
              </a:solidFill>
            </a:endParaRPr>
          </a:p>
          <a:p>
            <a:r>
              <a:rPr lang="en-US" sz="2600" dirty="0" smtClean="0">
                <a:solidFill>
                  <a:schemeClr val="bg1"/>
                </a:solidFill>
              </a:rPr>
              <a:t>Col. 1:27  To whom </a:t>
            </a:r>
            <a:r>
              <a:rPr lang="en-US" sz="2600" b="1" dirty="0" smtClean="0">
                <a:solidFill>
                  <a:srgbClr val="00B0F0"/>
                </a:solidFill>
              </a:rPr>
              <a:t>God would make known</a:t>
            </a:r>
            <a:r>
              <a:rPr lang="en-US" sz="2600" dirty="0" smtClean="0">
                <a:solidFill>
                  <a:schemeClr val="bg1"/>
                </a:solidFill>
              </a:rPr>
              <a:t> what </a:t>
            </a:r>
            <a:r>
              <a:rPr lang="en-US" sz="2600" i="1" dirty="0" smtClean="0">
                <a:solidFill>
                  <a:schemeClr val="bg1"/>
                </a:solidFill>
              </a:rPr>
              <a:t>is</a:t>
            </a:r>
            <a:r>
              <a:rPr lang="en-US" sz="2600" dirty="0" smtClean="0">
                <a:solidFill>
                  <a:schemeClr val="bg1"/>
                </a:solidFill>
              </a:rPr>
              <a:t> the riches of </a:t>
            </a:r>
            <a:r>
              <a:rPr lang="en-US" sz="2600" b="1" dirty="0" smtClean="0">
                <a:solidFill>
                  <a:srgbClr val="00B0F0"/>
                </a:solidFill>
              </a:rPr>
              <a:t>the glory of this mystery</a:t>
            </a:r>
            <a:r>
              <a:rPr lang="en-US" sz="2600" dirty="0" smtClean="0">
                <a:solidFill>
                  <a:schemeClr val="bg1"/>
                </a:solidFill>
              </a:rPr>
              <a:t> among the Gentiles; </a:t>
            </a:r>
            <a:r>
              <a:rPr lang="en-US" sz="2600" b="1" dirty="0" smtClean="0">
                <a:solidFill>
                  <a:srgbClr val="00B0F0"/>
                </a:solidFill>
              </a:rPr>
              <a:t>which is Christ in you, the hope of glory</a:t>
            </a:r>
            <a:r>
              <a:rPr lang="en-US" sz="2600" dirty="0" smtClean="0">
                <a:solidFill>
                  <a:schemeClr val="bg1"/>
                </a:solidFill>
              </a:rPr>
              <a:t>:</a:t>
            </a:r>
            <a:endParaRPr lang="en-US" sz="2600" b="1" dirty="0" smtClean="0">
              <a:solidFill>
                <a:schemeClr val="bg1"/>
              </a:solidFill>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700" dirty="0" smtClean="0">
                <a:solidFill>
                  <a:schemeClr val="bg1"/>
                </a:solidFill>
              </a:rPr>
              <a:t>Num. 22:18  And Balaam answered and said unto the servants of </a:t>
            </a:r>
            <a:r>
              <a:rPr lang="en-US" sz="2700" dirty="0" err="1" smtClean="0">
                <a:solidFill>
                  <a:schemeClr val="bg1"/>
                </a:solidFill>
              </a:rPr>
              <a:t>Balak</a:t>
            </a:r>
            <a:r>
              <a:rPr lang="en-US" sz="2700" dirty="0" smtClean="0">
                <a:solidFill>
                  <a:schemeClr val="bg1"/>
                </a:solidFill>
              </a:rPr>
              <a:t>, If </a:t>
            </a:r>
            <a:r>
              <a:rPr lang="en-US" sz="2700" dirty="0" err="1" smtClean="0">
                <a:solidFill>
                  <a:schemeClr val="bg1"/>
                </a:solidFill>
              </a:rPr>
              <a:t>Balak</a:t>
            </a:r>
            <a:r>
              <a:rPr lang="en-US" sz="2700" dirty="0" smtClean="0">
                <a:solidFill>
                  <a:schemeClr val="bg1"/>
                </a:solidFill>
              </a:rPr>
              <a:t> would give me his house full of silver and gold, </a:t>
            </a:r>
            <a:r>
              <a:rPr lang="en-US" sz="2700" b="1" dirty="0" smtClean="0">
                <a:solidFill>
                  <a:srgbClr val="FFFF00"/>
                </a:solidFill>
              </a:rPr>
              <a:t>I cannot go beyond the word of the LORD my God, to do less or more</a:t>
            </a:r>
            <a:r>
              <a:rPr lang="en-US" sz="2700" dirty="0" smtClean="0">
                <a:solidFill>
                  <a:schemeClr val="bg1"/>
                </a:solidFill>
              </a:rPr>
              <a:t>. </a:t>
            </a:r>
          </a:p>
          <a:p>
            <a:endParaRPr lang="en-US" sz="800" dirty="0" smtClean="0">
              <a:solidFill>
                <a:schemeClr val="bg1"/>
              </a:solidFill>
            </a:endParaRPr>
          </a:p>
          <a:p>
            <a:r>
              <a:rPr lang="en-US" sz="2700" dirty="0" smtClean="0">
                <a:solidFill>
                  <a:schemeClr val="bg1"/>
                </a:solidFill>
              </a:rPr>
              <a:t>Num. 24:13  If </a:t>
            </a:r>
            <a:r>
              <a:rPr lang="en-US" sz="2700" dirty="0" err="1" smtClean="0">
                <a:solidFill>
                  <a:schemeClr val="bg1"/>
                </a:solidFill>
              </a:rPr>
              <a:t>Balak</a:t>
            </a:r>
            <a:r>
              <a:rPr lang="en-US" sz="2700" dirty="0" smtClean="0">
                <a:solidFill>
                  <a:schemeClr val="bg1"/>
                </a:solidFill>
              </a:rPr>
              <a:t> would give me his house full of silver and gold, </a:t>
            </a:r>
            <a:r>
              <a:rPr lang="en-US" sz="2700" b="1" dirty="0" smtClean="0">
                <a:solidFill>
                  <a:srgbClr val="FFFF00"/>
                </a:solidFill>
              </a:rPr>
              <a:t>I cannot go beyond the commandment of the LORD, to do </a:t>
            </a:r>
            <a:r>
              <a:rPr lang="en-US" sz="2700" b="1" i="1" dirty="0" smtClean="0">
                <a:solidFill>
                  <a:srgbClr val="FFFF00"/>
                </a:solidFill>
              </a:rPr>
              <a:t>either</a:t>
            </a:r>
            <a:r>
              <a:rPr lang="en-US" sz="2700" b="1" dirty="0" smtClean="0">
                <a:solidFill>
                  <a:srgbClr val="FFFF00"/>
                </a:solidFill>
              </a:rPr>
              <a:t> good or bad of mine own mind; </a:t>
            </a:r>
            <a:r>
              <a:rPr lang="en-US" sz="2700" b="1" i="1" dirty="0" smtClean="0">
                <a:solidFill>
                  <a:srgbClr val="FFFF00"/>
                </a:solidFill>
              </a:rPr>
              <a:t>but</a:t>
            </a:r>
            <a:r>
              <a:rPr lang="en-US" sz="2700" b="1" dirty="0" smtClean="0">
                <a:solidFill>
                  <a:srgbClr val="FFFF00"/>
                </a:solidFill>
              </a:rPr>
              <a:t> what the LORD </a:t>
            </a:r>
            <a:r>
              <a:rPr lang="en-US" sz="2700" b="1" dirty="0" err="1" smtClean="0">
                <a:solidFill>
                  <a:srgbClr val="FFFF00"/>
                </a:solidFill>
              </a:rPr>
              <a:t>saith</a:t>
            </a:r>
            <a:r>
              <a:rPr lang="en-US" sz="2700" b="1" dirty="0" smtClean="0">
                <a:solidFill>
                  <a:srgbClr val="FFFF00"/>
                </a:solidFill>
              </a:rPr>
              <a:t>, that will I speak</a:t>
            </a:r>
            <a:r>
              <a:rPr lang="en-US" sz="2700" dirty="0" smtClean="0">
                <a:solidFill>
                  <a:schemeClr val="bg1"/>
                </a:solidFill>
              </a:rPr>
              <a:t>? </a:t>
            </a:r>
          </a:p>
          <a:p>
            <a:endParaRPr lang="en-US" sz="800" dirty="0" smtClean="0">
              <a:solidFill>
                <a:schemeClr val="bg1"/>
              </a:solidFill>
            </a:endParaRPr>
          </a:p>
          <a:p>
            <a:r>
              <a:rPr lang="en-US" sz="2700" dirty="0" smtClean="0">
                <a:solidFill>
                  <a:schemeClr val="bg1"/>
                </a:solidFill>
              </a:rPr>
              <a:t>Deut. 4:2  </a:t>
            </a:r>
            <a:r>
              <a:rPr lang="en-US" sz="2700" b="1" dirty="0" smtClean="0">
                <a:solidFill>
                  <a:srgbClr val="FFFF00"/>
                </a:solidFill>
              </a:rPr>
              <a:t>Ye shall not add unto the word which I command you, neither shall ye diminish ought from it</a:t>
            </a:r>
            <a:r>
              <a:rPr lang="en-US" sz="2700" dirty="0" smtClean="0">
                <a:solidFill>
                  <a:schemeClr val="bg1"/>
                </a:solidFill>
              </a:rPr>
              <a:t>, that ye may keep the commandments of the LORD your God which I command you. </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500" dirty="0" smtClean="0">
                <a:solidFill>
                  <a:schemeClr val="bg1"/>
                </a:solidFill>
              </a:rPr>
              <a:t>Deut. 5:32  Ye shall observe to do therefore as the LORD your God hath commanded you: </a:t>
            </a:r>
            <a:r>
              <a:rPr lang="en-US" sz="2500" b="1" dirty="0" smtClean="0">
                <a:solidFill>
                  <a:srgbClr val="FFFF00"/>
                </a:solidFill>
              </a:rPr>
              <a:t>ye shall not turn aside to the right hand or to the left.</a:t>
            </a:r>
          </a:p>
          <a:p>
            <a:endParaRPr lang="en-US" sz="600" dirty="0" smtClean="0">
              <a:solidFill>
                <a:schemeClr val="bg1"/>
              </a:solidFill>
            </a:endParaRPr>
          </a:p>
          <a:p>
            <a:r>
              <a:rPr lang="en-US" sz="2500" dirty="0" smtClean="0">
                <a:solidFill>
                  <a:schemeClr val="bg1"/>
                </a:solidFill>
              </a:rPr>
              <a:t>Pro. 30:6  </a:t>
            </a:r>
            <a:r>
              <a:rPr lang="en-US" sz="2500" b="1" dirty="0" smtClean="0">
                <a:solidFill>
                  <a:srgbClr val="FFFF00"/>
                </a:solidFill>
              </a:rPr>
              <a:t>Add thou not unto his words</a:t>
            </a:r>
            <a:r>
              <a:rPr lang="en-US" sz="2500" dirty="0" smtClean="0">
                <a:solidFill>
                  <a:schemeClr val="bg1"/>
                </a:solidFill>
              </a:rPr>
              <a:t>, lest he reprove thee, and thou be found a liar.</a:t>
            </a:r>
          </a:p>
          <a:p>
            <a:endParaRPr lang="en-US" sz="600" dirty="0" smtClean="0">
              <a:solidFill>
                <a:schemeClr val="bg1"/>
              </a:solidFill>
            </a:endParaRPr>
          </a:p>
          <a:p>
            <a:r>
              <a:rPr lang="en-US" sz="2500" dirty="0" smtClean="0">
                <a:solidFill>
                  <a:schemeClr val="bg1"/>
                </a:solidFill>
              </a:rPr>
              <a:t>Rev. 22:18  For I testify unto every man that </a:t>
            </a:r>
            <a:r>
              <a:rPr lang="en-US" sz="2500" dirty="0" err="1" smtClean="0">
                <a:solidFill>
                  <a:schemeClr val="bg1"/>
                </a:solidFill>
              </a:rPr>
              <a:t>heareth</a:t>
            </a:r>
            <a:r>
              <a:rPr lang="en-US" sz="2500" dirty="0" smtClean="0">
                <a:solidFill>
                  <a:schemeClr val="bg1"/>
                </a:solidFill>
              </a:rPr>
              <a:t> the words of the prophecy of this book, </a:t>
            </a:r>
            <a:r>
              <a:rPr lang="en-US" sz="2500" b="1" dirty="0" smtClean="0">
                <a:solidFill>
                  <a:srgbClr val="FFFF00"/>
                </a:solidFill>
              </a:rPr>
              <a:t>If any man shall add unto these things, God shall add unto him the plagues that are written in this book:</a:t>
            </a:r>
          </a:p>
          <a:p>
            <a:endParaRPr lang="en-US" sz="600" dirty="0" smtClean="0">
              <a:solidFill>
                <a:schemeClr val="bg1"/>
              </a:solidFill>
            </a:endParaRPr>
          </a:p>
          <a:p>
            <a:r>
              <a:rPr lang="en-US" sz="2500" dirty="0" smtClean="0">
                <a:solidFill>
                  <a:schemeClr val="bg1"/>
                </a:solidFill>
              </a:rPr>
              <a:t>Rev. 22:19  And </a:t>
            </a:r>
            <a:r>
              <a:rPr lang="en-US" sz="2500" b="1" dirty="0" smtClean="0">
                <a:solidFill>
                  <a:srgbClr val="FFFF00"/>
                </a:solidFill>
              </a:rPr>
              <a:t>if any man shall take away from the words of the book of this prophecy, God shall take away his part out of the book of life, and out of the holy city, and </a:t>
            </a:r>
            <a:r>
              <a:rPr lang="en-US" sz="2500" b="1" i="1" dirty="0" smtClean="0">
                <a:solidFill>
                  <a:srgbClr val="FFFF00"/>
                </a:solidFill>
              </a:rPr>
              <a:t>from</a:t>
            </a:r>
            <a:r>
              <a:rPr lang="en-US" sz="2500" b="1" dirty="0" smtClean="0">
                <a:solidFill>
                  <a:srgbClr val="FFFF00"/>
                </a:solidFill>
              </a:rPr>
              <a:t> the things which are written in this book</a:t>
            </a:r>
            <a:r>
              <a:rPr lang="en-US" sz="2500" dirty="0" smtClean="0">
                <a:solidFill>
                  <a:schemeClr val="bg1"/>
                </a:solidFill>
              </a:rPr>
              <a:t>.</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33:17  And the LORD said unto Moses, I will do this thing also that thou hast spoken: for thou hast found grace in my sight, and I know thee by name.</a:t>
            </a:r>
          </a:p>
          <a:p>
            <a:endParaRPr lang="en-US" sz="900" dirty="0" smtClean="0">
              <a:solidFill>
                <a:schemeClr val="bg1"/>
              </a:solidFill>
            </a:endParaRPr>
          </a:p>
          <a:p>
            <a:r>
              <a:rPr lang="en-US" sz="2800" dirty="0" err="1" smtClean="0">
                <a:solidFill>
                  <a:schemeClr val="bg1"/>
                </a:solidFill>
              </a:rPr>
              <a:t>Exo</a:t>
            </a:r>
            <a:r>
              <a:rPr lang="en-US" sz="2800" dirty="0" smtClean="0">
                <a:solidFill>
                  <a:schemeClr val="bg1"/>
                </a:solidFill>
              </a:rPr>
              <a:t>. 33:18  And he said, </a:t>
            </a:r>
            <a:r>
              <a:rPr lang="en-US" sz="2800" b="1" dirty="0" smtClean="0">
                <a:solidFill>
                  <a:srgbClr val="00B0F0"/>
                </a:solidFill>
              </a:rPr>
              <a:t>I beseech thee, </a:t>
            </a:r>
            <a:r>
              <a:rPr lang="en-US" sz="2800" b="1" dirty="0" err="1" smtClean="0">
                <a:solidFill>
                  <a:srgbClr val="00B0F0"/>
                </a:solidFill>
              </a:rPr>
              <a:t>shew</a:t>
            </a:r>
            <a:r>
              <a:rPr lang="en-US" sz="2800" b="1" dirty="0" smtClean="0">
                <a:solidFill>
                  <a:srgbClr val="00B0F0"/>
                </a:solidFill>
              </a:rPr>
              <a:t> me thy glory</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33:19  And he said, </a:t>
            </a:r>
            <a:r>
              <a:rPr lang="en-US" sz="2800" b="1" dirty="0" smtClean="0">
                <a:solidFill>
                  <a:srgbClr val="00B0F0"/>
                </a:solidFill>
              </a:rPr>
              <a:t>I will make all my goodness pass before thee, and I will proclaim the name of the LORD before thee</a:t>
            </a:r>
            <a:r>
              <a:rPr lang="en-US" sz="2800" dirty="0" smtClean="0">
                <a:solidFill>
                  <a:schemeClr val="bg1"/>
                </a:solidFill>
              </a:rPr>
              <a:t>; and </a:t>
            </a:r>
            <a:r>
              <a:rPr lang="en-US" sz="2800" b="1" dirty="0" smtClean="0">
                <a:solidFill>
                  <a:srgbClr val="FFFF00"/>
                </a:solidFill>
              </a:rPr>
              <a:t>will be gracious to whom I will be gracious, and will </a:t>
            </a:r>
            <a:r>
              <a:rPr lang="en-US" sz="2800" b="1" dirty="0" err="1" smtClean="0">
                <a:solidFill>
                  <a:srgbClr val="FFFF00"/>
                </a:solidFill>
              </a:rPr>
              <a:t>shew</a:t>
            </a:r>
            <a:r>
              <a:rPr lang="en-US" sz="2800" b="1" dirty="0" smtClean="0">
                <a:solidFill>
                  <a:srgbClr val="FFFF00"/>
                </a:solidFill>
              </a:rPr>
              <a:t> mercy on whom I will </a:t>
            </a:r>
            <a:r>
              <a:rPr lang="en-US" sz="2800" b="1" dirty="0" err="1" smtClean="0">
                <a:solidFill>
                  <a:srgbClr val="FFFF00"/>
                </a:solidFill>
              </a:rPr>
              <a:t>shew</a:t>
            </a:r>
            <a:r>
              <a:rPr lang="en-US" sz="2800" b="1" dirty="0" smtClean="0">
                <a:solidFill>
                  <a:srgbClr val="FFFF00"/>
                </a:solidFill>
              </a:rPr>
              <a:t> mercy</a:t>
            </a:r>
            <a:r>
              <a:rPr lang="en-US" sz="2800" dirty="0" smtClean="0">
                <a:solidFill>
                  <a:schemeClr val="bg1"/>
                </a:solidFill>
              </a:rPr>
              <a:t>.</a:t>
            </a: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33:20  And he said, Thou canst not see </a:t>
            </a:r>
            <a:r>
              <a:rPr lang="en-US" sz="2800" b="1" dirty="0" smtClean="0">
                <a:solidFill>
                  <a:srgbClr val="00B0F0"/>
                </a:solidFill>
              </a:rPr>
              <a:t>my face</a:t>
            </a:r>
            <a:r>
              <a:rPr lang="en-US" sz="2800" dirty="0" smtClean="0">
                <a:solidFill>
                  <a:schemeClr val="bg1"/>
                </a:solidFill>
              </a:rPr>
              <a:t>: for there shall no man see me, and live.</a:t>
            </a:r>
          </a:p>
          <a:p>
            <a:endParaRPr lang="en-US" sz="900" dirty="0" smtClean="0">
              <a:solidFill>
                <a:schemeClr val="bg1"/>
              </a:solidFill>
            </a:endParaRPr>
          </a:p>
          <a:p>
            <a:r>
              <a:rPr lang="en-US" sz="2800" dirty="0" err="1" smtClean="0">
                <a:solidFill>
                  <a:schemeClr val="bg1"/>
                </a:solidFill>
              </a:rPr>
              <a:t>Exo</a:t>
            </a:r>
            <a:r>
              <a:rPr lang="en-US" sz="2800" dirty="0" smtClean="0">
                <a:solidFill>
                  <a:schemeClr val="bg1"/>
                </a:solidFill>
              </a:rPr>
              <a:t>. 33:21  And the LORD said, Behold, </a:t>
            </a:r>
            <a:r>
              <a:rPr lang="en-US" sz="2800" i="1" dirty="0" smtClean="0">
                <a:solidFill>
                  <a:schemeClr val="bg1"/>
                </a:solidFill>
              </a:rPr>
              <a:t>there is</a:t>
            </a:r>
            <a:r>
              <a:rPr lang="en-US" sz="2800" dirty="0" smtClean="0">
                <a:solidFill>
                  <a:schemeClr val="bg1"/>
                </a:solidFill>
              </a:rPr>
              <a:t> a place by me, and thou </a:t>
            </a:r>
            <a:r>
              <a:rPr lang="en-US" sz="2800" dirty="0" err="1" smtClean="0">
                <a:solidFill>
                  <a:schemeClr val="bg1"/>
                </a:solidFill>
              </a:rPr>
              <a:t>shalt</a:t>
            </a:r>
            <a:r>
              <a:rPr lang="en-US" sz="2800" dirty="0" smtClean="0">
                <a:solidFill>
                  <a:schemeClr val="bg1"/>
                </a:solidFill>
              </a:rPr>
              <a:t> stand upon a rock:</a:t>
            </a:r>
          </a:p>
          <a:p>
            <a:endParaRPr lang="en-US" sz="900" dirty="0" smtClean="0">
              <a:solidFill>
                <a:schemeClr val="bg1"/>
              </a:solidFill>
            </a:endParaRPr>
          </a:p>
          <a:p>
            <a:r>
              <a:rPr lang="en-US" sz="2800" dirty="0" err="1" smtClean="0">
                <a:solidFill>
                  <a:schemeClr val="bg1"/>
                </a:solidFill>
              </a:rPr>
              <a:t>Exo</a:t>
            </a:r>
            <a:r>
              <a:rPr lang="en-US" sz="2800" dirty="0" smtClean="0">
                <a:solidFill>
                  <a:schemeClr val="bg1"/>
                </a:solidFill>
              </a:rPr>
              <a:t>. 33:22  And it shall come to pass, while </a:t>
            </a:r>
            <a:r>
              <a:rPr lang="en-US" sz="2800" b="1" dirty="0" smtClean="0">
                <a:solidFill>
                  <a:srgbClr val="00B0F0"/>
                </a:solidFill>
              </a:rPr>
              <a:t>my glory </a:t>
            </a:r>
            <a:r>
              <a:rPr lang="en-US" sz="2800" b="1" dirty="0" err="1" smtClean="0">
                <a:solidFill>
                  <a:srgbClr val="00B0F0"/>
                </a:solidFill>
              </a:rPr>
              <a:t>passeth</a:t>
            </a:r>
            <a:r>
              <a:rPr lang="en-US" sz="2800" b="1" dirty="0" smtClean="0">
                <a:solidFill>
                  <a:srgbClr val="00B0F0"/>
                </a:solidFill>
              </a:rPr>
              <a:t> by</a:t>
            </a:r>
            <a:r>
              <a:rPr lang="en-US" sz="2800" dirty="0" smtClean="0">
                <a:solidFill>
                  <a:schemeClr val="bg1"/>
                </a:solidFill>
              </a:rPr>
              <a:t>, that I will put thee in a </a:t>
            </a:r>
            <a:r>
              <a:rPr lang="en-US" sz="2800" dirty="0" err="1" smtClean="0">
                <a:solidFill>
                  <a:schemeClr val="bg1"/>
                </a:solidFill>
              </a:rPr>
              <a:t>clift</a:t>
            </a:r>
            <a:r>
              <a:rPr lang="en-US" sz="2800" dirty="0" smtClean="0">
                <a:solidFill>
                  <a:schemeClr val="bg1"/>
                </a:solidFill>
              </a:rPr>
              <a:t> of the rock, and will cover thee with my hand while I pass by:</a:t>
            </a:r>
          </a:p>
          <a:p>
            <a:endParaRPr lang="en-US" sz="900" dirty="0" smtClean="0">
              <a:solidFill>
                <a:schemeClr val="bg1"/>
              </a:solidFill>
            </a:endParaRPr>
          </a:p>
          <a:p>
            <a:r>
              <a:rPr lang="en-US" sz="2800" dirty="0" err="1" smtClean="0">
                <a:solidFill>
                  <a:schemeClr val="bg1"/>
                </a:solidFill>
              </a:rPr>
              <a:t>Exo</a:t>
            </a:r>
            <a:r>
              <a:rPr lang="en-US" sz="2800" dirty="0" smtClean="0">
                <a:solidFill>
                  <a:schemeClr val="bg1"/>
                </a:solidFill>
              </a:rPr>
              <a:t>. 33:23  And I will take away mine hand, and thou </a:t>
            </a:r>
            <a:r>
              <a:rPr lang="en-US" sz="2800" dirty="0" err="1" smtClean="0">
                <a:solidFill>
                  <a:schemeClr val="bg1"/>
                </a:solidFill>
              </a:rPr>
              <a:t>shalt</a:t>
            </a:r>
            <a:r>
              <a:rPr lang="en-US" sz="2800" dirty="0" smtClean="0">
                <a:solidFill>
                  <a:schemeClr val="bg1"/>
                </a:solidFill>
              </a:rPr>
              <a:t> </a:t>
            </a:r>
            <a:r>
              <a:rPr lang="en-US" sz="2800" b="1" dirty="0" smtClean="0">
                <a:solidFill>
                  <a:srgbClr val="00B0F0"/>
                </a:solidFill>
              </a:rPr>
              <a:t>see my back parts: but my face shall not be seen</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eft of the rock.jpg"/>
          <p:cNvPicPr>
            <a:picLocks noGrp="1" noChangeAspect="1"/>
          </p:cNvPicPr>
          <p:nvPr>
            <p:ph idx="1"/>
          </p:nvPr>
        </p:nvPicPr>
        <p:blipFill>
          <a:blip r:embed="rId2" cstate="print"/>
          <a:stretch>
            <a:fillRect/>
          </a:stretch>
        </p:blipFill>
        <p:spPr>
          <a:xfrm>
            <a:off x="0" y="0"/>
            <a:ext cx="9144000" cy="688222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fled with His father, as a child, and his life was in danger</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12:24-25, 13:38 (3 years), 14:28 (2 years, thus 5 years), 15:14,16,17,33, 16:5-14, 17:1)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fled, as a child, with his earthly guardian, Joseph, and his life was in danger</a:t>
            </a:r>
            <a:r>
              <a:rPr lang="en-US" sz="2400" dirty="0" smtClean="0">
                <a:solidFill>
                  <a:schemeClr val="bg1"/>
                </a:solidFill>
              </a:rPr>
              <a:t> (</a:t>
            </a:r>
            <a:r>
              <a:rPr lang="en-US" sz="2400" b="1" dirty="0" smtClean="0">
                <a:solidFill>
                  <a:srgbClr val="00B050"/>
                </a:solidFill>
              </a:rPr>
              <a:t>Hos.</a:t>
            </a:r>
            <a:r>
              <a:rPr lang="en-US" sz="2400" dirty="0" smtClean="0">
                <a:solidFill>
                  <a:schemeClr val="bg1"/>
                </a:solidFill>
              </a:rPr>
              <a:t> 11:1; </a:t>
            </a:r>
            <a:r>
              <a:rPr lang="en-US" sz="2400" b="1" dirty="0" smtClean="0">
                <a:solidFill>
                  <a:srgbClr val="00B050"/>
                </a:solidFill>
              </a:rPr>
              <a:t>Mat.</a:t>
            </a:r>
            <a:r>
              <a:rPr lang="en-US" sz="2400" dirty="0" smtClean="0">
                <a:solidFill>
                  <a:schemeClr val="bg1"/>
                </a:solidFill>
              </a:rPr>
              <a:t> 2:13-22)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fleeing with His father, crossed the brook </a:t>
            </a:r>
            <a:r>
              <a:rPr lang="en-US" sz="2400" b="1" dirty="0" err="1" smtClean="0">
                <a:solidFill>
                  <a:srgbClr val="FFC000"/>
                </a:solidFill>
              </a:rPr>
              <a:t>Kidron</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15:23)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He crossed the brook </a:t>
            </a:r>
            <a:r>
              <a:rPr lang="en-US" sz="2400" b="1" dirty="0" err="1" smtClean="0">
                <a:solidFill>
                  <a:srgbClr val="FFC000"/>
                </a:solidFill>
              </a:rPr>
              <a:t>Kidron</a:t>
            </a:r>
            <a:r>
              <a:rPr lang="en-US" sz="2400" b="1" dirty="0" smtClean="0">
                <a:solidFill>
                  <a:srgbClr val="FFC000"/>
                </a:solidFill>
              </a:rPr>
              <a:t> ("</a:t>
            </a:r>
            <a:r>
              <a:rPr lang="en-US" sz="2400" b="1" dirty="0" err="1" smtClean="0">
                <a:solidFill>
                  <a:srgbClr val="FFC000"/>
                </a:solidFill>
              </a:rPr>
              <a:t>Cedron</a:t>
            </a:r>
            <a:r>
              <a:rPr lang="en-US" sz="2400" b="1" dirty="0" smtClean="0">
                <a:solidFill>
                  <a:srgbClr val="FFC000"/>
                </a:solidFill>
              </a:rPr>
              <a:t>")</a:t>
            </a:r>
            <a:r>
              <a:rPr lang="en-US" sz="2400" dirty="0" smtClean="0">
                <a:solidFill>
                  <a:schemeClr val="bg1"/>
                </a:solidFill>
              </a:rPr>
              <a:t>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18:1)</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fleeing with His father, was ministered unto in the wilderness</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16:1-2, 17:28-29)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He was ministered unto in the wilderness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4:11; </a:t>
            </a:r>
            <a:r>
              <a:rPr lang="en-US" sz="2400" b="1" dirty="0" smtClean="0">
                <a:solidFill>
                  <a:srgbClr val="00B050"/>
                </a:solidFill>
              </a:rPr>
              <a:t>Mar. </a:t>
            </a:r>
            <a:r>
              <a:rPr lang="en-US" sz="2400" dirty="0" smtClean="0">
                <a:solidFill>
                  <a:schemeClr val="bg1"/>
                </a:solidFill>
              </a:rPr>
              <a:t>1:13)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ses-saw-god.jpg"/>
          <p:cNvPicPr>
            <a:picLocks noGrp="1" noChangeAspect="1"/>
          </p:cNvPicPr>
          <p:nvPr>
            <p:ph idx="1"/>
          </p:nvPr>
        </p:nvPicPr>
        <p:blipFill>
          <a:blip r:embed="rId2" cstate="print"/>
          <a:stretch>
            <a:fillRect/>
          </a:stretch>
        </p:blipFill>
        <p:spPr>
          <a:xfrm>
            <a:off x="1" y="0"/>
            <a:ext cx="9160868" cy="6858000"/>
          </a:xfrm>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5-Parousia-cop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bee41f30c36f4f4d6daf6144a93c074.jpg"/>
          <p:cNvPicPr>
            <a:picLocks noGrp="1" noChangeAspect="1"/>
          </p:cNvPicPr>
          <p:nvPr>
            <p:ph idx="1"/>
          </p:nvPr>
        </p:nvPicPr>
        <p:blipFill>
          <a:blip r:embed="rId2"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34:1  And the LORD said unto Moses, Hew thee </a:t>
            </a:r>
            <a:r>
              <a:rPr lang="en-US" sz="2800" b="1" dirty="0" smtClean="0">
                <a:solidFill>
                  <a:srgbClr val="00B0F0"/>
                </a:solidFill>
              </a:rPr>
              <a:t>two tables of stone</a:t>
            </a:r>
            <a:r>
              <a:rPr lang="en-US" sz="2800" dirty="0" smtClean="0">
                <a:solidFill>
                  <a:schemeClr val="bg1"/>
                </a:solidFill>
              </a:rPr>
              <a:t> like unto the first: and </a:t>
            </a:r>
            <a:r>
              <a:rPr lang="en-US" sz="2800" b="1" dirty="0" smtClean="0">
                <a:solidFill>
                  <a:srgbClr val="00B0F0"/>
                </a:solidFill>
              </a:rPr>
              <a:t>I will write upon </a:t>
            </a:r>
            <a:r>
              <a:rPr lang="en-US" sz="2800" b="1" i="1" dirty="0" smtClean="0">
                <a:solidFill>
                  <a:srgbClr val="00B0F0"/>
                </a:solidFill>
              </a:rPr>
              <a:t>these</a:t>
            </a:r>
            <a:r>
              <a:rPr lang="en-US" sz="2800" b="1" dirty="0" smtClean="0">
                <a:solidFill>
                  <a:srgbClr val="00B0F0"/>
                </a:solidFill>
              </a:rPr>
              <a:t> tables the words that were in the first tables</a:t>
            </a:r>
            <a:r>
              <a:rPr lang="en-US" sz="2800" dirty="0" smtClean="0">
                <a:solidFill>
                  <a:schemeClr val="bg1"/>
                </a:solidFill>
              </a:rPr>
              <a:t>, which thou </a:t>
            </a:r>
            <a:r>
              <a:rPr lang="en-US" sz="2800" dirty="0" err="1" smtClean="0">
                <a:solidFill>
                  <a:schemeClr val="bg1"/>
                </a:solidFill>
              </a:rPr>
              <a:t>brakest</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34:2  And be ready in the morning, and come up in the morning unto mount Sinai, and present thyself there to me in the top of the mount.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34:3  And no man shall come up with thee, neither let any man be seen throughout all the mount; neither let the flocks nor herds feed before that mount.</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34:4  And he hewed </a:t>
            </a:r>
            <a:r>
              <a:rPr lang="en-US" sz="2800" b="1" dirty="0" smtClean="0">
                <a:solidFill>
                  <a:srgbClr val="00B0F0"/>
                </a:solidFill>
              </a:rPr>
              <a:t>two tables of stone like unto the first</a:t>
            </a:r>
            <a:r>
              <a:rPr lang="en-US" sz="2800" dirty="0" smtClean="0">
                <a:solidFill>
                  <a:schemeClr val="bg1"/>
                </a:solidFill>
              </a:rPr>
              <a:t>; and Moses rose up early in the morning, and went up unto mount Sinai, as the LORD had commanded him, and took in his hand </a:t>
            </a:r>
            <a:r>
              <a:rPr lang="en-US" sz="2800" b="1" dirty="0" smtClean="0">
                <a:solidFill>
                  <a:srgbClr val="00B0F0"/>
                </a:solidFill>
              </a:rPr>
              <a:t>the two tables of stone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34:5  And </a:t>
            </a:r>
            <a:r>
              <a:rPr lang="en-US" sz="2800" b="1" dirty="0" smtClean="0">
                <a:solidFill>
                  <a:srgbClr val="00B0F0"/>
                </a:solidFill>
              </a:rPr>
              <a:t>the LORD descended in the cloud, and stood with him there, and proclaimed the name of the LORD</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34:6  </a:t>
            </a:r>
            <a:r>
              <a:rPr lang="en-US" sz="2800" b="1" dirty="0" smtClean="0">
                <a:solidFill>
                  <a:srgbClr val="00B0F0"/>
                </a:solidFill>
              </a:rPr>
              <a:t>And the LORD passed by before him, and proclaimed, The LORD, The LORD God, merciful and gracious, longsuffering, and abundant in goodness and truth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34:7  </a:t>
            </a:r>
            <a:r>
              <a:rPr lang="en-US" sz="2800" b="1" dirty="0" smtClean="0">
                <a:solidFill>
                  <a:srgbClr val="00B0F0"/>
                </a:solidFill>
              </a:rPr>
              <a:t>Keeping mercy for thousands, forgiving iniquity and transgression and sin, and that will by no means clear </a:t>
            </a:r>
            <a:r>
              <a:rPr lang="en-US" sz="2800" b="1" i="1" dirty="0" smtClean="0">
                <a:solidFill>
                  <a:srgbClr val="00B0F0"/>
                </a:solidFill>
              </a:rPr>
              <a:t>the guilty</a:t>
            </a:r>
            <a:r>
              <a:rPr lang="en-US" sz="2800" b="1" dirty="0" smtClean="0">
                <a:solidFill>
                  <a:srgbClr val="00B0F0"/>
                </a:solidFill>
              </a:rPr>
              <a:t>; visiting the iniquity of the fathers upon the children, and upon the children's children, unto the third and to the fourth </a:t>
            </a:r>
            <a:r>
              <a:rPr lang="en-US" sz="2800" b="1" i="1" dirty="0" smtClean="0">
                <a:solidFill>
                  <a:srgbClr val="00B0F0"/>
                </a:solidFill>
              </a:rPr>
              <a:t>generation</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34:8  And Moses made haste, and bowed his head toward the earth, and worshipped.</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34:9  And he said, If now I have found grace in thy sight, O Lord, let my Lord, I pray thee, go among us; for it </a:t>
            </a:r>
            <a:r>
              <a:rPr lang="en-US" sz="2800" i="1" dirty="0" smtClean="0">
                <a:solidFill>
                  <a:schemeClr val="bg1"/>
                </a:solidFill>
              </a:rPr>
              <a:t>is</a:t>
            </a:r>
            <a:r>
              <a:rPr lang="en-US" sz="2800" dirty="0" smtClean="0">
                <a:solidFill>
                  <a:schemeClr val="bg1"/>
                </a:solidFill>
              </a:rPr>
              <a:t> a </a:t>
            </a:r>
            <a:r>
              <a:rPr lang="en-US" sz="2800" dirty="0" err="1" smtClean="0">
                <a:solidFill>
                  <a:schemeClr val="bg1"/>
                </a:solidFill>
              </a:rPr>
              <a:t>stiffnecked</a:t>
            </a:r>
            <a:r>
              <a:rPr lang="en-US" sz="2800" dirty="0" smtClean="0">
                <a:solidFill>
                  <a:schemeClr val="bg1"/>
                </a:solidFill>
              </a:rPr>
              <a:t> people; and pardon our iniquity and our sin, and take us for </a:t>
            </a:r>
            <a:r>
              <a:rPr lang="en-US" sz="2800" dirty="0" err="1" smtClean="0">
                <a:solidFill>
                  <a:schemeClr val="bg1"/>
                </a:solidFill>
              </a:rPr>
              <a:t>thine</a:t>
            </a:r>
            <a:r>
              <a:rPr lang="en-US" sz="2800" dirty="0" smtClean="0">
                <a:solidFill>
                  <a:schemeClr val="bg1"/>
                </a:solidFill>
              </a:rPr>
              <a:t> inheritance.</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20:5  Thou </a:t>
            </a:r>
            <a:r>
              <a:rPr lang="en-US" sz="2800" dirty="0" err="1" smtClean="0">
                <a:solidFill>
                  <a:schemeClr val="bg1"/>
                </a:solidFill>
              </a:rPr>
              <a:t>shalt</a:t>
            </a:r>
            <a:r>
              <a:rPr lang="en-US" sz="2800" dirty="0" smtClean="0">
                <a:solidFill>
                  <a:schemeClr val="bg1"/>
                </a:solidFill>
              </a:rPr>
              <a:t> not bow down thyself to them, nor serve them: for </a:t>
            </a:r>
            <a:r>
              <a:rPr lang="en-US" sz="2800" b="1" dirty="0" smtClean="0">
                <a:solidFill>
                  <a:srgbClr val="00B0F0"/>
                </a:solidFill>
              </a:rPr>
              <a:t>I the LORD thy God </a:t>
            </a:r>
            <a:r>
              <a:rPr lang="en-US" sz="2800" b="1" i="1" dirty="0" smtClean="0">
                <a:solidFill>
                  <a:srgbClr val="00B0F0"/>
                </a:solidFill>
              </a:rPr>
              <a:t>am</a:t>
            </a:r>
            <a:r>
              <a:rPr lang="en-US" sz="2800" b="1" dirty="0" smtClean="0">
                <a:solidFill>
                  <a:srgbClr val="00B0F0"/>
                </a:solidFill>
              </a:rPr>
              <a:t> a jealous God, visiting the iniquity of the fathers upon the children unto the third and fourth </a:t>
            </a:r>
            <a:r>
              <a:rPr lang="en-US" sz="2800" b="1" i="1" dirty="0" smtClean="0">
                <a:solidFill>
                  <a:srgbClr val="00B0F0"/>
                </a:solidFill>
              </a:rPr>
              <a:t>generation</a:t>
            </a:r>
            <a:r>
              <a:rPr lang="en-US" sz="2800" b="1" dirty="0" smtClean="0">
                <a:solidFill>
                  <a:srgbClr val="00B0F0"/>
                </a:solidFill>
              </a:rPr>
              <a:t> of them that hate me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20:6  </a:t>
            </a:r>
            <a:r>
              <a:rPr lang="en-US" sz="2800" b="1" dirty="0" smtClean="0">
                <a:solidFill>
                  <a:srgbClr val="00B0F0"/>
                </a:solidFill>
              </a:rPr>
              <a:t>And </a:t>
            </a:r>
            <a:r>
              <a:rPr lang="en-US" sz="2800" b="1" dirty="0" err="1" smtClean="0">
                <a:solidFill>
                  <a:srgbClr val="00B0F0"/>
                </a:solidFill>
              </a:rPr>
              <a:t>shewing</a:t>
            </a:r>
            <a:r>
              <a:rPr lang="en-US" sz="2800" b="1" dirty="0" smtClean="0">
                <a:solidFill>
                  <a:srgbClr val="00B0F0"/>
                </a:solidFill>
              </a:rPr>
              <a:t> mercy unto thousands of them that love me, and keep my commandments.</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20:7  </a:t>
            </a:r>
            <a:r>
              <a:rPr lang="en-US" sz="2800" b="1" dirty="0" smtClean="0">
                <a:solidFill>
                  <a:srgbClr val="00B0F0"/>
                </a:solidFill>
              </a:rPr>
              <a:t>Thou </a:t>
            </a:r>
            <a:r>
              <a:rPr lang="en-US" sz="2800" b="1" dirty="0" err="1" smtClean="0">
                <a:solidFill>
                  <a:srgbClr val="00B0F0"/>
                </a:solidFill>
              </a:rPr>
              <a:t>shalt</a:t>
            </a:r>
            <a:r>
              <a:rPr lang="en-US" sz="2800" b="1" dirty="0" smtClean="0">
                <a:solidFill>
                  <a:srgbClr val="00B0F0"/>
                </a:solidFill>
              </a:rPr>
              <a:t> not take </a:t>
            </a:r>
            <a:r>
              <a:rPr lang="en-US" sz="2800" b="1" u="sng" dirty="0" smtClean="0">
                <a:solidFill>
                  <a:srgbClr val="00B0F0"/>
                </a:solidFill>
              </a:rPr>
              <a:t>the name</a:t>
            </a:r>
            <a:r>
              <a:rPr lang="en-US" sz="2800" b="1" dirty="0" smtClean="0">
                <a:solidFill>
                  <a:srgbClr val="00B0F0"/>
                </a:solidFill>
              </a:rPr>
              <a:t> of the LORD thy God in vain; for the LORD will not hold him guiltless that </a:t>
            </a:r>
            <a:r>
              <a:rPr lang="en-US" sz="2800" b="1" dirty="0" err="1" smtClean="0">
                <a:solidFill>
                  <a:srgbClr val="00B0F0"/>
                </a:solidFill>
              </a:rPr>
              <a:t>taketh</a:t>
            </a:r>
            <a:r>
              <a:rPr lang="en-US" sz="2800" b="1" dirty="0" smtClean="0">
                <a:solidFill>
                  <a:srgbClr val="00B0F0"/>
                </a:solidFill>
              </a:rPr>
              <a:t> his </a:t>
            </a:r>
            <a:r>
              <a:rPr lang="en-US" sz="2800" b="1" u="sng" dirty="0" smtClean="0">
                <a:solidFill>
                  <a:srgbClr val="00B0F0"/>
                </a:solidFill>
              </a:rPr>
              <a:t>name</a:t>
            </a:r>
            <a:r>
              <a:rPr lang="en-US" sz="2800" b="1" dirty="0" smtClean="0">
                <a:solidFill>
                  <a:srgbClr val="00B0F0"/>
                </a:solidFill>
              </a:rPr>
              <a:t> in vain.</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800" b="1" dirty="0" smtClean="0">
                <a:solidFill>
                  <a:schemeClr val="bg1"/>
                </a:solidFill>
              </a:rPr>
              <a:t>The Bible says, “... </a:t>
            </a:r>
            <a:r>
              <a:rPr lang="en-US" sz="2800" b="1" dirty="0" smtClean="0">
                <a:solidFill>
                  <a:srgbClr val="FFFF00"/>
                </a:solidFill>
              </a:rPr>
              <a:t>the LORD made </a:t>
            </a:r>
            <a:r>
              <a:rPr lang="en-US" sz="2800" b="1" i="1" dirty="0" smtClean="0">
                <a:solidFill>
                  <a:srgbClr val="FFFF00"/>
                </a:solidFill>
              </a:rPr>
              <a:t>a covenant</a:t>
            </a:r>
            <a:r>
              <a:rPr lang="en-US" sz="2800" b="1" dirty="0" smtClean="0">
                <a:solidFill>
                  <a:srgbClr val="FFFF00"/>
                </a:solidFill>
              </a:rPr>
              <a:t> with the children of Israel, when they came out of Egypt.</a:t>
            </a:r>
            <a:r>
              <a:rPr lang="en-US" sz="2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3600" b="1" dirty="0" smtClean="0">
                <a:solidFill>
                  <a:srgbClr val="FFFF00"/>
                </a:solidFill>
              </a:rPr>
              <a:t>The LORD hath made a covenant </a:t>
            </a:r>
            <a:r>
              <a:rPr lang="en-US" sz="3600" dirty="0" smtClean="0">
                <a:solidFill>
                  <a:schemeClr val="bg1"/>
                </a:solidFill>
              </a:rPr>
              <a:t>(</a:t>
            </a:r>
            <a:r>
              <a:rPr lang="en-US" sz="3600" b="1" dirty="0" smtClean="0">
                <a:solidFill>
                  <a:srgbClr val="00B050"/>
                </a:solidFill>
              </a:rPr>
              <a:t>Isa.</a:t>
            </a:r>
            <a:r>
              <a:rPr lang="en-US" sz="3600" dirty="0" smtClean="0">
                <a:solidFill>
                  <a:schemeClr val="bg1"/>
                </a:solidFill>
              </a:rPr>
              <a:t> 56:1-8; </a:t>
            </a:r>
            <a:r>
              <a:rPr lang="en-US" sz="3600" b="1" dirty="0" smtClean="0">
                <a:solidFill>
                  <a:srgbClr val="00B050"/>
                </a:solidFill>
              </a:rPr>
              <a:t>Mal.</a:t>
            </a:r>
            <a:r>
              <a:rPr lang="en-US" sz="3600" dirty="0" smtClean="0">
                <a:solidFill>
                  <a:schemeClr val="bg1"/>
                </a:solidFill>
              </a:rPr>
              <a:t> 3:1; </a:t>
            </a:r>
            <a:r>
              <a:rPr lang="en-US" sz="3600" b="1" dirty="0" smtClean="0">
                <a:solidFill>
                  <a:srgbClr val="00B050"/>
                </a:solidFill>
              </a:rPr>
              <a:t>Mat.</a:t>
            </a:r>
            <a:r>
              <a:rPr lang="en-US" sz="3600" dirty="0" smtClean="0">
                <a:solidFill>
                  <a:schemeClr val="bg1"/>
                </a:solidFill>
              </a:rPr>
              <a:t> 26:28; </a:t>
            </a:r>
            <a:r>
              <a:rPr lang="en-US" sz="3600" b="1" dirty="0" smtClean="0">
                <a:solidFill>
                  <a:srgbClr val="00B050"/>
                </a:solidFill>
              </a:rPr>
              <a:t>Mar.</a:t>
            </a:r>
            <a:r>
              <a:rPr lang="en-US" sz="3600" dirty="0" smtClean="0">
                <a:solidFill>
                  <a:schemeClr val="bg1"/>
                </a:solidFill>
              </a:rPr>
              <a:t> 14:24; </a:t>
            </a:r>
            <a:r>
              <a:rPr lang="en-US" sz="3600" b="1" dirty="0" err="1" smtClean="0">
                <a:solidFill>
                  <a:srgbClr val="00B050"/>
                </a:solidFill>
              </a:rPr>
              <a:t>Luk</a:t>
            </a:r>
            <a:r>
              <a:rPr lang="en-US" sz="3600" b="1" dirty="0" smtClean="0">
                <a:solidFill>
                  <a:srgbClr val="00B050"/>
                </a:solidFill>
              </a:rPr>
              <a:t>.</a:t>
            </a:r>
            <a:r>
              <a:rPr lang="en-US" sz="3600" dirty="0" smtClean="0">
                <a:solidFill>
                  <a:schemeClr val="bg1"/>
                </a:solidFill>
              </a:rPr>
              <a:t> 22:20; </a:t>
            </a:r>
            <a:r>
              <a:rPr lang="en-US" sz="3600" b="1" dirty="0" smtClean="0">
                <a:solidFill>
                  <a:srgbClr val="00B050"/>
                </a:solidFill>
              </a:rPr>
              <a:t>1 Cor.</a:t>
            </a:r>
            <a:r>
              <a:rPr lang="en-US" sz="3600" dirty="0" smtClean="0">
                <a:solidFill>
                  <a:schemeClr val="bg1"/>
                </a:solidFill>
              </a:rPr>
              <a:t> 11:25 KJB) </a:t>
            </a:r>
            <a:r>
              <a:rPr lang="en-US" sz="3600" b="1" dirty="0" smtClean="0">
                <a:solidFill>
                  <a:srgbClr val="FFFF00"/>
                </a:solidFill>
              </a:rPr>
              <a:t>with us, His children </a:t>
            </a:r>
            <a:r>
              <a:rPr lang="en-US" sz="3600" dirty="0" smtClean="0">
                <a:solidFill>
                  <a:schemeClr val="bg1"/>
                </a:solidFill>
              </a:rPr>
              <a:t>(</a:t>
            </a:r>
            <a:r>
              <a:rPr lang="en-US" sz="3600" b="1" dirty="0" smtClean="0">
                <a:solidFill>
                  <a:srgbClr val="00B050"/>
                </a:solidFill>
              </a:rPr>
              <a:t>Mat.</a:t>
            </a:r>
            <a:r>
              <a:rPr lang="en-US" sz="3600" dirty="0" smtClean="0">
                <a:solidFill>
                  <a:schemeClr val="bg1"/>
                </a:solidFill>
              </a:rPr>
              <a:t> 2:13-15; </a:t>
            </a:r>
            <a:r>
              <a:rPr lang="en-US" sz="3600" b="1" dirty="0" smtClean="0">
                <a:solidFill>
                  <a:srgbClr val="00B050"/>
                </a:solidFill>
              </a:rPr>
              <a:t>Hos.</a:t>
            </a:r>
            <a:r>
              <a:rPr lang="en-US" sz="3600" dirty="0" smtClean="0">
                <a:solidFill>
                  <a:schemeClr val="bg1"/>
                </a:solidFill>
              </a:rPr>
              <a:t> 11:1; </a:t>
            </a:r>
            <a:r>
              <a:rPr lang="en-US" sz="3600" b="1" dirty="0" smtClean="0">
                <a:solidFill>
                  <a:srgbClr val="00B050"/>
                </a:solidFill>
              </a:rPr>
              <a:t>Heb.</a:t>
            </a:r>
            <a:r>
              <a:rPr lang="en-US" sz="3600" dirty="0" smtClean="0">
                <a:solidFill>
                  <a:schemeClr val="bg1"/>
                </a:solidFill>
              </a:rPr>
              <a:t> 2:9-18; </a:t>
            </a:r>
            <a:r>
              <a:rPr lang="en-US" sz="3600" b="1" dirty="0" smtClean="0">
                <a:solidFill>
                  <a:srgbClr val="00B050"/>
                </a:solidFill>
              </a:rPr>
              <a:t>Isa.</a:t>
            </a:r>
            <a:r>
              <a:rPr lang="en-US" sz="3600" dirty="0" smtClean="0">
                <a:solidFill>
                  <a:schemeClr val="bg1"/>
                </a:solidFill>
              </a:rPr>
              <a:t> 8:8-20 KJB) </a:t>
            </a:r>
            <a:r>
              <a:rPr lang="en-US" sz="3600" b="1" dirty="0" smtClean="0">
                <a:solidFill>
                  <a:srgbClr val="FFFF00"/>
                </a:solidFill>
              </a:rPr>
              <a:t>and has brought us out of Egypt</a:t>
            </a:r>
            <a:r>
              <a:rPr lang="en-US" sz="3600" dirty="0" smtClean="0">
                <a:solidFill>
                  <a:schemeClr val="bg1"/>
                </a:solidFill>
              </a:rPr>
              <a:t> (the world and worldliness; </a:t>
            </a:r>
            <a:r>
              <a:rPr lang="en-US" sz="3600" b="1" dirty="0" err="1" smtClean="0">
                <a:solidFill>
                  <a:srgbClr val="00B050"/>
                </a:solidFill>
              </a:rPr>
              <a:t>Exo</a:t>
            </a:r>
            <a:r>
              <a:rPr lang="en-US" sz="3600" b="1" dirty="0" smtClean="0">
                <a:solidFill>
                  <a:srgbClr val="00B050"/>
                </a:solidFill>
              </a:rPr>
              <a:t>.</a:t>
            </a:r>
            <a:r>
              <a:rPr lang="en-US" sz="3600" dirty="0" smtClean="0">
                <a:solidFill>
                  <a:schemeClr val="bg1"/>
                </a:solidFill>
              </a:rPr>
              <a:t> 20:2 KJB)</a:t>
            </a:r>
            <a:r>
              <a:rPr lang="en-US" sz="3600" b="1" dirty="0" smtClean="0">
                <a:solidFill>
                  <a:srgbClr val="FFFF00"/>
                </a:solidFill>
              </a:rPr>
              <a:t>, and is bringing us back to the Heavenly Canaan.</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5400" b="1" dirty="0" smtClean="0">
                <a:solidFill>
                  <a:srgbClr val="00B050"/>
                </a:solidFill>
              </a:rPr>
              <a:t>1 </a:t>
            </a:r>
            <a:r>
              <a:rPr lang="en-US" sz="5400" b="1" dirty="0" err="1" smtClean="0">
                <a:solidFill>
                  <a:srgbClr val="00B050"/>
                </a:solidFill>
              </a:rPr>
              <a:t>Ki</a:t>
            </a:r>
            <a:r>
              <a:rPr lang="en-US" sz="5400" b="1" dirty="0" smtClean="0">
                <a:solidFill>
                  <a:srgbClr val="00B050"/>
                </a:solidFill>
              </a:rPr>
              <a:t>.</a:t>
            </a:r>
            <a:r>
              <a:rPr lang="en-US" sz="5400" b="1" dirty="0" smtClean="0">
                <a:solidFill>
                  <a:schemeClr val="bg1"/>
                </a:solidFill>
              </a:rPr>
              <a:t> 8:10; </a:t>
            </a:r>
            <a:r>
              <a:rPr lang="en-US" sz="5400" b="1" dirty="0" smtClean="0">
                <a:solidFill>
                  <a:srgbClr val="00B050"/>
                </a:solidFill>
              </a:rPr>
              <a:t>2 Chr.</a:t>
            </a:r>
            <a:r>
              <a:rPr lang="en-US" sz="5400" b="1" dirty="0" smtClean="0">
                <a:solidFill>
                  <a:schemeClr val="bg1"/>
                </a:solidFill>
              </a:rPr>
              <a:t> 5:11-13 KJB</a:t>
            </a:r>
          </a:p>
        </p:txBody>
      </p:sp>
      <p:sp>
        <p:nvSpPr>
          <p:cNvPr id="3" name="Content Placeholder 2"/>
          <p:cNvSpPr>
            <a:spLocks noGrp="1"/>
          </p:cNvSpPr>
          <p:nvPr>
            <p:ph idx="1"/>
          </p:nvPr>
        </p:nvSpPr>
        <p:spPr>
          <a:xfrm>
            <a:off x="152400" y="1143000"/>
            <a:ext cx="8839200" cy="5562600"/>
          </a:xfrm>
        </p:spPr>
        <p:txBody>
          <a:bodyPr anchor="ctr">
            <a:normAutofit fontScale="92500" lnSpcReduction="10000"/>
          </a:bodyPr>
          <a:lstStyle/>
          <a:p>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b="1" dirty="0" smtClean="0">
                <a:solidFill>
                  <a:schemeClr val="bg1"/>
                </a:solidFill>
              </a:rPr>
              <a:t> 8:10 </a:t>
            </a:r>
            <a:r>
              <a:rPr lang="en-US" sz="2400" dirty="0" smtClean="0">
                <a:solidFill>
                  <a:schemeClr val="bg1"/>
                </a:solidFill>
              </a:rPr>
              <a:t>- And it came to pass, when the priests were come out of the holy </a:t>
            </a:r>
            <a:r>
              <a:rPr lang="en-US" sz="2400" i="1" dirty="0" smtClean="0">
                <a:solidFill>
                  <a:schemeClr val="bg1"/>
                </a:solidFill>
              </a:rPr>
              <a:t>place</a:t>
            </a:r>
            <a:r>
              <a:rPr lang="en-US" sz="2400" dirty="0" smtClean="0">
                <a:solidFill>
                  <a:schemeClr val="bg1"/>
                </a:solidFill>
              </a:rPr>
              <a:t>, that the cloud filled the house of the LORD, </a:t>
            </a:r>
          </a:p>
          <a:p>
            <a:endParaRPr lang="en-US" sz="900" b="1" dirty="0" smtClean="0">
              <a:solidFill>
                <a:schemeClr val="bg1"/>
              </a:solidFill>
            </a:endParaRPr>
          </a:p>
          <a:p>
            <a:r>
              <a:rPr lang="en-US" sz="2400" b="1" dirty="0" smtClean="0">
                <a:solidFill>
                  <a:srgbClr val="00B050"/>
                </a:solidFill>
              </a:rPr>
              <a:t>2 Chr.</a:t>
            </a:r>
            <a:r>
              <a:rPr lang="en-US" sz="2400" b="1" dirty="0" smtClean="0">
                <a:solidFill>
                  <a:schemeClr val="bg1"/>
                </a:solidFill>
              </a:rPr>
              <a:t> 5:11</a:t>
            </a:r>
            <a:r>
              <a:rPr lang="en-US" sz="2400" dirty="0" smtClean="0">
                <a:solidFill>
                  <a:schemeClr val="bg1"/>
                </a:solidFill>
              </a:rPr>
              <a:t> - And it came to pass, when the priests were come out of the holy </a:t>
            </a:r>
            <a:r>
              <a:rPr lang="en-US" sz="2400" i="1" dirty="0" smtClean="0">
                <a:solidFill>
                  <a:schemeClr val="bg1"/>
                </a:solidFill>
              </a:rPr>
              <a:t>place</a:t>
            </a:r>
            <a:r>
              <a:rPr lang="en-US" sz="2400" dirty="0" smtClean="0">
                <a:solidFill>
                  <a:schemeClr val="bg1"/>
                </a:solidFill>
              </a:rPr>
              <a:t>: </a:t>
            </a:r>
            <a:r>
              <a:rPr lang="en-US" sz="2400" b="1" dirty="0" smtClean="0">
                <a:solidFill>
                  <a:srgbClr val="FFFF00"/>
                </a:solidFill>
              </a:rPr>
              <a:t>(for all the priests </a:t>
            </a:r>
            <a:r>
              <a:rPr lang="en-US" sz="2400" b="1" i="1" dirty="0" smtClean="0">
                <a:solidFill>
                  <a:srgbClr val="FFFF00"/>
                </a:solidFill>
              </a:rPr>
              <a:t>that were</a:t>
            </a:r>
            <a:r>
              <a:rPr lang="en-US" sz="2400" b="1" dirty="0" smtClean="0">
                <a:solidFill>
                  <a:srgbClr val="FFFF00"/>
                </a:solidFill>
              </a:rPr>
              <a:t> present were sanctified, </a:t>
            </a:r>
            <a:r>
              <a:rPr lang="en-US" sz="2400" b="1" i="1" dirty="0" smtClean="0">
                <a:solidFill>
                  <a:srgbClr val="FFFF00"/>
                </a:solidFill>
              </a:rPr>
              <a:t>and</a:t>
            </a:r>
            <a:r>
              <a:rPr lang="en-US" sz="2400" b="1" dirty="0" smtClean="0">
                <a:solidFill>
                  <a:srgbClr val="FFFF00"/>
                </a:solidFill>
              </a:rPr>
              <a:t> did not </a:t>
            </a:r>
            <a:r>
              <a:rPr lang="en-US" sz="2400" b="1" i="1" dirty="0" smtClean="0">
                <a:solidFill>
                  <a:srgbClr val="FFFF00"/>
                </a:solidFill>
              </a:rPr>
              <a:t>then</a:t>
            </a:r>
            <a:r>
              <a:rPr lang="en-US" sz="2400" b="1" dirty="0" smtClean="0">
                <a:solidFill>
                  <a:srgbClr val="FFFF00"/>
                </a:solidFill>
              </a:rPr>
              <a:t> wait by course:</a:t>
            </a:r>
          </a:p>
          <a:p>
            <a:endParaRPr lang="en-US" sz="900" b="1" dirty="0" smtClean="0">
              <a:solidFill>
                <a:schemeClr val="bg1"/>
              </a:solidFill>
            </a:endParaRPr>
          </a:p>
          <a:p>
            <a:r>
              <a:rPr lang="en-US" sz="2400" b="1" dirty="0" smtClean="0">
                <a:solidFill>
                  <a:srgbClr val="00B050"/>
                </a:solidFill>
              </a:rPr>
              <a:t>2 Chr.</a:t>
            </a:r>
            <a:r>
              <a:rPr lang="en-US" sz="2400" b="1" dirty="0" smtClean="0">
                <a:solidFill>
                  <a:schemeClr val="bg1"/>
                </a:solidFill>
              </a:rPr>
              <a:t> 5:12</a:t>
            </a:r>
            <a:r>
              <a:rPr lang="en-US" sz="2400" dirty="0" smtClean="0">
                <a:solidFill>
                  <a:schemeClr val="bg1"/>
                </a:solidFill>
              </a:rPr>
              <a:t> - </a:t>
            </a:r>
            <a:r>
              <a:rPr lang="en-US" sz="2400" b="1" dirty="0" smtClean="0">
                <a:solidFill>
                  <a:srgbClr val="FFFF00"/>
                </a:solidFill>
              </a:rPr>
              <a:t>Also the Levites </a:t>
            </a:r>
            <a:r>
              <a:rPr lang="en-US" sz="2400" b="1" i="1" dirty="0" smtClean="0">
                <a:solidFill>
                  <a:srgbClr val="FFFF00"/>
                </a:solidFill>
              </a:rPr>
              <a:t>which were</a:t>
            </a:r>
            <a:r>
              <a:rPr lang="en-US" sz="2400" b="1" dirty="0" smtClean="0">
                <a:solidFill>
                  <a:srgbClr val="FFFF00"/>
                </a:solidFill>
              </a:rPr>
              <a:t> the singers, all of them of </a:t>
            </a:r>
            <a:r>
              <a:rPr lang="en-US" sz="2400" b="1" dirty="0" err="1" smtClean="0">
                <a:solidFill>
                  <a:srgbClr val="FFFF00"/>
                </a:solidFill>
              </a:rPr>
              <a:t>Asaph</a:t>
            </a:r>
            <a:r>
              <a:rPr lang="en-US" sz="2400" b="1" dirty="0" smtClean="0">
                <a:solidFill>
                  <a:srgbClr val="FFFF00"/>
                </a:solidFill>
              </a:rPr>
              <a:t>, of </a:t>
            </a:r>
            <a:r>
              <a:rPr lang="en-US" sz="2400" b="1" dirty="0" err="1" smtClean="0">
                <a:solidFill>
                  <a:srgbClr val="FFFF00"/>
                </a:solidFill>
              </a:rPr>
              <a:t>Heman</a:t>
            </a:r>
            <a:r>
              <a:rPr lang="en-US" sz="2400" b="1" dirty="0" smtClean="0">
                <a:solidFill>
                  <a:srgbClr val="FFFF00"/>
                </a:solidFill>
              </a:rPr>
              <a:t>, of </a:t>
            </a:r>
            <a:r>
              <a:rPr lang="en-US" sz="2400" b="1" dirty="0" err="1" smtClean="0">
                <a:solidFill>
                  <a:srgbClr val="FFFF00"/>
                </a:solidFill>
              </a:rPr>
              <a:t>Jeduthun</a:t>
            </a:r>
            <a:r>
              <a:rPr lang="en-US" sz="2400" b="1" dirty="0" smtClean="0">
                <a:solidFill>
                  <a:srgbClr val="FFFF00"/>
                </a:solidFill>
              </a:rPr>
              <a:t>, with their sons and their brethren, </a:t>
            </a:r>
            <a:r>
              <a:rPr lang="en-US" sz="2400" b="1" i="1" dirty="0" smtClean="0">
                <a:solidFill>
                  <a:srgbClr val="FFFF00"/>
                </a:solidFill>
              </a:rPr>
              <a:t>being</a:t>
            </a:r>
            <a:r>
              <a:rPr lang="en-US" sz="2400" b="1" dirty="0" smtClean="0">
                <a:solidFill>
                  <a:srgbClr val="FFFF00"/>
                </a:solidFill>
              </a:rPr>
              <a:t> arrayed in white linen, having cymbals and psalteries and harps, stood at the east end of the altar, and with them an hundred and twenty priests sounding with trumpets: )</a:t>
            </a:r>
            <a:endParaRPr lang="en-US" sz="2400" b="1" dirty="0" smtClean="0">
              <a:solidFill>
                <a:srgbClr val="FFFF00"/>
              </a:solidFill>
              <a:sym typeface="Wingdings" pitchFamily="2" charset="2"/>
            </a:endParaRPr>
          </a:p>
          <a:p>
            <a:endParaRPr lang="en-US" sz="900" b="1" dirty="0" smtClean="0">
              <a:solidFill>
                <a:schemeClr val="bg1"/>
              </a:solidFill>
              <a:sym typeface="Wingdings" pitchFamily="2" charset="2"/>
            </a:endParaRPr>
          </a:p>
          <a:p>
            <a:r>
              <a:rPr lang="en-US" sz="2400" b="1" dirty="0" smtClean="0">
                <a:solidFill>
                  <a:srgbClr val="00B050"/>
                </a:solidFill>
              </a:rPr>
              <a:t>2 Chr.</a:t>
            </a:r>
            <a:r>
              <a:rPr lang="en-US" sz="2400" b="1" dirty="0" smtClean="0">
                <a:solidFill>
                  <a:schemeClr val="bg1"/>
                </a:solidFill>
              </a:rPr>
              <a:t> 5:13</a:t>
            </a:r>
            <a:r>
              <a:rPr lang="en-US" sz="2400" dirty="0" smtClean="0">
                <a:solidFill>
                  <a:schemeClr val="bg1"/>
                </a:solidFill>
              </a:rPr>
              <a:t> - </a:t>
            </a:r>
            <a:r>
              <a:rPr lang="en-US" sz="2400" b="1" dirty="0" smtClean="0">
                <a:solidFill>
                  <a:srgbClr val="FFFF00"/>
                </a:solidFill>
              </a:rPr>
              <a:t>It came even to pass, as the trumpeters and singers </a:t>
            </a:r>
            <a:r>
              <a:rPr lang="en-US" sz="2400" b="1" i="1" dirty="0" smtClean="0">
                <a:solidFill>
                  <a:srgbClr val="FFFF00"/>
                </a:solidFill>
              </a:rPr>
              <a:t>were</a:t>
            </a:r>
            <a:r>
              <a:rPr lang="en-US" sz="2400" b="1" dirty="0" smtClean="0">
                <a:solidFill>
                  <a:srgbClr val="FFFF00"/>
                </a:solidFill>
              </a:rPr>
              <a:t> as one, to make one sound to be heard in praising and thanking the LORD; and when they lifted up </a:t>
            </a:r>
            <a:r>
              <a:rPr lang="en-US" sz="2400" b="1" i="1" dirty="0" smtClean="0">
                <a:solidFill>
                  <a:srgbClr val="FFFF00"/>
                </a:solidFill>
              </a:rPr>
              <a:t>their</a:t>
            </a:r>
            <a:r>
              <a:rPr lang="en-US" sz="2400" b="1" dirty="0" smtClean="0">
                <a:solidFill>
                  <a:srgbClr val="FFFF00"/>
                </a:solidFill>
              </a:rPr>
              <a:t> voice with the trumpets and cymbals and instruments of </a:t>
            </a:r>
            <a:r>
              <a:rPr lang="en-US" sz="2400" b="1" dirty="0" err="1" smtClean="0">
                <a:solidFill>
                  <a:srgbClr val="FFFF00"/>
                </a:solidFill>
              </a:rPr>
              <a:t>musick</a:t>
            </a:r>
            <a:r>
              <a:rPr lang="en-US" sz="2400" b="1" dirty="0" smtClean="0">
                <a:solidFill>
                  <a:srgbClr val="FFFF00"/>
                </a:solidFill>
              </a:rPr>
              <a:t>, and praised the LORD, </a:t>
            </a:r>
            <a:r>
              <a:rPr lang="en-US" sz="2400" b="1" i="1" dirty="0" smtClean="0">
                <a:solidFill>
                  <a:srgbClr val="FFFF00"/>
                </a:solidFill>
              </a:rPr>
              <a:t>saying,</a:t>
            </a:r>
            <a:r>
              <a:rPr lang="en-US" sz="2400" b="1" dirty="0" smtClean="0">
                <a:solidFill>
                  <a:srgbClr val="FFFF00"/>
                </a:solidFill>
              </a:rPr>
              <a:t> For </a:t>
            </a:r>
            <a:r>
              <a:rPr lang="en-US" sz="2400" b="1" i="1" dirty="0" smtClean="0">
                <a:solidFill>
                  <a:srgbClr val="FFFF00"/>
                </a:solidFill>
              </a:rPr>
              <a:t>he is</a:t>
            </a:r>
            <a:r>
              <a:rPr lang="en-US" sz="2400" b="1" dirty="0" smtClean="0">
                <a:solidFill>
                  <a:srgbClr val="FFFF00"/>
                </a:solidFill>
              </a:rPr>
              <a:t> good; for his mercy </a:t>
            </a:r>
            <a:r>
              <a:rPr lang="en-US" sz="2400" b="1" i="1" dirty="0" err="1" smtClean="0">
                <a:solidFill>
                  <a:srgbClr val="FFFF00"/>
                </a:solidFill>
              </a:rPr>
              <a:t>endureth</a:t>
            </a:r>
            <a:r>
              <a:rPr lang="en-US" sz="2400" b="1" dirty="0" smtClean="0">
                <a:solidFill>
                  <a:srgbClr val="FFFF00"/>
                </a:solidFill>
              </a:rPr>
              <a:t> for ever:</a:t>
            </a:r>
            <a:r>
              <a:rPr lang="en-US" sz="2400" dirty="0" smtClean="0">
                <a:solidFill>
                  <a:schemeClr val="bg1"/>
                </a:solidFill>
              </a:rPr>
              <a:t> that </a:t>
            </a:r>
            <a:r>
              <a:rPr lang="en-US" sz="2400" b="1" i="1" dirty="0" smtClean="0">
                <a:solidFill>
                  <a:srgbClr val="FFFF00"/>
                </a:solidFill>
              </a:rPr>
              <a:t>then</a:t>
            </a:r>
            <a:r>
              <a:rPr lang="en-US" sz="2400" b="1" dirty="0" smtClean="0">
                <a:solidFill>
                  <a:srgbClr val="FFFF00"/>
                </a:solidFill>
              </a:rPr>
              <a:t> the house was</a:t>
            </a:r>
            <a:r>
              <a:rPr lang="en-US" sz="2400" dirty="0" smtClean="0">
                <a:solidFill>
                  <a:schemeClr val="bg1"/>
                </a:solidFill>
              </a:rPr>
              <a:t> filled </a:t>
            </a:r>
            <a:r>
              <a:rPr lang="en-US" sz="2400" b="1" dirty="0" smtClean="0">
                <a:solidFill>
                  <a:srgbClr val="FFFF00"/>
                </a:solidFill>
              </a:rPr>
              <a:t>with a</a:t>
            </a:r>
            <a:r>
              <a:rPr lang="en-US" sz="2400" dirty="0" smtClean="0">
                <a:solidFill>
                  <a:schemeClr val="bg1"/>
                </a:solidFill>
              </a:rPr>
              <a:t> cloud, </a:t>
            </a:r>
            <a:r>
              <a:rPr lang="en-US" sz="2400" b="1" i="1" dirty="0" smtClean="0">
                <a:solidFill>
                  <a:srgbClr val="FFFF00"/>
                </a:solidFill>
              </a:rPr>
              <a:t>even</a:t>
            </a:r>
            <a:r>
              <a:rPr lang="en-US" sz="2400" dirty="0" smtClean="0">
                <a:solidFill>
                  <a:schemeClr val="bg1"/>
                </a:solidFill>
              </a:rPr>
              <a:t> the house of the LORD;</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Get the Ark into the Most Holy Place, and get the self out of there.</a:t>
            </a:r>
          </a:p>
          <a:p>
            <a:endParaRPr lang="en-US" sz="700" dirty="0" smtClean="0">
              <a:solidFill>
                <a:schemeClr val="bg1"/>
              </a:solidFill>
            </a:endParaRPr>
          </a:p>
          <a:p>
            <a:r>
              <a:rPr lang="en-US" dirty="0" smtClean="0">
                <a:solidFill>
                  <a:schemeClr val="bg1"/>
                </a:solidFill>
              </a:rPr>
              <a:t>God’s selfless character in. Our selfishness out.</a:t>
            </a:r>
          </a:p>
          <a:p>
            <a:endParaRPr lang="en-US" sz="700" dirty="0" smtClean="0">
              <a:solidFill>
                <a:schemeClr val="bg1"/>
              </a:solidFill>
            </a:endParaRPr>
          </a:p>
          <a:p>
            <a:r>
              <a:rPr lang="en-US" dirty="0" smtClean="0">
                <a:solidFill>
                  <a:schemeClr val="bg1"/>
                </a:solidFill>
              </a:rPr>
              <a:t>He must increase, and I must decrease.</a:t>
            </a:r>
          </a:p>
          <a:p>
            <a:endParaRPr lang="en-US" sz="700" dirty="0" smtClean="0">
              <a:solidFill>
                <a:schemeClr val="bg1"/>
              </a:solidFill>
            </a:endParaRPr>
          </a:p>
          <a:p>
            <a:r>
              <a:rPr lang="en-US" dirty="0" smtClean="0">
                <a:solidFill>
                  <a:schemeClr val="bg1"/>
                </a:solidFill>
              </a:rPr>
              <a:t>He must be exalted, and I must be abased.</a:t>
            </a:r>
          </a:p>
          <a:p>
            <a:endParaRPr lang="en-US" sz="700" dirty="0" smtClean="0">
              <a:solidFill>
                <a:schemeClr val="bg1"/>
              </a:solidFill>
            </a:endParaRPr>
          </a:p>
          <a:p>
            <a:r>
              <a:rPr lang="en-US" dirty="0" smtClean="0">
                <a:solidFill>
                  <a:schemeClr val="bg1"/>
                </a:solidFill>
              </a:rPr>
              <a:t>He must be lifted up (as He was on the Cross) to the Heavens, that I may bow down to the dust from which I came.</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fleeing with His father, ascended the Mount Olivet</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15:30,32, 16:1)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He was upon the Mount of Olives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21:1,17, 24:3, 26:6,30; </a:t>
            </a:r>
            <a:r>
              <a:rPr lang="en-US" sz="2400" b="1" dirty="0" smtClean="0">
                <a:solidFill>
                  <a:srgbClr val="00B050"/>
                </a:solidFill>
              </a:rPr>
              <a:t>Mar. </a:t>
            </a:r>
            <a:r>
              <a:rPr lang="en-US" sz="2400" dirty="0" smtClean="0">
                <a:solidFill>
                  <a:schemeClr val="bg1"/>
                </a:solidFill>
              </a:rPr>
              <a:t>11:1,11,12, 13:3, 14:3,26;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19:29,37, 21:37, 22:39, 24:50;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8:1, 11:1,18, 12:1; </a:t>
            </a:r>
            <a:r>
              <a:rPr lang="en-US" sz="2400" b="1" dirty="0" smtClean="0">
                <a:solidFill>
                  <a:srgbClr val="00B050"/>
                </a:solidFill>
              </a:rPr>
              <a:t>Act. </a:t>
            </a:r>
            <a:r>
              <a:rPr lang="en-US" sz="2400" dirty="0" smtClean="0">
                <a:solidFill>
                  <a:schemeClr val="bg1"/>
                </a:solidFill>
              </a:rPr>
              <a:t>1:12), </a:t>
            </a:r>
            <a:r>
              <a:rPr lang="en-US" sz="2400" b="1" dirty="0" smtClean="0">
                <a:solidFill>
                  <a:srgbClr val="FFC000"/>
                </a:solidFill>
              </a:rPr>
              <a:t>and will be again in His third Advent</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24:22; </a:t>
            </a:r>
            <a:r>
              <a:rPr lang="en-US" sz="2400" b="1" dirty="0" err="1" smtClean="0">
                <a:solidFill>
                  <a:srgbClr val="00B050"/>
                </a:solidFill>
              </a:rPr>
              <a:t>Zec.</a:t>
            </a:r>
            <a:r>
              <a:rPr lang="en-US" sz="2400" dirty="0" smtClean="0">
                <a:solidFill>
                  <a:schemeClr val="bg1"/>
                </a:solidFill>
              </a:rPr>
              <a:t> 14:4; </a:t>
            </a:r>
            <a:r>
              <a:rPr lang="en-US" sz="2400" b="1" dirty="0" smtClean="0">
                <a:solidFill>
                  <a:srgbClr val="00B050"/>
                </a:solidFill>
              </a:rPr>
              <a:t>Rev.</a:t>
            </a:r>
            <a:r>
              <a:rPr lang="en-US" sz="2400" dirty="0" smtClean="0">
                <a:solidFill>
                  <a:schemeClr val="bg1"/>
                </a:solidFill>
              </a:rPr>
              <a:t> 20:7-15)</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having fled with His Father, went down into Jordan and crossed it</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17:16,20-22)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went down into the Jordan for Baptism</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3:13; </a:t>
            </a:r>
            <a:r>
              <a:rPr lang="en-US" sz="2400" b="1" dirty="0" smtClean="0">
                <a:solidFill>
                  <a:srgbClr val="00B050"/>
                </a:solidFill>
              </a:rPr>
              <a:t>Mar. </a:t>
            </a:r>
            <a:r>
              <a:rPr lang="en-US" sz="2400" dirty="0" smtClean="0">
                <a:solidFill>
                  <a:schemeClr val="bg1"/>
                </a:solidFill>
              </a:rPr>
              <a:t>1:9;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4:1;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3:26, 10:40)</a:t>
            </a:r>
            <a:endParaRPr lang="en-US" sz="200" dirty="0" smtClean="0">
              <a:solidFill>
                <a:schemeClr val="bg1"/>
              </a:solidFill>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err="1" smtClean="0">
                <a:solidFill>
                  <a:schemeClr val="bg1"/>
                </a:solidFill>
              </a:rPr>
              <a:t>Jhn</a:t>
            </a:r>
            <a:r>
              <a:rPr lang="en-US" dirty="0" smtClean="0">
                <a:solidFill>
                  <a:schemeClr val="bg1"/>
                </a:solidFill>
              </a:rPr>
              <a:t>. 3:30  </a:t>
            </a:r>
            <a:r>
              <a:rPr lang="en-US" b="1" dirty="0" smtClean="0">
                <a:solidFill>
                  <a:srgbClr val="FFFF00"/>
                </a:solidFill>
              </a:rPr>
              <a:t>He must increase, but I </a:t>
            </a:r>
            <a:r>
              <a:rPr lang="en-US" b="1" i="1" dirty="0" smtClean="0">
                <a:solidFill>
                  <a:srgbClr val="FFFF00"/>
                </a:solidFill>
              </a:rPr>
              <a:t>must</a:t>
            </a:r>
            <a:r>
              <a:rPr lang="en-US" b="1" dirty="0" smtClean="0">
                <a:solidFill>
                  <a:srgbClr val="FFFF00"/>
                </a:solidFill>
              </a:rPr>
              <a:t> decrease</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Gen. 18:27  And Abraham answered and said, Behold now, </a:t>
            </a:r>
            <a:r>
              <a:rPr lang="en-US" b="1" dirty="0" smtClean="0">
                <a:solidFill>
                  <a:srgbClr val="FFFF00"/>
                </a:solidFill>
              </a:rPr>
              <a:t>I</a:t>
            </a:r>
            <a:r>
              <a:rPr lang="en-US" dirty="0" smtClean="0">
                <a:solidFill>
                  <a:schemeClr val="bg1"/>
                </a:solidFill>
              </a:rPr>
              <a:t> have taken upon me to speak unto the Lord, which </a:t>
            </a:r>
            <a:r>
              <a:rPr lang="en-US" b="1" i="1" dirty="0" smtClean="0">
                <a:solidFill>
                  <a:srgbClr val="FFFF00"/>
                </a:solidFill>
              </a:rPr>
              <a:t>am but</a:t>
            </a:r>
            <a:r>
              <a:rPr lang="en-US" b="1" dirty="0" smtClean="0">
                <a:solidFill>
                  <a:srgbClr val="FFFF00"/>
                </a:solidFill>
              </a:rPr>
              <a:t> dust and ashes</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Job 42:5  I have heard of thee by the hearing of the ear: but now mine eye </a:t>
            </a:r>
            <a:r>
              <a:rPr lang="en-US" dirty="0" err="1" smtClean="0">
                <a:solidFill>
                  <a:schemeClr val="bg1"/>
                </a:solidFill>
              </a:rPr>
              <a:t>seeth</a:t>
            </a:r>
            <a:r>
              <a:rPr lang="en-US" dirty="0" smtClean="0">
                <a:solidFill>
                  <a:schemeClr val="bg1"/>
                </a:solidFill>
              </a:rPr>
              <a:t> thee.</a:t>
            </a:r>
          </a:p>
          <a:p>
            <a:endParaRPr lang="en-US" sz="800" dirty="0" smtClean="0">
              <a:solidFill>
                <a:schemeClr val="bg1"/>
              </a:solidFill>
            </a:endParaRPr>
          </a:p>
          <a:p>
            <a:r>
              <a:rPr lang="en-US" dirty="0" smtClean="0">
                <a:solidFill>
                  <a:schemeClr val="bg1"/>
                </a:solidFill>
              </a:rPr>
              <a:t>Job 42:6  Wherefore </a:t>
            </a:r>
            <a:r>
              <a:rPr lang="en-US" b="1" dirty="0" smtClean="0">
                <a:solidFill>
                  <a:srgbClr val="FFFF00"/>
                </a:solidFill>
              </a:rPr>
              <a:t>I abhor </a:t>
            </a:r>
            <a:r>
              <a:rPr lang="en-US" b="1" i="1" dirty="0" smtClean="0">
                <a:solidFill>
                  <a:srgbClr val="FFFF00"/>
                </a:solidFill>
              </a:rPr>
              <a:t>myself</a:t>
            </a:r>
            <a:r>
              <a:rPr lang="en-US" b="1" dirty="0" smtClean="0">
                <a:solidFill>
                  <a:srgbClr val="FFFF00"/>
                </a:solidFill>
              </a:rPr>
              <a:t>, and repent in dust and ashes.</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Isa. 6:1  In the year that king </a:t>
            </a:r>
            <a:r>
              <a:rPr lang="en-US" sz="2400" dirty="0" err="1" smtClean="0">
                <a:solidFill>
                  <a:schemeClr val="bg1"/>
                </a:solidFill>
              </a:rPr>
              <a:t>Uzziah</a:t>
            </a:r>
            <a:r>
              <a:rPr lang="en-US" sz="2400" dirty="0" smtClean="0">
                <a:solidFill>
                  <a:schemeClr val="bg1"/>
                </a:solidFill>
              </a:rPr>
              <a:t> died I saw also the Lord sitting upon a throne, high and lifted up, and his train filled the temple.</a:t>
            </a:r>
          </a:p>
          <a:p>
            <a:endParaRPr lang="en-US" sz="800" dirty="0" smtClean="0">
              <a:solidFill>
                <a:schemeClr val="bg1"/>
              </a:solidFill>
            </a:endParaRPr>
          </a:p>
          <a:p>
            <a:r>
              <a:rPr lang="en-US" sz="2400" dirty="0" smtClean="0">
                <a:solidFill>
                  <a:schemeClr val="bg1"/>
                </a:solidFill>
              </a:rPr>
              <a:t>Isa. 6:2  Above it stood the </a:t>
            </a:r>
            <a:r>
              <a:rPr lang="en-US" sz="2400" dirty="0" err="1" smtClean="0">
                <a:solidFill>
                  <a:schemeClr val="bg1"/>
                </a:solidFill>
              </a:rPr>
              <a:t>seraphims</a:t>
            </a:r>
            <a:r>
              <a:rPr lang="en-US" sz="2400" dirty="0" smtClean="0">
                <a:solidFill>
                  <a:schemeClr val="bg1"/>
                </a:solidFill>
              </a:rPr>
              <a:t>: each one had six wings; with twain he covered his face, and with twain he covered his feet, and with twain he did fly.</a:t>
            </a:r>
          </a:p>
          <a:p>
            <a:endParaRPr lang="en-US" sz="800" dirty="0" smtClean="0">
              <a:solidFill>
                <a:schemeClr val="bg1"/>
              </a:solidFill>
            </a:endParaRPr>
          </a:p>
          <a:p>
            <a:r>
              <a:rPr lang="en-US" sz="2400" dirty="0" smtClean="0">
                <a:solidFill>
                  <a:schemeClr val="bg1"/>
                </a:solidFill>
              </a:rPr>
              <a:t>Isa. 6:3  And one cried unto another, and said, Holy, holy, holy, </a:t>
            </a:r>
            <a:r>
              <a:rPr lang="en-US" sz="2400" i="1" dirty="0" smtClean="0">
                <a:solidFill>
                  <a:schemeClr val="bg1"/>
                </a:solidFill>
              </a:rPr>
              <a:t>is</a:t>
            </a:r>
            <a:r>
              <a:rPr lang="en-US" sz="2400" dirty="0" smtClean="0">
                <a:solidFill>
                  <a:schemeClr val="bg1"/>
                </a:solidFill>
              </a:rPr>
              <a:t> the LORD of hosts: the whole earth </a:t>
            </a:r>
            <a:r>
              <a:rPr lang="en-US" sz="2400" i="1" dirty="0" smtClean="0">
                <a:solidFill>
                  <a:schemeClr val="bg1"/>
                </a:solidFill>
              </a:rPr>
              <a:t>is</a:t>
            </a:r>
            <a:r>
              <a:rPr lang="en-US" sz="2400" dirty="0" smtClean="0">
                <a:solidFill>
                  <a:schemeClr val="bg1"/>
                </a:solidFill>
              </a:rPr>
              <a:t> full of his glory.</a:t>
            </a:r>
          </a:p>
          <a:p>
            <a:endParaRPr lang="en-US" sz="800" dirty="0" smtClean="0">
              <a:solidFill>
                <a:schemeClr val="bg1"/>
              </a:solidFill>
            </a:endParaRPr>
          </a:p>
          <a:p>
            <a:r>
              <a:rPr lang="en-US" sz="2400" dirty="0" smtClean="0">
                <a:solidFill>
                  <a:schemeClr val="bg1"/>
                </a:solidFill>
              </a:rPr>
              <a:t>Isa. 6:4  And the posts of the door moved at the voice of him that cried, and the house was filled with smoke.</a:t>
            </a:r>
          </a:p>
          <a:p>
            <a:endParaRPr lang="en-US" sz="800" dirty="0" smtClean="0">
              <a:solidFill>
                <a:schemeClr val="bg1"/>
              </a:solidFill>
            </a:endParaRPr>
          </a:p>
          <a:p>
            <a:r>
              <a:rPr lang="en-US" sz="2400" dirty="0" smtClean="0">
                <a:solidFill>
                  <a:schemeClr val="bg1"/>
                </a:solidFill>
              </a:rPr>
              <a:t>Isa. 6:5  Then said I, </a:t>
            </a:r>
            <a:r>
              <a:rPr lang="en-US" sz="2400" b="1" dirty="0" smtClean="0">
                <a:solidFill>
                  <a:srgbClr val="FFFF00"/>
                </a:solidFill>
              </a:rPr>
              <a:t>Woe </a:t>
            </a:r>
            <a:r>
              <a:rPr lang="en-US" sz="2400" b="1" i="1" dirty="0" smtClean="0">
                <a:solidFill>
                  <a:srgbClr val="FFFF00"/>
                </a:solidFill>
              </a:rPr>
              <a:t>is</a:t>
            </a:r>
            <a:r>
              <a:rPr lang="en-US" sz="2400" b="1" dirty="0" smtClean="0">
                <a:solidFill>
                  <a:srgbClr val="FFFF00"/>
                </a:solidFill>
              </a:rPr>
              <a:t> me! for I am undone; because I </a:t>
            </a:r>
            <a:r>
              <a:rPr lang="en-US" sz="2400" b="1" i="1" dirty="0" smtClean="0">
                <a:solidFill>
                  <a:srgbClr val="FFFF00"/>
                </a:solidFill>
              </a:rPr>
              <a:t>am</a:t>
            </a:r>
            <a:r>
              <a:rPr lang="en-US" sz="2400" b="1" dirty="0" smtClean="0">
                <a:solidFill>
                  <a:srgbClr val="FFFF00"/>
                </a:solidFill>
              </a:rPr>
              <a:t> a man of unclean lips, and I dwell in the midst of a people of unclean lips: for mine eyes have seen the King, the LORD of hosts.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3:6  Moreover he said, I </a:t>
            </a:r>
            <a:r>
              <a:rPr lang="en-US" sz="2800" i="1" dirty="0" smtClean="0">
                <a:solidFill>
                  <a:schemeClr val="bg1"/>
                </a:solidFill>
              </a:rPr>
              <a:t>am</a:t>
            </a:r>
            <a:r>
              <a:rPr lang="en-US" sz="2800" dirty="0" smtClean="0">
                <a:solidFill>
                  <a:schemeClr val="bg1"/>
                </a:solidFill>
              </a:rPr>
              <a:t> the God of thy father, the God of Abraham, the God of Isaac, and the God of Jacob. And </a:t>
            </a:r>
            <a:r>
              <a:rPr lang="en-US" sz="2800" b="1" dirty="0" smtClean="0">
                <a:solidFill>
                  <a:srgbClr val="FFFF00"/>
                </a:solidFill>
              </a:rPr>
              <a:t>Moses hid his face; for he was afraid to look upon God.</a:t>
            </a:r>
          </a:p>
          <a:p>
            <a:endParaRPr lang="en-US" sz="600" dirty="0" smtClean="0">
              <a:solidFill>
                <a:schemeClr val="bg1"/>
              </a:solidFill>
            </a:endParaRPr>
          </a:p>
          <a:p>
            <a:r>
              <a:rPr lang="en-US" sz="2800" dirty="0" smtClean="0">
                <a:solidFill>
                  <a:schemeClr val="bg1"/>
                </a:solidFill>
              </a:rPr>
              <a:t>Dan. 10:7  And I Daniel alone saw the vision: for the men that were with me saw not the vision; but </a:t>
            </a:r>
            <a:r>
              <a:rPr lang="en-US" sz="2800" b="1" dirty="0" smtClean="0">
                <a:solidFill>
                  <a:srgbClr val="FFFF00"/>
                </a:solidFill>
              </a:rPr>
              <a:t>a great quaking fell upon them, so that they fled to hide themselves.</a:t>
            </a:r>
          </a:p>
          <a:p>
            <a:endParaRPr lang="en-US" sz="600" dirty="0" smtClean="0">
              <a:solidFill>
                <a:schemeClr val="bg1"/>
              </a:solidFill>
            </a:endParaRPr>
          </a:p>
          <a:p>
            <a:r>
              <a:rPr lang="en-US" sz="2800" dirty="0" smtClean="0">
                <a:solidFill>
                  <a:schemeClr val="bg1"/>
                </a:solidFill>
              </a:rPr>
              <a:t>Dan. 10:8  Therefore I was left alone, and saw this great vision, and </a:t>
            </a:r>
            <a:r>
              <a:rPr lang="en-US" sz="2800" b="1" dirty="0" smtClean="0">
                <a:solidFill>
                  <a:srgbClr val="FFFF00"/>
                </a:solidFill>
              </a:rPr>
              <a:t>there remained no strength in me: for my comeliness was turned in me into corruption, and I retained no strength.</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Isa. 45:22  </a:t>
            </a:r>
            <a:r>
              <a:rPr lang="en-US" sz="4000" b="1" dirty="0" smtClean="0">
                <a:solidFill>
                  <a:srgbClr val="FFFF00"/>
                </a:solidFill>
              </a:rPr>
              <a:t>Look unto me</a:t>
            </a:r>
            <a:r>
              <a:rPr lang="en-US" sz="4000" dirty="0" smtClean="0">
                <a:solidFill>
                  <a:schemeClr val="bg1"/>
                </a:solidFill>
              </a:rPr>
              <a:t>, and be ye saved, all the ends of the earth: for I </a:t>
            </a:r>
            <a:r>
              <a:rPr lang="en-US" sz="4000" i="1" dirty="0" smtClean="0">
                <a:solidFill>
                  <a:schemeClr val="bg1"/>
                </a:solidFill>
              </a:rPr>
              <a:t>am</a:t>
            </a:r>
            <a:r>
              <a:rPr lang="en-US" sz="4000" dirty="0" smtClean="0">
                <a:solidFill>
                  <a:schemeClr val="bg1"/>
                </a:solidFill>
              </a:rPr>
              <a:t> God, and </a:t>
            </a:r>
            <a:r>
              <a:rPr lang="en-US" sz="4000" i="1" dirty="0" smtClean="0">
                <a:solidFill>
                  <a:schemeClr val="bg1"/>
                </a:solidFill>
              </a:rPr>
              <a:t>there is</a:t>
            </a:r>
            <a:r>
              <a:rPr lang="en-US" sz="4000" dirty="0" smtClean="0">
                <a:solidFill>
                  <a:schemeClr val="bg1"/>
                </a:solidFill>
              </a:rPr>
              <a:t> none else.</a:t>
            </a:r>
          </a:p>
          <a:p>
            <a:endParaRPr lang="en-US" sz="700" dirty="0" smtClean="0">
              <a:solidFill>
                <a:schemeClr val="bg1"/>
              </a:solidFill>
            </a:endParaRPr>
          </a:p>
          <a:p>
            <a:r>
              <a:rPr lang="en-US" sz="4000" dirty="0" smtClean="0">
                <a:solidFill>
                  <a:schemeClr val="bg1"/>
                </a:solidFill>
              </a:rPr>
              <a:t>Psa. 46:10  Be still, and know that I </a:t>
            </a:r>
            <a:r>
              <a:rPr lang="en-US" sz="4000" i="1" dirty="0" smtClean="0">
                <a:solidFill>
                  <a:schemeClr val="bg1"/>
                </a:solidFill>
              </a:rPr>
              <a:t>am</a:t>
            </a:r>
            <a:r>
              <a:rPr lang="en-US" sz="4000" dirty="0" smtClean="0">
                <a:solidFill>
                  <a:schemeClr val="bg1"/>
                </a:solidFill>
              </a:rPr>
              <a:t> God: </a:t>
            </a:r>
            <a:r>
              <a:rPr lang="en-US" sz="4000" b="1" dirty="0" smtClean="0">
                <a:solidFill>
                  <a:srgbClr val="FFFF00"/>
                </a:solidFill>
              </a:rPr>
              <a:t>I will be exalted among the heathen, I will be exalted in the earth</a:t>
            </a:r>
            <a:r>
              <a:rPr lang="en-US" sz="4000" dirty="0" smtClean="0">
                <a:solidFill>
                  <a:schemeClr val="bg1"/>
                </a:solidFill>
              </a:rPr>
              <a:t>.</a:t>
            </a:r>
          </a:p>
          <a:p>
            <a:endParaRPr lang="en-US" sz="700" dirty="0" smtClean="0">
              <a:solidFill>
                <a:schemeClr val="bg1"/>
              </a:solidFill>
            </a:endParaRPr>
          </a:p>
          <a:p>
            <a:r>
              <a:rPr lang="en-US" sz="4000" dirty="0" err="1" smtClean="0">
                <a:solidFill>
                  <a:schemeClr val="bg1"/>
                </a:solidFill>
              </a:rPr>
              <a:t>Jhn</a:t>
            </a:r>
            <a:r>
              <a:rPr lang="en-US" sz="4000" dirty="0" smtClean="0">
                <a:solidFill>
                  <a:schemeClr val="bg1"/>
                </a:solidFill>
              </a:rPr>
              <a:t>. 12:32  And </a:t>
            </a:r>
            <a:r>
              <a:rPr lang="en-US" sz="4000" b="1" dirty="0" smtClean="0">
                <a:solidFill>
                  <a:srgbClr val="FFFF00"/>
                </a:solidFill>
              </a:rPr>
              <a:t>I, if I be lifted up from the earth, will draw all </a:t>
            </a:r>
            <a:r>
              <a:rPr lang="en-US" sz="4000" b="1" i="1" dirty="0" smtClean="0">
                <a:solidFill>
                  <a:srgbClr val="FFFF00"/>
                </a:solidFill>
              </a:rPr>
              <a:t>men</a:t>
            </a:r>
            <a:r>
              <a:rPr lang="en-US" sz="4000" b="1" dirty="0" smtClean="0">
                <a:solidFill>
                  <a:srgbClr val="FFFF00"/>
                </a:solidFill>
              </a:rPr>
              <a:t> unto me</a:t>
            </a:r>
            <a:r>
              <a:rPr lang="en-US" sz="4000" dirty="0" smtClean="0">
                <a:solidFill>
                  <a:schemeClr val="bg1"/>
                </a:solidFill>
              </a:rPr>
              <a:t>.</a:t>
            </a:r>
            <a:endParaRPr lang="en-US" sz="4000" i="1" dirty="0" smtClean="0">
              <a:solidFill>
                <a:schemeClr val="bg1"/>
              </a:solidFill>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ry-templ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Once the Ark is in the Most Holy Place, and the selfishness is gotten out of there, then the LORD will fill our houses </a:t>
            </a:r>
            <a:r>
              <a:rPr lang="en-US" sz="2600" dirty="0" smtClean="0">
                <a:solidFill>
                  <a:srgbClr val="00B050"/>
                </a:solidFill>
              </a:rPr>
              <a:t>(not only individually, but corporately)</a:t>
            </a:r>
            <a:r>
              <a:rPr lang="en-US" sz="2600" dirty="0" smtClean="0">
                <a:solidFill>
                  <a:schemeClr val="bg1"/>
                </a:solidFill>
              </a:rPr>
              <a:t> with the cloud of His glory.</a:t>
            </a:r>
          </a:p>
          <a:p>
            <a:endParaRPr lang="en-US" sz="400" dirty="0" smtClean="0">
              <a:solidFill>
                <a:schemeClr val="bg1"/>
              </a:solidFill>
            </a:endParaRPr>
          </a:p>
          <a:p>
            <a:r>
              <a:rPr lang="en-US" sz="2600" dirty="0" smtClean="0">
                <a:solidFill>
                  <a:schemeClr val="bg1"/>
                </a:solidFill>
              </a:rPr>
              <a:t>He will permanently take up residence in His living Temple.</a:t>
            </a:r>
          </a:p>
          <a:p>
            <a:endParaRPr lang="en-US" sz="400" dirty="0" smtClean="0">
              <a:solidFill>
                <a:schemeClr val="bg1"/>
              </a:solidFill>
            </a:endParaRPr>
          </a:p>
          <a:p>
            <a:r>
              <a:rPr lang="en-US" sz="2600" dirty="0" smtClean="0">
                <a:solidFill>
                  <a:schemeClr val="bg1"/>
                </a:solidFill>
              </a:rPr>
              <a:t>Our Solomon </a:t>
            </a:r>
            <a:r>
              <a:rPr lang="en-US" sz="2600" dirty="0" smtClean="0">
                <a:solidFill>
                  <a:srgbClr val="00B050"/>
                </a:solidFill>
              </a:rPr>
              <a:t>(</a:t>
            </a:r>
            <a:r>
              <a:rPr lang="en-US" sz="2600" b="1" dirty="0" smtClean="0">
                <a:solidFill>
                  <a:srgbClr val="00B0F0"/>
                </a:solidFill>
              </a:rPr>
              <a:t>Prince of Peace – Jesus</a:t>
            </a:r>
            <a:r>
              <a:rPr lang="en-US" sz="2600" dirty="0" smtClean="0">
                <a:solidFill>
                  <a:srgbClr val="00B050"/>
                </a:solidFill>
              </a:rPr>
              <a:t>)</a:t>
            </a:r>
            <a:r>
              <a:rPr lang="en-US" sz="2600" dirty="0" smtClean="0">
                <a:solidFill>
                  <a:schemeClr val="bg1"/>
                </a:solidFill>
              </a:rPr>
              <a:t>, who laid the foundation in Himself at the Cross, finishes building the Living Temple of God ~ </a:t>
            </a:r>
            <a:r>
              <a:rPr lang="en-US" sz="2600" b="1" dirty="0" smtClean="0">
                <a:solidFill>
                  <a:schemeClr val="bg1"/>
                </a:solidFill>
              </a:rPr>
              <a:t>“</a:t>
            </a:r>
            <a:r>
              <a:rPr lang="en-US" sz="2600" b="1" dirty="0" smtClean="0">
                <a:solidFill>
                  <a:srgbClr val="FFFF00"/>
                </a:solidFill>
              </a:rPr>
              <a:t>It is finished!</a:t>
            </a:r>
            <a:r>
              <a:rPr lang="en-US" sz="2600" b="1" dirty="0" smtClean="0">
                <a:solidFill>
                  <a:schemeClr val="bg1"/>
                </a:solidFill>
              </a:rPr>
              <a:t>”</a:t>
            </a:r>
            <a:r>
              <a:rPr lang="en-US" sz="2600" dirty="0" smtClean="0">
                <a:solidFill>
                  <a:schemeClr val="bg1"/>
                </a:solidFill>
              </a:rPr>
              <a:t> </a:t>
            </a:r>
            <a:r>
              <a:rPr lang="en-US" sz="2600" dirty="0" smtClean="0">
                <a:solidFill>
                  <a:srgbClr val="00B050"/>
                </a:solidFill>
              </a:rPr>
              <a:t>(see </a:t>
            </a:r>
            <a:r>
              <a:rPr lang="en-US" sz="2600" b="1" dirty="0" smtClean="0">
                <a:solidFill>
                  <a:srgbClr val="00B050"/>
                </a:solidFill>
              </a:rPr>
              <a:t>Gen.</a:t>
            </a:r>
            <a:r>
              <a:rPr lang="en-US" sz="2600" dirty="0" smtClean="0">
                <a:solidFill>
                  <a:srgbClr val="00B050"/>
                </a:solidFill>
              </a:rPr>
              <a:t> </a:t>
            </a:r>
            <a:r>
              <a:rPr lang="en-US" sz="2600" dirty="0" smtClean="0">
                <a:solidFill>
                  <a:schemeClr val="bg1"/>
                </a:solidFill>
              </a:rPr>
              <a:t>2:1-3</a:t>
            </a:r>
            <a:r>
              <a:rPr lang="en-US" sz="2600" dirty="0" smtClean="0">
                <a:solidFill>
                  <a:srgbClr val="00B050"/>
                </a:solidFill>
              </a:rPr>
              <a:t>; </a:t>
            </a:r>
            <a:r>
              <a:rPr lang="en-US" sz="2600" b="1" dirty="0" smtClean="0">
                <a:solidFill>
                  <a:srgbClr val="00B050"/>
                </a:solidFill>
              </a:rPr>
              <a:t>Psa.</a:t>
            </a:r>
            <a:r>
              <a:rPr lang="en-US" sz="2600" dirty="0" smtClean="0">
                <a:solidFill>
                  <a:srgbClr val="00B050"/>
                </a:solidFill>
              </a:rPr>
              <a:t> </a:t>
            </a:r>
            <a:r>
              <a:rPr lang="en-US" sz="2600" dirty="0" smtClean="0">
                <a:solidFill>
                  <a:schemeClr val="bg1"/>
                </a:solidFill>
              </a:rPr>
              <a:t>84:10, 90:4</a:t>
            </a:r>
            <a:r>
              <a:rPr lang="en-US" sz="2600" dirty="0" smtClean="0">
                <a:solidFill>
                  <a:srgbClr val="00B050"/>
                </a:solidFill>
              </a:rPr>
              <a:t>; </a:t>
            </a:r>
            <a:r>
              <a:rPr lang="en-US" sz="2600" b="1" dirty="0" smtClean="0">
                <a:solidFill>
                  <a:srgbClr val="00B050"/>
                </a:solidFill>
              </a:rPr>
              <a:t>Rom.</a:t>
            </a:r>
            <a:r>
              <a:rPr lang="en-US" sz="2600" dirty="0" smtClean="0">
                <a:solidFill>
                  <a:srgbClr val="00B050"/>
                </a:solidFill>
              </a:rPr>
              <a:t> </a:t>
            </a:r>
            <a:r>
              <a:rPr lang="en-US" sz="2600" dirty="0" smtClean="0">
                <a:solidFill>
                  <a:schemeClr val="bg1"/>
                </a:solidFill>
              </a:rPr>
              <a:t>9:28</a:t>
            </a:r>
            <a:r>
              <a:rPr lang="en-US" sz="2600" dirty="0" smtClean="0">
                <a:solidFill>
                  <a:srgbClr val="00B050"/>
                </a:solidFill>
              </a:rPr>
              <a:t>; </a:t>
            </a:r>
            <a:r>
              <a:rPr lang="en-US" sz="2600" b="1" dirty="0" smtClean="0">
                <a:solidFill>
                  <a:srgbClr val="00B050"/>
                </a:solidFill>
              </a:rPr>
              <a:t>2 Pet. </a:t>
            </a:r>
            <a:r>
              <a:rPr lang="en-US" sz="2600" dirty="0" smtClean="0">
                <a:solidFill>
                  <a:schemeClr val="bg1"/>
                </a:solidFill>
              </a:rPr>
              <a:t>3:8</a:t>
            </a:r>
            <a:r>
              <a:rPr lang="en-US" sz="2600" dirty="0" smtClean="0">
                <a:solidFill>
                  <a:srgbClr val="00B050"/>
                </a:solidFill>
              </a:rPr>
              <a:t>; </a:t>
            </a:r>
            <a:r>
              <a:rPr lang="en-US" sz="2600" b="1" dirty="0" smtClean="0">
                <a:solidFill>
                  <a:srgbClr val="00B050"/>
                </a:solidFill>
              </a:rPr>
              <a:t>Rev.</a:t>
            </a:r>
            <a:r>
              <a:rPr lang="en-US" sz="2600" dirty="0" smtClean="0">
                <a:solidFill>
                  <a:srgbClr val="00B050"/>
                </a:solidFill>
              </a:rPr>
              <a:t> </a:t>
            </a:r>
            <a:r>
              <a:rPr lang="en-US" sz="2600" dirty="0" smtClean="0">
                <a:solidFill>
                  <a:schemeClr val="bg1"/>
                </a:solidFill>
              </a:rPr>
              <a:t>10:7</a:t>
            </a:r>
            <a:r>
              <a:rPr lang="en-US" sz="2600" dirty="0" smtClean="0">
                <a:solidFill>
                  <a:srgbClr val="00B050"/>
                </a:solidFill>
              </a:rPr>
              <a:t> KJB)</a:t>
            </a:r>
            <a:r>
              <a:rPr lang="en-US" sz="2600" dirty="0" smtClean="0">
                <a:solidFill>
                  <a:schemeClr val="bg1"/>
                </a:solidFill>
              </a:rPr>
              <a:t>.</a:t>
            </a:r>
          </a:p>
          <a:p>
            <a:endParaRPr lang="en-US" sz="400" i="1" dirty="0" smtClean="0">
              <a:solidFill>
                <a:schemeClr val="bg1"/>
              </a:solidFill>
            </a:endParaRPr>
          </a:p>
          <a:p>
            <a:pPr lvl="1"/>
            <a:r>
              <a:rPr lang="en-US" sz="2600" dirty="0" smtClean="0">
                <a:solidFill>
                  <a:schemeClr val="bg1"/>
                </a:solidFill>
              </a:rPr>
              <a:t>2 Cor. 6:16  And what agreement hath the temple of God with idols? for </a:t>
            </a:r>
            <a:r>
              <a:rPr lang="en-US" sz="2600" b="1" dirty="0" smtClean="0">
                <a:solidFill>
                  <a:srgbClr val="00B0F0"/>
                </a:solidFill>
              </a:rPr>
              <a:t>ye are the temple of the living God; as God hath said, I will dwell in them, and walk in </a:t>
            </a:r>
            <a:r>
              <a:rPr lang="en-US" sz="2600" b="1" i="1" dirty="0" smtClean="0">
                <a:solidFill>
                  <a:srgbClr val="00B0F0"/>
                </a:solidFill>
              </a:rPr>
              <a:t>them</a:t>
            </a:r>
            <a:r>
              <a:rPr lang="en-US" sz="2600" b="1" dirty="0" smtClean="0">
                <a:solidFill>
                  <a:srgbClr val="00B0F0"/>
                </a:solidFill>
              </a:rPr>
              <a:t>; and I will be their God, and they shall be my people</a:t>
            </a:r>
            <a:r>
              <a:rPr lang="en-US" sz="2600" dirty="0" smtClean="0">
                <a:solidFill>
                  <a:schemeClr val="bg1"/>
                </a:solidFill>
              </a:rPr>
              <a:t>.</a:t>
            </a:r>
            <a:endParaRPr lang="en-US" sz="2600" i="1" dirty="0" smtClean="0">
              <a:solidFill>
                <a:schemeClr val="bg1"/>
              </a:solidFill>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40:34  Then </a:t>
            </a:r>
            <a:r>
              <a:rPr lang="en-US" sz="2800" b="1" dirty="0" smtClean="0">
                <a:solidFill>
                  <a:srgbClr val="FFFF00"/>
                </a:solidFill>
              </a:rPr>
              <a:t>a cloud covered the tent of the congregation, and the glory of the LORD filled the tabernacle</a:t>
            </a:r>
            <a:r>
              <a:rPr lang="en-US" sz="2800" dirty="0" smtClean="0">
                <a:solidFill>
                  <a:schemeClr val="bg1"/>
                </a:solidFill>
              </a:rPr>
              <a:t>.</a:t>
            </a:r>
          </a:p>
          <a:p>
            <a:r>
              <a:rPr lang="en-US" sz="2800" dirty="0" err="1" smtClean="0">
                <a:solidFill>
                  <a:schemeClr val="bg1"/>
                </a:solidFill>
              </a:rPr>
              <a:t>Exo</a:t>
            </a:r>
            <a:r>
              <a:rPr lang="en-US" sz="2800" dirty="0" smtClean="0">
                <a:solidFill>
                  <a:schemeClr val="bg1"/>
                </a:solidFill>
              </a:rPr>
              <a:t>. 40:35  And </a:t>
            </a:r>
            <a:r>
              <a:rPr lang="en-US" sz="2800" b="1" dirty="0" smtClean="0">
                <a:solidFill>
                  <a:srgbClr val="FFFF00"/>
                </a:solidFill>
              </a:rPr>
              <a:t>Moses was not able to enter into the tent of the congregation, because the cloud abode thereon, and the glory of the LORD filled the tabernacle</a:t>
            </a:r>
            <a:r>
              <a:rPr lang="en-US" sz="2800" dirty="0" smtClean="0">
                <a:solidFill>
                  <a:schemeClr val="bg1"/>
                </a:solidFill>
              </a:rPr>
              <a:t>.</a:t>
            </a:r>
          </a:p>
          <a:p>
            <a:r>
              <a:rPr lang="en-US" sz="2800" dirty="0" smtClean="0">
                <a:solidFill>
                  <a:schemeClr val="bg1"/>
                </a:solidFill>
              </a:rPr>
              <a:t>Isa. 6:3  And one cried unto another, and said, </a:t>
            </a:r>
            <a:r>
              <a:rPr lang="en-US" sz="2800" b="1" dirty="0" smtClean="0">
                <a:solidFill>
                  <a:srgbClr val="FFFF00"/>
                </a:solidFill>
              </a:rPr>
              <a:t>Holy, holy, holy, </a:t>
            </a:r>
            <a:r>
              <a:rPr lang="en-US" sz="2800" b="1" i="1" dirty="0" smtClean="0">
                <a:solidFill>
                  <a:srgbClr val="FFFF00"/>
                </a:solidFill>
              </a:rPr>
              <a:t>is</a:t>
            </a:r>
            <a:r>
              <a:rPr lang="en-US" sz="2800" b="1" dirty="0" smtClean="0">
                <a:solidFill>
                  <a:srgbClr val="FFFF00"/>
                </a:solidFill>
              </a:rPr>
              <a:t> the LORD of hosts: the whole earth </a:t>
            </a:r>
            <a:r>
              <a:rPr lang="en-US" sz="2800" b="1" i="1" dirty="0" smtClean="0">
                <a:solidFill>
                  <a:srgbClr val="FFFF00"/>
                </a:solidFill>
              </a:rPr>
              <a:t>is</a:t>
            </a:r>
            <a:r>
              <a:rPr lang="en-US" sz="2800" b="1" dirty="0" smtClean="0">
                <a:solidFill>
                  <a:srgbClr val="FFFF00"/>
                </a:solidFill>
              </a:rPr>
              <a:t> full of his glory</a:t>
            </a:r>
            <a:r>
              <a:rPr lang="en-US" sz="2800" dirty="0" smtClean="0">
                <a:solidFill>
                  <a:schemeClr val="bg1"/>
                </a:solidFill>
              </a:rPr>
              <a:t>. </a:t>
            </a:r>
          </a:p>
          <a:p>
            <a:r>
              <a:rPr lang="en-US" sz="2800" dirty="0" smtClean="0">
                <a:solidFill>
                  <a:schemeClr val="bg1"/>
                </a:solidFill>
              </a:rPr>
              <a:t>Isa. 6:4  And </a:t>
            </a:r>
            <a:r>
              <a:rPr lang="en-US" sz="2800" b="1" dirty="0" smtClean="0">
                <a:solidFill>
                  <a:srgbClr val="FFFF00"/>
                </a:solidFill>
              </a:rPr>
              <a:t>the posts of the door moved at the voice of him that cried, and the house was filled with smoke</a:t>
            </a:r>
            <a:r>
              <a:rPr lang="en-US" sz="2800"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err="1" smtClean="0">
                <a:solidFill>
                  <a:schemeClr val="bg1"/>
                </a:solidFill>
              </a:rPr>
              <a:t>Eze</a:t>
            </a:r>
            <a:r>
              <a:rPr lang="en-US" sz="2400" dirty="0" smtClean="0">
                <a:solidFill>
                  <a:schemeClr val="bg1"/>
                </a:solidFill>
              </a:rPr>
              <a:t>. 10:3  Now the </a:t>
            </a:r>
            <a:r>
              <a:rPr lang="en-US" sz="2400" dirty="0" err="1" smtClean="0">
                <a:solidFill>
                  <a:schemeClr val="bg1"/>
                </a:solidFill>
              </a:rPr>
              <a:t>cherubims</a:t>
            </a:r>
            <a:r>
              <a:rPr lang="en-US" sz="2400" dirty="0" smtClean="0">
                <a:solidFill>
                  <a:schemeClr val="bg1"/>
                </a:solidFill>
              </a:rPr>
              <a:t> stood on the right side of the house, when the man went in; and </a:t>
            </a:r>
            <a:r>
              <a:rPr lang="en-US" sz="2400" b="1" dirty="0" smtClean="0">
                <a:solidFill>
                  <a:srgbClr val="FFFF00"/>
                </a:solidFill>
              </a:rPr>
              <a:t>the cloud filled the inner court</a:t>
            </a:r>
            <a:r>
              <a:rPr lang="en-US" sz="2400" dirty="0" smtClean="0">
                <a:solidFill>
                  <a:schemeClr val="bg1"/>
                </a:solidFill>
              </a:rPr>
              <a:t>. </a:t>
            </a:r>
          </a:p>
          <a:p>
            <a:r>
              <a:rPr lang="en-US" sz="2400" dirty="0" err="1" smtClean="0">
                <a:solidFill>
                  <a:schemeClr val="bg1"/>
                </a:solidFill>
              </a:rPr>
              <a:t>Eze</a:t>
            </a:r>
            <a:r>
              <a:rPr lang="en-US" sz="2400" dirty="0" smtClean="0">
                <a:solidFill>
                  <a:schemeClr val="bg1"/>
                </a:solidFill>
              </a:rPr>
              <a:t>. 10:4  </a:t>
            </a:r>
            <a:r>
              <a:rPr lang="en-US" sz="2400" b="1" dirty="0" smtClean="0">
                <a:solidFill>
                  <a:srgbClr val="FFFF00"/>
                </a:solidFill>
              </a:rPr>
              <a:t>Then the glory of the LORD went up from the cherub, </a:t>
            </a:r>
            <a:r>
              <a:rPr lang="en-US" sz="2400" b="1" i="1" dirty="0" smtClean="0">
                <a:solidFill>
                  <a:srgbClr val="FFFF00"/>
                </a:solidFill>
              </a:rPr>
              <a:t>and stood</a:t>
            </a:r>
            <a:r>
              <a:rPr lang="en-US" sz="2400" b="1" dirty="0" smtClean="0">
                <a:solidFill>
                  <a:srgbClr val="FFFF00"/>
                </a:solidFill>
              </a:rPr>
              <a:t> over the threshold of the house; and the house was filled with the cloud, and the court was full of the brightness of the LORD'S glory</a:t>
            </a:r>
            <a:r>
              <a:rPr lang="en-US" sz="2400" dirty="0" smtClean="0">
                <a:solidFill>
                  <a:schemeClr val="bg1"/>
                </a:solidFill>
              </a:rPr>
              <a:t>. </a:t>
            </a:r>
          </a:p>
          <a:p>
            <a:r>
              <a:rPr lang="en-US" sz="2400" dirty="0" err="1" smtClean="0">
                <a:solidFill>
                  <a:schemeClr val="bg1"/>
                </a:solidFill>
              </a:rPr>
              <a:t>Eze</a:t>
            </a:r>
            <a:r>
              <a:rPr lang="en-US" sz="2400" dirty="0" smtClean="0">
                <a:solidFill>
                  <a:schemeClr val="bg1"/>
                </a:solidFill>
              </a:rPr>
              <a:t>. 43:9  Now let them </a:t>
            </a:r>
            <a:r>
              <a:rPr lang="en-US" sz="2400" b="1" dirty="0" smtClean="0">
                <a:solidFill>
                  <a:srgbClr val="FF0000"/>
                </a:solidFill>
              </a:rPr>
              <a:t>put away their whoredom</a:t>
            </a:r>
            <a:r>
              <a:rPr lang="en-US" sz="2400" dirty="0" smtClean="0">
                <a:solidFill>
                  <a:schemeClr val="bg1"/>
                </a:solidFill>
              </a:rPr>
              <a:t>, and the </a:t>
            </a:r>
            <a:r>
              <a:rPr lang="en-US" sz="2400" dirty="0" err="1" smtClean="0">
                <a:solidFill>
                  <a:schemeClr val="bg1"/>
                </a:solidFill>
              </a:rPr>
              <a:t>carcases</a:t>
            </a:r>
            <a:r>
              <a:rPr lang="en-US" sz="2400" dirty="0" smtClean="0">
                <a:solidFill>
                  <a:schemeClr val="bg1"/>
                </a:solidFill>
              </a:rPr>
              <a:t> of their kings, </a:t>
            </a:r>
            <a:r>
              <a:rPr lang="en-US" sz="2400" b="1" dirty="0" smtClean="0">
                <a:solidFill>
                  <a:srgbClr val="00B0F0"/>
                </a:solidFill>
              </a:rPr>
              <a:t>far from me, and I will dwell in the midst of them for ever</a:t>
            </a:r>
            <a:r>
              <a:rPr lang="en-US" sz="2400" dirty="0" smtClean="0">
                <a:solidFill>
                  <a:schemeClr val="bg1"/>
                </a:solidFill>
              </a:rPr>
              <a:t>. </a:t>
            </a:r>
          </a:p>
          <a:p>
            <a:r>
              <a:rPr lang="en-US" sz="2400" dirty="0" smtClean="0">
                <a:solidFill>
                  <a:schemeClr val="bg1"/>
                </a:solidFill>
              </a:rPr>
              <a:t>Rev. 15:8  And </a:t>
            </a:r>
            <a:r>
              <a:rPr lang="en-US" sz="2400" b="1" dirty="0" smtClean="0">
                <a:solidFill>
                  <a:srgbClr val="FFFF00"/>
                </a:solidFill>
              </a:rPr>
              <a:t>the temple was filled with smoke from the glory of God, and from his power; and no man was able to enter into the temple</a:t>
            </a:r>
            <a:r>
              <a:rPr lang="en-US" sz="2400" dirty="0" smtClean="0">
                <a:solidFill>
                  <a:schemeClr val="bg1"/>
                </a:solidFill>
              </a:rPr>
              <a:t>, </a:t>
            </a:r>
            <a:r>
              <a:rPr lang="en-US" sz="2400" b="1" u="sng" dirty="0" smtClean="0">
                <a:solidFill>
                  <a:schemeClr val="bg1"/>
                </a:solidFill>
              </a:rPr>
              <a:t>till</a:t>
            </a:r>
            <a:r>
              <a:rPr lang="en-US" sz="2400" dirty="0" smtClean="0">
                <a:solidFill>
                  <a:schemeClr val="bg1"/>
                </a:solidFill>
              </a:rPr>
              <a:t> the seven plagues of the seven angels were fulfilled.</a:t>
            </a:r>
            <a:endParaRPr lang="en-US" sz="2400" i="1" dirty="0" smtClean="0">
              <a:solidFill>
                <a:schemeClr val="bg1"/>
              </a:solidFill>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8:11; </a:t>
            </a:r>
            <a:r>
              <a:rPr lang="en-US" sz="6000" b="1" dirty="0" smtClean="0">
                <a:solidFill>
                  <a:srgbClr val="00B050"/>
                </a:solidFill>
              </a:rPr>
              <a:t>2 Chr.</a:t>
            </a:r>
            <a:r>
              <a:rPr lang="en-US" sz="6000" b="1" dirty="0" smtClean="0">
                <a:solidFill>
                  <a:schemeClr val="bg1"/>
                </a:solidFill>
              </a:rPr>
              <a:t> 5:14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8:11 </a:t>
            </a:r>
            <a:r>
              <a:rPr lang="en-US" sz="3600" dirty="0" smtClean="0">
                <a:solidFill>
                  <a:schemeClr val="bg1"/>
                </a:solidFill>
              </a:rPr>
              <a:t>- So that the priests could not stand to minister </a:t>
            </a:r>
            <a:r>
              <a:rPr lang="en-US" sz="3600" b="1" dirty="0" smtClean="0">
                <a:solidFill>
                  <a:srgbClr val="FFFF00"/>
                </a:solidFill>
              </a:rPr>
              <a:t>because</a:t>
            </a:r>
            <a:r>
              <a:rPr lang="en-US" sz="3600" dirty="0" smtClean="0">
                <a:solidFill>
                  <a:schemeClr val="bg1"/>
                </a:solidFill>
              </a:rPr>
              <a:t> of the cloud: for the glory of the LORD had filled the house of the LORD. </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5:14</a:t>
            </a:r>
            <a:r>
              <a:rPr lang="en-US" sz="3600" dirty="0" smtClean="0">
                <a:solidFill>
                  <a:schemeClr val="bg1"/>
                </a:solidFill>
              </a:rPr>
              <a:t> - So that the priests could not stand to minister </a:t>
            </a:r>
            <a:r>
              <a:rPr lang="en-US" sz="3600" b="1" dirty="0" smtClean="0">
                <a:solidFill>
                  <a:srgbClr val="FFFF00"/>
                </a:solidFill>
              </a:rPr>
              <a:t>by reason</a:t>
            </a:r>
            <a:r>
              <a:rPr lang="en-US" sz="3600" dirty="0" smtClean="0">
                <a:solidFill>
                  <a:schemeClr val="bg1"/>
                </a:solidFill>
              </a:rPr>
              <a:t> of the cloud: for the glory of the LORD had filled the house of God.</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So that the priests could not stand to minister because of the cloud</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Intercession is done.</a:t>
            </a:r>
          </a:p>
          <a:p>
            <a:endParaRPr lang="en-US" sz="800" dirty="0" smtClean="0">
              <a:solidFill>
                <a:schemeClr val="bg1"/>
              </a:solidFill>
            </a:endParaRPr>
          </a:p>
          <a:p>
            <a:r>
              <a:rPr lang="en-US" sz="4000" dirty="0" smtClean="0">
                <a:solidFill>
                  <a:schemeClr val="bg1"/>
                </a:solidFill>
              </a:rPr>
              <a:t>The work is </a:t>
            </a:r>
            <a:r>
              <a:rPr lang="en-US" sz="4000" b="1" u="sng" dirty="0" smtClean="0">
                <a:solidFill>
                  <a:schemeClr val="bg1"/>
                </a:solidFill>
              </a:rPr>
              <a:t>finished</a:t>
            </a:r>
            <a:r>
              <a:rPr lang="en-US" sz="4000" dirty="0" smtClean="0">
                <a:solidFill>
                  <a:schemeClr val="bg1"/>
                </a:solidFill>
              </a:rPr>
              <a:t>, and the golden censor thrown down.</a:t>
            </a:r>
          </a:p>
          <a:p>
            <a:endParaRPr lang="en-US" sz="800" dirty="0" smtClean="0">
              <a:solidFill>
                <a:schemeClr val="bg1"/>
              </a:solidFill>
            </a:endParaRPr>
          </a:p>
          <a:p>
            <a:r>
              <a:rPr lang="en-US" sz="4000" dirty="0" smtClean="0">
                <a:solidFill>
                  <a:schemeClr val="bg1"/>
                </a:solidFill>
              </a:rPr>
              <a:t>The number of His kingdom is made up, and the </a:t>
            </a:r>
            <a:r>
              <a:rPr lang="en-US" sz="4000" dirty="0" err="1" smtClean="0">
                <a:solidFill>
                  <a:schemeClr val="bg1"/>
                </a:solidFill>
              </a:rPr>
              <a:t>firstfruits</a:t>
            </a:r>
            <a:r>
              <a:rPr lang="en-US" sz="4000" dirty="0" smtClean="0">
                <a:solidFill>
                  <a:schemeClr val="bg1"/>
                </a:solidFill>
              </a:rPr>
              <a:t> are eternally sealed, the '144,000' (</a:t>
            </a:r>
            <a:r>
              <a:rPr lang="en-US" sz="4000" b="1" dirty="0" smtClean="0">
                <a:solidFill>
                  <a:srgbClr val="00B050"/>
                </a:solidFill>
              </a:rPr>
              <a:t>Rev.</a:t>
            </a:r>
            <a:r>
              <a:rPr lang="en-US" sz="4000" dirty="0" smtClean="0">
                <a:solidFill>
                  <a:schemeClr val="bg1"/>
                </a:solidFill>
              </a:rPr>
              <a:t> 7 &amp; 14 KJB), and the final number, the last generation, are counted and entered into the fold.</a:t>
            </a:r>
            <a:endParaRPr lang="en-US" sz="4000" i="1"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returned with His father over the Jordan river, coming from the East victoriously</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19:14-18,37-41)</a:t>
            </a:r>
          </a:p>
          <a:p>
            <a:endParaRPr lang="en-US" sz="8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In His 2nd Advent, He comes from the east</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24:27; </a:t>
            </a:r>
            <a:r>
              <a:rPr lang="en-US" sz="2400" b="1" dirty="0" smtClean="0">
                <a:solidFill>
                  <a:srgbClr val="00B050"/>
                </a:solidFill>
              </a:rPr>
              <a:t>Rev.</a:t>
            </a:r>
            <a:r>
              <a:rPr lang="en-US" sz="2400" dirty="0" smtClean="0">
                <a:solidFill>
                  <a:schemeClr val="bg1"/>
                </a:solidFill>
              </a:rPr>
              <a:t> 16:12)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an enemy of His father, hung himself</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17:23)</a:t>
            </a:r>
          </a:p>
          <a:p>
            <a:endParaRPr lang="en-US" sz="8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an enemy (Judas Iscariot) of His father, hung himself</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27:5; </a:t>
            </a:r>
            <a:r>
              <a:rPr lang="en-US" sz="2400" b="1" dirty="0" smtClean="0">
                <a:solidFill>
                  <a:srgbClr val="00B050"/>
                </a:solidFill>
              </a:rPr>
              <a:t>Mar. </a:t>
            </a:r>
            <a:r>
              <a:rPr lang="en-US" sz="2400" dirty="0" smtClean="0">
                <a:solidFill>
                  <a:schemeClr val="bg1"/>
                </a:solidFill>
              </a:rPr>
              <a:t>14:21; </a:t>
            </a:r>
            <a:r>
              <a:rPr lang="en-US" sz="2400" b="1" dirty="0" smtClean="0">
                <a:solidFill>
                  <a:srgbClr val="00B050"/>
                </a:solidFill>
              </a:rPr>
              <a:t>Act. </a:t>
            </a:r>
            <a:r>
              <a:rPr lang="en-US" sz="2400" dirty="0" smtClean="0">
                <a:solidFill>
                  <a:schemeClr val="bg1"/>
                </a:solidFill>
              </a:rPr>
              <a:t>1:18-20,25)</a:t>
            </a:r>
          </a:p>
          <a:p>
            <a:endParaRPr lang="en-US" sz="800" dirty="0" smtClean="0">
              <a:solidFill>
                <a:schemeClr val="bg1"/>
              </a:solidFill>
            </a:endParaRPr>
          </a:p>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associated with "acts"</a:t>
            </a:r>
            <a:r>
              <a:rPr lang="en-US" sz="2400" dirty="0" smtClean="0">
                <a:solidFill>
                  <a:schemeClr val="bg1"/>
                </a:solidFill>
              </a:rPr>
              <a:t> (</a:t>
            </a:r>
            <a:r>
              <a:rPr lang="en-US" sz="2400" b="1" dirty="0" smtClean="0">
                <a:solidFill>
                  <a:srgbClr val="00B050"/>
                </a:solidFill>
              </a:rPr>
              <a:t>2 Chr.</a:t>
            </a:r>
            <a:r>
              <a:rPr lang="en-US" sz="2400" dirty="0" smtClean="0">
                <a:solidFill>
                  <a:schemeClr val="bg1"/>
                </a:solidFill>
              </a:rPr>
              <a:t> 9:29)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associated with "acts"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103:7, 106:2, 145:4,6,12, 150:2;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21:25; </a:t>
            </a:r>
            <a:r>
              <a:rPr lang="en-US" sz="2400" b="1" dirty="0" smtClean="0">
                <a:solidFill>
                  <a:srgbClr val="00B050"/>
                </a:solidFill>
              </a:rPr>
              <a:t>Act. </a:t>
            </a:r>
            <a:r>
              <a:rPr lang="en-US" sz="2400" dirty="0" smtClean="0">
                <a:solidFill>
                  <a:schemeClr val="bg1"/>
                </a:solidFill>
              </a:rPr>
              <a:t>1:1-28:31)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So that the priests could not stand to minister because of the cloud</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500" dirty="0" smtClean="0">
                <a:solidFill>
                  <a:schemeClr val="bg1"/>
                </a:solidFill>
              </a:rPr>
              <a:t>Rev. 8:5  And </a:t>
            </a:r>
            <a:r>
              <a:rPr lang="en-US" sz="2500" b="1" dirty="0" smtClean="0">
                <a:solidFill>
                  <a:srgbClr val="FFFF00"/>
                </a:solidFill>
              </a:rPr>
              <a:t>the angel took the censer, and filled it with fire of the altar, and cast </a:t>
            </a:r>
            <a:r>
              <a:rPr lang="en-US" sz="2500" b="1" i="1" dirty="0" smtClean="0">
                <a:solidFill>
                  <a:srgbClr val="FFFF00"/>
                </a:solidFill>
              </a:rPr>
              <a:t>it</a:t>
            </a:r>
            <a:r>
              <a:rPr lang="en-US" sz="2500" b="1" dirty="0" smtClean="0">
                <a:solidFill>
                  <a:srgbClr val="FFFF00"/>
                </a:solidFill>
              </a:rPr>
              <a:t> into the earth</a:t>
            </a:r>
            <a:r>
              <a:rPr lang="en-US" sz="2500" dirty="0" smtClean="0">
                <a:solidFill>
                  <a:schemeClr val="bg1"/>
                </a:solidFill>
              </a:rPr>
              <a:t>: and there were voices, and </a:t>
            </a:r>
            <a:r>
              <a:rPr lang="en-US" sz="2500" dirty="0" err="1" smtClean="0">
                <a:solidFill>
                  <a:schemeClr val="bg1"/>
                </a:solidFill>
              </a:rPr>
              <a:t>thunderings</a:t>
            </a:r>
            <a:r>
              <a:rPr lang="en-US" sz="2500" dirty="0" smtClean="0">
                <a:solidFill>
                  <a:schemeClr val="bg1"/>
                </a:solidFill>
              </a:rPr>
              <a:t>, and </a:t>
            </a:r>
            <a:r>
              <a:rPr lang="en-US" sz="2500" dirty="0" err="1" smtClean="0">
                <a:solidFill>
                  <a:schemeClr val="bg1"/>
                </a:solidFill>
              </a:rPr>
              <a:t>lightnings</a:t>
            </a:r>
            <a:r>
              <a:rPr lang="en-US" sz="2500" dirty="0" smtClean="0">
                <a:solidFill>
                  <a:schemeClr val="bg1"/>
                </a:solidFill>
              </a:rPr>
              <a:t>, and an earthquake.</a:t>
            </a:r>
          </a:p>
          <a:p>
            <a:endParaRPr lang="en-US" sz="800" dirty="0" smtClean="0">
              <a:solidFill>
                <a:schemeClr val="bg1"/>
              </a:solidFill>
            </a:endParaRPr>
          </a:p>
          <a:p>
            <a:r>
              <a:rPr lang="en-US" sz="2500" dirty="0" smtClean="0">
                <a:solidFill>
                  <a:schemeClr val="bg1"/>
                </a:solidFill>
              </a:rPr>
              <a:t>Dan. 12:1  And </a:t>
            </a:r>
            <a:r>
              <a:rPr lang="en-US" sz="2500" b="1" dirty="0" smtClean="0">
                <a:solidFill>
                  <a:srgbClr val="FFFF00"/>
                </a:solidFill>
              </a:rPr>
              <a:t>at that time shall Michael stand up, the great prince which </a:t>
            </a:r>
            <a:r>
              <a:rPr lang="en-US" sz="2500" b="1" dirty="0" err="1" smtClean="0">
                <a:solidFill>
                  <a:srgbClr val="FFFF00"/>
                </a:solidFill>
              </a:rPr>
              <a:t>standeth</a:t>
            </a:r>
            <a:r>
              <a:rPr lang="en-US" sz="2500" b="1" dirty="0" smtClean="0">
                <a:solidFill>
                  <a:srgbClr val="FFFF00"/>
                </a:solidFill>
              </a:rPr>
              <a:t> for the children of thy people</a:t>
            </a:r>
            <a:r>
              <a:rPr lang="en-US" sz="2500" dirty="0" smtClean="0">
                <a:solidFill>
                  <a:schemeClr val="bg1"/>
                </a:solidFill>
              </a:rPr>
              <a:t>: and there shall be a time of trouble, such as never was since there was a nation even to that same time: and at that time thy people shall be delivered, every one that shall be found written in the book.</a:t>
            </a:r>
          </a:p>
          <a:p>
            <a:endParaRPr lang="en-US" sz="900" dirty="0" smtClean="0">
              <a:solidFill>
                <a:schemeClr val="bg1"/>
              </a:solidFill>
            </a:endParaRPr>
          </a:p>
          <a:p>
            <a:r>
              <a:rPr lang="en-US" sz="2500" dirty="0" err="1" smtClean="0">
                <a:solidFill>
                  <a:schemeClr val="bg1"/>
                </a:solidFill>
              </a:rPr>
              <a:t>Luk</a:t>
            </a:r>
            <a:r>
              <a:rPr lang="en-US" sz="2500" dirty="0" smtClean="0">
                <a:solidFill>
                  <a:schemeClr val="bg1"/>
                </a:solidFill>
              </a:rPr>
              <a:t>. 13:25  When </a:t>
            </a:r>
            <a:r>
              <a:rPr lang="en-US" sz="2500" b="1" dirty="0" smtClean="0">
                <a:solidFill>
                  <a:srgbClr val="FFFF00"/>
                </a:solidFill>
              </a:rPr>
              <a:t>once the master of the house is risen up, and hath shut to the door</a:t>
            </a:r>
            <a:r>
              <a:rPr lang="en-US" sz="2500" dirty="0" smtClean="0">
                <a:solidFill>
                  <a:schemeClr val="bg1"/>
                </a:solidFill>
              </a:rPr>
              <a:t>, and ye begin to stand without, and to knock at the door, saying, Lord, Lord, open unto us; and he shall answer and say unto you, I know you not whence ye are:</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04_Episode_Preview.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for the glory of the LORD had filled the house of God.</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3600" dirty="0" smtClean="0">
                <a:solidFill>
                  <a:schemeClr val="bg1"/>
                </a:solidFill>
              </a:rPr>
              <a:t>God has taken up residence in His Living Temple. Ezekiel's Temple is complete. The marriage of God to His kingdom is </a:t>
            </a:r>
            <a:r>
              <a:rPr lang="en-US" sz="3600" dirty="0" err="1" smtClean="0">
                <a:solidFill>
                  <a:schemeClr val="bg1"/>
                </a:solidFill>
              </a:rPr>
              <a:t>consumated</a:t>
            </a:r>
            <a:r>
              <a:rPr lang="en-US" sz="3600" dirty="0" smtClean="0">
                <a:solidFill>
                  <a:schemeClr val="bg1"/>
                </a:solidFill>
              </a:rPr>
              <a:t>.</a:t>
            </a:r>
          </a:p>
          <a:p>
            <a:endParaRPr lang="en-US" sz="1000" dirty="0" smtClean="0">
              <a:solidFill>
                <a:schemeClr val="bg1"/>
              </a:solidFill>
            </a:endParaRPr>
          </a:p>
          <a:p>
            <a:pPr lvl="1"/>
            <a:r>
              <a:rPr lang="en-US" sz="3600" dirty="0" smtClean="0">
                <a:solidFill>
                  <a:schemeClr val="bg1"/>
                </a:solidFill>
              </a:rPr>
              <a:t>Rev. 3:20  Behold, I stand at the door, and knock: </a:t>
            </a:r>
            <a:r>
              <a:rPr lang="en-US" sz="3600" b="1" dirty="0" smtClean="0">
                <a:solidFill>
                  <a:srgbClr val="00B0F0"/>
                </a:solidFill>
              </a:rPr>
              <a:t>if any man hear my voice, and open the door, I will come in to him, and will sup with him, and he with me</a:t>
            </a:r>
            <a:r>
              <a:rPr lang="en-US" sz="36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8:12; </a:t>
            </a:r>
            <a:r>
              <a:rPr lang="en-US" sz="6000" b="1" dirty="0" smtClean="0">
                <a:solidFill>
                  <a:srgbClr val="00B050"/>
                </a:solidFill>
              </a:rPr>
              <a:t>2 Chr.</a:t>
            </a:r>
            <a:r>
              <a:rPr lang="en-US" sz="6000" b="1" dirty="0" smtClean="0">
                <a:solidFill>
                  <a:schemeClr val="bg1"/>
                </a:solidFill>
              </a:rPr>
              <a:t> 6:1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8:12 </a:t>
            </a:r>
            <a:r>
              <a:rPr lang="en-US" sz="3600" dirty="0" smtClean="0">
                <a:solidFill>
                  <a:schemeClr val="bg1"/>
                </a:solidFill>
              </a:rPr>
              <a:t>- Then </a:t>
            </a:r>
            <a:r>
              <a:rPr lang="en-US" sz="3600" b="1" dirty="0" err="1" smtClean="0">
                <a:solidFill>
                  <a:srgbClr val="FFFF00"/>
                </a:solidFill>
              </a:rPr>
              <a:t>spake</a:t>
            </a:r>
            <a:r>
              <a:rPr lang="en-US" sz="3600" dirty="0" smtClean="0">
                <a:solidFill>
                  <a:schemeClr val="bg1"/>
                </a:solidFill>
              </a:rPr>
              <a:t> Solomon, The LORD said that he would dwell in the thick darkness.</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6:1</a:t>
            </a:r>
            <a:r>
              <a:rPr lang="en-US" sz="3600" dirty="0" smtClean="0">
                <a:solidFill>
                  <a:schemeClr val="bg1"/>
                </a:solidFill>
              </a:rPr>
              <a:t> - Then </a:t>
            </a:r>
            <a:r>
              <a:rPr lang="en-US" sz="3600" b="1" dirty="0" smtClean="0">
                <a:solidFill>
                  <a:srgbClr val="FFFF00"/>
                </a:solidFill>
              </a:rPr>
              <a:t>said</a:t>
            </a:r>
            <a:r>
              <a:rPr lang="en-US" sz="3600" dirty="0" smtClean="0">
                <a:solidFill>
                  <a:schemeClr val="bg1"/>
                </a:solidFill>
              </a:rPr>
              <a:t> Solomon, The LORD </a:t>
            </a:r>
            <a:r>
              <a:rPr lang="en-US" sz="3600" b="1" dirty="0" smtClean="0">
                <a:solidFill>
                  <a:srgbClr val="FFFF00"/>
                </a:solidFill>
              </a:rPr>
              <a:t>hath</a:t>
            </a:r>
            <a:r>
              <a:rPr lang="en-US" sz="3600" dirty="0" smtClean="0">
                <a:solidFill>
                  <a:schemeClr val="bg1"/>
                </a:solidFill>
              </a:rPr>
              <a:t> said that he would dwell in the thick darkness.</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Then </a:t>
            </a:r>
            <a:r>
              <a:rPr lang="en-US" sz="3600" b="1" dirty="0" err="1" smtClean="0">
                <a:solidFill>
                  <a:srgbClr val="FFFF00"/>
                </a:solidFill>
              </a:rPr>
              <a:t>spake</a:t>
            </a:r>
            <a:r>
              <a:rPr lang="en-US" sz="3600" b="1" dirty="0" smtClean="0">
                <a:solidFill>
                  <a:srgbClr val="FFFF00"/>
                </a:solidFill>
              </a:rPr>
              <a:t> Solomon</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Jesus speaks, and by the Holy Ghost:</a:t>
            </a:r>
          </a:p>
          <a:p>
            <a:endParaRPr lang="en-US" sz="1000" dirty="0" smtClean="0">
              <a:solidFill>
                <a:schemeClr val="bg1"/>
              </a:solidFill>
            </a:endParaRPr>
          </a:p>
          <a:p>
            <a:pPr lvl="1"/>
            <a:r>
              <a:rPr lang="en-US" sz="4000" dirty="0" smtClean="0">
                <a:solidFill>
                  <a:schemeClr val="bg1"/>
                </a:solidFill>
              </a:rPr>
              <a:t>Psa. 40:7  Then said I, </a:t>
            </a:r>
            <a:r>
              <a:rPr lang="en-US" sz="4000" b="1" dirty="0" smtClean="0">
                <a:solidFill>
                  <a:srgbClr val="FFFF00"/>
                </a:solidFill>
              </a:rPr>
              <a:t>Lo, I come</a:t>
            </a:r>
            <a:r>
              <a:rPr lang="en-US" sz="4000" dirty="0" smtClean="0">
                <a:solidFill>
                  <a:schemeClr val="bg1"/>
                </a:solidFill>
              </a:rPr>
              <a:t>: in the volume of the book </a:t>
            </a:r>
            <a:r>
              <a:rPr lang="en-US" sz="4000" i="1" dirty="0" smtClean="0">
                <a:solidFill>
                  <a:schemeClr val="bg1"/>
                </a:solidFill>
              </a:rPr>
              <a:t>it is</a:t>
            </a:r>
            <a:r>
              <a:rPr lang="en-US" sz="4000" dirty="0" smtClean="0">
                <a:solidFill>
                  <a:schemeClr val="bg1"/>
                </a:solidFill>
              </a:rPr>
              <a:t> written of me,</a:t>
            </a:r>
          </a:p>
          <a:p>
            <a:pPr lvl="1"/>
            <a:endParaRPr lang="en-US" sz="700" dirty="0" smtClean="0">
              <a:solidFill>
                <a:schemeClr val="bg1"/>
              </a:solidFill>
            </a:endParaRPr>
          </a:p>
          <a:p>
            <a:pPr lvl="1"/>
            <a:r>
              <a:rPr lang="en-US" sz="4000" dirty="0" smtClean="0">
                <a:solidFill>
                  <a:schemeClr val="bg1"/>
                </a:solidFill>
              </a:rPr>
              <a:t>Heb. 10:7  Then said I, </a:t>
            </a:r>
            <a:r>
              <a:rPr lang="en-US" sz="4000" b="1" dirty="0" smtClean="0">
                <a:solidFill>
                  <a:srgbClr val="FFFF00"/>
                </a:solidFill>
              </a:rPr>
              <a:t>Lo, I come</a:t>
            </a:r>
            <a:r>
              <a:rPr lang="en-US" sz="4000" dirty="0" smtClean="0">
                <a:solidFill>
                  <a:schemeClr val="bg1"/>
                </a:solidFill>
              </a:rPr>
              <a:t> (in the volume of the book it is written of me,) to do thy will, O God.</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The LORD said that he would dwell in the thick darkness.</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God Himself now dwells amongst and in the midst of the many waters </a:t>
            </a:r>
            <a:r>
              <a:rPr lang="en-US" sz="4000" dirty="0" smtClean="0">
                <a:solidFill>
                  <a:srgbClr val="00B050"/>
                </a:solidFill>
              </a:rPr>
              <a:t>(His own peoples)</a:t>
            </a:r>
            <a:r>
              <a:rPr lang="en-US" sz="4000" dirty="0" smtClean="0">
                <a:solidFill>
                  <a:schemeClr val="bg1"/>
                </a:solidFill>
              </a:rPr>
              <a:t>, and comes in the clouds of Glory, thick darkness His pavilion, and comes to claim that which is His own:</a:t>
            </a:r>
          </a:p>
          <a:p>
            <a:endParaRPr lang="en-US" sz="800" dirty="0" smtClean="0">
              <a:solidFill>
                <a:schemeClr val="bg1"/>
              </a:solidFill>
            </a:endParaRPr>
          </a:p>
          <a:p>
            <a:pPr lvl="1"/>
            <a:r>
              <a:rPr lang="en-US" sz="4000" dirty="0" err="1" smtClean="0">
                <a:solidFill>
                  <a:schemeClr val="bg1"/>
                </a:solidFill>
              </a:rPr>
              <a:t>Exo</a:t>
            </a:r>
            <a:r>
              <a:rPr lang="en-US" sz="4000" dirty="0" smtClean="0">
                <a:solidFill>
                  <a:schemeClr val="bg1"/>
                </a:solidFill>
              </a:rPr>
              <a:t>. 20:21  And the people stood afar off, and Moses drew near unto </a:t>
            </a:r>
            <a:r>
              <a:rPr lang="en-US" sz="4000" b="1" dirty="0" smtClean="0">
                <a:solidFill>
                  <a:srgbClr val="FFFF00"/>
                </a:solidFill>
              </a:rPr>
              <a:t>the thick darkness where God </a:t>
            </a:r>
            <a:r>
              <a:rPr lang="en-US" sz="4000" b="1" i="1" dirty="0" smtClean="0">
                <a:solidFill>
                  <a:srgbClr val="FFFF00"/>
                </a:solidFill>
              </a:rPr>
              <a:t>was</a:t>
            </a:r>
            <a:r>
              <a:rPr lang="en-US" sz="4000" i="1" dirty="0" smtClean="0">
                <a:solidFill>
                  <a:schemeClr val="bg1"/>
                </a:solidFill>
              </a:rPr>
              <a:t>.</a:t>
            </a:r>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The LORD said that he would dwell in the thick darkness.</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2 Sam. 22:12  And </a:t>
            </a:r>
            <a:r>
              <a:rPr lang="en-US" sz="2800" b="1" dirty="0" smtClean="0">
                <a:solidFill>
                  <a:srgbClr val="FFFF00"/>
                </a:solidFill>
              </a:rPr>
              <a:t>he made darkness pavilions round about him, dark waters, </a:t>
            </a:r>
            <a:r>
              <a:rPr lang="en-US" sz="2800" b="1" i="1" dirty="0" smtClean="0">
                <a:solidFill>
                  <a:srgbClr val="FFFF00"/>
                </a:solidFill>
              </a:rPr>
              <a:t>and</a:t>
            </a:r>
            <a:r>
              <a:rPr lang="en-US" sz="2800" b="1" dirty="0" smtClean="0">
                <a:solidFill>
                  <a:srgbClr val="FFFF00"/>
                </a:solidFill>
              </a:rPr>
              <a:t> thick clouds of the skies</a:t>
            </a:r>
            <a:r>
              <a:rPr lang="en-US" sz="2800" dirty="0" smtClean="0">
                <a:solidFill>
                  <a:schemeClr val="bg1"/>
                </a:solidFill>
              </a:rPr>
              <a:t>.</a:t>
            </a:r>
          </a:p>
          <a:p>
            <a:endParaRPr lang="en-US" sz="500" dirty="0" smtClean="0">
              <a:solidFill>
                <a:schemeClr val="bg1"/>
              </a:solidFill>
            </a:endParaRPr>
          </a:p>
          <a:p>
            <a:r>
              <a:rPr lang="en-US" sz="2800" dirty="0" smtClean="0">
                <a:solidFill>
                  <a:schemeClr val="bg1"/>
                </a:solidFill>
              </a:rPr>
              <a:t>Psa. 18:11  </a:t>
            </a:r>
            <a:r>
              <a:rPr lang="en-US" sz="2800" b="1" dirty="0" smtClean="0">
                <a:solidFill>
                  <a:srgbClr val="FFFF00"/>
                </a:solidFill>
              </a:rPr>
              <a:t>He made darkness his secret place; his pavilion round about him </a:t>
            </a:r>
            <a:r>
              <a:rPr lang="en-US" sz="2800" b="1" i="1" dirty="0" smtClean="0">
                <a:solidFill>
                  <a:srgbClr val="FFFF00"/>
                </a:solidFill>
              </a:rPr>
              <a:t>were</a:t>
            </a:r>
            <a:r>
              <a:rPr lang="en-US" sz="2800" b="1" dirty="0" smtClean="0">
                <a:solidFill>
                  <a:srgbClr val="FFFF00"/>
                </a:solidFill>
              </a:rPr>
              <a:t> dark waters </a:t>
            </a:r>
            <a:r>
              <a:rPr lang="en-US" sz="2800" b="1" i="1" dirty="0" smtClean="0">
                <a:solidFill>
                  <a:srgbClr val="FFFF00"/>
                </a:solidFill>
              </a:rPr>
              <a:t>and</a:t>
            </a:r>
            <a:r>
              <a:rPr lang="en-US" sz="2800" b="1" dirty="0" smtClean="0">
                <a:solidFill>
                  <a:srgbClr val="FFFF00"/>
                </a:solidFill>
              </a:rPr>
              <a:t> thick clouds of the skies</a:t>
            </a:r>
            <a:r>
              <a:rPr lang="en-US" sz="2800" dirty="0" smtClean="0">
                <a:solidFill>
                  <a:schemeClr val="bg1"/>
                </a:solidFill>
              </a:rPr>
              <a:t>.</a:t>
            </a:r>
          </a:p>
          <a:p>
            <a:endParaRPr lang="en-US" sz="500" dirty="0" smtClean="0">
              <a:solidFill>
                <a:schemeClr val="bg1"/>
              </a:solidFill>
            </a:endParaRPr>
          </a:p>
          <a:p>
            <a:r>
              <a:rPr lang="en-US" sz="2800" dirty="0" smtClean="0">
                <a:solidFill>
                  <a:schemeClr val="bg1"/>
                </a:solidFill>
              </a:rPr>
              <a:t>Joe. 2:2  </a:t>
            </a:r>
            <a:r>
              <a:rPr lang="en-US" sz="2800" b="1" dirty="0" smtClean="0">
                <a:solidFill>
                  <a:srgbClr val="FFFF00"/>
                </a:solidFill>
              </a:rPr>
              <a:t>A day of darkness and of gloominess, a day of clouds and of thick darkness</a:t>
            </a:r>
            <a:r>
              <a:rPr lang="en-US" sz="2800" dirty="0" smtClean="0">
                <a:solidFill>
                  <a:schemeClr val="bg1"/>
                </a:solidFill>
              </a:rPr>
              <a:t>, as the morning spread upon the mountains: a great people and a strong; there hath not been ever the like, neither shall be any more after it, even to the years of many generations.</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8:13; </a:t>
            </a:r>
            <a:r>
              <a:rPr lang="en-US" sz="6000" b="1" dirty="0" smtClean="0">
                <a:solidFill>
                  <a:srgbClr val="00B050"/>
                </a:solidFill>
              </a:rPr>
              <a:t>2 Chr.</a:t>
            </a:r>
            <a:r>
              <a:rPr lang="en-US" sz="6000" b="1" dirty="0" smtClean="0">
                <a:solidFill>
                  <a:schemeClr val="bg1"/>
                </a:solidFill>
              </a:rPr>
              <a:t> 6:2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8:13 </a:t>
            </a:r>
            <a:r>
              <a:rPr lang="en-US" sz="3600" dirty="0" smtClean="0">
                <a:solidFill>
                  <a:schemeClr val="bg1"/>
                </a:solidFill>
              </a:rPr>
              <a:t>- I have </a:t>
            </a:r>
            <a:r>
              <a:rPr lang="en-US" sz="3600" b="1" dirty="0" smtClean="0">
                <a:solidFill>
                  <a:srgbClr val="FFFF00"/>
                </a:solidFill>
              </a:rPr>
              <a:t>surely</a:t>
            </a:r>
            <a:r>
              <a:rPr lang="en-US" sz="3600" dirty="0" smtClean="0">
                <a:solidFill>
                  <a:schemeClr val="bg1"/>
                </a:solidFill>
              </a:rPr>
              <a:t> built </a:t>
            </a:r>
            <a:r>
              <a:rPr lang="en-US" sz="3600" b="1" dirty="0" smtClean="0">
                <a:solidFill>
                  <a:srgbClr val="FFFF00"/>
                </a:solidFill>
              </a:rPr>
              <a:t>thee</a:t>
            </a:r>
            <a:r>
              <a:rPr lang="en-US" sz="3600" dirty="0" smtClean="0">
                <a:solidFill>
                  <a:schemeClr val="bg1"/>
                </a:solidFill>
              </a:rPr>
              <a:t> an house </a:t>
            </a:r>
            <a:r>
              <a:rPr lang="en-US" sz="3600" b="1" dirty="0" smtClean="0">
                <a:solidFill>
                  <a:srgbClr val="FFFF00"/>
                </a:solidFill>
              </a:rPr>
              <a:t>to dwell in</a:t>
            </a:r>
            <a:r>
              <a:rPr lang="en-US" sz="3600" dirty="0" smtClean="0">
                <a:solidFill>
                  <a:schemeClr val="bg1"/>
                </a:solidFill>
              </a:rPr>
              <a:t>, a </a:t>
            </a:r>
            <a:r>
              <a:rPr lang="en-US" sz="3600" b="1" dirty="0" smtClean="0">
                <a:solidFill>
                  <a:srgbClr val="FFFF00"/>
                </a:solidFill>
              </a:rPr>
              <a:t>settled</a:t>
            </a:r>
            <a:r>
              <a:rPr lang="en-US" sz="3600" dirty="0" smtClean="0">
                <a:solidFill>
                  <a:schemeClr val="bg1"/>
                </a:solidFill>
              </a:rPr>
              <a:t> place for </a:t>
            </a:r>
            <a:r>
              <a:rPr lang="en-US" sz="3600" b="1" dirty="0" smtClean="0">
                <a:solidFill>
                  <a:srgbClr val="FFFF00"/>
                </a:solidFill>
              </a:rPr>
              <a:t>thee to abide in</a:t>
            </a:r>
            <a:r>
              <a:rPr lang="en-US" sz="3600" dirty="0" smtClean="0">
                <a:solidFill>
                  <a:schemeClr val="bg1"/>
                </a:solidFill>
              </a:rPr>
              <a:t> for ever.</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6:2</a:t>
            </a:r>
            <a:r>
              <a:rPr lang="en-US" sz="3600" dirty="0" smtClean="0">
                <a:solidFill>
                  <a:schemeClr val="bg1"/>
                </a:solidFill>
              </a:rPr>
              <a:t> - </a:t>
            </a:r>
            <a:r>
              <a:rPr lang="en-US" sz="3600" b="1" dirty="0" smtClean="0">
                <a:solidFill>
                  <a:srgbClr val="FFFF00"/>
                </a:solidFill>
              </a:rPr>
              <a:t>But</a:t>
            </a:r>
            <a:r>
              <a:rPr lang="en-US" sz="3600" dirty="0" smtClean="0">
                <a:solidFill>
                  <a:schemeClr val="bg1"/>
                </a:solidFill>
              </a:rPr>
              <a:t> I have built an house </a:t>
            </a:r>
            <a:r>
              <a:rPr lang="en-US" sz="3600" b="1" dirty="0" smtClean="0">
                <a:solidFill>
                  <a:srgbClr val="FFFF00"/>
                </a:solidFill>
              </a:rPr>
              <a:t>of habitation for thee</a:t>
            </a:r>
            <a:r>
              <a:rPr lang="en-US" sz="3600" dirty="0" smtClean="0">
                <a:solidFill>
                  <a:schemeClr val="bg1"/>
                </a:solidFill>
              </a:rPr>
              <a:t>, </a:t>
            </a:r>
            <a:r>
              <a:rPr lang="en-US" sz="3600" b="1" dirty="0" smtClean="0">
                <a:solidFill>
                  <a:srgbClr val="FFFF00"/>
                </a:solidFill>
              </a:rPr>
              <a:t>and</a:t>
            </a:r>
            <a:r>
              <a:rPr lang="en-US" sz="3600" dirty="0" smtClean="0">
                <a:solidFill>
                  <a:schemeClr val="bg1"/>
                </a:solidFill>
              </a:rPr>
              <a:t> a place for </a:t>
            </a:r>
            <a:r>
              <a:rPr lang="en-US" sz="3600" b="1" dirty="0" smtClean="0">
                <a:solidFill>
                  <a:srgbClr val="FFFF00"/>
                </a:solidFill>
              </a:rPr>
              <a:t>thy dwelling</a:t>
            </a:r>
            <a:r>
              <a:rPr lang="en-US" sz="3600" dirty="0" smtClean="0">
                <a:solidFill>
                  <a:schemeClr val="bg1"/>
                </a:solidFill>
              </a:rPr>
              <a:t> for ever.</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But I have built an house of habitation for thee</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God, has fulfilled His word, as He has spoken from the beginning (</a:t>
            </a:r>
            <a:r>
              <a:rPr lang="en-US" sz="2400" b="1" dirty="0" smtClean="0">
                <a:solidFill>
                  <a:srgbClr val="00B050"/>
                </a:solidFill>
              </a:rPr>
              <a:t>Isa.</a:t>
            </a:r>
            <a:r>
              <a:rPr lang="en-US" sz="2400" dirty="0" smtClean="0">
                <a:solidFill>
                  <a:schemeClr val="bg1"/>
                </a:solidFill>
              </a:rPr>
              <a:t> 46:9-10 KJB), and Jesus/Solomon, has built the Living Temple. We are, then, a dwelling place of God, forever …</a:t>
            </a:r>
          </a:p>
          <a:p>
            <a:endParaRPr lang="en-US" sz="700" dirty="0" smtClean="0">
              <a:solidFill>
                <a:schemeClr val="bg1"/>
              </a:solidFill>
            </a:endParaRPr>
          </a:p>
          <a:p>
            <a:pPr lvl="1"/>
            <a:r>
              <a:rPr lang="en-US" sz="2400" dirty="0" smtClean="0">
                <a:solidFill>
                  <a:schemeClr val="bg1"/>
                </a:solidFill>
              </a:rPr>
              <a:t>Heb. 3:3  For this </a:t>
            </a:r>
            <a:r>
              <a:rPr lang="en-US" sz="2400" i="1" dirty="0" smtClean="0">
                <a:solidFill>
                  <a:schemeClr val="bg1"/>
                </a:solidFill>
              </a:rPr>
              <a:t>man</a:t>
            </a:r>
            <a:r>
              <a:rPr lang="en-US" sz="2400" dirty="0" smtClean="0">
                <a:solidFill>
                  <a:schemeClr val="bg1"/>
                </a:solidFill>
              </a:rPr>
              <a:t> was counted worthy of more glory than Moses, </a:t>
            </a:r>
            <a:r>
              <a:rPr lang="en-US" sz="2400" b="1" dirty="0" smtClean="0">
                <a:solidFill>
                  <a:srgbClr val="FFFF00"/>
                </a:solidFill>
              </a:rPr>
              <a:t>inasmuch as he who hath </a:t>
            </a:r>
            <a:r>
              <a:rPr lang="en-US" sz="2400" b="1" dirty="0" err="1" smtClean="0">
                <a:solidFill>
                  <a:srgbClr val="FFFF00"/>
                </a:solidFill>
              </a:rPr>
              <a:t>builded</a:t>
            </a:r>
            <a:r>
              <a:rPr lang="en-US" sz="2400" b="1" dirty="0" smtClean="0">
                <a:solidFill>
                  <a:srgbClr val="FFFF00"/>
                </a:solidFill>
              </a:rPr>
              <a:t> the house</a:t>
            </a:r>
            <a:r>
              <a:rPr lang="en-US" sz="2400" dirty="0" smtClean="0">
                <a:solidFill>
                  <a:schemeClr val="bg1"/>
                </a:solidFill>
              </a:rPr>
              <a:t> hath more </a:t>
            </a:r>
            <a:r>
              <a:rPr lang="en-US" sz="2400" dirty="0" err="1" smtClean="0">
                <a:solidFill>
                  <a:schemeClr val="bg1"/>
                </a:solidFill>
              </a:rPr>
              <a:t>honour</a:t>
            </a:r>
            <a:r>
              <a:rPr lang="en-US" sz="2400" dirty="0" smtClean="0">
                <a:solidFill>
                  <a:schemeClr val="bg1"/>
                </a:solidFill>
              </a:rPr>
              <a:t> than the house. </a:t>
            </a:r>
          </a:p>
          <a:p>
            <a:pPr lvl="1"/>
            <a:r>
              <a:rPr lang="en-US" sz="2400" dirty="0" smtClean="0">
                <a:solidFill>
                  <a:schemeClr val="bg1"/>
                </a:solidFill>
              </a:rPr>
              <a:t>Heb. 3:4  For </a:t>
            </a:r>
            <a:r>
              <a:rPr lang="en-US" sz="2400" b="1" dirty="0" smtClean="0">
                <a:solidFill>
                  <a:srgbClr val="FFFF00"/>
                </a:solidFill>
              </a:rPr>
              <a:t>every house is </a:t>
            </a:r>
            <a:r>
              <a:rPr lang="en-US" sz="2400" b="1" dirty="0" err="1" smtClean="0">
                <a:solidFill>
                  <a:srgbClr val="FFFF00"/>
                </a:solidFill>
              </a:rPr>
              <a:t>builded</a:t>
            </a:r>
            <a:r>
              <a:rPr lang="en-US" sz="2400" b="1" dirty="0" smtClean="0">
                <a:solidFill>
                  <a:srgbClr val="FFFF00"/>
                </a:solidFill>
              </a:rPr>
              <a:t> by some </a:t>
            </a:r>
            <a:r>
              <a:rPr lang="en-US" sz="2400" b="1" i="1" dirty="0" smtClean="0">
                <a:solidFill>
                  <a:srgbClr val="FFFF00"/>
                </a:solidFill>
              </a:rPr>
              <a:t>man</a:t>
            </a:r>
            <a:r>
              <a:rPr lang="en-US" sz="2400" b="1" dirty="0" smtClean="0">
                <a:solidFill>
                  <a:srgbClr val="FFFF00"/>
                </a:solidFill>
              </a:rPr>
              <a:t>; but he that built all things </a:t>
            </a:r>
            <a:r>
              <a:rPr lang="en-US" sz="2400" b="1" i="1" dirty="0" smtClean="0">
                <a:solidFill>
                  <a:srgbClr val="FFFF00"/>
                </a:solidFill>
              </a:rPr>
              <a:t>is</a:t>
            </a:r>
            <a:r>
              <a:rPr lang="en-US" sz="2400" b="1" dirty="0" smtClean="0">
                <a:solidFill>
                  <a:srgbClr val="FFFF00"/>
                </a:solidFill>
              </a:rPr>
              <a:t> God</a:t>
            </a:r>
            <a:r>
              <a:rPr lang="en-US" sz="2400" dirty="0" smtClean="0">
                <a:solidFill>
                  <a:schemeClr val="bg1"/>
                </a:solidFill>
              </a:rPr>
              <a:t>. </a:t>
            </a:r>
          </a:p>
          <a:p>
            <a:pPr lvl="1"/>
            <a:r>
              <a:rPr lang="en-US" sz="2400" dirty="0" smtClean="0">
                <a:solidFill>
                  <a:schemeClr val="bg1"/>
                </a:solidFill>
              </a:rPr>
              <a:t>Heb. 3:5  And Moses verily </a:t>
            </a:r>
            <a:r>
              <a:rPr lang="en-US" sz="2400" i="1" dirty="0" smtClean="0">
                <a:solidFill>
                  <a:schemeClr val="bg1"/>
                </a:solidFill>
              </a:rPr>
              <a:t>was</a:t>
            </a:r>
            <a:r>
              <a:rPr lang="en-US" sz="2400" dirty="0" smtClean="0">
                <a:solidFill>
                  <a:schemeClr val="bg1"/>
                </a:solidFill>
              </a:rPr>
              <a:t> faithful in all his house, as a servant, for a testimony of those things which were to be spoken after; </a:t>
            </a:r>
          </a:p>
          <a:p>
            <a:pPr lvl="1"/>
            <a:r>
              <a:rPr lang="en-US" sz="2400" dirty="0" smtClean="0">
                <a:solidFill>
                  <a:schemeClr val="bg1"/>
                </a:solidFill>
              </a:rPr>
              <a:t>Heb. 3:6  But </a:t>
            </a:r>
            <a:r>
              <a:rPr lang="en-US" sz="2400" b="1" dirty="0" smtClean="0">
                <a:solidFill>
                  <a:srgbClr val="FFFF00"/>
                </a:solidFill>
              </a:rPr>
              <a:t>Christ as a son over his own house; whose house are we</a:t>
            </a:r>
            <a:r>
              <a:rPr lang="en-US" sz="2400" dirty="0" smtClean="0">
                <a:solidFill>
                  <a:schemeClr val="bg1"/>
                </a:solidFill>
              </a:rPr>
              <a:t>, if we hold fast the confidence and the rejoicing of the hope firm unto the end.</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But I have built an house of habitation for thee</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Heb. 10:21  And </a:t>
            </a:r>
            <a:r>
              <a:rPr lang="en-US" b="1" i="1" dirty="0" smtClean="0">
                <a:solidFill>
                  <a:srgbClr val="FFFF00"/>
                </a:solidFill>
              </a:rPr>
              <a:t>having</a:t>
            </a:r>
            <a:r>
              <a:rPr lang="en-US" b="1" dirty="0" smtClean="0">
                <a:solidFill>
                  <a:srgbClr val="FFFF00"/>
                </a:solidFill>
              </a:rPr>
              <a:t> an high priest over the house of God</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1 Pet. 2:5  </a:t>
            </a:r>
            <a:r>
              <a:rPr lang="en-US" b="1" dirty="0" smtClean="0">
                <a:solidFill>
                  <a:srgbClr val="FFFF00"/>
                </a:solidFill>
              </a:rPr>
              <a:t>Ye also, as lively stones, are built up a spiritual house</a:t>
            </a:r>
            <a:r>
              <a:rPr lang="en-US" dirty="0" smtClean="0">
                <a:solidFill>
                  <a:schemeClr val="bg1"/>
                </a:solidFill>
              </a:rPr>
              <a:t>, an holy priesthood, to offer up spiritual sacrifices, acceptable to God by Jesus Christ.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associated with the words 'first and last'</a:t>
            </a:r>
            <a:r>
              <a:rPr lang="en-US" sz="2400" dirty="0" smtClean="0">
                <a:solidFill>
                  <a:schemeClr val="bg1"/>
                </a:solidFill>
              </a:rPr>
              <a:t> (</a:t>
            </a:r>
            <a:r>
              <a:rPr lang="en-US" sz="2400" b="1" dirty="0" smtClean="0">
                <a:solidFill>
                  <a:srgbClr val="00B050"/>
                </a:solidFill>
              </a:rPr>
              <a:t>2 Chr.</a:t>
            </a:r>
            <a:r>
              <a:rPr lang="en-US" sz="2400" dirty="0" smtClean="0">
                <a:solidFill>
                  <a:schemeClr val="bg1"/>
                </a:solidFill>
              </a:rPr>
              <a:t> 9:29)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associated with the words 'first and last'</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41:4, 44:6, 48:12; </a:t>
            </a:r>
            <a:r>
              <a:rPr lang="en-US" sz="2400" b="1" dirty="0" smtClean="0">
                <a:solidFill>
                  <a:srgbClr val="00B050"/>
                </a:solidFill>
              </a:rPr>
              <a:t>Rev.</a:t>
            </a:r>
            <a:r>
              <a:rPr lang="en-US" sz="2400" dirty="0" smtClean="0">
                <a:solidFill>
                  <a:schemeClr val="bg1"/>
                </a:solidFill>
              </a:rPr>
              <a:t> 1:11,17, 2:8, 22:13)</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10 and 2</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11:30-32,35-36)</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10 and 2</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20:20-28; </a:t>
            </a:r>
            <a:r>
              <a:rPr lang="en-US" sz="2400" b="1" dirty="0" smtClean="0">
                <a:solidFill>
                  <a:srgbClr val="00B050"/>
                </a:solidFill>
              </a:rPr>
              <a:t>Mar. </a:t>
            </a:r>
            <a:r>
              <a:rPr lang="en-US" sz="2400" dirty="0" smtClean="0">
                <a:solidFill>
                  <a:schemeClr val="bg1"/>
                </a:solidFill>
              </a:rPr>
              <a:t>10:35-45)</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Beloved of God</a:t>
            </a:r>
            <a:r>
              <a:rPr lang="en-US" sz="2400" dirty="0" smtClean="0">
                <a:solidFill>
                  <a:schemeClr val="bg1"/>
                </a:solidFill>
              </a:rPr>
              <a:t> (</a:t>
            </a:r>
            <a:r>
              <a:rPr lang="en-US" sz="2400" b="1" dirty="0" smtClean="0">
                <a:solidFill>
                  <a:srgbClr val="00B050"/>
                </a:solidFill>
              </a:rPr>
              <a:t>Neh.</a:t>
            </a:r>
            <a:r>
              <a:rPr lang="en-US" sz="2400" dirty="0" smtClean="0">
                <a:solidFill>
                  <a:schemeClr val="bg1"/>
                </a:solidFill>
              </a:rPr>
              <a:t> 13:26)</a:t>
            </a:r>
          </a:p>
          <a:p>
            <a:endParaRPr lang="en-US" sz="9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Beloved of God</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3:17, 12:18, 17:5; </a:t>
            </a:r>
            <a:r>
              <a:rPr lang="en-US" sz="2400" b="1" dirty="0" smtClean="0">
                <a:solidFill>
                  <a:srgbClr val="00B050"/>
                </a:solidFill>
              </a:rPr>
              <a:t>Mar. </a:t>
            </a:r>
            <a:r>
              <a:rPr lang="en-US" sz="2400" dirty="0" smtClean="0">
                <a:solidFill>
                  <a:schemeClr val="bg1"/>
                </a:solidFill>
              </a:rPr>
              <a:t>1:11, 9:7;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3:22, 9:35, 20:13;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3:35, 5:20; </a:t>
            </a:r>
            <a:r>
              <a:rPr lang="en-US" sz="2400" b="1" dirty="0" smtClean="0">
                <a:solidFill>
                  <a:srgbClr val="00B050"/>
                </a:solidFill>
              </a:rPr>
              <a:t>Eph.</a:t>
            </a:r>
            <a:r>
              <a:rPr lang="en-US" sz="2400" dirty="0" smtClean="0">
                <a:solidFill>
                  <a:schemeClr val="bg1"/>
                </a:solidFill>
              </a:rPr>
              <a:t> 1:6; </a:t>
            </a:r>
            <a:r>
              <a:rPr lang="en-US" sz="2400" b="1" dirty="0" smtClean="0">
                <a:solidFill>
                  <a:srgbClr val="00B050"/>
                </a:solidFill>
              </a:rPr>
              <a:t>2 Pet.</a:t>
            </a:r>
            <a:r>
              <a:rPr lang="en-US" sz="2400" dirty="0" smtClean="0">
                <a:solidFill>
                  <a:schemeClr val="bg1"/>
                </a:solidFill>
              </a:rPr>
              <a:t> 1:17)</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[E/I]</a:t>
            </a:r>
            <a:r>
              <a:rPr lang="en-US" dirty="0" err="1" smtClean="0">
                <a:solidFill>
                  <a:schemeClr val="bg1"/>
                </a:solidFill>
              </a:rPr>
              <a:t>mmanuel</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God with us.</a:t>
            </a:r>
          </a:p>
          <a:p>
            <a:endParaRPr lang="en-US" sz="800" dirty="0" smtClean="0">
              <a:solidFill>
                <a:schemeClr val="bg1"/>
              </a:solidFill>
            </a:endParaRPr>
          </a:p>
          <a:p>
            <a:r>
              <a:rPr lang="en-US" dirty="0" smtClean="0">
                <a:solidFill>
                  <a:schemeClr val="bg1"/>
                </a:solidFill>
              </a:rPr>
              <a:t>No more separation, forever more.</a:t>
            </a:r>
          </a:p>
          <a:p>
            <a:endParaRPr lang="en-US" sz="800" dirty="0" smtClean="0">
              <a:solidFill>
                <a:schemeClr val="bg1"/>
              </a:solidFill>
            </a:endParaRPr>
          </a:p>
          <a:p>
            <a:r>
              <a:rPr lang="en-US" dirty="0" smtClean="0">
                <a:solidFill>
                  <a:schemeClr val="bg1"/>
                </a:solidFill>
              </a:rPr>
              <a:t>God is restored to His Garden </a:t>
            </a:r>
            <a:r>
              <a:rPr lang="en-US" b="1" dirty="0" smtClean="0">
                <a:solidFill>
                  <a:srgbClr val="00B050"/>
                </a:solidFill>
              </a:rPr>
              <a:t>(Song.</a:t>
            </a:r>
            <a:r>
              <a:rPr lang="en-US" dirty="0" smtClean="0">
                <a:solidFill>
                  <a:schemeClr val="bg1"/>
                </a:solidFill>
              </a:rPr>
              <a:t> 4:12,16, 5:1; </a:t>
            </a:r>
            <a:r>
              <a:rPr lang="en-US" b="1" dirty="0" smtClean="0">
                <a:solidFill>
                  <a:srgbClr val="00B050"/>
                </a:solidFill>
              </a:rPr>
              <a:t>Isa.</a:t>
            </a:r>
            <a:r>
              <a:rPr lang="en-US" dirty="0" smtClean="0">
                <a:solidFill>
                  <a:schemeClr val="bg1"/>
                </a:solidFill>
              </a:rPr>
              <a:t> 51:3, 58:11; </a:t>
            </a:r>
            <a:r>
              <a:rPr lang="en-US" b="1" dirty="0" smtClean="0">
                <a:solidFill>
                  <a:srgbClr val="00B050"/>
                </a:solidFill>
              </a:rPr>
              <a:t>Jer.</a:t>
            </a:r>
            <a:r>
              <a:rPr lang="en-US" dirty="0" smtClean="0">
                <a:solidFill>
                  <a:schemeClr val="bg1"/>
                </a:solidFill>
              </a:rPr>
              <a:t> 31:12 KJB</a:t>
            </a:r>
            <a:r>
              <a:rPr lang="en-US" b="1" dirty="0" smtClean="0">
                <a:solidFill>
                  <a:srgbClr val="00B050"/>
                </a:solidFill>
              </a:rPr>
              <a:t>)</a:t>
            </a:r>
            <a:r>
              <a:rPr lang="en-US" dirty="0" smtClean="0">
                <a:solidFill>
                  <a:schemeClr val="bg1"/>
                </a:solidFill>
              </a:rPr>
              <a:t>, which He created and walked in, in the beginning, the heart of man, He is Home at last, Satisfied – Refreshed – Rest – Sabbath – Atonement.</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Psa. 46:7  </a:t>
            </a:r>
            <a:r>
              <a:rPr lang="en-US" b="1" dirty="0" smtClean="0">
                <a:solidFill>
                  <a:srgbClr val="FFFF00"/>
                </a:solidFill>
              </a:rPr>
              <a:t>The LORD of hosts </a:t>
            </a:r>
            <a:r>
              <a:rPr lang="en-US" b="1" i="1" dirty="0" smtClean="0">
                <a:solidFill>
                  <a:srgbClr val="FFFF00"/>
                </a:solidFill>
              </a:rPr>
              <a:t>is</a:t>
            </a:r>
            <a:r>
              <a:rPr lang="en-US" b="1" dirty="0" smtClean="0">
                <a:solidFill>
                  <a:srgbClr val="FFFF00"/>
                </a:solidFill>
              </a:rPr>
              <a:t> with us</a:t>
            </a:r>
            <a:r>
              <a:rPr lang="en-US" dirty="0" smtClean="0">
                <a:solidFill>
                  <a:schemeClr val="bg1"/>
                </a:solidFill>
              </a:rPr>
              <a:t>; the God of Jacob </a:t>
            </a:r>
            <a:r>
              <a:rPr lang="en-US" i="1" dirty="0" smtClean="0">
                <a:solidFill>
                  <a:schemeClr val="bg1"/>
                </a:solidFill>
              </a:rPr>
              <a:t>is</a:t>
            </a:r>
            <a:r>
              <a:rPr lang="en-US" dirty="0" smtClean="0">
                <a:solidFill>
                  <a:schemeClr val="bg1"/>
                </a:solidFill>
              </a:rPr>
              <a:t> our refuge. Selah.</a:t>
            </a:r>
          </a:p>
          <a:p>
            <a:endParaRPr lang="en-US" sz="800" dirty="0" smtClean="0">
              <a:solidFill>
                <a:schemeClr val="bg1"/>
              </a:solidFill>
            </a:endParaRPr>
          </a:p>
          <a:p>
            <a:r>
              <a:rPr lang="en-US" dirty="0" smtClean="0">
                <a:solidFill>
                  <a:schemeClr val="bg1"/>
                </a:solidFill>
              </a:rPr>
              <a:t>Psa. 46:11  </a:t>
            </a:r>
            <a:r>
              <a:rPr lang="en-US" b="1" dirty="0" smtClean="0">
                <a:solidFill>
                  <a:srgbClr val="FFFF00"/>
                </a:solidFill>
              </a:rPr>
              <a:t>The LORD of hosts is with us</a:t>
            </a:r>
            <a:r>
              <a:rPr lang="en-US" dirty="0" smtClean="0">
                <a:solidFill>
                  <a:schemeClr val="bg1"/>
                </a:solidFill>
              </a:rPr>
              <a:t>; the God of Jacob is our refuge. Selah.</a:t>
            </a:r>
          </a:p>
          <a:p>
            <a:endParaRPr lang="en-US" sz="800" dirty="0" smtClean="0">
              <a:solidFill>
                <a:schemeClr val="bg1"/>
              </a:solidFill>
            </a:endParaRPr>
          </a:p>
          <a:p>
            <a:r>
              <a:rPr lang="en-US" dirty="0" smtClean="0">
                <a:solidFill>
                  <a:schemeClr val="bg1"/>
                </a:solidFill>
              </a:rPr>
              <a:t>Isa. 7:14  Therefore the Lord himself shall give you a sign; Behold, a virgin shall conceive, and bear a son, and shall call </a:t>
            </a:r>
            <a:r>
              <a:rPr lang="en-US" b="1" dirty="0" smtClean="0">
                <a:solidFill>
                  <a:srgbClr val="FFFF00"/>
                </a:solidFill>
              </a:rPr>
              <a:t>his name Immanuel</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Isa. 8:8  And he shall pass through Judah; he shall overflow and go over, he shall reach </a:t>
            </a:r>
            <a:r>
              <a:rPr lang="en-US" sz="2800" i="1" dirty="0" smtClean="0">
                <a:solidFill>
                  <a:schemeClr val="bg1"/>
                </a:solidFill>
              </a:rPr>
              <a:t>even</a:t>
            </a:r>
            <a:r>
              <a:rPr lang="en-US" sz="2800" dirty="0" smtClean="0">
                <a:solidFill>
                  <a:schemeClr val="bg1"/>
                </a:solidFill>
              </a:rPr>
              <a:t> to the neck; and the stretching out of his wings shall fill the breadth of thy land, </a:t>
            </a:r>
            <a:r>
              <a:rPr lang="en-US" sz="2800" b="1" dirty="0" smtClean="0">
                <a:solidFill>
                  <a:srgbClr val="FFFF00"/>
                </a:solidFill>
              </a:rPr>
              <a:t>O Immanuel</a:t>
            </a:r>
            <a:r>
              <a:rPr lang="en-US" sz="2800" dirty="0" smtClean="0">
                <a:solidFill>
                  <a:schemeClr val="bg1"/>
                </a:solidFill>
              </a:rPr>
              <a:t>.</a:t>
            </a:r>
          </a:p>
          <a:p>
            <a:endParaRPr lang="en-US" sz="700" dirty="0" smtClean="0">
              <a:solidFill>
                <a:schemeClr val="bg1"/>
              </a:solidFill>
            </a:endParaRPr>
          </a:p>
          <a:p>
            <a:r>
              <a:rPr lang="en-US" sz="2800" dirty="0" smtClean="0">
                <a:solidFill>
                  <a:schemeClr val="bg1"/>
                </a:solidFill>
              </a:rPr>
              <a:t>Isa. 8:10  Take counsel together, and it shall come to </a:t>
            </a:r>
            <a:r>
              <a:rPr lang="en-US" sz="2800" dirty="0" err="1" smtClean="0">
                <a:solidFill>
                  <a:schemeClr val="bg1"/>
                </a:solidFill>
              </a:rPr>
              <a:t>nought</a:t>
            </a:r>
            <a:r>
              <a:rPr lang="en-US" sz="2800" dirty="0" smtClean="0">
                <a:solidFill>
                  <a:schemeClr val="bg1"/>
                </a:solidFill>
              </a:rPr>
              <a:t>; speak the word, and it shall not stand: for </a:t>
            </a:r>
            <a:r>
              <a:rPr lang="en-US" sz="2800" b="1" dirty="0" smtClean="0">
                <a:solidFill>
                  <a:srgbClr val="FFFF00"/>
                </a:solidFill>
              </a:rPr>
              <a:t>God </a:t>
            </a:r>
            <a:r>
              <a:rPr lang="en-US" sz="2800" b="1" i="1" dirty="0" smtClean="0">
                <a:solidFill>
                  <a:srgbClr val="FFFF00"/>
                </a:solidFill>
              </a:rPr>
              <a:t>is</a:t>
            </a:r>
            <a:r>
              <a:rPr lang="en-US" sz="2800" b="1" dirty="0" smtClean="0">
                <a:solidFill>
                  <a:srgbClr val="FFFF00"/>
                </a:solidFill>
              </a:rPr>
              <a:t> with us</a:t>
            </a:r>
            <a:r>
              <a:rPr lang="en-US" sz="2800" dirty="0" smtClean="0">
                <a:solidFill>
                  <a:schemeClr val="bg1"/>
                </a:solidFill>
              </a:rPr>
              <a:t>.</a:t>
            </a:r>
          </a:p>
          <a:p>
            <a:endParaRPr lang="en-US" sz="700" dirty="0" smtClean="0">
              <a:solidFill>
                <a:schemeClr val="bg1"/>
              </a:solidFill>
            </a:endParaRPr>
          </a:p>
          <a:p>
            <a:r>
              <a:rPr lang="en-US" sz="2800" dirty="0" smtClean="0">
                <a:solidFill>
                  <a:schemeClr val="bg1"/>
                </a:solidFill>
              </a:rPr>
              <a:t>Mat. 1:23  Behold, a virgin shall be with child, and shall bring forth a son, and they shall call </a:t>
            </a:r>
            <a:r>
              <a:rPr lang="en-US" sz="2800" b="1" dirty="0" smtClean="0">
                <a:solidFill>
                  <a:srgbClr val="FFFF00"/>
                </a:solidFill>
              </a:rPr>
              <a:t>his name Emmanuel, which being interpreted is, God with us</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Gen. 26:24  And the LORD appeared unto him the same night, and said, I </a:t>
            </a:r>
            <a:r>
              <a:rPr lang="en-US" sz="2800" i="1" dirty="0" smtClean="0">
                <a:solidFill>
                  <a:schemeClr val="bg1"/>
                </a:solidFill>
              </a:rPr>
              <a:t>am</a:t>
            </a:r>
            <a:r>
              <a:rPr lang="en-US" sz="2800" dirty="0" smtClean="0">
                <a:solidFill>
                  <a:schemeClr val="bg1"/>
                </a:solidFill>
              </a:rPr>
              <a:t> the God of Abraham thy father: fear not, for </a:t>
            </a:r>
            <a:r>
              <a:rPr lang="en-US" sz="2800" b="1" dirty="0" smtClean="0">
                <a:solidFill>
                  <a:srgbClr val="FFFF00"/>
                </a:solidFill>
              </a:rPr>
              <a:t>I </a:t>
            </a:r>
            <a:r>
              <a:rPr lang="en-US" sz="2800" b="1" i="1" dirty="0" smtClean="0">
                <a:solidFill>
                  <a:srgbClr val="FFFF00"/>
                </a:solidFill>
              </a:rPr>
              <a:t>am</a:t>
            </a:r>
            <a:r>
              <a:rPr lang="en-US" sz="2800" b="1" dirty="0" smtClean="0">
                <a:solidFill>
                  <a:srgbClr val="FFFF00"/>
                </a:solidFill>
              </a:rPr>
              <a:t> with thee</a:t>
            </a:r>
            <a:r>
              <a:rPr lang="en-US" sz="2800" dirty="0" smtClean="0">
                <a:solidFill>
                  <a:schemeClr val="bg1"/>
                </a:solidFill>
              </a:rPr>
              <a:t>, and will bless thee, and multiply thy seed for my servant Abraham's sake.</a:t>
            </a:r>
          </a:p>
          <a:p>
            <a:endParaRPr lang="en-US" sz="800" dirty="0" smtClean="0">
              <a:solidFill>
                <a:schemeClr val="bg1"/>
              </a:solidFill>
            </a:endParaRPr>
          </a:p>
          <a:p>
            <a:r>
              <a:rPr lang="en-US" sz="2800" dirty="0" smtClean="0">
                <a:solidFill>
                  <a:schemeClr val="bg1"/>
                </a:solidFill>
              </a:rPr>
              <a:t>Gen. 28:15  And, behold, </a:t>
            </a:r>
            <a:r>
              <a:rPr lang="en-US" sz="2800" b="1" dirty="0" smtClean="0">
                <a:solidFill>
                  <a:srgbClr val="FFFF00"/>
                </a:solidFill>
              </a:rPr>
              <a:t>I </a:t>
            </a:r>
            <a:r>
              <a:rPr lang="en-US" sz="2800" b="1" i="1" dirty="0" smtClean="0">
                <a:solidFill>
                  <a:srgbClr val="FFFF00"/>
                </a:solidFill>
              </a:rPr>
              <a:t>am</a:t>
            </a:r>
            <a:r>
              <a:rPr lang="en-US" sz="2800" b="1" dirty="0" smtClean="0">
                <a:solidFill>
                  <a:srgbClr val="FFFF00"/>
                </a:solidFill>
              </a:rPr>
              <a:t> with thee, and will keep thee in all p</a:t>
            </a:r>
            <a:r>
              <a:rPr lang="en-US" sz="2800" b="1" i="1" dirty="0" smtClean="0">
                <a:solidFill>
                  <a:srgbClr val="FFFF00"/>
                </a:solidFill>
              </a:rPr>
              <a:t>laces</a:t>
            </a:r>
            <a:r>
              <a:rPr lang="en-US" sz="2800" b="1" dirty="0" smtClean="0">
                <a:solidFill>
                  <a:srgbClr val="FFFF00"/>
                </a:solidFill>
              </a:rPr>
              <a:t> whither thou </a:t>
            </a:r>
            <a:r>
              <a:rPr lang="en-US" sz="2800" b="1" dirty="0" err="1" smtClean="0">
                <a:solidFill>
                  <a:srgbClr val="FFFF00"/>
                </a:solidFill>
              </a:rPr>
              <a:t>goest</a:t>
            </a:r>
            <a:r>
              <a:rPr lang="en-US" sz="2800" dirty="0" smtClean="0">
                <a:solidFill>
                  <a:schemeClr val="bg1"/>
                </a:solidFill>
              </a:rPr>
              <a:t>, and will bring thee again into this land; </a:t>
            </a:r>
            <a:r>
              <a:rPr lang="en-US" sz="2800" b="1" dirty="0" smtClean="0">
                <a:solidFill>
                  <a:srgbClr val="FFFF00"/>
                </a:solidFill>
              </a:rPr>
              <a:t>for I will not leave thee</a:t>
            </a:r>
            <a:r>
              <a:rPr lang="en-US" sz="2800" dirty="0" smtClean="0">
                <a:solidFill>
                  <a:schemeClr val="bg1"/>
                </a:solidFill>
              </a:rPr>
              <a:t>, until I have done </a:t>
            </a:r>
            <a:r>
              <a:rPr lang="en-US" sz="2800" i="1" dirty="0" smtClean="0">
                <a:solidFill>
                  <a:schemeClr val="bg1"/>
                </a:solidFill>
              </a:rPr>
              <a:t>that</a:t>
            </a:r>
            <a:r>
              <a:rPr lang="en-US" sz="2800" dirty="0" smtClean="0">
                <a:solidFill>
                  <a:schemeClr val="bg1"/>
                </a:solidFill>
              </a:rPr>
              <a:t> which I have spoken to thee of.</a:t>
            </a:r>
          </a:p>
          <a:p>
            <a:endParaRPr lang="en-US" sz="800" dirty="0" smtClean="0">
              <a:solidFill>
                <a:schemeClr val="bg1"/>
              </a:solidFill>
            </a:endParaRPr>
          </a:p>
          <a:p>
            <a:r>
              <a:rPr lang="en-US" sz="2800" dirty="0" smtClean="0">
                <a:solidFill>
                  <a:schemeClr val="bg1"/>
                </a:solidFill>
              </a:rPr>
              <a:t>Gen. 31:3  And the LORD said unto Jacob, Return unto the land of thy fathers, and to thy kindred; and </a:t>
            </a:r>
            <a:r>
              <a:rPr lang="en-US" sz="2800" b="1" dirty="0" smtClean="0">
                <a:solidFill>
                  <a:srgbClr val="FFFF00"/>
                </a:solidFill>
              </a:rPr>
              <a:t>I will be with thee.</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Gen. 46:4 </a:t>
            </a:r>
            <a:r>
              <a:rPr lang="en-US" sz="2800" b="1" dirty="0" smtClean="0">
                <a:solidFill>
                  <a:srgbClr val="FFFF00"/>
                </a:solidFill>
              </a:rPr>
              <a:t> I will go down with thee into Egypt</a:t>
            </a:r>
            <a:r>
              <a:rPr lang="en-US" sz="2800" dirty="0" smtClean="0">
                <a:solidFill>
                  <a:schemeClr val="bg1"/>
                </a:solidFill>
              </a:rPr>
              <a:t>; and I will also surely bring thee up </a:t>
            </a:r>
            <a:r>
              <a:rPr lang="en-US" sz="2800" i="1" dirty="0" smtClean="0">
                <a:solidFill>
                  <a:schemeClr val="bg1"/>
                </a:solidFill>
              </a:rPr>
              <a:t>again</a:t>
            </a:r>
            <a:r>
              <a:rPr lang="en-US" sz="2800" dirty="0" smtClean="0">
                <a:solidFill>
                  <a:schemeClr val="bg1"/>
                </a:solidFill>
              </a:rPr>
              <a:t>: and Joseph shall put his hand upon </a:t>
            </a:r>
            <a:r>
              <a:rPr lang="en-US" sz="2800" dirty="0" err="1" smtClean="0">
                <a:solidFill>
                  <a:schemeClr val="bg1"/>
                </a:solidFill>
              </a:rPr>
              <a:t>thine</a:t>
            </a:r>
            <a:r>
              <a:rPr lang="en-US" sz="2800" dirty="0" smtClean="0">
                <a:solidFill>
                  <a:schemeClr val="bg1"/>
                </a:solidFill>
              </a:rPr>
              <a:t> eyes.</a:t>
            </a:r>
          </a:p>
          <a:p>
            <a:endParaRPr lang="en-US" sz="800" dirty="0" smtClean="0">
              <a:solidFill>
                <a:schemeClr val="bg1"/>
              </a:solidFill>
            </a:endParaRPr>
          </a:p>
          <a:p>
            <a:r>
              <a:rPr lang="en-US" sz="2800" dirty="0" err="1" smtClean="0">
                <a:solidFill>
                  <a:schemeClr val="bg1"/>
                </a:solidFill>
              </a:rPr>
              <a:t>Exo</a:t>
            </a:r>
            <a:r>
              <a:rPr lang="en-US" sz="2800" dirty="0" smtClean="0">
                <a:solidFill>
                  <a:schemeClr val="bg1"/>
                </a:solidFill>
              </a:rPr>
              <a:t>. 3:12  And he said, </a:t>
            </a:r>
            <a:r>
              <a:rPr lang="en-US" sz="2800" b="1" dirty="0" smtClean="0">
                <a:solidFill>
                  <a:srgbClr val="FFFF00"/>
                </a:solidFill>
              </a:rPr>
              <a:t>Certainly I will be with thee</a:t>
            </a:r>
            <a:r>
              <a:rPr lang="en-US" sz="2800" dirty="0" smtClean="0">
                <a:solidFill>
                  <a:schemeClr val="bg1"/>
                </a:solidFill>
              </a:rPr>
              <a:t>; and this </a:t>
            </a:r>
            <a:r>
              <a:rPr lang="en-US" sz="2800" i="1" dirty="0" smtClean="0">
                <a:solidFill>
                  <a:schemeClr val="bg1"/>
                </a:solidFill>
              </a:rPr>
              <a:t>shall be</a:t>
            </a:r>
            <a:r>
              <a:rPr lang="en-US" sz="2800" dirty="0" smtClean="0">
                <a:solidFill>
                  <a:schemeClr val="bg1"/>
                </a:solidFill>
              </a:rPr>
              <a:t> a token unto thee, that </a:t>
            </a:r>
            <a:r>
              <a:rPr lang="en-US" sz="2800" b="1" u="sng" dirty="0" smtClean="0">
                <a:solidFill>
                  <a:schemeClr val="bg1"/>
                </a:solidFill>
              </a:rPr>
              <a:t>I have sent thee</a:t>
            </a:r>
            <a:r>
              <a:rPr lang="en-US" sz="2800" dirty="0" smtClean="0">
                <a:solidFill>
                  <a:schemeClr val="bg1"/>
                </a:solidFill>
              </a:rPr>
              <a:t> </a:t>
            </a:r>
            <a:r>
              <a:rPr lang="en-US" sz="2800" dirty="0" smtClean="0">
                <a:solidFill>
                  <a:srgbClr val="00B050"/>
                </a:solidFill>
              </a:rPr>
              <a:t>(see </a:t>
            </a:r>
            <a:r>
              <a:rPr lang="en-US" sz="2800" b="1" dirty="0" smtClean="0">
                <a:solidFill>
                  <a:srgbClr val="00B050"/>
                </a:solidFill>
              </a:rPr>
              <a:t>Mat.</a:t>
            </a:r>
            <a:r>
              <a:rPr lang="en-US" sz="2800" dirty="0" smtClean="0">
                <a:solidFill>
                  <a:srgbClr val="00B050"/>
                </a:solidFill>
              </a:rPr>
              <a:t> </a:t>
            </a:r>
            <a:r>
              <a:rPr lang="en-US" sz="2800" dirty="0" smtClean="0">
                <a:solidFill>
                  <a:srgbClr val="FFFF00"/>
                </a:solidFill>
              </a:rPr>
              <a:t>10:16, 23:34</a:t>
            </a:r>
            <a:r>
              <a:rPr lang="en-US" sz="2800" dirty="0" smtClean="0">
                <a:solidFill>
                  <a:srgbClr val="00B050"/>
                </a:solidFill>
              </a:rPr>
              <a:t>; </a:t>
            </a:r>
            <a:r>
              <a:rPr lang="en-US" sz="2800" b="1" dirty="0" err="1" smtClean="0">
                <a:solidFill>
                  <a:srgbClr val="00B050"/>
                </a:solidFill>
              </a:rPr>
              <a:t>Luk</a:t>
            </a:r>
            <a:r>
              <a:rPr lang="en-US" sz="2800" b="1" dirty="0" smtClean="0">
                <a:solidFill>
                  <a:srgbClr val="00B050"/>
                </a:solidFill>
              </a:rPr>
              <a:t>.</a:t>
            </a:r>
            <a:r>
              <a:rPr lang="en-US" sz="2800" dirty="0" smtClean="0">
                <a:solidFill>
                  <a:srgbClr val="00B050"/>
                </a:solidFill>
              </a:rPr>
              <a:t> </a:t>
            </a:r>
            <a:r>
              <a:rPr lang="en-US" sz="2800" dirty="0" smtClean="0">
                <a:solidFill>
                  <a:srgbClr val="FFFF00"/>
                </a:solidFill>
              </a:rPr>
              <a:t>10:3</a:t>
            </a:r>
            <a:r>
              <a:rPr lang="en-US" sz="2800" dirty="0" smtClean="0">
                <a:solidFill>
                  <a:srgbClr val="00B050"/>
                </a:solidFill>
              </a:rPr>
              <a:t>; </a:t>
            </a:r>
            <a:r>
              <a:rPr lang="en-US" sz="2800" b="1" dirty="0" err="1" smtClean="0">
                <a:solidFill>
                  <a:srgbClr val="00B050"/>
                </a:solidFill>
              </a:rPr>
              <a:t>Jhn</a:t>
            </a:r>
            <a:r>
              <a:rPr lang="en-US" sz="2800" b="1" dirty="0" smtClean="0">
                <a:solidFill>
                  <a:srgbClr val="00B050"/>
                </a:solidFill>
              </a:rPr>
              <a:t>.</a:t>
            </a:r>
            <a:r>
              <a:rPr lang="en-US" sz="2800" dirty="0" smtClean="0">
                <a:solidFill>
                  <a:srgbClr val="00B050"/>
                </a:solidFill>
              </a:rPr>
              <a:t> </a:t>
            </a:r>
            <a:r>
              <a:rPr lang="en-US" sz="2800" dirty="0" smtClean="0">
                <a:solidFill>
                  <a:srgbClr val="FFFF00"/>
                </a:solidFill>
              </a:rPr>
              <a:t>20:21</a:t>
            </a:r>
            <a:r>
              <a:rPr lang="en-US" sz="2800" dirty="0" smtClean="0">
                <a:solidFill>
                  <a:srgbClr val="00B050"/>
                </a:solidFill>
              </a:rPr>
              <a:t>; </a:t>
            </a:r>
            <a:r>
              <a:rPr lang="en-US" sz="2800" b="1" dirty="0" err="1" smtClean="0">
                <a:solidFill>
                  <a:srgbClr val="00B050"/>
                </a:solidFill>
              </a:rPr>
              <a:t>Php</a:t>
            </a:r>
            <a:r>
              <a:rPr lang="en-US" sz="2800" b="1" dirty="0" smtClean="0">
                <a:solidFill>
                  <a:srgbClr val="00B050"/>
                </a:solidFill>
              </a:rPr>
              <a:t>.</a:t>
            </a:r>
            <a:r>
              <a:rPr lang="en-US" sz="2800" dirty="0" smtClean="0">
                <a:solidFill>
                  <a:srgbClr val="00B050"/>
                </a:solidFill>
              </a:rPr>
              <a:t> </a:t>
            </a:r>
            <a:r>
              <a:rPr lang="en-US" sz="2800" dirty="0" smtClean="0">
                <a:solidFill>
                  <a:srgbClr val="FFFF00"/>
                </a:solidFill>
              </a:rPr>
              <a:t>2:19</a:t>
            </a:r>
            <a:r>
              <a:rPr lang="en-US" sz="2800" dirty="0" smtClean="0">
                <a:solidFill>
                  <a:srgbClr val="00B050"/>
                </a:solidFill>
              </a:rPr>
              <a:t>)</a:t>
            </a:r>
            <a:r>
              <a:rPr lang="en-US" sz="2800" dirty="0" smtClean="0">
                <a:solidFill>
                  <a:schemeClr val="bg1"/>
                </a:solidFill>
              </a:rPr>
              <a:t>: When thou hast brought forth the people out of Egypt, ye shall serve God upon this mountain.</a:t>
            </a:r>
          </a:p>
          <a:p>
            <a:endParaRPr lang="en-US" sz="800" dirty="0" smtClean="0">
              <a:solidFill>
                <a:schemeClr val="bg1"/>
              </a:solidFill>
            </a:endParaRPr>
          </a:p>
          <a:p>
            <a:r>
              <a:rPr lang="en-US" sz="2800" dirty="0" err="1" smtClean="0">
                <a:solidFill>
                  <a:schemeClr val="bg1"/>
                </a:solidFill>
              </a:rPr>
              <a:t>Deu</a:t>
            </a:r>
            <a:r>
              <a:rPr lang="en-US" sz="2800" dirty="0" smtClean="0">
                <a:solidFill>
                  <a:schemeClr val="bg1"/>
                </a:solidFill>
              </a:rPr>
              <a:t>. 31:6  Be strong and of a good courage, fear not, nor be afraid of them: for </a:t>
            </a:r>
            <a:r>
              <a:rPr lang="en-US" sz="2800" b="1" dirty="0" smtClean="0">
                <a:solidFill>
                  <a:srgbClr val="FFFF00"/>
                </a:solidFill>
              </a:rPr>
              <a:t>the LORD thy God, he </a:t>
            </a:r>
            <a:r>
              <a:rPr lang="en-US" sz="2800" b="1" i="1" dirty="0" smtClean="0">
                <a:solidFill>
                  <a:srgbClr val="FFFF00"/>
                </a:solidFill>
              </a:rPr>
              <a:t>it is</a:t>
            </a:r>
            <a:r>
              <a:rPr lang="en-US" sz="2800" b="1" dirty="0" smtClean="0">
                <a:solidFill>
                  <a:srgbClr val="FFFF00"/>
                </a:solidFill>
              </a:rPr>
              <a:t> that doth go with thee; he will not fail thee, nor forsake thee</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Jos. 1:5  There shall not any man be able to stand before thee all the days of thy life: </a:t>
            </a:r>
            <a:r>
              <a:rPr lang="en-US" sz="2800" b="1" dirty="0" smtClean="0">
                <a:solidFill>
                  <a:srgbClr val="FFFF00"/>
                </a:solidFill>
              </a:rPr>
              <a:t>as I was with Moses, </a:t>
            </a:r>
            <a:r>
              <a:rPr lang="en-US" sz="2800" b="1" i="1" dirty="0" smtClean="0">
                <a:solidFill>
                  <a:srgbClr val="FFFF00"/>
                </a:solidFill>
              </a:rPr>
              <a:t>so</a:t>
            </a:r>
            <a:r>
              <a:rPr lang="en-US" sz="2800" b="1" dirty="0" smtClean="0">
                <a:solidFill>
                  <a:srgbClr val="FFFF00"/>
                </a:solidFill>
              </a:rPr>
              <a:t> I will be with thee: I will not fail thee, nor forsake thee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a:t>
            </a:r>
            <a:r>
              <a:rPr lang="en-US" sz="2800" dirty="0" err="1" smtClean="0">
                <a:solidFill>
                  <a:schemeClr val="bg1"/>
                </a:solidFill>
              </a:rPr>
              <a:t>Ki</a:t>
            </a:r>
            <a:r>
              <a:rPr lang="en-US" sz="2800" dirty="0" smtClean="0">
                <a:solidFill>
                  <a:schemeClr val="bg1"/>
                </a:solidFill>
              </a:rPr>
              <a:t>. 8:57  </a:t>
            </a:r>
            <a:r>
              <a:rPr lang="en-US" sz="2800" b="1" dirty="0" smtClean="0">
                <a:solidFill>
                  <a:srgbClr val="FFFF00"/>
                </a:solidFill>
              </a:rPr>
              <a:t>The LORD our God be with us, as he was with our fathers: let him not leave us, nor forsake us:</a:t>
            </a:r>
          </a:p>
          <a:p>
            <a:endParaRPr lang="en-US" sz="800" dirty="0" smtClean="0">
              <a:solidFill>
                <a:schemeClr val="bg1"/>
              </a:solidFill>
            </a:endParaRPr>
          </a:p>
          <a:p>
            <a:r>
              <a:rPr lang="en-US" sz="2800" dirty="0" smtClean="0">
                <a:solidFill>
                  <a:schemeClr val="bg1"/>
                </a:solidFill>
              </a:rPr>
              <a:t>1 Chr. 28:20  And David said to Solomon his son, Be strong and of good courage, and do </a:t>
            </a:r>
            <a:r>
              <a:rPr lang="en-US" sz="2800" i="1" dirty="0" smtClean="0">
                <a:solidFill>
                  <a:schemeClr val="bg1"/>
                </a:solidFill>
              </a:rPr>
              <a:t>it</a:t>
            </a:r>
            <a:r>
              <a:rPr lang="en-US" sz="2800" dirty="0" smtClean="0">
                <a:solidFill>
                  <a:schemeClr val="bg1"/>
                </a:solidFill>
              </a:rPr>
              <a:t>: fear not, nor be dismayed: for </a:t>
            </a:r>
            <a:r>
              <a:rPr lang="en-US" sz="2800" b="1" dirty="0" smtClean="0">
                <a:solidFill>
                  <a:srgbClr val="FFFF00"/>
                </a:solidFill>
              </a:rPr>
              <a:t>the LORD God, </a:t>
            </a:r>
            <a:r>
              <a:rPr lang="en-US" sz="2800" b="1" i="1" dirty="0" smtClean="0">
                <a:solidFill>
                  <a:srgbClr val="FFFF00"/>
                </a:solidFill>
              </a:rPr>
              <a:t>even</a:t>
            </a:r>
            <a:r>
              <a:rPr lang="en-US" sz="2800" b="1" dirty="0" smtClean="0">
                <a:solidFill>
                  <a:srgbClr val="FFFF00"/>
                </a:solidFill>
              </a:rPr>
              <a:t> my God, </a:t>
            </a:r>
            <a:r>
              <a:rPr lang="en-US" sz="2800" b="1" i="1" dirty="0" smtClean="0">
                <a:solidFill>
                  <a:srgbClr val="FFFF00"/>
                </a:solidFill>
              </a:rPr>
              <a:t>will be</a:t>
            </a:r>
            <a:r>
              <a:rPr lang="en-US" sz="2800" b="1" dirty="0" smtClean="0">
                <a:solidFill>
                  <a:srgbClr val="FFFF00"/>
                </a:solidFill>
              </a:rPr>
              <a:t> with thee; he will not fail thee, nor forsake thee</a:t>
            </a:r>
            <a:r>
              <a:rPr lang="en-US" sz="2800" dirty="0" smtClean="0">
                <a:solidFill>
                  <a:schemeClr val="bg1"/>
                </a:solidFill>
              </a:rPr>
              <a:t>, until thou hast finished all the work for the service of the house of the LORD.</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Mat. 28:20  Teaching them to observe all things whatsoever I have commanded you: and, lo, </a:t>
            </a:r>
            <a:r>
              <a:rPr lang="en-US" sz="2800" b="1" dirty="0" smtClean="0">
                <a:solidFill>
                  <a:srgbClr val="FFFF00"/>
                </a:solidFill>
              </a:rPr>
              <a:t>I am with you </a:t>
            </a:r>
            <a:r>
              <a:rPr lang="en-US" sz="2800" b="1" dirty="0" err="1" smtClean="0">
                <a:solidFill>
                  <a:srgbClr val="FFFF00"/>
                </a:solidFill>
              </a:rPr>
              <a:t>alway</a:t>
            </a:r>
            <a:r>
              <a:rPr lang="en-US" sz="2800" dirty="0" smtClean="0">
                <a:solidFill>
                  <a:schemeClr val="bg1"/>
                </a:solidFill>
              </a:rPr>
              <a:t>, </a:t>
            </a:r>
            <a:r>
              <a:rPr lang="en-US" sz="2800" i="1" dirty="0" smtClean="0">
                <a:solidFill>
                  <a:schemeClr val="bg1"/>
                </a:solidFill>
              </a:rPr>
              <a:t>even</a:t>
            </a:r>
            <a:r>
              <a:rPr lang="en-US" sz="2800" dirty="0" smtClean="0">
                <a:solidFill>
                  <a:schemeClr val="bg1"/>
                </a:solidFill>
              </a:rPr>
              <a:t> unto the end of the world. Amen.</a:t>
            </a:r>
          </a:p>
          <a:p>
            <a:endParaRPr lang="en-US" sz="800" dirty="0" smtClean="0">
              <a:solidFill>
                <a:schemeClr val="bg1"/>
              </a:solidFill>
            </a:endParaRPr>
          </a:p>
          <a:p>
            <a:r>
              <a:rPr lang="en-US" sz="2800" dirty="0" smtClean="0">
                <a:solidFill>
                  <a:schemeClr val="bg1"/>
                </a:solidFill>
              </a:rPr>
              <a:t>Act. 18:10  For </a:t>
            </a:r>
            <a:r>
              <a:rPr lang="en-US" sz="2800" b="1" dirty="0" smtClean="0">
                <a:solidFill>
                  <a:srgbClr val="FFFF00"/>
                </a:solidFill>
              </a:rPr>
              <a:t>I am with thee</a:t>
            </a:r>
            <a:r>
              <a:rPr lang="en-US" sz="2800" dirty="0" smtClean="0">
                <a:solidFill>
                  <a:schemeClr val="bg1"/>
                </a:solidFill>
              </a:rPr>
              <a:t>, and no man shall set on thee to hurt thee: for I have much people in this city. </a:t>
            </a:r>
          </a:p>
          <a:p>
            <a:endParaRPr lang="en-US" sz="800" dirty="0" smtClean="0">
              <a:solidFill>
                <a:schemeClr val="bg1"/>
              </a:solidFill>
            </a:endParaRPr>
          </a:p>
          <a:p>
            <a:r>
              <a:rPr lang="en-US" sz="2800" dirty="0" smtClean="0">
                <a:solidFill>
                  <a:schemeClr val="bg1"/>
                </a:solidFill>
              </a:rPr>
              <a:t>Heb. 13:5  </a:t>
            </a:r>
            <a:r>
              <a:rPr lang="en-US" sz="2800" i="1" dirty="0" smtClean="0">
                <a:solidFill>
                  <a:schemeClr val="bg1"/>
                </a:solidFill>
              </a:rPr>
              <a:t>Let your</a:t>
            </a:r>
            <a:r>
              <a:rPr lang="en-US" sz="2800" dirty="0" smtClean="0">
                <a:solidFill>
                  <a:schemeClr val="bg1"/>
                </a:solidFill>
              </a:rPr>
              <a:t> conversation </a:t>
            </a:r>
            <a:r>
              <a:rPr lang="en-US" sz="2800" i="1" dirty="0" smtClean="0">
                <a:solidFill>
                  <a:schemeClr val="bg1"/>
                </a:solidFill>
              </a:rPr>
              <a:t>be</a:t>
            </a:r>
            <a:r>
              <a:rPr lang="en-US" sz="2800" dirty="0" smtClean="0">
                <a:solidFill>
                  <a:schemeClr val="bg1"/>
                </a:solidFill>
              </a:rPr>
              <a:t> without covetousness; </a:t>
            </a:r>
            <a:r>
              <a:rPr lang="en-US" sz="2800" i="1" dirty="0" smtClean="0">
                <a:solidFill>
                  <a:schemeClr val="bg1"/>
                </a:solidFill>
              </a:rPr>
              <a:t>and be</a:t>
            </a:r>
            <a:r>
              <a:rPr lang="en-US" sz="2800" dirty="0" smtClean="0">
                <a:solidFill>
                  <a:schemeClr val="bg1"/>
                </a:solidFill>
              </a:rPr>
              <a:t> content with such things as ye have: for he hath said, </a:t>
            </a:r>
            <a:r>
              <a:rPr lang="en-US" sz="2800" b="1" dirty="0" smtClean="0">
                <a:solidFill>
                  <a:srgbClr val="FFFF00"/>
                </a:solidFill>
              </a:rPr>
              <a:t>I will never leave thee, nor forsake thee.</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Jesus - Jesus With Young Chil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8:14; </a:t>
            </a:r>
            <a:r>
              <a:rPr lang="en-US" sz="6000" b="1" dirty="0" smtClean="0">
                <a:solidFill>
                  <a:srgbClr val="00B050"/>
                </a:solidFill>
              </a:rPr>
              <a:t>2 Chr.</a:t>
            </a:r>
            <a:r>
              <a:rPr lang="en-US" sz="6000" b="1" dirty="0" smtClean="0">
                <a:solidFill>
                  <a:schemeClr val="bg1"/>
                </a:solidFill>
              </a:rPr>
              <a:t> 6:3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8:14 </a:t>
            </a:r>
            <a:r>
              <a:rPr lang="en-US" sz="3600" dirty="0" smtClean="0">
                <a:solidFill>
                  <a:schemeClr val="bg1"/>
                </a:solidFill>
              </a:rPr>
              <a:t>- And the king turned his face </a:t>
            </a:r>
            <a:r>
              <a:rPr lang="en-US" sz="3600" b="1" dirty="0" smtClean="0">
                <a:solidFill>
                  <a:srgbClr val="FFFF00"/>
                </a:solidFill>
              </a:rPr>
              <a:t>about</a:t>
            </a:r>
            <a:r>
              <a:rPr lang="en-US" sz="3600" dirty="0" smtClean="0">
                <a:solidFill>
                  <a:schemeClr val="bg1"/>
                </a:solidFill>
              </a:rPr>
              <a:t>, and blessed </a:t>
            </a:r>
            <a:r>
              <a:rPr lang="en-US" sz="3600" b="1" dirty="0" smtClean="0">
                <a:solidFill>
                  <a:srgbClr val="FFFF00"/>
                </a:solidFill>
              </a:rPr>
              <a:t>all</a:t>
            </a:r>
            <a:r>
              <a:rPr lang="en-US" sz="3600" dirty="0" smtClean="0">
                <a:solidFill>
                  <a:schemeClr val="bg1"/>
                </a:solidFill>
              </a:rPr>
              <a:t> the congregation of Israel: </a:t>
            </a:r>
            <a:r>
              <a:rPr lang="en-US" sz="3600" b="1" dirty="0" smtClean="0">
                <a:solidFill>
                  <a:srgbClr val="FFFF00"/>
                </a:solidFill>
              </a:rPr>
              <a:t>(</a:t>
            </a:r>
            <a:r>
              <a:rPr lang="en-US" sz="3600" dirty="0" smtClean="0">
                <a:solidFill>
                  <a:schemeClr val="bg1"/>
                </a:solidFill>
              </a:rPr>
              <a:t>and all the congregation of Israel stood</a:t>
            </a:r>
            <a:r>
              <a:rPr lang="en-US" sz="3600" b="1" dirty="0" smtClean="0">
                <a:solidFill>
                  <a:srgbClr val="FFFF00"/>
                </a:solidFill>
              </a:rPr>
              <a:t>;)</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6:3</a:t>
            </a:r>
            <a:r>
              <a:rPr lang="en-US" sz="3600" dirty="0" smtClean="0">
                <a:solidFill>
                  <a:schemeClr val="bg1"/>
                </a:solidFill>
              </a:rPr>
              <a:t> - And the king turned his face, and blessed the </a:t>
            </a:r>
            <a:r>
              <a:rPr lang="en-US" sz="3600" b="1" dirty="0" smtClean="0">
                <a:solidFill>
                  <a:srgbClr val="FFFF00"/>
                </a:solidFill>
              </a:rPr>
              <a:t>whole</a:t>
            </a:r>
            <a:r>
              <a:rPr lang="en-US" sz="3600" dirty="0" smtClean="0">
                <a:solidFill>
                  <a:schemeClr val="bg1"/>
                </a:solidFill>
              </a:rPr>
              <a:t> congregation of Israel: and all the congregation of Israel stood</a:t>
            </a:r>
            <a:r>
              <a:rPr lang="en-US" sz="3600" b="1" dirty="0" smtClean="0">
                <a:solidFill>
                  <a:srgbClr val="FFFF00"/>
                </a:solidFill>
              </a:rPr>
              <a:t>.</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the king turned his face about</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Jesus turns from ministering before the Father, and turns toward us.</a:t>
            </a:r>
          </a:p>
          <a:p>
            <a:endParaRPr lang="en-US" sz="800" dirty="0" smtClean="0">
              <a:solidFill>
                <a:schemeClr val="bg1"/>
              </a:solidFill>
            </a:endParaRPr>
          </a:p>
          <a:p>
            <a:r>
              <a:rPr lang="en-US" sz="4000" dirty="0" smtClean="0">
                <a:solidFill>
                  <a:schemeClr val="bg1"/>
                </a:solidFill>
              </a:rPr>
              <a:t>He has obtained the victory for His people.</a:t>
            </a:r>
          </a:p>
          <a:p>
            <a:endParaRPr lang="en-US" sz="800" dirty="0" smtClean="0">
              <a:solidFill>
                <a:schemeClr val="bg1"/>
              </a:solidFill>
            </a:endParaRPr>
          </a:p>
          <a:p>
            <a:r>
              <a:rPr lang="en-US" sz="4000" dirty="0" smtClean="0">
                <a:solidFill>
                  <a:schemeClr val="bg1"/>
                </a:solidFill>
              </a:rPr>
              <a:t>He has wrestled with God, the Father, and prevailed, by pleading, </a:t>
            </a:r>
            <a:r>
              <a:rPr lang="en-US" sz="4000" b="1" dirty="0" smtClean="0">
                <a:solidFill>
                  <a:srgbClr val="FF0000"/>
                </a:solidFill>
              </a:rPr>
              <a:t>“My blood, my blood, my blood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another name, meaning "Beloved of JEHOVAH"</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12:25)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many other names, like Emmanuel/Immanuel</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7:14, 8:8; </a:t>
            </a:r>
            <a:r>
              <a:rPr lang="en-US" sz="2400" b="1" dirty="0" smtClean="0">
                <a:solidFill>
                  <a:srgbClr val="00B050"/>
                </a:solidFill>
              </a:rPr>
              <a:t>Mat.</a:t>
            </a:r>
            <a:r>
              <a:rPr lang="en-US" sz="2400" dirty="0" smtClean="0">
                <a:solidFill>
                  <a:schemeClr val="bg1"/>
                </a:solidFill>
              </a:rPr>
              <a:t> 1:23), </a:t>
            </a:r>
            <a:r>
              <a:rPr lang="en-US" sz="2400" b="1" dirty="0" smtClean="0">
                <a:solidFill>
                  <a:srgbClr val="FFC000"/>
                </a:solidFill>
              </a:rPr>
              <a:t>Michael</a:t>
            </a:r>
            <a:r>
              <a:rPr lang="en-US" sz="2400" dirty="0" smtClean="0">
                <a:solidFill>
                  <a:schemeClr val="bg1"/>
                </a:solidFill>
              </a:rPr>
              <a:t> (</a:t>
            </a:r>
            <a:r>
              <a:rPr lang="en-US" sz="2400" b="1" dirty="0" smtClean="0">
                <a:solidFill>
                  <a:srgbClr val="00B050"/>
                </a:solidFill>
              </a:rPr>
              <a:t>Dan.</a:t>
            </a:r>
            <a:r>
              <a:rPr lang="en-US" sz="2400" dirty="0" smtClean="0">
                <a:solidFill>
                  <a:schemeClr val="bg1"/>
                </a:solidFill>
              </a:rPr>
              <a:t> 10:13,21, 12:1; </a:t>
            </a:r>
            <a:r>
              <a:rPr lang="en-US" sz="2400" b="1" dirty="0" smtClean="0">
                <a:solidFill>
                  <a:srgbClr val="00B050"/>
                </a:solidFill>
              </a:rPr>
              <a:t>Jud.</a:t>
            </a:r>
            <a:r>
              <a:rPr lang="en-US" sz="2400" dirty="0" smtClean="0">
                <a:solidFill>
                  <a:schemeClr val="bg1"/>
                </a:solidFill>
              </a:rPr>
              <a:t> 1:9; </a:t>
            </a:r>
            <a:r>
              <a:rPr lang="en-US" sz="2400" b="1" dirty="0" smtClean="0">
                <a:solidFill>
                  <a:srgbClr val="00B050"/>
                </a:solidFill>
              </a:rPr>
              <a:t>Rev.</a:t>
            </a:r>
            <a:r>
              <a:rPr lang="en-US" sz="2400" dirty="0" smtClean="0">
                <a:solidFill>
                  <a:schemeClr val="bg1"/>
                </a:solidFill>
              </a:rPr>
              <a:t> 12:7), </a:t>
            </a:r>
            <a:r>
              <a:rPr lang="en-US" sz="2400" b="1" dirty="0" smtClean="0">
                <a:solidFill>
                  <a:srgbClr val="FFC000"/>
                </a:solidFill>
              </a:rPr>
              <a:t>David</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89:3,20; </a:t>
            </a:r>
            <a:r>
              <a:rPr lang="en-US" sz="2400" b="1" dirty="0" smtClean="0">
                <a:solidFill>
                  <a:srgbClr val="00B050"/>
                </a:solidFill>
              </a:rPr>
              <a:t>Jer.</a:t>
            </a:r>
            <a:r>
              <a:rPr lang="en-US" sz="2400" dirty="0" smtClean="0">
                <a:solidFill>
                  <a:schemeClr val="bg1"/>
                </a:solidFill>
              </a:rPr>
              <a:t> 30:9; </a:t>
            </a:r>
            <a:r>
              <a:rPr lang="en-US" sz="2400" b="1" dirty="0" err="1" smtClean="0">
                <a:solidFill>
                  <a:srgbClr val="00B050"/>
                </a:solidFill>
              </a:rPr>
              <a:t>Eze</a:t>
            </a:r>
            <a:r>
              <a:rPr lang="en-US" sz="2400" b="1" dirty="0" smtClean="0">
                <a:solidFill>
                  <a:srgbClr val="00B050"/>
                </a:solidFill>
              </a:rPr>
              <a:t>.</a:t>
            </a:r>
            <a:r>
              <a:rPr lang="en-US" sz="2400" dirty="0" smtClean="0">
                <a:solidFill>
                  <a:schemeClr val="bg1"/>
                </a:solidFill>
              </a:rPr>
              <a:t> 34:23,24, 37:24,25; </a:t>
            </a:r>
            <a:r>
              <a:rPr lang="en-US" sz="2400" b="1" dirty="0" smtClean="0">
                <a:solidFill>
                  <a:srgbClr val="00B050"/>
                </a:solidFill>
              </a:rPr>
              <a:t>Hos.</a:t>
            </a:r>
            <a:r>
              <a:rPr lang="en-US" sz="2400" dirty="0" smtClean="0">
                <a:solidFill>
                  <a:schemeClr val="bg1"/>
                </a:solidFill>
              </a:rPr>
              <a:t> 3:5), </a:t>
            </a:r>
            <a:r>
              <a:rPr lang="en-US" sz="2400" b="1" dirty="0" smtClean="0">
                <a:solidFill>
                  <a:srgbClr val="FFC000"/>
                </a:solidFill>
              </a:rPr>
              <a:t>etc</a:t>
            </a:r>
            <a:r>
              <a:rPr lang="en-US" sz="2400" dirty="0" smtClean="0">
                <a:solidFill>
                  <a:schemeClr val="bg1"/>
                </a:solidFill>
              </a:rPr>
              <a:t> (</a:t>
            </a:r>
            <a:r>
              <a:rPr lang="en-US" sz="2400" b="1" dirty="0" smtClean="0">
                <a:solidFill>
                  <a:srgbClr val="00B050"/>
                </a:solidFill>
              </a:rPr>
              <a:t>Rev.</a:t>
            </a:r>
            <a:r>
              <a:rPr lang="en-US" sz="2400" dirty="0" smtClean="0">
                <a:solidFill>
                  <a:schemeClr val="bg1"/>
                </a:solidFill>
              </a:rPr>
              <a:t> 19:12)</a:t>
            </a:r>
          </a:p>
          <a:p>
            <a:endParaRPr lang="en-US" sz="800" dirty="0" smtClean="0">
              <a:solidFill>
                <a:schemeClr val="bg1"/>
              </a:solidFill>
            </a:endParaRPr>
          </a:p>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Prince of princes</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22:17, 29:24)</a:t>
            </a:r>
          </a:p>
          <a:p>
            <a:endParaRPr lang="en-US" sz="8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Prince of Princes</a:t>
            </a:r>
            <a:r>
              <a:rPr lang="en-US" sz="2400" dirty="0" smtClean="0">
                <a:solidFill>
                  <a:schemeClr val="bg1"/>
                </a:solidFill>
              </a:rPr>
              <a:t> (</a:t>
            </a:r>
            <a:r>
              <a:rPr lang="en-US" sz="2400" b="1" dirty="0" smtClean="0">
                <a:solidFill>
                  <a:srgbClr val="00B050"/>
                </a:solidFill>
              </a:rPr>
              <a:t>Dan.</a:t>
            </a:r>
            <a:r>
              <a:rPr lang="en-US" sz="2400" dirty="0" smtClean="0">
                <a:solidFill>
                  <a:schemeClr val="bg1"/>
                </a:solidFill>
              </a:rPr>
              <a:t> 8:25)</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Prince of Peace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4:24, 5:4; </a:t>
            </a:r>
            <a:r>
              <a:rPr lang="en-US" sz="2400" b="1" dirty="0" smtClean="0">
                <a:solidFill>
                  <a:srgbClr val="00B050"/>
                </a:solidFill>
              </a:rPr>
              <a:t>1 Chr.</a:t>
            </a:r>
            <a:r>
              <a:rPr lang="en-US" sz="2400" dirty="0" smtClean="0">
                <a:solidFill>
                  <a:schemeClr val="bg1"/>
                </a:solidFill>
              </a:rPr>
              <a:t> 22:9)</a:t>
            </a:r>
          </a:p>
          <a:p>
            <a:endParaRPr lang="en-US" sz="8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Prince of Peace</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9:6)</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blessed the whole congregation of Israel</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The people of God, hear His voice speaking from Heaven, and they receive the never-ending blessing:</a:t>
            </a:r>
          </a:p>
          <a:p>
            <a:endParaRPr lang="en-US" sz="400" dirty="0" smtClean="0">
              <a:solidFill>
                <a:schemeClr val="bg1"/>
              </a:solidFill>
            </a:endParaRPr>
          </a:p>
          <a:p>
            <a:pPr lvl="1"/>
            <a:r>
              <a:rPr lang="en-US" dirty="0" smtClean="0">
                <a:solidFill>
                  <a:schemeClr val="bg1"/>
                </a:solidFill>
              </a:rPr>
              <a:t>Act. 3:24  Yea, and all the prophets from Samuel and those that follow after, as many as have spoken, have likewise foretold of these days.</a:t>
            </a:r>
          </a:p>
          <a:p>
            <a:pPr lvl="1"/>
            <a:endParaRPr lang="en-US" sz="400" dirty="0" smtClean="0">
              <a:solidFill>
                <a:schemeClr val="bg1"/>
              </a:solidFill>
            </a:endParaRPr>
          </a:p>
          <a:p>
            <a:pPr lvl="1"/>
            <a:r>
              <a:rPr lang="en-US" dirty="0" smtClean="0">
                <a:solidFill>
                  <a:schemeClr val="bg1"/>
                </a:solidFill>
              </a:rPr>
              <a:t>Act. 3:25  Ye are the children of the prophets, and of the covenant which God made with our fathers, saying unto Abraham, And </a:t>
            </a:r>
            <a:r>
              <a:rPr lang="en-US" b="1" dirty="0" smtClean="0">
                <a:solidFill>
                  <a:srgbClr val="FFFF00"/>
                </a:solidFill>
              </a:rPr>
              <a:t>in thy seed shall all the </a:t>
            </a:r>
            <a:r>
              <a:rPr lang="en-US" b="1" dirty="0" err="1" smtClean="0">
                <a:solidFill>
                  <a:srgbClr val="FFFF00"/>
                </a:solidFill>
              </a:rPr>
              <a:t>kindreds</a:t>
            </a:r>
            <a:r>
              <a:rPr lang="en-US" b="1" dirty="0" smtClean="0">
                <a:solidFill>
                  <a:srgbClr val="FFFF00"/>
                </a:solidFill>
              </a:rPr>
              <a:t> of the earth be blessed</a:t>
            </a:r>
            <a:r>
              <a:rPr lang="en-US" dirty="0" smtClean="0">
                <a:solidFill>
                  <a:schemeClr val="bg1"/>
                </a:solidFill>
              </a:rPr>
              <a:t>.</a:t>
            </a:r>
          </a:p>
          <a:p>
            <a:pPr lvl="1"/>
            <a:endParaRPr lang="en-US" sz="400" dirty="0" smtClean="0">
              <a:solidFill>
                <a:schemeClr val="bg1"/>
              </a:solidFill>
            </a:endParaRPr>
          </a:p>
          <a:p>
            <a:pPr lvl="1"/>
            <a:r>
              <a:rPr lang="en-US" dirty="0" smtClean="0">
                <a:solidFill>
                  <a:schemeClr val="bg1"/>
                </a:solidFill>
              </a:rPr>
              <a:t>Act. 3:26  Unto you first </a:t>
            </a:r>
            <a:r>
              <a:rPr lang="en-US" b="1" dirty="0" smtClean="0">
                <a:solidFill>
                  <a:srgbClr val="FFFF00"/>
                </a:solidFill>
              </a:rPr>
              <a:t>God, having raised up his Son Jesus, sent him to bless you, in turning away every one of you from his iniquities</a:t>
            </a:r>
            <a:r>
              <a:rPr lang="en-US" dirty="0" smtClean="0">
                <a:solidFill>
                  <a:schemeClr val="bg1"/>
                </a:solidFill>
              </a:rPr>
              <a:t>.</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congregation of Israel stood.</a:t>
            </a:r>
            <a:r>
              <a:rPr lang="en-US" sz="3600" b="1" dirty="0" smtClean="0">
                <a:solidFill>
                  <a:schemeClr val="bg1"/>
                </a:solidFill>
              </a:rPr>
              <a:t>”</a:t>
            </a:r>
            <a:endParaRPr lang="en-US" sz="3600" i="0"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400" dirty="0" smtClean="0">
                <a:solidFill>
                  <a:schemeClr val="bg1"/>
                </a:solidFill>
              </a:rPr>
              <a:t>The spiritual peoples Israel stands with Michael/Jesus, never to fall again.</a:t>
            </a:r>
          </a:p>
          <a:p>
            <a:endParaRPr lang="en-US" sz="800" dirty="0" smtClean="0">
              <a:solidFill>
                <a:schemeClr val="bg1"/>
              </a:solidFill>
            </a:endParaRPr>
          </a:p>
          <a:p>
            <a:r>
              <a:rPr lang="en-US" sz="4400" dirty="0" smtClean="0">
                <a:solidFill>
                  <a:schemeClr val="bg1"/>
                </a:solidFill>
              </a:rPr>
              <a:t>Man is </a:t>
            </a:r>
            <a:r>
              <a:rPr lang="en-US" sz="4400" dirty="0" smtClean="0">
                <a:solidFill>
                  <a:srgbClr val="00B050"/>
                </a:solidFill>
              </a:rPr>
              <a:t>(re-)</a:t>
            </a:r>
            <a:r>
              <a:rPr lang="en-US" sz="4400" dirty="0" smtClean="0">
                <a:solidFill>
                  <a:schemeClr val="bg1"/>
                </a:solidFill>
              </a:rPr>
              <a:t> made upright, perfect, and enters into the never-ending Rest.</a:t>
            </a:r>
            <a:endParaRPr lang="en-US" sz="4400" b="1" dirty="0" smtClean="0">
              <a:solidFill>
                <a:schemeClr val="bg1"/>
              </a:solidFill>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congregation of Israel stood.</a:t>
            </a:r>
            <a:r>
              <a:rPr lang="en-US" sz="3600" b="1" dirty="0" smtClean="0">
                <a:solidFill>
                  <a:schemeClr val="bg1"/>
                </a:solidFill>
              </a:rPr>
              <a:t>”</a:t>
            </a:r>
            <a:endParaRPr lang="en-US" sz="3600" i="0"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 In the time of trouble we all fled from the cities and villages, but were pursued by the wicked, who entered the houses of the saints with a sword. They raised the sword to kill us, but it broke, and fell as powerless as a straw. Then we all cried day and night for deliverance, and the cry came up before God. </a:t>
            </a:r>
            <a:r>
              <a:rPr lang="en-US" sz="2600" b="1" u="sng" dirty="0" smtClean="0">
                <a:solidFill>
                  <a:schemeClr val="bg1"/>
                </a:solidFill>
              </a:rPr>
              <a:t>The sun came up, and the moon stood still</a:t>
            </a:r>
            <a:r>
              <a:rPr lang="en-US" sz="2600" dirty="0" smtClean="0">
                <a:solidFill>
                  <a:schemeClr val="bg1"/>
                </a:solidFill>
              </a:rPr>
              <a:t>. The streams ceased to flow. Dark, heavy clouds came up and clashed against each other. But </a:t>
            </a:r>
            <a:r>
              <a:rPr lang="en-US" sz="2600" b="1" dirty="0" smtClean="0">
                <a:solidFill>
                  <a:srgbClr val="FFFF00"/>
                </a:solidFill>
              </a:rPr>
              <a:t>there was one clear place of settled glory, whence came the voice of God like many waters, which shook the heavens and the earth</a:t>
            </a:r>
            <a:r>
              <a:rPr lang="en-US" sz="2600" dirty="0" smtClean="0">
                <a:solidFill>
                  <a:schemeClr val="bg1"/>
                </a:solidFill>
              </a:rPr>
              <a:t>. The sky opened and shut and was in commotion. The mountains shook like a reed in the wind, and cast out ragged rocks all around. The sea boiled like a pot and cast out stones upon the land.  …”</a:t>
            </a:r>
            <a:endParaRPr lang="en-US" sz="2600" b="1" dirty="0" smtClean="0">
              <a:solidFill>
                <a:schemeClr val="bg1"/>
              </a:solidFill>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congregation of Israel stood.</a:t>
            </a:r>
            <a:r>
              <a:rPr lang="en-US" sz="3600" b="1" dirty="0" smtClean="0">
                <a:solidFill>
                  <a:schemeClr val="bg1"/>
                </a:solidFill>
              </a:rPr>
              <a:t>”</a:t>
            </a:r>
            <a:endParaRPr lang="en-US" sz="3600" i="0"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2500" dirty="0" smtClean="0">
                <a:solidFill>
                  <a:schemeClr val="bg1"/>
                </a:solidFill>
              </a:rPr>
              <a:t>“… And as God spoke the day and the hour of Jesus' coming and delivered the everlasting covenant to His people, He spoke one sentence, and then paused, while the words were rolling through the earth. The Israel of God stood with their eyes fixed upward, listening to the words as they came from the mouth of Jehovah, and rolled through the earth like peals of loudest thunder. It was awfully solemn. And at the end of every sentence the saints shouted, "Glory! Alleluia!" </a:t>
            </a:r>
            <a:r>
              <a:rPr lang="en-US" sz="2500" b="1" u="sng" dirty="0" smtClean="0">
                <a:solidFill>
                  <a:schemeClr val="bg1"/>
                </a:solidFill>
              </a:rPr>
              <a:t>Their countenances were lighted up with the glory of God; and they shone with the glory, as did the face of Moses when he came down from Sinai</a:t>
            </a:r>
            <a:r>
              <a:rPr lang="en-US" sz="2500" dirty="0" smtClean="0">
                <a:solidFill>
                  <a:schemeClr val="bg1"/>
                </a:solidFill>
              </a:rPr>
              <a:t>. The wicked could not look on them for the glory. And when </a:t>
            </a:r>
            <a:r>
              <a:rPr lang="en-US" sz="2500" b="1" dirty="0" smtClean="0">
                <a:solidFill>
                  <a:srgbClr val="FFFF00"/>
                </a:solidFill>
              </a:rPr>
              <a:t>the never-ending blessing was pronounced on those who had honored God in keeping His Sabbath holy</a:t>
            </a:r>
            <a:r>
              <a:rPr lang="en-US" sz="2500" dirty="0" smtClean="0">
                <a:solidFill>
                  <a:schemeClr val="bg1"/>
                </a:solidFill>
              </a:rPr>
              <a:t>, there was a mighty shout of victory over the beast and over his image. ...” </a:t>
            </a:r>
            <a:r>
              <a:rPr lang="en-US" sz="2500" b="1" dirty="0" smtClean="0">
                <a:solidFill>
                  <a:srgbClr val="00B0F0"/>
                </a:solidFill>
              </a:rPr>
              <a:t>– Early Writings (1882), page 34.1</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rious-children-in-heaven-jesus-white-rob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Wore a crown</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3:11)</a:t>
            </a:r>
          </a:p>
          <a:p>
            <a:endParaRPr lang="en-US" sz="6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wore a crown of thorns, and many crowns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8:5; </a:t>
            </a:r>
            <a:r>
              <a:rPr lang="en-US" sz="2400" b="1" dirty="0" smtClean="0">
                <a:solidFill>
                  <a:srgbClr val="00B050"/>
                </a:solidFill>
              </a:rPr>
              <a:t>Mat.</a:t>
            </a:r>
            <a:r>
              <a:rPr lang="en-US" sz="2400" dirty="0" smtClean="0">
                <a:solidFill>
                  <a:schemeClr val="bg1"/>
                </a:solidFill>
              </a:rPr>
              <a:t> 27:29; </a:t>
            </a:r>
            <a:r>
              <a:rPr lang="en-US" sz="2400" b="1" dirty="0" smtClean="0">
                <a:solidFill>
                  <a:srgbClr val="00B050"/>
                </a:solidFill>
              </a:rPr>
              <a:t>Mar. </a:t>
            </a:r>
            <a:r>
              <a:rPr lang="en-US" sz="2400" dirty="0" smtClean="0">
                <a:solidFill>
                  <a:schemeClr val="bg1"/>
                </a:solidFill>
              </a:rPr>
              <a:t> 15:17;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19:2,5; </a:t>
            </a:r>
            <a:r>
              <a:rPr lang="en-US" sz="2400" b="1" dirty="0" smtClean="0">
                <a:solidFill>
                  <a:srgbClr val="00B050"/>
                </a:solidFill>
              </a:rPr>
              <a:t>Heb.</a:t>
            </a:r>
            <a:r>
              <a:rPr lang="en-US" sz="2400" dirty="0" smtClean="0">
                <a:solidFill>
                  <a:schemeClr val="bg1"/>
                </a:solidFill>
              </a:rPr>
              <a:t> 2:9; </a:t>
            </a:r>
            <a:r>
              <a:rPr lang="en-US" sz="2400" b="1" dirty="0" smtClean="0">
                <a:solidFill>
                  <a:srgbClr val="00B050"/>
                </a:solidFill>
              </a:rPr>
              <a:t>Rev.</a:t>
            </a:r>
            <a:r>
              <a:rPr lang="en-US" sz="2400" dirty="0" smtClean="0">
                <a:solidFill>
                  <a:schemeClr val="bg1"/>
                </a:solidFill>
              </a:rPr>
              <a:t> 19:12)</a:t>
            </a:r>
          </a:p>
          <a:p>
            <a:endParaRPr lang="en-US" sz="6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Every knee bowed unto Him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1:53; </a:t>
            </a:r>
            <a:r>
              <a:rPr lang="en-US" sz="2400" b="1" dirty="0" smtClean="0">
                <a:solidFill>
                  <a:srgbClr val="00B050"/>
                </a:solidFill>
              </a:rPr>
              <a:t>1 Chr.</a:t>
            </a:r>
            <a:r>
              <a:rPr lang="en-US" sz="2400" dirty="0" smtClean="0">
                <a:solidFill>
                  <a:schemeClr val="bg1"/>
                </a:solidFill>
              </a:rPr>
              <a:t> 29:24)</a:t>
            </a:r>
          </a:p>
          <a:p>
            <a:endParaRPr lang="en-US" sz="6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Every knee shall bow unto Him to the glory of God the Father</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72:11; </a:t>
            </a:r>
            <a:r>
              <a:rPr lang="en-US" sz="2400" b="1" dirty="0" smtClean="0">
                <a:solidFill>
                  <a:srgbClr val="00B050"/>
                </a:solidFill>
              </a:rPr>
              <a:t>Isa.</a:t>
            </a:r>
            <a:r>
              <a:rPr lang="en-US" sz="2400" dirty="0" smtClean="0">
                <a:solidFill>
                  <a:schemeClr val="bg1"/>
                </a:solidFill>
              </a:rPr>
              <a:t> 45:22-25; </a:t>
            </a:r>
            <a:r>
              <a:rPr lang="en-US" sz="2400" b="1" dirty="0" smtClean="0">
                <a:solidFill>
                  <a:srgbClr val="00B050"/>
                </a:solidFill>
              </a:rPr>
              <a:t>Mat.</a:t>
            </a:r>
            <a:r>
              <a:rPr lang="en-US" sz="2400" dirty="0" smtClean="0">
                <a:solidFill>
                  <a:schemeClr val="bg1"/>
                </a:solidFill>
              </a:rPr>
              <a:t> 27:29; </a:t>
            </a:r>
            <a:r>
              <a:rPr lang="en-US" sz="2400" b="1" dirty="0" smtClean="0">
                <a:solidFill>
                  <a:srgbClr val="00B050"/>
                </a:solidFill>
              </a:rPr>
              <a:t>Mar. </a:t>
            </a:r>
            <a:r>
              <a:rPr lang="en-US" sz="2400" dirty="0" smtClean="0">
                <a:solidFill>
                  <a:schemeClr val="bg1"/>
                </a:solidFill>
              </a:rPr>
              <a:t>15:19; </a:t>
            </a:r>
            <a:r>
              <a:rPr lang="en-US" sz="2400" b="1" dirty="0" smtClean="0">
                <a:solidFill>
                  <a:srgbClr val="00B050"/>
                </a:solidFill>
              </a:rPr>
              <a:t>Rom.</a:t>
            </a:r>
            <a:r>
              <a:rPr lang="en-US" sz="2400" dirty="0" smtClean="0">
                <a:solidFill>
                  <a:schemeClr val="bg1"/>
                </a:solidFill>
              </a:rPr>
              <a:t> 14:11; </a:t>
            </a:r>
            <a:r>
              <a:rPr lang="en-US" sz="2400" b="1" dirty="0" err="1" smtClean="0">
                <a:solidFill>
                  <a:srgbClr val="00B050"/>
                </a:solidFill>
              </a:rPr>
              <a:t>Php</a:t>
            </a:r>
            <a:r>
              <a:rPr lang="en-US" sz="2400" b="1" dirty="0" smtClean="0">
                <a:solidFill>
                  <a:srgbClr val="00B050"/>
                </a:solidFill>
              </a:rPr>
              <a:t>.</a:t>
            </a:r>
            <a:r>
              <a:rPr lang="en-US" sz="2400" dirty="0" smtClean="0">
                <a:solidFill>
                  <a:schemeClr val="bg1"/>
                </a:solidFill>
              </a:rPr>
              <a:t> 2:10)</a:t>
            </a:r>
          </a:p>
          <a:p>
            <a:endParaRPr lang="en-US" sz="6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Magnified and glorified by God</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29:25; </a:t>
            </a:r>
            <a:r>
              <a:rPr lang="en-US" sz="2400" b="1" dirty="0" smtClean="0">
                <a:solidFill>
                  <a:srgbClr val="00B050"/>
                </a:solidFill>
              </a:rPr>
              <a:t>2 Chr.</a:t>
            </a:r>
            <a:r>
              <a:rPr lang="en-US" sz="2400" dirty="0" smtClean="0">
                <a:solidFill>
                  <a:schemeClr val="bg1"/>
                </a:solidFill>
              </a:rPr>
              <a:t> 1:1; </a:t>
            </a:r>
            <a:r>
              <a:rPr lang="en-US" sz="2400" b="1" dirty="0" smtClean="0">
                <a:solidFill>
                  <a:srgbClr val="00B050"/>
                </a:solidFill>
              </a:rPr>
              <a:t>Mat.</a:t>
            </a:r>
            <a:r>
              <a:rPr lang="en-US" sz="2400" dirty="0" smtClean="0">
                <a:solidFill>
                  <a:schemeClr val="bg1"/>
                </a:solidFill>
              </a:rPr>
              <a:t> 6:29;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12:27)</a:t>
            </a:r>
          </a:p>
          <a:p>
            <a:endParaRPr lang="en-US" sz="6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Magnified and Glorified by God</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17:2,5; </a:t>
            </a:r>
            <a:r>
              <a:rPr lang="en-US" sz="2400" b="1" dirty="0" smtClean="0">
                <a:solidFill>
                  <a:srgbClr val="00B050"/>
                </a:solidFill>
              </a:rPr>
              <a:t>Mar. </a:t>
            </a:r>
            <a:r>
              <a:rPr lang="en-US" sz="2400" dirty="0" smtClean="0">
                <a:solidFill>
                  <a:schemeClr val="bg1"/>
                </a:solidFill>
              </a:rPr>
              <a:t>9:2,3;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9:29;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7:39, 11:4, 12:16,23,28, 13:31,32, 17:10; </a:t>
            </a:r>
            <a:r>
              <a:rPr lang="en-US" sz="2400" b="1" dirty="0" smtClean="0">
                <a:solidFill>
                  <a:srgbClr val="00B050"/>
                </a:solidFill>
              </a:rPr>
              <a:t>Act. </a:t>
            </a:r>
            <a:r>
              <a:rPr lang="en-US" sz="2400" dirty="0" smtClean="0">
                <a:solidFill>
                  <a:schemeClr val="bg1"/>
                </a:solidFill>
              </a:rPr>
              <a:t>3:13, 7:37; </a:t>
            </a:r>
            <a:r>
              <a:rPr lang="en-US" sz="2400" b="1" dirty="0" smtClean="0">
                <a:solidFill>
                  <a:srgbClr val="00B050"/>
                </a:solidFill>
              </a:rPr>
              <a:t>2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1:10,12; </a:t>
            </a:r>
            <a:r>
              <a:rPr lang="en-US" sz="2400" b="1" dirty="0" smtClean="0">
                <a:solidFill>
                  <a:srgbClr val="00B050"/>
                </a:solidFill>
              </a:rPr>
              <a:t>Heb.</a:t>
            </a:r>
            <a:r>
              <a:rPr lang="en-US" sz="2400" dirty="0" smtClean="0">
                <a:solidFill>
                  <a:schemeClr val="bg1"/>
                </a:solidFill>
              </a:rPr>
              <a:t> 5:5; </a:t>
            </a:r>
            <a:r>
              <a:rPr lang="en-US" sz="2400" b="1" dirty="0" smtClean="0">
                <a:solidFill>
                  <a:srgbClr val="00B050"/>
                </a:solidFill>
              </a:rPr>
              <a:t>1 Pet.</a:t>
            </a:r>
            <a:r>
              <a:rPr lang="en-US" sz="2400" dirty="0" smtClean="0">
                <a:solidFill>
                  <a:schemeClr val="bg1"/>
                </a:solidFill>
              </a:rPr>
              <a:t> 4:14; </a:t>
            </a:r>
            <a:r>
              <a:rPr lang="en-US" sz="2400" b="1" dirty="0" smtClean="0">
                <a:solidFill>
                  <a:srgbClr val="00B050"/>
                </a:solidFill>
              </a:rPr>
              <a:t>2 Pet.</a:t>
            </a:r>
            <a:r>
              <a:rPr lang="en-US" sz="2400" dirty="0" smtClean="0">
                <a:solidFill>
                  <a:schemeClr val="bg1"/>
                </a:solidFill>
              </a:rPr>
              <a:t> 1:16-18)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  1 Kings </a:t>
            </a:r>
            <a:r>
              <a:rPr lang="en-US" b="1" dirty="0" smtClean="0">
                <a:solidFill>
                  <a:schemeClr val="bg1"/>
                </a:solidFill>
              </a:rPr>
              <a:t>8:1-14 </a:t>
            </a:r>
            <a:r>
              <a:rPr lang="en-US" b="1" dirty="0" smtClean="0">
                <a:solidFill>
                  <a:schemeClr val="bg1"/>
                </a:solidFill>
              </a:rPr>
              <a:t>KJB</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92500" lnSpcReduction="10000"/>
          </a:bodyPr>
          <a:lstStyle/>
          <a:p>
            <a:r>
              <a:rPr lang="en-US" dirty="0" smtClean="0">
                <a:solidFill>
                  <a:schemeClr val="bg1"/>
                </a:solidFill>
              </a:rPr>
              <a:t>1 </a:t>
            </a:r>
            <a:r>
              <a:rPr lang="en-US" dirty="0" err="1" smtClean="0">
                <a:solidFill>
                  <a:schemeClr val="bg1"/>
                </a:solidFill>
              </a:rPr>
              <a:t>Ki</a:t>
            </a:r>
            <a:r>
              <a:rPr lang="en-US" dirty="0" smtClean="0">
                <a:solidFill>
                  <a:schemeClr val="bg1"/>
                </a:solidFill>
              </a:rPr>
              <a:t>. 8:4  And they brought up the ark of the LORD, and the tabernacle of the congregation, and all the holy vessels that </a:t>
            </a:r>
            <a:r>
              <a:rPr lang="en-US" i="1" dirty="0" smtClean="0">
                <a:solidFill>
                  <a:schemeClr val="bg1"/>
                </a:solidFill>
              </a:rPr>
              <a:t>were</a:t>
            </a:r>
            <a:r>
              <a:rPr lang="en-US" dirty="0" smtClean="0">
                <a:solidFill>
                  <a:schemeClr val="bg1"/>
                </a:solidFill>
              </a:rPr>
              <a:t> in the tabernacle, even those did the priests and the Levites bring up.</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8:5  And king Solomon, and all the congregation of Israel, that were assembled unto him, </a:t>
            </a:r>
            <a:r>
              <a:rPr lang="en-US" i="1" dirty="0" smtClean="0">
                <a:solidFill>
                  <a:schemeClr val="bg1"/>
                </a:solidFill>
              </a:rPr>
              <a:t>were</a:t>
            </a:r>
            <a:r>
              <a:rPr lang="en-US" dirty="0" smtClean="0">
                <a:solidFill>
                  <a:schemeClr val="bg1"/>
                </a:solidFill>
              </a:rPr>
              <a:t> with him before the ark, sacrificing sheep and oxen, that could not be told nor numbered for multitude.</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8:6  And the priests brought in the ark of the covenant of the LORD unto his place, into the oracle of the house, to the most holy </a:t>
            </a:r>
            <a:r>
              <a:rPr lang="en-US" i="1" dirty="0" smtClean="0">
                <a:solidFill>
                  <a:schemeClr val="bg1"/>
                </a:solidFill>
              </a:rPr>
              <a:t>place</a:t>
            </a:r>
            <a:r>
              <a:rPr lang="en-US" dirty="0" smtClean="0">
                <a:solidFill>
                  <a:schemeClr val="bg1"/>
                </a:solidFill>
              </a:rPr>
              <a:t>, </a:t>
            </a:r>
            <a:r>
              <a:rPr lang="en-US" i="1" dirty="0" smtClean="0">
                <a:solidFill>
                  <a:schemeClr val="bg1"/>
                </a:solidFill>
              </a:rPr>
              <a:t>even</a:t>
            </a:r>
            <a:r>
              <a:rPr lang="en-US" dirty="0" smtClean="0">
                <a:solidFill>
                  <a:schemeClr val="bg1"/>
                </a:solidFill>
              </a:rPr>
              <a:t> under the wings of the </a:t>
            </a:r>
            <a:r>
              <a:rPr lang="en-US" dirty="0" err="1" smtClean="0">
                <a:solidFill>
                  <a:schemeClr val="bg1"/>
                </a:solidFill>
              </a:rPr>
              <a:t>cherubims</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God </a:t>
            </a:r>
            <a:r>
              <a:rPr lang="en-US" sz="2400" b="1" dirty="0" err="1" smtClean="0">
                <a:solidFill>
                  <a:srgbClr val="FFC000"/>
                </a:solidFill>
              </a:rPr>
              <a:t>spake</a:t>
            </a:r>
            <a:r>
              <a:rPr lang="en-US" sz="2400" b="1" dirty="0" smtClean="0">
                <a:solidFill>
                  <a:srgbClr val="FFC000"/>
                </a:solidFill>
              </a:rPr>
              <a:t> directly to Him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3:5,11-14, 9:2-9, 11:9-13; </a:t>
            </a:r>
            <a:r>
              <a:rPr lang="en-US" sz="2400" b="1" dirty="0" smtClean="0">
                <a:solidFill>
                  <a:srgbClr val="00B050"/>
                </a:solidFill>
              </a:rPr>
              <a:t>2 Chr.</a:t>
            </a:r>
            <a:r>
              <a:rPr lang="en-US" sz="2400" dirty="0" smtClean="0">
                <a:solidFill>
                  <a:schemeClr val="bg1"/>
                </a:solidFill>
              </a:rPr>
              <a:t> 1:7-12, 7:12-22)</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God </a:t>
            </a:r>
            <a:r>
              <a:rPr lang="en-US" sz="2400" b="1" dirty="0" err="1" smtClean="0">
                <a:solidFill>
                  <a:srgbClr val="FFC000"/>
                </a:solidFill>
              </a:rPr>
              <a:t>spake</a:t>
            </a:r>
            <a:r>
              <a:rPr lang="en-US" sz="2400" b="1" dirty="0" smtClean="0">
                <a:solidFill>
                  <a:srgbClr val="FFC000"/>
                </a:solidFill>
              </a:rPr>
              <a:t> directly to Him</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3:17; </a:t>
            </a:r>
            <a:r>
              <a:rPr lang="en-US" sz="2400" b="1" dirty="0" smtClean="0">
                <a:solidFill>
                  <a:srgbClr val="00B050"/>
                </a:solidFill>
              </a:rPr>
              <a:t>Mar. </a:t>
            </a:r>
            <a:r>
              <a:rPr lang="en-US" sz="2400" dirty="0" smtClean="0">
                <a:solidFill>
                  <a:schemeClr val="bg1"/>
                </a:solidFill>
              </a:rPr>
              <a:t>1:11;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3:22;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12:28; </a:t>
            </a:r>
            <a:r>
              <a:rPr lang="en-US" sz="2400" b="1" dirty="0" smtClean="0">
                <a:solidFill>
                  <a:srgbClr val="00B050"/>
                </a:solidFill>
              </a:rPr>
              <a:t>2 Pet.</a:t>
            </a:r>
            <a:r>
              <a:rPr lang="en-US" sz="2400" dirty="0" smtClean="0">
                <a:solidFill>
                  <a:schemeClr val="bg1"/>
                </a:solidFill>
              </a:rPr>
              <a:t> 1:17,18)</a:t>
            </a:r>
          </a:p>
          <a:p>
            <a:endParaRPr lang="en-US" sz="2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Preacher</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1:1,2,12, 12:8-10)</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Preacher</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1:1,2,12, 12:8-10; </a:t>
            </a:r>
            <a:r>
              <a:rPr lang="en-US" sz="2400" b="1" dirty="0" smtClean="0">
                <a:solidFill>
                  <a:srgbClr val="00B050"/>
                </a:solidFill>
              </a:rPr>
              <a:t>Mat.</a:t>
            </a:r>
            <a:r>
              <a:rPr lang="en-US" sz="2400" dirty="0" smtClean="0">
                <a:solidFill>
                  <a:schemeClr val="bg1"/>
                </a:solidFill>
              </a:rPr>
              <a:t> 4:23, 9:35, 11:5, 24:14; </a:t>
            </a:r>
            <a:r>
              <a:rPr lang="en-US" sz="2400" b="1" dirty="0" smtClean="0">
                <a:solidFill>
                  <a:srgbClr val="00B050"/>
                </a:solidFill>
              </a:rPr>
              <a:t>Mar. </a:t>
            </a:r>
            <a:r>
              <a:rPr lang="en-US" sz="2400" dirty="0" smtClean="0">
                <a:solidFill>
                  <a:schemeClr val="bg1"/>
                </a:solidFill>
              </a:rPr>
              <a:t>1:14, 2:2;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3:18, 4:44, 7:22, 8:1, 16:16, 20:1; </a:t>
            </a:r>
            <a:r>
              <a:rPr lang="en-US" sz="2400" b="1" dirty="0" smtClean="0">
                <a:solidFill>
                  <a:srgbClr val="00B050"/>
                </a:solidFill>
              </a:rPr>
              <a:t>Act. </a:t>
            </a:r>
            <a:r>
              <a:rPr lang="en-US" sz="2400" dirty="0" smtClean="0">
                <a:solidFill>
                  <a:schemeClr val="bg1"/>
                </a:solidFill>
              </a:rPr>
              <a:t>10:36; </a:t>
            </a:r>
            <a:r>
              <a:rPr lang="en-US" sz="2400" b="1" dirty="0" smtClean="0">
                <a:solidFill>
                  <a:srgbClr val="00B050"/>
                </a:solidFill>
              </a:rPr>
              <a:t>Rom.</a:t>
            </a:r>
            <a:r>
              <a:rPr lang="en-US" sz="2400" dirty="0" smtClean="0">
                <a:solidFill>
                  <a:schemeClr val="bg1"/>
                </a:solidFill>
              </a:rPr>
              <a:t> 10:14, 15:8)</a:t>
            </a:r>
          </a:p>
          <a:p>
            <a:endParaRPr lang="en-US" sz="2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taught truth and knowledge</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12:9,10,13-14)</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He is the Truth and taught knowledge</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4:23, 5:2, 7:29, 9:35, 13:54, 21:23; </a:t>
            </a:r>
            <a:r>
              <a:rPr lang="en-US" sz="2400" b="1" dirty="0" smtClean="0">
                <a:solidFill>
                  <a:srgbClr val="00B050"/>
                </a:solidFill>
              </a:rPr>
              <a:t>Mar. </a:t>
            </a:r>
            <a:r>
              <a:rPr lang="en-US" sz="2400" dirty="0" smtClean="0">
                <a:solidFill>
                  <a:schemeClr val="bg1"/>
                </a:solidFill>
              </a:rPr>
              <a:t>1:21,22, 2:13, 4:2, 6:6, 9:31, 10:1, 11:17, 12:35, 14:49;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4:15,31, 5:3,17, 6:6, 11:1, 13:10, 19:47, 20:1, 21:37, 23:5;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1:17, 6:45,59, 7:14,28, 8:2,20,28, 14:6, 18:20,37; </a:t>
            </a:r>
            <a:r>
              <a:rPr lang="en-US" sz="2400" b="1" dirty="0" smtClean="0">
                <a:solidFill>
                  <a:srgbClr val="00B050"/>
                </a:solidFill>
              </a:rPr>
              <a:t>Rom.</a:t>
            </a:r>
            <a:r>
              <a:rPr lang="en-US" sz="2400" dirty="0" smtClean="0">
                <a:solidFill>
                  <a:schemeClr val="bg1"/>
                </a:solidFill>
              </a:rPr>
              <a:t> 15:8; </a:t>
            </a:r>
            <a:r>
              <a:rPr lang="en-US" sz="2400" b="1" dirty="0" smtClean="0">
                <a:solidFill>
                  <a:srgbClr val="00B050"/>
                </a:solidFill>
              </a:rPr>
              <a:t>Eph.</a:t>
            </a:r>
            <a:r>
              <a:rPr lang="en-US" sz="2400" dirty="0" smtClean="0">
                <a:solidFill>
                  <a:schemeClr val="bg1"/>
                </a:solidFill>
              </a:rPr>
              <a:t> 4:1;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4:9; </a:t>
            </a:r>
            <a:r>
              <a:rPr lang="en-US" sz="2400" b="1" dirty="0" smtClean="0">
                <a:solidFill>
                  <a:srgbClr val="00B050"/>
                </a:solidFill>
              </a:rPr>
              <a:t>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2:27)</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 </a:t>
            </a:r>
            <a:r>
              <a:rPr lang="en-US" sz="2400" dirty="0" smtClean="0">
                <a:solidFill>
                  <a:schemeClr val="bg1"/>
                </a:solidFill>
              </a:rPr>
              <a:t>- </a:t>
            </a:r>
            <a:r>
              <a:rPr lang="en-US" sz="2400" b="1" dirty="0" smtClean="0">
                <a:solidFill>
                  <a:srgbClr val="FFC000"/>
                </a:solidFill>
              </a:rPr>
              <a:t>Wise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2:6,9, 3:28, 4:29-34, 5:7,12, 10:1,3,8,24; </a:t>
            </a:r>
            <a:r>
              <a:rPr lang="en-US" sz="2400" b="1" dirty="0" smtClean="0">
                <a:solidFill>
                  <a:srgbClr val="00B050"/>
                </a:solidFill>
              </a:rPr>
              <a:t>1 Chr.</a:t>
            </a:r>
            <a:r>
              <a:rPr lang="en-US" sz="2400" dirty="0" smtClean="0">
                <a:solidFill>
                  <a:schemeClr val="bg1"/>
                </a:solidFill>
              </a:rPr>
              <a:t> 22:12; </a:t>
            </a:r>
            <a:r>
              <a:rPr lang="en-US" sz="2400" b="1" dirty="0" smtClean="0">
                <a:solidFill>
                  <a:srgbClr val="00B050"/>
                </a:solidFill>
              </a:rPr>
              <a:t>2 Chr.</a:t>
            </a:r>
            <a:r>
              <a:rPr lang="en-US" sz="2400" dirty="0" smtClean="0">
                <a:solidFill>
                  <a:schemeClr val="bg1"/>
                </a:solidFill>
              </a:rPr>
              <a:t> 1:11, 9:1,20,22,23, 12:2;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1:13,16-18, 2:9,12-14,19,26, 4:13, 12:9; </a:t>
            </a:r>
            <a:r>
              <a:rPr lang="en-US" sz="2400" b="1" dirty="0" smtClean="0">
                <a:solidFill>
                  <a:srgbClr val="00B050"/>
                </a:solidFill>
              </a:rPr>
              <a:t>Mat.</a:t>
            </a:r>
            <a:r>
              <a:rPr lang="en-US" sz="2400" dirty="0" smtClean="0">
                <a:solidFill>
                  <a:schemeClr val="bg1"/>
                </a:solidFill>
              </a:rPr>
              <a:t> 12:42;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11:31)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He is Wisdom itself</a:t>
            </a:r>
            <a:r>
              <a:rPr lang="en-US" sz="2400" dirty="0" smtClean="0">
                <a:solidFill>
                  <a:schemeClr val="bg1"/>
                </a:solidFill>
              </a:rPr>
              <a:t> (</a:t>
            </a:r>
            <a:r>
              <a:rPr lang="en-US" sz="2400" b="1" dirty="0" smtClean="0">
                <a:solidFill>
                  <a:srgbClr val="00B050"/>
                </a:solidFill>
              </a:rPr>
              <a:t>Pro.</a:t>
            </a:r>
            <a:r>
              <a:rPr lang="en-US" sz="2400" dirty="0" smtClean="0">
                <a:solidFill>
                  <a:schemeClr val="bg1"/>
                </a:solidFill>
              </a:rPr>
              <a:t> 8:22-36; </a:t>
            </a:r>
            <a:r>
              <a:rPr lang="en-US" sz="2400" b="1" dirty="0" smtClean="0">
                <a:solidFill>
                  <a:srgbClr val="00B050"/>
                </a:solidFill>
              </a:rPr>
              <a:t>Mat.</a:t>
            </a:r>
            <a:r>
              <a:rPr lang="en-US" sz="2400" dirty="0" smtClean="0">
                <a:solidFill>
                  <a:schemeClr val="bg1"/>
                </a:solidFill>
              </a:rPr>
              <a:t> 12:42, 13:54; </a:t>
            </a:r>
            <a:r>
              <a:rPr lang="en-US" sz="2400" b="1" dirty="0" smtClean="0">
                <a:solidFill>
                  <a:srgbClr val="00B050"/>
                </a:solidFill>
              </a:rPr>
              <a:t>Mar. </a:t>
            </a:r>
            <a:r>
              <a:rPr lang="en-US" sz="2400" dirty="0" smtClean="0">
                <a:solidFill>
                  <a:schemeClr val="bg1"/>
                </a:solidFill>
              </a:rPr>
              <a:t>6:2;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1:17, 2:40,52, 7:35, 11:31; </a:t>
            </a:r>
            <a:r>
              <a:rPr lang="en-US" sz="2400" b="1" dirty="0" smtClean="0">
                <a:solidFill>
                  <a:srgbClr val="00B050"/>
                </a:solidFill>
              </a:rPr>
              <a:t>Act. </a:t>
            </a:r>
            <a:r>
              <a:rPr lang="en-US" sz="2400" dirty="0" smtClean="0">
                <a:solidFill>
                  <a:schemeClr val="bg1"/>
                </a:solidFill>
              </a:rPr>
              <a:t>6:10; </a:t>
            </a:r>
            <a:r>
              <a:rPr lang="en-US" sz="2400" b="1" dirty="0" smtClean="0">
                <a:solidFill>
                  <a:srgbClr val="00B050"/>
                </a:solidFill>
              </a:rPr>
              <a:t>1 Cor.</a:t>
            </a:r>
            <a:r>
              <a:rPr lang="en-US" sz="2400" dirty="0" smtClean="0">
                <a:solidFill>
                  <a:schemeClr val="bg1"/>
                </a:solidFill>
              </a:rPr>
              <a:t> 1:24,30; </a:t>
            </a:r>
            <a:r>
              <a:rPr lang="en-US" sz="2400" b="1" dirty="0" smtClean="0">
                <a:solidFill>
                  <a:srgbClr val="00B050"/>
                </a:solidFill>
              </a:rPr>
              <a:t>Col.</a:t>
            </a:r>
            <a:r>
              <a:rPr lang="en-US" sz="2400" dirty="0" smtClean="0">
                <a:solidFill>
                  <a:schemeClr val="bg1"/>
                </a:solidFill>
              </a:rPr>
              <a:t> 2:2-3; </a:t>
            </a:r>
            <a:r>
              <a:rPr lang="en-US" sz="2400" b="1" dirty="0" smtClean="0">
                <a:solidFill>
                  <a:srgbClr val="00B050"/>
                </a:solidFill>
              </a:rPr>
              <a:t>Rev.</a:t>
            </a:r>
            <a:r>
              <a:rPr lang="en-US" sz="2400" dirty="0" smtClean="0">
                <a:solidFill>
                  <a:schemeClr val="bg1"/>
                </a:solidFill>
              </a:rPr>
              <a:t> 5:12)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 man of sorrows</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2:23)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the man of sorrows</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53:3;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19:41;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11:35,38; </a:t>
            </a:r>
            <a:r>
              <a:rPr lang="en-US" sz="2400" b="1" dirty="0" smtClean="0">
                <a:solidFill>
                  <a:srgbClr val="00B050"/>
                </a:solidFill>
              </a:rPr>
              <a:t>Heb.</a:t>
            </a:r>
            <a:r>
              <a:rPr lang="en-US" sz="2400" dirty="0" smtClean="0">
                <a:solidFill>
                  <a:schemeClr val="bg1"/>
                </a:solidFill>
              </a:rPr>
              <a:t> 5:7)</a:t>
            </a:r>
          </a:p>
          <a:p>
            <a:pPr lvl="1"/>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eats honeycomb</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5:1)</a:t>
            </a:r>
          </a:p>
          <a:p>
            <a:pPr lvl="1"/>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eats honeycomb</a:t>
            </a:r>
            <a:r>
              <a:rPr lang="en-US" sz="2400" dirty="0" smtClean="0">
                <a:solidFill>
                  <a:schemeClr val="bg1"/>
                </a:solidFill>
              </a:rPr>
              <a:t>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24:42-43)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Proverbs, Dark Sayings, Parables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4:32; </a:t>
            </a:r>
            <a:r>
              <a:rPr lang="en-US" sz="2400" b="1" dirty="0" smtClean="0">
                <a:solidFill>
                  <a:srgbClr val="00B050"/>
                </a:solidFill>
              </a:rPr>
              <a:t>Pro.</a:t>
            </a:r>
            <a:r>
              <a:rPr lang="en-US" sz="2400" dirty="0" smtClean="0">
                <a:solidFill>
                  <a:schemeClr val="bg1"/>
                </a:solidFill>
              </a:rPr>
              <a:t> 1:1~, 10:1, 25:1;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1:1-12:14, 12:9)</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Proverbs, Dark Sayings, Parables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78:2; </a:t>
            </a:r>
            <a:r>
              <a:rPr lang="en-US" sz="2400" b="1" dirty="0" smtClean="0">
                <a:solidFill>
                  <a:srgbClr val="00B050"/>
                </a:solidFill>
              </a:rPr>
              <a:t>Mat.</a:t>
            </a:r>
            <a:r>
              <a:rPr lang="en-US" sz="2400" dirty="0" smtClean="0">
                <a:solidFill>
                  <a:schemeClr val="bg1"/>
                </a:solidFill>
              </a:rPr>
              <a:t> 13:3,10,13,18,24,31,33,34-36,53, 15:15, 20:1-1, 21:33,45, 22:1-14, 24:32; </a:t>
            </a:r>
            <a:r>
              <a:rPr lang="en-US" sz="2400" b="1" dirty="0" smtClean="0">
                <a:solidFill>
                  <a:srgbClr val="00B050"/>
                </a:solidFill>
              </a:rPr>
              <a:t>Mar. </a:t>
            </a:r>
            <a:r>
              <a:rPr lang="en-US" sz="2400" dirty="0" smtClean="0">
                <a:solidFill>
                  <a:schemeClr val="bg1"/>
                </a:solidFill>
              </a:rPr>
              <a:t>3:23, 4:2,10,11,13,33,34, 7:17, 12:1,12, 13:28;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5:36, 6:39, 8:4,9-11, 12:16, 12:41, 13:6, 14:7, 15:3, 18:1,9, 19:11, 20:9,19, 21:29;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10:6, 16:25,29)</a:t>
            </a:r>
          </a:p>
          <a:p>
            <a:endParaRPr lang="en-US" sz="2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err="1" smtClean="0">
                <a:solidFill>
                  <a:srgbClr val="FFC000"/>
                </a:solidFill>
              </a:rPr>
              <a:t>spake</a:t>
            </a:r>
            <a:r>
              <a:rPr lang="en-US" sz="2400" b="1" dirty="0" smtClean="0">
                <a:solidFill>
                  <a:srgbClr val="FFC000"/>
                </a:solidFill>
              </a:rPr>
              <a:t> parables of trees and of beasts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4:33; </a:t>
            </a:r>
            <a:r>
              <a:rPr lang="en-US" sz="2400" b="1" dirty="0" err="1" smtClean="0">
                <a:solidFill>
                  <a:srgbClr val="00B050"/>
                </a:solidFill>
              </a:rPr>
              <a:t>Ecc</a:t>
            </a:r>
            <a:r>
              <a:rPr lang="en-US" sz="2400" b="1" dirty="0" smtClean="0">
                <a:solidFill>
                  <a:srgbClr val="00B050"/>
                </a:solidFill>
              </a:rPr>
              <a:t>. 9:12</a:t>
            </a:r>
            <a:r>
              <a:rPr lang="en-US" sz="2400" dirty="0" smtClean="0">
                <a:solidFill>
                  <a:schemeClr val="bg1"/>
                </a:solidFill>
              </a:rPr>
              <a:t>)</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err="1" smtClean="0">
                <a:solidFill>
                  <a:srgbClr val="FFC000"/>
                </a:solidFill>
              </a:rPr>
              <a:t>spake</a:t>
            </a:r>
            <a:r>
              <a:rPr lang="en-US" sz="2400" b="1" dirty="0" smtClean="0">
                <a:solidFill>
                  <a:srgbClr val="FFC000"/>
                </a:solidFill>
              </a:rPr>
              <a:t> parables of trees and of beasts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13:1-50, 24:32, 25:31-46; </a:t>
            </a:r>
            <a:r>
              <a:rPr lang="en-US" sz="2400" b="1" dirty="0" smtClean="0">
                <a:solidFill>
                  <a:srgbClr val="00B050"/>
                </a:solidFill>
              </a:rPr>
              <a:t>Mar. </a:t>
            </a:r>
            <a:r>
              <a:rPr lang="en-US" sz="2400" dirty="0" smtClean="0">
                <a:solidFill>
                  <a:schemeClr val="bg1"/>
                </a:solidFill>
              </a:rPr>
              <a:t>13:28;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13:6, 21:29)</a:t>
            </a:r>
          </a:p>
          <a:p>
            <a:endParaRPr lang="en-US" sz="2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is compared to a tree</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2:3)</a:t>
            </a:r>
          </a:p>
          <a:p>
            <a:endParaRPr lang="en-US" sz="2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is compared to a tree</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11:1; </a:t>
            </a:r>
            <a:r>
              <a:rPr lang="en-US" sz="2400" b="1" dirty="0" smtClean="0">
                <a:solidFill>
                  <a:srgbClr val="00B050"/>
                </a:solidFill>
              </a:rPr>
              <a:t>Jer.</a:t>
            </a:r>
            <a:r>
              <a:rPr lang="en-US" sz="2400" dirty="0" smtClean="0">
                <a:solidFill>
                  <a:schemeClr val="bg1"/>
                </a:solidFill>
              </a:rPr>
              <a:t> 23:5, 33:15; </a:t>
            </a:r>
            <a:r>
              <a:rPr lang="en-US" sz="2400" b="1" dirty="0" err="1" smtClean="0">
                <a:solidFill>
                  <a:srgbClr val="00B050"/>
                </a:solidFill>
              </a:rPr>
              <a:t>Zec.</a:t>
            </a:r>
            <a:r>
              <a:rPr lang="en-US" sz="2400" dirty="0" smtClean="0">
                <a:solidFill>
                  <a:schemeClr val="bg1"/>
                </a:solidFill>
              </a:rPr>
              <a:t> 3:8, 6:12;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23:31;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15:1-8; </a:t>
            </a:r>
            <a:r>
              <a:rPr lang="en-US" sz="2400" b="1" dirty="0" smtClean="0">
                <a:solidFill>
                  <a:srgbClr val="00B050"/>
                </a:solidFill>
              </a:rPr>
              <a:t>Rom.</a:t>
            </a:r>
            <a:r>
              <a:rPr lang="en-US" sz="2400" dirty="0" smtClean="0">
                <a:solidFill>
                  <a:schemeClr val="bg1"/>
                </a:solidFill>
              </a:rPr>
              <a:t> 11:16-24</a:t>
            </a:r>
            <a:r>
              <a:rPr lang="en-US" sz="2000" dirty="0" smtClean="0">
                <a:solidFill>
                  <a:schemeClr val="bg1"/>
                </a:solidFill>
              </a:rPr>
              <a: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Judge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3:16-28, 7:7, 10:9; </a:t>
            </a:r>
            <a:r>
              <a:rPr lang="en-US" sz="2400" b="1" dirty="0" smtClean="0">
                <a:solidFill>
                  <a:srgbClr val="00B050"/>
                </a:solidFill>
              </a:rPr>
              <a:t>2 Chr.</a:t>
            </a:r>
            <a:r>
              <a:rPr lang="en-US" sz="2400" dirty="0" smtClean="0">
                <a:solidFill>
                  <a:schemeClr val="bg1"/>
                </a:solidFill>
              </a:rPr>
              <a:t> 1:11)</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Judge</a:t>
            </a:r>
            <a:r>
              <a:rPr lang="en-US" sz="2400" dirty="0" smtClean="0">
                <a:solidFill>
                  <a:schemeClr val="bg1"/>
                </a:solidFill>
              </a:rPr>
              <a:t> (</a:t>
            </a:r>
            <a:r>
              <a:rPr lang="en-US" sz="2400" b="1" dirty="0" err="1" smtClean="0">
                <a:solidFill>
                  <a:srgbClr val="00B050"/>
                </a:solidFill>
              </a:rPr>
              <a:t>Luk</a:t>
            </a:r>
            <a:r>
              <a:rPr lang="en-US" sz="2400" b="1" dirty="0" smtClean="0">
                <a:solidFill>
                  <a:srgbClr val="00B050"/>
                </a:solidFill>
              </a:rPr>
              <a:t>.</a:t>
            </a:r>
            <a:r>
              <a:rPr lang="en-US" sz="2400" dirty="0" smtClean="0">
                <a:solidFill>
                  <a:schemeClr val="bg1"/>
                </a:solidFill>
              </a:rPr>
              <a:t> 19:22;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5:30, 7:24, 8:16,26, 12:48; </a:t>
            </a:r>
            <a:r>
              <a:rPr lang="en-US" sz="2400" b="1" dirty="0" smtClean="0">
                <a:solidFill>
                  <a:srgbClr val="00B050"/>
                </a:solidFill>
              </a:rPr>
              <a:t>Act. </a:t>
            </a:r>
            <a:r>
              <a:rPr lang="en-US" sz="2400" dirty="0" smtClean="0">
                <a:solidFill>
                  <a:schemeClr val="bg1"/>
                </a:solidFill>
              </a:rPr>
              <a:t>10:42, 17:31; </a:t>
            </a:r>
            <a:r>
              <a:rPr lang="en-US" sz="2400" b="1" dirty="0" smtClean="0">
                <a:solidFill>
                  <a:srgbClr val="00B050"/>
                </a:solidFill>
              </a:rPr>
              <a:t>Rom.</a:t>
            </a:r>
            <a:r>
              <a:rPr lang="en-US" sz="2400" dirty="0" smtClean="0">
                <a:solidFill>
                  <a:schemeClr val="bg1"/>
                </a:solidFill>
              </a:rPr>
              <a:t> 2:16, 14:10; </a:t>
            </a:r>
            <a:r>
              <a:rPr lang="en-US" sz="2400" b="1" dirty="0" smtClean="0">
                <a:solidFill>
                  <a:srgbClr val="00B050"/>
                </a:solidFill>
              </a:rPr>
              <a:t>2 Cor.</a:t>
            </a:r>
            <a:r>
              <a:rPr lang="en-US" sz="2400" dirty="0" smtClean="0">
                <a:solidFill>
                  <a:schemeClr val="bg1"/>
                </a:solidFill>
              </a:rPr>
              <a:t> 5:10; </a:t>
            </a:r>
            <a:r>
              <a:rPr lang="en-US" sz="2400" b="1" dirty="0" smtClean="0">
                <a:solidFill>
                  <a:srgbClr val="00B050"/>
                </a:solidFill>
              </a:rPr>
              <a:t>2 Tim.</a:t>
            </a:r>
            <a:r>
              <a:rPr lang="en-US" sz="2400" dirty="0" smtClean="0">
                <a:solidFill>
                  <a:schemeClr val="bg1"/>
                </a:solidFill>
              </a:rPr>
              <a:t> 4:1,8; </a:t>
            </a:r>
            <a:r>
              <a:rPr lang="en-US" sz="2400" b="1" dirty="0" smtClean="0">
                <a:solidFill>
                  <a:srgbClr val="00B050"/>
                </a:solidFill>
              </a:rPr>
              <a:t>Jam.</a:t>
            </a:r>
            <a:r>
              <a:rPr lang="en-US" sz="2400" dirty="0" smtClean="0">
                <a:solidFill>
                  <a:schemeClr val="bg1"/>
                </a:solidFill>
              </a:rPr>
              <a:t> 5:9; </a:t>
            </a:r>
            <a:r>
              <a:rPr lang="en-US" sz="2400" b="1" dirty="0" smtClean="0">
                <a:solidFill>
                  <a:srgbClr val="00B050"/>
                </a:solidFill>
              </a:rPr>
              <a:t>1 Pet.</a:t>
            </a:r>
            <a:r>
              <a:rPr lang="en-US" sz="2400" dirty="0" smtClean="0">
                <a:solidFill>
                  <a:schemeClr val="bg1"/>
                </a:solidFill>
              </a:rPr>
              <a:t> 4:5; </a:t>
            </a:r>
            <a:r>
              <a:rPr lang="en-US" sz="2400" b="1" dirty="0" smtClean="0">
                <a:solidFill>
                  <a:srgbClr val="00B050"/>
                </a:solidFill>
              </a:rPr>
              <a:t>Rev.</a:t>
            </a:r>
            <a:r>
              <a:rPr lang="en-US" sz="2400" dirty="0" smtClean="0">
                <a:solidFill>
                  <a:schemeClr val="bg1"/>
                </a:solidFill>
              </a:rPr>
              <a:t> 19:11)</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Investigative Judgment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3:16-28)</a:t>
            </a:r>
          </a:p>
          <a:p>
            <a:endParaRPr lang="en-US" sz="4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Investigative Judgment</a:t>
            </a:r>
            <a:r>
              <a:rPr lang="en-US" sz="2400" dirty="0" smtClean="0">
                <a:solidFill>
                  <a:schemeClr val="bg1"/>
                </a:solidFill>
              </a:rPr>
              <a:t> (</a:t>
            </a:r>
            <a:r>
              <a:rPr lang="en-US" sz="2400" b="1" dirty="0" smtClean="0">
                <a:solidFill>
                  <a:srgbClr val="00B050"/>
                </a:solidFill>
              </a:rPr>
              <a:t>Gen.</a:t>
            </a:r>
            <a:r>
              <a:rPr lang="en-US" sz="2400" dirty="0" smtClean="0">
                <a:solidFill>
                  <a:schemeClr val="bg1"/>
                </a:solidFill>
              </a:rPr>
              <a:t> 18:21; </a:t>
            </a:r>
            <a:r>
              <a:rPr lang="en-US" sz="2400" b="1" dirty="0" smtClean="0">
                <a:solidFill>
                  <a:srgbClr val="00B050"/>
                </a:solidFill>
              </a:rPr>
              <a:t>Rev.</a:t>
            </a:r>
            <a:r>
              <a:rPr lang="en-US" sz="2400" dirty="0" smtClean="0">
                <a:solidFill>
                  <a:schemeClr val="bg1"/>
                </a:solidFill>
              </a:rPr>
              <a:t> 14:6-7)</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Richest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3:13, 10:14,23; </a:t>
            </a:r>
            <a:r>
              <a:rPr lang="en-US" sz="2400" b="1" dirty="0" smtClean="0">
                <a:solidFill>
                  <a:srgbClr val="00B050"/>
                </a:solidFill>
              </a:rPr>
              <a:t>2 Chr.</a:t>
            </a:r>
            <a:r>
              <a:rPr lang="en-US" sz="2400" dirty="0" smtClean="0">
                <a:solidFill>
                  <a:schemeClr val="bg1"/>
                </a:solidFill>
              </a:rPr>
              <a:t> 9:13-20;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2:7,9)</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Richest</a:t>
            </a:r>
            <a:r>
              <a:rPr lang="en-US" sz="2400" dirty="0" smtClean="0">
                <a:solidFill>
                  <a:schemeClr val="bg1"/>
                </a:solidFill>
              </a:rPr>
              <a:t> (</a:t>
            </a:r>
            <a:r>
              <a:rPr lang="en-US" sz="2400" b="1" dirty="0" smtClean="0">
                <a:solidFill>
                  <a:srgbClr val="00B050"/>
                </a:solidFill>
              </a:rPr>
              <a:t>Rom.</a:t>
            </a:r>
            <a:r>
              <a:rPr lang="en-US" sz="2400" dirty="0" smtClean="0">
                <a:solidFill>
                  <a:schemeClr val="bg1"/>
                </a:solidFill>
              </a:rPr>
              <a:t> 9:23; </a:t>
            </a:r>
            <a:r>
              <a:rPr lang="en-US" sz="2400" b="1" dirty="0" smtClean="0">
                <a:solidFill>
                  <a:srgbClr val="00B050"/>
                </a:solidFill>
              </a:rPr>
              <a:t>Eph.</a:t>
            </a:r>
            <a:r>
              <a:rPr lang="en-US" sz="2400" dirty="0" smtClean="0">
                <a:solidFill>
                  <a:schemeClr val="bg1"/>
                </a:solidFill>
              </a:rPr>
              <a:t> 1:18, 3:16; </a:t>
            </a:r>
            <a:r>
              <a:rPr lang="en-US" sz="2400" b="1" dirty="0" err="1" smtClean="0">
                <a:solidFill>
                  <a:srgbClr val="00B050"/>
                </a:solidFill>
              </a:rPr>
              <a:t>Php</a:t>
            </a:r>
            <a:r>
              <a:rPr lang="en-US" sz="2400" b="1" dirty="0" smtClean="0">
                <a:solidFill>
                  <a:srgbClr val="00B050"/>
                </a:solidFill>
              </a:rPr>
              <a:t>.</a:t>
            </a:r>
            <a:r>
              <a:rPr lang="en-US" sz="2400" dirty="0" smtClean="0">
                <a:solidFill>
                  <a:schemeClr val="bg1"/>
                </a:solidFill>
              </a:rPr>
              <a:t> 4:19; </a:t>
            </a:r>
            <a:r>
              <a:rPr lang="en-US" sz="2400" b="1" dirty="0" smtClean="0">
                <a:solidFill>
                  <a:srgbClr val="00B050"/>
                </a:solidFill>
              </a:rPr>
              <a:t>Col.</a:t>
            </a:r>
            <a:r>
              <a:rPr lang="en-US" sz="2400" dirty="0" smtClean="0">
                <a:solidFill>
                  <a:schemeClr val="bg1"/>
                </a:solidFill>
              </a:rPr>
              <a:t> 1:27; </a:t>
            </a:r>
            <a:r>
              <a:rPr lang="en-US" sz="2400" b="1" dirty="0" smtClean="0">
                <a:solidFill>
                  <a:srgbClr val="00B050"/>
                </a:solidFill>
              </a:rPr>
              <a:t>Rev.</a:t>
            </a:r>
            <a:r>
              <a:rPr lang="en-US" sz="2400" dirty="0" smtClean="0">
                <a:solidFill>
                  <a:schemeClr val="bg1"/>
                </a:solidFill>
              </a:rPr>
              <a:t> 5:12)</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Rides a mule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1:33,38,44)</a:t>
            </a:r>
          </a:p>
          <a:p>
            <a:endParaRPr lang="en-US" sz="400" dirty="0" smtClean="0">
              <a:solidFill>
                <a:schemeClr val="bg1"/>
              </a:solidFill>
            </a:endParaRPr>
          </a:p>
          <a:p>
            <a:pPr lvl="1"/>
            <a:r>
              <a:rPr lang="en-US" sz="2400" b="1" dirty="0" smtClean="0">
                <a:solidFill>
                  <a:srgbClr val="00B0F0"/>
                </a:solidFill>
              </a:rPr>
              <a:t>Jesus </a:t>
            </a:r>
            <a:r>
              <a:rPr lang="en-US" sz="2400" dirty="0" smtClean="0">
                <a:solidFill>
                  <a:schemeClr val="bg1"/>
                </a:solidFill>
              </a:rPr>
              <a:t>- </a:t>
            </a:r>
            <a:r>
              <a:rPr lang="en-US" sz="2400" b="1" dirty="0" smtClean="0">
                <a:solidFill>
                  <a:srgbClr val="FFC000"/>
                </a:solidFill>
              </a:rPr>
              <a:t>Rides on a colt the foal of an ass</a:t>
            </a:r>
            <a:r>
              <a:rPr lang="en-US" sz="2400" dirty="0" smtClean="0">
                <a:solidFill>
                  <a:schemeClr val="bg1"/>
                </a:solidFill>
              </a:rPr>
              <a:t> (</a:t>
            </a:r>
            <a:r>
              <a:rPr lang="en-US" sz="2400" b="1" dirty="0" err="1" smtClean="0">
                <a:solidFill>
                  <a:srgbClr val="00B050"/>
                </a:solidFill>
              </a:rPr>
              <a:t>Zec.</a:t>
            </a:r>
            <a:r>
              <a:rPr lang="en-US" sz="2400" dirty="0" smtClean="0">
                <a:solidFill>
                  <a:schemeClr val="bg1"/>
                </a:solidFill>
              </a:rPr>
              <a:t> 9:9; </a:t>
            </a:r>
            <a:r>
              <a:rPr lang="en-US" sz="2400" b="1" dirty="0" smtClean="0">
                <a:solidFill>
                  <a:srgbClr val="00B050"/>
                </a:solidFill>
              </a:rPr>
              <a:t>Mat.</a:t>
            </a:r>
            <a:r>
              <a:rPr lang="en-US" sz="2400" dirty="0" smtClean="0">
                <a:solidFill>
                  <a:schemeClr val="bg1"/>
                </a:solidFill>
              </a:rPr>
              <a:t> 21:2-5; </a:t>
            </a:r>
            <a:r>
              <a:rPr lang="en-US" sz="2400" b="1" dirty="0" smtClean="0">
                <a:solidFill>
                  <a:srgbClr val="00B050"/>
                </a:solidFill>
              </a:rPr>
              <a:t>Mar. </a:t>
            </a:r>
            <a:r>
              <a:rPr lang="en-US" sz="2400" dirty="0" smtClean="0">
                <a:solidFill>
                  <a:schemeClr val="bg1"/>
                </a:solidFill>
              </a:rPr>
              <a:t>11:2-7;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19:30-35)</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Anointed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1:34,39, 5:1; </a:t>
            </a:r>
            <a:r>
              <a:rPr lang="en-US" sz="2400" b="1" dirty="0" smtClean="0">
                <a:solidFill>
                  <a:srgbClr val="00B050"/>
                </a:solidFill>
              </a:rPr>
              <a:t>1 Chr.</a:t>
            </a:r>
            <a:r>
              <a:rPr lang="en-US" sz="2400" dirty="0" smtClean="0">
                <a:solidFill>
                  <a:schemeClr val="bg1"/>
                </a:solidFill>
              </a:rPr>
              <a:t> 29:22; </a:t>
            </a:r>
            <a:r>
              <a:rPr lang="en-US" sz="2400" b="1" dirty="0" smtClean="0">
                <a:solidFill>
                  <a:srgbClr val="00B050"/>
                </a:solidFill>
              </a:rPr>
              <a:t>2 Chr.</a:t>
            </a:r>
            <a:r>
              <a:rPr lang="en-US" sz="2400" dirty="0" smtClean="0">
                <a:solidFill>
                  <a:schemeClr val="bg1"/>
                </a:solidFill>
              </a:rPr>
              <a:t> 6:42)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Anointed (Messiah/Christ, means 'anointed')</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2:2, 45:7; </a:t>
            </a:r>
            <a:r>
              <a:rPr lang="en-US" sz="2400" b="1" dirty="0" smtClean="0">
                <a:solidFill>
                  <a:srgbClr val="00B050"/>
                </a:solidFill>
              </a:rPr>
              <a:t>Isa.</a:t>
            </a:r>
            <a:r>
              <a:rPr lang="en-US" sz="2400" dirty="0" smtClean="0">
                <a:solidFill>
                  <a:schemeClr val="bg1"/>
                </a:solidFill>
              </a:rPr>
              <a:t> 61:1;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4:18, 7:38,46;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1:41, 11:2, 12:3; </a:t>
            </a:r>
            <a:r>
              <a:rPr lang="en-US" sz="2400" b="1" dirty="0" smtClean="0">
                <a:solidFill>
                  <a:srgbClr val="00B050"/>
                </a:solidFill>
              </a:rPr>
              <a:t>Act. </a:t>
            </a:r>
            <a:r>
              <a:rPr lang="en-US" sz="2400" dirty="0" smtClean="0">
                <a:solidFill>
                  <a:schemeClr val="bg1"/>
                </a:solidFill>
              </a:rPr>
              <a:t>4:27, 10:38; </a:t>
            </a:r>
            <a:r>
              <a:rPr lang="en-US" sz="2400" b="1" dirty="0" smtClean="0">
                <a:solidFill>
                  <a:srgbClr val="00B050"/>
                </a:solidFill>
              </a:rPr>
              <a:t>Heb.</a:t>
            </a:r>
            <a:r>
              <a:rPr lang="en-US" sz="2400" dirty="0" smtClean="0">
                <a:solidFill>
                  <a:schemeClr val="bg1"/>
                </a:solidFill>
              </a:rPr>
              <a:t> 1:9)</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People rejoiced around him, the whole city of Jerusalem being in an uproar</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1:40-41,45)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People rejoiced around him, the whole city of Jerusalem being in an uproar</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21:8-11;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12:19)</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Made King twice</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23:1, 29:22)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Made King twice, throne of Grace</a:t>
            </a:r>
            <a:r>
              <a:rPr lang="en-US" sz="2400" dirty="0" smtClean="0">
                <a:solidFill>
                  <a:schemeClr val="bg1"/>
                </a:solidFill>
              </a:rPr>
              <a:t> (</a:t>
            </a:r>
            <a:r>
              <a:rPr lang="en-US" sz="2400" b="1" dirty="0" smtClean="0">
                <a:solidFill>
                  <a:srgbClr val="00B050"/>
                </a:solidFill>
              </a:rPr>
              <a:t>Heb.</a:t>
            </a:r>
            <a:r>
              <a:rPr lang="en-US" sz="2400" dirty="0" smtClean="0">
                <a:solidFill>
                  <a:schemeClr val="bg1"/>
                </a:solidFill>
              </a:rPr>
              <a:t> 4:16), </a:t>
            </a:r>
            <a:r>
              <a:rPr lang="en-US" sz="2400" b="1" dirty="0" smtClean="0">
                <a:solidFill>
                  <a:srgbClr val="FFC000"/>
                </a:solidFill>
              </a:rPr>
              <a:t>throne of Power and Glory</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19:28, 25:31)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Throne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1:13,37,46-48, 2:12,19,22,45,46, 5:5, 7:7, 8:20, 10:18-20; </a:t>
            </a:r>
            <a:r>
              <a:rPr lang="en-US" sz="2400" b="1" dirty="0" smtClean="0">
                <a:solidFill>
                  <a:srgbClr val="00B050"/>
                </a:solidFill>
              </a:rPr>
              <a:t>1 Chr.</a:t>
            </a:r>
            <a:r>
              <a:rPr lang="en-US" sz="2400" dirty="0" smtClean="0">
                <a:solidFill>
                  <a:schemeClr val="bg1"/>
                </a:solidFill>
              </a:rPr>
              <a:t> 17:14, 28:5, 29:23; </a:t>
            </a:r>
            <a:r>
              <a:rPr lang="en-US" sz="2400" b="1" dirty="0" smtClean="0">
                <a:solidFill>
                  <a:srgbClr val="00B050"/>
                </a:solidFill>
              </a:rPr>
              <a:t>2 Chr.</a:t>
            </a:r>
            <a:r>
              <a:rPr lang="en-US" sz="2400" dirty="0" smtClean="0">
                <a:solidFill>
                  <a:schemeClr val="bg1"/>
                </a:solidFill>
              </a:rPr>
              <a:t> 6:10; </a:t>
            </a:r>
            <a:r>
              <a:rPr lang="en-US" sz="2400" b="1" dirty="0" smtClean="0">
                <a:solidFill>
                  <a:srgbClr val="00B050"/>
                </a:solidFill>
              </a:rPr>
              <a:t>Song.</a:t>
            </a:r>
            <a:r>
              <a:rPr lang="en-US" sz="2400" dirty="0" smtClean="0">
                <a:solidFill>
                  <a:schemeClr val="bg1"/>
                </a:solidFill>
              </a:rPr>
              <a:t> 3:7 </a:t>
            </a:r>
            <a:r>
              <a:rPr lang="en-US" sz="2400" b="1" dirty="0" smtClean="0">
                <a:solidFill>
                  <a:srgbClr val="FFC000"/>
                </a:solidFill>
              </a:rPr>
              <a:t>("bed")</a:t>
            </a:r>
            <a:r>
              <a:rPr lang="en-US" sz="2400" dirty="0" smtClean="0">
                <a:solidFill>
                  <a:schemeClr val="bg1"/>
                </a:solidFill>
              </a:rPr>
              <a:t>)</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Throne</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45:6; </a:t>
            </a:r>
            <a:r>
              <a:rPr lang="en-US" sz="2400" b="1" dirty="0" smtClean="0">
                <a:solidFill>
                  <a:srgbClr val="00B050"/>
                </a:solidFill>
              </a:rPr>
              <a:t>Dan.</a:t>
            </a:r>
            <a:r>
              <a:rPr lang="en-US" sz="2400" dirty="0" smtClean="0">
                <a:solidFill>
                  <a:schemeClr val="bg1"/>
                </a:solidFill>
              </a:rPr>
              <a:t> 7:14; </a:t>
            </a:r>
            <a:r>
              <a:rPr lang="en-US" sz="2400" b="1" dirty="0" err="1" smtClean="0">
                <a:solidFill>
                  <a:srgbClr val="00B050"/>
                </a:solidFill>
              </a:rPr>
              <a:t>Zec.</a:t>
            </a:r>
            <a:r>
              <a:rPr lang="en-US" sz="2400" dirty="0" smtClean="0">
                <a:solidFill>
                  <a:schemeClr val="bg1"/>
                </a:solidFill>
              </a:rPr>
              <a:t> 6:13; </a:t>
            </a:r>
            <a:r>
              <a:rPr lang="en-US" sz="2400" b="1" dirty="0" smtClean="0">
                <a:solidFill>
                  <a:srgbClr val="00B050"/>
                </a:solidFill>
              </a:rPr>
              <a:t>Mat.</a:t>
            </a:r>
            <a:r>
              <a:rPr lang="en-US" sz="2400" dirty="0" smtClean="0">
                <a:solidFill>
                  <a:schemeClr val="bg1"/>
                </a:solidFill>
              </a:rPr>
              <a:t> 19:28, 25:31;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1:32; </a:t>
            </a:r>
            <a:r>
              <a:rPr lang="en-US" sz="2400" b="1" dirty="0" smtClean="0">
                <a:solidFill>
                  <a:srgbClr val="00B050"/>
                </a:solidFill>
              </a:rPr>
              <a:t>Act. </a:t>
            </a:r>
            <a:r>
              <a:rPr lang="en-US" sz="2400" dirty="0" smtClean="0">
                <a:solidFill>
                  <a:schemeClr val="bg1"/>
                </a:solidFill>
              </a:rPr>
              <a:t>2:30; </a:t>
            </a:r>
            <a:r>
              <a:rPr lang="en-US" sz="2400" b="1" dirty="0" smtClean="0">
                <a:solidFill>
                  <a:srgbClr val="00B050"/>
                </a:solidFill>
              </a:rPr>
              <a:t>Rom.</a:t>
            </a:r>
            <a:r>
              <a:rPr lang="en-US" sz="2400" dirty="0" smtClean="0">
                <a:solidFill>
                  <a:schemeClr val="bg1"/>
                </a:solidFill>
              </a:rPr>
              <a:t> 14:10; </a:t>
            </a:r>
            <a:r>
              <a:rPr lang="en-US" sz="2400" b="1" dirty="0" smtClean="0">
                <a:solidFill>
                  <a:srgbClr val="00B050"/>
                </a:solidFill>
              </a:rPr>
              <a:t>2 Cor.</a:t>
            </a:r>
            <a:r>
              <a:rPr lang="en-US" sz="2400" dirty="0" smtClean="0">
                <a:solidFill>
                  <a:schemeClr val="bg1"/>
                </a:solidFill>
              </a:rPr>
              <a:t> 5:10; </a:t>
            </a:r>
            <a:r>
              <a:rPr lang="en-US" sz="2400" b="1" dirty="0" smtClean="0">
                <a:solidFill>
                  <a:srgbClr val="00B050"/>
                </a:solidFill>
              </a:rPr>
              <a:t>Eph.</a:t>
            </a:r>
            <a:r>
              <a:rPr lang="en-US" sz="2400" dirty="0" smtClean="0">
                <a:solidFill>
                  <a:schemeClr val="bg1"/>
                </a:solidFill>
              </a:rPr>
              <a:t> 1:20; </a:t>
            </a:r>
            <a:r>
              <a:rPr lang="en-US" sz="2400" b="1" dirty="0" smtClean="0">
                <a:solidFill>
                  <a:srgbClr val="00B050"/>
                </a:solidFill>
              </a:rPr>
              <a:t>Heb.</a:t>
            </a:r>
            <a:r>
              <a:rPr lang="en-US" sz="2400" dirty="0" smtClean="0">
                <a:solidFill>
                  <a:schemeClr val="bg1"/>
                </a:solidFill>
              </a:rPr>
              <a:t> 1:8, 4:16, 12:2,5; </a:t>
            </a:r>
            <a:r>
              <a:rPr lang="en-US" sz="2400" b="1" dirty="0" smtClean="0">
                <a:solidFill>
                  <a:srgbClr val="00B050"/>
                </a:solidFill>
              </a:rPr>
              <a:t>Rev.</a:t>
            </a:r>
            <a:r>
              <a:rPr lang="en-US" sz="2400" dirty="0" smtClean="0">
                <a:solidFill>
                  <a:schemeClr val="bg1"/>
                </a:solidFill>
              </a:rPr>
              <a:t> 3:21, 22:1,3)</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Sits on the Throne of the LORD</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17:14, 28:5, 29:23)</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Sits on the Throne of the LORD</a:t>
            </a:r>
            <a:r>
              <a:rPr lang="en-US" sz="2400" dirty="0" smtClean="0">
                <a:solidFill>
                  <a:schemeClr val="bg1"/>
                </a:solidFill>
              </a:rPr>
              <a:t> (</a:t>
            </a:r>
            <a:r>
              <a:rPr lang="en-US" sz="2400" b="1" dirty="0" smtClean="0">
                <a:solidFill>
                  <a:srgbClr val="00B050"/>
                </a:solidFill>
              </a:rPr>
              <a:t>Eph.</a:t>
            </a:r>
            <a:r>
              <a:rPr lang="en-US" sz="2400" dirty="0" smtClean="0">
                <a:solidFill>
                  <a:schemeClr val="bg1"/>
                </a:solidFill>
              </a:rPr>
              <a:t> 1:20; </a:t>
            </a:r>
            <a:r>
              <a:rPr lang="en-US" sz="2400" b="1" dirty="0" smtClean="0">
                <a:solidFill>
                  <a:srgbClr val="00B050"/>
                </a:solidFill>
              </a:rPr>
              <a:t>Heb.</a:t>
            </a:r>
            <a:r>
              <a:rPr lang="en-US" sz="2400" dirty="0" smtClean="0">
                <a:solidFill>
                  <a:schemeClr val="bg1"/>
                </a:solidFill>
              </a:rPr>
              <a:t> 8:1, 12:2; </a:t>
            </a:r>
            <a:r>
              <a:rPr lang="en-US" sz="2400" b="1" dirty="0" smtClean="0">
                <a:solidFill>
                  <a:srgbClr val="00B050"/>
                </a:solidFill>
              </a:rPr>
              <a:t>Rev.</a:t>
            </a:r>
            <a:r>
              <a:rPr lang="en-US" sz="2400" dirty="0" smtClean="0">
                <a:solidFill>
                  <a:schemeClr val="bg1"/>
                </a:solidFill>
              </a:rPr>
              <a:t> 3:21, 5:6, 7:17, 12:2,5, 22:1,3)</a:t>
            </a:r>
          </a:p>
          <a:p>
            <a:pPr lvl="1"/>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Chosen of God</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28:5,6, 29:1)</a:t>
            </a:r>
          </a:p>
          <a:p>
            <a:pPr lvl="1"/>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Chosen of God</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42:1; </a:t>
            </a:r>
            <a:r>
              <a:rPr lang="en-US" sz="2400" b="1" dirty="0" smtClean="0">
                <a:solidFill>
                  <a:srgbClr val="00B050"/>
                </a:solidFill>
              </a:rPr>
              <a:t>Mat.</a:t>
            </a:r>
            <a:r>
              <a:rPr lang="en-US" sz="2400" dirty="0" smtClean="0">
                <a:solidFill>
                  <a:schemeClr val="bg1"/>
                </a:solidFill>
              </a:rPr>
              <a:t> 12:18;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23:35; </a:t>
            </a:r>
            <a:r>
              <a:rPr lang="en-US" sz="2400" b="1" dirty="0" smtClean="0">
                <a:solidFill>
                  <a:srgbClr val="00B050"/>
                </a:solidFill>
              </a:rPr>
              <a:t>1 Pet.</a:t>
            </a:r>
            <a:r>
              <a:rPr lang="en-US" sz="2400" dirty="0" smtClean="0">
                <a:solidFill>
                  <a:schemeClr val="bg1"/>
                </a:solidFill>
              </a:rPr>
              <a:t> 2:4,6)</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Gave commandments</a:t>
            </a:r>
            <a:r>
              <a:rPr lang="en-US" sz="2400" dirty="0" smtClean="0">
                <a:solidFill>
                  <a:schemeClr val="bg1"/>
                </a:solidFill>
              </a:rPr>
              <a:t> (</a:t>
            </a:r>
            <a:r>
              <a:rPr lang="en-US" sz="2400" b="1" dirty="0" smtClean="0">
                <a:solidFill>
                  <a:srgbClr val="00B050"/>
                </a:solidFill>
              </a:rPr>
              <a:t>Neh.</a:t>
            </a:r>
            <a:r>
              <a:rPr lang="en-US" sz="2400" dirty="0" smtClean="0">
                <a:solidFill>
                  <a:schemeClr val="bg1"/>
                </a:solidFill>
              </a:rPr>
              <a:t> 12:45)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Gave commandments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5:19, 8:4,18, 10:5, 11:1, 14:19, 15:35, 21:6, 28:20; </a:t>
            </a:r>
            <a:r>
              <a:rPr lang="en-US" sz="2400" b="1" dirty="0" smtClean="0">
                <a:solidFill>
                  <a:srgbClr val="00B050"/>
                </a:solidFill>
              </a:rPr>
              <a:t>Mar. </a:t>
            </a:r>
            <a:r>
              <a:rPr lang="en-US" sz="2400" dirty="0" smtClean="0">
                <a:solidFill>
                  <a:schemeClr val="bg1"/>
                </a:solidFill>
              </a:rPr>
              <a:t>1:44, 5:43, 6:8,39, 8:6,7, 10:49, 11:6, 13:34;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5:14, 8:29,55, 9:21, 14:22, 17:9,10, 18:40, 19:15;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14:15,21, 15:10,14; </a:t>
            </a:r>
            <a:r>
              <a:rPr lang="en-US" sz="2400" b="1" dirty="0" smtClean="0">
                <a:solidFill>
                  <a:srgbClr val="00B050"/>
                </a:solidFill>
              </a:rPr>
              <a:t>Act. </a:t>
            </a:r>
            <a:r>
              <a:rPr lang="en-US" sz="2400" dirty="0" smtClean="0">
                <a:solidFill>
                  <a:schemeClr val="bg1"/>
                </a:solidFill>
              </a:rPr>
              <a:t>1:2,4, 10:42; </a:t>
            </a:r>
            <a:r>
              <a:rPr lang="en-US" sz="2400" b="1" dirty="0" smtClean="0">
                <a:solidFill>
                  <a:srgbClr val="00B050"/>
                </a:solidFill>
              </a:rPr>
              <a:t>1 Cor.</a:t>
            </a:r>
            <a:r>
              <a:rPr lang="en-US" sz="2400" dirty="0" smtClean="0">
                <a:solidFill>
                  <a:schemeClr val="bg1"/>
                </a:solidFill>
              </a:rPr>
              <a:t> 14:37;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4:2; </a:t>
            </a:r>
            <a:r>
              <a:rPr lang="en-US" sz="2400" b="1" dirty="0" smtClean="0">
                <a:solidFill>
                  <a:srgbClr val="00B050"/>
                </a:solidFill>
              </a:rPr>
              <a:t>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2:3,4, 3:22-24, 5:3; </a:t>
            </a:r>
            <a:r>
              <a:rPr lang="en-US" sz="2400" b="1" dirty="0" smtClean="0">
                <a:solidFill>
                  <a:srgbClr val="00B050"/>
                </a:solidFill>
              </a:rPr>
              <a:t>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1:6)</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son of God</a:t>
            </a:r>
            <a:r>
              <a:rPr lang="en-US" sz="2400" dirty="0" smtClean="0">
                <a:solidFill>
                  <a:schemeClr val="bg1"/>
                </a:solidFill>
              </a:rPr>
              <a:t> (</a:t>
            </a:r>
            <a:r>
              <a:rPr lang="en-US" sz="2400" b="1" dirty="0" smtClean="0">
                <a:solidFill>
                  <a:srgbClr val="00B050"/>
                </a:solidFill>
              </a:rPr>
              <a:t>1 Chr.</a:t>
            </a:r>
            <a:r>
              <a:rPr lang="en-US" sz="2400" dirty="0" smtClean="0">
                <a:solidFill>
                  <a:schemeClr val="bg1"/>
                </a:solidFill>
              </a:rPr>
              <a:t> 17:13)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Son of God</a:t>
            </a:r>
            <a:r>
              <a:rPr lang="en-US" sz="2400" dirty="0" smtClean="0">
                <a:solidFill>
                  <a:schemeClr val="bg1"/>
                </a:solidFill>
              </a:rPr>
              <a:t> (</a:t>
            </a:r>
            <a:r>
              <a:rPr lang="en-US" sz="2400" b="1" dirty="0" smtClean="0">
                <a:solidFill>
                  <a:srgbClr val="00B050"/>
                </a:solidFill>
              </a:rPr>
              <a:t>Dan.</a:t>
            </a:r>
            <a:r>
              <a:rPr lang="en-US" sz="2400" dirty="0" smtClean="0">
                <a:solidFill>
                  <a:schemeClr val="bg1"/>
                </a:solidFill>
              </a:rPr>
              <a:t> 3:25; </a:t>
            </a:r>
            <a:r>
              <a:rPr lang="en-US" sz="2400" b="1" dirty="0" smtClean="0">
                <a:solidFill>
                  <a:srgbClr val="00B050"/>
                </a:solidFill>
              </a:rPr>
              <a:t>Mat.</a:t>
            </a:r>
            <a:r>
              <a:rPr lang="en-US" sz="2400" dirty="0" smtClean="0">
                <a:solidFill>
                  <a:schemeClr val="bg1"/>
                </a:solidFill>
              </a:rPr>
              <a:t> 4:3,6, 8:29, 14:33, 16:16, 26:63, 27:40,43,54; </a:t>
            </a:r>
            <a:r>
              <a:rPr lang="en-US" sz="2400" b="1" dirty="0" smtClean="0">
                <a:solidFill>
                  <a:srgbClr val="00B050"/>
                </a:solidFill>
              </a:rPr>
              <a:t>Mar. </a:t>
            </a:r>
            <a:r>
              <a:rPr lang="en-US" sz="2400" dirty="0" smtClean="0">
                <a:solidFill>
                  <a:schemeClr val="bg1"/>
                </a:solidFill>
              </a:rPr>
              <a:t>1:1, 3:11, 14:61, 15:39;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1:32,35, 3:38, 4:3,9,41, 8:28, 22:70;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1:34,49, 3:18, 5:25, 6:69, 9:35, 10:36, 11:4,27, 19:7, 20:31; </a:t>
            </a:r>
            <a:r>
              <a:rPr lang="en-US" sz="2400" b="1" dirty="0" smtClean="0">
                <a:solidFill>
                  <a:srgbClr val="00B050"/>
                </a:solidFill>
              </a:rPr>
              <a:t>Act. </a:t>
            </a:r>
            <a:r>
              <a:rPr lang="en-US" sz="2400" dirty="0" smtClean="0">
                <a:solidFill>
                  <a:schemeClr val="bg1"/>
                </a:solidFill>
              </a:rPr>
              <a:t>8:37, 9:20; </a:t>
            </a:r>
            <a:r>
              <a:rPr lang="en-US" sz="2400" b="1" dirty="0" smtClean="0">
                <a:solidFill>
                  <a:srgbClr val="00B050"/>
                </a:solidFill>
              </a:rPr>
              <a:t>Rom.</a:t>
            </a:r>
            <a:r>
              <a:rPr lang="en-US" sz="2400" dirty="0" smtClean="0">
                <a:solidFill>
                  <a:schemeClr val="bg1"/>
                </a:solidFill>
              </a:rPr>
              <a:t> 1:4; </a:t>
            </a:r>
            <a:r>
              <a:rPr lang="en-US" sz="2400" b="1" dirty="0" smtClean="0">
                <a:solidFill>
                  <a:srgbClr val="00B050"/>
                </a:solidFill>
              </a:rPr>
              <a:t>2 Cor.</a:t>
            </a:r>
            <a:r>
              <a:rPr lang="en-US" sz="2400" dirty="0" smtClean="0">
                <a:solidFill>
                  <a:schemeClr val="bg1"/>
                </a:solidFill>
              </a:rPr>
              <a:t> 1:19; </a:t>
            </a:r>
            <a:r>
              <a:rPr lang="en-US" sz="2400" b="1" dirty="0" smtClean="0">
                <a:solidFill>
                  <a:srgbClr val="00B050"/>
                </a:solidFill>
              </a:rPr>
              <a:t>Gal.</a:t>
            </a:r>
            <a:r>
              <a:rPr lang="en-US" sz="2400" dirty="0" smtClean="0">
                <a:solidFill>
                  <a:schemeClr val="bg1"/>
                </a:solidFill>
              </a:rPr>
              <a:t> 2:20; </a:t>
            </a:r>
            <a:r>
              <a:rPr lang="en-US" sz="2400" b="1" dirty="0" smtClean="0">
                <a:solidFill>
                  <a:srgbClr val="00B050"/>
                </a:solidFill>
              </a:rPr>
              <a:t>Eph.</a:t>
            </a:r>
            <a:r>
              <a:rPr lang="en-US" sz="2400" dirty="0" smtClean="0">
                <a:solidFill>
                  <a:schemeClr val="bg1"/>
                </a:solidFill>
              </a:rPr>
              <a:t> 4:13; </a:t>
            </a:r>
            <a:r>
              <a:rPr lang="en-US" sz="2400" b="1" dirty="0" smtClean="0">
                <a:solidFill>
                  <a:srgbClr val="00B050"/>
                </a:solidFill>
              </a:rPr>
              <a:t>Heb.</a:t>
            </a:r>
            <a:r>
              <a:rPr lang="en-US" sz="2400" dirty="0" smtClean="0">
                <a:solidFill>
                  <a:schemeClr val="bg1"/>
                </a:solidFill>
              </a:rPr>
              <a:t> 4:14, 6:6, 7:3, 10:29; </a:t>
            </a:r>
            <a:r>
              <a:rPr lang="en-US" sz="2400" b="1" dirty="0" smtClean="0">
                <a:solidFill>
                  <a:srgbClr val="00B050"/>
                </a:solidFill>
              </a:rPr>
              <a:t>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3:8, 4:15, 5:5,10,12,13,20; </a:t>
            </a:r>
            <a:r>
              <a:rPr lang="en-US" sz="2400" b="1" dirty="0" smtClean="0">
                <a:solidFill>
                  <a:srgbClr val="00B050"/>
                </a:solidFill>
              </a:rPr>
              <a:t>Rev.</a:t>
            </a:r>
            <a:r>
              <a:rPr lang="en-US" sz="2400" dirty="0" smtClean="0">
                <a:solidFill>
                  <a:schemeClr val="bg1"/>
                </a:solidFill>
              </a:rPr>
              <a:t> 2:18)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Son of an Ancient of days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1:1,15; </a:t>
            </a:r>
            <a:r>
              <a:rPr lang="en-US" sz="2400" b="1" dirty="0" smtClean="0">
                <a:solidFill>
                  <a:srgbClr val="00B050"/>
                </a:solidFill>
              </a:rPr>
              <a:t>1 Chr.</a:t>
            </a:r>
            <a:r>
              <a:rPr lang="en-US" sz="2400" dirty="0" smtClean="0">
                <a:solidFill>
                  <a:schemeClr val="bg1"/>
                </a:solidFill>
              </a:rPr>
              <a:t> 23:1, 29:28)</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Son of the Ancient of Days</a:t>
            </a:r>
            <a:r>
              <a:rPr lang="en-US" sz="2400" dirty="0" smtClean="0">
                <a:solidFill>
                  <a:schemeClr val="bg1"/>
                </a:solidFill>
              </a:rPr>
              <a:t> (</a:t>
            </a:r>
            <a:r>
              <a:rPr lang="en-US" sz="2400" b="1" dirty="0" smtClean="0">
                <a:solidFill>
                  <a:srgbClr val="00B050"/>
                </a:solidFill>
              </a:rPr>
              <a:t>Dan.</a:t>
            </a:r>
            <a:r>
              <a:rPr lang="en-US" sz="2400" dirty="0" smtClean="0">
                <a:solidFill>
                  <a:schemeClr val="bg1"/>
                </a:solidFill>
              </a:rPr>
              <a:t> 7:9,13,22)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Son of David</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5:14, 12:24;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1:12,13,17,21, 2:1,12,24,26,44,45, 3:6,7, 5:3,5,7, 7:51, 8:15,17-20,24-26, 9:5, 11:4,6,27;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21:7; </a:t>
            </a:r>
            <a:r>
              <a:rPr lang="en-US" sz="2400" b="1" dirty="0" smtClean="0">
                <a:solidFill>
                  <a:srgbClr val="00B050"/>
                </a:solidFill>
              </a:rPr>
              <a:t>1 Chr.</a:t>
            </a:r>
            <a:r>
              <a:rPr lang="en-US" sz="2400" dirty="0" smtClean="0">
                <a:solidFill>
                  <a:schemeClr val="bg1"/>
                </a:solidFill>
              </a:rPr>
              <a:t> 3:5, 14:4, 17:11, 22:5-7,9,11,18, 23:1, 28:5,6,9,11,20, 29:1,19,22,23; </a:t>
            </a:r>
            <a:r>
              <a:rPr lang="en-US" sz="2400" b="1" dirty="0" smtClean="0">
                <a:solidFill>
                  <a:srgbClr val="00B050"/>
                </a:solidFill>
              </a:rPr>
              <a:t>2 Chr.</a:t>
            </a:r>
            <a:r>
              <a:rPr lang="en-US" sz="2400" dirty="0" smtClean="0">
                <a:solidFill>
                  <a:schemeClr val="bg1"/>
                </a:solidFill>
              </a:rPr>
              <a:t> 1:1,8,9, 2:3,7, 5:1, 6:4,7,8-10,12,15,16, 7:17, 30:26, 35:3,4; </a:t>
            </a:r>
            <a:r>
              <a:rPr lang="en-US" sz="2400" b="1" dirty="0" smtClean="0">
                <a:solidFill>
                  <a:srgbClr val="00B050"/>
                </a:solidFill>
              </a:rPr>
              <a:t>Neh.</a:t>
            </a:r>
            <a:r>
              <a:rPr lang="en-US" sz="2400" dirty="0" smtClean="0">
                <a:solidFill>
                  <a:schemeClr val="bg1"/>
                </a:solidFill>
              </a:rPr>
              <a:t> 12:45; </a:t>
            </a:r>
            <a:r>
              <a:rPr lang="en-US" sz="2400" b="1" dirty="0" smtClean="0">
                <a:solidFill>
                  <a:srgbClr val="00B050"/>
                </a:solidFill>
              </a:rPr>
              <a:t>Psa.</a:t>
            </a:r>
            <a:r>
              <a:rPr lang="en-US" sz="2400" dirty="0" smtClean="0">
                <a:solidFill>
                  <a:schemeClr val="bg1"/>
                </a:solidFill>
              </a:rPr>
              <a:t> 72:1;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 </a:t>
            </a:r>
            <a:r>
              <a:rPr lang="en-US" sz="2400" b="1" dirty="0" smtClean="0">
                <a:solidFill>
                  <a:srgbClr val="00B050"/>
                </a:solidFill>
              </a:rPr>
              <a:t>Mat.</a:t>
            </a:r>
            <a:r>
              <a:rPr lang="en-US" sz="2400" dirty="0" smtClean="0">
                <a:solidFill>
                  <a:schemeClr val="bg1"/>
                </a:solidFill>
              </a:rPr>
              <a:t> 1:6)</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Son of David</a:t>
            </a:r>
            <a:r>
              <a:rPr lang="en-US" sz="2400" dirty="0" smtClean="0">
                <a:solidFill>
                  <a:schemeClr val="bg1"/>
                </a:solidFill>
              </a:rPr>
              <a:t> (</a:t>
            </a:r>
            <a:r>
              <a:rPr lang="en-US" sz="2400" b="1" dirty="0" err="1" smtClean="0">
                <a:solidFill>
                  <a:srgbClr val="00B050"/>
                </a:solidFill>
              </a:rPr>
              <a:t>Amo</a:t>
            </a:r>
            <a:r>
              <a:rPr lang="en-US" sz="2400" b="1" dirty="0" smtClean="0">
                <a:solidFill>
                  <a:srgbClr val="00B050"/>
                </a:solidFill>
              </a:rPr>
              <a:t>. </a:t>
            </a:r>
            <a:r>
              <a:rPr lang="en-US" sz="2400" dirty="0" smtClean="0">
                <a:solidFill>
                  <a:schemeClr val="bg1"/>
                </a:solidFill>
              </a:rPr>
              <a:t>9:11; </a:t>
            </a:r>
            <a:r>
              <a:rPr lang="en-US" sz="2400" b="1" dirty="0" smtClean="0">
                <a:solidFill>
                  <a:srgbClr val="00B050"/>
                </a:solidFill>
              </a:rPr>
              <a:t>Mat.</a:t>
            </a:r>
            <a:r>
              <a:rPr lang="en-US" sz="2400" dirty="0" smtClean="0">
                <a:solidFill>
                  <a:schemeClr val="bg1"/>
                </a:solidFill>
              </a:rPr>
              <a:t> 1:1,17,20, 9:27, 12:23, 15:22, 20:30,31, 21:9,15, 22:42,45; </a:t>
            </a:r>
            <a:r>
              <a:rPr lang="en-US" sz="2400" b="1" dirty="0" smtClean="0">
                <a:solidFill>
                  <a:srgbClr val="00B050"/>
                </a:solidFill>
              </a:rPr>
              <a:t>Mar. </a:t>
            </a:r>
            <a:r>
              <a:rPr lang="en-US" sz="2400" dirty="0" smtClean="0">
                <a:solidFill>
                  <a:schemeClr val="bg1"/>
                </a:solidFill>
              </a:rPr>
              <a:t>10:47,48, 12:35,37;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1:27,32,69, 2:4,11, 3:31, 18:38,39, 20:41,44;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7:42; </a:t>
            </a:r>
            <a:r>
              <a:rPr lang="en-US" sz="2400" b="1" dirty="0" smtClean="0">
                <a:solidFill>
                  <a:srgbClr val="00B050"/>
                </a:solidFill>
              </a:rPr>
              <a:t>Act. </a:t>
            </a:r>
            <a:r>
              <a:rPr lang="en-US" sz="2400" dirty="0" smtClean="0">
                <a:solidFill>
                  <a:schemeClr val="bg1"/>
                </a:solidFill>
              </a:rPr>
              <a:t>13:34, 15:16; </a:t>
            </a:r>
            <a:r>
              <a:rPr lang="en-US" sz="2400" b="1" dirty="0" smtClean="0">
                <a:solidFill>
                  <a:srgbClr val="00B050"/>
                </a:solidFill>
              </a:rPr>
              <a:t>Rom.</a:t>
            </a:r>
            <a:r>
              <a:rPr lang="en-US" sz="2400" dirty="0" smtClean="0">
                <a:solidFill>
                  <a:schemeClr val="bg1"/>
                </a:solidFill>
              </a:rPr>
              <a:t> 1:3; </a:t>
            </a:r>
            <a:r>
              <a:rPr lang="en-US" sz="2400" b="1" dirty="0" smtClean="0">
                <a:solidFill>
                  <a:srgbClr val="00B050"/>
                </a:solidFill>
              </a:rPr>
              <a:t>2 Tim.</a:t>
            </a:r>
            <a:r>
              <a:rPr lang="en-US" sz="2400" dirty="0" smtClean="0">
                <a:solidFill>
                  <a:schemeClr val="bg1"/>
                </a:solidFill>
              </a:rPr>
              <a:t> 2:8; </a:t>
            </a:r>
            <a:r>
              <a:rPr lang="en-US" sz="2400" b="1" dirty="0" smtClean="0">
                <a:solidFill>
                  <a:srgbClr val="00B050"/>
                </a:solidFill>
              </a:rPr>
              <a:t>Rev.</a:t>
            </a:r>
            <a:r>
              <a:rPr lang="en-US" sz="2400" dirty="0" smtClean="0">
                <a:solidFill>
                  <a:schemeClr val="bg1"/>
                </a:solidFill>
              </a:rPr>
              <a:t> 5:5, 22:16)</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son of man</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Son of Man</a:t>
            </a:r>
            <a:r>
              <a:rPr lang="en-US" sz="2400" dirty="0" smtClean="0">
                <a:solidFill>
                  <a:schemeClr val="bg1"/>
                </a:solidFill>
              </a:rPr>
              <a:t> (</a:t>
            </a:r>
            <a:r>
              <a:rPr lang="en-US" sz="2400" b="1" dirty="0" smtClean="0">
                <a:solidFill>
                  <a:srgbClr val="00B050"/>
                </a:solidFill>
              </a:rPr>
              <a:t>Dan.</a:t>
            </a:r>
            <a:r>
              <a:rPr lang="en-US" sz="2400" dirty="0" smtClean="0">
                <a:solidFill>
                  <a:schemeClr val="bg1"/>
                </a:solidFill>
              </a:rPr>
              <a:t> 7:13; </a:t>
            </a:r>
            <a:r>
              <a:rPr lang="en-US" sz="2400" b="1" dirty="0" smtClean="0">
                <a:solidFill>
                  <a:srgbClr val="00B050"/>
                </a:solidFill>
              </a:rPr>
              <a:t>Mat.</a:t>
            </a:r>
            <a:r>
              <a:rPr lang="en-US" sz="2400" dirty="0" smtClean="0">
                <a:solidFill>
                  <a:schemeClr val="bg1"/>
                </a:solidFill>
              </a:rPr>
              <a:t> 8:20, 9:6, 10:23, 11:19, 12:8,32,40, 13:37,41, 16:13,27,28, 17:9,12,22, 18:11, 19:28, 20:18,28, 24:27,30,37,39,44, 25:13,31, 26:2,24,45,64; </a:t>
            </a:r>
            <a:r>
              <a:rPr lang="en-US" sz="2400" b="1" dirty="0" smtClean="0">
                <a:solidFill>
                  <a:srgbClr val="00B050"/>
                </a:solidFill>
              </a:rPr>
              <a:t>Mar. </a:t>
            </a:r>
            <a:r>
              <a:rPr lang="en-US" sz="2400" dirty="0" smtClean="0">
                <a:solidFill>
                  <a:schemeClr val="bg1"/>
                </a:solidFill>
              </a:rPr>
              <a:t>2:10,28, 8:31,38, 9:9,12,31, 10:33,45, 13:26,34, 14:21,41,62;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5:24,6:5,22, 7:34, 9:22,26,44,56,58, 11:30, 12:8,10,40, 17:22,24,26,30, 18:8,31, 19:10, 21:27,36, 22:22,48,69, 24:7;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1:51, 3:13,14, 5:27, 6:27,53,62, 8:28, 12:23,34, 13:31; </a:t>
            </a:r>
            <a:r>
              <a:rPr lang="en-US" sz="2400" b="1" dirty="0" smtClean="0">
                <a:solidFill>
                  <a:srgbClr val="00B050"/>
                </a:solidFill>
              </a:rPr>
              <a:t>Act. </a:t>
            </a:r>
            <a:r>
              <a:rPr lang="en-US" sz="2400" dirty="0" smtClean="0">
                <a:solidFill>
                  <a:schemeClr val="bg1"/>
                </a:solidFill>
              </a:rPr>
              <a:t>7:56; </a:t>
            </a:r>
            <a:r>
              <a:rPr lang="en-US" sz="2400" b="1" dirty="0" smtClean="0">
                <a:solidFill>
                  <a:srgbClr val="00B050"/>
                </a:solidFill>
              </a:rPr>
              <a:t>Rev.</a:t>
            </a:r>
            <a:r>
              <a:rPr lang="en-US" sz="2400" dirty="0" smtClean="0">
                <a:solidFill>
                  <a:schemeClr val="bg1"/>
                </a:solidFill>
              </a:rPr>
              <a:t> 1:13, 14:14)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given Gifts by His Father</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7:51)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Given gifts by His Father</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8:18;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3:35, 5:26,36, 6:39, 13:3, 17:11,24, 18:11; </a:t>
            </a:r>
            <a:r>
              <a:rPr lang="en-US" sz="2400" b="1" dirty="0" smtClean="0">
                <a:solidFill>
                  <a:srgbClr val="00B050"/>
                </a:solidFill>
              </a:rPr>
              <a:t>Heb.</a:t>
            </a:r>
            <a:r>
              <a:rPr lang="en-US" sz="2400" dirty="0" smtClean="0">
                <a:solidFill>
                  <a:schemeClr val="bg1"/>
                </a:solidFill>
              </a:rPr>
              <a:t> 2:13)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Kept God's commandments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2:3; </a:t>
            </a:r>
            <a:r>
              <a:rPr lang="en-US" sz="2400" b="1" dirty="0" smtClean="0">
                <a:solidFill>
                  <a:srgbClr val="00B050"/>
                </a:solidFill>
              </a:rPr>
              <a:t>1 Chr.</a:t>
            </a:r>
            <a:r>
              <a:rPr lang="en-US" sz="2400" dirty="0" smtClean="0">
                <a:solidFill>
                  <a:schemeClr val="bg1"/>
                </a:solidFill>
              </a:rPr>
              <a:t> 29:9, 29:19; </a:t>
            </a:r>
            <a:r>
              <a:rPr lang="en-US" sz="2400" b="1" dirty="0" smtClean="0">
                <a:solidFill>
                  <a:srgbClr val="00B050"/>
                </a:solidFill>
              </a:rPr>
              <a:t>Psa.</a:t>
            </a:r>
            <a:r>
              <a:rPr lang="en-US" sz="2400" dirty="0" smtClean="0">
                <a:solidFill>
                  <a:schemeClr val="bg1"/>
                </a:solidFill>
              </a:rPr>
              <a:t> 72:1;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12:13-14)</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Kept His Father's commandments</a:t>
            </a:r>
            <a:r>
              <a:rPr lang="en-US" sz="2400" dirty="0" smtClean="0">
                <a:solidFill>
                  <a:schemeClr val="bg1"/>
                </a:solidFill>
              </a:rPr>
              <a:t>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8:29, 15:10; </a:t>
            </a:r>
            <a:r>
              <a:rPr lang="en-US" sz="2400" b="1" dirty="0" err="1" smtClean="0">
                <a:solidFill>
                  <a:srgbClr val="00B050"/>
                </a:solidFill>
              </a:rPr>
              <a:t>Php</a:t>
            </a:r>
            <a:r>
              <a:rPr lang="en-US" sz="2400" b="1" dirty="0" smtClean="0">
                <a:solidFill>
                  <a:srgbClr val="00B050"/>
                </a:solidFill>
              </a:rPr>
              <a:t>.</a:t>
            </a:r>
            <a:r>
              <a:rPr lang="en-US" sz="2400" dirty="0" smtClean="0">
                <a:solidFill>
                  <a:schemeClr val="bg1"/>
                </a:solidFill>
              </a:rPr>
              <a:t> 2:8)</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loved God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Loves His Father</a:t>
            </a:r>
            <a:r>
              <a:rPr lang="en-US" sz="2400" dirty="0" smtClean="0">
                <a:solidFill>
                  <a:schemeClr val="bg1"/>
                </a:solidFill>
              </a:rPr>
              <a:t>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14:31)</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celebrated the Feasts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8:2; </a:t>
            </a:r>
            <a:r>
              <a:rPr lang="en-US" sz="2400" b="1" dirty="0" smtClean="0">
                <a:solidFill>
                  <a:srgbClr val="00B050"/>
                </a:solidFill>
              </a:rPr>
              <a:t>2 Chr.</a:t>
            </a:r>
            <a:r>
              <a:rPr lang="en-US" sz="2400" dirty="0" smtClean="0">
                <a:solidFill>
                  <a:schemeClr val="bg1"/>
                </a:solidFill>
              </a:rPr>
              <a:t> 5:3, 7:8,9, 8:13)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celebrated the Feasts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26:2,5, 26:17, 27:15; </a:t>
            </a:r>
            <a:r>
              <a:rPr lang="en-US" sz="2400" b="1" dirty="0" smtClean="0">
                <a:solidFill>
                  <a:srgbClr val="00B050"/>
                </a:solidFill>
              </a:rPr>
              <a:t>Mar. </a:t>
            </a:r>
            <a:r>
              <a:rPr lang="en-US" sz="2400" dirty="0" smtClean="0">
                <a:solidFill>
                  <a:schemeClr val="bg1"/>
                </a:solidFill>
              </a:rPr>
              <a:t>14:1,2, 15:6;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2:41,42, 23:17;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2:23, 4:45, 5:1, 6:4, 7:2,8,10,11,14,37, 10:22, 11:56, 12:12,20, 13:1,29)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  1 Kings </a:t>
            </a:r>
            <a:r>
              <a:rPr lang="en-US" b="1" dirty="0" smtClean="0">
                <a:solidFill>
                  <a:schemeClr val="bg1"/>
                </a:solidFill>
              </a:rPr>
              <a:t>8:1-14 </a:t>
            </a:r>
            <a:r>
              <a:rPr lang="en-US" b="1" dirty="0" smtClean="0">
                <a:solidFill>
                  <a:schemeClr val="bg1"/>
                </a:solidFill>
              </a:rPr>
              <a:t>KJB</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92500" lnSpcReduction="10000"/>
          </a:bodyPr>
          <a:lstStyle/>
          <a:p>
            <a:r>
              <a:rPr lang="en-US" dirty="0" smtClean="0">
                <a:solidFill>
                  <a:schemeClr val="bg1"/>
                </a:solidFill>
              </a:rPr>
              <a:t>1 </a:t>
            </a:r>
            <a:r>
              <a:rPr lang="en-US" dirty="0" err="1" smtClean="0">
                <a:solidFill>
                  <a:schemeClr val="bg1"/>
                </a:solidFill>
              </a:rPr>
              <a:t>Ki</a:t>
            </a:r>
            <a:r>
              <a:rPr lang="en-US" dirty="0" smtClean="0">
                <a:solidFill>
                  <a:schemeClr val="bg1"/>
                </a:solidFill>
              </a:rPr>
              <a:t>. 8:7  For the </a:t>
            </a:r>
            <a:r>
              <a:rPr lang="en-US" dirty="0" err="1" smtClean="0">
                <a:solidFill>
                  <a:schemeClr val="bg1"/>
                </a:solidFill>
              </a:rPr>
              <a:t>cherubims</a:t>
            </a:r>
            <a:r>
              <a:rPr lang="en-US" dirty="0" smtClean="0">
                <a:solidFill>
                  <a:schemeClr val="bg1"/>
                </a:solidFill>
              </a:rPr>
              <a:t> spread forth </a:t>
            </a:r>
            <a:r>
              <a:rPr lang="en-US" i="1" dirty="0" smtClean="0">
                <a:solidFill>
                  <a:schemeClr val="bg1"/>
                </a:solidFill>
              </a:rPr>
              <a:t>their</a:t>
            </a:r>
            <a:r>
              <a:rPr lang="en-US" dirty="0" smtClean="0">
                <a:solidFill>
                  <a:schemeClr val="bg1"/>
                </a:solidFill>
              </a:rPr>
              <a:t> two wings over the place of the ark, and the </a:t>
            </a:r>
            <a:r>
              <a:rPr lang="en-US" dirty="0" err="1" smtClean="0">
                <a:solidFill>
                  <a:schemeClr val="bg1"/>
                </a:solidFill>
              </a:rPr>
              <a:t>cherubims</a:t>
            </a:r>
            <a:r>
              <a:rPr lang="en-US" dirty="0" smtClean="0">
                <a:solidFill>
                  <a:schemeClr val="bg1"/>
                </a:solidFill>
              </a:rPr>
              <a:t> covered the ark and the staves thereof above.</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8:8  And they drew out the staves, that the ends of the staves were seen out in the holy </a:t>
            </a:r>
            <a:r>
              <a:rPr lang="en-US" i="1" dirty="0" smtClean="0">
                <a:solidFill>
                  <a:schemeClr val="bg1"/>
                </a:solidFill>
              </a:rPr>
              <a:t>place</a:t>
            </a:r>
            <a:r>
              <a:rPr lang="en-US" dirty="0" smtClean="0">
                <a:solidFill>
                  <a:schemeClr val="bg1"/>
                </a:solidFill>
              </a:rPr>
              <a:t> before the oracle, and they were not seen without: and there they are unto this day.</a:t>
            </a:r>
          </a:p>
          <a:p>
            <a:endParaRPr lang="en-US" sz="9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8:9  </a:t>
            </a:r>
            <a:r>
              <a:rPr lang="en-US" i="1" dirty="0" smtClean="0">
                <a:solidFill>
                  <a:schemeClr val="bg1"/>
                </a:solidFill>
              </a:rPr>
              <a:t>There was</a:t>
            </a:r>
            <a:r>
              <a:rPr lang="en-US" dirty="0" smtClean="0">
                <a:solidFill>
                  <a:schemeClr val="bg1"/>
                </a:solidFill>
              </a:rPr>
              <a:t> nothing in the ark save the two tables of stone, which Moses put there at </a:t>
            </a:r>
            <a:r>
              <a:rPr lang="en-US" dirty="0" err="1" smtClean="0">
                <a:solidFill>
                  <a:schemeClr val="bg1"/>
                </a:solidFill>
              </a:rPr>
              <a:t>Horeb</a:t>
            </a:r>
            <a:r>
              <a:rPr lang="en-US" dirty="0" smtClean="0">
                <a:solidFill>
                  <a:schemeClr val="bg1"/>
                </a:solidFill>
              </a:rPr>
              <a:t>, when the LORD made </a:t>
            </a:r>
            <a:r>
              <a:rPr lang="en-US" i="1" dirty="0" smtClean="0">
                <a:solidFill>
                  <a:schemeClr val="bg1"/>
                </a:solidFill>
              </a:rPr>
              <a:t>a covenant</a:t>
            </a:r>
            <a:r>
              <a:rPr lang="en-US" dirty="0" smtClean="0">
                <a:solidFill>
                  <a:schemeClr val="bg1"/>
                </a:solidFill>
              </a:rPr>
              <a:t> with the children of Israel, when they came out of the land of Egypt.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son of Bathsheba (daughter of 7 (oath/promise; even the 'handmaid'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1:17)) (</a:t>
            </a:r>
            <a:r>
              <a:rPr lang="en-US" sz="2400" b="1" dirty="0" smtClean="0">
                <a:solidFill>
                  <a:srgbClr val="00B050"/>
                </a:solidFill>
              </a:rPr>
              <a:t>2 Sam.</a:t>
            </a:r>
            <a:r>
              <a:rPr lang="en-US" sz="2400" dirty="0" smtClean="0">
                <a:solidFill>
                  <a:schemeClr val="bg1"/>
                </a:solidFill>
              </a:rPr>
              <a:t> 12:24;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1:11,17,21,28,30, 2:13,19) (see </a:t>
            </a:r>
            <a:r>
              <a:rPr lang="en-US" sz="2400" b="1" dirty="0" smtClean="0">
                <a:solidFill>
                  <a:srgbClr val="00B050"/>
                </a:solidFill>
              </a:rPr>
              <a:t>Rev.</a:t>
            </a:r>
            <a:r>
              <a:rPr lang="en-US" sz="2400" dirty="0" smtClean="0">
                <a:solidFill>
                  <a:schemeClr val="bg1"/>
                </a:solidFill>
              </a:rPr>
              <a:t> 1-3 &amp; 12))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son of the 'handmaid'</a:t>
            </a:r>
            <a:r>
              <a:rPr lang="en-US" sz="2400" dirty="0" smtClean="0">
                <a:solidFill>
                  <a:schemeClr val="bg1"/>
                </a:solidFill>
              </a:rPr>
              <a:t>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1:38) </a:t>
            </a:r>
            <a:r>
              <a:rPr lang="en-US" sz="2400" b="1" dirty="0" smtClean="0">
                <a:solidFill>
                  <a:srgbClr val="FFC000"/>
                </a:solidFill>
              </a:rPr>
              <a:t>and of the woman of 7 </a:t>
            </a:r>
            <a:r>
              <a:rPr lang="en-US" sz="2400" dirty="0" smtClean="0">
                <a:solidFill>
                  <a:schemeClr val="bg1"/>
                </a:solidFill>
              </a:rPr>
              <a:t>(</a:t>
            </a:r>
            <a:r>
              <a:rPr lang="en-US" sz="2400" b="1" dirty="0" smtClean="0">
                <a:solidFill>
                  <a:srgbClr val="00B050"/>
                </a:solidFill>
              </a:rPr>
              <a:t>Rev.</a:t>
            </a:r>
            <a:r>
              <a:rPr lang="en-US" sz="2400" dirty="0" smtClean="0">
                <a:solidFill>
                  <a:schemeClr val="bg1"/>
                </a:solidFill>
              </a:rPr>
              <a:t> 1:12,20, 12:1-2,5)</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 woman sat on His right hand, upon a seat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2:19)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 woman (church) will sit at Jesus right hand upon a seat</a:t>
            </a:r>
            <a:r>
              <a:rPr lang="en-US" sz="2400" dirty="0" smtClean="0">
                <a:solidFill>
                  <a:schemeClr val="bg1"/>
                </a:solidFill>
              </a:rPr>
              <a:t> (</a:t>
            </a:r>
            <a:r>
              <a:rPr lang="en-US" sz="2400" b="1" dirty="0" smtClean="0">
                <a:solidFill>
                  <a:srgbClr val="00B050"/>
                </a:solidFill>
              </a:rPr>
              <a:t>Rev.</a:t>
            </a:r>
            <a:r>
              <a:rPr lang="en-US" sz="2400" dirty="0" smtClean="0">
                <a:solidFill>
                  <a:schemeClr val="bg1"/>
                </a:solidFill>
              </a:rPr>
              <a:t> 3:21</a:t>
            </a:r>
            <a:r>
              <a:rPr lang="en-US" sz="2000" dirty="0" smtClean="0">
                <a:solidFill>
                  <a:schemeClr val="bg1"/>
                </a:solidFill>
              </a:rPr>
              <a:t>)</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Servant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1:19,26, 3:7-9, 8:28-30,59; </a:t>
            </a:r>
            <a:r>
              <a:rPr lang="en-US" sz="2400" b="1" dirty="0" smtClean="0">
                <a:solidFill>
                  <a:srgbClr val="00B050"/>
                </a:solidFill>
              </a:rPr>
              <a:t>2 Chr.</a:t>
            </a:r>
            <a:r>
              <a:rPr lang="en-US" sz="2400" dirty="0" smtClean="0">
                <a:solidFill>
                  <a:schemeClr val="bg1"/>
                </a:solidFill>
              </a:rPr>
              <a:t> 6:14,19,20)</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Servant</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41:8,9, 42:1,19, 49:3, 52:13; </a:t>
            </a:r>
            <a:r>
              <a:rPr lang="en-US" sz="2400" b="1" dirty="0" err="1" smtClean="0">
                <a:solidFill>
                  <a:srgbClr val="00B050"/>
                </a:solidFill>
              </a:rPr>
              <a:t>Eze</a:t>
            </a:r>
            <a:r>
              <a:rPr lang="en-US" sz="2400" b="1" dirty="0" smtClean="0">
                <a:solidFill>
                  <a:srgbClr val="00B050"/>
                </a:solidFill>
              </a:rPr>
              <a:t>.</a:t>
            </a:r>
            <a:r>
              <a:rPr lang="en-US" sz="2400" dirty="0" smtClean="0">
                <a:solidFill>
                  <a:schemeClr val="bg1"/>
                </a:solidFill>
              </a:rPr>
              <a:t> 34:23,24, 37:24,25; </a:t>
            </a:r>
            <a:r>
              <a:rPr lang="en-US" sz="2400" b="1" dirty="0" err="1" smtClean="0">
                <a:solidFill>
                  <a:srgbClr val="00B050"/>
                </a:solidFill>
              </a:rPr>
              <a:t>Zec.</a:t>
            </a:r>
            <a:r>
              <a:rPr lang="en-US" sz="2400" dirty="0" smtClean="0">
                <a:solidFill>
                  <a:schemeClr val="bg1"/>
                </a:solidFill>
              </a:rPr>
              <a:t> 3:8; </a:t>
            </a:r>
            <a:r>
              <a:rPr lang="en-US" sz="2400" b="1" dirty="0" smtClean="0">
                <a:solidFill>
                  <a:srgbClr val="00B050"/>
                </a:solidFill>
              </a:rPr>
              <a:t>Mat.</a:t>
            </a:r>
            <a:r>
              <a:rPr lang="en-US" sz="2400" dirty="0" smtClean="0">
                <a:solidFill>
                  <a:schemeClr val="bg1"/>
                </a:solidFill>
              </a:rPr>
              <a:t> 12:18)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Intercessory prayer</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8:22-54,59; </a:t>
            </a:r>
            <a:r>
              <a:rPr lang="en-US" sz="2400" b="1" dirty="0" smtClean="0">
                <a:solidFill>
                  <a:srgbClr val="00B050"/>
                </a:solidFill>
              </a:rPr>
              <a:t>2 Chr.</a:t>
            </a:r>
            <a:r>
              <a:rPr lang="en-US" sz="2400" dirty="0" smtClean="0">
                <a:solidFill>
                  <a:schemeClr val="bg1"/>
                </a:solidFill>
              </a:rPr>
              <a:t> 6:12-42, 7:1)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Intercessory Prayer</a:t>
            </a:r>
            <a:r>
              <a:rPr lang="en-US" sz="2400" dirty="0" smtClean="0">
                <a:solidFill>
                  <a:schemeClr val="bg1"/>
                </a:solidFill>
              </a:rPr>
              <a:t>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23:34;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17:1-26; </a:t>
            </a:r>
            <a:r>
              <a:rPr lang="en-US" sz="2400" b="1" dirty="0" smtClean="0">
                <a:solidFill>
                  <a:srgbClr val="00B050"/>
                </a:solidFill>
              </a:rPr>
              <a:t>Rev.</a:t>
            </a:r>
            <a:r>
              <a:rPr lang="en-US" sz="2400" dirty="0" smtClean="0">
                <a:solidFill>
                  <a:schemeClr val="bg1"/>
                </a:solidFill>
              </a:rPr>
              <a:t> 8:3-4)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Fire </a:t>
            </a:r>
            <a:r>
              <a:rPr lang="en-US" sz="2400" b="1" smtClean="0">
                <a:solidFill>
                  <a:srgbClr val="FFC000"/>
                </a:solidFill>
              </a:rPr>
              <a:t>comes from </a:t>
            </a:r>
            <a:r>
              <a:rPr lang="en-US" sz="2400" b="1" dirty="0" smtClean="0">
                <a:solidFill>
                  <a:srgbClr val="FFC000"/>
                </a:solidFill>
              </a:rPr>
              <a:t>Heaven in response to His prayer</a:t>
            </a:r>
            <a:r>
              <a:rPr lang="en-US" sz="2400" dirty="0" smtClean="0">
                <a:solidFill>
                  <a:schemeClr val="bg1"/>
                </a:solidFill>
              </a:rPr>
              <a:t> (</a:t>
            </a:r>
            <a:r>
              <a:rPr lang="en-US" sz="2400" b="1" dirty="0" smtClean="0">
                <a:solidFill>
                  <a:srgbClr val="00B050"/>
                </a:solidFill>
              </a:rPr>
              <a:t>2 Chr.</a:t>
            </a:r>
            <a:r>
              <a:rPr lang="en-US" sz="2400" dirty="0" smtClean="0">
                <a:solidFill>
                  <a:schemeClr val="bg1"/>
                </a:solidFill>
              </a:rPr>
              <a:t> 7:1,3)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Fire comes from Heaven in response to His prayer</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133:1-3;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24:49; </a:t>
            </a:r>
            <a:r>
              <a:rPr lang="en-US" sz="2400" b="1" dirty="0" smtClean="0">
                <a:solidFill>
                  <a:srgbClr val="00B050"/>
                </a:solidFill>
              </a:rPr>
              <a:t>Act. </a:t>
            </a:r>
            <a:r>
              <a:rPr lang="en-US" sz="2400" dirty="0" smtClean="0">
                <a:solidFill>
                  <a:schemeClr val="bg1"/>
                </a:solidFill>
              </a:rPr>
              <a:t>1:1-4,33; </a:t>
            </a:r>
            <a:r>
              <a:rPr lang="en-US" sz="2400" b="1" dirty="0" smtClean="0">
                <a:solidFill>
                  <a:srgbClr val="00B050"/>
                </a:solidFill>
              </a:rPr>
              <a:t>Rev.</a:t>
            </a:r>
            <a:r>
              <a:rPr lang="en-US" sz="2400" dirty="0" smtClean="0">
                <a:solidFill>
                  <a:schemeClr val="bg1"/>
                </a:solidFill>
              </a:rPr>
              <a:t> 5:6)</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Blessed the people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8:55)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Blessed the people</a:t>
            </a:r>
            <a:r>
              <a:rPr lang="en-US" sz="2400" dirty="0" smtClean="0">
                <a:solidFill>
                  <a:schemeClr val="bg1"/>
                </a:solidFill>
              </a:rPr>
              <a:t> (</a:t>
            </a:r>
            <a:r>
              <a:rPr lang="en-US" sz="2400" b="1" dirty="0" smtClean="0">
                <a:solidFill>
                  <a:srgbClr val="00B050"/>
                </a:solidFill>
              </a:rPr>
              <a:t>Mar.</a:t>
            </a:r>
            <a:r>
              <a:rPr lang="en-US" sz="2400" dirty="0" smtClean="0">
                <a:solidFill>
                  <a:schemeClr val="bg1"/>
                </a:solidFill>
              </a:rPr>
              <a:t> 10:16;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2:28, 24:50,51; </a:t>
            </a:r>
            <a:r>
              <a:rPr lang="en-US" sz="2400" b="1" dirty="0" smtClean="0">
                <a:solidFill>
                  <a:srgbClr val="00B050"/>
                </a:solidFill>
              </a:rPr>
              <a:t>Act. </a:t>
            </a:r>
            <a:r>
              <a:rPr lang="en-US" sz="2400" dirty="0" smtClean="0">
                <a:solidFill>
                  <a:schemeClr val="bg1"/>
                </a:solidFill>
              </a:rPr>
              <a:t>3:26; </a:t>
            </a:r>
            <a:r>
              <a:rPr lang="en-US" sz="2400" b="1" dirty="0" smtClean="0">
                <a:solidFill>
                  <a:srgbClr val="00B050"/>
                </a:solidFill>
              </a:rPr>
              <a:t>Gal.</a:t>
            </a:r>
            <a:r>
              <a:rPr lang="en-US" sz="2400" dirty="0" smtClean="0">
                <a:solidFill>
                  <a:schemeClr val="bg1"/>
                </a:solidFill>
              </a:rPr>
              <a:t> 3:8; </a:t>
            </a:r>
            <a:r>
              <a:rPr lang="en-US" sz="2400" b="1" dirty="0" smtClean="0">
                <a:solidFill>
                  <a:srgbClr val="00B050"/>
                </a:solidFill>
              </a:rPr>
              <a:t>Eph.</a:t>
            </a:r>
            <a:r>
              <a:rPr lang="en-US" sz="2400" dirty="0" smtClean="0">
                <a:solidFill>
                  <a:schemeClr val="bg1"/>
                </a:solidFill>
              </a:rPr>
              <a:t> 1:3)</a:t>
            </a:r>
          </a:p>
          <a:p>
            <a:endParaRPr lang="en-US" sz="400"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Told people to keep God's commandments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8:58,60-61)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Told people to Keep God's commandments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5:19, 19:17)</a:t>
            </a:r>
          </a:p>
          <a:p>
            <a:pPr lvl="1"/>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brothers and sisters</a:t>
            </a:r>
            <a:r>
              <a:rPr lang="en-US" sz="2400" dirty="0" smtClean="0">
                <a:solidFill>
                  <a:schemeClr val="bg1"/>
                </a:solidFill>
              </a:rPr>
              <a:t> (</a:t>
            </a:r>
            <a:r>
              <a:rPr lang="en-US" sz="2400" b="1" dirty="0" smtClean="0">
                <a:solidFill>
                  <a:srgbClr val="00B050"/>
                </a:solidFill>
              </a:rPr>
              <a:t>2 Sam.</a:t>
            </a:r>
            <a:r>
              <a:rPr lang="en-US" sz="2400" dirty="0" smtClean="0">
                <a:solidFill>
                  <a:schemeClr val="bg1"/>
                </a:solidFill>
              </a:rPr>
              <a:t> 3:2-5, 5:13-16, 13:1,4,20,22-30,32,34,38,39, 14:1,21,23-25,27-33, 15:1-4,6,7,10-14,31,34,37, 16:8,15-18,20-23, 17:1,4-7,9,14,15,18,20,24-26, 18:5,9,10,12,14,15,17,18,29,32,33, 19:1,4,6,9,10, 20:6;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1:5-9,11,13,18,24,25,41-43,49-51, 2:7,13,15,19,21-24,28; </a:t>
            </a:r>
            <a:r>
              <a:rPr lang="en-US" sz="2400" b="1" dirty="0" smtClean="0">
                <a:solidFill>
                  <a:srgbClr val="00B050"/>
                </a:solidFill>
              </a:rPr>
              <a:t>1 Chr.</a:t>
            </a:r>
            <a:r>
              <a:rPr lang="en-US" sz="2400" dirty="0" smtClean="0">
                <a:solidFill>
                  <a:schemeClr val="bg1"/>
                </a:solidFill>
              </a:rPr>
              <a:t> 3:1-9, 14:3-7, 17:11, 28:5; </a:t>
            </a:r>
            <a:r>
              <a:rPr lang="en-US" sz="2400" b="1" dirty="0" smtClean="0">
                <a:solidFill>
                  <a:srgbClr val="00B050"/>
                </a:solidFill>
              </a:rPr>
              <a:t>2 Chr.</a:t>
            </a:r>
            <a:r>
              <a:rPr lang="en-US" sz="2400" dirty="0" smtClean="0">
                <a:solidFill>
                  <a:schemeClr val="bg1"/>
                </a:solidFill>
              </a:rPr>
              <a:t> 11:20,21; </a:t>
            </a:r>
            <a:r>
              <a:rPr lang="en-US" sz="2400" b="1" dirty="0" smtClean="0">
                <a:solidFill>
                  <a:srgbClr val="00B050"/>
                </a:solidFill>
              </a:rPr>
              <a:t>Psa.</a:t>
            </a:r>
            <a:r>
              <a:rPr lang="en-US" sz="2400" dirty="0" smtClean="0">
                <a:solidFill>
                  <a:schemeClr val="bg1"/>
                </a:solidFill>
              </a:rPr>
              <a:t> 3:1)</a:t>
            </a:r>
          </a:p>
          <a:p>
            <a:pPr lvl="1"/>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'brothers' and 'sisters'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12:46-50, 13:56; </a:t>
            </a:r>
            <a:r>
              <a:rPr lang="en-US" sz="2400" b="1" dirty="0" smtClean="0">
                <a:solidFill>
                  <a:srgbClr val="00B050"/>
                </a:solidFill>
              </a:rPr>
              <a:t>Mar. </a:t>
            </a:r>
            <a:r>
              <a:rPr lang="en-US" sz="2400" dirty="0" smtClean="0">
                <a:solidFill>
                  <a:schemeClr val="bg1"/>
                </a:solidFill>
              </a:rPr>
              <a:t>3:31-35, 6:3;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8:19-21; </a:t>
            </a:r>
            <a:r>
              <a:rPr lang="en-US" sz="2400" b="1" dirty="0" smtClean="0">
                <a:solidFill>
                  <a:srgbClr val="00B050"/>
                </a:solidFill>
              </a:rPr>
              <a:t>Rom.</a:t>
            </a:r>
            <a:r>
              <a:rPr lang="en-US" sz="2400" dirty="0" smtClean="0">
                <a:solidFill>
                  <a:schemeClr val="bg1"/>
                </a:solidFill>
              </a:rPr>
              <a:t> 8:5,23; </a:t>
            </a:r>
            <a:r>
              <a:rPr lang="en-US" sz="2400" b="1" dirty="0" smtClean="0">
                <a:solidFill>
                  <a:srgbClr val="00B050"/>
                </a:solidFill>
              </a:rPr>
              <a:t>Gal.</a:t>
            </a:r>
            <a:r>
              <a:rPr lang="en-US" sz="2400" dirty="0" smtClean="0">
                <a:solidFill>
                  <a:schemeClr val="bg1"/>
                </a:solidFill>
              </a:rPr>
              <a:t> 1:19, 4:5; </a:t>
            </a:r>
            <a:r>
              <a:rPr lang="en-US" sz="2400" b="1" dirty="0" smtClean="0">
                <a:solidFill>
                  <a:srgbClr val="00B050"/>
                </a:solidFill>
              </a:rPr>
              <a:t>Eph.</a:t>
            </a:r>
            <a:r>
              <a:rPr lang="en-US" sz="2400" dirty="0" smtClean="0">
                <a:solidFill>
                  <a:schemeClr val="bg1"/>
                </a:solidFill>
              </a:rPr>
              <a:t> 1:5; </a:t>
            </a:r>
            <a:r>
              <a:rPr lang="en-US" sz="2400" b="1" dirty="0" smtClean="0">
                <a:solidFill>
                  <a:srgbClr val="00B050"/>
                </a:solidFill>
              </a:rPr>
              <a:t>Heb.</a:t>
            </a:r>
            <a:r>
              <a:rPr lang="en-US" sz="2400" dirty="0" smtClean="0">
                <a:solidFill>
                  <a:schemeClr val="bg1"/>
                </a:solidFill>
              </a:rPr>
              <a:t> 2:11)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Counted as offender by brethren</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1:5,9,11,21,25,51)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Counted as offender by brethren</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9:34, 12;24, 20:19, 27:3,31; </a:t>
            </a:r>
            <a:r>
              <a:rPr lang="en-US" sz="2400" b="1" dirty="0" smtClean="0">
                <a:solidFill>
                  <a:srgbClr val="00B050"/>
                </a:solidFill>
              </a:rPr>
              <a:t>Mar. </a:t>
            </a:r>
            <a:r>
              <a:rPr lang="en-US" sz="2400" dirty="0" smtClean="0">
                <a:solidFill>
                  <a:schemeClr val="bg1"/>
                </a:solidFill>
              </a:rPr>
              <a:t>3:22-30, 14:64, 15:13,14,20, 15:27;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7:39, 11:15,18, 18:33, 19:7, 23:21, 24:20;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7:20, 8:48,52, 9:16,24,25, 10:20, 11:53, 18:31, 19:6,10,15; </a:t>
            </a:r>
            <a:r>
              <a:rPr lang="en-US" sz="2400" b="1" dirty="0" smtClean="0">
                <a:solidFill>
                  <a:srgbClr val="00B050"/>
                </a:solidFill>
              </a:rPr>
              <a:t>Act. </a:t>
            </a:r>
            <a:r>
              <a:rPr lang="en-US" sz="2400" dirty="0" smtClean="0">
                <a:solidFill>
                  <a:schemeClr val="bg1"/>
                </a:solidFill>
              </a:rPr>
              <a:t>3:13-15)</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Adversaries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1:5,9,11,25, 2:13,26,28,36-46, 11:14,23-25,26-27)</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Adversaries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2:2; </a:t>
            </a:r>
            <a:r>
              <a:rPr lang="en-US" sz="2400" b="1" dirty="0" smtClean="0">
                <a:solidFill>
                  <a:srgbClr val="00B050"/>
                </a:solidFill>
              </a:rPr>
              <a:t>Mat.</a:t>
            </a:r>
            <a:r>
              <a:rPr lang="en-US" sz="2400" dirty="0" smtClean="0">
                <a:solidFill>
                  <a:schemeClr val="bg1"/>
                </a:solidFill>
              </a:rPr>
              <a:t> 2:1-18,22;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13:17; </a:t>
            </a:r>
            <a:r>
              <a:rPr lang="en-US" sz="2400" b="1" dirty="0" smtClean="0">
                <a:solidFill>
                  <a:srgbClr val="00B050"/>
                </a:solidFill>
              </a:rPr>
              <a:t>Act. </a:t>
            </a:r>
            <a:r>
              <a:rPr lang="en-US" sz="2400" dirty="0" smtClean="0">
                <a:solidFill>
                  <a:schemeClr val="bg1"/>
                </a:solidFill>
              </a:rPr>
              <a:t>4:26; </a:t>
            </a:r>
            <a:r>
              <a:rPr lang="en-US" sz="2400" b="1" dirty="0" smtClean="0">
                <a:solidFill>
                  <a:srgbClr val="00B050"/>
                </a:solidFill>
              </a:rPr>
              <a:t>Rev.</a:t>
            </a:r>
            <a:r>
              <a:rPr lang="en-US" sz="2400" dirty="0" smtClean="0">
                <a:solidFill>
                  <a:schemeClr val="bg1"/>
                </a:solidFill>
              </a:rPr>
              <a:t> 6:15, 12:3-4,7-17, 16:14, 17:12-14, 19:19)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His brethren tried to entrap Him by His words to strip the kingdom from Him through treachery</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1:5,9,11,25, 2:13,17,22)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His brethren tried to entrap Him by His words to strip the Kingdom from Him through treachery</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2:1-18, 10:4, 12:14, 17:22, 20:18, 21:38, 22:15, 26:2,16,24,25,45,48, 27:3,4; </a:t>
            </a:r>
            <a:r>
              <a:rPr lang="en-US" sz="2400" b="1" dirty="0" smtClean="0">
                <a:solidFill>
                  <a:srgbClr val="00B050"/>
                </a:solidFill>
              </a:rPr>
              <a:t>Mar. </a:t>
            </a:r>
            <a:r>
              <a:rPr lang="en-US" sz="2400" dirty="0" smtClean="0">
                <a:solidFill>
                  <a:schemeClr val="bg1"/>
                </a:solidFill>
              </a:rPr>
              <a:t>3:6,19, 11:18, 12:7, 14:1,10,11,21,41,44;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20:14, 21;16, 22:2,4,6,22;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6:64,71, 12:4, 13:2,11, 18:2,5; </a:t>
            </a:r>
            <a:r>
              <a:rPr lang="en-US" sz="2400" b="1" dirty="0" smtClean="0">
                <a:solidFill>
                  <a:srgbClr val="00B050"/>
                </a:solidFill>
              </a:rPr>
              <a:t>Act. </a:t>
            </a:r>
            <a:r>
              <a:rPr lang="en-US" sz="2400" dirty="0" smtClean="0">
                <a:solidFill>
                  <a:schemeClr val="bg1"/>
                </a:solidFill>
              </a:rPr>
              <a:t>1:16,18, 7:52; </a:t>
            </a:r>
            <a:r>
              <a:rPr lang="en-US" sz="2400" b="1" dirty="0" smtClean="0">
                <a:solidFill>
                  <a:srgbClr val="00B050"/>
                </a:solidFill>
              </a:rPr>
              <a:t>1 Cor.</a:t>
            </a:r>
            <a:r>
              <a:rPr lang="en-US" sz="2400" dirty="0" smtClean="0">
                <a:solidFill>
                  <a:schemeClr val="bg1"/>
                </a:solidFill>
              </a:rPr>
              <a:t> 11:23)</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Merciful</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1:51-53, 2:7,26,36-39)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Merciful</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9:27, 15:22, 17:15, 20:30,31; </a:t>
            </a:r>
            <a:r>
              <a:rPr lang="en-US" sz="2400" b="1" dirty="0" smtClean="0">
                <a:solidFill>
                  <a:srgbClr val="00B050"/>
                </a:solidFill>
              </a:rPr>
              <a:t>Mar. </a:t>
            </a:r>
            <a:r>
              <a:rPr lang="en-US" sz="2400" dirty="0" smtClean="0">
                <a:solidFill>
                  <a:schemeClr val="bg1"/>
                </a:solidFill>
              </a:rPr>
              <a:t>10:47,48;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17:13, 18:38,39, 23:34;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5:14, 8:11; </a:t>
            </a:r>
            <a:r>
              <a:rPr lang="en-US" sz="2400" b="1" dirty="0" smtClean="0">
                <a:solidFill>
                  <a:srgbClr val="00B050"/>
                </a:solidFill>
              </a:rPr>
              <a:t>1 Tim.</a:t>
            </a:r>
            <a:r>
              <a:rPr lang="en-US" sz="2400" dirty="0" smtClean="0">
                <a:solidFill>
                  <a:schemeClr val="bg1"/>
                </a:solidFill>
              </a:rPr>
              <a:t> 1:2,13,16; </a:t>
            </a:r>
            <a:r>
              <a:rPr lang="en-US" sz="2400" b="1" dirty="0" smtClean="0">
                <a:solidFill>
                  <a:srgbClr val="00B050"/>
                </a:solidFill>
              </a:rPr>
              <a:t>2 Tim.</a:t>
            </a:r>
            <a:r>
              <a:rPr lang="en-US" sz="2400" dirty="0" smtClean="0">
                <a:solidFill>
                  <a:schemeClr val="bg1"/>
                </a:solidFill>
              </a:rPr>
              <a:t> 1:2,18; </a:t>
            </a:r>
            <a:r>
              <a:rPr lang="en-US" sz="2400" b="1" dirty="0" smtClean="0">
                <a:solidFill>
                  <a:srgbClr val="00B050"/>
                </a:solidFill>
              </a:rPr>
              <a:t>Tit.</a:t>
            </a:r>
            <a:r>
              <a:rPr lang="en-US" sz="2400" dirty="0" smtClean="0">
                <a:solidFill>
                  <a:schemeClr val="bg1"/>
                </a:solidFill>
              </a:rPr>
              <a:t> 1:4; </a:t>
            </a:r>
            <a:r>
              <a:rPr lang="en-US" sz="2400" b="1" dirty="0" smtClean="0">
                <a:solidFill>
                  <a:srgbClr val="00B050"/>
                </a:solidFill>
              </a:rPr>
              <a:t>Jam.</a:t>
            </a:r>
            <a:r>
              <a:rPr lang="en-US" sz="2400" dirty="0" smtClean="0">
                <a:solidFill>
                  <a:schemeClr val="bg1"/>
                </a:solidFill>
              </a:rPr>
              <a:t> 5:11; </a:t>
            </a:r>
            <a:r>
              <a:rPr lang="en-US" sz="2400" b="1" dirty="0" smtClean="0">
                <a:solidFill>
                  <a:srgbClr val="00B050"/>
                </a:solidFill>
              </a:rPr>
              <a:t>Jud.</a:t>
            </a:r>
            <a:r>
              <a:rPr lang="en-US" sz="2400" dirty="0" smtClean="0">
                <a:solidFill>
                  <a:schemeClr val="bg1"/>
                </a:solidFill>
              </a:rPr>
              <a:t> 1:21)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Time of Probation given to enemies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1:51-53, 2:23,26,36-39)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Time of Probation given to enemies</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3:17, 8:11; </a:t>
            </a:r>
            <a:r>
              <a:rPr lang="en-US" sz="2400" b="1" dirty="0" smtClean="0">
                <a:solidFill>
                  <a:srgbClr val="00B050"/>
                </a:solidFill>
              </a:rPr>
              <a:t>Dan.</a:t>
            </a:r>
            <a:r>
              <a:rPr lang="en-US" sz="2400" dirty="0" smtClean="0">
                <a:solidFill>
                  <a:schemeClr val="bg1"/>
                </a:solidFill>
              </a:rPr>
              <a:t> 9:24-27; </a:t>
            </a:r>
            <a:r>
              <a:rPr lang="en-US" sz="2400" b="1" dirty="0" smtClean="0">
                <a:solidFill>
                  <a:srgbClr val="00B050"/>
                </a:solidFill>
              </a:rPr>
              <a:t>Mat.</a:t>
            </a:r>
            <a:r>
              <a:rPr lang="en-US" sz="2400" dirty="0" smtClean="0">
                <a:solidFill>
                  <a:schemeClr val="bg1"/>
                </a:solidFill>
              </a:rPr>
              <a:t> 18:22; </a:t>
            </a:r>
            <a:r>
              <a:rPr lang="en-US" sz="2400" b="1" dirty="0" smtClean="0">
                <a:solidFill>
                  <a:srgbClr val="00B050"/>
                </a:solidFill>
              </a:rPr>
              <a:t>Act. </a:t>
            </a:r>
            <a:r>
              <a:rPr lang="en-US" sz="2400" dirty="0" smtClean="0">
                <a:solidFill>
                  <a:schemeClr val="bg1"/>
                </a:solidFill>
              </a:rPr>
              <a:t>7:56; </a:t>
            </a:r>
            <a:r>
              <a:rPr lang="en-US" sz="2400" b="1" dirty="0" smtClean="0">
                <a:solidFill>
                  <a:srgbClr val="00B050"/>
                </a:solidFill>
              </a:rPr>
              <a:t>1 Cor.</a:t>
            </a:r>
            <a:r>
              <a:rPr lang="en-US" sz="2400" dirty="0" smtClean="0">
                <a:solidFill>
                  <a:schemeClr val="bg1"/>
                </a:solidFill>
              </a:rPr>
              <a:t> 4:5; </a:t>
            </a:r>
            <a:r>
              <a:rPr lang="en-US" sz="2400" b="1" dirty="0" smtClean="0">
                <a:solidFill>
                  <a:srgbClr val="00B050"/>
                </a:solidFill>
              </a:rPr>
              <a:t>Rev.</a:t>
            </a:r>
            <a:r>
              <a:rPr lang="en-US" sz="2400" dirty="0" smtClean="0">
                <a:solidFill>
                  <a:schemeClr val="bg1"/>
                </a:solidFill>
              </a:rPr>
              <a:t> 14:6-12)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Cast out corrupt priests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1:25, 2:22,26,27,35)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Cast out the corrupt priests and moneychangers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21:12-13; </a:t>
            </a:r>
            <a:r>
              <a:rPr lang="en-US" sz="2400" b="1" dirty="0" smtClean="0">
                <a:solidFill>
                  <a:srgbClr val="00B050"/>
                </a:solidFill>
              </a:rPr>
              <a:t>Mar. </a:t>
            </a:r>
            <a:r>
              <a:rPr lang="en-US" sz="2400" dirty="0" smtClean="0">
                <a:solidFill>
                  <a:schemeClr val="bg1"/>
                </a:solidFill>
              </a:rPr>
              <a:t>11:15-18;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19:45-46;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2:14-17)</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Just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2:6,9,23-26,29,31-34,42-46)</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Just</a:t>
            </a:r>
            <a:r>
              <a:rPr lang="en-US" sz="2400" dirty="0" smtClean="0">
                <a:solidFill>
                  <a:schemeClr val="bg1"/>
                </a:solidFill>
              </a:rPr>
              <a:t> (</a:t>
            </a:r>
            <a:r>
              <a:rPr lang="en-US" sz="2400" b="1" dirty="0" smtClean="0">
                <a:solidFill>
                  <a:srgbClr val="00B050"/>
                </a:solidFill>
              </a:rPr>
              <a:t>Jer.</a:t>
            </a:r>
            <a:r>
              <a:rPr lang="en-US" sz="2400" dirty="0" smtClean="0">
                <a:solidFill>
                  <a:schemeClr val="bg1"/>
                </a:solidFill>
              </a:rPr>
              <a:t> 23:5; </a:t>
            </a:r>
            <a:r>
              <a:rPr lang="en-US" sz="2400" b="1" dirty="0" err="1" smtClean="0">
                <a:solidFill>
                  <a:srgbClr val="00B050"/>
                </a:solidFill>
              </a:rPr>
              <a:t>Zec.</a:t>
            </a:r>
            <a:r>
              <a:rPr lang="en-US" sz="2400" dirty="0" smtClean="0">
                <a:solidFill>
                  <a:schemeClr val="bg1"/>
                </a:solidFill>
              </a:rPr>
              <a:t> 9:9; </a:t>
            </a:r>
            <a:r>
              <a:rPr lang="en-US" sz="2400" b="1" dirty="0" smtClean="0">
                <a:solidFill>
                  <a:srgbClr val="00B050"/>
                </a:solidFill>
              </a:rPr>
              <a:t>Mat.</a:t>
            </a:r>
            <a:r>
              <a:rPr lang="en-US" sz="2400" dirty="0" smtClean="0">
                <a:solidFill>
                  <a:schemeClr val="bg1"/>
                </a:solidFill>
              </a:rPr>
              <a:t> 27:19,24;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1:17;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5:30; </a:t>
            </a:r>
            <a:r>
              <a:rPr lang="en-US" sz="2400" b="1" dirty="0" smtClean="0">
                <a:solidFill>
                  <a:srgbClr val="00B050"/>
                </a:solidFill>
              </a:rPr>
              <a:t>Act. </a:t>
            </a:r>
            <a:r>
              <a:rPr lang="en-US" sz="2400" dirty="0" smtClean="0">
                <a:solidFill>
                  <a:schemeClr val="bg1"/>
                </a:solidFill>
              </a:rPr>
              <a:t>3:14, 7:52, 22:14; </a:t>
            </a:r>
            <a:r>
              <a:rPr lang="en-US" sz="2400" b="1" dirty="0" smtClean="0">
                <a:solidFill>
                  <a:srgbClr val="00B050"/>
                </a:solidFill>
              </a:rPr>
              <a:t>1 Pet.</a:t>
            </a:r>
            <a:r>
              <a:rPr lang="en-US" sz="2400" dirty="0" smtClean="0">
                <a:solidFill>
                  <a:schemeClr val="bg1"/>
                </a:solidFill>
              </a:rPr>
              <a:t> 3:18)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Generous, gave gifts to a woman</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10:13; 2 Chr. 9:12)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Generous, gave gifts to a woman (church)</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68:18; </a:t>
            </a:r>
            <a:r>
              <a:rPr lang="en-US" sz="2400" b="1" dirty="0" smtClean="0">
                <a:solidFill>
                  <a:srgbClr val="00B050"/>
                </a:solidFill>
              </a:rPr>
              <a:t>Act. </a:t>
            </a:r>
            <a:r>
              <a:rPr lang="en-US" sz="2400" dirty="0" smtClean="0">
                <a:solidFill>
                  <a:schemeClr val="bg1"/>
                </a:solidFill>
              </a:rPr>
              <a:t>2:38, 8:20, 10:45, 11:17; </a:t>
            </a:r>
            <a:r>
              <a:rPr lang="en-US" sz="2400" b="1" dirty="0" smtClean="0">
                <a:solidFill>
                  <a:srgbClr val="00B050"/>
                </a:solidFill>
              </a:rPr>
              <a:t>1 Cor.</a:t>
            </a:r>
            <a:r>
              <a:rPr lang="en-US" sz="2400" dirty="0" smtClean="0">
                <a:solidFill>
                  <a:schemeClr val="bg1"/>
                </a:solidFill>
              </a:rPr>
              <a:t> 1:7, 7:7, 13:2; </a:t>
            </a:r>
            <a:r>
              <a:rPr lang="en-US" sz="2400" b="1" dirty="0" smtClean="0">
                <a:solidFill>
                  <a:srgbClr val="00B050"/>
                </a:solidFill>
              </a:rPr>
              <a:t>Eph.</a:t>
            </a:r>
            <a:r>
              <a:rPr lang="en-US" sz="2400" dirty="0" smtClean="0">
                <a:solidFill>
                  <a:schemeClr val="bg1"/>
                </a:solidFill>
              </a:rPr>
              <a:t> 4:8; </a:t>
            </a:r>
            <a:r>
              <a:rPr lang="en-US" sz="2400" b="1" dirty="0" smtClean="0">
                <a:solidFill>
                  <a:srgbClr val="00B050"/>
                </a:solidFill>
              </a:rPr>
              <a:t>1 Tim.</a:t>
            </a:r>
            <a:r>
              <a:rPr lang="en-US" sz="2400" dirty="0" smtClean="0">
                <a:solidFill>
                  <a:schemeClr val="bg1"/>
                </a:solidFill>
              </a:rPr>
              <a:t> 4:14; </a:t>
            </a:r>
            <a:r>
              <a:rPr lang="en-US" sz="2400" b="1" dirty="0" smtClean="0">
                <a:solidFill>
                  <a:srgbClr val="00B050"/>
                </a:solidFill>
              </a:rPr>
              <a:t>Heb.</a:t>
            </a:r>
            <a:r>
              <a:rPr lang="en-US" sz="2400" dirty="0" smtClean="0">
                <a:solidFill>
                  <a:schemeClr val="bg1"/>
                </a:solidFill>
              </a:rPr>
              <a:t> 6:4; </a:t>
            </a:r>
            <a:r>
              <a:rPr lang="en-US" sz="2400" b="1" dirty="0" smtClean="0">
                <a:solidFill>
                  <a:srgbClr val="00B050"/>
                </a:solidFill>
              </a:rPr>
              <a:t>1 Pet.</a:t>
            </a:r>
            <a:r>
              <a:rPr lang="en-US" sz="2400" dirty="0" smtClean="0">
                <a:solidFill>
                  <a:schemeClr val="bg1"/>
                </a:solidFill>
              </a:rPr>
              <a:t> 4:10)</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associated with myrrh and frankincense</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3:6, 4:6,14, 5:1,5,13)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associated with myrrh and frankincense</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 </a:t>
            </a:r>
            <a:r>
              <a:rPr lang="en-US" sz="2400" b="1" dirty="0" smtClean="0">
                <a:solidFill>
                  <a:srgbClr val="00B050"/>
                </a:solidFill>
              </a:rPr>
              <a:t>Mar. </a:t>
            </a:r>
            <a:r>
              <a:rPr lang="en-US" sz="2400" dirty="0" smtClean="0">
                <a:solidFill>
                  <a:schemeClr val="bg1"/>
                </a:solidFill>
              </a:rPr>
              <a:t>15:23;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19:39)</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said to be without spot</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4:7)</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is without spot</a:t>
            </a:r>
            <a:r>
              <a:rPr lang="en-US" sz="2400" dirty="0" smtClean="0">
                <a:solidFill>
                  <a:schemeClr val="bg1"/>
                </a:solidFill>
              </a:rPr>
              <a:t> (</a:t>
            </a:r>
            <a:r>
              <a:rPr lang="en-US" sz="2400" b="1" dirty="0" smtClean="0">
                <a:solidFill>
                  <a:srgbClr val="00B050"/>
                </a:solidFill>
              </a:rPr>
              <a:t>Heb.</a:t>
            </a:r>
            <a:r>
              <a:rPr lang="en-US" sz="2400" dirty="0" smtClean="0">
                <a:solidFill>
                  <a:schemeClr val="bg1"/>
                </a:solidFill>
              </a:rPr>
              <a:t> 9:14; </a:t>
            </a:r>
            <a:r>
              <a:rPr lang="en-US" sz="2400" b="1" dirty="0" smtClean="0">
                <a:solidFill>
                  <a:srgbClr val="00B050"/>
                </a:solidFill>
              </a:rPr>
              <a:t>1 Pet.</a:t>
            </a:r>
            <a:r>
              <a:rPr lang="en-US" sz="2400" dirty="0" smtClean="0">
                <a:solidFill>
                  <a:schemeClr val="bg1"/>
                </a:solidFill>
              </a:rPr>
              <a:t> 1:19)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Servants who obey and carry out His word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2:25,29,46, 3:15, 5:6,13-17, 9:22, 11:14; </a:t>
            </a:r>
            <a:r>
              <a:rPr lang="en-US" sz="2400" b="1" dirty="0" smtClean="0">
                <a:solidFill>
                  <a:srgbClr val="00B050"/>
                </a:solidFill>
              </a:rPr>
              <a:t>1 Chr.</a:t>
            </a:r>
            <a:r>
              <a:rPr lang="en-US" sz="2400" dirty="0" smtClean="0">
                <a:solidFill>
                  <a:schemeClr val="bg1"/>
                </a:solidFill>
              </a:rPr>
              <a:t> 29:23,24; </a:t>
            </a:r>
            <a:r>
              <a:rPr lang="en-US" sz="2400" b="1" dirty="0" smtClean="0">
                <a:solidFill>
                  <a:srgbClr val="00B050"/>
                </a:solidFill>
              </a:rPr>
              <a:t>2 Chr.</a:t>
            </a:r>
            <a:r>
              <a:rPr lang="en-US" sz="2400" dirty="0" smtClean="0">
                <a:solidFill>
                  <a:schemeClr val="bg1"/>
                </a:solidFill>
              </a:rPr>
              <a:t> 2:2, 8:18; </a:t>
            </a:r>
            <a:r>
              <a:rPr lang="en-US" sz="2400" b="1" dirty="0" smtClean="0">
                <a:solidFill>
                  <a:srgbClr val="00B050"/>
                </a:solidFill>
              </a:rPr>
              <a:t>Ezr.</a:t>
            </a:r>
            <a:r>
              <a:rPr lang="en-US" sz="2400" dirty="0" smtClean="0">
                <a:solidFill>
                  <a:schemeClr val="bg1"/>
                </a:solidFill>
              </a:rPr>
              <a:t> 2:55,58; </a:t>
            </a:r>
            <a:r>
              <a:rPr lang="en-US" sz="2400" b="1" dirty="0" smtClean="0">
                <a:solidFill>
                  <a:srgbClr val="00B050"/>
                </a:solidFill>
              </a:rPr>
              <a:t>Neh.</a:t>
            </a:r>
            <a:r>
              <a:rPr lang="en-US" sz="2400" dirty="0" smtClean="0">
                <a:solidFill>
                  <a:schemeClr val="bg1"/>
                </a:solidFill>
              </a:rPr>
              <a:t> 7:57,60, 11:3;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2:7)</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Servants who obey and carry out His word</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8:8-13, 10:25;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7:6-10, 13:25, 14:21;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13:13,14)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Servants (Jeroboam) who betrayed Him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11:26,27,40, 12:2; </a:t>
            </a:r>
            <a:r>
              <a:rPr lang="en-US" sz="2400" b="1" dirty="0" smtClean="0">
                <a:solidFill>
                  <a:srgbClr val="00B050"/>
                </a:solidFill>
              </a:rPr>
              <a:t>2 Chr.</a:t>
            </a:r>
            <a:r>
              <a:rPr lang="en-US" sz="2400" dirty="0" smtClean="0">
                <a:solidFill>
                  <a:schemeClr val="bg1"/>
                </a:solidFill>
              </a:rPr>
              <a:t> 10:2)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Servants (Judas, High priests, peoples of Israel, etc) who betrayed Him</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10:4, 17:22, 20:18, 26:2,24,25,45,48, 27:3,4; </a:t>
            </a:r>
            <a:r>
              <a:rPr lang="en-US" sz="2400" b="1" dirty="0" smtClean="0">
                <a:solidFill>
                  <a:srgbClr val="00B050"/>
                </a:solidFill>
              </a:rPr>
              <a:t>Mar. </a:t>
            </a:r>
            <a:r>
              <a:rPr lang="en-US" sz="2400" dirty="0" smtClean="0">
                <a:solidFill>
                  <a:schemeClr val="bg1"/>
                </a:solidFill>
              </a:rPr>
              <a:t>3:19, 14:21,41,44;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22:22;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18:2,5; </a:t>
            </a:r>
            <a:r>
              <a:rPr lang="en-US" sz="2400" b="1" dirty="0" smtClean="0">
                <a:solidFill>
                  <a:srgbClr val="00B050"/>
                </a:solidFill>
              </a:rPr>
              <a:t>Act. </a:t>
            </a:r>
            <a:r>
              <a:rPr lang="en-US" sz="2400" dirty="0" smtClean="0">
                <a:solidFill>
                  <a:schemeClr val="bg1"/>
                </a:solidFill>
              </a:rPr>
              <a:t>1:16,18; </a:t>
            </a:r>
            <a:r>
              <a:rPr lang="en-US" sz="2400" b="1" dirty="0" smtClean="0">
                <a:solidFill>
                  <a:srgbClr val="00B050"/>
                </a:solidFill>
              </a:rPr>
              <a:t>1 Cor.</a:t>
            </a:r>
            <a:r>
              <a:rPr lang="en-US" sz="2400" dirty="0" smtClean="0">
                <a:solidFill>
                  <a:schemeClr val="bg1"/>
                </a:solidFill>
              </a:rPr>
              <a:t> 11:23)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Servants traveled into foreign (Gentile) lands and brought back precious gold, silver, etc</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 5:14-17, 9:28; </a:t>
            </a:r>
            <a:r>
              <a:rPr lang="en-US" sz="2400" b="1" dirty="0" smtClean="0">
                <a:solidFill>
                  <a:srgbClr val="00B050"/>
                </a:solidFill>
              </a:rPr>
              <a:t>2 Chr.</a:t>
            </a:r>
            <a:r>
              <a:rPr lang="en-US" sz="2400" dirty="0" smtClean="0">
                <a:solidFill>
                  <a:schemeClr val="bg1"/>
                </a:solidFill>
              </a:rPr>
              <a:t> 8:18)</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Servants traveled into foreign (Gentile) lands and brought back precious gold, silver, etc </a:t>
            </a:r>
            <a:r>
              <a:rPr lang="en-US" sz="2400" dirty="0" smtClean="0">
                <a:solidFill>
                  <a:schemeClr val="bg1"/>
                </a:solidFill>
              </a:rPr>
              <a:t>(</a:t>
            </a:r>
            <a:r>
              <a:rPr lang="en-US" sz="2400" b="1" dirty="0" smtClean="0">
                <a:solidFill>
                  <a:srgbClr val="00B050"/>
                </a:solidFill>
              </a:rPr>
              <a:t>Mat.</a:t>
            </a:r>
            <a:r>
              <a:rPr lang="en-US" sz="2400" dirty="0" smtClean="0">
                <a:solidFill>
                  <a:schemeClr val="bg1"/>
                </a:solidFill>
              </a:rPr>
              <a:t> 24:14, 28:19-20; </a:t>
            </a:r>
            <a:r>
              <a:rPr lang="en-US" sz="2400" b="1" dirty="0" smtClean="0">
                <a:solidFill>
                  <a:srgbClr val="00B050"/>
                </a:solidFill>
              </a:rPr>
              <a:t>Mar. </a:t>
            </a:r>
            <a:r>
              <a:rPr lang="en-US" sz="2400" dirty="0" smtClean="0">
                <a:solidFill>
                  <a:schemeClr val="bg1"/>
                </a:solidFill>
              </a:rPr>
              <a:t>16:15; </a:t>
            </a:r>
            <a:r>
              <a:rPr lang="en-US" sz="2400" b="1" dirty="0" smtClean="0">
                <a:solidFill>
                  <a:srgbClr val="00B050"/>
                </a:solidFill>
              </a:rPr>
              <a:t>Act. </a:t>
            </a:r>
            <a:r>
              <a:rPr lang="en-US" sz="2400" dirty="0" smtClean="0">
                <a:solidFill>
                  <a:schemeClr val="bg1"/>
                </a:solidFill>
              </a:rPr>
              <a:t>1:8, 8:1, 13:46, 26:20, </a:t>
            </a:r>
            <a:r>
              <a:rPr lang="en-US" sz="2400" b="1" dirty="0" smtClean="0">
                <a:solidFill>
                  <a:srgbClr val="FFC000"/>
                </a:solidFill>
              </a:rPr>
              <a:t>for the real 'gold' and 'silver' are people</a:t>
            </a:r>
            <a:r>
              <a:rPr lang="en-US" sz="2400" dirty="0" smtClean="0">
                <a:solidFill>
                  <a:schemeClr val="bg1"/>
                </a:solidFill>
              </a:rPr>
              <a:t> (</a:t>
            </a:r>
            <a:r>
              <a:rPr lang="en-US" sz="2400" b="1" dirty="0" err="1" smtClean="0">
                <a:solidFill>
                  <a:srgbClr val="00B050"/>
                </a:solidFill>
              </a:rPr>
              <a:t>Exo</a:t>
            </a:r>
            <a:r>
              <a:rPr lang="en-US" sz="2400" b="1" dirty="0" smtClean="0">
                <a:solidFill>
                  <a:srgbClr val="00B050"/>
                </a:solidFill>
              </a:rPr>
              <a:t>.</a:t>
            </a:r>
            <a:r>
              <a:rPr lang="en-US" sz="2400" dirty="0" smtClean="0">
                <a:solidFill>
                  <a:schemeClr val="bg1"/>
                </a:solidFill>
              </a:rPr>
              <a:t> 19:5; </a:t>
            </a:r>
            <a:r>
              <a:rPr lang="en-US" sz="2400" b="1" dirty="0" smtClean="0">
                <a:solidFill>
                  <a:srgbClr val="00B050"/>
                </a:solidFill>
              </a:rPr>
              <a:t>Isa.</a:t>
            </a:r>
            <a:r>
              <a:rPr lang="en-US" sz="2400" dirty="0" smtClean="0">
                <a:solidFill>
                  <a:schemeClr val="bg1"/>
                </a:solidFill>
              </a:rPr>
              <a:t> 13:12; </a:t>
            </a:r>
            <a:r>
              <a:rPr lang="en-US" sz="2400" b="1" dirty="0" smtClean="0">
                <a:solidFill>
                  <a:srgbClr val="00B050"/>
                </a:solidFill>
              </a:rPr>
              <a:t>Mal.</a:t>
            </a:r>
            <a:r>
              <a:rPr lang="en-US" sz="2400" dirty="0" smtClean="0">
                <a:solidFill>
                  <a:schemeClr val="bg1"/>
                </a:solidFill>
              </a:rPr>
              <a:t> 3:3; </a:t>
            </a:r>
            <a:r>
              <a:rPr lang="en-US" sz="2400" b="1" dirty="0" smtClean="0">
                <a:solidFill>
                  <a:srgbClr val="00B050"/>
                </a:solidFill>
              </a:rPr>
              <a:t>Mat.</a:t>
            </a:r>
            <a:r>
              <a:rPr lang="en-US" sz="2400" dirty="0" smtClean="0">
                <a:solidFill>
                  <a:schemeClr val="bg1"/>
                </a:solidFill>
              </a:rPr>
              <a:t> 10:31;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12:7; </a:t>
            </a:r>
            <a:r>
              <a:rPr lang="en-US" sz="2400" b="1" dirty="0" smtClean="0">
                <a:solidFill>
                  <a:srgbClr val="00B050"/>
                </a:solidFill>
              </a:rPr>
              <a:t>2 Tim.</a:t>
            </a:r>
            <a:r>
              <a:rPr lang="en-US" sz="2400" dirty="0" smtClean="0">
                <a:solidFill>
                  <a:schemeClr val="bg1"/>
                </a:solidFill>
              </a:rPr>
              <a:t> 2:20; </a:t>
            </a:r>
            <a:r>
              <a:rPr lang="en-US" sz="2400" b="1" dirty="0" smtClean="0">
                <a:solidFill>
                  <a:srgbClr val="00B050"/>
                </a:solidFill>
              </a:rPr>
              <a:t>1 Pet.</a:t>
            </a:r>
            <a:r>
              <a:rPr lang="en-US" sz="2400" dirty="0" smtClean="0">
                <a:solidFill>
                  <a:schemeClr val="bg1"/>
                </a:solidFill>
              </a:rPr>
              <a:t> 1:7-8))</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marries</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3:11)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marrying</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9:15, 25:1,5,6,10; </a:t>
            </a:r>
            <a:r>
              <a:rPr lang="en-US" sz="2400" b="1" dirty="0" smtClean="0">
                <a:solidFill>
                  <a:srgbClr val="00B050"/>
                </a:solidFill>
              </a:rPr>
              <a:t>Mar. </a:t>
            </a:r>
            <a:r>
              <a:rPr lang="en-US" sz="2400" dirty="0" smtClean="0">
                <a:solidFill>
                  <a:schemeClr val="bg1"/>
                </a:solidFill>
              </a:rPr>
              <a:t>2:19,20;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5:34,35;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3:29; </a:t>
            </a:r>
            <a:r>
              <a:rPr lang="en-US" sz="2400" b="1" dirty="0" smtClean="0">
                <a:solidFill>
                  <a:srgbClr val="00B050"/>
                </a:solidFill>
              </a:rPr>
              <a:t>Rev.</a:t>
            </a:r>
            <a:r>
              <a:rPr lang="en-US" sz="2400" dirty="0" smtClean="0">
                <a:solidFill>
                  <a:schemeClr val="bg1"/>
                </a:solidFill>
              </a:rPr>
              <a:t> 18:23, 21:2,9, 22:17)</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Marries a woman from the world (Egypt)</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 9:16,24, 11:1,3,8; </a:t>
            </a:r>
            <a:r>
              <a:rPr lang="en-US" sz="2400" b="1" dirty="0" smtClean="0">
                <a:solidFill>
                  <a:srgbClr val="00B050"/>
                </a:solidFill>
              </a:rPr>
              <a:t>2 Chr.</a:t>
            </a:r>
            <a:r>
              <a:rPr lang="en-US" sz="2400" dirty="0" smtClean="0">
                <a:solidFill>
                  <a:schemeClr val="bg1"/>
                </a:solidFill>
              </a:rPr>
              <a:t> 8:11)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Marries a woman taken from out of the world (spiritual Egypt)</a:t>
            </a:r>
            <a:r>
              <a:rPr lang="en-US" sz="2400" dirty="0" smtClean="0">
                <a:solidFill>
                  <a:schemeClr val="bg1"/>
                </a:solidFill>
              </a:rPr>
              <a:t> (</a:t>
            </a:r>
            <a:r>
              <a:rPr lang="en-US" sz="2400" b="1" dirty="0" smtClean="0">
                <a:solidFill>
                  <a:srgbClr val="00B050"/>
                </a:solidFill>
              </a:rPr>
              <a:t>2 Cor.</a:t>
            </a:r>
            <a:r>
              <a:rPr lang="en-US" sz="2400" dirty="0" smtClean="0">
                <a:solidFill>
                  <a:schemeClr val="bg1"/>
                </a:solidFill>
              </a:rPr>
              <a:t> 6:17; </a:t>
            </a:r>
            <a:r>
              <a:rPr lang="en-US" sz="2400" b="1" dirty="0" smtClean="0">
                <a:solidFill>
                  <a:srgbClr val="00B050"/>
                </a:solidFill>
              </a:rPr>
              <a:t>Eph.</a:t>
            </a:r>
            <a:r>
              <a:rPr lang="en-US" sz="2400" dirty="0" smtClean="0">
                <a:solidFill>
                  <a:schemeClr val="bg1"/>
                </a:solidFill>
              </a:rPr>
              <a:t> 5:23-33; </a:t>
            </a:r>
            <a:r>
              <a:rPr lang="en-US" sz="2400" b="1" dirty="0" smtClean="0">
                <a:solidFill>
                  <a:srgbClr val="00B050"/>
                </a:solidFill>
              </a:rPr>
              <a:t>1 Pet.</a:t>
            </a:r>
            <a:r>
              <a:rPr lang="en-US" sz="2400" dirty="0" smtClean="0">
                <a:solidFill>
                  <a:schemeClr val="bg1"/>
                </a:solidFill>
              </a:rPr>
              <a:t> 2:9; </a:t>
            </a:r>
            <a:r>
              <a:rPr lang="en-US" sz="2400" b="1" dirty="0" smtClean="0">
                <a:solidFill>
                  <a:srgbClr val="00B050"/>
                </a:solidFill>
              </a:rPr>
              <a:t>Rev.</a:t>
            </a:r>
            <a:r>
              <a:rPr lang="en-US" sz="2400" dirty="0" smtClean="0">
                <a:solidFill>
                  <a:schemeClr val="bg1"/>
                </a:solidFill>
              </a:rPr>
              <a:t> 12:1-2)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many children</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4:11,15, 9:6, 12:6,23; </a:t>
            </a:r>
            <a:r>
              <a:rPr lang="en-US" sz="2400" b="1" dirty="0" smtClean="0">
                <a:solidFill>
                  <a:srgbClr val="00B050"/>
                </a:solidFill>
              </a:rPr>
              <a:t>1 Chr.</a:t>
            </a:r>
            <a:r>
              <a:rPr lang="en-US" sz="2400" dirty="0" smtClean="0">
                <a:solidFill>
                  <a:schemeClr val="bg1"/>
                </a:solidFill>
              </a:rPr>
              <a:t> 3:10; </a:t>
            </a:r>
            <a:r>
              <a:rPr lang="en-US" sz="2400" b="1" dirty="0" smtClean="0">
                <a:solidFill>
                  <a:srgbClr val="00B050"/>
                </a:solidFill>
              </a:rPr>
              <a:t>2 Chr.</a:t>
            </a:r>
            <a:r>
              <a:rPr lang="en-US" sz="2400" dirty="0" smtClean="0">
                <a:solidFill>
                  <a:schemeClr val="bg1"/>
                </a:solidFill>
              </a:rPr>
              <a:t> 9:31, 10:6, 11:3,7, 13:7; </a:t>
            </a:r>
            <a:r>
              <a:rPr lang="en-US" sz="2400" b="1" dirty="0" smtClean="0">
                <a:solidFill>
                  <a:srgbClr val="00B050"/>
                </a:solidFill>
              </a:rPr>
              <a:t>Mat.</a:t>
            </a:r>
            <a:r>
              <a:rPr lang="en-US" sz="2400" dirty="0" smtClean="0">
                <a:solidFill>
                  <a:schemeClr val="bg1"/>
                </a:solidFill>
              </a:rPr>
              <a:t> 1:7)</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many children</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8:18;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13:33, 17:6,12; </a:t>
            </a:r>
            <a:r>
              <a:rPr lang="en-US" sz="2400" b="1" dirty="0" smtClean="0">
                <a:solidFill>
                  <a:srgbClr val="00B050"/>
                </a:solidFill>
              </a:rPr>
              <a:t>Heb.</a:t>
            </a:r>
            <a:r>
              <a:rPr lang="en-US" sz="2400" dirty="0" smtClean="0">
                <a:solidFill>
                  <a:schemeClr val="bg1"/>
                </a:solidFill>
              </a:rPr>
              <a:t> 2:13-14)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Loved many women</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11:1,2,3,8)</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Loved many women</a:t>
            </a:r>
            <a:r>
              <a:rPr lang="en-US" sz="2400" dirty="0" smtClean="0">
                <a:solidFill>
                  <a:schemeClr val="bg1"/>
                </a:solidFill>
              </a:rPr>
              <a:t>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7:47-50;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11:5; </a:t>
            </a:r>
            <a:r>
              <a:rPr lang="en-US" sz="2400" b="1" dirty="0" smtClean="0">
                <a:solidFill>
                  <a:srgbClr val="00B050"/>
                </a:solidFill>
              </a:rPr>
              <a:t>Act. </a:t>
            </a:r>
            <a:r>
              <a:rPr lang="en-US" sz="2400" dirty="0" smtClean="0">
                <a:solidFill>
                  <a:schemeClr val="bg1"/>
                </a:solidFill>
              </a:rPr>
              <a:t>16:14-15; </a:t>
            </a:r>
            <a:r>
              <a:rPr lang="en-US" sz="2400" b="1" dirty="0" smtClean="0">
                <a:solidFill>
                  <a:srgbClr val="00B050"/>
                </a:solidFill>
              </a:rPr>
              <a:t>Eph.</a:t>
            </a:r>
            <a:r>
              <a:rPr lang="en-US" sz="2400" dirty="0" smtClean="0">
                <a:solidFill>
                  <a:schemeClr val="bg1"/>
                </a:solidFill>
              </a:rPr>
              <a:t> 5:25; </a:t>
            </a:r>
            <a:r>
              <a:rPr lang="en-US" sz="2400" b="1" dirty="0" smtClean="0">
                <a:solidFill>
                  <a:srgbClr val="00B050"/>
                </a:solidFill>
              </a:rPr>
              <a:t>Rev.</a:t>
            </a:r>
            <a:r>
              <a:rPr lang="en-US" sz="2400" dirty="0" smtClean="0">
                <a:solidFill>
                  <a:schemeClr val="bg1"/>
                </a:solidFill>
              </a:rPr>
              <a:t> 1:12,20, 3:19)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  1 Kings </a:t>
            </a:r>
            <a:r>
              <a:rPr lang="en-US" b="1" dirty="0" smtClean="0">
                <a:solidFill>
                  <a:schemeClr val="bg1"/>
                </a:solidFill>
              </a:rPr>
              <a:t>8:1-14 </a:t>
            </a:r>
            <a:r>
              <a:rPr lang="en-US" b="1" dirty="0" smtClean="0">
                <a:solidFill>
                  <a:schemeClr val="bg1"/>
                </a:solidFill>
              </a:rPr>
              <a:t>KJB</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1 </a:t>
            </a:r>
            <a:r>
              <a:rPr lang="en-US" dirty="0" err="1" smtClean="0">
                <a:solidFill>
                  <a:schemeClr val="bg1"/>
                </a:solidFill>
              </a:rPr>
              <a:t>Ki</a:t>
            </a:r>
            <a:r>
              <a:rPr lang="en-US" dirty="0" smtClean="0">
                <a:solidFill>
                  <a:schemeClr val="bg1"/>
                </a:solidFill>
              </a:rPr>
              <a:t>. 8:10  And it came to pass, when the priests were come out of the holy </a:t>
            </a:r>
            <a:r>
              <a:rPr lang="en-US" i="1" dirty="0" smtClean="0">
                <a:solidFill>
                  <a:schemeClr val="bg1"/>
                </a:solidFill>
              </a:rPr>
              <a:t>place</a:t>
            </a:r>
            <a:r>
              <a:rPr lang="en-US" dirty="0" smtClean="0">
                <a:solidFill>
                  <a:schemeClr val="bg1"/>
                </a:solidFill>
              </a:rPr>
              <a:t>, that the cloud filled the house of the LORD,</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8:11  So that the priests could not stand to minister because of the cloud: for the glory of the LORD had filled the house of the LORD.</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8:12  Then </a:t>
            </a:r>
            <a:r>
              <a:rPr lang="en-US" dirty="0" err="1" smtClean="0">
                <a:solidFill>
                  <a:schemeClr val="bg1"/>
                </a:solidFill>
              </a:rPr>
              <a:t>spake</a:t>
            </a:r>
            <a:r>
              <a:rPr lang="en-US" dirty="0" smtClean="0">
                <a:solidFill>
                  <a:schemeClr val="bg1"/>
                </a:solidFill>
              </a:rPr>
              <a:t> Solomon, The LORD said that he would dwell in the thick darkness.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Built the House (Temple/Sanctuary) of the LORD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 5:5,17-18, 6:1-38, 7:13-51, 8:1-13,20-22,43,44,48, 9:1,10,15,25;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24:13; </a:t>
            </a:r>
            <a:r>
              <a:rPr lang="en-US" sz="2400" b="1" dirty="0" smtClean="0">
                <a:solidFill>
                  <a:srgbClr val="00B050"/>
                </a:solidFill>
              </a:rPr>
              <a:t>1 Chr.</a:t>
            </a:r>
            <a:r>
              <a:rPr lang="en-US" sz="2400" dirty="0" smtClean="0">
                <a:solidFill>
                  <a:schemeClr val="bg1"/>
                </a:solidFill>
              </a:rPr>
              <a:t> 6:10,32, 17:12, 18:8, 22:5,6,9-11,19, 28:6,11,12,20; </a:t>
            </a:r>
            <a:r>
              <a:rPr lang="en-US" sz="2400" b="1" dirty="0" smtClean="0">
                <a:solidFill>
                  <a:srgbClr val="00B050"/>
                </a:solidFill>
              </a:rPr>
              <a:t>2 Chr.</a:t>
            </a:r>
            <a:r>
              <a:rPr lang="en-US" sz="2400" dirty="0" smtClean="0">
                <a:solidFill>
                  <a:schemeClr val="bg1"/>
                </a:solidFill>
              </a:rPr>
              <a:t> 2:1,4-6,9,12, 3:1-17, 4:1-22, 5:1, 6:2,7,9-11, 7:5,11, 8:1,16, 35:3; </a:t>
            </a:r>
            <a:r>
              <a:rPr lang="en-US" sz="2400" b="1" dirty="0" smtClean="0">
                <a:solidFill>
                  <a:srgbClr val="00B050"/>
                </a:solidFill>
              </a:rPr>
              <a:t>Psa.</a:t>
            </a:r>
            <a:r>
              <a:rPr lang="en-US" sz="2400" dirty="0" smtClean="0">
                <a:solidFill>
                  <a:schemeClr val="bg1"/>
                </a:solidFill>
              </a:rPr>
              <a:t> 127:1; </a:t>
            </a:r>
            <a:r>
              <a:rPr lang="en-US" sz="2400" b="1" dirty="0" smtClean="0">
                <a:solidFill>
                  <a:srgbClr val="00B050"/>
                </a:solidFill>
              </a:rPr>
              <a:t>Jer.</a:t>
            </a:r>
            <a:r>
              <a:rPr lang="en-US" sz="2400" dirty="0" smtClean="0">
                <a:solidFill>
                  <a:schemeClr val="bg1"/>
                </a:solidFill>
              </a:rPr>
              <a:t> 52:20;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10:23; </a:t>
            </a:r>
            <a:r>
              <a:rPr lang="en-US" sz="2400" b="1" dirty="0" smtClean="0">
                <a:solidFill>
                  <a:srgbClr val="00B050"/>
                </a:solidFill>
              </a:rPr>
              <a:t>Act. </a:t>
            </a:r>
            <a:r>
              <a:rPr lang="en-US" sz="2400" dirty="0" smtClean="0">
                <a:solidFill>
                  <a:schemeClr val="bg1"/>
                </a:solidFill>
              </a:rPr>
              <a:t>3:11, 5:12, 7:47)</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builds the Sanctuary, He being the Temple and Foundation</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8:14, 28:16; </a:t>
            </a:r>
            <a:r>
              <a:rPr lang="en-US" sz="2400" b="1" dirty="0" err="1" smtClean="0">
                <a:solidFill>
                  <a:srgbClr val="00B050"/>
                </a:solidFill>
              </a:rPr>
              <a:t>Zec.</a:t>
            </a:r>
            <a:r>
              <a:rPr lang="en-US" sz="2400" dirty="0" smtClean="0">
                <a:solidFill>
                  <a:schemeClr val="bg1"/>
                </a:solidFill>
              </a:rPr>
              <a:t> 3:9, 4:7; </a:t>
            </a:r>
            <a:r>
              <a:rPr lang="en-US" sz="2400" b="1" dirty="0" smtClean="0">
                <a:solidFill>
                  <a:srgbClr val="00B050"/>
                </a:solidFill>
              </a:rPr>
              <a:t>Mat.</a:t>
            </a:r>
            <a:r>
              <a:rPr lang="en-US" sz="2400" dirty="0" smtClean="0">
                <a:solidFill>
                  <a:schemeClr val="bg1"/>
                </a:solidFill>
              </a:rPr>
              <a:t> 21:42-44, 26:61, 27:40; </a:t>
            </a:r>
            <a:r>
              <a:rPr lang="en-US" sz="2400" b="1" dirty="0" smtClean="0">
                <a:solidFill>
                  <a:srgbClr val="00B050"/>
                </a:solidFill>
              </a:rPr>
              <a:t>Mar. </a:t>
            </a:r>
            <a:r>
              <a:rPr lang="en-US" sz="2400" dirty="0" smtClean="0">
                <a:solidFill>
                  <a:schemeClr val="bg1"/>
                </a:solidFill>
              </a:rPr>
              <a:t>12:10, 14:58, 15:29;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14:28-30, 20:17-18;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2:19-21, 4:34, 19:30; </a:t>
            </a:r>
            <a:r>
              <a:rPr lang="en-US" sz="2400" b="1" dirty="0" smtClean="0">
                <a:solidFill>
                  <a:srgbClr val="00B050"/>
                </a:solidFill>
              </a:rPr>
              <a:t>Act. </a:t>
            </a:r>
            <a:r>
              <a:rPr lang="en-US" sz="2400" dirty="0" smtClean="0">
                <a:solidFill>
                  <a:schemeClr val="bg1"/>
                </a:solidFill>
              </a:rPr>
              <a:t>4:11; </a:t>
            </a:r>
            <a:r>
              <a:rPr lang="en-US" sz="2400" b="1" dirty="0" smtClean="0">
                <a:solidFill>
                  <a:srgbClr val="00B050"/>
                </a:solidFill>
              </a:rPr>
              <a:t>1 Cor.</a:t>
            </a:r>
            <a:r>
              <a:rPr lang="en-US" sz="2400" dirty="0" smtClean="0">
                <a:solidFill>
                  <a:schemeClr val="bg1"/>
                </a:solidFill>
              </a:rPr>
              <a:t> 3:11,16-17, 6:19; </a:t>
            </a:r>
            <a:r>
              <a:rPr lang="en-US" sz="2400" b="1" dirty="0" smtClean="0">
                <a:solidFill>
                  <a:srgbClr val="00B050"/>
                </a:solidFill>
              </a:rPr>
              <a:t>2 Cor.</a:t>
            </a:r>
            <a:r>
              <a:rPr lang="en-US" sz="2400" dirty="0" smtClean="0">
                <a:solidFill>
                  <a:schemeClr val="bg1"/>
                </a:solidFill>
              </a:rPr>
              <a:t> 6:16; </a:t>
            </a:r>
            <a:r>
              <a:rPr lang="en-US" sz="2400" b="1" dirty="0" smtClean="0">
                <a:solidFill>
                  <a:srgbClr val="00B050"/>
                </a:solidFill>
              </a:rPr>
              <a:t>Eph.</a:t>
            </a:r>
            <a:r>
              <a:rPr lang="en-US" sz="2400" dirty="0" smtClean="0">
                <a:solidFill>
                  <a:schemeClr val="bg1"/>
                </a:solidFill>
              </a:rPr>
              <a:t> 2:20-21; </a:t>
            </a:r>
            <a:r>
              <a:rPr lang="en-US" sz="2400" b="1" dirty="0" smtClean="0">
                <a:solidFill>
                  <a:srgbClr val="00B050"/>
                </a:solidFill>
              </a:rPr>
              <a:t>2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2:4; </a:t>
            </a:r>
            <a:r>
              <a:rPr lang="en-US" sz="2400" b="1" dirty="0" smtClean="0">
                <a:solidFill>
                  <a:srgbClr val="00B050"/>
                </a:solidFill>
              </a:rPr>
              <a:t>1 Pet.</a:t>
            </a:r>
            <a:r>
              <a:rPr lang="en-US" sz="2400" dirty="0" smtClean="0">
                <a:solidFill>
                  <a:schemeClr val="bg1"/>
                </a:solidFill>
              </a:rPr>
              <a:t> 2:4-8; </a:t>
            </a:r>
            <a:r>
              <a:rPr lang="en-US" sz="2400" b="1" dirty="0" smtClean="0">
                <a:solidFill>
                  <a:srgbClr val="00B050"/>
                </a:solidFill>
              </a:rPr>
              <a:t>Rev.</a:t>
            </a:r>
            <a:r>
              <a:rPr lang="en-US" sz="2400" dirty="0" smtClean="0">
                <a:solidFill>
                  <a:schemeClr val="bg1"/>
                </a:solidFill>
              </a:rPr>
              <a:t> 3:12, 5:6, 11:1-2, 21:22)</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men in Joppa working for Him</a:t>
            </a:r>
            <a:r>
              <a:rPr lang="en-US" sz="2400" dirty="0" smtClean="0">
                <a:solidFill>
                  <a:schemeClr val="bg1"/>
                </a:solidFill>
              </a:rPr>
              <a:t> (</a:t>
            </a:r>
            <a:r>
              <a:rPr lang="en-US" sz="2400" b="1" dirty="0" smtClean="0">
                <a:solidFill>
                  <a:srgbClr val="00B050"/>
                </a:solidFill>
              </a:rPr>
              <a:t>2 Chr.</a:t>
            </a:r>
            <a:r>
              <a:rPr lang="en-US" sz="2400" dirty="0" smtClean="0">
                <a:solidFill>
                  <a:schemeClr val="bg1"/>
                </a:solidFill>
              </a:rPr>
              <a:t> 2:17)</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had men in Joppa working for Him</a:t>
            </a:r>
            <a:r>
              <a:rPr lang="en-US" sz="2400" dirty="0" smtClean="0">
                <a:solidFill>
                  <a:schemeClr val="bg1"/>
                </a:solidFill>
              </a:rPr>
              <a:t> (</a:t>
            </a:r>
            <a:r>
              <a:rPr lang="en-US" sz="2400" b="1" dirty="0" smtClean="0">
                <a:solidFill>
                  <a:srgbClr val="00B050"/>
                </a:solidFill>
              </a:rPr>
              <a:t>Act. </a:t>
            </a:r>
            <a:r>
              <a:rPr lang="en-US" sz="2400" dirty="0" smtClean="0">
                <a:solidFill>
                  <a:schemeClr val="bg1"/>
                </a:solidFill>
              </a:rPr>
              <a:t>9:36-11:18)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in the fourth year was the foundation of the Temple laid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6:1,37; </a:t>
            </a:r>
            <a:r>
              <a:rPr lang="en-US" sz="2400" b="1" dirty="0" smtClean="0">
                <a:solidFill>
                  <a:srgbClr val="00B050"/>
                </a:solidFill>
              </a:rPr>
              <a:t>2 Chr.</a:t>
            </a:r>
            <a:r>
              <a:rPr lang="en-US" sz="2400" dirty="0" smtClean="0">
                <a:solidFill>
                  <a:schemeClr val="bg1"/>
                </a:solidFill>
              </a:rPr>
              <a:t> 3:2)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in the fourth year (he died in the 3 1/2 year, which is midway through the fourth year) was the foundation of the Temple laid</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8:14, 28:16; </a:t>
            </a:r>
            <a:r>
              <a:rPr lang="en-US" sz="2400" b="1" dirty="0" err="1" smtClean="0">
                <a:solidFill>
                  <a:srgbClr val="00B050"/>
                </a:solidFill>
              </a:rPr>
              <a:t>Zec.</a:t>
            </a:r>
            <a:r>
              <a:rPr lang="en-US" sz="2400" dirty="0" smtClean="0">
                <a:solidFill>
                  <a:schemeClr val="bg1"/>
                </a:solidFill>
              </a:rPr>
              <a:t> 3:9, 4:7; </a:t>
            </a:r>
            <a:r>
              <a:rPr lang="en-US" sz="2400" b="1" dirty="0" smtClean="0">
                <a:solidFill>
                  <a:srgbClr val="00B050"/>
                </a:solidFill>
              </a:rPr>
              <a:t>Mat.</a:t>
            </a:r>
            <a:r>
              <a:rPr lang="en-US" sz="2400" dirty="0" smtClean="0">
                <a:solidFill>
                  <a:schemeClr val="bg1"/>
                </a:solidFill>
              </a:rPr>
              <a:t> 21:42-44;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20:17-18;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4:34, 19:30; </a:t>
            </a:r>
            <a:r>
              <a:rPr lang="en-US" sz="2400" b="1" dirty="0" smtClean="0">
                <a:solidFill>
                  <a:srgbClr val="00B050"/>
                </a:solidFill>
              </a:rPr>
              <a:t>Act. </a:t>
            </a:r>
            <a:r>
              <a:rPr lang="en-US" sz="2400" dirty="0" smtClean="0">
                <a:solidFill>
                  <a:schemeClr val="bg1"/>
                </a:solidFill>
              </a:rPr>
              <a:t>4:11; </a:t>
            </a:r>
            <a:r>
              <a:rPr lang="en-US" sz="2400" b="1" dirty="0" smtClean="0">
                <a:solidFill>
                  <a:srgbClr val="00B050"/>
                </a:solidFill>
              </a:rPr>
              <a:t>1 Cor.</a:t>
            </a:r>
            <a:r>
              <a:rPr lang="en-US" sz="2400" dirty="0" smtClean="0">
                <a:solidFill>
                  <a:schemeClr val="bg1"/>
                </a:solidFill>
              </a:rPr>
              <a:t> 3:11; </a:t>
            </a:r>
            <a:r>
              <a:rPr lang="en-US" sz="2400" b="1" dirty="0" smtClean="0">
                <a:solidFill>
                  <a:srgbClr val="00B050"/>
                </a:solidFill>
              </a:rPr>
              <a:t>Eph.</a:t>
            </a:r>
            <a:r>
              <a:rPr lang="en-US" sz="2400" dirty="0" smtClean="0">
                <a:solidFill>
                  <a:schemeClr val="bg1"/>
                </a:solidFill>
              </a:rPr>
              <a:t> 2:20; </a:t>
            </a:r>
            <a:r>
              <a:rPr lang="en-US" sz="2400" b="1" dirty="0" smtClean="0">
                <a:solidFill>
                  <a:srgbClr val="00B050"/>
                </a:solidFill>
              </a:rPr>
              <a:t>1 Pet.</a:t>
            </a:r>
            <a:r>
              <a:rPr lang="en-US" sz="2400" dirty="0" smtClean="0">
                <a:solidFill>
                  <a:schemeClr val="bg1"/>
                </a:solidFill>
              </a:rPr>
              <a:t> 2:4-8; </a:t>
            </a:r>
            <a:r>
              <a:rPr lang="en-US" sz="2400" b="1" dirty="0" smtClean="0">
                <a:solidFill>
                  <a:srgbClr val="00B050"/>
                </a:solidFill>
              </a:rPr>
              <a:t>Rev.</a:t>
            </a:r>
            <a:r>
              <a:rPr lang="en-US" sz="2400" dirty="0" smtClean="0">
                <a:solidFill>
                  <a:schemeClr val="bg1"/>
                </a:solidFill>
              </a:rPr>
              <a:t> 5:6)</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Vessels of Gold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10:21;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24:13; </a:t>
            </a:r>
            <a:r>
              <a:rPr lang="en-US" sz="2400" b="1" dirty="0" smtClean="0">
                <a:solidFill>
                  <a:srgbClr val="00B050"/>
                </a:solidFill>
              </a:rPr>
              <a:t>2 Chr.</a:t>
            </a:r>
            <a:r>
              <a:rPr lang="en-US" sz="2400" dirty="0" smtClean="0">
                <a:solidFill>
                  <a:schemeClr val="bg1"/>
                </a:solidFill>
              </a:rPr>
              <a:t> 9:20)</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Vessels of Gold</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25:4; </a:t>
            </a:r>
            <a:r>
              <a:rPr lang="en-US" sz="2400" b="1" dirty="0" smtClean="0">
                <a:solidFill>
                  <a:srgbClr val="00B050"/>
                </a:solidFill>
              </a:rPr>
              <a:t>Act. </a:t>
            </a:r>
            <a:r>
              <a:rPr lang="en-US" sz="2400" dirty="0" smtClean="0">
                <a:solidFill>
                  <a:schemeClr val="bg1"/>
                </a:solidFill>
              </a:rPr>
              <a:t>9:15; </a:t>
            </a:r>
            <a:r>
              <a:rPr lang="en-US" sz="2400" b="1" dirty="0" smtClean="0">
                <a:solidFill>
                  <a:srgbClr val="00B050"/>
                </a:solidFill>
              </a:rPr>
              <a:t>Rom.</a:t>
            </a:r>
            <a:r>
              <a:rPr lang="en-US" sz="2400" dirty="0" smtClean="0">
                <a:solidFill>
                  <a:schemeClr val="bg1"/>
                </a:solidFill>
              </a:rPr>
              <a:t> 9:23;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4:4; </a:t>
            </a:r>
            <a:r>
              <a:rPr lang="en-US" sz="2400" b="1" dirty="0" smtClean="0">
                <a:solidFill>
                  <a:srgbClr val="00B050"/>
                </a:solidFill>
              </a:rPr>
              <a:t>2 Tim.</a:t>
            </a:r>
            <a:r>
              <a:rPr lang="en-US" sz="2400" dirty="0" smtClean="0">
                <a:solidFill>
                  <a:schemeClr val="bg1"/>
                </a:solidFill>
              </a:rPr>
              <a:t> 2:20-21)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Offered sacrifices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3:4,15, 8:5,62-64, 9:25; </a:t>
            </a:r>
            <a:r>
              <a:rPr lang="en-US" sz="2400" b="1" dirty="0" smtClean="0">
                <a:solidFill>
                  <a:srgbClr val="00B050"/>
                </a:solidFill>
              </a:rPr>
              <a:t>2 Chr.</a:t>
            </a:r>
            <a:r>
              <a:rPr lang="en-US" sz="2400" dirty="0" smtClean="0">
                <a:solidFill>
                  <a:schemeClr val="bg1"/>
                </a:solidFill>
              </a:rPr>
              <a:t> 1:6, 2:6, 5:6, 7:4,5,7, 8:12,13)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Offered sacrifices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54:6; </a:t>
            </a:r>
            <a:r>
              <a:rPr lang="en-US" sz="2400" b="1" dirty="0" smtClean="0">
                <a:solidFill>
                  <a:srgbClr val="00B050"/>
                </a:solidFill>
              </a:rPr>
              <a:t>Eph.</a:t>
            </a:r>
            <a:r>
              <a:rPr lang="en-US" sz="2400" dirty="0" smtClean="0">
                <a:solidFill>
                  <a:schemeClr val="bg1"/>
                </a:solidFill>
              </a:rPr>
              <a:t> 5:2; </a:t>
            </a:r>
            <a:r>
              <a:rPr lang="en-US" sz="2400" b="1" dirty="0" smtClean="0">
                <a:solidFill>
                  <a:srgbClr val="00B050"/>
                </a:solidFill>
              </a:rPr>
              <a:t>Heb.</a:t>
            </a:r>
            <a:r>
              <a:rPr lang="en-US" sz="2400" dirty="0" smtClean="0">
                <a:solidFill>
                  <a:schemeClr val="bg1"/>
                </a:solidFill>
              </a:rPr>
              <a:t> 7:27, 9:26, 10:12)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12 Officers over Israel</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4:7-19,27; </a:t>
            </a:r>
            <a:r>
              <a:rPr lang="en-US" sz="2400" b="1" dirty="0" smtClean="0">
                <a:solidFill>
                  <a:srgbClr val="00B050"/>
                </a:solidFill>
              </a:rPr>
              <a:t>1 Chr.</a:t>
            </a:r>
            <a:r>
              <a:rPr lang="en-US" sz="2400" dirty="0" smtClean="0">
                <a:solidFill>
                  <a:schemeClr val="bg1"/>
                </a:solidFill>
              </a:rPr>
              <a:t> 27:1-15)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12 Apostles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10:2;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6:13, 22:14; </a:t>
            </a:r>
            <a:r>
              <a:rPr lang="en-US" sz="2400" b="1" dirty="0" smtClean="0">
                <a:solidFill>
                  <a:srgbClr val="00B050"/>
                </a:solidFill>
              </a:rPr>
              <a:t>Act. </a:t>
            </a:r>
            <a:r>
              <a:rPr lang="en-US" sz="2400" dirty="0" smtClean="0">
                <a:solidFill>
                  <a:schemeClr val="bg1"/>
                </a:solidFill>
              </a:rPr>
              <a:t>1:13,26; </a:t>
            </a:r>
            <a:r>
              <a:rPr lang="en-US" sz="2400" b="1" dirty="0" smtClean="0">
                <a:solidFill>
                  <a:srgbClr val="00B050"/>
                </a:solidFill>
              </a:rPr>
              <a:t>Rev.</a:t>
            </a:r>
            <a:r>
              <a:rPr lang="en-US" sz="2400" dirty="0" smtClean="0">
                <a:solidFill>
                  <a:schemeClr val="bg1"/>
                </a:solidFill>
              </a:rPr>
              <a:t> 21:14)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elders and a council</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12:6,8,13; </a:t>
            </a:r>
            <a:r>
              <a:rPr lang="en-US" sz="2400" b="1" dirty="0" smtClean="0">
                <a:solidFill>
                  <a:srgbClr val="00B050"/>
                </a:solidFill>
              </a:rPr>
              <a:t>2 Chr.</a:t>
            </a:r>
            <a:r>
              <a:rPr lang="en-US" sz="2400" dirty="0" smtClean="0">
                <a:solidFill>
                  <a:schemeClr val="bg1"/>
                </a:solidFill>
              </a:rPr>
              <a:t> 10:6)</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elders and a council</a:t>
            </a:r>
            <a:r>
              <a:rPr lang="en-US" sz="2400" dirty="0" smtClean="0">
                <a:solidFill>
                  <a:schemeClr val="bg1"/>
                </a:solidFill>
              </a:rPr>
              <a:t> (</a:t>
            </a:r>
            <a:r>
              <a:rPr lang="en-US" sz="2400" b="1" dirty="0" smtClean="0">
                <a:solidFill>
                  <a:srgbClr val="00B050"/>
                </a:solidFill>
              </a:rPr>
              <a:t>Act. </a:t>
            </a:r>
            <a:r>
              <a:rPr lang="en-US" sz="2400" dirty="0" smtClean="0">
                <a:solidFill>
                  <a:schemeClr val="bg1"/>
                </a:solidFill>
              </a:rPr>
              <a:t>11:30, 14:23, 15:2-32, 16:4, 20:17, 21:18, 22:5; </a:t>
            </a:r>
            <a:r>
              <a:rPr lang="en-US" sz="2400" b="1" dirty="0" smtClean="0">
                <a:solidFill>
                  <a:srgbClr val="00B050"/>
                </a:solidFill>
              </a:rPr>
              <a:t>1 Tim.</a:t>
            </a:r>
            <a:r>
              <a:rPr lang="en-US" sz="2400" dirty="0" smtClean="0">
                <a:solidFill>
                  <a:schemeClr val="bg1"/>
                </a:solidFill>
              </a:rPr>
              <a:t> 5:1,17,19; </a:t>
            </a:r>
            <a:r>
              <a:rPr lang="en-US" sz="2400" b="1" dirty="0" smtClean="0">
                <a:solidFill>
                  <a:srgbClr val="00B050"/>
                </a:solidFill>
              </a:rPr>
              <a:t>Tit.</a:t>
            </a:r>
            <a:r>
              <a:rPr lang="en-US" sz="2400" dirty="0" smtClean="0">
                <a:solidFill>
                  <a:schemeClr val="bg1"/>
                </a:solidFill>
              </a:rPr>
              <a:t> 1:5; </a:t>
            </a:r>
            <a:r>
              <a:rPr lang="en-US" sz="2400" b="1" dirty="0" smtClean="0">
                <a:solidFill>
                  <a:srgbClr val="00B050"/>
                </a:solidFill>
              </a:rPr>
              <a:t>Jam.</a:t>
            </a:r>
            <a:r>
              <a:rPr lang="en-US" sz="2400" dirty="0" smtClean="0">
                <a:solidFill>
                  <a:schemeClr val="bg1"/>
                </a:solidFill>
              </a:rPr>
              <a:t> 5:14; </a:t>
            </a:r>
            <a:r>
              <a:rPr lang="en-US" sz="2400" b="1" dirty="0" smtClean="0">
                <a:solidFill>
                  <a:srgbClr val="00B050"/>
                </a:solidFill>
              </a:rPr>
              <a:t>1 Pet.</a:t>
            </a:r>
            <a:r>
              <a:rPr lang="en-US" sz="2400" dirty="0" smtClean="0">
                <a:solidFill>
                  <a:schemeClr val="bg1"/>
                </a:solidFill>
              </a:rPr>
              <a:t> 5:1; </a:t>
            </a:r>
            <a:r>
              <a:rPr lang="en-US" sz="2400" b="1" dirty="0" smtClean="0">
                <a:solidFill>
                  <a:srgbClr val="00B050"/>
                </a:solidFill>
              </a:rPr>
              <a:t>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1:1; </a:t>
            </a:r>
            <a:r>
              <a:rPr lang="en-US" sz="2400" b="1" dirty="0" smtClean="0">
                <a:solidFill>
                  <a:srgbClr val="00B050"/>
                </a:solidFill>
              </a:rPr>
              <a:t>3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1:1; </a:t>
            </a:r>
            <a:r>
              <a:rPr lang="en-US" sz="2400" b="1" dirty="0" smtClean="0">
                <a:solidFill>
                  <a:srgbClr val="00B050"/>
                </a:solidFill>
              </a:rPr>
              <a:t>Rev.</a:t>
            </a:r>
            <a:r>
              <a:rPr lang="en-US" sz="2400" dirty="0" smtClean="0">
                <a:solidFill>
                  <a:schemeClr val="bg1"/>
                </a:solidFill>
              </a:rPr>
              <a:t> 4:4,10, 5:5,6,8,11,14, 7:11,13, 11:16, 14:3, 19:4, </a:t>
            </a:r>
            <a:r>
              <a:rPr lang="en-US" sz="2400" b="1" dirty="0" smtClean="0">
                <a:solidFill>
                  <a:srgbClr val="FFC000"/>
                </a:solidFill>
              </a:rPr>
              <a:t>see also “ancients”: </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24:23)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Gentiles came to and worked for Him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5:1, 7:13,14,40,45, 9:11; </a:t>
            </a:r>
            <a:r>
              <a:rPr lang="en-US" sz="2400" b="1" dirty="0" smtClean="0">
                <a:solidFill>
                  <a:srgbClr val="00B050"/>
                </a:solidFill>
              </a:rPr>
              <a:t>2 Chr.</a:t>
            </a:r>
            <a:r>
              <a:rPr lang="en-US" sz="2400" dirty="0" smtClean="0">
                <a:solidFill>
                  <a:schemeClr val="bg1"/>
                </a:solidFill>
              </a:rPr>
              <a:t> 2:3,8,11,17-18, 4:11,16)</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Gentiles came to and work for Him</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11:10, 42:1, 49:6, 56:1-8, 60:5, 62:2, 66:12,19; </a:t>
            </a:r>
            <a:r>
              <a:rPr lang="en-US" sz="2400" b="1" dirty="0" smtClean="0">
                <a:solidFill>
                  <a:srgbClr val="00B050"/>
                </a:solidFill>
              </a:rPr>
              <a:t>Jer.</a:t>
            </a:r>
            <a:r>
              <a:rPr lang="en-US" sz="2400" dirty="0" smtClean="0">
                <a:solidFill>
                  <a:schemeClr val="bg1"/>
                </a:solidFill>
              </a:rPr>
              <a:t> 16:19; </a:t>
            </a:r>
            <a:r>
              <a:rPr lang="en-US" sz="2400" b="1" dirty="0" smtClean="0">
                <a:solidFill>
                  <a:srgbClr val="00B050"/>
                </a:solidFill>
              </a:rPr>
              <a:t>Mal.</a:t>
            </a:r>
            <a:r>
              <a:rPr lang="en-US" sz="2400" dirty="0" smtClean="0">
                <a:solidFill>
                  <a:schemeClr val="bg1"/>
                </a:solidFill>
              </a:rPr>
              <a:t> 1:11; </a:t>
            </a:r>
            <a:r>
              <a:rPr lang="en-US" sz="2400" b="1" dirty="0" smtClean="0">
                <a:solidFill>
                  <a:srgbClr val="00B050"/>
                </a:solidFill>
              </a:rPr>
              <a:t>Mat.</a:t>
            </a:r>
            <a:r>
              <a:rPr lang="en-US" sz="2400" dirty="0" smtClean="0">
                <a:solidFill>
                  <a:schemeClr val="bg1"/>
                </a:solidFill>
              </a:rPr>
              <a:t> 4:15-16, 12:18,21;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2:32;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10:16, 12:20-26; </a:t>
            </a:r>
            <a:r>
              <a:rPr lang="en-US" sz="2400" b="1" dirty="0" smtClean="0">
                <a:solidFill>
                  <a:srgbClr val="00B050"/>
                </a:solidFill>
              </a:rPr>
              <a:t>Act. </a:t>
            </a:r>
            <a:r>
              <a:rPr lang="en-US" sz="2400" dirty="0" smtClean="0">
                <a:solidFill>
                  <a:schemeClr val="bg1"/>
                </a:solidFill>
              </a:rPr>
              <a:t>9:15, 10:1-11:18, 14:1, 17:4,12, 18:4,17, 19:10,17, 20:21; </a:t>
            </a:r>
            <a:r>
              <a:rPr lang="en-US" sz="2400" b="1" dirty="0" smtClean="0">
                <a:solidFill>
                  <a:srgbClr val="00B050"/>
                </a:solidFill>
              </a:rPr>
              <a:t>1 Cor.</a:t>
            </a:r>
            <a:r>
              <a:rPr lang="en-US" sz="2400" dirty="0" smtClean="0">
                <a:solidFill>
                  <a:schemeClr val="bg1"/>
                </a:solidFill>
              </a:rPr>
              <a:t> 1:24; </a:t>
            </a:r>
            <a:r>
              <a:rPr lang="en-US" sz="2400" b="1" dirty="0" smtClean="0">
                <a:solidFill>
                  <a:srgbClr val="00B050"/>
                </a:solidFill>
              </a:rPr>
              <a:t>Gal.</a:t>
            </a:r>
            <a:r>
              <a:rPr lang="en-US" sz="2400" dirty="0" smtClean="0">
                <a:solidFill>
                  <a:schemeClr val="bg1"/>
                </a:solidFill>
              </a:rPr>
              <a:t> 3:28; </a:t>
            </a:r>
            <a:r>
              <a:rPr lang="en-US" sz="2400" b="1" dirty="0" smtClean="0">
                <a:solidFill>
                  <a:srgbClr val="00B050"/>
                </a:solidFill>
              </a:rPr>
              <a:t>Eph.</a:t>
            </a:r>
            <a:r>
              <a:rPr lang="en-US" sz="2400" dirty="0" smtClean="0">
                <a:solidFill>
                  <a:schemeClr val="bg1"/>
                </a:solidFill>
              </a:rPr>
              <a:t> 2:14-15; </a:t>
            </a:r>
            <a:r>
              <a:rPr lang="en-US" sz="2400" b="1" dirty="0" smtClean="0">
                <a:solidFill>
                  <a:srgbClr val="00B050"/>
                </a:solidFill>
              </a:rPr>
              <a:t>Col.</a:t>
            </a:r>
            <a:r>
              <a:rPr lang="en-US" sz="2400" dirty="0" smtClean="0">
                <a:solidFill>
                  <a:schemeClr val="bg1"/>
                </a:solidFill>
              </a:rPr>
              <a:t> 3:11; </a:t>
            </a:r>
            <a:r>
              <a:rPr lang="en-US" sz="2400" b="1" dirty="0" smtClean="0">
                <a:solidFill>
                  <a:srgbClr val="00B050"/>
                </a:solidFill>
              </a:rPr>
              <a:t>Rev.</a:t>
            </a:r>
            <a:r>
              <a:rPr lang="en-US" sz="2400" dirty="0" smtClean="0">
                <a:solidFill>
                  <a:schemeClr val="bg1"/>
                </a:solidFill>
              </a:rPr>
              <a:t> 5:9, 10:11, 14:6, etc.)</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Gentiles rejoiced at His words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5:7, 10:1-13)</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Gentiles rejoiced at Him and His words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2:9-10; </a:t>
            </a:r>
            <a:r>
              <a:rPr lang="en-US" sz="2400" b="1" dirty="0" smtClean="0">
                <a:solidFill>
                  <a:srgbClr val="00B050"/>
                </a:solidFill>
              </a:rPr>
              <a:t>Act. </a:t>
            </a:r>
            <a:r>
              <a:rPr lang="en-US" sz="2400" dirty="0" smtClean="0">
                <a:solidFill>
                  <a:schemeClr val="bg1"/>
                </a:solidFill>
              </a:rPr>
              <a:t>8:39, 16:34; </a:t>
            </a:r>
            <a:r>
              <a:rPr lang="en-US" sz="2400" b="1" dirty="0" smtClean="0">
                <a:solidFill>
                  <a:srgbClr val="00B050"/>
                </a:solidFill>
              </a:rPr>
              <a:t>Rom.</a:t>
            </a:r>
            <a:r>
              <a:rPr lang="en-US" sz="2400" dirty="0" smtClean="0">
                <a:solidFill>
                  <a:schemeClr val="bg1"/>
                </a:solidFill>
              </a:rPr>
              <a:t> 12:12, 15:10; </a:t>
            </a:r>
            <a:r>
              <a:rPr lang="en-US" sz="2400" b="1" dirty="0" err="1" smtClean="0">
                <a:solidFill>
                  <a:srgbClr val="00B050"/>
                </a:solidFill>
              </a:rPr>
              <a:t>Php</a:t>
            </a:r>
            <a:r>
              <a:rPr lang="en-US" sz="2400" b="1" dirty="0" smtClean="0">
                <a:solidFill>
                  <a:srgbClr val="00B050"/>
                </a:solidFill>
              </a:rPr>
              <a:t>.</a:t>
            </a:r>
            <a:r>
              <a:rPr lang="en-US" sz="2400" dirty="0" smtClean="0">
                <a:solidFill>
                  <a:schemeClr val="bg1"/>
                </a:solidFill>
              </a:rPr>
              <a:t> 1:26)</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His people were happy, rejoicing</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10:8; </a:t>
            </a:r>
            <a:r>
              <a:rPr lang="en-US" sz="2400" b="1" dirty="0" smtClean="0">
                <a:solidFill>
                  <a:srgbClr val="00B050"/>
                </a:solidFill>
              </a:rPr>
              <a:t>2 Chr.</a:t>
            </a:r>
            <a:r>
              <a:rPr lang="en-US" sz="2400" dirty="0" smtClean="0">
                <a:solidFill>
                  <a:schemeClr val="bg1"/>
                </a:solidFill>
              </a:rPr>
              <a:t> 9:7)</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His people were happy, rejoicing</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144:15, 146:5;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1:47,58, 13:17;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8:56, 13:17; </a:t>
            </a:r>
            <a:r>
              <a:rPr lang="en-US" sz="2400" b="1" dirty="0" smtClean="0">
                <a:solidFill>
                  <a:srgbClr val="00B050"/>
                </a:solidFill>
              </a:rPr>
              <a:t>Act. </a:t>
            </a:r>
            <a:r>
              <a:rPr lang="en-US" sz="2400" dirty="0" smtClean="0">
                <a:solidFill>
                  <a:schemeClr val="bg1"/>
                </a:solidFill>
              </a:rPr>
              <a:t>5:41, 15:31, 26:2; </a:t>
            </a:r>
            <a:r>
              <a:rPr lang="en-US" sz="2400" b="1" dirty="0" smtClean="0">
                <a:solidFill>
                  <a:srgbClr val="00B050"/>
                </a:solidFill>
              </a:rPr>
              <a:t>Rom.</a:t>
            </a:r>
            <a:r>
              <a:rPr lang="en-US" sz="2400" dirty="0" smtClean="0">
                <a:solidFill>
                  <a:schemeClr val="bg1"/>
                </a:solidFill>
              </a:rPr>
              <a:t> 5:2, 14:22, 15:10; </a:t>
            </a:r>
            <a:r>
              <a:rPr lang="en-US" sz="2400" b="1" dirty="0" smtClean="0">
                <a:solidFill>
                  <a:srgbClr val="00B050"/>
                </a:solidFill>
              </a:rPr>
              <a:t>2 Cor.</a:t>
            </a:r>
            <a:r>
              <a:rPr lang="en-US" sz="2400" dirty="0" smtClean="0">
                <a:solidFill>
                  <a:schemeClr val="bg1"/>
                </a:solidFill>
              </a:rPr>
              <a:t> 1:12, 6:10, 7:7; </a:t>
            </a:r>
            <a:r>
              <a:rPr lang="en-US" sz="2400" b="1" dirty="0" smtClean="0">
                <a:solidFill>
                  <a:srgbClr val="00B050"/>
                </a:solidFill>
              </a:rPr>
              <a:t>Gal.</a:t>
            </a:r>
            <a:r>
              <a:rPr lang="en-US" sz="2400" dirty="0" smtClean="0">
                <a:solidFill>
                  <a:schemeClr val="bg1"/>
                </a:solidFill>
              </a:rPr>
              <a:t> 4:27; </a:t>
            </a:r>
            <a:r>
              <a:rPr lang="en-US" sz="2400" b="1" dirty="0" err="1" smtClean="0">
                <a:solidFill>
                  <a:srgbClr val="00B050"/>
                </a:solidFill>
              </a:rPr>
              <a:t>Php</a:t>
            </a:r>
            <a:r>
              <a:rPr lang="en-US" sz="2400" b="1" dirty="0" smtClean="0">
                <a:solidFill>
                  <a:srgbClr val="00B050"/>
                </a:solidFill>
              </a:rPr>
              <a:t>.</a:t>
            </a:r>
            <a:r>
              <a:rPr lang="en-US" sz="2400" dirty="0" smtClean="0">
                <a:solidFill>
                  <a:schemeClr val="bg1"/>
                </a:solidFill>
              </a:rPr>
              <a:t> 1:18, 2:16-18, 3:1,3, 4:4,10;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5:16; </a:t>
            </a:r>
            <a:r>
              <a:rPr lang="en-US" sz="2400" b="1" dirty="0" smtClean="0">
                <a:solidFill>
                  <a:srgbClr val="00B050"/>
                </a:solidFill>
              </a:rPr>
              <a:t>Heb.</a:t>
            </a:r>
            <a:r>
              <a:rPr lang="en-US" sz="2400" dirty="0" smtClean="0">
                <a:solidFill>
                  <a:schemeClr val="bg1"/>
                </a:solidFill>
              </a:rPr>
              <a:t> 3:6; </a:t>
            </a:r>
            <a:r>
              <a:rPr lang="en-US" sz="2400" b="1" dirty="0" smtClean="0">
                <a:solidFill>
                  <a:srgbClr val="00B050"/>
                </a:solidFill>
              </a:rPr>
              <a:t>1 Pet.</a:t>
            </a:r>
            <a:r>
              <a:rPr lang="en-US" sz="2400" dirty="0" smtClean="0">
                <a:solidFill>
                  <a:schemeClr val="bg1"/>
                </a:solidFill>
              </a:rPr>
              <a:t> 1:6, 3:14, 4:13; </a:t>
            </a:r>
            <a:r>
              <a:rPr lang="en-US" sz="2400" b="1" dirty="0" smtClean="0">
                <a:solidFill>
                  <a:srgbClr val="00B050"/>
                </a:solidFill>
              </a:rPr>
              <a:t>2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 </a:t>
            </a:r>
            <a:r>
              <a:rPr lang="en-US" sz="2400" b="1" dirty="0" smtClean="0">
                <a:solidFill>
                  <a:srgbClr val="00B050"/>
                </a:solidFill>
              </a:rPr>
              <a:t>3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1:3; </a:t>
            </a:r>
            <a:r>
              <a:rPr lang="en-US" sz="2400" b="1" dirty="0" smtClean="0">
                <a:solidFill>
                  <a:srgbClr val="00B050"/>
                </a:solidFill>
              </a:rPr>
              <a:t>Rev.</a:t>
            </a:r>
            <a:r>
              <a:rPr lang="en-US" sz="2400" dirty="0" smtClean="0">
                <a:solidFill>
                  <a:schemeClr val="bg1"/>
                </a:solidFill>
              </a:rPr>
              <a:t> 12:12)</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gave Wheat, Wine and Oil to the Gentiles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5:11; </a:t>
            </a:r>
            <a:r>
              <a:rPr lang="en-US" sz="2400" b="1" dirty="0" smtClean="0">
                <a:solidFill>
                  <a:srgbClr val="00B050"/>
                </a:solidFill>
              </a:rPr>
              <a:t>2 Chr.</a:t>
            </a:r>
            <a:r>
              <a:rPr lang="en-US" sz="2400" dirty="0" smtClean="0">
                <a:solidFill>
                  <a:schemeClr val="bg1"/>
                </a:solidFill>
              </a:rPr>
              <a:t> 2:10,15)</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gave Wheat (bread/word of God), Wine (good doctrine), Oil (Holy Ghost) to the Gentiles</a:t>
            </a:r>
            <a:r>
              <a:rPr lang="en-US" sz="2400" dirty="0" smtClean="0">
                <a:solidFill>
                  <a:schemeClr val="bg1"/>
                </a:solidFill>
              </a:rPr>
              <a:t> (</a:t>
            </a:r>
            <a:r>
              <a:rPr lang="en-US" sz="2400" b="1" dirty="0" smtClean="0">
                <a:solidFill>
                  <a:srgbClr val="00B050"/>
                </a:solidFill>
              </a:rPr>
              <a:t>Act. </a:t>
            </a:r>
            <a:r>
              <a:rPr lang="en-US" sz="2400" dirty="0" smtClean="0">
                <a:solidFill>
                  <a:schemeClr val="bg1"/>
                </a:solidFill>
              </a:rPr>
              <a:t>10:34-48, 11:15, 18:11, 19:20;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2:13; </a:t>
            </a:r>
            <a:r>
              <a:rPr lang="en-US" sz="2400" b="1" dirty="0" smtClean="0">
                <a:solidFill>
                  <a:srgbClr val="00B050"/>
                </a:solidFill>
              </a:rPr>
              <a:t>1 Tim.</a:t>
            </a:r>
            <a:r>
              <a:rPr lang="en-US" sz="2400" dirty="0" smtClean="0">
                <a:solidFill>
                  <a:schemeClr val="bg1"/>
                </a:solidFill>
              </a:rPr>
              <a:t> 4:6; </a:t>
            </a:r>
            <a:r>
              <a:rPr lang="en-US" sz="2400" b="1" dirty="0" smtClean="0">
                <a:solidFill>
                  <a:srgbClr val="00B050"/>
                </a:solidFill>
              </a:rPr>
              <a:t>Rev.</a:t>
            </a:r>
            <a:r>
              <a:rPr lang="en-US" sz="2400" dirty="0" smtClean="0">
                <a:solidFill>
                  <a:schemeClr val="bg1"/>
                </a:solidFill>
              </a:rPr>
              <a:t> 6:6)</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causes Jews and Gentiles to work together</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5:6,18; </a:t>
            </a:r>
            <a:r>
              <a:rPr lang="en-US" sz="2400" b="1" dirty="0" smtClean="0">
                <a:solidFill>
                  <a:srgbClr val="00B050"/>
                </a:solidFill>
              </a:rPr>
              <a:t>2 Chr.</a:t>
            </a:r>
            <a:r>
              <a:rPr lang="en-US" sz="2400" dirty="0" smtClean="0">
                <a:solidFill>
                  <a:schemeClr val="bg1"/>
                </a:solidFill>
              </a:rPr>
              <a:t> 2:8, 8:18)</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causes Jews and Gentiles to work together</a:t>
            </a:r>
            <a:r>
              <a:rPr lang="en-US" sz="2400" dirty="0" smtClean="0">
                <a:solidFill>
                  <a:schemeClr val="bg1"/>
                </a:solidFill>
              </a:rPr>
              <a:t> (</a:t>
            </a:r>
            <a:r>
              <a:rPr lang="en-US" sz="2400" b="1" dirty="0" smtClean="0">
                <a:solidFill>
                  <a:srgbClr val="00B050"/>
                </a:solidFill>
              </a:rPr>
              <a:t>Act. </a:t>
            </a:r>
            <a:r>
              <a:rPr lang="en-US" sz="2400" dirty="0" smtClean="0">
                <a:solidFill>
                  <a:schemeClr val="bg1"/>
                </a:solidFill>
              </a:rPr>
              <a:t>13:42-44, 14:1, 16:1,3, 17:12, 18:4; </a:t>
            </a:r>
            <a:r>
              <a:rPr lang="en-US" sz="2400" b="1" dirty="0" smtClean="0">
                <a:solidFill>
                  <a:srgbClr val="00B050"/>
                </a:solidFill>
              </a:rPr>
              <a:t>Rom.</a:t>
            </a:r>
            <a:r>
              <a:rPr lang="en-US" sz="2400" dirty="0" smtClean="0">
                <a:solidFill>
                  <a:schemeClr val="bg1"/>
                </a:solidFill>
              </a:rPr>
              <a:t> 2:10; </a:t>
            </a:r>
            <a:r>
              <a:rPr lang="en-US" sz="2400" b="1" dirty="0" smtClean="0">
                <a:solidFill>
                  <a:srgbClr val="00B050"/>
                </a:solidFill>
              </a:rPr>
              <a:t>1 Cor.</a:t>
            </a:r>
            <a:r>
              <a:rPr lang="en-US" sz="2400" dirty="0" smtClean="0">
                <a:solidFill>
                  <a:schemeClr val="bg1"/>
                </a:solidFill>
              </a:rPr>
              <a:t> 1:24; </a:t>
            </a:r>
            <a:r>
              <a:rPr lang="en-US" sz="2400" b="1" dirty="0" smtClean="0">
                <a:solidFill>
                  <a:srgbClr val="00B050"/>
                </a:solidFill>
              </a:rPr>
              <a:t>Gal.</a:t>
            </a:r>
            <a:r>
              <a:rPr lang="en-US" sz="2400" dirty="0" smtClean="0">
                <a:solidFill>
                  <a:schemeClr val="bg1"/>
                </a:solidFill>
              </a:rPr>
              <a:t> 2:3, 3:28; </a:t>
            </a:r>
            <a:r>
              <a:rPr lang="en-US" sz="2400" b="1" dirty="0" smtClean="0">
                <a:solidFill>
                  <a:srgbClr val="00B050"/>
                </a:solidFill>
              </a:rPr>
              <a:t>Col.</a:t>
            </a:r>
            <a:r>
              <a:rPr lang="en-US" sz="2400" dirty="0" smtClean="0">
                <a:solidFill>
                  <a:schemeClr val="bg1"/>
                </a:solidFill>
              </a:rPr>
              <a:t> 3:11)</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Was known in distant places by foreign (Gentile) rulers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4:34, 5:1, 10:1-13; </a:t>
            </a:r>
            <a:r>
              <a:rPr lang="en-US" sz="2400" b="1" dirty="0" smtClean="0">
                <a:solidFill>
                  <a:srgbClr val="00B050"/>
                </a:solidFill>
              </a:rPr>
              <a:t>2 Chr.</a:t>
            </a:r>
            <a:r>
              <a:rPr lang="en-US" sz="2400" dirty="0" smtClean="0">
                <a:solidFill>
                  <a:schemeClr val="bg1"/>
                </a:solidFill>
              </a:rPr>
              <a:t> 9:1-12; </a:t>
            </a:r>
            <a:r>
              <a:rPr lang="en-US" sz="2400" b="1" dirty="0" smtClean="0">
                <a:solidFill>
                  <a:srgbClr val="00B050"/>
                </a:solidFill>
              </a:rPr>
              <a:t>Mat.</a:t>
            </a:r>
            <a:r>
              <a:rPr lang="en-US" sz="2400" dirty="0" smtClean="0">
                <a:solidFill>
                  <a:schemeClr val="bg1"/>
                </a:solidFill>
              </a:rPr>
              <a:t> 12:42;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11:31)</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Was known in distant places by foreign (Gentile) rulers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2:1-16)</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Foreigners (Gentiles) brought to Him Gold, Spices, etc</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4:21, 10:10,11,25,29; </a:t>
            </a:r>
            <a:r>
              <a:rPr lang="en-US" sz="2400" b="1" dirty="0" smtClean="0">
                <a:solidFill>
                  <a:srgbClr val="00B050"/>
                </a:solidFill>
              </a:rPr>
              <a:t>2 Chr.</a:t>
            </a:r>
            <a:r>
              <a:rPr lang="en-US" sz="2400" dirty="0" smtClean="0">
                <a:solidFill>
                  <a:schemeClr val="bg1"/>
                </a:solidFill>
              </a:rPr>
              <a:t> 9:1-14)</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Foreigners (Gentiles) brought to Him Gold, Spices, etc</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2:11)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an Army</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4:26-28, 5:13, 9:22, 10:26,28; </a:t>
            </a:r>
            <a:r>
              <a:rPr lang="en-US" sz="2400" b="1" dirty="0" smtClean="0">
                <a:solidFill>
                  <a:srgbClr val="00B050"/>
                </a:solidFill>
              </a:rPr>
              <a:t>2 Chr.</a:t>
            </a:r>
            <a:r>
              <a:rPr lang="en-US" sz="2400" dirty="0" smtClean="0">
                <a:solidFill>
                  <a:schemeClr val="bg1"/>
                </a:solidFill>
              </a:rPr>
              <a:t> 1:14,16, 8:9, 9:25)</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Has an Army</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22:7, 26:53; </a:t>
            </a:r>
            <a:r>
              <a:rPr lang="en-US" sz="2400" b="1" dirty="0" smtClean="0">
                <a:solidFill>
                  <a:srgbClr val="00B050"/>
                </a:solidFill>
              </a:rPr>
              <a:t>Eph.</a:t>
            </a:r>
            <a:r>
              <a:rPr lang="en-US" sz="2400" dirty="0" smtClean="0">
                <a:solidFill>
                  <a:schemeClr val="bg1"/>
                </a:solidFill>
              </a:rPr>
              <a:t> 6:10-20; </a:t>
            </a:r>
            <a:r>
              <a:rPr lang="en-US" sz="2400" b="1" dirty="0" smtClean="0">
                <a:solidFill>
                  <a:srgbClr val="00B050"/>
                </a:solidFill>
              </a:rPr>
              <a:t>2 Tim.</a:t>
            </a:r>
            <a:r>
              <a:rPr lang="en-US" sz="2400" dirty="0" smtClean="0">
                <a:solidFill>
                  <a:schemeClr val="bg1"/>
                </a:solidFill>
              </a:rPr>
              <a:t> 2:3-4; </a:t>
            </a:r>
            <a:r>
              <a:rPr lang="en-US" sz="2400" b="1" dirty="0" smtClean="0">
                <a:solidFill>
                  <a:srgbClr val="00B050"/>
                </a:solidFill>
              </a:rPr>
              <a:t>Heb.</a:t>
            </a:r>
            <a:r>
              <a:rPr lang="en-US" sz="2400" dirty="0" smtClean="0">
                <a:solidFill>
                  <a:schemeClr val="bg1"/>
                </a:solidFill>
              </a:rPr>
              <a:t> 2:10; </a:t>
            </a:r>
            <a:r>
              <a:rPr lang="en-US" sz="2400" b="1" dirty="0" smtClean="0">
                <a:solidFill>
                  <a:srgbClr val="00B050"/>
                </a:solidFill>
              </a:rPr>
              <a:t>Rev.</a:t>
            </a:r>
            <a:r>
              <a:rPr lang="en-US" sz="2400" dirty="0" smtClean="0">
                <a:solidFill>
                  <a:schemeClr val="bg1"/>
                </a:solidFill>
              </a:rPr>
              <a:t> 12:7, 19:14,19)</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Horsemen and Horses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4:26,28, 10:26,28; </a:t>
            </a:r>
            <a:r>
              <a:rPr lang="en-US" sz="2400" b="1" dirty="0" smtClean="0">
                <a:solidFill>
                  <a:srgbClr val="00B050"/>
                </a:solidFill>
              </a:rPr>
              <a:t>2 Chr.</a:t>
            </a:r>
            <a:r>
              <a:rPr lang="en-US" sz="2400" dirty="0" smtClean="0">
                <a:solidFill>
                  <a:schemeClr val="bg1"/>
                </a:solidFill>
              </a:rPr>
              <a:t> 1:14,16, 9:25,28)</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Horsemen and Horses (churches/God's people)</a:t>
            </a:r>
            <a:r>
              <a:rPr lang="en-US" sz="2400" dirty="0" smtClean="0">
                <a:solidFill>
                  <a:schemeClr val="bg1"/>
                </a:solidFill>
              </a:rPr>
              <a:t> (</a:t>
            </a:r>
            <a:r>
              <a:rPr lang="en-US" sz="2400" b="1" dirty="0" smtClean="0">
                <a:solidFill>
                  <a:srgbClr val="00B050"/>
                </a:solidFill>
              </a:rPr>
              <a:t>Neh.</a:t>
            </a:r>
            <a:r>
              <a:rPr lang="en-US" sz="2400" dirty="0" smtClean="0">
                <a:solidFill>
                  <a:schemeClr val="bg1"/>
                </a:solidFill>
              </a:rPr>
              <a:t> 3:28; </a:t>
            </a:r>
            <a:r>
              <a:rPr lang="en-US" sz="2400" b="1" dirty="0" smtClean="0">
                <a:solidFill>
                  <a:srgbClr val="00B050"/>
                </a:solidFill>
              </a:rPr>
              <a:t>Psa.</a:t>
            </a:r>
            <a:r>
              <a:rPr lang="en-US" sz="2400" dirty="0" smtClean="0">
                <a:solidFill>
                  <a:schemeClr val="bg1"/>
                </a:solidFill>
              </a:rPr>
              <a:t> 45:4; </a:t>
            </a:r>
            <a:r>
              <a:rPr lang="en-US" sz="2400" b="1" dirty="0" smtClean="0">
                <a:solidFill>
                  <a:srgbClr val="00B050"/>
                </a:solidFill>
              </a:rPr>
              <a:t>Isa.</a:t>
            </a:r>
            <a:r>
              <a:rPr lang="en-US" sz="2400" dirty="0" smtClean="0">
                <a:solidFill>
                  <a:schemeClr val="bg1"/>
                </a:solidFill>
              </a:rPr>
              <a:t> 63:11-14; </a:t>
            </a:r>
            <a:r>
              <a:rPr lang="en-US" sz="2400" b="1" dirty="0" err="1" smtClean="0">
                <a:solidFill>
                  <a:srgbClr val="00B050"/>
                </a:solidFill>
              </a:rPr>
              <a:t>Zec.</a:t>
            </a:r>
            <a:r>
              <a:rPr lang="en-US" sz="2400" dirty="0" smtClean="0">
                <a:solidFill>
                  <a:schemeClr val="bg1"/>
                </a:solidFill>
              </a:rPr>
              <a:t> 1:7-17, 6:1-8, 10:4; </a:t>
            </a:r>
            <a:r>
              <a:rPr lang="en-US" sz="2400" b="1" dirty="0" smtClean="0">
                <a:solidFill>
                  <a:srgbClr val="00B050"/>
                </a:solidFill>
              </a:rPr>
              <a:t>Rev.</a:t>
            </a:r>
            <a:r>
              <a:rPr lang="en-US" sz="2400" dirty="0" smtClean="0">
                <a:solidFill>
                  <a:schemeClr val="bg1"/>
                </a:solidFill>
              </a:rPr>
              <a:t> 6:2, 19:11-19)</a:t>
            </a:r>
          </a:p>
          <a:p>
            <a:endParaRPr lang="en-US" sz="4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In Jerusalem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3:15, 8:1;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23:13; </a:t>
            </a:r>
            <a:r>
              <a:rPr lang="en-US" sz="2400" b="1" dirty="0" smtClean="0">
                <a:solidFill>
                  <a:srgbClr val="00B050"/>
                </a:solidFill>
              </a:rPr>
              <a:t>2 Chr.</a:t>
            </a:r>
            <a:r>
              <a:rPr lang="en-US" sz="2400" dirty="0" smtClean="0">
                <a:solidFill>
                  <a:schemeClr val="bg1"/>
                </a:solidFill>
              </a:rPr>
              <a:t> 1:14, 8:6, 9:25;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1:1,12,16, 2:7,9)</a:t>
            </a:r>
          </a:p>
          <a:p>
            <a:endParaRPr lang="en-US" sz="4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In Jerusalem</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16:21, 20:17; </a:t>
            </a:r>
            <a:r>
              <a:rPr lang="en-US" sz="2400" b="1" dirty="0" smtClean="0">
                <a:solidFill>
                  <a:srgbClr val="00B050"/>
                </a:solidFill>
              </a:rPr>
              <a:t>Mar. </a:t>
            </a:r>
            <a:r>
              <a:rPr lang="en-US" sz="2400" dirty="0" smtClean="0">
                <a:solidFill>
                  <a:schemeClr val="bg1"/>
                </a:solidFill>
              </a:rPr>
              <a:t>11:11,15;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2:43, 23:38;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2:13, 5:1, 12:12)</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Had writings</a:t>
            </a:r>
            <a:r>
              <a:rPr lang="en-US" sz="2400" dirty="0" smtClean="0">
                <a:solidFill>
                  <a:schemeClr val="bg1"/>
                </a:solidFill>
              </a:rPr>
              <a:t> (</a:t>
            </a:r>
            <a:r>
              <a:rPr lang="en-US" sz="2400" b="1" dirty="0" smtClean="0">
                <a:solidFill>
                  <a:srgbClr val="00B050"/>
                </a:solidFill>
              </a:rPr>
              <a:t>2 Chr.</a:t>
            </a:r>
            <a:r>
              <a:rPr lang="en-US" sz="2400" dirty="0" smtClean="0">
                <a:solidFill>
                  <a:schemeClr val="bg1"/>
                </a:solidFill>
              </a:rPr>
              <a:t> 35:4; </a:t>
            </a:r>
            <a:r>
              <a:rPr lang="en-US" sz="2400" b="1" dirty="0" smtClean="0">
                <a:solidFill>
                  <a:srgbClr val="00B050"/>
                </a:solidFill>
              </a:rPr>
              <a:t>Pro.</a:t>
            </a:r>
            <a:r>
              <a:rPr lang="en-US" sz="2400" dirty="0" smtClean="0">
                <a:solidFill>
                  <a:schemeClr val="bg1"/>
                </a:solidFill>
              </a:rPr>
              <a:t> 10:1, 25:1;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12:10)</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Had writings (The Law and the Scriptures)</a:t>
            </a:r>
            <a:r>
              <a:rPr lang="en-US" sz="2400" dirty="0" smtClean="0">
                <a:solidFill>
                  <a:schemeClr val="bg1"/>
                </a:solidFill>
              </a:rPr>
              <a:t> (</a:t>
            </a:r>
            <a:r>
              <a:rPr lang="en-US" sz="2400" b="1" dirty="0" err="1" smtClean="0">
                <a:solidFill>
                  <a:srgbClr val="00B050"/>
                </a:solidFill>
              </a:rPr>
              <a:t>Exo</a:t>
            </a:r>
            <a:r>
              <a:rPr lang="en-US" sz="2400" b="1" dirty="0" smtClean="0">
                <a:solidFill>
                  <a:srgbClr val="00B050"/>
                </a:solidFill>
              </a:rPr>
              <a:t>.</a:t>
            </a:r>
            <a:r>
              <a:rPr lang="en-US" sz="2400" dirty="0" smtClean="0">
                <a:solidFill>
                  <a:schemeClr val="bg1"/>
                </a:solidFill>
              </a:rPr>
              <a:t> 20:1-17; </a:t>
            </a:r>
            <a:r>
              <a:rPr lang="en-US" sz="2400" b="1" dirty="0" smtClean="0">
                <a:solidFill>
                  <a:srgbClr val="00B050"/>
                </a:solidFill>
              </a:rPr>
              <a:t>Isa.</a:t>
            </a:r>
            <a:r>
              <a:rPr lang="en-US" sz="2400" dirty="0" smtClean="0">
                <a:solidFill>
                  <a:schemeClr val="bg1"/>
                </a:solidFill>
              </a:rPr>
              <a:t> 8:20;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8:6,8, 16:13; </a:t>
            </a:r>
            <a:r>
              <a:rPr lang="en-US" sz="2400" b="1" dirty="0" smtClean="0">
                <a:solidFill>
                  <a:srgbClr val="00B050"/>
                </a:solidFill>
              </a:rPr>
              <a:t>2 Tim.</a:t>
            </a:r>
            <a:r>
              <a:rPr lang="en-US" sz="2400" dirty="0" smtClean="0">
                <a:solidFill>
                  <a:schemeClr val="bg1"/>
                </a:solidFill>
              </a:rPr>
              <a:t> 3:16; </a:t>
            </a:r>
            <a:r>
              <a:rPr lang="en-US" sz="2400" b="1" dirty="0" smtClean="0">
                <a:solidFill>
                  <a:srgbClr val="00B050"/>
                </a:solidFill>
              </a:rPr>
              <a:t>Rev.</a:t>
            </a:r>
            <a:r>
              <a:rPr lang="en-US" sz="2400" dirty="0" smtClean="0">
                <a:solidFill>
                  <a:schemeClr val="bg1"/>
                </a:solidFill>
              </a:rPr>
              <a:t> 13:8, 21:27)</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connected with Galilee</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9:11)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connected with Galilee</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9:1; </a:t>
            </a:r>
            <a:r>
              <a:rPr lang="en-US" sz="2400" b="1" dirty="0" smtClean="0">
                <a:solidFill>
                  <a:srgbClr val="00B050"/>
                </a:solidFill>
              </a:rPr>
              <a:t>Mat.</a:t>
            </a:r>
            <a:r>
              <a:rPr lang="en-US" sz="2400" dirty="0" smtClean="0">
                <a:solidFill>
                  <a:schemeClr val="bg1"/>
                </a:solidFill>
              </a:rPr>
              <a:t> 2:22, 3:13, 4:12,15,18,23,25, 15:29, 17:22, 19:1, 21:11, 26:32, 26:69, 27:55, 28:7,10,16; </a:t>
            </a:r>
            <a:r>
              <a:rPr lang="en-US" sz="2400" b="1" dirty="0" smtClean="0">
                <a:solidFill>
                  <a:srgbClr val="00B050"/>
                </a:solidFill>
              </a:rPr>
              <a:t>Mar. </a:t>
            </a:r>
            <a:r>
              <a:rPr lang="en-US" sz="2400" dirty="0" smtClean="0">
                <a:solidFill>
                  <a:schemeClr val="bg1"/>
                </a:solidFill>
              </a:rPr>
              <a:t>1:9,14,16,28,39, 3:7, 6:21, 7:31, 9:30, 14:28, 15:41, 16:7;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1:26, 2:4,39, 3:1, 4:14,31,44, 5:17, 8:26, 17:11, 23:5,6,49,55, 24:6;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1:43, 2:1,11, 4:3,43,45-47,54, 6:1, 7:1,9,41,52, 12:21, 21:2; </a:t>
            </a:r>
            <a:r>
              <a:rPr lang="en-US" sz="2400" b="1" dirty="0" smtClean="0">
                <a:solidFill>
                  <a:srgbClr val="00B050"/>
                </a:solidFill>
              </a:rPr>
              <a:t>Act. </a:t>
            </a:r>
            <a:r>
              <a:rPr lang="en-US" sz="2400" dirty="0" smtClean="0">
                <a:solidFill>
                  <a:schemeClr val="bg1"/>
                </a:solidFill>
              </a:rPr>
              <a:t>1:11, 9:31, 10:37, 13:31)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 navy of Ships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5:9, 9:26,27, 10:22; </a:t>
            </a:r>
            <a:r>
              <a:rPr lang="en-US" sz="2400" b="1" dirty="0" smtClean="0">
                <a:solidFill>
                  <a:srgbClr val="00B050"/>
                </a:solidFill>
              </a:rPr>
              <a:t>2 Chr.</a:t>
            </a:r>
            <a:r>
              <a:rPr lang="en-US" sz="2400" dirty="0" smtClean="0">
                <a:solidFill>
                  <a:schemeClr val="bg1"/>
                </a:solidFill>
              </a:rPr>
              <a:t> 8:18, 9:21)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 Navy of Ships (churches)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4:19, 13:47; </a:t>
            </a:r>
            <a:r>
              <a:rPr lang="en-US" sz="2400" b="1" dirty="0" smtClean="0">
                <a:solidFill>
                  <a:srgbClr val="00B050"/>
                </a:solidFill>
              </a:rPr>
              <a:t>Mar. </a:t>
            </a:r>
            <a:r>
              <a:rPr lang="en-US" sz="2400" dirty="0" smtClean="0">
                <a:solidFill>
                  <a:schemeClr val="bg1"/>
                </a:solidFill>
              </a:rPr>
              <a:t>1:17, 4:36;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5:3; </a:t>
            </a:r>
            <a:r>
              <a:rPr lang="en-US" sz="2400" b="1" dirty="0" smtClean="0">
                <a:solidFill>
                  <a:srgbClr val="00B050"/>
                </a:solidFill>
              </a:rPr>
              <a:t>Act. </a:t>
            </a:r>
            <a:r>
              <a:rPr lang="en-US" sz="2400" dirty="0" smtClean="0">
                <a:solidFill>
                  <a:schemeClr val="bg1"/>
                </a:solidFill>
              </a:rPr>
              <a:t>27:1-44; </a:t>
            </a:r>
            <a:r>
              <a:rPr lang="en-US" sz="2400" b="1" dirty="0" smtClean="0">
                <a:solidFill>
                  <a:srgbClr val="00B050"/>
                </a:solidFill>
              </a:rPr>
              <a:t>Rev.</a:t>
            </a:r>
            <a:r>
              <a:rPr lang="en-US" sz="2400" dirty="0" smtClean="0">
                <a:solidFill>
                  <a:schemeClr val="bg1"/>
                </a:solidFill>
              </a:rPr>
              <a:t> 8:9)</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Planted and Keeps a vineyard</a:t>
            </a:r>
            <a:r>
              <a:rPr lang="en-US" sz="2400" dirty="0" smtClean="0">
                <a:solidFill>
                  <a:schemeClr val="bg1"/>
                </a:solidFill>
              </a:rPr>
              <a:t> (</a:t>
            </a:r>
            <a:r>
              <a:rPr lang="en-US" sz="2400" b="1" dirty="0" err="1" smtClean="0">
                <a:solidFill>
                  <a:srgbClr val="00B050"/>
                </a:solidFill>
              </a:rPr>
              <a:t>Ecc</a:t>
            </a:r>
            <a:r>
              <a:rPr lang="en-US" sz="2400" b="1" dirty="0" smtClean="0">
                <a:solidFill>
                  <a:srgbClr val="00B050"/>
                </a:solidFill>
              </a:rPr>
              <a:t>.</a:t>
            </a:r>
            <a:r>
              <a:rPr lang="en-US" sz="2400" dirty="0" smtClean="0">
                <a:solidFill>
                  <a:schemeClr val="bg1"/>
                </a:solidFill>
              </a:rPr>
              <a:t> 2:4; </a:t>
            </a:r>
            <a:r>
              <a:rPr lang="en-US" sz="2400" b="1" dirty="0" smtClean="0">
                <a:solidFill>
                  <a:srgbClr val="00B050"/>
                </a:solidFill>
              </a:rPr>
              <a:t>Song.</a:t>
            </a:r>
            <a:r>
              <a:rPr lang="en-US" sz="2400" dirty="0" smtClean="0">
                <a:solidFill>
                  <a:schemeClr val="bg1"/>
                </a:solidFill>
              </a:rPr>
              <a:t> 2:13,15, 8:11,12)</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Planted and Keeps a vineyard</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5:1-7; </a:t>
            </a:r>
            <a:r>
              <a:rPr lang="en-US" sz="2400" b="1" dirty="0" smtClean="0">
                <a:solidFill>
                  <a:srgbClr val="00B050"/>
                </a:solidFill>
              </a:rPr>
              <a:t>Mat.</a:t>
            </a:r>
            <a:r>
              <a:rPr lang="en-US" sz="2400" dirty="0" smtClean="0">
                <a:solidFill>
                  <a:schemeClr val="bg1"/>
                </a:solidFill>
              </a:rPr>
              <a:t> 20:1-16, 21:28-46; </a:t>
            </a:r>
            <a:r>
              <a:rPr lang="en-US" sz="2400" b="1" dirty="0" smtClean="0">
                <a:solidFill>
                  <a:srgbClr val="00B050"/>
                </a:solidFill>
              </a:rPr>
              <a:t>Mar. </a:t>
            </a:r>
            <a:r>
              <a:rPr lang="en-US" sz="2400" dirty="0" smtClean="0">
                <a:solidFill>
                  <a:schemeClr val="bg1"/>
                </a:solidFill>
              </a:rPr>
              <a:t>12:1-12;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20:9-16;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15:5; </a:t>
            </a:r>
            <a:r>
              <a:rPr lang="en-US" sz="2400" b="1" dirty="0" smtClean="0">
                <a:solidFill>
                  <a:srgbClr val="00B050"/>
                </a:solidFill>
              </a:rPr>
              <a:t>1 Cor.</a:t>
            </a:r>
            <a:r>
              <a:rPr lang="en-US" sz="2400" dirty="0" smtClean="0">
                <a:solidFill>
                  <a:schemeClr val="bg1"/>
                </a:solidFill>
              </a:rPr>
              <a:t> 9:7)</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Let out the vineyard to keepers</a:t>
            </a:r>
            <a:r>
              <a:rPr lang="en-US" sz="2400" dirty="0" smtClean="0">
                <a:solidFill>
                  <a:schemeClr val="bg1"/>
                </a:solidFill>
              </a:rPr>
              <a:t> (</a:t>
            </a:r>
            <a:r>
              <a:rPr lang="en-US" sz="2400" b="1" dirty="0" smtClean="0">
                <a:solidFill>
                  <a:srgbClr val="00B050"/>
                </a:solidFill>
              </a:rPr>
              <a:t>Song.</a:t>
            </a:r>
            <a:r>
              <a:rPr lang="en-US" sz="2400" dirty="0" smtClean="0">
                <a:solidFill>
                  <a:schemeClr val="bg1"/>
                </a:solidFill>
              </a:rPr>
              <a:t> 8:11)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Let out the vineyard to keepers</a:t>
            </a:r>
            <a:r>
              <a:rPr lang="en-US" sz="2400" dirty="0" smtClean="0">
                <a:solidFill>
                  <a:schemeClr val="bg1"/>
                </a:solidFill>
              </a:rPr>
              <a:t> (</a:t>
            </a:r>
            <a:r>
              <a:rPr lang="en-US" sz="2400" b="1" dirty="0" smtClean="0">
                <a:solidFill>
                  <a:srgbClr val="00B050"/>
                </a:solidFill>
              </a:rPr>
              <a:t>Isa.</a:t>
            </a:r>
            <a:r>
              <a:rPr lang="en-US" sz="2400" dirty="0" smtClean="0">
                <a:solidFill>
                  <a:schemeClr val="bg1"/>
                </a:solidFill>
              </a:rPr>
              <a:t> 5:1-7; </a:t>
            </a:r>
            <a:r>
              <a:rPr lang="en-US" sz="2400" b="1" dirty="0" smtClean="0">
                <a:solidFill>
                  <a:srgbClr val="00B050"/>
                </a:solidFill>
              </a:rPr>
              <a:t>Jer.</a:t>
            </a:r>
            <a:r>
              <a:rPr lang="en-US" sz="2400" dirty="0" smtClean="0">
                <a:solidFill>
                  <a:schemeClr val="bg1"/>
                </a:solidFill>
              </a:rPr>
              <a:t> 12:10; </a:t>
            </a:r>
            <a:r>
              <a:rPr lang="en-US" sz="2400" b="1" dirty="0" smtClean="0">
                <a:solidFill>
                  <a:srgbClr val="00B050"/>
                </a:solidFill>
              </a:rPr>
              <a:t>Mat.</a:t>
            </a:r>
            <a:r>
              <a:rPr lang="en-US" sz="2400" dirty="0" smtClean="0">
                <a:solidFill>
                  <a:schemeClr val="bg1"/>
                </a:solidFill>
              </a:rPr>
              <a:t> 20:1-16, 21:28-46; </a:t>
            </a:r>
            <a:r>
              <a:rPr lang="en-US" sz="2400" b="1" dirty="0" smtClean="0">
                <a:solidFill>
                  <a:srgbClr val="00B050"/>
                </a:solidFill>
              </a:rPr>
              <a:t>Mar. </a:t>
            </a:r>
            <a:r>
              <a:rPr lang="en-US" sz="2400" dirty="0" smtClean="0">
                <a:solidFill>
                  <a:schemeClr val="bg1"/>
                </a:solidFill>
              </a:rPr>
              <a:t>12:1-12;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20:9-16;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15:5; </a:t>
            </a:r>
            <a:r>
              <a:rPr lang="en-US" sz="2400" b="1" dirty="0" smtClean="0">
                <a:solidFill>
                  <a:srgbClr val="00B050"/>
                </a:solidFill>
              </a:rPr>
              <a:t>1 Cor.</a:t>
            </a:r>
            <a:r>
              <a:rPr lang="en-US" sz="2400" dirty="0" smtClean="0">
                <a:solidFill>
                  <a:schemeClr val="bg1"/>
                </a:solidFill>
              </a:rPr>
              <a:t> 9:7)</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Sins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11:1-11; </a:t>
            </a:r>
            <a:r>
              <a:rPr lang="en-US" sz="2400" b="1" dirty="0" smtClean="0">
                <a:solidFill>
                  <a:srgbClr val="00B050"/>
                </a:solidFill>
              </a:rPr>
              <a:t>2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23:13; </a:t>
            </a:r>
            <a:r>
              <a:rPr lang="en-US" sz="2400" b="1" dirty="0" smtClean="0">
                <a:solidFill>
                  <a:srgbClr val="00B050"/>
                </a:solidFill>
              </a:rPr>
              <a:t>Neh.</a:t>
            </a:r>
            <a:r>
              <a:rPr lang="en-US" sz="2400" dirty="0" smtClean="0">
                <a:solidFill>
                  <a:schemeClr val="bg1"/>
                </a:solidFill>
              </a:rPr>
              <a:t> 13:26)</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Sinless, but took upon Himself our sins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1:21; </a:t>
            </a:r>
            <a:r>
              <a:rPr lang="en-US" sz="2400" b="1" dirty="0" smtClean="0">
                <a:solidFill>
                  <a:srgbClr val="00B050"/>
                </a:solidFill>
              </a:rPr>
              <a:t>1 Cor.</a:t>
            </a:r>
            <a:r>
              <a:rPr lang="en-US" sz="2400" dirty="0" smtClean="0">
                <a:solidFill>
                  <a:schemeClr val="bg1"/>
                </a:solidFill>
              </a:rPr>
              <a:t> 15:3; </a:t>
            </a:r>
            <a:r>
              <a:rPr lang="en-US" sz="2400" b="1" dirty="0" smtClean="0">
                <a:solidFill>
                  <a:srgbClr val="00B050"/>
                </a:solidFill>
              </a:rPr>
              <a:t>2 Cor.</a:t>
            </a:r>
            <a:r>
              <a:rPr lang="en-US" sz="2400" dirty="0" smtClean="0">
                <a:solidFill>
                  <a:schemeClr val="bg1"/>
                </a:solidFill>
              </a:rPr>
              <a:t> 5:21; </a:t>
            </a:r>
            <a:r>
              <a:rPr lang="en-US" sz="2400" b="1" dirty="0" smtClean="0">
                <a:solidFill>
                  <a:srgbClr val="00B050"/>
                </a:solidFill>
              </a:rPr>
              <a:t>Gal.</a:t>
            </a:r>
            <a:r>
              <a:rPr lang="en-US" sz="2400" dirty="0" smtClean="0">
                <a:solidFill>
                  <a:schemeClr val="bg1"/>
                </a:solidFill>
              </a:rPr>
              <a:t> 1:4; </a:t>
            </a:r>
            <a:r>
              <a:rPr lang="en-US" sz="2400" b="1" dirty="0" smtClean="0">
                <a:solidFill>
                  <a:srgbClr val="00B050"/>
                </a:solidFill>
              </a:rPr>
              <a:t>Heb.</a:t>
            </a:r>
            <a:r>
              <a:rPr lang="en-US" sz="2400" dirty="0" smtClean="0">
                <a:solidFill>
                  <a:schemeClr val="bg1"/>
                </a:solidFill>
              </a:rPr>
              <a:t> 9:28, 10:12; </a:t>
            </a:r>
            <a:r>
              <a:rPr lang="en-US" sz="2400" b="1" dirty="0" smtClean="0">
                <a:solidFill>
                  <a:srgbClr val="00B050"/>
                </a:solidFill>
              </a:rPr>
              <a:t>1 Pet.</a:t>
            </a:r>
            <a:r>
              <a:rPr lang="en-US" sz="2400" dirty="0" smtClean="0">
                <a:solidFill>
                  <a:schemeClr val="bg1"/>
                </a:solidFill>
              </a:rPr>
              <a:t> 2:24, 3:18; </a:t>
            </a:r>
            <a:r>
              <a:rPr lang="en-US" sz="2400" b="1" dirty="0" smtClean="0">
                <a:solidFill>
                  <a:srgbClr val="00B050"/>
                </a:solidFill>
              </a:rPr>
              <a:t>1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2:2,12, 3:5, 4:10)</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God was angry (wroth) with Him</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God was angry (wroth) with Him for our sakes</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22:1; </a:t>
            </a:r>
            <a:r>
              <a:rPr lang="en-US" sz="2400" b="1" dirty="0" smtClean="0">
                <a:solidFill>
                  <a:srgbClr val="00B050"/>
                </a:solidFill>
              </a:rPr>
              <a:t>Mat.</a:t>
            </a:r>
            <a:r>
              <a:rPr lang="en-US" sz="2400" dirty="0" smtClean="0">
                <a:solidFill>
                  <a:schemeClr val="bg1"/>
                </a:solidFill>
              </a:rPr>
              <a:t> 27:46; </a:t>
            </a:r>
            <a:r>
              <a:rPr lang="en-US" sz="2400" b="1" dirty="0" smtClean="0">
                <a:solidFill>
                  <a:srgbClr val="00B050"/>
                </a:solidFill>
              </a:rPr>
              <a:t>Mar. </a:t>
            </a:r>
            <a:r>
              <a:rPr lang="en-US" sz="2400" dirty="0" smtClean="0">
                <a:solidFill>
                  <a:schemeClr val="bg1"/>
                </a:solidFill>
              </a:rPr>
              <a:t>15:34; </a:t>
            </a:r>
            <a:r>
              <a:rPr lang="en-US" sz="2400" b="1" dirty="0" smtClean="0">
                <a:solidFill>
                  <a:srgbClr val="00B050"/>
                </a:solidFill>
              </a:rPr>
              <a:t>Rom.</a:t>
            </a:r>
            <a:r>
              <a:rPr lang="en-US" sz="2400" dirty="0" smtClean="0">
                <a:solidFill>
                  <a:schemeClr val="bg1"/>
                </a:solidFill>
              </a:rPr>
              <a:t> 1:18; </a:t>
            </a:r>
            <a:r>
              <a:rPr lang="en-US" sz="2400" b="1" dirty="0" smtClean="0">
                <a:solidFill>
                  <a:srgbClr val="00B050"/>
                </a:solidFill>
              </a:rPr>
              <a:t>1 Pet.</a:t>
            </a:r>
            <a:r>
              <a:rPr lang="en-US" sz="2400" dirty="0" smtClean="0">
                <a:solidFill>
                  <a:schemeClr val="bg1"/>
                </a:solidFill>
              </a:rPr>
              <a:t> 2:24, 3:18)</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Dies</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11:40,43; </a:t>
            </a:r>
            <a:r>
              <a:rPr lang="en-US" sz="2400" b="1" dirty="0" smtClean="0">
                <a:solidFill>
                  <a:srgbClr val="00B050"/>
                </a:solidFill>
              </a:rPr>
              <a:t>2 Chr.</a:t>
            </a:r>
            <a:r>
              <a:rPr lang="en-US" sz="2400" dirty="0" smtClean="0">
                <a:solidFill>
                  <a:schemeClr val="bg1"/>
                </a:solidFill>
              </a:rPr>
              <a:t> 9:31)</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Dies</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27:50; </a:t>
            </a:r>
            <a:r>
              <a:rPr lang="en-US" sz="2400" b="1" dirty="0" smtClean="0">
                <a:solidFill>
                  <a:srgbClr val="00B050"/>
                </a:solidFill>
              </a:rPr>
              <a:t>Mar. </a:t>
            </a:r>
            <a:r>
              <a:rPr lang="en-US" sz="2400" dirty="0" smtClean="0">
                <a:solidFill>
                  <a:schemeClr val="bg1"/>
                </a:solidFill>
              </a:rPr>
              <a:t>15:37,39;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23:46;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19:30; </a:t>
            </a:r>
            <a:r>
              <a:rPr lang="en-US" sz="2400" b="1" dirty="0" smtClean="0">
                <a:solidFill>
                  <a:srgbClr val="00B050"/>
                </a:solidFill>
              </a:rPr>
              <a:t>Rom.</a:t>
            </a:r>
            <a:r>
              <a:rPr lang="en-US" sz="2400" dirty="0" smtClean="0">
                <a:solidFill>
                  <a:schemeClr val="bg1"/>
                </a:solidFill>
              </a:rPr>
              <a:t> 5:6,8, 8:34, 14:9,15; </a:t>
            </a:r>
            <a:r>
              <a:rPr lang="en-US" sz="2400" b="1" dirty="0" smtClean="0">
                <a:solidFill>
                  <a:srgbClr val="00B050"/>
                </a:solidFill>
              </a:rPr>
              <a:t>1 Cor.</a:t>
            </a:r>
            <a:r>
              <a:rPr lang="en-US" sz="2400" dirty="0" smtClean="0">
                <a:solidFill>
                  <a:schemeClr val="bg1"/>
                </a:solidFill>
              </a:rPr>
              <a:t> 8:11, 15:3; </a:t>
            </a:r>
            <a:r>
              <a:rPr lang="en-US" sz="2400" b="1" dirty="0" smtClean="0">
                <a:solidFill>
                  <a:srgbClr val="00B050"/>
                </a:solidFill>
              </a:rPr>
              <a:t>2 Cor.</a:t>
            </a:r>
            <a:r>
              <a:rPr lang="en-US" sz="2400" dirty="0" smtClean="0">
                <a:solidFill>
                  <a:schemeClr val="bg1"/>
                </a:solidFill>
              </a:rPr>
              <a:t> 5:14; </a:t>
            </a:r>
            <a:r>
              <a:rPr lang="en-US" sz="2400" b="1" dirty="0" smtClean="0">
                <a:solidFill>
                  <a:srgbClr val="00B050"/>
                </a:solidFill>
              </a:rPr>
              <a:t>1 </a:t>
            </a:r>
            <a:r>
              <a:rPr lang="en-US" sz="2400" b="1" dirty="0" err="1" smtClean="0">
                <a:solidFill>
                  <a:srgbClr val="00B050"/>
                </a:solidFill>
              </a:rPr>
              <a:t>Thes</a:t>
            </a:r>
            <a:r>
              <a:rPr lang="en-US" sz="2400" b="1" dirty="0" smtClean="0">
                <a:solidFill>
                  <a:srgbClr val="00B050"/>
                </a:solidFill>
              </a:rPr>
              <a:t>.</a:t>
            </a:r>
            <a:r>
              <a:rPr lang="en-US" sz="2400" dirty="0" smtClean="0">
                <a:solidFill>
                  <a:schemeClr val="bg1"/>
                </a:solidFill>
              </a:rPr>
              <a:t> 4:14)</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  1 Kings </a:t>
            </a:r>
            <a:r>
              <a:rPr lang="en-US" b="1" dirty="0" smtClean="0">
                <a:solidFill>
                  <a:schemeClr val="bg1"/>
                </a:solidFill>
              </a:rPr>
              <a:t>8:1-14 </a:t>
            </a:r>
            <a:r>
              <a:rPr lang="en-US" b="1" dirty="0" smtClean="0">
                <a:solidFill>
                  <a:schemeClr val="bg1"/>
                </a:solidFill>
              </a:rPr>
              <a:t>KJB</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dirty="0" smtClean="0">
                <a:solidFill>
                  <a:schemeClr val="bg1"/>
                </a:solidFill>
              </a:rPr>
              <a:t>1 </a:t>
            </a:r>
            <a:r>
              <a:rPr lang="en-US" dirty="0" err="1" smtClean="0">
                <a:solidFill>
                  <a:schemeClr val="bg1"/>
                </a:solidFill>
              </a:rPr>
              <a:t>Ki</a:t>
            </a:r>
            <a:r>
              <a:rPr lang="en-US" dirty="0" smtClean="0">
                <a:solidFill>
                  <a:schemeClr val="bg1"/>
                </a:solidFill>
              </a:rPr>
              <a:t>. 8:13  I have surely built thee an house to dwell in, a settled place for thee to abide in for ever.</a:t>
            </a:r>
          </a:p>
          <a:p>
            <a:endParaRPr lang="en-US" sz="800" dirty="0" smtClean="0">
              <a:solidFill>
                <a:schemeClr val="bg1"/>
              </a:solidFill>
            </a:endParaRPr>
          </a:p>
          <a:p>
            <a:r>
              <a:rPr lang="en-US" dirty="0" smtClean="0">
                <a:solidFill>
                  <a:schemeClr val="bg1"/>
                </a:solidFill>
              </a:rPr>
              <a:t>1 </a:t>
            </a:r>
            <a:r>
              <a:rPr lang="en-US" dirty="0" err="1" smtClean="0">
                <a:solidFill>
                  <a:schemeClr val="bg1"/>
                </a:solidFill>
              </a:rPr>
              <a:t>Ki</a:t>
            </a:r>
            <a:r>
              <a:rPr lang="en-US" dirty="0" smtClean="0">
                <a:solidFill>
                  <a:schemeClr val="bg1"/>
                </a:solidFill>
              </a:rPr>
              <a:t>. 8:14  And the king turned his face about, and blessed all the congregation of Israel: (and all the congregation of Israel stood;)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rgbClr val="FFFF00"/>
                </a:solidFill>
              </a:rPr>
              <a:t>Solomon</a:t>
            </a:r>
            <a:r>
              <a:rPr lang="en-US" sz="4800" b="1" dirty="0" smtClean="0">
                <a:solidFill>
                  <a:schemeClr val="bg1"/>
                </a:solidFill>
              </a:rPr>
              <a:t>, the Type of </a:t>
            </a:r>
            <a:r>
              <a:rPr lang="en-US" sz="4800" b="1" dirty="0" smtClean="0">
                <a:solidFill>
                  <a:srgbClr val="00B0F0"/>
                </a:solidFill>
              </a:rPr>
              <a:t>Christ Jesus</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When he died, Israel rebelled, but a remnant of the tribe of Judah and Benjamin remained</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12:19)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When He died, Israel rebelled, but a spiritual remnant of the tribe of the Lion of </a:t>
            </a:r>
            <a:r>
              <a:rPr lang="en-US" sz="2400" b="1" dirty="0" err="1" smtClean="0">
                <a:solidFill>
                  <a:srgbClr val="FFC000"/>
                </a:solidFill>
              </a:rPr>
              <a:t>Juda</a:t>
            </a:r>
            <a:r>
              <a:rPr lang="en-US" sz="2400" dirty="0" smtClean="0">
                <a:solidFill>
                  <a:schemeClr val="bg1"/>
                </a:solidFill>
              </a:rPr>
              <a:t> (</a:t>
            </a:r>
            <a:r>
              <a:rPr lang="en-US" sz="2400" b="1" dirty="0" smtClean="0">
                <a:solidFill>
                  <a:srgbClr val="00B050"/>
                </a:solidFill>
              </a:rPr>
              <a:t>Rev.</a:t>
            </a:r>
            <a:r>
              <a:rPr lang="en-US" sz="2400" dirty="0" smtClean="0">
                <a:solidFill>
                  <a:schemeClr val="bg1"/>
                </a:solidFill>
              </a:rPr>
              <a:t> 5:5) </a:t>
            </a:r>
            <a:r>
              <a:rPr lang="en-US" sz="2400" b="1" dirty="0" smtClean="0">
                <a:solidFill>
                  <a:srgbClr val="FFC000"/>
                </a:solidFill>
              </a:rPr>
              <a:t>and the Son of God's Right Hand remained</a:t>
            </a:r>
            <a:r>
              <a:rPr lang="en-US" sz="2400" dirty="0" smtClean="0">
                <a:solidFill>
                  <a:schemeClr val="bg1"/>
                </a:solidFill>
              </a:rPr>
              <a:t> (</a:t>
            </a:r>
            <a:r>
              <a:rPr lang="en-US" sz="2400" b="1" dirty="0" smtClean="0">
                <a:solidFill>
                  <a:srgbClr val="00B050"/>
                </a:solidFill>
              </a:rPr>
              <a:t>Mat.</a:t>
            </a:r>
            <a:r>
              <a:rPr lang="en-US" sz="2400" dirty="0" smtClean="0">
                <a:solidFill>
                  <a:schemeClr val="bg1"/>
                </a:solidFill>
              </a:rPr>
              <a:t> 28:16-20; </a:t>
            </a:r>
            <a:r>
              <a:rPr lang="en-US" sz="2400" b="1" dirty="0" smtClean="0">
                <a:solidFill>
                  <a:srgbClr val="00B050"/>
                </a:solidFill>
              </a:rPr>
              <a:t>Mar. </a:t>
            </a:r>
            <a:r>
              <a:rPr lang="en-US" sz="2400" dirty="0" smtClean="0">
                <a:solidFill>
                  <a:schemeClr val="bg1"/>
                </a:solidFill>
              </a:rPr>
              <a:t>16:1-20; </a:t>
            </a:r>
            <a:r>
              <a:rPr lang="en-US" sz="2400" b="1" dirty="0" err="1" smtClean="0">
                <a:solidFill>
                  <a:srgbClr val="00B050"/>
                </a:solidFill>
              </a:rPr>
              <a:t>Luk</a:t>
            </a:r>
            <a:r>
              <a:rPr lang="en-US" sz="2400" b="1" dirty="0" smtClean="0">
                <a:solidFill>
                  <a:srgbClr val="00B050"/>
                </a:solidFill>
              </a:rPr>
              <a:t>. </a:t>
            </a:r>
            <a:r>
              <a:rPr lang="en-US" sz="2400" dirty="0" smtClean="0">
                <a:solidFill>
                  <a:schemeClr val="bg1"/>
                </a:solidFill>
              </a:rPr>
              <a:t>24:1-53;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20:1-21:25; </a:t>
            </a:r>
            <a:r>
              <a:rPr lang="en-US" sz="2400" b="1" dirty="0" smtClean="0">
                <a:solidFill>
                  <a:srgbClr val="00B050"/>
                </a:solidFill>
              </a:rPr>
              <a:t>Act. </a:t>
            </a:r>
            <a:r>
              <a:rPr lang="en-US" sz="2400" dirty="0" smtClean="0">
                <a:solidFill>
                  <a:schemeClr val="bg1"/>
                </a:solidFill>
              </a:rPr>
              <a:t>1:1-2:4)</a:t>
            </a:r>
          </a:p>
          <a:p>
            <a:endParaRPr lang="en-US" sz="800" dirty="0" smtClean="0">
              <a:solidFill>
                <a:schemeClr val="bg1"/>
              </a:solidFill>
            </a:endParaRPr>
          </a:p>
          <a:p>
            <a:r>
              <a:rPr lang="en-US" sz="2400" b="1" dirty="0" smtClean="0">
                <a:solidFill>
                  <a:srgbClr val="FFFF00"/>
                </a:solidFill>
              </a:rPr>
              <a:t>Solomon</a:t>
            </a:r>
            <a:r>
              <a:rPr lang="en-US" sz="2400" dirty="0" smtClean="0">
                <a:solidFill>
                  <a:schemeClr val="bg1"/>
                </a:solidFill>
              </a:rPr>
              <a:t> - </a:t>
            </a:r>
            <a:r>
              <a:rPr lang="en-US" sz="2400" b="1" dirty="0" smtClean="0">
                <a:solidFill>
                  <a:srgbClr val="FFC000"/>
                </a:solidFill>
              </a:rPr>
              <a:t>associated with 666</a:t>
            </a:r>
            <a:r>
              <a:rPr lang="en-US" sz="2400" dirty="0" smtClean="0">
                <a:solidFill>
                  <a:schemeClr val="bg1"/>
                </a:solidFill>
              </a:rPr>
              <a:t> (</a:t>
            </a:r>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dirty="0" smtClean="0">
                <a:solidFill>
                  <a:schemeClr val="bg1"/>
                </a:solidFill>
              </a:rPr>
              <a:t> 10:14,19-20; </a:t>
            </a:r>
            <a:r>
              <a:rPr lang="en-US" sz="2400" b="1" dirty="0" smtClean="0">
                <a:solidFill>
                  <a:srgbClr val="00B050"/>
                </a:solidFill>
              </a:rPr>
              <a:t>2 Chr.</a:t>
            </a:r>
            <a:r>
              <a:rPr lang="en-US" sz="2400" dirty="0" smtClean="0">
                <a:solidFill>
                  <a:schemeClr val="bg1"/>
                </a:solidFill>
              </a:rPr>
              <a:t> 9:13,18-19)</a:t>
            </a:r>
          </a:p>
          <a:p>
            <a:endParaRPr lang="en-US" sz="800" dirty="0" smtClean="0">
              <a:solidFill>
                <a:schemeClr val="bg1"/>
              </a:solidFill>
            </a:endParaRPr>
          </a:p>
          <a:p>
            <a:pPr lvl="1"/>
            <a:r>
              <a:rPr lang="en-US" sz="2400" b="1" dirty="0" smtClean="0">
                <a:solidFill>
                  <a:srgbClr val="00B0F0"/>
                </a:solidFill>
              </a:rPr>
              <a:t>Jesus</a:t>
            </a:r>
            <a:r>
              <a:rPr lang="en-US" sz="2400" dirty="0" smtClean="0">
                <a:solidFill>
                  <a:schemeClr val="bg1"/>
                </a:solidFill>
              </a:rPr>
              <a:t> - </a:t>
            </a:r>
            <a:r>
              <a:rPr lang="en-US" sz="2400" b="1" dirty="0" smtClean="0">
                <a:solidFill>
                  <a:srgbClr val="FFC000"/>
                </a:solidFill>
              </a:rPr>
              <a:t>associated with 666 (sanctuary)</a:t>
            </a:r>
            <a:r>
              <a:rPr lang="en-US" sz="2400" dirty="0" smtClean="0">
                <a:solidFill>
                  <a:schemeClr val="bg1"/>
                </a:solidFill>
              </a:rPr>
              <a:t> (</a:t>
            </a:r>
            <a:r>
              <a:rPr lang="en-US" sz="2400" b="1" dirty="0" smtClean="0">
                <a:solidFill>
                  <a:srgbClr val="00B050"/>
                </a:solidFill>
              </a:rPr>
              <a:t>Psa.</a:t>
            </a:r>
            <a:r>
              <a:rPr lang="en-US" sz="2400" dirty="0" smtClean="0">
                <a:solidFill>
                  <a:schemeClr val="bg1"/>
                </a:solidFill>
              </a:rPr>
              <a:t> 77:13; </a:t>
            </a:r>
            <a:r>
              <a:rPr lang="en-US" sz="2400" b="1" dirty="0" err="1" smtClean="0">
                <a:solidFill>
                  <a:srgbClr val="00B050"/>
                </a:solidFill>
              </a:rPr>
              <a:t>Exo</a:t>
            </a:r>
            <a:r>
              <a:rPr lang="en-US" sz="2400" b="1" dirty="0" smtClean="0">
                <a:solidFill>
                  <a:srgbClr val="00B050"/>
                </a:solidFill>
              </a:rPr>
              <a:t>.</a:t>
            </a:r>
            <a:r>
              <a:rPr lang="en-US" sz="2400" dirty="0" smtClean="0">
                <a:solidFill>
                  <a:schemeClr val="bg1"/>
                </a:solidFill>
              </a:rPr>
              <a:t> 25:32,33,35,37:18,19,21, 26:35; </a:t>
            </a:r>
            <a:r>
              <a:rPr lang="en-US" sz="2400" b="1" dirty="0" err="1" smtClean="0">
                <a:solidFill>
                  <a:srgbClr val="00B050"/>
                </a:solidFill>
              </a:rPr>
              <a:t>Jhn</a:t>
            </a:r>
            <a:r>
              <a:rPr lang="en-US" sz="2400" b="1" dirty="0" smtClean="0">
                <a:solidFill>
                  <a:srgbClr val="00B050"/>
                </a:solidFill>
              </a:rPr>
              <a:t>. </a:t>
            </a:r>
            <a:r>
              <a:rPr lang="en-US" sz="2400" dirty="0" smtClean="0">
                <a:solidFill>
                  <a:schemeClr val="bg1"/>
                </a:solidFill>
              </a:rPr>
              <a:t>6:57; </a:t>
            </a:r>
            <a:r>
              <a:rPr lang="en-US" sz="2400" b="1" dirty="0" smtClean="0">
                <a:solidFill>
                  <a:srgbClr val="00B050"/>
                </a:solidFill>
              </a:rPr>
              <a:t>Rev.</a:t>
            </a:r>
            <a:r>
              <a:rPr lang="en-US" sz="2400" dirty="0" smtClean="0">
                <a:solidFill>
                  <a:schemeClr val="bg1"/>
                </a:solidFill>
              </a:rPr>
              <a:t> 1:4, 3:1, 4:5, 5:6, 22:17; </a:t>
            </a:r>
            <a:r>
              <a:rPr lang="en-US" sz="2400" b="1" dirty="0" smtClean="0">
                <a:solidFill>
                  <a:srgbClr val="00B050"/>
                </a:solidFill>
              </a:rPr>
              <a:t>2 Pet.</a:t>
            </a:r>
            <a:r>
              <a:rPr lang="en-US" sz="2400" dirty="0" smtClean="0">
                <a:solidFill>
                  <a:schemeClr val="bg1"/>
                </a:solidFill>
              </a:rPr>
              <a:t> 1:19; </a:t>
            </a:r>
            <a:r>
              <a:rPr lang="en-US" sz="2400" b="1" dirty="0" smtClean="0">
                <a:solidFill>
                  <a:srgbClr val="00B050"/>
                </a:solidFill>
              </a:rPr>
              <a:t>Rev.</a:t>
            </a:r>
            <a:r>
              <a:rPr lang="en-US" sz="2400" dirty="0" smtClean="0">
                <a:solidFill>
                  <a:schemeClr val="bg1"/>
                </a:solidFill>
              </a:rPr>
              <a:t> 19:10; </a:t>
            </a:r>
            <a:r>
              <a:rPr lang="en-US" sz="2400" b="1" dirty="0" smtClean="0">
                <a:solidFill>
                  <a:srgbClr val="00B050"/>
                </a:solidFill>
              </a:rPr>
              <a:t>2 Pet.</a:t>
            </a:r>
            <a:r>
              <a:rPr lang="en-US" sz="2400" dirty="0" smtClean="0">
                <a:solidFill>
                  <a:schemeClr val="bg1"/>
                </a:solidFill>
              </a:rPr>
              <a:t> 1:20-21; </a:t>
            </a:r>
            <a:r>
              <a:rPr lang="en-US" sz="2400" b="1" dirty="0" smtClean="0">
                <a:solidFill>
                  <a:srgbClr val="00B050"/>
                </a:solidFill>
              </a:rPr>
              <a:t>Gen. </a:t>
            </a:r>
            <a:r>
              <a:rPr lang="en-US" sz="2400" dirty="0" smtClean="0">
                <a:solidFill>
                  <a:schemeClr val="bg1"/>
                </a:solidFill>
              </a:rPr>
              <a:t>1:26-31; </a:t>
            </a:r>
            <a:r>
              <a:rPr lang="en-US" sz="2400" b="1" dirty="0" smtClean="0">
                <a:solidFill>
                  <a:srgbClr val="00B050"/>
                </a:solidFill>
              </a:rPr>
              <a:t>Rev.</a:t>
            </a:r>
            <a:r>
              <a:rPr lang="en-US" sz="2400" dirty="0" smtClean="0">
                <a:solidFill>
                  <a:schemeClr val="bg1"/>
                </a:solidFill>
              </a:rPr>
              <a:t> 3:21) </a:t>
            </a:r>
            <a:r>
              <a:rPr lang="en-US" sz="2400" b="1" dirty="0" smtClean="0">
                <a:solidFill>
                  <a:srgbClr val="FFC000"/>
                </a:solidFill>
              </a:rPr>
              <a:t>and in the prophecy of Revelation</a:t>
            </a:r>
            <a:r>
              <a:rPr lang="en-US" sz="2400" dirty="0" smtClean="0">
                <a:solidFill>
                  <a:schemeClr val="bg1"/>
                </a:solidFill>
              </a:rPr>
              <a:t> (</a:t>
            </a:r>
            <a:r>
              <a:rPr lang="en-US" sz="2400" b="1" dirty="0" smtClean="0">
                <a:solidFill>
                  <a:srgbClr val="00B050"/>
                </a:solidFill>
              </a:rPr>
              <a:t>Rev.</a:t>
            </a:r>
            <a:r>
              <a:rPr lang="en-US" sz="2400" dirty="0" smtClean="0">
                <a:solidFill>
                  <a:schemeClr val="bg1"/>
                </a:solidFill>
              </a:rPr>
              <a:t> 13:18)</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Solomon 02.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8:1; </a:t>
            </a:r>
            <a:r>
              <a:rPr lang="en-US" sz="6600" b="1" dirty="0" smtClean="0">
                <a:solidFill>
                  <a:srgbClr val="00B050"/>
                </a:solidFill>
              </a:rPr>
              <a:t>2 Chr.</a:t>
            </a:r>
            <a:r>
              <a:rPr lang="en-US" sz="6600" b="1" dirty="0" smtClean="0">
                <a:solidFill>
                  <a:schemeClr val="bg1"/>
                </a:solidFill>
              </a:rPr>
              <a:t> 5:2 KJB</a:t>
            </a: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dirty="0" smtClean="0">
                <a:solidFill>
                  <a:srgbClr val="FFFF00"/>
                </a:solidFill>
              </a:rPr>
              <a:t>king Solomon in</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that they might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p>
          <a:p>
            <a:endParaRPr lang="en-US" sz="1500" dirty="0" smtClean="0">
              <a:solidFill>
                <a:schemeClr val="bg1"/>
              </a:solidFill>
            </a:endParaRPr>
          </a:p>
          <a:p>
            <a:r>
              <a:rPr lang="en-US" sz="6000" b="1" dirty="0" smtClean="0">
                <a:solidFill>
                  <a:srgbClr val="00B050"/>
                </a:solidFill>
              </a:rPr>
              <a:t>2 Chr.</a:t>
            </a:r>
            <a:r>
              <a:rPr lang="en-US" sz="6000" b="1" dirty="0" smtClean="0">
                <a:solidFill>
                  <a:schemeClr val="bg1"/>
                </a:solidFill>
              </a:rPr>
              <a:t> 5:2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to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assembled</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Questions:</a:t>
            </a:r>
          </a:p>
          <a:p>
            <a:pPr algn="ctr"/>
            <a:endParaRPr lang="en-US" sz="800" b="1" dirty="0" smtClean="0">
              <a:solidFill>
                <a:schemeClr val="bg1"/>
              </a:solidFill>
            </a:endParaRPr>
          </a:p>
          <a:p>
            <a:pPr algn="ctr"/>
            <a:r>
              <a:rPr lang="en-US" sz="6000" b="1" dirty="0" smtClean="0">
                <a:solidFill>
                  <a:srgbClr val="00B0F0"/>
                </a:solidFill>
              </a:rPr>
              <a:t>Who is being assembled?</a:t>
            </a:r>
          </a:p>
          <a:p>
            <a:pPr algn="ctr"/>
            <a:endParaRPr lang="en-US" sz="800" b="1" dirty="0" smtClean="0">
              <a:solidFill>
                <a:srgbClr val="00B0F0"/>
              </a:solidFill>
            </a:endParaRPr>
          </a:p>
          <a:p>
            <a:pPr algn="ctr"/>
            <a:r>
              <a:rPr lang="en-US" sz="6000" b="1" dirty="0" smtClean="0">
                <a:solidFill>
                  <a:srgbClr val="00B0F0"/>
                </a:solidFill>
              </a:rPr>
              <a:t>What is an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dirty="0" smtClean="0">
                <a:solidFill>
                  <a:schemeClr val="bg1"/>
                </a:solidFill>
              </a:rPr>
              <a:t>An assembly is …</a:t>
            </a:r>
            <a:endParaRPr lang="en-US" sz="48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pPr algn="ctr"/>
            <a:r>
              <a:rPr lang="en-US" sz="6000" dirty="0" smtClean="0">
                <a:solidFill>
                  <a:schemeClr val="bg1"/>
                </a:solidFill>
              </a:rPr>
              <a:t>… a gathering together, which is the opposite of a separation, and thus it is an </a:t>
            </a:r>
            <a:r>
              <a:rPr lang="en-US" sz="6000" b="1" dirty="0" smtClean="0">
                <a:solidFill>
                  <a:srgbClr val="00B0F0"/>
                </a:solidFill>
              </a:rPr>
              <a:t>at-one-</a:t>
            </a:r>
            <a:r>
              <a:rPr lang="en-US" sz="6000" b="1" dirty="0" err="1" smtClean="0">
                <a:solidFill>
                  <a:srgbClr val="00B0F0"/>
                </a:solidFill>
              </a:rPr>
              <a:t>ment</a:t>
            </a:r>
            <a:r>
              <a:rPr lang="en-US" sz="6000" dirty="0" smtClean="0">
                <a:solidFill>
                  <a:schemeClr val="bg1"/>
                </a:solidFill>
              </a:rPr>
              <a:t>, a union of the body.</a:t>
            </a:r>
          </a:p>
          <a:p>
            <a:pPr algn="ctr"/>
            <a:endParaRPr lang="en-US" sz="1100" dirty="0" smtClean="0">
              <a:solidFill>
                <a:schemeClr val="bg1"/>
              </a:solidFill>
            </a:endParaRPr>
          </a:p>
          <a:p>
            <a:pPr algn="ctr"/>
            <a:r>
              <a:rPr lang="en-US" sz="6000" dirty="0" smtClean="0">
                <a:solidFill>
                  <a:schemeClr val="bg1"/>
                </a:solidFill>
              </a:rPr>
              <a:t>Consider the natural body, and also the spiritual body.</a:t>
            </a:r>
          </a:p>
          <a:p>
            <a:pPr algn="ctr"/>
            <a:endParaRPr lang="en-US" sz="1300" dirty="0" smtClean="0">
              <a:solidFill>
                <a:schemeClr val="bg1"/>
              </a:solidFill>
            </a:endParaRPr>
          </a:p>
          <a:p>
            <a:pPr algn="ctr"/>
            <a:r>
              <a:rPr lang="en-US" sz="6000" dirty="0" smtClean="0">
                <a:solidFill>
                  <a:schemeClr val="bg1"/>
                </a:solidFill>
              </a:rPr>
              <a:t>However, a body without the Spirit is not yet alive.</a:t>
            </a:r>
          </a:p>
          <a:p>
            <a:pPr algn="ctr"/>
            <a:endParaRPr lang="en-US" sz="1500" dirty="0" smtClean="0">
              <a:solidFill>
                <a:schemeClr val="bg1"/>
              </a:solidFill>
            </a:endParaRPr>
          </a:p>
          <a:p>
            <a:pPr algn="ctr"/>
            <a:r>
              <a:rPr lang="en-US" sz="6000" dirty="0" smtClean="0">
                <a:solidFill>
                  <a:schemeClr val="bg1"/>
                </a:solidFill>
              </a:rPr>
              <a:t>Solomon/Jesus called this assembly of peoples </a:t>
            </a:r>
            <a:r>
              <a:rPr lang="en-US" sz="6000" b="1" dirty="0" smtClean="0">
                <a:solidFill>
                  <a:srgbClr val="FFFF00"/>
                </a:solidFill>
              </a:rPr>
              <a:t>(Elders of Israel, Heads of the tribes and the chief of the fathers)</a:t>
            </a:r>
            <a:r>
              <a:rPr lang="en-US" sz="6000" dirty="0" smtClean="0">
                <a:solidFill>
                  <a:schemeClr val="bg1"/>
                </a:solidFill>
              </a:rPr>
              <a:t> to come together, and once the body was together, they are filled with the Spirit.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r>
              <a:rPr lang="en-US" sz="6000" dirty="0" smtClean="0">
                <a:solidFill>
                  <a:schemeClr val="bg1"/>
                </a:solidFill>
              </a:rPr>
              <a:t>Heb. 10:5  Wherefore when he cometh into the world, he </a:t>
            </a:r>
            <a:r>
              <a:rPr lang="en-US" sz="6000" dirty="0" err="1" smtClean="0">
                <a:solidFill>
                  <a:schemeClr val="bg1"/>
                </a:solidFill>
              </a:rPr>
              <a:t>saith</a:t>
            </a:r>
            <a:r>
              <a:rPr lang="en-US" sz="6000" dirty="0" smtClean="0">
                <a:solidFill>
                  <a:schemeClr val="bg1"/>
                </a:solidFill>
              </a:rPr>
              <a:t>, Sacrifice and offering thou </a:t>
            </a:r>
            <a:r>
              <a:rPr lang="en-US" sz="6000" dirty="0" err="1" smtClean="0">
                <a:solidFill>
                  <a:schemeClr val="bg1"/>
                </a:solidFill>
              </a:rPr>
              <a:t>wouldest</a:t>
            </a:r>
            <a:r>
              <a:rPr lang="en-US" sz="6000" dirty="0" smtClean="0">
                <a:solidFill>
                  <a:schemeClr val="bg1"/>
                </a:solidFill>
              </a:rPr>
              <a:t> not, but </a:t>
            </a:r>
            <a:r>
              <a:rPr lang="en-US" sz="6000" b="1" dirty="0" smtClean="0">
                <a:solidFill>
                  <a:srgbClr val="FFFF00"/>
                </a:solidFill>
              </a:rPr>
              <a:t>a body hast thou prepared me</a:t>
            </a:r>
            <a:r>
              <a:rPr lang="en-US" sz="6000" dirty="0" smtClean="0">
                <a:solidFill>
                  <a:schemeClr val="bg1"/>
                </a:solidFill>
              </a:rPr>
              <a:t>:</a:t>
            </a:r>
          </a:p>
          <a:p>
            <a:endParaRPr lang="en-US" sz="2000" dirty="0" smtClean="0">
              <a:solidFill>
                <a:schemeClr val="bg1"/>
              </a:solidFill>
            </a:endParaRPr>
          </a:p>
          <a:p>
            <a:r>
              <a:rPr lang="en-US" sz="6000" dirty="0" smtClean="0">
                <a:solidFill>
                  <a:schemeClr val="bg1"/>
                </a:solidFill>
              </a:rPr>
              <a:t>Eph. 5:23  For the husband is the head of the wife, even as Christ is the head of </a:t>
            </a:r>
            <a:r>
              <a:rPr lang="en-US" sz="6000" b="1" dirty="0" smtClean="0">
                <a:solidFill>
                  <a:srgbClr val="00B0F0"/>
                </a:solidFill>
              </a:rPr>
              <a:t>the church</a:t>
            </a:r>
            <a:r>
              <a:rPr lang="en-US" sz="6000" dirty="0" smtClean="0">
                <a:solidFill>
                  <a:schemeClr val="bg1"/>
                </a:solidFill>
              </a:rPr>
              <a:t>: and he is the </a:t>
            </a:r>
            <a:r>
              <a:rPr lang="en-US" sz="6000" dirty="0" err="1" smtClean="0">
                <a:solidFill>
                  <a:schemeClr val="bg1"/>
                </a:solidFill>
              </a:rPr>
              <a:t>saviour</a:t>
            </a:r>
            <a:r>
              <a:rPr lang="en-US" sz="6000" dirty="0" smtClean="0">
                <a:solidFill>
                  <a:schemeClr val="bg1"/>
                </a:solidFill>
              </a:rPr>
              <a:t> of </a:t>
            </a:r>
            <a:r>
              <a:rPr lang="en-US" sz="6000" b="1" dirty="0" smtClean="0">
                <a:solidFill>
                  <a:srgbClr val="FFFF00"/>
                </a:solidFill>
              </a:rPr>
              <a:t>the body</a:t>
            </a:r>
            <a:r>
              <a:rPr lang="en-US" sz="6000" dirty="0" smtClean="0">
                <a:solidFill>
                  <a:schemeClr val="bg1"/>
                </a:solidFill>
              </a:rPr>
              <a:t>.</a:t>
            </a:r>
          </a:p>
          <a:p>
            <a:endParaRPr lang="en-US" sz="2000" dirty="0" smtClean="0">
              <a:solidFill>
                <a:schemeClr val="bg1"/>
              </a:solidFill>
            </a:endParaRPr>
          </a:p>
          <a:p>
            <a:r>
              <a:rPr lang="en-US" sz="6000" dirty="0" smtClean="0">
                <a:solidFill>
                  <a:schemeClr val="bg1"/>
                </a:solidFill>
              </a:rPr>
              <a:t>Col. 1:18  And he is the head of </a:t>
            </a:r>
            <a:r>
              <a:rPr lang="en-US" sz="6000" b="1" dirty="0" smtClean="0">
                <a:solidFill>
                  <a:srgbClr val="FFFF00"/>
                </a:solidFill>
              </a:rPr>
              <a:t>the body</a:t>
            </a:r>
            <a:r>
              <a:rPr lang="en-US" sz="6000" b="1" dirty="0" smtClean="0">
                <a:solidFill>
                  <a:schemeClr val="bg1"/>
                </a:solidFill>
              </a:rPr>
              <a:t>, </a:t>
            </a:r>
            <a:r>
              <a:rPr lang="en-US" sz="6000" b="1" dirty="0" smtClean="0">
                <a:solidFill>
                  <a:srgbClr val="00B0F0"/>
                </a:solidFill>
              </a:rPr>
              <a:t>the church</a:t>
            </a:r>
            <a:r>
              <a:rPr lang="en-US" sz="6000" dirty="0" smtClean="0">
                <a:solidFill>
                  <a:schemeClr val="bg1"/>
                </a:solidFill>
              </a:rPr>
              <a:t>: who is the beginning, the firstborn from the dead; that in all </a:t>
            </a:r>
            <a:r>
              <a:rPr lang="en-US" sz="6000" i="1" dirty="0" smtClean="0">
                <a:solidFill>
                  <a:schemeClr val="bg1"/>
                </a:solidFill>
              </a:rPr>
              <a:t>things</a:t>
            </a:r>
            <a:r>
              <a:rPr lang="en-US" sz="6000" dirty="0" smtClean="0">
                <a:solidFill>
                  <a:schemeClr val="bg1"/>
                </a:solidFill>
              </a:rPr>
              <a:t> he might have the preeminence.</a:t>
            </a:r>
          </a:p>
          <a:p>
            <a:endParaRPr lang="en-US" sz="2000" dirty="0" smtClean="0">
              <a:solidFill>
                <a:schemeClr val="bg1"/>
              </a:solidFill>
            </a:endParaRPr>
          </a:p>
          <a:p>
            <a:r>
              <a:rPr lang="en-US" sz="6000" dirty="0" smtClean="0">
                <a:solidFill>
                  <a:schemeClr val="bg1"/>
                </a:solidFill>
              </a:rPr>
              <a:t>Col. 1:24  Who now rejoice in my sufferings for you, and fill up that which is behind of the afflictions of Christ in my flesh for </a:t>
            </a:r>
            <a:r>
              <a:rPr lang="en-US" sz="6000" b="1" dirty="0" smtClean="0">
                <a:solidFill>
                  <a:srgbClr val="FFFF00"/>
                </a:solidFill>
              </a:rPr>
              <a:t>his body's sake</a:t>
            </a:r>
            <a:r>
              <a:rPr lang="en-US" sz="6000" dirty="0" smtClean="0">
                <a:solidFill>
                  <a:schemeClr val="bg1"/>
                </a:solidFill>
              </a:rPr>
              <a:t>, which is </a:t>
            </a:r>
            <a:r>
              <a:rPr lang="en-US" sz="6000" b="1" dirty="0" smtClean="0">
                <a:solidFill>
                  <a:srgbClr val="00B0F0"/>
                </a:solidFill>
              </a:rPr>
              <a:t>the church</a:t>
            </a:r>
            <a:r>
              <a:rPr lang="en-US" sz="6000" dirty="0" smtClean="0">
                <a:solidFill>
                  <a:schemeClr val="bg1"/>
                </a:solidFill>
              </a:rPr>
              <a: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900" dirty="0" smtClean="0">
                <a:solidFill>
                  <a:schemeClr val="bg1"/>
                </a:solidFill>
              </a:rPr>
              <a:t>Rom. 12:4  For as </a:t>
            </a:r>
            <a:r>
              <a:rPr lang="en-US" sz="2900" b="1" dirty="0" smtClean="0">
                <a:solidFill>
                  <a:srgbClr val="00B0F0"/>
                </a:solidFill>
              </a:rPr>
              <a:t>we</a:t>
            </a:r>
            <a:r>
              <a:rPr lang="en-US" sz="2900" dirty="0" smtClean="0">
                <a:solidFill>
                  <a:schemeClr val="bg1"/>
                </a:solidFill>
              </a:rPr>
              <a:t> have </a:t>
            </a:r>
            <a:r>
              <a:rPr lang="en-US" sz="2900" b="1" dirty="0" smtClean="0">
                <a:solidFill>
                  <a:srgbClr val="FFFF00"/>
                </a:solidFill>
              </a:rPr>
              <a:t>many members</a:t>
            </a:r>
            <a:r>
              <a:rPr lang="en-US" sz="2900" dirty="0" smtClean="0">
                <a:solidFill>
                  <a:schemeClr val="bg1"/>
                </a:solidFill>
              </a:rPr>
              <a:t> in </a:t>
            </a:r>
            <a:r>
              <a:rPr lang="en-US" sz="2900" b="1" dirty="0" smtClean="0">
                <a:solidFill>
                  <a:srgbClr val="00B0F0"/>
                </a:solidFill>
              </a:rPr>
              <a:t>one</a:t>
            </a:r>
            <a:r>
              <a:rPr lang="en-US" sz="2900" dirty="0" smtClean="0">
                <a:solidFill>
                  <a:schemeClr val="bg1"/>
                </a:solidFill>
              </a:rPr>
              <a:t> </a:t>
            </a:r>
            <a:r>
              <a:rPr lang="en-US" sz="2900" b="1" dirty="0" smtClean="0">
                <a:solidFill>
                  <a:srgbClr val="FFFF00"/>
                </a:solidFill>
              </a:rPr>
              <a:t>body</a:t>
            </a:r>
            <a:r>
              <a:rPr lang="en-US" sz="2900" dirty="0" smtClean="0">
                <a:solidFill>
                  <a:schemeClr val="bg1"/>
                </a:solidFill>
              </a:rPr>
              <a:t>, and </a:t>
            </a:r>
            <a:r>
              <a:rPr lang="en-US" sz="2900" b="1" dirty="0" smtClean="0">
                <a:solidFill>
                  <a:srgbClr val="FFFF00"/>
                </a:solidFill>
              </a:rPr>
              <a:t>all members</a:t>
            </a:r>
            <a:r>
              <a:rPr lang="en-US" sz="2900" dirty="0" smtClean="0">
                <a:solidFill>
                  <a:schemeClr val="bg1"/>
                </a:solidFill>
              </a:rPr>
              <a:t> have not the same office:</a:t>
            </a:r>
          </a:p>
          <a:p>
            <a:endParaRPr lang="en-US" sz="800" dirty="0" smtClean="0">
              <a:solidFill>
                <a:schemeClr val="bg1"/>
              </a:solidFill>
            </a:endParaRPr>
          </a:p>
          <a:p>
            <a:r>
              <a:rPr lang="en-US" sz="2900" dirty="0" smtClean="0">
                <a:solidFill>
                  <a:schemeClr val="bg1"/>
                </a:solidFill>
              </a:rPr>
              <a:t>Rom. 12:5  So </a:t>
            </a:r>
            <a:r>
              <a:rPr lang="en-US" sz="2900" b="1" dirty="0" smtClean="0">
                <a:solidFill>
                  <a:srgbClr val="00B0F0"/>
                </a:solidFill>
              </a:rPr>
              <a:t>we</a:t>
            </a:r>
            <a:r>
              <a:rPr lang="en-US" sz="2900" dirty="0" smtClean="0">
                <a:solidFill>
                  <a:schemeClr val="bg1"/>
                </a:solidFill>
              </a:rPr>
              <a:t>, </a:t>
            </a:r>
            <a:r>
              <a:rPr lang="en-US" sz="2900" i="1" dirty="0" smtClean="0">
                <a:solidFill>
                  <a:schemeClr val="bg1"/>
                </a:solidFill>
              </a:rPr>
              <a:t>being</a:t>
            </a:r>
            <a:r>
              <a:rPr lang="en-US" sz="2900" dirty="0" smtClean="0">
                <a:solidFill>
                  <a:schemeClr val="bg1"/>
                </a:solidFill>
              </a:rPr>
              <a:t> </a:t>
            </a:r>
            <a:r>
              <a:rPr lang="en-US" sz="2900" b="1" dirty="0" smtClean="0">
                <a:solidFill>
                  <a:srgbClr val="FFFF00"/>
                </a:solidFill>
              </a:rPr>
              <a:t>many</a:t>
            </a:r>
            <a:r>
              <a:rPr lang="en-US" sz="2900" dirty="0" smtClean="0">
                <a:solidFill>
                  <a:schemeClr val="bg1"/>
                </a:solidFill>
              </a:rPr>
              <a:t>, are </a:t>
            </a:r>
            <a:r>
              <a:rPr lang="en-US" sz="2900" b="1" dirty="0" smtClean="0">
                <a:solidFill>
                  <a:srgbClr val="00B0F0"/>
                </a:solidFill>
              </a:rPr>
              <a:t>one</a:t>
            </a:r>
            <a:r>
              <a:rPr lang="en-US" sz="2900" dirty="0" smtClean="0">
                <a:solidFill>
                  <a:schemeClr val="bg1"/>
                </a:solidFill>
              </a:rPr>
              <a:t> </a:t>
            </a:r>
            <a:r>
              <a:rPr lang="en-US" sz="2900" b="1" dirty="0" smtClean="0">
                <a:solidFill>
                  <a:srgbClr val="FFFF00"/>
                </a:solidFill>
              </a:rPr>
              <a:t>body</a:t>
            </a:r>
            <a:r>
              <a:rPr lang="en-US" sz="2900" dirty="0" smtClean="0">
                <a:solidFill>
                  <a:schemeClr val="bg1"/>
                </a:solidFill>
              </a:rPr>
              <a:t> </a:t>
            </a:r>
            <a:r>
              <a:rPr lang="en-US" sz="2900" b="1" dirty="0" smtClean="0">
                <a:solidFill>
                  <a:srgbClr val="00B0F0"/>
                </a:solidFill>
              </a:rPr>
              <a:t>in Christ</a:t>
            </a:r>
            <a:r>
              <a:rPr lang="en-US" sz="2900" dirty="0" smtClean="0">
                <a:solidFill>
                  <a:schemeClr val="bg1"/>
                </a:solidFill>
              </a:rPr>
              <a:t>, and </a:t>
            </a:r>
            <a:r>
              <a:rPr lang="en-US" sz="2900" b="1" dirty="0" smtClean="0">
                <a:solidFill>
                  <a:srgbClr val="FFFF00"/>
                </a:solidFill>
              </a:rPr>
              <a:t>every one members one of another</a:t>
            </a:r>
            <a:r>
              <a:rPr lang="en-US" sz="2900" dirty="0" smtClean="0">
                <a:solidFill>
                  <a:schemeClr val="bg1"/>
                </a:solidFill>
              </a:rPr>
              <a:t>.</a:t>
            </a:r>
          </a:p>
          <a:p>
            <a:endParaRPr lang="en-US" sz="800" dirty="0" smtClean="0">
              <a:solidFill>
                <a:schemeClr val="bg1"/>
              </a:solidFill>
            </a:endParaRPr>
          </a:p>
          <a:p>
            <a:r>
              <a:rPr lang="en-US" sz="2900" dirty="0" smtClean="0">
                <a:solidFill>
                  <a:schemeClr val="bg1"/>
                </a:solidFill>
              </a:rPr>
              <a:t>1 Cor. 6:15  Know ye not that your </a:t>
            </a:r>
            <a:r>
              <a:rPr lang="en-US" sz="2900" b="1" dirty="0" smtClean="0">
                <a:solidFill>
                  <a:srgbClr val="FFFF00"/>
                </a:solidFill>
              </a:rPr>
              <a:t>bodies are the members of</a:t>
            </a:r>
            <a:r>
              <a:rPr lang="en-US" sz="2900" dirty="0" smtClean="0">
                <a:solidFill>
                  <a:schemeClr val="bg1"/>
                </a:solidFill>
              </a:rPr>
              <a:t> </a:t>
            </a:r>
            <a:r>
              <a:rPr lang="en-US" sz="2900" b="1" dirty="0" smtClean="0">
                <a:solidFill>
                  <a:srgbClr val="00B0F0"/>
                </a:solidFill>
              </a:rPr>
              <a:t>Christ</a:t>
            </a:r>
            <a:r>
              <a:rPr lang="en-US" sz="2900" dirty="0" smtClean="0">
                <a:solidFill>
                  <a:schemeClr val="bg1"/>
                </a:solidFill>
              </a:rPr>
              <a:t>? shall I then take the members of Christ, and make them the members of an harlot? </a:t>
            </a:r>
            <a:r>
              <a:rPr lang="en-US" sz="2900" b="1" dirty="0" smtClean="0">
                <a:solidFill>
                  <a:srgbClr val="00B050"/>
                </a:solidFill>
              </a:rPr>
              <a:t>(Rev. 17)</a:t>
            </a:r>
            <a:r>
              <a:rPr lang="en-US" sz="2900" dirty="0" smtClean="0">
                <a:solidFill>
                  <a:schemeClr val="bg1"/>
                </a:solidFill>
              </a:rPr>
              <a:t> God forbid.</a:t>
            </a:r>
          </a:p>
          <a:p>
            <a:endParaRPr lang="en-US" sz="800" dirty="0" smtClean="0">
              <a:solidFill>
                <a:schemeClr val="bg1"/>
              </a:solidFill>
            </a:endParaRPr>
          </a:p>
          <a:p>
            <a:r>
              <a:rPr lang="en-US" sz="2900" dirty="0" smtClean="0">
                <a:solidFill>
                  <a:schemeClr val="bg1"/>
                </a:solidFill>
              </a:rPr>
              <a:t>1 Cor. 6:17  But </a:t>
            </a:r>
            <a:r>
              <a:rPr lang="en-US" sz="2900" b="1" dirty="0" smtClean="0">
                <a:solidFill>
                  <a:srgbClr val="FFFF00"/>
                </a:solidFill>
              </a:rPr>
              <a:t>he that is joined unto</a:t>
            </a:r>
            <a:r>
              <a:rPr lang="en-US" sz="2900" dirty="0" smtClean="0">
                <a:solidFill>
                  <a:schemeClr val="bg1"/>
                </a:solidFill>
              </a:rPr>
              <a:t> </a:t>
            </a:r>
            <a:r>
              <a:rPr lang="en-US" sz="2900" b="1" dirty="0" smtClean="0">
                <a:solidFill>
                  <a:srgbClr val="00B0F0"/>
                </a:solidFill>
              </a:rPr>
              <a:t>the Lord</a:t>
            </a:r>
            <a:r>
              <a:rPr lang="en-US" sz="2900" dirty="0" smtClean="0">
                <a:solidFill>
                  <a:schemeClr val="bg1"/>
                </a:solidFill>
              </a:rPr>
              <a:t> is </a:t>
            </a:r>
            <a:r>
              <a:rPr lang="en-US" sz="2900" b="1" dirty="0" smtClean="0">
                <a:solidFill>
                  <a:srgbClr val="00B0F0"/>
                </a:solidFill>
              </a:rPr>
              <a:t>one spirit</a:t>
            </a:r>
            <a:r>
              <a:rPr lang="en-US" sz="2900" dirty="0" smtClean="0">
                <a:solidFill>
                  <a:schemeClr val="bg1"/>
                </a:solidFill>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12:18  But now hath </a:t>
            </a:r>
            <a:r>
              <a:rPr lang="en-US" sz="2800" b="1" dirty="0" smtClean="0">
                <a:solidFill>
                  <a:srgbClr val="FFFF00"/>
                </a:solidFill>
              </a:rPr>
              <a:t>God set the members every one of them in the body</a:t>
            </a:r>
            <a:r>
              <a:rPr lang="en-US" sz="2800" dirty="0" smtClean="0">
                <a:solidFill>
                  <a:schemeClr val="bg1"/>
                </a:solidFill>
              </a:rPr>
              <a:t>, as it hath pleased him.</a:t>
            </a:r>
          </a:p>
          <a:p>
            <a:endParaRPr lang="en-US" sz="800" dirty="0" smtClean="0">
              <a:solidFill>
                <a:schemeClr val="bg1"/>
              </a:solidFill>
            </a:endParaRPr>
          </a:p>
          <a:p>
            <a:r>
              <a:rPr lang="en-US" sz="2800" dirty="0" smtClean="0">
                <a:solidFill>
                  <a:schemeClr val="bg1"/>
                </a:solidFill>
              </a:rPr>
              <a:t>1 Cor. 12:19  And </a:t>
            </a:r>
            <a:r>
              <a:rPr lang="en-US" sz="2800" b="1" u="sng" dirty="0" smtClean="0">
                <a:solidFill>
                  <a:schemeClr val="bg1"/>
                </a:solidFill>
              </a:rPr>
              <a:t>if</a:t>
            </a:r>
            <a:r>
              <a:rPr lang="en-US" sz="2800" dirty="0" smtClean="0">
                <a:solidFill>
                  <a:schemeClr val="bg1"/>
                </a:solidFill>
              </a:rPr>
              <a:t> they were all </a:t>
            </a:r>
            <a:r>
              <a:rPr lang="en-US" sz="2800" b="1" dirty="0" smtClean="0">
                <a:solidFill>
                  <a:srgbClr val="FFFF00"/>
                </a:solidFill>
              </a:rPr>
              <a:t>one member, where </a:t>
            </a:r>
            <a:r>
              <a:rPr lang="en-US" sz="2800" b="1" i="1" dirty="0" smtClean="0">
                <a:solidFill>
                  <a:srgbClr val="FFFF00"/>
                </a:solidFill>
              </a:rPr>
              <a:t>were</a:t>
            </a:r>
            <a:r>
              <a:rPr lang="en-US" sz="2800" b="1" dirty="0" smtClean="0">
                <a:solidFill>
                  <a:srgbClr val="FFFF00"/>
                </a:solidFill>
              </a:rPr>
              <a:t> the body</a:t>
            </a:r>
            <a:r>
              <a:rPr lang="en-US" sz="2800" dirty="0" smtClean="0">
                <a:solidFill>
                  <a:schemeClr val="bg1"/>
                </a:solidFill>
              </a:rPr>
              <a:t>?</a:t>
            </a:r>
          </a:p>
          <a:p>
            <a:endParaRPr lang="en-US" sz="800" i="1" dirty="0" smtClean="0">
              <a:solidFill>
                <a:schemeClr val="bg1"/>
              </a:solidFill>
            </a:endParaRPr>
          </a:p>
          <a:p>
            <a:r>
              <a:rPr lang="en-US" sz="2800" dirty="0" smtClean="0">
                <a:solidFill>
                  <a:schemeClr val="bg1"/>
                </a:solidFill>
              </a:rPr>
              <a:t>1 Cor. 12:20  But now </a:t>
            </a:r>
            <a:r>
              <a:rPr lang="en-US" sz="2800" i="1" dirty="0" smtClean="0">
                <a:solidFill>
                  <a:schemeClr val="bg1"/>
                </a:solidFill>
              </a:rPr>
              <a:t>are they</a:t>
            </a:r>
            <a:r>
              <a:rPr lang="en-US" sz="2800" dirty="0" smtClean="0">
                <a:solidFill>
                  <a:schemeClr val="bg1"/>
                </a:solidFill>
              </a:rPr>
              <a:t> </a:t>
            </a:r>
            <a:r>
              <a:rPr lang="en-US" sz="2800" b="1" dirty="0" smtClean="0">
                <a:solidFill>
                  <a:srgbClr val="FFFF00"/>
                </a:solidFill>
              </a:rPr>
              <a:t>many members</a:t>
            </a:r>
            <a:r>
              <a:rPr lang="en-US" sz="2800" dirty="0" smtClean="0">
                <a:solidFill>
                  <a:schemeClr val="bg1"/>
                </a:solidFill>
              </a:rPr>
              <a:t>, yet but </a:t>
            </a:r>
            <a:r>
              <a:rPr lang="en-US" sz="2800" b="1" dirty="0" smtClean="0">
                <a:solidFill>
                  <a:srgbClr val="00B0F0"/>
                </a:solidFill>
              </a:rPr>
              <a:t>one</a:t>
            </a:r>
            <a:r>
              <a:rPr lang="en-US" sz="2800" dirty="0" smtClean="0">
                <a:solidFill>
                  <a:schemeClr val="bg1"/>
                </a:solidFill>
              </a:rPr>
              <a:t> </a:t>
            </a:r>
            <a:r>
              <a:rPr lang="en-US" sz="2800" b="1" dirty="0" smtClean="0">
                <a:solidFill>
                  <a:srgbClr val="FFFF00"/>
                </a:solidFill>
              </a:rPr>
              <a:t>body</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12:21  And the eye </a:t>
            </a:r>
            <a:r>
              <a:rPr lang="en-US" sz="2800" b="1" u="sng" dirty="0" smtClean="0">
                <a:solidFill>
                  <a:schemeClr val="bg1"/>
                </a:solidFill>
              </a:rPr>
              <a:t>cannot</a:t>
            </a:r>
            <a:r>
              <a:rPr lang="en-US" sz="2800" dirty="0" smtClean="0">
                <a:solidFill>
                  <a:schemeClr val="bg1"/>
                </a:solidFill>
              </a:rPr>
              <a:t> say unto the hand, I have no need of thee: </a:t>
            </a:r>
            <a:r>
              <a:rPr lang="en-US" sz="2800" b="1" u="sng" dirty="0" smtClean="0">
                <a:solidFill>
                  <a:schemeClr val="bg1"/>
                </a:solidFill>
              </a:rPr>
              <a:t>nor again</a:t>
            </a:r>
            <a:r>
              <a:rPr lang="en-US" sz="2800" dirty="0" smtClean="0">
                <a:solidFill>
                  <a:schemeClr val="bg1"/>
                </a:solidFill>
              </a:rPr>
              <a:t> the head to the feet, I have no need of you.</a:t>
            </a:r>
            <a:endParaRPr lang="en-US" sz="2900" dirty="0" smtClean="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12:22  Nay, much more </a:t>
            </a:r>
            <a:r>
              <a:rPr lang="en-US" sz="2800" b="1" dirty="0" smtClean="0">
                <a:solidFill>
                  <a:srgbClr val="FFFF00"/>
                </a:solidFill>
              </a:rPr>
              <a:t>those members of the body</a:t>
            </a:r>
            <a:r>
              <a:rPr lang="en-US" sz="2800" dirty="0" smtClean="0">
                <a:solidFill>
                  <a:schemeClr val="bg1"/>
                </a:solidFill>
              </a:rPr>
              <a:t>, which seem to be more feeble, </a:t>
            </a:r>
            <a:r>
              <a:rPr lang="en-US" sz="2800" b="1" u="sng" dirty="0" smtClean="0">
                <a:solidFill>
                  <a:schemeClr val="bg1"/>
                </a:solidFill>
              </a:rPr>
              <a:t>are necessary</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12:23  And </a:t>
            </a:r>
            <a:r>
              <a:rPr lang="en-US" sz="2800" b="1" dirty="0" smtClean="0">
                <a:solidFill>
                  <a:srgbClr val="FFFF00"/>
                </a:solidFill>
              </a:rPr>
              <a:t>those </a:t>
            </a:r>
            <a:r>
              <a:rPr lang="en-US" sz="2800" b="1" i="1" dirty="0" smtClean="0">
                <a:solidFill>
                  <a:srgbClr val="FFFF00"/>
                </a:solidFill>
              </a:rPr>
              <a:t>members</a:t>
            </a:r>
            <a:r>
              <a:rPr lang="en-US" sz="2800" b="1" dirty="0" smtClean="0">
                <a:solidFill>
                  <a:srgbClr val="FFFF00"/>
                </a:solidFill>
              </a:rPr>
              <a:t> of the body</a:t>
            </a:r>
            <a:r>
              <a:rPr lang="en-US" sz="2800" dirty="0" smtClean="0">
                <a:solidFill>
                  <a:schemeClr val="bg1"/>
                </a:solidFill>
              </a:rPr>
              <a:t>, which we think to be less </a:t>
            </a:r>
            <a:r>
              <a:rPr lang="en-US" sz="2800" dirty="0" err="1" smtClean="0">
                <a:solidFill>
                  <a:schemeClr val="bg1"/>
                </a:solidFill>
              </a:rPr>
              <a:t>honourable</a:t>
            </a:r>
            <a:r>
              <a:rPr lang="en-US" sz="2800" dirty="0" smtClean="0">
                <a:solidFill>
                  <a:schemeClr val="bg1"/>
                </a:solidFill>
              </a:rPr>
              <a:t>, upon these we bestow more abundant </a:t>
            </a:r>
            <a:r>
              <a:rPr lang="en-US" sz="2800" dirty="0" err="1" smtClean="0">
                <a:solidFill>
                  <a:schemeClr val="bg1"/>
                </a:solidFill>
              </a:rPr>
              <a:t>honour</a:t>
            </a:r>
            <a:r>
              <a:rPr lang="en-US" sz="2800" dirty="0" smtClean="0">
                <a:solidFill>
                  <a:schemeClr val="bg1"/>
                </a:solidFill>
              </a:rPr>
              <a:t>; and our uncomely </a:t>
            </a:r>
            <a:r>
              <a:rPr lang="en-US" sz="2800" i="1" dirty="0" smtClean="0">
                <a:solidFill>
                  <a:schemeClr val="bg1"/>
                </a:solidFill>
              </a:rPr>
              <a:t>parts</a:t>
            </a:r>
            <a:r>
              <a:rPr lang="en-US" sz="2800" dirty="0" smtClean="0">
                <a:solidFill>
                  <a:schemeClr val="bg1"/>
                </a:solidFill>
              </a:rPr>
              <a:t> have more abundant comeliness.</a:t>
            </a:r>
          </a:p>
          <a:p>
            <a:endParaRPr lang="en-US" sz="800" dirty="0" smtClean="0">
              <a:solidFill>
                <a:schemeClr val="bg1"/>
              </a:solidFill>
            </a:endParaRPr>
          </a:p>
          <a:p>
            <a:r>
              <a:rPr lang="en-US" sz="2800" dirty="0" smtClean="0">
                <a:solidFill>
                  <a:schemeClr val="bg1"/>
                </a:solidFill>
              </a:rPr>
              <a:t>1 Cor. 12:24  For our comely </a:t>
            </a:r>
            <a:r>
              <a:rPr lang="en-US" sz="2800" i="1" dirty="0" smtClean="0">
                <a:solidFill>
                  <a:schemeClr val="bg1"/>
                </a:solidFill>
              </a:rPr>
              <a:t>parts</a:t>
            </a:r>
            <a:r>
              <a:rPr lang="en-US" sz="2800" dirty="0" smtClean="0">
                <a:solidFill>
                  <a:schemeClr val="bg1"/>
                </a:solidFill>
              </a:rPr>
              <a:t> have no need: but </a:t>
            </a:r>
            <a:r>
              <a:rPr lang="en-US" sz="2800" b="1" dirty="0" smtClean="0">
                <a:solidFill>
                  <a:srgbClr val="FFFF00"/>
                </a:solidFill>
              </a:rPr>
              <a:t>God hath tempered the body</a:t>
            </a:r>
            <a:r>
              <a:rPr lang="en-US" sz="2800" dirty="0" smtClean="0">
                <a:solidFill>
                  <a:schemeClr val="bg1"/>
                </a:solidFill>
              </a:rPr>
              <a:t> </a:t>
            </a:r>
            <a:r>
              <a:rPr lang="en-US" sz="2800" b="1" dirty="0" smtClean="0">
                <a:solidFill>
                  <a:srgbClr val="00B0F0"/>
                </a:solidFill>
              </a:rPr>
              <a:t>together</a:t>
            </a:r>
            <a:r>
              <a:rPr lang="en-US" sz="2800" dirty="0" smtClean="0">
                <a:solidFill>
                  <a:schemeClr val="bg1"/>
                </a:solidFill>
              </a:rPr>
              <a:t>, having given more abundant </a:t>
            </a:r>
            <a:r>
              <a:rPr lang="en-US" sz="2800" dirty="0" err="1" smtClean="0">
                <a:solidFill>
                  <a:schemeClr val="bg1"/>
                </a:solidFill>
              </a:rPr>
              <a:t>honour</a:t>
            </a:r>
            <a:r>
              <a:rPr lang="en-US" sz="2800" dirty="0" smtClean="0">
                <a:solidFill>
                  <a:schemeClr val="bg1"/>
                </a:solidFill>
              </a:rPr>
              <a:t> to that </a:t>
            </a:r>
            <a:r>
              <a:rPr lang="en-US" sz="2800" b="1" i="1" dirty="0" smtClean="0">
                <a:solidFill>
                  <a:srgbClr val="FFFF00"/>
                </a:solidFill>
              </a:rPr>
              <a:t>part</a:t>
            </a:r>
            <a:r>
              <a:rPr lang="en-US" sz="2800" dirty="0" smtClean="0">
                <a:solidFill>
                  <a:schemeClr val="bg1"/>
                </a:solidFill>
              </a:rPr>
              <a:t> which lacked:</a:t>
            </a:r>
            <a:endParaRPr lang="en-US" sz="2900" dirty="0" smtClean="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12:25  That </a:t>
            </a:r>
            <a:r>
              <a:rPr lang="en-US" sz="2800" b="1" u="sng" dirty="0" smtClean="0">
                <a:solidFill>
                  <a:schemeClr val="bg1"/>
                </a:solidFill>
              </a:rPr>
              <a:t>there should be no schism</a:t>
            </a:r>
            <a:r>
              <a:rPr lang="en-US" sz="2800" dirty="0" smtClean="0">
                <a:solidFill>
                  <a:schemeClr val="bg1"/>
                </a:solidFill>
              </a:rPr>
              <a:t> </a:t>
            </a:r>
            <a:r>
              <a:rPr lang="en-US" sz="2800" b="1" dirty="0" smtClean="0">
                <a:solidFill>
                  <a:srgbClr val="FFFF00"/>
                </a:solidFill>
              </a:rPr>
              <a:t>in the body</a:t>
            </a:r>
            <a:r>
              <a:rPr lang="en-US" sz="2800" dirty="0" smtClean="0">
                <a:solidFill>
                  <a:schemeClr val="bg1"/>
                </a:solidFill>
              </a:rPr>
              <a:t>; but </a:t>
            </a:r>
            <a:r>
              <a:rPr lang="en-US" sz="2800" i="1" dirty="0" smtClean="0">
                <a:solidFill>
                  <a:schemeClr val="bg1"/>
                </a:solidFill>
              </a:rPr>
              <a:t>that</a:t>
            </a:r>
            <a:r>
              <a:rPr lang="en-US" sz="2800" dirty="0" smtClean="0">
                <a:solidFill>
                  <a:schemeClr val="bg1"/>
                </a:solidFill>
              </a:rPr>
              <a:t> </a:t>
            </a:r>
            <a:r>
              <a:rPr lang="en-US" sz="2800" b="1" u="sng" dirty="0" smtClean="0">
                <a:solidFill>
                  <a:schemeClr val="bg1"/>
                </a:solidFill>
              </a:rPr>
              <a:t>the members should have the same care one for another</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12:26  And whether </a:t>
            </a:r>
            <a:r>
              <a:rPr lang="en-US" sz="2800" b="1" dirty="0" smtClean="0">
                <a:solidFill>
                  <a:srgbClr val="FFFF00"/>
                </a:solidFill>
              </a:rPr>
              <a:t>one member</a:t>
            </a:r>
            <a:r>
              <a:rPr lang="en-US" sz="2800" dirty="0" smtClean="0">
                <a:solidFill>
                  <a:schemeClr val="bg1"/>
                </a:solidFill>
              </a:rPr>
              <a:t> suffer, </a:t>
            </a:r>
            <a:r>
              <a:rPr lang="en-US" sz="2800" b="1" dirty="0" smtClean="0">
                <a:solidFill>
                  <a:srgbClr val="FFFF00"/>
                </a:solidFill>
              </a:rPr>
              <a:t>all the members suffer with it</a:t>
            </a:r>
            <a:r>
              <a:rPr lang="en-US" sz="2800" dirty="0" smtClean="0">
                <a:solidFill>
                  <a:schemeClr val="bg1"/>
                </a:solidFill>
              </a:rPr>
              <a:t>; or </a:t>
            </a:r>
            <a:r>
              <a:rPr lang="en-US" sz="2800" b="1" dirty="0" smtClean="0">
                <a:solidFill>
                  <a:srgbClr val="FFFF00"/>
                </a:solidFill>
              </a:rPr>
              <a:t>one member be </a:t>
            </a:r>
            <a:r>
              <a:rPr lang="en-US" sz="2800" b="1" dirty="0" err="1" smtClean="0">
                <a:solidFill>
                  <a:srgbClr val="FFFF00"/>
                </a:solidFill>
              </a:rPr>
              <a:t>honoured</a:t>
            </a:r>
            <a:r>
              <a:rPr lang="en-US" sz="2800" b="1" dirty="0" smtClean="0">
                <a:solidFill>
                  <a:srgbClr val="FFFF00"/>
                </a:solidFill>
              </a:rPr>
              <a:t>, all the members rejoice with it</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12:27  Now </a:t>
            </a:r>
            <a:r>
              <a:rPr lang="en-US" sz="2800" b="1" dirty="0" smtClean="0">
                <a:solidFill>
                  <a:srgbClr val="00B0F0"/>
                </a:solidFill>
              </a:rPr>
              <a:t>ye</a:t>
            </a:r>
            <a:r>
              <a:rPr lang="en-US" sz="2800" dirty="0" smtClean="0">
                <a:solidFill>
                  <a:schemeClr val="bg1"/>
                </a:solidFill>
              </a:rPr>
              <a:t> </a:t>
            </a:r>
            <a:r>
              <a:rPr lang="en-US" sz="2800" b="1" dirty="0" smtClean="0">
                <a:solidFill>
                  <a:srgbClr val="FFFF00"/>
                </a:solidFill>
              </a:rPr>
              <a:t>are the body of</a:t>
            </a:r>
            <a:r>
              <a:rPr lang="en-US" sz="2800" dirty="0" smtClean="0">
                <a:solidFill>
                  <a:schemeClr val="bg1"/>
                </a:solidFill>
              </a:rPr>
              <a:t> </a:t>
            </a:r>
            <a:r>
              <a:rPr lang="en-US" sz="2800" b="1" dirty="0" smtClean="0">
                <a:solidFill>
                  <a:srgbClr val="00B0F0"/>
                </a:solidFill>
              </a:rPr>
              <a:t>Christ</a:t>
            </a:r>
            <a:r>
              <a:rPr lang="en-US" sz="2800" dirty="0" smtClean="0">
                <a:solidFill>
                  <a:schemeClr val="bg1"/>
                </a:solidFill>
              </a:rPr>
              <a:t>, and </a:t>
            </a:r>
            <a:r>
              <a:rPr lang="en-US" sz="2800" b="1" dirty="0" smtClean="0">
                <a:solidFill>
                  <a:srgbClr val="FFFF00"/>
                </a:solidFill>
              </a:rPr>
              <a:t>members in particular</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emple.jpg"/>
          <p:cNvPicPr>
            <a:picLocks noGrp="1" noChangeAspect="1"/>
          </p:cNvPicPr>
          <p:nvPr>
            <p:ph idx="1"/>
          </p:nvPr>
        </p:nvPicPr>
        <p:blipFill>
          <a:blip r:embed="rId2" cstate="print"/>
          <a:stretch>
            <a:fillRect/>
          </a:stretch>
        </p:blipFill>
        <p:spPr>
          <a:xfrm>
            <a:off x="0" y="0"/>
            <a:ext cx="9144000" cy="6857999"/>
          </a:xfr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Eph. 5:22  Wives, submit yourselves unto your own husbands, as unto the Lord.</a:t>
            </a:r>
          </a:p>
          <a:p>
            <a:endParaRPr lang="en-US" sz="800" dirty="0" smtClean="0">
              <a:solidFill>
                <a:schemeClr val="bg1"/>
              </a:solidFill>
            </a:endParaRPr>
          </a:p>
          <a:p>
            <a:r>
              <a:rPr lang="en-US" sz="2800" dirty="0" smtClean="0">
                <a:solidFill>
                  <a:schemeClr val="bg1"/>
                </a:solidFill>
              </a:rPr>
              <a:t>Eph. 5:23  For the husband is the head of the wife, even as </a:t>
            </a:r>
            <a:r>
              <a:rPr lang="en-US" sz="2800" b="1" dirty="0" smtClean="0">
                <a:solidFill>
                  <a:srgbClr val="00B0F0"/>
                </a:solidFill>
              </a:rPr>
              <a:t>Christ</a:t>
            </a:r>
            <a:r>
              <a:rPr lang="en-US" sz="2800" dirty="0" smtClean="0">
                <a:solidFill>
                  <a:schemeClr val="bg1"/>
                </a:solidFill>
              </a:rPr>
              <a:t> </a:t>
            </a:r>
            <a:r>
              <a:rPr lang="en-US" sz="2800" b="1" u="sng" dirty="0" smtClean="0">
                <a:solidFill>
                  <a:schemeClr val="bg1"/>
                </a:solidFill>
              </a:rPr>
              <a:t>is the head</a:t>
            </a:r>
            <a:r>
              <a:rPr lang="en-US" sz="2800" dirty="0" smtClean="0">
                <a:solidFill>
                  <a:schemeClr val="bg1"/>
                </a:solidFill>
              </a:rPr>
              <a:t> </a:t>
            </a:r>
            <a:r>
              <a:rPr lang="en-US" sz="2800" b="1" dirty="0" smtClean="0">
                <a:solidFill>
                  <a:srgbClr val="00B0F0"/>
                </a:solidFill>
              </a:rPr>
              <a:t>of the church</a:t>
            </a:r>
            <a:r>
              <a:rPr lang="en-US" sz="2800" dirty="0" smtClean="0">
                <a:solidFill>
                  <a:schemeClr val="bg1"/>
                </a:solidFill>
              </a:rPr>
              <a:t>: and </a:t>
            </a:r>
            <a:r>
              <a:rPr lang="en-US" sz="2800" b="1" dirty="0" smtClean="0">
                <a:solidFill>
                  <a:srgbClr val="00B0F0"/>
                </a:solidFill>
              </a:rPr>
              <a:t>he</a:t>
            </a:r>
            <a:r>
              <a:rPr lang="en-US" sz="2800" dirty="0" smtClean="0">
                <a:solidFill>
                  <a:schemeClr val="bg1"/>
                </a:solidFill>
              </a:rPr>
              <a:t> is the </a:t>
            </a:r>
            <a:r>
              <a:rPr lang="en-US" sz="2800" dirty="0" err="1" smtClean="0">
                <a:solidFill>
                  <a:schemeClr val="bg1"/>
                </a:solidFill>
              </a:rPr>
              <a:t>saviour</a:t>
            </a:r>
            <a:r>
              <a:rPr lang="en-US" sz="2800" dirty="0" smtClean="0">
                <a:solidFill>
                  <a:schemeClr val="bg1"/>
                </a:solidFill>
              </a:rPr>
              <a:t> of </a:t>
            </a:r>
            <a:r>
              <a:rPr lang="en-US" sz="2800" b="1" dirty="0" smtClean="0">
                <a:solidFill>
                  <a:srgbClr val="FFFF00"/>
                </a:solidFill>
              </a:rPr>
              <a:t>the body</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Eph. 5:24  Therefore as </a:t>
            </a:r>
            <a:r>
              <a:rPr lang="en-US" sz="2800" b="1" dirty="0" smtClean="0">
                <a:solidFill>
                  <a:srgbClr val="00B0F0"/>
                </a:solidFill>
              </a:rPr>
              <a:t>the church</a:t>
            </a:r>
            <a:r>
              <a:rPr lang="en-US" sz="2800" dirty="0" smtClean="0">
                <a:solidFill>
                  <a:schemeClr val="bg1"/>
                </a:solidFill>
              </a:rPr>
              <a:t> is subject unto </a:t>
            </a:r>
            <a:r>
              <a:rPr lang="en-US" sz="2800" b="1" dirty="0" smtClean="0">
                <a:solidFill>
                  <a:srgbClr val="00B0F0"/>
                </a:solidFill>
              </a:rPr>
              <a:t>Christ</a:t>
            </a:r>
            <a:r>
              <a:rPr lang="en-US" sz="2800" dirty="0" smtClean="0">
                <a:solidFill>
                  <a:schemeClr val="bg1"/>
                </a:solidFill>
              </a:rPr>
              <a:t>, so </a:t>
            </a:r>
            <a:r>
              <a:rPr lang="en-US" sz="2800" i="1" dirty="0" smtClean="0">
                <a:solidFill>
                  <a:schemeClr val="bg1"/>
                </a:solidFill>
              </a:rPr>
              <a:t>let</a:t>
            </a:r>
            <a:r>
              <a:rPr lang="en-US" sz="2800" dirty="0" smtClean="0">
                <a:solidFill>
                  <a:schemeClr val="bg1"/>
                </a:solidFill>
              </a:rPr>
              <a:t> the wives </a:t>
            </a:r>
            <a:r>
              <a:rPr lang="en-US" sz="2800" i="1" dirty="0" smtClean="0">
                <a:solidFill>
                  <a:schemeClr val="bg1"/>
                </a:solidFill>
              </a:rPr>
              <a:t>be</a:t>
            </a:r>
            <a:r>
              <a:rPr lang="en-US" sz="2800" dirty="0" smtClean="0">
                <a:solidFill>
                  <a:schemeClr val="bg1"/>
                </a:solidFill>
              </a:rPr>
              <a:t> to their own husbands in every thing.</a:t>
            </a:r>
          </a:p>
          <a:p>
            <a:endParaRPr lang="en-US" sz="800" dirty="0" smtClean="0">
              <a:solidFill>
                <a:schemeClr val="bg1"/>
              </a:solidFill>
            </a:endParaRPr>
          </a:p>
          <a:p>
            <a:r>
              <a:rPr lang="en-US" sz="2800" dirty="0" smtClean="0">
                <a:solidFill>
                  <a:schemeClr val="bg1"/>
                </a:solidFill>
              </a:rPr>
              <a:t>Eph. 5:25  Husbands, </a:t>
            </a:r>
            <a:r>
              <a:rPr lang="en-US" sz="2800" b="1" u="sng" dirty="0" smtClean="0">
                <a:solidFill>
                  <a:schemeClr val="bg1"/>
                </a:solidFill>
              </a:rPr>
              <a:t>love</a:t>
            </a:r>
            <a:r>
              <a:rPr lang="en-US" sz="2800" dirty="0" smtClean="0">
                <a:solidFill>
                  <a:schemeClr val="bg1"/>
                </a:solidFill>
              </a:rPr>
              <a:t> your wives, </a:t>
            </a:r>
            <a:r>
              <a:rPr lang="en-US" sz="2800" b="1" u="sng" dirty="0" smtClean="0">
                <a:solidFill>
                  <a:schemeClr val="bg1"/>
                </a:solidFill>
              </a:rPr>
              <a:t>even as</a:t>
            </a:r>
            <a:r>
              <a:rPr lang="en-US" sz="2800" dirty="0" smtClean="0">
                <a:solidFill>
                  <a:schemeClr val="bg1"/>
                </a:solidFill>
              </a:rPr>
              <a:t> </a:t>
            </a:r>
            <a:r>
              <a:rPr lang="en-US" sz="2800" b="1" dirty="0" smtClean="0">
                <a:solidFill>
                  <a:srgbClr val="00B0F0"/>
                </a:solidFill>
              </a:rPr>
              <a:t>Christ</a:t>
            </a:r>
            <a:r>
              <a:rPr lang="en-US" sz="2800" dirty="0" smtClean="0">
                <a:solidFill>
                  <a:schemeClr val="bg1"/>
                </a:solidFill>
              </a:rPr>
              <a:t> also </a:t>
            </a:r>
            <a:r>
              <a:rPr lang="en-US" sz="2800" b="1" u="sng" dirty="0" smtClean="0">
                <a:solidFill>
                  <a:schemeClr val="bg1"/>
                </a:solidFill>
              </a:rPr>
              <a:t>loved</a:t>
            </a:r>
            <a:r>
              <a:rPr lang="en-US" sz="2800" dirty="0" smtClean="0">
                <a:solidFill>
                  <a:schemeClr val="bg1"/>
                </a:solidFill>
              </a:rPr>
              <a:t> </a:t>
            </a:r>
            <a:r>
              <a:rPr lang="en-US" sz="2800" b="1" dirty="0" smtClean="0">
                <a:solidFill>
                  <a:srgbClr val="00B0F0"/>
                </a:solidFill>
              </a:rPr>
              <a:t>the church</a:t>
            </a:r>
            <a:r>
              <a:rPr lang="en-US" sz="2800" dirty="0" smtClean="0">
                <a:solidFill>
                  <a:schemeClr val="bg1"/>
                </a:solidFill>
              </a:rPr>
              <a:t>, and gave </a:t>
            </a:r>
            <a:r>
              <a:rPr lang="en-US" sz="2800" b="1" dirty="0" smtClean="0">
                <a:solidFill>
                  <a:srgbClr val="00B0F0"/>
                </a:solidFill>
              </a:rPr>
              <a:t>himself</a:t>
            </a:r>
            <a:r>
              <a:rPr lang="en-US" sz="2800" dirty="0" smtClean="0">
                <a:solidFill>
                  <a:schemeClr val="bg1"/>
                </a:solidFill>
              </a:rPr>
              <a:t> for </a:t>
            </a:r>
            <a:r>
              <a:rPr lang="en-US" sz="2800" b="1" dirty="0" smtClean="0">
                <a:solidFill>
                  <a:srgbClr val="00B0F0"/>
                </a:solidFill>
              </a:rPr>
              <a:t>it</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Eph. 5:26  That he might sanctify and cleanse it with the washing of water by the word,</a:t>
            </a:r>
          </a:p>
          <a:p>
            <a:endParaRPr lang="en-US" sz="800" dirty="0" smtClean="0">
              <a:solidFill>
                <a:schemeClr val="bg1"/>
              </a:solidFill>
            </a:endParaRPr>
          </a:p>
          <a:p>
            <a:r>
              <a:rPr lang="en-US" sz="2800" dirty="0" smtClean="0">
                <a:solidFill>
                  <a:schemeClr val="bg1"/>
                </a:solidFill>
              </a:rPr>
              <a:t>Eph. 5:27  That </a:t>
            </a:r>
            <a:r>
              <a:rPr lang="en-US" sz="2800" b="1" dirty="0" smtClean="0">
                <a:solidFill>
                  <a:srgbClr val="00B0F0"/>
                </a:solidFill>
              </a:rPr>
              <a:t>he</a:t>
            </a:r>
            <a:r>
              <a:rPr lang="en-US" sz="2800" dirty="0" smtClean="0">
                <a:solidFill>
                  <a:schemeClr val="bg1"/>
                </a:solidFill>
              </a:rPr>
              <a:t> might present </a:t>
            </a:r>
            <a:r>
              <a:rPr lang="en-US" sz="2800" b="1" dirty="0" smtClean="0">
                <a:solidFill>
                  <a:srgbClr val="00B0F0"/>
                </a:solidFill>
              </a:rPr>
              <a:t>it</a:t>
            </a:r>
            <a:r>
              <a:rPr lang="en-US" sz="2800" dirty="0" smtClean="0">
                <a:solidFill>
                  <a:schemeClr val="bg1"/>
                </a:solidFill>
              </a:rPr>
              <a:t> to </a:t>
            </a:r>
            <a:r>
              <a:rPr lang="en-US" sz="2800" b="1" dirty="0" smtClean="0">
                <a:solidFill>
                  <a:srgbClr val="00B0F0"/>
                </a:solidFill>
              </a:rPr>
              <a:t>himself</a:t>
            </a:r>
            <a:r>
              <a:rPr lang="en-US" sz="2800" dirty="0" smtClean="0">
                <a:solidFill>
                  <a:schemeClr val="bg1"/>
                </a:solidFill>
              </a:rPr>
              <a:t> a glorious </a:t>
            </a:r>
            <a:r>
              <a:rPr lang="en-US" sz="2800" b="1" dirty="0" smtClean="0">
                <a:solidFill>
                  <a:srgbClr val="00B0F0"/>
                </a:solidFill>
              </a:rPr>
              <a:t>church</a:t>
            </a:r>
            <a:r>
              <a:rPr lang="en-US" sz="2800" dirty="0" smtClean="0">
                <a:solidFill>
                  <a:schemeClr val="bg1"/>
                </a:solidFill>
              </a:rPr>
              <a:t>, not having spot, or wrinkle, or any such thing; but that </a:t>
            </a:r>
            <a:r>
              <a:rPr lang="en-US" sz="2800" b="1" dirty="0" smtClean="0">
                <a:solidFill>
                  <a:srgbClr val="00B0F0"/>
                </a:solidFill>
              </a:rPr>
              <a:t>it</a:t>
            </a:r>
            <a:r>
              <a:rPr lang="en-US" sz="2800" dirty="0" smtClean="0">
                <a:solidFill>
                  <a:schemeClr val="bg1"/>
                </a:solidFill>
              </a:rPr>
              <a:t> should be holy and without blemish.</a:t>
            </a:r>
          </a:p>
          <a:p>
            <a:endParaRPr lang="en-US" sz="800" dirty="0" smtClean="0">
              <a:solidFill>
                <a:schemeClr val="bg1"/>
              </a:solidFill>
            </a:endParaRPr>
          </a:p>
          <a:p>
            <a:r>
              <a:rPr lang="en-US" sz="2800" dirty="0" smtClean="0">
                <a:solidFill>
                  <a:schemeClr val="bg1"/>
                </a:solidFill>
              </a:rPr>
              <a:t>Eph. 5:28  So ought men to </a:t>
            </a:r>
            <a:r>
              <a:rPr lang="en-US" sz="2800" b="1" u="sng" dirty="0" smtClean="0">
                <a:solidFill>
                  <a:schemeClr val="bg1"/>
                </a:solidFill>
              </a:rPr>
              <a:t>love</a:t>
            </a:r>
            <a:r>
              <a:rPr lang="en-US" sz="2800" dirty="0" smtClean="0">
                <a:solidFill>
                  <a:schemeClr val="bg1"/>
                </a:solidFill>
              </a:rPr>
              <a:t> their </a:t>
            </a:r>
            <a:r>
              <a:rPr lang="en-US" sz="2800" b="1" dirty="0" smtClean="0">
                <a:solidFill>
                  <a:srgbClr val="FFFF00"/>
                </a:solidFill>
              </a:rPr>
              <a:t>wives</a:t>
            </a:r>
            <a:r>
              <a:rPr lang="en-US" sz="2800" dirty="0" smtClean="0">
                <a:solidFill>
                  <a:schemeClr val="bg1"/>
                </a:solidFill>
              </a:rPr>
              <a:t> as their own </a:t>
            </a:r>
            <a:r>
              <a:rPr lang="en-US" sz="2800" b="1" dirty="0" smtClean="0">
                <a:solidFill>
                  <a:srgbClr val="FFFF00"/>
                </a:solidFill>
              </a:rPr>
              <a:t>bodies</a:t>
            </a:r>
            <a:r>
              <a:rPr lang="en-US" sz="2800" dirty="0" smtClean="0">
                <a:solidFill>
                  <a:schemeClr val="bg1"/>
                </a:solidFill>
              </a:rPr>
              <a:t>. He that </a:t>
            </a:r>
            <a:r>
              <a:rPr lang="en-US" sz="2800" b="1" u="sng" dirty="0" err="1" smtClean="0">
                <a:solidFill>
                  <a:schemeClr val="bg1"/>
                </a:solidFill>
              </a:rPr>
              <a:t>loveth</a:t>
            </a:r>
            <a:r>
              <a:rPr lang="en-US" sz="2800" dirty="0" smtClean="0">
                <a:solidFill>
                  <a:schemeClr val="bg1"/>
                </a:solidFill>
              </a:rPr>
              <a:t> his wife </a:t>
            </a:r>
            <a:r>
              <a:rPr lang="en-US" sz="2800" dirty="0" err="1" smtClean="0">
                <a:solidFill>
                  <a:schemeClr val="bg1"/>
                </a:solidFill>
              </a:rPr>
              <a:t>loveth</a:t>
            </a:r>
            <a:r>
              <a:rPr lang="en-US" sz="2800" dirty="0" smtClean="0">
                <a:solidFill>
                  <a:schemeClr val="bg1"/>
                </a:solidFill>
              </a:rPr>
              <a:t> himself </a:t>
            </a:r>
            <a:r>
              <a:rPr lang="en-US" sz="2800" b="1" dirty="0" smtClean="0">
                <a:solidFill>
                  <a:srgbClr val="00B050"/>
                </a:solidFill>
              </a:rPr>
              <a:t>(Gen. 2:22-23)</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Eph. 5:29  For no man ever yet hated his own flesh; but </a:t>
            </a:r>
            <a:r>
              <a:rPr lang="en-US" sz="2800" dirty="0" err="1" smtClean="0">
                <a:solidFill>
                  <a:schemeClr val="bg1"/>
                </a:solidFill>
              </a:rPr>
              <a:t>nourisheth</a:t>
            </a:r>
            <a:r>
              <a:rPr lang="en-US" sz="2800" dirty="0" smtClean="0">
                <a:solidFill>
                  <a:schemeClr val="bg1"/>
                </a:solidFill>
              </a:rPr>
              <a:t> and </a:t>
            </a:r>
            <a:r>
              <a:rPr lang="en-US" sz="2800" dirty="0" err="1" smtClean="0">
                <a:solidFill>
                  <a:schemeClr val="bg1"/>
                </a:solidFill>
              </a:rPr>
              <a:t>cherisheth</a:t>
            </a:r>
            <a:r>
              <a:rPr lang="en-US" sz="2800" dirty="0" smtClean="0">
                <a:solidFill>
                  <a:schemeClr val="bg1"/>
                </a:solidFill>
              </a:rPr>
              <a:t> it, even as the </a:t>
            </a:r>
            <a:r>
              <a:rPr lang="en-US" sz="2800" b="1" dirty="0" smtClean="0">
                <a:solidFill>
                  <a:srgbClr val="00B0F0"/>
                </a:solidFill>
              </a:rPr>
              <a:t>Lord</a:t>
            </a:r>
            <a:r>
              <a:rPr lang="en-US" sz="2800" dirty="0" smtClean="0">
                <a:solidFill>
                  <a:schemeClr val="bg1"/>
                </a:solidFill>
              </a:rPr>
              <a:t> the </a:t>
            </a:r>
            <a:r>
              <a:rPr lang="en-US" sz="2800" b="1" dirty="0" smtClean="0">
                <a:solidFill>
                  <a:srgbClr val="00B0F0"/>
                </a:solidFill>
              </a:rPr>
              <a:t>church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Eph. 5:30  For </a:t>
            </a:r>
            <a:r>
              <a:rPr lang="en-US" sz="2800" b="1" dirty="0" smtClean="0">
                <a:solidFill>
                  <a:srgbClr val="00B0F0"/>
                </a:solidFill>
              </a:rPr>
              <a:t>we</a:t>
            </a:r>
            <a:r>
              <a:rPr lang="en-US" sz="2800" dirty="0" smtClean="0">
                <a:solidFill>
                  <a:schemeClr val="bg1"/>
                </a:solidFill>
              </a:rPr>
              <a:t> are </a:t>
            </a:r>
            <a:r>
              <a:rPr lang="en-US" sz="2800" b="1" dirty="0" smtClean="0">
                <a:solidFill>
                  <a:srgbClr val="FFFF00"/>
                </a:solidFill>
              </a:rPr>
              <a:t>members of</a:t>
            </a:r>
            <a:r>
              <a:rPr lang="en-US" sz="2800" dirty="0" smtClean="0">
                <a:solidFill>
                  <a:schemeClr val="bg1"/>
                </a:solidFill>
              </a:rPr>
              <a:t> </a:t>
            </a:r>
            <a:r>
              <a:rPr lang="en-US" sz="2800" b="1" dirty="0" smtClean="0">
                <a:solidFill>
                  <a:srgbClr val="00B0F0"/>
                </a:solidFill>
              </a:rPr>
              <a:t>his body</a:t>
            </a:r>
            <a:r>
              <a:rPr lang="en-US" sz="2800" dirty="0" smtClean="0">
                <a:solidFill>
                  <a:schemeClr val="bg1"/>
                </a:solidFill>
              </a:rPr>
              <a:t>, of </a:t>
            </a:r>
            <a:r>
              <a:rPr lang="en-US" sz="2800" b="1" dirty="0" smtClean="0">
                <a:solidFill>
                  <a:srgbClr val="00B0F0"/>
                </a:solidFill>
              </a:rPr>
              <a:t>his flesh</a:t>
            </a:r>
            <a:r>
              <a:rPr lang="en-US" sz="2800" dirty="0" smtClean="0">
                <a:solidFill>
                  <a:schemeClr val="bg1"/>
                </a:solidFill>
              </a:rPr>
              <a:t>, and of </a:t>
            </a:r>
            <a:r>
              <a:rPr lang="en-US" sz="2800" b="1" u="sng" dirty="0" smtClean="0">
                <a:solidFill>
                  <a:srgbClr val="00B0F0"/>
                </a:solidFill>
              </a:rPr>
              <a:t>his bones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Eph. 5:31  For this cause shall a man leave his father and mother, and shall be joined unto his wife, and they two shall be one flesh.</a:t>
            </a:r>
          </a:p>
          <a:p>
            <a:endParaRPr lang="en-US" sz="800" dirty="0" smtClean="0">
              <a:solidFill>
                <a:schemeClr val="bg1"/>
              </a:solidFill>
            </a:endParaRPr>
          </a:p>
          <a:p>
            <a:r>
              <a:rPr lang="en-US" sz="2800" dirty="0" smtClean="0">
                <a:solidFill>
                  <a:schemeClr val="bg1"/>
                </a:solidFill>
              </a:rPr>
              <a:t>Eph. 5:32  This is </a:t>
            </a:r>
            <a:r>
              <a:rPr lang="en-US" sz="2800" b="1" u="sng" dirty="0" smtClean="0">
                <a:solidFill>
                  <a:schemeClr val="bg1"/>
                </a:solidFill>
              </a:rPr>
              <a:t>a great mystery</a:t>
            </a:r>
            <a:r>
              <a:rPr lang="en-US" sz="2800" dirty="0" smtClean="0">
                <a:solidFill>
                  <a:schemeClr val="bg1"/>
                </a:solidFill>
              </a:rPr>
              <a:t>: but I speak concerning </a:t>
            </a:r>
            <a:r>
              <a:rPr lang="en-US" sz="2800" b="1" dirty="0" smtClean="0">
                <a:solidFill>
                  <a:srgbClr val="00B0F0"/>
                </a:solidFill>
              </a:rPr>
              <a:t>Christ</a:t>
            </a:r>
            <a:r>
              <a:rPr lang="en-US" sz="2800" dirty="0" smtClean="0">
                <a:solidFill>
                  <a:schemeClr val="bg1"/>
                </a:solidFill>
              </a:rPr>
              <a:t> and the </a:t>
            </a:r>
            <a:r>
              <a:rPr lang="en-US" sz="2800" b="1" dirty="0" smtClean="0">
                <a:solidFill>
                  <a:srgbClr val="00B0F0"/>
                </a:solidFill>
              </a:rPr>
              <a:t>church</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Eph. 5:33  Nevertheless let every one of you in particular so </a:t>
            </a:r>
            <a:r>
              <a:rPr lang="en-US" sz="2800" b="1" u="sng" dirty="0" smtClean="0">
                <a:solidFill>
                  <a:schemeClr val="bg1"/>
                </a:solidFill>
              </a:rPr>
              <a:t>love</a:t>
            </a:r>
            <a:r>
              <a:rPr lang="en-US" sz="2800" dirty="0" smtClean="0">
                <a:solidFill>
                  <a:schemeClr val="bg1"/>
                </a:solidFill>
              </a:rPr>
              <a:t> his wife even as himself; and the wife </a:t>
            </a:r>
            <a:r>
              <a:rPr lang="en-US" sz="2800" i="1" dirty="0" smtClean="0">
                <a:solidFill>
                  <a:schemeClr val="bg1"/>
                </a:solidFill>
              </a:rPr>
              <a:t>see</a:t>
            </a:r>
            <a:r>
              <a:rPr lang="en-US" sz="2800" dirty="0" smtClean="0">
                <a:solidFill>
                  <a:schemeClr val="bg1"/>
                </a:solidFill>
              </a:rPr>
              <a:t> that she reverence </a:t>
            </a:r>
            <a:r>
              <a:rPr lang="en-US" sz="2800" i="1" dirty="0" smtClean="0">
                <a:solidFill>
                  <a:schemeClr val="bg1"/>
                </a:solidFill>
              </a:rPr>
              <a:t>her</a:t>
            </a:r>
            <a:r>
              <a:rPr lang="en-US" sz="2800" dirty="0" smtClean="0">
                <a:solidFill>
                  <a:schemeClr val="bg1"/>
                </a:solidFill>
              </a:rPr>
              <a:t> husband.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alley Of Dry Bon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Eze</a:t>
            </a:r>
            <a:r>
              <a:rPr lang="en-US" sz="2800" dirty="0" smtClean="0">
                <a:solidFill>
                  <a:schemeClr val="bg1"/>
                </a:solidFill>
              </a:rPr>
              <a:t>. 37:1  The hand of the LORD was upon me, and carried me out in the spirit of the LORD, and set me down in the midst </a:t>
            </a:r>
            <a:r>
              <a:rPr lang="en-US" sz="2800" b="1" u="sng" dirty="0" smtClean="0">
                <a:solidFill>
                  <a:schemeClr val="bg1"/>
                </a:solidFill>
              </a:rPr>
              <a:t>of the valley</a:t>
            </a:r>
            <a:r>
              <a:rPr lang="en-US" sz="2800" dirty="0" smtClean="0">
                <a:solidFill>
                  <a:schemeClr val="bg1"/>
                </a:solidFill>
              </a:rPr>
              <a:t> which </a:t>
            </a:r>
            <a:r>
              <a:rPr lang="en-US" sz="2800" i="1" dirty="0" smtClean="0">
                <a:solidFill>
                  <a:schemeClr val="bg1"/>
                </a:solidFill>
              </a:rPr>
              <a:t>was</a:t>
            </a:r>
            <a:r>
              <a:rPr lang="en-US" sz="2800" dirty="0" smtClean="0">
                <a:solidFill>
                  <a:schemeClr val="bg1"/>
                </a:solidFill>
              </a:rPr>
              <a:t> </a:t>
            </a:r>
            <a:r>
              <a:rPr lang="en-US" sz="2800" b="1" dirty="0" smtClean="0">
                <a:solidFill>
                  <a:srgbClr val="FF0000"/>
                </a:solidFill>
              </a:rPr>
              <a:t>full of bones</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37:2  And caused me to pass by </a:t>
            </a:r>
            <a:r>
              <a:rPr lang="en-US" sz="2800" b="1" dirty="0" smtClean="0">
                <a:solidFill>
                  <a:srgbClr val="FF0000"/>
                </a:solidFill>
              </a:rPr>
              <a:t>them</a:t>
            </a:r>
            <a:r>
              <a:rPr lang="en-US" sz="2800" dirty="0" smtClean="0">
                <a:solidFill>
                  <a:schemeClr val="bg1"/>
                </a:solidFill>
              </a:rPr>
              <a:t> round about: and, behold, </a:t>
            </a:r>
            <a:r>
              <a:rPr lang="en-US" sz="2800" i="1" dirty="0" smtClean="0">
                <a:solidFill>
                  <a:schemeClr val="bg1"/>
                </a:solidFill>
              </a:rPr>
              <a:t>there were</a:t>
            </a:r>
            <a:r>
              <a:rPr lang="en-US" sz="2800" dirty="0" smtClean="0">
                <a:solidFill>
                  <a:schemeClr val="bg1"/>
                </a:solidFill>
              </a:rPr>
              <a:t> </a:t>
            </a:r>
            <a:r>
              <a:rPr lang="en-US" sz="2800" b="1" dirty="0" smtClean="0">
                <a:solidFill>
                  <a:srgbClr val="FFFF00"/>
                </a:solidFill>
              </a:rPr>
              <a:t>very many</a:t>
            </a:r>
            <a:r>
              <a:rPr lang="en-US" sz="2800" dirty="0" smtClean="0">
                <a:solidFill>
                  <a:schemeClr val="bg1"/>
                </a:solidFill>
              </a:rPr>
              <a:t> in the </a:t>
            </a:r>
            <a:r>
              <a:rPr lang="en-US" sz="2800" b="1" u="sng" dirty="0" smtClean="0">
                <a:solidFill>
                  <a:schemeClr val="bg1"/>
                </a:solidFill>
              </a:rPr>
              <a:t>open valley</a:t>
            </a:r>
            <a:r>
              <a:rPr lang="en-US" sz="2800" dirty="0" smtClean="0">
                <a:solidFill>
                  <a:schemeClr val="bg1"/>
                </a:solidFill>
              </a:rPr>
              <a:t>; and, lo, </a:t>
            </a:r>
            <a:r>
              <a:rPr lang="en-US" sz="2800" i="1" dirty="0" smtClean="0">
                <a:solidFill>
                  <a:schemeClr val="bg1"/>
                </a:solidFill>
              </a:rPr>
              <a:t>they were</a:t>
            </a:r>
            <a:r>
              <a:rPr lang="en-US" sz="2800" dirty="0" smtClean="0">
                <a:solidFill>
                  <a:schemeClr val="bg1"/>
                </a:solidFill>
              </a:rPr>
              <a:t> very dry.</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37:3  And he said unto me, Son of man, can </a:t>
            </a:r>
            <a:r>
              <a:rPr lang="en-US" sz="2800" b="1" dirty="0" smtClean="0">
                <a:solidFill>
                  <a:srgbClr val="FF0000"/>
                </a:solidFill>
              </a:rPr>
              <a:t>these bones</a:t>
            </a:r>
            <a:r>
              <a:rPr lang="en-US" sz="2800" dirty="0" smtClean="0">
                <a:solidFill>
                  <a:schemeClr val="bg1"/>
                </a:solidFill>
              </a:rPr>
              <a:t> live? And I answered, O Lord GOD, thou </a:t>
            </a:r>
            <a:r>
              <a:rPr lang="en-US" sz="2800" dirty="0" err="1" smtClean="0">
                <a:solidFill>
                  <a:schemeClr val="bg1"/>
                </a:solidFill>
              </a:rPr>
              <a:t>knowest</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37:4  Again he said unto me, </a:t>
            </a:r>
            <a:r>
              <a:rPr lang="en-US" sz="2800" b="1" u="sng" dirty="0" smtClean="0">
                <a:solidFill>
                  <a:schemeClr val="bg1"/>
                </a:solidFill>
              </a:rPr>
              <a:t>Prophesy upon</a:t>
            </a:r>
            <a:r>
              <a:rPr lang="en-US" sz="2800" dirty="0" smtClean="0">
                <a:solidFill>
                  <a:schemeClr val="bg1"/>
                </a:solidFill>
              </a:rPr>
              <a:t> </a:t>
            </a:r>
            <a:r>
              <a:rPr lang="en-US" sz="2800" b="1" dirty="0" smtClean="0">
                <a:solidFill>
                  <a:srgbClr val="FF0000"/>
                </a:solidFill>
              </a:rPr>
              <a:t>these bones</a:t>
            </a:r>
            <a:r>
              <a:rPr lang="en-US" sz="2800" dirty="0" smtClean="0">
                <a:solidFill>
                  <a:schemeClr val="bg1"/>
                </a:solidFill>
              </a:rPr>
              <a:t>, and say unto them, O </a:t>
            </a:r>
            <a:r>
              <a:rPr lang="en-US" sz="2800" b="1" dirty="0" smtClean="0">
                <a:solidFill>
                  <a:srgbClr val="FF0000"/>
                </a:solidFill>
              </a:rPr>
              <a:t>ye</a:t>
            </a:r>
            <a:r>
              <a:rPr lang="en-US" sz="2800" dirty="0" smtClean="0">
                <a:solidFill>
                  <a:schemeClr val="bg1"/>
                </a:solidFill>
              </a:rPr>
              <a:t> dry </a:t>
            </a:r>
            <a:r>
              <a:rPr lang="en-US" sz="2800" b="1" dirty="0" smtClean="0">
                <a:solidFill>
                  <a:srgbClr val="FF0000"/>
                </a:solidFill>
              </a:rPr>
              <a:t>bones</a:t>
            </a:r>
            <a:r>
              <a:rPr lang="en-US" sz="2800" dirty="0" smtClean="0">
                <a:solidFill>
                  <a:schemeClr val="bg1"/>
                </a:solidFill>
              </a:rPr>
              <a:t>, hear the word of the LORD.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Eze</a:t>
            </a:r>
            <a:r>
              <a:rPr lang="en-US" sz="2800" dirty="0" smtClean="0">
                <a:solidFill>
                  <a:schemeClr val="bg1"/>
                </a:solidFill>
              </a:rPr>
              <a:t>. 37:5  Thus </a:t>
            </a:r>
            <a:r>
              <a:rPr lang="en-US" sz="2800" dirty="0" err="1" smtClean="0">
                <a:solidFill>
                  <a:schemeClr val="bg1"/>
                </a:solidFill>
              </a:rPr>
              <a:t>saith</a:t>
            </a:r>
            <a:r>
              <a:rPr lang="en-US" sz="2800" dirty="0" smtClean="0">
                <a:solidFill>
                  <a:schemeClr val="bg1"/>
                </a:solidFill>
              </a:rPr>
              <a:t> the Lord GOD unto these </a:t>
            </a:r>
            <a:r>
              <a:rPr lang="en-US" sz="2800" b="1" dirty="0" smtClean="0">
                <a:solidFill>
                  <a:srgbClr val="FF0000"/>
                </a:solidFill>
              </a:rPr>
              <a:t>bones</a:t>
            </a:r>
            <a:r>
              <a:rPr lang="en-US" sz="2800" dirty="0" smtClean="0">
                <a:solidFill>
                  <a:schemeClr val="bg1"/>
                </a:solidFill>
              </a:rPr>
              <a:t>; Behold, </a:t>
            </a:r>
            <a:r>
              <a:rPr lang="en-US" sz="2800" b="1" u="sng" dirty="0" smtClean="0">
                <a:solidFill>
                  <a:schemeClr val="bg1"/>
                </a:solidFill>
              </a:rPr>
              <a:t>I will cause breath to enter into</a:t>
            </a:r>
            <a:r>
              <a:rPr lang="en-US" sz="2800" dirty="0" smtClean="0">
                <a:solidFill>
                  <a:schemeClr val="bg1"/>
                </a:solidFill>
              </a:rPr>
              <a:t> </a:t>
            </a:r>
            <a:r>
              <a:rPr lang="en-US" sz="2800" b="1" dirty="0" smtClean="0">
                <a:solidFill>
                  <a:srgbClr val="FF0000"/>
                </a:solidFill>
              </a:rPr>
              <a:t>you</a:t>
            </a:r>
            <a:r>
              <a:rPr lang="en-US" sz="2800" dirty="0" smtClean="0">
                <a:solidFill>
                  <a:schemeClr val="bg1"/>
                </a:solidFill>
              </a:rPr>
              <a:t>, and </a:t>
            </a:r>
            <a:r>
              <a:rPr lang="en-US" sz="2800" b="1" dirty="0" smtClean="0">
                <a:solidFill>
                  <a:srgbClr val="FF0000"/>
                </a:solidFill>
              </a:rPr>
              <a:t>ye</a:t>
            </a:r>
            <a:r>
              <a:rPr lang="en-US" sz="2800" dirty="0" smtClean="0">
                <a:solidFill>
                  <a:schemeClr val="bg1"/>
                </a:solidFill>
              </a:rPr>
              <a:t> shall live:</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37:6  And I will lay sinews upon </a:t>
            </a:r>
            <a:r>
              <a:rPr lang="en-US" sz="2800" b="1" dirty="0" smtClean="0">
                <a:solidFill>
                  <a:srgbClr val="FF0000"/>
                </a:solidFill>
              </a:rPr>
              <a:t>you</a:t>
            </a:r>
            <a:r>
              <a:rPr lang="en-US" sz="2800" dirty="0" smtClean="0">
                <a:solidFill>
                  <a:schemeClr val="bg1"/>
                </a:solidFill>
              </a:rPr>
              <a:t>, and will bring up flesh upon </a:t>
            </a:r>
            <a:r>
              <a:rPr lang="en-US" sz="2800" b="1" dirty="0" smtClean="0">
                <a:solidFill>
                  <a:srgbClr val="FF0000"/>
                </a:solidFill>
              </a:rPr>
              <a:t>you</a:t>
            </a:r>
            <a:r>
              <a:rPr lang="en-US" sz="2800" dirty="0" smtClean="0">
                <a:solidFill>
                  <a:schemeClr val="bg1"/>
                </a:solidFill>
              </a:rPr>
              <a:t>, and cover </a:t>
            </a:r>
            <a:r>
              <a:rPr lang="en-US" sz="2800" b="1" dirty="0" smtClean="0">
                <a:solidFill>
                  <a:srgbClr val="FF0000"/>
                </a:solidFill>
              </a:rPr>
              <a:t>you</a:t>
            </a:r>
            <a:r>
              <a:rPr lang="en-US" sz="2800" dirty="0" smtClean="0">
                <a:solidFill>
                  <a:schemeClr val="bg1"/>
                </a:solidFill>
              </a:rPr>
              <a:t> with skin, and </a:t>
            </a:r>
            <a:r>
              <a:rPr lang="en-US" sz="2800" b="1" u="sng" dirty="0" smtClean="0">
                <a:solidFill>
                  <a:schemeClr val="bg1"/>
                </a:solidFill>
              </a:rPr>
              <a:t>put breath in</a:t>
            </a:r>
            <a:r>
              <a:rPr lang="en-US" sz="2800" dirty="0" smtClean="0">
                <a:solidFill>
                  <a:schemeClr val="bg1"/>
                </a:solidFill>
              </a:rPr>
              <a:t> </a:t>
            </a:r>
            <a:r>
              <a:rPr lang="en-US" sz="2800" b="1" dirty="0" smtClean="0">
                <a:solidFill>
                  <a:srgbClr val="FF0000"/>
                </a:solidFill>
              </a:rPr>
              <a:t>you</a:t>
            </a:r>
            <a:r>
              <a:rPr lang="en-US" sz="2800" dirty="0" smtClean="0">
                <a:solidFill>
                  <a:schemeClr val="bg1"/>
                </a:solidFill>
              </a:rPr>
              <a:t>, and </a:t>
            </a:r>
            <a:r>
              <a:rPr lang="en-US" sz="2800" dirty="0" smtClean="0">
                <a:solidFill>
                  <a:srgbClr val="FF0000"/>
                </a:solidFill>
              </a:rPr>
              <a:t>ye</a:t>
            </a:r>
            <a:r>
              <a:rPr lang="en-US" sz="2800" dirty="0" smtClean="0">
                <a:solidFill>
                  <a:schemeClr val="bg1"/>
                </a:solidFill>
              </a:rPr>
              <a:t> </a:t>
            </a:r>
            <a:r>
              <a:rPr lang="en-US" sz="2800" b="1" dirty="0" smtClean="0">
                <a:solidFill>
                  <a:srgbClr val="00B0F0"/>
                </a:solidFill>
              </a:rPr>
              <a:t>shall live</a:t>
            </a:r>
            <a:r>
              <a:rPr lang="en-US" sz="2800" dirty="0" smtClean="0">
                <a:solidFill>
                  <a:schemeClr val="bg1"/>
                </a:solidFill>
              </a:rPr>
              <a:t>; and </a:t>
            </a:r>
            <a:r>
              <a:rPr lang="en-US" sz="2800" b="1" dirty="0" smtClean="0">
                <a:solidFill>
                  <a:srgbClr val="00B0F0"/>
                </a:solidFill>
              </a:rPr>
              <a:t>ye</a:t>
            </a:r>
            <a:r>
              <a:rPr lang="en-US" sz="2800" dirty="0" smtClean="0">
                <a:solidFill>
                  <a:schemeClr val="bg1"/>
                </a:solidFill>
              </a:rPr>
              <a:t> shall know that I </a:t>
            </a:r>
            <a:r>
              <a:rPr lang="en-US" sz="2800" i="1" dirty="0" smtClean="0">
                <a:solidFill>
                  <a:schemeClr val="bg1"/>
                </a:solidFill>
              </a:rPr>
              <a:t>am</a:t>
            </a:r>
            <a:r>
              <a:rPr lang="en-US" sz="2800" dirty="0" smtClean="0">
                <a:solidFill>
                  <a:schemeClr val="bg1"/>
                </a:solidFill>
              </a:rPr>
              <a:t> the LORD.</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37:7  So I </a:t>
            </a:r>
            <a:r>
              <a:rPr lang="en-US" sz="2800" b="1" u="sng" dirty="0" smtClean="0">
                <a:solidFill>
                  <a:schemeClr val="bg1"/>
                </a:solidFill>
              </a:rPr>
              <a:t>prophesied</a:t>
            </a:r>
            <a:r>
              <a:rPr lang="en-US" sz="2800" dirty="0" smtClean="0">
                <a:solidFill>
                  <a:schemeClr val="bg1"/>
                </a:solidFill>
              </a:rPr>
              <a:t> as I was commanded: and as I </a:t>
            </a:r>
            <a:r>
              <a:rPr lang="en-US" sz="2800" b="1" u="sng" dirty="0" smtClean="0">
                <a:solidFill>
                  <a:schemeClr val="bg1"/>
                </a:solidFill>
              </a:rPr>
              <a:t>prophesied</a:t>
            </a:r>
            <a:r>
              <a:rPr lang="en-US" sz="2800" dirty="0" smtClean="0">
                <a:solidFill>
                  <a:schemeClr val="bg1"/>
                </a:solidFill>
              </a:rPr>
              <a:t>, there was a noise, and behold a </a:t>
            </a:r>
            <a:r>
              <a:rPr lang="en-US" sz="2800" b="1" dirty="0" smtClean="0">
                <a:solidFill>
                  <a:srgbClr val="FFFF00"/>
                </a:solidFill>
              </a:rPr>
              <a:t>shaking</a:t>
            </a:r>
            <a:r>
              <a:rPr lang="en-US" sz="2800" dirty="0" smtClean="0">
                <a:solidFill>
                  <a:schemeClr val="bg1"/>
                </a:solidFill>
              </a:rPr>
              <a:t>, and </a:t>
            </a:r>
            <a:r>
              <a:rPr lang="en-US" sz="2800" b="1" dirty="0" smtClean="0">
                <a:solidFill>
                  <a:srgbClr val="FF0000"/>
                </a:solidFill>
              </a:rPr>
              <a:t>the bones</a:t>
            </a:r>
            <a:r>
              <a:rPr lang="en-US" sz="2800" dirty="0" smtClean="0">
                <a:solidFill>
                  <a:schemeClr val="bg1"/>
                </a:solidFill>
              </a:rPr>
              <a:t> </a:t>
            </a:r>
            <a:r>
              <a:rPr lang="en-US" sz="2800" b="1" dirty="0" smtClean="0">
                <a:solidFill>
                  <a:srgbClr val="00B0F0"/>
                </a:solidFill>
              </a:rPr>
              <a:t>came together</a:t>
            </a:r>
            <a:r>
              <a:rPr lang="en-US" sz="2800" dirty="0" smtClean="0">
                <a:solidFill>
                  <a:schemeClr val="bg1"/>
                </a:solidFill>
              </a:rPr>
              <a:t>, </a:t>
            </a:r>
            <a:r>
              <a:rPr lang="en-US" sz="2800" b="1" dirty="0" smtClean="0">
                <a:solidFill>
                  <a:srgbClr val="FF0000"/>
                </a:solidFill>
              </a:rPr>
              <a:t>bone to his bone</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Eze</a:t>
            </a:r>
            <a:r>
              <a:rPr lang="en-US" sz="2800" dirty="0" smtClean="0">
                <a:solidFill>
                  <a:schemeClr val="bg1"/>
                </a:solidFill>
              </a:rPr>
              <a:t>. 37:8  And when I beheld, lo, the sinews and the flesh came up upon </a:t>
            </a:r>
            <a:r>
              <a:rPr lang="en-US" sz="2800" b="1" dirty="0" smtClean="0">
                <a:solidFill>
                  <a:srgbClr val="FF0000"/>
                </a:solidFill>
              </a:rPr>
              <a:t>them</a:t>
            </a:r>
            <a:r>
              <a:rPr lang="en-US" sz="2800" dirty="0" smtClean="0">
                <a:solidFill>
                  <a:schemeClr val="bg1"/>
                </a:solidFill>
              </a:rPr>
              <a:t>, and the skin covered </a:t>
            </a:r>
            <a:r>
              <a:rPr lang="en-US" sz="2800" b="1" dirty="0" smtClean="0">
                <a:solidFill>
                  <a:srgbClr val="FF0000"/>
                </a:solidFill>
              </a:rPr>
              <a:t>them</a:t>
            </a:r>
            <a:r>
              <a:rPr lang="en-US" sz="2800" dirty="0" smtClean="0">
                <a:solidFill>
                  <a:schemeClr val="bg1"/>
                </a:solidFill>
              </a:rPr>
              <a:t> above: </a:t>
            </a:r>
            <a:r>
              <a:rPr lang="en-US" sz="2800" b="1" u="sng" dirty="0" smtClean="0">
                <a:solidFill>
                  <a:schemeClr val="bg1"/>
                </a:solidFill>
              </a:rPr>
              <a:t>but </a:t>
            </a:r>
            <a:r>
              <a:rPr lang="en-US" sz="2800" b="1" i="1" u="sng" dirty="0" smtClean="0">
                <a:solidFill>
                  <a:schemeClr val="bg1"/>
                </a:solidFill>
              </a:rPr>
              <a:t>there was</a:t>
            </a:r>
            <a:r>
              <a:rPr lang="en-US" sz="2800" b="1" u="sng" dirty="0" smtClean="0">
                <a:solidFill>
                  <a:schemeClr val="bg1"/>
                </a:solidFill>
              </a:rPr>
              <a:t> no breath in</a:t>
            </a:r>
            <a:r>
              <a:rPr lang="en-US" sz="2800" dirty="0" smtClean="0">
                <a:solidFill>
                  <a:schemeClr val="bg1"/>
                </a:solidFill>
              </a:rPr>
              <a:t> </a:t>
            </a:r>
            <a:r>
              <a:rPr lang="en-US" sz="2800" b="1" dirty="0" smtClean="0">
                <a:solidFill>
                  <a:srgbClr val="FF0000"/>
                </a:solidFill>
              </a:rPr>
              <a:t>them</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37:9  Then said he unto me, </a:t>
            </a:r>
            <a:r>
              <a:rPr lang="en-US" sz="2800" b="1" u="sng" dirty="0" smtClean="0">
                <a:solidFill>
                  <a:schemeClr val="bg1"/>
                </a:solidFill>
              </a:rPr>
              <a:t>Prophesy</a:t>
            </a:r>
            <a:r>
              <a:rPr lang="en-US" sz="2800" dirty="0" smtClean="0">
                <a:solidFill>
                  <a:schemeClr val="bg1"/>
                </a:solidFill>
              </a:rPr>
              <a:t> unto the wind, </a:t>
            </a:r>
            <a:r>
              <a:rPr lang="en-US" sz="2800" b="1" u="sng" dirty="0" smtClean="0">
                <a:solidFill>
                  <a:schemeClr val="bg1"/>
                </a:solidFill>
              </a:rPr>
              <a:t>prophesy</a:t>
            </a:r>
            <a:r>
              <a:rPr lang="en-US" sz="2800" dirty="0" smtClean="0">
                <a:solidFill>
                  <a:schemeClr val="bg1"/>
                </a:solidFill>
              </a:rPr>
              <a:t>, son of man, and say to the wind, Thus </a:t>
            </a:r>
            <a:r>
              <a:rPr lang="en-US" sz="2800" dirty="0" err="1" smtClean="0">
                <a:solidFill>
                  <a:schemeClr val="bg1"/>
                </a:solidFill>
              </a:rPr>
              <a:t>saith</a:t>
            </a:r>
            <a:r>
              <a:rPr lang="en-US" sz="2800" dirty="0" smtClean="0">
                <a:solidFill>
                  <a:schemeClr val="bg1"/>
                </a:solidFill>
              </a:rPr>
              <a:t> the Lord GOD; Come from the four winds, O breath, and breathe upon </a:t>
            </a:r>
            <a:r>
              <a:rPr lang="en-US" sz="2800" b="1" dirty="0" smtClean="0">
                <a:solidFill>
                  <a:srgbClr val="FF0000"/>
                </a:solidFill>
              </a:rPr>
              <a:t>these slain</a:t>
            </a:r>
            <a:r>
              <a:rPr lang="en-US" sz="2800" dirty="0" smtClean="0">
                <a:solidFill>
                  <a:schemeClr val="bg1"/>
                </a:solidFill>
              </a:rPr>
              <a:t>, that </a:t>
            </a:r>
            <a:r>
              <a:rPr lang="en-US" sz="2800" b="1" dirty="0" smtClean="0">
                <a:solidFill>
                  <a:srgbClr val="FF0000"/>
                </a:solidFill>
              </a:rPr>
              <a:t>they</a:t>
            </a:r>
            <a:r>
              <a:rPr lang="en-US" sz="2800" dirty="0" smtClean="0">
                <a:solidFill>
                  <a:schemeClr val="bg1"/>
                </a:solidFill>
              </a:rPr>
              <a:t> </a:t>
            </a:r>
            <a:r>
              <a:rPr lang="en-US" sz="2800" b="1" dirty="0" smtClean="0">
                <a:solidFill>
                  <a:srgbClr val="00B0F0"/>
                </a:solidFill>
              </a:rPr>
              <a:t>may live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37:10  So I </a:t>
            </a:r>
            <a:r>
              <a:rPr lang="en-US" sz="2800" b="1" u="sng" dirty="0" smtClean="0">
                <a:solidFill>
                  <a:schemeClr val="bg1"/>
                </a:solidFill>
              </a:rPr>
              <a:t>prophesied</a:t>
            </a:r>
            <a:r>
              <a:rPr lang="en-US" sz="2800" dirty="0" smtClean="0">
                <a:solidFill>
                  <a:schemeClr val="bg1"/>
                </a:solidFill>
              </a:rPr>
              <a:t> as he commanded me, and </a:t>
            </a:r>
            <a:r>
              <a:rPr lang="en-US" sz="2800" b="1" u="sng" dirty="0" smtClean="0">
                <a:solidFill>
                  <a:schemeClr val="bg1"/>
                </a:solidFill>
              </a:rPr>
              <a:t>the breath came into</a:t>
            </a:r>
            <a:r>
              <a:rPr lang="en-US" sz="2800" dirty="0" smtClean="0">
                <a:solidFill>
                  <a:schemeClr val="bg1"/>
                </a:solidFill>
              </a:rPr>
              <a:t> </a:t>
            </a:r>
            <a:r>
              <a:rPr lang="en-US" sz="2800" b="1" dirty="0" smtClean="0">
                <a:solidFill>
                  <a:srgbClr val="FF0000"/>
                </a:solidFill>
              </a:rPr>
              <a:t>them</a:t>
            </a:r>
            <a:r>
              <a:rPr lang="en-US" sz="2800" dirty="0" smtClean="0">
                <a:solidFill>
                  <a:schemeClr val="bg1"/>
                </a:solidFill>
              </a:rPr>
              <a:t>, and </a:t>
            </a:r>
            <a:r>
              <a:rPr lang="en-US" sz="2800" b="1" dirty="0" smtClean="0">
                <a:solidFill>
                  <a:srgbClr val="FF0000"/>
                </a:solidFill>
              </a:rPr>
              <a:t>they</a:t>
            </a:r>
            <a:r>
              <a:rPr lang="en-US" sz="2800" dirty="0" smtClean="0">
                <a:solidFill>
                  <a:schemeClr val="bg1"/>
                </a:solidFill>
              </a:rPr>
              <a:t> </a:t>
            </a:r>
            <a:r>
              <a:rPr lang="en-US" sz="2800" b="1" dirty="0" smtClean="0">
                <a:solidFill>
                  <a:srgbClr val="00B0F0"/>
                </a:solidFill>
              </a:rPr>
              <a:t>lived</a:t>
            </a:r>
            <a:r>
              <a:rPr lang="en-US" sz="2800" dirty="0" smtClean="0">
                <a:solidFill>
                  <a:schemeClr val="bg1"/>
                </a:solidFill>
              </a:rPr>
              <a:t>, and </a:t>
            </a:r>
            <a:r>
              <a:rPr lang="en-US" sz="2800" b="1" dirty="0" smtClean="0">
                <a:solidFill>
                  <a:srgbClr val="FFFF00"/>
                </a:solidFill>
              </a:rPr>
              <a:t>stood up upon their feet, an exceeding great army</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Eze</a:t>
            </a:r>
            <a:r>
              <a:rPr lang="en-US" sz="2800" dirty="0" smtClean="0">
                <a:solidFill>
                  <a:schemeClr val="bg1"/>
                </a:solidFill>
              </a:rPr>
              <a:t>. 37:11  Then he said unto me, Son of man, </a:t>
            </a:r>
            <a:r>
              <a:rPr lang="en-US" sz="2800" b="1" dirty="0" smtClean="0">
                <a:solidFill>
                  <a:srgbClr val="FF0000"/>
                </a:solidFill>
              </a:rPr>
              <a:t>these bones</a:t>
            </a:r>
            <a:r>
              <a:rPr lang="en-US" sz="2800" dirty="0" smtClean="0">
                <a:solidFill>
                  <a:schemeClr val="bg1"/>
                </a:solidFill>
              </a:rPr>
              <a:t> </a:t>
            </a:r>
            <a:r>
              <a:rPr lang="en-US" sz="2800" b="1" u="sng" dirty="0" smtClean="0">
                <a:solidFill>
                  <a:schemeClr val="bg1"/>
                </a:solidFill>
              </a:rPr>
              <a:t>are</a:t>
            </a:r>
            <a:r>
              <a:rPr lang="en-US" sz="2800" dirty="0" smtClean="0">
                <a:solidFill>
                  <a:schemeClr val="bg1"/>
                </a:solidFill>
              </a:rPr>
              <a:t> </a:t>
            </a:r>
            <a:r>
              <a:rPr lang="en-US" sz="2800" b="1" dirty="0" smtClean="0">
                <a:solidFill>
                  <a:srgbClr val="FFFF00"/>
                </a:solidFill>
              </a:rPr>
              <a:t>the whole house of Israel</a:t>
            </a:r>
            <a:r>
              <a:rPr lang="en-US" sz="2800" dirty="0" smtClean="0">
                <a:solidFill>
                  <a:schemeClr val="bg1"/>
                </a:solidFill>
              </a:rPr>
              <a:t>: behold, they say, Our </a:t>
            </a:r>
            <a:r>
              <a:rPr lang="en-US" sz="2800" b="1" dirty="0" smtClean="0">
                <a:solidFill>
                  <a:srgbClr val="FF0000"/>
                </a:solidFill>
              </a:rPr>
              <a:t>bones</a:t>
            </a:r>
            <a:r>
              <a:rPr lang="en-US" sz="2800" dirty="0" smtClean="0">
                <a:solidFill>
                  <a:schemeClr val="bg1"/>
                </a:solidFill>
              </a:rPr>
              <a:t> are dried, and </a:t>
            </a:r>
            <a:r>
              <a:rPr lang="en-US" sz="2800" b="1" dirty="0" smtClean="0">
                <a:solidFill>
                  <a:srgbClr val="FF0000"/>
                </a:solidFill>
              </a:rPr>
              <a:t>our hope</a:t>
            </a:r>
            <a:r>
              <a:rPr lang="en-US" sz="2800" dirty="0" smtClean="0">
                <a:solidFill>
                  <a:schemeClr val="bg1"/>
                </a:solidFill>
              </a:rPr>
              <a:t> is lost: </a:t>
            </a:r>
            <a:r>
              <a:rPr lang="en-US" sz="2800" b="1" dirty="0" smtClean="0">
                <a:solidFill>
                  <a:srgbClr val="FF0000"/>
                </a:solidFill>
              </a:rPr>
              <a:t>we</a:t>
            </a:r>
            <a:r>
              <a:rPr lang="en-US" sz="2800" dirty="0" smtClean="0">
                <a:solidFill>
                  <a:schemeClr val="bg1"/>
                </a:solidFill>
              </a:rPr>
              <a:t> are cut off for </a:t>
            </a:r>
            <a:r>
              <a:rPr lang="en-US" sz="2800" b="1" dirty="0" smtClean="0">
                <a:solidFill>
                  <a:srgbClr val="FF0000"/>
                </a:solidFill>
              </a:rPr>
              <a:t>our parts</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37:12  Therefore </a:t>
            </a:r>
            <a:r>
              <a:rPr lang="en-US" sz="2800" b="1" u="sng" dirty="0" smtClean="0">
                <a:solidFill>
                  <a:schemeClr val="bg1"/>
                </a:solidFill>
              </a:rPr>
              <a:t>prophesy</a:t>
            </a:r>
            <a:r>
              <a:rPr lang="en-US" sz="2800" dirty="0" smtClean="0">
                <a:solidFill>
                  <a:schemeClr val="bg1"/>
                </a:solidFill>
              </a:rPr>
              <a:t> and say unto </a:t>
            </a:r>
            <a:r>
              <a:rPr lang="en-US" sz="2800" b="1" dirty="0" smtClean="0">
                <a:solidFill>
                  <a:srgbClr val="FF0000"/>
                </a:solidFill>
              </a:rPr>
              <a:t>them</a:t>
            </a:r>
            <a:r>
              <a:rPr lang="en-US" sz="2800" dirty="0" smtClean="0">
                <a:solidFill>
                  <a:schemeClr val="bg1"/>
                </a:solidFill>
              </a:rPr>
              <a:t>, Thus </a:t>
            </a:r>
            <a:r>
              <a:rPr lang="en-US" sz="2800" dirty="0" err="1" smtClean="0">
                <a:solidFill>
                  <a:schemeClr val="bg1"/>
                </a:solidFill>
              </a:rPr>
              <a:t>saith</a:t>
            </a:r>
            <a:r>
              <a:rPr lang="en-US" sz="2800" dirty="0" smtClean="0">
                <a:solidFill>
                  <a:schemeClr val="bg1"/>
                </a:solidFill>
              </a:rPr>
              <a:t> the Lord GOD; Behold, O </a:t>
            </a:r>
            <a:r>
              <a:rPr lang="en-US" sz="2800" b="1" dirty="0" smtClean="0">
                <a:solidFill>
                  <a:srgbClr val="00B0F0"/>
                </a:solidFill>
              </a:rPr>
              <a:t>my</a:t>
            </a:r>
            <a:r>
              <a:rPr lang="en-US" sz="2800" dirty="0" smtClean="0">
                <a:solidFill>
                  <a:schemeClr val="bg1"/>
                </a:solidFill>
              </a:rPr>
              <a:t> </a:t>
            </a:r>
            <a:r>
              <a:rPr lang="en-US" sz="2800" b="1" dirty="0" smtClean="0">
                <a:solidFill>
                  <a:srgbClr val="FF0000"/>
                </a:solidFill>
              </a:rPr>
              <a:t>people</a:t>
            </a:r>
            <a:r>
              <a:rPr lang="en-US" sz="2800" dirty="0" smtClean="0">
                <a:solidFill>
                  <a:schemeClr val="bg1"/>
                </a:solidFill>
              </a:rPr>
              <a:t>, </a:t>
            </a:r>
            <a:r>
              <a:rPr lang="en-US" sz="2800" b="1" u="sng" dirty="0" smtClean="0">
                <a:solidFill>
                  <a:schemeClr val="bg1"/>
                </a:solidFill>
              </a:rPr>
              <a:t>I will open your graves</a:t>
            </a:r>
            <a:r>
              <a:rPr lang="en-US" sz="2800" dirty="0" smtClean="0">
                <a:solidFill>
                  <a:schemeClr val="bg1"/>
                </a:solidFill>
              </a:rPr>
              <a:t>, and </a:t>
            </a:r>
            <a:r>
              <a:rPr lang="en-US" sz="2800" b="1" u="sng" dirty="0" smtClean="0">
                <a:solidFill>
                  <a:schemeClr val="bg1"/>
                </a:solidFill>
              </a:rPr>
              <a:t>cause you to come up out of your graves</a:t>
            </a:r>
            <a:r>
              <a:rPr lang="en-US" sz="2800" dirty="0" smtClean="0">
                <a:solidFill>
                  <a:schemeClr val="bg1"/>
                </a:solidFill>
              </a:rPr>
              <a:t>, and </a:t>
            </a:r>
            <a:r>
              <a:rPr lang="en-US" sz="2800" b="1" u="sng" dirty="0" smtClean="0">
                <a:solidFill>
                  <a:schemeClr val="bg1"/>
                </a:solidFill>
              </a:rPr>
              <a:t>bring you into the land</a:t>
            </a:r>
            <a:r>
              <a:rPr lang="en-US" sz="2800" dirty="0" smtClean="0">
                <a:solidFill>
                  <a:schemeClr val="bg1"/>
                </a:solidFill>
              </a:rPr>
              <a:t> of Israel.</a:t>
            </a:r>
          </a:p>
          <a:p>
            <a:endParaRPr lang="en-US" sz="800" dirty="0" smtClean="0">
              <a:solidFill>
                <a:schemeClr val="bg1"/>
              </a:solidFill>
            </a:endParaRPr>
          </a:p>
          <a:p>
            <a:r>
              <a:rPr lang="en-US" sz="2800" dirty="0" err="1" smtClean="0">
                <a:solidFill>
                  <a:schemeClr val="bg1"/>
                </a:solidFill>
              </a:rPr>
              <a:t>Eze</a:t>
            </a:r>
            <a:r>
              <a:rPr lang="en-US" sz="2800" dirty="0" smtClean="0">
                <a:solidFill>
                  <a:schemeClr val="bg1"/>
                </a:solidFill>
              </a:rPr>
              <a:t>. 37:13  And ye shall know that I </a:t>
            </a:r>
            <a:r>
              <a:rPr lang="en-US" sz="2800" i="1" dirty="0" smtClean="0">
                <a:solidFill>
                  <a:schemeClr val="bg1"/>
                </a:solidFill>
              </a:rPr>
              <a:t>am</a:t>
            </a:r>
            <a:r>
              <a:rPr lang="en-US" sz="2800" dirty="0" smtClean="0">
                <a:solidFill>
                  <a:schemeClr val="bg1"/>
                </a:solidFill>
              </a:rPr>
              <a:t> the LORD, when I have opened your graves, O </a:t>
            </a:r>
            <a:r>
              <a:rPr lang="en-US" sz="2800" b="1" dirty="0" smtClean="0">
                <a:solidFill>
                  <a:srgbClr val="00B0F0"/>
                </a:solidFill>
              </a:rPr>
              <a:t>my</a:t>
            </a:r>
            <a:r>
              <a:rPr lang="en-US" sz="2800" dirty="0" smtClean="0">
                <a:solidFill>
                  <a:schemeClr val="bg1"/>
                </a:solidFill>
              </a:rPr>
              <a:t> </a:t>
            </a:r>
            <a:r>
              <a:rPr lang="en-US" sz="2800" b="1" dirty="0" smtClean="0">
                <a:solidFill>
                  <a:srgbClr val="FF0000"/>
                </a:solidFill>
              </a:rPr>
              <a:t>people</a:t>
            </a:r>
            <a:r>
              <a:rPr lang="en-US" sz="2800" dirty="0" smtClean="0">
                <a:solidFill>
                  <a:schemeClr val="bg1"/>
                </a:solidFill>
              </a:rPr>
              <a:t>, and brought you up out of your graves,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Eze</a:t>
            </a:r>
            <a:r>
              <a:rPr lang="en-US" sz="2800" dirty="0" smtClean="0">
                <a:solidFill>
                  <a:schemeClr val="bg1"/>
                </a:solidFill>
              </a:rPr>
              <a:t>. 37:14  </a:t>
            </a:r>
            <a:r>
              <a:rPr lang="en-US" sz="2800" b="1" u="sng" dirty="0" smtClean="0">
                <a:solidFill>
                  <a:schemeClr val="bg1"/>
                </a:solidFill>
              </a:rPr>
              <a:t>And shall put my spirit in</a:t>
            </a:r>
            <a:r>
              <a:rPr lang="en-US" sz="2800" dirty="0" smtClean="0">
                <a:solidFill>
                  <a:schemeClr val="bg1"/>
                </a:solidFill>
              </a:rPr>
              <a:t> </a:t>
            </a:r>
            <a:r>
              <a:rPr lang="en-US" sz="2800" b="1" dirty="0" smtClean="0">
                <a:solidFill>
                  <a:srgbClr val="FF0000"/>
                </a:solidFill>
              </a:rPr>
              <a:t>you</a:t>
            </a:r>
            <a:r>
              <a:rPr lang="en-US" sz="2800" dirty="0" smtClean="0">
                <a:solidFill>
                  <a:schemeClr val="bg1"/>
                </a:solidFill>
              </a:rPr>
              <a:t>, and </a:t>
            </a:r>
            <a:r>
              <a:rPr lang="en-US" sz="2800" b="1" dirty="0" smtClean="0">
                <a:solidFill>
                  <a:srgbClr val="FF0000"/>
                </a:solidFill>
              </a:rPr>
              <a:t>ye</a:t>
            </a:r>
            <a:r>
              <a:rPr lang="en-US" sz="2800" dirty="0" smtClean="0">
                <a:solidFill>
                  <a:schemeClr val="bg1"/>
                </a:solidFill>
              </a:rPr>
              <a:t> </a:t>
            </a:r>
            <a:r>
              <a:rPr lang="en-US" sz="2800" b="1" dirty="0" smtClean="0">
                <a:solidFill>
                  <a:srgbClr val="00B0F0"/>
                </a:solidFill>
              </a:rPr>
              <a:t>shall live</a:t>
            </a:r>
            <a:r>
              <a:rPr lang="en-US" sz="2800" dirty="0" smtClean="0">
                <a:solidFill>
                  <a:schemeClr val="bg1"/>
                </a:solidFill>
              </a:rPr>
              <a:t>, and I shall place you in your own land: then shall ye know that I the LORD have spoken </a:t>
            </a:r>
            <a:r>
              <a:rPr lang="en-US" sz="2800" i="1" dirty="0" smtClean="0">
                <a:solidFill>
                  <a:schemeClr val="bg1"/>
                </a:solidFill>
              </a:rPr>
              <a:t>it</a:t>
            </a:r>
            <a:r>
              <a:rPr lang="en-US" sz="2800" dirty="0" smtClean="0">
                <a:solidFill>
                  <a:schemeClr val="bg1"/>
                </a:solidFill>
              </a:rPr>
              <a:t>, and performed </a:t>
            </a:r>
            <a:r>
              <a:rPr lang="en-US" sz="2800" i="1" dirty="0" smtClean="0">
                <a:solidFill>
                  <a:schemeClr val="bg1"/>
                </a:solidFill>
              </a:rPr>
              <a:t>it</a:t>
            </a:r>
            <a:r>
              <a:rPr lang="en-US" sz="2800" dirty="0" smtClean="0">
                <a:solidFill>
                  <a:schemeClr val="bg1"/>
                </a:solidFill>
              </a:rPr>
              <a:t>, </a:t>
            </a:r>
            <a:r>
              <a:rPr lang="en-US" sz="2800" dirty="0" err="1" smtClean="0">
                <a:solidFill>
                  <a:schemeClr val="bg1"/>
                </a:solidFill>
              </a:rPr>
              <a:t>saith</a:t>
            </a:r>
            <a:r>
              <a:rPr lang="en-US" sz="2800" dirty="0" smtClean="0">
                <a:solidFill>
                  <a:schemeClr val="bg1"/>
                </a:solidFill>
              </a:rPr>
              <a:t> the LORD.</a:t>
            </a:r>
          </a:p>
          <a:p>
            <a:endParaRPr lang="en-US" sz="800" dirty="0" smtClean="0">
              <a:solidFill>
                <a:schemeClr val="bg1"/>
              </a:solidFill>
            </a:endParaRPr>
          </a:p>
          <a:p>
            <a:r>
              <a:rPr lang="en-US" sz="2800" b="1" dirty="0" smtClean="0">
                <a:solidFill>
                  <a:schemeClr val="bg1"/>
                </a:solidFill>
              </a:rPr>
              <a:t>Therefore, as scripture says:</a:t>
            </a:r>
          </a:p>
          <a:p>
            <a:endParaRPr lang="en-US" sz="800" dirty="0" smtClean="0">
              <a:solidFill>
                <a:schemeClr val="bg1"/>
              </a:solidFill>
            </a:endParaRPr>
          </a:p>
          <a:p>
            <a:pPr lvl="1"/>
            <a:r>
              <a:rPr lang="en-US" dirty="0" smtClean="0">
                <a:solidFill>
                  <a:schemeClr val="bg1"/>
                </a:solidFill>
              </a:rPr>
              <a:t>Heb. 10:25  </a:t>
            </a:r>
            <a:r>
              <a:rPr lang="en-US" b="1" u="sng" dirty="0" smtClean="0">
                <a:solidFill>
                  <a:schemeClr val="bg1"/>
                </a:solidFill>
              </a:rPr>
              <a:t>Not forsaking the</a:t>
            </a:r>
            <a:r>
              <a:rPr lang="en-US" dirty="0" smtClean="0">
                <a:solidFill>
                  <a:schemeClr val="bg1"/>
                </a:solidFill>
              </a:rPr>
              <a:t> </a:t>
            </a:r>
            <a:r>
              <a:rPr lang="en-US" b="1" dirty="0" smtClean="0">
                <a:solidFill>
                  <a:srgbClr val="FFFF00"/>
                </a:solidFill>
              </a:rPr>
              <a:t>assembling of ourselves</a:t>
            </a:r>
            <a:r>
              <a:rPr lang="en-US" dirty="0" smtClean="0">
                <a:solidFill>
                  <a:schemeClr val="bg1"/>
                </a:solidFill>
              </a:rPr>
              <a:t> </a:t>
            </a:r>
            <a:r>
              <a:rPr lang="en-US" b="1" dirty="0" smtClean="0">
                <a:solidFill>
                  <a:srgbClr val="00B0F0"/>
                </a:solidFill>
              </a:rPr>
              <a:t>together</a:t>
            </a:r>
            <a:r>
              <a:rPr lang="en-US" dirty="0" smtClean="0">
                <a:solidFill>
                  <a:schemeClr val="bg1"/>
                </a:solidFill>
              </a:rPr>
              <a:t>, as the manner of </a:t>
            </a:r>
            <a:r>
              <a:rPr lang="en-US" b="1" dirty="0" smtClean="0">
                <a:solidFill>
                  <a:srgbClr val="FF0000"/>
                </a:solidFill>
              </a:rPr>
              <a:t>some</a:t>
            </a:r>
            <a:r>
              <a:rPr lang="en-US" dirty="0" smtClean="0">
                <a:solidFill>
                  <a:schemeClr val="bg1"/>
                </a:solidFill>
              </a:rPr>
              <a:t> </a:t>
            </a:r>
            <a:r>
              <a:rPr lang="en-US" i="1" dirty="0" smtClean="0">
                <a:solidFill>
                  <a:schemeClr val="bg1"/>
                </a:solidFill>
              </a:rPr>
              <a:t>is</a:t>
            </a:r>
            <a:r>
              <a:rPr lang="en-US" dirty="0" smtClean="0">
                <a:solidFill>
                  <a:schemeClr val="bg1"/>
                </a:solidFill>
              </a:rPr>
              <a:t>; but exhorting </a:t>
            </a:r>
            <a:r>
              <a:rPr lang="en-US" i="1" dirty="0" smtClean="0">
                <a:solidFill>
                  <a:schemeClr val="bg1"/>
                </a:solidFill>
              </a:rPr>
              <a:t>one another</a:t>
            </a:r>
            <a:r>
              <a:rPr lang="en-US" dirty="0" smtClean="0">
                <a:solidFill>
                  <a:schemeClr val="bg1"/>
                </a:solidFill>
              </a:rPr>
              <a:t>: and so much the more, </a:t>
            </a:r>
            <a:r>
              <a:rPr lang="en-US" b="1" u="sng" dirty="0" smtClean="0">
                <a:solidFill>
                  <a:schemeClr val="bg1"/>
                </a:solidFill>
              </a:rPr>
              <a:t>as ye see the day approaching</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02017170_univ_cnt_3_xl.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6600" b="1" dirty="0" smtClean="0">
                <a:solidFill>
                  <a:schemeClr val="bg1"/>
                </a:solidFill>
              </a:rPr>
              <a:t>Question:</a:t>
            </a:r>
            <a:endParaRPr lang="en-US" sz="66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dirty="0" smtClean="0">
                <a:solidFill>
                  <a:schemeClr val="bg1"/>
                </a:solidFill>
              </a:rPr>
              <a:t>Here is a question that I have recently been asking </a:t>
            </a:r>
            <a:r>
              <a:rPr lang="en-US" sz="6000" b="1" dirty="0" smtClean="0">
                <a:solidFill>
                  <a:srgbClr val="0070C0"/>
                </a:solidFill>
              </a:rPr>
              <a:t>Seventh-day Adventists</a:t>
            </a:r>
            <a:r>
              <a:rPr lang="en-US" sz="6000" dirty="0" smtClean="0">
                <a:solidFill>
                  <a:schemeClr val="bg1"/>
                </a:solidFill>
              </a:rPr>
              <a:t>:</a:t>
            </a:r>
          </a:p>
          <a:p>
            <a:pPr algn="ctr"/>
            <a:endParaRPr lang="en-US" sz="800" dirty="0" smtClean="0">
              <a:solidFill>
                <a:schemeClr val="bg1"/>
              </a:solidFill>
            </a:endParaRPr>
          </a:p>
          <a:p>
            <a:pPr algn="ctr"/>
            <a:r>
              <a:rPr lang="en-US" sz="6000" dirty="0" smtClean="0">
                <a:solidFill>
                  <a:srgbClr val="00B0F0"/>
                </a:solidFill>
              </a:rPr>
              <a:t>“</a:t>
            </a:r>
            <a:r>
              <a:rPr lang="en-US" sz="6000" b="1" dirty="0" smtClean="0">
                <a:solidFill>
                  <a:srgbClr val="00B0F0"/>
                </a:solidFill>
              </a:rPr>
              <a:t>What </a:t>
            </a:r>
            <a:r>
              <a:rPr lang="en-US" sz="6000" b="1" u="sng" dirty="0" smtClean="0">
                <a:solidFill>
                  <a:srgbClr val="00B0F0"/>
                </a:solidFill>
              </a:rPr>
              <a:t>month</a:t>
            </a:r>
            <a:r>
              <a:rPr lang="en-US" sz="6000" b="1" dirty="0" smtClean="0">
                <a:solidFill>
                  <a:srgbClr val="00B0F0"/>
                </a:solidFill>
              </a:rPr>
              <a:t> is it?”</a:t>
            </a:r>
            <a:endParaRPr lang="en-US" sz="6000" dirty="0">
              <a:solidFill>
                <a:srgbClr val="00B0F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assembled</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Remember the Questions?:</a:t>
            </a:r>
          </a:p>
          <a:p>
            <a:pPr algn="ctr"/>
            <a:endParaRPr lang="en-US" sz="800" b="1" dirty="0" smtClean="0">
              <a:solidFill>
                <a:schemeClr val="bg1"/>
              </a:solidFill>
            </a:endParaRPr>
          </a:p>
          <a:p>
            <a:pPr algn="ctr"/>
            <a:r>
              <a:rPr lang="en-US" sz="6000" b="1" dirty="0" smtClean="0">
                <a:solidFill>
                  <a:srgbClr val="00B0F0"/>
                </a:solidFill>
              </a:rPr>
              <a:t>Who is being assembled?</a:t>
            </a:r>
          </a:p>
          <a:p>
            <a:pPr algn="ctr"/>
            <a:endParaRPr lang="en-US" sz="800" b="1" dirty="0" smtClean="0">
              <a:solidFill>
                <a:srgbClr val="00B0F0"/>
              </a:solidFill>
            </a:endParaRPr>
          </a:p>
          <a:p>
            <a:pPr algn="ctr"/>
            <a:r>
              <a:rPr lang="en-US" sz="6000" b="1" dirty="0" smtClean="0">
                <a:solidFill>
                  <a:srgbClr val="00B0F0"/>
                </a:solidFill>
              </a:rPr>
              <a:t>What is an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the elders of Israel</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The elders, are the ancients, the leaders of the Church:</a:t>
            </a:r>
          </a:p>
          <a:p>
            <a:endParaRPr lang="en-US" sz="800" b="1" dirty="0" smtClean="0">
              <a:solidFill>
                <a:schemeClr val="bg1"/>
              </a:solidFill>
            </a:endParaRPr>
          </a:p>
          <a:p>
            <a:pPr lvl="1"/>
            <a:r>
              <a:rPr lang="en-US" dirty="0" err="1" smtClean="0">
                <a:solidFill>
                  <a:schemeClr val="bg1"/>
                </a:solidFill>
              </a:rPr>
              <a:t>Eze</a:t>
            </a:r>
            <a:r>
              <a:rPr lang="en-US" dirty="0" smtClean="0">
                <a:solidFill>
                  <a:schemeClr val="bg1"/>
                </a:solidFill>
              </a:rPr>
              <a:t>. 9:6  Slay utterly old </a:t>
            </a:r>
            <a:r>
              <a:rPr lang="en-US" i="1" dirty="0" smtClean="0">
                <a:solidFill>
                  <a:schemeClr val="bg1"/>
                </a:solidFill>
              </a:rPr>
              <a:t>and</a:t>
            </a:r>
            <a:r>
              <a:rPr lang="en-US" dirty="0" smtClean="0">
                <a:solidFill>
                  <a:schemeClr val="bg1"/>
                </a:solidFill>
              </a:rPr>
              <a:t> young, both maids, and little children, and women: but come not near any man upon whom </a:t>
            </a:r>
            <a:r>
              <a:rPr lang="en-US" i="1" dirty="0" smtClean="0">
                <a:solidFill>
                  <a:schemeClr val="bg1"/>
                </a:solidFill>
              </a:rPr>
              <a:t>is</a:t>
            </a:r>
            <a:r>
              <a:rPr lang="en-US" dirty="0" smtClean="0">
                <a:solidFill>
                  <a:schemeClr val="bg1"/>
                </a:solidFill>
              </a:rPr>
              <a:t> the mark; and begin at </a:t>
            </a:r>
            <a:r>
              <a:rPr lang="en-US" b="1" dirty="0" smtClean="0">
                <a:solidFill>
                  <a:srgbClr val="00B0F0"/>
                </a:solidFill>
              </a:rPr>
              <a:t>my</a:t>
            </a:r>
            <a:r>
              <a:rPr lang="en-US" dirty="0" smtClean="0">
                <a:solidFill>
                  <a:schemeClr val="bg1"/>
                </a:solidFill>
              </a:rPr>
              <a:t> </a:t>
            </a:r>
            <a:r>
              <a:rPr lang="en-US" b="1" u="sng" dirty="0" smtClean="0">
                <a:solidFill>
                  <a:schemeClr val="bg1"/>
                </a:solidFill>
              </a:rPr>
              <a:t>sanctuary</a:t>
            </a:r>
            <a:r>
              <a:rPr lang="en-US" dirty="0" smtClean="0">
                <a:solidFill>
                  <a:schemeClr val="bg1"/>
                </a:solidFill>
              </a:rPr>
              <a:t>. Then they began at </a:t>
            </a:r>
            <a:r>
              <a:rPr lang="en-US" b="1" dirty="0" smtClean="0">
                <a:solidFill>
                  <a:srgbClr val="FFFF00"/>
                </a:solidFill>
              </a:rPr>
              <a:t>the ancient men</a:t>
            </a:r>
            <a:r>
              <a:rPr lang="en-US" dirty="0" smtClean="0">
                <a:solidFill>
                  <a:schemeClr val="bg1"/>
                </a:solidFill>
              </a:rPr>
              <a:t> which </a:t>
            </a:r>
            <a:r>
              <a:rPr lang="en-US" i="1" dirty="0" smtClean="0">
                <a:solidFill>
                  <a:schemeClr val="bg1"/>
                </a:solidFill>
              </a:rPr>
              <a:t>were</a:t>
            </a:r>
            <a:r>
              <a:rPr lang="en-US" dirty="0" smtClean="0">
                <a:solidFill>
                  <a:schemeClr val="bg1"/>
                </a:solidFill>
              </a:rPr>
              <a:t> </a:t>
            </a:r>
            <a:r>
              <a:rPr lang="en-US" b="1" u="sng" dirty="0" smtClean="0">
                <a:solidFill>
                  <a:schemeClr val="bg1"/>
                </a:solidFill>
              </a:rPr>
              <a:t>before the house</a:t>
            </a:r>
            <a:r>
              <a:rPr lang="en-US" dirty="0" smtClean="0">
                <a:solidFill>
                  <a:schemeClr val="bg1"/>
                </a:solidFill>
              </a:rPr>
              <a:t>.</a:t>
            </a:r>
          </a:p>
          <a:p>
            <a:pPr lvl="1"/>
            <a:endParaRPr lang="en-US" sz="500" dirty="0" smtClean="0">
              <a:solidFill>
                <a:schemeClr val="bg1"/>
              </a:solidFill>
            </a:endParaRPr>
          </a:p>
          <a:p>
            <a:pPr lvl="1"/>
            <a:r>
              <a:rPr lang="en-US" dirty="0" smtClean="0">
                <a:solidFill>
                  <a:schemeClr val="bg1"/>
                </a:solidFill>
              </a:rPr>
              <a:t>Act. 20:17  And from Miletus he sent to Ephesus, and called </a:t>
            </a:r>
            <a:r>
              <a:rPr lang="en-US" b="1" dirty="0" smtClean="0">
                <a:solidFill>
                  <a:srgbClr val="FFFF00"/>
                </a:solidFill>
              </a:rPr>
              <a:t>the elders</a:t>
            </a:r>
            <a:r>
              <a:rPr lang="en-US" dirty="0" smtClean="0">
                <a:solidFill>
                  <a:schemeClr val="bg1"/>
                </a:solidFill>
              </a:rPr>
              <a:t> </a:t>
            </a:r>
            <a:r>
              <a:rPr lang="en-US" b="1" u="sng" dirty="0" smtClean="0">
                <a:solidFill>
                  <a:schemeClr val="bg1"/>
                </a:solidFill>
              </a:rPr>
              <a:t>of</a:t>
            </a:r>
            <a:r>
              <a:rPr lang="en-US" dirty="0" smtClean="0">
                <a:solidFill>
                  <a:schemeClr val="bg1"/>
                </a:solidFill>
              </a:rPr>
              <a:t> </a:t>
            </a:r>
            <a:r>
              <a:rPr lang="en-US" b="1" dirty="0" smtClean="0">
                <a:solidFill>
                  <a:srgbClr val="00B0F0"/>
                </a:solidFill>
              </a:rPr>
              <a:t>the church</a:t>
            </a:r>
            <a:r>
              <a:rPr lang="en-US" dirty="0" smtClean="0">
                <a:solidFill>
                  <a:schemeClr val="bg1"/>
                </a:solidFill>
              </a:rPr>
              <a:t>.</a:t>
            </a:r>
          </a:p>
          <a:p>
            <a:pPr lvl="1"/>
            <a:endParaRPr lang="en-US" sz="500" dirty="0" smtClean="0">
              <a:solidFill>
                <a:schemeClr val="bg1"/>
              </a:solidFill>
            </a:endParaRPr>
          </a:p>
          <a:p>
            <a:pPr lvl="1"/>
            <a:r>
              <a:rPr lang="en-US" dirty="0" smtClean="0">
                <a:solidFill>
                  <a:schemeClr val="bg1"/>
                </a:solidFill>
              </a:rPr>
              <a:t>1 Tim. 5:17  Let </a:t>
            </a:r>
            <a:r>
              <a:rPr lang="en-US" b="1" dirty="0" smtClean="0">
                <a:solidFill>
                  <a:srgbClr val="FFFF00"/>
                </a:solidFill>
              </a:rPr>
              <a:t>the elders</a:t>
            </a:r>
            <a:r>
              <a:rPr lang="en-US" dirty="0" smtClean="0">
                <a:solidFill>
                  <a:schemeClr val="bg1"/>
                </a:solidFill>
              </a:rPr>
              <a:t> that rule well be counted worthy of double </a:t>
            </a:r>
            <a:r>
              <a:rPr lang="en-US" dirty="0" err="1" smtClean="0">
                <a:solidFill>
                  <a:schemeClr val="bg1"/>
                </a:solidFill>
              </a:rPr>
              <a:t>honour</a:t>
            </a:r>
            <a:r>
              <a:rPr lang="en-US" dirty="0" smtClean="0">
                <a:solidFill>
                  <a:schemeClr val="bg1"/>
                </a:solidFill>
              </a:rPr>
              <a:t>, especially </a:t>
            </a:r>
            <a:r>
              <a:rPr lang="en-US" b="1" dirty="0" smtClean="0">
                <a:solidFill>
                  <a:srgbClr val="FFFF00"/>
                </a:solidFill>
              </a:rPr>
              <a:t>they who </a:t>
            </a:r>
            <a:r>
              <a:rPr lang="en-US" b="1" dirty="0" err="1" smtClean="0">
                <a:solidFill>
                  <a:srgbClr val="FFFF00"/>
                </a:solidFill>
              </a:rPr>
              <a:t>labour</a:t>
            </a:r>
            <a:r>
              <a:rPr lang="en-US" b="1" dirty="0" smtClean="0">
                <a:solidFill>
                  <a:srgbClr val="FFFF00"/>
                </a:solidFill>
              </a:rPr>
              <a:t> in the word and doctrine</a:t>
            </a:r>
            <a:r>
              <a:rPr lang="en-US"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and all the heads of the tribes, the chief of the fathers of the children of Israel</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92500"/>
          </a:bodyPr>
          <a:lstStyle/>
          <a:p>
            <a:r>
              <a:rPr lang="en-US" sz="3000" dirty="0" smtClean="0">
                <a:solidFill>
                  <a:schemeClr val="bg1"/>
                </a:solidFill>
              </a:rPr>
              <a:t>The heads of the tribes are the chief of the fathers. This message is not only for the church [</a:t>
            </a:r>
            <a:r>
              <a:rPr lang="en-US" sz="3000" b="1" dirty="0" smtClean="0">
                <a:solidFill>
                  <a:schemeClr val="bg1"/>
                </a:solidFill>
              </a:rPr>
              <a:t>“elders”</a:t>
            </a:r>
            <a:r>
              <a:rPr lang="en-US" sz="3000" dirty="0" smtClean="0">
                <a:solidFill>
                  <a:schemeClr val="bg1"/>
                </a:solidFill>
              </a:rPr>
              <a:t>], but </a:t>
            </a:r>
            <a:r>
              <a:rPr lang="en-US" sz="3000" b="1" u="sng" dirty="0" smtClean="0">
                <a:solidFill>
                  <a:schemeClr val="bg1"/>
                </a:solidFill>
              </a:rPr>
              <a:t>especially</a:t>
            </a:r>
            <a:r>
              <a:rPr lang="en-US" sz="3000" dirty="0" smtClean="0">
                <a:solidFill>
                  <a:schemeClr val="bg1"/>
                </a:solidFill>
              </a:rPr>
              <a:t> for the families, and specifically </a:t>
            </a:r>
            <a:r>
              <a:rPr lang="en-US" sz="3000" b="1" u="sng" dirty="0" smtClean="0">
                <a:solidFill>
                  <a:schemeClr val="bg1"/>
                </a:solidFill>
              </a:rPr>
              <a:t>the fathers</a:t>
            </a:r>
            <a:r>
              <a:rPr lang="en-US" sz="3000" dirty="0" smtClean="0">
                <a:solidFill>
                  <a:schemeClr val="bg1"/>
                </a:solidFill>
              </a:rPr>
              <a:t> in those families:</a:t>
            </a:r>
          </a:p>
          <a:p>
            <a:endParaRPr lang="en-US" sz="800" b="1" dirty="0" smtClean="0">
              <a:solidFill>
                <a:schemeClr val="bg1"/>
              </a:solidFill>
            </a:endParaRPr>
          </a:p>
          <a:p>
            <a:pPr lvl="1"/>
            <a:r>
              <a:rPr lang="en-US" dirty="0" smtClean="0">
                <a:solidFill>
                  <a:schemeClr val="bg1"/>
                </a:solidFill>
              </a:rPr>
              <a:t>Mal. 4:4  Remember ye the law of Moses my servant, which I commanded unto him in </a:t>
            </a:r>
            <a:r>
              <a:rPr lang="en-US" dirty="0" err="1" smtClean="0">
                <a:solidFill>
                  <a:schemeClr val="bg1"/>
                </a:solidFill>
              </a:rPr>
              <a:t>Horeb</a:t>
            </a:r>
            <a:r>
              <a:rPr lang="en-US" dirty="0" smtClean="0">
                <a:solidFill>
                  <a:schemeClr val="bg1"/>
                </a:solidFill>
              </a:rPr>
              <a:t> for all Israel, </a:t>
            </a:r>
            <a:r>
              <a:rPr lang="en-US" i="1" dirty="0" smtClean="0">
                <a:solidFill>
                  <a:schemeClr val="bg1"/>
                </a:solidFill>
              </a:rPr>
              <a:t>with</a:t>
            </a:r>
            <a:r>
              <a:rPr lang="en-US" dirty="0" smtClean="0">
                <a:solidFill>
                  <a:schemeClr val="bg1"/>
                </a:solidFill>
              </a:rPr>
              <a:t> the statutes and judgments.</a:t>
            </a:r>
          </a:p>
          <a:p>
            <a:pPr lvl="1"/>
            <a:endParaRPr lang="en-US" sz="500" dirty="0" smtClean="0">
              <a:solidFill>
                <a:schemeClr val="bg1"/>
              </a:solidFill>
            </a:endParaRPr>
          </a:p>
          <a:p>
            <a:pPr lvl="1"/>
            <a:r>
              <a:rPr lang="en-US" dirty="0" smtClean="0">
                <a:solidFill>
                  <a:schemeClr val="bg1"/>
                </a:solidFill>
              </a:rPr>
              <a:t>Mal. 4:5  Behold, I will send you Elijah the prophet before the coming of the great and dreadful day of the LORD:</a:t>
            </a:r>
          </a:p>
          <a:p>
            <a:pPr lvl="1"/>
            <a:endParaRPr lang="en-US" sz="500" dirty="0" smtClean="0">
              <a:solidFill>
                <a:schemeClr val="bg1"/>
              </a:solidFill>
            </a:endParaRPr>
          </a:p>
          <a:p>
            <a:pPr lvl="1"/>
            <a:r>
              <a:rPr lang="en-US" dirty="0" smtClean="0">
                <a:solidFill>
                  <a:schemeClr val="bg1"/>
                </a:solidFill>
              </a:rPr>
              <a:t>Mal. 4:6  And he shall </a:t>
            </a:r>
            <a:r>
              <a:rPr lang="en-US" b="1" u="sng" dirty="0" smtClean="0">
                <a:solidFill>
                  <a:schemeClr val="bg1"/>
                </a:solidFill>
              </a:rPr>
              <a:t>turn the heart of the fathers to the children</a:t>
            </a:r>
            <a:r>
              <a:rPr lang="en-US" dirty="0" smtClean="0">
                <a:solidFill>
                  <a:schemeClr val="bg1"/>
                </a:solidFill>
              </a:rPr>
              <a:t>, and </a:t>
            </a:r>
            <a:r>
              <a:rPr lang="en-US" b="1" u="sng" dirty="0" smtClean="0">
                <a:solidFill>
                  <a:schemeClr val="bg1"/>
                </a:solidFill>
              </a:rPr>
              <a:t>the heart of the children to their fathers</a:t>
            </a:r>
            <a:r>
              <a:rPr lang="en-US" dirty="0" smtClean="0">
                <a:solidFill>
                  <a:schemeClr val="bg1"/>
                </a:solidFill>
              </a:rPr>
              <a:t>, lest I come and smite the earth with a curse.</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and all the heads of the tribes, the chief of the fathers of the children of Israel</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The heads of the tribes are the chief of the fathers. This message is not only for the church [</a:t>
            </a:r>
            <a:r>
              <a:rPr lang="en-US" sz="2800" b="1" dirty="0" smtClean="0">
                <a:solidFill>
                  <a:schemeClr val="bg1"/>
                </a:solidFill>
              </a:rPr>
              <a:t>“elders”</a:t>
            </a:r>
            <a:r>
              <a:rPr lang="en-US" sz="2800" dirty="0" smtClean="0">
                <a:solidFill>
                  <a:schemeClr val="bg1"/>
                </a:solidFill>
              </a:rPr>
              <a:t>], but </a:t>
            </a:r>
            <a:r>
              <a:rPr lang="en-US" sz="2800" b="1" u="sng" dirty="0" smtClean="0">
                <a:solidFill>
                  <a:schemeClr val="bg1"/>
                </a:solidFill>
              </a:rPr>
              <a:t>especially</a:t>
            </a:r>
            <a:r>
              <a:rPr lang="en-US" sz="2800" dirty="0" smtClean="0">
                <a:solidFill>
                  <a:schemeClr val="bg1"/>
                </a:solidFill>
              </a:rPr>
              <a:t> for the families, and specifically </a:t>
            </a:r>
            <a:r>
              <a:rPr lang="en-US" sz="2800" b="1" u="sng" dirty="0" smtClean="0">
                <a:solidFill>
                  <a:schemeClr val="bg1"/>
                </a:solidFill>
              </a:rPr>
              <a:t>the fathers</a:t>
            </a:r>
            <a:r>
              <a:rPr lang="en-US" sz="2800" dirty="0" smtClean="0">
                <a:solidFill>
                  <a:schemeClr val="bg1"/>
                </a:solidFill>
              </a:rPr>
              <a:t> in those families</a:t>
            </a:r>
            <a:r>
              <a:rPr lang="en-US" sz="2600" dirty="0" smtClean="0">
                <a:solidFill>
                  <a:schemeClr val="bg1"/>
                </a:solidFill>
              </a:rPr>
              <a:t>:</a:t>
            </a:r>
            <a:endParaRPr lang="en-US" sz="2400" dirty="0" smtClean="0">
              <a:solidFill>
                <a:schemeClr val="bg1"/>
              </a:solidFill>
            </a:endParaRPr>
          </a:p>
          <a:p>
            <a:endParaRPr lang="en-US" sz="800" b="1" dirty="0" smtClean="0">
              <a:solidFill>
                <a:schemeClr val="bg1"/>
              </a:solidFill>
            </a:endParaRPr>
          </a:p>
          <a:p>
            <a:pPr lvl="1"/>
            <a:r>
              <a:rPr lang="en-US" dirty="0" err="1" smtClean="0">
                <a:solidFill>
                  <a:schemeClr val="bg1"/>
                </a:solidFill>
              </a:rPr>
              <a:t>Luk</a:t>
            </a:r>
            <a:r>
              <a:rPr lang="en-US" dirty="0" smtClean="0">
                <a:solidFill>
                  <a:schemeClr val="bg1"/>
                </a:solidFill>
              </a:rPr>
              <a:t> 1:16  And </a:t>
            </a:r>
            <a:r>
              <a:rPr lang="en-US" b="1" u="sng" dirty="0" smtClean="0">
                <a:solidFill>
                  <a:schemeClr val="bg1"/>
                </a:solidFill>
              </a:rPr>
              <a:t>many of the children of Israel shall he turn to the Lord their God</a:t>
            </a:r>
            <a:r>
              <a:rPr lang="en-US" dirty="0" smtClean="0">
                <a:solidFill>
                  <a:schemeClr val="bg1"/>
                </a:solidFill>
              </a:rPr>
              <a:t>.</a:t>
            </a:r>
          </a:p>
          <a:p>
            <a:pPr lvl="1"/>
            <a:endParaRPr lang="en-US" sz="600" dirty="0" smtClean="0">
              <a:solidFill>
                <a:schemeClr val="bg1"/>
              </a:solidFill>
            </a:endParaRPr>
          </a:p>
          <a:p>
            <a:pPr lvl="1"/>
            <a:r>
              <a:rPr lang="en-US" dirty="0" err="1" smtClean="0">
                <a:solidFill>
                  <a:schemeClr val="bg1"/>
                </a:solidFill>
              </a:rPr>
              <a:t>Luk</a:t>
            </a:r>
            <a:r>
              <a:rPr lang="en-US" dirty="0" smtClean="0">
                <a:solidFill>
                  <a:schemeClr val="bg1"/>
                </a:solidFill>
              </a:rPr>
              <a:t> 1:17  And he shall go before him in the spirit and power of Elias, </a:t>
            </a:r>
            <a:r>
              <a:rPr lang="en-US" b="1" u="sng" dirty="0" smtClean="0">
                <a:solidFill>
                  <a:schemeClr val="bg1"/>
                </a:solidFill>
              </a:rPr>
              <a:t>to turn the hearts of the fathers to the children</a:t>
            </a:r>
            <a:r>
              <a:rPr lang="en-US" dirty="0" smtClean="0">
                <a:solidFill>
                  <a:schemeClr val="bg1"/>
                </a:solidFill>
              </a:rPr>
              <a:t>, and </a:t>
            </a:r>
            <a:r>
              <a:rPr lang="en-US" b="1" u="sng" dirty="0" smtClean="0">
                <a:solidFill>
                  <a:schemeClr val="bg1"/>
                </a:solidFill>
              </a:rPr>
              <a:t>the disobedient to the wisdom of the just</a:t>
            </a:r>
            <a:r>
              <a:rPr lang="en-US" dirty="0" smtClean="0">
                <a:solidFill>
                  <a:schemeClr val="bg1"/>
                </a:solidFill>
              </a:rPr>
              <a:t>; to make ready </a:t>
            </a:r>
            <a:r>
              <a:rPr lang="en-US" b="1" dirty="0" smtClean="0">
                <a:solidFill>
                  <a:srgbClr val="FFFF00"/>
                </a:solidFill>
              </a:rPr>
              <a:t>a people</a:t>
            </a:r>
            <a:r>
              <a:rPr lang="en-US" dirty="0" smtClean="0">
                <a:solidFill>
                  <a:schemeClr val="bg1"/>
                </a:solidFill>
              </a:rPr>
              <a:t> prepared for the Lord.</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To Whom are they (we) being assembled unto?</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lomon-sheba_22.jpg"/>
          <p:cNvPicPr>
            <a:picLocks noGrp="1" noChangeAspect="1"/>
          </p:cNvPicPr>
          <p:nvPr>
            <p:ph idx="1"/>
          </p:nvPr>
        </p:nvPicPr>
        <p:blipFill>
          <a:blip r:embed="rId2" cstate="print"/>
          <a:stretch>
            <a:fillRect/>
          </a:stretch>
        </p:blipFill>
        <p:spPr>
          <a:xfrm>
            <a:off x="0" y="5844"/>
            <a:ext cx="9144000" cy="6852156"/>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10000"/>
          </a:bodyPr>
          <a:lstStyle/>
          <a:p>
            <a:r>
              <a:rPr lang="en-US" sz="3300" b="1" dirty="0" smtClean="0">
                <a:solidFill>
                  <a:schemeClr val="bg1"/>
                </a:solidFill>
              </a:rPr>
              <a:t>Just as the Apostles in the days of Jesus Christ </a:t>
            </a:r>
            <a:r>
              <a:rPr lang="en-US" sz="3300" b="1" dirty="0" smtClean="0">
                <a:solidFill>
                  <a:srgbClr val="00B050"/>
                </a:solidFill>
              </a:rPr>
              <a:t>(Rev.</a:t>
            </a:r>
            <a:r>
              <a:rPr lang="en-US" sz="3300" dirty="0" smtClean="0">
                <a:solidFill>
                  <a:srgbClr val="00B050"/>
                </a:solidFill>
              </a:rPr>
              <a:t> 5:6</a:t>
            </a:r>
            <a:r>
              <a:rPr lang="en-US" sz="3300" b="1" dirty="0" smtClean="0">
                <a:solidFill>
                  <a:srgbClr val="00B050"/>
                </a:solidFill>
              </a:rPr>
              <a:t>)</a:t>
            </a:r>
            <a:r>
              <a:rPr lang="en-US" sz="3300" b="1" dirty="0" smtClean="0">
                <a:solidFill>
                  <a:schemeClr val="bg1"/>
                </a:solidFill>
              </a:rPr>
              <a:t>:</a:t>
            </a:r>
          </a:p>
          <a:p>
            <a:endParaRPr lang="en-US" sz="900" b="1" dirty="0" smtClean="0">
              <a:solidFill>
                <a:schemeClr val="bg1"/>
              </a:solidFill>
            </a:endParaRPr>
          </a:p>
          <a:p>
            <a:pPr lvl="1"/>
            <a:r>
              <a:rPr lang="en-US" sz="3300" dirty="0" smtClean="0">
                <a:solidFill>
                  <a:schemeClr val="bg1"/>
                </a:solidFill>
              </a:rPr>
              <a:t>Act. 1:4  And, being </a:t>
            </a:r>
            <a:r>
              <a:rPr lang="en-US" sz="3300" b="1" dirty="0" smtClean="0">
                <a:solidFill>
                  <a:srgbClr val="FFFF00"/>
                </a:solidFill>
              </a:rPr>
              <a:t>assembled</a:t>
            </a:r>
            <a:r>
              <a:rPr lang="en-US" sz="3300" dirty="0" smtClean="0">
                <a:solidFill>
                  <a:schemeClr val="bg1"/>
                </a:solidFill>
              </a:rPr>
              <a:t> </a:t>
            </a:r>
            <a:r>
              <a:rPr lang="en-US" sz="3300" b="1" dirty="0" smtClean="0">
                <a:solidFill>
                  <a:srgbClr val="00B0F0"/>
                </a:solidFill>
              </a:rPr>
              <a:t>together</a:t>
            </a:r>
            <a:r>
              <a:rPr lang="en-US" sz="3300" dirty="0" smtClean="0">
                <a:solidFill>
                  <a:schemeClr val="bg1"/>
                </a:solidFill>
              </a:rPr>
              <a:t> with </a:t>
            </a:r>
            <a:r>
              <a:rPr lang="en-US" sz="3300" i="1" dirty="0" smtClean="0">
                <a:solidFill>
                  <a:schemeClr val="bg1"/>
                </a:solidFill>
              </a:rPr>
              <a:t>them</a:t>
            </a:r>
            <a:r>
              <a:rPr lang="en-US" sz="3300" dirty="0" smtClean="0">
                <a:solidFill>
                  <a:schemeClr val="bg1"/>
                </a:solidFill>
              </a:rPr>
              <a:t>, commanded them that they should not depart from </a:t>
            </a:r>
            <a:r>
              <a:rPr lang="en-US" sz="3300" b="1" u="sng" dirty="0" smtClean="0">
                <a:solidFill>
                  <a:schemeClr val="bg1"/>
                </a:solidFill>
              </a:rPr>
              <a:t>Jerusalem</a:t>
            </a:r>
            <a:r>
              <a:rPr lang="en-US" sz="3300" dirty="0" smtClean="0">
                <a:solidFill>
                  <a:schemeClr val="bg1"/>
                </a:solidFill>
              </a:rPr>
              <a:t>, but wait for </a:t>
            </a:r>
            <a:r>
              <a:rPr lang="en-US" sz="3300" b="1" u="sng" dirty="0" smtClean="0">
                <a:solidFill>
                  <a:schemeClr val="bg1"/>
                </a:solidFill>
              </a:rPr>
              <a:t>the promise of the Father</a:t>
            </a:r>
            <a:r>
              <a:rPr lang="en-US" sz="3300" dirty="0" smtClean="0">
                <a:solidFill>
                  <a:schemeClr val="bg1"/>
                </a:solidFill>
              </a:rPr>
              <a:t>, which, </a:t>
            </a:r>
            <a:r>
              <a:rPr lang="en-US" sz="3300" i="1" dirty="0" err="1" smtClean="0">
                <a:solidFill>
                  <a:schemeClr val="bg1"/>
                </a:solidFill>
              </a:rPr>
              <a:t>saith</a:t>
            </a:r>
            <a:r>
              <a:rPr lang="en-US" sz="3300" i="1" dirty="0" smtClean="0">
                <a:solidFill>
                  <a:schemeClr val="bg1"/>
                </a:solidFill>
              </a:rPr>
              <a:t> he</a:t>
            </a:r>
            <a:r>
              <a:rPr lang="en-US" sz="3300" dirty="0" smtClean="0">
                <a:solidFill>
                  <a:schemeClr val="bg1"/>
                </a:solidFill>
              </a:rPr>
              <a:t>, ye have heard of me.</a:t>
            </a:r>
          </a:p>
          <a:p>
            <a:pPr lvl="1"/>
            <a:endParaRPr lang="en-US" sz="700" dirty="0" smtClean="0">
              <a:solidFill>
                <a:schemeClr val="bg1"/>
              </a:solidFill>
            </a:endParaRPr>
          </a:p>
          <a:p>
            <a:pPr lvl="1"/>
            <a:r>
              <a:rPr lang="en-US" sz="3300" dirty="0" smtClean="0">
                <a:solidFill>
                  <a:schemeClr val="bg1"/>
                </a:solidFill>
              </a:rPr>
              <a:t>Act. 1:5  For John truly baptized with water; but ye shall be </a:t>
            </a:r>
            <a:r>
              <a:rPr lang="en-US" sz="3300" b="1" u="sng" dirty="0" smtClean="0">
                <a:solidFill>
                  <a:schemeClr val="bg1"/>
                </a:solidFill>
              </a:rPr>
              <a:t>baptized with the Holy Ghost</a:t>
            </a:r>
            <a:r>
              <a:rPr lang="en-US" sz="3300" dirty="0" smtClean="0">
                <a:solidFill>
                  <a:schemeClr val="bg1"/>
                </a:solidFill>
              </a:rPr>
              <a:t> not many days hence.</a:t>
            </a:r>
          </a:p>
          <a:p>
            <a:pPr lvl="1"/>
            <a:endParaRPr lang="en-US" sz="700" dirty="0" smtClean="0">
              <a:solidFill>
                <a:schemeClr val="bg1"/>
              </a:solidFill>
            </a:endParaRPr>
          </a:p>
          <a:p>
            <a:pPr lvl="1"/>
            <a:r>
              <a:rPr lang="en-US" sz="3300" dirty="0" smtClean="0">
                <a:solidFill>
                  <a:schemeClr val="bg1"/>
                </a:solidFill>
              </a:rPr>
              <a:t>Act. 1:8  But ye shall receive power, after that </a:t>
            </a:r>
            <a:r>
              <a:rPr lang="en-US" sz="3300" b="1" u="sng" dirty="0" smtClean="0">
                <a:solidFill>
                  <a:schemeClr val="bg1"/>
                </a:solidFill>
              </a:rPr>
              <a:t>the Holy Ghost is come upon</a:t>
            </a:r>
            <a:r>
              <a:rPr lang="en-US" sz="3300" dirty="0" smtClean="0">
                <a:solidFill>
                  <a:schemeClr val="bg1"/>
                </a:solidFill>
              </a:rPr>
              <a:t> </a:t>
            </a:r>
            <a:r>
              <a:rPr lang="en-US" sz="3300" b="1" dirty="0" smtClean="0">
                <a:solidFill>
                  <a:srgbClr val="FFFF00"/>
                </a:solidFill>
              </a:rPr>
              <a:t>you</a:t>
            </a:r>
            <a:r>
              <a:rPr lang="en-US" sz="3300" dirty="0" smtClean="0">
                <a:solidFill>
                  <a:schemeClr val="bg1"/>
                </a:solidFill>
              </a:rPr>
              <a:t>: and </a:t>
            </a:r>
            <a:r>
              <a:rPr lang="en-US" sz="3300" b="1" dirty="0" smtClean="0">
                <a:solidFill>
                  <a:srgbClr val="FFFF00"/>
                </a:solidFill>
              </a:rPr>
              <a:t>ye</a:t>
            </a:r>
            <a:r>
              <a:rPr lang="en-US" sz="3300" dirty="0" smtClean="0">
                <a:solidFill>
                  <a:schemeClr val="bg1"/>
                </a:solidFill>
              </a:rPr>
              <a:t> shall be witnesses unto </a:t>
            </a:r>
            <a:r>
              <a:rPr lang="en-US" sz="3300" b="1" dirty="0" smtClean="0">
                <a:solidFill>
                  <a:srgbClr val="00B0F0"/>
                </a:solidFill>
              </a:rPr>
              <a:t>me</a:t>
            </a:r>
            <a:r>
              <a:rPr lang="en-US" sz="3300" dirty="0" smtClean="0">
                <a:solidFill>
                  <a:schemeClr val="bg1"/>
                </a:solidFill>
              </a:rPr>
              <a:t> both </a:t>
            </a:r>
            <a:r>
              <a:rPr lang="en-US" sz="3300" b="1" u="sng" dirty="0" smtClean="0">
                <a:solidFill>
                  <a:schemeClr val="bg1"/>
                </a:solidFill>
              </a:rPr>
              <a:t>in Jerusalem</a:t>
            </a:r>
            <a:r>
              <a:rPr lang="en-US" sz="3300" dirty="0" smtClean="0">
                <a:solidFill>
                  <a:schemeClr val="bg1"/>
                </a:solidFill>
              </a:rPr>
              <a:t>, and </a:t>
            </a:r>
            <a:r>
              <a:rPr lang="en-US" sz="3300" b="1" u="sng" dirty="0" smtClean="0">
                <a:solidFill>
                  <a:schemeClr val="bg1"/>
                </a:solidFill>
              </a:rPr>
              <a:t>in all Judaea</a:t>
            </a:r>
            <a:r>
              <a:rPr lang="en-US" sz="3300" dirty="0" smtClean="0">
                <a:solidFill>
                  <a:schemeClr val="bg1"/>
                </a:solidFill>
              </a:rPr>
              <a:t>, and </a:t>
            </a:r>
            <a:r>
              <a:rPr lang="en-US" sz="3300" b="1" u="sng" dirty="0" smtClean="0">
                <a:solidFill>
                  <a:schemeClr val="bg1"/>
                </a:solidFill>
              </a:rPr>
              <a:t>in Samaria,</a:t>
            </a:r>
            <a:r>
              <a:rPr lang="en-US" sz="3300" dirty="0" smtClean="0">
                <a:solidFill>
                  <a:schemeClr val="bg1"/>
                </a:solidFill>
              </a:rPr>
              <a:t> and </a:t>
            </a:r>
            <a:r>
              <a:rPr lang="en-US" sz="3300" b="1" u="sng" dirty="0" smtClean="0">
                <a:solidFill>
                  <a:schemeClr val="bg1"/>
                </a:solidFill>
              </a:rPr>
              <a:t>unto the uttermost part of the earth</a:t>
            </a:r>
            <a:r>
              <a:rPr lang="en-US" sz="3300" dirty="0" smtClean="0">
                <a:solidFill>
                  <a:schemeClr val="bg1"/>
                </a:solidFill>
              </a:rPr>
              <a:t>.</a:t>
            </a:r>
            <a:endParaRPr lang="en-US" sz="3300" b="1"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3000" b="1" dirty="0" smtClean="0">
                <a:solidFill>
                  <a:schemeClr val="bg1"/>
                </a:solidFill>
              </a:rPr>
              <a:t>Just as the Apostles in the days of Jesus Christ:</a:t>
            </a:r>
          </a:p>
          <a:p>
            <a:endParaRPr lang="en-US" sz="900" b="1" dirty="0" smtClean="0">
              <a:solidFill>
                <a:schemeClr val="bg1"/>
              </a:solidFill>
            </a:endParaRPr>
          </a:p>
          <a:p>
            <a:pPr lvl="1"/>
            <a:r>
              <a:rPr lang="en-US" sz="3000" dirty="0" smtClean="0">
                <a:solidFill>
                  <a:schemeClr val="bg1"/>
                </a:solidFill>
              </a:rPr>
              <a:t>Act. 1:12  Then returned </a:t>
            </a:r>
            <a:r>
              <a:rPr lang="en-US" sz="3000" b="1" dirty="0" smtClean="0">
                <a:solidFill>
                  <a:srgbClr val="FFFF00"/>
                </a:solidFill>
              </a:rPr>
              <a:t>they</a:t>
            </a:r>
            <a:r>
              <a:rPr lang="en-US" sz="3000" dirty="0" smtClean="0">
                <a:solidFill>
                  <a:schemeClr val="bg1"/>
                </a:solidFill>
              </a:rPr>
              <a:t> unto </a:t>
            </a:r>
            <a:r>
              <a:rPr lang="en-US" sz="3000" b="1" u="sng" dirty="0" smtClean="0">
                <a:solidFill>
                  <a:schemeClr val="bg1"/>
                </a:solidFill>
              </a:rPr>
              <a:t>Jerusalem</a:t>
            </a:r>
            <a:r>
              <a:rPr lang="en-US" sz="3000" dirty="0" smtClean="0">
                <a:solidFill>
                  <a:schemeClr val="bg1"/>
                </a:solidFill>
              </a:rPr>
              <a:t> from the mount called Olivet, which is from </a:t>
            </a:r>
            <a:r>
              <a:rPr lang="en-US" sz="3000" b="1" u="sng" dirty="0" smtClean="0">
                <a:solidFill>
                  <a:schemeClr val="bg1"/>
                </a:solidFill>
              </a:rPr>
              <a:t>Jerusalem</a:t>
            </a:r>
            <a:r>
              <a:rPr lang="en-US" sz="3000" dirty="0" smtClean="0">
                <a:solidFill>
                  <a:schemeClr val="bg1"/>
                </a:solidFill>
              </a:rPr>
              <a:t> </a:t>
            </a:r>
            <a:r>
              <a:rPr lang="en-US" sz="3000" b="1" dirty="0" smtClean="0">
                <a:solidFill>
                  <a:srgbClr val="0070C0"/>
                </a:solidFill>
              </a:rPr>
              <a:t>a </a:t>
            </a:r>
            <a:r>
              <a:rPr lang="en-US" sz="3000" b="1" dirty="0" err="1" smtClean="0">
                <a:solidFill>
                  <a:srgbClr val="0070C0"/>
                </a:solidFill>
              </a:rPr>
              <a:t>sabbath</a:t>
            </a:r>
            <a:r>
              <a:rPr lang="en-US" sz="3000" b="1" dirty="0" smtClean="0">
                <a:solidFill>
                  <a:srgbClr val="0070C0"/>
                </a:solidFill>
              </a:rPr>
              <a:t> day's journey</a:t>
            </a:r>
            <a:r>
              <a:rPr lang="en-US" sz="3000" dirty="0" smtClean="0">
                <a:solidFill>
                  <a:schemeClr val="bg1"/>
                </a:solidFill>
              </a:rPr>
              <a:t>.</a:t>
            </a:r>
          </a:p>
          <a:p>
            <a:pPr lvl="1"/>
            <a:endParaRPr lang="en-US" sz="600" dirty="0" smtClean="0">
              <a:solidFill>
                <a:schemeClr val="bg1"/>
              </a:solidFill>
            </a:endParaRPr>
          </a:p>
          <a:p>
            <a:pPr lvl="1"/>
            <a:r>
              <a:rPr lang="en-US" sz="3000" dirty="0" smtClean="0">
                <a:solidFill>
                  <a:schemeClr val="bg1"/>
                </a:solidFill>
              </a:rPr>
              <a:t>Act. 1:13  And when </a:t>
            </a:r>
            <a:r>
              <a:rPr lang="en-US" sz="3000" b="1" dirty="0" smtClean="0">
                <a:solidFill>
                  <a:srgbClr val="FFFF00"/>
                </a:solidFill>
              </a:rPr>
              <a:t>they</a:t>
            </a:r>
            <a:r>
              <a:rPr lang="en-US" sz="3000" dirty="0" smtClean="0">
                <a:solidFill>
                  <a:schemeClr val="bg1"/>
                </a:solidFill>
              </a:rPr>
              <a:t> were come in, </a:t>
            </a:r>
            <a:r>
              <a:rPr lang="en-US" sz="3000" b="1" dirty="0" smtClean="0">
                <a:solidFill>
                  <a:srgbClr val="FFFF00"/>
                </a:solidFill>
              </a:rPr>
              <a:t>they</a:t>
            </a:r>
            <a:r>
              <a:rPr lang="en-US" sz="3000" dirty="0" smtClean="0">
                <a:solidFill>
                  <a:schemeClr val="bg1"/>
                </a:solidFill>
              </a:rPr>
              <a:t> </a:t>
            </a:r>
            <a:r>
              <a:rPr lang="en-US" sz="3000" b="1" u="sng" dirty="0" smtClean="0">
                <a:solidFill>
                  <a:schemeClr val="bg1"/>
                </a:solidFill>
              </a:rPr>
              <a:t>went up into an upper room</a:t>
            </a:r>
            <a:r>
              <a:rPr lang="en-US" sz="3000" dirty="0" smtClean="0">
                <a:solidFill>
                  <a:schemeClr val="bg1"/>
                </a:solidFill>
              </a:rPr>
              <a:t>, where abode both Peter, and James, and John, and Andrew, Philip, and Thomas, Bartholomew, and Matthew, James </a:t>
            </a:r>
            <a:r>
              <a:rPr lang="en-US" sz="3000" i="1" dirty="0" smtClean="0">
                <a:solidFill>
                  <a:schemeClr val="bg1"/>
                </a:solidFill>
              </a:rPr>
              <a:t>the son</a:t>
            </a:r>
            <a:r>
              <a:rPr lang="en-US" sz="3000" dirty="0" smtClean="0">
                <a:solidFill>
                  <a:schemeClr val="bg1"/>
                </a:solidFill>
              </a:rPr>
              <a:t> of </a:t>
            </a:r>
            <a:r>
              <a:rPr lang="en-US" sz="3000" dirty="0" err="1" smtClean="0">
                <a:solidFill>
                  <a:schemeClr val="bg1"/>
                </a:solidFill>
              </a:rPr>
              <a:t>Alphaeus</a:t>
            </a:r>
            <a:r>
              <a:rPr lang="en-US" sz="3000" dirty="0" smtClean="0">
                <a:solidFill>
                  <a:schemeClr val="bg1"/>
                </a:solidFill>
              </a:rPr>
              <a:t>, and Simon </a:t>
            </a:r>
            <a:r>
              <a:rPr lang="en-US" sz="3000" dirty="0" err="1" smtClean="0">
                <a:solidFill>
                  <a:schemeClr val="bg1"/>
                </a:solidFill>
              </a:rPr>
              <a:t>Zelotes</a:t>
            </a:r>
            <a:r>
              <a:rPr lang="en-US" sz="3000" dirty="0" smtClean="0">
                <a:solidFill>
                  <a:schemeClr val="bg1"/>
                </a:solidFill>
              </a:rPr>
              <a:t>, and Judas </a:t>
            </a:r>
            <a:r>
              <a:rPr lang="en-US" sz="3000" i="1" dirty="0" smtClean="0">
                <a:solidFill>
                  <a:schemeClr val="bg1"/>
                </a:solidFill>
              </a:rPr>
              <a:t>the brother</a:t>
            </a:r>
            <a:r>
              <a:rPr lang="en-US" sz="3000" dirty="0" smtClean="0">
                <a:solidFill>
                  <a:schemeClr val="bg1"/>
                </a:solidFill>
              </a:rPr>
              <a:t> of James.</a:t>
            </a:r>
          </a:p>
          <a:p>
            <a:pPr lvl="1"/>
            <a:endParaRPr lang="en-US" sz="600" dirty="0" smtClean="0">
              <a:solidFill>
                <a:schemeClr val="bg1"/>
              </a:solidFill>
            </a:endParaRPr>
          </a:p>
          <a:p>
            <a:pPr lvl="1"/>
            <a:r>
              <a:rPr lang="en-US" sz="3000" dirty="0" smtClean="0">
                <a:solidFill>
                  <a:schemeClr val="bg1"/>
                </a:solidFill>
              </a:rPr>
              <a:t>Act. 1:14  </a:t>
            </a:r>
            <a:r>
              <a:rPr lang="en-US" sz="3000" b="1" dirty="0" smtClean="0">
                <a:solidFill>
                  <a:srgbClr val="FFFF00"/>
                </a:solidFill>
              </a:rPr>
              <a:t>These all</a:t>
            </a:r>
            <a:r>
              <a:rPr lang="en-US" sz="3000" dirty="0" smtClean="0">
                <a:solidFill>
                  <a:schemeClr val="bg1"/>
                </a:solidFill>
              </a:rPr>
              <a:t> continued with </a:t>
            </a:r>
            <a:r>
              <a:rPr lang="en-US" sz="3000" b="1" dirty="0" smtClean="0">
                <a:solidFill>
                  <a:srgbClr val="00B0F0"/>
                </a:solidFill>
              </a:rPr>
              <a:t>one accord</a:t>
            </a:r>
            <a:r>
              <a:rPr lang="en-US" sz="3000" dirty="0" smtClean="0">
                <a:solidFill>
                  <a:schemeClr val="bg1"/>
                </a:solidFill>
              </a:rPr>
              <a:t> in prayer and supplication, with the women, and Mary the mother of Jesus, and with his brethren.</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2800" b="1" dirty="0" smtClean="0">
                <a:solidFill>
                  <a:schemeClr val="bg1"/>
                </a:solidFill>
              </a:rPr>
              <a:t>Just as the Apostles in the days of Jesus Christ:</a:t>
            </a:r>
          </a:p>
          <a:p>
            <a:endParaRPr lang="en-US" sz="800" b="1" dirty="0" smtClean="0">
              <a:solidFill>
                <a:schemeClr val="bg1"/>
              </a:solidFill>
            </a:endParaRPr>
          </a:p>
          <a:p>
            <a:pPr lvl="1"/>
            <a:r>
              <a:rPr lang="en-US" dirty="0" smtClean="0">
                <a:solidFill>
                  <a:schemeClr val="bg1"/>
                </a:solidFill>
              </a:rPr>
              <a:t>Act. 2:1  And when the day of Pentecost was fully come, </a:t>
            </a:r>
            <a:r>
              <a:rPr lang="en-US" b="1" dirty="0" smtClean="0">
                <a:solidFill>
                  <a:srgbClr val="FFFF00"/>
                </a:solidFill>
              </a:rPr>
              <a:t>they were all with</a:t>
            </a:r>
            <a:r>
              <a:rPr lang="en-US" dirty="0" smtClean="0">
                <a:solidFill>
                  <a:schemeClr val="bg1"/>
                </a:solidFill>
              </a:rPr>
              <a:t> </a:t>
            </a:r>
            <a:r>
              <a:rPr lang="en-US" b="1" dirty="0" smtClean="0">
                <a:solidFill>
                  <a:srgbClr val="00B0F0"/>
                </a:solidFill>
              </a:rPr>
              <a:t>one accord</a:t>
            </a:r>
            <a:r>
              <a:rPr lang="en-US" dirty="0" smtClean="0">
                <a:solidFill>
                  <a:schemeClr val="bg1"/>
                </a:solidFill>
              </a:rPr>
              <a:t> in </a:t>
            </a:r>
            <a:r>
              <a:rPr lang="en-US" b="1" dirty="0" smtClean="0">
                <a:solidFill>
                  <a:srgbClr val="00B0F0"/>
                </a:solidFill>
              </a:rPr>
              <a:t>one place</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2:2  And suddenly there came </a:t>
            </a:r>
            <a:r>
              <a:rPr lang="en-US" b="1" u="sng" dirty="0" smtClean="0">
                <a:solidFill>
                  <a:schemeClr val="bg1"/>
                </a:solidFill>
              </a:rPr>
              <a:t>a sound from heaven as of a rushing mighty wind, and it filled all the house where</a:t>
            </a:r>
            <a:r>
              <a:rPr lang="en-US" dirty="0" smtClean="0">
                <a:solidFill>
                  <a:schemeClr val="bg1"/>
                </a:solidFill>
              </a:rPr>
              <a:t> </a:t>
            </a:r>
            <a:r>
              <a:rPr lang="en-US" b="1" dirty="0" smtClean="0">
                <a:solidFill>
                  <a:srgbClr val="FFFF00"/>
                </a:solidFill>
              </a:rPr>
              <a:t>they</a:t>
            </a:r>
            <a:r>
              <a:rPr lang="en-US" dirty="0" smtClean="0">
                <a:solidFill>
                  <a:schemeClr val="bg1"/>
                </a:solidFill>
              </a:rPr>
              <a:t> </a:t>
            </a:r>
            <a:r>
              <a:rPr lang="en-US" b="1" u="sng" dirty="0" smtClean="0">
                <a:solidFill>
                  <a:schemeClr val="bg1"/>
                </a:solidFill>
              </a:rPr>
              <a:t>were sitting</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2:3  And there appeared unto </a:t>
            </a:r>
            <a:r>
              <a:rPr lang="en-US" b="1" dirty="0" smtClean="0">
                <a:solidFill>
                  <a:srgbClr val="FFFF00"/>
                </a:solidFill>
              </a:rPr>
              <a:t>them</a:t>
            </a:r>
            <a:r>
              <a:rPr lang="en-US" dirty="0" smtClean="0">
                <a:solidFill>
                  <a:schemeClr val="bg1"/>
                </a:solidFill>
              </a:rPr>
              <a:t> cloven tongues like as of fire, and it sat upon </a:t>
            </a:r>
            <a:r>
              <a:rPr lang="en-US" b="1" dirty="0" smtClean="0">
                <a:solidFill>
                  <a:srgbClr val="FFFF00"/>
                </a:solidFill>
              </a:rPr>
              <a:t>each of them</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2:4  And </a:t>
            </a:r>
            <a:r>
              <a:rPr lang="en-US" b="1" dirty="0" smtClean="0">
                <a:solidFill>
                  <a:srgbClr val="FFFF00"/>
                </a:solidFill>
              </a:rPr>
              <a:t>they were all</a:t>
            </a:r>
            <a:r>
              <a:rPr lang="en-US" dirty="0" smtClean="0">
                <a:solidFill>
                  <a:schemeClr val="bg1"/>
                </a:solidFill>
              </a:rPr>
              <a:t> </a:t>
            </a:r>
            <a:r>
              <a:rPr lang="en-US" b="1" u="sng" dirty="0" smtClean="0">
                <a:solidFill>
                  <a:schemeClr val="bg1"/>
                </a:solidFill>
              </a:rPr>
              <a:t>filled with the Holy Ghost</a:t>
            </a:r>
            <a:r>
              <a:rPr lang="en-US" dirty="0" smtClean="0">
                <a:solidFill>
                  <a:schemeClr val="bg1"/>
                </a:solidFill>
              </a:rPr>
              <a:t>, and began to speak with other tongues, as the Spirit gave them utterance. </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3300" b="1" dirty="0" smtClean="0">
                <a:solidFill>
                  <a:schemeClr val="bg1"/>
                </a:solidFill>
              </a:rPr>
              <a:t>Just as the Apostles in the days of Jesus Christ:</a:t>
            </a:r>
          </a:p>
          <a:p>
            <a:endParaRPr lang="en-US" sz="1000" b="1" dirty="0" smtClean="0">
              <a:solidFill>
                <a:schemeClr val="bg1"/>
              </a:solidFill>
            </a:endParaRPr>
          </a:p>
          <a:p>
            <a:pPr lvl="1"/>
            <a:r>
              <a:rPr lang="en-US" sz="3000" dirty="0" smtClean="0">
                <a:solidFill>
                  <a:schemeClr val="bg1"/>
                </a:solidFill>
              </a:rPr>
              <a:t>Act. 2:33  Therefore being by the right hand of God exalted, and </a:t>
            </a:r>
            <a:r>
              <a:rPr lang="en-US" sz="3000" b="1" u="sng" dirty="0" smtClean="0">
                <a:solidFill>
                  <a:schemeClr val="bg1"/>
                </a:solidFill>
              </a:rPr>
              <a:t>having received of the Father the promise of the Holy Ghost, he hath shed forth this, which ye now see and hear</a:t>
            </a:r>
            <a:r>
              <a:rPr lang="en-US" sz="3000" dirty="0" smtClean="0">
                <a:solidFill>
                  <a:schemeClr val="bg1"/>
                </a:solidFill>
              </a:rPr>
              <a:t>.</a:t>
            </a:r>
          </a:p>
          <a:p>
            <a:pPr lvl="1"/>
            <a:endParaRPr lang="en-US" sz="800" dirty="0" smtClean="0">
              <a:solidFill>
                <a:schemeClr val="bg1"/>
              </a:solidFill>
            </a:endParaRPr>
          </a:p>
          <a:p>
            <a:pPr lvl="1"/>
            <a:r>
              <a:rPr lang="en-US" sz="3000" dirty="0" smtClean="0">
                <a:solidFill>
                  <a:schemeClr val="bg1"/>
                </a:solidFill>
              </a:rPr>
              <a:t>Psa. 133:1  A Song of degrees of David. Behold, how good and how pleasant </a:t>
            </a:r>
            <a:r>
              <a:rPr lang="en-US" sz="3000" i="1" dirty="0" smtClean="0">
                <a:solidFill>
                  <a:schemeClr val="bg1"/>
                </a:solidFill>
              </a:rPr>
              <a:t>it is</a:t>
            </a:r>
            <a:r>
              <a:rPr lang="en-US" sz="3000" dirty="0" smtClean="0">
                <a:solidFill>
                  <a:schemeClr val="bg1"/>
                </a:solidFill>
              </a:rPr>
              <a:t> for </a:t>
            </a:r>
            <a:r>
              <a:rPr lang="en-US" sz="3000" b="1" dirty="0" smtClean="0">
                <a:solidFill>
                  <a:srgbClr val="FFFF00"/>
                </a:solidFill>
              </a:rPr>
              <a:t>brethren to dwell together</a:t>
            </a:r>
            <a:r>
              <a:rPr lang="en-US" sz="3000" dirty="0" smtClean="0">
                <a:solidFill>
                  <a:schemeClr val="bg1"/>
                </a:solidFill>
              </a:rPr>
              <a:t> </a:t>
            </a:r>
            <a:r>
              <a:rPr lang="en-US" sz="3000" b="1" dirty="0" smtClean="0">
                <a:solidFill>
                  <a:srgbClr val="00B0F0"/>
                </a:solidFill>
              </a:rPr>
              <a:t>in unity</a:t>
            </a:r>
            <a:r>
              <a:rPr lang="en-US" sz="3000" dirty="0" smtClean="0">
                <a:solidFill>
                  <a:schemeClr val="bg1"/>
                </a:solidFill>
              </a:rPr>
              <a:t>!</a:t>
            </a:r>
          </a:p>
          <a:p>
            <a:pPr lvl="1"/>
            <a:endParaRPr lang="en-US" sz="800" dirty="0" smtClean="0">
              <a:solidFill>
                <a:schemeClr val="bg1"/>
              </a:solidFill>
            </a:endParaRPr>
          </a:p>
          <a:p>
            <a:pPr lvl="1"/>
            <a:r>
              <a:rPr lang="en-US" sz="3000" dirty="0" smtClean="0">
                <a:solidFill>
                  <a:schemeClr val="bg1"/>
                </a:solidFill>
              </a:rPr>
              <a:t>Psa. 133:2  </a:t>
            </a:r>
            <a:r>
              <a:rPr lang="en-US" sz="3000" i="1" dirty="0" smtClean="0">
                <a:solidFill>
                  <a:schemeClr val="bg1"/>
                </a:solidFill>
              </a:rPr>
              <a:t>It is</a:t>
            </a:r>
            <a:r>
              <a:rPr lang="en-US" sz="3000" dirty="0" smtClean="0">
                <a:solidFill>
                  <a:schemeClr val="bg1"/>
                </a:solidFill>
              </a:rPr>
              <a:t> like the precious ointment upon </a:t>
            </a:r>
            <a:r>
              <a:rPr lang="en-US" sz="3000" b="1" dirty="0" smtClean="0">
                <a:solidFill>
                  <a:srgbClr val="00B0F0"/>
                </a:solidFill>
              </a:rPr>
              <a:t>the head</a:t>
            </a:r>
            <a:r>
              <a:rPr lang="en-US" sz="3000" dirty="0" smtClean="0">
                <a:solidFill>
                  <a:schemeClr val="bg1"/>
                </a:solidFill>
              </a:rPr>
              <a:t>, that ran down upon the beard, </a:t>
            </a:r>
            <a:r>
              <a:rPr lang="en-US" sz="3000" i="1" dirty="0" smtClean="0">
                <a:solidFill>
                  <a:schemeClr val="bg1"/>
                </a:solidFill>
              </a:rPr>
              <a:t>even</a:t>
            </a:r>
            <a:r>
              <a:rPr lang="en-US" sz="3000" dirty="0" smtClean="0">
                <a:solidFill>
                  <a:schemeClr val="bg1"/>
                </a:solidFill>
              </a:rPr>
              <a:t> </a:t>
            </a:r>
            <a:r>
              <a:rPr lang="en-US" sz="3000" b="1" dirty="0" smtClean="0">
                <a:solidFill>
                  <a:srgbClr val="00B0F0"/>
                </a:solidFill>
              </a:rPr>
              <a:t>Aaron's</a:t>
            </a:r>
            <a:r>
              <a:rPr lang="en-US" sz="3000" dirty="0" smtClean="0">
                <a:solidFill>
                  <a:schemeClr val="bg1"/>
                </a:solidFill>
              </a:rPr>
              <a:t> beard: </a:t>
            </a:r>
            <a:r>
              <a:rPr lang="en-US" sz="3000" b="1" u="sng" dirty="0" smtClean="0">
                <a:solidFill>
                  <a:schemeClr val="bg1"/>
                </a:solidFill>
              </a:rPr>
              <a:t>that went down to</a:t>
            </a:r>
            <a:r>
              <a:rPr lang="en-US" sz="3000" dirty="0" smtClean="0">
                <a:solidFill>
                  <a:schemeClr val="bg1"/>
                </a:solidFill>
              </a:rPr>
              <a:t> </a:t>
            </a:r>
            <a:r>
              <a:rPr lang="en-US" sz="3000" b="1" dirty="0" smtClean="0">
                <a:solidFill>
                  <a:srgbClr val="FFFF00"/>
                </a:solidFill>
              </a:rPr>
              <a:t>the skirts of</a:t>
            </a:r>
            <a:r>
              <a:rPr lang="en-US" sz="3000" dirty="0" smtClean="0">
                <a:solidFill>
                  <a:schemeClr val="bg1"/>
                </a:solidFill>
              </a:rPr>
              <a:t> </a:t>
            </a:r>
            <a:r>
              <a:rPr lang="en-US" sz="3000" b="1" dirty="0" smtClean="0">
                <a:solidFill>
                  <a:srgbClr val="00B0F0"/>
                </a:solidFill>
              </a:rPr>
              <a:t>his</a:t>
            </a:r>
            <a:r>
              <a:rPr lang="en-US" sz="3000" dirty="0" smtClean="0">
                <a:solidFill>
                  <a:schemeClr val="bg1"/>
                </a:solidFill>
              </a:rPr>
              <a:t> </a:t>
            </a:r>
            <a:r>
              <a:rPr lang="en-US" sz="3000" b="1" dirty="0" smtClean="0">
                <a:solidFill>
                  <a:srgbClr val="FFFF00"/>
                </a:solidFill>
              </a:rPr>
              <a:t>garments</a:t>
            </a:r>
            <a:r>
              <a:rPr lang="en-US" sz="3000" dirty="0" smtClean="0">
                <a:solidFill>
                  <a:schemeClr val="bg1"/>
                </a:solidFill>
              </a:rPr>
              <a:t>;</a:t>
            </a:r>
          </a:p>
          <a:p>
            <a:pPr lvl="1"/>
            <a:endParaRPr lang="en-US" sz="600" dirty="0" smtClean="0">
              <a:solidFill>
                <a:schemeClr val="bg1"/>
              </a:solidFill>
            </a:endParaRPr>
          </a:p>
          <a:p>
            <a:pPr lvl="1"/>
            <a:r>
              <a:rPr lang="en-US" sz="3000" dirty="0" smtClean="0">
                <a:solidFill>
                  <a:schemeClr val="bg1"/>
                </a:solidFill>
              </a:rPr>
              <a:t>Psa. 133:3  </a:t>
            </a:r>
            <a:r>
              <a:rPr lang="en-US" sz="3000" b="1" u="sng" dirty="0" smtClean="0">
                <a:solidFill>
                  <a:schemeClr val="bg1"/>
                </a:solidFill>
              </a:rPr>
              <a:t>As the dew of </a:t>
            </a:r>
            <a:r>
              <a:rPr lang="en-US" sz="3000" b="1" u="sng" dirty="0" err="1" smtClean="0">
                <a:solidFill>
                  <a:schemeClr val="bg1"/>
                </a:solidFill>
              </a:rPr>
              <a:t>Hermon</a:t>
            </a:r>
            <a:r>
              <a:rPr lang="en-US" sz="3000" b="1" u="sng" dirty="0" smtClean="0">
                <a:solidFill>
                  <a:schemeClr val="bg1"/>
                </a:solidFill>
              </a:rPr>
              <a:t>, </a:t>
            </a:r>
            <a:r>
              <a:rPr lang="en-US" sz="3000" b="1" i="1" u="sng" dirty="0" smtClean="0">
                <a:solidFill>
                  <a:schemeClr val="bg1"/>
                </a:solidFill>
              </a:rPr>
              <a:t>and as the dew</a:t>
            </a:r>
            <a:r>
              <a:rPr lang="en-US" sz="3000" b="1" u="sng" dirty="0" smtClean="0">
                <a:solidFill>
                  <a:schemeClr val="bg1"/>
                </a:solidFill>
              </a:rPr>
              <a:t> that descended upon the mountains of Zion</a:t>
            </a:r>
            <a:r>
              <a:rPr lang="en-US" sz="3000" dirty="0" smtClean="0">
                <a:solidFill>
                  <a:schemeClr val="bg1"/>
                </a:solidFill>
              </a:rPr>
              <a:t>: for there the LORD commanded </a:t>
            </a:r>
            <a:r>
              <a:rPr lang="en-US" sz="3000" b="1" u="sng" dirty="0" smtClean="0">
                <a:solidFill>
                  <a:schemeClr val="bg1"/>
                </a:solidFill>
              </a:rPr>
              <a:t>the blessing</a:t>
            </a:r>
            <a:r>
              <a:rPr lang="en-US" sz="3000" dirty="0" smtClean="0">
                <a:solidFill>
                  <a:schemeClr val="bg1"/>
                </a:solidFill>
              </a:rPr>
              <a:t>, </a:t>
            </a:r>
            <a:r>
              <a:rPr lang="en-US" sz="3000" i="1" dirty="0" smtClean="0">
                <a:solidFill>
                  <a:schemeClr val="bg1"/>
                </a:solidFill>
              </a:rPr>
              <a:t>even</a:t>
            </a:r>
            <a:r>
              <a:rPr lang="en-US" sz="3000" dirty="0" smtClean="0">
                <a:solidFill>
                  <a:schemeClr val="bg1"/>
                </a:solidFill>
              </a:rPr>
              <a:t> </a:t>
            </a:r>
            <a:r>
              <a:rPr lang="en-US" sz="3000" b="1" u="sng" dirty="0" smtClean="0">
                <a:solidFill>
                  <a:schemeClr val="bg1"/>
                </a:solidFill>
              </a:rPr>
              <a:t>life for evermore</a:t>
            </a:r>
            <a:r>
              <a:rPr lang="en-US" sz="3000" dirty="0" smtClean="0">
                <a:solidFill>
                  <a:schemeClr val="bg1"/>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answers I get, depending upon circumstances,</a:t>
            </a:r>
            <a:br>
              <a:rPr lang="en-US" sz="3200" b="1" dirty="0" smtClean="0">
                <a:solidFill>
                  <a:schemeClr val="bg1"/>
                </a:solidFill>
              </a:rPr>
            </a:br>
            <a:r>
              <a:rPr lang="en-US" sz="3200" b="1" dirty="0" smtClean="0">
                <a:solidFill>
                  <a:schemeClr val="bg1"/>
                </a:solidFill>
              </a:rPr>
              <a:t>usually are something to the following effect:</a:t>
            </a:r>
            <a:endParaRPr lang="en-US" sz="3200"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dirty="0" smtClean="0">
                <a:solidFill>
                  <a:schemeClr val="bg1"/>
                </a:solidFill>
              </a:rPr>
              <a:t>“December”, “January”, “1</a:t>
            </a:r>
            <a:r>
              <a:rPr lang="en-US" sz="6000" baseline="30000" dirty="0" smtClean="0">
                <a:solidFill>
                  <a:schemeClr val="bg1"/>
                </a:solidFill>
              </a:rPr>
              <a:t>st</a:t>
            </a:r>
            <a:r>
              <a:rPr lang="en-US" sz="6000" dirty="0" smtClean="0">
                <a:solidFill>
                  <a:schemeClr val="bg1"/>
                </a:solidFill>
              </a:rPr>
              <a:t> month”, “February”, “March” … , “Black-History Month”, “Multicultural Month”, … and so on.</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appy-Pentecost-Sunda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pPr algn="ctr"/>
            <a:r>
              <a:rPr lang="en-US" sz="6000" b="1" dirty="0" smtClean="0">
                <a:solidFill>
                  <a:srgbClr val="00B0F0"/>
                </a:solidFill>
              </a:rPr>
              <a:t>But what about us, don’t we also have an ‘upper room’ in (New) Jerusalem, where Christ Jesus (our Solomon) is, calling for our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dirty="0" smtClean="0">
                <a:solidFill>
                  <a:schemeClr val="bg1"/>
                </a:solidFill>
              </a:rPr>
              <a:t>We are to be assembled together in one body unto Christ Jesus, our Head, by faith into the Heavenly Jerusalem above, even that </a:t>
            </a:r>
            <a:r>
              <a:rPr lang="en-US" sz="2400" b="1" dirty="0" smtClean="0">
                <a:solidFill>
                  <a:schemeClr val="bg1"/>
                </a:solidFill>
              </a:rPr>
              <a:t>“upper room”</a:t>
            </a:r>
            <a:r>
              <a:rPr lang="en-US" sz="2400" dirty="0" smtClean="0">
                <a:solidFill>
                  <a:schemeClr val="bg1"/>
                </a:solidFill>
              </a:rPr>
              <a:t> therein, that Most Holy Place:</a:t>
            </a:r>
            <a:endParaRPr lang="en-US" sz="24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Gal. 4:26  But </a:t>
            </a:r>
            <a:r>
              <a:rPr lang="en-US" sz="2800" b="1" u="sng" dirty="0" smtClean="0">
                <a:solidFill>
                  <a:schemeClr val="bg1"/>
                </a:solidFill>
              </a:rPr>
              <a:t>Jerusalem which is above</a:t>
            </a:r>
            <a:r>
              <a:rPr lang="en-US" sz="2800" dirty="0" smtClean="0">
                <a:solidFill>
                  <a:schemeClr val="bg1"/>
                </a:solidFill>
              </a:rPr>
              <a:t> is free, which is the mother of us all. </a:t>
            </a:r>
          </a:p>
          <a:p>
            <a:endParaRPr lang="en-US" sz="900" dirty="0" smtClean="0">
              <a:solidFill>
                <a:schemeClr val="bg1"/>
              </a:solidFill>
            </a:endParaRPr>
          </a:p>
          <a:p>
            <a:r>
              <a:rPr lang="en-US" sz="2800" dirty="0" smtClean="0">
                <a:solidFill>
                  <a:schemeClr val="bg1"/>
                </a:solidFill>
              </a:rPr>
              <a:t>Heb. 12:22  But </a:t>
            </a:r>
            <a:r>
              <a:rPr lang="en-US" sz="2800" b="1" dirty="0" smtClean="0">
                <a:solidFill>
                  <a:srgbClr val="FFFF00"/>
                </a:solidFill>
              </a:rPr>
              <a:t>ye</a:t>
            </a:r>
            <a:r>
              <a:rPr lang="en-US" sz="2800" dirty="0" smtClean="0">
                <a:solidFill>
                  <a:schemeClr val="bg1"/>
                </a:solidFill>
              </a:rPr>
              <a:t> are come unto mount </a:t>
            </a:r>
            <a:r>
              <a:rPr lang="en-US" sz="2800" dirty="0" err="1" smtClean="0">
                <a:solidFill>
                  <a:schemeClr val="bg1"/>
                </a:solidFill>
              </a:rPr>
              <a:t>Sion</a:t>
            </a:r>
            <a:r>
              <a:rPr lang="en-US" sz="2800" dirty="0" smtClean="0">
                <a:solidFill>
                  <a:schemeClr val="bg1"/>
                </a:solidFill>
              </a:rPr>
              <a:t>, and </a:t>
            </a:r>
            <a:r>
              <a:rPr lang="en-US" sz="2800" b="1" u="sng" dirty="0" smtClean="0">
                <a:solidFill>
                  <a:schemeClr val="bg1"/>
                </a:solidFill>
              </a:rPr>
              <a:t>unto the city of the living God, the heavenly Jerusalem</a:t>
            </a:r>
            <a:r>
              <a:rPr lang="en-US" sz="2800" dirty="0" smtClean="0">
                <a:solidFill>
                  <a:schemeClr val="bg1"/>
                </a:solidFill>
              </a:rPr>
              <a:t>, and to an innumerable company of angels,</a:t>
            </a:r>
          </a:p>
          <a:p>
            <a:endParaRPr lang="en-US" sz="900" dirty="0" smtClean="0">
              <a:solidFill>
                <a:schemeClr val="bg1"/>
              </a:solidFill>
            </a:endParaRPr>
          </a:p>
          <a:p>
            <a:r>
              <a:rPr lang="en-US" sz="2800" dirty="0" smtClean="0">
                <a:solidFill>
                  <a:schemeClr val="bg1"/>
                </a:solidFill>
              </a:rPr>
              <a:t>Heb. 12:23  To </a:t>
            </a:r>
            <a:r>
              <a:rPr lang="en-US" sz="2800" b="1" dirty="0" smtClean="0">
                <a:solidFill>
                  <a:srgbClr val="FFFF00"/>
                </a:solidFill>
              </a:rPr>
              <a:t>the general assembly</a:t>
            </a:r>
            <a:r>
              <a:rPr lang="en-US" sz="2800" dirty="0" smtClean="0">
                <a:solidFill>
                  <a:schemeClr val="bg1"/>
                </a:solidFill>
              </a:rPr>
              <a:t> and </a:t>
            </a:r>
            <a:r>
              <a:rPr lang="en-US" sz="2800" b="1" dirty="0" smtClean="0">
                <a:solidFill>
                  <a:srgbClr val="00B0F0"/>
                </a:solidFill>
              </a:rPr>
              <a:t>church of the firstborn</a:t>
            </a:r>
            <a:r>
              <a:rPr lang="en-US" sz="2800" dirty="0" smtClean="0">
                <a:solidFill>
                  <a:schemeClr val="bg1"/>
                </a:solidFill>
              </a:rPr>
              <a:t>, which are written in heaven, and to God the Judge of all, and to the spirits of just men made perfect,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dirty="0" smtClean="0">
                <a:solidFill>
                  <a:schemeClr val="bg1"/>
                </a:solidFill>
              </a:rPr>
              <a:t>We are to be assembled together in one body unto Christ Jesus, our Head, by faith into the Heavenly Jerusalem above, even that </a:t>
            </a:r>
            <a:r>
              <a:rPr lang="en-US" sz="2400" b="1" dirty="0" smtClean="0">
                <a:solidFill>
                  <a:schemeClr val="bg1"/>
                </a:solidFill>
              </a:rPr>
              <a:t>“upper room”</a:t>
            </a:r>
            <a:r>
              <a:rPr lang="en-US" sz="2400" dirty="0" smtClean="0">
                <a:solidFill>
                  <a:schemeClr val="bg1"/>
                </a:solidFill>
              </a:rPr>
              <a:t> therein, that Most Holy Place:</a:t>
            </a:r>
            <a:endParaRPr lang="en-US" sz="24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Psa. 122:1  </a:t>
            </a:r>
            <a:r>
              <a:rPr lang="en-US" sz="2800" b="1" dirty="0" smtClean="0">
                <a:solidFill>
                  <a:schemeClr val="bg1"/>
                </a:solidFill>
              </a:rPr>
              <a:t>A Song of degrees of David.</a:t>
            </a:r>
            <a:r>
              <a:rPr lang="en-US" sz="2800" dirty="0" smtClean="0">
                <a:solidFill>
                  <a:schemeClr val="bg1"/>
                </a:solidFill>
              </a:rPr>
              <a:t> I was glad when they said unto me, </a:t>
            </a:r>
            <a:r>
              <a:rPr lang="en-US" sz="2800" b="1" dirty="0" smtClean="0">
                <a:solidFill>
                  <a:srgbClr val="FFFF00"/>
                </a:solidFill>
              </a:rPr>
              <a:t>Let us </a:t>
            </a:r>
            <a:r>
              <a:rPr lang="en-US" sz="2800" b="1" u="sng" dirty="0" smtClean="0">
                <a:solidFill>
                  <a:schemeClr val="bg1"/>
                </a:solidFill>
              </a:rPr>
              <a:t>go into the house of the LORD</a:t>
            </a:r>
            <a:r>
              <a:rPr lang="en-US" sz="2800" dirty="0" smtClean="0">
                <a:solidFill>
                  <a:schemeClr val="bg1"/>
                </a:solidFill>
              </a:rPr>
              <a:t>.</a:t>
            </a:r>
          </a:p>
          <a:p>
            <a:endParaRPr lang="en-US" sz="800" b="1" dirty="0" smtClean="0">
              <a:solidFill>
                <a:schemeClr val="bg1"/>
              </a:solidFill>
            </a:endParaRPr>
          </a:p>
          <a:p>
            <a:r>
              <a:rPr lang="en-US" sz="2800" dirty="0" smtClean="0">
                <a:solidFill>
                  <a:schemeClr val="bg1"/>
                </a:solidFill>
              </a:rPr>
              <a:t>Psa. 122:2  Our feet shall stand within </a:t>
            </a:r>
            <a:r>
              <a:rPr lang="en-US" sz="2800" b="1" u="sng" dirty="0" smtClean="0">
                <a:solidFill>
                  <a:schemeClr val="bg1"/>
                </a:solidFill>
              </a:rPr>
              <a:t>thy</a:t>
            </a:r>
            <a:r>
              <a:rPr lang="en-US" sz="2800" dirty="0" smtClean="0">
                <a:solidFill>
                  <a:schemeClr val="bg1"/>
                </a:solidFill>
              </a:rPr>
              <a:t> gates, O </a:t>
            </a:r>
            <a:r>
              <a:rPr lang="en-US" sz="2800" b="1" u="sng" dirty="0" smtClean="0">
                <a:solidFill>
                  <a:schemeClr val="bg1"/>
                </a:solidFill>
              </a:rPr>
              <a:t>Jerusalem</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122:3  </a:t>
            </a:r>
            <a:r>
              <a:rPr lang="en-US" sz="2800" b="1" u="sng" dirty="0" smtClean="0">
                <a:solidFill>
                  <a:schemeClr val="bg1"/>
                </a:solidFill>
              </a:rPr>
              <a:t>Jerusalem</a:t>
            </a:r>
            <a:r>
              <a:rPr lang="en-US" sz="2800" dirty="0" smtClean="0">
                <a:solidFill>
                  <a:schemeClr val="bg1"/>
                </a:solidFill>
              </a:rPr>
              <a:t> is </a:t>
            </a:r>
            <a:r>
              <a:rPr lang="en-US" sz="2800" dirty="0" err="1" smtClean="0">
                <a:solidFill>
                  <a:schemeClr val="bg1"/>
                </a:solidFill>
              </a:rPr>
              <a:t>builded</a:t>
            </a:r>
            <a:r>
              <a:rPr lang="en-US" sz="2800" dirty="0" smtClean="0">
                <a:solidFill>
                  <a:schemeClr val="bg1"/>
                </a:solidFill>
              </a:rPr>
              <a:t> as </a:t>
            </a:r>
            <a:r>
              <a:rPr lang="en-US" sz="2800" b="1" u="sng" dirty="0" smtClean="0">
                <a:solidFill>
                  <a:schemeClr val="bg1"/>
                </a:solidFill>
              </a:rPr>
              <a:t>a city</a:t>
            </a:r>
            <a:r>
              <a:rPr lang="en-US" sz="2800" dirty="0" smtClean="0">
                <a:solidFill>
                  <a:schemeClr val="bg1"/>
                </a:solidFill>
              </a:rPr>
              <a:t> that is </a:t>
            </a:r>
            <a:r>
              <a:rPr lang="en-US" sz="2800" b="1" dirty="0" smtClean="0">
                <a:solidFill>
                  <a:srgbClr val="FFFF00"/>
                </a:solidFill>
              </a:rPr>
              <a:t>compact together</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122:4  Whither </a:t>
            </a:r>
            <a:r>
              <a:rPr lang="en-US" sz="2800" b="1" dirty="0" smtClean="0">
                <a:solidFill>
                  <a:srgbClr val="FFFF00"/>
                </a:solidFill>
              </a:rPr>
              <a:t>the tribes</a:t>
            </a:r>
            <a:r>
              <a:rPr lang="en-US" sz="2800" dirty="0" smtClean="0">
                <a:solidFill>
                  <a:schemeClr val="bg1"/>
                </a:solidFill>
              </a:rPr>
              <a:t> go up, </a:t>
            </a:r>
            <a:r>
              <a:rPr lang="en-US" sz="2800" b="1" dirty="0" smtClean="0">
                <a:solidFill>
                  <a:srgbClr val="FFFF00"/>
                </a:solidFill>
              </a:rPr>
              <a:t>the tribes of</a:t>
            </a:r>
            <a:r>
              <a:rPr lang="en-US" sz="2800" dirty="0" smtClean="0">
                <a:solidFill>
                  <a:schemeClr val="bg1"/>
                </a:solidFill>
              </a:rPr>
              <a:t> </a:t>
            </a:r>
            <a:r>
              <a:rPr lang="en-US" sz="2800" b="1" dirty="0" smtClean="0">
                <a:solidFill>
                  <a:srgbClr val="00B0F0"/>
                </a:solidFill>
              </a:rPr>
              <a:t>the LORD</a:t>
            </a:r>
            <a:r>
              <a:rPr lang="en-US" sz="2800" dirty="0" smtClean="0">
                <a:solidFill>
                  <a:schemeClr val="bg1"/>
                </a:solidFill>
              </a:rPr>
              <a:t>, </a:t>
            </a:r>
            <a:r>
              <a:rPr lang="en-US" sz="2800" b="1" u="sng" dirty="0" smtClean="0">
                <a:solidFill>
                  <a:schemeClr val="bg1"/>
                </a:solidFill>
              </a:rPr>
              <a:t>unto the testimony of Israel</a:t>
            </a:r>
            <a:r>
              <a:rPr lang="en-US" sz="2800" dirty="0" smtClean="0">
                <a:solidFill>
                  <a:schemeClr val="bg1"/>
                </a:solidFill>
              </a:rPr>
              <a:t>, to give thanks unto the name of the LORD.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For what purpose are we to be assembled together?</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b="1" dirty="0" smtClean="0">
                <a:solidFill>
                  <a:schemeClr val="bg1"/>
                </a:solidFill>
              </a:rPr>
              <a:t>The Bible says, “… </a:t>
            </a:r>
            <a:r>
              <a:rPr lang="en-US" sz="2400" b="1" dirty="0" smtClean="0">
                <a:solidFill>
                  <a:srgbClr val="FFFF00"/>
                </a:solidFill>
              </a:rPr>
              <a:t>that they might bring up the ark of the covenant of the LORD out of the city of David, which </a:t>
            </a:r>
            <a:r>
              <a:rPr lang="en-US" sz="2400" b="1" i="1" dirty="0" smtClean="0">
                <a:solidFill>
                  <a:srgbClr val="FFFF00"/>
                </a:solidFill>
              </a:rPr>
              <a:t>is</a:t>
            </a:r>
            <a:r>
              <a:rPr lang="en-US" sz="2400" b="1" dirty="0" smtClean="0">
                <a:solidFill>
                  <a:srgbClr val="FFFF00"/>
                </a:solidFill>
              </a:rPr>
              <a:t> Zion.</a:t>
            </a:r>
            <a:r>
              <a:rPr lang="en-US" sz="2400" b="1" dirty="0" smtClean="0">
                <a:solidFill>
                  <a:schemeClr val="bg1"/>
                </a:solidFill>
              </a:rPr>
              <a:t>”</a:t>
            </a:r>
          </a:p>
        </p:txBody>
      </p:sp>
      <p:sp>
        <p:nvSpPr>
          <p:cNvPr id="3" name="Content Placeholder 2"/>
          <p:cNvSpPr>
            <a:spLocks noGrp="1"/>
          </p:cNvSpPr>
          <p:nvPr>
            <p:ph idx="1"/>
          </p:nvPr>
        </p:nvSpPr>
        <p:spPr>
          <a:xfrm>
            <a:off x="0" y="4038600"/>
            <a:ext cx="9144000" cy="2819400"/>
          </a:xfrm>
        </p:spPr>
        <p:txBody>
          <a:bodyPr anchor="ctr">
            <a:normAutofit/>
          </a:bodyPr>
          <a:lstStyle/>
          <a:p>
            <a:pPr algn="ctr"/>
            <a:r>
              <a:rPr lang="en-US" sz="4800" dirty="0" smtClean="0">
                <a:solidFill>
                  <a:schemeClr val="bg1"/>
                </a:solidFill>
              </a:rPr>
              <a:t>The family of God, was to bring up the </a:t>
            </a:r>
            <a:r>
              <a:rPr lang="en-US" sz="4800" b="1" dirty="0" smtClean="0">
                <a:solidFill>
                  <a:srgbClr val="FFFF00"/>
                </a:solidFill>
              </a:rPr>
              <a:t>“ark of the covenant of the LORD”</a:t>
            </a:r>
            <a:r>
              <a:rPr lang="en-US" sz="4800" dirty="0" smtClean="0">
                <a:solidFill>
                  <a:schemeClr val="bg1"/>
                </a:solidFill>
              </a:rPr>
              <a:t>.</a:t>
            </a:r>
            <a:endParaRPr lang="en-US" sz="4400" b="1" dirty="0">
              <a:solidFill>
                <a:schemeClr val="bg1"/>
              </a:solidFill>
            </a:endParaRPr>
          </a:p>
        </p:txBody>
      </p:sp>
      <p:pic>
        <p:nvPicPr>
          <p:cNvPr id="5" name="Content Placeholder 5" descr="Ark-Covenant.jpg"/>
          <p:cNvPicPr>
            <a:picLocks noChangeAspect="1"/>
          </p:cNvPicPr>
          <p:nvPr/>
        </p:nvPicPr>
        <p:blipFill>
          <a:blip r:embed="rId2" cstate="print"/>
          <a:stretch>
            <a:fillRect/>
          </a:stretch>
        </p:blipFill>
        <p:spPr>
          <a:xfrm>
            <a:off x="0" y="1219200"/>
            <a:ext cx="9144000" cy="2996406"/>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8:2; </a:t>
            </a:r>
            <a:r>
              <a:rPr lang="en-US" sz="6600" b="1" dirty="0" smtClean="0">
                <a:solidFill>
                  <a:srgbClr val="00B050"/>
                </a:solidFill>
              </a:rPr>
              <a:t>2 Chr.</a:t>
            </a:r>
            <a:r>
              <a:rPr lang="en-US" sz="6600" b="1" dirty="0" smtClean="0">
                <a:solidFill>
                  <a:schemeClr val="bg1"/>
                </a:solidFill>
              </a:rPr>
              <a:t> 5:3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8:2</a:t>
            </a:r>
            <a:r>
              <a:rPr lang="en-US" sz="3600" dirty="0" smtClean="0">
                <a:solidFill>
                  <a:schemeClr val="bg1"/>
                </a:solidFill>
              </a:rPr>
              <a:t> - </a:t>
            </a:r>
            <a:r>
              <a:rPr lang="en-US" sz="3600" b="1" dirty="0" smtClean="0">
                <a:solidFill>
                  <a:srgbClr val="FFFF00"/>
                </a:solidFill>
              </a:rPr>
              <a:t>And</a:t>
            </a:r>
            <a:r>
              <a:rPr lang="en-US" sz="3600" dirty="0" smtClean="0">
                <a:solidFill>
                  <a:schemeClr val="bg1"/>
                </a:solidFill>
              </a:rPr>
              <a:t> all the men of Israel assembled themselves unto king </a:t>
            </a:r>
            <a:r>
              <a:rPr lang="en-US" sz="3600" b="1" dirty="0" smtClean="0">
                <a:solidFill>
                  <a:srgbClr val="FFFF00"/>
                </a:solidFill>
              </a:rPr>
              <a:t>Solomon</a:t>
            </a:r>
            <a:r>
              <a:rPr lang="en-US" sz="3600" dirty="0" smtClean="0">
                <a:solidFill>
                  <a:schemeClr val="bg1"/>
                </a:solidFill>
              </a:rPr>
              <a:t> </a:t>
            </a:r>
            <a:r>
              <a:rPr lang="en-US" sz="3600" b="1" u="sng" dirty="0" smtClean="0">
                <a:solidFill>
                  <a:schemeClr val="bg1"/>
                </a:solidFill>
              </a:rPr>
              <a:t>at</a:t>
            </a:r>
            <a:r>
              <a:rPr lang="en-US" sz="3600" dirty="0" smtClean="0">
                <a:solidFill>
                  <a:schemeClr val="bg1"/>
                </a:solidFill>
              </a:rPr>
              <a:t> the feast </a:t>
            </a:r>
            <a:r>
              <a:rPr lang="en-US" sz="3600" b="1" dirty="0" smtClean="0">
                <a:solidFill>
                  <a:srgbClr val="FFFF00"/>
                </a:solidFill>
              </a:rPr>
              <a:t>in the month </a:t>
            </a:r>
            <a:r>
              <a:rPr lang="en-US" sz="3600" b="1" dirty="0" err="1" smtClean="0">
                <a:solidFill>
                  <a:srgbClr val="FFFF00"/>
                </a:solidFill>
              </a:rPr>
              <a:t>Ethanim</a:t>
            </a:r>
            <a:r>
              <a:rPr lang="en-US" sz="3600" dirty="0" smtClean="0">
                <a:solidFill>
                  <a:schemeClr val="bg1"/>
                </a:solidFill>
              </a:rPr>
              <a:t>, which </a:t>
            </a:r>
            <a:r>
              <a:rPr lang="en-US" sz="3600" b="1" u="sng" dirty="0" smtClean="0">
                <a:solidFill>
                  <a:schemeClr val="bg1"/>
                </a:solidFill>
              </a:rPr>
              <a:t>is</a:t>
            </a:r>
            <a:r>
              <a:rPr lang="en-US" sz="3600" dirty="0" smtClean="0">
                <a:solidFill>
                  <a:schemeClr val="bg1"/>
                </a:solidFill>
              </a:rPr>
              <a:t> the seventh month.</a:t>
            </a:r>
          </a:p>
          <a:p>
            <a:endParaRPr lang="en-US" sz="1100" dirty="0" smtClean="0">
              <a:solidFill>
                <a:schemeClr val="bg1"/>
              </a:solidFill>
            </a:endParaRPr>
          </a:p>
          <a:p>
            <a:r>
              <a:rPr lang="en-US" sz="3600" b="1" dirty="0" smtClean="0">
                <a:solidFill>
                  <a:srgbClr val="00B050"/>
                </a:solidFill>
              </a:rPr>
              <a:t>2 Chr.</a:t>
            </a:r>
            <a:r>
              <a:rPr lang="en-US" sz="3600" b="1" dirty="0" smtClean="0">
                <a:solidFill>
                  <a:schemeClr val="bg1"/>
                </a:solidFill>
              </a:rPr>
              <a:t> 5:3</a:t>
            </a:r>
            <a:r>
              <a:rPr lang="en-US" sz="3600" dirty="0" smtClean="0">
                <a:solidFill>
                  <a:schemeClr val="bg1"/>
                </a:solidFill>
              </a:rPr>
              <a:t> - </a:t>
            </a:r>
            <a:r>
              <a:rPr lang="en-US" sz="3600" b="1" dirty="0" smtClean="0">
                <a:solidFill>
                  <a:srgbClr val="FFFF00"/>
                </a:solidFill>
              </a:rPr>
              <a:t>Wherefore</a:t>
            </a:r>
            <a:r>
              <a:rPr lang="en-US" sz="3600" dirty="0" smtClean="0">
                <a:solidFill>
                  <a:schemeClr val="bg1"/>
                </a:solidFill>
              </a:rPr>
              <a:t> all the men of Israel assembled themselves unto </a:t>
            </a:r>
            <a:r>
              <a:rPr lang="en-US" sz="3600" b="1" dirty="0" smtClean="0">
                <a:solidFill>
                  <a:srgbClr val="FFFF00"/>
                </a:solidFill>
              </a:rPr>
              <a:t>the</a:t>
            </a:r>
            <a:r>
              <a:rPr lang="en-US" sz="3600" dirty="0" smtClean="0">
                <a:solidFill>
                  <a:schemeClr val="bg1"/>
                </a:solidFill>
              </a:rPr>
              <a:t> king </a:t>
            </a:r>
            <a:r>
              <a:rPr lang="en-US" sz="3600" b="1" u="sng" dirty="0" smtClean="0">
                <a:solidFill>
                  <a:schemeClr val="bg1"/>
                </a:solidFill>
              </a:rPr>
              <a:t>in</a:t>
            </a:r>
            <a:r>
              <a:rPr lang="en-US" sz="3600" dirty="0" smtClean="0">
                <a:solidFill>
                  <a:schemeClr val="bg1"/>
                </a:solidFill>
              </a:rPr>
              <a:t> the feast which </a:t>
            </a:r>
            <a:r>
              <a:rPr lang="en-US" sz="3600" b="1" u="sng" dirty="0" smtClean="0">
                <a:solidFill>
                  <a:schemeClr val="bg1"/>
                </a:solidFill>
              </a:rPr>
              <a:t>was in</a:t>
            </a:r>
            <a:r>
              <a:rPr lang="en-US" sz="3600" dirty="0" smtClean="0">
                <a:solidFill>
                  <a:schemeClr val="bg1"/>
                </a:solidFill>
              </a:rPr>
              <a:t> the seventh month.</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At what event were the people of God to be assembled together?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at the feast</a:t>
            </a:r>
            <a:r>
              <a:rPr lang="en-US" sz="4000" dirty="0" smtClean="0">
                <a:solidFill>
                  <a:schemeClr val="bg1"/>
                </a:solidFill>
              </a:rPr>
              <a:t> </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2800" dirty="0" smtClean="0">
                <a:solidFill>
                  <a:schemeClr val="bg1"/>
                </a:solidFill>
              </a:rPr>
              <a:t>Lev. 23:2  Speak unto the children of Israel, and say unto them, </a:t>
            </a:r>
            <a:r>
              <a:rPr lang="en-US" sz="2800" b="1" i="1" dirty="0" smtClean="0">
                <a:solidFill>
                  <a:srgbClr val="FFFF00"/>
                </a:solidFill>
              </a:rPr>
              <a:t>Concerning</a:t>
            </a:r>
            <a:r>
              <a:rPr lang="en-US" sz="2800" b="1" dirty="0" smtClean="0">
                <a:solidFill>
                  <a:srgbClr val="FFFF00"/>
                </a:solidFill>
              </a:rPr>
              <a:t> the feasts of the LORD</a:t>
            </a:r>
            <a:r>
              <a:rPr lang="en-US" sz="2800" dirty="0" smtClean="0">
                <a:solidFill>
                  <a:schemeClr val="bg1"/>
                </a:solidFill>
              </a:rPr>
              <a:t>, which ye shall proclaim </a:t>
            </a:r>
            <a:r>
              <a:rPr lang="en-US" sz="2800" i="1" dirty="0" smtClean="0">
                <a:solidFill>
                  <a:schemeClr val="bg1"/>
                </a:solidFill>
              </a:rPr>
              <a:t>to be </a:t>
            </a:r>
            <a:r>
              <a:rPr lang="en-US" sz="2800" b="1" dirty="0" smtClean="0">
                <a:solidFill>
                  <a:srgbClr val="FFFF00"/>
                </a:solidFill>
              </a:rPr>
              <a:t>holy</a:t>
            </a:r>
            <a:r>
              <a:rPr lang="en-US" sz="2800" b="1" dirty="0" smtClean="0">
                <a:solidFill>
                  <a:schemeClr val="bg1"/>
                </a:solidFill>
              </a:rPr>
              <a:t> </a:t>
            </a:r>
            <a:r>
              <a:rPr lang="en-US" sz="2800" b="1" dirty="0" smtClean="0">
                <a:solidFill>
                  <a:srgbClr val="00B0F0"/>
                </a:solidFill>
              </a:rPr>
              <a:t>convocations</a:t>
            </a:r>
            <a:r>
              <a:rPr lang="en-US" sz="2800" dirty="0" smtClean="0">
                <a:solidFill>
                  <a:schemeClr val="bg1"/>
                </a:solidFill>
              </a:rPr>
              <a:t>, </a:t>
            </a:r>
            <a:r>
              <a:rPr lang="en-US" sz="2800" i="1" dirty="0" smtClean="0">
                <a:solidFill>
                  <a:schemeClr val="bg1"/>
                </a:solidFill>
              </a:rPr>
              <a:t>even</a:t>
            </a:r>
            <a:r>
              <a:rPr lang="en-US" sz="2800" dirty="0" smtClean="0">
                <a:solidFill>
                  <a:schemeClr val="bg1"/>
                </a:solidFill>
              </a:rPr>
              <a:t> these </a:t>
            </a:r>
            <a:r>
              <a:rPr lang="en-US" sz="2800" i="1" dirty="0" smtClean="0">
                <a:solidFill>
                  <a:schemeClr val="bg1"/>
                </a:solidFill>
              </a:rPr>
              <a:t>are</a:t>
            </a:r>
            <a:r>
              <a:rPr lang="en-US" sz="2800" dirty="0" smtClean="0">
                <a:solidFill>
                  <a:schemeClr val="bg1"/>
                </a:solidFill>
              </a:rPr>
              <a:t> my </a:t>
            </a:r>
            <a:r>
              <a:rPr lang="en-US" sz="2800" b="1" dirty="0" smtClean="0">
                <a:solidFill>
                  <a:srgbClr val="FFFF00"/>
                </a:solidFill>
              </a:rPr>
              <a:t>feasts</a:t>
            </a:r>
            <a:r>
              <a:rPr lang="en-US" sz="2800" dirty="0" smtClean="0">
                <a:solidFill>
                  <a:schemeClr val="bg1"/>
                </a:solidFill>
              </a:rPr>
              <a:t>.</a:t>
            </a:r>
          </a:p>
          <a:p>
            <a:endParaRPr lang="en-US" sz="1000" dirty="0" smtClean="0">
              <a:solidFill>
                <a:schemeClr val="bg1"/>
              </a:solidFill>
            </a:endParaRPr>
          </a:p>
          <a:p>
            <a:r>
              <a:rPr lang="en-US" sz="2800" dirty="0" smtClean="0">
                <a:solidFill>
                  <a:schemeClr val="bg1"/>
                </a:solidFill>
              </a:rPr>
              <a:t>Lev. 23:4  These </a:t>
            </a:r>
            <a:r>
              <a:rPr lang="en-US" sz="2800" i="1" dirty="0" smtClean="0">
                <a:solidFill>
                  <a:schemeClr val="bg1"/>
                </a:solidFill>
              </a:rPr>
              <a:t>are</a:t>
            </a:r>
            <a:r>
              <a:rPr lang="en-US" sz="2800" dirty="0" smtClean="0">
                <a:solidFill>
                  <a:schemeClr val="bg1"/>
                </a:solidFill>
              </a:rPr>
              <a:t> </a:t>
            </a:r>
            <a:r>
              <a:rPr lang="en-US" sz="2800" b="1" dirty="0" smtClean="0">
                <a:solidFill>
                  <a:srgbClr val="FFFF00"/>
                </a:solidFill>
              </a:rPr>
              <a:t>the feasts of the LORD</a:t>
            </a:r>
            <a:r>
              <a:rPr lang="en-US" sz="2800" dirty="0" smtClean="0">
                <a:solidFill>
                  <a:schemeClr val="bg1"/>
                </a:solidFill>
              </a:rPr>
              <a:t>, </a:t>
            </a:r>
            <a:r>
              <a:rPr lang="en-US" sz="2800" i="1" dirty="0" smtClean="0">
                <a:solidFill>
                  <a:schemeClr val="bg1"/>
                </a:solidFill>
              </a:rPr>
              <a:t>even</a:t>
            </a:r>
            <a:r>
              <a:rPr lang="en-US" sz="2800" dirty="0" smtClean="0">
                <a:solidFill>
                  <a:schemeClr val="bg1"/>
                </a:solidFill>
              </a:rPr>
              <a:t> </a:t>
            </a:r>
            <a:r>
              <a:rPr lang="en-US" sz="2800" b="1" dirty="0" smtClean="0">
                <a:solidFill>
                  <a:srgbClr val="FFFF00"/>
                </a:solidFill>
              </a:rPr>
              <a:t>holy</a:t>
            </a:r>
            <a:r>
              <a:rPr lang="en-US" sz="2800" dirty="0" smtClean="0">
                <a:solidFill>
                  <a:schemeClr val="bg1"/>
                </a:solidFill>
              </a:rPr>
              <a:t> </a:t>
            </a:r>
            <a:r>
              <a:rPr lang="en-US" sz="2800" b="1" dirty="0" smtClean="0">
                <a:solidFill>
                  <a:srgbClr val="00B0F0"/>
                </a:solidFill>
              </a:rPr>
              <a:t>convocations</a:t>
            </a:r>
            <a:r>
              <a:rPr lang="en-US" sz="2800" dirty="0" smtClean="0">
                <a:solidFill>
                  <a:schemeClr val="bg1"/>
                </a:solidFill>
              </a:rPr>
              <a:t>, which ye shall </a:t>
            </a:r>
            <a:r>
              <a:rPr lang="en-US" sz="2800" b="1" u="sng" dirty="0" smtClean="0">
                <a:solidFill>
                  <a:schemeClr val="bg1"/>
                </a:solidFill>
              </a:rPr>
              <a:t>proclaim in their seasons</a:t>
            </a:r>
            <a:r>
              <a:rPr lang="en-US" sz="2800" dirty="0" smtClean="0">
                <a:solidFill>
                  <a:schemeClr val="bg1"/>
                </a:solidFill>
              </a:rPr>
              <a:t>.</a:t>
            </a:r>
          </a:p>
          <a:p>
            <a:endParaRPr lang="en-US" sz="1000" dirty="0" smtClean="0">
              <a:solidFill>
                <a:schemeClr val="bg1"/>
              </a:solidFill>
            </a:endParaRPr>
          </a:p>
          <a:p>
            <a:r>
              <a:rPr lang="en-US" sz="2800" dirty="0" smtClean="0">
                <a:solidFill>
                  <a:schemeClr val="bg1"/>
                </a:solidFill>
              </a:rPr>
              <a:t>Lev. 23:37  These </a:t>
            </a:r>
            <a:r>
              <a:rPr lang="en-US" sz="2800" i="1" dirty="0" smtClean="0">
                <a:solidFill>
                  <a:schemeClr val="bg1"/>
                </a:solidFill>
              </a:rPr>
              <a:t>are</a:t>
            </a:r>
            <a:r>
              <a:rPr lang="en-US" sz="2800" dirty="0" smtClean="0">
                <a:solidFill>
                  <a:schemeClr val="bg1"/>
                </a:solidFill>
              </a:rPr>
              <a:t> </a:t>
            </a:r>
            <a:r>
              <a:rPr lang="en-US" sz="2800" b="1" dirty="0" smtClean="0">
                <a:solidFill>
                  <a:srgbClr val="FFFF00"/>
                </a:solidFill>
              </a:rPr>
              <a:t>the feasts of the LORD</a:t>
            </a:r>
            <a:r>
              <a:rPr lang="en-US" sz="2800" dirty="0" smtClean="0">
                <a:solidFill>
                  <a:schemeClr val="bg1"/>
                </a:solidFill>
              </a:rPr>
              <a:t>, which ye shall </a:t>
            </a:r>
            <a:r>
              <a:rPr lang="en-US" sz="2800" b="1" u="sng" dirty="0" smtClean="0">
                <a:solidFill>
                  <a:schemeClr val="bg1"/>
                </a:solidFill>
              </a:rPr>
              <a:t>proclaim </a:t>
            </a:r>
            <a:r>
              <a:rPr lang="en-US" sz="2800" b="1" i="1" u="sng" dirty="0" smtClean="0">
                <a:solidFill>
                  <a:schemeClr val="bg1"/>
                </a:solidFill>
              </a:rPr>
              <a:t>to be</a:t>
            </a:r>
            <a:r>
              <a:rPr lang="en-US" sz="2800" dirty="0" smtClean="0">
                <a:solidFill>
                  <a:schemeClr val="bg1"/>
                </a:solidFill>
              </a:rPr>
              <a:t> </a:t>
            </a:r>
            <a:r>
              <a:rPr lang="en-US" sz="2800" b="1" dirty="0" smtClean="0">
                <a:solidFill>
                  <a:srgbClr val="FFFF00"/>
                </a:solidFill>
              </a:rPr>
              <a:t>holy</a:t>
            </a:r>
            <a:r>
              <a:rPr lang="en-US" sz="2800" dirty="0" smtClean="0">
                <a:solidFill>
                  <a:schemeClr val="bg1"/>
                </a:solidFill>
              </a:rPr>
              <a:t> </a:t>
            </a:r>
            <a:r>
              <a:rPr lang="en-US" sz="2800" b="1" dirty="0" smtClean="0">
                <a:solidFill>
                  <a:srgbClr val="00B0F0"/>
                </a:solidFill>
              </a:rPr>
              <a:t>convocations</a:t>
            </a:r>
            <a:r>
              <a:rPr lang="en-US" sz="2800" dirty="0" smtClean="0">
                <a:solidFill>
                  <a:schemeClr val="bg1"/>
                </a:solidFill>
              </a:rPr>
              <a:t>, to offer an offering made by fire unto the LORD, a burnt offering, and a meat offering, a sacrifice, and drink offerings, </a:t>
            </a:r>
            <a:r>
              <a:rPr lang="en-US" sz="2800" b="1" dirty="0" smtClean="0">
                <a:solidFill>
                  <a:srgbClr val="FFFF00"/>
                </a:solidFill>
              </a:rPr>
              <a:t>every thing upon his day</a:t>
            </a:r>
            <a:r>
              <a:rPr lang="en-US" sz="2800" dirty="0" smtClean="0">
                <a:solidFill>
                  <a:schemeClr val="bg1"/>
                </a:solidFill>
              </a:rPr>
              <a:t>:</a:t>
            </a:r>
          </a:p>
          <a:p>
            <a:endParaRPr lang="en-US" sz="900" dirty="0" smtClean="0">
              <a:solidFill>
                <a:schemeClr val="bg1"/>
              </a:solidFill>
            </a:endParaRPr>
          </a:p>
          <a:p>
            <a:r>
              <a:rPr lang="en-US" sz="2800" dirty="0" smtClean="0">
                <a:solidFill>
                  <a:schemeClr val="bg1"/>
                </a:solidFill>
              </a:rPr>
              <a:t>Lev. 23:38  </a:t>
            </a:r>
            <a:r>
              <a:rPr lang="en-US" sz="2800" b="1" u="sng" dirty="0" smtClean="0">
                <a:solidFill>
                  <a:schemeClr val="bg1"/>
                </a:solidFill>
              </a:rPr>
              <a:t>Beside</a:t>
            </a:r>
            <a:r>
              <a:rPr lang="en-US" sz="2800" dirty="0" smtClean="0">
                <a:solidFill>
                  <a:schemeClr val="bg1"/>
                </a:solidFill>
              </a:rPr>
              <a:t> the </a:t>
            </a:r>
            <a:r>
              <a:rPr lang="en-US" sz="2800" dirty="0" err="1" smtClean="0">
                <a:solidFill>
                  <a:schemeClr val="bg1"/>
                </a:solidFill>
              </a:rPr>
              <a:t>sabbaths</a:t>
            </a:r>
            <a:r>
              <a:rPr lang="en-US" sz="2800" dirty="0" smtClean="0">
                <a:solidFill>
                  <a:schemeClr val="bg1"/>
                </a:solidFill>
              </a:rPr>
              <a:t> of the LORD, and beside your gifts, and beside all your vows, and beside all your freewill offerings, which ye give unto the LORD.</a:t>
            </a:r>
          </a:p>
          <a:p>
            <a:endParaRPr lang="en-US" sz="900" dirty="0" smtClean="0">
              <a:solidFill>
                <a:schemeClr val="bg1"/>
              </a:solidFill>
            </a:endParaRPr>
          </a:p>
          <a:p>
            <a:r>
              <a:rPr lang="en-US" sz="2800" dirty="0" smtClean="0">
                <a:solidFill>
                  <a:schemeClr val="bg1"/>
                </a:solidFill>
              </a:rPr>
              <a:t>Lev. 23:44  And Moses declared unto the children of Israel </a:t>
            </a:r>
            <a:r>
              <a:rPr lang="en-US" sz="2800" b="1" dirty="0" smtClean="0">
                <a:solidFill>
                  <a:srgbClr val="FFFF00"/>
                </a:solidFill>
              </a:rPr>
              <a:t>the feasts of the LORD</a:t>
            </a:r>
            <a:r>
              <a:rPr lang="en-US" sz="2800" dirty="0" smtClean="0">
                <a:solidFill>
                  <a:schemeClr val="bg1"/>
                </a:solidFill>
              </a:rPr>
              <a:t>.</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What are the names of the Feasts of the LORD, and when were they to be celebrated?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8495</TotalTime>
  <Words>14409</Words>
  <Application>Microsoft Office PowerPoint</Application>
  <PresentationFormat>On-screen Show (4:3)</PresentationFormat>
  <Paragraphs>1703</Paragraphs>
  <Slides>284</Slides>
  <Notes>33</Notes>
  <HiddenSlides>0</HiddenSlides>
  <MMClips>0</MMClips>
  <ScaleCrop>false</ScaleCrop>
  <HeadingPairs>
    <vt:vector size="4" baseType="variant">
      <vt:variant>
        <vt:lpstr>Theme</vt:lpstr>
      </vt:variant>
      <vt:variant>
        <vt:i4>1</vt:i4>
      </vt:variant>
      <vt:variant>
        <vt:lpstr>Slide Titles</vt:lpstr>
      </vt:variant>
      <vt:variant>
        <vt:i4>284</vt:i4>
      </vt:variant>
    </vt:vector>
  </HeadingPairs>
  <TitlesOfParts>
    <vt:vector size="285" baseType="lpstr">
      <vt:lpstr>Office Theme</vt:lpstr>
      <vt:lpstr>Deadicated To God</vt:lpstr>
      <vt:lpstr>Scripture Reading:  1 Kings 8:1-14 KJB</vt:lpstr>
      <vt:lpstr>Scripture Reading:  1 Kings 8:1-14 KJB</vt:lpstr>
      <vt:lpstr>Scripture Reading:  1 Kings 8:1-14 KJB</vt:lpstr>
      <vt:lpstr>Scripture Reading:  1 Kings 8:1-14 KJB</vt:lpstr>
      <vt:lpstr>Scripture Reading:  1 Kings 8:1-14 KJB</vt:lpstr>
      <vt:lpstr>Slide 7</vt:lpstr>
      <vt:lpstr>Question:</vt:lpstr>
      <vt:lpstr>The answers I get, depending upon circumstances, usually are something to the following effect:</vt:lpstr>
      <vt:lpstr>Yet, I wasn’t asking just anyone in the world.</vt:lpstr>
      <vt:lpstr>Yet, I wasn’t asking just anyone in the world.</vt:lpstr>
      <vt:lpstr>What is the real answer that Seventh-day Adventists should give first?</vt:lpstr>
      <vt:lpstr>Thus:</vt:lpstr>
      <vt:lpstr>Slide 14</vt:lpstr>
      <vt:lpstr>Let us follow Jesus to:</vt:lpstr>
      <vt:lpstr>A bit of background …</vt:lpstr>
      <vt:lpstr>Question:</vt:lpstr>
      <vt:lpstr>… the Temple, in type, in the days of Solomon was outwardly complete, yet it was still missing one thing –</vt:lpstr>
      <vt:lpstr>1 Ki. 8:1; 2 Chr. 5:2 KJB</vt:lpstr>
      <vt:lpstr>The Bible says, “Then Solomon …”</vt:lpstr>
      <vt:lpstr>Slide 21</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Solomon, the Type of Christ Jesus</vt:lpstr>
      <vt:lpstr>Slide 61</vt:lpstr>
      <vt:lpstr>1 Ki. 8:1; 2 Chr. 5:2 KJB</vt:lpstr>
      <vt:lpstr>The Bible says, “… assembled …”</vt:lpstr>
      <vt:lpstr>An assembly is …</vt:lpstr>
      <vt:lpstr>An assembly is … an at-one-ment!</vt:lpstr>
      <vt:lpstr>An assembly is … an at-one-ment!</vt:lpstr>
      <vt:lpstr>An assembly is … an at-one-ment!</vt:lpstr>
      <vt:lpstr>An assembly is … an at-one-ment!</vt:lpstr>
      <vt:lpstr>An assembly is … an at-one-ment!</vt:lpstr>
      <vt:lpstr>An assembly is … an at-one-ment!</vt:lpstr>
      <vt:lpstr>An assembly is … an at-one-ment!</vt:lpstr>
      <vt:lpstr>An assembly is … an at-one-ment!</vt:lpstr>
      <vt:lpstr>Slide 73</vt:lpstr>
      <vt:lpstr>An assembly is … an at-one-ment!</vt:lpstr>
      <vt:lpstr>An assembly is … an at-one-ment!</vt:lpstr>
      <vt:lpstr>An assembly is … an at-one-ment!</vt:lpstr>
      <vt:lpstr>An assembly is … an at-one-ment!</vt:lpstr>
      <vt:lpstr>An assembly is … an at-one-ment!</vt:lpstr>
      <vt:lpstr>Slide 79</vt:lpstr>
      <vt:lpstr>The Bible says, “… assembled …”</vt:lpstr>
      <vt:lpstr>The Bible says, “… the elders of Israel …”</vt:lpstr>
      <vt:lpstr>The Bible says, “… and all the heads of the tribes, the chief of the fathers of the children of Israel …”</vt:lpstr>
      <vt:lpstr>The Bible says, “… and all the heads of the tribes, the chief of the fathers of the children of Israel …”</vt:lpstr>
      <vt:lpstr>Question:</vt:lpstr>
      <vt:lpstr>Slide 85</vt:lpstr>
      <vt:lpstr>The Bible says, “… unto king Solomon in Jerusalem …”</vt:lpstr>
      <vt:lpstr>The Bible says, “… unto king Solomon in Jerusalem …”</vt:lpstr>
      <vt:lpstr>The Bible says, “… unto king Solomon in Jerusalem …”</vt:lpstr>
      <vt:lpstr>The Bible says, “… unto king Solomon in Jerusalem …”</vt:lpstr>
      <vt:lpstr>Slide 90</vt:lpstr>
      <vt:lpstr>Question:</vt:lpstr>
      <vt:lpstr>We are to be assembled together in one body unto Christ Jesus, our Head, by faith into the Heavenly Jerusalem above, even that “upper room” therein, that Most Holy Place:</vt:lpstr>
      <vt:lpstr>We are to be assembled together in one body unto Christ Jesus, our Head, by faith into the Heavenly Jerusalem above, even that “upper room” therein, that Most Holy Place:</vt:lpstr>
      <vt:lpstr>Question:</vt:lpstr>
      <vt:lpstr>The Bible says, “… that they might bring up the ark of the covenant of the LORD out of the city of David, which is Zion.”</vt:lpstr>
      <vt:lpstr>1 Ki. 8:2; 2 Chr. 5:3 KJB</vt:lpstr>
      <vt:lpstr>Question:</vt:lpstr>
      <vt:lpstr>The Bible says, “… at the feast …”</vt:lpstr>
      <vt:lpstr>Question:</vt:lpstr>
      <vt:lpstr>Slide 100</vt:lpstr>
      <vt:lpstr>Slide 101</vt:lpstr>
      <vt:lpstr>First Feast of the LORD</vt:lpstr>
      <vt:lpstr>First Feast of the LORD</vt:lpstr>
      <vt:lpstr>First Feast of the LORD</vt:lpstr>
      <vt:lpstr>Slide 105</vt:lpstr>
      <vt:lpstr>Slide 106</vt:lpstr>
      <vt:lpstr>Second Feast of the LORD</vt:lpstr>
      <vt:lpstr>Second Feast of the LORD</vt:lpstr>
      <vt:lpstr>Second Feast of the LORD</vt:lpstr>
      <vt:lpstr>Slide 110</vt:lpstr>
      <vt:lpstr>Slide 111</vt:lpstr>
      <vt:lpstr>Third Feast of the LORD</vt:lpstr>
      <vt:lpstr>Third Feast of the LORD</vt:lpstr>
      <vt:lpstr>Third Feast of the LORD</vt:lpstr>
      <vt:lpstr>Third Feast of the LORD</vt:lpstr>
      <vt:lpstr>Slide 116</vt:lpstr>
      <vt:lpstr>Slide 117</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Slide 127</vt:lpstr>
      <vt:lpstr>Slide 128</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Slide 143</vt:lpstr>
      <vt:lpstr>Slide 144</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Slide 154</vt:lpstr>
      <vt:lpstr>Slide 155</vt:lpstr>
      <vt:lpstr>Seventh Feast of the LORD</vt:lpstr>
      <vt:lpstr>Seventh Feast of the LORD</vt:lpstr>
      <vt:lpstr>Seventh Feast of the LORD</vt:lpstr>
      <vt:lpstr>Seventh Feast of the LORD</vt:lpstr>
      <vt:lpstr>Seventh Feast of the LORD</vt:lpstr>
      <vt:lpstr>Seventh Feast of the LORD</vt:lpstr>
      <vt:lpstr>Seventh Feast of the LORD</vt:lpstr>
      <vt:lpstr>Seventh Feast of the LORD</vt:lpstr>
      <vt:lpstr>Slide 164</vt:lpstr>
      <vt:lpstr>Slide 165</vt:lpstr>
      <vt:lpstr>The Bible says, “… at the feast …”</vt:lpstr>
      <vt:lpstr>The Bible says, “… at the feast in the month Ethanim, which is the seventh month.”</vt:lpstr>
      <vt:lpstr>The Bible says, “… at the feast in the month Ethanim, which is the seventh month.”</vt:lpstr>
      <vt:lpstr>The Bible says, “… at the feast in the month Ethanim, which is the seventh month.”</vt:lpstr>
      <vt:lpstr>The Bible says, “… at the feast in the month Ethanim, which is the seventh month.”</vt:lpstr>
      <vt:lpstr>The Bible says, “… at the feast in the month Ethanim, which is the seventh month.”</vt:lpstr>
      <vt:lpstr>The Bible says, “… at the feast in the month Ethanim, which is the seventh month.”</vt:lpstr>
      <vt:lpstr>1 Ki. 8:3; 2 Chr. 5:4 KJB</vt:lpstr>
      <vt:lpstr>The Bible says, “And all the elders of Israel came …”</vt:lpstr>
      <vt:lpstr>The Bible says, “And all the elders of Israel came …”</vt:lpstr>
      <vt:lpstr>The Bible says, “And all the elders of Israel came …”</vt:lpstr>
      <vt:lpstr>The Bible says, “… and the priests …”</vt:lpstr>
      <vt:lpstr>The Bible says, “… and the priests …”</vt:lpstr>
      <vt:lpstr>The Bible says, “… and the priests …”</vt:lpstr>
      <vt:lpstr>The Bible says, “… and the priests …”</vt:lpstr>
      <vt:lpstr>Slide 181</vt:lpstr>
      <vt:lpstr>The Bible says, “... took up the ark.”</vt:lpstr>
      <vt:lpstr>The Bible says, “... took up the ark.”</vt:lpstr>
      <vt:lpstr>1 Ki. 8:4; 2 Chr. 5:5 KJB</vt:lpstr>
      <vt:lpstr>Slide 185</vt:lpstr>
      <vt:lpstr>The Bible says, “And they brought up the ark of the LORD, and the tabernacle of the congregation …”</vt:lpstr>
      <vt:lpstr>The Bible says, “And they brought up the ark of the LORD, and the tabernacle of the congregation …”</vt:lpstr>
      <vt:lpstr>The Bible says, “And they brought up the ark of the LORD, and the tabernacle of the congregation …”</vt:lpstr>
      <vt:lpstr>The Bible says, “... and all the holy vessels that were in the tabernacle …”</vt:lpstr>
      <vt:lpstr>The Bible says, “... and all the holy vessels that were in the tabernacle …”</vt:lpstr>
      <vt:lpstr>The Bible says, “... and all the holy vessels that were in the tabernacle …”</vt:lpstr>
      <vt:lpstr>The Bible says, “... and all the holy vessels that were in the tabernacle …”</vt:lpstr>
      <vt:lpstr>The Bible says, “... even those did the priests and the Levites bring up.”</vt:lpstr>
      <vt:lpstr>1 Ki. 8:5; 2 Chr. 5:6 KJB</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1 Ki. 8:6; 2 Chr. 5:7 KJB</vt:lpstr>
      <vt:lpstr>The Bible says, “And the priests brought in the ark of the covenant of the LORD …”</vt:lpstr>
      <vt:lpstr>The Bible says, “And the priests brought in the ark of the covenant of the LORD …”</vt:lpstr>
      <vt:lpstr>Slide 206</vt:lpstr>
      <vt:lpstr>The Bible says, “... unto his place, into the oracle of the house, to the most holy place, even under the wings of the cherubims.”</vt:lpstr>
      <vt:lpstr>The Bible says, “... unto his place, into the oracle of the house, to the most holy place, even under the wings of the cherubims.”</vt:lpstr>
      <vt:lpstr>The Bible says, “... unto his place, into the oracle of the house, to the most holy place, even under the wings of the cherubims.”</vt:lpstr>
      <vt:lpstr>The Bible says, “... unto his place, into the oracle of the house, to the most holy place, even under the wings of the cherubims.”</vt:lpstr>
      <vt:lpstr>The Bible says, “... unto his place, into the oracle of the house, to the most holy place, even under the wings of the cherubims.”</vt:lpstr>
      <vt:lpstr>The Bible says, “... unto his place, into the oracle of the house, to the most holy place, even under the wings of the cherubims.”</vt:lpstr>
      <vt:lpstr>1 Ki. 8:7; 2 Chr. 5:8 KJB</vt:lpstr>
      <vt:lpstr>Slide 214</vt:lpstr>
      <vt:lpstr>Slide 215</vt:lpstr>
      <vt:lpstr>Slide 216</vt:lpstr>
      <vt:lpstr>The Bible says, “For the cherubims …”</vt:lpstr>
      <vt:lpstr>The Bible says, “For the cherubims …”</vt:lpstr>
      <vt:lpstr>The Bible says, “For the cherubims …”</vt:lpstr>
      <vt:lpstr>Slide 220</vt:lpstr>
      <vt:lpstr>Slide 221</vt:lpstr>
      <vt:lpstr>Slide 222</vt:lpstr>
      <vt:lpstr>The Bible says, “For the cherubims …”</vt:lpstr>
      <vt:lpstr>The Bible says, “For the cherubims …”</vt:lpstr>
      <vt:lpstr>The Bible says, “For the cherubims …”</vt:lpstr>
      <vt:lpstr>The Bible says, “For the cherubims …”</vt:lpstr>
      <vt:lpstr>The Bible says, “For the cherubims …”</vt:lpstr>
      <vt:lpstr>1 Ki. 8:8; 2 Chr. 5:9 KJB</vt:lpstr>
      <vt:lpstr>The Bible says, “And they drew out the staves …”</vt:lpstr>
      <vt:lpstr>Slide 230</vt:lpstr>
      <vt:lpstr>1 Ki. 8:9; 2 Chr. 5:10 KJB</vt:lpstr>
      <vt:lpstr>1 Ki. 8:9; 2 Chr. 5:10 KJB</vt:lpstr>
      <vt:lpstr>The Bible says, “There was nothing in the ark save the two tables of stone …”</vt:lpstr>
      <vt:lpstr>The Bible says, “There was nothing in the ark save the two tables of stone …”</vt:lpstr>
      <vt:lpstr>The Bible says, “There was nothing in the ark save the two tables of stone …”</vt:lpstr>
      <vt:lpstr>The Bible says, “There was nothing in the ark save the two tables of stone …”</vt:lpstr>
      <vt:lpstr>The Bible says, “There was nothing in the ark save the two tables of stone …”</vt:lpstr>
      <vt:lpstr>The Bible says, “There was nothing in the ark save the two tables of stone …”</vt:lpstr>
      <vt:lpstr>Slide 239</vt:lpstr>
      <vt:lpstr>Slide 240</vt:lpstr>
      <vt:lpstr>Slide 241</vt:lpstr>
      <vt:lpstr>Slide 242</vt:lpstr>
      <vt:lpstr>The Bible says, “There was nothing in the ark save the two tables of stone …”</vt:lpstr>
      <vt:lpstr>The Bible says, “There was nothing in the ark save the two tables of stone …”</vt:lpstr>
      <vt:lpstr>The Bible says, “There was nothing in the ark save the two tables of stone …”</vt:lpstr>
      <vt:lpstr>The Bible says, “There was nothing in the ark save the two tables of stone …”</vt:lpstr>
      <vt:lpstr>The Bible says, “... the LORD made a covenant with the children of Israel, when they came out of Egypt.”</vt:lpstr>
      <vt:lpstr>1 Ki. 8:10; 2 Chr. 5:11-13 KJB</vt:lpstr>
      <vt:lpstr>The Bible says, “And it came to pass, when the priests were come out of the holy place …”</vt:lpstr>
      <vt:lpstr>The Bible says, “And it came to pass, when the priests were come out of the holy place …”</vt:lpstr>
      <vt:lpstr>The Bible says, “And it came to pass, when the priests were come out of the holy place …”</vt:lpstr>
      <vt:lpstr>The Bible says, “And it came to pass, when the priests were come out of the holy place …”</vt:lpstr>
      <vt:lpstr>The Bible says, “And it came to pass, when the priests were come out of the holy place …”</vt:lpstr>
      <vt:lpstr>Slide 254</vt:lpstr>
      <vt:lpstr>The Bible says, “... that the cloud filled the house of the LORD,”</vt:lpstr>
      <vt:lpstr>The Bible says, “... that the cloud filled the house of the LORD,”</vt:lpstr>
      <vt:lpstr>The Bible says, “... that the cloud filled the house of the LORD,”</vt:lpstr>
      <vt:lpstr>1 Ki. 8:11; 2 Chr. 5:14 KJB</vt:lpstr>
      <vt:lpstr>The Bible says, “So that the priests could not stand to minister because of the cloud …”</vt:lpstr>
      <vt:lpstr>The Bible says, “So that the priests could not stand to minister because of the cloud …”</vt:lpstr>
      <vt:lpstr>Slide 261</vt:lpstr>
      <vt:lpstr>The Bible says, “... for the glory of the LORD had filled the house of God.”</vt:lpstr>
      <vt:lpstr>1 Ki. 8:12; 2 Chr. 6:1 KJB</vt:lpstr>
      <vt:lpstr>The Bible says, “Then spake Solomon …”</vt:lpstr>
      <vt:lpstr>The Bible says, “... The LORD said that he would dwell in the thick darkness.”</vt:lpstr>
      <vt:lpstr>The Bible says, “... The LORD said that he would dwell in the thick darkness.”</vt:lpstr>
      <vt:lpstr>1 Ki. 8:13; 2 Chr. 6:2 KJB</vt:lpstr>
      <vt:lpstr>The Bible says, “But I have built an house of habitation for thee …”</vt:lpstr>
      <vt:lpstr>The Bible says, “But I have built an house of habitation for thee …”</vt:lpstr>
      <vt:lpstr>The Bible says, “... a settled place for thee to abide in for ever.”</vt:lpstr>
      <vt:lpstr>The Bible says, “... a settled place for thee to abide in for ever.”</vt:lpstr>
      <vt:lpstr>The Bible says, “... a settled place for thee to abide in for ever.”</vt:lpstr>
      <vt:lpstr>The Bible says, “... a settled place for thee to abide in for ever.”</vt:lpstr>
      <vt:lpstr>The Bible says, “... a settled place for thee to abide in for ever.”</vt:lpstr>
      <vt:lpstr>The Bible says, “... a settled place for thee to abide in for ever.”</vt:lpstr>
      <vt:lpstr>The Bible says, “... a settled place for thee to abide in for ever.”</vt:lpstr>
      <vt:lpstr>Slide 277</vt:lpstr>
      <vt:lpstr>1 Ki. 8:14; 2 Chr. 6:3 KJB</vt:lpstr>
      <vt:lpstr>The Bible says, “And the king turned his face about …”</vt:lpstr>
      <vt:lpstr>The Bible says, “... and blessed the whole congregation of Israel …”</vt:lpstr>
      <vt:lpstr>The Bible says, “... and all the congregation of Israel stood.”</vt:lpstr>
      <vt:lpstr>The Bible says, “... and all the congregation of Israel stood.”</vt:lpstr>
      <vt:lpstr>The Bible says, “... and all the congregation of Israel stood.”</vt:lpstr>
      <vt:lpstr>Slide 284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673</cp:revision>
  <dcterms:created xsi:type="dcterms:W3CDTF">2019-03-15T01:46:38Z</dcterms:created>
  <dcterms:modified xsi:type="dcterms:W3CDTF">2019-07-20T19:09:06Z</dcterms:modified>
</cp:coreProperties>
</file>