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256" r:id="rId2"/>
    <p:sldId id="257" r:id="rId3"/>
    <p:sldId id="266" r:id="rId4"/>
    <p:sldId id="269" r:id="rId5"/>
    <p:sldId id="271" r:id="rId6"/>
    <p:sldId id="272" r:id="rId7"/>
    <p:sldId id="273" r:id="rId8"/>
    <p:sldId id="274" r:id="rId9"/>
    <p:sldId id="275" r:id="rId10"/>
    <p:sldId id="276" r:id="rId11"/>
    <p:sldId id="316" r:id="rId12"/>
    <p:sldId id="317" r:id="rId13"/>
    <p:sldId id="318" r:id="rId14"/>
    <p:sldId id="320" r:id="rId15"/>
    <p:sldId id="321" r:id="rId16"/>
    <p:sldId id="338" r:id="rId17"/>
    <p:sldId id="336" r:id="rId18"/>
    <p:sldId id="335" r:id="rId19"/>
    <p:sldId id="341" r:id="rId20"/>
    <p:sldId id="319" r:id="rId21"/>
    <p:sldId id="342" r:id="rId22"/>
    <p:sldId id="343" r:id="rId23"/>
    <p:sldId id="344" r:id="rId24"/>
    <p:sldId id="345" r:id="rId25"/>
    <p:sldId id="346" r:id="rId26"/>
    <p:sldId id="347" r:id="rId27"/>
    <p:sldId id="348" r:id="rId28"/>
    <p:sldId id="349" r:id="rId29"/>
    <p:sldId id="350" r:id="rId30"/>
    <p:sldId id="351" r:id="rId31"/>
    <p:sldId id="352" r:id="rId32"/>
    <p:sldId id="354" r:id="rId33"/>
    <p:sldId id="362" r:id="rId34"/>
    <p:sldId id="369" r:id="rId35"/>
    <p:sldId id="386" r:id="rId36"/>
    <p:sldId id="370" r:id="rId37"/>
    <p:sldId id="387" r:id="rId38"/>
    <p:sldId id="371" r:id="rId39"/>
    <p:sldId id="388" r:id="rId40"/>
    <p:sldId id="372" r:id="rId41"/>
    <p:sldId id="389" r:id="rId42"/>
    <p:sldId id="373" r:id="rId43"/>
    <p:sldId id="390" r:id="rId44"/>
    <p:sldId id="376" r:id="rId45"/>
    <p:sldId id="391" r:id="rId46"/>
    <p:sldId id="380" r:id="rId47"/>
    <p:sldId id="392" r:id="rId48"/>
    <p:sldId id="423" r:id="rId49"/>
    <p:sldId id="424" r:id="rId50"/>
    <p:sldId id="425" r:id="rId51"/>
    <p:sldId id="426" r:id="rId52"/>
    <p:sldId id="431" r:id="rId53"/>
    <p:sldId id="432" r:id="rId54"/>
    <p:sldId id="435" r:id="rId55"/>
    <p:sldId id="463" r:id="rId56"/>
    <p:sldId id="439" r:id="rId57"/>
    <p:sldId id="440" r:id="rId58"/>
    <p:sldId id="441" r:id="rId59"/>
    <p:sldId id="473" r:id="rId60"/>
    <p:sldId id="442" r:id="rId61"/>
    <p:sldId id="445" r:id="rId62"/>
    <p:sldId id="446" r:id="rId63"/>
    <p:sldId id="447" r:id="rId64"/>
    <p:sldId id="449" r:id="rId65"/>
    <p:sldId id="450" r:id="rId66"/>
    <p:sldId id="451" r:id="rId67"/>
    <p:sldId id="452" r:id="rId68"/>
    <p:sldId id="455" r:id="rId69"/>
    <p:sldId id="456" r:id="rId70"/>
    <p:sldId id="457" r:id="rId71"/>
    <p:sldId id="458" r:id="rId72"/>
    <p:sldId id="459" r:id="rId73"/>
    <p:sldId id="460" r:id="rId74"/>
    <p:sldId id="461" r:id="rId75"/>
    <p:sldId id="464" r:id="rId76"/>
    <p:sldId id="462" r:id="rId77"/>
    <p:sldId id="470" r:id="rId78"/>
    <p:sldId id="474" r:id="rId79"/>
    <p:sldId id="472" r:id="rId80"/>
    <p:sldId id="471" r:id="rId81"/>
    <p:sldId id="475" r:id="rId82"/>
    <p:sldId id="484" r:id="rId83"/>
    <p:sldId id="481" r:id="rId84"/>
    <p:sldId id="482" r:id="rId85"/>
    <p:sldId id="483" r:id="rId86"/>
    <p:sldId id="485" r:id="rId87"/>
    <p:sldId id="486" r:id="rId88"/>
    <p:sldId id="487" r:id="rId89"/>
    <p:sldId id="488" r:id="rId90"/>
    <p:sldId id="490" r:id="rId91"/>
    <p:sldId id="489" r:id="rId92"/>
    <p:sldId id="502" r:id="rId93"/>
    <p:sldId id="505" r:id="rId94"/>
    <p:sldId id="506" r:id="rId95"/>
    <p:sldId id="512" r:id="rId96"/>
    <p:sldId id="511" r:id="rId97"/>
    <p:sldId id="513" r:id="rId98"/>
    <p:sldId id="514" r:id="rId99"/>
    <p:sldId id="516" r:id="rId100"/>
    <p:sldId id="517" r:id="rId101"/>
    <p:sldId id="519" r:id="rId102"/>
    <p:sldId id="515" r:id="rId103"/>
    <p:sldId id="520" r:id="rId104"/>
    <p:sldId id="521" r:id="rId105"/>
    <p:sldId id="522" r:id="rId106"/>
    <p:sldId id="523" r:id="rId107"/>
    <p:sldId id="525" r:id="rId108"/>
    <p:sldId id="528" r:id="rId109"/>
    <p:sldId id="536" r:id="rId110"/>
    <p:sldId id="535" r:id="rId111"/>
    <p:sldId id="537" r:id="rId112"/>
    <p:sldId id="539" r:id="rId113"/>
    <p:sldId id="542"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0"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C0E100-12D1-46F6-B62C-AB1061B389D9}" type="datetimeFigureOut">
              <a:rPr lang="en-US" smtClean="0"/>
              <a:pPr/>
              <a:t>7/20/2019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923A7C-A053-4177-8253-7FCB8AC3FB2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923A7C-A053-4177-8253-7FCB8AC3FB2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584537-2366-403E-9EDA-6277BBDC0461}"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84537-2366-403E-9EDA-6277BBDC0461}"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84537-2366-403E-9EDA-6277BBDC0461}"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84537-2366-403E-9EDA-6277BBDC0461}"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584537-2366-403E-9EDA-6277BBDC0461}" type="datetimeFigureOut">
              <a:rPr lang="en-US" smtClean="0"/>
              <a:pPr/>
              <a:t>7/20/2019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584537-2366-403E-9EDA-6277BBDC0461}" type="datetimeFigureOut">
              <a:rPr lang="en-US" smtClean="0"/>
              <a:pPr/>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584537-2366-403E-9EDA-6277BBDC0461}" type="datetimeFigureOut">
              <a:rPr lang="en-US" smtClean="0"/>
              <a:pPr/>
              <a:t>7/20/2019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584537-2366-403E-9EDA-6277BBDC0461}" type="datetimeFigureOut">
              <a:rPr lang="en-US" smtClean="0"/>
              <a:pPr/>
              <a:t>7/20/2019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84537-2366-403E-9EDA-6277BBDC0461}" type="datetimeFigureOut">
              <a:rPr lang="en-US" smtClean="0"/>
              <a:pPr/>
              <a:t>7/20/2019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84537-2366-403E-9EDA-6277BBDC0461}" type="datetimeFigureOut">
              <a:rPr lang="en-US" smtClean="0"/>
              <a:pPr/>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84537-2366-403E-9EDA-6277BBDC0461}" type="datetimeFigureOut">
              <a:rPr lang="en-US" smtClean="0"/>
              <a:pPr/>
              <a:t>7/20/2019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7018C-56CD-48C3-B6A0-BBB4FC0F56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84537-2366-403E-9EDA-6277BBDC0461}" type="datetimeFigureOut">
              <a:rPr lang="en-US" smtClean="0"/>
              <a:pPr/>
              <a:t>7/20/2019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7018C-56CD-48C3-B6A0-BBB4FC0F56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7709"/>
            <a:ext cx="8839200" cy="810491"/>
          </a:xfrm>
        </p:spPr>
        <p:txBody>
          <a:bodyPr>
            <a:noAutofit/>
          </a:bodyPr>
          <a:lstStyle/>
          <a:p>
            <a:r>
              <a:rPr lang="en-US" sz="6600" b="1" dirty="0" err="1" smtClean="0">
                <a:solidFill>
                  <a:srgbClr val="00B0F0"/>
                </a:solidFill>
                <a:effectLst/>
              </a:rPr>
              <a:t>Dead</a:t>
            </a:r>
            <a:r>
              <a:rPr lang="en-US" sz="6600" b="1" dirty="0" err="1" smtClean="0">
                <a:solidFill>
                  <a:srgbClr val="FF0000"/>
                </a:solidFill>
                <a:effectLst/>
              </a:rPr>
              <a:t>i</a:t>
            </a:r>
            <a:r>
              <a:rPr lang="en-US" sz="6600" b="1" dirty="0" err="1" smtClean="0">
                <a:solidFill>
                  <a:schemeClr val="bg1"/>
                </a:solidFill>
                <a:effectLst/>
              </a:rPr>
              <a:t>cated</a:t>
            </a:r>
            <a:r>
              <a:rPr lang="en-US" sz="6600" b="1" dirty="0" smtClean="0">
                <a:solidFill>
                  <a:schemeClr val="bg1"/>
                </a:solidFill>
                <a:effectLst/>
              </a:rPr>
              <a:t> To God</a:t>
            </a:r>
            <a:endParaRPr lang="en-US" sz="6600" b="1" dirty="0">
              <a:solidFill>
                <a:schemeClr val="bg1"/>
              </a:solidFill>
              <a:effectLst/>
            </a:endParaRPr>
          </a:p>
        </p:txBody>
      </p:sp>
      <p:sp>
        <p:nvSpPr>
          <p:cNvPr id="9" name="TextBox 8"/>
          <p:cNvSpPr txBox="1"/>
          <p:nvPr/>
        </p:nvSpPr>
        <p:spPr>
          <a:xfrm>
            <a:off x="762000" y="6134955"/>
            <a:ext cx="7526356" cy="707886"/>
          </a:xfrm>
          <a:prstGeom prst="rect">
            <a:avLst/>
          </a:prstGeom>
          <a:noFill/>
        </p:spPr>
        <p:txBody>
          <a:bodyPr wrap="none" rtlCol="0">
            <a:spAutoFit/>
          </a:bodyPr>
          <a:lstStyle/>
          <a:p>
            <a:r>
              <a:rPr lang="en-US" sz="4000" b="1" dirty="0" smtClean="0">
                <a:solidFill>
                  <a:schemeClr val="bg1"/>
                </a:solidFill>
              </a:rPr>
              <a:t>http://www.pearltrees.com/awhn</a:t>
            </a:r>
            <a:endParaRPr lang="en-US" sz="4000" b="1" dirty="0">
              <a:solidFill>
                <a:schemeClr val="bg1"/>
              </a:solidFill>
            </a:endParaRPr>
          </a:p>
        </p:txBody>
      </p:sp>
      <p:pic>
        <p:nvPicPr>
          <p:cNvPr id="6" name="Content Placeholder 5" descr="The-Temple-Institute-745x396.jpg"/>
          <p:cNvPicPr>
            <a:picLocks noGrp="1" noChangeAspect="1"/>
          </p:cNvPicPr>
          <p:nvPr>
            <p:ph idx="1"/>
          </p:nvPr>
        </p:nvPicPr>
        <p:blipFill>
          <a:blip r:embed="rId2" cstate="print"/>
          <a:stretch>
            <a:fillRect/>
          </a:stretch>
        </p:blipFill>
        <p:spPr>
          <a:xfrm>
            <a:off x="0" y="990600"/>
            <a:ext cx="9144000" cy="5181600"/>
          </a:xfrm>
        </p:spPr>
      </p:pic>
    </p:spTree>
    <p:extLst>
      <p:ext uri="{BB962C8B-B14F-4D97-AF65-F5344CB8AC3E}">
        <p14:creationId xmlns:p14="http://schemas.microsoft.com/office/powerpoint/2010/main" xmlns="" val="302574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40507pcog-Solomons-temple_BD.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a:t>
            </a:r>
            <a:r>
              <a:rPr lang="en-US" sz="3600" b="1" dirty="0" smtClean="0">
                <a:solidFill>
                  <a:srgbClr val="FFFF00"/>
                </a:solidFill>
              </a:rPr>
              <a:t>So that the priests could not stand to minister because of the cloud</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4000" dirty="0" smtClean="0">
                <a:solidFill>
                  <a:schemeClr val="bg1"/>
                </a:solidFill>
              </a:rPr>
              <a:t>Intercession is done.</a:t>
            </a:r>
          </a:p>
          <a:p>
            <a:endParaRPr lang="en-US" sz="800" dirty="0" smtClean="0">
              <a:solidFill>
                <a:schemeClr val="bg1"/>
              </a:solidFill>
            </a:endParaRPr>
          </a:p>
          <a:p>
            <a:r>
              <a:rPr lang="en-US" sz="4000" dirty="0" smtClean="0">
                <a:solidFill>
                  <a:schemeClr val="bg1"/>
                </a:solidFill>
              </a:rPr>
              <a:t>The work is </a:t>
            </a:r>
            <a:r>
              <a:rPr lang="en-US" sz="4000" b="1" u="sng" dirty="0" smtClean="0">
                <a:solidFill>
                  <a:schemeClr val="bg1"/>
                </a:solidFill>
              </a:rPr>
              <a:t>finished</a:t>
            </a:r>
            <a:r>
              <a:rPr lang="en-US" sz="4000" dirty="0" smtClean="0">
                <a:solidFill>
                  <a:schemeClr val="bg1"/>
                </a:solidFill>
              </a:rPr>
              <a:t>, and the golden censor thrown down.</a:t>
            </a:r>
          </a:p>
          <a:p>
            <a:endParaRPr lang="en-US" sz="800" dirty="0" smtClean="0">
              <a:solidFill>
                <a:schemeClr val="bg1"/>
              </a:solidFill>
            </a:endParaRPr>
          </a:p>
          <a:p>
            <a:r>
              <a:rPr lang="en-US" sz="4000" dirty="0" smtClean="0">
                <a:solidFill>
                  <a:schemeClr val="bg1"/>
                </a:solidFill>
              </a:rPr>
              <a:t>The number of His kingdom is made up, and the </a:t>
            </a:r>
            <a:r>
              <a:rPr lang="en-US" sz="4000" dirty="0" err="1" smtClean="0">
                <a:solidFill>
                  <a:schemeClr val="bg1"/>
                </a:solidFill>
              </a:rPr>
              <a:t>firstfruits</a:t>
            </a:r>
            <a:r>
              <a:rPr lang="en-US" sz="4000" dirty="0" smtClean="0">
                <a:solidFill>
                  <a:schemeClr val="bg1"/>
                </a:solidFill>
              </a:rPr>
              <a:t> are eternally sealed, the '144,000' (</a:t>
            </a:r>
            <a:r>
              <a:rPr lang="en-US" sz="4000" b="1" dirty="0" smtClean="0">
                <a:solidFill>
                  <a:srgbClr val="00B050"/>
                </a:solidFill>
              </a:rPr>
              <a:t>Rev.</a:t>
            </a:r>
            <a:r>
              <a:rPr lang="en-US" sz="4000" dirty="0" smtClean="0">
                <a:solidFill>
                  <a:schemeClr val="bg1"/>
                </a:solidFill>
              </a:rPr>
              <a:t> 7 &amp; 14 KJB), and the final number, the last generation, are counted and entered into the fold.</a:t>
            </a:r>
            <a:endParaRPr lang="en-US" sz="4000" i="1" dirty="0" smtClean="0">
              <a:solidFill>
                <a:schemeClr val="bg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a:t>
            </a:r>
            <a:r>
              <a:rPr lang="en-US" sz="3600" b="1" dirty="0" smtClean="0">
                <a:solidFill>
                  <a:srgbClr val="FFFF00"/>
                </a:solidFill>
              </a:rPr>
              <a:t>So that the priests could not stand to minister because of the cloud</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500" dirty="0" smtClean="0">
                <a:solidFill>
                  <a:schemeClr val="bg1"/>
                </a:solidFill>
              </a:rPr>
              <a:t>Rev. 8:5  And </a:t>
            </a:r>
            <a:r>
              <a:rPr lang="en-US" sz="2500" b="1" dirty="0" smtClean="0">
                <a:solidFill>
                  <a:srgbClr val="FFFF00"/>
                </a:solidFill>
              </a:rPr>
              <a:t>the angel took the censer, and filled it with fire of the altar, and cast </a:t>
            </a:r>
            <a:r>
              <a:rPr lang="en-US" sz="2500" b="1" i="1" dirty="0" smtClean="0">
                <a:solidFill>
                  <a:srgbClr val="FFFF00"/>
                </a:solidFill>
              </a:rPr>
              <a:t>it</a:t>
            </a:r>
            <a:r>
              <a:rPr lang="en-US" sz="2500" b="1" dirty="0" smtClean="0">
                <a:solidFill>
                  <a:srgbClr val="FFFF00"/>
                </a:solidFill>
              </a:rPr>
              <a:t> into the earth</a:t>
            </a:r>
            <a:r>
              <a:rPr lang="en-US" sz="2500" dirty="0" smtClean="0">
                <a:solidFill>
                  <a:schemeClr val="bg1"/>
                </a:solidFill>
              </a:rPr>
              <a:t>: and there were voices, and </a:t>
            </a:r>
            <a:r>
              <a:rPr lang="en-US" sz="2500" dirty="0" err="1" smtClean="0">
                <a:solidFill>
                  <a:schemeClr val="bg1"/>
                </a:solidFill>
              </a:rPr>
              <a:t>thunderings</a:t>
            </a:r>
            <a:r>
              <a:rPr lang="en-US" sz="2500" dirty="0" smtClean="0">
                <a:solidFill>
                  <a:schemeClr val="bg1"/>
                </a:solidFill>
              </a:rPr>
              <a:t>, and </a:t>
            </a:r>
            <a:r>
              <a:rPr lang="en-US" sz="2500" dirty="0" err="1" smtClean="0">
                <a:solidFill>
                  <a:schemeClr val="bg1"/>
                </a:solidFill>
              </a:rPr>
              <a:t>lightnings</a:t>
            </a:r>
            <a:r>
              <a:rPr lang="en-US" sz="2500" dirty="0" smtClean="0">
                <a:solidFill>
                  <a:schemeClr val="bg1"/>
                </a:solidFill>
              </a:rPr>
              <a:t>, and an earthquake.</a:t>
            </a:r>
          </a:p>
          <a:p>
            <a:endParaRPr lang="en-US" sz="800" dirty="0" smtClean="0">
              <a:solidFill>
                <a:schemeClr val="bg1"/>
              </a:solidFill>
            </a:endParaRPr>
          </a:p>
          <a:p>
            <a:r>
              <a:rPr lang="en-US" sz="2500" dirty="0" smtClean="0">
                <a:solidFill>
                  <a:schemeClr val="bg1"/>
                </a:solidFill>
              </a:rPr>
              <a:t>Dan. 12:1  And </a:t>
            </a:r>
            <a:r>
              <a:rPr lang="en-US" sz="2500" b="1" dirty="0" smtClean="0">
                <a:solidFill>
                  <a:srgbClr val="FFFF00"/>
                </a:solidFill>
              </a:rPr>
              <a:t>at that time shall Michael stand up, the great prince which </a:t>
            </a:r>
            <a:r>
              <a:rPr lang="en-US" sz="2500" b="1" dirty="0" err="1" smtClean="0">
                <a:solidFill>
                  <a:srgbClr val="FFFF00"/>
                </a:solidFill>
              </a:rPr>
              <a:t>standeth</a:t>
            </a:r>
            <a:r>
              <a:rPr lang="en-US" sz="2500" b="1" dirty="0" smtClean="0">
                <a:solidFill>
                  <a:srgbClr val="FFFF00"/>
                </a:solidFill>
              </a:rPr>
              <a:t> for the children of thy people</a:t>
            </a:r>
            <a:r>
              <a:rPr lang="en-US" sz="2500" dirty="0" smtClean="0">
                <a:solidFill>
                  <a:schemeClr val="bg1"/>
                </a:solidFill>
              </a:rPr>
              <a:t>: and there shall be a time of trouble, such as never was since there was a nation even to that same time: and at that time thy people shall be delivered, every one that shall be found written in the book.</a:t>
            </a:r>
          </a:p>
          <a:p>
            <a:endParaRPr lang="en-US" sz="900" dirty="0" smtClean="0">
              <a:solidFill>
                <a:schemeClr val="bg1"/>
              </a:solidFill>
            </a:endParaRPr>
          </a:p>
          <a:p>
            <a:r>
              <a:rPr lang="en-US" sz="2500" dirty="0" err="1" smtClean="0">
                <a:solidFill>
                  <a:schemeClr val="bg1"/>
                </a:solidFill>
              </a:rPr>
              <a:t>Luk</a:t>
            </a:r>
            <a:r>
              <a:rPr lang="en-US" sz="2500" dirty="0" smtClean="0">
                <a:solidFill>
                  <a:schemeClr val="bg1"/>
                </a:solidFill>
              </a:rPr>
              <a:t>. 13:25  When </a:t>
            </a:r>
            <a:r>
              <a:rPr lang="en-US" sz="2500" b="1" dirty="0" smtClean="0">
                <a:solidFill>
                  <a:srgbClr val="FFFF00"/>
                </a:solidFill>
              </a:rPr>
              <a:t>once the master of the house is risen up, and hath shut to the door</a:t>
            </a:r>
            <a:r>
              <a:rPr lang="en-US" sz="2500" dirty="0" smtClean="0">
                <a:solidFill>
                  <a:schemeClr val="bg1"/>
                </a:solidFill>
              </a:rPr>
              <a:t>, and ye begin to stand without, and to knock at the door, saying, Lord, Lord, open unto us; and he shall answer and say unto you, I know you not whence ye are: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04_Episode_Preview.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for the glory of the LORD had filled the house of God.</a:t>
            </a:r>
            <a:r>
              <a:rPr lang="en-US" sz="36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3600" dirty="0" smtClean="0">
                <a:solidFill>
                  <a:schemeClr val="bg1"/>
                </a:solidFill>
              </a:rPr>
              <a:t>God has taken up residence in His Living Temple. Ezekiel's Temple is complete. The marriage of God to His kingdom is </a:t>
            </a:r>
            <a:r>
              <a:rPr lang="en-US" sz="3600" dirty="0" err="1" smtClean="0">
                <a:solidFill>
                  <a:schemeClr val="bg1"/>
                </a:solidFill>
              </a:rPr>
              <a:t>consumated</a:t>
            </a:r>
            <a:r>
              <a:rPr lang="en-US" sz="3600" dirty="0" smtClean="0">
                <a:solidFill>
                  <a:schemeClr val="bg1"/>
                </a:solidFill>
              </a:rPr>
              <a:t>.</a:t>
            </a:r>
          </a:p>
          <a:p>
            <a:endParaRPr lang="en-US" sz="1000" dirty="0" smtClean="0">
              <a:solidFill>
                <a:schemeClr val="bg1"/>
              </a:solidFill>
            </a:endParaRPr>
          </a:p>
          <a:p>
            <a:pPr lvl="1"/>
            <a:r>
              <a:rPr lang="en-US" sz="3600" dirty="0" smtClean="0">
                <a:solidFill>
                  <a:schemeClr val="bg1"/>
                </a:solidFill>
              </a:rPr>
              <a:t>Rev. 3:20  Behold, I stand at the door, and knock: </a:t>
            </a:r>
            <a:r>
              <a:rPr lang="en-US" sz="3600" b="1" dirty="0" smtClean="0">
                <a:solidFill>
                  <a:srgbClr val="00B0F0"/>
                </a:solidFill>
              </a:rPr>
              <a:t>if any man hear my voice, and open the door, I will come in to him, and will sup with him, and he with me</a:t>
            </a:r>
            <a:r>
              <a:rPr lang="en-US" sz="3600" dirty="0" smtClean="0">
                <a:solidFill>
                  <a:schemeClr val="bg1"/>
                </a:solidFill>
              </a:rPr>
              <a:t>.</a:t>
            </a:r>
            <a:endParaRPr lang="en-US" sz="3200" dirty="0" smtClean="0">
              <a:solidFill>
                <a:schemeClr val="bg1"/>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rgbClr val="00B050"/>
                </a:solidFill>
              </a:rPr>
              <a:t>1 </a:t>
            </a:r>
            <a:r>
              <a:rPr lang="en-US" sz="6000" b="1" dirty="0" err="1" smtClean="0">
                <a:solidFill>
                  <a:srgbClr val="00B050"/>
                </a:solidFill>
              </a:rPr>
              <a:t>Ki</a:t>
            </a:r>
            <a:r>
              <a:rPr lang="en-US" sz="6000" b="1" dirty="0" smtClean="0">
                <a:solidFill>
                  <a:srgbClr val="00B050"/>
                </a:solidFill>
              </a:rPr>
              <a:t>.</a:t>
            </a:r>
            <a:r>
              <a:rPr lang="en-US" sz="6000" b="1" dirty="0" smtClean="0">
                <a:solidFill>
                  <a:schemeClr val="bg1"/>
                </a:solidFill>
              </a:rPr>
              <a:t> 8:12; </a:t>
            </a:r>
            <a:r>
              <a:rPr lang="en-US" sz="6000" b="1" dirty="0" smtClean="0">
                <a:solidFill>
                  <a:srgbClr val="00B050"/>
                </a:solidFill>
              </a:rPr>
              <a:t>2 Chr.</a:t>
            </a:r>
            <a:r>
              <a:rPr lang="en-US" sz="6000" b="1" dirty="0" smtClean="0">
                <a:solidFill>
                  <a:schemeClr val="bg1"/>
                </a:solidFill>
              </a:rPr>
              <a:t> 6:1 KJB</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8:12 </a:t>
            </a:r>
            <a:r>
              <a:rPr lang="en-US" sz="3600" dirty="0" smtClean="0">
                <a:solidFill>
                  <a:schemeClr val="bg1"/>
                </a:solidFill>
              </a:rPr>
              <a:t>- Then </a:t>
            </a:r>
            <a:r>
              <a:rPr lang="en-US" sz="3600" b="1" dirty="0" err="1" smtClean="0">
                <a:solidFill>
                  <a:srgbClr val="FFFF00"/>
                </a:solidFill>
              </a:rPr>
              <a:t>spake</a:t>
            </a:r>
            <a:r>
              <a:rPr lang="en-US" sz="3600" dirty="0" smtClean="0">
                <a:solidFill>
                  <a:schemeClr val="bg1"/>
                </a:solidFill>
              </a:rPr>
              <a:t> Solomon, The LORD said that he would dwell in the thick darkness.</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6:1</a:t>
            </a:r>
            <a:r>
              <a:rPr lang="en-US" sz="3600" dirty="0" smtClean="0">
                <a:solidFill>
                  <a:schemeClr val="bg1"/>
                </a:solidFill>
              </a:rPr>
              <a:t> - Then </a:t>
            </a:r>
            <a:r>
              <a:rPr lang="en-US" sz="3600" b="1" dirty="0" smtClean="0">
                <a:solidFill>
                  <a:srgbClr val="FFFF00"/>
                </a:solidFill>
              </a:rPr>
              <a:t>said</a:t>
            </a:r>
            <a:r>
              <a:rPr lang="en-US" sz="3600" dirty="0" smtClean="0">
                <a:solidFill>
                  <a:schemeClr val="bg1"/>
                </a:solidFill>
              </a:rPr>
              <a:t> Solomon, The LORD </a:t>
            </a:r>
            <a:r>
              <a:rPr lang="en-US" sz="3600" b="1" dirty="0" smtClean="0">
                <a:solidFill>
                  <a:srgbClr val="FFFF00"/>
                </a:solidFill>
              </a:rPr>
              <a:t>hath</a:t>
            </a:r>
            <a:r>
              <a:rPr lang="en-US" sz="3600" dirty="0" smtClean="0">
                <a:solidFill>
                  <a:schemeClr val="bg1"/>
                </a:solidFill>
              </a:rPr>
              <a:t> said that he would dwell in the thick darkness.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a:t>
            </a:r>
            <a:r>
              <a:rPr lang="en-US" sz="3600" b="1" dirty="0" smtClean="0">
                <a:solidFill>
                  <a:srgbClr val="FFFF00"/>
                </a:solidFill>
              </a:rPr>
              <a:t>Then </a:t>
            </a:r>
            <a:r>
              <a:rPr lang="en-US" sz="3600" b="1" dirty="0" err="1" smtClean="0">
                <a:solidFill>
                  <a:srgbClr val="FFFF00"/>
                </a:solidFill>
              </a:rPr>
              <a:t>spake</a:t>
            </a:r>
            <a:r>
              <a:rPr lang="en-US" sz="3600" b="1" dirty="0" smtClean="0">
                <a:solidFill>
                  <a:srgbClr val="FFFF00"/>
                </a:solidFill>
              </a:rPr>
              <a:t> Solomon</a:t>
            </a:r>
            <a:r>
              <a:rPr lang="en-US" sz="3600" b="1" dirty="0" smtClean="0">
                <a:solidFill>
                  <a:schemeClr val="bg1"/>
                </a:solidFill>
              </a:rPr>
              <a:t> …”</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4000" dirty="0" smtClean="0">
                <a:solidFill>
                  <a:schemeClr val="bg1"/>
                </a:solidFill>
              </a:rPr>
              <a:t>Jesus speaks, and by the Holy Ghost:</a:t>
            </a:r>
          </a:p>
          <a:p>
            <a:endParaRPr lang="en-US" sz="1000" dirty="0" smtClean="0">
              <a:solidFill>
                <a:schemeClr val="bg1"/>
              </a:solidFill>
            </a:endParaRPr>
          </a:p>
          <a:p>
            <a:pPr lvl="1"/>
            <a:r>
              <a:rPr lang="en-US" sz="4000" dirty="0" smtClean="0">
                <a:solidFill>
                  <a:schemeClr val="bg1"/>
                </a:solidFill>
              </a:rPr>
              <a:t>Psa. 40:7  Then said I, </a:t>
            </a:r>
            <a:r>
              <a:rPr lang="en-US" sz="4000" b="1" dirty="0" smtClean="0">
                <a:solidFill>
                  <a:srgbClr val="FFFF00"/>
                </a:solidFill>
              </a:rPr>
              <a:t>Lo, I come</a:t>
            </a:r>
            <a:r>
              <a:rPr lang="en-US" sz="4000" dirty="0" smtClean="0">
                <a:solidFill>
                  <a:schemeClr val="bg1"/>
                </a:solidFill>
              </a:rPr>
              <a:t>: in the volume of the book </a:t>
            </a:r>
            <a:r>
              <a:rPr lang="en-US" sz="4000" i="1" dirty="0" smtClean="0">
                <a:solidFill>
                  <a:schemeClr val="bg1"/>
                </a:solidFill>
              </a:rPr>
              <a:t>it is</a:t>
            </a:r>
            <a:r>
              <a:rPr lang="en-US" sz="4000" dirty="0" smtClean="0">
                <a:solidFill>
                  <a:schemeClr val="bg1"/>
                </a:solidFill>
              </a:rPr>
              <a:t> written of me,</a:t>
            </a:r>
          </a:p>
          <a:p>
            <a:pPr lvl="1"/>
            <a:endParaRPr lang="en-US" sz="700" dirty="0" smtClean="0">
              <a:solidFill>
                <a:schemeClr val="bg1"/>
              </a:solidFill>
            </a:endParaRPr>
          </a:p>
          <a:p>
            <a:pPr lvl="1"/>
            <a:r>
              <a:rPr lang="en-US" sz="4000" dirty="0" smtClean="0">
                <a:solidFill>
                  <a:schemeClr val="bg1"/>
                </a:solidFill>
              </a:rPr>
              <a:t>Heb. 10:7  Then said I, </a:t>
            </a:r>
            <a:r>
              <a:rPr lang="en-US" sz="4000" b="1" dirty="0" smtClean="0">
                <a:solidFill>
                  <a:srgbClr val="FFFF00"/>
                </a:solidFill>
              </a:rPr>
              <a:t>Lo, I come</a:t>
            </a:r>
            <a:r>
              <a:rPr lang="en-US" sz="4000" dirty="0" smtClean="0">
                <a:solidFill>
                  <a:schemeClr val="bg1"/>
                </a:solidFill>
              </a:rPr>
              <a:t> (in the volume of the book it is written of me,) to do thy will, O God.</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The LORD said that he would dwell in the thick darkness.</a:t>
            </a:r>
            <a:r>
              <a:rPr lang="en-US" sz="3600" b="1" dirty="0" smtClean="0">
                <a:solidFill>
                  <a:schemeClr val="bg1"/>
                </a:solidFill>
              </a:rPr>
              <a:t>”</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4000" dirty="0" smtClean="0">
                <a:solidFill>
                  <a:schemeClr val="bg1"/>
                </a:solidFill>
              </a:rPr>
              <a:t>God Himself now dwells amongst and in the midst of the many waters </a:t>
            </a:r>
            <a:r>
              <a:rPr lang="en-US" sz="4000" dirty="0" smtClean="0">
                <a:solidFill>
                  <a:srgbClr val="00B050"/>
                </a:solidFill>
              </a:rPr>
              <a:t>(His own peoples)</a:t>
            </a:r>
            <a:r>
              <a:rPr lang="en-US" sz="4000" dirty="0" smtClean="0">
                <a:solidFill>
                  <a:schemeClr val="bg1"/>
                </a:solidFill>
              </a:rPr>
              <a:t>, and comes in the clouds of Glory, thick darkness His pavilion, and comes to claim that which is His own:</a:t>
            </a:r>
          </a:p>
          <a:p>
            <a:endParaRPr lang="en-US" sz="800" dirty="0" smtClean="0">
              <a:solidFill>
                <a:schemeClr val="bg1"/>
              </a:solidFill>
            </a:endParaRPr>
          </a:p>
          <a:p>
            <a:pPr lvl="1"/>
            <a:r>
              <a:rPr lang="en-US" sz="4000" dirty="0" err="1" smtClean="0">
                <a:solidFill>
                  <a:schemeClr val="bg1"/>
                </a:solidFill>
              </a:rPr>
              <a:t>Exo</a:t>
            </a:r>
            <a:r>
              <a:rPr lang="en-US" sz="4000" dirty="0" smtClean="0">
                <a:solidFill>
                  <a:schemeClr val="bg1"/>
                </a:solidFill>
              </a:rPr>
              <a:t>. 20:21  And the people stood afar off, and Moses drew near unto </a:t>
            </a:r>
            <a:r>
              <a:rPr lang="en-US" sz="4000" b="1" dirty="0" smtClean="0">
                <a:solidFill>
                  <a:srgbClr val="FFFF00"/>
                </a:solidFill>
              </a:rPr>
              <a:t>the thick darkness where God </a:t>
            </a:r>
            <a:r>
              <a:rPr lang="en-US" sz="4000" b="1" i="1" dirty="0" smtClean="0">
                <a:solidFill>
                  <a:srgbClr val="FFFF00"/>
                </a:solidFill>
              </a:rPr>
              <a:t>was</a:t>
            </a:r>
            <a:r>
              <a:rPr lang="en-US" sz="4000" i="1" dirty="0" smtClean="0">
                <a:solidFill>
                  <a:schemeClr val="bg1"/>
                </a:solidFill>
              </a:rPr>
              <a:t>.</a:t>
            </a:r>
            <a:endParaRPr lang="en-US" sz="4000" dirty="0" smtClean="0">
              <a:solidFill>
                <a:schemeClr val="bg1"/>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rgbClr val="00B050"/>
                </a:solidFill>
              </a:rPr>
              <a:t>1 </a:t>
            </a:r>
            <a:r>
              <a:rPr lang="en-US" sz="6000" b="1" dirty="0" err="1" smtClean="0">
                <a:solidFill>
                  <a:srgbClr val="00B050"/>
                </a:solidFill>
              </a:rPr>
              <a:t>Ki</a:t>
            </a:r>
            <a:r>
              <a:rPr lang="en-US" sz="6000" b="1" dirty="0" smtClean="0">
                <a:solidFill>
                  <a:srgbClr val="00B050"/>
                </a:solidFill>
              </a:rPr>
              <a:t>.</a:t>
            </a:r>
            <a:r>
              <a:rPr lang="en-US" sz="6000" b="1" dirty="0" smtClean="0">
                <a:solidFill>
                  <a:schemeClr val="bg1"/>
                </a:solidFill>
              </a:rPr>
              <a:t> 8:13; </a:t>
            </a:r>
            <a:r>
              <a:rPr lang="en-US" sz="6000" b="1" dirty="0" smtClean="0">
                <a:solidFill>
                  <a:srgbClr val="00B050"/>
                </a:solidFill>
              </a:rPr>
              <a:t>2 Chr.</a:t>
            </a:r>
            <a:r>
              <a:rPr lang="en-US" sz="6000" b="1" dirty="0" smtClean="0">
                <a:solidFill>
                  <a:schemeClr val="bg1"/>
                </a:solidFill>
              </a:rPr>
              <a:t> 6:2 KJB</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8:13 </a:t>
            </a:r>
            <a:r>
              <a:rPr lang="en-US" sz="3600" dirty="0" smtClean="0">
                <a:solidFill>
                  <a:schemeClr val="bg1"/>
                </a:solidFill>
              </a:rPr>
              <a:t>- I have </a:t>
            </a:r>
            <a:r>
              <a:rPr lang="en-US" sz="3600" b="1" dirty="0" smtClean="0">
                <a:solidFill>
                  <a:srgbClr val="FFFF00"/>
                </a:solidFill>
              </a:rPr>
              <a:t>surely</a:t>
            </a:r>
            <a:r>
              <a:rPr lang="en-US" sz="3600" dirty="0" smtClean="0">
                <a:solidFill>
                  <a:schemeClr val="bg1"/>
                </a:solidFill>
              </a:rPr>
              <a:t> built </a:t>
            </a:r>
            <a:r>
              <a:rPr lang="en-US" sz="3600" b="1" dirty="0" smtClean="0">
                <a:solidFill>
                  <a:srgbClr val="FFFF00"/>
                </a:solidFill>
              </a:rPr>
              <a:t>thee</a:t>
            </a:r>
            <a:r>
              <a:rPr lang="en-US" sz="3600" dirty="0" smtClean="0">
                <a:solidFill>
                  <a:schemeClr val="bg1"/>
                </a:solidFill>
              </a:rPr>
              <a:t> an house </a:t>
            </a:r>
            <a:r>
              <a:rPr lang="en-US" sz="3600" b="1" dirty="0" smtClean="0">
                <a:solidFill>
                  <a:srgbClr val="FFFF00"/>
                </a:solidFill>
              </a:rPr>
              <a:t>to dwell in</a:t>
            </a:r>
            <a:r>
              <a:rPr lang="en-US" sz="3600" dirty="0" smtClean="0">
                <a:solidFill>
                  <a:schemeClr val="bg1"/>
                </a:solidFill>
              </a:rPr>
              <a:t>, a </a:t>
            </a:r>
            <a:r>
              <a:rPr lang="en-US" sz="3600" b="1" dirty="0" smtClean="0">
                <a:solidFill>
                  <a:srgbClr val="FFFF00"/>
                </a:solidFill>
              </a:rPr>
              <a:t>settled</a:t>
            </a:r>
            <a:r>
              <a:rPr lang="en-US" sz="3600" dirty="0" smtClean="0">
                <a:solidFill>
                  <a:schemeClr val="bg1"/>
                </a:solidFill>
              </a:rPr>
              <a:t> place for </a:t>
            </a:r>
            <a:r>
              <a:rPr lang="en-US" sz="3600" b="1" dirty="0" smtClean="0">
                <a:solidFill>
                  <a:srgbClr val="FFFF00"/>
                </a:solidFill>
              </a:rPr>
              <a:t>thee to abide in</a:t>
            </a:r>
            <a:r>
              <a:rPr lang="en-US" sz="3600" dirty="0" smtClean="0">
                <a:solidFill>
                  <a:schemeClr val="bg1"/>
                </a:solidFill>
              </a:rPr>
              <a:t> for ever.</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6:2</a:t>
            </a:r>
            <a:r>
              <a:rPr lang="en-US" sz="3600" dirty="0" smtClean="0">
                <a:solidFill>
                  <a:schemeClr val="bg1"/>
                </a:solidFill>
              </a:rPr>
              <a:t> - </a:t>
            </a:r>
            <a:r>
              <a:rPr lang="en-US" sz="3600" b="1" dirty="0" smtClean="0">
                <a:solidFill>
                  <a:srgbClr val="FFFF00"/>
                </a:solidFill>
              </a:rPr>
              <a:t>But</a:t>
            </a:r>
            <a:r>
              <a:rPr lang="en-US" sz="3600" dirty="0" smtClean="0">
                <a:solidFill>
                  <a:schemeClr val="bg1"/>
                </a:solidFill>
              </a:rPr>
              <a:t> I have built an house </a:t>
            </a:r>
            <a:r>
              <a:rPr lang="en-US" sz="3600" b="1" dirty="0" smtClean="0">
                <a:solidFill>
                  <a:srgbClr val="FFFF00"/>
                </a:solidFill>
              </a:rPr>
              <a:t>of habitation for thee</a:t>
            </a:r>
            <a:r>
              <a:rPr lang="en-US" sz="3600" dirty="0" smtClean="0">
                <a:solidFill>
                  <a:schemeClr val="bg1"/>
                </a:solidFill>
              </a:rPr>
              <a:t>, </a:t>
            </a:r>
            <a:r>
              <a:rPr lang="en-US" sz="3600" b="1" dirty="0" smtClean="0">
                <a:solidFill>
                  <a:srgbClr val="FFFF00"/>
                </a:solidFill>
              </a:rPr>
              <a:t>and</a:t>
            </a:r>
            <a:r>
              <a:rPr lang="en-US" sz="3600" dirty="0" smtClean="0">
                <a:solidFill>
                  <a:schemeClr val="bg1"/>
                </a:solidFill>
              </a:rPr>
              <a:t> a place for </a:t>
            </a:r>
            <a:r>
              <a:rPr lang="en-US" sz="3600" b="1" dirty="0" smtClean="0">
                <a:solidFill>
                  <a:srgbClr val="FFFF00"/>
                </a:solidFill>
              </a:rPr>
              <a:t>thy dwelling</a:t>
            </a:r>
            <a:r>
              <a:rPr lang="en-US" sz="3600" dirty="0" smtClean="0">
                <a:solidFill>
                  <a:schemeClr val="bg1"/>
                </a:solidFill>
              </a:rPr>
              <a:t> for ever.</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 settled place for thee to abide in for ever.</a:t>
            </a:r>
            <a:r>
              <a:rPr lang="en-US" sz="3600" b="1" dirty="0" smtClean="0">
                <a:solidFill>
                  <a:schemeClr val="bg1"/>
                </a:solidFill>
              </a:rPr>
              <a:t>”</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[E/I]</a:t>
            </a:r>
            <a:r>
              <a:rPr lang="en-US" dirty="0" err="1" smtClean="0">
                <a:solidFill>
                  <a:schemeClr val="bg1"/>
                </a:solidFill>
              </a:rPr>
              <a:t>mmanuel</a:t>
            </a:r>
            <a:r>
              <a:rPr lang="en-US" dirty="0" smtClean="0">
                <a:solidFill>
                  <a:schemeClr val="bg1"/>
                </a:solidFill>
              </a:rPr>
              <a:t>.</a:t>
            </a:r>
          </a:p>
          <a:p>
            <a:endParaRPr lang="en-US" sz="800" dirty="0" smtClean="0">
              <a:solidFill>
                <a:schemeClr val="bg1"/>
              </a:solidFill>
            </a:endParaRPr>
          </a:p>
          <a:p>
            <a:r>
              <a:rPr lang="en-US" dirty="0" smtClean="0">
                <a:solidFill>
                  <a:schemeClr val="bg1"/>
                </a:solidFill>
              </a:rPr>
              <a:t>God with us.</a:t>
            </a:r>
          </a:p>
          <a:p>
            <a:endParaRPr lang="en-US" sz="800" dirty="0" smtClean="0">
              <a:solidFill>
                <a:schemeClr val="bg1"/>
              </a:solidFill>
            </a:endParaRPr>
          </a:p>
          <a:p>
            <a:r>
              <a:rPr lang="en-US" dirty="0" smtClean="0">
                <a:solidFill>
                  <a:schemeClr val="bg1"/>
                </a:solidFill>
              </a:rPr>
              <a:t>No more separation, forever more.</a:t>
            </a:r>
          </a:p>
          <a:p>
            <a:endParaRPr lang="en-US" sz="800" dirty="0" smtClean="0">
              <a:solidFill>
                <a:schemeClr val="bg1"/>
              </a:solidFill>
            </a:endParaRPr>
          </a:p>
          <a:p>
            <a:r>
              <a:rPr lang="en-US" dirty="0" smtClean="0">
                <a:solidFill>
                  <a:schemeClr val="bg1"/>
                </a:solidFill>
              </a:rPr>
              <a:t>God is restored to His Garden </a:t>
            </a:r>
            <a:r>
              <a:rPr lang="en-US" b="1" dirty="0" smtClean="0">
                <a:solidFill>
                  <a:srgbClr val="00B050"/>
                </a:solidFill>
              </a:rPr>
              <a:t>(Song.</a:t>
            </a:r>
            <a:r>
              <a:rPr lang="en-US" dirty="0" smtClean="0">
                <a:solidFill>
                  <a:schemeClr val="bg1"/>
                </a:solidFill>
              </a:rPr>
              <a:t> 4:12,16, 5:1; </a:t>
            </a:r>
            <a:r>
              <a:rPr lang="en-US" b="1" dirty="0" smtClean="0">
                <a:solidFill>
                  <a:srgbClr val="00B050"/>
                </a:solidFill>
              </a:rPr>
              <a:t>Isa.</a:t>
            </a:r>
            <a:r>
              <a:rPr lang="en-US" dirty="0" smtClean="0">
                <a:solidFill>
                  <a:schemeClr val="bg1"/>
                </a:solidFill>
              </a:rPr>
              <a:t> 51:3, 58:11; </a:t>
            </a:r>
            <a:r>
              <a:rPr lang="en-US" b="1" dirty="0" smtClean="0">
                <a:solidFill>
                  <a:srgbClr val="00B050"/>
                </a:solidFill>
              </a:rPr>
              <a:t>Jer.</a:t>
            </a:r>
            <a:r>
              <a:rPr lang="en-US" dirty="0" smtClean="0">
                <a:solidFill>
                  <a:schemeClr val="bg1"/>
                </a:solidFill>
              </a:rPr>
              <a:t> 31:12 KJB</a:t>
            </a:r>
            <a:r>
              <a:rPr lang="en-US" b="1" dirty="0" smtClean="0">
                <a:solidFill>
                  <a:srgbClr val="00B050"/>
                </a:solidFill>
              </a:rPr>
              <a:t>)</a:t>
            </a:r>
            <a:r>
              <a:rPr lang="en-US" dirty="0" smtClean="0">
                <a:solidFill>
                  <a:schemeClr val="bg1"/>
                </a:solidFill>
              </a:rPr>
              <a:t>, which He created and walked in, in the beginning, the heart of man, He is Home at last, Satisfied – Refreshed – Rest – Sabbath – Atonement.</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ble - Jesus - Jesus With Young Child.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ble - Solomon 02.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rgbClr val="00B050"/>
                </a:solidFill>
              </a:rPr>
              <a:t>1 </a:t>
            </a:r>
            <a:r>
              <a:rPr lang="en-US" sz="6000" b="1" dirty="0" err="1" smtClean="0">
                <a:solidFill>
                  <a:srgbClr val="00B050"/>
                </a:solidFill>
              </a:rPr>
              <a:t>Ki</a:t>
            </a:r>
            <a:r>
              <a:rPr lang="en-US" sz="6000" b="1" dirty="0" smtClean="0">
                <a:solidFill>
                  <a:srgbClr val="00B050"/>
                </a:solidFill>
              </a:rPr>
              <a:t>.</a:t>
            </a:r>
            <a:r>
              <a:rPr lang="en-US" sz="6000" b="1" dirty="0" smtClean="0">
                <a:solidFill>
                  <a:schemeClr val="bg1"/>
                </a:solidFill>
              </a:rPr>
              <a:t> 8:14; </a:t>
            </a:r>
            <a:r>
              <a:rPr lang="en-US" sz="6000" b="1" dirty="0" smtClean="0">
                <a:solidFill>
                  <a:srgbClr val="00B050"/>
                </a:solidFill>
              </a:rPr>
              <a:t>2 Chr.</a:t>
            </a:r>
            <a:r>
              <a:rPr lang="en-US" sz="6000" b="1" dirty="0" smtClean="0">
                <a:solidFill>
                  <a:schemeClr val="bg1"/>
                </a:solidFill>
              </a:rPr>
              <a:t> 6:3 KJB</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8:14 </a:t>
            </a:r>
            <a:r>
              <a:rPr lang="en-US" sz="3600" dirty="0" smtClean="0">
                <a:solidFill>
                  <a:schemeClr val="bg1"/>
                </a:solidFill>
              </a:rPr>
              <a:t>- And the king turned his face </a:t>
            </a:r>
            <a:r>
              <a:rPr lang="en-US" sz="3600" b="1" dirty="0" smtClean="0">
                <a:solidFill>
                  <a:srgbClr val="FFFF00"/>
                </a:solidFill>
              </a:rPr>
              <a:t>about</a:t>
            </a:r>
            <a:r>
              <a:rPr lang="en-US" sz="3600" dirty="0" smtClean="0">
                <a:solidFill>
                  <a:schemeClr val="bg1"/>
                </a:solidFill>
              </a:rPr>
              <a:t>, and blessed </a:t>
            </a:r>
            <a:r>
              <a:rPr lang="en-US" sz="3600" b="1" dirty="0" smtClean="0">
                <a:solidFill>
                  <a:srgbClr val="FFFF00"/>
                </a:solidFill>
              </a:rPr>
              <a:t>all</a:t>
            </a:r>
            <a:r>
              <a:rPr lang="en-US" sz="3600" dirty="0" smtClean="0">
                <a:solidFill>
                  <a:schemeClr val="bg1"/>
                </a:solidFill>
              </a:rPr>
              <a:t> the congregation of Israel: </a:t>
            </a:r>
            <a:r>
              <a:rPr lang="en-US" sz="3600" b="1" dirty="0" smtClean="0">
                <a:solidFill>
                  <a:srgbClr val="FFFF00"/>
                </a:solidFill>
              </a:rPr>
              <a:t>(</a:t>
            </a:r>
            <a:r>
              <a:rPr lang="en-US" sz="3600" dirty="0" smtClean="0">
                <a:solidFill>
                  <a:schemeClr val="bg1"/>
                </a:solidFill>
              </a:rPr>
              <a:t>and all the congregation of Israel stood</a:t>
            </a:r>
            <a:r>
              <a:rPr lang="en-US" sz="3600" b="1" dirty="0" smtClean="0">
                <a:solidFill>
                  <a:srgbClr val="FFFF00"/>
                </a:solidFill>
              </a:rPr>
              <a:t>;)</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6:3</a:t>
            </a:r>
            <a:r>
              <a:rPr lang="en-US" sz="3600" dirty="0" smtClean="0">
                <a:solidFill>
                  <a:schemeClr val="bg1"/>
                </a:solidFill>
              </a:rPr>
              <a:t> - And the king turned his face, and blessed the </a:t>
            </a:r>
            <a:r>
              <a:rPr lang="en-US" sz="3600" b="1" dirty="0" smtClean="0">
                <a:solidFill>
                  <a:srgbClr val="FFFF00"/>
                </a:solidFill>
              </a:rPr>
              <a:t>whole</a:t>
            </a:r>
            <a:r>
              <a:rPr lang="en-US" sz="3600" dirty="0" smtClean="0">
                <a:solidFill>
                  <a:schemeClr val="bg1"/>
                </a:solidFill>
              </a:rPr>
              <a:t> congregation of Israel: and all the congregation of Israel stood</a:t>
            </a:r>
            <a:r>
              <a:rPr lang="en-US" sz="3600" b="1" dirty="0" smtClean="0">
                <a:solidFill>
                  <a:srgbClr val="FFFF00"/>
                </a:solidFill>
              </a:rPr>
              <a:t>.</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a:t>
            </a:r>
            <a:r>
              <a:rPr lang="en-US" sz="3600" b="1" dirty="0" smtClean="0">
                <a:solidFill>
                  <a:srgbClr val="FFFF00"/>
                </a:solidFill>
              </a:rPr>
              <a:t>And the king turned his face about</a:t>
            </a:r>
            <a:r>
              <a:rPr lang="en-US" sz="3600" b="1" dirty="0" smtClean="0">
                <a:solidFill>
                  <a:schemeClr val="bg1"/>
                </a:solidFill>
              </a:rPr>
              <a:t> …”</a:t>
            </a:r>
            <a:endParaRPr lang="en-US" sz="3600"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4000" dirty="0" smtClean="0">
                <a:solidFill>
                  <a:schemeClr val="bg1"/>
                </a:solidFill>
              </a:rPr>
              <a:t>Jesus turns from ministering before the Father, and turns toward us.</a:t>
            </a:r>
          </a:p>
          <a:p>
            <a:endParaRPr lang="en-US" sz="800" dirty="0" smtClean="0">
              <a:solidFill>
                <a:schemeClr val="bg1"/>
              </a:solidFill>
            </a:endParaRPr>
          </a:p>
          <a:p>
            <a:r>
              <a:rPr lang="en-US" sz="4000" dirty="0" smtClean="0">
                <a:solidFill>
                  <a:schemeClr val="bg1"/>
                </a:solidFill>
              </a:rPr>
              <a:t>He has obtained the victory for His people.</a:t>
            </a:r>
          </a:p>
          <a:p>
            <a:endParaRPr lang="en-US" sz="800" dirty="0" smtClean="0">
              <a:solidFill>
                <a:schemeClr val="bg1"/>
              </a:solidFill>
            </a:endParaRPr>
          </a:p>
          <a:p>
            <a:r>
              <a:rPr lang="en-US" sz="4000" dirty="0" smtClean="0">
                <a:solidFill>
                  <a:schemeClr val="bg1"/>
                </a:solidFill>
              </a:rPr>
              <a:t>He has wrestled with God, the Father, and prevailed, by pleading, </a:t>
            </a:r>
            <a:r>
              <a:rPr lang="en-US" sz="4000" b="1" dirty="0" smtClean="0">
                <a:solidFill>
                  <a:srgbClr val="FF0000"/>
                </a:solidFill>
              </a:rPr>
              <a:t>“My blood, my blood, my blood ...”</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and all the congregation of Israel stood.</a:t>
            </a:r>
            <a:r>
              <a:rPr lang="en-US" sz="3600" b="1" dirty="0" smtClean="0">
                <a:solidFill>
                  <a:schemeClr val="bg1"/>
                </a:solidFill>
              </a:rPr>
              <a:t>”</a:t>
            </a:r>
            <a:endParaRPr lang="en-US" sz="3600" i="0" dirty="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Autofit/>
          </a:bodyPr>
          <a:lstStyle/>
          <a:p>
            <a:r>
              <a:rPr lang="en-US" sz="4400" dirty="0" smtClean="0">
                <a:solidFill>
                  <a:schemeClr val="bg1"/>
                </a:solidFill>
              </a:rPr>
              <a:t>The spiritual peoples Israel stands with Michael/Jesus, never to fall again.</a:t>
            </a:r>
          </a:p>
          <a:p>
            <a:endParaRPr lang="en-US" sz="800" dirty="0" smtClean="0">
              <a:solidFill>
                <a:schemeClr val="bg1"/>
              </a:solidFill>
            </a:endParaRPr>
          </a:p>
          <a:p>
            <a:r>
              <a:rPr lang="en-US" sz="4400" dirty="0" smtClean="0">
                <a:solidFill>
                  <a:schemeClr val="bg1"/>
                </a:solidFill>
              </a:rPr>
              <a:t>Man is </a:t>
            </a:r>
            <a:r>
              <a:rPr lang="en-US" sz="4400" dirty="0" smtClean="0">
                <a:solidFill>
                  <a:srgbClr val="00B050"/>
                </a:solidFill>
              </a:rPr>
              <a:t>(re-)</a:t>
            </a:r>
            <a:r>
              <a:rPr lang="en-US" sz="4400" dirty="0" smtClean="0">
                <a:solidFill>
                  <a:schemeClr val="bg1"/>
                </a:solidFill>
              </a:rPr>
              <a:t> made upright, perfect, and enters into the never-ending Rest.</a:t>
            </a:r>
            <a:endParaRPr lang="en-US" sz="4400" b="1" dirty="0" smtClean="0">
              <a:solidFill>
                <a:schemeClr val="bg1"/>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orious-children-in-heaven-jesus-white-robes.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8:1; </a:t>
            </a:r>
            <a:r>
              <a:rPr lang="en-US" sz="6600" b="1" dirty="0" smtClean="0">
                <a:solidFill>
                  <a:srgbClr val="00B050"/>
                </a:solidFill>
              </a:rPr>
              <a:t>2 Chr.</a:t>
            </a:r>
            <a:r>
              <a:rPr lang="en-US" sz="6600" b="1" dirty="0" smtClean="0">
                <a:solidFill>
                  <a:schemeClr val="bg1"/>
                </a:solidFill>
              </a:rPr>
              <a:t> 5:2 KJB</a:t>
            </a:r>
          </a:p>
        </p:txBody>
      </p:sp>
      <p:sp>
        <p:nvSpPr>
          <p:cNvPr id="3" name="Content Placeholder 2"/>
          <p:cNvSpPr>
            <a:spLocks noGrp="1"/>
          </p:cNvSpPr>
          <p:nvPr>
            <p:ph idx="1"/>
          </p:nvPr>
        </p:nvSpPr>
        <p:spPr>
          <a:xfrm>
            <a:off x="152400" y="1143000"/>
            <a:ext cx="8839200" cy="5562600"/>
          </a:xfrm>
        </p:spPr>
        <p:txBody>
          <a:bodyPr anchor="ctr">
            <a:normAutofit fontScale="55000" lnSpcReduction="20000"/>
          </a:bodyPr>
          <a:lstStyle/>
          <a:p>
            <a:r>
              <a:rPr lang="en-US" sz="6000" b="1" dirty="0" smtClean="0">
                <a:solidFill>
                  <a:srgbClr val="00B050"/>
                </a:solidFill>
              </a:rPr>
              <a:t>1 </a:t>
            </a:r>
            <a:r>
              <a:rPr lang="en-US" sz="6000" b="1" dirty="0" err="1" smtClean="0">
                <a:solidFill>
                  <a:srgbClr val="00B050"/>
                </a:solidFill>
              </a:rPr>
              <a:t>Ki</a:t>
            </a:r>
            <a:r>
              <a:rPr lang="en-US" sz="6000" b="1" dirty="0" smtClean="0">
                <a:solidFill>
                  <a:srgbClr val="00B050"/>
                </a:solidFill>
              </a:rPr>
              <a:t>.</a:t>
            </a:r>
            <a:r>
              <a:rPr lang="en-US" sz="6000" b="1" dirty="0" smtClean="0">
                <a:solidFill>
                  <a:schemeClr val="bg1"/>
                </a:solidFill>
              </a:rPr>
              <a:t> 8:1 </a:t>
            </a:r>
            <a:r>
              <a:rPr lang="en-US" sz="6000" dirty="0" smtClean="0">
                <a:solidFill>
                  <a:schemeClr val="bg1"/>
                </a:solidFill>
              </a:rPr>
              <a:t>- Then Solomon assembled the elders of Israel, and all the heads of the tribes, the chief of the fathers of the children of Israel, </a:t>
            </a:r>
            <a:r>
              <a:rPr lang="en-US" sz="6000" b="1" u="sng" dirty="0" smtClean="0">
                <a:solidFill>
                  <a:schemeClr val="bg1"/>
                </a:solidFill>
              </a:rPr>
              <a:t>unto</a:t>
            </a:r>
            <a:r>
              <a:rPr lang="en-US" sz="6000" dirty="0" smtClean="0">
                <a:solidFill>
                  <a:schemeClr val="bg1"/>
                </a:solidFill>
              </a:rPr>
              <a:t> </a:t>
            </a:r>
            <a:r>
              <a:rPr lang="en-US" sz="6000" b="1" dirty="0" smtClean="0">
                <a:solidFill>
                  <a:srgbClr val="FFFF00"/>
                </a:solidFill>
              </a:rPr>
              <a:t>king Solomon in</a:t>
            </a:r>
            <a:r>
              <a:rPr lang="en-US" sz="6000" dirty="0" smtClean="0">
                <a:solidFill>
                  <a:schemeClr val="bg1"/>
                </a:solidFill>
              </a:rPr>
              <a:t> </a:t>
            </a:r>
            <a:r>
              <a:rPr lang="en-US" sz="6000" b="1" u="sng" dirty="0" smtClean="0">
                <a:solidFill>
                  <a:schemeClr val="bg1"/>
                </a:solidFill>
              </a:rPr>
              <a:t>Jerusalem</a:t>
            </a:r>
            <a:r>
              <a:rPr lang="en-US" sz="6000" dirty="0" smtClean="0">
                <a:solidFill>
                  <a:schemeClr val="bg1"/>
                </a:solidFill>
              </a:rPr>
              <a:t>, that they might bring up the ark of the covenant of the LORD out of the city of David, which </a:t>
            </a:r>
            <a:r>
              <a:rPr lang="en-US" sz="6000" i="1" dirty="0" smtClean="0">
                <a:solidFill>
                  <a:schemeClr val="bg1"/>
                </a:solidFill>
              </a:rPr>
              <a:t>is</a:t>
            </a:r>
            <a:r>
              <a:rPr lang="en-US" sz="6000" dirty="0" smtClean="0">
                <a:solidFill>
                  <a:schemeClr val="bg1"/>
                </a:solidFill>
              </a:rPr>
              <a:t> Zion.</a:t>
            </a:r>
          </a:p>
          <a:p>
            <a:endParaRPr lang="en-US" sz="1500" dirty="0" smtClean="0">
              <a:solidFill>
                <a:schemeClr val="bg1"/>
              </a:solidFill>
            </a:endParaRPr>
          </a:p>
          <a:p>
            <a:r>
              <a:rPr lang="en-US" sz="6000" b="1" dirty="0" smtClean="0">
                <a:solidFill>
                  <a:srgbClr val="00B050"/>
                </a:solidFill>
              </a:rPr>
              <a:t>2 Chr.</a:t>
            </a:r>
            <a:r>
              <a:rPr lang="en-US" sz="6000" b="1" dirty="0" smtClean="0">
                <a:solidFill>
                  <a:schemeClr val="bg1"/>
                </a:solidFill>
              </a:rPr>
              <a:t> 5:2 </a:t>
            </a:r>
            <a:r>
              <a:rPr lang="en-US" sz="6000" dirty="0" smtClean="0">
                <a:solidFill>
                  <a:schemeClr val="bg1"/>
                </a:solidFill>
              </a:rPr>
              <a:t>- Then Solomon assembled the elders of Israel, and all the heads of the tribes, the chief of the fathers of the children of Israel, </a:t>
            </a:r>
            <a:r>
              <a:rPr lang="en-US" sz="6000" b="1" u="sng" dirty="0" smtClean="0">
                <a:solidFill>
                  <a:schemeClr val="bg1"/>
                </a:solidFill>
              </a:rPr>
              <a:t>unto</a:t>
            </a:r>
            <a:r>
              <a:rPr lang="en-US" sz="6000" dirty="0" smtClean="0">
                <a:solidFill>
                  <a:schemeClr val="bg1"/>
                </a:solidFill>
              </a:rPr>
              <a:t> </a:t>
            </a:r>
            <a:r>
              <a:rPr lang="en-US" sz="6000" b="1" u="sng" dirty="0" smtClean="0">
                <a:solidFill>
                  <a:schemeClr val="bg1"/>
                </a:solidFill>
              </a:rPr>
              <a:t>Jerusalem</a:t>
            </a:r>
            <a:r>
              <a:rPr lang="en-US" sz="6000" dirty="0" smtClean="0">
                <a:solidFill>
                  <a:schemeClr val="bg1"/>
                </a:solidFill>
              </a:rPr>
              <a:t>, to bring up the ark of the covenant of the LORD out of the city of David, which </a:t>
            </a:r>
            <a:r>
              <a:rPr lang="en-US" sz="6000" i="1" dirty="0" smtClean="0">
                <a:solidFill>
                  <a:schemeClr val="bg1"/>
                </a:solidFill>
              </a:rPr>
              <a:t>is</a:t>
            </a:r>
            <a:r>
              <a:rPr lang="en-US" sz="6000" dirty="0" smtClean="0">
                <a:solidFill>
                  <a:schemeClr val="bg1"/>
                </a:solidFill>
              </a:rPr>
              <a:t> Zion.</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The Bible says, “… </a:t>
            </a:r>
            <a:r>
              <a:rPr lang="en-US" sz="4800" b="1" dirty="0" smtClean="0">
                <a:solidFill>
                  <a:srgbClr val="FFFF00"/>
                </a:solidFill>
              </a:rPr>
              <a:t>assembled</a:t>
            </a:r>
            <a:r>
              <a:rPr lang="en-US" sz="48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chemeClr val="bg1"/>
                </a:solidFill>
              </a:rPr>
              <a:t>Questions:</a:t>
            </a:r>
          </a:p>
          <a:p>
            <a:pPr algn="ctr"/>
            <a:endParaRPr lang="en-US" sz="800" b="1" dirty="0" smtClean="0">
              <a:solidFill>
                <a:schemeClr val="bg1"/>
              </a:solidFill>
            </a:endParaRPr>
          </a:p>
          <a:p>
            <a:pPr algn="ctr"/>
            <a:r>
              <a:rPr lang="en-US" sz="6000" b="1" dirty="0" smtClean="0">
                <a:solidFill>
                  <a:srgbClr val="00B0F0"/>
                </a:solidFill>
              </a:rPr>
              <a:t>Who is being assembled?</a:t>
            </a:r>
          </a:p>
          <a:p>
            <a:pPr algn="ctr"/>
            <a:endParaRPr lang="en-US" sz="800" b="1" dirty="0" smtClean="0">
              <a:solidFill>
                <a:srgbClr val="00B0F0"/>
              </a:solidFill>
            </a:endParaRPr>
          </a:p>
          <a:p>
            <a:pPr algn="ctr"/>
            <a:r>
              <a:rPr lang="en-US" sz="6000" b="1" dirty="0" smtClean="0">
                <a:solidFill>
                  <a:srgbClr val="00B0F0"/>
                </a:solidFill>
              </a:rPr>
              <a:t>What is an assembly?</a:t>
            </a:r>
            <a:endParaRPr lang="en-US" sz="6000" b="1" dirty="0">
              <a:solidFill>
                <a:srgbClr val="00B0F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dirty="0" smtClean="0">
                <a:solidFill>
                  <a:schemeClr val="bg1"/>
                </a:solidFill>
              </a:rPr>
              <a:t>An assembly is …</a:t>
            </a:r>
            <a:endParaRPr lang="en-US" sz="4800" b="1"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fontScale="55000" lnSpcReduction="20000"/>
          </a:bodyPr>
          <a:lstStyle/>
          <a:p>
            <a:pPr algn="ctr"/>
            <a:r>
              <a:rPr lang="en-US" sz="6000" dirty="0" smtClean="0">
                <a:solidFill>
                  <a:schemeClr val="bg1"/>
                </a:solidFill>
              </a:rPr>
              <a:t>… a gathering together, which is the opposite of a separation, and thus it is an </a:t>
            </a:r>
            <a:r>
              <a:rPr lang="en-US" sz="6000" b="1" dirty="0" smtClean="0">
                <a:solidFill>
                  <a:srgbClr val="00B0F0"/>
                </a:solidFill>
              </a:rPr>
              <a:t>at-one-</a:t>
            </a:r>
            <a:r>
              <a:rPr lang="en-US" sz="6000" b="1" dirty="0" err="1" smtClean="0">
                <a:solidFill>
                  <a:srgbClr val="00B0F0"/>
                </a:solidFill>
              </a:rPr>
              <a:t>ment</a:t>
            </a:r>
            <a:r>
              <a:rPr lang="en-US" sz="6000" dirty="0" smtClean="0">
                <a:solidFill>
                  <a:schemeClr val="bg1"/>
                </a:solidFill>
              </a:rPr>
              <a:t>, a union of the body.</a:t>
            </a:r>
          </a:p>
          <a:p>
            <a:pPr algn="ctr"/>
            <a:endParaRPr lang="en-US" sz="1100" dirty="0" smtClean="0">
              <a:solidFill>
                <a:schemeClr val="bg1"/>
              </a:solidFill>
            </a:endParaRPr>
          </a:p>
          <a:p>
            <a:pPr algn="ctr"/>
            <a:r>
              <a:rPr lang="en-US" sz="6000" dirty="0" smtClean="0">
                <a:solidFill>
                  <a:schemeClr val="bg1"/>
                </a:solidFill>
              </a:rPr>
              <a:t>Consider the natural body, and also the spiritual body.</a:t>
            </a:r>
          </a:p>
          <a:p>
            <a:pPr algn="ctr"/>
            <a:endParaRPr lang="en-US" sz="1300" dirty="0" smtClean="0">
              <a:solidFill>
                <a:schemeClr val="bg1"/>
              </a:solidFill>
            </a:endParaRPr>
          </a:p>
          <a:p>
            <a:pPr algn="ctr"/>
            <a:r>
              <a:rPr lang="en-US" sz="6000" dirty="0" smtClean="0">
                <a:solidFill>
                  <a:schemeClr val="bg1"/>
                </a:solidFill>
              </a:rPr>
              <a:t>However, a body without the Spirit is not yet alive.</a:t>
            </a:r>
          </a:p>
          <a:p>
            <a:pPr algn="ctr"/>
            <a:endParaRPr lang="en-US" sz="1500" dirty="0" smtClean="0">
              <a:solidFill>
                <a:schemeClr val="bg1"/>
              </a:solidFill>
            </a:endParaRPr>
          </a:p>
          <a:p>
            <a:pPr algn="ctr"/>
            <a:r>
              <a:rPr lang="en-US" sz="6000" dirty="0" smtClean="0">
                <a:solidFill>
                  <a:schemeClr val="bg1"/>
                </a:solidFill>
              </a:rPr>
              <a:t>Solomon/Jesus called this assembly of peoples </a:t>
            </a:r>
            <a:r>
              <a:rPr lang="en-US" sz="6000" b="1" dirty="0" smtClean="0">
                <a:solidFill>
                  <a:srgbClr val="FFFF00"/>
                </a:solidFill>
              </a:rPr>
              <a:t>(Elders of Israel, Heads of the tribes and the chief of the fathers)</a:t>
            </a:r>
            <a:r>
              <a:rPr lang="en-US" sz="6000" dirty="0" smtClean="0">
                <a:solidFill>
                  <a:schemeClr val="bg1"/>
                </a:solidFill>
              </a:rPr>
              <a:t> to come together, and once the body was together, they are filled with the Spirit.</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An </a:t>
            </a:r>
            <a:r>
              <a:rPr lang="en-US" sz="4800" b="1" dirty="0" smtClean="0">
                <a:solidFill>
                  <a:srgbClr val="FFFF00"/>
                </a:solidFill>
              </a:rPr>
              <a:t>assembly</a:t>
            </a:r>
            <a:r>
              <a:rPr lang="en-US" sz="4800" b="1" dirty="0" smtClean="0">
                <a:solidFill>
                  <a:schemeClr val="bg1"/>
                </a:solidFill>
              </a:rPr>
              <a:t> is … an </a:t>
            </a:r>
            <a:r>
              <a:rPr lang="en-US" sz="4800" b="1" dirty="0" smtClean="0">
                <a:solidFill>
                  <a:srgbClr val="00B0F0"/>
                </a:solidFill>
              </a:rPr>
              <a:t>at-one-</a:t>
            </a:r>
            <a:r>
              <a:rPr lang="en-US" sz="4800" b="1" dirty="0" err="1" smtClean="0">
                <a:solidFill>
                  <a:srgbClr val="00B0F0"/>
                </a:solidFill>
              </a:rPr>
              <a:t>ment</a:t>
            </a:r>
            <a:r>
              <a:rPr lang="en-US" sz="48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fontScale="47500" lnSpcReduction="20000"/>
          </a:bodyPr>
          <a:lstStyle/>
          <a:p>
            <a:r>
              <a:rPr lang="en-US" sz="6000" dirty="0" smtClean="0">
                <a:solidFill>
                  <a:schemeClr val="bg1"/>
                </a:solidFill>
              </a:rPr>
              <a:t>Heb. 10:5  Wherefore when he cometh into the world, he </a:t>
            </a:r>
            <a:r>
              <a:rPr lang="en-US" sz="6000" dirty="0" err="1" smtClean="0">
                <a:solidFill>
                  <a:schemeClr val="bg1"/>
                </a:solidFill>
              </a:rPr>
              <a:t>saith</a:t>
            </a:r>
            <a:r>
              <a:rPr lang="en-US" sz="6000" dirty="0" smtClean="0">
                <a:solidFill>
                  <a:schemeClr val="bg1"/>
                </a:solidFill>
              </a:rPr>
              <a:t>, Sacrifice and offering thou </a:t>
            </a:r>
            <a:r>
              <a:rPr lang="en-US" sz="6000" dirty="0" err="1" smtClean="0">
                <a:solidFill>
                  <a:schemeClr val="bg1"/>
                </a:solidFill>
              </a:rPr>
              <a:t>wouldest</a:t>
            </a:r>
            <a:r>
              <a:rPr lang="en-US" sz="6000" dirty="0" smtClean="0">
                <a:solidFill>
                  <a:schemeClr val="bg1"/>
                </a:solidFill>
              </a:rPr>
              <a:t> not, but </a:t>
            </a:r>
            <a:r>
              <a:rPr lang="en-US" sz="6000" b="1" dirty="0" smtClean="0">
                <a:solidFill>
                  <a:srgbClr val="FFFF00"/>
                </a:solidFill>
              </a:rPr>
              <a:t>a body hast thou prepared me</a:t>
            </a:r>
            <a:r>
              <a:rPr lang="en-US" sz="6000" dirty="0" smtClean="0">
                <a:solidFill>
                  <a:schemeClr val="bg1"/>
                </a:solidFill>
              </a:rPr>
              <a:t>:</a:t>
            </a:r>
          </a:p>
          <a:p>
            <a:endParaRPr lang="en-US" sz="2000" dirty="0" smtClean="0">
              <a:solidFill>
                <a:schemeClr val="bg1"/>
              </a:solidFill>
            </a:endParaRPr>
          </a:p>
          <a:p>
            <a:r>
              <a:rPr lang="en-US" sz="6000" dirty="0" smtClean="0">
                <a:solidFill>
                  <a:schemeClr val="bg1"/>
                </a:solidFill>
              </a:rPr>
              <a:t>Eph. 5:23  For the husband is the head of the wife, even as Christ is the head of </a:t>
            </a:r>
            <a:r>
              <a:rPr lang="en-US" sz="6000" b="1" dirty="0" smtClean="0">
                <a:solidFill>
                  <a:srgbClr val="00B0F0"/>
                </a:solidFill>
              </a:rPr>
              <a:t>the church</a:t>
            </a:r>
            <a:r>
              <a:rPr lang="en-US" sz="6000" dirty="0" smtClean="0">
                <a:solidFill>
                  <a:schemeClr val="bg1"/>
                </a:solidFill>
              </a:rPr>
              <a:t>: and he is the </a:t>
            </a:r>
            <a:r>
              <a:rPr lang="en-US" sz="6000" dirty="0" err="1" smtClean="0">
                <a:solidFill>
                  <a:schemeClr val="bg1"/>
                </a:solidFill>
              </a:rPr>
              <a:t>saviour</a:t>
            </a:r>
            <a:r>
              <a:rPr lang="en-US" sz="6000" dirty="0" smtClean="0">
                <a:solidFill>
                  <a:schemeClr val="bg1"/>
                </a:solidFill>
              </a:rPr>
              <a:t> of </a:t>
            </a:r>
            <a:r>
              <a:rPr lang="en-US" sz="6000" b="1" dirty="0" smtClean="0">
                <a:solidFill>
                  <a:srgbClr val="FFFF00"/>
                </a:solidFill>
              </a:rPr>
              <a:t>the body</a:t>
            </a:r>
            <a:r>
              <a:rPr lang="en-US" sz="6000" dirty="0" smtClean="0">
                <a:solidFill>
                  <a:schemeClr val="bg1"/>
                </a:solidFill>
              </a:rPr>
              <a:t>.</a:t>
            </a:r>
          </a:p>
          <a:p>
            <a:endParaRPr lang="en-US" sz="2000" dirty="0" smtClean="0">
              <a:solidFill>
                <a:schemeClr val="bg1"/>
              </a:solidFill>
            </a:endParaRPr>
          </a:p>
          <a:p>
            <a:r>
              <a:rPr lang="en-US" sz="6000" dirty="0" smtClean="0">
                <a:solidFill>
                  <a:schemeClr val="bg1"/>
                </a:solidFill>
              </a:rPr>
              <a:t>Col. 1:18  And he is the head of </a:t>
            </a:r>
            <a:r>
              <a:rPr lang="en-US" sz="6000" b="1" dirty="0" smtClean="0">
                <a:solidFill>
                  <a:srgbClr val="FFFF00"/>
                </a:solidFill>
              </a:rPr>
              <a:t>the body</a:t>
            </a:r>
            <a:r>
              <a:rPr lang="en-US" sz="6000" b="1" dirty="0" smtClean="0">
                <a:solidFill>
                  <a:schemeClr val="bg1"/>
                </a:solidFill>
              </a:rPr>
              <a:t>, </a:t>
            </a:r>
            <a:r>
              <a:rPr lang="en-US" sz="6000" b="1" dirty="0" smtClean="0">
                <a:solidFill>
                  <a:srgbClr val="00B0F0"/>
                </a:solidFill>
              </a:rPr>
              <a:t>the church</a:t>
            </a:r>
            <a:r>
              <a:rPr lang="en-US" sz="6000" dirty="0" smtClean="0">
                <a:solidFill>
                  <a:schemeClr val="bg1"/>
                </a:solidFill>
              </a:rPr>
              <a:t>: who is the beginning, the firstborn from the dead; that in all </a:t>
            </a:r>
            <a:r>
              <a:rPr lang="en-US" sz="6000" i="1" dirty="0" smtClean="0">
                <a:solidFill>
                  <a:schemeClr val="bg1"/>
                </a:solidFill>
              </a:rPr>
              <a:t>things</a:t>
            </a:r>
            <a:r>
              <a:rPr lang="en-US" sz="6000" dirty="0" smtClean="0">
                <a:solidFill>
                  <a:schemeClr val="bg1"/>
                </a:solidFill>
              </a:rPr>
              <a:t> he might have the preeminence.</a:t>
            </a:r>
          </a:p>
          <a:p>
            <a:endParaRPr lang="en-US" sz="2000" dirty="0" smtClean="0">
              <a:solidFill>
                <a:schemeClr val="bg1"/>
              </a:solidFill>
            </a:endParaRPr>
          </a:p>
          <a:p>
            <a:r>
              <a:rPr lang="en-US" sz="6000" dirty="0" smtClean="0">
                <a:solidFill>
                  <a:schemeClr val="bg1"/>
                </a:solidFill>
              </a:rPr>
              <a:t>Col. 1:24  Who now rejoice in my sufferings for you, and fill up that which is behind of the afflictions of Christ in my flesh for </a:t>
            </a:r>
            <a:r>
              <a:rPr lang="en-US" sz="6000" b="1" dirty="0" smtClean="0">
                <a:solidFill>
                  <a:srgbClr val="FFFF00"/>
                </a:solidFill>
              </a:rPr>
              <a:t>his body's sake</a:t>
            </a:r>
            <a:r>
              <a:rPr lang="en-US" sz="6000" dirty="0" smtClean="0">
                <a:solidFill>
                  <a:schemeClr val="bg1"/>
                </a:solidFill>
              </a:rPr>
              <a:t>, which is </a:t>
            </a:r>
            <a:r>
              <a:rPr lang="en-US" sz="6000" b="1" dirty="0" smtClean="0">
                <a:solidFill>
                  <a:srgbClr val="00B0F0"/>
                </a:solidFill>
              </a:rPr>
              <a:t>the church</a:t>
            </a:r>
            <a:r>
              <a:rPr lang="en-US" sz="6000" dirty="0" smtClean="0">
                <a:solidFill>
                  <a:schemeClr val="bg1"/>
                </a:solidFill>
              </a:rPr>
              <a:t>:</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alley Of Dry Bones.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102017170_univ_cnt_3_xl.jpg"/>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The Bible says, “… </a:t>
            </a:r>
            <a:r>
              <a:rPr lang="en-US" sz="4800" b="1" dirty="0" smtClean="0">
                <a:solidFill>
                  <a:srgbClr val="FFFF00"/>
                </a:solidFill>
              </a:rPr>
              <a:t>assembled</a:t>
            </a:r>
            <a:r>
              <a:rPr lang="en-US" sz="48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chemeClr val="bg1"/>
                </a:solidFill>
              </a:rPr>
              <a:t>Remember the Questions?:</a:t>
            </a:r>
          </a:p>
          <a:p>
            <a:pPr algn="ctr"/>
            <a:endParaRPr lang="en-US" sz="800" b="1" dirty="0" smtClean="0">
              <a:solidFill>
                <a:schemeClr val="bg1"/>
              </a:solidFill>
            </a:endParaRPr>
          </a:p>
          <a:p>
            <a:pPr algn="ctr"/>
            <a:r>
              <a:rPr lang="en-US" sz="6000" b="1" dirty="0" smtClean="0">
                <a:solidFill>
                  <a:srgbClr val="00B0F0"/>
                </a:solidFill>
              </a:rPr>
              <a:t>Who is being assembled?</a:t>
            </a:r>
          </a:p>
          <a:p>
            <a:pPr algn="ctr"/>
            <a:endParaRPr lang="en-US" sz="800" b="1" dirty="0" smtClean="0">
              <a:solidFill>
                <a:srgbClr val="00B0F0"/>
              </a:solidFill>
            </a:endParaRPr>
          </a:p>
          <a:p>
            <a:pPr algn="ctr"/>
            <a:r>
              <a:rPr lang="en-US" sz="6000" b="1" dirty="0" smtClean="0">
                <a:solidFill>
                  <a:srgbClr val="00B0F0"/>
                </a:solidFill>
              </a:rPr>
              <a:t>What is an assembly?</a:t>
            </a:r>
            <a:endParaRPr lang="en-US" sz="6000" b="1" dirty="0">
              <a:solidFill>
                <a:srgbClr val="00B0F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chemeClr val="bg1"/>
                </a:solidFill>
              </a:rPr>
              <a:t>Question:</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rgbClr val="00B0F0"/>
                </a:solidFill>
              </a:rPr>
              <a:t>To Whom are they (we) being assembled unto?</a:t>
            </a:r>
            <a:endParaRPr lang="en-US" sz="6000" b="1" dirty="0">
              <a:solidFill>
                <a:srgbClr val="00B0F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a:bodyPr>
          <a:lstStyle/>
          <a:p>
            <a:r>
              <a:rPr lang="en-US" b="1" dirty="0" smtClean="0">
                <a:solidFill>
                  <a:schemeClr val="bg1"/>
                </a:solidFill>
              </a:rPr>
              <a:t>Scripture Reading:</a:t>
            </a:r>
            <a:endParaRPr lang="en-US" b="1" dirty="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fontScale="77500" lnSpcReduction="20000"/>
          </a:bodyPr>
          <a:lstStyle/>
          <a:p>
            <a:pPr algn="ctr"/>
            <a:r>
              <a:rPr lang="en-US" sz="7200" b="1" dirty="0" smtClean="0">
                <a:solidFill>
                  <a:srgbClr val="00B0F0"/>
                </a:solidFill>
              </a:rPr>
              <a:t>1 </a:t>
            </a:r>
            <a:r>
              <a:rPr lang="en-US" sz="7200" b="1" smtClean="0">
                <a:solidFill>
                  <a:srgbClr val="00B0F0"/>
                </a:solidFill>
              </a:rPr>
              <a:t>Kings </a:t>
            </a:r>
            <a:r>
              <a:rPr lang="en-US" sz="7200" b="1" smtClean="0">
                <a:solidFill>
                  <a:srgbClr val="00B0F0"/>
                </a:solidFill>
              </a:rPr>
              <a:t>8:1-14 </a:t>
            </a:r>
            <a:r>
              <a:rPr lang="en-US" sz="7200" b="1" dirty="0" smtClean="0">
                <a:solidFill>
                  <a:srgbClr val="00B0F0"/>
                </a:solidFill>
              </a:rPr>
              <a:t>KJB</a:t>
            </a:r>
          </a:p>
          <a:p>
            <a:pPr algn="ctr"/>
            <a:r>
              <a:rPr lang="en-US" sz="7200" b="1" dirty="0" smtClean="0">
                <a:solidFill>
                  <a:schemeClr val="bg1"/>
                </a:solidFill>
              </a:rPr>
              <a:t>(Short Version)</a:t>
            </a:r>
          </a:p>
          <a:p>
            <a:pPr algn="ctr"/>
            <a:r>
              <a:rPr lang="en-US" sz="7200" b="1" dirty="0" smtClean="0">
                <a:solidFill>
                  <a:schemeClr val="bg1"/>
                </a:solidFill>
              </a:rPr>
              <a:t>(Long Version with references will be posted online)</a:t>
            </a:r>
          </a:p>
          <a:p>
            <a:pPr algn="ctr"/>
            <a:r>
              <a:rPr lang="en-US" sz="7000" b="1" dirty="0" smtClean="0">
                <a:solidFill>
                  <a:srgbClr val="FFFF00"/>
                </a:solidFill>
              </a:rPr>
              <a:t>https://sdamaranathachurch.org/resources/sermons</a:t>
            </a:r>
            <a:endParaRPr lang="en-US" sz="7000"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olomon-sheba_22.jpg"/>
          <p:cNvPicPr>
            <a:picLocks noGrp="1" noChangeAspect="1"/>
          </p:cNvPicPr>
          <p:nvPr>
            <p:ph idx="1"/>
          </p:nvPr>
        </p:nvPicPr>
        <p:blipFill>
          <a:blip r:embed="rId2" cstate="print"/>
          <a:stretch>
            <a:fillRect/>
          </a:stretch>
        </p:blipFill>
        <p:spPr>
          <a:xfrm>
            <a:off x="0" y="5844"/>
            <a:ext cx="9144000" cy="685215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 </a:t>
            </a:r>
            <a:r>
              <a:rPr lang="en-US" sz="4000" b="1" dirty="0" smtClean="0">
                <a:solidFill>
                  <a:srgbClr val="FFFF00"/>
                </a:solidFill>
              </a:rPr>
              <a:t>unto king Solomon </a:t>
            </a:r>
            <a:r>
              <a:rPr lang="en-US" sz="4000" b="1" u="sng" dirty="0" smtClean="0">
                <a:solidFill>
                  <a:srgbClr val="FFFF00"/>
                </a:solidFill>
              </a:rPr>
              <a:t>in Jerusalem</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85000" lnSpcReduction="10000"/>
          </a:bodyPr>
          <a:lstStyle/>
          <a:p>
            <a:r>
              <a:rPr lang="en-US" sz="3300" b="1" dirty="0" smtClean="0">
                <a:solidFill>
                  <a:schemeClr val="bg1"/>
                </a:solidFill>
              </a:rPr>
              <a:t>Just as the Apostles in the days of Jesus Christ </a:t>
            </a:r>
            <a:r>
              <a:rPr lang="en-US" sz="3300" b="1" dirty="0" smtClean="0">
                <a:solidFill>
                  <a:srgbClr val="00B050"/>
                </a:solidFill>
              </a:rPr>
              <a:t>(Rev.</a:t>
            </a:r>
            <a:r>
              <a:rPr lang="en-US" sz="3300" dirty="0" smtClean="0">
                <a:solidFill>
                  <a:srgbClr val="00B050"/>
                </a:solidFill>
              </a:rPr>
              <a:t> 5:6</a:t>
            </a:r>
            <a:r>
              <a:rPr lang="en-US" sz="3300" b="1" dirty="0" smtClean="0">
                <a:solidFill>
                  <a:srgbClr val="00B050"/>
                </a:solidFill>
              </a:rPr>
              <a:t>)</a:t>
            </a:r>
            <a:r>
              <a:rPr lang="en-US" sz="3300" b="1" dirty="0" smtClean="0">
                <a:solidFill>
                  <a:schemeClr val="bg1"/>
                </a:solidFill>
              </a:rPr>
              <a:t>:</a:t>
            </a:r>
          </a:p>
          <a:p>
            <a:endParaRPr lang="en-US" sz="900" b="1" dirty="0" smtClean="0">
              <a:solidFill>
                <a:schemeClr val="bg1"/>
              </a:solidFill>
            </a:endParaRPr>
          </a:p>
          <a:p>
            <a:pPr lvl="1"/>
            <a:r>
              <a:rPr lang="en-US" sz="3300" dirty="0" smtClean="0">
                <a:solidFill>
                  <a:schemeClr val="bg1"/>
                </a:solidFill>
              </a:rPr>
              <a:t>Act. 1:4  And, being </a:t>
            </a:r>
            <a:r>
              <a:rPr lang="en-US" sz="3300" b="1" dirty="0" smtClean="0">
                <a:solidFill>
                  <a:srgbClr val="FFFF00"/>
                </a:solidFill>
              </a:rPr>
              <a:t>assembled</a:t>
            </a:r>
            <a:r>
              <a:rPr lang="en-US" sz="3300" dirty="0" smtClean="0">
                <a:solidFill>
                  <a:schemeClr val="bg1"/>
                </a:solidFill>
              </a:rPr>
              <a:t> </a:t>
            </a:r>
            <a:r>
              <a:rPr lang="en-US" sz="3300" b="1" dirty="0" smtClean="0">
                <a:solidFill>
                  <a:srgbClr val="00B0F0"/>
                </a:solidFill>
              </a:rPr>
              <a:t>together</a:t>
            </a:r>
            <a:r>
              <a:rPr lang="en-US" sz="3300" dirty="0" smtClean="0">
                <a:solidFill>
                  <a:schemeClr val="bg1"/>
                </a:solidFill>
              </a:rPr>
              <a:t> with </a:t>
            </a:r>
            <a:r>
              <a:rPr lang="en-US" sz="3300" i="1" dirty="0" smtClean="0">
                <a:solidFill>
                  <a:schemeClr val="bg1"/>
                </a:solidFill>
              </a:rPr>
              <a:t>them</a:t>
            </a:r>
            <a:r>
              <a:rPr lang="en-US" sz="3300" dirty="0" smtClean="0">
                <a:solidFill>
                  <a:schemeClr val="bg1"/>
                </a:solidFill>
              </a:rPr>
              <a:t>, commanded them that they should not depart from </a:t>
            </a:r>
            <a:r>
              <a:rPr lang="en-US" sz="3300" b="1" u="sng" dirty="0" smtClean="0">
                <a:solidFill>
                  <a:schemeClr val="bg1"/>
                </a:solidFill>
              </a:rPr>
              <a:t>Jerusalem</a:t>
            </a:r>
            <a:r>
              <a:rPr lang="en-US" sz="3300" dirty="0" smtClean="0">
                <a:solidFill>
                  <a:schemeClr val="bg1"/>
                </a:solidFill>
              </a:rPr>
              <a:t>, but wait for </a:t>
            </a:r>
            <a:r>
              <a:rPr lang="en-US" sz="3300" b="1" u="sng" dirty="0" smtClean="0">
                <a:solidFill>
                  <a:schemeClr val="bg1"/>
                </a:solidFill>
              </a:rPr>
              <a:t>the promise of the Father</a:t>
            </a:r>
            <a:r>
              <a:rPr lang="en-US" sz="3300" dirty="0" smtClean="0">
                <a:solidFill>
                  <a:schemeClr val="bg1"/>
                </a:solidFill>
              </a:rPr>
              <a:t>, which, </a:t>
            </a:r>
            <a:r>
              <a:rPr lang="en-US" sz="3300" i="1" dirty="0" err="1" smtClean="0">
                <a:solidFill>
                  <a:schemeClr val="bg1"/>
                </a:solidFill>
              </a:rPr>
              <a:t>saith</a:t>
            </a:r>
            <a:r>
              <a:rPr lang="en-US" sz="3300" i="1" dirty="0" smtClean="0">
                <a:solidFill>
                  <a:schemeClr val="bg1"/>
                </a:solidFill>
              </a:rPr>
              <a:t> he</a:t>
            </a:r>
            <a:r>
              <a:rPr lang="en-US" sz="3300" dirty="0" smtClean="0">
                <a:solidFill>
                  <a:schemeClr val="bg1"/>
                </a:solidFill>
              </a:rPr>
              <a:t>, ye have heard of me.</a:t>
            </a:r>
          </a:p>
          <a:p>
            <a:pPr lvl="1"/>
            <a:endParaRPr lang="en-US" sz="700" dirty="0" smtClean="0">
              <a:solidFill>
                <a:schemeClr val="bg1"/>
              </a:solidFill>
            </a:endParaRPr>
          </a:p>
          <a:p>
            <a:pPr lvl="1"/>
            <a:r>
              <a:rPr lang="en-US" sz="3300" dirty="0" smtClean="0">
                <a:solidFill>
                  <a:schemeClr val="bg1"/>
                </a:solidFill>
              </a:rPr>
              <a:t>Act. 1:5  For John truly baptized with water; but ye shall be </a:t>
            </a:r>
            <a:r>
              <a:rPr lang="en-US" sz="3300" b="1" u="sng" dirty="0" smtClean="0">
                <a:solidFill>
                  <a:schemeClr val="bg1"/>
                </a:solidFill>
              </a:rPr>
              <a:t>baptized with the Holy Ghost</a:t>
            </a:r>
            <a:r>
              <a:rPr lang="en-US" sz="3300" dirty="0" smtClean="0">
                <a:solidFill>
                  <a:schemeClr val="bg1"/>
                </a:solidFill>
              </a:rPr>
              <a:t> not many days hence.</a:t>
            </a:r>
          </a:p>
          <a:p>
            <a:pPr lvl="1"/>
            <a:endParaRPr lang="en-US" sz="700" dirty="0" smtClean="0">
              <a:solidFill>
                <a:schemeClr val="bg1"/>
              </a:solidFill>
            </a:endParaRPr>
          </a:p>
          <a:p>
            <a:pPr lvl="1"/>
            <a:r>
              <a:rPr lang="en-US" sz="3300" dirty="0" smtClean="0">
                <a:solidFill>
                  <a:schemeClr val="bg1"/>
                </a:solidFill>
              </a:rPr>
              <a:t>Act. 1:8  But ye shall receive power, after that </a:t>
            </a:r>
            <a:r>
              <a:rPr lang="en-US" sz="3300" b="1" u="sng" dirty="0" smtClean="0">
                <a:solidFill>
                  <a:schemeClr val="bg1"/>
                </a:solidFill>
              </a:rPr>
              <a:t>the Holy Ghost is come upon</a:t>
            </a:r>
            <a:r>
              <a:rPr lang="en-US" sz="3300" dirty="0" smtClean="0">
                <a:solidFill>
                  <a:schemeClr val="bg1"/>
                </a:solidFill>
              </a:rPr>
              <a:t> </a:t>
            </a:r>
            <a:r>
              <a:rPr lang="en-US" sz="3300" b="1" dirty="0" smtClean="0">
                <a:solidFill>
                  <a:srgbClr val="FFFF00"/>
                </a:solidFill>
              </a:rPr>
              <a:t>you</a:t>
            </a:r>
            <a:r>
              <a:rPr lang="en-US" sz="3300" dirty="0" smtClean="0">
                <a:solidFill>
                  <a:schemeClr val="bg1"/>
                </a:solidFill>
              </a:rPr>
              <a:t>: and </a:t>
            </a:r>
            <a:r>
              <a:rPr lang="en-US" sz="3300" b="1" dirty="0" smtClean="0">
                <a:solidFill>
                  <a:srgbClr val="FFFF00"/>
                </a:solidFill>
              </a:rPr>
              <a:t>ye</a:t>
            </a:r>
            <a:r>
              <a:rPr lang="en-US" sz="3300" dirty="0" smtClean="0">
                <a:solidFill>
                  <a:schemeClr val="bg1"/>
                </a:solidFill>
              </a:rPr>
              <a:t> shall be witnesses unto </a:t>
            </a:r>
            <a:r>
              <a:rPr lang="en-US" sz="3300" b="1" dirty="0" smtClean="0">
                <a:solidFill>
                  <a:srgbClr val="00B0F0"/>
                </a:solidFill>
              </a:rPr>
              <a:t>me</a:t>
            </a:r>
            <a:r>
              <a:rPr lang="en-US" sz="3300" dirty="0" smtClean="0">
                <a:solidFill>
                  <a:schemeClr val="bg1"/>
                </a:solidFill>
              </a:rPr>
              <a:t> both </a:t>
            </a:r>
            <a:r>
              <a:rPr lang="en-US" sz="3300" b="1" u="sng" dirty="0" smtClean="0">
                <a:solidFill>
                  <a:schemeClr val="bg1"/>
                </a:solidFill>
              </a:rPr>
              <a:t>in Jerusalem</a:t>
            </a:r>
            <a:r>
              <a:rPr lang="en-US" sz="3300" dirty="0" smtClean="0">
                <a:solidFill>
                  <a:schemeClr val="bg1"/>
                </a:solidFill>
              </a:rPr>
              <a:t>, and </a:t>
            </a:r>
            <a:r>
              <a:rPr lang="en-US" sz="3300" b="1" u="sng" dirty="0" smtClean="0">
                <a:solidFill>
                  <a:schemeClr val="bg1"/>
                </a:solidFill>
              </a:rPr>
              <a:t>in all Judaea</a:t>
            </a:r>
            <a:r>
              <a:rPr lang="en-US" sz="3300" dirty="0" smtClean="0">
                <a:solidFill>
                  <a:schemeClr val="bg1"/>
                </a:solidFill>
              </a:rPr>
              <a:t>, and </a:t>
            </a:r>
            <a:r>
              <a:rPr lang="en-US" sz="3300" b="1" u="sng" dirty="0" smtClean="0">
                <a:solidFill>
                  <a:schemeClr val="bg1"/>
                </a:solidFill>
              </a:rPr>
              <a:t>in Samaria,</a:t>
            </a:r>
            <a:r>
              <a:rPr lang="en-US" sz="3300" dirty="0" smtClean="0">
                <a:solidFill>
                  <a:schemeClr val="bg1"/>
                </a:solidFill>
              </a:rPr>
              <a:t> and </a:t>
            </a:r>
            <a:r>
              <a:rPr lang="en-US" sz="3300" b="1" u="sng" dirty="0" smtClean="0">
                <a:solidFill>
                  <a:schemeClr val="bg1"/>
                </a:solidFill>
              </a:rPr>
              <a:t>unto the uttermost part of the earth</a:t>
            </a:r>
            <a:r>
              <a:rPr lang="en-US" sz="3300" dirty="0" smtClean="0">
                <a:solidFill>
                  <a:schemeClr val="bg1"/>
                </a:solidFill>
              </a:rPr>
              <a:t>.</a:t>
            </a:r>
            <a:endParaRPr lang="en-US" sz="3300" b="1"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 </a:t>
            </a:r>
            <a:r>
              <a:rPr lang="en-US" sz="4000" b="1" dirty="0" smtClean="0">
                <a:solidFill>
                  <a:srgbClr val="FFFF00"/>
                </a:solidFill>
              </a:rPr>
              <a:t>unto king Solomon </a:t>
            </a:r>
            <a:r>
              <a:rPr lang="en-US" sz="4000" b="1" u="sng" dirty="0" smtClean="0">
                <a:solidFill>
                  <a:srgbClr val="FFFF00"/>
                </a:solidFill>
              </a:rPr>
              <a:t>in Jerusalem</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92500" lnSpcReduction="20000"/>
          </a:bodyPr>
          <a:lstStyle/>
          <a:p>
            <a:r>
              <a:rPr lang="en-US" sz="3000" b="1" dirty="0" smtClean="0">
                <a:solidFill>
                  <a:schemeClr val="bg1"/>
                </a:solidFill>
              </a:rPr>
              <a:t>Just as the Apostles in the days of Jesus Christ:</a:t>
            </a:r>
          </a:p>
          <a:p>
            <a:endParaRPr lang="en-US" sz="900" b="1" dirty="0" smtClean="0">
              <a:solidFill>
                <a:schemeClr val="bg1"/>
              </a:solidFill>
            </a:endParaRPr>
          </a:p>
          <a:p>
            <a:pPr lvl="1"/>
            <a:r>
              <a:rPr lang="en-US" sz="3000" dirty="0" smtClean="0">
                <a:solidFill>
                  <a:schemeClr val="bg1"/>
                </a:solidFill>
              </a:rPr>
              <a:t>Act. 1:12  Then returned </a:t>
            </a:r>
            <a:r>
              <a:rPr lang="en-US" sz="3000" b="1" dirty="0" smtClean="0">
                <a:solidFill>
                  <a:srgbClr val="FFFF00"/>
                </a:solidFill>
              </a:rPr>
              <a:t>they</a:t>
            </a:r>
            <a:r>
              <a:rPr lang="en-US" sz="3000" dirty="0" smtClean="0">
                <a:solidFill>
                  <a:schemeClr val="bg1"/>
                </a:solidFill>
              </a:rPr>
              <a:t> unto </a:t>
            </a:r>
            <a:r>
              <a:rPr lang="en-US" sz="3000" b="1" u="sng" dirty="0" smtClean="0">
                <a:solidFill>
                  <a:schemeClr val="bg1"/>
                </a:solidFill>
              </a:rPr>
              <a:t>Jerusalem</a:t>
            </a:r>
            <a:r>
              <a:rPr lang="en-US" sz="3000" dirty="0" smtClean="0">
                <a:solidFill>
                  <a:schemeClr val="bg1"/>
                </a:solidFill>
              </a:rPr>
              <a:t> from the mount called Olivet, which is from </a:t>
            </a:r>
            <a:r>
              <a:rPr lang="en-US" sz="3000" b="1" u="sng" dirty="0" smtClean="0">
                <a:solidFill>
                  <a:schemeClr val="bg1"/>
                </a:solidFill>
              </a:rPr>
              <a:t>Jerusalem</a:t>
            </a:r>
            <a:r>
              <a:rPr lang="en-US" sz="3000" dirty="0" smtClean="0">
                <a:solidFill>
                  <a:schemeClr val="bg1"/>
                </a:solidFill>
              </a:rPr>
              <a:t> </a:t>
            </a:r>
            <a:r>
              <a:rPr lang="en-US" sz="3000" b="1" dirty="0" smtClean="0">
                <a:solidFill>
                  <a:srgbClr val="0070C0"/>
                </a:solidFill>
              </a:rPr>
              <a:t>a </a:t>
            </a:r>
            <a:r>
              <a:rPr lang="en-US" sz="3000" b="1" dirty="0" err="1" smtClean="0">
                <a:solidFill>
                  <a:srgbClr val="0070C0"/>
                </a:solidFill>
              </a:rPr>
              <a:t>sabbath</a:t>
            </a:r>
            <a:r>
              <a:rPr lang="en-US" sz="3000" b="1" dirty="0" smtClean="0">
                <a:solidFill>
                  <a:srgbClr val="0070C0"/>
                </a:solidFill>
              </a:rPr>
              <a:t> day's journey</a:t>
            </a:r>
            <a:r>
              <a:rPr lang="en-US" sz="3000" dirty="0" smtClean="0">
                <a:solidFill>
                  <a:schemeClr val="bg1"/>
                </a:solidFill>
              </a:rPr>
              <a:t>.</a:t>
            </a:r>
          </a:p>
          <a:p>
            <a:pPr lvl="1"/>
            <a:endParaRPr lang="en-US" sz="600" dirty="0" smtClean="0">
              <a:solidFill>
                <a:schemeClr val="bg1"/>
              </a:solidFill>
            </a:endParaRPr>
          </a:p>
          <a:p>
            <a:pPr lvl="1"/>
            <a:r>
              <a:rPr lang="en-US" sz="3000" dirty="0" smtClean="0">
                <a:solidFill>
                  <a:schemeClr val="bg1"/>
                </a:solidFill>
              </a:rPr>
              <a:t>Act. 1:13  And when </a:t>
            </a:r>
            <a:r>
              <a:rPr lang="en-US" sz="3000" b="1" dirty="0" smtClean="0">
                <a:solidFill>
                  <a:srgbClr val="FFFF00"/>
                </a:solidFill>
              </a:rPr>
              <a:t>they</a:t>
            </a:r>
            <a:r>
              <a:rPr lang="en-US" sz="3000" dirty="0" smtClean="0">
                <a:solidFill>
                  <a:schemeClr val="bg1"/>
                </a:solidFill>
              </a:rPr>
              <a:t> were come in, </a:t>
            </a:r>
            <a:r>
              <a:rPr lang="en-US" sz="3000" b="1" dirty="0" smtClean="0">
                <a:solidFill>
                  <a:srgbClr val="FFFF00"/>
                </a:solidFill>
              </a:rPr>
              <a:t>they</a:t>
            </a:r>
            <a:r>
              <a:rPr lang="en-US" sz="3000" dirty="0" smtClean="0">
                <a:solidFill>
                  <a:schemeClr val="bg1"/>
                </a:solidFill>
              </a:rPr>
              <a:t> </a:t>
            </a:r>
            <a:r>
              <a:rPr lang="en-US" sz="3000" b="1" u="sng" dirty="0" smtClean="0">
                <a:solidFill>
                  <a:schemeClr val="bg1"/>
                </a:solidFill>
              </a:rPr>
              <a:t>went up into an upper room</a:t>
            </a:r>
            <a:r>
              <a:rPr lang="en-US" sz="3000" dirty="0" smtClean="0">
                <a:solidFill>
                  <a:schemeClr val="bg1"/>
                </a:solidFill>
              </a:rPr>
              <a:t>, where abode both Peter, and James, and John, and Andrew, Philip, and Thomas, Bartholomew, and Matthew, James </a:t>
            </a:r>
            <a:r>
              <a:rPr lang="en-US" sz="3000" i="1" dirty="0" smtClean="0">
                <a:solidFill>
                  <a:schemeClr val="bg1"/>
                </a:solidFill>
              </a:rPr>
              <a:t>the son</a:t>
            </a:r>
            <a:r>
              <a:rPr lang="en-US" sz="3000" dirty="0" smtClean="0">
                <a:solidFill>
                  <a:schemeClr val="bg1"/>
                </a:solidFill>
              </a:rPr>
              <a:t> of </a:t>
            </a:r>
            <a:r>
              <a:rPr lang="en-US" sz="3000" dirty="0" err="1" smtClean="0">
                <a:solidFill>
                  <a:schemeClr val="bg1"/>
                </a:solidFill>
              </a:rPr>
              <a:t>Alphaeus</a:t>
            </a:r>
            <a:r>
              <a:rPr lang="en-US" sz="3000" dirty="0" smtClean="0">
                <a:solidFill>
                  <a:schemeClr val="bg1"/>
                </a:solidFill>
              </a:rPr>
              <a:t>, and Simon </a:t>
            </a:r>
            <a:r>
              <a:rPr lang="en-US" sz="3000" dirty="0" err="1" smtClean="0">
                <a:solidFill>
                  <a:schemeClr val="bg1"/>
                </a:solidFill>
              </a:rPr>
              <a:t>Zelotes</a:t>
            </a:r>
            <a:r>
              <a:rPr lang="en-US" sz="3000" dirty="0" smtClean="0">
                <a:solidFill>
                  <a:schemeClr val="bg1"/>
                </a:solidFill>
              </a:rPr>
              <a:t>, and Judas </a:t>
            </a:r>
            <a:r>
              <a:rPr lang="en-US" sz="3000" i="1" dirty="0" smtClean="0">
                <a:solidFill>
                  <a:schemeClr val="bg1"/>
                </a:solidFill>
              </a:rPr>
              <a:t>the brother</a:t>
            </a:r>
            <a:r>
              <a:rPr lang="en-US" sz="3000" dirty="0" smtClean="0">
                <a:solidFill>
                  <a:schemeClr val="bg1"/>
                </a:solidFill>
              </a:rPr>
              <a:t> of James.</a:t>
            </a:r>
          </a:p>
          <a:p>
            <a:pPr lvl="1"/>
            <a:endParaRPr lang="en-US" sz="600" dirty="0" smtClean="0">
              <a:solidFill>
                <a:schemeClr val="bg1"/>
              </a:solidFill>
            </a:endParaRPr>
          </a:p>
          <a:p>
            <a:pPr lvl="1"/>
            <a:r>
              <a:rPr lang="en-US" sz="3000" dirty="0" smtClean="0">
                <a:solidFill>
                  <a:schemeClr val="bg1"/>
                </a:solidFill>
              </a:rPr>
              <a:t>Act. 1:14  </a:t>
            </a:r>
            <a:r>
              <a:rPr lang="en-US" sz="3000" b="1" dirty="0" smtClean="0">
                <a:solidFill>
                  <a:srgbClr val="FFFF00"/>
                </a:solidFill>
              </a:rPr>
              <a:t>These all</a:t>
            </a:r>
            <a:r>
              <a:rPr lang="en-US" sz="3000" dirty="0" smtClean="0">
                <a:solidFill>
                  <a:schemeClr val="bg1"/>
                </a:solidFill>
              </a:rPr>
              <a:t> continued with </a:t>
            </a:r>
            <a:r>
              <a:rPr lang="en-US" sz="3000" b="1" dirty="0" smtClean="0">
                <a:solidFill>
                  <a:srgbClr val="00B0F0"/>
                </a:solidFill>
              </a:rPr>
              <a:t>one accord</a:t>
            </a:r>
            <a:r>
              <a:rPr lang="en-US" sz="3000" dirty="0" smtClean="0">
                <a:solidFill>
                  <a:schemeClr val="bg1"/>
                </a:solidFill>
              </a:rPr>
              <a:t> in prayer and supplication, with the women, and Mary the mother of Jesus, and with his brethren.</a:t>
            </a:r>
            <a:endParaRPr lang="en-US" sz="3000" b="1"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 </a:t>
            </a:r>
            <a:r>
              <a:rPr lang="en-US" sz="4000" b="1" dirty="0" smtClean="0">
                <a:solidFill>
                  <a:srgbClr val="FFFF00"/>
                </a:solidFill>
              </a:rPr>
              <a:t>unto king Solomon </a:t>
            </a:r>
            <a:r>
              <a:rPr lang="en-US" sz="4000" b="1" u="sng" dirty="0" smtClean="0">
                <a:solidFill>
                  <a:srgbClr val="FFFF00"/>
                </a:solidFill>
              </a:rPr>
              <a:t>in Jerusalem</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lnSpcReduction="10000"/>
          </a:bodyPr>
          <a:lstStyle/>
          <a:p>
            <a:r>
              <a:rPr lang="en-US" sz="2800" b="1" dirty="0" smtClean="0">
                <a:solidFill>
                  <a:schemeClr val="bg1"/>
                </a:solidFill>
              </a:rPr>
              <a:t>Just as the Apostles in the days of Jesus Christ:</a:t>
            </a:r>
          </a:p>
          <a:p>
            <a:endParaRPr lang="en-US" sz="800" b="1" dirty="0" smtClean="0">
              <a:solidFill>
                <a:schemeClr val="bg1"/>
              </a:solidFill>
            </a:endParaRPr>
          </a:p>
          <a:p>
            <a:pPr lvl="1"/>
            <a:r>
              <a:rPr lang="en-US" dirty="0" smtClean="0">
                <a:solidFill>
                  <a:schemeClr val="bg1"/>
                </a:solidFill>
              </a:rPr>
              <a:t>Act. 2:1  And when the day of Pentecost was fully come, </a:t>
            </a:r>
            <a:r>
              <a:rPr lang="en-US" b="1" dirty="0" smtClean="0">
                <a:solidFill>
                  <a:srgbClr val="FFFF00"/>
                </a:solidFill>
              </a:rPr>
              <a:t>they were all with</a:t>
            </a:r>
            <a:r>
              <a:rPr lang="en-US" dirty="0" smtClean="0">
                <a:solidFill>
                  <a:schemeClr val="bg1"/>
                </a:solidFill>
              </a:rPr>
              <a:t> </a:t>
            </a:r>
            <a:r>
              <a:rPr lang="en-US" b="1" dirty="0" smtClean="0">
                <a:solidFill>
                  <a:srgbClr val="00B0F0"/>
                </a:solidFill>
              </a:rPr>
              <a:t>one accord</a:t>
            </a:r>
            <a:r>
              <a:rPr lang="en-US" dirty="0" smtClean="0">
                <a:solidFill>
                  <a:schemeClr val="bg1"/>
                </a:solidFill>
              </a:rPr>
              <a:t> in </a:t>
            </a:r>
            <a:r>
              <a:rPr lang="en-US" b="1" dirty="0" smtClean="0">
                <a:solidFill>
                  <a:srgbClr val="00B0F0"/>
                </a:solidFill>
              </a:rPr>
              <a:t>one place</a:t>
            </a:r>
            <a:r>
              <a:rPr lang="en-US" dirty="0" smtClean="0">
                <a:solidFill>
                  <a:schemeClr val="bg1"/>
                </a:solidFill>
              </a:rPr>
              <a:t>.</a:t>
            </a:r>
          </a:p>
          <a:p>
            <a:pPr lvl="1"/>
            <a:endParaRPr lang="en-US" sz="600" dirty="0" smtClean="0">
              <a:solidFill>
                <a:schemeClr val="bg1"/>
              </a:solidFill>
            </a:endParaRPr>
          </a:p>
          <a:p>
            <a:pPr lvl="1"/>
            <a:r>
              <a:rPr lang="en-US" dirty="0" smtClean="0">
                <a:solidFill>
                  <a:schemeClr val="bg1"/>
                </a:solidFill>
              </a:rPr>
              <a:t>Act. 2:2  And suddenly there came </a:t>
            </a:r>
            <a:r>
              <a:rPr lang="en-US" b="1" u="sng" dirty="0" smtClean="0">
                <a:solidFill>
                  <a:schemeClr val="bg1"/>
                </a:solidFill>
              </a:rPr>
              <a:t>a sound from heaven as of a rushing mighty wind, and it filled all the house where</a:t>
            </a:r>
            <a:r>
              <a:rPr lang="en-US" dirty="0" smtClean="0">
                <a:solidFill>
                  <a:schemeClr val="bg1"/>
                </a:solidFill>
              </a:rPr>
              <a:t> </a:t>
            </a:r>
            <a:r>
              <a:rPr lang="en-US" b="1" dirty="0" smtClean="0">
                <a:solidFill>
                  <a:srgbClr val="FFFF00"/>
                </a:solidFill>
              </a:rPr>
              <a:t>they</a:t>
            </a:r>
            <a:r>
              <a:rPr lang="en-US" dirty="0" smtClean="0">
                <a:solidFill>
                  <a:schemeClr val="bg1"/>
                </a:solidFill>
              </a:rPr>
              <a:t> </a:t>
            </a:r>
            <a:r>
              <a:rPr lang="en-US" b="1" u="sng" dirty="0" smtClean="0">
                <a:solidFill>
                  <a:schemeClr val="bg1"/>
                </a:solidFill>
              </a:rPr>
              <a:t>were sitting</a:t>
            </a:r>
            <a:r>
              <a:rPr lang="en-US" dirty="0" smtClean="0">
                <a:solidFill>
                  <a:schemeClr val="bg1"/>
                </a:solidFill>
              </a:rPr>
              <a:t>.</a:t>
            </a:r>
          </a:p>
          <a:p>
            <a:pPr lvl="1"/>
            <a:endParaRPr lang="en-US" sz="600" dirty="0" smtClean="0">
              <a:solidFill>
                <a:schemeClr val="bg1"/>
              </a:solidFill>
            </a:endParaRPr>
          </a:p>
          <a:p>
            <a:pPr lvl="1"/>
            <a:r>
              <a:rPr lang="en-US" dirty="0" smtClean="0">
                <a:solidFill>
                  <a:schemeClr val="bg1"/>
                </a:solidFill>
              </a:rPr>
              <a:t>Act. 2:3  And there appeared unto </a:t>
            </a:r>
            <a:r>
              <a:rPr lang="en-US" b="1" dirty="0" smtClean="0">
                <a:solidFill>
                  <a:srgbClr val="FFFF00"/>
                </a:solidFill>
              </a:rPr>
              <a:t>them</a:t>
            </a:r>
            <a:r>
              <a:rPr lang="en-US" dirty="0" smtClean="0">
                <a:solidFill>
                  <a:schemeClr val="bg1"/>
                </a:solidFill>
              </a:rPr>
              <a:t> cloven tongues like as of fire, and it sat upon </a:t>
            </a:r>
            <a:r>
              <a:rPr lang="en-US" b="1" dirty="0" smtClean="0">
                <a:solidFill>
                  <a:srgbClr val="FFFF00"/>
                </a:solidFill>
              </a:rPr>
              <a:t>each of them</a:t>
            </a:r>
            <a:r>
              <a:rPr lang="en-US" dirty="0" smtClean="0">
                <a:solidFill>
                  <a:schemeClr val="bg1"/>
                </a:solidFill>
              </a:rPr>
              <a:t>.</a:t>
            </a:r>
          </a:p>
          <a:p>
            <a:pPr lvl="1"/>
            <a:endParaRPr lang="en-US" sz="600" dirty="0" smtClean="0">
              <a:solidFill>
                <a:schemeClr val="bg1"/>
              </a:solidFill>
            </a:endParaRPr>
          </a:p>
          <a:p>
            <a:pPr lvl="1"/>
            <a:r>
              <a:rPr lang="en-US" dirty="0" smtClean="0">
                <a:solidFill>
                  <a:schemeClr val="bg1"/>
                </a:solidFill>
              </a:rPr>
              <a:t>Act. 2:4  And </a:t>
            </a:r>
            <a:r>
              <a:rPr lang="en-US" b="1" dirty="0" smtClean="0">
                <a:solidFill>
                  <a:srgbClr val="FFFF00"/>
                </a:solidFill>
              </a:rPr>
              <a:t>they were all</a:t>
            </a:r>
            <a:r>
              <a:rPr lang="en-US" dirty="0" smtClean="0">
                <a:solidFill>
                  <a:schemeClr val="bg1"/>
                </a:solidFill>
              </a:rPr>
              <a:t> </a:t>
            </a:r>
            <a:r>
              <a:rPr lang="en-US" b="1" u="sng" dirty="0" smtClean="0">
                <a:solidFill>
                  <a:schemeClr val="bg1"/>
                </a:solidFill>
              </a:rPr>
              <a:t>filled with the Holy Ghost</a:t>
            </a:r>
            <a:r>
              <a:rPr lang="en-US" dirty="0" smtClean="0">
                <a:solidFill>
                  <a:schemeClr val="bg1"/>
                </a:solidFill>
              </a:rPr>
              <a:t>, and began to speak with other tongues, as the Spirit gave them utterance. </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 </a:t>
            </a:r>
            <a:r>
              <a:rPr lang="en-US" sz="4000" b="1" dirty="0" smtClean="0">
                <a:solidFill>
                  <a:srgbClr val="FFFF00"/>
                </a:solidFill>
              </a:rPr>
              <a:t>unto king Solomon </a:t>
            </a:r>
            <a:r>
              <a:rPr lang="en-US" sz="4000" b="1" u="sng" dirty="0" smtClean="0">
                <a:solidFill>
                  <a:srgbClr val="FFFF00"/>
                </a:solidFill>
              </a:rPr>
              <a:t>in Jerusalem</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85000" lnSpcReduction="20000"/>
          </a:bodyPr>
          <a:lstStyle/>
          <a:p>
            <a:r>
              <a:rPr lang="en-US" sz="3300" b="1" dirty="0" smtClean="0">
                <a:solidFill>
                  <a:schemeClr val="bg1"/>
                </a:solidFill>
              </a:rPr>
              <a:t>Just as the Apostles in the days of Jesus Christ:</a:t>
            </a:r>
          </a:p>
          <a:p>
            <a:endParaRPr lang="en-US" sz="1000" b="1" dirty="0" smtClean="0">
              <a:solidFill>
                <a:schemeClr val="bg1"/>
              </a:solidFill>
            </a:endParaRPr>
          </a:p>
          <a:p>
            <a:pPr lvl="1"/>
            <a:r>
              <a:rPr lang="en-US" sz="3000" dirty="0" smtClean="0">
                <a:solidFill>
                  <a:schemeClr val="bg1"/>
                </a:solidFill>
              </a:rPr>
              <a:t>Act. 2:33  Therefore being by the right hand of God exalted, and </a:t>
            </a:r>
            <a:r>
              <a:rPr lang="en-US" sz="3000" b="1" u="sng" dirty="0" smtClean="0">
                <a:solidFill>
                  <a:schemeClr val="bg1"/>
                </a:solidFill>
              </a:rPr>
              <a:t>having received of the Father the promise of the Holy Ghost, he hath shed forth this, which ye now see and hear</a:t>
            </a:r>
            <a:r>
              <a:rPr lang="en-US" sz="3000" dirty="0" smtClean="0">
                <a:solidFill>
                  <a:schemeClr val="bg1"/>
                </a:solidFill>
              </a:rPr>
              <a:t>.</a:t>
            </a:r>
          </a:p>
          <a:p>
            <a:pPr lvl="1"/>
            <a:endParaRPr lang="en-US" sz="800" dirty="0" smtClean="0">
              <a:solidFill>
                <a:schemeClr val="bg1"/>
              </a:solidFill>
            </a:endParaRPr>
          </a:p>
          <a:p>
            <a:pPr lvl="1"/>
            <a:r>
              <a:rPr lang="en-US" sz="3000" dirty="0" smtClean="0">
                <a:solidFill>
                  <a:schemeClr val="bg1"/>
                </a:solidFill>
              </a:rPr>
              <a:t>Psa. 133:1  A Song of degrees of David. Behold, how good and how pleasant </a:t>
            </a:r>
            <a:r>
              <a:rPr lang="en-US" sz="3000" i="1" dirty="0" smtClean="0">
                <a:solidFill>
                  <a:schemeClr val="bg1"/>
                </a:solidFill>
              </a:rPr>
              <a:t>it is</a:t>
            </a:r>
            <a:r>
              <a:rPr lang="en-US" sz="3000" dirty="0" smtClean="0">
                <a:solidFill>
                  <a:schemeClr val="bg1"/>
                </a:solidFill>
              </a:rPr>
              <a:t> for </a:t>
            </a:r>
            <a:r>
              <a:rPr lang="en-US" sz="3000" b="1" dirty="0" smtClean="0">
                <a:solidFill>
                  <a:srgbClr val="FFFF00"/>
                </a:solidFill>
              </a:rPr>
              <a:t>brethren to dwell together</a:t>
            </a:r>
            <a:r>
              <a:rPr lang="en-US" sz="3000" dirty="0" smtClean="0">
                <a:solidFill>
                  <a:schemeClr val="bg1"/>
                </a:solidFill>
              </a:rPr>
              <a:t> </a:t>
            </a:r>
            <a:r>
              <a:rPr lang="en-US" sz="3000" b="1" dirty="0" smtClean="0">
                <a:solidFill>
                  <a:srgbClr val="00B0F0"/>
                </a:solidFill>
              </a:rPr>
              <a:t>in unity</a:t>
            </a:r>
            <a:r>
              <a:rPr lang="en-US" sz="3000" dirty="0" smtClean="0">
                <a:solidFill>
                  <a:schemeClr val="bg1"/>
                </a:solidFill>
              </a:rPr>
              <a:t>!</a:t>
            </a:r>
          </a:p>
          <a:p>
            <a:pPr lvl="1"/>
            <a:endParaRPr lang="en-US" sz="800" dirty="0" smtClean="0">
              <a:solidFill>
                <a:schemeClr val="bg1"/>
              </a:solidFill>
            </a:endParaRPr>
          </a:p>
          <a:p>
            <a:pPr lvl="1"/>
            <a:r>
              <a:rPr lang="en-US" sz="3000" dirty="0" smtClean="0">
                <a:solidFill>
                  <a:schemeClr val="bg1"/>
                </a:solidFill>
              </a:rPr>
              <a:t>Psa. 133:2  </a:t>
            </a:r>
            <a:r>
              <a:rPr lang="en-US" sz="3000" i="1" dirty="0" smtClean="0">
                <a:solidFill>
                  <a:schemeClr val="bg1"/>
                </a:solidFill>
              </a:rPr>
              <a:t>It is</a:t>
            </a:r>
            <a:r>
              <a:rPr lang="en-US" sz="3000" dirty="0" smtClean="0">
                <a:solidFill>
                  <a:schemeClr val="bg1"/>
                </a:solidFill>
              </a:rPr>
              <a:t> like the precious ointment upon </a:t>
            </a:r>
            <a:r>
              <a:rPr lang="en-US" sz="3000" b="1" dirty="0" smtClean="0">
                <a:solidFill>
                  <a:srgbClr val="00B0F0"/>
                </a:solidFill>
              </a:rPr>
              <a:t>the head</a:t>
            </a:r>
            <a:r>
              <a:rPr lang="en-US" sz="3000" dirty="0" smtClean="0">
                <a:solidFill>
                  <a:schemeClr val="bg1"/>
                </a:solidFill>
              </a:rPr>
              <a:t>, that ran down upon the beard, </a:t>
            </a:r>
            <a:r>
              <a:rPr lang="en-US" sz="3000" i="1" dirty="0" smtClean="0">
                <a:solidFill>
                  <a:schemeClr val="bg1"/>
                </a:solidFill>
              </a:rPr>
              <a:t>even</a:t>
            </a:r>
            <a:r>
              <a:rPr lang="en-US" sz="3000" dirty="0" smtClean="0">
                <a:solidFill>
                  <a:schemeClr val="bg1"/>
                </a:solidFill>
              </a:rPr>
              <a:t> </a:t>
            </a:r>
            <a:r>
              <a:rPr lang="en-US" sz="3000" b="1" dirty="0" smtClean="0">
                <a:solidFill>
                  <a:srgbClr val="00B0F0"/>
                </a:solidFill>
              </a:rPr>
              <a:t>Aaron's</a:t>
            </a:r>
            <a:r>
              <a:rPr lang="en-US" sz="3000" dirty="0" smtClean="0">
                <a:solidFill>
                  <a:schemeClr val="bg1"/>
                </a:solidFill>
              </a:rPr>
              <a:t> beard: </a:t>
            </a:r>
            <a:r>
              <a:rPr lang="en-US" sz="3000" b="1" u="sng" dirty="0" smtClean="0">
                <a:solidFill>
                  <a:schemeClr val="bg1"/>
                </a:solidFill>
              </a:rPr>
              <a:t>that went down to</a:t>
            </a:r>
            <a:r>
              <a:rPr lang="en-US" sz="3000" dirty="0" smtClean="0">
                <a:solidFill>
                  <a:schemeClr val="bg1"/>
                </a:solidFill>
              </a:rPr>
              <a:t> </a:t>
            </a:r>
            <a:r>
              <a:rPr lang="en-US" sz="3000" b="1" dirty="0" smtClean="0">
                <a:solidFill>
                  <a:srgbClr val="FFFF00"/>
                </a:solidFill>
              </a:rPr>
              <a:t>the skirts of</a:t>
            </a:r>
            <a:r>
              <a:rPr lang="en-US" sz="3000" dirty="0" smtClean="0">
                <a:solidFill>
                  <a:schemeClr val="bg1"/>
                </a:solidFill>
              </a:rPr>
              <a:t> </a:t>
            </a:r>
            <a:r>
              <a:rPr lang="en-US" sz="3000" b="1" dirty="0" smtClean="0">
                <a:solidFill>
                  <a:srgbClr val="00B0F0"/>
                </a:solidFill>
              </a:rPr>
              <a:t>his</a:t>
            </a:r>
            <a:r>
              <a:rPr lang="en-US" sz="3000" dirty="0" smtClean="0">
                <a:solidFill>
                  <a:schemeClr val="bg1"/>
                </a:solidFill>
              </a:rPr>
              <a:t> </a:t>
            </a:r>
            <a:r>
              <a:rPr lang="en-US" sz="3000" b="1" dirty="0" smtClean="0">
                <a:solidFill>
                  <a:srgbClr val="FFFF00"/>
                </a:solidFill>
              </a:rPr>
              <a:t>garments</a:t>
            </a:r>
            <a:r>
              <a:rPr lang="en-US" sz="3000" dirty="0" smtClean="0">
                <a:solidFill>
                  <a:schemeClr val="bg1"/>
                </a:solidFill>
              </a:rPr>
              <a:t>;</a:t>
            </a:r>
          </a:p>
          <a:p>
            <a:pPr lvl="1"/>
            <a:endParaRPr lang="en-US" sz="600" dirty="0" smtClean="0">
              <a:solidFill>
                <a:schemeClr val="bg1"/>
              </a:solidFill>
            </a:endParaRPr>
          </a:p>
          <a:p>
            <a:pPr lvl="1"/>
            <a:r>
              <a:rPr lang="en-US" sz="3000" dirty="0" smtClean="0">
                <a:solidFill>
                  <a:schemeClr val="bg1"/>
                </a:solidFill>
              </a:rPr>
              <a:t>Psa. 133:3  </a:t>
            </a:r>
            <a:r>
              <a:rPr lang="en-US" sz="3000" b="1" u="sng" dirty="0" smtClean="0">
                <a:solidFill>
                  <a:schemeClr val="bg1"/>
                </a:solidFill>
              </a:rPr>
              <a:t>As the dew of </a:t>
            </a:r>
            <a:r>
              <a:rPr lang="en-US" sz="3000" b="1" u="sng" dirty="0" err="1" smtClean="0">
                <a:solidFill>
                  <a:schemeClr val="bg1"/>
                </a:solidFill>
              </a:rPr>
              <a:t>Hermon</a:t>
            </a:r>
            <a:r>
              <a:rPr lang="en-US" sz="3000" b="1" u="sng" dirty="0" smtClean="0">
                <a:solidFill>
                  <a:schemeClr val="bg1"/>
                </a:solidFill>
              </a:rPr>
              <a:t>, </a:t>
            </a:r>
            <a:r>
              <a:rPr lang="en-US" sz="3000" b="1" i="1" u="sng" dirty="0" smtClean="0">
                <a:solidFill>
                  <a:schemeClr val="bg1"/>
                </a:solidFill>
              </a:rPr>
              <a:t>and as the dew</a:t>
            </a:r>
            <a:r>
              <a:rPr lang="en-US" sz="3000" b="1" u="sng" dirty="0" smtClean="0">
                <a:solidFill>
                  <a:schemeClr val="bg1"/>
                </a:solidFill>
              </a:rPr>
              <a:t> that descended upon the mountains of Zion</a:t>
            </a:r>
            <a:r>
              <a:rPr lang="en-US" sz="3000" dirty="0" smtClean="0">
                <a:solidFill>
                  <a:schemeClr val="bg1"/>
                </a:solidFill>
              </a:rPr>
              <a:t>: for there the LORD commanded </a:t>
            </a:r>
            <a:r>
              <a:rPr lang="en-US" sz="3000" b="1" u="sng" dirty="0" smtClean="0">
                <a:solidFill>
                  <a:schemeClr val="bg1"/>
                </a:solidFill>
              </a:rPr>
              <a:t>the blessing</a:t>
            </a:r>
            <a:r>
              <a:rPr lang="en-US" sz="3000" dirty="0" smtClean="0">
                <a:solidFill>
                  <a:schemeClr val="bg1"/>
                </a:solidFill>
              </a:rPr>
              <a:t>, </a:t>
            </a:r>
            <a:r>
              <a:rPr lang="en-US" sz="3000" i="1" dirty="0" smtClean="0">
                <a:solidFill>
                  <a:schemeClr val="bg1"/>
                </a:solidFill>
              </a:rPr>
              <a:t>even</a:t>
            </a:r>
            <a:r>
              <a:rPr lang="en-US" sz="3000" dirty="0" smtClean="0">
                <a:solidFill>
                  <a:schemeClr val="bg1"/>
                </a:solidFill>
              </a:rPr>
              <a:t> </a:t>
            </a:r>
            <a:r>
              <a:rPr lang="en-US" sz="3000" b="1" u="sng" dirty="0" smtClean="0">
                <a:solidFill>
                  <a:schemeClr val="bg1"/>
                </a:solidFill>
              </a:rPr>
              <a:t>life for evermore</a:t>
            </a:r>
            <a:r>
              <a:rPr lang="en-US" sz="3000" dirty="0" smtClean="0">
                <a:solidFill>
                  <a:schemeClr val="bg1"/>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appy-Pentecost-Sunday.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chemeClr val="bg1"/>
                </a:solidFill>
              </a:rPr>
              <a:t>Question:</a:t>
            </a:r>
          </a:p>
        </p:txBody>
      </p:sp>
      <p:sp>
        <p:nvSpPr>
          <p:cNvPr id="3" name="Content Placeholder 2"/>
          <p:cNvSpPr>
            <a:spLocks noGrp="1"/>
          </p:cNvSpPr>
          <p:nvPr>
            <p:ph idx="1"/>
          </p:nvPr>
        </p:nvSpPr>
        <p:spPr>
          <a:xfrm>
            <a:off x="152400" y="1143000"/>
            <a:ext cx="8839200" cy="5562600"/>
          </a:xfrm>
        </p:spPr>
        <p:txBody>
          <a:bodyPr anchor="ctr">
            <a:normAutofit lnSpcReduction="10000"/>
          </a:bodyPr>
          <a:lstStyle/>
          <a:p>
            <a:pPr algn="ctr"/>
            <a:r>
              <a:rPr lang="en-US" sz="6000" b="1" dirty="0" smtClean="0">
                <a:solidFill>
                  <a:srgbClr val="00B0F0"/>
                </a:solidFill>
              </a:rPr>
              <a:t>But what about us, don’t we also have an ‘upper room’ in (New) Jerusalem, where Christ Jesus (our Solomon) is, calling for our assembly?</a:t>
            </a:r>
            <a:endParaRPr lang="en-US" sz="6000" b="1" dirty="0">
              <a:solidFill>
                <a:srgbClr val="00B0F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2400" dirty="0" smtClean="0">
                <a:solidFill>
                  <a:schemeClr val="bg1"/>
                </a:solidFill>
              </a:rPr>
              <a:t>We are to be assembled together in one body unto Christ Jesus, our Head, by faith into the Heavenly Jerusalem above, even that </a:t>
            </a:r>
            <a:r>
              <a:rPr lang="en-US" sz="2400" b="1" dirty="0" smtClean="0">
                <a:solidFill>
                  <a:schemeClr val="bg1"/>
                </a:solidFill>
              </a:rPr>
              <a:t>“upper room”</a:t>
            </a:r>
            <a:r>
              <a:rPr lang="en-US" sz="2400" dirty="0" smtClean="0">
                <a:solidFill>
                  <a:schemeClr val="bg1"/>
                </a:solidFill>
              </a:rPr>
              <a:t> therein, that Most Holy Place:</a:t>
            </a:r>
            <a:endParaRPr lang="en-US" sz="2400" b="1"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a:bodyPr>
          <a:lstStyle/>
          <a:p>
            <a:r>
              <a:rPr lang="en-US" sz="2800" dirty="0" smtClean="0">
                <a:solidFill>
                  <a:schemeClr val="bg1"/>
                </a:solidFill>
              </a:rPr>
              <a:t>Gal. 4:26  But </a:t>
            </a:r>
            <a:r>
              <a:rPr lang="en-US" sz="2800" b="1" u="sng" dirty="0" smtClean="0">
                <a:solidFill>
                  <a:schemeClr val="bg1"/>
                </a:solidFill>
              </a:rPr>
              <a:t>Jerusalem which is above</a:t>
            </a:r>
            <a:r>
              <a:rPr lang="en-US" sz="2800" dirty="0" smtClean="0">
                <a:solidFill>
                  <a:schemeClr val="bg1"/>
                </a:solidFill>
              </a:rPr>
              <a:t> is free, which is the mother of us all. </a:t>
            </a:r>
          </a:p>
          <a:p>
            <a:endParaRPr lang="en-US" sz="900" dirty="0" smtClean="0">
              <a:solidFill>
                <a:schemeClr val="bg1"/>
              </a:solidFill>
            </a:endParaRPr>
          </a:p>
          <a:p>
            <a:r>
              <a:rPr lang="en-US" sz="2800" dirty="0" smtClean="0">
                <a:solidFill>
                  <a:schemeClr val="bg1"/>
                </a:solidFill>
              </a:rPr>
              <a:t>Heb. 12:22  But </a:t>
            </a:r>
            <a:r>
              <a:rPr lang="en-US" sz="2800" b="1" dirty="0" smtClean="0">
                <a:solidFill>
                  <a:srgbClr val="FFFF00"/>
                </a:solidFill>
              </a:rPr>
              <a:t>ye</a:t>
            </a:r>
            <a:r>
              <a:rPr lang="en-US" sz="2800" dirty="0" smtClean="0">
                <a:solidFill>
                  <a:schemeClr val="bg1"/>
                </a:solidFill>
              </a:rPr>
              <a:t> are come unto mount </a:t>
            </a:r>
            <a:r>
              <a:rPr lang="en-US" sz="2800" dirty="0" err="1" smtClean="0">
                <a:solidFill>
                  <a:schemeClr val="bg1"/>
                </a:solidFill>
              </a:rPr>
              <a:t>Sion</a:t>
            </a:r>
            <a:r>
              <a:rPr lang="en-US" sz="2800" dirty="0" smtClean="0">
                <a:solidFill>
                  <a:schemeClr val="bg1"/>
                </a:solidFill>
              </a:rPr>
              <a:t>, and </a:t>
            </a:r>
            <a:r>
              <a:rPr lang="en-US" sz="2800" b="1" u="sng" dirty="0" smtClean="0">
                <a:solidFill>
                  <a:schemeClr val="bg1"/>
                </a:solidFill>
              </a:rPr>
              <a:t>unto the city of the living God, the heavenly Jerusalem</a:t>
            </a:r>
            <a:r>
              <a:rPr lang="en-US" sz="2800" dirty="0" smtClean="0">
                <a:solidFill>
                  <a:schemeClr val="bg1"/>
                </a:solidFill>
              </a:rPr>
              <a:t>, and to an innumerable company of angels,</a:t>
            </a:r>
          </a:p>
          <a:p>
            <a:endParaRPr lang="en-US" sz="900" dirty="0" smtClean="0">
              <a:solidFill>
                <a:schemeClr val="bg1"/>
              </a:solidFill>
            </a:endParaRPr>
          </a:p>
          <a:p>
            <a:r>
              <a:rPr lang="en-US" sz="2800" dirty="0" smtClean="0">
                <a:solidFill>
                  <a:schemeClr val="bg1"/>
                </a:solidFill>
              </a:rPr>
              <a:t>Heb. 12:23  To </a:t>
            </a:r>
            <a:r>
              <a:rPr lang="en-US" sz="2800" b="1" dirty="0" smtClean="0">
                <a:solidFill>
                  <a:srgbClr val="FFFF00"/>
                </a:solidFill>
              </a:rPr>
              <a:t>the general assembly</a:t>
            </a:r>
            <a:r>
              <a:rPr lang="en-US" sz="2800" dirty="0" smtClean="0">
                <a:solidFill>
                  <a:schemeClr val="bg1"/>
                </a:solidFill>
              </a:rPr>
              <a:t> and </a:t>
            </a:r>
            <a:r>
              <a:rPr lang="en-US" sz="2800" b="1" dirty="0" smtClean="0">
                <a:solidFill>
                  <a:srgbClr val="00B0F0"/>
                </a:solidFill>
              </a:rPr>
              <a:t>church of the firstborn</a:t>
            </a:r>
            <a:r>
              <a:rPr lang="en-US" sz="2800" dirty="0" smtClean="0">
                <a:solidFill>
                  <a:schemeClr val="bg1"/>
                </a:solidFill>
              </a:rPr>
              <a:t>, which are written in heaven, and to God the Judge of all, and to the spirits of just men made perfect,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2400" dirty="0" smtClean="0">
                <a:solidFill>
                  <a:schemeClr val="bg1"/>
                </a:solidFill>
              </a:rPr>
              <a:t>We are to be assembled together in one body unto Christ Jesus, our Head, by faith into the Heavenly Jerusalem above, even that </a:t>
            </a:r>
            <a:r>
              <a:rPr lang="en-US" sz="2400" b="1" dirty="0" smtClean="0">
                <a:solidFill>
                  <a:schemeClr val="bg1"/>
                </a:solidFill>
              </a:rPr>
              <a:t>“upper room”</a:t>
            </a:r>
            <a:r>
              <a:rPr lang="en-US" sz="2400" dirty="0" smtClean="0">
                <a:solidFill>
                  <a:schemeClr val="bg1"/>
                </a:solidFill>
              </a:rPr>
              <a:t> therein, that Most Holy Place:</a:t>
            </a:r>
            <a:endParaRPr lang="en-US" sz="2400" b="1" dirty="0" smtClean="0">
              <a:solidFill>
                <a:schemeClr val="bg1"/>
              </a:solidFill>
            </a:endParaRPr>
          </a:p>
        </p:txBody>
      </p:sp>
      <p:sp>
        <p:nvSpPr>
          <p:cNvPr id="3" name="Content Placeholder 2"/>
          <p:cNvSpPr>
            <a:spLocks noGrp="1"/>
          </p:cNvSpPr>
          <p:nvPr>
            <p:ph idx="1"/>
          </p:nvPr>
        </p:nvSpPr>
        <p:spPr>
          <a:xfrm>
            <a:off x="152400" y="1143000"/>
            <a:ext cx="8839200" cy="5562600"/>
          </a:xfrm>
        </p:spPr>
        <p:txBody>
          <a:bodyPr anchor="ctr">
            <a:normAutofit/>
          </a:bodyPr>
          <a:lstStyle/>
          <a:p>
            <a:r>
              <a:rPr lang="en-US" sz="2800" dirty="0" smtClean="0">
                <a:solidFill>
                  <a:schemeClr val="bg1"/>
                </a:solidFill>
              </a:rPr>
              <a:t>Psa. 122:1  </a:t>
            </a:r>
            <a:r>
              <a:rPr lang="en-US" sz="2800" b="1" dirty="0" smtClean="0">
                <a:solidFill>
                  <a:schemeClr val="bg1"/>
                </a:solidFill>
              </a:rPr>
              <a:t>A Song of degrees of David.</a:t>
            </a:r>
            <a:r>
              <a:rPr lang="en-US" sz="2800" dirty="0" smtClean="0">
                <a:solidFill>
                  <a:schemeClr val="bg1"/>
                </a:solidFill>
              </a:rPr>
              <a:t> I was glad when they said unto me, </a:t>
            </a:r>
            <a:r>
              <a:rPr lang="en-US" sz="2800" b="1" dirty="0" smtClean="0">
                <a:solidFill>
                  <a:srgbClr val="FFFF00"/>
                </a:solidFill>
              </a:rPr>
              <a:t>Let us </a:t>
            </a:r>
            <a:r>
              <a:rPr lang="en-US" sz="2800" b="1" u="sng" dirty="0" smtClean="0">
                <a:solidFill>
                  <a:schemeClr val="bg1"/>
                </a:solidFill>
              </a:rPr>
              <a:t>go into the house of the LORD</a:t>
            </a:r>
            <a:r>
              <a:rPr lang="en-US" sz="2800" dirty="0" smtClean="0">
                <a:solidFill>
                  <a:schemeClr val="bg1"/>
                </a:solidFill>
              </a:rPr>
              <a:t>.</a:t>
            </a:r>
          </a:p>
          <a:p>
            <a:endParaRPr lang="en-US" sz="800" b="1" dirty="0" smtClean="0">
              <a:solidFill>
                <a:schemeClr val="bg1"/>
              </a:solidFill>
            </a:endParaRPr>
          </a:p>
          <a:p>
            <a:r>
              <a:rPr lang="en-US" sz="2800" dirty="0" smtClean="0">
                <a:solidFill>
                  <a:schemeClr val="bg1"/>
                </a:solidFill>
              </a:rPr>
              <a:t>Psa. 122:2  Our feet shall stand within </a:t>
            </a:r>
            <a:r>
              <a:rPr lang="en-US" sz="2800" b="1" u="sng" dirty="0" smtClean="0">
                <a:solidFill>
                  <a:schemeClr val="bg1"/>
                </a:solidFill>
              </a:rPr>
              <a:t>thy</a:t>
            </a:r>
            <a:r>
              <a:rPr lang="en-US" sz="2800" dirty="0" smtClean="0">
                <a:solidFill>
                  <a:schemeClr val="bg1"/>
                </a:solidFill>
              </a:rPr>
              <a:t> gates, O </a:t>
            </a:r>
            <a:r>
              <a:rPr lang="en-US" sz="2800" b="1" u="sng" dirty="0" smtClean="0">
                <a:solidFill>
                  <a:schemeClr val="bg1"/>
                </a:solidFill>
              </a:rPr>
              <a:t>Jerusalem</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Psa. 122:3  </a:t>
            </a:r>
            <a:r>
              <a:rPr lang="en-US" sz="2800" b="1" u="sng" dirty="0" smtClean="0">
                <a:solidFill>
                  <a:schemeClr val="bg1"/>
                </a:solidFill>
              </a:rPr>
              <a:t>Jerusalem</a:t>
            </a:r>
            <a:r>
              <a:rPr lang="en-US" sz="2800" dirty="0" smtClean="0">
                <a:solidFill>
                  <a:schemeClr val="bg1"/>
                </a:solidFill>
              </a:rPr>
              <a:t> is </a:t>
            </a:r>
            <a:r>
              <a:rPr lang="en-US" sz="2800" dirty="0" err="1" smtClean="0">
                <a:solidFill>
                  <a:schemeClr val="bg1"/>
                </a:solidFill>
              </a:rPr>
              <a:t>builded</a:t>
            </a:r>
            <a:r>
              <a:rPr lang="en-US" sz="2800" dirty="0" smtClean="0">
                <a:solidFill>
                  <a:schemeClr val="bg1"/>
                </a:solidFill>
              </a:rPr>
              <a:t> as </a:t>
            </a:r>
            <a:r>
              <a:rPr lang="en-US" sz="2800" b="1" u="sng" dirty="0" smtClean="0">
                <a:solidFill>
                  <a:schemeClr val="bg1"/>
                </a:solidFill>
              </a:rPr>
              <a:t>a city</a:t>
            </a:r>
            <a:r>
              <a:rPr lang="en-US" sz="2800" dirty="0" smtClean="0">
                <a:solidFill>
                  <a:schemeClr val="bg1"/>
                </a:solidFill>
              </a:rPr>
              <a:t> that is </a:t>
            </a:r>
            <a:r>
              <a:rPr lang="en-US" sz="2800" b="1" dirty="0" smtClean="0">
                <a:solidFill>
                  <a:srgbClr val="FFFF00"/>
                </a:solidFill>
              </a:rPr>
              <a:t>compact together</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Psa. 122:4  Whither </a:t>
            </a:r>
            <a:r>
              <a:rPr lang="en-US" sz="2800" b="1" dirty="0" smtClean="0">
                <a:solidFill>
                  <a:srgbClr val="FFFF00"/>
                </a:solidFill>
              </a:rPr>
              <a:t>the tribes</a:t>
            </a:r>
            <a:r>
              <a:rPr lang="en-US" sz="2800" dirty="0" smtClean="0">
                <a:solidFill>
                  <a:schemeClr val="bg1"/>
                </a:solidFill>
              </a:rPr>
              <a:t> go up, </a:t>
            </a:r>
            <a:r>
              <a:rPr lang="en-US" sz="2800" b="1" dirty="0" smtClean="0">
                <a:solidFill>
                  <a:srgbClr val="FFFF00"/>
                </a:solidFill>
              </a:rPr>
              <a:t>the tribes of</a:t>
            </a:r>
            <a:r>
              <a:rPr lang="en-US" sz="2800" dirty="0" smtClean="0">
                <a:solidFill>
                  <a:schemeClr val="bg1"/>
                </a:solidFill>
              </a:rPr>
              <a:t> </a:t>
            </a:r>
            <a:r>
              <a:rPr lang="en-US" sz="2800" b="1" dirty="0" smtClean="0">
                <a:solidFill>
                  <a:srgbClr val="00B0F0"/>
                </a:solidFill>
              </a:rPr>
              <a:t>the LORD</a:t>
            </a:r>
            <a:r>
              <a:rPr lang="en-US" sz="2800" dirty="0" smtClean="0">
                <a:solidFill>
                  <a:schemeClr val="bg1"/>
                </a:solidFill>
              </a:rPr>
              <a:t>, </a:t>
            </a:r>
            <a:r>
              <a:rPr lang="en-US" sz="2800" b="1" u="sng" dirty="0" smtClean="0">
                <a:solidFill>
                  <a:schemeClr val="bg1"/>
                </a:solidFill>
              </a:rPr>
              <a:t>unto the testimony of Israel</a:t>
            </a:r>
            <a:r>
              <a:rPr lang="en-US" sz="2800" dirty="0" smtClean="0">
                <a:solidFill>
                  <a:schemeClr val="bg1"/>
                </a:solidFill>
              </a:rPr>
              <a:t>, to give thanks unto the name of the LORD.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chemeClr val="bg1"/>
                </a:solidFill>
              </a:rPr>
              <a:t>Question:</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rgbClr val="00B0F0"/>
                </a:solidFill>
              </a:rPr>
              <a:t>For what purpose are we to be assembled together?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Temple.jpg"/>
          <p:cNvPicPr>
            <a:picLocks noGrp="1" noChangeAspect="1"/>
          </p:cNvPicPr>
          <p:nvPr>
            <p:ph idx="1"/>
          </p:nvPr>
        </p:nvPicPr>
        <p:blipFill>
          <a:blip r:embed="rId2" cstate="print"/>
          <a:stretch>
            <a:fillRect/>
          </a:stretch>
        </p:blipFill>
        <p:spPr>
          <a:xfrm>
            <a:off x="0" y="0"/>
            <a:ext cx="9144000" cy="6857999"/>
          </a:xfrm>
        </p:spPr>
      </p:pic>
    </p:spTree>
    <p:extLst>
      <p:ext uri="{BB962C8B-B14F-4D97-AF65-F5344CB8AC3E}">
        <p14:creationId xmlns:p14="http://schemas.microsoft.com/office/powerpoint/2010/main" xmlns="" val="3025742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2400" b="1" dirty="0" smtClean="0">
                <a:solidFill>
                  <a:schemeClr val="bg1"/>
                </a:solidFill>
              </a:rPr>
              <a:t>The Bible says, “… </a:t>
            </a:r>
            <a:r>
              <a:rPr lang="en-US" sz="2400" b="1" dirty="0" smtClean="0">
                <a:solidFill>
                  <a:srgbClr val="FFFF00"/>
                </a:solidFill>
              </a:rPr>
              <a:t>that they might bring up the ark of the covenant of the LORD out of the city of David, which </a:t>
            </a:r>
            <a:r>
              <a:rPr lang="en-US" sz="2400" b="1" i="1" dirty="0" smtClean="0">
                <a:solidFill>
                  <a:srgbClr val="FFFF00"/>
                </a:solidFill>
              </a:rPr>
              <a:t>is</a:t>
            </a:r>
            <a:r>
              <a:rPr lang="en-US" sz="2400" b="1" dirty="0" smtClean="0">
                <a:solidFill>
                  <a:srgbClr val="FFFF00"/>
                </a:solidFill>
              </a:rPr>
              <a:t> Zion.</a:t>
            </a:r>
            <a:r>
              <a:rPr lang="en-US" sz="2400" b="1" dirty="0" smtClean="0">
                <a:solidFill>
                  <a:schemeClr val="bg1"/>
                </a:solidFill>
              </a:rPr>
              <a:t>”</a:t>
            </a:r>
          </a:p>
        </p:txBody>
      </p:sp>
      <p:sp>
        <p:nvSpPr>
          <p:cNvPr id="3" name="Content Placeholder 2"/>
          <p:cNvSpPr>
            <a:spLocks noGrp="1"/>
          </p:cNvSpPr>
          <p:nvPr>
            <p:ph idx="1"/>
          </p:nvPr>
        </p:nvSpPr>
        <p:spPr>
          <a:xfrm>
            <a:off x="0" y="4038600"/>
            <a:ext cx="9144000" cy="2819400"/>
          </a:xfrm>
        </p:spPr>
        <p:txBody>
          <a:bodyPr anchor="ctr">
            <a:normAutofit/>
          </a:bodyPr>
          <a:lstStyle/>
          <a:p>
            <a:pPr algn="ctr"/>
            <a:r>
              <a:rPr lang="en-US" sz="4800" dirty="0" smtClean="0">
                <a:solidFill>
                  <a:schemeClr val="bg1"/>
                </a:solidFill>
              </a:rPr>
              <a:t>The family of God, was to bring up the </a:t>
            </a:r>
            <a:r>
              <a:rPr lang="en-US" sz="4800" b="1" dirty="0" smtClean="0">
                <a:solidFill>
                  <a:srgbClr val="FFFF00"/>
                </a:solidFill>
              </a:rPr>
              <a:t>“ark of the covenant of the LORD”</a:t>
            </a:r>
            <a:r>
              <a:rPr lang="en-US" sz="4800" dirty="0" smtClean="0">
                <a:solidFill>
                  <a:schemeClr val="bg1"/>
                </a:solidFill>
              </a:rPr>
              <a:t>.</a:t>
            </a:r>
            <a:endParaRPr lang="en-US" sz="4400" b="1" dirty="0">
              <a:solidFill>
                <a:schemeClr val="bg1"/>
              </a:solidFill>
            </a:endParaRPr>
          </a:p>
        </p:txBody>
      </p:sp>
      <p:pic>
        <p:nvPicPr>
          <p:cNvPr id="5" name="Content Placeholder 5" descr="Ark-Covenant.jpg"/>
          <p:cNvPicPr>
            <a:picLocks noChangeAspect="1"/>
          </p:cNvPicPr>
          <p:nvPr/>
        </p:nvPicPr>
        <p:blipFill>
          <a:blip r:embed="rId2" cstate="print"/>
          <a:stretch>
            <a:fillRect/>
          </a:stretch>
        </p:blipFill>
        <p:spPr>
          <a:xfrm>
            <a:off x="0" y="1219200"/>
            <a:ext cx="9144000" cy="299640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8:2; </a:t>
            </a:r>
            <a:r>
              <a:rPr lang="en-US" sz="6600" b="1" dirty="0" smtClean="0">
                <a:solidFill>
                  <a:srgbClr val="00B050"/>
                </a:solidFill>
              </a:rPr>
              <a:t>2 Chr.</a:t>
            </a:r>
            <a:r>
              <a:rPr lang="en-US" sz="6600" b="1" dirty="0" smtClean="0">
                <a:solidFill>
                  <a:schemeClr val="bg1"/>
                </a:solidFill>
              </a:rPr>
              <a:t> 5:3 KJB</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8:2</a:t>
            </a:r>
            <a:r>
              <a:rPr lang="en-US" sz="3600" dirty="0" smtClean="0">
                <a:solidFill>
                  <a:schemeClr val="bg1"/>
                </a:solidFill>
              </a:rPr>
              <a:t> - </a:t>
            </a:r>
            <a:r>
              <a:rPr lang="en-US" sz="3600" b="1" dirty="0" smtClean="0">
                <a:solidFill>
                  <a:srgbClr val="FFFF00"/>
                </a:solidFill>
              </a:rPr>
              <a:t>And</a:t>
            </a:r>
            <a:r>
              <a:rPr lang="en-US" sz="3600" dirty="0" smtClean="0">
                <a:solidFill>
                  <a:schemeClr val="bg1"/>
                </a:solidFill>
              </a:rPr>
              <a:t> all the men of Israel assembled themselves unto king </a:t>
            </a:r>
            <a:r>
              <a:rPr lang="en-US" sz="3600" b="1" dirty="0" smtClean="0">
                <a:solidFill>
                  <a:srgbClr val="FFFF00"/>
                </a:solidFill>
              </a:rPr>
              <a:t>Solomon</a:t>
            </a:r>
            <a:r>
              <a:rPr lang="en-US" sz="3600" dirty="0" smtClean="0">
                <a:solidFill>
                  <a:schemeClr val="bg1"/>
                </a:solidFill>
              </a:rPr>
              <a:t> </a:t>
            </a:r>
            <a:r>
              <a:rPr lang="en-US" sz="3600" b="1" u="sng" dirty="0" smtClean="0">
                <a:solidFill>
                  <a:schemeClr val="bg1"/>
                </a:solidFill>
              </a:rPr>
              <a:t>at</a:t>
            </a:r>
            <a:r>
              <a:rPr lang="en-US" sz="3600" dirty="0" smtClean="0">
                <a:solidFill>
                  <a:schemeClr val="bg1"/>
                </a:solidFill>
              </a:rPr>
              <a:t> the feast </a:t>
            </a:r>
            <a:r>
              <a:rPr lang="en-US" sz="3600" b="1" dirty="0" smtClean="0">
                <a:solidFill>
                  <a:srgbClr val="FFFF00"/>
                </a:solidFill>
              </a:rPr>
              <a:t>in the month </a:t>
            </a:r>
            <a:r>
              <a:rPr lang="en-US" sz="3600" b="1" dirty="0" err="1" smtClean="0">
                <a:solidFill>
                  <a:srgbClr val="FFFF00"/>
                </a:solidFill>
              </a:rPr>
              <a:t>Ethanim</a:t>
            </a:r>
            <a:r>
              <a:rPr lang="en-US" sz="3600" dirty="0" smtClean="0">
                <a:solidFill>
                  <a:schemeClr val="bg1"/>
                </a:solidFill>
              </a:rPr>
              <a:t>, which </a:t>
            </a:r>
            <a:r>
              <a:rPr lang="en-US" sz="3600" b="1" u="sng" dirty="0" smtClean="0">
                <a:solidFill>
                  <a:schemeClr val="bg1"/>
                </a:solidFill>
              </a:rPr>
              <a:t>is</a:t>
            </a:r>
            <a:r>
              <a:rPr lang="en-US" sz="3600" dirty="0" smtClean="0">
                <a:solidFill>
                  <a:schemeClr val="bg1"/>
                </a:solidFill>
              </a:rPr>
              <a:t> the seventh month.</a:t>
            </a:r>
          </a:p>
          <a:p>
            <a:endParaRPr lang="en-US" sz="1100" dirty="0" smtClean="0">
              <a:solidFill>
                <a:schemeClr val="bg1"/>
              </a:solidFill>
            </a:endParaRPr>
          </a:p>
          <a:p>
            <a:r>
              <a:rPr lang="en-US" sz="3600" b="1" dirty="0" smtClean="0">
                <a:solidFill>
                  <a:srgbClr val="00B050"/>
                </a:solidFill>
              </a:rPr>
              <a:t>2 Chr.</a:t>
            </a:r>
            <a:r>
              <a:rPr lang="en-US" sz="3600" b="1" dirty="0" smtClean="0">
                <a:solidFill>
                  <a:schemeClr val="bg1"/>
                </a:solidFill>
              </a:rPr>
              <a:t> 5:3</a:t>
            </a:r>
            <a:r>
              <a:rPr lang="en-US" sz="3600" dirty="0" smtClean="0">
                <a:solidFill>
                  <a:schemeClr val="bg1"/>
                </a:solidFill>
              </a:rPr>
              <a:t> - </a:t>
            </a:r>
            <a:r>
              <a:rPr lang="en-US" sz="3600" b="1" dirty="0" smtClean="0">
                <a:solidFill>
                  <a:srgbClr val="FFFF00"/>
                </a:solidFill>
              </a:rPr>
              <a:t>Wherefore</a:t>
            </a:r>
            <a:r>
              <a:rPr lang="en-US" sz="3600" dirty="0" smtClean="0">
                <a:solidFill>
                  <a:schemeClr val="bg1"/>
                </a:solidFill>
              </a:rPr>
              <a:t> all the men of Israel assembled themselves unto </a:t>
            </a:r>
            <a:r>
              <a:rPr lang="en-US" sz="3600" b="1" dirty="0" smtClean="0">
                <a:solidFill>
                  <a:srgbClr val="FFFF00"/>
                </a:solidFill>
              </a:rPr>
              <a:t>the</a:t>
            </a:r>
            <a:r>
              <a:rPr lang="en-US" sz="3600" dirty="0" smtClean="0">
                <a:solidFill>
                  <a:schemeClr val="bg1"/>
                </a:solidFill>
              </a:rPr>
              <a:t> king </a:t>
            </a:r>
            <a:r>
              <a:rPr lang="en-US" sz="3600" b="1" u="sng" dirty="0" smtClean="0">
                <a:solidFill>
                  <a:schemeClr val="bg1"/>
                </a:solidFill>
              </a:rPr>
              <a:t>in</a:t>
            </a:r>
            <a:r>
              <a:rPr lang="en-US" sz="3600" dirty="0" smtClean="0">
                <a:solidFill>
                  <a:schemeClr val="bg1"/>
                </a:solidFill>
              </a:rPr>
              <a:t> the feast which </a:t>
            </a:r>
            <a:r>
              <a:rPr lang="en-US" sz="3600" b="1" u="sng" dirty="0" smtClean="0">
                <a:solidFill>
                  <a:schemeClr val="bg1"/>
                </a:solidFill>
              </a:rPr>
              <a:t>was in</a:t>
            </a:r>
            <a:r>
              <a:rPr lang="en-US" sz="3600" dirty="0" smtClean="0">
                <a:solidFill>
                  <a:schemeClr val="bg1"/>
                </a:solidFill>
              </a:rPr>
              <a:t> the seventh month.</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chemeClr val="bg1"/>
                </a:solidFill>
              </a:rPr>
              <a:t>Question:</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rgbClr val="00B0F0"/>
                </a:solidFill>
              </a:rPr>
              <a:t>At what event were the people of God to be assembled together?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52400" y="1524000"/>
            <a:ext cx="8839200" cy="5165583"/>
          </a:xfrm>
        </p:spPr>
      </p:pic>
      <p:graphicFrame>
        <p:nvGraphicFramePr>
          <p:cNvPr id="2" name="Table 1"/>
          <p:cNvGraphicFramePr>
            <a:graphicFrameLocks noGrp="1"/>
          </p:cNvGraphicFramePr>
          <p:nvPr>
            <p:extLst>
              <p:ext uri="{D42A27DB-BD31-4B8C-83A1-F6EECF244321}">
                <p14:modId xmlns="" xmlns:p14="http://schemas.microsoft.com/office/powerpoint/2010/main" val="1653676581"/>
              </p:ext>
            </p:extLst>
          </p:nvPr>
        </p:nvGraphicFramePr>
        <p:xfrm>
          <a:off x="228599" y="76201"/>
          <a:ext cx="8686804" cy="1515762"/>
        </p:xfrm>
        <a:graphic>
          <a:graphicData uri="http://schemas.openxmlformats.org/drawingml/2006/table">
            <a:tbl>
              <a:tblPr/>
              <a:tblGrid>
                <a:gridCol w="1240972"/>
                <a:gridCol w="1240972"/>
                <a:gridCol w="1240972"/>
                <a:gridCol w="1240972"/>
                <a:gridCol w="1240972"/>
                <a:gridCol w="1240972"/>
                <a:gridCol w="1240972"/>
              </a:tblGrid>
              <a:tr h="308919">
                <a:tc gridSpan="7">
                  <a:txBody>
                    <a:bodyPr/>
                    <a:lstStyle/>
                    <a:p>
                      <a:pPr algn="ctr" rtl="0">
                        <a:spcAft>
                          <a:spcPts val="0"/>
                        </a:spcAft>
                      </a:pPr>
                      <a:r>
                        <a:rPr lang="en-US" sz="2000" b="1" dirty="0">
                          <a:solidFill>
                            <a:schemeClr val="bg1"/>
                          </a:solidFill>
                          <a:effectLst/>
                        </a:rPr>
                        <a:t>The </a:t>
                      </a:r>
                      <a:r>
                        <a:rPr lang="en-US" sz="2000" b="1" dirty="0" smtClean="0">
                          <a:solidFill>
                            <a:schemeClr val="bg1"/>
                          </a:solidFill>
                          <a:effectLst/>
                        </a:rPr>
                        <a:t>Feasts of the LORD – Leviticus</a:t>
                      </a:r>
                      <a:r>
                        <a:rPr lang="en-US" sz="2000" b="1" baseline="0" dirty="0" smtClean="0">
                          <a:solidFill>
                            <a:schemeClr val="bg1"/>
                          </a:solidFill>
                          <a:effectLst/>
                        </a:rPr>
                        <a:t> 23</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8919">
                <a:tc>
                  <a:txBody>
                    <a:bodyPr/>
                    <a:lstStyle/>
                    <a:p>
                      <a:pPr algn="ctr" rtl="0">
                        <a:spcAft>
                          <a:spcPts val="0"/>
                        </a:spcAft>
                      </a:pPr>
                      <a:r>
                        <a:rPr lang="en-US" sz="2000" b="1" dirty="0" smtClean="0">
                          <a:solidFill>
                            <a:schemeClr val="bg1"/>
                          </a:solidFill>
                          <a:effectLst/>
                        </a:rPr>
                        <a:t>23:4-5</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23:6-8</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23:10-14</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23:15-22</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23:24-25</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23:27-32</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2000" b="1" dirty="0" smtClean="0">
                          <a:solidFill>
                            <a:schemeClr val="bg1"/>
                          </a:solidFill>
                          <a:effectLst/>
                        </a:rPr>
                        <a:t>23:34-44</a:t>
                      </a:r>
                      <a:endParaRPr lang="en-US" sz="20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753762">
                <a:tc>
                  <a:txBody>
                    <a:bodyPr/>
                    <a:lstStyle/>
                    <a:p>
                      <a:pPr algn="ctr" rtl="0">
                        <a:spcAft>
                          <a:spcPts val="0"/>
                        </a:spcAft>
                      </a:pPr>
                      <a:r>
                        <a:rPr lang="en-US" sz="1200" b="1" dirty="0" smtClean="0">
                          <a:solidFill>
                            <a:schemeClr val="bg1"/>
                          </a:solidFill>
                          <a:effectLst/>
                        </a:rPr>
                        <a:t>Passover</a:t>
                      </a:r>
                    </a:p>
                    <a:p>
                      <a:pPr algn="ctr" rtl="0">
                        <a:spcAft>
                          <a:spcPts val="0"/>
                        </a:spcAft>
                      </a:pPr>
                      <a:r>
                        <a:rPr lang="en-US" sz="1200" b="1" dirty="0" smtClean="0">
                          <a:solidFill>
                            <a:schemeClr val="bg1"/>
                          </a:solidFill>
                          <a:effectLst/>
                        </a:rPr>
                        <a:t>(1st), (14th)</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smtClean="0">
                          <a:solidFill>
                            <a:schemeClr val="bg1"/>
                          </a:solidFill>
                          <a:effectLst/>
                        </a:rPr>
                        <a:t>Unleavened Bread</a:t>
                      </a:r>
                    </a:p>
                    <a:p>
                      <a:pPr algn="ctr" rtl="0">
                        <a:spcAft>
                          <a:spcPts val="0"/>
                        </a:spcAft>
                      </a:pPr>
                      <a:r>
                        <a:rPr lang="en-US" sz="1200" b="1" dirty="0" smtClean="0">
                          <a:solidFill>
                            <a:schemeClr val="bg1"/>
                          </a:solidFill>
                          <a:effectLst/>
                        </a:rPr>
                        <a:t>(1st), (15th-21st)</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err="1" smtClean="0">
                          <a:solidFill>
                            <a:schemeClr val="bg1"/>
                          </a:solidFill>
                          <a:effectLst/>
                        </a:rPr>
                        <a:t>Firstfruits</a:t>
                      </a:r>
                      <a:r>
                        <a:rPr lang="en-US" sz="1200" b="1" dirty="0" smtClean="0">
                          <a:solidFill>
                            <a:schemeClr val="bg1"/>
                          </a:solidFill>
                          <a:effectLst/>
                        </a:rPr>
                        <a:t> or </a:t>
                      </a:r>
                    </a:p>
                    <a:p>
                      <a:pPr algn="ctr" rtl="0">
                        <a:spcAft>
                          <a:spcPts val="0"/>
                        </a:spcAft>
                      </a:pPr>
                      <a:r>
                        <a:rPr lang="en-US" sz="1200" b="1" dirty="0" err="1" smtClean="0">
                          <a:solidFill>
                            <a:schemeClr val="bg1"/>
                          </a:solidFill>
                          <a:effectLst/>
                        </a:rPr>
                        <a:t>Wavesheaf</a:t>
                      </a:r>
                      <a:endParaRPr lang="en-US" sz="1200" b="1" dirty="0" smtClean="0">
                        <a:solidFill>
                          <a:schemeClr val="bg1"/>
                        </a:solidFill>
                        <a:effectLst/>
                      </a:endParaRPr>
                    </a:p>
                    <a:p>
                      <a:pPr algn="ctr" rtl="0">
                        <a:spcAft>
                          <a:spcPts val="0"/>
                        </a:spcAft>
                      </a:pPr>
                      <a:r>
                        <a:rPr lang="en-US" sz="1200" b="1" dirty="0" smtClean="0">
                          <a:solidFill>
                            <a:schemeClr val="bg1"/>
                          </a:solidFill>
                          <a:effectLst/>
                        </a:rPr>
                        <a:t>(1st), (16th)</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smtClean="0">
                          <a:solidFill>
                            <a:schemeClr val="bg1"/>
                          </a:solidFill>
                          <a:effectLst/>
                        </a:rPr>
                        <a:t>Pentecost</a:t>
                      </a:r>
                    </a:p>
                    <a:p>
                      <a:pPr algn="ctr" rtl="0">
                        <a:spcAft>
                          <a:spcPts val="0"/>
                        </a:spcAft>
                      </a:pPr>
                      <a:r>
                        <a:rPr lang="en-US" sz="1200" b="1" dirty="0" smtClean="0">
                          <a:solidFill>
                            <a:schemeClr val="bg1"/>
                          </a:solidFill>
                          <a:effectLst/>
                        </a:rPr>
                        <a:t>(3rd), (50</a:t>
                      </a:r>
                      <a:r>
                        <a:rPr lang="en-US" sz="1200" b="1" baseline="30000" dirty="0" smtClean="0">
                          <a:solidFill>
                            <a:schemeClr val="bg1"/>
                          </a:solidFill>
                          <a:effectLst/>
                        </a:rPr>
                        <a:t>th</a:t>
                      </a:r>
                      <a:r>
                        <a:rPr lang="en-US" sz="1200" b="1" baseline="0" dirty="0" smtClean="0">
                          <a:solidFill>
                            <a:schemeClr val="bg1"/>
                          </a:solidFill>
                          <a:effectLst/>
                        </a:rPr>
                        <a:t> day from </a:t>
                      </a:r>
                      <a:r>
                        <a:rPr lang="en-US" sz="1200" b="1" baseline="0" dirty="0" err="1" smtClean="0">
                          <a:solidFill>
                            <a:schemeClr val="bg1"/>
                          </a:solidFill>
                          <a:effectLst/>
                        </a:rPr>
                        <a:t>Firstfruits</a:t>
                      </a:r>
                      <a:r>
                        <a:rPr lang="en-US" sz="1200" b="1" baseline="0" dirty="0" smtClean="0">
                          <a:solidFill>
                            <a:schemeClr val="bg1"/>
                          </a:solidFill>
                          <a:effectLst/>
                        </a:rPr>
                        <a:t>)</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smtClean="0">
                          <a:solidFill>
                            <a:schemeClr val="bg1"/>
                          </a:solidFill>
                          <a:effectLst/>
                        </a:rPr>
                        <a:t>Trumpets</a:t>
                      </a:r>
                    </a:p>
                    <a:p>
                      <a:pPr algn="ctr" rtl="0">
                        <a:spcAft>
                          <a:spcPts val="0"/>
                        </a:spcAft>
                      </a:pPr>
                      <a:r>
                        <a:rPr lang="en-US" sz="1200" b="1" dirty="0" smtClean="0">
                          <a:solidFill>
                            <a:schemeClr val="bg1"/>
                          </a:solidFill>
                          <a:effectLst/>
                        </a:rPr>
                        <a:t>(7th), (1st)</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smtClean="0">
                          <a:solidFill>
                            <a:schemeClr val="bg1"/>
                          </a:solidFill>
                          <a:effectLst/>
                        </a:rPr>
                        <a:t>Atonement</a:t>
                      </a:r>
                    </a:p>
                    <a:p>
                      <a:pPr algn="ctr" rtl="0">
                        <a:spcAft>
                          <a:spcPts val="0"/>
                        </a:spcAft>
                      </a:pPr>
                      <a:r>
                        <a:rPr lang="en-US" sz="1200" b="1" dirty="0" smtClean="0">
                          <a:solidFill>
                            <a:schemeClr val="bg1"/>
                          </a:solidFill>
                          <a:effectLst/>
                        </a:rPr>
                        <a:t>(7th), (10th)</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a:spcAft>
                          <a:spcPts val="0"/>
                        </a:spcAft>
                      </a:pPr>
                      <a:r>
                        <a:rPr lang="en-US" sz="1200" b="1" dirty="0" smtClean="0">
                          <a:solidFill>
                            <a:schemeClr val="bg1"/>
                          </a:solidFill>
                          <a:effectLst/>
                        </a:rPr>
                        <a:t>Tabernacles</a:t>
                      </a:r>
                    </a:p>
                    <a:p>
                      <a:pPr algn="ctr" rtl="0">
                        <a:spcAft>
                          <a:spcPts val="0"/>
                        </a:spcAft>
                      </a:pPr>
                      <a:r>
                        <a:rPr lang="en-US" sz="1200" b="1" dirty="0" smtClean="0">
                          <a:solidFill>
                            <a:schemeClr val="bg1"/>
                          </a:solidFill>
                          <a:effectLst/>
                        </a:rPr>
                        <a:t>(7th), (15th-21st,22nd)</a:t>
                      </a:r>
                      <a:endParaRPr lang="en-US" sz="1200" dirty="0">
                        <a:solidFill>
                          <a:schemeClr val="bg1"/>
                        </a:solidFill>
                        <a:effectLst/>
                      </a:endParaRPr>
                    </a:p>
                  </a:txBody>
                  <a:tcPr marL="38100" marR="38100" marT="38100" marB="381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 xmlns:p14="http://schemas.microsoft.com/office/powerpoint/2010/main" val="759050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ble - Genesis 3 Vs 15.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JesusEnLaCruz.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cg-17.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4J6A7860.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FEAST-OF-FIRSTFRUITS-resurrection-easter-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Resurrected-Lord-Jesus-Christ-713x509.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dirty="0" smtClean="0">
                <a:solidFill>
                  <a:schemeClr val="bg1"/>
                </a:solidFill>
              </a:rPr>
              <a:t>Let us follow </a:t>
            </a:r>
            <a:r>
              <a:rPr lang="en-US" sz="6000" b="1" u="sng" dirty="0" smtClean="0">
                <a:solidFill>
                  <a:schemeClr val="bg1"/>
                </a:solidFill>
              </a:rPr>
              <a:t>Jesus</a:t>
            </a:r>
            <a:r>
              <a:rPr lang="en-US" sz="6000" dirty="0" smtClean="0">
                <a:solidFill>
                  <a:schemeClr val="bg1"/>
                </a:solidFill>
              </a:rPr>
              <a:t> to:</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rgbClr val="00B050"/>
                </a:solidFill>
              </a:rPr>
              <a:t>1 Kings</a:t>
            </a:r>
            <a:r>
              <a:rPr lang="en-US" sz="6000" dirty="0" smtClean="0">
                <a:solidFill>
                  <a:schemeClr val="bg1"/>
                </a:solidFill>
              </a:rPr>
              <a:t> 8:1-14;</a:t>
            </a:r>
          </a:p>
          <a:p>
            <a:pPr algn="ctr"/>
            <a:endParaRPr lang="en-US" sz="800" dirty="0" smtClean="0">
              <a:solidFill>
                <a:schemeClr val="bg1"/>
              </a:solidFill>
            </a:endParaRPr>
          </a:p>
          <a:p>
            <a:pPr algn="ctr"/>
            <a:r>
              <a:rPr lang="en-US" sz="6000" b="1" dirty="0" smtClean="0">
                <a:solidFill>
                  <a:srgbClr val="00B050"/>
                </a:solidFill>
              </a:rPr>
              <a:t>2 Chronicles</a:t>
            </a:r>
            <a:r>
              <a:rPr lang="en-US" sz="6000" dirty="0" smtClean="0">
                <a:solidFill>
                  <a:schemeClr val="bg1"/>
                </a:solidFill>
              </a:rPr>
              <a:t> 5:2-14, 6:1-3</a:t>
            </a:r>
            <a:endParaRPr lang="en-US" sz="6000"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ve-offering.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b9544deea52cf28464a76b955bd1f06.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ble - Silver Trumpet.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a:blip r:embed="rId2" cstate="print"/>
          <a:stretch>
            <a:fillRect/>
          </a:stretch>
        </p:blipFill>
        <p:spPr>
          <a:xfrm>
            <a:off x="1" y="0"/>
            <a:ext cx="9144000" cy="6854351"/>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y Of Atonements.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esus high priest.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ooths 0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alms Of Victory.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The Bible says, “… </a:t>
            </a:r>
            <a:r>
              <a:rPr lang="en-US" sz="4800" b="1" dirty="0" smtClean="0">
                <a:solidFill>
                  <a:srgbClr val="FFFF00"/>
                </a:solidFill>
              </a:rPr>
              <a:t>at the feast</a:t>
            </a:r>
            <a:r>
              <a:rPr lang="en-US" sz="4800" dirty="0" smtClean="0">
                <a:solidFill>
                  <a:schemeClr val="bg1"/>
                </a:solidFill>
              </a:rPr>
              <a:t> </a:t>
            </a:r>
            <a:r>
              <a:rPr lang="en-US" sz="48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chemeClr val="bg1"/>
                </a:solidFill>
              </a:rPr>
              <a:t>Remember the Question?:</a:t>
            </a:r>
          </a:p>
          <a:p>
            <a:pPr algn="ctr"/>
            <a:endParaRPr lang="en-US" sz="800" b="1" dirty="0" smtClean="0">
              <a:solidFill>
                <a:schemeClr val="bg1"/>
              </a:solidFill>
            </a:endParaRPr>
          </a:p>
          <a:p>
            <a:pPr algn="ctr"/>
            <a:r>
              <a:rPr lang="en-US" sz="6000" b="1" dirty="0" smtClean="0">
                <a:solidFill>
                  <a:srgbClr val="00B0F0"/>
                </a:solidFill>
              </a:rPr>
              <a:t>At what event were the people of God to be assembled together?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A bit of background …</a:t>
            </a:r>
          </a:p>
        </p:txBody>
      </p:sp>
      <p:sp>
        <p:nvSpPr>
          <p:cNvPr id="3" name="Content Placeholder 2"/>
          <p:cNvSpPr>
            <a:spLocks noGrp="1"/>
          </p:cNvSpPr>
          <p:nvPr>
            <p:ph idx="1"/>
          </p:nvPr>
        </p:nvSpPr>
        <p:spPr>
          <a:xfrm>
            <a:off x="152400" y="1143000"/>
            <a:ext cx="8839200" cy="5562600"/>
          </a:xfrm>
        </p:spPr>
        <p:txBody>
          <a:bodyPr anchor="ctr">
            <a:normAutofit fontScale="47500" lnSpcReduction="20000"/>
          </a:bodyPr>
          <a:lstStyle/>
          <a:p>
            <a:pPr algn="ctr"/>
            <a:r>
              <a:rPr lang="en-US" sz="6000" dirty="0" smtClean="0">
                <a:solidFill>
                  <a:schemeClr val="bg1"/>
                </a:solidFill>
              </a:rPr>
              <a:t>… is that </a:t>
            </a:r>
            <a:r>
              <a:rPr lang="en-US" sz="6000" b="1" dirty="0" smtClean="0">
                <a:solidFill>
                  <a:srgbClr val="FFFF00"/>
                </a:solidFill>
              </a:rPr>
              <a:t>Solomon</a:t>
            </a:r>
            <a:r>
              <a:rPr lang="en-US" sz="6000" dirty="0" smtClean="0">
                <a:solidFill>
                  <a:schemeClr val="bg1"/>
                </a:solidFill>
              </a:rPr>
              <a:t>, had just </a:t>
            </a:r>
            <a:r>
              <a:rPr lang="en-US" sz="6000" b="1" u="sng" dirty="0" smtClean="0">
                <a:solidFill>
                  <a:schemeClr val="bg1"/>
                </a:solidFill>
              </a:rPr>
              <a:t>finished</a:t>
            </a:r>
            <a:r>
              <a:rPr lang="en-US" sz="6000" dirty="0" smtClean="0">
                <a:solidFill>
                  <a:schemeClr val="bg1"/>
                </a:solidFill>
              </a:rPr>
              <a:t> the Temple [</a:t>
            </a:r>
            <a:r>
              <a:rPr lang="en-US" sz="6000" b="1" dirty="0" smtClean="0">
                <a:solidFill>
                  <a:srgbClr val="00B050"/>
                </a:solidFill>
              </a:rPr>
              <a:t>1 </a:t>
            </a:r>
            <a:r>
              <a:rPr lang="en-US" sz="6000" b="1" dirty="0" err="1" smtClean="0">
                <a:solidFill>
                  <a:srgbClr val="00B050"/>
                </a:solidFill>
              </a:rPr>
              <a:t>Ki</a:t>
            </a:r>
            <a:r>
              <a:rPr lang="en-US" sz="6000" b="1" dirty="0" smtClean="0">
                <a:solidFill>
                  <a:srgbClr val="00B050"/>
                </a:solidFill>
              </a:rPr>
              <a:t>.</a:t>
            </a:r>
            <a:r>
              <a:rPr lang="en-US" sz="6000" dirty="0" smtClean="0">
                <a:solidFill>
                  <a:schemeClr val="bg1"/>
                </a:solidFill>
              </a:rPr>
              <a:t> 7:51; </a:t>
            </a:r>
            <a:r>
              <a:rPr lang="en-US" sz="6000" b="1" dirty="0" smtClean="0">
                <a:solidFill>
                  <a:srgbClr val="00B050"/>
                </a:solidFill>
              </a:rPr>
              <a:t>2 Chr.</a:t>
            </a:r>
            <a:r>
              <a:rPr lang="en-US" sz="6000" dirty="0" smtClean="0">
                <a:solidFill>
                  <a:schemeClr val="bg1"/>
                </a:solidFill>
              </a:rPr>
              <a:t> 5:1 KJB], and it was glorious, </a:t>
            </a:r>
            <a:r>
              <a:rPr lang="en-US" sz="6000" b="1" u="sng" dirty="0" smtClean="0">
                <a:solidFill>
                  <a:schemeClr val="bg1"/>
                </a:solidFill>
              </a:rPr>
              <a:t>outwardly</a:t>
            </a:r>
            <a:r>
              <a:rPr lang="en-US" sz="6000" dirty="0" smtClean="0">
                <a:solidFill>
                  <a:schemeClr val="bg1"/>
                </a:solidFill>
              </a:rPr>
              <a:t>.</a:t>
            </a:r>
          </a:p>
          <a:p>
            <a:pPr algn="ctr"/>
            <a:endParaRPr lang="en-US" sz="2000" dirty="0" smtClean="0">
              <a:solidFill>
                <a:schemeClr val="bg1"/>
              </a:solidFill>
            </a:endParaRPr>
          </a:p>
          <a:p>
            <a:pPr algn="ctr"/>
            <a:r>
              <a:rPr lang="en-US" sz="6000" dirty="0" smtClean="0">
                <a:solidFill>
                  <a:schemeClr val="bg1"/>
                </a:solidFill>
              </a:rPr>
              <a:t>The </a:t>
            </a:r>
            <a:r>
              <a:rPr lang="en-US" sz="6000" b="1" dirty="0" smtClean="0">
                <a:solidFill>
                  <a:srgbClr val="FFFF00"/>
                </a:solidFill>
              </a:rPr>
              <a:t>tent</a:t>
            </a:r>
            <a:r>
              <a:rPr lang="en-US" sz="6000" dirty="0" smtClean="0">
                <a:solidFill>
                  <a:schemeClr val="bg1"/>
                </a:solidFill>
              </a:rPr>
              <a:t> of the congregation, a temporary structure, a representation of the body of Jesus while on earth before His death, was waxing old, even as our own earthly tents (</a:t>
            </a:r>
            <a:r>
              <a:rPr lang="en-US" sz="6000" b="1" dirty="0" smtClean="0">
                <a:solidFill>
                  <a:srgbClr val="00B050"/>
                </a:solidFill>
              </a:rPr>
              <a:t>2 Pet.</a:t>
            </a:r>
            <a:r>
              <a:rPr lang="en-US" sz="6000" dirty="0" smtClean="0">
                <a:solidFill>
                  <a:schemeClr val="bg1"/>
                </a:solidFill>
              </a:rPr>
              <a:t> 1:13-14 KJB).</a:t>
            </a:r>
          </a:p>
          <a:p>
            <a:pPr algn="ctr"/>
            <a:endParaRPr lang="en-US" sz="2000" dirty="0" smtClean="0">
              <a:solidFill>
                <a:schemeClr val="bg1"/>
              </a:solidFill>
            </a:endParaRPr>
          </a:p>
          <a:p>
            <a:pPr algn="ctr"/>
            <a:r>
              <a:rPr lang="en-US" sz="6000" dirty="0" smtClean="0">
                <a:solidFill>
                  <a:schemeClr val="bg1"/>
                </a:solidFill>
              </a:rPr>
              <a:t>The </a:t>
            </a:r>
            <a:r>
              <a:rPr lang="en-US" sz="6000" b="1" dirty="0" smtClean="0">
                <a:solidFill>
                  <a:srgbClr val="FFFF00"/>
                </a:solidFill>
              </a:rPr>
              <a:t>Temple</a:t>
            </a:r>
            <a:r>
              <a:rPr lang="en-US" sz="6000" dirty="0" smtClean="0">
                <a:solidFill>
                  <a:schemeClr val="bg1"/>
                </a:solidFill>
              </a:rPr>
              <a:t> made of lasting and precious stones, was to be a permanent and eternal structure; a representation of the resurrected and glorified body of Jesus, and even our own.</a:t>
            </a:r>
          </a:p>
          <a:p>
            <a:pPr algn="ctr"/>
            <a:endParaRPr lang="en-US" sz="2000" dirty="0" smtClean="0">
              <a:solidFill>
                <a:schemeClr val="bg1"/>
              </a:solidFill>
            </a:endParaRPr>
          </a:p>
          <a:p>
            <a:pPr algn="ctr"/>
            <a:r>
              <a:rPr lang="en-US" sz="6000" dirty="0" smtClean="0">
                <a:solidFill>
                  <a:schemeClr val="bg1"/>
                </a:solidFill>
              </a:rPr>
              <a:t>Yet, even though the Temple, in type, in the days of Solomon was outwardly complete, yet it was still </a:t>
            </a:r>
            <a:r>
              <a:rPr lang="en-US" sz="6000" b="1" dirty="0" smtClean="0">
                <a:solidFill>
                  <a:srgbClr val="FFFF00"/>
                </a:solidFill>
              </a:rPr>
              <a:t>missing one thing</a:t>
            </a:r>
            <a:r>
              <a:rPr lang="en-US" sz="6000" dirty="0" smtClean="0">
                <a:solidFill>
                  <a:schemeClr val="bg1"/>
                </a:solidFill>
              </a:rPr>
              <a:t> – </a:t>
            </a:r>
            <a:endParaRPr lang="en-US" sz="6000"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at the feast </a:t>
            </a:r>
            <a:r>
              <a:rPr lang="en-US" sz="3600" b="1" u="sng" dirty="0" smtClean="0">
                <a:solidFill>
                  <a:srgbClr val="FFFF00"/>
                </a:solidFill>
              </a:rPr>
              <a:t>in the month </a:t>
            </a:r>
            <a:r>
              <a:rPr lang="en-US" sz="3600" b="1" u="sng" dirty="0" err="1" smtClean="0">
                <a:solidFill>
                  <a:srgbClr val="FFFF00"/>
                </a:solidFill>
              </a:rPr>
              <a:t>Ethanim</a:t>
            </a:r>
            <a:r>
              <a:rPr lang="en-US" sz="3600" b="1" u="sng" dirty="0" smtClean="0">
                <a:solidFill>
                  <a:srgbClr val="FFFF00"/>
                </a:solidFill>
              </a:rPr>
              <a:t>, which </a:t>
            </a:r>
            <a:r>
              <a:rPr lang="en-US" sz="3600" b="1" i="1" u="sng" dirty="0" smtClean="0">
                <a:solidFill>
                  <a:srgbClr val="FFFF00"/>
                </a:solidFill>
              </a:rPr>
              <a:t>is</a:t>
            </a:r>
            <a:r>
              <a:rPr lang="en-US" sz="3600" b="1" u="sng" dirty="0" smtClean="0">
                <a:solidFill>
                  <a:srgbClr val="FFFF00"/>
                </a:solidFill>
              </a:rPr>
              <a:t> the seventh month</a:t>
            </a:r>
            <a:r>
              <a:rPr lang="en-US" sz="3600" b="1" dirty="0" smtClean="0">
                <a:solidFill>
                  <a:srgbClr val="FFFF00"/>
                </a:solidFill>
              </a:rPr>
              <a:t>.</a:t>
            </a:r>
            <a:r>
              <a:rPr lang="en-US" sz="36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rgbClr val="00B0F0"/>
                </a:solidFill>
              </a:rPr>
              <a:t>The Feast (of an assembly) of:</a:t>
            </a:r>
          </a:p>
          <a:p>
            <a:pPr algn="ctr"/>
            <a:endParaRPr lang="en-US" sz="800" b="1" dirty="0" smtClean="0">
              <a:solidFill>
                <a:srgbClr val="00B0F0"/>
              </a:solidFill>
            </a:endParaRPr>
          </a:p>
          <a:p>
            <a:pPr algn="ctr"/>
            <a:r>
              <a:rPr lang="en-US" sz="9600" b="1" dirty="0" smtClean="0">
                <a:solidFill>
                  <a:srgbClr val="00B0F0"/>
                </a:solidFill>
              </a:rPr>
              <a:t>the 7</a:t>
            </a:r>
            <a:r>
              <a:rPr lang="en-US" sz="9600" b="1" baseline="30000" dirty="0" smtClean="0">
                <a:solidFill>
                  <a:srgbClr val="00B0F0"/>
                </a:solidFill>
              </a:rPr>
              <a:t>th</a:t>
            </a:r>
            <a:r>
              <a:rPr lang="en-US" sz="9600" b="1" dirty="0" smtClean="0">
                <a:solidFill>
                  <a:srgbClr val="00B0F0"/>
                </a:solidFill>
              </a:rPr>
              <a:t> Month!</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at the feast </a:t>
            </a:r>
            <a:r>
              <a:rPr lang="en-US" sz="3600" b="1" u="sng" dirty="0" smtClean="0">
                <a:solidFill>
                  <a:srgbClr val="FFFF00"/>
                </a:solidFill>
              </a:rPr>
              <a:t>in the month </a:t>
            </a:r>
            <a:r>
              <a:rPr lang="en-US" sz="3600" b="1" u="sng" dirty="0" err="1" smtClean="0">
                <a:solidFill>
                  <a:srgbClr val="FFFF00"/>
                </a:solidFill>
              </a:rPr>
              <a:t>Ethanim</a:t>
            </a:r>
            <a:r>
              <a:rPr lang="en-US" sz="3600" b="1" u="sng" dirty="0" smtClean="0">
                <a:solidFill>
                  <a:srgbClr val="FFFF00"/>
                </a:solidFill>
              </a:rPr>
              <a:t>, which </a:t>
            </a:r>
            <a:r>
              <a:rPr lang="en-US" sz="3600" b="1" i="1" u="sng" dirty="0" smtClean="0">
                <a:solidFill>
                  <a:srgbClr val="FFFF00"/>
                </a:solidFill>
              </a:rPr>
              <a:t>is</a:t>
            </a:r>
            <a:r>
              <a:rPr lang="en-US" sz="3600" b="1" u="sng" dirty="0" smtClean="0">
                <a:solidFill>
                  <a:srgbClr val="FFFF00"/>
                </a:solidFill>
              </a:rPr>
              <a:t> the seventh month</a:t>
            </a:r>
            <a:r>
              <a:rPr lang="en-US" sz="3600" b="1" dirty="0" smtClean="0">
                <a:solidFill>
                  <a:srgbClr val="FFFF00"/>
                </a:solidFill>
              </a:rPr>
              <a:t>.</a:t>
            </a:r>
            <a:r>
              <a:rPr lang="en-US" sz="36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fontScale="40000" lnSpcReduction="20000"/>
          </a:bodyPr>
          <a:lstStyle/>
          <a:p>
            <a:pPr algn="ctr"/>
            <a:r>
              <a:rPr lang="en-US" sz="9600" dirty="0" smtClean="0">
                <a:solidFill>
                  <a:schemeClr val="bg1"/>
                </a:solidFill>
              </a:rPr>
              <a:t>The seventh month, in which the three </a:t>
            </a:r>
            <a:r>
              <a:rPr lang="en-US" sz="9600" b="1" u="sng" dirty="0" smtClean="0">
                <a:solidFill>
                  <a:schemeClr val="bg1"/>
                </a:solidFill>
              </a:rPr>
              <a:t>final</a:t>
            </a:r>
            <a:r>
              <a:rPr lang="en-US" sz="9600" dirty="0" smtClean="0">
                <a:solidFill>
                  <a:schemeClr val="bg1"/>
                </a:solidFill>
              </a:rPr>
              <a:t> feasts (Trumpets, Atonement, Tabernacles) were celebrated/kept.</a:t>
            </a:r>
          </a:p>
          <a:p>
            <a:pPr algn="ctr"/>
            <a:endParaRPr lang="en-US" sz="2000" dirty="0" smtClean="0">
              <a:solidFill>
                <a:schemeClr val="bg1"/>
              </a:solidFill>
            </a:endParaRPr>
          </a:p>
          <a:p>
            <a:pPr algn="ctr"/>
            <a:r>
              <a:rPr lang="en-US" sz="9600" b="1" dirty="0" smtClean="0">
                <a:solidFill>
                  <a:schemeClr val="bg1"/>
                </a:solidFill>
              </a:rPr>
              <a:t>We are since </a:t>
            </a:r>
            <a:r>
              <a:rPr lang="en-US" sz="9600" b="1" dirty="0" smtClean="0">
                <a:solidFill>
                  <a:srgbClr val="FFFF00"/>
                </a:solidFill>
              </a:rPr>
              <a:t>AD 1833/34</a:t>
            </a:r>
            <a:r>
              <a:rPr lang="en-US" sz="9600" b="1" dirty="0" smtClean="0">
                <a:solidFill>
                  <a:schemeClr val="bg1"/>
                </a:solidFill>
              </a:rPr>
              <a:t> in the anti-typical time of the 7</a:t>
            </a:r>
            <a:r>
              <a:rPr lang="en-US" sz="9600" b="1" baseline="30000" dirty="0" smtClean="0">
                <a:solidFill>
                  <a:schemeClr val="bg1"/>
                </a:solidFill>
              </a:rPr>
              <a:t>th</a:t>
            </a:r>
            <a:r>
              <a:rPr lang="en-US" sz="9600" b="1" dirty="0" smtClean="0">
                <a:solidFill>
                  <a:schemeClr val="bg1"/>
                </a:solidFill>
              </a:rPr>
              <a:t> Month, yes, even </a:t>
            </a:r>
            <a:r>
              <a:rPr lang="en-US" sz="9600" b="1" u="sng" dirty="0" smtClean="0">
                <a:solidFill>
                  <a:schemeClr val="bg1"/>
                </a:solidFill>
              </a:rPr>
              <a:t>right now</a:t>
            </a:r>
            <a:r>
              <a:rPr lang="en-US" sz="9600" b="1" dirty="0" smtClean="0">
                <a:solidFill>
                  <a:schemeClr val="bg1"/>
                </a:solidFill>
              </a:rPr>
              <a:t> in </a:t>
            </a:r>
            <a:r>
              <a:rPr lang="en-US" sz="9600" b="1" dirty="0" smtClean="0">
                <a:solidFill>
                  <a:srgbClr val="00B0F0"/>
                </a:solidFill>
              </a:rPr>
              <a:t>the Day of Atonement</a:t>
            </a:r>
            <a:r>
              <a:rPr lang="en-US" sz="9600" b="1" dirty="0" smtClean="0">
                <a:solidFill>
                  <a:schemeClr val="bg1"/>
                </a:solidFill>
              </a:rPr>
              <a:t> (since </a:t>
            </a:r>
            <a:r>
              <a:rPr lang="en-US" sz="9600" b="1" dirty="0" smtClean="0">
                <a:solidFill>
                  <a:srgbClr val="FFFF00"/>
                </a:solidFill>
              </a:rPr>
              <a:t>AD October 22, 1844</a:t>
            </a:r>
            <a:r>
              <a:rPr lang="en-US" sz="9600" b="1" dirty="0" smtClean="0">
                <a:solidFill>
                  <a:schemeClr val="bg1"/>
                </a:solidFill>
              </a:rPr>
              <a:t>).</a:t>
            </a:r>
          </a:p>
          <a:p>
            <a:pPr algn="ctr"/>
            <a:endParaRPr lang="en-US" sz="2000" b="1" dirty="0" smtClean="0">
              <a:solidFill>
                <a:schemeClr val="bg1"/>
              </a:solidFill>
            </a:endParaRPr>
          </a:p>
          <a:p>
            <a:pPr algn="ctr"/>
            <a:r>
              <a:rPr lang="en-US" sz="9600" dirty="0" smtClean="0">
                <a:solidFill>
                  <a:schemeClr val="bg1"/>
                </a:solidFill>
              </a:rPr>
              <a:t>Is our heart in this Heavenly time?</a:t>
            </a:r>
            <a:endParaRPr lang="en-US" sz="9600" b="1" dirty="0" smtClean="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8:3; </a:t>
            </a:r>
            <a:r>
              <a:rPr lang="en-US" sz="6600" b="1" dirty="0" smtClean="0">
                <a:solidFill>
                  <a:srgbClr val="00B050"/>
                </a:solidFill>
              </a:rPr>
              <a:t>2 Chr.</a:t>
            </a:r>
            <a:r>
              <a:rPr lang="en-US" sz="6600" b="1" dirty="0" smtClean="0">
                <a:solidFill>
                  <a:schemeClr val="bg1"/>
                </a:solidFill>
              </a:rPr>
              <a:t> 5:4 KJB</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8:3</a:t>
            </a:r>
            <a:r>
              <a:rPr lang="en-US" sz="3600" dirty="0" smtClean="0">
                <a:solidFill>
                  <a:schemeClr val="bg1"/>
                </a:solidFill>
              </a:rPr>
              <a:t> - And all the elders of Israel came, and </a:t>
            </a:r>
            <a:r>
              <a:rPr lang="en-US" sz="3600" b="1" dirty="0" smtClean="0">
                <a:solidFill>
                  <a:srgbClr val="FFFF00"/>
                </a:solidFill>
              </a:rPr>
              <a:t>the priests</a:t>
            </a:r>
            <a:r>
              <a:rPr lang="en-US" sz="3600" dirty="0" smtClean="0">
                <a:solidFill>
                  <a:schemeClr val="bg1"/>
                </a:solidFill>
              </a:rPr>
              <a:t> took up the ark.</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5:4</a:t>
            </a:r>
            <a:r>
              <a:rPr lang="en-US" sz="3600" dirty="0" smtClean="0">
                <a:solidFill>
                  <a:schemeClr val="bg1"/>
                </a:solidFill>
              </a:rPr>
              <a:t> - And all the elders of Israel came; and </a:t>
            </a:r>
            <a:r>
              <a:rPr lang="en-US" sz="3600" b="1" dirty="0" smtClean="0">
                <a:solidFill>
                  <a:srgbClr val="FFFF00"/>
                </a:solidFill>
              </a:rPr>
              <a:t>the Levites</a:t>
            </a:r>
            <a:r>
              <a:rPr lang="en-US" sz="3600" dirty="0" smtClean="0">
                <a:solidFill>
                  <a:schemeClr val="bg1"/>
                </a:solidFill>
              </a:rPr>
              <a:t> took up the ark.</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a:t>
            </a:r>
            <a:r>
              <a:rPr lang="en-US" sz="3600" b="1" dirty="0" smtClean="0">
                <a:solidFill>
                  <a:srgbClr val="FFFF00"/>
                </a:solidFill>
              </a:rPr>
              <a:t>And all the elders of Israel came</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3600" dirty="0" smtClean="0">
                <a:solidFill>
                  <a:schemeClr val="bg1"/>
                </a:solidFill>
              </a:rPr>
              <a:t>Will the elders </a:t>
            </a:r>
            <a:r>
              <a:rPr lang="en-US" sz="3600" dirty="0" smtClean="0">
                <a:solidFill>
                  <a:srgbClr val="00B050"/>
                </a:solidFill>
              </a:rPr>
              <a:t>(even fathers)</a:t>
            </a:r>
            <a:r>
              <a:rPr lang="en-US" sz="3600" dirty="0" smtClean="0">
                <a:solidFill>
                  <a:schemeClr val="bg1"/>
                </a:solidFill>
              </a:rPr>
              <a:t> of the church obey Jesus and come together in prayer and humility </a:t>
            </a:r>
            <a:r>
              <a:rPr lang="en-US" sz="3600" dirty="0" smtClean="0">
                <a:solidFill>
                  <a:srgbClr val="00B050"/>
                </a:solidFill>
              </a:rPr>
              <a:t>(as of old at Pentecost, as in the days of Solomon)</a:t>
            </a:r>
            <a:r>
              <a:rPr lang="en-US" sz="3600" dirty="0" smtClean="0">
                <a:solidFill>
                  <a:schemeClr val="bg1"/>
                </a:solidFill>
              </a:rPr>
              <a:t>, </a:t>
            </a:r>
            <a:r>
              <a:rPr lang="en-US" sz="3600" b="1" u="sng" dirty="0" smtClean="0">
                <a:solidFill>
                  <a:schemeClr val="bg1"/>
                </a:solidFill>
              </a:rPr>
              <a:t>unto Christ Jesus above</a:t>
            </a:r>
            <a:r>
              <a:rPr lang="en-US" sz="3600" dirty="0" smtClean="0">
                <a:solidFill>
                  <a:schemeClr val="bg1"/>
                </a:solidFill>
              </a:rPr>
              <a:t>?</a:t>
            </a:r>
          </a:p>
          <a:p>
            <a:endParaRPr lang="en-US" sz="800" dirty="0" smtClean="0">
              <a:solidFill>
                <a:schemeClr val="bg1"/>
              </a:solidFill>
            </a:endParaRPr>
          </a:p>
          <a:p>
            <a:r>
              <a:rPr lang="en-US" sz="3600" dirty="0" smtClean="0">
                <a:solidFill>
                  <a:schemeClr val="bg1"/>
                </a:solidFill>
              </a:rPr>
              <a:t>For without Him, </a:t>
            </a:r>
            <a:r>
              <a:rPr lang="en-US" sz="3600" b="1" u="sng" dirty="0" smtClean="0">
                <a:solidFill>
                  <a:schemeClr val="bg1"/>
                </a:solidFill>
              </a:rPr>
              <a:t>we</a:t>
            </a:r>
            <a:r>
              <a:rPr lang="en-US" sz="3600" dirty="0" smtClean="0">
                <a:solidFill>
                  <a:schemeClr val="bg1"/>
                </a:solidFill>
              </a:rPr>
              <a:t> can do </a:t>
            </a:r>
            <a:r>
              <a:rPr lang="en-US" sz="3600" b="1" dirty="0" smtClean="0">
                <a:solidFill>
                  <a:srgbClr val="FF0000"/>
                </a:solidFill>
              </a:rPr>
              <a:t>nothing</a:t>
            </a:r>
            <a:r>
              <a:rPr lang="en-US" sz="3600" dirty="0" smtClean="0">
                <a:solidFill>
                  <a:schemeClr val="bg1"/>
                </a:solidFill>
              </a:rPr>
              <a:t>.  Without the Holy Spirit of God, </a:t>
            </a:r>
            <a:r>
              <a:rPr lang="en-US" sz="3600" b="1" u="sng" dirty="0" smtClean="0">
                <a:solidFill>
                  <a:schemeClr val="bg1"/>
                </a:solidFill>
              </a:rPr>
              <a:t>we</a:t>
            </a:r>
            <a:r>
              <a:rPr lang="en-US" sz="3600" dirty="0" smtClean="0">
                <a:solidFill>
                  <a:schemeClr val="bg1"/>
                </a:solidFill>
              </a:rPr>
              <a:t> are a </a:t>
            </a:r>
            <a:r>
              <a:rPr lang="en-US" sz="3600" b="1" dirty="0" smtClean="0">
                <a:solidFill>
                  <a:srgbClr val="FF0000"/>
                </a:solidFill>
              </a:rPr>
              <a:t>lifeless</a:t>
            </a:r>
            <a:r>
              <a:rPr lang="en-US" sz="3600" dirty="0" smtClean="0">
                <a:solidFill>
                  <a:schemeClr val="bg1"/>
                </a:solidFill>
              </a:rPr>
              <a:t> body!</a:t>
            </a:r>
          </a:p>
          <a:p>
            <a:endParaRPr lang="en-US" sz="800" dirty="0" smtClean="0">
              <a:solidFill>
                <a:schemeClr val="bg1"/>
              </a:solidFill>
            </a:endParaRPr>
          </a:p>
          <a:p>
            <a:r>
              <a:rPr lang="en-US" sz="3600" dirty="0" smtClean="0">
                <a:solidFill>
                  <a:schemeClr val="bg1"/>
                </a:solidFill>
              </a:rPr>
              <a:t>Will the Elders echo the voice of Jesus, </a:t>
            </a:r>
            <a:r>
              <a:rPr lang="en-US" sz="3600" b="1" dirty="0" smtClean="0">
                <a:solidFill>
                  <a:schemeClr val="bg1"/>
                </a:solidFill>
              </a:rPr>
              <a:t>“... </a:t>
            </a:r>
            <a:r>
              <a:rPr lang="en-US" sz="3600" b="1" dirty="0" smtClean="0">
                <a:solidFill>
                  <a:srgbClr val="FFFF00"/>
                </a:solidFill>
              </a:rPr>
              <a:t>come, follow me</a:t>
            </a:r>
            <a:r>
              <a:rPr lang="en-US" sz="3600" b="1" dirty="0" smtClean="0">
                <a:solidFill>
                  <a:schemeClr val="bg1"/>
                </a:solidFill>
              </a:rPr>
              <a:t>.”</a:t>
            </a:r>
            <a:r>
              <a:rPr lang="en-US" sz="3600" dirty="0" smtClean="0">
                <a:solidFill>
                  <a:schemeClr val="bg1"/>
                </a:solidFill>
              </a:rPr>
              <a:t> (</a:t>
            </a:r>
            <a:r>
              <a:rPr lang="en-US" sz="3600" b="1" dirty="0" err="1" smtClean="0">
                <a:solidFill>
                  <a:srgbClr val="00B050"/>
                </a:solidFill>
              </a:rPr>
              <a:t>Luk</a:t>
            </a:r>
            <a:r>
              <a:rPr lang="en-US" sz="3600" b="1" dirty="0" smtClean="0">
                <a:solidFill>
                  <a:srgbClr val="00B050"/>
                </a:solidFill>
              </a:rPr>
              <a:t>.</a:t>
            </a:r>
            <a:r>
              <a:rPr lang="en-US" sz="3600" dirty="0" smtClean="0">
                <a:solidFill>
                  <a:schemeClr val="bg1"/>
                </a:solidFill>
              </a:rPr>
              <a:t> 18:22 KJB), and …</a:t>
            </a: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and the priests</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62500" lnSpcReduction="20000"/>
          </a:bodyPr>
          <a:lstStyle/>
          <a:p>
            <a:r>
              <a:rPr lang="en-US" sz="4000" b="1" dirty="0" smtClean="0">
                <a:solidFill>
                  <a:schemeClr val="bg1"/>
                </a:solidFill>
              </a:rPr>
              <a:t>We are that kingdom of priests unto God, a royal priesthood, an holy nation of kings</a:t>
            </a:r>
            <a:r>
              <a:rPr lang="en-US" sz="4000" dirty="0" smtClean="0">
                <a:solidFill>
                  <a:schemeClr val="bg1"/>
                </a:solidFill>
              </a:rPr>
              <a:t>:</a:t>
            </a:r>
          </a:p>
          <a:p>
            <a:endParaRPr lang="en-US" sz="1300" b="1" dirty="0" smtClean="0">
              <a:solidFill>
                <a:schemeClr val="bg1"/>
              </a:solidFill>
            </a:endParaRPr>
          </a:p>
          <a:p>
            <a:pPr lvl="1"/>
            <a:r>
              <a:rPr lang="en-US" sz="4000" dirty="0" smtClean="0">
                <a:solidFill>
                  <a:schemeClr val="bg1"/>
                </a:solidFill>
              </a:rPr>
              <a:t>Isa. 66:19  And I will set a sign among them, and I will send those that escape of them unto the nations, to </a:t>
            </a:r>
            <a:r>
              <a:rPr lang="en-US" sz="4000" dirty="0" err="1" smtClean="0">
                <a:solidFill>
                  <a:schemeClr val="bg1"/>
                </a:solidFill>
              </a:rPr>
              <a:t>Tarshish</a:t>
            </a:r>
            <a:r>
              <a:rPr lang="en-US" sz="4000" dirty="0" smtClean="0">
                <a:solidFill>
                  <a:schemeClr val="bg1"/>
                </a:solidFill>
              </a:rPr>
              <a:t>, </a:t>
            </a:r>
            <a:r>
              <a:rPr lang="en-US" sz="4000" dirty="0" err="1" smtClean="0">
                <a:solidFill>
                  <a:schemeClr val="bg1"/>
                </a:solidFill>
              </a:rPr>
              <a:t>Pul</a:t>
            </a:r>
            <a:r>
              <a:rPr lang="en-US" sz="4000" dirty="0" smtClean="0">
                <a:solidFill>
                  <a:schemeClr val="bg1"/>
                </a:solidFill>
              </a:rPr>
              <a:t>, and </a:t>
            </a:r>
            <a:r>
              <a:rPr lang="en-US" sz="4000" dirty="0" err="1" smtClean="0">
                <a:solidFill>
                  <a:schemeClr val="bg1"/>
                </a:solidFill>
              </a:rPr>
              <a:t>Lud</a:t>
            </a:r>
            <a:r>
              <a:rPr lang="en-US" sz="4000" dirty="0" smtClean="0">
                <a:solidFill>
                  <a:schemeClr val="bg1"/>
                </a:solidFill>
              </a:rPr>
              <a:t>, that draw the bow, to Tubal, and </a:t>
            </a:r>
            <a:r>
              <a:rPr lang="en-US" sz="4000" dirty="0" err="1" smtClean="0">
                <a:solidFill>
                  <a:schemeClr val="bg1"/>
                </a:solidFill>
              </a:rPr>
              <a:t>Javan</a:t>
            </a:r>
            <a:r>
              <a:rPr lang="en-US" sz="4000" dirty="0" smtClean="0">
                <a:solidFill>
                  <a:schemeClr val="bg1"/>
                </a:solidFill>
              </a:rPr>
              <a:t>, to the isles afar off, that have not heard my fame, neither have seen my glory; and </a:t>
            </a:r>
            <a:r>
              <a:rPr lang="en-US" sz="4000" b="1" dirty="0" smtClean="0">
                <a:solidFill>
                  <a:srgbClr val="FFFF00"/>
                </a:solidFill>
              </a:rPr>
              <a:t>they shall declare my glory among the Gentiles.</a:t>
            </a:r>
          </a:p>
          <a:p>
            <a:pPr lvl="1"/>
            <a:endParaRPr lang="en-US" sz="800" dirty="0" smtClean="0">
              <a:solidFill>
                <a:schemeClr val="bg1"/>
              </a:solidFill>
            </a:endParaRPr>
          </a:p>
          <a:p>
            <a:pPr lvl="1"/>
            <a:r>
              <a:rPr lang="en-US" sz="4000" dirty="0" smtClean="0">
                <a:solidFill>
                  <a:schemeClr val="bg1"/>
                </a:solidFill>
              </a:rPr>
              <a:t>Isa. 66:20  And they shall bring all your brethren for an offering unto the LORD out of all nations upon horses, and in chariots, and in litters, and upon mules, and upon swift beasts, </a:t>
            </a:r>
            <a:r>
              <a:rPr lang="en-US" sz="4000" b="1" dirty="0" smtClean="0">
                <a:solidFill>
                  <a:srgbClr val="FFFF00"/>
                </a:solidFill>
              </a:rPr>
              <a:t>to my holy mountain Jerusalem, </a:t>
            </a:r>
            <a:r>
              <a:rPr lang="en-US" sz="4000" b="1" dirty="0" err="1" smtClean="0">
                <a:solidFill>
                  <a:srgbClr val="FFFF00"/>
                </a:solidFill>
              </a:rPr>
              <a:t>saith</a:t>
            </a:r>
            <a:r>
              <a:rPr lang="en-US" sz="4000" b="1" dirty="0" smtClean="0">
                <a:solidFill>
                  <a:srgbClr val="FFFF00"/>
                </a:solidFill>
              </a:rPr>
              <a:t> the LORD, as the children of Israel bring an offering in a clean vessel into the house of the LORD.</a:t>
            </a:r>
          </a:p>
          <a:p>
            <a:pPr lvl="1"/>
            <a:endParaRPr lang="en-US" sz="800" dirty="0" smtClean="0">
              <a:solidFill>
                <a:schemeClr val="bg1"/>
              </a:solidFill>
            </a:endParaRPr>
          </a:p>
          <a:p>
            <a:pPr lvl="1"/>
            <a:r>
              <a:rPr lang="en-US" sz="4000" dirty="0" smtClean="0">
                <a:solidFill>
                  <a:schemeClr val="bg1"/>
                </a:solidFill>
              </a:rPr>
              <a:t>Isa. 66:21  And </a:t>
            </a:r>
            <a:r>
              <a:rPr lang="en-US" sz="4000" b="1" dirty="0" smtClean="0">
                <a:solidFill>
                  <a:srgbClr val="FFFF00"/>
                </a:solidFill>
              </a:rPr>
              <a:t>I will also take of them </a:t>
            </a:r>
            <a:r>
              <a:rPr lang="en-US" sz="4000" b="1" u="sng" dirty="0" smtClean="0">
                <a:solidFill>
                  <a:srgbClr val="FFFF00"/>
                </a:solidFill>
              </a:rPr>
              <a:t>for</a:t>
            </a:r>
            <a:r>
              <a:rPr lang="en-US" sz="4000" b="1" dirty="0" smtClean="0">
                <a:solidFill>
                  <a:srgbClr val="FFFF00"/>
                </a:solidFill>
              </a:rPr>
              <a:t> priests and </a:t>
            </a:r>
            <a:r>
              <a:rPr lang="en-US" sz="4000" b="1" u="sng" dirty="0" smtClean="0">
                <a:solidFill>
                  <a:srgbClr val="FFFF00"/>
                </a:solidFill>
              </a:rPr>
              <a:t>for</a:t>
            </a:r>
            <a:r>
              <a:rPr lang="en-US" sz="4000" b="1" dirty="0" smtClean="0">
                <a:solidFill>
                  <a:srgbClr val="FFFF00"/>
                </a:solidFill>
              </a:rPr>
              <a:t> Levites</a:t>
            </a:r>
            <a:r>
              <a:rPr lang="en-US" sz="4000" dirty="0" smtClean="0">
                <a:solidFill>
                  <a:schemeClr val="bg1"/>
                </a:solidFill>
              </a:rPr>
              <a:t>, </a:t>
            </a:r>
            <a:r>
              <a:rPr lang="en-US" sz="4000" dirty="0" err="1" smtClean="0">
                <a:solidFill>
                  <a:schemeClr val="bg1"/>
                </a:solidFill>
              </a:rPr>
              <a:t>saith</a:t>
            </a:r>
            <a:r>
              <a:rPr lang="en-US" sz="4000" dirty="0" smtClean="0">
                <a:solidFill>
                  <a:schemeClr val="bg1"/>
                </a:solidFill>
              </a:rPr>
              <a:t> the LORD.</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rk_of_the_covenant-wikipedia-commons-public-domain-e134677479529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took up the ark.</a:t>
            </a:r>
            <a:r>
              <a:rPr lang="en-US" sz="36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fontScale="70000" lnSpcReduction="20000"/>
          </a:bodyPr>
          <a:lstStyle/>
          <a:p>
            <a:r>
              <a:rPr lang="en-US" sz="4000" dirty="0" smtClean="0">
                <a:solidFill>
                  <a:schemeClr val="bg1"/>
                </a:solidFill>
              </a:rPr>
              <a:t>Our duty (</a:t>
            </a:r>
            <a:r>
              <a:rPr lang="en-US" sz="4000" b="1" dirty="0" err="1" smtClean="0">
                <a:solidFill>
                  <a:srgbClr val="00B050"/>
                </a:solidFill>
              </a:rPr>
              <a:t>Ecc</a:t>
            </a:r>
            <a:r>
              <a:rPr lang="en-US" sz="4000" b="1" dirty="0" smtClean="0">
                <a:solidFill>
                  <a:srgbClr val="00B050"/>
                </a:solidFill>
              </a:rPr>
              <a:t>.</a:t>
            </a:r>
            <a:r>
              <a:rPr lang="en-US" sz="4000" dirty="0" smtClean="0">
                <a:solidFill>
                  <a:schemeClr val="bg1"/>
                </a:solidFill>
              </a:rPr>
              <a:t> 12:13-14 KJB), as those priests, is to bear the Ark of God, in the Life, in the Marriage, in the Family and Home, in the Church, and in the Community, in the workplace, in the daytime, in the nighttime, in the foreign lands, yes, even before the lost, that all might see and behold the Glory of God and His Love, Justice, Holiness and Righteousness.</a:t>
            </a:r>
          </a:p>
          <a:p>
            <a:endParaRPr lang="en-US" sz="600" dirty="0" smtClean="0">
              <a:solidFill>
                <a:schemeClr val="bg1"/>
              </a:solidFill>
            </a:endParaRPr>
          </a:p>
          <a:p>
            <a:r>
              <a:rPr lang="en-US" sz="4000" dirty="0" smtClean="0">
                <a:solidFill>
                  <a:schemeClr val="bg1"/>
                </a:solidFill>
              </a:rPr>
              <a:t>We are to bear this Ark, upon which is the very </a:t>
            </a:r>
            <a:r>
              <a:rPr lang="en-US" sz="4000" b="1" u="sng" dirty="0" smtClean="0">
                <a:solidFill>
                  <a:schemeClr val="bg1"/>
                </a:solidFill>
              </a:rPr>
              <a:t>Glory of God</a:t>
            </a:r>
            <a:r>
              <a:rPr lang="en-US" sz="4000" dirty="0" smtClean="0">
                <a:solidFill>
                  <a:schemeClr val="bg1"/>
                </a:solidFill>
              </a:rPr>
              <a:t> (</a:t>
            </a:r>
            <a:r>
              <a:rPr lang="en-US" sz="4000" b="1" dirty="0" err="1" smtClean="0">
                <a:solidFill>
                  <a:srgbClr val="00B050"/>
                </a:solidFill>
              </a:rPr>
              <a:t>Eze</a:t>
            </a:r>
            <a:r>
              <a:rPr lang="en-US" sz="4000" b="1" dirty="0" smtClean="0">
                <a:solidFill>
                  <a:srgbClr val="00B050"/>
                </a:solidFill>
              </a:rPr>
              <a:t>.</a:t>
            </a:r>
            <a:r>
              <a:rPr lang="en-US" sz="4000" dirty="0" smtClean="0">
                <a:solidFill>
                  <a:schemeClr val="bg1"/>
                </a:solidFill>
              </a:rPr>
              <a:t> 10:18,19, 11:22; </a:t>
            </a:r>
            <a:r>
              <a:rPr lang="en-US" sz="4000" b="1" dirty="0" smtClean="0">
                <a:solidFill>
                  <a:srgbClr val="00B050"/>
                </a:solidFill>
              </a:rPr>
              <a:t>Heb.</a:t>
            </a:r>
            <a:r>
              <a:rPr lang="en-US" sz="4000" dirty="0" smtClean="0">
                <a:solidFill>
                  <a:schemeClr val="bg1"/>
                </a:solidFill>
              </a:rPr>
              <a:t> 9:5 KJB), and if we mishandle this duty, what will happen to those in darkness, plagues will come, many will be lost and destroyed (</a:t>
            </a:r>
            <a:r>
              <a:rPr lang="en-US" sz="4000" b="1" dirty="0" smtClean="0">
                <a:solidFill>
                  <a:srgbClr val="00B050"/>
                </a:solidFill>
              </a:rPr>
              <a:t>1 Sam.</a:t>
            </a:r>
            <a:r>
              <a:rPr lang="en-US" sz="4000" dirty="0" smtClean="0">
                <a:solidFill>
                  <a:schemeClr val="bg1"/>
                </a:solidFill>
              </a:rPr>
              <a:t> 4:1-22, 5:1-12 KJB).</a:t>
            </a:r>
          </a:p>
          <a:p>
            <a:endParaRPr lang="en-US" sz="600" dirty="0" smtClean="0">
              <a:solidFill>
                <a:schemeClr val="bg1"/>
              </a:solidFill>
            </a:endParaRPr>
          </a:p>
          <a:p>
            <a:r>
              <a:rPr lang="en-US" sz="4000" dirty="0" smtClean="0">
                <a:solidFill>
                  <a:schemeClr val="bg1"/>
                </a:solidFill>
              </a:rPr>
              <a:t>Take up the ark of God, the very Heart of God (</a:t>
            </a:r>
            <a:r>
              <a:rPr lang="en-US" sz="4000" b="1" dirty="0" smtClean="0">
                <a:solidFill>
                  <a:srgbClr val="00B050"/>
                </a:solidFill>
              </a:rPr>
              <a:t>Psa.</a:t>
            </a:r>
            <a:r>
              <a:rPr lang="en-US" sz="4000" dirty="0" smtClean="0">
                <a:solidFill>
                  <a:schemeClr val="bg1"/>
                </a:solidFill>
              </a:rPr>
              <a:t> 40:8 KJB), and the waters (</a:t>
            </a:r>
            <a:r>
              <a:rPr lang="en-US" sz="4000" b="1" dirty="0" smtClean="0">
                <a:solidFill>
                  <a:srgbClr val="00B050"/>
                </a:solidFill>
              </a:rPr>
              <a:t>Rev.</a:t>
            </a:r>
            <a:r>
              <a:rPr lang="en-US" sz="4000" dirty="0" smtClean="0">
                <a:solidFill>
                  <a:schemeClr val="bg1"/>
                </a:solidFill>
              </a:rPr>
              <a:t> 17:15 KJB) will part (</a:t>
            </a:r>
            <a:r>
              <a:rPr lang="en-US" sz="4000" b="1" dirty="0" smtClean="0">
                <a:solidFill>
                  <a:srgbClr val="00B050"/>
                </a:solidFill>
              </a:rPr>
              <a:t>Jos.</a:t>
            </a:r>
            <a:r>
              <a:rPr lang="en-US" sz="4000" dirty="0" smtClean="0">
                <a:solidFill>
                  <a:schemeClr val="bg1"/>
                </a:solidFill>
              </a:rPr>
              <a:t> 3:6-17 KJB).</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took up the </a:t>
            </a:r>
            <a:r>
              <a:rPr lang="en-US" sz="3600" b="1" dirty="0" smtClean="0">
                <a:solidFill>
                  <a:srgbClr val="92D050"/>
                </a:solidFill>
              </a:rPr>
              <a:t>ark</a:t>
            </a:r>
            <a:r>
              <a:rPr lang="en-US" sz="3600" b="1" dirty="0" smtClean="0">
                <a:solidFill>
                  <a:srgbClr val="FFFF00"/>
                </a:solidFill>
              </a:rPr>
              <a:t>.</a:t>
            </a:r>
            <a:r>
              <a:rPr lang="en-US" sz="36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4000" dirty="0" smtClean="0">
                <a:solidFill>
                  <a:schemeClr val="bg1"/>
                </a:solidFill>
              </a:rPr>
              <a:t>Psa. 40:8  I delight to </a:t>
            </a:r>
            <a:r>
              <a:rPr lang="en-US" sz="4000" b="1" dirty="0" smtClean="0">
                <a:solidFill>
                  <a:srgbClr val="FFC000"/>
                </a:solidFill>
              </a:rPr>
              <a:t>do</a:t>
            </a:r>
            <a:r>
              <a:rPr lang="en-US" sz="4000" dirty="0" smtClean="0">
                <a:solidFill>
                  <a:schemeClr val="bg1"/>
                </a:solidFill>
              </a:rPr>
              <a:t> </a:t>
            </a:r>
            <a:r>
              <a:rPr lang="en-US" sz="4000" b="1" dirty="0" smtClean="0">
                <a:solidFill>
                  <a:schemeClr val="accent4">
                    <a:lumMod val="60000"/>
                    <a:lumOff val="40000"/>
                  </a:schemeClr>
                </a:solidFill>
              </a:rPr>
              <a:t>thy will</a:t>
            </a:r>
            <a:r>
              <a:rPr lang="en-US" sz="4000" dirty="0" smtClean="0">
                <a:solidFill>
                  <a:schemeClr val="bg1"/>
                </a:solidFill>
              </a:rPr>
              <a:t>, O my </a:t>
            </a:r>
            <a:r>
              <a:rPr lang="en-US" sz="4000" b="1" dirty="0" smtClean="0">
                <a:solidFill>
                  <a:srgbClr val="00B0F0"/>
                </a:solidFill>
              </a:rPr>
              <a:t>God</a:t>
            </a:r>
            <a:r>
              <a:rPr lang="en-US" sz="4000" dirty="0" smtClean="0">
                <a:solidFill>
                  <a:schemeClr val="bg1"/>
                </a:solidFill>
              </a:rPr>
              <a:t>: yea, </a:t>
            </a:r>
            <a:r>
              <a:rPr lang="en-US" sz="4000" b="1" dirty="0" smtClean="0">
                <a:solidFill>
                  <a:schemeClr val="accent4">
                    <a:lumMod val="60000"/>
                    <a:lumOff val="40000"/>
                  </a:schemeClr>
                </a:solidFill>
              </a:rPr>
              <a:t>thy law</a:t>
            </a:r>
            <a:r>
              <a:rPr lang="en-US" sz="4000" dirty="0" smtClean="0">
                <a:solidFill>
                  <a:schemeClr val="bg1"/>
                </a:solidFill>
              </a:rPr>
              <a:t> </a:t>
            </a:r>
            <a:r>
              <a:rPr lang="en-US" sz="4000" i="1" dirty="0" smtClean="0">
                <a:solidFill>
                  <a:schemeClr val="bg1"/>
                </a:solidFill>
              </a:rPr>
              <a:t>is</a:t>
            </a:r>
            <a:r>
              <a:rPr lang="en-US" sz="4000" dirty="0" smtClean="0">
                <a:solidFill>
                  <a:schemeClr val="bg1"/>
                </a:solidFill>
              </a:rPr>
              <a:t> with</a:t>
            </a:r>
            <a:r>
              <a:rPr lang="en-US" sz="4000" b="1" u="sng" dirty="0" smtClean="0">
                <a:solidFill>
                  <a:srgbClr val="FF0000"/>
                </a:solidFill>
              </a:rPr>
              <a:t>in</a:t>
            </a:r>
            <a:r>
              <a:rPr lang="en-US" sz="4000" dirty="0" smtClean="0">
                <a:solidFill>
                  <a:schemeClr val="bg1"/>
                </a:solidFill>
              </a:rPr>
              <a:t> my </a:t>
            </a:r>
            <a:r>
              <a:rPr lang="en-US" sz="4000" b="1" dirty="0" smtClean="0">
                <a:solidFill>
                  <a:srgbClr val="92D050"/>
                </a:solidFill>
              </a:rPr>
              <a:t>heart</a:t>
            </a:r>
            <a:r>
              <a:rPr lang="en-US" sz="4000" dirty="0" smtClean="0">
                <a:solidFill>
                  <a:schemeClr val="bg1"/>
                </a:solidFill>
              </a:rPr>
              <a:t>.</a:t>
            </a:r>
          </a:p>
          <a:p>
            <a:endParaRPr lang="en-US" sz="1000" dirty="0" smtClean="0">
              <a:solidFill>
                <a:schemeClr val="bg1"/>
              </a:solidFill>
            </a:endParaRPr>
          </a:p>
          <a:p>
            <a:r>
              <a:rPr lang="en-US" sz="4000" dirty="0" smtClean="0">
                <a:solidFill>
                  <a:schemeClr val="bg1"/>
                </a:solidFill>
              </a:rPr>
              <a:t>Mat. 6:10  Thy kingdom come. </a:t>
            </a:r>
            <a:r>
              <a:rPr lang="en-US" sz="4000" b="1" dirty="0" smtClean="0">
                <a:solidFill>
                  <a:schemeClr val="accent4">
                    <a:lumMod val="60000"/>
                    <a:lumOff val="40000"/>
                  </a:schemeClr>
                </a:solidFill>
              </a:rPr>
              <a:t>Thy will</a:t>
            </a:r>
            <a:r>
              <a:rPr lang="en-US" sz="4000" dirty="0" smtClean="0">
                <a:solidFill>
                  <a:schemeClr val="bg1"/>
                </a:solidFill>
              </a:rPr>
              <a:t> be </a:t>
            </a:r>
            <a:r>
              <a:rPr lang="en-US" sz="4000" b="1" dirty="0" smtClean="0">
                <a:solidFill>
                  <a:srgbClr val="FFC000"/>
                </a:solidFill>
              </a:rPr>
              <a:t>done</a:t>
            </a:r>
            <a:r>
              <a:rPr lang="en-US" sz="4000" dirty="0" smtClean="0">
                <a:solidFill>
                  <a:schemeClr val="bg1"/>
                </a:solidFill>
              </a:rPr>
              <a:t> </a:t>
            </a:r>
            <a:r>
              <a:rPr lang="en-US" sz="4000" b="1" u="sng" dirty="0" smtClean="0">
                <a:solidFill>
                  <a:srgbClr val="FF0000"/>
                </a:solidFill>
              </a:rPr>
              <a:t>in</a:t>
            </a:r>
            <a:r>
              <a:rPr lang="en-US" sz="4000" dirty="0" smtClean="0">
                <a:solidFill>
                  <a:schemeClr val="bg1"/>
                </a:solidFill>
              </a:rPr>
              <a:t> </a:t>
            </a:r>
            <a:r>
              <a:rPr lang="en-US" sz="4000" b="1" dirty="0" smtClean="0">
                <a:solidFill>
                  <a:srgbClr val="92D050"/>
                </a:solidFill>
              </a:rPr>
              <a:t>earth</a:t>
            </a:r>
            <a:r>
              <a:rPr lang="en-US" sz="4000" dirty="0" smtClean="0">
                <a:solidFill>
                  <a:schemeClr val="bg1"/>
                </a:solidFill>
              </a:rPr>
              <a:t>, as </a:t>
            </a:r>
            <a:r>
              <a:rPr lang="en-US" sz="4000" i="1" dirty="0" smtClean="0">
                <a:solidFill>
                  <a:schemeClr val="bg1"/>
                </a:solidFill>
              </a:rPr>
              <a:t>it is</a:t>
            </a:r>
            <a:r>
              <a:rPr lang="en-US" sz="4000" dirty="0" smtClean="0">
                <a:solidFill>
                  <a:schemeClr val="bg1"/>
                </a:solidFill>
              </a:rPr>
              <a:t> </a:t>
            </a:r>
            <a:r>
              <a:rPr lang="en-US" sz="4000" b="1" u="sng" dirty="0" smtClean="0">
                <a:solidFill>
                  <a:srgbClr val="FF0000"/>
                </a:solidFill>
              </a:rPr>
              <a:t>in</a:t>
            </a:r>
            <a:r>
              <a:rPr lang="en-US" sz="4000" dirty="0" smtClean="0">
                <a:solidFill>
                  <a:schemeClr val="bg1"/>
                </a:solidFill>
              </a:rPr>
              <a:t> </a:t>
            </a:r>
            <a:r>
              <a:rPr lang="en-US" sz="4000" b="1" dirty="0" smtClean="0">
                <a:solidFill>
                  <a:srgbClr val="00B0F0"/>
                </a:solidFill>
              </a:rPr>
              <a:t>heaven</a:t>
            </a:r>
            <a:r>
              <a:rPr lang="en-US" sz="4000" dirty="0" smtClean="0">
                <a:solidFill>
                  <a:schemeClr val="bg1"/>
                </a:solidFill>
              </a:rPr>
              <a:t>.</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8:4; </a:t>
            </a:r>
            <a:r>
              <a:rPr lang="en-US" sz="6600" b="1" dirty="0" smtClean="0">
                <a:solidFill>
                  <a:srgbClr val="00B050"/>
                </a:solidFill>
              </a:rPr>
              <a:t>2 Chr.</a:t>
            </a:r>
            <a:r>
              <a:rPr lang="en-US" sz="6600" b="1" dirty="0" smtClean="0">
                <a:solidFill>
                  <a:schemeClr val="bg1"/>
                </a:solidFill>
              </a:rPr>
              <a:t> 5:5 KJB</a:t>
            </a:r>
          </a:p>
        </p:txBody>
      </p:sp>
      <p:sp>
        <p:nvSpPr>
          <p:cNvPr id="3" name="Content Placeholder 2"/>
          <p:cNvSpPr>
            <a:spLocks noGrp="1"/>
          </p:cNvSpPr>
          <p:nvPr>
            <p:ph idx="1"/>
          </p:nvPr>
        </p:nvSpPr>
        <p:spPr>
          <a:xfrm>
            <a:off x="152400" y="1143000"/>
            <a:ext cx="8839200" cy="5562600"/>
          </a:xfrm>
        </p:spPr>
        <p:txBody>
          <a:bodyPr anchor="ctr">
            <a:normAutofit lnSpcReduction="10000"/>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8:4</a:t>
            </a:r>
            <a:r>
              <a:rPr lang="en-US" sz="3600" dirty="0" smtClean="0">
                <a:solidFill>
                  <a:schemeClr val="bg1"/>
                </a:solidFill>
              </a:rPr>
              <a:t> - And they brought up the ark </a:t>
            </a:r>
            <a:r>
              <a:rPr lang="en-US" sz="3600" b="1" dirty="0" smtClean="0">
                <a:solidFill>
                  <a:srgbClr val="FFFF00"/>
                </a:solidFill>
              </a:rPr>
              <a:t>of the LORD</a:t>
            </a:r>
            <a:r>
              <a:rPr lang="en-US" sz="3600" dirty="0" smtClean="0">
                <a:solidFill>
                  <a:schemeClr val="bg1"/>
                </a:solidFill>
              </a:rPr>
              <a:t>, and the tabernacle of the congregation, and all the holy vessels that </a:t>
            </a:r>
            <a:r>
              <a:rPr lang="en-US" sz="3600" i="1" dirty="0" smtClean="0">
                <a:solidFill>
                  <a:schemeClr val="bg1"/>
                </a:solidFill>
              </a:rPr>
              <a:t>were</a:t>
            </a:r>
            <a:r>
              <a:rPr lang="en-US" sz="3600" dirty="0" smtClean="0">
                <a:solidFill>
                  <a:schemeClr val="bg1"/>
                </a:solidFill>
              </a:rPr>
              <a:t> in the tabernacle, </a:t>
            </a:r>
            <a:r>
              <a:rPr lang="en-US" sz="3600" b="1" dirty="0" smtClean="0">
                <a:solidFill>
                  <a:srgbClr val="FFFF00"/>
                </a:solidFill>
              </a:rPr>
              <a:t>even those</a:t>
            </a:r>
            <a:r>
              <a:rPr lang="en-US" sz="3600" dirty="0" smtClean="0">
                <a:solidFill>
                  <a:schemeClr val="bg1"/>
                </a:solidFill>
              </a:rPr>
              <a:t> did the priests and the Levites bring up.</a:t>
            </a:r>
          </a:p>
          <a:p>
            <a:endParaRPr lang="en-US" sz="900" b="1" dirty="0" smtClean="0">
              <a:solidFill>
                <a:schemeClr val="bg1"/>
              </a:solidFill>
            </a:endParaRPr>
          </a:p>
          <a:p>
            <a:r>
              <a:rPr lang="en-US" sz="3600" b="1" dirty="0" smtClean="0">
                <a:solidFill>
                  <a:srgbClr val="00B050"/>
                </a:solidFill>
              </a:rPr>
              <a:t>2 Chr.</a:t>
            </a:r>
            <a:r>
              <a:rPr lang="en-US" sz="3600" b="1" dirty="0" smtClean="0">
                <a:solidFill>
                  <a:schemeClr val="bg1"/>
                </a:solidFill>
              </a:rPr>
              <a:t> 5:5</a:t>
            </a:r>
            <a:r>
              <a:rPr lang="en-US" sz="3600" dirty="0" smtClean="0">
                <a:solidFill>
                  <a:schemeClr val="bg1"/>
                </a:solidFill>
              </a:rPr>
              <a:t> - And they brought up the ark, and the tabernacle of the congregation, and all the holy vessels that </a:t>
            </a:r>
            <a:r>
              <a:rPr lang="en-US" sz="3600" i="1" dirty="0" smtClean="0">
                <a:solidFill>
                  <a:schemeClr val="bg1"/>
                </a:solidFill>
              </a:rPr>
              <a:t>were</a:t>
            </a:r>
            <a:r>
              <a:rPr lang="en-US" sz="3600" dirty="0" smtClean="0">
                <a:solidFill>
                  <a:schemeClr val="bg1"/>
                </a:solidFill>
              </a:rPr>
              <a:t> in the tabernacle, </a:t>
            </a:r>
            <a:r>
              <a:rPr lang="en-US" sz="3600" b="1" dirty="0" smtClean="0">
                <a:solidFill>
                  <a:srgbClr val="FFFF00"/>
                </a:solidFill>
              </a:rPr>
              <a:t>these</a:t>
            </a:r>
            <a:r>
              <a:rPr lang="en-US" sz="3600" dirty="0" smtClean="0">
                <a:solidFill>
                  <a:schemeClr val="bg1"/>
                </a:solidFill>
              </a:rPr>
              <a:t> did the priests </a:t>
            </a:r>
            <a:r>
              <a:rPr lang="en-US" sz="3600" i="1" dirty="0" smtClean="0">
                <a:solidFill>
                  <a:schemeClr val="bg1"/>
                </a:solidFill>
              </a:rPr>
              <a:t>and</a:t>
            </a:r>
            <a:r>
              <a:rPr lang="en-US" sz="3600" dirty="0" smtClean="0">
                <a:solidFill>
                  <a:schemeClr val="bg1"/>
                </a:solidFill>
              </a:rPr>
              <a:t> the Levites bring up.</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rkCovenant.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chemeClr val="bg1"/>
                </a:solidFill>
              </a:rPr>
              <a:t>Question:</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chemeClr val="bg1"/>
                </a:solidFill>
              </a:rPr>
              <a:t>What do </a:t>
            </a:r>
            <a:r>
              <a:rPr lang="en-US" sz="6000" b="1" u="sng" dirty="0" smtClean="0">
                <a:solidFill>
                  <a:srgbClr val="FFFF00"/>
                </a:solidFill>
              </a:rPr>
              <a:t>you</a:t>
            </a:r>
            <a:r>
              <a:rPr lang="en-US" sz="6000" b="1" dirty="0" smtClean="0">
                <a:solidFill>
                  <a:schemeClr val="bg1"/>
                </a:solidFill>
              </a:rPr>
              <a:t> think that one thing was that was missing?</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a:t>
            </a:r>
            <a:r>
              <a:rPr lang="en-US" sz="3200" b="1" dirty="0" smtClean="0">
                <a:solidFill>
                  <a:srgbClr val="FFFF00"/>
                </a:solidFill>
              </a:rPr>
              <a:t>And they brought up the ark of the LORD, and the tabernacle of the congregation</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4000" dirty="0" smtClean="0">
                <a:solidFill>
                  <a:schemeClr val="bg1"/>
                </a:solidFill>
              </a:rPr>
              <a:t>They, being in </a:t>
            </a:r>
            <a:r>
              <a:rPr lang="en-US" sz="4000" b="1" dirty="0" smtClean="0">
                <a:solidFill>
                  <a:srgbClr val="00B0F0"/>
                </a:solidFill>
              </a:rPr>
              <a:t>at-one-</a:t>
            </a:r>
            <a:r>
              <a:rPr lang="en-US" sz="4000" b="1" dirty="0" err="1" smtClean="0">
                <a:solidFill>
                  <a:srgbClr val="00B0F0"/>
                </a:solidFill>
              </a:rPr>
              <a:t>ment</a:t>
            </a:r>
            <a:r>
              <a:rPr lang="en-US" sz="4000" dirty="0" smtClean="0">
                <a:solidFill>
                  <a:schemeClr val="bg1"/>
                </a:solidFill>
              </a:rPr>
              <a:t>, </a:t>
            </a:r>
            <a:r>
              <a:rPr lang="en-US" sz="4000" b="1" dirty="0" smtClean="0">
                <a:solidFill>
                  <a:srgbClr val="FFFF00"/>
                </a:solidFill>
              </a:rPr>
              <a:t>working together</a:t>
            </a:r>
            <a:r>
              <a:rPr lang="en-US" sz="4000" dirty="0" smtClean="0">
                <a:solidFill>
                  <a:schemeClr val="bg1"/>
                </a:solidFill>
              </a:rPr>
              <a:t>, closeness of family in the one and same blood </a:t>
            </a:r>
            <a:r>
              <a:rPr lang="en-US" sz="4000" dirty="0" smtClean="0">
                <a:solidFill>
                  <a:srgbClr val="00B050"/>
                </a:solidFill>
              </a:rPr>
              <a:t>(</a:t>
            </a:r>
            <a:r>
              <a:rPr lang="en-US" sz="4000" b="1" dirty="0" smtClean="0">
                <a:solidFill>
                  <a:srgbClr val="00B050"/>
                </a:solidFill>
              </a:rPr>
              <a:t>Act.</a:t>
            </a:r>
            <a:r>
              <a:rPr lang="en-US" sz="4000" dirty="0" smtClean="0">
                <a:solidFill>
                  <a:srgbClr val="00B050"/>
                </a:solidFill>
              </a:rPr>
              <a:t> </a:t>
            </a:r>
            <a:r>
              <a:rPr lang="en-US" sz="4000" dirty="0" smtClean="0">
                <a:solidFill>
                  <a:schemeClr val="bg1"/>
                </a:solidFill>
              </a:rPr>
              <a:t>17:26 KJB</a:t>
            </a:r>
            <a:r>
              <a:rPr lang="en-US" sz="4000" dirty="0" smtClean="0">
                <a:solidFill>
                  <a:srgbClr val="00B050"/>
                </a:solidFill>
              </a:rPr>
              <a:t>)</a:t>
            </a:r>
            <a:r>
              <a:rPr lang="en-US" sz="4000" dirty="0" smtClean="0">
                <a:solidFill>
                  <a:schemeClr val="bg1"/>
                </a:solidFill>
              </a:rPr>
              <a:t>, and that of Jesus; even one building </a:t>
            </a:r>
            <a:r>
              <a:rPr lang="en-US" sz="4000" dirty="0" smtClean="0">
                <a:solidFill>
                  <a:srgbClr val="00B050"/>
                </a:solidFill>
              </a:rPr>
              <a:t>(of the LORD, for is it not of His doing and building? (</a:t>
            </a:r>
            <a:r>
              <a:rPr lang="en-US" sz="4000" b="1" dirty="0" smtClean="0">
                <a:solidFill>
                  <a:srgbClr val="00B050"/>
                </a:solidFill>
              </a:rPr>
              <a:t>Mat.</a:t>
            </a:r>
            <a:r>
              <a:rPr lang="en-US" sz="4000" dirty="0" smtClean="0">
                <a:solidFill>
                  <a:srgbClr val="00B050"/>
                </a:solidFill>
              </a:rPr>
              <a:t> </a:t>
            </a:r>
            <a:r>
              <a:rPr lang="en-US" sz="4000" dirty="0" smtClean="0">
                <a:solidFill>
                  <a:schemeClr val="bg1"/>
                </a:solidFill>
              </a:rPr>
              <a:t>15:13 KJB</a:t>
            </a:r>
            <a:r>
              <a:rPr lang="en-US" sz="4000" dirty="0" smtClean="0">
                <a:solidFill>
                  <a:srgbClr val="00B050"/>
                </a:solidFill>
              </a:rPr>
              <a:t>))</a:t>
            </a:r>
            <a:r>
              <a:rPr lang="en-US" sz="4000" dirty="0" smtClean="0">
                <a:solidFill>
                  <a:schemeClr val="bg1"/>
                </a:solidFill>
              </a:rPr>
              <a:t>, one Holy sanctuary, one Holy temple for the LORD.</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and all the holy vessels that </a:t>
            </a:r>
            <a:r>
              <a:rPr lang="en-US" sz="3600" b="1" i="1" dirty="0" smtClean="0">
                <a:solidFill>
                  <a:srgbClr val="FFFF00"/>
                </a:solidFill>
              </a:rPr>
              <a:t>were</a:t>
            </a:r>
            <a:r>
              <a:rPr lang="en-US" sz="3600" b="1" dirty="0" smtClean="0">
                <a:solidFill>
                  <a:srgbClr val="FFFF00"/>
                </a:solidFill>
              </a:rPr>
              <a:t> in the tabernacle</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4000" dirty="0" smtClean="0">
                <a:solidFill>
                  <a:schemeClr val="bg1"/>
                </a:solidFill>
              </a:rPr>
              <a:t>We are to be those holy vessels (</a:t>
            </a:r>
            <a:r>
              <a:rPr lang="en-US" sz="4000" b="1" dirty="0" smtClean="0">
                <a:solidFill>
                  <a:srgbClr val="00B050"/>
                </a:solidFill>
              </a:rPr>
              <a:t>Dan.</a:t>
            </a:r>
            <a:r>
              <a:rPr lang="en-US" sz="4000" dirty="0" smtClean="0">
                <a:solidFill>
                  <a:schemeClr val="bg1"/>
                </a:solidFill>
              </a:rPr>
              <a:t> 1:2,4 KJB), bearing the Glory of God before the Gentiles, filled with His righteousness, and not with corrupt wine (</a:t>
            </a:r>
            <a:r>
              <a:rPr lang="en-US" sz="4000" b="1" dirty="0" smtClean="0">
                <a:solidFill>
                  <a:srgbClr val="00B050"/>
                </a:solidFill>
              </a:rPr>
              <a:t>Rev.</a:t>
            </a:r>
            <a:r>
              <a:rPr lang="en-US" sz="4000" dirty="0" smtClean="0">
                <a:solidFill>
                  <a:schemeClr val="bg1"/>
                </a:solidFill>
              </a:rPr>
              <a:t> 17:4 KJB):</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and all the holy vessels that </a:t>
            </a:r>
            <a:r>
              <a:rPr lang="en-US" sz="3600" b="1" i="1" dirty="0" smtClean="0">
                <a:solidFill>
                  <a:srgbClr val="FFFF00"/>
                </a:solidFill>
              </a:rPr>
              <a:t>were</a:t>
            </a:r>
            <a:r>
              <a:rPr lang="en-US" sz="3600" b="1" dirty="0" smtClean="0">
                <a:solidFill>
                  <a:srgbClr val="FFFF00"/>
                </a:solidFill>
              </a:rPr>
              <a:t> in the tabernacle</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85000" lnSpcReduction="20000"/>
          </a:bodyPr>
          <a:lstStyle/>
          <a:p>
            <a:r>
              <a:rPr lang="en-US" sz="4000" dirty="0" smtClean="0">
                <a:solidFill>
                  <a:schemeClr val="bg1"/>
                </a:solidFill>
              </a:rPr>
              <a:t>Act. 9:15  But the Lord said unto him, Go thy way: for he is </a:t>
            </a:r>
            <a:r>
              <a:rPr lang="en-US" sz="4000" b="1" dirty="0" smtClean="0">
                <a:solidFill>
                  <a:srgbClr val="FFFF00"/>
                </a:solidFill>
              </a:rPr>
              <a:t>a chosen vessel</a:t>
            </a:r>
            <a:r>
              <a:rPr lang="en-US" sz="4000" dirty="0" smtClean="0">
                <a:solidFill>
                  <a:schemeClr val="bg1"/>
                </a:solidFill>
              </a:rPr>
              <a:t> unto me, </a:t>
            </a:r>
            <a:r>
              <a:rPr lang="en-US" sz="4000" b="1" dirty="0" smtClean="0">
                <a:solidFill>
                  <a:srgbClr val="FFFF00"/>
                </a:solidFill>
              </a:rPr>
              <a:t>to bear my name before the Gentiles, and kings, and the children of Israel</a:t>
            </a:r>
            <a:r>
              <a:rPr lang="en-US" sz="4000" dirty="0" smtClean="0">
                <a:solidFill>
                  <a:schemeClr val="bg1"/>
                </a:solidFill>
              </a:rPr>
              <a:t>: </a:t>
            </a:r>
          </a:p>
          <a:p>
            <a:endParaRPr lang="en-US" sz="900" b="1" dirty="0" smtClean="0">
              <a:solidFill>
                <a:schemeClr val="bg1"/>
              </a:solidFill>
            </a:endParaRPr>
          </a:p>
          <a:p>
            <a:r>
              <a:rPr lang="en-US" sz="4000" dirty="0" smtClean="0">
                <a:solidFill>
                  <a:schemeClr val="bg1"/>
                </a:solidFill>
              </a:rPr>
              <a:t>Rom. 9:23  And that he might make known the riches of his glory on </a:t>
            </a:r>
            <a:r>
              <a:rPr lang="en-US" sz="4000" b="1" dirty="0" smtClean="0">
                <a:solidFill>
                  <a:srgbClr val="FFFF00"/>
                </a:solidFill>
              </a:rPr>
              <a:t>the vessels of mercy</a:t>
            </a:r>
            <a:r>
              <a:rPr lang="en-US" sz="4000" dirty="0" smtClean="0">
                <a:solidFill>
                  <a:schemeClr val="bg1"/>
                </a:solidFill>
              </a:rPr>
              <a:t>, which </a:t>
            </a:r>
            <a:r>
              <a:rPr lang="en-US" sz="4000" b="1" u="sng" dirty="0" smtClean="0">
                <a:solidFill>
                  <a:schemeClr val="bg1"/>
                </a:solidFill>
              </a:rPr>
              <a:t>he had afore prepared unto glory</a:t>
            </a:r>
            <a:r>
              <a:rPr lang="en-US" sz="4000" dirty="0" smtClean="0">
                <a:solidFill>
                  <a:schemeClr val="bg1"/>
                </a:solidFill>
              </a:rPr>
              <a:t>,</a:t>
            </a:r>
          </a:p>
          <a:p>
            <a:endParaRPr lang="en-US" sz="1000" dirty="0" smtClean="0">
              <a:solidFill>
                <a:schemeClr val="bg1"/>
              </a:solidFill>
            </a:endParaRPr>
          </a:p>
          <a:p>
            <a:r>
              <a:rPr lang="en-US" sz="4000" dirty="0" smtClean="0">
                <a:solidFill>
                  <a:schemeClr val="bg1"/>
                </a:solidFill>
              </a:rPr>
              <a:t>2 Tim. 2:19  Nevertheless the foundation of God </a:t>
            </a:r>
            <a:r>
              <a:rPr lang="en-US" sz="4000" dirty="0" err="1" smtClean="0">
                <a:solidFill>
                  <a:schemeClr val="bg1"/>
                </a:solidFill>
              </a:rPr>
              <a:t>standeth</a:t>
            </a:r>
            <a:r>
              <a:rPr lang="en-US" sz="4000" dirty="0" smtClean="0">
                <a:solidFill>
                  <a:schemeClr val="bg1"/>
                </a:solidFill>
              </a:rPr>
              <a:t> sure, having this seal, The Lord </a:t>
            </a:r>
            <a:r>
              <a:rPr lang="en-US" sz="4000" dirty="0" err="1" smtClean="0">
                <a:solidFill>
                  <a:schemeClr val="bg1"/>
                </a:solidFill>
              </a:rPr>
              <a:t>knoweth</a:t>
            </a:r>
            <a:r>
              <a:rPr lang="en-US" sz="4000" dirty="0" smtClean="0">
                <a:solidFill>
                  <a:schemeClr val="bg1"/>
                </a:solidFill>
              </a:rPr>
              <a:t> them that are his. And, </a:t>
            </a:r>
            <a:r>
              <a:rPr lang="en-US" sz="4000" b="1" dirty="0" smtClean="0">
                <a:solidFill>
                  <a:srgbClr val="FFFF00"/>
                </a:solidFill>
              </a:rPr>
              <a:t>Let every one that </a:t>
            </a:r>
            <a:r>
              <a:rPr lang="en-US" sz="4000" b="1" dirty="0" err="1" smtClean="0">
                <a:solidFill>
                  <a:srgbClr val="FFFF00"/>
                </a:solidFill>
              </a:rPr>
              <a:t>nameth</a:t>
            </a:r>
            <a:r>
              <a:rPr lang="en-US" sz="4000" b="1" dirty="0" smtClean="0">
                <a:solidFill>
                  <a:srgbClr val="FFFF00"/>
                </a:solidFill>
              </a:rPr>
              <a:t> the name of Christ depart from iniquity</a:t>
            </a:r>
            <a:r>
              <a:rPr lang="en-US" sz="4000" dirty="0" smtClean="0">
                <a:solidFill>
                  <a:schemeClr val="bg1"/>
                </a:solidFill>
              </a:rPr>
              <a:t>.</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and all the holy vessels that </a:t>
            </a:r>
            <a:r>
              <a:rPr lang="en-US" sz="3600" b="1" i="1" dirty="0" smtClean="0">
                <a:solidFill>
                  <a:srgbClr val="FFFF00"/>
                </a:solidFill>
              </a:rPr>
              <a:t>were</a:t>
            </a:r>
            <a:r>
              <a:rPr lang="en-US" sz="3600" b="1" dirty="0" smtClean="0">
                <a:solidFill>
                  <a:srgbClr val="FFFF00"/>
                </a:solidFill>
              </a:rPr>
              <a:t> in the tabernacle</a:t>
            </a:r>
            <a:r>
              <a:rPr lang="en-US" sz="36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85000" lnSpcReduction="20000"/>
          </a:bodyPr>
          <a:lstStyle/>
          <a:p>
            <a:r>
              <a:rPr lang="en-US" sz="4000" dirty="0" smtClean="0">
                <a:solidFill>
                  <a:schemeClr val="bg1"/>
                </a:solidFill>
              </a:rPr>
              <a:t>2 Tim. 2:20  But </a:t>
            </a:r>
            <a:r>
              <a:rPr lang="en-US" sz="4000" b="1" dirty="0" smtClean="0">
                <a:solidFill>
                  <a:srgbClr val="FFFF00"/>
                </a:solidFill>
              </a:rPr>
              <a:t>in a great house</a:t>
            </a:r>
            <a:r>
              <a:rPr lang="en-US" sz="4000" dirty="0" smtClean="0">
                <a:solidFill>
                  <a:schemeClr val="bg1"/>
                </a:solidFill>
              </a:rPr>
              <a:t> there are not only </a:t>
            </a:r>
            <a:r>
              <a:rPr lang="en-US" sz="4000" b="1" dirty="0" smtClean="0">
                <a:solidFill>
                  <a:srgbClr val="FFFF00"/>
                </a:solidFill>
              </a:rPr>
              <a:t>vessels of gold and of silver</a:t>
            </a:r>
            <a:r>
              <a:rPr lang="en-US" sz="4000" dirty="0" smtClean="0">
                <a:solidFill>
                  <a:schemeClr val="bg1"/>
                </a:solidFill>
              </a:rPr>
              <a:t>, but also of wood and of earth; and some to </a:t>
            </a:r>
            <a:r>
              <a:rPr lang="en-US" sz="4000" b="1" dirty="0" err="1" smtClean="0">
                <a:solidFill>
                  <a:srgbClr val="FFFF00"/>
                </a:solidFill>
              </a:rPr>
              <a:t>honour</a:t>
            </a:r>
            <a:r>
              <a:rPr lang="en-US" sz="4000" dirty="0" smtClean="0">
                <a:solidFill>
                  <a:schemeClr val="bg1"/>
                </a:solidFill>
              </a:rPr>
              <a:t>, and some to </a:t>
            </a:r>
            <a:r>
              <a:rPr lang="en-US" sz="4000" b="1" u="sng" dirty="0" err="1" smtClean="0">
                <a:solidFill>
                  <a:schemeClr val="bg1"/>
                </a:solidFill>
              </a:rPr>
              <a:t>dishonour</a:t>
            </a:r>
            <a:r>
              <a:rPr lang="en-US" sz="4000" dirty="0" smtClean="0">
                <a:solidFill>
                  <a:schemeClr val="bg1"/>
                </a:solidFill>
              </a:rPr>
              <a:t>.</a:t>
            </a:r>
          </a:p>
          <a:p>
            <a:endParaRPr lang="en-US" sz="1300" dirty="0" smtClean="0">
              <a:solidFill>
                <a:schemeClr val="bg1"/>
              </a:solidFill>
            </a:endParaRPr>
          </a:p>
          <a:p>
            <a:r>
              <a:rPr lang="en-US" sz="4000" dirty="0" smtClean="0">
                <a:solidFill>
                  <a:schemeClr val="bg1"/>
                </a:solidFill>
              </a:rPr>
              <a:t>2 Tim. 2:21  </a:t>
            </a:r>
            <a:r>
              <a:rPr lang="en-US" sz="4000" b="1" u="sng" dirty="0" smtClean="0">
                <a:solidFill>
                  <a:schemeClr val="bg1"/>
                </a:solidFill>
              </a:rPr>
              <a:t>If a man therefore purge himself from these</a:t>
            </a:r>
            <a:r>
              <a:rPr lang="en-US" sz="4000" dirty="0" smtClean="0">
                <a:solidFill>
                  <a:schemeClr val="bg1"/>
                </a:solidFill>
              </a:rPr>
              <a:t>, </a:t>
            </a:r>
            <a:r>
              <a:rPr lang="en-US" sz="4000" b="1" dirty="0" smtClean="0">
                <a:solidFill>
                  <a:srgbClr val="FFFF00"/>
                </a:solidFill>
              </a:rPr>
              <a:t>he shall be a vessel unto </a:t>
            </a:r>
            <a:r>
              <a:rPr lang="en-US" sz="4000" b="1" dirty="0" err="1" smtClean="0">
                <a:solidFill>
                  <a:srgbClr val="FFFF00"/>
                </a:solidFill>
              </a:rPr>
              <a:t>honour</a:t>
            </a:r>
            <a:r>
              <a:rPr lang="en-US" sz="4000" b="1" dirty="0" smtClean="0">
                <a:solidFill>
                  <a:srgbClr val="FFFF00"/>
                </a:solidFill>
              </a:rPr>
              <a:t>, sanctified, and meet for the master's use, </a:t>
            </a:r>
            <a:r>
              <a:rPr lang="en-US" sz="4000" b="1" i="1" dirty="0" smtClean="0">
                <a:solidFill>
                  <a:srgbClr val="FFFF00"/>
                </a:solidFill>
              </a:rPr>
              <a:t>and</a:t>
            </a:r>
            <a:r>
              <a:rPr lang="en-US" sz="4000" b="1" dirty="0" smtClean="0">
                <a:solidFill>
                  <a:srgbClr val="FFFF00"/>
                </a:solidFill>
              </a:rPr>
              <a:t> prepared unto every good work</a:t>
            </a:r>
            <a:r>
              <a:rPr lang="en-US" sz="4000" dirty="0" smtClean="0">
                <a:solidFill>
                  <a:schemeClr val="bg1"/>
                </a:solidFill>
              </a:rPr>
              <a:t>.</a:t>
            </a:r>
          </a:p>
          <a:p>
            <a:endParaRPr lang="en-US" sz="1100" i="1" dirty="0" smtClean="0">
              <a:solidFill>
                <a:schemeClr val="bg1"/>
              </a:solidFill>
            </a:endParaRPr>
          </a:p>
          <a:p>
            <a:r>
              <a:rPr lang="en-US" sz="4000" dirty="0" smtClean="0">
                <a:solidFill>
                  <a:schemeClr val="bg1"/>
                </a:solidFill>
              </a:rPr>
              <a:t>2 Tim. 2:22  Flee also youthful </a:t>
            </a:r>
            <a:r>
              <a:rPr lang="en-US" sz="4000" b="1" u="sng" dirty="0" smtClean="0">
                <a:solidFill>
                  <a:schemeClr val="bg1"/>
                </a:solidFill>
              </a:rPr>
              <a:t>lusts</a:t>
            </a:r>
            <a:r>
              <a:rPr lang="en-US" sz="4000" dirty="0" smtClean="0">
                <a:solidFill>
                  <a:schemeClr val="bg1"/>
                </a:solidFill>
              </a:rPr>
              <a:t>: but </a:t>
            </a:r>
            <a:r>
              <a:rPr lang="en-US" sz="4000" b="1" dirty="0" smtClean="0">
                <a:solidFill>
                  <a:srgbClr val="FFFF00"/>
                </a:solidFill>
              </a:rPr>
              <a:t>follow righteousness, faith, charity, peace</a:t>
            </a:r>
            <a:r>
              <a:rPr lang="en-US" sz="4000" dirty="0" smtClean="0">
                <a:solidFill>
                  <a:schemeClr val="bg1"/>
                </a:solidFill>
              </a:rPr>
              <a:t>, with them that call on the Lord out of a </a:t>
            </a:r>
            <a:r>
              <a:rPr lang="en-US" sz="4000" b="1" dirty="0" smtClean="0">
                <a:solidFill>
                  <a:srgbClr val="FFFF00"/>
                </a:solidFill>
              </a:rPr>
              <a:t>pure heart</a:t>
            </a:r>
            <a:r>
              <a:rPr lang="en-US" sz="4000" dirty="0" smtClean="0">
                <a:solidFill>
                  <a:schemeClr val="bg1"/>
                </a:solidFill>
              </a:rPr>
              <a:t>.</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600" b="1" dirty="0" smtClean="0">
                <a:solidFill>
                  <a:schemeClr val="bg1"/>
                </a:solidFill>
              </a:rPr>
              <a:t>The Bible says, “... </a:t>
            </a:r>
            <a:r>
              <a:rPr lang="en-US" sz="3600" b="1" dirty="0" smtClean="0">
                <a:solidFill>
                  <a:srgbClr val="FFFF00"/>
                </a:solidFill>
              </a:rPr>
              <a:t>even those did the priests and the Levites bring up.</a:t>
            </a:r>
            <a:r>
              <a:rPr lang="en-US" sz="36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fontScale="92500" lnSpcReduction="20000"/>
          </a:bodyPr>
          <a:lstStyle/>
          <a:p>
            <a:r>
              <a:rPr lang="en-US" sz="4400" dirty="0" smtClean="0">
                <a:solidFill>
                  <a:schemeClr val="bg1"/>
                </a:solidFill>
              </a:rPr>
              <a:t>We are those kings and priests, but then what of the Levites?</a:t>
            </a:r>
          </a:p>
          <a:p>
            <a:endParaRPr lang="en-US" sz="900" dirty="0" smtClean="0">
              <a:solidFill>
                <a:schemeClr val="bg1"/>
              </a:solidFill>
            </a:endParaRPr>
          </a:p>
          <a:p>
            <a:r>
              <a:rPr lang="en-US" sz="4400" dirty="0" smtClean="0">
                <a:solidFill>
                  <a:schemeClr val="bg1"/>
                </a:solidFill>
              </a:rPr>
              <a:t>They are that </a:t>
            </a:r>
            <a:r>
              <a:rPr lang="en-US" sz="4400" b="1" u="sng" dirty="0" smtClean="0">
                <a:solidFill>
                  <a:schemeClr val="bg1"/>
                </a:solidFill>
              </a:rPr>
              <a:t>special group that specifically was to handle the Ark itself</a:t>
            </a:r>
            <a:r>
              <a:rPr lang="en-US" sz="4400" dirty="0" smtClean="0">
                <a:solidFill>
                  <a:schemeClr val="bg1"/>
                </a:solidFill>
              </a:rPr>
              <a:t>, a remnant separated out among the priests.</a:t>
            </a:r>
          </a:p>
          <a:p>
            <a:endParaRPr lang="en-US" sz="900" dirty="0" smtClean="0">
              <a:solidFill>
                <a:schemeClr val="bg1"/>
              </a:solidFill>
            </a:endParaRPr>
          </a:p>
          <a:p>
            <a:r>
              <a:rPr lang="en-US" sz="4400" dirty="0" smtClean="0">
                <a:solidFill>
                  <a:schemeClr val="bg1"/>
                </a:solidFill>
              </a:rPr>
              <a:t>Remember the vessels?:</a:t>
            </a:r>
          </a:p>
          <a:p>
            <a:endParaRPr lang="en-US" sz="900" dirty="0" smtClean="0">
              <a:solidFill>
                <a:schemeClr val="bg1"/>
              </a:solidFill>
            </a:endParaRPr>
          </a:p>
          <a:p>
            <a:pPr lvl="1"/>
            <a:r>
              <a:rPr lang="en-US" sz="4000" dirty="0" smtClean="0">
                <a:solidFill>
                  <a:schemeClr val="bg1"/>
                </a:solidFill>
              </a:rPr>
              <a:t>Isa. 66:21 And </a:t>
            </a:r>
            <a:r>
              <a:rPr lang="en-US" sz="4000" b="1" u="sng" dirty="0" smtClean="0">
                <a:solidFill>
                  <a:srgbClr val="FFFF00"/>
                </a:solidFill>
              </a:rPr>
              <a:t>I will also take of them</a:t>
            </a:r>
            <a:r>
              <a:rPr lang="en-US" sz="4000" dirty="0" smtClean="0">
                <a:solidFill>
                  <a:srgbClr val="FFFF00"/>
                </a:solidFill>
              </a:rPr>
              <a:t> </a:t>
            </a:r>
            <a:r>
              <a:rPr lang="en-US" sz="4000" b="1" u="sng" dirty="0" smtClean="0">
                <a:solidFill>
                  <a:srgbClr val="FFFF00"/>
                </a:solidFill>
              </a:rPr>
              <a:t>for</a:t>
            </a:r>
            <a:r>
              <a:rPr lang="en-US" sz="4000" dirty="0" smtClean="0">
                <a:solidFill>
                  <a:schemeClr val="bg1"/>
                </a:solidFill>
              </a:rPr>
              <a:t> priests </a:t>
            </a:r>
            <a:r>
              <a:rPr lang="en-US" sz="4000" i="1" dirty="0" smtClean="0">
                <a:solidFill>
                  <a:schemeClr val="bg1"/>
                </a:solidFill>
              </a:rPr>
              <a:t>and</a:t>
            </a:r>
            <a:r>
              <a:rPr lang="en-US" sz="4000" dirty="0" smtClean="0">
                <a:solidFill>
                  <a:schemeClr val="bg1"/>
                </a:solidFill>
              </a:rPr>
              <a:t> for </a:t>
            </a:r>
            <a:r>
              <a:rPr lang="en-US" sz="4000" b="1" u="sng" dirty="0" smtClean="0">
                <a:solidFill>
                  <a:srgbClr val="FFFF00"/>
                </a:solidFill>
              </a:rPr>
              <a:t>Levites</a:t>
            </a:r>
            <a:r>
              <a:rPr lang="en-US" sz="4000" dirty="0" smtClean="0">
                <a:solidFill>
                  <a:schemeClr val="bg1"/>
                </a:solidFill>
              </a:rPr>
              <a:t>, </a:t>
            </a:r>
            <a:r>
              <a:rPr lang="en-US" sz="4000" dirty="0" err="1" smtClean="0">
                <a:solidFill>
                  <a:schemeClr val="bg1"/>
                </a:solidFill>
              </a:rPr>
              <a:t>saith</a:t>
            </a:r>
            <a:r>
              <a:rPr lang="en-US" sz="4000" dirty="0" smtClean="0">
                <a:solidFill>
                  <a:schemeClr val="bg1"/>
                </a:solidFill>
              </a:rPr>
              <a:t> the LORD.</a:t>
            </a:r>
            <a:endParaRPr lang="en-US" sz="4000" b="1" dirty="0">
              <a:solidFill>
                <a:schemeClr val="bg1"/>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8:5; </a:t>
            </a:r>
            <a:r>
              <a:rPr lang="en-US" sz="6600" b="1" dirty="0" smtClean="0">
                <a:solidFill>
                  <a:srgbClr val="00B050"/>
                </a:solidFill>
              </a:rPr>
              <a:t>2 Chr.</a:t>
            </a:r>
            <a:r>
              <a:rPr lang="en-US" sz="6600" b="1" dirty="0" smtClean="0">
                <a:solidFill>
                  <a:schemeClr val="bg1"/>
                </a:solidFill>
              </a:rPr>
              <a:t> 5:6 KJB</a:t>
            </a:r>
          </a:p>
        </p:txBody>
      </p:sp>
      <p:sp>
        <p:nvSpPr>
          <p:cNvPr id="3" name="Content Placeholder 2"/>
          <p:cNvSpPr>
            <a:spLocks noGrp="1"/>
          </p:cNvSpPr>
          <p:nvPr>
            <p:ph idx="1"/>
          </p:nvPr>
        </p:nvSpPr>
        <p:spPr>
          <a:xfrm>
            <a:off x="152400" y="1143000"/>
            <a:ext cx="8839200" cy="5562600"/>
          </a:xfrm>
        </p:spPr>
        <p:txBody>
          <a:bodyPr anchor="ctr">
            <a:normAutofit lnSpcReduction="10000"/>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8:5</a:t>
            </a:r>
            <a:r>
              <a:rPr lang="en-US" sz="3600" dirty="0" smtClean="0">
                <a:solidFill>
                  <a:schemeClr val="bg1"/>
                </a:solidFill>
              </a:rPr>
              <a:t> - </a:t>
            </a:r>
            <a:r>
              <a:rPr lang="en-US" sz="3600" b="1" dirty="0" smtClean="0">
                <a:solidFill>
                  <a:srgbClr val="FFFF00"/>
                </a:solidFill>
              </a:rPr>
              <a:t>And</a:t>
            </a:r>
            <a:r>
              <a:rPr lang="en-US" sz="3600" dirty="0" smtClean="0">
                <a:solidFill>
                  <a:schemeClr val="bg1"/>
                </a:solidFill>
              </a:rPr>
              <a:t> king Solomon, and all the congregation of Israel</a:t>
            </a:r>
            <a:r>
              <a:rPr lang="en-US" sz="3600" b="1" dirty="0" smtClean="0">
                <a:solidFill>
                  <a:srgbClr val="FFFF00"/>
                </a:solidFill>
              </a:rPr>
              <a:t>,</a:t>
            </a:r>
            <a:r>
              <a:rPr lang="en-US" sz="3600" dirty="0" smtClean="0">
                <a:solidFill>
                  <a:schemeClr val="bg1"/>
                </a:solidFill>
              </a:rPr>
              <a:t> that were assembled unto him</a:t>
            </a:r>
            <a:r>
              <a:rPr lang="en-US" sz="3600" b="1" dirty="0" smtClean="0">
                <a:solidFill>
                  <a:srgbClr val="FFFF00"/>
                </a:solidFill>
              </a:rPr>
              <a:t>,</a:t>
            </a:r>
            <a:r>
              <a:rPr lang="en-US" sz="3600" dirty="0" smtClean="0">
                <a:solidFill>
                  <a:schemeClr val="bg1"/>
                </a:solidFill>
              </a:rPr>
              <a:t> </a:t>
            </a:r>
            <a:r>
              <a:rPr lang="en-US" sz="3600" b="1" i="1" dirty="0" smtClean="0">
                <a:solidFill>
                  <a:srgbClr val="FFFF00"/>
                </a:solidFill>
              </a:rPr>
              <a:t>were</a:t>
            </a:r>
            <a:r>
              <a:rPr lang="en-US" sz="3600" b="1" dirty="0" smtClean="0">
                <a:solidFill>
                  <a:srgbClr val="FFFF00"/>
                </a:solidFill>
              </a:rPr>
              <a:t> with him</a:t>
            </a:r>
            <a:r>
              <a:rPr lang="en-US" sz="3600" dirty="0" smtClean="0">
                <a:solidFill>
                  <a:schemeClr val="bg1"/>
                </a:solidFill>
              </a:rPr>
              <a:t> before the ark, sacrific</a:t>
            </a:r>
            <a:r>
              <a:rPr lang="en-US" sz="3600" b="1" dirty="0" smtClean="0">
                <a:solidFill>
                  <a:srgbClr val="FFFF00"/>
                </a:solidFill>
              </a:rPr>
              <a:t>ing</a:t>
            </a:r>
            <a:r>
              <a:rPr lang="en-US" sz="3600" dirty="0" smtClean="0">
                <a:solidFill>
                  <a:schemeClr val="bg1"/>
                </a:solidFill>
              </a:rPr>
              <a:t> sheep and oxen, </a:t>
            </a:r>
            <a:r>
              <a:rPr lang="en-US" sz="3600" b="1" dirty="0" smtClean="0">
                <a:solidFill>
                  <a:srgbClr val="FFFF00"/>
                </a:solidFill>
              </a:rPr>
              <a:t>that</a:t>
            </a:r>
            <a:r>
              <a:rPr lang="en-US" sz="3600" dirty="0" smtClean="0">
                <a:solidFill>
                  <a:schemeClr val="bg1"/>
                </a:solidFill>
              </a:rPr>
              <a:t> could not be told nor numbered for multitude.</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5:6</a:t>
            </a:r>
            <a:r>
              <a:rPr lang="en-US" sz="3600" dirty="0" smtClean="0">
                <a:solidFill>
                  <a:schemeClr val="bg1"/>
                </a:solidFill>
              </a:rPr>
              <a:t> - </a:t>
            </a:r>
            <a:r>
              <a:rPr lang="en-US" sz="3600" b="1" dirty="0" smtClean="0">
                <a:solidFill>
                  <a:srgbClr val="FFFF00"/>
                </a:solidFill>
              </a:rPr>
              <a:t>Also</a:t>
            </a:r>
            <a:r>
              <a:rPr lang="en-US" sz="3600" dirty="0" smtClean="0">
                <a:solidFill>
                  <a:schemeClr val="bg1"/>
                </a:solidFill>
              </a:rPr>
              <a:t> king Solomon, and all the congregation of Israel that were assembled unto him before the ark, sacrific</a:t>
            </a:r>
            <a:r>
              <a:rPr lang="en-US" sz="3600" b="1" dirty="0" smtClean="0">
                <a:solidFill>
                  <a:srgbClr val="FFFF00"/>
                </a:solidFill>
              </a:rPr>
              <a:t>ed</a:t>
            </a:r>
            <a:r>
              <a:rPr lang="en-US" sz="3600" dirty="0" smtClean="0">
                <a:solidFill>
                  <a:schemeClr val="bg1"/>
                </a:solidFill>
              </a:rPr>
              <a:t> sheep and oxen, </a:t>
            </a:r>
            <a:r>
              <a:rPr lang="en-US" sz="3600" b="1" dirty="0" smtClean="0">
                <a:solidFill>
                  <a:srgbClr val="FFFF00"/>
                </a:solidFill>
              </a:rPr>
              <a:t>which</a:t>
            </a:r>
            <a:r>
              <a:rPr lang="en-US" sz="3600" dirty="0" smtClean="0">
                <a:solidFill>
                  <a:schemeClr val="bg1"/>
                </a:solidFill>
              </a:rPr>
              <a:t> could not be told nor numbered for multitude.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 </a:t>
            </a:r>
            <a:r>
              <a:rPr lang="en-US" sz="3200" b="1" dirty="0" smtClean="0">
                <a:solidFill>
                  <a:srgbClr val="FFFF00"/>
                </a:solidFill>
              </a:rPr>
              <a:t>sacrificing sheep and oxen, that could not be told nor numbered for multitude.</a:t>
            </a:r>
            <a:r>
              <a:rPr lang="en-US" sz="32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600" b="1" dirty="0" smtClean="0">
                <a:solidFill>
                  <a:schemeClr val="bg1"/>
                </a:solidFill>
              </a:rPr>
              <a:t>Question:</a:t>
            </a:r>
          </a:p>
          <a:p>
            <a:pPr algn="ctr"/>
            <a:endParaRPr lang="en-US" sz="800" b="1" dirty="0" smtClean="0">
              <a:solidFill>
                <a:schemeClr val="bg1"/>
              </a:solidFill>
            </a:endParaRPr>
          </a:p>
          <a:p>
            <a:pPr algn="ctr"/>
            <a:r>
              <a:rPr lang="en-US" sz="6600" b="1" dirty="0" smtClean="0">
                <a:solidFill>
                  <a:srgbClr val="00B0F0"/>
                </a:solidFill>
              </a:rPr>
              <a:t>Do we have sacrifices to make?</a:t>
            </a:r>
            <a:endParaRPr lang="en-US" sz="6600" b="1" dirty="0">
              <a:solidFill>
                <a:srgbClr val="00B0F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 </a:t>
            </a:r>
            <a:r>
              <a:rPr lang="en-US" sz="3200" b="1" dirty="0" smtClean="0">
                <a:solidFill>
                  <a:srgbClr val="FFFF00"/>
                </a:solidFill>
              </a:rPr>
              <a:t>sacrificing sheep and oxen, that could not be told nor numbered for multitude.</a:t>
            </a:r>
            <a:r>
              <a:rPr lang="en-US" sz="32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Yes, for we have an Altar (</a:t>
            </a:r>
            <a:r>
              <a:rPr lang="en-US" b="1" dirty="0" smtClean="0">
                <a:solidFill>
                  <a:srgbClr val="00B050"/>
                </a:solidFill>
              </a:rPr>
              <a:t>Isa.</a:t>
            </a:r>
            <a:r>
              <a:rPr lang="en-US" dirty="0" smtClean="0">
                <a:solidFill>
                  <a:schemeClr val="bg1"/>
                </a:solidFill>
              </a:rPr>
              <a:t> 56:7 KJB), which is the LORD's:</a:t>
            </a:r>
          </a:p>
          <a:p>
            <a:endParaRPr lang="en-US" sz="900" dirty="0" smtClean="0">
              <a:solidFill>
                <a:schemeClr val="bg1"/>
              </a:solidFill>
            </a:endParaRPr>
          </a:p>
          <a:p>
            <a:pPr lvl="1"/>
            <a:r>
              <a:rPr lang="en-US" sz="3200" dirty="0" smtClean="0">
                <a:solidFill>
                  <a:schemeClr val="bg1"/>
                </a:solidFill>
              </a:rPr>
              <a:t>Heb. 13:10  </a:t>
            </a:r>
            <a:r>
              <a:rPr lang="en-US" sz="3200" b="1" dirty="0" smtClean="0">
                <a:solidFill>
                  <a:srgbClr val="FFFF00"/>
                </a:solidFill>
              </a:rPr>
              <a:t>We have an altar</a:t>
            </a:r>
            <a:r>
              <a:rPr lang="en-US" sz="3200" dirty="0" smtClean="0">
                <a:solidFill>
                  <a:schemeClr val="bg1"/>
                </a:solidFill>
              </a:rPr>
              <a:t>, whereof they have no right to eat which serve the tabernacle.</a:t>
            </a:r>
          </a:p>
          <a:p>
            <a:pPr lvl="1"/>
            <a:endParaRPr lang="en-US" sz="600" dirty="0" smtClean="0">
              <a:solidFill>
                <a:schemeClr val="bg1"/>
              </a:solidFill>
            </a:endParaRPr>
          </a:p>
          <a:p>
            <a:pPr lvl="1"/>
            <a:r>
              <a:rPr lang="en-US" sz="3200" dirty="0" smtClean="0">
                <a:solidFill>
                  <a:schemeClr val="bg1"/>
                </a:solidFill>
              </a:rPr>
              <a:t>1 Pet. 2:5  Ye also, as lively stones, are built up a spiritual house, </a:t>
            </a:r>
            <a:r>
              <a:rPr lang="en-US" sz="3200" b="1" dirty="0" smtClean="0">
                <a:solidFill>
                  <a:srgbClr val="FFFF00"/>
                </a:solidFill>
              </a:rPr>
              <a:t>an holy priesthood, to offer up </a:t>
            </a:r>
            <a:r>
              <a:rPr lang="en-US" sz="3200" b="1" u="sng" dirty="0" smtClean="0">
                <a:solidFill>
                  <a:srgbClr val="FFFF00"/>
                </a:solidFill>
              </a:rPr>
              <a:t>spiritual sacrifices</a:t>
            </a:r>
            <a:r>
              <a:rPr lang="en-US" sz="3200" b="1" dirty="0" smtClean="0">
                <a:solidFill>
                  <a:srgbClr val="FFFF00"/>
                </a:solidFill>
              </a:rPr>
              <a:t>, acceptable to God by Jesus Christ</a:t>
            </a:r>
            <a:r>
              <a:rPr lang="en-US" sz="3200" dirty="0" smtClean="0">
                <a:solidFill>
                  <a:schemeClr val="bg1"/>
                </a:solidFill>
              </a:rPr>
              <a:t>.</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 </a:t>
            </a:r>
            <a:r>
              <a:rPr lang="en-US" sz="3200" b="1" dirty="0" smtClean="0">
                <a:solidFill>
                  <a:srgbClr val="FFFF00"/>
                </a:solidFill>
              </a:rPr>
              <a:t>sacrificing sheep and oxen, that could not be told nor numbered for multitude.</a:t>
            </a:r>
            <a:r>
              <a:rPr lang="en-US" sz="32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These </a:t>
            </a:r>
            <a:r>
              <a:rPr lang="en-US" sz="2800" b="1" u="sng" dirty="0" smtClean="0">
                <a:solidFill>
                  <a:schemeClr val="bg1"/>
                </a:solidFill>
              </a:rPr>
              <a:t>spiritual sacrifices</a:t>
            </a:r>
            <a:r>
              <a:rPr lang="en-US" sz="2800" dirty="0" smtClean="0">
                <a:solidFill>
                  <a:schemeClr val="bg1"/>
                </a:solidFill>
              </a:rPr>
              <a:t> are the True burnt offering, rather than the carnal/typical/blood of bulls and goats, etc (</a:t>
            </a:r>
            <a:r>
              <a:rPr lang="en-US" sz="2800" dirty="0" smtClean="0">
                <a:solidFill>
                  <a:srgbClr val="00B050"/>
                </a:solidFill>
              </a:rPr>
              <a:t>temporary, until </a:t>
            </a:r>
            <a:r>
              <a:rPr lang="en-US" sz="2800" b="1" dirty="0" smtClean="0">
                <a:solidFill>
                  <a:srgbClr val="00B050"/>
                </a:solidFill>
              </a:rPr>
              <a:t>“the time of reformation”</a:t>
            </a:r>
            <a:r>
              <a:rPr lang="en-US" sz="2800" dirty="0" smtClean="0">
                <a:solidFill>
                  <a:srgbClr val="00B050"/>
                </a:solidFill>
              </a:rPr>
              <a:t> (</a:t>
            </a:r>
            <a:r>
              <a:rPr lang="en-US" sz="2800" b="1" dirty="0" smtClean="0">
                <a:solidFill>
                  <a:srgbClr val="00B050"/>
                </a:solidFill>
              </a:rPr>
              <a:t>Heb.</a:t>
            </a:r>
            <a:r>
              <a:rPr lang="en-US" sz="2800" dirty="0" smtClean="0">
                <a:solidFill>
                  <a:srgbClr val="00B050"/>
                </a:solidFill>
              </a:rPr>
              <a:t> </a:t>
            </a:r>
            <a:r>
              <a:rPr lang="en-US" sz="2800" dirty="0" smtClean="0">
                <a:solidFill>
                  <a:schemeClr val="bg1"/>
                </a:solidFill>
              </a:rPr>
              <a:t>9:10 KJB</a:t>
            </a:r>
            <a:r>
              <a:rPr lang="en-US" sz="2800" dirty="0" smtClean="0">
                <a:solidFill>
                  <a:srgbClr val="00B050"/>
                </a:solidFill>
              </a:rPr>
              <a:t>))</a:t>
            </a:r>
            <a:r>
              <a:rPr lang="en-US" sz="2800" dirty="0" smtClean="0">
                <a:solidFill>
                  <a:schemeClr val="bg1"/>
                </a:solidFill>
              </a:rPr>
              <a:t> of the earthly/worldly sanctuary.</a:t>
            </a:r>
          </a:p>
          <a:p>
            <a:pPr algn="ctr"/>
            <a:endParaRPr lang="en-US" sz="500" dirty="0" smtClean="0">
              <a:solidFill>
                <a:schemeClr val="bg1"/>
              </a:solidFill>
            </a:endParaRPr>
          </a:p>
          <a:p>
            <a:pPr lvl="1"/>
            <a:r>
              <a:rPr lang="en-US" dirty="0" smtClean="0">
                <a:solidFill>
                  <a:schemeClr val="bg1"/>
                </a:solidFill>
              </a:rPr>
              <a:t>Psa. 51:17  </a:t>
            </a:r>
            <a:r>
              <a:rPr lang="en-US" b="1" dirty="0" smtClean="0">
                <a:solidFill>
                  <a:srgbClr val="FFFF00"/>
                </a:solidFill>
              </a:rPr>
              <a:t>The sacrifices of God </a:t>
            </a:r>
            <a:r>
              <a:rPr lang="en-US" b="1" i="1" dirty="0" smtClean="0">
                <a:solidFill>
                  <a:srgbClr val="FFFF00"/>
                </a:solidFill>
              </a:rPr>
              <a:t>are</a:t>
            </a:r>
            <a:r>
              <a:rPr lang="en-US" b="1" dirty="0" smtClean="0">
                <a:solidFill>
                  <a:srgbClr val="FFFF00"/>
                </a:solidFill>
              </a:rPr>
              <a:t> a broken spirit: a broken and a contrite heart</a:t>
            </a:r>
            <a:r>
              <a:rPr lang="en-US" dirty="0" smtClean="0">
                <a:solidFill>
                  <a:schemeClr val="bg1"/>
                </a:solidFill>
              </a:rPr>
              <a:t>, O God, thou wilt not despise.</a:t>
            </a:r>
          </a:p>
          <a:p>
            <a:pPr lvl="1"/>
            <a:endParaRPr lang="en-US" sz="300" dirty="0" smtClean="0">
              <a:solidFill>
                <a:schemeClr val="bg1"/>
              </a:solidFill>
            </a:endParaRPr>
          </a:p>
          <a:p>
            <a:pPr lvl="1"/>
            <a:r>
              <a:rPr lang="en-US" dirty="0" smtClean="0">
                <a:solidFill>
                  <a:schemeClr val="bg1"/>
                </a:solidFill>
              </a:rPr>
              <a:t>Mar. 12:33  And </a:t>
            </a:r>
            <a:r>
              <a:rPr lang="en-US" b="1" dirty="0" smtClean="0">
                <a:solidFill>
                  <a:srgbClr val="FFFF00"/>
                </a:solidFill>
              </a:rPr>
              <a:t>to love him </a:t>
            </a:r>
            <a:r>
              <a:rPr lang="en-US" b="1" dirty="0" smtClean="0">
                <a:solidFill>
                  <a:srgbClr val="00B050"/>
                </a:solidFill>
              </a:rPr>
              <a:t>(God)</a:t>
            </a:r>
            <a:r>
              <a:rPr lang="en-US" b="1" dirty="0" smtClean="0">
                <a:solidFill>
                  <a:srgbClr val="FFFF00"/>
                </a:solidFill>
              </a:rPr>
              <a:t> with all the heart, and with all the understanding, and with all the soul, and with all the strength, and to love </a:t>
            </a:r>
            <a:r>
              <a:rPr lang="en-US" b="1" i="1" dirty="0" smtClean="0">
                <a:solidFill>
                  <a:srgbClr val="FFFF00"/>
                </a:solidFill>
              </a:rPr>
              <a:t>his</a:t>
            </a:r>
            <a:r>
              <a:rPr lang="en-US" b="1" dirty="0" smtClean="0">
                <a:solidFill>
                  <a:srgbClr val="FFFF00"/>
                </a:solidFill>
              </a:rPr>
              <a:t> </a:t>
            </a:r>
            <a:r>
              <a:rPr lang="en-US" b="1" dirty="0" err="1" smtClean="0">
                <a:solidFill>
                  <a:srgbClr val="FFFF00"/>
                </a:solidFill>
              </a:rPr>
              <a:t>neighbour</a:t>
            </a:r>
            <a:r>
              <a:rPr lang="en-US" b="1" dirty="0" smtClean="0">
                <a:solidFill>
                  <a:srgbClr val="FFFF00"/>
                </a:solidFill>
              </a:rPr>
              <a:t> as himself</a:t>
            </a:r>
            <a:r>
              <a:rPr lang="en-US" dirty="0" smtClean="0">
                <a:solidFill>
                  <a:schemeClr val="bg1"/>
                </a:solidFill>
              </a:rPr>
              <a:t>, </a:t>
            </a:r>
            <a:r>
              <a:rPr lang="en-US" b="1" u="sng" dirty="0" smtClean="0">
                <a:solidFill>
                  <a:srgbClr val="FFFF00"/>
                </a:solidFill>
              </a:rPr>
              <a:t>is more than all whole burnt offerings and sacrifices</a:t>
            </a:r>
            <a:r>
              <a:rPr lang="en-US" dirty="0" smtClean="0">
                <a:solidFill>
                  <a:schemeClr val="bg1"/>
                </a:solidFill>
              </a:rPr>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 </a:t>
            </a:r>
            <a:r>
              <a:rPr lang="en-US" sz="3200" b="1" dirty="0" smtClean="0">
                <a:solidFill>
                  <a:srgbClr val="FFFF00"/>
                </a:solidFill>
              </a:rPr>
              <a:t>sacrificing sheep and oxen, that could not be told nor numbered for multitude.</a:t>
            </a:r>
            <a:r>
              <a:rPr lang="en-US" sz="32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Psa. 50:5  </a:t>
            </a:r>
            <a:r>
              <a:rPr lang="en-US" sz="2800" b="1" dirty="0" smtClean="0">
                <a:solidFill>
                  <a:srgbClr val="FFFF00"/>
                </a:solidFill>
              </a:rPr>
              <a:t>Gather my saints </a:t>
            </a:r>
            <a:r>
              <a:rPr lang="en-US" sz="2800" b="1" dirty="0" smtClean="0">
                <a:solidFill>
                  <a:srgbClr val="00B0F0"/>
                </a:solidFill>
              </a:rPr>
              <a:t>together</a:t>
            </a:r>
            <a:r>
              <a:rPr lang="en-US" sz="2800" b="1" dirty="0" smtClean="0">
                <a:solidFill>
                  <a:srgbClr val="FFFF00"/>
                </a:solidFill>
              </a:rPr>
              <a:t> unto me</a:t>
            </a:r>
            <a:r>
              <a:rPr lang="en-US" sz="2800" dirty="0" smtClean="0">
                <a:solidFill>
                  <a:schemeClr val="bg1"/>
                </a:solidFill>
              </a:rPr>
              <a:t>; </a:t>
            </a:r>
            <a:r>
              <a:rPr lang="en-US" sz="2800" b="1" u="sng" dirty="0" smtClean="0">
                <a:solidFill>
                  <a:schemeClr val="bg1"/>
                </a:solidFill>
              </a:rPr>
              <a:t>those that have made a covenant with me by sacrifice</a:t>
            </a:r>
            <a:r>
              <a:rPr lang="en-US" sz="2800" dirty="0" smtClean="0">
                <a:solidFill>
                  <a:schemeClr val="bg1"/>
                </a:solidFill>
              </a:rPr>
              <a:t>.</a:t>
            </a:r>
          </a:p>
          <a:p>
            <a:endParaRPr lang="en-US" sz="800" dirty="0" smtClean="0">
              <a:solidFill>
                <a:schemeClr val="bg1"/>
              </a:solidFill>
            </a:endParaRPr>
          </a:p>
          <a:p>
            <a:r>
              <a:rPr lang="en-US" sz="2800" dirty="0" smtClean="0">
                <a:solidFill>
                  <a:schemeClr val="bg1"/>
                </a:solidFill>
              </a:rPr>
              <a:t>God did </a:t>
            </a:r>
            <a:r>
              <a:rPr lang="en-US" sz="2800" b="1" u="sng" dirty="0" smtClean="0">
                <a:solidFill>
                  <a:srgbClr val="FF0000"/>
                </a:solidFill>
              </a:rPr>
              <a:t>not</a:t>
            </a:r>
            <a:r>
              <a:rPr lang="en-US" sz="2800" dirty="0" smtClean="0">
                <a:solidFill>
                  <a:schemeClr val="bg1"/>
                </a:solidFill>
              </a:rPr>
              <a:t> desire this sacrifice:</a:t>
            </a:r>
          </a:p>
          <a:p>
            <a:endParaRPr lang="en-US" sz="800" dirty="0" smtClean="0">
              <a:solidFill>
                <a:schemeClr val="bg1"/>
              </a:solidFill>
            </a:endParaRPr>
          </a:p>
          <a:p>
            <a:pPr lvl="1"/>
            <a:r>
              <a:rPr lang="en-US" dirty="0" smtClean="0">
                <a:solidFill>
                  <a:schemeClr val="bg1"/>
                </a:solidFill>
              </a:rPr>
              <a:t>Psa. 40:6  Sacrifice and offering thou didst </a:t>
            </a:r>
            <a:r>
              <a:rPr lang="en-US" b="1" u="sng" dirty="0" smtClean="0">
                <a:solidFill>
                  <a:srgbClr val="FF0000"/>
                </a:solidFill>
              </a:rPr>
              <a:t>not</a:t>
            </a:r>
            <a:r>
              <a:rPr lang="en-US" dirty="0" smtClean="0">
                <a:solidFill>
                  <a:schemeClr val="bg1"/>
                </a:solidFill>
              </a:rPr>
              <a:t> desire; </a:t>
            </a:r>
            <a:r>
              <a:rPr lang="en-US" b="1" dirty="0" smtClean="0">
                <a:solidFill>
                  <a:srgbClr val="00B0F0"/>
                </a:solidFill>
              </a:rPr>
              <a:t>mine ears hast thou opened</a:t>
            </a:r>
            <a:r>
              <a:rPr lang="en-US" dirty="0" smtClean="0">
                <a:solidFill>
                  <a:schemeClr val="bg1"/>
                </a:solidFill>
              </a:rPr>
              <a:t>: burnt offering and sin offering hast thou </a:t>
            </a:r>
            <a:r>
              <a:rPr lang="en-US" b="1" u="sng" dirty="0" smtClean="0">
                <a:solidFill>
                  <a:srgbClr val="FF0000"/>
                </a:solidFill>
              </a:rPr>
              <a:t>not</a:t>
            </a:r>
            <a:r>
              <a:rPr lang="en-US" dirty="0" smtClean="0">
                <a:solidFill>
                  <a:schemeClr val="bg1"/>
                </a:solidFill>
              </a:rPr>
              <a:t> required.</a:t>
            </a:r>
          </a:p>
          <a:p>
            <a:pPr lvl="1"/>
            <a:endParaRPr lang="en-US" sz="500" dirty="0" smtClean="0">
              <a:solidFill>
                <a:schemeClr val="bg1"/>
              </a:solidFill>
            </a:endParaRPr>
          </a:p>
          <a:p>
            <a:pPr lvl="1"/>
            <a:r>
              <a:rPr lang="en-US" dirty="0" smtClean="0">
                <a:solidFill>
                  <a:schemeClr val="bg1"/>
                </a:solidFill>
              </a:rPr>
              <a:t>Hos. 6:6  For I desired </a:t>
            </a:r>
            <a:r>
              <a:rPr lang="en-US" b="1" dirty="0" smtClean="0">
                <a:solidFill>
                  <a:srgbClr val="00B0F0"/>
                </a:solidFill>
              </a:rPr>
              <a:t>mercy</a:t>
            </a:r>
            <a:r>
              <a:rPr lang="en-US" dirty="0" smtClean="0">
                <a:solidFill>
                  <a:schemeClr val="bg1"/>
                </a:solidFill>
              </a:rPr>
              <a:t>, and </a:t>
            </a:r>
            <a:r>
              <a:rPr lang="en-US" b="1" u="sng" dirty="0" smtClean="0">
                <a:solidFill>
                  <a:srgbClr val="FF0000"/>
                </a:solidFill>
              </a:rPr>
              <a:t>not</a:t>
            </a:r>
            <a:r>
              <a:rPr lang="en-US" dirty="0" smtClean="0">
                <a:solidFill>
                  <a:schemeClr val="bg1"/>
                </a:solidFill>
              </a:rPr>
              <a:t> sacrifice; and </a:t>
            </a:r>
            <a:r>
              <a:rPr lang="en-US" b="1" dirty="0" smtClean="0">
                <a:solidFill>
                  <a:srgbClr val="00B0F0"/>
                </a:solidFill>
              </a:rPr>
              <a:t>the knowledge of God</a:t>
            </a:r>
            <a:r>
              <a:rPr lang="en-US" dirty="0" smtClean="0">
                <a:solidFill>
                  <a:schemeClr val="bg1"/>
                </a:solidFill>
              </a:rPr>
              <a:t> more than burnt offerings.</a:t>
            </a:r>
          </a:p>
          <a:p>
            <a:pPr lvl="1"/>
            <a:endParaRPr lang="en-US" sz="500" dirty="0" smtClean="0">
              <a:solidFill>
                <a:schemeClr val="bg1"/>
              </a:solidFill>
            </a:endParaRPr>
          </a:p>
          <a:p>
            <a:pPr lvl="1"/>
            <a:r>
              <a:rPr lang="en-US" dirty="0" smtClean="0">
                <a:solidFill>
                  <a:schemeClr val="bg1"/>
                </a:solidFill>
              </a:rPr>
              <a:t>Psa. 51:16  For thou </a:t>
            </a:r>
            <a:r>
              <a:rPr lang="en-US" dirty="0" err="1" smtClean="0">
                <a:solidFill>
                  <a:schemeClr val="bg1"/>
                </a:solidFill>
              </a:rPr>
              <a:t>desirest</a:t>
            </a:r>
            <a:r>
              <a:rPr lang="en-US" dirty="0" smtClean="0">
                <a:solidFill>
                  <a:schemeClr val="bg1"/>
                </a:solidFill>
              </a:rPr>
              <a:t> </a:t>
            </a:r>
            <a:r>
              <a:rPr lang="en-US" b="1" u="sng" dirty="0" smtClean="0">
                <a:solidFill>
                  <a:srgbClr val="FF0000"/>
                </a:solidFill>
              </a:rPr>
              <a:t>not</a:t>
            </a:r>
            <a:r>
              <a:rPr lang="en-US" dirty="0" smtClean="0">
                <a:solidFill>
                  <a:schemeClr val="bg1"/>
                </a:solidFill>
              </a:rPr>
              <a:t> sacrifice; else would I give </a:t>
            </a:r>
            <a:r>
              <a:rPr lang="en-US" i="1" dirty="0" smtClean="0">
                <a:solidFill>
                  <a:schemeClr val="bg1"/>
                </a:solidFill>
              </a:rPr>
              <a:t>it</a:t>
            </a:r>
            <a:r>
              <a:rPr lang="en-US" dirty="0" smtClean="0">
                <a:solidFill>
                  <a:schemeClr val="bg1"/>
                </a:solidFill>
              </a:rPr>
              <a:t>: thou </a:t>
            </a:r>
            <a:r>
              <a:rPr lang="en-US" dirty="0" err="1" smtClean="0">
                <a:solidFill>
                  <a:schemeClr val="bg1"/>
                </a:solidFill>
              </a:rPr>
              <a:t>delightest</a:t>
            </a:r>
            <a:r>
              <a:rPr lang="en-US" dirty="0" smtClean="0">
                <a:solidFill>
                  <a:schemeClr val="bg1"/>
                </a:solidFill>
              </a:rPr>
              <a:t> </a:t>
            </a:r>
            <a:r>
              <a:rPr lang="en-US" b="1" u="sng" dirty="0" smtClean="0">
                <a:solidFill>
                  <a:srgbClr val="FF0000"/>
                </a:solidFill>
              </a:rPr>
              <a:t>not</a:t>
            </a:r>
            <a:r>
              <a:rPr lang="en-US" dirty="0" smtClean="0">
                <a:solidFill>
                  <a:schemeClr val="bg1"/>
                </a:solidFill>
              </a:rPr>
              <a:t> in burnt offering.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2800" b="1" dirty="0" smtClean="0">
                <a:solidFill>
                  <a:schemeClr val="bg1"/>
                </a:solidFill>
              </a:rPr>
              <a:t>… the Temple, in type, in the days of Solomon was outwardly complete, yet it was still </a:t>
            </a:r>
            <a:r>
              <a:rPr lang="en-US" sz="2800" b="1" dirty="0" smtClean="0">
                <a:solidFill>
                  <a:srgbClr val="FFFF00"/>
                </a:solidFill>
              </a:rPr>
              <a:t>missing one thing</a:t>
            </a:r>
            <a:r>
              <a:rPr lang="en-US" sz="28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fontScale="77500" lnSpcReduction="20000"/>
          </a:bodyPr>
          <a:lstStyle/>
          <a:p>
            <a:pPr algn="ctr"/>
            <a:r>
              <a:rPr lang="en-US" sz="6000" b="1" dirty="0" smtClean="0">
                <a:solidFill>
                  <a:srgbClr val="00B0F0"/>
                </a:solidFill>
              </a:rPr>
              <a:t>God Himself</a:t>
            </a:r>
            <a:r>
              <a:rPr lang="en-US" sz="6000" dirty="0" smtClean="0">
                <a:solidFill>
                  <a:schemeClr val="bg1"/>
                </a:solidFill>
              </a:rPr>
              <a:t>, and </a:t>
            </a:r>
            <a:r>
              <a:rPr lang="en-US" sz="6000" b="1" dirty="0" smtClean="0">
                <a:solidFill>
                  <a:srgbClr val="00B0F0"/>
                </a:solidFill>
              </a:rPr>
              <a:t>His indwelling</a:t>
            </a:r>
            <a:r>
              <a:rPr lang="en-US" sz="6000" dirty="0" smtClean="0">
                <a:solidFill>
                  <a:schemeClr val="bg1"/>
                </a:solidFill>
              </a:rPr>
              <a:t>.</a:t>
            </a:r>
          </a:p>
          <a:p>
            <a:pPr algn="ctr"/>
            <a:endParaRPr lang="en-US" sz="1100" dirty="0" smtClean="0">
              <a:solidFill>
                <a:schemeClr val="bg1"/>
              </a:solidFill>
            </a:endParaRPr>
          </a:p>
          <a:p>
            <a:pPr algn="ctr"/>
            <a:r>
              <a:rPr lang="en-US" sz="6000" dirty="0" smtClean="0">
                <a:solidFill>
                  <a:schemeClr val="bg1"/>
                </a:solidFill>
              </a:rPr>
              <a:t>Yes, even the Glory upon the Ark of the Covenant and His character, in His Law.</a:t>
            </a:r>
          </a:p>
          <a:p>
            <a:pPr algn="ctr"/>
            <a:endParaRPr lang="en-US" sz="1100" dirty="0" smtClean="0">
              <a:solidFill>
                <a:schemeClr val="bg1"/>
              </a:solidFill>
            </a:endParaRPr>
          </a:p>
          <a:p>
            <a:pPr algn="ctr"/>
            <a:r>
              <a:rPr lang="en-US" sz="6000" dirty="0" smtClean="0">
                <a:solidFill>
                  <a:schemeClr val="bg1"/>
                </a:solidFill>
              </a:rPr>
              <a:t>For </a:t>
            </a:r>
            <a:r>
              <a:rPr lang="en-US" sz="6000" b="1" u="sng" dirty="0" smtClean="0">
                <a:solidFill>
                  <a:schemeClr val="bg1"/>
                </a:solidFill>
              </a:rPr>
              <a:t>without</a:t>
            </a:r>
            <a:r>
              <a:rPr lang="en-US" sz="6000" dirty="0" smtClean="0">
                <a:solidFill>
                  <a:schemeClr val="bg1"/>
                </a:solidFill>
              </a:rPr>
              <a:t> this, without Him, it would be a gloriously </a:t>
            </a:r>
            <a:r>
              <a:rPr lang="en-US" sz="6000" b="1" u="sng" dirty="0" smtClean="0">
                <a:solidFill>
                  <a:schemeClr val="bg1"/>
                </a:solidFill>
              </a:rPr>
              <a:t>desolate</a:t>
            </a:r>
            <a:r>
              <a:rPr lang="en-US" sz="6000" dirty="0" smtClean="0">
                <a:solidFill>
                  <a:schemeClr val="bg1"/>
                </a:solidFill>
              </a:rPr>
              <a:t> temple, even empty, void, and with no Life and Light in it.</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 </a:t>
            </a:r>
            <a:r>
              <a:rPr lang="en-US" sz="3200" b="1" dirty="0" smtClean="0">
                <a:solidFill>
                  <a:srgbClr val="FFFF00"/>
                </a:solidFill>
              </a:rPr>
              <a:t>sacrificing sheep and oxen, that could not be told nor numbered for multitude.</a:t>
            </a:r>
            <a:r>
              <a:rPr lang="en-US" sz="32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God desires these </a:t>
            </a:r>
            <a:r>
              <a:rPr lang="en-US" sz="2800" b="1" u="sng" dirty="0" smtClean="0">
                <a:solidFill>
                  <a:srgbClr val="00B0F0"/>
                </a:solidFill>
              </a:rPr>
              <a:t>True</a:t>
            </a:r>
            <a:r>
              <a:rPr lang="en-US" sz="2800" dirty="0" smtClean="0">
                <a:solidFill>
                  <a:schemeClr val="bg1"/>
                </a:solidFill>
              </a:rPr>
              <a:t> sacrifices:</a:t>
            </a:r>
          </a:p>
          <a:p>
            <a:endParaRPr lang="en-US" sz="700" dirty="0" smtClean="0">
              <a:solidFill>
                <a:schemeClr val="bg1"/>
              </a:solidFill>
            </a:endParaRPr>
          </a:p>
          <a:p>
            <a:pPr lvl="1"/>
            <a:r>
              <a:rPr lang="en-US" dirty="0" smtClean="0">
                <a:solidFill>
                  <a:schemeClr val="bg1"/>
                </a:solidFill>
              </a:rPr>
              <a:t>Psa. 54:6  I will </a:t>
            </a:r>
            <a:r>
              <a:rPr lang="en-US" b="1" dirty="0" smtClean="0">
                <a:solidFill>
                  <a:srgbClr val="00B0F0"/>
                </a:solidFill>
              </a:rPr>
              <a:t>freely</a:t>
            </a:r>
            <a:r>
              <a:rPr lang="en-US" dirty="0" smtClean="0">
                <a:solidFill>
                  <a:schemeClr val="bg1"/>
                </a:solidFill>
              </a:rPr>
              <a:t> sacrifice unto thee: </a:t>
            </a:r>
            <a:r>
              <a:rPr lang="en-US" b="1" dirty="0" smtClean="0">
                <a:solidFill>
                  <a:srgbClr val="00B0F0"/>
                </a:solidFill>
              </a:rPr>
              <a:t>I will praise thy name</a:t>
            </a:r>
            <a:r>
              <a:rPr lang="en-US" dirty="0" smtClean="0">
                <a:solidFill>
                  <a:schemeClr val="bg1"/>
                </a:solidFill>
              </a:rPr>
              <a:t>, O LORD; for </a:t>
            </a:r>
            <a:r>
              <a:rPr lang="en-US" b="1" i="1" dirty="0" smtClean="0">
                <a:solidFill>
                  <a:srgbClr val="00B0F0"/>
                </a:solidFill>
              </a:rPr>
              <a:t>it is</a:t>
            </a:r>
            <a:r>
              <a:rPr lang="en-US" b="1" dirty="0" smtClean="0">
                <a:solidFill>
                  <a:srgbClr val="00B0F0"/>
                </a:solidFill>
              </a:rPr>
              <a:t> good</a:t>
            </a:r>
            <a:r>
              <a:rPr lang="en-US" dirty="0" smtClean="0">
                <a:solidFill>
                  <a:schemeClr val="bg1"/>
                </a:solidFill>
              </a:rPr>
              <a:t>.</a:t>
            </a:r>
          </a:p>
          <a:p>
            <a:pPr lvl="1"/>
            <a:endParaRPr lang="en-US" sz="400" dirty="0" smtClean="0">
              <a:solidFill>
                <a:schemeClr val="bg1"/>
              </a:solidFill>
            </a:endParaRPr>
          </a:p>
          <a:p>
            <a:pPr lvl="1"/>
            <a:r>
              <a:rPr lang="en-US" dirty="0" smtClean="0">
                <a:solidFill>
                  <a:schemeClr val="bg1"/>
                </a:solidFill>
              </a:rPr>
              <a:t>Psa. 107:22  And let them sacrifice </a:t>
            </a:r>
            <a:r>
              <a:rPr lang="en-US" b="1" dirty="0" smtClean="0">
                <a:solidFill>
                  <a:srgbClr val="00B0F0"/>
                </a:solidFill>
              </a:rPr>
              <a:t>the sacrifices of thanksgiving, and declare his works with rejoicing</a:t>
            </a:r>
            <a:r>
              <a:rPr lang="en-US" dirty="0" smtClean="0">
                <a:solidFill>
                  <a:schemeClr val="bg1"/>
                </a:solidFill>
              </a:rPr>
              <a:t>.</a:t>
            </a:r>
          </a:p>
          <a:p>
            <a:pPr lvl="1"/>
            <a:endParaRPr lang="en-US" sz="400" dirty="0" smtClean="0">
              <a:solidFill>
                <a:schemeClr val="bg1"/>
              </a:solidFill>
            </a:endParaRPr>
          </a:p>
          <a:p>
            <a:pPr lvl="1"/>
            <a:r>
              <a:rPr lang="en-US" dirty="0" smtClean="0">
                <a:solidFill>
                  <a:schemeClr val="bg1"/>
                </a:solidFill>
              </a:rPr>
              <a:t>Psa. 116:17  I will offer to thee </a:t>
            </a:r>
            <a:r>
              <a:rPr lang="en-US" b="1" dirty="0" smtClean="0">
                <a:solidFill>
                  <a:srgbClr val="00B0F0"/>
                </a:solidFill>
              </a:rPr>
              <a:t>the sacrifice of thanksgiving</a:t>
            </a:r>
            <a:r>
              <a:rPr lang="en-US" dirty="0" smtClean="0">
                <a:solidFill>
                  <a:schemeClr val="bg1"/>
                </a:solidFill>
              </a:rPr>
              <a:t>, and will call upon the name of the LORD.</a:t>
            </a:r>
          </a:p>
          <a:p>
            <a:pPr lvl="1"/>
            <a:endParaRPr lang="en-US" sz="400" dirty="0" smtClean="0">
              <a:solidFill>
                <a:schemeClr val="bg1"/>
              </a:solidFill>
            </a:endParaRPr>
          </a:p>
          <a:p>
            <a:pPr lvl="1"/>
            <a:r>
              <a:rPr lang="en-US" dirty="0" smtClean="0">
                <a:solidFill>
                  <a:schemeClr val="bg1"/>
                </a:solidFill>
              </a:rPr>
              <a:t>Psa. 141:2  Let </a:t>
            </a:r>
            <a:r>
              <a:rPr lang="en-US" b="1" dirty="0" smtClean="0">
                <a:solidFill>
                  <a:srgbClr val="00B0F0"/>
                </a:solidFill>
              </a:rPr>
              <a:t>my prayer</a:t>
            </a:r>
            <a:r>
              <a:rPr lang="en-US" dirty="0" smtClean="0">
                <a:solidFill>
                  <a:schemeClr val="bg1"/>
                </a:solidFill>
              </a:rPr>
              <a:t> be set forth before thee </a:t>
            </a:r>
            <a:r>
              <a:rPr lang="en-US" i="1" dirty="0" smtClean="0">
                <a:solidFill>
                  <a:schemeClr val="bg1"/>
                </a:solidFill>
              </a:rPr>
              <a:t>as</a:t>
            </a:r>
            <a:r>
              <a:rPr lang="en-US" dirty="0" smtClean="0">
                <a:solidFill>
                  <a:schemeClr val="bg1"/>
                </a:solidFill>
              </a:rPr>
              <a:t> incense; </a:t>
            </a:r>
            <a:r>
              <a:rPr lang="en-US" i="1" dirty="0" smtClean="0">
                <a:solidFill>
                  <a:schemeClr val="bg1"/>
                </a:solidFill>
              </a:rPr>
              <a:t>and</a:t>
            </a:r>
            <a:r>
              <a:rPr lang="en-US" dirty="0" smtClean="0">
                <a:solidFill>
                  <a:schemeClr val="bg1"/>
                </a:solidFill>
              </a:rPr>
              <a:t> </a:t>
            </a:r>
            <a:r>
              <a:rPr lang="en-US" b="1" dirty="0" smtClean="0">
                <a:solidFill>
                  <a:srgbClr val="00B0F0"/>
                </a:solidFill>
              </a:rPr>
              <a:t>the lifting up of my hands </a:t>
            </a:r>
            <a:r>
              <a:rPr lang="en-US" b="1" i="1" dirty="0" smtClean="0">
                <a:solidFill>
                  <a:srgbClr val="00B0F0"/>
                </a:solidFill>
              </a:rPr>
              <a:t>as</a:t>
            </a:r>
            <a:r>
              <a:rPr lang="en-US" b="1" dirty="0" smtClean="0">
                <a:solidFill>
                  <a:srgbClr val="00B0F0"/>
                </a:solidFill>
              </a:rPr>
              <a:t> the evening sacrifice</a:t>
            </a:r>
            <a:r>
              <a:rPr lang="en-US" dirty="0" smtClean="0">
                <a:solidFill>
                  <a:schemeClr val="bg1"/>
                </a:solidFill>
              </a:rPr>
              <a: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 </a:t>
            </a:r>
            <a:r>
              <a:rPr lang="en-US" sz="3200" b="1" dirty="0" smtClean="0">
                <a:solidFill>
                  <a:srgbClr val="FFFF00"/>
                </a:solidFill>
              </a:rPr>
              <a:t>sacrificing sheep and oxen, that could not be told nor numbered for multitude.</a:t>
            </a:r>
            <a:r>
              <a:rPr lang="en-US" sz="32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God desires these </a:t>
            </a:r>
            <a:r>
              <a:rPr lang="en-US" sz="2800" b="1" u="sng" dirty="0" smtClean="0">
                <a:solidFill>
                  <a:srgbClr val="00B0F0"/>
                </a:solidFill>
              </a:rPr>
              <a:t>True</a:t>
            </a:r>
            <a:r>
              <a:rPr lang="en-US" sz="2800" dirty="0" smtClean="0">
                <a:solidFill>
                  <a:schemeClr val="bg1"/>
                </a:solidFill>
              </a:rPr>
              <a:t> sacrifices:</a:t>
            </a:r>
          </a:p>
          <a:p>
            <a:endParaRPr lang="en-US" sz="400" dirty="0" smtClean="0">
              <a:solidFill>
                <a:schemeClr val="bg1"/>
              </a:solidFill>
            </a:endParaRPr>
          </a:p>
          <a:p>
            <a:pPr lvl="1"/>
            <a:r>
              <a:rPr lang="en-US" sz="2400" dirty="0" smtClean="0">
                <a:solidFill>
                  <a:schemeClr val="bg1"/>
                </a:solidFill>
              </a:rPr>
              <a:t>Mar. 9:49  For every one shall be salted with fire, and every sacrifice shall be salted with salt.</a:t>
            </a:r>
          </a:p>
          <a:p>
            <a:pPr lvl="1"/>
            <a:endParaRPr lang="en-US" sz="400" dirty="0" smtClean="0">
              <a:solidFill>
                <a:schemeClr val="bg1"/>
              </a:solidFill>
            </a:endParaRPr>
          </a:p>
          <a:p>
            <a:pPr lvl="1"/>
            <a:r>
              <a:rPr lang="en-US" sz="2400" dirty="0" smtClean="0">
                <a:solidFill>
                  <a:schemeClr val="bg1"/>
                </a:solidFill>
              </a:rPr>
              <a:t>Eph. 5:2  And </a:t>
            </a:r>
            <a:r>
              <a:rPr lang="en-US" sz="2400" b="1" dirty="0" smtClean="0">
                <a:solidFill>
                  <a:srgbClr val="00B0F0"/>
                </a:solidFill>
              </a:rPr>
              <a:t>walk in love, as Christ also hath loved us</a:t>
            </a:r>
            <a:r>
              <a:rPr lang="en-US" sz="2400" dirty="0" smtClean="0">
                <a:solidFill>
                  <a:schemeClr val="bg1"/>
                </a:solidFill>
              </a:rPr>
              <a:t>, and hath </a:t>
            </a:r>
            <a:r>
              <a:rPr lang="en-US" sz="2400" b="1" dirty="0" smtClean="0">
                <a:solidFill>
                  <a:srgbClr val="00B0F0"/>
                </a:solidFill>
              </a:rPr>
              <a:t>given himself for us an offering and a sacrifice to God for a </a:t>
            </a:r>
            <a:r>
              <a:rPr lang="en-US" sz="2400" b="1" dirty="0" err="1" smtClean="0">
                <a:solidFill>
                  <a:srgbClr val="00B0F0"/>
                </a:solidFill>
              </a:rPr>
              <a:t>sweetsmelling</a:t>
            </a:r>
            <a:r>
              <a:rPr lang="en-US" sz="2400" b="1" dirty="0" smtClean="0">
                <a:solidFill>
                  <a:srgbClr val="00B0F0"/>
                </a:solidFill>
              </a:rPr>
              <a:t> </a:t>
            </a:r>
            <a:r>
              <a:rPr lang="en-US" sz="2400" b="1" dirty="0" err="1" smtClean="0">
                <a:solidFill>
                  <a:srgbClr val="00B0F0"/>
                </a:solidFill>
              </a:rPr>
              <a:t>savour</a:t>
            </a:r>
            <a:r>
              <a:rPr lang="en-US" sz="2400" dirty="0" smtClean="0">
                <a:solidFill>
                  <a:schemeClr val="bg1"/>
                </a:solidFill>
              </a:rPr>
              <a:t>.</a:t>
            </a:r>
          </a:p>
          <a:p>
            <a:pPr lvl="1"/>
            <a:endParaRPr lang="en-US" sz="400" dirty="0" smtClean="0">
              <a:solidFill>
                <a:schemeClr val="bg1"/>
              </a:solidFill>
            </a:endParaRPr>
          </a:p>
          <a:p>
            <a:pPr lvl="1"/>
            <a:r>
              <a:rPr lang="en-US" sz="2400" dirty="0" err="1" smtClean="0">
                <a:solidFill>
                  <a:schemeClr val="bg1"/>
                </a:solidFill>
              </a:rPr>
              <a:t>Php</a:t>
            </a:r>
            <a:r>
              <a:rPr lang="en-US" sz="2400" dirty="0" smtClean="0">
                <a:solidFill>
                  <a:schemeClr val="bg1"/>
                </a:solidFill>
              </a:rPr>
              <a:t>. 4:18  But I have all, and abound: I am full, having received of </a:t>
            </a:r>
            <a:r>
              <a:rPr lang="en-US" sz="2400" dirty="0" err="1" smtClean="0">
                <a:solidFill>
                  <a:schemeClr val="bg1"/>
                </a:solidFill>
              </a:rPr>
              <a:t>Epaphroditus</a:t>
            </a:r>
            <a:r>
              <a:rPr lang="en-US" sz="2400" dirty="0" smtClean="0">
                <a:solidFill>
                  <a:schemeClr val="bg1"/>
                </a:solidFill>
              </a:rPr>
              <a:t> </a:t>
            </a:r>
            <a:r>
              <a:rPr lang="en-US" sz="2400" b="1" u="sng" dirty="0" smtClean="0">
                <a:solidFill>
                  <a:schemeClr val="bg1"/>
                </a:solidFill>
              </a:rPr>
              <a:t>the things </a:t>
            </a:r>
            <a:r>
              <a:rPr lang="en-US" sz="2400" b="1" i="1" u="sng" dirty="0" smtClean="0">
                <a:solidFill>
                  <a:schemeClr val="bg1"/>
                </a:solidFill>
              </a:rPr>
              <a:t>which were sent</a:t>
            </a:r>
            <a:r>
              <a:rPr lang="en-US" sz="2400" b="1" u="sng" dirty="0" smtClean="0">
                <a:solidFill>
                  <a:schemeClr val="bg1"/>
                </a:solidFill>
              </a:rPr>
              <a:t> from you</a:t>
            </a:r>
            <a:r>
              <a:rPr lang="en-US" sz="2400" dirty="0" smtClean="0">
                <a:solidFill>
                  <a:schemeClr val="bg1"/>
                </a:solidFill>
              </a:rPr>
              <a:t>, </a:t>
            </a:r>
            <a:r>
              <a:rPr lang="en-US" sz="2400" b="1" dirty="0" smtClean="0">
                <a:solidFill>
                  <a:srgbClr val="00B0F0"/>
                </a:solidFill>
              </a:rPr>
              <a:t>an </a:t>
            </a:r>
            <a:r>
              <a:rPr lang="en-US" sz="2400" b="1" dirty="0" err="1" smtClean="0">
                <a:solidFill>
                  <a:srgbClr val="00B0F0"/>
                </a:solidFill>
              </a:rPr>
              <a:t>odour</a:t>
            </a:r>
            <a:r>
              <a:rPr lang="en-US" sz="2400" b="1" dirty="0" smtClean="0">
                <a:solidFill>
                  <a:srgbClr val="00B0F0"/>
                </a:solidFill>
              </a:rPr>
              <a:t> of a sweet smell, a sacrifice acceptable, </a:t>
            </a:r>
            <a:r>
              <a:rPr lang="en-US" sz="2400" b="1" dirty="0" err="1" smtClean="0">
                <a:solidFill>
                  <a:srgbClr val="00B0F0"/>
                </a:solidFill>
              </a:rPr>
              <a:t>wellpleasing</a:t>
            </a:r>
            <a:r>
              <a:rPr lang="en-US" sz="2400" b="1" dirty="0" smtClean="0">
                <a:solidFill>
                  <a:srgbClr val="00B0F0"/>
                </a:solidFill>
              </a:rPr>
              <a:t> to God</a:t>
            </a:r>
            <a:r>
              <a:rPr lang="en-US" sz="2400" dirty="0" smtClean="0">
                <a:solidFill>
                  <a:schemeClr val="bg1"/>
                </a:solidFill>
              </a:rPr>
              <a:t>.</a:t>
            </a:r>
          </a:p>
          <a:p>
            <a:pPr lvl="1"/>
            <a:endParaRPr lang="en-US" sz="400" dirty="0" smtClean="0">
              <a:solidFill>
                <a:schemeClr val="bg1"/>
              </a:solidFill>
            </a:endParaRPr>
          </a:p>
          <a:p>
            <a:pPr lvl="1"/>
            <a:r>
              <a:rPr lang="en-US" sz="2400" dirty="0" smtClean="0">
                <a:solidFill>
                  <a:schemeClr val="bg1"/>
                </a:solidFill>
              </a:rPr>
              <a:t>Heb. 13:15  </a:t>
            </a:r>
            <a:r>
              <a:rPr lang="en-US" sz="2400" b="1" dirty="0" smtClean="0">
                <a:solidFill>
                  <a:srgbClr val="00B0F0"/>
                </a:solidFill>
              </a:rPr>
              <a:t>By him therefore let us offer the sacrifice of praise to God continually, that is, the fruit of </a:t>
            </a:r>
            <a:r>
              <a:rPr lang="en-US" sz="2400" b="1" i="1" dirty="0" smtClean="0">
                <a:solidFill>
                  <a:srgbClr val="00B0F0"/>
                </a:solidFill>
              </a:rPr>
              <a:t>our</a:t>
            </a:r>
            <a:r>
              <a:rPr lang="en-US" sz="2400" b="1" dirty="0" smtClean="0">
                <a:solidFill>
                  <a:srgbClr val="00B0F0"/>
                </a:solidFill>
              </a:rPr>
              <a:t> lips giving thanks to his name.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8:6; </a:t>
            </a:r>
            <a:r>
              <a:rPr lang="en-US" sz="6600" b="1" dirty="0" smtClean="0">
                <a:solidFill>
                  <a:srgbClr val="00B050"/>
                </a:solidFill>
              </a:rPr>
              <a:t>2 Chr.</a:t>
            </a:r>
            <a:r>
              <a:rPr lang="en-US" sz="6600" b="1" dirty="0" smtClean="0">
                <a:solidFill>
                  <a:schemeClr val="bg1"/>
                </a:solidFill>
              </a:rPr>
              <a:t> 5:7 KJB</a:t>
            </a:r>
          </a:p>
        </p:txBody>
      </p:sp>
      <p:sp>
        <p:nvSpPr>
          <p:cNvPr id="3" name="Content Placeholder 2"/>
          <p:cNvSpPr>
            <a:spLocks noGrp="1"/>
          </p:cNvSpPr>
          <p:nvPr>
            <p:ph idx="1"/>
          </p:nvPr>
        </p:nvSpPr>
        <p:spPr>
          <a:xfrm>
            <a:off x="152400" y="1143000"/>
            <a:ext cx="8839200" cy="5562600"/>
          </a:xfrm>
        </p:spPr>
        <p:txBody>
          <a:bodyPr anchor="ctr">
            <a:normAutofit lnSpcReduction="10000"/>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8:6</a:t>
            </a:r>
            <a:r>
              <a:rPr lang="en-US" sz="3600" dirty="0" smtClean="0">
                <a:solidFill>
                  <a:schemeClr val="bg1"/>
                </a:solidFill>
              </a:rPr>
              <a:t> - And the priests brought in the ark of the covenant of the LORD unto his place, </a:t>
            </a:r>
            <a:r>
              <a:rPr lang="en-US" sz="3600" b="1" dirty="0" smtClean="0">
                <a:solidFill>
                  <a:srgbClr val="FFFF00"/>
                </a:solidFill>
              </a:rPr>
              <a:t>into</a:t>
            </a:r>
            <a:r>
              <a:rPr lang="en-US" sz="3600" dirty="0" smtClean="0">
                <a:solidFill>
                  <a:schemeClr val="bg1"/>
                </a:solidFill>
              </a:rPr>
              <a:t> the oracle of the house, </a:t>
            </a:r>
            <a:r>
              <a:rPr lang="en-US" sz="3600" b="1" dirty="0" smtClean="0">
                <a:solidFill>
                  <a:srgbClr val="FFFF00"/>
                </a:solidFill>
              </a:rPr>
              <a:t>to</a:t>
            </a:r>
            <a:r>
              <a:rPr lang="en-US" sz="3600" dirty="0" smtClean="0">
                <a:solidFill>
                  <a:schemeClr val="bg1"/>
                </a:solidFill>
              </a:rPr>
              <a:t> the most holy </a:t>
            </a:r>
            <a:r>
              <a:rPr lang="en-US" sz="3600" i="1" dirty="0" smtClean="0">
                <a:solidFill>
                  <a:schemeClr val="bg1"/>
                </a:solidFill>
              </a:rPr>
              <a:t>place, even</a:t>
            </a:r>
            <a:r>
              <a:rPr lang="en-US" sz="3600" dirty="0" smtClean="0">
                <a:solidFill>
                  <a:schemeClr val="bg1"/>
                </a:solidFill>
              </a:rPr>
              <a:t> under the wings of the </a:t>
            </a:r>
            <a:r>
              <a:rPr lang="en-US" sz="3600" dirty="0" err="1" smtClean="0">
                <a:solidFill>
                  <a:schemeClr val="bg1"/>
                </a:solidFill>
              </a:rPr>
              <a:t>cherubims</a:t>
            </a:r>
            <a:r>
              <a:rPr lang="en-US" sz="3600" dirty="0" smtClean="0">
                <a:solidFill>
                  <a:schemeClr val="bg1"/>
                </a:solidFill>
              </a:rPr>
              <a:t>. </a:t>
            </a:r>
            <a:endParaRPr lang="en-US" dirty="0" smtClean="0">
              <a:solidFill>
                <a:schemeClr val="bg1"/>
              </a:solidFill>
            </a:endParaRP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5:7</a:t>
            </a:r>
            <a:r>
              <a:rPr lang="en-US" sz="3600" dirty="0" smtClean="0">
                <a:solidFill>
                  <a:schemeClr val="bg1"/>
                </a:solidFill>
              </a:rPr>
              <a:t> - And the priests brought in the ark of the covenant of the LORD unto his place, </a:t>
            </a:r>
            <a:r>
              <a:rPr lang="en-US" sz="3600" b="1" dirty="0" smtClean="0">
                <a:solidFill>
                  <a:srgbClr val="FFFF00"/>
                </a:solidFill>
              </a:rPr>
              <a:t>to</a:t>
            </a:r>
            <a:r>
              <a:rPr lang="en-US" sz="3600" dirty="0" smtClean="0">
                <a:solidFill>
                  <a:schemeClr val="bg1"/>
                </a:solidFill>
              </a:rPr>
              <a:t> the oracle of the house, </a:t>
            </a:r>
            <a:r>
              <a:rPr lang="en-US" sz="3600" b="1" dirty="0" smtClean="0">
                <a:solidFill>
                  <a:srgbClr val="FFFF00"/>
                </a:solidFill>
              </a:rPr>
              <a:t>into</a:t>
            </a:r>
            <a:r>
              <a:rPr lang="en-US" sz="3600" dirty="0" smtClean="0">
                <a:solidFill>
                  <a:schemeClr val="bg1"/>
                </a:solidFill>
              </a:rPr>
              <a:t> the most holy </a:t>
            </a:r>
            <a:r>
              <a:rPr lang="en-US" sz="3600" i="1" dirty="0" smtClean="0">
                <a:solidFill>
                  <a:schemeClr val="bg1"/>
                </a:solidFill>
              </a:rPr>
              <a:t>place, even</a:t>
            </a:r>
            <a:r>
              <a:rPr lang="en-US" sz="3600" dirty="0" smtClean="0">
                <a:solidFill>
                  <a:schemeClr val="bg1"/>
                </a:solidFill>
              </a:rPr>
              <a:t> under the wings of the </a:t>
            </a:r>
            <a:r>
              <a:rPr lang="en-US" sz="3600" dirty="0" err="1" smtClean="0">
                <a:solidFill>
                  <a:schemeClr val="bg1"/>
                </a:solidFill>
              </a:rPr>
              <a:t>cherubims</a:t>
            </a:r>
            <a:r>
              <a:rPr lang="en-US" sz="3600" dirty="0" smtClean="0">
                <a:solidFill>
                  <a:schemeClr val="bg1"/>
                </a:solidFill>
              </a:rPr>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a:t>
            </a:r>
            <a:r>
              <a:rPr lang="en-US" sz="3200" b="1" dirty="0" smtClean="0">
                <a:solidFill>
                  <a:srgbClr val="FFFF00"/>
                </a:solidFill>
              </a:rPr>
              <a:t>And the priests brought in the ark of the covenant of the LORD</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It is the duty of mankind to work in cooperation with God.</a:t>
            </a:r>
          </a:p>
          <a:p>
            <a:endParaRPr lang="en-US" sz="800" dirty="0" smtClean="0">
              <a:solidFill>
                <a:schemeClr val="bg1"/>
              </a:solidFill>
            </a:endParaRPr>
          </a:p>
          <a:p>
            <a:r>
              <a:rPr lang="en-US" dirty="0" smtClean="0">
                <a:solidFill>
                  <a:schemeClr val="bg1"/>
                </a:solidFill>
              </a:rPr>
              <a:t>God has provided the Ark, the Law, and has provided man with the strength to carry it out.</a:t>
            </a:r>
          </a:p>
          <a:p>
            <a:endParaRPr lang="en-US" sz="800" dirty="0" smtClean="0">
              <a:solidFill>
                <a:schemeClr val="bg1"/>
              </a:solidFill>
            </a:endParaRPr>
          </a:p>
          <a:p>
            <a:r>
              <a:rPr lang="en-US" dirty="0" smtClean="0">
                <a:solidFill>
                  <a:schemeClr val="bg1"/>
                </a:solidFill>
              </a:rPr>
              <a:t>We must exercise the will, and obey.</a:t>
            </a:r>
          </a:p>
          <a:p>
            <a:endParaRPr lang="en-US" sz="800" dirty="0" smtClean="0">
              <a:solidFill>
                <a:schemeClr val="bg1"/>
              </a:solidFill>
            </a:endParaRPr>
          </a:p>
          <a:p>
            <a:r>
              <a:rPr lang="en-US" dirty="0" smtClean="0">
                <a:solidFill>
                  <a:schemeClr val="bg1"/>
                </a:solidFill>
              </a:rPr>
              <a:t>Jesus and the Bible itself are examples of Divinity combined with humanity.</a:t>
            </a:r>
          </a:p>
          <a:p>
            <a:endParaRPr lang="en-US" sz="800" dirty="0" smtClean="0">
              <a:solidFill>
                <a:schemeClr val="bg1"/>
              </a:solidFill>
            </a:endParaRPr>
          </a:p>
          <a:p>
            <a:r>
              <a:rPr lang="en-US" dirty="0" smtClean="0">
                <a:solidFill>
                  <a:schemeClr val="bg1"/>
                </a:solidFill>
              </a:rPr>
              <a:t>The people of God are to </a:t>
            </a:r>
            <a:r>
              <a:rPr lang="en-US" b="1" dirty="0" smtClean="0">
                <a:solidFill>
                  <a:schemeClr val="bg1"/>
                </a:solidFill>
              </a:rPr>
              <a:t>“bring in”</a:t>
            </a:r>
            <a:r>
              <a:rPr lang="en-US" dirty="0" smtClean="0">
                <a:solidFill>
                  <a:schemeClr val="bg1"/>
                </a:solidFill>
              </a:rPr>
              <a:t> the Ark of the covenant of the LORD.</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a:t>
            </a:r>
            <a:r>
              <a:rPr lang="en-US" sz="3200" b="1" dirty="0" smtClean="0">
                <a:solidFill>
                  <a:srgbClr val="FFFF00"/>
                </a:solidFill>
              </a:rPr>
              <a:t>And the priests brought in the ark of the covenant of the LORD</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600" b="1" dirty="0" smtClean="0">
                <a:solidFill>
                  <a:schemeClr val="bg1"/>
                </a:solidFill>
              </a:rPr>
              <a:t>Question:</a:t>
            </a:r>
          </a:p>
          <a:p>
            <a:pPr algn="ctr"/>
            <a:endParaRPr lang="en-US" sz="800" b="1" dirty="0" smtClean="0">
              <a:solidFill>
                <a:schemeClr val="bg1"/>
              </a:solidFill>
            </a:endParaRPr>
          </a:p>
          <a:p>
            <a:pPr algn="ctr"/>
            <a:r>
              <a:rPr lang="en-US" sz="6600" b="1" dirty="0" smtClean="0">
                <a:solidFill>
                  <a:srgbClr val="00B0F0"/>
                </a:solidFill>
              </a:rPr>
              <a:t>Where are we to bring the Ark?</a:t>
            </a:r>
            <a:endParaRPr lang="en-US" sz="6600" b="1" dirty="0">
              <a:solidFill>
                <a:srgbClr val="00B0F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ab2dc6a9dae8e48bf6b39f9ed543d6a.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2500" b="1" dirty="0" smtClean="0">
                <a:solidFill>
                  <a:schemeClr val="bg1"/>
                </a:solidFill>
              </a:rPr>
              <a:t>The Bible says, “... </a:t>
            </a:r>
            <a:r>
              <a:rPr lang="en-US" sz="2500" b="1" dirty="0" smtClean="0">
                <a:solidFill>
                  <a:srgbClr val="FFFF00"/>
                </a:solidFill>
              </a:rPr>
              <a:t>unto his place, into the oracle of the house, to the most holy </a:t>
            </a:r>
            <a:r>
              <a:rPr lang="en-US" sz="2500" b="1" i="1" dirty="0" smtClean="0">
                <a:solidFill>
                  <a:srgbClr val="FFFF00"/>
                </a:solidFill>
              </a:rPr>
              <a:t>place, even</a:t>
            </a:r>
            <a:r>
              <a:rPr lang="en-US" sz="2500" b="1" dirty="0" smtClean="0">
                <a:solidFill>
                  <a:srgbClr val="FFFF00"/>
                </a:solidFill>
              </a:rPr>
              <a:t> under the wings of the </a:t>
            </a:r>
            <a:r>
              <a:rPr lang="en-US" sz="2500" b="1" dirty="0" err="1" smtClean="0">
                <a:solidFill>
                  <a:srgbClr val="FFFF00"/>
                </a:solidFill>
              </a:rPr>
              <a:t>cherubims</a:t>
            </a:r>
            <a:r>
              <a:rPr lang="en-US" sz="2500" b="1" dirty="0" smtClean="0">
                <a:solidFill>
                  <a:srgbClr val="FFFF00"/>
                </a:solidFill>
              </a:rPr>
              <a:t>.</a:t>
            </a:r>
            <a:r>
              <a:rPr lang="en-US" sz="25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rmAutofit fontScale="40000" lnSpcReduction="20000"/>
          </a:bodyPr>
          <a:lstStyle/>
          <a:p>
            <a:r>
              <a:rPr lang="en-US" sz="6600" dirty="0" smtClean="0">
                <a:solidFill>
                  <a:schemeClr val="bg1"/>
                </a:solidFill>
              </a:rPr>
              <a:t>We must </a:t>
            </a:r>
            <a:r>
              <a:rPr lang="en-US" sz="6600" b="1" dirty="0" smtClean="0">
                <a:solidFill>
                  <a:schemeClr val="bg1"/>
                </a:solidFill>
              </a:rPr>
              <a:t>“</a:t>
            </a:r>
            <a:r>
              <a:rPr lang="en-US" sz="6600" b="1" dirty="0" smtClean="0">
                <a:solidFill>
                  <a:srgbClr val="FFFF00"/>
                </a:solidFill>
              </a:rPr>
              <a:t>bring in</a:t>
            </a:r>
            <a:r>
              <a:rPr lang="en-US" sz="6600" b="1" dirty="0" smtClean="0">
                <a:solidFill>
                  <a:schemeClr val="bg1"/>
                </a:solidFill>
              </a:rPr>
              <a:t>”</a:t>
            </a:r>
            <a:r>
              <a:rPr lang="en-US" sz="6600" dirty="0" smtClean="0">
                <a:solidFill>
                  <a:schemeClr val="bg1"/>
                </a:solidFill>
              </a:rPr>
              <a:t> the Ark (God's Heart and Character) into the </a:t>
            </a:r>
            <a:r>
              <a:rPr lang="en-US" sz="6600" b="1" dirty="0" smtClean="0">
                <a:solidFill>
                  <a:schemeClr val="bg1"/>
                </a:solidFill>
              </a:rPr>
              <a:t>“</a:t>
            </a:r>
            <a:r>
              <a:rPr lang="en-US" sz="6600" b="1" dirty="0" smtClean="0">
                <a:solidFill>
                  <a:srgbClr val="FFFF00"/>
                </a:solidFill>
              </a:rPr>
              <a:t>place</a:t>
            </a:r>
            <a:r>
              <a:rPr lang="en-US" sz="6600" b="1" dirty="0" smtClean="0">
                <a:solidFill>
                  <a:schemeClr val="bg1"/>
                </a:solidFill>
              </a:rPr>
              <a:t>”</a:t>
            </a:r>
            <a:r>
              <a:rPr lang="en-US" sz="6600" dirty="0" smtClean="0">
                <a:solidFill>
                  <a:schemeClr val="bg1"/>
                </a:solidFill>
              </a:rPr>
              <a:t>, the </a:t>
            </a:r>
            <a:r>
              <a:rPr lang="en-US" sz="6600" b="1" dirty="0" smtClean="0">
                <a:solidFill>
                  <a:schemeClr val="bg1"/>
                </a:solidFill>
              </a:rPr>
              <a:t>“</a:t>
            </a:r>
            <a:r>
              <a:rPr lang="en-US" sz="6600" b="1" dirty="0" smtClean="0">
                <a:solidFill>
                  <a:srgbClr val="FFFF00"/>
                </a:solidFill>
              </a:rPr>
              <a:t>oracle of the house</a:t>
            </a:r>
            <a:r>
              <a:rPr lang="en-US" sz="6600" b="1" dirty="0" smtClean="0">
                <a:solidFill>
                  <a:schemeClr val="bg1"/>
                </a:solidFill>
              </a:rPr>
              <a:t>”</a:t>
            </a:r>
            <a:r>
              <a:rPr lang="en-US" sz="6600" dirty="0" smtClean="0">
                <a:solidFill>
                  <a:schemeClr val="bg1"/>
                </a:solidFill>
              </a:rPr>
              <a:t>, which is </a:t>
            </a:r>
            <a:r>
              <a:rPr lang="en-US" sz="6600" b="1" dirty="0" smtClean="0">
                <a:solidFill>
                  <a:schemeClr val="bg1"/>
                </a:solidFill>
              </a:rPr>
              <a:t>“</a:t>
            </a:r>
            <a:r>
              <a:rPr lang="en-US" sz="6600" b="1" dirty="0" smtClean="0">
                <a:solidFill>
                  <a:srgbClr val="FFFF00"/>
                </a:solidFill>
              </a:rPr>
              <a:t>most holy place</a:t>
            </a:r>
            <a:r>
              <a:rPr lang="en-US" sz="6600" b="1" dirty="0" smtClean="0">
                <a:solidFill>
                  <a:schemeClr val="bg1"/>
                </a:solidFill>
              </a:rPr>
              <a:t>”</a:t>
            </a:r>
            <a:r>
              <a:rPr lang="en-US" sz="6600" dirty="0" smtClean="0">
                <a:solidFill>
                  <a:schemeClr val="bg1"/>
                </a:solidFill>
              </a:rPr>
              <a:t>, being </a:t>
            </a:r>
            <a:r>
              <a:rPr lang="en-US" sz="6600" b="1" u="sng" dirty="0" smtClean="0">
                <a:solidFill>
                  <a:schemeClr val="bg1"/>
                </a:solidFill>
              </a:rPr>
              <a:t>the heart and mind of man</a:t>
            </a:r>
            <a:r>
              <a:rPr lang="en-US" sz="6600" dirty="0" smtClean="0">
                <a:solidFill>
                  <a:schemeClr val="bg1"/>
                </a:solidFill>
              </a:rPr>
              <a:t>, the living Temple of the Living God.</a:t>
            </a:r>
          </a:p>
          <a:p>
            <a:endParaRPr lang="en-US" sz="2000" dirty="0" smtClean="0">
              <a:solidFill>
                <a:schemeClr val="bg1"/>
              </a:solidFill>
            </a:endParaRPr>
          </a:p>
          <a:p>
            <a:r>
              <a:rPr lang="en-US" sz="6600" dirty="0" smtClean="0">
                <a:solidFill>
                  <a:schemeClr val="bg1"/>
                </a:solidFill>
              </a:rPr>
              <a:t>We must allow God to enter in (</a:t>
            </a:r>
            <a:r>
              <a:rPr lang="en-US" sz="6600" b="1" dirty="0" smtClean="0">
                <a:solidFill>
                  <a:srgbClr val="00B050"/>
                </a:solidFill>
              </a:rPr>
              <a:t>Rev.</a:t>
            </a:r>
            <a:r>
              <a:rPr lang="en-US" sz="6600" dirty="0" smtClean="0">
                <a:solidFill>
                  <a:schemeClr val="bg1"/>
                </a:solidFill>
              </a:rPr>
              <a:t> 3:20 KJB).</a:t>
            </a:r>
          </a:p>
          <a:p>
            <a:endParaRPr lang="en-US" sz="2000" dirty="0" smtClean="0">
              <a:solidFill>
                <a:schemeClr val="bg1"/>
              </a:solidFill>
            </a:endParaRPr>
          </a:p>
          <a:p>
            <a:r>
              <a:rPr lang="en-US" sz="6600" b="1" dirty="0" smtClean="0">
                <a:solidFill>
                  <a:srgbClr val="00B0F0"/>
                </a:solidFill>
              </a:rPr>
              <a:t>How is this done?</a:t>
            </a:r>
          </a:p>
          <a:p>
            <a:endParaRPr lang="en-US" sz="2000" dirty="0" smtClean="0">
              <a:solidFill>
                <a:schemeClr val="bg1"/>
              </a:solidFill>
            </a:endParaRPr>
          </a:p>
          <a:p>
            <a:r>
              <a:rPr lang="en-US" sz="6600" dirty="0" smtClean="0">
                <a:solidFill>
                  <a:schemeClr val="bg1"/>
                </a:solidFill>
              </a:rPr>
              <a:t>Through the reading of the word and the hearing of the messengers sent, and by the Holy Spirit writing these things upon the tables of the heart (</a:t>
            </a:r>
            <a:r>
              <a:rPr lang="en-US" sz="6600" b="1" dirty="0" smtClean="0">
                <a:solidFill>
                  <a:srgbClr val="00B050"/>
                </a:solidFill>
              </a:rPr>
              <a:t>Jer.</a:t>
            </a:r>
            <a:r>
              <a:rPr lang="en-US" sz="6600" dirty="0" smtClean="0">
                <a:solidFill>
                  <a:schemeClr val="bg1"/>
                </a:solidFill>
              </a:rPr>
              <a:t> 31:31-34; </a:t>
            </a:r>
            <a:r>
              <a:rPr lang="en-US" sz="6600" b="1" dirty="0" err="1" smtClean="0">
                <a:solidFill>
                  <a:srgbClr val="00B050"/>
                </a:solidFill>
              </a:rPr>
              <a:t>Eze</a:t>
            </a:r>
            <a:r>
              <a:rPr lang="en-US" sz="6600" b="1" dirty="0" smtClean="0">
                <a:solidFill>
                  <a:srgbClr val="00B050"/>
                </a:solidFill>
              </a:rPr>
              <a:t>.</a:t>
            </a:r>
            <a:r>
              <a:rPr lang="en-US" sz="6600" dirty="0" smtClean="0">
                <a:solidFill>
                  <a:schemeClr val="bg1"/>
                </a:solidFill>
              </a:rPr>
              <a:t> 11:19-20, 36:25-27, 37:26-28; </a:t>
            </a:r>
            <a:r>
              <a:rPr lang="en-US" sz="6600" b="1" dirty="0" smtClean="0">
                <a:solidFill>
                  <a:srgbClr val="00B050"/>
                </a:solidFill>
              </a:rPr>
              <a:t>2 Cor.</a:t>
            </a:r>
            <a:r>
              <a:rPr lang="en-US" sz="6600" dirty="0" smtClean="0">
                <a:solidFill>
                  <a:schemeClr val="bg1"/>
                </a:solidFill>
              </a:rPr>
              <a:t> 3:3; </a:t>
            </a:r>
            <a:r>
              <a:rPr lang="en-US" sz="6600" b="1" dirty="0" smtClean="0">
                <a:solidFill>
                  <a:srgbClr val="00B050"/>
                </a:solidFill>
              </a:rPr>
              <a:t>Heb.</a:t>
            </a:r>
            <a:r>
              <a:rPr lang="en-US" sz="6600" dirty="0" smtClean="0">
                <a:solidFill>
                  <a:schemeClr val="bg1"/>
                </a:solidFill>
              </a:rPr>
              <a:t> 8:8-13, 10:16 KJB). God working with and in humanity, by free will cooperation, God doing His part, that we may do our part. Faith working.</a:t>
            </a:r>
            <a:endParaRPr lang="en-US" sz="6600" dirty="0">
              <a:solidFill>
                <a:schemeClr val="bg1"/>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8:7; </a:t>
            </a:r>
            <a:r>
              <a:rPr lang="en-US" sz="6600" b="1" dirty="0" smtClean="0">
                <a:solidFill>
                  <a:srgbClr val="00B050"/>
                </a:solidFill>
              </a:rPr>
              <a:t>2 Chr.</a:t>
            </a:r>
            <a:r>
              <a:rPr lang="en-US" sz="6600" b="1" dirty="0" smtClean="0">
                <a:solidFill>
                  <a:schemeClr val="bg1"/>
                </a:solidFill>
              </a:rPr>
              <a:t> 5:8 KJB</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8:7</a:t>
            </a:r>
            <a:r>
              <a:rPr lang="en-US" sz="3600" dirty="0" smtClean="0">
                <a:solidFill>
                  <a:schemeClr val="bg1"/>
                </a:solidFill>
              </a:rPr>
              <a:t> - For the </a:t>
            </a:r>
            <a:r>
              <a:rPr lang="en-US" sz="3600" dirty="0" err="1" smtClean="0">
                <a:solidFill>
                  <a:schemeClr val="bg1"/>
                </a:solidFill>
              </a:rPr>
              <a:t>cherubims</a:t>
            </a:r>
            <a:r>
              <a:rPr lang="en-US" sz="3600" dirty="0" smtClean="0">
                <a:solidFill>
                  <a:schemeClr val="bg1"/>
                </a:solidFill>
              </a:rPr>
              <a:t> spread forth </a:t>
            </a:r>
            <a:r>
              <a:rPr lang="en-US" sz="3600" i="1" dirty="0" smtClean="0">
                <a:solidFill>
                  <a:schemeClr val="bg1"/>
                </a:solidFill>
              </a:rPr>
              <a:t>their</a:t>
            </a:r>
            <a:r>
              <a:rPr lang="en-US" sz="3600" dirty="0" smtClean="0">
                <a:solidFill>
                  <a:schemeClr val="bg1"/>
                </a:solidFill>
              </a:rPr>
              <a:t> </a:t>
            </a:r>
            <a:r>
              <a:rPr lang="en-US" sz="3600" b="1" dirty="0" smtClean="0">
                <a:solidFill>
                  <a:srgbClr val="FFFF00"/>
                </a:solidFill>
              </a:rPr>
              <a:t>two</a:t>
            </a:r>
            <a:r>
              <a:rPr lang="en-US" sz="3600" dirty="0" smtClean="0">
                <a:solidFill>
                  <a:schemeClr val="bg1"/>
                </a:solidFill>
              </a:rPr>
              <a:t> wings over the place of the ark, and the </a:t>
            </a:r>
            <a:r>
              <a:rPr lang="en-US" sz="3600" dirty="0" err="1" smtClean="0">
                <a:solidFill>
                  <a:schemeClr val="bg1"/>
                </a:solidFill>
              </a:rPr>
              <a:t>cherubims</a:t>
            </a:r>
            <a:r>
              <a:rPr lang="en-US" sz="3600" dirty="0" smtClean="0">
                <a:solidFill>
                  <a:schemeClr val="bg1"/>
                </a:solidFill>
              </a:rPr>
              <a:t> covered the ark and the staves thereof above.</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5:8</a:t>
            </a:r>
            <a:r>
              <a:rPr lang="en-US" sz="3600" dirty="0" smtClean="0">
                <a:solidFill>
                  <a:schemeClr val="bg1"/>
                </a:solidFill>
              </a:rPr>
              <a:t> - For the </a:t>
            </a:r>
            <a:r>
              <a:rPr lang="en-US" sz="3600" dirty="0" err="1" smtClean="0">
                <a:solidFill>
                  <a:schemeClr val="bg1"/>
                </a:solidFill>
              </a:rPr>
              <a:t>cherubims</a:t>
            </a:r>
            <a:r>
              <a:rPr lang="en-US" sz="3600" dirty="0" smtClean="0">
                <a:solidFill>
                  <a:schemeClr val="bg1"/>
                </a:solidFill>
              </a:rPr>
              <a:t> spread forth </a:t>
            </a:r>
            <a:r>
              <a:rPr lang="en-US" sz="3600" i="1" dirty="0" smtClean="0">
                <a:solidFill>
                  <a:schemeClr val="bg1"/>
                </a:solidFill>
              </a:rPr>
              <a:t>their</a:t>
            </a:r>
            <a:r>
              <a:rPr lang="en-US" sz="3600" dirty="0" smtClean="0">
                <a:solidFill>
                  <a:schemeClr val="bg1"/>
                </a:solidFill>
              </a:rPr>
              <a:t> wings over the place of the ark, and the </a:t>
            </a:r>
            <a:r>
              <a:rPr lang="en-US" sz="3600" dirty="0" err="1" smtClean="0">
                <a:solidFill>
                  <a:schemeClr val="bg1"/>
                </a:solidFill>
              </a:rPr>
              <a:t>cherubims</a:t>
            </a:r>
            <a:r>
              <a:rPr lang="en-US" sz="3600" dirty="0" smtClean="0">
                <a:solidFill>
                  <a:schemeClr val="bg1"/>
                </a:solidFill>
              </a:rPr>
              <a:t> covered the ark and the staves thereof above.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129c3036e1930c91b43b60b0a8e288f5.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8da84f2749443edf47eb3692f24b90.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8:1; </a:t>
            </a:r>
            <a:r>
              <a:rPr lang="en-US" sz="6600" b="1" dirty="0" smtClean="0">
                <a:solidFill>
                  <a:srgbClr val="00B050"/>
                </a:solidFill>
              </a:rPr>
              <a:t>2 Chr.</a:t>
            </a:r>
            <a:r>
              <a:rPr lang="en-US" sz="6600" b="1" dirty="0" smtClean="0">
                <a:solidFill>
                  <a:schemeClr val="bg1"/>
                </a:solidFill>
              </a:rPr>
              <a:t> 5:2 KJB</a:t>
            </a:r>
          </a:p>
        </p:txBody>
      </p:sp>
      <p:sp>
        <p:nvSpPr>
          <p:cNvPr id="3" name="Content Placeholder 2"/>
          <p:cNvSpPr>
            <a:spLocks noGrp="1"/>
          </p:cNvSpPr>
          <p:nvPr>
            <p:ph idx="1"/>
          </p:nvPr>
        </p:nvSpPr>
        <p:spPr>
          <a:xfrm>
            <a:off x="152400" y="1143000"/>
            <a:ext cx="8839200" cy="5562600"/>
          </a:xfrm>
        </p:spPr>
        <p:txBody>
          <a:bodyPr anchor="ctr">
            <a:normAutofit fontScale="55000" lnSpcReduction="20000"/>
          </a:bodyPr>
          <a:lstStyle/>
          <a:p>
            <a:r>
              <a:rPr lang="en-US" sz="6000" b="1" dirty="0" smtClean="0">
                <a:solidFill>
                  <a:srgbClr val="00B050"/>
                </a:solidFill>
              </a:rPr>
              <a:t>1 </a:t>
            </a:r>
            <a:r>
              <a:rPr lang="en-US" sz="6000" b="1" dirty="0" err="1" smtClean="0">
                <a:solidFill>
                  <a:srgbClr val="00B050"/>
                </a:solidFill>
              </a:rPr>
              <a:t>Ki</a:t>
            </a:r>
            <a:r>
              <a:rPr lang="en-US" sz="6000" b="1" dirty="0" smtClean="0">
                <a:solidFill>
                  <a:srgbClr val="00B050"/>
                </a:solidFill>
              </a:rPr>
              <a:t>.</a:t>
            </a:r>
            <a:r>
              <a:rPr lang="en-US" sz="6000" b="1" dirty="0" smtClean="0">
                <a:solidFill>
                  <a:schemeClr val="bg1"/>
                </a:solidFill>
              </a:rPr>
              <a:t> 8:1 </a:t>
            </a:r>
            <a:r>
              <a:rPr lang="en-US" sz="6000" dirty="0" smtClean="0">
                <a:solidFill>
                  <a:schemeClr val="bg1"/>
                </a:solidFill>
              </a:rPr>
              <a:t>- Then Solomon assembled the elders of Israel, and all the heads of the tribes, the chief of the fathers of the children of Israel, </a:t>
            </a:r>
            <a:r>
              <a:rPr lang="en-US" sz="6000" b="1" u="sng" dirty="0" smtClean="0">
                <a:solidFill>
                  <a:schemeClr val="bg1"/>
                </a:solidFill>
              </a:rPr>
              <a:t>unto</a:t>
            </a:r>
            <a:r>
              <a:rPr lang="en-US" sz="6000" dirty="0" smtClean="0">
                <a:solidFill>
                  <a:schemeClr val="bg1"/>
                </a:solidFill>
              </a:rPr>
              <a:t> </a:t>
            </a:r>
            <a:r>
              <a:rPr lang="en-US" sz="6000" b="1" dirty="0" smtClean="0">
                <a:solidFill>
                  <a:srgbClr val="FFFF00"/>
                </a:solidFill>
              </a:rPr>
              <a:t>king Solomon in</a:t>
            </a:r>
            <a:r>
              <a:rPr lang="en-US" sz="6000" dirty="0" smtClean="0">
                <a:solidFill>
                  <a:schemeClr val="bg1"/>
                </a:solidFill>
              </a:rPr>
              <a:t> </a:t>
            </a:r>
            <a:r>
              <a:rPr lang="en-US" sz="6000" b="1" u="sng" dirty="0" smtClean="0">
                <a:solidFill>
                  <a:schemeClr val="bg1"/>
                </a:solidFill>
              </a:rPr>
              <a:t>Jerusalem</a:t>
            </a:r>
            <a:r>
              <a:rPr lang="en-US" sz="6000" dirty="0" smtClean="0">
                <a:solidFill>
                  <a:schemeClr val="bg1"/>
                </a:solidFill>
              </a:rPr>
              <a:t>, that they might bring up the ark of the covenant of the LORD out of the city of David, which </a:t>
            </a:r>
            <a:r>
              <a:rPr lang="en-US" sz="6000" i="1" dirty="0" smtClean="0">
                <a:solidFill>
                  <a:schemeClr val="bg1"/>
                </a:solidFill>
              </a:rPr>
              <a:t>is</a:t>
            </a:r>
            <a:r>
              <a:rPr lang="en-US" sz="6000" dirty="0" smtClean="0">
                <a:solidFill>
                  <a:schemeClr val="bg1"/>
                </a:solidFill>
              </a:rPr>
              <a:t> Zion.</a:t>
            </a:r>
          </a:p>
          <a:p>
            <a:endParaRPr lang="en-US" sz="1500" dirty="0" smtClean="0">
              <a:solidFill>
                <a:schemeClr val="bg1"/>
              </a:solidFill>
            </a:endParaRPr>
          </a:p>
          <a:p>
            <a:r>
              <a:rPr lang="en-US" sz="6000" b="1" dirty="0" smtClean="0">
                <a:solidFill>
                  <a:srgbClr val="00B050"/>
                </a:solidFill>
              </a:rPr>
              <a:t>2 Chr.</a:t>
            </a:r>
            <a:r>
              <a:rPr lang="en-US" sz="6000" b="1" dirty="0" smtClean="0">
                <a:solidFill>
                  <a:schemeClr val="bg1"/>
                </a:solidFill>
              </a:rPr>
              <a:t> 5:2 </a:t>
            </a:r>
            <a:r>
              <a:rPr lang="en-US" sz="6000" dirty="0" smtClean="0">
                <a:solidFill>
                  <a:schemeClr val="bg1"/>
                </a:solidFill>
              </a:rPr>
              <a:t>- Then Solomon assembled the elders of Israel, and all the heads of the tribes, the chief of the fathers of the children of Israel, </a:t>
            </a:r>
            <a:r>
              <a:rPr lang="en-US" sz="6000" b="1" u="sng" dirty="0" smtClean="0">
                <a:solidFill>
                  <a:schemeClr val="bg1"/>
                </a:solidFill>
              </a:rPr>
              <a:t>unto</a:t>
            </a:r>
            <a:r>
              <a:rPr lang="en-US" sz="6000" dirty="0" smtClean="0">
                <a:solidFill>
                  <a:schemeClr val="bg1"/>
                </a:solidFill>
              </a:rPr>
              <a:t> </a:t>
            </a:r>
            <a:r>
              <a:rPr lang="en-US" sz="6000" b="1" u="sng" dirty="0" smtClean="0">
                <a:solidFill>
                  <a:schemeClr val="bg1"/>
                </a:solidFill>
              </a:rPr>
              <a:t>Jerusalem</a:t>
            </a:r>
            <a:r>
              <a:rPr lang="en-US" sz="6000" dirty="0" smtClean="0">
                <a:solidFill>
                  <a:schemeClr val="bg1"/>
                </a:solidFill>
              </a:rPr>
              <a:t>, to bring up the ark of the covenant of the LORD out of the city of David, which </a:t>
            </a:r>
            <a:r>
              <a:rPr lang="en-US" sz="6000" i="1" dirty="0" smtClean="0">
                <a:solidFill>
                  <a:schemeClr val="bg1"/>
                </a:solidFill>
              </a:rPr>
              <a:t>is</a:t>
            </a:r>
            <a:r>
              <a:rPr lang="en-US" sz="6000" dirty="0" smtClean="0">
                <a:solidFill>
                  <a:schemeClr val="bg1"/>
                </a:solidFill>
              </a:rPr>
              <a:t> Zion.</a:t>
            </a:r>
            <a:endParaRPr lang="en-US" sz="6000" b="1" dirty="0">
              <a:solidFill>
                <a:schemeClr val="bg1"/>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dirty="0" smtClean="0">
                <a:solidFill>
                  <a:srgbClr val="FFFF00"/>
                </a:solidFill>
              </a:rPr>
              <a:t>For the </a:t>
            </a:r>
            <a:r>
              <a:rPr lang="en-US" sz="4000" b="1" dirty="0" err="1" smtClean="0">
                <a:solidFill>
                  <a:srgbClr val="FFFF00"/>
                </a:solidFill>
              </a:rPr>
              <a:t>cherubims</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smtClean="0">
                <a:solidFill>
                  <a:schemeClr val="bg1"/>
                </a:solidFill>
              </a:rPr>
              <a:t>The greater </a:t>
            </a:r>
            <a:r>
              <a:rPr lang="en-US" sz="2800" dirty="0" err="1" smtClean="0">
                <a:solidFill>
                  <a:schemeClr val="bg1"/>
                </a:solidFill>
              </a:rPr>
              <a:t>cherubims</a:t>
            </a:r>
            <a:r>
              <a:rPr lang="en-US" sz="2800" dirty="0" smtClean="0">
                <a:solidFill>
                  <a:schemeClr val="bg1"/>
                </a:solidFill>
              </a:rPr>
              <a:t>, that were over the Ark in Solomon’s Temple, were made of </a:t>
            </a:r>
            <a:r>
              <a:rPr lang="en-US" sz="2800" b="1" dirty="0" smtClean="0">
                <a:solidFill>
                  <a:schemeClr val="bg1"/>
                </a:solidFill>
              </a:rPr>
              <a:t>“</a:t>
            </a:r>
            <a:r>
              <a:rPr lang="en-US" sz="2800" b="1" dirty="0" smtClean="0">
                <a:solidFill>
                  <a:srgbClr val="FFFF00"/>
                </a:solidFill>
              </a:rPr>
              <a:t>olive</a:t>
            </a:r>
            <a:r>
              <a:rPr lang="en-US" sz="2800" b="1" dirty="0" smtClean="0">
                <a:solidFill>
                  <a:schemeClr val="bg1"/>
                </a:solidFill>
              </a:rPr>
              <a:t>”</a:t>
            </a:r>
            <a:r>
              <a:rPr lang="en-US" sz="2800" dirty="0" smtClean="0">
                <a:solidFill>
                  <a:schemeClr val="bg1"/>
                </a:solidFill>
              </a:rPr>
              <a:t> wood, then covered in </a:t>
            </a:r>
            <a:r>
              <a:rPr lang="en-US" sz="2800" b="1" dirty="0" smtClean="0">
                <a:solidFill>
                  <a:schemeClr val="bg1"/>
                </a:solidFill>
              </a:rPr>
              <a:t>“</a:t>
            </a:r>
            <a:r>
              <a:rPr lang="en-US" sz="2800" b="1" dirty="0" smtClean="0">
                <a:solidFill>
                  <a:srgbClr val="FFFF00"/>
                </a:solidFill>
              </a:rPr>
              <a:t>gold</a:t>
            </a:r>
            <a:r>
              <a:rPr lang="en-US" sz="2800" b="1" dirty="0" smtClean="0">
                <a:solidFill>
                  <a:schemeClr val="bg1"/>
                </a:solidFill>
              </a:rPr>
              <a:t>”</a:t>
            </a:r>
            <a:r>
              <a:rPr lang="en-US" sz="2800" dirty="0" smtClean="0">
                <a:solidFill>
                  <a:schemeClr val="bg1"/>
                </a:solidFill>
              </a:rPr>
              <a:t>:</a:t>
            </a:r>
          </a:p>
          <a:p>
            <a:endParaRPr lang="en-US" sz="700" b="1" dirty="0" smtClean="0">
              <a:solidFill>
                <a:schemeClr val="bg1"/>
              </a:solidFill>
            </a:endParaRPr>
          </a:p>
          <a:p>
            <a:pPr lvl="1"/>
            <a:r>
              <a:rPr lang="en-US" dirty="0" smtClean="0">
                <a:solidFill>
                  <a:schemeClr val="bg1"/>
                </a:solidFill>
              </a:rPr>
              <a:t>1 </a:t>
            </a:r>
            <a:r>
              <a:rPr lang="en-US" dirty="0" err="1" smtClean="0">
                <a:solidFill>
                  <a:schemeClr val="bg1"/>
                </a:solidFill>
              </a:rPr>
              <a:t>Ki</a:t>
            </a:r>
            <a:r>
              <a:rPr lang="en-US" dirty="0" smtClean="0">
                <a:solidFill>
                  <a:schemeClr val="bg1"/>
                </a:solidFill>
              </a:rPr>
              <a:t>. 6:23  And within the oracle he made two </a:t>
            </a:r>
            <a:r>
              <a:rPr lang="en-US" dirty="0" err="1" smtClean="0">
                <a:solidFill>
                  <a:schemeClr val="bg1"/>
                </a:solidFill>
              </a:rPr>
              <a:t>cherubims</a:t>
            </a:r>
            <a:r>
              <a:rPr lang="en-US" dirty="0" smtClean="0">
                <a:solidFill>
                  <a:schemeClr val="bg1"/>
                </a:solidFill>
              </a:rPr>
              <a:t> </a:t>
            </a:r>
            <a:r>
              <a:rPr lang="en-US" i="1" dirty="0" smtClean="0">
                <a:solidFill>
                  <a:schemeClr val="bg1"/>
                </a:solidFill>
              </a:rPr>
              <a:t>of</a:t>
            </a:r>
            <a:r>
              <a:rPr lang="en-US" dirty="0" smtClean="0">
                <a:solidFill>
                  <a:schemeClr val="bg1"/>
                </a:solidFill>
              </a:rPr>
              <a:t> </a:t>
            </a:r>
            <a:r>
              <a:rPr lang="en-US" b="1" dirty="0" smtClean="0">
                <a:solidFill>
                  <a:srgbClr val="FFFF00"/>
                </a:solidFill>
              </a:rPr>
              <a:t>olive tree</a:t>
            </a:r>
            <a:r>
              <a:rPr lang="en-US" dirty="0" smtClean="0">
                <a:solidFill>
                  <a:schemeClr val="bg1"/>
                </a:solidFill>
              </a:rPr>
              <a:t>, </a:t>
            </a:r>
            <a:r>
              <a:rPr lang="en-US" i="1" dirty="0" smtClean="0">
                <a:solidFill>
                  <a:schemeClr val="bg1"/>
                </a:solidFill>
              </a:rPr>
              <a:t>each</a:t>
            </a:r>
            <a:r>
              <a:rPr lang="en-US" dirty="0" smtClean="0">
                <a:solidFill>
                  <a:schemeClr val="bg1"/>
                </a:solidFill>
              </a:rPr>
              <a:t> ten cubits high.</a:t>
            </a:r>
          </a:p>
          <a:p>
            <a:pPr lvl="1"/>
            <a:endParaRPr lang="en-US" sz="400" dirty="0" smtClean="0">
              <a:solidFill>
                <a:schemeClr val="bg1"/>
              </a:solidFill>
            </a:endParaRPr>
          </a:p>
          <a:p>
            <a:pPr lvl="1"/>
            <a:r>
              <a:rPr lang="en-US" dirty="0" smtClean="0">
                <a:solidFill>
                  <a:schemeClr val="bg1"/>
                </a:solidFill>
              </a:rPr>
              <a:t>1 </a:t>
            </a:r>
            <a:r>
              <a:rPr lang="en-US" dirty="0" err="1" smtClean="0">
                <a:solidFill>
                  <a:schemeClr val="bg1"/>
                </a:solidFill>
              </a:rPr>
              <a:t>Ki</a:t>
            </a:r>
            <a:r>
              <a:rPr lang="en-US" dirty="0" smtClean="0">
                <a:solidFill>
                  <a:schemeClr val="bg1"/>
                </a:solidFill>
              </a:rPr>
              <a:t>. 6:27  And he set the </a:t>
            </a:r>
            <a:r>
              <a:rPr lang="en-US" dirty="0" err="1" smtClean="0">
                <a:solidFill>
                  <a:schemeClr val="bg1"/>
                </a:solidFill>
              </a:rPr>
              <a:t>cherubims</a:t>
            </a:r>
            <a:r>
              <a:rPr lang="en-US" dirty="0" smtClean="0">
                <a:solidFill>
                  <a:schemeClr val="bg1"/>
                </a:solidFill>
              </a:rPr>
              <a:t> within the inner house: and they stretched forth the wings of the </a:t>
            </a:r>
            <a:r>
              <a:rPr lang="en-US" dirty="0" err="1" smtClean="0">
                <a:solidFill>
                  <a:schemeClr val="bg1"/>
                </a:solidFill>
              </a:rPr>
              <a:t>cherubims</a:t>
            </a:r>
            <a:r>
              <a:rPr lang="en-US" dirty="0" smtClean="0">
                <a:solidFill>
                  <a:schemeClr val="bg1"/>
                </a:solidFill>
              </a:rPr>
              <a:t>, so that the wing of the one touched the </a:t>
            </a:r>
            <a:r>
              <a:rPr lang="en-US" i="1" dirty="0" smtClean="0">
                <a:solidFill>
                  <a:schemeClr val="bg1"/>
                </a:solidFill>
              </a:rPr>
              <a:t>one</a:t>
            </a:r>
            <a:r>
              <a:rPr lang="en-US" dirty="0" smtClean="0">
                <a:solidFill>
                  <a:schemeClr val="bg1"/>
                </a:solidFill>
              </a:rPr>
              <a:t> wall, and the wing of the other cherub touched the other wall; and their wings touched one another in the midst of the house.</a:t>
            </a:r>
          </a:p>
          <a:p>
            <a:pPr lvl="1"/>
            <a:endParaRPr lang="en-US" sz="400" dirty="0" smtClean="0">
              <a:solidFill>
                <a:schemeClr val="bg1"/>
              </a:solidFill>
            </a:endParaRPr>
          </a:p>
          <a:p>
            <a:pPr lvl="1"/>
            <a:r>
              <a:rPr lang="en-US" dirty="0" smtClean="0">
                <a:solidFill>
                  <a:schemeClr val="bg1"/>
                </a:solidFill>
              </a:rPr>
              <a:t>1 </a:t>
            </a:r>
            <a:r>
              <a:rPr lang="en-US" dirty="0" err="1" smtClean="0">
                <a:solidFill>
                  <a:schemeClr val="bg1"/>
                </a:solidFill>
              </a:rPr>
              <a:t>Ki</a:t>
            </a:r>
            <a:r>
              <a:rPr lang="en-US" dirty="0" smtClean="0">
                <a:solidFill>
                  <a:schemeClr val="bg1"/>
                </a:solidFill>
              </a:rPr>
              <a:t>. 6:28  And </a:t>
            </a:r>
            <a:r>
              <a:rPr lang="en-US" b="1" dirty="0" smtClean="0">
                <a:solidFill>
                  <a:srgbClr val="FFFF00"/>
                </a:solidFill>
              </a:rPr>
              <a:t>he overlaid the </a:t>
            </a:r>
            <a:r>
              <a:rPr lang="en-US" b="1" dirty="0" err="1" smtClean="0">
                <a:solidFill>
                  <a:srgbClr val="FFFF00"/>
                </a:solidFill>
              </a:rPr>
              <a:t>cherubims</a:t>
            </a:r>
            <a:r>
              <a:rPr lang="en-US" b="1" dirty="0" smtClean="0">
                <a:solidFill>
                  <a:srgbClr val="FFFF00"/>
                </a:solidFill>
              </a:rPr>
              <a:t> with gold</a:t>
            </a:r>
            <a:r>
              <a:rPr lang="en-US" dirty="0" smtClean="0">
                <a:solidFill>
                  <a:schemeClr val="bg1"/>
                </a:solidFill>
              </a:rPr>
              <a:t>.</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dirty="0" smtClean="0">
                <a:solidFill>
                  <a:srgbClr val="FFFF00"/>
                </a:solidFill>
              </a:rPr>
              <a:t>For the </a:t>
            </a:r>
            <a:r>
              <a:rPr lang="en-US" sz="4000" b="1" dirty="0" err="1" smtClean="0">
                <a:solidFill>
                  <a:srgbClr val="FFFF00"/>
                </a:solidFill>
              </a:rPr>
              <a:t>cherubims</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600" dirty="0" smtClean="0">
                <a:solidFill>
                  <a:schemeClr val="bg1"/>
                </a:solidFill>
              </a:rPr>
              <a:t>These are the “</a:t>
            </a:r>
            <a:r>
              <a:rPr lang="en-US" sz="2600" b="1" dirty="0" smtClean="0">
                <a:solidFill>
                  <a:srgbClr val="FFFF00"/>
                </a:solidFill>
              </a:rPr>
              <a:t>two witnesses</a:t>
            </a:r>
            <a:r>
              <a:rPr lang="en-US" sz="2600" dirty="0" smtClean="0">
                <a:solidFill>
                  <a:schemeClr val="bg1"/>
                </a:solidFill>
              </a:rPr>
              <a:t>” </a:t>
            </a:r>
            <a:r>
              <a:rPr lang="en-US" sz="2600" dirty="0" smtClean="0">
                <a:solidFill>
                  <a:srgbClr val="00B050"/>
                </a:solidFill>
              </a:rPr>
              <a:t>(</a:t>
            </a:r>
            <a:r>
              <a:rPr lang="en-US" sz="2600" b="1" dirty="0" smtClean="0">
                <a:solidFill>
                  <a:srgbClr val="00B050"/>
                </a:solidFill>
              </a:rPr>
              <a:t>Rom.</a:t>
            </a:r>
            <a:r>
              <a:rPr lang="en-US" sz="2600" dirty="0" smtClean="0">
                <a:solidFill>
                  <a:srgbClr val="00B050"/>
                </a:solidFill>
              </a:rPr>
              <a:t> </a:t>
            </a:r>
            <a:r>
              <a:rPr lang="en-US" sz="2600" dirty="0" smtClean="0">
                <a:solidFill>
                  <a:schemeClr val="bg1"/>
                </a:solidFill>
              </a:rPr>
              <a:t>3:21; </a:t>
            </a:r>
            <a:r>
              <a:rPr lang="en-US" sz="2600" b="1" dirty="0" smtClean="0">
                <a:solidFill>
                  <a:srgbClr val="00B050"/>
                </a:solidFill>
              </a:rPr>
              <a:t>Rev.</a:t>
            </a:r>
            <a:r>
              <a:rPr lang="en-US" sz="2600" dirty="0" smtClean="0">
                <a:solidFill>
                  <a:schemeClr val="bg1"/>
                </a:solidFill>
              </a:rPr>
              <a:t> 11:3</a:t>
            </a:r>
            <a:r>
              <a:rPr lang="en-US" sz="2600" dirty="0" smtClean="0">
                <a:solidFill>
                  <a:srgbClr val="00B050"/>
                </a:solidFill>
              </a:rPr>
              <a:t>)</a:t>
            </a:r>
            <a:r>
              <a:rPr lang="en-US" sz="2600" dirty="0" smtClean="0">
                <a:solidFill>
                  <a:schemeClr val="bg1"/>
                </a:solidFill>
              </a:rPr>
              <a:t>, to </a:t>
            </a:r>
            <a:r>
              <a:rPr lang="en-US" sz="2600" b="1" u="sng" dirty="0" smtClean="0">
                <a:solidFill>
                  <a:schemeClr val="bg1"/>
                </a:solidFill>
              </a:rPr>
              <a:t>the Law</a:t>
            </a:r>
            <a:r>
              <a:rPr lang="en-US" sz="2600" dirty="0" smtClean="0">
                <a:solidFill>
                  <a:schemeClr val="bg1"/>
                </a:solidFill>
              </a:rPr>
              <a:t> </a:t>
            </a:r>
            <a:r>
              <a:rPr lang="en-US" sz="2600" dirty="0" smtClean="0">
                <a:solidFill>
                  <a:srgbClr val="00B050"/>
                </a:solidFill>
              </a:rPr>
              <a:t>(Moses, a type)</a:t>
            </a:r>
            <a:r>
              <a:rPr lang="en-US" sz="2600" dirty="0" smtClean="0">
                <a:solidFill>
                  <a:schemeClr val="bg1"/>
                </a:solidFill>
              </a:rPr>
              <a:t> and to </a:t>
            </a:r>
            <a:r>
              <a:rPr lang="en-US" sz="2600" b="1" u="sng" dirty="0" smtClean="0">
                <a:solidFill>
                  <a:schemeClr val="bg1"/>
                </a:solidFill>
              </a:rPr>
              <a:t>the Testimony</a:t>
            </a:r>
            <a:r>
              <a:rPr lang="en-US" sz="2600" dirty="0" smtClean="0">
                <a:solidFill>
                  <a:schemeClr val="bg1"/>
                </a:solidFill>
              </a:rPr>
              <a:t> </a:t>
            </a:r>
            <a:r>
              <a:rPr lang="en-US" sz="2600" dirty="0" smtClean="0">
                <a:solidFill>
                  <a:srgbClr val="00B050"/>
                </a:solidFill>
              </a:rPr>
              <a:t>(Elijah, a type)</a:t>
            </a:r>
            <a:r>
              <a:rPr lang="en-US" sz="2600" dirty="0" smtClean="0">
                <a:solidFill>
                  <a:schemeClr val="bg1"/>
                </a:solidFill>
              </a:rPr>
              <a:t>, also the two </a:t>
            </a:r>
            <a:r>
              <a:rPr lang="en-US" sz="2600" b="1" dirty="0" smtClean="0">
                <a:solidFill>
                  <a:schemeClr val="bg1"/>
                </a:solidFill>
              </a:rPr>
              <a:t>“</a:t>
            </a:r>
            <a:r>
              <a:rPr lang="en-US" sz="2600" b="1" dirty="0" smtClean="0">
                <a:solidFill>
                  <a:srgbClr val="FFFF00"/>
                </a:solidFill>
              </a:rPr>
              <a:t>anointed ones</a:t>
            </a:r>
            <a:r>
              <a:rPr lang="en-US" sz="2600" b="1" dirty="0" smtClean="0">
                <a:solidFill>
                  <a:schemeClr val="bg1"/>
                </a:solidFill>
              </a:rPr>
              <a:t>”</a:t>
            </a:r>
            <a:r>
              <a:rPr lang="en-US" sz="2600" dirty="0" smtClean="0">
                <a:solidFill>
                  <a:schemeClr val="bg1"/>
                </a:solidFill>
              </a:rPr>
              <a:t> </a:t>
            </a:r>
            <a:r>
              <a:rPr lang="en-US" sz="2600" dirty="0" smtClean="0">
                <a:solidFill>
                  <a:srgbClr val="00B050"/>
                </a:solidFill>
              </a:rPr>
              <a:t>(</a:t>
            </a:r>
            <a:r>
              <a:rPr lang="en-US" sz="2600" b="1" dirty="0" smtClean="0">
                <a:solidFill>
                  <a:srgbClr val="FFFF00"/>
                </a:solidFill>
              </a:rPr>
              <a:t>King</a:t>
            </a:r>
            <a:r>
              <a:rPr lang="en-US" sz="2600" dirty="0" smtClean="0">
                <a:solidFill>
                  <a:srgbClr val="00B050"/>
                </a:solidFill>
              </a:rPr>
              <a:t> and </a:t>
            </a:r>
            <a:r>
              <a:rPr lang="en-US" sz="2600" b="1" dirty="0" smtClean="0">
                <a:solidFill>
                  <a:srgbClr val="FFFF00"/>
                </a:solidFill>
              </a:rPr>
              <a:t>Priest</a:t>
            </a:r>
            <a:r>
              <a:rPr lang="en-US" sz="2600" dirty="0" smtClean="0">
                <a:solidFill>
                  <a:srgbClr val="00B050"/>
                </a:solidFill>
              </a:rPr>
              <a:t>, as we are, filled with the golden oil of His grace, “</a:t>
            </a:r>
            <a:r>
              <a:rPr lang="en-US" sz="2600" b="1" dirty="0" smtClean="0">
                <a:solidFill>
                  <a:srgbClr val="FFFF00"/>
                </a:solidFill>
              </a:rPr>
              <a:t>righteousness</a:t>
            </a:r>
            <a:r>
              <a:rPr lang="en-US" sz="2600" dirty="0" smtClean="0">
                <a:solidFill>
                  <a:srgbClr val="00B050"/>
                </a:solidFill>
              </a:rPr>
              <a:t>” and “</a:t>
            </a:r>
            <a:r>
              <a:rPr lang="en-US" sz="2600" b="1" dirty="0" smtClean="0">
                <a:solidFill>
                  <a:srgbClr val="FFFF00"/>
                </a:solidFill>
              </a:rPr>
              <a:t>salvation</a:t>
            </a:r>
            <a:r>
              <a:rPr lang="en-US" sz="2600" dirty="0" smtClean="0">
                <a:solidFill>
                  <a:srgbClr val="00B050"/>
                </a:solidFill>
              </a:rPr>
              <a:t>”)</a:t>
            </a:r>
            <a:r>
              <a:rPr lang="en-US" sz="2600" dirty="0" smtClean="0">
                <a:solidFill>
                  <a:schemeClr val="bg1"/>
                </a:solidFill>
              </a:rPr>
              <a:t> that stand before the Lord of the whole earth:</a:t>
            </a:r>
          </a:p>
          <a:p>
            <a:endParaRPr lang="en-US" sz="200" b="1" dirty="0" smtClean="0">
              <a:solidFill>
                <a:schemeClr val="bg1"/>
              </a:solidFill>
            </a:endParaRPr>
          </a:p>
          <a:p>
            <a:pPr lvl="1"/>
            <a:r>
              <a:rPr lang="en-US" sz="2600" dirty="0" smtClean="0">
                <a:solidFill>
                  <a:schemeClr val="bg1"/>
                </a:solidFill>
              </a:rPr>
              <a:t>Rom. 3:21  But now the righteousness of God without the law is manifested, being </a:t>
            </a:r>
            <a:r>
              <a:rPr lang="en-US" sz="2600" b="1" dirty="0" smtClean="0">
                <a:solidFill>
                  <a:srgbClr val="FFFF00"/>
                </a:solidFill>
              </a:rPr>
              <a:t>witnessed</a:t>
            </a:r>
            <a:r>
              <a:rPr lang="en-US" sz="2600" dirty="0" smtClean="0">
                <a:solidFill>
                  <a:schemeClr val="bg1"/>
                </a:solidFill>
              </a:rPr>
              <a:t> </a:t>
            </a:r>
            <a:r>
              <a:rPr lang="en-US" sz="2600" b="1" u="sng" dirty="0" smtClean="0">
                <a:solidFill>
                  <a:schemeClr val="bg1"/>
                </a:solidFill>
              </a:rPr>
              <a:t>by</a:t>
            </a:r>
            <a:r>
              <a:rPr lang="en-US" sz="2600" dirty="0" smtClean="0">
                <a:solidFill>
                  <a:schemeClr val="bg1"/>
                </a:solidFill>
              </a:rPr>
              <a:t> </a:t>
            </a:r>
            <a:r>
              <a:rPr lang="en-US" sz="2600" b="1" dirty="0" smtClean="0">
                <a:solidFill>
                  <a:srgbClr val="FFFF00"/>
                </a:solidFill>
              </a:rPr>
              <a:t>the law</a:t>
            </a:r>
            <a:r>
              <a:rPr lang="en-US" sz="2600" dirty="0" smtClean="0">
                <a:solidFill>
                  <a:schemeClr val="bg1"/>
                </a:solidFill>
              </a:rPr>
              <a:t> and </a:t>
            </a:r>
            <a:r>
              <a:rPr lang="en-US" sz="2600" b="1" dirty="0" smtClean="0">
                <a:solidFill>
                  <a:srgbClr val="FFFF00"/>
                </a:solidFill>
              </a:rPr>
              <a:t>the prophets</a:t>
            </a:r>
            <a:r>
              <a:rPr lang="en-US" sz="2600" dirty="0" smtClean="0">
                <a:solidFill>
                  <a:schemeClr val="bg1"/>
                </a:solidFill>
              </a:rPr>
              <a:t>;</a:t>
            </a:r>
          </a:p>
          <a:p>
            <a:pPr lvl="1"/>
            <a:endParaRPr lang="en-US" sz="200" dirty="0" smtClean="0">
              <a:solidFill>
                <a:schemeClr val="bg1"/>
              </a:solidFill>
            </a:endParaRPr>
          </a:p>
          <a:p>
            <a:pPr lvl="1"/>
            <a:r>
              <a:rPr lang="en-US" sz="2600" dirty="0" smtClean="0">
                <a:solidFill>
                  <a:schemeClr val="bg1"/>
                </a:solidFill>
              </a:rPr>
              <a:t>Isa. 8:20  To </a:t>
            </a:r>
            <a:r>
              <a:rPr lang="en-US" sz="2600" b="1" dirty="0" smtClean="0">
                <a:solidFill>
                  <a:srgbClr val="FFFF00"/>
                </a:solidFill>
              </a:rPr>
              <a:t>the law</a:t>
            </a:r>
            <a:r>
              <a:rPr lang="en-US" sz="2600" dirty="0" smtClean="0">
                <a:solidFill>
                  <a:schemeClr val="bg1"/>
                </a:solidFill>
              </a:rPr>
              <a:t> and to </a:t>
            </a:r>
            <a:r>
              <a:rPr lang="en-US" sz="2600" b="1" dirty="0" smtClean="0">
                <a:solidFill>
                  <a:srgbClr val="FFFF00"/>
                </a:solidFill>
              </a:rPr>
              <a:t>the testimony</a:t>
            </a:r>
            <a:r>
              <a:rPr lang="en-US" sz="2600" dirty="0" smtClean="0">
                <a:solidFill>
                  <a:schemeClr val="bg1"/>
                </a:solidFill>
              </a:rPr>
              <a:t>: if they speak not according to </a:t>
            </a:r>
            <a:r>
              <a:rPr lang="en-US" sz="2600" b="1" dirty="0" smtClean="0">
                <a:solidFill>
                  <a:srgbClr val="FFFF00"/>
                </a:solidFill>
              </a:rPr>
              <a:t>this word</a:t>
            </a:r>
            <a:r>
              <a:rPr lang="en-US" sz="2600" dirty="0" smtClean="0">
                <a:solidFill>
                  <a:schemeClr val="bg1"/>
                </a:solidFill>
              </a:rPr>
              <a:t>, </a:t>
            </a:r>
            <a:r>
              <a:rPr lang="en-US" sz="2600" i="1" dirty="0" smtClean="0">
                <a:solidFill>
                  <a:schemeClr val="bg1"/>
                </a:solidFill>
              </a:rPr>
              <a:t>it is</a:t>
            </a:r>
            <a:r>
              <a:rPr lang="en-US" sz="2600" dirty="0" smtClean="0">
                <a:solidFill>
                  <a:schemeClr val="bg1"/>
                </a:solidFill>
              </a:rPr>
              <a:t> because </a:t>
            </a:r>
            <a:r>
              <a:rPr lang="en-US" sz="2600" i="1" dirty="0" smtClean="0">
                <a:solidFill>
                  <a:schemeClr val="bg1"/>
                </a:solidFill>
              </a:rPr>
              <a:t>there is</a:t>
            </a:r>
            <a:r>
              <a:rPr lang="en-US" sz="2600" dirty="0" smtClean="0">
                <a:solidFill>
                  <a:schemeClr val="bg1"/>
                </a:solidFill>
              </a:rPr>
              <a:t> no </a:t>
            </a:r>
            <a:r>
              <a:rPr lang="en-US" sz="2600" b="1" dirty="0" smtClean="0">
                <a:solidFill>
                  <a:srgbClr val="FFFF00"/>
                </a:solidFill>
              </a:rPr>
              <a:t>light</a:t>
            </a:r>
            <a:r>
              <a:rPr lang="en-US" sz="2600" dirty="0" smtClean="0">
                <a:solidFill>
                  <a:schemeClr val="bg1"/>
                </a:solidFill>
              </a:rPr>
              <a:t> in them.</a:t>
            </a:r>
          </a:p>
          <a:p>
            <a:pPr lvl="1"/>
            <a:endParaRPr lang="en-US" sz="200" dirty="0" smtClean="0">
              <a:solidFill>
                <a:schemeClr val="bg1"/>
              </a:solidFill>
            </a:endParaRPr>
          </a:p>
          <a:p>
            <a:pPr lvl="1"/>
            <a:r>
              <a:rPr lang="en-US" sz="2600" dirty="0" smtClean="0">
                <a:solidFill>
                  <a:schemeClr val="bg1"/>
                </a:solidFill>
              </a:rPr>
              <a:t>Psa. 119:105  NUN. </a:t>
            </a:r>
            <a:r>
              <a:rPr lang="en-US" sz="2600" b="1" dirty="0" smtClean="0">
                <a:solidFill>
                  <a:srgbClr val="FFFF00"/>
                </a:solidFill>
              </a:rPr>
              <a:t>Thy word </a:t>
            </a:r>
            <a:r>
              <a:rPr lang="en-US" sz="2600" b="1" i="1" dirty="0" smtClean="0">
                <a:solidFill>
                  <a:srgbClr val="FFFF00"/>
                </a:solidFill>
              </a:rPr>
              <a:t>is</a:t>
            </a:r>
            <a:r>
              <a:rPr lang="en-US" sz="2600" b="1" dirty="0" smtClean="0">
                <a:solidFill>
                  <a:srgbClr val="FFFF00"/>
                </a:solidFill>
              </a:rPr>
              <a:t> a lamp</a:t>
            </a:r>
            <a:r>
              <a:rPr lang="en-US" sz="2600" dirty="0" smtClean="0">
                <a:solidFill>
                  <a:schemeClr val="bg1"/>
                </a:solidFill>
              </a:rPr>
              <a:t> unto my feet, and </a:t>
            </a:r>
            <a:r>
              <a:rPr lang="en-US" sz="2600" b="1" dirty="0" smtClean="0">
                <a:solidFill>
                  <a:srgbClr val="FFFF00"/>
                </a:solidFill>
              </a:rPr>
              <a:t>a light</a:t>
            </a:r>
            <a:r>
              <a:rPr lang="en-US" sz="2600" dirty="0" smtClean="0">
                <a:solidFill>
                  <a:schemeClr val="bg1"/>
                </a:solidFill>
              </a:rPr>
              <a:t> unto my path.</a:t>
            </a:r>
            <a:endParaRPr lang="en-US" sz="2600" b="1" dirty="0">
              <a:solidFill>
                <a:schemeClr val="bg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dirty="0" smtClean="0">
                <a:solidFill>
                  <a:srgbClr val="FFFF00"/>
                </a:solidFill>
              </a:rPr>
              <a:t>For the </a:t>
            </a:r>
            <a:r>
              <a:rPr lang="en-US" sz="4000" b="1" dirty="0" err="1" smtClean="0">
                <a:solidFill>
                  <a:srgbClr val="FFFF00"/>
                </a:solidFill>
              </a:rPr>
              <a:t>cherubims</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300" dirty="0" smtClean="0">
                <a:solidFill>
                  <a:schemeClr val="bg1"/>
                </a:solidFill>
              </a:rPr>
              <a:t>These are the “</a:t>
            </a:r>
            <a:r>
              <a:rPr lang="en-US" sz="2300" b="1" dirty="0" smtClean="0">
                <a:solidFill>
                  <a:srgbClr val="FFFF00"/>
                </a:solidFill>
              </a:rPr>
              <a:t>two witnesses</a:t>
            </a:r>
            <a:r>
              <a:rPr lang="en-US" sz="2300" dirty="0" smtClean="0">
                <a:solidFill>
                  <a:schemeClr val="bg1"/>
                </a:solidFill>
              </a:rPr>
              <a:t>” </a:t>
            </a:r>
            <a:r>
              <a:rPr lang="en-US" sz="2300" dirty="0" smtClean="0">
                <a:solidFill>
                  <a:srgbClr val="00B050"/>
                </a:solidFill>
              </a:rPr>
              <a:t>(</a:t>
            </a:r>
            <a:r>
              <a:rPr lang="en-US" sz="2300" b="1" dirty="0" smtClean="0">
                <a:solidFill>
                  <a:srgbClr val="00B050"/>
                </a:solidFill>
              </a:rPr>
              <a:t>Rom.</a:t>
            </a:r>
            <a:r>
              <a:rPr lang="en-US" sz="2300" dirty="0" smtClean="0">
                <a:solidFill>
                  <a:srgbClr val="00B050"/>
                </a:solidFill>
              </a:rPr>
              <a:t> </a:t>
            </a:r>
            <a:r>
              <a:rPr lang="en-US" sz="2300" dirty="0" smtClean="0">
                <a:solidFill>
                  <a:schemeClr val="bg1"/>
                </a:solidFill>
              </a:rPr>
              <a:t>3:21; </a:t>
            </a:r>
            <a:r>
              <a:rPr lang="en-US" sz="2300" b="1" dirty="0" smtClean="0">
                <a:solidFill>
                  <a:srgbClr val="00B050"/>
                </a:solidFill>
              </a:rPr>
              <a:t>Rev.</a:t>
            </a:r>
            <a:r>
              <a:rPr lang="en-US" sz="2300" dirty="0" smtClean="0">
                <a:solidFill>
                  <a:schemeClr val="bg1"/>
                </a:solidFill>
              </a:rPr>
              <a:t> 11:3</a:t>
            </a:r>
            <a:r>
              <a:rPr lang="en-US" sz="2300" dirty="0" smtClean="0">
                <a:solidFill>
                  <a:srgbClr val="00B050"/>
                </a:solidFill>
              </a:rPr>
              <a:t>)</a:t>
            </a:r>
            <a:r>
              <a:rPr lang="en-US" sz="2300" dirty="0" smtClean="0">
                <a:solidFill>
                  <a:schemeClr val="bg1"/>
                </a:solidFill>
              </a:rPr>
              <a:t>, to </a:t>
            </a:r>
            <a:r>
              <a:rPr lang="en-US" sz="2300" b="1" u="sng" dirty="0" smtClean="0">
                <a:solidFill>
                  <a:schemeClr val="bg1"/>
                </a:solidFill>
              </a:rPr>
              <a:t>the Law</a:t>
            </a:r>
            <a:r>
              <a:rPr lang="en-US" sz="2300" dirty="0" smtClean="0">
                <a:solidFill>
                  <a:schemeClr val="bg1"/>
                </a:solidFill>
              </a:rPr>
              <a:t> </a:t>
            </a:r>
            <a:r>
              <a:rPr lang="en-US" sz="2300" dirty="0" smtClean="0">
                <a:solidFill>
                  <a:srgbClr val="00B050"/>
                </a:solidFill>
              </a:rPr>
              <a:t>(Moses, a type)</a:t>
            </a:r>
            <a:r>
              <a:rPr lang="en-US" sz="2300" dirty="0" smtClean="0">
                <a:solidFill>
                  <a:schemeClr val="bg1"/>
                </a:solidFill>
              </a:rPr>
              <a:t> and to </a:t>
            </a:r>
            <a:r>
              <a:rPr lang="en-US" sz="2300" b="1" u="sng" dirty="0" smtClean="0">
                <a:solidFill>
                  <a:schemeClr val="bg1"/>
                </a:solidFill>
              </a:rPr>
              <a:t>the Testimony</a:t>
            </a:r>
            <a:r>
              <a:rPr lang="en-US" sz="2300" dirty="0" smtClean="0">
                <a:solidFill>
                  <a:schemeClr val="bg1"/>
                </a:solidFill>
              </a:rPr>
              <a:t> </a:t>
            </a:r>
            <a:r>
              <a:rPr lang="en-US" sz="2300" dirty="0" smtClean="0">
                <a:solidFill>
                  <a:srgbClr val="00B050"/>
                </a:solidFill>
              </a:rPr>
              <a:t>(Elijah, a type)</a:t>
            </a:r>
            <a:r>
              <a:rPr lang="en-US" sz="2300" dirty="0" smtClean="0">
                <a:solidFill>
                  <a:schemeClr val="bg1"/>
                </a:solidFill>
              </a:rPr>
              <a:t>, also the two </a:t>
            </a:r>
            <a:r>
              <a:rPr lang="en-US" sz="2300" b="1" dirty="0" smtClean="0">
                <a:solidFill>
                  <a:schemeClr val="bg1"/>
                </a:solidFill>
              </a:rPr>
              <a:t>“</a:t>
            </a:r>
            <a:r>
              <a:rPr lang="en-US" sz="2300" b="1" dirty="0" smtClean="0">
                <a:solidFill>
                  <a:srgbClr val="FFFF00"/>
                </a:solidFill>
              </a:rPr>
              <a:t>anointed ones</a:t>
            </a:r>
            <a:r>
              <a:rPr lang="en-US" sz="2300" b="1" dirty="0" smtClean="0">
                <a:solidFill>
                  <a:schemeClr val="bg1"/>
                </a:solidFill>
              </a:rPr>
              <a:t>”</a:t>
            </a:r>
            <a:r>
              <a:rPr lang="en-US" sz="2300" dirty="0" smtClean="0">
                <a:solidFill>
                  <a:schemeClr val="bg1"/>
                </a:solidFill>
              </a:rPr>
              <a:t> </a:t>
            </a:r>
            <a:r>
              <a:rPr lang="en-US" sz="2300" dirty="0" smtClean="0">
                <a:solidFill>
                  <a:srgbClr val="00B050"/>
                </a:solidFill>
              </a:rPr>
              <a:t>(King and Priest, as we are, to be filled with the golden oil of His grace)</a:t>
            </a:r>
            <a:r>
              <a:rPr lang="en-US" sz="2300" dirty="0" smtClean="0">
                <a:solidFill>
                  <a:schemeClr val="bg1"/>
                </a:solidFill>
              </a:rPr>
              <a:t> that stand before the Lord of the whole earth:</a:t>
            </a:r>
          </a:p>
          <a:p>
            <a:pPr lvl="1"/>
            <a:endParaRPr lang="en-US" sz="200" dirty="0" smtClean="0">
              <a:solidFill>
                <a:schemeClr val="bg1"/>
              </a:solidFill>
            </a:endParaRPr>
          </a:p>
          <a:p>
            <a:pPr lvl="1"/>
            <a:r>
              <a:rPr lang="en-US" sz="2300" dirty="0" smtClean="0">
                <a:solidFill>
                  <a:schemeClr val="bg1"/>
                </a:solidFill>
              </a:rPr>
              <a:t>Pro. 6:23  For </a:t>
            </a:r>
            <a:r>
              <a:rPr lang="en-US" sz="2300" b="1" dirty="0" smtClean="0">
                <a:solidFill>
                  <a:srgbClr val="FFFF00"/>
                </a:solidFill>
              </a:rPr>
              <a:t>the commandment </a:t>
            </a:r>
            <a:r>
              <a:rPr lang="en-US" sz="2300" b="1" i="1" dirty="0" smtClean="0">
                <a:solidFill>
                  <a:srgbClr val="FFFF00"/>
                </a:solidFill>
              </a:rPr>
              <a:t>is</a:t>
            </a:r>
            <a:r>
              <a:rPr lang="en-US" sz="2300" b="1" dirty="0" smtClean="0">
                <a:solidFill>
                  <a:srgbClr val="FFFF00"/>
                </a:solidFill>
              </a:rPr>
              <a:t> a lamp</a:t>
            </a:r>
            <a:r>
              <a:rPr lang="en-US" sz="2300" dirty="0" smtClean="0">
                <a:solidFill>
                  <a:schemeClr val="bg1"/>
                </a:solidFill>
              </a:rPr>
              <a:t>; and </a:t>
            </a:r>
            <a:r>
              <a:rPr lang="en-US" sz="2300" b="1" dirty="0" smtClean="0">
                <a:solidFill>
                  <a:srgbClr val="FFFF00"/>
                </a:solidFill>
              </a:rPr>
              <a:t>the law </a:t>
            </a:r>
            <a:r>
              <a:rPr lang="en-US" sz="2300" b="1" i="1" dirty="0" smtClean="0">
                <a:solidFill>
                  <a:srgbClr val="FFFF00"/>
                </a:solidFill>
              </a:rPr>
              <a:t>is</a:t>
            </a:r>
            <a:r>
              <a:rPr lang="en-US" sz="2300" b="1" dirty="0" smtClean="0">
                <a:solidFill>
                  <a:srgbClr val="FFFF00"/>
                </a:solidFill>
              </a:rPr>
              <a:t> light</a:t>
            </a:r>
            <a:r>
              <a:rPr lang="en-US" sz="2300" dirty="0" smtClean="0">
                <a:solidFill>
                  <a:schemeClr val="bg1"/>
                </a:solidFill>
              </a:rPr>
              <a:t>; and reproofs of instruction </a:t>
            </a:r>
            <a:r>
              <a:rPr lang="en-US" sz="2300" i="1" dirty="0" smtClean="0">
                <a:solidFill>
                  <a:schemeClr val="bg1"/>
                </a:solidFill>
              </a:rPr>
              <a:t>are</a:t>
            </a:r>
            <a:r>
              <a:rPr lang="en-US" sz="2300" dirty="0" smtClean="0">
                <a:solidFill>
                  <a:schemeClr val="bg1"/>
                </a:solidFill>
              </a:rPr>
              <a:t> the way of life:</a:t>
            </a:r>
          </a:p>
          <a:p>
            <a:pPr lvl="1"/>
            <a:endParaRPr lang="en-US" sz="200" dirty="0" smtClean="0">
              <a:solidFill>
                <a:schemeClr val="bg1"/>
              </a:solidFill>
            </a:endParaRPr>
          </a:p>
          <a:p>
            <a:pPr lvl="1"/>
            <a:r>
              <a:rPr lang="en-US" sz="2300" dirty="0" smtClean="0">
                <a:solidFill>
                  <a:schemeClr val="bg1"/>
                </a:solidFill>
              </a:rPr>
              <a:t>1 </a:t>
            </a:r>
            <a:r>
              <a:rPr lang="en-US" sz="2300" dirty="0" err="1" smtClean="0">
                <a:solidFill>
                  <a:schemeClr val="bg1"/>
                </a:solidFill>
              </a:rPr>
              <a:t>Ki</a:t>
            </a:r>
            <a:r>
              <a:rPr lang="en-US" sz="2300" dirty="0" smtClean="0">
                <a:solidFill>
                  <a:schemeClr val="bg1"/>
                </a:solidFill>
              </a:rPr>
              <a:t>. 15:4  Nevertheless for </a:t>
            </a:r>
            <a:r>
              <a:rPr lang="en-US" sz="2300" b="1" dirty="0" smtClean="0">
                <a:solidFill>
                  <a:srgbClr val="FFFF00"/>
                </a:solidFill>
              </a:rPr>
              <a:t>David</a:t>
            </a:r>
            <a:r>
              <a:rPr lang="en-US" sz="2300" dirty="0" smtClean="0">
                <a:solidFill>
                  <a:schemeClr val="bg1"/>
                </a:solidFill>
              </a:rPr>
              <a:t>'s sake did the LORD his God give him </a:t>
            </a:r>
            <a:r>
              <a:rPr lang="en-US" sz="2300" b="1" dirty="0" smtClean="0">
                <a:solidFill>
                  <a:srgbClr val="FFFF00"/>
                </a:solidFill>
              </a:rPr>
              <a:t>a lamp in Jerusalem</a:t>
            </a:r>
            <a:r>
              <a:rPr lang="en-US" sz="2300" dirty="0" smtClean="0">
                <a:solidFill>
                  <a:schemeClr val="bg1"/>
                </a:solidFill>
              </a:rPr>
              <a:t>, to set up his son after him, and to establish Jerusalem:</a:t>
            </a:r>
          </a:p>
          <a:p>
            <a:pPr lvl="1"/>
            <a:endParaRPr lang="en-US" sz="200" dirty="0" smtClean="0">
              <a:solidFill>
                <a:schemeClr val="bg1"/>
              </a:solidFill>
            </a:endParaRPr>
          </a:p>
          <a:p>
            <a:pPr lvl="1"/>
            <a:r>
              <a:rPr lang="en-US" sz="2300" dirty="0" smtClean="0">
                <a:solidFill>
                  <a:schemeClr val="bg1"/>
                </a:solidFill>
              </a:rPr>
              <a:t>Psa. 132:17  There will I make the horn of </a:t>
            </a:r>
            <a:r>
              <a:rPr lang="en-US" sz="2300" b="1" dirty="0" smtClean="0">
                <a:solidFill>
                  <a:srgbClr val="FFFF00"/>
                </a:solidFill>
              </a:rPr>
              <a:t>David</a:t>
            </a:r>
            <a:r>
              <a:rPr lang="en-US" sz="2300" dirty="0" smtClean="0">
                <a:solidFill>
                  <a:schemeClr val="bg1"/>
                </a:solidFill>
              </a:rPr>
              <a:t> to bud: I have </a:t>
            </a:r>
            <a:r>
              <a:rPr lang="en-US" sz="2300" b="1" dirty="0" smtClean="0">
                <a:solidFill>
                  <a:srgbClr val="FFFF00"/>
                </a:solidFill>
              </a:rPr>
              <a:t>ordained a lamp for mine anointed</a:t>
            </a:r>
            <a:r>
              <a:rPr lang="en-US" sz="2300" dirty="0" smtClean="0">
                <a:solidFill>
                  <a:schemeClr val="bg1"/>
                </a:solidFill>
              </a:rPr>
              <a:t>.</a:t>
            </a:r>
          </a:p>
          <a:p>
            <a:pPr lvl="1"/>
            <a:endParaRPr lang="en-US" sz="200" b="1" dirty="0" smtClean="0">
              <a:solidFill>
                <a:schemeClr val="bg1"/>
              </a:solidFill>
            </a:endParaRPr>
          </a:p>
          <a:p>
            <a:pPr lvl="1"/>
            <a:r>
              <a:rPr lang="en-US" sz="2300" dirty="0" smtClean="0">
                <a:solidFill>
                  <a:schemeClr val="bg1"/>
                </a:solidFill>
              </a:rPr>
              <a:t>Isa. 62:1  For Zion's sake will I not hold my peace, and for Jerusalem's sake I will not rest, until </a:t>
            </a:r>
            <a:r>
              <a:rPr lang="en-US" sz="2300" b="1" dirty="0" smtClean="0">
                <a:solidFill>
                  <a:srgbClr val="FFFF00"/>
                </a:solidFill>
              </a:rPr>
              <a:t>the righteousness thereof go forth as brightness</a:t>
            </a:r>
            <a:r>
              <a:rPr lang="en-US" sz="2300" dirty="0" smtClean="0">
                <a:solidFill>
                  <a:schemeClr val="bg1"/>
                </a:solidFill>
              </a:rPr>
              <a:t>, and </a:t>
            </a:r>
            <a:r>
              <a:rPr lang="en-US" sz="2300" b="1" dirty="0" smtClean="0">
                <a:solidFill>
                  <a:srgbClr val="FFFF00"/>
                </a:solidFill>
              </a:rPr>
              <a:t>the salvation thereof as a lamp </a:t>
            </a:r>
            <a:r>
              <a:rPr lang="en-US" sz="2300" b="1" i="1" dirty="0" smtClean="0">
                <a:solidFill>
                  <a:srgbClr val="FFFF00"/>
                </a:solidFill>
              </a:rPr>
              <a:t>that</a:t>
            </a:r>
            <a:r>
              <a:rPr lang="en-US" sz="2300" b="1" dirty="0" smtClean="0">
                <a:solidFill>
                  <a:srgbClr val="FFFF00"/>
                </a:solidFill>
              </a:rPr>
              <a:t> </a:t>
            </a:r>
            <a:r>
              <a:rPr lang="en-US" sz="2300" b="1" dirty="0" err="1" smtClean="0">
                <a:solidFill>
                  <a:srgbClr val="FFFF00"/>
                </a:solidFill>
              </a:rPr>
              <a:t>burneth</a:t>
            </a:r>
            <a:r>
              <a:rPr lang="en-US" sz="2300" dirty="0" smtClean="0">
                <a:solidFill>
                  <a:schemeClr val="bg1"/>
                </a:solidFill>
              </a:rPr>
              <a:t>.</a:t>
            </a:r>
            <a:endParaRPr lang="en-US" sz="2300" b="1" dirty="0">
              <a:solidFill>
                <a:schemeClr val="bg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ble - The Two Witnesses 01.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ible - The Two Witnesses 0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ing-david-759x500.jpg"/>
          <p:cNvPicPr>
            <a:picLocks noGrp="1" noChangeAspect="1"/>
          </p:cNvPicPr>
          <p:nvPr>
            <p:ph idx="1"/>
          </p:nvPr>
        </p:nvPicPr>
        <p:blipFill>
          <a:blip r:embed="rId2" cstate="print"/>
          <a:stretch>
            <a:fillRect/>
          </a:stretch>
        </p:blipFill>
        <p:spPr>
          <a:xfrm>
            <a:off x="0" y="0"/>
            <a:ext cx="9144000" cy="3505200"/>
          </a:xfrm>
        </p:spPr>
      </p:pic>
      <p:pic>
        <p:nvPicPr>
          <p:cNvPr id="6" name="Picture 5" descr="Sabbath-ceremonial.jpg"/>
          <p:cNvPicPr>
            <a:picLocks noChangeAspect="1"/>
          </p:cNvPicPr>
          <p:nvPr/>
        </p:nvPicPr>
        <p:blipFill>
          <a:blip r:embed="rId3" cstate="print"/>
          <a:stretch>
            <a:fillRect/>
          </a:stretch>
        </p:blipFill>
        <p:spPr>
          <a:xfrm>
            <a:off x="0" y="3505200"/>
            <a:ext cx="9144000" cy="3352800"/>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8:8; </a:t>
            </a:r>
            <a:r>
              <a:rPr lang="en-US" sz="6600" b="1" dirty="0" smtClean="0">
                <a:solidFill>
                  <a:srgbClr val="00B050"/>
                </a:solidFill>
              </a:rPr>
              <a:t>2 Chr.</a:t>
            </a:r>
            <a:r>
              <a:rPr lang="en-US" sz="6600" b="1" dirty="0" smtClean="0">
                <a:solidFill>
                  <a:schemeClr val="bg1"/>
                </a:solidFill>
              </a:rPr>
              <a:t> 5:9 KJB</a:t>
            </a:r>
          </a:p>
        </p:txBody>
      </p:sp>
      <p:sp>
        <p:nvSpPr>
          <p:cNvPr id="3" name="Content Placeholder 2"/>
          <p:cNvSpPr>
            <a:spLocks noGrp="1"/>
          </p:cNvSpPr>
          <p:nvPr>
            <p:ph idx="1"/>
          </p:nvPr>
        </p:nvSpPr>
        <p:spPr>
          <a:xfrm>
            <a:off x="152400" y="1143000"/>
            <a:ext cx="8839200" cy="5562600"/>
          </a:xfrm>
        </p:spPr>
        <p:txBody>
          <a:bodyPr anchor="ctr">
            <a:normAutofit lnSpcReduction="10000"/>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8:8 </a:t>
            </a:r>
            <a:r>
              <a:rPr lang="en-US" sz="3600" dirty="0" smtClean="0">
                <a:solidFill>
                  <a:schemeClr val="bg1"/>
                </a:solidFill>
              </a:rPr>
              <a:t>- And they drew out the staves, that the ends of the staves were seen </a:t>
            </a:r>
            <a:r>
              <a:rPr lang="en-US" sz="3600" b="1" dirty="0" smtClean="0">
                <a:solidFill>
                  <a:srgbClr val="FFFF00"/>
                </a:solidFill>
              </a:rPr>
              <a:t>out in the holy </a:t>
            </a:r>
            <a:r>
              <a:rPr lang="en-US" sz="3600" b="1" i="1" dirty="0" smtClean="0">
                <a:solidFill>
                  <a:srgbClr val="FFFF00"/>
                </a:solidFill>
              </a:rPr>
              <a:t>place</a:t>
            </a:r>
            <a:r>
              <a:rPr lang="en-US" sz="3600" dirty="0" smtClean="0">
                <a:solidFill>
                  <a:schemeClr val="bg1"/>
                </a:solidFill>
              </a:rPr>
              <a:t> before the oracle</a:t>
            </a:r>
            <a:r>
              <a:rPr lang="en-US" sz="3600" b="1" dirty="0" smtClean="0">
                <a:solidFill>
                  <a:srgbClr val="FFFF00"/>
                </a:solidFill>
              </a:rPr>
              <a:t>, and</a:t>
            </a:r>
            <a:r>
              <a:rPr lang="en-US" sz="3600" dirty="0" smtClean="0">
                <a:solidFill>
                  <a:schemeClr val="bg1"/>
                </a:solidFill>
              </a:rPr>
              <a:t> they were not seen without</a:t>
            </a:r>
            <a:r>
              <a:rPr lang="en-US" sz="3600" b="1" dirty="0" smtClean="0">
                <a:solidFill>
                  <a:srgbClr val="FFFF00"/>
                </a:solidFill>
              </a:rPr>
              <a:t>:</a:t>
            </a:r>
            <a:r>
              <a:rPr lang="en-US" sz="3600" dirty="0" smtClean="0">
                <a:solidFill>
                  <a:schemeClr val="bg1"/>
                </a:solidFill>
              </a:rPr>
              <a:t> </a:t>
            </a:r>
            <a:r>
              <a:rPr lang="en-US" sz="3600" b="1" dirty="0" smtClean="0">
                <a:solidFill>
                  <a:srgbClr val="FFFF00"/>
                </a:solidFill>
              </a:rPr>
              <a:t>a</a:t>
            </a:r>
            <a:r>
              <a:rPr lang="en-US" sz="3600" dirty="0" smtClean="0">
                <a:solidFill>
                  <a:schemeClr val="bg1"/>
                </a:solidFill>
              </a:rPr>
              <a:t>nd there </a:t>
            </a:r>
            <a:r>
              <a:rPr lang="en-US" sz="3600" b="1" dirty="0" smtClean="0">
                <a:solidFill>
                  <a:srgbClr val="FFFF00"/>
                </a:solidFill>
              </a:rPr>
              <a:t>they are</a:t>
            </a:r>
            <a:r>
              <a:rPr lang="en-US" sz="3600" dirty="0" smtClean="0">
                <a:solidFill>
                  <a:schemeClr val="bg1"/>
                </a:solidFill>
              </a:rPr>
              <a:t> unto this day. </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5:9</a:t>
            </a:r>
            <a:r>
              <a:rPr lang="en-US" sz="3600" dirty="0" smtClean="0">
                <a:solidFill>
                  <a:schemeClr val="bg1"/>
                </a:solidFill>
              </a:rPr>
              <a:t> - And they drew out the staves </a:t>
            </a:r>
            <a:r>
              <a:rPr lang="en-US" sz="3600" b="1" i="1" dirty="0" smtClean="0">
                <a:solidFill>
                  <a:srgbClr val="FFFF00"/>
                </a:solidFill>
              </a:rPr>
              <a:t>of the ark</a:t>
            </a:r>
            <a:r>
              <a:rPr lang="en-US" sz="3600" dirty="0" smtClean="0">
                <a:solidFill>
                  <a:schemeClr val="bg1"/>
                </a:solidFill>
              </a:rPr>
              <a:t>, that the ends of the staves were seen </a:t>
            </a:r>
            <a:r>
              <a:rPr lang="en-US" sz="3600" b="1" dirty="0" smtClean="0">
                <a:solidFill>
                  <a:srgbClr val="FFFF00"/>
                </a:solidFill>
              </a:rPr>
              <a:t>from the ark</a:t>
            </a:r>
            <a:r>
              <a:rPr lang="en-US" sz="3600" dirty="0" smtClean="0">
                <a:solidFill>
                  <a:schemeClr val="bg1"/>
                </a:solidFill>
              </a:rPr>
              <a:t> before the oracle</a:t>
            </a:r>
            <a:r>
              <a:rPr lang="en-US" sz="3600" b="1" dirty="0" smtClean="0">
                <a:solidFill>
                  <a:srgbClr val="FFFF00"/>
                </a:solidFill>
              </a:rPr>
              <a:t>; but </a:t>
            </a:r>
            <a:r>
              <a:rPr lang="en-US" sz="3600" dirty="0" smtClean="0">
                <a:solidFill>
                  <a:schemeClr val="bg1"/>
                </a:solidFill>
              </a:rPr>
              <a:t>they were not seen without</a:t>
            </a:r>
            <a:r>
              <a:rPr lang="en-US" sz="3600" b="1" dirty="0" smtClean="0">
                <a:solidFill>
                  <a:srgbClr val="FFFF00"/>
                </a:solidFill>
              </a:rPr>
              <a:t>.</a:t>
            </a:r>
            <a:r>
              <a:rPr lang="en-US" sz="3600" dirty="0" smtClean="0">
                <a:solidFill>
                  <a:schemeClr val="bg1"/>
                </a:solidFill>
              </a:rPr>
              <a:t> </a:t>
            </a:r>
            <a:r>
              <a:rPr lang="en-US" sz="3600" b="1" dirty="0" smtClean="0">
                <a:solidFill>
                  <a:srgbClr val="FFFF00"/>
                </a:solidFill>
              </a:rPr>
              <a:t>A</a:t>
            </a:r>
            <a:r>
              <a:rPr lang="en-US" sz="3600" dirty="0" smtClean="0">
                <a:solidFill>
                  <a:schemeClr val="bg1"/>
                </a:solidFill>
              </a:rPr>
              <a:t>nd there </a:t>
            </a:r>
            <a:r>
              <a:rPr lang="en-US" sz="3600" b="1" dirty="0" smtClean="0">
                <a:solidFill>
                  <a:srgbClr val="FFFF00"/>
                </a:solidFill>
              </a:rPr>
              <a:t>it is</a:t>
            </a:r>
            <a:r>
              <a:rPr lang="en-US" sz="3600" dirty="0" smtClean="0">
                <a:solidFill>
                  <a:schemeClr val="bg1"/>
                </a:solidFill>
              </a:rPr>
              <a:t> unto this day.</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a:t>
            </a:r>
            <a:r>
              <a:rPr lang="en-US" sz="3200" b="1" dirty="0" smtClean="0">
                <a:solidFill>
                  <a:srgbClr val="FFFF00"/>
                </a:solidFill>
              </a:rPr>
              <a:t>And they drew out the staves</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The staves are made out of </a:t>
            </a:r>
            <a:r>
              <a:rPr lang="en-US" dirty="0" err="1" smtClean="0">
                <a:solidFill>
                  <a:schemeClr val="bg1"/>
                </a:solidFill>
              </a:rPr>
              <a:t>shittim</a:t>
            </a:r>
            <a:r>
              <a:rPr lang="en-US" dirty="0" smtClean="0">
                <a:solidFill>
                  <a:schemeClr val="bg1"/>
                </a:solidFill>
              </a:rPr>
              <a:t> wood, and covered with gold, and were that with which the ark was borne aloft.  They were dead wood, covered in God's own golden character, reflecting His light, that we may be of use, to bear Him before the people:</a:t>
            </a:r>
          </a:p>
          <a:p>
            <a:endParaRPr lang="en-US" sz="800" b="1" dirty="0" smtClean="0">
              <a:solidFill>
                <a:schemeClr val="bg1"/>
              </a:solidFill>
            </a:endParaRPr>
          </a:p>
          <a:p>
            <a:pPr lvl="1"/>
            <a:r>
              <a:rPr lang="en-US" sz="3200" dirty="0" err="1" smtClean="0">
                <a:solidFill>
                  <a:schemeClr val="bg1"/>
                </a:solidFill>
              </a:rPr>
              <a:t>Exo</a:t>
            </a:r>
            <a:r>
              <a:rPr lang="en-US" sz="3200" dirty="0" smtClean="0">
                <a:solidFill>
                  <a:schemeClr val="bg1"/>
                </a:solidFill>
              </a:rPr>
              <a:t>. 25:13  And thou </a:t>
            </a:r>
            <a:r>
              <a:rPr lang="en-US" sz="3200" dirty="0" err="1" smtClean="0">
                <a:solidFill>
                  <a:schemeClr val="bg1"/>
                </a:solidFill>
              </a:rPr>
              <a:t>shalt</a:t>
            </a:r>
            <a:r>
              <a:rPr lang="en-US" sz="3200" dirty="0" smtClean="0">
                <a:solidFill>
                  <a:schemeClr val="bg1"/>
                </a:solidFill>
              </a:rPr>
              <a:t> </a:t>
            </a:r>
            <a:r>
              <a:rPr lang="en-US" sz="3200" b="1" dirty="0" smtClean="0">
                <a:solidFill>
                  <a:srgbClr val="FFFF00"/>
                </a:solidFill>
              </a:rPr>
              <a:t>make staves </a:t>
            </a:r>
            <a:r>
              <a:rPr lang="en-US" sz="3200" b="1" i="1" dirty="0" smtClean="0">
                <a:solidFill>
                  <a:srgbClr val="FFFF00"/>
                </a:solidFill>
              </a:rPr>
              <a:t>of</a:t>
            </a:r>
            <a:r>
              <a:rPr lang="en-US" sz="3200" b="1" dirty="0" smtClean="0">
                <a:solidFill>
                  <a:srgbClr val="FFFF00"/>
                </a:solidFill>
              </a:rPr>
              <a:t> </a:t>
            </a:r>
            <a:r>
              <a:rPr lang="en-US" sz="3200" b="1" dirty="0" err="1" smtClean="0">
                <a:solidFill>
                  <a:srgbClr val="FFFF00"/>
                </a:solidFill>
              </a:rPr>
              <a:t>shittim</a:t>
            </a:r>
            <a:r>
              <a:rPr lang="en-US" sz="3200" b="1" dirty="0" smtClean="0">
                <a:solidFill>
                  <a:srgbClr val="FFFF00"/>
                </a:solidFill>
              </a:rPr>
              <a:t> wood</a:t>
            </a:r>
            <a:r>
              <a:rPr lang="en-US" sz="3200" dirty="0" smtClean="0">
                <a:solidFill>
                  <a:schemeClr val="bg1"/>
                </a:solidFill>
              </a:rPr>
              <a:t>, and </a:t>
            </a:r>
            <a:r>
              <a:rPr lang="en-US" sz="3200" b="1" dirty="0" smtClean="0">
                <a:solidFill>
                  <a:srgbClr val="FFFF00"/>
                </a:solidFill>
              </a:rPr>
              <a:t>overlay them with gold</a:t>
            </a:r>
            <a:r>
              <a:rPr lang="en-US" sz="3200" dirty="0" smtClean="0">
                <a:solidFill>
                  <a:schemeClr val="bg1"/>
                </a:solidFill>
              </a:rPr>
              <a:t>.</a:t>
            </a:r>
          </a:p>
          <a:p>
            <a:pPr lvl="1"/>
            <a:endParaRPr lang="en-US" sz="500" dirty="0" smtClean="0">
              <a:solidFill>
                <a:schemeClr val="bg1"/>
              </a:solidFill>
            </a:endParaRPr>
          </a:p>
          <a:p>
            <a:pPr lvl="1"/>
            <a:r>
              <a:rPr lang="en-US" sz="3200" dirty="0" err="1" smtClean="0">
                <a:solidFill>
                  <a:schemeClr val="bg1"/>
                </a:solidFill>
              </a:rPr>
              <a:t>Exo</a:t>
            </a:r>
            <a:r>
              <a:rPr lang="en-US" sz="3200" dirty="0" smtClean="0">
                <a:solidFill>
                  <a:schemeClr val="bg1"/>
                </a:solidFill>
              </a:rPr>
              <a:t>. 25:14  And thou </a:t>
            </a:r>
            <a:r>
              <a:rPr lang="en-US" sz="3200" dirty="0" err="1" smtClean="0">
                <a:solidFill>
                  <a:schemeClr val="bg1"/>
                </a:solidFill>
              </a:rPr>
              <a:t>shalt</a:t>
            </a:r>
            <a:r>
              <a:rPr lang="en-US" sz="3200" dirty="0" smtClean="0">
                <a:solidFill>
                  <a:schemeClr val="bg1"/>
                </a:solidFill>
              </a:rPr>
              <a:t> </a:t>
            </a:r>
            <a:r>
              <a:rPr lang="en-US" sz="3200" b="1" dirty="0" smtClean="0">
                <a:solidFill>
                  <a:srgbClr val="FFFF00"/>
                </a:solidFill>
              </a:rPr>
              <a:t>put the staves into the rings by the sides of the ark, that the ark may be borne with them</a:t>
            </a:r>
            <a:r>
              <a:rPr lang="en-US" sz="3200" dirty="0" smtClean="0">
                <a:solidFill>
                  <a:schemeClr val="bg1"/>
                </a:solidFill>
              </a:rPr>
              <a:t>.</a:t>
            </a:r>
            <a:endParaRPr lang="en-US" sz="3200" b="1" dirty="0" smtClean="0">
              <a:solidFill>
                <a:schemeClr val="bg1"/>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e-Ark-of-the-Covenant-1288x724.pn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8:9; </a:t>
            </a:r>
            <a:r>
              <a:rPr lang="en-US" sz="6600" b="1" dirty="0" smtClean="0">
                <a:solidFill>
                  <a:srgbClr val="00B050"/>
                </a:solidFill>
              </a:rPr>
              <a:t>2 Chr.</a:t>
            </a:r>
            <a:r>
              <a:rPr lang="en-US" sz="6600" b="1" dirty="0" smtClean="0">
                <a:solidFill>
                  <a:schemeClr val="bg1"/>
                </a:solidFill>
              </a:rPr>
              <a:t> 5:10 KJB</a:t>
            </a:r>
          </a:p>
        </p:txBody>
      </p:sp>
      <p:sp>
        <p:nvSpPr>
          <p:cNvPr id="3" name="Content Placeholder 2"/>
          <p:cNvSpPr>
            <a:spLocks noGrp="1"/>
          </p:cNvSpPr>
          <p:nvPr>
            <p:ph idx="1"/>
          </p:nvPr>
        </p:nvSpPr>
        <p:spPr>
          <a:xfrm>
            <a:off x="152400" y="1143000"/>
            <a:ext cx="8839200" cy="5562600"/>
          </a:xfrm>
        </p:spPr>
        <p:txBody>
          <a:bodyPr anchor="ctr">
            <a:normAutofit lnSpcReduction="10000"/>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8:9 </a:t>
            </a:r>
            <a:r>
              <a:rPr lang="en-US" sz="3600" dirty="0" smtClean="0">
                <a:solidFill>
                  <a:schemeClr val="bg1"/>
                </a:solidFill>
              </a:rPr>
              <a:t>- </a:t>
            </a:r>
            <a:r>
              <a:rPr lang="en-US" sz="3600" i="1" dirty="0" smtClean="0">
                <a:solidFill>
                  <a:schemeClr val="bg1"/>
                </a:solidFill>
              </a:rPr>
              <a:t>There was</a:t>
            </a:r>
            <a:r>
              <a:rPr lang="en-US" sz="3600" dirty="0" smtClean="0">
                <a:solidFill>
                  <a:schemeClr val="bg1"/>
                </a:solidFill>
              </a:rPr>
              <a:t> nothing in the ark save the two tables </a:t>
            </a:r>
            <a:r>
              <a:rPr lang="en-US" sz="3600" b="1" dirty="0" smtClean="0">
                <a:solidFill>
                  <a:srgbClr val="FFFF00"/>
                </a:solidFill>
              </a:rPr>
              <a:t>of stone,</a:t>
            </a:r>
            <a:r>
              <a:rPr lang="en-US" sz="3600" dirty="0" smtClean="0">
                <a:solidFill>
                  <a:schemeClr val="bg1"/>
                </a:solidFill>
              </a:rPr>
              <a:t> which Moses put </a:t>
            </a:r>
            <a:r>
              <a:rPr lang="en-US" sz="3600" b="1" dirty="0" smtClean="0">
                <a:solidFill>
                  <a:srgbClr val="FFFF00"/>
                </a:solidFill>
              </a:rPr>
              <a:t>there</a:t>
            </a:r>
            <a:r>
              <a:rPr lang="en-US" sz="3600" dirty="0" smtClean="0">
                <a:solidFill>
                  <a:schemeClr val="bg1"/>
                </a:solidFill>
              </a:rPr>
              <a:t> at </a:t>
            </a:r>
            <a:r>
              <a:rPr lang="en-US" sz="3600" dirty="0" err="1" smtClean="0">
                <a:solidFill>
                  <a:schemeClr val="bg1"/>
                </a:solidFill>
              </a:rPr>
              <a:t>Horeb</a:t>
            </a:r>
            <a:r>
              <a:rPr lang="en-US" sz="3600" dirty="0" smtClean="0">
                <a:solidFill>
                  <a:schemeClr val="bg1"/>
                </a:solidFill>
              </a:rPr>
              <a:t>, when the LORD made </a:t>
            </a:r>
            <a:r>
              <a:rPr lang="en-US" sz="3600" i="1" dirty="0" smtClean="0">
                <a:solidFill>
                  <a:schemeClr val="bg1"/>
                </a:solidFill>
              </a:rPr>
              <a:t>a covenant</a:t>
            </a:r>
            <a:r>
              <a:rPr lang="en-US" sz="3600" dirty="0" smtClean="0">
                <a:solidFill>
                  <a:schemeClr val="bg1"/>
                </a:solidFill>
              </a:rPr>
              <a:t> with the children of Israel, when they came out of </a:t>
            </a:r>
            <a:r>
              <a:rPr lang="en-US" sz="3600" b="1" dirty="0" smtClean="0">
                <a:solidFill>
                  <a:srgbClr val="FFFF00"/>
                </a:solidFill>
              </a:rPr>
              <a:t>the land of</a:t>
            </a:r>
            <a:r>
              <a:rPr lang="en-US" sz="3600" dirty="0" smtClean="0">
                <a:solidFill>
                  <a:schemeClr val="bg1"/>
                </a:solidFill>
              </a:rPr>
              <a:t> Egypt.</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5:10</a:t>
            </a:r>
            <a:r>
              <a:rPr lang="en-US" sz="3600" dirty="0" smtClean="0">
                <a:solidFill>
                  <a:schemeClr val="bg1"/>
                </a:solidFill>
              </a:rPr>
              <a:t> - </a:t>
            </a:r>
            <a:r>
              <a:rPr lang="en-US" sz="3600" i="1" dirty="0" smtClean="0">
                <a:solidFill>
                  <a:schemeClr val="bg1"/>
                </a:solidFill>
              </a:rPr>
              <a:t>There was</a:t>
            </a:r>
            <a:r>
              <a:rPr lang="en-US" sz="3600" dirty="0" smtClean="0">
                <a:solidFill>
                  <a:schemeClr val="bg1"/>
                </a:solidFill>
              </a:rPr>
              <a:t> nothing in the ark save the two tables which Moses put </a:t>
            </a:r>
            <a:r>
              <a:rPr lang="en-US" sz="3600" b="1" i="1" dirty="0" smtClean="0">
                <a:solidFill>
                  <a:srgbClr val="FFFF00"/>
                </a:solidFill>
              </a:rPr>
              <a:t>therein</a:t>
            </a:r>
            <a:r>
              <a:rPr lang="en-US" sz="3600" dirty="0" smtClean="0">
                <a:solidFill>
                  <a:schemeClr val="bg1"/>
                </a:solidFill>
              </a:rPr>
              <a:t> at </a:t>
            </a:r>
            <a:r>
              <a:rPr lang="en-US" sz="3600" dirty="0" err="1" smtClean="0">
                <a:solidFill>
                  <a:schemeClr val="bg1"/>
                </a:solidFill>
              </a:rPr>
              <a:t>Horeb</a:t>
            </a:r>
            <a:r>
              <a:rPr lang="en-US" sz="3600" dirty="0" smtClean="0">
                <a:solidFill>
                  <a:schemeClr val="bg1"/>
                </a:solidFill>
              </a:rPr>
              <a:t>, when the LORD made </a:t>
            </a:r>
            <a:r>
              <a:rPr lang="en-US" sz="3600" i="1" dirty="0" smtClean="0">
                <a:solidFill>
                  <a:schemeClr val="bg1"/>
                </a:solidFill>
              </a:rPr>
              <a:t>a covenant</a:t>
            </a:r>
            <a:r>
              <a:rPr lang="en-US" sz="3600" dirty="0" smtClean="0">
                <a:solidFill>
                  <a:schemeClr val="bg1"/>
                </a:solidFill>
              </a:rPr>
              <a:t> with the children of Israel, when they came out of Egypt.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800" b="1" dirty="0" smtClean="0">
                <a:solidFill>
                  <a:schemeClr val="bg1"/>
                </a:solidFill>
              </a:rPr>
              <a:t>The Bible says, “Then </a:t>
            </a:r>
            <a:r>
              <a:rPr lang="en-US" sz="4800" b="1" dirty="0" smtClean="0">
                <a:solidFill>
                  <a:srgbClr val="FFFF00"/>
                </a:solidFill>
              </a:rPr>
              <a:t>Solomon</a:t>
            </a:r>
            <a:r>
              <a:rPr lang="en-US" sz="48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000" b="1" dirty="0" smtClean="0">
                <a:solidFill>
                  <a:schemeClr val="bg1"/>
                </a:solidFill>
              </a:rPr>
              <a:t>Question:</a:t>
            </a:r>
          </a:p>
          <a:p>
            <a:pPr algn="ctr"/>
            <a:endParaRPr lang="en-US" sz="800" b="1" dirty="0" smtClean="0">
              <a:solidFill>
                <a:schemeClr val="bg1"/>
              </a:solidFill>
            </a:endParaRPr>
          </a:p>
          <a:p>
            <a:pPr algn="ctr"/>
            <a:r>
              <a:rPr lang="en-US" sz="6000" b="1" dirty="0" smtClean="0">
                <a:solidFill>
                  <a:srgbClr val="00B0F0"/>
                </a:solidFill>
              </a:rPr>
              <a:t>Who is Solomon?</a:t>
            </a:r>
            <a:endParaRPr lang="en-US" sz="6000" b="1" dirty="0">
              <a:solidFill>
                <a:srgbClr val="00B0F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600" b="1" dirty="0" smtClean="0">
                <a:solidFill>
                  <a:srgbClr val="00B050"/>
                </a:solidFill>
              </a:rPr>
              <a:t>1 </a:t>
            </a:r>
            <a:r>
              <a:rPr lang="en-US" sz="6600" b="1" dirty="0" err="1" smtClean="0">
                <a:solidFill>
                  <a:srgbClr val="00B050"/>
                </a:solidFill>
              </a:rPr>
              <a:t>Ki</a:t>
            </a:r>
            <a:r>
              <a:rPr lang="en-US" sz="6600" b="1" dirty="0" smtClean="0">
                <a:solidFill>
                  <a:srgbClr val="00B050"/>
                </a:solidFill>
              </a:rPr>
              <a:t>.</a:t>
            </a:r>
            <a:r>
              <a:rPr lang="en-US" sz="6600" b="1" dirty="0" smtClean="0">
                <a:solidFill>
                  <a:schemeClr val="bg1"/>
                </a:solidFill>
              </a:rPr>
              <a:t> 8:9; </a:t>
            </a:r>
            <a:r>
              <a:rPr lang="en-US" sz="6600" b="1" dirty="0" smtClean="0">
                <a:solidFill>
                  <a:srgbClr val="00B050"/>
                </a:solidFill>
              </a:rPr>
              <a:t>2 Chr.</a:t>
            </a:r>
            <a:r>
              <a:rPr lang="en-US" sz="6600" b="1" dirty="0" smtClean="0">
                <a:solidFill>
                  <a:schemeClr val="bg1"/>
                </a:solidFill>
              </a:rPr>
              <a:t> 5:10 KJB</a:t>
            </a:r>
          </a:p>
        </p:txBody>
      </p:sp>
      <p:sp>
        <p:nvSpPr>
          <p:cNvPr id="3" name="Content Placeholder 2"/>
          <p:cNvSpPr>
            <a:spLocks noGrp="1"/>
          </p:cNvSpPr>
          <p:nvPr>
            <p:ph idx="1"/>
          </p:nvPr>
        </p:nvSpPr>
        <p:spPr>
          <a:xfrm>
            <a:off x="152400" y="1143000"/>
            <a:ext cx="8839200" cy="5562600"/>
          </a:xfrm>
        </p:spPr>
        <p:txBody>
          <a:bodyPr anchor="ctr">
            <a:normAutofit/>
          </a:bodyPr>
          <a:lstStyle/>
          <a:p>
            <a:pPr algn="ctr"/>
            <a:r>
              <a:rPr lang="en-US" sz="6600" b="1" dirty="0" smtClean="0">
                <a:solidFill>
                  <a:schemeClr val="bg1"/>
                </a:solidFill>
              </a:rPr>
              <a:t>Question:</a:t>
            </a:r>
          </a:p>
          <a:p>
            <a:pPr algn="ctr"/>
            <a:endParaRPr lang="en-US" sz="800" b="1" dirty="0" smtClean="0">
              <a:solidFill>
                <a:schemeClr val="bg1"/>
              </a:solidFill>
            </a:endParaRPr>
          </a:p>
          <a:p>
            <a:pPr algn="ctr"/>
            <a:r>
              <a:rPr lang="en-US" sz="6600" b="1" dirty="0" smtClean="0">
                <a:solidFill>
                  <a:srgbClr val="00B0F0"/>
                </a:solidFill>
              </a:rPr>
              <a:t>What was in the Ark?</a:t>
            </a:r>
            <a:endParaRPr lang="en-US" sz="6600" b="1" dirty="0">
              <a:solidFill>
                <a:srgbClr val="00B0F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a:t>
            </a:r>
            <a:r>
              <a:rPr lang="en-US" sz="4000" b="1" i="1" dirty="0" smtClean="0">
                <a:solidFill>
                  <a:srgbClr val="FFFF00"/>
                </a:solidFill>
              </a:rPr>
              <a:t>There was</a:t>
            </a:r>
            <a:r>
              <a:rPr lang="en-US" sz="4000" b="1" dirty="0" smtClean="0">
                <a:solidFill>
                  <a:srgbClr val="FFFF00"/>
                </a:solidFill>
              </a:rPr>
              <a:t> nothing in the ark save the two tables of stone</a:t>
            </a:r>
            <a:r>
              <a:rPr lang="en-US" sz="40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smtClean="0">
                <a:solidFill>
                  <a:schemeClr val="bg1"/>
                </a:solidFill>
              </a:rPr>
              <a:t>There was </a:t>
            </a:r>
            <a:r>
              <a:rPr lang="en-US" sz="2400" b="1" dirty="0" smtClean="0">
                <a:solidFill>
                  <a:srgbClr val="FF0000"/>
                </a:solidFill>
              </a:rPr>
              <a:t>no thing</a:t>
            </a:r>
            <a:r>
              <a:rPr lang="en-US" sz="2400" dirty="0" smtClean="0">
                <a:solidFill>
                  <a:schemeClr val="bg1"/>
                </a:solidFill>
              </a:rPr>
              <a:t> in the ark </a:t>
            </a:r>
            <a:r>
              <a:rPr lang="en-US" sz="2400" b="1" u="sng" dirty="0" smtClean="0">
                <a:solidFill>
                  <a:schemeClr val="bg1"/>
                </a:solidFill>
              </a:rPr>
              <a:t>except</a:t>
            </a:r>
            <a:r>
              <a:rPr lang="en-US" sz="2400" dirty="0" smtClean="0">
                <a:solidFill>
                  <a:schemeClr val="bg1"/>
                </a:solidFill>
              </a:rPr>
              <a:t> </a:t>
            </a:r>
            <a:r>
              <a:rPr lang="en-US" sz="2400" b="1" dirty="0" smtClean="0">
                <a:solidFill>
                  <a:srgbClr val="00B0F0"/>
                </a:solidFill>
              </a:rPr>
              <a:t>the Ten Commandments, which is God's Character</a:t>
            </a:r>
            <a:r>
              <a:rPr lang="en-US" sz="2400" dirty="0" smtClean="0">
                <a:solidFill>
                  <a:schemeClr val="bg1"/>
                </a:solidFill>
              </a:rPr>
              <a:t>.</a:t>
            </a:r>
          </a:p>
          <a:p>
            <a:endParaRPr lang="en-US" sz="500" dirty="0" smtClean="0">
              <a:solidFill>
                <a:schemeClr val="bg1"/>
              </a:solidFill>
            </a:endParaRPr>
          </a:p>
          <a:p>
            <a:r>
              <a:rPr lang="en-US" sz="2400" b="1" dirty="0" smtClean="0">
                <a:solidFill>
                  <a:srgbClr val="FF0000"/>
                </a:solidFill>
              </a:rPr>
              <a:t>Nothing</a:t>
            </a:r>
            <a:r>
              <a:rPr lang="en-US" sz="2400" dirty="0" smtClean="0">
                <a:solidFill>
                  <a:schemeClr val="bg1"/>
                </a:solidFill>
              </a:rPr>
              <a:t> is to be added, </a:t>
            </a:r>
            <a:r>
              <a:rPr lang="en-US" sz="2400" b="1" dirty="0" smtClean="0">
                <a:solidFill>
                  <a:srgbClr val="FF0000"/>
                </a:solidFill>
              </a:rPr>
              <a:t>nor</a:t>
            </a:r>
            <a:r>
              <a:rPr lang="en-US" sz="2400" dirty="0" smtClean="0">
                <a:solidFill>
                  <a:schemeClr val="bg1"/>
                </a:solidFill>
              </a:rPr>
              <a:t> subtracted from </a:t>
            </a:r>
            <a:r>
              <a:rPr lang="en-US" sz="2400" b="1" dirty="0" smtClean="0">
                <a:solidFill>
                  <a:srgbClr val="00B0F0"/>
                </a:solidFill>
              </a:rPr>
              <a:t>this perfect Character</a:t>
            </a:r>
            <a:r>
              <a:rPr lang="en-US" sz="2400" dirty="0" smtClean="0">
                <a:solidFill>
                  <a:schemeClr val="bg1"/>
                </a:solidFill>
              </a:rPr>
              <a:t>.</a:t>
            </a:r>
          </a:p>
          <a:p>
            <a:endParaRPr lang="en-US" sz="500" dirty="0" smtClean="0">
              <a:solidFill>
                <a:schemeClr val="bg1"/>
              </a:solidFill>
            </a:endParaRPr>
          </a:p>
          <a:p>
            <a:r>
              <a:rPr lang="en-US" sz="2400" dirty="0" smtClean="0">
                <a:solidFill>
                  <a:schemeClr val="bg1"/>
                </a:solidFill>
              </a:rPr>
              <a:t>We </a:t>
            </a:r>
            <a:r>
              <a:rPr lang="en-US" sz="2400" b="1" dirty="0" smtClean="0">
                <a:solidFill>
                  <a:srgbClr val="FF0000"/>
                </a:solidFill>
              </a:rPr>
              <a:t>cannot</a:t>
            </a:r>
            <a:r>
              <a:rPr lang="en-US" sz="2400" dirty="0" smtClean="0">
                <a:solidFill>
                  <a:schemeClr val="bg1"/>
                </a:solidFill>
              </a:rPr>
              <a:t> add to it, </a:t>
            </a:r>
            <a:r>
              <a:rPr lang="en-US" sz="2400" b="1" dirty="0" smtClean="0">
                <a:solidFill>
                  <a:srgbClr val="FF0000"/>
                </a:solidFill>
              </a:rPr>
              <a:t>nor</a:t>
            </a:r>
            <a:r>
              <a:rPr lang="en-US" sz="2400" dirty="0" smtClean="0">
                <a:solidFill>
                  <a:schemeClr val="bg1"/>
                </a:solidFill>
              </a:rPr>
              <a:t> ought we to diminish anything from </a:t>
            </a:r>
            <a:r>
              <a:rPr lang="en-US" sz="2400" b="1" dirty="0" smtClean="0">
                <a:solidFill>
                  <a:srgbClr val="00B0F0"/>
                </a:solidFill>
              </a:rPr>
              <a:t>His perfect Love</a:t>
            </a:r>
            <a:r>
              <a:rPr lang="en-US" sz="2400" dirty="0" smtClean="0">
                <a:solidFill>
                  <a:schemeClr val="bg1"/>
                </a:solidFill>
              </a:rPr>
              <a:t>.</a:t>
            </a:r>
          </a:p>
          <a:p>
            <a:endParaRPr lang="en-US" sz="500" dirty="0" smtClean="0">
              <a:solidFill>
                <a:schemeClr val="bg1"/>
              </a:solidFill>
            </a:endParaRPr>
          </a:p>
          <a:p>
            <a:r>
              <a:rPr lang="en-US" sz="2400" dirty="0" smtClean="0">
                <a:solidFill>
                  <a:schemeClr val="bg1"/>
                </a:solidFill>
              </a:rPr>
              <a:t>It is </a:t>
            </a:r>
            <a:r>
              <a:rPr lang="en-US" sz="2400" b="1" dirty="0" smtClean="0">
                <a:solidFill>
                  <a:srgbClr val="00B0F0"/>
                </a:solidFill>
              </a:rPr>
              <a:t>Christ Jesus</a:t>
            </a:r>
            <a:r>
              <a:rPr lang="en-US" sz="2400" dirty="0" smtClean="0">
                <a:solidFill>
                  <a:schemeClr val="bg1"/>
                </a:solidFill>
              </a:rPr>
              <a:t> </a:t>
            </a:r>
            <a:r>
              <a:rPr lang="en-US" sz="2400" b="1" dirty="0" smtClean="0">
                <a:solidFill>
                  <a:srgbClr val="00B050"/>
                </a:solidFill>
              </a:rPr>
              <a:t>(</a:t>
            </a:r>
            <a:r>
              <a:rPr lang="en-US" sz="2400" b="1" dirty="0" smtClean="0">
                <a:solidFill>
                  <a:srgbClr val="00B0F0"/>
                </a:solidFill>
              </a:rPr>
              <a:t>the Word of God</a:t>
            </a:r>
            <a:r>
              <a:rPr lang="en-US" sz="2400" b="1" dirty="0" smtClean="0">
                <a:solidFill>
                  <a:srgbClr val="00B050"/>
                </a:solidFill>
              </a:rPr>
              <a:t>)</a:t>
            </a:r>
            <a:r>
              <a:rPr lang="en-US" sz="2400" dirty="0" smtClean="0">
                <a:solidFill>
                  <a:schemeClr val="bg1"/>
                </a:solidFill>
              </a:rPr>
              <a:t>, the very </a:t>
            </a:r>
            <a:r>
              <a:rPr lang="en-US" sz="2400" b="1" dirty="0" smtClean="0">
                <a:solidFill>
                  <a:schemeClr val="bg1"/>
                </a:solidFill>
              </a:rPr>
              <a:t>“</a:t>
            </a:r>
            <a:r>
              <a:rPr lang="en-US" sz="2400" b="1" dirty="0" smtClean="0">
                <a:solidFill>
                  <a:srgbClr val="FFFF00"/>
                </a:solidFill>
              </a:rPr>
              <a:t>express image</a:t>
            </a:r>
            <a:r>
              <a:rPr lang="en-US" sz="2400" b="1" dirty="0" smtClean="0">
                <a:solidFill>
                  <a:schemeClr val="bg1"/>
                </a:solidFill>
              </a:rPr>
              <a:t>”</a:t>
            </a:r>
            <a:r>
              <a:rPr lang="en-US" sz="2400" dirty="0" smtClean="0">
                <a:solidFill>
                  <a:schemeClr val="bg1"/>
                </a:solidFill>
              </a:rPr>
              <a:t> (</a:t>
            </a:r>
            <a:r>
              <a:rPr lang="en-US" sz="2400" b="1" dirty="0" err="1" smtClean="0">
                <a:solidFill>
                  <a:schemeClr val="bg1"/>
                </a:solidFill>
              </a:rPr>
              <a:t>charakter</a:t>
            </a:r>
            <a:r>
              <a:rPr lang="en-US" sz="2400" dirty="0" smtClean="0">
                <a:solidFill>
                  <a:schemeClr val="bg1"/>
                </a:solidFill>
              </a:rPr>
              <a:t>; </a:t>
            </a:r>
            <a:r>
              <a:rPr lang="en-US" sz="2400" b="1" dirty="0" smtClean="0">
                <a:solidFill>
                  <a:srgbClr val="00B050"/>
                </a:solidFill>
              </a:rPr>
              <a:t>Heb.</a:t>
            </a:r>
            <a:r>
              <a:rPr lang="en-US" sz="2400" dirty="0" smtClean="0">
                <a:solidFill>
                  <a:schemeClr val="bg1"/>
                </a:solidFill>
              </a:rPr>
              <a:t> 1:3 KJB) of the Father, that is to be </a:t>
            </a:r>
            <a:r>
              <a:rPr lang="en-US" sz="2400" b="1" u="sng" dirty="0" smtClean="0">
                <a:solidFill>
                  <a:schemeClr val="bg1"/>
                </a:solidFill>
              </a:rPr>
              <a:t>in</a:t>
            </a:r>
            <a:r>
              <a:rPr lang="en-US" sz="2400" dirty="0" smtClean="0">
                <a:solidFill>
                  <a:schemeClr val="bg1"/>
                </a:solidFill>
              </a:rPr>
              <a:t> the Heart/Ark.</a:t>
            </a:r>
          </a:p>
          <a:p>
            <a:endParaRPr lang="en-US" sz="500" dirty="0" smtClean="0">
              <a:solidFill>
                <a:schemeClr val="bg1"/>
              </a:solidFill>
            </a:endParaRPr>
          </a:p>
          <a:p>
            <a:r>
              <a:rPr lang="en-US" sz="2400" dirty="0" smtClean="0">
                <a:solidFill>
                  <a:schemeClr val="bg1"/>
                </a:solidFill>
              </a:rPr>
              <a:t>It is </a:t>
            </a:r>
            <a:r>
              <a:rPr lang="en-US" sz="2400" b="1" dirty="0" smtClean="0">
                <a:solidFill>
                  <a:srgbClr val="00B0F0"/>
                </a:solidFill>
              </a:rPr>
              <a:t>He</a:t>
            </a:r>
            <a:r>
              <a:rPr lang="en-US" sz="2400" dirty="0" smtClean="0">
                <a:solidFill>
                  <a:schemeClr val="bg1"/>
                </a:solidFill>
              </a:rPr>
              <a:t> which is to be formed in us.</a:t>
            </a:r>
          </a:p>
          <a:p>
            <a:endParaRPr lang="en-US" sz="500" dirty="0" smtClean="0">
              <a:solidFill>
                <a:schemeClr val="bg1"/>
              </a:solidFill>
            </a:endParaRPr>
          </a:p>
          <a:p>
            <a:r>
              <a:rPr lang="en-US" sz="2400" dirty="0" smtClean="0">
                <a:solidFill>
                  <a:schemeClr val="bg1"/>
                </a:solidFill>
              </a:rPr>
              <a:t>We must have the ark </a:t>
            </a:r>
            <a:r>
              <a:rPr lang="en-US" sz="2400" dirty="0" smtClean="0">
                <a:solidFill>
                  <a:srgbClr val="00B050"/>
                </a:solidFill>
              </a:rPr>
              <a:t>(Heart of God)</a:t>
            </a:r>
            <a:r>
              <a:rPr lang="en-US" sz="2400" dirty="0" smtClean="0">
                <a:solidFill>
                  <a:schemeClr val="bg1"/>
                </a:solidFill>
              </a:rPr>
              <a:t>, filled with the Word of God, to shine forth from within the Most Holy Place of the heart.</a:t>
            </a:r>
            <a:endParaRPr lang="en-US" sz="2400" b="1" dirty="0" smtClean="0">
              <a:solidFill>
                <a:schemeClr val="bg1"/>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ses-saw-god.jpg"/>
          <p:cNvPicPr>
            <a:picLocks noGrp="1" noChangeAspect="1"/>
          </p:cNvPicPr>
          <p:nvPr>
            <p:ph idx="1"/>
          </p:nvPr>
        </p:nvPicPr>
        <p:blipFill>
          <a:blip r:embed="rId2" cstate="print"/>
          <a:stretch>
            <a:fillRect/>
          </a:stretch>
        </p:blipFill>
        <p:spPr>
          <a:xfrm>
            <a:off x="1" y="0"/>
            <a:ext cx="9160868" cy="6858000"/>
          </a:xfr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5400" b="1" dirty="0" smtClean="0">
                <a:solidFill>
                  <a:srgbClr val="00B050"/>
                </a:solidFill>
              </a:rPr>
              <a:t>1 </a:t>
            </a:r>
            <a:r>
              <a:rPr lang="en-US" sz="5400" b="1" dirty="0" err="1" smtClean="0">
                <a:solidFill>
                  <a:srgbClr val="00B050"/>
                </a:solidFill>
              </a:rPr>
              <a:t>Ki</a:t>
            </a:r>
            <a:r>
              <a:rPr lang="en-US" sz="5400" b="1" dirty="0" smtClean="0">
                <a:solidFill>
                  <a:srgbClr val="00B050"/>
                </a:solidFill>
              </a:rPr>
              <a:t>.</a:t>
            </a:r>
            <a:r>
              <a:rPr lang="en-US" sz="5400" b="1" dirty="0" smtClean="0">
                <a:solidFill>
                  <a:schemeClr val="bg1"/>
                </a:solidFill>
              </a:rPr>
              <a:t> 8:10; </a:t>
            </a:r>
            <a:r>
              <a:rPr lang="en-US" sz="5400" b="1" dirty="0" smtClean="0">
                <a:solidFill>
                  <a:srgbClr val="00B050"/>
                </a:solidFill>
              </a:rPr>
              <a:t>2 Chr.</a:t>
            </a:r>
            <a:r>
              <a:rPr lang="en-US" sz="5400" b="1" dirty="0" smtClean="0">
                <a:solidFill>
                  <a:schemeClr val="bg1"/>
                </a:solidFill>
              </a:rPr>
              <a:t> 5:11-13 KJB</a:t>
            </a:r>
          </a:p>
        </p:txBody>
      </p:sp>
      <p:sp>
        <p:nvSpPr>
          <p:cNvPr id="3" name="Content Placeholder 2"/>
          <p:cNvSpPr>
            <a:spLocks noGrp="1"/>
          </p:cNvSpPr>
          <p:nvPr>
            <p:ph idx="1"/>
          </p:nvPr>
        </p:nvSpPr>
        <p:spPr>
          <a:xfrm>
            <a:off x="152400" y="1143000"/>
            <a:ext cx="8839200" cy="5562600"/>
          </a:xfrm>
        </p:spPr>
        <p:txBody>
          <a:bodyPr anchor="ctr">
            <a:normAutofit fontScale="92500" lnSpcReduction="10000"/>
          </a:bodyPr>
          <a:lstStyle/>
          <a:p>
            <a:r>
              <a:rPr lang="en-US" sz="2400" b="1" dirty="0" smtClean="0">
                <a:solidFill>
                  <a:srgbClr val="00B050"/>
                </a:solidFill>
              </a:rPr>
              <a:t>1 </a:t>
            </a:r>
            <a:r>
              <a:rPr lang="en-US" sz="2400" b="1" dirty="0" err="1" smtClean="0">
                <a:solidFill>
                  <a:srgbClr val="00B050"/>
                </a:solidFill>
              </a:rPr>
              <a:t>Ki</a:t>
            </a:r>
            <a:r>
              <a:rPr lang="en-US" sz="2400" b="1" dirty="0" smtClean="0">
                <a:solidFill>
                  <a:srgbClr val="00B050"/>
                </a:solidFill>
              </a:rPr>
              <a:t>.</a:t>
            </a:r>
            <a:r>
              <a:rPr lang="en-US" sz="2400" b="1" dirty="0" smtClean="0">
                <a:solidFill>
                  <a:schemeClr val="bg1"/>
                </a:solidFill>
              </a:rPr>
              <a:t> 8:10 </a:t>
            </a:r>
            <a:r>
              <a:rPr lang="en-US" sz="2400" dirty="0" smtClean="0">
                <a:solidFill>
                  <a:schemeClr val="bg1"/>
                </a:solidFill>
              </a:rPr>
              <a:t>- And it came to pass, when the priests were come out of the holy </a:t>
            </a:r>
            <a:r>
              <a:rPr lang="en-US" sz="2400" i="1" dirty="0" smtClean="0">
                <a:solidFill>
                  <a:schemeClr val="bg1"/>
                </a:solidFill>
              </a:rPr>
              <a:t>place</a:t>
            </a:r>
            <a:r>
              <a:rPr lang="en-US" sz="2400" dirty="0" smtClean="0">
                <a:solidFill>
                  <a:schemeClr val="bg1"/>
                </a:solidFill>
              </a:rPr>
              <a:t>, that the cloud filled the house of the LORD, </a:t>
            </a:r>
          </a:p>
          <a:p>
            <a:endParaRPr lang="en-US" sz="900" b="1" dirty="0" smtClean="0">
              <a:solidFill>
                <a:schemeClr val="bg1"/>
              </a:solidFill>
            </a:endParaRPr>
          </a:p>
          <a:p>
            <a:r>
              <a:rPr lang="en-US" sz="2400" b="1" dirty="0" smtClean="0">
                <a:solidFill>
                  <a:srgbClr val="00B050"/>
                </a:solidFill>
              </a:rPr>
              <a:t>2 Chr.</a:t>
            </a:r>
            <a:r>
              <a:rPr lang="en-US" sz="2400" b="1" dirty="0" smtClean="0">
                <a:solidFill>
                  <a:schemeClr val="bg1"/>
                </a:solidFill>
              </a:rPr>
              <a:t> 5:11</a:t>
            </a:r>
            <a:r>
              <a:rPr lang="en-US" sz="2400" dirty="0" smtClean="0">
                <a:solidFill>
                  <a:schemeClr val="bg1"/>
                </a:solidFill>
              </a:rPr>
              <a:t> - And it came to pass, when the priests were come out of the holy </a:t>
            </a:r>
            <a:r>
              <a:rPr lang="en-US" sz="2400" i="1" dirty="0" smtClean="0">
                <a:solidFill>
                  <a:schemeClr val="bg1"/>
                </a:solidFill>
              </a:rPr>
              <a:t>place</a:t>
            </a:r>
            <a:r>
              <a:rPr lang="en-US" sz="2400" dirty="0" smtClean="0">
                <a:solidFill>
                  <a:schemeClr val="bg1"/>
                </a:solidFill>
              </a:rPr>
              <a:t>: </a:t>
            </a:r>
            <a:r>
              <a:rPr lang="en-US" sz="2400" b="1" dirty="0" smtClean="0">
                <a:solidFill>
                  <a:srgbClr val="FFFF00"/>
                </a:solidFill>
              </a:rPr>
              <a:t>(for all the priests </a:t>
            </a:r>
            <a:r>
              <a:rPr lang="en-US" sz="2400" b="1" i="1" dirty="0" smtClean="0">
                <a:solidFill>
                  <a:srgbClr val="FFFF00"/>
                </a:solidFill>
              </a:rPr>
              <a:t>that were</a:t>
            </a:r>
            <a:r>
              <a:rPr lang="en-US" sz="2400" b="1" dirty="0" smtClean="0">
                <a:solidFill>
                  <a:srgbClr val="FFFF00"/>
                </a:solidFill>
              </a:rPr>
              <a:t> present were sanctified, </a:t>
            </a:r>
            <a:r>
              <a:rPr lang="en-US" sz="2400" b="1" i="1" dirty="0" smtClean="0">
                <a:solidFill>
                  <a:srgbClr val="FFFF00"/>
                </a:solidFill>
              </a:rPr>
              <a:t>and</a:t>
            </a:r>
            <a:r>
              <a:rPr lang="en-US" sz="2400" b="1" dirty="0" smtClean="0">
                <a:solidFill>
                  <a:srgbClr val="FFFF00"/>
                </a:solidFill>
              </a:rPr>
              <a:t> did not </a:t>
            </a:r>
            <a:r>
              <a:rPr lang="en-US" sz="2400" b="1" i="1" dirty="0" smtClean="0">
                <a:solidFill>
                  <a:srgbClr val="FFFF00"/>
                </a:solidFill>
              </a:rPr>
              <a:t>then</a:t>
            </a:r>
            <a:r>
              <a:rPr lang="en-US" sz="2400" b="1" dirty="0" smtClean="0">
                <a:solidFill>
                  <a:srgbClr val="FFFF00"/>
                </a:solidFill>
              </a:rPr>
              <a:t> wait by course:</a:t>
            </a:r>
          </a:p>
          <a:p>
            <a:endParaRPr lang="en-US" sz="900" b="1" dirty="0" smtClean="0">
              <a:solidFill>
                <a:schemeClr val="bg1"/>
              </a:solidFill>
            </a:endParaRPr>
          </a:p>
          <a:p>
            <a:r>
              <a:rPr lang="en-US" sz="2400" b="1" dirty="0" smtClean="0">
                <a:solidFill>
                  <a:srgbClr val="00B050"/>
                </a:solidFill>
              </a:rPr>
              <a:t>2 Chr.</a:t>
            </a:r>
            <a:r>
              <a:rPr lang="en-US" sz="2400" b="1" dirty="0" smtClean="0">
                <a:solidFill>
                  <a:schemeClr val="bg1"/>
                </a:solidFill>
              </a:rPr>
              <a:t> 5:12</a:t>
            </a:r>
            <a:r>
              <a:rPr lang="en-US" sz="2400" dirty="0" smtClean="0">
                <a:solidFill>
                  <a:schemeClr val="bg1"/>
                </a:solidFill>
              </a:rPr>
              <a:t> - </a:t>
            </a:r>
            <a:r>
              <a:rPr lang="en-US" sz="2400" b="1" dirty="0" smtClean="0">
                <a:solidFill>
                  <a:srgbClr val="FFFF00"/>
                </a:solidFill>
              </a:rPr>
              <a:t>Also the Levites </a:t>
            </a:r>
            <a:r>
              <a:rPr lang="en-US" sz="2400" b="1" i="1" dirty="0" smtClean="0">
                <a:solidFill>
                  <a:srgbClr val="FFFF00"/>
                </a:solidFill>
              </a:rPr>
              <a:t>which were</a:t>
            </a:r>
            <a:r>
              <a:rPr lang="en-US" sz="2400" b="1" dirty="0" smtClean="0">
                <a:solidFill>
                  <a:srgbClr val="FFFF00"/>
                </a:solidFill>
              </a:rPr>
              <a:t> the singers, all of them of </a:t>
            </a:r>
            <a:r>
              <a:rPr lang="en-US" sz="2400" b="1" dirty="0" err="1" smtClean="0">
                <a:solidFill>
                  <a:srgbClr val="FFFF00"/>
                </a:solidFill>
              </a:rPr>
              <a:t>Asaph</a:t>
            </a:r>
            <a:r>
              <a:rPr lang="en-US" sz="2400" b="1" dirty="0" smtClean="0">
                <a:solidFill>
                  <a:srgbClr val="FFFF00"/>
                </a:solidFill>
              </a:rPr>
              <a:t>, of </a:t>
            </a:r>
            <a:r>
              <a:rPr lang="en-US" sz="2400" b="1" dirty="0" err="1" smtClean="0">
                <a:solidFill>
                  <a:srgbClr val="FFFF00"/>
                </a:solidFill>
              </a:rPr>
              <a:t>Heman</a:t>
            </a:r>
            <a:r>
              <a:rPr lang="en-US" sz="2400" b="1" dirty="0" smtClean="0">
                <a:solidFill>
                  <a:srgbClr val="FFFF00"/>
                </a:solidFill>
              </a:rPr>
              <a:t>, of </a:t>
            </a:r>
            <a:r>
              <a:rPr lang="en-US" sz="2400" b="1" dirty="0" err="1" smtClean="0">
                <a:solidFill>
                  <a:srgbClr val="FFFF00"/>
                </a:solidFill>
              </a:rPr>
              <a:t>Jeduthun</a:t>
            </a:r>
            <a:r>
              <a:rPr lang="en-US" sz="2400" b="1" dirty="0" smtClean="0">
                <a:solidFill>
                  <a:srgbClr val="FFFF00"/>
                </a:solidFill>
              </a:rPr>
              <a:t>, with their sons and their brethren, </a:t>
            </a:r>
            <a:r>
              <a:rPr lang="en-US" sz="2400" b="1" i="1" dirty="0" smtClean="0">
                <a:solidFill>
                  <a:srgbClr val="FFFF00"/>
                </a:solidFill>
              </a:rPr>
              <a:t>being</a:t>
            </a:r>
            <a:r>
              <a:rPr lang="en-US" sz="2400" b="1" dirty="0" smtClean="0">
                <a:solidFill>
                  <a:srgbClr val="FFFF00"/>
                </a:solidFill>
              </a:rPr>
              <a:t> arrayed in white linen, having cymbals and psalteries and harps, stood at the east end of the altar, and with them an hundred and twenty priests sounding with trumpets: )</a:t>
            </a:r>
            <a:endParaRPr lang="en-US" sz="2400" b="1" dirty="0" smtClean="0">
              <a:solidFill>
                <a:srgbClr val="FFFF00"/>
              </a:solidFill>
              <a:sym typeface="Wingdings" pitchFamily="2" charset="2"/>
            </a:endParaRPr>
          </a:p>
          <a:p>
            <a:endParaRPr lang="en-US" sz="900" b="1" dirty="0" smtClean="0">
              <a:solidFill>
                <a:schemeClr val="bg1"/>
              </a:solidFill>
              <a:sym typeface="Wingdings" pitchFamily="2" charset="2"/>
            </a:endParaRPr>
          </a:p>
          <a:p>
            <a:r>
              <a:rPr lang="en-US" sz="2400" b="1" dirty="0" smtClean="0">
                <a:solidFill>
                  <a:srgbClr val="00B050"/>
                </a:solidFill>
              </a:rPr>
              <a:t>2 Chr.</a:t>
            </a:r>
            <a:r>
              <a:rPr lang="en-US" sz="2400" b="1" dirty="0" smtClean="0">
                <a:solidFill>
                  <a:schemeClr val="bg1"/>
                </a:solidFill>
              </a:rPr>
              <a:t> 5:13</a:t>
            </a:r>
            <a:r>
              <a:rPr lang="en-US" sz="2400" dirty="0" smtClean="0">
                <a:solidFill>
                  <a:schemeClr val="bg1"/>
                </a:solidFill>
              </a:rPr>
              <a:t> - </a:t>
            </a:r>
            <a:r>
              <a:rPr lang="en-US" sz="2400" b="1" dirty="0" smtClean="0">
                <a:solidFill>
                  <a:srgbClr val="FFFF00"/>
                </a:solidFill>
              </a:rPr>
              <a:t>It came even to pass, as the trumpeters and singers </a:t>
            </a:r>
            <a:r>
              <a:rPr lang="en-US" sz="2400" b="1" i="1" dirty="0" smtClean="0">
                <a:solidFill>
                  <a:srgbClr val="FFFF00"/>
                </a:solidFill>
              </a:rPr>
              <a:t>were</a:t>
            </a:r>
            <a:r>
              <a:rPr lang="en-US" sz="2400" b="1" dirty="0" smtClean="0">
                <a:solidFill>
                  <a:srgbClr val="FFFF00"/>
                </a:solidFill>
              </a:rPr>
              <a:t> as one, to make one sound to be heard in praising and thanking the LORD; and when they lifted up </a:t>
            </a:r>
            <a:r>
              <a:rPr lang="en-US" sz="2400" b="1" i="1" dirty="0" smtClean="0">
                <a:solidFill>
                  <a:srgbClr val="FFFF00"/>
                </a:solidFill>
              </a:rPr>
              <a:t>their</a:t>
            </a:r>
            <a:r>
              <a:rPr lang="en-US" sz="2400" b="1" dirty="0" smtClean="0">
                <a:solidFill>
                  <a:srgbClr val="FFFF00"/>
                </a:solidFill>
              </a:rPr>
              <a:t> voice with the trumpets and cymbals and instruments of </a:t>
            </a:r>
            <a:r>
              <a:rPr lang="en-US" sz="2400" b="1" dirty="0" err="1" smtClean="0">
                <a:solidFill>
                  <a:srgbClr val="FFFF00"/>
                </a:solidFill>
              </a:rPr>
              <a:t>musick</a:t>
            </a:r>
            <a:r>
              <a:rPr lang="en-US" sz="2400" b="1" dirty="0" smtClean="0">
                <a:solidFill>
                  <a:srgbClr val="FFFF00"/>
                </a:solidFill>
              </a:rPr>
              <a:t>, and praised the LORD, </a:t>
            </a:r>
            <a:r>
              <a:rPr lang="en-US" sz="2400" b="1" i="1" dirty="0" smtClean="0">
                <a:solidFill>
                  <a:srgbClr val="FFFF00"/>
                </a:solidFill>
              </a:rPr>
              <a:t>saying,</a:t>
            </a:r>
            <a:r>
              <a:rPr lang="en-US" sz="2400" b="1" dirty="0" smtClean="0">
                <a:solidFill>
                  <a:srgbClr val="FFFF00"/>
                </a:solidFill>
              </a:rPr>
              <a:t> For </a:t>
            </a:r>
            <a:r>
              <a:rPr lang="en-US" sz="2400" b="1" i="1" dirty="0" smtClean="0">
                <a:solidFill>
                  <a:srgbClr val="FFFF00"/>
                </a:solidFill>
              </a:rPr>
              <a:t>he is</a:t>
            </a:r>
            <a:r>
              <a:rPr lang="en-US" sz="2400" b="1" dirty="0" smtClean="0">
                <a:solidFill>
                  <a:srgbClr val="FFFF00"/>
                </a:solidFill>
              </a:rPr>
              <a:t> good; for his mercy </a:t>
            </a:r>
            <a:r>
              <a:rPr lang="en-US" sz="2400" b="1" i="1" dirty="0" err="1" smtClean="0">
                <a:solidFill>
                  <a:srgbClr val="FFFF00"/>
                </a:solidFill>
              </a:rPr>
              <a:t>endureth</a:t>
            </a:r>
            <a:r>
              <a:rPr lang="en-US" sz="2400" b="1" dirty="0" smtClean="0">
                <a:solidFill>
                  <a:srgbClr val="FFFF00"/>
                </a:solidFill>
              </a:rPr>
              <a:t> for ever:</a:t>
            </a:r>
            <a:r>
              <a:rPr lang="en-US" sz="2400" dirty="0" smtClean="0">
                <a:solidFill>
                  <a:schemeClr val="bg1"/>
                </a:solidFill>
              </a:rPr>
              <a:t> that </a:t>
            </a:r>
            <a:r>
              <a:rPr lang="en-US" sz="2400" b="1" i="1" dirty="0" smtClean="0">
                <a:solidFill>
                  <a:srgbClr val="FFFF00"/>
                </a:solidFill>
              </a:rPr>
              <a:t>then</a:t>
            </a:r>
            <a:r>
              <a:rPr lang="en-US" sz="2400" b="1" dirty="0" smtClean="0">
                <a:solidFill>
                  <a:srgbClr val="FFFF00"/>
                </a:solidFill>
              </a:rPr>
              <a:t> the house was</a:t>
            </a:r>
            <a:r>
              <a:rPr lang="en-US" sz="2400" dirty="0" smtClean="0">
                <a:solidFill>
                  <a:schemeClr val="bg1"/>
                </a:solidFill>
              </a:rPr>
              <a:t> filled </a:t>
            </a:r>
            <a:r>
              <a:rPr lang="en-US" sz="2400" b="1" dirty="0" smtClean="0">
                <a:solidFill>
                  <a:srgbClr val="FFFF00"/>
                </a:solidFill>
              </a:rPr>
              <a:t>with a</a:t>
            </a:r>
            <a:r>
              <a:rPr lang="en-US" sz="2400" dirty="0" smtClean="0">
                <a:solidFill>
                  <a:schemeClr val="bg1"/>
                </a:solidFill>
              </a:rPr>
              <a:t> cloud, </a:t>
            </a:r>
            <a:r>
              <a:rPr lang="en-US" sz="2400" b="1" i="1" dirty="0" smtClean="0">
                <a:solidFill>
                  <a:srgbClr val="FFFF00"/>
                </a:solidFill>
              </a:rPr>
              <a:t>even</a:t>
            </a:r>
            <a:r>
              <a:rPr lang="en-US" sz="2400" dirty="0" smtClean="0">
                <a:solidFill>
                  <a:schemeClr val="bg1"/>
                </a:solidFill>
              </a:rPr>
              <a:t> the house of the LORD;</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3200" b="1" dirty="0" smtClean="0">
                <a:solidFill>
                  <a:schemeClr val="bg1"/>
                </a:solidFill>
              </a:rPr>
              <a:t>The Bible says, “</a:t>
            </a:r>
            <a:r>
              <a:rPr lang="en-US" sz="3200" b="1" dirty="0" smtClean="0">
                <a:solidFill>
                  <a:srgbClr val="FFFF00"/>
                </a:solidFill>
              </a:rPr>
              <a:t>And it came to pass, when the priests were come out of the holy </a:t>
            </a:r>
            <a:r>
              <a:rPr lang="en-US" sz="3200" b="1" i="1" dirty="0" smtClean="0">
                <a:solidFill>
                  <a:srgbClr val="FFFF00"/>
                </a:solidFill>
              </a:rPr>
              <a:t>place</a:t>
            </a:r>
            <a:r>
              <a:rPr lang="en-US" sz="3200" b="1" dirty="0" smtClean="0">
                <a:solidFill>
                  <a:schemeClr val="bg1"/>
                </a:solidFill>
              </a:rPr>
              <a:t> …”</a:t>
            </a:r>
          </a:p>
        </p:txBody>
      </p:sp>
      <p:sp>
        <p:nvSpPr>
          <p:cNvPr id="3" name="Content Placeholder 2"/>
          <p:cNvSpPr>
            <a:spLocks noGrp="1"/>
          </p:cNvSpPr>
          <p:nvPr>
            <p:ph idx="1"/>
          </p:nvPr>
        </p:nvSpPr>
        <p:spPr>
          <a:xfrm>
            <a:off x="152400" y="1143000"/>
            <a:ext cx="8839200" cy="5562600"/>
          </a:xfrm>
        </p:spPr>
        <p:txBody>
          <a:bodyPr anchor="ctr">
            <a:noAutofit/>
          </a:bodyPr>
          <a:lstStyle/>
          <a:p>
            <a:r>
              <a:rPr lang="en-US" dirty="0" smtClean="0">
                <a:solidFill>
                  <a:schemeClr val="bg1"/>
                </a:solidFill>
              </a:rPr>
              <a:t>Get the Ark into the Most Holy Place, and get the self out of there.</a:t>
            </a:r>
          </a:p>
          <a:p>
            <a:endParaRPr lang="en-US" sz="700" dirty="0" smtClean="0">
              <a:solidFill>
                <a:schemeClr val="bg1"/>
              </a:solidFill>
            </a:endParaRPr>
          </a:p>
          <a:p>
            <a:r>
              <a:rPr lang="en-US" dirty="0" smtClean="0">
                <a:solidFill>
                  <a:schemeClr val="bg1"/>
                </a:solidFill>
              </a:rPr>
              <a:t>God’s selfless character in. Our selfishness out.</a:t>
            </a:r>
          </a:p>
          <a:p>
            <a:endParaRPr lang="en-US" sz="700" dirty="0" smtClean="0">
              <a:solidFill>
                <a:schemeClr val="bg1"/>
              </a:solidFill>
            </a:endParaRPr>
          </a:p>
          <a:p>
            <a:r>
              <a:rPr lang="en-US" dirty="0" smtClean="0">
                <a:solidFill>
                  <a:schemeClr val="bg1"/>
                </a:solidFill>
              </a:rPr>
              <a:t>He must increase, and I must decrease.</a:t>
            </a:r>
          </a:p>
          <a:p>
            <a:endParaRPr lang="en-US" sz="700" dirty="0" smtClean="0">
              <a:solidFill>
                <a:schemeClr val="bg1"/>
              </a:solidFill>
            </a:endParaRPr>
          </a:p>
          <a:p>
            <a:r>
              <a:rPr lang="en-US" dirty="0" smtClean="0">
                <a:solidFill>
                  <a:schemeClr val="bg1"/>
                </a:solidFill>
              </a:rPr>
              <a:t>He must be exalted, and I must be abased.</a:t>
            </a:r>
          </a:p>
          <a:p>
            <a:endParaRPr lang="en-US" sz="700" dirty="0" smtClean="0">
              <a:solidFill>
                <a:schemeClr val="bg1"/>
              </a:solidFill>
            </a:endParaRPr>
          </a:p>
          <a:p>
            <a:r>
              <a:rPr lang="en-US" dirty="0" smtClean="0">
                <a:solidFill>
                  <a:schemeClr val="bg1"/>
                </a:solidFill>
              </a:rPr>
              <a:t>He must be lifted up (as He was on the Cross) to the Heavens, that I may bow down to the dust from which I came.</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lory-temple.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 </a:t>
            </a:r>
            <a:r>
              <a:rPr lang="en-US" sz="4000" b="1" dirty="0" smtClean="0">
                <a:solidFill>
                  <a:srgbClr val="FFFF00"/>
                </a:solidFill>
              </a:rPr>
              <a:t>that the cloud filled the house of the LORD,</a:t>
            </a:r>
            <a:r>
              <a:rPr lang="en-US" sz="40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600" dirty="0" smtClean="0">
                <a:solidFill>
                  <a:schemeClr val="bg1"/>
                </a:solidFill>
              </a:rPr>
              <a:t>Once the Ark is in the Most Holy Place, and the selfishness is gotten out of there, then the LORD will fill our houses </a:t>
            </a:r>
            <a:r>
              <a:rPr lang="en-US" sz="2600" dirty="0" smtClean="0">
                <a:solidFill>
                  <a:srgbClr val="00B050"/>
                </a:solidFill>
              </a:rPr>
              <a:t>(not only individually, but corporately)</a:t>
            </a:r>
            <a:r>
              <a:rPr lang="en-US" sz="2600" dirty="0" smtClean="0">
                <a:solidFill>
                  <a:schemeClr val="bg1"/>
                </a:solidFill>
              </a:rPr>
              <a:t> with the cloud of His glory.</a:t>
            </a:r>
          </a:p>
          <a:p>
            <a:endParaRPr lang="en-US" sz="400" dirty="0" smtClean="0">
              <a:solidFill>
                <a:schemeClr val="bg1"/>
              </a:solidFill>
            </a:endParaRPr>
          </a:p>
          <a:p>
            <a:r>
              <a:rPr lang="en-US" sz="2600" dirty="0" smtClean="0">
                <a:solidFill>
                  <a:schemeClr val="bg1"/>
                </a:solidFill>
              </a:rPr>
              <a:t>He will permanently take up residence in His living Temple.</a:t>
            </a:r>
          </a:p>
          <a:p>
            <a:endParaRPr lang="en-US" sz="400" dirty="0" smtClean="0">
              <a:solidFill>
                <a:schemeClr val="bg1"/>
              </a:solidFill>
            </a:endParaRPr>
          </a:p>
          <a:p>
            <a:r>
              <a:rPr lang="en-US" sz="2600" dirty="0" smtClean="0">
                <a:solidFill>
                  <a:schemeClr val="bg1"/>
                </a:solidFill>
              </a:rPr>
              <a:t>Our Solomon </a:t>
            </a:r>
            <a:r>
              <a:rPr lang="en-US" sz="2600" dirty="0" smtClean="0">
                <a:solidFill>
                  <a:srgbClr val="00B050"/>
                </a:solidFill>
              </a:rPr>
              <a:t>(</a:t>
            </a:r>
            <a:r>
              <a:rPr lang="en-US" sz="2600" b="1" dirty="0" smtClean="0">
                <a:solidFill>
                  <a:srgbClr val="00B0F0"/>
                </a:solidFill>
              </a:rPr>
              <a:t>Prince of Peace – Jesus</a:t>
            </a:r>
            <a:r>
              <a:rPr lang="en-US" sz="2600" dirty="0" smtClean="0">
                <a:solidFill>
                  <a:srgbClr val="00B050"/>
                </a:solidFill>
              </a:rPr>
              <a:t>)</a:t>
            </a:r>
            <a:r>
              <a:rPr lang="en-US" sz="2600" dirty="0" smtClean="0">
                <a:solidFill>
                  <a:schemeClr val="bg1"/>
                </a:solidFill>
              </a:rPr>
              <a:t>, who laid the foundation in Himself at the Cross, finishes building the Living Temple of God ~ </a:t>
            </a:r>
            <a:r>
              <a:rPr lang="en-US" sz="2600" b="1" dirty="0" smtClean="0">
                <a:solidFill>
                  <a:schemeClr val="bg1"/>
                </a:solidFill>
              </a:rPr>
              <a:t>“</a:t>
            </a:r>
            <a:r>
              <a:rPr lang="en-US" sz="2600" b="1" dirty="0" smtClean="0">
                <a:solidFill>
                  <a:srgbClr val="FFFF00"/>
                </a:solidFill>
              </a:rPr>
              <a:t>It is finished!</a:t>
            </a:r>
            <a:r>
              <a:rPr lang="en-US" sz="2600" b="1" dirty="0" smtClean="0">
                <a:solidFill>
                  <a:schemeClr val="bg1"/>
                </a:solidFill>
              </a:rPr>
              <a:t>”</a:t>
            </a:r>
            <a:r>
              <a:rPr lang="en-US" sz="2600" dirty="0" smtClean="0">
                <a:solidFill>
                  <a:schemeClr val="bg1"/>
                </a:solidFill>
              </a:rPr>
              <a:t> </a:t>
            </a:r>
            <a:r>
              <a:rPr lang="en-US" sz="2600" dirty="0" smtClean="0">
                <a:solidFill>
                  <a:srgbClr val="00B050"/>
                </a:solidFill>
              </a:rPr>
              <a:t>(see </a:t>
            </a:r>
            <a:r>
              <a:rPr lang="en-US" sz="2600" b="1" dirty="0" smtClean="0">
                <a:solidFill>
                  <a:srgbClr val="00B050"/>
                </a:solidFill>
              </a:rPr>
              <a:t>Gen.</a:t>
            </a:r>
            <a:r>
              <a:rPr lang="en-US" sz="2600" dirty="0" smtClean="0">
                <a:solidFill>
                  <a:srgbClr val="00B050"/>
                </a:solidFill>
              </a:rPr>
              <a:t> </a:t>
            </a:r>
            <a:r>
              <a:rPr lang="en-US" sz="2600" dirty="0" smtClean="0">
                <a:solidFill>
                  <a:schemeClr val="bg1"/>
                </a:solidFill>
              </a:rPr>
              <a:t>2:1-3</a:t>
            </a:r>
            <a:r>
              <a:rPr lang="en-US" sz="2600" dirty="0" smtClean="0">
                <a:solidFill>
                  <a:srgbClr val="00B050"/>
                </a:solidFill>
              </a:rPr>
              <a:t>; </a:t>
            </a:r>
            <a:r>
              <a:rPr lang="en-US" sz="2600" b="1" dirty="0" smtClean="0">
                <a:solidFill>
                  <a:srgbClr val="00B050"/>
                </a:solidFill>
              </a:rPr>
              <a:t>Psa.</a:t>
            </a:r>
            <a:r>
              <a:rPr lang="en-US" sz="2600" dirty="0" smtClean="0">
                <a:solidFill>
                  <a:srgbClr val="00B050"/>
                </a:solidFill>
              </a:rPr>
              <a:t> </a:t>
            </a:r>
            <a:r>
              <a:rPr lang="en-US" sz="2600" dirty="0" smtClean="0">
                <a:solidFill>
                  <a:schemeClr val="bg1"/>
                </a:solidFill>
              </a:rPr>
              <a:t>84:10, 90:4</a:t>
            </a:r>
            <a:r>
              <a:rPr lang="en-US" sz="2600" dirty="0" smtClean="0">
                <a:solidFill>
                  <a:srgbClr val="00B050"/>
                </a:solidFill>
              </a:rPr>
              <a:t>; </a:t>
            </a:r>
            <a:r>
              <a:rPr lang="en-US" sz="2600" b="1" dirty="0" smtClean="0">
                <a:solidFill>
                  <a:srgbClr val="00B050"/>
                </a:solidFill>
              </a:rPr>
              <a:t>Rom.</a:t>
            </a:r>
            <a:r>
              <a:rPr lang="en-US" sz="2600" dirty="0" smtClean="0">
                <a:solidFill>
                  <a:srgbClr val="00B050"/>
                </a:solidFill>
              </a:rPr>
              <a:t> </a:t>
            </a:r>
            <a:r>
              <a:rPr lang="en-US" sz="2600" dirty="0" smtClean="0">
                <a:solidFill>
                  <a:schemeClr val="bg1"/>
                </a:solidFill>
              </a:rPr>
              <a:t>9:28</a:t>
            </a:r>
            <a:r>
              <a:rPr lang="en-US" sz="2600" dirty="0" smtClean="0">
                <a:solidFill>
                  <a:srgbClr val="00B050"/>
                </a:solidFill>
              </a:rPr>
              <a:t>; </a:t>
            </a:r>
            <a:r>
              <a:rPr lang="en-US" sz="2600" b="1" dirty="0" smtClean="0">
                <a:solidFill>
                  <a:srgbClr val="00B050"/>
                </a:solidFill>
              </a:rPr>
              <a:t>2 Pet. </a:t>
            </a:r>
            <a:r>
              <a:rPr lang="en-US" sz="2600" dirty="0" smtClean="0">
                <a:solidFill>
                  <a:schemeClr val="bg1"/>
                </a:solidFill>
              </a:rPr>
              <a:t>3:8</a:t>
            </a:r>
            <a:r>
              <a:rPr lang="en-US" sz="2600" dirty="0" smtClean="0">
                <a:solidFill>
                  <a:srgbClr val="00B050"/>
                </a:solidFill>
              </a:rPr>
              <a:t>; </a:t>
            </a:r>
            <a:r>
              <a:rPr lang="en-US" sz="2600" b="1" dirty="0" smtClean="0">
                <a:solidFill>
                  <a:srgbClr val="00B050"/>
                </a:solidFill>
              </a:rPr>
              <a:t>Rev.</a:t>
            </a:r>
            <a:r>
              <a:rPr lang="en-US" sz="2600" dirty="0" smtClean="0">
                <a:solidFill>
                  <a:srgbClr val="00B050"/>
                </a:solidFill>
              </a:rPr>
              <a:t> </a:t>
            </a:r>
            <a:r>
              <a:rPr lang="en-US" sz="2600" dirty="0" smtClean="0">
                <a:solidFill>
                  <a:schemeClr val="bg1"/>
                </a:solidFill>
              </a:rPr>
              <a:t>10:7</a:t>
            </a:r>
            <a:r>
              <a:rPr lang="en-US" sz="2600" dirty="0" smtClean="0">
                <a:solidFill>
                  <a:srgbClr val="00B050"/>
                </a:solidFill>
              </a:rPr>
              <a:t> KJB)</a:t>
            </a:r>
            <a:r>
              <a:rPr lang="en-US" sz="2600" dirty="0" smtClean="0">
                <a:solidFill>
                  <a:schemeClr val="bg1"/>
                </a:solidFill>
              </a:rPr>
              <a:t>.</a:t>
            </a:r>
          </a:p>
          <a:p>
            <a:endParaRPr lang="en-US" sz="400" i="1" dirty="0" smtClean="0">
              <a:solidFill>
                <a:schemeClr val="bg1"/>
              </a:solidFill>
            </a:endParaRPr>
          </a:p>
          <a:p>
            <a:pPr lvl="1"/>
            <a:r>
              <a:rPr lang="en-US" sz="2600" dirty="0" smtClean="0">
                <a:solidFill>
                  <a:schemeClr val="bg1"/>
                </a:solidFill>
              </a:rPr>
              <a:t>2 Cor. 6:16  And what agreement hath the temple of God with idols? for </a:t>
            </a:r>
            <a:r>
              <a:rPr lang="en-US" sz="2600" b="1" dirty="0" smtClean="0">
                <a:solidFill>
                  <a:srgbClr val="00B0F0"/>
                </a:solidFill>
              </a:rPr>
              <a:t>ye are the temple of the living God; as God hath said, I will dwell in them, and walk in </a:t>
            </a:r>
            <a:r>
              <a:rPr lang="en-US" sz="2600" b="1" i="1" dirty="0" smtClean="0">
                <a:solidFill>
                  <a:srgbClr val="00B0F0"/>
                </a:solidFill>
              </a:rPr>
              <a:t>them</a:t>
            </a:r>
            <a:r>
              <a:rPr lang="en-US" sz="2600" b="1" dirty="0" smtClean="0">
                <a:solidFill>
                  <a:srgbClr val="00B0F0"/>
                </a:solidFill>
              </a:rPr>
              <a:t>; and I will be their God, and they shall be my people</a:t>
            </a:r>
            <a:r>
              <a:rPr lang="en-US" sz="2600" dirty="0" smtClean="0">
                <a:solidFill>
                  <a:schemeClr val="bg1"/>
                </a:solidFill>
              </a:rPr>
              <a:t>.</a:t>
            </a:r>
            <a:endParaRPr lang="en-US" sz="2600" i="1" dirty="0" smtClean="0">
              <a:solidFill>
                <a:schemeClr val="bg1"/>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 </a:t>
            </a:r>
            <a:r>
              <a:rPr lang="en-US" sz="4000" b="1" dirty="0" smtClean="0">
                <a:solidFill>
                  <a:srgbClr val="FFFF00"/>
                </a:solidFill>
              </a:rPr>
              <a:t>that the cloud filled the house of the LORD,</a:t>
            </a:r>
            <a:r>
              <a:rPr lang="en-US" sz="40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800" dirty="0" err="1" smtClean="0">
                <a:solidFill>
                  <a:schemeClr val="bg1"/>
                </a:solidFill>
              </a:rPr>
              <a:t>Exo</a:t>
            </a:r>
            <a:r>
              <a:rPr lang="en-US" sz="2800" dirty="0" smtClean="0">
                <a:solidFill>
                  <a:schemeClr val="bg1"/>
                </a:solidFill>
              </a:rPr>
              <a:t>. 40:34  Then </a:t>
            </a:r>
            <a:r>
              <a:rPr lang="en-US" sz="2800" b="1" dirty="0" smtClean="0">
                <a:solidFill>
                  <a:srgbClr val="FFFF00"/>
                </a:solidFill>
              </a:rPr>
              <a:t>a cloud covered the tent of the congregation, and the glory of the LORD filled the tabernacle</a:t>
            </a:r>
            <a:r>
              <a:rPr lang="en-US" sz="2800" dirty="0" smtClean="0">
                <a:solidFill>
                  <a:schemeClr val="bg1"/>
                </a:solidFill>
              </a:rPr>
              <a:t>.</a:t>
            </a:r>
          </a:p>
          <a:p>
            <a:r>
              <a:rPr lang="en-US" sz="2800" dirty="0" err="1" smtClean="0">
                <a:solidFill>
                  <a:schemeClr val="bg1"/>
                </a:solidFill>
              </a:rPr>
              <a:t>Exo</a:t>
            </a:r>
            <a:r>
              <a:rPr lang="en-US" sz="2800" dirty="0" smtClean="0">
                <a:solidFill>
                  <a:schemeClr val="bg1"/>
                </a:solidFill>
              </a:rPr>
              <a:t>. 40:35  And </a:t>
            </a:r>
            <a:r>
              <a:rPr lang="en-US" sz="2800" b="1" dirty="0" smtClean="0">
                <a:solidFill>
                  <a:srgbClr val="FFFF00"/>
                </a:solidFill>
              </a:rPr>
              <a:t>Moses was not able to enter into the tent of the congregation, because the cloud abode thereon, and the glory of the LORD filled the tabernacle</a:t>
            </a:r>
            <a:r>
              <a:rPr lang="en-US" sz="2800" dirty="0" smtClean="0">
                <a:solidFill>
                  <a:schemeClr val="bg1"/>
                </a:solidFill>
              </a:rPr>
              <a:t>.</a:t>
            </a:r>
          </a:p>
          <a:p>
            <a:r>
              <a:rPr lang="en-US" sz="2800" dirty="0" smtClean="0">
                <a:solidFill>
                  <a:schemeClr val="bg1"/>
                </a:solidFill>
              </a:rPr>
              <a:t>Isa. 6:3  And one cried unto another, and said, </a:t>
            </a:r>
            <a:r>
              <a:rPr lang="en-US" sz="2800" b="1" dirty="0" smtClean="0">
                <a:solidFill>
                  <a:srgbClr val="FFFF00"/>
                </a:solidFill>
              </a:rPr>
              <a:t>Holy, holy, holy, </a:t>
            </a:r>
            <a:r>
              <a:rPr lang="en-US" sz="2800" b="1" i="1" dirty="0" smtClean="0">
                <a:solidFill>
                  <a:srgbClr val="FFFF00"/>
                </a:solidFill>
              </a:rPr>
              <a:t>is</a:t>
            </a:r>
            <a:r>
              <a:rPr lang="en-US" sz="2800" b="1" dirty="0" smtClean="0">
                <a:solidFill>
                  <a:srgbClr val="FFFF00"/>
                </a:solidFill>
              </a:rPr>
              <a:t> the LORD of hosts: the whole earth </a:t>
            </a:r>
            <a:r>
              <a:rPr lang="en-US" sz="2800" b="1" i="1" dirty="0" smtClean="0">
                <a:solidFill>
                  <a:srgbClr val="FFFF00"/>
                </a:solidFill>
              </a:rPr>
              <a:t>is</a:t>
            </a:r>
            <a:r>
              <a:rPr lang="en-US" sz="2800" b="1" dirty="0" smtClean="0">
                <a:solidFill>
                  <a:srgbClr val="FFFF00"/>
                </a:solidFill>
              </a:rPr>
              <a:t> full of his glory</a:t>
            </a:r>
            <a:r>
              <a:rPr lang="en-US" sz="2800" dirty="0" smtClean="0">
                <a:solidFill>
                  <a:schemeClr val="bg1"/>
                </a:solidFill>
              </a:rPr>
              <a:t>. </a:t>
            </a:r>
          </a:p>
          <a:p>
            <a:r>
              <a:rPr lang="en-US" sz="2800" dirty="0" smtClean="0">
                <a:solidFill>
                  <a:schemeClr val="bg1"/>
                </a:solidFill>
              </a:rPr>
              <a:t>Isa. 6:4  And </a:t>
            </a:r>
            <a:r>
              <a:rPr lang="en-US" sz="2800" b="1" dirty="0" smtClean="0">
                <a:solidFill>
                  <a:srgbClr val="FFFF00"/>
                </a:solidFill>
              </a:rPr>
              <a:t>the posts of the door moved at the voice of him that cried, and the house was filled with smoke</a:t>
            </a:r>
            <a:r>
              <a:rPr lang="en-US" sz="2800" dirty="0" smtClean="0">
                <a:solidFill>
                  <a:schemeClr val="bg1"/>
                </a:solidFill>
              </a:rPr>
              <a:t>.</a:t>
            </a:r>
            <a:endParaRPr lang="en-US" sz="2800" i="1" dirty="0" smtClean="0">
              <a:solidFill>
                <a:schemeClr val="bg1"/>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4000" b="1" dirty="0" smtClean="0">
                <a:solidFill>
                  <a:schemeClr val="bg1"/>
                </a:solidFill>
              </a:rPr>
              <a:t>The Bible says, “... </a:t>
            </a:r>
            <a:r>
              <a:rPr lang="en-US" sz="4000" b="1" dirty="0" smtClean="0">
                <a:solidFill>
                  <a:srgbClr val="FFFF00"/>
                </a:solidFill>
              </a:rPr>
              <a:t>that the cloud filled the house of the LORD,</a:t>
            </a:r>
            <a:r>
              <a:rPr lang="en-US" sz="4000" b="1" dirty="0" smtClean="0">
                <a:solidFill>
                  <a:schemeClr val="bg1"/>
                </a:solidFill>
              </a:rPr>
              <a:t>”</a:t>
            </a:r>
          </a:p>
        </p:txBody>
      </p:sp>
      <p:sp>
        <p:nvSpPr>
          <p:cNvPr id="3" name="Content Placeholder 2"/>
          <p:cNvSpPr>
            <a:spLocks noGrp="1"/>
          </p:cNvSpPr>
          <p:nvPr>
            <p:ph idx="1"/>
          </p:nvPr>
        </p:nvSpPr>
        <p:spPr>
          <a:xfrm>
            <a:off x="152400" y="1143000"/>
            <a:ext cx="8839200" cy="5562600"/>
          </a:xfrm>
        </p:spPr>
        <p:txBody>
          <a:bodyPr anchor="ctr">
            <a:noAutofit/>
          </a:bodyPr>
          <a:lstStyle/>
          <a:p>
            <a:r>
              <a:rPr lang="en-US" sz="2400" dirty="0" err="1" smtClean="0">
                <a:solidFill>
                  <a:schemeClr val="bg1"/>
                </a:solidFill>
              </a:rPr>
              <a:t>Eze</a:t>
            </a:r>
            <a:r>
              <a:rPr lang="en-US" sz="2400" dirty="0" smtClean="0">
                <a:solidFill>
                  <a:schemeClr val="bg1"/>
                </a:solidFill>
              </a:rPr>
              <a:t>. 10:3  Now the </a:t>
            </a:r>
            <a:r>
              <a:rPr lang="en-US" sz="2400" dirty="0" err="1" smtClean="0">
                <a:solidFill>
                  <a:schemeClr val="bg1"/>
                </a:solidFill>
              </a:rPr>
              <a:t>cherubims</a:t>
            </a:r>
            <a:r>
              <a:rPr lang="en-US" sz="2400" dirty="0" smtClean="0">
                <a:solidFill>
                  <a:schemeClr val="bg1"/>
                </a:solidFill>
              </a:rPr>
              <a:t> stood on the right side of the house, when the man went in; and </a:t>
            </a:r>
            <a:r>
              <a:rPr lang="en-US" sz="2400" b="1" dirty="0" smtClean="0">
                <a:solidFill>
                  <a:srgbClr val="FFFF00"/>
                </a:solidFill>
              </a:rPr>
              <a:t>the cloud filled the inner court</a:t>
            </a:r>
            <a:r>
              <a:rPr lang="en-US" sz="2400" dirty="0" smtClean="0">
                <a:solidFill>
                  <a:schemeClr val="bg1"/>
                </a:solidFill>
              </a:rPr>
              <a:t>. </a:t>
            </a:r>
          </a:p>
          <a:p>
            <a:r>
              <a:rPr lang="en-US" sz="2400" dirty="0" err="1" smtClean="0">
                <a:solidFill>
                  <a:schemeClr val="bg1"/>
                </a:solidFill>
              </a:rPr>
              <a:t>Eze</a:t>
            </a:r>
            <a:r>
              <a:rPr lang="en-US" sz="2400" dirty="0" smtClean="0">
                <a:solidFill>
                  <a:schemeClr val="bg1"/>
                </a:solidFill>
              </a:rPr>
              <a:t>. 10:4  </a:t>
            </a:r>
            <a:r>
              <a:rPr lang="en-US" sz="2400" b="1" dirty="0" smtClean="0">
                <a:solidFill>
                  <a:srgbClr val="FFFF00"/>
                </a:solidFill>
              </a:rPr>
              <a:t>Then the glory of the LORD went up from the cherub, </a:t>
            </a:r>
            <a:r>
              <a:rPr lang="en-US" sz="2400" b="1" i="1" dirty="0" smtClean="0">
                <a:solidFill>
                  <a:srgbClr val="FFFF00"/>
                </a:solidFill>
              </a:rPr>
              <a:t>and stood</a:t>
            </a:r>
            <a:r>
              <a:rPr lang="en-US" sz="2400" b="1" dirty="0" smtClean="0">
                <a:solidFill>
                  <a:srgbClr val="FFFF00"/>
                </a:solidFill>
              </a:rPr>
              <a:t> over the threshold of the house; and the house was filled with the cloud, and the court was full of the brightness of the LORD'S glory</a:t>
            </a:r>
            <a:r>
              <a:rPr lang="en-US" sz="2400" dirty="0" smtClean="0">
                <a:solidFill>
                  <a:schemeClr val="bg1"/>
                </a:solidFill>
              </a:rPr>
              <a:t>. </a:t>
            </a:r>
          </a:p>
          <a:p>
            <a:r>
              <a:rPr lang="en-US" sz="2400" dirty="0" err="1" smtClean="0">
                <a:solidFill>
                  <a:schemeClr val="bg1"/>
                </a:solidFill>
              </a:rPr>
              <a:t>Eze</a:t>
            </a:r>
            <a:r>
              <a:rPr lang="en-US" sz="2400" dirty="0" smtClean="0">
                <a:solidFill>
                  <a:schemeClr val="bg1"/>
                </a:solidFill>
              </a:rPr>
              <a:t>. 43:9  Now let them </a:t>
            </a:r>
            <a:r>
              <a:rPr lang="en-US" sz="2400" b="1" dirty="0" smtClean="0">
                <a:solidFill>
                  <a:srgbClr val="FF0000"/>
                </a:solidFill>
              </a:rPr>
              <a:t>put away their whoredom</a:t>
            </a:r>
            <a:r>
              <a:rPr lang="en-US" sz="2400" dirty="0" smtClean="0">
                <a:solidFill>
                  <a:schemeClr val="bg1"/>
                </a:solidFill>
              </a:rPr>
              <a:t>, and the </a:t>
            </a:r>
            <a:r>
              <a:rPr lang="en-US" sz="2400" dirty="0" err="1" smtClean="0">
                <a:solidFill>
                  <a:schemeClr val="bg1"/>
                </a:solidFill>
              </a:rPr>
              <a:t>carcases</a:t>
            </a:r>
            <a:r>
              <a:rPr lang="en-US" sz="2400" dirty="0" smtClean="0">
                <a:solidFill>
                  <a:schemeClr val="bg1"/>
                </a:solidFill>
              </a:rPr>
              <a:t> of their kings, </a:t>
            </a:r>
            <a:r>
              <a:rPr lang="en-US" sz="2400" b="1" dirty="0" smtClean="0">
                <a:solidFill>
                  <a:srgbClr val="00B0F0"/>
                </a:solidFill>
              </a:rPr>
              <a:t>far from me, and I will dwell in the midst of them for ever</a:t>
            </a:r>
            <a:r>
              <a:rPr lang="en-US" sz="2400" dirty="0" smtClean="0">
                <a:solidFill>
                  <a:schemeClr val="bg1"/>
                </a:solidFill>
              </a:rPr>
              <a:t>. </a:t>
            </a:r>
          </a:p>
          <a:p>
            <a:r>
              <a:rPr lang="en-US" sz="2400" dirty="0" smtClean="0">
                <a:solidFill>
                  <a:schemeClr val="bg1"/>
                </a:solidFill>
              </a:rPr>
              <a:t>Rev. 15:8  And </a:t>
            </a:r>
            <a:r>
              <a:rPr lang="en-US" sz="2400" b="1" dirty="0" smtClean="0">
                <a:solidFill>
                  <a:srgbClr val="FFFF00"/>
                </a:solidFill>
              </a:rPr>
              <a:t>the temple was filled with smoke from the glory of God, and from his power; and no man was able to enter into the temple</a:t>
            </a:r>
            <a:r>
              <a:rPr lang="en-US" sz="2400" dirty="0" smtClean="0">
                <a:solidFill>
                  <a:schemeClr val="bg1"/>
                </a:solidFill>
              </a:rPr>
              <a:t>, </a:t>
            </a:r>
            <a:r>
              <a:rPr lang="en-US" sz="2400" b="1" u="sng" dirty="0" smtClean="0">
                <a:solidFill>
                  <a:schemeClr val="bg1"/>
                </a:solidFill>
              </a:rPr>
              <a:t>till</a:t>
            </a:r>
            <a:r>
              <a:rPr lang="en-US" sz="2400" dirty="0" smtClean="0">
                <a:solidFill>
                  <a:schemeClr val="bg1"/>
                </a:solidFill>
              </a:rPr>
              <a:t> the seven plagues of the seven angels were fulfilled.</a:t>
            </a:r>
            <a:endParaRPr lang="en-US" sz="2400" i="1" dirty="0" smtClean="0">
              <a:solidFill>
                <a:schemeClr val="bg1"/>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Autofit/>
          </a:bodyPr>
          <a:lstStyle/>
          <a:p>
            <a:r>
              <a:rPr lang="en-US" sz="6000" b="1" dirty="0" smtClean="0">
                <a:solidFill>
                  <a:srgbClr val="00B050"/>
                </a:solidFill>
              </a:rPr>
              <a:t>1 </a:t>
            </a:r>
            <a:r>
              <a:rPr lang="en-US" sz="6000" b="1" dirty="0" err="1" smtClean="0">
                <a:solidFill>
                  <a:srgbClr val="00B050"/>
                </a:solidFill>
              </a:rPr>
              <a:t>Ki</a:t>
            </a:r>
            <a:r>
              <a:rPr lang="en-US" sz="6000" b="1" dirty="0" smtClean="0">
                <a:solidFill>
                  <a:srgbClr val="00B050"/>
                </a:solidFill>
              </a:rPr>
              <a:t>.</a:t>
            </a:r>
            <a:r>
              <a:rPr lang="en-US" sz="6000" b="1" dirty="0" smtClean="0">
                <a:solidFill>
                  <a:schemeClr val="bg1"/>
                </a:solidFill>
              </a:rPr>
              <a:t> 8:11; </a:t>
            </a:r>
            <a:r>
              <a:rPr lang="en-US" sz="6000" b="1" dirty="0" smtClean="0">
                <a:solidFill>
                  <a:srgbClr val="00B050"/>
                </a:solidFill>
              </a:rPr>
              <a:t>2 Chr.</a:t>
            </a:r>
            <a:r>
              <a:rPr lang="en-US" sz="6000" b="1" dirty="0" smtClean="0">
                <a:solidFill>
                  <a:schemeClr val="bg1"/>
                </a:solidFill>
              </a:rPr>
              <a:t> 5:14 KJB</a:t>
            </a:r>
          </a:p>
        </p:txBody>
      </p:sp>
      <p:sp>
        <p:nvSpPr>
          <p:cNvPr id="3" name="Content Placeholder 2"/>
          <p:cNvSpPr>
            <a:spLocks noGrp="1"/>
          </p:cNvSpPr>
          <p:nvPr>
            <p:ph idx="1"/>
          </p:nvPr>
        </p:nvSpPr>
        <p:spPr>
          <a:xfrm>
            <a:off x="152400" y="1143000"/>
            <a:ext cx="8839200" cy="5562600"/>
          </a:xfrm>
        </p:spPr>
        <p:txBody>
          <a:bodyPr anchor="ctr">
            <a:normAutofit/>
          </a:bodyPr>
          <a:lstStyle/>
          <a:p>
            <a:r>
              <a:rPr lang="en-US" sz="3600" b="1" dirty="0" smtClean="0">
                <a:solidFill>
                  <a:srgbClr val="00B050"/>
                </a:solidFill>
              </a:rPr>
              <a:t>1 </a:t>
            </a:r>
            <a:r>
              <a:rPr lang="en-US" sz="3600" b="1" dirty="0" err="1" smtClean="0">
                <a:solidFill>
                  <a:srgbClr val="00B050"/>
                </a:solidFill>
              </a:rPr>
              <a:t>Ki</a:t>
            </a:r>
            <a:r>
              <a:rPr lang="en-US" sz="3600" b="1" dirty="0" smtClean="0">
                <a:solidFill>
                  <a:srgbClr val="00B050"/>
                </a:solidFill>
              </a:rPr>
              <a:t>.</a:t>
            </a:r>
            <a:r>
              <a:rPr lang="en-US" sz="3600" b="1" dirty="0" smtClean="0">
                <a:solidFill>
                  <a:schemeClr val="bg1"/>
                </a:solidFill>
              </a:rPr>
              <a:t> 8:11 </a:t>
            </a:r>
            <a:r>
              <a:rPr lang="en-US" sz="3600" dirty="0" smtClean="0">
                <a:solidFill>
                  <a:schemeClr val="bg1"/>
                </a:solidFill>
              </a:rPr>
              <a:t>- So that the priests could not stand to minister </a:t>
            </a:r>
            <a:r>
              <a:rPr lang="en-US" sz="3600" b="1" dirty="0" smtClean="0">
                <a:solidFill>
                  <a:srgbClr val="FFFF00"/>
                </a:solidFill>
              </a:rPr>
              <a:t>because</a:t>
            </a:r>
            <a:r>
              <a:rPr lang="en-US" sz="3600" dirty="0" smtClean="0">
                <a:solidFill>
                  <a:schemeClr val="bg1"/>
                </a:solidFill>
              </a:rPr>
              <a:t> of the cloud: for the glory of the LORD had filled the house of the LORD. </a:t>
            </a:r>
          </a:p>
          <a:p>
            <a:endParaRPr lang="en-US" sz="800" b="1" dirty="0" smtClean="0">
              <a:solidFill>
                <a:schemeClr val="bg1"/>
              </a:solidFill>
            </a:endParaRPr>
          </a:p>
          <a:p>
            <a:r>
              <a:rPr lang="en-US" sz="3600" b="1" dirty="0" smtClean="0">
                <a:solidFill>
                  <a:srgbClr val="00B050"/>
                </a:solidFill>
              </a:rPr>
              <a:t>2 Chr.</a:t>
            </a:r>
            <a:r>
              <a:rPr lang="en-US" sz="3600" b="1" dirty="0" smtClean="0">
                <a:solidFill>
                  <a:schemeClr val="bg1"/>
                </a:solidFill>
              </a:rPr>
              <a:t> 5:14</a:t>
            </a:r>
            <a:r>
              <a:rPr lang="en-US" sz="3600" dirty="0" smtClean="0">
                <a:solidFill>
                  <a:schemeClr val="bg1"/>
                </a:solidFill>
              </a:rPr>
              <a:t> - So that the priests could not stand to minister </a:t>
            </a:r>
            <a:r>
              <a:rPr lang="en-US" sz="3600" b="1" dirty="0" smtClean="0">
                <a:solidFill>
                  <a:srgbClr val="FFFF00"/>
                </a:solidFill>
              </a:rPr>
              <a:t>by reason</a:t>
            </a:r>
            <a:r>
              <a:rPr lang="en-US" sz="3600" dirty="0" smtClean="0">
                <a:solidFill>
                  <a:schemeClr val="bg1"/>
                </a:solidFill>
              </a:rPr>
              <a:t> of the cloud: for the glory of the LORD had filled the house of God.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8880</TotalTime>
  <Words>3898</Words>
  <Application>Microsoft Office PowerPoint</Application>
  <PresentationFormat>On-screen Show (4:3)</PresentationFormat>
  <Paragraphs>457</Paragraphs>
  <Slides>113</Slides>
  <Notes>1</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Office Theme</vt:lpstr>
      <vt:lpstr>Deadicated To God</vt:lpstr>
      <vt:lpstr>Scripture Reading:</vt:lpstr>
      <vt:lpstr>Slide 3</vt:lpstr>
      <vt:lpstr>Let us follow Jesus to:</vt:lpstr>
      <vt:lpstr>A bit of background …</vt:lpstr>
      <vt:lpstr>Question:</vt:lpstr>
      <vt:lpstr>… the Temple, in type, in the days of Solomon was outwardly complete, yet it was still missing one thing –</vt:lpstr>
      <vt:lpstr>1 Ki. 8:1; 2 Chr. 5:2 KJB</vt:lpstr>
      <vt:lpstr>The Bible says, “Then Solomon …”</vt:lpstr>
      <vt:lpstr>Slide 10</vt:lpstr>
      <vt:lpstr>Slide 11</vt:lpstr>
      <vt:lpstr>1 Ki. 8:1; 2 Chr. 5:2 KJB</vt:lpstr>
      <vt:lpstr>The Bible says, “… assembled …”</vt:lpstr>
      <vt:lpstr>An assembly is …</vt:lpstr>
      <vt:lpstr>An assembly is … an at-one-ment!</vt:lpstr>
      <vt:lpstr>Slide 16</vt:lpstr>
      <vt:lpstr>Slide 17</vt:lpstr>
      <vt:lpstr>The Bible says, “… assembled …”</vt:lpstr>
      <vt:lpstr>Question:</vt:lpstr>
      <vt:lpstr>Slide 20</vt:lpstr>
      <vt:lpstr>The Bible says, “… unto king Solomon in Jerusalem …”</vt:lpstr>
      <vt:lpstr>The Bible says, “… unto king Solomon in Jerusalem …”</vt:lpstr>
      <vt:lpstr>The Bible says, “… unto king Solomon in Jerusalem …”</vt:lpstr>
      <vt:lpstr>The Bible says, “… unto king Solomon in Jerusalem …”</vt:lpstr>
      <vt:lpstr>Slide 25</vt:lpstr>
      <vt:lpstr>Question:</vt:lpstr>
      <vt:lpstr>We are to be assembled together in one body unto Christ Jesus, our Head, by faith into the Heavenly Jerusalem above, even that “upper room” therein, that Most Holy Place:</vt:lpstr>
      <vt:lpstr>We are to be assembled together in one body unto Christ Jesus, our Head, by faith into the Heavenly Jerusalem above, even that “upper room” therein, that Most Holy Place:</vt:lpstr>
      <vt:lpstr>Question:</vt:lpstr>
      <vt:lpstr>The Bible says, “… that they might bring up the ark of the covenant of the LORD out of the city of David, which is Zion.”</vt:lpstr>
      <vt:lpstr>1 Ki. 8:2; 2 Chr. 5:3 KJB</vt:lpstr>
      <vt:lpstr>Question:</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The Bible says, “… at the feast …”</vt:lpstr>
      <vt:lpstr>The Bible says, “… at the feast in the month Ethanim, which is the seventh month.”</vt:lpstr>
      <vt:lpstr>The Bible says, “… at the feast in the month Ethanim, which is the seventh month.”</vt:lpstr>
      <vt:lpstr>1 Ki. 8:3; 2 Chr. 5:4 KJB</vt:lpstr>
      <vt:lpstr>The Bible says, “And all the elders of Israel came …”</vt:lpstr>
      <vt:lpstr>The Bible says, “… and the priests …”</vt:lpstr>
      <vt:lpstr>Slide 55</vt:lpstr>
      <vt:lpstr>The Bible says, “... took up the ark.”</vt:lpstr>
      <vt:lpstr>The Bible says, “... took up the ark.”</vt:lpstr>
      <vt:lpstr>1 Ki. 8:4; 2 Chr. 5:5 KJB</vt:lpstr>
      <vt:lpstr>Slide 59</vt:lpstr>
      <vt:lpstr>The Bible says, “And they brought up the ark of the LORD, and the tabernacle of the congregation …”</vt:lpstr>
      <vt:lpstr>The Bible says, “... and all the holy vessels that were in the tabernacle …”</vt:lpstr>
      <vt:lpstr>The Bible says, “... and all the holy vessels that were in the tabernacle …”</vt:lpstr>
      <vt:lpstr>The Bible says, “... and all the holy vessels that were in the tabernacle …”</vt:lpstr>
      <vt:lpstr>The Bible says, “... even those did the priests and the Levites bring up.”</vt:lpstr>
      <vt:lpstr>1 Ki. 8:5; 2 Chr. 5:6 KJB</vt:lpstr>
      <vt:lpstr>The Bible says, “… sacrificing sheep and oxen, that could not be told nor numbered for multitude.”</vt:lpstr>
      <vt:lpstr>The Bible says, “… sacrificing sheep and oxen, that could not be told nor numbered for multitude.”</vt:lpstr>
      <vt:lpstr>The Bible says, “… sacrificing sheep and oxen, that could not be told nor numbered for multitude.”</vt:lpstr>
      <vt:lpstr>The Bible says, “… sacrificing sheep and oxen, that could not be told nor numbered for multitude.”</vt:lpstr>
      <vt:lpstr>The Bible says, “… sacrificing sheep and oxen, that could not be told nor numbered for multitude.”</vt:lpstr>
      <vt:lpstr>The Bible says, “… sacrificing sheep and oxen, that could not be told nor numbered for multitude.”</vt:lpstr>
      <vt:lpstr>1 Ki. 8:6; 2 Chr. 5:7 KJB</vt:lpstr>
      <vt:lpstr>The Bible says, “And the priests brought in the ark of the covenant of the LORD …”</vt:lpstr>
      <vt:lpstr>The Bible says, “And the priests brought in the ark of the covenant of the LORD …”</vt:lpstr>
      <vt:lpstr>Slide 75</vt:lpstr>
      <vt:lpstr>The Bible says, “... unto his place, into the oracle of the house, to the most holy place, even under the wings of the cherubims.”</vt:lpstr>
      <vt:lpstr>1 Ki. 8:7; 2 Chr. 5:8 KJB</vt:lpstr>
      <vt:lpstr>Slide 78</vt:lpstr>
      <vt:lpstr>Slide 79</vt:lpstr>
      <vt:lpstr>The Bible says, “For the cherubims …”</vt:lpstr>
      <vt:lpstr>The Bible says, “For the cherubims …”</vt:lpstr>
      <vt:lpstr>The Bible says, “For the cherubims …”</vt:lpstr>
      <vt:lpstr>Slide 83</vt:lpstr>
      <vt:lpstr>Slide 84</vt:lpstr>
      <vt:lpstr>Slide 85</vt:lpstr>
      <vt:lpstr>1 Ki. 8:8; 2 Chr. 5:9 KJB</vt:lpstr>
      <vt:lpstr>The Bible says, “And they drew out the staves …”</vt:lpstr>
      <vt:lpstr>Slide 88</vt:lpstr>
      <vt:lpstr>1 Ki. 8:9; 2 Chr. 5:10 KJB</vt:lpstr>
      <vt:lpstr>1 Ki. 8:9; 2 Chr. 5:10 KJB</vt:lpstr>
      <vt:lpstr>The Bible says, “There was nothing in the ark save the two tables of stone …”</vt:lpstr>
      <vt:lpstr>Slide 92</vt:lpstr>
      <vt:lpstr>1 Ki. 8:10; 2 Chr. 5:11-13 KJB</vt:lpstr>
      <vt:lpstr>The Bible says, “And it came to pass, when the priests were come out of the holy place …”</vt:lpstr>
      <vt:lpstr>Slide 95</vt:lpstr>
      <vt:lpstr>The Bible says, “... that the cloud filled the house of the LORD,”</vt:lpstr>
      <vt:lpstr>The Bible says, “... that the cloud filled the house of the LORD,”</vt:lpstr>
      <vt:lpstr>The Bible says, “... that the cloud filled the house of the LORD,”</vt:lpstr>
      <vt:lpstr>1 Ki. 8:11; 2 Chr. 5:14 KJB</vt:lpstr>
      <vt:lpstr>The Bible says, “So that the priests could not stand to minister because of the cloud …”</vt:lpstr>
      <vt:lpstr>The Bible says, “So that the priests could not stand to minister because of the cloud …”</vt:lpstr>
      <vt:lpstr>Slide 102</vt:lpstr>
      <vt:lpstr>The Bible says, “... for the glory of the LORD had filled the house of God.”</vt:lpstr>
      <vt:lpstr>1 Ki. 8:12; 2 Chr. 6:1 KJB</vt:lpstr>
      <vt:lpstr>The Bible says, “Then spake Solomon …”</vt:lpstr>
      <vt:lpstr>The Bible says, “... The LORD said that he would dwell in the thick darkness.”</vt:lpstr>
      <vt:lpstr>1 Ki. 8:13; 2 Chr. 6:2 KJB</vt:lpstr>
      <vt:lpstr>The Bible says, “... a settled place for thee to abide in for ever.”</vt:lpstr>
      <vt:lpstr>Slide 109</vt:lpstr>
      <vt:lpstr>1 Ki. 8:14; 2 Chr. 6:3 KJB</vt:lpstr>
      <vt:lpstr>The Bible says, “And the king turned his face about …”</vt:lpstr>
      <vt:lpstr>The Bible says, “... and all the congregation of Israel stood.”</vt:lpstr>
      <vt:lpstr>Slide 113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AWHN</dc:creator>
  <cp:lastModifiedBy>AWHN</cp:lastModifiedBy>
  <cp:revision>697</cp:revision>
  <dcterms:created xsi:type="dcterms:W3CDTF">2019-03-15T01:46:38Z</dcterms:created>
  <dcterms:modified xsi:type="dcterms:W3CDTF">2019-07-20T19:08:22Z</dcterms:modified>
</cp:coreProperties>
</file>