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6" r:id="rId3"/>
    <p:sldId id="327" r:id="rId4"/>
    <p:sldId id="31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4" r:id="rId25"/>
    <p:sldId id="296" r:id="rId26"/>
    <p:sldId id="297" r:id="rId27"/>
    <p:sldId id="298" r:id="rId28"/>
    <p:sldId id="300" r:id="rId29"/>
    <p:sldId id="29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25" r:id="rId46"/>
    <p:sldId id="326" r:id="rId47"/>
    <p:sldId id="323" r:id="rId48"/>
    <p:sldId id="324" r:id="rId49"/>
    <p:sldId id="320" r:id="rId50"/>
    <p:sldId id="322" r:id="rId51"/>
    <p:sldId id="321" r:id="rId52"/>
    <p:sldId id="317" r:id="rId53"/>
    <p:sldId id="318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0E100-12D1-46F6-B62C-AB1061B389D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23A7C-A053-4177-8253-7FCB8AC3F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3A7C-A053-4177-8253-7FCB8AC3FB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4537-2366-403E-9EDA-6277BBDC046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018C-56CD-48C3-B6A0-BBB4FC0F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709"/>
            <a:ext cx="8839200" cy="81049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/>
              </a:rPr>
              <a:t>Typology - Solomon</a:t>
            </a:r>
            <a:endParaRPr lang="en-US" sz="6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134955"/>
            <a:ext cx="7526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http://www.pearltrees.com/awhn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The-Temple-Institute-745x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xmlns="" val="302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returned with His father over the Jordan river, coming from the East victoriously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19:14-18,37-41)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In His 2nd Advent, He comes from the east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24:27;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16:12)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an enemy of His father, hung himself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17:23)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an enemy (Judas Iscariot) of His father, hung himself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14:21;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1:18-20,25)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"acts"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9:29)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"acts"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103:7, 106:2, 145:4,6,12, 150:2;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21:25;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1:1-28:31)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the words 'first and last'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9:29)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the words 'first and last'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41:4, 44:6, 48:12;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1:11,17, 2:8, 22:13)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10 and 2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11:30-32,35-36)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10 and 2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20:20-28;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10:35-45)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Beloved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13:26)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Beloved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3:17, 12:18, 17:5;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1:11, 9:7;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3:22, 9:35, 20:13;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3:35, 5:20;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1:6; </a:t>
            </a:r>
            <a:r>
              <a:rPr lang="en-US" sz="2400" b="1" dirty="0" smtClean="0">
                <a:solidFill>
                  <a:srgbClr val="00B050"/>
                </a:solidFill>
              </a:rPr>
              <a:t>2 Pet.</a:t>
            </a:r>
            <a:r>
              <a:rPr lang="en-US" sz="2400" dirty="0" smtClean="0">
                <a:solidFill>
                  <a:schemeClr val="bg1"/>
                </a:solidFill>
              </a:rPr>
              <a:t> 1:17)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another name, meaning "Beloved of JEHOVAH"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12:25)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many other names, like Emmanuel/Immanuel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7:14, 8:8;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1:23), </a:t>
            </a:r>
            <a:r>
              <a:rPr lang="en-US" sz="2400" b="1" dirty="0" smtClean="0">
                <a:solidFill>
                  <a:srgbClr val="FFC000"/>
                </a:solidFill>
              </a:rPr>
              <a:t>Michael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10:13,21, 12:1; </a:t>
            </a:r>
            <a:r>
              <a:rPr lang="en-US" sz="2400" b="1" dirty="0" smtClean="0">
                <a:solidFill>
                  <a:srgbClr val="00B050"/>
                </a:solidFill>
              </a:rPr>
              <a:t>Jud.</a:t>
            </a:r>
            <a:r>
              <a:rPr lang="en-US" sz="2400" dirty="0" smtClean="0">
                <a:solidFill>
                  <a:schemeClr val="bg1"/>
                </a:solidFill>
              </a:rPr>
              <a:t> 1:9;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12:7), </a:t>
            </a:r>
            <a:r>
              <a:rPr lang="en-US" sz="2400" b="1" dirty="0" smtClean="0">
                <a:solidFill>
                  <a:srgbClr val="FFC000"/>
                </a:solidFill>
              </a:rPr>
              <a:t>David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89:3,20;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30:9; </a:t>
            </a:r>
            <a:r>
              <a:rPr lang="en-US" sz="2400" b="1" dirty="0" err="1" smtClean="0">
                <a:solidFill>
                  <a:srgbClr val="00B050"/>
                </a:solidFill>
              </a:rPr>
              <a:t>Eze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34:23,24, 37:24,25; </a:t>
            </a:r>
            <a:r>
              <a:rPr lang="en-US" sz="2400" b="1" dirty="0" smtClean="0">
                <a:solidFill>
                  <a:srgbClr val="00B050"/>
                </a:solidFill>
              </a:rPr>
              <a:t>Hos.</a:t>
            </a:r>
            <a:r>
              <a:rPr lang="en-US" sz="2400" dirty="0" smtClean="0">
                <a:solidFill>
                  <a:schemeClr val="bg1"/>
                </a:solidFill>
              </a:rPr>
              <a:t> 3:5), </a:t>
            </a:r>
            <a:r>
              <a:rPr lang="en-US" sz="2400" b="1" dirty="0" smtClean="0">
                <a:solidFill>
                  <a:srgbClr val="FFC000"/>
                </a:solidFill>
              </a:rPr>
              <a:t>etc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19:12)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Prince of princes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22:17, 29:24)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Prince of Princes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8:25)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Prince of Peace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4:24, 5:4;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22:9)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Prince of Peace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9:6)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Wore a crown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3:11)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wore a crown of thorns, and many crowns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8:5;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27:29;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 15:17;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19:2,5;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2:9;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19:12)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Every knee bowed unto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1:53;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29:24)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Every knee shall bow unto Him to the glory of God the Father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72:11;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45:22-25;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27:29;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15:19;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14:11; </a:t>
            </a:r>
            <a:r>
              <a:rPr lang="en-US" sz="2400" b="1" dirty="0" err="1" smtClean="0">
                <a:solidFill>
                  <a:srgbClr val="00B050"/>
                </a:solidFill>
              </a:rPr>
              <a:t>Php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2:10)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Magnified and glorified by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29:25;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6:29;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12:27)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Magnified and Glorified by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17:2,5;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9:2,3;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9:29;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7:39, 11:4, 12:16,23,28, 13:31,32, 17:10;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3:13, 7:37;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1:10,12;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5:5;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4:14; </a:t>
            </a:r>
            <a:r>
              <a:rPr lang="en-US" sz="2400" b="1" dirty="0" smtClean="0">
                <a:solidFill>
                  <a:srgbClr val="00B050"/>
                </a:solidFill>
              </a:rPr>
              <a:t>2 Pet.</a:t>
            </a:r>
            <a:r>
              <a:rPr lang="en-US" sz="2400" dirty="0" smtClean="0">
                <a:solidFill>
                  <a:schemeClr val="bg1"/>
                </a:solidFill>
              </a:rPr>
              <a:t> 1:16-18)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God </a:t>
            </a:r>
            <a:r>
              <a:rPr lang="en-US" sz="2400" b="1" dirty="0" err="1" smtClean="0">
                <a:solidFill>
                  <a:srgbClr val="FFC000"/>
                </a:solidFill>
              </a:rPr>
              <a:t>spake</a:t>
            </a:r>
            <a:r>
              <a:rPr lang="en-US" sz="2400" b="1" dirty="0" smtClean="0">
                <a:solidFill>
                  <a:srgbClr val="FFC000"/>
                </a:solidFill>
              </a:rPr>
              <a:t> directly to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3:5,11-14, 9:2-9, 11:9-13;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1:7-12, 7:12-22)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God </a:t>
            </a:r>
            <a:r>
              <a:rPr lang="en-US" sz="2400" b="1" dirty="0" err="1" smtClean="0">
                <a:solidFill>
                  <a:srgbClr val="FFC000"/>
                </a:solidFill>
              </a:rPr>
              <a:t>spake</a:t>
            </a:r>
            <a:r>
              <a:rPr lang="en-US" sz="2400" b="1" dirty="0" smtClean="0">
                <a:solidFill>
                  <a:srgbClr val="FFC000"/>
                </a:solidFill>
              </a:rPr>
              <a:t> directly to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3:17;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1:11;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3:22;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12:28; </a:t>
            </a:r>
            <a:r>
              <a:rPr lang="en-US" sz="2400" b="1" dirty="0" smtClean="0">
                <a:solidFill>
                  <a:srgbClr val="00B050"/>
                </a:solidFill>
              </a:rPr>
              <a:t>2 Pet.</a:t>
            </a:r>
            <a:r>
              <a:rPr lang="en-US" sz="2400" dirty="0" smtClean="0">
                <a:solidFill>
                  <a:schemeClr val="bg1"/>
                </a:solidFill>
              </a:rPr>
              <a:t> 1:17,18)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Preacher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1:1,2,12, 12:8-10)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Preacher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1:1,2,12, 12:8-10;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4:23, 9:35, 11:5, 24:14;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1:14, 2:2;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3:18, 4:44, 7:22, 8:1, 16:16, 20:1;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10:36;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10:14, 15:8)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taught truth and knowledge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12:9,10,13-14)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He is the Truth and taught knowledge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4:23, 5:2, 7:29, 9:35, 13:54, 21:23;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1:21,22, 2:13, 4:2, 6:6, 9:31, 10:1, 11:17, 12:35, 14:49;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4:15,31, 5:3,17, 6:6, 11:1, 13:10, 19:47, 20:1, 21:37, 23:5;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1:17, 6:45,59, 7:14,28, 8:2,20,28, 14:6, 18:20,37;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15:8;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4:1;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4:9;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2:27)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Wise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2:6,9, 3:28, 4:29-34, 5:7,12, 10:1,3,8,24;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22:12;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1:11, 9:1,20,22,23, 12:2;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1:13,16-18, 2:9,12-14,19,26, 4:13, 12:9;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12:42;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11:31)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He is Wisdom itself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Pro.</a:t>
            </a:r>
            <a:r>
              <a:rPr lang="en-US" sz="2400" dirty="0" smtClean="0">
                <a:solidFill>
                  <a:schemeClr val="bg1"/>
                </a:solidFill>
              </a:rPr>
              <a:t> 8:22-36;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12:42, 13:54;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6:2;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1:17, 2:40,52, 7:35, 11:31;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6:10;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1:24,30; </a:t>
            </a:r>
            <a:r>
              <a:rPr lang="en-US" sz="2400" b="1" dirty="0" smtClean="0">
                <a:solidFill>
                  <a:srgbClr val="00B050"/>
                </a:solidFill>
              </a:rPr>
              <a:t>Col.</a:t>
            </a:r>
            <a:r>
              <a:rPr lang="en-US" sz="2400" dirty="0" smtClean="0">
                <a:solidFill>
                  <a:schemeClr val="bg1"/>
                </a:solidFill>
              </a:rPr>
              <a:t> 2:2-3;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 man of sorrows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2:23)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the man of sorrows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53:3;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19:41;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11:35,38;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5:7)</a:t>
            </a:r>
          </a:p>
          <a:p>
            <a:pPr lvl="1"/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eats honeycomb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5:1)</a:t>
            </a:r>
          </a:p>
          <a:p>
            <a:pPr lvl="1"/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eats honeycomb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24:42-43)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Proverbs, Dark Sayings, Parables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4:32; </a:t>
            </a:r>
            <a:r>
              <a:rPr lang="en-US" sz="2400" b="1" dirty="0" smtClean="0">
                <a:solidFill>
                  <a:srgbClr val="00B050"/>
                </a:solidFill>
              </a:rPr>
              <a:t>Pro.</a:t>
            </a:r>
            <a:r>
              <a:rPr lang="en-US" sz="2400" dirty="0" smtClean="0">
                <a:solidFill>
                  <a:schemeClr val="bg1"/>
                </a:solidFill>
              </a:rPr>
              <a:t> 1:1~, 10:1, 25:1;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1:1-12:14, 12:9)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Proverbs, Dark Sayings, Parables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78:2;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13:3,10,13,18,24,31,33,34-36,53, 15:15, 20:1-1, 21:33,45, 22:1-14, 24:32;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3:23, 4:2,10,11,13,33,34, 7:17, 12:1,12, 13:28;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5:36, 6:39, 8:4,9-11, 12:16, 12:41, 13:6, 14:7, 15:3, 18:1,9, 19:11, 20:9,19, 21:29;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10:6, 16:25,29)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rgbClr val="FFC000"/>
                </a:solidFill>
              </a:rPr>
              <a:t>spake</a:t>
            </a:r>
            <a:r>
              <a:rPr lang="en-US" sz="2400" b="1" dirty="0" smtClean="0">
                <a:solidFill>
                  <a:srgbClr val="FFC000"/>
                </a:solidFill>
              </a:rPr>
              <a:t> parables of trees and of beasts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4:33;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 9:12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rgbClr val="FFC000"/>
                </a:solidFill>
              </a:rPr>
              <a:t>spake</a:t>
            </a:r>
            <a:r>
              <a:rPr lang="en-US" sz="2400" b="1" dirty="0" smtClean="0">
                <a:solidFill>
                  <a:srgbClr val="FFC000"/>
                </a:solidFill>
              </a:rPr>
              <a:t> parables of trees and of beasts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13:1-50, 24:32, 25:31-46;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13:28;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13:6, 21:29)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is compared to a tree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2:3)</a:t>
            </a:r>
          </a:p>
          <a:p>
            <a:endParaRPr lang="en-US" sz="2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is compared to a tree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11:1;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23:5, 33:15;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3:8, 6:12;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23:31;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15:1-8;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11:16-24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Judge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3:16-28, 7:7, 10:9;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1:11)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Judge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19:22;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5:30, 7:24, 8:16,26, 12:48;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10:42, 17:31;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2:16, 14:10;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5:10;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4:1,8; </a:t>
            </a:r>
            <a:r>
              <a:rPr lang="en-US" sz="2400" b="1" dirty="0" smtClean="0">
                <a:solidFill>
                  <a:srgbClr val="00B050"/>
                </a:solidFill>
              </a:rPr>
              <a:t>Jam.</a:t>
            </a:r>
            <a:r>
              <a:rPr lang="en-US" sz="2400" dirty="0" smtClean="0">
                <a:solidFill>
                  <a:schemeClr val="bg1"/>
                </a:solidFill>
              </a:rPr>
              <a:t> 5:9;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4:5;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19:11)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Investigative Judgment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3:16-28)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Investigative Judgment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Gen.</a:t>
            </a:r>
            <a:r>
              <a:rPr lang="en-US" sz="2400" dirty="0" smtClean="0">
                <a:solidFill>
                  <a:schemeClr val="bg1"/>
                </a:solidFill>
              </a:rPr>
              <a:t> 18:21;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14:6-7)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Richest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3:13, 10:14,23;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9:13-20;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2:7,9)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Richest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9:23;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1:18, 3:16; </a:t>
            </a:r>
            <a:r>
              <a:rPr lang="en-US" sz="2400" b="1" dirty="0" err="1" smtClean="0">
                <a:solidFill>
                  <a:srgbClr val="00B050"/>
                </a:solidFill>
              </a:rPr>
              <a:t>Php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4:19; </a:t>
            </a:r>
            <a:r>
              <a:rPr lang="en-US" sz="2400" b="1" dirty="0" smtClean="0">
                <a:solidFill>
                  <a:srgbClr val="00B050"/>
                </a:solidFill>
              </a:rPr>
              <a:t>Col.</a:t>
            </a:r>
            <a:r>
              <a:rPr lang="en-US" sz="2400" dirty="0" smtClean="0">
                <a:solidFill>
                  <a:schemeClr val="bg1"/>
                </a:solidFill>
              </a:rPr>
              <a:t> 1:27;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5:12)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Rides a mule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1:33,38,44)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Rides on a colt the foal of an ass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9:9;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21:2-5;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11:2-7;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19:30-35)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Anointed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1:34,39, 5:1;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29:22;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6:42)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Anointed (Messiah/Christ, means 'anointed')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2:2, 45:7;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61:1;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4:18, 7:38,46;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1:41, 11:2, 12:3;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4:27, 10:38;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1:9)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People rejoiced around him, the whole city of Jerusalem being in an uproar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1:40-41,45)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People rejoiced around him, the whole city of Jerusalem being in an uproar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21:8-11;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12:19)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Made King twice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23:1, 29:22)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Made King twice, throne of Grace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4:16), </a:t>
            </a:r>
            <a:r>
              <a:rPr lang="en-US" sz="2400" b="1" dirty="0" smtClean="0">
                <a:solidFill>
                  <a:srgbClr val="FFC000"/>
                </a:solidFill>
              </a:rPr>
              <a:t>throne of Power and Glory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19:28, 25:31)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Throne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1:13,37,46-48, 2:12,19,22,45,46, 5:5, 7:7, 8:20, 10:18-20;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17:14, 28:5, 29:23;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6:10; 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3:7 </a:t>
            </a:r>
            <a:r>
              <a:rPr lang="en-US" sz="2400" b="1" dirty="0" smtClean="0">
                <a:solidFill>
                  <a:srgbClr val="FFC000"/>
                </a:solidFill>
              </a:rPr>
              <a:t>("bed")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Throne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45:6; 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7:14;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6:13;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19:28, 25:31;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1:32;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2:30;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14:10;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5:10;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1:20;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1:8, 4:16, 12:2,5;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3:21, 22:1,3)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Sits on the Throne of the LORD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17:14, 28:5, 29:23)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Sits on the Throne of the LORD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1:20;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8:1, 12:2;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3:21, 5:6, 7:17, 12:2,5, 22:1,3)</a:t>
            </a:r>
          </a:p>
          <a:p>
            <a:pPr lvl="1"/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Chosen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28:5,6, 29:1)</a:t>
            </a:r>
          </a:p>
          <a:p>
            <a:pPr lvl="1"/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Chosen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42:1;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12:18;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23:35;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2:4,6)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ble - Solomon 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02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Gave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12:45)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Gave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5:19, 8:4,18, 10:5, 11:1, 14:19, 15:35, 21:6, 28:20;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1:44, 5:43, 6:8,39, 8:6,7, 10:49, 11:6, 13:34;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5:14, 8:29,55, 9:21, 14:22, 17:9,10, 18:40, 19:15;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14:15,21, 15:10,14;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1:2,4, 10:42;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14:37;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4:2;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2:3,4, 3:22-24, 5:3;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17:13)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3:25;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4:3,6, 8:29, 14:33, 16:16, 26:63, 27:40,43,54;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1:1, 3:11, 14:61, 15:39;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1:32,35, 3:38, 4:3,9,41, 8:28, 22:70;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1:34,49, 3:18, 5:25, 6:69, 9:35, 10:36, 11:4,27, 19:7, 20:31;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8:37, 9:20;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1:4;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1:19;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2:20;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4:13;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4:14, 6:6, 7:3, 10:29;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3:8, 4:15, 5:5,10,12,13,20;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2:18)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an Ancient of days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1:1,15;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23:1, 29:28)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the Ancient of Days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7:9,13,22)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David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5:14, 12:24;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1:12,13,17,21, 2:1,12,24,26,44,45, 3:6,7, 5:3,5,7, 7:51, 8:15,17-20,24-26, 9:5, 11:4,6,27;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21:7;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3:5, 14:4, 17:11, 22:5-7,9,11,18, 23:1, 28:5,6,9,11,20, 29:1,19,22,23;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1:1,8,9, 2:3,7, 5:1, 6:4,7,8-10,12,15,16, 7:17, 30:26, 35:3,4; 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12:45;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72:1;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1:6)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David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Amo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9:11;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1:1,17,20, 9:27, 12:23, 15:22, 20:30,31, 21:9,15, 22:42,45;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10:47,48, 12:35,37;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1:27,32,69, 2:4,11, 3:31, 18:38,39, 20:41,44;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7:42;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13:34, 15:16;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1:3;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2:8;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5:5, 22:16)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man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Man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7:13;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8:20, 9:6, 10:23, 11:19, 12:8,32,40, 13:37,41, 16:13,27,28, 17:9,12,22, 18:11, 19:28, 20:18,28, 24:27,30,37,39,44, 25:13,31, 26:2,24,45,64;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2:10,28, 8:31,38, 9:9,12,31, 10:33,45, 13:26,34, 14:21,41,62;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5:24,6:5,22, 7:34, 9:22,26,44,56,58, 11:30, 12:8,10,40, 17:22,24,26,30, 18:8,31, 19:10, 21:27,36, 22:22,48,69, 24:7;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1:51, 3:13,14, 5:27, 6:27,53,62, 8:28, 12:23,34, 13:31;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7:56;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1:13, 14:14)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given Gifts by His Father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7:51)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Given gifts by His Father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8:18;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3:35, 5:26,36, 6:39, 13:3, 17:11,24, 18:11;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2:13)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Kept God's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2:3;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29:9, 29:19;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72:1;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12:13-14)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Kept His Father's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8:29, 15:10; </a:t>
            </a:r>
            <a:r>
              <a:rPr lang="en-US" sz="2400" b="1" dirty="0" err="1" smtClean="0">
                <a:solidFill>
                  <a:srgbClr val="00B050"/>
                </a:solidFill>
              </a:rPr>
              <a:t>Php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2:8)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loved God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Loves His Father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14:31)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celebrated the Feasts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8:2;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5:3, 7:8,9, 8:13)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celebrated the Feasts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26:2,5, 26:17, 27:15;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14:1,2, 15:6;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2:41,42, 23:17;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2:23, 4:45, 5:1, 6:4, 7:2,8,10,11,14,37, 10:22, 11:56, 12:12,20, 13:1,29)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Bathsheba (daughter of 7 (oath/promise; even the 'handmaid'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1:17))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12:24;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1:11,17,21,28,30, 2:13,19) (see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1-3 &amp; 12))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son of the 'handmaid'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1:38) </a:t>
            </a:r>
            <a:r>
              <a:rPr lang="en-US" sz="2400" b="1" dirty="0" smtClean="0">
                <a:solidFill>
                  <a:srgbClr val="FFC000"/>
                </a:solidFill>
              </a:rPr>
              <a:t>and of the woman of 7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1:12,20, 12:1-2,5)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 woman sat on His right hand, upon a seat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2:19)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 woman (church) will sit at Jesus right hand upon a seat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3:21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1:19,26, 3:7-9, 8:28-30,59;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6:14,19,20)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41:8,9, 42:1,19, 49:3, 52:13; </a:t>
            </a:r>
            <a:r>
              <a:rPr lang="en-US" sz="2400" b="1" dirty="0" err="1" smtClean="0">
                <a:solidFill>
                  <a:srgbClr val="00B050"/>
                </a:solidFill>
              </a:rPr>
              <a:t>Eze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34:23,24, 37:24,25;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3:8;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Intercessory prayer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8:22-54,59;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6:12-42, 7:1)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Intercessory Prayer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23:34;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17:1-26;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8:3-4)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b="1" dirty="0" smtClean="0">
                <a:solidFill>
                  <a:srgbClr val="FFC000"/>
                </a:solidFill>
              </a:rPr>
              <a:t>Fire comes from Heaven in response to His prayer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7:1,3)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b="1" dirty="0" smtClean="0">
                <a:solidFill>
                  <a:srgbClr val="FFC000"/>
                </a:solidFill>
              </a:rPr>
              <a:t>Fire comes from Heaven in response to His prayer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133:1-3;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24:49;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1:1-4,33;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Blessed the people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8:55)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Blessed the people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Mar.</a:t>
            </a:r>
            <a:r>
              <a:rPr lang="en-US" sz="2400" dirty="0" smtClean="0">
                <a:solidFill>
                  <a:schemeClr val="bg1"/>
                </a:solidFill>
              </a:rPr>
              <a:t> 10:16;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2:28, 24:50,51;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3:26;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3:8;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1:3)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Told people to keep God's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8:58,60-61)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Told people to Keep God's commandments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5:19, 19:17)</a:t>
            </a:r>
          </a:p>
          <a:p>
            <a:pPr lvl="1"/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brothers and sisters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3:2-5, 5:13-16, 13:1,4,20,22-30,32,34,38,39, 14:1,21,23-25,27-33, 15:1-4,6,7,10-14,31,34,37, 16:8,15-18,20-23, 17:1,4-7,9,14,15,18,20,24-26, 18:5,9,10,12,14,15,17,18,29,32,33, 19:1,4,6,9,10, 20:6;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1:5-9,11,13,18,24,25,41-43,49-51, 2:7,13,15,19,21-24,28;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3:1-9, 14:3-7, 17:11, 28:5;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11:20,21;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3:1)</a:t>
            </a:r>
          </a:p>
          <a:p>
            <a:pPr lvl="1"/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'brothers' and 'sisters'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12:46-50, 13:56;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3:31-35, 6:3;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8:19-21;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8:5,23;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1:19, 4:5;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1:5;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2:11)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Counted as offender by brethren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1:5,9,11,21,25,51)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Counted as offender by brethren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9:34, 12;24, 20:19, 27:3,31;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3:22-30, 14:64, 15:13,14,20, 15:27;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7:39, 11:15,18, 18:33, 19:7, 23:21, 24:20;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7:20, 8:48,52, 9:16,24,25, 10:20, 11:53, 18:31, 19:6,10,15;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3:13-15)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Adversaries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1:5,9,11,25, 2:13,26,28,36-46, 11:14,23-25,26-27)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Adversaries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2:2;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2:1-18,22;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13:17;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4:26;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6:15, 12:3-4,7-17, 16:14, 17:12-14, 19:19)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His brethren tried to entrap Him by His words to strip the kingdom from Him through treachery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1:5,9,11,25, 2:13,17,22)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His brethren tried to entrap Him by His words to strip the Kingdom from Him through treachery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2:1-18, 10:4, 12:14, 17:22, 20:18, 21:38, 22:15, 26:2,16,24,25,45,48, 27:3,4;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3:6,19, 11:18, 12:7, 14:1,10,11,21,41,44;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20:14, 21;16, 22:2,4,6,22;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6:64,71, 12:4, 13:2,11, 18:2,5;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1:16,18, 7:52;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11:23)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Merciful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1:51-53, 2:7,26,36-39)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Merciful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9:27, 15:22, 17:15, 20:30,31;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10:47,48;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17:13, 18:38,39, 23:34;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5:14, 8:11; </a:t>
            </a:r>
            <a:r>
              <a:rPr lang="en-US" sz="2400" b="1" dirty="0" smtClean="0">
                <a:solidFill>
                  <a:srgbClr val="00B050"/>
                </a:solidFill>
              </a:rPr>
              <a:t>1 Tim.</a:t>
            </a:r>
            <a:r>
              <a:rPr lang="en-US" sz="2400" dirty="0" smtClean="0">
                <a:solidFill>
                  <a:schemeClr val="bg1"/>
                </a:solidFill>
              </a:rPr>
              <a:t> 1:2,13,16;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1:2,18; </a:t>
            </a:r>
            <a:r>
              <a:rPr lang="en-US" sz="2400" b="1" dirty="0" smtClean="0">
                <a:solidFill>
                  <a:srgbClr val="00B050"/>
                </a:solidFill>
              </a:rPr>
              <a:t>Tit.</a:t>
            </a:r>
            <a:r>
              <a:rPr lang="en-US" sz="2400" dirty="0" smtClean="0">
                <a:solidFill>
                  <a:schemeClr val="bg1"/>
                </a:solidFill>
              </a:rPr>
              <a:t> 1:4; </a:t>
            </a:r>
            <a:r>
              <a:rPr lang="en-US" sz="2400" b="1" dirty="0" smtClean="0">
                <a:solidFill>
                  <a:srgbClr val="00B050"/>
                </a:solidFill>
              </a:rPr>
              <a:t>Jam.</a:t>
            </a:r>
            <a:r>
              <a:rPr lang="en-US" sz="2400" dirty="0" smtClean="0">
                <a:solidFill>
                  <a:schemeClr val="bg1"/>
                </a:solidFill>
              </a:rPr>
              <a:t> 5:11; </a:t>
            </a:r>
            <a:r>
              <a:rPr lang="en-US" sz="2400" b="1" dirty="0" smtClean="0">
                <a:solidFill>
                  <a:srgbClr val="00B050"/>
                </a:solidFill>
              </a:rPr>
              <a:t>Jud.</a:t>
            </a:r>
            <a:r>
              <a:rPr lang="en-US" sz="2400" dirty="0" smtClean="0">
                <a:solidFill>
                  <a:schemeClr val="bg1"/>
                </a:solidFill>
              </a:rPr>
              <a:t> 1:21)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Time of Probation given to enemies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1:51-53, 2:23,26,36-39)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Time of Probation given to enemies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3:17, 8:11; 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9:24-27;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18:22;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7:56;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4:5;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14:6-12)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Cast out corrupt priests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1:25, 2:22,26,27,35)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Cast out the corrupt priests and moneychangers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21:12-13;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11:15-18;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19:45-46;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2:14-17)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Just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2:6,9,23-26,29,31-34,42-46)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Just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23:5;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9:9;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27:19,24;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1:17;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5:30;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3:14, 7:52, 22:14;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3:18)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302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Generous, gave gifts to a woman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10:13; 2 Chr. 9:12)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Generous, gave gifts to a woman (church)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68:18;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2:38, 8:20, 10:45, 11:17;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1:7, 7:7, 13:2;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4:8; </a:t>
            </a:r>
            <a:r>
              <a:rPr lang="en-US" sz="2400" b="1" dirty="0" smtClean="0">
                <a:solidFill>
                  <a:srgbClr val="00B050"/>
                </a:solidFill>
              </a:rPr>
              <a:t>1 Tim.</a:t>
            </a:r>
            <a:r>
              <a:rPr lang="en-US" sz="2400" dirty="0" smtClean="0">
                <a:solidFill>
                  <a:schemeClr val="bg1"/>
                </a:solidFill>
              </a:rPr>
              <a:t> 4:14;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6:4;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4:10)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myrrh and frankincense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3:6, 4:6,14, 5:1,5,13)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myrrh and frankincense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2:11;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15:23;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19:39)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said to be without spot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4:7)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is without spot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9:14;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1:19)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who obey and carry out His word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2:25,29,46, 3:15, 5:6,13-17, 9:22, 11:14;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29:23,24;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2:2, 8:18; </a:t>
            </a:r>
            <a:r>
              <a:rPr lang="en-US" sz="2400" b="1" dirty="0" smtClean="0">
                <a:solidFill>
                  <a:srgbClr val="00B050"/>
                </a:solidFill>
              </a:rPr>
              <a:t>Ezr.</a:t>
            </a:r>
            <a:r>
              <a:rPr lang="en-US" sz="2400" dirty="0" smtClean="0">
                <a:solidFill>
                  <a:schemeClr val="bg1"/>
                </a:solidFill>
              </a:rPr>
              <a:t> 2:55,58; 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7:57,60, 11:3;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who obey and carry out His word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8:8-13, 10:25;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7:6-10, 13:25, 14:21;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13:13,14)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(Jeroboam) who betrayed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11:26,27,40, 12:2;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10:2)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(Judas, High priests, peoples of Israel, etc) who betrayed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10:4, 17:22, 20:18, 26:2,24,25,45,48, 27:3,4;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3:19, 14:21,41,44;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22:22;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18:2,5;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1:16,18;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11:23)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traveled into foreign (Gentile) lands and brought back precious gold, silver, etc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3:1, 5:14-17, 9:28;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8:18)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Servants traveled into foreign (Gentile) lands and brought back precious gold, silver, etc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24:14, 28:19-20;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16:15;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1:8, 8:1, 13:46, 26:20, </a:t>
            </a:r>
            <a:r>
              <a:rPr lang="en-US" sz="2400" b="1" dirty="0" smtClean="0">
                <a:solidFill>
                  <a:srgbClr val="FFC000"/>
                </a:solidFill>
              </a:rPr>
              <a:t>for the real 'gold' and 'silver' are people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Exo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19:5;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13:12; </a:t>
            </a:r>
            <a:r>
              <a:rPr lang="en-US" sz="2400" b="1" dirty="0" smtClean="0">
                <a:solidFill>
                  <a:srgbClr val="00B050"/>
                </a:solidFill>
              </a:rPr>
              <a:t>Mal.</a:t>
            </a:r>
            <a:r>
              <a:rPr lang="en-US" sz="2400" dirty="0" smtClean="0">
                <a:solidFill>
                  <a:schemeClr val="bg1"/>
                </a:solidFill>
              </a:rPr>
              <a:t> 3:3;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10:31;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12:7;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2:20;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1:7-8))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marries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3:11)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marrying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9:15, 25:1,5,6,10;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2:19,20;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5:34,35;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3:29;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18:23, 21:2,9, 22:17)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Marries a woman from the world (Egypt)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3:1, 9:16,24, 11:1,3,8;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8:11)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Marries a woman taken from out of the world (spiritual Egypt)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6:17;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5:23-33;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2:9;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12:1-2)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many children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4:11,15, 9:6, 12:6,23;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3:10;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9:31, 10:6, 11:3,7, 13:7;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1:7)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many children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8:18;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13:33, 17:6,12;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2:13-14)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Loved many women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11:1,2,3,8)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Loved many women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7:47-50;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11:5;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16:14-15;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5:25;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1:12,20, 3:19)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Built the House (Temple/Sanctuary) of the LORD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3:1, 5:5,17-18, 6:1-38, 7:13-51, 8:1-13,20-22,43,44,48, 9:1,10,15,25;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24:13;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6:10,32, 17:12, 18:8, 22:5,6,9-11,19, 28:6,11,12,20;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2:1,4-6,9,12, 3:1-17, 4:1-22, 5:1, 6:2,7,9-11, 7:5,11, 8:1,16, 35:3;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127:1;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52:20;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10:23;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3:11, 5:12, 7:47)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builds the Sanctuary, He being the Temple and Foundation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8:14, 28:16;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3:9, 4:7;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21:42-44, 26:61, 27:40;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12:10, 14:58, 15:29;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14:28-30, 20:17-18;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2:19-21, 4:34, 19:30;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4:11;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3:11,16-17, 6:19;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6:16;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2:20-21;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2:4;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2:4-8;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3:12, 5:6, 11:1-2, 21:22)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men in Joppa working for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2:17)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men in Joppa working for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9:36-11:18)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 the fourth year was the foundation of the Temple laid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6:1,37;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3:2)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 the fourth year (he died in the 3 1/2 year, which is midway through the fourth year) was the foundation of the Temple laid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8:14, 28:16;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3:9, 4:7;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21:42-44;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20:17-18;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4:34, 19:30;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4:11;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3:11;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2:20;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2:4-8;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Vessels of Gold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10:21;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24:13;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9:20)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Vessels of Gold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25:4;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9:15;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9:23;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4:4;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2:20-21)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Offered sacrifices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3:4,15, 8:5,62-64, 9:25;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1:6, 2:6, 5:6, 7:4,5,7, 8:12,13)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Offered sacrifices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54:6;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5:2;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7:27, 9:26, 10:12)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12 Officers over Israel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4:7-19,27;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27:1-15)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12 Apostles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10:2;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6:13, 22:14;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1:13,26;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21:14)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elders and a council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12:6,8,13;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10:6)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elders and a council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11:30, 14:23, 15:2-32, 16:4, 20:17, 21:18, 22:5; </a:t>
            </a:r>
            <a:r>
              <a:rPr lang="en-US" sz="2400" b="1" dirty="0" smtClean="0">
                <a:solidFill>
                  <a:srgbClr val="00B050"/>
                </a:solidFill>
              </a:rPr>
              <a:t>1 Tim.</a:t>
            </a:r>
            <a:r>
              <a:rPr lang="en-US" sz="2400" dirty="0" smtClean="0">
                <a:solidFill>
                  <a:schemeClr val="bg1"/>
                </a:solidFill>
              </a:rPr>
              <a:t> 5:1,17,19; </a:t>
            </a:r>
            <a:r>
              <a:rPr lang="en-US" sz="2400" b="1" dirty="0" smtClean="0">
                <a:solidFill>
                  <a:srgbClr val="00B050"/>
                </a:solidFill>
              </a:rPr>
              <a:t>Tit.</a:t>
            </a:r>
            <a:r>
              <a:rPr lang="en-US" sz="2400" dirty="0" smtClean="0">
                <a:solidFill>
                  <a:schemeClr val="bg1"/>
                </a:solidFill>
              </a:rPr>
              <a:t> 1:5; </a:t>
            </a:r>
            <a:r>
              <a:rPr lang="en-US" sz="2400" b="1" dirty="0" smtClean="0">
                <a:solidFill>
                  <a:srgbClr val="00B050"/>
                </a:solidFill>
              </a:rPr>
              <a:t>Jam.</a:t>
            </a:r>
            <a:r>
              <a:rPr lang="en-US" sz="2400" dirty="0" smtClean="0">
                <a:solidFill>
                  <a:schemeClr val="bg1"/>
                </a:solidFill>
              </a:rPr>
              <a:t> 5:14;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5:1;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1:1; </a:t>
            </a:r>
            <a:r>
              <a:rPr lang="en-US" sz="2400" b="1" dirty="0" smtClean="0">
                <a:solidFill>
                  <a:srgbClr val="00B050"/>
                </a:solidFill>
              </a:rPr>
              <a:t>3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1:1;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4:4,10, 5:5,6,8,11,14, 7:11,13, 11:16, 14:3, 19:4, </a:t>
            </a:r>
            <a:r>
              <a:rPr lang="en-US" sz="2400" b="1" dirty="0" smtClean="0">
                <a:solidFill>
                  <a:srgbClr val="FFC000"/>
                </a:solidFill>
              </a:rPr>
              <a:t>see also “ancients”: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24:23)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Gentiles came to and worked for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5:1, 7:13,14,40,45, 9:11;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2:3,8,11,17-18, 4:11,16)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Gentiles came to and work for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11:10, 42:1, 49:6, 56:1-8, 60:5, 62:2, 66:12,19;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16:19; </a:t>
            </a:r>
            <a:r>
              <a:rPr lang="en-US" sz="2400" b="1" dirty="0" smtClean="0">
                <a:solidFill>
                  <a:srgbClr val="00B050"/>
                </a:solidFill>
              </a:rPr>
              <a:t>Mal.</a:t>
            </a:r>
            <a:r>
              <a:rPr lang="en-US" sz="2400" dirty="0" smtClean="0">
                <a:solidFill>
                  <a:schemeClr val="bg1"/>
                </a:solidFill>
              </a:rPr>
              <a:t> 1:11;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4:15-16, 12:18,21;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2:32;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10:16, 12:20-26;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9:15, 10:1-11:18, 14:1, 17:4,12, 18:4,17, 19:10,17, 20:21;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1:24;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3:28;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2:14-15; </a:t>
            </a:r>
            <a:r>
              <a:rPr lang="en-US" sz="2400" b="1" dirty="0" smtClean="0">
                <a:solidFill>
                  <a:srgbClr val="00B050"/>
                </a:solidFill>
              </a:rPr>
              <a:t>Col.</a:t>
            </a:r>
            <a:r>
              <a:rPr lang="en-US" sz="2400" dirty="0" smtClean="0">
                <a:solidFill>
                  <a:schemeClr val="bg1"/>
                </a:solidFill>
              </a:rPr>
              <a:t> 3:11;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5:9, 10:11, 14:6, etc.)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Gentiles rejoiced at His words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5:7, 10:1-13)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Gentiles rejoiced at Him and His words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2:9-10;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8:39, 16:34;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12:12, 15:10; </a:t>
            </a:r>
            <a:r>
              <a:rPr lang="en-US" sz="2400" b="1" dirty="0" err="1" smtClean="0">
                <a:solidFill>
                  <a:srgbClr val="00B050"/>
                </a:solidFill>
              </a:rPr>
              <a:t>Php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1:26)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His people were happy, rejoicing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10:8;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His people were happy, rejoicing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144:15, 146:5;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1:47,58, 13:17;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8:56, 13:17;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5:41, 15:31, 26:2;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5:2, 14:22, 15:10;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1:12, 6:10, 7:7;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4:27; </a:t>
            </a:r>
            <a:r>
              <a:rPr lang="en-US" sz="2400" b="1" dirty="0" err="1" smtClean="0">
                <a:solidFill>
                  <a:srgbClr val="00B050"/>
                </a:solidFill>
              </a:rPr>
              <a:t>Php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1:18, 2:16-18, 3:1,3, 4:4,10;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5:16;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3:6;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1:6, 3:14, 4:13;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1:4; </a:t>
            </a:r>
            <a:r>
              <a:rPr lang="en-US" sz="2400" b="1" dirty="0" smtClean="0">
                <a:solidFill>
                  <a:srgbClr val="00B050"/>
                </a:solidFill>
              </a:rPr>
              <a:t>3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12:12)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gave Wheat, Wine and Oil to the Gentiles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5:11;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2:10,15)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gave Wheat (bread/word of God), Wine (good doctrine), Oil (Holy Ghost) to the Gentiles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10:34-48, 11:15, 18:11, 19:20;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2:13; </a:t>
            </a:r>
            <a:r>
              <a:rPr lang="en-US" sz="2400" b="1" dirty="0" smtClean="0">
                <a:solidFill>
                  <a:srgbClr val="00B050"/>
                </a:solidFill>
              </a:rPr>
              <a:t>1 Tim.</a:t>
            </a:r>
            <a:r>
              <a:rPr lang="en-US" sz="2400" dirty="0" smtClean="0">
                <a:solidFill>
                  <a:schemeClr val="bg1"/>
                </a:solidFill>
              </a:rPr>
              <a:t> 4:6;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6:6)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causes Jews and Gentiles to work together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5:6,18;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2:8, 8:18)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causes Jews and Gentiles to work together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13:42-44, 14:1, 16:1,3, 17:12, 18:4;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2:10;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1:24;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2:3, 3:28; </a:t>
            </a:r>
            <a:r>
              <a:rPr lang="en-US" sz="2400" b="1" dirty="0" smtClean="0">
                <a:solidFill>
                  <a:srgbClr val="00B050"/>
                </a:solidFill>
              </a:rPr>
              <a:t>Col.</a:t>
            </a:r>
            <a:r>
              <a:rPr lang="en-US" sz="2400" dirty="0" smtClean="0">
                <a:solidFill>
                  <a:schemeClr val="bg1"/>
                </a:solidFill>
              </a:rPr>
              <a:t> 3:11)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Was known in distant places by foreign (Gentile) rulers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4:34, 5:1, 10:1-13;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9:1-12;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12:42;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11:31)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Was known in distant places by foreign (Gentile) rulers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2:1-16)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Foreigners (Gentiles) brought to Him Gold, Spices, etc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4:21, 10:10,11,25,29;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9:1-14)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Foreigners (Gentiles) brought to Him Gold, Spices, etc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3f7b34bc97a730275e16b76525acc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an Army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4:26-28, 5:13, 9:22, 10:26,28;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1:14,16, 8:9, 9:25)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Has an Army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22:7, 26:53; </a:t>
            </a:r>
            <a:r>
              <a:rPr lang="en-US" sz="2400" b="1" dirty="0" smtClean="0">
                <a:solidFill>
                  <a:srgbClr val="00B050"/>
                </a:solidFill>
              </a:rPr>
              <a:t>Eph.</a:t>
            </a:r>
            <a:r>
              <a:rPr lang="en-US" sz="2400" dirty="0" smtClean="0">
                <a:solidFill>
                  <a:schemeClr val="bg1"/>
                </a:solidFill>
              </a:rPr>
              <a:t> 6:10-20;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2:3-4;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2:10;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12:7, 19:14,19)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Horsemen and Horses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4:26,28, 10:26,28;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1:14,16, 9:25,28)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Horsemen and Horses (churches/God's people)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3:28;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45:4;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63:11-14;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1:7-17, 6:1-8, 10:4;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6:2, 19:11-19)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 Jerusalem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3:15, 8:1;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23:13;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1:14, 8:6, 9:25;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1:1,12,16, 2:7,9)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In Jerusalem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16:21, 20:17;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11:11,15;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2:43, 23:38;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2:13, 5:1, 12:12)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writings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35:4; </a:t>
            </a:r>
            <a:r>
              <a:rPr lang="en-US" sz="2400" b="1" dirty="0" smtClean="0">
                <a:solidFill>
                  <a:srgbClr val="00B050"/>
                </a:solidFill>
              </a:rPr>
              <a:t>Pro.</a:t>
            </a:r>
            <a:r>
              <a:rPr lang="en-US" sz="2400" dirty="0" smtClean="0">
                <a:solidFill>
                  <a:schemeClr val="bg1"/>
                </a:solidFill>
              </a:rPr>
              <a:t> 10:1, 25:1;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12:10)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Had writings (The Law and the Scriptures)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Exo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20:1-17; 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8:20;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8:6,8, 16:13; </a:t>
            </a:r>
            <a:r>
              <a:rPr lang="en-US" sz="2400" b="1" dirty="0" smtClean="0">
                <a:solidFill>
                  <a:srgbClr val="00B050"/>
                </a:solidFill>
              </a:rPr>
              <a:t>2 Tim.</a:t>
            </a:r>
            <a:r>
              <a:rPr lang="en-US" sz="2400" dirty="0" smtClean="0">
                <a:solidFill>
                  <a:schemeClr val="bg1"/>
                </a:solidFill>
              </a:rPr>
              <a:t> 3:16;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13:8, 21:27)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connected with Galilee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9:11)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connected with Galilee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9:1;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2:22, 3:13, 4:12,15,18,23,25, 15:29, 17:22, 19:1, 21:11, 26:32, 26:69, 27:55, 28:7,10,16;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1:9,14,16,28,39, 3:7, 6:21, 7:31, 9:30, 14:28, 15:41, 16:7;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1:26, 2:4,39, 3:1, 4:14,31,44, 5:17, 8:26, 17:11, 23:5,6,49,55, 24:6;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1:43, 2:1,11, 4:3,43,45-47,54, 6:1, 7:1,9,41,52, 12:21, 21:2;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1:11, 9:31, 10:37, 13:31)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 navy of Ships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5:9, 9:26,27, 10:22;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8:18, 9:21)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 Navy of Ships (churches)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4:19, 13:47;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1:17, 4:36;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5:3;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27:1-44;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8:9)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Planted and Keeps a vineyard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2:4; 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2:13,15, 8:11,12)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Planted and Keeps a vineyard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5:1-7;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20:1-16, 21:28-46;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12:1-12;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20:9-16;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15:5;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9:7)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Let out the vineyard to keepers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8:11)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Let out the vineyard to keepers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5:1-7;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12:10;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20:1-16, 21:28-46;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12:1-12;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20:9-16;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15:5;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9:7)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Sins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11:1-11;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23:13; 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13:26)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Sinless, but took upon Himself our sins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1:21;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15:3;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5:21;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1:4;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9:28, 10:12;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2:24, 3:18;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2:2,12, 3:5, 4:10)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God was angry (wroth) with Him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God was angry (wroth) with Him for our sakes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22:1;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27:46;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15:34;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1:18; </a:t>
            </a:r>
            <a:r>
              <a:rPr lang="en-US" sz="2400" b="1" dirty="0" smtClean="0">
                <a:solidFill>
                  <a:srgbClr val="00B050"/>
                </a:solidFill>
              </a:rPr>
              <a:t>1 Pet.</a:t>
            </a:r>
            <a:r>
              <a:rPr lang="en-US" sz="2400" dirty="0" smtClean="0">
                <a:solidFill>
                  <a:schemeClr val="bg1"/>
                </a:solidFill>
              </a:rPr>
              <a:t> 2:24, 3:18)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Dies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11:40,43;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9:31)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Dies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27:50;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15:37,39;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23:46;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19:30;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5:6,8, 8:34, 14:9,15;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8:11, 15:3; </a:t>
            </a:r>
            <a:r>
              <a:rPr lang="en-US" sz="2400" b="1" dirty="0" smtClean="0">
                <a:solidFill>
                  <a:srgbClr val="00B050"/>
                </a:solidFill>
              </a:rPr>
              <a:t>2 Cor.</a:t>
            </a:r>
            <a:r>
              <a:rPr lang="en-US" sz="2400" dirty="0" smtClean="0">
                <a:solidFill>
                  <a:schemeClr val="bg1"/>
                </a:solidFill>
              </a:rPr>
              <a:t> 5:14;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Thes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4:14)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When he died, Israel rebelled, but a remnant of the tribe of Judah and Benjamin remained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12:19)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When He died, Israel rebelled, but a spiritual remnant of the tribe of the Lion of </a:t>
            </a:r>
            <a:r>
              <a:rPr lang="en-US" sz="2400" b="1" dirty="0" err="1" smtClean="0">
                <a:solidFill>
                  <a:srgbClr val="FFC000"/>
                </a:solidFill>
              </a:rPr>
              <a:t>Juda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5:5) </a:t>
            </a:r>
            <a:r>
              <a:rPr lang="en-US" sz="2400" b="1" dirty="0" smtClean="0">
                <a:solidFill>
                  <a:srgbClr val="FFC000"/>
                </a:solidFill>
              </a:rPr>
              <a:t>and the Son of God's Right Hand remained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28:16-20;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16:1-20;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24:1-53;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20:1-21:25;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1:1-2:4)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666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10:14,19-20;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9:13,18-19)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666 (sanctuary)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77:13; </a:t>
            </a:r>
            <a:r>
              <a:rPr lang="en-US" sz="2400" b="1" dirty="0" err="1" smtClean="0">
                <a:solidFill>
                  <a:srgbClr val="00B050"/>
                </a:solidFill>
              </a:rPr>
              <a:t>Exo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25:32,33,35,37:18,19,21, 26:35;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6:57;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1:4, 3:1, 4:5, 5:6, 22:17; </a:t>
            </a:r>
            <a:r>
              <a:rPr lang="en-US" sz="2400" b="1" dirty="0" smtClean="0">
                <a:solidFill>
                  <a:srgbClr val="00B050"/>
                </a:solidFill>
              </a:rPr>
              <a:t>2 Pet.</a:t>
            </a:r>
            <a:r>
              <a:rPr lang="en-US" sz="2400" dirty="0" smtClean="0">
                <a:solidFill>
                  <a:schemeClr val="bg1"/>
                </a:solidFill>
              </a:rPr>
              <a:t> 1:19;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19:10; </a:t>
            </a:r>
            <a:r>
              <a:rPr lang="en-US" sz="2400" b="1" dirty="0" smtClean="0">
                <a:solidFill>
                  <a:srgbClr val="00B050"/>
                </a:solidFill>
              </a:rPr>
              <a:t>2 Pet.</a:t>
            </a:r>
            <a:r>
              <a:rPr lang="en-US" sz="2400" dirty="0" smtClean="0">
                <a:solidFill>
                  <a:schemeClr val="bg1"/>
                </a:solidFill>
              </a:rPr>
              <a:t> 1:20-21; </a:t>
            </a:r>
            <a:r>
              <a:rPr lang="en-US" sz="2400" b="1" dirty="0" smtClean="0">
                <a:solidFill>
                  <a:srgbClr val="00B050"/>
                </a:solidFill>
              </a:rPr>
              <a:t>Gen. </a:t>
            </a:r>
            <a:r>
              <a:rPr lang="en-US" sz="2400" dirty="0" smtClean="0">
                <a:solidFill>
                  <a:schemeClr val="bg1"/>
                </a:solidFill>
              </a:rPr>
              <a:t>1:26-31;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3:21) </a:t>
            </a:r>
            <a:r>
              <a:rPr lang="en-US" sz="2400" b="1" dirty="0" smtClean="0">
                <a:solidFill>
                  <a:srgbClr val="FFC000"/>
                </a:solidFill>
              </a:rPr>
              <a:t>and in the prophecy of Revelation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13:18)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ble - Solomon 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ble - Solomon 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ible - Solomon 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e_Queen_of_Sheba_before_the_temple_of_Solomon_in_Jerusalem_by_Salomon_de_Bray_1597-1664-cropp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he_Temple_Dedicated_Previ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0507pcog-Solomons-temple_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lomon-sheba_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omon Dedicates Te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lomon-dedicating-the-te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ory-te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04_Episode_Previ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King of Israel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1:13,34,37,39,43,46-48,51,53, 2:12,17,19,22,23,25,29,45,46; 3:4,6,7, 4:1,7,27, 5:1,5,7,13, 6:1,2, 7:13,14,40,51, 8:1,2,5,20,62,63, 9:1,10,11,15,26,28, 10:3,9,10,13,16,21,23,26,28, 11:1,26,27,42, 12:2; </a:t>
            </a:r>
            <a:r>
              <a:rPr lang="en-US" sz="2400" b="1" dirty="0" smtClean="0">
                <a:solidFill>
                  <a:srgbClr val="00B050"/>
                </a:solidFill>
              </a:rPr>
              <a:t>2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23:13, 24:13; 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17:11, 23:1, 29:22,23,24,25;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1:11,14, 2:11, 4:11,16, 5:6, 6:10, 7:5,11; 8:6,18, 9:9,12,15,20,22,25,26,30, 10:2; </a:t>
            </a:r>
            <a:r>
              <a:rPr lang="en-US" sz="2400" b="1" dirty="0" smtClean="0">
                <a:solidFill>
                  <a:srgbClr val="00B050"/>
                </a:solidFill>
              </a:rPr>
              <a:t>Neh.</a:t>
            </a:r>
            <a:r>
              <a:rPr lang="en-US" sz="2400" dirty="0" smtClean="0">
                <a:solidFill>
                  <a:schemeClr val="bg1"/>
                </a:solidFill>
              </a:rPr>
              <a:t> 13:26; 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72:1, </a:t>
            </a:r>
            <a:r>
              <a:rPr lang="en-US" sz="2400" b="1" dirty="0" smtClean="0">
                <a:solidFill>
                  <a:srgbClr val="00B050"/>
                </a:solidFill>
              </a:rPr>
              <a:t>Pro.</a:t>
            </a:r>
            <a:r>
              <a:rPr lang="en-US" sz="2400" dirty="0" smtClean="0">
                <a:solidFill>
                  <a:schemeClr val="bg1"/>
                </a:solidFill>
              </a:rPr>
              <a:t> 25:1; </a:t>
            </a:r>
            <a:r>
              <a:rPr lang="en-US" sz="2400" b="1" dirty="0" err="1" smtClean="0">
                <a:solidFill>
                  <a:srgbClr val="00B050"/>
                </a:solidFill>
              </a:rPr>
              <a:t>Ecc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1:1,12; </a:t>
            </a:r>
            <a:r>
              <a:rPr lang="en-US" sz="2400" b="1" dirty="0" smtClean="0">
                <a:solidFill>
                  <a:srgbClr val="00B050"/>
                </a:solidFill>
              </a:rPr>
              <a:t>Song.</a:t>
            </a:r>
            <a:r>
              <a:rPr lang="en-US" sz="2400" dirty="0" smtClean="0">
                <a:solidFill>
                  <a:schemeClr val="bg1"/>
                </a:solidFill>
              </a:rPr>
              <a:t> 3:9,11; </a:t>
            </a:r>
            <a:r>
              <a:rPr lang="en-US" sz="2400" b="1" dirty="0" smtClean="0">
                <a:solidFill>
                  <a:srgbClr val="00B050"/>
                </a:solidFill>
              </a:rPr>
              <a:t>Jer.</a:t>
            </a:r>
            <a:r>
              <a:rPr lang="en-US" sz="2400" dirty="0" smtClean="0">
                <a:solidFill>
                  <a:schemeClr val="bg1"/>
                </a:solidFill>
              </a:rPr>
              <a:t> 52:20)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King &amp; Ruler ("Prince")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9:6, 22:21-22; </a:t>
            </a:r>
            <a:r>
              <a:rPr lang="en-US" sz="2400" b="1" dirty="0" smtClean="0">
                <a:solidFill>
                  <a:srgbClr val="00B050"/>
                </a:solidFill>
              </a:rPr>
              <a:t>Dan.</a:t>
            </a:r>
            <a:r>
              <a:rPr lang="en-US" sz="2400" dirty="0" smtClean="0">
                <a:solidFill>
                  <a:schemeClr val="bg1"/>
                </a:solidFill>
              </a:rPr>
              <a:t> 8:11,25, 9:25,26, 11:22; </a:t>
            </a:r>
            <a:r>
              <a:rPr lang="en-US" sz="2400" b="1" dirty="0" smtClean="0">
                <a:solidFill>
                  <a:srgbClr val="00B050"/>
                </a:solidFill>
              </a:rPr>
              <a:t>Mic.</a:t>
            </a:r>
            <a:r>
              <a:rPr lang="en-US" sz="2400" dirty="0" smtClean="0">
                <a:solidFill>
                  <a:schemeClr val="bg1"/>
                </a:solidFill>
              </a:rPr>
              <a:t> 5:2;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9:9;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2:2, 21:5, 27:11,29,37, 28:18;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15:2,9,12,18,26;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14:31, 23:3,37,38; 18:33,39, 19:38;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12:13,15, 19:3,14,19,21;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1:5, 17:14, 19:16, </a:t>
            </a:r>
            <a:r>
              <a:rPr lang="en-US" sz="2400" b="1" dirty="0" smtClean="0">
                <a:solidFill>
                  <a:srgbClr val="FFC000"/>
                </a:solidFill>
              </a:rPr>
              <a:t>see also "Lord" and "Master"; too many to list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a Nathan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12:25; 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1:10,22,32-34,38,44,45; </a:t>
            </a:r>
            <a:r>
              <a:rPr lang="en-US" sz="2400" b="1" dirty="0" smtClean="0">
                <a:solidFill>
                  <a:srgbClr val="00B050"/>
                </a:solidFill>
              </a:rPr>
              <a:t>1 Chr</a:t>
            </a:r>
            <a:r>
              <a:rPr lang="en-US" sz="2400" dirty="0" smtClean="0">
                <a:solidFill>
                  <a:schemeClr val="bg1"/>
                </a:solidFill>
              </a:rPr>
              <a:t>. 17:1-15;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9:29)</a:t>
            </a:r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associated with a Nathanael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1:45-49, 21:2)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prophecy associated with his birth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Chr.</a:t>
            </a:r>
            <a:r>
              <a:rPr lang="en-US" sz="2400" dirty="0" smtClean="0">
                <a:solidFill>
                  <a:schemeClr val="bg1"/>
                </a:solidFill>
              </a:rPr>
              <a:t> 17:3-15,23)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prophecies associated with His birth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7:14, 9:6, 22:21-22; </a:t>
            </a:r>
            <a:r>
              <a:rPr lang="en-US" sz="2400" b="1" dirty="0" smtClean="0">
                <a:solidFill>
                  <a:srgbClr val="00B050"/>
                </a:solidFill>
              </a:rPr>
              <a:t>Mic.</a:t>
            </a:r>
            <a:r>
              <a:rPr lang="en-US" sz="2400" dirty="0" smtClean="0">
                <a:solidFill>
                  <a:schemeClr val="bg1"/>
                </a:solidFill>
              </a:rPr>
              <a:t> 5:2;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1:35, 2:11)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prophecies about His life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1 </a:t>
            </a:r>
            <a:r>
              <a:rPr lang="en-US" sz="2400" b="1" dirty="0" err="1" smtClean="0">
                <a:solidFill>
                  <a:srgbClr val="00B050"/>
                </a:solidFill>
              </a:rPr>
              <a:t>Ki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11:29-40, 12:15; </a:t>
            </a:r>
            <a:r>
              <a:rPr lang="en-US" sz="2400" b="1" dirty="0" smtClean="0">
                <a:solidFill>
                  <a:srgbClr val="00B050"/>
                </a:solidFill>
              </a:rPr>
              <a:t>2 Chr.</a:t>
            </a:r>
            <a:r>
              <a:rPr lang="en-US" sz="2400" dirty="0" smtClean="0">
                <a:solidFill>
                  <a:schemeClr val="bg1"/>
                </a:solidFill>
              </a:rPr>
              <a:t> 9:29,10:15)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prophecies about His life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Psa.</a:t>
            </a:r>
            <a:r>
              <a:rPr lang="en-US" sz="2400" dirty="0" smtClean="0">
                <a:solidFill>
                  <a:schemeClr val="bg1"/>
                </a:solidFill>
              </a:rPr>
              <a:t> 40:7;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26:24,31;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9:12, 14:21,27;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4:16-21, 18:31, 20:17, 22:37, 24:27,44,46;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2:17, 5:39, 6:45, 12:14-16, 15:25;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3:18, 13:29, 15:14-17, 24:14, 26:22-23; </a:t>
            </a:r>
            <a:r>
              <a:rPr lang="en-US" sz="2400" b="1" dirty="0" smtClean="0">
                <a:solidFill>
                  <a:srgbClr val="00B050"/>
                </a:solidFill>
              </a:rPr>
              <a:t>Rom.</a:t>
            </a:r>
            <a:r>
              <a:rPr lang="en-US" sz="2400" dirty="0" smtClean="0">
                <a:solidFill>
                  <a:schemeClr val="bg1"/>
                </a:solidFill>
              </a:rPr>
              <a:t> 9:33, 11:26, 15:3,9; </a:t>
            </a:r>
            <a:r>
              <a:rPr lang="en-US" sz="2400" b="1" dirty="0" smtClean="0">
                <a:solidFill>
                  <a:srgbClr val="00B050"/>
                </a:solidFill>
              </a:rPr>
              <a:t>1 Cor.</a:t>
            </a:r>
            <a:r>
              <a:rPr lang="en-US" sz="2400" dirty="0" smtClean="0">
                <a:solidFill>
                  <a:schemeClr val="bg1"/>
                </a:solidFill>
              </a:rPr>
              <a:t> 15:45; </a:t>
            </a:r>
            <a:r>
              <a:rPr lang="en-US" sz="2400" b="1" dirty="0" smtClean="0">
                <a:solidFill>
                  <a:srgbClr val="00B050"/>
                </a:solidFill>
              </a:rPr>
              <a:t>Gal.</a:t>
            </a:r>
            <a:r>
              <a:rPr lang="en-US" sz="2400" dirty="0" smtClean="0">
                <a:solidFill>
                  <a:schemeClr val="bg1"/>
                </a:solidFill>
              </a:rPr>
              <a:t> 3:13; </a:t>
            </a:r>
            <a:r>
              <a:rPr lang="en-US" sz="2400" b="1" dirty="0" smtClean="0">
                <a:solidFill>
                  <a:srgbClr val="00B050"/>
                </a:solidFill>
              </a:rPr>
              <a:t>Heb.</a:t>
            </a:r>
            <a:r>
              <a:rPr lang="en-US" sz="2400" dirty="0" smtClean="0">
                <a:solidFill>
                  <a:schemeClr val="bg1"/>
                </a:solidFill>
              </a:rPr>
              <a:t> 10:7;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1:1, 12:1-5, etc)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fled with His father, as a child, and his life was in danger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12:24-25, 13:38 (3 years), 14:28 (2 years, thus 5 years), 15:14,16,17,33, 16:5-14, 17:1)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fled, as a child, with his earthly guardian, Joseph, and his life was in danger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Hos.</a:t>
            </a:r>
            <a:r>
              <a:rPr lang="en-US" sz="2400" dirty="0" smtClean="0">
                <a:solidFill>
                  <a:schemeClr val="bg1"/>
                </a:solidFill>
              </a:rPr>
              <a:t> 11:1; 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2:13-22)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fleeing with His father, crossed the brook </a:t>
            </a:r>
            <a:r>
              <a:rPr lang="en-US" sz="2400" b="1" dirty="0" err="1" smtClean="0">
                <a:solidFill>
                  <a:srgbClr val="FFC000"/>
                </a:solidFill>
              </a:rPr>
              <a:t>Kidron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15:23)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He crossed the brook </a:t>
            </a:r>
            <a:r>
              <a:rPr lang="en-US" sz="2400" b="1" dirty="0" err="1" smtClean="0">
                <a:solidFill>
                  <a:srgbClr val="FFC000"/>
                </a:solidFill>
              </a:rPr>
              <a:t>Kidron</a:t>
            </a:r>
            <a:r>
              <a:rPr lang="en-US" sz="2400" b="1" dirty="0" smtClean="0">
                <a:solidFill>
                  <a:srgbClr val="FFC000"/>
                </a:solidFill>
              </a:rPr>
              <a:t> ("</a:t>
            </a:r>
            <a:r>
              <a:rPr lang="en-US" sz="2400" b="1" dirty="0" err="1" smtClean="0">
                <a:solidFill>
                  <a:srgbClr val="FFC000"/>
                </a:solidFill>
              </a:rPr>
              <a:t>Cedron</a:t>
            </a:r>
            <a:r>
              <a:rPr lang="en-US" sz="2400" b="1" dirty="0" smtClean="0">
                <a:solidFill>
                  <a:srgbClr val="FFC000"/>
                </a:solidFill>
              </a:rPr>
              <a:t>")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18:1)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fleeing with His father, was ministered unto in the wilderness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16:1-2, 17:28-29)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He was ministered unto in the wilderness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4:11;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1:13)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Solomon</a:t>
            </a:r>
            <a:r>
              <a:rPr lang="en-US" sz="4800" b="1" dirty="0" smtClean="0">
                <a:solidFill>
                  <a:schemeClr val="bg1"/>
                </a:solidFill>
              </a:rPr>
              <a:t>, the Type of </a:t>
            </a:r>
            <a:r>
              <a:rPr lang="en-US" sz="4800" b="1" dirty="0" smtClean="0">
                <a:solidFill>
                  <a:srgbClr val="00B0F0"/>
                </a:solidFill>
              </a:rPr>
              <a:t>Christ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Solomon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rgbClr val="FFC000"/>
                </a:solidFill>
              </a:rPr>
              <a:t>fleeing with His father, ascended the Mount Olivet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15:30,32, 16:1)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He was upon the Mount of Olives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21:1,17, 24:3, 26:6,30;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11:1,11,12, 13:3, 14:3,26;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19:29,37, 21:37, 22:39, 24:50;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8:1, 11:1,18, 12:1; </a:t>
            </a:r>
            <a:r>
              <a:rPr lang="en-US" sz="2400" b="1" dirty="0" smtClean="0">
                <a:solidFill>
                  <a:srgbClr val="00B050"/>
                </a:solidFill>
              </a:rPr>
              <a:t>Act. </a:t>
            </a:r>
            <a:r>
              <a:rPr lang="en-US" sz="2400" dirty="0" smtClean="0">
                <a:solidFill>
                  <a:schemeClr val="bg1"/>
                </a:solidFill>
              </a:rPr>
              <a:t>1:12), </a:t>
            </a:r>
            <a:r>
              <a:rPr lang="en-US" sz="2400" b="1" dirty="0" smtClean="0">
                <a:solidFill>
                  <a:srgbClr val="FFC000"/>
                </a:solidFill>
              </a:rPr>
              <a:t>and will be again in His third Advent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Isa.</a:t>
            </a:r>
            <a:r>
              <a:rPr lang="en-US" sz="2400" dirty="0" smtClean="0">
                <a:solidFill>
                  <a:schemeClr val="bg1"/>
                </a:solidFill>
              </a:rPr>
              <a:t> 24:22; </a:t>
            </a:r>
            <a:r>
              <a:rPr lang="en-US" sz="2400" b="1" dirty="0" err="1" smtClean="0">
                <a:solidFill>
                  <a:srgbClr val="00B050"/>
                </a:solidFill>
              </a:rPr>
              <a:t>Zec.</a:t>
            </a:r>
            <a:r>
              <a:rPr lang="en-US" sz="2400" dirty="0" smtClean="0">
                <a:solidFill>
                  <a:schemeClr val="bg1"/>
                </a:solidFill>
              </a:rPr>
              <a:t> 14:4; </a:t>
            </a:r>
            <a:r>
              <a:rPr lang="en-US" sz="2400" b="1" dirty="0" smtClean="0">
                <a:solidFill>
                  <a:srgbClr val="00B050"/>
                </a:solidFill>
              </a:rPr>
              <a:t>Rev.</a:t>
            </a:r>
            <a:r>
              <a:rPr lang="en-US" sz="2400" dirty="0" smtClean="0">
                <a:solidFill>
                  <a:schemeClr val="bg1"/>
                </a:solidFill>
              </a:rPr>
              <a:t> 20:7-15)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Solomon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having fled with His Father, went down into Jordan and crossed it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2 Sam.</a:t>
            </a:r>
            <a:r>
              <a:rPr lang="en-US" sz="2400" dirty="0" smtClean="0">
                <a:solidFill>
                  <a:schemeClr val="bg1"/>
                </a:solidFill>
              </a:rPr>
              <a:t> 17:16,20-22)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Jesus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en-US" sz="2400" b="1" dirty="0" smtClean="0">
                <a:solidFill>
                  <a:srgbClr val="FFC000"/>
                </a:solidFill>
              </a:rPr>
              <a:t>went down into the Jordan for Baptism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Mat.</a:t>
            </a:r>
            <a:r>
              <a:rPr lang="en-US" sz="2400" dirty="0" smtClean="0">
                <a:solidFill>
                  <a:schemeClr val="bg1"/>
                </a:solidFill>
              </a:rPr>
              <a:t> 3:13; </a:t>
            </a:r>
            <a:r>
              <a:rPr lang="en-US" sz="2400" b="1" dirty="0" smtClean="0">
                <a:solidFill>
                  <a:srgbClr val="00B050"/>
                </a:solidFill>
              </a:rPr>
              <a:t>Mar. </a:t>
            </a:r>
            <a:r>
              <a:rPr lang="en-US" sz="2400" dirty="0" smtClean="0">
                <a:solidFill>
                  <a:schemeClr val="bg1"/>
                </a:solidFill>
              </a:rPr>
              <a:t>1:9; </a:t>
            </a:r>
            <a:r>
              <a:rPr lang="en-US" sz="2400" b="1" dirty="0" err="1" smtClean="0">
                <a:solidFill>
                  <a:srgbClr val="00B050"/>
                </a:solidFill>
              </a:rPr>
              <a:t>Luk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4:1; </a:t>
            </a:r>
            <a:r>
              <a:rPr lang="en-US" sz="2400" b="1" dirty="0" err="1" smtClean="0">
                <a:solidFill>
                  <a:srgbClr val="00B050"/>
                </a:solidFill>
              </a:rPr>
              <a:t>Jhn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3:26, 10:40)</a:t>
            </a:r>
            <a:endParaRPr lang="en-US" sz="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6636</Words>
  <Application>Microsoft Office PowerPoint</Application>
  <PresentationFormat>On-screen Show (4:3)</PresentationFormat>
  <Paragraphs>446</Paragraphs>
  <Slides>54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Typology - Solomon</vt:lpstr>
      <vt:lpstr>Slide 2</vt:lpstr>
      <vt:lpstr>Slide 3</vt:lpstr>
      <vt:lpstr>Slide 4</vt:lpstr>
      <vt:lpstr>Slide 5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Solomon, the Type of Christ Jesus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AWHN</dc:creator>
  <cp:lastModifiedBy>AWHN</cp:lastModifiedBy>
  <cp:revision>136</cp:revision>
  <dcterms:created xsi:type="dcterms:W3CDTF">2019-03-15T01:46:38Z</dcterms:created>
  <dcterms:modified xsi:type="dcterms:W3CDTF">2019-03-20T02:59:16Z</dcterms:modified>
</cp:coreProperties>
</file>