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55" r:id="rId3"/>
    <p:sldId id="356" r:id="rId4"/>
    <p:sldId id="362" r:id="rId5"/>
    <p:sldId id="369" r:id="rId6"/>
    <p:sldId id="357" r:id="rId7"/>
    <p:sldId id="358" r:id="rId8"/>
    <p:sldId id="393" r:id="rId9"/>
    <p:sldId id="386" r:id="rId10"/>
    <p:sldId id="370" r:id="rId11"/>
    <p:sldId id="359" r:id="rId12"/>
    <p:sldId id="360" r:id="rId13"/>
    <p:sldId id="394" r:id="rId14"/>
    <p:sldId id="387" r:id="rId15"/>
    <p:sldId id="371" r:id="rId16"/>
    <p:sldId id="363" r:id="rId17"/>
    <p:sldId id="365" r:id="rId18"/>
    <p:sldId id="364" r:id="rId19"/>
    <p:sldId id="395" r:id="rId20"/>
    <p:sldId id="388" r:id="rId21"/>
    <p:sldId id="372" r:id="rId22"/>
    <p:sldId id="366" r:id="rId23"/>
    <p:sldId id="368" r:id="rId24"/>
    <p:sldId id="367" r:id="rId25"/>
    <p:sldId id="396" r:id="rId26"/>
    <p:sldId id="397" r:id="rId27"/>
    <p:sldId id="398" r:id="rId28"/>
    <p:sldId id="399" r:id="rId29"/>
    <p:sldId id="400" r:id="rId30"/>
    <p:sldId id="401" r:id="rId31"/>
    <p:sldId id="389" r:id="rId32"/>
    <p:sldId id="373" r:id="rId33"/>
    <p:sldId id="374" r:id="rId34"/>
    <p:sldId id="375"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390" r:id="rId48"/>
    <p:sldId id="376" r:id="rId49"/>
    <p:sldId id="377" r:id="rId50"/>
    <p:sldId id="379" r:id="rId51"/>
    <p:sldId id="378" r:id="rId52"/>
    <p:sldId id="414" r:id="rId53"/>
    <p:sldId id="415" r:id="rId54"/>
    <p:sldId id="419" r:id="rId55"/>
    <p:sldId id="416" r:id="rId56"/>
    <p:sldId id="417" r:id="rId57"/>
    <p:sldId id="418" r:id="rId58"/>
    <p:sldId id="391" r:id="rId59"/>
    <p:sldId id="380" r:id="rId60"/>
    <p:sldId id="381" r:id="rId61"/>
    <p:sldId id="383" r:id="rId62"/>
    <p:sldId id="384" r:id="rId63"/>
    <p:sldId id="385" r:id="rId64"/>
    <p:sldId id="382" r:id="rId65"/>
    <p:sldId id="420" r:id="rId66"/>
    <p:sldId id="421" r:id="rId67"/>
    <p:sldId id="422" r:id="rId68"/>
    <p:sldId id="392" r:id="rId69"/>
    <p:sldId id="27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0E100-12D1-46F6-B62C-AB1061B389D9}" type="datetimeFigureOut">
              <a:rPr lang="en-US" smtClean="0"/>
              <a:pPr/>
              <a:t>3/21/2019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23A7C-A053-4177-8253-7FCB8AC3FB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84537-2366-403E-9EDA-6277BBDC0461}" type="datetimeFigureOut">
              <a:rPr lang="en-US" smtClean="0"/>
              <a:pPr/>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84537-2366-403E-9EDA-6277BBDC0461}"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84537-2366-403E-9EDA-6277BBDC0461}" type="datetimeFigureOut">
              <a:rPr lang="en-US" smtClean="0"/>
              <a:pPr/>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84537-2366-403E-9EDA-6277BBDC0461}" type="datetimeFigureOut">
              <a:rPr lang="en-US" smtClean="0"/>
              <a:pPr/>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84537-2366-403E-9EDA-6277BBDC0461}" type="datetimeFigureOut">
              <a:rPr lang="en-US" smtClean="0"/>
              <a:pPr/>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84537-2366-403E-9EDA-6277BBDC0461}"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84537-2366-403E-9EDA-6277BBDC0461}" type="datetimeFigureOut">
              <a:rPr lang="en-US" smtClean="0"/>
              <a:pPr/>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84537-2366-403E-9EDA-6277BBDC0461}" type="datetimeFigureOut">
              <a:rPr lang="en-US" smtClean="0"/>
              <a:pPr/>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7018C-56CD-48C3-B6A0-BBB4FC0F56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709"/>
            <a:ext cx="8839200" cy="810491"/>
          </a:xfrm>
        </p:spPr>
        <p:txBody>
          <a:bodyPr>
            <a:noAutofit/>
          </a:bodyPr>
          <a:lstStyle/>
          <a:p>
            <a:r>
              <a:rPr lang="en-US" sz="6600" b="1" dirty="0" smtClean="0">
                <a:solidFill>
                  <a:schemeClr val="bg1"/>
                </a:solidFill>
                <a:effectLst/>
              </a:rPr>
              <a:t>The Feasts Of The LORD</a:t>
            </a:r>
            <a:endParaRPr lang="en-US" sz="6600" b="1" dirty="0">
              <a:solidFill>
                <a:schemeClr val="bg1"/>
              </a:solidFill>
              <a:effectLst/>
            </a:endParaRPr>
          </a:p>
        </p:txBody>
      </p:sp>
      <p:sp>
        <p:nvSpPr>
          <p:cNvPr id="9" name="TextBox 8"/>
          <p:cNvSpPr txBox="1"/>
          <p:nvPr/>
        </p:nvSpPr>
        <p:spPr>
          <a:xfrm>
            <a:off x="762000" y="6134955"/>
            <a:ext cx="7526356" cy="707886"/>
          </a:xfrm>
          <a:prstGeom prst="rect">
            <a:avLst/>
          </a:prstGeom>
          <a:noFill/>
        </p:spPr>
        <p:txBody>
          <a:bodyPr wrap="none" rtlCol="0">
            <a:spAutoFit/>
          </a:bodyPr>
          <a:lstStyle/>
          <a:p>
            <a:r>
              <a:rPr lang="en-US" sz="4000" b="1" dirty="0" smtClean="0">
                <a:solidFill>
                  <a:schemeClr val="bg1"/>
                </a:solidFill>
              </a:rPr>
              <a:t>http://www.pearltrees.com/awhn</a:t>
            </a:r>
            <a:endParaRPr lang="en-US" sz="4000" b="1" dirty="0">
              <a:solidFill>
                <a:schemeClr val="bg1"/>
              </a:solidFill>
            </a:endParaRPr>
          </a:p>
        </p:txBody>
      </p:sp>
      <p:pic>
        <p:nvPicPr>
          <p:cNvPr id="7" name="Content Placeholder 6" descr="last images.jpg"/>
          <p:cNvPicPr>
            <a:picLocks noGrp="1" noChangeAspect="1"/>
          </p:cNvPicPr>
          <p:nvPr>
            <p:ph idx="1"/>
          </p:nvPr>
        </p:nvPicPr>
        <p:blipFill>
          <a:blip r:embed="rId2" cstate="print"/>
          <a:stretch>
            <a:fillRect/>
          </a:stretch>
        </p:blipFill>
        <p:spPr>
          <a:xfrm>
            <a:off x="0" y="914400"/>
            <a:ext cx="9144000" cy="5211763"/>
          </a:xfrm>
        </p:spPr>
      </p:pic>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cg-1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Second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23:6  And on the fifteenth day of the same month </a:t>
            </a:r>
            <a:r>
              <a:rPr lang="en-US" i="1" dirty="0" smtClean="0">
                <a:solidFill>
                  <a:schemeClr val="bg1"/>
                </a:solidFill>
              </a:rPr>
              <a:t>is</a:t>
            </a:r>
            <a:r>
              <a:rPr lang="en-US" dirty="0" smtClean="0">
                <a:solidFill>
                  <a:schemeClr val="bg1"/>
                </a:solidFill>
              </a:rPr>
              <a:t> the feast of </a:t>
            </a:r>
            <a:r>
              <a:rPr lang="en-US" b="1" dirty="0" smtClean="0">
                <a:solidFill>
                  <a:srgbClr val="FFFF00"/>
                </a:solidFill>
              </a:rPr>
              <a:t>unleavened bread</a:t>
            </a:r>
            <a:r>
              <a:rPr lang="en-US" dirty="0" smtClean="0">
                <a:solidFill>
                  <a:schemeClr val="bg1"/>
                </a:solidFill>
              </a:rPr>
              <a:t> unto the LORD: seven days ye must eat </a:t>
            </a:r>
            <a:r>
              <a:rPr lang="en-US" b="1" dirty="0" smtClean="0">
                <a:solidFill>
                  <a:srgbClr val="FFFF00"/>
                </a:solidFill>
              </a:rPr>
              <a:t>unleavened bread</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Lev. 23:7  In the first day ye shall have an holy convocation: ye shall do no servile work therein.</a:t>
            </a:r>
          </a:p>
          <a:p>
            <a:endParaRPr lang="en-US" sz="800" dirty="0" smtClean="0">
              <a:solidFill>
                <a:schemeClr val="bg1"/>
              </a:solidFill>
            </a:endParaRPr>
          </a:p>
          <a:p>
            <a:r>
              <a:rPr lang="en-US" dirty="0" smtClean="0">
                <a:solidFill>
                  <a:schemeClr val="bg1"/>
                </a:solidFill>
              </a:rPr>
              <a:t>Lev. 23:8  But ye shall offer an offering made by fire unto the LORD seven days: in the seventh day </a:t>
            </a:r>
            <a:r>
              <a:rPr lang="en-US" i="1" dirty="0" smtClean="0">
                <a:solidFill>
                  <a:schemeClr val="bg1"/>
                </a:solidFill>
              </a:rPr>
              <a:t>is</a:t>
            </a:r>
            <a:r>
              <a:rPr lang="en-US" dirty="0" smtClean="0">
                <a:solidFill>
                  <a:schemeClr val="bg1"/>
                </a:solidFill>
              </a:rPr>
              <a:t> an holy convocation: ye shall do no servile work </a:t>
            </a:r>
            <a:r>
              <a:rPr lang="en-US" i="1" dirty="0" smtClean="0">
                <a:solidFill>
                  <a:schemeClr val="bg1"/>
                </a:solidFill>
              </a:rPr>
              <a:t>therein</a:t>
            </a:r>
            <a:r>
              <a:rPr lang="en-US" dirty="0" smtClean="0">
                <a:solidFill>
                  <a:schemeClr val="bg1"/>
                </a:solidFill>
              </a:rPr>
              <a:t>.</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Second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5400" b="1" dirty="0" smtClean="0">
                <a:solidFill>
                  <a:srgbClr val="FFFF00"/>
                </a:solidFill>
              </a:rPr>
              <a:t>UNLEAVENED BREAD</a:t>
            </a:r>
            <a:endParaRPr lang="en-US" sz="105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Month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00B050"/>
                </a:solidFill>
              </a:rPr>
              <a:t>Exo</a:t>
            </a:r>
            <a:r>
              <a:rPr lang="en-US" sz="2800" b="1" dirty="0" smtClean="0">
                <a:solidFill>
                  <a:srgbClr val="00B050"/>
                </a:solidFill>
              </a:rPr>
              <a:t>.</a:t>
            </a:r>
            <a:r>
              <a:rPr lang="en-US" sz="2800" b="1" dirty="0" smtClean="0">
                <a:solidFill>
                  <a:srgbClr val="FFFF00"/>
                </a:solidFill>
              </a:rPr>
              <a:t> </a:t>
            </a:r>
            <a:r>
              <a:rPr lang="en-US" sz="2800" b="1" dirty="0" smtClean="0">
                <a:solidFill>
                  <a:schemeClr val="bg1"/>
                </a:solidFill>
              </a:rPr>
              <a:t>12:2, 13:4, 23:15, 34:18</a:t>
            </a:r>
            <a:r>
              <a:rPr lang="en-US" sz="2800" b="1" dirty="0" smtClean="0">
                <a:solidFill>
                  <a:srgbClr val="FFFF00"/>
                </a:solidFill>
              </a:rPr>
              <a:t>)</a:t>
            </a:r>
          </a:p>
          <a:p>
            <a:pPr algn="ctr"/>
            <a:r>
              <a:rPr lang="en-US" sz="2800" b="1" dirty="0" smtClean="0">
                <a:solidFill>
                  <a:schemeClr val="bg1"/>
                </a:solidFill>
              </a:rPr>
              <a:t>Days – </a:t>
            </a:r>
            <a:r>
              <a:rPr lang="en-US" sz="2800" b="1" dirty="0" smtClean="0">
                <a:solidFill>
                  <a:srgbClr val="FFFF00"/>
                </a:solidFill>
              </a:rPr>
              <a:t>15</a:t>
            </a:r>
            <a:r>
              <a:rPr lang="en-US" sz="2800" b="1" baseline="30000" dirty="0" smtClean="0">
                <a:solidFill>
                  <a:srgbClr val="FFFF00"/>
                </a:solidFill>
              </a:rPr>
              <a:t>th</a:t>
            </a:r>
            <a:r>
              <a:rPr lang="en-US" sz="2800" b="1" dirty="0" smtClean="0">
                <a:solidFill>
                  <a:srgbClr val="FFFF00"/>
                </a:solidFill>
              </a:rPr>
              <a:t> Day to 21</a:t>
            </a:r>
            <a:r>
              <a:rPr lang="en-US" sz="2800" b="1" baseline="30000" dirty="0" smtClean="0">
                <a:solidFill>
                  <a:srgbClr val="FFFF00"/>
                </a:solidFill>
              </a:rPr>
              <a:t>st</a:t>
            </a:r>
            <a:r>
              <a:rPr lang="en-US" sz="2800" b="1" dirty="0" smtClean="0">
                <a:solidFill>
                  <a:srgbClr val="FFFF00"/>
                </a:solidFill>
              </a:rPr>
              <a:t> Day of </a:t>
            </a:r>
            <a:r>
              <a:rPr lang="en-US" sz="2800" b="1" dirty="0" err="1" smtClean="0">
                <a:solidFill>
                  <a:srgbClr val="FFFF00"/>
                </a:solidFill>
              </a:rPr>
              <a:t>Abib</a:t>
            </a:r>
            <a:r>
              <a:rPr lang="en-US" sz="2800" b="1" dirty="0" smtClean="0">
                <a:solidFill>
                  <a:srgbClr val="FFFF00"/>
                </a:solidFill>
              </a:rPr>
              <a:t> (7 days)</a:t>
            </a:r>
          </a:p>
          <a:p>
            <a:pPr algn="ctr"/>
            <a:r>
              <a:rPr lang="en-US" sz="2800" b="1" dirty="0" smtClean="0">
                <a:solidFill>
                  <a:srgbClr val="FFC000"/>
                </a:solidFill>
              </a:rPr>
              <a:t>Type</a:t>
            </a:r>
            <a:r>
              <a:rPr lang="en-US" sz="2800" b="1" dirty="0" smtClean="0">
                <a:solidFill>
                  <a:schemeClr val="bg1"/>
                </a:solidFill>
              </a:rPr>
              <a:t> – </a:t>
            </a:r>
            <a:r>
              <a:rPr lang="fr-FR" sz="2800" b="1" dirty="0" smtClean="0">
                <a:solidFill>
                  <a:srgbClr val="00B050"/>
                </a:solidFill>
              </a:rPr>
              <a:t>Exo.</a:t>
            </a:r>
            <a:r>
              <a:rPr lang="fr-FR" sz="2800" b="1" dirty="0" smtClean="0">
                <a:solidFill>
                  <a:schemeClr val="bg1"/>
                </a:solidFill>
              </a:rPr>
              <a:t> 13:3-8; </a:t>
            </a:r>
            <a:r>
              <a:rPr lang="fr-FR" sz="2800" b="1" dirty="0" smtClean="0">
                <a:solidFill>
                  <a:srgbClr val="00B050"/>
                </a:solidFill>
              </a:rPr>
              <a:t>Lev.</a:t>
            </a:r>
            <a:r>
              <a:rPr lang="fr-FR" sz="2800" b="1" dirty="0" smtClean="0">
                <a:solidFill>
                  <a:schemeClr val="bg1"/>
                </a:solidFill>
              </a:rPr>
              <a:t> 23:6-8; </a:t>
            </a:r>
            <a:r>
              <a:rPr lang="fr-FR" sz="2800" b="1" dirty="0" err="1" smtClean="0">
                <a:solidFill>
                  <a:srgbClr val="00B050"/>
                </a:solidFill>
              </a:rPr>
              <a:t>Num</a:t>
            </a:r>
            <a:r>
              <a:rPr lang="fr-FR" sz="2800" b="1" dirty="0" smtClean="0">
                <a:solidFill>
                  <a:srgbClr val="00B050"/>
                </a:solidFill>
              </a:rPr>
              <a:t>.</a:t>
            </a:r>
            <a:r>
              <a:rPr lang="fr-FR" sz="2800" b="1" dirty="0" smtClean="0">
                <a:solidFill>
                  <a:schemeClr val="bg1"/>
                </a:solidFill>
              </a:rPr>
              <a:t> 28:17-25; </a:t>
            </a:r>
            <a:r>
              <a:rPr lang="fr-FR" sz="2800" b="1" dirty="0" err="1" smtClean="0">
                <a:solidFill>
                  <a:srgbClr val="00B050"/>
                </a:solidFill>
              </a:rPr>
              <a:t>Deut</a:t>
            </a:r>
            <a:r>
              <a:rPr lang="fr-FR" sz="2800" b="1" dirty="0" smtClean="0">
                <a:solidFill>
                  <a:srgbClr val="00B050"/>
                </a:solidFill>
              </a:rPr>
              <a:t>. </a:t>
            </a:r>
            <a:r>
              <a:rPr lang="fr-FR" sz="2800" b="1" dirty="0" smtClean="0">
                <a:solidFill>
                  <a:schemeClr val="bg1"/>
                </a:solidFill>
              </a:rPr>
              <a:t>16:3-8; </a:t>
            </a:r>
            <a:r>
              <a:rPr lang="fr-FR" sz="2800" b="1" dirty="0" smtClean="0">
                <a:solidFill>
                  <a:srgbClr val="00B050"/>
                </a:solidFill>
              </a:rPr>
              <a:t>Jos.</a:t>
            </a:r>
            <a:r>
              <a:rPr lang="fr-FR" sz="2800" b="1" dirty="0" smtClean="0">
                <a:solidFill>
                  <a:schemeClr val="bg1"/>
                </a:solidFill>
              </a:rPr>
              <a:t> 5:11</a:t>
            </a:r>
            <a:endParaRPr lang="en-US" sz="2800" b="1" dirty="0" smtClean="0">
              <a:solidFill>
                <a:schemeClr val="bg1"/>
              </a:solidFill>
            </a:endParaRPr>
          </a:p>
          <a:p>
            <a:pPr algn="ctr"/>
            <a:r>
              <a:rPr lang="en-US" sz="2800" b="1" dirty="0" smtClean="0">
                <a:solidFill>
                  <a:srgbClr val="00B0F0"/>
                </a:solidFill>
              </a:rPr>
              <a:t>Anti-type</a:t>
            </a:r>
            <a:r>
              <a:rPr lang="en-US" sz="2800" b="1" dirty="0" smtClean="0">
                <a:solidFill>
                  <a:schemeClr val="bg1"/>
                </a:solidFill>
              </a:rPr>
              <a:t> – </a:t>
            </a:r>
            <a:r>
              <a:rPr lang="en-US" sz="2800" b="1" dirty="0" smtClean="0">
                <a:solidFill>
                  <a:srgbClr val="00B050"/>
                </a:solidFill>
              </a:rPr>
              <a:t>1 Cor.</a:t>
            </a:r>
            <a:r>
              <a:rPr lang="en-US" sz="2800" b="1" dirty="0" smtClean="0">
                <a:solidFill>
                  <a:schemeClr val="bg1"/>
                </a:solidFill>
              </a:rPr>
              <a:t> 5:6-8; Jesus was buried, and He lived without sin, as we are 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Second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5:6  Your glorying </a:t>
            </a:r>
            <a:r>
              <a:rPr lang="en-US" sz="2800" i="1" dirty="0" smtClean="0">
                <a:solidFill>
                  <a:schemeClr val="bg1"/>
                </a:solidFill>
              </a:rPr>
              <a:t>is</a:t>
            </a:r>
            <a:r>
              <a:rPr lang="en-US" sz="2800" dirty="0" smtClean="0">
                <a:solidFill>
                  <a:schemeClr val="bg1"/>
                </a:solidFill>
              </a:rPr>
              <a:t> not good. Know ye not that </a:t>
            </a:r>
            <a:r>
              <a:rPr lang="en-US" sz="2800" b="1" dirty="0" smtClean="0">
                <a:solidFill>
                  <a:srgbClr val="FFFF00"/>
                </a:solidFill>
              </a:rPr>
              <a:t>a little leaven </a:t>
            </a:r>
            <a:r>
              <a:rPr lang="en-US" sz="2800" b="1" dirty="0" err="1" smtClean="0">
                <a:solidFill>
                  <a:srgbClr val="FFFF00"/>
                </a:solidFill>
              </a:rPr>
              <a:t>leaveneth</a:t>
            </a:r>
            <a:r>
              <a:rPr lang="en-US" sz="2800" b="1" dirty="0" smtClean="0">
                <a:solidFill>
                  <a:srgbClr val="FFFF00"/>
                </a:solidFill>
              </a:rPr>
              <a:t> the whole lump</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5:7  </a:t>
            </a:r>
            <a:r>
              <a:rPr lang="en-US" sz="2800" b="1" dirty="0" smtClean="0">
                <a:solidFill>
                  <a:srgbClr val="FFFF00"/>
                </a:solidFill>
              </a:rPr>
              <a:t>Purge out therefore the old leaven, that ye may be a new lump, as ye are unleavened</a:t>
            </a:r>
            <a:r>
              <a:rPr lang="en-US" sz="2800" dirty="0" smtClean="0">
                <a:solidFill>
                  <a:schemeClr val="bg1"/>
                </a:solidFill>
              </a:rPr>
              <a:t>. For even </a:t>
            </a:r>
            <a:r>
              <a:rPr lang="en-US" sz="2800" b="1" dirty="0" smtClean="0">
                <a:solidFill>
                  <a:srgbClr val="FFFF00"/>
                </a:solidFill>
              </a:rPr>
              <a:t>Christ</a:t>
            </a:r>
            <a:r>
              <a:rPr lang="en-US" sz="2800" dirty="0" smtClean="0">
                <a:solidFill>
                  <a:schemeClr val="bg1"/>
                </a:solidFill>
              </a:rPr>
              <a:t> our </a:t>
            </a:r>
            <a:r>
              <a:rPr lang="en-US" sz="2800" dirty="0" err="1" smtClean="0">
                <a:solidFill>
                  <a:schemeClr val="bg1"/>
                </a:solidFill>
              </a:rPr>
              <a:t>passover</a:t>
            </a:r>
            <a:r>
              <a:rPr lang="en-US" sz="2800" dirty="0" smtClean="0">
                <a:solidFill>
                  <a:schemeClr val="bg1"/>
                </a:solidFill>
              </a:rPr>
              <a:t> is sacrificed for us:</a:t>
            </a:r>
          </a:p>
          <a:p>
            <a:endParaRPr lang="en-US" sz="800" dirty="0" smtClean="0">
              <a:solidFill>
                <a:schemeClr val="bg1"/>
              </a:solidFill>
            </a:endParaRPr>
          </a:p>
          <a:p>
            <a:r>
              <a:rPr lang="en-US" sz="2800" dirty="0" smtClean="0">
                <a:solidFill>
                  <a:schemeClr val="bg1"/>
                </a:solidFill>
              </a:rPr>
              <a:t>1 Cor. 5:8  Therefore let us keep the feast, not with old leaven, neither with the leaven of malice and wickedness; but </a:t>
            </a:r>
            <a:r>
              <a:rPr lang="en-US" sz="2800" b="1" dirty="0" smtClean="0">
                <a:solidFill>
                  <a:srgbClr val="FFFF00"/>
                </a:solidFill>
              </a:rPr>
              <a:t>with the unleavened </a:t>
            </a:r>
            <a:r>
              <a:rPr lang="en-US" sz="2800" b="1" i="1" dirty="0" smtClean="0">
                <a:solidFill>
                  <a:srgbClr val="FFFF00"/>
                </a:solidFill>
              </a:rPr>
              <a:t>bread</a:t>
            </a:r>
            <a:r>
              <a:rPr lang="en-US" sz="2800" b="1" dirty="0" smtClean="0">
                <a:solidFill>
                  <a:srgbClr val="FFFF00"/>
                </a:solidFill>
              </a:rPr>
              <a:t> of sincerity and truth</a:t>
            </a:r>
            <a:r>
              <a:rPr lang="en-US" sz="2800" dirty="0" smtClean="0">
                <a:solidFill>
                  <a:schemeClr val="bg1"/>
                </a:solidFill>
              </a:rPr>
              <a:t>.</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6A786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FEAST-OF-FIRSTFRUITS-resurrection-easter-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23:10  Speak unto the children of Israel, and say unto them, When ye be come into the land which I give unto you, and shall reap the harvest thereof, then ye shall bring a </a:t>
            </a:r>
            <a:r>
              <a:rPr lang="en-US" b="1" dirty="0" smtClean="0">
                <a:solidFill>
                  <a:srgbClr val="FFFF00"/>
                </a:solidFill>
              </a:rPr>
              <a:t>sheaf of the </a:t>
            </a:r>
            <a:r>
              <a:rPr lang="en-US" b="1" dirty="0" err="1" smtClean="0">
                <a:solidFill>
                  <a:srgbClr val="FFFF00"/>
                </a:solidFill>
              </a:rPr>
              <a:t>firstfruits</a:t>
            </a:r>
            <a:r>
              <a:rPr lang="en-US" dirty="0" smtClean="0">
                <a:solidFill>
                  <a:schemeClr val="bg1"/>
                </a:solidFill>
              </a:rPr>
              <a:t> of your harvest unto the priest:</a:t>
            </a:r>
          </a:p>
          <a:p>
            <a:endParaRPr lang="en-US" sz="600" dirty="0" smtClean="0">
              <a:solidFill>
                <a:schemeClr val="bg1"/>
              </a:solidFill>
            </a:endParaRPr>
          </a:p>
          <a:p>
            <a:r>
              <a:rPr lang="en-US" dirty="0" smtClean="0">
                <a:solidFill>
                  <a:schemeClr val="bg1"/>
                </a:solidFill>
              </a:rPr>
              <a:t>Lev. 23:11  And he shall </a:t>
            </a:r>
            <a:r>
              <a:rPr lang="en-US" b="1" dirty="0" smtClean="0">
                <a:solidFill>
                  <a:srgbClr val="FFFF00"/>
                </a:solidFill>
              </a:rPr>
              <a:t>wave the sheaf</a:t>
            </a:r>
            <a:r>
              <a:rPr lang="en-US" dirty="0" smtClean="0">
                <a:solidFill>
                  <a:schemeClr val="bg1"/>
                </a:solidFill>
              </a:rPr>
              <a:t> before the LORD, to be accepted for you: on the morrow after the </a:t>
            </a:r>
            <a:r>
              <a:rPr lang="en-US" dirty="0" err="1" smtClean="0">
                <a:solidFill>
                  <a:schemeClr val="bg1"/>
                </a:solidFill>
              </a:rPr>
              <a:t>sabbath</a:t>
            </a:r>
            <a:r>
              <a:rPr lang="en-US" dirty="0" smtClean="0">
                <a:solidFill>
                  <a:schemeClr val="bg1"/>
                </a:solidFill>
              </a:rPr>
              <a:t> the priest shall wave it.</a:t>
            </a:r>
          </a:p>
          <a:p>
            <a:endParaRPr lang="en-US" sz="600" dirty="0" smtClean="0">
              <a:solidFill>
                <a:schemeClr val="bg1"/>
              </a:solidFill>
            </a:endParaRPr>
          </a:p>
          <a:p>
            <a:r>
              <a:rPr lang="en-US" dirty="0" smtClean="0">
                <a:solidFill>
                  <a:schemeClr val="bg1"/>
                </a:solidFill>
              </a:rPr>
              <a:t>Lev. 23:12  And ye shall offer that day when ye </a:t>
            </a:r>
            <a:r>
              <a:rPr lang="en-US" b="1" dirty="0" smtClean="0">
                <a:solidFill>
                  <a:srgbClr val="FFFF00"/>
                </a:solidFill>
              </a:rPr>
              <a:t>wave the sheaf</a:t>
            </a:r>
            <a:r>
              <a:rPr lang="en-US" dirty="0" smtClean="0">
                <a:solidFill>
                  <a:schemeClr val="bg1"/>
                </a:solidFill>
              </a:rPr>
              <a:t> an he lamb without blemish of the first year for a burnt offering unto the LORD.</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23:13  And the meat offering thereof </a:t>
            </a:r>
            <a:r>
              <a:rPr lang="en-US" i="1" dirty="0" smtClean="0">
                <a:solidFill>
                  <a:schemeClr val="bg1"/>
                </a:solidFill>
              </a:rPr>
              <a:t>shall be</a:t>
            </a:r>
            <a:r>
              <a:rPr lang="en-US" dirty="0" smtClean="0">
                <a:solidFill>
                  <a:schemeClr val="bg1"/>
                </a:solidFill>
              </a:rPr>
              <a:t> two tenth deals of fine flour mingled with oil, an offering made by fire unto the LORD </a:t>
            </a:r>
            <a:r>
              <a:rPr lang="en-US" i="1" dirty="0" smtClean="0">
                <a:solidFill>
                  <a:schemeClr val="bg1"/>
                </a:solidFill>
              </a:rPr>
              <a:t>for</a:t>
            </a:r>
            <a:r>
              <a:rPr lang="en-US" dirty="0" smtClean="0">
                <a:solidFill>
                  <a:schemeClr val="bg1"/>
                </a:solidFill>
              </a:rPr>
              <a:t> a sweet </a:t>
            </a:r>
            <a:r>
              <a:rPr lang="en-US" dirty="0" err="1" smtClean="0">
                <a:solidFill>
                  <a:schemeClr val="bg1"/>
                </a:solidFill>
              </a:rPr>
              <a:t>savour</a:t>
            </a:r>
            <a:r>
              <a:rPr lang="en-US" dirty="0" smtClean="0">
                <a:solidFill>
                  <a:schemeClr val="bg1"/>
                </a:solidFill>
              </a:rPr>
              <a:t>: and the drink offering thereof </a:t>
            </a:r>
            <a:r>
              <a:rPr lang="en-US" i="1" dirty="0" smtClean="0">
                <a:solidFill>
                  <a:schemeClr val="bg1"/>
                </a:solidFill>
              </a:rPr>
              <a:t>shall be</a:t>
            </a:r>
            <a:r>
              <a:rPr lang="en-US" dirty="0" smtClean="0">
                <a:solidFill>
                  <a:schemeClr val="bg1"/>
                </a:solidFill>
              </a:rPr>
              <a:t> of wine, the fourth </a:t>
            </a:r>
            <a:r>
              <a:rPr lang="en-US" i="1" dirty="0" smtClean="0">
                <a:solidFill>
                  <a:schemeClr val="bg1"/>
                </a:solidFill>
              </a:rPr>
              <a:t>part</a:t>
            </a:r>
            <a:r>
              <a:rPr lang="en-US" dirty="0" smtClean="0">
                <a:solidFill>
                  <a:schemeClr val="bg1"/>
                </a:solidFill>
              </a:rPr>
              <a:t> of an </a:t>
            </a:r>
            <a:r>
              <a:rPr lang="en-US" dirty="0" err="1" smtClean="0">
                <a:solidFill>
                  <a:schemeClr val="bg1"/>
                </a:solidFill>
              </a:rPr>
              <a:t>hin</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Lev. 23:14  And ye shall eat neither bread, nor parched corn, nor green ears, until the selfsame day that ye have brought an offering unto your God: </a:t>
            </a:r>
            <a:r>
              <a:rPr lang="en-US" i="1" dirty="0" smtClean="0">
                <a:solidFill>
                  <a:schemeClr val="bg1"/>
                </a:solidFill>
              </a:rPr>
              <a:t>it shall be</a:t>
            </a:r>
            <a:r>
              <a:rPr lang="en-US" dirty="0" smtClean="0">
                <a:solidFill>
                  <a:schemeClr val="bg1"/>
                </a:solidFill>
              </a:rPr>
              <a:t> a statute for ever throughout your generations in all your dwellings.</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5400" b="1" dirty="0" smtClean="0">
                <a:solidFill>
                  <a:srgbClr val="FFFF00"/>
                </a:solidFill>
              </a:rPr>
              <a:t>FIRSTFRUITS/WAVESHEAF</a:t>
            </a:r>
            <a:endParaRPr lang="en-US" sz="105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Month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00B050"/>
                </a:solidFill>
              </a:rPr>
              <a:t>Exo</a:t>
            </a:r>
            <a:r>
              <a:rPr lang="en-US" sz="2800" b="1" dirty="0" smtClean="0">
                <a:solidFill>
                  <a:srgbClr val="00B050"/>
                </a:solidFill>
              </a:rPr>
              <a:t>.</a:t>
            </a:r>
            <a:r>
              <a:rPr lang="en-US" sz="2800" b="1" dirty="0" smtClean="0">
                <a:solidFill>
                  <a:srgbClr val="FFFF00"/>
                </a:solidFill>
              </a:rPr>
              <a:t> </a:t>
            </a:r>
            <a:r>
              <a:rPr lang="en-US" sz="2800" b="1" dirty="0" smtClean="0">
                <a:solidFill>
                  <a:schemeClr val="bg1"/>
                </a:solidFill>
              </a:rPr>
              <a:t>12:2, 13:4, 23:15, 34:18</a:t>
            </a:r>
            <a:r>
              <a:rPr lang="en-US" sz="2800" b="1" dirty="0" smtClean="0">
                <a:solidFill>
                  <a:srgbClr val="FFFF00"/>
                </a:solidFill>
              </a:rPr>
              <a:t>)</a:t>
            </a:r>
          </a:p>
          <a:p>
            <a:pPr algn="ctr"/>
            <a:r>
              <a:rPr lang="en-US" sz="2800" b="1" dirty="0" smtClean="0">
                <a:solidFill>
                  <a:schemeClr val="bg1"/>
                </a:solidFill>
              </a:rPr>
              <a:t>Day – </a:t>
            </a:r>
            <a:r>
              <a:rPr lang="en-US" sz="2800" b="1" dirty="0" smtClean="0">
                <a:solidFill>
                  <a:srgbClr val="FFFF00"/>
                </a:solidFill>
              </a:rPr>
              <a:t>16</a:t>
            </a:r>
            <a:r>
              <a:rPr lang="en-US" sz="2800" b="1" baseline="30000" dirty="0" smtClean="0">
                <a:solidFill>
                  <a:srgbClr val="FFFF00"/>
                </a:solidFill>
              </a:rPr>
              <a:t>th</a:t>
            </a:r>
            <a:r>
              <a:rPr lang="en-US" sz="2800" b="1" dirty="0" smtClean="0">
                <a:solidFill>
                  <a:srgbClr val="FFFF00"/>
                </a:solidFill>
              </a:rPr>
              <a:t> Day of </a:t>
            </a:r>
            <a:r>
              <a:rPr lang="en-US" sz="2800" b="1" dirty="0" err="1" smtClean="0">
                <a:solidFill>
                  <a:srgbClr val="FFFF00"/>
                </a:solidFill>
              </a:rPr>
              <a:t>Abib</a:t>
            </a:r>
            <a:endParaRPr lang="en-US" sz="2800" b="1" dirty="0" smtClean="0">
              <a:solidFill>
                <a:srgbClr val="FFFF00"/>
              </a:solidFill>
            </a:endParaRPr>
          </a:p>
          <a:p>
            <a:pPr algn="ctr"/>
            <a:r>
              <a:rPr lang="en-US" sz="2800" b="1" dirty="0" smtClean="0">
                <a:solidFill>
                  <a:srgbClr val="FFC000"/>
                </a:solidFill>
              </a:rPr>
              <a:t>Type</a:t>
            </a:r>
            <a:r>
              <a:rPr lang="en-US" sz="2800" b="1" dirty="0" smtClean="0">
                <a:solidFill>
                  <a:schemeClr val="bg1"/>
                </a:solidFill>
              </a:rPr>
              <a:t> – </a:t>
            </a:r>
            <a:r>
              <a:rPr lang="en-US" sz="2800" b="1" dirty="0" err="1" smtClean="0">
                <a:solidFill>
                  <a:srgbClr val="00B050"/>
                </a:solidFill>
              </a:rPr>
              <a:t>Exo</a:t>
            </a:r>
            <a:r>
              <a:rPr lang="en-US" sz="2800" b="1" dirty="0" smtClean="0">
                <a:solidFill>
                  <a:srgbClr val="00B050"/>
                </a:solidFill>
              </a:rPr>
              <a:t>.</a:t>
            </a:r>
            <a:r>
              <a:rPr lang="en-US" sz="2800" b="1" dirty="0" smtClean="0">
                <a:solidFill>
                  <a:schemeClr val="bg1"/>
                </a:solidFill>
              </a:rPr>
              <a:t> 23:16; </a:t>
            </a:r>
            <a:r>
              <a:rPr lang="en-US" sz="2800" b="1" dirty="0" smtClean="0">
                <a:solidFill>
                  <a:srgbClr val="00B050"/>
                </a:solidFill>
              </a:rPr>
              <a:t>Lev.</a:t>
            </a:r>
            <a:r>
              <a:rPr lang="en-US" sz="2800" b="1" dirty="0" smtClean="0">
                <a:solidFill>
                  <a:schemeClr val="bg1"/>
                </a:solidFill>
              </a:rPr>
              <a:t> 23:9-14</a:t>
            </a:r>
            <a:r>
              <a:rPr lang="fr-FR" sz="2800" b="1" dirty="0" smtClean="0">
                <a:solidFill>
                  <a:schemeClr val="bg1"/>
                </a:solidFill>
              </a:rPr>
              <a:t>; </a:t>
            </a:r>
            <a:r>
              <a:rPr lang="fr-FR" sz="2800" b="1" dirty="0" err="1" smtClean="0">
                <a:solidFill>
                  <a:srgbClr val="00B050"/>
                </a:solidFill>
              </a:rPr>
              <a:t>Num</a:t>
            </a:r>
            <a:r>
              <a:rPr lang="fr-FR" sz="2800" b="1" dirty="0" smtClean="0">
                <a:solidFill>
                  <a:srgbClr val="00B050"/>
                </a:solidFill>
              </a:rPr>
              <a:t>.</a:t>
            </a:r>
            <a:r>
              <a:rPr lang="fr-FR" sz="2800" b="1" dirty="0" smtClean="0">
                <a:solidFill>
                  <a:schemeClr val="bg1"/>
                </a:solidFill>
              </a:rPr>
              <a:t> 28:26-31; </a:t>
            </a:r>
            <a:r>
              <a:rPr lang="fr-FR" sz="2800" b="1" dirty="0" smtClean="0">
                <a:solidFill>
                  <a:srgbClr val="00B050"/>
                </a:solidFill>
              </a:rPr>
              <a:t>Jos.</a:t>
            </a:r>
            <a:r>
              <a:rPr lang="fr-FR" sz="2800" b="1" dirty="0" smtClean="0">
                <a:solidFill>
                  <a:schemeClr val="bg1"/>
                </a:solidFill>
              </a:rPr>
              <a:t> 5:12</a:t>
            </a:r>
            <a:endParaRPr lang="en-US" sz="2800" b="1" dirty="0" smtClean="0">
              <a:solidFill>
                <a:schemeClr val="bg1"/>
              </a:solidFill>
            </a:endParaRPr>
          </a:p>
          <a:p>
            <a:pPr algn="ctr"/>
            <a:r>
              <a:rPr lang="en-US" sz="2800" b="1" dirty="0" smtClean="0">
                <a:solidFill>
                  <a:srgbClr val="00B0F0"/>
                </a:solidFill>
              </a:rPr>
              <a:t>Anti-type</a:t>
            </a:r>
            <a:r>
              <a:rPr lang="en-US" sz="2800" b="1" dirty="0" smtClean="0">
                <a:solidFill>
                  <a:schemeClr val="bg1"/>
                </a:solidFill>
              </a:rPr>
              <a:t> – </a:t>
            </a:r>
            <a:r>
              <a:rPr lang="en-US" sz="2800" b="1" dirty="0" smtClean="0">
                <a:solidFill>
                  <a:srgbClr val="00B050"/>
                </a:solidFill>
              </a:rPr>
              <a:t>1 Cor.</a:t>
            </a:r>
            <a:r>
              <a:rPr lang="en-US" sz="2800" b="1" dirty="0" smtClean="0">
                <a:solidFill>
                  <a:schemeClr val="bg1"/>
                </a:solidFill>
              </a:rPr>
              <a:t> 15:20,23; Christ Jesus is the </a:t>
            </a:r>
            <a:r>
              <a:rPr lang="en-US" sz="2800" b="1" dirty="0" err="1" smtClean="0">
                <a:solidFill>
                  <a:schemeClr val="bg1"/>
                </a:solidFill>
              </a:rPr>
              <a:t>firstfruits</a:t>
            </a:r>
            <a:r>
              <a:rPr lang="en-US" sz="2800" b="1" dirty="0" smtClean="0">
                <a:solidFill>
                  <a:schemeClr val="bg1"/>
                </a:solidFill>
              </a:rPr>
              <a:t> of the dead, in His resurrection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Third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15:20  But </a:t>
            </a:r>
            <a:r>
              <a:rPr lang="en-US" sz="2800" b="1" dirty="0" smtClean="0">
                <a:solidFill>
                  <a:srgbClr val="FFFF00"/>
                </a:solidFill>
              </a:rPr>
              <a:t>now is Christ risen from the dead</a:t>
            </a:r>
            <a:r>
              <a:rPr lang="en-US" sz="2800" dirty="0" smtClean="0">
                <a:solidFill>
                  <a:schemeClr val="bg1"/>
                </a:solidFill>
              </a:rPr>
              <a:t>, </a:t>
            </a:r>
            <a:r>
              <a:rPr lang="en-US" sz="2800" i="1" dirty="0" smtClean="0">
                <a:solidFill>
                  <a:schemeClr val="bg1"/>
                </a:solidFill>
              </a:rPr>
              <a:t>and</a:t>
            </a:r>
            <a:r>
              <a:rPr lang="en-US" sz="2800" dirty="0" smtClean="0">
                <a:solidFill>
                  <a:schemeClr val="bg1"/>
                </a:solidFill>
              </a:rPr>
              <a:t> </a:t>
            </a:r>
            <a:r>
              <a:rPr lang="en-US" sz="2800" b="1" dirty="0" smtClean="0">
                <a:solidFill>
                  <a:srgbClr val="FFFF00"/>
                </a:solidFill>
              </a:rPr>
              <a:t>become the </a:t>
            </a:r>
            <a:r>
              <a:rPr lang="en-US" sz="2800" b="1" dirty="0" err="1" smtClean="0">
                <a:solidFill>
                  <a:srgbClr val="FFFF00"/>
                </a:solidFill>
              </a:rPr>
              <a:t>firstfruits</a:t>
            </a:r>
            <a:r>
              <a:rPr lang="en-US" sz="2800" b="1" dirty="0" smtClean="0">
                <a:solidFill>
                  <a:srgbClr val="FFFF00"/>
                </a:solidFill>
              </a:rPr>
              <a:t> of them that slept</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15:21  For since by man </a:t>
            </a:r>
            <a:r>
              <a:rPr lang="en-US" sz="2800" i="1" dirty="0" smtClean="0">
                <a:solidFill>
                  <a:schemeClr val="bg1"/>
                </a:solidFill>
              </a:rPr>
              <a:t>came</a:t>
            </a:r>
            <a:r>
              <a:rPr lang="en-US" sz="2800" dirty="0" smtClean="0">
                <a:solidFill>
                  <a:schemeClr val="bg1"/>
                </a:solidFill>
              </a:rPr>
              <a:t> death, </a:t>
            </a:r>
            <a:r>
              <a:rPr lang="en-US" sz="2800" b="1" dirty="0" smtClean="0">
                <a:solidFill>
                  <a:srgbClr val="FFFF00"/>
                </a:solidFill>
              </a:rPr>
              <a:t>by man </a:t>
            </a:r>
            <a:r>
              <a:rPr lang="en-US" sz="2800" b="1" i="1" dirty="0" smtClean="0">
                <a:solidFill>
                  <a:srgbClr val="FFFF00"/>
                </a:solidFill>
              </a:rPr>
              <a:t>came</a:t>
            </a:r>
            <a:r>
              <a:rPr lang="en-US" sz="2800" b="1" dirty="0" smtClean="0">
                <a:solidFill>
                  <a:srgbClr val="FFFF00"/>
                </a:solidFill>
              </a:rPr>
              <a:t> also the resurrection of the dead</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15:22  For as in Adam all die, even </a:t>
            </a:r>
            <a:r>
              <a:rPr lang="en-US" sz="2800" b="1" dirty="0" smtClean="0">
                <a:solidFill>
                  <a:srgbClr val="FFFF00"/>
                </a:solidFill>
              </a:rPr>
              <a:t>so in Christ shall all be made alive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15:23  But every man in his own order: </a:t>
            </a:r>
            <a:r>
              <a:rPr lang="en-US" sz="2800" b="1" dirty="0" smtClean="0">
                <a:solidFill>
                  <a:srgbClr val="FFFF00"/>
                </a:solidFill>
              </a:rPr>
              <a:t>Christ the </a:t>
            </a:r>
            <a:r>
              <a:rPr lang="en-US" sz="2800" b="1" dirty="0" err="1" smtClean="0">
                <a:solidFill>
                  <a:srgbClr val="FFFF00"/>
                </a:solidFill>
              </a:rPr>
              <a:t>firstfruits</a:t>
            </a:r>
            <a:r>
              <a:rPr lang="en-US" sz="2800" dirty="0" smtClean="0">
                <a:solidFill>
                  <a:schemeClr val="bg1"/>
                </a:solidFill>
              </a:rPr>
              <a:t>; afterward they that are Christ's at his coming.</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Feasts of the LORD</a:t>
            </a:r>
          </a:p>
        </p:txBody>
      </p:sp>
      <p:sp>
        <p:nvSpPr>
          <p:cNvPr id="3" name="Content Placeholder 2"/>
          <p:cNvSpPr>
            <a:spLocks noGrp="1"/>
          </p:cNvSpPr>
          <p:nvPr>
            <p:ph idx="1"/>
          </p:nvPr>
        </p:nvSpPr>
        <p:spPr>
          <a:xfrm>
            <a:off x="152400" y="1143000"/>
            <a:ext cx="8839200" cy="5562600"/>
          </a:xfrm>
        </p:spPr>
        <p:txBody>
          <a:bodyPr anchor="ctr">
            <a:normAutofit fontScale="92500" lnSpcReduction="20000"/>
          </a:bodyPr>
          <a:lstStyle/>
          <a:p>
            <a:r>
              <a:rPr lang="en-US" sz="2800" dirty="0" smtClean="0">
                <a:solidFill>
                  <a:schemeClr val="bg1"/>
                </a:solidFill>
              </a:rPr>
              <a:t>Lev. </a:t>
            </a:r>
            <a:r>
              <a:rPr lang="en-US" sz="2800" dirty="0" smtClean="0">
                <a:solidFill>
                  <a:schemeClr val="bg1"/>
                </a:solidFill>
              </a:rPr>
              <a:t>23:2  Speak unto the children of Israel, and say unto them, </a:t>
            </a:r>
            <a:r>
              <a:rPr lang="en-US" sz="2800" b="1" i="1" dirty="0" smtClean="0">
                <a:solidFill>
                  <a:srgbClr val="FFFF00"/>
                </a:solidFill>
              </a:rPr>
              <a:t>Concerning</a:t>
            </a:r>
            <a:r>
              <a:rPr lang="en-US" sz="2800" b="1" dirty="0" smtClean="0">
                <a:solidFill>
                  <a:srgbClr val="FFFF00"/>
                </a:solidFill>
              </a:rPr>
              <a:t> the feasts of the LORD</a:t>
            </a:r>
            <a:r>
              <a:rPr lang="en-US" sz="2800" dirty="0" smtClean="0">
                <a:solidFill>
                  <a:schemeClr val="bg1"/>
                </a:solidFill>
              </a:rPr>
              <a:t>, which ye shall proclaim </a:t>
            </a:r>
            <a:r>
              <a:rPr lang="en-US" sz="2800" i="1" dirty="0" smtClean="0">
                <a:solidFill>
                  <a:schemeClr val="bg1"/>
                </a:solidFill>
              </a:rPr>
              <a:t>to be </a:t>
            </a:r>
            <a:r>
              <a:rPr lang="en-US" sz="2800" b="1" dirty="0" smtClean="0">
                <a:solidFill>
                  <a:srgbClr val="FFFF00"/>
                </a:solidFill>
              </a:rPr>
              <a:t>holy</a:t>
            </a:r>
            <a:r>
              <a:rPr lang="en-US" sz="2800" b="1" dirty="0" smtClean="0">
                <a:solidFill>
                  <a:schemeClr val="bg1"/>
                </a:solidFill>
              </a:rPr>
              <a:t> </a:t>
            </a:r>
            <a:r>
              <a:rPr lang="en-US" sz="2800" b="1" dirty="0" smtClean="0">
                <a:solidFill>
                  <a:srgbClr val="00B0F0"/>
                </a:solidFill>
              </a:rPr>
              <a:t>convocations</a:t>
            </a:r>
            <a:r>
              <a:rPr lang="en-US" sz="2800" dirty="0" smtClean="0">
                <a:solidFill>
                  <a:schemeClr val="bg1"/>
                </a:solidFill>
              </a:rPr>
              <a:t>, </a:t>
            </a:r>
            <a:r>
              <a:rPr lang="en-US" sz="2800" i="1" dirty="0" smtClean="0">
                <a:solidFill>
                  <a:schemeClr val="bg1"/>
                </a:solidFill>
              </a:rPr>
              <a:t>even</a:t>
            </a:r>
            <a:r>
              <a:rPr lang="en-US" sz="2800" dirty="0" smtClean="0">
                <a:solidFill>
                  <a:schemeClr val="bg1"/>
                </a:solidFill>
              </a:rPr>
              <a:t> these </a:t>
            </a:r>
            <a:r>
              <a:rPr lang="en-US" sz="2800" i="1" dirty="0" smtClean="0">
                <a:solidFill>
                  <a:schemeClr val="bg1"/>
                </a:solidFill>
              </a:rPr>
              <a:t>are</a:t>
            </a:r>
            <a:r>
              <a:rPr lang="en-US" sz="2800" dirty="0" smtClean="0">
                <a:solidFill>
                  <a:schemeClr val="bg1"/>
                </a:solidFill>
              </a:rPr>
              <a:t> my </a:t>
            </a:r>
            <a:r>
              <a:rPr lang="en-US" sz="2800" b="1" dirty="0" smtClean="0">
                <a:solidFill>
                  <a:srgbClr val="FFFF00"/>
                </a:solidFill>
              </a:rPr>
              <a:t>feasts</a:t>
            </a:r>
            <a:r>
              <a:rPr lang="en-US" sz="2800" dirty="0" smtClean="0">
                <a:solidFill>
                  <a:schemeClr val="bg1"/>
                </a:solidFill>
              </a:rPr>
              <a:t>.</a:t>
            </a:r>
          </a:p>
          <a:p>
            <a:endParaRPr lang="en-US" sz="1000" dirty="0" smtClean="0">
              <a:solidFill>
                <a:schemeClr val="bg1"/>
              </a:solidFill>
            </a:endParaRPr>
          </a:p>
          <a:p>
            <a:r>
              <a:rPr lang="en-US" sz="2800" dirty="0" smtClean="0">
                <a:solidFill>
                  <a:schemeClr val="bg1"/>
                </a:solidFill>
              </a:rPr>
              <a:t>Lev. </a:t>
            </a:r>
            <a:r>
              <a:rPr lang="en-US" sz="2800" dirty="0" smtClean="0">
                <a:solidFill>
                  <a:schemeClr val="bg1"/>
                </a:solidFill>
              </a:rPr>
              <a:t>23:4  These </a:t>
            </a:r>
            <a:r>
              <a:rPr lang="en-US" sz="2800" i="1" dirty="0" smtClean="0">
                <a:solidFill>
                  <a:schemeClr val="bg1"/>
                </a:solidFill>
              </a:rPr>
              <a:t>are</a:t>
            </a:r>
            <a:r>
              <a:rPr lang="en-US" sz="2800" dirty="0" smtClean="0">
                <a:solidFill>
                  <a:schemeClr val="bg1"/>
                </a:solidFill>
              </a:rPr>
              <a:t> </a:t>
            </a:r>
            <a:r>
              <a:rPr lang="en-US" sz="2800" b="1" dirty="0" smtClean="0">
                <a:solidFill>
                  <a:srgbClr val="FFFF00"/>
                </a:solidFill>
              </a:rPr>
              <a:t>the feasts of the LORD</a:t>
            </a:r>
            <a:r>
              <a:rPr lang="en-US" sz="2800" dirty="0" smtClean="0">
                <a:solidFill>
                  <a:schemeClr val="bg1"/>
                </a:solidFill>
              </a:rPr>
              <a:t>, </a:t>
            </a:r>
            <a:r>
              <a:rPr lang="en-US" sz="2800" i="1" dirty="0" smtClean="0">
                <a:solidFill>
                  <a:schemeClr val="bg1"/>
                </a:solidFill>
              </a:rPr>
              <a:t>even</a:t>
            </a:r>
            <a:r>
              <a:rPr lang="en-US" sz="2800" dirty="0" smtClean="0">
                <a:solidFill>
                  <a:schemeClr val="bg1"/>
                </a:solidFill>
              </a:rPr>
              <a:t> </a:t>
            </a:r>
            <a:r>
              <a:rPr lang="en-US" sz="2800" b="1" dirty="0" smtClean="0">
                <a:solidFill>
                  <a:srgbClr val="FFFF00"/>
                </a:solidFill>
              </a:rPr>
              <a:t>holy</a:t>
            </a:r>
            <a:r>
              <a:rPr lang="en-US" sz="2800" dirty="0" smtClean="0">
                <a:solidFill>
                  <a:schemeClr val="bg1"/>
                </a:solidFill>
              </a:rPr>
              <a:t> </a:t>
            </a:r>
            <a:r>
              <a:rPr lang="en-US" sz="2800" b="1" dirty="0" smtClean="0">
                <a:solidFill>
                  <a:srgbClr val="00B0F0"/>
                </a:solidFill>
              </a:rPr>
              <a:t>convocations</a:t>
            </a:r>
            <a:r>
              <a:rPr lang="en-US" sz="2800" dirty="0" smtClean="0">
                <a:solidFill>
                  <a:schemeClr val="bg1"/>
                </a:solidFill>
              </a:rPr>
              <a:t>, which ye shall </a:t>
            </a:r>
            <a:r>
              <a:rPr lang="en-US" sz="2800" b="1" u="sng" dirty="0" smtClean="0">
                <a:solidFill>
                  <a:schemeClr val="bg1"/>
                </a:solidFill>
              </a:rPr>
              <a:t>proclaim in their seasons</a:t>
            </a:r>
            <a:r>
              <a:rPr lang="en-US" sz="2800" dirty="0" smtClean="0">
                <a:solidFill>
                  <a:schemeClr val="bg1"/>
                </a:solidFill>
              </a:rPr>
              <a:t>.</a:t>
            </a:r>
          </a:p>
          <a:p>
            <a:endParaRPr lang="en-US" sz="1000" dirty="0" smtClean="0">
              <a:solidFill>
                <a:schemeClr val="bg1"/>
              </a:solidFill>
            </a:endParaRPr>
          </a:p>
          <a:p>
            <a:r>
              <a:rPr lang="en-US" sz="2800" dirty="0" smtClean="0">
                <a:solidFill>
                  <a:schemeClr val="bg1"/>
                </a:solidFill>
              </a:rPr>
              <a:t>Lev. </a:t>
            </a:r>
            <a:r>
              <a:rPr lang="en-US" sz="2800" dirty="0" smtClean="0">
                <a:solidFill>
                  <a:schemeClr val="bg1"/>
                </a:solidFill>
              </a:rPr>
              <a:t>23:37  These </a:t>
            </a:r>
            <a:r>
              <a:rPr lang="en-US" sz="2800" i="1" dirty="0" smtClean="0">
                <a:solidFill>
                  <a:schemeClr val="bg1"/>
                </a:solidFill>
              </a:rPr>
              <a:t>are</a:t>
            </a:r>
            <a:r>
              <a:rPr lang="en-US" sz="2800" dirty="0" smtClean="0">
                <a:solidFill>
                  <a:schemeClr val="bg1"/>
                </a:solidFill>
              </a:rPr>
              <a:t> </a:t>
            </a:r>
            <a:r>
              <a:rPr lang="en-US" sz="2800" b="1" dirty="0" smtClean="0">
                <a:solidFill>
                  <a:srgbClr val="FFFF00"/>
                </a:solidFill>
              </a:rPr>
              <a:t>the feasts of the LORD</a:t>
            </a:r>
            <a:r>
              <a:rPr lang="en-US" sz="2800" dirty="0" smtClean="0">
                <a:solidFill>
                  <a:schemeClr val="bg1"/>
                </a:solidFill>
              </a:rPr>
              <a:t>, which ye shall </a:t>
            </a:r>
            <a:r>
              <a:rPr lang="en-US" sz="2800" b="1" u="sng" dirty="0" smtClean="0">
                <a:solidFill>
                  <a:schemeClr val="bg1"/>
                </a:solidFill>
              </a:rPr>
              <a:t>proclaim </a:t>
            </a:r>
            <a:r>
              <a:rPr lang="en-US" sz="2800" b="1" i="1" u="sng" dirty="0" smtClean="0">
                <a:solidFill>
                  <a:schemeClr val="bg1"/>
                </a:solidFill>
              </a:rPr>
              <a:t>to be</a:t>
            </a:r>
            <a:r>
              <a:rPr lang="en-US" sz="2800" dirty="0" smtClean="0">
                <a:solidFill>
                  <a:schemeClr val="bg1"/>
                </a:solidFill>
              </a:rPr>
              <a:t> </a:t>
            </a:r>
            <a:r>
              <a:rPr lang="en-US" sz="2800" b="1" dirty="0" smtClean="0">
                <a:solidFill>
                  <a:srgbClr val="FFFF00"/>
                </a:solidFill>
              </a:rPr>
              <a:t>holy</a:t>
            </a:r>
            <a:r>
              <a:rPr lang="en-US" sz="2800" dirty="0" smtClean="0">
                <a:solidFill>
                  <a:schemeClr val="bg1"/>
                </a:solidFill>
              </a:rPr>
              <a:t> </a:t>
            </a:r>
            <a:r>
              <a:rPr lang="en-US" sz="2800" b="1" dirty="0" smtClean="0">
                <a:solidFill>
                  <a:srgbClr val="00B0F0"/>
                </a:solidFill>
              </a:rPr>
              <a:t>convocations</a:t>
            </a:r>
            <a:r>
              <a:rPr lang="en-US" sz="2800" dirty="0" smtClean="0">
                <a:solidFill>
                  <a:schemeClr val="bg1"/>
                </a:solidFill>
              </a:rPr>
              <a:t>, to offer an offering made by fire unto the LORD, a burnt offering, and a meat offering, a sacrifice, and drink offerings, </a:t>
            </a:r>
            <a:r>
              <a:rPr lang="en-US" sz="2800" b="1" dirty="0" smtClean="0">
                <a:solidFill>
                  <a:srgbClr val="FFFF00"/>
                </a:solidFill>
              </a:rPr>
              <a:t>every thing upon his day</a:t>
            </a:r>
            <a:r>
              <a:rPr lang="en-US" sz="2800" dirty="0" smtClean="0">
                <a:solidFill>
                  <a:schemeClr val="bg1"/>
                </a:solidFill>
              </a:rPr>
              <a:t>:</a:t>
            </a:r>
          </a:p>
          <a:p>
            <a:endParaRPr lang="en-US" sz="900" dirty="0" smtClean="0">
              <a:solidFill>
                <a:schemeClr val="bg1"/>
              </a:solidFill>
            </a:endParaRPr>
          </a:p>
          <a:p>
            <a:r>
              <a:rPr lang="en-US" sz="2800" dirty="0" smtClean="0">
                <a:solidFill>
                  <a:schemeClr val="bg1"/>
                </a:solidFill>
              </a:rPr>
              <a:t>Lev. </a:t>
            </a:r>
            <a:r>
              <a:rPr lang="en-US" sz="2800" dirty="0" smtClean="0">
                <a:solidFill>
                  <a:schemeClr val="bg1"/>
                </a:solidFill>
              </a:rPr>
              <a:t>23:38  </a:t>
            </a:r>
            <a:r>
              <a:rPr lang="en-US" sz="2800" b="1" u="sng" dirty="0" smtClean="0">
                <a:solidFill>
                  <a:schemeClr val="bg1"/>
                </a:solidFill>
              </a:rPr>
              <a:t>Beside</a:t>
            </a:r>
            <a:r>
              <a:rPr lang="en-US" sz="2800" dirty="0" smtClean="0">
                <a:solidFill>
                  <a:schemeClr val="bg1"/>
                </a:solidFill>
              </a:rPr>
              <a:t> the </a:t>
            </a:r>
            <a:r>
              <a:rPr lang="en-US" sz="2800" dirty="0" err="1" smtClean="0">
                <a:solidFill>
                  <a:schemeClr val="bg1"/>
                </a:solidFill>
              </a:rPr>
              <a:t>sabbaths</a:t>
            </a:r>
            <a:r>
              <a:rPr lang="en-US" sz="2800" dirty="0" smtClean="0">
                <a:solidFill>
                  <a:schemeClr val="bg1"/>
                </a:solidFill>
              </a:rPr>
              <a:t> of the LORD, and beside your gifts, and beside all your vows, and beside all your freewill offerings, which ye give unto the LORD.</a:t>
            </a:r>
          </a:p>
          <a:p>
            <a:endParaRPr lang="en-US" sz="900" dirty="0" smtClean="0">
              <a:solidFill>
                <a:schemeClr val="bg1"/>
              </a:solidFill>
            </a:endParaRPr>
          </a:p>
          <a:p>
            <a:r>
              <a:rPr lang="en-US" sz="2800" smtClean="0">
                <a:solidFill>
                  <a:schemeClr val="bg1"/>
                </a:solidFill>
              </a:rPr>
              <a:t>Lev. </a:t>
            </a:r>
            <a:r>
              <a:rPr lang="en-US" sz="2800" dirty="0" smtClean="0">
                <a:solidFill>
                  <a:schemeClr val="bg1"/>
                </a:solidFill>
              </a:rPr>
              <a:t>23:44  And Moses declared unto the children of Israel </a:t>
            </a:r>
            <a:r>
              <a:rPr lang="en-US" sz="2800" b="1" dirty="0" smtClean="0">
                <a:solidFill>
                  <a:srgbClr val="FFFF00"/>
                </a:solidFill>
              </a:rPr>
              <a:t>the feasts of the LORD</a:t>
            </a:r>
            <a:r>
              <a:rPr lang="en-US" sz="2800" dirty="0" smtClean="0">
                <a:solidFill>
                  <a:schemeClr val="bg1"/>
                </a:solidFill>
              </a:rPr>
              <a:t>.</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Resurrected-Lord-Jesus-Christ-713x50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ve-offerin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Lev. 23:15  And ye shall count unto you from the morrow after the </a:t>
            </a:r>
            <a:r>
              <a:rPr lang="en-US" sz="2400" dirty="0" err="1" smtClean="0">
                <a:solidFill>
                  <a:schemeClr val="bg1"/>
                </a:solidFill>
              </a:rPr>
              <a:t>sabbath</a:t>
            </a:r>
            <a:r>
              <a:rPr lang="en-US" sz="2400" dirty="0" smtClean="0">
                <a:solidFill>
                  <a:schemeClr val="bg1"/>
                </a:solidFill>
              </a:rPr>
              <a:t>, </a:t>
            </a:r>
            <a:r>
              <a:rPr lang="en-US" sz="2400" b="1" u="sng" dirty="0" smtClean="0">
                <a:solidFill>
                  <a:schemeClr val="bg1"/>
                </a:solidFill>
              </a:rPr>
              <a:t>from the day that ye brought the sheaf of the wave offering</a:t>
            </a:r>
            <a:r>
              <a:rPr lang="en-US" sz="2400" dirty="0" smtClean="0">
                <a:solidFill>
                  <a:schemeClr val="bg1"/>
                </a:solidFill>
              </a:rPr>
              <a:t>; </a:t>
            </a:r>
            <a:r>
              <a:rPr lang="en-US" sz="2400" b="1" dirty="0" smtClean="0">
                <a:solidFill>
                  <a:srgbClr val="FFFF00"/>
                </a:solidFill>
              </a:rPr>
              <a:t>seven </a:t>
            </a:r>
            <a:r>
              <a:rPr lang="en-US" sz="2400" b="1" dirty="0" err="1" smtClean="0">
                <a:solidFill>
                  <a:srgbClr val="FFFF00"/>
                </a:solidFill>
              </a:rPr>
              <a:t>sabbaths</a:t>
            </a:r>
            <a:r>
              <a:rPr lang="en-US" sz="2400" b="1" dirty="0" smtClean="0">
                <a:solidFill>
                  <a:srgbClr val="FFFF00"/>
                </a:solidFill>
              </a:rPr>
              <a:t> shall be complete</a:t>
            </a:r>
            <a:r>
              <a:rPr lang="en-US" sz="2400" dirty="0" smtClean="0">
                <a:solidFill>
                  <a:schemeClr val="bg1"/>
                </a:solidFill>
              </a:rPr>
              <a:t>:</a:t>
            </a:r>
          </a:p>
          <a:p>
            <a:endParaRPr lang="en-US" sz="600" dirty="0" smtClean="0">
              <a:solidFill>
                <a:schemeClr val="bg1"/>
              </a:solidFill>
            </a:endParaRPr>
          </a:p>
          <a:p>
            <a:r>
              <a:rPr lang="en-US" sz="2400" dirty="0" smtClean="0">
                <a:solidFill>
                  <a:schemeClr val="bg1"/>
                </a:solidFill>
              </a:rPr>
              <a:t>Lev. 23:16  Even unto the morrow after the seventh </a:t>
            </a:r>
            <a:r>
              <a:rPr lang="en-US" sz="2400" dirty="0" err="1" smtClean="0">
                <a:solidFill>
                  <a:schemeClr val="bg1"/>
                </a:solidFill>
              </a:rPr>
              <a:t>sabbath</a:t>
            </a:r>
            <a:r>
              <a:rPr lang="en-US" sz="2400" dirty="0" smtClean="0">
                <a:solidFill>
                  <a:schemeClr val="bg1"/>
                </a:solidFill>
              </a:rPr>
              <a:t> shall ye number </a:t>
            </a:r>
            <a:r>
              <a:rPr lang="en-US" sz="2400" b="1" dirty="0" smtClean="0">
                <a:solidFill>
                  <a:srgbClr val="FFFF00"/>
                </a:solidFill>
              </a:rPr>
              <a:t>fifty days</a:t>
            </a:r>
            <a:r>
              <a:rPr lang="en-US" sz="2400" dirty="0" smtClean="0">
                <a:solidFill>
                  <a:schemeClr val="bg1"/>
                </a:solidFill>
              </a:rPr>
              <a:t>; and ye shall offer a new meat offering unto the LORD.</a:t>
            </a:r>
          </a:p>
          <a:p>
            <a:endParaRPr lang="en-US" sz="600" dirty="0" smtClean="0">
              <a:solidFill>
                <a:schemeClr val="bg1"/>
              </a:solidFill>
            </a:endParaRPr>
          </a:p>
          <a:p>
            <a:r>
              <a:rPr lang="en-US" sz="2400" dirty="0" smtClean="0">
                <a:solidFill>
                  <a:schemeClr val="bg1"/>
                </a:solidFill>
              </a:rPr>
              <a:t>Lev. 23:17  Ye shall bring out of your habitations two wave loaves of two tenth deals: they shall be of fine flour; they shall be </a:t>
            </a:r>
            <a:r>
              <a:rPr lang="en-US" sz="2400" dirty="0" err="1" smtClean="0">
                <a:solidFill>
                  <a:schemeClr val="bg1"/>
                </a:solidFill>
              </a:rPr>
              <a:t>baken</a:t>
            </a:r>
            <a:r>
              <a:rPr lang="en-US" sz="2400" dirty="0" smtClean="0">
                <a:solidFill>
                  <a:schemeClr val="bg1"/>
                </a:solidFill>
              </a:rPr>
              <a:t> with leaven; </a:t>
            </a:r>
            <a:r>
              <a:rPr lang="en-US" sz="2400" i="1" dirty="0" smtClean="0">
                <a:solidFill>
                  <a:schemeClr val="bg1"/>
                </a:solidFill>
              </a:rPr>
              <a:t>they are</a:t>
            </a:r>
            <a:r>
              <a:rPr lang="en-US" sz="2400" dirty="0" smtClean="0">
                <a:solidFill>
                  <a:schemeClr val="bg1"/>
                </a:solidFill>
              </a:rPr>
              <a:t> the </a:t>
            </a:r>
            <a:r>
              <a:rPr lang="en-US" sz="2400" dirty="0" err="1" smtClean="0">
                <a:solidFill>
                  <a:schemeClr val="bg1"/>
                </a:solidFill>
              </a:rPr>
              <a:t>firstfruits</a:t>
            </a:r>
            <a:r>
              <a:rPr lang="en-US" sz="2400" dirty="0" smtClean="0">
                <a:solidFill>
                  <a:schemeClr val="bg1"/>
                </a:solidFill>
              </a:rPr>
              <a:t> unto the LORD.</a:t>
            </a:r>
          </a:p>
          <a:p>
            <a:endParaRPr lang="en-US" sz="600" dirty="0" smtClean="0">
              <a:solidFill>
                <a:schemeClr val="bg1"/>
              </a:solidFill>
            </a:endParaRPr>
          </a:p>
          <a:p>
            <a:r>
              <a:rPr lang="en-US" sz="2400" dirty="0" smtClean="0">
                <a:solidFill>
                  <a:schemeClr val="bg1"/>
                </a:solidFill>
              </a:rPr>
              <a:t>Lev. 23:18  And ye shall offer with the bread seven lambs without blemish of the first year, and one young bullock, and two rams: they shall be </a:t>
            </a:r>
            <a:r>
              <a:rPr lang="en-US" sz="2400" i="1" dirty="0" smtClean="0">
                <a:solidFill>
                  <a:schemeClr val="bg1"/>
                </a:solidFill>
              </a:rPr>
              <a:t>for</a:t>
            </a:r>
            <a:r>
              <a:rPr lang="en-US" sz="2400" dirty="0" smtClean="0">
                <a:solidFill>
                  <a:schemeClr val="bg1"/>
                </a:solidFill>
              </a:rPr>
              <a:t> a burnt offering unto the LORD, with their meat offering, and their drink offerings, </a:t>
            </a:r>
            <a:r>
              <a:rPr lang="en-US" sz="2400" i="1" dirty="0" smtClean="0">
                <a:solidFill>
                  <a:schemeClr val="bg1"/>
                </a:solidFill>
              </a:rPr>
              <a:t>even</a:t>
            </a:r>
            <a:r>
              <a:rPr lang="en-US" sz="2400" dirty="0" smtClean="0">
                <a:solidFill>
                  <a:schemeClr val="bg1"/>
                </a:solidFill>
              </a:rPr>
              <a:t> an offering made by fire, of sweet </a:t>
            </a:r>
            <a:r>
              <a:rPr lang="en-US" sz="2400" dirty="0" err="1" smtClean="0">
                <a:solidFill>
                  <a:schemeClr val="bg1"/>
                </a:solidFill>
              </a:rPr>
              <a:t>savour</a:t>
            </a:r>
            <a:r>
              <a:rPr lang="en-US" sz="2400" dirty="0" smtClean="0">
                <a:solidFill>
                  <a:schemeClr val="bg1"/>
                </a:solidFill>
              </a:rPr>
              <a:t> unto the LORD.</a:t>
            </a:r>
            <a:endParaRPr lang="en-US" sz="2400" b="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300" dirty="0" smtClean="0">
                <a:solidFill>
                  <a:schemeClr val="bg1"/>
                </a:solidFill>
              </a:rPr>
              <a:t>Lev. 23:19  Then ye shall sacrifice one kid of the goats for a sin offering, and two lambs of the first year for a sacrifice of peace offerings.</a:t>
            </a:r>
          </a:p>
          <a:p>
            <a:endParaRPr lang="en-US" sz="400" dirty="0" smtClean="0">
              <a:solidFill>
                <a:schemeClr val="bg1"/>
              </a:solidFill>
            </a:endParaRPr>
          </a:p>
          <a:p>
            <a:r>
              <a:rPr lang="en-US" sz="2300" dirty="0" smtClean="0">
                <a:solidFill>
                  <a:schemeClr val="bg1"/>
                </a:solidFill>
              </a:rPr>
              <a:t>Lev. 23:20  And the priest shall wave them with the bread of the </a:t>
            </a:r>
            <a:r>
              <a:rPr lang="en-US" sz="2300" dirty="0" err="1" smtClean="0">
                <a:solidFill>
                  <a:schemeClr val="bg1"/>
                </a:solidFill>
              </a:rPr>
              <a:t>firstfruits</a:t>
            </a:r>
            <a:r>
              <a:rPr lang="en-US" sz="2300" dirty="0" smtClean="0">
                <a:solidFill>
                  <a:schemeClr val="bg1"/>
                </a:solidFill>
              </a:rPr>
              <a:t> </a:t>
            </a:r>
            <a:r>
              <a:rPr lang="en-US" sz="2300" i="1" dirty="0" smtClean="0">
                <a:solidFill>
                  <a:schemeClr val="bg1"/>
                </a:solidFill>
              </a:rPr>
              <a:t>for</a:t>
            </a:r>
            <a:r>
              <a:rPr lang="en-US" sz="2300" dirty="0" smtClean="0">
                <a:solidFill>
                  <a:schemeClr val="bg1"/>
                </a:solidFill>
              </a:rPr>
              <a:t> a wave offering before the LORD, with the two lambs: they shall be holy to the LORD for the priest.</a:t>
            </a:r>
          </a:p>
          <a:p>
            <a:endParaRPr lang="en-US" sz="400" dirty="0" smtClean="0">
              <a:solidFill>
                <a:schemeClr val="bg1"/>
              </a:solidFill>
            </a:endParaRPr>
          </a:p>
          <a:p>
            <a:r>
              <a:rPr lang="en-US" sz="2300" dirty="0" smtClean="0">
                <a:solidFill>
                  <a:schemeClr val="bg1"/>
                </a:solidFill>
              </a:rPr>
              <a:t>Lev. 23:21  And ye shall proclaim on </a:t>
            </a:r>
            <a:r>
              <a:rPr lang="en-US" sz="2300" b="1" u="sng" dirty="0" smtClean="0">
                <a:solidFill>
                  <a:schemeClr val="bg1"/>
                </a:solidFill>
              </a:rPr>
              <a:t>the selfsame day</a:t>
            </a:r>
            <a:r>
              <a:rPr lang="en-US" sz="2300" dirty="0" smtClean="0">
                <a:solidFill>
                  <a:schemeClr val="bg1"/>
                </a:solidFill>
              </a:rPr>
              <a:t>, </a:t>
            </a:r>
            <a:r>
              <a:rPr lang="en-US" sz="2300" i="1" dirty="0" smtClean="0">
                <a:solidFill>
                  <a:schemeClr val="bg1"/>
                </a:solidFill>
              </a:rPr>
              <a:t>that</a:t>
            </a:r>
            <a:r>
              <a:rPr lang="en-US" sz="2300" dirty="0" smtClean="0">
                <a:solidFill>
                  <a:schemeClr val="bg1"/>
                </a:solidFill>
              </a:rPr>
              <a:t> it may be an holy convocation unto you: ye shall do no servile work </a:t>
            </a:r>
            <a:r>
              <a:rPr lang="en-US" sz="2300" i="1" dirty="0" smtClean="0">
                <a:solidFill>
                  <a:schemeClr val="bg1"/>
                </a:solidFill>
              </a:rPr>
              <a:t>therein: it shall be</a:t>
            </a:r>
            <a:r>
              <a:rPr lang="en-US" sz="2300" dirty="0" smtClean="0">
                <a:solidFill>
                  <a:schemeClr val="bg1"/>
                </a:solidFill>
              </a:rPr>
              <a:t> a statute for ever in all your dwellings throughout your generations. </a:t>
            </a:r>
          </a:p>
          <a:p>
            <a:endParaRPr lang="en-US" sz="400" dirty="0" smtClean="0">
              <a:solidFill>
                <a:schemeClr val="bg1"/>
              </a:solidFill>
            </a:endParaRPr>
          </a:p>
          <a:p>
            <a:r>
              <a:rPr lang="en-US" sz="2300" dirty="0" smtClean="0">
                <a:solidFill>
                  <a:schemeClr val="bg1"/>
                </a:solidFill>
              </a:rPr>
              <a:t>Lev. 23:22  And when ye reap the harvest of your land, thou </a:t>
            </a:r>
            <a:r>
              <a:rPr lang="en-US" sz="2300" dirty="0" err="1" smtClean="0">
                <a:solidFill>
                  <a:schemeClr val="bg1"/>
                </a:solidFill>
              </a:rPr>
              <a:t>shalt</a:t>
            </a:r>
            <a:r>
              <a:rPr lang="en-US" sz="2300" dirty="0" smtClean="0">
                <a:solidFill>
                  <a:schemeClr val="bg1"/>
                </a:solidFill>
              </a:rPr>
              <a:t> not make clean riddance of the corners of thy field when thou </a:t>
            </a:r>
            <a:r>
              <a:rPr lang="en-US" sz="2300" dirty="0" err="1" smtClean="0">
                <a:solidFill>
                  <a:schemeClr val="bg1"/>
                </a:solidFill>
              </a:rPr>
              <a:t>reapest</a:t>
            </a:r>
            <a:r>
              <a:rPr lang="en-US" sz="2300" dirty="0" smtClean="0">
                <a:solidFill>
                  <a:schemeClr val="bg1"/>
                </a:solidFill>
              </a:rPr>
              <a:t>, neither </a:t>
            </a:r>
            <a:r>
              <a:rPr lang="en-US" sz="2300" dirty="0" err="1" smtClean="0">
                <a:solidFill>
                  <a:schemeClr val="bg1"/>
                </a:solidFill>
              </a:rPr>
              <a:t>shalt</a:t>
            </a:r>
            <a:r>
              <a:rPr lang="en-US" sz="2300" dirty="0" smtClean="0">
                <a:solidFill>
                  <a:schemeClr val="bg1"/>
                </a:solidFill>
              </a:rPr>
              <a:t> thou gather any gleaning of thy harvest: thou </a:t>
            </a:r>
            <a:r>
              <a:rPr lang="en-US" sz="2300" dirty="0" err="1" smtClean="0">
                <a:solidFill>
                  <a:schemeClr val="bg1"/>
                </a:solidFill>
              </a:rPr>
              <a:t>shalt</a:t>
            </a:r>
            <a:r>
              <a:rPr lang="en-US" sz="2300" dirty="0" smtClean="0">
                <a:solidFill>
                  <a:schemeClr val="bg1"/>
                </a:solidFill>
              </a:rPr>
              <a:t> leave them unto the poor, and to the stranger: I </a:t>
            </a:r>
            <a:r>
              <a:rPr lang="en-US" sz="2300" i="1" dirty="0" smtClean="0">
                <a:solidFill>
                  <a:schemeClr val="bg1"/>
                </a:solidFill>
              </a:rPr>
              <a:t>am</a:t>
            </a:r>
            <a:r>
              <a:rPr lang="en-US" sz="2300" dirty="0" smtClean="0">
                <a:solidFill>
                  <a:schemeClr val="bg1"/>
                </a:solidFill>
              </a:rPr>
              <a:t> the LORD your God.</a:t>
            </a:r>
            <a:endParaRPr lang="en-US" sz="2300" b="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of WEEKS/PENTECOST</a:t>
            </a:r>
            <a:endParaRPr lang="en-US" sz="90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3</a:t>
            </a:r>
            <a:r>
              <a:rPr lang="en-US" sz="2800" b="1" baseline="30000" dirty="0" smtClean="0">
                <a:solidFill>
                  <a:srgbClr val="FFFF00"/>
                </a:solidFill>
              </a:rPr>
              <a:t>rd</a:t>
            </a:r>
            <a:r>
              <a:rPr lang="en-US" sz="2800" b="1" dirty="0" smtClean="0">
                <a:solidFill>
                  <a:srgbClr val="FFFF00"/>
                </a:solidFill>
              </a:rPr>
              <a:t> Month (Sivan; </a:t>
            </a:r>
            <a:r>
              <a:rPr lang="en-US" sz="2800" b="1" dirty="0" smtClean="0">
                <a:solidFill>
                  <a:srgbClr val="00B050"/>
                </a:solidFill>
              </a:rPr>
              <a:t>Est.</a:t>
            </a:r>
            <a:r>
              <a:rPr lang="en-US" sz="2800" b="1" dirty="0" smtClean="0">
                <a:solidFill>
                  <a:srgbClr val="FFFF00"/>
                </a:solidFill>
              </a:rPr>
              <a:t> </a:t>
            </a:r>
            <a:r>
              <a:rPr lang="en-US" sz="2800" b="1" dirty="0" smtClean="0">
                <a:solidFill>
                  <a:schemeClr val="bg1"/>
                </a:solidFill>
              </a:rPr>
              <a:t>8:9</a:t>
            </a:r>
            <a:r>
              <a:rPr lang="en-US" sz="2800" b="1" dirty="0" smtClean="0">
                <a:solidFill>
                  <a:srgbClr val="FFFF00"/>
                </a:solidFill>
              </a:rPr>
              <a:t>)</a:t>
            </a:r>
          </a:p>
          <a:p>
            <a:pPr algn="ctr"/>
            <a:r>
              <a:rPr lang="en-US" sz="2800" b="1" dirty="0" smtClean="0">
                <a:solidFill>
                  <a:schemeClr val="bg1"/>
                </a:solidFill>
              </a:rPr>
              <a:t>Days – Number from the </a:t>
            </a:r>
            <a:r>
              <a:rPr lang="en-US" sz="2800" b="1" dirty="0" smtClean="0">
                <a:solidFill>
                  <a:srgbClr val="FFFF00"/>
                </a:solidFill>
              </a:rPr>
              <a:t>16</a:t>
            </a:r>
            <a:r>
              <a:rPr lang="en-US" sz="2800" b="1" baseline="30000" dirty="0" smtClean="0">
                <a:solidFill>
                  <a:srgbClr val="FFFF00"/>
                </a:solidFill>
              </a:rPr>
              <a:t>th</a:t>
            </a:r>
            <a:r>
              <a:rPr lang="en-US" sz="2800" b="1" dirty="0" smtClean="0">
                <a:solidFill>
                  <a:srgbClr val="FFFF00"/>
                </a:solidFill>
              </a:rPr>
              <a:t> Day of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FFFF00"/>
                </a:solidFill>
              </a:rPr>
              <a:t>Firstfruits</a:t>
            </a:r>
            <a:r>
              <a:rPr lang="en-US" sz="2800" b="1" dirty="0" smtClean="0">
                <a:solidFill>
                  <a:srgbClr val="FFFF00"/>
                </a:solidFill>
              </a:rPr>
              <a:t>), count 50 days, or seven Sabbaths, then the following day after (est. 4</a:t>
            </a:r>
            <a:r>
              <a:rPr lang="en-US" sz="2800" b="1" baseline="30000" dirty="0" smtClean="0">
                <a:solidFill>
                  <a:srgbClr val="FFFF00"/>
                </a:solidFill>
              </a:rPr>
              <a:t>th</a:t>
            </a:r>
            <a:r>
              <a:rPr lang="en-US" sz="2800" b="1" dirty="0" smtClean="0">
                <a:solidFill>
                  <a:srgbClr val="FFFF00"/>
                </a:solidFill>
              </a:rPr>
              <a:t> – 6</a:t>
            </a:r>
            <a:r>
              <a:rPr lang="en-US" sz="2800" b="1" baseline="30000" dirty="0" smtClean="0">
                <a:solidFill>
                  <a:srgbClr val="FFFF00"/>
                </a:solidFill>
              </a:rPr>
              <a:t>th</a:t>
            </a:r>
            <a:r>
              <a:rPr lang="en-US" sz="2800" b="1" dirty="0" smtClean="0">
                <a:solidFill>
                  <a:srgbClr val="FFFF00"/>
                </a:solidFill>
              </a:rPr>
              <a:t> day of Sivan)</a:t>
            </a:r>
          </a:p>
          <a:p>
            <a:pPr algn="ctr"/>
            <a:r>
              <a:rPr lang="en-US" sz="2800" b="1" dirty="0" smtClean="0">
                <a:solidFill>
                  <a:srgbClr val="FFC000"/>
                </a:solidFill>
              </a:rPr>
              <a:t>Type</a:t>
            </a:r>
            <a:r>
              <a:rPr lang="en-US" sz="2800" b="1" dirty="0" smtClean="0">
                <a:solidFill>
                  <a:schemeClr val="bg1"/>
                </a:solidFill>
              </a:rPr>
              <a:t> – </a:t>
            </a:r>
            <a:r>
              <a:rPr lang="en-US" sz="2800" b="1" dirty="0" err="1" smtClean="0">
                <a:solidFill>
                  <a:srgbClr val="00B050"/>
                </a:solidFill>
              </a:rPr>
              <a:t>Exo</a:t>
            </a:r>
            <a:r>
              <a:rPr lang="en-US" sz="2800" b="1" dirty="0" smtClean="0">
                <a:solidFill>
                  <a:srgbClr val="00B050"/>
                </a:solidFill>
              </a:rPr>
              <a:t>.</a:t>
            </a:r>
            <a:r>
              <a:rPr lang="en-US" sz="2800" b="1" dirty="0" smtClean="0">
                <a:solidFill>
                  <a:schemeClr val="bg1"/>
                </a:solidFill>
              </a:rPr>
              <a:t> 34:22; </a:t>
            </a:r>
            <a:r>
              <a:rPr lang="en-US" sz="2800" b="1" dirty="0" smtClean="0">
                <a:solidFill>
                  <a:srgbClr val="00B050"/>
                </a:solidFill>
              </a:rPr>
              <a:t>Lev.</a:t>
            </a:r>
            <a:r>
              <a:rPr lang="en-US" sz="2800" b="1" dirty="0" smtClean="0">
                <a:solidFill>
                  <a:schemeClr val="bg1"/>
                </a:solidFill>
              </a:rPr>
              <a:t> 23:15-22; </a:t>
            </a:r>
            <a:r>
              <a:rPr lang="en-US" sz="2800" b="1" dirty="0" smtClean="0">
                <a:solidFill>
                  <a:srgbClr val="00B050"/>
                </a:solidFill>
              </a:rPr>
              <a:t>Deut.</a:t>
            </a:r>
            <a:r>
              <a:rPr lang="en-US" sz="2800" b="1" dirty="0" smtClean="0">
                <a:solidFill>
                  <a:schemeClr val="bg1"/>
                </a:solidFill>
              </a:rPr>
              <a:t> 16:9-12</a:t>
            </a:r>
          </a:p>
          <a:p>
            <a:r>
              <a:rPr lang="en-US" sz="2600" b="1" dirty="0" smtClean="0">
                <a:solidFill>
                  <a:schemeClr val="bg1"/>
                </a:solidFill>
              </a:rPr>
              <a:t> </a:t>
            </a:r>
            <a:r>
              <a:rPr lang="en-US" sz="2600" b="1" dirty="0" smtClean="0">
                <a:solidFill>
                  <a:srgbClr val="00B0F0"/>
                </a:solidFill>
              </a:rPr>
              <a:t>Anti-type</a:t>
            </a:r>
            <a:r>
              <a:rPr lang="en-US" sz="2600" b="1" dirty="0" smtClean="0">
                <a:solidFill>
                  <a:schemeClr val="bg1"/>
                </a:solidFill>
              </a:rPr>
              <a:t> – </a:t>
            </a:r>
            <a:r>
              <a:rPr lang="en-US" sz="2600" b="1" dirty="0" err="1" smtClean="0">
                <a:solidFill>
                  <a:srgbClr val="00B050"/>
                </a:solidFill>
              </a:rPr>
              <a:t>Exo</a:t>
            </a:r>
            <a:r>
              <a:rPr lang="en-US" sz="2600" b="1" dirty="0" smtClean="0">
                <a:solidFill>
                  <a:srgbClr val="00B050"/>
                </a:solidFill>
              </a:rPr>
              <a:t>.</a:t>
            </a:r>
            <a:r>
              <a:rPr lang="en-US" sz="2600" b="1" dirty="0" smtClean="0">
                <a:solidFill>
                  <a:schemeClr val="bg1"/>
                </a:solidFill>
              </a:rPr>
              <a:t> 29:7; </a:t>
            </a:r>
            <a:r>
              <a:rPr lang="en-US" sz="2600" b="1" dirty="0" smtClean="0">
                <a:solidFill>
                  <a:srgbClr val="00B050"/>
                </a:solidFill>
              </a:rPr>
              <a:t>Lev.</a:t>
            </a:r>
            <a:r>
              <a:rPr lang="en-US" sz="2600" b="1" dirty="0" smtClean="0">
                <a:solidFill>
                  <a:schemeClr val="bg1"/>
                </a:solidFill>
              </a:rPr>
              <a:t> 8:12; </a:t>
            </a:r>
            <a:r>
              <a:rPr lang="en-US" sz="2600" b="1" dirty="0" smtClean="0">
                <a:solidFill>
                  <a:srgbClr val="00B050"/>
                </a:solidFill>
              </a:rPr>
              <a:t>Psa.</a:t>
            </a:r>
            <a:r>
              <a:rPr lang="en-US" sz="2600" b="1" dirty="0" smtClean="0">
                <a:solidFill>
                  <a:schemeClr val="bg1"/>
                </a:solidFill>
              </a:rPr>
              <a:t> 133:1-3; </a:t>
            </a:r>
            <a:r>
              <a:rPr lang="en-US" sz="2600" b="1" dirty="0" smtClean="0">
                <a:solidFill>
                  <a:srgbClr val="00B050"/>
                </a:solidFill>
              </a:rPr>
              <a:t>Act.</a:t>
            </a:r>
            <a:r>
              <a:rPr lang="en-US" sz="2600" b="1" dirty="0" smtClean="0">
                <a:solidFill>
                  <a:schemeClr val="bg1"/>
                </a:solidFill>
              </a:rPr>
              <a:t> 1:1-26, 2:1-4,17-18,33; </a:t>
            </a:r>
            <a:r>
              <a:rPr lang="en-US" sz="2600" b="1" dirty="0" smtClean="0">
                <a:solidFill>
                  <a:srgbClr val="00B050"/>
                </a:solidFill>
              </a:rPr>
              <a:t>Rev.</a:t>
            </a:r>
            <a:r>
              <a:rPr lang="en-US" sz="2600" b="1" dirty="0" smtClean="0">
                <a:solidFill>
                  <a:schemeClr val="bg1"/>
                </a:solidFill>
              </a:rPr>
              <a:t> 5:6; Christ Jesus anointed as Great High Priest in Heaven, after His ascension (</a:t>
            </a:r>
            <a:r>
              <a:rPr lang="en-US" sz="2600" b="1" dirty="0" smtClean="0">
                <a:solidFill>
                  <a:srgbClr val="00B050"/>
                </a:solidFill>
              </a:rPr>
              <a:t>Psa.</a:t>
            </a:r>
            <a:r>
              <a:rPr lang="en-US" sz="2600" b="1" dirty="0" smtClean="0">
                <a:solidFill>
                  <a:schemeClr val="bg1"/>
                </a:solidFill>
              </a:rPr>
              <a:t> 24:1-10); and also needed to be 12, </a:t>
            </a:r>
            <a:r>
              <a:rPr lang="en-US" sz="2600" b="1" dirty="0" err="1" smtClean="0">
                <a:solidFill>
                  <a:srgbClr val="00B050"/>
                </a:solidFill>
              </a:rPr>
              <a:t>Exo</a:t>
            </a:r>
            <a:r>
              <a:rPr lang="en-US" sz="2600" b="1" dirty="0" smtClean="0">
                <a:solidFill>
                  <a:srgbClr val="00B050"/>
                </a:solidFill>
              </a:rPr>
              <a:t>.</a:t>
            </a:r>
            <a:r>
              <a:rPr lang="en-US" sz="2600" b="1" dirty="0" smtClean="0">
                <a:solidFill>
                  <a:schemeClr val="bg1"/>
                </a:solidFill>
              </a:rPr>
              <a:t> 28:21-22, 29:5, 39:14.</a:t>
            </a:r>
            <a:endParaRPr lang="en-US" sz="26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29:7  Then </a:t>
            </a:r>
            <a:r>
              <a:rPr lang="en-US" sz="2800" dirty="0" err="1" smtClean="0">
                <a:solidFill>
                  <a:schemeClr val="bg1"/>
                </a:solidFill>
              </a:rPr>
              <a:t>shalt</a:t>
            </a:r>
            <a:r>
              <a:rPr lang="en-US" sz="2800" dirty="0" smtClean="0">
                <a:solidFill>
                  <a:schemeClr val="bg1"/>
                </a:solidFill>
              </a:rPr>
              <a:t> thou </a:t>
            </a:r>
            <a:r>
              <a:rPr lang="en-US" sz="2800" b="1" dirty="0" smtClean="0">
                <a:solidFill>
                  <a:srgbClr val="FFFF00"/>
                </a:solidFill>
              </a:rPr>
              <a:t>take the anointing oil, and pour </a:t>
            </a:r>
            <a:r>
              <a:rPr lang="en-US" sz="2800" b="1" i="1" dirty="0" smtClean="0">
                <a:solidFill>
                  <a:srgbClr val="FFFF00"/>
                </a:solidFill>
              </a:rPr>
              <a:t>it</a:t>
            </a:r>
            <a:r>
              <a:rPr lang="en-US" sz="2800" b="1" dirty="0" smtClean="0">
                <a:solidFill>
                  <a:srgbClr val="FFFF00"/>
                </a:solidFill>
              </a:rPr>
              <a:t> upon his head, and anoint him</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Lev. 8:12  And </a:t>
            </a:r>
            <a:r>
              <a:rPr lang="en-US" sz="2800" b="1" dirty="0" smtClean="0">
                <a:solidFill>
                  <a:srgbClr val="FFFF00"/>
                </a:solidFill>
              </a:rPr>
              <a:t>he poured of the anointing oil upon Aaron's head, and anointed him</a:t>
            </a:r>
            <a:r>
              <a:rPr lang="en-US" sz="2800" dirty="0" smtClean="0">
                <a:solidFill>
                  <a:schemeClr val="bg1"/>
                </a:solidFill>
              </a:rPr>
              <a:t>, to sanctify him.</a:t>
            </a:r>
          </a:p>
          <a:p>
            <a:endParaRPr lang="en-US" sz="800" dirty="0" smtClean="0">
              <a:solidFill>
                <a:schemeClr val="bg1"/>
              </a:solidFill>
            </a:endParaRPr>
          </a:p>
          <a:p>
            <a:r>
              <a:rPr lang="en-US" sz="2800" dirty="0" smtClean="0">
                <a:solidFill>
                  <a:schemeClr val="bg1"/>
                </a:solidFill>
              </a:rPr>
              <a:t>Rev. 5:6  And I beheld, and, lo, in the midst of the throne and of the four beasts, and in the midst of the elders, stood a Lamb as it had been slain, having seven horns and seven eyes, which are </a:t>
            </a:r>
            <a:r>
              <a:rPr lang="en-US" sz="2800" b="1" dirty="0" smtClean="0">
                <a:solidFill>
                  <a:srgbClr val="FFFF00"/>
                </a:solidFill>
              </a:rPr>
              <a:t>the seven Spirits of God sent forth into all the earth</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Psa. 133:1  </a:t>
            </a:r>
            <a:r>
              <a:rPr lang="en-US" sz="2800" b="1" dirty="0" smtClean="0">
                <a:solidFill>
                  <a:schemeClr val="bg1"/>
                </a:solidFill>
              </a:rPr>
              <a:t>A Song of degrees of David</a:t>
            </a:r>
            <a:r>
              <a:rPr lang="en-US" sz="2800" dirty="0" smtClean="0">
                <a:solidFill>
                  <a:schemeClr val="bg1"/>
                </a:solidFill>
              </a:rPr>
              <a:t>. Behold, how good and how pleasant it is </a:t>
            </a:r>
            <a:r>
              <a:rPr lang="en-US" sz="2800" b="1" dirty="0" smtClean="0">
                <a:solidFill>
                  <a:srgbClr val="FFFF00"/>
                </a:solidFill>
              </a:rPr>
              <a:t>for brethren to dwell together in unity</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133:2  </a:t>
            </a:r>
            <a:r>
              <a:rPr lang="en-US" sz="2800" b="1" dirty="0" smtClean="0">
                <a:solidFill>
                  <a:srgbClr val="FFFF00"/>
                </a:solidFill>
              </a:rPr>
              <a:t>It is like the precious ointment upon the head, that ran down upon the beard, even Aaron's beard: that went down to the skirts of his garments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133:3  </a:t>
            </a:r>
            <a:r>
              <a:rPr lang="en-US" sz="2800" b="1" dirty="0" smtClean="0">
                <a:solidFill>
                  <a:srgbClr val="FFFF00"/>
                </a:solidFill>
              </a:rPr>
              <a:t>As the dew of </a:t>
            </a:r>
            <a:r>
              <a:rPr lang="en-US" sz="2800" b="1" dirty="0" err="1" smtClean="0">
                <a:solidFill>
                  <a:srgbClr val="FFFF00"/>
                </a:solidFill>
              </a:rPr>
              <a:t>Hermon</a:t>
            </a:r>
            <a:r>
              <a:rPr lang="en-US" sz="2800" b="1" dirty="0" smtClean="0">
                <a:solidFill>
                  <a:srgbClr val="FFFF00"/>
                </a:solidFill>
              </a:rPr>
              <a:t>, and as the dew that descended upon the mountains of Zion</a:t>
            </a:r>
            <a:r>
              <a:rPr lang="en-US" sz="2800" dirty="0" smtClean="0">
                <a:solidFill>
                  <a:schemeClr val="bg1"/>
                </a:solidFill>
              </a:rPr>
              <a:t>: for there the LORD commanded the blessing, even life for evermore.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Act. 1:1  The former treatise have I made, O </a:t>
            </a:r>
            <a:r>
              <a:rPr lang="en-US" sz="2400" dirty="0" err="1" smtClean="0">
                <a:solidFill>
                  <a:schemeClr val="bg1"/>
                </a:solidFill>
              </a:rPr>
              <a:t>Theophilus</a:t>
            </a:r>
            <a:r>
              <a:rPr lang="en-US" sz="2400" dirty="0" smtClean="0">
                <a:solidFill>
                  <a:schemeClr val="bg1"/>
                </a:solidFill>
              </a:rPr>
              <a:t>, of all that Jesus began both to do and teach,</a:t>
            </a:r>
          </a:p>
          <a:p>
            <a:endParaRPr lang="en-US" sz="700" dirty="0" smtClean="0">
              <a:solidFill>
                <a:schemeClr val="bg1"/>
              </a:solidFill>
            </a:endParaRPr>
          </a:p>
          <a:p>
            <a:r>
              <a:rPr lang="en-US" sz="2400" dirty="0" smtClean="0">
                <a:solidFill>
                  <a:schemeClr val="bg1"/>
                </a:solidFill>
              </a:rPr>
              <a:t>Act. 1:2  Until the day in which he was taken up, after that he through the Holy Ghost had given commandments unto the apostles whom he had chosen:</a:t>
            </a:r>
          </a:p>
          <a:p>
            <a:endParaRPr lang="en-US" sz="700" dirty="0" smtClean="0">
              <a:solidFill>
                <a:schemeClr val="bg1"/>
              </a:solidFill>
            </a:endParaRPr>
          </a:p>
          <a:p>
            <a:r>
              <a:rPr lang="en-US" sz="2400" dirty="0" smtClean="0">
                <a:solidFill>
                  <a:schemeClr val="bg1"/>
                </a:solidFill>
              </a:rPr>
              <a:t>Act. 1:3  To whom also he </a:t>
            </a:r>
            <a:r>
              <a:rPr lang="en-US" sz="2400" dirty="0" err="1" smtClean="0">
                <a:solidFill>
                  <a:schemeClr val="bg1"/>
                </a:solidFill>
              </a:rPr>
              <a:t>shewed</a:t>
            </a:r>
            <a:r>
              <a:rPr lang="en-US" sz="2400" dirty="0" smtClean="0">
                <a:solidFill>
                  <a:schemeClr val="bg1"/>
                </a:solidFill>
              </a:rPr>
              <a:t> himself alive after his passion by many infallible proofs, </a:t>
            </a:r>
            <a:r>
              <a:rPr lang="en-US" sz="2400" b="1" dirty="0" smtClean="0">
                <a:solidFill>
                  <a:srgbClr val="FFFF00"/>
                </a:solidFill>
              </a:rPr>
              <a:t>being seen of them forty days</a:t>
            </a:r>
            <a:r>
              <a:rPr lang="en-US" sz="2400" dirty="0" smtClean="0">
                <a:solidFill>
                  <a:schemeClr val="bg1"/>
                </a:solidFill>
              </a:rPr>
              <a:t>, and speaking of the things pertaining to the kingdom of God:</a:t>
            </a:r>
          </a:p>
          <a:p>
            <a:endParaRPr lang="en-US" sz="700" dirty="0" smtClean="0">
              <a:solidFill>
                <a:schemeClr val="bg1"/>
              </a:solidFill>
            </a:endParaRPr>
          </a:p>
          <a:p>
            <a:r>
              <a:rPr lang="en-US" sz="2400" dirty="0" smtClean="0">
                <a:solidFill>
                  <a:schemeClr val="bg1"/>
                </a:solidFill>
              </a:rPr>
              <a:t>Act. 1:4  And, being assembled together with them, commanded </a:t>
            </a:r>
            <a:r>
              <a:rPr lang="en-US" sz="2400" i="1" dirty="0" smtClean="0">
                <a:solidFill>
                  <a:schemeClr val="bg1"/>
                </a:solidFill>
              </a:rPr>
              <a:t>them</a:t>
            </a:r>
            <a:r>
              <a:rPr lang="en-US" sz="2400" dirty="0" smtClean="0">
                <a:solidFill>
                  <a:schemeClr val="bg1"/>
                </a:solidFill>
              </a:rPr>
              <a:t> that </a:t>
            </a:r>
            <a:r>
              <a:rPr lang="en-US" sz="2400" b="1" dirty="0" smtClean="0">
                <a:solidFill>
                  <a:srgbClr val="FFFF00"/>
                </a:solidFill>
              </a:rPr>
              <a:t>they should not depart from Jerusalem, but wait for the promise of the Father, which, </a:t>
            </a:r>
            <a:r>
              <a:rPr lang="en-US" sz="2400" b="1" i="1" dirty="0" err="1" smtClean="0">
                <a:solidFill>
                  <a:srgbClr val="FFFF00"/>
                </a:solidFill>
              </a:rPr>
              <a:t>saith</a:t>
            </a:r>
            <a:r>
              <a:rPr lang="en-US" sz="2400" b="1" i="1" dirty="0" smtClean="0">
                <a:solidFill>
                  <a:srgbClr val="FFFF00"/>
                </a:solidFill>
              </a:rPr>
              <a:t> he</a:t>
            </a:r>
            <a:r>
              <a:rPr lang="en-US" sz="2400" b="1" dirty="0" smtClean="0">
                <a:solidFill>
                  <a:srgbClr val="FFFF00"/>
                </a:solidFill>
              </a:rPr>
              <a:t>, ye have heard of me.</a:t>
            </a:r>
          </a:p>
          <a:p>
            <a:endParaRPr lang="en-US" sz="700" i="1" dirty="0" smtClean="0">
              <a:solidFill>
                <a:schemeClr val="bg1"/>
              </a:solidFill>
            </a:endParaRPr>
          </a:p>
          <a:p>
            <a:r>
              <a:rPr lang="en-US" sz="2400" dirty="0" smtClean="0">
                <a:solidFill>
                  <a:schemeClr val="bg1"/>
                </a:solidFill>
              </a:rPr>
              <a:t>Act. 1:5  For John truly baptized with water; but </a:t>
            </a:r>
            <a:r>
              <a:rPr lang="en-US" sz="2400" b="1" dirty="0" smtClean="0">
                <a:solidFill>
                  <a:srgbClr val="FFFF00"/>
                </a:solidFill>
              </a:rPr>
              <a:t>ye shall be baptized with the Holy Ghost not many days hence.</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Act. 1:8  But </a:t>
            </a:r>
            <a:r>
              <a:rPr lang="en-US" sz="2400" b="1" dirty="0" smtClean="0">
                <a:solidFill>
                  <a:srgbClr val="FFFF00"/>
                </a:solidFill>
              </a:rPr>
              <a:t>ye shall receive power, after that the Holy Ghost is come upon you</a:t>
            </a:r>
            <a:r>
              <a:rPr lang="en-US" sz="2400" dirty="0" smtClean="0">
                <a:solidFill>
                  <a:schemeClr val="bg1"/>
                </a:solidFill>
              </a:rPr>
              <a:t>: and ye shall be witnesses unto me both in Jerusalem, and in all Judaea, and in Samaria, and unto the uttermost part of the earth.</a:t>
            </a:r>
          </a:p>
          <a:p>
            <a:endParaRPr lang="en-US" sz="600" dirty="0" smtClean="0">
              <a:solidFill>
                <a:schemeClr val="bg1"/>
              </a:solidFill>
            </a:endParaRPr>
          </a:p>
          <a:p>
            <a:r>
              <a:rPr lang="en-US" sz="2400" dirty="0" smtClean="0">
                <a:solidFill>
                  <a:schemeClr val="bg1"/>
                </a:solidFill>
              </a:rPr>
              <a:t>Act. 1:12  </a:t>
            </a:r>
            <a:r>
              <a:rPr lang="en-US" sz="2400" b="1" dirty="0" smtClean="0">
                <a:solidFill>
                  <a:srgbClr val="FFFF00"/>
                </a:solidFill>
              </a:rPr>
              <a:t>Then returned they unto Jerusalem</a:t>
            </a:r>
            <a:r>
              <a:rPr lang="en-US" sz="2400" dirty="0" smtClean="0">
                <a:solidFill>
                  <a:schemeClr val="bg1"/>
                </a:solidFill>
              </a:rPr>
              <a:t> from the mount called Olivet, which is from Jerusalem a </a:t>
            </a:r>
            <a:r>
              <a:rPr lang="en-US" sz="2400" dirty="0" err="1" smtClean="0">
                <a:solidFill>
                  <a:schemeClr val="bg1"/>
                </a:solidFill>
              </a:rPr>
              <a:t>sabbath</a:t>
            </a:r>
            <a:r>
              <a:rPr lang="en-US" sz="2400" dirty="0" smtClean="0">
                <a:solidFill>
                  <a:schemeClr val="bg1"/>
                </a:solidFill>
              </a:rPr>
              <a:t> day's journey.</a:t>
            </a:r>
          </a:p>
          <a:p>
            <a:endParaRPr lang="en-US" sz="600" dirty="0" smtClean="0">
              <a:solidFill>
                <a:schemeClr val="bg1"/>
              </a:solidFill>
            </a:endParaRPr>
          </a:p>
          <a:p>
            <a:r>
              <a:rPr lang="en-US" sz="2400" dirty="0" smtClean="0">
                <a:solidFill>
                  <a:schemeClr val="bg1"/>
                </a:solidFill>
              </a:rPr>
              <a:t>Act. 1:13  And when they were come in, </a:t>
            </a:r>
            <a:r>
              <a:rPr lang="en-US" sz="2400" b="1" dirty="0" smtClean="0">
                <a:solidFill>
                  <a:srgbClr val="FFFF00"/>
                </a:solidFill>
              </a:rPr>
              <a:t>they went up into an upper room</a:t>
            </a:r>
            <a:r>
              <a:rPr lang="en-US" sz="2400" dirty="0" smtClean="0">
                <a:solidFill>
                  <a:schemeClr val="bg1"/>
                </a:solidFill>
              </a:rPr>
              <a:t>, where abode both Peter, and James, and John, and Andrew, Philip, and Thomas, Bartholomew, and Matthew, James </a:t>
            </a:r>
            <a:r>
              <a:rPr lang="en-US" sz="2400" i="1" dirty="0" smtClean="0">
                <a:solidFill>
                  <a:schemeClr val="bg1"/>
                </a:solidFill>
              </a:rPr>
              <a:t>the son</a:t>
            </a:r>
            <a:r>
              <a:rPr lang="en-US" sz="2400" dirty="0" smtClean="0">
                <a:solidFill>
                  <a:schemeClr val="bg1"/>
                </a:solidFill>
              </a:rPr>
              <a:t> of </a:t>
            </a:r>
            <a:r>
              <a:rPr lang="en-US" sz="2400" dirty="0" err="1" smtClean="0">
                <a:solidFill>
                  <a:schemeClr val="bg1"/>
                </a:solidFill>
              </a:rPr>
              <a:t>Alphaeus</a:t>
            </a:r>
            <a:r>
              <a:rPr lang="en-US" sz="2400" dirty="0" smtClean="0">
                <a:solidFill>
                  <a:schemeClr val="bg1"/>
                </a:solidFill>
              </a:rPr>
              <a:t>, and Simon </a:t>
            </a:r>
            <a:r>
              <a:rPr lang="en-US" sz="2400" dirty="0" err="1" smtClean="0">
                <a:solidFill>
                  <a:schemeClr val="bg1"/>
                </a:solidFill>
              </a:rPr>
              <a:t>Zelotes</a:t>
            </a:r>
            <a:r>
              <a:rPr lang="en-US" sz="2400" dirty="0" smtClean="0">
                <a:solidFill>
                  <a:schemeClr val="bg1"/>
                </a:solidFill>
              </a:rPr>
              <a:t>, and Judas the </a:t>
            </a:r>
            <a:r>
              <a:rPr lang="en-US" sz="2400" i="1" dirty="0" smtClean="0">
                <a:solidFill>
                  <a:schemeClr val="bg1"/>
                </a:solidFill>
              </a:rPr>
              <a:t>brother</a:t>
            </a:r>
            <a:r>
              <a:rPr lang="en-US" sz="2400" dirty="0" smtClean="0">
                <a:solidFill>
                  <a:schemeClr val="bg1"/>
                </a:solidFill>
              </a:rPr>
              <a:t> of James.</a:t>
            </a:r>
          </a:p>
          <a:p>
            <a:endParaRPr lang="en-US" sz="600" i="1" dirty="0" smtClean="0">
              <a:solidFill>
                <a:schemeClr val="bg1"/>
              </a:solidFill>
            </a:endParaRPr>
          </a:p>
          <a:p>
            <a:r>
              <a:rPr lang="en-US" sz="2400" dirty="0" smtClean="0">
                <a:solidFill>
                  <a:schemeClr val="bg1"/>
                </a:solidFill>
              </a:rPr>
              <a:t>Act. 1:14  </a:t>
            </a:r>
            <a:r>
              <a:rPr lang="en-US" sz="2400" b="1" dirty="0" smtClean="0">
                <a:solidFill>
                  <a:srgbClr val="FFFF00"/>
                </a:solidFill>
              </a:rPr>
              <a:t>These all continued with one accord in prayer and supplication</a:t>
            </a:r>
            <a:r>
              <a:rPr lang="en-US" sz="2400" dirty="0" smtClean="0">
                <a:solidFill>
                  <a:schemeClr val="bg1"/>
                </a:solidFill>
              </a:rPr>
              <a:t>, with the women, and Mary the mother of Jesus, and with his brethren.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Act. 2:1  And </a:t>
            </a:r>
            <a:r>
              <a:rPr lang="en-US" sz="2800" b="1" dirty="0" smtClean="0">
                <a:solidFill>
                  <a:srgbClr val="FFFF00"/>
                </a:solidFill>
              </a:rPr>
              <a:t>when the day of Pentecost was fully come</a:t>
            </a:r>
            <a:r>
              <a:rPr lang="en-US" sz="2800" dirty="0" smtClean="0">
                <a:solidFill>
                  <a:schemeClr val="bg1"/>
                </a:solidFill>
              </a:rPr>
              <a:t>, </a:t>
            </a:r>
            <a:r>
              <a:rPr lang="en-US" sz="2800" b="1" dirty="0" smtClean="0">
                <a:solidFill>
                  <a:srgbClr val="FFFF00"/>
                </a:solidFill>
              </a:rPr>
              <a:t>they were all with one accord in one place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Act. 2:2  And </a:t>
            </a:r>
            <a:r>
              <a:rPr lang="en-US" sz="2800" b="1" dirty="0" smtClean="0">
                <a:solidFill>
                  <a:srgbClr val="FFFF00"/>
                </a:solidFill>
              </a:rPr>
              <a:t>suddenly there came a sound from heaven as of a rushing mighty wind, and it filled all the house where they were sitting</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Act. 2:3  And there appeared unto them </a:t>
            </a:r>
            <a:r>
              <a:rPr lang="en-US" sz="2800" b="1" dirty="0" smtClean="0">
                <a:solidFill>
                  <a:srgbClr val="FFFF00"/>
                </a:solidFill>
              </a:rPr>
              <a:t>cloven tongues like as of fire</a:t>
            </a:r>
            <a:r>
              <a:rPr lang="en-US" sz="2800" dirty="0" smtClean="0">
                <a:solidFill>
                  <a:schemeClr val="bg1"/>
                </a:solidFill>
              </a:rPr>
              <a:t>, and it sat upon each of them.</a:t>
            </a:r>
          </a:p>
          <a:p>
            <a:endParaRPr lang="en-US" sz="800" dirty="0" smtClean="0">
              <a:solidFill>
                <a:schemeClr val="bg1"/>
              </a:solidFill>
            </a:endParaRPr>
          </a:p>
          <a:p>
            <a:r>
              <a:rPr lang="en-US" sz="2800" dirty="0" smtClean="0">
                <a:solidFill>
                  <a:schemeClr val="bg1"/>
                </a:solidFill>
              </a:rPr>
              <a:t>Act. 2:4  And </a:t>
            </a:r>
            <a:r>
              <a:rPr lang="en-US" sz="2800" b="1" dirty="0" smtClean="0">
                <a:solidFill>
                  <a:srgbClr val="FFFF00"/>
                </a:solidFill>
              </a:rPr>
              <a:t>they were all filled with the Holy Ghost</a:t>
            </a:r>
            <a:r>
              <a:rPr lang="en-US" sz="2800" dirty="0" smtClean="0">
                <a:solidFill>
                  <a:schemeClr val="bg1"/>
                </a:solidFill>
              </a:rPr>
              <a:t>, and began to speak with other tongues, as the Spirit gave them utterance.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What are the names of the 7 major Feasts of the LORD, and when were they to be celebrated?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Fourth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Act. 2:16  But </a:t>
            </a:r>
            <a:r>
              <a:rPr lang="en-US" sz="2600" b="1" dirty="0" smtClean="0">
                <a:solidFill>
                  <a:srgbClr val="FFFF00"/>
                </a:solidFill>
              </a:rPr>
              <a:t>this is that which was spoken by the prophet Joel</a:t>
            </a:r>
            <a:r>
              <a:rPr lang="en-US" sz="2600" dirty="0" smtClean="0">
                <a:solidFill>
                  <a:schemeClr val="bg1"/>
                </a:solidFill>
              </a:rPr>
              <a:t>;</a:t>
            </a:r>
          </a:p>
          <a:p>
            <a:endParaRPr lang="en-US" sz="700" dirty="0" smtClean="0">
              <a:solidFill>
                <a:schemeClr val="bg1"/>
              </a:solidFill>
            </a:endParaRPr>
          </a:p>
          <a:p>
            <a:r>
              <a:rPr lang="en-US" sz="2600" dirty="0" smtClean="0">
                <a:solidFill>
                  <a:schemeClr val="bg1"/>
                </a:solidFill>
              </a:rPr>
              <a:t>Act. 2:17  And it shall come to pass in the last days, </a:t>
            </a:r>
            <a:r>
              <a:rPr lang="en-US" sz="2600" dirty="0" err="1" smtClean="0">
                <a:solidFill>
                  <a:schemeClr val="bg1"/>
                </a:solidFill>
              </a:rPr>
              <a:t>saith</a:t>
            </a:r>
            <a:r>
              <a:rPr lang="en-US" sz="2600" dirty="0" smtClean="0">
                <a:solidFill>
                  <a:schemeClr val="bg1"/>
                </a:solidFill>
              </a:rPr>
              <a:t> God, </a:t>
            </a:r>
            <a:r>
              <a:rPr lang="en-US" sz="2600" b="1" dirty="0" smtClean="0">
                <a:solidFill>
                  <a:srgbClr val="FFFF00"/>
                </a:solidFill>
              </a:rPr>
              <a:t>I will pour out of my Spirit upon all flesh</a:t>
            </a:r>
            <a:r>
              <a:rPr lang="en-US" sz="2600" dirty="0" smtClean="0">
                <a:solidFill>
                  <a:schemeClr val="bg1"/>
                </a:solidFill>
              </a:rPr>
              <a:t>: and your sons and your daughters shall prophesy, and your young men shall see visions, and your old men shall dream dreams:</a:t>
            </a:r>
          </a:p>
          <a:p>
            <a:endParaRPr lang="en-US" sz="700" dirty="0" smtClean="0">
              <a:solidFill>
                <a:schemeClr val="bg1"/>
              </a:solidFill>
            </a:endParaRPr>
          </a:p>
          <a:p>
            <a:r>
              <a:rPr lang="en-US" sz="2600" dirty="0" smtClean="0">
                <a:solidFill>
                  <a:schemeClr val="bg1"/>
                </a:solidFill>
              </a:rPr>
              <a:t>Act. 2:18  And on my servants and on my handmaidens </a:t>
            </a:r>
            <a:r>
              <a:rPr lang="en-US" sz="2600" b="1" dirty="0" smtClean="0">
                <a:solidFill>
                  <a:srgbClr val="FFFF00"/>
                </a:solidFill>
              </a:rPr>
              <a:t>I will pour out in those days of my Spirit</a:t>
            </a:r>
            <a:r>
              <a:rPr lang="en-US" sz="2600" dirty="0" smtClean="0">
                <a:solidFill>
                  <a:schemeClr val="bg1"/>
                </a:solidFill>
              </a:rPr>
              <a:t>; and they shall prophesy:</a:t>
            </a:r>
          </a:p>
          <a:p>
            <a:endParaRPr lang="en-US" sz="700" dirty="0" smtClean="0">
              <a:solidFill>
                <a:schemeClr val="bg1"/>
              </a:solidFill>
            </a:endParaRPr>
          </a:p>
          <a:p>
            <a:r>
              <a:rPr lang="en-US" sz="2600" dirty="0" smtClean="0">
                <a:solidFill>
                  <a:schemeClr val="bg1"/>
                </a:solidFill>
              </a:rPr>
              <a:t>Act. 2:33  Therefore being by the right hand of God exalted, and </a:t>
            </a:r>
            <a:r>
              <a:rPr lang="en-US" sz="2600" b="1" dirty="0" smtClean="0">
                <a:solidFill>
                  <a:srgbClr val="FFFF00"/>
                </a:solidFill>
              </a:rPr>
              <a:t>having received of the Father the promise of the Holy Ghost, he hath shed forth this, which ye now see and hear</a:t>
            </a:r>
            <a:r>
              <a:rPr lang="en-US" sz="2600" dirty="0" smtClean="0">
                <a:solidFill>
                  <a:schemeClr val="bg1"/>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b9544deea52cf28464a76b955bd1f0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Silver Trumpe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Lev. 23:24  Speak unto the children of Israel, saying, In the seventh month, in the first </a:t>
            </a:r>
            <a:r>
              <a:rPr lang="en-US" i="1" dirty="0" smtClean="0">
                <a:solidFill>
                  <a:schemeClr val="bg1"/>
                </a:solidFill>
              </a:rPr>
              <a:t>day</a:t>
            </a:r>
            <a:r>
              <a:rPr lang="en-US" dirty="0" smtClean="0">
                <a:solidFill>
                  <a:schemeClr val="bg1"/>
                </a:solidFill>
              </a:rPr>
              <a:t> of the month, shall ye have a </a:t>
            </a:r>
            <a:r>
              <a:rPr lang="en-US" dirty="0" err="1" smtClean="0">
                <a:solidFill>
                  <a:schemeClr val="bg1"/>
                </a:solidFill>
              </a:rPr>
              <a:t>sabbath</a:t>
            </a:r>
            <a:r>
              <a:rPr lang="en-US" dirty="0" smtClean="0">
                <a:solidFill>
                  <a:schemeClr val="bg1"/>
                </a:solidFill>
              </a:rPr>
              <a:t>, </a:t>
            </a:r>
            <a:r>
              <a:rPr lang="en-US" b="1" dirty="0" smtClean="0">
                <a:solidFill>
                  <a:srgbClr val="FFFF00"/>
                </a:solidFill>
              </a:rPr>
              <a:t>a memorial of blowing of trumpets</a:t>
            </a:r>
            <a:r>
              <a:rPr lang="en-US" dirty="0" smtClean="0">
                <a:solidFill>
                  <a:schemeClr val="bg1"/>
                </a:solidFill>
              </a:rPr>
              <a:t>, an holy convocation.</a:t>
            </a:r>
          </a:p>
          <a:p>
            <a:endParaRPr lang="en-US" sz="800" dirty="0" smtClean="0">
              <a:solidFill>
                <a:schemeClr val="bg1"/>
              </a:solidFill>
            </a:endParaRPr>
          </a:p>
          <a:p>
            <a:r>
              <a:rPr lang="en-US" dirty="0" smtClean="0">
                <a:solidFill>
                  <a:schemeClr val="bg1"/>
                </a:solidFill>
              </a:rPr>
              <a:t>Lev. 23:25  Ye shall do no servile work </a:t>
            </a:r>
            <a:r>
              <a:rPr lang="en-US" i="1" dirty="0" smtClean="0">
                <a:solidFill>
                  <a:schemeClr val="bg1"/>
                </a:solidFill>
              </a:rPr>
              <a:t>therein</a:t>
            </a:r>
            <a:r>
              <a:rPr lang="en-US" dirty="0" smtClean="0">
                <a:solidFill>
                  <a:schemeClr val="bg1"/>
                </a:solidFill>
              </a:rPr>
              <a:t>: but ye shall offer an offering made by fire unto the LORD.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TRUMPETS</a:t>
            </a:r>
            <a:endParaRPr lang="en-US" sz="900" b="1" dirty="0" smtClean="0">
              <a:solidFill>
                <a:srgbClr val="FFFF00"/>
              </a:solidFill>
            </a:endParaRPr>
          </a:p>
          <a:p>
            <a:pPr algn="ctr"/>
            <a:r>
              <a:rPr lang="en-US" sz="2400" b="1" dirty="0" smtClean="0">
                <a:solidFill>
                  <a:schemeClr val="bg1"/>
                </a:solidFill>
              </a:rPr>
              <a:t>When:</a:t>
            </a:r>
          </a:p>
          <a:p>
            <a:pPr algn="ctr"/>
            <a:r>
              <a:rPr lang="en-US" sz="2400" b="1" dirty="0" smtClean="0">
                <a:solidFill>
                  <a:schemeClr val="bg1"/>
                </a:solidFill>
              </a:rPr>
              <a:t>Season – </a:t>
            </a:r>
            <a:r>
              <a:rPr lang="en-US" sz="2400" b="1" dirty="0" smtClean="0">
                <a:solidFill>
                  <a:srgbClr val="FFFF00"/>
                </a:solidFill>
              </a:rPr>
              <a:t>Fall</a:t>
            </a:r>
          </a:p>
          <a:p>
            <a:pPr algn="ctr"/>
            <a:r>
              <a:rPr lang="en-US" sz="2400" b="1" dirty="0" smtClean="0">
                <a:solidFill>
                  <a:schemeClr val="bg1"/>
                </a:solidFill>
              </a:rPr>
              <a:t>Month –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 (</a:t>
            </a:r>
            <a:r>
              <a:rPr lang="en-US" sz="2400" b="1" dirty="0" err="1" smtClean="0">
                <a:solidFill>
                  <a:srgbClr val="FFFF00"/>
                </a:solidFill>
              </a:rPr>
              <a:t>Ethanim</a:t>
            </a:r>
            <a:r>
              <a:rPr lang="en-US" sz="2400" b="1" dirty="0" smtClean="0">
                <a:solidFill>
                  <a:srgbClr val="FFFF00"/>
                </a:solidFill>
              </a:rPr>
              <a:t>; </a:t>
            </a:r>
            <a:r>
              <a:rPr lang="en-US" sz="2400" b="1" dirty="0" smtClean="0">
                <a:solidFill>
                  <a:srgbClr val="00B050"/>
                </a:solidFill>
              </a:rPr>
              <a:t>1Ki.</a:t>
            </a:r>
            <a:r>
              <a:rPr lang="en-US" sz="2400" b="1" dirty="0" smtClean="0">
                <a:solidFill>
                  <a:schemeClr val="bg1"/>
                </a:solidFill>
              </a:rPr>
              <a:t> 8:2</a:t>
            </a:r>
            <a:r>
              <a:rPr lang="en-US" sz="2400" b="1" dirty="0" smtClean="0">
                <a:solidFill>
                  <a:srgbClr val="FFFF00"/>
                </a:solidFill>
              </a:rPr>
              <a:t>)</a:t>
            </a:r>
          </a:p>
          <a:p>
            <a:pPr algn="ctr"/>
            <a:r>
              <a:rPr lang="en-US" sz="2400" b="1" dirty="0" smtClean="0">
                <a:solidFill>
                  <a:schemeClr val="bg1"/>
                </a:solidFill>
              </a:rPr>
              <a:t>Day – </a:t>
            </a:r>
            <a:r>
              <a:rPr lang="en-US" sz="2400" b="1" dirty="0" smtClean="0">
                <a:solidFill>
                  <a:srgbClr val="FFFF00"/>
                </a:solidFill>
              </a:rPr>
              <a:t>1</a:t>
            </a:r>
            <a:r>
              <a:rPr lang="en-US" sz="2400" b="1" baseline="30000" dirty="0" smtClean="0">
                <a:solidFill>
                  <a:srgbClr val="FFFF00"/>
                </a:solidFill>
              </a:rPr>
              <a:t>st</a:t>
            </a:r>
            <a:r>
              <a:rPr lang="en-US" sz="2400" b="1" dirty="0" smtClean="0">
                <a:solidFill>
                  <a:srgbClr val="FFFF00"/>
                </a:solidFill>
              </a:rPr>
              <a:t> Day of </a:t>
            </a:r>
            <a:r>
              <a:rPr lang="en-US" sz="2400" b="1" dirty="0" err="1" smtClean="0">
                <a:solidFill>
                  <a:srgbClr val="FFFF00"/>
                </a:solidFill>
              </a:rPr>
              <a:t>Ethanim</a:t>
            </a:r>
            <a:r>
              <a:rPr lang="en-US" sz="2400" b="1" dirty="0" smtClean="0">
                <a:solidFill>
                  <a:srgbClr val="FFFF00"/>
                </a:solidFill>
              </a:rPr>
              <a:t> (aka ‘</a:t>
            </a:r>
            <a:r>
              <a:rPr lang="en-US" sz="2400" b="1" dirty="0" err="1" smtClean="0">
                <a:solidFill>
                  <a:srgbClr val="FFFF00"/>
                </a:solidFill>
              </a:rPr>
              <a:t>Tishrei</a:t>
            </a:r>
            <a:r>
              <a:rPr lang="en-US" sz="2400" b="1" dirty="0" smtClean="0">
                <a:solidFill>
                  <a:srgbClr val="FFFF00"/>
                </a:solidFill>
              </a:rPr>
              <a:t>’)</a:t>
            </a:r>
          </a:p>
          <a:p>
            <a:pPr algn="ctr"/>
            <a:r>
              <a:rPr lang="en-US" sz="2400" b="1" dirty="0" smtClean="0">
                <a:solidFill>
                  <a:srgbClr val="FFC000"/>
                </a:solidFill>
              </a:rPr>
              <a:t>Type</a:t>
            </a:r>
            <a:r>
              <a:rPr lang="en-US" sz="2400" b="1" dirty="0" smtClean="0">
                <a:solidFill>
                  <a:schemeClr val="bg1"/>
                </a:solidFill>
              </a:rPr>
              <a:t> – </a:t>
            </a:r>
            <a:r>
              <a:rPr lang="en-US" sz="2400" b="1" dirty="0" smtClean="0">
                <a:solidFill>
                  <a:srgbClr val="00B050"/>
                </a:solidFill>
              </a:rPr>
              <a:t>Lev.</a:t>
            </a:r>
            <a:r>
              <a:rPr lang="en-US" sz="2400" b="1" dirty="0" smtClean="0">
                <a:solidFill>
                  <a:schemeClr val="bg1"/>
                </a:solidFill>
              </a:rPr>
              <a:t> 23:23-25; </a:t>
            </a:r>
            <a:r>
              <a:rPr lang="en-US" sz="2400" b="1" dirty="0" smtClean="0">
                <a:solidFill>
                  <a:srgbClr val="00B050"/>
                </a:solidFill>
              </a:rPr>
              <a:t>Num.</a:t>
            </a:r>
            <a:r>
              <a:rPr lang="en-US" sz="2400" b="1" dirty="0" smtClean="0">
                <a:solidFill>
                  <a:schemeClr val="bg1"/>
                </a:solidFill>
              </a:rPr>
              <a:t> 29:1-6</a:t>
            </a:r>
          </a:p>
          <a:p>
            <a:pPr algn="ctr"/>
            <a:r>
              <a:rPr lang="en-US" sz="2400" b="1" dirty="0" smtClean="0">
                <a:solidFill>
                  <a:srgbClr val="00B0F0"/>
                </a:solidFill>
              </a:rPr>
              <a:t>Anti-type</a:t>
            </a:r>
            <a:r>
              <a:rPr lang="en-US" sz="2400" b="1" dirty="0" smtClean="0">
                <a:solidFill>
                  <a:schemeClr val="bg1"/>
                </a:solidFill>
              </a:rPr>
              <a:t> – </a:t>
            </a:r>
            <a:r>
              <a:rPr lang="en-US" sz="2400" b="1" dirty="0" smtClean="0">
                <a:solidFill>
                  <a:srgbClr val="00B050"/>
                </a:solidFill>
              </a:rPr>
              <a:t>Rev.</a:t>
            </a:r>
            <a:r>
              <a:rPr lang="en-US" sz="2400" b="1" dirty="0" smtClean="0">
                <a:solidFill>
                  <a:schemeClr val="bg1"/>
                </a:solidFill>
              </a:rPr>
              <a:t> 9:5,6,10 (five months); the difference between </a:t>
            </a:r>
            <a:r>
              <a:rPr lang="en-US" sz="2400" b="1" dirty="0" smtClean="0">
                <a:solidFill>
                  <a:srgbClr val="FFFF00"/>
                </a:solidFill>
              </a:rPr>
              <a:t>Pentecost</a:t>
            </a:r>
            <a:r>
              <a:rPr lang="en-US" sz="2400" b="1" dirty="0" smtClean="0">
                <a:solidFill>
                  <a:schemeClr val="bg1"/>
                </a:solidFill>
              </a:rPr>
              <a:t> (3</a:t>
            </a:r>
            <a:r>
              <a:rPr lang="en-US" sz="2400" b="1" baseline="30000" dirty="0" smtClean="0">
                <a:solidFill>
                  <a:schemeClr val="bg1"/>
                </a:solidFill>
              </a:rPr>
              <a:t>rd</a:t>
            </a:r>
            <a:r>
              <a:rPr lang="en-US" sz="2400" b="1" dirty="0" smtClean="0">
                <a:solidFill>
                  <a:schemeClr val="bg1"/>
                </a:solidFill>
              </a:rPr>
              <a:t> Month) and </a:t>
            </a:r>
            <a:r>
              <a:rPr lang="en-US" sz="2400" b="1" dirty="0" smtClean="0">
                <a:solidFill>
                  <a:srgbClr val="FFFF00"/>
                </a:solidFill>
              </a:rPr>
              <a:t>Trumpets</a:t>
            </a:r>
            <a:r>
              <a:rPr lang="en-US" sz="2400" b="1" dirty="0" smtClean="0">
                <a:solidFill>
                  <a:schemeClr val="bg1"/>
                </a:solidFill>
              </a:rPr>
              <a:t> (7</a:t>
            </a:r>
            <a:r>
              <a:rPr lang="en-US" sz="2400" b="1" baseline="30000" dirty="0" smtClean="0">
                <a:solidFill>
                  <a:schemeClr val="bg1"/>
                </a:solidFill>
              </a:rPr>
              <a:t>th</a:t>
            </a:r>
            <a:r>
              <a:rPr lang="en-US" sz="2400" b="1" dirty="0" smtClean="0">
                <a:solidFill>
                  <a:schemeClr val="bg1"/>
                </a:solidFill>
              </a:rPr>
              <a:t> Month), is exactly </a:t>
            </a:r>
            <a:r>
              <a:rPr lang="en-US" sz="2400" b="1" dirty="0" smtClean="0">
                <a:solidFill>
                  <a:srgbClr val="FFFF00"/>
                </a:solidFill>
              </a:rPr>
              <a:t>“five months”</a:t>
            </a:r>
            <a:r>
              <a:rPr lang="en-US" sz="2400" b="1" dirty="0" smtClean="0">
                <a:solidFill>
                  <a:schemeClr val="bg1"/>
                </a:solidFill>
              </a:rPr>
              <a:t> inclusive (3</a:t>
            </a:r>
            <a:r>
              <a:rPr lang="en-US" sz="2400" b="1" baseline="30000" dirty="0" smtClean="0">
                <a:solidFill>
                  <a:schemeClr val="bg1"/>
                </a:solidFill>
              </a:rPr>
              <a:t>rd</a:t>
            </a:r>
            <a:r>
              <a:rPr lang="en-US" sz="2400" b="1" dirty="0" smtClean="0">
                <a:solidFill>
                  <a:schemeClr val="bg1"/>
                </a:solidFill>
              </a:rPr>
              <a:t>, 4</a:t>
            </a:r>
            <a:r>
              <a:rPr lang="en-US" sz="2400" b="1" baseline="30000" dirty="0" smtClean="0">
                <a:solidFill>
                  <a:schemeClr val="bg1"/>
                </a:solidFill>
              </a:rPr>
              <a:t>th</a:t>
            </a:r>
            <a:r>
              <a:rPr lang="en-US" sz="2400" b="1" dirty="0" smtClean="0">
                <a:solidFill>
                  <a:schemeClr val="bg1"/>
                </a:solidFill>
              </a:rPr>
              <a:t>, 5</a:t>
            </a:r>
            <a:r>
              <a:rPr lang="en-US" sz="2400" b="1" baseline="30000" dirty="0" smtClean="0">
                <a:solidFill>
                  <a:schemeClr val="bg1"/>
                </a:solidFill>
              </a:rPr>
              <a:t>th</a:t>
            </a:r>
            <a:r>
              <a:rPr lang="en-US" sz="2400" b="1" dirty="0" smtClean="0">
                <a:solidFill>
                  <a:schemeClr val="bg1"/>
                </a:solidFill>
              </a:rPr>
              <a:t>, 6</a:t>
            </a:r>
            <a:r>
              <a:rPr lang="en-US" sz="2400" b="1" baseline="30000" dirty="0" smtClean="0">
                <a:solidFill>
                  <a:schemeClr val="bg1"/>
                </a:solidFill>
              </a:rPr>
              <a:t>th</a:t>
            </a:r>
            <a:r>
              <a:rPr lang="en-US" sz="2400" b="1" dirty="0" smtClean="0">
                <a:solidFill>
                  <a:schemeClr val="bg1"/>
                </a:solidFill>
              </a:rPr>
              <a:t>, 7</a:t>
            </a:r>
            <a:r>
              <a:rPr lang="en-US" sz="2400" b="1" baseline="30000" dirty="0" smtClean="0">
                <a:solidFill>
                  <a:schemeClr val="bg1"/>
                </a:solidFill>
              </a:rPr>
              <a:t>th</a:t>
            </a:r>
            <a:r>
              <a:rPr lang="en-US" sz="2400" b="1" dirty="0" smtClean="0">
                <a:solidFill>
                  <a:schemeClr val="bg1"/>
                </a:solidFill>
              </a:rPr>
              <a:t>); see the typology of Zacharias, Elizabeth and John in </a:t>
            </a:r>
            <a:r>
              <a:rPr lang="en-US" sz="2400" b="1" dirty="0" err="1" smtClean="0">
                <a:solidFill>
                  <a:srgbClr val="00B050"/>
                </a:solidFill>
              </a:rPr>
              <a:t>Luk</a:t>
            </a:r>
            <a:r>
              <a:rPr lang="en-US" sz="2400" b="1" dirty="0" smtClean="0">
                <a:solidFill>
                  <a:srgbClr val="00B050"/>
                </a:solidFill>
              </a:rPr>
              <a:t>.</a:t>
            </a:r>
            <a:r>
              <a:rPr lang="en-US" sz="2400" b="1" dirty="0" smtClean="0">
                <a:solidFill>
                  <a:schemeClr val="bg1"/>
                </a:solidFill>
              </a:rPr>
              <a:t> 1:5-24; </a:t>
            </a:r>
            <a:r>
              <a:rPr lang="en-US" sz="2400" b="1" dirty="0" err="1" smtClean="0">
                <a:solidFill>
                  <a:srgbClr val="00B050"/>
                </a:solidFill>
              </a:rPr>
              <a:t>Jhn</a:t>
            </a:r>
            <a:r>
              <a:rPr lang="en-US" sz="2400" b="1" dirty="0" smtClean="0">
                <a:solidFill>
                  <a:srgbClr val="00B050"/>
                </a:solidFill>
              </a:rPr>
              <a:t>.</a:t>
            </a:r>
            <a:r>
              <a:rPr lang="en-US" sz="2400" b="1" dirty="0" smtClean="0">
                <a:solidFill>
                  <a:schemeClr val="bg1"/>
                </a:solidFill>
              </a:rPr>
              <a:t> 4:35; see the typology in </a:t>
            </a:r>
            <a:r>
              <a:rPr lang="en-US" sz="2400" b="1" dirty="0" smtClean="0">
                <a:solidFill>
                  <a:srgbClr val="00B050"/>
                </a:solidFill>
              </a:rPr>
              <a:t>Gen.</a:t>
            </a:r>
            <a:r>
              <a:rPr lang="en-US" sz="2400" b="1" dirty="0" smtClean="0">
                <a:solidFill>
                  <a:schemeClr val="bg1"/>
                </a:solidFill>
              </a:rPr>
              <a:t> 7:24, 8:3; from </a:t>
            </a:r>
            <a:r>
              <a:rPr lang="en-US" sz="2400" b="1" dirty="0" smtClean="0">
                <a:solidFill>
                  <a:srgbClr val="FF0000"/>
                </a:solidFill>
              </a:rPr>
              <a:t>AD 31</a:t>
            </a:r>
            <a:r>
              <a:rPr lang="en-US" sz="2400" b="1" dirty="0" smtClean="0">
                <a:solidFill>
                  <a:schemeClr val="bg1"/>
                </a:solidFill>
              </a:rPr>
              <a:t> to </a:t>
            </a:r>
            <a:r>
              <a:rPr lang="en-US" sz="2400" b="1" dirty="0" smtClean="0">
                <a:solidFill>
                  <a:srgbClr val="FF0000"/>
                </a:solidFill>
              </a:rPr>
              <a:t>AD 1833/34</a:t>
            </a:r>
            <a:r>
              <a:rPr lang="en-US" sz="2400" b="1" dirty="0" smtClean="0">
                <a:solidFill>
                  <a:schemeClr val="bg1"/>
                </a:solidFill>
              </a:rPr>
              <a:t> anti-typically, for the last John/Elijah was coming (</a:t>
            </a:r>
            <a:r>
              <a:rPr lang="en-US" sz="2400" b="1" dirty="0" smtClean="0">
                <a:solidFill>
                  <a:srgbClr val="00B050"/>
                </a:solidFill>
              </a:rPr>
              <a:t>Mal.</a:t>
            </a:r>
            <a:r>
              <a:rPr lang="en-US" sz="2400" b="1" dirty="0" smtClean="0">
                <a:solidFill>
                  <a:schemeClr val="bg1"/>
                </a:solidFill>
              </a:rPr>
              <a:t> 4:4-6; </a:t>
            </a:r>
            <a:r>
              <a:rPr lang="en-US" sz="2400" b="1" dirty="0" smtClean="0">
                <a:solidFill>
                  <a:srgbClr val="00B050"/>
                </a:solidFill>
              </a:rPr>
              <a:t>Rev.</a:t>
            </a:r>
            <a:r>
              <a:rPr lang="en-US" sz="2400" b="1" dirty="0" smtClean="0">
                <a:solidFill>
                  <a:schemeClr val="bg1"/>
                </a:solidFill>
              </a:rPr>
              <a:t> 10:11, 14:6-12)</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9:5  And to them it was given that they should not kill them, but that they should be tormented </a:t>
            </a:r>
            <a:r>
              <a:rPr lang="en-US" sz="2800" b="1" dirty="0" smtClean="0">
                <a:solidFill>
                  <a:srgbClr val="FFFF00"/>
                </a:solidFill>
              </a:rPr>
              <a:t>five months</a:t>
            </a:r>
            <a:r>
              <a:rPr lang="en-US" sz="2800" dirty="0" smtClean="0">
                <a:solidFill>
                  <a:schemeClr val="bg1"/>
                </a:solidFill>
              </a:rPr>
              <a:t>: and their torment </a:t>
            </a:r>
            <a:r>
              <a:rPr lang="en-US" sz="2800" i="1" dirty="0" smtClean="0">
                <a:solidFill>
                  <a:schemeClr val="bg1"/>
                </a:solidFill>
              </a:rPr>
              <a:t>was</a:t>
            </a:r>
            <a:r>
              <a:rPr lang="en-US" sz="2800" dirty="0" smtClean="0">
                <a:solidFill>
                  <a:schemeClr val="bg1"/>
                </a:solidFill>
              </a:rPr>
              <a:t> as the torment of a scorpion, when he </a:t>
            </a:r>
            <a:r>
              <a:rPr lang="en-US" sz="2800" dirty="0" err="1" smtClean="0">
                <a:solidFill>
                  <a:schemeClr val="bg1"/>
                </a:solidFill>
              </a:rPr>
              <a:t>striketh</a:t>
            </a:r>
            <a:r>
              <a:rPr lang="en-US" sz="2800" dirty="0" smtClean="0">
                <a:solidFill>
                  <a:schemeClr val="bg1"/>
                </a:solidFill>
              </a:rPr>
              <a:t> a man.</a:t>
            </a:r>
          </a:p>
          <a:p>
            <a:endParaRPr lang="en-US" sz="900" i="1" dirty="0" smtClean="0">
              <a:solidFill>
                <a:schemeClr val="bg1"/>
              </a:solidFill>
            </a:endParaRPr>
          </a:p>
          <a:p>
            <a:r>
              <a:rPr lang="en-US" sz="2800" dirty="0" smtClean="0">
                <a:solidFill>
                  <a:schemeClr val="bg1"/>
                </a:solidFill>
              </a:rPr>
              <a:t>Rev. 9:6  And </a:t>
            </a:r>
            <a:r>
              <a:rPr lang="en-US" sz="2800" b="1" dirty="0" smtClean="0">
                <a:solidFill>
                  <a:srgbClr val="FFFF00"/>
                </a:solidFill>
              </a:rPr>
              <a:t>in those days</a:t>
            </a:r>
            <a:r>
              <a:rPr lang="en-US" sz="2800" dirty="0" smtClean="0">
                <a:solidFill>
                  <a:schemeClr val="bg1"/>
                </a:solidFill>
              </a:rPr>
              <a:t> shall men seek death, and shall not find it; and shall desire to die, and death shall flee from them.</a:t>
            </a:r>
          </a:p>
          <a:p>
            <a:endParaRPr lang="en-US" sz="900" dirty="0" smtClean="0">
              <a:solidFill>
                <a:schemeClr val="bg1"/>
              </a:solidFill>
            </a:endParaRPr>
          </a:p>
          <a:p>
            <a:r>
              <a:rPr lang="en-US" sz="2800" dirty="0" smtClean="0">
                <a:solidFill>
                  <a:schemeClr val="bg1"/>
                </a:solidFill>
              </a:rPr>
              <a:t>Rev. 9:10  And they had tails like unto scorpions, and there were stings in their tails: and their power </a:t>
            </a:r>
            <a:r>
              <a:rPr lang="en-US" sz="2800" i="1" dirty="0" smtClean="0">
                <a:solidFill>
                  <a:schemeClr val="bg1"/>
                </a:solidFill>
              </a:rPr>
              <a:t>was</a:t>
            </a:r>
            <a:r>
              <a:rPr lang="en-US" sz="2800" dirty="0" smtClean="0">
                <a:solidFill>
                  <a:schemeClr val="bg1"/>
                </a:solidFill>
              </a:rPr>
              <a:t> to hurt men </a:t>
            </a:r>
            <a:r>
              <a:rPr lang="en-US" sz="2800" b="1" dirty="0" smtClean="0">
                <a:solidFill>
                  <a:srgbClr val="FFFF00"/>
                </a:solidFill>
              </a:rPr>
              <a:t>five months</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Gen. 7:24  And the waters prevailed upon the earth </a:t>
            </a:r>
            <a:r>
              <a:rPr lang="en-US" sz="2800" b="1" dirty="0" smtClean="0">
                <a:solidFill>
                  <a:srgbClr val="FFFF00"/>
                </a:solidFill>
              </a:rPr>
              <a:t>an hundred and fifty days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Gen. 8:3  And the waters returned from off the earth continually: and after the end of </a:t>
            </a:r>
            <a:r>
              <a:rPr lang="en-US" sz="2800" b="1" dirty="0" smtClean="0">
                <a:solidFill>
                  <a:srgbClr val="FFFF00"/>
                </a:solidFill>
              </a:rPr>
              <a:t>the hundred and fifty days</a:t>
            </a:r>
            <a:r>
              <a:rPr lang="en-US" sz="2800" dirty="0" smtClean="0">
                <a:solidFill>
                  <a:schemeClr val="bg1"/>
                </a:solidFill>
              </a:rPr>
              <a:t> the waters were abated.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1:5  There was in the days of Herod, the king of Judaea, </a:t>
            </a:r>
            <a:r>
              <a:rPr lang="en-US" sz="2800" b="1" dirty="0" smtClean="0">
                <a:solidFill>
                  <a:srgbClr val="FFFF00"/>
                </a:solidFill>
              </a:rPr>
              <a:t>a certain priest named Zacharias, of the course of </a:t>
            </a:r>
            <a:r>
              <a:rPr lang="en-US" sz="2800" b="1" dirty="0" err="1" smtClean="0">
                <a:solidFill>
                  <a:srgbClr val="FFFF00"/>
                </a:solidFill>
              </a:rPr>
              <a:t>Abia</a:t>
            </a:r>
            <a:r>
              <a:rPr lang="en-US" sz="2800" dirty="0" smtClean="0">
                <a:solidFill>
                  <a:schemeClr val="bg1"/>
                </a:solidFill>
              </a:rPr>
              <a:t>: and </a:t>
            </a:r>
            <a:r>
              <a:rPr lang="en-US" sz="2800" b="1" dirty="0" smtClean="0">
                <a:solidFill>
                  <a:srgbClr val="FFFF00"/>
                </a:solidFill>
              </a:rPr>
              <a:t>his wife </a:t>
            </a:r>
            <a:r>
              <a:rPr lang="en-US" sz="2800" b="1" i="1" dirty="0" smtClean="0">
                <a:solidFill>
                  <a:srgbClr val="FFFF00"/>
                </a:solidFill>
              </a:rPr>
              <a:t>was</a:t>
            </a:r>
            <a:r>
              <a:rPr lang="en-US" sz="2800" b="1" dirty="0" smtClean="0">
                <a:solidFill>
                  <a:srgbClr val="FFFF00"/>
                </a:solidFill>
              </a:rPr>
              <a:t> of the daughters of Aaron, and her name </a:t>
            </a:r>
            <a:r>
              <a:rPr lang="en-US" sz="2800" b="1" i="1" dirty="0" smtClean="0">
                <a:solidFill>
                  <a:srgbClr val="FFFF00"/>
                </a:solidFill>
              </a:rPr>
              <a:t>was</a:t>
            </a:r>
            <a:r>
              <a:rPr lang="en-US" sz="2800" b="1" dirty="0" smtClean="0">
                <a:solidFill>
                  <a:srgbClr val="FFFF00"/>
                </a:solidFill>
              </a:rPr>
              <a:t> Elisabeth</a:t>
            </a:r>
            <a:r>
              <a:rPr lang="en-US" sz="2800" dirty="0" smtClean="0">
                <a:solidFill>
                  <a:schemeClr val="bg1"/>
                </a:solidFill>
              </a:rPr>
              <a:t>.</a:t>
            </a:r>
          </a:p>
          <a:p>
            <a:endParaRPr lang="en-US" sz="800" i="1" dirty="0" smtClean="0">
              <a:solidFill>
                <a:schemeClr val="bg1"/>
              </a:solidFill>
            </a:endParaRPr>
          </a:p>
          <a:p>
            <a:r>
              <a:rPr lang="en-US" sz="2800" dirty="0" err="1" smtClean="0">
                <a:solidFill>
                  <a:schemeClr val="bg1"/>
                </a:solidFill>
              </a:rPr>
              <a:t>Luk</a:t>
            </a:r>
            <a:r>
              <a:rPr lang="en-US" sz="2800" dirty="0" smtClean="0">
                <a:solidFill>
                  <a:schemeClr val="bg1"/>
                </a:solidFill>
              </a:rPr>
              <a:t>. 1:6  And they were both righteous before God, walking in all the commandments and ordinances of the Lord blameless.</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1:7  And they had no child, because that Elisabeth was barren, and they both were </a:t>
            </a:r>
            <a:r>
              <a:rPr lang="en-US" sz="2800" i="1" dirty="0" smtClean="0">
                <a:solidFill>
                  <a:schemeClr val="bg1"/>
                </a:solidFill>
              </a:rPr>
              <a:t>now</a:t>
            </a:r>
            <a:r>
              <a:rPr lang="en-US" sz="2800" dirty="0" smtClean="0">
                <a:solidFill>
                  <a:schemeClr val="bg1"/>
                </a:solidFill>
              </a:rPr>
              <a:t> well stricken in years.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1:8  And it came to pass, that while </a:t>
            </a:r>
            <a:r>
              <a:rPr lang="en-US" sz="2800" b="1" dirty="0" smtClean="0">
                <a:solidFill>
                  <a:srgbClr val="FFFF00"/>
                </a:solidFill>
              </a:rPr>
              <a:t>he executed the priest's office before God in the order of his course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1:9  </a:t>
            </a:r>
            <a:r>
              <a:rPr lang="en-US" sz="2800" b="1" dirty="0" smtClean="0">
                <a:solidFill>
                  <a:srgbClr val="FFFF00"/>
                </a:solidFill>
              </a:rPr>
              <a:t>According to the custom of the priest's office, his lot was to burn incense when he went into the temple of the Lord</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1:10  And </a:t>
            </a:r>
            <a:r>
              <a:rPr lang="en-US" sz="2800" b="1" dirty="0" smtClean="0">
                <a:solidFill>
                  <a:srgbClr val="FFFF00"/>
                </a:solidFill>
              </a:rPr>
              <a:t>the whole multitude of the people were praying without at the time of incense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1:11  And there appeared unto him an angel of the Lord standing on the right side of </a:t>
            </a:r>
            <a:r>
              <a:rPr lang="en-US" sz="2800" b="1" dirty="0" smtClean="0">
                <a:solidFill>
                  <a:srgbClr val="FFFF00"/>
                </a:solidFill>
              </a:rPr>
              <a:t>the altar of incense</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1:12  And when </a:t>
            </a:r>
            <a:r>
              <a:rPr lang="en-US" sz="2800" b="1" dirty="0" smtClean="0">
                <a:solidFill>
                  <a:srgbClr val="FFFF00"/>
                </a:solidFill>
              </a:rPr>
              <a:t>Zacharias</a:t>
            </a:r>
            <a:r>
              <a:rPr lang="en-US" sz="2800" dirty="0" smtClean="0">
                <a:solidFill>
                  <a:schemeClr val="bg1"/>
                </a:solidFill>
              </a:rPr>
              <a:t> saw </a:t>
            </a:r>
            <a:r>
              <a:rPr lang="en-US" sz="2800" i="1" dirty="0" smtClean="0">
                <a:solidFill>
                  <a:schemeClr val="bg1"/>
                </a:solidFill>
              </a:rPr>
              <a:t>him</a:t>
            </a:r>
            <a:r>
              <a:rPr lang="en-US" sz="2800" dirty="0" smtClean="0">
                <a:solidFill>
                  <a:schemeClr val="bg1"/>
                </a:solidFill>
              </a:rPr>
              <a:t>, he was troubled, and fear fell upon him.</a:t>
            </a:r>
          </a:p>
          <a:p>
            <a:endParaRPr lang="en-US" sz="800" i="1" dirty="0" smtClean="0">
              <a:solidFill>
                <a:schemeClr val="bg1"/>
              </a:solidFill>
            </a:endParaRPr>
          </a:p>
          <a:p>
            <a:r>
              <a:rPr lang="en-US" sz="2800" dirty="0" err="1" smtClean="0">
                <a:solidFill>
                  <a:schemeClr val="bg1"/>
                </a:solidFill>
              </a:rPr>
              <a:t>Luk</a:t>
            </a:r>
            <a:r>
              <a:rPr lang="en-US" sz="2800" dirty="0" smtClean="0">
                <a:solidFill>
                  <a:schemeClr val="bg1"/>
                </a:solidFill>
              </a:rPr>
              <a:t>. 1:13  But the angel said unto him, Fear not, </a:t>
            </a:r>
            <a:r>
              <a:rPr lang="en-US" sz="2800" b="1" dirty="0" smtClean="0">
                <a:solidFill>
                  <a:srgbClr val="FFFF00"/>
                </a:solidFill>
              </a:rPr>
              <a:t>Zacharias</a:t>
            </a:r>
            <a:r>
              <a:rPr lang="en-US" sz="2800" dirty="0" smtClean="0">
                <a:solidFill>
                  <a:schemeClr val="bg1"/>
                </a:solidFill>
              </a:rPr>
              <a:t>: for thy prayer is heard; and </a:t>
            </a:r>
            <a:r>
              <a:rPr lang="en-US" sz="2800" b="1" dirty="0" smtClean="0">
                <a:solidFill>
                  <a:srgbClr val="FFFF00"/>
                </a:solidFill>
              </a:rPr>
              <a:t>thy wife Elisabeth shall bear thee a son, and thou </a:t>
            </a:r>
            <a:r>
              <a:rPr lang="en-US" sz="2800" b="1" dirty="0" err="1" smtClean="0">
                <a:solidFill>
                  <a:srgbClr val="FFFF00"/>
                </a:solidFill>
              </a:rPr>
              <a:t>shalt</a:t>
            </a:r>
            <a:r>
              <a:rPr lang="en-US" sz="2800" b="1" dirty="0" smtClean="0">
                <a:solidFill>
                  <a:srgbClr val="FFFF00"/>
                </a:solidFill>
              </a:rPr>
              <a:t> call his name John</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1:14  And thou </a:t>
            </a:r>
            <a:r>
              <a:rPr lang="en-US" sz="2800" dirty="0" err="1" smtClean="0">
                <a:solidFill>
                  <a:schemeClr val="bg1"/>
                </a:solidFill>
              </a:rPr>
              <a:t>shalt</a:t>
            </a:r>
            <a:r>
              <a:rPr lang="en-US" sz="2800" dirty="0" smtClean="0">
                <a:solidFill>
                  <a:schemeClr val="bg1"/>
                </a:solidFill>
              </a:rPr>
              <a:t> have joy and gladness; and many shall rejoice at his birth.</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1:15  For he shall be great in the sight of the Lord, and shall drink neither wine nor strong drink; and </a:t>
            </a:r>
            <a:r>
              <a:rPr lang="en-US" sz="2800" b="1" dirty="0" smtClean="0">
                <a:solidFill>
                  <a:srgbClr val="FFFF00"/>
                </a:solidFill>
              </a:rPr>
              <a:t>he shall be filled with the Holy Ghost, even from his mother's womb</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400" y="1524000"/>
            <a:ext cx="8839200" cy="5165583"/>
          </a:xfrm>
        </p:spPr>
      </p:pic>
      <p:graphicFrame>
        <p:nvGraphicFramePr>
          <p:cNvPr id="2" name="Table 1"/>
          <p:cNvGraphicFramePr>
            <a:graphicFrameLocks noGrp="1"/>
          </p:cNvGraphicFramePr>
          <p:nvPr>
            <p:extLst>
              <p:ext uri="{D42A27DB-BD31-4B8C-83A1-F6EECF244321}">
                <p14:modId xmlns="" xmlns:p14="http://schemas.microsoft.com/office/powerpoint/2010/main" val="1653676581"/>
              </p:ext>
            </p:extLst>
          </p:nvPr>
        </p:nvGraphicFramePr>
        <p:xfrm>
          <a:off x="228599" y="76201"/>
          <a:ext cx="8686804" cy="1515762"/>
        </p:xfrm>
        <a:graphic>
          <a:graphicData uri="http://schemas.openxmlformats.org/drawingml/2006/table">
            <a:tbl>
              <a:tblPr/>
              <a:tblGrid>
                <a:gridCol w="1240972"/>
                <a:gridCol w="1240972"/>
                <a:gridCol w="1240972"/>
                <a:gridCol w="1240972"/>
                <a:gridCol w="1240972"/>
                <a:gridCol w="1240972"/>
                <a:gridCol w="1240972"/>
              </a:tblGrid>
              <a:tr h="308919">
                <a:tc gridSpan="7">
                  <a:txBody>
                    <a:bodyPr/>
                    <a:lstStyle/>
                    <a:p>
                      <a:pPr algn="ctr" rtl="0">
                        <a:spcAft>
                          <a:spcPts val="0"/>
                        </a:spcAft>
                      </a:pPr>
                      <a:r>
                        <a:rPr lang="en-US" sz="2000" b="1" dirty="0">
                          <a:solidFill>
                            <a:schemeClr val="bg1"/>
                          </a:solidFill>
                          <a:effectLst/>
                        </a:rPr>
                        <a:t>The </a:t>
                      </a:r>
                      <a:r>
                        <a:rPr lang="en-US" sz="2000" b="1" dirty="0" smtClean="0">
                          <a:solidFill>
                            <a:schemeClr val="bg1"/>
                          </a:solidFill>
                          <a:effectLst/>
                        </a:rPr>
                        <a:t>Feasts of the LORD – Leviticus</a:t>
                      </a:r>
                      <a:r>
                        <a:rPr lang="en-US" sz="2000" b="1" baseline="0" dirty="0" smtClean="0">
                          <a:solidFill>
                            <a:schemeClr val="bg1"/>
                          </a:solidFill>
                          <a:effectLst/>
                        </a:rPr>
                        <a:t> 23</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8919">
                <a:tc>
                  <a:txBody>
                    <a:bodyPr/>
                    <a:lstStyle/>
                    <a:p>
                      <a:pPr algn="ctr" rtl="0">
                        <a:spcAft>
                          <a:spcPts val="0"/>
                        </a:spcAft>
                      </a:pPr>
                      <a:r>
                        <a:rPr lang="en-US" sz="2000" b="1" dirty="0" smtClean="0">
                          <a:solidFill>
                            <a:schemeClr val="bg1"/>
                          </a:solidFill>
                          <a:effectLst/>
                        </a:rPr>
                        <a:t>23:4-5</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23:6-8</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23:10-14</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23:15-22</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23:24-25</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23:27-32</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23:34-44</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53762">
                <a:tc>
                  <a:txBody>
                    <a:bodyPr/>
                    <a:lstStyle/>
                    <a:p>
                      <a:pPr algn="ctr" rtl="0">
                        <a:spcAft>
                          <a:spcPts val="0"/>
                        </a:spcAft>
                      </a:pPr>
                      <a:r>
                        <a:rPr lang="en-US" sz="1200" b="1" dirty="0" smtClean="0">
                          <a:solidFill>
                            <a:schemeClr val="bg1"/>
                          </a:solidFill>
                          <a:effectLst/>
                        </a:rPr>
                        <a:t>Passover</a:t>
                      </a:r>
                    </a:p>
                    <a:p>
                      <a:pPr algn="ctr" rtl="0">
                        <a:spcAft>
                          <a:spcPts val="0"/>
                        </a:spcAft>
                      </a:pPr>
                      <a:r>
                        <a:rPr lang="en-US" sz="1200" b="1" dirty="0" smtClean="0">
                          <a:solidFill>
                            <a:schemeClr val="bg1"/>
                          </a:solidFill>
                          <a:effectLst/>
                        </a:rPr>
                        <a:t>(1st), (14th)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Unleavened Bread</a:t>
                      </a:r>
                    </a:p>
                    <a:p>
                      <a:pPr algn="ctr" rtl="0">
                        <a:spcAft>
                          <a:spcPts val="0"/>
                        </a:spcAft>
                      </a:pPr>
                      <a:r>
                        <a:rPr lang="en-US" sz="1200" b="1" dirty="0" smtClean="0">
                          <a:solidFill>
                            <a:schemeClr val="bg1"/>
                          </a:solidFill>
                          <a:effectLst/>
                        </a:rPr>
                        <a:t>(1st), (15th-21st)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err="1" smtClean="0">
                          <a:solidFill>
                            <a:schemeClr val="bg1"/>
                          </a:solidFill>
                          <a:effectLst/>
                        </a:rPr>
                        <a:t>Firstfruits</a:t>
                      </a:r>
                      <a:r>
                        <a:rPr lang="en-US" sz="1200" b="1" dirty="0" smtClean="0">
                          <a:solidFill>
                            <a:schemeClr val="bg1"/>
                          </a:solidFill>
                          <a:effectLst/>
                        </a:rPr>
                        <a:t> or </a:t>
                      </a:r>
                    </a:p>
                    <a:p>
                      <a:pPr algn="ctr" rtl="0">
                        <a:spcAft>
                          <a:spcPts val="0"/>
                        </a:spcAft>
                      </a:pPr>
                      <a:r>
                        <a:rPr lang="en-US" sz="1200" b="1" dirty="0" err="1" smtClean="0">
                          <a:solidFill>
                            <a:schemeClr val="bg1"/>
                          </a:solidFill>
                          <a:effectLst/>
                        </a:rPr>
                        <a:t>Wavesheaf</a:t>
                      </a:r>
                      <a:endParaRPr lang="en-US" sz="1200" b="1" dirty="0" smtClean="0">
                        <a:solidFill>
                          <a:schemeClr val="bg1"/>
                        </a:solidFill>
                        <a:effectLst/>
                      </a:endParaRPr>
                    </a:p>
                    <a:p>
                      <a:pPr algn="ctr" rtl="0">
                        <a:spcAft>
                          <a:spcPts val="0"/>
                        </a:spcAft>
                      </a:pPr>
                      <a:r>
                        <a:rPr lang="en-US" sz="1200" b="1" dirty="0" smtClean="0">
                          <a:solidFill>
                            <a:schemeClr val="bg1"/>
                          </a:solidFill>
                          <a:effectLst/>
                        </a:rPr>
                        <a:t>(1st), (16th)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Pentecost</a:t>
                      </a:r>
                    </a:p>
                    <a:p>
                      <a:pPr algn="ctr" rtl="0">
                        <a:spcAft>
                          <a:spcPts val="0"/>
                        </a:spcAft>
                      </a:pPr>
                      <a:r>
                        <a:rPr lang="en-US" sz="1200" b="1" dirty="0" smtClean="0">
                          <a:solidFill>
                            <a:schemeClr val="bg1"/>
                          </a:solidFill>
                          <a:effectLst/>
                        </a:rPr>
                        <a:t>(3rd), (50</a:t>
                      </a:r>
                      <a:r>
                        <a:rPr lang="en-US" sz="1200" b="1" baseline="30000" dirty="0" smtClean="0">
                          <a:solidFill>
                            <a:schemeClr val="bg1"/>
                          </a:solidFill>
                          <a:effectLst/>
                        </a:rPr>
                        <a:t>th</a:t>
                      </a:r>
                      <a:r>
                        <a:rPr lang="en-US" sz="1200" b="1" baseline="0" dirty="0" smtClean="0">
                          <a:solidFill>
                            <a:schemeClr val="bg1"/>
                          </a:solidFill>
                          <a:effectLst/>
                        </a:rPr>
                        <a:t> day from </a:t>
                      </a:r>
                      <a:r>
                        <a:rPr lang="en-US" sz="1200" b="1" baseline="0" dirty="0" err="1" smtClean="0">
                          <a:solidFill>
                            <a:schemeClr val="bg1"/>
                          </a:solidFill>
                          <a:effectLst/>
                        </a:rPr>
                        <a:t>Firstfruits</a:t>
                      </a:r>
                      <a:r>
                        <a:rPr lang="en-US" sz="1200" b="1" baseline="0" dirty="0" smtClean="0">
                          <a:solidFill>
                            <a:schemeClr val="bg1"/>
                          </a:solidFill>
                          <a:effectLst/>
                        </a:rPr>
                        <a: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Trumpets</a:t>
                      </a:r>
                    </a:p>
                    <a:p>
                      <a:pPr algn="ctr" rtl="0">
                        <a:spcAft>
                          <a:spcPts val="0"/>
                        </a:spcAft>
                      </a:pPr>
                      <a:r>
                        <a:rPr lang="en-US" sz="1200" b="1" dirty="0" smtClean="0">
                          <a:solidFill>
                            <a:schemeClr val="bg1"/>
                          </a:solidFill>
                          <a:effectLst/>
                        </a:rPr>
                        <a:t>(7th), (1st)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Atonement</a:t>
                      </a:r>
                    </a:p>
                    <a:p>
                      <a:pPr algn="ctr" rtl="0">
                        <a:spcAft>
                          <a:spcPts val="0"/>
                        </a:spcAft>
                      </a:pPr>
                      <a:r>
                        <a:rPr lang="en-US" sz="1200" b="1" dirty="0" smtClean="0">
                          <a:solidFill>
                            <a:schemeClr val="bg1"/>
                          </a:solidFill>
                          <a:effectLst/>
                        </a:rPr>
                        <a:t>(7th), (10th)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Tabernacles</a:t>
                      </a:r>
                    </a:p>
                    <a:p>
                      <a:pPr algn="ctr" rtl="0">
                        <a:spcAft>
                          <a:spcPts val="0"/>
                        </a:spcAft>
                      </a:pPr>
                      <a:r>
                        <a:rPr lang="en-US" sz="1200" b="1" dirty="0" smtClean="0">
                          <a:solidFill>
                            <a:schemeClr val="bg1"/>
                          </a:solidFill>
                          <a:effectLst/>
                        </a:rPr>
                        <a:t>(7th), (15th-21st,22nd)</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759050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1:16  </a:t>
            </a:r>
            <a:r>
              <a:rPr lang="en-US" sz="2800" b="1" dirty="0" smtClean="0">
                <a:solidFill>
                  <a:srgbClr val="FFFF00"/>
                </a:solidFill>
              </a:rPr>
              <a:t>And many of the children of Israel shall he turn to the Lord their God.</a:t>
            </a:r>
          </a:p>
          <a:p>
            <a:endParaRPr lang="en-US" sz="600" dirty="0" smtClean="0">
              <a:solidFill>
                <a:schemeClr val="bg1"/>
              </a:solidFill>
            </a:endParaRPr>
          </a:p>
          <a:p>
            <a:r>
              <a:rPr lang="en-US" sz="2800" dirty="0" err="1" smtClean="0">
                <a:solidFill>
                  <a:schemeClr val="bg1"/>
                </a:solidFill>
              </a:rPr>
              <a:t>Luk</a:t>
            </a:r>
            <a:r>
              <a:rPr lang="en-US" sz="2800" dirty="0" smtClean="0">
                <a:solidFill>
                  <a:schemeClr val="bg1"/>
                </a:solidFill>
              </a:rPr>
              <a:t>. 1:17  And </a:t>
            </a:r>
            <a:r>
              <a:rPr lang="en-US" sz="2800" b="1" dirty="0" smtClean="0">
                <a:solidFill>
                  <a:srgbClr val="FFFF00"/>
                </a:solidFill>
              </a:rPr>
              <a:t>he shall go before him in the spirit and power of Elias, to turn the hearts of the fathers to the children, and the disobedient to the wisdom of the just; to make ready a people prepared for the Lord</a:t>
            </a:r>
            <a:r>
              <a:rPr lang="en-US" sz="2800" dirty="0" smtClean="0">
                <a:solidFill>
                  <a:schemeClr val="bg1"/>
                </a:solidFill>
              </a:rPr>
              <a:t>.</a:t>
            </a:r>
          </a:p>
          <a:p>
            <a:endParaRPr lang="en-US" sz="600" dirty="0" smtClean="0">
              <a:solidFill>
                <a:schemeClr val="bg1"/>
              </a:solidFill>
            </a:endParaRPr>
          </a:p>
          <a:p>
            <a:r>
              <a:rPr lang="en-US" sz="2800" dirty="0" err="1" smtClean="0">
                <a:solidFill>
                  <a:schemeClr val="bg1"/>
                </a:solidFill>
              </a:rPr>
              <a:t>Luk</a:t>
            </a:r>
            <a:r>
              <a:rPr lang="en-US" sz="2800" dirty="0" smtClean="0">
                <a:solidFill>
                  <a:schemeClr val="bg1"/>
                </a:solidFill>
              </a:rPr>
              <a:t>. 1:18  And </a:t>
            </a:r>
            <a:r>
              <a:rPr lang="en-US" sz="2800" b="1" dirty="0" smtClean="0">
                <a:solidFill>
                  <a:srgbClr val="FFFF00"/>
                </a:solidFill>
              </a:rPr>
              <a:t>Zacharias</a:t>
            </a:r>
            <a:r>
              <a:rPr lang="en-US" sz="2800" dirty="0" smtClean="0">
                <a:solidFill>
                  <a:schemeClr val="bg1"/>
                </a:solidFill>
              </a:rPr>
              <a:t> said unto the angel, Whereby shall I know this? for I am an old man, and my wife well stricken in years.</a:t>
            </a:r>
          </a:p>
          <a:p>
            <a:endParaRPr lang="en-US" sz="600" dirty="0" smtClean="0">
              <a:solidFill>
                <a:schemeClr val="bg1"/>
              </a:solidFill>
            </a:endParaRPr>
          </a:p>
          <a:p>
            <a:r>
              <a:rPr lang="en-US" sz="2800" dirty="0" err="1" smtClean="0">
                <a:solidFill>
                  <a:schemeClr val="bg1"/>
                </a:solidFill>
              </a:rPr>
              <a:t>Luk</a:t>
            </a:r>
            <a:r>
              <a:rPr lang="en-US" sz="2800" dirty="0" smtClean="0">
                <a:solidFill>
                  <a:schemeClr val="bg1"/>
                </a:solidFill>
              </a:rPr>
              <a:t>. 1:19  And the angel answering said unto him, I am Gabriel, that stand in the presence of God; and am sent to speak unto thee, and to </a:t>
            </a:r>
            <a:r>
              <a:rPr lang="en-US" sz="2800" dirty="0" err="1" smtClean="0">
                <a:solidFill>
                  <a:schemeClr val="bg1"/>
                </a:solidFill>
              </a:rPr>
              <a:t>shew</a:t>
            </a:r>
            <a:r>
              <a:rPr lang="en-US" sz="2800" dirty="0" smtClean="0">
                <a:solidFill>
                  <a:schemeClr val="bg1"/>
                </a:solidFill>
              </a:rPr>
              <a:t> thee these glad tidings.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1:20  And, behold, thou </a:t>
            </a:r>
            <a:r>
              <a:rPr lang="en-US" sz="2800" dirty="0" err="1" smtClean="0">
                <a:solidFill>
                  <a:schemeClr val="bg1"/>
                </a:solidFill>
              </a:rPr>
              <a:t>shalt</a:t>
            </a:r>
            <a:r>
              <a:rPr lang="en-US" sz="2800" dirty="0" smtClean="0">
                <a:solidFill>
                  <a:schemeClr val="bg1"/>
                </a:solidFill>
              </a:rPr>
              <a:t> be dumb, and </a:t>
            </a:r>
            <a:r>
              <a:rPr lang="en-US" sz="2800" b="1" dirty="0" smtClean="0">
                <a:solidFill>
                  <a:srgbClr val="FFFF00"/>
                </a:solidFill>
              </a:rPr>
              <a:t>not able to speak, until the day that these things shall be performed</a:t>
            </a:r>
            <a:r>
              <a:rPr lang="en-US" sz="2800" dirty="0" smtClean="0">
                <a:solidFill>
                  <a:schemeClr val="bg1"/>
                </a:solidFill>
              </a:rPr>
              <a:t>, because thou </a:t>
            </a:r>
            <a:r>
              <a:rPr lang="en-US" sz="2800" dirty="0" err="1" smtClean="0">
                <a:solidFill>
                  <a:schemeClr val="bg1"/>
                </a:solidFill>
              </a:rPr>
              <a:t>believest</a:t>
            </a:r>
            <a:r>
              <a:rPr lang="en-US" sz="2800" dirty="0" smtClean="0">
                <a:solidFill>
                  <a:schemeClr val="bg1"/>
                </a:solidFill>
              </a:rPr>
              <a:t> not my words, which shall be fulfilled in their season.</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1:21  And </a:t>
            </a:r>
            <a:r>
              <a:rPr lang="en-US" sz="2800" b="1" dirty="0" smtClean="0">
                <a:solidFill>
                  <a:srgbClr val="FFFF00"/>
                </a:solidFill>
              </a:rPr>
              <a:t>the people waited for Zacharias, and </a:t>
            </a:r>
            <a:r>
              <a:rPr lang="en-US" sz="2800" b="1" dirty="0" err="1" smtClean="0">
                <a:solidFill>
                  <a:srgbClr val="FFFF00"/>
                </a:solidFill>
              </a:rPr>
              <a:t>marvelled</a:t>
            </a:r>
            <a:r>
              <a:rPr lang="en-US" sz="2800" b="1" dirty="0" smtClean="0">
                <a:solidFill>
                  <a:srgbClr val="FFFF00"/>
                </a:solidFill>
              </a:rPr>
              <a:t> that he tarried so long in the temple</a:t>
            </a:r>
            <a:r>
              <a:rPr lang="en-US" sz="2800" dirty="0" smtClean="0">
                <a:solidFill>
                  <a:schemeClr val="bg1"/>
                </a:solidFill>
              </a:rPr>
              <a:t>.</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1:22  And when </a:t>
            </a:r>
            <a:r>
              <a:rPr lang="en-US" sz="2800" b="1" dirty="0" smtClean="0">
                <a:solidFill>
                  <a:srgbClr val="FFFF00"/>
                </a:solidFill>
              </a:rPr>
              <a:t>he came out, he could not speak unto them</a:t>
            </a:r>
            <a:r>
              <a:rPr lang="en-US" sz="2800" dirty="0" smtClean="0">
                <a:solidFill>
                  <a:schemeClr val="bg1"/>
                </a:solidFill>
              </a:rPr>
              <a:t>: and they perceived that he had seen a vision in the temple: for he beckoned unto them, and remained speechless.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Luk</a:t>
            </a:r>
            <a:r>
              <a:rPr lang="en-US" sz="2800" dirty="0" smtClean="0">
                <a:solidFill>
                  <a:schemeClr val="bg1"/>
                </a:solidFill>
              </a:rPr>
              <a:t>. 1:23  And it came to pass, that, as soon as the days of his ministration were accomplished, he departed to his own house.</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1:24  And </a:t>
            </a:r>
            <a:r>
              <a:rPr lang="en-US" sz="2800" b="1" dirty="0" smtClean="0">
                <a:solidFill>
                  <a:srgbClr val="FFFF00"/>
                </a:solidFill>
              </a:rPr>
              <a:t>after those days his wife Elisabeth conceived, and hid herself five months</a:t>
            </a:r>
            <a:r>
              <a:rPr lang="en-US" sz="2800" dirty="0" smtClean="0">
                <a:solidFill>
                  <a:schemeClr val="bg1"/>
                </a:solidFill>
              </a:rPr>
              <a:t>, saying,</a:t>
            </a:r>
          </a:p>
          <a:p>
            <a:endParaRPr lang="en-US" sz="800" dirty="0" smtClean="0">
              <a:solidFill>
                <a:schemeClr val="bg1"/>
              </a:solidFill>
            </a:endParaRPr>
          </a:p>
          <a:p>
            <a:r>
              <a:rPr lang="en-US" sz="2800" dirty="0" err="1" smtClean="0">
                <a:solidFill>
                  <a:schemeClr val="bg1"/>
                </a:solidFill>
              </a:rPr>
              <a:t>Luk</a:t>
            </a:r>
            <a:r>
              <a:rPr lang="en-US" sz="2800" dirty="0" smtClean="0">
                <a:solidFill>
                  <a:schemeClr val="bg1"/>
                </a:solidFill>
              </a:rPr>
              <a:t>. 1:25  Thus hath the Lord dealt with me in the days wherein he looked on </a:t>
            </a:r>
            <a:r>
              <a:rPr lang="en-US" sz="2800" i="1" dirty="0" smtClean="0">
                <a:solidFill>
                  <a:schemeClr val="bg1"/>
                </a:solidFill>
              </a:rPr>
              <a:t>me</a:t>
            </a:r>
            <a:r>
              <a:rPr lang="en-US" sz="2800" dirty="0" smtClean="0">
                <a:solidFill>
                  <a:schemeClr val="bg1"/>
                </a:solidFill>
              </a:rPr>
              <a:t>, to take away my reproach among men.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Zacharias was a priest, after the order of Aaron, and His wife, Elisabeth, was also a daughter of Aaron.  He represents Jesus, going into the Holy Place at the time of incense, while she represents the Church.  Jesus had ascended, and went to minister in the Holy Place (</a:t>
            </a:r>
            <a:r>
              <a:rPr lang="en-US" sz="2600" b="1" dirty="0" smtClean="0">
                <a:solidFill>
                  <a:srgbClr val="00B050"/>
                </a:solidFill>
              </a:rPr>
              <a:t>Rev.</a:t>
            </a:r>
            <a:r>
              <a:rPr lang="en-US" sz="2600" dirty="0" smtClean="0">
                <a:solidFill>
                  <a:schemeClr val="bg1"/>
                </a:solidFill>
              </a:rPr>
              <a:t> 1:10-20) and also specifically at the Golden Altar of Incense in Heaven (</a:t>
            </a:r>
            <a:r>
              <a:rPr lang="en-US" sz="2600" b="1" dirty="0" smtClean="0">
                <a:solidFill>
                  <a:srgbClr val="00B050"/>
                </a:solidFill>
              </a:rPr>
              <a:t>Rev.</a:t>
            </a:r>
            <a:r>
              <a:rPr lang="en-US" sz="2600" dirty="0" smtClean="0">
                <a:solidFill>
                  <a:schemeClr val="bg1"/>
                </a:solidFill>
              </a:rPr>
              <a:t> 8:3-5).  The people of God were outside (on earth, in the courtyard) praying.  Jesus received a message for His people and sent it:</a:t>
            </a:r>
          </a:p>
          <a:p>
            <a:endParaRPr lang="en-US" sz="700" dirty="0" smtClean="0">
              <a:solidFill>
                <a:schemeClr val="bg1"/>
              </a:solidFill>
            </a:endParaRPr>
          </a:p>
          <a:p>
            <a:r>
              <a:rPr lang="en-US" sz="2400" dirty="0" smtClean="0">
                <a:solidFill>
                  <a:schemeClr val="bg1"/>
                </a:solidFill>
              </a:rPr>
              <a:t>Hidden 5 Months, 4 more </a:t>
            </a:r>
            <a:r>
              <a:rPr lang="en-US" sz="2400" b="1" dirty="0" smtClean="0">
                <a:solidFill>
                  <a:srgbClr val="00B050"/>
                </a:solidFill>
              </a:rPr>
              <a:t>(pregnant)</a:t>
            </a:r>
            <a:r>
              <a:rPr lang="en-US" sz="2400" dirty="0" smtClean="0">
                <a:solidFill>
                  <a:schemeClr val="bg1"/>
                </a:solidFill>
              </a:rPr>
              <a:t>, then the Harvest (</a:t>
            </a:r>
            <a:r>
              <a:rPr lang="en-US" sz="2400" b="1" dirty="0" err="1" smtClean="0">
                <a:solidFill>
                  <a:srgbClr val="00B050"/>
                </a:solidFill>
              </a:rPr>
              <a:t>Jhn</a:t>
            </a:r>
            <a:r>
              <a:rPr lang="en-US" sz="2400" b="1" dirty="0" smtClean="0">
                <a:solidFill>
                  <a:srgbClr val="00B050"/>
                </a:solidFill>
              </a:rPr>
              <a:t>.</a:t>
            </a:r>
            <a:r>
              <a:rPr lang="en-US" sz="2400" dirty="0" smtClean="0">
                <a:solidFill>
                  <a:schemeClr val="bg1"/>
                </a:solidFill>
              </a:rPr>
              <a:t> 4:35):</a:t>
            </a:r>
          </a:p>
          <a:p>
            <a:endParaRPr lang="en-US" sz="700" dirty="0" smtClean="0">
              <a:solidFill>
                <a:schemeClr val="bg1"/>
              </a:solidFill>
            </a:endParaRPr>
          </a:p>
          <a:p>
            <a:pPr lvl="1"/>
            <a:r>
              <a:rPr lang="en-US" sz="2400" dirty="0" err="1" smtClean="0">
                <a:solidFill>
                  <a:schemeClr val="bg1"/>
                </a:solidFill>
              </a:rPr>
              <a:t>Jhn</a:t>
            </a:r>
            <a:r>
              <a:rPr lang="en-US" sz="2400" dirty="0" smtClean="0">
                <a:solidFill>
                  <a:schemeClr val="bg1"/>
                </a:solidFill>
              </a:rPr>
              <a:t>. 4:35  Say not ye, There are yet </a:t>
            </a:r>
            <a:r>
              <a:rPr lang="en-US" sz="2400" b="1" dirty="0" smtClean="0">
                <a:solidFill>
                  <a:srgbClr val="FFFF00"/>
                </a:solidFill>
              </a:rPr>
              <a:t>four months, and then cometh harvest</a:t>
            </a:r>
            <a:r>
              <a:rPr lang="en-US" sz="2400" dirty="0" smtClean="0">
                <a:solidFill>
                  <a:schemeClr val="bg1"/>
                </a:solidFill>
              </a:rPr>
              <a:t>? behold, I say unto you, Lift up your eyes, and look on the fields; for they are white already to harvest.</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8:3  And </a:t>
            </a:r>
            <a:r>
              <a:rPr lang="en-US" sz="2800" b="1" dirty="0" smtClean="0">
                <a:solidFill>
                  <a:srgbClr val="FFFF00"/>
                </a:solidFill>
              </a:rPr>
              <a:t>another angel came and stood at the altar, having a golden censer; and there was given unto him much incense, that he should offer it with the prayers of all saints upon the golden altar which was before the throne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8:4  </a:t>
            </a:r>
            <a:r>
              <a:rPr lang="en-US" sz="2800" b="1" dirty="0" smtClean="0">
                <a:solidFill>
                  <a:srgbClr val="FFFF00"/>
                </a:solidFill>
              </a:rPr>
              <a:t>And the smoke of the incense, which came with the prayers of the saints, ascended up before God out of the angel's hand</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8:5  And the angel took the censer, and filled it with fire of the altar, and cast it into the earth: and there were voices, and </a:t>
            </a:r>
            <a:r>
              <a:rPr lang="en-US" sz="2800" dirty="0" err="1" smtClean="0">
                <a:solidFill>
                  <a:schemeClr val="bg1"/>
                </a:solidFill>
              </a:rPr>
              <a:t>thunderings</a:t>
            </a:r>
            <a:r>
              <a:rPr lang="en-US" sz="2800" dirty="0" smtClean="0">
                <a:solidFill>
                  <a:schemeClr val="bg1"/>
                </a:solidFill>
              </a:rPr>
              <a:t>, and </a:t>
            </a:r>
            <a:r>
              <a:rPr lang="en-US" sz="2800" dirty="0" err="1" smtClean="0">
                <a:solidFill>
                  <a:schemeClr val="bg1"/>
                </a:solidFill>
              </a:rPr>
              <a:t>lightnings</a:t>
            </a:r>
            <a:r>
              <a:rPr lang="en-US" sz="2800" dirty="0" smtClean="0">
                <a:solidFill>
                  <a:schemeClr val="bg1"/>
                </a:solidFill>
              </a:rPr>
              <a:t>, and an earthquake.</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Just as Zacharias, could not directly speak to the people or his wife, he could send a writing.  Jesus, having ascended to Heaven, could send messengers and writings (Bible).  Once the message was received by the woman (Church), it began to be pregnant for 5 months, though being hid (wilderness period, just as Noah was hid in the Ark), but a time would approach, being 4 more months (9 months for pregnancy), and the Last Elijah message, the Last John the Baptist message, the final Heralding message of the 2</a:t>
            </a:r>
            <a:r>
              <a:rPr lang="en-US" sz="2600" baseline="30000" dirty="0" smtClean="0">
                <a:solidFill>
                  <a:schemeClr val="bg1"/>
                </a:solidFill>
              </a:rPr>
              <a:t>nd</a:t>
            </a:r>
            <a:r>
              <a:rPr lang="en-US" sz="2600" dirty="0" smtClean="0">
                <a:solidFill>
                  <a:schemeClr val="bg1"/>
                </a:solidFill>
              </a:rPr>
              <a:t> Advent, would appear, </a:t>
            </a:r>
            <a:r>
              <a:rPr lang="en-US" sz="2600" dirty="0" smtClean="0">
                <a:solidFill>
                  <a:srgbClr val="00B050"/>
                </a:solidFill>
              </a:rPr>
              <a:t>Rev.</a:t>
            </a:r>
            <a:r>
              <a:rPr lang="en-US" sz="2600" dirty="0" smtClean="0">
                <a:solidFill>
                  <a:schemeClr val="bg1"/>
                </a:solidFill>
              </a:rPr>
              <a:t> 10:1-11, 14:6-12.</a:t>
            </a:r>
          </a:p>
          <a:p>
            <a:endParaRPr lang="en-US" sz="800" dirty="0" smtClean="0">
              <a:solidFill>
                <a:schemeClr val="bg1"/>
              </a:solidFill>
            </a:endParaRPr>
          </a:p>
          <a:p>
            <a:r>
              <a:rPr lang="en-US" sz="2600" dirty="0" smtClean="0">
                <a:solidFill>
                  <a:schemeClr val="bg1"/>
                </a:solidFill>
              </a:rPr>
              <a:t>Jesus sent warning in the Great Awakening and Advent movement, sounding the Trumpet for the alarm, for the battle, and for the gathering.</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Fifth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b="1" dirty="0" smtClean="0">
                <a:solidFill>
                  <a:schemeClr val="bg1"/>
                </a:solidFill>
              </a:rPr>
              <a:t>From Pentecost (</a:t>
            </a:r>
            <a:r>
              <a:rPr lang="en-US" sz="2800" b="1" dirty="0" smtClean="0">
                <a:solidFill>
                  <a:srgbClr val="FF0000"/>
                </a:solidFill>
              </a:rPr>
              <a:t>AD 31</a:t>
            </a:r>
            <a:r>
              <a:rPr lang="en-US" sz="2800" b="1" dirty="0" smtClean="0">
                <a:solidFill>
                  <a:schemeClr val="bg1"/>
                </a:solidFill>
              </a:rPr>
              <a:t>), which takes place in the 3</a:t>
            </a:r>
            <a:r>
              <a:rPr lang="en-US" sz="2800" b="1" baseline="30000" dirty="0" smtClean="0">
                <a:solidFill>
                  <a:schemeClr val="bg1"/>
                </a:solidFill>
              </a:rPr>
              <a:t>rd</a:t>
            </a:r>
            <a:r>
              <a:rPr lang="en-US" sz="2800" b="1" dirty="0" smtClean="0">
                <a:solidFill>
                  <a:schemeClr val="bg1"/>
                </a:solidFill>
              </a:rPr>
              <a:t> Month Sivan, we count 5 months, inclusive:</a:t>
            </a:r>
          </a:p>
          <a:p>
            <a:endParaRPr lang="en-US" sz="800" dirty="0" smtClean="0">
              <a:solidFill>
                <a:schemeClr val="bg1"/>
              </a:solidFill>
            </a:endParaRPr>
          </a:p>
          <a:p>
            <a:pPr lvl="1"/>
            <a:r>
              <a:rPr lang="en-US" b="1" dirty="0" smtClean="0">
                <a:solidFill>
                  <a:srgbClr val="FFFF00"/>
                </a:solidFill>
              </a:rPr>
              <a:t>3</a:t>
            </a:r>
            <a:r>
              <a:rPr lang="en-US" b="1" baseline="30000" dirty="0" smtClean="0">
                <a:solidFill>
                  <a:srgbClr val="FFFF00"/>
                </a:solidFill>
              </a:rPr>
              <a:t>rd</a:t>
            </a:r>
            <a:r>
              <a:rPr lang="en-US" b="1" dirty="0" smtClean="0">
                <a:solidFill>
                  <a:srgbClr val="FFFF00"/>
                </a:solidFill>
              </a:rPr>
              <a:t> Month Sivan (Pentecost; </a:t>
            </a:r>
            <a:r>
              <a:rPr lang="en-US" b="1" dirty="0" smtClean="0">
                <a:solidFill>
                  <a:srgbClr val="FF0000"/>
                </a:solidFill>
              </a:rPr>
              <a:t>AD 31</a:t>
            </a:r>
            <a:r>
              <a:rPr lang="en-US" b="1" dirty="0" smtClean="0">
                <a:solidFill>
                  <a:srgbClr val="FFFF00"/>
                </a:solidFill>
              </a:rPr>
              <a:t>) – 1 Months</a:t>
            </a:r>
          </a:p>
          <a:p>
            <a:pPr lvl="1"/>
            <a:r>
              <a:rPr lang="en-US" b="1" dirty="0" smtClean="0">
                <a:solidFill>
                  <a:schemeClr val="bg1"/>
                </a:solidFill>
              </a:rPr>
              <a:t>4</a:t>
            </a:r>
            <a:r>
              <a:rPr lang="en-US" b="1" baseline="30000" dirty="0" smtClean="0">
                <a:solidFill>
                  <a:schemeClr val="bg1"/>
                </a:solidFill>
              </a:rPr>
              <a:t>th</a:t>
            </a:r>
            <a:r>
              <a:rPr lang="en-US" b="1" dirty="0" smtClean="0">
                <a:solidFill>
                  <a:schemeClr val="bg1"/>
                </a:solidFill>
              </a:rPr>
              <a:t> Month ‘Tammuz’ (No feast) – 2 Months</a:t>
            </a:r>
          </a:p>
          <a:p>
            <a:pPr lvl="1"/>
            <a:r>
              <a:rPr lang="en-US" b="1" dirty="0" smtClean="0">
                <a:solidFill>
                  <a:schemeClr val="bg1"/>
                </a:solidFill>
              </a:rPr>
              <a:t>5</a:t>
            </a:r>
            <a:r>
              <a:rPr lang="en-US" b="1" baseline="30000" dirty="0" smtClean="0">
                <a:solidFill>
                  <a:schemeClr val="bg1"/>
                </a:solidFill>
              </a:rPr>
              <a:t>th</a:t>
            </a:r>
            <a:r>
              <a:rPr lang="en-US" b="1" dirty="0" smtClean="0">
                <a:solidFill>
                  <a:schemeClr val="bg1"/>
                </a:solidFill>
              </a:rPr>
              <a:t> Month ‘Av’ (No feast) – 3 Months</a:t>
            </a:r>
          </a:p>
          <a:p>
            <a:pPr lvl="1"/>
            <a:r>
              <a:rPr lang="en-US" b="1" dirty="0" smtClean="0">
                <a:solidFill>
                  <a:schemeClr val="bg1"/>
                </a:solidFill>
              </a:rPr>
              <a:t>6</a:t>
            </a:r>
            <a:r>
              <a:rPr lang="en-US" b="1" baseline="30000" dirty="0" smtClean="0">
                <a:solidFill>
                  <a:schemeClr val="bg1"/>
                </a:solidFill>
              </a:rPr>
              <a:t>th</a:t>
            </a:r>
            <a:r>
              <a:rPr lang="en-US" b="1" dirty="0" smtClean="0">
                <a:solidFill>
                  <a:schemeClr val="bg1"/>
                </a:solidFill>
              </a:rPr>
              <a:t> Month Elul (No feast) – 4 Months</a:t>
            </a:r>
          </a:p>
          <a:p>
            <a:pPr lvl="1"/>
            <a:r>
              <a:rPr lang="en-US" b="1" dirty="0" smtClean="0">
                <a:solidFill>
                  <a:srgbClr val="FFFF00"/>
                </a:solidFill>
              </a:rPr>
              <a:t>7</a:t>
            </a:r>
            <a:r>
              <a:rPr lang="en-US" b="1" baseline="30000" dirty="0" smtClean="0">
                <a:solidFill>
                  <a:srgbClr val="FFFF00"/>
                </a:solidFill>
              </a:rPr>
              <a:t>th</a:t>
            </a:r>
            <a:r>
              <a:rPr lang="en-US" b="1" dirty="0" smtClean="0">
                <a:solidFill>
                  <a:srgbClr val="FFFF00"/>
                </a:solidFill>
              </a:rPr>
              <a:t> Month </a:t>
            </a:r>
            <a:r>
              <a:rPr lang="en-US" b="1" dirty="0" err="1" smtClean="0">
                <a:solidFill>
                  <a:srgbClr val="FFFF00"/>
                </a:solidFill>
              </a:rPr>
              <a:t>Ethanim</a:t>
            </a:r>
            <a:r>
              <a:rPr lang="en-US" b="1" dirty="0" smtClean="0">
                <a:solidFill>
                  <a:srgbClr val="FFFF00"/>
                </a:solidFill>
              </a:rPr>
              <a:t> (1</a:t>
            </a:r>
            <a:r>
              <a:rPr lang="en-US" b="1" baseline="30000" dirty="0" smtClean="0">
                <a:solidFill>
                  <a:srgbClr val="FFFF00"/>
                </a:solidFill>
              </a:rPr>
              <a:t>st</a:t>
            </a:r>
            <a:r>
              <a:rPr lang="en-US" b="1" dirty="0" smtClean="0">
                <a:solidFill>
                  <a:srgbClr val="FFFF00"/>
                </a:solidFill>
              </a:rPr>
              <a:t> Day, Trumpets; </a:t>
            </a:r>
            <a:r>
              <a:rPr lang="en-US" b="1" dirty="0" smtClean="0">
                <a:solidFill>
                  <a:srgbClr val="FF0000"/>
                </a:solidFill>
              </a:rPr>
              <a:t>AD 1833/34</a:t>
            </a:r>
            <a:r>
              <a:rPr lang="en-US" b="1" dirty="0" smtClean="0">
                <a:solidFill>
                  <a:srgbClr val="FFFF00"/>
                </a:solidFill>
              </a:rPr>
              <a:t>) – 5 Months</a:t>
            </a:r>
          </a:p>
          <a:p>
            <a:pPr lvl="1"/>
            <a:endParaRPr lang="en-US" sz="800" b="1" dirty="0" smtClean="0">
              <a:solidFill>
                <a:srgbClr val="FFFF00"/>
              </a:solidFill>
            </a:endParaRPr>
          </a:p>
          <a:p>
            <a:r>
              <a:rPr lang="en-US" b="1" dirty="0" smtClean="0">
                <a:solidFill>
                  <a:schemeClr val="bg1"/>
                </a:solidFill>
              </a:rPr>
              <a:t>The Great Awakening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 y="0"/>
            <a:ext cx="9144000" cy="6854351"/>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y Of Atonement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23:27  Also on the tenth </a:t>
            </a:r>
            <a:r>
              <a:rPr lang="en-US" sz="2800" i="1" dirty="0" smtClean="0">
                <a:solidFill>
                  <a:schemeClr val="bg1"/>
                </a:solidFill>
              </a:rPr>
              <a:t>day</a:t>
            </a:r>
            <a:r>
              <a:rPr lang="en-US" sz="2800" dirty="0" smtClean="0">
                <a:solidFill>
                  <a:schemeClr val="bg1"/>
                </a:solidFill>
              </a:rPr>
              <a:t> of this seventh month </a:t>
            </a:r>
            <a:r>
              <a:rPr lang="en-US" sz="2800" i="1" dirty="0" smtClean="0">
                <a:solidFill>
                  <a:schemeClr val="bg1"/>
                </a:solidFill>
              </a:rPr>
              <a:t>there shall be</a:t>
            </a:r>
            <a:r>
              <a:rPr lang="en-US" sz="2800" dirty="0" smtClean="0">
                <a:solidFill>
                  <a:schemeClr val="bg1"/>
                </a:solidFill>
              </a:rPr>
              <a:t> </a:t>
            </a:r>
            <a:r>
              <a:rPr lang="en-US" sz="2800" b="1" dirty="0" smtClean="0">
                <a:solidFill>
                  <a:srgbClr val="FFFF00"/>
                </a:solidFill>
              </a:rPr>
              <a:t>a day of atonement</a:t>
            </a:r>
            <a:r>
              <a:rPr lang="en-US" sz="2800" dirty="0" smtClean="0">
                <a:solidFill>
                  <a:schemeClr val="bg1"/>
                </a:solidFill>
              </a:rPr>
              <a:t>: it shall be an holy convocation unto you; and ye shall afflict your souls, and offer an offering made by fire unto the LORD.</a:t>
            </a:r>
          </a:p>
          <a:p>
            <a:endParaRPr lang="en-US" sz="800" dirty="0" smtClean="0">
              <a:solidFill>
                <a:schemeClr val="bg1"/>
              </a:solidFill>
            </a:endParaRPr>
          </a:p>
          <a:p>
            <a:r>
              <a:rPr lang="en-US" sz="2800" dirty="0" smtClean="0">
                <a:solidFill>
                  <a:schemeClr val="bg1"/>
                </a:solidFill>
              </a:rPr>
              <a:t>Lev. 23:28  And ye shall do no work in that same day: for it </a:t>
            </a:r>
            <a:r>
              <a:rPr lang="en-US" sz="2800" i="1" dirty="0" smtClean="0">
                <a:solidFill>
                  <a:schemeClr val="bg1"/>
                </a:solidFill>
              </a:rPr>
              <a:t>is</a:t>
            </a:r>
            <a:r>
              <a:rPr lang="en-US" sz="2800" dirty="0" smtClean="0">
                <a:solidFill>
                  <a:schemeClr val="bg1"/>
                </a:solidFill>
              </a:rPr>
              <a:t> </a:t>
            </a:r>
            <a:r>
              <a:rPr lang="en-US" sz="2800" b="1" dirty="0" smtClean="0">
                <a:solidFill>
                  <a:srgbClr val="FFFF00"/>
                </a:solidFill>
              </a:rPr>
              <a:t>a day of atonement</a:t>
            </a:r>
            <a:r>
              <a:rPr lang="en-US" sz="2800" dirty="0" smtClean="0">
                <a:solidFill>
                  <a:schemeClr val="bg1"/>
                </a:solidFill>
              </a:rPr>
              <a:t>, to make </a:t>
            </a:r>
            <a:r>
              <a:rPr lang="en-US" sz="2800" b="1" dirty="0" smtClean="0">
                <a:solidFill>
                  <a:srgbClr val="FFFF00"/>
                </a:solidFill>
              </a:rPr>
              <a:t>an atonement</a:t>
            </a:r>
            <a:r>
              <a:rPr lang="en-US" sz="2800" dirty="0" smtClean="0">
                <a:solidFill>
                  <a:schemeClr val="bg1"/>
                </a:solidFill>
              </a:rPr>
              <a:t> for you before the LORD your God.</a:t>
            </a:r>
          </a:p>
          <a:p>
            <a:endParaRPr lang="en-US" sz="800" dirty="0" smtClean="0">
              <a:solidFill>
                <a:schemeClr val="bg1"/>
              </a:solidFill>
            </a:endParaRPr>
          </a:p>
          <a:p>
            <a:r>
              <a:rPr lang="en-US" sz="2800" smtClean="0">
                <a:solidFill>
                  <a:schemeClr val="bg1"/>
                </a:solidFill>
              </a:rPr>
              <a:t>Lev. </a:t>
            </a:r>
            <a:r>
              <a:rPr lang="en-US" sz="2800" dirty="0" smtClean="0">
                <a:solidFill>
                  <a:schemeClr val="bg1"/>
                </a:solidFill>
              </a:rPr>
              <a:t>23:29  For whatsoever soul </a:t>
            </a:r>
            <a:r>
              <a:rPr lang="en-US" sz="2800" i="1" dirty="0" smtClean="0">
                <a:solidFill>
                  <a:schemeClr val="bg1"/>
                </a:solidFill>
              </a:rPr>
              <a:t>it be</a:t>
            </a:r>
            <a:r>
              <a:rPr lang="en-US" sz="2800" dirty="0" smtClean="0">
                <a:solidFill>
                  <a:schemeClr val="bg1"/>
                </a:solidFill>
              </a:rPr>
              <a:t> that shall not be afflicted in that same </a:t>
            </a:r>
            <a:r>
              <a:rPr lang="en-US" sz="2800" b="1" dirty="0" smtClean="0">
                <a:solidFill>
                  <a:srgbClr val="FFFF00"/>
                </a:solidFill>
              </a:rPr>
              <a:t>day</a:t>
            </a:r>
            <a:r>
              <a:rPr lang="en-US" sz="2800" dirty="0" smtClean="0">
                <a:solidFill>
                  <a:schemeClr val="bg1"/>
                </a:solidFill>
              </a:rPr>
              <a:t>, he shall be cut off from among his people.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Genesis 3 Vs 1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23:30  And whatsoever soul </a:t>
            </a:r>
            <a:r>
              <a:rPr lang="en-US" sz="2800" i="1" dirty="0" smtClean="0">
                <a:solidFill>
                  <a:schemeClr val="bg1"/>
                </a:solidFill>
              </a:rPr>
              <a:t>it be</a:t>
            </a:r>
            <a:r>
              <a:rPr lang="en-US" sz="2800" dirty="0" smtClean="0">
                <a:solidFill>
                  <a:schemeClr val="bg1"/>
                </a:solidFill>
              </a:rPr>
              <a:t> that doeth any work in that same day, the same soul will I destroy from among his people.</a:t>
            </a:r>
          </a:p>
          <a:p>
            <a:endParaRPr lang="en-US" sz="800" dirty="0" smtClean="0">
              <a:solidFill>
                <a:schemeClr val="bg1"/>
              </a:solidFill>
            </a:endParaRPr>
          </a:p>
          <a:p>
            <a:r>
              <a:rPr lang="en-US" sz="2800" dirty="0" smtClean="0">
                <a:solidFill>
                  <a:schemeClr val="bg1"/>
                </a:solidFill>
              </a:rPr>
              <a:t>Lev. 23:31  Ye shall do no manner of work: </a:t>
            </a:r>
            <a:r>
              <a:rPr lang="en-US" sz="2800" i="1" dirty="0" smtClean="0">
                <a:solidFill>
                  <a:schemeClr val="bg1"/>
                </a:solidFill>
              </a:rPr>
              <a:t>it shall be</a:t>
            </a:r>
            <a:r>
              <a:rPr lang="en-US" sz="2800" dirty="0" smtClean="0">
                <a:solidFill>
                  <a:schemeClr val="bg1"/>
                </a:solidFill>
              </a:rPr>
              <a:t> a statute for ever throughout your generations in all your dwellings.</a:t>
            </a:r>
          </a:p>
          <a:p>
            <a:endParaRPr lang="en-US" sz="800" dirty="0" smtClean="0">
              <a:solidFill>
                <a:schemeClr val="bg1"/>
              </a:solidFill>
            </a:endParaRPr>
          </a:p>
          <a:p>
            <a:r>
              <a:rPr lang="en-US" sz="2800" dirty="0" smtClean="0">
                <a:solidFill>
                  <a:schemeClr val="bg1"/>
                </a:solidFill>
              </a:rPr>
              <a:t>Lev. 23:32  It </a:t>
            </a:r>
            <a:r>
              <a:rPr lang="en-US" sz="2800" i="1" dirty="0" smtClean="0">
                <a:solidFill>
                  <a:schemeClr val="bg1"/>
                </a:solidFill>
              </a:rPr>
              <a:t>shall be</a:t>
            </a:r>
            <a:r>
              <a:rPr lang="en-US" sz="2800" dirty="0" smtClean="0">
                <a:solidFill>
                  <a:schemeClr val="bg1"/>
                </a:solidFill>
              </a:rPr>
              <a:t> unto you a </a:t>
            </a:r>
            <a:r>
              <a:rPr lang="en-US" sz="2800" dirty="0" err="1" smtClean="0">
                <a:solidFill>
                  <a:schemeClr val="bg1"/>
                </a:solidFill>
              </a:rPr>
              <a:t>sabbath</a:t>
            </a:r>
            <a:r>
              <a:rPr lang="en-US" sz="2800" dirty="0" smtClean="0">
                <a:solidFill>
                  <a:schemeClr val="bg1"/>
                </a:solidFill>
              </a:rPr>
              <a:t> of rest, and ye shall afflict your souls: in the ninth </a:t>
            </a:r>
            <a:r>
              <a:rPr lang="en-US" sz="2800" i="1" dirty="0" smtClean="0">
                <a:solidFill>
                  <a:schemeClr val="bg1"/>
                </a:solidFill>
              </a:rPr>
              <a:t>day</a:t>
            </a:r>
            <a:r>
              <a:rPr lang="en-US" sz="2800" dirty="0" smtClean="0">
                <a:solidFill>
                  <a:schemeClr val="bg1"/>
                </a:solidFill>
              </a:rPr>
              <a:t> of the month at even, from even unto even, shall ye celebrate your </a:t>
            </a:r>
            <a:r>
              <a:rPr lang="en-US" sz="2800" dirty="0" err="1" smtClean="0">
                <a:solidFill>
                  <a:schemeClr val="bg1"/>
                </a:solidFill>
              </a:rPr>
              <a:t>sabbath</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DAY OF ATONEMENT</a:t>
            </a:r>
            <a:endParaRPr lang="en-US" sz="900" b="1" dirty="0" smtClean="0">
              <a:solidFill>
                <a:srgbClr val="FFFF00"/>
              </a:solidFill>
            </a:endParaRPr>
          </a:p>
          <a:p>
            <a:pPr algn="ctr"/>
            <a:r>
              <a:rPr lang="en-US" sz="2400" b="1" dirty="0" smtClean="0">
                <a:solidFill>
                  <a:schemeClr val="bg1"/>
                </a:solidFill>
              </a:rPr>
              <a:t>When:</a:t>
            </a:r>
          </a:p>
          <a:p>
            <a:pPr algn="ctr"/>
            <a:r>
              <a:rPr lang="en-US" sz="2400" b="1" dirty="0" smtClean="0">
                <a:solidFill>
                  <a:schemeClr val="bg1"/>
                </a:solidFill>
              </a:rPr>
              <a:t>Season – </a:t>
            </a:r>
            <a:r>
              <a:rPr lang="en-US" sz="2400" b="1" dirty="0" smtClean="0">
                <a:solidFill>
                  <a:srgbClr val="FFFF00"/>
                </a:solidFill>
              </a:rPr>
              <a:t>Fall</a:t>
            </a:r>
          </a:p>
          <a:p>
            <a:pPr algn="ctr"/>
            <a:r>
              <a:rPr lang="en-US" sz="2400" b="1" dirty="0" smtClean="0">
                <a:solidFill>
                  <a:schemeClr val="bg1"/>
                </a:solidFill>
              </a:rPr>
              <a:t>Month –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 (</a:t>
            </a:r>
            <a:r>
              <a:rPr lang="en-US" sz="2400" b="1" dirty="0" err="1" smtClean="0">
                <a:solidFill>
                  <a:srgbClr val="FFFF00"/>
                </a:solidFill>
              </a:rPr>
              <a:t>Ethanim</a:t>
            </a:r>
            <a:r>
              <a:rPr lang="en-US" sz="2400" b="1" dirty="0" smtClean="0">
                <a:solidFill>
                  <a:srgbClr val="FFFF00"/>
                </a:solidFill>
              </a:rPr>
              <a:t>; </a:t>
            </a:r>
            <a:r>
              <a:rPr lang="en-US" sz="2400" b="1" dirty="0" smtClean="0">
                <a:solidFill>
                  <a:srgbClr val="00B050"/>
                </a:solidFill>
              </a:rPr>
              <a:t>1Ki.</a:t>
            </a:r>
            <a:r>
              <a:rPr lang="en-US" sz="2400" b="1" dirty="0" smtClean="0">
                <a:solidFill>
                  <a:schemeClr val="bg1"/>
                </a:solidFill>
              </a:rPr>
              <a:t> 8:2</a:t>
            </a:r>
            <a:r>
              <a:rPr lang="en-US" sz="2400" b="1" dirty="0" smtClean="0">
                <a:solidFill>
                  <a:srgbClr val="FFFF00"/>
                </a:solidFill>
              </a:rPr>
              <a:t>)</a:t>
            </a:r>
          </a:p>
          <a:p>
            <a:pPr algn="ctr"/>
            <a:r>
              <a:rPr lang="en-US" sz="2400" b="1" dirty="0" smtClean="0">
                <a:solidFill>
                  <a:schemeClr val="bg1"/>
                </a:solidFill>
              </a:rPr>
              <a:t>Day – </a:t>
            </a:r>
            <a:r>
              <a:rPr lang="en-US" sz="2400" b="1" dirty="0" smtClean="0">
                <a:solidFill>
                  <a:srgbClr val="FFFF00"/>
                </a:solidFill>
              </a:rPr>
              <a:t>10</a:t>
            </a:r>
            <a:r>
              <a:rPr lang="en-US" sz="2400" b="1" baseline="30000" dirty="0" smtClean="0">
                <a:solidFill>
                  <a:srgbClr val="FFFF00"/>
                </a:solidFill>
              </a:rPr>
              <a:t>th</a:t>
            </a:r>
            <a:r>
              <a:rPr lang="en-US" sz="2400" b="1" dirty="0" smtClean="0">
                <a:solidFill>
                  <a:srgbClr val="FFFF00"/>
                </a:solidFill>
              </a:rPr>
              <a:t> Day of </a:t>
            </a:r>
            <a:r>
              <a:rPr lang="en-US" sz="2400" b="1" dirty="0" err="1" smtClean="0">
                <a:solidFill>
                  <a:srgbClr val="FFFF00"/>
                </a:solidFill>
              </a:rPr>
              <a:t>Ethanim</a:t>
            </a:r>
            <a:r>
              <a:rPr lang="en-US" sz="2400" b="1" dirty="0" smtClean="0">
                <a:solidFill>
                  <a:srgbClr val="FFFF00"/>
                </a:solidFill>
              </a:rPr>
              <a:t> (aka ‘</a:t>
            </a:r>
            <a:r>
              <a:rPr lang="en-US" sz="2400" b="1" dirty="0" err="1" smtClean="0">
                <a:solidFill>
                  <a:srgbClr val="FFFF00"/>
                </a:solidFill>
              </a:rPr>
              <a:t>Tishrei</a:t>
            </a:r>
            <a:r>
              <a:rPr lang="en-US" sz="2400" b="1" dirty="0" smtClean="0">
                <a:solidFill>
                  <a:srgbClr val="FFFF00"/>
                </a:solidFill>
              </a:rPr>
              <a:t>’)</a:t>
            </a:r>
          </a:p>
          <a:p>
            <a:pPr algn="ctr"/>
            <a:r>
              <a:rPr lang="en-US" sz="2400" b="1" dirty="0" smtClean="0">
                <a:solidFill>
                  <a:srgbClr val="FFC000"/>
                </a:solidFill>
              </a:rPr>
              <a:t>Type</a:t>
            </a:r>
            <a:r>
              <a:rPr lang="en-US" sz="2400" b="1" dirty="0" smtClean="0">
                <a:solidFill>
                  <a:schemeClr val="bg1"/>
                </a:solidFill>
              </a:rPr>
              <a:t> – </a:t>
            </a:r>
            <a:r>
              <a:rPr lang="en-US" sz="2400" b="1" dirty="0" smtClean="0">
                <a:solidFill>
                  <a:srgbClr val="00B050"/>
                </a:solidFill>
              </a:rPr>
              <a:t>Lev.</a:t>
            </a:r>
            <a:r>
              <a:rPr lang="en-US" sz="2400" b="1" dirty="0" smtClean="0">
                <a:solidFill>
                  <a:schemeClr val="bg1"/>
                </a:solidFill>
              </a:rPr>
              <a:t> 16:1-34, 23:26-32; </a:t>
            </a:r>
            <a:r>
              <a:rPr lang="en-US" sz="2400" b="1" dirty="0" smtClean="0">
                <a:solidFill>
                  <a:srgbClr val="00B050"/>
                </a:solidFill>
              </a:rPr>
              <a:t>Num.</a:t>
            </a:r>
            <a:r>
              <a:rPr lang="en-US" sz="2400" b="1" dirty="0" smtClean="0">
                <a:solidFill>
                  <a:schemeClr val="bg1"/>
                </a:solidFill>
              </a:rPr>
              <a:t> 29:7-11</a:t>
            </a:r>
          </a:p>
          <a:p>
            <a:pPr algn="ctr"/>
            <a:r>
              <a:rPr lang="en-US" sz="2400" b="1" dirty="0" smtClean="0">
                <a:solidFill>
                  <a:srgbClr val="00B0F0"/>
                </a:solidFill>
              </a:rPr>
              <a:t>Anti-type</a:t>
            </a:r>
            <a:r>
              <a:rPr lang="en-US" sz="2400" b="1" dirty="0" smtClean="0">
                <a:solidFill>
                  <a:schemeClr val="bg1"/>
                </a:solidFill>
              </a:rPr>
              <a:t> – </a:t>
            </a:r>
            <a:r>
              <a:rPr lang="en-US" sz="2400" b="1" dirty="0" smtClean="0">
                <a:solidFill>
                  <a:srgbClr val="00B050"/>
                </a:solidFill>
              </a:rPr>
              <a:t>Dan.</a:t>
            </a:r>
            <a:r>
              <a:rPr lang="en-US" sz="2400" b="1" dirty="0" smtClean="0">
                <a:solidFill>
                  <a:schemeClr val="bg1"/>
                </a:solidFill>
              </a:rPr>
              <a:t> 8:13-14,26; </a:t>
            </a:r>
            <a:r>
              <a:rPr lang="en-US" sz="2400" b="1" dirty="0" smtClean="0">
                <a:solidFill>
                  <a:srgbClr val="00B050"/>
                </a:solidFill>
              </a:rPr>
              <a:t>Rev.</a:t>
            </a:r>
            <a:r>
              <a:rPr lang="en-US" sz="2400" b="1" dirty="0" smtClean="0">
                <a:solidFill>
                  <a:schemeClr val="bg1"/>
                </a:solidFill>
              </a:rPr>
              <a:t> 9:13-15, 10:1-6, 14:6-7; the hour of His judgment is come, the 10</a:t>
            </a:r>
            <a:r>
              <a:rPr lang="en-US" sz="2400" b="1" baseline="30000" dirty="0" smtClean="0">
                <a:solidFill>
                  <a:schemeClr val="bg1"/>
                </a:solidFill>
              </a:rPr>
              <a:t>th</a:t>
            </a:r>
            <a:r>
              <a:rPr lang="en-US" sz="2400" b="1" dirty="0" smtClean="0">
                <a:solidFill>
                  <a:schemeClr val="bg1"/>
                </a:solidFill>
              </a:rPr>
              <a:t> Day, the Day of Atonement, of the 7</a:t>
            </a:r>
            <a:r>
              <a:rPr lang="en-US" sz="2400" b="1" baseline="30000" dirty="0" smtClean="0">
                <a:solidFill>
                  <a:schemeClr val="bg1"/>
                </a:solidFill>
              </a:rPr>
              <a:t>th</a:t>
            </a:r>
            <a:r>
              <a:rPr lang="en-US" sz="2400" b="1" dirty="0" smtClean="0">
                <a:solidFill>
                  <a:schemeClr val="bg1"/>
                </a:solidFill>
              </a:rPr>
              <a:t> Month, </a:t>
            </a:r>
            <a:r>
              <a:rPr lang="en-US" sz="2400" b="1" dirty="0" err="1" smtClean="0">
                <a:solidFill>
                  <a:schemeClr val="bg1"/>
                </a:solidFill>
              </a:rPr>
              <a:t>Ethanim</a:t>
            </a:r>
            <a:r>
              <a:rPr lang="en-US" sz="2400" b="1" dirty="0" smtClean="0">
                <a:solidFill>
                  <a:schemeClr val="bg1"/>
                </a:solidFill>
              </a:rPr>
              <a:t>, the year </a:t>
            </a:r>
            <a:r>
              <a:rPr lang="en-US" sz="2400" b="1" dirty="0" smtClean="0">
                <a:solidFill>
                  <a:srgbClr val="FF0000"/>
                </a:solidFill>
              </a:rPr>
              <a:t>AD 1843/44</a:t>
            </a:r>
            <a:r>
              <a:rPr lang="en-US" sz="2400" b="1" dirty="0" smtClean="0">
                <a:solidFill>
                  <a:schemeClr val="bg1"/>
                </a:solidFill>
              </a:rPr>
              <a:t> (ten days/years after Trumpets (</a:t>
            </a:r>
            <a:r>
              <a:rPr lang="en-US" sz="2400" b="1" dirty="0" smtClean="0">
                <a:solidFill>
                  <a:srgbClr val="FF0000"/>
                </a:solidFill>
              </a:rPr>
              <a:t>AD 1833/34</a:t>
            </a:r>
            <a:r>
              <a:rPr lang="en-US" sz="2400" b="1" dirty="0" smtClean="0">
                <a:solidFill>
                  <a:schemeClr val="bg1"/>
                </a:solidFill>
              </a:rPr>
              <a:t>)); see the typology of Zacharias, Elizabeth and John in </a:t>
            </a:r>
            <a:r>
              <a:rPr lang="en-US" sz="2400" b="1" dirty="0" err="1" smtClean="0">
                <a:solidFill>
                  <a:srgbClr val="00B050"/>
                </a:solidFill>
              </a:rPr>
              <a:t>Luk</a:t>
            </a:r>
            <a:r>
              <a:rPr lang="en-US" sz="2400" b="1" dirty="0" smtClean="0">
                <a:solidFill>
                  <a:srgbClr val="00B050"/>
                </a:solidFill>
              </a:rPr>
              <a:t>.</a:t>
            </a:r>
            <a:r>
              <a:rPr lang="en-US" sz="2400" b="1" dirty="0" smtClean="0">
                <a:solidFill>
                  <a:schemeClr val="bg1"/>
                </a:solidFill>
              </a:rPr>
              <a:t> 1:5-24; </a:t>
            </a:r>
            <a:r>
              <a:rPr lang="en-US" sz="2400" b="1" dirty="0" err="1" smtClean="0">
                <a:solidFill>
                  <a:srgbClr val="00B050"/>
                </a:solidFill>
              </a:rPr>
              <a:t>Jhn</a:t>
            </a:r>
            <a:r>
              <a:rPr lang="en-US" sz="2400" b="1" dirty="0" smtClean="0">
                <a:solidFill>
                  <a:srgbClr val="00B050"/>
                </a:solidFill>
              </a:rPr>
              <a:t>.</a:t>
            </a:r>
            <a:r>
              <a:rPr lang="en-US" sz="2400" b="1" dirty="0" smtClean="0">
                <a:solidFill>
                  <a:schemeClr val="bg1"/>
                </a:solidFill>
              </a:rPr>
              <a:t> 4:35; and see the typology in </a:t>
            </a:r>
            <a:r>
              <a:rPr lang="en-US" sz="2400" b="1" dirty="0" smtClean="0">
                <a:solidFill>
                  <a:srgbClr val="00B050"/>
                </a:solidFill>
              </a:rPr>
              <a:t>Gen.</a:t>
            </a:r>
            <a:r>
              <a:rPr lang="en-US" sz="2400" b="1" dirty="0" smtClean="0">
                <a:solidFill>
                  <a:schemeClr val="bg1"/>
                </a:solidFill>
              </a:rPr>
              <a:t> 7:24, 8:3</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Dan. 8:13  Then I heard one saint speaking, and another saint said unto that certain </a:t>
            </a:r>
            <a:r>
              <a:rPr lang="en-US" sz="2800" i="1" dirty="0" smtClean="0">
                <a:solidFill>
                  <a:schemeClr val="bg1"/>
                </a:solidFill>
              </a:rPr>
              <a:t>saint</a:t>
            </a:r>
            <a:r>
              <a:rPr lang="en-US" sz="2800" dirty="0" smtClean="0">
                <a:solidFill>
                  <a:schemeClr val="bg1"/>
                </a:solidFill>
              </a:rPr>
              <a:t> which </a:t>
            </a:r>
            <a:r>
              <a:rPr lang="en-US" sz="2800" dirty="0" err="1" smtClean="0">
                <a:solidFill>
                  <a:schemeClr val="bg1"/>
                </a:solidFill>
              </a:rPr>
              <a:t>spake</a:t>
            </a:r>
            <a:r>
              <a:rPr lang="en-US" sz="2800" dirty="0" smtClean="0">
                <a:solidFill>
                  <a:schemeClr val="bg1"/>
                </a:solidFill>
              </a:rPr>
              <a:t>, How long </a:t>
            </a:r>
            <a:r>
              <a:rPr lang="en-US" sz="2800" i="1" dirty="0" smtClean="0">
                <a:solidFill>
                  <a:schemeClr val="bg1"/>
                </a:solidFill>
              </a:rPr>
              <a:t>shall be</a:t>
            </a:r>
            <a:r>
              <a:rPr lang="en-US" sz="2800" dirty="0" smtClean="0">
                <a:solidFill>
                  <a:schemeClr val="bg1"/>
                </a:solidFill>
              </a:rPr>
              <a:t> the vision </a:t>
            </a:r>
            <a:r>
              <a:rPr lang="en-US" sz="2800" i="1" dirty="0" smtClean="0">
                <a:solidFill>
                  <a:schemeClr val="bg1"/>
                </a:solidFill>
              </a:rPr>
              <a:t>concerning</a:t>
            </a:r>
            <a:r>
              <a:rPr lang="en-US" sz="2800" dirty="0" smtClean="0">
                <a:solidFill>
                  <a:schemeClr val="bg1"/>
                </a:solidFill>
              </a:rPr>
              <a:t> the daily </a:t>
            </a:r>
            <a:r>
              <a:rPr lang="en-US" sz="2800" i="1" dirty="0" smtClean="0">
                <a:solidFill>
                  <a:schemeClr val="bg1"/>
                </a:solidFill>
              </a:rPr>
              <a:t>sacrifice</a:t>
            </a:r>
            <a:r>
              <a:rPr lang="en-US" sz="2800" dirty="0" smtClean="0">
                <a:solidFill>
                  <a:schemeClr val="bg1"/>
                </a:solidFill>
              </a:rPr>
              <a:t>, and the transgression of desolation, to give both the sanctuary and the host to be trodden under foot?</a:t>
            </a:r>
          </a:p>
          <a:p>
            <a:endParaRPr lang="en-US" sz="800" i="1" dirty="0" smtClean="0">
              <a:solidFill>
                <a:schemeClr val="bg1"/>
              </a:solidFill>
            </a:endParaRPr>
          </a:p>
          <a:p>
            <a:r>
              <a:rPr lang="en-US" sz="2800" dirty="0" smtClean="0">
                <a:solidFill>
                  <a:schemeClr val="bg1"/>
                </a:solidFill>
              </a:rPr>
              <a:t>Dan. 8:14  And he said unto me, </a:t>
            </a:r>
            <a:r>
              <a:rPr lang="en-US" sz="2800" b="1" dirty="0" smtClean="0">
                <a:solidFill>
                  <a:srgbClr val="FFFF00"/>
                </a:solidFill>
              </a:rPr>
              <a:t>Unto two thousand and three hundred days; then shall the sanctuary be cleansed.</a:t>
            </a:r>
          </a:p>
          <a:p>
            <a:endParaRPr lang="en-US" sz="800" dirty="0" smtClean="0">
              <a:solidFill>
                <a:schemeClr val="bg1"/>
              </a:solidFill>
            </a:endParaRPr>
          </a:p>
          <a:p>
            <a:r>
              <a:rPr lang="en-US" sz="2800" dirty="0" smtClean="0">
                <a:solidFill>
                  <a:schemeClr val="bg1"/>
                </a:solidFill>
              </a:rPr>
              <a:t>Dan. 8:26  And the vision of the evening and the morning which was told </a:t>
            </a:r>
            <a:r>
              <a:rPr lang="en-US" sz="2800" i="1" dirty="0" smtClean="0">
                <a:solidFill>
                  <a:schemeClr val="bg1"/>
                </a:solidFill>
              </a:rPr>
              <a:t>is</a:t>
            </a:r>
            <a:r>
              <a:rPr lang="en-US" sz="2800" dirty="0" smtClean="0">
                <a:solidFill>
                  <a:schemeClr val="bg1"/>
                </a:solidFill>
              </a:rPr>
              <a:t> true: wherefore shut thou up </a:t>
            </a:r>
            <a:r>
              <a:rPr lang="en-US" sz="2800" b="1" dirty="0" smtClean="0">
                <a:solidFill>
                  <a:srgbClr val="FFFF00"/>
                </a:solidFill>
              </a:rPr>
              <a:t>the vision; for it </a:t>
            </a:r>
            <a:r>
              <a:rPr lang="en-US" sz="2800" b="1" i="1" dirty="0" smtClean="0">
                <a:solidFill>
                  <a:srgbClr val="FFFF00"/>
                </a:solidFill>
              </a:rPr>
              <a:t>shall be</a:t>
            </a:r>
            <a:r>
              <a:rPr lang="en-US" sz="2800" b="1" dirty="0" smtClean="0">
                <a:solidFill>
                  <a:srgbClr val="FFFF00"/>
                </a:solidFill>
              </a:rPr>
              <a:t> for many days.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9:13  And the sixth angel sounded, and </a:t>
            </a:r>
            <a:r>
              <a:rPr lang="en-US" sz="2800" b="1" dirty="0" smtClean="0">
                <a:solidFill>
                  <a:srgbClr val="FFFF00"/>
                </a:solidFill>
              </a:rPr>
              <a:t>I heard a voice from the four horns of the golden altar which is before God</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9:14  Saying to the sixth angel which had the trumpet, Loose the four angels which are bound in the great river Euphrates.</a:t>
            </a:r>
          </a:p>
          <a:p>
            <a:endParaRPr lang="en-US" sz="800" dirty="0" smtClean="0">
              <a:solidFill>
                <a:schemeClr val="bg1"/>
              </a:solidFill>
            </a:endParaRPr>
          </a:p>
          <a:p>
            <a:r>
              <a:rPr lang="en-US" sz="2800" dirty="0" smtClean="0">
                <a:solidFill>
                  <a:schemeClr val="bg1"/>
                </a:solidFill>
              </a:rPr>
              <a:t>Rev. 9:15  And the four angels were loosed, which were prepared for </a:t>
            </a:r>
            <a:r>
              <a:rPr lang="en-US" sz="2800" b="1" dirty="0" smtClean="0">
                <a:solidFill>
                  <a:srgbClr val="FFFF00"/>
                </a:solidFill>
              </a:rPr>
              <a:t>an hour, and a day, and a month, and a year</a:t>
            </a:r>
            <a:r>
              <a:rPr lang="en-US" sz="2800" dirty="0" smtClean="0">
                <a:solidFill>
                  <a:schemeClr val="bg1"/>
                </a:solidFill>
              </a:rPr>
              <a:t>, for to slay the third part of men.</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b="1" dirty="0" smtClean="0">
                <a:solidFill>
                  <a:schemeClr val="bg1"/>
                </a:solidFill>
              </a:rPr>
              <a:t>The Hour:  </a:t>
            </a:r>
            <a:r>
              <a:rPr lang="en-US" sz="2400" b="1" dirty="0" smtClean="0">
                <a:solidFill>
                  <a:srgbClr val="FFFF00"/>
                </a:solidFill>
              </a:rPr>
              <a:t>The Hour of His Judgment is come</a:t>
            </a:r>
            <a:r>
              <a:rPr lang="en-US" sz="2400" b="1" dirty="0" smtClean="0">
                <a:solidFill>
                  <a:schemeClr val="bg1"/>
                </a:solidFill>
              </a:rPr>
              <a:t> (</a:t>
            </a:r>
            <a:r>
              <a:rPr lang="en-US" sz="2400" b="1" dirty="0" smtClean="0">
                <a:solidFill>
                  <a:srgbClr val="00B050"/>
                </a:solidFill>
              </a:rPr>
              <a:t>Rev.</a:t>
            </a:r>
            <a:r>
              <a:rPr lang="en-US" sz="2400" b="1" dirty="0" smtClean="0">
                <a:solidFill>
                  <a:schemeClr val="bg1"/>
                </a:solidFill>
              </a:rPr>
              <a:t> 14:7)</a:t>
            </a:r>
          </a:p>
          <a:p>
            <a:endParaRPr lang="en-US" sz="400" b="1" dirty="0" smtClean="0">
              <a:solidFill>
                <a:schemeClr val="bg1"/>
              </a:solidFill>
            </a:endParaRPr>
          </a:p>
          <a:p>
            <a:r>
              <a:rPr lang="en-US" sz="2400" b="1" dirty="0" smtClean="0">
                <a:solidFill>
                  <a:schemeClr val="bg1"/>
                </a:solidFill>
              </a:rPr>
              <a:t>The Day:  </a:t>
            </a:r>
            <a:r>
              <a:rPr lang="en-US" sz="2400" b="1" dirty="0" smtClean="0">
                <a:solidFill>
                  <a:srgbClr val="FFFF00"/>
                </a:solidFill>
              </a:rPr>
              <a:t>10</a:t>
            </a:r>
            <a:r>
              <a:rPr lang="en-US" sz="2400" b="1" baseline="30000" dirty="0" smtClean="0">
                <a:solidFill>
                  <a:srgbClr val="FFFF00"/>
                </a:solidFill>
              </a:rPr>
              <a:t>th</a:t>
            </a:r>
            <a:r>
              <a:rPr lang="en-US" sz="2400" b="1" dirty="0" smtClean="0">
                <a:solidFill>
                  <a:srgbClr val="FFFF00"/>
                </a:solidFill>
              </a:rPr>
              <a:t> Day</a:t>
            </a:r>
            <a:r>
              <a:rPr lang="en-US" sz="2400" b="1" dirty="0" smtClean="0">
                <a:solidFill>
                  <a:schemeClr val="bg1"/>
                </a:solidFill>
              </a:rPr>
              <a:t> (Day of Atonement; </a:t>
            </a:r>
            <a:r>
              <a:rPr lang="en-US" sz="2400" b="1" dirty="0" smtClean="0">
                <a:solidFill>
                  <a:srgbClr val="00B050"/>
                </a:solidFill>
              </a:rPr>
              <a:t>Lev.</a:t>
            </a:r>
            <a:r>
              <a:rPr lang="en-US" sz="2400" b="1" dirty="0" smtClean="0">
                <a:solidFill>
                  <a:schemeClr val="bg1"/>
                </a:solidFill>
              </a:rPr>
              <a:t> 16:1-34, 23:26-32); aka, 22</a:t>
            </a:r>
            <a:r>
              <a:rPr lang="en-US" sz="2400" b="1" baseline="30000" dirty="0" smtClean="0">
                <a:solidFill>
                  <a:schemeClr val="bg1"/>
                </a:solidFill>
              </a:rPr>
              <a:t>nd</a:t>
            </a:r>
            <a:endParaRPr lang="en-US" sz="2400" b="1" dirty="0" smtClean="0">
              <a:solidFill>
                <a:schemeClr val="bg1"/>
              </a:solidFill>
            </a:endParaRPr>
          </a:p>
          <a:p>
            <a:endParaRPr lang="en-US" sz="400" b="1" dirty="0" smtClean="0">
              <a:solidFill>
                <a:schemeClr val="bg1"/>
              </a:solidFill>
            </a:endParaRPr>
          </a:p>
          <a:p>
            <a:r>
              <a:rPr lang="en-US" sz="2400" b="1" dirty="0" smtClean="0">
                <a:solidFill>
                  <a:schemeClr val="bg1"/>
                </a:solidFill>
              </a:rPr>
              <a:t>The Month: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a:t>
            </a:r>
            <a:r>
              <a:rPr lang="en-US" sz="2400" b="1" dirty="0" smtClean="0">
                <a:solidFill>
                  <a:schemeClr val="bg1"/>
                </a:solidFill>
              </a:rPr>
              <a:t> (</a:t>
            </a:r>
            <a:r>
              <a:rPr lang="en-US" sz="2400" b="1" dirty="0" err="1" smtClean="0">
                <a:solidFill>
                  <a:schemeClr val="bg1"/>
                </a:solidFill>
              </a:rPr>
              <a:t>Ethanim</a:t>
            </a:r>
            <a:r>
              <a:rPr lang="en-US" sz="2400" b="1" dirty="0" smtClean="0">
                <a:solidFill>
                  <a:schemeClr val="bg1"/>
                </a:solidFill>
              </a:rPr>
              <a:t>; </a:t>
            </a:r>
            <a:r>
              <a:rPr lang="en-US" sz="2400" b="1" dirty="0" smtClean="0">
                <a:solidFill>
                  <a:srgbClr val="00B050"/>
                </a:solidFill>
              </a:rPr>
              <a:t>1 K.</a:t>
            </a:r>
            <a:r>
              <a:rPr lang="en-US" sz="2400" b="1" dirty="0" smtClean="0">
                <a:solidFill>
                  <a:schemeClr val="bg1"/>
                </a:solidFill>
              </a:rPr>
              <a:t> 8:2; </a:t>
            </a:r>
            <a:r>
              <a:rPr lang="en-US" sz="2400" b="1" dirty="0" smtClean="0">
                <a:solidFill>
                  <a:srgbClr val="00B050"/>
                </a:solidFill>
              </a:rPr>
              <a:t>Lev.</a:t>
            </a:r>
            <a:r>
              <a:rPr lang="en-US" sz="2400" b="1" dirty="0" smtClean="0">
                <a:solidFill>
                  <a:schemeClr val="bg1"/>
                </a:solidFill>
              </a:rPr>
              <a:t> 23:27); aka October.</a:t>
            </a:r>
          </a:p>
          <a:p>
            <a:endParaRPr lang="en-US" sz="400" b="1" dirty="0" smtClean="0">
              <a:solidFill>
                <a:schemeClr val="bg1"/>
              </a:solidFill>
            </a:endParaRPr>
          </a:p>
          <a:p>
            <a:r>
              <a:rPr lang="en-US" sz="2400" b="1" dirty="0" smtClean="0">
                <a:solidFill>
                  <a:schemeClr val="bg1"/>
                </a:solidFill>
              </a:rPr>
              <a:t>The Year:  </a:t>
            </a:r>
            <a:r>
              <a:rPr lang="en-US" sz="2400" b="1" dirty="0" smtClean="0">
                <a:solidFill>
                  <a:srgbClr val="FFFF00"/>
                </a:solidFill>
              </a:rPr>
              <a:t>AD 1844</a:t>
            </a:r>
            <a:r>
              <a:rPr lang="en-US" sz="2400" b="1" dirty="0" smtClean="0">
                <a:solidFill>
                  <a:schemeClr val="bg1"/>
                </a:solidFill>
              </a:rPr>
              <a:t> (end of the 2,300, from 457 BC; </a:t>
            </a:r>
            <a:r>
              <a:rPr lang="en-US" sz="2400" b="1" dirty="0" smtClean="0">
                <a:solidFill>
                  <a:srgbClr val="00B050"/>
                </a:solidFill>
              </a:rPr>
              <a:t>Ezr.</a:t>
            </a:r>
            <a:r>
              <a:rPr lang="en-US" sz="2400" b="1" dirty="0" smtClean="0">
                <a:solidFill>
                  <a:schemeClr val="bg1"/>
                </a:solidFill>
              </a:rPr>
              <a:t> 6:14; </a:t>
            </a:r>
            <a:r>
              <a:rPr lang="en-US" sz="2400" b="1" dirty="0" smtClean="0">
                <a:solidFill>
                  <a:srgbClr val="00B050"/>
                </a:solidFill>
              </a:rPr>
              <a:t>Dan.</a:t>
            </a:r>
            <a:r>
              <a:rPr lang="en-US" sz="2400" b="1" dirty="0" smtClean="0">
                <a:solidFill>
                  <a:schemeClr val="bg1"/>
                </a:solidFill>
              </a:rPr>
              <a:t> 8:13-14,26, 9:24-25, “the commandment” (of God) as accomplished in Cyrus II The Great, Darius I </a:t>
            </a:r>
            <a:r>
              <a:rPr lang="en-US" sz="2400" b="1" dirty="0" err="1" smtClean="0">
                <a:solidFill>
                  <a:schemeClr val="bg1"/>
                </a:solidFill>
              </a:rPr>
              <a:t>Hystaspes</a:t>
            </a:r>
            <a:r>
              <a:rPr lang="en-US" sz="2400" b="1" dirty="0" smtClean="0">
                <a:solidFill>
                  <a:schemeClr val="bg1"/>
                </a:solidFill>
              </a:rPr>
              <a:t> the Persian, </a:t>
            </a:r>
            <a:r>
              <a:rPr lang="en-US" sz="2400" b="1" dirty="0" err="1" smtClean="0">
                <a:solidFill>
                  <a:schemeClr val="bg1"/>
                </a:solidFill>
              </a:rPr>
              <a:t>Artaxerxes</a:t>
            </a:r>
            <a:r>
              <a:rPr lang="en-US" sz="2400" b="1" dirty="0" smtClean="0">
                <a:solidFill>
                  <a:schemeClr val="bg1"/>
                </a:solidFill>
              </a:rPr>
              <a:t> I </a:t>
            </a:r>
            <a:r>
              <a:rPr lang="en-US" sz="2400" b="1" dirty="0" err="1" smtClean="0">
                <a:solidFill>
                  <a:schemeClr val="bg1"/>
                </a:solidFill>
              </a:rPr>
              <a:t>Longimanus</a:t>
            </a:r>
            <a:r>
              <a:rPr lang="en-US" sz="2400" b="1" dirty="0" smtClean="0">
                <a:solidFill>
                  <a:schemeClr val="bg1"/>
                </a:solidFill>
              </a:rPr>
              <a:t>/</a:t>
            </a:r>
            <a:r>
              <a:rPr lang="en-US" sz="2400" b="1" dirty="0" err="1" smtClean="0">
                <a:solidFill>
                  <a:schemeClr val="bg1"/>
                </a:solidFill>
              </a:rPr>
              <a:t>Machrocheir</a:t>
            </a:r>
            <a:r>
              <a:rPr lang="en-US" sz="2400" b="1" dirty="0" smtClean="0">
                <a:solidFill>
                  <a:schemeClr val="bg1"/>
                </a:solidFill>
              </a:rPr>
              <a:t> (</a:t>
            </a:r>
            <a:r>
              <a:rPr lang="en-US" sz="2400" b="1" dirty="0" smtClean="0">
                <a:solidFill>
                  <a:srgbClr val="00B050"/>
                </a:solidFill>
              </a:rPr>
              <a:t>Ezr.</a:t>
            </a:r>
            <a:r>
              <a:rPr lang="en-US" sz="2400" b="1" dirty="0" smtClean="0">
                <a:solidFill>
                  <a:schemeClr val="bg1"/>
                </a:solidFill>
              </a:rPr>
              <a:t> 7:1-28).</a:t>
            </a:r>
          </a:p>
          <a:p>
            <a:endParaRPr lang="en-US" sz="400" b="1" dirty="0" smtClean="0">
              <a:solidFill>
                <a:schemeClr val="bg1"/>
              </a:solidFill>
            </a:endParaRPr>
          </a:p>
          <a:p>
            <a:pPr lvl="1"/>
            <a:r>
              <a:rPr lang="en-US" sz="2200" dirty="0" err="1" smtClean="0">
                <a:solidFill>
                  <a:schemeClr val="bg1"/>
                </a:solidFill>
              </a:rPr>
              <a:t>Ezr</a:t>
            </a:r>
            <a:r>
              <a:rPr lang="en-US" sz="2200" dirty="0" smtClean="0">
                <a:solidFill>
                  <a:schemeClr val="bg1"/>
                </a:solidFill>
              </a:rPr>
              <a:t> 6:14  And the elders of </a:t>
            </a:r>
            <a:r>
              <a:rPr lang="en-US" sz="2200" b="1" u="sng" dirty="0" smtClean="0">
                <a:solidFill>
                  <a:schemeClr val="bg1"/>
                </a:solidFill>
              </a:rPr>
              <a:t>the Jews </a:t>
            </a:r>
            <a:r>
              <a:rPr lang="en-US" sz="2200" b="1" u="sng" dirty="0" err="1" smtClean="0">
                <a:solidFill>
                  <a:schemeClr val="bg1"/>
                </a:solidFill>
              </a:rPr>
              <a:t>builded</a:t>
            </a:r>
            <a:r>
              <a:rPr lang="en-US" sz="2200" dirty="0" smtClean="0">
                <a:solidFill>
                  <a:schemeClr val="bg1"/>
                </a:solidFill>
              </a:rPr>
              <a:t>, and they prospered through the prophesying of Haggai the prophet and Zechariah the son of </a:t>
            </a:r>
            <a:r>
              <a:rPr lang="en-US" sz="2200" dirty="0" err="1" smtClean="0">
                <a:solidFill>
                  <a:schemeClr val="bg1"/>
                </a:solidFill>
              </a:rPr>
              <a:t>Iddo</a:t>
            </a:r>
            <a:r>
              <a:rPr lang="en-US" sz="2200" dirty="0" smtClean="0">
                <a:solidFill>
                  <a:schemeClr val="bg1"/>
                </a:solidFill>
              </a:rPr>
              <a:t>. And </a:t>
            </a:r>
            <a:r>
              <a:rPr lang="en-US" sz="2200" b="1" u="sng" dirty="0" smtClean="0">
                <a:solidFill>
                  <a:schemeClr val="bg1"/>
                </a:solidFill>
              </a:rPr>
              <a:t>they </a:t>
            </a:r>
            <a:r>
              <a:rPr lang="en-US" sz="2200" b="1" u="sng" dirty="0" err="1" smtClean="0">
                <a:solidFill>
                  <a:schemeClr val="bg1"/>
                </a:solidFill>
              </a:rPr>
              <a:t>builded</a:t>
            </a:r>
            <a:r>
              <a:rPr lang="en-US" sz="2200" b="1" u="sng" dirty="0" smtClean="0">
                <a:solidFill>
                  <a:schemeClr val="bg1"/>
                </a:solidFill>
              </a:rPr>
              <a:t>, and finished </a:t>
            </a:r>
            <a:r>
              <a:rPr lang="en-US" sz="2200" b="1" i="1" u="sng" dirty="0" smtClean="0">
                <a:solidFill>
                  <a:schemeClr val="bg1"/>
                </a:solidFill>
              </a:rPr>
              <a:t>it</a:t>
            </a:r>
            <a:r>
              <a:rPr lang="en-US" sz="2200" dirty="0" smtClean="0">
                <a:solidFill>
                  <a:schemeClr val="bg1"/>
                </a:solidFill>
              </a:rPr>
              <a:t>, </a:t>
            </a:r>
            <a:r>
              <a:rPr lang="en-US" sz="2200" b="1" dirty="0" smtClean="0">
                <a:solidFill>
                  <a:srgbClr val="FFFF00"/>
                </a:solidFill>
              </a:rPr>
              <a:t>according to the commandment of the God of Israel</a:t>
            </a:r>
            <a:r>
              <a:rPr lang="en-US" sz="2200" dirty="0" smtClean="0">
                <a:solidFill>
                  <a:schemeClr val="bg1"/>
                </a:solidFill>
              </a:rPr>
              <a:t>, and </a:t>
            </a:r>
            <a:r>
              <a:rPr lang="en-US" sz="2200" b="1" dirty="0" smtClean="0">
                <a:solidFill>
                  <a:srgbClr val="FFFF00"/>
                </a:solidFill>
              </a:rPr>
              <a:t>according to the commandment of Cyrus, and Darius, and </a:t>
            </a:r>
            <a:r>
              <a:rPr lang="en-US" sz="2200" b="1" dirty="0" err="1" smtClean="0">
                <a:solidFill>
                  <a:srgbClr val="FFFF00"/>
                </a:solidFill>
              </a:rPr>
              <a:t>Artaxerxes</a:t>
            </a:r>
            <a:r>
              <a:rPr lang="en-US" sz="2200" b="1" dirty="0" smtClean="0">
                <a:solidFill>
                  <a:srgbClr val="FFFF00"/>
                </a:solidFill>
              </a:rPr>
              <a:t> king of Persia.</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10:1  And I saw another mighty angel come down from heaven, clothed with a cloud: and a rainbow </a:t>
            </a:r>
            <a:r>
              <a:rPr lang="en-US" sz="2800" i="1" dirty="0" smtClean="0">
                <a:solidFill>
                  <a:schemeClr val="bg1"/>
                </a:solidFill>
              </a:rPr>
              <a:t>was</a:t>
            </a:r>
            <a:r>
              <a:rPr lang="en-US" sz="2800" dirty="0" smtClean="0">
                <a:solidFill>
                  <a:schemeClr val="bg1"/>
                </a:solidFill>
              </a:rPr>
              <a:t> upon his head, and his face </a:t>
            </a:r>
            <a:r>
              <a:rPr lang="en-US" sz="2800" i="1" dirty="0" smtClean="0">
                <a:solidFill>
                  <a:schemeClr val="bg1"/>
                </a:solidFill>
              </a:rPr>
              <a:t>was</a:t>
            </a:r>
            <a:r>
              <a:rPr lang="en-US" sz="2800" dirty="0" smtClean="0">
                <a:solidFill>
                  <a:schemeClr val="bg1"/>
                </a:solidFill>
              </a:rPr>
              <a:t> as it were the sun, and his feet as pillars of fire:</a:t>
            </a:r>
          </a:p>
          <a:p>
            <a:endParaRPr lang="en-US" sz="800" dirty="0" smtClean="0">
              <a:solidFill>
                <a:schemeClr val="bg1"/>
              </a:solidFill>
            </a:endParaRPr>
          </a:p>
          <a:p>
            <a:r>
              <a:rPr lang="en-US" sz="2800" dirty="0" smtClean="0">
                <a:solidFill>
                  <a:schemeClr val="bg1"/>
                </a:solidFill>
              </a:rPr>
              <a:t>Rev. 10:2  And </a:t>
            </a:r>
            <a:r>
              <a:rPr lang="en-US" sz="2800" b="1" dirty="0" smtClean="0">
                <a:solidFill>
                  <a:srgbClr val="FFFF00"/>
                </a:solidFill>
              </a:rPr>
              <a:t>he had in his hand a little book open</a:t>
            </a:r>
            <a:r>
              <a:rPr lang="en-US" sz="2800" dirty="0" smtClean="0">
                <a:solidFill>
                  <a:schemeClr val="bg1"/>
                </a:solidFill>
              </a:rPr>
              <a:t>: and he set his right foot upon the sea, and </a:t>
            </a:r>
            <a:r>
              <a:rPr lang="en-US" sz="2800" i="1" dirty="0" smtClean="0">
                <a:solidFill>
                  <a:schemeClr val="bg1"/>
                </a:solidFill>
              </a:rPr>
              <a:t>his</a:t>
            </a:r>
            <a:r>
              <a:rPr lang="en-US" sz="2800" dirty="0" smtClean="0">
                <a:solidFill>
                  <a:schemeClr val="bg1"/>
                </a:solidFill>
              </a:rPr>
              <a:t> left </a:t>
            </a:r>
            <a:r>
              <a:rPr lang="en-US" sz="2800" i="1" dirty="0" smtClean="0">
                <a:solidFill>
                  <a:schemeClr val="bg1"/>
                </a:solidFill>
              </a:rPr>
              <a:t>foot</a:t>
            </a:r>
            <a:r>
              <a:rPr lang="en-US" sz="2800" dirty="0" smtClean="0">
                <a:solidFill>
                  <a:schemeClr val="bg1"/>
                </a:solidFill>
              </a:rPr>
              <a:t> on the earth,</a:t>
            </a:r>
          </a:p>
          <a:p>
            <a:endParaRPr lang="en-US" sz="800" dirty="0" smtClean="0">
              <a:solidFill>
                <a:schemeClr val="bg1"/>
              </a:solidFill>
            </a:endParaRPr>
          </a:p>
          <a:p>
            <a:r>
              <a:rPr lang="en-US" sz="2800" dirty="0" smtClean="0">
                <a:solidFill>
                  <a:schemeClr val="bg1"/>
                </a:solidFill>
              </a:rPr>
              <a:t>Rev. 10:3  And cried with a loud voice, as </a:t>
            </a:r>
            <a:r>
              <a:rPr lang="en-US" sz="2800" i="1" dirty="0" smtClean="0">
                <a:solidFill>
                  <a:schemeClr val="bg1"/>
                </a:solidFill>
              </a:rPr>
              <a:t>when</a:t>
            </a:r>
            <a:r>
              <a:rPr lang="en-US" sz="2800" dirty="0" smtClean="0">
                <a:solidFill>
                  <a:schemeClr val="bg1"/>
                </a:solidFill>
              </a:rPr>
              <a:t> a lion </a:t>
            </a:r>
            <a:r>
              <a:rPr lang="en-US" sz="2800" dirty="0" err="1" smtClean="0">
                <a:solidFill>
                  <a:schemeClr val="bg1"/>
                </a:solidFill>
              </a:rPr>
              <a:t>roareth</a:t>
            </a:r>
            <a:r>
              <a:rPr lang="en-US" sz="2800" dirty="0" smtClean="0">
                <a:solidFill>
                  <a:schemeClr val="bg1"/>
                </a:solidFill>
              </a:rPr>
              <a:t>: and when he had cried, seven thunders uttered their voices.</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10:4  And when the seven thunders had uttered their voices, I was about to write: and I heard a voice from heaven saying unto me, Seal up those things which the seven thunders uttered, and write them not.</a:t>
            </a:r>
          </a:p>
          <a:p>
            <a:endParaRPr lang="en-US" sz="800" dirty="0" smtClean="0">
              <a:solidFill>
                <a:schemeClr val="bg1"/>
              </a:solidFill>
            </a:endParaRPr>
          </a:p>
          <a:p>
            <a:r>
              <a:rPr lang="en-US" sz="2800" dirty="0" smtClean="0">
                <a:solidFill>
                  <a:schemeClr val="bg1"/>
                </a:solidFill>
              </a:rPr>
              <a:t>Rev. 10:5  And the angel which I saw stand upon the sea and upon the earth lifted up his hand to heaven,</a:t>
            </a:r>
          </a:p>
          <a:p>
            <a:endParaRPr lang="en-US" sz="800" dirty="0" smtClean="0">
              <a:solidFill>
                <a:schemeClr val="bg1"/>
              </a:solidFill>
            </a:endParaRPr>
          </a:p>
          <a:p>
            <a:r>
              <a:rPr lang="en-US" sz="2800" dirty="0" smtClean="0">
                <a:solidFill>
                  <a:schemeClr val="bg1"/>
                </a:solidFill>
              </a:rPr>
              <a:t>Rev. 10:6  And </a:t>
            </a:r>
            <a:r>
              <a:rPr lang="en-US" sz="2800" dirty="0" err="1" smtClean="0">
                <a:solidFill>
                  <a:schemeClr val="bg1"/>
                </a:solidFill>
              </a:rPr>
              <a:t>sware</a:t>
            </a:r>
            <a:r>
              <a:rPr lang="en-US" sz="2800" dirty="0" smtClean="0">
                <a:solidFill>
                  <a:schemeClr val="bg1"/>
                </a:solidFill>
              </a:rPr>
              <a:t> by </a:t>
            </a:r>
            <a:r>
              <a:rPr lang="en-US" sz="2800" b="1" u="sng" dirty="0" smtClean="0">
                <a:solidFill>
                  <a:schemeClr val="bg1"/>
                </a:solidFill>
              </a:rPr>
              <a:t>him that </a:t>
            </a:r>
            <a:r>
              <a:rPr lang="en-US" sz="2800" b="1" u="sng" dirty="0" err="1" smtClean="0">
                <a:solidFill>
                  <a:schemeClr val="bg1"/>
                </a:solidFill>
              </a:rPr>
              <a:t>liveth</a:t>
            </a:r>
            <a:r>
              <a:rPr lang="en-US" sz="2800" b="1" u="sng" dirty="0" smtClean="0">
                <a:solidFill>
                  <a:schemeClr val="bg1"/>
                </a:solidFill>
              </a:rPr>
              <a:t> for ever and ever, who created heaven, and the things that therein are, and the earth, and the things that therein are, and the sea, and the things which are therein</a:t>
            </a:r>
            <a:r>
              <a:rPr lang="en-US" sz="2800" dirty="0" smtClean="0">
                <a:solidFill>
                  <a:schemeClr val="bg1"/>
                </a:solidFill>
              </a:rPr>
              <a:t>, </a:t>
            </a:r>
            <a:r>
              <a:rPr lang="en-US" sz="2800" b="1" dirty="0" smtClean="0">
                <a:solidFill>
                  <a:srgbClr val="FFFF00"/>
                </a:solidFill>
              </a:rPr>
              <a:t>that there should be time no longer</a:t>
            </a:r>
            <a:r>
              <a:rPr lang="en-US" sz="2800" dirty="0" smtClean="0">
                <a:solidFill>
                  <a:schemeClr val="bg1"/>
                </a:solidFill>
              </a:rPr>
              <a:t>:</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Sixth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10:11  And he said unto me, </a:t>
            </a:r>
            <a:r>
              <a:rPr lang="en-US" sz="2800" b="1" dirty="0" smtClean="0">
                <a:solidFill>
                  <a:srgbClr val="FFFF00"/>
                </a:solidFill>
              </a:rPr>
              <a:t>Thou must prophesy again before many peoples, and nations, and tongues, and kings.</a:t>
            </a:r>
          </a:p>
          <a:p>
            <a:endParaRPr lang="en-US" sz="800" dirty="0" smtClean="0">
              <a:solidFill>
                <a:schemeClr val="bg1"/>
              </a:solidFill>
            </a:endParaRPr>
          </a:p>
          <a:p>
            <a:r>
              <a:rPr lang="en-US" sz="2800" dirty="0" smtClean="0">
                <a:solidFill>
                  <a:schemeClr val="bg1"/>
                </a:solidFill>
              </a:rPr>
              <a:t>Rev. 14:6  And I saw another angel fly in the midst of heaven, having </a:t>
            </a:r>
            <a:r>
              <a:rPr lang="en-US" sz="2800" b="1" dirty="0" smtClean="0">
                <a:solidFill>
                  <a:srgbClr val="FFFF00"/>
                </a:solidFill>
              </a:rPr>
              <a:t>the everlasting gospel to preach unto them that dwell on the earth, and to every nation, and kindred, and tongue, and people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Rev. 14:7  Saying with a loud voice, Fear God, and give glory to him; for </a:t>
            </a:r>
            <a:r>
              <a:rPr lang="en-US" sz="2800" b="1" dirty="0" smtClean="0">
                <a:solidFill>
                  <a:srgbClr val="FFFF00"/>
                </a:solidFill>
              </a:rPr>
              <a:t>the hour of his judgment is come</a:t>
            </a:r>
            <a:r>
              <a:rPr lang="en-US" sz="2800" dirty="0" smtClean="0">
                <a:solidFill>
                  <a:schemeClr val="bg1"/>
                </a:solidFill>
              </a:rPr>
              <a:t>: and </a:t>
            </a:r>
            <a:r>
              <a:rPr lang="en-US" sz="2800" b="1" u="sng" dirty="0" smtClean="0">
                <a:solidFill>
                  <a:schemeClr val="bg1"/>
                </a:solidFill>
              </a:rPr>
              <a:t>worship him that made heaven, and earth, and the sea, and the fountains of waters</a:t>
            </a:r>
            <a:r>
              <a:rPr lang="en-US" sz="2800" dirty="0" smtClean="0">
                <a:solidFill>
                  <a:schemeClr val="bg1"/>
                </a:solidFill>
              </a:rPr>
              <a:t>.</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esus high priest.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oths 0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First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3600" dirty="0" smtClean="0">
                <a:solidFill>
                  <a:schemeClr val="bg1"/>
                </a:solidFill>
              </a:rPr>
              <a:t>Lev. 23:5  In the fourteenth day of the first month at even is the LORD'S </a:t>
            </a:r>
            <a:r>
              <a:rPr lang="en-US" sz="3600" dirty="0" err="1" smtClean="0">
                <a:solidFill>
                  <a:srgbClr val="FFFF00"/>
                </a:solidFill>
              </a:rPr>
              <a:t>passover</a:t>
            </a:r>
            <a:r>
              <a:rPr lang="en-US" sz="3600" dirty="0" smtClean="0">
                <a:solidFill>
                  <a:schemeClr val="bg1"/>
                </a:solidFill>
              </a:rPr>
              <a:t>.</a:t>
            </a:r>
            <a:endParaRPr 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23:34  Speak unto the children of Israel, saying, The fifteenth day of this seventh month </a:t>
            </a:r>
            <a:r>
              <a:rPr lang="en-US" sz="2800" i="1" dirty="0" smtClean="0">
                <a:solidFill>
                  <a:schemeClr val="bg1"/>
                </a:solidFill>
              </a:rPr>
              <a:t>shall be</a:t>
            </a:r>
            <a:r>
              <a:rPr lang="en-US" sz="2800" dirty="0" smtClean="0">
                <a:solidFill>
                  <a:schemeClr val="bg1"/>
                </a:solidFill>
              </a:rPr>
              <a:t> </a:t>
            </a:r>
            <a:r>
              <a:rPr lang="en-US" sz="2800" b="1" dirty="0" smtClean="0">
                <a:solidFill>
                  <a:srgbClr val="FFFF00"/>
                </a:solidFill>
              </a:rPr>
              <a:t>the feast of tabernacles</a:t>
            </a:r>
            <a:r>
              <a:rPr lang="en-US" sz="2800" dirty="0" smtClean="0">
                <a:solidFill>
                  <a:schemeClr val="bg1"/>
                </a:solidFill>
              </a:rPr>
              <a:t> </a:t>
            </a:r>
            <a:r>
              <a:rPr lang="en-US" sz="2800" i="1" dirty="0" smtClean="0">
                <a:solidFill>
                  <a:schemeClr val="bg1"/>
                </a:solidFill>
              </a:rPr>
              <a:t>for</a:t>
            </a:r>
            <a:r>
              <a:rPr lang="en-US" sz="2800" dirty="0" smtClean="0">
                <a:solidFill>
                  <a:schemeClr val="bg1"/>
                </a:solidFill>
              </a:rPr>
              <a:t> seven days unto the LORD.</a:t>
            </a:r>
          </a:p>
          <a:p>
            <a:endParaRPr lang="en-US" sz="800" dirty="0" smtClean="0">
              <a:solidFill>
                <a:schemeClr val="bg1"/>
              </a:solidFill>
            </a:endParaRPr>
          </a:p>
          <a:p>
            <a:r>
              <a:rPr lang="en-US" sz="2800" dirty="0" smtClean="0">
                <a:solidFill>
                  <a:schemeClr val="bg1"/>
                </a:solidFill>
              </a:rPr>
              <a:t>Lev. 23:35  On the first day </a:t>
            </a:r>
            <a:r>
              <a:rPr lang="en-US" sz="2800" i="1" dirty="0" smtClean="0">
                <a:solidFill>
                  <a:schemeClr val="bg1"/>
                </a:solidFill>
              </a:rPr>
              <a:t>shall be</a:t>
            </a:r>
            <a:r>
              <a:rPr lang="en-US" sz="2800" dirty="0" smtClean="0">
                <a:solidFill>
                  <a:schemeClr val="bg1"/>
                </a:solidFill>
              </a:rPr>
              <a:t> an holy convocation: ye shall do no servile work </a:t>
            </a:r>
            <a:r>
              <a:rPr lang="en-US" sz="2800" i="1" dirty="0" smtClean="0">
                <a:solidFill>
                  <a:schemeClr val="bg1"/>
                </a:solidFill>
              </a:rPr>
              <a:t>therein</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Lev. 23:36  Seven days ye shall offer an offering made by fire unto the LORD: on the eighth day shall be an holy convocation unto you; and ye shall offer an offering made by fire unto the LORD: it </a:t>
            </a:r>
            <a:r>
              <a:rPr lang="en-US" sz="2800" i="1" dirty="0" smtClean="0">
                <a:solidFill>
                  <a:schemeClr val="bg1"/>
                </a:solidFill>
              </a:rPr>
              <a:t>is</a:t>
            </a:r>
            <a:r>
              <a:rPr lang="en-US" sz="2800" dirty="0" smtClean="0">
                <a:solidFill>
                  <a:schemeClr val="bg1"/>
                </a:solidFill>
              </a:rPr>
              <a:t> a solemn assembly; </a:t>
            </a:r>
            <a:r>
              <a:rPr lang="en-US" sz="2800" i="1" dirty="0" smtClean="0">
                <a:solidFill>
                  <a:schemeClr val="bg1"/>
                </a:solidFill>
              </a:rPr>
              <a:t>and</a:t>
            </a:r>
            <a:r>
              <a:rPr lang="en-US" sz="2800" dirty="0" smtClean="0">
                <a:solidFill>
                  <a:schemeClr val="bg1"/>
                </a:solidFill>
              </a:rPr>
              <a:t> ye shall do no servile work </a:t>
            </a:r>
            <a:r>
              <a:rPr lang="en-US" sz="2800" i="1" dirty="0" smtClean="0">
                <a:solidFill>
                  <a:schemeClr val="bg1"/>
                </a:solidFill>
              </a:rPr>
              <a:t>therein</a:t>
            </a:r>
            <a:r>
              <a:rPr lang="en-US" sz="2800" dirty="0" smtClean="0">
                <a:solidFill>
                  <a:schemeClr val="bg1"/>
                </a:solidFill>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Lev. 23:37  These </a:t>
            </a:r>
            <a:r>
              <a:rPr lang="en-US" sz="2600" i="1" dirty="0" smtClean="0">
                <a:solidFill>
                  <a:schemeClr val="bg1"/>
                </a:solidFill>
              </a:rPr>
              <a:t>are</a:t>
            </a:r>
            <a:r>
              <a:rPr lang="en-US" sz="2600" dirty="0" smtClean="0">
                <a:solidFill>
                  <a:schemeClr val="bg1"/>
                </a:solidFill>
              </a:rPr>
              <a:t> the feasts of the LORD, which ye shall proclaim </a:t>
            </a:r>
            <a:r>
              <a:rPr lang="en-US" sz="2600" i="1" dirty="0" smtClean="0">
                <a:solidFill>
                  <a:schemeClr val="bg1"/>
                </a:solidFill>
              </a:rPr>
              <a:t>to be</a:t>
            </a:r>
            <a:r>
              <a:rPr lang="en-US" sz="2600" dirty="0" smtClean="0">
                <a:solidFill>
                  <a:schemeClr val="bg1"/>
                </a:solidFill>
              </a:rPr>
              <a:t> holy convocations, to offer an offering made by fire unto the LORD, a burnt offering, and a meat offering, a sacrifice, and drink offerings, every thing upon his day:</a:t>
            </a:r>
          </a:p>
          <a:p>
            <a:endParaRPr lang="en-US" sz="700" dirty="0" smtClean="0">
              <a:solidFill>
                <a:schemeClr val="bg1"/>
              </a:solidFill>
            </a:endParaRPr>
          </a:p>
          <a:p>
            <a:r>
              <a:rPr lang="en-US" sz="2600" dirty="0" smtClean="0">
                <a:solidFill>
                  <a:schemeClr val="bg1"/>
                </a:solidFill>
              </a:rPr>
              <a:t>Lev. 23:38  Beside the </a:t>
            </a:r>
            <a:r>
              <a:rPr lang="en-US" sz="2600" dirty="0" err="1" smtClean="0">
                <a:solidFill>
                  <a:schemeClr val="bg1"/>
                </a:solidFill>
              </a:rPr>
              <a:t>sabbaths</a:t>
            </a:r>
            <a:r>
              <a:rPr lang="en-US" sz="2600" dirty="0" smtClean="0">
                <a:solidFill>
                  <a:schemeClr val="bg1"/>
                </a:solidFill>
              </a:rPr>
              <a:t> of the LORD, and beside your gifts, and beside all your vows, and beside all your freewill offerings, which ye give unto the LORD.</a:t>
            </a:r>
          </a:p>
          <a:p>
            <a:endParaRPr lang="en-US" sz="700" dirty="0" smtClean="0">
              <a:solidFill>
                <a:schemeClr val="bg1"/>
              </a:solidFill>
            </a:endParaRPr>
          </a:p>
          <a:p>
            <a:r>
              <a:rPr lang="en-US" sz="2600" dirty="0" smtClean="0">
                <a:solidFill>
                  <a:schemeClr val="bg1"/>
                </a:solidFill>
              </a:rPr>
              <a:t>Lev. 23:39  Also in the fifteenth day of the seventh month, when ye have </a:t>
            </a:r>
            <a:r>
              <a:rPr lang="en-US" sz="2600" b="1" dirty="0" smtClean="0">
                <a:solidFill>
                  <a:srgbClr val="FFFF00"/>
                </a:solidFill>
              </a:rPr>
              <a:t>gathered in the fruit of the land, ye shall keep a feast</a:t>
            </a:r>
            <a:r>
              <a:rPr lang="en-US" sz="2600" dirty="0" smtClean="0">
                <a:solidFill>
                  <a:schemeClr val="bg1"/>
                </a:solidFill>
              </a:rPr>
              <a:t> unto the LORD seven days: on the first day </a:t>
            </a:r>
            <a:r>
              <a:rPr lang="en-US" sz="2600" i="1" dirty="0" smtClean="0">
                <a:solidFill>
                  <a:schemeClr val="bg1"/>
                </a:solidFill>
              </a:rPr>
              <a:t>shall be</a:t>
            </a:r>
            <a:r>
              <a:rPr lang="en-US" sz="2600" dirty="0" smtClean="0">
                <a:solidFill>
                  <a:schemeClr val="bg1"/>
                </a:solidFill>
              </a:rPr>
              <a:t> a </a:t>
            </a:r>
            <a:r>
              <a:rPr lang="en-US" sz="2600" dirty="0" err="1" smtClean="0">
                <a:solidFill>
                  <a:schemeClr val="bg1"/>
                </a:solidFill>
              </a:rPr>
              <a:t>sabbath</a:t>
            </a:r>
            <a:r>
              <a:rPr lang="en-US" sz="2600" dirty="0" smtClean="0">
                <a:solidFill>
                  <a:schemeClr val="bg1"/>
                </a:solidFill>
              </a:rPr>
              <a:t>, and on the eighth day </a:t>
            </a:r>
            <a:r>
              <a:rPr lang="en-US" sz="2600" i="1" dirty="0" smtClean="0">
                <a:solidFill>
                  <a:schemeClr val="bg1"/>
                </a:solidFill>
              </a:rPr>
              <a:t>shall be</a:t>
            </a:r>
            <a:r>
              <a:rPr lang="en-US" sz="2600" dirty="0" smtClean="0">
                <a:solidFill>
                  <a:schemeClr val="bg1"/>
                </a:solidFill>
              </a:rPr>
              <a:t> a </a:t>
            </a:r>
            <a:r>
              <a:rPr lang="en-US" sz="2600" dirty="0" err="1" smtClean="0">
                <a:solidFill>
                  <a:schemeClr val="bg1"/>
                </a:solidFill>
              </a:rPr>
              <a:t>sabbath</a:t>
            </a:r>
            <a:r>
              <a:rPr lang="en-US" sz="2600" dirty="0" smtClean="0">
                <a:solidFill>
                  <a:schemeClr val="bg1"/>
                </a:solidFill>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23:40  And ye shall take you on the first </a:t>
            </a:r>
            <a:r>
              <a:rPr lang="en-US" sz="2800" b="1" dirty="0" smtClean="0">
                <a:solidFill>
                  <a:srgbClr val="FFFF00"/>
                </a:solidFill>
              </a:rPr>
              <a:t>day the boughs of goodly trees, branches of palm trees, and the boughs of thick trees, and willows of the brook</a:t>
            </a:r>
            <a:r>
              <a:rPr lang="en-US" sz="2800" dirty="0" smtClean="0">
                <a:solidFill>
                  <a:schemeClr val="bg1"/>
                </a:solidFill>
              </a:rPr>
              <a:t>; and ye shall rejoice before the LORD your God seven days.</a:t>
            </a:r>
          </a:p>
          <a:p>
            <a:endParaRPr lang="en-US" sz="800" dirty="0" smtClean="0">
              <a:solidFill>
                <a:schemeClr val="bg1"/>
              </a:solidFill>
            </a:endParaRPr>
          </a:p>
          <a:p>
            <a:r>
              <a:rPr lang="en-US" sz="2800" dirty="0" smtClean="0">
                <a:solidFill>
                  <a:schemeClr val="bg1"/>
                </a:solidFill>
              </a:rPr>
              <a:t>Lev. 23:41  And ye shall keep it a feast unto the LORD seven days in the year. </a:t>
            </a:r>
            <a:r>
              <a:rPr lang="en-US" sz="2800" i="1" dirty="0" smtClean="0">
                <a:solidFill>
                  <a:schemeClr val="bg1"/>
                </a:solidFill>
              </a:rPr>
              <a:t>It shall be</a:t>
            </a:r>
            <a:r>
              <a:rPr lang="en-US" sz="2800" dirty="0" smtClean="0">
                <a:solidFill>
                  <a:schemeClr val="bg1"/>
                </a:solidFill>
              </a:rPr>
              <a:t> a statute for ever in your generations: ye shall celebrate it in the seventh month.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Lev. 23:42  Ye shall </a:t>
            </a:r>
            <a:r>
              <a:rPr lang="en-US" sz="2800" b="1" dirty="0" smtClean="0">
                <a:solidFill>
                  <a:srgbClr val="FFFF00"/>
                </a:solidFill>
              </a:rPr>
              <a:t>dwell in booths</a:t>
            </a:r>
            <a:r>
              <a:rPr lang="en-US" sz="2800" dirty="0" smtClean="0">
                <a:solidFill>
                  <a:schemeClr val="bg1"/>
                </a:solidFill>
              </a:rPr>
              <a:t> seven days; all that are Israelites born shall </a:t>
            </a:r>
            <a:r>
              <a:rPr lang="en-US" sz="2800" b="1" dirty="0" smtClean="0">
                <a:solidFill>
                  <a:srgbClr val="FFFF00"/>
                </a:solidFill>
              </a:rPr>
              <a:t>dwell in booths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Lev. 23:43  That your generations may know that I made the children of Israel to </a:t>
            </a:r>
            <a:r>
              <a:rPr lang="en-US" sz="2800" b="1" dirty="0" smtClean="0">
                <a:solidFill>
                  <a:srgbClr val="FFFF00"/>
                </a:solidFill>
              </a:rPr>
              <a:t>dwell in booths</a:t>
            </a:r>
            <a:r>
              <a:rPr lang="en-US" sz="2800" dirty="0" smtClean="0">
                <a:solidFill>
                  <a:schemeClr val="bg1"/>
                </a:solidFill>
              </a:rPr>
              <a:t>, when I brought them out of the land of Egypt: I </a:t>
            </a:r>
            <a:r>
              <a:rPr lang="en-US" sz="2800" i="1" dirty="0" smtClean="0">
                <a:solidFill>
                  <a:schemeClr val="bg1"/>
                </a:solidFill>
              </a:rPr>
              <a:t>am</a:t>
            </a:r>
            <a:r>
              <a:rPr lang="en-US" sz="2800" dirty="0" smtClean="0">
                <a:solidFill>
                  <a:schemeClr val="bg1"/>
                </a:solidFill>
              </a:rPr>
              <a:t> the LORD your God.</a:t>
            </a:r>
          </a:p>
          <a:p>
            <a:endParaRPr lang="en-US" sz="800" i="1" dirty="0" smtClean="0">
              <a:solidFill>
                <a:schemeClr val="bg1"/>
              </a:solidFill>
            </a:endParaRPr>
          </a:p>
          <a:p>
            <a:r>
              <a:rPr lang="en-US" sz="2800" dirty="0" smtClean="0">
                <a:solidFill>
                  <a:schemeClr val="bg1"/>
                </a:solidFill>
              </a:rPr>
              <a:t>Lev. 23:44  And Moses declared unto the children of Israel the feasts of the LORD.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4400" b="1" dirty="0" smtClean="0">
                <a:solidFill>
                  <a:srgbClr val="FFFF00"/>
                </a:solidFill>
              </a:rPr>
              <a:t>BOOTHS/TABERNACLES</a:t>
            </a:r>
            <a:endParaRPr lang="en-US" sz="900" b="1" dirty="0" smtClean="0">
              <a:solidFill>
                <a:srgbClr val="FFFF00"/>
              </a:solidFill>
            </a:endParaRPr>
          </a:p>
          <a:p>
            <a:pPr algn="ctr"/>
            <a:r>
              <a:rPr lang="en-US" sz="2400" b="1" dirty="0" smtClean="0">
                <a:solidFill>
                  <a:schemeClr val="bg1"/>
                </a:solidFill>
              </a:rPr>
              <a:t>When:</a:t>
            </a:r>
          </a:p>
          <a:p>
            <a:pPr algn="ctr"/>
            <a:r>
              <a:rPr lang="en-US" sz="2400" b="1" dirty="0" smtClean="0">
                <a:solidFill>
                  <a:schemeClr val="bg1"/>
                </a:solidFill>
              </a:rPr>
              <a:t>Season – </a:t>
            </a:r>
            <a:r>
              <a:rPr lang="en-US" sz="2400" b="1" dirty="0" smtClean="0">
                <a:solidFill>
                  <a:srgbClr val="FFFF00"/>
                </a:solidFill>
              </a:rPr>
              <a:t>Fall</a:t>
            </a:r>
          </a:p>
          <a:p>
            <a:pPr algn="ctr"/>
            <a:r>
              <a:rPr lang="en-US" sz="2400" b="1" dirty="0" smtClean="0">
                <a:solidFill>
                  <a:schemeClr val="bg1"/>
                </a:solidFill>
              </a:rPr>
              <a:t>Month – </a:t>
            </a:r>
            <a:r>
              <a:rPr lang="en-US" sz="2400" b="1" dirty="0" smtClean="0">
                <a:solidFill>
                  <a:srgbClr val="FFFF00"/>
                </a:solidFill>
              </a:rPr>
              <a:t>7</a:t>
            </a:r>
            <a:r>
              <a:rPr lang="en-US" sz="2400" b="1" baseline="30000" dirty="0" smtClean="0">
                <a:solidFill>
                  <a:srgbClr val="FFFF00"/>
                </a:solidFill>
              </a:rPr>
              <a:t>th</a:t>
            </a:r>
            <a:r>
              <a:rPr lang="en-US" sz="2400" b="1" dirty="0" smtClean="0">
                <a:solidFill>
                  <a:srgbClr val="FFFF00"/>
                </a:solidFill>
              </a:rPr>
              <a:t> Month (</a:t>
            </a:r>
            <a:r>
              <a:rPr lang="en-US" sz="2400" b="1" dirty="0" err="1" smtClean="0">
                <a:solidFill>
                  <a:srgbClr val="FFFF00"/>
                </a:solidFill>
              </a:rPr>
              <a:t>Ethanim</a:t>
            </a:r>
            <a:r>
              <a:rPr lang="en-US" sz="2400" b="1" dirty="0" smtClean="0">
                <a:solidFill>
                  <a:srgbClr val="FFFF00"/>
                </a:solidFill>
              </a:rPr>
              <a:t>; </a:t>
            </a:r>
            <a:r>
              <a:rPr lang="en-US" sz="2400" b="1" dirty="0" smtClean="0">
                <a:solidFill>
                  <a:srgbClr val="00B050"/>
                </a:solidFill>
              </a:rPr>
              <a:t>1Ki.</a:t>
            </a:r>
            <a:r>
              <a:rPr lang="en-US" sz="2400" b="1" dirty="0" smtClean="0">
                <a:solidFill>
                  <a:schemeClr val="bg1"/>
                </a:solidFill>
              </a:rPr>
              <a:t> 8:2</a:t>
            </a:r>
            <a:r>
              <a:rPr lang="en-US" sz="2400" b="1" dirty="0" smtClean="0">
                <a:solidFill>
                  <a:srgbClr val="FFFF00"/>
                </a:solidFill>
              </a:rPr>
              <a:t>)</a:t>
            </a:r>
          </a:p>
          <a:p>
            <a:pPr algn="ctr"/>
            <a:r>
              <a:rPr lang="en-US" sz="2400" b="1" dirty="0" smtClean="0">
                <a:solidFill>
                  <a:schemeClr val="bg1"/>
                </a:solidFill>
              </a:rPr>
              <a:t>Days – </a:t>
            </a:r>
            <a:r>
              <a:rPr lang="en-US" sz="2400" b="1" dirty="0" smtClean="0">
                <a:solidFill>
                  <a:srgbClr val="FFFF00"/>
                </a:solidFill>
              </a:rPr>
              <a:t>15</a:t>
            </a:r>
            <a:r>
              <a:rPr lang="en-US" sz="2400" b="1" baseline="30000" dirty="0" smtClean="0">
                <a:solidFill>
                  <a:srgbClr val="FFFF00"/>
                </a:solidFill>
              </a:rPr>
              <a:t>th</a:t>
            </a:r>
            <a:r>
              <a:rPr lang="en-US" sz="2400" b="1" dirty="0" smtClean="0">
                <a:solidFill>
                  <a:srgbClr val="FFFF00"/>
                </a:solidFill>
              </a:rPr>
              <a:t> Day to 21</a:t>
            </a:r>
            <a:r>
              <a:rPr lang="en-US" sz="2400" b="1" baseline="30000" dirty="0" smtClean="0">
                <a:solidFill>
                  <a:srgbClr val="FFFF00"/>
                </a:solidFill>
              </a:rPr>
              <a:t>st</a:t>
            </a:r>
            <a:r>
              <a:rPr lang="en-US" sz="2400" b="1" dirty="0" smtClean="0">
                <a:solidFill>
                  <a:srgbClr val="FFFF00"/>
                </a:solidFill>
              </a:rPr>
              <a:t> Day, &amp; 22</a:t>
            </a:r>
            <a:r>
              <a:rPr lang="en-US" sz="2400" b="1" baseline="30000" dirty="0" smtClean="0">
                <a:solidFill>
                  <a:srgbClr val="FFFF00"/>
                </a:solidFill>
              </a:rPr>
              <a:t>nd</a:t>
            </a:r>
            <a:r>
              <a:rPr lang="en-US" sz="2400" b="1" dirty="0" smtClean="0">
                <a:solidFill>
                  <a:srgbClr val="FFFF00"/>
                </a:solidFill>
              </a:rPr>
              <a:t> Day of </a:t>
            </a:r>
            <a:r>
              <a:rPr lang="en-US" sz="2400" b="1" dirty="0" err="1" smtClean="0">
                <a:solidFill>
                  <a:srgbClr val="FFFF00"/>
                </a:solidFill>
              </a:rPr>
              <a:t>Ethanim</a:t>
            </a:r>
            <a:r>
              <a:rPr lang="en-US" sz="2400" b="1" dirty="0" smtClean="0">
                <a:solidFill>
                  <a:srgbClr val="FFFF00"/>
                </a:solidFill>
              </a:rPr>
              <a:t> (aka ‘</a:t>
            </a:r>
            <a:r>
              <a:rPr lang="en-US" sz="2400" b="1" dirty="0" err="1" smtClean="0">
                <a:solidFill>
                  <a:srgbClr val="FFFF00"/>
                </a:solidFill>
              </a:rPr>
              <a:t>Tishrei</a:t>
            </a:r>
            <a:r>
              <a:rPr lang="en-US" sz="2400" b="1" dirty="0" smtClean="0">
                <a:solidFill>
                  <a:srgbClr val="FFFF00"/>
                </a:solidFill>
              </a:rPr>
              <a:t>’)</a:t>
            </a:r>
          </a:p>
          <a:p>
            <a:pPr algn="ctr"/>
            <a:r>
              <a:rPr lang="en-US" sz="2400" b="1" dirty="0" smtClean="0">
                <a:solidFill>
                  <a:srgbClr val="FFC000"/>
                </a:solidFill>
              </a:rPr>
              <a:t>Type</a:t>
            </a:r>
            <a:r>
              <a:rPr lang="en-US" sz="2400" b="1" dirty="0" smtClean="0">
                <a:solidFill>
                  <a:schemeClr val="bg1"/>
                </a:solidFill>
              </a:rPr>
              <a:t> – </a:t>
            </a:r>
            <a:r>
              <a:rPr lang="en-US" sz="2400" b="1" dirty="0" smtClean="0">
                <a:solidFill>
                  <a:srgbClr val="00B050"/>
                </a:solidFill>
              </a:rPr>
              <a:t>Lev.</a:t>
            </a:r>
            <a:r>
              <a:rPr lang="en-US" sz="2400" b="1" dirty="0" smtClean="0">
                <a:solidFill>
                  <a:schemeClr val="bg1"/>
                </a:solidFill>
              </a:rPr>
              <a:t> 23:33-44; </a:t>
            </a:r>
            <a:r>
              <a:rPr lang="en-US" sz="2400" b="1" dirty="0" smtClean="0">
                <a:solidFill>
                  <a:srgbClr val="00B050"/>
                </a:solidFill>
              </a:rPr>
              <a:t>Num.</a:t>
            </a:r>
            <a:r>
              <a:rPr lang="en-US" sz="2400" b="1" dirty="0" smtClean="0">
                <a:solidFill>
                  <a:schemeClr val="bg1"/>
                </a:solidFill>
              </a:rPr>
              <a:t> 29:12-40; </a:t>
            </a:r>
            <a:r>
              <a:rPr lang="en-US" sz="2400" b="1" dirty="0" smtClean="0">
                <a:solidFill>
                  <a:srgbClr val="00B050"/>
                </a:solidFill>
              </a:rPr>
              <a:t>Deut.</a:t>
            </a:r>
            <a:r>
              <a:rPr lang="en-US" sz="2400" b="1" dirty="0" smtClean="0">
                <a:solidFill>
                  <a:schemeClr val="bg1"/>
                </a:solidFill>
              </a:rPr>
              <a:t> 16:13-15</a:t>
            </a:r>
          </a:p>
          <a:p>
            <a:pPr algn="ctr"/>
            <a:r>
              <a:rPr lang="en-US" sz="2400" b="1" dirty="0" smtClean="0">
                <a:solidFill>
                  <a:srgbClr val="00B0F0"/>
                </a:solidFill>
              </a:rPr>
              <a:t>Anti-type</a:t>
            </a:r>
            <a:r>
              <a:rPr lang="en-US" sz="2400" b="1" dirty="0" smtClean="0">
                <a:solidFill>
                  <a:schemeClr val="bg1"/>
                </a:solidFill>
              </a:rPr>
              <a:t> – </a:t>
            </a:r>
            <a:r>
              <a:rPr lang="en-US" sz="2400" b="1" dirty="0" smtClean="0">
                <a:solidFill>
                  <a:srgbClr val="00B050"/>
                </a:solidFill>
              </a:rPr>
              <a:t>Rev.</a:t>
            </a:r>
            <a:r>
              <a:rPr lang="en-US" sz="2400" b="1" dirty="0" smtClean="0">
                <a:solidFill>
                  <a:schemeClr val="bg1"/>
                </a:solidFill>
              </a:rPr>
              <a:t> 7:9, 11:15, 14:13-20, the very harvest and bringing in the sheaves, for the '3 Angels' (</a:t>
            </a:r>
            <a:r>
              <a:rPr lang="en-US" sz="2400" b="1" dirty="0" smtClean="0">
                <a:solidFill>
                  <a:srgbClr val="00B050"/>
                </a:solidFill>
              </a:rPr>
              <a:t>Rev.</a:t>
            </a:r>
            <a:r>
              <a:rPr lang="en-US" sz="2400" b="1" dirty="0" smtClean="0">
                <a:solidFill>
                  <a:schemeClr val="bg1"/>
                </a:solidFill>
              </a:rPr>
              <a:t> 14:6-12; yea, the 4</a:t>
            </a:r>
            <a:r>
              <a:rPr lang="en-US" sz="2400" b="1" baseline="30000" dirty="0" smtClean="0">
                <a:solidFill>
                  <a:schemeClr val="bg1"/>
                </a:solidFill>
              </a:rPr>
              <a:t>th</a:t>
            </a:r>
            <a:r>
              <a:rPr lang="en-US" sz="2400" b="1" dirty="0" smtClean="0">
                <a:solidFill>
                  <a:schemeClr val="bg1"/>
                </a:solidFill>
              </a:rPr>
              <a:t> also, </a:t>
            </a:r>
            <a:r>
              <a:rPr lang="en-US" sz="2400" b="1" dirty="0" smtClean="0">
                <a:solidFill>
                  <a:srgbClr val="00B050"/>
                </a:solidFill>
              </a:rPr>
              <a:t>Rev.</a:t>
            </a:r>
            <a:r>
              <a:rPr lang="en-US" sz="2400" b="1" dirty="0" smtClean="0">
                <a:solidFill>
                  <a:schemeClr val="bg1"/>
                </a:solidFill>
              </a:rPr>
              <a:t> 18:1-5) are the reapers (</a:t>
            </a:r>
            <a:r>
              <a:rPr lang="en-US" sz="2400" b="1" dirty="0" smtClean="0">
                <a:solidFill>
                  <a:srgbClr val="00B050"/>
                </a:solidFill>
              </a:rPr>
              <a:t>Mat.</a:t>
            </a:r>
            <a:r>
              <a:rPr lang="en-US" sz="2400" b="1" dirty="0" smtClean="0">
                <a:solidFill>
                  <a:schemeClr val="bg1"/>
                </a:solidFill>
              </a:rPr>
              <a:t> 13:39) … soon, and very soon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Rev. 7:9  After this I beheld, and, lo, </a:t>
            </a:r>
            <a:r>
              <a:rPr lang="en-US" sz="2800" b="1" dirty="0" smtClean="0">
                <a:solidFill>
                  <a:srgbClr val="FFFF00"/>
                </a:solidFill>
              </a:rPr>
              <a:t>a great multitude, which no man could number, of all nations, and </a:t>
            </a:r>
            <a:r>
              <a:rPr lang="en-US" sz="2800" b="1" dirty="0" err="1" smtClean="0">
                <a:solidFill>
                  <a:srgbClr val="FFFF00"/>
                </a:solidFill>
              </a:rPr>
              <a:t>kindreds</a:t>
            </a:r>
            <a:r>
              <a:rPr lang="en-US" sz="2800" b="1" dirty="0" smtClean="0">
                <a:solidFill>
                  <a:srgbClr val="FFFF00"/>
                </a:solidFill>
              </a:rPr>
              <a:t>, and people, and tongues, stood before the throne, and before the Lamb, clothed with white robes, and palms in their hands</a:t>
            </a:r>
            <a:r>
              <a:rPr lang="en-US" sz="2800" dirty="0" smtClean="0">
                <a:solidFill>
                  <a:schemeClr val="bg1"/>
                </a:solidFill>
              </a:rPr>
              <a:t>;</a:t>
            </a:r>
          </a:p>
          <a:p>
            <a:endParaRPr lang="en-US" sz="900" dirty="0" smtClean="0">
              <a:solidFill>
                <a:schemeClr val="bg1"/>
              </a:solidFill>
            </a:endParaRPr>
          </a:p>
          <a:p>
            <a:r>
              <a:rPr lang="en-US" sz="2800" dirty="0" smtClean="0">
                <a:solidFill>
                  <a:schemeClr val="bg1"/>
                </a:solidFill>
              </a:rPr>
              <a:t>Rev. 11:15  And the seventh angel sounded; and there were great voices in heaven, saying, </a:t>
            </a:r>
            <a:r>
              <a:rPr lang="en-US" sz="2800" b="1" dirty="0" smtClean="0">
                <a:solidFill>
                  <a:srgbClr val="FFFF00"/>
                </a:solidFill>
              </a:rPr>
              <a:t>The kingdoms of this world are become </a:t>
            </a:r>
            <a:r>
              <a:rPr lang="en-US" sz="2800" b="1" i="1" dirty="0" smtClean="0">
                <a:solidFill>
                  <a:srgbClr val="FFFF00"/>
                </a:solidFill>
              </a:rPr>
              <a:t>the kingdoms</a:t>
            </a:r>
            <a:r>
              <a:rPr lang="en-US" sz="2800" b="1" dirty="0" smtClean="0">
                <a:solidFill>
                  <a:srgbClr val="FFFF00"/>
                </a:solidFill>
              </a:rPr>
              <a:t> of our Lord, and of his Christ; and he shall reign for ever and ever</a:t>
            </a:r>
            <a:r>
              <a:rPr lang="en-US" sz="2800" dirty="0" smtClean="0">
                <a:solidFill>
                  <a:schemeClr val="bg1"/>
                </a:solidFill>
              </a:rPr>
              <a:t>.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Rev. 14:13  And I heard a voice from heaven saying unto me, Write, Blessed </a:t>
            </a:r>
            <a:r>
              <a:rPr lang="en-US" sz="2400" i="1" dirty="0" smtClean="0">
                <a:solidFill>
                  <a:schemeClr val="bg1"/>
                </a:solidFill>
              </a:rPr>
              <a:t>are</a:t>
            </a:r>
            <a:r>
              <a:rPr lang="en-US" sz="2400" dirty="0" smtClean="0">
                <a:solidFill>
                  <a:schemeClr val="bg1"/>
                </a:solidFill>
              </a:rPr>
              <a:t> the dead which die in the Lord from henceforth: Yea, </a:t>
            </a:r>
            <a:r>
              <a:rPr lang="en-US" sz="2400" dirty="0" err="1" smtClean="0">
                <a:solidFill>
                  <a:schemeClr val="bg1"/>
                </a:solidFill>
              </a:rPr>
              <a:t>saith</a:t>
            </a:r>
            <a:r>
              <a:rPr lang="en-US" sz="2400" dirty="0" smtClean="0">
                <a:solidFill>
                  <a:schemeClr val="bg1"/>
                </a:solidFill>
              </a:rPr>
              <a:t> the Spirit, that they may rest from their </a:t>
            </a:r>
            <a:r>
              <a:rPr lang="en-US" sz="2400" dirty="0" err="1" smtClean="0">
                <a:solidFill>
                  <a:schemeClr val="bg1"/>
                </a:solidFill>
              </a:rPr>
              <a:t>labours</a:t>
            </a:r>
            <a:r>
              <a:rPr lang="en-US" sz="2400" dirty="0" smtClean="0">
                <a:solidFill>
                  <a:schemeClr val="bg1"/>
                </a:solidFill>
              </a:rPr>
              <a:t>; and their works do follow them.</a:t>
            </a:r>
          </a:p>
          <a:p>
            <a:endParaRPr lang="en-US" sz="800" dirty="0" smtClean="0">
              <a:solidFill>
                <a:schemeClr val="bg1"/>
              </a:solidFill>
            </a:endParaRPr>
          </a:p>
          <a:p>
            <a:r>
              <a:rPr lang="en-US" sz="2400" dirty="0" smtClean="0">
                <a:solidFill>
                  <a:schemeClr val="bg1"/>
                </a:solidFill>
              </a:rPr>
              <a:t>Rev. 14:14  And I looked, and behold a white cloud, and upon the cloud </a:t>
            </a:r>
            <a:r>
              <a:rPr lang="en-US" sz="2400" i="1" dirty="0" smtClean="0">
                <a:solidFill>
                  <a:schemeClr val="bg1"/>
                </a:solidFill>
              </a:rPr>
              <a:t>one</a:t>
            </a:r>
            <a:r>
              <a:rPr lang="en-US" sz="2400" dirty="0" smtClean="0">
                <a:solidFill>
                  <a:schemeClr val="bg1"/>
                </a:solidFill>
              </a:rPr>
              <a:t> sat like unto </a:t>
            </a:r>
            <a:r>
              <a:rPr lang="en-US" sz="2400" b="1" dirty="0" smtClean="0">
                <a:solidFill>
                  <a:srgbClr val="FFFF00"/>
                </a:solidFill>
              </a:rPr>
              <a:t>the Son of man, having on his head a golden crown, and in his hand a sharp sickle</a:t>
            </a:r>
            <a:r>
              <a:rPr lang="en-US" sz="2400" dirty="0" smtClean="0">
                <a:solidFill>
                  <a:schemeClr val="bg1"/>
                </a:solidFill>
              </a:rPr>
              <a:t>.</a:t>
            </a:r>
          </a:p>
          <a:p>
            <a:endParaRPr lang="en-US" sz="800" dirty="0" smtClean="0">
              <a:solidFill>
                <a:schemeClr val="bg1"/>
              </a:solidFill>
            </a:endParaRPr>
          </a:p>
          <a:p>
            <a:r>
              <a:rPr lang="en-US" sz="2400" dirty="0" smtClean="0">
                <a:solidFill>
                  <a:schemeClr val="bg1"/>
                </a:solidFill>
              </a:rPr>
              <a:t>Rev. 14:15  And another angel came out of the temple, crying with a loud voice to him that sat on the cloud, </a:t>
            </a:r>
            <a:r>
              <a:rPr lang="en-US" sz="2400" b="1" dirty="0" smtClean="0">
                <a:solidFill>
                  <a:srgbClr val="FFFF00"/>
                </a:solidFill>
              </a:rPr>
              <a:t>Thrust in thy sickle, and reap: for the time is come for thee to reap; for the harvest of the earth is ripe.</a:t>
            </a:r>
          </a:p>
          <a:p>
            <a:endParaRPr lang="en-US" sz="800" dirty="0" smtClean="0">
              <a:solidFill>
                <a:schemeClr val="bg1"/>
              </a:solidFill>
            </a:endParaRPr>
          </a:p>
          <a:p>
            <a:r>
              <a:rPr lang="en-US" sz="2400" dirty="0" smtClean="0">
                <a:solidFill>
                  <a:schemeClr val="bg1"/>
                </a:solidFill>
              </a:rPr>
              <a:t>Rev. 14:16  And </a:t>
            </a:r>
            <a:r>
              <a:rPr lang="en-US" sz="2400" b="1" dirty="0" smtClean="0">
                <a:solidFill>
                  <a:srgbClr val="FFFF00"/>
                </a:solidFill>
              </a:rPr>
              <a:t>he that sat on the cloud thrust in his sickle on the earth; and the earth was reaped</a:t>
            </a:r>
            <a:r>
              <a:rPr lang="en-US" sz="2400" dirty="0" smtClean="0">
                <a:solidFill>
                  <a:schemeClr val="bg1"/>
                </a:solidFill>
              </a:rPr>
              <a: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Seventh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Rev. 14:17  And </a:t>
            </a:r>
            <a:r>
              <a:rPr lang="en-US" sz="2400" b="1" dirty="0" smtClean="0">
                <a:solidFill>
                  <a:srgbClr val="FFFF00"/>
                </a:solidFill>
              </a:rPr>
              <a:t>another angel came out of the temple which is in heaven, he also having a sharp sickle.</a:t>
            </a:r>
          </a:p>
          <a:p>
            <a:endParaRPr lang="en-US" sz="800" dirty="0" smtClean="0">
              <a:solidFill>
                <a:schemeClr val="bg1"/>
              </a:solidFill>
            </a:endParaRPr>
          </a:p>
          <a:p>
            <a:r>
              <a:rPr lang="en-US" sz="2400" dirty="0" smtClean="0">
                <a:solidFill>
                  <a:schemeClr val="bg1"/>
                </a:solidFill>
              </a:rPr>
              <a:t>Rev. 14:18  And another angel came out from the altar, which had power over fire; and cried with a loud cry to him that had the sharp sickle, saying, </a:t>
            </a:r>
            <a:r>
              <a:rPr lang="en-US" sz="2400" b="1" dirty="0" smtClean="0">
                <a:solidFill>
                  <a:srgbClr val="FFFF00"/>
                </a:solidFill>
              </a:rPr>
              <a:t>Thrust in thy sharp sickle, and gather the clusters of the vine of the earth; for her grapes are fully ripe.</a:t>
            </a:r>
          </a:p>
          <a:p>
            <a:endParaRPr lang="en-US" sz="800" dirty="0" smtClean="0">
              <a:solidFill>
                <a:schemeClr val="bg1"/>
              </a:solidFill>
            </a:endParaRPr>
          </a:p>
          <a:p>
            <a:r>
              <a:rPr lang="en-US" sz="2400" dirty="0" smtClean="0">
                <a:solidFill>
                  <a:schemeClr val="bg1"/>
                </a:solidFill>
              </a:rPr>
              <a:t>Rev. 14:19  </a:t>
            </a:r>
            <a:r>
              <a:rPr lang="en-US" sz="2400" b="1" dirty="0" smtClean="0">
                <a:solidFill>
                  <a:srgbClr val="FFFF00"/>
                </a:solidFill>
              </a:rPr>
              <a:t>And the angel thrust in his sickle into the earth, and gathered the vine of the earth, and cast </a:t>
            </a:r>
            <a:r>
              <a:rPr lang="en-US" sz="2400" b="1" i="1" dirty="0" smtClean="0">
                <a:solidFill>
                  <a:srgbClr val="FFFF00"/>
                </a:solidFill>
              </a:rPr>
              <a:t>it</a:t>
            </a:r>
            <a:r>
              <a:rPr lang="en-US" sz="2400" b="1" dirty="0" smtClean="0">
                <a:solidFill>
                  <a:srgbClr val="FFFF00"/>
                </a:solidFill>
              </a:rPr>
              <a:t> into the great winepress of the wrath of God</a:t>
            </a:r>
            <a:r>
              <a:rPr lang="en-US" sz="2400" dirty="0" smtClean="0">
                <a:solidFill>
                  <a:schemeClr val="bg1"/>
                </a:solidFill>
              </a:rPr>
              <a:t>.</a:t>
            </a:r>
          </a:p>
          <a:p>
            <a:endParaRPr lang="en-US" sz="800" i="1" dirty="0" smtClean="0">
              <a:solidFill>
                <a:schemeClr val="bg1"/>
              </a:solidFill>
            </a:endParaRPr>
          </a:p>
          <a:p>
            <a:r>
              <a:rPr lang="en-US" sz="2400" dirty="0" smtClean="0">
                <a:solidFill>
                  <a:schemeClr val="bg1"/>
                </a:solidFill>
              </a:rPr>
              <a:t>Rev. 14:20  And the winepress was trodden without the city, and blood came out of the winepress, even unto the horse bridles, by the space of a thousand </a:t>
            </a:r>
            <a:r>
              <a:rPr lang="en-US" sz="2400" i="1" dirty="0" smtClean="0">
                <a:solidFill>
                  <a:schemeClr val="bg1"/>
                </a:solidFill>
              </a:rPr>
              <a:t>and</a:t>
            </a:r>
            <a:r>
              <a:rPr lang="en-US" sz="2400" dirty="0" smtClean="0">
                <a:solidFill>
                  <a:schemeClr val="bg1"/>
                </a:solidFill>
              </a:rPr>
              <a:t> six hundred furlongs.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ms Of Victory.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First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pPr algn="ctr"/>
            <a:r>
              <a:rPr lang="en-US" sz="5400" b="1" dirty="0" smtClean="0">
                <a:solidFill>
                  <a:srgbClr val="FFFF00"/>
                </a:solidFill>
              </a:rPr>
              <a:t>PASSOVER</a:t>
            </a:r>
            <a:endParaRPr lang="en-US" sz="1050" b="1" dirty="0" smtClean="0">
              <a:solidFill>
                <a:srgbClr val="FFFF00"/>
              </a:solidFill>
            </a:endParaRPr>
          </a:p>
          <a:p>
            <a:pPr algn="ctr"/>
            <a:r>
              <a:rPr lang="en-US" sz="2800" b="1" dirty="0" smtClean="0">
                <a:solidFill>
                  <a:schemeClr val="bg1"/>
                </a:solidFill>
              </a:rPr>
              <a:t>When:</a:t>
            </a:r>
          </a:p>
          <a:p>
            <a:pPr algn="ctr"/>
            <a:r>
              <a:rPr lang="en-US" sz="2800" b="1" dirty="0" smtClean="0">
                <a:solidFill>
                  <a:schemeClr val="bg1"/>
                </a:solidFill>
              </a:rPr>
              <a:t>Season – </a:t>
            </a:r>
            <a:r>
              <a:rPr lang="en-US" sz="2800" b="1" dirty="0" smtClean="0">
                <a:solidFill>
                  <a:srgbClr val="FFFF00"/>
                </a:solidFill>
              </a:rPr>
              <a:t>Spring</a:t>
            </a:r>
          </a:p>
          <a:p>
            <a:pPr algn="ctr"/>
            <a:r>
              <a:rPr lang="en-US" sz="2800" b="1" dirty="0" smtClean="0">
                <a:solidFill>
                  <a:schemeClr val="bg1"/>
                </a:solidFill>
              </a:rPr>
              <a:t>Month –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Month (</a:t>
            </a:r>
            <a:r>
              <a:rPr lang="en-US" sz="2800" b="1" dirty="0" err="1" smtClean="0">
                <a:solidFill>
                  <a:srgbClr val="FFFF00"/>
                </a:solidFill>
              </a:rPr>
              <a:t>Abib</a:t>
            </a:r>
            <a:r>
              <a:rPr lang="en-US" sz="2800" b="1" dirty="0" smtClean="0">
                <a:solidFill>
                  <a:srgbClr val="FFFF00"/>
                </a:solidFill>
              </a:rPr>
              <a:t>; </a:t>
            </a:r>
            <a:r>
              <a:rPr lang="en-US" sz="2800" b="1" dirty="0" err="1" smtClean="0">
                <a:solidFill>
                  <a:srgbClr val="00B050"/>
                </a:solidFill>
              </a:rPr>
              <a:t>Exo</a:t>
            </a:r>
            <a:r>
              <a:rPr lang="en-US" sz="2800" b="1" dirty="0" smtClean="0">
                <a:solidFill>
                  <a:srgbClr val="00B050"/>
                </a:solidFill>
              </a:rPr>
              <a:t>.</a:t>
            </a:r>
            <a:r>
              <a:rPr lang="en-US" sz="2800" b="1" dirty="0" smtClean="0">
                <a:solidFill>
                  <a:srgbClr val="FFFF00"/>
                </a:solidFill>
              </a:rPr>
              <a:t> </a:t>
            </a:r>
            <a:r>
              <a:rPr lang="en-US" sz="2800" b="1" dirty="0" smtClean="0">
                <a:solidFill>
                  <a:schemeClr val="bg1"/>
                </a:solidFill>
              </a:rPr>
              <a:t>12:2, 13:4, 23:15, 34:18</a:t>
            </a:r>
            <a:r>
              <a:rPr lang="en-US" sz="2800" b="1" dirty="0" smtClean="0">
                <a:solidFill>
                  <a:srgbClr val="FFFF00"/>
                </a:solidFill>
              </a:rPr>
              <a:t>)</a:t>
            </a:r>
          </a:p>
          <a:p>
            <a:pPr algn="ctr"/>
            <a:r>
              <a:rPr lang="en-US" sz="2800" b="1" dirty="0" smtClean="0">
                <a:solidFill>
                  <a:schemeClr val="bg1"/>
                </a:solidFill>
              </a:rPr>
              <a:t>Day – </a:t>
            </a:r>
            <a:r>
              <a:rPr lang="en-US" sz="2800" b="1" dirty="0" smtClean="0">
                <a:solidFill>
                  <a:srgbClr val="FFFF00"/>
                </a:solidFill>
              </a:rPr>
              <a:t>14</a:t>
            </a:r>
            <a:r>
              <a:rPr lang="en-US" sz="2800" b="1" baseline="30000" dirty="0" smtClean="0">
                <a:solidFill>
                  <a:srgbClr val="FFFF00"/>
                </a:solidFill>
              </a:rPr>
              <a:t>th</a:t>
            </a:r>
            <a:r>
              <a:rPr lang="en-US" sz="2800" b="1" dirty="0" smtClean="0">
                <a:solidFill>
                  <a:srgbClr val="FFFF00"/>
                </a:solidFill>
              </a:rPr>
              <a:t> Day of </a:t>
            </a:r>
            <a:r>
              <a:rPr lang="en-US" sz="2800" b="1" dirty="0" err="1" smtClean="0">
                <a:solidFill>
                  <a:srgbClr val="FFFF00"/>
                </a:solidFill>
              </a:rPr>
              <a:t>Abib</a:t>
            </a:r>
            <a:endParaRPr lang="en-US" sz="2800" b="1" dirty="0" smtClean="0">
              <a:solidFill>
                <a:srgbClr val="FFFF00"/>
              </a:solidFill>
            </a:endParaRPr>
          </a:p>
          <a:p>
            <a:pPr algn="ctr"/>
            <a:r>
              <a:rPr lang="en-US" sz="2800" b="1" dirty="0" smtClean="0">
                <a:solidFill>
                  <a:schemeClr val="bg1"/>
                </a:solidFill>
              </a:rPr>
              <a:t>Hour – </a:t>
            </a:r>
            <a:r>
              <a:rPr lang="en-US" sz="2800" b="1" dirty="0" smtClean="0">
                <a:solidFill>
                  <a:srgbClr val="FFFF00"/>
                </a:solidFill>
              </a:rPr>
              <a:t>at Even</a:t>
            </a:r>
          </a:p>
          <a:p>
            <a:pPr algn="ctr"/>
            <a:r>
              <a:rPr lang="en-US" sz="2800" b="1" dirty="0" smtClean="0">
                <a:solidFill>
                  <a:srgbClr val="FFC000"/>
                </a:solidFill>
              </a:rPr>
              <a:t>Type</a:t>
            </a:r>
            <a:r>
              <a:rPr lang="en-US" sz="2800" b="1" dirty="0" smtClean="0">
                <a:solidFill>
                  <a:schemeClr val="bg1"/>
                </a:solidFill>
              </a:rPr>
              <a:t> – </a:t>
            </a:r>
            <a:r>
              <a:rPr lang="en-US" sz="2800" b="1" dirty="0" smtClean="0">
                <a:solidFill>
                  <a:srgbClr val="00B050"/>
                </a:solidFill>
              </a:rPr>
              <a:t>Lev.</a:t>
            </a:r>
            <a:r>
              <a:rPr lang="en-US" sz="2800" b="1" dirty="0" smtClean="0">
                <a:solidFill>
                  <a:schemeClr val="bg1"/>
                </a:solidFill>
              </a:rPr>
              <a:t> 23:5; </a:t>
            </a:r>
            <a:r>
              <a:rPr lang="en-US" sz="2800" b="1" dirty="0" smtClean="0">
                <a:solidFill>
                  <a:srgbClr val="00B050"/>
                </a:solidFill>
              </a:rPr>
              <a:t>Num.</a:t>
            </a:r>
            <a:r>
              <a:rPr lang="en-US" sz="2800" b="1" dirty="0" smtClean="0">
                <a:solidFill>
                  <a:schemeClr val="bg1"/>
                </a:solidFill>
              </a:rPr>
              <a:t> 28:16; </a:t>
            </a:r>
            <a:r>
              <a:rPr lang="en-US" sz="2800" b="1" dirty="0" smtClean="0">
                <a:solidFill>
                  <a:srgbClr val="00B050"/>
                </a:solidFill>
              </a:rPr>
              <a:t>Deut.</a:t>
            </a:r>
            <a:r>
              <a:rPr lang="en-US" sz="2800" b="1" dirty="0" smtClean="0">
                <a:solidFill>
                  <a:schemeClr val="bg1"/>
                </a:solidFill>
              </a:rPr>
              <a:t> 16:1-2; </a:t>
            </a:r>
            <a:r>
              <a:rPr lang="en-US" sz="2800" b="1" dirty="0" smtClean="0">
                <a:solidFill>
                  <a:srgbClr val="00B050"/>
                </a:solidFill>
              </a:rPr>
              <a:t>Jos.</a:t>
            </a:r>
            <a:r>
              <a:rPr lang="en-US" sz="2800" b="1" dirty="0" smtClean="0">
                <a:solidFill>
                  <a:schemeClr val="bg1"/>
                </a:solidFill>
              </a:rPr>
              <a:t> 5:10</a:t>
            </a:r>
          </a:p>
          <a:p>
            <a:pPr algn="ctr"/>
            <a:r>
              <a:rPr lang="en-US" sz="2800" b="1" dirty="0" smtClean="0">
                <a:solidFill>
                  <a:srgbClr val="00B0F0"/>
                </a:solidFill>
              </a:rPr>
              <a:t>Anti-type</a:t>
            </a:r>
            <a:r>
              <a:rPr lang="en-US" sz="2800" b="1" dirty="0" smtClean="0">
                <a:solidFill>
                  <a:schemeClr val="bg1"/>
                </a:solidFill>
              </a:rPr>
              <a:t> – </a:t>
            </a:r>
            <a:r>
              <a:rPr lang="en-US" sz="2800" b="1" dirty="0" smtClean="0">
                <a:solidFill>
                  <a:srgbClr val="00B050"/>
                </a:solidFill>
              </a:rPr>
              <a:t>1 Cor.</a:t>
            </a:r>
            <a:r>
              <a:rPr lang="en-US" sz="2800" b="1" dirty="0" smtClean="0">
                <a:solidFill>
                  <a:schemeClr val="bg1"/>
                </a:solidFill>
              </a:rPr>
              <a:t> 5:7; Christ Jesus in His sacrifice is the Passover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First Feast of the LORD</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1 Cor. 5:7  Purge out therefore the old leaven, that ye may be a new lump, as ye are unleavened. For even </a:t>
            </a:r>
            <a:r>
              <a:rPr lang="en-US" sz="2800" b="1" dirty="0" smtClean="0">
                <a:solidFill>
                  <a:srgbClr val="FFFF00"/>
                </a:solidFill>
              </a:rPr>
              <a:t>Christ our </a:t>
            </a:r>
            <a:r>
              <a:rPr lang="en-US" sz="2800" b="1" dirty="0" err="1" smtClean="0">
                <a:solidFill>
                  <a:srgbClr val="FFFF00"/>
                </a:solidFill>
              </a:rPr>
              <a:t>passover</a:t>
            </a:r>
            <a:r>
              <a:rPr lang="en-US" sz="2800" b="1" dirty="0" smtClean="0">
                <a:solidFill>
                  <a:srgbClr val="FFFF00"/>
                </a:solidFill>
              </a:rPr>
              <a:t> is sacrificed for us</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1 Cor. 5:8  Therefore let us keep the feast, not with old leaven, neither with the leaven of malice and wickedness; but with the unleavened </a:t>
            </a:r>
            <a:r>
              <a:rPr lang="en-US" sz="2800" i="1" dirty="0" smtClean="0">
                <a:solidFill>
                  <a:schemeClr val="bg1"/>
                </a:solidFill>
              </a:rPr>
              <a:t>bread</a:t>
            </a:r>
            <a:r>
              <a:rPr lang="en-US" sz="2800" dirty="0" smtClean="0">
                <a:solidFill>
                  <a:schemeClr val="bg1"/>
                </a:solidFill>
              </a:rPr>
              <a:t> of sincerity and truth.</a:t>
            </a:r>
            <a:endParaRPr 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esusEnLaCruz.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6984</TotalTime>
  <Words>1634</Words>
  <Application>Microsoft Office PowerPoint</Application>
  <PresentationFormat>On-screen Show (4:3)</PresentationFormat>
  <Paragraphs>368</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The Feasts Of The LORD</vt:lpstr>
      <vt:lpstr>The Feasts of the LORD</vt:lpstr>
      <vt:lpstr>Question:</vt:lpstr>
      <vt:lpstr>Slide 4</vt:lpstr>
      <vt:lpstr>Slide 5</vt:lpstr>
      <vt:lpstr>First Feast of the LORD</vt:lpstr>
      <vt:lpstr>First Feast of the LORD</vt:lpstr>
      <vt:lpstr>First Feast of the LORD</vt:lpstr>
      <vt:lpstr>Slide 9</vt:lpstr>
      <vt:lpstr>Slide 10</vt:lpstr>
      <vt:lpstr>Second Feast of the LORD</vt:lpstr>
      <vt:lpstr>Second Feast of the LORD</vt:lpstr>
      <vt:lpstr>Second Feast of the LORD</vt:lpstr>
      <vt:lpstr>Slide 14</vt:lpstr>
      <vt:lpstr>Slide 15</vt:lpstr>
      <vt:lpstr>Third Feast of the LORD</vt:lpstr>
      <vt:lpstr>Third Feast of the LORD</vt:lpstr>
      <vt:lpstr>Third Feast of the LORD</vt:lpstr>
      <vt:lpstr>Third Feast of the LORD</vt:lpstr>
      <vt:lpstr>Slide 20</vt:lpstr>
      <vt:lpstr>Slide 21</vt:lpstr>
      <vt:lpstr>Fourth Feast of the LORD</vt:lpstr>
      <vt:lpstr>Fourth Feast of the LORD</vt:lpstr>
      <vt:lpstr>Fourth Feast of the LORD</vt:lpstr>
      <vt:lpstr>Fourth Feast of the LORD</vt:lpstr>
      <vt:lpstr>Fourth Feast of the LORD</vt:lpstr>
      <vt:lpstr>Fourth Feast of the LORD</vt:lpstr>
      <vt:lpstr>Fourth Feast of the LORD</vt:lpstr>
      <vt:lpstr>Fourth Feast of the LORD</vt:lpstr>
      <vt:lpstr>Fourth Feast of the LORD</vt:lpstr>
      <vt:lpstr>Slide 31</vt:lpstr>
      <vt:lpstr>Slide 32</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Fifth Feast of the LORD</vt:lpstr>
      <vt:lpstr>Slide 47</vt:lpstr>
      <vt:lpstr>Slide 48</vt:lpstr>
      <vt:lpstr>Sixth Feast of the LORD</vt:lpstr>
      <vt:lpstr>Sixth Feast of the LORD</vt:lpstr>
      <vt:lpstr>Sixth Feast of the LORD</vt:lpstr>
      <vt:lpstr>Sixth Feast of the LORD</vt:lpstr>
      <vt:lpstr>Sixth Feast of the LORD</vt:lpstr>
      <vt:lpstr>Sixth Feast of the LORD</vt:lpstr>
      <vt:lpstr>Sixth Feast of the LORD</vt:lpstr>
      <vt:lpstr>Sixth Feast of the LORD</vt:lpstr>
      <vt:lpstr>Sixth Feast of the LORD</vt:lpstr>
      <vt:lpstr>Slide 58</vt:lpstr>
      <vt:lpstr>Slide 59</vt:lpstr>
      <vt:lpstr>Seventh Feast of the LORD</vt:lpstr>
      <vt:lpstr>Seventh Feast of the LORD</vt:lpstr>
      <vt:lpstr>Seventh Feast of the LORD</vt:lpstr>
      <vt:lpstr>Seventh Feast of the LORD</vt:lpstr>
      <vt:lpstr>Seventh Feast of the LORD</vt:lpstr>
      <vt:lpstr>Seventh Feast of the LORD</vt:lpstr>
      <vt:lpstr>Seventh Feast of the LORD</vt:lpstr>
      <vt:lpstr>Seventh Feast of the LORD</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446</cp:revision>
  <dcterms:created xsi:type="dcterms:W3CDTF">2019-03-15T01:46:38Z</dcterms:created>
  <dcterms:modified xsi:type="dcterms:W3CDTF">2019-03-21T09:06:10Z</dcterms:modified>
</cp:coreProperties>
</file>