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58" r:id="rId5"/>
    <p:sldId id="259" r:id="rId6"/>
    <p:sldId id="260" r:id="rId7"/>
    <p:sldId id="261" r:id="rId8"/>
    <p:sldId id="263" r:id="rId9"/>
    <p:sldId id="264" r:id="rId10"/>
    <p:sldId id="265" r:id="rId11"/>
    <p:sldId id="266" r:id="rId12"/>
    <p:sldId id="267" r:id="rId13"/>
    <p:sldId id="268" r:id="rId14"/>
    <p:sldId id="270" r:id="rId15"/>
    <p:sldId id="269" r:id="rId16"/>
    <p:sldId id="272" r:id="rId17"/>
    <p:sldId id="271"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300" r:id="rId43"/>
    <p:sldId id="301" r:id="rId44"/>
    <p:sldId id="297" r:id="rId45"/>
    <p:sldId id="298" r:id="rId46"/>
    <p:sldId id="299" r:id="rId47"/>
    <p:sldId id="305" r:id="rId48"/>
    <p:sldId id="302" r:id="rId49"/>
    <p:sldId id="304" r:id="rId50"/>
    <p:sldId id="306" r:id="rId51"/>
    <p:sldId id="303" r:id="rId52"/>
    <p:sldId id="307" r:id="rId53"/>
    <p:sldId id="308" r:id="rId54"/>
    <p:sldId id="310" r:id="rId55"/>
    <p:sldId id="309"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7" r:id="rId70"/>
    <p:sldId id="324" r:id="rId71"/>
    <p:sldId id="325" r:id="rId72"/>
    <p:sldId id="326" r:id="rId73"/>
    <p:sldId id="332" r:id="rId74"/>
    <p:sldId id="333" r:id="rId75"/>
    <p:sldId id="330" r:id="rId76"/>
    <p:sldId id="329" r:id="rId77"/>
    <p:sldId id="331" r:id="rId78"/>
    <p:sldId id="328" r:id="rId79"/>
    <p:sldId id="337" r:id="rId80"/>
    <p:sldId id="336" r:id="rId81"/>
    <p:sldId id="338" r:id="rId82"/>
    <p:sldId id="334" r:id="rId83"/>
    <p:sldId id="335" r:id="rId84"/>
    <p:sldId id="339" r:id="rId85"/>
    <p:sldId id="341" r:id="rId86"/>
    <p:sldId id="349" r:id="rId87"/>
    <p:sldId id="342" r:id="rId88"/>
    <p:sldId id="350" r:id="rId89"/>
    <p:sldId id="343" r:id="rId90"/>
    <p:sldId id="344" r:id="rId91"/>
    <p:sldId id="351" r:id="rId92"/>
    <p:sldId id="345" r:id="rId93"/>
    <p:sldId id="346" r:id="rId94"/>
    <p:sldId id="347" r:id="rId95"/>
    <p:sldId id="348" r:id="rId96"/>
    <p:sldId id="352" r:id="rId97"/>
    <p:sldId id="353" r:id="rId98"/>
    <p:sldId id="354" r:id="rId99"/>
    <p:sldId id="355" r:id="rId100"/>
    <p:sldId id="356" r:id="rId101"/>
    <p:sldId id="357" r:id="rId102"/>
    <p:sldId id="358" r:id="rId103"/>
    <p:sldId id="359" r:id="rId104"/>
    <p:sldId id="360" r:id="rId105"/>
    <p:sldId id="361" r:id="rId106"/>
    <p:sldId id="362" r:id="rId10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1446" y="-96"/>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041A29-6B81-4BF5-95DF-5F5D5AF265E4}" type="datetimeFigureOut">
              <a:rPr lang="en-US" smtClean="0"/>
              <a:pPr/>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BA101-91C1-498C-B70B-A94D29CB37ED}" type="slidenum">
              <a:rPr lang="en-US" smtClean="0"/>
              <a:pPr/>
              <a:t>‹#›</a:t>
            </a:fld>
            <a:endParaRPr lang="en-US"/>
          </a:p>
        </p:txBody>
      </p:sp>
    </p:spTree>
    <p:extLst>
      <p:ext uri="{BB962C8B-B14F-4D97-AF65-F5344CB8AC3E}">
        <p14:creationId xmlns="" xmlns:p14="http://schemas.microsoft.com/office/powerpoint/2010/main" val="791768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041A29-6B81-4BF5-95DF-5F5D5AF265E4}" type="datetimeFigureOut">
              <a:rPr lang="en-US" smtClean="0"/>
              <a:pPr/>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BA101-91C1-498C-B70B-A94D29CB37ED}" type="slidenum">
              <a:rPr lang="en-US" smtClean="0"/>
              <a:pPr/>
              <a:t>‹#›</a:t>
            </a:fld>
            <a:endParaRPr lang="en-US"/>
          </a:p>
        </p:txBody>
      </p:sp>
    </p:spTree>
    <p:extLst>
      <p:ext uri="{BB962C8B-B14F-4D97-AF65-F5344CB8AC3E}">
        <p14:creationId xmlns="" xmlns:p14="http://schemas.microsoft.com/office/powerpoint/2010/main" val="2742579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041A29-6B81-4BF5-95DF-5F5D5AF265E4}" type="datetimeFigureOut">
              <a:rPr lang="en-US" smtClean="0"/>
              <a:pPr/>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BA101-91C1-498C-B70B-A94D29CB37ED}" type="slidenum">
              <a:rPr lang="en-US" smtClean="0"/>
              <a:pPr/>
              <a:t>‹#›</a:t>
            </a:fld>
            <a:endParaRPr lang="en-US"/>
          </a:p>
        </p:txBody>
      </p:sp>
    </p:spTree>
    <p:extLst>
      <p:ext uri="{BB962C8B-B14F-4D97-AF65-F5344CB8AC3E}">
        <p14:creationId xmlns="" xmlns:p14="http://schemas.microsoft.com/office/powerpoint/2010/main" val="3023034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041A29-6B81-4BF5-95DF-5F5D5AF265E4}" type="datetimeFigureOut">
              <a:rPr lang="en-US" smtClean="0"/>
              <a:pPr/>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BA101-91C1-498C-B70B-A94D29CB37ED}" type="slidenum">
              <a:rPr lang="en-US" smtClean="0"/>
              <a:pPr/>
              <a:t>‹#›</a:t>
            </a:fld>
            <a:endParaRPr lang="en-US"/>
          </a:p>
        </p:txBody>
      </p:sp>
    </p:spTree>
    <p:extLst>
      <p:ext uri="{BB962C8B-B14F-4D97-AF65-F5344CB8AC3E}">
        <p14:creationId xmlns="" xmlns:p14="http://schemas.microsoft.com/office/powerpoint/2010/main" val="874089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041A29-6B81-4BF5-95DF-5F5D5AF265E4}" type="datetimeFigureOut">
              <a:rPr lang="en-US" smtClean="0"/>
              <a:pPr/>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BA101-91C1-498C-B70B-A94D29CB37ED}" type="slidenum">
              <a:rPr lang="en-US" smtClean="0"/>
              <a:pPr/>
              <a:t>‹#›</a:t>
            </a:fld>
            <a:endParaRPr lang="en-US"/>
          </a:p>
        </p:txBody>
      </p:sp>
    </p:spTree>
    <p:extLst>
      <p:ext uri="{BB962C8B-B14F-4D97-AF65-F5344CB8AC3E}">
        <p14:creationId xmlns="" xmlns:p14="http://schemas.microsoft.com/office/powerpoint/2010/main" val="1324912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041A29-6B81-4BF5-95DF-5F5D5AF265E4}" type="datetimeFigureOut">
              <a:rPr lang="en-US" smtClean="0"/>
              <a:pPr/>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4BA101-91C1-498C-B70B-A94D29CB37ED}" type="slidenum">
              <a:rPr lang="en-US" smtClean="0"/>
              <a:pPr/>
              <a:t>‹#›</a:t>
            </a:fld>
            <a:endParaRPr lang="en-US"/>
          </a:p>
        </p:txBody>
      </p:sp>
    </p:spTree>
    <p:extLst>
      <p:ext uri="{BB962C8B-B14F-4D97-AF65-F5344CB8AC3E}">
        <p14:creationId xmlns="" xmlns:p14="http://schemas.microsoft.com/office/powerpoint/2010/main" val="70084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041A29-6B81-4BF5-95DF-5F5D5AF265E4}" type="datetimeFigureOut">
              <a:rPr lang="en-US" smtClean="0"/>
              <a:pPr/>
              <a:t>4/15/2019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4BA101-91C1-498C-B70B-A94D29CB37ED}" type="slidenum">
              <a:rPr lang="en-US" smtClean="0"/>
              <a:pPr/>
              <a:t>‹#›</a:t>
            </a:fld>
            <a:endParaRPr lang="en-US"/>
          </a:p>
        </p:txBody>
      </p:sp>
    </p:spTree>
    <p:extLst>
      <p:ext uri="{BB962C8B-B14F-4D97-AF65-F5344CB8AC3E}">
        <p14:creationId xmlns="" xmlns:p14="http://schemas.microsoft.com/office/powerpoint/2010/main" val="2697729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041A29-6B81-4BF5-95DF-5F5D5AF265E4}" type="datetimeFigureOut">
              <a:rPr lang="en-US" smtClean="0"/>
              <a:pPr/>
              <a:t>4/15/2019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4BA101-91C1-498C-B70B-A94D29CB37ED}" type="slidenum">
              <a:rPr lang="en-US" smtClean="0"/>
              <a:pPr/>
              <a:t>‹#›</a:t>
            </a:fld>
            <a:endParaRPr lang="en-US"/>
          </a:p>
        </p:txBody>
      </p:sp>
    </p:spTree>
    <p:extLst>
      <p:ext uri="{BB962C8B-B14F-4D97-AF65-F5344CB8AC3E}">
        <p14:creationId xmlns="" xmlns:p14="http://schemas.microsoft.com/office/powerpoint/2010/main" val="1509458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041A29-6B81-4BF5-95DF-5F5D5AF265E4}" type="datetimeFigureOut">
              <a:rPr lang="en-US" smtClean="0"/>
              <a:pPr/>
              <a:t>4/15/2019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4BA101-91C1-498C-B70B-A94D29CB37ED}" type="slidenum">
              <a:rPr lang="en-US" smtClean="0"/>
              <a:pPr/>
              <a:t>‹#›</a:t>
            </a:fld>
            <a:endParaRPr lang="en-US"/>
          </a:p>
        </p:txBody>
      </p:sp>
    </p:spTree>
    <p:extLst>
      <p:ext uri="{BB962C8B-B14F-4D97-AF65-F5344CB8AC3E}">
        <p14:creationId xmlns="" xmlns:p14="http://schemas.microsoft.com/office/powerpoint/2010/main" val="1683494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041A29-6B81-4BF5-95DF-5F5D5AF265E4}" type="datetimeFigureOut">
              <a:rPr lang="en-US" smtClean="0"/>
              <a:pPr/>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4BA101-91C1-498C-B70B-A94D29CB37ED}" type="slidenum">
              <a:rPr lang="en-US" smtClean="0"/>
              <a:pPr/>
              <a:t>‹#›</a:t>
            </a:fld>
            <a:endParaRPr lang="en-US"/>
          </a:p>
        </p:txBody>
      </p:sp>
    </p:spTree>
    <p:extLst>
      <p:ext uri="{BB962C8B-B14F-4D97-AF65-F5344CB8AC3E}">
        <p14:creationId xmlns="" xmlns:p14="http://schemas.microsoft.com/office/powerpoint/2010/main" val="3713683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041A29-6B81-4BF5-95DF-5F5D5AF265E4}" type="datetimeFigureOut">
              <a:rPr lang="en-US" smtClean="0"/>
              <a:pPr/>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4BA101-91C1-498C-B70B-A94D29CB37ED}" type="slidenum">
              <a:rPr lang="en-US" smtClean="0"/>
              <a:pPr/>
              <a:t>‹#›</a:t>
            </a:fld>
            <a:endParaRPr lang="en-US"/>
          </a:p>
        </p:txBody>
      </p:sp>
    </p:spTree>
    <p:extLst>
      <p:ext uri="{BB962C8B-B14F-4D97-AF65-F5344CB8AC3E}">
        <p14:creationId xmlns="" xmlns:p14="http://schemas.microsoft.com/office/powerpoint/2010/main" val="3540700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041A29-6B81-4BF5-95DF-5F5D5AF265E4}" type="datetimeFigureOut">
              <a:rPr lang="en-US" smtClean="0"/>
              <a:pPr/>
              <a:t>4/15/2019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4BA101-91C1-498C-B70B-A94D29CB37ED}" type="slidenum">
              <a:rPr lang="en-US" smtClean="0"/>
              <a:pPr/>
              <a:t>‹#›</a:t>
            </a:fld>
            <a:endParaRPr lang="en-US"/>
          </a:p>
        </p:txBody>
      </p:sp>
    </p:spTree>
    <p:extLst>
      <p:ext uri="{BB962C8B-B14F-4D97-AF65-F5344CB8AC3E}">
        <p14:creationId xmlns="" xmlns:p14="http://schemas.microsoft.com/office/powerpoint/2010/main" val="406214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709"/>
            <a:ext cx="8229600" cy="1143000"/>
          </a:xfrm>
        </p:spPr>
        <p:txBody>
          <a:bodyPr>
            <a:normAutofit/>
          </a:bodyPr>
          <a:lstStyle/>
          <a:p>
            <a:r>
              <a:rPr lang="en-US" sz="4800" b="1" dirty="0" smtClean="0">
                <a:solidFill>
                  <a:srgbClr val="002060"/>
                </a:solidFill>
                <a:effectLst>
                  <a:glow rad="495300">
                    <a:schemeClr val="accent5">
                      <a:satMod val="175000"/>
                    </a:schemeClr>
                  </a:glow>
                  <a:reflection dist="12700" dir="5400000" sy="-100000" algn="bl" rotWithShape="0"/>
                </a:effectLst>
              </a:rPr>
              <a:t>The Sea of Glass</a:t>
            </a:r>
            <a:endParaRPr lang="en-US" sz="4800" b="1" dirty="0">
              <a:solidFill>
                <a:srgbClr val="002060"/>
              </a:solidFill>
              <a:effectLst>
                <a:glow rad="495300">
                  <a:schemeClr val="accent5">
                    <a:satMod val="175000"/>
                  </a:schemeClr>
                </a:glow>
                <a:reflection dist="12700" dir="5400000" sy="-100000" algn="bl" rotWithShape="0"/>
              </a:effectLst>
            </a:endParaRPr>
          </a:p>
        </p:txBody>
      </p:sp>
      <p:pic>
        <p:nvPicPr>
          <p:cNvPr id="8" name="Content Placeholder 7"/>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1219200"/>
            <a:ext cx="9144000" cy="4906963"/>
          </a:xfrm>
        </p:spPr>
      </p:pic>
      <p:sp>
        <p:nvSpPr>
          <p:cNvPr id="9" name="TextBox 8"/>
          <p:cNvSpPr txBox="1"/>
          <p:nvPr/>
        </p:nvSpPr>
        <p:spPr>
          <a:xfrm>
            <a:off x="762000" y="6134955"/>
            <a:ext cx="7526356" cy="707886"/>
          </a:xfrm>
          <a:prstGeom prst="rect">
            <a:avLst/>
          </a:prstGeom>
          <a:noFill/>
        </p:spPr>
        <p:txBody>
          <a:bodyPr wrap="none" rtlCol="0">
            <a:spAutoFit/>
          </a:bodyPr>
          <a:lstStyle/>
          <a:p>
            <a:r>
              <a:rPr lang="en-US" sz="4000" b="1" dirty="0" smtClean="0">
                <a:solidFill>
                  <a:schemeClr val="bg1"/>
                </a:solidFill>
              </a:rPr>
              <a:t>http://www.pearltrees.com/awhn</a:t>
            </a:r>
            <a:endParaRPr lang="en-US" sz="4000" b="1" dirty="0">
              <a:solidFill>
                <a:schemeClr val="bg1"/>
              </a:solidFill>
            </a:endParaRPr>
          </a:p>
        </p:txBody>
      </p:sp>
    </p:spTree>
    <p:extLst>
      <p:ext uri="{BB962C8B-B14F-4D97-AF65-F5344CB8AC3E}">
        <p14:creationId xmlns="" xmlns:p14="http://schemas.microsoft.com/office/powerpoint/2010/main" val="3025742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b="1" dirty="0" smtClean="0">
                <a:solidFill>
                  <a:schemeClr val="bg1"/>
                </a:solidFill>
              </a:rPr>
              <a:t>Notice:</a:t>
            </a:r>
            <a:endParaRPr lang="en-US" b="1" dirty="0">
              <a:solidFill>
                <a:schemeClr val="bg1"/>
              </a:solidFill>
            </a:endParaRPr>
          </a:p>
        </p:txBody>
      </p:sp>
      <p:sp>
        <p:nvSpPr>
          <p:cNvPr id="3" name="Content Placeholder 2"/>
          <p:cNvSpPr>
            <a:spLocks noGrp="1"/>
          </p:cNvSpPr>
          <p:nvPr>
            <p:ph idx="1"/>
          </p:nvPr>
        </p:nvSpPr>
        <p:spPr>
          <a:xfrm>
            <a:off x="76200" y="990600"/>
            <a:ext cx="8991600" cy="5715000"/>
          </a:xfrm>
        </p:spPr>
        <p:txBody>
          <a:bodyPr anchor="ctr">
            <a:normAutofit fontScale="92500" lnSpcReduction="10000"/>
          </a:bodyPr>
          <a:lstStyle/>
          <a:p>
            <a:r>
              <a:rPr lang="en-US" dirty="0" smtClean="0">
                <a:solidFill>
                  <a:schemeClr val="bg1"/>
                </a:solidFill>
                <a:effectLst/>
              </a:rPr>
              <a:t>“</a:t>
            </a:r>
            <a:r>
              <a:rPr lang="en-US" dirty="0">
                <a:solidFill>
                  <a:schemeClr val="bg1"/>
                </a:solidFill>
              </a:rPr>
              <a:t>... Rich blessings will come to him who reads and hears the words of this prophecy, and keeps those things which are written </a:t>
            </a:r>
            <a:r>
              <a:rPr lang="en-US" dirty="0" smtClean="0">
                <a:solidFill>
                  <a:schemeClr val="bg1"/>
                </a:solidFill>
              </a:rPr>
              <a:t>therein.</a:t>
            </a:r>
          </a:p>
          <a:p>
            <a:endParaRPr lang="en-US" sz="1100" dirty="0">
              <a:solidFill>
                <a:schemeClr val="bg1"/>
              </a:solidFill>
            </a:endParaRPr>
          </a:p>
          <a:p>
            <a:r>
              <a:rPr lang="en-US" dirty="0" smtClean="0">
                <a:solidFill>
                  <a:schemeClr val="bg1"/>
                </a:solidFill>
              </a:rPr>
              <a:t>We </a:t>
            </a:r>
            <a:r>
              <a:rPr lang="en-US" dirty="0">
                <a:solidFill>
                  <a:schemeClr val="bg1"/>
                </a:solidFill>
              </a:rPr>
              <a:t>have the commandments of God and the testimony of Jesus Christ, which is the Spirit of prophecy. Priceless gems are to be found in the Word of God. Those who search this Word should keep the mind clear. </a:t>
            </a:r>
            <a:r>
              <a:rPr lang="en-US" b="1" u="sng" dirty="0">
                <a:solidFill>
                  <a:srgbClr val="FF0000"/>
                </a:solidFill>
              </a:rPr>
              <a:t>Never</a:t>
            </a:r>
            <a:r>
              <a:rPr lang="en-US" b="1" u="sng" dirty="0">
                <a:solidFill>
                  <a:schemeClr val="bg1"/>
                </a:solidFill>
              </a:rPr>
              <a:t> should they indulge perverted appetite in eating and drinking</a:t>
            </a:r>
            <a:r>
              <a:rPr lang="en-US" dirty="0">
                <a:solidFill>
                  <a:schemeClr val="bg1"/>
                </a:solidFill>
              </a:rPr>
              <a:t>. If they do this, </a:t>
            </a:r>
            <a:r>
              <a:rPr lang="en-US" b="1" u="sng" dirty="0">
                <a:solidFill>
                  <a:schemeClr val="bg1"/>
                </a:solidFill>
              </a:rPr>
              <a:t>the brain will be confused; they will be unable to bear the strain of digging deep to find out the meaning of those things which relate to the closing scenes of this earth’s history</a:t>
            </a:r>
            <a:r>
              <a:rPr lang="en-US" dirty="0" smtClean="0">
                <a:solidFill>
                  <a:schemeClr val="bg1"/>
                </a:solidFill>
              </a:rPr>
              <a:t>. …”</a:t>
            </a:r>
            <a:endParaRPr lang="en-US" b="1" dirty="0">
              <a:solidFill>
                <a:schemeClr val="bg1"/>
              </a:solidFill>
            </a:endParaRPr>
          </a:p>
        </p:txBody>
      </p:sp>
    </p:spTree>
    <p:extLst>
      <p:ext uri="{BB962C8B-B14F-4D97-AF65-F5344CB8AC3E}">
        <p14:creationId xmlns="" xmlns:p14="http://schemas.microsoft.com/office/powerpoint/2010/main" val="329062281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138546"/>
            <a:ext cx="8229600" cy="665018"/>
          </a:xfrm>
        </p:spPr>
        <p:txBody>
          <a:bodyPr>
            <a:noAutofit/>
          </a:bodyPr>
          <a:lstStyle/>
          <a:p>
            <a:r>
              <a:rPr lang="en-US" sz="3400" dirty="0" smtClean="0">
                <a:solidFill>
                  <a:schemeClr val="bg1"/>
                </a:solidFill>
              </a:rPr>
              <a:t>… sees His own likeness of character – </a:t>
            </a:r>
            <a:r>
              <a:rPr lang="en-US" sz="3400" b="1" dirty="0" smtClean="0">
                <a:solidFill>
                  <a:schemeClr val="bg1"/>
                </a:solidFill>
                <a:effectLst>
                  <a:glow rad="1905000">
                    <a:schemeClr val="accent2">
                      <a:satMod val="175000"/>
                    </a:schemeClr>
                  </a:glow>
                </a:effectLst>
              </a:rPr>
              <a:t>Love</a:t>
            </a:r>
            <a:r>
              <a:rPr lang="en-US" sz="3400" dirty="0" smtClean="0">
                <a:solidFill>
                  <a:schemeClr val="bg1"/>
                </a:solidFill>
              </a:rPr>
              <a:t>.</a:t>
            </a:r>
            <a:endParaRPr lang="en-US" sz="3400" dirty="0">
              <a:solidFill>
                <a:schemeClr val="bg1"/>
              </a:solidFill>
            </a:endParaRPr>
          </a:p>
        </p:txBody>
      </p:sp>
      <p:sp>
        <p:nvSpPr>
          <p:cNvPr id="6" name="TextBox 5"/>
          <p:cNvSpPr txBox="1"/>
          <p:nvPr/>
        </p:nvSpPr>
        <p:spPr>
          <a:xfrm>
            <a:off x="0" y="5691654"/>
            <a:ext cx="9144000" cy="1200329"/>
          </a:xfrm>
          <a:prstGeom prst="rect">
            <a:avLst/>
          </a:prstGeom>
          <a:noFill/>
        </p:spPr>
        <p:txBody>
          <a:bodyPr wrap="square" rtlCol="0">
            <a:spAutoFit/>
          </a:bodyPr>
          <a:lstStyle/>
          <a:p>
            <a:pPr algn="ctr"/>
            <a:r>
              <a:rPr lang="en-US" sz="3600" dirty="0">
                <a:solidFill>
                  <a:schemeClr val="bg1"/>
                </a:solidFill>
              </a:rPr>
              <a:t>Proverbs 27:19 As in </a:t>
            </a:r>
            <a:r>
              <a:rPr lang="en-US" sz="3600" b="1" dirty="0">
                <a:solidFill>
                  <a:srgbClr val="00B0F0"/>
                </a:solidFill>
              </a:rPr>
              <a:t>water</a:t>
            </a:r>
            <a:r>
              <a:rPr lang="en-US" sz="3600" dirty="0">
                <a:solidFill>
                  <a:schemeClr val="bg1"/>
                </a:solidFill>
              </a:rPr>
              <a:t> </a:t>
            </a:r>
            <a:r>
              <a:rPr lang="en-US" sz="3600" b="1" u="sng" dirty="0">
                <a:solidFill>
                  <a:schemeClr val="bg1"/>
                </a:solidFill>
              </a:rPr>
              <a:t>face </a:t>
            </a:r>
            <a:r>
              <a:rPr lang="en-US" sz="3600" b="1" i="1" u="sng" dirty="0" err="1">
                <a:solidFill>
                  <a:schemeClr val="bg1"/>
                </a:solidFill>
              </a:rPr>
              <a:t>answereth</a:t>
            </a:r>
            <a:r>
              <a:rPr lang="en-US" sz="3600" b="1" u="sng" dirty="0">
                <a:solidFill>
                  <a:schemeClr val="bg1"/>
                </a:solidFill>
              </a:rPr>
              <a:t> to face</a:t>
            </a:r>
            <a:r>
              <a:rPr lang="en-US" sz="3600" dirty="0">
                <a:solidFill>
                  <a:schemeClr val="bg1"/>
                </a:solidFill>
              </a:rPr>
              <a:t>, </a:t>
            </a:r>
            <a:r>
              <a:rPr lang="en-US" sz="3600" dirty="0">
                <a:solidFill>
                  <a:srgbClr val="FFFF00"/>
                </a:solidFill>
              </a:rPr>
              <a:t>so the heart</a:t>
            </a:r>
            <a:r>
              <a:rPr lang="en-US" sz="3600" dirty="0">
                <a:solidFill>
                  <a:schemeClr val="bg1"/>
                </a:solidFill>
              </a:rPr>
              <a:t> of man to man</a:t>
            </a:r>
            <a:r>
              <a:rPr lang="en-US" sz="3600" dirty="0" smtClean="0">
                <a:solidFill>
                  <a:schemeClr val="bg1"/>
                </a:solidFill>
              </a:rPr>
              <a:t>.</a:t>
            </a:r>
            <a:endParaRPr lang="en-US" sz="3600" dirty="0">
              <a:solidFill>
                <a:schemeClr val="bg1"/>
              </a:solidFill>
            </a:endParaRPr>
          </a:p>
        </p:txBody>
      </p:sp>
      <p:sp>
        <p:nvSpPr>
          <p:cNvPr id="3" name="Content Placeholder 2"/>
          <p:cNvSpPr>
            <a:spLocks noGrp="1"/>
          </p:cNvSpPr>
          <p:nvPr>
            <p:ph idx="1"/>
          </p:nvPr>
        </p:nvSpPr>
        <p:spPr>
          <a:xfrm>
            <a:off x="96981" y="817419"/>
            <a:ext cx="8908473" cy="4874236"/>
          </a:xfrm>
        </p:spPr>
        <p:txBody>
          <a:bodyPr anchor="ctr">
            <a:normAutofit fontScale="77500" lnSpcReduction="20000"/>
          </a:bodyPr>
          <a:lstStyle/>
          <a:p>
            <a:r>
              <a:rPr lang="en-US" dirty="0" smtClean="0">
                <a:solidFill>
                  <a:schemeClr val="bg1"/>
                </a:solidFill>
                <a:effectLst/>
              </a:rPr>
              <a:t>“</a:t>
            </a:r>
            <a:r>
              <a:rPr lang="en-US" dirty="0">
                <a:solidFill>
                  <a:schemeClr val="bg1"/>
                </a:solidFill>
              </a:rPr>
              <a:t>... Christ's true disciples follow Him through sore conflicts, enduring self-denial and experiencing bitter disappointment; but this teaches them the guilt and woe of sin, and they are led to look upon it with abhorrence. Partakers of Christ's sufferings, they are destined to be partakers of His glory. In holy vision the prophet saw </a:t>
            </a:r>
            <a:r>
              <a:rPr lang="en-US" b="1" u="sng" dirty="0">
                <a:solidFill>
                  <a:schemeClr val="bg1"/>
                </a:solidFill>
              </a:rPr>
              <a:t>the ultimate triumph of God's remnant church</a:t>
            </a:r>
            <a:r>
              <a:rPr lang="en-US" dirty="0">
                <a:solidFill>
                  <a:schemeClr val="bg1"/>
                </a:solidFill>
              </a:rPr>
              <a:t>. He writes: {AA 590.2</a:t>
            </a:r>
            <a:r>
              <a:rPr lang="en-US" dirty="0" smtClean="0">
                <a:solidFill>
                  <a:schemeClr val="bg1"/>
                </a:solidFill>
              </a:rPr>
              <a:t>}</a:t>
            </a:r>
          </a:p>
          <a:p>
            <a:endParaRPr lang="en-US" dirty="0">
              <a:solidFill>
                <a:schemeClr val="bg1"/>
              </a:solidFill>
            </a:endParaRPr>
          </a:p>
          <a:p>
            <a:r>
              <a:rPr lang="en-US" dirty="0" smtClean="0">
                <a:solidFill>
                  <a:schemeClr val="bg1"/>
                </a:solidFill>
              </a:rPr>
              <a:t>"</a:t>
            </a:r>
            <a:r>
              <a:rPr lang="en-US" dirty="0">
                <a:solidFill>
                  <a:schemeClr val="bg1"/>
                </a:solidFill>
              </a:rPr>
              <a:t>I saw as it were </a:t>
            </a:r>
            <a:r>
              <a:rPr lang="en-US" b="1" u="sng" dirty="0">
                <a:solidFill>
                  <a:schemeClr val="bg1"/>
                </a:solidFill>
              </a:rPr>
              <a:t>a </a:t>
            </a:r>
            <a:r>
              <a:rPr lang="en-US" b="1" dirty="0" smtClean="0">
                <a:solidFill>
                  <a:srgbClr val="002060"/>
                </a:solidFill>
                <a:effectLst>
                  <a:glow rad="495300">
                    <a:schemeClr val="accent5">
                      <a:satMod val="175000"/>
                    </a:schemeClr>
                  </a:glow>
                  <a:reflection dist="12700" dir="5400000" sy="-100000" algn="bl" rotWithShape="0"/>
                </a:effectLst>
              </a:rPr>
              <a:t>sea</a:t>
            </a:r>
            <a:r>
              <a:rPr lang="en-US" b="1" u="sng" dirty="0" smtClean="0">
                <a:solidFill>
                  <a:schemeClr val="bg1"/>
                </a:solidFill>
              </a:rPr>
              <a:t> </a:t>
            </a:r>
            <a:r>
              <a:rPr lang="en-US" b="1" u="sng" dirty="0">
                <a:solidFill>
                  <a:schemeClr val="bg1"/>
                </a:solidFill>
              </a:rPr>
              <a:t>of glass mingled with fire: and them that had gotten the victory</a:t>
            </a:r>
            <a:r>
              <a:rPr lang="en-US" dirty="0">
                <a:solidFill>
                  <a:schemeClr val="bg1"/>
                </a:solidFill>
              </a:rPr>
              <a:t> . . . </a:t>
            </a:r>
            <a:r>
              <a:rPr lang="en-US" b="1" u="sng" dirty="0">
                <a:solidFill>
                  <a:schemeClr val="bg1"/>
                </a:solidFill>
              </a:rPr>
              <a:t>stand on the </a:t>
            </a:r>
            <a:r>
              <a:rPr lang="en-US" b="1" dirty="0" smtClean="0">
                <a:solidFill>
                  <a:srgbClr val="002060"/>
                </a:solidFill>
                <a:effectLst>
                  <a:glow rad="495300">
                    <a:schemeClr val="accent5">
                      <a:satMod val="175000"/>
                    </a:schemeClr>
                  </a:glow>
                  <a:reflection dist="12700" dir="5400000" sy="-100000" algn="bl" rotWithShape="0"/>
                </a:effectLst>
              </a:rPr>
              <a:t>sea</a:t>
            </a:r>
            <a:r>
              <a:rPr lang="en-US" b="1" u="sng" dirty="0" smtClean="0">
                <a:solidFill>
                  <a:schemeClr val="bg1"/>
                </a:solidFill>
              </a:rPr>
              <a:t> </a:t>
            </a:r>
            <a:r>
              <a:rPr lang="en-US" b="1" u="sng" dirty="0">
                <a:solidFill>
                  <a:schemeClr val="bg1"/>
                </a:solidFill>
              </a:rPr>
              <a:t>of glass</a:t>
            </a:r>
            <a:r>
              <a:rPr lang="en-US" dirty="0">
                <a:solidFill>
                  <a:schemeClr val="bg1"/>
                </a:solidFill>
              </a:rPr>
              <a:t>, having the harps of God. And they sing the song of Moses the servant of God, and the song of the Lamb, saying, Great and marvelous are Thy works, Lord God Almighty; just and true are Thy ways, Thou King of saints." Revelation 15:2, 3. {AA 590.3</a:t>
            </a:r>
            <a:r>
              <a:rPr lang="en-US" dirty="0" smtClean="0">
                <a:solidFill>
                  <a:schemeClr val="bg1"/>
                </a:solidFill>
              </a:rPr>
              <a:t>} …”</a:t>
            </a:r>
            <a:endParaRPr lang="en-US" dirty="0">
              <a:solidFill>
                <a:schemeClr val="bg1"/>
              </a:solidFill>
              <a:effectLst/>
            </a:endParaRPr>
          </a:p>
        </p:txBody>
      </p:sp>
    </p:spTree>
    <p:extLst>
      <p:ext uri="{BB962C8B-B14F-4D97-AF65-F5344CB8AC3E}">
        <p14:creationId xmlns="" xmlns:p14="http://schemas.microsoft.com/office/powerpoint/2010/main" val="240015975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138546"/>
            <a:ext cx="8229600" cy="665018"/>
          </a:xfrm>
        </p:spPr>
        <p:txBody>
          <a:bodyPr>
            <a:noAutofit/>
          </a:bodyPr>
          <a:lstStyle/>
          <a:p>
            <a:r>
              <a:rPr lang="en-US" sz="3400" dirty="0" smtClean="0">
                <a:solidFill>
                  <a:schemeClr val="bg1"/>
                </a:solidFill>
              </a:rPr>
              <a:t>… sees His own likeness of character – </a:t>
            </a:r>
            <a:r>
              <a:rPr lang="en-US" sz="3400" b="1" dirty="0" smtClean="0">
                <a:solidFill>
                  <a:schemeClr val="bg1"/>
                </a:solidFill>
                <a:effectLst>
                  <a:glow rad="1905000">
                    <a:schemeClr val="accent2">
                      <a:satMod val="175000"/>
                    </a:schemeClr>
                  </a:glow>
                </a:effectLst>
              </a:rPr>
              <a:t>Love</a:t>
            </a:r>
            <a:r>
              <a:rPr lang="en-US" sz="3400" dirty="0" smtClean="0">
                <a:solidFill>
                  <a:schemeClr val="bg1"/>
                </a:solidFill>
              </a:rPr>
              <a:t>.</a:t>
            </a:r>
            <a:endParaRPr lang="en-US" sz="3400" dirty="0">
              <a:solidFill>
                <a:schemeClr val="bg1"/>
              </a:solidFill>
            </a:endParaRPr>
          </a:p>
        </p:txBody>
      </p:sp>
      <p:sp>
        <p:nvSpPr>
          <p:cNvPr id="6" name="TextBox 5"/>
          <p:cNvSpPr txBox="1"/>
          <p:nvPr/>
        </p:nvSpPr>
        <p:spPr>
          <a:xfrm>
            <a:off x="0" y="5691654"/>
            <a:ext cx="9144000" cy="1200329"/>
          </a:xfrm>
          <a:prstGeom prst="rect">
            <a:avLst/>
          </a:prstGeom>
          <a:noFill/>
        </p:spPr>
        <p:txBody>
          <a:bodyPr wrap="square" rtlCol="0">
            <a:spAutoFit/>
          </a:bodyPr>
          <a:lstStyle/>
          <a:p>
            <a:pPr algn="ctr"/>
            <a:r>
              <a:rPr lang="en-US" sz="3600" dirty="0">
                <a:solidFill>
                  <a:schemeClr val="bg1"/>
                </a:solidFill>
              </a:rPr>
              <a:t>Proverbs 27:19 As in </a:t>
            </a:r>
            <a:r>
              <a:rPr lang="en-US" sz="3600" b="1" dirty="0">
                <a:solidFill>
                  <a:srgbClr val="00B0F0"/>
                </a:solidFill>
              </a:rPr>
              <a:t>water</a:t>
            </a:r>
            <a:r>
              <a:rPr lang="en-US" sz="3600" dirty="0">
                <a:solidFill>
                  <a:schemeClr val="bg1"/>
                </a:solidFill>
              </a:rPr>
              <a:t> </a:t>
            </a:r>
            <a:r>
              <a:rPr lang="en-US" sz="3600" b="1" u="sng" dirty="0">
                <a:solidFill>
                  <a:schemeClr val="bg1"/>
                </a:solidFill>
              </a:rPr>
              <a:t>face </a:t>
            </a:r>
            <a:r>
              <a:rPr lang="en-US" sz="3600" b="1" i="1" u="sng" dirty="0" err="1">
                <a:solidFill>
                  <a:schemeClr val="bg1"/>
                </a:solidFill>
              </a:rPr>
              <a:t>answereth</a:t>
            </a:r>
            <a:r>
              <a:rPr lang="en-US" sz="3600" b="1" u="sng" dirty="0">
                <a:solidFill>
                  <a:schemeClr val="bg1"/>
                </a:solidFill>
              </a:rPr>
              <a:t> to face</a:t>
            </a:r>
            <a:r>
              <a:rPr lang="en-US" sz="3600" dirty="0">
                <a:solidFill>
                  <a:schemeClr val="bg1"/>
                </a:solidFill>
              </a:rPr>
              <a:t>, </a:t>
            </a:r>
            <a:r>
              <a:rPr lang="en-US" sz="3600" dirty="0">
                <a:solidFill>
                  <a:srgbClr val="FFFF00"/>
                </a:solidFill>
              </a:rPr>
              <a:t>so the heart</a:t>
            </a:r>
            <a:r>
              <a:rPr lang="en-US" sz="3600" dirty="0">
                <a:solidFill>
                  <a:schemeClr val="bg1"/>
                </a:solidFill>
              </a:rPr>
              <a:t> of man to man</a:t>
            </a:r>
            <a:r>
              <a:rPr lang="en-US" sz="3600" dirty="0" smtClean="0">
                <a:solidFill>
                  <a:schemeClr val="bg1"/>
                </a:solidFill>
              </a:rPr>
              <a:t>.</a:t>
            </a:r>
            <a:endParaRPr lang="en-US" sz="3600" dirty="0">
              <a:solidFill>
                <a:schemeClr val="bg1"/>
              </a:solidFill>
            </a:endParaRPr>
          </a:p>
        </p:txBody>
      </p:sp>
      <p:sp>
        <p:nvSpPr>
          <p:cNvPr id="3" name="Content Placeholder 2"/>
          <p:cNvSpPr>
            <a:spLocks noGrp="1"/>
          </p:cNvSpPr>
          <p:nvPr>
            <p:ph idx="1"/>
          </p:nvPr>
        </p:nvSpPr>
        <p:spPr>
          <a:xfrm>
            <a:off x="124691" y="817419"/>
            <a:ext cx="8839200" cy="4874236"/>
          </a:xfrm>
        </p:spPr>
        <p:txBody>
          <a:bodyPr anchor="ctr">
            <a:normAutofit fontScale="85000" lnSpcReduction="20000"/>
          </a:bodyPr>
          <a:lstStyle/>
          <a:p>
            <a:r>
              <a:rPr lang="en-US" dirty="0" smtClean="0">
                <a:solidFill>
                  <a:schemeClr val="bg1"/>
                </a:solidFill>
              </a:rPr>
              <a:t>“… "And I looked, and, lo, a Lamb stood on the Mount </a:t>
            </a:r>
            <a:r>
              <a:rPr lang="en-US" dirty="0" err="1" smtClean="0">
                <a:solidFill>
                  <a:schemeClr val="bg1"/>
                </a:solidFill>
              </a:rPr>
              <a:t>Sion</a:t>
            </a:r>
            <a:r>
              <a:rPr lang="en-US" dirty="0" smtClean="0">
                <a:solidFill>
                  <a:schemeClr val="bg1"/>
                </a:solidFill>
              </a:rPr>
              <a:t>, and with Him </a:t>
            </a:r>
            <a:r>
              <a:rPr lang="en-US" b="1" dirty="0" smtClean="0">
                <a:solidFill>
                  <a:srgbClr val="00B0F0"/>
                </a:solidFill>
              </a:rPr>
              <a:t>a hundred forty and four thousand</a:t>
            </a:r>
            <a:r>
              <a:rPr lang="en-US" dirty="0" smtClean="0">
                <a:solidFill>
                  <a:schemeClr val="bg1"/>
                </a:solidFill>
              </a:rPr>
              <a:t>, having [591] His Father's name written in their foreheads." Revelation 14:1. In this world their minds were consecrated to God; they served Him with the intellect and with the heart; and now He can place His name "in their foreheads." "And they shall reign for ever and ever." Revelation 22:5. They do not go in and out as those who beg a place. They are of that number to whom Christ says, "Come, ye blessed of My Father, inherit the kingdom prepared for you from the foundation of the world." He welcomes them as His children, saying, "Enter thou into the joy of thy Lord." Matthew 25:34, 21. {AA 590.4} ...” </a:t>
            </a:r>
            <a:r>
              <a:rPr lang="en-US" b="1" dirty="0" smtClean="0">
                <a:solidFill>
                  <a:srgbClr val="00B0F0"/>
                </a:solidFill>
              </a:rPr>
              <a:t>- </a:t>
            </a:r>
            <a:r>
              <a:rPr lang="en-US" b="1" dirty="0">
                <a:solidFill>
                  <a:srgbClr val="00B0F0"/>
                </a:solidFill>
              </a:rPr>
              <a:t>Acts of the </a:t>
            </a:r>
            <a:r>
              <a:rPr lang="en-US" b="1" dirty="0" smtClean="0">
                <a:solidFill>
                  <a:srgbClr val="00B0F0"/>
                </a:solidFill>
              </a:rPr>
              <a:t>Apostles (1911), pages 590.2-590.4</a:t>
            </a:r>
            <a:endParaRPr lang="en-US" b="1" dirty="0">
              <a:solidFill>
                <a:srgbClr val="00B0F0"/>
              </a:solidFill>
              <a:effectLst/>
            </a:endParaRPr>
          </a:p>
        </p:txBody>
      </p:sp>
    </p:spTree>
    <p:extLst>
      <p:ext uri="{BB962C8B-B14F-4D97-AF65-F5344CB8AC3E}">
        <p14:creationId xmlns="" xmlns:p14="http://schemas.microsoft.com/office/powerpoint/2010/main" val="76641479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4690" y="180109"/>
            <a:ext cx="8880765" cy="6497782"/>
          </a:xfrm>
        </p:spPr>
        <p:txBody>
          <a:bodyPr anchor="ctr">
            <a:normAutofit/>
          </a:bodyPr>
          <a:lstStyle/>
          <a:p>
            <a:pPr algn="ctr">
              <a:lnSpc>
                <a:spcPct val="150000"/>
              </a:lnSpc>
            </a:pPr>
            <a:r>
              <a:rPr lang="en-US" sz="4000" dirty="0" smtClean="0">
                <a:solidFill>
                  <a:schemeClr val="bg1"/>
                </a:solidFill>
              </a:rPr>
              <a:t>Do </a:t>
            </a:r>
            <a:r>
              <a:rPr lang="en-US" sz="4000" b="1" u="sng" dirty="0" smtClean="0">
                <a:solidFill>
                  <a:schemeClr val="bg1"/>
                </a:solidFill>
              </a:rPr>
              <a:t>you</a:t>
            </a:r>
            <a:r>
              <a:rPr lang="en-US" sz="4000" dirty="0" smtClean="0">
                <a:solidFill>
                  <a:schemeClr val="bg1"/>
                </a:solidFill>
              </a:rPr>
              <a:t> want that </a:t>
            </a:r>
            <a:r>
              <a:rPr lang="en-US" sz="4000" b="1" dirty="0" smtClean="0">
                <a:solidFill>
                  <a:schemeClr val="bg1"/>
                </a:solidFill>
                <a:effectLst>
                  <a:glow rad="1384300">
                    <a:schemeClr val="accent1">
                      <a:lumMod val="60000"/>
                      <a:lumOff val="40000"/>
                    </a:schemeClr>
                  </a:glow>
                </a:effectLst>
              </a:rPr>
              <a:t>sacred fire of the Holy Spirit</a:t>
            </a:r>
            <a:r>
              <a:rPr lang="en-US" sz="4000" dirty="0" smtClean="0">
                <a:solidFill>
                  <a:schemeClr val="bg1"/>
                </a:solidFill>
              </a:rPr>
              <a:t> (Character) of –    </a:t>
            </a:r>
            <a:r>
              <a:rPr lang="en-US" sz="4000" b="1" dirty="0" smtClean="0">
                <a:solidFill>
                  <a:schemeClr val="bg1"/>
                </a:solidFill>
                <a:effectLst>
                  <a:glow rad="1397000">
                    <a:schemeClr val="accent2">
                      <a:satMod val="175000"/>
                    </a:schemeClr>
                  </a:glow>
                </a:effectLst>
              </a:rPr>
              <a:t>Love</a:t>
            </a:r>
          </a:p>
          <a:p>
            <a:pPr algn="ctr">
              <a:lnSpc>
                <a:spcPct val="150000"/>
              </a:lnSpc>
            </a:pPr>
            <a:r>
              <a:rPr lang="en-US" sz="4000" dirty="0" smtClean="0">
                <a:solidFill>
                  <a:schemeClr val="bg1"/>
                </a:solidFill>
              </a:rPr>
              <a:t> to be able to </a:t>
            </a:r>
            <a:r>
              <a:rPr lang="en-US" sz="4000" b="1" u="sng" dirty="0" smtClean="0">
                <a:solidFill>
                  <a:schemeClr val="bg1"/>
                </a:solidFill>
              </a:rPr>
              <a:t>STAND</a:t>
            </a:r>
            <a:r>
              <a:rPr lang="en-US" sz="4000" dirty="0" smtClean="0">
                <a:solidFill>
                  <a:schemeClr val="bg1"/>
                </a:solidFill>
              </a:rPr>
              <a:t> for the right, even though the Heavens fall?</a:t>
            </a:r>
            <a:endParaRPr lang="en-US" sz="4000" b="1" dirty="0">
              <a:solidFill>
                <a:srgbClr val="00B0F0"/>
              </a:solidFill>
              <a:effectLst/>
            </a:endParaRPr>
          </a:p>
        </p:txBody>
      </p:sp>
    </p:spTree>
    <p:extLst>
      <p:ext uri="{BB962C8B-B14F-4D97-AF65-F5344CB8AC3E}">
        <p14:creationId xmlns="" xmlns:p14="http://schemas.microsoft.com/office/powerpoint/2010/main" val="278542939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4690" y="180109"/>
            <a:ext cx="8880765" cy="6497782"/>
          </a:xfrm>
        </p:spPr>
        <p:txBody>
          <a:bodyPr anchor="ctr">
            <a:normAutofit/>
          </a:bodyPr>
          <a:lstStyle/>
          <a:p>
            <a:pPr algn="ctr">
              <a:lnSpc>
                <a:spcPct val="150000"/>
              </a:lnSpc>
            </a:pPr>
            <a:r>
              <a:rPr lang="en-US" sz="4000" dirty="0" smtClean="0">
                <a:solidFill>
                  <a:schemeClr val="bg1"/>
                </a:solidFill>
              </a:rPr>
              <a:t>Is your answer:</a:t>
            </a:r>
          </a:p>
          <a:p>
            <a:pPr algn="ctr">
              <a:lnSpc>
                <a:spcPct val="150000"/>
              </a:lnSpc>
            </a:pPr>
            <a:r>
              <a:rPr lang="en-US" sz="4000" dirty="0" smtClean="0">
                <a:solidFill>
                  <a:schemeClr val="bg1"/>
                </a:solidFill>
              </a:rPr>
              <a:t>Yea, </a:t>
            </a:r>
            <a:r>
              <a:rPr lang="en-US" sz="4000" b="1" dirty="0" smtClean="0">
                <a:solidFill>
                  <a:schemeClr val="bg1"/>
                </a:solidFill>
                <a:effectLst>
                  <a:glow rad="990600">
                    <a:schemeClr val="accent2">
                      <a:satMod val="175000"/>
                    </a:schemeClr>
                  </a:glow>
                </a:effectLst>
              </a:rPr>
              <a:t>LORD</a:t>
            </a:r>
            <a:r>
              <a:rPr lang="en-US" sz="4000" dirty="0" smtClean="0">
                <a:solidFill>
                  <a:schemeClr val="bg1"/>
                </a:solidFill>
              </a:rPr>
              <a:t>, give me a </a:t>
            </a:r>
            <a:r>
              <a:rPr lang="en-US" sz="4000" b="1" u="sng" dirty="0" smtClean="0">
                <a:solidFill>
                  <a:schemeClr val="bg1"/>
                </a:solidFill>
              </a:rPr>
              <a:t>DOUBLE</a:t>
            </a:r>
            <a:r>
              <a:rPr lang="en-US" sz="4000" dirty="0" smtClean="0">
                <a:solidFill>
                  <a:schemeClr val="bg1"/>
                </a:solidFill>
              </a:rPr>
              <a:t> portion of </a:t>
            </a:r>
            <a:r>
              <a:rPr lang="en-US" sz="4000" b="1" dirty="0" smtClean="0">
                <a:solidFill>
                  <a:schemeClr val="bg1"/>
                </a:solidFill>
                <a:effectLst>
                  <a:glow rad="1905000">
                    <a:schemeClr val="accent1">
                      <a:lumMod val="60000"/>
                      <a:lumOff val="40000"/>
                    </a:schemeClr>
                  </a:glow>
                </a:effectLst>
              </a:rPr>
              <a:t>thy Holy Spirit</a:t>
            </a:r>
            <a:r>
              <a:rPr lang="en-US" sz="4000" dirty="0" smtClean="0">
                <a:solidFill>
                  <a:schemeClr val="bg1"/>
                </a:solidFill>
              </a:rPr>
              <a:t>!</a:t>
            </a:r>
            <a:endParaRPr lang="en-US" sz="4000" b="1" dirty="0">
              <a:solidFill>
                <a:srgbClr val="00B0F0"/>
              </a:solidFill>
              <a:effectLst/>
            </a:endParaRPr>
          </a:p>
        </p:txBody>
      </p:sp>
    </p:spTree>
    <p:extLst>
      <p:ext uri="{BB962C8B-B14F-4D97-AF65-F5344CB8AC3E}">
        <p14:creationId xmlns="" xmlns:p14="http://schemas.microsoft.com/office/powerpoint/2010/main" val="371215942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32450"/>
            <a:ext cx="8714509" cy="677108"/>
          </a:xfrm>
          <a:prstGeom prst="rect">
            <a:avLst/>
          </a:prstGeom>
          <a:noFill/>
        </p:spPr>
        <p:txBody>
          <a:bodyPr wrap="square" rtlCol="0">
            <a:spAutoFit/>
          </a:bodyPr>
          <a:lstStyle/>
          <a:p>
            <a:r>
              <a:rPr lang="en-US" sz="3800" dirty="0" smtClean="0">
                <a:solidFill>
                  <a:schemeClr val="bg1"/>
                </a:solidFill>
              </a:rPr>
              <a:t>… then it’s time to take Jesus by the hand …</a:t>
            </a:r>
            <a:endParaRPr lang="en-US" sz="3800" dirty="0">
              <a:solidFill>
                <a:schemeClr val="bg1"/>
              </a:solidFill>
            </a:endParaRPr>
          </a:p>
        </p:txBody>
      </p:sp>
      <p:pic>
        <p:nvPicPr>
          <p:cNvPr id="10" name="Content Placeholder 9"/>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901139"/>
            <a:ext cx="9144000" cy="5956861"/>
          </a:xfrm>
        </p:spPr>
      </p:pic>
    </p:spTree>
    <p:extLst>
      <p:ext uri="{BB962C8B-B14F-4D97-AF65-F5344CB8AC3E}">
        <p14:creationId xmlns="" xmlns:p14="http://schemas.microsoft.com/office/powerpoint/2010/main" val="289126207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1137378"/>
            <a:ext cx="9144000" cy="4889625"/>
          </a:xfrm>
        </p:spPr>
      </p:pic>
      <p:sp>
        <p:nvSpPr>
          <p:cNvPr id="4" name="TextBox 3"/>
          <p:cNvSpPr txBox="1"/>
          <p:nvPr/>
        </p:nvSpPr>
        <p:spPr>
          <a:xfrm>
            <a:off x="0" y="60160"/>
            <a:ext cx="9144000" cy="1077218"/>
          </a:xfrm>
          <a:prstGeom prst="rect">
            <a:avLst/>
          </a:prstGeom>
          <a:noFill/>
        </p:spPr>
        <p:txBody>
          <a:bodyPr wrap="square" rtlCol="0">
            <a:spAutoFit/>
          </a:bodyPr>
          <a:lstStyle/>
          <a:p>
            <a:pPr algn="ctr"/>
            <a:r>
              <a:rPr lang="en-US" sz="3200" dirty="0" smtClean="0">
                <a:solidFill>
                  <a:schemeClr val="bg1"/>
                </a:solidFill>
              </a:rPr>
              <a:t>… and walk with Him day by day, and you shall be able to stand, for it is written: …</a:t>
            </a:r>
            <a:endParaRPr lang="en-US" sz="3200" dirty="0">
              <a:solidFill>
                <a:schemeClr val="bg1"/>
              </a:solidFill>
            </a:endParaRPr>
          </a:p>
        </p:txBody>
      </p:sp>
      <p:sp>
        <p:nvSpPr>
          <p:cNvPr id="3" name="TextBox 2"/>
          <p:cNvSpPr txBox="1"/>
          <p:nvPr/>
        </p:nvSpPr>
        <p:spPr>
          <a:xfrm>
            <a:off x="96982" y="6027003"/>
            <a:ext cx="8950036" cy="830997"/>
          </a:xfrm>
          <a:prstGeom prst="rect">
            <a:avLst/>
          </a:prstGeom>
          <a:noFill/>
        </p:spPr>
        <p:txBody>
          <a:bodyPr wrap="square" rtlCol="0">
            <a:spAutoFit/>
          </a:bodyPr>
          <a:lstStyle/>
          <a:p>
            <a:pPr algn="ctr"/>
            <a:r>
              <a:rPr lang="en-US" sz="2400" dirty="0" smtClean="0">
                <a:solidFill>
                  <a:schemeClr val="bg1"/>
                </a:solidFill>
              </a:rPr>
              <a:t>Rom 14:4 “… Yea</a:t>
            </a:r>
            <a:r>
              <a:rPr lang="en-US" sz="2400" dirty="0">
                <a:solidFill>
                  <a:schemeClr val="bg1"/>
                </a:solidFill>
              </a:rPr>
              <a:t>, </a:t>
            </a:r>
            <a:r>
              <a:rPr lang="en-US" sz="2400" b="1" u="sng" dirty="0">
                <a:solidFill>
                  <a:schemeClr val="bg1"/>
                </a:solidFill>
              </a:rPr>
              <a:t>he shall be </a:t>
            </a:r>
            <a:r>
              <a:rPr lang="en-US" sz="2400" b="1" u="sng" dirty="0" err="1">
                <a:solidFill>
                  <a:schemeClr val="bg1"/>
                </a:solidFill>
              </a:rPr>
              <a:t>holden</a:t>
            </a:r>
            <a:r>
              <a:rPr lang="en-US" sz="2400" b="1" u="sng" dirty="0">
                <a:solidFill>
                  <a:schemeClr val="bg1"/>
                </a:solidFill>
              </a:rPr>
              <a:t> up</a:t>
            </a:r>
            <a:r>
              <a:rPr lang="en-US" sz="2400" dirty="0">
                <a:solidFill>
                  <a:schemeClr val="bg1"/>
                </a:solidFill>
              </a:rPr>
              <a:t>: for </a:t>
            </a:r>
            <a:r>
              <a:rPr lang="en-US" sz="2400" b="1" dirty="0">
                <a:solidFill>
                  <a:schemeClr val="bg1"/>
                </a:solidFill>
                <a:effectLst>
                  <a:glow rad="863600">
                    <a:schemeClr val="accent2">
                      <a:satMod val="175000"/>
                    </a:schemeClr>
                  </a:glow>
                </a:effectLst>
              </a:rPr>
              <a:t>God</a:t>
            </a:r>
            <a:r>
              <a:rPr lang="en-US" sz="2400" dirty="0">
                <a:solidFill>
                  <a:schemeClr val="bg1"/>
                </a:solidFill>
              </a:rPr>
              <a:t> </a:t>
            </a:r>
            <a:r>
              <a:rPr lang="en-US" sz="2400" b="1" u="sng" dirty="0">
                <a:solidFill>
                  <a:schemeClr val="bg1"/>
                </a:solidFill>
              </a:rPr>
              <a:t>is able to make him </a:t>
            </a:r>
            <a:r>
              <a:rPr lang="en-US" sz="2400" b="1" u="sng" dirty="0" smtClean="0">
                <a:solidFill>
                  <a:schemeClr val="bg1"/>
                </a:solidFill>
              </a:rPr>
              <a:t>stand</a:t>
            </a:r>
            <a:r>
              <a:rPr lang="en-US" sz="2400" dirty="0" smtClean="0">
                <a:solidFill>
                  <a:schemeClr val="bg1"/>
                </a:solidFill>
              </a:rPr>
              <a:t>.”</a:t>
            </a:r>
            <a:endParaRPr lang="en-US" sz="2400" dirty="0">
              <a:solidFill>
                <a:schemeClr val="bg1"/>
              </a:solidFill>
            </a:endParaRPr>
          </a:p>
        </p:txBody>
      </p:sp>
    </p:spTree>
    <p:extLst>
      <p:ext uri="{BB962C8B-B14F-4D97-AF65-F5344CB8AC3E}">
        <p14:creationId xmlns="" xmlns:p14="http://schemas.microsoft.com/office/powerpoint/2010/main" val="160491190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0160"/>
            <a:ext cx="9144000" cy="1077218"/>
          </a:xfrm>
          <a:prstGeom prst="rect">
            <a:avLst/>
          </a:prstGeom>
          <a:noFill/>
        </p:spPr>
        <p:txBody>
          <a:bodyPr wrap="square" rtlCol="0">
            <a:spAutoFit/>
          </a:bodyPr>
          <a:lstStyle/>
          <a:p>
            <a:pPr algn="ctr"/>
            <a:r>
              <a:rPr lang="en-US" sz="3200" dirty="0" smtClean="0">
                <a:solidFill>
                  <a:schemeClr val="bg1"/>
                </a:solidFill>
              </a:rPr>
              <a:t>… and walk with Him day by day, and you shall be able to stand, for it is written: …</a:t>
            </a:r>
            <a:endParaRPr lang="en-US" sz="3200" dirty="0">
              <a:solidFill>
                <a:schemeClr val="bg1"/>
              </a:solidFill>
            </a:endParaRPr>
          </a:p>
        </p:txBody>
      </p:sp>
      <p:sp>
        <p:nvSpPr>
          <p:cNvPr id="3" name="TextBox 2"/>
          <p:cNvSpPr txBox="1"/>
          <p:nvPr/>
        </p:nvSpPr>
        <p:spPr>
          <a:xfrm>
            <a:off x="96982" y="6027003"/>
            <a:ext cx="8950036" cy="830997"/>
          </a:xfrm>
          <a:prstGeom prst="rect">
            <a:avLst/>
          </a:prstGeom>
          <a:noFill/>
        </p:spPr>
        <p:txBody>
          <a:bodyPr wrap="square" rtlCol="0">
            <a:spAutoFit/>
          </a:bodyPr>
          <a:lstStyle/>
          <a:p>
            <a:pPr algn="ctr"/>
            <a:r>
              <a:rPr lang="en-US" sz="2400" dirty="0" smtClean="0">
                <a:solidFill>
                  <a:schemeClr val="bg1"/>
                </a:solidFill>
              </a:rPr>
              <a:t>Rom 14:4 “… Yea</a:t>
            </a:r>
            <a:r>
              <a:rPr lang="en-US" sz="2400" dirty="0">
                <a:solidFill>
                  <a:schemeClr val="bg1"/>
                </a:solidFill>
              </a:rPr>
              <a:t>, </a:t>
            </a:r>
            <a:r>
              <a:rPr lang="en-US" sz="2400" b="1" u="sng" dirty="0">
                <a:solidFill>
                  <a:schemeClr val="bg1"/>
                </a:solidFill>
              </a:rPr>
              <a:t>he shall be </a:t>
            </a:r>
            <a:r>
              <a:rPr lang="en-US" sz="2400" b="1" u="sng" dirty="0" err="1">
                <a:solidFill>
                  <a:schemeClr val="bg1"/>
                </a:solidFill>
              </a:rPr>
              <a:t>holden</a:t>
            </a:r>
            <a:r>
              <a:rPr lang="en-US" sz="2400" b="1" u="sng" dirty="0">
                <a:solidFill>
                  <a:schemeClr val="bg1"/>
                </a:solidFill>
              </a:rPr>
              <a:t> up</a:t>
            </a:r>
            <a:r>
              <a:rPr lang="en-US" sz="2400" dirty="0">
                <a:solidFill>
                  <a:schemeClr val="bg1"/>
                </a:solidFill>
              </a:rPr>
              <a:t>: for </a:t>
            </a:r>
            <a:r>
              <a:rPr lang="en-US" sz="2400" b="1" dirty="0">
                <a:solidFill>
                  <a:schemeClr val="bg1"/>
                </a:solidFill>
                <a:effectLst>
                  <a:glow rad="863600">
                    <a:schemeClr val="accent2">
                      <a:satMod val="175000"/>
                    </a:schemeClr>
                  </a:glow>
                </a:effectLst>
              </a:rPr>
              <a:t>God</a:t>
            </a:r>
            <a:r>
              <a:rPr lang="en-US" sz="2400" dirty="0">
                <a:solidFill>
                  <a:schemeClr val="bg1"/>
                </a:solidFill>
              </a:rPr>
              <a:t> </a:t>
            </a:r>
            <a:r>
              <a:rPr lang="en-US" sz="2400" b="1" u="sng" dirty="0">
                <a:solidFill>
                  <a:schemeClr val="bg1"/>
                </a:solidFill>
              </a:rPr>
              <a:t>is able to make him </a:t>
            </a:r>
            <a:r>
              <a:rPr lang="en-US" sz="2400" b="1" u="sng" dirty="0" smtClean="0">
                <a:solidFill>
                  <a:schemeClr val="bg1"/>
                </a:solidFill>
              </a:rPr>
              <a:t>stand</a:t>
            </a:r>
            <a:r>
              <a:rPr lang="en-US" sz="2400" dirty="0" smtClean="0">
                <a:solidFill>
                  <a:schemeClr val="bg1"/>
                </a:solidFill>
              </a:rPr>
              <a:t>.”</a:t>
            </a:r>
            <a:endParaRPr lang="en-US" sz="2400" dirty="0">
              <a:solidFill>
                <a:schemeClr val="bg1"/>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1137378"/>
            <a:ext cx="9144000" cy="4988785"/>
          </a:xfrm>
        </p:spPr>
      </p:pic>
    </p:spTree>
    <p:extLst>
      <p:ext uri="{BB962C8B-B14F-4D97-AF65-F5344CB8AC3E}">
        <p14:creationId xmlns="" xmlns:p14="http://schemas.microsoft.com/office/powerpoint/2010/main" val="12615732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b="1" dirty="0" smtClean="0">
                <a:solidFill>
                  <a:schemeClr val="bg1"/>
                </a:solidFill>
              </a:rPr>
              <a:t>Notice:</a:t>
            </a:r>
            <a:endParaRPr lang="en-US" b="1" dirty="0">
              <a:solidFill>
                <a:schemeClr val="bg1"/>
              </a:solidFill>
            </a:endParaRPr>
          </a:p>
        </p:txBody>
      </p:sp>
      <p:sp>
        <p:nvSpPr>
          <p:cNvPr id="3" name="Content Placeholder 2"/>
          <p:cNvSpPr>
            <a:spLocks noGrp="1"/>
          </p:cNvSpPr>
          <p:nvPr>
            <p:ph idx="1"/>
          </p:nvPr>
        </p:nvSpPr>
        <p:spPr>
          <a:xfrm>
            <a:off x="76200" y="990600"/>
            <a:ext cx="8991600" cy="5715000"/>
          </a:xfrm>
        </p:spPr>
        <p:txBody>
          <a:bodyPr anchor="ctr">
            <a:normAutofit fontScale="92500" lnSpcReduction="20000"/>
          </a:bodyPr>
          <a:lstStyle/>
          <a:p>
            <a:r>
              <a:rPr lang="en-US" dirty="0" smtClean="0">
                <a:solidFill>
                  <a:schemeClr val="bg1"/>
                </a:solidFill>
              </a:rPr>
              <a:t>“… </a:t>
            </a:r>
            <a:r>
              <a:rPr lang="en-US" b="1" u="sng" dirty="0" smtClean="0">
                <a:solidFill>
                  <a:schemeClr val="bg1"/>
                </a:solidFill>
              </a:rPr>
              <a:t>When the books of </a:t>
            </a:r>
            <a:r>
              <a:rPr lang="en-US" b="1" u="sng" dirty="0" smtClean="0">
                <a:solidFill>
                  <a:srgbClr val="00B0F0"/>
                </a:solidFill>
              </a:rPr>
              <a:t>Daniel</a:t>
            </a:r>
            <a:r>
              <a:rPr lang="en-US" b="1" u="sng" dirty="0" smtClean="0">
                <a:solidFill>
                  <a:schemeClr val="bg1"/>
                </a:solidFill>
              </a:rPr>
              <a:t> and </a:t>
            </a:r>
            <a:r>
              <a:rPr lang="en-US" b="1" u="sng" dirty="0" smtClean="0">
                <a:solidFill>
                  <a:srgbClr val="00B0F0"/>
                </a:solidFill>
              </a:rPr>
              <a:t>Revelation</a:t>
            </a:r>
            <a:r>
              <a:rPr lang="en-US" b="1" u="sng" dirty="0" smtClean="0">
                <a:solidFill>
                  <a:schemeClr val="bg1"/>
                </a:solidFill>
              </a:rPr>
              <a:t> are better understood, </a:t>
            </a:r>
            <a:r>
              <a:rPr lang="en-US" b="1" u="sng" dirty="0" smtClean="0">
                <a:solidFill>
                  <a:srgbClr val="FFFF00"/>
                </a:solidFill>
              </a:rPr>
              <a:t>believers will have an entirely different religious experience</a:t>
            </a:r>
            <a:r>
              <a:rPr lang="en-US" dirty="0" smtClean="0">
                <a:solidFill>
                  <a:schemeClr val="bg1"/>
                </a:solidFill>
              </a:rPr>
              <a:t>. </a:t>
            </a:r>
            <a:r>
              <a:rPr lang="en-US" b="1" dirty="0" smtClean="0">
                <a:solidFill>
                  <a:schemeClr val="bg1"/>
                </a:solidFill>
              </a:rPr>
              <a:t>They will be given such glimpses of the open gates of heaven that heart and mind will be impressed in regard </a:t>
            </a:r>
            <a:r>
              <a:rPr lang="en-US" b="1" u="sng" dirty="0" smtClean="0">
                <a:solidFill>
                  <a:srgbClr val="00B0F0"/>
                </a:solidFill>
              </a:rPr>
              <a:t>to the character all must develop</a:t>
            </a:r>
            <a:r>
              <a:rPr lang="en-US" b="1" dirty="0" smtClean="0">
                <a:solidFill>
                  <a:schemeClr val="bg1"/>
                </a:solidFill>
              </a:rPr>
              <a:t> in order to realize the blessedness which is to be the reward of the pure in heart</a:t>
            </a:r>
            <a:r>
              <a:rPr lang="en-US" dirty="0" smtClean="0">
                <a:solidFill>
                  <a:schemeClr val="bg1"/>
                </a:solidFill>
              </a:rPr>
              <a:t>. The Lord will bless all who will seek humbly and meekly to understand that which is revealed in the Revelation. This book contains so much that is large with immortality and full of glory that all who read and search it earnestly receive the blessing to those “that hear the words of this prophecy, and keep those things which are written therein.” …”</a:t>
            </a:r>
            <a:endParaRPr lang="en-US" b="0" i="0" u="none" strike="noStrike" dirty="0" smtClean="0">
              <a:solidFill>
                <a:schemeClr val="bg1"/>
              </a:solidFill>
              <a:effectLst/>
            </a:endParaRPr>
          </a:p>
        </p:txBody>
      </p:sp>
    </p:spTree>
    <p:extLst>
      <p:ext uri="{BB962C8B-B14F-4D97-AF65-F5344CB8AC3E}">
        <p14:creationId xmlns="" xmlns:p14="http://schemas.microsoft.com/office/powerpoint/2010/main" val="8200556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b="1" dirty="0" smtClean="0">
                <a:solidFill>
                  <a:schemeClr val="bg1"/>
                </a:solidFill>
              </a:rPr>
              <a:t>Notice:</a:t>
            </a:r>
            <a:endParaRPr lang="en-US" b="1" dirty="0">
              <a:solidFill>
                <a:schemeClr val="bg1"/>
              </a:solidFill>
            </a:endParaRPr>
          </a:p>
        </p:txBody>
      </p:sp>
      <p:sp>
        <p:nvSpPr>
          <p:cNvPr id="3" name="Content Placeholder 2"/>
          <p:cNvSpPr>
            <a:spLocks noGrp="1"/>
          </p:cNvSpPr>
          <p:nvPr>
            <p:ph idx="1"/>
          </p:nvPr>
        </p:nvSpPr>
        <p:spPr>
          <a:xfrm>
            <a:off x="76200" y="990600"/>
            <a:ext cx="8991600" cy="5715000"/>
          </a:xfrm>
        </p:spPr>
        <p:txBody>
          <a:bodyPr anchor="ctr">
            <a:normAutofit/>
          </a:bodyPr>
          <a:lstStyle/>
          <a:p>
            <a:r>
              <a:rPr lang="en-US" dirty="0" smtClean="0">
                <a:solidFill>
                  <a:schemeClr val="bg1"/>
                </a:solidFill>
              </a:rPr>
              <a:t>One thing will certainly be understood from the study of Revelation—that </a:t>
            </a:r>
            <a:r>
              <a:rPr lang="en-US" b="1" u="sng" dirty="0" smtClean="0">
                <a:solidFill>
                  <a:schemeClr val="bg1"/>
                </a:solidFill>
              </a:rPr>
              <a:t>the connection between God and His people is close and decided</a:t>
            </a:r>
            <a:r>
              <a:rPr lang="en-US" dirty="0" smtClean="0">
                <a:solidFill>
                  <a:schemeClr val="bg1"/>
                </a:solidFill>
              </a:rPr>
              <a:t>. ...” </a:t>
            </a:r>
            <a:r>
              <a:rPr lang="en-US" b="1" dirty="0" smtClean="0">
                <a:solidFill>
                  <a:srgbClr val="00B0F0"/>
                </a:solidFill>
              </a:rPr>
              <a:t>– (MR) Manuscript Releases, Volume 18 [Nos. 1301-1359] (1990), MR No. 1304, Daniel and Revelation Have Been Unsealed, and Should Be Studied; Improved Experience Will Result, pages 23.3-24.3</a:t>
            </a:r>
            <a:endParaRPr lang="en-US" b="1" i="0" u="none" strike="noStrike" dirty="0" smtClean="0">
              <a:solidFill>
                <a:srgbClr val="00B0F0"/>
              </a:solidFill>
              <a:effectLst/>
            </a:endParaRPr>
          </a:p>
        </p:txBody>
      </p:sp>
    </p:spTree>
    <p:extLst>
      <p:ext uri="{BB962C8B-B14F-4D97-AF65-F5344CB8AC3E}">
        <p14:creationId xmlns="" xmlns:p14="http://schemas.microsoft.com/office/powerpoint/2010/main" val="38081247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b="1" dirty="0" smtClean="0">
                <a:solidFill>
                  <a:schemeClr val="bg1"/>
                </a:solidFill>
              </a:rPr>
              <a:t>Notice, Jesus Himself:</a:t>
            </a:r>
            <a:endParaRPr lang="en-US" b="1" dirty="0">
              <a:solidFill>
                <a:schemeClr val="bg1"/>
              </a:solidFill>
            </a:endParaRPr>
          </a:p>
        </p:txBody>
      </p:sp>
      <p:sp>
        <p:nvSpPr>
          <p:cNvPr id="3" name="Content Placeholder 2"/>
          <p:cNvSpPr>
            <a:spLocks noGrp="1"/>
          </p:cNvSpPr>
          <p:nvPr>
            <p:ph idx="1"/>
          </p:nvPr>
        </p:nvSpPr>
        <p:spPr>
          <a:xfrm>
            <a:off x="76200" y="990600"/>
            <a:ext cx="8991600" cy="5715000"/>
          </a:xfrm>
        </p:spPr>
        <p:txBody>
          <a:bodyPr anchor="ctr">
            <a:normAutofit fontScale="85000" lnSpcReduction="10000"/>
          </a:bodyPr>
          <a:lstStyle/>
          <a:p>
            <a:r>
              <a:rPr lang="en-US" dirty="0" smtClean="0">
                <a:solidFill>
                  <a:schemeClr val="bg1"/>
                </a:solidFill>
                <a:effectLst/>
              </a:rPr>
              <a:t>“</a:t>
            </a:r>
            <a:r>
              <a:rPr lang="en-US" dirty="0">
                <a:solidFill>
                  <a:schemeClr val="bg1"/>
                </a:solidFill>
              </a:rPr>
              <a:t>... </a:t>
            </a:r>
            <a:r>
              <a:rPr lang="en-US" dirty="0" smtClean="0">
                <a:solidFill>
                  <a:schemeClr val="bg1"/>
                </a:solidFill>
                <a:effectLst/>
              </a:rPr>
              <a:t>The officers who were sent to take Jesus reported that </a:t>
            </a:r>
            <a:r>
              <a:rPr lang="en-US" b="1" dirty="0" smtClean="0">
                <a:solidFill>
                  <a:srgbClr val="FF0000"/>
                </a:solidFill>
                <a:effectLst/>
              </a:rPr>
              <a:t>never</a:t>
            </a:r>
            <a:r>
              <a:rPr lang="en-US" b="1" dirty="0" smtClean="0">
                <a:solidFill>
                  <a:schemeClr val="bg1"/>
                </a:solidFill>
                <a:effectLst/>
              </a:rPr>
              <a:t> man </a:t>
            </a:r>
            <a:r>
              <a:rPr lang="en-US" b="1" dirty="0" err="1" smtClean="0">
                <a:solidFill>
                  <a:schemeClr val="bg1"/>
                </a:solidFill>
                <a:effectLst/>
              </a:rPr>
              <a:t>spake</a:t>
            </a:r>
            <a:r>
              <a:rPr lang="en-US" b="1" dirty="0" smtClean="0">
                <a:solidFill>
                  <a:schemeClr val="bg1"/>
                </a:solidFill>
                <a:effectLst/>
              </a:rPr>
              <a:t> like this man. </a:t>
            </a:r>
            <a:r>
              <a:rPr lang="en-US" b="1" dirty="0" smtClean="0">
                <a:solidFill>
                  <a:srgbClr val="FFFF00"/>
                </a:solidFill>
                <a:effectLst/>
              </a:rPr>
              <a:t>But the reason of this was</a:t>
            </a:r>
            <a:r>
              <a:rPr lang="en-US" b="1" dirty="0" smtClean="0">
                <a:solidFill>
                  <a:schemeClr val="bg1"/>
                </a:solidFill>
                <a:effectLst/>
              </a:rPr>
              <a:t> that </a:t>
            </a:r>
            <a:r>
              <a:rPr lang="en-US" b="1" dirty="0" smtClean="0">
                <a:solidFill>
                  <a:srgbClr val="00B0F0"/>
                </a:solidFill>
                <a:effectLst/>
              </a:rPr>
              <a:t>never man </a:t>
            </a:r>
            <a:r>
              <a:rPr lang="en-US" b="1" u="sng" dirty="0" smtClean="0">
                <a:solidFill>
                  <a:srgbClr val="FFFF00"/>
                </a:solidFill>
                <a:effectLst/>
              </a:rPr>
              <a:t>lived</a:t>
            </a:r>
            <a:r>
              <a:rPr lang="en-US" b="1" dirty="0" smtClean="0">
                <a:solidFill>
                  <a:srgbClr val="00B0F0"/>
                </a:solidFill>
                <a:effectLst/>
              </a:rPr>
              <a:t> like this man</a:t>
            </a:r>
            <a:r>
              <a:rPr lang="en-US" b="1" dirty="0" smtClean="0">
                <a:solidFill>
                  <a:schemeClr val="bg1"/>
                </a:solidFill>
                <a:effectLst/>
              </a:rPr>
              <a:t>; for </a:t>
            </a:r>
            <a:r>
              <a:rPr lang="en-US" b="1" dirty="0" smtClean="0">
                <a:solidFill>
                  <a:srgbClr val="FFFF00"/>
                </a:solidFill>
                <a:effectLst/>
              </a:rPr>
              <a:t>if he had not so lived, he could not so have spoken</a:t>
            </a:r>
            <a:r>
              <a:rPr lang="en-US" b="1" dirty="0" smtClean="0">
                <a:solidFill>
                  <a:schemeClr val="bg1"/>
                </a:solidFill>
                <a:effectLst/>
              </a:rPr>
              <a:t>. His words bore with them a convincing power, because they came from a heart pure and holy, full of love and sympathy, beneficence and truth. </a:t>
            </a:r>
            <a:r>
              <a:rPr lang="en-US" b="1" dirty="0" smtClean="0">
                <a:solidFill>
                  <a:srgbClr val="FFFF00"/>
                </a:solidFill>
                <a:effectLst/>
              </a:rPr>
              <a:t>There is eloquence beyond that of words, in the quiet, consistent life of a pure, true Christian</a:t>
            </a:r>
            <a:r>
              <a:rPr lang="en-US" dirty="0" smtClean="0">
                <a:solidFill>
                  <a:schemeClr val="bg1"/>
                </a:solidFill>
                <a:effectLst/>
              </a:rPr>
              <a:t>. We shall have temptations as long as we are in this world, but instead of injuring us, they will only turn to our advantage, if resisted. The bounds are placed where Satan cannot pass. He may prepare the furnace, but instead of working injury, it will only consume the dross, and bring forth the gold of the character, purer than before the trial. ...” </a:t>
            </a:r>
            <a:r>
              <a:rPr lang="en-US" b="1" dirty="0" smtClean="0">
                <a:solidFill>
                  <a:srgbClr val="00B0F0"/>
                </a:solidFill>
                <a:effectLst/>
              </a:rPr>
              <a:t>– Gospel Workers (1892); page  244.1</a:t>
            </a:r>
            <a:endParaRPr lang="en-US" b="1" i="0" u="none" strike="noStrike" dirty="0" smtClean="0">
              <a:solidFill>
                <a:srgbClr val="00B0F0"/>
              </a:solidFill>
              <a:effectLst/>
            </a:endParaRPr>
          </a:p>
        </p:txBody>
      </p:sp>
    </p:spTree>
    <p:extLst>
      <p:ext uri="{BB962C8B-B14F-4D97-AF65-F5344CB8AC3E}">
        <p14:creationId xmlns="" xmlns:p14="http://schemas.microsoft.com/office/powerpoint/2010/main" val="23859394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8991600" cy="6553200"/>
          </a:xfrm>
        </p:spPr>
        <p:txBody>
          <a:bodyPr anchor="ctr">
            <a:normAutofit/>
          </a:bodyPr>
          <a:lstStyle/>
          <a:p>
            <a:pPr algn="ctr"/>
            <a:r>
              <a:rPr lang="en-US" sz="4800" dirty="0" smtClean="0">
                <a:solidFill>
                  <a:schemeClr val="bg1"/>
                </a:solidFill>
              </a:rPr>
              <a:t>How then are we to understand</a:t>
            </a:r>
          </a:p>
          <a:p>
            <a:pPr marL="0" indent="0" algn="ctr">
              <a:buNone/>
            </a:pPr>
            <a:r>
              <a:rPr lang="en-US" sz="4800" b="1" dirty="0" smtClean="0">
                <a:solidFill>
                  <a:srgbClr val="002060"/>
                </a:solidFill>
                <a:effectLst>
                  <a:glow rad="495300">
                    <a:schemeClr val="accent5">
                      <a:satMod val="175000"/>
                    </a:schemeClr>
                  </a:glow>
                  <a:reflection dist="12700" dir="5400000" sy="-100000" algn="bl" rotWithShape="0"/>
                </a:effectLst>
              </a:rPr>
              <a:t>the Sea of Glass</a:t>
            </a:r>
            <a:r>
              <a:rPr lang="en-US" sz="4800" dirty="0" smtClean="0">
                <a:solidFill>
                  <a:schemeClr val="bg1"/>
                </a:solidFill>
              </a:rPr>
              <a:t>?</a:t>
            </a:r>
            <a:endParaRPr lang="en-US" sz="4800" dirty="0">
              <a:solidFill>
                <a:schemeClr val="bg1"/>
              </a:solidFill>
            </a:endParaRPr>
          </a:p>
        </p:txBody>
      </p:sp>
    </p:spTree>
    <p:extLst>
      <p:ext uri="{BB962C8B-B14F-4D97-AF65-F5344CB8AC3E}">
        <p14:creationId xmlns="" xmlns:p14="http://schemas.microsoft.com/office/powerpoint/2010/main" val="25419721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2209800"/>
          </a:xfrm>
        </p:spPr>
        <p:txBody>
          <a:bodyPr>
            <a:noAutofit/>
          </a:bodyPr>
          <a:lstStyle/>
          <a:p>
            <a:r>
              <a:rPr lang="en-US" sz="3200" dirty="0" smtClean="0">
                <a:solidFill>
                  <a:schemeClr val="bg1"/>
                </a:solidFill>
                <a:effectLst/>
              </a:rPr>
              <a:t>If a person were to understand the following verse, they would have one of the very </a:t>
            </a:r>
            <a:r>
              <a:rPr lang="en-US" sz="3200" b="1" u="sng" dirty="0" smtClean="0">
                <a:solidFill>
                  <a:schemeClr val="bg1"/>
                </a:solidFill>
                <a:effectLst/>
              </a:rPr>
              <a:t>keys</a:t>
            </a:r>
            <a:r>
              <a:rPr lang="en-US" sz="3200" dirty="0" smtClean="0">
                <a:solidFill>
                  <a:schemeClr val="bg1"/>
                </a:solidFill>
                <a:effectLst/>
              </a:rPr>
              <a:t> in scripture to unlock the wisdom of God, for therein is every teaching of God in the plan of redemption:</a:t>
            </a:r>
            <a:endParaRPr lang="en-US" sz="3200" dirty="0">
              <a:solidFill>
                <a:schemeClr val="bg1"/>
              </a:solidFill>
              <a:effectLst/>
            </a:endParaRPr>
          </a:p>
        </p:txBody>
      </p:sp>
      <p:sp>
        <p:nvSpPr>
          <p:cNvPr id="3" name="Content Placeholder 2"/>
          <p:cNvSpPr>
            <a:spLocks noGrp="1"/>
          </p:cNvSpPr>
          <p:nvPr>
            <p:ph idx="1"/>
          </p:nvPr>
        </p:nvSpPr>
        <p:spPr>
          <a:xfrm>
            <a:off x="76200" y="2667000"/>
            <a:ext cx="8991600" cy="4038600"/>
          </a:xfrm>
        </p:spPr>
        <p:txBody>
          <a:bodyPr anchor="ctr">
            <a:normAutofit/>
          </a:bodyPr>
          <a:lstStyle/>
          <a:p>
            <a:pPr algn="ctr"/>
            <a:r>
              <a:rPr lang="en-US" dirty="0" err="1">
                <a:solidFill>
                  <a:schemeClr val="bg1"/>
                </a:solidFill>
              </a:rPr>
              <a:t>Psa</a:t>
            </a:r>
            <a:r>
              <a:rPr lang="en-US" dirty="0">
                <a:solidFill>
                  <a:schemeClr val="bg1"/>
                </a:solidFill>
              </a:rPr>
              <a:t> 77:13  </a:t>
            </a:r>
            <a:r>
              <a:rPr lang="en-US" b="1" u="sng" dirty="0">
                <a:solidFill>
                  <a:schemeClr val="bg1"/>
                </a:solidFill>
              </a:rPr>
              <a:t>Thy way</a:t>
            </a:r>
            <a:r>
              <a:rPr lang="en-US" dirty="0">
                <a:solidFill>
                  <a:schemeClr val="bg1"/>
                </a:solidFill>
              </a:rPr>
              <a:t>, O God, </a:t>
            </a:r>
            <a:r>
              <a:rPr lang="en-US" i="1" dirty="0">
                <a:solidFill>
                  <a:schemeClr val="bg1"/>
                </a:solidFill>
              </a:rPr>
              <a:t>is</a:t>
            </a:r>
            <a:r>
              <a:rPr lang="en-US" dirty="0">
                <a:solidFill>
                  <a:schemeClr val="bg1"/>
                </a:solidFill>
              </a:rPr>
              <a:t> </a:t>
            </a:r>
            <a:r>
              <a:rPr lang="en-US" b="1" u="sng" dirty="0">
                <a:solidFill>
                  <a:srgbClr val="00B0F0"/>
                </a:solidFill>
              </a:rPr>
              <a:t>in</a:t>
            </a:r>
            <a:r>
              <a:rPr lang="en-US" dirty="0">
                <a:solidFill>
                  <a:schemeClr val="bg1"/>
                </a:solidFill>
              </a:rPr>
              <a:t> </a:t>
            </a:r>
            <a:r>
              <a:rPr lang="en-US" b="1" u="sng" dirty="0">
                <a:solidFill>
                  <a:schemeClr val="bg1"/>
                </a:solidFill>
              </a:rPr>
              <a:t>the sanctuary</a:t>
            </a:r>
            <a:r>
              <a:rPr lang="en-US" dirty="0">
                <a:solidFill>
                  <a:schemeClr val="bg1"/>
                </a:solidFill>
              </a:rPr>
              <a:t>: who </a:t>
            </a:r>
            <a:r>
              <a:rPr lang="en-US" i="1" dirty="0">
                <a:solidFill>
                  <a:schemeClr val="bg1"/>
                </a:solidFill>
              </a:rPr>
              <a:t>is so</a:t>
            </a:r>
            <a:r>
              <a:rPr lang="en-US" dirty="0">
                <a:solidFill>
                  <a:schemeClr val="bg1"/>
                </a:solidFill>
              </a:rPr>
              <a:t> great a God as </a:t>
            </a:r>
            <a:r>
              <a:rPr lang="en-US" i="1" dirty="0">
                <a:solidFill>
                  <a:schemeClr val="bg1"/>
                </a:solidFill>
              </a:rPr>
              <a:t>our</a:t>
            </a:r>
            <a:r>
              <a:rPr lang="en-US" dirty="0">
                <a:solidFill>
                  <a:schemeClr val="bg1"/>
                </a:solidFill>
              </a:rPr>
              <a:t> God? </a:t>
            </a:r>
            <a:endParaRPr lang="en-US" b="1" i="0" u="none" strike="noStrike" dirty="0" smtClean="0">
              <a:solidFill>
                <a:schemeClr val="bg1"/>
              </a:solidFill>
              <a:effectLst/>
            </a:endParaRPr>
          </a:p>
        </p:txBody>
      </p:sp>
    </p:spTree>
    <p:extLst>
      <p:ext uri="{BB962C8B-B14F-4D97-AF65-F5344CB8AC3E}">
        <p14:creationId xmlns="" xmlns:p14="http://schemas.microsoft.com/office/powerpoint/2010/main" val="20166753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p:spPr>
      </p:pic>
    </p:spTree>
    <p:extLst>
      <p:ext uri="{BB962C8B-B14F-4D97-AF65-F5344CB8AC3E}">
        <p14:creationId xmlns="" xmlns:p14="http://schemas.microsoft.com/office/powerpoint/2010/main" val="18622337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7"/>
            <a:ext cx="8229600" cy="1143000"/>
          </a:xfrm>
        </p:spPr>
        <p:txBody>
          <a:bodyPr>
            <a:noAutofit/>
          </a:bodyPr>
          <a:lstStyle/>
          <a:p>
            <a:r>
              <a:rPr lang="en-US" sz="2400" dirty="0" err="1">
                <a:solidFill>
                  <a:schemeClr val="bg1"/>
                </a:solidFill>
              </a:rPr>
              <a:t>Joh</a:t>
            </a:r>
            <a:r>
              <a:rPr lang="en-US" sz="2400" dirty="0">
                <a:solidFill>
                  <a:schemeClr val="bg1"/>
                </a:solidFill>
              </a:rPr>
              <a:t> 14:6  </a:t>
            </a:r>
            <a:r>
              <a:rPr lang="en-US" sz="2400" b="1" u="sng" dirty="0">
                <a:solidFill>
                  <a:srgbClr val="00B0F0"/>
                </a:solidFill>
              </a:rPr>
              <a:t>Jesus</a:t>
            </a:r>
            <a:r>
              <a:rPr lang="en-US" sz="2400" dirty="0">
                <a:solidFill>
                  <a:schemeClr val="bg1"/>
                </a:solidFill>
              </a:rPr>
              <a:t> </a:t>
            </a:r>
            <a:r>
              <a:rPr lang="en-US" sz="2400" dirty="0" err="1">
                <a:solidFill>
                  <a:schemeClr val="bg1"/>
                </a:solidFill>
              </a:rPr>
              <a:t>saith</a:t>
            </a:r>
            <a:r>
              <a:rPr lang="en-US" sz="2400" dirty="0">
                <a:solidFill>
                  <a:schemeClr val="bg1"/>
                </a:solidFill>
              </a:rPr>
              <a:t> unto him, </a:t>
            </a:r>
            <a:r>
              <a:rPr lang="en-US" sz="2400" b="1" u="sng" dirty="0">
                <a:solidFill>
                  <a:srgbClr val="00B0F0"/>
                </a:solidFill>
              </a:rPr>
              <a:t>I am the way</a:t>
            </a:r>
            <a:r>
              <a:rPr lang="en-US" sz="2400" dirty="0">
                <a:solidFill>
                  <a:schemeClr val="bg1"/>
                </a:solidFill>
              </a:rPr>
              <a:t>, the truth, and the life: no man cometh unto the Father, but by me. </a:t>
            </a:r>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1066800"/>
            <a:ext cx="9144000" cy="5791200"/>
          </a:xfrm>
        </p:spPr>
      </p:pic>
    </p:spTree>
    <p:extLst>
      <p:ext uri="{BB962C8B-B14F-4D97-AF65-F5344CB8AC3E}">
        <p14:creationId xmlns="" xmlns:p14="http://schemas.microsoft.com/office/powerpoint/2010/main" val="14543799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Autofit/>
          </a:bodyPr>
          <a:lstStyle/>
          <a:p>
            <a:r>
              <a:rPr lang="en-US" sz="2800" dirty="0" smtClean="0">
                <a:solidFill>
                  <a:schemeClr val="bg1"/>
                </a:solidFill>
              </a:rPr>
              <a:t>Let’s consider again our texts in that light, and also give an additional verse which adds some further detail:</a:t>
            </a:r>
            <a:endParaRPr lang="en-US" sz="2800" dirty="0">
              <a:solidFill>
                <a:schemeClr val="bg1"/>
              </a:solidFill>
            </a:endParaRPr>
          </a:p>
        </p:txBody>
      </p:sp>
      <p:sp>
        <p:nvSpPr>
          <p:cNvPr id="3" name="Content Placeholder 2"/>
          <p:cNvSpPr>
            <a:spLocks noGrp="1"/>
          </p:cNvSpPr>
          <p:nvPr>
            <p:ph idx="1"/>
          </p:nvPr>
        </p:nvSpPr>
        <p:spPr>
          <a:xfrm>
            <a:off x="76200" y="990600"/>
            <a:ext cx="8991600" cy="5715000"/>
          </a:xfrm>
        </p:spPr>
        <p:txBody>
          <a:bodyPr anchor="ctr">
            <a:normAutofit lnSpcReduction="10000"/>
          </a:bodyPr>
          <a:lstStyle/>
          <a:p>
            <a:r>
              <a:rPr lang="en-US" sz="2800" dirty="0">
                <a:solidFill>
                  <a:schemeClr val="bg1"/>
                </a:solidFill>
              </a:rPr>
              <a:t>Rev 15:1  And I saw another sign in heaven, great and </a:t>
            </a:r>
            <a:r>
              <a:rPr lang="en-US" sz="2800" dirty="0" err="1">
                <a:solidFill>
                  <a:schemeClr val="bg1"/>
                </a:solidFill>
              </a:rPr>
              <a:t>marvellous</a:t>
            </a:r>
            <a:r>
              <a:rPr lang="en-US" sz="2800" dirty="0">
                <a:solidFill>
                  <a:schemeClr val="bg1"/>
                </a:solidFill>
              </a:rPr>
              <a:t>, seven angels having the seven last plagues; for in them is filled up the wrath of </a:t>
            </a:r>
            <a:r>
              <a:rPr lang="en-US" sz="2800" dirty="0" smtClean="0">
                <a:solidFill>
                  <a:schemeClr val="bg1"/>
                </a:solidFill>
              </a:rPr>
              <a:t>God.</a:t>
            </a:r>
          </a:p>
          <a:p>
            <a:endParaRPr lang="en-US" sz="1000" dirty="0">
              <a:solidFill>
                <a:schemeClr val="bg1"/>
              </a:solidFill>
            </a:endParaRPr>
          </a:p>
          <a:p>
            <a:r>
              <a:rPr lang="en-US" sz="2800" dirty="0" smtClean="0">
                <a:solidFill>
                  <a:schemeClr val="bg1"/>
                </a:solidFill>
              </a:rPr>
              <a:t>Rev </a:t>
            </a:r>
            <a:r>
              <a:rPr lang="en-US" sz="2800" dirty="0">
                <a:solidFill>
                  <a:schemeClr val="bg1"/>
                </a:solidFill>
              </a:rPr>
              <a:t>15:2  And I saw as it were a sea of glass mingled with fire: and them that had gotten the victory over the beast, and over his image, and over his mark, </a:t>
            </a:r>
            <a:r>
              <a:rPr lang="en-US" sz="2800" i="1" dirty="0">
                <a:solidFill>
                  <a:schemeClr val="bg1"/>
                </a:solidFill>
              </a:rPr>
              <a:t>and</a:t>
            </a:r>
            <a:r>
              <a:rPr lang="en-US" sz="2800" dirty="0">
                <a:solidFill>
                  <a:schemeClr val="bg1"/>
                </a:solidFill>
              </a:rPr>
              <a:t> over the number of his name, stand on the sea of glass, having the harps of God</a:t>
            </a:r>
            <a:r>
              <a:rPr lang="en-US" sz="2800" dirty="0" smtClean="0">
                <a:solidFill>
                  <a:schemeClr val="bg1"/>
                </a:solidFill>
              </a:rPr>
              <a:t>.</a:t>
            </a:r>
          </a:p>
          <a:p>
            <a:endParaRPr lang="en-US" sz="1000" dirty="0">
              <a:solidFill>
                <a:schemeClr val="bg1"/>
              </a:solidFill>
            </a:endParaRPr>
          </a:p>
          <a:p>
            <a:r>
              <a:rPr lang="en-US" sz="2800" dirty="0">
                <a:solidFill>
                  <a:schemeClr val="bg1"/>
                </a:solidFill>
              </a:rPr>
              <a:t>Rev 4:6  And before the throne </a:t>
            </a:r>
            <a:r>
              <a:rPr lang="en-US" sz="2800" i="1" dirty="0">
                <a:solidFill>
                  <a:schemeClr val="bg1"/>
                </a:solidFill>
              </a:rPr>
              <a:t>there was</a:t>
            </a:r>
            <a:r>
              <a:rPr lang="en-US" sz="2800" dirty="0">
                <a:solidFill>
                  <a:schemeClr val="bg1"/>
                </a:solidFill>
              </a:rPr>
              <a:t> a sea of glass like unto crystal: and in the midst of the throne, and round about the throne, </a:t>
            </a:r>
            <a:r>
              <a:rPr lang="en-US" sz="2800" i="1" dirty="0">
                <a:solidFill>
                  <a:schemeClr val="bg1"/>
                </a:solidFill>
              </a:rPr>
              <a:t>were</a:t>
            </a:r>
            <a:r>
              <a:rPr lang="en-US" sz="2800" dirty="0">
                <a:solidFill>
                  <a:schemeClr val="bg1"/>
                </a:solidFill>
              </a:rPr>
              <a:t> four beasts full of eyes before and behind. </a:t>
            </a:r>
          </a:p>
        </p:txBody>
      </p:sp>
    </p:spTree>
    <p:extLst>
      <p:ext uri="{BB962C8B-B14F-4D97-AF65-F5344CB8AC3E}">
        <p14:creationId xmlns="" xmlns:p14="http://schemas.microsoft.com/office/powerpoint/2010/main" val="25864451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What, then, is this  </a:t>
            </a:r>
            <a:r>
              <a:rPr lang="en-US" b="1" dirty="0" smtClean="0">
                <a:solidFill>
                  <a:srgbClr val="002060"/>
                </a:solidFill>
                <a:effectLst>
                  <a:glow rad="495300">
                    <a:schemeClr val="accent5">
                      <a:satMod val="175000"/>
                    </a:schemeClr>
                  </a:glow>
                  <a:reflection dist="12700" dir="5400000" sy="-100000" algn="bl" rotWithShape="0"/>
                </a:effectLst>
              </a:rPr>
              <a:t>the Sea of Glass</a:t>
            </a:r>
            <a:r>
              <a:rPr lang="en-US" dirty="0" smtClean="0">
                <a:solidFill>
                  <a:schemeClr val="bg1"/>
                </a:solidFill>
              </a:rPr>
              <a:t>?</a:t>
            </a:r>
            <a:endParaRPr lang="en-US" dirty="0"/>
          </a:p>
        </p:txBody>
      </p:sp>
      <p:sp>
        <p:nvSpPr>
          <p:cNvPr id="3" name="Content Placeholder 2"/>
          <p:cNvSpPr>
            <a:spLocks noGrp="1"/>
          </p:cNvSpPr>
          <p:nvPr>
            <p:ph idx="1"/>
          </p:nvPr>
        </p:nvSpPr>
        <p:spPr/>
        <p:txBody>
          <a:bodyPr anchor="ctr">
            <a:normAutofit/>
          </a:bodyPr>
          <a:lstStyle/>
          <a:p>
            <a:pPr algn="ctr"/>
            <a:r>
              <a:rPr lang="en-US" sz="5400" dirty="0" smtClean="0">
                <a:solidFill>
                  <a:schemeClr val="bg1"/>
                </a:solidFill>
                <a:effectLst/>
              </a:rPr>
              <a:t>What does it mean?, and what does it have to do with the Sanctuary, and them that had gotten the victory?</a:t>
            </a:r>
            <a:endParaRPr lang="en-US" sz="5400" dirty="0">
              <a:solidFill>
                <a:schemeClr val="bg1"/>
              </a:solidFill>
              <a:effectLst/>
            </a:endParaRPr>
          </a:p>
        </p:txBody>
      </p:sp>
    </p:spTree>
    <p:extLst>
      <p:ext uri="{BB962C8B-B14F-4D97-AF65-F5344CB8AC3E}">
        <p14:creationId xmlns="" xmlns:p14="http://schemas.microsoft.com/office/powerpoint/2010/main" val="39313660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79764"/>
          </a:xfrm>
        </p:spPr>
        <p:txBody>
          <a:bodyPr/>
          <a:lstStyle/>
          <a:p>
            <a:r>
              <a:rPr lang="en-US" b="1" dirty="0" smtClean="0">
                <a:solidFill>
                  <a:schemeClr val="bg1"/>
                </a:solidFill>
              </a:rPr>
              <a:t>Scripture Reading:  Rev. 15:1-2 KJB</a:t>
            </a:r>
            <a:endParaRPr lang="en-US" b="1" dirty="0">
              <a:solidFill>
                <a:schemeClr val="bg1"/>
              </a:solidFill>
            </a:endParaRPr>
          </a:p>
        </p:txBody>
      </p:sp>
      <p:sp>
        <p:nvSpPr>
          <p:cNvPr id="3" name="Content Placeholder 2"/>
          <p:cNvSpPr>
            <a:spLocks noGrp="1"/>
          </p:cNvSpPr>
          <p:nvPr>
            <p:ph idx="1"/>
          </p:nvPr>
        </p:nvSpPr>
        <p:spPr>
          <a:xfrm>
            <a:off x="76200" y="1066800"/>
            <a:ext cx="8991600" cy="5638800"/>
          </a:xfrm>
        </p:spPr>
        <p:txBody>
          <a:bodyPr anchor="ctr">
            <a:normAutofit/>
          </a:bodyPr>
          <a:lstStyle/>
          <a:p>
            <a:r>
              <a:rPr lang="en-US" dirty="0">
                <a:solidFill>
                  <a:schemeClr val="bg1"/>
                </a:solidFill>
              </a:rPr>
              <a:t>Rev 15:1  And I saw another sign in heaven, great and </a:t>
            </a:r>
            <a:r>
              <a:rPr lang="en-US" dirty="0" err="1">
                <a:solidFill>
                  <a:schemeClr val="bg1"/>
                </a:solidFill>
              </a:rPr>
              <a:t>marvellous</a:t>
            </a:r>
            <a:r>
              <a:rPr lang="en-US" dirty="0">
                <a:solidFill>
                  <a:schemeClr val="bg1"/>
                </a:solidFill>
              </a:rPr>
              <a:t>, seven angels having the seven last plagues; for in them is filled up the wrath of God. </a:t>
            </a:r>
            <a:endParaRPr lang="en-US" dirty="0" smtClean="0">
              <a:solidFill>
                <a:schemeClr val="bg1"/>
              </a:solidFill>
            </a:endParaRPr>
          </a:p>
          <a:p>
            <a:endParaRPr lang="en-US" sz="1000" dirty="0">
              <a:solidFill>
                <a:schemeClr val="bg1"/>
              </a:solidFill>
            </a:endParaRPr>
          </a:p>
          <a:p>
            <a:r>
              <a:rPr lang="en-US" dirty="0" smtClean="0">
                <a:solidFill>
                  <a:schemeClr val="bg1"/>
                </a:solidFill>
              </a:rPr>
              <a:t>Rev </a:t>
            </a:r>
            <a:r>
              <a:rPr lang="en-US" dirty="0">
                <a:solidFill>
                  <a:schemeClr val="bg1"/>
                </a:solidFill>
              </a:rPr>
              <a:t>15:2  And I saw as it were a sea of glass mingled with fire: and them that had gotten the victory over the beast, and over his image, and over his mark, </a:t>
            </a:r>
            <a:r>
              <a:rPr lang="en-US" i="1" dirty="0">
                <a:solidFill>
                  <a:schemeClr val="bg1"/>
                </a:solidFill>
              </a:rPr>
              <a:t>and</a:t>
            </a:r>
            <a:r>
              <a:rPr lang="en-US" dirty="0">
                <a:solidFill>
                  <a:schemeClr val="bg1"/>
                </a:solidFill>
              </a:rPr>
              <a:t> over the number of his name, stand on the sea of glass, having the harps of God</a:t>
            </a:r>
            <a:r>
              <a:rPr lang="en-US" dirty="0" smtClean="0">
                <a:solidFill>
                  <a:schemeClr val="bg1"/>
                </a:solidFill>
              </a:rPr>
              <a:t>.</a:t>
            </a:r>
            <a:endParaRPr lang="en-US" dirty="0">
              <a:solidFill>
                <a:schemeClr val="bg1"/>
              </a:solidFill>
            </a:endParaRPr>
          </a:p>
        </p:txBody>
      </p:sp>
    </p:spTree>
    <p:extLst>
      <p:ext uri="{BB962C8B-B14F-4D97-AF65-F5344CB8AC3E}">
        <p14:creationId xmlns="" xmlns:p14="http://schemas.microsoft.com/office/powerpoint/2010/main" val="36955747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752600"/>
          </a:xfrm>
        </p:spPr>
        <p:txBody>
          <a:bodyPr>
            <a:noAutofit/>
          </a:bodyPr>
          <a:lstStyle/>
          <a:p>
            <a:r>
              <a:rPr lang="en-US" sz="3200" dirty="0" smtClean="0">
                <a:solidFill>
                  <a:schemeClr val="bg1"/>
                </a:solidFill>
                <a:effectLst/>
              </a:rPr>
              <a:t>In Revelation 15:2 we see the ultimate triumph of the saints of God, in the expression </a:t>
            </a:r>
            <a:r>
              <a:rPr lang="en-US" sz="3200" b="1" dirty="0" smtClean="0">
                <a:solidFill>
                  <a:schemeClr val="bg1"/>
                </a:solidFill>
                <a:effectLst/>
              </a:rPr>
              <a:t>“them that had gotten the victory”,</a:t>
            </a:r>
            <a:r>
              <a:rPr lang="en-US" sz="3200" dirty="0" smtClean="0">
                <a:solidFill>
                  <a:schemeClr val="bg1"/>
                </a:solidFill>
                <a:effectLst/>
              </a:rPr>
              <a:t> over 4 things:</a:t>
            </a:r>
            <a:endParaRPr lang="en-US" sz="3200"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1752600"/>
            <a:ext cx="9144000" cy="5105400"/>
          </a:xfrm>
        </p:spPr>
      </p:pic>
    </p:spTree>
    <p:extLst>
      <p:ext uri="{BB962C8B-B14F-4D97-AF65-F5344CB8AC3E}">
        <p14:creationId xmlns="" xmlns:p14="http://schemas.microsoft.com/office/powerpoint/2010/main" val="26425701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3600" b="1" dirty="0" smtClean="0">
                <a:solidFill>
                  <a:schemeClr val="bg1"/>
                </a:solidFill>
                <a:effectLst/>
              </a:rPr>
              <a:t>Victory:</a:t>
            </a:r>
            <a:r>
              <a:rPr lang="en-US" sz="3600" dirty="0" smtClean="0">
                <a:solidFill>
                  <a:schemeClr val="bg1"/>
                </a:solidFill>
                <a:effectLst/>
              </a:rPr>
              <a:t>  </a:t>
            </a:r>
            <a:r>
              <a:rPr lang="en-US" sz="3600" b="1" dirty="0" smtClean="0">
                <a:solidFill>
                  <a:srgbClr val="00B0F0"/>
                </a:solidFill>
                <a:effectLst/>
              </a:rPr>
              <a:t>1.</a:t>
            </a:r>
            <a:r>
              <a:rPr lang="en-US" sz="3600" dirty="0" smtClean="0">
                <a:solidFill>
                  <a:schemeClr val="bg1"/>
                </a:solidFill>
                <a:effectLst/>
              </a:rPr>
              <a:t> </a:t>
            </a:r>
            <a:r>
              <a:rPr lang="en-US" sz="3600" u="sng" dirty="0" smtClean="0">
                <a:solidFill>
                  <a:schemeClr val="bg1"/>
                </a:solidFill>
                <a:effectLst/>
              </a:rPr>
              <a:t>over</a:t>
            </a:r>
            <a:r>
              <a:rPr lang="en-US" sz="3600" dirty="0" smtClean="0">
                <a:solidFill>
                  <a:schemeClr val="bg1"/>
                </a:solidFill>
                <a:effectLst/>
              </a:rPr>
              <a:t> </a:t>
            </a:r>
            <a:r>
              <a:rPr lang="en-US" sz="3600" b="1" dirty="0" smtClean="0">
                <a:solidFill>
                  <a:schemeClr val="bg1"/>
                </a:solidFill>
                <a:effectLst/>
              </a:rPr>
              <a:t>“the beast”</a:t>
            </a:r>
            <a:r>
              <a:rPr lang="en-US" sz="3600" dirty="0" smtClean="0">
                <a:solidFill>
                  <a:schemeClr val="bg1"/>
                </a:solidFill>
                <a:effectLst/>
              </a:rPr>
              <a:t> (Rev. 13:1-10)</a:t>
            </a:r>
            <a:endParaRPr lang="en-US" sz="3600" dirty="0">
              <a:solidFill>
                <a:schemeClr val="bg1"/>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 y="1447800"/>
            <a:ext cx="4572001" cy="4191000"/>
          </a:xfrm>
        </p:spPr>
      </p:pic>
      <p:pic>
        <p:nvPicPr>
          <p:cNvPr id="8" name="Picture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72001" y="1447800"/>
            <a:ext cx="4572000" cy="4191000"/>
          </a:xfrm>
          <a:prstGeom prst="rect">
            <a:avLst/>
          </a:prstGeom>
        </p:spPr>
      </p:pic>
      <p:sp>
        <p:nvSpPr>
          <p:cNvPr id="9" name="TextBox 8"/>
          <p:cNvSpPr txBox="1"/>
          <p:nvPr/>
        </p:nvSpPr>
        <p:spPr>
          <a:xfrm>
            <a:off x="838200" y="5791200"/>
            <a:ext cx="7666842" cy="923330"/>
          </a:xfrm>
          <a:prstGeom prst="rect">
            <a:avLst/>
          </a:prstGeom>
          <a:noFill/>
        </p:spPr>
        <p:txBody>
          <a:bodyPr wrap="none" rtlCol="0">
            <a:spAutoFit/>
          </a:bodyPr>
          <a:lstStyle/>
          <a:p>
            <a:r>
              <a:rPr lang="en-US" sz="5400" dirty="0" smtClean="0">
                <a:solidFill>
                  <a:schemeClr val="bg1"/>
                </a:solidFill>
              </a:rPr>
              <a:t>Papal Rome, or the Papacy</a:t>
            </a:r>
            <a:endParaRPr lang="en-US" sz="5400" dirty="0">
              <a:solidFill>
                <a:schemeClr val="bg1"/>
              </a:solidFill>
            </a:endParaRPr>
          </a:p>
        </p:txBody>
      </p:sp>
    </p:spTree>
    <p:extLst>
      <p:ext uri="{BB962C8B-B14F-4D97-AF65-F5344CB8AC3E}">
        <p14:creationId xmlns="" xmlns:p14="http://schemas.microsoft.com/office/powerpoint/2010/main" val="27441178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3600" b="1" dirty="0" smtClean="0">
                <a:solidFill>
                  <a:schemeClr val="bg1"/>
                </a:solidFill>
                <a:effectLst/>
              </a:rPr>
              <a:t>Victory:  </a:t>
            </a:r>
            <a:r>
              <a:rPr lang="en-US" sz="3600" b="1" dirty="0" smtClean="0">
                <a:solidFill>
                  <a:srgbClr val="00B0F0"/>
                </a:solidFill>
                <a:effectLst/>
              </a:rPr>
              <a:t>2.</a:t>
            </a:r>
            <a:r>
              <a:rPr lang="en-US" sz="3600" dirty="0" smtClean="0">
                <a:solidFill>
                  <a:schemeClr val="bg1"/>
                </a:solidFill>
                <a:effectLst/>
              </a:rPr>
              <a:t> </a:t>
            </a:r>
            <a:r>
              <a:rPr lang="en-US" sz="3600" b="1" u="sng" dirty="0" smtClean="0">
                <a:solidFill>
                  <a:schemeClr val="bg1"/>
                </a:solidFill>
                <a:effectLst/>
              </a:rPr>
              <a:t>over</a:t>
            </a:r>
            <a:r>
              <a:rPr lang="en-US" sz="3600" dirty="0" smtClean="0">
                <a:solidFill>
                  <a:schemeClr val="bg1"/>
                </a:solidFill>
                <a:effectLst/>
              </a:rPr>
              <a:t> his </a:t>
            </a:r>
            <a:r>
              <a:rPr lang="en-US" sz="3600" b="1" dirty="0" smtClean="0">
                <a:solidFill>
                  <a:schemeClr val="bg1"/>
                </a:solidFill>
                <a:effectLst/>
              </a:rPr>
              <a:t>“image”</a:t>
            </a:r>
            <a:r>
              <a:rPr lang="en-US" sz="3600" dirty="0" smtClean="0">
                <a:solidFill>
                  <a:schemeClr val="bg1"/>
                </a:solidFill>
                <a:effectLst/>
              </a:rPr>
              <a:t> (Rev. 13:11-17)</a:t>
            </a:r>
            <a:endParaRPr lang="en-US" sz="3600" dirty="0">
              <a:solidFill>
                <a:schemeClr val="bg1"/>
              </a:solidFill>
            </a:endParaRPr>
          </a:p>
        </p:txBody>
      </p:sp>
      <p:sp>
        <p:nvSpPr>
          <p:cNvPr id="9" name="TextBox 8"/>
          <p:cNvSpPr txBox="1"/>
          <p:nvPr/>
        </p:nvSpPr>
        <p:spPr>
          <a:xfrm>
            <a:off x="1805928" y="5672185"/>
            <a:ext cx="5559855" cy="1200329"/>
          </a:xfrm>
          <a:prstGeom prst="rect">
            <a:avLst/>
          </a:prstGeom>
          <a:noFill/>
        </p:spPr>
        <p:txBody>
          <a:bodyPr wrap="none" rtlCol="0">
            <a:spAutoFit/>
          </a:bodyPr>
          <a:lstStyle/>
          <a:p>
            <a:pPr algn="ctr"/>
            <a:r>
              <a:rPr lang="en-US" sz="3600" dirty="0" smtClean="0">
                <a:solidFill>
                  <a:schemeClr val="bg1"/>
                </a:solidFill>
              </a:rPr>
              <a:t>United Church &amp; State in</a:t>
            </a:r>
          </a:p>
          <a:p>
            <a:pPr algn="ctr"/>
            <a:r>
              <a:rPr lang="en-US" sz="3600" dirty="0" smtClean="0">
                <a:solidFill>
                  <a:schemeClr val="bg1"/>
                </a:solidFill>
              </a:rPr>
              <a:t>Apostate Protestantism, USA</a:t>
            </a:r>
            <a:endParaRPr lang="en-US" sz="3600" dirty="0">
              <a:solidFill>
                <a:schemeClr val="bg1"/>
              </a:solidFill>
            </a:endParaRPr>
          </a:p>
        </p:txBody>
      </p:sp>
      <p:pic>
        <p:nvPicPr>
          <p:cNvPr id="7" name="Content Placeholder 6"/>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1427018"/>
            <a:ext cx="4585856" cy="4211782"/>
          </a:xfrm>
        </p:spPr>
      </p:pic>
      <p:pic>
        <p:nvPicPr>
          <p:cNvPr id="10" name="Picture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85856" y="1427020"/>
            <a:ext cx="4539137" cy="4215384"/>
          </a:xfrm>
          <a:prstGeom prst="rect">
            <a:avLst/>
          </a:prstGeom>
        </p:spPr>
      </p:pic>
    </p:spTree>
    <p:extLst>
      <p:ext uri="{BB962C8B-B14F-4D97-AF65-F5344CB8AC3E}">
        <p14:creationId xmlns="" xmlns:p14="http://schemas.microsoft.com/office/powerpoint/2010/main" val="19662445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637309"/>
          </a:xfrm>
        </p:spPr>
        <p:txBody>
          <a:bodyPr>
            <a:noAutofit/>
          </a:bodyPr>
          <a:lstStyle/>
          <a:p>
            <a:r>
              <a:rPr lang="en-US" sz="3600" b="1" dirty="0" smtClean="0">
                <a:solidFill>
                  <a:schemeClr val="bg1"/>
                </a:solidFill>
                <a:effectLst/>
              </a:rPr>
              <a:t>“the Beast” and his “Image”</a:t>
            </a:r>
            <a:endParaRPr lang="en-US" sz="3600" dirty="0">
              <a:solidFill>
                <a:schemeClr val="bg1"/>
              </a:solidFill>
            </a:endParaRPr>
          </a:p>
        </p:txBody>
      </p:sp>
      <p:sp>
        <p:nvSpPr>
          <p:cNvPr id="9" name="TextBox 8"/>
          <p:cNvSpPr txBox="1"/>
          <p:nvPr/>
        </p:nvSpPr>
        <p:spPr>
          <a:xfrm>
            <a:off x="443819" y="6040582"/>
            <a:ext cx="8339963" cy="769441"/>
          </a:xfrm>
          <a:prstGeom prst="rect">
            <a:avLst/>
          </a:prstGeom>
          <a:noFill/>
        </p:spPr>
        <p:txBody>
          <a:bodyPr wrap="square" rtlCol="0">
            <a:spAutoFit/>
          </a:bodyPr>
          <a:lstStyle/>
          <a:p>
            <a:pPr algn="ctr"/>
            <a:r>
              <a:rPr lang="en-US" sz="4400" dirty="0" smtClean="0">
                <a:solidFill>
                  <a:schemeClr val="bg1"/>
                </a:solidFill>
              </a:rPr>
              <a:t>Rome, Vatican &amp; Washington, D.C.</a:t>
            </a:r>
            <a:endParaRPr lang="en-US" sz="4400" dirty="0">
              <a:solidFill>
                <a:schemeClr val="bg1"/>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678874"/>
            <a:ext cx="9144000" cy="2646217"/>
          </a:xfrm>
        </p:spPr>
      </p:pic>
      <p:pic>
        <p:nvPicPr>
          <p:cNvPr id="8" name="Picture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3325091"/>
            <a:ext cx="9144000" cy="2715491"/>
          </a:xfrm>
          <a:prstGeom prst="rect">
            <a:avLst/>
          </a:prstGeom>
        </p:spPr>
      </p:pic>
    </p:spTree>
    <p:extLst>
      <p:ext uri="{BB962C8B-B14F-4D97-AF65-F5344CB8AC3E}">
        <p14:creationId xmlns="" xmlns:p14="http://schemas.microsoft.com/office/powerpoint/2010/main" val="8892800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637309"/>
          </a:xfrm>
        </p:spPr>
        <p:txBody>
          <a:bodyPr>
            <a:noAutofit/>
          </a:bodyPr>
          <a:lstStyle/>
          <a:p>
            <a:r>
              <a:rPr lang="en-US" sz="3600" b="1" dirty="0" smtClean="0">
                <a:solidFill>
                  <a:schemeClr val="bg1"/>
                </a:solidFill>
                <a:effectLst/>
              </a:rPr>
              <a:t>“the Beast” and his “Image”</a:t>
            </a:r>
            <a:endParaRPr lang="en-US" sz="3600" dirty="0">
              <a:solidFill>
                <a:schemeClr val="bg1"/>
              </a:solidFill>
            </a:endParaRPr>
          </a:p>
        </p:txBody>
      </p:sp>
      <p:sp>
        <p:nvSpPr>
          <p:cNvPr id="9" name="TextBox 8"/>
          <p:cNvSpPr txBox="1"/>
          <p:nvPr/>
        </p:nvSpPr>
        <p:spPr>
          <a:xfrm>
            <a:off x="443819" y="5643816"/>
            <a:ext cx="8339963" cy="1200329"/>
          </a:xfrm>
          <a:prstGeom prst="rect">
            <a:avLst/>
          </a:prstGeom>
          <a:noFill/>
        </p:spPr>
        <p:txBody>
          <a:bodyPr wrap="square" rtlCol="0">
            <a:spAutoFit/>
          </a:bodyPr>
          <a:lstStyle/>
          <a:p>
            <a:pPr algn="ctr"/>
            <a:r>
              <a:rPr lang="en-US" sz="3600" dirty="0" smtClean="0">
                <a:solidFill>
                  <a:schemeClr val="bg1"/>
                </a:solidFill>
              </a:rPr>
              <a:t>Old (World) &amp; New (World)</a:t>
            </a:r>
          </a:p>
          <a:p>
            <a:pPr algn="ctr"/>
            <a:r>
              <a:rPr lang="en-US" sz="3600" dirty="0" smtClean="0">
                <a:solidFill>
                  <a:schemeClr val="bg1"/>
                </a:solidFill>
              </a:rPr>
              <a:t>Holy Roman Empire</a:t>
            </a:r>
            <a:endParaRPr lang="en-US" sz="3600"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4405745" y="955963"/>
            <a:ext cx="4726361" cy="4613799"/>
          </a:xfr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955963"/>
            <a:ext cx="4405745" cy="4613800"/>
          </a:xfrm>
          <a:prstGeom prst="rect">
            <a:avLst/>
          </a:prstGeom>
        </p:spPr>
      </p:pic>
    </p:spTree>
    <p:extLst>
      <p:ext uri="{BB962C8B-B14F-4D97-AF65-F5344CB8AC3E}">
        <p14:creationId xmlns="" xmlns:p14="http://schemas.microsoft.com/office/powerpoint/2010/main" val="14656670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637309"/>
          </a:xfrm>
        </p:spPr>
        <p:txBody>
          <a:bodyPr>
            <a:noAutofit/>
          </a:bodyPr>
          <a:lstStyle/>
          <a:p>
            <a:r>
              <a:rPr lang="en-US" sz="3600" b="1" dirty="0" smtClean="0">
                <a:solidFill>
                  <a:schemeClr val="bg1"/>
                </a:solidFill>
                <a:effectLst/>
              </a:rPr>
              <a:t>“the Beast” and his “Image”</a:t>
            </a:r>
            <a:endParaRPr lang="en-US" sz="3600" dirty="0">
              <a:solidFill>
                <a:schemeClr val="bg1"/>
              </a:solidFill>
            </a:endParaRPr>
          </a:p>
        </p:txBody>
      </p:sp>
      <p:sp>
        <p:nvSpPr>
          <p:cNvPr id="9" name="TextBox 8"/>
          <p:cNvSpPr txBox="1"/>
          <p:nvPr/>
        </p:nvSpPr>
        <p:spPr>
          <a:xfrm>
            <a:off x="443818" y="5477561"/>
            <a:ext cx="8339963" cy="954107"/>
          </a:xfrm>
          <a:prstGeom prst="rect">
            <a:avLst/>
          </a:prstGeom>
          <a:noFill/>
        </p:spPr>
        <p:txBody>
          <a:bodyPr wrap="square" rtlCol="0">
            <a:spAutoFit/>
          </a:bodyPr>
          <a:lstStyle/>
          <a:p>
            <a:pPr algn="ctr"/>
            <a:r>
              <a:rPr lang="en-US" sz="2800" dirty="0" smtClean="0">
                <a:solidFill>
                  <a:schemeClr val="bg1"/>
                </a:solidFill>
              </a:rPr>
              <a:t>Vatican is in Rome, the City of 7 Hills; Washington, D.C. sits between “</a:t>
            </a:r>
            <a:r>
              <a:rPr lang="en-US" sz="2800" b="1" dirty="0" smtClean="0">
                <a:solidFill>
                  <a:srgbClr val="FF0000"/>
                </a:solidFill>
              </a:rPr>
              <a:t>Virgin</a:t>
            </a:r>
            <a:r>
              <a:rPr lang="en-US" sz="2800" dirty="0" smtClean="0">
                <a:solidFill>
                  <a:schemeClr val="bg1"/>
                </a:solidFill>
              </a:rPr>
              <a:t>ia” &amp; “</a:t>
            </a:r>
            <a:r>
              <a:rPr lang="en-US" sz="2800" b="1" dirty="0" smtClean="0">
                <a:solidFill>
                  <a:schemeClr val="accent4">
                    <a:lumMod val="60000"/>
                    <a:lumOff val="40000"/>
                  </a:schemeClr>
                </a:solidFill>
              </a:rPr>
              <a:t>Mary</a:t>
            </a:r>
            <a:r>
              <a:rPr lang="en-US" sz="2800" dirty="0" smtClean="0">
                <a:solidFill>
                  <a:schemeClr val="bg1"/>
                </a:solidFill>
              </a:rPr>
              <a:t>-Land”</a:t>
            </a:r>
            <a:endParaRPr lang="en-US" sz="2800" dirty="0">
              <a:solidFill>
                <a:schemeClr val="bg1"/>
              </a:solidFill>
            </a:endParaRPr>
          </a:p>
        </p:txBody>
      </p:sp>
      <p:pic>
        <p:nvPicPr>
          <p:cNvPr id="8" name="Content Placeholder 7"/>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4613800" y="875431"/>
            <a:ext cx="4566949" cy="4425696"/>
          </a:xfrm>
        </p:spPr>
      </p:pic>
      <p:pic>
        <p:nvPicPr>
          <p:cNvPr id="10" name="Picture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889287"/>
            <a:ext cx="4613800" cy="4406179"/>
          </a:xfrm>
          <a:prstGeom prst="rect">
            <a:avLst/>
          </a:prstGeom>
        </p:spPr>
      </p:pic>
    </p:spTree>
    <p:extLst>
      <p:ext uri="{BB962C8B-B14F-4D97-AF65-F5344CB8AC3E}">
        <p14:creationId xmlns="" xmlns:p14="http://schemas.microsoft.com/office/powerpoint/2010/main" val="19248451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2800" b="1" dirty="0" smtClean="0">
                <a:solidFill>
                  <a:schemeClr val="bg1"/>
                </a:solidFill>
                <a:effectLst/>
              </a:rPr>
              <a:t>Victory:  </a:t>
            </a:r>
            <a:r>
              <a:rPr lang="en-US" sz="2800" b="1" dirty="0" smtClean="0">
                <a:solidFill>
                  <a:srgbClr val="00B0F0"/>
                </a:solidFill>
                <a:effectLst/>
              </a:rPr>
              <a:t>3.</a:t>
            </a:r>
            <a:r>
              <a:rPr lang="en-US" sz="2800" dirty="0" smtClean="0">
                <a:solidFill>
                  <a:schemeClr val="bg1"/>
                </a:solidFill>
                <a:effectLst/>
              </a:rPr>
              <a:t> </a:t>
            </a:r>
            <a:r>
              <a:rPr lang="en-US" sz="2800" b="1" u="sng" dirty="0" smtClean="0">
                <a:solidFill>
                  <a:schemeClr val="bg1"/>
                </a:solidFill>
                <a:effectLst/>
              </a:rPr>
              <a:t>over</a:t>
            </a:r>
            <a:r>
              <a:rPr lang="en-US" sz="2800" dirty="0" smtClean="0">
                <a:solidFill>
                  <a:schemeClr val="bg1"/>
                </a:solidFill>
                <a:effectLst/>
              </a:rPr>
              <a:t> the </a:t>
            </a:r>
            <a:r>
              <a:rPr lang="en-US" sz="2800" b="1" dirty="0" smtClean="0">
                <a:solidFill>
                  <a:schemeClr val="bg1"/>
                </a:solidFill>
                <a:effectLst/>
              </a:rPr>
              <a:t>“mark”</a:t>
            </a:r>
            <a:r>
              <a:rPr lang="en-US" sz="2800" dirty="0" smtClean="0">
                <a:solidFill>
                  <a:schemeClr val="bg1"/>
                </a:solidFill>
                <a:effectLst/>
              </a:rPr>
              <a:t> of </a:t>
            </a:r>
            <a:r>
              <a:rPr lang="en-US" sz="2800" b="1" dirty="0" smtClean="0">
                <a:solidFill>
                  <a:schemeClr val="bg1"/>
                </a:solidFill>
                <a:effectLst/>
              </a:rPr>
              <a:t>“the beast”</a:t>
            </a:r>
            <a:r>
              <a:rPr lang="en-US" sz="2800" dirty="0" smtClean="0">
                <a:solidFill>
                  <a:schemeClr val="bg1"/>
                </a:solidFill>
                <a:effectLst/>
              </a:rPr>
              <a:t> (Rev. 13:16,17, 14:9,11, 15:2, 16:2, 19:20, 20:4)</a:t>
            </a:r>
            <a:endParaRPr lang="en-US" sz="2800" dirty="0">
              <a:solidFill>
                <a:schemeClr val="bg1"/>
              </a:solidFill>
              <a:effectLst/>
            </a:endParaRPr>
          </a:p>
        </p:txBody>
      </p:sp>
      <p:sp>
        <p:nvSpPr>
          <p:cNvPr id="9" name="TextBox 8"/>
          <p:cNvSpPr txBox="1"/>
          <p:nvPr/>
        </p:nvSpPr>
        <p:spPr>
          <a:xfrm>
            <a:off x="188687" y="5791200"/>
            <a:ext cx="8795656" cy="923330"/>
          </a:xfrm>
          <a:prstGeom prst="rect">
            <a:avLst/>
          </a:prstGeom>
          <a:noFill/>
        </p:spPr>
        <p:txBody>
          <a:bodyPr wrap="square" rtlCol="0">
            <a:spAutoFit/>
          </a:bodyPr>
          <a:lstStyle/>
          <a:p>
            <a:pPr algn="ctr"/>
            <a:r>
              <a:rPr lang="en-US" dirty="0" smtClean="0">
                <a:solidFill>
                  <a:schemeClr val="bg1"/>
                </a:solidFill>
              </a:rPr>
              <a:t>The “mark” of Papal Rome’s (Sea Beast) authority is it’s official claim to change “the times and laws” of the Most High God, especially in the Sabbath commandment, altering the “solemnity” from the 7</a:t>
            </a:r>
            <a:r>
              <a:rPr lang="en-US" baseline="30000" dirty="0" smtClean="0">
                <a:solidFill>
                  <a:schemeClr val="bg1"/>
                </a:solidFill>
              </a:rPr>
              <a:t>th</a:t>
            </a:r>
            <a:r>
              <a:rPr lang="en-US" dirty="0" smtClean="0">
                <a:solidFill>
                  <a:schemeClr val="bg1"/>
                </a:solidFill>
              </a:rPr>
              <a:t> Day (Sabbath) to the 1</a:t>
            </a:r>
            <a:r>
              <a:rPr lang="en-US" baseline="30000" dirty="0" smtClean="0">
                <a:solidFill>
                  <a:schemeClr val="bg1"/>
                </a:solidFill>
              </a:rPr>
              <a:t>st</a:t>
            </a:r>
            <a:r>
              <a:rPr lang="en-US" dirty="0" smtClean="0">
                <a:solidFill>
                  <a:schemeClr val="bg1"/>
                </a:solidFill>
              </a:rPr>
              <a:t> Day of the week (Sunday).</a:t>
            </a:r>
            <a:endParaRPr lang="en-US"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 y="1427020"/>
            <a:ext cx="4572000" cy="4215384"/>
          </a:xfr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72001" y="1427017"/>
            <a:ext cx="4559661" cy="4215384"/>
          </a:xfrm>
          <a:prstGeom prst="rect">
            <a:avLst/>
          </a:prstGeom>
        </p:spPr>
      </p:pic>
    </p:spTree>
    <p:extLst>
      <p:ext uri="{BB962C8B-B14F-4D97-AF65-F5344CB8AC3E}">
        <p14:creationId xmlns="" xmlns:p14="http://schemas.microsoft.com/office/powerpoint/2010/main" val="19044897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2800" b="1" dirty="0" smtClean="0">
                <a:solidFill>
                  <a:schemeClr val="bg1"/>
                </a:solidFill>
                <a:effectLst/>
              </a:rPr>
              <a:t>Victory:  </a:t>
            </a:r>
            <a:r>
              <a:rPr lang="en-US" sz="2800" b="1" dirty="0" smtClean="0">
                <a:solidFill>
                  <a:srgbClr val="00B0F0"/>
                </a:solidFill>
                <a:effectLst/>
              </a:rPr>
              <a:t>3.</a:t>
            </a:r>
            <a:r>
              <a:rPr lang="en-US" sz="2800" dirty="0" smtClean="0">
                <a:solidFill>
                  <a:schemeClr val="bg1"/>
                </a:solidFill>
                <a:effectLst/>
              </a:rPr>
              <a:t> </a:t>
            </a:r>
            <a:r>
              <a:rPr lang="en-US" sz="2800" b="1" u="sng" dirty="0" smtClean="0">
                <a:solidFill>
                  <a:schemeClr val="bg1"/>
                </a:solidFill>
                <a:effectLst/>
              </a:rPr>
              <a:t>over</a:t>
            </a:r>
            <a:r>
              <a:rPr lang="en-US" sz="2800" dirty="0" smtClean="0">
                <a:solidFill>
                  <a:schemeClr val="bg1"/>
                </a:solidFill>
                <a:effectLst/>
              </a:rPr>
              <a:t> the </a:t>
            </a:r>
            <a:r>
              <a:rPr lang="en-US" sz="2800" b="1" dirty="0" smtClean="0">
                <a:solidFill>
                  <a:schemeClr val="bg1"/>
                </a:solidFill>
                <a:effectLst/>
              </a:rPr>
              <a:t>“mark”</a:t>
            </a:r>
            <a:r>
              <a:rPr lang="en-US" sz="2800" dirty="0" smtClean="0">
                <a:solidFill>
                  <a:schemeClr val="bg1"/>
                </a:solidFill>
                <a:effectLst/>
              </a:rPr>
              <a:t> of </a:t>
            </a:r>
            <a:r>
              <a:rPr lang="en-US" sz="2800" b="1" dirty="0" smtClean="0">
                <a:solidFill>
                  <a:schemeClr val="bg1"/>
                </a:solidFill>
                <a:effectLst/>
              </a:rPr>
              <a:t>“the beast”</a:t>
            </a:r>
            <a:r>
              <a:rPr lang="en-US" sz="2800" dirty="0" smtClean="0">
                <a:solidFill>
                  <a:schemeClr val="bg1"/>
                </a:solidFill>
                <a:effectLst/>
              </a:rPr>
              <a:t> (Rev. 13:16,17, 14:9,11, 15:2, 16:2, 19:20, 20:4)</a:t>
            </a:r>
            <a:endParaRPr lang="en-US" sz="2800" dirty="0">
              <a:solidFill>
                <a:schemeClr val="bg1"/>
              </a:solidFill>
              <a:effectLst/>
            </a:endParaRPr>
          </a:p>
        </p:txBody>
      </p:sp>
      <p:sp>
        <p:nvSpPr>
          <p:cNvPr id="9" name="TextBox 8"/>
          <p:cNvSpPr txBox="1"/>
          <p:nvPr/>
        </p:nvSpPr>
        <p:spPr>
          <a:xfrm>
            <a:off x="188687" y="5791200"/>
            <a:ext cx="8795656" cy="923330"/>
          </a:xfrm>
          <a:prstGeom prst="rect">
            <a:avLst/>
          </a:prstGeom>
          <a:noFill/>
        </p:spPr>
        <p:txBody>
          <a:bodyPr wrap="square" rtlCol="0">
            <a:spAutoFit/>
          </a:bodyPr>
          <a:lstStyle/>
          <a:p>
            <a:pPr algn="ctr"/>
            <a:r>
              <a:rPr lang="en-US" dirty="0" smtClean="0">
                <a:solidFill>
                  <a:schemeClr val="bg1"/>
                </a:solidFill>
              </a:rPr>
              <a:t>The “mark” of Papal Rome’s (Sea Beast) authority is it’s official claim to change “the times and laws” of the Most High God, especially in the Sabbath commandment, altering the “solemnity” from the 7</a:t>
            </a:r>
            <a:r>
              <a:rPr lang="en-US" baseline="30000" dirty="0" smtClean="0">
                <a:solidFill>
                  <a:schemeClr val="bg1"/>
                </a:solidFill>
              </a:rPr>
              <a:t>th</a:t>
            </a:r>
            <a:r>
              <a:rPr lang="en-US" dirty="0" smtClean="0">
                <a:solidFill>
                  <a:schemeClr val="bg1"/>
                </a:solidFill>
              </a:rPr>
              <a:t> Day (Sabbath) to the 1</a:t>
            </a:r>
            <a:r>
              <a:rPr lang="en-US" baseline="30000" dirty="0" smtClean="0">
                <a:solidFill>
                  <a:schemeClr val="bg1"/>
                </a:solidFill>
              </a:rPr>
              <a:t>st</a:t>
            </a:r>
            <a:r>
              <a:rPr lang="en-US" dirty="0" smtClean="0">
                <a:solidFill>
                  <a:schemeClr val="bg1"/>
                </a:solidFill>
              </a:rPr>
              <a:t> Day of the week (Sunday).</a:t>
            </a:r>
            <a:endParaRPr lang="en-US" dirty="0">
              <a:solidFill>
                <a:schemeClr val="bg1"/>
              </a:solidFill>
            </a:endParaRPr>
          </a:p>
        </p:txBody>
      </p:sp>
      <p:sp>
        <p:nvSpPr>
          <p:cNvPr id="3" name="Content Placeholder 2"/>
          <p:cNvSpPr>
            <a:spLocks noGrp="1"/>
          </p:cNvSpPr>
          <p:nvPr>
            <p:ph idx="1"/>
          </p:nvPr>
        </p:nvSpPr>
        <p:spPr>
          <a:xfrm>
            <a:off x="471715" y="1154400"/>
            <a:ext cx="8229600" cy="4525963"/>
          </a:xfrm>
        </p:spPr>
        <p:txBody>
          <a:bodyPr anchor="ctr">
            <a:normAutofit fontScale="47500" lnSpcReduction="20000"/>
          </a:bodyPr>
          <a:lstStyle/>
          <a:p>
            <a:r>
              <a:rPr lang="en-US" sz="3800" dirty="0" smtClean="0">
                <a:solidFill>
                  <a:schemeClr val="bg1"/>
                </a:solidFill>
                <a:effectLst/>
              </a:rPr>
              <a:t>"... Now </a:t>
            </a:r>
            <a:r>
              <a:rPr lang="en-US" sz="3800" b="1" u="sng" dirty="0" smtClean="0">
                <a:solidFill>
                  <a:schemeClr val="bg1"/>
                </a:solidFill>
                <a:effectLst/>
              </a:rPr>
              <a:t>in the matter of Sabbath observance the Protestant rule of Faith</a:t>
            </a:r>
            <a:r>
              <a:rPr lang="en-US" sz="3800" dirty="0" smtClean="0">
                <a:solidFill>
                  <a:schemeClr val="bg1"/>
                </a:solidFill>
                <a:effectLst/>
              </a:rPr>
              <a:t> is </a:t>
            </a:r>
            <a:r>
              <a:rPr lang="en-US" sz="3800" b="1" u="sng" dirty="0" smtClean="0">
                <a:solidFill>
                  <a:schemeClr val="bg1"/>
                </a:solidFill>
                <a:effectLst/>
              </a:rPr>
              <a:t>utterly unable to explain</a:t>
            </a:r>
            <a:r>
              <a:rPr lang="en-US" sz="3800" dirty="0" smtClean="0">
                <a:solidFill>
                  <a:schemeClr val="bg1"/>
                </a:solidFill>
                <a:effectLst/>
              </a:rPr>
              <a:t> the substitution of the Christian Sunday for the Jewish Saturday. It has been changed. </a:t>
            </a:r>
            <a:r>
              <a:rPr lang="en-US" sz="3800" b="1" u="sng" dirty="0" smtClean="0">
                <a:solidFill>
                  <a:srgbClr val="00B0F0"/>
                </a:solidFill>
                <a:effectLst/>
              </a:rPr>
              <a:t>The Bible still teaches that the Sabbath or Saturday should be kept holy</a:t>
            </a:r>
            <a:r>
              <a:rPr lang="en-US" sz="3800" dirty="0" smtClean="0">
                <a:solidFill>
                  <a:schemeClr val="bg1"/>
                </a:solidFill>
                <a:effectLst/>
              </a:rPr>
              <a:t>. There is </a:t>
            </a:r>
            <a:r>
              <a:rPr lang="en-US" sz="3800" b="1" u="sng" dirty="0" smtClean="0">
                <a:solidFill>
                  <a:srgbClr val="00B0F0"/>
                </a:solidFill>
                <a:effectLst/>
              </a:rPr>
              <a:t>no authority in the New Testament for the substitution of Sunday for Saturday</a:t>
            </a:r>
            <a:r>
              <a:rPr lang="en-US" sz="3800" dirty="0" smtClean="0">
                <a:solidFill>
                  <a:schemeClr val="bg1"/>
                </a:solidFill>
                <a:effectLst/>
              </a:rPr>
              <a:t>. Surely it is an important matter. It stands there </a:t>
            </a:r>
            <a:r>
              <a:rPr lang="en-US" sz="3800" b="1" u="sng" dirty="0" smtClean="0">
                <a:solidFill>
                  <a:srgbClr val="00B0F0"/>
                </a:solidFill>
                <a:effectLst/>
              </a:rPr>
              <a:t>in the Bible as one of the Ten Commandments of God</a:t>
            </a:r>
            <a:r>
              <a:rPr lang="en-US" sz="3800" dirty="0" smtClean="0">
                <a:solidFill>
                  <a:schemeClr val="bg1"/>
                </a:solidFill>
                <a:effectLst/>
              </a:rPr>
              <a:t>. There is </a:t>
            </a:r>
            <a:r>
              <a:rPr lang="en-US" sz="3800" b="1" u="sng" dirty="0" smtClean="0">
                <a:solidFill>
                  <a:srgbClr val="00B0F0"/>
                </a:solidFill>
                <a:effectLst/>
              </a:rPr>
              <a:t>no authority in the Bible for abrogating this Commandment, or for transferring its observance to another day of the week</a:t>
            </a:r>
            <a:r>
              <a:rPr lang="en-US" sz="3800" dirty="0" smtClean="0">
                <a:solidFill>
                  <a:schemeClr val="bg1"/>
                </a:solidFill>
                <a:effectLst/>
              </a:rPr>
              <a:t>. </a:t>
            </a:r>
            <a:r>
              <a:rPr lang="en-US" sz="3800" b="1" u="sng" dirty="0" smtClean="0">
                <a:solidFill>
                  <a:srgbClr val="FF0000"/>
                </a:solidFill>
                <a:effectLst/>
              </a:rPr>
              <a:t>For Catholics</a:t>
            </a:r>
            <a:r>
              <a:rPr lang="en-US" sz="3800" dirty="0" smtClean="0">
                <a:solidFill>
                  <a:schemeClr val="bg1"/>
                </a:solidFill>
                <a:effectLst/>
              </a:rPr>
              <a:t> it is not the slightest difficulty. "All power is given Me in heaven and on earth; as the Father sent Me so I also send you," said our Divine Lord in giving His tremendous commission to His Apostles. "He that </a:t>
            </a:r>
            <a:r>
              <a:rPr lang="en-US" sz="3800" dirty="0" err="1" smtClean="0">
                <a:solidFill>
                  <a:schemeClr val="bg1"/>
                </a:solidFill>
                <a:effectLst/>
              </a:rPr>
              <a:t>heareth</a:t>
            </a:r>
            <a:r>
              <a:rPr lang="en-US" sz="3800" dirty="0" smtClean="0">
                <a:solidFill>
                  <a:schemeClr val="bg1"/>
                </a:solidFill>
                <a:effectLst/>
              </a:rPr>
              <a:t> you </a:t>
            </a:r>
            <a:r>
              <a:rPr lang="en-US" sz="3800" dirty="0" err="1" smtClean="0">
                <a:solidFill>
                  <a:schemeClr val="bg1"/>
                </a:solidFill>
                <a:effectLst/>
              </a:rPr>
              <a:t>heareth</a:t>
            </a:r>
            <a:r>
              <a:rPr lang="en-US" sz="3800" dirty="0" smtClean="0">
                <a:solidFill>
                  <a:schemeClr val="bg1"/>
                </a:solidFill>
                <a:effectLst/>
              </a:rPr>
              <a:t> Me." We have in the authoritative voice of the Church the voice of Christ Himself. </a:t>
            </a:r>
            <a:r>
              <a:rPr lang="en-US" sz="3800" b="1" u="sng" dirty="0" smtClean="0">
                <a:solidFill>
                  <a:schemeClr val="accent4">
                    <a:lumMod val="60000"/>
                    <a:lumOff val="40000"/>
                  </a:schemeClr>
                </a:solidFill>
                <a:effectLst/>
              </a:rPr>
              <a:t>The Church is above the Bible</a:t>
            </a:r>
            <a:r>
              <a:rPr lang="en-US" sz="3800" dirty="0" smtClean="0">
                <a:solidFill>
                  <a:schemeClr val="bg1"/>
                </a:solidFill>
                <a:effectLst/>
              </a:rPr>
              <a:t>; and </a:t>
            </a:r>
            <a:r>
              <a:rPr lang="en-US" sz="3800" b="1" u="sng" dirty="0" smtClean="0">
                <a:solidFill>
                  <a:srgbClr val="FF0000"/>
                </a:solidFill>
                <a:effectLst/>
              </a:rPr>
              <a:t>this transference of Sabbath observance to Sunday is proof positive of that fact</a:t>
            </a:r>
            <a:r>
              <a:rPr lang="en-US" sz="3800" dirty="0" smtClean="0">
                <a:solidFill>
                  <a:schemeClr val="bg1"/>
                </a:solidFill>
                <a:effectLst/>
              </a:rPr>
              <a:t>. Deny the authority of the Church and </a:t>
            </a:r>
            <a:r>
              <a:rPr lang="en-US" sz="3800" u="sng" dirty="0" smtClean="0">
                <a:solidFill>
                  <a:schemeClr val="bg1"/>
                </a:solidFill>
                <a:effectLst/>
              </a:rPr>
              <a:t>you have no adequate or reasonable explanation or justification for the substitution of Sunday for Saturday</a:t>
            </a:r>
            <a:r>
              <a:rPr lang="en-US" sz="3800" dirty="0" smtClean="0">
                <a:solidFill>
                  <a:schemeClr val="bg1"/>
                </a:solidFill>
                <a:effectLst/>
              </a:rPr>
              <a:t> in the Third - Protestant Fourth - Commandment of God. ..."</a:t>
            </a:r>
            <a:r>
              <a:rPr lang="en-US" sz="3800" b="1" dirty="0" smtClean="0">
                <a:solidFill>
                  <a:srgbClr val="FF0000"/>
                </a:solidFill>
                <a:effectLst/>
              </a:rPr>
              <a:t>(1.)</a:t>
            </a:r>
            <a:r>
              <a:rPr lang="en-US" b="1" dirty="0" smtClean="0">
                <a:solidFill>
                  <a:srgbClr val="FF0000"/>
                </a:solidFill>
                <a:effectLst/>
              </a:rPr>
              <a:t/>
            </a:r>
            <a:br>
              <a:rPr lang="en-US" b="1" dirty="0" smtClean="0">
                <a:solidFill>
                  <a:srgbClr val="FF0000"/>
                </a:solidFill>
                <a:effectLst/>
              </a:rPr>
            </a:br>
            <a:r>
              <a:rPr lang="en-US" dirty="0" smtClean="0">
                <a:solidFill>
                  <a:schemeClr val="bg1"/>
                </a:solidFill>
                <a:effectLst/>
              </a:rPr>
              <a:t/>
            </a:r>
            <a:br>
              <a:rPr lang="en-US" dirty="0" smtClean="0">
                <a:solidFill>
                  <a:schemeClr val="bg1"/>
                </a:solidFill>
                <a:effectLst/>
              </a:rPr>
            </a:br>
            <a:r>
              <a:rPr lang="en-US" sz="2100" b="1" dirty="0" smtClean="0">
                <a:solidFill>
                  <a:srgbClr val="FF0000"/>
                </a:solidFill>
                <a:effectLst/>
              </a:rPr>
              <a:t>(1.)</a:t>
            </a:r>
            <a:r>
              <a:rPr lang="en-US" sz="2100" dirty="0" smtClean="0">
                <a:solidFill>
                  <a:schemeClr val="bg1"/>
                </a:solidFill>
                <a:effectLst/>
              </a:rPr>
              <a:t> </a:t>
            </a:r>
            <a:r>
              <a:rPr lang="en-US" sz="2100" b="1" dirty="0" smtClean="0">
                <a:solidFill>
                  <a:schemeClr val="accent4">
                    <a:lumMod val="60000"/>
                    <a:lumOff val="40000"/>
                  </a:schemeClr>
                </a:solidFill>
                <a:effectLst/>
              </a:rPr>
              <a:t>The Catholic Record of London, Saturday, September 1st, 1923 edition, Ontario, Canada, Volume XLV, #2342, appearing on page 4, section "Sabbath Observance", Column 2, -- Editor -- Rev. James T. Foley, D.D. ... The CATHOLIC RECORD has been approved and recommended by Archbishops </a:t>
            </a:r>
            <a:r>
              <a:rPr lang="en-US" sz="2100" b="1" dirty="0" err="1" smtClean="0">
                <a:solidFill>
                  <a:schemeClr val="accent4">
                    <a:lumMod val="60000"/>
                    <a:lumOff val="40000"/>
                  </a:schemeClr>
                </a:solidFill>
                <a:effectLst/>
              </a:rPr>
              <a:t>Falconio</a:t>
            </a:r>
            <a:r>
              <a:rPr lang="en-US" sz="2100" b="1" dirty="0" smtClean="0">
                <a:solidFill>
                  <a:schemeClr val="accent4">
                    <a:lumMod val="60000"/>
                    <a:lumOff val="40000"/>
                  </a:schemeClr>
                </a:solidFill>
                <a:effectLst/>
              </a:rPr>
              <a:t> and </a:t>
            </a:r>
            <a:r>
              <a:rPr lang="en-US" sz="2100" b="1" dirty="0" err="1" smtClean="0">
                <a:solidFill>
                  <a:schemeClr val="accent4">
                    <a:lumMod val="60000"/>
                    <a:lumOff val="40000"/>
                  </a:schemeClr>
                </a:solidFill>
                <a:effectLst/>
              </a:rPr>
              <a:t>Sbaretti</a:t>
            </a:r>
            <a:r>
              <a:rPr lang="en-US" sz="2100" b="1" dirty="0" smtClean="0">
                <a:solidFill>
                  <a:schemeClr val="accent4">
                    <a:lumMod val="60000"/>
                    <a:lumOff val="40000"/>
                  </a:schemeClr>
                </a:solidFill>
                <a:effectLst/>
              </a:rPr>
              <a:t>, late Apostolic Delegates to Canada, the Archbishops of Toronto, Kingston, Ottawa, and St. Boniface, the Bishops of London, Hamilton, Peterborough and Ogdensburg, N.Y., and the Clergy throughout the Dominion.", Column 1 - </a:t>
            </a:r>
            <a:r>
              <a:rPr lang="en-US" sz="2100" b="1" dirty="0" smtClean="0">
                <a:solidFill>
                  <a:srgbClr val="FFFF00"/>
                </a:solidFill>
                <a:effectLst/>
              </a:rPr>
              <a:t>http://biblelight.net/Sources/Catholic-Record-6-shade.gif </a:t>
            </a:r>
            <a:endParaRPr lang="en-US" sz="2100" b="1" dirty="0">
              <a:solidFill>
                <a:srgbClr val="FFFF00"/>
              </a:solidFill>
              <a:effectLst/>
            </a:endParaRPr>
          </a:p>
        </p:txBody>
      </p:sp>
    </p:spTree>
    <p:extLst>
      <p:ext uri="{BB962C8B-B14F-4D97-AF65-F5344CB8AC3E}">
        <p14:creationId xmlns="" xmlns:p14="http://schemas.microsoft.com/office/powerpoint/2010/main" val="31836319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2800" b="1" dirty="0" smtClean="0">
                <a:solidFill>
                  <a:schemeClr val="bg1"/>
                </a:solidFill>
                <a:effectLst/>
              </a:rPr>
              <a:t>Victory:  </a:t>
            </a:r>
            <a:r>
              <a:rPr lang="en-US" sz="2800" b="1" dirty="0" smtClean="0">
                <a:solidFill>
                  <a:srgbClr val="00B0F0"/>
                </a:solidFill>
                <a:effectLst/>
              </a:rPr>
              <a:t>3.</a:t>
            </a:r>
            <a:r>
              <a:rPr lang="en-US" sz="2800" dirty="0" smtClean="0">
                <a:solidFill>
                  <a:schemeClr val="bg1"/>
                </a:solidFill>
                <a:effectLst/>
              </a:rPr>
              <a:t> </a:t>
            </a:r>
            <a:r>
              <a:rPr lang="en-US" sz="2800" b="1" u="sng" dirty="0" smtClean="0">
                <a:solidFill>
                  <a:schemeClr val="bg1"/>
                </a:solidFill>
                <a:effectLst/>
              </a:rPr>
              <a:t>over</a:t>
            </a:r>
            <a:r>
              <a:rPr lang="en-US" sz="2800" dirty="0" smtClean="0">
                <a:solidFill>
                  <a:schemeClr val="bg1"/>
                </a:solidFill>
                <a:effectLst/>
              </a:rPr>
              <a:t> the </a:t>
            </a:r>
            <a:r>
              <a:rPr lang="en-US" sz="2800" b="1" dirty="0" smtClean="0">
                <a:solidFill>
                  <a:schemeClr val="bg1"/>
                </a:solidFill>
                <a:effectLst/>
              </a:rPr>
              <a:t>“mark”</a:t>
            </a:r>
            <a:r>
              <a:rPr lang="en-US" sz="2800" dirty="0" smtClean="0">
                <a:solidFill>
                  <a:schemeClr val="bg1"/>
                </a:solidFill>
                <a:effectLst/>
              </a:rPr>
              <a:t> of </a:t>
            </a:r>
            <a:r>
              <a:rPr lang="en-US" sz="2800" b="1" dirty="0" smtClean="0">
                <a:solidFill>
                  <a:schemeClr val="bg1"/>
                </a:solidFill>
                <a:effectLst/>
              </a:rPr>
              <a:t>“the beast”</a:t>
            </a:r>
            <a:r>
              <a:rPr lang="en-US" sz="2800" dirty="0" smtClean="0">
                <a:solidFill>
                  <a:schemeClr val="bg1"/>
                </a:solidFill>
                <a:effectLst/>
              </a:rPr>
              <a:t> (Rev. 13:16,17, 14:9,11, 15:2, 16:2, 19:20, 20:4)</a:t>
            </a:r>
            <a:endParaRPr lang="en-US" sz="2800" dirty="0">
              <a:solidFill>
                <a:schemeClr val="bg1"/>
              </a:solidFill>
              <a:effectLst/>
            </a:endParaRPr>
          </a:p>
        </p:txBody>
      </p:sp>
      <p:sp>
        <p:nvSpPr>
          <p:cNvPr id="9" name="TextBox 8"/>
          <p:cNvSpPr txBox="1"/>
          <p:nvPr/>
        </p:nvSpPr>
        <p:spPr>
          <a:xfrm>
            <a:off x="188687" y="5791200"/>
            <a:ext cx="8795656" cy="923330"/>
          </a:xfrm>
          <a:prstGeom prst="rect">
            <a:avLst/>
          </a:prstGeom>
          <a:noFill/>
        </p:spPr>
        <p:txBody>
          <a:bodyPr wrap="square" rtlCol="0">
            <a:spAutoFit/>
          </a:bodyPr>
          <a:lstStyle/>
          <a:p>
            <a:pPr algn="ctr"/>
            <a:r>
              <a:rPr lang="en-US" dirty="0" smtClean="0">
                <a:solidFill>
                  <a:schemeClr val="bg1"/>
                </a:solidFill>
              </a:rPr>
              <a:t>The “mark” of Papal Rome’s (Sea Beast) authority is it’s official claim to change “the times and laws” of the Most High God, especially in the Sabbath commandment, altering the “solemnity” from the 7</a:t>
            </a:r>
            <a:r>
              <a:rPr lang="en-US" baseline="30000" dirty="0" smtClean="0">
                <a:solidFill>
                  <a:schemeClr val="bg1"/>
                </a:solidFill>
              </a:rPr>
              <a:t>th</a:t>
            </a:r>
            <a:r>
              <a:rPr lang="en-US" dirty="0" smtClean="0">
                <a:solidFill>
                  <a:schemeClr val="bg1"/>
                </a:solidFill>
              </a:rPr>
              <a:t> Day (Sabbath) to the 1</a:t>
            </a:r>
            <a:r>
              <a:rPr lang="en-US" baseline="30000" dirty="0" smtClean="0">
                <a:solidFill>
                  <a:schemeClr val="bg1"/>
                </a:solidFill>
              </a:rPr>
              <a:t>st</a:t>
            </a:r>
            <a:r>
              <a:rPr lang="en-US" dirty="0" smtClean="0">
                <a:solidFill>
                  <a:schemeClr val="bg1"/>
                </a:solidFill>
              </a:rPr>
              <a:t> Day of the week (Sunday).</a:t>
            </a:r>
            <a:endParaRPr lang="en-US"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516879" y="1140259"/>
            <a:ext cx="4069636" cy="4525962"/>
          </a:xfr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86516" y="1153389"/>
            <a:ext cx="3989448" cy="4513119"/>
          </a:xfrm>
          <a:prstGeom prst="rect">
            <a:avLst/>
          </a:prstGeom>
        </p:spPr>
      </p:pic>
    </p:spTree>
    <p:extLst>
      <p:ext uri="{BB962C8B-B14F-4D97-AF65-F5344CB8AC3E}">
        <p14:creationId xmlns="" xmlns:p14="http://schemas.microsoft.com/office/powerpoint/2010/main" val="15759026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2800" b="1" dirty="0" smtClean="0">
                <a:solidFill>
                  <a:schemeClr val="bg1"/>
                </a:solidFill>
                <a:effectLst/>
              </a:rPr>
              <a:t>Victory:  </a:t>
            </a:r>
            <a:r>
              <a:rPr lang="en-US" sz="2800" b="1" dirty="0" smtClean="0">
                <a:solidFill>
                  <a:srgbClr val="00B0F0"/>
                </a:solidFill>
                <a:effectLst/>
              </a:rPr>
              <a:t>3.</a:t>
            </a:r>
            <a:r>
              <a:rPr lang="en-US" sz="2800" dirty="0" smtClean="0">
                <a:solidFill>
                  <a:schemeClr val="bg1"/>
                </a:solidFill>
                <a:effectLst/>
              </a:rPr>
              <a:t> </a:t>
            </a:r>
            <a:r>
              <a:rPr lang="en-US" sz="2800" b="1" u="sng" dirty="0" smtClean="0">
                <a:solidFill>
                  <a:schemeClr val="bg1"/>
                </a:solidFill>
                <a:effectLst/>
              </a:rPr>
              <a:t>over</a:t>
            </a:r>
            <a:r>
              <a:rPr lang="en-US" sz="2800" dirty="0" smtClean="0">
                <a:solidFill>
                  <a:schemeClr val="bg1"/>
                </a:solidFill>
                <a:effectLst/>
              </a:rPr>
              <a:t> the </a:t>
            </a:r>
            <a:r>
              <a:rPr lang="en-US" sz="2800" b="1" dirty="0" smtClean="0">
                <a:solidFill>
                  <a:schemeClr val="bg1"/>
                </a:solidFill>
                <a:effectLst/>
              </a:rPr>
              <a:t>“mark”</a:t>
            </a:r>
            <a:r>
              <a:rPr lang="en-US" sz="2800" dirty="0" smtClean="0">
                <a:solidFill>
                  <a:schemeClr val="bg1"/>
                </a:solidFill>
                <a:effectLst/>
              </a:rPr>
              <a:t> of </a:t>
            </a:r>
            <a:r>
              <a:rPr lang="en-US" sz="2800" b="1" dirty="0" smtClean="0">
                <a:solidFill>
                  <a:schemeClr val="bg1"/>
                </a:solidFill>
                <a:effectLst/>
              </a:rPr>
              <a:t>“the beast”</a:t>
            </a:r>
            <a:r>
              <a:rPr lang="en-US" sz="2800" dirty="0" smtClean="0">
                <a:solidFill>
                  <a:schemeClr val="bg1"/>
                </a:solidFill>
                <a:effectLst/>
              </a:rPr>
              <a:t> (Rev. 13:16,17, 14:9,11, 15:2, 16:2, 19:20, 20:4)</a:t>
            </a:r>
            <a:endParaRPr lang="en-US" sz="2800" dirty="0">
              <a:solidFill>
                <a:schemeClr val="bg1"/>
              </a:solidFill>
              <a:effectLst/>
            </a:endParaRPr>
          </a:p>
        </p:txBody>
      </p:sp>
      <p:sp>
        <p:nvSpPr>
          <p:cNvPr id="9" name="TextBox 8"/>
          <p:cNvSpPr txBox="1"/>
          <p:nvPr/>
        </p:nvSpPr>
        <p:spPr>
          <a:xfrm>
            <a:off x="188687" y="5791200"/>
            <a:ext cx="8795656" cy="923330"/>
          </a:xfrm>
          <a:prstGeom prst="rect">
            <a:avLst/>
          </a:prstGeom>
          <a:noFill/>
        </p:spPr>
        <p:txBody>
          <a:bodyPr wrap="square" rtlCol="0">
            <a:spAutoFit/>
          </a:bodyPr>
          <a:lstStyle/>
          <a:p>
            <a:pPr algn="ctr"/>
            <a:r>
              <a:rPr lang="en-US" dirty="0" smtClean="0">
                <a:solidFill>
                  <a:schemeClr val="bg1"/>
                </a:solidFill>
              </a:rPr>
              <a:t>The “mark” of Papal Rome’s (Sea Beast) authority is it’s official claim to change “the times and laws” of the Most High God, especially in the Sabbath commandment, altering the “solemnity” from the 7</a:t>
            </a:r>
            <a:r>
              <a:rPr lang="en-US" baseline="30000" dirty="0" smtClean="0">
                <a:solidFill>
                  <a:schemeClr val="bg1"/>
                </a:solidFill>
              </a:rPr>
              <a:t>th</a:t>
            </a:r>
            <a:r>
              <a:rPr lang="en-US" dirty="0" smtClean="0">
                <a:solidFill>
                  <a:schemeClr val="bg1"/>
                </a:solidFill>
              </a:rPr>
              <a:t> Day (Sabbath) to the 1</a:t>
            </a:r>
            <a:r>
              <a:rPr lang="en-US" baseline="30000" dirty="0" smtClean="0">
                <a:solidFill>
                  <a:schemeClr val="bg1"/>
                </a:solidFill>
              </a:rPr>
              <a:t>st</a:t>
            </a:r>
            <a:r>
              <a:rPr lang="en-US" dirty="0" smtClean="0">
                <a:solidFill>
                  <a:schemeClr val="bg1"/>
                </a:solidFill>
              </a:rPr>
              <a:t> Day of the week (Sunday).</a:t>
            </a:r>
            <a:endParaRPr lang="en-US" dirty="0">
              <a:solidFill>
                <a:schemeClr val="bg1"/>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444119" y="1265238"/>
            <a:ext cx="4017044" cy="4359708"/>
          </a:xfrm>
        </p:spPr>
      </p:pic>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461163" y="1254266"/>
            <a:ext cx="4242697" cy="4370832"/>
          </a:xfrm>
          <a:prstGeom prst="rect">
            <a:avLst/>
          </a:prstGeom>
        </p:spPr>
      </p:pic>
    </p:spTree>
    <p:extLst>
      <p:ext uri="{BB962C8B-B14F-4D97-AF65-F5344CB8AC3E}">
        <p14:creationId xmlns="" xmlns:p14="http://schemas.microsoft.com/office/powerpoint/2010/main" val="25220279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p:spPr>
        <p:txBody>
          <a:bodyPr anchor="ctr">
            <a:normAutofit/>
          </a:bodyPr>
          <a:lstStyle/>
          <a:p>
            <a:pPr algn="ctr"/>
            <a:r>
              <a:rPr lang="en-US" sz="4000" dirty="0" smtClean="0">
                <a:solidFill>
                  <a:schemeClr val="bg1"/>
                </a:solidFill>
                <a:effectLst/>
              </a:rPr>
              <a:t>What is the purpose of understanding the book of Daniel, and the book of Revelation?</a:t>
            </a:r>
          </a:p>
          <a:p>
            <a:pPr algn="ctr"/>
            <a:endParaRPr lang="en-US" sz="4000" dirty="0" smtClean="0">
              <a:solidFill>
                <a:schemeClr val="bg1"/>
              </a:solidFill>
              <a:effectLst/>
            </a:endParaRPr>
          </a:p>
          <a:p>
            <a:pPr algn="ctr"/>
            <a:r>
              <a:rPr lang="en-US" sz="4000" dirty="0" smtClean="0">
                <a:solidFill>
                  <a:schemeClr val="bg1"/>
                </a:solidFill>
                <a:effectLst/>
              </a:rPr>
              <a:t>Is it to merely identify end-time powers?</a:t>
            </a:r>
            <a:endParaRPr lang="en-US" sz="4000" dirty="0">
              <a:solidFill>
                <a:schemeClr val="bg1"/>
              </a:solidFill>
            </a:endParaRPr>
          </a:p>
        </p:txBody>
      </p:sp>
    </p:spTree>
    <p:extLst>
      <p:ext uri="{BB962C8B-B14F-4D97-AF65-F5344CB8AC3E}">
        <p14:creationId xmlns="" xmlns:p14="http://schemas.microsoft.com/office/powerpoint/2010/main" val="35044872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2800" b="1" dirty="0" smtClean="0">
                <a:solidFill>
                  <a:schemeClr val="bg1"/>
                </a:solidFill>
                <a:effectLst/>
              </a:rPr>
              <a:t>Victory:  </a:t>
            </a:r>
            <a:r>
              <a:rPr lang="en-US" sz="2800" b="1" dirty="0" smtClean="0">
                <a:solidFill>
                  <a:srgbClr val="00B0F0"/>
                </a:solidFill>
                <a:effectLst/>
              </a:rPr>
              <a:t>3.</a:t>
            </a:r>
            <a:r>
              <a:rPr lang="en-US" sz="2800" dirty="0" smtClean="0">
                <a:solidFill>
                  <a:schemeClr val="bg1"/>
                </a:solidFill>
                <a:effectLst/>
              </a:rPr>
              <a:t> </a:t>
            </a:r>
            <a:r>
              <a:rPr lang="en-US" sz="2800" b="1" u="sng" dirty="0" smtClean="0">
                <a:solidFill>
                  <a:schemeClr val="bg1"/>
                </a:solidFill>
                <a:effectLst/>
              </a:rPr>
              <a:t>over</a:t>
            </a:r>
            <a:r>
              <a:rPr lang="en-US" sz="2800" dirty="0" smtClean="0">
                <a:solidFill>
                  <a:schemeClr val="bg1"/>
                </a:solidFill>
                <a:effectLst/>
              </a:rPr>
              <a:t> the </a:t>
            </a:r>
            <a:r>
              <a:rPr lang="en-US" sz="2800" b="1" dirty="0" smtClean="0">
                <a:solidFill>
                  <a:schemeClr val="bg1"/>
                </a:solidFill>
                <a:effectLst/>
              </a:rPr>
              <a:t>“mark”</a:t>
            </a:r>
            <a:r>
              <a:rPr lang="en-US" sz="2800" dirty="0" smtClean="0">
                <a:solidFill>
                  <a:schemeClr val="bg1"/>
                </a:solidFill>
                <a:effectLst/>
              </a:rPr>
              <a:t> of </a:t>
            </a:r>
            <a:r>
              <a:rPr lang="en-US" sz="2800" b="1" dirty="0" smtClean="0">
                <a:solidFill>
                  <a:schemeClr val="bg1"/>
                </a:solidFill>
                <a:effectLst/>
              </a:rPr>
              <a:t>“the beast”</a:t>
            </a:r>
            <a:r>
              <a:rPr lang="en-US" sz="2800" dirty="0" smtClean="0">
                <a:solidFill>
                  <a:schemeClr val="bg1"/>
                </a:solidFill>
                <a:effectLst/>
              </a:rPr>
              <a:t> (Rev. 13:16,17, 14:9,11, 15:2, 16:2, 19:20, 20:4)</a:t>
            </a:r>
            <a:endParaRPr lang="en-US" sz="2800" dirty="0">
              <a:solidFill>
                <a:schemeClr val="bg1"/>
              </a:solidFill>
              <a:effectLst/>
            </a:endParaRPr>
          </a:p>
        </p:txBody>
      </p:sp>
      <p:sp>
        <p:nvSpPr>
          <p:cNvPr id="9" name="TextBox 8"/>
          <p:cNvSpPr txBox="1"/>
          <p:nvPr/>
        </p:nvSpPr>
        <p:spPr>
          <a:xfrm>
            <a:off x="188687" y="5791200"/>
            <a:ext cx="8795656" cy="923330"/>
          </a:xfrm>
          <a:prstGeom prst="rect">
            <a:avLst/>
          </a:prstGeom>
          <a:noFill/>
        </p:spPr>
        <p:txBody>
          <a:bodyPr wrap="square" rtlCol="0">
            <a:spAutoFit/>
          </a:bodyPr>
          <a:lstStyle/>
          <a:p>
            <a:pPr algn="ctr"/>
            <a:r>
              <a:rPr lang="en-US" dirty="0" smtClean="0">
                <a:solidFill>
                  <a:schemeClr val="bg1"/>
                </a:solidFill>
              </a:rPr>
              <a:t>The “mark” of Papal Rome’s (Sea Beast) authority is it’s official claim to change “the times and laws” of the Most High God, especially in the Sabbath commandment, altering the “solemnity” from the 7</a:t>
            </a:r>
            <a:r>
              <a:rPr lang="en-US" baseline="30000" dirty="0" smtClean="0">
                <a:solidFill>
                  <a:schemeClr val="bg1"/>
                </a:solidFill>
              </a:rPr>
              <a:t>th</a:t>
            </a:r>
            <a:r>
              <a:rPr lang="en-US" dirty="0" smtClean="0">
                <a:solidFill>
                  <a:schemeClr val="bg1"/>
                </a:solidFill>
              </a:rPr>
              <a:t> Day (Sabbath) to the 1</a:t>
            </a:r>
            <a:r>
              <a:rPr lang="en-US" baseline="30000" dirty="0" smtClean="0">
                <a:solidFill>
                  <a:schemeClr val="bg1"/>
                </a:solidFill>
              </a:rPr>
              <a:t>st</a:t>
            </a:r>
            <a:r>
              <a:rPr lang="en-US" dirty="0" smtClean="0">
                <a:solidFill>
                  <a:schemeClr val="bg1"/>
                </a:solidFill>
              </a:rPr>
              <a:t> Day of the week (Sunday).</a:t>
            </a:r>
            <a:endParaRPr lang="en-US" dirty="0">
              <a:solidFill>
                <a:schemeClr val="bg1"/>
              </a:solidFill>
            </a:endParaRPr>
          </a:p>
        </p:txBody>
      </p:sp>
      <p:sp>
        <p:nvSpPr>
          <p:cNvPr id="3" name="Content Placeholder 2"/>
          <p:cNvSpPr>
            <a:spLocks noGrp="1"/>
          </p:cNvSpPr>
          <p:nvPr>
            <p:ph idx="1"/>
          </p:nvPr>
        </p:nvSpPr>
        <p:spPr>
          <a:xfrm>
            <a:off x="0" y="1094509"/>
            <a:ext cx="8984343" cy="4696691"/>
          </a:xfrm>
        </p:spPr>
        <p:txBody>
          <a:bodyPr anchor="ctr">
            <a:normAutofit fontScale="70000" lnSpcReduction="20000"/>
          </a:bodyPr>
          <a:lstStyle/>
          <a:p>
            <a:r>
              <a:rPr lang="en-US" b="1" dirty="0" smtClean="0">
                <a:solidFill>
                  <a:schemeClr val="bg1"/>
                </a:solidFill>
                <a:effectLst/>
              </a:rPr>
              <a:t>[English] </a:t>
            </a:r>
            <a:r>
              <a:rPr lang="en-US" dirty="0" smtClean="0">
                <a:solidFill>
                  <a:schemeClr val="bg1"/>
                </a:solidFill>
                <a:effectLst/>
              </a:rPr>
              <a:t>"... </a:t>
            </a:r>
            <a:r>
              <a:rPr lang="en-US" b="1" dirty="0" smtClean="0">
                <a:solidFill>
                  <a:srgbClr val="FF0000"/>
                </a:solidFill>
                <a:effectLst/>
              </a:rPr>
              <a:t>Pope Sylvester </a:t>
            </a:r>
            <a:r>
              <a:rPr lang="en-US" b="1" dirty="0" smtClean="0">
                <a:solidFill>
                  <a:srgbClr val="FFFF00"/>
                </a:solidFill>
                <a:effectLst/>
              </a:rPr>
              <a:t>['pope' from A.D. 314 to his death in A.D. December 31, 335]</a:t>
            </a:r>
            <a:r>
              <a:rPr lang="en-US" b="1" dirty="0" smtClean="0">
                <a:solidFill>
                  <a:srgbClr val="FF0000"/>
                </a:solidFill>
                <a:effectLst/>
              </a:rPr>
              <a:t> first among the Romans ordered</a:t>
            </a:r>
            <a:r>
              <a:rPr lang="en-US" dirty="0" smtClean="0">
                <a:solidFill>
                  <a:schemeClr val="bg1"/>
                </a:solidFill>
                <a:effectLst/>
              </a:rPr>
              <a:t> that the names of the days [of the week], which they previously called after the name of their gods, that is, [the day] of the Sun, [the day] of the Moon, [the day] of Mars, [the day] of Mercury, [the day] of Jupiter, [the day] of Venus, [the day] of Saturn, they should call </a:t>
            </a:r>
            <a:r>
              <a:rPr lang="en-US" i="1" dirty="0" smtClean="0">
                <a:solidFill>
                  <a:schemeClr val="bg1"/>
                </a:solidFill>
                <a:effectLst/>
              </a:rPr>
              <a:t>feriae</a:t>
            </a:r>
            <a:r>
              <a:rPr lang="en-US" dirty="0" smtClean="0">
                <a:solidFill>
                  <a:schemeClr val="bg1"/>
                </a:solidFill>
                <a:effectLst/>
              </a:rPr>
              <a:t> thereafter, that is the first </a:t>
            </a:r>
            <a:r>
              <a:rPr lang="en-US" i="1" dirty="0" smtClean="0">
                <a:solidFill>
                  <a:schemeClr val="bg1"/>
                </a:solidFill>
                <a:effectLst/>
              </a:rPr>
              <a:t>feria, </a:t>
            </a:r>
            <a:r>
              <a:rPr lang="en-US" dirty="0" smtClean="0">
                <a:solidFill>
                  <a:schemeClr val="bg1"/>
                </a:solidFill>
                <a:effectLst/>
              </a:rPr>
              <a:t>the second </a:t>
            </a:r>
            <a:r>
              <a:rPr lang="en-US" i="1" dirty="0" smtClean="0">
                <a:solidFill>
                  <a:schemeClr val="bg1"/>
                </a:solidFill>
                <a:effectLst/>
              </a:rPr>
              <a:t>feria, </a:t>
            </a:r>
            <a:r>
              <a:rPr lang="en-US" dirty="0" smtClean="0">
                <a:solidFill>
                  <a:schemeClr val="bg1"/>
                </a:solidFill>
                <a:effectLst/>
              </a:rPr>
              <a:t>the third </a:t>
            </a:r>
            <a:r>
              <a:rPr lang="en-US" i="1" dirty="0" smtClean="0">
                <a:solidFill>
                  <a:schemeClr val="bg1"/>
                </a:solidFill>
                <a:effectLst/>
              </a:rPr>
              <a:t>feria, </a:t>
            </a:r>
            <a:r>
              <a:rPr lang="en-US" dirty="0" smtClean="0">
                <a:solidFill>
                  <a:schemeClr val="bg1"/>
                </a:solidFill>
                <a:effectLst/>
              </a:rPr>
              <a:t>the fourth </a:t>
            </a:r>
            <a:r>
              <a:rPr lang="en-US" i="1" dirty="0" smtClean="0">
                <a:solidFill>
                  <a:schemeClr val="bg1"/>
                </a:solidFill>
                <a:effectLst/>
              </a:rPr>
              <a:t>feria, </a:t>
            </a:r>
            <a:r>
              <a:rPr lang="en-US" dirty="0" smtClean="0">
                <a:solidFill>
                  <a:schemeClr val="bg1"/>
                </a:solidFill>
                <a:effectLst/>
              </a:rPr>
              <a:t>the fifth </a:t>
            </a:r>
            <a:r>
              <a:rPr lang="en-US" i="1" dirty="0" smtClean="0">
                <a:solidFill>
                  <a:schemeClr val="bg1"/>
                </a:solidFill>
                <a:effectLst/>
              </a:rPr>
              <a:t>feria, </a:t>
            </a:r>
            <a:r>
              <a:rPr lang="en-US" dirty="0" smtClean="0">
                <a:solidFill>
                  <a:schemeClr val="bg1"/>
                </a:solidFill>
                <a:effectLst/>
              </a:rPr>
              <a:t>the sixth </a:t>
            </a:r>
            <a:r>
              <a:rPr lang="en-US" i="1" dirty="0" smtClean="0">
                <a:solidFill>
                  <a:schemeClr val="bg1"/>
                </a:solidFill>
                <a:effectLst/>
              </a:rPr>
              <a:t>feria,</a:t>
            </a:r>
            <a:r>
              <a:rPr lang="en-US" dirty="0" smtClean="0">
                <a:solidFill>
                  <a:schemeClr val="bg1"/>
                </a:solidFill>
                <a:effectLst/>
              </a:rPr>
              <a:t> because that in the beginning of Genesis it is written that God said concerning each day: on the first, "Let there be light:; on the second, "Let there be a firmament"; on the third, "Let the earth bring forth verdure"; etc. But he [Sylvester] ordered [them] to call the Sabbath by the ancient term of the law, [to call] the first </a:t>
            </a:r>
            <a:r>
              <a:rPr lang="en-US" i="1" dirty="0" smtClean="0">
                <a:solidFill>
                  <a:schemeClr val="bg1"/>
                </a:solidFill>
                <a:effectLst/>
              </a:rPr>
              <a:t>feria</a:t>
            </a:r>
            <a:r>
              <a:rPr lang="en-US" dirty="0" smtClean="0">
                <a:solidFill>
                  <a:schemeClr val="bg1"/>
                </a:solidFill>
                <a:effectLst/>
              </a:rPr>
              <a:t> the "Lord's day," because on it the Lord rose [from the dead], </a:t>
            </a:r>
            <a:r>
              <a:rPr lang="en-US" b="1" dirty="0" smtClean="0">
                <a:solidFill>
                  <a:srgbClr val="FF0000"/>
                </a:solidFill>
                <a:effectLst/>
              </a:rPr>
              <a:t>Moreover, the same pope decreed that the rest of the Sabbath should be transferred rather to the </a:t>
            </a:r>
            <a:r>
              <a:rPr lang="en-US" b="1" dirty="0" smtClean="0">
                <a:solidFill>
                  <a:srgbClr val="FFFF00"/>
                </a:solidFill>
                <a:effectLst/>
              </a:rPr>
              <a:t>[counterfeit]</a:t>
            </a:r>
            <a:r>
              <a:rPr lang="en-US" b="1" dirty="0" smtClean="0">
                <a:solidFill>
                  <a:srgbClr val="FF0000"/>
                </a:solidFill>
                <a:effectLst/>
              </a:rPr>
              <a:t> Lord's day </a:t>
            </a:r>
            <a:r>
              <a:rPr lang="en-US" b="1" dirty="0" smtClean="0">
                <a:solidFill>
                  <a:srgbClr val="FFFF00"/>
                </a:solidFill>
                <a:effectLst/>
              </a:rPr>
              <a:t>[Sunday]</a:t>
            </a:r>
            <a:r>
              <a:rPr lang="en-US" b="1" dirty="0" smtClean="0">
                <a:solidFill>
                  <a:srgbClr val="FF0000"/>
                </a:solidFill>
                <a:effectLst/>
              </a:rPr>
              <a:t>, in order that on that day we should rest from worldly works for the praise of God</a:t>
            </a:r>
            <a:r>
              <a:rPr lang="en-US" dirty="0" smtClean="0">
                <a:solidFill>
                  <a:srgbClr val="FF0000"/>
                </a:solidFill>
                <a:effectLst/>
              </a:rPr>
              <a:t>.7</a:t>
            </a:r>
            <a:r>
              <a:rPr lang="en-US" dirty="0" smtClean="0">
                <a:solidFill>
                  <a:schemeClr val="bg1"/>
                </a:solidFill>
                <a:effectLst/>
              </a:rPr>
              <a:t> ..." - </a:t>
            </a:r>
            <a:r>
              <a:rPr lang="en-US" b="1" dirty="0" smtClean="0">
                <a:solidFill>
                  <a:srgbClr val="FFFF00"/>
                </a:solidFill>
                <a:effectLst/>
              </a:rPr>
              <a:t>http://biblelight.net/sylvester-I.htm</a:t>
            </a:r>
            <a:endParaRPr lang="en-US" b="1" dirty="0">
              <a:solidFill>
                <a:srgbClr val="FFFF00"/>
              </a:solidFill>
              <a:effectLst/>
            </a:endParaRPr>
          </a:p>
        </p:txBody>
      </p:sp>
    </p:spTree>
    <p:extLst>
      <p:ext uri="{BB962C8B-B14F-4D97-AF65-F5344CB8AC3E}">
        <p14:creationId xmlns="" xmlns:p14="http://schemas.microsoft.com/office/powerpoint/2010/main" val="4028287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2800" b="1" dirty="0" smtClean="0">
                <a:solidFill>
                  <a:schemeClr val="bg1"/>
                </a:solidFill>
                <a:effectLst/>
              </a:rPr>
              <a:t>Victory:  </a:t>
            </a:r>
            <a:r>
              <a:rPr lang="en-US" sz="2800" b="1" dirty="0" smtClean="0">
                <a:solidFill>
                  <a:srgbClr val="00B0F0"/>
                </a:solidFill>
                <a:effectLst/>
              </a:rPr>
              <a:t>3.</a:t>
            </a:r>
            <a:r>
              <a:rPr lang="en-US" sz="2800" dirty="0" smtClean="0">
                <a:solidFill>
                  <a:schemeClr val="bg1"/>
                </a:solidFill>
                <a:effectLst/>
              </a:rPr>
              <a:t> </a:t>
            </a:r>
            <a:r>
              <a:rPr lang="en-US" sz="2800" b="1" u="sng" dirty="0" smtClean="0">
                <a:solidFill>
                  <a:schemeClr val="bg1"/>
                </a:solidFill>
                <a:effectLst/>
              </a:rPr>
              <a:t>over</a:t>
            </a:r>
            <a:r>
              <a:rPr lang="en-US" sz="2800" dirty="0" smtClean="0">
                <a:solidFill>
                  <a:schemeClr val="bg1"/>
                </a:solidFill>
                <a:effectLst/>
              </a:rPr>
              <a:t> the </a:t>
            </a:r>
            <a:r>
              <a:rPr lang="en-US" sz="2800" b="1" dirty="0" smtClean="0">
                <a:solidFill>
                  <a:schemeClr val="bg1"/>
                </a:solidFill>
                <a:effectLst/>
              </a:rPr>
              <a:t>“mark”</a:t>
            </a:r>
            <a:r>
              <a:rPr lang="en-US" sz="2800" dirty="0" smtClean="0">
                <a:solidFill>
                  <a:schemeClr val="bg1"/>
                </a:solidFill>
                <a:effectLst/>
              </a:rPr>
              <a:t> of </a:t>
            </a:r>
            <a:r>
              <a:rPr lang="en-US" sz="2800" b="1" dirty="0" smtClean="0">
                <a:solidFill>
                  <a:schemeClr val="bg1"/>
                </a:solidFill>
                <a:effectLst/>
              </a:rPr>
              <a:t>“the beast”</a:t>
            </a:r>
            <a:r>
              <a:rPr lang="en-US" sz="2800" dirty="0" smtClean="0">
                <a:solidFill>
                  <a:schemeClr val="bg1"/>
                </a:solidFill>
                <a:effectLst/>
              </a:rPr>
              <a:t> (Rev. 13:16,17, 14:9,11, 15:2, 16:2, 19:20, 20:4)</a:t>
            </a:r>
            <a:endParaRPr lang="en-US" sz="2800" dirty="0">
              <a:solidFill>
                <a:schemeClr val="bg1"/>
              </a:solidFill>
              <a:effectLst/>
            </a:endParaRPr>
          </a:p>
        </p:txBody>
      </p:sp>
      <p:sp>
        <p:nvSpPr>
          <p:cNvPr id="9" name="TextBox 8"/>
          <p:cNvSpPr txBox="1"/>
          <p:nvPr/>
        </p:nvSpPr>
        <p:spPr>
          <a:xfrm>
            <a:off x="188687" y="5791200"/>
            <a:ext cx="8795656" cy="923330"/>
          </a:xfrm>
          <a:prstGeom prst="rect">
            <a:avLst/>
          </a:prstGeom>
          <a:noFill/>
        </p:spPr>
        <p:txBody>
          <a:bodyPr wrap="square" rtlCol="0">
            <a:spAutoFit/>
          </a:bodyPr>
          <a:lstStyle/>
          <a:p>
            <a:pPr algn="ctr"/>
            <a:r>
              <a:rPr lang="en-US" dirty="0" smtClean="0">
                <a:solidFill>
                  <a:schemeClr val="bg1"/>
                </a:solidFill>
              </a:rPr>
              <a:t>The “mark” of Papal Rome’s (Sea Beast) authority is it’s official claim to change “the times and laws” of the Most High God, especially in the Sabbath commandment, altering the “solemnity” from the 7</a:t>
            </a:r>
            <a:r>
              <a:rPr lang="en-US" baseline="30000" dirty="0" smtClean="0">
                <a:solidFill>
                  <a:schemeClr val="bg1"/>
                </a:solidFill>
              </a:rPr>
              <a:t>th</a:t>
            </a:r>
            <a:r>
              <a:rPr lang="en-US" dirty="0" smtClean="0">
                <a:solidFill>
                  <a:schemeClr val="bg1"/>
                </a:solidFill>
              </a:rPr>
              <a:t> Day (Sabbath) to the 1</a:t>
            </a:r>
            <a:r>
              <a:rPr lang="en-US" baseline="30000" dirty="0" smtClean="0">
                <a:solidFill>
                  <a:schemeClr val="bg1"/>
                </a:solidFill>
              </a:rPr>
              <a:t>st</a:t>
            </a:r>
            <a:r>
              <a:rPr lang="en-US" dirty="0" smtClean="0">
                <a:solidFill>
                  <a:schemeClr val="bg1"/>
                </a:solidFill>
              </a:rPr>
              <a:t> Day of the week (Sunday).</a:t>
            </a:r>
            <a:endParaRPr lang="en-US" dirty="0">
              <a:solidFill>
                <a:schemeClr val="bg1"/>
              </a:solidFill>
            </a:endParaRPr>
          </a:p>
        </p:txBody>
      </p:sp>
      <p:sp>
        <p:nvSpPr>
          <p:cNvPr id="3" name="Content Placeholder 2"/>
          <p:cNvSpPr>
            <a:spLocks noGrp="1"/>
          </p:cNvSpPr>
          <p:nvPr>
            <p:ph idx="1"/>
          </p:nvPr>
        </p:nvSpPr>
        <p:spPr>
          <a:xfrm>
            <a:off x="0" y="1094509"/>
            <a:ext cx="8984343" cy="4696691"/>
          </a:xfrm>
        </p:spPr>
        <p:txBody>
          <a:bodyPr anchor="ctr">
            <a:normAutofit fontScale="62500" lnSpcReduction="20000"/>
          </a:bodyPr>
          <a:lstStyle/>
          <a:p>
            <a:r>
              <a:rPr lang="en-US" b="1" dirty="0" smtClean="0">
                <a:solidFill>
                  <a:schemeClr val="bg1"/>
                </a:solidFill>
                <a:effectLst/>
              </a:rPr>
              <a:t>[Latin] </a:t>
            </a:r>
            <a:r>
              <a:rPr lang="en-US" dirty="0" smtClean="0">
                <a:solidFill>
                  <a:schemeClr val="bg1"/>
                </a:solidFill>
                <a:effectLst/>
              </a:rPr>
              <a:t>"... </a:t>
            </a:r>
            <a:r>
              <a:rPr lang="en-US" dirty="0" err="1" smtClean="0">
                <a:solidFill>
                  <a:schemeClr val="bg1"/>
                </a:solidFill>
                <a:effectLst/>
              </a:rPr>
              <a:t>Similiter</a:t>
            </a:r>
            <a:r>
              <a:rPr lang="en-US" dirty="0" smtClean="0">
                <a:solidFill>
                  <a:schemeClr val="bg1"/>
                </a:solidFill>
                <a:effectLst/>
              </a:rPr>
              <a:t> et feriae a </a:t>
            </a:r>
            <a:r>
              <a:rPr lang="en-US" dirty="0" err="1" smtClean="0">
                <a:solidFill>
                  <a:schemeClr val="bg1"/>
                </a:solidFill>
                <a:effectLst/>
              </a:rPr>
              <a:t>fando</a:t>
            </a:r>
            <a:r>
              <a:rPr lang="en-US" dirty="0" smtClean="0">
                <a:solidFill>
                  <a:schemeClr val="bg1"/>
                </a:solidFill>
                <a:effectLst/>
              </a:rPr>
              <a:t> </a:t>
            </a:r>
            <a:r>
              <a:rPr lang="en-US" dirty="0" err="1" smtClean="0">
                <a:solidFill>
                  <a:schemeClr val="bg1"/>
                </a:solidFill>
                <a:effectLst/>
              </a:rPr>
              <a:t>dicuntur</a:t>
            </a:r>
            <a:r>
              <a:rPr lang="en-US" dirty="0" smtClean="0">
                <a:solidFill>
                  <a:schemeClr val="bg1"/>
                </a:solidFill>
                <a:effectLst/>
              </a:rPr>
              <a:t>, </a:t>
            </a:r>
            <a:r>
              <a:rPr lang="en-US" dirty="0" err="1" smtClean="0">
                <a:solidFill>
                  <a:schemeClr val="bg1"/>
                </a:solidFill>
                <a:effectLst/>
              </a:rPr>
              <a:t>ob</a:t>
            </a:r>
            <a:r>
              <a:rPr lang="en-US" dirty="0" smtClean="0">
                <a:solidFill>
                  <a:schemeClr val="bg1"/>
                </a:solidFill>
                <a:effectLst/>
              </a:rPr>
              <a:t> quam </a:t>
            </a:r>
            <a:r>
              <a:rPr lang="en-US" dirty="0" err="1" smtClean="0">
                <a:solidFill>
                  <a:schemeClr val="bg1"/>
                </a:solidFill>
                <a:effectLst/>
              </a:rPr>
              <a:t>causam</a:t>
            </a:r>
            <a:r>
              <a:rPr lang="en-US" dirty="0" smtClean="0">
                <a:solidFill>
                  <a:schemeClr val="bg1"/>
                </a:solidFill>
                <a:effectLst/>
              </a:rPr>
              <a:t> </a:t>
            </a:r>
            <a:r>
              <a:rPr lang="en-US" b="1" dirty="0" err="1" smtClean="0">
                <a:solidFill>
                  <a:srgbClr val="FF0000"/>
                </a:solidFill>
                <a:effectLst/>
              </a:rPr>
              <a:t>Silvester</a:t>
            </a:r>
            <a:r>
              <a:rPr lang="en-US" b="1" dirty="0" smtClean="0">
                <a:solidFill>
                  <a:srgbClr val="FF0000"/>
                </a:solidFill>
                <a:effectLst/>
              </a:rPr>
              <a:t> papa primus </a:t>
            </a:r>
            <a:r>
              <a:rPr lang="en-US" b="1" dirty="0" err="1" smtClean="0">
                <a:solidFill>
                  <a:srgbClr val="FF0000"/>
                </a:solidFill>
                <a:effectLst/>
              </a:rPr>
              <a:t>apud</a:t>
            </a:r>
            <a:r>
              <a:rPr lang="en-US" b="1" dirty="0" smtClean="0">
                <a:solidFill>
                  <a:srgbClr val="FF0000"/>
                </a:solidFill>
                <a:effectLst/>
              </a:rPr>
              <a:t> </a:t>
            </a:r>
            <a:r>
              <a:rPr lang="en-US" b="1" dirty="0" err="1" smtClean="0">
                <a:solidFill>
                  <a:srgbClr val="FF0000"/>
                </a:solidFill>
                <a:effectLst/>
              </a:rPr>
              <a:t>Romanos</a:t>
            </a:r>
            <a:r>
              <a:rPr lang="en-US" b="1" dirty="0" smtClean="0">
                <a:solidFill>
                  <a:srgbClr val="FF0000"/>
                </a:solidFill>
                <a:effectLst/>
              </a:rPr>
              <a:t> </a:t>
            </a:r>
            <a:r>
              <a:rPr lang="en-US" b="1" dirty="0" err="1" smtClean="0">
                <a:solidFill>
                  <a:srgbClr val="FF0000"/>
                </a:solidFill>
                <a:effectLst/>
              </a:rPr>
              <a:t>constituit</a:t>
            </a:r>
            <a:r>
              <a:rPr lang="en-US" dirty="0" smtClean="0">
                <a:solidFill>
                  <a:srgbClr val="FF0000"/>
                </a:solidFill>
                <a:effectLst/>
              </a:rPr>
              <a:t> </a:t>
            </a:r>
            <a:r>
              <a:rPr lang="en-US" dirty="0" err="1" smtClean="0">
                <a:solidFill>
                  <a:schemeClr val="bg1"/>
                </a:solidFill>
                <a:effectLst/>
              </a:rPr>
              <a:t>ut</a:t>
            </a:r>
            <a:r>
              <a:rPr lang="en-US" dirty="0" smtClean="0">
                <a:solidFill>
                  <a:schemeClr val="bg1"/>
                </a:solidFill>
                <a:effectLst/>
              </a:rPr>
              <a:t> </a:t>
            </a:r>
            <a:r>
              <a:rPr lang="en-US" dirty="0" err="1" smtClean="0">
                <a:solidFill>
                  <a:schemeClr val="bg1"/>
                </a:solidFill>
                <a:effectLst/>
              </a:rPr>
              <a:t>dierum</a:t>
            </a:r>
            <a:r>
              <a:rPr lang="en-US" dirty="0" smtClean="0">
                <a:solidFill>
                  <a:schemeClr val="bg1"/>
                </a:solidFill>
                <a:effectLst/>
              </a:rPr>
              <a:t> </a:t>
            </a:r>
            <a:r>
              <a:rPr lang="en-US" dirty="0" err="1" smtClean="0">
                <a:solidFill>
                  <a:schemeClr val="bg1"/>
                </a:solidFill>
                <a:effectLst/>
              </a:rPr>
              <a:t>nomina</a:t>
            </a:r>
            <a:r>
              <a:rPr lang="en-US" dirty="0" smtClean="0">
                <a:solidFill>
                  <a:schemeClr val="bg1"/>
                </a:solidFill>
                <a:effectLst/>
              </a:rPr>
              <a:t> quae </a:t>
            </a:r>
            <a:r>
              <a:rPr lang="en-US" dirty="0" err="1" smtClean="0">
                <a:solidFill>
                  <a:schemeClr val="bg1"/>
                </a:solidFill>
                <a:effectLst/>
              </a:rPr>
              <a:t>antea</a:t>
            </a:r>
            <a:r>
              <a:rPr lang="en-US" dirty="0" smtClean="0">
                <a:solidFill>
                  <a:schemeClr val="bg1"/>
                </a:solidFill>
                <a:effectLst/>
              </a:rPr>
              <a:t> </a:t>
            </a:r>
            <a:r>
              <a:rPr lang="en-US" dirty="0" err="1" smtClean="0">
                <a:solidFill>
                  <a:schemeClr val="bg1"/>
                </a:solidFill>
                <a:effectLst/>
              </a:rPr>
              <a:t>secundum</a:t>
            </a:r>
            <a:r>
              <a:rPr lang="en-US" dirty="0" smtClean="0">
                <a:solidFill>
                  <a:schemeClr val="bg1"/>
                </a:solidFill>
                <a:effectLst/>
              </a:rPr>
              <a:t> </a:t>
            </a:r>
            <a:r>
              <a:rPr lang="en-US" dirty="0" err="1" smtClean="0">
                <a:solidFill>
                  <a:schemeClr val="bg1"/>
                </a:solidFill>
                <a:effectLst/>
              </a:rPr>
              <a:t>nomina</a:t>
            </a:r>
            <a:r>
              <a:rPr lang="en-US" dirty="0" smtClean="0">
                <a:solidFill>
                  <a:schemeClr val="bg1"/>
                </a:solidFill>
                <a:effectLst/>
              </a:rPr>
              <a:t> </a:t>
            </a:r>
            <a:r>
              <a:rPr lang="en-US" dirty="0" err="1" smtClean="0">
                <a:solidFill>
                  <a:schemeClr val="bg1"/>
                </a:solidFill>
                <a:effectLst/>
              </a:rPr>
              <a:t>deorum</a:t>
            </a:r>
            <a:r>
              <a:rPr lang="en-US" dirty="0" smtClean="0">
                <a:solidFill>
                  <a:schemeClr val="bg1"/>
                </a:solidFill>
                <a:effectLst/>
              </a:rPr>
              <a:t> </a:t>
            </a:r>
            <a:r>
              <a:rPr lang="en-US" dirty="0" err="1" smtClean="0">
                <a:solidFill>
                  <a:schemeClr val="bg1"/>
                </a:solidFill>
                <a:effectLst/>
              </a:rPr>
              <a:t>suorum</a:t>
            </a:r>
            <a:r>
              <a:rPr lang="en-US" dirty="0" smtClean="0">
                <a:solidFill>
                  <a:schemeClr val="bg1"/>
                </a:solidFill>
                <a:effectLst/>
              </a:rPr>
              <a:t> </a:t>
            </a:r>
            <a:r>
              <a:rPr lang="en-US" dirty="0" err="1" smtClean="0">
                <a:solidFill>
                  <a:schemeClr val="bg1"/>
                </a:solidFill>
                <a:effectLst/>
              </a:rPr>
              <a:t>vocabant</a:t>
            </a:r>
            <a:r>
              <a:rPr lang="en-US" dirty="0" smtClean="0">
                <a:solidFill>
                  <a:schemeClr val="bg1"/>
                </a:solidFill>
                <a:effectLst/>
              </a:rPr>
              <a:t>, id </a:t>
            </a:r>
            <a:r>
              <a:rPr lang="en-US" dirty="0" err="1" smtClean="0">
                <a:solidFill>
                  <a:schemeClr val="bg1"/>
                </a:solidFill>
                <a:effectLst/>
              </a:rPr>
              <a:t>est</a:t>
            </a:r>
            <a:r>
              <a:rPr lang="en-US" dirty="0" smtClean="0">
                <a:solidFill>
                  <a:schemeClr val="bg1"/>
                </a:solidFill>
                <a:effectLst/>
              </a:rPr>
              <a:t>, Solis, </a:t>
            </a:r>
            <a:r>
              <a:rPr lang="en-US" dirty="0" err="1" smtClean="0">
                <a:solidFill>
                  <a:schemeClr val="bg1"/>
                </a:solidFill>
                <a:effectLst/>
              </a:rPr>
              <a:t>Lunae</a:t>
            </a:r>
            <a:r>
              <a:rPr lang="en-US" dirty="0" smtClean="0">
                <a:solidFill>
                  <a:schemeClr val="bg1"/>
                </a:solidFill>
                <a:effectLst/>
              </a:rPr>
              <a:t>, </a:t>
            </a:r>
            <a:r>
              <a:rPr lang="en-US" dirty="0" err="1" smtClean="0">
                <a:solidFill>
                  <a:schemeClr val="bg1"/>
                </a:solidFill>
                <a:effectLst/>
              </a:rPr>
              <a:t>Martis</a:t>
            </a:r>
            <a:r>
              <a:rPr lang="en-US" dirty="0" smtClean="0">
                <a:solidFill>
                  <a:schemeClr val="bg1"/>
                </a:solidFill>
                <a:effectLst/>
              </a:rPr>
              <a:t>, </a:t>
            </a:r>
            <a:r>
              <a:rPr lang="en-US" dirty="0" err="1" smtClean="0">
                <a:solidFill>
                  <a:schemeClr val="bg1"/>
                </a:solidFill>
                <a:effectLst/>
              </a:rPr>
              <a:t>Mercurii</a:t>
            </a:r>
            <a:r>
              <a:rPr lang="en-US" dirty="0" smtClean="0">
                <a:solidFill>
                  <a:schemeClr val="bg1"/>
                </a:solidFill>
                <a:effectLst/>
              </a:rPr>
              <a:t>, </a:t>
            </a:r>
            <a:r>
              <a:rPr lang="en-US" dirty="0" err="1" smtClean="0">
                <a:solidFill>
                  <a:schemeClr val="bg1"/>
                </a:solidFill>
                <a:effectLst/>
              </a:rPr>
              <a:t>Veneris</a:t>
            </a:r>
            <a:r>
              <a:rPr lang="en-US" dirty="0" smtClean="0">
                <a:solidFill>
                  <a:schemeClr val="bg1"/>
                </a:solidFill>
                <a:effectLst/>
              </a:rPr>
              <a:t>, </a:t>
            </a:r>
            <a:r>
              <a:rPr lang="en-US" dirty="0" err="1" smtClean="0">
                <a:solidFill>
                  <a:schemeClr val="bg1"/>
                </a:solidFill>
                <a:effectLst/>
              </a:rPr>
              <a:t>Saturni</a:t>
            </a:r>
            <a:r>
              <a:rPr lang="en-US" dirty="0" smtClean="0">
                <a:solidFill>
                  <a:schemeClr val="bg1"/>
                </a:solidFill>
                <a:effectLst/>
              </a:rPr>
              <a:t>, feria </a:t>
            </a:r>
            <a:r>
              <a:rPr lang="en-US" dirty="0" err="1" smtClean="0">
                <a:solidFill>
                  <a:schemeClr val="bg1"/>
                </a:solidFill>
                <a:effectLst/>
              </a:rPr>
              <a:t>deinceps</a:t>
            </a:r>
            <a:r>
              <a:rPr lang="en-US" dirty="0" smtClean="0">
                <a:solidFill>
                  <a:schemeClr val="bg1"/>
                </a:solidFill>
                <a:effectLst/>
              </a:rPr>
              <a:t> </a:t>
            </a:r>
            <a:r>
              <a:rPr lang="en-US" dirty="0" err="1" smtClean="0">
                <a:solidFill>
                  <a:schemeClr val="bg1"/>
                </a:solidFill>
                <a:effectLst/>
              </a:rPr>
              <a:t>vocarent</a:t>
            </a:r>
            <a:r>
              <a:rPr lang="en-US" dirty="0" smtClean="0">
                <a:solidFill>
                  <a:schemeClr val="bg1"/>
                </a:solidFill>
                <a:effectLst/>
              </a:rPr>
              <a:t>, id </a:t>
            </a:r>
            <a:r>
              <a:rPr lang="en-US" dirty="0" err="1" smtClean="0">
                <a:solidFill>
                  <a:schemeClr val="bg1"/>
                </a:solidFill>
                <a:effectLst/>
              </a:rPr>
              <a:t>est</a:t>
            </a:r>
            <a:r>
              <a:rPr lang="en-US" dirty="0" smtClean="0">
                <a:solidFill>
                  <a:schemeClr val="bg1"/>
                </a:solidFill>
                <a:effectLst/>
              </a:rPr>
              <a:t>, prima feria, </a:t>
            </a:r>
            <a:r>
              <a:rPr lang="en-US" dirty="0" err="1" smtClean="0">
                <a:solidFill>
                  <a:schemeClr val="bg1"/>
                </a:solidFill>
                <a:effectLst/>
              </a:rPr>
              <a:t>secunda</a:t>
            </a:r>
            <a:r>
              <a:rPr lang="en-US" dirty="0" smtClean="0">
                <a:solidFill>
                  <a:schemeClr val="bg1"/>
                </a:solidFill>
                <a:effectLst/>
              </a:rPr>
              <a:t> feria, </a:t>
            </a:r>
            <a:r>
              <a:rPr lang="en-US" dirty="0" err="1" smtClean="0">
                <a:solidFill>
                  <a:schemeClr val="bg1"/>
                </a:solidFill>
                <a:effectLst/>
              </a:rPr>
              <a:t>tertia</a:t>
            </a:r>
            <a:r>
              <a:rPr lang="en-US" dirty="0" smtClean="0">
                <a:solidFill>
                  <a:schemeClr val="bg1"/>
                </a:solidFill>
                <a:effectLst/>
              </a:rPr>
              <a:t> feria, </a:t>
            </a:r>
            <a:r>
              <a:rPr lang="en-US" dirty="0" err="1" smtClean="0">
                <a:solidFill>
                  <a:schemeClr val="bg1"/>
                </a:solidFill>
                <a:effectLst/>
              </a:rPr>
              <a:t>quarta</a:t>
            </a:r>
            <a:r>
              <a:rPr lang="en-US" dirty="0" smtClean="0">
                <a:solidFill>
                  <a:schemeClr val="bg1"/>
                </a:solidFill>
                <a:effectLst/>
              </a:rPr>
              <a:t> feria, </a:t>
            </a:r>
            <a:r>
              <a:rPr lang="en-US" dirty="0" err="1" smtClean="0">
                <a:solidFill>
                  <a:schemeClr val="bg1"/>
                </a:solidFill>
                <a:effectLst/>
              </a:rPr>
              <a:t>quinta</a:t>
            </a:r>
            <a:r>
              <a:rPr lang="en-US" dirty="0" smtClean="0">
                <a:solidFill>
                  <a:schemeClr val="bg1"/>
                </a:solidFill>
                <a:effectLst/>
              </a:rPr>
              <a:t> feria, </a:t>
            </a:r>
            <a:r>
              <a:rPr lang="en-US" dirty="0" err="1" smtClean="0">
                <a:solidFill>
                  <a:schemeClr val="bg1"/>
                </a:solidFill>
                <a:effectLst/>
              </a:rPr>
              <a:t>sexta</a:t>
            </a:r>
            <a:r>
              <a:rPr lang="en-US" dirty="0" smtClean="0">
                <a:solidFill>
                  <a:schemeClr val="bg1"/>
                </a:solidFill>
                <a:effectLst/>
              </a:rPr>
              <a:t> feria, </a:t>
            </a:r>
            <a:r>
              <a:rPr lang="en-US" dirty="0" err="1" smtClean="0">
                <a:solidFill>
                  <a:schemeClr val="bg1"/>
                </a:solidFill>
                <a:effectLst/>
              </a:rPr>
              <a:t>quia</a:t>
            </a:r>
            <a:r>
              <a:rPr lang="en-US" dirty="0" smtClean="0">
                <a:solidFill>
                  <a:schemeClr val="bg1"/>
                </a:solidFill>
                <a:effectLst/>
              </a:rPr>
              <a:t> in principio Genesis scriptum </a:t>
            </a:r>
            <a:r>
              <a:rPr lang="en-US" dirty="0" err="1" smtClean="0">
                <a:solidFill>
                  <a:schemeClr val="bg1"/>
                </a:solidFill>
                <a:effectLst/>
              </a:rPr>
              <a:t>est</a:t>
            </a:r>
            <a:r>
              <a:rPr lang="en-US" dirty="0" smtClean="0">
                <a:solidFill>
                  <a:schemeClr val="bg1"/>
                </a:solidFill>
                <a:effectLst/>
              </a:rPr>
              <a:t> quod Deus per </a:t>
            </a:r>
            <a:r>
              <a:rPr lang="en-US" dirty="0" err="1" smtClean="0">
                <a:solidFill>
                  <a:schemeClr val="bg1"/>
                </a:solidFill>
                <a:effectLst/>
              </a:rPr>
              <a:t>singulos</a:t>
            </a:r>
            <a:r>
              <a:rPr lang="en-US" dirty="0" smtClean="0">
                <a:solidFill>
                  <a:schemeClr val="bg1"/>
                </a:solidFill>
                <a:effectLst/>
              </a:rPr>
              <a:t> dies </a:t>
            </a:r>
            <a:r>
              <a:rPr lang="en-US" dirty="0" err="1" smtClean="0">
                <a:solidFill>
                  <a:schemeClr val="bg1"/>
                </a:solidFill>
                <a:effectLst/>
              </a:rPr>
              <a:t>dixerit</a:t>
            </a:r>
            <a:r>
              <a:rPr lang="en-US" dirty="0" smtClean="0">
                <a:solidFill>
                  <a:schemeClr val="bg1"/>
                </a:solidFill>
                <a:effectLst/>
              </a:rPr>
              <a:t> : prima, Fiat Lux; </a:t>
            </a:r>
            <a:r>
              <a:rPr lang="en-US" dirty="0" err="1" smtClean="0">
                <a:solidFill>
                  <a:schemeClr val="bg1"/>
                </a:solidFill>
                <a:effectLst/>
              </a:rPr>
              <a:t>secunda</a:t>
            </a:r>
            <a:r>
              <a:rPr lang="en-US" dirty="0" smtClean="0">
                <a:solidFill>
                  <a:schemeClr val="bg1"/>
                </a:solidFill>
                <a:effectLst/>
              </a:rPr>
              <a:t>, Fiat </a:t>
            </a:r>
            <a:r>
              <a:rPr lang="en-US" dirty="0" err="1" smtClean="0">
                <a:solidFill>
                  <a:schemeClr val="bg1"/>
                </a:solidFill>
                <a:effectLst/>
              </a:rPr>
              <a:t>firmamentum</a:t>
            </a:r>
            <a:r>
              <a:rPr lang="en-US" dirty="0" smtClean="0">
                <a:solidFill>
                  <a:schemeClr val="bg1"/>
                </a:solidFill>
                <a:effectLst/>
              </a:rPr>
              <a:t>; </a:t>
            </a:r>
            <a:r>
              <a:rPr lang="en-US" dirty="0" err="1" smtClean="0">
                <a:solidFill>
                  <a:schemeClr val="bg1"/>
                </a:solidFill>
                <a:effectLst/>
              </a:rPr>
              <a:t>tertia</a:t>
            </a:r>
            <a:r>
              <a:rPr lang="en-US" dirty="0" smtClean="0">
                <a:solidFill>
                  <a:schemeClr val="bg1"/>
                </a:solidFill>
                <a:effectLst/>
              </a:rPr>
              <a:t>, </a:t>
            </a:r>
            <a:r>
              <a:rPr lang="en-US" dirty="0" err="1" smtClean="0">
                <a:solidFill>
                  <a:schemeClr val="bg1"/>
                </a:solidFill>
                <a:effectLst/>
              </a:rPr>
              <a:t>Producat</a:t>
            </a:r>
            <a:r>
              <a:rPr lang="en-US" dirty="0" smtClean="0">
                <a:solidFill>
                  <a:schemeClr val="bg1"/>
                </a:solidFill>
                <a:effectLst/>
              </a:rPr>
              <a:t> terra </a:t>
            </a:r>
            <a:r>
              <a:rPr lang="en-US" dirty="0" err="1" smtClean="0">
                <a:solidFill>
                  <a:schemeClr val="bg1"/>
                </a:solidFill>
                <a:effectLst/>
              </a:rPr>
              <a:t>herbam</a:t>
            </a:r>
            <a:r>
              <a:rPr lang="en-US" dirty="0" smtClean="0">
                <a:solidFill>
                  <a:schemeClr val="bg1"/>
                </a:solidFill>
                <a:effectLst/>
              </a:rPr>
              <a:t> </a:t>
            </a:r>
            <a:r>
              <a:rPr lang="en-US" dirty="0" err="1" smtClean="0">
                <a:solidFill>
                  <a:schemeClr val="bg1"/>
                </a:solidFill>
                <a:effectLst/>
              </a:rPr>
              <a:t>virentem</a:t>
            </a:r>
            <a:r>
              <a:rPr lang="en-US" dirty="0" smtClean="0">
                <a:solidFill>
                  <a:schemeClr val="bg1"/>
                </a:solidFill>
                <a:effectLst/>
              </a:rPr>
              <a:t>, </a:t>
            </a:r>
            <a:r>
              <a:rPr lang="en-US" dirty="0" err="1" smtClean="0">
                <a:solidFill>
                  <a:schemeClr val="bg1"/>
                </a:solidFill>
                <a:effectLst/>
              </a:rPr>
              <a:t>similiter</a:t>
            </a:r>
            <a:r>
              <a:rPr lang="en-US" dirty="0" smtClean="0">
                <a:solidFill>
                  <a:schemeClr val="bg1"/>
                </a:solidFill>
                <a:effectLst/>
              </a:rPr>
              <a:t>, etc.  </a:t>
            </a:r>
            <a:r>
              <a:rPr lang="en-US" dirty="0" err="1" smtClean="0">
                <a:solidFill>
                  <a:schemeClr val="bg1"/>
                </a:solidFill>
                <a:effectLst/>
              </a:rPr>
              <a:t>Sabbatum</a:t>
            </a:r>
            <a:r>
              <a:rPr lang="en-US" dirty="0" smtClean="0">
                <a:solidFill>
                  <a:schemeClr val="bg1"/>
                </a:solidFill>
                <a:effectLst/>
              </a:rPr>
              <a:t> </a:t>
            </a:r>
            <a:r>
              <a:rPr lang="en-US" dirty="0" err="1" smtClean="0">
                <a:solidFill>
                  <a:schemeClr val="bg1"/>
                </a:solidFill>
                <a:effectLst/>
              </a:rPr>
              <a:t>autem</a:t>
            </a:r>
            <a:r>
              <a:rPr lang="en-US" dirty="0" smtClean="0">
                <a:solidFill>
                  <a:schemeClr val="bg1"/>
                </a:solidFill>
                <a:effectLst/>
              </a:rPr>
              <a:t> </a:t>
            </a:r>
            <a:r>
              <a:rPr lang="en-US" dirty="0" err="1" smtClean="0">
                <a:solidFill>
                  <a:schemeClr val="bg1"/>
                </a:solidFill>
                <a:effectLst/>
              </a:rPr>
              <a:t>antiquo</a:t>
            </a:r>
            <a:r>
              <a:rPr lang="en-US" dirty="0" smtClean="0">
                <a:solidFill>
                  <a:schemeClr val="bg1"/>
                </a:solidFill>
                <a:effectLst/>
              </a:rPr>
              <a:t> </a:t>
            </a:r>
            <a:r>
              <a:rPr lang="en-US" dirty="0" err="1" smtClean="0">
                <a:solidFill>
                  <a:schemeClr val="bg1"/>
                </a:solidFill>
                <a:effectLst/>
              </a:rPr>
              <a:t>legis</a:t>
            </a:r>
            <a:r>
              <a:rPr lang="en-US" dirty="0" smtClean="0">
                <a:solidFill>
                  <a:schemeClr val="bg1"/>
                </a:solidFill>
                <a:effectLst/>
              </a:rPr>
              <a:t> </a:t>
            </a:r>
            <a:r>
              <a:rPr lang="en-US" dirty="0" err="1" smtClean="0">
                <a:solidFill>
                  <a:schemeClr val="bg1"/>
                </a:solidFill>
                <a:effectLst/>
              </a:rPr>
              <a:t>vocabulo</a:t>
            </a:r>
            <a:r>
              <a:rPr lang="en-US" dirty="0" smtClean="0">
                <a:solidFill>
                  <a:schemeClr val="bg1"/>
                </a:solidFill>
                <a:effectLst/>
              </a:rPr>
              <a:t> </a:t>
            </a:r>
            <a:r>
              <a:rPr lang="en-US" dirty="0" err="1" smtClean="0">
                <a:solidFill>
                  <a:schemeClr val="bg1"/>
                </a:solidFill>
                <a:effectLst/>
              </a:rPr>
              <a:t>vocare</a:t>
            </a:r>
            <a:r>
              <a:rPr lang="en-US" dirty="0" smtClean="0">
                <a:solidFill>
                  <a:schemeClr val="bg1"/>
                </a:solidFill>
                <a:effectLst/>
              </a:rPr>
              <a:t> </a:t>
            </a:r>
            <a:r>
              <a:rPr lang="en-US" dirty="0" err="1" smtClean="0">
                <a:solidFill>
                  <a:schemeClr val="bg1"/>
                </a:solidFill>
                <a:effectLst/>
              </a:rPr>
              <a:t>praecepit</a:t>
            </a:r>
            <a:r>
              <a:rPr lang="en-US" dirty="0" smtClean="0">
                <a:solidFill>
                  <a:schemeClr val="bg1"/>
                </a:solidFill>
                <a:effectLst/>
              </a:rPr>
              <a:t>, et </a:t>
            </a:r>
            <a:r>
              <a:rPr lang="en-US" dirty="0" err="1" smtClean="0">
                <a:solidFill>
                  <a:schemeClr val="bg1"/>
                </a:solidFill>
                <a:effectLst/>
              </a:rPr>
              <a:t>primam</a:t>
            </a:r>
            <a:r>
              <a:rPr lang="en-US" dirty="0" smtClean="0">
                <a:solidFill>
                  <a:schemeClr val="bg1"/>
                </a:solidFill>
                <a:effectLst/>
              </a:rPr>
              <a:t> </a:t>
            </a:r>
            <a:r>
              <a:rPr lang="en-US" dirty="0" err="1" smtClean="0">
                <a:solidFill>
                  <a:schemeClr val="bg1"/>
                </a:solidFill>
                <a:effectLst/>
              </a:rPr>
              <a:t>feriam</a:t>
            </a:r>
            <a:r>
              <a:rPr lang="en-US" dirty="0" smtClean="0">
                <a:solidFill>
                  <a:schemeClr val="bg1"/>
                </a:solidFill>
                <a:effectLst/>
              </a:rPr>
              <a:t> diem </a:t>
            </a:r>
            <a:r>
              <a:rPr lang="en-US" dirty="0" err="1" smtClean="0">
                <a:solidFill>
                  <a:schemeClr val="bg1"/>
                </a:solidFill>
                <a:effectLst/>
              </a:rPr>
              <a:t>Dominicam</a:t>
            </a:r>
            <a:r>
              <a:rPr lang="en-US" dirty="0" smtClean="0">
                <a:solidFill>
                  <a:schemeClr val="bg1"/>
                </a:solidFill>
                <a:effectLst/>
              </a:rPr>
              <a:t>, </a:t>
            </a:r>
            <a:r>
              <a:rPr lang="en-US" dirty="0" err="1" smtClean="0">
                <a:solidFill>
                  <a:schemeClr val="bg1"/>
                </a:solidFill>
                <a:effectLst/>
              </a:rPr>
              <a:t>eo</a:t>
            </a:r>
            <a:r>
              <a:rPr lang="en-US" dirty="0" smtClean="0">
                <a:solidFill>
                  <a:schemeClr val="bg1"/>
                </a:solidFill>
                <a:effectLst/>
              </a:rPr>
              <a:t> quod Dominus in </a:t>
            </a:r>
            <a:r>
              <a:rPr lang="en-US" dirty="0" err="1" smtClean="0">
                <a:solidFill>
                  <a:schemeClr val="bg1"/>
                </a:solidFill>
                <a:effectLst/>
              </a:rPr>
              <a:t>illa</a:t>
            </a:r>
            <a:r>
              <a:rPr lang="en-US" dirty="0" smtClean="0">
                <a:solidFill>
                  <a:schemeClr val="bg1"/>
                </a:solidFill>
                <a:effectLst/>
              </a:rPr>
              <a:t> </a:t>
            </a:r>
            <a:r>
              <a:rPr lang="en-US" dirty="0" err="1" smtClean="0">
                <a:solidFill>
                  <a:schemeClr val="bg1"/>
                </a:solidFill>
                <a:effectLst/>
              </a:rPr>
              <a:t>resurrexit</a:t>
            </a:r>
            <a:r>
              <a:rPr lang="en-US" dirty="0" smtClean="0">
                <a:solidFill>
                  <a:schemeClr val="bg1"/>
                </a:solidFill>
                <a:effectLst/>
              </a:rPr>
              <a:t>.  </a:t>
            </a:r>
            <a:r>
              <a:rPr lang="en-US" b="1" dirty="0" err="1" smtClean="0">
                <a:solidFill>
                  <a:srgbClr val="FF0000"/>
                </a:solidFill>
                <a:effectLst/>
              </a:rPr>
              <a:t>Statuit</a:t>
            </a:r>
            <a:r>
              <a:rPr lang="en-US" b="1" dirty="0" smtClean="0">
                <a:solidFill>
                  <a:srgbClr val="FF0000"/>
                </a:solidFill>
                <a:effectLst/>
              </a:rPr>
              <a:t> </a:t>
            </a:r>
            <a:r>
              <a:rPr lang="en-US" b="1" dirty="0" err="1" smtClean="0">
                <a:solidFill>
                  <a:srgbClr val="FF0000"/>
                </a:solidFill>
                <a:effectLst/>
              </a:rPr>
              <a:t>autem</a:t>
            </a:r>
            <a:r>
              <a:rPr lang="en-US" b="1" dirty="0" smtClean="0">
                <a:solidFill>
                  <a:srgbClr val="FF0000"/>
                </a:solidFill>
                <a:effectLst/>
              </a:rPr>
              <a:t> idem papa </a:t>
            </a:r>
            <a:r>
              <a:rPr lang="en-US" b="1" dirty="0" err="1" smtClean="0">
                <a:solidFill>
                  <a:srgbClr val="FF0000"/>
                </a:solidFill>
                <a:effectLst/>
              </a:rPr>
              <a:t>ut</a:t>
            </a:r>
            <a:r>
              <a:rPr lang="en-US" b="1" dirty="0" smtClean="0">
                <a:solidFill>
                  <a:srgbClr val="FF0000"/>
                </a:solidFill>
                <a:effectLst/>
              </a:rPr>
              <a:t> </a:t>
            </a:r>
            <a:r>
              <a:rPr lang="en-US" b="1" dirty="0" err="1" smtClean="0">
                <a:solidFill>
                  <a:srgbClr val="FF0000"/>
                </a:solidFill>
                <a:effectLst/>
              </a:rPr>
              <a:t>otium</a:t>
            </a:r>
            <a:r>
              <a:rPr lang="en-US" b="1" dirty="0" smtClean="0">
                <a:solidFill>
                  <a:srgbClr val="FF0000"/>
                </a:solidFill>
                <a:effectLst/>
              </a:rPr>
              <a:t> </a:t>
            </a:r>
            <a:r>
              <a:rPr lang="en-US" b="1" dirty="0" err="1" smtClean="0">
                <a:solidFill>
                  <a:srgbClr val="FF0000"/>
                </a:solidFill>
                <a:effectLst/>
              </a:rPr>
              <a:t>sabbati</a:t>
            </a:r>
            <a:r>
              <a:rPr lang="en-US" b="1" dirty="0" smtClean="0">
                <a:solidFill>
                  <a:srgbClr val="FF0000"/>
                </a:solidFill>
                <a:effectLst/>
              </a:rPr>
              <a:t> </a:t>
            </a:r>
            <a:r>
              <a:rPr lang="en-US" b="1" dirty="0" err="1" smtClean="0">
                <a:solidFill>
                  <a:srgbClr val="FF0000"/>
                </a:solidFill>
                <a:effectLst/>
              </a:rPr>
              <a:t>magis</a:t>
            </a:r>
            <a:r>
              <a:rPr lang="en-US" b="1" dirty="0" smtClean="0">
                <a:solidFill>
                  <a:srgbClr val="FF0000"/>
                </a:solidFill>
                <a:effectLst/>
              </a:rPr>
              <a:t> in </a:t>
            </a:r>
            <a:r>
              <a:rPr lang="en-US" b="1" dirty="0" smtClean="0">
                <a:solidFill>
                  <a:srgbClr val="FFFF00"/>
                </a:solidFill>
                <a:effectLst/>
              </a:rPr>
              <a:t>[counterfeit]</a:t>
            </a:r>
            <a:r>
              <a:rPr lang="en-US" b="1" dirty="0" smtClean="0">
                <a:solidFill>
                  <a:srgbClr val="FF0000"/>
                </a:solidFill>
                <a:effectLst/>
              </a:rPr>
              <a:t> diem </a:t>
            </a:r>
            <a:r>
              <a:rPr lang="en-US" b="1" dirty="0" err="1" smtClean="0">
                <a:solidFill>
                  <a:srgbClr val="FF0000"/>
                </a:solidFill>
                <a:effectLst/>
              </a:rPr>
              <a:t>Dominicam</a:t>
            </a:r>
            <a:r>
              <a:rPr lang="en-US" b="1" dirty="0" smtClean="0">
                <a:solidFill>
                  <a:srgbClr val="FF0000"/>
                </a:solidFill>
                <a:effectLst/>
              </a:rPr>
              <a:t> </a:t>
            </a:r>
            <a:r>
              <a:rPr lang="en-US" b="1" dirty="0" smtClean="0">
                <a:solidFill>
                  <a:srgbClr val="FFFF00"/>
                </a:solidFill>
                <a:effectLst/>
              </a:rPr>
              <a:t>[Sunday]</a:t>
            </a:r>
            <a:r>
              <a:rPr lang="en-US" b="1" dirty="0" smtClean="0">
                <a:solidFill>
                  <a:srgbClr val="FF0000"/>
                </a:solidFill>
                <a:effectLst/>
              </a:rPr>
              <a:t> </a:t>
            </a:r>
            <a:r>
              <a:rPr lang="en-US" b="1" dirty="0" err="1" smtClean="0">
                <a:solidFill>
                  <a:srgbClr val="FF0000"/>
                </a:solidFill>
                <a:effectLst/>
              </a:rPr>
              <a:t>transferretur</a:t>
            </a:r>
            <a:r>
              <a:rPr lang="en-US" b="1" dirty="0" smtClean="0">
                <a:solidFill>
                  <a:srgbClr val="FF0000"/>
                </a:solidFill>
                <a:effectLst/>
              </a:rPr>
              <a:t>, </a:t>
            </a:r>
            <a:r>
              <a:rPr lang="en-US" b="1" dirty="0" err="1" smtClean="0">
                <a:solidFill>
                  <a:srgbClr val="FF0000"/>
                </a:solidFill>
                <a:effectLst/>
              </a:rPr>
              <a:t>ut</a:t>
            </a:r>
            <a:r>
              <a:rPr lang="en-US" b="1" dirty="0" smtClean="0">
                <a:solidFill>
                  <a:srgbClr val="FF0000"/>
                </a:solidFill>
                <a:effectLst/>
              </a:rPr>
              <a:t> </a:t>
            </a:r>
            <a:r>
              <a:rPr lang="en-US" b="1" dirty="0" err="1" smtClean="0">
                <a:solidFill>
                  <a:srgbClr val="FF0000"/>
                </a:solidFill>
                <a:effectLst/>
              </a:rPr>
              <a:t>ea</a:t>
            </a:r>
            <a:r>
              <a:rPr lang="en-US" b="1" dirty="0" smtClean="0">
                <a:solidFill>
                  <a:srgbClr val="FF0000"/>
                </a:solidFill>
                <a:effectLst/>
              </a:rPr>
              <a:t> die a </a:t>
            </a:r>
            <a:r>
              <a:rPr lang="en-US" b="1" dirty="0" err="1" smtClean="0">
                <a:solidFill>
                  <a:srgbClr val="FF0000"/>
                </a:solidFill>
                <a:effectLst/>
              </a:rPr>
              <a:t>terrenis</a:t>
            </a:r>
            <a:r>
              <a:rPr lang="en-US" b="1" dirty="0" smtClean="0">
                <a:solidFill>
                  <a:srgbClr val="FF0000"/>
                </a:solidFill>
                <a:effectLst/>
              </a:rPr>
              <a:t> </a:t>
            </a:r>
            <a:r>
              <a:rPr lang="en-US" b="1" dirty="0" err="1" smtClean="0">
                <a:solidFill>
                  <a:srgbClr val="FF0000"/>
                </a:solidFill>
                <a:effectLst/>
              </a:rPr>
              <a:t>operibus</a:t>
            </a:r>
            <a:r>
              <a:rPr lang="en-US" b="1" dirty="0" smtClean="0">
                <a:solidFill>
                  <a:srgbClr val="FF0000"/>
                </a:solidFill>
                <a:effectLst/>
              </a:rPr>
              <a:t> ad </a:t>
            </a:r>
            <a:r>
              <a:rPr lang="en-US" b="1" dirty="0" err="1" smtClean="0">
                <a:solidFill>
                  <a:srgbClr val="FF0000"/>
                </a:solidFill>
                <a:effectLst/>
              </a:rPr>
              <a:t>laudandum</a:t>
            </a:r>
            <a:r>
              <a:rPr lang="en-US" b="1" dirty="0" smtClean="0">
                <a:solidFill>
                  <a:srgbClr val="FF0000"/>
                </a:solidFill>
                <a:effectLst/>
              </a:rPr>
              <a:t> Deum </a:t>
            </a:r>
            <a:r>
              <a:rPr lang="en-US" b="1" dirty="0" err="1" smtClean="0">
                <a:solidFill>
                  <a:srgbClr val="FF0000"/>
                </a:solidFill>
                <a:effectLst/>
              </a:rPr>
              <a:t>vacaremus</a:t>
            </a:r>
            <a:r>
              <a:rPr lang="en-US" b="1" dirty="0" smtClean="0">
                <a:solidFill>
                  <a:srgbClr val="FF0000"/>
                </a:solidFill>
                <a:effectLst/>
              </a:rPr>
              <a:t>, </a:t>
            </a:r>
            <a:r>
              <a:rPr lang="en-US" b="1" dirty="0" err="1" smtClean="0">
                <a:solidFill>
                  <a:srgbClr val="FF0000"/>
                </a:solidFill>
                <a:effectLst/>
              </a:rPr>
              <a:t>justa</a:t>
            </a:r>
            <a:r>
              <a:rPr lang="en-US" b="1" dirty="0" smtClean="0">
                <a:solidFill>
                  <a:srgbClr val="FF0000"/>
                </a:solidFill>
                <a:effectLst/>
              </a:rPr>
              <a:t> </a:t>
            </a:r>
            <a:r>
              <a:rPr lang="en-US" b="1" dirty="0" err="1" smtClean="0">
                <a:solidFill>
                  <a:srgbClr val="FF0000"/>
                </a:solidFill>
                <a:effectLst/>
              </a:rPr>
              <a:t>illud</a:t>
            </a:r>
            <a:r>
              <a:rPr lang="en-US" b="1" dirty="0" smtClean="0">
                <a:solidFill>
                  <a:srgbClr val="FF0000"/>
                </a:solidFill>
                <a:effectLst/>
              </a:rPr>
              <a:t> quod scriptum </a:t>
            </a:r>
            <a:r>
              <a:rPr lang="en-US" b="1" dirty="0" err="1" smtClean="0">
                <a:solidFill>
                  <a:srgbClr val="FF0000"/>
                </a:solidFill>
                <a:effectLst/>
              </a:rPr>
              <a:t>est</a:t>
            </a:r>
            <a:r>
              <a:rPr lang="en-US" b="1" dirty="0" smtClean="0">
                <a:solidFill>
                  <a:srgbClr val="FF0000"/>
                </a:solidFill>
                <a:effectLst/>
              </a:rPr>
              <a:t> : Vacate et </a:t>
            </a:r>
            <a:r>
              <a:rPr lang="en-US" b="1" dirty="0" err="1" smtClean="0">
                <a:solidFill>
                  <a:srgbClr val="FF0000"/>
                </a:solidFill>
                <a:effectLst/>
              </a:rPr>
              <a:t>videte</a:t>
            </a:r>
            <a:r>
              <a:rPr lang="en-US" b="1" dirty="0" smtClean="0">
                <a:solidFill>
                  <a:srgbClr val="FF0000"/>
                </a:solidFill>
                <a:effectLst/>
              </a:rPr>
              <a:t>, </a:t>
            </a:r>
            <a:r>
              <a:rPr lang="en-US" b="1" dirty="0" err="1" smtClean="0">
                <a:solidFill>
                  <a:srgbClr val="FF0000"/>
                </a:solidFill>
                <a:effectLst/>
              </a:rPr>
              <a:t>quoniam</a:t>
            </a:r>
            <a:r>
              <a:rPr lang="en-US" b="1" dirty="0" smtClean="0">
                <a:solidFill>
                  <a:srgbClr val="FF0000"/>
                </a:solidFill>
                <a:effectLst/>
              </a:rPr>
              <a:t> ego sum Deus (</a:t>
            </a:r>
            <a:r>
              <a:rPr lang="en-US" b="1" dirty="0" err="1" smtClean="0">
                <a:solidFill>
                  <a:srgbClr val="FF0000"/>
                </a:solidFill>
                <a:effectLst/>
              </a:rPr>
              <a:t>Psal</a:t>
            </a:r>
            <a:r>
              <a:rPr lang="en-US" b="1" dirty="0" smtClean="0">
                <a:solidFill>
                  <a:srgbClr val="FF0000"/>
                </a:solidFill>
                <a:effectLst/>
              </a:rPr>
              <a:t>. XLV)</a:t>
            </a:r>
            <a:r>
              <a:rPr lang="en-US" dirty="0" smtClean="0">
                <a:solidFill>
                  <a:schemeClr val="bg1"/>
                </a:solidFill>
                <a:effectLst/>
              </a:rPr>
              <a:t>. ..." </a:t>
            </a:r>
            <a:r>
              <a:rPr lang="en-US" b="1" dirty="0" smtClean="0">
                <a:solidFill>
                  <a:schemeClr val="accent4">
                    <a:lumMod val="60000"/>
                    <a:lumOff val="40000"/>
                  </a:schemeClr>
                </a:solidFill>
                <a:effectLst/>
              </a:rPr>
              <a:t>- </a:t>
            </a:r>
            <a:r>
              <a:rPr lang="en-US" b="1" dirty="0" err="1" smtClean="0">
                <a:solidFill>
                  <a:schemeClr val="accent4">
                    <a:lumMod val="60000"/>
                    <a:lumOff val="40000"/>
                  </a:schemeClr>
                </a:solidFill>
                <a:effectLst/>
              </a:rPr>
              <a:t>Beati</a:t>
            </a:r>
            <a:r>
              <a:rPr lang="en-US" b="1" dirty="0" smtClean="0">
                <a:solidFill>
                  <a:schemeClr val="accent4">
                    <a:lumMod val="60000"/>
                    <a:lumOff val="40000"/>
                  </a:schemeClr>
                </a:solidFill>
                <a:effectLst/>
              </a:rPr>
              <a:t> </a:t>
            </a:r>
            <a:r>
              <a:rPr lang="en-US" b="1" dirty="0" err="1" smtClean="0">
                <a:solidFill>
                  <a:schemeClr val="accent4">
                    <a:lumMod val="60000"/>
                    <a:lumOff val="40000"/>
                  </a:schemeClr>
                </a:solidFill>
                <a:effectLst/>
              </a:rPr>
              <a:t>Rabani</a:t>
            </a:r>
            <a:r>
              <a:rPr lang="en-US" b="1" dirty="0" smtClean="0">
                <a:solidFill>
                  <a:schemeClr val="accent4">
                    <a:lumMod val="60000"/>
                    <a:lumOff val="40000"/>
                  </a:schemeClr>
                </a:solidFill>
                <a:effectLst/>
              </a:rPr>
              <a:t> </a:t>
            </a:r>
            <a:r>
              <a:rPr lang="en-US" b="1" dirty="0" err="1" smtClean="0">
                <a:solidFill>
                  <a:schemeClr val="accent4">
                    <a:lumMod val="60000"/>
                    <a:lumOff val="40000"/>
                  </a:schemeClr>
                </a:solidFill>
                <a:effectLst/>
              </a:rPr>
              <a:t>Mauri</a:t>
            </a:r>
            <a:r>
              <a:rPr lang="en-US" b="1" dirty="0" smtClean="0">
                <a:solidFill>
                  <a:schemeClr val="accent4">
                    <a:lumMod val="60000"/>
                    <a:lumOff val="40000"/>
                  </a:schemeClr>
                </a:solidFill>
                <a:effectLst/>
              </a:rPr>
              <a:t>, </a:t>
            </a:r>
            <a:r>
              <a:rPr lang="en-US" b="1" dirty="0" err="1" smtClean="0">
                <a:solidFill>
                  <a:schemeClr val="accent4">
                    <a:lumMod val="60000"/>
                    <a:lumOff val="40000"/>
                  </a:schemeClr>
                </a:solidFill>
                <a:effectLst/>
              </a:rPr>
              <a:t>Fuldensis</a:t>
            </a:r>
            <a:r>
              <a:rPr lang="en-US" b="1" dirty="0" smtClean="0">
                <a:solidFill>
                  <a:schemeClr val="accent4">
                    <a:lumMod val="60000"/>
                    <a:lumOff val="40000"/>
                  </a:schemeClr>
                </a:solidFill>
                <a:effectLst/>
              </a:rPr>
              <a:t> </a:t>
            </a:r>
            <a:r>
              <a:rPr lang="en-US" b="1" dirty="0" err="1" smtClean="0">
                <a:solidFill>
                  <a:schemeClr val="accent4">
                    <a:lumMod val="60000"/>
                    <a:lumOff val="40000"/>
                  </a:schemeClr>
                </a:solidFill>
                <a:effectLst/>
              </a:rPr>
              <a:t>Abbatis</a:t>
            </a:r>
            <a:r>
              <a:rPr lang="en-US" b="1" dirty="0" smtClean="0">
                <a:solidFill>
                  <a:schemeClr val="accent4">
                    <a:lumMod val="60000"/>
                    <a:lumOff val="40000"/>
                  </a:schemeClr>
                </a:solidFill>
                <a:effectLst/>
              </a:rPr>
              <a:t> et </a:t>
            </a:r>
            <a:r>
              <a:rPr lang="en-US" b="1" dirty="0" err="1" smtClean="0">
                <a:solidFill>
                  <a:schemeClr val="accent4">
                    <a:lumMod val="60000"/>
                    <a:lumOff val="40000"/>
                  </a:schemeClr>
                </a:solidFill>
                <a:effectLst/>
              </a:rPr>
              <a:t>Moguntini</a:t>
            </a:r>
            <a:r>
              <a:rPr lang="en-US" b="1" dirty="0" smtClean="0">
                <a:solidFill>
                  <a:schemeClr val="accent4">
                    <a:lumMod val="60000"/>
                    <a:lumOff val="40000"/>
                  </a:schemeClr>
                </a:solidFill>
                <a:effectLst/>
              </a:rPr>
              <a:t> </a:t>
            </a:r>
            <a:r>
              <a:rPr lang="en-US" b="1" dirty="0" err="1" smtClean="0">
                <a:solidFill>
                  <a:schemeClr val="accent4">
                    <a:lumMod val="60000"/>
                    <a:lumOff val="40000"/>
                  </a:schemeClr>
                </a:solidFill>
                <a:effectLst/>
              </a:rPr>
              <a:t>Archiepiscopi</a:t>
            </a:r>
            <a:r>
              <a:rPr lang="en-US" b="1" dirty="0" smtClean="0">
                <a:solidFill>
                  <a:schemeClr val="accent4">
                    <a:lumMod val="60000"/>
                    <a:lumOff val="40000"/>
                  </a:schemeClr>
                </a:solidFill>
                <a:effectLst/>
              </a:rPr>
              <a:t>, de </a:t>
            </a:r>
            <a:r>
              <a:rPr lang="en-US" b="1" dirty="0" err="1" smtClean="0">
                <a:solidFill>
                  <a:schemeClr val="accent4">
                    <a:lumMod val="60000"/>
                    <a:lumOff val="40000"/>
                  </a:schemeClr>
                </a:solidFill>
                <a:effectLst/>
              </a:rPr>
              <a:t>Clericorum</a:t>
            </a:r>
            <a:r>
              <a:rPr lang="en-US" b="1" dirty="0" smtClean="0">
                <a:solidFill>
                  <a:schemeClr val="accent4">
                    <a:lumMod val="60000"/>
                    <a:lumOff val="40000"/>
                  </a:schemeClr>
                </a:solidFill>
                <a:effectLst/>
              </a:rPr>
              <a:t> </a:t>
            </a:r>
            <a:r>
              <a:rPr lang="en-US" b="1" dirty="0" err="1" smtClean="0">
                <a:solidFill>
                  <a:schemeClr val="accent4">
                    <a:lumMod val="60000"/>
                    <a:lumOff val="40000"/>
                  </a:schemeClr>
                </a:solidFill>
                <a:effectLst/>
              </a:rPr>
              <a:t>Institutione</a:t>
            </a:r>
            <a:r>
              <a:rPr lang="en-US" b="1" dirty="0" smtClean="0">
                <a:solidFill>
                  <a:schemeClr val="accent4">
                    <a:lumMod val="60000"/>
                    <a:lumOff val="40000"/>
                  </a:schemeClr>
                </a:solidFill>
                <a:effectLst/>
              </a:rPr>
              <a:t>, ad </a:t>
            </a:r>
            <a:r>
              <a:rPr lang="en-US" b="1" dirty="0" err="1" smtClean="0">
                <a:solidFill>
                  <a:schemeClr val="accent4">
                    <a:lumMod val="60000"/>
                    <a:lumOff val="40000"/>
                  </a:schemeClr>
                </a:solidFill>
                <a:effectLst/>
              </a:rPr>
              <a:t>Heistulphum</a:t>
            </a:r>
            <a:r>
              <a:rPr lang="en-US" b="1" dirty="0" smtClean="0">
                <a:solidFill>
                  <a:schemeClr val="accent4">
                    <a:lumMod val="60000"/>
                    <a:lumOff val="40000"/>
                  </a:schemeClr>
                </a:solidFill>
                <a:effectLst/>
              </a:rPr>
              <a:t> </a:t>
            </a:r>
            <a:r>
              <a:rPr lang="en-US" b="1" dirty="0" err="1" smtClean="0">
                <a:solidFill>
                  <a:schemeClr val="accent4">
                    <a:lumMod val="60000"/>
                    <a:lumOff val="40000"/>
                  </a:schemeClr>
                </a:solidFill>
                <a:effectLst/>
              </a:rPr>
              <a:t>Archiepiscopum</a:t>
            </a:r>
            <a:r>
              <a:rPr lang="en-US" b="1" dirty="0" smtClean="0">
                <a:solidFill>
                  <a:schemeClr val="accent4">
                    <a:lumMod val="60000"/>
                    <a:lumOff val="40000"/>
                  </a:schemeClr>
                </a:solidFill>
                <a:effectLst/>
              </a:rPr>
              <a:t>; </a:t>
            </a:r>
            <a:r>
              <a:rPr lang="en-US" b="1" dirty="0" err="1" smtClean="0">
                <a:solidFill>
                  <a:schemeClr val="accent4">
                    <a:lumMod val="60000"/>
                    <a:lumOff val="40000"/>
                  </a:schemeClr>
                </a:solidFill>
                <a:effectLst/>
              </a:rPr>
              <a:t>Libri</a:t>
            </a:r>
            <a:r>
              <a:rPr lang="en-US" b="1" dirty="0" smtClean="0">
                <a:solidFill>
                  <a:schemeClr val="accent4">
                    <a:lumMod val="60000"/>
                    <a:lumOff val="40000"/>
                  </a:schemeClr>
                </a:solidFill>
                <a:effectLst/>
              </a:rPr>
              <a:t> </a:t>
            </a:r>
            <a:r>
              <a:rPr lang="en-US" b="1" dirty="0" err="1" smtClean="0">
                <a:solidFill>
                  <a:schemeClr val="accent4">
                    <a:lumMod val="60000"/>
                    <a:lumOff val="40000"/>
                  </a:schemeClr>
                </a:solidFill>
                <a:effectLst/>
              </a:rPr>
              <a:t>Tres</a:t>
            </a:r>
            <a:r>
              <a:rPr lang="en-US" b="1" dirty="0" smtClean="0">
                <a:solidFill>
                  <a:schemeClr val="accent4">
                    <a:lumMod val="60000"/>
                    <a:lumOff val="40000"/>
                  </a:schemeClr>
                </a:solidFill>
                <a:effectLst/>
              </a:rPr>
              <a:t>. (Anno 819.)  Ad </a:t>
            </a:r>
            <a:r>
              <a:rPr lang="en-US" b="1" dirty="0" err="1" smtClean="0">
                <a:solidFill>
                  <a:schemeClr val="accent4">
                    <a:lumMod val="60000"/>
                    <a:lumOff val="40000"/>
                  </a:schemeClr>
                </a:solidFill>
                <a:effectLst/>
              </a:rPr>
              <a:t>Fratres</a:t>
            </a:r>
            <a:r>
              <a:rPr lang="en-US" b="1" dirty="0" smtClean="0">
                <a:solidFill>
                  <a:schemeClr val="accent4">
                    <a:lumMod val="60000"/>
                    <a:lumOff val="40000"/>
                  </a:schemeClr>
                </a:solidFill>
                <a:effectLst/>
              </a:rPr>
              <a:t> </a:t>
            </a:r>
            <a:r>
              <a:rPr lang="en-US" b="1" dirty="0" err="1" smtClean="0">
                <a:solidFill>
                  <a:schemeClr val="accent4">
                    <a:lumMod val="60000"/>
                    <a:lumOff val="40000"/>
                  </a:schemeClr>
                </a:solidFill>
                <a:effectLst/>
              </a:rPr>
              <a:t>Fuldenses</a:t>
            </a:r>
            <a:r>
              <a:rPr lang="en-US" b="1" dirty="0" smtClean="0">
                <a:solidFill>
                  <a:schemeClr val="accent4">
                    <a:lumMod val="60000"/>
                    <a:lumOff val="40000"/>
                  </a:schemeClr>
                </a:solidFill>
                <a:effectLst/>
              </a:rPr>
              <a:t> </a:t>
            </a:r>
            <a:r>
              <a:rPr lang="en-US" b="1" dirty="0" err="1" smtClean="0">
                <a:solidFill>
                  <a:schemeClr val="accent4">
                    <a:lumMod val="60000"/>
                    <a:lumOff val="40000"/>
                  </a:schemeClr>
                </a:solidFill>
                <a:effectLst/>
              </a:rPr>
              <a:t>Epigramma</a:t>
            </a:r>
            <a:r>
              <a:rPr lang="en-US" b="1" dirty="0" smtClean="0">
                <a:solidFill>
                  <a:schemeClr val="accent4">
                    <a:lumMod val="60000"/>
                    <a:lumOff val="40000"/>
                  </a:schemeClr>
                </a:solidFill>
                <a:effectLst/>
              </a:rPr>
              <a:t> </a:t>
            </a:r>
            <a:r>
              <a:rPr lang="en-US" b="1" dirty="0" err="1" smtClean="0">
                <a:solidFill>
                  <a:schemeClr val="accent4">
                    <a:lumMod val="60000"/>
                    <a:lumOff val="40000"/>
                  </a:schemeClr>
                </a:solidFill>
                <a:effectLst/>
              </a:rPr>
              <a:t>Ejusdem</a:t>
            </a:r>
            <a:r>
              <a:rPr lang="en-US" b="1" dirty="0" smtClean="0">
                <a:solidFill>
                  <a:schemeClr val="accent4">
                    <a:lumMod val="60000"/>
                    <a:lumOff val="40000"/>
                  </a:schemeClr>
                </a:solidFill>
                <a:effectLst/>
              </a:rPr>
              <a:t>; Liber </a:t>
            </a:r>
            <a:r>
              <a:rPr lang="en-US" b="1" dirty="0" err="1" smtClean="0">
                <a:solidFill>
                  <a:schemeClr val="accent4">
                    <a:lumMod val="60000"/>
                    <a:lumOff val="40000"/>
                  </a:schemeClr>
                </a:solidFill>
                <a:effectLst/>
              </a:rPr>
              <a:t>Secundus</a:t>
            </a:r>
            <a:r>
              <a:rPr lang="en-US" b="1" dirty="0" smtClean="0">
                <a:solidFill>
                  <a:schemeClr val="accent4">
                    <a:lumMod val="60000"/>
                    <a:lumOff val="40000"/>
                  </a:schemeClr>
                </a:solidFill>
                <a:effectLst/>
              </a:rPr>
              <a:t>, Caput XLVI. Column 361 (Left; PDF page 35)</a:t>
            </a:r>
            <a:r>
              <a:rPr lang="en-US" b="1" dirty="0" smtClean="0">
                <a:solidFill>
                  <a:schemeClr val="bg1"/>
                </a:solidFill>
                <a:effectLst/>
              </a:rPr>
              <a:t> </a:t>
            </a:r>
            <a:r>
              <a:rPr lang="en-US" b="1" dirty="0" smtClean="0">
                <a:solidFill>
                  <a:srgbClr val="FFFF00"/>
                </a:solidFill>
                <a:effectLst/>
              </a:rPr>
              <a:t>- http://www.documentacatholicaomnia.eu/02m/0788-0856,_Rabanus_Maurus,_De_Clericorum_Institutione_Ad_Heistulphum_Archiepiscopum_Libri_Tres,_MLT.pdf</a:t>
            </a:r>
          </a:p>
        </p:txBody>
      </p:sp>
    </p:spTree>
    <p:extLst>
      <p:ext uri="{BB962C8B-B14F-4D97-AF65-F5344CB8AC3E}">
        <p14:creationId xmlns="" xmlns:p14="http://schemas.microsoft.com/office/powerpoint/2010/main" val="23169166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2800" b="1" dirty="0" smtClean="0">
                <a:solidFill>
                  <a:schemeClr val="bg1"/>
                </a:solidFill>
                <a:effectLst/>
              </a:rPr>
              <a:t>Victory:  </a:t>
            </a:r>
            <a:r>
              <a:rPr lang="en-US" sz="2800" b="1" dirty="0" smtClean="0">
                <a:solidFill>
                  <a:srgbClr val="00B0F0"/>
                </a:solidFill>
                <a:effectLst/>
              </a:rPr>
              <a:t>3.</a:t>
            </a:r>
            <a:r>
              <a:rPr lang="en-US" sz="2800" dirty="0" smtClean="0">
                <a:solidFill>
                  <a:schemeClr val="bg1"/>
                </a:solidFill>
                <a:effectLst/>
              </a:rPr>
              <a:t> </a:t>
            </a:r>
            <a:r>
              <a:rPr lang="en-US" sz="2800" b="1" u="sng" dirty="0" smtClean="0">
                <a:solidFill>
                  <a:schemeClr val="bg1"/>
                </a:solidFill>
                <a:effectLst/>
              </a:rPr>
              <a:t>over</a:t>
            </a:r>
            <a:r>
              <a:rPr lang="en-US" sz="2800" dirty="0" smtClean="0">
                <a:solidFill>
                  <a:schemeClr val="bg1"/>
                </a:solidFill>
                <a:effectLst/>
              </a:rPr>
              <a:t> the </a:t>
            </a:r>
            <a:r>
              <a:rPr lang="en-US" sz="2800" b="1" dirty="0" smtClean="0">
                <a:solidFill>
                  <a:schemeClr val="bg1"/>
                </a:solidFill>
                <a:effectLst/>
              </a:rPr>
              <a:t>“mark”</a:t>
            </a:r>
            <a:r>
              <a:rPr lang="en-US" sz="2800" dirty="0" smtClean="0">
                <a:solidFill>
                  <a:schemeClr val="bg1"/>
                </a:solidFill>
                <a:effectLst/>
              </a:rPr>
              <a:t> of </a:t>
            </a:r>
            <a:r>
              <a:rPr lang="en-US" sz="2800" b="1" dirty="0" smtClean="0">
                <a:solidFill>
                  <a:schemeClr val="bg1"/>
                </a:solidFill>
                <a:effectLst/>
              </a:rPr>
              <a:t>“the beast”</a:t>
            </a:r>
            <a:r>
              <a:rPr lang="en-US" sz="2800" dirty="0" smtClean="0">
                <a:solidFill>
                  <a:schemeClr val="bg1"/>
                </a:solidFill>
                <a:effectLst/>
              </a:rPr>
              <a:t> (Rev. 13:16,17, 14:9,11, 15:2, 16:2, 19:20, 20:4)</a:t>
            </a:r>
            <a:endParaRPr lang="en-US" sz="2800" dirty="0">
              <a:solidFill>
                <a:schemeClr val="bg1"/>
              </a:solidFill>
              <a:effectLst/>
            </a:endParaRPr>
          </a:p>
        </p:txBody>
      </p:sp>
      <p:sp>
        <p:nvSpPr>
          <p:cNvPr id="9" name="TextBox 8"/>
          <p:cNvSpPr txBox="1"/>
          <p:nvPr/>
        </p:nvSpPr>
        <p:spPr>
          <a:xfrm>
            <a:off x="188687" y="5791200"/>
            <a:ext cx="8795656" cy="923330"/>
          </a:xfrm>
          <a:prstGeom prst="rect">
            <a:avLst/>
          </a:prstGeom>
          <a:noFill/>
        </p:spPr>
        <p:txBody>
          <a:bodyPr wrap="square" rtlCol="0">
            <a:spAutoFit/>
          </a:bodyPr>
          <a:lstStyle/>
          <a:p>
            <a:pPr algn="ctr"/>
            <a:r>
              <a:rPr lang="en-US" dirty="0" smtClean="0">
                <a:solidFill>
                  <a:schemeClr val="bg1"/>
                </a:solidFill>
              </a:rPr>
              <a:t>The “mark” of Papal Rome’s (Sea Beast) authority is it’s official claim to change “the times and laws” of the Most High God, especially in the Sabbath commandment, altering the “solemnity” from the 7</a:t>
            </a:r>
            <a:r>
              <a:rPr lang="en-US" baseline="30000" dirty="0" smtClean="0">
                <a:solidFill>
                  <a:schemeClr val="bg1"/>
                </a:solidFill>
              </a:rPr>
              <a:t>th</a:t>
            </a:r>
            <a:r>
              <a:rPr lang="en-US" dirty="0" smtClean="0">
                <a:solidFill>
                  <a:schemeClr val="bg1"/>
                </a:solidFill>
              </a:rPr>
              <a:t> Day (Sabbath) to the 1</a:t>
            </a:r>
            <a:r>
              <a:rPr lang="en-US" baseline="30000" dirty="0" smtClean="0">
                <a:solidFill>
                  <a:schemeClr val="bg1"/>
                </a:solidFill>
              </a:rPr>
              <a:t>st</a:t>
            </a:r>
            <a:r>
              <a:rPr lang="en-US" dirty="0" smtClean="0">
                <a:solidFill>
                  <a:schemeClr val="bg1"/>
                </a:solidFill>
              </a:rPr>
              <a:t> Day of the week (Sunday).</a:t>
            </a:r>
            <a:endParaRPr lang="en-US" dirty="0">
              <a:solidFill>
                <a:schemeClr val="bg1"/>
              </a:solidFill>
            </a:endParaRPr>
          </a:p>
        </p:txBody>
      </p:sp>
      <p:sp>
        <p:nvSpPr>
          <p:cNvPr id="3" name="Content Placeholder 2"/>
          <p:cNvSpPr>
            <a:spLocks noGrp="1"/>
          </p:cNvSpPr>
          <p:nvPr>
            <p:ph idx="1"/>
          </p:nvPr>
        </p:nvSpPr>
        <p:spPr>
          <a:xfrm>
            <a:off x="0" y="1094509"/>
            <a:ext cx="8984343" cy="4696691"/>
          </a:xfrm>
        </p:spPr>
        <p:txBody>
          <a:bodyPr anchor="ctr">
            <a:normAutofit fontScale="77500" lnSpcReduction="20000"/>
          </a:bodyPr>
          <a:lstStyle/>
          <a:p>
            <a:r>
              <a:rPr lang="en-US" dirty="0" smtClean="0">
                <a:solidFill>
                  <a:schemeClr val="bg1"/>
                </a:solidFill>
                <a:effectLst/>
              </a:rPr>
              <a:t>“</a:t>
            </a:r>
            <a:r>
              <a:rPr lang="en-US" dirty="0" smtClean="0">
                <a:solidFill>
                  <a:schemeClr val="bg1"/>
                </a:solidFill>
              </a:rPr>
              <a:t>... yet </a:t>
            </a:r>
            <a:r>
              <a:rPr lang="en-US" dirty="0">
                <a:solidFill>
                  <a:schemeClr val="bg1"/>
                </a:solidFill>
              </a:rPr>
              <a:t>we find St. </a:t>
            </a:r>
            <a:r>
              <a:rPr lang="en-US" dirty="0" err="1">
                <a:solidFill>
                  <a:schemeClr val="bg1"/>
                </a:solidFill>
              </a:rPr>
              <a:t>Cæsarius</a:t>
            </a:r>
            <a:r>
              <a:rPr lang="en-US" dirty="0">
                <a:solidFill>
                  <a:schemeClr val="bg1"/>
                </a:solidFill>
              </a:rPr>
              <a:t> of Arles in the </a:t>
            </a:r>
            <a:r>
              <a:rPr lang="en-US" b="1" u="sng" dirty="0">
                <a:solidFill>
                  <a:srgbClr val="FF0000"/>
                </a:solidFill>
              </a:rPr>
              <a:t>sixth century</a:t>
            </a:r>
            <a:r>
              <a:rPr lang="en-US" dirty="0">
                <a:solidFill>
                  <a:schemeClr val="bg1"/>
                </a:solidFill>
              </a:rPr>
              <a:t> teaching that the holy Doctors of the Church had decreed that the whole glory of the Jewish </a:t>
            </a:r>
            <a:r>
              <a:rPr lang="en-US" b="1" u="sng" dirty="0">
                <a:solidFill>
                  <a:srgbClr val="00B0F0"/>
                </a:solidFill>
              </a:rPr>
              <a:t>Sabbath</a:t>
            </a:r>
            <a:r>
              <a:rPr lang="en-US" dirty="0">
                <a:solidFill>
                  <a:schemeClr val="bg1"/>
                </a:solidFill>
              </a:rPr>
              <a:t> had been </a:t>
            </a:r>
            <a:r>
              <a:rPr lang="en-US" b="1" u="sng" dirty="0">
                <a:solidFill>
                  <a:schemeClr val="accent4">
                    <a:lumMod val="60000"/>
                    <a:lumOff val="40000"/>
                  </a:schemeClr>
                </a:solidFill>
              </a:rPr>
              <a:t>transferred</a:t>
            </a:r>
            <a:r>
              <a:rPr lang="en-US" dirty="0">
                <a:solidFill>
                  <a:schemeClr val="bg1"/>
                </a:solidFill>
              </a:rPr>
              <a:t> to the Sunday, and that Christians must keep the Sunday holy in the same way as the Jews had been commanded to keep holy the Sabbath Day. … From the </a:t>
            </a:r>
            <a:r>
              <a:rPr lang="en-US" b="1" u="sng" dirty="0">
                <a:solidFill>
                  <a:schemeClr val="bg1"/>
                </a:solidFill>
              </a:rPr>
              <a:t>eight century</a:t>
            </a:r>
            <a:r>
              <a:rPr lang="en-US" dirty="0">
                <a:solidFill>
                  <a:schemeClr val="bg1"/>
                </a:solidFill>
              </a:rPr>
              <a:t> the law began to be formulated as it exists at the present day, and the local councils forbade servile work, public buying and selling, pleading in the law courts, and the public and solemn taking of oaths. There is a large body of civil legislation on the Sunday rest side by side with the ecclesiastical. ...” </a:t>
            </a:r>
            <a:r>
              <a:rPr lang="en-US" b="1" dirty="0">
                <a:solidFill>
                  <a:schemeClr val="accent4">
                    <a:lumMod val="60000"/>
                    <a:lumOff val="40000"/>
                  </a:schemeClr>
                </a:solidFill>
              </a:rPr>
              <a:t>[Roman Catholic Online Encyclopedia; </a:t>
            </a:r>
            <a:r>
              <a:rPr lang="en-US" b="1" dirty="0" smtClean="0">
                <a:solidFill>
                  <a:schemeClr val="accent4">
                    <a:lumMod val="60000"/>
                    <a:lumOff val="40000"/>
                  </a:schemeClr>
                </a:solidFill>
              </a:rPr>
              <a:t>section “S”, Sunday</a:t>
            </a:r>
            <a:r>
              <a:rPr lang="en-US" b="1" dirty="0">
                <a:solidFill>
                  <a:schemeClr val="accent4">
                    <a:lumMod val="60000"/>
                    <a:lumOff val="40000"/>
                  </a:schemeClr>
                </a:solidFill>
              </a:rPr>
              <a:t>]</a:t>
            </a:r>
            <a:r>
              <a:rPr lang="en-US" dirty="0">
                <a:solidFill>
                  <a:schemeClr val="bg1"/>
                </a:solidFill>
              </a:rPr>
              <a:t> </a:t>
            </a:r>
            <a:r>
              <a:rPr lang="en-US" dirty="0" smtClean="0">
                <a:solidFill>
                  <a:schemeClr val="bg1"/>
                </a:solidFill>
              </a:rPr>
              <a:t>- </a:t>
            </a:r>
            <a:r>
              <a:rPr lang="en-US" b="1" dirty="0" smtClean="0">
                <a:solidFill>
                  <a:srgbClr val="FFFF00"/>
                </a:solidFill>
              </a:rPr>
              <a:t>http://www.newadvent.org/cathen/14335a.htm</a:t>
            </a:r>
            <a:endParaRPr lang="en-US" b="1" dirty="0" smtClean="0">
              <a:solidFill>
                <a:srgbClr val="FFFF00"/>
              </a:solidFill>
              <a:effectLst/>
            </a:endParaRPr>
          </a:p>
        </p:txBody>
      </p:sp>
    </p:spTree>
    <p:extLst>
      <p:ext uri="{BB962C8B-B14F-4D97-AF65-F5344CB8AC3E}">
        <p14:creationId xmlns="" xmlns:p14="http://schemas.microsoft.com/office/powerpoint/2010/main" val="12461963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2800" b="1" dirty="0" smtClean="0">
                <a:solidFill>
                  <a:schemeClr val="bg1"/>
                </a:solidFill>
                <a:effectLst/>
              </a:rPr>
              <a:t>Victory:  </a:t>
            </a:r>
            <a:r>
              <a:rPr lang="en-US" sz="2800" b="1" dirty="0" smtClean="0">
                <a:solidFill>
                  <a:srgbClr val="00B0F0"/>
                </a:solidFill>
                <a:effectLst/>
              </a:rPr>
              <a:t>3.</a:t>
            </a:r>
            <a:r>
              <a:rPr lang="en-US" sz="2800" dirty="0" smtClean="0">
                <a:solidFill>
                  <a:schemeClr val="bg1"/>
                </a:solidFill>
                <a:effectLst/>
              </a:rPr>
              <a:t> </a:t>
            </a:r>
            <a:r>
              <a:rPr lang="en-US" sz="2800" b="1" u="sng" dirty="0" smtClean="0">
                <a:solidFill>
                  <a:schemeClr val="bg1"/>
                </a:solidFill>
                <a:effectLst/>
              </a:rPr>
              <a:t>over</a:t>
            </a:r>
            <a:r>
              <a:rPr lang="en-US" sz="2800" dirty="0" smtClean="0">
                <a:solidFill>
                  <a:schemeClr val="bg1"/>
                </a:solidFill>
                <a:effectLst/>
              </a:rPr>
              <a:t> the </a:t>
            </a:r>
            <a:r>
              <a:rPr lang="en-US" sz="2800" b="1" dirty="0" smtClean="0">
                <a:solidFill>
                  <a:schemeClr val="bg1"/>
                </a:solidFill>
                <a:effectLst/>
              </a:rPr>
              <a:t>“mark”</a:t>
            </a:r>
            <a:r>
              <a:rPr lang="en-US" sz="2800" dirty="0" smtClean="0">
                <a:solidFill>
                  <a:schemeClr val="bg1"/>
                </a:solidFill>
                <a:effectLst/>
              </a:rPr>
              <a:t> of </a:t>
            </a:r>
            <a:r>
              <a:rPr lang="en-US" sz="2800" b="1" dirty="0" smtClean="0">
                <a:solidFill>
                  <a:schemeClr val="bg1"/>
                </a:solidFill>
                <a:effectLst/>
              </a:rPr>
              <a:t>“the beast”</a:t>
            </a:r>
            <a:r>
              <a:rPr lang="en-US" sz="2800" dirty="0" smtClean="0">
                <a:solidFill>
                  <a:schemeClr val="bg1"/>
                </a:solidFill>
                <a:effectLst/>
              </a:rPr>
              <a:t> (Rev. 13:16,17, 14:9,11, 15:2, 16:2, 19:20, 20:4)</a:t>
            </a:r>
            <a:endParaRPr lang="en-US" sz="2800" dirty="0">
              <a:solidFill>
                <a:schemeClr val="bg1"/>
              </a:solidFill>
              <a:effectLst/>
            </a:endParaRPr>
          </a:p>
        </p:txBody>
      </p:sp>
      <p:sp>
        <p:nvSpPr>
          <p:cNvPr id="9" name="TextBox 8"/>
          <p:cNvSpPr txBox="1"/>
          <p:nvPr/>
        </p:nvSpPr>
        <p:spPr>
          <a:xfrm>
            <a:off x="188687" y="5791200"/>
            <a:ext cx="8795656" cy="923330"/>
          </a:xfrm>
          <a:prstGeom prst="rect">
            <a:avLst/>
          </a:prstGeom>
          <a:noFill/>
        </p:spPr>
        <p:txBody>
          <a:bodyPr wrap="square" rtlCol="0">
            <a:spAutoFit/>
          </a:bodyPr>
          <a:lstStyle/>
          <a:p>
            <a:pPr algn="ctr"/>
            <a:r>
              <a:rPr lang="en-US" dirty="0" smtClean="0">
                <a:solidFill>
                  <a:schemeClr val="bg1"/>
                </a:solidFill>
              </a:rPr>
              <a:t>The “mark” of Papal Rome’s (Sea Beast) authority is it’s official claim to change “the times and laws” of the Most High God, especially in the Sabbath commandment, altering the “solemnity” from the 7</a:t>
            </a:r>
            <a:r>
              <a:rPr lang="en-US" baseline="30000" dirty="0" smtClean="0">
                <a:solidFill>
                  <a:schemeClr val="bg1"/>
                </a:solidFill>
              </a:rPr>
              <a:t>th</a:t>
            </a:r>
            <a:r>
              <a:rPr lang="en-US" dirty="0" smtClean="0">
                <a:solidFill>
                  <a:schemeClr val="bg1"/>
                </a:solidFill>
              </a:rPr>
              <a:t> Day (Sabbath) to the 1</a:t>
            </a:r>
            <a:r>
              <a:rPr lang="en-US" baseline="30000" dirty="0" smtClean="0">
                <a:solidFill>
                  <a:schemeClr val="bg1"/>
                </a:solidFill>
              </a:rPr>
              <a:t>st</a:t>
            </a:r>
            <a:r>
              <a:rPr lang="en-US" dirty="0" smtClean="0">
                <a:solidFill>
                  <a:schemeClr val="bg1"/>
                </a:solidFill>
              </a:rPr>
              <a:t> Day of the week (Sunday).</a:t>
            </a:r>
            <a:endParaRPr lang="en-US" dirty="0">
              <a:solidFill>
                <a:schemeClr val="bg1"/>
              </a:solidFill>
            </a:endParaRPr>
          </a:p>
        </p:txBody>
      </p:sp>
      <p:sp>
        <p:nvSpPr>
          <p:cNvPr id="3" name="Content Placeholder 2"/>
          <p:cNvSpPr>
            <a:spLocks noGrp="1"/>
          </p:cNvSpPr>
          <p:nvPr>
            <p:ph idx="1"/>
          </p:nvPr>
        </p:nvSpPr>
        <p:spPr>
          <a:xfrm>
            <a:off x="0" y="1094509"/>
            <a:ext cx="8984343" cy="4696691"/>
          </a:xfrm>
        </p:spPr>
        <p:txBody>
          <a:bodyPr anchor="ctr">
            <a:normAutofit fontScale="55000" lnSpcReduction="20000"/>
          </a:bodyPr>
          <a:lstStyle/>
          <a:p>
            <a:r>
              <a:rPr lang="en-US" dirty="0" smtClean="0">
                <a:solidFill>
                  <a:schemeClr val="bg1"/>
                </a:solidFill>
                <a:effectLst/>
              </a:rPr>
              <a:t>“</a:t>
            </a:r>
            <a:r>
              <a:rPr lang="en-US" dirty="0">
                <a:solidFill>
                  <a:schemeClr val="bg1"/>
                </a:solidFill>
              </a:rPr>
              <a:t>... Jesus exercised his sovereign power to abrogate the </a:t>
            </a:r>
            <a:r>
              <a:rPr lang="en-US" dirty="0" err="1">
                <a:solidFill>
                  <a:schemeClr val="bg1"/>
                </a:solidFill>
              </a:rPr>
              <a:t>sabbath</a:t>
            </a:r>
            <a:r>
              <a:rPr lang="en-US" dirty="0">
                <a:solidFill>
                  <a:schemeClr val="bg1"/>
                </a:solidFill>
              </a:rPr>
              <a:t> law in at least some way. … </a:t>
            </a:r>
            <a:r>
              <a:rPr lang="en-US" b="1" u="sng" dirty="0">
                <a:solidFill>
                  <a:srgbClr val="FFFF00"/>
                </a:solidFill>
              </a:rPr>
              <a:t>The </a:t>
            </a:r>
            <a:r>
              <a:rPr lang="en-US" b="1" u="sng" dirty="0" err="1">
                <a:solidFill>
                  <a:srgbClr val="FFFF00"/>
                </a:solidFill>
              </a:rPr>
              <a:t>sabbath</a:t>
            </a:r>
            <a:r>
              <a:rPr lang="en-US" dirty="0">
                <a:solidFill>
                  <a:schemeClr val="bg1"/>
                </a:solidFill>
              </a:rPr>
              <a:t> command is the only one </a:t>
            </a:r>
            <a:r>
              <a:rPr lang="en-US" b="1" u="sng" dirty="0">
                <a:solidFill>
                  <a:schemeClr val="bg1"/>
                </a:solidFill>
              </a:rPr>
              <a:t>of the Ten Commandments</a:t>
            </a:r>
            <a:r>
              <a:rPr lang="en-US" dirty="0">
                <a:solidFill>
                  <a:schemeClr val="bg1"/>
                </a:solidFill>
              </a:rPr>
              <a:t> which </a:t>
            </a:r>
            <a:r>
              <a:rPr lang="en-US" b="1" u="sng" dirty="0">
                <a:solidFill>
                  <a:srgbClr val="FFFF00"/>
                </a:solidFill>
              </a:rPr>
              <a:t>can be altered</a:t>
            </a:r>
            <a:r>
              <a:rPr lang="en-US" dirty="0">
                <a:solidFill>
                  <a:schemeClr val="bg1"/>
                </a:solidFill>
              </a:rPr>
              <a:t> in any way, because only it is a part of the ceremonial law. </a:t>
            </a:r>
            <a:r>
              <a:rPr lang="en-US" b="1" u="sng" dirty="0">
                <a:solidFill>
                  <a:srgbClr val="FFFF00"/>
                </a:solidFill>
              </a:rPr>
              <a:t>This is taught by the </a:t>
            </a:r>
            <a:r>
              <a:rPr lang="en-US" b="1" i="1" u="sng" dirty="0">
                <a:solidFill>
                  <a:srgbClr val="FFFF00"/>
                </a:solidFill>
              </a:rPr>
              <a:t>Roman Catechism</a:t>
            </a:r>
            <a:r>
              <a:rPr lang="en-US" b="1" u="sng" dirty="0">
                <a:solidFill>
                  <a:srgbClr val="FFFF00"/>
                </a:solidFill>
              </a:rPr>
              <a:t> issued after the Council of Trent</a:t>
            </a:r>
            <a:r>
              <a:rPr lang="en-US" dirty="0">
                <a:solidFill>
                  <a:schemeClr val="bg1"/>
                </a:solidFill>
              </a:rPr>
              <a:t>:</a:t>
            </a:r>
            <a:r>
              <a:rPr lang="en-US" dirty="0" smtClean="0">
                <a:solidFill>
                  <a:schemeClr val="bg1"/>
                </a:solidFill>
                <a:effectLst/>
              </a:rPr>
              <a:t> </a:t>
            </a:r>
            <a:br>
              <a:rPr lang="en-US" dirty="0" smtClean="0">
                <a:solidFill>
                  <a:schemeClr val="bg1"/>
                </a:solidFill>
                <a:effectLst/>
              </a:rPr>
            </a:br>
            <a:endParaRPr lang="en-US" dirty="0" smtClean="0">
              <a:solidFill>
                <a:schemeClr val="bg1"/>
              </a:solidFill>
              <a:effectLst/>
            </a:endParaRPr>
          </a:p>
          <a:p>
            <a:r>
              <a:rPr lang="en-US" dirty="0">
                <a:solidFill>
                  <a:schemeClr val="bg1"/>
                </a:solidFill>
              </a:rPr>
              <a:t>The other commandments of the Decalogue are precepts of the natural law, obligatory at all times and unalterable. Hence, after the abrogation of the Law of Moses, all the Commandments contained in the two tables are observed by Christians, not indeed because their observance is commanded by Moses, but because they are in conformity with nature which dictates obedience to them. This Commandment about the observance of the </a:t>
            </a:r>
            <a:r>
              <a:rPr lang="en-US" dirty="0" err="1">
                <a:solidFill>
                  <a:schemeClr val="bg1"/>
                </a:solidFill>
              </a:rPr>
              <a:t>sabbath</a:t>
            </a:r>
            <a:r>
              <a:rPr lang="en-US" dirty="0">
                <a:solidFill>
                  <a:schemeClr val="bg1"/>
                </a:solidFill>
              </a:rPr>
              <a:t>, on the other hand, considered as to the time appointed for its fulfillment, is </a:t>
            </a:r>
            <a:r>
              <a:rPr lang="en-US" b="1" u="sng" dirty="0">
                <a:solidFill>
                  <a:srgbClr val="FFFF00"/>
                </a:solidFill>
              </a:rPr>
              <a:t>not fixed and unalterable, but susceptible of change</a:t>
            </a:r>
            <a:r>
              <a:rPr lang="en-US" dirty="0">
                <a:solidFill>
                  <a:schemeClr val="bg1"/>
                </a:solidFill>
              </a:rPr>
              <a:t> and belongs not to the moral, but the ceremonial law. Neither is it a principle of the natural law; we are not instructed by nature to give external worship to God on that day, rather than on any other. And in fact the </a:t>
            </a:r>
            <a:r>
              <a:rPr lang="en-US" dirty="0" err="1">
                <a:solidFill>
                  <a:schemeClr val="bg1"/>
                </a:solidFill>
              </a:rPr>
              <a:t>sabbath</a:t>
            </a:r>
            <a:r>
              <a:rPr lang="en-US" dirty="0">
                <a:solidFill>
                  <a:schemeClr val="bg1"/>
                </a:solidFill>
              </a:rPr>
              <a:t> was kept holy only from the time of Israel from the bondage of Pharaoh. The observance of the </a:t>
            </a:r>
            <a:r>
              <a:rPr lang="en-US" dirty="0" err="1">
                <a:solidFill>
                  <a:schemeClr val="bg1"/>
                </a:solidFill>
              </a:rPr>
              <a:t>sabbath</a:t>
            </a:r>
            <a:r>
              <a:rPr lang="en-US" dirty="0">
                <a:solidFill>
                  <a:schemeClr val="bg1"/>
                </a:solidFill>
              </a:rPr>
              <a:t> was to be </a:t>
            </a:r>
            <a:r>
              <a:rPr lang="en-US" b="1" u="sng" dirty="0">
                <a:solidFill>
                  <a:srgbClr val="FFFF00"/>
                </a:solidFill>
              </a:rPr>
              <a:t>abrogated</a:t>
            </a:r>
            <a:r>
              <a:rPr lang="en-US" dirty="0">
                <a:solidFill>
                  <a:schemeClr val="bg1"/>
                </a:solidFill>
              </a:rPr>
              <a:t> at the same time as the other Hebrew rites and ceremonies, that is, at the death of Christ. . . .” </a:t>
            </a:r>
            <a:r>
              <a:rPr lang="en-US" b="1" dirty="0">
                <a:solidFill>
                  <a:schemeClr val="accent4">
                    <a:lumMod val="60000"/>
                    <a:lumOff val="40000"/>
                  </a:schemeClr>
                </a:solidFill>
              </a:rPr>
              <a:t>[Roman Catholic Online Library; Quick Questions (1994)]</a:t>
            </a:r>
            <a:r>
              <a:rPr lang="en-US" dirty="0">
                <a:solidFill>
                  <a:schemeClr val="accent4">
                    <a:lumMod val="60000"/>
                    <a:lumOff val="40000"/>
                  </a:schemeClr>
                </a:solidFill>
              </a:rPr>
              <a:t> </a:t>
            </a:r>
            <a:r>
              <a:rPr lang="en-US" b="1" dirty="0" smtClean="0">
                <a:solidFill>
                  <a:srgbClr val="FFFF00"/>
                </a:solidFill>
              </a:rPr>
              <a:t>- http://www.newadvent.org/library/almanac_thisrock94.htm</a:t>
            </a:r>
            <a:endParaRPr lang="en-US" b="1" dirty="0" smtClean="0">
              <a:solidFill>
                <a:srgbClr val="FFFF00"/>
              </a:solidFill>
              <a:effectLst/>
            </a:endParaRPr>
          </a:p>
        </p:txBody>
      </p:sp>
    </p:spTree>
    <p:extLst>
      <p:ext uri="{BB962C8B-B14F-4D97-AF65-F5344CB8AC3E}">
        <p14:creationId xmlns="" xmlns:p14="http://schemas.microsoft.com/office/powerpoint/2010/main" val="16682252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2800" b="1" dirty="0" smtClean="0">
                <a:solidFill>
                  <a:schemeClr val="bg1"/>
                </a:solidFill>
                <a:effectLst/>
              </a:rPr>
              <a:t>Victory:  </a:t>
            </a:r>
            <a:r>
              <a:rPr lang="en-US" sz="2800" b="1" dirty="0" smtClean="0">
                <a:solidFill>
                  <a:srgbClr val="00B0F0"/>
                </a:solidFill>
                <a:effectLst/>
              </a:rPr>
              <a:t>3.</a:t>
            </a:r>
            <a:r>
              <a:rPr lang="en-US" sz="2800" dirty="0" smtClean="0">
                <a:solidFill>
                  <a:schemeClr val="bg1"/>
                </a:solidFill>
                <a:effectLst/>
              </a:rPr>
              <a:t> </a:t>
            </a:r>
            <a:r>
              <a:rPr lang="en-US" sz="2800" b="1" u="sng" dirty="0" smtClean="0">
                <a:solidFill>
                  <a:schemeClr val="bg1"/>
                </a:solidFill>
                <a:effectLst/>
              </a:rPr>
              <a:t>over</a:t>
            </a:r>
            <a:r>
              <a:rPr lang="en-US" sz="2800" dirty="0" smtClean="0">
                <a:solidFill>
                  <a:schemeClr val="bg1"/>
                </a:solidFill>
                <a:effectLst/>
              </a:rPr>
              <a:t> the </a:t>
            </a:r>
            <a:r>
              <a:rPr lang="en-US" sz="2800" b="1" dirty="0" smtClean="0">
                <a:solidFill>
                  <a:schemeClr val="bg1"/>
                </a:solidFill>
                <a:effectLst/>
              </a:rPr>
              <a:t>“mark”</a:t>
            </a:r>
            <a:r>
              <a:rPr lang="en-US" sz="2800" dirty="0" smtClean="0">
                <a:solidFill>
                  <a:schemeClr val="bg1"/>
                </a:solidFill>
                <a:effectLst/>
              </a:rPr>
              <a:t> of </a:t>
            </a:r>
            <a:r>
              <a:rPr lang="en-US" sz="2800" b="1" dirty="0" smtClean="0">
                <a:solidFill>
                  <a:schemeClr val="bg1"/>
                </a:solidFill>
                <a:effectLst/>
              </a:rPr>
              <a:t>“the beast”</a:t>
            </a:r>
            <a:r>
              <a:rPr lang="en-US" sz="2800" dirty="0" smtClean="0">
                <a:solidFill>
                  <a:schemeClr val="bg1"/>
                </a:solidFill>
                <a:effectLst/>
              </a:rPr>
              <a:t> (Rev. 13:16,17, 14:9,11, 15:2, 16:2, 19:20, 20:4)</a:t>
            </a:r>
            <a:endParaRPr lang="en-US" sz="2800" dirty="0">
              <a:solidFill>
                <a:schemeClr val="bg1"/>
              </a:solidFill>
              <a:effectLst/>
            </a:endParaRPr>
          </a:p>
        </p:txBody>
      </p:sp>
      <p:sp>
        <p:nvSpPr>
          <p:cNvPr id="9" name="TextBox 8"/>
          <p:cNvSpPr txBox="1"/>
          <p:nvPr/>
        </p:nvSpPr>
        <p:spPr>
          <a:xfrm>
            <a:off x="188687" y="5791200"/>
            <a:ext cx="8795656" cy="923330"/>
          </a:xfrm>
          <a:prstGeom prst="rect">
            <a:avLst/>
          </a:prstGeom>
          <a:noFill/>
        </p:spPr>
        <p:txBody>
          <a:bodyPr wrap="square" rtlCol="0">
            <a:spAutoFit/>
          </a:bodyPr>
          <a:lstStyle/>
          <a:p>
            <a:pPr algn="ctr"/>
            <a:r>
              <a:rPr lang="en-US" dirty="0" smtClean="0">
                <a:solidFill>
                  <a:schemeClr val="bg1"/>
                </a:solidFill>
              </a:rPr>
              <a:t>The “mark” of Papal Rome’s (Sea Beast) authority is it’s official claim to change “the times and laws” of the Most High God, especially in the Sabbath commandment, altering the “solemnity” from the 7</a:t>
            </a:r>
            <a:r>
              <a:rPr lang="en-US" baseline="30000" dirty="0" smtClean="0">
                <a:solidFill>
                  <a:schemeClr val="bg1"/>
                </a:solidFill>
              </a:rPr>
              <a:t>th</a:t>
            </a:r>
            <a:r>
              <a:rPr lang="en-US" dirty="0" smtClean="0">
                <a:solidFill>
                  <a:schemeClr val="bg1"/>
                </a:solidFill>
              </a:rPr>
              <a:t> Day (Sabbath) to the 1</a:t>
            </a:r>
            <a:r>
              <a:rPr lang="en-US" baseline="30000" dirty="0" smtClean="0">
                <a:solidFill>
                  <a:schemeClr val="bg1"/>
                </a:solidFill>
              </a:rPr>
              <a:t>st</a:t>
            </a:r>
            <a:r>
              <a:rPr lang="en-US" dirty="0" smtClean="0">
                <a:solidFill>
                  <a:schemeClr val="bg1"/>
                </a:solidFill>
              </a:rPr>
              <a:t> Day of the week (Sunday).</a:t>
            </a:r>
            <a:endParaRPr lang="en-US" dirty="0">
              <a:solidFill>
                <a:schemeClr val="bg1"/>
              </a:solidFill>
            </a:endParaRPr>
          </a:p>
        </p:txBody>
      </p:sp>
      <p:sp>
        <p:nvSpPr>
          <p:cNvPr id="3" name="Content Placeholder 2"/>
          <p:cNvSpPr>
            <a:spLocks noGrp="1"/>
          </p:cNvSpPr>
          <p:nvPr>
            <p:ph idx="1"/>
          </p:nvPr>
        </p:nvSpPr>
        <p:spPr>
          <a:xfrm>
            <a:off x="0" y="1094509"/>
            <a:ext cx="9144000" cy="4696691"/>
          </a:xfrm>
        </p:spPr>
        <p:txBody>
          <a:bodyPr anchor="ctr">
            <a:noAutofit/>
          </a:bodyPr>
          <a:lstStyle/>
          <a:p>
            <a:r>
              <a:rPr lang="en-US" sz="2500" dirty="0" smtClean="0">
                <a:solidFill>
                  <a:schemeClr val="bg1"/>
                </a:solidFill>
                <a:effectLst/>
              </a:rPr>
              <a:t>“</a:t>
            </a:r>
            <a:r>
              <a:rPr lang="en-US" sz="2500" dirty="0">
                <a:solidFill>
                  <a:schemeClr val="bg1"/>
                </a:solidFill>
              </a:rPr>
              <a:t>... Today Jews and other </a:t>
            </a:r>
            <a:r>
              <a:rPr lang="en-US" sz="2500" b="1" u="sng" dirty="0">
                <a:solidFill>
                  <a:schemeClr val="bg1"/>
                </a:solidFill>
              </a:rPr>
              <a:t>groups who keep the </a:t>
            </a:r>
            <a:r>
              <a:rPr lang="en-US" sz="2500" b="1" u="sng" dirty="0" err="1">
                <a:solidFill>
                  <a:schemeClr val="bg1"/>
                </a:solidFill>
              </a:rPr>
              <a:t>sabbath</a:t>
            </a:r>
            <a:r>
              <a:rPr lang="en-US" sz="2500" b="1" u="sng" dirty="0">
                <a:solidFill>
                  <a:schemeClr val="bg1"/>
                </a:solidFill>
              </a:rPr>
              <a:t>, such as the Seventh-Day Adventists</a:t>
            </a:r>
            <a:r>
              <a:rPr lang="en-US" sz="2500" dirty="0">
                <a:solidFill>
                  <a:schemeClr val="bg1"/>
                </a:solidFill>
              </a:rPr>
              <a:t>, continue to celebrate it from </a:t>
            </a:r>
            <a:r>
              <a:rPr lang="en-US" sz="2500" b="1" u="sng" dirty="0">
                <a:solidFill>
                  <a:schemeClr val="bg1"/>
                </a:solidFill>
              </a:rPr>
              <a:t>sundown Friday to sundown Saturday</a:t>
            </a:r>
            <a:r>
              <a:rPr lang="en-US" sz="2500" dirty="0">
                <a:solidFill>
                  <a:schemeClr val="bg1"/>
                </a:solidFill>
              </a:rPr>
              <a:t>. This way of reckoning time was not the only one in the ancient world. For example, the Romans reckoned days from midnight to midnight--the system we use today. … </a:t>
            </a:r>
            <a:r>
              <a:rPr lang="en-US" sz="2500" b="1" u="sng" dirty="0">
                <a:solidFill>
                  <a:schemeClr val="bg1"/>
                </a:solidFill>
              </a:rPr>
              <a:t>Sunday</a:t>
            </a:r>
            <a:r>
              <a:rPr lang="en-US" sz="2500" dirty="0">
                <a:solidFill>
                  <a:schemeClr val="bg1"/>
                </a:solidFill>
              </a:rPr>
              <a:t> </a:t>
            </a:r>
            <a:r>
              <a:rPr lang="en-US" sz="2500" b="1" u="sng" dirty="0">
                <a:solidFill>
                  <a:schemeClr val="bg1"/>
                </a:solidFill>
              </a:rPr>
              <a:t>is often spoken of as "the Christian </a:t>
            </a:r>
            <a:r>
              <a:rPr lang="en-US" sz="2500" b="1" u="sng" dirty="0" err="1">
                <a:solidFill>
                  <a:schemeClr val="bg1"/>
                </a:solidFill>
              </a:rPr>
              <a:t>sabbath</a:t>
            </a:r>
            <a:r>
              <a:rPr lang="en-US" sz="2500" b="1" u="sng" dirty="0">
                <a:solidFill>
                  <a:schemeClr val="bg1"/>
                </a:solidFill>
              </a:rPr>
              <a:t>," but this is not a technical description</a:t>
            </a:r>
            <a:r>
              <a:rPr lang="en-US" sz="2500" dirty="0">
                <a:solidFill>
                  <a:schemeClr val="bg1"/>
                </a:solidFill>
              </a:rPr>
              <a:t>. </a:t>
            </a:r>
            <a:r>
              <a:rPr lang="en-US" sz="2500" b="1" u="sng" dirty="0">
                <a:solidFill>
                  <a:srgbClr val="FF0000"/>
                </a:solidFill>
              </a:rPr>
              <a:t>Sunday is</a:t>
            </a:r>
            <a:r>
              <a:rPr lang="en-US" sz="2500" dirty="0">
                <a:solidFill>
                  <a:schemeClr val="bg1"/>
                </a:solidFill>
              </a:rPr>
              <a:t> not a strict replacement for the </a:t>
            </a:r>
            <a:r>
              <a:rPr lang="en-US" sz="2500" b="1" u="sng" dirty="0" err="1">
                <a:solidFill>
                  <a:srgbClr val="FFFF00"/>
                </a:solidFill>
              </a:rPr>
              <a:t>sabbath</a:t>
            </a:r>
            <a:r>
              <a:rPr lang="en-US" sz="2500" dirty="0">
                <a:solidFill>
                  <a:schemeClr val="bg1"/>
                </a:solidFill>
              </a:rPr>
              <a:t> (which </a:t>
            </a:r>
            <a:r>
              <a:rPr lang="en-US" sz="2500" b="1" u="sng" dirty="0">
                <a:solidFill>
                  <a:srgbClr val="FFFF00"/>
                </a:solidFill>
              </a:rPr>
              <a:t>has been abolished</a:t>
            </a:r>
            <a:r>
              <a:rPr lang="en-US" sz="2500" dirty="0">
                <a:solidFill>
                  <a:schemeClr val="bg1"/>
                </a:solidFill>
              </a:rPr>
              <a:t>), but </a:t>
            </a:r>
            <a:r>
              <a:rPr lang="en-US" sz="2500" b="1" u="sng" dirty="0">
                <a:solidFill>
                  <a:srgbClr val="FF0000"/>
                </a:solidFill>
              </a:rPr>
              <a:t>a day the Church instituted</a:t>
            </a:r>
            <a:r>
              <a:rPr lang="en-US" sz="2500" dirty="0">
                <a:solidFill>
                  <a:schemeClr val="bg1"/>
                </a:solidFill>
              </a:rPr>
              <a:t> to fulfill a </a:t>
            </a:r>
            <a:r>
              <a:rPr lang="en-US" sz="2500" b="1" u="sng" dirty="0">
                <a:solidFill>
                  <a:schemeClr val="bg1"/>
                </a:solidFill>
              </a:rPr>
              <a:t>parallel</a:t>
            </a:r>
            <a:r>
              <a:rPr lang="en-US" sz="2500" dirty="0">
                <a:solidFill>
                  <a:schemeClr val="bg1"/>
                </a:solidFill>
              </a:rPr>
              <a:t> function. ...” </a:t>
            </a:r>
            <a:r>
              <a:rPr lang="en-US" sz="2500" b="1" dirty="0">
                <a:solidFill>
                  <a:schemeClr val="accent4">
                    <a:lumMod val="60000"/>
                    <a:lumOff val="40000"/>
                  </a:schemeClr>
                </a:solidFill>
              </a:rPr>
              <a:t>[Roman Catholic Online Library; Quick Questions (1994</a:t>
            </a:r>
            <a:r>
              <a:rPr lang="en-US" sz="2500" b="1" dirty="0" smtClean="0">
                <a:solidFill>
                  <a:schemeClr val="accent4">
                    <a:lumMod val="60000"/>
                    <a:lumOff val="40000"/>
                  </a:schemeClr>
                </a:solidFill>
              </a:rPr>
              <a:t>)] </a:t>
            </a:r>
            <a:r>
              <a:rPr lang="en-US" sz="2500" b="1" dirty="0" smtClean="0">
                <a:solidFill>
                  <a:srgbClr val="FFFF00"/>
                </a:solidFill>
              </a:rPr>
              <a:t>- http://www.newadvent.org/library/almanac_thisrock94.htm</a:t>
            </a:r>
            <a:endParaRPr lang="en-US" sz="2500" b="1" dirty="0" smtClean="0">
              <a:solidFill>
                <a:srgbClr val="FFFF00"/>
              </a:solidFill>
              <a:effectLst/>
            </a:endParaRPr>
          </a:p>
        </p:txBody>
      </p:sp>
    </p:spTree>
    <p:extLst>
      <p:ext uri="{BB962C8B-B14F-4D97-AF65-F5344CB8AC3E}">
        <p14:creationId xmlns="" xmlns:p14="http://schemas.microsoft.com/office/powerpoint/2010/main" val="20547797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2800" b="1" dirty="0" smtClean="0">
                <a:solidFill>
                  <a:schemeClr val="bg1"/>
                </a:solidFill>
                <a:effectLst/>
              </a:rPr>
              <a:t>Victory:  </a:t>
            </a:r>
            <a:r>
              <a:rPr lang="en-US" sz="2800" b="1" dirty="0" smtClean="0">
                <a:solidFill>
                  <a:srgbClr val="00B0F0"/>
                </a:solidFill>
                <a:effectLst/>
              </a:rPr>
              <a:t>3.</a:t>
            </a:r>
            <a:r>
              <a:rPr lang="en-US" sz="2800" dirty="0" smtClean="0">
                <a:solidFill>
                  <a:schemeClr val="bg1"/>
                </a:solidFill>
                <a:effectLst/>
              </a:rPr>
              <a:t> </a:t>
            </a:r>
            <a:r>
              <a:rPr lang="en-US" sz="2800" b="1" u="sng" dirty="0" smtClean="0">
                <a:solidFill>
                  <a:schemeClr val="bg1"/>
                </a:solidFill>
                <a:effectLst/>
              </a:rPr>
              <a:t>over</a:t>
            </a:r>
            <a:r>
              <a:rPr lang="en-US" sz="2800" dirty="0" smtClean="0">
                <a:solidFill>
                  <a:schemeClr val="bg1"/>
                </a:solidFill>
                <a:effectLst/>
              </a:rPr>
              <a:t> the </a:t>
            </a:r>
            <a:r>
              <a:rPr lang="en-US" sz="2800" b="1" dirty="0" smtClean="0">
                <a:solidFill>
                  <a:schemeClr val="bg1"/>
                </a:solidFill>
                <a:effectLst/>
              </a:rPr>
              <a:t>“mark”</a:t>
            </a:r>
            <a:r>
              <a:rPr lang="en-US" sz="2800" dirty="0" smtClean="0">
                <a:solidFill>
                  <a:schemeClr val="bg1"/>
                </a:solidFill>
                <a:effectLst/>
              </a:rPr>
              <a:t> of </a:t>
            </a:r>
            <a:r>
              <a:rPr lang="en-US" sz="2800" b="1" dirty="0" smtClean="0">
                <a:solidFill>
                  <a:schemeClr val="bg1"/>
                </a:solidFill>
                <a:effectLst/>
              </a:rPr>
              <a:t>“the beast”</a:t>
            </a:r>
            <a:r>
              <a:rPr lang="en-US" sz="2800" dirty="0" smtClean="0">
                <a:solidFill>
                  <a:schemeClr val="bg1"/>
                </a:solidFill>
                <a:effectLst/>
              </a:rPr>
              <a:t> (Rev. 13:16,17, 14:9,11, 15:2, 16:2, 19:20, 20:4)</a:t>
            </a:r>
            <a:endParaRPr lang="en-US" sz="2800" dirty="0">
              <a:solidFill>
                <a:schemeClr val="bg1"/>
              </a:solidFill>
              <a:effectLst/>
            </a:endParaRPr>
          </a:p>
        </p:txBody>
      </p:sp>
      <p:sp>
        <p:nvSpPr>
          <p:cNvPr id="9" name="TextBox 8"/>
          <p:cNvSpPr txBox="1"/>
          <p:nvPr/>
        </p:nvSpPr>
        <p:spPr>
          <a:xfrm>
            <a:off x="188687" y="5791200"/>
            <a:ext cx="8795656" cy="923330"/>
          </a:xfrm>
          <a:prstGeom prst="rect">
            <a:avLst/>
          </a:prstGeom>
          <a:noFill/>
        </p:spPr>
        <p:txBody>
          <a:bodyPr wrap="square" rtlCol="0">
            <a:spAutoFit/>
          </a:bodyPr>
          <a:lstStyle/>
          <a:p>
            <a:pPr algn="ctr"/>
            <a:r>
              <a:rPr lang="en-US" dirty="0" smtClean="0">
                <a:solidFill>
                  <a:schemeClr val="bg1"/>
                </a:solidFill>
              </a:rPr>
              <a:t>The “mark” of Papal Rome’s (Sea Beast) authority is it’s official claim to change “the times and laws” of the Most High God, especially in the Sabbath commandment, altering the “solemnity” from the 7</a:t>
            </a:r>
            <a:r>
              <a:rPr lang="en-US" baseline="30000" dirty="0" smtClean="0">
                <a:solidFill>
                  <a:schemeClr val="bg1"/>
                </a:solidFill>
              </a:rPr>
              <a:t>th</a:t>
            </a:r>
            <a:r>
              <a:rPr lang="en-US" dirty="0" smtClean="0">
                <a:solidFill>
                  <a:schemeClr val="bg1"/>
                </a:solidFill>
              </a:rPr>
              <a:t> Day (Sabbath) to the 1</a:t>
            </a:r>
            <a:r>
              <a:rPr lang="en-US" baseline="30000" dirty="0" smtClean="0">
                <a:solidFill>
                  <a:schemeClr val="bg1"/>
                </a:solidFill>
              </a:rPr>
              <a:t>st</a:t>
            </a:r>
            <a:r>
              <a:rPr lang="en-US" dirty="0" smtClean="0">
                <a:solidFill>
                  <a:schemeClr val="bg1"/>
                </a:solidFill>
              </a:rPr>
              <a:t> Day of the week (Sunday).</a:t>
            </a:r>
            <a:endParaRPr lang="en-US" dirty="0">
              <a:solidFill>
                <a:schemeClr val="bg1"/>
              </a:solidFill>
            </a:endParaRPr>
          </a:p>
        </p:txBody>
      </p:sp>
      <p:sp>
        <p:nvSpPr>
          <p:cNvPr id="3" name="Content Placeholder 2"/>
          <p:cNvSpPr>
            <a:spLocks noGrp="1"/>
          </p:cNvSpPr>
          <p:nvPr>
            <p:ph idx="1"/>
          </p:nvPr>
        </p:nvSpPr>
        <p:spPr>
          <a:xfrm>
            <a:off x="0" y="1094509"/>
            <a:ext cx="9144000" cy="4696691"/>
          </a:xfrm>
        </p:spPr>
        <p:txBody>
          <a:bodyPr anchor="ctr">
            <a:noAutofit/>
          </a:bodyPr>
          <a:lstStyle/>
          <a:p>
            <a:r>
              <a:rPr lang="en-US" sz="2200" dirty="0" smtClean="0">
                <a:solidFill>
                  <a:schemeClr val="bg1"/>
                </a:solidFill>
                <a:effectLst/>
              </a:rPr>
              <a:t>“</a:t>
            </a:r>
            <a:r>
              <a:rPr lang="en-US" sz="2200" dirty="0">
                <a:solidFill>
                  <a:schemeClr val="bg1"/>
                </a:solidFill>
              </a:rPr>
              <a:t>...With regard to the exposition of this commandment, the faithful are to be carefully taught in what it accords with, and in what it differs from the others, in order that they may understand why Christians observe not </a:t>
            </a:r>
            <a:r>
              <a:rPr lang="en-US" sz="2200" b="1" u="sng" dirty="0">
                <a:solidFill>
                  <a:srgbClr val="FFFF00"/>
                </a:solidFill>
              </a:rPr>
              <a:t>the Sabbath</a:t>
            </a:r>
            <a:r>
              <a:rPr lang="en-US" sz="2200" dirty="0">
                <a:solidFill>
                  <a:schemeClr val="bg1"/>
                </a:solidFill>
              </a:rPr>
              <a:t>, but the Lord's day. … all the commandments contained in the two tables are observed by Christians … whereas </a:t>
            </a:r>
            <a:r>
              <a:rPr lang="en-US" sz="2200" b="1" u="sng" dirty="0">
                <a:solidFill>
                  <a:srgbClr val="FFFF00"/>
                </a:solidFill>
              </a:rPr>
              <a:t>this commandment</a:t>
            </a:r>
            <a:r>
              <a:rPr lang="en-US" sz="2200" dirty="0">
                <a:solidFill>
                  <a:schemeClr val="bg1"/>
                </a:solidFill>
              </a:rPr>
              <a:t>, if considered as to the time of its fulfillment, </a:t>
            </a:r>
            <a:r>
              <a:rPr lang="en-US" sz="2200" b="1" u="sng" dirty="0">
                <a:solidFill>
                  <a:srgbClr val="FFFF00"/>
                </a:solidFill>
              </a:rPr>
              <a:t>is not fixed and unalterable, but is susceptible of change</a:t>
            </a:r>
            <a:r>
              <a:rPr lang="en-US" sz="2200" dirty="0">
                <a:solidFill>
                  <a:schemeClr val="bg1"/>
                </a:solidFill>
              </a:rPr>
              <a:t>, and belongs </a:t>
            </a:r>
            <a:r>
              <a:rPr lang="en-US" sz="2200" b="1" u="sng" dirty="0">
                <a:solidFill>
                  <a:schemeClr val="bg1"/>
                </a:solidFill>
              </a:rPr>
              <a:t>not to the moral but ceremonial Law</a:t>
            </a:r>
            <a:r>
              <a:rPr lang="en-US" sz="2200" dirty="0">
                <a:solidFill>
                  <a:schemeClr val="bg1"/>
                </a:solidFill>
              </a:rPr>
              <a:t>. … ” </a:t>
            </a:r>
            <a:r>
              <a:rPr lang="en-US" sz="2200" b="1" dirty="0">
                <a:solidFill>
                  <a:schemeClr val="accent4">
                    <a:lumMod val="60000"/>
                    <a:lumOff val="40000"/>
                  </a:schemeClr>
                </a:solidFill>
              </a:rPr>
              <a:t>[The Catechism of the Council of Trent published by command of Pope Pius The Fifth, translated into English by the Rev. J. </a:t>
            </a:r>
            <a:r>
              <a:rPr lang="en-US" sz="2200" b="1" dirty="0" err="1">
                <a:solidFill>
                  <a:schemeClr val="accent4">
                    <a:lumMod val="60000"/>
                    <a:lumOff val="40000"/>
                  </a:schemeClr>
                </a:solidFill>
              </a:rPr>
              <a:t>Donovon</a:t>
            </a:r>
            <a:r>
              <a:rPr lang="en-US" sz="2200" b="1" dirty="0">
                <a:solidFill>
                  <a:schemeClr val="accent4">
                    <a:lumMod val="60000"/>
                    <a:lumOff val="40000"/>
                  </a:schemeClr>
                </a:solidFill>
              </a:rPr>
              <a:t>, Professor, &amp;c Royal College, </a:t>
            </a:r>
            <a:r>
              <a:rPr lang="en-US" sz="2200" b="1" dirty="0" err="1">
                <a:solidFill>
                  <a:schemeClr val="accent4">
                    <a:lumMod val="60000"/>
                    <a:lumOff val="40000"/>
                  </a:schemeClr>
                </a:solidFill>
              </a:rPr>
              <a:t>Maynooth</a:t>
            </a:r>
            <a:r>
              <a:rPr lang="en-US" sz="2200" b="1" dirty="0">
                <a:solidFill>
                  <a:schemeClr val="accent4">
                    <a:lumMod val="60000"/>
                    <a:lumOff val="40000"/>
                  </a:schemeClr>
                </a:solidFill>
              </a:rPr>
              <a:t>; Baltimore: Published by Lucas Brothers. No. 170 Market Street; Printed By James Young, Baltimore; On The Third Commandment; </a:t>
            </a:r>
            <a:r>
              <a:rPr lang="en-US" sz="2200" b="1" dirty="0" err="1">
                <a:solidFill>
                  <a:schemeClr val="accent4">
                    <a:lumMod val="60000"/>
                    <a:lumOff val="40000"/>
                  </a:schemeClr>
                </a:solidFill>
              </a:rPr>
              <a:t>pg</a:t>
            </a:r>
            <a:r>
              <a:rPr lang="en-US" sz="2200" b="1" dirty="0">
                <a:solidFill>
                  <a:schemeClr val="accent4">
                    <a:lumMod val="60000"/>
                    <a:lumOff val="40000"/>
                  </a:schemeClr>
                </a:solidFill>
              </a:rPr>
              <a:t> 264]</a:t>
            </a:r>
            <a:r>
              <a:rPr lang="en-US" sz="2200" dirty="0">
                <a:solidFill>
                  <a:schemeClr val="bg1"/>
                </a:solidFill>
              </a:rPr>
              <a:t> </a:t>
            </a:r>
            <a:r>
              <a:rPr lang="en-US" sz="2200" b="1" dirty="0" smtClean="0">
                <a:solidFill>
                  <a:srgbClr val="FFFF00"/>
                </a:solidFill>
              </a:rPr>
              <a:t>- http://www.archive.org/stream/thecatechismofth00donouoft#page/n269/mode/2up/search/sabbath</a:t>
            </a:r>
            <a:endParaRPr lang="en-US" sz="2200" b="1" dirty="0" smtClean="0">
              <a:solidFill>
                <a:srgbClr val="FFFF00"/>
              </a:solidFill>
              <a:effectLst/>
            </a:endParaRPr>
          </a:p>
        </p:txBody>
      </p:sp>
    </p:spTree>
    <p:extLst>
      <p:ext uri="{BB962C8B-B14F-4D97-AF65-F5344CB8AC3E}">
        <p14:creationId xmlns="" xmlns:p14="http://schemas.microsoft.com/office/powerpoint/2010/main" val="4591404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2800" b="1" dirty="0" smtClean="0">
                <a:solidFill>
                  <a:schemeClr val="bg1"/>
                </a:solidFill>
                <a:effectLst/>
              </a:rPr>
              <a:t>Victory:  </a:t>
            </a:r>
            <a:r>
              <a:rPr lang="en-US" sz="2800" b="1" dirty="0" smtClean="0">
                <a:solidFill>
                  <a:srgbClr val="00B0F0"/>
                </a:solidFill>
                <a:effectLst/>
              </a:rPr>
              <a:t>3.</a:t>
            </a:r>
            <a:r>
              <a:rPr lang="en-US" sz="2800" dirty="0" smtClean="0">
                <a:solidFill>
                  <a:schemeClr val="bg1"/>
                </a:solidFill>
                <a:effectLst/>
              </a:rPr>
              <a:t> </a:t>
            </a:r>
            <a:r>
              <a:rPr lang="en-US" sz="2800" b="1" u="sng" dirty="0" smtClean="0">
                <a:solidFill>
                  <a:schemeClr val="bg1"/>
                </a:solidFill>
                <a:effectLst/>
              </a:rPr>
              <a:t>over</a:t>
            </a:r>
            <a:r>
              <a:rPr lang="en-US" sz="2800" dirty="0" smtClean="0">
                <a:solidFill>
                  <a:schemeClr val="bg1"/>
                </a:solidFill>
                <a:effectLst/>
              </a:rPr>
              <a:t> the </a:t>
            </a:r>
            <a:r>
              <a:rPr lang="en-US" sz="2800" b="1" dirty="0" smtClean="0">
                <a:solidFill>
                  <a:schemeClr val="bg1"/>
                </a:solidFill>
                <a:effectLst/>
              </a:rPr>
              <a:t>“mark”</a:t>
            </a:r>
            <a:r>
              <a:rPr lang="en-US" sz="2800" dirty="0" smtClean="0">
                <a:solidFill>
                  <a:schemeClr val="bg1"/>
                </a:solidFill>
                <a:effectLst/>
              </a:rPr>
              <a:t> of </a:t>
            </a:r>
            <a:r>
              <a:rPr lang="en-US" sz="2800" b="1" dirty="0" smtClean="0">
                <a:solidFill>
                  <a:schemeClr val="bg1"/>
                </a:solidFill>
                <a:effectLst/>
              </a:rPr>
              <a:t>“the beast”</a:t>
            </a:r>
            <a:r>
              <a:rPr lang="en-US" sz="2800" dirty="0" smtClean="0">
                <a:solidFill>
                  <a:schemeClr val="bg1"/>
                </a:solidFill>
                <a:effectLst/>
              </a:rPr>
              <a:t> (Rev. 13:16,17, 14:9,11, 15:2, 16:2, 19:20, 20:4)</a:t>
            </a:r>
            <a:endParaRPr lang="en-US" sz="2800" dirty="0">
              <a:solidFill>
                <a:schemeClr val="bg1"/>
              </a:solidFill>
              <a:effectLst/>
            </a:endParaRPr>
          </a:p>
        </p:txBody>
      </p:sp>
      <p:sp>
        <p:nvSpPr>
          <p:cNvPr id="9" name="TextBox 8"/>
          <p:cNvSpPr txBox="1"/>
          <p:nvPr/>
        </p:nvSpPr>
        <p:spPr>
          <a:xfrm>
            <a:off x="188687" y="5791200"/>
            <a:ext cx="8795656" cy="923330"/>
          </a:xfrm>
          <a:prstGeom prst="rect">
            <a:avLst/>
          </a:prstGeom>
          <a:noFill/>
        </p:spPr>
        <p:txBody>
          <a:bodyPr wrap="square" rtlCol="0">
            <a:spAutoFit/>
          </a:bodyPr>
          <a:lstStyle/>
          <a:p>
            <a:pPr algn="ctr"/>
            <a:r>
              <a:rPr lang="en-US" dirty="0" smtClean="0">
                <a:solidFill>
                  <a:schemeClr val="bg1"/>
                </a:solidFill>
              </a:rPr>
              <a:t>The “mark” of Papal Rome’s (Sea Beast) authority is it’s official claim to change “the times and laws” of the Most High God, especially in the Sabbath commandment, altering the “solemnity” from the 7</a:t>
            </a:r>
            <a:r>
              <a:rPr lang="en-US" baseline="30000" dirty="0" smtClean="0">
                <a:solidFill>
                  <a:schemeClr val="bg1"/>
                </a:solidFill>
              </a:rPr>
              <a:t>th</a:t>
            </a:r>
            <a:r>
              <a:rPr lang="en-US" dirty="0" smtClean="0">
                <a:solidFill>
                  <a:schemeClr val="bg1"/>
                </a:solidFill>
              </a:rPr>
              <a:t> Day (Sabbath) to the 1</a:t>
            </a:r>
            <a:r>
              <a:rPr lang="en-US" baseline="30000" dirty="0" smtClean="0">
                <a:solidFill>
                  <a:schemeClr val="bg1"/>
                </a:solidFill>
              </a:rPr>
              <a:t>st</a:t>
            </a:r>
            <a:r>
              <a:rPr lang="en-US" dirty="0" smtClean="0">
                <a:solidFill>
                  <a:schemeClr val="bg1"/>
                </a:solidFill>
              </a:rPr>
              <a:t> Day of the week (Sunday).</a:t>
            </a:r>
            <a:endParaRPr lang="en-US" dirty="0">
              <a:solidFill>
                <a:schemeClr val="bg1"/>
              </a:solidFill>
            </a:endParaRPr>
          </a:p>
        </p:txBody>
      </p:sp>
      <p:sp>
        <p:nvSpPr>
          <p:cNvPr id="3" name="Content Placeholder 2"/>
          <p:cNvSpPr>
            <a:spLocks noGrp="1"/>
          </p:cNvSpPr>
          <p:nvPr>
            <p:ph idx="1"/>
          </p:nvPr>
        </p:nvSpPr>
        <p:spPr>
          <a:xfrm>
            <a:off x="0" y="1094509"/>
            <a:ext cx="9144000" cy="4696691"/>
          </a:xfrm>
        </p:spPr>
        <p:txBody>
          <a:bodyPr anchor="ctr">
            <a:noAutofit/>
          </a:bodyPr>
          <a:lstStyle/>
          <a:p>
            <a:r>
              <a:rPr lang="en-US" sz="2400" dirty="0" smtClean="0">
                <a:solidFill>
                  <a:schemeClr val="bg1"/>
                </a:solidFill>
                <a:effectLst/>
              </a:rPr>
              <a:t>“</a:t>
            </a:r>
            <a:r>
              <a:rPr lang="en-US" sz="2400" dirty="0">
                <a:solidFill>
                  <a:schemeClr val="bg1"/>
                </a:solidFill>
              </a:rPr>
              <a:t>...But the </a:t>
            </a:r>
            <a:r>
              <a:rPr lang="en-US" sz="2400" b="1" dirty="0" smtClean="0">
                <a:solidFill>
                  <a:srgbClr val="FFFF00"/>
                </a:solidFill>
              </a:rPr>
              <a:t>[Roman Catholic]</a:t>
            </a:r>
            <a:r>
              <a:rPr lang="en-US" sz="2400" dirty="0" smtClean="0">
                <a:solidFill>
                  <a:schemeClr val="bg1"/>
                </a:solidFill>
              </a:rPr>
              <a:t> </a:t>
            </a:r>
            <a:r>
              <a:rPr lang="en-US" sz="2400" b="1" u="sng" dirty="0" smtClean="0">
                <a:solidFill>
                  <a:srgbClr val="FF0000"/>
                </a:solidFill>
              </a:rPr>
              <a:t>Church</a:t>
            </a:r>
            <a:r>
              <a:rPr lang="en-US" sz="2400" dirty="0" smtClean="0">
                <a:solidFill>
                  <a:schemeClr val="bg1"/>
                </a:solidFill>
              </a:rPr>
              <a:t> </a:t>
            </a:r>
            <a:r>
              <a:rPr lang="en-US" sz="2400" dirty="0">
                <a:solidFill>
                  <a:schemeClr val="bg1"/>
                </a:solidFill>
              </a:rPr>
              <a:t>of God has </a:t>
            </a:r>
            <a:r>
              <a:rPr lang="en-US" sz="2400" b="1" u="sng" dirty="0">
                <a:solidFill>
                  <a:srgbClr val="FF0000"/>
                </a:solidFill>
              </a:rPr>
              <a:t>in her wisdom ordained</a:t>
            </a:r>
            <a:r>
              <a:rPr lang="en-US" sz="2400" dirty="0">
                <a:solidFill>
                  <a:schemeClr val="bg1"/>
                </a:solidFill>
              </a:rPr>
              <a:t> that </a:t>
            </a:r>
            <a:r>
              <a:rPr lang="en-US" sz="2400" b="1" u="sng" dirty="0">
                <a:solidFill>
                  <a:srgbClr val="FF0000"/>
                </a:solidFill>
              </a:rPr>
              <a:t>the celebration of the Sabbath should be transferred</a:t>
            </a:r>
            <a:r>
              <a:rPr lang="en-US" sz="2400" dirty="0">
                <a:solidFill>
                  <a:schemeClr val="bg1"/>
                </a:solidFill>
              </a:rPr>
              <a:t> to “the </a:t>
            </a:r>
            <a:r>
              <a:rPr lang="en-US" sz="2400" b="1" dirty="0" smtClean="0">
                <a:solidFill>
                  <a:srgbClr val="FFFF00"/>
                </a:solidFill>
              </a:rPr>
              <a:t>[counterfeit]</a:t>
            </a:r>
            <a:r>
              <a:rPr lang="en-US" sz="2400" dirty="0" smtClean="0">
                <a:solidFill>
                  <a:schemeClr val="bg1"/>
                </a:solidFill>
              </a:rPr>
              <a:t> Lord's </a:t>
            </a:r>
            <a:r>
              <a:rPr lang="en-US" sz="2400" dirty="0">
                <a:solidFill>
                  <a:schemeClr val="bg1"/>
                </a:solidFill>
              </a:rPr>
              <a:t>day:” </a:t>
            </a:r>
            <a:r>
              <a:rPr lang="en-US" sz="2400" b="1" dirty="0" smtClean="0">
                <a:solidFill>
                  <a:schemeClr val="bg1"/>
                </a:solidFill>
              </a:rPr>
              <a:t>…” </a:t>
            </a:r>
            <a:r>
              <a:rPr lang="en-US" sz="2400" b="1" dirty="0">
                <a:solidFill>
                  <a:schemeClr val="accent4">
                    <a:lumMod val="60000"/>
                    <a:lumOff val="40000"/>
                  </a:schemeClr>
                </a:solidFill>
              </a:rPr>
              <a:t>[The Catechism of the Council of Trent; On The Third Commandment; </a:t>
            </a:r>
            <a:r>
              <a:rPr lang="en-US" sz="2400" b="1" dirty="0" err="1">
                <a:solidFill>
                  <a:schemeClr val="accent4">
                    <a:lumMod val="60000"/>
                    <a:lumOff val="40000"/>
                  </a:schemeClr>
                </a:solidFill>
              </a:rPr>
              <a:t>pg</a:t>
            </a:r>
            <a:r>
              <a:rPr lang="en-US" sz="2400" b="1" dirty="0">
                <a:solidFill>
                  <a:schemeClr val="accent4">
                    <a:lumMod val="60000"/>
                    <a:lumOff val="40000"/>
                  </a:schemeClr>
                </a:solidFill>
              </a:rPr>
              <a:t> 267]</a:t>
            </a:r>
            <a:r>
              <a:rPr lang="en-US" sz="2400" b="1" dirty="0">
                <a:solidFill>
                  <a:schemeClr val="bg1"/>
                </a:solidFill>
              </a:rPr>
              <a:t> </a:t>
            </a:r>
            <a:r>
              <a:rPr lang="en-US" sz="2400" b="1" dirty="0" smtClean="0">
                <a:solidFill>
                  <a:srgbClr val="FFFF00"/>
                </a:solidFill>
              </a:rPr>
              <a:t>-http://www.archive.org/stream/thecatechismofth00donouoft#page/n271/mode/2up/search/sabbath</a:t>
            </a:r>
            <a:endParaRPr lang="en-US" sz="2200" b="1" dirty="0" smtClean="0">
              <a:solidFill>
                <a:srgbClr val="FFFF00"/>
              </a:solidFill>
              <a:effectLst/>
            </a:endParaRPr>
          </a:p>
        </p:txBody>
      </p:sp>
    </p:spTree>
    <p:extLst>
      <p:ext uri="{BB962C8B-B14F-4D97-AF65-F5344CB8AC3E}">
        <p14:creationId xmlns="" xmlns:p14="http://schemas.microsoft.com/office/powerpoint/2010/main" val="8305398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2800" b="1" dirty="0" smtClean="0">
                <a:solidFill>
                  <a:schemeClr val="bg1"/>
                </a:solidFill>
                <a:effectLst/>
              </a:rPr>
              <a:t>Victory:  </a:t>
            </a:r>
            <a:r>
              <a:rPr lang="en-US" sz="2800" b="1" dirty="0" smtClean="0">
                <a:solidFill>
                  <a:srgbClr val="00B0F0"/>
                </a:solidFill>
                <a:effectLst/>
              </a:rPr>
              <a:t>3.</a:t>
            </a:r>
            <a:r>
              <a:rPr lang="en-US" sz="2800" dirty="0" smtClean="0">
                <a:solidFill>
                  <a:schemeClr val="bg1"/>
                </a:solidFill>
                <a:effectLst/>
              </a:rPr>
              <a:t> </a:t>
            </a:r>
            <a:r>
              <a:rPr lang="en-US" sz="2800" b="1" u="sng" dirty="0" smtClean="0">
                <a:solidFill>
                  <a:schemeClr val="bg1"/>
                </a:solidFill>
                <a:effectLst/>
              </a:rPr>
              <a:t>over</a:t>
            </a:r>
            <a:r>
              <a:rPr lang="en-US" sz="2800" dirty="0" smtClean="0">
                <a:solidFill>
                  <a:schemeClr val="bg1"/>
                </a:solidFill>
                <a:effectLst/>
              </a:rPr>
              <a:t> the </a:t>
            </a:r>
            <a:r>
              <a:rPr lang="en-US" sz="2800" b="1" dirty="0" smtClean="0">
                <a:solidFill>
                  <a:schemeClr val="bg1"/>
                </a:solidFill>
                <a:effectLst/>
              </a:rPr>
              <a:t>“mark”</a:t>
            </a:r>
            <a:r>
              <a:rPr lang="en-US" sz="2800" dirty="0" smtClean="0">
                <a:solidFill>
                  <a:schemeClr val="bg1"/>
                </a:solidFill>
                <a:effectLst/>
              </a:rPr>
              <a:t> of </a:t>
            </a:r>
            <a:r>
              <a:rPr lang="en-US" sz="2800" b="1" dirty="0" smtClean="0">
                <a:solidFill>
                  <a:schemeClr val="bg1"/>
                </a:solidFill>
                <a:effectLst/>
              </a:rPr>
              <a:t>“the beast”</a:t>
            </a:r>
            <a:r>
              <a:rPr lang="en-US" sz="2800" dirty="0" smtClean="0">
                <a:solidFill>
                  <a:schemeClr val="bg1"/>
                </a:solidFill>
                <a:effectLst/>
              </a:rPr>
              <a:t> (Rev. 13:16,17, 14:9,11, 15:2, 16:2, 19:20, 20:4)</a:t>
            </a:r>
            <a:endParaRPr lang="en-US" sz="2800" dirty="0">
              <a:solidFill>
                <a:schemeClr val="bg1"/>
              </a:solidFill>
              <a:effectLst/>
            </a:endParaRPr>
          </a:p>
        </p:txBody>
      </p:sp>
      <p:sp>
        <p:nvSpPr>
          <p:cNvPr id="9" name="TextBox 8"/>
          <p:cNvSpPr txBox="1"/>
          <p:nvPr/>
        </p:nvSpPr>
        <p:spPr>
          <a:xfrm>
            <a:off x="188687" y="5791200"/>
            <a:ext cx="8795656" cy="923330"/>
          </a:xfrm>
          <a:prstGeom prst="rect">
            <a:avLst/>
          </a:prstGeom>
          <a:noFill/>
        </p:spPr>
        <p:txBody>
          <a:bodyPr wrap="square" rtlCol="0">
            <a:spAutoFit/>
          </a:bodyPr>
          <a:lstStyle/>
          <a:p>
            <a:pPr algn="ctr"/>
            <a:r>
              <a:rPr lang="en-US" dirty="0" smtClean="0">
                <a:solidFill>
                  <a:schemeClr val="bg1"/>
                </a:solidFill>
              </a:rPr>
              <a:t>The “mark” of Papal Rome’s (Sea Beast) authority is it’s official claim to change “the times and laws” of the Most High God, especially in the Sabbath commandment, altering the “solemnity” from the 7</a:t>
            </a:r>
            <a:r>
              <a:rPr lang="en-US" baseline="30000" dirty="0" smtClean="0">
                <a:solidFill>
                  <a:schemeClr val="bg1"/>
                </a:solidFill>
              </a:rPr>
              <a:t>th</a:t>
            </a:r>
            <a:r>
              <a:rPr lang="en-US" dirty="0" smtClean="0">
                <a:solidFill>
                  <a:schemeClr val="bg1"/>
                </a:solidFill>
              </a:rPr>
              <a:t> Day (Sabbath) to the 1</a:t>
            </a:r>
            <a:r>
              <a:rPr lang="en-US" baseline="30000" dirty="0" smtClean="0">
                <a:solidFill>
                  <a:schemeClr val="bg1"/>
                </a:solidFill>
              </a:rPr>
              <a:t>st</a:t>
            </a:r>
            <a:r>
              <a:rPr lang="en-US" dirty="0" smtClean="0">
                <a:solidFill>
                  <a:schemeClr val="bg1"/>
                </a:solidFill>
              </a:rPr>
              <a:t> Day of the week (Sunday).</a:t>
            </a:r>
            <a:endParaRPr lang="en-US" dirty="0">
              <a:solidFill>
                <a:schemeClr val="bg1"/>
              </a:solidFill>
            </a:endParaRPr>
          </a:p>
        </p:txBody>
      </p:sp>
      <p:sp>
        <p:nvSpPr>
          <p:cNvPr id="3" name="Content Placeholder 2"/>
          <p:cNvSpPr>
            <a:spLocks noGrp="1"/>
          </p:cNvSpPr>
          <p:nvPr>
            <p:ph idx="1"/>
          </p:nvPr>
        </p:nvSpPr>
        <p:spPr>
          <a:xfrm>
            <a:off x="0" y="1094509"/>
            <a:ext cx="9144000" cy="4696691"/>
          </a:xfrm>
        </p:spPr>
        <p:txBody>
          <a:bodyPr anchor="ctr">
            <a:noAutofit/>
          </a:bodyPr>
          <a:lstStyle/>
          <a:p>
            <a:r>
              <a:rPr lang="en-US" sz="2000" dirty="0" smtClean="0">
                <a:solidFill>
                  <a:schemeClr val="bg1"/>
                </a:solidFill>
                <a:effectLst/>
              </a:rPr>
              <a:t>“</a:t>
            </a:r>
            <a:r>
              <a:rPr lang="en-US" sz="2000" dirty="0">
                <a:solidFill>
                  <a:schemeClr val="bg1"/>
                </a:solidFill>
              </a:rPr>
              <a:t>...Now </a:t>
            </a:r>
            <a:r>
              <a:rPr lang="en-US" sz="2000" b="1" u="sng" dirty="0">
                <a:solidFill>
                  <a:schemeClr val="bg1"/>
                </a:solidFill>
              </a:rPr>
              <a:t>the Scriptures alone do </a:t>
            </a:r>
            <a:r>
              <a:rPr lang="en-US" sz="2000" b="1" u="sng" dirty="0">
                <a:solidFill>
                  <a:srgbClr val="FF0000"/>
                </a:solidFill>
              </a:rPr>
              <a:t>not</a:t>
            </a:r>
            <a:r>
              <a:rPr lang="en-US" sz="2000" b="1" u="sng" dirty="0">
                <a:solidFill>
                  <a:schemeClr val="bg1"/>
                </a:solidFill>
              </a:rPr>
              <a:t> contain all the truths which a Christian is bound to believe, </a:t>
            </a:r>
            <a:r>
              <a:rPr lang="en-US" sz="2000" b="1" u="sng" dirty="0">
                <a:solidFill>
                  <a:srgbClr val="FF0000"/>
                </a:solidFill>
              </a:rPr>
              <a:t>nor</a:t>
            </a:r>
            <a:r>
              <a:rPr lang="en-US" sz="2000" b="1" u="sng" dirty="0">
                <a:solidFill>
                  <a:schemeClr val="bg1"/>
                </a:solidFill>
              </a:rPr>
              <a:t> do they explicitly enjoin all the duties which he is obliged to practice</a:t>
            </a:r>
            <a:r>
              <a:rPr lang="en-US" sz="2000" dirty="0">
                <a:solidFill>
                  <a:schemeClr val="bg1"/>
                </a:solidFill>
              </a:rPr>
              <a:t>. Not to mention other examples, is not every Christian obliged to sanctify </a:t>
            </a:r>
            <a:r>
              <a:rPr lang="en-US" sz="2000" b="1" u="sng" dirty="0">
                <a:solidFill>
                  <a:srgbClr val="FF0000"/>
                </a:solidFill>
              </a:rPr>
              <a:t>Sunday</a:t>
            </a:r>
            <a:r>
              <a:rPr lang="en-US" sz="2000" dirty="0">
                <a:solidFill>
                  <a:schemeClr val="bg1"/>
                </a:solidFill>
              </a:rPr>
              <a:t> and to abstain on that day from unnecessary servile work? Is not the observance of this law among the most prominent of our sacred duties? But </a:t>
            </a:r>
            <a:r>
              <a:rPr lang="en-US" sz="2000" b="1" u="sng" dirty="0">
                <a:solidFill>
                  <a:srgbClr val="FF0000"/>
                </a:solidFill>
              </a:rPr>
              <a:t>you may read the Bible from Genesis to Revelation, and you will not find a single line authorizing the sanctification of Sunday</a:t>
            </a:r>
            <a:r>
              <a:rPr lang="en-US" sz="2000" dirty="0">
                <a:solidFill>
                  <a:schemeClr val="bg1"/>
                </a:solidFill>
              </a:rPr>
              <a:t>. </a:t>
            </a:r>
            <a:r>
              <a:rPr lang="en-US" sz="2000" b="1" u="sng" dirty="0">
                <a:solidFill>
                  <a:schemeClr val="bg1"/>
                </a:solidFill>
              </a:rPr>
              <a:t>The Scriptures enforce the religious observance of Saturday, a day which we </a:t>
            </a:r>
            <a:r>
              <a:rPr lang="en-US" sz="2000" b="1" u="sng" dirty="0">
                <a:solidFill>
                  <a:srgbClr val="FF0000"/>
                </a:solidFill>
              </a:rPr>
              <a:t>never</a:t>
            </a:r>
            <a:r>
              <a:rPr lang="en-US" sz="2000" b="1" u="sng" dirty="0">
                <a:solidFill>
                  <a:schemeClr val="bg1"/>
                </a:solidFill>
              </a:rPr>
              <a:t> sanctify</a:t>
            </a:r>
            <a:r>
              <a:rPr lang="en-US" sz="2000" dirty="0">
                <a:solidFill>
                  <a:schemeClr val="bg1"/>
                </a:solidFill>
              </a:rPr>
              <a:t>. ...” </a:t>
            </a:r>
            <a:r>
              <a:rPr lang="en-US" sz="2000" b="1" dirty="0">
                <a:solidFill>
                  <a:schemeClr val="accent4">
                    <a:lumMod val="60000"/>
                    <a:lumOff val="40000"/>
                  </a:schemeClr>
                </a:solidFill>
              </a:rPr>
              <a:t>[The Faith Of Our Fathers “Being a Plain Exposition and Vindication of the Church Founded by Our Lord Jesus Christ” By James Cardinal Gibbons; Archbishop of Baltimore, Ninety-third Carefully Revised and Enlarged Edition; John Murphy Company; Publishers; Baltimore, MD. New York; R. &amp; T. </a:t>
            </a:r>
            <a:r>
              <a:rPr lang="en-US" sz="2000" b="1" dirty="0" err="1">
                <a:solidFill>
                  <a:schemeClr val="accent4">
                    <a:lumMod val="60000"/>
                    <a:lumOff val="40000"/>
                  </a:schemeClr>
                </a:solidFill>
              </a:rPr>
              <a:t>Washbourne</a:t>
            </a:r>
            <a:r>
              <a:rPr lang="en-US" sz="2000" b="1" dirty="0">
                <a:solidFill>
                  <a:schemeClr val="accent4">
                    <a:lumMod val="60000"/>
                    <a:lumOff val="40000"/>
                  </a:schemeClr>
                </a:solidFill>
              </a:rPr>
              <a:t>, Ltd.; 10 Paternoster Row, London, and at Manchester.; Birmingham and </a:t>
            </a:r>
            <a:r>
              <a:rPr lang="en-US" sz="2000" b="1" dirty="0" err="1">
                <a:solidFill>
                  <a:schemeClr val="accent4">
                    <a:lumMod val="60000"/>
                    <a:lumOff val="40000"/>
                  </a:schemeClr>
                </a:solidFill>
              </a:rPr>
              <a:t>Glascow</a:t>
            </a:r>
            <a:r>
              <a:rPr lang="en-US" sz="2000" b="1" dirty="0">
                <a:solidFill>
                  <a:schemeClr val="accent4">
                    <a:lumMod val="60000"/>
                    <a:lumOff val="40000"/>
                  </a:schemeClr>
                </a:solidFill>
              </a:rPr>
              <a:t>; 1917; Chapter VIII [8]. The Church And The Bible; Online </a:t>
            </a:r>
            <a:r>
              <a:rPr lang="en-US" sz="2000" b="1" dirty="0" err="1">
                <a:solidFill>
                  <a:schemeClr val="accent4">
                    <a:lumMod val="60000"/>
                    <a:lumOff val="40000"/>
                  </a:schemeClr>
                </a:solidFill>
              </a:rPr>
              <a:t>Pg</a:t>
            </a:r>
            <a:r>
              <a:rPr lang="en-US" sz="2000" b="1" dirty="0">
                <a:solidFill>
                  <a:schemeClr val="accent4">
                    <a:lumMod val="60000"/>
                    <a:lumOff val="40000"/>
                  </a:schemeClr>
                </a:solidFill>
              </a:rPr>
              <a:t> 97, also side notation pagination as [089]]</a:t>
            </a:r>
            <a:r>
              <a:rPr lang="en-US" sz="2000" b="1" dirty="0">
                <a:solidFill>
                  <a:schemeClr val="bg1"/>
                </a:solidFill>
              </a:rPr>
              <a:t> </a:t>
            </a:r>
            <a:r>
              <a:rPr lang="en-US" sz="2000" b="1" dirty="0" smtClean="0">
                <a:solidFill>
                  <a:srgbClr val="FFFF00"/>
                </a:solidFill>
              </a:rPr>
              <a:t>- www.gutenberg.org/files/27435/27435-pdf.pdf</a:t>
            </a:r>
            <a:endParaRPr lang="en-US" sz="2000" b="1" dirty="0" smtClean="0">
              <a:solidFill>
                <a:srgbClr val="FFFF00"/>
              </a:solidFill>
              <a:effectLst/>
            </a:endParaRPr>
          </a:p>
        </p:txBody>
      </p:sp>
    </p:spTree>
    <p:extLst>
      <p:ext uri="{BB962C8B-B14F-4D97-AF65-F5344CB8AC3E}">
        <p14:creationId xmlns="" xmlns:p14="http://schemas.microsoft.com/office/powerpoint/2010/main" val="19674946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2800" b="1" dirty="0" smtClean="0">
                <a:solidFill>
                  <a:schemeClr val="bg1"/>
                </a:solidFill>
                <a:effectLst/>
              </a:rPr>
              <a:t>Victory:  </a:t>
            </a:r>
            <a:r>
              <a:rPr lang="en-US" sz="2800" b="1" dirty="0" smtClean="0">
                <a:solidFill>
                  <a:srgbClr val="00B0F0"/>
                </a:solidFill>
                <a:effectLst/>
              </a:rPr>
              <a:t>3.</a:t>
            </a:r>
            <a:r>
              <a:rPr lang="en-US" sz="2800" dirty="0" smtClean="0">
                <a:solidFill>
                  <a:schemeClr val="bg1"/>
                </a:solidFill>
                <a:effectLst/>
              </a:rPr>
              <a:t> </a:t>
            </a:r>
            <a:r>
              <a:rPr lang="en-US" sz="2800" b="1" u="sng" dirty="0" smtClean="0">
                <a:solidFill>
                  <a:schemeClr val="bg1"/>
                </a:solidFill>
                <a:effectLst/>
              </a:rPr>
              <a:t>over</a:t>
            </a:r>
            <a:r>
              <a:rPr lang="en-US" sz="2800" dirty="0" smtClean="0">
                <a:solidFill>
                  <a:schemeClr val="bg1"/>
                </a:solidFill>
                <a:effectLst/>
              </a:rPr>
              <a:t> the </a:t>
            </a:r>
            <a:r>
              <a:rPr lang="en-US" sz="2800" b="1" dirty="0" smtClean="0">
                <a:solidFill>
                  <a:schemeClr val="bg1"/>
                </a:solidFill>
                <a:effectLst/>
              </a:rPr>
              <a:t>“mark”</a:t>
            </a:r>
            <a:r>
              <a:rPr lang="en-US" sz="2800" dirty="0" smtClean="0">
                <a:solidFill>
                  <a:schemeClr val="bg1"/>
                </a:solidFill>
                <a:effectLst/>
              </a:rPr>
              <a:t> of </a:t>
            </a:r>
            <a:r>
              <a:rPr lang="en-US" sz="2800" b="1" dirty="0" smtClean="0">
                <a:solidFill>
                  <a:schemeClr val="bg1"/>
                </a:solidFill>
                <a:effectLst/>
              </a:rPr>
              <a:t>“the beast”</a:t>
            </a:r>
            <a:r>
              <a:rPr lang="en-US" sz="2800" dirty="0" smtClean="0">
                <a:solidFill>
                  <a:schemeClr val="bg1"/>
                </a:solidFill>
                <a:effectLst/>
              </a:rPr>
              <a:t> (Rev. 13:16,17, 14:9,11, 15:2, 16:2, 19:20, 20:4)</a:t>
            </a:r>
            <a:endParaRPr lang="en-US" sz="2800" dirty="0">
              <a:solidFill>
                <a:schemeClr val="bg1"/>
              </a:solidFill>
              <a:effectLst/>
            </a:endParaRPr>
          </a:p>
        </p:txBody>
      </p:sp>
      <p:sp>
        <p:nvSpPr>
          <p:cNvPr id="9" name="TextBox 8"/>
          <p:cNvSpPr txBox="1"/>
          <p:nvPr/>
        </p:nvSpPr>
        <p:spPr>
          <a:xfrm>
            <a:off x="188687" y="5791200"/>
            <a:ext cx="8795656" cy="923330"/>
          </a:xfrm>
          <a:prstGeom prst="rect">
            <a:avLst/>
          </a:prstGeom>
          <a:noFill/>
        </p:spPr>
        <p:txBody>
          <a:bodyPr wrap="square" rtlCol="0">
            <a:spAutoFit/>
          </a:bodyPr>
          <a:lstStyle/>
          <a:p>
            <a:pPr algn="ctr"/>
            <a:r>
              <a:rPr lang="en-US" dirty="0" smtClean="0">
                <a:solidFill>
                  <a:schemeClr val="bg1"/>
                </a:solidFill>
              </a:rPr>
              <a:t>The “mark” of Papal Rome’s (Sea Beast) authority is it’s official claim to change “the times and laws” of the Most High God, especially in the Sabbath commandment, altering the “solemnity” from the 7</a:t>
            </a:r>
            <a:r>
              <a:rPr lang="en-US" baseline="30000" dirty="0" smtClean="0">
                <a:solidFill>
                  <a:schemeClr val="bg1"/>
                </a:solidFill>
              </a:rPr>
              <a:t>th</a:t>
            </a:r>
            <a:r>
              <a:rPr lang="en-US" dirty="0" smtClean="0">
                <a:solidFill>
                  <a:schemeClr val="bg1"/>
                </a:solidFill>
              </a:rPr>
              <a:t> Day (Sabbath) to the 1</a:t>
            </a:r>
            <a:r>
              <a:rPr lang="en-US" baseline="30000" dirty="0" smtClean="0">
                <a:solidFill>
                  <a:schemeClr val="bg1"/>
                </a:solidFill>
              </a:rPr>
              <a:t>st</a:t>
            </a:r>
            <a:r>
              <a:rPr lang="en-US" dirty="0" smtClean="0">
                <a:solidFill>
                  <a:schemeClr val="bg1"/>
                </a:solidFill>
              </a:rPr>
              <a:t> Day of the week (Sunday).</a:t>
            </a:r>
            <a:endParaRPr lang="en-US" dirty="0">
              <a:solidFill>
                <a:schemeClr val="bg1"/>
              </a:solidFill>
            </a:endParaRPr>
          </a:p>
        </p:txBody>
      </p:sp>
      <p:sp>
        <p:nvSpPr>
          <p:cNvPr id="3" name="Content Placeholder 2"/>
          <p:cNvSpPr>
            <a:spLocks noGrp="1"/>
          </p:cNvSpPr>
          <p:nvPr>
            <p:ph idx="1"/>
          </p:nvPr>
        </p:nvSpPr>
        <p:spPr>
          <a:xfrm>
            <a:off x="0" y="1094509"/>
            <a:ext cx="9144000" cy="4696691"/>
          </a:xfrm>
        </p:spPr>
        <p:txBody>
          <a:bodyPr anchor="ctr">
            <a:noAutofit/>
          </a:bodyPr>
          <a:lstStyle/>
          <a:p>
            <a:r>
              <a:rPr lang="en-US" sz="2400" b="1" dirty="0" smtClean="0">
                <a:solidFill>
                  <a:schemeClr val="bg1"/>
                </a:solidFill>
                <a:effectLst/>
              </a:rPr>
              <a:t>[English]</a:t>
            </a:r>
            <a:r>
              <a:rPr lang="en-US" sz="2400" dirty="0" smtClean="0">
                <a:solidFill>
                  <a:schemeClr val="bg1"/>
                </a:solidFill>
                <a:effectLst/>
              </a:rPr>
              <a:t> "... 30. </a:t>
            </a:r>
            <a:r>
              <a:rPr lang="en-US" sz="2400" b="1" dirty="0" smtClean="0">
                <a:solidFill>
                  <a:srgbClr val="FF0000"/>
                </a:solidFill>
                <a:effectLst/>
              </a:rPr>
              <a:t>The Pope</a:t>
            </a:r>
            <a:r>
              <a:rPr lang="en-US" sz="2400" dirty="0" smtClean="0">
                <a:solidFill>
                  <a:schemeClr val="bg1"/>
                </a:solidFill>
                <a:effectLst/>
              </a:rPr>
              <a:t> is of so great authority and power, that </a:t>
            </a:r>
            <a:r>
              <a:rPr lang="en-US" sz="2400" b="1" dirty="0" smtClean="0">
                <a:solidFill>
                  <a:srgbClr val="FF0000"/>
                </a:solidFill>
                <a:effectLst/>
              </a:rPr>
              <a:t>he may even modify, declare or interpret divine laws</a:t>
            </a:r>
            <a:r>
              <a:rPr lang="en-US" sz="2400" dirty="0" smtClean="0">
                <a:solidFill>
                  <a:schemeClr val="bg1"/>
                </a:solidFill>
                <a:effectLst/>
              </a:rPr>
              <a:t>... Hence it is said, </a:t>
            </a:r>
            <a:r>
              <a:rPr lang="en-US" sz="2400" b="1" dirty="0" smtClean="0">
                <a:solidFill>
                  <a:srgbClr val="FF0000"/>
                </a:solidFill>
                <a:effectLst/>
              </a:rPr>
              <a:t>that the pope can declare against </a:t>
            </a:r>
            <a:r>
              <a:rPr lang="en-US" sz="2400" b="1" dirty="0" smtClean="0">
                <a:solidFill>
                  <a:srgbClr val="FFFF00"/>
                </a:solidFill>
                <a:effectLst/>
              </a:rPr>
              <a:t>[in opposition to]</a:t>
            </a:r>
            <a:r>
              <a:rPr lang="en-US" sz="2400" b="1" dirty="0" smtClean="0">
                <a:solidFill>
                  <a:srgbClr val="FF0000"/>
                </a:solidFill>
                <a:effectLst/>
              </a:rPr>
              <a:t> the divine law</a:t>
            </a:r>
            <a:r>
              <a:rPr lang="en-US" sz="2400" dirty="0" smtClean="0">
                <a:solidFill>
                  <a:srgbClr val="FF0000"/>
                </a:solidFill>
                <a:effectLst/>
              </a:rPr>
              <a:t>, by l</a:t>
            </a:r>
            <a:r>
              <a:rPr lang="en-US" sz="2400" b="1" dirty="0" smtClean="0">
                <a:solidFill>
                  <a:srgbClr val="FF0000"/>
                </a:solidFill>
                <a:effectLst/>
              </a:rPr>
              <a:t>imiting at any time, or declaring</a:t>
            </a:r>
            <a:r>
              <a:rPr lang="en-US" sz="2400" dirty="0" smtClean="0">
                <a:solidFill>
                  <a:schemeClr val="bg1"/>
                </a:solidFill>
                <a:effectLst/>
              </a:rPr>
              <a:t>, etc., ... the </a:t>
            </a:r>
            <a:r>
              <a:rPr lang="en-US" sz="2400" b="1" dirty="0" smtClean="0">
                <a:solidFill>
                  <a:srgbClr val="FF0000"/>
                </a:solidFill>
                <a:effectLst/>
              </a:rPr>
              <a:t>pope can modify divine law</a:t>
            </a:r>
            <a:r>
              <a:rPr lang="en-US" sz="2400" dirty="0" smtClean="0">
                <a:solidFill>
                  <a:schemeClr val="bg1"/>
                </a:solidFill>
                <a:effectLst/>
              </a:rPr>
              <a:t>, since his own power is not of man, but of [from] God, and acts as the vicegerent of God upon earth with most ample power over his sheep by binding and loosing... the pope by intent [reason] can interpret and </a:t>
            </a:r>
            <a:r>
              <a:rPr lang="en-US" sz="2400" b="1" dirty="0" smtClean="0">
                <a:solidFill>
                  <a:srgbClr val="FF0000"/>
                </a:solidFill>
                <a:effectLst/>
              </a:rPr>
              <a:t>limit divine law</a:t>
            </a:r>
            <a:r>
              <a:rPr lang="en-US" sz="2400" dirty="0" smtClean="0">
                <a:solidFill>
                  <a:schemeClr val="bg1"/>
                </a:solidFill>
                <a:effectLst/>
              </a:rPr>
              <a:t>, as they all commonly say...“</a:t>
            </a:r>
            <a:r>
              <a:rPr lang="en-US" sz="2400" b="1" dirty="0" smtClean="0">
                <a:solidFill>
                  <a:schemeClr val="accent4">
                    <a:lumMod val="60000"/>
                    <a:lumOff val="40000"/>
                  </a:schemeClr>
                </a:solidFill>
                <a:effectLst/>
              </a:rPr>
              <a:t>[Lucius Ferraris, in “</a:t>
            </a:r>
            <a:r>
              <a:rPr lang="en-US" sz="2400" b="1" dirty="0" err="1" smtClean="0">
                <a:solidFill>
                  <a:schemeClr val="accent4">
                    <a:lumMod val="60000"/>
                    <a:lumOff val="40000"/>
                  </a:schemeClr>
                </a:solidFill>
                <a:effectLst/>
              </a:rPr>
              <a:t>Prompta</a:t>
            </a:r>
            <a:r>
              <a:rPr lang="en-US" sz="2400" b="1" dirty="0" smtClean="0">
                <a:solidFill>
                  <a:schemeClr val="accent4">
                    <a:lumMod val="60000"/>
                    <a:lumOff val="40000"/>
                  </a:schemeClr>
                </a:solidFill>
                <a:effectLst/>
              </a:rPr>
              <a:t> Bibliotheca </a:t>
            </a:r>
            <a:r>
              <a:rPr lang="en-US" sz="2400" b="1" dirty="0" err="1" smtClean="0">
                <a:solidFill>
                  <a:schemeClr val="accent4">
                    <a:lumMod val="60000"/>
                    <a:lumOff val="40000"/>
                  </a:schemeClr>
                </a:solidFill>
                <a:effectLst/>
              </a:rPr>
              <a:t>Canonica</a:t>
            </a:r>
            <a:r>
              <a:rPr lang="en-US" sz="2400" b="1" dirty="0" smtClean="0">
                <a:solidFill>
                  <a:schemeClr val="accent4">
                    <a:lumMod val="60000"/>
                    <a:lumOff val="40000"/>
                  </a:schemeClr>
                </a:solidFill>
                <a:effectLst/>
              </a:rPr>
              <a:t>, </a:t>
            </a:r>
            <a:r>
              <a:rPr lang="en-US" sz="2400" b="1" dirty="0" err="1" smtClean="0">
                <a:solidFill>
                  <a:schemeClr val="accent4">
                    <a:lumMod val="60000"/>
                    <a:lumOff val="40000"/>
                  </a:schemeClr>
                </a:solidFill>
                <a:effectLst/>
              </a:rPr>
              <a:t>Juridica</a:t>
            </a:r>
            <a:r>
              <a:rPr lang="en-US" sz="2400" b="1" dirty="0" smtClean="0">
                <a:solidFill>
                  <a:schemeClr val="accent4">
                    <a:lumMod val="60000"/>
                    <a:lumOff val="40000"/>
                  </a:schemeClr>
                </a:solidFill>
                <a:effectLst/>
              </a:rPr>
              <a:t>, </a:t>
            </a:r>
            <a:r>
              <a:rPr lang="en-US" sz="2400" b="1" dirty="0" err="1" smtClean="0">
                <a:solidFill>
                  <a:schemeClr val="accent4">
                    <a:lumMod val="60000"/>
                    <a:lumOff val="40000"/>
                  </a:schemeClr>
                </a:solidFill>
                <a:effectLst/>
              </a:rPr>
              <a:t>Moralis</a:t>
            </a:r>
            <a:r>
              <a:rPr lang="en-US" sz="2400" b="1" dirty="0" smtClean="0">
                <a:solidFill>
                  <a:schemeClr val="accent4">
                    <a:lumMod val="60000"/>
                    <a:lumOff val="40000"/>
                  </a:schemeClr>
                </a:solidFill>
                <a:effectLst/>
              </a:rPr>
              <a:t>, </a:t>
            </a:r>
            <a:r>
              <a:rPr lang="en-US" sz="2400" b="1" dirty="0" err="1" smtClean="0">
                <a:solidFill>
                  <a:schemeClr val="accent4">
                    <a:lumMod val="60000"/>
                    <a:lumOff val="40000"/>
                  </a:schemeClr>
                </a:solidFill>
                <a:effectLst/>
              </a:rPr>
              <a:t>Theologica</a:t>
            </a:r>
            <a:r>
              <a:rPr lang="en-US" sz="2400" b="1" dirty="0" smtClean="0">
                <a:solidFill>
                  <a:schemeClr val="accent4">
                    <a:lumMod val="60000"/>
                    <a:lumOff val="40000"/>
                  </a:schemeClr>
                </a:solidFill>
                <a:effectLst/>
              </a:rPr>
              <a:t>, </a:t>
            </a:r>
            <a:r>
              <a:rPr lang="en-US" sz="2400" b="1" dirty="0" err="1" smtClean="0">
                <a:solidFill>
                  <a:schemeClr val="accent4">
                    <a:lumMod val="60000"/>
                    <a:lumOff val="40000"/>
                  </a:schemeClr>
                </a:solidFill>
                <a:effectLst/>
              </a:rPr>
              <a:t>Ascetica</a:t>
            </a:r>
            <a:r>
              <a:rPr lang="en-US" sz="2400" b="1" dirty="0" smtClean="0">
                <a:solidFill>
                  <a:schemeClr val="accent4">
                    <a:lumMod val="60000"/>
                    <a:lumOff val="40000"/>
                  </a:schemeClr>
                </a:solidFill>
                <a:effectLst/>
              </a:rPr>
              <a:t>, </a:t>
            </a:r>
            <a:r>
              <a:rPr lang="en-US" sz="2400" b="1" dirty="0" err="1" smtClean="0">
                <a:solidFill>
                  <a:schemeClr val="accent4">
                    <a:lumMod val="60000"/>
                    <a:lumOff val="40000"/>
                  </a:schemeClr>
                </a:solidFill>
                <a:effectLst/>
              </a:rPr>
              <a:t>Polemica</a:t>
            </a:r>
            <a:r>
              <a:rPr lang="en-US" sz="2400" b="1" dirty="0" smtClean="0">
                <a:solidFill>
                  <a:schemeClr val="accent4">
                    <a:lumMod val="60000"/>
                    <a:lumOff val="40000"/>
                  </a:schemeClr>
                </a:solidFill>
                <a:effectLst/>
              </a:rPr>
              <a:t>, </a:t>
            </a:r>
            <a:r>
              <a:rPr lang="en-US" sz="2400" b="1" dirty="0" err="1" smtClean="0">
                <a:solidFill>
                  <a:schemeClr val="accent4">
                    <a:lumMod val="60000"/>
                    <a:lumOff val="40000"/>
                  </a:schemeClr>
                </a:solidFill>
                <a:effectLst/>
              </a:rPr>
              <a:t>Rubristica</a:t>
            </a:r>
            <a:r>
              <a:rPr lang="en-US" sz="2400" b="1" dirty="0" smtClean="0">
                <a:solidFill>
                  <a:schemeClr val="accent4">
                    <a:lumMod val="60000"/>
                    <a:lumOff val="40000"/>
                  </a:schemeClr>
                </a:solidFill>
                <a:effectLst/>
              </a:rPr>
              <a:t>, </a:t>
            </a:r>
            <a:r>
              <a:rPr lang="en-US" sz="2400" b="1" dirty="0" err="1" smtClean="0">
                <a:solidFill>
                  <a:schemeClr val="accent4">
                    <a:lumMod val="60000"/>
                    <a:lumOff val="40000"/>
                  </a:schemeClr>
                </a:solidFill>
                <a:effectLst/>
              </a:rPr>
              <a:t>Historica</a:t>
            </a:r>
            <a:r>
              <a:rPr lang="en-US" sz="2400" b="1" dirty="0" smtClean="0">
                <a:solidFill>
                  <a:schemeClr val="accent4">
                    <a:lumMod val="60000"/>
                    <a:lumOff val="40000"/>
                  </a:schemeClr>
                </a:solidFill>
                <a:effectLst/>
              </a:rPr>
              <a:t>”; </a:t>
            </a:r>
            <a:r>
              <a:rPr lang="en-US" sz="2400" b="1" dirty="0" err="1" smtClean="0">
                <a:solidFill>
                  <a:schemeClr val="accent4">
                    <a:lumMod val="60000"/>
                    <a:lumOff val="40000"/>
                  </a:schemeClr>
                </a:solidFill>
                <a:effectLst/>
              </a:rPr>
              <a:t>Prompta</a:t>
            </a:r>
            <a:r>
              <a:rPr lang="en-US" sz="2400" b="1" dirty="0" smtClean="0">
                <a:solidFill>
                  <a:schemeClr val="accent4">
                    <a:lumMod val="60000"/>
                    <a:lumOff val="40000"/>
                  </a:schemeClr>
                </a:solidFill>
                <a:effectLst/>
              </a:rPr>
              <a:t> Bibliotheca Vol. 6; "P-R", “Papa”, Article 2; page 218]</a:t>
            </a:r>
            <a:r>
              <a:rPr lang="en-US" sz="2400" dirty="0" smtClean="0">
                <a:solidFill>
                  <a:schemeClr val="bg1"/>
                </a:solidFill>
                <a:effectLst/>
              </a:rPr>
              <a:t> </a:t>
            </a:r>
            <a:r>
              <a:rPr lang="en-US" sz="2400" b="1" dirty="0" smtClean="0">
                <a:solidFill>
                  <a:srgbClr val="FFFF00"/>
                </a:solidFill>
                <a:effectLst/>
              </a:rPr>
              <a:t>- https://books.google.as/books?id=Su1VAAAAcAAJ&amp;printsec=frontcover#v=onepage&amp;q&amp;f=false</a:t>
            </a:r>
          </a:p>
        </p:txBody>
      </p:sp>
    </p:spTree>
    <p:extLst>
      <p:ext uri="{BB962C8B-B14F-4D97-AF65-F5344CB8AC3E}">
        <p14:creationId xmlns="" xmlns:p14="http://schemas.microsoft.com/office/powerpoint/2010/main" val="2184574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2800" b="1" dirty="0" smtClean="0">
                <a:solidFill>
                  <a:schemeClr val="bg1"/>
                </a:solidFill>
                <a:effectLst/>
              </a:rPr>
              <a:t>Victory:  </a:t>
            </a:r>
            <a:r>
              <a:rPr lang="en-US" sz="2800" b="1" dirty="0" smtClean="0">
                <a:solidFill>
                  <a:srgbClr val="00B0F0"/>
                </a:solidFill>
                <a:effectLst/>
              </a:rPr>
              <a:t>3.</a:t>
            </a:r>
            <a:r>
              <a:rPr lang="en-US" sz="2800" dirty="0" smtClean="0">
                <a:solidFill>
                  <a:schemeClr val="bg1"/>
                </a:solidFill>
                <a:effectLst/>
              </a:rPr>
              <a:t> </a:t>
            </a:r>
            <a:r>
              <a:rPr lang="en-US" sz="2800" b="1" u="sng" dirty="0" smtClean="0">
                <a:solidFill>
                  <a:schemeClr val="bg1"/>
                </a:solidFill>
                <a:effectLst/>
              </a:rPr>
              <a:t>over</a:t>
            </a:r>
            <a:r>
              <a:rPr lang="en-US" sz="2800" dirty="0" smtClean="0">
                <a:solidFill>
                  <a:schemeClr val="bg1"/>
                </a:solidFill>
                <a:effectLst/>
              </a:rPr>
              <a:t> the </a:t>
            </a:r>
            <a:r>
              <a:rPr lang="en-US" sz="2800" b="1" dirty="0" smtClean="0">
                <a:solidFill>
                  <a:schemeClr val="bg1"/>
                </a:solidFill>
                <a:effectLst/>
              </a:rPr>
              <a:t>“mark”</a:t>
            </a:r>
            <a:r>
              <a:rPr lang="en-US" sz="2800" dirty="0" smtClean="0">
                <a:solidFill>
                  <a:schemeClr val="bg1"/>
                </a:solidFill>
                <a:effectLst/>
              </a:rPr>
              <a:t> of </a:t>
            </a:r>
            <a:r>
              <a:rPr lang="en-US" sz="2800" b="1" dirty="0" smtClean="0">
                <a:solidFill>
                  <a:schemeClr val="bg1"/>
                </a:solidFill>
                <a:effectLst/>
              </a:rPr>
              <a:t>“the beast”</a:t>
            </a:r>
            <a:r>
              <a:rPr lang="en-US" sz="2800" dirty="0" smtClean="0">
                <a:solidFill>
                  <a:schemeClr val="bg1"/>
                </a:solidFill>
                <a:effectLst/>
              </a:rPr>
              <a:t> (Rev. 13:16,17, 14:9,11, 15:2, 16:2, 19:20, 20:4)</a:t>
            </a:r>
            <a:endParaRPr lang="en-US" sz="2800" dirty="0">
              <a:solidFill>
                <a:schemeClr val="bg1"/>
              </a:solidFill>
              <a:effectLst/>
            </a:endParaRPr>
          </a:p>
        </p:txBody>
      </p:sp>
      <p:sp>
        <p:nvSpPr>
          <p:cNvPr id="9" name="TextBox 8"/>
          <p:cNvSpPr txBox="1"/>
          <p:nvPr/>
        </p:nvSpPr>
        <p:spPr>
          <a:xfrm>
            <a:off x="188687" y="5791200"/>
            <a:ext cx="8795656" cy="923330"/>
          </a:xfrm>
          <a:prstGeom prst="rect">
            <a:avLst/>
          </a:prstGeom>
          <a:noFill/>
        </p:spPr>
        <p:txBody>
          <a:bodyPr wrap="square" rtlCol="0">
            <a:spAutoFit/>
          </a:bodyPr>
          <a:lstStyle/>
          <a:p>
            <a:pPr algn="ctr"/>
            <a:r>
              <a:rPr lang="en-US" dirty="0" smtClean="0">
                <a:solidFill>
                  <a:schemeClr val="bg1"/>
                </a:solidFill>
              </a:rPr>
              <a:t>The “mark” of Papal Rome’s (Sea Beast) authority is it’s official claim to change “the times and laws” of the Most High God, especially in the Sabbath commandment, altering the “solemnity” from the 7</a:t>
            </a:r>
            <a:r>
              <a:rPr lang="en-US" baseline="30000" dirty="0" smtClean="0">
                <a:solidFill>
                  <a:schemeClr val="bg1"/>
                </a:solidFill>
              </a:rPr>
              <a:t>th</a:t>
            </a:r>
            <a:r>
              <a:rPr lang="en-US" dirty="0" smtClean="0">
                <a:solidFill>
                  <a:schemeClr val="bg1"/>
                </a:solidFill>
              </a:rPr>
              <a:t> Day (Sabbath) to the 1</a:t>
            </a:r>
            <a:r>
              <a:rPr lang="en-US" baseline="30000" dirty="0" smtClean="0">
                <a:solidFill>
                  <a:schemeClr val="bg1"/>
                </a:solidFill>
              </a:rPr>
              <a:t>st</a:t>
            </a:r>
            <a:r>
              <a:rPr lang="en-US" dirty="0" smtClean="0">
                <a:solidFill>
                  <a:schemeClr val="bg1"/>
                </a:solidFill>
              </a:rPr>
              <a:t> Day of the week (Sunday).</a:t>
            </a:r>
            <a:endParaRPr lang="en-US" dirty="0">
              <a:solidFill>
                <a:schemeClr val="bg1"/>
              </a:solidFill>
            </a:endParaRPr>
          </a:p>
        </p:txBody>
      </p:sp>
      <p:sp>
        <p:nvSpPr>
          <p:cNvPr id="3" name="Content Placeholder 2"/>
          <p:cNvSpPr>
            <a:spLocks noGrp="1"/>
          </p:cNvSpPr>
          <p:nvPr>
            <p:ph idx="1"/>
          </p:nvPr>
        </p:nvSpPr>
        <p:spPr>
          <a:xfrm>
            <a:off x="0" y="1094509"/>
            <a:ext cx="9144000" cy="4696691"/>
          </a:xfrm>
        </p:spPr>
        <p:txBody>
          <a:bodyPr anchor="ctr">
            <a:noAutofit/>
          </a:bodyPr>
          <a:lstStyle/>
          <a:p>
            <a:r>
              <a:rPr lang="en-US" sz="2400" b="1" dirty="0" smtClean="0">
                <a:solidFill>
                  <a:schemeClr val="bg1"/>
                </a:solidFill>
                <a:effectLst/>
              </a:rPr>
              <a:t>[Latin]</a:t>
            </a:r>
            <a:r>
              <a:rPr lang="en-US" sz="2400" dirty="0" smtClean="0">
                <a:solidFill>
                  <a:schemeClr val="bg1"/>
                </a:solidFill>
                <a:effectLst/>
              </a:rPr>
              <a:t> "... 30. </a:t>
            </a:r>
            <a:r>
              <a:rPr lang="en-US" sz="2400" b="1" dirty="0" smtClean="0">
                <a:solidFill>
                  <a:srgbClr val="FF0000"/>
                </a:solidFill>
                <a:effectLst/>
              </a:rPr>
              <a:t>Papa</a:t>
            </a:r>
            <a:r>
              <a:rPr lang="en-US" sz="2400" dirty="0" smtClean="0">
                <a:solidFill>
                  <a:schemeClr val="bg1"/>
                </a:solidFill>
                <a:effectLst/>
              </a:rPr>
              <a:t> </a:t>
            </a:r>
            <a:r>
              <a:rPr lang="en-US" sz="2400" dirty="0" err="1" smtClean="0">
                <a:solidFill>
                  <a:schemeClr val="bg1"/>
                </a:solidFill>
                <a:effectLst/>
              </a:rPr>
              <a:t>tantae</a:t>
            </a:r>
            <a:r>
              <a:rPr lang="en-US" sz="2400" dirty="0" smtClean="0">
                <a:solidFill>
                  <a:schemeClr val="bg1"/>
                </a:solidFill>
                <a:effectLst/>
              </a:rPr>
              <a:t> </a:t>
            </a:r>
            <a:r>
              <a:rPr lang="en-US" sz="2400" dirty="0" err="1" smtClean="0">
                <a:solidFill>
                  <a:schemeClr val="bg1"/>
                </a:solidFill>
                <a:effectLst/>
              </a:rPr>
              <a:t>est</a:t>
            </a:r>
            <a:r>
              <a:rPr lang="en-US" sz="2400" dirty="0" smtClean="0">
                <a:solidFill>
                  <a:schemeClr val="bg1"/>
                </a:solidFill>
                <a:effectLst/>
              </a:rPr>
              <a:t> </a:t>
            </a:r>
            <a:r>
              <a:rPr lang="en-US" sz="2400" dirty="0" err="1" smtClean="0">
                <a:solidFill>
                  <a:schemeClr val="bg1"/>
                </a:solidFill>
                <a:effectLst/>
              </a:rPr>
              <a:t>auctoritatis</a:t>
            </a:r>
            <a:r>
              <a:rPr lang="en-US" sz="2400" dirty="0" smtClean="0">
                <a:solidFill>
                  <a:schemeClr val="bg1"/>
                </a:solidFill>
                <a:effectLst/>
              </a:rPr>
              <a:t> et </a:t>
            </a:r>
            <a:r>
              <a:rPr lang="en-US" sz="2400" dirty="0" err="1" smtClean="0">
                <a:solidFill>
                  <a:schemeClr val="bg1"/>
                </a:solidFill>
                <a:effectLst/>
              </a:rPr>
              <a:t>potestatis</a:t>
            </a:r>
            <a:r>
              <a:rPr lang="en-US" sz="2400" dirty="0" smtClean="0">
                <a:solidFill>
                  <a:schemeClr val="bg1"/>
                </a:solidFill>
                <a:effectLst/>
              </a:rPr>
              <a:t>, </a:t>
            </a:r>
            <a:r>
              <a:rPr lang="en-US" sz="2400" b="1" dirty="0" err="1" smtClean="0">
                <a:solidFill>
                  <a:srgbClr val="FF0000"/>
                </a:solidFill>
                <a:effectLst/>
              </a:rPr>
              <a:t>ut</a:t>
            </a:r>
            <a:r>
              <a:rPr lang="en-US" sz="2400" b="1" dirty="0" smtClean="0">
                <a:solidFill>
                  <a:srgbClr val="FF0000"/>
                </a:solidFill>
                <a:effectLst/>
              </a:rPr>
              <a:t> </a:t>
            </a:r>
            <a:r>
              <a:rPr lang="en-US" sz="2400" b="1" dirty="0" err="1" smtClean="0">
                <a:solidFill>
                  <a:srgbClr val="FF0000"/>
                </a:solidFill>
                <a:effectLst/>
              </a:rPr>
              <a:t>possit</a:t>
            </a:r>
            <a:r>
              <a:rPr lang="en-US" sz="2400" b="1" dirty="0" smtClean="0">
                <a:solidFill>
                  <a:srgbClr val="FF0000"/>
                </a:solidFill>
                <a:effectLst/>
              </a:rPr>
              <a:t> </a:t>
            </a:r>
            <a:r>
              <a:rPr lang="en-US" sz="2400" b="1" dirty="0" err="1" smtClean="0">
                <a:solidFill>
                  <a:srgbClr val="FF0000"/>
                </a:solidFill>
                <a:effectLst/>
              </a:rPr>
              <a:t>quoque</a:t>
            </a:r>
            <a:r>
              <a:rPr lang="en-US" sz="2400" b="1" dirty="0" smtClean="0">
                <a:solidFill>
                  <a:srgbClr val="FF0000"/>
                </a:solidFill>
                <a:effectLst/>
              </a:rPr>
              <a:t> </a:t>
            </a:r>
            <a:r>
              <a:rPr lang="en-US" sz="2400" b="1" dirty="0" err="1" smtClean="0">
                <a:solidFill>
                  <a:srgbClr val="FF0000"/>
                </a:solidFill>
                <a:effectLst/>
              </a:rPr>
              <a:t>leges</a:t>
            </a:r>
            <a:r>
              <a:rPr lang="en-US" sz="2400" b="1" dirty="0" smtClean="0">
                <a:solidFill>
                  <a:srgbClr val="FF0000"/>
                </a:solidFill>
                <a:effectLst/>
              </a:rPr>
              <a:t> </a:t>
            </a:r>
            <a:r>
              <a:rPr lang="en-US" sz="2400" b="1" dirty="0" err="1" smtClean="0">
                <a:solidFill>
                  <a:srgbClr val="FF0000"/>
                </a:solidFill>
                <a:effectLst/>
              </a:rPr>
              <a:t>divinas</a:t>
            </a:r>
            <a:r>
              <a:rPr lang="en-US" sz="2400" b="1" dirty="0" smtClean="0">
                <a:solidFill>
                  <a:srgbClr val="FF0000"/>
                </a:solidFill>
                <a:effectLst/>
              </a:rPr>
              <a:t> </a:t>
            </a:r>
            <a:r>
              <a:rPr lang="en-US" sz="2400" b="1" dirty="0" err="1" smtClean="0">
                <a:solidFill>
                  <a:srgbClr val="FF0000"/>
                </a:solidFill>
                <a:effectLst/>
              </a:rPr>
              <a:t>modificare</a:t>
            </a:r>
            <a:r>
              <a:rPr lang="en-US" sz="2400" b="1" dirty="0" smtClean="0">
                <a:solidFill>
                  <a:srgbClr val="FF0000"/>
                </a:solidFill>
                <a:effectLst/>
              </a:rPr>
              <a:t>, </a:t>
            </a:r>
            <a:r>
              <a:rPr lang="en-US" sz="2400" b="1" dirty="0" err="1" smtClean="0">
                <a:solidFill>
                  <a:srgbClr val="FF0000"/>
                </a:solidFill>
                <a:effectLst/>
              </a:rPr>
              <a:t>declarare</a:t>
            </a:r>
            <a:r>
              <a:rPr lang="en-US" sz="2400" b="1" dirty="0" smtClean="0">
                <a:solidFill>
                  <a:srgbClr val="FF0000"/>
                </a:solidFill>
                <a:effectLst/>
              </a:rPr>
              <a:t>, </a:t>
            </a:r>
            <a:r>
              <a:rPr lang="en-US" sz="2400" b="1" dirty="0" err="1" smtClean="0">
                <a:solidFill>
                  <a:srgbClr val="FF0000"/>
                </a:solidFill>
                <a:effectLst/>
              </a:rPr>
              <a:t>vel</a:t>
            </a:r>
            <a:r>
              <a:rPr lang="en-US" sz="2400" b="1" dirty="0" smtClean="0">
                <a:solidFill>
                  <a:srgbClr val="FF0000"/>
                </a:solidFill>
                <a:effectLst/>
              </a:rPr>
              <a:t> </a:t>
            </a:r>
            <a:r>
              <a:rPr lang="en-US" sz="2400" b="1" dirty="0" err="1" smtClean="0">
                <a:solidFill>
                  <a:srgbClr val="FF0000"/>
                </a:solidFill>
                <a:effectLst/>
              </a:rPr>
              <a:t>interpretari</a:t>
            </a:r>
            <a:r>
              <a:rPr lang="en-US" sz="2400" dirty="0" smtClean="0">
                <a:solidFill>
                  <a:schemeClr val="bg1"/>
                </a:solidFill>
                <a:effectLst/>
              </a:rPr>
              <a:t> … </a:t>
            </a:r>
            <a:r>
              <a:rPr lang="en-US" sz="2400" dirty="0" err="1" smtClean="0">
                <a:solidFill>
                  <a:schemeClr val="bg1"/>
                </a:solidFill>
                <a:effectLst/>
              </a:rPr>
              <a:t>Hinc</a:t>
            </a:r>
            <a:r>
              <a:rPr lang="en-US" sz="2400" dirty="0" smtClean="0">
                <a:solidFill>
                  <a:schemeClr val="bg1"/>
                </a:solidFill>
                <a:effectLst/>
              </a:rPr>
              <a:t> </a:t>
            </a:r>
            <a:r>
              <a:rPr lang="en-US" sz="2400" dirty="0" err="1" smtClean="0">
                <a:solidFill>
                  <a:schemeClr val="bg1"/>
                </a:solidFill>
                <a:effectLst/>
              </a:rPr>
              <a:t>dicimus</a:t>
            </a:r>
            <a:r>
              <a:rPr lang="en-US" sz="2400" dirty="0" smtClean="0">
                <a:solidFill>
                  <a:schemeClr val="bg1"/>
                </a:solidFill>
                <a:effectLst/>
              </a:rPr>
              <a:t>, </a:t>
            </a:r>
            <a:r>
              <a:rPr lang="en-US" sz="2400" b="1" dirty="0" smtClean="0">
                <a:solidFill>
                  <a:srgbClr val="FF0000"/>
                </a:solidFill>
                <a:effectLst/>
              </a:rPr>
              <a:t>quod Papa </a:t>
            </a:r>
            <a:r>
              <a:rPr lang="en-US" sz="2400" b="1" dirty="0" err="1" smtClean="0">
                <a:solidFill>
                  <a:srgbClr val="FF0000"/>
                </a:solidFill>
                <a:effectLst/>
              </a:rPr>
              <a:t>potest</a:t>
            </a:r>
            <a:r>
              <a:rPr lang="en-US" sz="2400" b="1" dirty="0" smtClean="0">
                <a:solidFill>
                  <a:srgbClr val="FF0000"/>
                </a:solidFill>
                <a:effectLst/>
              </a:rPr>
              <a:t> contra </a:t>
            </a:r>
            <a:r>
              <a:rPr lang="en-US" sz="2400" b="1" dirty="0" err="1" smtClean="0">
                <a:solidFill>
                  <a:srgbClr val="FF0000"/>
                </a:solidFill>
                <a:effectLst/>
              </a:rPr>
              <a:t>legem</a:t>
            </a:r>
            <a:r>
              <a:rPr lang="en-US" sz="2400" b="1" dirty="0" smtClean="0">
                <a:solidFill>
                  <a:srgbClr val="FF0000"/>
                </a:solidFill>
                <a:effectLst/>
              </a:rPr>
              <a:t> </a:t>
            </a:r>
            <a:r>
              <a:rPr lang="en-US" sz="2400" b="1" dirty="0" err="1" smtClean="0">
                <a:solidFill>
                  <a:srgbClr val="FF0000"/>
                </a:solidFill>
                <a:effectLst/>
              </a:rPr>
              <a:t>divinam</a:t>
            </a:r>
            <a:r>
              <a:rPr lang="en-US" sz="2400" b="1" dirty="0" smtClean="0">
                <a:solidFill>
                  <a:srgbClr val="FF0000"/>
                </a:solidFill>
                <a:effectLst/>
              </a:rPr>
              <a:t> </a:t>
            </a:r>
            <a:r>
              <a:rPr lang="en-US" sz="2400" b="1" dirty="0" err="1" smtClean="0">
                <a:solidFill>
                  <a:srgbClr val="FF0000"/>
                </a:solidFill>
                <a:effectLst/>
              </a:rPr>
              <a:t>aliquando</a:t>
            </a:r>
            <a:r>
              <a:rPr lang="en-US" sz="2400" b="1" dirty="0" smtClean="0">
                <a:solidFill>
                  <a:srgbClr val="FF0000"/>
                </a:solidFill>
                <a:effectLst/>
              </a:rPr>
              <a:t> venire </a:t>
            </a:r>
            <a:r>
              <a:rPr lang="en-US" sz="2400" b="1" dirty="0" err="1" smtClean="0">
                <a:solidFill>
                  <a:srgbClr val="FF0000"/>
                </a:solidFill>
                <a:effectLst/>
              </a:rPr>
              <a:t>limitando</a:t>
            </a:r>
            <a:r>
              <a:rPr lang="en-US" sz="2400" b="1" dirty="0" smtClean="0">
                <a:solidFill>
                  <a:srgbClr val="FF0000"/>
                </a:solidFill>
                <a:effectLst/>
              </a:rPr>
              <a:t>, </a:t>
            </a:r>
            <a:r>
              <a:rPr lang="en-US" sz="2400" b="1" dirty="0" err="1" smtClean="0">
                <a:solidFill>
                  <a:srgbClr val="FF0000"/>
                </a:solidFill>
                <a:effectLst/>
              </a:rPr>
              <a:t>declarando</a:t>
            </a:r>
            <a:r>
              <a:rPr lang="en-US" sz="2400" dirty="0" smtClean="0">
                <a:solidFill>
                  <a:schemeClr val="bg1"/>
                </a:solidFill>
                <a:effectLst/>
              </a:rPr>
              <a:t>, etc., … </a:t>
            </a:r>
            <a:r>
              <a:rPr lang="en-US" sz="2400" b="1" dirty="0" smtClean="0">
                <a:solidFill>
                  <a:srgbClr val="FF0000"/>
                </a:solidFill>
                <a:effectLst/>
              </a:rPr>
              <a:t>Papa </a:t>
            </a:r>
            <a:r>
              <a:rPr lang="en-US" sz="2400" b="1" dirty="0" err="1" smtClean="0">
                <a:solidFill>
                  <a:srgbClr val="FF0000"/>
                </a:solidFill>
                <a:effectLst/>
              </a:rPr>
              <a:t>ius</a:t>
            </a:r>
            <a:r>
              <a:rPr lang="en-US" sz="2400" b="1" dirty="0" smtClean="0">
                <a:solidFill>
                  <a:srgbClr val="FF0000"/>
                </a:solidFill>
                <a:effectLst/>
              </a:rPr>
              <a:t> </a:t>
            </a:r>
            <a:r>
              <a:rPr lang="en-US" sz="2400" b="1" dirty="0" err="1" smtClean="0">
                <a:solidFill>
                  <a:srgbClr val="FF0000"/>
                </a:solidFill>
                <a:effectLst/>
              </a:rPr>
              <a:t>divinum</a:t>
            </a:r>
            <a:r>
              <a:rPr lang="en-US" sz="2400" b="1" dirty="0" smtClean="0">
                <a:solidFill>
                  <a:srgbClr val="FF0000"/>
                </a:solidFill>
                <a:effectLst/>
              </a:rPr>
              <a:t> </a:t>
            </a:r>
            <a:r>
              <a:rPr lang="en-US" sz="2400" b="1" dirty="0" err="1" smtClean="0">
                <a:solidFill>
                  <a:srgbClr val="FF0000"/>
                </a:solidFill>
                <a:effectLst/>
              </a:rPr>
              <a:t>potest</a:t>
            </a:r>
            <a:r>
              <a:rPr lang="en-US" sz="2400" b="1" dirty="0" smtClean="0">
                <a:solidFill>
                  <a:srgbClr val="FF0000"/>
                </a:solidFill>
                <a:effectLst/>
              </a:rPr>
              <a:t> </a:t>
            </a:r>
            <a:r>
              <a:rPr lang="en-US" sz="2400" b="1" dirty="0" err="1" smtClean="0">
                <a:solidFill>
                  <a:srgbClr val="FF0000"/>
                </a:solidFill>
                <a:effectLst/>
              </a:rPr>
              <a:t>modificare</a:t>
            </a:r>
            <a:r>
              <a:rPr lang="en-US" sz="2400" dirty="0" smtClean="0">
                <a:solidFill>
                  <a:schemeClr val="bg1"/>
                </a:solidFill>
                <a:effectLst/>
              </a:rPr>
              <a:t>, cum </a:t>
            </a:r>
            <a:r>
              <a:rPr lang="en-US" sz="2400" dirty="0" err="1" smtClean="0">
                <a:solidFill>
                  <a:schemeClr val="bg1"/>
                </a:solidFill>
                <a:effectLst/>
              </a:rPr>
              <a:t>eius</a:t>
            </a:r>
            <a:r>
              <a:rPr lang="en-US" sz="2400" dirty="0" smtClean="0">
                <a:solidFill>
                  <a:schemeClr val="bg1"/>
                </a:solidFill>
                <a:effectLst/>
              </a:rPr>
              <a:t> </a:t>
            </a:r>
            <a:r>
              <a:rPr lang="en-US" sz="2400" dirty="0" err="1" smtClean="0">
                <a:solidFill>
                  <a:schemeClr val="bg1"/>
                </a:solidFill>
                <a:effectLst/>
              </a:rPr>
              <a:t>potestas</a:t>
            </a:r>
            <a:r>
              <a:rPr lang="en-US" sz="2400" dirty="0" smtClean="0">
                <a:solidFill>
                  <a:schemeClr val="bg1"/>
                </a:solidFill>
                <a:effectLst/>
              </a:rPr>
              <a:t> non sit ex </a:t>
            </a:r>
            <a:r>
              <a:rPr lang="en-US" sz="2400" dirty="0" err="1" smtClean="0">
                <a:solidFill>
                  <a:schemeClr val="bg1"/>
                </a:solidFill>
                <a:effectLst/>
              </a:rPr>
              <a:t>homine</a:t>
            </a:r>
            <a:r>
              <a:rPr lang="en-US" sz="2400" dirty="0" smtClean="0">
                <a:solidFill>
                  <a:schemeClr val="bg1"/>
                </a:solidFill>
                <a:effectLst/>
              </a:rPr>
              <a:t>, sex ex </a:t>
            </a:r>
            <a:r>
              <a:rPr lang="en-US" sz="2400" dirty="0" err="1" smtClean="0">
                <a:solidFill>
                  <a:schemeClr val="bg1"/>
                </a:solidFill>
                <a:effectLst/>
              </a:rPr>
              <a:t>Deo</a:t>
            </a:r>
            <a:r>
              <a:rPr lang="en-US" sz="2400" dirty="0" smtClean="0">
                <a:solidFill>
                  <a:schemeClr val="bg1"/>
                </a:solidFill>
                <a:effectLst/>
              </a:rPr>
              <a:t>, et in </a:t>
            </a:r>
            <a:r>
              <a:rPr lang="en-US" sz="2400" dirty="0" err="1" smtClean="0">
                <a:solidFill>
                  <a:schemeClr val="bg1"/>
                </a:solidFill>
                <a:effectLst/>
              </a:rPr>
              <a:t>terris</a:t>
            </a:r>
            <a:r>
              <a:rPr lang="en-US" sz="2400" dirty="0" smtClean="0">
                <a:solidFill>
                  <a:schemeClr val="bg1"/>
                </a:solidFill>
                <a:effectLst/>
              </a:rPr>
              <a:t> Dei vices </a:t>
            </a:r>
            <a:r>
              <a:rPr lang="en-US" sz="2400" dirty="0" err="1" smtClean="0">
                <a:solidFill>
                  <a:schemeClr val="bg1"/>
                </a:solidFill>
                <a:effectLst/>
              </a:rPr>
              <a:t>fungitur</a:t>
            </a:r>
            <a:r>
              <a:rPr lang="en-US" sz="2400" dirty="0" smtClean="0">
                <a:solidFill>
                  <a:schemeClr val="bg1"/>
                </a:solidFill>
                <a:effectLst/>
              </a:rPr>
              <a:t> cum </a:t>
            </a:r>
            <a:r>
              <a:rPr lang="en-US" sz="2400" dirty="0" err="1" smtClean="0">
                <a:solidFill>
                  <a:schemeClr val="bg1"/>
                </a:solidFill>
                <a:effectLst/>
              </a:rPr>
              <a:t>amplissima</a:t>
            </a:r>
            <a:r>
              <a:rPr lang="en-US" sz="2400" dirty="0" smtClean="0">
                <a:solidFill>
                  <a:schemeClr val="bg1"/>
                </a:solidFill>
                <a:effectLst/>
              </a:rPr>
              <a:t> </a:t>
            </a:r>
            <a:r>
              <a:rPr lang="en-US" sz="2400" dirty="0" err="1" smtClean="0">
                <a:solidFill>
                  <a:schemeClr val="bg1"/>
                </a:solidFill>
                <a:effectLst/>
              </a:rPr>
              <a:t>potestate</a:t>
            </a:r>
            <a:r>
              <a:rPr lang="en-US" sz="2400" dirty="0" smtClean="0">
                <a:solidFill>
                  <a:schemeClr val="bg1"/>
                </a:solidFill>
                <a:effectLst/>
              </a:rPr>
              <a:t> </a:t>
            </a:r>
            <a:r>
              <a:rPr lang="en-US" sz="2400" dirty="0" err="1" smtClean="0">
                <a:solidFill>
                  <a:schemeClr val="bg1"/>
                </a:solidFill>
                <a:effectLst/>
              </a:rPr>
              <a:t>oves</a:t>
            </a:r>
            <a:r>
              <a:rPr lang="en-US" sz="2400" dirty="0" smtClean="0">
                <a:solidFill>
                  <a:schemeClr val="bg1"/>
                </a:solidFill>
                <a:effectLst/>
              </a:rPr>
              <a:t> </a:t>
            </a:r>
            <a:r>
              <a:rPr lang="en-US" sz="2400" dirty="0" err="1" smtClean="0">
                <a:solidFill>
                  <a:schemeClr val="bg1"/>
                </a:solidFill>
                <a:effectLst/>
              </a:rPr>
              <a:t>suas</a:t>
            </a:r>
            <a:r>
              <a:rPr lang="en-US" sz="2400" dirty="0" smtClean="0">
                <a:solidFill>
                  <a:schemeClr val="bg1"/>
                </a:solidFill>
                <a:effectLst/>
              </a:rPr>
              <a:t> </a:t>
            </a:r>
            <a:r>
              <a:rPr lang="en-US" sz="2400" dirty="0" err="1" smtClean="0">
                <a:solidFill>
                  <a:schemeClr val="bg1"/>
                </a:solidFill>
                <a:effectLst/>
              </a:rPr>
              <a:t>ligandi</a:t>
            </a:r>
            <a:r>
              <a:rPr lang="en-US" sz="2400" dirty="0" smtClean="0">
                <a:solidFill>
                  <a:schemeClr val="bg1"/>
                </a:solidFill>
                <a:effectLst/>
              </a:rPr>
              <a:t> et </a:t>
            </a:r>
            <a:r>
              <a:rPr lang="en-US" sz="2400" dirty="0" err="1" smtClean="0">
                <a:solidFill>
                  <a:schemeClr val="bg1"/>
                </a:solidFill>
                <a:effectLst/>
              </a:rPr>
              <a:t>solvendi</a:t>
            </a:r>
            <a:r>
              <a:rPr lang="en-US" sz="2400" dirty="0" smtClean="0">
                <a:solidFill>
                  <a:schemeClr val="bg1"/>
                </a:solidFill>
                <a:effectLst/>
              </a:rPr>
              <a:t> … Papa </a:t>
            </a:r>
            <a:r>
              <a:rPr lang="en-US" sz="2400" dirty="0" err="1" smtClean="0">
                <a:solidFill>
                  <a:schemeClr val="bg1"/>
                </a:solidFill>
                <a:effectLst/>
              </a:rPr>
              <a:t>potest</a:t>
            </a:r>
            <a:r>
              <a:rPr lang="en-US" sz="2400" dirty="0" smtClean="0">
                <a:solidFill>
                  <a:schemeClr val="bg1"/>
                </a:solidFill>
                <a:effectLst/>
              </a:rPr>
              <a:t> </a:t>
            </a:r>
            <a:r>
              <a:rPr lang="en-US" sz="2400" dirty="0" err="1" smtClean="0">
                <a:solidFill>
                  <a:schemeClr val="bg1"/>
                </a:solidFill>
                <a:effectLst/>
              </a:rPr>
              <a:t>interpretari</a:t>
            </a:r>
            <a:r>
              <a:rPr lang="en-US" sz="2400" dirty="0" smtClean="0">
                <a:solidFill>
                  <a:schemeClr val="bg1"/>
                </a:solidFill>
                <a:effectLst/>
              </a:rPr>
              <a:t>, et ex </a:t>
            </a:r>
            <a:r>
              <a:rPr lang="en-US" sz="2400" dirty="0" err="1" smtClean="0">
                <a:solidFill>
                  <a:schemeClr val="bg1"/>
                </a:solidFill>
                <a:effectLst/>
              </a:rPr>
              <a:t>causa</a:t>
            </a:r>
            <a:r>
              <a:rPr lang="en-US" sz="2400" dirty="0" smtClean="0">
                <a:solidFill>
                  <a:schemeClr val="bg1"/>
                </a:solidFill>
                <a:effectLst/>
              </a:rPr>
              <a:t> </a:t>
            </a:r>
            <a:r>
              <a:rPr lang="en-US" sz="2400" b="1" dirty="0" err="1" smtClean="0">
                <a:solidFill>
                  <a:srgbClr val="FF0000"/>
                </a:solidFill>
                <a:effectLst/>
              </a:rPr>
              <a:t>limitare</a:t>
            </a:r>
            <a:r>
              <a:rPr lang="en-US" sz="2400" b="1" dirty="0" smtClean="0">
                <a:solidFill>
                  <a:srgbClr val="FF0000"/>
                </a:solidFill>
                <a:effectLst/>
              </a:rPr>
              <a:t> </a:t>
            </a:r>
            <a:r>
              <a:rPr lang="en-US" sz="2400" b="1" dirty="0" err="1" smtClean="0">
                <a:solidFill>
                  <a:srgbClr val="FF0000"/>
                </a:solidFill>
                <a:effectLst/>
              </a:rPr>
              <a:t>ius</a:t>
            </a:r>
            <a:r>
              <a:rPr lang="en-US" sz="2400" b="1" dirty="0" smtClean="0">
                <a:solidFill>
                  <a:srgbClr val="FF0000"/>
                </a:solidFill>
                <a:effectLst/>
              </a:rPr>
              <a:t> </a:t>
            </a:r>
            <a:r>
              <a:rPr lang="en-US" sz="2400" b="1" dirty="0" err="1" smtClean="0">
                <a:solidFill>
                  <a:srgbClr val="FF0000"/>
                </a:solidFill>
                <a:effectLst/>
              </a:rPr>
              <a:t>divinum</a:t>
            </a:r>
            <a:r>
              <a:rPr lang="en-US" sz="2400" dirty="0" smtClean="0">
                <a:solidFill>
                  <a:schemeClr val="bg1"/>
                </a:solidFill>
                <a:effectLst/>
              </a:rPr>
              <a:t>, </a:t>
            </a:r>
            <a:r>
              <a:rPr lang="en-US" sz="2400" dirty="0" err="1" smtClean="0">
                <a:solidFill>
                  <a:schemeClr val="bg1"/>
                </a:solidFill>
                <a:effectLst/>
              </a:rPr>
              <a:t>ut</a:t>
            </a:r>
            <a:r>
              <a:rPr lang="en-US" sz="2400" dirty="0" smtClean="0">
                <a:solidFill>
                  <a:schemeClr val="bg1"/>
                </a:solidFill>
                <a:effectLst/>
              </a:rPr>
              <a:t> </a:t>
            </a:r>
            <a:r>
              <a:rPr lang="en-US" sz="2400" dirty="0" err="1" smtClean="0">
                <a:solidFill>
                  <a:schemeClr val="bg1"/>
                </a:solidFill>
                <a:effectLst/>
              </a:rPr>
              <a:t>tradunt</a:t>
            </a:r>
            <a:r>
              <a:rPr lang="en-US" sz="2400" dirty="0" smtClean="0">
                <a:solidFill>
                  <a:schemeClr val="bg1"/>
                </a:solidFill>
                <a:effectLst/>
              </a:rPr>
              <a:t> </a:t>
            </a:r>
            <a:r>
              <a:rPr lang="en-US" sz="2400" dirty="0" err="1" smtClean="0">
                <a:solidFill>
                  <a:schemeClr val="bg1"/>
                </a:solidFill>
                <a:effectLst/>
              </a:rPr>
              <a:t>communiter</a:t>
            </a:r>
            <a:r>
              <a:rPr lang="en-US" sz="2400" dirty="0" smtClean="0">
                <a:solidFill>
                  <a:schemeClr val="bg1"/>
                </a:solidFill>
                <a:effectLst/>
              </a:rPr>
              <a:t> </a:t>
            </a:r>
            <a:r>
              <a:rPr lang="en-US" sz="2400" dirty="0" err="1" smtClean="0">
                <a:solidFill>
                  <a:schemeClr val="bg1"/>
                </a:solidFill>
                <a:effectLst/>
              </a:rPr>
              <a:t>omnes</a:t>
            </a:r>
            <a:r>
              <a:rPr lang="en-US" sz="2400" dirty="0" smtClean="0">
                <a:solidFill>
                  <a:schemeClr val="bg1"/>
                </a:solidFill>
                <a:effectLst/>
              </a:rPr>
              <a:t> …” </a:t>
            </a:r>
            <a:r>
              <a:rPr lang="en-US" sz="2400" b="1" dirty="0" smtClean="0">
                <a:solidFill>
                  <a:schemeClr val="accent4">
                    <a:lumMod val="60000"/>
                    <a:lumOff val="40000"/>
                  </a:schemeClr>
                </a:solidFill>
                <a:effectLst/>
              </a:rPr>
              <a:t>[Lucius Ferraris, in “</a:t>
            </a:r>
            <a:r>
              <a:rPr lang="en-US" sz="2400" b="1" dirty="0" err="1" smtClean="0">
                <a:solidFill>
                  <a:schemeClr val="accent4">
                    <a:lumMod val="60000"/>
                    <a:lumOff val="40000"/>
                  </a:schemeClr>
                </a:solidFill>
                <a:effectLst/>
              </a:rPr>
              <a:t>Prompta</a:t>
            </a:r>
            <a:r>
              <a:rPr lang="en-US" sz="2400" b="1" dirty="0" smtClean="0">
                <a:solidFill>
                  <a:schemeClr val="accent4">
                    <a:lumMod val="60000"/>
                    <a:lumOff val="40000"/>
                  </a:schemeClr>
                </a:solidFill>
                <a:effectLst/>
              </a:rPr>
              <a:t> Bibliotheca </a:t>
            </a:r>
            <a:r>
              <a:rPr lang="en-US" sz="2400" b="1" dirty="0" err="1" smtClean="0">
                <a:solidFill>
                  <a:schemeClr val="accent4">
                    <a:lumMod val="60000"/>
                    <a:lumOff val="40000"/>
                  </a:schemeClr>
                </a:solidFill>
                <a:effectLst/>
              </a:rPr>
              <a:t>Canonica</a:t>
            </a:r>
            <a:r>
              <a:rPr lang="en-US" sz="2400" b="1" dirty="0" smtClean="0">
                <a:solidFill>
                  <a:schemeClr val="accent4">
                    <a:lumMod val="60000"/>
                    <a:lumOff val="40000"/>
                  </a:schemeClr>
                </a:solidFill>
                <a:effectLst/>
              </a:rPr>
              <a:t>, </a:t>
            </a:r>
            <a:r>
              <a:rPr lang="en-US" sz="2400" b="1" dirty="0" err="1" smtClean="0">
                <a:solidFill>
                  <a:schemeClr val="accent4">
                    <a:lumMod val="60000"/>
                    <a:lumOff val="40000"/>
                  </a:schemeClr>
                </a:solidFill>
                <a:effectLst/>
              </a:rPr>
              <a:t>Juridica</a:t>
            </a:r>
            <a:r>
              <a:rPr lang="en-US" sz="2400" b="1" dirty="0" smtClean="0">
                <a:solidFill>
                  <a:schemeClr val="accent4">
                    <a:lumMod val="60000"/>
                    <a:lumOff val="40000"/>
                  </a:schemeClr>
                </a:solidFill>
                <a:effectLst/>
              </a:rPr>
              <a:t>, </a:t>
            </a:r>
            <a:r>
              <a:rPr lang="en-US" sz="2400" b="1" dirty="0" err="1" smtClean="0">
                <a:solidFill>
                  <a:schemeClr val="accent4">
                    <a:lumMod val="60000"/>
                    <a:lumOff val="40000"/>
                  </a:schemeClr>
                </a:solidFill>
                <a:effectLst/>
              </a:rPr>
              <a:t>Moralis</a:t>
            </a:r>
            <a:r>
              <a:rPr lang="en-US" sz="2400" b="1" dirty="0" smtClean="0">
                <a:solidFill>
                  <a:schemeClr val="accent4">
                    <a:lumMod val="60000"/>
                    <a:lumOff val="40000"/>
                  </a:schemeClr>
                </a:solidFill>
                <a:effectLst/>
              </a:rPr>
              <a:t>, </a:t>
            </a:r>
            <a:r>
              <a:rPr lang="en-US" sz="2400" b="1" dirty="0" err="1" smtClean="0">
                <a:solidFill>
                  <a:schemeClr val="accent4">
                    <a:lumMod val="60000"/>
                    <a:lumOff val="40000"/>
                  </a:schemeClr>
                </a:solidFill>
                <a:effectLst/>
              </a:rPr>
              <a:t>Theologica</a:t>
            </a:r>
            <a:r>
              <a:rPr lang="en-US" sz="2400" b="1" dirty="0" smtClean="0">
                <a:solidFill>
                  <a:schemeClr val="accent4">
                    <a:lumMod val="60000"/>
                    <a:lumOff val="40000"/>
                  </a:schemeClr>
                </a:solidFill>
                <a:effectLst/>
              </a:rPr>
              <a:t>, </a:t>
            </a:r>
            <a:r>
              <a:rPr lang="en-US" sz="2400" b="1" dirty="0" err="1" smtClean="0">
                <a:solidFill>
                  <a:schemeClr val="accent4">
                    <a:lumMod val="60000"/>
                    <a:lumOff val="40000"/>
                  </a:schemeClr>
                </a:solidFill>
                <a:effectLst/>
              </a:rPr>
              <a:t>Ascetica</a:t>
            </a:r>
            <a:r>
              <a:rPr lang="en-US" sz="2400" b="1" dirty="0" smtClean="0">
                <a:solidFill>
                  <a:schemeClr val="accent4">
                    <a:lumMod val="60000"/>
                    <a:lumOff val="40000"/>
                  </a:schemeClr>
                </a:solidFill>
                <a:effectLst/>
              </a:rPr>
              <a:t>, </a:t>
            </a:r>
            <a:r>
              <a:rPr lang="en-US" sz="2400" b="1" dirty="0" err="1" smtClean="0">
                <a:solidFill>
                  <a:schemeClr val="accent4">
                    <a:lumMod val="60000"/>
                    <a:lumOff val="40000"/>
                  </a:schemeClr>
                </a:solidFill>
                <a:effectLst/>
              </a:rPr>
              <a:t>Polemica</a:t>
            </a:r>
            <a:r>
              <a:rPr lang="en-US" sz="2400" b="1" dirty="0" smtClean="0">
                <a:solidFill>
                  <a:schemeClr val="accent4">
                    <a:lumMod val="60000"/>
                    <a:lumOff val="40000"/>
                  </a:schemeClr>
                </a:solidFill>
                <a:effectLst/>
              </a:rPr>
              <a:t>, </a:t>
            </a:r>
            <a:r>
              <a:rPr lang="en-US" sz="2400" b="1" dirty="0" err="1" smtClean="0">
                <a:solidFill>
                  <a:schemeClr val="accent4">
                    <a:lumMod val="60000"/>
                    <a:lumOff val="40000"/>
                  </a:schemeClr>
                </a:solidFill>
                <a:effectLst/>
              </a:rPr>
              <a:t>Rubristica</a:t>
            </a:r>
            <a:r>
              <a:rPr lang="en-US" sz="2400" b="1" dirty="0" smtClean="0">
                <a:solidFill>
                  <a:schemeClr val="accent4">
                    <a:lumMod val="60000"/>
                    <a:lumOff val="40000"/>
                  </a:schemeClr>
                </a:solidFill>
                <a:effectLst/>
              </a:rPr>
              <a:t>, </a:t>
            </a:r>
            <a:r>
              <a:rPr lang="en-US" sz="2400" b="1" dirty="0" err="1" smtClean="0">
                <a:solidFill>
                  <a:schemeClr val="accent4">
                    <a:lumMod val="60000"/>
                    <a:lumOff val="40000"/>
                  </a:schemeClr>
                </a:solidFill>
                <a:effectLst/>
              </a:rPr>
              <a:t>Historica</a:t>
            </a:r>
            <a:r>
              <a:rPr lang="en-US" sz="2400" b="1" dirty="0" smtClean="0">
                <a:solidFill>
                  <a:schemeClr val="accent4">
                    <a:lumMod val="60000"/>
                    <a:lumOff val="40000"/>
                  </a:schemeClr>
                </a:solidFill>
                <a:effectLst/>
              </a:rPr>
              <a:t>”; </a:t>
            </a:r>
            <a:r>
              <a:rPr lang="en-US" sz="2400" b="1" dirty="0" err="1" smtClean="0">
                <a:solidFill>
                  <a:schemeClr val="accent4">
                    <a:lumMod val="60000"/>
                    <a:lumOff val="40000"/>
                  </a:schemeClr>
                </a:solidFill>
                <a:effectLst/>
              </a:rPr>
              <a:t>Prompta</a:t>
            </a:r>
            <a:r>
              <a:rPr lang="en-US" sz="2400" b="1" dirty="0" smtClean="0">
                <a:solidFill>
                  <a:schemeClr val="accent4">
                    <a:lumMod val="60000"/>
                    <a:lumOff val="40000"/>
                  </a:schemeClr>
                </a:solidFill>
                <a:effectLst/>
              </a:rPr>
              <a:t> Bibliotheca Vol. 6; "P-R", “Papa”, Article 2; page 218]</a:t>
            </a:r>
            <a:r>
              <a:rPr lang="en-US" sz="2400" dirty="0" smtClean="0">
                <a:solidFill>
                  <a:schemeClr val="bg1"/>
                </a:solidFill>
                <a:effectLst/>
              </a:rPr>
              <a:t> </a:t>
            </a:r>
            <a:r>
              <a:rPr lang="en-US" sz="2400" b="1" dirty="0" smtClean="0">
                <a:solidFill>
                  <a:srgbClr val="FFFF00"/>
                </a:solidFill>
                <a:effectLst/>
              </a:rPr>
              <a:t>- https://books.google.as/books?id=Su1VAAAAcAAJ&amp;printsec=frontcover#v=onepage&amp;q&amp;f=false</a:t>
            </a:r>
          </a:p>
        </p:txBody>
      </p:sp>
    </p:spTree>
    <p:extLst>
      <p:ext uri="{BB962C8B-B14F-4D97-AF65-F5344CB8AC3E}">
        <p14:creationId xmlns="" xmlns:p14="http://schemas.microsoft.com/office/powerpoint/2010/main" val="10923644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p:spPr>
        <p:txBody>
          <a:bodyPr anchor="ctr">
            <a:normAutofit/>
          </a:bodyPr>
          <a:lstStyle/>
          <a:p>
            <a:pPr algn="ctr"/>
            <a:r>
              <a:rPr lang="en-US" sz="4000" dirty="0" smtClean="0">
                <a:solidFill>
                  <a:schemeClr val="bg1"/>
                </a:solidFill>
                <a:effectLst/>
              </a:rPr>
              <a:t>No?</a:t>
            </a:r>
          </a:p>
          <a:p>
            <a:pPr algn="ctr"/>
            <a:endParaRPr lang="en-US" sz="4000" dirty="0" smtClean="0">
              <a:solidFill>
                <a:schemeClr val="bg1"/>
              </a:solidFill>
            </a:endParaRPr>
          </a:p>
          <a:p>
            <a:pPr algn="ctr"/>
            <a:r>
              <a:rPr lang="en-US" sz="4000" dirty="0" smtClean="0">
                <a:solidFill>
                  <a:schemeClr val="bg1"/>
                </a:solidFill>
              </a:rPr>
              <a:t>Then what is their purpose?</a:t>
            </a:r>
            <a:endParaRPr lang="en-US" sz="4000" dirty="0">
              <a:solidFill>
                <a:schemeClr val="bg1"/>
              </a:solidFill>
            </a:endParaRPr>
          </a:p>
        </p:txBody>
      </p:sp>
    </p:spTree>
    <p:extLst>
      <p:ext uri="{BB962C8B-B14F-4D97-AF65-F5344CB8AC3E}">
        <p14:creationId xmlns="" xmlns:p14="http://schemas.microsoft.com/office/powerpoint/2010/main" val="24303929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2800" b="1" dirty="0" smtClean="0">
                <a:solidFill>
                  <a:schemeClr val="bg1"/>
                </a:solidFill>
                <a:effectLst/>
              </a:rPr>
              <a:t>Victory:  </a:t>
            </a:r>
            <a:r>
              <a:rPr lang="en-US" sz="2800" b="1" dirty="0" smtClean="0">
                <a:solidFill>
                  <a:srgbClr val="00B0F0"/>
                </a:solidFill>
                <a:effectLst/>
              </a:rPr>
              <a:t>3.</a:t>
            </a:r>
            <a:r>
              <a:rPr lang="en-US" sz="2800" dirty="0" smtClean="0">
                <a:solidFill>
                  <a:schemeClr val="bg1"/>
                </a:solidFill>
                <a:effectLst/>
              </a:rPr>
              <a:t> </a:t>
            </a:r>
            <a:r>
              <a:rPr lang="en-US" sz="2800" b="1" u="sng" dirty="0" smtClean="0">
                <a:solidFill>
                  <a:schemeClr val="bg1"/>
                </a:solidFill>
                <a:effectLst/>
              </a:rPr>
              <a:t>over</a:t>
            </a:r>
            <a:r>
              <a:rPr lang="en-US" sz="2800" dirty="0" smtClean="0">
                <a:solidFill>
                  <a:schemeClr val="bg1"/>
                </a:solidFill>
                <a:effectLst/>
              </a:rPr>
              <a:t> the </a:t>
            </a:r>
            <a:r>
              <a:rPr lang="en-US" sz="2800" b="1" dirty="0" smtClean="0">
                <a:solidFill>
                  <a:schemeClr val="bg1"/>
                </a:solidFill>
                <a:effectLst/>
              </a:rPr>
              <a:t>“mark”</a:t>
            </a:r>
            <a:r>
              <a:rPr lang="en-US" sz="2800" dirty="0" smtClean="0">
                <a:solidFill>
                  <a:schemeClr val="bg1"/>
                </a:solidFill>
                <a:effectLst/>
              </a:rPr>
              <a:t> of </a:t>
            </a:r>
            <a:r>
              <a:rPr lang="en-US" sz="2800" b="1" dirty="0" smtClean="0">
                <a:solidFill>
                  <a:schemeClr val="bg1"/>
                </a:solidFill>
                <a:effectLst/>
              </a:rPr>
              <a:t>“the beast”</a:t>
            </a:r>
            <a:r>
              <a:rPr lang="en-US" sz="2800" dirty="0" smtClean="0">
                <a:solidFill>
                  <a:schemeClr val="bg1"/>
                </a:solidFill>
                <a:effectLst/>
              </a:rPr>
              <a:t> (Rev. 13:16,17, 14:9,11, 15:2, 16:2, 19:20, 20:4)</a:t>
            </a:r>
            <a:endParaRPr lang="en-US" sz="2800" dirty="0">
              <a:solidFill>
                <a:schemeClr val="bg1"/>
              </a:solidFill>
              <a:effectLst/>
            </a:endParaRPr>
          </a:p>
        </p:txBody>
      </p:sp>
      <p:sp>
        <p:nvSpPr>
          <p:cNvPr id="9" name="TextBox 8"/>
          <p:cNvSpPr txBox="1"/>
          <p:nvPr/>
        </p:nvSpPr>
        <p:spPr>
          <a:xfrm>
            <a:off x="188687" y="5791200"/>
            <a:ext cx="8795656" cy="923330"/>
          </a:xfrm>
          <a:prstGeom prst="rect">
            <a:avLst/>
          </a:prstGeom>
          <a:noFill/>
        </p:spPr>
        <p:txBody>
          <a:bodyPr wrap="square" rtlCol="0">
            <a:spAutoFit/>
          </a:bodyPr>
          <a:lstStyle/>
          <a:p>
            <a:pPr algn="ctr"/>
            <a:r>
              <a:rPr lang="en-US" dirty="0" smtClean="0">
                <a:solidFill>
                  <a:schemeClr val="bg1"/>
                </a:solidFill>
              </a:rPr>
              <a:t>The “mark” of Papal Rome’s (Sea Beast) authority is it’s official claim to change “the times and laws” of the Most High God, especially in the Sabbath commandment, altering the “solemnity” from the 7</a:t>
            </a:r>
            <a:r>
              <a:rPr lang="en-US" baseline="30000" dirty="0" smtClean="0">
                <a:solidFill>
                  <a:schemeClr val="bg1"/>
                </a:solidFill>
              </a:rPr>
              <a:t>th</a:t>
            </a:r>
            <a:r>
              <a:rPr lang="en-US" dirty="0" smtClean="0">
                <a:solidFill>
                  <a:schemeClr val="bg1"/>
                </a:solidFill>
              </a:rPr>
              <a:t> Day (Sabbath) to the 1</a:t>
            </a:r>
            <a:r>
              <a:rPr lang="en-US" baseline="30000" dirty="0" smtClean="0">
                <a:solidFill>
                  <a:schemeClr val="bg1"/>
                </a:solidFill>
              </a:rPr>
              <a:t>st</a:t>
            </a:r>
            <a:r>
              <a:rPr lang="en-US" dirty="0" smtClean="0">
                <a:solidFill>
                  <a:schemeClr val="bg1"/>
                </a:solidFill>
              </a:rPr>
              <a:t> Day of the week (Sunday).</a:t>
            </a:r>
            <a:endParaRPr lang="en-US" dirty="0">
              <a:solidFill>
                <a:schemeClr val="bg1"/>
              </a:solidFill>
            </a:endParaRPr>
          </a:p>
        </p:txBody>
      </p:sp>
      <p:sp>
        <p:nvSpPr>
          <p:cNvPr id="3" name="Content Placeholder 2"/>
          <p:cNvSpPr>
            <a:spLocks noGrp="1"/>
          </p:cNvSpPr>
          <p:nvPr>
            <p:ph idx="1"/>
          </p:nvPr>
        </p:nvSpPr>
        <p:spPr>
          <a:xfrm>
            <a:off x="0" y="1094509"/>
            <a:ext cx="9144000" cy="4696691"/>
          </a:xfrm>
        </p:spPr>
        <p:txBody>
          <a:bodyPr anchor="ctr">
            <a:noAutofit/>
          </a:bodyPr>
          <a:lstStyle/>
          <a:p>
            <a:r>
              <a:rPr lang="en-US" dirty="0" smtClean="0">
                <a:solidFill>
                  <a:schemeClr val="bg1"/>
                </a:solidFill>
              </a:rPr>
              <a:t>"... </a:t>
            </a:r>
            <a:r>
              <a:rPr lang="en-US" b="1" u="sng" dirty="0" smtClean="0">
                <a:solidFill>
                  <a:srgbClr val="FF0000"/>
                </a:solidFill>
              </a:rPr>
              <a:t>Sunday as a Mark</a:t>
            </a:r>
            <a:r>
              <a:rPr lang="en-US" dirty="0" smtClean="0">
                <a:solidFill>
                  <a:schemeClr val="bg1"/>
                </a:solidFill>
              </a:rPr>
              <a:t> of Christian Unity ...</a:t>
            </a:r>
          </a:p>
          <a:p>
            <a:endParaRPr lang="en-US" sz="1000" dirty="0" smtClean="0">
              <a:solidFill>
                <a:schemeClr val="bg1"/>
              </a:solidFill>
            </a:endParaRPr>
          </a:p>
          <a:p>
            <a:r>
              <a:rPr lang="en-US" dirty="0" smtClean="0">
                <a:solidFill>
                  <a:schemeClr val="bg1"/>
                </a:solidFill>
              </a:rPr>
              <a:t> ... In order to fully appreciate </a:t>
            </a:r>
            <a:r>
              <a:rPr lang="en-US" b="1" u="sng" dirty="0" smtClean="0">
                <a:solidFill>
                  <a:srgbClr val="FF0000"/>
                </a:solidFill>
              </a:rPr>
              <a:t>Sunday as a mark</a:t>
            </a:r>
            <a:r>
              <a:rPr lang="en-US" dirty="0" smtClean="0">
                <a:solidFill>
                  <a:schemeClr val="bg1"/>
                </a:solidFill>
              </a:rPr>
              <a:t> of Christian </a:t>
            </a:r>
            <a:r>
              <a:rPr lang="en-US" b="1" u="sng" dirty="0" smtClean="0">
                <a:solidFill>
                  <a:schemeClr val="bg1"/>
                </a:solidFill>
              </a:rPr>
              <a:t>unity</a:t>
            </a:r>
            <a:r>
              <a:rPr lang="en-US" dirty="0" smtClean="0">
                <a:solidFill>
                  <a:schemeClr val="bg1"/>
                </a:solidFill>
              </a:rPr>
              <a:t> we must </a:t>
            </a:r>
            <a:r>
              <a:rPr lang="en-US" b="1" u="sng" dirty="0" smtClean="0">
                <a:solidFill>
                  <a:schemeClr val="bg1"/>
                </a:solidFill>
              </a:rPr>
              <a:t>expand our definition of unity</a:t>
            </a:r>
            <a:r>
              <a:rPr lang="en-US" dirty="0" smtClean="0">
                <a:solidFill>
                  <a:schemeClr val="bg1"/>
                </a:solidFill>
              </a:rPr>
              <a:t>." </a:t>
            </a:r>
            <a:r>
              <a:rPr lang="en-US" b="1" dirty="0" smtClean="0">
                <a:solidFill>
                  <a:schemeClr val="accent4">
                    <a:lumMod val="60000"/>
                    <a:lumOff val="40000"/>
                  </a:schemeClr>
                </a:solidFill>
              </a:rPr>
              <a:t>[by Rev. Dr. </a:t>
            </a:r>
            <a:r>
              <a:rPr lang="en-US" b="1" dirty="0" err="1" smtClean="0">
                <a:solidFill>
                  <a:schemeClr val="accent4">
                    <a:lumMod val="60000"/>
                    <a:lumOff val="40000"/>
                  </a:schemeClr>
                </a:solidFill>
              </a:rPr>
              <a:t>Demetrios</a:t>
            </a:r>
            <a:r>
              <a:rPr lang="en-US" b="1" dirty="0" smtClean="0">
                <a:solidFill>
                  <a:schemeClr val="accent4">
                    <a:lumMod val="60000"/>
                    <a:lumOff val="40000"/>
                  </a:schemeClr>
                </a:solidFill>
              </a:rPr>
              <a:t> E. </a:t>
            </a:r>
            <a:r>
              <a:rPr lang="en-US" b="1" dirty="0" err="1" smtClean="0">
                <a:solidFill>
                  <a:schemeClr val="accent4">
                    <a:lumMod val="60000"/>
                    <a:lumOff val="40000"/>
                  </a:schemeClr>
                </a:solidFill>
              </a:rPr>
              <a:t>Tonias</a:t>
            </a:r>
            <a:r>
              <a:rPr lang="en-US" b="1" dirty="0" smtClean="0">
                <a:solidFill>
                  <a:schemeClr val="accent4">
                    <a:lumMod val="60000"/>
                    <a:lumOff val="40000"/>
                  </a:schemeClr>
                </a:solidFill>
              </a:rPr>
              <a:t> – </a:t>
            </a:r>
            <a:r>
              <a:rPr lang="en-US" b="1" i="1" dirty="0" smtClean="0">
                <a:solidFill>
                  <a:schemeClr val="accent4">
                    <a:lumMod val="60000"/>
                    <a:lumOff val="40000"/>
                  </a:schemeClr>
                </a:solidFill>
              </a:rPr>
              <a:t>Dean, Annunciation Greek Orthodox Cathedral of New England</a:t>
            </a:r>
            <a:r>
              <a:rPr lang="en-US" b="1" dirty="0" smtClean="0">
                <a:solidFill>
                  <a:schemeClr val="accent4">
                    <a:lumMod val="60000"/>
                    <a:lumOff val="40000"/>
                  </a:schemeClr>
                </a:solidFill>
              </a:rPr>
              <a:t>]</a:t>
            </a:r>
            <a:r>
              <a:rPr lang="en-US" dirty="0" smtClean="0">
                <a:solidFill>
                  <a:schemeClr val="bg1"/>
                </a:solidFill>
              </a:rPr>
              <a:t> - </a:t>
            </a:r>
            <a:r>
              <a:rPr lang="en-US" b="1" dirty="0" smtClean="0">
                <a:solidFill>
                  <a:srgbClr val="FFFF00"/>
                </a:solidFill>
              </a:rPr>
              <a:t>http://www.ldausa.org/lda/sunday-as-a-mark-of-christian-unity/ </a:t>
            </a:r>
            <a:endParaRPr lang="en-US" b="1" dirty="0" smtClean="0">
              <a:solidFill>
                <a:srgbClr val="FFFF00"/>
              </a:solidFill>
              <a:effectLst/>
            </a:endParaRPr>
          </a:p>
        </p:txBody>
      </p:sp>
    </p:spTree>
    <p:extLst>
      <p:ext uri="{BB962C8B-B14F-4D97-AF65-F5344CB8AC3E}">
        <p14:creationId xmlns="" xmlns:p14="http://schemas.microsoft.com/office/powerpoint/2010/main" val="28915547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2800" b="1" dirty="0" smtClean="0">
                <a:solidFill>
                  <a:schemeClr val="bg1"/>
                </a:solidFill>
                <a:effectLst/>
              </a:rPr>
              <a:t>Victory:  </a:t>
            </a:r>
            <a:r>
              <a:rPr lang="en-US" sz="2800" b="1" dirty="0" smtClean="0">
                <a:solidFill>
                  <a:srgbClr val="00B0F0"/>
                </a:solidFill>
                <a:effectLst/>
              </a:rPr>
              <a:t>4.</a:t>
            </a:r>
            <a:r>
              <a:rPr lang="en-US" sz="2800" dirty="0" smtClean="0">
                <a:solidFill>
                  <a:schemeClr val="bg1"/>
                </a:solidFill>
                <a:effectLst/>
              </a:rPr>
              <a:t> </a:t>
            </a:r>
            <a:r>
              <a:rPr lang="en-US" sz="2800" b="1" u="sng" dirty="0" smtClean="0">
                <a:solidFill>
                  <a:schemeClr val="bg1"/>
                </a:solidFill>
                <a:effectLst/>
              </a:rPr>
              <a:t>over</a:t>
            </a:r>
            <a:r>
              <a:rPr lang="en-US" sz="2800" dirty="0" smtClean="0">
                <a:solidFill>
                  <a:schemeClr val="bg1"/>
                </a:solidFill>
                <a:effectLst/>
              </a:rPr>
              <a:t> </a:t>
            </a:r>
            <a:r>
              <a:rPr lang="en-US" sz="2800" b="1" dirty="0" smtClean="0">
                <a:solidFill>
                  <a:schemeClr val="bg1"/>
                </a:solidFill>
                <a:effectLst/>
              </a:rPr>
              <a:t>“the number of his name”,</a:t>
            </a:r>
            <a:r>
              <a:rPr lang="en-US" sz="2800" dirty="0" smtClean="0">
                <a:solidFill>
                  <a:schemeClr val="bg1"/>
                </a:solidFill>
                <a:effectLst/>
              </a:rPr>
              <a:t> being </a:t>
            </a:r>
            <a:r>
              <a:rPr lang="en-US" sz="2800" b="1" dirty="0" smtClean="0">
                <a:solidFill>
                  <a:schemeClr val="bg1"/>
                </a:solidFill>
                <a:effectLst/>
              </a:rPr>
              <a:t>“six hundred threescore and six”</a:t>
            </a:r>
            <a:r>
              <a:rPr lang="en-US" sz="2800" dirty="0" smtClean="0">
                <a:solidFill>
                  <a:schemeClr val="bg1"/>
                </a:solidFill>
                <a:effectLst/>
              </a:rPr>
              <a:t> (Rev. 13:17-18, 14:11, 15:2)</a:t>
            </a:r>
            <a:endParaRPr lang="en-US" sz="2800" dirty="0">
              <a:solidFill>
                <a:schemeClr val="bg1"/>
              </a:solidFill>
              <a:effectLst/>
            </a:endParaRPr>
          </a:p>
        </p:txBody>
      </p:sp>
      <p:sp>
        <p:nvSpPr>
          <p:cNvPr id="9" name="TextBox 8"/>
          <p:cNvSpPr txBox="1"/>
          <p:nvPr/>
        </p:nvSpPr>
        <p:spPr>
          <a:xfrm>
            <a:off x="188687" y="5791200"/>
            <a:ext cx="8795656" cy="1077218"/>
          </a:xfrm>
          <a:prstGeom prst="rect">
            <a:avLst/>
          </a:prstGeom>
          <a:noFill/>
        </p:spPr>
        <p:txBody>
          <a:bodyPr wrap="square" rtlCol="0">
            <a:spAutoFit/>
          </a:bodyPr>
          <a:lstStyle/>
          <a:p>
            <a:pPr algn="ctr"/>
            <a:r>
              <a:rPr lang="en-US" sz="3200" dirty="0" smtClean="0">
                <a:solidFill>
                  <a:schemeClr val="bg1"/>
                </a:solidFill>
              </a:rPr>
              <a:t>The </a:t>
            </a:r>
            <a:r>
              <a:rPr lang="en-US" sz="3200" b="1" dirty="0" smtClean="0">
                <a:solidFill>
                  <a:schemeClr val="bg1"/>
                </a:solidFill>
              </a:rPr>
              <a:t>“number”</a:t>
            </a:r>
            <a:r>
              <a:rPr lang="en-US" sz="3200" dirty="0" smtClean="0">
                <a:solidFill>
                  <a:schemeClr val="bg1"/>
                </a:solidFill>
              </a:rPr>
              <a:t> of </a:t>
            </a:r>
            <a:r>
              <a:rPr lang="en-US" sz="3200" b="1" dirty="0" smtClean="0">
                <a:solidFill>
                  <a:schemeClr val="bg1"/>
                </a:solidFill>
              </a:rPr>
              <a:t>“his name”</a:t>
            </a:r>
            <a:r>
              <a:rPr lang="en-US" sz="3200" dirty="0" smtClean="0">
                <a:solidFill>
                  <a:schemeClr val="bg1"/>
                </a:solidFill>
              </a:rPr>
              <a:t> is </a:t>
            </a:r>
            <a:r>
              <a:rPr lang="en-US" sz="3200" b="1" dirty="0" smtClean="0">
                <a:solidFill>
                  <a:schemeClr val="bg1"/>
                </a:solidFill>
              </a:rPr>
              <a:t>“</a:t>
            </a:r>
            <a:r>
              <a:rPr lang="el-GR" sz="3200" b="1" dirty="0" smtClean="0">
                <a:solidFill>
                  <a:schemeClr val="bg1"/>
                </a:solidFill>
              </a:rPr>
              <a:t>χξς</a:t>
            </a:r>
            <a:r>
              <a:rPr lang="en-US" sz="3200" b="1" dirty="0" smtClean="0">
                <a:solidFill>
                  <a:schemeClr val="bg1"/>
                </a:solidFill>
              </a:rPr>
              <a:t>”</a:t>
            </a:r>
            <a:r>
              <a:rPr lang="en-US" sz="3200" dirty="0" smtClean="0">
                <a:solidFill>
                  <a:schemeClr val="bg1"/>
                </a:solidFill>
              </a:rPr>
              <a:t>, which is</a:t>
            </a:r>
            <a:endParaRPr lang="el-GR" sz="3200" dirty="0">
              <a:solidFill>
                <a:schemeClr val="bg1"/>
              </a:solidFill>
            </a:endParaRPr>
          </a:p>
          <a:p>
            <a:pPr algn="ctr"/>
            <a:r>
              <a:rPr lang="en-US" sz="3200" b="1" dirty="0" smtClean="0">
                <a:solidFill>
                  <a:schemeClr val="bg1"/>
                </a:solidFill>
              </a:rPr>
              <a:t>“(</a:t>
            </a:r>
            <a:r>
              <a:rPr lang="el-GR" sz="3200" b="1" dirty="0" smtClean="0">
                <a:solidFill>
                  <a:schemeClr val="bg1"/>
                </a:solidFill>
              </a:rPr>
              <a:t>χ</a:t>
            </a:r>
            <a:r>
              <a:rPr lang="en-US" sz="3200" b="1" dirty="0" smtClean="0">
                <a:solidFill>
                  <a:schemeClr val="bg1"/>
                </a:solidFill>
              </a:rPr>
              <a:t>) 600 + (</a:t>
            </a:r>
            <a:r>
              <a:rPr lang="el-GR" sz="3200" b="1" dirty="0" smtClean="0">
                <a:solidFill>
                  <a:schemeClr val="bg1"/>
                </a:solidFill>
              </a:rPr>
              <a:t>ξ</a:t>
            </a:r>
            <a:r>
              <a:rPr lang="en-US" sz="3200" b="1" dirty="0" smtClean="0">
                <a:solidFill>
                  <a:schemeClr val="bg1"/>
                </a:solidFill>
              </a:rPr>
              <a:t>) 60 + (</a:t>
            </a:r>
            <a:r>
              <a:rPr lang="el-GR" sz="3200" b="1" dirty="0" smtClean="0">
                <a:solidFill>
                  <a:schemeClr val="bg1"/>
                </a:solidFill>
              </a:rPr>
              <a:t>ς</a:t>
            </a:r>
            <a:r>
              <a:rPr lang="en-US" sz="3200" b="1" dirty="0" smtClean="0">
                <a:solidFill>
                  <a:schemeClr val="bg1"/>
                </a:solidFill>
              </a:rPr>
              <a:t>) 6”</a:t>
            </a:r>
            <a:r>
              <a:rPr lang="en-US" sz="3200" dirty="0" smtClean="0">
                <a:solidFill>
                  <a:schemeClr val="bg1"/>
                </a:solidFill>
              </a:rPr>
              <a:t> = </a:t>
            </a:r>
            <a:r>
              <a:rPr lang="en-US" sz="3200" b="1" dirty="0" smtClean="0">
                <a:solidFill>
                  <a:schemeClr val="bg1"/>
                </a:solidFill>
              </a:rPr>
              <a:t>“666”</a:t>
            </a:r>
            <a:r>
              <a:rPr lang="en-US" sz="3200" dirty="0" smtClean="0">
                <a:solidFill>
                  <a:schemeClr val="bg1"/>
                </a:solidFill>
              </a:rPr>
              <a:t>.</a:t>
            </a:r>
            <a:endParaRPr lang="en-US" sz="3200"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1156494"/>
            <a:ext cx="9144000" cy="4572000"/>
          </a:xfrm>
        </p:spPr>
      </p:pic>
    </p:spTree>
    <p:extLst>
      <p:ext uri="{BB962C8B-B14F-4D97-AF65-F5344CB8AC3E}">
        <p14:creationId xmlns="" xmlns:p14="http://schemas.microsoft.com/office/powerpoint/2010/main" val="8312040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2800" b="1" dirty="0" smtClean="0">
                <a:solidFill>
                  <a:schemeClr val="bg1"/>
                </a:solidFill>
                <a:effectLst/>
              </a:rPr>
              <a:t>Victory:  </a:t>
            </a:r>
            <a:r>
              <a:rPr lang="en-US" sz="2800" b="1" dirty="0" smtClean="0">
                <a:solidFill>
                  <a:srgbClr val="00B0F0"/>
                </a:solidFill>
                <a:effectLst/>
              </a:rPr>
              <a:t>4.</a:t>
            </a:r>
            <a:r>
              <a:rPr lang="en-US" sz="2800" dirty="0" smtClean="0">
                <a:solidFill>
                  <a:schemeClr val="bg1"/>
                </a:solidFill>
                <a:effectLst/>
              </a:rPr>
              <a:t> </a:t>
            </a:r>
            <a:r>
              <a:rPr lang="en-US" sz="2800" b="1" u="sng" dirty="0" smtClean="0">
                <a:solidFill>
                  <a:schemeClr val="bg1"/>
                </a:solidFill>
                <a:effectLst/>
              </a:rPr>
              <a:t>over</a:t>
            </a:r>
            <a:r>
              <a:rPr lang="en-US" sz="2800" dirty="0" smtClean="0">
                <a:solidFill>
                  <a:schemeClr val="bg1"/>
                </a:solidFill>
                <a:effectLst/>
              </a:rPr>
              <a:t> </a:t>
            </a:r>
            <a:r>
              <a:rPr lang="en-US" sz="2800" b="1" dirty="0" smtClean="0">
                <a:solidFill>
                  <a:schemeClr val="bg1"/>
                </a:solidFill>
                <a:effectLst/>
              </a:rPr>
              <a:t>“the number of his name”,</a:t>
            </a:r>
            <a:r>
              <a:rPr lang="en-US" sz="2800" dirty="0" smtClean="0">
                <a:solidFill>
                  <a:schemeClr val="bg1"/>
                </a:solidFill>
                <a:effectLst/>
              </a:rPr>
              <a:t> being </a:t>
            </a:r>
            <a:r>
              <a:rPr lang="en-US" sz="2800" b="1" dirty="0" smtClean="0">
                <a:solidFill>
                  <a:schemeClr val="bg1"/>
                </a:solidFill>
                <a:effectLst/>
              </a:rPr>
              <a:t>“six hundred threescore and six”</a:t>
            </a:r>
            <a:r>
              <a:rPr lang="en-US" sz="2800" dirty="0" smtClean="0">
                <a:solidFill>
                  <a:schemeClr val="bg1"/>
                </a:solidFill>
                <a:effectLst/>
              </a:rPr>
              <a:t> (Rev. 13:17-18, 14:11, 15:2)</a:t>
            </a:r>
            <a:endParaRPr lang="en-US" sz="2800" dirty="0">
              <a:solidFill>
                <a:schemeClr val="bg1"/>
              </a:solidFill>
              <a:effectLst/>
            </a:endParaRPr>
          </a:p>
        </p:txBody>
      </p:sp>
      <p:sp>
        <p:nvSpPr>
          <p:cNvPr id="9" name="TextBox 8"/>
          <p:cNvSpPr txBox="1"/>
          <p:nvPr/>
        </p:nvSpPr>
        <p:spPr>
          <a:xfrm>
            <a:off x="188687" y="5791200"/>
            <a:ext cx="8795656" cy="1077218"/>
          </a:xfrm>
          <a:prstGeom prst="rect">
            <a:avLst/>
          </a:prstGeom>
          <a:noFill/>
        </p:spPr>
        <p:txBody>
          <a:bodyPr wrap="square" rtlCol="0">
            <a:spAutoFit/>
          </a:bodyPr>
          <a:lstStyle/>
          <a:p>
            <a:pPr algn="ctr"/>
            <a:r>
              <a:rPr lang="en-US" sz="3200" dirty="0" smtClean="0">
                <a:solidFill>
                  <a:schemeClr val="bg1"/>
                </a:solidFill>
              </a:rPr>
              <a:t>The </a:t>
            </a:r>
            <a:r>
              <a:rPr lang="en-US" sz="3200" b="1" dirty="0" smtClean="0">
                <a:solidFill>
                  <a:schemeClr val="bg1"/>
                </a:solidFill>
              </a:rPr>
              <a:t>“number”</a:t>
            </a:r>
            <a:r>
              <a:rPr lang="en-US" sz="3200" dirty="0" smtClean="0">
                <a:solidFill>
                  <a:schemeClr val="bg1"/>
                </a:solidFill>
              </a:rPr>
              <a:t> of </a:t>
            </a:r>
            <a:r>
              <a:rPr lang="en-US" sz="3200" b="1" dirty="0" smtClean="0">
                <a:solidFill>
                  <a:schemeClr val="bg1"/>
                </a:solidFill>
              </a:rPr>
              <a:t>“his name”</a:t>
            </a:r>
            <a:r>
              <a:rPr lang="en-US" sz="3200" dirty="0" smtClean="0">
                <a:solidFill>
                  <a:schemeClr val="bg1"/>
                </a:solidFill>
              </a:rPr>
              <a:t> is </a:t>
            </a:r>
            <a:r>
              <a:rPr lang="en-US" sz="3200" b="1" dirty="0" smtClean="0">
                <a:solidFill>
                  <a:schemeClr val="bg1"/>
                </a:solidFill>
              </a:rPr>
              <a:t>“</a:t>
            </a:r>
            <a:r>
              <a:rPr lang="el-GR" sz="3200" b="1" dirty="0" smtClean="0">
                <a:solidFill>
                  <a:schemeClr val="bg1"/>
                </a:solidFill>
              </a:rPr>
              <a:t>χξς</a:t>
            </a:r>
            <a:r>
              <a:rPr lang="en-US" sz="3200" b="1" dirty="0" smtClean="0">
                <a:solidFill>
                  <a:schemeClr val="bg1"/>
                </a:solidFill>
              </a:rPr>
              <a:t>”</a:t>
            </a:r>
            <a:r>
              <a:rPr lang="en-US" sz="3200" dirty="0" smtClean="0">
                <a:solidFill>
                  <a:schemeClr val="bg1"/>
                </a:solidFill>
              </a:rPr>
              <a:t>, which is</a:t>
            </a:r>
            <a:endParaRPr lang="el-GR" sz="3200" dirty="0">
              <a:solidFill>
                <a:schemeClr val="bg1"/>
              </a:solidFill>
            </a:endParaRPr>
          </a:p>
          <a:p>
            <a:pPr algn="ctr"/>
            <a:r>
              <a:rPr lang="en-US" sz="3200" b="1" dirty="0" smtClean="0">
                <a:solidFill>
                  <a:schemeClr val="bg1"/>
                </a:solidFill>
              </a:rPr>
              <a:t>“(</a:t>
            </a:r>
            <a:r>
              <a:rPr lang="el-GR" sz="3200" b="1" dirty="0" smtClean="0">
                <a:solidFill>
                  <a:schemeClr val="bg1"/>
                </a:solidFill>
              </a:rPr>
              <a:t>χ</a:t>
            </a:r>
            <a:r>
              <a:rPr lang="en-US" sz="3200" b="1" dirty="0" smtClean="0">
                <a:solidFill>
                  <a:schemeClr val="bg1"/>
                </a:solidFill>
              </a:rPr>
              <a:t>) 600 + (</a:t>
            </a:r>
            <a:r>
              <a:rPr lang="el-GR" sz="3200" b="1" dirty="0" smtClean="0">
                <a:solidFill>
                  <a:schemeClr val="bg1"/>
                </a:solidFill>
              </a:rPr>
              <a:t>ξ</a:t>
            </a:r>
            <a:r>
              <a:rPr lang="en-US" sz="3200" b="1" dirty="0" smtClean="0">
                <a:solidFill>
                  <a:schemeClr val="bg1"/>
                </a:solidFill>
              </a:rPr>
              <a:t>) 60 + (</a:t>
            </a:r>
            <a:r>
              <a:rPr lang="el-GR" sz="3200" b="1" dirty="0" smtClean="0">
                <a:solidFill>
                  <a:schemeClr val="bg1"/>
                </a:solidFill>
              </a:rPr>
              <a:t>ς</a:t>
            </a:r>
            <a:r>
              <a:rPr lang="en-US" sz="3200" b="1" dirty="0" smtClean="0">
                <a:solidFill>
                  <a:schemeClr val="bg1"/>
                </a:solidFill>
              </a:rPr>
              <a:t>) 6”</a:t>
            </a:r>
            <a:r>
              <a:rPr lang="en-US" sz="3200" dirty="0" smtClean="0">
                <a:solidFill>
                  <a:schemeClr val="bg1"/>
                </a:solidFill>
              </a:rPr>
              <a:t> = </a:t>
            </a:r>
            <a:r>
              <a:rPr lang="en-US" sz="3200" b="1" dirty="0" smtClean="0">
                <a:solidFill>
                  <a:schemeClr val="bg1"/>
                </a:solidFill>
              </a:rPr>
              <a:t>“666”</a:t>
            </a:r>
            <a:r>
              <a:rPr lang="en-US" sz="3200" dirty="0" smtClean="0">
                <a:solidFill>
                  <a:schemeClr val="bg1"/>
                </a:solidFill>
              </a:rPr>
              <a:t>.</a:t>
            </a:r>
            <a:endParaRPr lang="en-US" sz="3200" dirty="0">
              <a:solidFill>
                <a:schemeClr val="bg1"/>
              </a:solidFill>
            </a:endParaRPr>
          </a:p>
        </p:txBody>
      </p:sp>
      <p:sp>
        <p:nvSpPr>
          <p:cNvPr id="3" name="Content Placeholder 2"/>
          <p:cNvSpPr>
            <a:spLocks noGrp="1"/>
          </p:cNvSpPr>
          <p:nvPr>
            <p:ph idx="1"/>
          </p:nvPr>
        </p:nvSpPr>
        <p:spPr>
          <a:xfrm>
            <a:off x="457200" y="1177637"/>
            <a:ext cx="8229600" cy="4613564"/>
          </a:xfrm>
        </p:spPr>
        <p:txBody>
          <a:bodyPr anchor="ctr">
            <a:normAutofit fontScale="70000" lnSpcReduction="20000"/>
          </a:bodyPr>
          <a:lstStyle/>
          <a:p>
            <a:r>
              <a:rPr lang="en-US" dirty="0" smtClean="0">
                <a:solidFill>
                  <a:schemeClr val="bg1"/>
                </a:solidFill>
              </a:rPr>
              <a:t>A </a:t>
            </a:r>
            <a:r>
              <a:rPr lang="en-US" b="1" dirty="0" smtClean="0">
                <a:solidFill>
                  <a:schemeClr val="bg1"/>
                </a:solidFill>
              </a:rPr>
              <a:t>“name”</a:t>
            </a:r>
            <a:r>
              <a:rPr lang="en-US" dirty="0" smtClean="0">
                <a:solidFill>
                  <a:schemeClr val="bg1"/>
                </a:solidFill>
              </a:rPr>
              <a:t> in scripture is associated with one’s character, - </a:t>
            </a:r>
            <a:r>
              <a:rPr lang="en-US" b="1" dirty="0" smtClean="0">
                <a:solidFill>
                  <a:srgbClr val="00B050"/>
                </a:solidFill>
              </a:rPr>
              <a:t>Exodus</a:t>
            </a:r>
            <a:r>
              <a:rPr lang="en-US" dirty="0" smtClean="0">
                <a:solidFill>
                  <a:schemeClr val="bg1"/>
                </a:solidFill>
              </a:rPr>
              <a:t> 20:5-6, 33:12-23, 34:1-9.</a:t>
            </a:r>
          </a:p>
          <a:p>
            <a:endParaRPr lang="en-US" dirty="0" smtClean="0">
              <a:solidFill>
                <a:schemeClr val="bg1"/>
              </a:solidFill>
            </a:endParaRPr>
          </a:p>
          <a:p>
            <a:endParaRPr lang="en-US" sz="1000" dirty="0">
              <a:solidFill>
                <a:schemeClr val="bg1"/>
              </a:solidFill>
            </a:endParaRPr>
          </a:p>
          <a:p>
            <a:r>
              <a:rPr lang="en-US" dirty="0" err="1">
                <a:solidFill>
                  <a:schemeClr val="bg1"/>
                </a:solidFill>
              </a:rPr>
              <a:t>Exo</a:t>
            </a:r>
            <a:r>
              <a:rPr lang="en-US" dirty="0">
                <a:solidFill>
                  <a:schemeClr val="bg1"/>
                </a:solidFill>
              </a:rPr>
              <a:t> 34:5  And the LORD descended in the cloud, and stood with him there, and </a:t>
            </a:r>
            <a:r>
              <a:rPr lang="en-US" b="1" dirty="0">
                <a:solidFill>
                  <a:srgbClr val="FFFF00"/>
                </a:solidFill>
              </a:rPr>
              <a:t>proclaimed the name of the LORD</a:t>
            </a:r>
            <a:r>
              <a:rPr lang="en-US" dirty="0" smtClean="0">
                <a:solidFill>
                  <a:schemeClr val="bg1"/>
                </a:solidFill>
              </a:rPr>
              <a:t>.</a:t>
            </a:r>
          </a:p>
          <a:p>
            <a:endParaRPr lang="en-US" sz="1400" dirty="0">
              <a:solidFill>
                <a:schemeClr val="bg1"/>
              </a:solidFill>
            </a:endParaRPr>
          </a:p>
          <a:p>
            <a:r>
              <a:rPr lang="en-US" dirty="0" err="1">
                <a:solidFill>
                  <a:schemeClr val="bg1"/>
                </a:solidFill>
              </a:rPr>
              <a:t>Exo</a:t>
            </a:r>
            <a:r>
              <a:rPr lang="en-US" dirty="0">
                <a:solidFill>
                  <a:schemeClr val="bg1"/>
                </a:solidFill>
              </a:rPr>
              <a:t> 34:6  And the LORD passed by before him, and </a:t>
            </a:r>
            <a:r>
              <a:rPr lang="en-US" b="1" dirty="0">
                <a:solidFill>
                  <a:srgbClr val="FFFF00"/>
                </a:solidFill>
              </a:rPr>
              <a:t>proclaimed, The LORD, The LORD God, merciful and gracious, longsuffering, and abundant in goodness and truth</a:t>
            </a:r>
            <a:r>
              <a:rPr lang="en-US" dirty="0" smtClean="0">
                <a:solidFill>
                  <a:schemeClr val="bg1"/>
                </a:solidFill>
              </a:rPr>
              <a:t>,</a:t>
            </a:r>
          </a:p>
          <a:p>
            <a:endParaRPr lang="en-US" sz="1400" dirty="0">
              <a:solidFill>
                <a:schemeClr val="bg1"/>
              </a:solidFill>
            </a:endParaRPr>
          </a:p>
          <a:p>
            <a:r>
              <a:rPr lang="en-US" dirty="0" err="1">
                <a:solidFill>
                  <a:schemeClr val="bg1"/>
                </a:solidFill>
              </a:rPr>
              <a:t>Exo</a:t>
            </a:r>
            <a:r>
              <a:rPr lang="en-US" dirty="0">
                <a:solidFill>
                  <a:schemeClr val="bg1"/>
                </a:solidFill>
              </a:rPr>
              <a:t> 34:7  </a:t>
            </a:r>
            <a:r>
              <a:rPr lang="en-US" b="1" dirty="0">
                <a:solidFill>
                  <a:srgbClr val="FFFF00"/>
                </a:solidFill>
              </a:rPr>
              <a:t>Keeping mercy for thousands, forgiving iniquity and transgression and sin, and that will by no means clear </a:t>
            </a:r>
            <a:r>
              <a:rPr lang="en-US" b="1" i="1" dirty="0">
                <a:solidFill>
                  <a:srgbClr val="FFFF00"/>
                </a:solidFill>
              </a:rPr>
              <a:t>the guilty;</a:t>
            </a:r>
            <a:r>
              <a:rPr lang="en-US" b="1" dirty="0">
                <a:solidFill>
                  <a:srgbClr val="FFFF00"/>
                </a:solidFill>
              </a:rPr>
              <a:t> visiting the iniquity of the fathers upon the children, and upon the children's children, unto the third and to the fourth </a:t>
            </a:r>
            <a:r>
              <a:rPr lang="en-US" b="1" i="1" dirty="0">
                <a:solidFill>
                  <a:srgbClr val="FFFF00"/>
                </a:solidFill>
              </a:rPr>
              <a:t>generation</a:t>
            </a:r>
            <a:r>
              <a:rPr lang="en-US" i="1" dirty="0" smtClean="0">
                <a:solidFill>
                  <a:schemeClr val="bg1"/>
                </a:solidFill>
              </a:rPr>
              <a:t>.</a:t>
            </a:r>
            <a:endParaRPr lang="en-US" dirty="0">
              <a:solidFill>
                <a:schemeClr val="bg1"/>
              </a:solidFill>
            </a:endParaRPr>
          </a:p>
        </p:txBody>
      </p:sp>
    </p:spTree>
    <p:extLst>
      <p:ext uri="{BB962C8B-B14F-4D97-AF65-F5344CB8AC3E}">
        <p14:creationId xmlns="" xmlns:p14="http://schemas.microsoft.com/office/powerpoint/2010/main" val="20695329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2800" b="1" dirty="0" smtClean="0">
                <a:solidFill>
                  <a:schemeClr val="bg1"/>
                </a:solidFill>
                <a:effectLst/>
              </a:rPr>
              <a:t>Victory:  </a:t>
            </a:r>
            <a:r>
              <a:rPr lang="en-US" sz="2800" b="1" dirty="0" smtClean="0">
                <a:solidFill>
                  <a:srgbClr val="00B0F0"/>
                </a:solidFill>
                <a:effectLst/>
              </a:rPr>
              <a:t>4.</a:t>
            </a:r>
            <a:r>
              <a:rPr lang="en-US" sz="2800" dirty="0" smtClean="0">
                <a:solidFill>
                  <a:schemeClr val="bg1"/>
                </a:solidFill>
                <a:effectLst/>
              </a:rPr>
              <a:t> </a:t>
            </a:r>
            <a:r>
              <a:rPr lang="en-US" sz="2800" b="1" u="sng" dirty="0" smtClean="0">
                <a:solidFill>
                  <a:schemeClr val="bg1"/>
                </a:solidFill>
                <a:effectLst/>
              </a:rPr>
              <a:t>over</a:t>
            </a:r>
            <a:r>
              <a:rPr lang="en-US" sz="2800" dirty="0" smtClean="0">
                <a:solidFill>
                  <a:schemeClr val="bg1"/>
                </a:solidFill>
                <a:effectLst/>
              </a:rPr>
              <a:t> </a:t>
            </a:r>
            <a:r>
              <a:rPr lang="en-US" sz="2800" b="1" dirty="0" smtClean="0">
                <a:solidFill>
                  <a:schemeClr val="bg1"/>
                </a:solidFill>
                <a:effectLst/>
              </a:rPr>
              <a:t>“the number of his name”,</a:t>
            </a:r>
            <a:r>
              <a:rPr lang="en-US" sz="2800" dirty="0" smtClean="0">
                <a:solidFill>
                  <a:schemeClr val="bg1"/>
                </a:solidFill>
                <a:effectLst/>
              </a:rPr>
              <a:t> being </a:t>
            </a:r>
            <a:r>
              <a:rPr lang="en-US" sz="2800" b="1" dirty="0" smtClean="0">
                <a:solidFill>
                  <a:schemeClr val="bg1"/>
                </a:solidFill>
                <a:effectLst/>
              </a:rPr>
              <a:t>“six hundred threescore and six”</a:t>
            </a:r>
            <a:r>
              <a:rPr lang="en-US" sz="2800" dirty="0" smtClean="0">
                <a:solidFill>
                  <a:schemeClr val="bg1"/>
                </a:solidFill>
                <a:effectLst/>
              </a:rPr>
              <a:t> (Rev. 13:17-18, 14:11, 15:2)</a:t>
            </a:r>
            <a:endParaRPr lang="en-US" sz="2800" dirty="0">
              <a:solidFill>
                <a:schemeClr val="bg1"/>
              </a:solidFill>
              <a:effectLst/>
            </a:endParaRPr>
          </a:p>
        </p:txBody>
      </p:sp>
      <p:sp>
        <p:nvSpPr>
          <p:cNvPr id="9" name="TextBox 8"/>
          <p:cNvSpPr txBox="1"/>
          <p:nvPr/>
        </p:nvSpPr>
        <p:spPr>
          <a:xfrm>
            <a:off x="188687" y="5791200"/>
            <a:ext cx="8795656" cy="1077218"/>
          </a:xfrm>
          <a:prstGeom prst="rect">
            <a:avLst/>
          </a:prstGeom>
          <a:noFill/>
        </p:spPr>
        <p:txBody>
          <a:bodyPr wrap="square" rtlCol="0">
            <a:spAutoFit/>
          </a:bodyPr>
          <a:lstStyle/>
          <a:p>
            <a:pPr algn="ctr"/>
            <a:r>
              <a:rPr lang="en-US" sz="3200" dirty="0" smtClean="0">
                <a:solidFill>
                  <a:schemeClr val="bg1"/>
                </a:solidFill>
              </a:rPr>
              <a:t>The </a:t>
            </a:r>
            <a:r>
              <a:rPr lang="en-US" sz="3200" b="1" dirty="0" smtClean="0">
                <a:solidFill>
                  <a:schemeClr val="bg1"/>
                </a:solidFill>
              </a:rPr>
              <a:t>“number”</a:t>
            </a:r>
            <a:r>
              <a:rPr lang="en-US" sz="3200" dirty="0" smtClean="0">
                <a:solidFill>
                  <a:schemeClr val="bg1"/>
                </a:solidFill>
              </a:rPr>
              <a:t> of </a:t>
            </a:r>
            <a:r>
              <a:rPr lang="en-US" sz="3200" b="1" dirty="0" smtClean="0">
                <a:solidFill>
                  <a:schemeClr val="bg1"/>
                </a:solidFill>
              </a:rPr>
              <a:t>“his name”</a:t>
            </a:r>
            <a:r>
              <a:rPr lang="en-US" sz="3200" dirty="0" smtClean="0">
                <a:solidFill>
                  <a:schemeClr val="bg1"/>
                </a:solidFill>
              </a:rPr>
              <a:t> is </a:t>
            </a:r>
            <a:r>
              <a:rPr lang="en-US" sz="3200" b="1" dirty="0" smtClean="0">
                <a:solidFill>
                  <a:schemeClr val="bg1"/>
                </a:solidFill>
              </a:rPr>
              <a:t>“</a:t>
            </a:r>
            <a:r>
              <a:rPr lang="el-GR" sz="3200" b="1" dirty="0" smtClean="0">
                <a:solidFill>
                  <a:schemeClr val="bg1"/>
                </a:solidFill>
              </a:rPr>
              <a:t>χξς</a:t>
            </a:r>
            <a:r>
              <a:rPr lang="en-US" sz="3200" b="1" dirty="0" smtClean="0">
                <a:solidFill>
                  <a:schemeClr val="bg1"/>
                </a:solidFill>
              </a:rPr>
              <a:t>”</a:t>
            </a:r>
            <a:r>
              <a:rPr lang="en-US" sz="3200" dirty="0" smtClean="0">
                <a:solidFill>
                  <a:schemeClr val="bg1"/>
                </a:solidFill>
              </a:rPr>
              <a:t>, which is</a:t>
            </a:r>
            <a:endParaRPr lang="el-GR" sz="3200" dirty="0">
              <a:solidFill>
                <a:schemeClr val="bg1"/>
              </a:solidFill>
            </a:endParaRPr>
          </a:p>
          <a:p>
            <a:pPr algn="ctr"/>
            <a:r>
              <a:rPr lang="en-US" sz="3200" b="1" dirty="0" smtClean="0">
                <a:solidFill>
                  <a:schemeClr val="bg1"/>
                </a:solidFill>
              </a:rPr>
              <a:t>“(</a:t>
            </a:r>
            <a:r>
              <a:rPr lang="el-GR" sz="3200" b="1" dirty="0" smtClean="0">
                <a:solidFill>
                  <a:schemeClr val="bg1"/>
                </a:solidFill>
              </a:rPr>
              <a:t>χ</a:t>
            </a:r>
            <a:r>
              <a:rPr lang="en-US" sz="3200" b="1" dirty="0" smtClean="0">
                <a:solidFill>
                  <a:schemeClr val="bg1"/>
                </a:solidFill>
              </a:rPr>
              <a:t>) 600 + (</a:t>
            </a:r>
            <a:r>
              <a:rPr lang="el-GR" sz="3200" b="1" dirty="0" smtClean="0">
                <a:solidFill>
                  <a:schemeClr val="bg1"/>
                </a:solidFill>
              </a:rPr>
              <a:t>ξ</a:t>
            </a:r>
            <a:r>
              <a:rPr lang="en-US" sz="3200" b="1" dirty="0" smtClean="0">
                <a:solidFill>
                  <a:schemeClr val="bg1"/>
                </a:solidFill>
              </a:rPr>
              <a:t>) 60 + (</a:t>
            </a:r>
            <a:r>
              <a:rPr lang="el-GR" sz="3200" b="1" dirty="0" smtClean="0">
                <a:solidFill>
                  <a:schemeClr val="bg1"/>
                </a:solidFill>
              </a:rPr>
              <a:t>ς</a:t>
            </a:r>
            <a:r>
              <a:rPr lang="en-US" sz="3200" b="1" dirty="0" smtClean="0">
                <a:solidFill>
                  <a:schemeClr val="bg1"/>
                </a:solidFill>
              </a:rPr>
              <a:t>) 6”</a:t>
            </a:r>
            <a:r>
              <a:rPr lang="en-US" sz="3200" dirty="0" smtClean="0">
                <a:solidFill>
                  <a:schemeClr val="bg1"/>
                </a:solidFill>
              </a:rPr>
              <a:t> = </a:t>
            </a:r>
            <a:r>
              <a:rPr lang="en-US" sz="3200" b="1" dirty="0" smtClean="0">
                <a:solidFill>
                  <a:schemeClr val="bg1"/>
                </a:solidFill>
              </a:rPr>
              <a:t>“666”</a:t>
            </a:r>
            <a:r>
              <a:rPr lang="en-US" sz="3200" dirty="0" smtClean="0">
                <a:solidFill>
                  <a:schemeClr val="bg1"/>
                </a:solidFill>
              </a:rPr>
              <a:t>.</a:t>
            </a:r>
            <a:endParaRPr lang="en-US" sz="3200" dirty="0">
              <a:solidFill>
                <a:schemeClr val="bg1"/>
              </a:solidFill>
            </a:endParaRPr>
          </a:p>
        </p:txBody>
      </p:sp>
      <p:sp>
        <p:nvSpPr>
          <p:cNvPr id="3" name="Content Placeholder 2"/>
          <p:cNvSpPr>
            <a:spLocks noGrp="1"/>
          </p:cNvSpPr>
          <p:nvPr>
            <p:ph idx="1"/>
          </p:nvPr>
        </p:nvSpPr>
        <p:spPr>
          <a:xfrm>
            <a:off x="457200" y="1177637"/>
            <a:ext cx="8229600" cy="4613564"/>
          </a:xfrm>
        </p:spPr>
        <p:txBody>
          <a:bodyPr anchor="ctr">
            <a:normAutofit/>
          </a:bodyPr>
          <a:lstStyle/>
          <a:p>
            <a:r>
              <a:rPr lang="en-US" dirty="0" smtClean="0">
                <a:solidFill>
                  <a:schemeClr val="bg1"/>
                </a:solidFill>
              </a:rPr>
              <a:t>Mat </a:t>
            </a:r>
            <a:r>
              <a:rPr lang="en-US" dirty="0">
                <a:solidFill>
                  <a:schemeClr val="bg1"/>
                </a:solidFill>
              </a:rPr>
              <a:t>1:21  And she shall bring forth a son, and thou shalt </a:t>
            </a:r>
            <a:r>
              <a:rPr lang="en-US" b="1" u="sng" dirty="0">
                <a:solidFill>
                  <a:schemeClr val="bg1"/>
                </a:solidFill>
              </a:rPr>
              <a:t>call his name</a:t>
            </a:r>
            <a:r>
              <a:rPr lang="en-US" dirty="0">
                <a:solidFill>
                  <a:schemeClr val="bg1"/>
                </a:solidFill>
              </a:rPr>
              <a:t> </a:t>
            </a:r>
            <a:r>
              <a:rPr lang="en-US" b="1" dirty="0" smtClean="0">
                <a:solidFill>
                  <a:srgbClr val="00B0F0"/>
                </a:solidFill>
              </a:rPr>
              <a:t>JESUS</a:t>
            </a:r>
            <a:r>
              <a:rPr lang="en-US" dirty="0" smtClean="0">
                <a:solidFill>
                  <a:schemeClr val="bg1"/>
                </a:solidFill>
              </a:rPr>
              <a:t> </a:t>
            </a:r>
            <a:r>
              <a:rPr lang="en-US" b="1" dirty="0" smtClean="0">
                <a:solidFill>
                  <a:srgbClr val="FFFF00"/>
                </a:solidFill>
              </a:rPr>
              <a:t>[JEHOVAH is </a:t>
            </a:r>
            <a:r>
              <a:rPr lang="en-US" b="1" dirty="0" err="1" smtClean="0">
                <a:solidFill>
                  <a:srgbClr val="FFFF00"/>
                </a:solidFill>
              </a:rPr>
              <a:t>Saviour</a:t>
            </a:r>
            <a:r>
              <a:rPr lang="en-US" b="1" dirty="0" smtClean="0">
                <a:solidFill>
                  <a:srgbClr val="FFFF00"/>
                </a:solidFill>
              </a:rPr>
              <a:t>/Salvation]</a:t>
            </a:r>
            <a:r>
              <a:rPr lang="en-US" dirty="0" smtClean="0">
                <a:solidFill>
                  <a:schemeClr val="bg1"/>
                </a:solidFill>
              </a:rPr>
              <a:t>: </a:t>
            </a:r>
            <a:r>
              <a:rPr lang="en-US" b="1" u="sng" dirty="0">
                <a:solidFill>
                  <a:schemeClr val="bg1"/>
                </a:solidFill>
              </a:rPr>
              <a:t>for</a:t>
            </a:r>
            <a:r>
              <a:rPr lang="en-US" dirty="0">
                <a:solidFill>
                  <a:schemeClr val="bg1"/>
                </a:solidFill>
              </a:rPr>
              <a:t> </a:t>
            </a:r>
            <a:r>
              <a:rPr lang="en-US" b="1" dirty="0">
                <a:solidFill>
                  <a:srgbClr val="00B0F0"/>
                </a:solidFill>
              </a:rPr>
              <a:t>he shall save his people from their sins</a:t>
            </a:r>
            <a:r>
              <a:rPr lang="en-US" dirty="0" smtClean="0">
                <a:solidFill>
                  <a:schemeClr val="bg1"/>
                </a:solidFill>
              </a:rPr>
              <a:t>.</a:t>
            </a:r>
          </a:p>
          <a:p>
            <a:endParaRPr lang="en-US" sz="1000" dirty="0">
              <a:solidFill>
                <a:schemeClr val="bg1"/>
              </a:solidFill>
            </a:endParaRPr>
          </a:p>
          <a:p>
            <a:r>
              <a:rPr lang="en-US" dirty="0" smtClean="0">
                <a:solidFill>
                  <a:schemeClr val="bg1"/>
                </a:solidFill>
              </a:rPr>
              <a:t>1 Sam 25:25 “… </a:t>
            </a:r>
            <a:r>
              <a:rPr lang="en-US" dirty="0">
                <a:solidFill>
                  <a:schemeClr val="bg1"/>
                </a:solidFill>
              </a:rPr>
              <a:t>for </a:t>
            </a:r>
            <a:r>
              <a:rPr lang="en-US" b="1" u="sng" dirty="0">
                <a:solidFill>
                  <a:schemeClr val="bg1"/>
                </a:solidFill>
              </a:rPr>
              <a:t>as his name </a:t>
            </a:r>
            <a:r>
              <a:rPr lang="en-US" b="1" i="1" u="sng" dirty="0">
                <a:solidFill>
                  <a:schemeClr val="bg1"/>
                </a:solidFill>
              </a:rPr>
              <a:t>is</a:t>
            </a:r>
            <a:r>
              <a:rPr lang="en-US" i="1" dirty="0">
                <a:solidFill>
                  <a:schemeClr val="bg1"/>
                </a:solidFill>
              </a:rPr>
              <a:t>,</a:t>
            </a:r>
            <a:r>
              <a:rPr lang="en-US" dirty="0">
                <a:solidFill>
                  <a:schemeClr val="bg1"/>
                </a:solidFill>
              </a:rPr>
              <a:t> </a:t>
            </a:r>
            <a:r>
              <a:rPr lang="en-US" b="1" u="sng" dirty="0">
                <a:solidFill>
                  <a:schemeClr val="bg1"/>
                </a:solidFill>
              </a:rPr>
              <a:t>so </a:t>
            </a:r>
            <a:r>
              <a:rPr lang="en-US" b="1" i="1" u="sng" dirty="0">
                <a:solidFill>
                  <a:schemeClr val="bg1"/>
                </a:solidFill>
              </a:rPr>
              <a:t>is</a:t>
            </a:r>
            <a:r>
              <a:rPr lang="en-US" b="1" u="sng" dirty="0">
                <a:solidFill>
                  <a:schemeClr val="bg1"/>
                </a:solidFill>
              </a:rPr>
              <a:t> </a:t>
            </a:r>
            <a:r>
              <a:rPr lang="en-US" b="1" u="sng" dirty="0" smtClean="0">
                <a:solidFill>
                  <a:schemeClr val="bg1"/>
                </a:solidFill>
              </a:rPr>
              <a:t>he </a:t>
            </a:r>
            <a:r>
              <a:rPr lang="en-US" dirty="0" smtClean="0">
                <a:solidFill>
                  <a:schemeClr val="bg1"/>
                </a:solidFill>
              </a:rPr>
              <a:t>…”</a:t>
            </a:r>
            <a:endParaRPr lang="en-US" dirty="0">
              <a:solidFill>
                <a:schemeClr val="bg1"/>
              </a:solidFill>
            </a:endParaRPr>
          </a:p>
        </p:txBody>
      </p:sp>
    </p:spTree>
    <p:extLst>
      <p:ext uri="{BB962C8B-B14F-4D97-AF65-F5344CB8AC3E}">
        <p14:creationId xmlns="" xmlns:p14="http://schemas.microsoft.com/office/powerpoint/2010/main" val="33277613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2800" b="1" dirty="0" smtClean="0">
                <a:solidFill>
                  <a:schemeClr val="bg1"/>
                </a:solidFill>
                <a:effectLst/>
              </a:rPr>
              <a:t>Victory:  </a:t>
            </a:r>
            <a:r>
              <a:rPr lang="en-US" sz="2800" b="1" dirty="0" smtClean="0">
                <a:solidFill>
                  <a:srgbClr val="00B0F0"/>
                </a:solidFill>
                <a:effectLst/>
              </a:rPr>
              <a:t>4.</a:t>
            </a:r>
            <a:r>
              <a:rPr lang="en-US" sz="2800" dirty="0" smtClean="0">
                <a:solidFill>
                  <a:schemeClr val="bg1"/>
                </a:solidFill>
                <a:effectLst/>
              </a:rPr>
              <a:t> </a:t>
            </a:r>
            <a:r>
              <a:rPr lang="en-US" sz="2800" b="1" u="sng" dirty="0" smtClean="0">
                <a:solidFill>
                  <a:schemeClr val="bg1"/>
                </a:solidFill>
                <a:effectLst/>
              </a:rPr>
              <a:t>over</a:t>
            </a:r>
            <a:r>
              <a:rPr lang="en-US" sz="2800" dirty="0" smtClean="0">
                <a:solidFill>
                  <a:schemeClr val="bg1"/>
                </a:solidFill>
                <a:effectLst/>
              </a:rPr>
              <a:t> </a:t>
            </a:r>
            <a:r>
              <a:rPr lang="en-US" sz="2800" b="1" dirty="0" smtClean="0">
                <a:solidFill>
                  <a:schemeClr val="bg1"/>
                </a:solidFill>
                <a:effectLst/>
              </a:rPr>
              <a:t>“the number of his name”,</a:t>
            </a:r>
            <a:r>
              <a:rPr lang="en-US" sz="2800" dirty="0" smtClean="0">
                <a:solidFill>
                  <a:schemeClr val="bg1"/>
                </a:solidFill>
                <a:effectLst/>
              </a:rPr>
              <a:t> being </a:t>
            </a:r>
            <a:r>
              <a:rPr lang="en-US" sz="2800" b="1" dirty="0" smtClean="0">
                <a:solidFill>
                  <a:schemeClr val="bg1"/>
                </a:solidFill>
                <a:effectLst/>
              </a:rPr>
              <a:t>“six hundred threescore and six”</a:t>
            </a:r>
            <a:r>
              <a:rPr lang="en-US" sz="2800" dirty="0" smtClean="0">
                <a:solidFill>
                  <a:schemeClr val="bg1"/>
                </a:solidFill>
                <a:effectLst/>
              </a:rPr>
              <a:t> (Rev. 13:17-18, 14:11, 15:2)</a:t>
            </a:r>
            <a:endParaRPr lang="en-US" sz="2800" dirty="0">
              <a:solidFill>
                <a:schemeClr val="bg1"/>
              </a:solidFill>
              <a:effectLst/>
            </a:endParaRPr>
          </a:p>
        </p:txBody>
      </p:sp>
      <p:sp>
        <p:nvSpPr>
          <p:cNvPr id="9" name="TextBox 8"/>
          <p:cNvSpPr txBox="1"/>
          <p:nvPr/>
        </p:nvSpPr>
        <p:spPr>
          <a:xfrm>
            <a:off x="188687" y="5791200"/>
            <a:ext cx="8795656" cy="1077218"/>
          </a:xfrm>
          <a:prstGeom prst="rect">
            <a:avLst/>
          </a:prstGeom>
          <a:noFill/>
        </p:spPr>
        <p:txBody>
          <a:bodyPr wrap="square" rtlCol="0">
            <a:spAutoFit/>
          </a:bodyPr>
          <a:lstStyle/>
          <a:p>
            <a:pPr algn="ctr"/>
            <a:r>
              <a:rPr lang="en-US" sz="3200" dirty="0" smtClean="0">
                <a:solidFill>
                  <a:schemeClr val="bg1"/>
                </a:solidFill>
              </a:rPr>
              <a:t>The </a:t>
            </a:r>
            <a:r>
              <a:rPr lang="en-US" sz="3200" b="1" dirty="0" smtClean="0">
                <a:solidFill>
                  <a:schemeClr val="bg1"/>
                </a:solidFill>
              </a:rPr>
              <a:t>“number”</a:t>
            </a:r>
            <a:r>
              <a:rPr lang="en-US" sz="3200" dirty="0" smtClean="0">
                <a:solidFill>
                  <a:schemeClr val="bg1"/>
                </a:solidFill>
              </a:rPr>
              <a:t> of </a:t>
            </a:r>
            <a:r>
              <a:rPr lang="en-US" sz="3200" b="1" dirty="0" smtClean="0">
                <a:solidFill>
                  <a:schemeClr val="bg1"/>
                </a:solidFill>
              </a:rPr>
              <a:t>“his name”</a:t>
            </a:r>
            <a:r>
              <a:rPr lang="en-US" sz="3200" dirty="0" smtClean="0">
                <a:solidFill>
                  <a:schemeClr val="bg1"/>
                </a:solidFill>
              </a:rPr>
              <a:t> is </a:t>
            </a:r>
            <a:r>
              <a:rPr lang="en-US" sz="3200" b="1" dirty="0" smtClean="0">
                <a:solidFill>
                  <a:schemeClr val="bg1"/>
                </a:solidFill>
              </a:rPr>
              <a:t>“</a:t>
            </a:r>
            <a:r>
              <a:rPr lang="el-GR" sz="3200" b="1" dirty="0" smtClean="0">
                <a:solidFill>
                  <a:schemeClr val="bg1"/>
                </a:solidFill>
              </a:rPr>
              <a:t>χξ</a:t>
            </a:r>
            <a:r>
              <a:rPr lang="el-GR" sz="3200" b="1" dirty="0" smtClean="0">
                <a:solidFill>
                  <a:srgbClr val="FFFF00"/>
                </a:solidFill>
              </a:rPr>
              <a:t>ς</a:t>
            </a:r>
            <a:r>
              <a:rPr lang="en-US" sz="3200" b="1" dirty="0" smtClean="0">
                <a:solidFill>
                  <a:schemeClr val="bg1"/>
                </a:solidFill>
              </a:rPr>
              <a:t>”</a:t>
            </a:r>
            <a:r>
              <a:rPr lang="en-US" sz="3200" dirty="0" smtClean="0">
                <a:solidFill>
                  <a:schemeClr val="bg1"/>
                </a:solidFill>
              </a:rPr>
              <a:t>, which is</a:t>
            </a:r>
            <a:endParaRPr lang="el-GR" sz="3200" dirty="0">
              <a:solidFill>
                <a:schemeClr val="bg1"/>
              </a:solidFill>
            </a:endParaRPr>
          </a:p>
          <a:p>
            <a:pPr algn="ctr"/>
            <a:r>
              <a:rPr lang="en-US" sz="3200" b="1" dirty="0" smtClean="0">
                <a:solidFill>
                  <a:schemeClr val="bg1"/>
                </a:solidFill>
              </a:rPr>
              <a:t>“(</a:t>
            </a:r>
            <a:r>
              <a:rPr lang="el-GR" sz="3200" b="1" dirty="0" smtClean="0">
                <a:solidFill>
                  <a:schemeClr val="bg1"/>
                </a:solidFill>
              </a:rPr>
              <a:t>χ</a:t>
            </a:r>
            <a:r>
              <a:rPr lang="en-US" sz="3200" b="1" dirty="0" smtClean="0">
                <a:solidFill>
                  <a:schemeClr val="bg1"/>
                </a:solidFill>
              </a:rPr>
              <a:t>) 600 + (</a:t>
            </a:r>
            <a:r>
              <a:rPr lang="el-GR" sz="3200" b="1" dirty="0" smtClean="0">
                <a:solidFill>
                  <a:schemeClr val="bg1"/>
                </a:solidFill>
              </a:rPr>
              <a:t>ξ</a:t>
            </a:r>
            <a:r>
              <a:rPr lang="en-US" sz="3200" b="1" dirty="0" smtClean="0">
                <a:solidFill>
                  <a:schemeClr val="bg1"/>
                </a:solidFill>
              </a:rPr>
              <a:t>) 60 + </a:t>
            </a:r>
            <a:r>
              <a:rPr lang="en-US" sz="3200" b="1" dirty="0" smtClean="0">
                <a:solidFill>
                  <a:srgbClr val="FFFF00"/>
                </a:solidFill>
              </a:rPr>
              <a:t>(</a:t>
            </a:r>
            <a:r>
              <a:rPr lang="el-GR" sz="3200" b="1" dirty="0" smtClean="0">
                <a:solidFill>
                  <a:srgbClr val="FFFF00"/>
                </a:solidFill>
              </a:rPr>
              <a:t>ς</a:t>
            </a:r>
            <a:r>
              <a:rPr lang="en-US" sz="3200" b="1" dirty="0" smtClean="0">
                <a:solidFill>
                  <a:srgbClr val="FFFF00"/>
                </a:solidFill>
              </a:rPr>
              <a:t>) 6</a:t>
            </a:r>
            <a:r>
              <a:rPr lang="en-US" sz="3200" b="1" dirty="0" smtClean="0">
                <a:solidFill>
                  <a:schemeClr val="bg1"/>
                </a:solidFill>
              </a:rPr>
              <a:t>”</a:t>
            </a:r>
            <a:r>
              <a:rPr lang="en-US" sz="3200" dirty="0" smtClean="0">
                <a:solidFill>
                  <a:schemeClr val="bg1"/>
                </a:solidFill>
              </a:rPr>
              <a:t> = </a:t>
            </a:r>
            <a:r>
              <a:rPr lang="en-US" sz="3200" b="1" dirty="0" smtClean="0">
                <a:solidFill>
                  <a:schemeClr val="bg1"/>
                </a:solidFill>
              </a:rPr>
              <a:t>“66</a:t>
            </a:r>
            <a:r>
              <a:rPr lang="en-US" sz="3200" b="1" dirty="0" smtClean="0">
                <a:solidFill>
                  <a:srgbClr val="FFFF00"/>
                </a:solidFill>
              </a:rPr>
              <a:t>6</a:t>
            </a:r>
            <a:r>
              <a:rPr lang="en-US" sz="3200" b="1" dirty="0" smtClean="0">
                <a:solidFill>
                  <a:schemeClr val="bg1"/>
                </a:solidFill>
              </a:rPr>
              <a:t>”</a:t>
            </a:r>
            <a:r>
              <a:rPr lang="en-US" sz="3200" dirty="0" smtClean="0">
                <a:solidFill>
                  <a:schemeClr val="bg1"/>
                </a:solidFill>
              </a:rPr>
              <a:t>.</a:t>
            </a:r>
            <a:endParaRPr lang="en-US" sz="3200" dirty="0">
              <a:solidFill>
                <a:schemeClr val="bg1"/>
              </a:solidFill>
            </a:endParaRPr>
          </a:p>
        </p:txBody>
      </p:sp>
      <p:graphicFrame>
        <p:nvGraphicFramePr>
          <p:cNvPr id="8" name="Content Placeholder 7"/>
          <p:cNvGraphicFramePr>
            <a:graphicFrameLocks noGrp="1"/>
          </p:cNvGraphicFramePr>
          <p:nvPr>
            <p:ph idx="1"/>
            <p:extLst>
              <p:ext uri="{D42A27DB-BD31-4B8C-83A1-F6EECF244321}">
                <p14:modId xmlns="" xmlns:p14="http://schemas.microsoft.com/office/powerpoint/2010/main" val="3574098519"/>
              </p:ext>
            </p:extLst>
          </p:nvPr>
        </p:nvGraphicFramePr>
        <p:xfrm>
          <a:off x="471717" y="1507158"/>
          <a:ext cx="8229595" cy="4053840"/>
        </p:xfrm>
        <a:graphic>
          <a:graphicData uri="http://schemas.openxmlformats.org/drawingml/2006/table">
            <a:tbl>
              <a:tblPr/>
              <a:tblGrid>
                <a:gridCol w="748145"/>
                <a:gridCol w="748145"/>
                <a:gridCol w="748145"/>
                <a:gridCol w="748145"/>
                <a:gridCol w="1149927"/>
                <a:gridCol w="1052946"/>
                <a:gridCol w="401781"/>
                <a:gridCol w="387926"/>
                <a:gridCol w="748145"/>
                <a:gridCol w="748145"/>
                <a:gridCol w="748145"/>
              </a:tblGrid>
              <a:tr h="0">
                <a:tc gridSpan="2">
                  <a:txBody>
                    <a:bodyPr/>
                    <a:lstStyle/>
                    <a:p>
                      <a:pPr algn="ctr" rtl="0">
                        <a:spcAft>
                          <a:spcPts val="0"/>
                        </a:spcAft>
                      </a:pPr>
                      <a:r>
                        <a:rPr lang="en-US" b="1" dirty="0">
                          <a:solidFill>
                            <a:schemeClr val="bg1"/>
                          </a:solidFill>
                          <a:effectLst/>
                          <a:latin typeface="Times New Roman, serif"/>
                        </a:rPr>
                        <a:t>Lower Case Greek</a:t>
                      </a:r>
                      <a:endParaRPr lang="en-US"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n-US" b="1">
                          <a:solidFill>
                            <a:schemeClr val="bg1"/>
                          </a:solidFill>
                          <a:effectLst/>
                          <a:latin typeface="Times New Roman, serif"/>
                        </a:rPr>
                        <a:t>Upper Case Greek</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n-US" b="1" dirty="0">
                          <a:solidFill>
                            <a:schemeClr val="bg1"/>
                          </a:solidFill>
                          <a:effectLst/>
                          <a:latin typeface="Times New Roman, serif"/>
                        </a:rPr>
                        <a:t>Greek Letter Name</a:t>
                      </a:r>
                      <a:endParaRPr lang="en-US"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4">
                  <a:txBody>
                    <a:bodyPr/>
                    <a:lstStyle/>
                    <a:p>
                      <a:pPr algn="ctr" rtl="0">
                        <a:spcAft>
                          <a:spcPts val="0"/>
                        </a:spcAft>
                      </a:pPr>
                      <a:r>
                        <a:rPr lang="en-US" b="1" dirty="0">
                          <a:solidFill>
                            <a:schemeClr val="bg1"/>
                          </a:solidFill>
                          <a:effectLst/>
                          <a:latin typeface="Times New Roman, serif"/>
                        </a:rPr>
                        <a:t>Transliteration</a:t>
                      </a:r>
                      <a:endParaRPr lang="en-US"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rtl="0">
                        <a:spcAft>
                          <a:spcPts val="0"/>
                        </a:spcAft>
                      </a:pPr>
                      <a:r>
                        <a:rPr lang="en-US" b="1">
                          <a:solidFill>
                            <a:schemeClr val="bg1"/>
                          </a:solidFill>
                          <a:effectLst/>
                          <a:latin typeface="Times New Roman, serif"/>
                        </a:rPr>
                        <a:t>Isopsephic Value</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0">
                <a:tc gridSpan="2">
                  <a:txBody>
                    <a:bodyPr/>
                    <a:lstStyle/>
                    <a:p>
                      <a:pPr algn="ctr" rtl="0">
                        <a:spcAft>
                          <a:spcPts val="0"/>
                        </a:spcAft>
                      </a:pPr>
                      <a:r>
                        <a:rPr lang="el-GR" b="1">
                          <a:solidFill>
                            <a:schemeClr val="bg1"/>
                          </a:solidFill>
                          <a:effectLst/>
                          <a:latin typeface="Times New Roman, serif"/>
                        </a:rPr>
                        <a:t>α</a:t>
                      </a:r>
                      <a:endParaRPr lang="el-GR"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l-GR" b="1" dirty="0">
                          <a:solidFill>
                            <a:schemeClr val="bg1"/>
                          </a:solidFill>
                          <a:effectLst/>
                          <a:latin typeface="Times New Roman, serif"/>
                        </a:rPr>
                        <a:t>Α</a:t>
                      </a:r>
                      <a:endParaRPr lang="el-GR"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n-US" b="1">
                          <a:solidFill>
                            <a:schemeClr val="bg1"/>
                          </a:solidFill>
                          <a:effectLst/>
                          <a:latin typeface="Times New Roman, serif"/>
                        </a:rPr>
                        <a:t>Alpha</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n-US" b="1">
                          <a:solidFill>
                            <a:schemeClr val="bg1"/>
                          </a:solidFill>
                          <a:effectLst/>
                          <a:latin typeface="Times New Roman, serif"/>
                        </a:rPr>
                        <a:t>a</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n-US" b="1">
                          <a:solidFill>
                            <a:schemeClr val="bg1"/>
                          </a:solidFill>
                          <a:effectLst/>
                          <a:latin typeface="Times New Roman, serif"/>
                        </a:rPr>
                        <a:t>A</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rtl="0">
                        <a:spcAft>
                          <a:spcPts val="0"/>
                        </a:spcAft>
                      </a:pPr>
                      <a:r>
                        <a:rPr lang="en-US" b="1">
                          <a:solidFill>
                            <a:schemeClr val="bg1"/>
                          </a:solidFill>
                          <a:effectLst/>
                          <a:latin typeface="Times New Roman, serif"/>
                        </a:rPr>
                        <a:t>1</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0">
                <a:tc gridSpan="2">
                  <a:txBody>
                    <a:bodyPr/>
                    <a:lstStyle/>
                    <a:p>
                      <a:pPr algn="ctr" rtl="0">
                        <a:spcAft>
                          <a:spcPts val="0"/>
                        </a:spcAft>
                      </a:pPr>
                      <a:r>
                        <a:rPr lang="el-GR" b="1">
                          <a:solidFill>
                            <a:schemeClr val="bg1"/>
                          </a:solidFill>
                          <a:effectLst/>
                          <a:latin typeface="Times New Roman, serif"/>
                        </a:rPr>
                        <a:t>β</a:t>
                      </a:r>
                      <a:endParaRPr lang="el-GR"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l-GR" b="1" dirty="0">
                          <a:solidFill>
                            <a:schemeClr val="bg1"/>
                          </a:solidFill>
                          <a:effectLst/>
                          <a:latin typeface="Times New Roman, serif"/>
                        </a:rPr>
                        <a:t>Β</a:t>
                      </a:r>
                      <a:endParaRPr lang="el-GR"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n-US" b="1">
                          <a:solidFill>
                            <a:schemeClr val="bg1"/>
                          </a:solidFill>
                          <a:effectLst/>
                          <a:latin typeface="Times New Roman, serif"/>
                        </a:rPr>
                        <a:t>Beta</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n-US" b="1">
                          <a:solidFill>
                            <a:schemeClr val="bg1"/>
                          </a:solidFill>
                          <a:effectLst/>
                          <a:latin typeface="Times New Roman, serif"/>
                        </a:rPr>
                        <a:t>b</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n-US" b="1">
                          <a:solidFill>
                            <a:schemeClr val="bg1"/>
                          </a:solidFill>
                          <a:effectLst/>
                          <a:latin typeface="Times New Roman, serif"/>
                        </a:rPr>
                        <a:t>B</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rtl="0">
                        <a:spcAft>
                          <a:spcPts val="0"/>
                        </a:spcAft>
                      </a:pPr>
                      <a:r>
                        <a:rPr lang="en-US" b="1">
                          <a:solidFill>
                            <a:schemeClr val="bg1"/>
                          </a:solidFill>
                          <a:effectLst/>
                          <a:latin typeface="Times New Roman, serif"/>
                        </a:rPr>
                        <a:t>2</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0">
                <a:tc gridSpan="2">
                  <a:txBody>
                    <a:bodyPr/>
                    <a:lstStyle/>
                    <a:p>
                      <a:pPr algn="ctr" rtl="0">
                        <a:spcAft>
                          <a:spcPts val="0"/>
                        </a:spcAft>
                      </a:pPr>
                      <a:r>
                        <a:rPr lang="el-GR" b="1">
                          <a:solidFill>
                            <a:schemeClr val="bg1"/>
                          </a:solidFill>
                          <a:effectLst/>
                          <a:latin typeface="Times New Roman, serif"/>
                        </a:rPr>
                        <a:t>γ</a:t>
                      </a:r>
                      <a:endParaRPr lang="el-GR"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l-GR" b="1" dirty="0">
                          <a:solidFill>
                            <a:schemeClr val="bg1"/>
                          </a:solidFill>
                          <a:effectLst/>
                          <a:latin typeface="Times New Roman, serif"/>
                        </a:rPr>
                        <a:t>Γ</a:t>
                      </a:r>
                      <a:endParaRPr lang="el-GR"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n-US" b="1" dirty="0">
                          <a:solidFill>
                            <a:schemeClr val="bg1"/>
                          </a:solidFill>
                          <a:effectLst/>
                          <a:latin typeface="Times New Roman, serif"/>
                        </a:rPr>
                        <a:t>Gamma</a:t>
                      </a:r>
                      <a:endParaRPr lang="en-US"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n-US" b="1">
                          <a:solidFill>
                            <a:schemeClr val="bg1"/>
                          </a:solidFill>
                          <a:effectLst/>
                          <a:latin typeface="Times New Roman, serif"/>
                        </a:rPr>
                        <a:t>g</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n-US" b="1">
                          <a:solidFill>
                            <a:schemeClr val="bg1"/>
                          </a:solidFill>
                          <a:effectLst/>
                          <a:latin typeface="Times New Roman, serif"/>
                        </a:rPr>
                        <a:t>G</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rtl="0">
                        <a:spcAft>
                          <a:spcPts val="0"/>
                        </a:spcAft>
                      </a:pPr>
                      <a:r>
                        <a:rPr lang="en-US" b="1">
                          <a:solidFill>
                            <a:schemeClr val="bg1"/>
                          </a:solidFill>
                          <a:effectLst/>
                          <a:latin typeface="Times New Roman, serif"/>
                        </a:rPr>
                        <a:t>3</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0">
                <a:tc gridSpan="2">
                  <a:txBody>
                    <a:bodyPr/>
                    <a:lstStyle/>
                    <a:p>
                      <a:pPr algn="ctr" rtl="0">
                        <a:spcAft>
                          <a:spcPts val="0"/>
                        </a:spcAft>
                      </a:pPr>
                      <a:r>
                        <a:rPr lang="el-GR" b="1">
                          <a:solidFill>
                            <a:schemeClr val="bg1"/>
                          </a:solidFill>
                          <a:effectLst/>
                          <a:latin typeface="Times New Roman, serif"/>
                        </a:rPr>
                        <a:t>δ</a:t>
                      </a:r>
                      <a:endParaRPr lang="el-GR"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l-GR" b="1">
                          <a:solidFill>
                            <a:schemeClr val="bg1"/>
                          </a:solidFill>
                          <a:effectLst/>
                          <a:latin typeface="Times New Roman, serif"/>
                        </a:rPr>
                        <a:t>Δ</a:t>
                      </a:r>
                      <a:endParaRPr lang="el-GR"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n-US" b="1" dirty="0">
                          <a:solidFill>
                            <a:schemeClr val="bg1"/>
                          </a:solidFill>
                          <a:effectLst/>
                          <a:latin typeface="Times New Roman, serif"/>
                        </a:rPr>
                        <a:t>Delta</a:t>
                      </a:r>
                      <a:endParaRPr lang="en-US"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n-US" b="1">
                          <a:solidFill>
                            <a:schemeClr val="bg1"/>
                          </a:solidFill>
                          <a:effectLst/>
                          <a:latin typeface="Times New Roman, serif"/>
                        </a:rPr>
                        <a:t>d</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n-US" b="1">
                          <a:solidFill>
                            <a:schemeClr val="bg1"/>
                          </a:solidFill>
                          <a:effectLst/>
                          <a:latin typeface="Times New Roman, serif"/>
                        </a:rPr>
                        <a:t>D</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rtl="0">
                        <a:spcAft>
                          <a:spcPts val="0"/>
                        </a:spcAft>
                      </a:pPr>
                      <a:r>
                        <a:rPr lang="en-US" b="1">
                          <a:solidFill>
                            <a:schemeClr val="bg1"/>
                          </a:solidFill>
                          <a:effectLst/>
                          <a:latin typeface="Times New Roman, serif"/>
                        </a:rPr>
                        <a:t>4</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0">
                <a:tc gridSpan="2">
                  <a:txBody>
                    <a:bodyPr/>
                    <a:lstStyle/>
                    <a:p>
                      <a:pPr algn="ctr" rtl="0">
                        <a:spcAft>
                          <a:spcPts val="0"/>
                        </a:spcAft>
                      </a:pPr>
                      <a:r>
                        <a:rPr lang="el-GR" b="1">
                          <a:solidFill>
                            <a:schemeClr val="bg1"/>
                          </a:solidFill>
                          <a:effectLst/>
                          <a:latin typeface="Times New Roman, serif"/>
                        </a:rPr>
                        <a:t>ε</a:t>
                      </a:r>
                      <a:endParaRPr lang="el-GR"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l-GR" b="1">
                          <a:solidFill>
                            <a:schemeClr val="bg1"/>
                          </a:solidFill>
                          <a:effectLst/>
                          <a:latin typeface="Times New Roman, serif"/>
                        </a:rPr>
                        <a:t>Ε</a:t>
                      </a:r>
                      <a:endParaRPr lang="el-GR"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n-US" b="1" dirty="0">
                          <a:solidFill>
                            <a:schemeClr val="bg1"/>
                          </a:solidFill>
                          <a:effectLst/>
                          <a:latin typeface="Times New Roman, serif"/>
                        </a:rPr>
                        <a:t>Epsilon</a:t>
                      </a:r>
                      <a:endParaRPr lang="en-US"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n-US" b="1">
                          <a:solidFill>
                            <a:schemeClr val="bg1"/>
                          </a:solidFill>
                          <a:effectLst/>
                          <a:latin typeface="Times New Roman, serif"/>
                        </a:rPr>
                        <a:t>e</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n-US" b="1">
                          <a:solidFill>
                            <a:schemeClr val="bg1"/>
                          </a:solidFill>
                          <a:effectLst/>
                          <a:latin typeface="Times New Roman, serif"/>
                        </a:rPr>
                        <a:t>E</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rtl="0">
                        <a:spcAft>
                          <a:spcPts val="0"/>
                        </a:spcAft>
                      </a:pPr>
                      <a:r>
                        <a:rPr lang="en-US" b="1">
                          <a:solidFill>
                            <a:schemeClr val="bg1"/>
                          </a:solidFill>
                          <a:effectLst/>
                          <a:latin typeface="Times New Roman, serif"/>
                        </a:rPr>
                        <a:t>5</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0">
                <a:tc>
                  <a:txBody>
                    <a:bodyPr/>
                    <a:lstStyle/>
                    <a:p>
                      <a:pPr algn="ctr" rtl="0">
                        <a:spcAft>
                          <a:spcPts val="0"/>
                        </a:spcAft>
                      </a:pPr>
                      <a:r>
                        <a:rPr lang="el-GR" b="1" dirty="0">
                          <a:solidFill>
                            <a:srgbClr val="FFFF00"/>
                          </a:solidFill>
                          <a:effectLst/>
                          <a:latin typeface="Times New Roman, serif"/>
                        </a:rPr>
                        <a:t>ϝ</a:t>
                      </a:r>
                      <a:endParaRPr lang="el-GR" b="1" dirty="0">
                        <a:solidFill>
                          <a:srgbClr val="FFFF00"/>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l-GR" b="1" dirty="0">
                          <a:solidFill>
                            <a:srgbClr val="FFFF00"/>
                          </a:solidFill>
                          <a:effectLst/>
                          <a:latin typeface="Times New Roman, serif"/>
                        </a:rPr>
                        <a:t>ϛ</a:t>
                      </a:r>
                      <a:endParaRPr lang="el-GR" b="1" dirty="0">
                        <a:solidFill>
                          <a:srgbClr val="FFFF00"/>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l-GR" b="1" dirty="0">
                          <a:solidFill>
                            <a:srgbClr val="FFFF00"/>
                          </a:solidFill>
                          <a:effectLst/>
                          <a:latin typeface="Times New Roman, serif"/>
                        </a:rPr>
                        <a:t>Ϝ</a:t>
                      </a:r>
                      <a:endParaRPr lang="el-GR" b="1" dirty="0">
                        <a:solidFill>
                          <a:srgbClr val="FFFF00"/>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l-GR" b="1" dirty="0">
                          <a:solidFill>
                            <a:srgbClr val="FFFF00"/>
                          </a:solidFill>
                          <a:effectLst/>
                          <a:latin typeface="Times New Roman, serif"/>
                        </a:rPr>
                        <a:t>Ϛ</a:t>
                      </a:r>
                      <a:endParaRPr lang="el-GR" b="1" dirty="0">
                        <a:solidFill>
                          <a:srgbClr val="FFFF00"/>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dirty="0">
                          <a:solidFill>
                            <a:srgbClr val="FFFF00"/>
                          </a:solidFill>
                          <a:effectLst/>
                          <a:latin typeface="Times New Roman, serif"/>
                        </a:rPr>
                        <a:t>Digamma</a:t>
                      </a:r>
                      <a:endParaRPr lang="en-US" b="1" dirty="0">
                        <a:solidFill>
                          <a:srgbClr val="FFFF00"/>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dirty="0">
                          <a:solidFill>
                            <a:srgbClr val="FFFF00"/>
                          </a:solidFill>
                          <a:effectLst/>
                          <a:latin typeface="Times New Roman, serif"/>
                        </a:rPr>
                        <a:t>Stigma</a:t>
                      </a:r>
                      <a:endParaRPr lang="en-US" b="1" dirty="0">
                        <a:solidFill>
                          <a:srgbClr val="FFFF00"/>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dirty="0">
                          <a:solidFill>
                            <a:srgbClr val="FFFF00"/>
                          </a:solidFill>
                          <a:effectLst/>
                          <a:latin typeface="Times New Roman, serif"/>
                        </a:rPr>
                        <a:t>w</a:t>
                      </a:r>
                      <a:endParaRPr lang="en-US" b="1" dirty="0">
                        <a:solidFill>
                          <a:srgbClr val="FFFF00"/>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dirty="0" err="1">
                          <a:solidFill>
                            <a:srgbClr val="FFFF00"/>
                          </a:solidFill>
                          <a:effectLst/>
                          <a:latin typeface="Times New Roman, serif"/>
                        </a:rPr>
                        <a:t>st</a:t>
                      </a:r>
                      <a:endParaRPr lang="en-US" b="1" dirty="0">
                        <a:solidFill>
                          <a:srgbClr val="FFFF00"/>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dirty="0">
                          <a:solidFill>
                            <a:srgbClr val="FFFF00"/>
                          </a:solidFill>
                          <a:effectLst/>
                          <a:latin typeface="Times New Roman, serif"/>
                        </a:rPr>
                        <a:t>W</a:t>
                      </a:r>
                      <a:endParaRPr lang="en-US" b="1" dirty="0">
                        <a:solidFill>
                          <a:srgbClr val="FFFF00"/>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dirty="0">
                          <a:solidFill>
                            <a:srgbClr val="FFFF00"/>
                          </a:solidFill>
                          <a:effectLst/>
                          <a:latin typeface="Times New Roman, serif"/>
                        </a:rPr>
                        <a:t>ST</a:t>
                      </a:r>
                      <a:endParaRPr lang="en-US" b="1" dirty="0">
                        <a:solidFill>
                          <a:srgbClr val="FFFF00"/>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dirty="0">
                          <a:solidFill>
                            <a:srgbClr val="FFFF00"/>
                          </a:solidFill>
                          <a:effectLst/>
                          <a:latin typeface="Times New Roman, serif"/>
                        </a:rPr>
                        <a:t>6</a:t>
                      </a:r>
                      <a:endParaRPr lang="en-US" b="1" dirty="0">
                        <a:solidFill>
                          <a:srgbClr val="FFFF00"/>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0">
                <a:tc gridSpan="2">
                  <a:txBody>
                    <a:bodyPr/>
                    <a:lstStyle/>
                    <a:p>
                      <a:pPr algn="ctr" rtl="0">
                        <a:spcAft>
                          <a:spcPts val="0"/>
                        </a:spcAft>
                      </a:pPr>
                      <a:r>
                        <a:rPr lang="el-GR" b="1">
                          <a:solidFill>
                            <a:schemeClr val="bg1"/>
                          </a:solidFill>
                          <a:effectLst/>
                          <a:latin typeface="Times New Roman, serif"/>
                        </a:rPr>
                        <a:t>ζ</a:t>
                      </a:r>
                      <a:endParaRPr lang="el-GR"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l-GR" b="1">
                          <a:solidFill>
                            <a:schemeClr val="bg1"/>
                          </a:solidFill>
                          <a:effectLst/>
                          <a:latin typeface="Times New Roman, serif"/>
                        </a:rPr>
                        <a:t>Ζ</a:t>
                      </a:r>
                      <a:endParaRPr lang="el-GR"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n-US" b="1">
                          <a:solidFill>
                            <a:schemeClr val="bg1"/>
                          </a:solidFill>
                          <a:effectLst/>
                          <a:latin typeface="Times New Roman, serif"/>
                        </a:rPr>
                        <a:t>Zeta</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n-US" b="1" dirty="0">
                          <a:solidFill>
                            <a:schemeClr val="bg1"/>
                          </a:solidFill>
                          <a:effectLst/>
                          <a:latin typeface="Times New Roman, serif"/>
                        </a:rPr>
                        <a:t>z</a:t>
                      </a:r>
                      <a:endParaRPr lang="en-US"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n-US" b="1" dirty="0">
                          <a:solidFill>
                            <a:schemeClr val="bg1"/>
                          </a:solidFill>
                          <a:effectLst/>
                          <a:latin typeface="Times New Roman, serif"/>
                        </a:rPr>
                        <a:t>Z</a:t>
                      </a:r>
                      <a:endParaRPr lang="en-US"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rtl="0">
                        <a:spcAft>
                          <a:spcPts val="0"/>
                        </a:spcAft>
                      </a:pPr>
                      <a:r>
                        <a:rPr lang="en-US" b="1">
                          <a:solidFill>
                            <a:schemeClr val="bg1"/>
                          </a:solidFill>
                          <a:effectLst/>
                          <a:latin typeface="Times New Roman, serif"/>
                        </a:rPr>
                        <a:t>7</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0">
                <a:tc gridSpan="2">
                  <a:txBody>
                    <a:bodyPr/>
                    <a:lstStyle/>
                    <a:p>
                      <a:pPr algn="ctr" rtl="0">
                        <a:spcAft>
                          <a:spcPts val="0"/>
                        </a:spcAft>
                      </a:pPr>
                      <a:r>
                        <a:rPr lang="el-GR" b="1">
                          <a:solidFill>
                            <a:schemeClr val="bg1"/>
                          </a:solidFill>
                          <a:effectLst/>
                          <a:latin typeface="Times New Roman, serif"/>
                        </a:rPr>
                        <a:t>η</a:t>
                      </a:r>
                      <a:endParaRPr lang="el-GR"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l-GR" b="1">
                          <a:solidFill>
                            <a:schemeClr val="bg1"/>
                          </a:solidFill>
                          <a:effectLst/>
                          <a:latin typeface="Times New Roman, serif"/>
                        </a:rPr>
                        <a:t>Η</a:t>
                      </a:r>
                      <a:endParaRPr lang="el-GR"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n-US" b="1">
                          <a:solidFill>
                            <a:schemeClr val="bg1"/>
                          </a:solidFill>
                          <a:effectLst/>
                          <a:latin typeface="Times New Roman, serif"/>
                        </a:rPr>
                        <a:t>Eta</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n-US" b="1">
                          <a:solidFill>
                            <a:schemeClr val="bg1"/>
                          </a:solidFill>
                          <a:effectLst/>
                          <a:latin typeface="Times New Roman, serif"/>
                        </a:rPr>
                        <a:t>ē</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n-US" b="1" dirty="0">
                          <a:solidFill>
                            <a:schemeClr val="bg1"/>
                          </a:solidFill>
                          <a:effectLst/>
                          <a:latin typeface="Times New Roman, serif"/>
                        </a:rPr>
                        <a:t>Ē</a:t>
                      </a:r>
                      <a:endParaRPr lang="en-US"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rtl="0">
                        <a:spcAft>
                          <a:spcPts val="0"/>
                        </a:spcAft>
                      </a:pPr>
                      <a:r>
                        <a:rPr lang="en-US" b="1" dirty="0">
                          <a:solidFill>
                            <a:schemeClr val="bg1"/>
                          </a:solidFill>
                          <a:effectLst/>
                          <a:latin typeface="Times New Roman, serif"/>
                        </a:rPr>
                        <a:t>8</a:t>
                      </a:r>
                      <a:endParaRPr lang="en-US"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0">
                <a:tc gridSpan="2">
                  <a:txBody>
                    <a:bodyPr/>
                    <a:lstStyle/>
                    <a:p>
                      <a:pPr algn="ctr" rtl="0">
                        <a:spcAft>
                          <a:spcPts val="0"/>
                        </a:spcAft>
                      </a:pPr>
                      <a:r>
                        <a:rPr lang="el-GR" b="1">
                          <a:solidFill>
                            <a:schemeClr val="bg1"/>
                          </a:solidFill>
                          <a:effectLst/>
                          <a:latin typeface="Times New Roman, serif"/>
                        </a:rPr>
                        <a:t>θ</a:t>
                      </a:r>
                      <a:endParaRPr lang="el-GR"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l-GR" b="1" dirty="0">
                          <a:solidFill>
                            <a:schemeClr val="bg1"/>
                          </a:solidFill>
                          <a:effectLst/>
                          <a:latin typeface="Times New Roman, serif"/>
                        </a:rPr>
                        <a:t>Θ</a:t>
                      </a:r>
                      <a:endParaRPr lang="el-GR"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n-US" b="1">
                          <a:solidFill>
                            <a:schemeClr val="bg1"/>
                          </a:solidFill>
                          <a:effectLst/>
                          <a:latin typeface="Times New Roman, serif"/>
                        </a:rPr>
                        <a:t>Theta</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n-US" b="1">
                          <a:solidFill>
                            <a:schemeClr val="bg1"/>
                          </a:solidFill>
                          <a:effectLst/>
                          <a:latin typeface="Times New Roman, serif"/>
                        </a:rPr>
                        <a:t>th</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rtl="0">
                        <a:spcAft>
                          <a:spcPts val="0"/>
                        </a:spcAft>
                      </a:pPr>
                      <a:r>
                        <a:rPr lang="en-US" b="1">
                          <a:solidFill>
                            <a:schemeClr val="bg1"/>
                          </a:solidFill>
                          <a:effectLst/>
                          <a:latin typeface="Times New Roman, serif"/>
                        </a:rPr>
                        <a:t>TH</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rtl="0">
                        <a:spcAft>
                          <a:spcPts val="0"/>
                        </a:spcAft>
                      </a:pPr>
                      <a:r>
                        <a:rPr lang="en-US" b="1" dirty="0">
                          <a:solidFill>
                            <a:schemeClr val="bg1"/>
                          </a:solidFill>
                          <a:effectLst/>
                          <a:latin typeface="Times New Roman, serif"/>
                        </a:rPr>
                        <a:t>9</a:t>
                      </a:r>
                      <a:endParaRPr lang="en-US"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spTree>
    <p:extLst>
      <p:ext uri="{BB962C8B-B14F-4D97-AF65-F5344CB8AC3E}">
        <p14:creationId xmlns="" xmlns:p14="http://schemas.microsoft.com/office/powerpoint/2010/main" val="21844394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2800" b="1" dirty="0" smtClean="0">
                <a:solidFill>
                  <a:schemeClr val="bg1"/>
                </a:solidFill>
                <a:effectLst/>
              </a:rPr>
              <a:t>Victory:  </a:t>
            </a:r>
            <a:r>
              <a:rPr lang="en-US" sz="2800" b="1" dirty="0" smtClean="0">
                <a:solidFill>
                  <a:srgbClr val="00B0F0"/>
                </a:solidFill>
                <a:effectLst/>
              </a:rPr>
              <a:t>4.</a:t>
            </a:r>
            <a:r>
              <a:rPr lang="en-US" sz="2800" dirty="0" smtClean="0">
                <a:solidFill>
                  <a:schemeClr val="bg1"/>
                </a:solidFill>
                <a:effectLst/>
              </a:rPr>
              <a:t> </a:t>
            </a:r>
            <a:r>
              <a:rPr lang="en-US" sz="2800" b="1" u="sng" dirty="0" smtClean="0">
                <a:solidFill>
                  <a:schemeClr val="bg1"/>
                </a:solidFill>
                <a:effectLst/>
              </a:rPr>
              <a:t>over</a:t>
            </a:r>
            <a:r>
              <a:rPr lang="en-US" sz="2800" dirty="0" smtClean="0">
                <a:solidFill>
                  <a:schemeClr val="bg1"/>
                </a:solidFill>
                <a:effectLst/>
              </a:rPr>
              <a:t> </a:t>
            </a:r>
            <a:r>
              <a:rPr lang="en-US" sz="2800" b="1" dirty="0" smtClean="0">
                <a:solidFill>
                  <a:schemeClr val="bg1"/>
                </a:solidFill>
                <a:effectLst/>
              </a:rPr>
              <a:t>“the number of his name”,</a:t>
            </a:r>
            <a:r>
              <a:rPr lang="en-US" sz="2800" dirty="0" smtClean="0">
                <a:solidFill>
                  <a:schemeClr val="bg1"/>
                </a:solidFill>
                <a:effectLst/>
              </a:rPr>
              <a:t> being </a:t>
            </a:r>
            <a:r>
              <a:rPr lang="en-US" sz="2800" b="1" dirty="0" smtClean="0">
                <a:solidFill>
                  <a:schemeClr val="bg1"/>
                </a:solidFill>
                <a:effectLst/>
              </a:rPr>
              <a:t>“six hundred threescore and six”</a:t>
            </a:r>
            <a:r>
              <a:rPr lang="en-US" sz="2800" dirty="0" smtClean="0">
                <a:solidFill>
                  <a:schemeClr val="bg1"/>
                </a:solidFill>
                <a:effectLst/>
              </a:rPr>
              <a:t> (Rev. 13:17-18, 14:11, 15:2)</a:t>
            </a:r>
            <a:endParaRPr lang="en-US" sz="2800" dirty="0">
              <a:solidFill>
                <a:schemeClr val="bg1"/>
              </a:solidFill>
              <a:effectLst/>
            </a:endParaRPr>
          </a:p>
        </p:txBody>
      </p:sp>
      <p:sp>
        <p:nvSpPr>
          <p:cNvPr id="9" name="TextBox 8"/>
          <p:cNvSpPr txBox="1"/>
          <p:nvPr/>
        </p:nvSpPr>
        <p:spPr>
          <a:xfrm>
            <a:off x="188687" y="5791200"/>
            <a:ext cx="8795656" cy="1077218"/>
          </a:xfrm>
          <a:prstGeom prst="rect">
            <a:avLst/>
          </a:prstGeom>
          <a:noFill/>
        </p:spPr>
        <p:txBody>
          <a:bodyPr wrap="square" rtlCol="0">
            <a:spAutoFit/>
          </a:bodyPr>
          <a:lstStyle/>
          <a:p>
            <a:pPr algn="ctr"/>
            <a:r>
              <a:rPr lang="en-US" sz="3200" dirty="0" smtClean="0">
                <a:solidFill>
                  <a:schemeClr val="bg1"/>
                </a:solidFill>
              </a:rPr>
              <a:t>The </a:t>
            </a:r>
            <a:r>
              <a:rPr lang="en-US" sz="3200" b="1" dirty="0" smtClean="0">
                <a:solidFill>
                  <a:schemeClr val="bg1"/>
                </a:solidFill>
              </a:rPr>
              <a:t>“number”</a:t>
            </a:r>
            <a:r>
              <a:rPr lang="en-US" sz="3200" dirty="0" smtClean="0">
                <a:solidFill>
                  <a:schemeClr val="bg1"/>
                </a:solidFill>
              </a:rPr>
              <a:t> of </a:t>
            </a:r>
            <a:r>
              <a:rPr lang="en-US" sz="3200" b="1" dirty="0" smtClean="0">
                <a:solidFill>
                  <a:schemeClr val="bg1"/>
                </a:solidFill>
              </a:rPr>
              <a:t>“his name”</a:t>
            </a:r>
            <a:r>
              <a:rPr lang="en-US" sz="3200" dirty="0" smtClean="0">
                <a:solidFill>
                  <a:schemeClr val="bg1"/>
                </a:solidFill>
              </a:rPr>
              <a:t> is </a:t>
            </a:r>
            <a:r>
              <a:rPr lang="en-US" sz="3200" b="1" dirty="0" smtClean="0">
                <a:solidFill>
                  <a:schemeClr val="bg1"/>
                </a:solidFill>
              </a:rPr>
              <a:t>“</a:t>
            </a:r>
            <a:r>
              <a:rPr lang="el-GR" sz="3200" b="1" dirty="0" smtClean="0">
                <a:solidFill>
                  <a:schemeClr val="bg1"/>
                </a:solidFill>
              </a:rPr>
              <a:t>χ</a:t>
            </a:r>
            <a:r>
              <a:rPr lang="el-GR" sz="3200" b="1" dirty="0" smtClean="0">
                <a:solidFill>
                  <a:srgbClr val="FFFF00"/>
                </a:solidFill>
              </a:rPr>
              <a:t>ξ</a:t>
            </a:r>
            <a:r>
              <a:rPr lang="el-GR" sz="3200" b="1" dirty="0" smtClean="0">
                <a:solidFill>
                  <a:schemeClr val="bg1"/>
                </a:solidFill>
              </a:rPr>
              <a:t>ς</a:t>
            </a:r>
            <a:r>
              <a:rPr lang="en-US" sz="3200" b="1" dirty="0" smtClean="0">
                <a:solidFill>
                  <a:schemeClr val="bg1"/>
                </a:solidFill>
              </a:rPr>
              <a:t>”</a:t>
            </a:r>
            <a:r>
              <a:rPr lang="en-US" sz="3200" dirty="0" smtClean="0">
                <a:solidFill>
                  <a:schemeClr val="bg1"/>
                </a:solidFill>
              </a:rPr>
              <a:t>, which is</a:t>
            </a:r>
            <a:endParaRPr lang="el-GR" sz="3200" dirty="0">
              <a:solidFill>
                <a:schemeClr val="bg1"/>
              </a:solidFill>
            </a:endParaRPr>
          </a:p>
          <a:p>
            <a:pPr algn="ctr"/>
            <a:r>
              <a:rPr lang="en-US" sz="3200" b="1" dirty="0" smtClean="0">
                <a:solidFill>
                  <a:schemeClr val="bg1"/>
                </a:solidFill>
              </a:rPr>
              <a:t>“(</a:t>
            </a:r>
            <a:r>
              <a:rPr lang="el-GR" sz="3200" b="1" dirty="0" smtClean="0">
                <a:solidFill>
                  <a:schemeClr val="bg1"/>
                </a:solidFill>
              </a:rPr>
              <a:t>χ</a:t>
            </a:r>
            <a:r>
              <a:rPr lang="en-US" sz="3200" b="1" dirty="0" smtClean="0">
                <a:solidFill>
                  <a:schemeClr val="bg1"/>
                </a:solidFill>
              </a:rPr>
              <a:t>) 600 + </a:t>
            </a:r>
            <a:r>
              <a:rPr lang="en-US" sz="3200" b="1" dirty="0" smtClean="0">
                <a:solidFill>
                  <a:srgbClr val="FFFF00"/>
                </a:solidFill>
              </a:rPr>
              <a:t>(</a:t>
            </a:r>
            <a:r>
              <a:rPr lang="el-GR" sz="3200" b="1" dirty="0" smtClean="0">
                <a:solidFill>
                  <a:srgbClr val="FFFF00"/>
                </a:solidFill>
              </a:rPr>
              <a:t>ξ</a:t>
            </a:r>
            <a:r>
              <a:rPr lang="en-US" sz="3200" b="1" dirty="0" smtClean="0">
                <a:solidFill>
                  <a:srgbClr val="FFFF00"/>
                </a:solidFill>
              </a:rPr>
              <a:t>) 60</a:t>
            </a:r>
            <a:r>
              <a:rPr lang="en-US" sz="3200" b="1" dirty="0" smtClean="0">
                <a:solidFill>
                  <a:schemeClr val="bg1"/>
                </a:solidFill>
              </a:rPr>
              <a:t> + (</a:t>
            </a:r>
            <a:r>
              <a:rPr lang="el-GR" sz="3200" b="1" dirty="0" smtClean="0">
                <a:solidFill>
                  <a:schemeClr val="bg1"/>
                </a:solidFill>
              </a:rPr>
              <a:t>ς</a:t>
            </a:r>
            <a:r>
              <a:rPr lang="en-US" sz="3200" b="1" dirty="0" smtClean="0">
                <a:solidFill>
                  <a:schemeClr val="bg1"/>
                </a:solidFill>
              </a:rPr>
              <a:t>) 6”</a:t>
            </a:r>
            <a:r>
              <a:rPr lang="en-US" sz="3200" dirty="0" smtClean="0">
                <a:solidFill>
                  <a:schemeClr val="bg1"/>
                </a:solidFill>
              </a:rPr>
              <a:t> = </a:t>
            </a:r>
            <a:r>
              <a:rPr lang="en-US" sz="3200" b="1" dirty="0" smtClean="0">
                <a:solidFill>
                  <a:schemeClr val="bg1"/>
                </a:solidFill>
              </a:rPr>
              <a:t>“6</a:t>
            </a:r>
            <a:r>
              <a:rPr lang="en-US" sz="3200" b="1" dirty="0" smtClean="0">
                <a:solidFill>
                  <a:srgbClr val="FFFF00"/>
                </a:solidFill>
              </a:rPr>
              <a:t>6</a:t>
            </a:r>
            <a:r>
              <a:rPr lang="en-US" sz="3200" b="1" dirty="0" smtClean="0">
                <a:solidFill>
                  <a:schemeClr val="bg1"/>
                </a:solidFill>
              </a:rPr>
              <a:t>6”</a:t>
            </a:r>
            <a:r>
              <a:rPr lang="en-US" sz="3200" dirty="0" smtClean="0">
                <a:solidFill>
                  <a:schemeClr val="bg1"/>
                </a:solidFill>
              </a:rPr>
              <a:t>.</a:t>
            </a:r>
            <a:endParaRPr lang="en-US" sz="3200"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2387537923"/>
              </p:ext>
            </p:extLst>
          </p:nvPr>
        </p:nvGraphicFramePr>
        <p:xfrm>
          <a:off x="471715" y="1324495"/>
          <a:ext cx="8229600" cy="4328160"/>
        </p:xfrm>
        <a:graphic>
          <a:graphicData uri="http://schemas.openxmlformats.org/drawingml/2006/table">
            <a:tbl>
              <a:tblPr/>
              <a:tblGrid>
                <a:gridCol w="1371600"/>
                <a:gridCol w="1371600"/>
                <a:gridCol w="1828800"/>
                <a:gridCol w="914400"/>
                <a:gridCol w="1371600"/>
                <a:gridCol w="1371600"/>
              </a:tblGrid>
              <a:tr h="0">
                <a:tc>
                  <a:txBody>
                    <a:bodyPr/>
                    <a:lstStyle/>
                    <a:p>
                      <a:pPr algn="ctr" rtl="0">
                        <a:spcAft>
                          <a:spcPts val="0"/>
                        </a:spcAft>
                      </a:pPr>
                      <a:r>
                        <a:rPr lang="en-US" b="1" dirty="0">
                          <a:solidFill>
                            <a:schemeClr val="bg1"/>
                          </a:solidFill>
                          <a:effectLst/>
                          <a:latin typeface="Times New Roman, serif"/>
                        </a:rPr>
                        <a:t>Lower Case Greek</a:t>
                      </a:r>
                      <a:endParaRPr lang="en-US"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dirty="0">
                          <a:solidFill>
                            <a:schemeClr val="bg1"/>
                          </a:solidFill>
                          <a:effectLst/>
                          <a:latin typeface="Times New Roman, serif"/>
                        </a:rPr>
                        <a:t>Upper Case Greek</a:t>
                      </a:r>
                      <a:endParaRPr lang="en-US"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dirty="0">
                          <a:solidFill>
                            <a:schemeClr val="bg1"/>
                          </a:solidFill>
                          <a:effectLst/>
                          <a:latin typeface="Times New Roman, serif"/>
                        </a:rPr>
                        <a:t>Greek Letter Name</a:t>
                      </a:r>
                      <a:endParaRPr lang="en-US"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rtl="0">
                        <a:spcAft>
                          <a:spcPts val="0"/>
                        </a:spcAft>
                      </a:pPr>
                      <a:r>
                        <a:rPr lang="en-US" b="1">
                          <a:solidFill>
                            <a:schemeClr val="bg1"/>
                          </a:solidFill>
                          <a:effectLst/>
                          <a:latin typeface="Times New Roman, serif"/>
                        </a:rPr>
                        <a:t>Transliteration</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rtl="0">
                        <a:spcAft>
                          <a:spcPts val="0"/>
                        </a:spcAft>
                      </a:pPr>
                      <a:r>
                        <a:rPr lang="en-US" b="1">
                          <a:solidFill>
                            <a:schemeClr val="bg1"/>
                          </a:solidFill>
                          <a:effectLst/>
                          <a:latin typeface="Times New Roman, serif"/>
                        </a:rPr>
                        <a:t>Isopsephic Value</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0">
                <a:tc>
                  <a:txBody>
                    <a:bodyPr/>
                    <a:lstStyle/>
                    <a:p>
                      <a:pPr algn="ctr" rtl="0">
                        <a:spcAft>
                          <a:spcPts val="0"/>
                        </a:spcAft>
                      </a:pPr>
                      <a:r>
                        <a:rPr lang="el-GR" b="1">
                          <a:solidFill>
                            <a:schemeClr val="bg1"/>
                          </a:solidFill>
                          <a:effectLst/>
                          <a:latin typeface="Times New Roman, serif"/>
                        </a:rPr>
                        <a:t>ι</a:t>
                      </a:r>
                      <a:endParaRPr lang="el-GR"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l-GR" b="1" dirty="0">
                          <a:solidFill>
                            <a:schemeClr val="bg1"/>
                          </a:solidFill>
                          <a:effectLst/>
                          <a:latin typeface="Times New Roman, serif"/>
                        </a:rPr>
                        <a:t>Ι</a:t>
                      </a:r>
                      <a:endParaRPr lang="el-GR"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a:solidFill>
                            <a:schemeClr val="bg1"/>
                          </a:solidFill>
                          <a:effectLst/>
                          <a:latin typeface="Times New Roman, serif"/>
                        </a:rPr>
                        <a:t>Iota</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a:solidFill>
                            <a:schemeClr val="bg1"/>
                          </a:solidFill>
                          <a:effectLst/>
                          <a:latin typeface="Times New Roman, serif"/>
                        </a:rPr>
                        <a:t>i</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a:solidFill>
                            <a:schemeClr val="bg1"/>
                          </a:solidFill>
                          <a:effectLst/>
                          <a:latin typeface="Times New Roman, serif"/>
                        </a:rPr>
                        <a:t>I</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a:solidFill>
                            <a:schemeClr val="bg1"/>
                          </a:solidFill>
                          <a:effectLst/>
                          <a:latin typeface="Times New Roman, serif"/>
                        </a:rPr>
                        <a:t>10</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0">
                <a:tc>
                  <a:txBody>
                    <a:bodyPr/>
                    <a:lstStyle/>
                    <a:p>
                      <a:pPr algn="ctr" rtl="0">
                        <a:spcAft>
                          <a:spcPts val="0"/>
                        </a:spcAft>
                      </a:pPr>
                      <a:r>
                        <a:rPr lang="el-GR" b="1">
                          <a:solidFill>
                            <a:schemeClr val="bg1"/>
                          </a:solidFill>
                          <a:effectLst/>
                          <a:latin typeface="Times New Roman, serif"/>
                        </a:rPr>
                        <a:t>κ</a:t>
                      </a:r>
                      <a:endParaRPr lang="el-GR"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l-GR" b="1" dirty="0">
                          <a:solidFill>
                            <a:schemeClr val="bg1"/>
                          </a:solidFill>
                          <a:effectLst/>
                          <a:latin typeface="Times New Roman, serif"/>
                        </a:rPr>
                        <a:t>Κ</a:t>
                      </a:r>
                      <a:endParaRPr lang="el-GR"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dirty="0">
                          <a:solidFill>
                            <a:schemeClr val="bg1"/>
                          </a:solidFill>
                          <a:effectLst/>
                          <a:latin typeface="Times New Roman, serif"/>
                        </a:rPr>
                        <a:t>Kappa</a:t>
                      </a:r>
                      <a:endParaRPr lang="en-US"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a:solidFill>
                            <a:schemeClr val="bg1"/>
                          </a:solidFill>
                          <a:effectLst/>
                          <a:latin typeface="Times New Roman, serif"/>
                        </a:rPr>
                        <a:t>k</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a:solidFill>
                            <a:schemeClr val="bg1"/>
                          </a:solidFill>
                          <a:effectLst/>
                          <a:latin typeface="Times New Roman, serif"/>
                        </a:rPr>
                        <a:t>K</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a:solidFill>
                            <a:schemeClr val="bg1"/>
                          </a:solidFill>
                          <a:effectLst/>
                          <a:latin typeface="Times New Roman, serif"/>
                        </a:rPr>
                        <a:t>20</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0">
                <a:tc>
                  <a:txBody>
                    <a:bodyPr/>
                    <a:lstStyle/>
                    <a:p>
                      <a:pPr algn="ctr" rtl="0">
                        <a:spcAft>
                          <a:spcPts val="0"/>
                        </a:spcAft>
                      </a:pPr>
                      <a:r>
                        <a:rPr lang="el-GR" b="1">
                          <a:solidFill>
                            <a:schemeClr val="bg1"/>
                          </a:solidFill>
                          <a:effectLst/>
                          <a:latin typeface="Times New Roman, serif"/>
                        </a:rPr>
                        <a:t>λ</a:t>
                      </a:r>
                      <a:endParaRPr lang="el-GR"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l-GR" b="1">
                          <a:solidFill>
                            <a:schemeClr val="bg1"/>
                          </a:solidFill>
                          <a:effectLst/>
                          <a:latin typeface="Times New Roman, serif"/>
                        </a:rPr>
                        <a:t>Λ</a:t>
                      </a:r>
                      <a:endParaRPr lang="el-GR"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dirty="0">
                          <a:solidFill>
                            <a:schemeClr val="bg1"/>
                          </a:solidFill>
                          <a:effectLst/>
                          <a:latin typeface="Times New Roman, serif"/>
                        </a:rPr>
                        <a:t>Lambda</a:t>
                      </a:r>
                      <a:endParaRPr lang="en-US"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a:solidFill>
                            <a:schemeClr val="bg1"/>
                          </a:solidFill>
                          <a:effectLst/>
                          <a:latin typeface="Times New Roman, serif"/>
                        </a:rPr>
                        <a:t>l</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a:solidFill>
                            <a:schemeClr val="bg1"/>
                          </a:solidFill>
                          <a:effectLst/>
                          <a:latin typeface="Times New Roman, serif"/>
                        </a:rPr>
                        <a:t>L</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a:solidFill>
                            <a:schemeClr val="bg1"/>
                          </a:solidFill>
                          <a:effectLst/>
                          <a:latin typeface="Times New Roman, serif"/>
                        </a:rPr>
                        <a:t>30</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0">
                <a:tc>
                  <a:txBody>
                    <a:bodyPr/>
                    <a:lstStyle/>
                    <a:p>
                      <a:pPr algn="ctr" rtl="0">
                        <a:spcAft>
                          <a:spcPts val="0"/>
                        </a:spcAft>
                      </a:pPr>
                      <a:r>
                        <a:rPr lang="el-GR" b="1">
                          <a:solidFill>
                            <a:schemeClr val="bg1"/>
                          </a:solidFill>
                          <a:effectLst/>
                          <a:latin typeface="Times New Roman, serif"/>
                        </a:rPr>
                        <a:t>μ</a:t>
                      </a:r>
                      <a:endParaRPr lang="el-GR"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l-GR" b="1">
                          <a:solidFill>
                            <a:schemeClr val="bg1"/>
                          </a:solidFill>
                          <a:effectLst/>
                          <a:latin typeface="Times New Roman, serif"/>
                        </a:rPr>
                        <a:t>Μ</a:t>
                      </a:r>
                      <a:endParaRPr lang="el-GR"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dirty="0">
                          <a:solidFill>
                            <a:schemeClr val="bg1"/>
                          </a:solidFill>
                          <a:effectLst/>
                          <a:latin typeface="Times New Roman, serif"/>
                        </a:rPr>
                        <a:t>Mu</a:t>
                      </a:r>
                      <a:endParaRPr lang="en-US"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a:solidFill>
                            <a:schemeClr val="bg1"/>
                          </a:solidFill>
                          <a:effectLst/>
                          <a:latin typeface="Times New Roman, serif"/>
                        </a:rPr>
                        <a:t>m</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a:solidFill>
                            <a:schemeClr val="bg1"/>
                          </a:solidFill>
                          <a:effectLst/>
                          <a:latin typeface="Times New Roman, serif"/>
                        </a:rPr>
                        <a:t>M</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a:solidFill>
                            <a:schemeClr val="bg1"/>
                          </a:solidFill>
                          <a:effectLst/>
                          <a:latin typeface="Times New Roman, serif"/>
                        </a:rPr>
                        <a:t>40</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0">
                <a:tc>
                  <a:txBody>
                    <a:bodyPr/>
                    <a:lstStyle/>
                    <a:p>
                      <a:pPr algn="ctr" rtl="0">
                        <a:spcAft>
                          <a:spcPts val="0"/>
                        </a:spcAft>
                      </a:pPr>
                      <a:r>
                        <a:rPr lang="el-GR" b="1">
                          <a:solidFill>
                            <a:schemeClr val="bg1"/>
                          </a:solidFill>
                          <a:effectLst/>
                          <a:latin typeface="Times New Roman, serif"/>
                        </a:rPr>
                        <a:t>ν</a:t>
                      </a:r>
                      <a:endParaRPr lang="el-GR"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l-GR" b="1">
                          <a:solidFill>
                            <a:schemeClr val="bg1"/>
                          </a:solidFill>
                          <a:effectLst/>
                          <a:latin typeface="Times New Roman, serif"/>
                        </a:rPr>
                        <a:t>Ν</a:t>
                      </a:r>
                      <a:endParaRPr lang="el-GR"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a:solidFill>
                            <a:schemeClr val="bg1"/>
                          </a:solidFill>
                          <a:effectLst/>
                          <a:latin typeface="Times New Roman, serif"/>
                        </a:rPr>
                        <a:t>Nu</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dirty="0">
                          <a:solidFill>
                            <a:schemeClr val="bg1"/>
                          </a:solidFill>
                          <a:effectLst/>
                          <a:latin typeface="Times New Roman, serif"/>
                        </a:rPr>
                        <a:t>n</a:t>
                      </a:r>
                      <a:endParaRPr lang="en-US"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a:solidFill>
                            <a:schemeClr val="bg1"/>
                          </a:solidFill>
                          <a:effectLst/>
                          <a:latin typeface="Times New Roman, serif"/>
                        </a:rPr>
                        <a:t>N</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a:solidFill>
                            <a:schemeClr val="bg1"/>
                          </a:solidFill>
                          <a:effectLst/>
                          <a:latin typeface="Times New Roman, serif"/>
                        </a:rPr>
                        <a:t>50</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0">
                <a:tc>
                  <a:txBody>
                    <a:bodyPr/>
                    <a:lstStyle/>
                    <a:p>
                      <a:pPr algn="ctr" rtl="0">
                        <a:spcAft>
                          <a:spcPts val="0"/>
                        </a:spcAft>
                      </a:pPr>
                      <a:r>
                        <a:rPr lang="el-GR" b="1" dirty="0">
                          <a:solidFill>
                            <a:srgbClr val="FFFF00"/>
                          </a:solidFill>
                          <a:effectLst/>
                          <a:latin typeface="Times New Roman, serif"/>
                        </a:rPr>
                        <a:t>ξ</a:t>
                      </a:r>
                      <a:endParaRPr lang="el-GR" b="1" dirty="0">
                        <a:solidFill>
                          <a:srgbClr val="FFFF00"/>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l-GR" b="1" dirty="0">
                          <a:solidFill>
                            <a:srgbClr val="FFFF00"/>
                          </a:solidFill>
                          <a:effectLst/>
                          <a:latin typeface="Times New Roman, serif"/>
                        </a:rPr>
                        <a:t>Ξ</a:t>
                      </a:r>
                      <a:endParaRPr lang="el-GR" b="1" dirty="0">
                        <a:solidFill>
                          <a:srgbClr val="FFFF00"/>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dirty="0">
                          <a:solidFill>
                            <a:srgbClr val="FFFF00"/>
                          </a:solidFill>
                          <a:effectLst/>
                          <a:latin typeface="Times New Roman, serif"/>
                        </a:rPr>
                        <a:t>Xi</a:t>
                      </a:r>
                      <a:endParaRPr lang="en-US" b="1" dirty="0">
                        <a:solidFill>
                          <a:srgbClr val="FFFF00"/>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dirty="0">
                          <a:solidFill>
                            <a:srgbClr val="FFFF00"/>
                          </a:solidFill>
                          <a:effectLst/>
                          <a:latin typeface="Times New Roman, serif"/>
                        </a:rPr>
                        <a:t>x</a:t>
                      </a:r>
                      <a:endParaRPr lang="en-US" b="1" dirty="0">
                        <a:solidFill>
                          <a:srgbClr val="FFFF00"/>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dirty="0">
                          <a:solidFill>
                            <a:srgbClr val="FFFF00"/>
                          </a:solidFill>
                          <a:effectLst/>
                          <a:latin typeface="Times New Roman, serif"/>
                        </a:rPr>
                        <a:t>X</a:t>
                      </a:r>
                      <a:endParaRPr lang="en-US" b="1" dirty="0">
                        <a:solidFill>
                          <a:srgbClr val="FFFF00"/>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dirty="0">
                          <a:solidFill>
                            <a:srgbClr val="FFFF00"/>
                          </a:solidFill>
                          <a:effectLst/>
                          <a:latin typeface="Times New Roman, serif"/>
                        </a:rPr>
                        <a:t>60</a:t>
                      </a:r>
                      <a:endParaRPr lang="en-US" b="1" dirty="0">
                        <a:solidFill>
                          <a:srgbClr val="FFFF00"/>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0">
                <a:tc>
                  <a:txBody>
                    <a:bodyPr/>
                    <a:lstStyle/>
                    <a:p>
                      <a:pPr algn="ctr" rtl="0">
                        <a:spcAft>
                          <a:spcPts val="0"/>
                        </a:spcAft>
                      </a:pPr>
                      <a:r>
                        <a:rPr lang="el-GR" b="1">
                          <a:solidFill>
                            <a:schemeClr val="bg1"/>
                          </a:solidFill>
                          <a:effectLst/>
                          <a:latin typeface="Times New Roman, serif"/>
                        </a:rPr>
                        <a:t>ο</a:t>
                      </a:r>
                      <a:endParaRPr lang="el-GR"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l-GR" b="1">
                          <a:solidFill>
                            <a:schemeClr val="bg1"/>
                          </a:solidFill>
                          <a:effectLst/>
                          <a:latin typeface="Times New Roman, serif"/>
                        </a:rPr>
                        <a:t>Ο</a:t>
                      </a:r>
                      <a:endParaRPr lang="el-GR"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a:solidFill>
                            <a:schemeClr val="bg1"/>
                          </a:solidFill>
                          <a:effectLst/>
                          <a:latin typeface="Times New Roman, serif"/>
                        </a:rPr>
                        <a:t>Omicron</a:t>
                      </a:r>
                      <a:endParaRPr lang="en-US" b="1">
                        <a:solidFill>
                          <a:schemeClr val="bg1"/>
                        </a:solidFill>
                        <a:effectLst/>
                      </a:endParaRPr>
                    </a:p>
                    <a:p>
                      <a:pPr algn="ctr" rtl="0">
                        <a:spcAft>
                          <a:spcPts val="0"/>
                        </a:spcAft>
                      </a:pPr>
                      <a:r>
                        <a:rPr lang="en-US" b="1">
                          <a:solidFill>
                            <a:schemeClr val="bg1"/>
                          </a:solidFill>
                          <a:effectLst/>
                          <a:latin typeface="Times New Roman, serif"/>
                        </a:rPr>
                        <a:t>(“O” small – micro)</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dirty="0">
                          <a:solidFill>
                            <a:schemeClr val="bg1"/>
                          </a:solidFill>
                          <a:effectLst/>
                          <a:latin typeface="Times New Roman, serif"/>
                        </a:rPr>
                        <a:t>o</a:t>
                      </a:r>
                      <a:endParaRPr lang="en-US"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dirty="0">
                          <a:solidFill>
                            <a:schemeClr val="bg1"/>
                          </a:solidFill>
                          <a:effectLst/>
                          <a:latin typeface="Times New Roman, serif"/>
                        </a:rPr>
                        <a:t>O</a:t>
                      </a:r>
                      <a:endParaRPr lang="en-US"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a:solidFill>
                            <a:schemeClr val="bg1"/>
                          </a:solidFill>
                          <a:effectLst/>
                          <a:latin typeface="Times New Roman, serif"/>
                        </a:rPr>
                        <a:t>70</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0">
                <a:tc>
                  <a:txBody>
                    <a:bodyPr/>
                    <a:lstStyle/>
                    <a:p>
                      <a:pPr algn="ctr" rtl="0">
                        <a:spcAft>
                          <a:spcPts val="0"/>
                        </a:spcAft>
                      </a:pPr>
                      <a:r>
                        <a:rPr lang="el-GR" b="1">
                          <a:solidFill>
                            <a:schemeClr val="bg1"/>
                          </a:solidFill>
                          <a:effectLst/>
                          <a:latin typeface="Times New Roman, serif"/>
                        </a:rPr>
                        <a:t>π</a:t>
                      </a:r>
                      <a:endParaRPr lang="el-GR"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l-GR" b="1">
                          <a:solidFill>
                            <a:schemeClr val="bg1"/>
                          </a:solidFill>
                          <a:effectLst/>
                          <a:latin typeface="Times New Roman, serif"/>
                        </a:rPr>
                        <a:t>Π</a:t>
                      </a:r>
                      <a:endParaRPr lang="el-GR"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a:solidFill>
                            <a:schemeClr val="bg1"/>
                          </a:solidFill>
                          <a:effectLst/>
                          <a:latin typeface="Times New Roman, serif"/>
                        </a:rPr>
                        <a:t>Pi</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a:solidFill>
                            <a:schemeClr val="bg1"/>
                          </a:solidFill>
                          <a:effectLst/>
                          <a:latin typeface="Times New Roman, serif"/>
                        </a:rPr>
                        <a:t>p</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dirty="0">
                          <a:solidFill>
                            <a:schemeClr val="bg1"/>
                          </a:solidFill>
                          <a:effectLst/>
                          <a:latin typeface="Times New Roman, serif"/>
                        </a:rPr>
                        <a:t>P</a:t>
                      </a:r>
                      <a:endParaRPr lang="en-US"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dirty="0">
                          <a:solidFill>
                            <a:schemeClr val="bg1"/>
                          </a:solidFill>
                          <a:effectLst/>
                          <a:latin typeface="Times New Roman, serif"/>
                        </a:rPr>
                        <a:t>80</a:t>
                      </a:r>
                      <a:endParaRPr lang="en-US"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0">
                <a:tc>
                  <a:txBody>
                    <a:bodyPr/>
                    <a:lstStyle/>
                    <a:p>
                      <a:pPr algn="ctr" rtl="0">
                        <a:spcAft>
                          <a:spcPts val="0"/>
                        </a:spcAft>
                      </a:pPr>
                      <a:r>
                        <a:rPr lang="el-GR" b="1">
                          <a:solidFill>
                            <a:schemeClr val="bg1"/>
                          </a:solidFill>
                          <a:effectLst/>
                          <a:latin typeface="Times New Roman, serif"/>
                        </a:rPr>
                        <a:t>ϙ</a:t>
                      </a:r>
                      <a:endParaRPr lang="el-GR"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l-GR" b="1">
                          <a:solidFill>
                            <a:schemeClr val="bg1"/>
                          </a:solidFill>
                          <a:effectLst/>
                          <a:latin typeface="Times New Roman, serif"/>
                        </a:rPr>
                        <a:t>Ϙ</a:t>
                      </a:r>
                      <a:endParaRPr lang="el-GR"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a:solidFill>
                            <a:schemeClr val="bg1"/>
                          </a:solidFill>
                          <a:effectLst/>
                          <a:latin typeface="Times New Roman, serif"/>
                        </a:rPr>
                        <a:t>Koppa</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a:solidFill>
                            <a:schemeClr val="bg1"/>
                          </a:solidFill>
                          <a:effectLst/>
                          <a:latin typeface="Times New Roman, serif"/>
                        </a:rPr>
                        <a:t>q</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a:solidFill>
                            <a:schemeClr val="bg1"/>
                          </a:solidFill>
                          <a:effectLst/>
                          <a:latin typeface="Times New Roman, serif"/>
                        </a:rPr>
                        <a:t>Q</a:t>
                      </a:r>
                      <a:endParaRPr lang="en-US" b="1">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b="1" dirty="0">
                          <a:solidFill>
                            <a:schemeClr val="bg1"/>
                          </a:solidFill>
                          <a:effectLst/>
                          <a:latin typeface="Times New Roman, serif"/>
                        </a:rPr>
                        <a:t>90</a:t>
                      </a:r>
                      <a:endParaRPr lang="en-US" b="1" dirty="0">
                        <a:solidFill>
                          <a:schemeClr val="bg1"/>
                        </a:solidFill>
                        <a:effectLst/>
                      </a:endParaRPr>
                    </a:p>
                  </a:txBody>
                  <a:tcPr marL="38100" marR="38100" marT="38100" marB="381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spTree>
    <p:extLst>
      <p:ext uri="{BB962C8B-B14F-4D97-AF65-F5344CB8AC3E}">
        <p14:creationId xmlns="" xmlns:p14="http://schemas.microsoft.com/office/powerpoint/2010/main" val="17445607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2800" b="1" dirty="0" smtClean="0">
                <a:solidFill>
                  <a:schemeClr val="bg1"/>
                </a:solidFill>
                <a:effectLst/>
              </a:rPr>
              <a:t>Victory:  </a:t>
            </a:r>
            <a:r>
              <a:rPr lang="en-US" sz="2800" b="1" dirty="0" smtClean="0">
                <a:solidFill>
                  <a:srgbClr val="00B0F0"/>
                </a:solidFill>
                <a:effectLst/>
              </a:rPr>
              <a:t>4.</a:t>
            </a:r>
            <a:r>
              <a:rPr lang="en-US" sz="2800" dirty="0" smtClean="0">
                <a:solidFill>
                  <a:schemeClr val="bg1"/>
                </a:solidFill>
                <a:effectLst/>
              </a:rPr>
              <a:t> </a:t>
            </a:r>
            <a:r>
              <a:rPr lang="en-US" sz="2800" b="1" u="sng" dirty="0" smtClean="0">
                <a:solidFill>
                  <a:schemeClr val="bg1"/>
                </a:solidFill>
                <a:effectLst/>
              </a:rPr>
              <a:t>over</a:t>
            </a:r>
            <a:r>
              <a:rPr lang="en-US" sz="2800" dirty="0" smtClean="0">
                <a:solidFill>
                  <a:schemeClr val="bg1"/>
                </a:solidFill>
                <a:effectLst/>
              </a:rPr>
              <a:t> </a:t>
            </a:r>
            <a:r>
              <a:rPr lang="en-US" sz="2800" b="1" dirty="0" smtClean="0">
                <a:solidFill>
                  <a:schemeClr val="bg1"/>
                </a:solidFill>
                <a:effectLst/>
              </a:rPr>
              <a:t>“the number of his name”,</a:t>
            </a:r>
            <a:r>
              <a:rPr lang="en-US" sz="2800" dirty="0" smtClean="0">
                <a:solidFill>
                  <a:schemeClr val="bg1"/>
                </a:solidFill>
                <a:effectLst/>
              </a:rPr>
              <a:t> being </a:t>
            </a:r>
            <a:r>
              <a:rPr lang="en-US" sz="2800" b="1" dirty="0" smtClean="0">
                <a:solidFill>
                  <a:schemeClr val="bg1"/>
                </a:solidFill>
                <a:effectLst/>
              </a:rPr>
              <a:t>“six hundred threescore and six”</a:t>
            </a:r>
            <a:r>
              <a:rPr lang="en-US" sz="2800" dirty="0" smtClean="0">
                <a:solidFill>
                  <a:schemeClr val="bg1"/>
                </a:solidFill>
                <a:effectLst/>
              </a:rPr>
              <a:t> (Rev. 13:17-18, 14:11, 15:2)</a:t>
            </a:r>
            <a:endParaRPr lang="en-US" sz="2800" dirty="0">
              <a:solidFill>
                <a:schemeClr val="bg1"/>
              </a:solidFill>
              <a:effectLst/>
            </a:endParaRPr>
          </a:p>
        </p:txBody>
      </p:sp>
      <p:sp>
        <p:nvSpPr>
          <p:cNvPr id="9" name="TextBox 8"/>
          <p:cNvSpPr txBox="1"/>
          <p:nvPr/>
        </p:nvSpPr>
        <p:spPr>
          <a:xfrm>
            <a:off x="188687" y="5791200"/>
            <a:ext cx="8795656" cy="1077218"/>
          </a:xfrm>
          <a:prstGeom prst="rect">
            <a:avLst/>
          </a:prstGeom>
          <a:noFill/>
        </p:spPr>
        <p:txBody>
          <a:bodyPr wrap="square" rtlCol="0">
            <a:spAutoFit/>
          </a:bodyPr>
          <a:lstStyle/>
          <a:p>
            <a:pPr algn="ctr"/>
            <a:r>
              <a:rPr lang="en-US" sz="3200" dirty="0" smtClean="0">
                <a:solidFill>
                  <a:schemeClr val="bg1"/>
                </a:solidFill>
              </a:rPr>
              <a:t>The </a:t>
            </a:r>
            <a:r>
              <a:rPr lang="en-US" sz="3200" b="1" dirty="0" smtClean="0">
                <a:solidFill>
                  <a:schemeClr val="bg1"/>
                </a:solidFill>
              </a:rPr>
              <a:t>“number”</a:t>
            </a:r>
            <a:r>
              <a:rPr lang="en-US" sz="3200" dirty="0" smtClean="0">
                <a:solidFill>
                  <a:schemeClr val="bg1"/>
                </a:solidFill>
              </a:rPr>
              <a:t> of </a:t>
            </a:r>
            <a:r>
              <a:rPr lang="en-US" sz="3200" b="1" dirty="0" smtClean="0">
                <a:solidFill>
                  <a:schemeClr val="bg1"/>
                </a:solidFill>
              </a:rPr>
              <a:t>“his name”</a:t>
            </a:r>
            <a:r>
              <a:rPr lang="en-US" sz="3200" dirty="0" smtClean="0">
                <a:solidFill>
                  <a:schemeClr val="bg1"/>
                </a:solidFill>
              </a:rPr>
              <a:t> is </a:t>
            </a:r>
            <a:r>
              <a:rPr lang="en-US" sz="3200" b="1" dirty="0" smtClean="0">
                <a:solidFill>
                  <a:schemeClr val="bg1"/>
                </a:solidFill>
              </a:rPr>
              <a:t>“</a:t>
            </a:r>
            <a:r>
              <a:rPr lang="el-GR" sz="3200" b="1" dirty="0" smtClean="0">
                <a:solidFill>
                  <a:srgbClr val="FFFF00"/>
                </a:solidFill>
              </a:rPr>
              <a:t>χ</a:t>
            </a:r>
            <a:r>
              <a:rPr lang="el-GR" sz="3200" b="1" dirty="0" smtClean="0">
                <a:solidFill>
                  <a:schemeClr val="bg1"/>
                </a:solidFill>
              </a:rPr>
              <a:t>ξς</a:t>
            </a:r>
            <a:r>
              <a:rPr lang="en-US" sz="3200" b="1" dirty="0" smtClean="0">
                <a:solidFill>
                  <a:schemeClr val="bg1"/>
                </a:solidFill>
              </a:rPr>
              <a:t>”</a:t>
            </a:r>
            <a:r>
              <a:rPr lang="en-US" sz="3200" dirty="0" smtClean="0">
                <a:solidFill>
                  <a:schemeClr val="bg1"/>
                </a:solidFill>
              </a:rPr>
              <a:t>, which is</a:t>
            </a:r>
            <a:endParaRPr lang="el-GR" sz="3200" dirty="0">
              <a:solidFill>
                <a:schemeClr val="bg1"/>
              </a:solidFill>
            </a:endParaRPr>
          </a:p>
          <a:p>
            <a:pPr algn="ctr"/>
            <a:r>
              <a:rPr lang="en-US" sz="3200" b="1" dirty="0" smtClean="0">
                <a:solidFill>
                  <a:srgbClr val="FFFF00"/>
                </a:solidFill>
              </a:rPr>
              <a:t>“(</a:t>
            </a:r>
            <a:r>
              <a:rPr lang="el-GR" sz="3200" b="1" dirty="0" smtClean="0">
                <a:solidFill>
                  <a:srgbClr val="FFFF00"/>
                </a:solidFill>
              </a:rPr>
              <a:t>χ</a:t>
            </a:r>
            <a:r>
              <a:rPr lang="en-US" sz="3200" b="1" dirty="0" smtClean="0">
                <a:solidFill>
                  <a:srgbClr val="FFFF00"/>
                </a:solidFill>
              </a:rPr>
              <a:t>) 600</a:t>
            </a:r>
            <a:r>
              <a:rPr lang="en-US" sz="3200" b="1" dirty="0" smtClean="0">
                <a:solidFill>
                  <a:schemeClr val="bg1"/>
                </a:solidFill>
              </a:rPr>
              <a:t> + (</a:t>
            </a:r>
            <a:r>
              <a:rPr lang="el-GR" sz="3200" b="1" dirty="0" smtClean="0">
                <a:solidFill>
                  <a:schemeClr val="bg1"/>
                </a:solidFill>
              </a:rPr>
              <a:t>ξ</a:t>
            </a:r>
            <a:r>
              <a:rPr lang="en-US" sz="3200" b="1" dirty="0" smtClean="0">
                <a:solidFill>
                  <a:schemeClr val="bg1"/>
                </a:solidFill>
              </a:rPr>
              <a:t>) 60 + (</a:t>
            </a:r>
            <a:r>
              <a:rPr lang="el-GR" sz="3200" b="1" dirty="0" smtClean="0">
                <a:solidFill>
                  <a:schemeClr val="bg1"/>
                </a:solidFill>
              </a:rPr>
              <a:t>ς</a:t>
            </a:r>
            <a:r>
              <a:rPr lang="en-US" sz="3200" b="1" dirty="0" smtClean="0">
                <a:solidFill>
                  <a:schemeClr val="bg1"/>
                </a:solidFill>
              </a:rPr>
              <a:t>) 6”</a:t>
            </a:r>
            <a:r>
              <a:rPr lang="en-US" sz="3200" dirty="0" smtClean="0">
                <a:solidFill>
                  <a:schemeClr val="bg1"/>
                </a:solidFill>
              </a:rPr>
              <a:t> = </a:t>
            </a:r>
            <a:r>
              <a:rPr lang="en-US" sz="3200" b="1" dirty="0" smtClean="0">
                <a:solidFill>
                  <a:schemeClr val="bg1"/>
                </a:solidFill>
              </a:rPr>
              <a:t>“</a:t>
            </a:r>
            <a:r>
              <a:rPr lang="en-US" sz="3200" b="1" dirty="0" smtClean="0">
                <a:solidFill>
                  <a:srgbClr val="FFFF00"/>
                </a:solidFill>
              </a:rPr>
              <a:t>6</a:t>
            </a:r>
            <a:r>
              <a:rPr lang="en-US" sz="3200" b="1" dirty="0" smtClean="0">
                <a:solidFill>
                  <a:schemeClr val="bg1"/>
                </a:solidFill>
              </a:rPr>
              <a:t>66”</a:t>
            </a:r>
            <a:r>
              <a:rPr lang="en-US" sz="3200" dirty="0" smtClean="0">
                <a:solidFill>
                  <a:schemeClr val="bg1"/>
                </a:solidFill>
              </a:rPr>
              <a:t>.</a:t>
            </a:r>
            <a:endParaRPr lang="en-US" sz="3200" dirty="0">
              <a:solidFill>
                <a:schemeClr val="bg1"/>
              </a:solidFill>
            </a:endParaRPr>
          </a:p>
        </p:txBody>
      </p:sp>
      <p:graphicFrame>
        <p:nvGraphicFramePr>
          <p:cNvPr id="5" name="Content Placeholder 4"/>
          <p:cNvGraphicFramePr>
            <a:graphicFrameLocks noGrp="1"/>
          </p:cNvGraphicFramePr>
          <p:nvPr>
            <p:ph idx="1"/>
            <p:extLst>
              <p:ext uri="{D42A27DB-BD31-4B8C-83A1-F6EECF244321}">
                <p14:modId xmlns="" xmlns:p14="http://schemas.microsoft.com/office/powerpoint/2010/main" val="33757197"/>
              </p:ext>
            </p:extLst>
          </p:nvPr>
        </p:nvGraphicFramePr>
        <p:xfrm>
          <a:off x="521352" y="1230538"/>
          <a:ext cx="8101296" cy="4590600"/>
        </p:xfrm>
        <a:graphic>
          <a:graphicData uri="http://schemas.openxmlformats.org/drawingml/2006/table">
            <a:tbl>
              <a:tblPr/>
              <a:tblGrid>
                <a:gridCol w="1157328"/>
                <a:gridCol w="1203065"/>
                <a:gridCol w="1111591"/>
                <a:gridCol w="2019537"/>
                <a:gridCol w="831272"/>
                <a:gridCol w="886691"/>
                <a:gridCol w="891812"/>
              </a:tblGrid>
              <a:tr h="885142">
                <a:tc gridSpan="2">
                  <a:txBody>
                    <a:bodyPr/>
                    <a:lstStyle/>
                    <a:p>
                      <a:pPr algn="ctr" rtl="0">
                        <a:spcAft>
                          <a:spcPts val="0"/>
                        </a:spcAft>
                      </a:pPr>
                      <a:r>
                        <a:rPr lang="en-US" sz="1800" b="1" dirty="0">
                          <a:solidFill>
                            <a:schemeClr val="bg1"/>
                          </a:solidFill>
                          <a:effectLst/>
                          <a:latin typeface="Times New Roman, serif"/>
                        </a:rPr>
                        <a:t>Lower Case Greek</a:t>
                      </a:r>
                      <a:endParaRPr lang="en-US" sz="1800" b="1" dirty="0">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rtl="0">
                        <a:spcAft>
                          <a:spcPts val="0"/>
                        </a:spcAft>
                      </a:pPr>
                      <a:r>
                        <a:rPr lang="en-US" sz="1800" b="1">
                          <a:solidFill>
                            <a:schemeClr val="bg1"/>
                          </a:solidFill>
                          <a:effectLst/>
                          <a:latin typeface="Times New Roman, serif"/>
                        </a:rPr>
                        <a:t>Upper Case Greek</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a:solidFill>
                            <a:schemeClr val="bg1"/>
                          </a:solidFill>
                          <a:effectLst/>
                          <a:latin typeface="Times New Roman, serif"/>
                        </a:rPr>
                        <a:t>Greek Letter Name</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rtl="0">
                        <a:spcAft>
                          <a:spcPts val="0"/>
                        </a:spcAft>
                      </a:pPr>
                      <a:r>
                        <a:rPr lang="en-US" sz="1800" b="1">
                          <a:solidFill>
                            <a:schemeClr val="bg1"/>
                          </a:solidFill>
                          <a:effectLst/>
                          <a:latin typeface="Times New Roman, serif"/>
                        </a:rPr>
                        <a:t>Transliteration</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rtl="0">
                        <a:spcAft>
                          <a:spcPts val="0"/>
                        </a:spcAft>
                      </a:pPr>
                      <a:r>
                        <a:rPr lang="en-US" sz="1800" b="1">
                          <a:solidFill>
                            <a:schemeClr val="bg1"/>
                          </a:solidFill>
                          <a:effectLst/>
                          <a:latin typeface="Times New Roman, serif"/>
                        </a:rPr>
                        <a:t>Isopsephic Value</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45055">
                <a:tc gridSpan="2">
                  <a:txBody>
                    <a:bodyPr/>
                    <a:lstStyle/>
                    <a:p>
                      <a:pPr algn="ctr" rtl="0">
                        <a:spcAft>
                          <a:spcPts val="0"/>
                        </a:spcAft>
                      </a:pPr>
                      <a:r>
                        <a:rPr lang="el-GR" sz="1800" b="1">
                          <a:solidFill>
                            <a:schemeClr val="bg1"/>
                          </a:solidFill>
                          <a:effectLst/>
                          <a:latin typeface="Times New Roman, serif"/>
                        </a:rPr>
                        <a:t>ρ</a:t>
                      </a:r>
                      <a:endParaRPr lang="el-GR"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rtl="0">
                        <a:spcAft>
                          <a:spcPts val="0"/>
                        </a:spcAft>
                      </a:pPr>
                      <a:r>
                        <a:rPr lang="el-GR" sz="1800" b="1" dirty="0">
                          <a:solidFill>
                            <a:schemeClr val="bg1"/>
                          </a:solidFill>
                          <a:effectLst/>
                          <a:latin typeface="Times New Roman, serif"/>
                        </a:rPr>
                        <a:t>Ρ</a:t>
                      </a:r>
                      <a:endParaRPr lang="el-GR" sz="1800" b="1" dirty="0">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a:solidFill>
                            <a:schemeClr val="bg1"/>
                          </a:solidFill>
                          <a:effectLst/>
                          <a:latin typeface="Times New Roman, serif"/>
                        </a:rPr>
                        <a:t>Rho</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a:solidFill>
                            <a:schemeClr val="bg1"/>
                          </a:solidFill>
                          <a:effectLst/>
                          <a:latin typeface="Times New Roman, serif"/>
                        </a:rPr>
                        <a:t>r</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a:solidFill>
                            <a:schemeClr val="bg1"/>
                          </a:solidFill>
                          <a:effectLst/>
                          <a:latin typeface="Times New Roman, serif"/>
                        </a:rPr>
                        <a:t>R</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a:solidFill>
                            <a:schemeClr val="bg1"/>
                          </a:solidFill>
                          <a:effectLst/>
                          <a:latin typeface="Times New Roman, serif"/>
                        </a:rPr>
                        <a:t>100</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45055">
                <a:tc>
                  <a:txBody>
                    <a:bodyPr/>
                    <a:lstStyle/>
                    <a:p>
                      <a:pPr algn="ctr" rtl="0">
                        <a:spcAft>
                          <a:spcPts val="0"/>
                        </a:spcAft>
                      </a:pPr>
                      <a:r>
                        <a:rPr lang="el-GR" sz="1800" b="1">
                          <a:solidFill>
                            <a:schemeClr val="bg1"/>
                          </a:solidFill>
                          <a:effectLst/>
                          <a:latin typeface="Times New Roman, serif"/>
                        </a:rPr>
                        <a:t>σ</a:t>
                      </a:r>
                      <a:endParaRPr lang="el-GR"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l-GR" sz="1800" b="1">
                          <a:solidFill>
                            <a:schemeClr val="bg1"/>
                          </a:solidFill>
                          <a:effectLst/>
                          <a:latin typeface="Times New Roman, serif"/>
                        </a:rPr>
                        <a:t>ς (</a:t>
                      </a:r>
                      <a:r>
                        <a:rPr lang="en-US" sz="1800" b="1">
                          <a:solidFill>
                            <a:schemeClr val="bg1"/>
                          </a:solidFill>
                          <a:effectLst/>
                          <a:latin typeface="Times New Roman, serif"/>
                        </a:rPr>
                        <a:t>Ending)</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l-GR" sz="1800" b="1" dirty="0">
                          <a:solidFill>
                            <a:schemeClr val="bg1"/>
                          </a:solidFill>
                          <a:effectLst/>
                          <a:latin typeface="Times New Roman, serif"/>
                        </a:rPr>
                        <a:t>Σ</a:t>
                      </a:r>
                      <a:endParaRPr lang="el-GR" sz="1800" b="1" dirty="0">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a:solidFill>
                            <a:schemeClr val="bg1"/>
                          </a:solidFill>
                          <a:effectLst/>
                          <a:latin typeface="Times New Roman, serif"/>
                        </a:rPr>
                        <a:t>Sigma</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a:solidFill>
                            <a:schemeClr val="bg1"/>
                          </a:solidFill>
                          <a:effectLst/>
                          <a:latin typeface="Times New Roman, serif"/>
                        </a:rPr>
                        <a:t>s</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a:solidFill>
                            <a:schemeClr val="bg1"/>
                          </a:solidFill>
                          <a:effectLst/>
                          <a:latin typeface="Times New Roman, serif"/>
                        </a:rPr>
                        <a:t>S</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a:solidFill>
                            <a:schemeClr val="bg1"/>
                          </a:solidFill>
                          <a:effectLst/>
                          <a:latin typeface="Times New Roman, serif"/>
                        </a:rPr>
                        <a:t>200</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45055">
                <a:tc gridSpan="2">
                  <a:txBody>
                    <a:bodyPr/>
                    <a:lstStyle/>
                    <a:p>
                      <a:pPr algn="ctr" rtl="0">
                        <a:spcAft>
                          <a:spcPts val="0"/>
                        </a:spcAft>
                      </a:pPr>
                      <a:r>
                        <a:rPr lang="el-GR" sz="1800" b="1">
                          <a:solidFill>
                            <a:schemeClr val="bg1"/>
                          </a:solidFill>
                          <a:effectLst/>
                          <a:latin typeface="Times New Roman, serif"/>
                        </a:rPr>
                        <a:t>τ</a:t>
                      </a:r>
                      <a:endParaRPr lang="el-GR"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rtl="0">
                        <a:spcAft>
                          <a:spcPts val="0"/>
                        </a:spcAft>
                      </a:pPr>
                      <a:r>
                        <a:rPr lang="el-GR" sz="1800" b="1">
                          <a:solidFill>
                            <a:schemeClr val="bg1"/>
                          </a:solidFill>
                          <a:effectLst/>
                          <a:latin typeface="Times New Roman, serif"/>
                        </a:rPr>
                        <a:t>Τ</a:t>
                      </a:r>
                      <a:endParaRPr lang="el-GR"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dirty="0">
                          <a:solidFill>
                            <a:schemeClr val="bg1"/>
                          </a:solidFill>
                          <a:effectLst/>
                          <a:latin typeface="Times New Roman, serif"/>
                        </a:rPr>
                        <a:t>Tau</a:t>
                      </a:r>
                      <a:endParaRPr lang="en-US" sz="1800" b="1" dirty="0">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a:solidFill>
                            <a:schemeClr val="bg1"/>
                          </a:solidFill>
                          <a:effectLst/>
                          <a:latin typeface="Times New Roman, serif"/>
                        </a:rPr>
                        <a:t>t</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a:solidFill>
                            <a:schemeClr val="bg1"/>
                          </a:solidFill>
                          <a:effectLst/>
                          <a:latin typeface="Times New Roman, serif"/>
                        </a:rPr>
                        <a:t>T</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a:solidFill>
                            <a:schemeClr val="bg1"/>
                          </a:solidFill>
                          <a:effectLst/>
                          <a:latin typeface="Times New Roman, serif"/>
                        </a:rPr>
                        <a:t>300</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45055">
                <a:tc gridSpan="2">
                  <a:txBody>
                    <a:bodyPr/>
                    <a:lstStyle/>
                    <a:p>
                      <a:pPr algn="ctr" rtl="0">
                        <a:spcAft>
                          <a:spcPts val="0"/>
                        </a:spcAft>
                      </a:pPr>
                      <a:r>
                        <a:rPr lang="el-GR" sz="1800" b="1">
                          <a:solidFill>
                            <a:schemeClr val="bg1"/>
                          </a:solidFill>
                          <a:effectLst/>
                          <a:latin typeface="Times New Roman, serif"/>
                        </a:rPr>
                        <a:t>υ</a:t>
                      </a:r>
                      <a:endParaRPr lang="el-GR"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rtl="0">
                        <a:spcAft>
                          <a:spcPts val="0"/>
                        </a:spcAft>
                      </a:pPr>
                      <a:r>
                        <a:rPr lang="el-GR" sz="1800" b="1">
                          <a:solidFill>
                            <a:schemeClr val="bg1"/>
                          </a:solidFill>
                          <a:effectLst/>
                          <a:latin typeface="Times New Roman, serif"/>
                        </a:rPr>
                        <a:t>Υ</a:t>
                      </a:r>
                      <a:endParaRPr lang="el-GR"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dirty="0">
                          <a:solidFill>
                            <a:schemeClr val="bg1"/>
                          </a:solidFill>
                          <a:effectLst/>
                          <a:latin typeface="Times New Roman, serif"/>
                        </a:rPr>
                        <a:t>Upsilon</a:t>
                      </a:r>
                      <a:endParaRPr lang="en-US" sz="1800" b="1" dirty="0">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dirty="0">
                          <a:solidFill>
                            <a:schemeClr val="bg1"/>
                          </a:solidFill>
                          <a:effectLst/>
                          <a:latin typeface="Times New Roman, serif"/>
                        </a:rPr>
                        <a:t>y</a:t>
                      </a:r>
                      <a:endParaRPr lang="en-US" sz="1800" b="1" dirty="0">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a:solidFill>
                            <a:schemeClr val="bg1"/>
                          </a:solidFill>
                          <a:effectLst/>
                          <a:latin typeface="Times New Roman, serif"/>
                        </a:rPr>
                        <a:t>Y</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a:solidFill>
                            <a:schemeClr val="bg1"/>
                          </a:solidFill>
                          <a:effectLst/>
                          <a:latin typeface="Times New Roman, serif"/>
                        </a:rPr>
                        <a:t>400</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45055">
                <a:tc gridSpan="2">
                  <a:txBody>
                    <a:bodyPr/>
                    <a:lstStyle/>
                    <a:p>
                      <a:pPr algn="ctr" rtl="0">
                        <a:spcAft>
                          <a:spcPts val="0"/>
                        </a:spcAft>
                      </a:pPr>
                      <a:r>
                        <a:rPr lang="el-GR" sz="1800" b="1">
                          <a:solidFill>
                            <a:schemeClr val="bg1"/>
                          </a:solidFill>
                          <a:effectLst/>
                          <a:latin typeface="Times New Roman, serif"/>
                        </a:rPr>
                        <a:t>φ</a:t>
                      </a:r>
                      <a:endParaRPr lang="el-GR"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rtl="0">
                        <a:spcAft>
                          <a:spcPts val="0"/>
                        </a:spcAft>
                      </a:pPr>
                      <a:r>
                        <a:rPr lang="el-GR" sz="1800" b="1">
                          <a:solidFill>
                            <a:schemeClr val="bg1"/>
                          </a:solidFill>
                          <a:effectLst/>
                          <a:latin typeface="Times New Roman, serif"/>
                        </a:rPr>
                        <a:t>Φ</a:t>
                      </a:r>
                      <a:endParaRPr lang="el-GR"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a:solidFill>
                            <a:schemeClr val="bg1"/>
                          </a:solidFill>
                          <a:effectLst/>
                          <a:latin typeface="Times New Roman, serif"/>
                        </a:rPr>
                        <a:t>Phi</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dirty="0" err="1">
                          <a:solidFill>
                            <a:schemeClr val="bg1"/>
                          </a:solidFill>
                          <a:effectLst/>
                          <a:latin typeface="Times New Roman, serif"/>
                        </a:rPr>
                        <a:t>ph</a:t>
                      </a:r>
                      <a:endParaRPr lang="en-US" sz="1800" b="1" dirty="0">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a:solidFill>
                            <a:schemeClr val="bg1"/>
                          </a:solidFill>
                          <a:effectLst/>
                          <a:latin typeface="Times New Roman, serif"/>
                        </a:rPr>
                        <a:t>PH</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a:solidFill>
                            <a:schemeClr val="bg1"/>
                          </a:solidFill>
                          <a:effectLst/>
                          <a:latin typeface="Times New Roman, serif"/>
                        </a:rPr>
                        <a:t>500</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45055">
                <a:tc gridSpan="2">
                  <a:txBody>
                    <a:bodyPr/>
                    <a:lstStyle/>
                    <a:p>
                      <a:pPr algn="ctr" rtl="0">
                        <a:spcAft>
                          <a:spcPts val="0"/>
                        </a:spcAft>
                      </a:pPr>
                      <a:r>
                        <a:rPr lang="el-GR" sz="1800" b="1" dirty="0">
                          <a:solidFill>
                            <a:srgbClr val="FFFF00"/>
                          </a:solidFill>
                          <a:effectLst/>
                          <a:latin typeface="Times New Roman, serif"/>
                        </a:rPr>
                        <a:t>χ</a:t>
                      </a:r>
                      <a:endParaRPr lang="el-GR" sz="1800" b="1" dirty="0">
                        <a:solidFill>
                          <a:srgbClr val="FFFF00"/>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rtl="0">
                        <a:spcAft>
                          <a:spcPts val="0"/>
                        </a:spcAft>
                      </a:pPr>
                      <a:r>
                        <a:rPr lang="el-GR" sz="1800" b="1">
                          <a:solidFill>
                            <a:srgbClr val="FFFF00"/>
                          </a:solidFill>
                          <a:effectLst/>
                          <a:latin typeface="Times New Roman, serif"/>
                        </a:rPr>
                        <a:t>Χ</a:t>
                      </a:r>
                      <a:endParaRPr lang="el-GR" sz="1800" b="1">
                        <a:solidFill>
                          <a:srgbClr val="FFFF00"/>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dirty="0">
                          <a:solidFill>
                            <a:srgbClr val="FFFF00"/>
                          </a:solidFill>
                          <a:effectLst/>
                          <a:latin typeface="Times New Roman, serif"/>
                        </a:rPr>
                        <a:t>Chi</a:t>
                      </a:r>
                      <a:endParaRPr lang="en-US" sz="1800" b="1" dirty="0">
                        <a:solidFill>
                          <a:srgbClr val="FFFF00"/>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dirty="0" err="1">
                          <a:solidFill>
                            <a:srgbClr val="FFFF00"/>
                          </a:solidFill>
                          <a:effectLst/>
                          <a:latin typeface="Times New Roman, serif"/>
                        </a:rPr>
                        <a:t>ch</a:t>
                      </a:r>
                      <a:endParaRPr lang="en-US" sz="1800" b="1" dirty="0">
                        <a:solidFill>
                          <a:srgbClr val="FFFF00"/>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dirty="0">
                          <a:solidFill>
                            <a:srgbClr val="FFFF00"/>
                          </a:solidFill>
                          <a:effectLst/>
                          <a:latin typeface="Times New Roman, serif"/>
                        </a:rPr>
                        <a:t>CH</a:t>
                      </a:r>
                      <a:endParaRPr lang="en-US" sz="1800" b="1" dirty="0">
                        <a:solidFill>
                          <a:srgbClr val="FFFF00"/>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dirty="0">
                          <a:solidFill>
                            <a:srgbClr val="FFFF00"/>
                          </a:solidFill>
                          <a:effectLst/>
                          <a:latin typeface="Times New Roman, serif"/>
                        </a:rPr>
                        <a:t>600</a:t>
                      </a:r>
                      <a:endParaRPr lang="en-US" sz="1800" b="1" dirty="0">
                        <a:solidFill>
                          <a:srgbClr val="FFFF00"/>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45055">
                <a:tc gridSpan="2">
                  <a:txBody>
                    <a:bodyPr/>
                    <a:lstStyle/>
                    <a:p>
                      <a:pPr algn="ctr" rtl="0">
                        <a:spcAft>
                          <a:spcPts val="0"/>
                        </a:spcAft>
                      </a:pPr>
                      <a:r>
                        <a:rPr lang="el-GR" sz="1800" b="1">
                          <a:solidFill>
                            <a:schemeClr val="bg1"/>
                          </a:solidFill>
                          <a:effectLst/>
                          <a:latin typeface="Times New Roman, serif"/>
                        </a:rPr>
                        <a:t>ψ</a:t>
                      </a:r>
                      <a:endParaRPr lang="el-GR"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rtl="0">
                        <a:spcAft>
                          <a:spcPts val="0"/>
                        </a:spcAft>
                      </a:pPr>
                      <a:r>
                        <a:rPr lang="el-GR" sz="1800" b="1">
                          <a:solidFill>
                            <a:schemeClr val="bg1"/>
                          </a:solidFill>
                          <a:effectLst/>
                          <a:latin typeface="Times New Roman, serif"/>
                        </a:rPr>
                        <a:t>Ψ</a:t>
                      </a:r>
                      <a:endParaRPr lang="el-GR"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a:solidFill>
                            <a:schemeClr val="bg1"/>
                          </a:solidFill>
                          <a:effectLst/>
                          <a:latin typeface="Times New Roman, serif"/>
                        </a:rPr>
                        <a:t>Psi</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a:solidFill>
                            <a:schemeClr val="bg1"/>
                          </a:solidFill>
                          <a:effectLst/>
                          <a:latin typeface="Times New Roman, serif"/>
                        </a:rPr>
                        <a:t>ps</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a:solidFill>
                            <a:schemeClr val="bg1"/>
                          </a:solidFill>
                          <a:effectLst/>
                          <a:latin typeface="Times New Roman, serif"/>
                        </a:rPr>
                        <a:t>PS</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a:solidFill>
                            <a:schemeClr val="bg1"/>
                          </a:solidFill>
                          <a:effectLst/>
                          <a:latin typeface="Times New Roman, serif"/>
                        </a:rPr>
                        <a:t>700</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885142">
                <a:tc gridSpan="2">
                  <a:txBody>
                    <a:bodyPr/>
                    <a:lstStyle/>
                    <a:p>
                      <a:pPr algn="ctr" rtl="0">
                        <a:spcAft>
                          <a:spcPts val="0"/>
                        </a:spcAft>
                      </a:pPr>
                      <a:r>
                        <a:rPr lang="el-GR" sz="1800" b="1">
                          <a:solidFill>
                            <a:schemeClr val="bg1"/>
                          </a:solidFill>
                          <a:effectLst/>
                          <a:latin typeface="Times New Roman, serif"/>
                        </a:rPr>
                        <a:t>ω</a:t>
                      </a:r>
                      <a:endParaRPr lang="el-GR"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rtl="0">
                        <a:spcAft>
                          <a:spcPts val="0"/>
                        </a:spcAft>
                      </a:pPr>
                      <a:r>
                        <a:rPr lang="el-GR" sz="1800" b="1">
                          <a:solidFill>
                            <a:schemeClr val="bg1"/>
                          </a:solidFill>
                          <a:effectLst/>
                          <a:latin typeface="Times New Roman, serif"/>
                        </a:rPr>
                        <a:t>Ω</a:t>
                      </a:r>
                      <a:endParaRPr lang="el-GR"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a:solidFill>
                            <a:schemeClr val="bg1"/>
                          </a:solidFill>
                          <a:effectLst/>
                          <a:latin typeface="Times New Roman, serif"/>
                        </a:rPr>
                        <a:t>Omega</a:t>
                      </a:r>
                      <a:endParaRPr lang="en-US" sz="1800" b="1">
                        <a:solidFill>
                          <a:schemeClr val="bg1"/>
                        </a:solidFill>
                        <a:effectLst/>
                      </a:endParaRPr>
                    </a:p>
                    <a:p>
                      <a:pPr algn="ctr" rtl="0">
                        <a:spcAft>
                          <a:spcPts val="0"/>
                        </a:spcAft>
                      </a:pPr>
                      <a:r>
                        <a:rPr lang="en-US" sz="1800" b="1">
                          <a:solidFill>
                            <a:schemeClr val="bg1"/>
                          </a:solidFill>
                          <a:effectLst/>
                          <a:latin typeface="Times New Roman, serif"/>
                        </a:rPr>
                        <a:t>(“O” large – mega)</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a:solidFill>
                            <a:schemeClr val="bg1"/>
                          </a:solidFill>
                          <a:effectLst/>
                          <a:latin typeface="Times New Roman, serif"/>
                        </a:rPr>
                        <a:t>ō</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dirty="0">
                          <a:solidFill>
                            <a:schemeClr val="bg1"/>
                          </a:solidFill>
                          <a:effectLst/>
                          <a:latin typeface="Times New Roman, serif"/>
                        </a:rPr>
                        <a:t>Ō</a:t>
                      </a:r>
                      <a:endParaRPr lang="en-US" sz="1800" b="1" dirty="0">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dirty="0">
                          <a:solidFill>
                            <a:schemeClr val="bg1"/>
                          </a:solidFill>
                          <a:effectLst/>
                          <a:latin typeface="Times New Roman, serif"/>
                        </a:rPr>
                        <a:t>800</a:t>
                      </a:r>
                      <a:endParaRPr lang="en-US" sz="1800" b="1" dirty="0">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45055">
                <a:tc gridSpan="2">
                  <a:txBody>
                    <a:bodyPr/>
                    <a:lstStyle/>
                    <a:p>
                      <a:pPr algn="ctr" rtl="0">
                        <a:spcAft>
                          <a:spcPts val="0"/>
                        </a:spcAft>
                      </a:pPr>
                      <a:r>
                        <a:rPr lang="el-GR" sz="1800" b="1">
                          <a:solidFill>
                            <a:schemeClr val="bg1"/>
                          </a:solidFill>
                          <a:effectLst/>
                          <a:latin typeface="Times New Roman, serif"/>
                        </a:rPr>
                        <a:t>ϡ</a:t>
                      </a:r>
                      <a:endParaRPr lang="el-GR"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rtl="0">
                        <a:spcAft>
                          <a:spcPts val="0"/>
                        </a:spcAft>
                      </a:pPr>
                      <a:r>
                        <a:rPr lang="el-GR" sz="1800" b="1">
                          <a:solidFill>
                            <a:schemeClr val="bg1"/>
                          </a:solidFill>
                          <a:effectLst/>
                          <a:latin typeface="Times New Roman, serif"/>
                        </a:rPr>
                        <a:t>Ϡ</a:t>
                      </a:r>
                      <a:endParaRPr lang="el-GR"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a:solidFill>
                            <a:schemeClr val="bg1"/>
                          </a:solidFill>
                          <a:effectLst/>
                          <a:latin typeface="Times New Roman, serif"/>
                        </a:rPr>
                        <a:t>Sampi</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a:solidFill>
                            <a:schemeClr val="bg1"/>
                          </a:solidFill>
                          <a:effectLst/>
                          <a:latin typeface="Times New Roman, serif"/>
                        </a:rPr>
                        <a:t>ts</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a:solidFill>
                            <a:schemeClr val="bg1"/>
                          </a:solidFill>
                          <a:effectLst/>
                          <a:latin typeface="Times New Roman, serif"/>
                        </a:rPr>
                        <a:t>TS</a:t>
                      </a:r>
                      <a:endParaRPr lang="en-US" sz="1800" b="1">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a:spcAft>
                          <a:spcPts val="0"/>
                        </a:spcAft>
                      </a:pPr>
                      <a:r>
                        <a:rPr lang="en-US" sz="1800" b="1" dirty="0">
                          <a:solidFill>
                            <a:schemeClr val="bg1"/>
                          </a:solidFill>
                          <a:effectLst/>
                          <a:latin typeface="Times New Roman, serif"/>
                        </a:rPr>
                        <a:t>900</a:t>
                      </a:r>
                      <a:endParaRPr lang="en-US" sz="1800" b="1" dirty="0">
                        <a:solidFill>
                          <a:schemeClr val="bg1"/>
                        </a:solidFill>
                        <a:effectLst/>
                      </a:endParaRPr>
                    </a:p>
                  </a:txBody>
                  <a:tcPr marL="37506" marR="37506" marT="37506" marB="3750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spTree>
    <p:extLst>
      <p:ext uri="{BB962C8B-B14F-4D97-AF65-F5344CB8AC3E}">
        <p14:creationId xmlns="" xmlns:p14="http://schemas.microsoft.com/office/powerpoint/2010/main" val="42543006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2800" b="1" dirty="0" smtClean="0">
                <a:solidFill>
                  <a:schemeClr val="bg1"/>
                </a:solidFill>
                <a:effectLst/>
              </a:rPr>
              <a:t>Victory:  </a:t>
            </a:r>
            <a:r>
              <a:rPr lang="en-US" sz="2800" b="1" dirty="0" smtClean="0">
                <a:solidFill>
                  <a:srgbClr val="00B0F0"/>
                </a:solidFill>
                <a:effectLst/>
              </a:rPr>
              <a:t>4.</a:t>
            </a:r>
            <a:r>
              <a:rPr lang="en-US" sz="2800" dirty="0" smtClean="0">
                <a:solidFill>
                  <a:schemeClr val="bg1"/>
                </a:solidFill>
                <a:effectLst/>
              </a:rPr>
              <a:t> </a:t>
            </a:r>
            <a:r>
              <a:rPr lang="en-US" sz="2800" b="1" u="sng" dirty="0" smtClean="0">
                <a:solidFill>
                  <a:schemeClr val="bg1"/>
                </a:solidFill>
                <a:effectLst/>
              </a:rPr>
              <a:t>over</a:t>
            </a:r>
            <a:r>
              <a:rPr lang="en-US" sz="2800" dirty="0" smtClean="0">
                <a:solidFill>
                  <a:schemeClr val="bg1"/>
                </a:solidFill>
                <a:effectLst/>
              </a:rPr>
              <a:t> </a:t>
            </a:r>
            <a:r>
              <a:rPr lang="en-US" sz="2800" b="1" dirty="0" smtClean="0">
                <a:solidFill>
                  <a:schemeClr val="bg1"/>
                </a:solidFill>
                <a:effectLst/>
              </a:rPr>
              <a:t>“the number of his name”,</a:t>
            </a:r>
            <a:r>
              <a:rPr lang="en-US" sz="2800" dirty="0" smtClean="0">
                <a:solidFill>
                  <a:schemeClr val="bg1"/>
                </a:solidFill>
                <a:effectLst/>
              </a:rPr>
              <a:t> being </a:t>
            </a:r>
            <a:r>
              <a:rPr lang="en-US" sz="2800" b="1" dirty="0" smtClean="0">
                <a:solidFill>
                  <a:schemeClr val="bg1"/>
                </a:solidFill>
                <a:effectLst/>
              </a:rPr>
              <a:t>“six hundred threescore and six”</a:t>
            </a:r>
            <a:r>
              <a:rPr lang="en-US" sz="2800" dirty="0" smtClean="0">
                <a:solidFill>
                  <a:schemeClr val="bg1"/>
                </a:solidFill>
                <a:effectLst/>
              </a:rPr>
              <a:t> (Rev. 13:17-18, 14:11, 15:2)</a:t>
            </a:r>
            <a:endParaRPr lang="en-US" sz="2800" dirty="0">
              <a:solidFill>
                <a:schemeClr val="bg1"/>
              </a:solidFill>
              <a:effectLst/>
            </a:endParaRPr>
          </a:p>
        </p:txBody>
      </p:sp>
      <p:sp>
        <p:nvSpPr>
          <p:cNvPr id="9" name="TextBox 8"/>
          <p:cNvSpPr txBox="1"/>
          <p:nvPr/>
        </p:nvSpPr>
        <p:spPr>
          <a:xfrm>
            <a:off x="188687" y="5791200"/>
            <a:ext cx="8795656" cy="1077218"/>
          </a:xfrm>
          <a:prstGeom prst="rect">
            <a:avLst/>
          </a:prstGeom>
          <a:noFill/>
        </p:spPr>
        <p:txBody>
          <a:bodyPr wrap="square" rtlCol="0">
            <a:spAutoFit/>
          </a:bodyPr>
          <a:lstStyle/>
          <a:p>
            <a:pPr algn="ctr"/>
            <a:r>
              <a:rPr lang="en-US" sz="3200" dirty="0" smtClean="0">
                <a:solidFill>
                  <a:schemeClr val="bg1"/>
                </a:solidFill>
              </a:rPr>
              <a:t>The </a:t>
            </a:r>
            <a:r>
              <a:rPr lang="en-US" sz="3200" b="1" dirty="0" smtClean="0">
                <a:solidFill>
                  <a:schemeClr val="bg1"/>
                </a:solidFill>
              </a:rPr>
              <a:t>“number”</a:t>
            </a:r>
            <a:r>
              <a:rPr lang="en-US" sz="3200" dirty="0" smtClean="0">
                <a:solidFill>
                  <a:schemeClr val="bg1"/>
                </a:solidFill>
              </a:rPr>
              <a:t> of </a:t>
            </a:r>
            <a:r>
              <a:rPr lang="en-US" sz="3200" b="1" dirty="0" smtClean="0">
                <a:solidFill>
                  <a:schemeClr val="bg1"/>
                </a:solidFill>
              </a:rPr>
              <a:t>“his name”</a:t>
            </a:r>
            <a:r>
              <a:rPr lang="en-US" sz="3200" dirty="0" smtClean="0">
                <a:solidFill>
                  <a:schemeClr val="bg1"/>
                </a:solidFill>
              </a:rPr>
              <a:t> is </a:t>
            </a:r>
            <a:r>
              <a:rPr lang="en-US" sz="3200" b="1" dirty="0" smtClean="0">
                <a:solidFill>
                  <a:schemeClr val="bg1"/>
                </a:solidFill>
              </a:rPr>
              <a:t>“</a:t>
            </a:r>
            <a:r>
              <a:rPr lang="el-GR" sz="3200" b="1" dirty="0" smtClean="0">
                <a:solidFill>
                  <a:schemeClr val="bg1"/>
                </a:solidFill>
              </a:rPr>
              <a:t>χξς</a:t>
            </a:r>
            <a:r>
              <a:rPr lang="en-US" sz="3200" b="1" dirty="0" smtClean="0">
                <a:solidFill>
                  <a:schemeClr val="bg1"/>
                </a:solidFill>
              </a:rPr>
              <a:t>”</a:t>
            </a:r>
            <a:r>
              <a:rPr lang="en-US" sz="3200" dirty="0" smtClean="0">
                <a:solidFill>
                  <a:schemeClr val="bg1"/>
                </a:solidFill>
              </a:rPr>
              <a:t>, which is</a:t>
            </a:r>
            <a:endParaRPr lang="el-GR" sz="3200" dirty="0">
              <a:solidFill>
                <a:schemeClr val="bg1"/>
              </a:solidFill>
            </a:endParaRPr>
          </a:p>
          <a:p>
            <a:pPr algn="ctr"/>
            <a:r>
              <a:rPr lang="en-US" sz="3200" b="1" dirty="0" smtClean="0">
                <a:solidFill>
                  <a:schemeClr val="bg1"/>
                </a:solidFill>
              </a:rPr>
              <a:t>“(</a:t>
            </a:r>
            <a:r>
              <a:rPr lang="el-GR" sz="3200" b="1" dirty="0" smtClean="0">
                <a:solidFill>
                  <a:schemeClr val="bg1"/>
                </a:solidFill>
              </a:rPr>
              <a:t>χ</a:t>
            </a:r>
            <a:r>
              <a:rPr lang="en-US" sz="3200" b="1" dirty="0" smtClean="0">
                <a:solidFill>
                  <a:schemeClr val="bg1"/>
                </a:solidFill>
              </a:rPr>
              <a:t>) 600 + (</a:t>
            </a:r>
            <a:r>
              <a:rPr lang="el-GR" sz="3200" b="1" dirty="0" smtClean="0">
                <a:solidFill>
                  <a:schemeClr val="bg1"/>
                </a:solidFill>
              </a:rPr>
              <a:t>ξ</a:t>
            </a:r>
            <a:r>
              <a:rPr lang="en-US" sz="3200" b="1" dirty="0" smtClean="0">
                <a:solidFill>
                  <a:schemeClr val="bg1"/>
                </a:solidFill>
              </a:rPr>
              <a:t>) 60 + (</a:t>
            </a:r>
            <a:r>
              <a:rPr lang="el-GR" sz="3200" b="1" dirty="0" smtClean="0">
                <a:solidFill>
                  <a:schemeClr val="bg1"/>
                </a:solidFill>
              </a:rPr>
              <a:t>ς</a:t>
            </a:r>
            <a:r>
              <a:rPr lang="en-US" sz="3200" b="1" dirty="0" smtClean="0">
                <a:solidFill>
                  <a:schemeClr val="bg1"/>
                </a:solidFill>
              </a:rPr>
              <a:t>) 6”</a:t>
            </a:r>
            <a:r>
              <a:rPr lang="en-US" sz="3200" dirty="0" smtClean="0">
                <a:solidFill>
                  <a:schemeClr val="bg1"/>
                </a:solidFill>
              </a:rPr>
              <a:t> = </a:t>
            </a:r>
            <a:r>
              <a:rPr lang="en-US" sz="3200" b="1" dirty="0" smtClean="0">
                <a:solidFill>
                  <a:schemeClr val="bg1"/>
                </a:solidFill>
              </a:rPr>
              <a:t>“666”</a:t>
            </a:r>
            <a:r>
              <a:rPr lang="en-US" sz="3200" dirty="0" smtClean="0">
                <a:solidFill>
                  <a:schemeClr val="bg1"/>
                </a:solidFill>
              </a:rPr>
              <a:t>.</a:t>
            </a:r>
            <a:endParaRPr lang="en-US" sz="3200"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3231573"/>
            <a:ext cx="9158515" cy="2670463"/>
          </a:xfrm>
        </p:spPr>
      </p:pic>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021773"/>
            <a:ext cx="9144000" cy="2209800"/>
          </a:xfrm>
          <a:prstGeom prst="rect">
            <a:avLst/>
          </a:prstGeom>
        </p:spPr>
      </p:pic>
    </p:spTree>
    <p:extLst>
      <p:ext uri="{BB962C8B-B14F-4D97-AF65-F5344CB8AC3E}">
        <p14:creationId xmlns="" xmlns:p14="http://schemas.microsoft.com/office/powerpoint/2010/main" val="26343856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2800" b="1" dirty="0" smtClean="0">
                <a:solidFill>
                  <a:schemeClr val="bg1"/>
                </a:solidFill>
                <a:effectLst/>
              </a:rPr>
              <a:t>Victory:  </a:t>
            </a:r>
            <a:r>
              <a:rPr lang="en-US" sz="2800" b="1" dirty="0" smtClean="0">
                <a:solidFill>
                  <a:srgbClr val="00B0F0"/>
                </a:solidFill>
                <a:effectLst/>
              </a:rPr>
              <a:t>4.</a:t>
            </a:r>
            <a:r>
              <a:rPr lang="en-US" sz="2800" dirty="0" smtClean="0">
                <a:solidFill>
                  <a:schemeClr val="bg1"/>
                </a:solidFill>
                <a:effectLst/>
              </a:rPr>
              <a:t> </a:t>
            </a:r>
            <a:r>
              <a:rPr lang="en-US" sz="2800" b="1" u="sng" dirty="0" smtClean="0">
                <a:solidFill>
                  <a:schemeClr val="bg1"/>
                </a:solidFill>
                <a:effectLst/>
              </a:rPr>
              <a:t>over</a:t>
            </a:r>
            <a:r>
              <a:rPr lang="en-US" sz="2800" dirty="0" smtClean="0">
                <a:solidFill>
                  <a:schemeClr val="bg1"/>
                </a:solidFill>
                <a:effectLst/>
              </a:rPr>
              <a:t> </a:t>
            </a:r>
            <a:r>
              <a:rPr lang="en-US" sz="2800" b="1" dirty="0" smtClean="0">
                <a:solidFill>
                  <a:schemeClr val="bg1"/>
                </a:solidFill>
                <a:effectLst/>
              </a:rPr>
              <a:t>“the number of his name”,</a:t>
            </a:r>
            <a:r>
              <a:rPr lang="en-US" sz="2800" dirty="0" smtClean="0">
                <a:solidFill>
                  <a:schemeClr val="bg1"/>
                </a:solidFill>
                <a:effectLst/>
              </a:rPr>
              <a:t> being </a:t>
            </a:r>
            <a:r>
              <a:rPr lang="en-US" sz="2800" b="1" dirty="0" smtClean="0">
                <a:solidFill>
                  <a:schemeClr val="bg1"/>
                </a:solidFill>
                <a:effectLst/>
              </a:rPr>
              <a:t>“six hundred threescore and six”</a:t>
            </a:r>
            <a:r>
              <a:rPr lang="en-US" sz="2800" dirty="0" smtClean="0">
                <a:solidFill>
                  <a:schemeClr val="bg1"/>
                </a:solidFill>
                <a:effectLst/>
              </a:rPr>
              <a:t> (Rev. 13:17-18, 14:11, 15:2)</a:t>
            </a:r>
            <a:endParaRPr lang="en-US" sz="2800" dirty="0">
              <a:solidFill>
                <a:schemeClr val="bg1"/>
              </a:solidFill>
              <a:effectLst/>
            </a:endParaRPr>
          </a:p>
        </p:txBody>
      </p:sp>
      <p:sp>
        <p:nvSpPr>
          <p:cNvPr id="9" name="TextBox 8"/>
          <p:cNvSpPr txBox="1"/>
          <p:nvPr/>
        </p:nvSpPr>
        <p:spPr>
          <a:xfrm>
            <a:off x="188687" y="5791200"/>
            <a:ext cx="8795656" cy="1077218"/>
          </a:xfrm>
          <a:prstGeom prst="rect">
            <a:avLst/>
          </a:prstGeom>
          <a:noFill/>
        </p:spPr>
        <p:txBody>
          <a:bodyPr wrap="square" rtlCol="0">
            <a:spAutoFit/>
          </a:bodyPr>
          <a:lstStyle/>
          <a:p>
            <a:pPr algn="ctr"/>
            <a:r>
              <a:rPr lang="en-US" sz="3200" dirty="0" smtClean="0">
                <a:solidFill>
                  <a:schemeClr val="bg1"/>
                </a:solidFill>
              </a:rPr>
              <a:t>The </a:t>
            </a:r>
            <a:r>
              <a:rPr lang="en-US" sz="3200" b="1" dirty="0" smtClean="0">
                <a:solidFill>
                  <a:schemeClr val="bg1"/>
                </a:solidFill>
              </a:rPr>
              <a:t>“number”</a:t>
            </a:r>
            <a:r>
              <a:rPr lang="en-US" sz="3200" dirty="0" smtClean="0">
                <a:solidFill>
                  <a:schemeClr val="bg1"/>
                </a:solidFill>
              </a:rPr>
              <a:t> of </a:t>
            </a:r>
            <a:r>
              <a:rPr lang="en-US" sz="3200" b="1" dirty="0" smtClean="0">
                <a:solidFill>
                  <a:schemeClr val="bg1"/>
                </a:solidFill>
              </a:rPr>
              <a:t>“his name”</a:t>
            </a:r>
            <a:r>
              <a:rPr lang="en-US" sz="3200" dirty="0" smtClean="0">
                <a:solidFill>
                  <a:schemeClr val="bg1"/>
                </a:solidFill>
              </a:rPr>
              <a:t> is </a:t>
            </a:r>
            <a:r>
              <a:rPr lang="en-US" sz="3200" b="1" dirty="0" smtClean="0">
                <a:solidFill>
                  <a:schemeClr val="bg1"/>
                </a:solidFill>
              </a:rPr>
              <a:t>“</a:t>
            </a:r>
            <a:r>
              <a:rPr lang="el-GR" sz="3200" b="1" dirty="0" smtClean="0">
                <a:solidFill>
                  <a:schemeClr val="bg1"/>
                </a:solidFill>
              </a:rPr>
              <a:t>χξς</a:t>
            </a:r>
            <a:r>
              <a:rPr lang="en-US" sz="3200" b="1" dirty="0" smtClean="0">
                <a:solidFill>
                  <a:schemeClr val="bg1"/>
                </a:solidFill>
              </a:rPr>
              <a:t>”</a:t>
            </a:r>
            <a:r>
              <a:rPr lang="en-US" sz="3200" dirty="0" smtClean="0">
                <a:solidFill>
                  <a:schemeClr val="bg1"/>
                </a:solidFill>
              </a:rPr>
              <a:t>, which is</a:t>
            </a:r>
            <a:endParaRPr lang="el-GR" sz="3200" dirty="0">
              <a:solidFill>
                <a:schemeClr val="bg1"/>
              </a:solidFill>
            </a:endParaRPr>
          </a:p>
          <a:p>
            <a:pPr algn="ctr"/>
            <a:r>
              <a:rPr lang="en-US" sz="3200" b="1" dirty="0" smtClean="0">
                <a:solidFill>
                  <a:schemeClr val="bg1"/>
                </a:solidFill>
              </a:rPr>
              <a:t>“(</a:t>
            </a:r>
            <a:r>
              <a:rPr lang="el-GR" sz="3200" b="1" dirty="0" smtClean="0">
                <a:solidFill>
                  <a:schemeClr val="bg1"/>
                </a:solidFill>
              </a:rPr>
              <a:t>χ</a:t>
            </a:r>
            <a:r>
              <a:rPr lang="en-US" sz="3200" b="1" dirty="0" smtClean="0">
                <a:solidFill>
                  <a:schemeClr val="bg1"/>
                </a:solidFill>
              </a:rPr>
              <a:t>) 600 + (</a:t>
            </a:r>
            <a:r>
              <a:rPr lang="el-GR" sz="3200" b="1" dirty="0" smtClean="0">
                <a:solidFill>
                  <a:schemeClr val="bg1"/>
                </a:solidFill>
              </a:rPr>
              <a:t>ξ</a:t>
            </a:r>
            <a:r>
              <a:rPr lang="en-US" sz="3200" b="1" dirty="0" smtClean="0">
                <a:solidFill>
                  <a:schemeClr val="bg1"/>
                </a:solidFill>
              </a:rPr>
              <a:t>) 60 + (</a:t>
            </a:r>
            <a:r>
              <a:rPr lang="el-GR" sz="3200" b="1" dirty="0" smtClean="0">
                <a:solidFill>
                  <a:schemeClr val="bg1"/>
                </a:solidFill>
              </a:rPr>
              <a:t>ς</a:t>
            </a:r>
            <a:r>
              <a:rPr lang="en-US" sz="3200" b="1" dirty="0" smtClean="0">
                <a:solidFill>
                  <a:schemeClr val="bg1"/>
                </a:solidFill>
              </a:rPr>
              <a:t>) 6”</a:t>
            </a:r>
            <a:r>
              <a:rPr lang="en-US" sz="3200" dirty="0" smtClean="0">
                <a:solidFill>
                  <a:schemeClr val="bg1"/>
                </a:solidFill>
              </a:rPr>
              <a:t> = </a:t>
            </a:r>
            <a:r>
              <a:rPr lang="en-US" sz="3200" b="1" dirty="0" smtClean="0">
                <a:solidFill>
                  <a:schemeClr val="bg1"/>
                </a:solidFill>
              </a:rPr>
              <a:t>“666”</a:t>
            </a:r>
            <a:r>
              <a:rPr lang="en-US" sz="3200" dirty="0" smtClean="0">
                <a:solidFill>
                  <a:schemeClr val="bg1"/>
                </a:solidFill>
              </a:rPr>
              <a:t>.</a:t>
            </a:r>
            <a:endParaRPr lang="en-US" sz="3200" dirty="0">
              <a:solidFill>
                <a:schemeClr val="bg1"/>
              </a:solidFill>
            </a:endParaRPr>
          </a:p>
        </p:txBody>
      </p:sp>
      <p:sp>
        <p:nvSpPr>
          <p:cNvPr id="3" name="Content Placeholder 2"/>
          <p:cNvSpPr>
            <a:spLocks noGrp="1"/>
          </p:cNvSpPr>
          <p:nvPr>
            <p:ph idx="1"/>
          </p:nvPr>
        </p:nvSpPr>
        <p:spPr>
          <a:xfrm>
            <a:off x="457200" y="1136074"/>
            <a:ext cx="8229600" cy="4655126"/>
          </a:xfrm>
        </p:spPr>
        <p:txBody>
          <a:bodyPr anchor="ctr">
            <a:normAutofit fontScale="55000" lnSpcReduction="20000"/>
          </a:bodyPr>
          <a:lstStyle/>
          <a:p>
            <a:r>
              <a:rPr lang="en-US" dirty="0" smtClean="0">
                <a:solidFill>
                  <a:schemeClr val="bg1"/>
                </a:solidFill>
              </a:rPr>
              <a:t>The </a:t>
            </a:r>
            <a:r>
              <a:rPr lang="en-US" dirty="0">
                <a:solidFill>
                  <a:schemeClr val="bg1"/>
                </a:solidFill>
              </a:rPr>
              <a:t>very numerals themselves in </a:t>
            </a:r>
            <a:r>
              <a:rPr lang="en-US" b="1" dirty="0" smtClean="0">
                <a:solidFill>
                  <a:srgbClr val="00B050"/>
                </a:solidFill>
              </a:rPr>
              <a:t>Rev.</a:t>
            </a:r>
            <a:r>
              <a:rPr lang="en-US" dirty="0" smtClean="0">
                <a:solidFill>
                  <a:schemeClr val="bg1"/>
                </a:solidFill>
              </a:rPr>
              <a:t> </a:t>
            </a:r>
            <a:r>
              <a:rPr lang="en-US" dirty="0">
                <a:solidFill>
                  <a:schemeClr val="bg1"/>
                </a:solidFill>
              </a:rPr>
              <a:t>13:18 KJB, the </a:t>
            </a:r>
            <a:r>
              <a:rPr lang="en-US" b="1" dirty="0">
                <a:solidFill>
                  <a:schemeClr val="bg1"/>
                </a:solidFill>
              </a:rPr>
              <a:t>“... Six hundred threescore and six.”</a:t>
            </a:r>
            <a:r>
              <a:rPr lang="en-US" dirty="0">
                <a:solidFill>
                  <a:schemeClr val="bg1"/>
                </a:solidFill>
              </a:rPr>
              <a:t> have a [</a:t>
            </a:r>
            <a:r>
              <a:rPr lang="en-US" dirty="0" err="1">
                <a:solidFill>
                  <a:schemeClr val="bg1"/>
                </a:solidFill>
              </a:rPr>
              <a:t>koine</a:t>
            </a:r>
            <a:r>
              <a:rPr lang="en-US" dirty="0">
                <a:solidFill>
                  <a:schemeClr val="bg1"/>
                </a:solidFill>
              </a:rPr>
              <a:t>] Greek meaning for each </a:t>
            </a:r>
            <a:r>
              <a:rPr lang="en-US" dirty="0" smtClean="0">
                <a:solidFill>
                  <a:schemeClr val="bg1"/>
                </a:solidFill>
              </a:rPr>
              <a:t>numeral:</a:t>
            </a:r>
          </a:p>
          <a:p>
            <a:endParaRPr lang="en-US" sz="1800" dirty="0">
              <a:solidFill>
                <a:schemeClr val="bg1"/>
              </a:solidFill>
            </a:endParaRPr>
          </a:p>
          <a:p>
            <a:pPr lvl="1"/>
            <a:r>
              <a:rPr lang="en-US" sz="3200" b="1" dirty="0" smtClean="0">
                <a:solidFill>
                  <a:srgbClr val="FFFF00"/>
                </a:solidFill>
              </a:rPr>
              <a:t>666</a:t>
            </a:r>
            <a:r>
              <a:rPr lang="en-US" sz="3200" b="1" dirty="0">
                <a:solidFill>
                  <a:srgbClr val="FFFF00"/>
                </a:solidFill>
              </a:rPr>
              <a:t>; chi-xi-stigma </a:t>
            </a:r>
            <a:r>
              <a:rPr lang="el-GR" sz="3200" b="1" dirty="0" smtClean="0">
                <a:solidFill>
                  <a:srgbClr val="FFFF00"/>
                </a:solidFill>
              </a:rPr>
              <a:t>χξς</a:t>
            </a:r>
            <a:r>
              <a:rPr lang="en-US" sz="3200" dirty="0" smtClean="0">
                <a:solidFill>
                  <a:schemeClr val="bg1"/>
                </a:solidFill>
              </a:rPr>
              <a:t>:​</a:t>
            </a:r>
          </a:p>
          <a:p>
            <a:pPr lvl="1"/>
            <a:endParaRPr lang="en-US" sz="1600" dirty="0">
              <a:solidFill>
                <a:schemeClr val="bg1"/>
              </a:solidFill>
            </a:endParaRPr>
          </a:p>
          <a:p>
            <a:pPr lvl="1"/>
            <a:r>
              <a:rPr lang="el-GR" sz="3200" b="1" dirty="0" smtClean="0">
                <a:solidFill>
                  <a:srgbClr val="FFFF00"/>
                </a:solidFill>
              </a:rPr>
              <a:t>χ</a:t>
            </a:r>
            <a:r>
              <a:rPr lang="en-US" sz="3200" b="1" dirty="0" smtClean="0">
                <a:solidFill>
                  <a:schemeClr val="bg1"/>
                </a:solidFill>
              </a:rPr>
              <a:t>:  </a:t>
            </a:r>
            <a:r>
              <a:rPr lang="en-US" sz="3200" dirty="0" smtClean="0">
                <a:solidFill>
                  <a:schemeClr val="bg1"/>
                </a:solidFill>
              </a:rPr>
              <a:t>the G22nd </a:t>
            </a:r>
            <a:r>
              <a:rPr lang="en-US" sz="3200" dirty="0">
                <a:solidFill>
                  <a:schemeClr val="bg1"/>
                </a:solidFill>
              </a:rPr>
              <a:t>(</a:t>
            </a:r>
            <a:r>
              <a:rPr lang="en-US" sz="3200" dirty="0" err="1">
                <a:solidFill>
                  <a:schemeClr val="bg1"/>
                </a:solidFill>
              </a:rPr>
              <a:t>agamos</a:t>
            </a:r>
            <a:r>
              <a:rPr lang="en-US" sz="3200" dirty="0">
                <a:solidFill>
                  <a:schemeClr val="bg1"/>
                </a:solidFill>
              </a:rPr>
              <a:t> </a:t>
            </a:r>
            <a:r>
              <a:rPr lang="en-US" sz="3200" dirty="0" err="1">
                <a:solidFill>
                  <a:schemeClr val="bg1"/>
                </a:solidFill>
              </a:rPr>
              <a:t>ἄγ</a:t>
            </a:r>
            <a:r>
              <a:rPr lang="en-US" sz="3200" dirty="0">
                <a:solidFill>
                  <a:schemeClr val="bg1"/>
                </a:solidFill>
              </a:rPr>
              <a:t>αμος unmarried, unwedded, single),</a:t>
            </a:r>
            <a:r>
              <a:rPr lang="en-US" sz="3200" dirty="0" smtClean="0">
                <a:solidFill>
                  <a:schemeClr val="bg1"/>
                </a:solidFill>
              </a:rPr>
              <a:t>​</a:t>
            </a:r>
          </a:p>
          <a:p>
            <a:pPr lvl="1"/>
            <a:endParaRPr lang="en-US" sz="1600" dirty="0" smtClean="0">
              <a:solidFill>
                <a:schemeClr val="bg1"/>
              </a:solidFill>
              <a:effectLst/>
            </a:endParaRPr>
          </a:p>
          <a:p>
            <a:pPr lvl="1"/>
            <a:r>
              <a:rPr lang="el-GR" sz="3200" b="1" dirty="0" smtClean="0">
                <a:solidFill>
                  <a:srgbClr val="FFFF00"/>
                </a:solidFill>
              </a:rPr>
              <a:t>ξ</a:t>
            </a:r>
            <a:r>
              <a:rPr lang="en-US" sz="3200" b="1" dirty="0" smtClean="0">
                <a:solidFill>
                  <a:schemeClr val="bg1"/>
                </a:solidFill>
              </a:rPr>
              <a:t>:</a:t>
            </a:r>
            <a:r>
              <a:rPr lang="en-US" sz="3200" dirty="0" smtClean="0">
                <a:solidFill>
                  <a:schemeClr val="bg1"/>
                </a:solidFill>
              </a:rPr>
              <a:t>  G14th </a:t>
            </a:r>
            <a:r>
              <a:rPr lang="en-US" sz="3200" dirty="0">
                <a:solidFill>
                  <a:schemeClr val="bg1"/>
                </a:solidFill>
              </a:rPr>
              <a:t>(</a:t>
            </a:r>
            <a:r>
              <a:rPr lang="en-US" sz="3200" dirty="0" err="1">
                <a:solidFill>
                  <a:schemeClr val="bg1"/>
                </a:solidFill>
              </a:rPr>
              <a:t>agathoergeō</a:t>
            </a:r>
            <a:r>
              <a:rPr lang="en-US" sz="3200" dirty="0">
                <a:solidFill>
                  <a:schemeClr val="bg1"/>
                </a:solidFill>
              </a:rPr>
              <a:t> </a:t>
            </a:r>
            <a:r>
              <a:rPr lang="en-US" sz="3200" dirty="0" err="1">
                <a:solidFill>
                  <a:schemeClr val="bg1"/>
                </a:solidFill>
              </a:rPr>
              <a:t>ἀγ</a:t>
            </a:r>
            <a:r>
              <a:rPr lang="en-US" sz="3200" dirty="0">
                <a:solidFill>
                  <a:schemeClr val="bg1"/>
                </a:solidFill>
              </a:rPr>
              <a:t>αθοεργέω to work good, to do good, to do well, act rightly)</a:t>
            </a:r>
            <a:r>
              <a:rPr lang="en-US" sz="3200" dirty="0" smtClean="0">
                <a:solidFill>
                  <a:schemeClr val="bg1"/>
                </a:solidFill>
              </a:rPr>
              <a:t>​</a:t>
            </a:r>
          </a:p>
          <a:p>
            <a:pPr lvl="1"/>
            <a:endParaRPr lang="en-US" sz="1600" dirty="0">
              <a:solidFill>
                <a:schemeClr val="bg1"/>
              </a:solidFill>
            </a:endParaRPr>
          </a:p>
          <a:p>
            <a:pPr lvl="1"/>
            <a:r>
              <a:rPr lang="el-GR" sz="3200" b="1" dirty="0" smtClean="0">
                <a:solidFill>
                  <a:srgbClr val="FFFF00"/>
                </a:solidFill>
              </a:rPr>
              <a:t>ς</a:t>
            </a:r>
            <a:r>
              <a:rPr lang="en-US" sz="3200" b="1" dirty="0" smtClean="0">
                <a:solidFill>
                  <a:schemeClr val="bg1"/>
                </a:solidFill>
              </a:rPr>
              <a:t>:</a:t>
            </a:r>
            <a:r>
              <a:rPr lang="en-US" sz="3200" dirty="0" smtClean="0">
                <a:solidFill>
                  <a:schemeClr val="bg1"/>
                </a:solidFill>
              </a:rPr>
              <a:t>  and </a:t>
            </a:r>
            <a:r>
              <a:rPr lang="en-US" sz="3200" dirty="0">
                <a:solidFill>
                  <a:schemeClr val="bg1"/>
                </a:solidFill>
              </a:rPr>
              <a:t>an obsolete letter (4742 [stigma, mark, stick, prick] as a cross) of the Greek alphabet (intermediate between the G5th (</a:t>
            </a:r>
            <a:r>
              <a:rPr lang="en-US" sz="3200" dirty="0" err="1">
                <a:solidFill>
                  <a:schemeClr val="bg1"/>
                </a:solidFill>
              </a:rPr>
              <a:t>abba</a:t>
            </a:r>
            <a:r>
              <a:rPr lang="en-US" sz="3200" dirty="0">
                <a:solidFill>
                  <a:schemeClr val="bg1"/>
                </a:solidFill>
              </a:rPr>
              <a:t> ἀββα Abba = "father") and G6th (</a:t>
            </a:r>
            <a:r>
              <a:rPr lang="en-US" sz="3200" dirty="0" err="1">
                <a:solidFill>
                  <a:schemeClr val="bg1"/>
                </a:solidFill>
              </a:rPr>
              <a:t>Habel</a:t>
            </a:r>
            <a:r>
              <a:rPr lang="en-US" sz="3200" dirty="0">
                <a:solidFill>
                  <a:schemeClr val="bg1"/>
                </a:solidFill>
              </a:rPr>
              <a:t> Ἅβ</a:t>
            </a:r>
            <a:r>
              <a:rPr lang="en-US" sz="3200" dirty="0" err="1">
                <a:solidFill>
                  <a:schemeClr val="bg1"/>
                </a:solidFill>
              </a:rPr>
              <a:t>ελ</a:t>
            </a:r>
            <a:r>
              <a:rPr lang="en-US" sz="3200" dirty="0">
                <a:solidFill>
                  <a:schemeClr val="bg1"/>
                </a:solidFill>
              </a:rPr>
              <a:t> Abel = "vanity (that is: transitory)")), used as numbers” </a:t>
            </a:r>
            <a:r>
              <a:rPr lang="en-US" sz="3200" b="1" dirty="0">
                <a:solidFill>
                  <a:srgbClr val="00B0F0"/>
                </a:solidFill>
              </a:rPr>
              <a:t>[</a:t>
            </a:r>
            <a:r>
              <a:rPr lang="en-US" sz="3200" b="1" dirty="0" smtClean="0">
                <a:solidFill>
                  <a:srgbClr val="00B0F0"/>
                </a:solidFill>
              </a:rPr>
              <a:t>Strong's Concordance]</a:t>
            </a:r>
            <a:r>
              <a:rPr lang="en-US" sz="3200" dirty="0" smtClean="0">
                <a:solidFill>
                  <a:schemeClr val="bg1"/>
                </a:solidFill>
              </a:rPr>
              <a:t>.​</a:t>
            </a:r>
          </a:p>
          <a:p>
            <a:endParaRPr lang="en-US" sz="1800" dirty="0">
              <a:solidFill>
                <a:schemeClr val="bg1"/>
              </a:solidFill>
            </a:endParaRPr>
          </a:p>
          <a:p>
            <a:r>
              <a:rPr lang="en-US" dirty="0" smtClean="0">
                <a:solidFill>
                  <a:schemeClr val="bg1"/>
                </a:solidFill>
              </a:rPr>
              <a:t>The meaning is </a:t>
            </a:r>
            <a:r>
              <a:rPr lang="en-US" b="1" dirty="0" smtClean="0">
                <a:solidFill>
                  <a:srgbClr val="FFFF00"/>
                </a:solidFill>
              </a:rPr>
              <a:t>“unmarried </a:t>
            </a:r>
            <a:r>
              <a:rPr lang="en-US" b="1" dirty="0">
                <a:solidFill>
                  <a:schemeClr val="accent4">
                    <a:lumMod val="60000"/>
                    <a:lumOff val="40000"/>
                  </a:schemeClr>
                </a:solidFill>
              </a:rPr>
              <a:t>[single]</a:t>
            </a:r>
            <a:r>
              <a:rPr lang="en-US" b="1" dirty="0">
                <a:solidFill>
                  <a:srgbClr val="FFFF00"/>
                </a:solidFill>
              </a:rPr>
              <a:t> father </a:t>
            </a:r>
            <a:r>
              <a:rPr lang="en-US" b="1" dirty="0" smtClean="0">
                <a:solidFill>
                  <a:schemeClr val="accent4">
                    <a:lumMod val="60000"/>
                    <a:lumOff val="40000"/>
                  </a:schemeClr>
                </a:solidFill>
              </a:rPr>
              <a:t>[man, calling himself ‘Abba’ (Father God)]</a:t>
            </a:r>
            <a:r>
              <a:rPr lang="en-US" b="1" dirty="0" smtClean="0">
                <a:solidFill>
                  <a:srgbClr val="FFFF00"/>
                </a:solidFill>
              </a:rPr>
              <a:t> who </a:t>
            </a:r>
            <a:r>
              <a:rPr lang="en-US" b="1" dirty="0">
                <a:solidFill>
                  <a:srgbClr val="FFFF00"/>
                </a:solidFill>
              </a:rPr>
              <a:t>is </a:t>
            </a:r>
            <a:r>
              <a:rPr lang="en-US" b="1" dirty="0" smtClean="0">
                <a:solidFill>
                  <a:srgbClr val="FFFF00"/>
                </a:solidFill>
              </a:rPr>
              <a:t>‘marked’ </a:t>
            </a:r>
            <a:r>
              <a:rPr lang="en-US" b="1" dirty="0" smtClean="0">
                <a:solidFill>
                  <a:schemeClr val="accent4">
                    <a:lumMod val="60000"/>
                    <a:lumOff val="40000"/>
                  </a:schemeClr>
                </a:solidFill>
              </a:rPr>
              <a:t>[as Cain]</a:t>
            </a:r>
            <a:r>
              <a:rPr lang="en-US" b="1" dirty="0" smtClean="0">
                <a:solidFill>
                  <a:srgbClr val="FFFF00"/>
                </a:solidFill>
              </a:rPr>
              <a:t> by </a:t>
            </a:r>
            <a:r>
              <a:rPr lang="en-US" b="1" dirty="0">
                <a:solidFill>
                  <a:srgbClr val="FFFF00"/>
                </a:solidFill>
              </a:rPr>
              <a:t>claiming good </a:t>
            </a:r>
            <a:r>
              <a:rPr lang="en-US" b="1" dirty="0" smtClean="0">
                <a:solidFill>
                  <a:srgbClr val="FFFF00"/>
                </a:solidFill>
              </a:rPr>
              <a:t>works </a:t>
            </a:r>
            <a:r>
              <a:rPr lang="en-US" b="1" dirty="0" smtClean="0">
                <a:solidFill>
                  <a:schemeClr val="accent4">
                    <a:lumMod val="60000"/>
                    <a:lumOff val="40000"/>
                  </a:schemeClr>
                </a:solidFill>
              </a:rPr>
              <a:t>[claims good fruits]</a:t>
            </a:r>
            <a:r>
              <a:rPr lang="en-US" b="1" dirty="0" smtClean="0">
                <a:solidFill>
                  <a:srgbClr val="FFFF00"/>
                </a:solidFill>
              </a:rPr>
              <a:t>, </a:t>
            </a:r>
            <a:r>
              <a:rPr lang="en-US" b="1" dirty="0">
                <a:solidFill>
                  <a:srgbClr val="FFFF00"/>
                </a:solidFill>
              </a:rPr>
              <a:t>but all that he does is </a:t>
            </a:r>
            <a:r>
              <a:rPr lang="en-US" b="1" dirty="0" err="1">
                <a:solidFill>
                  <a:srgbClr val="FFFF00"/>
                </a:solidFill>
              </a:rPr>
              <a:t>unlasting</a:t>
            </a:r>
            <a:r>
              <a:rPr lang="en-US" b="1" dirty="0">
                <a:solidFill>
                  <a:srgbClr val="FFFF00"/>
                </a:solidFill>
              </a:rPr>
              <a:t> </a:t>
            </a:r>
            <a:r>
              <a:rPr lang="en-US" b="1" dirty="0" smtClean="0">
                <a:solidFill>
                  <a:srgbClr val="FFFF00"/>
                </a:solidFill>
              </a:rPr>
              <a:t>vanity </a:t>
            </a:r>
            <a:r>
              <a:rPr lang="en-US" b="1" dirty="0" smtClean="0">
                <a:solidFill>
                  <a:schemeClr val="accent4">
                    <a:lumMod val="60000"/>
                    <a:lumOff val="40000"/>
                  </a:schemeClr>
                </a:solidFill>
              </a:rPr>
              <a:t>[coming to a sudden end; as the fig tree with only </a:t>
            </a:r>
            <a:r>
              <a:rPr lang="en-US" b="1" dirty="0" err="1" smtClean="0">
                <a:solidFill>
                  <a:schemeClr val="accent4">
                    <a:lumMod val="60000"/>
                    <a:lumOff val="40000"/>
                  </a:schemeClr>
                </a:solidFill>
              </a:rPr>
              <a:t>pretensious</a:t>
            </a:r>
            <a:r>
              <a:rPr lang="en-US" b="1" dirty="0" smtClean="0">
                <a:solidFill>
                  <a:schemeClr val="accent4">
                    <a:lumMod val="60000"/>
                    <a:lumOff val="40000"/>
                  </a:schemeClr>
                </a:solidFill>
              </a:rPr>
              <a:t> leaves;</a:t>
            </a:r>
            <a:r>
              <a:rPr lang="en-US" b="1" dirty="0" smtClean="0">
                <a:solidFill>
                  <a:srgbClr val="FFC000"/>
                </a:solidFill>
              </a:rPr>
              <a:t> </a:t>
            </a:r>
            <a:r>
              <a:rPr lang="en-US" b="1" dirty="0" smtClean="0">
                <a:solidFill>
                  <a:srgbClr val="00B050"/>
                </a:solidFill>
              </a:rPr>
              <a:t>Mat.</a:t>
            </a:r>
            <a:r>
              <a:rPr lang="en-US" b="1" dirty="0" smtClean="0">
                <a:solidFill>
                  <a:srgbClr val="FFFF00"/>
                </a:solidFill>
              </a:rPr>
              <a:t> </a:t>
            </a:r>
            <a:r>
              <a:rPr lang="en-US" b="1" dirty="0" smtClean="0">
                <a:solidFill>
                  <a:schemeClr val="bg1"/>
                </a:solidFill>
              </a:rPr>
              <a:t>21:19; </a:t>
            </a:r>
            <a:r>
              <a:rPr lang="en-US" b="1" dirty="0" smtClean="0">
                <a:solidFill>
                  <a:srgbClr val="00B050"/>
                </a:solidFill>
              </a:rPr>
              <a:t>Mar.</a:t>
            </a:r>
            <a:r>
              <a:rPr lang="en-US" b="1" dirty="0" smtClean="0">
                <a:solidFill>
                  <a:schemeClr val="bg1"/>
                </a:solidFill>
              </a:rPr>
              <a:t> 11:13</a:t>
            </a:r>
            <a:r>
              <a:rPr lang="en-US" b="1" dirty="0" smtClean="0">
                <a:solidFill>
                  <a:schemeClr val="accent4">
                    <a:lumMod val="60000"/>
                    <a:lumOff val="40000"/>
                  </a:schemeClr>
                </a:solidFill>
              </a:rPr>
              <a:t>; </a:t>
            </a:r>
            <a:r>
              <a:rPr lang="en-US" b="1" dirty="0" smtClean="0">
                <a:solidFill>
                  <a:srgbClr val="FFFF00"/>
                </a:solidFill>
              </a:rPr>
              <a:t>or as Cain, </a:t>
            </a:r>
            <a:r>
              <a:rPr lang="en-US" b="1" dirty="0" err="1" smtClean="0">
                <a:solidFill>
                  <a:srgbClr val="FFFF00"/>
                </a:solidFill>
              </a:rPr>
              <a:t>killeth</a:t>
            </a:r>
            <a:r>
              <a:rPr lang="en-US" b="1" dirty="0" smtClean="0">
                <a:solidFill>
                  <a:srgbClr val="FFFF00"/>
                </a:solidFill>
              </a:rPr>
              <a:t> those like Abel; thinking he doeth God’s service</a:t>
            </a:r>
            <a:r>
              <a:rPr lang="en-US" b="1" dirty="0" smtClean="0">
                <a:solidFill>
                  <a:schemeClr val="accent4">
                    <a:lumMod val="60000"/>
                    <a:lumOff val="40000"/>
                  </a:schemeClr>
                </a:solidFill>
              </a:rPr>
              <a:t>]</a:t>
            </a:r>
            <a:r>
              <a:rPr lang="en-US" b="1" dirty="0" smtClean="0">
                <a:solidFill>
                  <a:srgbClr val="FFFF00"/>
                </a:solidFill>
              </a:rPr>
              <a:t>”</a:t>
            </a:r>
            <a:r>
              <a:rPr lang="en-US" dirty="0" smtClean="0">
                <a:solidFill>
                  <a:schemeClr val="bg1"/>
                </a:solidFill>
              </a:rPr>
              <a:t>. </a:t>
            </a:r>
            <a:r>
              <a:rPr lang="en-US" dirty="0">
                <a:solidFill>
                  <a:schemeClr val="bg1"/>
                </a:solidFill>
              </a:rPr>
              <a:t>See also </a:t>
            </a:r>
            <a:r>
              <a:rPr lang="en-US" b="1" dirty="0" smtClean="0">
                <a:solidFill>
                  <a:srgbClr val="00B050"/>
                </a:solidFill>
              </a:rPr>
              <a:t>Mat.</a:t>
            </a:r>
            <a:r>
              <a:rPr lang="en-US" dirty="0" smtClean="0">
                <a:solidFill>
                  <a:schemeClr val="bg1"/>
                </a:solidFill>
              </a:rPr>
              <a:t> </a:t>
            </a:r>
            <a:r>
              <a:rPr lang="en-US" dirty="0">
                <a:solidFill>
                  <a:schemeClr val="bg1"/>
                </a:solidFill>
              </a:rPr>
              <a:t>6:5, 23:5 </a:t>
            </a:r>
            <a:r>
              <a:rPr lang="en-US" dirty="0" smtClean="0">
                <a:solidFill>
                  <a:schemeClr val="bg1"/>
                </a:solidFill>
              </a:rPr>
              <a:t>; </a:t>
            </a:r>
            <a:r>
              <a:rPr lang="en-US" b="1" dirty="0" err="1" smtClean="0">
                <a:solidFill>
                  <a:srgbClr val="00B050"/>
                </a:solidFill>
              </a:rPr>
              <a:t>Jhn</a:t>
            </a:r>
            <a:r>
              <a:rPr lang="en-US" b="1" dirty="0" smtClean="0">
                <a:solidFill>
                  <a:srgbClr val="00B050"/>
                </a:solidFill>
              </a:rPr>
              <a:t>.</a:t>
            </a:r>
            <a:r>
              <a:rPr lang="en-US" dirty="0" smtClean="0">
                <a:solidFill>
                  <a:schemeClr val="bg1"/>
                </a:solidFill>
              </a:rPr>
              <a:t> 16:2 KJB</a:t>
            </a:r>
            <a:r>
              <a:rPr lang="en-US" dirty="0">
                <a:solidFill>
                  <a:schemeClr val="bg1"/>
                </a:solidFill>
              </a:rPr>
              <a:t>, etc. </a:t>
            </a:r>
            <a:r>
              <a:rPr lang="en-US" b="1" dirty="0">
                <a:solidFill>
                  <a:schemeClr val="bg1"/>
                </a:solidFill>
              </a:rPr>
              <a:t>The very position of </a:t>
            </a:r>
            <a:r>
              <a:rPr lang="en-US" b="1" dirty="0" smtClean="0">
                <a:solidFill>
                  <a:schemeClr val="bg1"/>
                </a:solidFill>
              </a:rPr>
              <a:t>popery, son of perdition, man of sin, Judas, Cain, Lucifer</a:t>
            </a:r>
            <a:r>
              <a:rPr lang="en-US" dirty="0" smtClean="0">
                <a:solidFill>
                  <a:schemeClr val="bg1"/>
                </a:solidFill>
              </a:rPr>
              <a:t>.</a:t>
            </a:r>
            <a:endParaRPr lang="en-US" dirty="0" smtClean="0">
              <a:solidFill>
                <a:schemeClr val="bg1"/>
              </a:solidFill>
              <a:effectLst/>
            </a:endParaRPr>
          </a:p>
        </p:txBody>
      </p:sp>
    </p:spTree>
    <p:extLst>
      <p:ext uri="{BB962C8B-B14F-4D97-AF65-F5344CB8AC3E}">
        <p14:creationId xmlns="" xmlns:p14="http://schemas.microsoft.com/office/powerpoint/2010/main" val="901408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2800" b="1" dirty="0" smtClean="0">
                <a:solidFill>
                  <a:schemeClr val="bg1"/>
                </a:solidFill>
                <a:effectLst/>
              </a:rPr>
              <a:t>Victory:  </a:t>
            </a:r>
            <a:r>
              <a:rPr lang="en-US" sz="2800" b="1" dirty="0" smtClean="0">
                <a:solidFill>
                  <a:srgbClr val="00B0F0"/>
                </a:solidFill>
                <a:effectLst/>
              </a:rPr>
              <a:t>4.</a:t>
            </a:r>
            <a:r>
              <a:rPr lang="en-US" sz="2800" dirty="0" smtClean="0">
                <a:solidFill>
                  <a:schemeClr val="bg1"/>
                </a:solidFill>
                <a:effectLst/>
              </a:rPr>
              <a:t> </a:t>
            </a:r>
            <a:r>
              <a:rPr lang="en-US" sz="2800" b="1" u="sng" dirty="0" smtClean="0">
                <a:solidFill>
                  <a:schemeClr val="bg1"/>
                </a:solidFill>
                <a:effectLst/>
              </a:rPr>
              <a:t>over</a:t>
            </a:r>
            <a:r>
              <a:rPr lang="en-US" sz="2800" dirty="0" smtClean="0">
                <a:solidFill>
                  <a:schemeClr val="bg1"/>
                </a:solidFill>
                <a:effectLst/>
              </a:rPr>
              <a:t> </a:t>
            </a:r>
            <a:r>
              <a:rPr lang="en-US" sz="2800" b="1" dirty="0" smtClean="0">
                <a:solidFill>
                  <a:schemeClr val="bg1"/>
                </a:solidFill>
                <a:effectLst/>
              </a:rPr>
              <a:t>“the number of his name”,</a:t>
            </a:r>
            <a:r>
              <a:rPr lang="en-US" sz="2800" dirty="0" smtClean="0">
                <a:solidFill>
                  <a:schemeClr val="bg1"/>
                </a:solidFill>
                <a:effectLst/>
              </a:rPr>
              <a:t> being </a:t>
            </a:r>
            <a:r>
              <a:rPr lang="en-US" sz="2800" b="1" dirty="0" smtClean="0">
                <a:solidFill>
                  <a:schemeClr val="bg1"/>
                </a:solidFill>
                <a:effectLst/>
              </a:rPr>
              <a:t>“six hundred threescore and six”</a:t>
            </a:r>
            <a:r>
              <a:rPr lang="en-US" sz="2800" dirty="0" smtClean="0">
                <a:solidFill>
                  <a:schemeClr val="bg1"/>
                </a:solidFill>
                <a:effectLst/>
              </a:rPr>
              <a:t> (Rev. 13:17-18, 14:11, 15:2)</a:t>
            </a:r>
            <a:endParaRPr lang="en-US" sz="2800" dirty="0">
              <a:solidFill>
                <a:schemeClr val="bg1"/>
              </a:solidFill>
              <a:effectLst/>
            </a:endParaRPr>
          </a:p>
        </p:txBody>
      </p:sp>
      <p:sp>
        <p:nvSpPr>
          <p:cNvPr id="9" name="TextBox 8"/>
          <p:cNvSpPr txBox="1"/>
          <p:nvPr/>
        </p:nvSpPr>
        <p:spPr>
          <a:xfrm>
            <a:off x="188687" y="5791200"/>
            <a:ext cx="8795656" cy="1077218"/>
          </a:xfrm>
          <a:prstGeom prst="rect">
            <a:avLst/>
          </a:prstGeom>
          <a:noFill/>
        </p:spPr>
        <p:txBody>
          <a:bodyPr wrap="square" rtlCol="0">
            <a:spAutoFit/>
          </a:bodyPr>
          <a:lstStyle/>
          <a:p>
            <a:pPr algn="ctr"/>
            <a:r>
              <a:rPr lang="en-US" sz="3200" dirty="0" smtClean="0">
                <a:solidFill>
                  <a:schemeClr val="bg1"/>
                </a:solidFill>
              </a:rPr>
              <a:t>The </a:t>
            </a:r>
            <a:r>
              <a:rPr lang="en-US" sz="3200" b="1" dirty="0" smtClean="0">
                <a:solidFill>
                  <a:schemeClr val="bg1"/>
                </a:solidFill>
              </a:rPr>
              <a:t>“number”</a:t>
            </a:r>
            <a:r>
              <a:rPr lang="en-US" sz="3200" dirty="0" smtClean="0">
                <a:solidFill>
                  <a:schemeClr val="bg1"/>
                </a:solidFill>
              </a:rPr>
              <a:t> of </a:t>
            </a:r>
            <a:r>
              <a:rPr lang="en-US" sz="3200" b="1" dirty="0" smtClean="0">
                <a:solidFill>
                  <a:schemeClr val="bg1"/>
                </a:solidFill>
              </a:rPr>
              <a:t>“his name”</a:t>
            </a:r>
            <a:r>
              <a:rPr lang="en-US" sz="3200" dirty="0" smtClean="0">
                <a:solidFill>
                  <a:schemeClr val="bg1"/>
                </a:solidFill>
              </a:rPr>
              <a:t> is </a:t>
            </a:r>
            <a:r>
              <a:rPr lang="en-US" sz="3200" b="1" dirty="0" smtClean="0">
                <a:solidFill>
                  <a:schemeClr val="bg1"/>
                </a:solidFill>
              </a:rPr>
              <a:t>“</a:t>
            </a:r>
            <a:r>
              <a:rPr lang="el-GR" sz="3200" b="1" dirty="0" smtClean="0">
                <a:solidFill>
                  <a:schemeClr val="bg1"/>
                </a:solidFill>
              </a:rPr>
              <a:t>χξς</a:t>
            </a:r>
            <a:r>
              <a:rPr lang="en-US" sz="3200" b="1" dirty="0" smtClean="0">
                <a:solidFill>
                  <a:schemeClr val="bg1"/>
                </a:solidFill>
              </a:rPr>
              <a:t>”</a:t>
            </a:r>
            <a:r>
              <a:rPr lang="en-US" sz="3200" dirty="0" smtClean="0">
                <a:solidFill>
                  <a:schemeClr val="bg1"/>
                </a:solidFill>
              </a:rPr>
              <a:t>, which is</a:t>
            </a:r>
            <a:endParaRPr lang="el-GR" sz="3200" dirty="0">
              <a:solidFill>
                <a:schemeClr val="bg1"/>
              </a:solidFill>
            </a:endParaRPr>
          </a:p>
          <a:p>
            <a:pPr algn="ctr"/>
            <a:r>
              <a:rPr lang="en-US" sz="3200" b="1" dirty="0" smtClean="0">
                <a:solidFill>
                  <a:schemeClr val="bg1"/>
                </a:solidFill>
              </a:rPr>
              <a:t>“(</a:t>
            </a:r>
            <a:r>
              <a:rPr lang="el-GR" sz="3200" b="1" dirty="0" smtClean="0">
                <a:solidFill>
                  <a:schemeClr val="bg1"/>
                </a:solidFill>
              </a:rPr>
              <a:t>χ</a:t>
            </a:r>
            <a:r>
              <a:rPr lang="en-US" sz="3200" b="1" dirty="0" smtClean="0">
                <a:solidFill>
                  <a:schemeClr val="bg1"/>
                </a:solidFill>
              </a:rPr>
              <a:t>) 600 + (</a:t>
            </a:r>
            <a:r>
              <a:rPr lang="el-GR" sz="3200" b="1" dirty="0" smtClean="0">
                <a:solidFill>
                  <a:schemeClr val="bg1"/>
                </a:solidFill>
              </a:rPr>
              <a:t>ξ</a:t>
            </a:r>
            <a:r>
              <a:rPr lang="en-US" sz="3200" b="1" dirty="0" smtClean="0">
                <a:solidFill>
                  <a:schemeClr val="bg1"/>
                </a:solidFill>
              </a:rPr>
              <a:t>) 60 + (</a:t>
            </a:r>
            <a:r>
              <a:rPr lang="el-GR" sz="3200" b="1" dirty="0" smtClean="0">
                <a:solidFill>
                  <a:schemeClr val="bg1"/>
                </a:solidFill>
              </a:rPr>
              <a:t>ς</a:t>
            </a:r>
            <a:r>
              <a:rPr lang="en-US" sz="3200" b="1" dirty="0" smtClean="0">
                <a:solidFill>
                  <a:schemeClr val="bg1"/>
                </a:solidFill>
              </a:rPr>
              <a:t>) 6”</a:t>
            </a:r>
            <a:r>
              <a:rPr lang="en-US" sz="3200" dirty="0" smtClean="0">
                <a:solidFill>
                  <a:schemeClr val="bg1"/>
                </a:solidFill>
              </a:rPr>
              <a:t> = </a:t>
            </a:r>
            <a:r>
              <a:rPr lang="en-US" sz="3200" b="1" dirty="0" smtClean="0">
                <a:solidFill>
                  <a:schemeClr val="bg1"/>
                </a:solidFill>
              </a:rPr>
              <a:t>“666”</a:t>
            </a:r>
            <a:r>
              <a:rPr lang="en-US" sz="3200" dirty="0" smtClean="0">
                <a:solidFill>
                  <a:schemeClr val="bg1"/>
                </a:solidFill>
              </a:rPr>
              <a:t>.</a:t>
            </a:r>
            <a:endParaRPr lang="en-US" sz="3200"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1191779"/>
            <a:ext cx="9144000" cy="4599421"/>
          </a:xfrm>
        </p:spPr>
      </p:pic>
    </p:spTree>
    <p:extLst>
      <p:ext uri="{BB962C8B-B14F-4D97-AF65-F5344CB8AC3E}">
        <p14:creationId xmlns="" xmlns:p14="http://schemas.microsoft.com/office/powerpoint/2010/main" val="28718818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p:spPr>
        <p:txBody>
          <a:bodyPr anchor="ctr">
            <a:normAutofit/>
          </a:bodyPr>
          <a:lstStyle/>
          <a:p>
            <a:pPr algn="ctr"/>
            <a:r>
              <a:rPr lang="en-US" sz="4000" dirty="0" smtClean="0">
                <a:solidFill>
                  <a:schemeClr val="bg1"/>
                </a:solidFill>
                <a:effectLst/>
              </a:rPr>
              <a:t>What does Daniel’s name mean?</a:t>
            </a:r>
          </a:p>
          <a:p>
            <a:pPr algn="ctr"/>
            <a:endParaRPr lang="en-US" sz="4000" dirty="0">
              <a:solidFill>
                <a:schemeClr val="bg1"/>
              </a:solidFill>
            </a:endParaRPr>
          </a:p>
          <a:p>
            <a:pPr algn="ctr"/>
            <a:r>
              <a:rPr lang="en-US" sz="4000" dirty="0" smtClean="0">
                <a:solidFill>
                  <a:schemeClr val="bg1"/>
                </a:solidFill>
              </a:rPr>
              <a:t>Who is the Revelation of?</a:t>
            </a:r>
            <a:endParaRPr lang="en-US" sz="4000" dirty="0">
              <a:solidFill>
                <a:schemeClr val="bg1"/>
              </a:solidFill>
            </a:endParaRPr>
          </a:p>
        </p:txBody>
      </p:sp>
    </p:spTree>
    <p:extLst>
      <p:ext uri="{BB962C8B-B14F-4D97-AF65-F5344CB8AC3E}">
        <p14:creationId xmlns="" xmlns:p14="http://schemas.microsoft.com/office/powerpoint/2010/main" val="6086582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38200"/>
          </a:xfrm>
        </p:spPr>
        <p:txBody>
          <a:bodyPr>
            <a:noAutofit/>
          </a:bodyPr>
          <a:lstStyle/>
          <a:p>
            <a:r>
              <a:rPr lang="en-US" sz="2800" b="1" dirty="0" smtClean="0">
                <a:solidFill>
                  <a:schemeClr val="bg1"/>
                </a:solidFill>
                <a:effectLst/>
              </a:rPr>
              <a:t>Victory:  </a:t>
            </a:r>
            <a:r>
              <a:rPr lang="en-US" sz="2800" b="1" dirty="0" smtClean="0">
                <a:solidFill>
                  <a:srgbClr val="00B0F0"/>
                </a:solidFill>
                <a:effectLst/>
              </a:rPr>
              <a:t>4.</a:t>
            </a:r>
            <a:r>
              <a:rPr lang="en-US" sz="2800" dirty="0" smtClean="0">
                <a:solidFill>
                  <a:schemeClr val="bg1"/>
                </a:solidFill>
                <a:effectLst/>
              </a:rPr>
              <a:t> </a:t>
            </a:r>
            <a:r>
              <a:rPr lang="en-US" sz="2800" b="1" u="sng" dirty="0" smtClean="0">
                <a:solidFill>
                  <a:schemeClr val="bg1"/>
                </a:solidFill>
                <a:effectLst/>
              </a:rPr>
              <a:t>over</a:t>
            </a:r>
            <a:r>
              <a:rPr lang="en-US" sz="2800" dirty="0" smtClean="0">
                <a:solidFill>
                  <a:schemeClr val="bg1"/>
                </a:solidFill>
                <a:effectLst/>
              </a:rPr>
              <a:t> </a:t>
            </a:r>
            <a:r>
              <a:rPr lang="en-US" sz="2800" b="1" dirty="0" smtClean="0">
                <a:solidFill>
                  <a:schemeClr val="bg1"/>
                </a:solidFill>
                <a:effectLst/>
              </a:rPr>
              <a:t>“the number of his name”,</a:t>
            </a:r>
            <a:r>
              <a:rPr lang="en-US" sz="2800" dirty="0" smtClean="0">
                <a:solidFill>
                  <a:schemeClr val="bg1"/>
                </a:solidFill>
                <a:effectLst/>
              </a:rPr>
              <a:t> being </a:t>
            </a:r>
            <a:r>
              <a:rPr lang="en-US" sz="2800" b="1" dirty="0" smtClean="0">
                <a:solidFill>
                  <a:schemeClr val="bg1"/>
                </a:solidFill>
                <a:effectLst/>
              </a:rPr>
              <a:t>“six hundred threescore and six”</a:t>
            </a:r>
            <a:r>
              <a:rPr lang="en-US" sz="2800" dirty="0" smtClean="0">
                <a:solidFill>
                  <a:schemeClr val="bg1"/>
                </a:solidFill>
                <a:effectLst/>
              </a:rPr>
              <a:t> (Rev. 13:17-18, 14:11, 15:2)</a:t>
            </a:r>
            <a:endParaRPr lang="en-US" sz="2800" dirty="0">
              <a:solidFill>
                <a:schemeClr val="bg1"/>
              </a:solidFill>
              <a:effectLst/>
            </a:endParaRPr>
          </a:p>
        </p:txBody>
      </p:sp>
      <p:sp>
        <p:nvSpPr>
          <p:cNvPr id="9" name="TextBox 8"/>
          <p:cNvSpPr txBox="1"/>
          <p:nvPr/>
        </p:nvSpPr>
        <p:spPr>
          <a:xfrm>
            <a:off x="188687" y="5791200"/>
            <a:ext cx="8795656" cy="1077218"/>
          </a:xfrm>
          <a:prstGeom prst="rect">
            <a:avLst/>
          </a:prstGeom>
          <a:noFill/>
        </p:spPr>
        <p:txBody>
          <a:bodyPr wrap="square" rtlCol="0">
            <a:spAutoFit/>
          </a:bodyPr>
          <a:lstStyle/>
          <a:p>
            <a:pPr algn="ctr"/>
            <a:r>
              <a:rPr lang="en-US" sz="3200" dirty="0" smtClean="0">
                <a:solidFill>
                  <a:schemeClr val="bg1"/>
                </a:solidFill>
              </a:rPr>
              <a:t>The </a:t>
            </a:r>
            <a:r>
              <a:rPr lang="en-US" sz="3200" b="1" dirty="0" smtClean="0">
                <a:solidFill>
                  <a:schemeClr val="bg1"/>
                </a:solidFill>
              </a:rPr>
              <a:t>“number”</a:t>
            </a:r>
            <a:r>
              <a:rPr lang="en-US" sz="3200" dirty="0" smtClean="0">
                <a:solidFill>
                  <a:schemeClr val="bg1"/>
                </a:solidFill>
              </a:rPr>
              <a:t> of </a:t>
            </a:r>
            <a:r>
              <a:rPr lang="en-US" sz="3200" b="1" dirty="0" smtClean="0">
                <a:solidFill>
                  <a:schemeClr val="bg1"/>
                </a:solidFill>
              </a:rPr>
              <a:t>“his name”</a:t>
            </a:r>
            <a:r>
              <a:rPr lang="en-US" sz="3200" dirty="0" smtClean="0">
                <a:solidFill>
                  <a:schemeClr val="bg1"/>
                </a:solidFill>
              </a:rPr>
              <a:t> is </a:t>
            </a:r>
            <a:r>
              <a:rPr lang="en-US" sz="3200" b="1" dirty="0" smtClean="0">
                <a:solidFill>
                  <a:schemeClr val="bg1"/>
                </a:solidFill>
              </a:rPr>
              <a:t>“</a:t>
            </a:r>
            <a:r>
              <a:rPr lang="el-GR" sz="3200" b="1" dirty="0" smtClean="0">
                <a:solidFill>
                  <a:schemeClr val="bg1"/>
                </a:solidFill>
              </a:rPr>
              <a:t>χξς</a:t>
            </a:r>
            <a:r>
              <a:rPr lang="en-US" sz="3200" b="1" dirty="0" smtClean="0">
                <a:solidFill>
                  <a:schemeClr val="bg1"/>
                </a:solidFill>
              </a:rPr>
              <a:t>”</a:t>
            </a:r>
            <a:r>
              <a:rPr lang="en-US" sz="3200" dirty="0" smtClean="0">
                <a:solidFill>
                  <a:schemeClr val="bg1"/>
                </a:solidFill>
              </a:rPr>
              <a:t>, which is</a:t>
            </a:r>
            <a:endParaRPr lang="el-GR" sz="3200" dirty="0">
              <a:solidFill>
                <a:schemeClr val="bg1"/>
              </a:solidFill>
            </a:endParaRPr>
          </a:p>
          <a:p>
            <a:pPr algn="ctr"/>
            <a:r>
              <a:rPr lang="en-US" sz="3200" b="1" dirty="0" smtClean="0">
                <a:solidFill>
                  <a:schemeClr val="bg1"/>
                </a:solidFill>
              </a:rPr>
              <a:t>“(</a:t>
            </a:r>
            <a:r>
              <a:rPr lang="el-GR" sz="3200" b="1" dirty="0" smtClean="0">
                <a:solidFill>
                  <a:schemeClr val="bg1"/>
                </a:solidFill>
              </a:rPr>
              <a:t>χ</a:t>
            </a:r>
            <a:r>
              <a:rPr lang="en-US" sz="3200" b="1" dirty="0" smtClean="0">
                <a:solidFill>
                  <a:schemeClr val="bg1"/>
                </a:solidFill>
              </a:rPr>
              <a:t>) 600 + (</a:t>
            </a:r>
            <a:r>
              <a:rPr lang="el-GR" sz="3200" b="1" dirty="0" smtClean="0">
                <a:solidFill>
                  <a:schemeClr val="bg1"/>
                </a:solidFill>
              </a:rPr>
              <a:t>ξ</a:t>
            </a:r>
            <a:r>
              <a:rPr lang="en-US" sz="3200" b="1" dirty="0" smtClean="0">
                <a:solidFill>
                  <a:schemeClr val="bg1"/>
                </a:solidFill>
              </a:rPr>
              <a:t>) 60 + (</a:t>
            </a:r>
            <a:r>
              <a:rPr lang="el-GR" sz="3200" b="1" dirty="0" smtClean="0">
                <a:solidFill>
                  <a:schemeClr val="bg1"/>
                </a:solidFill>
              </a:rPr>
              <a:t>ς</a:t>
            </a:r>
            <a:r>
              <a:rPr lang="en-US" sz="3200" b="1" dirty="0" smtClean="0">
                <a:solidFill>
                  <a:schemeClr val="bg1"/>
                </a:solidFill>
              </a:rPr>
              <a:t>) 6”</a:t>
            </a:r>
            <a:r>
              <a:rPr lang="en-US" sz="3200" dirty="0" smtClean="0">
                <a:solidFill>
                  <a:schemeClr val="bg1"/>
                </a:solidFill>
              </a:rPr>
              <a:t> = </a:t>
            </a:r>
            <a:r>
              <a:rPr lang="en-US" sz="3200" b="1" dirty="0" smtClean="0">
                <a:solidFill>
                  <a:schemeClr val="bg1"/>
                </a:solidFill>
              </a:rPr>
              <a:t>“666”</a:t>
            </a:r>
            <a:r>
              <a:rPr lang="en-US" sz="3200" dirty="0" smtClean="0">
                <a:solidFill>
                  <a:schemeClr val="bg1"/>
                </a:solidFill>
              </a:rPr>
              <a:t>.</a:t>
            </a:r>
            <a:endParaRPr lang="en-US" sz="3200" dirty="0">
              <a:solidFill>
                <a:schemeClr val="bg1"/>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1108365"/>
            <a:ext cx="9144000" cy="4726490"/>
          </a:xfrm>
        </p:spPr>
      </p:pic>
    </p:spTree>
    <p:extLst>
      <p:ext uri="{BB962C8B-B14F-4D97-AF65-F5344CB8AC3E}">
        <p14:creationId xmlns="" xmlns:p14="http://schemas.microsoft.com/office/powerpoint/2010/main" val="1814537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bg1"/>
                </a:solidFill>
              </a:rPr>
              <a:t>Having briefly covered those 4 things, let us return unto consideration of </a:t>
            </a:r>
            <a:r>
              <a:rPr lang="en-US" sz="3200" b="1" dirty="0" smtClean="0">
                <a:solidFill>
                  <a:srgbClr val="002060"/>
                </a:solidFill>
                <a:effectLst>
                  <a:glow rad="495300">
                    <a:schemeClr val="accent5">
                      <a:satMod val="175000"/>
                    </a:schemeClr>
                  </a:glow>
                  <a:reflection dist="12700" dir="5400000" sy="-100000" algn="bl" rotWithShape="0"/>
                </a:effectLst>
              </a:rPr>
              <a:t>the Sea of Glass</a:t>
            </a:r>
            <a:r>
              <a:rPr lang="en-US" sz="3200" dirty="0" smtClean="0">
                <a:solidFill>
                  <a:schemeClr val="bg1"/>
                </a:solidFill>
              </a:rPr>
              <a:t>:</a:t>
            </a:r>
            <a:endParaRPr lang="en-US" sz="3200"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1600200"/>
            <a:ext cx="9143999" cy="5257800"/>
          </a:xfrm>
        </p:spPr>
      </p:pic>
    </p:spTree>
    <p:extLst>
      <p:ext uri="{BB962C8B-B14F-4D97-AF65-F5344CB8AC3E}">
        <p14:creationId xmlns="" xmlns:p14="http://schemas.microsoft.com/office/powerpoint/2010/main" val="24541365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bg1"/>
                </a:solidFill>
              </a:rPr>
              <a:t>Where is </a:t>
            </a:r>
            <a:r>
              <a:rPr lang="en-US" sz="3200" b="1" dirty="0" smtClean="0">
                <a:solidFill>
                  <a:srgbClr val="002060"/>
                </a:solidFill>
                <a:effectLst>
                  <a:glow rad="495300">
                    <a:schemeClr val="accent5">
                      <a:satMod val="175000"/>
                    </a:schemeClr>
                  </a:glow>
                  <a:reflection dist="12700" dir="5400000" sy="-100000" algn="bl" rotWithShape="0"/>
                </a:effectLst>
              </a:rPr>
              <a:t>the Sea of Glass</a:t>
            </a:r>
            <a:r>
              <a:rPr lang="en-US" sz="3200" b="1" dirty="0" smtClean="0">
                <a:solidFill>
                  <a:schemeClr val="bg1"/>
                </a:solidFill>
              </a:rPr>
              <a:t> located?</a:t>
            </a:r>
            <a:endParaRPr lang="en-US" sz="3200" b="1" dirty="0">
              <a:solidFill>
                <a:schemeClr val="bg1"/>
              </a:solidFill>
            </a:endParaRPr>
          </a:p>
        </p:txBody>
      </p:sp>
      <p:sp>
        <p:nvSpPr>
          <p:cNvPr id="3" name="Content Placeholder 2"/>
          <p:cNvSpPr>
            <a:spLocks noGrp="1"/>
          </p:cNvSpPr>
          <p:nvPr>
            <p:ph idx="1"/>
          </p:nvPr>
        </p:nvSpPr>
        <p:spPr>
          <a:xfrm>
            <a:off x="166255" y="1600200"/>
            <a:ext cx="8853054" cy="5105400"/>
          </a:xfrm>
        </p:spPr>
        <p:txBody>
          <a:bodyPr anchor="ctr">
            <a:normAutofit/>
          </a:bodyPr>
          <a:lstStyle/>
          <a:p>
            <a:pPr lvl="1"/>
            <a:r>
              <a:rPr lang="en-US" sz="3200" dirty="0" smtClean="0">
                <a:solidFill>
                  <a:schemeClr val="bg1"/>
                </a:solidFill>
              </a:rPr>
              <a:t>Rev 4:6 – “</a:t>
            </a:r>
            <a:r>
              <a:rPr lang="en-US" sz="3200" dirty="0">
                <a:solidFill>
                  <a:schemeClr val="bg1"/>
                </a:solidFill>
              </a:rPr>
              <a:t>And </a:t>
            </a:r>
            <a:r>
              <a:rPr lang="en-US" sz="3200" b="1" u="sng" dirty="0">
                <a:solidFill>
                  <a:schemeClr val="bg1"/>
                </a:solidFill>
              </a:rPr>
              <a:t>before the throne</a:t>
            </a:r>
            <a:r>
              <a:rPr lang="en-US" sz="3200" dirty="0">
                <a:solidFill>
                  <a:schemeClr val="bg1"/>
                </a:solidFill>
              </a:rPr>
              <a:t> </a:t>
            </a:r>
            <a:r>
              <a:rPr lang="en-US" sz="3200" i="1" dirty="0">
                <a:solidFill>
                  <a:schemeClr val="bg1"/>
                </a:solidFill>
              </a:rPr>
              <a:t>there was</a:t>
            </a:r>
            <a:r>
              <a:rPr lang="en-US" sz="3200" dirty="0">
                <a:solidFill>
                  <a:schemeClr val="bg1"/>
                </a:solidFill>
              </a:rPr>
              <a:t> a </a:t>
            </a:r>
            <a:r>
              <a:rPr lang="en-US" sz="3200" b="1" dirty="0" smtClean="0">
                <a:solidFill>
                  <a:srgbClr val="002060"/>
                </a:solidFill>
                <a:effectLst>
                  <a:glow rad="495300">
                    <a:schemeClr val="accent5">
                      <a:satMod val="175000"/>
                    </a:schemeClr>
                  </a:glow>
                  <a:reflection dist="12700" dir="5400000" sy="-100000" algn="bl" rotWithShape="0"/>
                </a:effectLst>
              </a:rPr>
              <a:t>sea of glass</a:t>
            </a:r>
            <a:r>
              <a:rPr lang="en-US" sz="3200" dirty="0" smtClean="0">
                <a:solidFill>
                  <a:schemeClr val="bg1"/>
                </a:solidFill>
              </a:rPr>
              <a:t> </a:t>
            </a:r>
            <a:r>
              <a:rPr lang="en-US" sz="3200" dirty="0">
                <a:solidFill>
                  <a:schemeClr val="bg1"/>
                </a:solidFill>
              </a:rPr>
              <a:t>like unto </a:t>
            </a:r>
            <a:r>
              <a:rPr lang="en-US" sz="3200" dirty="0" smtClean="0">
                <a:solidFill>
                  <a:schemeClr val="bg1"/>
                </a:solidFill>
              </a:rPr>
              <a:t>crystal …”</a:t>
            </a:r>
          </a:p>
          <a:p>
            <a:endParaRPr lang="en-US" sz="1100" dirty="0">
              <a:solidFill>
                <a:schemeClr val="bg1"/>
              </a:solidFill>
            </a:endParaRPr>
          </a:p>
          <a:p>
            <a:r>
              <a:rPr lang="en-US" dirty="0" err="1" smtClean="0">
                <a:solidFill>
                  <a:schemeClr val="bg1"/>
                </a:solidFill>
                <a:effectLst/>
              </a:rPr>
              <a:t>Locationally</a:t>
            </a:r>
            <a:r>
              <a:rPr lang="en-US" dirty="0" smtClean="0">
                <a:solidFill>
                  <a:schemeClr val="bg1"/>
                </a:solidFill>
                <a:effectLst/>
              </a:rPr>
              <a:t>, </a:t>
            </a:r>
            <a:r>
              <a:rPr lang="en-US" b="1" dirty="0" smtClean="0">
                <a:solidFill>
                  <a:srgbClr val="002060"/>
                </a:solidFill>
                <a:effectLst>
                  <a:glow rad="495300">
                    <a:schemeClr val="accent5">
                      <a:satMod val="175000"/>
                    </a:schemeClr>
                  </a:glow>
                  <a:reflection dist="12700" dir="5400000" sy="-100000" algn="bl" rotWithShape="0"/>
                </a:effectLst>
              </a:rPr>
              <a:t>it</a:t>
            </a:r>
            <a:r>
              <a:rPr lang="en-US" dirty="0" smtClean="0">
                <a:solidFill>
                  <a:schemeClr val="bg1"/>
                </a:solidFill>
                <a:effectLst/>
              </a:rPr>
              <a:t> is said that </a:t>
            </a:r>
            <a:r>
              <a:rPr lang="en-US" b="1" dirty="0" smtClean="0">
                <a:solidFill>
                  <a:srgbClr val="002060"/>
                </a:solidFill>
                <a:effectLst>
                  <a:glow rad="495300">
                    <a:schemeClr val="accent5">
                      <a:satMod val="175000"/>
                    </a:schemeClr>
                  </a:glow>
                  <a:reflection dist="12700" dir="5400000" sy="-100000" algn="bl" rotWithShape="0"/>
                </a:effectLst>
              </a:rPr>
              <a:t>it</a:t>
            </a:r>
            <a:r>
              <a:rPr lang="en-US" dirty="0" smtClean="0">
                <a:solidFill>
                  <a:schemeClr val="bg1"/>
                </a:solidFill>
                <a:effectLst/>
              </a:rPr>
              <a:t> is </a:t>
            </a:r>
            <a:r>
              <a:rPr lang="en-US" b="1" dirty="0" smtClean="0">
                <a:solidFill>
                  <a:schemeClr val="bg1"/>
                </a:solidFill>
                <a:effectLst/>
              </a:rPr>
              <a:t>“before the throne (of God)”</a:t>
            </a:r>
            <a:r>
              <a:rPr lang="en-US" dirty="0" smtClean="0">
                <a:solidFill>
                  <a:schemeClr val="bg1"/>
                </a:solidFill>
                <a:effectLst/>
              </a:rPr>
              <a:t> (</a:t>
            </a:r>
            <a:r>
              <a:rPr lang="en-US" b="1" dirty="0" smtClean="0">
                <a:solidFill>
                  <a:srgbClr val="00B050"/>
                </a:solidFill>
                <a:effectLst/>
              </a:rPr>
              <a:t>Rev.</a:t>
            </a:r>
            <a:r>
              <a:rPr lang="en-US" dirty="0" smtClean="0">
                <a:solidFill>
                  <a:schemeClr val="bg1"/>
                </a:solidFill>
                <a:effectLst/>
              </a:rPr>
              <a:t> 4:6), and the word </a:t>
            </a:r>
            <a:r>
              <a:rPr lang="en-US" b="1" dirty="0" smtClean="0">
                <a:solidFill>
                  <a:schemeClr val="bg1"/>
                </a:solidFill>
                <a:effectLst/>
              </a:rPr>
              <a:t>“before”</a:t>
            </a:r>
            <a:r>
              <a:rPr lang="en-US" dirty="0" smtClean="0">
                <a:solidFill>
                  <a:schemeClr val="bg1"/>
                </a:solidFill>
                <a:effectLst/>
              </a:rPr>
              <a:t> means </a:t>
            </a:r>
            <a:r>
              <a:rPr lang="en-US" b="1" u="sng" dirty="0" smtClean="0">
                <a:solidFill>
                  <a:schemeClr val="bg1"/>
                </a:solidFill>
                <a:effectLst/>
              </a:rPr>
              <a:t>across from</a:t>
            </a:r>
            <a:r>
              <a:rPr lang="en-US" dirty="0" smtClean="0">
                <a:solidFill>
                  <a:schemeClr val="bg1"/>
                </a:solidFill>
                <a:effectLst/>
              </a:rPr>
              <a:t>, or </a:t>
            </a:r>
            <a:r>
              <a:rPr lang="en-US" b="1" u="sng" dirty="0" err="1" smtClean="0">
                <a:solidFill>
                  <a:schemeClr val="bg1"/>
                </a:solidFill>
                <a:effectLst/>
              </a:rPr>
              <a:t>infront</a:t>
            </a:r>
            <a:r>
              <a:rPr lang="en-US" b="1" u="sng" dirty="0" smtClean="0">
                <a:solidFill>
                  <a:schemeClr val="bg1"/>
                </a:solidFill>
                <a:effectLst/>
              </a:rPr>
              <a:t> of</a:t>
            </a:r>
            <a:r>
              <a:rPr lang="en-US" dirty="0" smtClean="0">
                <a:solidFill>
                  <a:schemeClr val="bg1"/>
                </a:solidFill>
                <a:effectLst/>
              </a:rPr>
              <a:t>, or </a:t>
            </a:r>
            <a:r>
              <a:rPr lang="en-US" b="1" u="sng" dirty="0" err="1" smtClean="0">
                <a:solidFill>
                  <a:schemeClr val="bg1"/>
                </a:solidFill>
                <a:effectLst/>
              </a:rPr>
              <a:t>positionally</a:t>
            </a:r>
            <a:r>
              <a:rPr lang="en-US" b="1" u="sng" dirty="0" smtClean="0">
                <a:solidFill>
                  <a:schemeClr val="bg1"/>
                </a:solidFill>
                <a:effectLst/>
              </a:rPr>
              <a:t> opposite from</a:t>
            </a:r>
            <a:r>
              <a:rPr lang="en-US" dirty="0" smtClean="0">
                <a:solidFill>
                  <a:schemeClr val="bg1"/>
                </a:solidFill>
                <a:effectLst/>
              </a:rPr>
              <a:t>, sometimes positively, </a:t>
            </a:r>
            <a:r>
              <a:rPr lang="en-US" dirty="0" err="1" smtClean="0">
                <a:solidFill>
                  <a:schemeClr val="bg1"/>
                </a:solidFill>
                <a:effectLst/>
              </a:rPr>
              <a:t>othertimes</a:t>
            </a:r>
            <a:r>
              <a:rPr lang="en-US" dirty="0" smtClean="0">
                <a:solidFill>
                  <a:schemeClr val="bg1"/>
                </a:solidFill>
                <a:effectLst/>
              </a:rPr>
              <a:t> negatively (see </a:t>
            </a:r>
            <a:r>
              <a:rPr lang="en-US" b="1" dirty="0" smtClean="0">
                <a:solidFill>
                  <a:srgbClr val="00B050"/>
                </a:solidFill>
                <a:effectLst/>
              </a:rPr>
              <a:t>Gen.</a:t>
            </a:r>
            <a:r>
              <a:rPr lang="en-US" dirty="0" smtClean="0">
                <a:solidFill>
                  <a:schemeClr val="bg1"/>
                </a:solidFill>
                <a:effectLst/>
              </a:rPr>
              <a:t> 6:11, 7:1, 10:9, 13:9; </a:t>
            </a:r>
            <a:r>
              <a:rPr lang="en-US" b="1" dirty="0" smtClean="0">
                <a:solidFill>
                  <a:srgbClr val="00B050"/>
                </a:solidFill>
                <a:effectLst/>
              </a:rPr>
              <a:t>Mat.</a:t>
            </a:r>
            <a:r>
              <a:rPr lang="en-US" dirty="0" smtClean="0">
                <a:solidFill>
                  <a:schemeClr val="bg1"/>
                </a:solidFill>
                <a:effectLst/>
              </a:rPr>
              <a:t> 2:9, 5:24; </a:t>
            </a:r>
            <a:r>
              <a:rPr lang="en-US" b="1" dirty="0" smtClean="0">
                <a:solidFill>
                  <a:srgbClr val="00B050"/>
                </a:solidFill>
                <a:effectLst/>
              </a:rPr>
              <a:t>Mar.</a:t>
            </a:r>
            <a:r>
              <a:rPr lang="en-US" dirty="0" smtClean="0">
                <a:solidFill>
                  <a:schemeClr val="bg1"/>
                </a:solidFill>
                <a:effectLst/>
              </a:rPr>
              <a:t> 5:33; </a:t>
            </a:r>
            <a:r>
              <a:rPr lang="en-US" b="1" dirty="0" err="1" smtClean="0">
                <a:solidFill>
                  <a:srgbClr val="00B050"/>
                </a:solidFill>
                <a:effectLst/>
              </a:rPr>
              <a:t>Luk</a:t>
            </a:r>
            <a:r>
              <a:rPr lang="en-US" b="1" dirty="0" smtClean="0">
                <a:solidFill>
                  <a:srgbClr val="00B050"/>
                </a:solidFill>
                <a:effectLst/>
              </a:rPr>
              <a:t>.</a:t>
            </a:r>
            <a:r>
              <a:rPr lang="en-US" dirty="0" smtClean="0">
                <a:solidFill>
                  <a:schemeClr val="bg1"/>
                </a:solidFill>
                <a:effectLst/>
              </a:rPr>
              <a:t> 1:6).</a:t>
            </a:r>
          </a:p>
          <a:p>
            <a:endParaRPr lang="en-US" sz="1100" dirty="0">
              <a:solidFill>
                <a:schemeClr val="bg1"/>
              </a:solidFill>
            </a:endParaRPr>
          </a:p>
          <a:p>
            <a:r>
              <a:rPr lang="en-US" dirty="0" smtClean="0">
                <a:solidFill>
                  <a:schemeClr val="bg1"/>
                </a:solidFill>
                <a:effectLst/>
              </a:rPr>
              <a:t>This is important in connection with </a:t>
            </a:r>
            <a:r>
              <a:rPr lang="en-US" b="1" dirty="0" smtClean="0">
                <a:solidFill>
                  <a:srgbClr val="00B050"/>
                </a:solidFill>
                <a:effectLst/>
              </a:rPr>
              <a:t>Psalms</a:t>
            </a:r>
            <a:r>
              <a:rPr lang="en-US" dirty="0" smtClean="0">
                <a:solidFill>
                  <a:schemeClr val="bg1"/>
                </a:solidFill>
                <a:effectLst/>
              </a:rPr>
              <a:t> 77:13.</a:t>
            </a:r>
            <a:endParaRPr lang="en-US" dirty="0">
              <a:solidFill>
                <a:schemeClr val="bg1"/>
              </a:solidFill>
            </a:endParaRPr>
          </a:p>
        </p:txBody>
      </p:sp>
    </p:spTree>
    <p:extLst>
      <p:ext uri="{BB962C8B-B14F-4D97-AF65-F5344CB8AC3E}">
        <p14:creationId xmlns="" xmlns:p14="http://schemas.microsoft.com/office/powerpoint/2010/main" val="11755284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bg1"/>
                </a:solidFill>
              </a:rPr>
              <a:t>What is a </a:t>
            </a:r>
            <a:r>
              <a:rPr lang="en-US" sz="3200" b="1" dirty="0" smtClean="0">
                <a:solidFill>
                  <a:srgbClr val="002060"/>
                </a:solidFill>
                <a:effectLst>
                  <a:glow rad="495300">
                    <a:schemeClr val="accent5">
                      <a:satMod val="175000"/>
                    </a:schemeClr>
                  </a:glow>
                  <a:reflection dist="12700" dir="5400000" sy="-100000" algn="bl" rotWithShape="0"/>
                </a:effectLst>
              </a:rPr>
              <a:t>Sea</a:t>
            </a:r>
            <a:r>
              <a:rPr lang="en-US" sz="3200" b="1" dirty="0" smtClean="0">
                <a:solidFill>
                  <a:schemeClr val="bg1"/>
                </a:solidFill>
              </a:rPr>
              <a:t>?</a:t>
            </a:r>
            <a:endParaRPr lang="en-US" sz="3200" b="1" dirty="0">
              <a:solidFill>
                <a:schemeClr val="bg1"/>
              </a:solidFill>
            </a:endParaRPr>
          </a:p>
        </p:txBody>
      </p:sp>
      <p:sp>
        <p:nvSpPr>
          <p:cNvPr id="3" name="Content Placeholder 2"/>
          <p:cNvSpPr>
            <a:spLocks noGrp="1"/>
          </p:cNvSpPr>
          <p:nvPr>
            <p:ph idx="1"/>
          </p:nvPr>
        </p:nvSpPr>
        <p:spPr>
          <a:xfrm>
            <a:off x="166255" y="1600200"/>
            <a:ext cx="8853054" cy="5105400"/>
          </a:xfrm>
        </p:spPr>
        <p:txBody>
          <a:bodyPr anchor="ctr">
            <a:normAutofit/>
          </a:bodyPr>
          <a:lstStyle/>
          <a:p>
            <a:pPr lvl="1"/>
            <a:r>
              <a:rPr lang="en-US" dirty="0">
                <a:solidFill>
                  <a:schemeClr val="bg1"/>
                </a:solidFill>
              </a:rPr>
              <a:t>Gen 1:10  And God called the dry </a:t>
            </a:r>
            <a:r>
              <a:rPr lang="en-US" i="1" dirty="0">
                <a:solidFill>
                  <a:schemeClr val="bg1"/>
                </a:solidFill>
              </a:rPr>
              <a:t>land</a:t>
            </a:r>
            <a:r>
              <a:rPr lang="en-US" dirty="0">
                <a:solidFill>
                  <a:schemeClr val="bg1"/>
                </a:solidFill>
              </a:rPr>
              <a:t> Earth; and </a:t>
            </a:r>
            <a:r>
              <a:rPr lang="en-US" b="1" u="sng" dirty="0">
                <a:solidFill>
                  <a:schemeClr val="bg1"/>
                </a:solidFill>
              </a:rPr>
              <a:t>the gathering together of</a:t>
            </a:r>
            <a:r>
              <a:rPr lang="en-US" dirty="0">
                <a:solidFill>
                  <a:schemeClr val="bg1"/>
                </a:solidFill>
              </a:rPr>
              <a:t> </a:t>
            </a:r>
            <a:r>
              <a:rPr lang="en-US" b="1" dirty="0">
                <a:solidFill>
                  <a:srgbClr val="00B0F0"/>
                </a:solidFill>
              </a:rPr>
              <a:t>the waters</a:t>
            </a:r>
            <a:r>
              <a:rPr lang="en-US" dirty="0">
                <a:solidFill>
                  <a:schemeClr val="bg1"/>
                </a:solidFill>
              </a:rPr>
              <a:t> </a:t>
            </a:r>
            <a:r>
              <a:rPr lang="en-US" b="1" dirty="0">
                <a:solidFill>
                  <a:srgbClr val="FFFF00"/>
                </a:solidFill>
              </a:rPr>
              <a:t>called he</a:t>
            </a:r>
            <a:r>
              <a:rPr lang="en-US" dirty="0">
                <a:solidFill>
                  <a:schemeClr val="bg1"/>
                </a:solidFill>
              </a:rPr>
              <a:t> </a:t>
            </a:r>
            <a:r>
              <a:rPr lang="en-US" b="1" dirty="0" smtClean="0">
                <a:solidFill>
                  <a:srgbClr val="002060"/>
                </a:solidFill>
                <a:effectLst>
                  <a:glow rad="495300">
                    <a:schemeClr val="accent5">
                      <a:satMod val="175000"/>
                    </a:schemeClr>
                  </a:glow>
                  <a:reflection dist="12700" dir="5400000" sy="-100000" algn="bl" rotWithShape="0"/>
                </a:effectLst>
              </a:rPr>
              <a:t>Seas</a:t>
            </a:r>
            <a:r>
              <a:rPr lang="en-US" dirty="0" smtClean="0">
                <a:solidFill>
                  <a:schemeClr val="bg1"/>
                </a:solidFill>
              </a:rPr>
              <a:t>: </a:t>
            </a:r>
            <a:r>
              <a:rPr lang="en-US" dirty="0">
                <a:solidFill>
                  <a:schemeClr val="bg1"/>
                </a:solidFill>
              </a:rPr>
              <a:t>and God saw that </a:t>
            </a:r>
            <a:r>
              <a:rPr lang="en-US" i="1" dirty="0">
                <a:solidFill>
                  <a:schemeClr val="bg1"/>
                </a:solidFill>
              </a:rPr>
              <a:t>it was</a:t>
            </a:r>
            <a:r>
              <a:rPr lang="en-US" dirty="0">
                <a:solidFill>
                  <a:schemeClr val="bg1"/>
                </a:solidFill>
              </a:rPr>
              <a:t> good</a:t>
            </a:r>
            <a:r>
              <a:rPr lang="en-US" dirty="0" smtClean="0">
                <a:solidFill>
                  <a:schemeClr val="bg1"/>
                </a:solidFill>
              </a:rPr>
              <a:t>.</a:t>
            </a:r>
          </a:p>
          <a:p>
            <a:pPr lvl="1"/>
            <a:endParaRPr lang="en-US" sz="1000" dirty="0" smtClean="0">
              <a:solidFill>
                <a:schemeClr val="bg1"/>
              </a:solidFill>
            </a:endParaRPr>
          </a:p>
          <a:p>
            <a:pPr lvl="1"/>
            <a:r>
              <a:rPr lang="en-US" dirty="0" smtClean="0">
                <a:solidFill>
                  <a:schemeClr val="bg1"/>
                </a:solidFill>
              </a:rPr>
              <a:t>Gen </a:t>
            </a:r>
            <a:r>
              <a:rPr lang="en-US" dirty="0">
                <a:solidFill>
                  <a:schemeClr val="bg1"/>
                </a:solidFill>
              </a:rPr>
              <a:t>1:22  And God blessed them, saying, Be fruitful, and multiply, and fill </a:t>
            </a:r>
            <a:r>
              <a:rPr lang="en-US" b="1" dirty="0">
                <a:solidFill>
                  <a:srgbClr val="00B0F0"/>
                </a:solidFill>
              </a:rPr>
              <a:t>the waters</a:t>
            </a:r>
            <a:r>
              <a:rPr lang="en-US" dirty="0">
                <a:solidFill>
                  <a:schemeClr val="bg1"/>
                </a:solidFill>
              </a:rPr>
              <a:t> </a:t>
            </a:r>
            <a:r>
              <a:rPr lang="en-US" b="1" dirty="0">
                <a:solidFill>
                  <a:srgbClr val="FFFF00"/>
                </a:solidFill>
              </a:rPr>
              <a:t>in</a:t>
            </a:r>
            <a:r>
              <a:rPr lang="en-US" dirty="0">
                <a:solidFill>
                  <a:schemeClr val="bg1"/>
                </a:solidFill>
              </a:rPr>
              <a:t> </a:t>
            </a:r>
            <a:r>
              <a:rPr lang="en-US" b="1" u="sng" dirty="0">
                <a:solidFill>
                  <a:schemeClr val="bg1"/>
                </a:solidFill>
              </a:rPr>
              <a:t>the</a:t>
            </a:r>
            <a:r>
              <a:rPr lang="en-US" dirty="0">
                <a:solidFill>
                  <a:schemeClr val="bg1"/>
                </a:solidFill>
              </a:rPr>
              <a:t> </a:t>
            </a:r>
            <a:r>
              <a:rPr lang="en-US" b="1" dirty="0" smtClean="0">
                <a:solidFill>
                  <a:srgbClr val="002060"/>
                </a:solidFill>
                <a:effectLst>
                  <a:glow rad="495300">
                    <a:schemeClr val="accent5">
                      <a:satMod val="175000"/>
                    </a:schemeClr>
                  </a:glow>
                  <a:reflection dist="12700" dir="5400000" sy="-100000" algn="bl" rotWithShape="0"/>
                </a:effectLst>
              </a:rPr>
              <a:t>seas</a:t>
            </a:r>
            <a:r>
              <a:rPr lang="en-US" dirty="0" smtClean="0">
                <a:solidFill>
                  <a:schemeClr val="bg1"/>
                </a:solidFill>
              </a:rPr>
              <a:t>, </a:t>
            </a:r>
            <a:r>
              <a:rPr lang="en-US" dirty="0">
                <a:solidFill>
                  <a:schemeClr val="bg1"/>
                </a:solidFill>
              </a:rPr>
              <a:t>and let fowl multiply in the earth. </a:t>
            </a:r>
            <a:endParaRPr lang="en-US" dirty="0" smtClean="0">
              <a:solidFill>
                <a:schemeClr val="bg1"/>
              </a:solidFill>
            </a:endParaRPr>
          </a:p>
          <a:p>
            <a:pPr lvl="1"/>
            <a:endParaRPr lang="en-US" sz="1000" dirty="0">
              <a:solidFill>
                <a:schemeClr val="bg1"/>
              </a:solidFill>
            </a:endParaRPr>
          </a:p>
          <a:p>
            <a:r>
              <a:rPr lang="en-US" dirty="0">
                <a:solidFill>
                  <a:schemeClr val="bg1"/>
                </a:solidFill>
              </a:rPr>
              <a:t> </a:t>
            </a:r>
            <a:r>
              <a:rPr lang="en-US" dirty="0" smtClean="0">
                <a:solidFill>
                  <a:schemeClr val="bg1"/>
                </a:solidFill>
                <a:effectLst/>
              </a:rPr>
              <a:t> The “</a:t>
            </a:r>
            <a:r>
              <a:rPr lang="en-US" b="1" dirty="0" smtClean="0">
                <a:solidFill>
                  <a:srgbClr val="002060"/>
                </a:solidFill>
                <a:effectLst>
                  <a:glow rad="495300">
                    <a:schemeClr val="accent5">
                      <a:satMod val="175000"/>
                    </a:schemeClr>
                  </a:glow>
                  <a:reflection dist="12700" dir="5400000" sy="-100000" algn="bl" rotWithShape="0"/>
                </a:effectLst>
              </a:rPr>
              <a:t>Sea</a:t>
            </a:r>
            <a:r>
              <a:rPr lang="en-US" dirty="0" smtClean="0">
                <a:solidFill>
                  <a:schemeClr val="bg1"/>
                </a:solidFill>
                <a:effectLst/>
              </a:rPr>
              <a:t>” is </a:t>
            </a:r>
            <a:r>
              <a:rPr lang="en-US" b="1" u="sng" dirty="0" smtClean="0">
                <a:solidFill>
                  <a:schemeClr val="bg1"/>
                </a:solidFill>
                <a:effectLst/>
              </a:rPr>
              <a:t>the place</a:t>
            </a:r>
            <a:r>
              <a:rPr lang="en-US" dirty="0" smtClean="0">
                <a:solidFill>
                  <a:schemeClr val="bg1"/>
                </a:solidFill>
                <a:effectLst/>
              </a:rPr>
              <a:t> of the </a:t>
            </a:r>
            <a:r>
              <a:rPr lang="en-US" b="1" dirty="0" smtClean="0">
                <a:solidFill>
                  <a:schemeClr val="bg1"/>
                </a:solidFill>
                <a:effectLst/>
              </a:rPr>
              <a:t>“gathering together of </a:t>
            </a:r>
            <a:r>
              <a:rPr lang="en-US" b="1" dirty="0" smtClean="0">
                <a:solidFill>
                  <a:srgbClr val="00B0F0"/>
                </a:solidFill>
                <a:effectLst/>
              </a:rPr>
              <a:t>the waters</a:t>
            </a:r>
            <a:r>
              <a:rPr lang="en-US" b="1" dirty="0" smtClean="0">
                <a:solidFill>
                  <a:schemeClr val="bg1"/>
                </a:solidFill>
                <a:effectLst/>
              </a:rPr>
              <a:t>”</a:t>
            </a:r>
            <a:r>
              <a:rPr lang="en-US" dirty="0" smtClean="0">
                <a:solidFill>
                  <a:schemeClr val="bg1"/>
                </a:solidFill>
                <a:effectLst/>
              </a:rPr>
              <a:t>.</a:t>
            </a:r>
          </a:p>
          <a:p>
            <a:endParaRPr lang="en-US" dirty="0">
              <a:solidFill>
                <a:schemeClr val="bg1"/>
              </a:solidFill>
            </a:endParaRPr>
          </a:p>
        </p:txBody>
      </p:sp>
    </p:spTree>
    <p:extLst>
      <p:ext uri="{BB962C8B-B14F-4D97-AF65-F5344CB8AC3E}">
        <p14:creationId xmlns="" xmlns:p14="http://schemas.microsoft.com/office/powerpoint/2010/main" val="32752401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bg1"/>
                </a:solidFill>
              </a:rPr>
              <a:t>What is a </a:t>
            </a:r>
            <a:r>
              <a:rPr lang="en-US" sz="3200" b="1" dirty="0" smtClean="0">
                <a:solidFill>
                  <a:srgbClr val="002060"/>
                </a:solidFill>
                <a:effectLst>
                  <a:glow rad="495300">
                    <a:schemeClr val="accent5">
                      <a:satMod val="175000"/>
                    </a:schemeClr>
                  </a:glow>
                  <a:reflection dist="12700" dir="5400000" sy="-100000" algn="bl" rotWithShape="0"/>
                </a:effectLst>
              </a:rPr>
              <a:t>Sea</a:t>
            </a:r>
            <a:r>
              <a:rPr lang="en-US" sz="3200" b="1" dirty="0" smtClean="0">
                <a:solidFill>
                  <a:schemeClr val="bg1"/>
                </a:solidFill>
              </a:rPr>
              <a:t>?</a:t>
            </a:r>
            <a:endParaRPr lang="en-US" sz="3200" b="1" dirty="0">
              <a:solidFill>
                <a:schemeClr val="bg1"/>
              </a:solidFill>
            </a:endParaRPr>
          </a:p>
        </p:txBody>
      </p:sp>
      <p:sp>
        <p:nvSpPr>
          <p:cNvPr id="3" name="Content Placeholder 2"/>
          <p:cNvSpPr>
            <a:spLocks noGrp="1"/>
          </p:cNvSpPr>
          <p:nvPr>
            <p:ph idx="1"/>
          </p:nvPr>
        </p:nvSpPr>
        <p:spPr>
          <a:xfrm>
            <a:off x="166255" y="1219200"/>
            <a:ext cx="8853054" cy="5486400"/>
          </a:xfrm>
        </p:spPr>
        <p:txBody>
          <a:bodyPr anchor="ctr">
            <a:normAutofit fontScale="85000" lnSpcReduction="10000"/>
          </a:bodyPr>
          <a:lstStyle/>
          <a:p>
            <a:r>
              <a:rPr lang="en-US" dirty="0" err="1">
                <a:solidFill>
                  <a:schemeClr val="bg1"/>
                </a:solidFill>
              </a:rPr>
              <a:t>Psa</a:t>
            </a:r>
            <a:r>
              <a:rPr lang="en-US" dirty="0">
                <a:solidFill>
                  <a:schemeClr val="bg1"/>
                </a:solidFill>
              </a:rPr>
              <a:t> 104:5  </a:t>
            </a:r>
            <a:r>
              <a:rPr lang="en-US" i="1" dirty="0">
                <a:solidFill>
                  <a:schemeClr val="bg1"/>
                </a:solidFill>
              </a:rPr>
              <a:t>Who</a:t>
            </a:r>
            <a:r>
              <a:rPr lang="en-US" dirty="0">
                <a:solidFill>
                  <a:schemeClr val="bg1"/>
                </a:solidFill>
              </a:rPr>
              <a:t> laid </a:t>
            </a:r>
            <a:r>
              <a:rPr lang="en-US" b="1" u="sng" dirty="0">
                <a:solidFill>
                  <a:schemeClr val="bg1"/>
                </a:solidFill>
              </a:rPr>
              <a:t>the foundations of the earth</a:t>
            </a:r>
            <a:r>
              <a:rPr lang="en-US" dirty="0">
                <a:solidFill>
                  <a:schemeClr val="bg1"/>
                </a:solidFill>
              </a:rPr>
              <a:t>, </a:t>
            </a:r>
            <a:r>
              <a:rPr lang="en-US" i="1" dirty="0">
                <a:solidFill>
                  <a:schemeClr val="bg1"/>
                </a:solidFill>
              </a:rPr>
              <a:t>that</a:t>
            </a:r>
            <a:r>
              <a:rPr lang="en-US" dirty="0">
                <a:solidFill>
                  <a:schemeClr val="bg1"/>
                </a:solidFill>
              </a:rPr>
              <a:t> it should not be removed for ever. </a:t>
            </a:r>
            <a:endParaRPr lang="en-US" dirty="0" smtClean="0">
              <a:solidFill>
                <a:schemeClr val="bg1"/>
              </a:solidFill>
            </a:endParaRPr>
          </a:p>
          <a:p>
            <a:endParaRPr lang="en-US" sz="1300" dirty="0">
              <a:solidFill>
                <a:schemeClr val="bg1"/>
              </a:solidFill>
            </a:endParaRPr>
          </a:p>
          <a:p>
            <a:r>
              <a:rPr lang="en-US" dirty="0" err="1">
                <a:solidFill>
                  <a:schemeClr val="bg1"/>
                </a:solidFill>
              </a:rPr>
              <a:t>Psa</a:t>
            </a:r>
            <a:r>
              <a:rPr lang="en-US" dirty="0">
                <a:solidFill>
                  <a:schemeClr val="bg1"/>
                </a:solidFill>
              </a:rPr>
              <a:t> 104:6  Thou </a:t>
            </a:r>
            <a:r>
              <a:rPr lang="en-US" b="1" dirty="0" err="1">
                <a:solidFill>
                  <a:srgbClr val="FFFF00"/>
                </a:solidFill>
              </a:rPr>
              <a:t>coveredst</a:t>
            </a:r>
            <a:r>
              <a:rPr lang="en-US" dirty="0">
                <a:solidFill>
                  <a:schemeClr val="bg1"/>
                </a:solidFill>
              </a:rPr>
              <a:t> </a:t>
            </a:r>
            <a:r>
              <a:rPr lang="en-US" b="1" u="sng" dirty="0">
                <a:solidFill>
                  <a:schemeClr val="bg1"/>
                </a:solidFill>
              </a:rPr>
              <a:t>it</a:t>
            </a:r>
            <a:r>
              <a:rPr lang="en-US" dirty="0">
                <a:solidFill>
                  <a:schemeClr val="bg1"/>
                </a:solidFill>
              </a:rPr>
              <a:t> </a:t>
            </a:r>
            <a:r>
              <a:rPr lang="en-US" b="1" dirty="0">
                <a:solidFill>
                  <a:srgbClr val="00B0F0"/>
                </a:solidFill>
              </a:rPr>
              <a:t>with the deep as </a:t>
            </a:r>
            <a:r>
              <a:rPr lang="en-US" b="1" i="1" dirty="0">
                <a:solidFill>
                  <a:srgbClr val="00B0F0"/>
                </a:solidFill>
              </a:rPr>
              <a:t>with</a:t>
            </a:r>
            <a:r>
              <a:rPr lang="en-US" b="1" dirty="0">
                <a:solidFill>
                  <a:srgbClr val="00B0F0"/>
                </a:solidFill>
              </a:rPr>
              <a:t> a garment</a:t>
            </a:r>
            <a:r>
              <a:rPr lang="en-US" dirty="0">
                <a:solidFill>
                  <a:schemeClr val="bg1"/>
                </a:solidFill>
              </a:rPr>
              <a:t>: </a:t>
            </a:r>
            <a:r>
              <a:rPr lang="en-US" b="1" dirty="0">
                <a:solidFill>
                  <a:srgbClr val="00B0F0"/>
                </a:solidFill>
              </a:rPr>
              <a:t>the waters</a:t>
            </a:r>
            <a:r>
              <a:rPr lang="en-US" dirty="0">
                <a:solidFill>
                  <a:schemeClr val="bg1"/>
                </a:solidFill>
              </a:rPr>
              <a:t> </a:t>
            </a:r>
            <a:r>
              <a:rPr lang="en-US" b="1" u="sng" dirty="0">
                <a:solidFill>
                  <a:schemeClr val="bg1"/>
                </a:solidFill>
              </a:rPr>
              <a:t>stood above the mountains</a:t>
            </a:r>
            <a:r>
              <a:rPr lang="en-US" dirty="0">
                <a:solidFill>
                  <a:schemeClr val="bg1"/>
                </a:solidFill>
              </a:rPr>
              <a:t>. </a:t>
            </a:r>
            <a:endParaRPr lang="en-US" dirty="0" smtClean="0">
              <a:solidFill>
                <a:schemeClr val="bg1"/>
              </a:solidFill>
            </a:endParaRPr>
          </a:p>
          <a:p>
            <a:endParaRPr lang="en-US" sz="1200" dirty="0">
              <a:solidFill>
                <a:schemeClr val="bg1"/>
              </a:solidFill>
            </a:endParaRPr>
          </a:p>
          <a:p>
            <a:r>
              <a:rPr lang="en-US" dirty="0" err="1">
                <a:solidFill>
                  <a:schemeClr val="bg1"/>
                </a:solidFill>
              </a:rPr>
              <a:t>Psa</a:t>
            </a:r>
            <a:r>
              <a:rPr lang="en-US" dirty="0">
                <a:solidFill>
                  <a:schemeClr val="bg1"/>
                </a:solidFill>
              </a:rPr>
              <a:t> 104:7  At thy rebuke </a:t>
            </a:r>
            <a:r>
              <a:rPr lang="en-US" b="1" dirty="0">
                <a:solidFill>
                  <a:srgbClr val="00B0F0"/>
                </a:solidFill>
              </a:rPr>
              <a:t>they</a:t>
            </a:r>
            <a:r>
              <a:rPr lang="en-US" dirty="0">
                <a:solidFill>
                  <a:schemeClr val="bg1"/>
                </a:solidFill>
              </a:rPr>
              <a:t> fled; at the voice of thy thunder </a:t>
            </a:r>
            <a:r>
              <a:rPr lang="en-US" b="1" dirty="0">
                <a:solidFill>
                  <a:srgbClr val="00B0F0"/>
                </a:solidFill>
              </a:rPr>
              <a:t>they</a:t>
            </a:r>
            <a:r>
              <a:rPr lang="en-US" dirty="0">
                <a:solidFill>
                  <a:schemeClr val="bg1"/>
                </a:solidFill>
              </a:rPr>
              <a:t> hasted away. </a:t>
            </a:r>
            <a:endParaRPr lang="en-US" dirty="0" smtClean="0">
              <a:solidFill>
                <a:schemeClr val="bg1"/>
              </a:solidFill>
            </a:endParaRPr>
          </a:p>
          <a:p>
            <a:endParaRPr lang="en-US" sz="1200" dirty="0">
              <a:solidFill>
                <a:schemeClr val="bg1"/>
              </a:solidFill>
            </a:endParaRPr>
          </a:p>
          <a:p>
            <a:r>
              <a:rPr lang="en-US" dirty="0" err="1">
                <a:solidFill>
                  <a:schemeClr val="bg1"/>
                </a:solidFill>
              </a:rPr>
              <a:t>Psa</a:t>
            </a:r>
            <a:r>
              <a:rPr lang="en-US" dirty="0">
                <a:solidFill>
                  <a:schemeClr val="bg1"/>
                </a:solidFill>
              </a:rPr>
              <a:t> 104:8  </a:t>
            </a:r>
            <a:r>
              <a:rPr lang="en-US" b="1" dirty="0">
                <a:solidFill>
                  <a:srgbClr val="00B0F0"/>
                </a:solidFill>
              </a:rPr>
              <a:t>They</a:t>
            </a:r>
            <a:r>
              <a:rPr lang="en-US" dirty="0">
                <a:solidFill>
                  <a:schemeClr val="bg1"/>
                </a:solidFill>
              </a:rPr>
              <a:t> go up by the mountains; </a:t>
            </a:r>
            <a:r>
              <a:rPr lang="en-US" b="1" dirty="0">
                <a:solidFill>
                  <a:srgbClr val="00B0F0"/>
                </a:solidFill>
              </a:rPr>
              <a:t>they</a:t>
            </a:r>
            <a:r>
              <a:rPr lang="en-US" dirty="0">
                <a:solidFill>
                  <a:schemeClr val="bg1"/>
                </a:solidFill>
              </a:rPr>
              <a:t> go down by the valleys unto </a:t>
            </a:r>
            <a:r>
              <a:rPr lang="en-US" b="1" u="sng" dirty="0">
                <a:solidFill>
                  <a:schemeClr val="bg1"/>
                </a:solidFill>
              </a:rPr>
              <a:t>the place</a:t>
            </a:r>
            <a:r>
              <a:rPr lang="en-US" dirty="0">
                <a:solidFill>
                  <a:schemeClr val="bg1"/>
                </a:solidFill>
              </a:rPr>
              <a:t> which thou hast founded for </a:t>
            </a:r>
            <a:r>
              <a:rPr lang="en-US" b="1" dirty="0">
                <a:solidFill>
                  <a:srgbClr val="00B0F0"/>
                </a:solidFill>
              </a:rPr>
              <a:t>them</a:t>
            </a:r>
            <a:r>
              <a:rPr lang="en-US" dirty="0">
                <a:solidFill>
                  <a:schemeClr val="bg1"/>
                </a:solidFill>
              </a:rPr>
              <a:t>. </a:t>
            </a:r>
            <a:endParaRPr lang="en-US" dirty="0" smtClean="0">
              <a:solidFill>
                <a:schemeClr val="bg1"/>
              </a:solidFill>
            </a:endParaRPr>
          </a:p>
          <a:p>
            <a:endParaRPr lang="en-US" sz="1200" dirty="0">
              <a:solidFill>
                <a:schemeClr val="bg1"/>
              </a:solidFill>
            </a:endParaRPr>
          </a:p>
          <a:p>
            <a:r>
              <a:rPr lang="en-US" dirty="0" err="1">
                <a:solidFill>
                  <a:schemeClr val="bg1"/>
                </a:solidFill>
              </a:rPr>
              <a:t>Psa</a:t>
            </a:r>
            <a:r>
              <a:rPr lang="en-US" dirty="0">
                <a:solidFill>
                  <a:schemeClr val="bg1"/>
                </a:solidFill>
              </a:rPr>
              <a:t> 104:9  Thou hast set a bound that </a:t>
            </a:r>
            <a:r>
              <a:rPr lang="en-US" b="1" dirty="0">
                <a:solidFill>
                  <a:srgbClr val="00B0F0"/>
                </a:solidFill>
              </a:rPr>
              <a:t>they</a:t>
            </a:r>
            <a:r>
              <a:rPr lang="en-US" dirty="0">
                <a:solidFill>
                  <a:schemeClr val="bg1"/>
                </a:solidFill>
              </a:rPr>
              <a:t> may not pass over; that </a:t>
            </a:r>
            <a:r>
              <a:rPr lang="en-US" b="1" dirty="0">
                <a:solidFill>
                  <a:srgbClr val="00B0F0"/>
                </a:solidFill>
              </a:rPr>
              <a:t>they</a:t>
            </a:r>
            <a:r>
              <a:rPr lang="en-US" dirty="0">
                <a:solidFill>
                  <a:schemeClr val="bg1"/>
                </a:solidFill>
              </a:rPr>
              <a:t> turn not again to </a:t>
            </a:r>
            <a:r>
              <a:rPr lang="en-US" b="1" dirty="0">
                <a:solidFill>
                  <a:srgbClr val="FFFF00"/>
                </a:solidFill>
              </a:rPr>
              <a:t>cover</a:t>
            </a:r>
            <a:r>
              <a:rPr lang="en-US" dirty="0">
                <a:solidFill>
                  <a:schemeClr val="bg1"/>
                </a:solidFill>
              </a:rPr>
              <a:t> </a:t>
            </a:r>
            <a:r>
              <a:rPr lang="en-US" b="1" u="sng" dirty="0">
                <a:solidFill>
                  <a:schemeClr val="bg1"/>
                </a:solidFill>
              </a:rPr>
              <a:t>the earth</a:t>
            </a:r>
            <a:r>
              <a:rPr lang="en-US" dirty="0">
                <a:solidFill>
                  <a:schemeClr val="bg1"/>
                </a:solidFill>
              </a:rPr>
              <a:t>. </a:t>
            </a:r>
          </a:p>
        </p:txBody>
      </p:sp>
    </p:spTree>
    <p:extLst>
      <p:ext uri="{BB962C8B-B14F-4D97-AF65-F5344CB8AC3E}">
        <p14:creationId xmlns="" xmlns:p14="http://schemas.microsoft.com/office/powerpoint/2010/main" val="22208560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bg1"/>
                </a:solidFill>
              </a:rPr>
              <a:t>This is important to understand, as the </a:t>
            </a:r>
            <a:r>
              <a:rPr lang="en-US" sz="3200" b="1" dirty="0" smtClean="0">
                <a:solidFill>
                  <a:srgbClr val="00B0F0"/>
                </a:solidFill>
              </a:rPr>
              <a:t>“waters”</a:t>
            </a:r>
            <a:r>
              <a:rPr lang="en-US" sz="3200" b="1" dirty="0" smtClean="0">
                <a:solidFill>
                  <a:schemeClr val="bg1"/>
                </a:solidFill>
              </a:rPr>
              <a:t> actually </a:t>
            </a:r>
            <a:r>
              <a:rPr lang="en-US" sz="3200" b="1" dirty="0" smtClean="0">
                <a:solidFill>
                  <a:srgbClr val="FFFF00"/>
                </a:solidFill>
              </a:rPr>
              <a:t>“cover”</a:t>
            </a:r>
            <a:r>
              <a:rPr lang="en-US" sz="3200" b="1" dirty="0" smtClean="0">
                <a:solidFill>
                  <a:schemeClr val="bg1"/>
                </a:solidFill>
              </a:rPr>
              <a:t> the </a:t>
            </a:r>
            <a:r>
              <a:rPr lang="en-US" sz="3200" b="1" dirty="0" smtClean="0">
                <a:solidFill>
                  <a:srgbClr val="002060"/>
                </a:solidFill>
                <a:effectLst>
                  <a:glow rad="495300">
                    <a:schemeClr val="accent5">
                      <a:satMod val="175000"/>
                    </a:schemeClr>
                  </a:glow>
                  <a:reflection dist="12700" dir="5400000" sy="-100000" algn="bl" rotWithShape="0"/>
                </a:effectLst>
              </a:rPr>
              <a:t>Sea</a:t>
            </a:r>
            <a:r>
              <a:rPr lang="en-US" sz="3200" b="1" dirty="0" smtClean="0">
                <a:solidFill>
                  <a:schemeClr val="bg1"/>
                </a:solidFill>
              </a:rPr>
              <a:t>.</a:t>
            </a:r>
            <a:endParaRPr lang="en-US" sz="3200" b="1" dirty="0">
              <a:solidFill>
                <a:schemeClr val="bg1"/>
              </a:solidFill>
            </a:endParaRPr>
          </a:p>
        </p:txBody>
      </p:sp>
      <p:sp>
        <p:nvSpPr>
          <p:cNvPr id="3" name="Content Placeholder 2"/>
          <p:cNvSpPr>
            <a:spLocks noGrp="1"/>
          </p:cNvSpPr>
          <p:nvPr>
            <p:ph idx="1"/>
          </p:nvPr>
        </p:nvSpPr>
        <p:spPr>
          <a:xfrm>
            <a:off x="166255" y="1600200"/>
            <a:ext cx="8853054" cy="5105400"/>
          </a:xfrm>
        </p:spPr>
        <p:txBody>
          <a:bodyPr anchor="ctr">
            <a:normAutofit/>
          </a:bodyPr>
          <a:lstStyle/>
          <a:p>
            <a:pPr lvl="1"/>
            <a:r>
              <a:rPr lang="en-US" dirty="0">
                <a:solidFill>
                  <a:schemeClr val="bg1"/>
                </a:solidFill>
              </a:rPr>
              <a:t>Isa 11:9  They shall not hurt nor destroy in all my holy mountain: for the earth shall be </a:t>
            </a:r>
            <a:r>
              <a:rPr lang="en-US" b="1" u="sng" dirty="0">
                <a:solidFill>
                  <a:schemeClr val="bg1"/>
                </a:solidFill>
              </a:rPr>
              <a:t>full of</a:t>
            </a:r>
            <a:r>
              <a:rPr lang="en-US" dirty="0">
                <a:solidFill>
                  <a:schemeClr val="bg1"/>
                </a:solidFill>
              </a:rPr>
              <a:t> the knowledge of the LORD, </a:t>
            </a:r>
            <a:r>
              <a:rPr lang="en-US" b="1" dirty="0">
                <a:solidFill>
                  <a:srgbClr val="FFFF00"/>
                </a:solidFill>
              </a:rPr>
              <a:t>as</a:t>
            </a:r>
            <a:r>
              <a:rPr lang="en-US" dirty="0">
                <a:solidFill>
                  <a:schemeClr val="bg1"/>
                </a:solidFill>
              </a:rPr>
              <a:t> </a:t>
            </a:r>
            <a:r>
              <a:rPr lang="en-US" b="1" u="sng" dirty="0">
                <a:solidFill>
                  <a:schemeClr val="bg1"/>
                </a:solidFill>
              </a:rPr>
              <a:t>the waters</a:t>
            </a:r>
            <a:r>
              <a:rPr lang="en-US" dirty="0">
                <a:solidFill>
                  <a:schemeClr val="bg1"/>
                </a:solidFill>
              </a:rPr>
              <a:t> </a:t>
            </a:r>
            <a:r>
              <a:rPr lang="en-US" b="1" dirty="0">
                <a:solidFill>
                  <a:srgbClr val="FFFF00"/>
                </a:solidFill>
              </a:rPr>
              <a:t>cover</a:t>
            </a:r>
            <a:r>
              <a:rPr lang="en-US" dirty="0">
                <a:solidFill>
                  <a:schemeClr val="bg1"/>
                </a:solidFill>
              </a:rPr>
              <a:t> the </a:t>
            </a:r>
            <a:r>
              <a:rPr lang="en-US" b="1" dirty="0" smtClean="0">
                <a:solidFill>
                  <a:srgbClr val="002060"/>
                </a:solidFill>
                <a:effectLst>
                  <a:glow rad="495300">
                    <a:schemeClr val="accent5">
                      <a:satMod val="175000"/>
                    </a:schemeClr>
                  </a:glow>
                  <a:reflection dist="12700" dir="5400000" sy="-100000" algn="bl" rotWithShape="0"/>
                </a:effectLst>
              </a:rPr>
              <a:t>sea</a:t>
            </a:r>
            <a:r>
              <a:rPr lang="en-US" dirty="0" smtClean="0">
                <a:solidFill>
                  <a:schemeClr val="bg1"/>
                </a:solidFill>
              </a:rPr>
              <a:t>.</a:t>
            </a:r>
          </a:p>
          <a:p>
            <a:pPr lvl="1"/>
            <a:endParaRPr lang="en-US" sz="600" dirty="0">
              <a:solidFill>
                <a:schemeClr val="bg1"/>
              </a:solidFill>
            </a:endParaRPr>
          </a:p>
          <a:p>
            <a:pPr lvl="1"/>
            <a:r>
              <a:rPr lang="en-US" dirty="0" err="1" smtClean="0">
                <a:solidFill>
                  <a:schemeClr val="bg1"/>
                </a:solidFill>
              </a:rPr>
              <a:t>Hab</a:t>
            </a:r>
            <a:r>
              <a:rPr lang="en-US" dirty="0" smtClean="0">
                <a:solidFill>
                  <a:schemeClr val="bg1"/>
                </a:solidFill>
              </a:rPr>
              <a:t> </a:t>
            </a:r>
            <a:r>
              <a:rPr lang="en-US" dirty="0">
                <a:solidFill>
                  <a:schemeClr val="bg1"/>
                </a:solidFill>
              </a:rPr>
              <a:t>2:14  For the earth shall be </a:t>
            </a:r>
            <a:r>
              <a:rPr lang="en-US" b="1" u="sng" dirty="0">
                <a:solidFill>
                  <a:schemeClr val="bg1"/>
                </a:solidFill>
              </a:rPr>
              <a:t>filled with</a:t>
            </a:r>
            <a:r>
              <a:rPr lang="en-US" dirty="0">
                <a:solidFill>
                  <a:schemeClr val="bg1"/>
                </a:solidFill>
              </a:rPr>
              <a:t> the knowledge of the glory of the LORD, </a:t>
            </a:r>
            <a:r>
              <a:rPr lang="en-US" b="1" dirty="0" smtClean="0">
                <a:solidFill>
                  <a:srgbClr val="FFFF00"/>
                </a:solidFill>
              </a:rPr>
              <a:t>as</a:t>
            </a:r>
            <a:r>
              <a:rPr lang="en-US" dirty="0" smtClean="0">
                <a:solidFill>
                  <a:schemeClr val="bg1"/>
                </a:solidFill>
              </a:rPr>
              <a:t> </a:t>
            </a:r>
            <a:r>
              <a:rPr lang="en-US" b="1" u="sng" dirty="0" smtClean="0">
                <a:solidFill>
                  <a:schemeClr val="bg1"/>
                </a:solidFill>
              </a:rPr>
              <a:t>the waters</a:t>
            </a:r>
            <a:r>
              <a:rPr lang="en-US" dirty="0" smtClean="0">
                <a:solidFill>
                  <a:schemeClr val="bg1"/>
                </a:solidFill>
              </a:rPr>
              <a:t> </a:t>
            </a:r>
            <a:r>
              <a:rPr lang="en-US" b="1" dirty="0" smtClean="0">
                <a:solidFill>
                  <a:srgbClr val="FFFF00"/>
                </a:solidFill>
              </a:rPr>
              <a:t>cover</a:t>
            </a:r>
            <a:r>
              <a:rPr lang="en-US" dirty="0" smtClean="0">
                <a:solidFill>
                  <a:schemeClr val="bg1"/>
                </a:solidFill>
              </a:rPr>
              <a:t> the </a:t>
            </a:r>
            <a:r>
              <a:rPr lang="en-US" b="1" dirty="0" smtClean="0">
                <a:solidFill>
                  <a:srgbClr val="002060"/>
                </a:solidFill>
                <a:effectLst>
                  <a:glow rad="495300">
                    <a:schemeClr val="accent5">
                      <a:satMod val="175000"/>
                    </a:schemeClr>
                  </a:glow>
                  <a:reflection dist="12700" dir="5400000" sy="-100000" algn="bl" rotWithShape="0"/>
                </a:effectLst>
              </a:rPr>
              <a:t>sea</a:t>
            </a:r>
            <a:r>
              <a:rPr lang="en-US" dirty="0" smtClean="0">
                <a:solidFill>
                  <a:schemeClr val="bg1"/>
                </a:solidFill>
              </a:rPr>
              <a:t>.</a:t>
            </a:r>
          </a:p>
          <a:p>
            <a:endParaRPr lang="en-US" sz="1000" dirty="0">
              <a:solidFill>
                <a:schemeClr val="bg1"/>
              </a:solidFill>
            </a:endParaRPr>
          </a:p>
          <a:p>
            <a:r>
              <a:rPr lang="en-US" dirty="0" smtClean="0">
                <a:solidFill>
                  <a:schemeClr val="bg1"/>
                </a:solidFill>
                <a:effectLst/>
              </a:rPr>
              <a:t>The </a:t>
            </a:r>
            <a:r>
              <a:rPr lang="en-US" b="1" dirty="0" smtClean="0">
                <a:solidFill>
                  <a:srgbClr val="00B0F0"/>
                </a:solidFill>
                <a:effectLst/>
              </a:rPr>
              <a:t>“waters”</a:t>
            </a:r>
            <a:r>
              <a:rPr lang="en-US" dirty="0" smtClean="0">
                <a:solidFill>
                  <a:schemeClr val="bg1"/>
                </a:solidFill>
                <a:effectLst/>
              </a:rPr>
              <a:t> which are thus </a:t>
            </a:r>
            <a:r>
              <a:rPr lang="en-US" b="1" dirty="0" smtClean="0">
                <a:solidFill>
                  <a:schemeClr val="bg1"/>
                </a:solidFill>
                <a:effectLst/>
              </a:rPr>
              <a:t>“gathered together” “</a:t>
            </a:r>
            <a:r>
              <a:rPr lang="en-US" b="1" dirty="0" smtClean="0">
                <a:solidFill>
                  <a:srgbClr val="FFFF00"/>
                </a:solidFill>
                <a:effectLst/>
              </a:rPr>
              <a:t>cover</a:t>
            </a:r>
            <a:r>
              <a:rPr lang="en-US" b="1" dirty="0" smtClean="0">
                <a:solidFill>
                  <a:schemeClr val="bg1"/>
                </a:solidFill>
                <a:effectLst/>
              </a:rPr>
              <a:t>”</a:t>
            </a:r>
            <a:r>
              <a:rPr lang="en-US" dirty="0" smtClean="0">
                <a:solidFill>
                  <a:schemeClr val="bg1"/>
                </a:solidFill>
                <a:effectLst/>
              </a:rPr>
              <a:t> and fill the “</a:t>
            </a:r>
            <a:r>
              <a:rPr lang="en-US" b="1" dirty="0" smtClean="0">
                <a:solidFill>
                  <a:srgbClr val="002060"/>
                </a:solidFill>
                <a:effectLst>
                  <a:glow rad="495300">
                    <a:schemeClr val="accent5">
                      <a:satMod val="175000"/>
                    </a:schemeClr>
                  </a:glow>
                  <a:reflection dist="12700" dir="5400000" sy="-100000" algn="bl" rotWithShape="0"/>
                </a:effectLst>
              </a:rPr>
              <a:t>sea</a:t>
            </a:r>
            <a:r>
              <a:rPr lang="en-US" dirty="0" smtClean="0">
                <a:solidFill>
                  <a:schemeClr val="bg1"/>
                </a:solidFill>
                <a:effectLst/>
              </a:rPr>
              <a:t>”, which is the basin/bowl.</a:t>
            </a:r>
            <a:endParaRPr lang="en-US" dirty="0">
              <a:solidFill>
                <a:schemeClr val="bg1"/>
              </a:solidFill>
            </a:endParaRPr>
          </a:p>
        </p:txBody>
      </p:sp>
    </p:spTree>
    <p:extLst>
      <p:ext uri="{BB962C8B-B14F-4D97-AF65-F5344CB8AC3E}">
        <p14:creationId xmlns="" xmlns:p14="http://schemas.microsoft.com/office/powerpoint/2010/main" val="13000555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bg1"/>
                </a:solidFill>
              </a:rPr>
              <a:t>This is important to understand, as the </a:t>
            </a:r>
            <a:r>
              <a:rPr lang="en-US" sz="3200" b="1" dirty="0" smtClean="0">
                <a:solidFill>
                  <a:srgbClr val="00B0F0"/>
                </a:solidFill>
              </a:rPr>
              <a:t>“waters”</a:t>
            </a:r>
            <a:r>
              <a:rPr lang="en-US" sz="3200" b="1" dirty="0" smtClean="0">
                <a:solidFill>
                  <a:schemeClr val="bg1"/>
                </a:solidFill>
              </a:rPr>
              <a:t> actually </a:t>
            </a:r>
            <a:r>
              <a:rPr lang="en-US" sz="3200" b="1" dirty="0" smtClean="0">
                <a:solidFill>
                  <a:srgbClr val="FFFF00"/>
                </a:solidFill>
              </a:rPr>
              <a:t>“cover”</a:t>
            </a:r>
            <a:r>
              <a:rPr lang="en-US" sz="3200" b="1" dirty="0" smtClean="0">
                <a:solidFill>
                  <a:schemeClr val="bg1"/>
                </a:solidFill>
              </a:rPr>
              <a:t> the </a:t>
            </a:r>
            <a:r>
              <a:rPr lang="en-US" sz="3200" b="1" dirty="0" smtClean="0">
                <a:solidFill>
                  <a:srgbClr val="002060"/>
                </a:solidFill>
                <a:effectLst>
                  <a:glow rad="495300">
                    <a:schemeClr val="accent5">
                      <a:satMod val="175000"/>
                    </a:schemeClr>
                  </a:glow>
                  <a:reflection dist="12700" dir="5400000" sy="-100000" algn="bl" rotWithShape="0"/>
                </a:effectLst>
              </a:rPr>
              <a:t>Sea</a:t>
            </a:r>
            <a:r>
              <a:rPr lang="en-US" sz="3200" b="1" dirty="0" smtClean="0">
                <a:solidFill>
                  <a:schemeClr val="bg1"/>
                </a:solidFill>
              </a:rPr>
              <a:t>.</a:t>
            </a:r>
            <a:endParaRPr lang="en-US" sz="3200" b="1"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1537855"/>
            <a:ext cx="9144000" cy="5320145"/>
          </a:xfrm>
        </p:spPr>
      </p:pic>
    </p:spTree>
    <p:extLst>
      <p:ext uri="{BB962C8B-B14F-4D97-AF65-F5344CB8AC3E}">
        <p14:creationId xmlns="" xmlns:p14="http://schemas.microsoft.com/office/powerpoint/2010/main" val="32528415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500" b="1" dirty="0" smtClean="0">
                <a:solidFill>
                  <a:schemeClr val="bg1"/>
                </a:solidFill>
              </a:rPr>
              <a:t>Yet, the </a:t>
            </a:r>
            <a:r>
              <a:rPr lang="en-US" sz="2500" b="1" dirty="0" smtClean="0">
                <a:solidFill>
                  <a:srgbClr val="002060"/>
                </a:solidFill>
                <a:effectLst>
                  <a:glow rad="495300">
                    <a:schemeClr val="accent5">
                      <a:satMod val="175000"/>
                    </a:schemeClr>
                  </a:glow>
                  <a:reflection dist="12700" dir="5400000" sy="-100000" algn="bl" rotWithShape="0"/>
                </a:effectLst>
              </a:rPr>
              <a:t>Sea</a:t>
            </a:r>
            <a:r>
              <a:rPr lang="en-US" sz="2500" b="1" dirty="0" smtClean="0">
                <a:solidFill>
                  <a:schemeClr val="bg1"/>
                </a:solidFill>
              </a:rPr>
              <a:t> is more than is revealed in </a:t>
            </a:r>
            <a:r>
              <a:rPr lang="en-US" sz="2500" b="1" dirty="0" smtClean="0">
                <a:solidFill>
                  <a:srgbClr val="00B050"/>
                </a:solidFill>
              </a:rPr>
              <a:t>Gen.</a:t>
            </a:r>
            <a:r>
              <a:rPr lang="en-US" sz="2500" b="1" dirty="0" smtClean="0">
                <a:solidFill>
                  <a:schemeClr val="bg1"/>
                </a:solidFill>
              </a:rPr>
              <a:t> 1:10, as we also know it is connected to the Sanctuary, as per </a:t>
            </a:r>
            <a:r>
              <a:rPr lang="en-US" sz="2500" b="1" dirty="0" smtClean="0">
                <a:solidFill>
                  <a:srgbClr val="00B050"/>
                </a:solidFill>
              </a:rPr>
              <a:t>Psa.</a:t>
            </a:r>
            <a:r>
              <a:rPr lang="en-US" sz="2500" b="1" dirty="0" smtClean="0">
                <a:solidFill>
                  <a:schemeClr val="bg1"/>
                </a:solidFill>
              </a:rPr>
              <a:t> 77:13.</a:t>
            </a:r>
            <a:endParaRPr lang="en-US" sz="2500" b="1" dirty="0">
              <a:solidFill>
                <a:schemeClr val="bg1"/>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1468582"/>
            <a:ext cx="9144000" cy="5389418"/>
          </a:xfrm>
        </p:spPr>
      </p:pic>
    </p:spTree>
    <p:extLst>
      <p:ext uri="{BB962C8B-B14F-4D97-AF65-F5344CB8AC3E}">
        <p14:creationId xmlns="" xmlns:p14="http://schemas.microsoft.com/office/powerpoint/2010/main" val="1138622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500" b="1" dirty="0" smtClean="0">
                <a:solidFill>
                  <a:schemeClr val="bg1"/>
                </a:solidFill>
              </a:rPr>
              <a:t>Yet, the </a:t>
            </a:r>
            <a:r>
              <a:rPr lang="en-US" sz="2500" b="1" dirty="0" smtClean="0">
                <a:solidFill>
                  <a:srgbClr val="002060"/>
                </a:solidFill>
                <a:effectLst>
                  <a:glow rad="495300">
                    <a:schemeClr val="accent5">
                      <a:satMod val="175000"/>
                    </a:schemeClr>
                  </a:glow>
                  <a:reflection dist="12700" dir="5400000" sy="-100000" algn="bl" rotWithShape="0"/>
                </a:effectLst>
              </a:rPr>
              <a:t>Sea</a:t>
            </a:r>
            <a:r>
              <a:rPr lang="en-US" sz="2500" b="1" dirty="0" smtClean="0">
                <a:solidFill>
                  <a:schemeClr val="bg1"/>
                </a:solidFill>
              </a:rPr>
              <a:t> is more than is revealed in </a:t>
            </a:r>
            <a:r>
              <a:rPr lang="en-US" sz="2500" b="1" dirty="0" smtClean="0">
                <a:solidFill>
                  <a:srgbClr val="00B050"/>
                </a:solidFill>
              </a:rPr>
              <a:t>Gen.</a:t>
            </a:r>
            <a:r>
              <a:rPr lang="en-US" sz="2500" b="1" dirty="0" smtClean="0">
                <a:solidFill>
                  <a:schemeClr val="bg1"/>
                </a:solidFill>
              </a:rPr>
              <a:t> 1:10, as we also know it is connected to the Sanctuary, as per </a:t>
            </a:r>
            <a:r>
              <a:rPr lang="en-US" sz="2500" b="1" dirty="0" smtClean="0">
                <a:solidFill>
                  <a:srgbClr val="00B050"/>
                </a:solidFill>
              </a:rPr>
              <a:t>Psa.</a:t>
            </a:r>
            <a:r>
              <a:rPr lang="en-US" sz="2500" b="1" dirty="0" smtClean="0">
                <a:solidFill>
                  <a:schemeClr val="bg1"/>
                </a:solidFill>
              </a:rPr>
              <a:t> 77:13.</a:t>
            </a:r>
            <a:endParaRPr lang="en-US" sz="2500" b="1" dirty="0">
              <a:solidFill>
                <a:schemeClr val="bg1"/>
              </a:solidFill>
            </a:endParaRPr>
          </a:p>
        </p:txBody>
      </p:sp>
      <p:sp>
        <p:nvSpPr>
          <p:cNvPr id="3" name="Content Placeholder 2"/>
          <p:cNvSpPr>
            <a:spLocks noGrp="1"/>
          </p:cNvSpPr>
          <p:nvPr>
            <p:ph idx="1"/>
          </p:nvPr>
        </p:nvSpPr>
        <p:spPr>
          <a:xfrm>
            <a:off x="110835" y="1413164"/>
            <a:ext cx="8908473" cy="5347854"/>
          </a:xfrm>
        </p:spPr>
        <p:txBody>
          <a:bodyPr anchor="ctr">
            <a:normAutofit fontScale="92500" lnSpcReduction="20000"/>
          </a:bodyPr>
          <a:lstStyle/>
          <a:p>
            <a:r>
              <a:rPr lang="en-US" dirty="0" smtClean="0">
                <a:solidFill>
                  <a:schemeClr val="bg1"/>
                </a:solidFill>
              </a:rPr>
              <a:t>In the Sanctuary of the wilderness, the </a:t>
            </a:r>
            <a:r>
              <a:rPr lang="en-US" b="1" dirty="0" smtClean="0">
                <a:solidFill>
                  <a:srgbClr val="002060"/>
                </a:solidFill>
                <a:effectLst>
                  <a:glow rad="495300">
                    <a:schemeClr val="accent5">
                      <a:satMod val="175000"/>
                    </a:schemeClr>
                  </a:glow>
                  <a:reflection dist="12700" dir="5400000" sy="-100000" algn="bl" rotWithShape="0"/>
                </a:effectLst>
              </a:rPr>
              <a:t>Sea</a:t>
            </a:r>
            <a:r>
              <a:rPr lang="en-US" dirty="0" smtClean="0">
                <a:solidFill>
                  <a:schemeClr val="bg1"/>
                </a:solidFill>
              </a:rPr>
              <a:t> is also called the </a:t>
            </a:r>
            <a:r>
              <a:rPr lang="en-US" b="1" dirty="0" smtClean="0">
                <a:solidFill>
                  <a:schemeClr val="bg1"/>
                </a:solidFill>
              </a:rPr>
              <a:t>“</a:t>
            </a:r>
            <a:r>
              <a:rPr lang="en-US" b="1" dirty="0" smtClean="0">
                <a:solidFill>
                  <a:srgbClr val="FFC000"/>
                </a:solidFill>
              </a:rPr>
              <a:t>laver</a:t>
            </a:r>
            <a:r>
              <a:rPr lang="en-US" b="1" dirty="0" smtClean="0">
                <a:solidFill>
                  <a:schemeClr val="bg1"/>
                </a:solidFill>
              </a:rPr>
              <a:t>”</a:t>
            </a:r>
            <a:r>
              <a:rPr lang="en-US" dirty="0" smtClean="0">
                <a:solidFill>
                  <a:schemeClr val="bg1"/>
                </a:solidFill>
              </a:rPr>
              <a:t> of </a:t>
            </a:r>
            <a:r>
              <a:rPr lang="en-US" b="1" u="sng" dirty="0" smtClean="0">
                <a:solidFill>
                  <a:srgbClr val="FFC000"/>
                </a:solidFill>
              </a:rPr>
              <a:t>brass</a:t>
            </a:r>
            <a:r>
              <a:rPr lang="en-US" dirty="0" smtClean="0">
                <a:solidFill>
                  <a:schemeClr val="bg1"/>
                </a:solidFill>
              </a:rPr>
              <a:t> (</a:t>
            </a:r>
            <a:r>
              <a:rPr lang="nl-NL" b="1" dirty="0" smtClean="0">
                <a:solidFill>
                  <a:srgbClr val="00B050"/>
                </a:solidFill>
                <a:effectLst/>
              </a:rPr>
              <a:t>Exo.</a:t>
            </a:r>
            <a:r>
              <a:rPr lang="nl-NL" dirty="0" smtClean="0">
                <a:solidFill>
                  <a:schemeClr val="bg1"/>
                </a:solidFill>
                <a:effectLst/>
              </a:rPr>
              <a:t> 30:18,28, 31:9, 35:16, 38:8, 39:39, 40:7,11,30; </a:t>
            </a:r>
            <a:r>
              <a:rPr lang="nl-NL" b="1" dirty="0" smtClean="0">
                <a:solidFill>
                  <a:srgbClr val="00B050"/>
                </a:solidFill>
                <a:effectLst/>
              </a:rPr>
              <a:t>Lev.</a:t>
            </a:r>
            <a:r>
              <a:rPr lang="nl-NL" dirty="0" smtClean="0">
                <a:solidFill>
                  <a:schemeClr val="bg1"/>
                </a:solidFill>
                <a:effectLst/>
              </a:rPr>
              <a:t> 8:11; </a:t>
            </a:r>
            <a:r>
              <a:rPr lang="nl-NL" b="1" dirty="0" smtClean="0">
                <a:solidFill>
                  <a:srgbClr val="00B050"/>
                </a:solidFill>
                <a:effectLst/>
              </a:rPr>
              <a:t>1 Ki.</a:t>
            </a:r>
            <a:r>
              <a:rPr lang="nl-NL" dirty="0" smtClean="0">
                <a:solidFill>
                  <a:schemeClr val="bg1"/>
                </a:solidFill>
                <a:effectLst/>
              </a:rPr>
              <a:t> 7:30,38; </a:t>
            </a:r>
            <a:r>
              <a:rPr lang="nl-NL" b="1" dirty="0" smtClean="0">
                <a:solidFill>
                  <a:srgbClr val="00B050"/>
                </a:solidFill>
                <a:effectLst/>
              </a:rPr>
              <a:t>2 Ki.</a:t>
            </a:r>
            <a:r>
              <a:rPr lang="nl-NL" dirty="0" smtClean="0">
                <a:solidFill>
                  <a:schemeClr val="bg1"/>
                </a:solidFill>
                <a:effectLst/>
              </a:rPr>
              <a:t> 16:17</a:t>
            </a:r>
            <a:r>
              <a:rPr lang="en-US" dirty="0" smtClean="0">
                <a:solidFill>
                  <a:schemeClr val="bg1"/>
                </a:solidFill>
              </a:rPr>
              <a:t>) </a:t>
            </a:r>
            <a:r>
              <a:rPr lang="en-US" b="1" dirty="0" smtClean="0">
                <a:solidFill>
                  <a:srgbClr val="FFFF00"/>
                </a:solidFill>
              </a:rPr>
              <a:t>in</a:t>
            </a:r>
            <a:r>
              <a:rPr lang="en-US" dirty="0" smtClean="0">
                <a:solidFill>
                  <a:schemeClr val="bg1"/>
                </a:solidFill>
              </a:rPr>
              <a:t> which was placed </a:t>
            </a:r>
            <a:r>
              <a:rPr lang="en-US" b="1" dirty="0" smtClean="0">
                <a:solidFill>
                  <a:schemeClr val="bg1"/>
                </a:solidFill>
              </a:rPr>
              <a:t>“</a:t>
            </a:r>
            <a:r>
              <a:rPr lang="en-US" b="1" dirty="0" smtClean="0">
                <a:solidFill>
                  <a:srgbClr val="00B0F0"/>
                </a:solidFill>
              </a:rPr>
              <a:t>water</a:t>
            </a:r>
            <a:r>
              <a:rPr lang="en-US" b="1" dirty="0" smtClean="0">
                <a:solidFill>
                  <a:schemeClr val="bg1"/>
                </a:solidFill>
              </a:rPr>
              <a:t>”</a:t>
            </a:r>
            <a:r>
              <a:rPr lang="en-US" dirty="0" smtClean="0">
                <a:solidFill>
                  <a:schemeClr val="bg1"/>
                </a:solidFill>
              </a:rPr>
              <a:t>:</a:t>
            </a:r>
          </a:p>
          <a:p>
            <a:endParaRPr lang="en-US" sz="1100" dirty="0" smtClean="0">
              <a:solidFill>
                <a:schemeClr val="bg1"/>
              </a:solidFill>
            </a:endParaRPr>
          </a:p>
          <a:p>
            <a:pPr lvl="1"/>
            <a:r>
              <a:rPr lang="en-US" sz="3200" dirty="0" err="1" smtClean="0">
                <a:solidFill>
                  <a:schemeClr val="bg1"/>
                </a:solidFill>
              </a:rPr>
              <a:t>Exo</a:t>
            </a:r>
            <a:r>
              <a:rPr lang="en-US" sz="3200" dirty="0" smtClean="0">
                <a:solidFill>
                  <a:schemeClr val="bg1"/>
                </a:solidFill>
              </a:rPr>
              <a:t> 30:18</a:t>
            </a:r>
            <a:r>
              <a:rPr lang="en-US" sz="3200" dirty="0">
                <a:solidFill>
                  <a:schemeClr val="bg1"/>
                </a:solidFill>
              </a:rPr>
              <a:t>  Thou shalt also make a </a:t>
            </a:r>
            <a:r>
              <a:rPr lang="en-US" sz="3200" b="1" dirty="0">
                <a:solidFill>
                  <a:srgbClr val="FFC000"/>
                </a:solidFill>
              </a:rPr>
              <a:t>laver </a:t>
            </a:r>
            <a:r>
              <a:rPr lang="en-US" sz="3200" b="1" i="1" dirty="0">
                <a:solidFill>
                  <a:srgbClr val="FFC000"/>
                </a:solidFill>
              </a:rPr>
              <a:t>of</a:t>
            </a:r>
            <a:r>
              <a:rPr lang="en-US" sz="3200" b="1" dirty="0">
                <a:solidFill>
                  <a:srgbClr val="FFC000"/>
                </a:solidFill>
              </a:rPr>
              <a:t> brass</a:t>
            </a:r>
            <a:r>
              <a:rPr lang="en-US" sz="3200" dirty="0">
                <a:solidFill>
                  <a:schemeClr val="bg1"/>
                </a:solidFill>
              </a:rPr>
              <a:t>, and </a:t>
            </a:r>
            <a:r>
              <a:rPr lang="en-US" sz="3200" b="1" dirty="0">
                <a:solidFill>
                  <a:srgbClr val="FFC000"/>
                </a:solidFill>
              </a:rPr>
              <a:t>his foot </a:t>
            </a:r>
            <a:r>
              <a:rPr lang="en-US" sz="3200" b="1" i="1" dirty="0">
                <a:solidFill>
                  <a:srgbClr val="FFC000"/>
                </a:solidFill>
              </a:rPr>
              <a:t>also of</a:t>
            </a:r>
            <a:r>
              <a:rPr lang="en-US" sz="3200" b="1" dirty="0">
                <a:solidFill>
                  <a:srgbClr val="FFC000"/>
                </a:solidFill>
              </a:rPr>
              <a:t> brass</a:t>
            </a:r>
            <a:r>
              <a:rPr lang="en-US" sz="3200" dirty="0">
                <a:solidFill>
                  <a:schemeClr val="bg1"/>
                </a:solidFill>
              </a:rPr>
              <a:t>, to </a:t>
            </a:r>
            <a:r>
              <a:rPr lang="en-US" sz="3200" b="1" dirty="0">
                <a:solidFill>
                  <a:srgbClr val="00B0F0"/>
                </a:solidFill>
              </a:rPr>
              <a:t>wash</a:t>
            </a:r>
            <a:r>
              <a:rPr lang="en-US" sz="3200" dirty="0">
                <a:solidFill>
                  <a:schemeClr val="bg1"/>
                </a:solidFill>
              </a:rPr>
              <a:t> </a:t>
            </a:r>
            <a:r>
              <a:rPr lang="en-US" sz="3200" i="1" dirty="0">
                <a:solidFill>
                  <a:schemeClr val="bg1"/>
                </a:solidFill>
              </a:rPr>
              <a:t>withal:</a:t>
            </a:r>
            <a:r>
              <a:rPr lang="en-US" sz="3200" dirty="0">
                <a:solidFill>
                  <a:schemeClr val="bg1"/>
                </a:solidFill>
              </a:rPr>
              <a:t> and thou shalt put it between the tabernacle of the congregation and the altar, and thou shalt </a:t>
            </a:r>
            <a:r>
              <a:rPr lang="en-US" sz="3200" b="1" u="sng" dirty="0">
                <a:solidFill>
                  <a:schemeClr val="bg1"/>
                </a:solidFill>
              </a:rPr>
              <a:t>put</a:t>
            </a:r>
            <a:r>
              <a:rPr lang="en-US" sz="3200" dirty="0">
                <a:solidFill>
                  <a:schemeClr val="bg1"/>
                </a:solidFill>
              </a:rPr>
              <a:t> </a:t>
            </a:r>
            <a:r>
              <a:rPr lang="en-US" sz="3200" b="1" dirty="0">
                <a:solidFill>
                  <a:srgbClr val="00B0F0"/>
                </a:solidFill>
              </a:rPr>
              <a:t>water</a:t>
            </a:r>
            <a:r>
              <a:rPr lang="en-US" sz="3200" dirty="0">
                <a:solidFill>
                  <a:schemeClr val="bg1"/>
                </a:solidFill>
              </a:rPr>
              <a:t> </a:t>
            </a:r>
            <a:r>
              <a:rPr lang="en-US" sz="3200" b="1" u="sng" dirty="0">
                <a:solidFill>
                  <a:schemeClr val="bg1"/>
                </a:solidFill>
              </a:rPr>
              <a:t>there</a:t>
            </a:r>
            <a:r>
              <a:rPr lang="en-US" sz="3200" b="1" dirty="0">
                <a:solidFill>
                  <a:srgbClr val="FFFF00"/>
                </a:solidFill>
              </a:rPr>
              <a:t>in</a:t>
            </a:r>
            <a:r>
              <a:rPr lang="en-US" sz="3200" dirty="0" smtClean="0">
                <a:solidFill>
                  <a:schemeClr val="bg1"/>
                </a:solidFill>
              </a:rPr>
              <a:t>.</a:t>
            </a:r>
          </a:p>
          <a:p>
            <a:pPr lvl="1"/>
            <a:endParaRPr lang="en-US" sz="1100" dirty="0">
              <a:solidFill>
                <a:schemeClr val="bg1"/>
              </a:solidFill>
            </a:endParaRPr>
          </a:p>
          <a:p>
            <a:pPr lvl="1"/>
            <a:r>
              <a:rPr lang="en-US" sz="3200" dirty="0" err="1" smtClean="0">
                <a:solidFill>
                  <a:schemeClr val="bg1"/>
                </a:solidFill>
              </a:rPr>
              <a:t>Exo</a:t>
            </a:r>
            <a:r>
              <a:rPr lang="en-US" sz="3200" dirty="0" smtClean="0">
                <a:solidFill>
                  <a:schemeClr val="bg1"/>
                </a:solidFill>
              </a:rPr>
              <a:t> 40:7</a:t>
            </a:r>
            <a:r>
              <a:rPr lang="en-US" sz="3200" dirty="0">
                <a:solidFill>
                  <a:schemeClr val="bg1"/>
                </a:solidFill>
              </a:rPr>
              <a:t>  And thou shalt set </a:t>
            </a:r>
            <a:r>
              <a:rPr lang="en-US" sz="3200" b="1" dirty="0">
                <a:solidFill>
                  <a:srgbClr val="FFC000"/>
                </a:solidFill>
              </a:rPr>
              <a:t>the laver</a:t>
            </a:r>
            <a:r>
              <a:rPr lang="en-US" sz="3200" dirty="0">
                <a:solidFill>
                  <a:schemeClr val="bg1"/>
                </a:solidFill>
              </a:rPr>
              <a:t> between the </a:t>
            </a:r>
            <a:r>
              <a:rPr lang="en-US" sz="3200" dirty="0" smtClean="0">
                <a:solidFill>
                  <a:schemeClr val="bg1"/>
                </a:solidFill>
              </a:rPr>
              <a:t>tent </a:t>
            </a:r>
            <a:r>
              <a:rPr lang="en-US" sz="3200" dirty="0">
                <a:solidFill>
                  <a:schemeClr val="bg1"/>
                </a:solidFill>
              </a:rPr>
              <a:t>of the congregation and the altar, and shalt </a:t>
            </a:r>
            <a:r>
              <a:rPr lang="en-US" sz="3200" b="1" u="sng" dirty="0">
                <a:solidFill>
                  <a:schemeClr val="bg1"/>
                </a:solidFill>
              </a:rPr>
              <a:t>put</a:t>
            </a:r>
            <a:r>
              <a:rPr lang="en-US" sz="3200" dirty="0">
                <a:solidFill>
                  <a:schemeClr val="bg1"/>
                </a:solidFill>
              </a:rPr>
              <a:t> </a:t>
            </a:r>
            <a:r>
              <a:rPr lang="en-US" sz="3200" b="1" dirty="0">
                <a:solidFill>
                  <a:srgbClr val="00B0F0"/>
                </a:solidFill>
              </a:rPr>
              <a:t>water</a:t>
            </a:r>
            <a:r>
              <a:rPr lang="en-US" sz="3200" dirty="0">
                <a:solidFill>
                  <a:schemeClr val="bg1"/>
                </a:solidFill>
              </a:rPr>
              <a:t> </a:t>
            </a:r>
            <a:r>
              <a:rPr lang="en-US" sz="3200" b="1" u="sng" dirty="0">
                <a:solidFill>
                  <a:schemeClr val="bg1"/>
                </a:solidFill>
              </a:rPr>
              <a:t>there</a:t>
            </a:r>
            <a:r>
              <a:rPr lang="en-US" sz="3200" b="1" dirty="0">
                <a:solidFill>
                  <a:srgbClr val="FFFF00"/>
                </a:solidFill>
              </a:rPr>
              <a:t>in</a:t>
            </a:r>
            <a:r>
              <a:rPr lang="en-US" sz="3200" dirty="0" smtClean="0">
                <a:solidFill>
                  <a:schemeClr val="bg1"/>
                </a:solidFill>
              </a:rPr>
              <a:t>.</a:t>
            </a:r>
            <a:endParaRPr lang="en-US" sz="3200" dirty="0">
              <a:solidFill>
                <a:schemeClr val="bg1"/>
              </a:solidFill>
            </a:endParaRPr>
          </a:p>
        </p:txBody>
      </p:sp>
    </p:spTree>
    <p:extLst>
      <p:ext uri="{BB962C8B-B14F-4D97-AF65-F5344CB8AC3E}">
        <p14:creationId xmlns="" xmlns:p14="http://schemas.microsoft.com/office/powerpoint/2010/main" val="28180345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500" b="1" dirty="0" smtClean="0">
                <a:solidFill>
                  <a:schemeClr val="bg1"/>
                </a:solidFill>
              </a:rPr>
              <a:t>Yet, the </a:t>
            </a:r>
            <a:r>
              <a:rPr lang="en-US" sz="2500" b="1" dirty="0" smtClean="0">
                <a:solidFill>
                  <a:srgbClr val="002060"/>
                </a:solidFill>
                <a:effectLst>
                  <a:glow rad="495300">
                    <a:schemeClr val="accent5">
                      <a:satMod val="175000"/>
                    </a:schemeClr>
                  </a:glow>
                  <a:reflection dist="12700" dir="5400000" sy="-100000" algn="bl" rotWithShape="0"/>
                </a:effectLst>
              </a:rPr>
              <a:t>Sea</a:t>
            </a:r>
            <a:r>
              <a:rPr lang="en-US" sz="2500" b="1" dirty="0" smtClean="0">
                <a:solidFill>
                  <a:schemeClr val="bg1"/>
                </a:solidFill>
              </a:rPr>
              <a:t> is more than is revealed in </a:t>
            </a:r>
            <a:r>
              <a:rPr lang="en-US" sz="2500" b="1" dirty="0" smtClean="0">
                <a:solidFill>
                  <a:srgbClr val="00B050"/>
                </a:solidFill>
              </a:rPr>
              <a:t>Gen.</a:t>
            </a:r>
            <a:r>
              <a:rPr lang="en-US" sz="2500" b="1" dirty="0" smtClean="0">
                <a:solidFill>
                  <a:schemeClr val="bg1"/>
                </a:solidFill>
              </a:rPr>
              <a:t> 1:10, as we also know it is connected to the Sanctuary, as per </a:t>
            </a:r>
            <a:r>
              <a:rPr lang="en-US" sz="2500" b="1" dirty="0" smtClean="0">
                <a:solidFill>
                  <a:srgbClr val="00B050"/>
                </a:solidFill>
              </a:rPr>
              <a:t>Psa.</a:t>
            </a:r>
            <a:r>
              <a:rPr lang="en-US" sz="2500" b="1" dirty="0" smtClean="0">
                <a:solidFill>
                  <a:schemeClr val="bg1"/>
                </a:solidFill>
              </a:rPr>
              <a:t> 77:13.</a:t>
            </a:r>
            <a:endParaRPr lang="en-US" sz="2500" b="1" dirty="0">
              <a:solidFill>
                <a:schemeClr val="bg1"/>
              </a:solidFill>
            </a:endParaRPr>
          </a:p>
        </p:txBody>
      </p:sp>
      <p:sp>
        <p:nvSpPr>
          <p:cNvPr id="3" name="Content Placeholder 2"/>
          <p:cNvSpPr>
            <a:spLocks noGrp="1"/>
          </p:cNvSpPr>
          <p:nvPr>
            <p:ph idx="1"/>
          </p:nvPr>
        </p:nvSpPr>
        <p:spPr>
          <a:xfrm>
            <a:off x="110835" y="1413164"/>
            <a:ext cx="8908473" cy="5347854"/>
          </a:xfrm>
        </p:spPr>
        <p:txBody>
          <a:bodyPr anchor="ctr">
            <a:normAutofit fontScale="92500" lnSpcReduction="20000"/>
          </a:bodyPr>
          <a:lstStyle/>
          <a:p>
            <a:r>
              <a:rPr lang="en-US" sz="2800" dirty="0" smtClean="0">
                <a:solidFill>
                  <a:schemeClr val="bg1"/>
                </a:solidFill>
              </a:rPr>
              <a:t>In the Temple of Solomon, there were Ten </a:t>
            </a:r>
            <a:r>
              <a:rPr lang="en-US" sz="2800" b="1" dirty="0" smtClean="0">
                <a:solidFill>
                  <a:schemeClr val="bg1"/>
                </a:solidFill>
              </a:rPr>
              <a:t>“</a:t>
            </a:r>
            <a:r>
              <a:rPr lang="en-US" sz="2800" b="1" dirty="0" smtClean="0">
                <a:solidFill>
                  <a:srgbClr val="FFC000"/>
                </a:solidFill>
              </a:rPr>
              <a:t>lavers</a:t>
            </a:r>
            <a:r>
              <a:rPr lang="en-US" sz="2800" b="1" dirty="0" smtClean="0">
                <a:solidFill>
                  <a:schemeClr val="bg1"/>
                </a:solidFill>
              </a:rPr>
              <a:t>”</a:t>
            </a:r>
            <a:r>
              <a:rPr lang="en-US" sz="2800" dirty="0" smtClean="0">
                <a:solidFill>
                  <a:schemeClr val="bg1"/>
                </a:solidFill>
              </a:rPr>
              <a:t> of </a:t>
            </a:r>
            <a:r>
              <a:rPr lang="en-US" sz="2800" b="1" u="sng" dirty="0" smtClean="0">
                <a:solidFill>
                  <a:srgbClr val="FFC000"/>
                </a:solidFill>
              </a:rPr>
              <a:t>brass</a:t>
            </a:r>
            <a:r>
              <a:rPr lang="en-US" sz="2800" dirty="0" smtClean="0">
                <a:solidFill>
                  <a:schemeClr val="bg1"/>
                </a:solidFill>
              </a:rPr>
              <a:t> (each containing 40 ‘baths’) and a giant central one, held up &amp; supported by 12 oxen, called the </a:t>
            </a:r>
            <a:r>
              <a:rPr lang="en-US" sz="2800" b="1" dirty="0" smtClean="0">
                <a:solidFill>
                  <a:schemeClr val="bg1"/>
                </a:solidFill>
              </a:rPr>
              <a:t>“</a:t>
            </a:r>
            <a:r>
              <a:rPr lang="en-US" sz="2800" b="1" dirty="0" err="1" smtClean="0">
                <a:solidFill>
                  <a:srgbClr val="FFC000"/>
                </a:solidFill>
              </a:rPr>
              <a:t>brasen</a:t>
            </a:r>
            <a:r>
              <a:rPr lang="en-US" sz="2800" b="1" dirty="0" smtClean="0">
                <a:solidFill>
                  <a:schemeClr val="bg1"/>
                </a:solidFill>
              </a:rPr>
              <a:t>”</a:t>
            </a:r>
            <a:r>
              <a:rPr lang="en-US" sz="2800" dirty="0" smtClean="0">
                <a:solidFill>
                  <a:schemeClr val="bg1"/>
                </a:solidFill>
              </a:rPr>
              <a:t> </a:t>
            </a:r>
            <a:r>
              <a:rPr lang="en-US" sz="2800" b="1" dirty="0" smtClean="0">
                <a:solidFill>
                  <a:srgbClr val="002060"/>
                </a:solidFill>
                <a:effectLst>
                  <a:glow rad="495300">
                    <a:schemeClr val="accent5">
                      <a:satMod val="175000"/>
                    </a:schemeClr>
                  </a:glow>
                  <a:reflection dist="12700" dir="5400000" sy="-100000" algn="bl" rotWithShape="0"/>
                </a:effectLst>
              </a:rPr>
              <a:t>Sea</a:t>
            </a:r>
            <a:r>
              <a:rPr lang="en-US" sz="2800" dirty="0" smtClean="0">
                <a:solidFill>
                  <a:schemeClr val="bg1"/>
                </a:solidFill>
              </a:rPr>
              <a:t>, </a:t>
            </a:r>
            <a:r>
              <a:rPr lang="en-US" sz="2800" b="1" dirty="0" smtClean="0">
                <a:solidFill>
                  <a:srgbClr val="FFFF00"/>
                </a:solidFill>
              </a:rPr>
              <a:t>in</a:t>
            </a:r>
            <a:r>
              <a:rPr lang="en-US" sz="2800" dirty="0" smtClean="0">
                <a:solidFill>
                  <a:schemeClr val="bg1"/>
                </a:solidFill>
              </a:rPr>
              <a:t> which was placed </a:t>
            </a:r>
            <a:r>
              <a:rPr lang="en-US" sz="2800" b="1" dirty="0" smtClean="0">
                <a:solidFill>
                  <a:schemeClr val="bg1"/>
                </a:solidFill>
              </a:rPr>
              <a:t>“</a:t>
            </a:r>
            <a:r>
              <a:rPr lang="en-US" sz="2800" b="1" dirty="0" smtClean="0">
                <a:solidFill>
                  <a:srgbClr val="00B0F0"/>
                </a:solidFill>
              </a:rPr>
              <a:t>water</a:t>
            </a:r>
            <a:r>
              <a:rPr lang="en-US" sz="2800" b="1" dirty="0" smtClean="0">
                <a:solidFill>
                  <a:schemeClr val="bg1"/>
                </a:solidFill>
              </a:rPr>
              <a:t>” </a:t>
            </a:r>
            <a:r>
              <a:rPr lang="en-US" sz="2800" dirty="0" smtClean="0">
                <a:solidFill>
                  <a:schemeClr val="bg1"/>
                </a:solidFill>
              </a:rPr>
              <a:t>(containing, at one time </a:t>
            </a:r>
            <a:r>
              <a:rPr lang="en-US" sz="2800" b="1" dirty="0" smtClean="0">
                <a:solidFill>
                  <a:schemeClr val="bg1"/>
                </a:solidFill>
              </a:rPr>
              <a:t>“</a:t>
            </a:r>
            <a:r>
              <a:rPr lang="en-US" sz="2800" b="1" dirty="0" smtClean="0">
                <a:solidFill>
                  <a:srgbClr val="00B0F0"/>
                </a:solidFill>
              </a:rPr>
              <a:t>two thousand baths</a:t>
            </a:r>
            <a:r>
              <a:rPr lang="en-US" sz="2800" b="1" dirty="0" smtClean="0">
                <a:solidFill>
                  <a:schemeClr val="bg1"/>
                </a:solidFill>
              </a:rPr>
              <a:t>”</a:t>
            </a:r>
            <a:r>
              <a:rPr lang="en-US" sz="2800" dirty="0" smtClean="0">
                <a:solidFill>
                  <a:schemeClr val="bg1"/>
                </a:solidFill>
              </a:rPr>
              <a:t> (</a:t>
            </a:r>
            <a:r>
              <a:rPr lang="en-US" sz="2800" b="1" dirty="0" smtClean="0">
                <a:solidFill>
                  <a:srgbClr val="00B050"/>
                </a:solidFill>
              </a:rPr>
              <a:t>1 Ki.</a:t>
            </a:r>
            <a:r>
              <a:rPr lang="en-US" sz="2800" dirty="0" smtClean="0">
                <a:solidFill>
                  <a:schemeClr val="bg1"/>
                </a:solidFill>
              </a:rPr>
              <a:t> 7:26) and at another time </a:t>
            </a:r>
            <a:r>
              <a:rPr lang="en-US" sz="2800" b="1" dirty="0" smtClean="0">
                <a:solidFill>
                  <a:schemeClr val="bg1"/>
                </a:solidFill>
              </a:rPr>
              <a:t>“</a:t>
            </a:r>
            <a:r>
              <a:rPr lang="en-US" sz="2800" b="1" dirty="0" smtClean="0">
                <a:solidFill>
                  <a:srgbClr val="00B0F0"/>
                </a:solidFill>
              </a:rPr>
              <a:t>three thousand baths</a:t>
            </a:r>
            <a:r>
              <a:rPr lang="en-US" sz="2800" b="1" dirty="0" smtClean="0">
                <a:solidFill>
                  <a:schemeClr val="bg1"/>
                </a:solidFill>
              </a:rPr>
              <a:t>”</a:t>
            </a:r>
            <a:r>
              <a:rPr lang="en-US" sz="2800" dirty="0" smtClean="0">
                <a:solidFill>
                  <a:schemeClr val="bg1"/>
                </a:solidFill>
              </a:rPr>
              <a:t> (</a:t>
            </a:r>
            <a:r>
              <a:rPr lang="en-US" sz="2800" b="1" dirty="0" smtClean="0">
                <a:solidFill>
                  <a:srgbClr val="00B050"/>
                </a:solidFill>
              </a:rPr>
              <a:t>2 Chr.</a:t>
            </a:r>
            <a:r>
              <a:rPr lang="en-US" sz="2800" dirty="0" smtClean="0">
                <a:solidFill>
                  <a:schemeClr val="bg1"/>
                </a:solidFill>
              </a:rPr>
              <a:t> 4:5); see </a:t>
            </a:r>
            <a:r>
              <a:rPr lang="en-US" sz="2800" b="1" dirty="0" smtClean="0">
                <a:solidFill>
                  <a:srgbClr val="00B050"/>
                </a:solidFill>
                <a:effectLst/>
              </a:rPr>
              <a:t>1 Ki.</a:t>
            </a:r>
            <a:r>
              <a:rPr lang="en-US" sz="2800" dirty="0" smtClean="0">
                <a:solidFill>
                  <a:schemeClr val="bg1"/>
                </a:solidFill>
                <a:effectLst/>
              </a:rPr>
              <a:t> 7:23,24,25,39,44; </a:t>
            </a:r>
            <a:r>
              <a:rPr lang="en-US" sz="2800" b="1" dirty="0" smtClean="0">
                <a:solidFill>
                  <a:srgbClr val="00B050"/>
                </a:solidFill>
                <a:effectLst/>
              </a:rPr>
              <a:t>2 Ki.</a:t>
            </a:r>
            <a:r>
              <a:rPr lang="en-US" sz="2800" dirty="0" smtClean="0">
                <a:solidFill>
                  <a:schemeClr val="bg1"/>
                </a:solidFill>
                <a:effectLst/>
              </a:rPr>
              <a:t> 16:17, 25:13,16; </a:t>
            </a:r>
            <a:r>
              <a:rPr lang="en-US" sz="2800" b="1" dirty="0" smtClean="0">
                <a:solidFill>
                  <a:srgbClr val="00B050"/>
                </a:solidFill>
                <a:effectLst/>
              </a:rPr>
              <a:t>1 Chr.</a:t>
            </a:r>
            <a:r>
              <a:rPr lang="en-US" sz="2800" dirty="0" smtClean="0">
                <a:solidFill>
                  <a:schemeClr val="bg1"/>
                </a:solidFill>
                <a:effectLst/>
              </a:rPr>
              <a:t> 18:8; </a:t>
            </a:r>
            <a:r>
              <a:rPr lang="en-US" sz="2800" b="1" dirty="0" smtClean="0">
                <a:solidFill>
                  <a:srgbClr val="00B050"/>
                </a:solidFill>
                <a:effectLst/>
              </a:rPr>
              <a:t>2 Chr.</a:t>
            </a:r>
            <a:r>
              <a:rPr lang="en-US" sz="2800" dirty="0" smtClean="0">
                <a:solidFill>
                  <a:schemeClr val="bg1"/>
                </a:solidFill>
                <a:effectLst/>
              </a:rPr>
              <a:t> 4:2,3,4,6,10,15; </a:t>
            </a:r>
            <a:r>
              <a:rPr lang="en-US" sz="2800" b="1" dirty="0" smtClean="0">
                <a:solidFill>
                  <a:srgbClr val="00B050"/>
                </a:solidFill>
                <a:effectLst/>
              </a:rPr>
              <a:t>Jer.</a:t>
            </a:r>
            <a:r>
              <a:rPr lang="en-US" sz="2800" dirty="0" smtClean="0">
                <a:solidFill>
                  <a:schemeClr val="bg1"/>
                </a:solidFill>
                <a:effectLst/>
              </a:rPr>
              <a:t> 52:17,20</a:t>
            </a:r>
            <a:r>
              <a:rPr lang="en-US" sz="2800" dirty="0" smtClean="0">
                <a:solidFill>
                  <a:schemeClr val="bg1"/>
                </a:solidFill>
              </a:rPr>
              <a:t>):</a:t>
            </a:r>
          </a:p>
          <a:p>
            <a:endParaRPr lang="en-US" sz="1000" dirty="0">
              <a:solidFill>
                <a:schemeClr val="bg1"/>
              </a:solidFill>
            </a:endParaRPr>
          </a:p>
          <a:p>
            <a:pPr lvl="1"/>
            <a:r>
              <a:rPr lang="en-US" dirty="0" smtClean="0">
                <a:solidFill>
                  <a:schemeClr val="bg1"/>
                </a:solidFill>
              </a:rPr>
              <a:t>1 Ki </a:t>
            </a:r>
            <a:r>
              <a:rPr lang="en-US" dirty="0">
                <a:solidFill>
                  <a:schemeClr val="bg1"/>
                </a:solidFill>
              </a:rPr>
              <a:t>7:23  And he made a </a:t>
            </a:r>
            <a:r>
              <a:rPr lang="en-US" b="1" dirty="0">
                <a:solidFill>
                  <a:srgbClr val="FFC000"/>
                </a:solidFill>
              </a:rPr>
              <a:t>molten</a:t>
            </a:r>
            <a:r>
              <a:rPr lang="en-US" dirty="0">
                <a:solidFill>
                  <a:schemeClr val="bg1"/>
                </a:solidFill>
              </a:rPr>
              <a:t> </a:t>
            </a:r>
            <a:r>
              <a:rPr lang="en-US" b="1" dirty="0" smtClean="0">
                <a:solidFill>
                  <a:srgbClr val="002060"/>
                </a:solidFill>
                <a:effectLst>
                  <a:glow rad="495300">
                    <a:schemeClr val="accent5">
                      <a:satMod val="175000"/>
                    </a:schemeClr>
                  </a:glow>
                  <a:reflection dist="12700" dir="5400000" sy="-100000" algn="bl" rotWithShape="0"/>
                </a:effectLst>
              </a:rPr>
              <a:t>sea</a:t>
            </a:r>
            <a:r>
              <a:rPr lang="en-US" dirty="0" smtClean="0">
                <a:solidFill>
                  <a:schemeClr val="bg1"/>
                </a:solidFill>
              </a:rPr>
              <a:t>, </a:t>
            </a:r>
            <a:r>
              <a:rPr lang="en-US" dirty="0">
                <a:solidFill>
                  <a:schemeClr val="bg1"/>
                </a:solidFill>
              </a:rPr>
              <a:t>ten cubits from the one brim to the other: </a:t>
            </a:r>
            <a:r>
              <a:rPr lang="en-US" i="1" dirty="0">
                <a:solidFill>
                  <a:schemeClr val="bg1"/>
                </a:solidFill>
              </a:rPr>
              <a:t>it was</a:t>
            </a:r>
            <a:r>
              <a:rPr lang="en-US" dirty="0">
                <a:solidFill>
                  <a:schemeClr val="bg1"/>
                </a:solidFill>
              </a:rPr>
              <a:t> round all about, and his height </a:t>
            </a:r>
            <a:r>
              <a:rPr lang="en-US" i="1" dirty="0">
                <a:solidFill>
                  <a:schemeClr val="bg1"/>
                </a:solidFill>
              </a:rPr>
              <a:t>was</a:t>
            </a:r>
            <a:r>
              <a:rPr lang="en-US" dirty="0">
                <a:solidFill>
                  <a:schemeClr val="bg1"/>
                </a:solidFill>
              </a:rPr>
              <a:t> five cubits: and a line of thirty cubits did compass it round about. </a:t>
            </a:r>
            <a:endParaRPr lang="en-US" dirty="0" smtClean="0">
              <a:solidFill>
                <a:schemeClr val="bg1"/>
              </a:solidFill>
            </a:endParaRPr>
          </a:p>
          <a:p>
            <a:pPr lvl="1"/>
            <a:endParaRPr lang="en-US" sz="1200" dirty="0">
              <a:solidFill>
                <a:schemeClr val="bg1"/>
              </a:solidFill>
            </a:endParaRPr>
          </a:p>
          <a:p>
            <a:pPr lvl="1"/>
            <a:r>
              <a:rPr lang="en-US" dirty="0" smtClean="0">
                <a:solidFill>
                  <a:schemeClr val="bg1"/>
                </a:solidFill>
              </a:rPr>
              <a:t>1 </a:t>
            </a:r>
            <a:r>
              <a:rPr lang="en-US" dirty="0" err="1" smtClean="0">
                <a:solidFill>
                  <a:schemeClr val="bg1"/>
                </a:solidFill>
              </a:rPr>
              <a:t>Chr</a:t>
            </a:r>
            <a:r>
              <a:rPr lang="en-US" dirty="0" smtClean="0">
                <a:solidFill>
                  <a:schemeClr val="bg1"/>
                </a:solidFill>
              </a:rPr>
              <a:t> 18:8</a:t>
            </a:r>
            <a:r>
              <a:rPr lang="en-US" dirty="0">
                <a:solidFill>
                  <a:schemeClr val="bg1"/>
                </a:solidFill>
              </a:rPr>
              <a:t>  Likewise from </a:t>
            </a:r>
            <a:r>
              <a:rPr lang="en-US" dirty="0" err="1">
                <a:solidFill>
                  <a:schemeClr val="bg1"/>
                </a:solidFill>
              </a:rPr>
              <a:t>Tibhath</a:t>
            </a:r>
            <a:r>
              <a:rPr lang="en-US" dirty="0">
                <a:solidFill>
                  <a:schemeClr val="bg1"/>
                </a:solidFill>
              </a:rPr>
              <a:t>, and from Chun, cities of </a:t>
            </a:r>
            <a:r>
              <a:rPr lang="en-US" dirty="0" err="1">
                <a:solidFill>
                  <a:schemeClr val="bg1"/>
                </a:solidFill>
              </a:rPr>
              <a:t>Hadarezer</a:t>
            </a:r>
            <a:r>
              <a:rPr lang="en-US" dirty="0">
                <a:solidFill>
                  <a:schemeClr val="bg1"/>
                </a:solidFill>
              </a:rPr>
              <a:t>, brought David very much </a:t>
            </a:r>
            <a:r>
              <a:rPr lang="en-US" b="1" dirty="0">
                <a:solidFill>
                  <a:srgbClr val="FFC000"/>
                </a:solidFill>
              </a:rPr>
              <a:t>brass</a:t>
            </a:r>
            <a:r>
              <a:rPr lang="en-US" dirty="0">
                <a:solidFill>
                  <a:schemeClr val="bg1"/>
                </a:solidFill>
              </a:rPr>
              <a:t>, wherewith Solomon made the </a:t>
            </a:r>
            <a:r>
              <a:rPr lang="en-US" b="1" dirty="0" err="1">
                <a:solidFill>
                  <a:srgbClr val="FFC000"/>
                </a:solidFill>
              </a:rPr>
              <a:t>brasen</a:t>
            </a:r>
            <a:r>
              <a:rPr lang="en-US" dirty="0">
                <a:solidFill>
                  <a:schemeClr val="bg1"/>
                </a:solidFill>
              </a:rPr>
              <a:t> </a:t>
            </a:r>
            <a:r>
              <a:rPr lang="en-US" b="1" dirty="0" smtClean="0">
                <a:solidFill>
                  <a:srgbClr val="002060"/>
                </a:solidFill>
                <a:effectLst>
                  <a:glow rad="495300">
                    <a:schemeClr val="accent5">
                      <a:satMod val="175000"/>
                    </a:schemeClr>
                  </a:glow>
                  <a:reflection dist="12700" dir="5400000" sy="-100000" algn="bl" rotWithShape="0"/>
                </a:effectLst>
              </a:rPr>
              <a:t>sea</a:t>
            </a:r>
            <a:r>
              <a:rPr lang="en-US" dirty="0" smtClean="0">
                <a:solidFill>
                  <a:schemeClr val="bg1"/>
                </a:solidFill>
              </a:rPr>
              <a:t>, </a:t>
            </a:r>
            <a:r>
              <a:rPr lang="en-US" dirty="0">
                <a:solidFill>
                  <a:schemeClr val="bg1"/>
                </a:solidFill>
              </a:rPr>
              <a:t>and the pillars, and the vessels of </a:t>
            </a:r>
            <a:r>
              <a:rPr lang="en-US" b="1" dirty="0">
                <a:solidFill>
                  <a:srgbClr val="FFC000"/>
                </a:solidFill>
              </a:rPr>
              <a:t>brass</a:t>
            </a:r>
            <a:r>
              <a:rPr lang="en-US" dirty="0" smtClean="0">
                <a:solidFill>
                  <a:schemeClr val="bg1"/>
                </a:solidFill>
              </a:rPr>
              <a:t>.</a:t>
            </a:r>
          </a:p>
        </p:txBody>
      </p:sp>
    </p:spTree>
    <p:extLst>
      <p:ext uri="{BB962C8B-B14F-4D97-AF65-F5344CB8AC3E}">
        <p14:creationId xmlns="" xmlns:p14="http://schemas.microsoft.com/office/powerpoint/2010/main" val="24099697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p:spPr>
        <p:txBody>
          <a:bodyPr anchor="ctr">
            <a:normAutofit/>
          </a:bodyPr>
          <a:lstStyle/>
          <a:p>
            <a:pPr algn="ctr"/>
            <a:r>
              <a:rPr lang="en-US" sz="4000" dirty="0" smtClean="0">
                <a:solidFill>
                  <a:schemeClr val="bg1"/>
                </a:solidFill>
              </a:rPr>
              <a:t>Daniel’s name comes from </a:t>
            </a:r>
            <a:r>
              <a:rPr lang="en-US" sz="4000" b="1" dirty="0" smtClean="0">
                <a:solidFill>
                  <a:schemeClr val="bg1"/>
                </a:solidFill>
              </a:rPr>
              <a:t>“Dan”</a:t>
            </a:r>
            <a:r>
              <a:rPr lang="en-US" sz="4000" dirty="0" smtClean="0">
                <a:solidFill>
                  <a:schemeClr val="bg1"/>
                </a:solidFill>
              </a:rPr>
              <a:t> (judge, see Gen. 49:16) and </a:t>
            </a:r>
            <a:r>
              <a:rPr lang="en-US" sz="4000" b="1" dirty="0" smtClean="0">
                <a:solidFill>
                  <a:schemeClr val="bg1"/>
                </a:solidFill>
              </a:rPr>
              <a:t>“el”</a:t>
            </a:r>
            <a:r>
              <a:rPr lang="en-US" sz="4000" dirty="0" smtClean="0">
                <a:solidFill>
                  <a:schemeClr val="bg1"/>
                </a:solidFill>
              </a:rPr>
              <a:t> (God, see Gen. 28:17,19), which means, </a:t>
            </a:r>
            <a:r>
              <a:rPr lang="en-US" sz="4000" b="1" dirty="0" smtClean="0">
                <a:solidFill>
                  <a:schemeClr val="bg1"/>
                </a:solidFill>
              </a:rPr>
              <a:t>“Judgment of God”</a:t>
            </a:r>
            <a:r>
              <a:rPr lang="en-US" sz="4000" dirty="0" smtClean="0">
                <a:solidFill>
                  <a:schemeClr val="bg1"/>
                </a:solidFill>
              </a:rPr>
              <a:t>, or </a:t>
            </a:r>
            <a:r>
              <a:rPr lang="en-US" sz="4000" b="1" dirty="0" smtClean="0">
                <a:solidFill>
                  <a:schemeClr val="bg1"/>
                </a:solidFill>
              </a:rPr>
              <a:t>“God is my Judge”</a:t>
            </a:r>
            <a:r>
              <a:rPr lang="en-US" sz="4000" dirty="0" smtClean="0">
                <a:solidFill>
                  <a:schemeClr val="bg1"/>
                </a:solidFill>
              </a:rPr>
              <a:t>.</a:t>
            </a:r>
          </a:p>
          <a:p>
            <a:pPr algn="ctr"/>
            <a:endParaRPr lang="en-US" sz="4000" dirty="0">
              <a:solidFill>
                <a:schemeClr val="bg1"/>
              </a:solidFill>
            </a:endParaRPr>
          </a:p>
          <a:p>
            <a:pPr algn="ctr"/>
            <a:r>
              <a:rPr lang="en-US" sz="4000" b="1" dirty="0" smtClean="0">
                <a:solidFill>
                  <a:schemeClr val="bg1"/>
                </a:solidFill>
              </a:rPr>
              <a:t>The Revelation is of Jesus Christ and His character</a:t>
            </a:r>
            <a:r>
              <a:rPr lang="en-US" sz="4000" dirty="0" smtClean="0">
                <a:solidFill>
                  <a:schemeClr val="bg1"/>
                </a:solidFill>
              </a:rPr>
              <a:t> (see Rev. 1:1).</a:t>
            </a:r>
            <a:endParaRPr lang="en-US" sz="4000" dirty="0">
              <a:solidFill>
                <a:schemeClr val="bg1"/>
              </a:solidFill>
            </a:endParaRPr>
          </a:p>
        </p:txBody>
      </p:sp>
    </p:spTree>
    <p:extLst>
      <p:ext uri="{BB962C8B-B14F-4D97-AF65-F5344CB8AC3E}">
        <p14:creationId xmlns="" xmlns:p14="http://schemas.microsoft.com/office/powerpoint/2010/main" val="39884791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500" b="1" dirty="0" smtClean="0">
                <a:solidFill>
                  <a:schemeClr val="bg1"/>
                </a:solidFill>
              </a:rPr>
              <a:t>Yet, the </a:t>
            </a:r>
            <a:r>
              <a:rPr lang="en-US" sz="2500" b="1" dirty="0" smtClean="0">
                <a:solidFill>
                  <a:srgbClr val="002060"/>
                </a:solidFill>
                <a:effectLst>
                  <a:glow rad="495300">
                    <a:schemeClr val="accent5">
                      <a:satMod val="175000"/>
                    </a:schemeClr>
                  </a:glow>
                  <a:reflection dist="12700" dir="5400000" sy="-100000" algn="bl" rotWithShape="0"/>
                </a:effectLst>
              </a:rPr>
              <a:t>Sea</a:t>
            </a:r>
            <a:r>
              <a:rPr lang="en-US" sz="2500" b="1" dirty="0" smtClean="0">
                <a:solidFill>
                  <a:schemeClr val="bg1"/>
                </a:solidFill>
              </a:rPr>
              <a:t> is more than is revealed in </a:t>
            </a:r>
            <a:r>
              <a:rPr lang="en-US" sz="2500" b="1" dirty="0" smtClean="0">
                <a:solidFill>
                  <a:srgbClr val="00B050"/>
                </a:solidFill>
              </a:rPr>
              <a:t>Gen.</a:t>
            </a:r>
            <a:r>
              <a:rPr lang="en-US" sz="2500" b="1" dirty="0" smtClean="0">
                <a:solidFill>
                  <a:schemeClr val="bg1"/>
                </a:solidFill>
              </a:rPr>
              <a:t> 1:10, as we also know it is connected to the Sanctuary, as per </a:t>
            </a:r>
            <a:r>
              <a:rPr lang="en-US" sz="2500" b="1" dirty="0" smtClean="0">
                <a:solidFill>
                  <a:srgbClr val="00B050"/>
                </a:solidFill>
              </a:rPr>
              <a:t>Psa.</a:t>
            </a:r>
            <a:r>
              <a:rPr lang="en-US" sz="2500" b="1" dirty="0" smtClean="0">
                <a:solidFill>
                  <a:schemeClr val="bg1"/>
                </a:solidFill>
              </a:rPr>
              <a:t> 77:13.</a:t>
            </a:r>
            <a:endParaRPr lang="en-US" sz="2500" b="1"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1302906"/>
            <a:ext cx="9144000" cy="5555094"/>
          </a:xfrm>
        </p:spPr>
      </p:pic>
    </p:spTree>
    <p:extLst>
      <p:ext uri="{BB962C8B-B14F-4D97-AF65-F5344CB8AC3E}">
        <p14:creationId xmlns="" xmlns:p14="http://schemas.microsoft.com/office/powerpoint/2010/main" val="20347308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500" b="1" dirty="0" smtClean="0">
                <a:solidFill>
                  <a:schemeClr val="bg1"/>
                </a:solidFill>
              </a:rPr>
              <a:t>Yet, the </a:t>
            </a:r>
            <a:r>
              <a:rPr lang="en-US" sz="2500" b="1" dirty="0" smtClean="0">
                <a:solidFill>
                  <a:srgbClr val="002060"/>
                </a:solidFill>
                <a:effectLst>
                  <a:glow rad="495300">
                    <a:schemeClr val="accent5">
                      <a:satMod val="175000"/>
                    </a:schemeClr>
                  </a:glow>
                  <a:reflection dist="12700" dir="5400000" sy="-100000" algn="bl" rotWithShape="0"/>
                </a:effectLst>
              </a:rPr>
              <a:t>Sea</a:t>
            </a:r>
            <a:r>
              <a:rPr lang="en-US" sz="2500" b="1" dirty="0" smtClean="0">
                <a:solidFill>
                  <a:schemeClr val="bg1"/>
                </a:solidFill>
              </a:rPr>
              <a:t> is more than is revealed in </a:t>
            </a:r>
            <a:r>
              <a:rPr lang="en-US" sz="2500" b="1" dirty="0" smtClean="0">
                <a:solidFill>
                  <a:srgbClr val="00B050"/>
                </a:solidFill>
              </a:rPr>
              <a:t>Gen.</a:t>
            </a:r>
            <a:r>
              <a:rPr lang="en-US" sz="2500" b="1" dirty="0" smtClean="0">
                <a:solidFill>
                  <a:schemeClr val="bg1"/>
                </a:solidFill>
              </a:rPr>
              <a:t> 1:10, as we also know it is connected to the Sanctuary, as per </a:t>
            </a:r>
            <a:r>
              <a:rPr lang="en-US" sz="2500" b="1" dirty="0" smtClean="0">
                <a:solidFill>
                  <a:srgbClr val="00B050"/>
                </a:solidFill>
              </a:rPr>
              <a:t>Psa.</a:t>
            </a:r>
            <a:r>
              <a:rPr lang="en-US" sz="2500" b="1" dirty="0" smtClean="0">
                <a:solidFill>
                  <a:schemeClr val="bg1"/>
                </a:solidFill>
              </a:rPr>
              <a:t> 77:13.</a:t>
            </a:r>
            <a:endParaRPr lang="en-US" sz="2500" b="1" dirty="0">
              <a:solidFill>
                <a:schemeClr val="bg1"/>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1274618"/>
            <a:ext cx="9143999" cy="5583382"/>
          </a:xfrm>
        </p:spPr>
      </p:pic>
    </p:spTree>
    <p:extLst>
      <p:ext uri="{BB962C8B-B14F-4D97-AF65-F5344CB8AC3E}">
        <p14:creationId xmlns="" xmlns:p14="http://schemas.microsoft.com/office/powerpoint/2010/main" val="11523395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500" b="1" dirty="0" smtClean="0">
                <a:solidFill>
                  <a:schemeClr val="bg1"/>
                </a:solidFill>
              </a:rPr>
              <a:t>Yet, the </a:t>
            </a:r>
            <a:r>
              <a:rPr lang="en-US" sz="2500" b="1" dirty="0" smtClean="0">
                <a:solidFill>
                  <a:srgbClr val="002060"/>
                </a:solidFill>
                <a:effectLst>
                  <a:glow rad="495300">
                    <a:schemeClr val="accent5">
                      <a:satMod val="175000"/>
                    </a:schemeClr>
                  </a:glow>
                  <a:reflection dist="12700" dir="5400000" sy="-100000" algn="bl" rotWithShape="0"/>
                </a:effectLst>
              </a:rPr>
              <a:t>Sea</a:t>
            </a:r>
            <a:r>
              <a:rPr lang="en-US" sz="2500" b="1" dirty="0" smtClean="0">
                <a:solidFill>
                  <a:schemeClr val="bg1"/>
                </a:solidFill>
              </a:rPr>
              <a:t> is more than is revealed in </a:t>
            </a:r>
            <a:r>
              <a:rPr lang="en-US" sz="2500" b="1" dirty="0" smtClean="0">
                <a:solidFill>
                  <a:srgbClr val="00B050"/>
                </a:solidFill>
              </a:rPr>
              <a:t>Gen.</a:t>
            </a:r>
            <a:r>
              <a:rPr lang="en-US" sz="2500" b="1" dirty="0" smtClean="0">
                <a:solidFill>
                  <a:schemeClr val="bg1"/>
                </a:solidFill>
              </a:rPr>
              <a:t> 1:10, as we also know it is connected to the Sanctuary, as per </a:t>
            </a:r>
            <a:r>
              <a:rPr lang="en-US" sz="2500" b="1" dirty="0" smtClean="0">
                <a:solidFill>
                  <a:srgbClr val="00B050"/>
                </a:solidFill>
              </a:rPr>
              <a:t>Psa.</a:t>
            </a:r>
            <a:r>
              <a:rPr lang="en-US" sz="2500" b="1" dirty="0" smtClean="0">
                <a:solidFill>
                  <a:schemeClr val="bg1"/>
                </a:solidFill>
              </a:rPr>
              <a:t> 77:13.</a:t>
            </a:r>
            <a:endParaRPr lang="en-US" sz="2500" b="1" dirty="0">
              <a:solidFill>
                <a:schemeClr val="bg1"/>
              </a:solidFill>
            </a:endParaRPr>
          </a:p>
        </p:txBody>
      </p:sp>
      <p:sp>
        <p:nvSpPr>
          <p:cNvPr id="3" name="Content Placeholder 2"/>
          <p:cNvSpPr>
            <a:spLocks noGrp="1"/>
          </p:cNvSpPr>
          <p:nvPr>
            <p:ph idx="1"/>
          </p:nvPr>
        </p:nvSpPr>
        <p:spPr>
          <a:xfrm>
            <a:off x="138545" y="1288474"/>
            <a:ext cx="8853055" cy="5444836"/>
          </a:xfrm>
        </p:spPr>
        <p:txBody>
          <a:bodyPr anchor="ctr">
            <a:normAutofit lnSpcReduction="10000"/>
          </a:bodyPr>
          <a:lstStyle/>
          <a:p>
            <a:r>
              <a:rPr lang="en-US" dirty="0" smtClean="0">
                <a:solidFill>
                  <a:schemeClr val="bg1"/>
                </a:solidFill>
                <a:effectLst/>
              </a:rPr>
              <a:t>Thus the </a:t>
            </a:r>
            <a:r>
              <a:rPr lang="en-US" b="1" dirty="0" smtClean="0">
                <a:solidFill>
                  <a:srgbClr val="002060"/>
                </a:solidFill>
                <a:effectLst>
                  <a:glow rad="495300">
                    <a:schemeClr val="accent5">
                      <a:satMod val="175000"/>
                    </a:schemeClr>
                  </a:glow>
                  <a:reflection dist="12700" dir="5400000" sy="-100000" algn="bl" rotWithShape="0"/>
                </a:effectLst>
              </a:rPr>
              <a:t>Sea </a:t>
            </a:r>
            <a:r>
              <a:rPr lang="en-US" dirty="0" smtClean="0">
                <a:solidFill>
                  <a:schemeClr val="bg1"/>
                </a:solidFill>
                <a:effectLst/>
              </a:rPr>
              <a:t>is the </a:t>
            </a:r>
            <a:r>
              <a:rPr lang="en-US" b="1" dirty="0" smtClean="0">
                <a:solidFill>
                  <a:srgbClr val="FFC000"/>
                </a:solidFill>
                <a:effectLst/>
              </a:rPr>
              <a:t>brass</a:t>
            </a:r>
            <a:r>
              <a:rPr lang="en-US" dirty="0" smtClean="0">
                <a:solidFill>
                  <a:schemeClr val="bg1"/>
                </a:solidFill>
                <a:effectLst/>
              </a:rPr>
              <a:t> bowl or deep basin </a:t>
            </a:r>
            <a:r>
              <a:rPr lang="en-US" b="1" dirty="0" smtClean="0">
                <a:solidFill>
                  <a:srgbClr val="FFFF00"/>
                </a:solidFill>
                <a:effectLst/>
              </a:rPr>
              <a:t>in</a:t>
            </a:r>
            <a:r>
              <a:rPr lang="en-US" dirty="0" smtClean="0">
                <a:solidFill>
                  <a:schemeClr val="bg1"/>
                </a:solidFill>
                <a:effectLst/>
              </a:rPr>
              <a:t> which </a:t>
            </a:r>
            <a:r>
              <a:rPr lang="en-US" b="1" dirty="0" smtClean="0">
                <a:solidFill>
                  <a:srgbClr val="00B0F0"/>
                </a:solidFill>
                <a:effectLst/>
              </a:rPr>
              <a:t>waters</a:t>
            </a:r>
            <a:r>
              <a:rPr lang="en-US" dirty="0" smtClean="0">
                <a:solidFill>
                  <a:schemeClr val="bg1"/>
                </a:solidFill>
                <a:effectLst/>
              </a:rPr>
              <a:t> were to be gathered together, </a:t>
            </a:r>
            <a:r>
              <a:rPr lang="en-US" b="1" dirty="0" smtClean="0">
                <a:solidFill>
                  <a:srgbClr val="FFFF00"/>
                </a:solidFill>
                <a:effectLst/>
              </a:rPr>
              <a:t>in</a:t>
            </a:r>
            <a:r>
              <a:rPr lang="en-US" dirty="0" smtClean="0">
                <a:solidFill>
                  <a:schemeClr val="bg1"/>
                </a:solidFill>
                <a:effectLst/>
              </a:rPr>
              <a:t> which the </a:t>
            </a:r>
            <a:r>
              <a:rPr lang="en-US" b="1" dirty="0" smtClean="0">
                <a:solidFill>
                  <a:srgbClr val="FF0000"/>
                </a:solidFill>
                <a:effectLst/>
              </a:rPr>
              <a:t>blood</a:t>
            </a:r>
            <a:r>
              <a:rPr lang="en-US" dirty="0" smtClean="0">
                <a:solidFill>
                  <a:schemeClr val="bg1"/>
                </a:solidFill>
                <a:effectLst/>
              </a:rPr>
              <a:t> of the sacrifice upon the hands of the priests would be </a:t>
            </a:r>
            <a:r>
              <a:rPr lang="en-US" b="1" dirty="0" smtClean="0">
                <a:solidFill>
                  <a:srgbClr val="00B0F0"/>
                </a:solidFill>
                <a:effectLst/>
              </a:rPr>
              <a:t>washed</a:t>
            </a:r>
            <a:r>
              <a:rPr lang="en-US" dirty="0" smtClean="0">
                <a:solidFill>
                  <a:schemeClr val="bg1"/>
                </a:solidFill>
                <a:effectLst/>
              </a:rPr>
              <a:t> into, and flow to the bottom </a:t>
            </a:r>
            <a:r>
              <a:rPr lang="en-US" dirty="0" smtClean="0">
                <a:solidFill>
                  <a:srgbClr val="FFFF00"/>
                </a:solidFill>
                <a:effectLst/>
              </a:rPr>
              <a:t>(</a:t>
            </a:r>
            <a:r>
              <a:rPr lang="en-US" b="1" dirty="0" smtClean="0">
                <a:solidFill>
                  <a:srgbClr val="FF0000"/>
                </a:solidFill>
                <a:effectLst/>
              </a:rPr>
              <a:t>blood</a:t>
            </a:r>
            <a:r>
              <a:rPr lang="en-US" dirty="0" smtClean="0">
                <a:solidFill>
                  <a:srgbClr val="FFFF00"/>
                </a:solidFill>
                <a:effectLst/>
              </a:rPr>
              <a:t> and </a:t>
            </a:r>
            <a:r>
              <a:rPr lang="en-US" b="1" dirty="0" smtClean="0">
                <a:solidFill>
                  <a:srgbClr val="00B0F0"/>
                </a:solidFill>
                <a:effectLst/>
              </a:rPr>
              <a:t>water</a:t>
            </a:r>
            <a:r>
              <a:rPr lang="en-US" dirty="0" smtClean="0">
                <a:solidFill>
                  <a:srgbClr val="FFFF00"/>
                </a:solidFill>
                <a:effectLst/>
              </a:rPr>
              <a:t>, like the </a:t>
            </a:r>
            <a:r>
              <a:rPr lang="en-US" b="1" dirty="0" smtClean="0">
                <a:solidFill>
                  <a:srgbClr val="FF0000"/>
                </a:solidFill>
                <a:effectLst/>
              </a:rPr>
              <a:t>Red</a:t>
            </a:r>
            <a:r>
              <a:rPr lang="en-US" dirty="0" smtClean="0">
                <a:solidFill>
                  <a:srgbClr val="FFFF00"/>
                </a:solidFill>
                <a:effectLst/>
              </a:rPr>
              <a:t> </a:t>
            </a:r>
            <a:r>
              <a:rPr lang="en-US" b="1" dirty="0" smtClean="0">
                <a:solidFill>
                  <a:srgbClr val="00B0F0"/>
                </a:solidFill>
                <a:effectLst/>
              </a:rPr>
              <a:t>Sea</a:t>
            </a:r>
            <a:r>
              <a:rPr lang="en-US" dirty="0" smtClean="0">
                <a:solidFill>
                  <a:srgbClr val="FFFF00"/>
                </a:solidFill>
                <a:effectLst/>
              </a:rPr>
              <a:t> (</a:t>
            </a:r>
            <a:r>
              <a:rPr lang="en-US" b="1" dirty="0" smtClean="0">
                <a:solidFill>
                  <a:srgbClr val="00B050"/>
                </a:solidFill>
                <a:effectLst/>
              </a:rPr>
              <a:t>Psa.</a:t>
            </a:r>
            <a:r>
              <a:rPr lang="en-US" dirty="0" smtClean="0">
                <a:solidFill>
                  <a:srgbClr val="FFFF00"/>
                </a:solidFill>
                <a:effectLst/>
              </a:rPr>
              <a:t> </a:t>
            </a:r>
            <a:r>
              <a:rPr lang="en-US" dirty="0" smtClean="0">
                <a:solidFill>
                  <a:schemeClr val="bg1"/>
                </a:solidFill>
                <a:effectLst/>
              </a:rPr>
              <a:t>77:19</a:t>
            </a:r>
            <a:r>
              <a:rPr lang="en-US" dirty="0" smtClean="0">
                <a:solidFill>
                  <a:srgbClr val="FFFF00"/>
                </a:solidFill>
                <a:effectLst/>
              </a:rPr>
              <a:t>; </a:t>
            </a:r>
            <a:r>
              <a:rPr lang="en-US" b="1" dirty="0" smtClean="0">
                <a:solidFill>
                  <a:srgbClr val="00B050"/>
                </a:solidFill>
                <a:effectLst/>
              </a:rPr>
              <a:t>1 Cor.</a:t>
            </a:r>
            <a:r>
              <a:rPr lang="en-US" dirty="0" smtClean="0">
                <a:solidFill>
                  <a:srgbClr val="FFFF00"/>
                </a:solidFill>
                <a:effectLst/>
              </a:rPr>
              <a:t> </a:t>
            </a:r>
            <a:r>
              <a:rPr lang="en-US" dirty="0" smtClean="0">
                <a:solidFill>
                  <a:schemeClr val="bg1"/>
                </a:solidFill>
                <a:effectLst/>
              </a:rPr>
              <a:t>10:2</a:t>
            </a:r>
            <a:r>
              <a:rPr lang="en-US" dirty="0" smtClean="0">
                <a:solidFill>
                  <a:srgbClr val="FFFF00"/>
                </a:solidFill>
                <a:effectLst/>
              </a:rPr>
              <a:t>;  </a:t>
            </a:r>
            <a:r>
              <a:rPr lang="en-US" b="1" dirty="0" smtClean="0">
                <a:solidFill>
                  <a:srgbClr val="00B050"/>
                </a:solidFill>
                <a:effectLst/>
              </a:rPr>
              <a:t>Heb.</a:t>
            </a:r>
            <a:r>
              <a:rPr lang="en-US" dirty="0" smtClean="0">
                <a:solidFill>
                  <a:srgbClr val="FFFF00"/>
                </a:solidFill>
                <a:effectLst/>
              </a:rPr>
              <a:t> </a:t>
            </a:r>
            <a:r>
              <a:rPr lang="en-US" dirty="0" smtClean="0">
                <a:solidFill>
                  <a:schemeClr val="bg1"/>
                </a:solidFill>
                <a:effectLst/>
              </a:rPr>
              <a:t>11:29</a:t>
            </a:r>
            <a:r>
              <a:rPr lang="en-US" dirty="0" smtClean="0">
                <a:solidFill>
                  <a:srgbClr val="FFFF00"/>
                </a:solidFill>
                <a:effectLst/>
              </a:rPr>
              <a:t>), like birth and rebirth (</a:t>
            </a:r>
            <a:r>
              <a:rPr lang="en-US" b="1" dirty="0" smtClean="0">
                <a:solidFill>
                  <a:srgbClr val="00B050"/>
                </a:solidFill>
                <a:effectLst/>
              </a:rPr>
              <a:t>John</a:t>
            </a:r>
            <a:r>
              <a:rPr lang="en-US" dirty="0" smtClean="0">
                <a:solidFill>
                  <a:srgbClr val="FFFF00"/>
                </a:solidFill>
                <a:effectLst/>
              </a:rPr>
              <a:t> </a:t>
            </a:r>
            <a:r>
              <a:rPr lang="en-US" dirty="0" smtClean="0">
                <a:solidFill>
                  <a:schemeClr val="bg1"/>
                </a:solidFill>
                <a:effectLst/>
              </a:rPr>
              <a:t>3</a:t>
            </a:r>
            <a:r>
              <a:rPr lang="en-US" dirty="0" smtClean="0">
                <a:solidFill>
                  <a:srgbClr val="FFFF00"/>
                </a:solidFill>
                <a:effectLst/>
              </a:rPr>
              <a:t>), like baptism (</a:t>
            </a:r>
            <a:r>
              <a:rPr lang="en-US" dirty="0" smtClean="0">
                <a:solidFill>
                  <a:srgbClr val="00B050"/>
                </a:solidFill>
                <a:effectLst/>
              </a:rPr>
              <a:t>1 </a:t>
            </a:r>
            <a:r>
              <a:rPr lang="en-US" dirty="0" err="1" smtClean="0">
                <a:solidFill>
                  <a:srgbClr val="00B050"/>
                </a:solidFill>
                <a:effectLst/>
              </a:rPr>
              <a:t>Jhn</a:t>
            </a:r>
            <a:r>
              <a:rPr lang="en-US" dirty="0" smtClean="0">
                <a:solidFill>
                  <a:srgbClr val="00B050"/>
                </a:solidFill>
                <a:effectLst/>
              </a:rPr>
              <a:t>.</a:t>
            </a:r>
            <a:r>
              <a:rPr lang="en-US" dirty="0" smtClean="0">
                <a:solidFill>
                  <a:srgbClr val="FFFF00"/>
                </a:solidFill>
                <a:effectLst/>
              </a:rPr>
              <a:t> </a:t>
            </a:r>
            <a:r>
              <a:rPr lang="en-US" dirty="0" smtClean="0">
                <a:solidFill>
                  <a:schemeClr val="bg1"/>
                </a:solidFill>
                <a:effectLst/>
              </a:rPr>
              <a:t>5:6,8</a:t>
            </a:r>
            <a:r>
              <a:rPr lang="en-US" dirty="0" smtClean="0">
                <a:solidFill>
                  <a:srgbClr val="FFFF00"/>
                </a:solidFill>
                <a:effectLst/>
              </a:rPr>
              <a:t>), like the book of </a:t>
            </a:r>
            <a:r>
              <a:rPr lang="en-US" b="1" dirty="0" smtClean="0">
                <a:solidFill>
                  <a:srgbClr val="00B050"/>
                </a:solidFill>
                <a:effectLst/>
              </a:rPr>
              <a:t>Acts</a:t>
            </a:r>
            <a:r>
              <a:rPr lang="en-US" dirty="0" smtClean="0">
                <a:solidFill>
                  <a:srgbClr val="FFFF00"/>
                </a:solidFill>
                <a:effectLst/>
              </a:rPr>
              <a:t> (the book of the Laver), like at the cross (</a:t>
            </a:r>
            <a:r>
              <a:rPr lang="en-US" b="1" dirty="0" err="1" smtClean="0">
                <a:solidFill>
                  <a:srgbClr val="00B050"/>
                </a:solidFill>
                <a:effectLst/>
              </a:rPr>
              <a:t>Jhn</a:t>
            </a:r>
            <a:r>
              <a:rPr lang="en-US" b="1" dirty="0" smtClean="0">
                <a:solidFill>
                  <a:srgbClr val="00B050"/>
                </a:solidFill>
                <a:effectLst/>
              </a:rPr>
              <a:t>.</a:t>
            </a:r>
            <a:r>
              <a:rPr lang="en-US" dirty="0" smtClean="0">
                <a:solidFill>
                  <a:srgbClr val="FFFF00"/>
                </a:solidFill>
                <a:effectLst/>
              </a:rPr>
              <a:t> </a:t>
            </a:r>
            <a:r>
              <a:rPr lang="en-US" dirty="0" smtClean="0">
                <a:solidFill>
                  <a:schemeClr val="bg1"/>
                </a:solidFill>
                <a:effectLst/>
              </a:rPr>
              <a:t>19:34</a:t>
            </a:r>
            <a:r>
              <a:rPr lang="en-US" dirty="0" smtClean="0">
                <a:solidFill>
                  <a:srgbClr val="FFFF00"/>
                </a:solidFill>
                <a:effectLst/>
              </a:rPr>
              <a:t>; </a:t>
            </a:r>
            <a:r>
              <a:rPr lang="en-US" b="1" dirty="0" smtClean="0">
                <a:solidFill>
                  <a:srgbClr val="00B050"/>
                </a:solidFill>
                <a:effectLst/>
              </a:rPr>
              <a:t>1 </a:t>
            </a:r>
            <a:r>
              <a:rPr lang="en-US" b="1" dirty="0" err="1" smtClean="0">
                <a:solidFill>
                  <a:srgbClr val="00B050"/>
                </a:solidFill>
                <a:effectLst/>
              </a:rPr>
              <a:t>Jhn</a:t>
            </a:r>
            <a:r>
              <a:rPr lang="en-US" b="1" dirty="0" smtClean="0">
                <a:solidFill>
                  <a:srgbClr val="00B050"/>
                </a:solidFill>
                <a:effectLst/>
              </a:rPr>
              <a:t>.</a:t>
            </a:r>
            <a:r>
              <a:rPr lang="en-US" dirty="0" smtClean="0">
                <a:solidFill>
                  <a:srgbClr val="FFFF00"/>
                </a:solidFill>
                <a:effectLst/>
              </a:rPr>
              <a:t> </a:t>
            </a:r>
            <a:r>
              <a:rPr lang="en-US" dirty="0" smtClean="0">
                <a:solidFill>
                  <a:schemeClr val="bg1"/>
                </a:solidFill>
                <a:effectLst/>
              </a:rPr>
              <a:t>5:6,8</a:t>
            </a:r>
            <a:r>
              <a:rPr lang="en-US" dirty="0" smtClean="0">
                <a:solidFill>
                  <a:srgbClr val="FFFF00"/>
                </a:solidFill>
                <a:effectLst/>
              </a:rPr>
              <a:t>), like death, burial and resurrection (</a:t>
            </a:r>
            <a:r>
              <a:rPr lang="en-US" b="1" dirty="0" smtClean="0">
                <a:solidFill>
                  <a:srgbClr val="00B050"/>
                </a:solidFill>
                <a:effectLst/>
              </a:rPr>
              <a:t>Rom.</a:t>
            </a:r>
            <a:r>
              <a:rPr lang="en-US" dirty="0" smtClean="0">
                <a:solidFill>
                  <a:srgbClr val="FFFF00"/>
                </a:solidFill>
                <a:effectLst/>
              </a:rPr>
              <a:t> </a:t>
            </a:r>
            <a:r>
              <a:rPr lang="en-US" dirty="0" smtClean="0">
                <a:solidFill>
                  <a:schemeClr val="bg1"/>
                </a:solidFill>
                <a:effectLst/>
              </a:rPr>
              <a:t>6:1-11</a:t>
            </a:r>
            <a:r>
              <a:rPr lang="en-US" dirty="0" smtClean="0">
                <a:solidFill>
                  <a:srgbClr val="FFFF00"/>
                </a:solidFill>
                <a:effectLst/>
              </a:rPr>
              <a:t>; </a:t>
            </a:r>
            <a:r>
              <a:rPr lang="en-US" b="1" dirty="0" smtClean="0">
                <a:solidFill>
                  <a:srgbClr val="00B050"/>
                </a:solidFill>
                <a:effectLst/>
              </a:rPr>
              <a:t>Gal.</a:t>
            </a:r>
            <a:r>
              <a:rPr lang="en-US" dirty="0" smtClean="0">
                <a:solidFill>
                  <a:srgbClr val="FFFF00"/>
                </a:solidFill>
                <a:effectLst/>
              </a:rPr>
              <a:t> </a:t>
            </a:r>
            <a:r>
              <a:rPr lang="en-US" dirty="0" smtClean="0">
                <a:solidFill>
                  <a:schemeClr val="bg1"/>
                </a:solidFill>
                <a:effectLst/>
              </a:rPr>
              <a:t>3:27</a:t>
            </a:r>
            <a:r>
              <a:rPr lang="en-US" dirty="0" smtClean="0">
                <a:solidFill>
                  <a:srgbClr val="FFFF00"/>
                </a:solidFill>
                <a:effectLst/>
              </a:rPr>
              <a:t>; </a:t>
            </a:r>
            <a:r>
              <a:rPr lang="en-US" b="1" dirty="0" smtClean="0">
                <a:solidFill>
                  <a:srgbClr val="00B050"/>
                </a:solidFill>
                <a:effectLst/>
              </a:rPr>
              <a:t>1 Pet.</a:t>
            </a:r>
            <a:r>
              <a:rPr lang="en-US" dirty="0" smtClean="0">
                <a:solidFill>
                  <a:srgbClr val="FFFF00"/>
                </a:solidFill>
                <a:effectLst/>
              </a:rPr>
              <a:t> </a:t>
            </a:r>
            <a:r>
              <a:rPr lang="en-US" dirty="0" smtClean="0">
                <a:solidFill>
                  <a:schemeClr val="bg1"/>
                </a:solidFill>
                <a:effectLst/>
              </a:rPr>
              <a:t>3:21</a:t>
            </a:r>
            <a:r>
              <a:rPr lang="en-US" dirty="0" smtClean="0">
                <a:solidFill>
                  <a:srgbClr val="FFFF00"/>
                </a:solidFill>
                <a:effectLst/>
              </a:rPr>
              <a:t>), and our sins are cast into the depth of the sea (</a:t>
            </a:r>
            <a:r>
              <a:rPr lang="en-US" b="1" dirty="0" smtClean="0">
                <a:solidFill>
                  <a:srgbClr val="00B050"/>
                </a:solidFill>
                <a:effectLst/>
              </a:rPr>
              <a:t>Mic.</a:t>
            </a:r>
            <a:r>
              <a:rPr lang="en-US" dirty="0" smtClean="0">
                <a:solidFill>
                  <a:srgbClr val="FFFF00"/>
                </a:solidFill>
                <a:effectLst/>
              </a:rPr>
              <a:t> </a:t>
            </a:r>
            <a:r>
              <a:rPr lang="en-US" dirty="0" smtClean="0">
                <a:solidFill>
                  <a:schemeClr val="bg1"/>
                </a:solidFill>
                <a:effectLst/>
              </a:rPr>
              <a:t>7:19</a:t>
            </a:r>
            <a:r>
              <a:rPr lang="en-US" dirty="0" smtClean="0">
                <a:solidFill>
                  <a:srgbClr val="FFFF00"/>
                </a:solidFill>
                <a:effectLst/>
              </a:rPr>
              <a:t>)).</a:t>
            </a:r>
            <a:endParaRPr lang="en-US" dirty="0">
              <a:solidFill>
                <a:srgbClr val="FFFF00"/>
              </a:solidFill>
            </a:endParaRPr>
          </a:p>
        </p:txBody>
      </p:sp>
    </p:spTree>
    <p:extLst>
      <p:ext uri="{BB962C8B-B14F-4D97-AF65-F5344CB8AC3E}">
        <p14:creationId xmlns="" xmlns:p14="http://schemas.microsoft.com/office/powerpoint/2010/main" val="29852304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1382"/>
          </a:xfrm>
        </p:spPr>
        <p:txBody>
          <a:bodyPr>
            <a:noAutofit/>
          </a:bodyPr>
          <a:lstStyle/>
          <a:p>
            <a:r>
              <a:rPr lang="en-US" sz="2800" b="1" dirty="0" smtClean="0">
                <a:solidFill>
                  <a:schemeClr val="bg1"/>
                </a:solidFill>
              </a:rPr>
              <a:t>What then are the “</a:t>
            </a:r>
            <a:r>
              <a:rPr lang="en-US" sz="2800" b="1" dirty="0" smtClean="0">
                <a:solidFill>
                  <a:srgbClr val="00B0F0"/>
                </a:solidFill>
              </a:rPr>
              <a:t>waters</a:t>
            </a:r>
            <a:r>
              <a:rPr lang="en-US" sz="2800" b="1" dirty="0" smtClean="0">
                <a:solidFill>
                  <a:schemeClr val="bg1"/>
                </a:solidFill>
              </a:rPr>
              <a:t>” that “</a:t>
            </a:r>
            <a:r>
              <a:rPr lang="en-US" sz="2800" b="1" dirty="0" smtClean="0">
                <a:solidFill>
                  <a:srgbClr val="FFFF00"/>
                </a:solidFill>
              </a:rPr>
              <a:t>cover</a:t>
            </a:r>
            <a:r>
              <a:rPr lang="en-US" sz="2800" b="1" dirty="0" smtClean="0">
                <a:solidFill>
                  <a:schemeClr val="bg1"/>
                </a:solidFill>
              </a:rPr>
              <a:t>” the </a:t>
            </a:r>
            <a:r>
              <a:rPr lang="en-US" sz="2800" b="1" dirty="0" smtClean="0">
                <a:solidFill>
                  <a:srgbClr val="002060"/>
                </a:solidFill>
                <a:effectLst>
                  <a:glow rad="495300">
                    <a:schemeClr val="accent5">
                      <a:satMod val="175000"/>
                    </a:schemeClr>
                  </a:glow>
                  <a:reflection dist="12700" dir="5400000" sy="-100000" algn="bl" rotWithShape="0"/>
                </a:effectLst>
              </a:rPr>
              <a:t>Sea</a:t>
            </a:r>
            <a:r>
              <a:rPr lang="en-US" sz="2800" b="1" dirty="0" smtClean="0">
                <a:solidFill>
                  <a:schemeClr val="bg1"/>
                </a:solidFill>
              </a:rPr>
              <a:t>?</a:t>
            </a:r>
            <a:endParaRPr lang="en-US" sz="2800" b="1" dirty="0">
              <a:solidFill>
                <a:schemeClr val="bg1"/>
              </a:solidFill>
            </a:endParaRPr>
          </a:p>
        </p:txBody>
      </p:sp>
      <p:sp>
        <p:nvSpPr>
          <p:cNvPr id="3" name="Content Placeholder 2"/>
          <p:cNvSpPr>
            <a:spLocks noGrp="1"/>
          </p:cNvSpPr>
          <p:nvPr>
            <p:ph idx="1"/>
          </p:nvPr>
        </p:nvSpPr>
        <p:spPr>
          <a:xfrm>
            <a:off x="138545" y="886691"/>
            <a:ext cx="8853055" cy="5846619"/>
          </a:xfrm>
        </p:spPr>
        <p:txBody>
          <a:bodyPr anchor="ctr">
            <a:normAutofit fontScale="85000" lnSpcReduction="20000"/>
          </a:bodyPr>
          <a:lstStyle/>
          <a:p>
            <a:r>
              <a:rPr lang="en-US" dirty="0" smtClean="0">
                <a:solidFill>
                  <a:schemeClr val="bg1"/>
                </a:solidFill>
              </a:rPr>
              <a:t>The </a:t>
            </a:r>
            <a:r>
              <a:rPr lang="en-US" b="1" dirty="0" smtClean="0">
                <a:solidFill>
                  <a:schemeClr val="bg1"/>
                </a:solidFill>
              </a:rPr>
              <a:t>“</a:t>
            </a:r>
            <a:r>
              <a:rPr lang="en-US" b="1" dirty="0" smtClean="0">
                <a:solidFill>
                  <a:srgbClr val="00B0F0"/>
                </a:solidFill>
              </a:rPr>
              <a:t>waters</a:t>
            </a:r>
            <a:r>
              <a:rPr lang="en-US" b="1" dirty="0" smtClean="0">
                <a:solidFill>
                  <a:schemeClr val="bg1"/>
                </a:solidFill>
              </a:rPr>
              <a:t>”</a:t>
            </a:r>
            <a:r>
              <a:rPr lang="en-US" dirty="0" smtClean="0">
                <a:solidFill>
                  <a:schemeClr val="bg1"/>
                </a:solidFill>
              </a:rPr>
              <a:t> are:</a:t>
            </a:r>
          </a:p>
          <a:p>
            <a:endParaRPr lang="en-US" sz="1200" dirty="0">
              <a:solidFill>
                <a:schemeClr val="bg1"/>
              </a:solidFill>
            </a:endParaRPr>
          </a:p>
          <a:p>
            <a:pPr lvl="1"/>
            <a:r>
              <a:rPr lang="en-US" sz="3200" dirty="0" smtClean="0">
                <a:solidFill>
                  <a:schemeClr val="bg1"/>
                </a:solidFill>
              </a:rPr>
              <a:t>Rev 17:15 – “… the </a:t>
            </a:r>
            <a:r>
              <a:rPr lang="en-US" sz="3200" b="1" dirty="0">
                <a:solidFill>
                  <a:srgbClr val="00B0F0"/>
                </a:solidFill>
              </a:rPr>
              <a:t>waters</a:t>
            </a:r>
            <a:r>
              <a:rPr lang="en-US" sz="3200" dirty="0">
                <a:solidFill>
                  <a:schemeClr val="bg1"/>
                </a:solidFill>
              </a:rPr>
              <a:t> which thou </a:t>
            </a:r>
            <a:r>
              <a:rPr lang="en-US" sz="3200" dirty="0" err="1" smtClean="0">
                <a:solidFill>
                  <a:schemeClr val="bg1"/>
                </a:solidFill>
              </a:rPr>
              <a:t>sawest</a:t>
            </a:r>
            <a:r>
              <a:rPr lang="en-US" sz="3200" dirty="0" smtClean="0">
                <a:solidFill>
                  <a:schemeClr val="bg1"/>
                </a:solidFill>
              </a:rPr>
              <a:t> … </a:t>
            </a:r>
            <a:r>
              <a:rPr lang="en-US" sz="3200" b="1" u="sng" dirty="0">
                <a:solidFill>
                  <a:schemeClr val="bg1"/>
                </a:solidFill>
              </a:rPr>
              <a:t>are</a:t>
            </a:r>
            <a:r>
              <a:rPr lang="en-US" sz="3200" dirty="0">
                <a:solidFill>
                  <a:schemeClr val="bg1"/>
                </a:solidFill>
              </a:rPr>
              <a:t> </a:t>
            </a:r>
            <a:r>
              <a:rPr lang="en-US" sz="3200" b="1" dirty="0">
                <a:solidFill>
                  <a:srgbClr val="00B0F0"/>
                </a:solidFill>
              </a:rPr>
              <a:t>peoples, and multitudes, and nations, and </a:t>
            </a:r>
            <a:r>
              <a:rPr lang="en-US" sz="3200" b="1" dirty="0" smtClean="0">
                <a:solidFill>
                  <a:srgbClr val="00B0F0"/>
                </a:solidFill>
              </a:rPr>
              <a:t>tongues</a:t>
            </a:r>
            <a:r>
              <a:rPr lang="en-US" sz="3200" dirty="0" smtClean="0">
                <a:solidFill>
                  <a:schemeClr val="bg1"/>
                </a:solidFill>
              </a:rPr>
              <a:t> …”</a:t>
            </a:r>
          </a:p>
          <a:p>
            <a:pPr lvl="1"/>
            <a:endParaRPr lang="en-US" sz="1200" dirty="0">
              <a:solidFill>
                <a:schemeClr val="bg1"/>
              </a:solidFill>
            </a:endParaRPr>
          </a:p>
          <a:p>
            <a:pPr lvl="1"/>
            <a:r>
              <a:rPr lang="en-US" sz="3200" dirty="0" err="1">
                <a:solidFill>
                  <a:schemeClr val="bg1"/>
                </a:solidFill>
              </a:rPr>
              <a:t>Psa</a:t>
            </a:r>
            <a:r>
              <a:rPr lang="en-US" sz="3200" dirty="0">
                <a:solidFill>
                  <a:schemeClr val="bg1"/>
                </a:solidFill>
              </a:rPr>
              <a:t> 65:7  Which </a:t>
            </a:r>
            <a:r>
              <a:rPr lang="en-US" sz="3200" dirty="0" err="1">
                <a:solidFill>
                  <a:schemeClr val="bg1"/>
                </a:solidFill>
              </a:rPr>
              <a:t>stilleth</a:t>
            </a:r>
            <a:r>
              <a:rPr lang="en-US" sz="3200" dirty="0">
                <a:solidFill>
                  <a:schemeClr val="bg1"/>
                </a:solidFill>
              </a:rPr>
              <a:t> the noise of </a:t>
            </a:r>
            <a:r>
              <a:rPr lang="en-US" sz="3200" b="1" dirty="0">
                <a:solidFill>
                  <a:srgbClr val="00B0F0"/>
                </a:solidFill>
              </a:rPr>
              <a:t>the seas</a:t>
            </a:r>
            <a:r>
              <a:rPr lang="en-US" sz="3200" dirty="0">
                <a:solidFill>
                  <a:schemeClr val="bg1"/>
                </a:solidFill>
              </a:rPr>
              <a:t>, the noise of their </a:t>
            </a:r>
            <a:r>
              <a:rPr lang="en-US" sz="3200" b="1" dirty="0">
                <a:solidFill>
                  <a:srgbClr val="00B0F0"/>
                </a:solidFill>
              </a:rPr>
              <a:t>waves</a:t>
            </a:r>
            <a:r>
              <a:rPr lang="en-US" sz="3200" dirty="0">
                <a:solidFill>
                  <a:schemeClr val="bg1"/>
                </a:solidFill>
              </a:rPr>
              <a:t>, and the tumult of </a:t>
            </a:r>
            <a:r>
              <a:rPr lang="en-US" sz="3200" b="1" dirty="0">
                <a:solidFill>
                  <a:srgbClr val="00B0F0"/>
                </a:solidFill>
              </a:rPr>
              <a:t>the </a:t>
            </a:r>
            <a:r>
              <a:rPr lang="en-US" sz="3200" b="1" dirty="0" smtClean="0">
                <a:solidFill>
                  <a:srgbClr val="00B0F0"/>
                </a:solidFill>
              </a:rPr>
              <a:t>people</a:t>
            </a:r>
            <a:r>
              <a:rPr lang="en-US" sz="3200" dirty="0" smtClean="0">
                <a:solidFill>
                  <a:schemeClr val="bg1"/>
                </a:solidFill>
              </a:rPr>
              <a:t>.</a:t>
            </a:r>
          </a:p>
          <a:p>
            <a:pPr lvl="1"/>
            <a:endParaRPr lang="en-US" sz="1200" dirty="0">
              <a:solidFill>
                <a:schemeClr val="bg1"/>
              </a:solidFill>
            </a:endParaRPr>
          </a:p>
          <a:p>
            <a:pPr lvl="1"/>
            <a:r>
              <a:rPr lang="en-US" dirty="0" smtClean="0">
                <a:solidFill>
                  <a:schemeClr val="bg1"/>
                </a:solidFill>
              </a:rPr>
              <a:t>Isa </a:t>
            </a:r>
            <a:r>
              <a:rPr lang="en-US" dirty="0">
                <a:solidFill>
                  <a:schemeClr val="bg1"/>
                </a:solidFill>
              </a:rPr>
              <a:t>17:12  Woe to </a:t>
            </a:r>
            <a:r>
              <a:rPr lang="en-US" b="1" dirty="0">
                <a:solidFill>
                  <a:srgbClr val="00B0F0"/>
                </a:solidFill>
              </a:rPr>
              <a:t>the multitude of many people</a:t>
            </a:r>
            <a:r>
              <a:rPr lang="en-US" dirty="0">
                <a:solidFill>
                  <a:schemeClr val="bg1"/>
                </a:solidFill>
              </a:rPr>
              <a:t>, </a:t>
            </a:r>
            <a:r>
              <a:rPr lang="en-US" i="1" dirty="0">
                <a:solidFill>
                  <a:schemeClr val="bg1"/>
                </a:solidFill>
              </a:rPr>
              <a:t>which</a:t>
            </a:r>
            <a:r>
              <a:rPr lang="en-US" dirty="0">
                <a:solidFill>
                  <a:schemeClr val="bg1"/>
                </a:solidFill>
              </a:rPr>
              <a:t> make a noise like the noise of </a:t>
            </a:r>
            <a:r>
              <a:rPr lang="en-US" b="1" dirty="0">
                <a:solidFill>
                  <a:srgbClr val="00B0F0"/>
                </a:solidFill>
              </a:rPr>
              <a:t>the seas</a:t>
            </a:r>
            <a:r>
              <a:rPr lang="en-US" dirty="0">
                <a:solidFill>
                  <a:schemeClr val="bg1"/>
                </a:solidFill>
              </a:rPr>
              <a:t>; and to the rushing of </a:t>
            </a:r>
            <a:r>
              <a:rPr lang="en-US" b="1" dirty="0">
                <a:solidFill>
                  <a:srgbClr val="00B0F0"/>
                </a:solidFill>
              </a:rPr>
              <a:t>nations</a:t>
            </a:r>
            <a:r>
              <a:rPr lang="en-US" dirty="0">
                <a:solidFill>
                  <a:schemeClr val="bg1"/>
                </a:solidFill>
              </a:rPr>
              <a:t>, </a:t>
            </a:r>
            <a:r>
              <a:rPr lang="en-US" i="1" dirty="0">
                <a:solidFill>
                  <a:schemeClr val="bg1"/>
                </a:solidFill>
              </a:rPr>
              <a:t>that</a:t>
            </a:r>
            <a:r>
              <a:rPr lang="en-US" dirty="0">
                <a:solidFill>
                  <a:schemeClr val="bg1"/>
                </a:solidFill>
              </a:rPr>
              <a:t> make a rushing like the rushing of </a:t>
            </a:r>
            <a:r>
              <a:rPr lang="en-US" b="1" dirty="0">
                <a:solidFill>
                  <a:srgbClr val="00B0F0"/>
                </a:solidFill>
              </a:rPr>
              <a:t>mighty waters</a:t>
            </a:r>
            <a:r>
              <a:rPr lang="en-US" dirty="0">
                <a:solidFill>
                  <a:schemeClr val="bg1"/>
                </a:solidFill>
              </a:rPr>
              <a:t>! </a:t>
            </a:r>
            <a:endParaRPr lang="en-US" dirty="0" smtClean="0">
              <a:solidFill>
                <a:schemeClr val="bg1"/>
              </a:solidFill>
            </a:endParaRPr>
          </a:p>
          <a:p>
            <a:pPr lvl="1"/>
            <a:endParaRPr lang="en-US" sz="1200" dirty="0">
              <a:solidFill>
                <a:schemeClr val="bg1"/>
              </a:solidFill>
            </a:endParaRPr>
          </a:p>
          <a:p>
            <a:pPr lvl="1"/>
            <a:r>
              <a:rPr lang="en-US" dirty="0" smtClean="0">
                <a:solidFill>
                  <a:schemeClr val="bg1"/>
                </a:solidFill>
              </a:rPr>
              <a:t>Isa </a:t>
            </a:r>
            <a:r>
              <a:rPr lang="en-US" dirty="0">
                <a:solidFill>
                  <a:schemeClr val="bg1"/>
                </a:solidFill>
              </a:rPr>
              <a:t>17:13  </a:t>
            </a:r>
            <a:r>
              <a:rPr lang="en-US" dirty="0" smtClean="0">
                <a:solidFill>
                  <a:schemeClr val="bg1"/>
                </a:solidFill>
              </a:rPr>
              <a:t>“The </a:t>
            </a:r>
            <a:r>
              <a:rPr lang="en-US" b="1" dirty="0">
                <a:solidFill>
                  <a:srgbClr val="00B0F0"/>
                </a:solidFill>
              </a:rPr>
              <a:t>nations</a:t>
            </a:r>
            <a:r>
              <a:rPr lang="en-US" dirty="0">
                <a:solidFill>
                  <a:schemeClr val="bg1"/>
                </a:solidFill>
              </a:rPr>
              <a:t> shall rush like the rushing of </a:t>
            </a:r>
            <a:r>
              <a:rPr lang="en-US" b="1" dirty="0">
                <a:solidFill>
                  <a:srgbClr val="00B0F0"/>
                </a:solidFill>
              </a:rPr>
              <a:t>many </a:t>
            </a:r>
            <a:r>
              <a:rPr lang="en-US" b="1" dirty="0" smtClean="0">
                <a:solidFill>
                  <a:srgbClr val="00B0F0"/>
                </a:solidFill>
              </a:rPr>
              <a:t>waters</a:t>
            </a:r>
            <a:r>
              <a:rPr lang="en-US" dirty="0" smtClean="0">
                <a:solidFill>
                  <a:schemeClr val="bg1"/>
                </a:solidFill>
              </a:rPr>
              <a:t> …”</a:t>
            </a:r>
          </a:p>
          <a:p>
            <a:pPr lvl="1"/>
            <a:endParaRPr lang="en-US" sz="1200" dirty="0">
              <a:solidFill>
                <a:schemeClr val="bg1"/>
              </a:solidFill>
            </a:endParaRPr>
          </a:p>
          <a:p>
            <a:pPr lvl="1"/>
            <a:r>
              <a:rPr lang="en-US" dirty="0" err="1" smtClean="0">
                <a:solidFill>
                  <a:schemeClr val="bg1"/>
                </a:solidFill>
              </a:rPr>
              <a:t>Jer</a:t>
            </a:r>
            <a:r>
              <a:rPr lang="en-US" dirty="0" smtClean="0">
                <a:solidFill>
                  <a:schemeClr val="bg1"/>
                </a:solidFill>
              </a:rPr>
              <a:t> </a:t>
            </a:r>
            <a:r>
              <a:rPr lang="en-US" dirty="0">
                <a:solidFill>
                  <a:schemeClr val="bg1"/>
                </a:solidFill>
              </a:rPr>
              <a:t>51:41  </a:t>
            </a:r>
            <a:r>
              <a:rPr lang="en-US" dirty="0" smtClean="0">
                <a:solidFill>
                  <a:schemeClr val="bg1"/>
                </a:solidFill>
              </a:rPr>
              <a:t>“How </a:t>
            </a:r>
            <a:r>
              <a:rPr lang="en-US" dirty="0">
                <a:solidFill>
                  <a:schemeClr val="bg1"/>
                </a:solidFill>
              </a:rPr>
              <a:t>is </a:t>
            </a:r>
            <a:r>
              <a:rPr lang="en-US" dirty="0" err="1">
                <a:solidFill>
                  <a:schemeClr val="bg1"/>
                </a:solidFill>
              </a:rPr>
              <a:t>Sheshach</a:t>
            </a:r>
            <a:r>
              <a:rPr lang="en-US" dirty="0">
                <a:solidFill>
                  <a:schemeClr val="bg1"/>
                </a:solidFill>
              </a:rPr>
              <a:t> taken! </a:t>
            </a:r>
            <a:r>
              <a:rPr lang="en-US" dirty="0" smtClean="0">
                <a:solidFill>
                  <a:schemeClr val="bg1"/>
                </a:solidFill>
              </a:rPr>
              <a:t>… how </a:t>
            </a:r>
            <a:r>
              <a:rPr lang="en-US" dirty="0">
                <a:solidFill>
                  <a:schemeClr val="bg1"/>
                </a:solidFill>
              </a:rPr>
              <a:t>is Babylon become an astonishment among the </a:t>
            </a:r>
            <a:r>
              <a:rPr lang="en-US" b="1" dirty="0" smtClean="0">
                <a:solidFill>
                  <a:srgbClr val="00B0F0"/>
                </a:solidFill>
              </a:rPr>
              <a:t>nations</a:t>
            </a:r>
            <a:r>
              <a:rPr lang="en-US" dirty="0" smtClean="0">
                <a:solidFill>
                  <a:schemeClr val="bg1"/>
                </a:solidFill>
              </a:rPr>
              <a:t>!”</a:t>
            </a:r>
          </a:p>
          <a:p>
            <a:pPr lvl="1"/>
            <a:endParaRPr lang="en-US" sz="1200" dirty="0">
              <a:solidFill>
                <a:schemeClr val="bg1"/>
              </a:solidFill>
            </a:endParaRPr>
          </a:p>
          <a:p>
            <a:pPr lvl="1"/>
            <a:r>
              <a:rPr lang="en-US" dirty="0" err="1" smtClean="0">
                <a:solidFill>
                  <a:schemeClr val="bg1"/>
                </a:solidFill>
              </a:rPr>
              <a:t>Jer</a:t>
            </a:r>
            <a:r>
              <a:rPr lang="en-US" dirty="0" smtClean="0">
                <a:solidFill>
                  <a:schemeClr val="bg1"/>
                </a:solidFill>
              </a:rPr>
              <a:t> </a:t>
            </a:r>
            <a:r>
              <a:rPr lang="en-US" dirty="0">
                <a:solidFill>
                  <a:schemeClr val="bg1"/>
                </a:solidFill>
              </a:rPr>
              <a:t>51:42  </a:t>
            </a:r>
            <a:r>
              <a:rPr lang="en-US" b="1" dirty="0">
                <a:solidFill>
                  <a:srgbClr val="00B0F0"/>
                </a:solidFill>
              </a:rPr>
              <a:t>The sea</a:t>
            </a:r>
            <a:r>
              <a:rPr lang="en-US" dirty="0">
                <a:solidFill>
                  <a:schemeClr val="bg1"/>
                </a:solidFill>
              </a:rPr>
              <a:t> is come up upon Babylon: she is </a:t>
            </a:r>
            <a:r>
              <a:rPr lang="en-US" b="1" dirty="0">
                <a:solidFill>
                  <a:srgbClr val="FFFF00"/>
                </a:solidFill>
              </a:rPr>
              <a:t>covered</a:t>
            </a:r>
            <a:r>
              <a:rPr lang="en-US" dirty="0">
                <a:solidFill>
                  <a:schemeClr val="bg1"/>
                </a:solidFill>
              </a:rPr>
              <a:t> </a:t>
            </a:r>
            <a:r>
              <a:rPr lang="en-US" b="1" dirty="0">
                <a:solidFill>
                  <a:srgbClr val="00B0F0"/>
                </a:solidFill>
              </a:rPr>
              <a:t>with the multitude of the waves</a:t>
            </a:r>
            <a:r>
              <a:rPr lang="en-US" dirty="0">
                <a:solidFill>
                  <a:schemeClr val="bg1"/>
                </a:solidFill>
              </a:rPr>
              <a:t> thereof. </a:t>
            </a:r>
            <a:endParaRPr lang="en-US" sz="3200" dirty="0">
              <a:solidFill>
                <a:schemeClr val="bg1"/>
              </a:solidFill>
            </a:endParaRPr>
          </a:p>
        </p:txBody>
      </p:sp>
    </p:spTree>
    <p:extLst>
      <p:ext uri="{BB962C8B-B14F-4D97-AF65-F5344CB8AC3E}">
        <p14:creationId xmlns="" xmlns:p14="http://schemas.microsoft.com/office/powerpoint/2010/main" val="28567005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20436"/>
          </a:xfrm>
        </p:spPr>
        <p:txBody>
          <a:bodyPr>
            <a:noAutofit/>
          </a:bodyPr>
          <a:lstStyle/>
          <a:p>
            <a:r>
              <a:rPr lang="en-US" sz="2800" b="1" dirty="0" smtClean="0">
                <a:solidFill>
                  <a:schemeClr val="bg1"/>
                </a:solidFill>
              </a:rPr>
              <a:t>There are two kinds of “</a:t>
            </a:r>
            <a:r>
              <a:rPr lang="en-US" sz="2800" b="1" dirty="0" smtClean="0">
                <a:solidFill>
                  <a:srgbClr val="00B0F0"/>
                </a:solidFill>
              </a:rPr>
              <a:t>waters</a:t>
            </a:r>
            <a:r>
              <a:rPr lang="en-US" sz="2800" b="1" dirty="0" smtClean="0">
                <a:solidFill>
                  <a:schemeClr val="bg1"/>
                </a:solidFill>
              </a:rPr>
              <a:t>”:</a:t>
            </a:r>
            <a:endParaRPr lang="en-US" sz="2800" b="1" dirty="0">
              <a:solidFill>
                <a:schemeClr val="bg1"/>
              </a:solidFill>
            </a:endParaRPr>
          </a:p>
        </p:txBody>
      </p:sp>
      <p:sp>
        <p:nvSpPr>
          <p:cNvPr id="3" name="Content Placeholder 2"/>
          <p:cNvSpPr>
            <a:spLocks noGrp="1"/>
          </p:cNvSpPr>
          <p:nvPr>
            <p:ph idx="1"/>
          </p:nvPr>
        </p:nvSpPr>
        <p:spPr>
          <a:xfrm>
            <a:off x="138545" y="886691"/>
            <a:ext cx="8853055" cy="5846619"/>
          </a:xfrm>
        </p:spPr>
        <p:txBody>
          <a:bodyPr anchor="ctr">
            <a:normAutofit/>
          </a:bodyPr>
          <a:lstStyle/>
          <a:p>
            <a:r>
              <a:rPr lang="en-US" b="1" dirty="0" smtClean="0">
                <a:solidFill>
                  <a:srgbClr val="0070C0"/>
                </a:solidFill>
              </a:rPr>
              <a:t>Earthly, carnal, evil, impure and bitter waters:</a:t>
            </a:r>
          </a:p>
          <a:p>
            <a:endParaRPr lang="en-US" sz="1000" dirty="0">
              <a:solidFill>
                <a:schemeClr val="bg1"/>
              </a:solidFill>
            </a:endParaRPr>
          </a:p>
          <a:p>
            <a:pPr lvl="1"/>
            <a:r>
              <a:rPr lang="en-US" sz="3200" b="1" dirty="0" smtClean="0">
                <a:solidFill>
                  <a:srgbClr val="FFFF00"/>
                </a:solidFill>
              </a:rPr>
              <a:t>Peoples of the nations that served the devil, and issued forth at his command</a:t>
            </a:r>
            <a:r>
              <a:rPr lang="en-US" sz="3200" dirty="0" smtClean="0">
                <a:solidFill>
                  <a:schemeClr val="bg1"/>
                </a:solidFill>
              </a:rPr>
              <a:t>, see 2 </a:t>
            </a:r>
            <a:r>
              <a:rPr lang="en-US" sz="3200" b="1" dirty="0" smtClean="0">
                <a:solidFill>
                  <a:srgbClr val="00B050"/>
                </a:solidFill>
              </a:rPr>
              <a:t>Sam.</a:t>
            </a:r>
            <a:r>
              <a:rPr lang="en-US" sz="3200" dirty="0" smtClean="0">
                <a:solidFill>
                  <a:schemeClr val="bg1"/>
                </a:solidFill>
              </a:rPr>
              <a:t> 22:5; </a:t>
            </a:r>
            <a:r>
              <a:rPr lang="en-US" sz="3200" b="1" dirty="0" smtClean="0">
                <a:solidFill>
                  <a:srgbClr val="00B050"/>
                </a:solidFill>
              </a:rPr>
              <a:t>Psa.</a:t>
            </a:r>
            <a:r>
              <a:rPr lang="en-US" sz="3200" dirty="0" smtClean="0">
                <a:solidFill>
                  <a:schemeClr val="bg1"/>
                </a:solidFill>
              </a:rPr>
              <a:t> 18:3-4, 32:6, 89:9-10, 93:3-4, 98:7-9, 124:1-5; </a:t>
            </a:r>
            <a:r>
              <a:rPr lang="en-US" sz="3200" b="1" dirty="0" smtClean="0">
                <a:solidFill>
                  <a:srgbClr val="00B050"/>
                </a:solidFill>
              </a:rPr>
              <a:t>Son.</a:t>
            </a:r>
            <a:r>
              <a:rPr lang="en-US" sz="3200" dirty="0" smtClean="0">
                <a:solidFill>
                  <a:schemeClr val="bg1"/>
                </a:solidFill>
              </a:rPr>
              <a:t> 8:7; </a:t>
            </a:r>
            <a:r>
              <a:rPr lang="en-US" sz="3200" b="1" dirty="0" smtClean="0">
                <a:solidFill>
                  <a:srgbClr val="00B050"/>
                </a:solidFill>
              </a:rPr>
              <a:t>Isa.</a:t>
            </a:r>
            <a:r>
              <a:rPr lang="en-US" sz="3200" dirty="0" smtClean="0">
                <a:solidFill>
                  <a:schemeClr val="bg1"/>
                </a:solidFill>
              </a:rPr>
              <a:t> 8:7, 17:12-13, 28:2, 59:19; </a:t>
            </a:r>
            <a:r>
              <a:rPr lang="en-US" sz="3200" b="1" dirty="0" smtClean="0">
                <a:solidFill>
                  <a:srgbClr val="00B050"/>
                </a:solidFill>
              </a:rPr>
              <a:t>Jer.</a:t>
            </a:r>
            <a:r>
              <a:rPr lang="en-US" sz="3200" dirty="0" smtClean="0">
                <a:solidFill>
                  <a:schemeClr val="bg1"/>
                </a:solidFill>
              </a:rPr>
              <a:t> 46:8, 47:2, 51:13; </a:t>
            </a:r>
            <a:r>
              <a:rPr lang="en-US" sz="3200" b="1" dirty="0" err="1" smtClean="0">
                <a:solidFill>
                  <a:srgbClr val="00B050"/>
                </a:solidFill>
              </a:rPr>
              <a:t>Eze</a:t>
            </a:r>
            <a:r>
              <a:rPr lang="en-US" sz="3200" b="1" dirty="0" smtClean="0">
                <a:solidFill>
                  <a:srgbClr val="00B050"/>
                </a:solidFill>
              </a:rPr>
              <a:t>.</a:t>
            </a:r>
            <a:r>
              <a:rPr lang="en-US" sz="3200" dirty="0" smtClean="0">
                <a:solidFill>
                  <a:schemeClr val="bg1"/>
                </a:solidFill>
              </a:rPr>
              <a:t> 31:15; </a:t>
            </a:r>
            <a:r>
              <a:rPr lang="en-US" sz="3200" b="1" dirty="0" smtClean="0">
                <a:solidFill>
                  <a:srgbClr val="00B050"/>
                </a:solidFill>
              </a:rPr>
              <a:t>Dan.</a:t>
            </a:r>
            <a:r>
              <a:rPr lang="en-US" sz="3200" dirty="0" smtClean="0">
                <a:solidFill>
                  <a:schemeClr val="bg1"/>
                </a:solidFill>
              </a:rPr>
              <a:t> 9:26, 11:22; </a:t>
            </a:r>
            <a:r>
              <a:rPr lang="en-US" sz="3200" b="1" dirty="0" err="1" smtClean="0">
                <a:solidFill>
                  <a:srgbClr val="00B050"/>
                </a:solidFill>
              </a:rPr>
              <a:t>Amo</a:t>
            </a:r>
            <a:r>
              <a:rPr lang="en-US" sz="3200" b="1" dirty="0" smtClean="0">
                <a:solidFill>
                  <a:srgbClr val="00B050"/>
                </a:solidFill>
              </a:rPr>
              <a:t>.</a:t>
            </a:r>
            <a:r>
              <a:rPr lang="en-US" sz="3200" dirty="0" smtClean="0">
                <a:solidFill>
                  <a:schemeClr val="bg1"/>
                </a:solidFill>
              </a:rPr>
              <a:t> 8:8, 9:5; </a:t>
            </a:r>
            <a:r>
              <a:rPr lang="en-US" sz="3200" b="1" dirty="0" smtClean="0">
                <a:solidFill>
                  <a:srgbClr val="00B050"/>
                </a:solidFill>
              </a:rPr>
              <a:t>Mat.</a:t>
            </a:r>
            <a:r>
              <a:rPr lang="en-US" sz="3200" dirty="0" smtClean="0">
                <a:solidFill>
                  <a:schemeClr val="bg1"/>
                </a:solidFill>
              </a:rPr>
              <a:t> 7:25,27; </a:t>
            </a:r>
            <a:r>
              <a:rPr lang="en-US" sz="3200" b="1" dirty="0" smtClean="0">
                <a:solidFill>
                  <a:srgbClr val="00B050"/>
                </a:solidFill>
              </a:rPr>
              <a:t>Jud.</a:t>
            </a:r>
            <a:r>
              <a:rPr lang="en-US" sz="3200" dirty="0" smtClean="0">
                <a:solidFill>
                  <a:schemeClr val="bg1"/>
                </a:solidFill>
              </a:rPr>
              <a:t> 1:13; </a:t>
            </a:r>
            <a:r>
              <a:rPr lang="en-US" sz="3200" b="1" dirty="0" smtClean="0">
                <a:solidFill>
                  <a:srgbClr val="00B050"/>
                </a:solidFill>
              </a:rPr>
              <a:t>Rev.</a:t>
            </a:r>
            <a:r>
              <a:rPr lang="en-US" sz="3200" dirty="0" smtClean="0">
                <a:solidFill>
                  <a:schemeClr val="bg1"/>
                </a:solidFill>
              </a:rPr>
              <a:t> 17:1,15.</a:t>
            </a:r>
            <a:endParaRPr lang="en-US" sz="3200" dirty="0">
              <a:solidFill>
                <a:schemeClr val="bg1"/>
              </a:solidFill>
            </a:endParaRPr>
          </a:p>
        </p:txBody>
      </p:sp>
    </p:spTree>
    <p:extLst>
      <p:ext uri="{BB962C8B-B14F-4D97-AF65-F5344CB8AC3E}">
        <p14:creationId xmlns="" xmlns:p14="http://schemas.microsoft.com/office/powerpoint/2010/main" val="6358851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20436"/>
          </a:xfrm>
        </p:spPr>
        <p:txBody>
          <a:bodyPr>
            <a:noAutofit/>
          </a:bodyPr>
          <a:lstStyle/>
          <a:p>
            <a:r>
              <a:rPr lang="en-US" sz="2800" b="1" dirty="0" smtClean="0">
                <a:solidFill>
                  <a:schemeClr val="bg1"/>
                </a:solidFill>
              </a:rPr>
              <a:t>There are two kinds of “</a:t>
            </a:r>
            <a:r>
              <a:rPr lang="en-US" sz="2800" b="1" dirty="0" smtClean="0">
                <a:solidFill>
                  <a:srgbClr val="00B0F0"/>
                </a:solidFill>
              </a:rPr>
              <a:t>waters</a:t>
            </a:r>
            <a:r>
              <a:rPr lang="en-US" sz="2800" b="1" dirty="0" smtClean="0">
                <a:solidFill>
                  <a:schemeClr val="bg1"/>
                </a:solidFill>
              </a:rPr>
              <a:t>”:</a:t>
            </a:r>
            <a:endParaRPr lang="en-US" sz="2800" b="1" dirty="0">
              <a:solidFill>
                <a:schemeClr val="bg1"/>
              </a:solidFill>
            </a:endParaRPr>
          </a:p>
        </p:txBody>
      </p:sp>
      <p:sp>
        <p:nvSpPr>
          <p:cNvPr id="3" name="Content Placeholder 2"/>
          <p:cNvSpPr>
            <a:spLocks noGrp="1"/>
          </p:cNvSpPr>
          <p:nvPr>
            <p:ph idx="1"/>
          </p:nvPr>
        </p:nvSpPr>
        <p:spPr>
          <a:xfrm>
            <a:off x="138545" y="609601"/>
            <a:ext cx="8853055" cy="6123710"/>
          </a:xfrm>
        </p:spPr>
        <p:txBody>
          <a:bodyPr anchor="ctr">
            <a:noAutofit/>
          </a:bodyPr>
          <a:lstStyle/>
          <a:p>
            <a:r>
              <a:rPr lang="en-US" sz="2000" b="1" dirty="0" smtClean="0">
                <a:solidFill>
                  <a:srgbClr val="00B0F0"/>
                </a:solidFill>
              </a:rPr>
              <a:t>Heavenly, spiritual, good, clean and sweet waters:</a:t>
            </a:r>
          </a:p>
          <a:p>
            <a:endParaRPr lang="en-US" sz="1000" dirty="0" smtClean="0">
              <a:solidFill>
                <a:schemeClr val="bg1"/>
              </a:solidFill>
            </a:endParaRPr>
          </a:p>
          <a:p>
            <a:pPr lvl="1"/>
            <a:r>
              <a:rPr lang="en-US" sz="2000" dirty="0" smtClean="0">
                <a:solidFill>
                  <a:schemeClr val="bg1"/>
                </a:solidFill>
                <a:effectLst/>
              </a:rPr>
              <a:t>even as </a:t>
            </a:r>
            <a:r>
              <a:rPr lang="en-US" sz="2000" b="1" dirty="0" smtClean="0">
                <a:solidFill>
                  <a:srgbClr val="00B0F0"/>
                </a:solidFill>
                <a:effectLst/>
              </a:rPr>
              <a:t>Abraham</a:t>
            </a:r>
            <a:r>
              <a:rPr lang="en-US" sz="2000" dirty="0" smtClean="0">
                <a:solidFill>
                  <a:schemeClr val="bg1"/>
                </a:solidFill>
                <a:effectLst/>
              </a:rPr>
              <a:t> (who was to be made into a nation) was called out of Babylon and the peoples thereof, and so God divided the waters, with a space between them, just as in </a:t>
            </a:r>
            <a:r>
              <a:rPr lang="en-US" sz="2000" b="1" dirty="0" smtClean="0">
                <a:solidFill>
                  <a:srgbClr val="00B050"/>
                </a:solidFill>
                <a:effectLst/>
              </a:rPr>
              <a:t>Gen.</a:t>
            </a:r>
            <a:r>
              <a:rPr lang="en-US" sz="2000" dirty="0" smtClean="0">
                <a:solidFill>
                  <a:schemeClr val="bg1"/>
                </a:solidFill>
                <a:effectLst/>
              </a:rPr>
              <a:t> 1:6-7 </a:t>
            </a:r>
            <a:r>
              <a:rPr lang="en-US" sz="2000" b="1" dirty="0" smtClean="0">
                <a:solidFill>
                  <a:srgbClr val="FFFF00"/>
                </a:solidFill>
                <a:effectLst/>
              </a:rPr>
              <a:t>(more on this another time, for all of human history is found in </a:t>
            </a:r>
            <a:r>
              <a:rPr lang="en-US" sz="2000" b="1" dirty="0" smtClean="0">
                <a:solidFill>
                  <a:srgbClr val="00B050"/>
                </a:solidFill>
                <a:effectLst/>
              </a:rPr>
              <a:t>Gen.</a:t>
            </a:r>
            <a:r>
              <a:rPr lang="en-US" sz="2000" b="1" dirty="0" smtClean="0">
                <a:solidFill>
                  <a:srgbClr val="FFFF00"/>
                </a:solidFill>
                <a:effectLst/>
              </a:rPr>
              <a:t> 1-2</a:t>
            </a:r>
            <a:r>
              <a:rPr lang="en-US" sz="2000" dirty="0" smtClean="0">
                <a:solidFill>
                  <a:schemeClr val="bg1"/>
                </a:solidFill>
                <a:effectLst/>
              </a:rPr>
              <a:t>), and </a:t>
            </a:r>
            <a:r>
              <a:rPr lang="en-US" sz="2000" b="1" dirty="0" smtClean="0">
                <a:solidFill>
                  <a:srgbClr val="00B0F0"/>
                </a:solidFill>
                <a:effectLst/>
              </a:rPr>
              <a:t>Jacob (Israel)</a:t>
            </a:r>
            <a:r>
              <a:rPr lang="en-US" sz="2000" dirty="0" smtClean="0">
                <a:solidFill>
                  <a:schemeClr val="bg1"/>
                </a:solidFill>
                <a:effectLst/>
              </a:rPr>
              <a:t>, </a:t>
            </a:r>
            <a:r>
              <a:rPr lang="en-US" sz="2000" b="1" dirty="0" smtClean="0">
                <a:solidFill>
                  <a:srgbClr val="00B0F0"/>
                </a:solidFill>
                <a:effectLst/>
              </a:rPr>
              <a:t>Christians</a:t>
            </a:r>
            <a:r>
              <a:rPr lang="en-US" sz="2000" dirty="0" smtClean="0">
                <a:solidFill>
                  <a:schemeClr val="bg1"/>
                </a:solidFill>
                <a:effectLst/>
              </a:rPr>
              <a:t>, etc.</a:t>
            </a:r>
          </a:p>
          <a:p>
            <a:pPr lvl="1"/>
            <a:endParaRPr lang="en-US" sz="1000" dirty="0" smtClean="0">
              <a:solidFill>
                <a:schemeClr val="bg1"/>
              </a:solidFill>
            </a:endParaRPr>
          </a:p>
          <a:p>
            <a:pPr lvl="1"/>
            <a:r>
              <a:rPr lang="en-US" sz="2000" dirty="0" smtClean="0">
                <a:solidFill>
                  <a:schemeClr val="bg1"/>
                </a:solidFill>
              </a:rPr>
              <a:t>Gen 12:2  And </a:t>
            </a:r>
            <a:r>
              <a:rPr lang="en-US" sz="2000" b="1" u="sng" dirty="0" smtClean="0">
                <a:solidFill>
                  <a:schemeClr val="bg1"/>
                </a:solidFill>
              </a:rPr>
              <a:t>I will make of </a:t>
            </a:r>
            <a:r>
              <a:rPr lang="en-US" sz="2000" b="1" u="sng" dirty="0" smtClean="0">
                <a:solidFill>
                  <a:srgbClr val="00B0F0"/>
                </a:solidFill>
              </a:rPr>
              <a:t>thee</a:t>
            </a:r>
            <a:r>
              <a:rPr lang="en-US" sz="2000" b="1" u="sng" dirty="0" smtClean="0">
                <a:solidFill>
                  <a:schemeClr val="bg1"/>
                </a:solidFill>
              </a:rPr>
              <a:t> a great nation</a:t>
            </a:r>
            <a:r>
              <a:rPr lang="en-US" sz="2000" dirty="0" smtClean="0">
                <a:solidFill>
                  <a:schemeClr val="bg1"/>
                </a:solidFill>
              </a:rPr>
              <a:t>, and I will bless  thee, and make thy name great; and thou shalt be a blessing:</a:t>
            </a:r>
          </a:p>
          <a:p>
            <a:pPr lvl="1"/>
            <a:endParaRPr lang="en-US" sz="1000" dirty="0">
              <a:solidFill>
                <a:schemeClr val="bg1"/>
              </a:solidFill>
            </a:endParaRPr>
          </a:p>
          <a:p>
            <a:pPr lvl="1"/>
            <a:r>
              <a:rPr lang="en-US" sz="2000" dirty="0" smtClean="0">
                <a:solidFill>
                  <a:schemeClr val="bg1"/>
                </a:solidFill>
              </a:rPr>
              <a:t>Gen 35:10  And God said unto him, Thy name </a:t>
            </a:r>
            <a:r>
              <a:rPr lang="en-US" sz="2000" i="1" dirty="0" smtClean="0">
                <a:solidFill>
                  <a:schemeClr val="bg1"/>
                </a:solidFill>
              </a:rPr>
              <a:t>is</a:t>
            </a:r>
            <a:r>
              <a:rPr lang="en-US" sz="2000" dirty="0" smtClean="0">
                <a:solidFill>
                  <a:schemeClr val="bg1"/>
                </a:solidFill>
              </a:rPr>
              <a:t> </a:t>
            </a:r>
            <a:r>
              <a:rPr lang="en-US" sz="2000" b="1" dirty="0" smtClean="0">
                <a:solidFill>
                  <a:srgbClr val="00B0F0"/>
                </a:solidFill>
              </a:rPr>
              <a:t>Jacob</a:t>
            </a:r>
            <a:r>
              <a:rPr lang="en-US" sz="2000" dirty="0" smtClean="0">
                <a:solidFill>
                  <a:schemeClr val="bg1"/>
                </a:solidFill>
              </a:rPr>
              <a:t>: thy name shall not be called any more Jacob, but </a:t>
            </a:r>
            <a:r>
              <a:rPr lang="en-US" sz="2000" b="1" dirty="0" smtClean="0">
                <a:solidFill>
                  <a:srgbClr val="00B0F0"/>
                </a:solidFill>
              </a:rPr>
              <a:t>Israel</a:t>
            </a:r>
            <a:r>
              <a:rPr lang="en-US" sz="2000" dirty="0" smtClean="0">
                <a:solidFill>
                  <a:schemeClr val="bg1"/>
                </a:solidFill>
              </a:rPr>
              <a:t> shall be thy name: and he called his name </a:t>
            </a:r>
            <a:r>
              <a:rPr lang="en-US" sz="2000" b="1" dirty="0" smtClean="0">
                <a:solidFill>
                  <a:srgbClr val="00B0F0"/>
                </a:solidFill>
              </a:rPr>
              <a:t>Israel</a:t>
            </a:r>
            <a:r>
              <a:rPr lang="en-US" sz="2000" dirty="0" smtClean="0">
                <a:solidFill>
                  <a:schemeClr val="bg1"/>
                </a:solidFill>
              </a:rPr>
              <a:t>.</a:t>
            </a:r>
          </a:p>
          <a:p>
            <a:pPr lvl="1"/>
            <a:endParaRPr lang="en-US" sz="1000" dirty="0">
              <a:solidFill>
                <a:schemeClr val="bg1"/>
              </a:solidFill>
            </a:endParaRPr>
          </a:p>
          <a:p>
            <a:pPr lvl="1"/>
            <a:r>
              <a:rPr lang="en-US" sz="2000" dirty="0" smtClean="0">
                <a:solidFill>
                  <a:schemeClr val="bg1"/>
                </a:solidFill>
              </a:rPr>
              <a:t>Gen 35:11  And God said unto him, I </a:t>
            </a:r>
            <a:r>
              <a:rPr lang="en-US" sz="2000" i="1" dirty="0" smtClean="0">
                <a:solidFill>
                  <a:schemeClr val="bg1"/>
                </a:solidFill>
              </a:rPr>
              <a:t>am</a:t>
            </a:r>
            <a:r>
              <a:rPr lang="en-US" sz="2000" dirty="0" smtClean="0">
                <a:solidFill>
                  <a:schemeClr val="bg1"/>
                </a:solidFill>
              </a:rPr>
              <a:t> God Almighty: be fruitful and multiply; </a:t>
            </a:r>
            <a:r>
              <a:rPr lang="en-US" sz="2000" b="1" dirty="0" smtClean="0">
                <a:solidFill>
                  <a:srgbClr val="00B0F0"/>
                </a:solidFill>
              </a:rPr>
              <a:t>a nation and a company of nations</a:t>
            </a:r>
            <a:r>
              <a:rPr lang="en-US" sz="2000" dirty="0" smtClean="0">
                <a:solidFill>
                  <a:schemeClr val="bg1"/>
                </a:solidFill>
              </a:rPr>
              <a:t> shall be of </a:t>
            </a:r>
            <a:r>
              <a:rPr lang="en-US" sz="2000" b="1" dirty="0" smtClean="0">
                <a:solidFill>
                  <a:srgbClr val="00B0F0"/>
                </a:solidFill>
              </a:rPr>
              <a:t>thee</a:t>
            </a:r>
            <a:r>
              <a:rPr lang="en-US" sz="2000" dirty="0" smtClean="0">
                <a:solidFill>
                  <a:schemeClr val="bg1"/>
                </a:solidFill>
              </a:rPr>
              <a:t>, and kings shall come out of thy loins;</a:t>
            </a:r>
          </a:p>
          <a:p>
            <a:pPr lvl="1"/>
            <a:endParaRPr lang="en-US" sz="1000" dirty="0">
              <a:solidFill>
                <a:schemeClr val="bg1"/>
              </a:solidFill>
            </a:endParaRPr>
          </a:p>
          <a:p>
            <a:pPr lvl="1"/>
            <a:r>
              <a:rPr lang="en-US" sz="2000" dirty="0" smtClean="0">
                <a:solidFill>
                  <a:schemeClr val="bg1"/>
                </a:solidFill>
              </a:rPr>
              <a:t>1 Pet </a:t>
            </a:r>
            <a:r>
              <a:rPr lang="en-US" sz="2000" dirty="0">
                <a:solidFill>
                  <a:schemeClr val="bg1"/>
                </a:solidFill>
              </a:rPr>
              <a:t>2:9  But ye </a:t>
            </a:r>
            <a:r>
              <a:rPr lang="en-US" sz="2000" i="1" dirty="0">
                <a:solidFill>
                  <a:schemeClr val="bg1"/>
                </a:solidFill>
              </a:rPr>
              <a:t>are</a:t>
            </a:r>
            <a:r>
              <a:rPr lang="en-US" sz="2000" dirty="0">
                <a:solidFill>
                  <a:schemeClr val="bg1"/>
                </a:solidFill>
              </a:rPr>
              <a:t> a chosen generation, a royal priesthood, </a:t>
            </a:r>
            <a:r>
              <a:rPr lang="en-US" sz="2000" b="1" dirty="0">
                <a:solidFill>
                  <a:srgbClr val="00B0F0"/>
                </a:solidFill>
              </a:rPr>
              <a:t>an holy nation</a:t>
            </a:r>
            <a:r>
              <a:rPr lang="en-US" sz="2000" dirty="0">
                <a:solidFill>
                  <a:schemeClr val="bg1"/>
                </a:solidFill>
              </a:rPr>
              <a:t>, </a:t>
            </a:r>
            <a:r>
              <a:rPr lang="en-US" sz="2000" b="1" dirty="0">
                <a:solidFill>
                  <a:srgbClr val="00B0F0"/>
                </a:solidFill>
              </a:rPr>
              <a:t>a peculiar people</a:t>
            </a:r>
            <a:r>
              <a:rPr lang="en-US" sz="2000" dirty="0">
                <a:solidFill>
                  <a:schemeClr val="bg1"/>
                </a:solidFill>
              </a:rPr>
              <a:t>; that ye should </a:t>
            </a:r>
            <a:r>
              <a:rPr lang="en-US" sz="2000" dirty="0" err="1">
                <a:solidFill>
                  <a:schemeClr val="bg1"/>
                </a:solidFill>
              </a:rPr>
              <a:t>shew</a:t>
            </a:r>
            <a:r>
              <a:rPr lang="en-US" sz="2000" dirty="0">
                <a:solidFill>
                  <a:schemeClr val="bg1"/>
                </a:solidFill>
              </a:rPr>
              <a:t> forth the praises of him who hath called you out of darkness into his </a:t>
            </a:r>
            <a:r>
              <a:rPr lang="en-US" sz="2000" dirty="0" err="1">
                <a:solidFill>
                  <a:schemeClr val="bg1"/>
                </a:solidFill>
              </a:rPr>
              <a:t>marvellous</a:t>
            </a:r>
            <a:r>
              <a:rPr lang="en-US" sz="2000" dirty="0">
                <a:solidFill>
                  <a:schemeClr val="bg1"/>
                </a:solidFill>
              </a:rPr>
              <a:t> light</a:t>
            </a:r>
            <a:r>
              <a:rPr lang="en-US" sz="2000" dirty="0" smtClean="0">
                <a:solidFill>
                  <a:schemeClr val="bg1"/>
                </a:solidFill>
              </a:rPr>
              <a:t>:</a:t>
            </a:r>
            <a:endParaRPr lang="en-US" sz="2000" dirty="0">
              <a:solidFill>
                <a:schemeClr val="bg1"/>
              </a:solidFill>
            </a:endParaRPr>
          </a:p>
        </p:txBody>
      </p:sp>
    </p:spTree>
    <p:extLst>
      <p:ext uri="{BB962C8B-B14F-4D97-AF65-F5344CB8AC3E}">
        <p14:creationId xmlns="" xmlns:p14="http://schemas.microsoft.com/office/powerpoint/2010/main" val="11943528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138545"/>
            <a:ext cx="8229600" cy="720436"/>
          </a:xfrm>
        </p:spPr>
        <p:txBody>
          <a:bodyPr>
            <a:noAutofit/>
          </a:bodyPr>
          <a:lstStyle/>
          <a:p>
            <a:r>
              <a:rPr lang="en-US" sz="2000" b="1" dirty="0" smtClean="0">
                <a:solidFill>
                  <a:schemeClr val="bg1"/>
                </a:solidFill>
              </a:rPr>
              <a:t>The “</a:t>
            </a:r>
            <a:r>
              <a:rPr lang="en-US" sz="2000" b="1" dirty="0" smtClean="0">
                <a:solidFill>
                  <a:srgbClr val="00B0F0"/>
                </a:solidFill>
              </a:rPr>
              <a:t>waters</a:t>
            </a:r>
            <a:r>
              <a:rPr lang="en-US" sz="2000" b="1" dirty="0" smtClean="0">
                <a:solidFill>
                  <a:schemeClr val="bg1"/>
                </a:solidFill>
              </a:rPr>
              <a:t>” of the “</a:t>
            </a:r>
            <a:r>
              <a:rPr lang="en-US" sz="2000" b="1" dirty="0" smtClean="0">
                <a:solidFill>
                  <a:srgbClr val="FFC000"/>
                </a:solidFill>
              </a:rPr>
              <a:t>laver</a:t>
            </a:r>
            <a:r>
              <a:rPr lang="en-US" sz="2000" b="1" dirty="0" smtClean="0">
                <a:solidFill>
                  <a:schemeClr val="bg1"/>
                </a:solidFill>
              </a:rPr>
              <a:t>” or </a:t>
            </a:r>
            <a:r>
              <a:rPr lang="en-US" sz="2000" b="1" dirty="0" err="1" smtClean="0">
                <a:solidFill>
                  <a:srgbClr val="FFC000"/>
                </a:solidFill>
              </a:rPr>
              <a:t>brasen</a:t>
            </a:r>
            <a:r>
              <a:rPr lang="en-US" sz="2000" b="1" dirty="0" smtClean="0">
                <a:solidFill>
                  <a:schemeClr val="bg1"/>
                </a:solidFill>
              </a:rPr>
              <a:t> </a:t>
            </a:r>
            <a:r>
              <a:rPr lang="en-US" sz="2000" b="1" dirty="0" smtClean="0">
                <a:solidFill>
                  <a:srgbClr val="002060"/>
                </a:solidFill>
                <a:effectLst>
                  <a:glow rad="495300">
                    <a:schemeClr val="accent5">
                      <a:satMod val="175000"/>
                    </a:schemeClr>
                  </a:glow>
                  <a:reflection dist="12700" dir="5400000" sy="-100000" algn="bl" rotWithShape="0"/>
                </a:effectLst>
              </a:rPr>
              <a:t>Sea</a:t>
            </a:r>
            <a:r>
              <a:rPr lang="en-US" sz="2000" b="1" dirty="0" smtClean="0">
                <a:solidFill>
                  <a:schemeClr val="bg1"/>
                </a:solidFill>
              </a:rPr>
              <a:t>, deal with God’s people, who are Heavenly minded, for the unrepentant do not </a:t>
            </a:r>
            <a:r>
              <a:rPr lang="en-US" sz="2000" b="1" dirty="0" smtClean="0">
                <a:solidFill>
                  <a:srgbClr val="00B0F0"/>
                </a:solidFill>
              </a:rPr>
              <a:t>wash</a:t>
            </a:r>
            <a:r>
              <a:rPr lang="en-US" sz="2000" b="1" dirty="0" smtClean="0">
                <a:solidFill>
                  <a:schemeClr val="bg1"/>
                </a:solidFill>
              </a:rPr>
              <a:t> therein.</a:t>
            </a:r>
            <a:endParaRPr lang="en-US" sz="2000" b="1"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876634"/>
            <a:ext cx="9144000" cy="5981366"/>
          </a:xfrm>
        </p:spPr>
      </p:pic>
    </p:spTree>
    <p:extLst>
      <p:ext uri="{BB962C8B-B14F-4D97-AF65-F5344CB8AC3E}">
        <p14:creationId xmlns="" xmlns:p14="http://schemas.microsoft.com/office/powerpoint/2010/main" val="99641891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138545"/>
            <a:ext cx="8229600" cy="1205346"/>
          </a:xfrm>
        </p:spPr>
        <p:txBody>
          <a:bodyPr>
            <a:noAutofit/>
          </a:bodyPr>
          <a:lstStyle/>
          <a:p>
            <a:r>
              <a:rPr lang="en-US" sz="3200" b="1" dirty="0" smtClean="0">
                <a:solidFill>
                  <a:schemeClr val="bg1"/>
                </a:solidFill>
              </a:rPr>
              <a:t>The Bible says that this </a:t>
            </a:r>
            <a:r>
              <a:rPr lang="en-US" sz="3200" b="1" dirty="0" smtClean="0">
                <a:solidFill>
                  <a:srgbClr val="002060"/>
                </a:solidFill>
                <a:effectLst>
                  <a:glow rad="495300">
                    <a:schemeClr val="accent5">
                      <a:satMod val="175000"/>
                    </a:schemeClr>
                  </a:glow>
                  <a:reflection dist="12700" dir="5400000" sy="-100000" algn="bl" rotWithShape="0"/>
                </a:effectLst>
              </a:rPr>
              <a:t>Sea</a:t>
            </a:r>
            <a:r>
              <a:rPr lang="en-US" sz="3200" b="1" dirty="0" smtClean="0">
                <a:solidFill>
                  <a:schemeClr val="bg1"/>
                </a:solidFill>
              </a:rPr>
              <a:t> is made of “</a:t>
            </a:r>
            <a:r>
              <a:rPr lang="en-US" sz="3200" b="1" dirty="0" smtClean="0">
                <a:solidFill>
                  <a:srgbClr val="FFC000"/>
                </a:solidFill>
              </a:rPr>
              <a:t>glass</a:t>
            </a:r>
            <a:r>
              <a:rPr lang="en-US" sz="3200" b="1" dirty="0" smtClean="0">
                <a:solidFill>
                  <a:schemeClr val="bg1"/>
                </a:solidFill>
              </a:rPr>
              <a:t>” (</a:t>
            </a:r>
            <a:r>
              <a:rPr lang="en-US" sz="3200" b="1" dirty="0" smtClean="0">
                <a:solidFill>
                  <a:srgbClr val="00B050"/>
                </a:solidFill>
              </a:rPr>
              <a:t>Rev.</a:t>
            </a:r>
            <a:r>
              <a:rPr lang="en-US" sz="3200" b="1" dirty="0" smtClean="0">
                <a:solidFill>
                  <a:schemeClr val="bg1"/>
                </a:solidFill>
              </a:rPr>
              <a:t> 4:6, 15:2), what then is this “</a:t>
            </a:r>
            <a:r>
              <a:rPr lang="en-US" sz="3200" b="1" dirty="0" smtClean="0">
                <a:solidFill>
                  <a:srgbClr val="FFC000"/>
                </a:solidFill>
              </a:rPr>
              <a:t>glass</a:t>
            </a:r>
            <a:r>
              <a:rPr lang="en-US" sz="3200" b="1" dirty="0" smtClean="0">
                <a:solidFill>
                  <a:schemeClr val="bg1"/>
                </a:solidFill>
              </a:rPr>
              <a:t>”?</a:t>
            </a:r>
            <a:endParaRPr lang="en-US" sz="3200" b="1" dirty="0">
              <a:solidFill>
                <a:schemeClr val="bg1"/>
              </a:solidFill>
            </a:endParaRPr>
          </a:p>
        </p:txBody>
      </p:sp>
      <p:pic>
        <p:nvPicPr>
          <p:cNvPr id="7" name="Content Placeholder 6"/>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1454727"/>
            <a:ext cx="9144000" cy="5403273"/>
          </a:xfrm>
        </p:spPr>
      </p:pic>
    </p:spTree>
    <p:extLst>
      <p:ext uri="{BB962C8B-B14F-4D97-AF65-F5344CB8AC3E}">
        <p14:creationId xmlns="" xmlns:p14="http://schemas.microsoft.com/office/powerpoint/2010/main" val="27762573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138545"/>
            <a:ext cx="8229600" cy="1205346"/>
          </a:xfrm>
        </p:spPr>
        <p:txBody>
          <a:bodyPr>
            <a:noAutofit/>
          </a:bodyPr>
          <a:lstStyle/>
          <a:p>
            <a:r>
              <a:rPr lang="en-US" sz="3200" b="1" dirty="0" smtClean="0">
                <a:solidFill>
                  <a:schemeClr val="bg1"/>
                </a:solidFill>
              </a:rPr>
              <a:t>The Bible says that this </a:t>
            </a:r>
            <a:r>
              <a:rPr lang="en-US" sz="3200" b="1" dirty="0" smtClean="0">
                <a:solidFill>
                  <a:srgbClr val="002060"/>
                </a:solidFill>
                <a:effectLst>
                  <a:glow rad="495300">
                    <a:schemeClr val="accent5">
                      <a:satMod val="175000"/>
                    </a:schemeClr>
                  </a:glow>
                  <a:reflection dist="12700" dir="5400000" sy="-100000" algn="bl" rotWithShape="0"/>
                </a:effectLst>
              </a:rPr>
              <a:t>Sea</a:t>
            </a:r>
            <a:r>
              <a:rPr lang="en-US" sz="3200" b="1" dirty="0" smtClean="0">
                <a:solidFill>
                  <a:schemeClr val="bg1"/>
                </a:solidFill>
              </a:rPr>
              <a:t> is made of “</a:t>
            </a:r>
            <a:r>
              <a:rPr lang="en-US" sz="3200" b="1" dirty="0" smtClean="0">
                <a:solidFill>
                  <a:srgbClr val="FFC000"/>
                </a:solidFill>
              </a:rPr>
              <a:t>glass</a:t>
            </a:r>
            <a:r>
              <a:rPr lang="en-US" sz="3200" b="1" dirty="0" smtClean="0">
                <a:solidFill>
                  <a:schemeClr val="bg1"/>
                </a:solidFill>
              </a:rPr>
              <a:t>” (</a:t>
            </a:r>
            <a:r>
              <a:rPr lang="en-US" sz="3200" b="1" dirty="0" smtClean="0">
                <a:solidFill>
                  <a:srgbClr val="00B050"/>
                </a:solidFill>
              </a:rPr>
              <a:t>Rev.</a:t>
            </a:r>
            <a:r>
              <a:rPr lang="en-US" sz="3200" b="1" dirty="0" smtClean="0">
                <a:solidFill>
                  <a:schemeClr val="bg1"/>
                </a:solidFill>
              </a:rPr>
              <a:t> 4:6, 15:2), what then is this “</a:t>
            </a:r>
            <a:r>
              <a:rPr lang="en-US" sz="3200" b="1" dirty="0" smtClean="0">
                <a:solidFill>
                  <a:srgbClr val="FFC000"/>
                </a:solidFill>
              </a:rPr>
              <a:t>glass</a:t>
            </a:r>
            <a:r>
              <a:rPr lang="en-US" sz="3200" b="1" dirty="0" smtClean="0">
                <a:solidFill>
                  <a:schemeClr val="bg1"/>
                </a:solidFill>
              </a:rPr>
              <a:t>”?</a:t>
            </a:r>
            <a:endParaRPr lang="en-US" sz="3200" b="1" dirty="0">
              <a:solidFill>
                <a:schemeClr val="bg1"/>
              </a:solidFill>
            </a:endParaRPr>
          </a:p>
        </p:txBody>
      </p:sp>
      <p:sp>
        <p:nvSpPr>
          <p:cNvPr id="3" name="Content Placeholder 2"/>
          <p:cNvSpPr>
            <a:spLocks noGrp="1"/>
          </p:cNvSpPr>
          <p:nvPr>
            <p:ph idx="1"/>
          </p:nvPr>
        </p:nvSpPr>
        <p:spPr>
          <a:xfrm>
            <a:off x="110835" y="1316182"/>
            <a:ext cx="8866909" cy="5403273"/>
          </a:xfrm>
        </p:spPr>
        <p:txBody>
          <a:bodyPr anchor="ctr">
            <a:normAutofit/>
          </a:bodyPr>
          <a:lstStyle/>
          <a:p>
            <a:r>
              <a:rPr lang="en-US" dirty="0" smtClean="0">
                <a:solidFill>
                  <a:schemeClr val="bg1"/>
                </a:solidFill>
                <a:effectLst/>
              </a:rPr>
              <a:t>It is a </a:t>
            </a:r>
            <a:r>
              <a:rPr lang="en-US" b="1" dirty="0" smtClean="0">
                <a:solidFill>
                  <a:schemeClr val="bg1"/>
                </a:solidFill>
                <a:effectLst/>
              </a:rPr>
              <a:t>“</a:t>
            </a:r>
            <a:r>
              <a:rPr lang="en-US" b="1" dirty="0" smtClean="0">
                <a:solidFill>
                  <a:srgbClr val="FFC000"/>
                </a:solidFill>
                <a:effectLst/>
              </a:rPr>
              <a:t>looking glass</a:t>
            </a:r>
            <a:r>
              <a:rPr lang="en-US" b="1" dirty="0" smtClean="0">
                <a:solidFill>
                  <a:schemeClr val="bg1"/>
                </a:solidFill>
                <a:effectLst/>
              </a:rPr>
              <a:t>”</a:t>
            </a:r>
            <a:r>
              <a:rPr lang="en-US" dirty="0" smtClean="0">
                <a:solidFill>
                  <a:schemeClr val="bg1"/>
                </a:solidFill>
                <a:effectLst/>
              </a:rPr>
              <a:t>, or </a:t>
            </a:r>
            <a:r>
              <a:rPr lang="en-US" b="1" dirty="0" smtClean="0">
                <a:solidFill>
                  <a:srgbClr val="FFC000"/>
                </a:solidFill>
                <a:effectLst/>
              </a:rPr>
              <a:t>a mirror</a:t>
            </a:r>
            <a:r>
              <a:rPr lang="en-US" dirty="0" smtClean="0">
                <a:solidFill>
                  <a:schemeClr val="bg1"/>
                </a:solidFill>
                <a:effectLst/>
              </a:rPr>
              <a:t>, of which the </a:t>
            </a:r>
            <a:r>
              <a:rPr lang="en-US" b="1" dirty="0" smtClean="0">
                <a:solidFill>
                  <a:srgbClr val="FFC000"/>
                </a:solidFill>
                <a:effectLst/>
              </a:rPr>
              <a:t>brass Laver</a:t>
            </a:r>
            <a:r>
              <a:rPr lang="en-US" dirty="0" smtClean="0">
                <a:solidFill>
                  <a:schemeClr val="bg1"/>
                </a:solidFill>
                <a:effectLst/>
              </a:rPr>
              <a:t> of the Tabernacle was made of the </a:t>
            </a:r>
            <a:r>
              <a:rPr lang="en-US" b="1" dirty="0" smtClean="0">
                <a:solidFill>
                  <a:srgbClr val="FFC000"/>
                </a:solidFill>
                <a:effectLst/>
              </a:rPr>
              <a:t>polished brass glass</a:t>
            </a:r>
            <a:r>
              <a:rPr lang="en-US" dirty="0" smtClean="0">
                <a:solidFill>
                  <a:schemeClr val="bg1"/>
                </a:solidFill>
                <a:effectLst/>
              </a:rPr>
              <a:t> (</a:t>
            </a:r>
            <a:r>
              <a:rPr lang="en-US" b="1" dirty="0" smtClean="0">
                <a:solidFill>
                  <a:srgbClr val="FFC000"/>
                </a:solidFill>
                <a:effectLst/>
              </a:rPr>
              <a:t>mirrors</a:t>
            </a:r>
            <a:r>
              <a:rPr lang="en-US" dirty="0" smtClean="0">
                <a:solidFill>
                  <a:schemeClr val="bg1"/>
                </a:solidFill>
                <a:effectLst/>
              </a:rPr>
              <a:t>) of the women (a symbol of the church, even the church in the wilderness (</a:t>
            </a:r>
            <a:r>
              <a:rPr lang="en-US" b="1" dirty="0" smtClean="0">
                <a:solidFill>
                  <a:srgbClr val="00B050"/>
                </a:solidFill>
                <a:effectLst/>
              </a:rPr>
              <a:t>Act.</a:t>
            </a:r>
            <a:r>
              <a:rPr lang="en-US" dirty="0" smtClean="0">
                <a:solidFill>
                  <a:schemeClr val="bg1"/>
                </a:solidFill>
                <a:effectLst/>
              </a:rPr>
              <a:t> 7:38)):</a:t>
            </a:r>
          </a:p>
          <a:p>
            <a:endParaRPr lang="en-US" sz="1000" dirty="0">
              <a:solidFill>
                <a:schemeClr val="bg1"/>
              </a:solidFill>
            </a:endParaRPr>
          </a:p>
          <a:p>
            <a:pPr lvl="1"/>
            <a:r>
              <a:rPr lang="en-US" sz="3200" dirty="0" err="1" smtClean="0">
                <a:solidFill>
                  <a:schemeClr val="bg1"/>
                </a:solidFill>
                <a:effectLst/>
              </a:rPr>
              <a:t>Exo</a:t>
            </a:r>
            <a:r>
              <a:rPr lang="en-US" sz="3200" dirty="0" smtClean="0">
                <a:solidFill>
                  <a:schemeClr val="bg1"/>
                </a:solidFill>
                <a:effectLst/>
              </a:rPr>
              <a:t> 38:8  And he made the </a:t>
            </a:r>
            <a:r>
              <a:rPr lang="en-US" sz="3200" b="1" dirty="0" smtClean="0">
                <a:solidFill>
                  <a:srgbClr val="FFC000"/>
                </a:solidFill>
                <a:effectLst/>
              </a:rPr>
              <a:t>laver of brass</a:t>
            </a:r>
            <a:r>
              <a:rPr lang="en-US" sz="3200" dirty="0" smtClean="0">
                <a:solidFill>
                  <a:schemeClr val="bg1"/>
                </a:solidFill>
                <a:effectLst/>
              </a:rPr>
              <a:t>, and the foot of it of </a:t>
            </a:r>
            <a:r>
              <a:rPr lang="en-US" sz="3200" b="1" dirty="0" smtClean="0">
                <a:solidFill>
                  <a:srgbClr val="FFC000"/>
                </a:solidFill>
                <a:effectLst/>
              </a:rPr>
              <a:t>brass</a:t>
            </a:r>
            <a:r>
              <a:rPr lang="en-US" sz="3200" dirty="0" smtClean="0">
                <a:solidFill>
                  <a:schemeClr val="bg1"/>
                </a:solidFill>
                <a:effectLst/>
              </a:rPr>
              <a:t>, </a:t>
            </a:r>
            <a:r>
              <a:rPr lang="en-US" sz="3200" b="1" dirty="0" smtClean="0">
                <a:solidFill>
                  <a:srgbClr val="FFC000"/>
                </a:solidFill>
                <a:effectLst/>
              </a:rPr>
              <a:t>of the </a:t>
            </a:r>
            <a:r>
              <a:rPr lang="en-US" sz="3200" b="1" dirty="0" err="1" smtClean="0">
                <a:solidFill>
                  <a:srgbClr val="FFC000"/>
                </a:solidFill>
                <a:effectLst/>
              </a:rPr>
              <a:t>lookingglasses</a:t>
            </a:r>
            <a:r>
              <a:rPr lang="en-US" sz="3200" b="1" dirty="0" smtClean="0">
                <a:solidFill>
                  <a:srgbClr val="FFC000"/>
                </a:solidFill>
                <a:effectLst/>
              </a:rPr>
              <a:t> of the women</a:t>
            </a:r>
            <a:r>
              <a:rPr lang="en-US" sz="3200" dirty="0" smtClean="0">
                <a:solidFill>
                  <a:schemeClr val="bg1"/>
                </a:solidFill>
                <a:effectLst/>
              </a:rPr>
              <a:t> </a:t>
            </a:r>
            <a:r>
              <a:rPr lang="en-US" sz="3200" b="1" u="sng" dirty="0" smtClean="0">
                <a:solidFill>
                  <a:schemeClr val="bg1"/>
                </a:solidFill>
                <a:effectLst/>
              </a:rPr>
              <a:t>assembling</a:t>
            </a:r>
            <a:r>
              <a:rPr lang="en-US" sz="3200" dirty="0" smtClean="0">
                <a:solidFill>
                  <a:schemeClr val="bg1"/>
                </a:solidFill>
                <a:effectLst/>
              </a:rPr>
              <a:t>, which </a:t>
            </a:r>
            <a:r>
              <a:rPr lang="en-US" sz="3200" b="1" u="sng" dirty="0" smtClean="0">
                <a:solidFill>
                  <a:schemeClr val="bg1"/>
                </a:solidFill>
              </a:rPr>
              <a:t>assembled</a:t>
            </a:r>
            <a:r>
              <a:rPr lang="en-US" sz="3200" dirty="0" smtClean="0">
                <a:solidFill>
                  <a:schemeClr val="bg1"/>
                </a:solidFill>
                <a:effectLst/>
              </a:rPr>
              <a:t> at the door of the tabernacle of the congregation.</a:t>
            </a:r>
            <a:endParaRPr lang="en-US" sz="3200" dirty="0">
              <a:solidFill>
                <a:schemeClr val="bg1"/>
              </a:solidFill>
            </a:endParaRPr>
          </a:p>
        </p:txBody>
      </p:sp>
    </p:spTree>
    <p:extLst>
      <p:ext uri="{BB962C8B-B14F-4D97-AF65-F5344CB8AC3E}">
        <p14:creationId xmlns="" xmlns:p14="http://schemas.microsoft.com/office/powerpoint/2010/main" val="3851387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618" y="0"/>
            <a:ext cx="8229600" cy="1011382"/>
          </a:xfrm>
        </p:spPr>
        <p:txBody>
          <a:bodyPr>
            <a:noAutofit/>
          </a:bodyPr>
          <a:lstStyle/>
          <a:p>
            <a:r>
              <a:rPr lang="en-US" sz="2800" b="1" dirty="0" smtClean="0">
                <a:solidFill>
                  <a:schemeClr val="bg1"/>
                </a:solidFill>
              </a:rPr>
              <a:t>The “</a:t>
            </a:r>
            <a:r>
              <a:rPr lang="en-US" sz="2800" b="1" dirty="0" smtClean="0">
                <a:solidFill>
                  <a:srgbClr val="FFC000"/>
                </a:solidFill>
              </a:rPr>
              <a:t>glass</a:t>
            </a:r>
            <a:r>
              <a:rPr lang="en-US" sz="2800" b="1" dirty="0" smtClean="0">
                <a:solidFill>
                  <a:schemeClr val="bg1"/>
                </a:solidFill>
              </a:rPr>
              <a:t>” of the </a:t>
            </a:r>
            <a:r>
              <a:rPr lang="en-US" sz="2800" b="1" dirty="0" smtClean="0">
                <a:solidFill>
                  <a:srgbClr val="002060"/>
                </a:solidFill>
                <a:effectLst>
                  <a:glow rad="495300">
                    <a:schemeClr val="accent5">
                      <a:satMod val="175000"/>
                    </a:schemeClr>
                  </a:glow>
                  <a:reflection dist="12700" dir="5400000" sy="-100000" algn="bl" rotWithShape="0"/>
                </a:effectLst>
              </a:rPr>
              <a:t>Sea</a:t>
            </a:r>
            <a:r>
              <a:rPr lang="en-US" sz="2800" b="1" dirty="0" smtClean="0">
                <a:solidFill>
                  <a:schemeClr val="bg1"/>
                </a:solidFill>
              </a:rPr>
              <a:t> is made of the </a:t>
            </a:r>
            <a:r>
              <a:rPr lang="en-US" sz="2800" b="1" dirty="0" smtClean="0">
                <a:solidFill>
                  <a:srgbClr val="FFC000"/>
                </a:solidFill>
              </a:rPr>
              <a:t>mirrors</a:t>
            </a:r>
            <a:r>
              <a:rPr lang="en-US" sz="2800" b="1" dirty="0" smtClean="0">
                <a:solidFill>
                  <a:schemeClr val="bg1"/>
                </a:solidFill>
              </a:rPr>
              <a:t> of the women of the “camp of the saints”:</a:t>
            </a:r>
            <a:endParaRPr lang="en-US" sz="2800" b="1"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4627418" y="1011383"/>
            <a:ext cx="4516583" cy="5846618"/>
          </a:xfr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011382"/>
            <a:ext cx="4627418" cy="5846618"/>
          </a:xfrm>
          <a:prstGeom prst="rect">
            <a:avLst/>
          </a:prstGeom>
        </p:spPr>
      </p:pic>
    </p:spTree>
    <p:extLst>
      <p:ext uri="{BB962C8B-B14F-4D97-AF65-F5344CB8AC3E}">
        <p14:creationId xmlns="" xmlns:p14="http://schemas.microsoft.com/office/powerpoint/2010/main" val="3101545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p:spPr>
        <p:txBody>
          <a:bodyPr anchor="ctr">
            <a:normAutofit/>
          </a:bodyPr>
          <a:lstStyle/>
          <a:p>
            <a:pPr algn="ctr"/>
            <a:r>
              <a:rPr lang="en-US" sz="4000" dirty="0" smtClean="0">
                <a:solidFill>
                  <a:schemeClr val="bg1"/>
                </a:solidFill>
              </a:rPr>
              <a:t>Therefore, we can draw from these two things, that in the Judgment, God is looking to see who reveals the character of Jesus Christ, having been conformed to the image of His Son by the Holy Ghost through the Everlasting Gospel.</a:t>
            </a:r>
            <a:endParaRPr lang="en-US" sz="4000" dirty="0">
              <a:solidFill>
                <a:schemeClr val="bg1"/>
              </a:solidFill>
            </a:endParaRPr>
          </a:p>
        </p:txBody>
      </p:sp>
    </p:spTree>
    <p:extLst>
      <p:ext uri="{BB962C8B-B14F-4D97-AF65-F5344CB8AC3E}">
        <p14:creationId xmlns="" xmlns:p14="http://schemas.microsoft.com/office/powerpoint/2010/main" val="26928273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138545"/>
            <a:ext cx="8229600" cy="1205346"/>
          </a:xfrm>
        </p:spPr>
        <p:txBody>
          <a:bodyPr>
            <a:noAutofit/>
          </a:bodyPr>
          <a:lstStyle/>
          <a:p>
            <a:r>
              <a:rPr lang="en-US" sz="3200" b="1" dirty="0" smtClean="0">
                <a:solidFill>
                  <a:schemeClr val="bg1"/>
                </a:solidFill>
              </a:rPr>
              <a:t>The Bible says that this </a:t>
            </a:r>
            <a:r>
              <a:rPr lang="en-US" sz="3200" b="1" dirty="0" smtClean="0">
                <a:solidFill>
                  <a:srgbClr val="002060"/>
                </a:solidFill>
                <a:effectLst>
                  <a:glow rad="495300">
                    <a:schemeClr val="accent5">
                      <a:satMod val="175000"/>
                    </a:schemeClr>
                  </a:glow>
                  <a:reflection dist="12700" dir="5400000" sy="-100000" algn="bl" rotWithShape="0"/>
                </a:effectLst>
              </a:rPr>
              <a:t>Sea</a:t>
            </a:r>
            <a:r>
              <a:rPr lang="en-US" sz="3200" b="1" dirty="0" smtClean="0">
                <a:solidFill>
                  <a:schemeClr val="bg1"/>
                </a:solidFill>
              </a:rPr>
              <a:t> is made of “</a:t>
            </a:r>
            <a:r>
              <a:rPr lang="en-US" sz="3200" b="1" dirty="0" smtClean="0">
                <a:solidFill>
                  <a:srgbClr val="FFC000"/>
                </a:solidFill>
              </a:rPr>
              <a:t>glass</a:t>
            </a:r>
            <a:r>
              <a:rPr lang="en-US" sz="3200" b="1" dirty="0" smtClean="0">
                <a:solidFill>
                  <a:schemeClr val="bg1"/>
                </a:solidFill>
              </a:rPr>
              <a:t>” (</a:t>
            </a:r>
            <a:r>
              <a:rPr lang="en-US" sz="3200" b="1" dirty="0" smtClean="0">
                <a:solidFill>
                  <a:srgbClr val="00B050"/>
                </a:solidFill>
              </a:rPr>
              <a:t>Rev.</a:t>
            </a:r>
            <a:r>
              <a:rPr lang="en-US" sz="3200" b="1" dirty="0" smtClean="0">
                <a:solidFill>
                  <a:schemeClr val="bg1"/>
                </a:solidFill>
              </a:rPr>
              <a:t> 4:6, 15:2), what then is this “</a:t>
            </a:r>
            <a:r>
              <a:rPr lang="en-US" sz="3200" b="1" dirty="0" smtClean="0">
                <a:solidFill>
                  <a:srgbClr val="FFC000"/>
                </a:solidFill>
              </a:rPr>
              <a:t>glass</a:t>
            </a:r>
            <a:r>
              <a:rPr lang="en-US" sz="3200" b="1" dirty="0" smtClean="0">
                <a:solidFill>
                  <a:schemeClr val="bg1"/>
                </a:solidFill>
              </a:rPr>
              <a:t>”?</a:t>
            </a:r>
            <a:endParaRPr lang="en-US" sz="3200" b="1" dirty="0">
              <a:solidFill>
                <a:schemeClr val="bg1"/>
              </a:solidFill>
            </a:endParaRPr>
          </a:p>
        </p:txBody>
      </p:sp>
      <p:sp>
        <p:nvSpPr>
          <p:cNvPr id="3" name="Content Placeholder 2"/>
          <p:cNvSpPr>
            <a:spLocks noGrp="1"/>
          </p:cNvSpPr>
          <p:nvPr>
            <p:ph idx="1"/>
          </p:nvPr>
        </p:nvSpPr>
        <p:spPr>
          <a:xfrm>
            <a:off x="110835" y="1316182"/>
            <a:ext cx="8866909" cy="5403273"/>
          </a:xfrm>
        </p:spPr>
        <p:txBody>
          <a:bodyPr anchor="ctr">
            <a:normAutofit fontScale="92500" lnSpcReduction="10000"/>
          </a:bodyPr>
          <a:lstStyle/>
          <a:p>
            <a:r>
              <a:rPr lang="en-US" b="1" dirty="0" smtClean="0">
                <a:solidFill>
                  <a:srgbClr val="FFC000"/>
                </a:solidFill>
                <a:effectLst/>
              </a:rPr>
              <a:t>Look</a:t>
            </a:r>
            <a:r>
              <a:rPr lang="en-US" b="1" dirty="0" smtClean="0">
                <a:solidFill>
                  <a:schemeClr val="bg1"/>
                </a:solidFill>
                <a:effectLst/>
              </a:rPr>
              <a:t> and </a:t>
            </a:r>
            <a:r>
              <a:rPr lang="en-US" b="1" dirty="0" smtClean="0">
                <a:solidFill>
                  <a:srgbClr val="002060"/>
                </a:solidFill>
                <a:effectLst>
                  <a:glow rad="495300">
                    <a:schemeClr val="accent5">
                      <a:satMod val="175000"/>
                    </a:schemeClr>
                  </a:glow>
                  <a:reflection dist="12700" dir="5400000" sy="-100000" algn="bl" rotWithShape="0"/>
                </a:effectLst>
              </a:rPr>
              <a:t>Sea </a:t>
            </a:r>
            <a:r>
              <a:rPr lang="en-US" b="1" dirty="0" smtClean="0">
                <a:solidFill>
                  <a:schemeClr val="bg1"/>
                </a:solidFill>
                <a:effectLst/>
              </a:rPr>
              <a:t>:</a:t>
            </a:r>
          </a:p>
          <a:p>
            <a:endParaRPr lang="en-US" sz="1100" dirty="0" smtClean="0">
              <a:solidFill>
                <a:schemeClr val="bg1"/>
              </a:solidFill>
            </a:endParaRPr>
          </a:p>
          <a:p>
            <a:r>
              <a:rPr lang="en-US" dirty="0" smtClean="0">
                <a:solidFill>
                  <a:schemeClr val="bg1"/>
                </a:solidFill>
                <a:effectLst/>
              </a:rPr>
              <a:t>Job 37:18  Hast thou with him spread out </a:t>
            </a:r>
            <a:r>
              <a:rPr lang="en-US" b="1" u="sng" dirty="0" smtClean="0">
                <a:solidFill>
                  <a:schemeClr val="bg1"/>
                </a:solidFill>
                <a:effectLst/>
              </a:rPr>
              <a:t>the sky</a:t>
            </a:r>
            <a:r>
              <a:rPr lang="en-US" dirty="0" smtClean="0">
                <a:solidFill>
                  <a:schemeClr val="bg1"/>
                </a:solidFill>
                <a:effectLst/>
              </a:rPr>
              <a:t>, which is strong, and as a </a:t>
            </a:r>
            <a:r>
              <a:rPr lang="en-US" b="1" dirty="0" smtClean="0">
                <a:solidFill>
                  <a:srgbClr val="FFC000"/>
                </a:solidFill>
                <a:effectLst/>
              </a:rPr>
              <a:t>molten looking glass</a:t>
            </a:r>
            <a:r>
              <a:rPr lang="en-US" dirty="0" smtClean="0">
                <a:solidFill>
                  <a:schemeClr val="bg1"/>
                </a:solidFill>
                <a:effectLst/>
              </a:rPr>
              <a:t>?</a:t>
            </a:r>
          </a:p>
          <a:p>
            <a:endParaRPr lang="en-US" sz="1100" dirty="0" smtClean="0">
              <a:solidFill>
                <a:schemeClr val="bg1"/>
              </a:solidFill>
            </a:endParaRPr>
          </a:p>
          <a:p>
            <a:r>
              <a:rPr lang="en-US" dirty="0" smtClean="0">
                <a:solidFill>
                  <a:schemeClr val="bg1"/>
                </a:solidFill>
                <a:effectLst/>
              </a:rPr>
              <a:t>1 </a:t>
            </a:r>
            <a:r>
              <a:rPr lang="en-US" dirty="0" err="1" smtClean="0">
                <a:solidFill>
                  <a:schemeClr val="bg1"/>
                </a:solidFill>
                <a:effectLst/>
              </a:rPr>
              <a:t>Cor</a:t>
            </a:r>
            <a:r>
              <a:rPr lang="en-US" dirty="0" smtClean="0">
                <a:solidFill>
                  <a:schemeClr val="bg1"/>
                </a:solidFill>
                <a:effectLst/>
              </a:rPr>
              <a:t> 13:12  For now </a:t>
            </a:r>
            <a:r>
              <a:rPr lang="en-US" b="1" u="sng" dirty="0" smtClean="0">
                <a:solidFill>
                  <a:schemeClr val="bg1"/>
                </a:solidFill>
                <a:effectLst/>
              </a:rPr>
              <a:t>we see through</a:t>
            </a:r>
            <a:r>
              <a:rPr lang="en-US" dirty="0" smtClean="0">
                <a:solidFill>
                  <a:schemeClr val="bg1"/>
                </a:solidFill>
                <a:effectLst/>
              </a:rPr>
              <a:t> </a:t>
            </a:r>
            <a:r>
              <a:rPr lang="en-US" b="1" dirty="0" smtClean="0">
                <a:solidFill>
                  <a:srgbClr val="FFC000"/>
                </a:solidFill>
                <a:effectLst/>
              </a:rPr>
              <a:t>a glass</a:t>
            </a:r>
            <a:r>
              <a:rPr lang="en-US" dirty="0" smtClean="0">
                <a:solidFill>
                  <a:schemeClr val="bg1"/>
                </a:solidFill>
                <a:effectLst/>
              </a:rPr>
              <a:t>, </a:t>
            </a:r>
            <a:r>
              <a:rPr lang="en-US" b="1" u="sng" dirty="0" smtClean="0">
                <a:solidFill>
                  <a:schemeClr val="bg1"/>
                </a:solidFill>
                <a:effectLst/>
              </a:rPr>
              <a:t>darkly</a:t>
            </a:r>
            <a:r>
              <a:rPr lang="en-US" dirty="0" smtClean="0">
                <a:solidFill>
                  <a:schemeClr val="bg1"/>
                </a:solidFill>
                <a:effectLst/>
              </a:rPr>
              <a:t>; but then </a:t>
            </a:r>
            <a:r>
              <a:rPr lang="en-US" b="1" u="sng" dirty="0" smtClean="0">
                <a:solidFill>
                  <a:schemeClr val="bg1"/>
                </a:solidFill>
                <a:effectLst/>
              </a:rPr>
              <a:t>face to face</a:t>
            </a:r>
            <a:r>
              <a:rPr lang="en-US" dirty="0" smtClean="0">
                <a:solidFill>
                  <a:schemeClr val="bg1"/>
                </a:solidFill>
                <a:effectLst/>
              </a:rPr>
              <a:t>: now I know in part; but then shall I know even as also I am known.</a:t>
            </a:r>
          </a:p>
          <a:p>
            <a:endParaRPr lang="en-US" sz="1100" dirty="0" smtClean="0">
              <a:solidFill>
                <a:schemeClr val="bg1"/>
              </a:solidFill>
            </a:endParaRPr>
          </a:p>
          <a:p>
            <a:r>
              <a:rPr lang="en-US" dirty="0" smtClean="0">
                <a:solidFill>
                  <a:schemeClr val="bg1"/>
                </a:solidFill>
                <a:effectLst/>
              </a:rPr>
              <a:t>2 </a:t>
            </a:r>
            <a:r>
              <a:rPr lang="en-US" dirty="0" err="1" smtClean="0">
                <a:solidFill>
                  <a:schemeClr val="bg1"/>
                </a:solidFill>
                <a:effectLst/>
              </a:rPr>
              <a:t>Cor</a:t>
            </a:r>
            <a:r>
              <a:rPr lang="en-US" dirty="0" smtClean="0">
                <a:solidFill>
                  <a:schemeClr val="bg1"/>
                </a:solidFill>
                <a:effectLst/>
              </a:rPr>
              <a:t> 3:18  But we all, with </a:t>
            </a:r>
            <a:r>
              <a:rPr lang="en-US" b="1" u="sng" dirty="0" smtClean="0">
                <a:solidFill>
                  <a:schemeClr val="bg1"/>
                </a:solidFill>
                <a:effectLst/>
              </a:rPr>
              <a:t>open face beholding</a:t>
            </a:r>
            <a:r>
              <a:rPr lang="en-US" dirty="0" smtClean="0">
                <a:solidFill>
                  <a:schemeClr val="bg1"/>
                </a:solidFill>
                <a:effectLst/>
              </a:rPr>
              <a:t> </a:t>
            </a:r>
            <a:r>
              <a:rPr lang="en-US" b="1" dirty="0" smtClean="0">
                <a:solidFill>
                  <a:srgbClr val="FFC000"/>
                </a:solidFill>
                <a:effectLst/>
              </a:rPr>
              <a:t>as in a glass</a:t>
            </a:r>
            <a:r>
              <a:rPr lang="en-US" dirty="0" smtClean="0">
                <a:solidFill>
                  <a:schemeClr val="bg1"/>
                </a:solidFill>
                <a:effectLst/>
              </a:rPr>
              <a:t> </a:t>
            </a:r>
            <a:r>
              <a:rPr lang="en-US" b="1" u="sng" dirty="0" smtClean="0">
                <a:solidFill>
                  <a:schemeClr val="bg1"/>
                </a:solidFill>
                <a:effectLst/>
              </a:rPr>
              <a:t>the glory of the Lord</a:t>
            </a:r>
            <a:r>
              <a:rPr lang="en-US" dirty="0" smtClean="0">
                <a:solidFill>
                  <a:schemeClr val="bg1"/>
                </a:solidFill>
                <a:effectLst/>
              </a:rPr>
              <a:t>, are changed into </a:t>
            </a:r>
            <a:r>
              <a:rPr lang="en-US" b="1" u="sng" dirty="0" smtClean="0">
                <a:solidFill>
                  <a:schemeClr val="bg1"/>
                </a:solidFill>
                <a:effectLst/>
              </a:rPr>
              <a:t>the same image</a:t>
            </a:r>
            <a:r>
              <a:rPr lang="en-US" dirty="0" smtClean="0">
                <a:solidFill>
                  <a:schemeClr val="bg1"/>
                </a:solidFill>
                <a:effectLst/>
              </a:rPr>
              <a:t> from glory to glory, even as by the Spirit of the Lord.</a:t>
            </a:r>
            <a:endParaRPr lang="en-US" dirty="0">
              <a:solidFill>
                <a:schemeClr val="bg1"/>
              </a:solidFill>
              <a:effectLst/>
            </a:endParaRPr>
          </a:p>
        </p:txBody>
      </p:sp>
    </p:spTree>
    <p:extLst>
      <p:ext uri="{BB962C8B-B14F-4D97-AF65-F5344CB8AC3E}">
        <p14:creationId xmlns="" xmlns:p14="http://schemas.microsoft.com/office/powerpoint/2010/main" val="294298686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138545"/>
            <a:ext cx="8229600" cy="1205346"/>
          </a:xfrm>
        </p:spPr>
        <p:txBody>
          <a:bodyPr>
            <a:noAutofit/>
          </a:bodyPr>
          <a:lstStyle/>
          <a:p>
            <a:r>
              <a:rPr lang="en-US" sz="3200" b="1" dirty="0" smtClean="0">
                <a:solidFill>
                  <a:schemeClr val="bg1"/>
                </a:solidFill>
              </a:rPr>
              <a:t>The Bible says that this </a:t>
            </a:r>
            <a:r>
              <a:rPr lang="en-US" sz="3200" b="1" dirty="0" smtClean="0">
                <a:solidFill>
                  <a:srgbClr val="002060"/>
                </a:solidFill>
                <a:effectLst>
                  <a:glow rad="495300">
                    <a:schemeClr val="accent5">
                      <a:satMod val="175000"/>
                    </a:schemeClr>
                  </a:glow>
                  <a:reflection dist="12700" dir="5400000" sy="-100000" algn="bl" rotWithShape="0"/>
                </a:effectLst>
              </a:rPr>
              <a:t>Sea</a:t>
            </a:r>
            <a:r>
              <a:rPr lang="en-US" sz="3200" b="1" dirty="0" smtClean="0">
                <a:solidFill>
                  <a:schemeClr val="bg1"/>
                </a:solidFill>
              </a:rPr>
              <a:t> is made of “</a:t>
            </a:r>
            <a:r>
              <a:rPr lang="en-US" sz="3200" b="1" dirty="0" smtClean="0">
                <a:solidFill>
                  <a:srgbClr val="FFC000"/>
                </a:solidFill>
              </a:rPr>
              <a:t>glass</a:t>
            </a:r>
            <a:r>
              <a:rPr lang="en-US" sz="3200" b="1" dirty="0" smtClean="0">
                <a:solidFill>
                  <a:schemeClr val="bg1"/>
                </a:solidFill>
              </a:rPr>
              <a:t>” (</a:t>
            </a:r>
            <a:r>
              <a:rPr lang="en-US" sz="3200" b="1" dirty="0" smtClean="0">
                <a:solidFill>
                  <a:srgbClr val="00B050"/>
                </a:solidFill>
              </a:rPr>
              <a:t>Rev.</a:t>
            </a:r>
            <a:r>
              <a:rPr lang="en-US" sz="3200" b="1" dirty="0" smtClean="0">
                <a:solidFill>
                  <a:schemeClr val="bg1"/>
                </a:solidFill>
              </a:rPr>
              <a:t> 4:6, 15:2), what then is this “</a:t>
            </a:r>
            <a:r>
              <a:rPr lang="en-US" sz="3200" b="1" dirty="0" smtClean="0">
                <a:solidFill>
                  <a:srgbClr val="FFC000"/>
                </a:solidFill>
              </a:rPr>
              <a:t>glass</a:t>
            </a:r>
            <a:r>
              <a:rPr lang="en-US" sz="3200" b="1" dirty="0" smtClean="0">
                <a:solidFill>
                  <a:schemeClr val="bg1"/>
                </a:solidFill>
              </a:rPr>
              <a:t>”?</a:t>
            </a:r>
            <a:endParaRPr lang="en-US" sz="3200" b="1" dirty="0">
              <a:solidFill>
                <a:schemeClr val="bg1"/>
              </a:solidFill>
            </a:endParaRPr>
          </a:p>
        </p:txBody>
      </p:sp>
      <p:sp>
        <p:nvSpPr>
          <p:cNvPr id="3" name="Content Placeholder 2"/>
          <p:cNvSpPr>
            <a:spLocks noGrp="1"/>
          </p:cNvSpPr>
          <p:nvPr>
            <p:ph idx="1"/>
          </p:nvPr>
        </p:nvSpPr>
        <p:spPr>
          <a:xfrm>
            <a:off x="110835" y="1316182"/>
            <a:ext cx="8866909" cy="5403273"/>
          </a:xfrm>
        </p:spPr>
        <p:txBody>
          <a:bodyPr anchor="ctr">
            <a:normAutofit fontScale="92500" lnSpcReduction="10000"/>
          </a:bodyPr>
          <a:lstStyle/>
          <a:p>
            <a:r>
              <a:rPr lang="en-US" b="1" dirty="0" smtClean="0">
                <a:solidFill>
                  <a:srgbClr val="FFC000"/>
                </a:solidFill>
                <a:effectLst/>
              </a:rPr>
              <a:t>Look</a:t>
            </a:r>
            <a:r>
              <a:rPr lang="en-US" b="1" dirty="0" smtClean="0">
                <a:solidFill>
                  <a:schemeClr val="bg1"/>
                </a:solidFill>
                <a:effectLst/>
              </a:rPr>
              <a:t> and </a:t>
            </a:r>
            <a:r>
              <a:rPr lang="en-US" b="1" dirty="0" smtClean="0">
                <a:solidFill>
                  <a:srgbClr val="002060"/>
                </a:solidFill>
                <a:effectLst>
                  <a:glow rad="495300">
                    <a:schemeClr val="accent5">
                      <a:satMod val="175000"/>
                    </a:schemeClr>
                  </a:glow>
                  <a:reflection dist="12700" dir="5400000" sy="-100000" algn="bl" rotWithShape="0"/>
                </a:effectLst>
              </a:rPr>
              <a:t>Sea </a:t>
            </a:r>
            <a:r>
              <a:rPr lang="en-US" b="1" dirty="0" smtClean="0">
                <a:solidFill>
                  <a:schemeClr val="bg1"/>
                </a:solidFill>
                <a:effectLst/>
              </a:rPr>
              <a:t>:</a:t>
            </a:r>
          </a:p>
          <a:p>
            <a:endParaRPr lang="en-US" sz="1100" dirty="0" smtClean="0">
              <a:solidFill>
                <a:schemeClr val="bg1"/>
              </a:solidFill>
            </a:endParaRPr>
          </a:p>
          <a:p>
            <a:r>
              <a:rPr lang="en-US" dirty="0" smtClean="0">
                <a:solidFill>
                  <a:schemeClr val="bg1"/>
                </a:solidFill>
                <a:effectLst/>
              </a:rPr>
              <a:t>Jam  1:23  For if any be a hearer of the word, and not a doer, he is like unto </a:t>
            </a:r>
            <a:r>
              <a:rPr lang="en-US" b="1" u="sng" dirty="0" smtClean="0">
                <a:solidFill>
                  <a:schemeClr val="bg1"/>
                </a:solidFill>
                <a:effectLst/>
              </a:rPr>
              <a:t>a man beholding his natural face in</a:t>
            </a:r>
            <a:r>
              <a:rPr lang="en-US" dirty="0" smtClean="0">
                <a:solidFill>
                  <a:schemeClr val="bg1"/>
                </a:solidFill>
                <a:effectLst/>
              </a:rPr>
              <a:t> </a:t>
            </a:r>
            <a:r>
              <a:rPr lang="en-US" b="1" dirty="0" smtClean="0">
                <a:solidFill>
                  <a:srgbClr val="FFC000"/>
                </a:solidFill>
                <a:effectLst/>
              </a:rPr>
              <a:t>a glass</a:t>
            </a:r>
            <a:r>
              <a:rPr lang="en-US" dirty="0" smtClean="0">
                <a:solidFill>
                  <a:schemeClr val="bg1"/>
                </a:solidFill>
                <a:effectLst/>
              </a:rPr>
              <a:t>:</a:t>
            </a:r>
          </a:p>
          <a:p>
            <a:endParaRPr lang="en-US" sz="1100" dirty="0" smtClean="0">
              <a:solidFill>
                <a:schemeClr val="bg1"/>
              </a:solidFill>
            </a:endParaRPr>
          </a:p>
          <a:p>
            <a:r>
              <a:rPr lang="en-US" dirty="0" smtClean="0">
                <a:solidFill>
                  <a:schemeClr val="bg1"/>
                </a:solidFill>
                <a:effectLst/>
              </a:rPr>
              <a:t>Rev 21:18  And the building of the wall of it was of jasper: and the city was </a:t>
            </a:r>
            <a:r>
              <a:rPr lang="en-US" b="1" u="sng" dirty="0" smtClean="0">
                <a:solidFill>
                  <a:schemeClr val="bg1"/>
                </a:solidFill>
                <a:effectLst/>
              </a:rPr>
              <a:t>pure gold</a:t>
            </a:r>
            <a:r>
              <a:rPr lang="en-US" dirty="0" smtClean="0">
                <a:solidFill>
                  <a:schemeClr val="bg1"/>
                </a:solidFill>
                <a:effectLst/>
              </a:rPr>
              <a:t>, like unto </a:t>
            </a:r>
            <a:r>
              <a:rPr lang="en-US" b="1" dirty="0" smtClean="0">
                <a:solidFill>
                  <a:srgbClr val="FFC000"/>
                </a:solidFill>
                <a:effectLst/>
              </a:rPr>
              <a:t>clear glass</a:t>
            </a:r>
            <a:r>
              <a:rPr lang="en-US" dirty="0" smtClean="0">
                <a:solidFill>
                  <a:schemeClr val="bg1"/>
                </a:solidFill>
                <a:effectLst/>
              </a:rPr>
              <a:t>.</a:t>
            </a:r>
          </a:p>
          <a:p>
            <a:endParaRPr lang="en-US" sz="1100" dirty="0" smtClean="0">
              <a:solidFill>
                <a:schemeClr val="bg1"/>
              </a:solidFill>
            </a:endParaRPr>
          </a:p>
          <a:p>
            <a:r>
              <a:rPr lang="en-US" dirty="0" smtClean="0">
                <a:solidFill>
                  <a:schemeClr val="bg1"/>
                </a:solidFill>
                <a:effectLst/>
              </a:rPr>
              <a:t>Rev 21:21  And the twelve gates were twelve pearls; every several gate was of one pearl: and the street of the city was </a:t>
            </a:r>
            <a:r>
              <a:rPr lang="en-US" b="1" u="sng" dirty="0" smtClean="0">
                <a:solidFill>
                  <a:schemeClr val="bg1"/>
                </a:solidFill>
                <a:effectLst/>
              </a:rPr>
              <a:t>pure gold</a:t>
            </a:r>
            <a:r>
              <a:rPr lang="en-US" dirty="0" smtClean="0">
                <a:solidFill>
                  <a:schemeClr val="bg1"/>
                </a:solidFill>
                <a:effectLst/>
              </a:rPr>
              <a:t>, as it were </a:t>
            </a:r>
            <a:r>
              <a:rPr lang="en-US" b="1" dirty="0" smtClean="0">
                <a:solidFill>
                  <a:srgbClr val="FFC000"/>
                </a:solidFill>
                <a:effectLst/>
              </a:rPr>
              <a:t>transparent glass</a:t>
            </a:r>
            <a:r>
              <a:rPr lang="en-US" dirty="0" smtClean="0">
                <a:solidFill>
                  <a:schemeClr val="bg1"/>
                </a:solidFill>
                <a:effectLst/>
              </a:rPr>
              <a:t>.</a:t>
            </a:r>
            <a:endParaRPr lang="en-US" dirty="0">
              <a:solidFill>
                <a:schemeClr val="bg1"/>
              </a:solidFill>
              <a:effectLst/>
            </a:endParaRPr>
          </a:p>
        </p:txBody>
      </p:sp>
    </p:spTree>
    <p:extLst>
      <p:ext uri="{BB962C8B-B14F-4D97-AF65-F5344CB8AC3E}">
        <p14:creationId xmlns="" xmlns:p14="http://schemas.microsoft.com/office/powerpoint/2010/main" val="290345004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138545"/>
            <a:ext cx="8229600" cy="1205346"/>
          </a:xfrm>
        </p:spPr>
        <p:txBody>
          <a:bodyPr>
            <a:noAutofit/>
          </a:bodyPr>
          <a:lstStyle/>
          <a:p>
            <a:r>
              <a:rPr lang="en-US" sz="3200" dirty="0" smtClean="0">
                <a:solidFill>
                  <a:schemeClr val="bg1"/>
                </a:solidFill>
                <a:effectLst/>
              </a:rPr>
              <a:t>Yet this </a:t>
            </a:r>
            <a:r>
              <a:rPr lang="en-US" sz="3200" b="1" dirty="0" smtClean="0">
                <a:solidFill>
                  <a:srgbClr val="002060"/>
                </a:solidFill>
                <a:effectLst>
                  <a:glow rad="495300">
                    <a:schemeClr val="accent5">
                      <a:satMod val="175000"/>
                    </a:schemeClr>
                  </a:glow>
                  <a:reflection dist="12700" dir="5400000" sy="-100000" algn="bl" rotWithShape="0"/>
                </a:effectLst>
              </a:rPr>
              <a:t>Sea</a:t>
            </a:r>
            <a:r>
              <a:rPr lang="en-US" sz="3200" dirty="0" smtClean="0">
                <a:solidFill>
                  <a:schemeClr val="bg1"/>
                </a:solidFill>
                <a:effectLst/>
              </a:rPr>
              <a:t> is like unto </a:t>
            </a:r>
            <a:r>
              <a:rPr lang="en-US" sz="3200" b="1" dirty="0" smtClean="0">
                <a:solidFill>
                  <a:schemeClr val="bg1"/>
                </a:solidFill>
                <a:effectLst/>
              </a:rPr>
              <a:t>“</a:t>
            </a:r>
            <a:r>
              <a:rPr lang="en-US" sz="3200" b="1" dirty="0" smtClean="0">
                <a:solidFill>
                  <a:schemeClr val="accent1">
                    <a:lumMod val="60000"/>
                    <a:lumOff val="40000"/>
                  </a:schemeClr>
                </a:solidFill>
                <a:effectLst/>
              </a:rPr>
              <a:t>crystal</a:t>
            </a:r>
            <a:r>
              <a:rPr lang="en-US" sz="3200" b="1" dirty="0" smtClean="0">
                <a:solidFill>
                  <a:schemeClr val="bg1"/>
                </a:solidFill>
                <a:effectLst/>
              </a:rPr>
              <a:t>”,</a:t>
            </a:r>
            <a:r>
              <a:rPr lang="en-US" sz="3200" dirty="0" smtClean="0">
                <a:solidFill>
                  <a:schemeClr val="bg1"/>
                </a:solidFill>
                <a:effectLst/>
              </a:rPr>
              <a:t> what then is this </a:t>
            </a:r>
            <a:r>
              <a:rPr lang="en-US" sz="3200" b="1" dirty="0" smtClean="0">
                <a:solidFill>
                  <a:schemeClr val="bg1"/>
                </a:solidFill>
                <a:effectLst/>
              </a:rPr>
              <a:t>“</a:t>
            </a:r>
            <a:r>
              <a:rPr lang="en-US" sz="3200" b="1" dirty="0" smtClean="0">
                <a:solidFill>
                  <a:schemeClr val="accent1">
                    <a:lumMod val="60000"/>
                    <a:lumOff val="40000"/>
                  </a:schemeClr>
                </a:solidFill>
                <a:effectLst/>
              </a:rPr>
              <a:t>crystal</a:t>
            </a:r>
            <a:r>
              <a:rPr lang="en-US" sz="3200" b="1" dirty="0" smtClean="0">
                <a:solidFill>
                  <a:schemeClr val="bg1"/>
                </a:solidFill>
                <a:effectLst/>
              </a:rPr>
              <a:t>”</a:t>
            </a:r>
            <a:r>
              <a:rPr lang="en-US" sz="3200" dirty="0" smtClean="0">
                <a:solidFill>
                  <a:schemeClr val="bg1"/>
                </a:solidFill>
                <a:effectLst/>
              </a:rPr>
              <a:t> and what is it related to?</a:t>
            </a:r>
            <a:endParaRPr lang="en-US" sz="3200" dirty="0">
              <a:solidFill>
                <a:schemeClr val="bg1"/>
              </a:solidFill>
              <a:effectLst/>
            </a:endParaRPr>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1399310"/>
            <a:ext cx="9144000" cy="5458690"/>
          </a:xfrm>
        </p:spPr>
      </p:pic>
    </p:spTree>
    <p:extLst>
      <p:ext uri="{BB962C8B-B14F-4D97-AF65-F5344CB8AC3E}">
        <p14:creationId xmlns="" xmlns:p14="http://schemas.microsoft.com/office/powerpoint/2010/main" val="14934506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138545"/>
            <a:ext cx="8229600" cy="1205346"/>
          </a:xfrm>
        </p:spPr>
        <p:txBody>
          <a:bodyPr>
            <a:noAutofit/>
          </a:bodyPr>
          <a:lstStyle/>
          <a:p>
            <a:r>
              <a:rPr lang="en-US" sz="3200" dirty="0" smtClean="0">
                <a:solidFill>
                  <a:schemeClr val="bg1"/>
                </a:solidFill>
                <a:effectLst/>
              </a:rPr>
              <a:t>Yet this </a:t>
            </a:r>
            <a:r>
              <a:rPr lang="en-US" sz="3200" b="1" dirty="0" smtClean="0">
                <a:solidFill>
                  <a:srgbClr val="002060"/>
                </a:solidFill>
                <a:effectLst>
                  <a:glow rad="495300">
                    <a:schemeClr val="accent5">
                      <a:satMod val="175000"/>
                    </a:schemeClr>
                  </a:glow>
                  <a:reflection dist="12700" dir="5400000" sy="-100000" algn="bl" rotWithShape="0"/>
                </a:effectLst>
              </a:rPr>
              <a:t>Sea</a:t>
            </a:r>
            <a:r>
              <a:rPr lang="en-US" sz="3200" dirty="0" smtClean="0">
                <a:solidFill>
                  <a:schemeClr val="bg1"/>
                </a:solidFill>
                <a:effectLst/>
              </a:rPr>
              <a:t> is like unto </a:t>
            </a:r>
            <a:r>
              <a:rPr lang="en-US" sz="3200" b="1" dirty="0" smtClean="0">
                <a:solidFill>
                  <a:schemeClr val="bg1"/>
                </a:solidFill>
                <a:effectLst/>
              </a:rPr>
              <a:t>“</a:t>
            </a:r>
            <a:r>
              <a:rPr lang="en-US" sz="3200" b="1" dirty="0" smtClean="0">
                <a:solidFill>
                  <a:schemeClr val="accent1">
                    <a:lumMod val="60000"/>
                    <a:lumOff val="40000"/>
                  </a:schemeClr>
                </a:solidFill>
                <a:effectLst/>
              </a:rPr>
              <a:t>crystal</a:t>
            </a:r>
            <a:r>
              <a:rPr lang="en-US" sz="3200" b="1" dirty="0" smtClean="0">
                <a:solidFill>
                  <a:schemeClr val="bg1"/>
                </a:solidFill>
                <a:effectLst/>
              </a:rPr>
              <a:t>”,</a:t>
            </a:r>
            <a:r>
              <a:rPr lang="en-US" sz="3200" dirty="0" smtClean="0">
                <a:solidFill>
                  <a:schemeClr val="bg1"/>
                </a:solidFill>
                <a:effectLst/>
              </a:rPr>
              <a:t> what then is this </a:t>
            </a:r>
            <a:r>
              <a:rPr lang="en-US" sz="3200" b="1" dirty="0" smtClean="0">
                <a:solidFill>
                  <a:schemeClr val="bg1"/>
                </a:solidFill>
                <a:effectLst/>
              </a:rPr>
              <a:t>“</a:t>
            </a:r>
            <a:r>
              <a:rPr lang="en-US" sz="3200" b="1" dirty="0" smtClean="0">
                <a:solidFill>
                  <a:schemeClr val="accent1">
                    <a:lumMod val="60000"/>
                    <a:lumOff val="40000"/>
                  </a:schemeClr>
                </a:solidFill>
                <a:effectLst/>
              </a:rPr>
              <a:t>crystal</a:t>
            </a:r>
            <a:r>
              <a:rPr lang="en-US" sz="3200" b="1" dirty="0" smtClean="0">
                <a:solidFill>
                  <a:schemeClr val="bg1"/>
                </a:solidFill>
                <a:effectLst/>
              </a:rPr>
              <a:t>”</a:t>
            </a:r>
            <a:r>
              <a:rPr lang="en-US" sz="3200" dirty="0" smtClean="0">
                <a:solidFill>
                  <a:schemeClr val="bg1"/>
                </a:solidFill>
                <a:effectLst/>
              </a:rPr>
              <a:t> and what is it related to?</a:t>
            </a:r>
            <a:endParaRPr lang="en-US" sz="3200" dirty="0">
              <a:solidFill>
                <a:schemeClr val="bg1"/>
              </a:solidFill>
              <a:effectLst/>
            </a:endParaRPr>
          </a:p>
        </p:txBody>
      </p:sp>
      <p:sp>
        <p:nvSpPr>
          <p:cNvPr id="3" name="Content Placeholder 2"/>
          <p:cNvSpPr>
            <a:spLocks noGrp="1"/>
          </p:cNvSpPr>
          <p:nvPr>
            <p:ph idx="1"/>
          </p:nvPr>
        </p:nvSpPr>
        <p:spPr>
          <a:xfrm>
            <a:off x="131618" y="2670463"/>
            <a:ext cx="8908473" cy="1269908"/>
          </a:xfrm>
        </p:spPr>
        <p:txBody>
          <a:bodyPr>
            <a:normAutofit/>
          </a:bodyPr>
          <a:lstStyle/>
          <a:p>
            <a:r>
              <a:rPr lang="en-US" sz="2400" dirty="0" err="1" smtClean="0">
                <a:solidFill>
                  <a:schemeClr val="bg1"/>
                </a:solidFill>
                <a:effectLst/>
              </a:rPr>
              <a:t>Eze</a:t>
            </a:r>
            <a:r>
              <a:rPr lang="en-US" sz="2400" dirty="0" smtClean="0">
                <a:solidFill>
                  <a:schemeClr val="bg1"/>
                </a:solidFill>
                <a:effectLst/>
              </a:rPr>
              <a:t> 1:22  And </a:t>
            </a:r>
            <a:r>
              <a:rPr lang="en-US" sz="2400" b="1" u="sng" dirty="0" smtClean="0">
                <a:solidFill>
                  <a:schemeClr val="accent1">
                    <a:lumMod val="60000"/>
                    <a:lumOff val="40000"/>
                  </a:schemeClr>
                </a:solidFill>
                <a:effectLst/>
              </a:rPr>
              <a:t>the likeness of the firmament</a:t>
            </a:r>
            <a:r>
              <a:rPr lang="en-US" sz="2400" dirty="0" smtClean="0">
                <a:solidFill>
                  <a:schemeClr val="bg1"/>
                </a:solidFill>
                <a:effectLst/>
              </a:rPr>
              <a:t> upon the heads of the living creature was as </a:t>
            </a:r>
            <a:r>
              <a:rPr lang="en-US" sz="2400" b="1" u="sng" dirty="0" smtClean="0">
                <a:solidFill>
                  <a:schemeClr val="accent1">
                    <a:lumMod val="60000"/>
                    <a:lumOff val="40000"/>
                  </a:schemeClr>
                </a:solidFill>
                <a:effectLst/>
              </a:rPr>
              <a:t>the </a:t>
            </a:r>
            <a:r>
              <a:rPr lang="en-US" sz="2400" b="1" u="sng" dirty="0" err="1" smtClean="0">
                <a:solidFill>
                  <a:schemeClr val="accent1">
                    <a:lumMod val="60000"/>
                    <a:lumOff val="40000"/>
                  </a:schemeClr>
                </a:solidFill>
                <a:effectLst/>
              </a:rPr>
              <a:t>colour</a:t>
            </a:r>
            <a:r>
              <a:rPr lang="en-US" sz="2400" b="1" u="sng" dirty="0" smtClean="0">
                <a:solidFill>
                  <a:schemeClr val="accent1">
                    <a:lumMod val="60000"/>
                    <a:lumOff val="40000"/>
                  </a:schemeClr>
                </a:solidFill>
                <a:effectLst/>
              </a:rPr>
              <a:t> of the terrible crystal</a:t>
            </a:r>
            <a:r>
              <a:rPr lang="en-US" sz="2400" dirty="0" smtClean="0">
                <a:solidFill>
                  <a:schemeClr val="bg1"/>
                </a:solidFill>
                <a:effectLst/>
              </a:rPr>
              <a:t>, </a:t>
            </a:r>
            <a:r>
              <a:rPr lang="en-US" sz="2400" b="1" u="sng" dirty="0" smtClean="0">
                <a:solidFill>
                  <a:schemeClr val="bg1"/>
                </a:solidFill>
                <a:effectLst/>
              </a:rPr>
              <a:t>stretched forth over their heads above</a:t>
            </a:r>
            <a:r>
              <a:rPr lang="en-US" sz="2400" dirty="0" smtClean="0">
                <a:solidFill>
                  <a:schemeClr val="bg1"/>
                </a:solidFill>
                <a:effectLst/>
              </a:rPr>
              <a:t>.</a:t>
            </a:r>
            <a:endParaRPr lang="en-US" sz="2400" dirty="0">
              <a:solidFill>
                <a:schemeClr val="bg1"/>
              </a:solidFill>
              <a:effectLst/>
            </a:endParaRPr>
          </a:p>
        </p:txBody>
      </p:sp>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757055" y="3839926"/>
            <a:ext cx="3366166" cy="3025658"/>
          </a:xfrm>
          <a:prstGeom prst="rect">
            <a:avLst/>
          </a:prstGeom>
        </p:spPr>
      </p:pic>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123221" y="3839926"/>
            <a:ext cx="3020778" cy="3018073"/>
          </a:xfrm>
          <a:prstGeom prst="rect">
            <a:avLst/>
          </a:prstGeom>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3855" y="1416627"/>
            <a:ext cx="9144000" cy="1253836"/>
          </a:xfrm>
          <a:prstGeom prst="rect">
            <a:avLst/>
          </a:prstGeom>
        </p:spPr>
      </p:pic>
      <p:pic>
        <p:nvPicPr>
          <p:cNvPr id="9" name="Picture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3855" y="3832340"/>
            <a:ext cx="2618509" cy="3025659"/>
          </a:xfrm>
          <a:prstGeom prst="rect">
            <a:avLst/>
          </a:prstGeom>
        </p:spPr>
      </p:pic>
    </p:spTree>
    <p:extLst>
      <p:ext uri="{BB962C8B-B14F-4D97-AF65-F5344CB8AC3E}">
        <p14:creationId xmlns="" xmlns:p14="http://schemas.microsoft.com/office/powerpoint/2010/main" val="700702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138545"/>
            <a:ext cx="8229600" cy="1205346"/>
          </a:xfrm>
        </p:spPr>
        <p:txBody>
          <a:bodyPr>
            <a:noAutofit/>
          </a:bodyPr>
          <a:lstStyle/>
          <a:p>
            <a:r>
              <a:rPr lang="en-US" sz="3200" dirty="0" smtClean="0">
                <a:solidFill>
                  <a:schemeClr val="bg1"/>
                </a:solidFill>
                <a:effectLst/>
              </a:rPr>
              <a:t>Yet this </a:t>
            </a:r>
            <a:r>
              <a:rPr lang="en-US" sz="3200" b="1" dirty="0" smtClean="0">
                <a:solidFill>
                  <a:srgbClr val="002060"/>
                </a:solidFill>
                <a:effectLst>
                  <a:glow rad="495300">
                    <a:schemeClr val="accent5">
                      <a:satMod val="175000"/>
                    </a:schemeClr>
                  </a:glow>
                  <a:reflection dist="12700" dir="5400000" sy="-100000" algn="bl" rotWithShape="0"/>
                </a:effectLst>
              </a:rPr>
              <a:t>Sea</a:t>
            </a:r>
            <a:r>
              <a:rPr lang="en-US" sz="3200" dirty="0" smtClean="0">
                <a:solidFill>
                  <a:schemeClr val="bg1"/>
                </a:solidFill>
                <a:effectLst/>
              </a:rPr>
              <a:t> is like unto </a:t>
            </a:r>
            <a:r>
              <a:rPr lang="en-US" sz="3200" b="1" dirty="0" smtClean="0">
                <a:solidFill>
                  <a:schemeClr val="bg1"/>
                </a:solidFill>
                <a:effectLst/>
              </a:rPr>
              <a:t>“</a:t>
            </a:r>
            <a:r>
              <a:rPr lang="en-US" sz="3200" b="1" dirty="0" smtClean="0">
                <a:solidFill>
                  <a:schemeClr val="accent1">
                    <a:lumMod val="60000"/>
                    <a:lumOff val="40000"/>
                  </a:schemeClr>
                </a:solidFill>
                <a:effectLst/>
              </a:rPr>
              <a:t>crystal</a:t>
            </a:r>
            <a:r>
              <a:rPr lang="en-US" sz="3200" b="1" dirty="0" smtClean="0">
                <a:solidFill>
                  <a:schemeClr val="bg1"/>
                </a:solidFill>
                <a:effectLst/>
              </a:rPr>
              <a:t>”,</a:t>
            </a:r>
            <a:r>
              <a:rPr lang="en-US" sz="3200" dirty="0" smtClean="0">
                <a:solidFill>
                  <a:schemeClr val="bg1"/>
                </a:solidFill>
                <a:effectLst/>
              </a:rPr>
              <a:t> what then is this </a:t>
            </a:r>
            <a:r>
              <a:rPr lang="en-US" sz="3200" b="1" dirty="0" smtClean="0">
                <a:solidFill>
                  <a:schemeClr val="bg1"/>
                </a:solidFill>
                <a:effectLst/>
              </a:rPr>
              <a:t>“</a:t>
            </a:r>
            <a:r>
              <a:rPr lang="en-US" sz="3200" b="1" dirty="0" smtClean="0">
                <a:solidFill>
                  <a:schemeClr val="accent1">
                    <a:lumMod val="60000"/>
                    <a:lumOff val="40000"/>
                  </a:schemeClr>
                </a:solidFill>
                <a:effectLst/>
              </a:rPr>
              <a:t>crystal</a:t>
            </a:r>
            <a:r>
              <a:rPr lang="en-US" sz="3200" b="1" dirty="0" smtClean="0">
                <a:solidFill>
                  <a:schemeClr val="bg1"/>
                </a:solidFill>
                <a:effectLst/>
              </a:rPr>
              <a:t>”</a:t>
            </a:r>
            <a:r>
              <a:rPr lang="en-US" sz="3200" dirty="0" smtClean="0">
                <a:solidFill>
                  <a:schemeClr val="bg1"/>
                </a:solidFill>
                <a:effectLst/>
              </a:rPr>
              <a:t> and what is it related to?</a:t>
            </a:r>
            <a:endParaRPr lang="en-US" sz="3200" dirty="0">
              <a:solidFill>
                <a:schemeClr val="bg1"/>
              </a:solidFill>
              <a:effectLst/>
            </a:endParaRPr>
          </a:p>
        </p:txBody>
      </p:sp>
      <p:sp>
        <p:nvSpPr>
          <p:cNvPr id="3" name="Content Placeholder 2"/>
          <p:cNvSpPr>
            <a:spLocks noGrp="1"/>
          </p:cNvSpPr>
          <p:nvPr>
            <p:ph idx="1"/>
          </p:nvPr>
        </p:nvSpPr>
        <p:spPr>
          <a:xfrm>
            <a:off x="96981" y="1330036"/>
            <a:ext cx="8908473" cy="5389419"/>
          </a:xfrm>
        </p:spPr>
        <p:txBody>
          <a:bodyPr anchor="ctr">
            <a:normAutofit/>
          </a:bodyPr>
          <a:lstStyle/>
          <a:p>
            <a:r>
              <a:rPr lang="en-US" dirty="0" err="1" smtClean="0">
                <a:solidFill>
                  <a:schemeClr val="bg1"/>
                </a:solidFill>
                <a:effectLst/>
              </a:rPr>
              <a:t>Eze</a:t>
            </a:r>
            <a:r>
              <a:rPr lang="en-US" dirty="0" smtClean="0">
                <a:solidFill>
                  <a:schemeClr val="bg1"/>
                </a:solidFill>
                <a:effectLst/>
              </a:rPr>
              <a:t> 1:26  And above the firmament that was over their heads was the likeness of a throne, as the appearance of </a:t>
            </a:r>
            <a:r>
              <a:rPr lang="en-US" b="1" u="sng" dirty="0" smtClean="0">
                <a:solidFill>
                  <a:schemeClr val="accent1">
                    <a:lumMod val="60000"/>
                    <a:lumOff val="40000"/>
                  </a:schemeClr>
                </a:solidFill>
                <a:effectLst/>
              </a:rPr>
              <a:t>a sapphire stone</a:t>
            </a:r>
            <a:r>
              <a:rPr lang="en-US" dirty="0" smtClean="0">
                <a:solidFill>
                  <a:schemeClr val="bg1"/>
                </a:solidFill>
                <a:effectLst/>
              </a:rPr>
              <a:t>: and upon the likeness </a:t>
            </a:r>
            <a:r>
              <a:rPr lang="en-US" b="1" u="sng" dirty="0" smtClean="0">
                <a:solidFill>
                  <a:schemeClr val="accent1">
                    <a:lumMod val="60000"/>
                    <a:lumOff val="40000"/>
                  </a:schemeClr>
                </a:solidFill>
                <a:effectLst/>
              </a:rPr>
              <a:t>of the throne</a:t>
            </a:r>
            <a:r>
              <a:rPr lang="en-US" dirty="0" smtClean="0">
                <a:solidFill>
                  <a:schemeClr val="bg1"/>
                </a:solidFill>
                <a:effectLst/>
              </a:rPr>
              <a:t> was the likeness as the appearance of a man above upon it.</a:t>
            </a:r>
          </a:p>
          <a:p>
            <a:endParaRPr lang="en-US" sz="1100" dirty="0" smtClean="0">
              <a:solidFill>
                <a:schemeClr val="bg1"/>
              </a:solidFill>
            </a:endParaRPr>
          </a:p>
          <a:p>
            <a:r>
              <a:rPr lang="en-US" dirty="0" err="1" smtClean="0">
                <a:solidFill>
                  <a:schemeClr val="bg1"/>
                </a:solidFill>
                <a:effectLst/>
              </a:rPr>
              <a:t>Eze</a:t>
            </a:r>
            <a:r>
              <a:rPr lang="en-US" dirty="0" smtClean="0">
                <a:solidFill>
                  <a:schemeClr val="bg1"/>
                </a:solidFill>
                <a:effectLst/>
              </a:rPr>
              <a:t> 10:1  Then I looked, and, behold, in the firmament that was above the head of the </a:t>
            </a:r>
            <a:r>
              <a:rPr lang="en-US" dirty="0" err="1" smtClean="0">
                <a:solidFill>
                  <a:schemeClr val="bg1"/>
                </a:solidFill>
                <a:effectLst/>
              </a:rPr>
              <a:t>cherubims</a:t>
            </a:r>
            <a:r>
              <a:rPr lang="en-US" dirty="0" smtClean="0">
                <a:solidFill>
                  <a:schemeClr val="bg1"/>
                </a:solidFill>
                <a:effectLst/>
              </a:rPr>
              <a:t> there appeared over them as it were </a:t>
            </a:r>
            <a:r>
              <a:rPr lang="en-US" b="1" u="sng" dirty="0" smtClean="0">
                <a:solidFill>
                  <a:schemeClr val="accent1">
                    <a:lumMod val="60000"/>
                    <a:lumOff val="40000"/>
                  </a:schemeClr>
                </a:solidFill>
                <a:effectLst/>
              </a:rPr>
              <a:t>a sapphire stone</a:t>
            </a:r>
            <a:r>
              <a:rPr lang="en-US" dirty="0" smtClean="0">
                <a:solidFill>
                  <a:schemeClr val="bg1"/>
                </a:solidFill>
                <a:effectLst/>
              </a:rPr>
              <a:t>, as the appearance of the likeness </a:t>
            </a:r>
            <a:r>
              <a:rPr lang="en-US" b="1" u="sng" dirty="0" smtClean="0">
                <a:solidFill>
                  <a:schemeClr val="accent1">
                    <a:lumMod val="60000"/>
                    <a:lumOff val="40000"/>
                  </a:schemeClr>
                </a:solidFill>
                <a:effectLst/>
              </a:rPr>
              <a:t>of a throne</a:t>
            </a:r>
            <a:r>
              <a:rPr lang="en-US" dirty="0" smtClean="0">
                <a:solidFill>
                  <a:schemeClr val="bg1"/>
                </a:solidFill>
                <a:effectLst/>
              </a:rPr>
              <a:t>.</a:t>
            </a:r>
            <a:endParaRPr lang="en-US" dirty="0">
              <a:solidFill>
                <a:schemeClr val="bg1"/>
              </a:solidFill>
              <a:effectLst/>
            </a:endParaRPr>
          </a:p>
        </p:txBody>
      </p:sp>
    </p:spTree>
    <p:extLst>
      <p:ext uri="{BB962C8B-B14F-4D97-AF65-F5344CB8AC3E}">
        <p14:creationId xmlns="" xmlns:p14="http://schemas.microsoft.com/office/powerpoint/2010/main" val="18245722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910" y="0"/>
            <a:ext cx="8229600" cy="803564"/>
          </a:xfrm>
        </p:spPr>
        <p:txBody>
          <a:bodyPr>
            <a:noAutofit/>
          </a:bodyPr>
          <a:lstStyle/>
          <a:p>
            <a:r>
              <a:rPr lang="en-US" sz="3200" b="1" dirty="0" smtClean="0">
                <a:solidFill>
                  <a:schemeClr val="bg1"/>
                </a:solidFill>
                <a:effectLst/>
              </a:rPr>
              <a:t>God’s </a:t>
            </a:r>
            <a:r>
              <a:rPr lang="en-US" sz="3200" b="1" dirty="0" smtClean="0">
                <a:solidFill>
                  <a:schemeClr val="accent1">
                    <a:lumMod val="60000"/>
                    <a:lumOff val="40000"/>
                  </a:schemeClr>
                </a:solidFill>
                <a:effectLst/>
              </a:rPr>
              <a:t>sapphire</a:t>
            </a:r>
            <a:r>
              <a:rPr lang="en-US" sz="3200" b="1" dirty="0" smtClean="0">
                <a:solidFill>
                  <a:schemeClr val="bg1"/>
                </a:solidFill>
                <a:effectLst/>
              </a:rPr>
              <a:t> Throne:</a:t>
            </a:r>
            <a:endParaRPr lang="en-US" sz="3200" b="1" dirty="0">
              <a:solidFill>
                <a:schemeClr val="bg1"/>
              </a:solidFill>
              <a:effectLst/>
            </a:endParaRPr>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845127"/>
            <a:ext cx="9144000" cy="3325091"/>
          </a:xfr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3671455"/>
            <a:ext cx="9144000" cy="3186545"/>
          </a:xfrm>
          <a:prstGeom prst="rect">
            <a:avLst/>
          </a:prstGeom>
        </p:spPr>
      </p:pic>
    </p:spTree>
    <p:extLst>
      <p:ext uri="{BB962C8B-B14F-4D97-AF65-F5344CB8AC3E}">
        <p14:creationId xmlns="" xmlns:p14="http://schemas.microsoft.com/office/powerpoint/2010/main" val="16886144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910" y="0"/>
            <a:ext cx="8229600" cy="1052946"/>
          </a:xfrm>
        </p:spPr>
        <p:txBody>
          <a:bodyPr>
            <a:noAutofit/>
          </a:bodyPr>
          <a:lstStyle/>
          <a:p>
            <a:r>
              <a:rPr lang="en-US" sz="3200" dirty="0" smtClean="0">
                <a:solidFill>
                  <a:schemeClr val="bg1"/>
                </a:solidFill>
                <a:effectLst/>
              </a:rPr>
              <a:t>Yet this </a:t>
            </a:r>
            <a:r>
              <a:rPr lang="en-US" sz="3200" b="1" dirty="0" smtClean="0">
                <a:solidFill>
                  <a:srgbClr val="002060"/>
                </a:solidFill>
                <a:effectLst>
                  <a:glow rad="495300">
                    <a:schemeClr val="accent5">
                      <a:satMod val="175000"/>
                    </a:schemeClr>
                  </a:glow>
                  <a:reflection dist="12700" dir="5400000" sy="-100000" algn="bl" rotWithShape="0"/>
                </a:effectLst>
              </a:rPr>
              <a:t>Sea</a:t>
            </a:r>
            <a:r>
              <a:rPr lang="en-US" sz="3200" dirty="0" smtClean="0">
                <a:solidFill>
                  <a:schemeClr val="bg1"/>
                </a:solidFill>
                <a:effectLst/>
              </a:rPr>
              <a:t> is like unto </a:t>
            </a:r>
            <a:r>
              <a:rPr lang="en-US" sz="3200" b="1" dirty="0" smtClean="0">
                <a:solidFill>
                  <a:schemeClr val="bg1"/>
                </a:solidFill>
                <a:effectLst/>
              </a:rPr>
              <a:t>“</a:t>
            </a:r>
            <a:r>
              <a:rPr lang="en-US" sz="3200" b="1" dirty="0" smtClean="0">
                <a:solidFill>
                  <a:schemeClr val="accent1">
                    <a:lumMod val="60000"/>
                    <a:lumOff val="40000"/>
                  </a:schemeClr>
                </a:solidFill>
                <a:effectLst/>
              </a:rPr>
              <a:t>crystal</a:t>
            </a:r>
            <a:r>
              <a:rPr lang="en-US" sz="3200" b="1" dirty="0" smtClean="0">
                <a:solidFill>
                  <a:schemeClr val="bg1"/>
                </a:solidFill>
                <a:effectLst/>
              </a:rPr>
              <a:t>”,</a:t>
            </a:r>
            <a:r>
              <a:rPr lang="en-US" sz="3200" dirty="0" smtClean="0">
                <a:solidFill>
                  <a:schemeClr val="bg1"/>
                </a:solidFill>
                <a:effectLst/>
              </a:rPr>
              <a:t> what then is this </a:t>
            </a:r>
            <a:r>
              <a:rPr lang="en-US" sz="3200" b="1" dirty="0" smtClean="0">
                <a:solidFill>
                  <a:schemeClr val="bg1"/>
                </a:solidFill>
                <a:effectLst/>
              </a:rPr>
              <a:t>“</a:t>
            </a:r>
            <a:r>
              <a:rPr lang="en-US" sz="3200" b="1" dirty="0" smtClean="0">
                <a:solidFill>
                  <a:schemeClr val="accent1">
                    <a:lumMod val="60000"/>
                    <a:lumOff val="40000"/>
                  </a:schemeClr>
                </a:solidFill>
                <a:effectLst/>
              </a:rPr>
              <a:t>crystal</a:t>
            </a:r>
            <a:r>
              <a:rPr lang="en-US" sz="3200" b="1" dirty="0" smtClean="0">
                <a:solidFill>
                  <a:schemeClr val="bg1"/>
                </a:solidFill>
                <a:effectLst/>
              </a:rPr>
              <a:t>”</a:t>
            </a:r>
            <a:r>
              <a:rPr lang="en-US" sz="3200" dirty="0" smtClean="0">
                <a:solidFill>
                  <a:schemeClr val="bg1"/>
                </a:solidFill>
                <a:effectLst/>
              </a:rPr>
              <a:t> and what is it related to?</a:t>
            </a:r>
            <a:endParaRPr lang="en-US" sz="3200" dirty="0">
              <a:solidFill>
                <a:schemeClr val="bg1"/>
              </a:solidFill>
              <a:effectLst/>
            </a:endParaRPr>
          </a:p>
        </p:txBody>
      </p:sp>
      <p:sp>
        <p:nvSpPr>
          <p:cNvPr id="3" name="Content Placeholder 2"/>
          <p:cNvSpPr>
            <a:spLocks noGrp="1"/>
          </p:cNvSpPr>
          <p:nvPr>
            <p:ph idx="1"/>
          </p:nvPr>
        </p:nvSpPr>
        <p:spPr>
          <a:xfrm>
            <a:off x="124691" y="1066800"/>
            <a:ext cx="8894618" cy="5624945"/>
          </a:xfrm>
        </p:spPr>
        <p:txBody>
          <a:bodyPr anchor="ctr">
            <a:normAutofit fontScale="70000" lnSpcReduction="20000"/>
          </a:bodyPr>
          <a:lstStyle/>
          <a:p>
            <a:r>
              <a:rPr lang="en-US" dirty="0" smtClean="0">
                <a:solidFill>
                  <a:schemeClr val="bg1"/>
                </a:solidFill>
                <a:effectLst/>
              </a:rPr>
              <a:t>The </a:t>
            </a:r>
            <a:r>
              <a:rPr lang="en-US" b="1" dirty="0" smtClean="0">
                <a:solidFill>
                  <a:schemeClr val="accent1">
                    <a:lumMod val="40000"/>
                    <a:lumOff val="60000"/>
                  </a:schemeClr>
                </a:solidFill>
                <a:effectLst/>
              </a:rPr>
              <a:t>sapphire stone</a:t>
            </a:r>
            <a:r>
              <a:rPr lang="en-US" dirty="0" smtClean="0">
                <a:solidFill>
                  <a:schemeClr val="bg1"/>
                </a:solidFill>
                <a:effectLst/>
              </a:rPr>
              <a:t> on which is </a:t>
            </a:r>
            <a:r>
              <a:rPr lang="en-US" b="1" dirty="0" smtClean="0">
                <a:solidFill>
                  <a:schemeClr val="bg1"/>
                </a:solidFill>
                <a:effectLst/>
              </a:rPr>
              <a:t>the Law of God</a:t>
            </a:r>
            <a:r>
              <a:rPr lang="en-US" dirty="0" smtClean="0">
                <a:solidFill>
                  <a:schemeClr val="bg1"/>
                </a:solidFill>
                <a:effectLst/>
              </a:rPr>
              <a:t>, </a:t>
            </a:r>
            <a:r>
              <a:rPr lang="en-US" b="1" dirty="0" smtClean="0">
                <a:solidFill>
                  <a:schemeClr val="bg1"/>
                </a:solidFill>
                <a:effectLst/>
              </a:rPr>
              <a:t>the Ten Commandments</a:t>
            </a:r>
            <a:r>
              <a:rPr lang="en-US" dirty="0" smtClean="0">
                <a:solidFill>
                  <a:schemeClr val="bg1"/>
                </a:solidFill>
                <a:effectLst/>
              </a:rPr>
              <a:t>:</a:t>
            </a:r>
          </a:p>
          <a:p>
            <a:endParaRPr lang="en-US" sz="1400" dirty="0">
              <a:solidFill>
                <a:schemeClr val="bg1"/>
              </a:solidFill>
            </a:endParaRPr>
          </a:p>
          <a:p>
            <a:pPr lvl="1"/>
            <a:r>
              <a:rPr lang="en-US" sz="3400" dirty="0" err="1" smtClean="0">
                <a:solidFill>
                  <a:schemeClr val="bg1"/>
                </a:solidFill>
                <a:effectLst/>
              </a:rPr>
              <a:t>Exo</a:t>
            </a:r>
            <a:r>
              <a:rPr lang="en-US" sz="3400" dirty="0" smtClean="0">
                <a:solidFill>
                  <a:schemeClr val="bg1"/>
                </a:solidFill>
                <a:effectLst/>
              </a:rPr>
              <a:t> 24:10  And they saw the God of Israel: and there was under his feet as it were </a:t>
            </a:r>
            <a:r>
              <a:rPr lang="en-US" sz="3400" b="1" u="sng" dirty="0" smtClean="0">
                <a:solidFill>
                  <a:schemeClr val="bg1"/>
                </a:solidFill>
                <a:effectLst/>
              </a:rPr>
              <a:t>a paved work</a:t>
            </a:r>
            <a:r>
              <a:rPr lang="en-US" sz="3400" dirty="0" smtClean="0">
                <a:solidFill>
                  <a:schemeClr val="bg1"/>
                </a:solidFill>
                <a:effectLst/>
              </a:rPr>
              <a:t> </a:t>
            </a:r>
            <a:r>
              <a:rPr lang="en-US" sz="3400" b="1" u="sng" dirty="0" smtClean="0">
                <a:solidFill>
                  <a:schemeClr val="accent1">
                    <a:lumMod val="60000"/>
                    <a:lumOff val="40000"/>
                  </a:schemeClr>
                </a:solidFill>
                <a:effectLst/>
              </a:rPr>
              <a:t>of a sapphire</a:t>
            </a:r>
            <a:r>
              <a:rPr lang="en-US" sz="3400" dirty="0" smtClean="0">
                <a:solidFill>
                  <a:schemeClr val="bg1"/>
                </a:solidFill>
                <a:effectLst/>
              </a:rPr>
              <a:t> </a:t>
            </a:r>
            <a:r>
              <a:rPr lang="en-US" sz="3400" b="1" u="sng" dirty="0" smtClean="0">
                <a:solidFill>
                  <a:srgbClr val="00B0F0"/>
                </a:solidFill>
                <a:effectLst/>
              </a:rPr>
              <a:t>stone</a:t>
            </a:r>
            <a:r>
              <a:rPr lang="en-US" sz="3400" dirty="0" smtClean="0">
                <a:solidFill>
                  <a:schemeClr val="bg1"/>
                </a:solidFill>
                <a:effectLst/>
              </a:rPr>
              <a:t>, and as it were </a:t>
            </a:r>
            <a:r>
              <a:rPr lang="en-US" sz="3400" b="1" u="sng" dirty="0" smtClean="0">
                <a:solidFill>
                  <a:schemeClr val="accent1">
                    <a:lumMod val="60000"/>
                    <a:lumOff val="40000"/>
                  </a:schemeClr>
                </a:solidFill>
                <a:effectLst/>
              </a:rPr>
              <a:t>the body of heaven in his clearness</a:t>
            </a:r>
            <a:r>
              <a:rPr lang="en-US" sz="3400" dirty="0" smtClean="0">
                <a:solidFill>
                  <a:schemeClr val="bg1"/>
                </a:solidFill>
                <a:effectLst/>
              </a:rPr>
              <a:t>.</a:t>
            </a:r>
          </a:p>
          <a:p>
            <a:pPr lvl="1"/>
            <a:endParaRPr lang="en-US" sz="1400" dirty="0">
              <a:solidFill>
                <a:schemeClr val="bg1"/>
              </a:solidFill>
            </a:endParaRPr>
          </a:p>
          <a:p>
            <a:pPr lvl="1"/>
            <a:r>
              <a:rPr lang="en-US" sz="3400" dirty="0" err="1" smtClean="0">
                <a:solidFill>
                  <a:schemeClr val="bg1"/>
                </a:solidFill>
                <a:effectLst/>
              </a:rPr>
              <a:t>Exo</a:t>
            </a:r>
            <a:r>
              <a:rPr lang="en-US" sz="3400" dirty="0" smtClean="0">
                <a:solidFill>
                  <a:schemeClr val="bg1"/>
                </a:solidFill>
                <a:effectLst/>
              </a:rPr>
              <a:t> 24:12  And the LORD said unto Moses, Come up to me into the mount, and be there: and I will give thee </a:t>
            </a:r>
            <a:r>
              <a:rPr lang="en-US" sz="3400" b="1" u="sng" dirty="0" smtClean="0">
                <a:solidFill>
                  <a:schemeClr val="bg1"/>
                </a:solidFill>
                <a:effectLst/>
              </a:rPr>
              <a:t>tables of</a:t>
            </a:r>
            <a:r>
              <a:rPr lang="en-US" sz="3400" dirty="0" smtClean="0">
                <a:solidFill>
                  <a:schemeClr val="bg1"/>
                </a:solidFill>
                <a:effectLst/>
              </a:rPr>
              <a:t> </a:t>
            </a:r>
            <a:r>
              <a:rPr lang="en-US" sz="3400" b="1" u="sng" dirty="0" smtClean="0">
                <a:solidFill>
                  <a:srgbClr val="00B0F0"/>
                </a:solidFill>
                <a:effectLst/>
              </a:rPr>
              <a:t>stone</a:t>
            </a:r>
            <a:r>
              <a:rPr lang="en-US" sz="3400" dirty="0" smtClean="0">
                <a:solidFill>
                  <a:schemeClr val="bg1"/>
                </a:solidFill>
                <a:effectLst/>
              </a:rPr>
              <a:t>, and </a:t>
            </a:r>
            <a:r>
              <a:rPr lang="en-US" sz="3400" b="1" u="sng" dirty="0" smtClean="0">
                <a:solidFill>
                  <a:schemeClr val="bg1"/>
                </a:solidFill>
                <a:effectLst/>
              </a:rPr>
              <a:t>a law</a:t>
            </a:r>
            <a:r>
              <a:rPr lang="en-US" sz="3400" dirty="0" smtClean="0">
                <a:solidFill>
                  <a:schemeClr val="bg1"/>
                </a:solidFill>
                <a:effectLst/>
              </a:rPr>
              <a:t>, and </a:t>
            </a:r>
            <a:r>
              <a:rPr lang="en-US" sz="3400" b="1" u="sng" dirty="0" smtClean="0">
                <a:solidFill>
                  <a:schemeClr val="bg1"/>
                </a:solidFill>
                <a:effectLst/>
              </a:rPr>
              <a:t>commandments which I have written</a:t>
            </a:r>
            <a:r>
              <a:rPr lang="en-US" sz="3400" dirty="0" smtClean="0">
                <a:solidFill>
                  <a:schemeClr val="bg1"/>
                </a:solidFill>
                <a:effectLst/>
              </a:rPr>
              <a:t>; that thou </a:t>
            </a:r>
            <a:r>
              <a:rPr lang="en-US" sz="3400" dirty="0" err="1" smtClean="0">
                <a:solidFill>
                  <a:schemeClr val="bg1"/>
                </a:solidFill>
                <a:effectLst/>
              </a:rPr>
              <a:t>mayest</a:t>
            </a:r>
            <a:r>
              <a:rPr lang="en-US" sz="3400" dirty="0" smtClean="0">
                <a:solidFill>
                  <a:schemeClr val="bg1"/>
                </a:solidFill>
                <a:effectLst/>
              </a:rPr>
              <a:t> teach them.</a:t>
            </a:r>
          </a:p>
          <a:p>
            <a:pPr lvl="1"/>
            <a:endParaRPr lang="en-US" sz="1400" dirty="0">
              <a:solidFill>
                <a:schemeClr val="bg1"/>
              </a:solidFill>
            </a:endParaRPr>
          </a:p>
          <a:p>
            <a:pPr lvl="1"/>
            <a:r>
              <a:rPr lang="en-US" sz="3400" dirty="0" err="1" smtClean="0">
                <a:solidFill>
                  <a:schemeClr val="bg1"/>
                </a:solidFill>
                <a:effectLst/>
              </a:rPr>
              <a:t>Exo</a:t>
            </a:r>
            <a:r>
              <a:rPr lang="en-US" sz="3400" dirty="0" smtClean="0">
                <a:solidFill>
                  <a:schemeClr val="bg1"/>
                </a:solidFill>
                <a:effectLst/>
              </a:rPr>
              <a:t> 24:12 HOT </a:t>
            </a:r>
            <a:r>
              <a:rPr lang="en-US" sz="3400" dirty="0" err="1" smtClean="0">
                <a:solidFill>
                  <a:schemeClr val="bg1"/>
                </a:solidFill>
                <a:effectLst/>
              </a:rPr>
              <a:t>Translit</a:t>
            </a:r>
            <a:r>
              <a:rPr lang="en-US" sz="3400" dirty="0" smtClean="0">
                <a:solidFill>
                  <a:schemeClr val="bg1"/>
                </a:solidFill>
                <a:effectLst/>
              </a:rPr>
              <a:t>.  </a:t>
            </a:r>
            <a:r>
              <a:rPr lang="en-US" sz="3400" dirty="0" err="1" smtClean="0">
                <a:solidFill>
                  <a:schemeClr val="bg1"/>
                </a:solidFill>
                <a:effectLst/>
              </a:rPr>
              <a:t>waYomer</a:t>
            </a:r>
            <a:r>
              <a:rPr lang="en-US" sz="3400" dirty="0" smtClean="0">
                <a:solidFill>
                  <a:schemeClr val="bg1"/>
                </a:solidFill>
                <a:effectLst/>
              </a:rPr>
              <a:t> </a:t>
            </a:r>
            <a:r>
              <a:rPr lang="en-US" sz="3400" dirty="0" err="1" smtClean="0">
                <a:solidFill>
                  <a:schemeClr val="bg1"/>
                </a:solidFill>
                <a:effectLst/>
              </a:rPr>
              <a:t>y'hwäh</a:t>
            </a:r>
            <a:r>
              <a:rPr lang="en-US" sz="3400" dirty="0" smtClean="0">
                <a:solidFill>
                  <a:schemeClr val="bg1"/>
                </a:solidFill>
                <a:effectLst/>
              </a:rPr>
              <a:t> el-</a:t>
            </a:r>
            <a:r>
              <a:rPr lang="en-US" sz="3400" dirty="0" err="1" smtClean="0">
                <a:solidFill>
                  <a:schemeClr val="bg1"/>
                </a:solidFill>
                <a:effectLst/>
              </a:rPr>
              <a:t>mosheh</a:t>
            </a:r>
            <a:r>
              <a:rPr lang="en-US" sz="3400" dirty="0" smtClean="0">
                <a:solidFill>
                  <a:schemeClr val="bg1"/>
                </a:solidFill>
                <a:effectLst/>
              </a:rPr>
              <a:t> </a:t>
            </a:r>
            <a:r>
              <a:rPr lang="en-US" sz="3400" dirty="0" err="1" smtClean="0">
                <a:solidFill>
                  <a:schemeClr val="bg1"/>
                </a:solidFill>
                <a:effectLst/>
              </a:rPr>
              <a:t>álëh</a:t>
            </a:r>
            <a:r>
              <a:rPr lang="en-US" sz="3400" dirty="0" smtClean="0">
                <a:solidFill>
                  <a:schemeClr val="bg1"/>
                </a:solidFill>
                <a:effectLst/>
              </a:rPr>
              <a:t> </a:t>
            </a:r>
            <a:r>
              <a:rPr lang="en-US" sz="3400" dirty="0" err="1" smtClean="0">
                <a:solidFill>
                  <a:schemeClr val="bg1"/>
                </a:solidFill>
                <a:effectLst/>
              </a:rPr>
              <a:t>ëlay</a:t>
            </a:r>
            <a:r>
              <a:rPr lang="en-US" sz="3400" dirty="0" smtClean="0">
                <a:solidFill>
                  <a:schemeClr val="bg1"/>
                </a:solidFill>
                <a:effectLst/>
              </a:rPr>
              <a:t> </a:t>
            </a:r>
            <a:r>
              <a:rPr lang="en-US" sz="3400" dirty="0" err="1" smtClean="0">
                <a:solidFill>
                  <a:schemeClr val="bg1"/>
                </a:solidFill>
                <a:effectLst/>
              </a:rPr>
              <a:t>hähäräh</a:t>
            </a:r>
            <a:r>
              <a:rPr lang="en-US" sz="3400" dirty="0" smtClean="0">
                <a:solidFill>
                  <a:schemeClr val="bg1"/>
                </a:solidFill>
                <a:effectLst/>
              </a:rPr>
              <a:t> </a:t>
            </a:r>
            <a:r>
              <a:rPr lang="en-US" sz="3400" dirty="0" err="1" smtClean="0">
                <a:solidFill>
                  <a:schemeClr val="bg1"/>
                </a:solidFill>
                <a:effectLst/>
              </a:rPr>
              <a:t>weh'yëh-shäm</a:t>
            </a:r>
            <a:r>
              <a:rPr lang="en-US" sz="3400" dirty="0" smtClean="0">
                <a:solidFill>
                  <a:schemeClr val="bg1"/>
                </a:solidFill>
                <a:effectLst/>
              </a:rPr>
              <a:t> </a:t>
            </a:r>
            <a:r>
              <a:rPr lang="en-US" sz="3400" dirty="0" err="1" smtClean="0">
                <a:solidFill>
                  <a:schemeClr val="bg1"/>
                </a:solidFill>
                <a:effectLst/>
              </a:rPr>
              <a:t>w'eT'näh</a:t>
            </a:r>
            <a:r>
              <a:rPr lang="en-US" sz="3400" dirty="0" smtClean="0">
                <a:solidFill>
                  <a:schemeClr val="bg1"/>
                </a:solidFill>
                <a:effectLst/>
              </a:rPr>
              <a:t> </a:t>
            </a:r>
            <a:r>
              <a:rPr lang="en-US" sz="3400" dirty="0" err="1" smtClean="0">
                <a:solidFill>
                  <a:schemeClr val="bg1"/>
                </a:solidFill>
                <a:effectLst/>
              </a:rPr>
              <a:t>l'khä</a:t>
            </a:r>
            <a:r>
              <a:rPr lang="en-US" sz="3400" dirty="0" smtClean="0">
                <a:solidFill>
                  <a:schemeClr val="bg1"/>
                </a:solidFill>
                <a:effectLst/>
              </a:rPr>
              <a:t> et-</a:t>
            </a:r>
            <a:r>
              <a:rPr lang="en-US" sz="3400" dirty="0" err="1" smtClean="0">
                <a:solidFill>
                  <a:schemeClr val="bg1"/>
                </a:solidFill>
                <a:effectLst/>
              </a:rPr>
              <a:t>luchot</a:t>
            </a:r>
            <a:r>
              <a:rPr lang="en-US" sz="3400" dirty="0" smtClean="0">
                <a:solidFill>
                  <a:schemeClr val="bg1"/>
                </a:solidFill>
                <a:effectLst/>
              </a:rPr>
              <a:t> </a:t>
            </a:r>
            <a:r>
              <a:rPr lang="en-US" sz="3400" b="1" u="sng" dirty="0" err="1" smtClean="0">
                <a:solidFill>
                  <a:schemeClr val="accent1">
                    <a:lumMod val="60000"/>
                    <a:lumOff val="40000"/>
                  </a:schemeClr>
                </a:solidFill>
                <a:effectLst/>
              </a:rPr>
              <a:t>hä</a:t>
            </a:r>
            <a:r>
              <a:rPr lang="en-US" sz="3400" b="1" u="sng" dirty="0" err="1" smtClean="0">
                <a:solidFill>
                  <a:srgbClr val="00B0F0"/>
                </a:solidFill>
                <a:effectLst/>
              </a:rPr>
              <a:t>even</a:t>
            </a:r>
            <a:r>
              <a:rPr lang="en-US" sz="3400" dirty="0" smtClean="0">
                <a:solidFill>
                  <a:schemeClr val="bg1"/>
                </a:solidFill>
                <a:effectLst/>
              </a:rPr>
              <a:t> </a:t>
            </a:r>
            <a:r>
              <a:rPr lang="en-US" sz="3400" b="1" u="sng" dirty="0" err="1" smtClean="0">
                <a:solidFill>
                  <a:schemeClr val="bg1"/>
                </a:solidFill>
                <a:effectLst/>
              </a:rPr>
              <a:t>w'haTôräh</a:t>
            </a:r>
            <a:r>
              <a:rPr lang="en-US" sz="3400" dirty="0" smtClean="0">
                <a:solidFill>
                  <a:schemeClr val="bg1"/>
                </a:solidFill>
                <a:effectLst/>
              </a:rPr>
              <a:t> </a:t>
            </a:r>
            <a:r>
              <a:rPr lang="en-US" sz="3400" b="1" u="sng" dirty="0" err="1" smtClean="0">
                <a:solidFill>
                  <a:schemeClr val="bg1"/>
                </a:solidFill>
                <a:effectLst/>
              </a:rPr>
              <a:t>w'haMitz'wäh</a:t>
            </a:r>
            <a:r>
              <a:rPr lang="en-US" sz="3400" dirty="0" smtClean="0">
                <a:solidFill>
                  <a:schemeClr val="bg1"/>
                </a:solidFill>
                <a:effectLst/>
              </a:rPr>
              <a:t> </a:t>
            </a:r>
            <a:r>
              <a:rPr lang="en-US" sz="3400" dirty="0" err="1" smtClean="0">
                <a:solidFill>
                  <a:schemeClr val="bg1"/>
                </a:solidFill>
                <a:effectLst/>
              </a:rPr>
              <a:t>ásher</a:t>
            </a:r>
            <a:r>
              <a:rPr lang="en-US" sz="3400" dirty="0" smtClean="0">
                <a:solidFill>
                  <a:schemeClr val="bg1"/>
                </a:solidFill>
                <a:effectLst/>
              </a:rPr>
              <a:t> </a:t>
            </a:r>
            <a:r>
              <a:rPr lang="en-US" sz="3400" dirty="0" err="1" smtClean="0">
                <a:solidFill>
                  <a:schemeClr val="bg1"/>
                </a:solidFill>
                <a:effectLst/>
              </a:rPr>
              <a:t>Kätav'Tiy</a:t>
            </a:r>
            <a:r>
              <a:rPr lang="en-US" sz="3400" dirty="0" smtClean="0">
                <a:solidFill>
                  <a:schemeClr val="bg1"/>
                </a:solidFill>
                <a:effectLst/>
              </a:rPr>
              <a:t> </a:t>
            </a:r>
            <a:r>
              <a:rPr lang="en-US" sz="3400" dirty="0" err="1" smtClean="0">
                <a:solidFill>
                  <a:schemeClr val="bg1"/>
                </a:solidFill>
                <a:effectLst/>
              </a:rPr>
              <a:t>l'hôrotäm</a:t>
            </a:r>
            <a:endParaRPr lang="en-US" sz="3400" dirty="0" smtClean="0">
              <a:solidFill>
                <a:schemeClr val="bg1"/>
              </a:solidFill>
              <a:effectLst/>
            </a:endParaRPr>
          </a:p>
          <a:p>
            <a:endParaRPr lang="en-US" sz="1400" dirty="0">
              <a:solidFill>
                <a:schemeClr val="bg1"/>
              </a:solidFill>
            </a:endParaRPr>
          </a:p>
          <a:p>
            <a:r>
              <a:rPr lang="en-US" dirty="0" smtClean="0">
                <a:solidFill>
                  <a:schemeClr val="bg1"/>
                </a:solidFill>
                <a:effectLst/>
              </a:rPr>
              <a:t>Thus 'tables of </a:t>
            </a:r>
            <a:r>
              <a:rPr lang="en-US" b="1" u="sng" dirty="0" smtClean="0">
                <a:solidFill>
                  <a:schemeClr val="accent1">
                    <a:lumMod val="60000"/>
                    <a:lumOff val="40000"/>
                  </a:schemeClr>
                </a:solidFill>
                <a:effectLst/>
              </a:rPr>
              <a:t>the</a:t>
            </a:r>
            <a:r>
              <a:rPr lang="en-US" dirty="0" smtClean="0">
                <a:solidFill>
                  <a:schemeClr val="bg1"/>
                </a:solidFill>
                <a:effectLst/>
              </a:rPr>
              <a:t> </a:t>
            </a:r>
            <a:r>
              <a:rPr lang="en-US" b="1" u="sng" dirty="0" smtClean="0">
                <a:solidFill>
                  <a:srgbClr val="00B0F0"/>
                </a:solidFill>
                <a:effectLst/>
              </a:rPr>
              <a:t>stone</a:t>
            </a:r>
            <a:r>
              <a:rPr lang="en-US" dirty="0" smtClean="0">
                <a:solidFill>
                  <a:schemeClr val="bg1"/>
                </a:solidFill>
                <a:effectLst/>
              </a:rPr>
              <a:t>' (Exodus 24:10,12), cut from the </a:t>
            </a:r>
            <a:r>
              <a:rPr lang="en-US" b="1" dirty="0" smtClean="0">
                <a:solidFill>
                  <a:schemeClr val="accent1">
                    <a:lumMod val="60000"/>
                    <a:lumOff val="40000"/>
                  </a:schemeClr>
                </a:solidFill>
                <a:effectLst/>
              </a:rPr>
              <a:t>sapphire (blue)</a:t>
            </a:r>
            <a:r>
              <a:rPr lang="en-US" dirty="0" smtClean="0">
                <a:solidFill>
                  <a:schemeClr val="bg1"/>
                </a:solidFill>
                <a:effectLst/>
              </a:rPr>
              <a:t> foundation of the Throne of God itself.</a:t>
            </a:r>
            <a:endParaRPr lang="en-US" sz="3200" dirty="0">
              <a:solidFill>
                <a:schemeClr val="bg1"/>
              </a:solidFill>
            </a:endParaRPr>
          </a:p>
        </p:txBody>
      </p:sp>
    </p:spTree>
    <p:extLst>
      <p:ext uri="{BB962C8B-B14F-4D97-AF65-F5344CB8AC3E}">
        <p14:creationId xmlns="" xmlns:p14="http://schemas.microsoft.com/office/powerpoint/2010/main" val="142026296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910" y="0"/>
            <a:ext cx="8229600" cy="1052946"/>
          </a:xfrm>
        </p:spPr>
        <p:txBody>
          <a:bodyPr>
            <a:noAutofit/>
          </a:bodyPr>
          <a:lstStyle/>
          <a:p>
            <a:r>
              <a:rPr lang="en-US" sz="3200" b="1" dirty="0" smtClean="0">
                <a:solidFill>
                  <a:schemeClr val="bg1"/>
                </a:solidFill>
                <a:effectLst/>
              </a:rPr>
              <a:t>God’s </a:t>
            </a:r>
            <a:r>
              <a:rPr lang="en-US" sz="3200" b="1" dirty="0" smtClean="0">
                <a:solidFill>
                  <a:schemeClr val="accent1">
                    <a:lumMod val="60000"/>
                    <a:lumOff val="40000"/>
                  </a:schemeClr>
                </a:solidFill>
                <a:effectLst/>
              </a:rPr>
              <a:t>sapphire</a:t>
            </a:r>
            <a:r>
              <a:rPr lang="en-US" sz="3200" b="1" dirty="0" smtClean="0">
                <a:solidFill>
                  <a:schemeClr val="bg1"/>
                </a:solidFill>
                <a:effectLst/>
              </a:rPr>
              <a:t> Law of Ten Commandments:</a:t>
            </a:r>
            <a:endParaRPr lang="en-US" sz="3200" b="1" dirty="0">
              <a:solidFill>
                <a:schemeClr val="bg1"/>
              </a:solidFill>
              <a:effectLst/>
            </a:endParaRPr>
          </a:p>
        </p:txBody>
      </p:sp>
      <p:pic>
        <p:nvPicPr>
          <p:cNvPr id="5" name="Content Placeholder 4"/>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1033349"/>
            <a:ext cx="4253346" cy="5824651"/>
          </a:xfrm>
        </p:spPr>
      </p:pic>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253345" y="1033349"/>
            <a:ext cx="4890656" cy="5824651"/>
          </a:xfrm>
          <a:prstGeom prst="rect">
            <a:avLst/>
          </a:prstGeom>
        </p:spPr>
      </p:pic>
    </p:spTree>
    <p:extLst>
      <p:ext uri="{BB962C8B-B14F-4D97-AF65-F5344CB8AC3E}">
        <p14:creationId xmlns="" xmlns:p14="http://schemas.microsoft.com/office/powerpoint/2010/main" val="108786134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138545"/>
            <a:ext cx="8229600" cy="1205346"/>
          </a:xfrm>
        </p:spPr>
        <p:txBody>
          <a:bodyPr>
            <a:noAutofit/>
          </a:bodyPr>
          <a:lstStyle/>
          <a:p>
            <a:r>
              <a:rPr lang="en-US" sz="3200" dirty="0" smtClean="0">
                <a:solidFill>
                  <a:schemeClr val="bg1"/>
                </a:solidFill>
                <a:effectLst/>
              </a:rPr>
              <a:t>Yet this </a:t>
            </a:r>
            <a:r>
              <a:rPr lang="en-US" sz="3200" b="1" dirty="0" smtClean="0">
                <a:solidFill>
                  <a:srgbClr val="002060"/>
                </a:solidFill>
                <a:effectLst>
                  <a:glow rad="495300">
                    <a:schemeClr val="accent5">
                      <a:satMod val="175000"/>
                    </a:schemeClr>
                  </a:glow>
                  <a:reflection dist="12700" dir="5400000" sy="-100000" algn="bl" rotWithShape="0"/>
                </a:effectLst>
              </a:rPr>
              <a:t>Sea</a:t>
            </a:r>
            <a:r>
              <a:rPr lang="en-US" sz="3200" dirty="0" smtClean="0">
                <a:solidFill>
                  <a:schemeClr val="bg1"/>
                </a:solidFill>
                <a:effectLst/>
              </a:rPr>
              <a:t> is like unto </a:t>
            </a:r>
            <a:r>
              <a:rPr lang="en-US" sz="3200" b="1" dirty="0" smtClean="0">
                <a:solidFill>
                  <a:schemeClr val="bg1"/>
                </a:solidFill>
                <a:effectLst/>
              </a:rPr>
              <a:t>“</a:t>
            </a:r>
            <a:r>
              <a:rPr lang="en-US" sz="3200" b="1" dirty="0" smtClean="0">
                <a:solidFill>
                  <a:schemeClr val="accent1">
                    <a:lumMod val="60000"/>
                    <a:lumOff val="40000"/>
                  </a:schemeClr>
                </a:solidFill>
                <a:effectLst/>
              </a:rPr>
              <a:t>crystal</a:t>
            </a:r>
            <a:r>
              <a:rPr lang="en-US" sz="3200" b="1" dirty="0" smtClean="0">
                <a:solidFill>
                  <a:schemeClr val="bg1"/>
                </a:solidFill>
                <a:effectLst/>
              </a:rPr>
              <a:t>”,</a:t>
            </a:r>
            <a:r>
              <a:rPr lang="en-US" sz="3200" dirty="0" smtClean="0">
                <a:solidFill>
                  <a:schemeClr val="bg1"/>
                </a:solidFill>
                <a:effectLst/>
              </a:rPr>
              <a:t> what then is this </a:t>
            </a:r>
            <a:r>
              <a:rPr lang="en-US" sz="3200" b="1" dirty="0" smtClean="0">
                <a:solidFill>
                  <a:schemeClr val="bg1"/>
                </a:solidFill>
                <a:effectLst/>
              </a:rPr>
              <a:t>“</a:t>
            </a:r>
            <a:r>
              <a:rPr lang="en-US" sz="3200" b="1" dirty="0" smtClean="0">
                <a:solidFill>
                  <a:schemeClr val="accent1">
                    <a:lumMod val="60000"/>
                    <a:lumOff val="40000"/>
                  </a:schemeClr>
                </a:solidFill>
                <a:effectLst/>
              </a:rPr>
              <a:t>crystal</a:t>
            </a:r>
            <a:r>
              <a:rPr lang="en-US" sz="3200" b="1" dirty="0" smtClean="0">
                <a:solidFill>
                  <a:schemeClr val="bg1"/>
                </a:solidFill>
                <a:effectLst/>
              </a:rPr>
              <a:t>”</a:t>
            </a:r>
            <a:r>
              <a:rPr lang="en-US" sz="3200" dirty="0" smtClean="0">
                <a:solidFill>
                  <a:schemeClr val="bg1"/>
                </a:solidFill>
                <a:effectLst/>
              </a:rPr>
              <a:t> and what is it related to?</a:t>
            </a:r>
            <a:endParaRPr lang="en-US" sz="3200" dirty="0">
              <a:solidFill>
                <a:schemeClr val="bg1"/>
              </a:solidFill>
              <a:effectLst/>
            </a:endParaRPr>
          </a:p>
        </p:txBody>
      </p:sp>
      <p:sp>
        <p:nvSpPr>
          <p:cNvPr id="3" name="Content Placeholder 2"/>
          <p:cNvSpPr>
            <a:spLocks noGrp="1"/>
          </p:cNvSpPr>
          <p:nvPr>
            <p:ph idx="1"/>
          </p:nvPr>
        </p:nvSpPr>
        <p:spPr>
          <a:xfrm>
            <a:off x="124691" y="1274618"/>
            <a:ext cx="8894618" cy="5417127"/>
          </a:xfrm>
        </p:spPr>
        <p:txBody>
          <a:bodyPr anchor="ctr">
            <a:normAutofit/>
          </a:bodyPr>
          <a:lstStyle/>
          <a:p>
            <a:r>
              <a:rPr lang="en-US" dirty="0" smtClean="0">
                <a:solidFill>
                  <a:schemeClr val="bg1"/>
                </a:solidFill>
                <a:effectLst/>
              </a:rPr>
              <a:t>The </a:t>
            </a:r>
            <a:r>
              <a:rPr lang="en-US" b="1" dirty="0" smtClean="0">
                <a:solidFill>
                  <a:schemeClr val="accent1">
                    <a:lumMod val="60000"/>
                    <a:lumOff val="40000"/>
                  </a:schemeClr>
                </a:solidFill>
                <a:effectLst/>
              </a:rPr>
              <a:t>sapphire stone</a:t>
            </a:r>
            <a:r>
              <a:rPr lang="en-US" dirty="0" smtClean="0">
                <a:solidFill>
                  <a:schemeClr val="bg1"/>
                </a:solidFill>
                <a:effectLst/>
              </a:rPr>
              <a:t> on which is the Law of God, the Ten Commandments, which are the foundation of God's government and Kingdom, the heart of His own Character transcribed (</a:t>
            </a:r>
            <a:r>
              <a:rPr lang="en-US" b="1" dirty="0" err="1" smtClean="0">
                <a:solidFill>
                  <a:srgbClr val="00B050"/>
                </a:solidFill>
                <a:effectLst/>
              </a:rPr>
              <a:t>Exo</a:t>
            </a:r>
            <a:r>
              <a:rPr lang="en-US" b="1" dirty="0" smtClean="0">
                <a:solidFill>
                  <a:srgbClr val="00B050"/>
                </a:solidFill>
                <a:effectLst/>
              </a:rPr>
              <a:t>.</a:t>
            </a:r>
            <a:r>
              <a:rPr lang="en-US" dirty="0" smtClean="0">
                <a:solidFill>
                  <a:schemeClr val="bg1"/>
                </a:solidFill>
                <a:effectLst/>
              </a:rPr>
              <a:t> 20:5-6, 33:12-23, 34:1-9; </a:t>
            </a:r>
            <a:r>
              <a:rPr lang="en-US" b="1" dirty="0" smtClean="0">
                <a:solidFill>
                  <a:srgbClr val="00B050"/>
                </a:solidFill>
                <a:effectLst/>
              </a:rPr>
              <a:t>Psa.</a:t>
            </a:r>
            <a:r>
              <a:rPr lang="en-US" dirty="0" smtClean="0">
                <a:solidFill>
                  <a:schemeClr val="bg1"/>
                </a:solidFill>
                <a:effectLst/>
              </a:rPr>
              <a:t> 40:8), as written: </a:t>
            </a:r>
            <a:r>
              <a:rPr lang="en-US" b="1" dirty="0" err="1" smtClean="0">
                <a:solidFill>
                  <a:srgbClr val="00B050"/>
                </a:solidFill>
                <a:effectLst/>
              </a:rPr>
              <a:t>Exo</a:t>
            </a:r>
            <a:r>
              <a:rPr lang="en-US" b="1" dirty="0" smtClean="0">
                <a:solidFill>
                  <a:srgbClr val="00B050"/>
                </a:solidFill>
                <a:effectLst/>
              </a:rPr>
              <a:t>.</a:t>
            </a:r>
            <a:r>
              <a:rPr lang="en-US" dirty="0" smtClean="0">
                <a:solidFill>
                  <a:schemeClr val="bg1"/>
                </a:solidFill>
                <a:effectLst/>
              </a:rPr>
              <a:t> 28:28,31,37, 31:18, 32:16, see also the </a:t>
            </a:r>
            <a:r>
              <a:rPr lang="en-US" b="1" dirty="0" smtClean="0">
                <a:solidFill>
                  <a:schemeClr val="bg1"/>
                </a:solidFill>
                <a:effectLst/>
              </a:rPr>
              <a:t>“</a:t>
            </a:r>
            <a:r>
              <a:rPr lang="en-US" b="1" dirty="0" smtClean="0">
                <a:solidFill>
                  <a:schemeClr val="accent1">
                    <a:lumMod val="60000"/>
                    <a:lumOff val="40000"/>
                  </a:schemeClr>
                </a:solidFill>
                <a:effectLst/>
              </a:rPr>
              <a:t>blue</a:t>
            </a:r>
            <a:r>
              <a:rPr lang="en-US" b="1" dirty="0" smtClean="0">
                <a:solidFill>
                  <a:schemeClr val="bg1"/>
                </a:solidFill>
                <a:effectLst/>
              </a:rPr>
              <a:t>”</a:t>
            </a:r>
            <a:r>
              <a:rPr lang="en-US" dirty="0" smtClean="0">
                <a:solidFill>
                  <a:schemeClr val="bg1"/>
                </a:solidFill>
                <a:effectLst/>
              </a:rPr>
              <a:t> lace on the priests, </a:t>
            </a:r>
            <a:r>
              <a:rPr lang="en-US" b="1" dirty="0" err="1" smtClean="0">
                <a:solidFill>
                  <a:srgbClr val="00B050"/>
                </a:solidFill>
                <a:effectLst/>
              </a:rPr>
              <a:t>Exo</a:t>
            </a:r>
            <a:r>
              <a:rPr lang="en-US" b="1" dirty="0" smtClean="0">
                <a:solidFill>
                  <a:srgbClr val="00B050"/>
                </a:solidFill>
                <a:effectLst/>
              </a:rPr>
              <a:t>.</a:t>
            </a:r>
            <a:r>
              <a:rPr lang="en-US" dirty="0" smtClean="0">
                <a:solidFill>
                  <a:schemeClr val="bg1"/>
                </a:solidFill>
                <a:effectLst/>
              </a:rPr>
              <a:t> 39:21-22,31):</a:t>
            </a:r>
          </a:p>
          <a:p>
            <a:endParaRPr lang="en-US" sz="1000" dirty="0">
              <a:solidFill>
                <a:schemeClr val="bg1"/>
              </a:solidFill>
            </a:endParaRPr>
          </a:p>
          <a:p>
            <a:pPr lvl="1"/>
            <a:r>
              <a:rPr lang="en-US" sz="3200" dirty="0" err="1">
                <a:solidFill>
                  <a:schemeClr val="bg1"/>
                </a:solidFill>
              </a:rPr>
              <a:t>Exo</a:t>
            </a:r>
            <a:r>
              <a:rPr lang="en-US" sz="3200" dirty="0">
                <a:solidFill>
                  <a:schemeClr val="bg1"/>
                </a:solidFill>
              </a:rPr>
              <a:t> 32:16  And the tables </a:t>
            </a:r>
            <a:r>
              <a:rPr lang="en-US" sz="3200" i="1" dirty="0">
                <a:solidFill>
                  <a:schemeClr val="bg1"/>
                </a:solidFill>
              </a:rPr>
              <a:t>were</a:t>
            </a:r>
            <a:r>
              <a:rPr lang="en-US" sz="3200" dirty="0">
                <a:solidFill>
                  <a:schemeClr val="bg1"/>
                </a:solidFill>
              </a:rPr>
              <a:t> the work of God, and the writing </a:t>
            </a:r>
            <a:r>
              <a:rPr lang="en-US" sz="3200" i="1" dirty="0">
                <a:solidFill>
                  <a:schemeClr val="bg1"/>
                </a:solidFill>
              </a:rPr>
              <a:t>was</a:t>
            </a:r>
            <a:r>
              <a:rPr lang="en-US" sz="3200" dirty="0">
                <a:solidFill>
                  <a:schemeClr val="bg1"/>
                </a:solidFill>
              </a:rPr>
              <a:t> the writing of God, graven upon the tables. </a:t>
            </a:r>
          </a:p>
        </p:txBody>
      </p:sp>
    </p:spTree>
    <p:extLst>
      <p:ext uri="{BB962C8B-B14F-4D97-AF65-F5344CB8AC3E}">
        <p14:creationId xmlns="" xmlns:p14="http://schemas.microsoft.com/office/powerpoint/2010/main" val="298516640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138545"/>
            <a:ext cx="8229600" cy="775855"/>
          </a:xfrm>
        </p:spPr>
        <p:txBody>
          <a:bodyPr>
            <a:noAutofit/>
          </a:bodyPr>
          <a:lstStyle/>
          <a:p>
            <a:r>
              <a:rPr lang="en-US" sz="2400" b="1" dirty="0" smtClean="0">
                <a:solidFill>
                  <a:schemeClr val="bg1"/>
                </a:solidFill>
                <a:effectLst/>
              </a:rPr>
              <a:t>Even according to non-scriptural sources, such as the Legends of the Jews, by Louis </a:t>
            </a:r>
            <a:r>
              <a:rPr lang="en-US" sz="2400" b="1" dirty="0" err="1" smtClean="0">
                <a:solidFill>
                  <a:schemeClr val="bg1"/>
                </a:solidFill>
                <a:effectLst/>
              </a:rPr>
              <a:t>Ginzberg</a:t>
            </a:r>
            <a:r>
              <a:rPr lang="en-US" sz="2400" b="1" dirty="0" smtClean="0">
                <a:solidFill>
                  <a:schemeClr val="bg1"/>
                </a:solidFill>
                <a:effectLst/>
              </a:rPr>
              <a:t>, picked up on this,</a:t>
            </a:r>
            <a:endParaRPr lang="en-US" sz="2400" b="1" dirty="0">
              <a:solidFill>
                <a:schemeClr val="bg1"/>
              </a:solidFill>
              <a:effectLst/>
            </a:endParaRPr>
          </a:p>
        </p:txBody>
      </p:sp>
      <p:pic>
        <p:nvPicPr>
          <p:cNvPr id="6" name="Content Placeholder 5"/>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1177636"/>
            <a:ext cx="4849091" cy="5680365"/>
          </a:xfrm>
        </p:spPr>
      </p:pic>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862945" y="1191491"/>
            <a:ext cx="4281055" cy="5666508"/>
          </a:xfrm>
          <a:prstGeom prst="rect">
            <a:avLst/>
          </a:prstGeom>
        </p:spPr>
      </p:pic>
    </p:spTree>
    <p:extLst>
      <p:ext uri="{BB962C8B-B14F-4D97-AF65-F5344CB8AC3E}">
        <p14:creationId xmlns="" xmlns:p14="http://schemas.microsoft.com/office/powerpoint/2010/main" val="36870475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b="1" dirty="0" smtClean="0">
                <a:solidFill>
                  <a:schemeClr val="bg1"/>
                </a:solidFill>
              </a:rPr>
              <a:t>Notice:</a:t>
            </a:r>
            <a:endParaRPr lang="en-US" b="1" dirty="0">
              <a:solidFill>
                <a:schemeClr val="bg1"/>
              </a:solidFill>
            </a:endParaRPr>
          </a:p>
        </p:txBody>
      </p:sp>
      <p:sp>
        <p:nvSpPr>
          <p:cNvPr id="3" name="Content Placeholder 2"/>
          <p:cNvSpPr>
            <a:spLocks noGrp="1"/>
          </p:cNvSpPr>
          <p:nvPr>
            <p:ph idx="1"/>
          </p:nvPr>
        </p:nvSpPr>
        <p:spPr>
          <a:xfrm>
            <a:off x="76200" y="990600"/>
            <a:ext cx="8991600" cy="5715000"/>
          </a:xfrm>
        </p:spPr>
        <p:txBody>
          <a:bodyPr>
            <a:normAutofit fontScale="92500"/>
          </a:bodyPr>
          <a:lstStyle/>
          <a:p>
            <a:r>
              <a:rPr lang="en-US" b="0" i="0" u="none" strike="noStrike" dirty="0" smtClean="0">
                <a:solidFill>
                  <a:schemeClr val="bg1"/>
                </a:solidFill>
                <a:effectLst/>
              </a:rPr>
              <a:t>“</a:t>
            </a:r>
            <a:r>
              <a:rPr lang="en-US" dirty="0">
                <a:solidFill>
                  <a:schemeClr val="bg1"/>
                </a:solidFill>
              </a:rPr>
              <a:t>... </a:t>
            </a:r>
            <a:r>
              <a:rPr lang="en-US" b="1" dirty="0">
                <a:solidFill>
                  <a:srgbClr val="FFFF00"/>
                </a:solidFill>
              </a:rPr>
              <a:t>The central theme of the Bible</a:t>
            </a:r>
            <a:r>
              <a:rPr lang="en-US" dirty="0">
                <a:solidFill>
                  <a:schemeClr val="bg1"/>
                </a:solidFill>
              </a:rPr>
              <a:t>, </a:t>
            </a:r>
            <a:r>
              <a:rPr lang="en-US" b="1" dirty="0">
                <a:solidFill>
                  <a:schemeClr val="bg1"/>
                </a:solidFill>
              </a:rPr>
              <a:t>the theme about which every other in the whole book clusters</a:t>
            </a:r>
            <a:r>
              <a:rPr lang="en-US" dirty="0">
                <a:solidFill>
                  <a:schemeClr val="bg1"/>
                </a:solidFill>
              </a:rPr>
              <a:t>, </a:t>
            </a:r>
            <a:r>
              <a:rPr lang="en-US" b="1" dirty="0">
                <a:solidFill>
                  <a:srgbClr val="FFFF00"/>
                </a:solidFill>
              </a:rPr>
              <a:t>is the redemption plan</a:t>
            </a:r>
            <a:r>
              <a:rPr lang="en-US" dirty="0">
                <a:solidFill>
                  <a:schemeClr val="bg1"/>
                </a:solidFill>
              </a:rPr>
              <a:t>, the </a:t>
            </a:r>
            <a:r>
              <a:rPr lang="en-US" b="1" dirty="0">
                <a:solidFill>
                  <a:srgbClr val="FFFF00"/>
                </a:solidFill>
              </a:rPr>
              <a:t>restoration in the human soul of the image of God</a:t>
            </a:r>
            <a:r>
              <a:rPr lang="en-US" dirty="0">
                <a:solidFill>
                  <a:schemeClr val="bg1"/>
                </a:solidFill>
              </a:rPr>
              <a:t>. From the first intimation of hope in the sentence pronounced in Eden to that last glorious promise of the Revelation, “They shall see His face; and His name shall be in their foreheads” (Revelation 22:4), </a:t>
            </a:r>
            <a:r>
              <a:rPr lang="en-US" b="1" dirty="0">
                <a:solidFill>
                  <a:srgbClr val="FFFF00"/>
                </a:solidFill>
              </a:rPr>
              <a:t>the burden</a:t>
            </a:r>
            <a:r>
              <a:rPr lang="en-US" dirty="0">
                <a:solidFill>
                  <a:schemeClr val="bg1"/>
                </a:solidFill>
              </a:rPr>
              <a:t> of </a:t>
            </a:r>
            <a:r>
              <a:rPr lang="en-US" b="1" dirty="0">
                <a:solidFill>
                  <a:srgbClr val="FFFF00"/>
                </a:solidFill>
              </a:rPr>
              <a:t>every book</a:t>
            </a:r>
            <a:r>
              <a:rPr lang="en-US" dirty="0">
                <a:solidFill>
                  <a:schemeClr val="bg1"/>
                </a:solidFill>
              </a:rPr>
              <a:t> </a:t>
            </a:r>
            <a:r>
              <a:rPr lang="en-US" b="1" dirty="0">
                <a:solidFill>
                  <a:schemeClr val="bg1"/>
                </a:solidFill>
              </a:rPr>
              <a:t>and</a:t>
            </a:r>
            <a:r>
              <a:rPr lang="en-US" dirty="0">
                <a:solidFill>
                  <a:schemeClr val="bg1"/>
                </a:solidFill>
              </a:rPr>
              <a:t> </a:t>
            </a:r>
            <a:r>
              <a:rPr lang="en-US" b="1" dirty="0">
                <a:solidFill>
                  <a:srgbClr val="FFFF00"/>
                </a:solidFill>
              </a:rPr>
              <a:t>every passage</a:t>
            </a:r>
            <a:r>
              <a:rPr lang="en-US" dirty="0">
                <a:solidFill>
                  <a:srgbClr val="FFFF00"/>
                </a:solidFill>
              </a:rPr>
              <a:t> </a:t>
            </a:r>
            <a:r>
              <a:rPr lang="en-US" b="1" dirty="0">
                <a:solidFill>
                  <a:srgbClr val="FFFF00"/>
                </a:solidFill>
              </a:rPr>
              <a:t>of the Bible</a:t>
            </a:r>
            <a:r>
              <a:rPr lang="en-US" dirty="0">
                <a:solidFill>
                  <a:schemeClr val="bg1"/>
                </a:solidFill>
              </a:rPr>
              <a:t> is </a:t>
            </a:r>
            <a:r>
              <a:rPr lang="en-US" b="1" dirty="0">
                <a:solidFill>
                  <a:srgbClr val="FFFF00"/>
                </a:solidFill>
              </a:rPr>
              <a:t>the unfolding of this wondrous theme</a:t>
            </a:r>
            <a:r>
              <a:rPr lang="en-US" dirty="0">
                <a:solidFill>
                  <a:schemeClr val="bg1"/>
                </a:solidFill>
              </a:rPr>
              <a:t>,—</a:t>
            </a:r>
            <a:r>
              <a:rPr lang="en-US" b="1" dirty="0">
                <a:solidFill>
                  <a:schemeClr val="bg1"/>
                </a:solidFill>
              </a:rPr>
              <a:t>man’s uplifting</a:t>
            </a:r>
            <a:r>
              <a:rPr lang="en-US" dirty="0">
                <a:solidFill>
                  <a:schemeClr val="bg1"/>
                </a:solidFill>
              </a:rPr>
              <a:t>,—the </a:t>
            </a:r>
            <a:r>
              <a:rPr lang="en-US" b="1" dirty="0">
                <a:solidFill>
                  <a:schemeClr val="bg1"/>
                </a:solidFill>
              </a:rPr>
              <a:t>power</a:t>
            </a:r>
            <a:r>
              <a:rPr lang="en-US" dirty="0">
                <a:solidFill>
                  <a:schemeClr val="bg1"/>
                </a:solidFill>
              </a:rPr>
              <a:t> of God, “</a:t>
            </a:r>
            <a:r>
              <a:rPr lang="en-US" b="1" dirty="0">
                <a:solidFill>
                  <a:schemeClr val="bg1"/>
                </a:solidFill>
              </a:rPr>
              <a:t>which </a:t>
            </a:r>
            <a:r>
              <a:rPr lang="en-US" b="1" dirty="0" err="1">
                <a:solidFill>
                  <a:schemeClr val="bg1"/>
                </a:solidFill>
              </a:rPr>
              <a:t>giveth</a:t>
            </a:r>
            <a:r>
              <a:rPr lang="en-US" b="1" dirty="0">
                <a:solidFill>
                  <a:schemeClr val="bg1"/>
                </a:solidFill>
              </a:rPr>
              <a:t> us the </a:t>
            </a:r>
            <a:r>
              <a:rPr lang="en-US" b="1" dirty="0">
                <a:solidFill>
                  <a:srgbClr val="FFFF00"/>
                </a:solidFill>
              </a:rPr>
              <a:t>victory through</a:t>
            </a:r>
            <a:r>
              <a:rPr lang="en-US" b="1" dirty="0">
                <a:solidFill>
                  <a:schemeClr val="bg1"/>
                </a:solidFill>
              </a:rPr>
              <a:t> our Lord Jesus Christ</a:t>
            </a:r>
            <a:r>
              <a:rPr lang="en-US" dirty="0">
                <a:solidFill>
                  <a:schemeClr val="bg1"/>
                </a:solidFill>
              </a:rPr>
              <a:t>.” 1 Corinthians 15:57. </a:t>
            </a:r>
            <a:r>
              <a:rPr lang="en-US" dirty="0" smtClean="0">
                <a:solidFill>
                  <a:schemeClr val="bg1"/>
                </a:solidFill>
              </a:rPr>
              <a:t>...”</a:t>
            </a:r>
            <a:r>
              <a:rPr lang="en-US" dirty="0">
                <a:solidFill>
                  <a:schemeClr val="bg1"/>
                </a:solidFill>
              </a:rPr>
              <a:t> </a:t>
            </a:r>
            <a:r>
              <a:rPr lang="en-US" b="1" dirty="0" smtClean="0">
                <a:solidFill>
                  <a:srgbClr val="00B0F0"/>
                </a:solidFill>
              </a:rPr>
              <a:t>– Education (1903); page 125.2</a:t>
            </a:r>
            <a:endParaRPr lang="en-US" b="1" dirty="0">
              <a:solidFill>
                <a:srgbClr val="00B0F0"/>
              </a:solidFill>
            </a:endParaRPr>
          </a:p>
        </p:txBody>
      </p:sp>
    </p:spTree>
    <p:extLst>
      <p:ext uri="{BB962C8B-B14F-4D97-AF65-F5344CB8AC3E}">
        <p14:creationId xmlns="" xmlns:p14="http://schemas.microsoft.com/office/powerpoint/2010/main" val="100088572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138545"/>
            <a:ext cx="8229600" cy="775855"/>
          </a:xfrm>
        </p:spPr>
        <p:txBody>
          <a:bodyPr>
            <a:noAutofit/>
          </a:bodyPr>
          <a:lstStyle/>
          <a:p>
            <a:r>
              <a:rPr lang="en-US" sz="2400" b="1" dirty="0" smtClean="0">
                <a:solidFill>
                  <a:schemeClr val="bg1"/>
                </a:solidFill>
                <a:effectLst/>
              </a:rPr>
              <a:t>Even according to non-scriptural sources, such as </a:t>
            </a:r>
            <a:r>
              <a:rPr lang="en-US" sz="2400" b="1" dirty="0" smtClean="0">
                <a:solidFill>
                  <a:schemeClr val="accent1">
                    <a:lumMod val="60000"/>
                    <a:lumOff val="40000"/>
                  </a:schemeClr>
                </a:solidFill>
                <a:effectLst/>
              </a:rPr>
              <a:t>the Legends of the Jews, by Louis </a:t>
            </a:r>
            <a:r>
              <a:rPr lang="en-US" sz="2400" b="1" dirty="0" err="1" smtClean="0">
                <a:solidFill>
                  <a:schemeClr val="accent1">
                    <a:lumMod val="60000"/>
                    <a:lumOff val="40000"/>
                  </a:schemeClr>
                </a:solidFill>
                <a:effectLst/>
              </a:rPr>
              <a:t>Ginzberg</a:t>
            </a:r>
            <a:r>
              <a:rPr lang="en-US" sz="2400" b="1" dirty="0" smtClean="0">
                <a:solidFill>
                  <a:schemeClr val="bg1"/>
                </a:solidFill>
                <a:effectLst/>
              </a:rPr>
              <a:t>, picked up on this,</a:t>
            </a:r>
            <a:endParaRPr lang="en-US" sz="2400" b="1" dirty="0">
              <a:solidFill>
                <a:schemeClr val="bg1"/>
              </a:solidFill>
              <a:effectLst/>
            </a:endParaRPr>
          </a:p>
        </p:txBody>
      </p:sp>
      <p:sp>
        <p:nvSpPr>
          <p:cNvPr id="3" name="Content Placeholder 2"/>
          <p:cNvSpPr>
            <a:spLocks noGrp="1"/>
          </p:cNvSpPr>
          <p:nvPr>
            <p:ph idx="1"/>
          </p:nvPr>
        </p:nvSpPr>
        <p:spPr>
          <a:xfrm>
            <a:off x="124691" y="969818"/>
            <a:ext cx="8894618" cy="5721927"/>
          </a:xfrm>
        </p:spPr>
        <p:txBody>
          <a:bodyPr anchor="ctr">
            <a:normAutofit fontScale="85000" lnSpcReduction="20000"/>
          </a:bodyPr>
          <a:lstStyle/>
          <a:p>
            <a:r>
              <a:rPr lang="en-US" dirty="0" smtClean="0">
                <a:solidFill>
                  <a:schemeClr val="bg1"/>
                </a:solidFill>
                <a:effectLst/>
              </a:rPr>
              <a:t>“...Moses departed from the heavens with </a:t>
            </a:r>
            <a:r>
              <a:rPr lang="en-US" b="1" u="sng" dirty="0" smtClean="0">
                <a:solidFill>
                  <a:schemeClr val="bg1"/>
                </a:solidFill>
                <a:effectLst/>
              </a:rPr>
              <a:t>the two tables on which the Ten Commandments were engraved</a:t>
            </a:r>
            <a:r>
              <a:rPr lang="en-US" dirty="0" smtClean="0">
                <a:solidFill>
                  <a:schemeClr val="bg1"/>
                </a:solidFill>
                <a:effectLst/>
              </a:rPr>
              <a:t>, and just the words of it are by nature Divine, so too are the tables on which they are engraved. These were created by God's own hand in the dusk of the first Sabbath at the close of the creation, and were </a:t>
            </a:r>
            <a:r>
              <a:rPr lang="en-US" b="1" u="sng" dirty="0" smtClean="0">
                <a:solidFill>
                  <a:schemeClr val="accent1">
                    <a:lumMod val="60000"/>
                    <a:lumOff val="40000"/>
                  </a:schemeClr>
                </a:solidFill>
                <a:effectLst/>
              </a:rPr>
              <a:t>made of a sapphire-like stone</a:t>
            </a:r>
            <a:r>
              <a:rPr lang="en-US" dirty="0" smtClean="0">
                <a:solidFill>
                  <a:schemeClr val="bg1"/>
                </a:solidFill>
                <a:effectLst/>
              </a:rPr>
              <a:t>. ...” </a:t>
            </a:r>
            <a:r>
              <a:rPr lang="en-US" b="1" dirty="0" smtClean="0">
                <a:solidFill>
                  <a:srgbClr val="00B0F0"/>
                </a:solidFill>
                <a:effectLst/>
              </a:rPr>
              <a:t>- Legends of the Jews, Volume 3, page 258 - </a:t>
            </a:r>
            <a:r>
              <a:rPr lang="en-US" b="1" dirty="0" smtClean="0">
                <a:solidFill>
                  <a:srgbClr val="FFFF00"/>
                </a:solidFill>
                <a:effectLst/>
              </a:rPr>
              <a:t>https://archive.org/stream/legendsofthejews02881gut/3lotj10.txt</a:t>
            </a:r>
            <a:r>
              <a:rPr lang="en-US" dirty="0" smtClean="0">
                <a:solidFill>
                  <a:schemeClr val="bg1"/>
                </a:solidFill>
                <a:effectLst/>
              </a:rPr>
              <a:t/>
            </a:r>
            <a:br>
              <a:rPr lang="en-US" dirty="0" smtClean="0">
                <a:solidFill>
                  <a:schemeClr val="bg1"/>
                </a:solidFill>
                <a:effectLst/>
              </a:rPr>
            </a:br>
            <a:endParaRPr lang="en-US" dirty="0" smtClean="0">
              <a:solidFill>
                <a:schemeClr val="bg1"/>
              </a:solidFill>
              <a:effectLst/>
            </a:endParaRPr>
          </a:p>
          <a:p>
            <a:r>
              <a:rPr lang="en-US" dirty="0" smtClean="0">
                <a:solidFill>
                  <a:schemeClr val="bg1"/>
                </a:solidFill>
                <a:effectLst/>
              </a:rPr>
              <a:t>"...state that </a:t>
            </a:r>
            <a:r>
              <a:rPr lang="en-US" b="1" u="sng" dirty="0" smtClean="0">
                <a:solidFill>
                  <a:schemeClr val="accent1">
                    <a:lumMod val="60000"/>
                    <a:lumOff val="40000"/>
                  </a:schemeClr>
                </a:solidFill>
                <a:effectLst/>
              </a:rPr>
              <a:t>the sapphire employed for the tables was taken from the throne of Glory</a:t>
            </a:r>
            <a:r>
              <a:rPr lang="en-US" dirty="0" smtClean="0">
                <a:solidFill>
                  <a:schemeClr val="bg1"/>
                </a:solidFill>
                <a:effectLst/>
              </a:rPr>
              <a:t>..." </a:t>
            </a:r>
            <a:r>
              <a:rPr lang="en-US" b="1" dirty="0" smtClean="0">
                <a:solidFill>
                  <a:srgbClr val="00B0F0"/>
                </a:solidFill>
                <a:effectLst/>
              </a:rPr>
              <a:t>- Legends of the Jews, Volume 6; page 49 [see also page 59] - </a:t>
            </a:r>
            <a:r>
              <a:rPr lang="en-US" b="1" dirty="0" smtClean="0">
                <a:solidFill>
                  <a:srgbClr val="FFFF00"/>
                </a:solidFill>
                <a:effectLst/>
              </a:rPr>
              <a:t>https://books.google.nl/books?ei=UWHXUd6CFYepiALN64CoDA&amp;id=ifcLAAAAIAAJ&amp;dq=Legends+of+the+Jews+volume+6&amp;q=sapphire&amp;redir_esc=y&amp;hl=nl#search_anchor</a:t>
            </a:r>
          </a:p>
        </p:txBody>
      </p:sp>
    </p:spTree>
    <p:extLst>
      <p:ext uri="{BB962C8B-B14F-4D97-AF65-F5344CB8AC3E}">
        <p14:creationId xmlns="" xmlns:p14="http://schemas.microsoft.com/office/powerpoint/2010/main" val="106993255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138545"/>
            <a:ext cx="8229600" cy="775855"/>
          </a:xfrm>
        </p:spPr>
        <p:txBody>
          <a:bodyPr>
            <a:noAutofit/>
          </a:bodyPr>
          <a:lstStyle/>
          <a:p>
            <a:r>
              <a:rPr lang="en-US" sz="3600" b="1" dirty="0" smtClean="0">
                <a:solidFill>
                  <a:schemeClr val="bg1"/>
                </a:solidFill>
                <a:effectLst/>
              </a:rPr>
              <a:t>Even according to the ‘</a:t>
            </a:r>
            <a:r>
              <a:rPr lang="en-US" sz="3600" b="1" dirty="0" err="1" smtClean="0">
                <a:solidFill>
                  <a:schemeClr val="bg1"/>
                </a:solidFill>
                <a:effectLst/>
              </a:rPr>
              <a:t>Targum</a:t>
            </a:r>
            <a:r>
              <a:rPr lang="en-US" sz="3600" b="1" dirty="0" smtClean="0">
                <a:solidFill>
                  <a:schemeClr val="bg1"/>
                </a:solidFill>
                <a:effectLst/>
              </a:rPr>
              <a:t>’:</a:t>
            </a:r>
            <a:endParaRPr lang="en-US" sz="3600" b="1" dirty="0">
              <a:solidFill>
                <a:schemeClr val="bg1"/>
              </a:solidFill>
              <a:effectLst/>
            </a:endParaRPr>
          </a:p>
        </p:txBody>
      </p:sp>
      <p:sp>
        <p:nvSpPr>
          <p:cNvPr id="3" name="Content Placeholder 2"/>
          <p:cNvSpPr>
            <a:spLocks noGrp="1"/>
          </p:cNvSpPr>
          <p:nvPr>
            <p:ph idx="1"/>
          </p:nvPr>
        </p:nvSpPr>
        <p:spPr>
          <a:xfrm>
            <a:off x="180109" y="969818"/>
            <a:ext cx="8756074" cy="5721927"/>
          </a:xfrm>
        </p:spPr>
        <p:txBody>
          <a:bodyPr anchor="ctr">
            <a:normAutofit fontScale="92500" lnSpcReduction="10000"/>
          </a:bodyPr>
          <a:lstStyle/>
          <a:p>
            <a:r>
              <a:rPr lang="en-US" dirty="0" smtClean="0">
                <a:solidFill>
                  <a:schemeClr val="bg1"/>
                </a:solidFill>
                <a:effectLst/>
              </a:rPr>
              <a:t>“... Then it was said to Moses: 83 "Ascend to the firmament and I will give you </a:t>
            </a:r>
            <a:r>
              <a:rPr lang="en-US" b="1" u="sng" dirty="0" smtClean="0">
                <a:solidFill>
                  <a:schemeClr val="bg1"/>
                </a:solidFill>
                <a:effectLst/>
              </a:rPr>
              <a:t>two tables of stone</a:t>
            </a:r>
            <a:r>
              <a:rPr lang="en-US" dirty="0" smtClean="0">
                <a:solidFill>
                  <a:schemeClr val="bg1"/>
                </a:solidFill>
                <a:effectLst/>
              </a:rPr>
              <a:t>, 84 </a:t>
            </a:r>
            <a:r>
              <a:rPr lang="en-US" b="1" dirty="0" smtClean="0">
                <a:solidFill>
                  <a:schemeClr val="accent1">
                    <a:lumMod val="60000"/>
                    <a:lumOff val="40000"/>
                  </a:schemeClr>
                </a:solidFill>
                <a:effectLst/>
              </a:rPr>
              <a:t>hewn from the sapphire of the throne of My glory</a:t>
            </a:r>
            <a:r>
              <a:rPr lang="en-US" dirty="0" smtClean="0">
                <a:solidFill>
                  <a:schemeClr val="bg1"/>
                </a:solidFill>
                <a:effectLst/>
              </a:rPr>
              <a:t>, 85 gleaming like fine gold, arranged in lines 86 and written by My finger. 87 </a:t>
            </a:r>
            <a:r>
              <a:rPr lang="en-US" b="1" u="sng" dirty="0" smtClean="0">
                <a:solidFill>
                  <a:schemeClr val="bg1"/>
                </a:solidFill>
                <a:effectLst/>
              </a:rPr>
              <a:t>Engraved on them are the Ten Words</a:t>
            </a:r>
            <a:r>
              <a:rPr lang="en-US" dirty="0" smtClean="0">
                <a:solidFill>
                  <a:schemeClr val="bg1"/>
                </a:solidFill>
                <a:effectLst/>
              </a:rPr>
              <a:t>, 88 refined more than silver that has been refined seven times seven [ways] -- that is the sum total of the principles ...” </a:t>
            </a:r>
            <a:r>
              <a:rPr lang="en-US" b="1" dirty="0" smtClean="0">
                <a:solidFill>
                  <a:srgbClr val="00B0F0"/>
                </a:solidFill>
                <a:effectLst/>
              </a:rPr>
              <a:t>- The </a:t>
            </a:r>
            <a:r>
              <a:rPr lang="en-US" b="1" dirty="0" err="1" smtClean="0">
                <a:solidFill>
                  <a:srgbClr val="00B0F0"/>
                </a:solidFill>
                <a:effectLst/>
              </a:rPr>
              <a:t>Aramiac</a:t>
            </a:r>
            <a:r>
              <a:rPr lang="en-US" b="1" dirty="0" smtClean="0">
                <a:solidFill>
                  <a:srgbClr val="00B0F0"/>
                </a:solidFill>
                <a:effectLst/>
              </a:rPr>
              <a:t> Bible, the </a:t>
            </a:r>
            <a:r>
              <a:rPr lang="en-US" b="1" dirty="0" err="1" smtClean="0">
                <a:solidFill>
                  <a:srgbClr val="00B0F0"/>
                </a:solidFill>
                <a:effectLst/>
              </a:rPr>
              <a:t>Targums</a:t>
            </a:r>
            <a:r>
              <a:rPr lang="en-US" b="1" dirty="0" smtClean="0">
                <a:solidFill>
                  <a:srgbClr val="00B0F0"/>
                </a:solidFill>
                <a:effectLst/>
              </a:rPr>
              <a:t>; by Phillip Alexander, page 89-90 [especially see Note 85] - </a:t>
            </a:r>
            <a:r>
              <a:rPr lang="en-US" b="1" dirty="0" smtClean="0">
                <a:solidFill>
                  <a:srgbClr val="FFFF00"/>
                </a:solidFill>
                <a:effectLst/>
              </a:rPr>
              <a:t>https://books.google.nl/books?id=hDwnbqLbwqgC&amp;printsec=frontcover&amp;redir_esc=y#v=onepage&amp;q&amp;f=false</a:t>
            </a:r>
            <a:endParaRPr lang="en-US" b="1" dirty="0">
              <a:solidFill>
                <a:srgbClr val="FFFF00"/>
              </a:solidFill>
              <a:effectLst/>
            </a:endParaRPr>
          </a:p>
        </p:txBody>
      </p:sp>
    </p:spTree>
    <p:extLst>
      <p:ext uri="{BB962C8B-B14F-4D97-AF65-F5344CB8AC3E}">
        <p14:creationId xmlns="" xmlns:p14="http://schemas.microsoft.com/office/powerpoint/2010/main" val="173772613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138545"/>
            <a:ext cx="8229600" cy="1066800"/>
          </a:xfrm>
        </p:spPr>
        <p:txBody>
          <a:bodyPr>
            <a:noAutofit/>
          </a:bodyPr>
          <a:lstStyle/>
          <a:p>
            <a:r>
              <a:rPr lang="en-US" sz="2800" dirty="0" smtClean="0">
                <a:solidFill>
                  <a:schemeClr val="bg1"/>
                </a:solidFill>
                <a:effectLst/>
              </a:rPr>
              <a:t>Even the priests were to wear the </a:t>
            </a:r>
            <a:r>
              <a:rPr lang="en-US" sz="2800" b="1" dirty="0" smtClean="0">
                <a:solidFill>
                  <a:schemeClr val="bg1"/>
                </a:solidFill>
                <a:effectLst/>
              </a:rPr>
              <a:t>“</a:t>
            </a:r>
            <a:r>
              <a:rPr lang="en-US" sz="2800" b="1" dirty="0" smtClean="0">
                <a:solidFill>
                  <a:schemeClr val="accent1">
                    <a:lumMod val="60000"/>
                    <a:lumOff val="40000"/>
                  </a:schemeClr>
                </a:solidFill>
                <a:effectLst/>
              </a:rPr>
              <a:t>blue</a:t>
            </a:r>
            <a:r>
              <a:rPr lang="en-US" sz="2800" b="1" dirty="0" smtClean="0">
                <a:solidFill>
                  <a:schemeClr val="bg1"/>
                </a:solidFill>
                <a:effectLst/>
              </a:rPr>
              <a:t>”</a:t>
            </a:r>
            <a:r>
              <a:rPr lang="en-US" sz="2800" dirty="0" smtClean="0">
                <a:solidFill>
                  <a:schemeClr val="bg1"/>
                </a:solidFill>
                <a:effectLst/>
              </a:rPr>
              <a:t> </a:t>
            </a:r>
            <a:r>
              <a:rPr lang="en-US" sz="2800" dirty="0" err="1" smtClean="0">
                <a:solidFill>
                  <a:schemeClr val="bg1"/>
                </a:solidFill>
                <a:effectLst/>
              </a:rPr>
              <a:t>ribband</a:t>
            </a:r>
            <a:r>
              <a:rPr lang="en-US" sz="2800" dirty="0" smtClean="0">
                <a:solidFill>
                  <a:schemeClr val="bg1"/>
                </a:solidFill>
                <a:effectLst/>
              </a:rPr>
              <a:t>, to remind them of keeping God’s Law in all things:</a:t>
            </a:r>
            <a:endParaRPr lang="en-US" sz="2800" dirty="0">
              <a:solidFill>
                <a:schemeClr val="bg1"/>
              </a:solidFill>
              <a:effectLst/>
            </a:endParaRPr>
          </a:p>
        </p:txBody>
      </p:sp>
      <p:sp>
        <p:nvSpPr>
          <p:cNvPr id="3" name="Content Placeholder 2"/>
          <p:cNvSpPr>
            <a:spLocks noGrp="1"/>
          </p:cNvSpPr>
          <p:nvPr>
            <p:ph idx="1"/>
          </p:nvPr>
        </p:nvSpPr>
        <p:spPr>
          <a:xfrm>
            <a:off x="124691" y="1274618"/>
            <a:ext cx="8894618" cy="5417127"/>
          </a:xfrm>
        </p:spPr>
        <p:txBody>
          <a:bodyPr anchor="ctr">
            <a:normAutofit fontScale="92500" lnSpcReduction="20000"/>
          </a:bodyPr>
          <a:lstStyle/>
          <a:p>
            <a:r>
              <a:rPr lang="en-US" dirty="0" smtClean="0">
                <a:solidFill>
                  <a:schemeClr val="bg1"/>
                </a:solidFill>
                <a:effectLst/>
              </a:rPr>
              <a:t>Numbers 15:38  Speak unto the children of Israel, and bid them that they make them </a:t>
            </a:r>
            <a:r>
              <a:rPr lang="en-US" b="1" u="sng" dirty="0" smtClean="0">
                <a:solidFill>
                  <a:schemeClr val="accent1">
                    <a:lumMod val="60000"/>
                    <a:lumOff val="40000"/>
                  </a:schemeClr>
                </a:solidFill>
                <a:effectLst/>
              </a:rPr>
              <a:t>fringes</a:t>
            </a:r>
            <a:r>
              <a:rPr lang="en-US" dirty="0" smtClean="0">
                <a:solidFill>
                  <a:schemeClr val="bg1"/>
                </a:solidFill>
                <a:effectLst/>
              </a:rPr>
              <a:t> in the borders of their garments throughout their generations, and that they put upon </a:t>
            </a:r>
            <a:r>
              <a:rPr lang="en-US" b="1" u="sng" dirty="0" smtClean="0">
                <a:solidFill>
                  <a:schemeClr val="accent1">
                    <a:lumMod val="60000"/>
                    <a:lumOff val="40000"/>
                  </a:schemeClr>
                </a:solidFill>
                <a:effectLst/>
              </a:rPr>
              <a:t>the fringe</a:t>
            </a:r>
            <a:r>
              <a:rPr lang="en-US" dirty="0" smtClean="0">
                <a:solidFill>
                  <a:schemeClr val="bg1"/>
                </a:solidFill>
                <a:effectLst/>
              </a:rPr>
              <a:t> </a:t>
            </a:r>
            <a:r>
              <a:rPr lang="en-US" b="1" u="sng" dirty="0" smtClean="0">
                <a:solidFill>
                  <a:schemeClr val="bg1"/>
                </a:solidFill>
                <a:effectLst/>
              </a:rPr>
              <a:t>of the borders</a:t>
            </a:r>
            <a:r>
              <a:rPr lang="en-US" dirty="0" smtClean="0">
                <a:solidFill>
                  <a:schemeClr val="bg1"/>
                </a:solidFill>
                <a:effectLst/>
              </a:rPr>
              <a:t> </a:t>
            </a:r>
            <a:r>
              <a:rPr lang="en-US" b="1" u="sng" dirty="0" smtClean="0">
                <a:solidFill>
                  <a:schemeClr val="accent1">
                    <a:lumMod val="60000"/>
                    <a:lumOff val="40000"/>
                  </a:schemeClr>
                </a:solidFill>
                <a:effectLst/>
              </a:rPr>
              <a:t>a </a:t>
            </a:r>
            <a:r>
              <a:rPr lang="en-US" b="1" u="sng" dirty="0" err="1" smtClean="0">
                <a:solidFill>
                  <a:schemeClr val="accent1">
                    <a:lumMod val="60000"/>
                    <a:lumOff val="40000"/>
                  </a:schemeClr>
                </a:solidFill>
                <a:effectLst/>
              </a:rPr>
              <a:t>ribband</a:t>
            </a:r>
            <a:r>
              <a:rPr lang="en-US" b="1" u="sng" dirty="0" smtClean="0">
                <a:solidFill>
                  <a:schemeClr val="accent1">
                    <a:lumMod val="60000"/>
                    <a:lumOff val="40000"/>
                  </a:schemeClr>
                </a:solidFill>
                <a:effectLst/>
              </a:rPr>
              <a:t> of blue</a:t>
            </a:r>
            <a:r>
              <a:rPr lang="en-US" dirty="0" smtClean="0">
                <a:solidFill>
                  <a:schemeClr val="bg1"/>
                </a:solidFill>
                <a:effectLst/>
              </a:rPr>
              <a:t>:</a:t>
            </a:r>
          </a:p>
          <a:p>
            <a:endParaRPr lang="en-US" sz="1200" dirty="0">
              <a:solidFill>
                <a:schemeClr val="bg1"/>
              </a:solidFill>
            </a:endParaRPr>
          </a:p>
          <a:p>
            <a:r>
              <a:rPr lang="en-US" dirty="0" smtClean="0">
                <a:solidFill>
                  <a:schemeClr val="bg1"/>
                </a:solidFill>
                <a:effectLst/>
              </a:rPr>
              <a:t>Numbers 15:39  And it shall be unto you for </a:t>
            </a:r>
            <a:r>
              <a:rPr lang="en-US" b="1" u="sng" dirty="0" smtClean="0">
                <a:solidFill>
                  <a:schemeClr val="accent1">
                    <a:lumMod val="60000"/>
                    <a:lumOff val="40000"/>
                  </a:schemeClr>
                </a:solidFill>
                <a:effectLst/>
              </a:rPr>
              <a:t>a fringe</a:t>
            </a:r>
            <a:r>
              <a:rPr lang="en-US" dirty="0" smtClean="0">
                <a:solidFill>
                  <a:schemeClr val="bg1"/>
                </a:solidFill>
                <a:effectLst/>
              </a:rPr>
              <a:t>, </a:t>
            </a:r>
            <a:r>
              <a:rPr lang="en-US" b="1" u="sng" dirty="0" smtClean="0">
                <a:solidFill>
                  <a:schemeClr val="bg1"/>
                </a:solidFill>
                <a:effectLst/>
              </a:rPr>
              <a:t>that ye may look upon it, and remember all the commandments of the LORD</a:t>
            </a:r>
            <a:r>
              <a:rPr lang="en-US" dirty="0" smtClean="0">
                <a:solidFill>
                  <a:schemeClr val="bg1"/>
                </a:solidFill>
                <a:effectLst/>
              </a:rPr>
              <a:t>, and do them; and that ye seek not after your own heart and your own eyes, after which ye use to go a whoring:</a:t>
            </a:r>
          </a:p>
          <a:p>
            <a:endParaRPr lang="en-US" sz="1100" dirty="0">
              <a:solidFill>
                <a:schemeClr val="bg1"/>
              </a:solidFill>
            </a:endParaRPr>
          </a:p>
          <a:p>
            <a:r>
              <a:rPr lang="en-US" dirty="0" smtClean="0">
                <a:solidFill>
                  <a:schemeClr val="bg1"/>
                </a:solidFill>
                <a:effectLst/>
              </a:rPr>
              <a:t>Numbers 15:40  </a:t>
            </a:r>
            <a:r>
              <a:rPr lang="en-US" b="1" u="sng" dirty="0" smtClean="0">
                <a:solidFill>
                  <a:schemeClr val="bg1"/>
                </a:solidFill>
                <a:effectLst/>
              </a:rPr>
              <a:t>That ye may remember, and do all my commandments</a:t>
            </a:r>
            <a:r>
              <a:rPr lang="en-US" dirty="0" smtClean="0">
                <a:solidFill>
                  <a:schemeClr val="bg1"/>
                </a:solidFill>
                <a:effectLst/>
              </a:rPr>
              <a:t>, and be holy unto your God.</a:t>
            </a:r>
            <a:endParaRPr lang="en-US" dirty="0">
              <a:solidFill>
                <a:schemeClr val="bg1"/>
              </a:solidFill>
              <a:effectLst/>
            </a:endParaRPr>
          </a:p>
        </p:txBody>
      </p:sp>
    </p:spTree>
    <p:extLst>
      <p:ext uri="{BB962C8B-B14F-4D97-AF65-F5344CB8AC3E}">
        <p14:creationId xmlns="" xmlns:p14="http://schemas.microsoft.com/office/powerpoint/2010/main" val="260003012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138545"/>
            <a:ext cx="8229600" cy="1066800"/>
          </a:xfrm>
        </p:spPr>
        <p:txBody>
          <a:bodyPr>
            <a:noAutofit/>
          </a:bodyPr>
          <a:lstStyle/>
          <a:p>
            <a:r>
              <a:rPr lang="en-US" sz="2800" dirty="0" smtClean="0">
                <a:solidFill>
                  <a:schemeClr val="bg1"/>
                </a:solidFill>
                <a:effectLst/>
              </a:rPr>
              <a:t>Even the priests were to wear the </a:t>
            </a:r>
            <a:r>
              <a:rPr lang="en-US" sz="2800" b="1" dirty="0" smtClean="0">
                <a:solidFill>
                  <a:schemeClr val="bg1"/>
                </a:solidFill>
                <a:effectLst/>
              </a:rPr>
              <a:t>“</a:t>
            </a:r>
            <a:r>
              <a:rPr lang="en-US" sz="2800" b="1" dirty="0" smtClean="0">
                <a:solidFill>
                  <a:schemeClr val="accent1">
                    <a:lumMod val="60000"/>
                    <a:lumOff val="40000"/>
                  </a:schemeClr>
                </a:solidFill>
                <a:effectLst/>
              </a:rPr>
              <a:t>blue</a:t>
            </a:r>
            <a:r>
              <a:rPr lang="en-US" sz="2800" b="1" dirty="0" smtClean="0">
                <a:solidFill>
                  <a:schemeClr val="bg1"/>
                </a:solidFill>
                <a:effectLst/>
              </a:rPr>
              <a:t>”</a:t>
            </a:r>
            <a:r>
              <a:rPr lang="en-US" sz="2800" dirty="0" smtClean="0">
                <a:solidFill>
                  <a:schemeClr val="bg1"/>
                </a:solidFill>
                <a:effectLst/>
              </a:rPr>
              <a:t> </a:t>
            </a:r>
            <a:r>
              <a:rPr lang="en-US" sz="2800" dirty="0" err="1" smtClean="0">
                <a:solidFill>
                  <a:schemeClr val="bg1"/>
                </a:solidFill>
                <a:effectLst/>
              </a:rPr>
              <a:t>ribband</a:t>
            </a:r>
            <a:r>
              <a:rPr lang="en-US" sz="2800" dirty="0" smtClean="0">
                <a:solidFill>
                  <a:schemeClr val="bg1"/>
                </a:solidFill>
                <a:effectLst/>
              </a:rPr>
              <a:t>, to remind them of keeping God’s Law in all things:</a:t>
            </a:r>
            <a:endParaRPr lang="en-US" sz="2800" dirty="0">
              <a:solidFill>
                <a:schemeClr val="bg1"/>
              </a:solidFill>
              <a:effectLst/>
            </a:endParaRPr>
          </a:p>
        </p:txBody>
      </p:sp>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1219200"/>
            <a:ext cx="4888002" cy="5638800"/>
          </a:xfrm>
          <a:prstGeom prst="rect">
            <a:avLst/>
          </a:prstGeom>
        </p:spPr>
      </p:pic>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65964" y="1219200"/>
            <a:ext cx="4378037" cy="5638800"/>
          </a:xfrm>
          <a:prstGeom prst="rect">
            <a:avLst/>
          </a:prstGeom>
        </p:spPr>
      </p:pic>
    </p:spTree>
    <p:extLst>
      <p:ext uri="{BB962C8B-B14F-4D97-AF65-F5344CB8AC3E}">
        <p14:creationId xmlns="" xmlns:p14="http://schemas.microsoft.com/office/powerpoint/2010/main" val="203363095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138545"/>
            <a:ext cx="8229600" cy="1066800"/>
          </a:xfrm>
        </p:spPr>
        <p:txBody>
          <a:bodyPr>
            <a:noAutofit/>
          </a:bodyPr>
          <a:lstStyle/>
          <a:p>
            <a:r>
              <a:rPr lang="en-US" sz="2400" dirty="0" smtClean="0">
                <a:solidFill>
                  <a:schemeClr val="bg1"/>
                </a:solidFill>
                <a:effectLst/>
              </a:rPr>
              <a:t>This </a:t>
            </a:r>
            <a:r>
              <a:rPr lang="en-US" sz="2400" b="1" dirty="0" smtClean="0">
                <a:solidFill>
                  <a:schemeClr val="bg1"/>
                </a:solidFill>
                <a:effectLst/>
              </a:rPr>
              <a:t>“</a:t>
            </a:r>
            <a:r>
              <a:rPr lang="en-US" sz="2400" b="1" dirty="0" smtClean="0">
                <a:solidFill>
                  <a:srgbClr val="002060"/>
                </a:solidFill>
                <a:effectLst>
                  <a:glow rad="495300">
                    <a:schemeClr val="accent5">
                      <a:satMod val="175000"/>
                    </a:schemeClr>
                  </a:glow>
                  <a:reflection dist="12700" dir="5400000" sy="-100000" algn="bl" rotWithShape="0"/>
                </a:effectLst>
              </a:rPr>
              <a:t>Sea</a:t>
            </a:r>
            <a:r>
              <a:rPr lang="en-US" sz="2400" b="1" dirty="0" smtClean="0">
                <a:solidFill>
                  <a:schemeClr val="bg1"/>
                </a:solidFill>
                <a:effectLst/>
              </a:rPr>
              <a:t> of </a:t>
            </a:r>
            <a:r>
              <a:rPr lang="en-US" sz="2400" b="1" dirty="0" smtClean="0">
                <a:solidFill>
                  <a:srgbClr val="FFC000"/>
                </a:solidFill>
                <a:effectLst/>
              </a:rPr>
              <a:t>glass</a:t>
            </a:r>
            <a:r>
              <a:rPr lang="en-US" sz="2400" b="1" dirty="0" smtClean="0">
                <a:solidFill>
                  <a:schemeClr val="bg1"/>
                </a:solidFill>
                <a:effectLst/>
              </a:rPr>
              <a:t>”</a:t>
            </a:r>
            <a:r>
              <a:rPr lang="en-US" sz="2400" dirty="0" smtClean="0">
                <a:solidFill>
                  <a:schemeClr val="bg1"/>
                </a:solidFill>
                <a:effectLst/>
              </a:rPr>
              <a:t>,  that was </a:t>
            </a:r>
            <a:r>
              <a:rPr lang="en-US" sz="2400" b="1" dirty="0" smtClean="0">
                <a:solidFill>
                  <a:schemeClr val="bg1"/>
                </a:solidFill>
                <a:effectLst/>
              </a:rPr>
              <a:t>“like unto </a:t>
            </a:r>
            <a:r>
              <a:rPr lang="en-US" sz="2400" b="1" dirty="0" smtClean="0">
                <a:solidFill>
                  <a:schemeClr val="accent1">
                    <a:lumMod val="60000"/>
                    <a:lumOff val="40000"/>
                  </a:schemeClr>
                </a:solidFill>
                <a:effectLst/>
              </a:rPr>
              <a:t>crystal</a:t>
            </a:r>
            <a:r>
              <a:rPr lang="en-US" sz="2400" b="1" dirty="0" smtClean="0">
                <a:solidFill>
                  <a:schemeClr val="bg1"/>
                </a:solidFill>
                <a:effectLst/>
              </a:rPr>
              <a:t>”</a:t>
            </a:r>
            <a:r>
              <a:rPr lang="en-US" sz="2400" dirty="0" smtClean="0">
                <a:solidFill>
                  <a:schemeClr val="bg1"/>
                </a:solidFill>
                <a:effectLst/>
              </a:rPr>
              <a:t> was </a:t>
            </a:r>
            <a:r>
              <a:rPr lang="en-US" sz="2400" b="1" dirty="0" smtClean="0">
                <a:solidFill>
                  <a:schemeClr val="bg1"/>
                </a:solidFill>
                <a:effectLst/>
              </a:rPr>
              <a:t>“mingled with </a:t>
            </a:r>
            <a:r>
              <a:rPr lang="en-US" sz="2400" b="1" dirty="0" smtClean="0">
                <a:solidFill>
                  <a:schemeClr val="bg1"/>
                </a:solidFill>
                <a:effectLst>
                  <a:glow rad="1155700">
                    <a:schemeClr val="accent1">
                      <a:lumMod val="60000"/>
                      <a:lumOff val="40000"/>
                    </a:schemeClr>
                  </a:glow>
                </a:effectLst>
              </a:rPr>
              <a:t>fire</a:t>
            </a:r>
            <a:r>
              <a:rPr lang="en-US" sz="2400" b="1" dirty="0" smtClean="0">
                <a:solidFill>
                  <a:schemeClr val="bg1"/>
                </a:solidFill>
                <a:effectLst/>
              </a:rPr>
              <a:t>”</a:t>
            </a:r>
            <a:r>
              <a:rPr lang="en-US" sz="2400" dirty="0" smtClean="0">
                <a:solidFill>
                  <a:schemeClr val="bg1"/>
                </a:solidFill>
                <a:effectLst/>
              </a:rPr>
              <a:t>, what is this </a:t>
            </a:r>
            <a:r>
              <a:rPr lang="en-US" sz="2400" b="1" dirty="0" smtClean="0">
                <a:solidFill>
                  <a:schemeClr val="bg1"/>
                </a:solidFill>
                <a:effectLst/>
              </a:rPr>
              <a:t>“</a:t>
            </a:r>
            <a:r>
              <a:rPr lang="en-US" sz="2400" b="1" dirty="0" smtClean="0">
                <a:solidFill>
                  <a:schemeClr val="bg1"/>
                </a:solidFill>
                <a:effectLst>
                  <a:glow rad="1155700">
                    <a:schemeClr val="accent1">
                      <a:lumMod val="60000"/>
                      <a:lumOff val="40000"/>
                    </a:schemeClr>
                  </a:glow>
                </a:effectLst>
              </a:rPr>
              <a:t>fire</a:t>
            </a:r>
            <a:r>
              <a:rPr lang="en-US" sz="2400" b="1" dirty="0" smtClean="0">
                <a:solidFill>
                  <a:schemeClr val="bg1"/>
                </a:solidFill>
                <a:effectLst/>
              </a:rPr>
              <a:t>”</a:t>
            </a:r>
            <a:r>
              <a:rPr lang="en-US" sz="2400" dirty="0" smtClean="0">
                <a:solidFill>
                  <a:schemeClr val="bg1"/>
                </a:solidFill>
                <a:effectLst/>
              </a:rPr>
              <a:t> which is </a:t>
            </a:r>
            <a:r>
              <a:rPr lang="en-US" sz="2400" b="1" dirty="0" smtClean="0">
                <a:solidFill>
                  <a:schemeClr val="bg1"/>
                </a:solidFill>
                <a:effectLst/>
              </a:rPr>
              <a:t>“mingled”</a:t>
            </a:r>
            <a:r>
              <a:rPr lang="en-US" sz="2400" dirty="0" smtClean="0">
                <a:solidFill>
                  <a:schemeClr val="bg1"/>
                </a:solidFill>
                <a:effectLst/>
              </a:rPr>
              <a:t> with it?</a:t>
            </a:r>
            <a:endParaRPr lang="en-US" sz="2400" dirty="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1177637"/>
            <a:ext cx="9144000" cy="5680364"/>
          </a:xfrm>
          <a:prstGeom prst="rect">
            <a:avLst/>
          </a:prstGeom>
        </p:spPr>
      </p:pic>
    </p:spTree>
    <p:extLst>
      <p:ext uri="{BB962C8B-B14F-4D97-AF65-F5344CB8AC3E}">
        <p14:creationId xmlns="" xmlns:p14="http://schemas.microsoft.com/office/powerpoint/2010/main" val="37674099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96982"/>
            <a:ext cx="8229600" cy="1143000"/>
          </a:xfrm>
        </p:spPr>
        <p:txBody>
          <a:bodyPr>
            <a:normAutofit/>
          </a:bodyPr>
          <a:lstStyle/>
          <a:p>
            <a:r>
              <a:rPr lang="en-US" sz="2400" dirty="0" smtClean="0">
                <a:solidFill>
                  <a:schemeClr val="bg1"/>
                </a:solidFill>
                <a:effectLst/>
              </a:rPr>
              <a:t>This </a:t>
            </a:r>
            <a:r>
              <a:rPr lang="en-US" sz="2400" b="1" dirty="0" smtClean="0">
                <a:solidFill>
                  <a:schemeClr val="bg1"/>
                </a:solidFill>
                <a:effectLst/>
              </a:rPr>
              <a:t>“</a:t>
            </a:r>
            <a:r>
              <a:rPr lang="en-US" sz="2400" b="1" dirty="0" smtClean="0">
                <a:solidFill>
                  <a:srgbClr val="002060"/>
                </a:solidFill>
                <a:effectLst>
                  <a:glow rad="495300">
                    <a:schemeClr val="accent5">
                      <a:satMod val="175000"/>
                    </a:schemeClr>
                  </a:glow>
                  <a:reflection dist="12700" dir="5400000" sy="-100000" algn="bl" rotWithShape="0"/>
                </a:effectLst>
              </a:rPr>
              <a:t>Sea</a:t>
            </a:r>
            <a:r>
              <a:rPr lang="en-US" sz="2400" b="1" dirty="0" smtClean="0">
                <a:solidFill>
                  <a:schemeClr val="bg1"/>
                </a:solidFill>
                <a:effectLst/>
              </a:rPr>
              <a:t> of </a:t>
            </a:r>
            <a:r>
              <a:rPr lang="en-US" sz="2400" b="1" dirty="0" smtClean="0">
                <a:solidFill>
                  <a:srgbClr val="FFC000"/>
                </a:solidFill>
                <a:effectLst/>
              </a:rPr>
              <a:t>glass</a:t>
            </a:r>
            <a:r>
              <a:rPr lang="en-US" sz="2400" b="1" dirty="0" smtClean="0">
                <a:solidFill>
                  <a:schemeClr val="bg1"/>
                </a:solidFill>
                <a:effectLst/>
              </a:rPr>
              <a:t>”</a:t>
            </a:r>
            <a:r>
              <a:rPr lang="en-US" sz="2400" dirty="0" smtClean="0">
                <a:solidFill>
                  <a:schemeClr val="bg1"/>
                </a:solidFill>
                <a:effectLst/>
              </a:rPr>
              <a:t>,  that was </a:t>
            </a:r>
            <a:r>
              <a:rPr lang="en-US" sz="2400" b="1" dirty="0" smtClean="0">
                <a:solidFill>
                  <a:schemeClr val="bg1"/>
                </a:solidFill>
                <a:effectLst/>
              </a:rPr>
              <a:t>“like unto </a:t>
            </a:r>
            <a:r>
              <a:rPr lang="en-US" sz="2400" b="1" dirty="0" smtClean="0">
                <a:solidFill>
                  <a:schemeClr val="accent1">
                    <a:lumMod val="60000"/>
                    <a:lumOff val="40000"/>
                  </a:schemeClr>
                </a:solidFill>
                <a:effectLst/>
              </a:rPr>
              <a:t>crystal</a:t>
            </a:r>
            <a:r>
              <a:rPr lang="en-US" sz="2400" b="1" dirty="0" smtClean="0">
                <a:solidFill>
                  <a:schemeClr val="bg1"/>
                </a:solidFill>
                <a:effectLst/>
              </a:rPr>
              <a:t>”</a:t>
            </a:r>
            <a:r>
              <a:rPr lang="en-US" sz="2400" dirty="0" smtClean="0">
                <a:solidFill>
                  <a:schemeClr val="bg1"/>
                </a:solidFill>
                <a:effectLst/>
              </a:rPr>
              <a:t> was </a:t>
            </a:r>
            <a:r>
              <a:rPr lang="en-US" sz="2400" b="1" dirty="0" smtClean="0">
                <a:solidFill>
                  <a:schemeClr val="bg1"/>
                </a:solidFill>
                <a:effectLst/>
              </a:rPr>
              <a:t>“mingled with </a:t>
            </a:r>
            <a:r>
              <a:rPr lang="en-US" sz="2400" b="1" dirty="0" smtClean="0">
                <a:solidFill>
                  <a:schemeClr val="bg1"/>
                </a:solidFill>
                <a:effectLst>
                  <a:glow rad="1155700">
                    <a:schemeClr val="accent1">
                      <a:lumMod val="60000"/>
                      <a:lumOff val="40000"/>
                    </a:schemeClr>
                  </a:glow>
                </a:effectLst>
              </a:rPr>
              <a:t>fire</a:t>
            </a:r>
            <a:r>
              <a:rPr lang="en-US" sz="2400" b="1" dirty="0" smtClean="0">
                <a:solidFill>
                  <a:schemeClr val="bg1"/>
                </a:solidFill>
                <a:effectLst/>
              </a:rPr>
              <a:t>”</a:t>
            </a:r>
            <a:r>
              <a:rPr lang="en-US" sz="2400" dirty="0" smtClean="0">
                <a:solidFill>
                  <a:schemeClr val="bg1"/>
                </a:solidFill>
                <a:effectLst/>
              </a:rPr>
              <a:t>, what is this </a:t>
            </a:r>
            <a:r>
              <a:rPr lang="en-US" sz="2400" b="1" dirty="0" smtClean="0">
                <a:solidFill>
                  <a:schemeClr val="bg1"/>
                </a:solidFill>
                <a:effectLst/>
              </a:rPr>
              <a:t>“</a:t>
            </a:r>
            <a:r>
              <a:rPr lang="en-US" sz="2400" b="1" dirty="0" smtClean="0">
                <a:solidFill>
                  <a:schemeClr val="bg1"/>
                </a:solidFill>
                <a:effectLst>
                  <a:glow rad="1155700">
                    <a:schemeClr val="accent1">
                      <a:lumMod val="60000"/>
                      <a:lumOff val="40000"/>
                    </a:schemeClr>
                  </a:glow>
                </a:effectLst>
              </a:rPr>
              <a:t>fire</a:t>
            </a:r>
            <a:r>
              <a:rPr lang="en-US" sz="2400" b="1" dirty="0" smtClean="0">
                <a:solidFill>
                  <a:schemeClr val="bg1"/>
                </a:solidFill>
                <a:effectLst/>
              </a:rPr>
              <a:t>”</a:t>
            </a:r>
            <a:r>
              <a:rPr lang="en-US" sz="2400" dirty="0" smtClean="0">
                <a:solidFill>
                  <a:schemeClr val="bg1"/>
                </a:solidFill>
                <a:effectLst/>
              </a:rPr>
              <a:t> which is </a:t>
            </a:r>
            <a:r>
              <a:rPr lang="en-US" sz="2400" b="1" dirty="0" smtClean="0">
                <a:solidFill>
                  <a:schemeClr val="bg1"/>
                </a:solidFill>
                <a:effectLst/>
              </a:rPr>
              <a:t>“mingled”</a:t>
            </a:r>
            <a:r>
              <a:rPr lang="en-US" sz="2400" dirty="0" smtClean="0">
                <a:solidFill>
                  <a:schemeClr val="bg1"/>
                </a:solidFill>
                <a:effectLst/>
              </a:rPr>
              <a:t> with it?</a:t>
            </a:r>
            <a:endParaRPr lang="en-US" sz="2400" dirty="0"/>
          </a:p>
        </p:txBody>
      </p:sp>
      <p:sp>
        <p:nvSpPr>
          <p:cNvPr id="3" name="Content Placeholder 2"/>
          <p:cNvSpPr>
            <a:spLocks noGrp="1"/>
          </p:cNvSpPr>
          <p:nvPr>
            <p:ph idx="1"/>
          </p:nvPr>
        </p:nvSpPr>
        <p:spPr>
          <a:xfrm>
            <a:off x="110836" y="1108364"/>
            <a:ext cx="8936182" cy="5638800"/>
          </a:xfrm>
        </p:spPr>
        <p:txBody>
          <a:bodyPr anchor="ctr">
            <a:normAutofit fontScale="70000" lnSpcReduction="20000"/>
          </a:bodyPr>
          <a:lstStyle/>
          <a:p>
            <a:r>
              <a:rPr lang="en-US" dirty="0" smtClean="0">
                <a:solidFill>
                  <a:schemeClr val="bg1"/>
                </a:solidFill>
                <a:effectLst/>
              </a:rPr>
              <a:t>First, it is the indwelling of </a:t>
            </a:r>
            <a:r>
              <a:rPr lang="en-US" b="1" dirty="0" smtClean="0">
                <a:solidFill>
                  <a:schemeClr val="bg1"/>
                </a:solidFill>
                <a:effectLst>
                  <a:glow rad="1905000">
                    <a:schemeClr val="tx2">
                      <a:lumMod val="40000"/>
                      <a:lumOff val="60000"/>
                    </a:schemeClr>
                  </a:glow>
                </a:effectLst>
              </a:rPr>
              <a:t>the Holy Ghost</a:t>
            </a:r>
            <a:r>
              <a:rPr lang="en-US" dirty="0" smtClean="0">
                <a:solidFill>
                  <a:schemeClr val="bg1"/>
                </a:solidFill>
                <a:effectLst/>
              </a:rPr>
              <a:t>, the </a:t>
            </a:r>
            <a:r>
              <a:rPr lang="en-US" dirty="0" err="1" smtClean="0">
                <a:solidFill>
                  <a:schemeClr val="bg1"/>
                </a:solidFill>
                <a:effectLst/>
              </a:rPr>
              <a:t>fulness</a:t>
            </a:r>
            <a:r>
              <a:rPr lang="en-US" dirty="0" smtClean="0">
                <a:solidFill>
                  <a:schemeClr val="bg1"/>
                </a:solidFill>
                <a:effectLst/>
              </a:rPr>
              <a:t> (</a:t>
            </a:r>
            <a:r>
              <a:rPr lang="en-US" b="1" dirty="0" err="1" smtClean="0">
                <a:solidFill>
                  <a:srgbClr val="00B050"/>
                </a:solidFill>
                <a:effectLst/>
              </a:rPr>
              <a:t>Jhn</a:t>
            </a:r>
            <a:r>
              <a:rPr lang="en-US" b="1" dirty="0" smtClean="0">
                <a:solidFill>
                  <a:srgbClr val="00B050"/>
                </a:solidFill>
                <a:effectLst/>
              </a:rPr>
              <a:t>.</a:t>
            </a:r>
            <a:r>
              <a:rPr lang="en-US" dirty="0" smtClean="0">
                <a:solidFill>
                  <a:schemeClr val="bg1"/>
                </a:solidFill>
                <a:effectLst/>
              </a:rPr>
              <a:t> 3:34, 20:21-22) of </a:t>
            </a:r>
            <a:r>
              <a:rPr lang="en-US" b="1" u="sng" dirty="0" smtClean="0">
                <a:solidFill>
                  <a:schemeClr val="bg1"/>
                </a:solidFill>
                <a:effectLst/>
              </a:rPr>
              <a:t>the pure and holy fire of God's perfect love</a:t>
            </a:r>
            <a:r>
              <a:rPr lang="en-US" dirty="0" smtClean="0">
                <a:solidFill>
                  <a:schemeClr val="bg1"/>
                </a:solidFill>
                <a:effectLst/>
              </a:rPr>
              <a:t> (</a:t>
            </a:r>
            <a:r>
              <a:rPr lang="en-US" b="1" dirty="0" smtClean="0">
                <a:solidFill>
                  <a:srgbClr val="00B050"/>
                </a:solidFill>
                <a:effectLst/>
              </a:rPr>
              <a:t>Gal.</a:t>
            </a:r>
            <a:r>
              <a:rPr lang="en-US" dirty="0" smtClean="0">
                <a:solidFill>
                  <a:schemeClr val="bg1"/>
                </a:solidFill>
                <a:effectLst/>
              </a:rPr>
              <a:t> 5:22-23), for as water cleanses only the external, this </a:t>
            </a:r>
            <a:r>
              <a:rPr lang="en-US" b="1" u="sng" dirty="0" smtClean="0">
                <a:solidFill>
                  <a:schemeClr val="bg1"/>
                </a:solidFill>
                <a:effectLst/>
              </a:rPr>
              <a:t>holy fire of the sanctuary</a:t>
            </a:r>
            <a:r>
              <a:rPr lang="en-US" b="1" dirty="0" smtClean="0">
                <a:solidFill>
                  <a:schemeClr val="bg1"/>
                </a:solidFill>
                <a:effectLst/>
              </a:rPr>
              <a:t> </a:t>
            </a:r>
            <a:r>
              <a:rPr lang="en-US" dirty="0" smtClean="0">
                <a:solidFill>
                  <a:schemeClr val="bg1"/>
                </a:solidFill>
                <a:effectLst/>
              </a:rPr>
              <a:t>cleanses all within, internal, through and through, leaving nothing untouched.</a:t>
            </a:r>
          </a:p>
          <a:p>
            <a:endParaRPr lang="en-US" dirty="0" smtClean="0">
              <a:solidFill>
                <a:schemeClr val="bg1"/>
              </a:solidFill>
              <a:effectLst/>
            </a:endParaRPr>
          </a:p>
          <a:p>
            <a:pPr lvl="1"/>
            <a:r>
              <a:rPr lang="en-US" sz="3200" dirty="0" err="1" smtClean="0">
                <a:solidFill>
                  <a:schemeClr val="bg1"/>
                </a:solidFill>
                <a:effectLst/>
              </a:rPr>
              <a:t>Deut</a:t>
            </a:r>
            <a:r>
              <a:rPr lang="en-US" sz="3200" dirty="0" smtClean="0">
                <a:solidFill>
                  <a:schemeClr val="bg1"/>
                </a:solidFill>
                <a:effectLst/>
              </a:rPr>
              <a:t> 4:24  For </a:t>
            </a:r>
            <a:r>
              <a:rPr lang="en-US" sz="3200" b="1" dirty="0" smtClean="0">
                <a:solidFill>
                  <a:schemeClr val="bg1"/>
                </a:solidFill>
                <a:effectLst>
                  <a:glow rad="1905000">
                    <a:schemeClr val="accent1">
                      <a:lumMod val="60000"/>
                      <a:lumOff val="40000"/>
                    </a:schemeClr>
                  </a:glow>
                </a:effectLst>
              </a:rPr>
              <a:t>the LORD thy God is a consuming fire</a:t>
            </a:r>
            <a:r>
              <a:rPr lang="en-US" sz="3200" dirty="0" smtClean="0">
                <a:solidFill>
                  <a:schemeClr val="bg1"/>
                </a:solidFill>
                <a:effectLst/>
              </a:rPr>
              <a:t>, even a jealous God.</a:t>
            </a:r>
          </a:p>
          <a:p>
            <a:pPr lvl="1"/>
            <a:endParaRPr lang="en-US" sz="3200" dirty="0" smtClean="0">
              <a:solidFill>
                <a:schemeClr val="bg1"/>
              </a:solidFill>
              <a:effectLst/>
            </a:endParaRPr>
          </a:p>
          <a:p>
            <a:pPr lvl="1"/>
            <a:r>
              <a:rPr lang="en-US" sz="3200" dirty="0" err="1" smtClean="0">
                <a:solidFill>
                  <a:schemeClr val="bg1"/>
                </a:solidFill>
                <a:effectLst/>
              </a:rPr>
              <a:t>Deut</a:t>
            </a:r>
            <a:r>
              <a:rPr lang="en-US" sz="3200" dirty="0" smtClean="0">
                <a:solidFill>
                  <a:schemeClr val="bg1"/>
                </a:solidFill>
                <a:effectLst/>
              </a:rPr>
              <a:t> 9:3  Understand therefore this day, that </a:t>
            </a:r>
            <a:r>
              <a:rPr lang="en-US" sz="3200" b="1" dirty="0" smtClean="0">
                <a:solidFill>
                  <a:schemeClr val="bg1"/>
                </a:solidFill>
                <a:effectLst>
                  <a:glow rad="1905000">
                    <a:schemeClr val="accent1">
                      <a:lumMod val="60000"/>
                      <a:lumOff val="40000"/>
                    </a:schemeClr>
                  </a:glow>
                </a:effectLst>
              </a:rPr>
              <a:t>the LORD thy God is</a:t>
            </a:r>
            <a:r>
              <a:rPr lang="en-US" sz="3200" dirty="0" smtClean="0">
                <a:solidFill>
                  <a:schemeClr val="bg1"/>
                </a:solidFill>
                <a:effectLst/>
              </a:rPr>
              <a:t> he which </a:t>
            </a:r>
            <a:r>
              <a:rPr lang="en-US" sz="3200" dirty="0" err="1" smtClean="0">
                <a:solidFill>
                  <a:schemeClr val="bg1"/>
                </a:solidFill>
                <a:effectLst/>
              </a:rPr>
              <a:t>goeth</a:t>
            </a:r>
            <a:r>
              <a:rPr lang="en-US" sz="3200" dirty="0" smtClean="0">
                <a:solidFill>
                  <a:schemeClr val="bg1"/>
                </a:solidFill>
                <a:effectLst/>
              </a:rPr>
              <a:t> over before thee; as </a:t>
            </a:r>
            <a:r>
              <a:rPr lang="en-US" sz="3200" b="1" dirty="0" smtClean="0">
                <a:solidFill>
                  <a:schemeClr val="bg1"/>
                </a:solidFill>
                <a:effectLst>
                  <a:glow rad="927100">
                    <a:schemeClr val="accent1">
                      <a:lumMod val="60000"/>
                      <a:lumOff val="40000"/>
                    </a:schemeClr>
                  </a:glow>
                </a:effectLst>
              </a:rPr>
              <a:t>a consuming fire</a:t>
            </a:r>
            <a:r>
              <a:rPr lang="en-US" sz="3200" dirty="0" smtClean="0">
                <a:solidFill>
                  <a:schemeClr val="bg1"/>
                </a:solidFill>
                <a:effectLst/>
              </a:rPr>
              <a:t> he shall destroy them, and he shall bring them down before thy face: so shalt thou drive them out, and destroy them quickly, as the LORD hath said unto thee.</a:t>
            </a:r>
          </a:p>
          <a:p>
            <a:pPr lvl="1"/>
            <a:endParaRPr lang="en-US" sz="3200" dirty="0" smtClean="0">
              <a:solidFill>
                <a:schemeClr val="bg1"/>
              </a:solidFill>
              <a:effectLst/>
            </a:endParaRPr>
          </a:p>
          <a:p>
            <a:pPr lvl="1"/>
            <a:r>
              <a:rPr lang="en-US" sz="3200" dirty="0" smtClean="0">
                <a:solidFill>
                  <a:schemeClr val="bg1"/>
                </a:solidFill>
                <a:effectLst/>
              </a:rPr>
              <a:t>Song 8:7  Many waters </a:t>
            </a:r>
            <a:r>
              <a:rPr lang="en-US" sz="3200" b="1" dirty="0" smtClean="0">
                <a:solidFill>
                  <a:schemeClr val="bg1"/>
                </a:solidFill>
                <a:effectLst>
                  <a:glow rad="1905000">
                    <a:schemeClr val="accent1">
                      <a:lumMod val="60000"/>
                      <a:lumOff val="40000"/>
                    </a:schemeClr>
                  </a:glow>
                </a:effectLst>
              </a:rPr>
              <a:t>cannot quench love</a:t>
            </a:r>
            <a:r>
              <a:rPr lang="en-US" sz="3200" dirty="0" smtClean="0">
                <a:solidFill>
                  <a:schemeClr val="bg1"/>
                </a:solidFill>
                <a:effectLst/>
              </a:rPr>
              <a:t>, neither can the floods drown </a:t>
            </a:r>
            <a:r>
              <a:rPr lang="en-US" sz="3200" b="1" dirty="0" smtClean="0">
                <a:solidFill>
                  <a:schemeClr val="bg1"/>
                </a:solidFill>
                <a:effectLst>
                  <a:glow rad="1905000">
                    <a:schemeClr val="accent1">
                      <a:lumMod val="60000"/>
                      <a:lumOff val="40000"/>
                    </a:schemeClr>
                  </a:glow>
                </a:effectLst>
              </a:rPr>
              <a:t>it</a:t>
            </a:r>
            <a:r>
              <a:rPr lang="en-US" sz="3200" dirty="0" smtClean="0">
                <a:solidFill>
                  <a:schemeClr val="bg1"/>
                </a:solidFill>
                <a:effectLst/>
              </a:rPr>
              <a:t>: if a man would give all the substance of his house for love, it would utterly be contemned.</a:t>
            </a:r>
            <a:endParaRPr lang="en-US" sz="3200" dirty="0">
              <a:solidFill>
                <a:schemeClr val="bg1"/>
              </a:solidFill>
              <a:effectLst/>
            </a:endParaRPr>
          </a:p>
        </p:txBody>
      </p:sp>
    </p:spTree>
    <p:extLst>
      <p:ext uri="{BB962C8B-B14F-4D97-AF65-F5344CB8AC3E}">
        <p14:creationId xmlns="" xmlns:p14="http://schemas.microsoft.com/office/powerpoint/2010/main" val="421411394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96982"/>
            <a:ext cx="8229600" cy="1143000"/>
          </a:xfrm>
        </p:spPr>
        <p:txBody>
          <a:bodyPr>
            <a:normAutofit/>
          </a:bodyPr>
          <a:lstStyle/>
          <a:p>
            <a:r>
              <a:rPr lang="en-US" sz="2400" dirty="0" smtClean="0">
                <a:solidFill>
                  <a:schemeClr val="bg1"/>
                </a:solidFill>
                <a:effectLst/>
              </a:rPr>
              <a:t>This </a:t>
            </a:r>
            <a:r>
              <a:rPr lang="en-US" sz="2400" b="1" dirty="0" smtClean="0">
                <a:solidFill>
                  <a:schemeClr val="bg1"/>
                </a:solidFill>
                <a:effectLst/>
              </a:rPr>
              <a:t>“</a:t>
            </a:r>
            <a:r>
              <a:rPr lang="en-US" sz="2400" b="1" dirty="0" smtClean="0">
                <a:solidFill>
                  <a:srgbClr val="002060"/>
                </a:solidFill>
                <a:effectLst>
                  <a:glow rad="495300">
                    <a:schemeClr val="accent5">
                      <a:satMod val="175000"/>
                    </a:schemeClr>
                  </a:glow>
                  <a:reflection dist="12700" dir="5400000" sy="-100000" algn="bl" rotWithShape="0"/>
                </a:effectLst>
              </a:rPr>
              <a:t>Sea</a:t>
            </a:r>
            <a:r>
              <a:rPr lang="en-US" sz="2400" b="1" dirty="0" smtClean="0">
                <a:solidFill>
                  <a:schemeClr val="bg1"/>
                </a:solidFill>
                <a:effectLst/>
              </a:rPr>
              <a:t> of </a:t>
            </a:r>
            <a:r>
              <a:rPr lang="en-US" sz="2400" b="1" dirty="0" smtClean="0">
                <a:solidFill>
                  <a:srgbClr val="FFC000"/>
                </a:solidFill>
                <a:effectLst/>
              </a:rPr>
              <a:t>glass</a:t>
            </a:r>
            <a:r>
              <a:rPr lang="en-US" sz="2400" b="1" dirty="0" smtClean="0">
                <a:solidFill>
                  <a:schemeClr val="bg1"/>
                </a:solidFill>
                <a:effectLst/>
              </a:rPr>
              <a:t>”</a:t>
            </a:r>
            <a:r>
              <a:rPr lang="en-US" sz="2400" dirty="0" smtClean="0">
                <a:solidFill>
                  <a:schemeClr val="bg1"/>
                </a:solidFill>
                <a:effectLst/>
              </a:rPr>
              <a:t>,  that was </a:t>
            </a:r>
            <a:r>
              <a:rPr lang="en-US" sz="2400" b="1" dirty="0" smtClean="0">
                <a:solidFill>
                  <a:schemeClr val="bg1"/>
                </a:solidFill>
                <a:effectLst/>
              </a:rPr>
              <a:t>“like unto </a:t>
            </a:r>
            <a:r>
              <a:rPr lang="en-US" sz="2400" b="1" dirty="0" smtClean="0">
                <a:solidFill>
                  <a:schemeClr val="accent1">
                    <a:lumMod val="60000"/>
                    <a:lumOff val="40000"/>
                  </a:schemeClr>
                </a:solidFill>
                <a:effectLst/>
              </a:rPr>
              <a:t>crystal</a:t>
            </a:r>
            <a:r>
              <a:rPr lang="en-US" sz="2400" b="1" dirty="0" smtClean="0">
                <a:solidFill>
                  <a:schemeClr val="bg1"/>
                </a:solidFill>
                <a:effectLst/>
              </a:rPr>
              <a:t>”</a:t>
            </a:r>
            <a:r>
              <a:rPr lang="en-US" sz="2400" dirty="0" smtClean="0">
                <a:solidFill>
                  <a:schemeClr val="bg1"/>
                </a:solidFill>
                <a:effectLst/>
              </a:rPr>
              <a:t> was </a:t>
            </a:r>
            <a:r>
              <a:rPr lang="en-US" sz="2400" b="1" dirty="0" smtClean="0">
                <a:solidFill>
                  <a:schemeClr val="bg1"/>
                </a:solidFill>
                <a:effectLst/>
              </a:rPr>
              <a:t>“mingled with </a:t>
            </a:r>
            <a:r>
              <a:rPr lang="en-US" sz="2400" b="1" dirty="0" smtClean="0">
                <a:solidFill>
                  <a:schemeClr val="bg1"/>
                </a:solidFill>
                <a:effectLst>
                  <a:glow rad="1155700">
                    <a:schemeClr val="accent1">
                      <a:lumMod val="60000"/>
                      <a:lumOff val="40000"/>
                    </a:schemeClr>
                  </a:glow>
                </a:effectLst>
              </a:rPr>
              <a:t>fire</a:t>
            </a:r>
            <a:r>
              <a:rPr lang="en-US" sz="2400" b="1" dirty="0" smtClean="0">
                <a:solidFill>
                  <a:schemeClr val="bg1"/>
                </a:solidFill>
                <a:effectLst/>
              </a:rPr>
              <a:t>”</a:t>
            </a:r>
            <a:r>
              <a:rPr lang="en-US" sz="2400" dirty="0" smtClean="0">
                <a:solidFill>
                  <a:schemeClr val="bg1"/>
                </a:solidFill>
                <a:effectLst/>
              </a:rPr>
              <a:t>, what is this </a:t>
            </a:r>
            <a:r>
              <a:rPr lang="en-US" sz="2400" b="1" dirty="0" smtClean="0">
                <a:solidFill>
                  <a:schemeClr val="bg1"/>
                </a:solidFill>
                <a:effectLst/>
              </a:rPr>
              <a:t>“</a:t>
            </a:r>
            <a:r>
              <a:rPr lang="en-US" sz="2400" b="1" dirty="0" smtClean="0">
                <a:solidFill>
                  <a:schemeClr val="bg1"/>
                </a:solidFill>
                <a:effectLst>
                  <a:glow rad="1155700">
                    <a:schemeClr val="accent1">
                      <a:lumMod val="60000"/>
                      <a:lumOff val="40000"/>
                    </a:schemeClr>
                  </a:glow>
                </a:effectLst>
              </a:rPr>
              <a:t>fire</a:t>
            </a:r>
            <a:r>
              <a:rPr lang="en-US" sz="2400" b="1" dirty="0" smtClean="0">
                <a:solidFill>
                  <a:schemeClr val="bg1"/>
                </a:solidFill>
                <a:effectLst/>
              </a:rPr>
              <a:t>”</a:t>
            </a:r>
            <a:r>
              <a:rPr lang="en-US" sz="2400" dirty="0" smtClean="0">
                <a:solidFill>
                  <a:schemeClr val="bg1"/>
                </a:solidFill>
                <a:effectLst/>
              </a:rPr>
              <a:t> which is </a:t>
            </a:r>
            <a:r>
              <a:rPr lang="en-US" sz="2400" b="1" dirty="0" smtClean="0">
                <a:solidFill>
                  <a:schemeClr val="bg1"/>
                </a:solidFill>
                <a:effectLst/>
              </a:rPr>
              <a:t>“mingled”</a:t>
            </a:r>
            <a:r>
              <a:rPr lang="en-US" sz="2400" dirty="0" smtClean="0">
                <a:solidFill>
                  <a:schemeClr val="bg1"/>
                </a:solidFill>
                <a:effectLst/>
              </a:rPr>
              <a:t> with it?</a:t>
            </a:r>
            <a:endParaRPr lang="en-US" sz="2400" dirty="0"/>
          </a:p>
        </p:txBody>
      </p:sp>
      <p:pic>
        <p:nvPicPr>
          <p:cNvPr id="7" name="Content Placeholder 6"/>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1246910"/>
            <a:ext cx="9144000" cy="5611090"/>
          </a:xfrm>
        </p:spPr>
      </p:pic>
    </p:spTree>
    <p:extLst>
      <p:ext uri="{BB962C8B-B14F-4D97-AF65-F5344CB8AC3E}">
        <p14:creationId xmlns="" xmlns:p14="http://schemas.microsoft.com/office/powerpoint/2010/main" val="328663651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96982"/>
            <a:ext cx="8229600" cy="1143000"/>
          </a:xfrm>
        </p:spPr>
        <p:txBody>
          <a:bodyPr>
            <a:normAutofit/>
          </a:bodyPr>
          <a:lstStyle/>
          <a:p>
            <a:r>
              <a:rPr lang="en-US" sz="2400" dirty="0" smtClean="0">
                <a:solidFill>
                  <a:schemeClr val="bg1"/>
                </a:solidFill>
                <a:effectLst/>
              </a:rPr>
              <a:t>This </a:t>
            </a:r>
            <a:r>
              <a:rPr lang="en-US" sz="2400" b="1" dirty="0" smtClean="0">
                <a:solidFill>
                  <a:schemeClr val="bg1"/>
                </a:solidFill>
                <a:effectLst/>
              </a:rPr>
              <a:t>“</a:t>
            </a:r>
            <a:r>
              <a:rPr lang="en-US" sz="2400" b="1" dirty="0" smtClean="0">
                <a:solidFill>
                  <a:srgbClr val="002060"/>
                </a:solidFill>
                <a:effectLst>
                  <a:glow rad="495300">
                    <a:schemeClr val="accent5">
                      <a:satMod val="175000"/>
                    </a:schemeClr>
                  </a:glow>
                  <a:reflection dist="12700" dir="5400000" sy="-100000" algn="bl" rotWithShape="0"/>
                </a:effectLst>
              </a:rPr>
              <a:t>Sea</a:t>
            </a:r>
            <a:r>
              <a:rPr lang="en-US" sz="2400" b="1" dirty="0" smtClean="0">
                <a:solidFill>
                  <a:schemeClr val="bg1"/>
                </a:solidFill>
                <a:effectLst/>
              </a:rPr>
              <a:t> of </a:t>
            </a:r>
            <a:r>
              <a:rPr lang="en-US" sz="2400" b="1" dirty="0" smtClean="0">
                <a:solidFill>
                  <a:srgbClr val="FFC000"/>
                </a:solidFill>
                <a:effectLst/>
              </a:rPr>
              <a:t>glass</a:t>
            </a:r>
            <a:r>
              <a:rPr lang="en-US" sz="2400" b="1" dirty="0" smtClean="0">
                <a:solidFill>
                  <a:schemeClr val="bg1"/>
                </a:solidFill>
                <a:effectLst/>
              </a:rPr>
              <a:t>”</a:t>
            </a:r>
            <a:r>
              <a:rPr lang="en-US" sz="2400" dirty="0" smtClean="0">
                <a:solidFill>
                  <a:schemeClr val="bg1"/>
                </a:solidFill>
                <a:effectLst/>
              </a:rPr>
              <a:t>,  that was </a:t>
            </a:r>
            <a:r>
              <a:rPr lang="en-US" sz="2400" b="1" dirty="0" smtClean="0">
                <a:solidFill>
                  <a:schemeClr val="bg1"/>
                </a:solidFill>
                <a:effectLst/>
              </a:rPr>
              <a:t>“like unto </a:t>
            </a:r>
            <a:r>
              <a:rPr lang="en-US" sz="2400" b="1" dirty="0" smtClean="0">
                <a:solidFill>
                  <a:schemeClr val="accent1">
                    <a:lumMod val="60000"/>
                    <a:lumOff val="40000"/>
                  </a:schemeClr>
                </a:solidFill>
                <a:effectLst/>
              </a:rPr>
              <a:t>crystal</a:t>
            </a:r>
            <a:r>
              <a:rPr lang="en-US" sz="2400" b="1" dirty="0" smtClean="0">
                <a:solidFill>
                  <a:schemeClr val="bg1"/>
                </a:solidFill>
                <a:effectLst/>
              </a:rPr>
              <a:t>”</a:t>
            </a:r>
            <a:r>
              <a:rPr lang="en-US" sz="2400" dirty="0" smtClean="0">
                <a:solidFill>
                  <a:schemeClr val="bg1"/>
                </a:solidFill>
                <a:effectLst/>
              </a:rPr>
              <a:t> was </a:t>
            </a:r>
            <a:r>
              <a:rPr lang="en-US" sz="2400" b="1" dirty="0" smtClean="0">
                <a:solidFill>
                  <a:schemeClr val="bg1"/>
                </a:solidFill>
                <a:effectLst/>
              </a:rPr>
              <a:t>“mingled with </a:t>
            </a:r>
            <a:r>
              <a:rPr lang="en-US" sz="2400" b="1" dirty="0" smtClean="0">
                <a:solidFill>
                  <a:schemeClr val="bg1"/>
                </a:solidFill>
                <a:effectLst>
                  <a:glow rad="1155700">
                    <a:schemeClr val="accent1">
                      <a:lumMod val="60000"/>
                      <a:lumOff val="40000"/>
                    </a:schemeClr>
                  </a:glow>
                </a:effectLst>
              </a:rPr>
              <a:t>fire</a:t>
            </a:r>
            <a:r>
              <a:rPr lang="en-US" sz="2400" b="1" dirty="0" smtClean="0">
                <a:solidFill>
                  <a:schemeClr val="bg1"/>
                </a:solidFill>
                <a:effectLst/>
              </a:rPr>
              <a:t>”</a:t>
            </a:r>
            <a:r>
              <a:rPr lang="en-US" sz="2400" dirty="0" smtClean="0">
                <a:solidFill>
                  <a:schemeClr val="bg1"/>
                </a:solidFill>
                <a:effectLst/>
              </a:rPr>
              <a:t>, what is this </a:t>
            </a:r>
            <a:r>
              <a:rPr lang="en-US" sz="2400" b="1" dirty="0" smtClean="0">
                <a:solidFill>
                  <a:schemeClr val="bg1"/>
                </a:solidFill>
                <a:effectLst/>
              </a:rPr>
              <a:t>“</a:t>
            </a:r>
            <a:r>
              <a:rPr lang="en-US" sz="2400" b="1" dirty="0" smtClean="0">
                <a:solidFill>
                  <a:schemeClr val="bg1"/>
                </a:solidFill>
                <a:effectLst>
                  <a:glow rad="1155700">
                    <a:schemeClr val="accent1">
                      <a:lumMod val="60000"/>
                      <a:lumOff val="40000"/>
                    </a:schemeClr>
                  </a:glow>
                </a:effectLst>
              </a:rPr>
              <a:t>fire</a:t>
            </a:r>
            <a:r>
              <a:rPr lang="en-US" sz="2400" b="1" dirty="0" smtClean="0">
                <a:solidFill>
                  <a:schemeClr val="bg1"/>
                </a:solidFill>
                <a:effectLst/>
              </a:rPr>
              <a:t>”</a:t>
            </a:r>
            <a:r>
              <a:rPr lang="en-US" sz="2400" dirty="0" smtClean="0">
                <a:solidFill>
                  <a:schemeClr val="bg1"/>
                </a:solidFill>
                <a:effectLst/>
              </a:rPr>
              <a:t> which is </a:t>
            </a:r>
            <a:r>
              <a:rPr lang="en-US" sz="2400" b="1" dirty="0" smtClean="0">
                <a:solidFill>
                  <a:schemeClr val="bg1"/>
                </a:solidFill>
                <a:effectLst/>
              </a:rPr>
              <a:t>“mingled”</a:t>
            </a:r>
            <a:r>
              <a:rPr lang="en-US" sz="2400" dirty="0" smtClean="0">
                <a:solidFill>
                  <a:schemeClr val="bg1"/>
                </a:solidFill>
                <a:effectLst/>
              </a:rPr>
              <a:t> with it?</a:t>
            </a:r>
            <a:endParaRPr lang="en-US" sz="2400" dirty="0"/>
          </a:p>
        </p:txBody>
      </p:sp>
      <p:sp>
        <p:nvSpPr>
          <p:cNvPr id="3" name="Content Placeholder 2"/>
          <p:cNvSpPr>
            <a:spLocks noGrp="1"/>
          </p:cNvSpPr>
          <p:nvPr>
            <p:ph idx="1"/>
          </p:nvPr>
        </p:nvSpPr>
        <p:spPr>
          <a:xfrm>
            <a:off x="110836" y="1108364"/>
            <a:ext cx="8936182" cy="5638800"/>
          </a:xfrm>
        </p:spPr>
        <p:txBody>
          <a:bodyPr anchor="ctr">
            <a:normAutofit/>
          </a:bodyPr>
          <a:lstStyle/>
          <a:p>
            <a:r>
              <a:rPr lang="en-US" dirty="0" smtClean="0">
                <a:solidFill>
                  <a:schemeClr val="bg1"/>
                </a:solidFill>
                <a:effectLst/>
              </a:rPr>
              <a:t>The bitter and cold waters (for the heathen did rage and imagine a vain thing) surrounded Christ Jesus upon the Cross, seeking to crush out love, to wash away the Rock, to blot out the Light of God’s holy fire, yet they could not quench His Love, but the righteous Branch was cast into them, turning many of them sweet, with the Gospel of the Father's Love, the Tree of Life bore sacred fruit, and continues to bear Holiness unto the LORD upon the good soil of Calvary, which is of the mind/heart, the place of the skull.</a:t>
            </a:r>
            <a:endParaRPr lang="en-US" dirty="0">
              <a:solidFill>
                <a:schemeClr val="bg1"/>
              </a:solidFill>
              <a:effectLst/>
            </a:endParaRPr>
          </a:p>
        </p:txBody>
      </p:sp>
    </p:spTree>
    <p:extLst>
      <p:ext uri="{BB962C8B-B14F-4D97-AF65-F5344CB8AC3E}">
        <p14:creationId xmlns="" xmlns:p14="http://schemas.microsoft.com/office/powerpoint/2010/main" val="323689799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96982"/>
            <a:ext cx="8229600" cy="1143000"/>
          </a:xfrm>
        </p:spPr>
        <p:txBody>
          <a:bodyPr>
            <a:normAutofit/>
          </a:bodyPr>
          <a:lstStyle/>
          <a:p>
            <a:r>
              <a:rPr lang="en-US" sz="2400" dirty="0" smtClean="0">
                <a:solidFill>
                  <a:schemeClr val="bg1"/>
                </a:solidFill>
                <a:effectLst/>
              </a:rPr>
              <a:t>This </a:t>
            </a:r>
            <a:r>
              <a:rPr lang="en-US" sz="2400" b="1" dirty="0" smtClean="0">
                <a:solidFill>
                  <a:schemeClr val="bg1"/>
                </a:solidFill>
                <a:effectLst/>
              </a:rPr>
              <a:t>“</a:t>
            </a:r>
            <a:r>
              <a:rPr lang="en-US" sz="2400" b="1" dirty="0" smtClean="0">
                <a:solidFill>
                  <a:srgbClr val="002060"/>
                </a:solidFill>
                <a:effectLst>
                  <a:glow rad="495300">
                    <a:schemeClr val="accent5">
                      <a:satMod val="175000"/>
                    </a:schemeClr>
                  </a:glow>
                  <a:reflection dist="12700" dir="5400000" sy="-100000" algn="bl" rotWithShape="0"/>
                </a:effectLst>
              </a:rPr>
              <a:t>Sea</a:t>
            </a:r>
            <a:r>
              <a:rPr lang="en-US" sz="2400" b="1" dirty="0" smtClean="0">
                <a:solidFill>
                  <a:schemeClr val="bg1"/>
                </a:solidFill>
                <a:effectLst/>
              </a:rPr>
              <a:t> of </a:t>
            </a:r>
            <a:r>
              <a:rPr lang="en-US" sz="2400" b="1" dirty="0" smtClean="0">
                <a:solidFill>
                  <a:srgbClr val="FFC000"/>
                </a:solidFill>
                <a:effectLst/>
              </a:rPr>
              <a:t>glass</a:t>
            </a:r>
            <a:r>
              <a:rPr lang="en-US" sz="2400" b="1" dirty="0" smtClean="0">
                <a:solidFill>
                  <a:schemeClr val="bg1"/>
                </a:solidFill>
                <a:effectLst/>
              </a:rPr>
              <a:t>”</a:t>
            </a:r>
            <a:r>
              <a:rPr lang="en-US" sz="2400" dirty="0" smtClean="0">
                <a:solidFill>
                  <a:schemeClr val="bg1"/>
                </a:solidFill>
                <a:effectLst/>
              </a:rPr>
              <a:t>,  that was </a:t>
            </a:r>
            <a:r>
              <a:rPr lang="en-US" sz="2400" b="1" dirty="0" smtClean="0">
                <a:solidFill>
                  <a:schemeClr val="bg1"/>
                </a:solidFill>
                <a:effectLst/>
              </a:rPr>
              <a:t>“like unto </a:t>
            </a:r>
            <a:r>
              <a:rPr lang="en-US" sz="2400" b="1" dirty="0" smtClean="0">
                <a:solidFill>
                  <a:schemeClr val="accent1">
                    <a:lumMod val="60000"/>
                    <a:lumOff val="40000"/>
                  </a:schemeClr>
                </a:solidFill>
                <a:effectLst/>
              </a:rPr>
              <a:t>crystal</a:t>
            </a:r>
            <a:r>
              <a:rPr lang="en-US" sz="2400" b="1" dirty="0" smtClean="0">
                <a:solidFill>
                  <a:schemeClr val="bg1"/>
                </a:solidFill>
                <a:effectLst/>
              </a:rPr>
              <a:t>”</a:t>
            </a:r>
            <a:r>
              <a:rPr lang="en-US" sz="2400" dirty="0" smtClean="0">
                <a:solidFill>
                  <a:schemeClr val="bg1"/>
                </a:solidFill>
                <a:effectLst/>
              </a:rPr>
              <a:t> was </a:t>
            </a:r>
            <a:r>
              <a:rPr lang="en-US" sz="2400" b="1" dirty="0" smtClean="0">
                <a:solidFill>
                  <a:schemeClr val="bg1"/>
                </a:solidFill>
                <a:effectLst/>
              </a:rPr>
              <a:t>“mingled with </a:t>
            </a:r>
            <a:r>
              <a:rPr lang="en-US" sz="2400" b="1" dirty="0" smtClean="0">
                <a:solidFill>
                  <a:schemeClr val="bg1"/>
                </a:solidFill>
                <a:effectLst>
                  <a:glow rad="1155700">
                    <a:schemeClr val="accent1">
                      <a:lumMod val="60000"/>
                      <a:lumOff val="40000"/>
                    </a:schemeClr>
                  </a:glow>
                </a:effectLst>
              </a:rPr>
              <a:t>fire</a:t>
            </a:r>
            <a:r>
              <a:rPr lang="en-US" sz="2400" b="1" dirty="0" smtClean="0">
                <a:solidFill>
                  <a:schemeClr val="bg1"/>
                </a:solidFill>
                <a:effectLst/>
              </a:rPr>
              <a:t>”</a:t>
            </a:r>
            <a:r>
              <a:rPr lang="en-US" sz="2400" dirty="0" smtClean="0">
                <a:solidFill>
                  <a:schemeClr val="bg1"/>
                </a:solidFill>
                <a:effectLst/>
              </a:rPr>
              <a:t>, what is this </a:t>
            </a:r>
            <a:r>
              <a:rPr lang="en-US" sz="2400" b="1" dirty="0" smtClean="0">
                <a:solidFill>
                  <a:schemeClr val="bg1"/>
                </a:solidFill>
                <a:effectLst/>
              </a:rPr>
              <a:t>“</a:t>
            </a:r>
            <a:r>
              <a:rPr lang="en-US" sz="2400" b="1" dirty="0" smtClean="0">
                <a:solidFill>
                  <a:schemeClr val="bg1"/>
                </a:solidFill>
                <a:effectLst>
                  <a:glow rad="1155700">
                    <a:schemeClr val="accent1">
                      <a:lumMod val="60000"/>
                      <a:lumOff val="40000"/>
                    </a:schemeClr>
                  </a:glow>
                </a:effectLst>
              </a:rPr>
              <a:t>fire</a:t>
            </a:r>
            <a:r>
              <a:rPr lang="en-US" sz="2400" b="1" dirty="0" smtClean="0">
                <a:solidFill>
                  <a:schemeClr val="bg1"/>
                </a:solidFill>
                <a:effectLst/>
              </a:rPr>
              <a:t>”</a:t>
            </a:r>
            <a:r>
              <a:rPr lang="en-US" sz="2400" dirty="0" smtClean="0">
                <a:solidFill>
                  <a:schemeClr val="bg1"/>
                </a:solidFill>
                <a:effectLst/>
              </a:rPr>
              <a:t> which is </a:t>
            </a:r>
            <a:r>
              <a:rPr lang="en-US" sz="2400" b="1" dirty="0" smtClean="0">
                <a:solidFill>
                  <a:schemeClr val="bg1"/>
                </a:solidFill>
                <a:effectLst/>
              </a:rPr>
              <a:t>“mingled”</a:t>
            </a:r>
            <a:r>
              <a:rPr lang="en-US" sz="2400" dirty="0" smtClean="0">
                <a:solidFill>
                  <a:schemeClr val="bg1"/>
                </a:solidFill>
                <a:effectLst/>
              </a:rPr>
              <a:t> with it?</a:t>
            </a:r>
            <a:endParaRPr lang="en-US" sz="2400"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1108074"/>
            <a:ext cx="9144000" cy="5749925"/>
          </a:xfrm>
        </p:spPr>
      </p:pic>
    </p:spTree>
    <p:extLst>
      <p:ext uri="{BB962C8B-B14F-4D97-AF65-F5344CB8AC3E}">
        <p14:creationId xmlns="" xmlns:p14="http://schemas.microsoft.com/office/powerpoint/2010/main" val="142965421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96982"/>
            <a:ext cx="8229600" cy="1143000"/>
          </a:xfrm>
        </p:spPr>
        <p:txBody>
          <a:bodyPr>
            <a:normAutofit/>
          </a:bodyPr>
          <a:lstStyle/>
          <a:p>
            <a:r>
              <a:rPr lang="en-US" sz="2400" dirty="0" smtClean="0">
                <a:solidFill>
                  <a:schemeClr val="bg1"/>
                </a:solidFill>
                <a:effectLst/>
              </a:rPr>
              <a:t>This </a:t>
            </a:r>
            <a:r>
              <a:rPr lang="en-US" sz="2400" b="1" dirty="0" smtClean="0">
                <a:solidFill>
                  <a:schemeClr val="bg1"/>
                </a:solidFill>
                <a:effectLst/>
              </a:rPr>
              <a:t>“</a:t>
            </a:r>
            <a:r>
              <a:rPr lang="en-US" sz="2400" b="1" dirty="0" smtClean="0">
                <a:solidFill>
                  <a:srgbClr val="002060"/>
                </a:solidFill>
                <a:effectLst>
                  <a:glow rad="495300">
                    <a:schemeClr val="accent5">
                      <a:satMod val="175000"/>
                    </a:schemeClr>
                  </a:glow>
                  <a:reflection dist="12700" dir="5400000" sy="-100000" algn="bl" rotWithShape="0"/>
                </a:effectLst>
              </a:rPr>
              <a:t>Sea</a:t>
            </a:r>
            <a:r>
              <a:rPr lang="en-US" sz="2400" b="1" dirty="0" smtClean="0">
                <a:solidFill>
                  <a:schemeClr val="bg1"/>
                </a:solidFill>
                <a:effectLst/>
              </a:rPr>
              <a:t> of </a:t>
            </a:r>
            <a:r>
              <a:rPr lang="en-US" sz="2400" b="1" dirty="0" smtClean="0">
                <a:solidFill>
                  <a:srgbClr val="FFC000"/>
                </a:solidFill>
                <a:effectLst/>
              </a:rPr>
              <a:t>glass</a:t>
            </a:r>
            <a:r>
              <a:rPr lang="en-US" sz="2400" b="1" dirty="0" smtClean="0">
                <a:solidFill>
                  <a:schemeClr val="bg1"/>
                </a:solidFill>
                <a:effectLst/>
              </a:rPr>
              <a:t>”</a:t>
            </a:r>
            <a:r>
              <a:rPr lang="en-US" sz="2400" dirty="0" smtClean="0">
                <a:solidFill>
                  <a:schemeClr val="bg1"/>
                </a:solidFill>
                <a:effectLst/>
              </a:rPr>
              <a:t>,  that was </a:t>
            </a:r>
            <a:r>
              <a:rPr lang="en-US" sz="2400" b="1" dirty="0" smtClean="0">
                <a:solidFill>
                  <a:schemeClr val="bg1"/>
                </a:solidFill>
                <a:effectLst/>
              </a:rPr>
              <a:t>“like unto </a:t>
            </a:r>
            <a:r>
              <a:rPr lang="en-US" sz="2400" b="1" dirty="0" smtClean="0">
                <a:solidFill>
                  <a:schemeClr val="accent1">
                    <a:lumMod val="60000"/>
                    <a:lumOff val="40000"/>
                  </a:schemeClr>
                </a:solidFill>
                <a:effectLst/>
              </a:rPr>
              <a:t>crystal</a:t>
            </a:r>
            <a:r>
              <a:rPr lang="en-US" sz="2400" b="1" dirty="0" smtClean="0">
                <a:solidFill>
                  <a:schemeClr val="bg1"/>
                </a:solidFill>
                <a:effectLst/>
              </a:rPr>
              <a:t>”</a:t>
            </a:r>
            <a:r>
              <a:rPr lang="en-US" sz="2400" dirty="0" smtClean="0">
                <a:solidFill>
                  <a:schemeClr val="bg1"/>
                </a:solidFill>
                <a:effectLst/>
              </a:rPr>
              <a:t> was </a:t>
            </a:r>
            <a:r>
              <a:rPr lang="en-US" sz="2400" b="1" dirty="0" smtClean="0">
                <a:solidFill>
                  <a:schemeClr val="bg1"/>
                </a:solidFill>
                <a:effectLst/>
              </a:rPr>
              <a:t>“mingled with </a:t>
            </a:r>
            <a:r>
              <a:rPr lang="en-US" sz="2400" b="1" dirty="0" smtClean="0">
                <a:solidFill>
                  <a:schemeClr val="bg1"/>
                </a:solidFill>
                <a:effectLst>
                  <a:glow rad="1155700">
                    <a:schemeClr val="accent1">
                      <a:lumMod val="60000"/>
                      <a:lumOff val="40000"/>
                    </a:schemeClr>
                  </a:glow>
                </a:effectLst>
              </a:rPr>
              <a:t>fire</a:t>
            </a:r>
            <a:r>
              <a:rPr lang="en-US" sz="2400" b="1" dirty="0" smtClean="0">
                <a:solidFill>
                  <a:schemeClr val="bg1"/>
                </a:solidFill>
                <a:effectLst/>
              </a:rPr>
              <a:t>”</a:t>
            </a:r>
            <a:r>
              <a:rPr lang="en-US" sz="2400" dirty="0" smtClean="0">
                <a:solidFill>
                  <a:schemeClr val="bg1"/>
                </a:solidFill>
                <a:effectLst/>
              </a:rPr>
              <a:t>, what is this </a:t>
            </a:r>
            <a:r>
              <a:rPr lang="en-US" sz="2400" b="1" dirty="0" smtClean="0">
                <a:solidFill>
                  <a:schemeClr val="bg1"/>
                </a:solidFill>
                <a:effectLst/>
              </a:rPr>
              <a:t>“</a:t>
            </a:r>
            <a:r>
              <a:rPr lang="en-US" sz="2400" b="1" dirty="0" smtClean="0">
                <a:solidFill>
                  <a:schemeClr val="bg1"/>
                </a:solidFill>
                <a:effectLst>
                  <a:glow rad="1155700">
                    <a:schemeClr val="accent1">
                      <a:lumMod val="60000"/>
                      <a:lumOff val="40000"/>
                    </a:schemeClr>
                  </a:glow>
                </a:effectLst>
              </a:rPr>
              <a:t>fire</a:t>
            </a:r>
            <a:r>
              <a:rPr lang="en-US" sz="2400" b="1" dirty="0" smtClean="0">
                <a:solidFill>
                  <a:schemeClr val="bg1"/>
                </a:solidFill>
                <a:effectLst/>
              </a:rPr>
              <a:t>”</a:t>
            </a:r>
            <a:r>
              <a:rPr lang="en-US" sz="2400" dirty="0" smtClean="0">
                <a:solidFill>
                  <a:schemeClr val="bg1"/>
                </a:solidFill>
                <a:effectLst/>
              </a:rPr>
              <a:t> which is </a:t>
            </a:r>
            <a:r>
              <a:rPr lang="en-US" sz="2400" b="1" dirty="0" smtClean="0">
                <a:solidFill>
                  <a:schemeClr val="bg1"/>
                </a:solidFill>
                <a:effectLst/>
              </a:rPr>
              <a:t>“mingled”</a:t>
            </a:r>
            <a:r>
              <a:rPr lang="en-US" sz="2400" dirty="0" smtClean="0">
                <a:solidFill>
                  <a:schemeClr val="bg1"/>
                </a:solidFill>
                <a:effectLst/>
              </a:rPr>
              <a:t> with it?</a:t>
            </a:r>
            <a:endParaRPr lang="en-US" sz="2400" dirty="0"/>
          </a:p>
        </p:txBody>
      </p:sp>
      <p:sp>
        <p:nvSpPr>
          <p:cNvPr id="3" name="Content Placeholder 2"/>
          <p:cNvSpPr>
            <a:spLocks noGrp="1"/>
          </p:cNvSpPr>
          <p:nvPr>
            <p:ph idx="1"/>
          </p:nvPr>
        </p:nvSpPr>
        <p:spPr>
          <a:xfrm>
            <a:off x="110836" y="1108364"/>
            <a:ext cx="8936182" cy="5638800"/>
          </a:xfrm>
        </p:spPr>
        <p:txBody>
          <a:bodyPr anchor="ctr">
            <a:normAutofit fontScale="92500" lnSpcReduction="10000"/>
          </a:bodyPr>
          <a:lstStyle/>
          <a:p>
            <a:r>
              <a:rPr lang="en-US" dirty="0" smtClean="0">
                <a:solidFill>
                  <a:schemeClr val="bg1"/>
                </a:solidFill>
                <a:effectLst/>
              </a:rPr>
              <a:t>Isa 10:17  And </a:t>
            </a:r>
            <a:r>
              <a:rPr lang="en-US" b="1" dirty="0" smtClean="0">
                <a:solidFill>
                  <a:schemeClr val="bg1"/>
                </a:solidFill>
                <a:effectLst>
                  <a:glow rad="876300">
                    <a:schemeClr val="accent1">
                      <a:lumMod val="60000"/>
                      <a:lumOff val="40000"/>
                    </a:schemeClr>
                  </a:glow>
                </a:effectLst>
              </a:rPr>
              <a:t>the light of Israel shall be for a fire, and his Holy One for a flame</a:t>
            </a:r>
            <a:r>
              <a:rPr lang="en-US" dirty="0" smtClean="0">
                <a:solidFill>
                  <a:schemeClr val="bg1"/>
                </a:solidFill>
                <a:effectLst/>
              </a:rPr>
              <a:t>: and it shall burn and devour his thorns and his briers in one day;</a:t>
            </a:r>
          </a:p>
          <a:p>
            <a:endParaRPr lang="en-US" sz="1100" dirty="0">
              <a:solidFill>
                <a:schemeClr val="bg1"/>
              </a:solidFill>
            </a:endParaRPr>
          </a:p>
          <a:p>
            <a:r>
              <a:rPr lang="en-US" dirty="0" smtClean="0">
                <a:solidFill>
                  <a:schemeClr val="bg1"/>
                </a:solidFill>
                <a:effectLst/>
              </a:rPr>
              <a:t>Mat 3:11  I indeed baptize you with water unto repentance: but he that cometh after me is mightier than I, whose shoes I am not worthy to bear: he shall baptize you with </a:t>
            </a:r>
            <a:r>
              <a:rPr lang="en-US" b="1" dirty="0" smtClean="0">
                <a:solidFill>
                  <a:schemeClr val="bg1"/>
                </a:solidFill>
                <a:effectLst>
                  <a:glow rad="1905000">
                    <a:schemeClr val="accent1">
                      <a:lumMod val="60000"/>
                      <a:lumOff val="40000"/>
                    </a:schemeClr>
                  </a:glow>
                </a:effectLst>
              </a:rPr>
              <a:t>the Holy Ghost, and with fire</a:t>
            </a:r>
            <a:r>
              <a:rPr lang="en-US" dirty="0" smtClean="0">
                <a:solidFill>
                  <a:schemeClr val="bg1"/>
                </a:solidFill>
                <a:effectLst/>
              </a:rPr>
              <a:t>:</a:t>
            </a:r>
          </a:p>
          <a:p>
            <a:endParaRPr lang="en-US" sz="1100" dirty="0">
              <a:solidFill>
                <a:schemeClr val="bg1"/>
              </a:solidFill>
            </a:endParaRPr>
          </a:p>
          <a:p>
            <a:r>
              <a:rPr lang="en-US" dirty="0" err="1" smtClean="0">
                <a:solidFill>
                  <a:schemeClr val="bg1"/>
                </a:solidFill>
                <a:effectLst/>
              </a:rPr>
              <a:t>Luk</a:t>
            </a:r>
            <a:r>
              <a:rPr lang="en-US" dirty="0" smtClean="0">
                <a:solidFill>
                  <a:schemeClr val="bg1"/>
                </a:solidFill>
                <a:effectLst/>
              </a:rPr>
              <a:t> 3:16  John answered, saying unto them all, I indeed baptize you with water; but one mightier than I cometh, the latchet of whose shoes I am not worthy to unloose: he shall baptize you with </a:t>
            </a:r>
            <a:r>
              <a:rPr lang="en-US" b="1" dirty="0" smtClean="0">
                <a:solidFill>
                  <a:schemeClr val="bg1"/>
                </a:solidFill>
                <a:effectLst>
                  <a:glow rad="1905000">
                    <a:schemeClr val="accent1">
                      <a:lumMod val="60000"/>
                      <a:lumOff val="40000"/>
                    </a:schemeClr>
                  </a:glow>
                </a:effectLst>
              </a:rPr>
              <a:t>the Holy Ghost and with fire</a:t>
            </a:r>
            <a:r>
              <a:rPr lang="en-US" dirty="0" smtClean="0">
                <a:solidFill>
                  <a:schemeClr val="bg1"/>
                </a:solidFill>
                <a:effectLst/>
              </a:rPr>
              <a:t>:</a:t>
            </a:r>
            <a:endParaRPr lang="en-US" dirty="0">
              <a:solidFill>
                <a:schemeClr val="bg1"/>
              </a:solidFill>
              <a:effectLst/>
            </a:endParaRPr>
          </a:p>
        </p:txBody>
      </p:sp>
    </p:spTree>
    <p:extLst>
      <p:ext uri="{BB962C8B-B14F-4D97-AF65-F5344CB8AC3E}">
        <p14:creationId xmlns="" xmlns:p14="http://schemas.microsoft.com/office/powerpoint/2010/main" val="6667328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b="1" dirty="0" smtClean="0">
                <a:solidFill>
                  <a:schemeClr val="bg1"/>
                </a:solidFill>
              </a:rPr>
              <a:t>Notice:</a:t>
            </a:r>
            <a:endParaRPr lang="en-US" b="1" dirty="0">
              <a:solidFill>
                <a:schemeClr val="bg1"/>
              </a:solidFill>
            </a:endParaRPr>
          </a:p>
        </p:txBody>
      </p:sp>
      <p:sp>
        <p:nvSpPr>
          <p:cNvPr id="3" name="Content Placeholder 2"/>
          <p:cNvSpPr>
            <a:spLocks noGrp="1"/>
          </p:cNvSpPr>
          <p:nvPr>
            <p:ph idx="1"/>
          </p:nvPr>
        </p:nvSpPr>
        <p:spPr>
          <a:xfrm>
            <a:off x="76200" y="990600"/>
            <a:ext cx="8991600" cy="5715000"/>
          </a:xfrm>
        </p:spPr>
        <p:txBody>
          <a:bodyPr>
            <a:normAutofit fontScale="85000" lnSpcReduction="20000"/>
          </a:bodyPr>
          <a:lstStyle/>
          <a:p>
            <a:r>
              <a:rPr lang="en-US" b="0" i="0" u="none" strike="noStrike" dirty="0" smtClean="0">
                <a:solidFill>
                  <a:schemeClr val="bg1"/>
                </a:solidFill>
                <a:effectLst/>
              </a:rPr>
              <a:t>“</a:t>
            </a:r>
            <a:r>
              <a:rPr lang="en-US" dirty="0">
                <a:solidFill>
                  <a:schemeClr val="bg1"/>
                </a:solidFill>
              </a:rPr>
              <a:t>...</a:t>
            </a:r>
            <a:r>
              <a:rPr lang="en-US" b="1" dirty="0">
                <a:solidFill>
                  <a:schemeClr val="bg1"/>
                </a:solidFill>
              </a:rPr>
              <a:t>Those who think of the result of hastening or hindering the gospel think of it in relation to </a:t>
            </a:r>
            <a:r>
              <a:rPr lang="en-US" b="1" dirty="0">
                <a:solidFill>
                  <a:srgbClr val="FFFF00"/>
                </a:solidFill>
              </a:rPr>
              <a:t>themselves</a:t>
            </a:r>
            <a:r>
              <a:rPr lang="en-US" dirty="0">
                <a:solidFill>
                  <a:schemeClr val="bg1"/>
                </a:solidFill>
              </a:rPr>
              <a:t> </a:t>
            </a:r>
            <a:r>
              <a:rPr lang="en-US" b="1" dirty="0">
                <a:solidFill>
                  <a:schemeClr val="bg1"/>
                </a:solidFill>
              </a:rPr>
              <a:t>and to </a:t>
            </a:r>
            <a:r>
              <a:rPr lang="en-US" b="1" dirty="0">
                <a:solidFill>
                  <a:srgbClr val="FFFF00"/>
                </a:solidFill>
              </a:rPr>
              <a:t>the world</a:t>
            </a:r>
            <a:r>
              <a:rPr lang="en-US" dirty="0">
                <a:solidFill>
                  <a:schemeClr val="bg1"/>
                </a:solidFill>
              </a:rPr>
              <a:t>. </a:t>
            </a:r>
            <a:r>
              <a:rPr lang="en-US" b="1" dirty="0">
                <a:solidFill>
                  <a:srgbClr val="00B0F0"/>
                </a:solidFill>
              </a:rPr>
              <a:t>Few think of its relation to God</a:t>
            </a:r>
            <a:r>
              <a:rPr lang="en-US" dirty="0">
                <a:solidFill>
                  <a:schemeClr val="bg1"/>
                </a:solidFill>
              </a:rPr>
              <a:t>. Few give thought to the suffering that sin has caused our Creator. All heaven suffered in Christ’s agony; but that suffering did not begin or end with His manifestation in humanity. </a:t>
            </a:r>
            <a:r>
              <a:rPr lang="en-US" b="1" dirty="0">
                <a:solidFill>
                  <a:srgbClr val="FFFF00"/>
                </a:solidFill>
              </a:rPr>
              <a:t>The cross is a revelation to our dull senses of the pain that, from its very inception, sin has brought to the heart of God</a:t>
            </a:r>
            <a:r>
              <a:rPr lang="en-US" dirty="0">
                <a:solidFill>
                  <a:schemeClr val="bg1"/>
                </a:solidFill>
              </a:rPr>
              <a:t>. </a:t>
            </a:r>
            <a:r>
              <a:rPr lang="en-US" b="1" dirty="0">
                <a:solidFill>
                  <a:schemeClr val="bg1"/>
                </a:solidFill>
              </a:rPr>
              <a:t>Every departure from the right, every deed of cruelty, every failure of humanity to reach His ideal, </a:t>
            </a:r>
            <a:r>
              <a:rPr lang="en-US" b="1" dirty="0">
                <a:solidFill>
                  <a:srgbClr val="FFFF00"/>
                </a:solidFill>
              </a:rPr>
              <a:t>brings grief to Him</a:t>
            </a:r>
            <a:r>
              <a:rPr lang="en-US" dirty="0">
                <a:solidFill>
                  <a:schemeClr val="bg1"/>
                </a:solidFill>
              </a:rPr>
              <a:t>. When there came upon Israel the calamities that were the sure result of separation from God,—subjugation by their enemies, cruelty, and death,—it is said that “His soul was grieved for the misery of Israel.” “In all their affliction He was afflicted: ... and He bare them, and carried them all the days of old.” Judges 10:16; Isaiah 63:9. </a:t>
            </a:r>
            <a:r>
              <a:rPr lang="en-US" dirty="0" smtClean="0">
                <a:solidFill>
                  <a:schemeClr val="bg1"/>
                </a:solidFill>
              </a:rPr>
              <a:t>...” </a:t>
            </a:r>
            <a:r>
              <a:rPr lang="en-US" b="1" dirty="0" smtClean="0">
                <a:solidFill>
                  <a:srgbClr val="00B0F0"/>
                </a:solidFill>
              </a:rPr>
              <a:t>– Education (1903); page 263.1</a:t>
            </a:r>
            <a:endParaRPr lang="en-US" b="1" dirty="0">
              <a:solidFill>
                <a:schemeClr val="bg1"/>
              </a:solidFill>
            </a:endParaRPr>
          </a:p>
        </p:txBody>
      </p:sp>
    </p:spTree>
    <p:extLst>
      <p:ext uri="{BB962C8B-B14F-4D97-AF65-F5344CB8AC3E}">
        <p14:creationId xmlns="" xmlns:p14="http://schemas.microsoft.com/office/powerpoint/2010/main" val="165563366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96982"/>
            <a:ext cx="8229600" cy="1143000"/>
          </a:xfrm>
        </p:spPr>
        <p:txBody>
          <a:bodyPr>
            <a:normAutofit/>
          </a:bodyPr>
          <a:lstStyle/>
          <a:p>
            <a:r>
              <a:rPr lang="en-US" sz="2400" dirty="0" smtClean="0">
                <a:solidFill>
                  <a:schemeClr val="bg1"/>
                </a:solidFill>
                <a:effectLst/>
              </a:rPr>
              <a:t>This </a:t>
            </a:r>
            <a:r>
              <a:rPr lang="en-US" sz="2400" b="1" dirty="0" smtClean="0">
                <a:solidFill>
                  <a:schemeClr val="bg1"/>
                </a:solidFill>
                <a:effectLst/>
              </a:rPr>
              <a:t>“</a:t>
            </a:r>
            <a:r>
              <a:rPr lang="en-US" sz="2400" b="1" dirty="0" smtClean="0">
                <a:solidFill>
                  <a:srgbClr val="002060"/>
                </a:solidFill>
                <a:effectLst>
                  <a:glow rad="495300">
                    <a:schemeClr val="accent5">
                      <a:satMod val="175000"/>
                    </a:schemeClr>
                  </a:glow>
                  <a:reflection dist="12700" dir="5400000" sy="-100000" algn="bl" rotWithShape="0"/>
                </a:effectLst>
              </a:rPr>
              <a:t>Sea</a:t>
            </a:r>
            <a:r>
              <a:rPr lang="en-US" sz="2400" b="1" dirty="0" smtClean="0">
                <a:solidFill>
                  <a:schemeClr val="bg1"/>
                </a:solidFill>
                <a:effectLst/>
              </a:rPr>
              <a:t> of </a:t>
            </a:r>
            <a:r>
              <a:rPr lang="en-US" sz="2400" b="1" dirty="0" smtClean="0">
                <a:solidFill>
                  <a:srgbClr val="FFC000"/>
                </a:solidFill>
                <a:effectLst/>
              </a:rPr>
              <a:t>glass</a:t>
            </a:r>
            <a:r>
              <a:rPr lang="en-US" sz="2400" b="1" dirty="0" smtClean="0">
                <a:solidFill>
                  <a:schemeClr val="bg1"/>
                </a:solidFill>
                <a:effectLst/>
              </a:rPr>
              <a:t>”</a:t>
            </a:r>
            <a:r>
              <a:rPr lang="en-US" sz="2400" dirty="0" smtClean="0">
                <a:solidFill>
                  <a:schemeClr val="bg1"/>
                </a:solidFill>
                <a:effectLst/>
              </a:rPr>
              <a:t>,  that was </a:t>
            </a:r>
            <a:r>
              <a:rPr lang="en-US" sz="2400" b="1" dirty="0" smtClean="0">
                <a:solidFill>
                  <a:schemeClr val="bg1"/>
                </a:solidFill>
                <a:effectLst/>
              </a:rPr>
              <a:t>“like unto </a:t>
            </a:r>
            <a:r>
              <a:rPr lang="en-US" sz="2400" b="1" dirty="0" smtClean="0">
                <a:solidFill>
                  <a:schemeClr val="accent1">
                    <a:lumMod val="60000"/>
                    <a:lumOff val="40000"/>
                  </a:schemeClr>
                </a:solidFill>
                <a:effectLst/>
              </a:rPr>
              <a:t>crystal</a:t>
            </a:r>
            <a:r>
              <a:rPr lang="en-US" sz="2400" b="1" dirty="0" smtClean="0">
                <a:solidFill>
                  <a:schemeClr val="bg1"/>
                </a:solidFill>
                <a:effectLst/>
              </a:rPr>
              <a:t>”</a:t>
            </a:r>
            <a:r>
              <a:rPr lang="en-US" sz="2400" dirty="0" smtClean="0">
                <a:solidFill>
                  <a:schemeClr val="bg1"/>
                </a:solidFill>
                <a:effectLst/>
              </a:rPr>
              <a:t> was </a:t>
            </a:r>
            <a:r>
              <a:rPr lang="en-US" sz="2400" b="1" dirty="0" smtClean="0">
                <a:solidFill>
                  <a:schemeClr val="bg1"/>
                </a:solidFill>
                <a:effectLst/>
              </a:rPr>
              <a:t>“mingled with </a:t>
            </a:r>
            <a:r>
              <a:rPr lang="en-US" sz="2400" b="1" dirty="0" smtClean="0">
                <a:solidFill>
                  <a:schemeClr val="bg1"/>
                </a:solidFill>
                <a:effectLst>
                  <a:glow rad="1155700">
                    <a:schemeClr val="accent1">
                      <a:lumMod val="60000"/>
                      <a:lumOff val="40000"/>
                    </a:schemeClr>
                  </a:glow>
                </a:effectLst>
              </a:rPr>
              <a:t>fire</a:t>
            </a:r>
            <a:r>
              <a:rPr lang="en-US" sz="2400" b="1" dirty="0" smtClean="0">
                <a:solidFill>
                  <a:schemeClr val="bg1"/>
                </a:solidFill>
                <a:effectLst/>
              </a:rPr>
              <a:t>”</a:t>
            </a:r>
            <a:r>
              <a:rPr lang="en-US" sz="2400" dirty="0" smtClean="0">
                <a:solidFill>
                  <a:schemeClr val="bg1"/>
                </a:solidFill>
                <a:effectLst/>
              </a:rPr>
              <a:t>, what is this </a:t>
            </a:r>
            <a:r>
              <a:rPr lang="en-US" sz="2400" b="1" dirty="0" smtClean="0">
                <a:solidFill>
                  <a:schemeClr val="bg1"/>
                </a:solidFill>
                <a:effectLst/>
              </a:rPr>
              <a:t>“</a:t>
            </a:r>
            <a:r>
              <a:rPr lang="en-US" sz="2400" b="1" dirty="0" smtClean="0">
                <a:solidFill>
                  <a:schemeClr val="bg1"/>
                </a:solidFill>
                <a:effectLst>
                  <a:glow rad="1155700">
                    <a:schemeClr val="accent1">
                      <a:lumMod val="60000"/>
                      <a:lumOff val="40000"/>
                    </a:schemeClr>
                  </a:glow>
                </a:effectLst>
              </a:rPr>
              <a:t>fire</a:t>
            </a:r>
            <a:r>
              <a:rPr lang="en-US" sz="2400" b="1" dirty="0" smtClean="0">
                <a:solidFill>
                  <a:schemeClr val="bg1"/>
                </a:solidFill>
                <a:effectLst/>
              </a:rPr>
              <a:t>”</a:t>
            </a:r>
            <a:r>
              <a:rPr lang="en-US" sz="2400" dirty="0" smtClean="0">
                <a:solidFill>
                  <a:schemeClr val="bg1"/>
                </a:solidFill>
                <a:effectLst/>
              </a:rPr>
              <a:t> which is </a:t>
            </a:r>
            <a:r>
              <a:rPr lang="en-US" sz="2400" b="1" dirty="0" smtClean="0">
                <a:solidFill>
                  <a:schemeClr val="bg1"/>
                </a:solidFill>
                <a:effectLst/>
              </a:rPr>
              <a:t>“mingled”</a:t>
            </a:r>
            <a:r>
              <a:rPr lang="en-US" sz="2400" dirty="0" smtClean="0">
                <a:solidFill>
                  <a:schemeClr val="bg1"/>
                </a:solidFill>
                <a:effectLst/>
              </a:rPr>
              <a:t> with it?</a:t>
            </a:r>
            <a:endParaRPr lang="en-US" sz="2400" dirty="0"/>
          </a:p>
        </p:txBody>
      </p:sp>
      <p:sp>
        <p:nvSpPr>
          <p:cNvPr id="3" name="Content Placeholder 2"/>
          <p:cNvSpPr>
            <a:spLocks noGrp="1"/>
          </p:cNvSpPr>
          <p:nvPr>
            <p:ph idx="1"/>
          </p:nvPr>
        </p:nvSpPr>
        <p:spPr>
          <a:xfrm>
            <a:off x="110836" y="1108364"/>
            <a:ext cx="8936182" cy="5638800"/>
          </a:xfrm>
        </p:spPr>
        <p:txBody>
          <a:bodyPr anchor="ctr">
            <a:normAutofit/>
          </a:bodyPr>
          <a:lstStyle/>
          <a:p>
            <a:r>
              <a:rPr lang="en-US" dirty="0" err="1" smtClean="0">
                <a:solidFill>
                  <a:schemeClr val="bg1"/>
                </a:solidFill>
                <a:effectLst/>
              </a:rPr>
              <a:t>Heb</a:t>
            </a:r>
            <a:r>
              <a:rPr lang="en-US" dirty="0" smtClean="0">
                <a:solidFill>
                  <a:schemeClr val="bg1"/>
                </a:solidFill>
                <a:effectLst/>
              </a:rPr>
              <a:t> 12:29  For </a:t>
            </a:r>
            <a:r>
              <a:rPr lang="en-US" b="1" dirty="0" smtClean="0">
                <a:solidFill>
                  <a:schemeClr val="bg1"/>
                </a:solidFill>
                <a:effectLst>
                  <a:glow rad="1905000">
                    <a:schemeClr val="accent1">
                      <a:lumMod val="60000"/>
                      <a:lumOff val="40000"/>
                    </a:schemeClr>
                  </a:glow>
                </a:effectLst>
              </a:rPr>
              <a:t>our God is a consuming fire</a:t>
            </a:r>
            <a:r>
              <a:rPr lang="en-US" dirty="0" smtClean="0">
                <a:solidFill>
                  <a:schemeClr val="bg1"/>
                </a:solidFill>
                <a:effectLst/>
              </a:rPr>
              <a:t>.</a:t>
            </a:r>
          </a:p>
          <a:p>
            <a:endParaRPr lang="en-US" sz="1000" dirty="0" smtClean="0">
              <a:solidFill>
                <a:schemeClr val="bg1"/>
              </a:solidFill>
            </a:endParaRPr>
          </a:p>
          <a:p>
            <a:r>
              <a:rPr lang="en-US" dirty="0" smtClean="0">
                <a:solidFill>
                  <a:schemeClr val="bg1"/>
                </a:solidFill>
                <a:effectLst/>
              </a:rPr>
              <a:t>1 </a:t>
            </a:r>
            <a:r>
              <a:rPr lang="en-US" dirty="0" err="1" smtClean="0">
                <a:solidFill>
                  <a:schemeClr val="bg1"/>
                </a:solidFill>
                <a:effectLst/>
              </a:rPr>
              <a:t>Jhn</a:t>
            </a:r>
            <a:r>
              <a:rPr lang="en-US" dirty="0" smtClean="0">
                <a:solidFill>
                  <a:schemeClr val="bg1"/>
                </a:solidFill>
                <a:effectLst/>
              </a:rPr>
              <a:t> 4:8  He that </a:t>
            </a:r>
            <a:r>
              <a:rPr lang="en-US" dirty="0" err="1" smtClean="0">
                <a:solidFill>
                  <a:schemeClr val="bg1"/>
                </a:solidFill>
                <a:effectLst/>
              </a:rPr>
              <a:t>loveth</a:t>
            </a:r>
            <a:r>
              <a:rPr lang="en-US" dirty="0" smtClean="0">
                <a:solidFill>
                  <a:schemeClr val="bg1"/>
                </a:solidFill>
                <a:effectLst/>
              </a:rPr>
              <a:t> not </a:t>
            </a:r>
            <a:r>
              <a:rPr lang="en-US" dirty="0" err="1" smtClean="0">
                <a:solidFill>
                  <a:schemeClr val="bg1"/>
                </a:solidFill>
                <a:effectLst/>
              </a:rPr>
              <a:t>knoweth</a:t>
            </a:r>
            <a:r>
              <a:rPr lang="en-US" dirty="0" smtClean="0">
                <a:solidFill>
                  <a:schemeClr val="bg1"/>
                </a:solidFill>
                <a:effectLst/>
              </a:rPr>
              <a:t> not God; for </a:t>
            </a:r>
            <a:r>
              <a:rPr lang="en-US" b="1" dirty="0" smtClean="0">
                <a:solidFill>
                  <a:schemeClr val="bg1"/>
                </a:solidFill>
                <a:effectLst>
                  <a:glow rad="1905000">
                    <a:schemeClr val="accent1">
                      <a:lumMod val="60000"/>
                      <a:lumOff val="40000"/>
                    </a:schemeClr>
                  </a:glow>
                </a:effectLst>
              </a:rPr>
              <a:t>God is love</a:t>
            </a:r>
            <a:r>
              <a:rPr lang="en-US" dirty="0" smtClean="0">
                <a:solidFill>
                  <a:schemeClr val="bg1"/>
                </a:solidFill>
                <a:effectLst/>
              </a:rPr>
              <a:t>.</a:t>
            </a:r>
          </a:p>
          <a:p>
            <a:endParaRPr lang="en-US" sz="1000" dirty="0" smtClean="0">
              <a:solidFill>
                <a:schemeClr val="bg1"/>
              </a:solidFill>
            </a:endParaRPr>
          </a:p>
          <a:p>
            <a:r>
              <a:rPr lang="en-US" dirty="0" smtClean="0">
                <a:solidFill>
                  <a:schemeClr val="bg1"/>
                </a:solidFill>
                <a:effectLst/>
              </a:rPr>
              <a:t>1 </a:t>
            </a:r>
            <a:r>
              <a:rPr lang="en-US" dirty="0" err="1" smtClean="0">
                <a:solidFill>
                  <a:schemeClr val="bg1"/>
                </a:solidFill>
                <a:effectLst/>
              </a:rPr>
              <a:t>Jhn</a:t>
            </a:r>
            <a:r>
              <a:rPr lang="en-US" dirty="0" smtClean="0">
                <a:solidFill>
                  <a:schemeClr val="bg1"/>
                </a:solidFill>
                <a:effectLst/>
              </a:rPr>
              <a:t> 4:15  Whosoever shall confess that Jesus is the Son of God, </a:t>
            </a:r>
            <a:r>
              <a:rPr lang="en-US" b="1" dirty="0" smtClean="0">
                <a:solidFill>
                  <a:schemeClr val="bg1"/>
                </a:solidFill>
                <a:effectLst>
                  <a:glow rad="711200">
                    <a:schemeClr val="accent1">
                      <a:lumMod val="60000"/>
                      <a:lumOff val="40000"/>
                    </a:schemeClr>
                  </a:glow>
                </a:effectLst>
              </a:rPr>
              <a:t>God </a:t>
            </a:r>
            <a:r>
              <a:rPr lang="en-US" b="1" dirty="0" err="1" smtClean="0">
                <a:solidFill>
                  <a:schemeClr val="bg1"/>
                </a:solidFill>
                <a:effectLst>
                  <a:glow rad="711200">
                    <a:schemeClr val="accent1">
                      <a:lumMod val="60000"/>
                      <a:lumOff val="40000"/>
                    </a:schemeClr>
                  </a:glow>
                </a:effectLst>
              </a:rPr>
              <a:t>dwelleth</a:t>
            </a:r>
            <a:r>
              <a:rPr lang="en-US" b="1" dirty="0" smtClean="0">
                <a:solidFill>
                  <a:schemeClr val="bg1"/>
                </a:solidFill>
                <a:effectLst>
                  <a:glow rad="711200">
                    <a:schemeClr val="accent1">
                      <a:lumMod val="60000"/>
                      <a:lumOff val="40000"/>
                    </a:schemeClr>
                  </a:glow>
                </a:effectLst>
              </a:rPr>
              <a:t> in him</a:t>
            </a:r>
            <a:r>
              <a:rPr lang="en-US" dirty="0" smtClean="0">
                <a:solidFill>
                  <a:schemeClr val="bg1"/>
                </a:solidFill>
                <a:effectLst/>
              </a:rPr>
              <a:t>, and he in God.</a:t>
            </a:r>
            <a:endParaRPr lang="en-US" dirty="0">
              <a:solidFill>
                <a:schemeClr val="bg1"/>
              </a:solidFill>
              <a:effectLst/>
            </a:endParaRPr>
          </a:p>
        </p:txBody>
      </p:sp>
    </p:spTree>
    <p:extLst>
      <p:ext uri="{BB962C8B-B14F-4D97-AF65-F5344CB8AC3E}">
        <p14:creationId xmlns="" xmlns:p14="http://schemas.microsoft.com/office/powerpoint/2010/main" val="417722757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96982"/>
            <a:ext cx="8229600" cy="1143000"/>
          </a:xfrm>
        </p:spPr>
        <p:txBody>
          <a:bodyPr>
            <a:normAutofit/>
          </a:bodyPr>
          <a:lstStyle/>
          <a:p>
            <a:r>
              <a:rPr lang="en-US" sz="2400" dirty="0" smtClean="0">
                <a:solidFill>
                  <a:schemeClr val="bg1"/>
                </a:solidFill>
                <a:effectLst/>
              </a:rPr>
              <a:t>This </a:t>
            </a:r>
            <a:r>
              <a:rPr lang="en-US" sz="2400" b="1" dirty="0" smtClean="0">
                <a:solidFill>
                  <a:schemeClr val="bg1"/>
                </a:solidFill>
                <a:effectLst/>
              </a:rPr>
              <a:t>“</a:t>
            </a:r>
            <a:r>
              <a:rPr lang="en-US" sz="2400" b="1" dirty="0" smtClean="0">
                <a:solidFill>
                  <a:srgbClr val="002060"/>
                </a:solidFill>
                <a:effectLst>
                  <a:glow rad="495300">
                    <a:schemeClr val="accent5">
                      <a:satMod val="175000"/>
                    </a:schemeClr>
                  </a:glow>
                  <a:reflection dist="12700" dir="5400000" sy="-100000" algn="bl" rotWithShape="0"/>
                </a:effectLst>
              </a:rPr>
              <a:t>Sea</a:t>
            </a:r>
            <a:r>
              <a:rPr lang="en-US" sz="2400" b="1" dirty="0" smtClean="0">
                <a:solidFill>
                  <a:schemeClr val="bg1"/>
                </a:solidFill>
                <a:effectLst/>
              </a:rPr>
              <a:t> of </a:t>
            </a:r>
            <a:r>
              <a:rPr lang="en-US" sz="2400" b="1" dirty="0" smtClean="0">
                <a:solidFill>
                  <a:srgbClr val="FFC000"/>
                </a:solidFill>
                <a:effectLst/>
              </a:rPr>
              <a:t>glass</a:t>
            </a:r>
            <a:r>
              <a:rPr lang="en-US" sz="2400" b="1" dirty="0" smtClean="0">
                <a:solidFill>
                  <a:schemeClr val="bg1"/>
                </a:solidFill>
                <a:effectLst/>
              </a:rPr>
              <a:t>”</a:t>
            </a:r>
            <a:r>
              <a:rPr lang="en-US" sz="2400" dirty="0" smtClean="0">
                <a:solidFill>
                  <a:schemeClr val="bg1"/>
                </a:solidFill>
                <a:effectLst/>
              </a:rPr>
              <a:t>,  that was </a:t>
            </a:r>
            <a:r>
              <a:rPr lang="en-US" sz="2400" b="1" dirty="0" smtClean="0">
                <a:solidFill>
                  <a:schemeClr val="bg1"/>
                </a:solidFill>
                <a:effectLst/>
              </a:rPr>
              <a:t>“like unto </a:t>
            </a:r>
            <a:r>
              <a:rPr lang="en-US" sz="2400" b="1" dirty="0" smtClean="0">
                <a:solidFill>
                  <a:schemeClr val="accent1">
                    <a:lumMod val="60000"/>
                    <a:lumOff val="40000"/>
                  </a:schemeClr>
                </a:solidFill>
                <a:effectLst/>
              </a:rPr>
              <a:t>crystal</a:t>
            </a:r>
            <a:r>
              <a:rPr lang="en-US" sz="2400" b="1" dirty="0" smtClean="0">
                <a:solidFill>
                  <a:schemeClr val="bg1"/>
                </a:solidFill>
                <a:effectLst/>
              </a:rPr>
              <a:t>”</a:t>
            </a:r>
            <a:r>
              <a:rPr lang="en-US" sz="2400" dirty="0" smtClean="0">
                <a:solidFill>
                  <a:schemeClr val="bg1"/>
                </a:solidFill>
                <a:effectLst/>
              </a:rPr>
              <a:t> was </a:t>
            </a:r>
            <a:r>
              <a:rPr lang="en-US" sz="2400" b="1" dirty="0" smtClean="0">
                <a:solidFill>
                  <a:schemeClr val="bg1"/>
                </a:solidFill>
                <a:effectLst/>
              </a:rPr>
              <a:t>“mingled with </a:t>
            </a:r>
            <a:r>
              <a:rPr lang="en-US" sz="2400" b="1" dirty="0" smtClean="0">
                <a:solidFill>
                  <a:schemeClr val="bg1"/>
                </a:solidFill>
                <a:effectLst>
                  <a:glow rad="1155700">
                    <a:schemeClr val="accent1">
                      <a:lumMod val="60000"/>
                      <a:lumOff val="40000"/>
                    </a:schemeClr>
                  </a:glow>
                </a:effectLst>
              </a:rPr>
              <a:t>fire</a:t>
            </a:r>
            <a:r>
              <a:rPr lang="en-US" sz="2400" b="1" dirty="0" smtClean="0">
                <a:solidFill>
                  <a:schemeClr val="bg1"/>
                </a:solidFill>
                <a:effectLst/>
              </a:rPr>
              <a:t>”</a:t>
            </a:r>
            <a:r>
              <a:rPr lang="en-US" sz="2400" dirty="0" smtClean="0">
                <a:solidFill>
                  <a:schemeClr val="bg1"/>
                </a:solidFill>
                <a:effectLst/>
              </a:rPr>
              <a:t>, what is this </a:t>
            </a:r>
            <a:r>
              <a:rPr lang="en-US" sz="2400" b="1" dirty="0" smtClean="0">
                <a:solidFill>
                  <a:schemeClr val="bg1"/>
                </a:solidFill>
                <a:effectLst/>
              </a:rPr>
              <a:t>“</a:t>
            </a:r>
            <a:r>
              <a:rPr lang="en-US" sz="2400" b="1" dirty="0" smtClean="0">
                <a:solidFill>
                  <a:schemeClr val="bg1"/>
                </a:solidFill>
                <a:effectLst>
                  <a:glow rad="1155700">
                    <a:schemeClr val="accent1">
                      <a:lumMod val="60000"/>
                      <a:lumOff val="40000"/>
                    </a:schemeClr>
                  </a:glow>
                </a:effectLst>
              </a:rPr>
              <a:t>fire</a:t>
            </a:r>
            <a:r>
              <a:rPr lang="en-US" sz="2400" b="1" dirty="0" smtClean="0">
                <a:solidFill>
                  <a:schemeClr val="bg1"/>
                </a:solidFill>
                <a:effectLst/>
              </a:rPr>
              <a:t>”</a:t>
            </a:r>
            <a:r>
              <a:rPr lang="en-US" sz="2400" dirty="0" smtClean="0">
                <a:solidFill>
                  <a:schemeClr val="bg1"/>
                </a:solidFill>
                <a:effectLst/>
              </a:rPr>
              <a:t> which is </a:t>
            </a:r>
            <a:r>
              <a:rPr lang="en-US" sz="2400" b="1" dirty="0" smtClean="0">
                <a:solidFill>
                  <a:schemeClr val="bg1"/>
                </a:solidFill>
                <a:effectLst/>
              </a:rPr>
              <a:t>“mingled”</a:t>
            </a:r>
            <a:r>
              <a:rPr lang="en-US" sz="2400" dirty="0" smtClean="0">
                <a:solidFill>
                  <a:schemeClr val="bg1"/>
                </a:solidFill>
                <a:effectLst/>
              </a:rPr>
              <a:t> with it?</a:t>
            </a:r>
            <a:endParaRPr lang="en-US" sz="2400"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1233056"/>
            <a:ext cx="9144000" cy="5624944"/>
          </a:xfrm>
        </p:spPr>
      </p:pic>
    </p:spTree>
    <p:extLst>
      <p:ext uri="{BB962C8B-B14F-4D97-AF65-F5344CB8AC3E}">
        <p14:creationId xmlns="" xmlns:p14="http://schemas.microsoft.com/office/powerpoint/2010/main" val="281046736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96982"/>
            <a:ext cx="8229600" cy="1143000"/>
          </a:xfrm>
        </p:spPr>
        <p:txBody>
          <a:bodyPr>
            <a:normAutofit/>
          </a:bodyPr>
          <a:lstStyle/>
          <a:p>
            <a:r>
              <a:rPr lang="en-US" sz="2400" dirty="0" smtClean="0">
                <a:solidFill>
                  <a:schemeClr val="bg1"/>
                </a:solidFill>
                <a:effectLst/>
              </a:rPr>
              <a:t>This </a:t>
            </a:r>
            <a:r>
              <a:rPr lang="en-US" sz="2400" b="1" dirty="0" smtClean="0">
                <a:solidFill>
                  <a:schemeClr val="bg1"/>
                </a:solidFill>
                <a:effectLst/>
              </a:rPr>
              <a:t>“</a:t>
            </a:r>
            <a:r>
              <a:rPr lang="en-US" sz="2400" b="1" dirty="0" smtClean="0">
                <a:solidFill>
                  <a:srgbClr val="002060"/>
                </a:solidFill>
                <a:effectLst>
                  <a:glow rad="495300">
                    <a:schemeClr val="accent5">
                      <a:satMod val="175000"/>
                    </a:schemeClr>
                  </a:glow>
                  <a:reflection dist="12700" dir="5400000" sy="-100000" algn="bl" rotWithShape="0"/>
                </a:effectLst>
              </a:rPr>
              <a:t>Sea</a:t>
            </a:r>
            <a:r>
              <a:rPr lang="en-US" sz="2400" b="1" dirty="0" smtClean="0">
                <a:solidFill>
                  <a:schemeClr val="bg1"/>
                </a:solidFill>
                <a:effectLst/>
              </a:rPr>
              <a:t> of </a:t>
            </a:r>
            <a:r>
              <a:rPr lang="en-US" sz="2400" b="1" dirty="0" smtClean="0">
                <a:solidFill>
                  <a:srgbClr val="FFC000"/>
                </a:solidFill>
                <a:effectLst/>
              </a:rPr>
              <a:t>glass</a:t>
            </a:r>
            <a:r>
              <a:rPr lang="en-US" sz="2400" b="1" dirty="0" smtClean="0">
                <a:solidFill>
                  <a:schemeClr val="bg1"/>
                </a:solidFill>
                <a:effectLst/>
              </a:rPr>
              <a:t>”</a:t>
            </a:r>
            <a:r>
              <a:rPr lang="en-US" sz="2400" dirty="0" smtClean="0">
                <a:solidFill>
                  <a:schemeClr val="bg1"/>
                </a:solidFill>
                <a:effectLst/>
              </a:rPr>
              <a:t>,  that was </a:t>
            </a:r>
            <a:r>
              <a:rPr lang="en-US" sz="2400" b="1" dirty="0" smtClean="0">
                <a:solidFill>
                  <a:schemeClr val="bg1"/>
                </a:solidFill>
                <a:effectLst/>
              </a:rPr>
              <a:t>“like unto </a:t>
            </a:r>
            <a:r>
              <a:rPr lang="en-US" sz="2400" b="1" dirty="0" smtClean="0">
                <a:solidFill>
                  <a:schemeClr val="accent1">
                    <a:lumMod val="60000"/>
                    <a:lumOff val="40000"/>
                  </a:schemeClr>
                </a:solidFill>
                <a:effectLst/>
              </a:rPr>
              <a:t>crystal</a:t>
            </a:r>
            <a:r>
              <a:rPr lang="en-US" sz="2400" b="1" dirty="0" smtClean="0">
                <a:solidFill>
                  <a:schemeClr val="bg1"/>
                </a:solidFill>
                <a:effectLst/>
              </a:rPr>
              <a:t>”</a:t>
            </a:r>
            <a:r>
              <a:rPr lang="en-US" sz="2400" dirty="0" smtClean="0">
                <a:solidFill>
                  <a:schemeClr val="bg1"/>
                </a:solidFill>
                <a:effectLst/>
              </a:rPr>
              <a:t> was </a:t>
            </a:r>
            <a:r>
              <a:rPr lang="en-US" sz="2400" b="1" dirty="0" smtClean="0">
                <a:solidFill>
                  <a:schemeClr val="bg1"/>
                </a:solidFill>
                <a:effectLst/>
              </a:rPr>
              <a:t>“mingled with </a:t>
            </a:r>
            <a:r>
              <a:rPr lang="en-US" sz="2400" b="1" dirty="0" smtClean="0">
                <a:solidFill>
                  <a:schemeClr val="bg1"/>
                </a:solidFill>
                <a:effectLst>
                  <a:glow rad="1155700">
                    <a:schemeClr val="accent1">
                      <a:lumMod val="60000"/>
                      <a:lumOff val="40000"/>
                    </a:schemeClr>
                  </a:glow>
                </a:effectLst>
              </a:rPr>
              <a:t>fire</a:t>
            </a:r>
            <a:r>
              <a:rPr lang="en-US" sz="2400" b="1" dirty="0" smtClean="0">
                <a:solidFill>
                  <a:schemeClr val="bg1"/>
                </a:solidFill>
                <a:effectLst/>
              </a:rPr>
              <a:t>”</a:t>
            </a:r>
            <a:r>
              <a:rPr lang="en-US" sz="2400" dirty="0" smtClean="0">
                <a:solidFill>
                  <a:schemeClr val="bg1"/>
                </a:solidFill>
                <a:effectLst/>
              </a:rPr>
              <a:t>, what is this </a:t>
            </a:r>
            <a:r>
              <a:rPr lang="en-US" sz="2400" b="1" dirty="0" smtClean="0">
                <a:solidFill>
                  <a:schemeClr val="bg1"/>
                </a:solidFill>
                <a:effectLst/>
              </a:rPr>
              <a:t>“</a:t>
            </a:r>
            <a:r>
              <a:rPr lang="en-US" sz="2400" b="1" dirty="0" smtClean="0">
                <a:solidFill>
                  <a:schemeClr val="bg1"/>
                </a:solidFill>
                <a:effectLst>
                  <a:glow rad="1155700">
                    <a:schemeClr val="accent1">
                      <a:lumMod val="60000"/>
                      <a:lumOff val="40000"/>
                    </a:schemeClr>
                  </a:glow>
                </a:effectLst>
              </a:rPr>
              <a:t>fire</a:t>
            </a:r>
            <a:r>
              <a:rPr lang="en-US" sz="2400" b="1" dirty="0" smtClean="0">
                <a:solidFill>
                  <a:schemeClr val="bg1"/>
                </a:solidFill>
                <a:effectLst/>
              </a:rPr>
              <a:t>”</a:t>
            </a:r>
            <a:r>
              <a:rPr lang="en-US" sz="2400" dirty="0" smtClean="0">
                <a:solidFill>
                  <a:schemeClr val="bg1"/>
                </a:solidFill>
                <a:effectLst/>
              </a:rPr>
              <a:t> which is </a:t>
            </a:r>
            <a:r>
              <a:rPr lang="en-US" sz="2400" b="1" dirty="0" smtClean="0">
                <a:solidFill>
                  <a:schemeClr val="bg1"/>
                </a:solidFill>
                <a:effectLst/>
              </a:rPr>
              <a:t>“mingled”</a:t>
            </a:r>
            <a:r>
              <a:rPr lang="en-US" sz="2400" dirty="0" smtClean="0">
                <a:solidFill>
                  <a:schemeClr val="bg1"/>
                </a:solidFill>
                <a:effectLst/>
              </a:rPr>
              <a:t> with it?</a:t>
            </a:r>
            <a:endParaRPr lang="en-US" sz="2400" dirty="0"/>
          </a:p>
        </p:txBody>
      </p:sp>
      <p:sp>
        <p:nvSpPr>
          <p:cNvPr id="3" name="Content Placeholder 2"/>
          <p:cNvSpPr>
            <a:spLocks noGrp="1"/>
          </p:cNvSpPr>
          <p:nvPr>
            <p:ph idx="1"/>
          </p:nvPr>
        </p:nvSpPr>
        <p:spPr>
          <a:xfrm>
            <a:off x="110836" y="1108364"/>
            <a:ext cx="8936182" cy="5638800"/>
          </a:xfrm>
        </p:spPr>
        <p:txBody>
          <a:bodyPr anchor="ctr">
            <a:normAutofit/>
          </a:bodyPr>
          <a:lstStyle/>
          <a:p>
            <a:r>
              <a:rPr lang="en-US" dirty="0" smtClean="0">
                <a:solidFill>
                  <a:schemeClr val="bg1"/>
                </a:solidFill>
                <a:effectLst/>
              </a:rPr>
              <a:t>1 </a:t>
            </a:r>
            <a:r>
              <a:rPr lang="en-US" dirty="0" err="1" smtClean="0">
                <a:solidFill>
                  <a:schemeClr val="bg1"/>
                </a:solidFill>
                <a:effectLst/>
              </a:rPr>
              <a:t>Jhn</a:t>
            </a:r>
            <a:r>
              <a:rPr lang="en-US" dirty="0" smtClean="0">
                <a:solidFill>
                  <a:schemeClr val="bg1"/>
                </a:solidFill>
                <a:effectLst/>
              </a:rPr>
              <a:t> 4:16  And we have known and believed the love that God hath to us. </a:t>
            </a:r>
            <a:r>
              <a:rPr lang="en-US" b="1" dirty="0" smtClean="0">
                <a:solidFill>
                  <a:schemeClr val="bg1"/>
                </a:solidFill>
                <a:effectLst>
                  <a:glow rad="1905000">
                    <a:schemeClr val="accent1">
                      <a:lumMod val="60000"/>
                      <a:lumOff val="40000"/>
                    </a:schemeClr>
                  </a:glow>
                </a:effectLst>
              </a:rPr>
              <a:t>God is love</a:t>
            </a:r>
            <a:r>
              <a:rPr lang="en-US" dirty="0" smtClean="0">
                <a:solidFill>
                  <a:schemeClr val="bg1"/>
                </a:solidFill>
                <a:effectLst/>
              </a:rPr>
              <a:t>; and he that </a:t>
            </a:r>
            <a:r>
              <a:rPr lang="en-US" dirty="0" err="1" smtClean="0">
                <a:solidFill>
                  <a:schemeClr val="bg1"/>
                </a:solidFill>
                <a:effectLst/>
              </a:rPr>
              <a:t>dwelleth</a:t>
            </a:r>
            <a:r>
              <a:rPr lang="en-US" dirty="0" smtClean="0">
                <a:solidFill>
                  <a:schemeClr val="bg1"/>
                </a:solidFill>
                <a:effectLst/>
              </a:rPr>
              <a:t> in love </a:t>
            </a:r>
            <a:r>
              <a:rPr lang="en-US" dirty="0" err="1" smtClean="0">
                <a:solidFill>
                  <a:schemeClr val="bg1"/>
                </a:solidFill>
                <a:effectLst/>
              </a:rPr>
              <a:t>dwelleth</a:t>
            </a:r>
            <a:r>
              <a:rPr lang="en-US" dirty="0" smtClean="0">
                <a:solidFill>
                  <a:schemeClr val="bg1"/>
                </a:solidFill>
                <a:effectLst/>
              </a:rPr>
              <a:t> in God, and </a:t>
            </a:r>
            <a:r>
              <a:rPr lang="en-US" b="1" dirty="0" smtClean="0">
                <a:solidFill>
                  <a:schemeClr val="bg1"/>
                </a:solidFill>
                <a:effectLst>
                  <a:glow rad="1905000">
                    <a:schemeClr val="accent1">
                      <a:lumMod val="60000"/>
                      <a:lumOff val="40000"/>
                    </a:schemeClr>
                  </a:glow>
                </a:effectLst>
              </a:rPr>
              <a:t>God in him</a:t>
            </a:r>
            <a:r>
              <a:rPr lang="en-US" dirty="0" smtClean="0">
                <a:solidFill>
                  <a:schemeClr val="bg1"/>
                </a:solidFill>
                <a:effectLst/>
              </a:rPr>
              <a:t>.</a:t>
            </a:r>
          </a:p>
          <a:p>
            <a:endParaRPr lang="en-US" sz="1000" dirty="0" smtClean="0">
              <a:solidFill>
                <a:schemeClr val="bg1"/>
              </a:solidFill>
            </a:endParaRPr>
          </a:p>
          <a:p>
            <a:r>
              <a:rPr lang="en-US" dirty="0" smtClean="0">
                <a:solidFill>
                  <a:schemeClr val="bg1"/>
                </a:solidFill>
                <a:effectLst/>
              </a:rPr>
              <a:t>1 </a:t>
            </a:r>
            <a:r>
              <a:rPr lang="en-US" dirty="0" err="1" smtClean="0">
                <a:solidFill>
                  <a:schemeClr val="bg1"/>
                </a:solidFill>
                <a:effectLst/>
              </a:rPr>
              <a:t>Jhn</a:t>
            </a:r>
            <a:r>
              <a:rPr lang="en-US" dirty="0" smtClean="0">
                <a:solidFill>
                  <a:schemeClr val="bg1"/>
                </a:solidFill>
                <a:effectLst/>
              </a:rPr>
              <a:t> 4:17  Herein is our </a:t>
            </a:r>
            <a:r>
              <a:rPr lang="en-US" b="1" dirty="0" smtClean="0">
                <a:solidFill>
                  <a:schemeClr val="bg1"/>
                </a:solidFill>
                <a:effectLst>
                  <a:glow rad="1905000">
                    <a:schemeClr val="accent1">
                      <a:lumMod val="60000"/>
                      <a:lumOff val="40000"/>
                    </a:schemeClr>
                  </a:glow>
                </a:effectLst>
              </a:rPr>
              <a:t>love made perfect</a:t>
            </a:r>
            <a:r>
              <a:rPr lang="en-US" dirty="0" smtClean="0">
                <a:solidFill>
                  <a:schemeClr val="bg1"/>
                </a:solidFill>
                <a:effectLst/>
              </a:rPr>
              <a:t>, that we may have boldness in the day of judgment: because </a:t>
            </a:r>
            <a:r>
              <a:rPr lang="en-US" b="1" dirty="0" smtClean="0">
                <a:solidFill>
                  <a:schemeClr val="bg1"/>
                </a:solidFill>
                <a:effectLst>
                  <a:glow rad="1905000">
                    <a:schemeClr val="accent1">
                      <a:lumMod val="60000"/>
                      <a:lumOff val="40000"/>
                    </a:schemeClr>
                  </a:glow>
                </a:effectLst>
              </a:rPr>
              <a:t>as he is, so are we in this world</a:t>
            </a:r>
            <a:r>
              <a:rPr lang="en-US" dirty="0" smtClean="0">
                <a:solidFill>
                  <a:schemeClr val="bg1"/>
                </a:solidFill>
                <a:effectLst/>
              </a:rPr>
              <a:t>.</a:t>
            </a:r>
          </a:p>
          <a:p>
            <a:endParaRPr lang="en-US" sz="1000" dirty="0" smtClean="0">
              <a:solidFill>
                <a:schemeClr val="bg1"/>
              </a:solidFill>
            </a:endParaRPr>
          </a:p>
          <a:p>
            <a:r>
              <a:rPr lang="en-US" dirty="0" smtClean="0">
                <a:solidFill>
                  <a:schemeClr val="bg1"/>
                </a:solidFill>
                <a:effectLst/>
              </a:rPr>
              <a:t>1 </a:t>
            </a:r>
            <a:r>
              <a:rPr lang="en-US" dirty="0" err="1" smtClean="0">
                <a:solidFill>
                  <a:schemeClr val="bg1"/>
                </a:solidFill>
                <a:effectLst/>
              </a:rPr>
              <a:t>Jhn</a:t>
            </a:r>
            <a:r>
              <a:rPr lang="en-US" dirty="0" smtClean="0">
                <a:solidFill>
                  <a:schemeClr val="bg1"/>
                </a:solidFill>
                <a:effectLst/>
              </a:rPr>
              <a:t> 4:18  </a:t>
            </a:r>
            <a:r>
              <a:rPr lang="en-US" b="1" u="sng" dirty="0" smtClean="0">
                <a:solidFill>
                  <a:schemeClr val="bg1"/>
                </a:solidFill>
                <a:effectLst/>
              </a:rPr>
              <a:t>There is no fear in love</a:t>
            </a:r>
            <a:r>
              <a:rPr lang="en-US" dirty="0" smtClean="0">
                <a:solidFill>
                  <a:schemeClr val="bg1"/>
                </a:solidFill>
                <a:effectLst/>
              </a:rPr>
              <a:t>; but </a:t>
            </a:r>
            <a:r>
              <a:rPr lang="en-US" b="1" dirty="0" smtClean="0">
                <a:solidFill>
                  <a:schemeClr val="bg1"/>
                </a:solidFill>
                <a:effectLst>
                  <a:glow rad="1905000">
                    <a:schemeClr val="accent1">
                      <a:lumMod val="60000"/>
                      <a:lumOff val="40000"/>
                    </a:schemeClr>
                  </a:glow>
                </a:effectLst>
              </a:rPr>
              <a:t>perfect love</a:t>
            </a:r>
            <a:r>
              <a:rPr lang="en-US" dirty="0" smtClean="0">
                <a:solidFill>
                  <a:schemeClr val="bg1"/>
                </a:solidFill>
                <a:effectLst/>
              </a:rPr>
              <a:t> </a:t>
            </a:r>
            <a:r>
              <a:rPr lang="en-US" b="1" u="sng" dirty="0" err="1" smtClean="0">
                <a:solidFill>
                  <a:schemeClr val="bg1"/>
                </a:solidFill>
                <a:effectLst/>
              </a:rPr>
              <a:t>casteth</a:t>
            </a:r>
            <a:r>
              <a:rPr lang="en-US" b="1" u="sng" dirty="0" smtClean="0">
                <a:solidFill>
                  <a:schemeClr val="bg1"/>
                </a:solidFill>
                <a:effectLst/>
              </a:rPr>
              <a:t> out fear</a:t>
            </a:r>
            <a:r>
              <a:rPr lang="en-US" dirty="0" smtClean="0">
                <a:solidFill>
                  <a:schemeClr val="bg1"/>
                </a:solidFill>
                <a:effectLst/>
              </a:rPr>
              <a:t>: because fear hath torment. He that </a:t>
            </a:r>
            <a:r>
              <a:rPr lang="en-US" dirty="0" err="1" smtClean="0">
                <a:solidFill>
                  <a:schemeClr val="bg1"/>
                </a:solidFill>
                <a:effectLst/>
              </a:rPr>
              <a:t>feareth</a:t>
            </a:r>
            <a:r>
              <a:rPr lang="en-US" dirty="0" smtClean="0">
                <a:solidFill>
                  <a:schemeClr val="bg1"/>
                </a:solidFill>
                <a:effectLst/>
              </a:rPr>
              <a:t> is not made perfect in love.</a:t>
            </a:r>
            <a:endParaRPr lang="en-US" dirty="0">
              <a:solidFill>
                <a:schemeClr val="bg1"/>
              </a:solidFill>
              <a:effectLst/>
            </a:endParaRPr>
          </a:p>
        </p:txBody>
      </p:sp>
    </p:spTree>
    <p:extLst>
      <p:ext uri="{BB962C8B-B14F-4D97-AF65-F5344CB8AC3E}">
        <p14:creationId xmlns="" xmlns:p14="http://schemas.microsoft.com/office/powerpoint/2010/main" val="102536617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0"/>
            <a:ext cx="8229600" cy="1025236"/>
          </a:xfrm>
        </p:spPr>
        <p:txBody>
          <a:bodyPr>
            <a:normAutofit fontScale="90000"/>
          </a:bodyPr>
          <a:lstStyle/>
          <a:p>
            <a:r>
              <a:rPr lang="en-US" sz="3200" dirty="0" smtClean="0">
                <a:solidFill>
                  <a:schemeClr val="bg1"/>
                </a:solidFill>
              </a:rPr>
              <a:t>It is written that those who obtain the “victory” </a:t>
            </a:r>
            <a:r>
              <a:rPr lang="en-US" sz="3200" b="1" u="sng" dirty="0" smtClean="0">
                <a:solidFill>
                  <a:schemeClr val="bg1"/>
                </a:solidFill>
              </a:rPr>
              <a:t>stand</a:t>
            </a:r>
            <a:r>
              <a:rPr lang="en-US" sz="3200" dirty="0" smtClean="0">
                <a:solidFill>
                  <a:schemeClr val="bg1"/>
                </a:solidFill>
              </a:rPr>
              <a:t> </a:t>
            </a:r>
            <a:r>
              <a:rPr lang="en-US" sz="3200" dirty="0">
                <a:solidFill>
                  <a:schemeClr val="bg1"/>
                </a:solidFill>
              </a:rPr>
              <a:t>on the </a:t>
            </a:r>
            <a:r>
              <a:rPr lang="en-US" sz="3200" b="1" dirty="0" smtClean="0">
                <a:solidFill>
                  <a:srgbClr val="002060"/>
                </a:solidFill>
                <a:effectLst>
                  <a:glow rad="495300">
                    <a:schemeClr val="accent5">
                      <a:satMod val="175000"/>
                    </a:schemeClr>
                  </a:glow>
                  <a:reflection dist="12700" dir="5400000" sy="-100000" algn="bl" rotWithShape="0"/>
                </a:effectLst>
              </a:rPr>
              <a:t>Sea</a:t>
            </a:r>
            <a:r>
              <a:rPr lang="en-US" sz="3200" b="1" dirty="0" smtClean="0">
                <a:solidFill>
                  <a:schemeClr val="bg1"/>
                </a:solidFill>
                <a:effectLst/>
              </a:rPr>
              <a:t> of </a:t>
            </a:r>
            <a:r>
              <a:rPr lang="en-US" sz="3200" b="1" dirty="0" smtClean="0">
                <a:solidFill>
                  <a:srgbClr val="FFC000"/>
                </a:solidFill>
                <a:effectLst/>
              </a:rPr>
              <a:t>glass</a:t>
            </a:r>
            <a:r>
              <a:rPr lang="en-US" sz="3200" dirty="0" smtClean="0">
                <a:solidFill>
                  <a:schemeClr val="bg1"/>
                </a:solidFill>
              </a:rPr>
              <a:t>.</a:t>
            </a:r>
            <a:endParaRPr lang="en-US" sz="3200"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1108074"/>
            <a:ext cx="9143999" cy="5749925"/>
          </a:xfrm>
        </p:spPr>
      </p:pic>
    </p:spTree>
    <p:extLst>
      <p:ext uri="{BB962C8B-B14F-4D97-AF65-F5344CB8AC3E}">
        <p14:creationId xmlns="" xmlns:p14="http://schemas.microsoft.com/office/powerpoint/2010/main" val="293794236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0"/>
            <a:ext cx="8229600" cy="1025236"/>
          </a:xfrm>
        </p:spPr>
        <p:txBody>
          <a:bodyPr>
            <a:normAutofit/>
          </a:bodyPr>
          <a:lstStyle/>
          <a:p>
            <a:r>
              <a:rPr lang="en-US" sz="3200" dirty="0" smtClean="0">
                <a:solidFill>
                  <a:schemeClr val="bg1"/>
                </a:solidFill>
              </a:rPr>
              <a:t>What does it mean to </a:t>
            </a:r>
            <a:r>
              <a:rPr lang="en-US" sz="3200" b="1" u="sng" dirty="0" smtClean="0">
                <a:solidFill>
                  <a:schemeClr val="bg1"/>
                </a:solidFill>
              </a:rPr>
              <a:t>stand</a:t>
            </a:r>
            <a:r>
              <a:rPr lang="en-US" sz="3200" dirty="0" smtClean="0">
                <a:solidFill>
                  <a:schemeClr val="bg1"/>
                </a:solidFill>
              </a:rPr>
              <a:t> </a:t>
            </a:r>
            <a:r>
              <a:rPr lang="en-US" sz="3200" dirty="0">
                <a:solidFill>
                  <a:schemeClr val="bg1"/>
                </a:solidFill>
              </a:rPr>
              <a:t>on the </a:t>
            </a:r>
            <a:r>
              <a:rPr lang="en-US" sz="3200" b="1" dirty="0" smtClean="0">
                <a:solidFill>
                  <a:srgbClr val="002060"/>
                </a:solidFill>
                <a:effectLst>
                  <a:glow rad="495300">
                    <a:schemeClr val="accent5">
                      <a:satMod val="175000"/>
                    </a:schemeClr>
                  </a:glow>
                  <a:reflection dist="12700" dir="5400000" sy="-100000" algn="bl" rotWithShape="0"/>
                </a:effectLst>
              </a:rPr>
              <a:t>Sea</a:t>
            </a:r>
            <a:r>
              <a:rPr lang="en-US" sz="3200" b="1" dirty="0" smtClean="0">
                <a:solidFill>
                  <a:schemeClr val="bg1"/>
                </a:solidFill>
                <a:effectLst/>
              </a:rPr>
              <a:t> of </a:t>
            </a:r>
            <a:r>
              <a:rPr lang="en-US" sz="3200" b="1" dirty="0" smtClean="0">
                <a:solidFill>
                  <a:srgbClr val="FFC000"/>
                </a:solidFill>
                <a:effectLst/>
              </a:rPr>
              <a:t>glass</a:t>
            </a:r>
            <a:r>
              <a:rPr lang="en-US" sz="3200" dirty="0" smtClean="0">
                <a:solidFill>
                  <a:schemeClr val="bg1"/>
                </a:solidFill>
              </a:rPr>
              <a:t>?</a:t>
            </a:r>
            <a:endParaRPr lang="en-US" sz="3200" dirty="0">
              <a:solidFill>
                <a:schemeClr val="bg1"/>
              </a:solidFill>
            </a:endParaRPr>
          </a:p>
        </p:txBody>
      </p:sp>
      <p:sp>
        <p:nvSpPr>
          <p:cNvPr id="3" name="Content Placeholder 2"/>
          <p:cNvSpPr>
            <a:spLocks noGrp="1"/>
          </p:cNvSpPr>
          <p:nvPr>
            <p:ph idx="1"/>
          </p:nvPr>
        </p:nvSpPr>
        <p:spPr>
          <a:xfrm>
            <a:off x="138545" y="900546"/>
            <a:ext cx="8880764" cy="5846618"/>
          </a:xfrm>
        </p:spPr>
        <p:txBody>
          <a:bodyPr anchor="ctr">
            <a:normAutofit fontScale="92500" lnSpcReduction="20000"/>
          </a:bodyPr>
          <a:lstStyle/>
          <a:p>
            <a:r>
              <a:rPr lang="en-US" dirty="0" smtClean="0">
                <a:solidFill>
                  <a:schemeClr val="bg1"/>
                </a:solidFill>
                <a:effectLst/>
              </a:rPr>
              <a:t>To </a:t>
            </a:r>
            <a:r>
              <a:rPr lang="en-US" b="1" u="sng" dirty="0" smtClean="0">
                <a:solidFill>
                  <a:schemeClr val="bg1"/>
                </a:solidFill>
                <a:effectLst/>
              </a:rPr>
              <a:t>STAND</a:t>
            </a:r>
            <a:r>
              <a:rPr lang="en-US" dirty="0" smtClean="0">
                <a:solidFill>
                  <a:schemeClr val="bg1"/>
                </a:solidFill>
                <a:effectLst/>
              </a:rPr>
              <a:t> is the </a:t>
            </a:r>
            <a:r>
              <a:rPr lang="en-US" b="1" u="sng" dirty="0" smtClean="0">
                <a:solidFill>
                  <a:schemeClr val="bg1"/>
                </a:solidFill>
                <a:effectLst/>
              </a:rPr>
              <a:t>opposite</a:t>
            </a:r>
            <a:r>
              <a:rPr lang="en-US" dirty="0" smtClean="0">
                <a:solidFill>
                  <a:schemeClr val="bg1"/>
                </a:solidFill>
                <a:effectLst/>
              </a:rPr>
              <a:t> of to </a:t>
            </a:r>
            <a:r>
              <a:rPr lang="en-US" b="1" dirty="0" smtClean="0">
                <a:solidFill>
                  <a:srgbClr val="FF0000"/>
                </a:solidFill>
                <a:effectLst/>
              </a:rPr>
              <a:t>fall</a:t>
            </a:r>
            <a:r>
              <a:rPr lang="en-US" dirty="0" smtClean="0">
                <a:solidFill>
                  <a:schemeClr val="bg1"/>
                </a:solidFill>
                <a:effectLst/>
              </a:rPr>
              <a:t>, or be </a:t>
            </a:r>
            <a:r>
              <a:rPr lang="en-US" b="1" dirty="0" smtClean="0">
                <a:solidFill>
                  <a:srgbClr val="FF0000"/>
                </a:solidFill>
                <a:effectLst/>
              </a:rPr>
              <a:t>fallen</a:t>
            </a:r>
            <a:r>
              <a:rPr lang="en-US" dirty="0" smtClean="0">
                <a:solidFill>
                  <a:schemeClr val="bg1"/>
                </a:solidFill>
                <a:effectLst/>
              </a:rPr>
              <a:t> (</a:t>
            </a:r>
            <a:r>
              <a:rPr lang="en-US" b="1" dirty="0" smtClean="0">
                <a:solidFill>
                  <a:srgbClr val="00B050"/>
                </a:solidFill>
                <a:effectLst/>
              </a:rPr>
              <a:t>Gen.</a:t>
            </a:r>
            <a:r>
              <a:rPr lang="en-US" dirty="0" smtClean="0">
                <a:solidFill>
                  <a:schemeClr val="bg1"/>
                </a:solidFill>
                <a:effectLst/>
              </a:rPr>
              <a:t> 4:6,7; as </a:t>
            </a:r>
            <a:r>
              <a:rPr lang="en-US" b="1" dirty="0" smtClean="0">
                <a:solidFill>
                  <a:srgbClr val="FF0000"/>
                </a:solidFill>
                <a:effectLst/>
              </a:rPr>
              <a:t>sin</a:t>
            </a:r>
            <a:r>
              <a:rPr lang="en-US" dirty="0" smtClean="0">
                <a:solidFill>
                  <a:schemeClr val="bg1"/>
                </a:solidFill>
                <a:effectLst/>
              </a:rPr>
              <a:t>; </a:t>
            </a:r>
            <a:r>
              <a:rPr lang="en-US" b="1" dirty="0" smtClean="0">
                <a:solidFill>
                  <a:srgbClr val="00B050"/>
                </a:solidFill>
                <a:effectLst/>
              </a:rPr>
              <a:t>Psa.</a:t>
            </a:r>
            <a:r>
              <a:rPr lang="en-US" dirty="0" smtClean="0">
                <a:solidFill>
                  <a:schemeClr val="bg1"/>
                </a:solidFill>
                <a:effectLst/>
              </a:rPr>
              <a:t> 20:8, 36:12; </a:t>
            </a:r>
            <a:r>
              <a:rPr lang="en-US" b="1" dirty="0" smtClean="0">
                <a:solidFill>
                  <a:srgbClr val="00B050"/>
                </a:solidFill>
                <a:effectLst/>
              </a:rPr>
              <a:t>Isa.</a:t>
            </a:r>
            <a:r>
              <a:rPr lang="en-US" dirty="0" smtClean="0">
                <a:solidFill>
                  <a:schemeClr val="bg1"/>
                </a:solidFill>
                <a:effectLst/>
              </a:rPr>
              <a:t> 14:12; </a:t>
            </a:r>
            <a:r>
              <a:rPr lang="en-US" b="1" dirty="0" smtClean="0">
                <a:solidFill>
                  <a:srgbClr val="00B050"/>
                </a:solidFill>
                <a:effectLst/>
              </a:rPr>
              <a:t>Psa.</a:t>
            </a:r>
            <a:r>
              <a:rPr lang="en-US" dirty="0" smtClean="0">
                <a:solidFill>
                  <a:schemeClr val="bg1"/>
                </a:solidFill>
                <a:effectLst/>
              </a:rPr>
              <a:t> 1:5, 5:5, 130:3; </a:t>
            </a:r>
            <a:r>
              <a:rPr lang="en-US" b="1" dirty="0" smtClean="0">
                <a:solidFill>
                  <a:srgbClr val="00B050"/>
                </a:solidFill>
                <a:effectLst/>
              </a:rPr>
              <a:t>Lam.</a:t>
            </a:r>
            <a:r>
              <a:rPr lang="en-US" dirty="0" smtClean="0">
                <a:solidFill>
                  <a:schemeClr val="bg1"/>
                </a:solidFill>
                <a:effectLst/>
              </a:rPr>
              <a:t> 5:16; </a:t>
            </a:r>
            <a:r>
              <a:rPr lang="en-US" b="1" dirty="0" smtClean="0">
                <a:solidFill>
                  <a:srgbClr val="00B050"/>
                </a:solidFill>
                <a:effectLst/>
              </a:rPr>
              <a:t>Hos.</a:t>
            </a:r>
            <a:r>
              <a:rPr lang="en-US" dirty="0" smtClean="0">
                <a:solidFill>
                  <a:schemeClr val="bg1"/>
                </a:solidFill>
                <a:effectLst/>
              </a:rPr>
              <a:t> 14:1; </a:t>
            </a:r>
            <a:r>
              <a:rPr lang="en-US" b="1" dirty="0" smtClean="0">
                <a:solidFill>
                  <a:srgbClr val="00B050"/>
                </a:solidFill>
                <a:effectLst/>
              </a:rPr>
              <a:t>Mat.</a:t>
            </a:r>
            <a:r>
              <a:rPr lang="en-US" dirty="0" smtClean="0">
                <a:solidFill>
                  <a:schemeClr val="bg1"/>
                </a:solidFill>
                <a:effectLst/>
              </a:rPr>
              <a:t> 7:26-27; </a:t>
            </a:r>
            <a:r>
              <a:rPr lang="en-US" b="1" dirty="0" err="1" smtClean="0">
                <a:solidFill>
                  <a:srgbClr val="00B050"/>
                </a:solidFill>
                <a:effectLst/>
              </a:rPr>
              <a:t>Luk</a:t>
            </a:r>
            <a:r>
              <a:rPr lang="en-US" b="1" dirty="0" smtClean="0">
                <a:solidFill>
                  <a:srgbClr val="00B050"/>
                </a:solidFill>
                <a:effectLst/>
              </a:rPr>
              <a:t>.</a:t>
            </a:r>
            <a:r>
              <a:rPr lang="en-US" dirty="0" smtClean="0">
                <a:solidFill>
                  <a:schemeClr val="bg1"/>
                </a:solidFill>
                <a:effectLst/>
              </a:rPr>
              <a:t> 6:49; </a:t>
            </a:r>
            <a:r>
              <a:rPr lang="en-US" b="1" dirty="0" smtClean="0">
                <a:solidFill>
                  <a:srgbClr val="00B050"/>
                </a:solidFill>
                <a:effectLst/>
              </a:rPr>
              <a:t>Gal.</a:t>
            </a:r>
            <a:r>
              <a:rPr lang="en-US" dirty="0" smtClean="0">
                <a:solidFill>
                  <a:schemeClr val="bg1"/>
                </a:solidFill>
                <a:effectLst/>
              </a:rPr>
              <a:t> 5:4; </a:t>
            </a:r>
            <a:r>
              <a:rPr lang="en-US" b="1" dirty="0" smtClean="0">
                <a:solidFill>
                  <a:srgbClr val="00B050"/>
                </a:solidFill>
                <a:effectLst/>
              </a:rPr>
              <a:t>Rev.</a:t>
            </a:r>
            <a:r>
              <a:rPr lang="en-US" dirty="0" smtClean="0">
                <a:solidFill>
                  <a:schemeClr val="bg1"/>
                </a:solidFill>
                <a:effectLst/>
              </a:rPr>
              <a:t> 2:5, 9:1; as Lucifer fell, as Adam fell, but God had made man/Adam in His own image, He made man “</a:t>
            </a:r>
            <a:r>
              <a:rPr lang="en-US" b="1" dirty="0" smtClean="0">
                <a:solidFill>
                  <a:schemeClr val="bg1"/>
                </a:solidFill>
                <a:effectLst/>
              </a:rPr>
              <a:t>upright</a:t>
            </a:r>
            <a:r>
              <a:rPr lang="en-US" dirty="0" smtClean="0">
                <a:solidFill>
                  <a:schemeClr val="bg1"/>
                </a:solidFill>
                <a:effectLst/>
              </a:rPr>
              <a:t>” (</a:t>
            </a:r>
            <a:r>
              <a:rPr lang="en-US" b="1" dirty="0" err="1" smtClean="0">
                <a:solidFill>
                  <a:srgbClr val="00B050"/>
                </a:solidFill>
                <a:effectLst/>
              </a:rPr>
              <a:t>Ecc</a:t>
            </a:r>
            <a:r>
              <a:rPr lang="en-US" b="1" dirty="0" smtClean="0">
                <a:solidFill>
                  <a:srgbClr val="00B050"/>
                </a:solidFill>
                <a:effectLst/>
              </a:rPr>
              <a:t>.</a:t>
            </a:r>
            <a:r>
              <a:rPr lang="en-US" dirty="0" smtClean="0">
                <a:solidFill>
                  <a:schemeClr val="bg1"/>
                </a:solidFill>
                <a:effectLst/>
              </a:rPr>
              <a:t> 7:29), </a:t>
            </a:r>
            <a:r>
              <a:rPr lang="en-US" b="1" u="sng" dirty="0" smtClean="0">
                <a:solidFill>
                  <a:schemeClr val="bg1"/>
                </a:solidFill>
                <a:effectLst/>
              </a:rPr>
              <a:t>STANDING</a:t>
            </a:r>
            <a:r>
              <a:rPr lang="en-US" dirty="0" smtClean="0">
                <a:solidFill>
                  <a:schemeClr val="bg1"/>
                </a:solidFill>
                <a:effectLst/>
              </a:rPr>
              <a:t> in </a:t>
            </a:r>
            <a:r>
              <a:rPr lang="en-US" b="1" u="sng" dirty="0" smtClean="0">
                <a:solidFill>
                  <a:schemeClr val="bg1"/>
                </a:solidFill>
                <a:effectLst/>
              </a:rPr>
              <a:t>righteousness and without sin</a:t>
            </a:r>
            <a:r>
              <a:rPr lang="en-US" dirty="0" smtClean="0">
                <a:solidFill>
                  <a:schemeClr val="bg1"/>
                </a:solidFill>
                <a:effectLst/>
              </a:rPr>
              <a:t> (</a:t>
            </a:r>
            <a:r>
              <a:rPr lang="en-US" b="1" dirty="0" smtClean="0">
                <a:solidFill>
                  <a:srgbClr val="00B050"/>
                </a:solidFill>
                <a:effectLst/>
              </a:rPr>
              <a:t>Psa.</a:t>
            </a:r>
            <a:r>
              <a:rPr lang="en-US" dirty="0" smtClean="0">
                <a:solidFill>
                  <a:schemeClr val="bg1"/>
                </a:solidFill>
                <a:effectLst/>
              </a:rPr>
              <a:t> 4:4, 20:8, 24:3-4; </a:t>
            </a:r>
            <a:r>
              <a:rPr lang="en-US" b="1" dirty="0" smtClean="0">
                <a:solidFill>
                  <a:srgbClr val="00B050"/>
                </a:solidFill>
                <a:effectLst/>
              </a:rPr>
              <a:t>Pro.</a:t>
            </a:r>
            <a:r>
              <a:rPr lang="en-US" dirty="0" smtClean="0">
                <a:solidFill>
                  <a:schemeClr val="bg1"/>
                </a:solidFill>
                <a:effectLst/>
              </a:rPr>
              <a:t> 12:7, 19:21; </a:t>
            </a:r>
            <a:r>
              <a:rPr lang="en-US" b="1" dirty="0" smtClean="0">
                <a:solidFill>
                  <a:srgbClr val="00B050"/>
                </a:solidFill>
                <a:effectLst/>
              </a:rPr>
              <a:t>Isa.</a:t>
            </a:r>
            <a:r>
              <a:rPr lang="en-US" dirty="0" smtClean="0">
                <a:solidFill>
                  <a:schemeClr val="bg1"/>
                </a:solidFill>
                <a:effectLst/>
              </a:rPr>
              <a:t> 46:10; </a:t>
            </a:r>
            <a:r>
              <a:rPr lang="en-US" b="1" dirty="0" smtClean="0">
                <a:solidFill>
                  <a:srgbClr val="00B050"/>
                </a:solidFill>
                <a:effectLst/>
              </a:rPr>
              <a:t>Mal.</a:t>
            </a:r>
            <a:r>
              <a:rPr lang="en-US" dirty="0" smtClean="0">
                <a:solidFill>
                  <a:schemeClr val="bg1"/>
                </a:solidFill>
                <a:effectLst/>
              </a:rPr>
              <a:t> 3:2; </a:t>
            </a:r>
            <a:r>
              <a:rPr lang="en-US" b="1" dirty="0" smtClean="0">
                <a:solidFill>
                  <a:srgbClr val="00B050"/>
                </a:solidFill>
                <a:effectLst/>
              </a:rPr>
              <a:t>Mat.</a:t>
            </a:r>
            <a:r>
              <a:rPr lang="en-US" dirty="0" smtClean="0">
                <a:solidFill>
                  <a:schemeClr val="bg1"/>
                </a:solidFill>
                <a:effectLst/>
              </a:rPr>
              <a:t> 7:24-25; </a:t>
            </a:r>
            <a:r>
              <a:rPr lang="en-US" b="1" dirty="0" err="1" smtClean="0">
                <a:solidFill>
                  <a:srgbClr val="00B050"/>
                </a:solidFill>
                <a:effectLst/>
              </a:rPr>
              <a:t>Luk</a:t>
            </a:r>
            <a:r>
              <a:rPr lang="en-US" b="1" dirty="0" smtClean="0">
                <a:solidFill>
                  <a:srgbClr val="00B050"/>
                </a:solidFill>
                <a:effectLst/>
              </a:rPr>
              <a:t>.</a:t>
            </a:r>
            <a:r>
              <a:rPr lang="en-US" dirty="0" smtClean="0">
                <a:solidFill>
                  <a:schemeClr val="bg1"/>
                </a:solidFill>
                <a:effectLst/>
              </a:rPr>
              <a:t> 6:46-48, 21:36; </a:t>
            </a:r>
            <a:r>
              <a:rPr lang="en-US" b="1" dirty="0" smtClean="0">
                <a:solidFill>
                  <a:srgbClr val="00B050"/>
                </a:solidFill>
                <a:effectLst/>
              </a:rPr>
              <a:t>Rom.</a:t>
            </a:r>
            <a:r>
              <a:rPr lang="en-US" dirty="0" smtClean="0">
                <a:solidFill>
                  <a:schemeClr val="bg1"/>
                </a:solidFill>
                <a:effectLst/>
              </a:rPr>
              <a:t> 5:2, 14:4; </a:t>
            </a:r>
            <a:r>
              <a:rPr lang="en-US" b="1" dirty="0" smtClean="0">
                <a:solidFill>
                  <a:srgbClr val="00B050"/>
                </a:solidFill>
                <a:effectLst/>
              </a:rPr>
              <a:t>Eph.</a:t>
            </a:r>
            <a:r>
              <a:rPr lang="en-US" dirty="0" smtClean="0">
                <a:solidFill>
                  <a:schemeClr val="bg1"/>
                </a:solidFill>
                <a:effectLst/>
              </a:rPr>
              <a:t> 6:13; </a:t>
            </a:r>
            <a:r>
              <a:rPr lang="en-US" b="1" dirty="0" smtClean="0">
                <a:solidFill>
                  <a:srgbClr val="00B050"/>
                </a:solidFill>
                <a:effectLst/>
              </a:rPr>
              <a:t>Col.</a:t>
            </a:r>
            <a:r>
              <a:rPr lang="en-US" dirty="0" smtClean="0">
                <a:solidFill>
                  <a:schemeClr val="bg1"/>
                </a:solidFill>
                <a:effectLst/>
              </a:rPr>
              <a:t> 4:12), to be resurrected from the spiritually dead and living unto God, having a kingdom (a King's (</a:t>
            </a:r>
            <a:r>
              <a:rPr lang="en-US" b="1" dirty="0" smtClean="0">
                <a:solidFill>
                  <a:srgbClr val="00B050"/>
                </a:solidFill>
                <a:effectLst/>
              </a:rPr>
              <a:t>Psa.</a:t>
            </a:r>
            <a:r>
              <a:rPr lang="en-US" dirty="0" smtClean="0">
                <a:solidFill>
                  <a:schemeClr val="bg1"/>
                </a:solidFill>
                <a:effectLst/>
              </a:rPr>
              <a:t> 8:5; </a:t>
            </a:r>
            <a:r>
              <a:rPr lang="en-US" b="1" dirty="0" smtClean="0">
                <a:solidFill>
                  <a:srgbClr val="00B050"/>
                </a:solidFill>
                <a:effectLst/>
              </a:rPr>
              <a:t>Heb.</a:t>
            </a:r>
            <a:r>
              <a:rPr lang="en-US" dirty="0" smtClean="0">
                <a:solidFill>
                  <a:schemeClr val="bg1"/>
                </a:solidFill>
                <a:effectLst/>
              </a:rPr>
              <a:t> 2:9) dominion in stewardship, even over himself first, in submission to God)), it is </a:t>
            </a:r>
            <a:r>
              <a:rPr lang="en-US" b="1" u="sng" dirty="0" smtClean="0">
                <a:solidFill>
                  <a:schemeClr val="bg1"/>
                </a:solidFill>
                <a:effectLst/>
              </a:rPr>
              <a:t>overcoming</a:t>
            </a:r>
            <a:r>
              <a:rPr lang="en-US" dirty="0" smtClean="0">
                <a:solidFill>
                  <a:schemeClr val="bg1"/>
                </a:solidFill>
                <a:effectLst/>
              </a:rPr>
              <a:t>, even victory over all things that beset us (</a:t>
            </a:r>
            <a:r>
              <a:rPr lang="en-US" b="1" dirty="0" smtClean="0">
                <a:solidFill>
                  <a:srgbClr val="00B050"/>
                </a:solidFill>
                <a:effectLst/>
              </a:rPr>
              <a:t>1 </a:t>
            </a:r>
            <a:r>
              <a:rPr lang="en-US" b="1" dirty="0" err="1" smtClean="0">
                <a:solidFill>
                  <a:srgbClr val="00B050"/>
                </a:solidFill>
                <a:effectLst/>
              </a:rPr>
              <a:t>Jhn</a:t>
            </a:r>
            <a:r>
              <a:rPr lang="en-US" b="1" dirty="0" smtClean="0">
                <a:solidFill>
                  <a:srgbClr val="00B050"/>
                </a:solidFill>
                <a:effectLst/>
              </a:rPr>
              <a:t>.</a:t>
            </a:r>
            <a:r>
              <a:rPr lang="en-US" dirty="0" smtClean="0">
                <a:solidFill>
                  <a:schemeClr val="bg1"/>
                </a:solidFill>
                <a:effectLst/>
              </a:rPr>
              <a:t> 5:4,5; </a:t>
            </a:r>
            <a:r>
              <a:rPr lang="en-US" b="1" dirty="0" smtClean="0">
                <a:solidFill>
                  <a:srgbClr val="00B050"/>
                </a:solidFill>
                <a:effectLst/>
              </a:rPr>
              <a:t>Rev.</a:t>
            </a:r>
            <a:r>
              <a:rPr lang="en-US" dirty="0" smtClean="0">
                <a:solidFill>
                  <a:schemeClr val="bg1"/>
                </a:solidFill>
                <a:effectLst/>
              </a:rPr>
              <a:t> 2:7,11,17,26, 3:5,12,21, 12:11, 21:7).</a:t>
            </a:r>
            <a:endParaRPr lang="en-US" dirty="0">
              <a:solidFill>
                <a:schemeClr val="bg1"/>
              </a:solidFill>
              <a:effectLst/>
            </a:endParaRPr>
          </a:p>
        </p:txBody>
      </p:sp>
    </p:spTree>
    <p:extLst>
      <p:ext uri="{BB962C8B-B14F-4D97-AF65-F5344CB8AC3E}">
        <p14:creationId xmlns="" xmlns:p14="http://schemas.microsoft.com/office/powerpoint/2010/main" val="42387637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0"/>
            <a:ext cx="8229600" cy="1025236"/>
          </a:xfrm>
        </p:spPr>
        <p:txBody>
          <a:bodyPr>
            <a:normAutofit/>
          </a:bodyPr>
          <a:lstStyle/>
          <a:p>
            <a:r>
              <a:rPr lang="en-US" sz="3200" dirty="0" smtClean="0">
                <a:solidFill>
                  <a:schemeClr val="bg1"/>
                </a:solidFill>
              </a:rPr>
              <a:t>What does it mean to </a:t>
            </a:r>
            <a:r>
              <a:rPr lang="en-US" sz="3200" b="1" u="sng" dirty="0" smtClean="0">
                <a:solidFill>
                  <a:schemeClr val="bg1"/>
                </a:solidFill>
              </a:rPr>
              <a:t>stand</a:t>
            </a:r>
            <a:r>
              <a:rPr lang="en-US" sz="3200" dirty="0" smtClean="0">
                <a:solidFill>
                  <a:schemeClr val="bg1"/>
                </a:solidFill>
              </a:rPr>
              <a:t> </a:t>
            </a:r>
            <a:r>
              <a:rPr lang="en-US" sz="3200" dirty="0">
                <a:solidFill>
                  <a:schemeClr val="bg1"/>
                </a:solidFill>
              </a:rPr>
              <a:t>on the </a:t>
            </a:r>
            <a:r>
              <a:rPr lang="en-US" sz="3200" b="1" dirty="0" smtClean="0">
                <a:solidFill>
                  <a:srgbClr val="002060"/>
                </a:solidFill>
                <a:effectLst>
                  <a:glow rad="495300">
                    <a:schemeClr val="accent5">
                      <a:satMod val="175000"/>
                    </a:schemeClr>
                  </a:glow>
                  <a:reflection dist="12700" dir="5400000" sy="-100000" algn="bl" rotWithShape="0"/>
                </a:effectLst>
              </a:rPr>
              <a:t>Sea</a:t>
            </a:r>
            <a:r>
              <a:rPr lang="en-US" sz="3200" b="1" dirty="0" smtClean="0">
                <a:solidFill>
                  <a:schemeClr val="bg1"/>
                </a:solidFill>
                <a:effectLst/>
              </a:rPr>
              <a:t> of </a:t>
            </a:r>
            <a:r>
              <a:rPr lang="en-US" sz="3200" b="1" dirty="0" smtClean="0">
                <a:solidFill>
                  <a:srgbClr val="FFC000"/>
                </a:solidFill>
                <a:effectLst/>
              </a:rPr>
              <a:t>glass</a:t>
            </a:r>
            <a:r>
              <a:rPr lang="en-US" sz="3200" dirty="0" smtClean="0">
                <a:solidFill>
                  <a:schemeClr val="bg1"/>
                </a:solidFill>
              </a:rPr>
              <a:t>?</a:t>
            </a:r>
            <a:endParaRPr lang="en-US" sz="3200" dirty="0">
              <a:solidFill>
                <a:schemeClr val="bg1"/>
              </a:solidFill>
            </a:endParaRPr>
          </a:p>
        </p:txBody>
      </p:sp>
      <p:sp>
        <p:nvSpPr>
          <p:cNvPr id="5" name="Content Placeholder 4"/>
          <p:cNvSpPr>
            <a:spLocks noGrp="1"/>
          </p:cNvSpPr>
          <p:nvPr>
            <p:ph idx="1"/>
          </p:nvPr>
        </p:nvSpPr>
        <p:spPr>
          <a:xfrm>
            <a:off x="152399" y="845127"/>
            <a:ext cx="8811491" cy="5874327"/>
          </a:xfrm>
        </p:spPr>
        <p:txBody>
          <a:bodyPr anchor="ctr">
            <a:normAutofit fontScale="85000" lnSpcReduction="10000"/>
          </a:bodyPr>
          <a:lstStyle/>
          <a:p>
            <a:r>
              <a:rPr lang="en-US" dirty="0" smtClean="0">
                <a:solidFill>
                  <a:schemeClr val="bg1"/>
                </a:solidFill>
                <a:effectLst/>
              </a:rPr>
              <a:t>Therefore, as the great Spiritual </a:t>
            </a:r>
            <a:r>
              <a:rPr lang="en-US" b="1" dirty="0" smtClean="0">
                <a:solidFill>
                  <a:srgbClr val="FFC000"/>
                </a:solidFill>
                <a:effectLst/>
              </a:rPr>
              <a:t>Laver</a:t>
            </a:r>
            <a:r>
              <a:rPr lang="en-US" dirty="0" smtClean="0">
                <a:solidFill>
                  <a:schemeClr val="bg1"/>
                </a:solidFill>
                <a:effectLst/>
              </a:rPr>
              <a:t>/</a:t>
            </a:r>
            <a:r>
              <a:rPr lang="en-US" b="1" dirty="0">
                <a:solidFill>
                  <a:srgbClr val="002060"/>
                </a:solidFill>
                <a:effectLst>
                  <a:glow rad="495300">
                    <a:schemeClr val="accent5">
                      <a:satMod val="175000"/>
                    </a:schemeClr>
                  </a:glow>
                  <a:reflection dist="12700" dir="5400000" sy="-100000" algn="bl" rotWithShape="0"/>
                </a:effectLst>
              </a:rPr>
              <a:t> Sea</a:t>
            </a:r>
            <a:r>
              <a:rPr lang="en-US" dirty="0" smtClean="0">
                <a:solidFill>
                  <a:schemeClr val="bg1"/>
                </a:solidFill>
                <a:effectLst/>
              </a:rPr>
              <a:t>, </a:t>
            </a:r>
            <a:r>
              <a:rPr lang="en-US" b="1" u="sng" dirty="0" smtClean="0">
                <a:solidFill>
                  <a:schemeClr val="bg1"/>
                </a:solidFill>
                <a:effectLst/>
              </a:rPr>
              <a:t>filled with</a:t>
            </a:r>
            <a:r>
              <a:rPr lang="en-US" dirty="0" smtClean="0">
                <a:solidFill>
                  <a:schemeClr val="bg1"/>
                </a:solidFill>
                <a:effectLst/>
              </a:rPr>
              <a:t> </a:t>
            </a:r>
            <a:r>
              <a:rPr lang="en-US" b="1" dirty="0" smtClean="0">
                <a:solidFill>
                  <a:srgbClr val="00B0F0"/>
                </a:solidFill>
                <a:effectLst/>
              </a:rPr>
              <a:t>the Spiritual waters (the redeemed peoples) of </a:t>
            </a:r>
            <a:r>
              <a:rPr lang="en-US" b="1" dirty="0" smtClean="0">
                <a:solidFill>
                  <a:srgbClr val="00B0F0"/>
                </a:solidFill>
              </a:rPr>
              <a:t>Heaven,</a:t>
            </a:r>
            <a:r>
              <a:rPr lang="en-US" dirty="0" smtClean="0">
                <a:solidFill>
                  <a:schemeClr val="bg1"/>
                </a:solidFill>
                <a:effectLst/>
              </a:rPr>
              <a:t> the children of God, who are </a:t>
            </a:r>
            <a:r>
              <a:rPr lang="en-US" b="1" dirty="0" smtClean="0">
                <a:solidFill>
                  <a:schemeClr val="bg1"/>
                </a:solidFill>
                <a:effectLst>
                  <a:glow rad="749300">
                    <a:schemeClr val="accent1">
                      <a:lumMod val="60000"/>
                      <a:lumOff val="40000"/>
                    </a:schemeClr>
                  </a:glow>
                </a:effectLst>
              </a:rPr>
              <a:t>indwelt with the fullness of the Holy Ghost</a:t>
            </a:r>
            <a:r>
              <a:rPr lang="en-US" dirty="0" smtClean="0">
                <a:solidFill>
                  <a:schemeClr val="bg1"/>
                </a:solidFill>
                <a:effectLst/>
              </a:rPr>
              <a:t>, the indwelling of God, who is </a:t>
            </a:r>
            <a:r>
              <a:rPr lang="en-US" b="1" u="sng" dirty="0" smtClean="0">
                <a:solidFill>
                  <a:schemeClr val="bg1"/>
                </a:solidFill>
                <a:effectLst/>
              </a:rPr>
              <a:t>Love</a:t>
            </a:r>
            <a:r>
              <a:rPr lang="en-US" dirty="0" smtClean="0">
                <a:solidFill>
                  <a:schemeClr val="bg1"/>
                </a:solidFill>
                <a:effectLst/>
              </a:rPr>
              <a:t>, having victory over all things, having the </a:t>
            </a:r>
            <a:r>
              <a:rPr lang="en-US" b="1" dirty="0" smtClean="0">
                <a:solidFill>
                  <a:schemeClr val="accent1">
                    <a:lumMod val="60000"/>
                    <a:lumOff val="40000"/>
                  </a:schemeClr>
                </a:solidFill>
                <a:effectLst/>
              </a:rPr>
              <a:t>law of God</a:t>
            </a:r>
            <a:r>
              <a:rPr lang="en-US" dirty="0" smtClean="0">
                <a:solidFill>
                  <a:schemeClr val="bg1"/>
                </a:solidFill>
                <a:effectLst/>
              </a:rPr>
              <a:t> written in the heart by the Holy Ghost, having their Father's name, His perfect Character in their foreheads, shall </a:t>
            </a:r>
            <a:r>
              <a:rPr lang="en-US" b="1" u="sng" dirty="0" smtClean="0">
                <a:solidFill>
                  <a:schemeClr val="bg1"/>
                </a:solidFill>
                <a:effectLst/>
              </a:rPr>
              <a:t>STAND</a:t>
            </a:r>
            <a:r>
              <a:rPr lang="en-US" dirty="0" smtClean="0">
                <a:solidFill>
                  <a:schemeClr val="bg1"/>
                </a:solidFill>
                <a:effectLst/>
              </a:rPr>
              <a:t> upon the </a:t>
            </a:r>
            <a:r>
              <a:rPr lang="en-US" b="1" dirty="0">
                <a:solidFill>
                  <a:srgbClr val="002060"/>
                </a:solidFill>
                <a:effectLst>
                  <a:glow rad="495300">
                    <a:schemeClr val="accent5">
                      <a:satMod val="175000"/>
                    </a:schemeClr>
                  </a:glow>
                  <a:reflection dist="12700" dir="5400000" sy="-100000" algn="bl" rotWithShape="0"/>
                </a:effectLst>
              </a:rPr>
              <a:t>Sea</a:t>
            </a:r>
            <a:r>
              <a:rPr lang="en-US" dirty="0" smtClean="0">
                <a:solidFill>
                  <a:schemeClr val="bg1"/>
                </a:solidFill>
                <a:effectLst/>
              </a:rPr>
              <a:t> (covering/filling it as waters do), and thus are before (in front of) </a:t>
            </a:r>
            <a:r>
              <a:rPr lang="en-US" b="1" dirty="0" smtClean="0">
                <a:solidFill>
                  <a:schemeClr val="accent1">
                    <a:lumMod val="60000"/>
                    <a:lumOff val="40000"/>
                  </a:schemeClr>
                </a:solidFill>
                <a:effectLst/>
              </a:rPr>
              <a:t>the Throne of God</a:t>
            </a:r>
            <a:r>
              <a:rPr lang="en-US" dirty="0" smtClean="0">
                <a:solidFill>
                  <a:schemeClr val="bg1"/>
                </a:solidFill>
                <a:effectLst/>
              </a:rPr>
              <a:t>, and as God looks down at His purchased people, looking into His </a:t>
            </a:r>
            <a:r>
              <a:rPr lang="en-US" b="1" dirty="0" smtClean="0">
                <a:solidFill>
                  <a:srgbClr val="FFC000"/>
                </a:solidFill>
                <a:effectLst/>
              </a:rPr>
              <a:t>mirror</a:t>
            </a:r>
            <a:r>
              <a:rPr lang="en-US" b="1" dirty="0" smtClean="0">
                <a:solidFill>
                  <a:schemeClr val="bg1"/>
                </a:solidFill>
                <a:effectLst/>
              </a:rPr>
              <a:t>,</a:t>
            </a:r>
            <a:r>
              <a:rPr lang="en-US" dirty="0" smtClean="0">
                <a:solidFill>
                  <a:schemeClr val="bg1"/>
                </a:solidFill>
                <a:effectLst/>
              </a:rPr>
              <a:t> whom are all filled with the perfect </a:t>
            </a:r>
            <a:r>
              <a:rPr lang="en-US" b="1" u="sng" dirty="0" smtClean="0">
                <a:solidFill>
                  <a:schemeClr val="bg1"/>
                </a:solidFill>
                <a:effectLst/>
              </a:rPr>
              <a:t>Peace</a:t>
            </a:r>
            <a:r>
              <a:rPr lang="en-US" dirty="0" smtClean="0">
                <a:solidFill>
                  <a:schemeClr val="bg1"/>
                </a:solidFill>
                <a:effectLst/>
              </a:rPr>
              <a:t> of God, the Gospel (the great mystery of God) revealed in their lives, </a:t>
            </a:r>
            <a:r>
              <a:rPr lang="en-US" b="1" u="sng" dirty="0" smtClean="0">
                <a:solidFill>
                  <a:schemeClr val="bg1"/>
                </a:solidFill>
                <a:effectLst/>
              </a:rPr>
              <a:t>God sees His own face</a:t>
            </a:r>
            <a:r>
              <a:rPr lang="en-US" dirty="0" smtClean="0">
                <a:solidFill>
                  <a:schemeClr val="bg1"/>
                </a:solidFill>
                <a:effectLst/>
              </a:rPr>
              <a:t> (as it is in Christ Jesus, </a:t>
            </a:r>
            <a:r>
              <a:rPr lang="en-US" b="1" dirty="0" smtClean="0">
                <a:solidFill>
                  <a:srgbClr val="00B050"/>
                </a:solidFill>
                <a:effectLst/>
              </a:rPr>
              <a:t>2 Cor. </a:t>
            </a:r>
            <a:r>
              <a:rPr lang="en-US" dirty="0" smtClean="0">
                <a:solidFill>
                  <a:schemeClr val="bg1"/>
                </a:solidFill>
                <a:effectLst/>
              </a:rPr>
              <a:t>4:4-6), perfectly reflected and returned back to Himself – </a:t>
            </a:r>
            <a:r>
              <a:rPr lang="en-US" b="1" dirty="0" smtClean="0">
                <a:solidFill>
                  <a:schemeClr val="bg1"/>
                </a:solidFill>
                <a:effectLst>
                  <a:glow rad="1130300">
                    <a:schemeClr val="accent2">
                      <a:satMod val="175000"/>
                    </a:schemeClr>
                  </a:glow>
                </a:effectLst>
              </a:rPr>
              <a:t>Love</a:t>
            </a:r>
            <a:r>
              <a:rPr lang="en-US" dirty="0" smtClean="0">
                <a:solidFill>
                  <a:schemeClr val="bg1"/>
                </a:solidFill>
                <a:effectLst/>
              </a:rPr>
              <a:t>.</a:t>
            </a:r>
            <a:endParaRPr lang="en-US" dirty="0">
              <a:solidFill>
                <a:schemeClr val="bg1"/>
              </a:solidFill>
              <a:effectLst/>
            </a:endParaRPr>
          </a:p>
        </p:txBody>
      </p:sp>
    </p:spTree>
    <p:extLst>
      <p:ext uri="{BB962C8B-B14F-4D97-AF65-F5344CB8AC3E}">
        <p14:creationId xmlns="" xmlns:p14="http://schemas.microsoft.com/office/powerpoint/2010/main" val="399027072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138546"/>
            <a:ext cx="8229600" cy="761999"/>
          </a:xfrm>
        </p:spPr>
        <p:txBody>
          <a:bodyPr>
            <a:noAutofit/>
          </a:bodyPr>
          <a:lstStyle/>
          <a:p>
            <a:r>
              <a:rPr lang="en-US" sz="3600" dirty="0" smtClean="0">
                <a:solidFill>
                  <a:schemeClr val="bg1"/>
                </a:solidFill>
              </a:rPr>
              <a:t>God looks down at His redeemed …</a:t>
            </a:r>
            <a:endParaRPr lang="en-US" sz="3600" dirty="0">
              <a:solidFill>
                <a:schemeClr val="bg1"/>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942109"/>
            <a:ext cx="9144000" cy="5915891"/>
          </a:xfrm>
        </p:spPr>
      </p:pic>
    </p:spTree>
    <p:extLst>
      <p:ext uri="{BB962C8B-B14F-4D97-AF65-F5344CB8AC3E}">
        <p14:creationId xmlns="" xmlns:p14="http://schemas.microsoft.com/office/powerpoint/2010/main" val="152645704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138546"/>
            <a:ext cx="8229600" cy="665018"/>
          </a:xfrm>
        </p:spPr>
        <p:txBody>
          <a:bodyPr>
            <a:noAutofit/>
          </a:bodyPr>
          <a:lstStyle/>
          <a:p>
            <a:r>
              <a:rPr lang="en-US" sz="3400" dirty="0" smtClean="0">
                <a:solidFill>
                  <a:schemeClr val="bg1"/>
                </a:solidFill>
              </a:rPr>
              <a:t>… sees His own likeness of character – </a:t>
            </a:r>
            <a:r>
              <a:rPr lang="en-US" sz="3400" b="1" dirty="0" smtClean="0">
                <a:solidFill>
                  <a:schemeClr val="bg1"/>
                </a:solidFill>
                <a:effectLst>
                  <a:glow rad="1905000">
                    <a:schemeClr val="accent2">
                      <a:satMod val="175000"/>
                    </a:schemeClr>
                  </a:glow>
                </a:effectLst>
              </a:rPr>
              <a:t>Love</a:t>
            </a:r>
            <a:r>
              <a:rPr lang="en-US" sz="3400" dirty="0" smtClean="0">
                <a:solidFill>
                  <a:schemeClr val="bg1"/>
                </a:solidFill>
              </a:rPr>
              <a:t>.</a:t>
            </a:r>
            <a:endParaRPr lang="en-US" sz="3400" dirty="0">
              <a:solidFill>
                <a:schemeClr val="bg1"/>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831274"/>
            <a:ext cx="9144000" cy="4946072"/>
          </a:xfrm>
        </p:spPr>
      </p:pic>
      <p:sp>
        <p:nvSpPr>
          <p:cNvPr id="6" name="TextBox 5"/>
          <p:cNvSpPr txBox="1"/>
          <p:nvPr/>
        </p:nvSpPr>
        <p:spPr>
          <a:xfrm>
            <a:off x="0" y="5691654"/>
            <a:ext cx="9144000" cy="1200329"/>
          </a:xfrm>
          <a:prstGeom prst="rect">
            <a:avLst/>
          </a:prstGeom>
          <a:noFill/>
        </p:spPr>
        <p:txBody>
          <a:bodyPr wrap="square" rtlCol="0">
            <a:spAutoFit/>
          </a:bodyPr>
          <a:lstStyle/>
          <a:p>
            <a:pPr algn="ctr"/>
            <a:r>
              <a:rPr lang="en-US" sz="3600" dirty="0">
                <a:solidFill>
                  <a:schemeClr val="bg1"/>
                </a:solidFill>
              </a:rPr>
              <a:t>Proverbs 27:19 As in </a:t>
            </a:r>
            <a:r>
              <a:rPr lang="en-US" sz="3600" b="1" dirty="0">
                <a:solidFill>
                  <a:srgbClr val="00B0F0"/>
                </a:solidFill>
              </a:rPr>
              <a:t>water</a:t>
            </a:r>
            <a:r>
              <a:rPr lang="en-US" sz="3600" dirty="0">
                <a:solidFill>
                  <a:schemeClr val="bg1"/>
                </a:solidFill>
              </a:rPr>
              <a:t> </a:t>
            </a:r>
            <a:r>
              <a:rPr lang="en-US" sz="3600" b="1" u="sng" dirty="0">
                <a:solidFill>
                  <a:schemeClr val="bg1"/>
                </a:solidFill>
              </a:rPr>
              <a:t>face </a:t>
            </a:r>
            <a:r>
              <a:rPr lang="en-US" sz="3600" b="1" i="1" u="sng" dirty="0" err="1">
                <a:solidFill>
                  <a:schemeClr val="bg1"/>
                </a:solidFill>
              </a:rPr>
              <a:t>answereth</a:t>
            </a:r>
            <a:r>
              <a:rPr lang="en-US" sz="3600" b="1" u="sng" dirty="0">
                <a:solidFill>
                  <a:schemeClr val="bg1"/>
                </a:solidFill>
              </a:rPr>
              <a:t> to face</a:t>
            </a:r>
            <a:r>
              <a:rPr lang="en-US" sz="3600" dirty="0">
                <a:solidFill>
                  <a:schemeClr val="bg1"/>
                </a:solidFill>
              </a:rPr>
              <a:t>, </a:t>
            </a:r>
            <a:r>
              <a:rPr lang="en-US" sz="3600" dirty="0">
                <a:solidFill>
                  <a:srgbClr val="FFFF00"/>
                </a:solidFill>
              </a:rPr>
              <a:t>so the heart</a:t>
            </a:r>
            <a:r>
              <a:rPr lang="en-US" sz="3600" dirty="0">
                <a:solidFill>
                  <a:schemeClr val="bg1"/>
                </a:solidFill>
              </a:rPr>
              <a:t> of man to man</a:t>
            </a:r>
            <a:r>
              <a:rPr lang="en-US" sz="3600" dirty="0" smtClean="0">
                <a:solidFill>
                  <a:schemeClr val="bg1"/>
                </a:solidFill>
              </a:rPr>
              <a:t>.</a:t>
            </a:r>
            <a:endParaRPr lang="en-US" sz="3600" dirty="0">
              <a:solidFill>
                <a:schemeClr val="bg1"/>
              </a:solidFill>
            </a:endParaRPr>
          </a:p>
        </p:txBody>
      </p:sp>
    </p:spTree>
    <p:extLst>
      <p:ext uri="{BB962C8B-B14F-4D97-AF65-F5344CB8AC3E}">
        <p14:creationId xmlns="" xmlns:p14="http://schemas.microsoft.com/office/powerpoint/2010/main" val="150352126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138546"/>
            <a:ext cx="8229600" cy="665018"/>
          </a:xfrm>
        </p:spPr>
        <p:txBody>
          <a:bodyPr>
            <a:noAutofit/>
          </a:bodyPr>
          <a:lstStyle/>
          <a:p>
            <a:r>
              <a:rPr lang="en-US" sz="3400" dirty="0" smtClean="0">
                <a:solidFill>
                  <a:schemeClr val="bg1"/>
                </a:solidFill>
              </a:rPr>
              <a:t>Yet, the wicked are not so …</a:t>
            </a:r>
            <a:endParaRPr lang="en-US" sz="3400" dirty="0">
              <a:solidFill>
                <a:schemeClr val="bg1"/>
              </a:solidFill>
            </a:endParaRPr>
          </a:p>
        </p:txBody>
      </p:sp>
      <p:sp>
        <p:nvSpPr>
          <p:cNvPr id="3" name="Content Placeholder 2"/>
          <p:cNvSpPr>
            <a:spLocks noGrp="1"/>
          </p:cNvSpPr>
          <p:nvPr>
            <p:ph idx="1"/>
          </p:nvPr>
        </p:nvSpPr>
        <p:spPr>
          <a:xfrm>
            <a:off x="152400" y="789709"/>
            <a:ext cx="8880764" cy="5888181"/>
          </a:xfrm>
        </p:spPr>
        <p:txBody>
          <a:bodyPr>
            <a:normAutofit fontScale="92500"/>
          </a:bodyPr>
          <a:lstStyle/>
          <a:p>
            <a:pPr lvl="1"/>
            <a:r>
              <a:rPr lang="en-US" sz="3200" dirty="0" smtClean="0">
                <a:solidFill>
                  <a:schemeClr val="bg1"/>
                </a:solidFill>
                <a:effectLst/>
              </a:rPr>
              <a:t>Isa 57:20  But the wicked are like the troubled </a:t>
            </a:r>
            <a:r>
              <a:rPr lang="en-US" sz="3200" b="1" dirty="0" smtClean="0">
                <a:solidFill>
                  <a:srgbClr val="002060"/>
                </a:solidFill>
                <a:effectLst>
                  <a:glow rad="495300">
                    <a:schemeClr val="accent5">
                      <a:satMod val="175000"/>
                    </a:schemeClr>
                  </a:glow>
                  <a:reflection dist="12700" dir="5400000" sy="-100000" algn="bl" rotWithShape="0"/>
                </a:effectLst>
              </a:rPr>
              <a:t>sea</a:t>
            </a:r>
            <a:r>
              <a:rPr lang="en-US" sz="3200" dirty="0" smtClean="0">
                <a:solidFill>
                  <a:schemeClr val="bg1"/>
                </a:solidFill>
                <a:effectLst/>
              </a:rPr>
              <a:t>, when it </a:t>
            </a:r>
            <a:r>
              <a:rPr lang="en-US" sz="3200" b="1" u="sng" dirty="0" smtClean="0">
                <a:solidFill>
                  <a:schemeClr val="bg1"/>
                </a:solidFill>
                <a:effectLst/>
              </a:rPr>
              <a:t>cannot</a:t>
            </a:r>
            <a:r>
              <a:rPr lang="en-US" sz="3200" dirty="0" smtClean="0">
                <a:solidFill>
                  <a:schemeClr val="bg1"/>
                </a:solidFill>
                <a:effectLst/>
              </a:rPr>
              <a:t> rest, whose </a:t>
            </a:r>
            <a:r>
              <a:rPr lang="en-US" sz="3200" b="1" dirty="0" smtClean="0">
                <a:solidFill>
                  <a:srgbClr val="0070C0"/>
                </a:solidFill>
                <a:effectLst/>
              </a:rPr>
              <a:t>waters</a:t>
            </a:r>
            <a:r>
              <a:rPr lang="en-US" sz="3200" dirty="0" smtClean="0">
                <a:solidFill>
                  <a:schemeClr val="bg1"/>
                </a:solidFill>
                <a:effectLst/>
              </a:rPr>
              <a:t> cast up mire and dirt.</a:t>
            </a:r>
          </a:p>
          <a:p>
            <a:endParaRPr lang="en-US" sz="1000" dirty="0">
              <a:solidFill>
                <a:schemeClr val="bg1"/>
              </a:solidFill>
            </a:endParaRPr>
          </a:p>
          <a:p>
            <a:r>
              <a:rPr lang="en-US" dirty="0" smtClean="0">
                <a:solidFill>
                  <a:schemeClr val="bg1"/>
                </a:solidFill>
                <a:effectLst/>
              </a:rPr>
              <a:t>A </a:t>
            </a:r>
            <a:r>
              <a:rPr lang="en-US" b="1" u="sng" dirty="0" smtClean="0">
                <a:solidFill>
                  <a:schemeClr val="bg1"/>
                </a:solidFill>
                <a:effectLst/>
              </a:rPr>
              <a:t>troubled</a:t>
            </a:r>
            <a:r>
              <a:rPr lang="en-US" dirty="0" smtClean="0">
                <a:solidFill>
                  <a:schemeClr val="bg1"/>
                </a:solidFill>
                <a:effectLst/>
              </a:rPr>
              <a:t> </a:t>
            </a:r>
            <a:r>
              <a:rPr lang="en-US" b="1" dirty="0">
                <a:solidFill>
                  <a:srgbClr val="002060"/>
                </a:solidFill>
                <a:effectLst>
                  <a:glow rad="495300">
                    <a:schemeClr val="accent5">
                      <a:satMod val="175000"/>
                    </a:schemeClr>
                  </a:glow>
                  <a:reflection dist="12700" dir="5400000" sy="-100000" algn="bl" rotWithShape="0"/>
                </a:effectLst>
              </a:rPr>
              <a:t>Sea</a:t>
            </a:r>
            <a:r>
              <a:rPr lang="en-US" dirty="0" smtClean="0">
                <a:solidFill>
                  <a:schemeClr val="bg1"/>
                </a:solidFill>
                <a:effectLst/>
              </a:rPr>
              <a:t>, the finally impenitent and unrepentant sinners only stir up the mire and dirt of </a:t>
            </a:r>
            <a:r>
              <a:rPr lang="en-US" b="1" dirty="0" smtClean="0">
                <a:effectLst>
                  <a:glow rad="800100">
                    <a:srgbClr val="FF0000"/>
                  </a:glow>
                </a:effectLst>
              </a:rPr>
              <a:t>sin</a:t>
            </a:r>
            <a:r>
              <a:rPr lang="en-US" dirty="0" smtClean="0">
                <a:solidFill>
                  <a:schemeClr val="bg1"/>
                </a:solidFill>
                <a:effectLst/>
              </a:rPr>
              <a:t> of their own hearts from the depths below, darkening the </a:t>
            </a:r>
            <a:r>
              <a:rPr lang="en-US" b="1" dirty="0" smtClean="0">
                <a:solidFill>
                  <a:srgbClr val="0070C0"/>
                </a:solidFill>
                <a:effectLst/>
              </a:rPr>
              <a:t>waters</a:t>
            </a:r>
            <a:r>
              <a:rPr lang="en-US" dirty="0" smtClean="0">
                <a:solidFill>
                  <a:schemeClr val="bg1"/>
                </a:solidFill>
                <a:effectLst/>
              </a:rPr>
              <a:t>, raging and foaming out their own shame (</a:t>
            </a:r>
            <a:r>
              <a:rPr lang="en-US" b="1" dirty="0" smtClean="0">
                <a:solidFill>
                  <a:srgbClr val="00B050"/>
                </a:solidFill>
                <a:effectLst/>
              </a:rPr>
              <a:t>Jud.</a:t>
            </a:r>
            <a:r>
              <a:rPr lang="en-US" dirty="0" smtClean="0">
                <a:solidFill>
                  <a:schemeClr val="bg1"/>
                </a:solidFill>
                <a:effectLst/>
              </a:rPr>
              <a:t> 1:13), distorting the image that was to be perfectly reproduced through Christ Jesus, and so </a:t>
            </a:r>
            <a:r>
              <a:rPr lang="en-US" b="1" u="sng" dirty="0" smtClean="0">
                <a:solidFill>
                  <a:schemeClr val="bg1"/>
                </a:solidFill>
                <a:effectLst/>
              </a:rPr>
              <a:t>cannot</a:t>
            </a:r>
            <a:r>
              <a:rPr lang="en-US" dirty="0" smtClean="0">
                <a:solidFill>
                  <a:schemeClr val="bg1"/>
                </a:solidFill>
                <a:effectLst/>
              </a:rPr>
              <a:t> reflect the </a:t>
            </a:r>
            <a:r>
              <a:rPr lang="en-US" b="1" dirty="0" smtClean="0">
                <a:solidFill>
                  <a:schemeClr val="bg1"/>
                </a:solidFill>
                <a:effectLst>
                  <a:glow rad="838200">
                    <a:schemeClr val="accent2">
                      <a:satMod val="175000"/>
                    </a:schemeClr>
                  </a:glow>
                </a:effectLst>
              </a:rPr>
              <a:t>love of God</a:t>
            </a:r>
            <a:r>
              <a:rPr lang="en-US" dirty="0" smtClean="0">
                <a:solidFill>
                  <a:schemeClr val="bg1"/>
                </a:solidFill>
                <a:effectLst/>
              </a:rPr>
              <a:t> back to Him who is </a:t>
            </a:r>
            <a:r>
              <a:rPr lang="en-US" b="1" dirty="0" smtClean="0">
                <a:solidFill>
                  <a:schemeClr val="bg1"/>
                </a:solidFill>
                <a:effectLst>
                  <a:glow rad="901700">
                    <a:schemeClr val="accent2">
                      <a:satMod val="175000"/>
                    </a:schemeClr>
                  </a:glow>
                </a:effectLst>
              </a:rPr>
              <a:t>Love</a:t>
            </a:r>
            <a:r>
              <a:rPr lang="en-US" dirty="0" smtClean="0">
                <a:solidFill>
                  <a:schemeClr val="bg1"/>
                </a:solidFill>
                <a:effectLst/>
              </a:rPr>
              <a:t>, and shall </a:t>
            </a:r>
            <a:r>
              <a:rPr lang="en-US" b="1" u="sng" dirty="0" smtClean="0">
                <a:solidFill>
                  <a:schemeClr val="bg1"/>
                </a:solidFill>
                <a:effectLst/>
              </a:rPr>
              <a:t>never</a:t>
            </a:r>
            <a:r>
              <a:rPr lang="en-US" dirty="0" smtClean="0">
                <a:solidFill>
                  <a:schemeClr val="bg1"/>
                </a:solidFill>
                <a:effectLst/>
              </a:rPr>
              <a:t> stand, but are brought down, only to remain forever fallen.</a:t>
            </a:r>
            <a:endParaRPr lang="en-US" dirty="0">
              <a:solidFill>
                <a:schemeClr val="bg1"/>
              </a:solidFill>
              <a:effectLst/>
            </a:endParaRPr>
          </a:p>
        </p:txBody>
      </p:sp>
    </p:spTree>
    <p:extLst>
      <p:ext uri="{BB962C8B-B14F-4D97-AF65-F5344CB8AC3E}">
        <p14:creationId xmlns="" xmlns:p14="http://schemas.microsoft.com/office/powerpoint/2010/main" val="91826976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138546"/>
            <a:ext cx="8229600" cy="665018"/>
          </a:xfrm>
        </p:spPr>
        <p:txBody>
          <a:bodyPr>
            <a:noAutofit/>
          </a:bodyPr>
          <a:lstStyle/>
          <a:p>
            <a:r>
              <a:rPr lang="en-US" sz="3400" dirty="0" smtClean="0">
                <a:solidFill>
                  <a:schemeClr val="bg1"/>
                </a:solidFill>
              </a:rPr>
              <a:t>… sees His own likeness of character – </a:t>
            </a:r>
            <a:r>
              <a:rPr lang="en-US" sz="3400" b="1" dirty="0" smtClean="0">
                <a:solidFill>
                  <a:schemeClr val="bg1"/>
                </a:solidFill>
                <a:effectLst>
                  <a:glow rad="1905000">
                    <a:schemeClr val="accent2">
                      <a:satMod val="175000"/>
                    </a:schemeClr>
                  </a:glow>
                </a:effectLst>
              </a:rPr>
              <a:t>Love</a:t>
            </a:r>
            <a:r>
              <a:rPr lang="en-US" sz="3400" dirty="0" smtClean="0">
                <a:solidFill>
                  <a:schemeClr val="bg1"/>
                </a:solidFill>
              </a:rPr>
              <a:t>.</a:t>
            </a:r>
            <a:endParaRPr lang="en-US" sz="3400" dirty="0">
              <a:solidFill>
                <a:schemeClr val="bg1"/>
              </a:solidFill>
            </a:endParaRPr>
          </a:p>
        </p:txBody>
      </p:sp>
      <p:sp>
        <p:nvSpPr>
          <p:cNvPr id="6" name="TextBox 5"/>
          <p:cNvSpPr txBox="1"/>
          <p:nvPr/>
        </p:nvSpPr>
        <p:spPr>
          <a:xfrm>
            <a:off x="0" y="5691654"/>
            <a:ext cx="9144000" cy="1200329"/>
          </a:xfrm>
          <a:prstGeom prst="rect">
            <a:avLst/>
          </a:prstGeom>
          <a:noFill/>
        </p:spPr>
        <p:txBody>
          <a:bodyPr wrap="square" rtlCol="0">
            <a:spAutoFit/>
          </a:bodyPr>
          <a:lstStyle/>
          <a:p>
            <a:pPr algn="ctr"/>
            <a:r>
              <a:rPr lang="en-US" sz="3600" dirty="0">
                <a:solidFill>
                  <a:schemeClr val="bg1"/>
                </a:solidFill>
              </a:rPr>
              <a:t>Proverbs 27:19 As in </a:t>
            </a:r>
            <a:r>
              <a:rPr lang="en-US" sz="3600" b="1" dirty="0">
                <a:solidFill>
                  <a:srgbClr val="00B0F0"/>
                </a:solidFill>
              </a:rPr>
              <a:t>water</a:t>
            </a:r>
            <a:r>
              <a:rPr lang="en-US" sz="3600" dirty="0">
                <a:solidFill>
                  <a:schemeClr val="bg1"/>
                </a:solidFill>
              </a:rPr>
              <a:t> </a:t>
            </a:r>
            <a:r>
              <a:rPr lang="en-US" sz="3600" b="1" u="sng" dirty="0">
                <a:solidFill>
                  <a:schemeClr val="bg1"/>
                </a:solidFill>
              </a:rPr>
              <a:t>face </a:t>
            </a:r>
            <a:r>
              <a:rPr lang="en-US" sz="3600" b="1" i="1" u="sng" dirty="0" err="1">
                <a:solidFill>
                  <a:schemeClr val="bg1"/>
                </a:solidFill>
              </a:rPr>
              <a:t>answereth</a:t>
            </a:r>
            <a:r>
              <a:rPr lang="en-US" sz="3600" b="1" u="sng" dirty="0">
                <a:solidFill>
                  <a:schemeClr val="bg1"/>
                </a:solidFill>
              </a:rPr>
              <a:t> to face</a:t>
            </a:r>
            <a:r>
              <a:rPr lang="en-US" sz="3600" dirty="0">
                <a:solidFill>
                  <a:schemeClr val="bg1"/>
                </a:solidFill>
              </a:rPr>
              <a:t>, </a:t>
            </a:r>
            <a:r>
              <a:rPr lang="en-US" sz="3600" dirty="0">
                <a:solidFill>
                  <a:srgbClr val="FFFF00"/>
                </a:solidFill>
              </a:rPr>
              <a:t>so the heart</a:t>
            </a:r>
            <a:r>
              <a:rPr lang="en-US" sz="3600" dirty="0">
                <a:solidFill>
                  <a:schemeClr val="bg1"/>
                </a:solidFill>
              </a:rPr>
              <a:t> of man to man</a:t>
            </a:r>
            <a:r>
              <a:rPr lang="en-US" sz="3600" dirty="0" smtClean="0">
                <a:solidFill>
                  <a:schemeClr val="bg1"/>
                </a:solidFill>
              </a:rPr>
              <a:t>.</a:t>
            </a:r>
            <a:endParaRPr lang="en-US" sz="3600" dirty="0">
              <a:solidFill>
                <a:schemeClr val="bg1"/>
              </a:solidFill>
            </a:endParaRPr>
          </a:p>
        </p:txBody>
      </p:sp>
      <p:sp>
        <p:nvSpPr>
          <p:cNvPr id="3" name="Content Placeholder 2"/>
          <p:cNvSpPr>
            <a:spLocks noGrp="1"/>
          </p:cNvSpPr>
          <p:nvPr>
            <p:ph idx="1"/>
          </p:nvPr>
        </p:nvSpPr>
        <p:spPr>
          <a:xfrm>
            <a:off x="110836" y="817419"/>
            <a:ext cx="8922328" cy="4874236"/>
          </a:xfrm>
        </p:spPr>
        <p:txBody>
          <a:bodyPr anchor="ctr">
            <a:normAutofit/>
          </a:bodyPr>
          <a:lstStyle/>
          <a:p>
            <a:r>
              <a:rPr lang="en-US" dirty="0" smtClean="0">
                <a:solidFill>
                  <a:schemeClr val="bg1"/>
                </a:solidFill>
                <a:effectLst/>
              </a:rPr>
              <a:t>“</a:t>
            </a:r>
            <a:r>
              <a:rPr lang="en-US" dirty="0" smtClean="0">
                <a:solidFill>
                  <a:schemeClr val="bg1"/>
                </a:solidFill>
              </a:rPr>
              <a:t>... </a:t>
            </a:r>
            <a:r>
              <a:rPr lang="en-US" b="1" u="sng" dirty="0">
                <a:solidFill>
                  <a:schemeClr val="bg1"/>
                </a:solidFill>
              </a:rPr>
              <a:t>The image of God is restored</a:t>
            </a:r>
            <a:r>
              <a:rPr lang="en-US" dirty="0">
                <a:solidFill>
                  <a:schemeClr val="bg1"/>
                </a:solidFill>
              </a:rPr>
              <a:t> to the soul, and </a:t>
            </a:r>
            <a:r>
              <a:rPr lang="en-US" b="1" u="sng" dirty="0">
                <a:solidFill>
                  <a:schemeClr val="bg1"/>
                </a:solidFill>
              </a:rPr>
              <a:t>day by day</a:t>
            </a:r>
            <a:r>
              <a:rPr lang="en-US" dirty="0">
                <a:solidFill>
                  <a:schemeClr val="bg1"/>
                </a:solidFill>
              </a:rPr>
              <a:t> he is strengthened and renewed by grace, and is enabled more and more </a:t>
            </a:r>
            <a:r>
              <a:rPr lang="en-US" b="1" u="sng" dirty="0">
                <a:solidFill>
                  <a:schemeClr val="bg1"/>
                </a:solidFill>
              </a:rPr>
              <a:t>perfectly to </a:t>
            </a:r>
            <a:r>
              <a:rPr lang="en-US" b="1" dirty="0" smtClean="0">
                <a:solidFill>
                  <a:srgbClr val="002060"/>
                </a:solidFill>
                <a:effectLst>
                  <a:glow rad="495300">
                    <a:schemeClr val="accent5">
                      <a:satMod val="175000"/>
                    </a:schemeClr>
                  </a:glow>
                  <a:reflection dist="12700" dir="5400000" sy="-100000" algn="bl" rotWithShape="0"/>
                </a:effectLst>
              </a:rPr>
              <a:t>reflect</a:t>
            </a:r>
            <a:r>
              <a:rPr lang="en-US" b="1" u="sng" dirty="0" smtClean="0">
                <a:solidFill>
                  <a:schemeClr val="bg1"/>
                </a:solidFill>
              </a:rPr>
              <a:t> </a:t>
            </a:r>
            <a:r>
              <a:rPr lang="en-US" b="1" u="sng" dirty="0">
                <a:solidFill>
                  <a:schemeClr val="bg1"/>
                </a:solidFill>
              </a:rPr>
              <a:t>the character of Christ in righteousness and true holiness</a:t>
            </a:r>
            <a:r>
              <a:rPr lang="en-US" dirty="0">
                <a:solidFill>
                  <a:schemeClr val="bg1"/>
                </a:solidFill>
              </a:rPr>
              <a:t>. {RH, September 17, 1895 par. 7</a:t>
            </a:r>
            <a:r>
              <a:rPr lang="en-US" dirty="0" smtClean="0">
                <a:solidFill>
                  <a:schemeClr val="bg1"/>
                </a:solidFill>
              </a:rPr>
              <a:t>}...” </a:t>
            </a:r>
            <a:r>
              <a:rPr lang="en-US" b="1" dirty="0" smtClean="0">
                <a:solidFill>
                  <a:srgbClr val="00B0F0"/>
                </a:solidFill>
              </a:rPr>
              <a:t>– The (Advent) Review and (Sabbath) Herald; September 17, 1895 par. 7</a:t>
            </a:r>
            <a:endParaRPr lang="en-US" b="1" dirty="0">
              <a:solidFill>
                <a:srgbClr val="00B0F0"/>
              </a:solidFill>
              <a:effectLst/>
            </a:endParaRPr>
          </a:p>
        </p:txBody>
      </p:sp>
    </p:spTree>
    <p:extLst>
      <p:ext uri="{BB962C8B-B14F-4D97-AF65-F5344CB8AC3E}">
        <p14:creationId xmlns="" xmlns:p14="http://schemas.microsoft.com/office/powerpoint/2010/main" val="42421537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2276</TotalTime>
  <Words>8695</Words>
  <Application>Microsoft Office PowerPoint</Application>
  <PresentationFormat>On-screen Show (4:3)</PresentationFormat>
  <Paragraphs>541</Paragraphs>
  <Slides>106</Slides>
  <Notes>0</Notes>
  <HiddenSlides>0</HiddenSlides>
  <MMClips>0</MMClips>
  <ScaleCrop>false</ScaleCrop>
  <HeadingPairs>
    <vt:vector size="4" baseType="variant">
      <vt:variant>
        <vt:lpstr>Theme</vt:lpstr>
      </vt:variant>
      <vt:variant>
        <vt:i4>1</vt:i4>
      </vt:variant>
      <vt:variant>
        <vt:lpstr>Slide Titles</vt:lpstr>
      </vt:variant>
      <vt:variant>
        <vt:i4>106</vt:i4>
      </vt:variant>
    </vt:vector>
  </HeadingPairs>
  <TitlesOfParts>
    <vt:vector size="107" baseType="lpstr">
      <vt:lpstr>Office Theme</vt:lpstr>
      <vt:lpstr>The Sea of Glass</vt:lpstr>
      <vt:lpstr>Scripture Reading:  Rev. 15:1-2 KJB</vt:lpstr>
      <vt:lpstr>Slide 3</vt:lpstr>
      <vt:lpstr>Slide 4</vt:lpstr>
      <vt:lpstr>Slide 5</vt:lpstr>
      <vt:lpstr>Slide 6</vt:lpstr>
      <vt:lpstr>Slide 7</vt:lpstr>
      <vt:lpstr>Notice:</vt:lpstr>
      <vt:lpstr>Notice:</vt:lpstr>
      <vt:lpstr>Notice:</vt:lpstr>
      <vt:lpstr>Notice:</vt:lpstr>
      <vt:lpstr>Notice:</vt:lpstr>
      <vt:lpstr>Notice, Jesus Himself:</vt:lpstr>
      <vt:lpstr>Slide 14</vt:lpstr>
      <vt:lpstr>If a person were to understand the following verse, they would have one of the very keys in scripture to unlock the wisdom of God, for therein is every teaching of God in the plan of redemption:</vt:lpstr>
      <vt:lpstr>Slide 16</vt:lpstr>
      <vt:lpstr>Joh 14:6  Jesus saith unto him, I am the way, the truth, and the life: no man cometh unto the Father, but by me. </vt:lpstr>
      <vt:lpstr>Let’s consider again our texts in that light, and also give an additional verse which adds some further detail:</vt:lpstr>
      <vt:lpstr>What, then, is this  the Sea of Glass?</vt:lpstr>
      <vt:lpstr>In Revelation 15:2 we see the ultimate triumph of the saints of God, in the expression “them that had gotten the victory”, over 4 things:</vt:lpstr>
      <vt:lpstr>Victory:  1. over “the beast” (Rev. 13:1-10)</vt:lpstr>
      <vt:lpstr>Victory:  2. over his “image” (Rev. 13:11-17)</vt:lpstr>
      <vt:lpstr>“the Beast” and his “Image”</vt:lpstr>
      <vt:lpstr>“the Beast” and his “Image”</vt:lpstr>
      <vt:lpstr>“the Beast” and his “Image”</vt:lpstr>
      <vt:lpstr>Victory:  3. over the “mark” of “the beast” (Rev. 13:16,17, 14:9,11, 15:2, 16:2, 19:20, 20:4)</vt:lpstr>
      <vt:lpstr>Victory:  3. over the “mark” of “the beast” (Rev. 13:16,17, 14:9,11, 15:2, 16:2, 19:20, 20:4)</vt:lpstr>
      <vt:lpstr>Victory:  3. over the “mark” of “the beast” (Rev. 13:16,17, 14:9,11, 15:2, 16:2, 19:20, 20:4)</vt:lpstr>
      <vt:lpstr>Victory:  3. over the “mark” of “the beast” (Rev. 13:16,17, 14:9,11, 15:2, 16:2, 19:20, 20:4)</vt:lpstr>
      <vt:lpstr>Victory:  3. over the “mark” of “the beast” (Rev. 13:16,17, 14:9,11, 15:2, 16:2, 19:20, 20:4)</vt:lpstr>
      <vt:lpstr>Victory:  3. over the “mark” of “the beast” (Rev. 13:16,17, 14:9,11, 15:2, 16:2, 19:20, 20:4)</vt:lpstr>
      <vt:lpstr>Victory:  3. over the “mark” of “the beast” (Rev. 13:16,17, 14:9,11, 15:2, 16:2, 19:20, 20:4)</vt:lpstr>
      <vt:lpstr>Victory:  3. over the “mark” of “the beast” (Rev. 13:16,17, 14:9,11, 15:2, 16:2, 19:20, 20:4)</vt:lpstr>
      <vt:lpstr>Victory:  3. over the “mark” of “the beast” (Rev. 13:16,17, 14:9,11, 15:2, 16:2, 19:20, 20:4)</vt:lpstr>
      <vt:lpstr>Victory:  3. over the “mark” of “the beast” (Rev. 13:16,17, 14:9,11, 15:2, 16:2, 19:20, 20:4)</vt:lpstr>
      <vt:lpstr>Victory:  3. over the “mark” of “the beast” (Rev. 13:16,17, 14:9,11, 15:2, 16:2, 19:20, 20:4)</vt:lpstr>
      <vt:lpstr>Victory:  3. over the “mark” of “the beast” (Rev. 13:16,17, 14:9,11, 15:2, 16:2, 19:20, 20:4)</vt:lpstr>
      <vt:lpstr>Victory:  3. over the “mark” of “the beast” (Rev. 13:16,17, 14:9,11, 15:2, 16:2, 19:20, 20:4)</vt:lpstr>
      <vt:lpstr>Victory:  3. over the “mark” of “the beast” (Rev. 13:16,17, 14:9,11, 15:2, 16:2, 19:20, 20:4)</vt:lpstr>
      <vt:lpstr>Victory:  3. over the “mark” of “the beast” (Rev. 13:16,17, 14:9,11, 15:2, 16:2, 19:20, 20:4)</vt:lpstr>
      <vt:lpstr>Victory:  4. over “the number of his name”, being “six hundred threescore and six” (Rev. 13:17-18, 14:11, 15:2)</vt:lpstr>
      <vt:lpstr>Victory:  4. over “the number of his name”, being “six hundred threescore and six” (Rev. 13:17-18, 14:11, 15:2)</vt:lpstr>
      <vt:lpstr>Victory:  4. over “the number of his name”, being “six hundred threescore and six” (Rev. 13:17-18, 14:11, 15:2)</vt:lpstr>
      <vt:lpstr>Victory:  4. over “the number of his name”, being “six hundred threescore and six” (Rev. 13:17-18, 14:11, 15:2)</vt:lpstr>
      <vt:lpstr>Victory:  4. over “the number of his name”, being “six hundred threescore and six” (Rev. 13:17-18, 14:11, 15:2)</vt:lpstr>
      <vt:lpstr>Victory:  4. over “the number of his name”, being “six hundred threescore and six” (Rev. 13:17-18, 14:11, 15:2)</vt:lpstr>
      <vt:lpstr>Victory:  4. over “the number of his name”, being “six hundred threescore and six” (Rev. 13:17-18, 14:11, 15:2)</vt:lpstr>
      <vt:lpstr>Victory:  4. over “the number of his name”, being “six hundred threescore and six” (Rev. 13:17-18, 14:11, 15:2)</vt:lpstr>
      <vt:lpstr>Victory:  4. over “the number of his name”, being “six hundred threescore and six” (Rev. 13:17-18, 14:11, 15:2)</vt:lpstr>
      <vt:lpstr>Victory:  4. over “the number of his name”, being “six hundred threescore and six” (Rev. 13:17-18, 14:11, 15:2)</vt:lpstr>
      <vt:lpstr>Having briefly covered those 4 things, let us return unto consideration of the Sea of Glass:</vt:lpstr>
      <vt:lpstr>Where is the Sea of Glass located?</vt:lpstr>
      <vt:lpstr>What is a Sea?</vt:lpstr>
      <vt:lpstr>What is a Sea?</vt:lpstr>
      <vt:lpstr>This is important to understand, as the “waters” actually “cover” the Sea.</vt:lpstr>
      <vt:lpstr>This is important to understand, as the “waters” actually “cover” the Sea.</vt:lpstr>
      <vt:lpstr>Yet, the Sea is more than is revealed in Gen. 1:10, as we also know it is connected to the Sanctuary, as per Psa. 77:13.</vt:lpstr>
      <vt:lpstr>Yet, the Sea is more than is revealed in Gen. 1:10, as we also know it is connected to the Sanctuary, as per Psa. 77:13.</vt:lpstr>
      <vt:lpstr>Yet, the Sea is more than is revealed in Gen. 1:10, as we also know it is connected to the Sanctuary, as per Psa. 77:13.</vt:lpstr>
      <vt:lpstr>Yet, the Sea is more than is revealed in Gen. 1:10, as we also know it is connected to the Sanctuary, as per Psa. 77:13.</vt:lpstr>
      <vt:lpstr>Yet, the Sea is more than is revealed in Gen. 1:10, as we also know it is connected to the Sanctuary, as per Psa. 77:13.</vt:lpstr>
      <vt:lpstr>Yet, the Sea is more than is revealed in Gen. 1:10, as we also know it is connected to the Sanctuary, as per Psa. 77:13.</vt:lpstr>
      <vt:lpstr>What then are the “waters” that “cover” the Sea?</vt:lpstr>
      <vt:lpstr>There are two kinds of “waters”:</vt:lpstr>
      <vt:lpstr>There are two kinds of “waters”:</vt:lpstr>
      <vt:lpstr>The “waters” of the “laver” or brasen Sea, deal with God’s people, who are Heavenly minded, for the unrepentant do not wash therein.</vt:lpstr>
      <vt:lpstr>The Bible says that this Sea is made of “glass” (Rev. 4:6, 15:2), what then is this “glass”?</vt:lpstr>
      <vt:lpstr>The Bible says that this Sea is made of “glass” (Rev. 4:6, 15:2), what then is this “glass”?</vt:lpstr>
      <vt:lpstr>The “glass” of the Sea is made of the mirrors of the women of the “camp of the saints”:</vt:lpstr>
      <vt:lpstr>The Bible says that this Sea is made of “glass” (Rev. 4:6, 15:2), what then is this “glass”?</vt:lpstr>
      <vt:lpstr>The Bible says that this Sea is made of “glass” (Rev. 4:6, 15:2), what then is this “glass”?</vt:lpstr>
      <vt:lpstr>Yet this Sea is like unto “crystal”, what then is this “crystal” and what is it related to?</vt:lpstr>
      <vt:lpstr>Yet this Sea is like unto “crystal”, what then is this “crystal” and what is it related to?</vt:lpstr>
      <vt:lpstr>Yet this Sea is like unto “crystal”, what then is this “crystal” and what is it related to?</vt:lpstr>
      <vt:lpstr>God’s sapphire Throne:</vt:lpstr>
      <vt:lpstr>Yet this Sea is like unto “crystal”, what then is this “crystal” and what is it related to?</vt:lpstr>
      <vt:lpstr>God’s sapphire Law of Ten Commandments:</vt:lpstr>
      <vt:lpstr>Yet this Sea is like unto “crystal”, what then is this “crystal” and what is it related to?</vt:lpstr>
      <vt:lpstr>Even according to non-scriptural sources, such as the Legends of the Jews, by Louis Ginzberg, picked up on this,</vt:lpstr>
      <vt:lpstr>Even according to non-scriptural sources, such as the Legends of the Jews, by Louis Ginzberg, picked up on this,</vt:lpstr>
      <vt:lpstr>Even according to the ‘Targum’:</vt:lpstr>
      <vt:lpstr>Even the priests were to wear the “blue” ribband, to remind them of keeping God’s Law in all things:</vt:lpstr>
      <vt:lpstr>Even the priests were to wear the “blue” ribband, to remind them of keeping God’s Law in all things:</vt:lpstr>
      <vt:lpstr>This “Sea of glass”,  that was “like unto crystal” was “mingled with fire”, what is this “fire” which is “mingled” with it?</vt:lpstr>
      <vt:lpstr>This “Sea of glass”,  that was “like unto crystal” was “mingled with fire”, what is this “fire” which is “mingled” with it?</vt:lpstr>
      <vt:lpstr>This “Sea of glass”,  that was “like unto crystal” was “mingled with fire”, what is this “fire” which is “mingled” with it?</vt:lpstr>
      <vt:lpstr>This “Sea of glass”,  that was “like unto crystal” was “mingled with fire”, what is this “fire” which is “mingled” with it?</vt:lpstr>
      <vt:lpstr>This “Sea of glass”,  that was “like unto crystal” was “mingled with fire”, what is this “fire” which is “mingled” with it?</vt:lpstr>
      <vt:lpstr>This “Sea of glass”,  that was “like unto crystal” was “mingled with fire”, what is this “fire” which is “mingled” with it?</vt:lpstr>
      <vt:lpstr>This “Sea of glass”,  that was “like unto crystal” was “mingled with fire”, what is this “fire” which is “mingled” with it?</vt:lpstr>
      <vt:lpstr>This “Sea of glass”,  that was “like unto crystal” was “mingled with fire”, what is this “fire” which is “mingled” with it?</vt:lpstr>
      <vt:lpstr>This “Sea of glass”,  that was “like unto crystal” was “mingled with fire”, what is this “fire” which is “mingled” with it?</vt:lpstr>
      <vt:lpstr>It is written that those who obtain the “victory” stand on the Sea of glass.</vt:lpstr>
      <vt:lpstr>What does it mean to stand on the Sea of glass?</vt:lpstr>
      <vt:lpstr>What does it mean to stand on the Sea of glass?</vt:lpstr>
      <vt:lpstr>God looks down at His redeemed …</vt:lpstr>
      <vt:lpstr>… sees His own likeness of character – Love.</vt:lpstr>
      <vt:lpstr>Yet, the wicked are not so …</vt:lpstr>
      <vt:lpstr>… sees His own likeness of character – Love.</vt:lpstr>
      <vt:lpstr>… sees His own likeness of character – Love.</vt:lpstr>
      <vt:lpstr>… sees His own likeness of character – Love.</vt:lpstr>
      <vt:lpstr>Slide 102</vt:lpstr>
      <vt:lpstr>Slide 103</vt:lpstr>
      <vt:lpstr>Slide 104</vt:lpstr>
      <vt:lpstr>Slide 105</vt:lpstr>
      <vt:lpstr>Slide 106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Sea of Glass</dc:title>
  <dc:creator>AWHN</dc:creator>
  <cp:lastModifiedBy>AWHN</cp:lastModifiedBy>
  <cp:revision>346</cp:revision>
  <dcterms:created xsi:type="dcterms:W3CDTF">2019-02-27T22:03:23Z</dcterms:created>
  <dcterms:modified xsi:type="dcterms:W3CDTF">2019-04-16T01:10:00Z</dcterms:modified>
</cp:coreProperties>
</file>