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6" r:id="rId10"/>
    <p:sldId id="265" r:id="rId11"/>
    <p:sldId id="293" r:id="rId12"/>
    <p:sldId id="294" r:id="rId13"/>
    <p:sldId id="268" r:id="rId14"/>
    <p:sldId id="272" r:id="rId15"/>
    <p:sldId id="273" r:id="rId16"/>
    <p:sldId id="267" r:id="rId17"/>
    <p:sldId id="269" r:id="rId18"/>
    <p:sldId id="275" r:id="rId19"/>
    <p:sldId id="291" r:id="rId20"/>
    <p:sldId id="295" r:id="rId21"/>
    <p:sldId id="296" r:id="rId22"/>
    <p:sldId id="297" r:id="rId23"/>
    <p:sldId id="289" r:id="rId24"/>
    <p:sldId id="270" r:id="rId25"/>
    <p:sldId id="280" r:id="rId26"/>
    <p:sldId id="271" r:id="rId27"/>
    <p:sldId id="285" r:id="rId28"/>
    <p:sldId id="288" r:id="rId29"/>
    <p:sldId id="278" r:id="rId30"/>
    <p:sldId id="277" r:id="rId31"/>
    <p:sldId id="284" r:id="rId32"/>
    <p:sldId id="292" r:id="rId33"/>
    <p:sldId id="281" r:id="rId34"/>
    <p:sldId id="282" r:id="rId35"/>
    <p:sldId id="290" r:id="rId36"/>
    <p:sldId id="298" r:id="rId37"/>
    <p:sldId id="287" r:id="rId38"/>
    <p:sldId id="283" r:id="rId39"/>
    <p:sldId id="286" r:id="rId40"/>
    <p:sldId id="299"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98E130-04EF-4E09-BB30-2B7FFE588B28}" type="datetimeFigureOut">
              <a:rPr lang="en-US" smtClean="0"/>
              <a:pPr/>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E37EAE-3E0D-4EB8-80CF-10D25BE9E4A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98E130-04EF-4E09-BB30-2B7FFE588B28}" type="datetimeFigureOut">
              <a:rPr lang="en-US" smtClean="0"/>
              <a:pPr/>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E37EAE-3E0D-4EB8-80CF-10D25BE9E4A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98E130-04EF-4E09-BB30-2B7FFE588B28}" type="datetimeFigureOut">
              <a:rPr lang="en-US" smtClean="0"/>
              <a:pPr/>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E37EAE-3E0D-4EB8-80CF-10D25BE9E4A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98E130-04EF-4E09-BB30-2B7FFE588B28}" type="datetimeFigureOut">
              <a:rPr lang="en-US" smtClean="0"/>
              <a:pPr/>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E37EAE-3E0D-4EB8-80CF-10D25BE9E4A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98E130-04EF-4E09-BB30-2B7FFE588B28}" type="datetimeFigureOut">
              <a:rPr lang="en-US" smtClean="0"/>
              <a:pPr/>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E37EAE-3E0D-4EB8-80CF-10D25BE9E4A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98E130-04EF-4E09-BB30-2B7FFE588B28}" type="datetimeFigureOut">
              <a:rPr lang="en-US" smtClean="0"/>
              <a:pPr/>
              <a:t>4/10/2019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E37EAE-3E0D-4EB8-80CF-10D25BE9E4A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98E130-04EF-4E09-BB30-2B7FFE588B28}" type="datetimeFigureOut">
              <a:rPr lang="en-US" smtClean="0"/>
              <a:pPr/>
              <a:t>4/10/2019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E37EAE-3E0D-4EB8-80CF-10D25BE9E4A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98E130-04EF-4E09-BB30-2B7FFE588B28}" type="datetimeFigureOut">
              <a:rPr lang="en-US" smtClean="0"/>
              <a:pPr/>
              <a:t>4/10/2019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E37EAE-3E0D-4EB8-80CF-10D25BE9E4A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8E130-04EF-4E09-BB30-2B7FFE588B28}" type="datetimeFigureOut">
              <a:rPr lang="en-US" smtClean="0"/>
              <a:pPr/>
              <a:t>4/10/2019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E37EAE-3E0D-4EB8-80CF-10D25BE9E4A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98E130-04EF-4E09-BB30-2B7FFE588B28}" type="datetimeFigureOut">
              <a:rPr lang="en-US" smtClean="0"/>
              <a:pPr/>
              <a:t>4/10/2019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E37EAE-3E0D-4EB8-80CF-10D25BE9E4A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98E130-04EF-4E09-BB30-2B7FFE588B28}" type="datetimeFigureOut">
              <a:rPr lang="en-US" smtClean="0"/>
              <a:pPr/>
              <a:t>4/10/2019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E37EAE-3E0D-4EB8-80CF-10D25BE9E4A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98E130-04EF-4E09-BB30-2B7FFE588B28}" type="datetimeFigureOut">
              <a:rPr lang="en-US" smtClean="0"/>
              <a:pPr/>
              <a:t>4/10/2019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E37EAE-3E0D-4EB8-80CF-10D25BE9E4A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27709"/>
            <a:ext cx="8839200" cy="810491"/>
          </a:xfrm>
        </p:spPr>
        <p:txBody>
          <a:bodyPr>
            <a:noAutofit/>
          </a:bodyPr>
          <a:lstStyle/>
          <a:p>
            <a:r>
              <a:rPr lang="en-US" b="1" dirty="0" smtClean="0">
                <a:solidFill>
                  <a:schemeClr val="bg1"/>
                </a:solidFill>
                <a:effectLst/>
              </a:rPr>
              <a:t>Object Lessons – Coconut Theology</a:t>
            </a:r>
            <a:endParaRPr lang="en-US" b="1" dirty="0">
              <a:solidFill>
                <a:schemeClr val="bg1"/>
              </a:solidFill>
              <a:effectLst/>
            </a:endParaRPr>
          </a:p>
        </p:txBody>
      </p:sp>
      <p:sp>
        <p:nvSpPr>
          <p:cNvPr id="9" name="TextBox 8"/>
          <p:cNvSpPr txBox="1"/>
          <p:nvPr/>
        </p:nvSpPr>
        <p:spPr>
          <a:xfrm>
            <a:off x="762000" y="6134955"/>
            <a:ext cx="7526356" cy="707886"/>
          </a:xfrm>
          <a:prstGeom prst="rect">
            <a:avLst/>
          </a:prstGeom>
          <a:noFill/>
        </p:spPr>
        <p:txBody>
          <a:bodyPr wrap="none" rtlCol="0">
            <a:spAutoFit/>
          </a:bodyPr>
          <a:lstStyle/>
          <a:p>
            <a:r>
              <a:rPr lang="en-US" sz="4000" b="1" dirty="0" smtClean="0">
                <a:solidFill>
                  <a:schemeClr val="bg1"/>
                </a:solidFill>
              </a:rPr>
              <a:t>http://www.pearltrees.com/awhn</a:t>
            </a:r>
            <a:endParaRPr lang="en-US" sz="4000" b="1" dirty="0">
              <a:solidFill>
                <a:schemeClr val="bg1"/>
              </a:solidFill>
            </a:endParaRPr>
          </a:p>
        </p:txBody>
      </p:sp>
      <p:pic>
        <p:nvPicPr>
          <p:cNvPr id="7" name="Content Placeholder 6" descr="Coconut.jpg"/>
          <p:cNvPicPr>
            <a:picLocks noGrp="1" noChangeAspect="1"/>
          </p:cNvPicPr>
          <p:nvPr>
            <p:ph idx="1"/>
          </p:nvPr>
        </p:nvPicPr>
        <p:blipFill>
          <a:blip r:embed="rId2" cstate="print"/>
          <a:stretch>
            <a:fillRect/>
          </a:stretch>
        </p:blipFill>
        <p:spPr>
          <a:xfrm>
            <a:off x="0" y="858540"/>
            <a:ext cx="9144000" cy="5161259"/>
          </a:xfrm>
        </p:spPr>
      </p:pic>
    </p:spTree>
    <p:extLst>
      <p:ext uri="{BB962C8B-B14F-4D97-AF65-F5344CB8AC3E}">
        <p14:creationId xmlns:p14="http://schemas.microsoft.com/office/powerpoint/2010/main" xmlns="" val="3025742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noAutofit/>
          </a:bodyPr>
          <a:lstStyle/>
          <a:p>
            <a:r>
              <a:rPr lang="en-US" sz="2800" b="1" dirty="0" smtClean="0">
                <a:solidFill>
                  <a:schemeClr val="bg1"/>
                </a:solidFill>
              </a:rPr>
              <a:t>A Coconut, is found on the Palm tree of Righteousness, which are standing tall, strong &amp; upright for God (</a:t>
            </a:r>
            <a:r>
              <a:rPr lang="en-US" sz="2800" b="1" dirty="0" err="1" smtClean="0">
                <a:solidFill>
                  <a:srgbClr val="FFFF00"/>
                </a:solidFill>
              </a:rPr>
              <a:t>Malo</a:t>
            </a:r>
            <a:r>
              <a:rPr lang="en-US" sz="2800" b="1" dirty="0" smtClean="0">
                <a:solidFill>
                  <a:schemeClr val="bg1"/>
                </a:solidFill>
              </a:rPr>
              <a:t>).</a:t>
            </a:r>
            <a:endParaRPr lang="en-US" sz="2800" b="1" dirty="0">
              <a:solidFill>
                <a:schemeClr val="bg1"/>
              </a:solidFill>
            </a:endParaRPr>
          </a:p>
        </p:txBody>
      </p:sp>
      <p:pic>
        <p:nvPicPr>
          <p:cNvPr id="10" name="Content Placeholder 9" descr="coconut-dawn-daylight-1152359.jpg"/>
          <p:cNvPicPr>
            <a:picLocks noGrp="1" noChangeAspect="1"/>
          </p:cNvPicPr>
          <p:nvPr>
            <p:ph idx="1"/>
          </p:nvPr>
        </p:nvPicPr>
        <p:blipFill>
          <a:blip r:embed="rId2" cstate="print"/>
          <a:stretch>
            <a:fillRect/>
          </a:stretch>
        </p:blipFill>
        <p:spPr>
          <a:xfrm>
            <a:off x="0" y="1066800"/>
            <a:ext cx="9144000" cy="5791200"/>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noAutofit/>
          </a:bodyPr>
          <a:lstStyle/>
          <a:p>
            <a:r>
              <a:rPr lang="en-US" sz="2800" b="1" dirty="0" smtClean="0">
                <a:solidFill>
                  <a:schemeClr val="bg1"/>
                </a:solidFill>
              </a:rPr>
              <a:t>A Coconut palm tree may sometimes get sidetracked on its journey upward, even as we Christians do sometimes …</a:t>
            </a:r>
            <a:endParaRPr lang="en-US" sz="2800" b="1" dirty="0">
              <a:solidFill>
                <a:schemeClr val="bg1"/>
              </a:solidFill>
            </a:endParaRPr>
          </a:p>
        </p:txBody>
      </p:sp>
      <p:pic>
        <p:nvPicPr>
          <p:cNvPr id="5" name="Content Placeholder 4" descr="1b8e093f4b68a4c8912fa5e5f54a1f8e.jpg"/>
          <p:cNvPicPr>
            <a:picLocks noGrp="1" noChangeAspect="1"/>
          </p:cNvPicPr>
          <p:nvPr>
            <p:ph idx="1"/>
          </p:nvPr>
        </p:nvPicPr>
        <p:blipFill>
          <a:blip r:embed="rId2" cstate="print"/>
          <a:stretch>
            <a:fillRect/>
          </a:stretch>
        </p:blipFill>
        <p:spPr>
          <a:xfrm>
            <a:off x="0" y="1066800"/>
            <a:ext cx="9144000" cy="5791200"/>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noAutofit/>
          </a:bodyPr>
          <a:lstStyle/>
          <a:p>
            <a:r>
              <a:rPr lang="en-US" sz="2400" b="1" dirty="0" smtClean="0">
                <a:solidFill>
                  <a:schemeClr val="bg1"/>
                </a:solidFill>
              </a:rPr>
              <a:t>… but if continually striving, by God’s grace, to reach the truest potential and wave the palms of victory over sin, we will make it, for the LORD is able to make the path of our way straight.</a:t>
            </a:r>
            <a:endParaRPr lang="en-US" sz="2400" b="1" dirty="0">
              <a:solidFill>
                <a:schemeClr val="bg1"/>
              </a:solidFill>
            </a:endParaRPr>
          </a:p>
        </p:txBody>
      </p:sp>
      <p:pic>
        <p:nvPicPr>
          <p:cNvPr id="6" name="Content Placeholder 5" descr="05af55e4859fa48d950b0efd5d9199bc.jpg"/>
          <p:cNvPicPr>
            <a:picLocks noGrp="1" noChangeAspect="1"/>
          </p:cNvPicPr>
          <p:nvPr>
            <p:ph idx="1"/>
          </p:nvPr>
        </p:nvPicPr>
        <p:blipFill>
          <a:blip r:embed="rId2" cstate="print"/>
          <a:stretch>
            <a:fillRect/>
          </a:stretch>
        </p:blipFill>
        <p:spPr>
          <a:xfrm>
            <a:off x="0" y="1143000"/>
            <a:ext cx="9144000" cy="5715000"/>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noAutofit/>
          </a:bodyPr>
          <a:lstStyle/>
          <a:p>
            <a:r>
              <a:rPr lang="en-US" sz="2400" b="1" dirty="0" smtClean="0">
                <a:solidFill>
                  <a:schemeClr val="bg1"/>
                </a:solidFill>
              </a:rPr>
              <a:t>A Coconut palm tree, reaches up to the Sun of Righteousness (</a:t>
            </a:r>
            <a:r>
              <a:rPr lang="en-US" sz="2400" b="1" dirty="0" smtClean="0">
                <a:solidFill>
                  <a:srgbClr val="00B050"/>
                </a:solidFill>
              </a:rPr>
              <a:t>Mal.</a:t>
            </a:r>
            <a:r>
              <a:rPr lang="en-US" sz="2400" b="1" dirty="0" smtClean="0">
                <a:solidFill>
                  <a:schemeClr val="bg1"/>
                </a:solidFill>
              </a:rPr>
              <a:t> </a:t>
            </a:r>
            <a:r>
              <a:rPr lang="en-US" sz="2400" b="1" dirty="0" smtClean="0">
                <a:solidFill>
                  <a:srgbClr val="FFFF00"/>
                </a:solidFill>
              </a:rPr>
              <a:t>4:2</a:t>
            </a:r>
            <a:r>
              <a:rPr lang="en-US" sz="2400" b="1" dirty="0" smtClean="0">
                <a:solidFill>
                  <a:schemeClr val="bg1"/>
                </a:solidFill>
              </a:rPr>
              <a:t>), excelling ever onward and upward, striving towards the perfection of Heaven (</a:t>
            </a:r>
            <a:r>
              <a:rPr lang="it-IT" sz="2400" b="1" dirty="0" smtClean="0">
                <a:solidFill>
                  <a:srgbClr val="FFFF00"/>
                </a:solidFill>
              </a:rPr>
              <a:t>taumafai e agai atu i le atoatoa o le Lagi</a:t>
            </a:r>
            <a:r>
              <a:rPr lang="it-IT" sz="2400" dirty="0" smtClean="0">
                <a:solidFill>
                  <a:schemeClr val="bg1"/>
                </a:solidFill>
              </a:rPr>
              <a:t>).</a:t>
            </a:r>
            <a:endParaRPr lang="en-US" sz="2400" b="1" dirty="0">
              <a:solidFill>
                <a:schemeClr val="bg1"/>
              </a:solidFill>
            </a:endParaRPr>
          </a:p>
        </p:txBody>
      </p:sp>
      <p:pic>
        <p:nvPicPr>
          <p:cNvPr id="5" name="Content Placeholder 4" descr="518870928.jpg"/>
          <p:cNvPicPr>
            <a:picLocks noGrp="1" noChangeAspect="1"/>
          </p:cNvPicPr>
          <p:nvPr>
            <p:ph idx="1"/>
          </p:nvPr>
        </p:nvPicPr>
        <p:blipFill>
          <a:blip r:embed="rId2" cstate="print"/>
          <a:stretch>
            <a:fillRect/>
          </a:stretch>
        </p:blipFill>
        <p:spPr>
          <a:xfrm>
            <a:off x="0" y="1143000"/>
            <a:ext cx="9144000" cy="5714999"/>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noAutofit/>
          </a:bodyPr>
          <a:lstStyle/>
          <a:p>
            <a:r>
              <a:rPr lang="en-US" sz="2400" b="1" dirty="0" smtClean="0">
                <a:solidFill>
                  <a:schemeClr val="bg1"/>
                </a:solidFill>
              </a:rPr>
              <a:t>A Coconut palm tree, moves with the wind in the morning, as a Christian moves with the Holy Spirit when they arise from bed, and waves ‘good morning’ to God &amp; their </a:t>
            </a:r>
            <a:r>
              <a:rPr lang="en-US" sz="2400" b="1" dirty="0" err="1" smtClean="0">
                <a:solidFill>
                  <a:schemeClr val="bg1"/>
                </a:solidFill>
              </a:rPr>
              <a:t>neighbours</a:t>
            </a:r>
            <a:r>
              <a:rPr lang="en-US" sz="2400" b="1" dirty="0" smtClean="0">
                <a:solidFill>
                  <a:schemeClr val="bg1"/>
                </a:solidFill>
              </a:rPr>
              <a:t> (</a:t>
            </a:r>
            <a:r>
              <a:rPr lang="en-US" sz="2400" b="1" dirty="0" err="1" smtClean="0">
                <a:solidFill>
                  <a:srgbClr val="FFFF00"/>
                </a:solidFill>
              </a:rPr>
              <a:t>Manuia</a:t>
            </a:r>
            <a:r>
              <a:rPr lang="en-US" sz="2400" b="1" dirty="0" smtClean="0">
                <a:solidFill>
                  <a:srgbClr val="FFFF00"/>
                </a:solidFill>
              </a:rPr>
              <a:t> le </a:t>
            </a:r>
            <a:r>
              <a:rPr lang="en-US" sz="2400" b="1" dirty="0" err="1" smtClean="0">
                <a:solidFill>
                  <a:srgbClr val="FFFF00"/>
                </a:solidFill>
              </a:rPr>
              <a:t>taeao</a:t>
            </a:r>
            <a:r>
              <a:rPr lang="it-IT" sz="2400" dirty="0" smtClean="0">
                <a:solidFill>
                  <a:schemeClr val="bg1"/>
                </a:solidFill>
              </a:rPr>
              <a:t>).</a:t>
            </a:r>
            <a:endParaRPr lang="en-US" sz="2400" b="1" dirty="0">
              <a:solidFill>
                <a:schemeClr val="bg1"/>
              </a:solidFill>
            </a:endParaRPr>
          </a:p>
        </p:txBody>
      </p:sp>
      <p:pic>
        <p:nvPicPr>
          <p:cNvPr id="6" name="Content Placeholder 5" descr="193e87e8b6dc85583de344d770202c46.gif"/>
          <p:cNvPicPr>
            <a:picLocks noGrp="1" noChangeAspect="1"/>
          </p:cNvPicPr>
          <p:nvPr>
            <p:ph idx="1"/>
          </p:nvPr>
        </p:nvPicPr>
        <p:blipFill>
          <a:blip r:embed="rId2" cstate="print"/>
          <a:stretch>
            <a:fillRect/>
          </a:stretch>
        </p:blipFill>
        <p:spPr>
          <a:xfrm>
            <a:off x="0" y="1219200"/>
            <a:ext cx="9144000" cy="5638800"/>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noAutofit/>
          </a:bodyPr>
          <a:lstStyle/>
          <a:p>
            <a:r>
              <a:rPr lang="en-US" sz="2400" b="1" dirty="0" smtClean="0">
                <a:solidFill>
                  <a:schemeClr val="bg1"/>
                </a:solidFill>
              </a:rPr>
              <a:t>A Coconut palm tree, moves with the wind in the evening, as a Christian moves with the Holy Spirit when they get ready for bed, and waves ‘good night’ to God &amp; their </a:t>
            </a:r>
            <a:r>
              <a:rPr lang="en-US" sz="2400" b="1" dirty="0" err="1" smtClean="0">
                <a:solidFill>
                  <a:schemeClr val="bg1"/>
                </a:solidFill>
              </a:rPr>
              <a:t>neighbours</a:t>
            </a:r>
            <a:r>
              <a:rPr lang="en-US" sz="2400" b="1" dirty="0" smtClean="0">
                <a:solidFill>
                  <a:schemeClr val="bg1"/>
                </a:solidFill>
              </a:rPr>
              <a:t> (</a:t>
            </a:r>
            <a:r>
              <a:rPr lang="en-US" sz="2400" b="1" dirty="0" err="1" smtClean="0">
                <a:solidFill>
                  <a:srgbClr val="FFFF00"/>
                </a:solidFill>
              </a:rPr>
              <a:t>Manuia</a:t>
            </a:r>
            <a:r>
              <a:rPr lang="en-US" sz="2400" b="1" dirty="0" smtClean="0">
                <a:solidFill>
                  <a:srgbClr val="FFFF00"/>
                </a:solidFill>
              </a:rPr>
              <a:t> le </a:t>
            </a:r>
            <a:r>
              <a:rPr lang="en-US" sz="2400" b="1" dirty="0" err="1" smtClean="0">
                <a:solidFill>
                  <a:srgbClr val="FFFF00"/>
                </a:solidFill>
              </a:rPr>
              <a:t>po</a:t>
            </a:r>
            <a:r>
              <a:rPr lang="it-IT" sz="2400" dirty="0" smtClean="0">
                <a:solidFill>
                  <a:schemeClr val="bg1"/>
                </a:solidFill>
              </a:rPr>
              <a:t>).</a:t>
            </a:r>
            <a:endParaRPr lang="en-US" sz="2400" b="1" dirty="0">
              <a:solidFill>
                <a:schemeClr val="bg1"/>
              </a:solidFill>
            </a:endParaRPr>
          </a:p>
        </p:txBody>
      </p:sp>
      <p:pic>
        <p:nvPicPr>
          <p:cNvPr id="5" name="Content Placeholder 4" descr="bc7978ac56fe3af10b380c0867f554d8.gif"/>
          <p:cNvPicPr>
            <a:picLocks noGrp="1" noChangeAspect="1"/>
          </p:cNvPicPr>
          <p:nvPr>
            <p:ph idx="1"/>
          </p:nvPr>
        </p:nvPicPr>
        <p:blipFill>
          <a:blip r:embed="rId2" cstate="print"/>
          <a:stretch>
            <a:fillRect/>
          </a:stretch>
        </p:blipFill>
        <p:spPr>
          <a:xfrm>
            <a:off x="0" y="1219200"/>
            <a:ext cx="9143999" cy="5943600"/>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noAutofit/>
          </a:bodyPr>
          <a:lstStyle/>
          <a:p>
            <a:r>
              <a:rPr lang="en-US" sz="3200" b="1" dirty="0" smtClean="0">
                <a:solidFill>
                  <a:schemeClr val="bg1"/>
                </a:solidFill>
              </a:rPr>
              <a:t>A Coconut palm tree, experiences all kinds of weather, even as a Christian experiences in life.</a:t>
            </a:r>
            <a:endParaRPr lang="en-US" sz="3200" b="1" dirty="0">
              <a:solidFill>
                <a:schemeClr val="bg1"/>
              </a:solidFill>
            </a:endParaRPr>
          </a:p>
        </p:txBody>
      </p:sp>
      <p:pic>
        <p:nvPicPr>
          <p:cNvPr id="15" name="Content Placeholder 14" descr="maxresdefault.jpg"/>
          <p:cNvPicPr>
            <a:picLocks noGrp="1" noChangeAspect="1"/>
          </p:cNvPicPr>
          <p:nvPr>
            <p:ph idx="1"/>
          </p:nvPr>
        </p:nvPicPr>
        <p:blipFill>
          <a:blip r:embed="rId2" cstate="print"/>
          <a:stretch>
            <a:fillRect/>
          </a:stretch>
        </p:blipFill>
        <p:spPr>
          <a:xfrm>
            <a:off x="0" y="1143000"/>
            <a:ext cx="9144000" cy="5714999"/>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noAutofit/>
          </a:bodyPr>
          <a:lstStyle/>
          <a:p>
            <a:r>
              <a:rPr lang="en-US" sz="2600" b="1" dirty="0" smtClean="0">
                <a:solidFill>
                  <a:schemeClr val="bg1"/>
                </a:solidFill>
              </a:rPr>
              <a:t>A Coconut palm tree, humbles itself, bending down before the might and majesty of God, as a Christian ought to do (</a:t>
            </a:r>
            <a:r>
              <a:rPr lang="en-US" sz="2600" b="1" dirty="0" err="1" smtClean="0">
                <a:solidFill>
                  <a:srgbClr val="FFFF00"/>
                </a:solidFill>
              </a:rPr>
              <a:t>Tulou</a:t>
            </a:r>
            <a:r>
              <a:rPr lang="en-US" sz="2600" b="1" dirty="0" smtClean="0">
                <a:solidFill>
                  <a:schemeClr val="bg1"/>
                </a:solidFill>
              </a:rPr>
              <a:t>).</a:t>
            </a:r>
            <a:endParaRPr lang="en-US" sz="2600" b="1" dirty="0">
              <a:solidFill>
                <a:schemeClr val="bg1"/>
              </a:solidFill>
            </a:endParaRPr>
          </a:p>
        </p:txBody>
      </p:sp>
      <p:pic>
        <p:nvPicPr>
          <p:cNvPr id="5" name="Content Placeholder 4" descr="12.jpg"/>
          <p:cNvPicPr>
            <a:picLocks noGrp="1" noChangeAspect="1"/>
          </p:cNvPicPr>
          <p:nvPr>
            <p:ph idx="1"/>
          </p:nvPr>
        </p:nvPicPr>
        <p:blipFill>
          <a:blip r:embed="rId2" cstate="print"/>
          <a:stretch>
            <a:fillRect/>
          </a:stretch>
        </p:blipFill>
        <p:spPr>
          <a:xfrm>
            <a:off x="0" y="1066800"/>
            <a:ext cx="9144000" cy="5791200"/>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noAutofit/>
          </a:bodyPr>
          <a:lstStyle/>
          <a:p>
            <a:r>
              <a:rPr lang="en-US" sz="3200" b="1" dirty="0" smtClean="0">
                <a:solidFill>
                  <a:schemeClr val="bg1"/>
                </a:solidFill>
              </a:rPr>
              <a:t>A Coconut palm tree, bears the raging storms of life but remains firmly rooted upon the Rock.</a:t>
            </a:r>
            <a:endParaRPr lang="en-US" sz="3200" b="1" dirty="0">
              <a:solidFill>
                <a:schemeClr val="bg1"/>
              </a:solidFill>
            </a:endParaRPr>
          </a:p>
        </p:txBody>
      </p:sp>
      <p:pic>
        <p:nvPicPr>
          <p:cNvPr id="13" name="Content Placeholder 12" descr="SpiffyShortAnkolewatusi-size_restricted.gif"/>
          <p:cNvPicPr>
            <a:picLocks noGrp="1" noChangeAspect="1"/>
          </p:cNvPicPr>
          <p:nvPr>
            <p:ph idx="1"/>
          </p:nvPr>
        </p:nvPicPr>
        <p:blipFill>
          <a:blip r:embed="rId2" cstate="print"/>
          <a:stretch>
            <a:fillRect/>
          </a:stretch>
        </p:blipFill>
        <p:spPr>
          <a:xfrm>
            <a:off x="0" y="1066801"/>
            <a:ext cx="9144000" cy="5791200"/>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noAutofit/>
          </a:bodyPr>
          <a:lstStyle/>
          <a:p>
            <a:r>
              <a:rPr lang="en-US" sz="2800" b="1" dirty="0" smtClean="0">
                <a:solidFill>
                  <a:schemeClr val="bg1"/>
                </a:solidFill>
              </a:rPr>
              <a:t>A Coconut palm tree, is a shade by day to the weary traveler, even as a Christ is our shade from the heat of the wrath of </a:t>
            </a:r>
            <a:r>
              <a:rPr lang="en-US" sz="2800" b="1" dirty="0" err="1" smtClean="0">
                <a:solidFill>
                  <a:schemeClr val="bg1"/>
                </a:solidFill>
              </a:rPr>
              <a:t>satan</a:t>
            </a:r>
            <a:r>
              <a:rPr lang="en-US" sz="2800" b="1" dirty="0" smtClean="0">
                <a:solidFill>
                  <a:schemeClr val="bg1"/>
                </a:solidFill>
              </a:rPr>
              <a:t>.  A Christian is to also refresh the weary.</a:t>
            </a:r>
            <a:endParaRPr lang="en-US" sz="2800" b="1" dirty="0">
              <a:solidFill>
                <a:schemeClr val="bg1"/>
              </a:solidFill>
            </a:endParaRPr>
          </a:p>
        </p:txBody>
      </p:sp>
      <p:pic>
        <p:nvPicPr>
          <p:cNvPr id="5" name="Content Placeholder 4" descr="thumb2-palm-tree-blue-sky-palm-leaves-coconuts-summer.jpg"/>
          <p:cNvPicPr>
            <a:picLocks noGrp="1" noChangeAspect="1"/>
          </p:cNvPicPr>
          <p:nvPr>
            <p:ph idx="1"/>
          </p:nvPr>
        </p:nvPicPr>
        <p:blipFill>
          <a:blip r:embed="rId2" cstate="print"/>
          <a:stretch>
            <a:fillRect/>
          </a:stretch>
        </p:blipFill>
        <p:spPr>
          <a:xfrm>
            <a:off x="0" y="1219200"/>
            <a:ext cx="9144000" cy="5638800"/>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normAutofit/>
          </a:bodyPr>
          <a:lstStyle/>
          <a:p>
            <a:r>
              <a:rPr lang="en-US" b="1" dirty="0" smtClean="0">
                <a:solidFill>
                  <a:schemeClr val="bg1"/>
                </a:solidFill>
              </a:rPr>
              <a:t>From the Natural to the Spiritual</a:t>
            </a:r>
            <a:endParaRPr lang="en-US" b="1" dirty="0">
              <a:solidFill>
                <a:schemeClr val="bg1"/>
              </a:solidFill>
            </a:endParaRPr>
          </a:p>
        </p:txBody>
      </p:sp>
      <p:sp>
        <p:nvSpPr>
          <p:cNvPr id="3" name="Content Placeholder 2"/>
          <p:cNvSpPr>
            <a:spLocks noGrp="1"/>
          </p:cNvSpPr>
          <p:nvPr>
            <p:ph idx="1"/>
          </p:nvPr>
        </p:nvSpPr>
        <p:spPr>
          <a:xfrm>
            <a:off x="152400" y="1143000"/>
            <a:ext cx="8839200" cy="5562600"/>
          </a:xfrm>
        </p:spPr>
        <p:txBody>
          <a:bodyPr anchor="ctr">
            <a:normAutofit fontScale="92500" lnSpcReduction="10000"/>
          </a:bodyPr>
          <a:lstStyle/>
          <a:p>
            <a:r>
              <a:rPr lang="en-US" dirty="0" smtClean="0">
                <a:solidFill>
                  <a:schemeClr val="bg1"/>
                </a:solidFill>
              </a:rPr>
              <a:t>“… In Christ's parable teaching the same principle is seen as in His own mission to the world. That we might become acquainted with His divine character and life, Christ took our nature and dwelt among us. Divinity was revealed in humanity; the invisible glory in the visible human form. </a:t>
            </a:r>
            <a:r>
              <a:rPr lang="en-US" b="1" dirty="0" smtClean="0">
                <a:solidFill>
                  <a:srgbClr val="FFFF00"/>
                </a:solidFill>
              </a:rPr>
              <a:t>Men could learn of the unknown through the known; heavenly things were revealed through the earthly</a:t>
            </a:r>
            <a:r>
              <a:rPr lang="en-US" dirty="0" smtClean="0">
                <a:solidFill>
                  <a:schemeClr val="bg1"/>
                </a:solidFill>
              </a:rPr>
              <a:t>; God was made manifest in the likeness of men. </a:t>
            </a:r>
            <a:r>
              <a:rPr lang="en-US" b="1" dirty="0" smtClean="0">
                <a:solidFill>
                  <a:srgbClr val="FFFF00"/>
                </a:solidFill>
              </a:rPr>
              <a:t>So it was in Christ's teaching: the unknown was illustrated by the known; divine truths by earthly things with which the people were most familiar</a:t>
            </a:r>
            <a:r>
              <a:rPr lang="en-US" dirty="0" smtClean="0">
                <a:solidFill>
                  <a:schemeClr val="bg1"/>
                </a:solidFill>
              </a:rPr>
              <a:t>.  {COL 17.1} …”</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noAutofit/>
          </a:bodyPr>
          <a:lstStyle/>
          <a:p>
            <a:r>
              <a:rPr lang="en-US" sz="2800" b="1" dirty="0" smtClean="0">
                <a:solidFill>
                  <a:schemeClr val="bg1"/>
                </a:solidFill>
              </a:rPr>
              <a:t>As a Coconut palm tree bears many burdens, so too Christ bore our burdens.  A Christian therefore so ought to be a help and bear one another’s burdens.</a:t>
            </a:r>
            <a:endParaRPr lang="en-US" sz="2800" b="1" dirty="0">
              <a:solidFill>
                <a:schemeClr val="bg1"/>
              </a:solidFill>
            </a:endParaRPr>
          </a:p>
        </p:txBody>
      </p:sp>
      <p:pic>
        <p:nvPicPr>
          <p:cNvPr id="6" name="Content Placeholder 5" descr="samoaSUM_1891266b.jpg"/>
          <p:cNvPicPr>
            <a:picLocks noGrp="1" noChangeAspect="1"/>
          </p:cNvPicPr>
          <p:nvPr>
            <p:ph idx="1"/>
          </p:nvPr>
        </p:nvPicPr>
        <p:blipFill>
          <a:blip r:embed="rId2" cstate="print"/>
          <a:stretch>
            <a:fillRect/>
          </a:stretch>
        </p:blipFill>
        <p:spPr>
          <a:xfrm>
            <a:off x="0" y="1295400"/>
            <a:ext cx="9143999" cy="5562600"/>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noAutofit/>
          </a:bodyPr>
          <a:lstStyle/>
          <a:p>
            <a:r>
              <a:rPr lang="en-US" sz="2800" b="1" dirty="0" smtClean="0">
                <a:solidFill>
                  <a:schemeClr val="bg1"/>
                </a:solidFill>
              </a:rPr>
              <a:t>There are true &amp; false Coconut palms in life, and Christians ought be those of the true, lest those seeking the fruit of righteousness come and find nothing but vain show.</a:t>
            </a:r>
            <a:endParaRPr lang="en-US" sz="2800" b="1" dirty="0">
              <a:solidFill>
                <a:schemeClr val="bg1"/>
              </a:solidFill>
            </a:endParaRPr>
          </a:p>
        </p:txBody>
      </p:sp>
      <p:pic>
        <p:nvPicPr>
          <p:cNvPr id="5" name="Content Placeholder 4" descr="palm-close-up.jpg"/>
          <p:cNvPicPr>
            <a:picLocks noGrp="1" noChangeAspect="1"/>
          </p:cNvPicPr>
          <p:nvPr>
            <p:ph idx="1"/>
          </p:nvPr>
        </p:nvPicPr>
        <p:blipFill>
          <a:blip r:embed="rId2" cstate="print"/>
          <a:stretch>
            <a:fillRect/>
          </a:stretch>
        </p:blipFill>
        <p:spPr>
          <a:xfrm>
            <a:off x="0" y="1295400"/>
            <a:ext cx="9144000" cy="5562599"/>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noAutofit/>
          </a:bodyPr>
          <a:lstStyle/>
          <a:p>
            <a:r>
              <a:rPr lang="en-US" sz="2200" b="1" dirty="0" smtClean="0">
                <a:solidFill>
                  <a:schemeClr val="bg1"/>
                </a:solidFill>
              </a:rPr>
              <a:t>Christians should not be so busy in life, that we rush past the peaceful moments in life, but rather we ought to take time to enjoy and meditate on the blessings that God has provided for mankind in His Creation.</a:t>
            </a:r>
            <a:endParaRPr lang="en-US" sz="2200" b="1" dirty="0">
              <a:solidFill>
                <a:schemeClr val="bg1"/>
              </a:solidFill>
            </a:endParaRPr>
          </a:p>
        </p:txBody>
      </p:sp>
      <p:pic>
        <p:nvPicPr>
          <p:cNvPr id="6" name="Content Placeholder 5" descr="tumblr_okx13s5wsp1tchrkco1_500.gif"/>
          <p:cNvPicPr>
            <a:picLocks noGrp="1" noChangeAspect="1"/>
          </p:cNvPicPr>
          <p:nvPr>
            <p:ph idx="1"/>
          </p:nvPr>
        </p:nvPicPr>
        <p:blipFill>
          <a:blip r:embed="rId2" cstate="print"/>
          <a:stretch>
            <a:fillRect/>
          </a:stretch>
        </p:blipFill>
        <p:spPr>
          <a:xfrm>
            <a:off x="0" y="1295401"/>
            <a:ext cx="9144000" cy="5562600"/>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noAutofit/>
          </a:bodyPr>
          <a:lstStyle/>
          <a:p>
            <a:r>
              <a:rPr lang="en-US" sz="3000" b="1" dirty="0" smtClean="0">
                <a:solidFill>
                  <a:schemeClr val="bg1"/>
                </a:solidFill>
              </a:rPr>
              <a:t>A Coconut starts out as a small seed, fruit or nut, even as Jesus came as a ‘babe’ (</a:t>
            </a:r>
            <a:r>
              <a:rPr lang="en-US" sz="3000" b="1" dirty="0" err="1" smtClean="0">
                <a:solidFill>
                  <a:srgbClr val="FFFF00"/>
                </a:solidFill>
              </a:rPr>
              <a:t>pepe</a:t>
            </a:r>
            <a:r>
              <a:rPr lang="en-US" sz="3000" b="1" dirty="0" smtClean="0">
                <a:solidFill>
                  <a:schemeClr val="bg1"/>
                </a:solidFill>
              </a:rPr>
              <a:t>) in Bethlehem.</a:t>
            </a:r>
            <a:endParaRPr lang="en-US" sz="3000" b="1" dirty="0">
              <a:solidFill>
                <a:schemeClr val="bg1"/>
              </a:solidFill>
            </a:endParaRPr>
          </a:p>
        </p:txBody>
      </p:sp>
      <p:pic>
        <p:nvPicPr>
          <p:cNvPr id="5" name="Content Placeholder 4" descr="baby-coconuts-branch-ovary-260nw-228737218.jpg"/>
          <p:cNvPicPr>
            <a:picLocks noGrp="1" noChangeAspect="1"/>
          </p:cNvPicPr>
          <p:nvPr>
            <p:ph idx="1"/>
          </p:nvPr>
        </p:nvPicPr>
        <p:blipFill>
          <a:blip r:embed="rId2" cstate="print"/>
          <a:stretch>
            <a:fillRect/>
          </a:stretch>
        </p:blipFill>
        <p:spPr>
          <a:xfrm>
            <a:off x="0" y="1272380"/>
            <a:ext cx="9144000" cy="5580185"/>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noAutofit/>
          </a:bodyPr>
          <a:lstStyle/>
          <a:p>
            <a:r>
              <a:rPr lang="en-US" sz="2400" b="1" dirty="0" smtClean="0">
                <a:solidFill>
                  <a:schemeClr val="bg1"/>
                </a:solidFill>
              </a:rPr>
              <a:t>We must look up to see the blessing and gift of the tree, even as a Christian must lift up their heads, and look up by Faith unto God in Heaven, looking for the fruit of Salvation (</a:t>
            </a:r>
            <a:r>
              <a:rPr lang="en-US" sz="2400" b="1" dirty="0" err="1" smtClean="0">
                <a:solidFill>
                  <a:srgbClr val="FFFF00"/>
                </a:solidFill>
              </a:rPr>
              <a:t>Faaolataga</a:t>
            </a:r>
            <a:r>
              <a:rPr lang="en-US" sz="2400" b="1" dirty="0" smtClean="0">
                <a:solidFill>
                  <a:schemeClr val="bg1"/>
                </a:solidFill>
              </a:rPr>
              <a:t>) from above.</a:t>
            </a:r>
            <a:endParaRPr lang="en-US" sz="2400" b="1" dirty="0">
              <a:solidFill>
                <a:schemeClr val="bg1"/>
              </a:solidFill>
            </a:endParaRPr>
          </a:p>
        </p:txBody>
      </p:sp>
      <p:pic>
        <p:nvPicPr>
          <p:cNvPr id="10" name="Content Placeholder 9" descr="239642-675x450-looking-up-at-coconut-palm.jpg"/>
          <p:cNvPicPr>
            <a:picLocks noGrp="1" noChangeAspect="1"/>
          </p:cNvPicPr>
          <p:nvPr>
            <p:ph idx="1"/>
          </p:nvPr>
        </p:nvPicPr>
        <p:blipFill>
          <a:blip r:embed="rId2" cstate="print"/>
          <a:stretch>
            <a:fillRect/>
          </a:stretch>
        </p:blipFill>
        <p:spPr>
          <a:xfrm>
            <a:off x="0" y="1143000"/>
            <a:ext cx="9144000" cy="5715000"/>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noAutofit/>
          </a:bodyPr>
          <a:lstStyle/>
          <a:p>
            <a:r>
              <a:rPr lang="en-US" sz="2800" b="1" dirty="0" smtClean="0">
                <a:solidFill>
                  <a:schemeClr val="bg1"/>
                </a:solidFill>
              </a:rPr>
              <a:t>A Coconut hangs upon a tree in the prime of its life, even as Jesus, too, hung upon the Tree in the prime of His life.</a:t>
            </a:r>
            <a:endParaRPr lang="en-US" sz="2800" b="1" dirty="0">
              <a:solidFill>
                <a:schemeClr val="bg1"/>
              </a:solidFill>
            </a:endParaRPr>
          </a:p>
        </p:txBody>
      </p:sp>
      <p:pic>
        <p:nvPicPr>
          <p:cNvPr id="5" name="Content Placeholder 4" descr="young-coconut-on-the-tree.jpg"/>
          <p:cNvPicPr>
            <a:picLocks noGrp="1" noChangeAspect="1"/>
          </p:cNvPicPr>
          <p:nvPr>
            <p:ph idx="1"/>
          </p:nvPr>
        </p:nvPicPr>
        <p:blipFill>
          <a:blip r:embed="rId2" cstate="print"/>
          <a:stretch>
            <a:fillRect/>
          </a:stretch>
        </p:blipFill>
        <p:spPr>
          <a:xfrm>
            <a:off x="0" y="1219200"/>
            <a:ext cx="9144000" cy="5638799"/>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noAutofit/>
          </a:bodyPr>
          <a:lstStyle/>
          <a:p>
            <a:r>
              <a:rPr lang="en-US" sz="2400" b="1" dirty="0" smtClean="0">
                <a:solidFill>
                  <a:schemeClr val="bg1"/>
                </a:solidFill>
              </a:rPr>
              <a:t>A Coconut begins up in the air of Heaven, but comes down as food, water and life, even as Jesus Christ came from above, coming down, bringing His word, His faith and everlasting Life (</a:t>
            </a:r>
            <a:r>
              <a:rPr lang="en-US" sz="2400" b="1" dirty="0" err="1" smtClean="0">
                <a:solidFill>
                  <a:srgbClr val="FFFF00"/>
                </a:solidFill>
              </a:rPr>
              <a:t>ola</a:t>
            </a:r>
            <a:r>
              <a:rPr lang="en-US" sz="2400" b="1" dirty="0" smtClean="0">
                <a:solidFill>
                  <a:srgbClr val="FFFF00"/>
                </a:solidFill>
              </a:rPr>
              <a:t> e </a:t>
            </a:r>
            <a:r>
              <a:rPr lang="en-US" sz="2400" b="1" dirty="0" err="1" smtClean="0">
                <a:solidFill>
                  <a:srgbClr val="FFFF00"/>
                </a:solidFill>
              </a:rPr>
              <a:t>faavavau</a:t>
            </a:r>
            <a:r>
              <a:rPr lang="en-US" sz="2400" b="1" dirty="0" smtClean="0">
                <a:solidFill>
                  <a:schemeClr val="bg1"/>
                </a:solidFill>
              </a:rPr>
              <a:t>).</a:t>
            </a:r>
            <a:endParaRPr lang="en-US" sz="2400" b="1" dirty="0">
              <a:solidFill>
                <a:schemeClr val="bg1"/>
              </a:solidFill>
            </a:endParaRPr>
          </a:p>
        </p:txBody>
      </p:sp>
      <p:pic>
        <p:nvPicPr>
          <p:cNvPr id="5" name="Content Placeholder 4" descr="coconut-falling-grove-tall-green-260nw-197058803.jpg"/>
          <p:cNvPicPr>
            <a:picLocks noGrp="1" noChangeAspect="1"/>
          </p:cNvPicPr>
          <p:nvPr>
            <p:ph idx="1"/>
          </p:nvPr>
        </p:nvPicPr>
        <p:blipFill>
          <a:blip r:embed="rId2" cstate="print"/>
          <a:stretch>
            <a:fillRect/>
          </a:stretch>
        </p:blipFill>
        <p:spPr>
          <a:xfrm>
            <a:off x="0" y="1181136"/>
            <a:ext cx="9144000" cy="5676864"/>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noAutofit/>
          </a:bodyPr>
          <a:lstStyle/>
          <a:p>
            <a:r>
              <a:rPr lang="en-US" sz="2400" b="1" dirty="0" smtClean="0">
                <a:solidFill>
                  <a:schemeClr val="bg1"/>
                </a:solidFill>
              </a:rPr>
              <a:t>A Coconut leaves its place above, where it was with others like itself and descends downward, even as Jesus left His heavenly home in the atmosphere of Heaven and the angels there to come down here.</a:t>
            </a:r>
            <a:endParaRPr lang="en-US" sz="2400" b="1" dirty="0">
              <a:solidFill>
                <a:schemeClr val="bg1"/>
              </a:solidFill>
            </a:endParaRPr>
          </a:p>
        </p:txBody>
      </p:sp>
      <p:pic>
        <p:nvPicPr>
          <p:cNvPr id="6" name="Content Placeholder 5" descr="50952126_245209166406025_1986734170006883026_n.jpg"/>
          <p:cNvPicPr>
            <a:picLocks noGrp="1" noChangeAspect="1"/>
          </p:cNvPicPr>
          <p:nvPr>
            <p:ph idx="1"/>
          </p:nvPr>
        </p:nvPicPr>
        <p:blipFill>
          <a:blip r:embed="rId2" cstate="print"/>
          <a:stretch>
            <a:fillRect/>
          </a:stretch>
        </p:blipFill>
        <p:spPr>
          <a:xfrm>
            <a:off x="0" y="1219200"/>
            <a:ext cx="9144000" cy="5638800"/>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noAutofit/>
          </a:bodyPr>
          <a:lstStyle/>
          <a:p>
            <a:r>
              <a:rPr lang="en-US" sz="2400" b="1" dirty="0" smtClean="0">
                <a:solidFill>
                  <a:schemeClr val="bg1"/>
                </a:solidFill>
              </a:rPr>
              <a:t>A Coconut that separates itself from the Tree, is never very far from its parent, even as Jesus Christ having left His Father above, was always near to Him in His heart crying Abba, Father (</a:t>
            </a:r>
            <a:r>
              <a:rPr lang="en-US" sz="2400" b="1" dirty="0" smtClean="0">
                <a:solidFill>
                  <a:srgbClr val="FFFF00"/>
                </a:solidFill>
              </a:rPr>
              <a:t>Ava</a:t>
            </a:r>
            <a:r>
              <a:rPr lang="en-US" sz="2400" b="1" dirty="0">
                <a:solidFill>
                  <a:srgbClr val="FFFF00"/>
                </a:solidFill>
              </a:rPr>
              <a:t>, le </a:t>
            </a:r>
            <a:r>
              <a:rPr lang="en-US" sz="2400" b="1" dirty="0" err="1">
                <a:solidFill>
                  <a:srgbClr val="FFFF00"/>
                </a:solidFill>
              </a:rPr>
              <a:t>Tamā</a:t>
            </a:r>
            <a:r>
              <a:rPr lang="en-US" sz="2400" b="1" dirty="0">
                <a:solidFill>
                  <a:srgbClr val="FFFF00"/>
                </a:solidFill>
              </a:rPr>
              <a:t> </a:t>
            </a:r>
            <a:r>
              <a:rPr lang="en-US" sz="2400" b="1" dirty="0" smtClean="0">
                <a:solidFill>
                  <a:srgbClr val="FFFF00"/>
                </a:solidFill>
              </a:rPr>
              <a:t>e</a:t>
            </a:r>
            <a:r>
              <a:rPr lang="en-US" sz="2400" b="1" dirty="0" smtClean="0">
                <a:solidFill>
                  <a:schemeClr val="bg1"/>
                </a:solidFill>
              </a:rPr>
              <a:t>).</a:t>
            </a:r>
            <a:endParaRPr lang="en-US" sz="2400" b="1" dirty="0">
              <a:solidFill>
                <a:schemeClr val="bg1"/>
              </a:solidFill>
            </a:endParaRPr>
          </a:p>
        </p:txBody>
      </p:sp>
      <p:pic>
        <p:nvPicPr>
          <p:cNvPr id="5" name="Content Placeholder 4" descr="coconut-on-the-beach-1410034-640x480.jpg"/>
          <p:cNvPicPr>
            <a:picLocks noGrp="1" noChangeAspect="1"/>
          </p:cNvPicPr>
          <p:nvPr>
            <p:ph idx="1"/>
          </p:nvPr>
        </p:nvPicPr>
        <p:blipFill>
          <a:blip r:embed="rId2" cstate="print"/>
          <a:stretch>
            <a:fillRect/>
          </a:stretch>
        </p:blipFill>
        <p:spPr>
          <a:xfrm>
            <a:off x="0" y="1295400"/>
            <a:ext cx="9143999" cy="5562600"/>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noAutofit/>
          </a:bodyPr>
          <a:lstStyle/>
          <a:p>
            <a:r>
              <a:rPr lang="en-US" sz="2400" b="1" dirty="0" smtClean="0">
                <a:solidFill>
                  <a:schemeClr val="bg1"/>
                </a:solidFill>
              </a:rPr>
              <a:t>A Coconut comes all the way down to the earth, making direct contact with the soil, even as the Son of God did, Divinity taking upon himself our nature, and touching earthly humanity.</a:t>
            </a:r>
            <a:endParaRPr lang="en-US" sz="2400" b="1" dirty="0">
              <a:solidFill>
                <a:schemeClr val="bg1"/>
              </a:solidFill>
            </a:endParaRPr>
          </a:p>
        </p:txBody>
      </p:sp>
      <p:pic>
        <p:nvPicPr>
          <p:cNvPr id="5" name="Content Placeholder 4" descr="landscapes-of-sri-lanka-coconut-on-the-sandy-beach-at-ocean-background_nu6yzhyie__F0000.png"/>
          <p:cNvPicPr>
            <a:picLocks noGrp="1" noChangeAspect="1"/>
          </p:cNvPicPr>
          <p:nvPr>
            <p:ph idx="1"/>
          </p:nvPr>
        </p:nvPicPr>
        <p:blipFill>
          <a:blip r:embed="rId2" cstate="print"/>
          <a:stretch>
            <a:fillRect/>
          </a:stretch>
        </p:blipFill>
        <p:spPr>
          <a:xfrm>
            <a:off x="0" y="1143000"/>
            <a:ext cx="9144000" cy="5715000"/>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normAutofit/>
          </a:bodyPr>
          <a:lstStyle/>
          <a:p>
            <a:r>
              <a:rPr lang="en-US" b="1" dirty="0" smtClean="0">
                <a:solidFill>
                  <a:schemeClr val="bg1"/>
                </a:solidFill>
              </a:rPr>
              <a:t>From the Natural to the Spiritual</a:t>
            </a:r>
            <a:endParaRPr lang="en-US" b="1" dirty="0">
              <a:solidFill>
                <a:schemeClr val="bg1"/>
              </a:solidFill>
            </a:endParaRPr>
          </a:p>
        </p:txBody>
      </p:sp>
      <p:sp>
        <p:nvSpPr>
          <p:cNvPr id="3" name="Content Placeholder 2"/>
          <p:cNvSpPr>
            <a:spLocks noGrp="1"/>
          </p:cNvSpPr>
          <p:nvPr>
            <p:ph idx="1"/>
          </p:nvPr>
        </p:nvSpPr>
        <p:spPr>
          <a:xfrm>
            <a:off x="152400" y="1143000"/>
            <a:ext cx="8839200" cy="5562600"/>
          </a:xfrm>
        </p:spPr>
        <p:txBody>
          <a:bodyPr anchor="ctr">
            <a:normAutofit fontScale="92500" lnSpcReduction="10000"/>
          </a:bodyPr>
          <a:lstStyle/>
          <a:p>
            <a:r>
              <a:rPr lang="en-US" dirty="0" smtClean="0">
                <a:solidFill>
                  <a:schemeClr val="bg1"/>
                </a:solidFill>
              </a:rPr>
              <a:t>“… The Scripture says, "All these things </a:t>
            </a:r>
            <a:r>
              <a:rPr lang="en-US" dirty="0" err="1" smtClean="0">
                <a:solidFill>
                  <a:schemeClr val="bg1"/>
                </a:solidFill>
              </a:rPr>
              <a:t>spake</a:t>
            </a:r>
            <a:r>
              <a:rPr lang="en-US" dirty="0" smtClean="0">
                <a:solidFill>
                  <a:schemeClr val="bg1"/>
                </a:solidFill>
              </a:rPr>
              <a:t> Jesus unto the multitude in parables; . . . that it might be fulfilled which was spoken by the prophet, saying, I will open My mouth in parables; I will utter things which have been kept secret from the foundation of the world." Matthew 13:34, 35. </a:t>
            </a:r>
            <a:r>
              <a:rPr lang="en-US" b="1" dirty="0" smtClean="0">
                <a:solidFill>
                  <a:srgbClr val="FFFF00"/>
                </a:solidFill>
              </a:rPr>
              <a:t>Natural things were the medium for the spiritual</a:t>
            </a:r>
            <a:r>
              <a:rPr lang="en-US" dirty="0" smtClean="0">
                <a:solidFill>
                  <a:schemeClr val="bg1"/>
                </a:solidFill>
              </a:rPr>
              <a:t>; the things of nature and the life-experience of His hearers were connected with the truths of the written word. Leading thus </a:t>
            </a:r>
            <a:r>
              <a:rPr lang="en-US" b="1" dirty="0" smtClean="0">
                <a:solidFill>
                  <a:srgbClr val="FFFF00"/>
                </a:solidFill>
              </a:rPr>
              <a:t>from the natural to the spiritual kingdom</a:t>
            </a:r>
            <a:r>
              <a:rPr lang="en-US" dirty="0" smtClean="0">
                <a:solidFill>
                  <a:schemeClr val="bg1"/>
                </a:solidFill>
              </a:rPr>
              <a:t>, Christ's parables [18] are links in the chain of truth that unites man with God, and earth with heaven.  {COL 17.2} …”</a:t>
            </a:r>
            <a:endParaRPr lang="en-US" dirty="0">
              <a:solidFill>
                <a:schemeClr val="bg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noAutofit/>
          </a:bodyPr>
          <a:lstStyle/>
          <a:p>
            <a:r>
              <a:rPr lang="en-US" sz="2400" b="1" dirty="0" smtClean="0">
                <a:solidFill>
                  <a:schemeClr val="bg1"/>
                </a:solidFill>
              </a:rPr>
              <a:t>A Coconut is found close to the earth and waters, just as Christ Jesus came to be close to the people whom He loves, ready for mankind to experience together, share, enjoy and fellowship with.</a:t>
            </a:r>
            <a:endParaRPr lang="en-US" sz="2400" b="1" dirty="0">
              <a:solidFill>
                <a:schemeClr val="bg1"/>
              </a:solidFill>
            </a:endParaRPr>
          </a:p>
        </p:txBody>
      </p:sp>
      <p:pic>
        <p:nvPicPr>
          <p:cNvPr id="8" name="Content Placeholder 7" descr="young_palm_tree.jpg"/>
          <p:cNvPicPr>
            <a:picLocks noGrp="1" noChangeAspect="1"/>
          </p:cNvPicPr>
          <p:nvPr>
            <p:ph idx="1"/>
          </p:nvPr>
        </p:nvPicPr>
        <p:blipFill>
          <a:blip r:embed="rId2" cstate="print"/>
          <a:stretch>
            <a:fillRect/>
          </a:stretch>
        </p:blipFill>
        <p:spPr>
          <a:xfrm>
            <a:off x="0" y="1143000"/>
            <a:ext cx="9144000" cy="5715000"/>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noAutofit/>
          </a:bodyPr>
          <a:lstStyle/>
          <a:p>
            <a:r>
              <a:rPr lang="en-US" sz="2800" b="1" dirty="0" smtClean="0">
                <a:solidFill>
                  <a:schemeClr val="bg1"/>
                </a:solidFill>
              </a:rPr>
              <a:t>The outer husk of the Coconut is rather undesirable and common, even as Jesus had no outward appearance to be desired, and was with the common people.</a:t>
            </a:r>
            <a:endParaRPr lang="en-US" sz="2800" b="1" dirty="0">
              <a:solidFill>
                <a:schemeClr val="bg1"/>
              </a:solidFill>
            </a:endParaRPr>
          </a:p>
        </p:txBody>
      </p:sp>
      <p:pic>
        <p:nvPicPr>
          <p:cNvPr id="10" name="Content Placeholder 9" descr="183223157_54b1120ee9_z.jpg"/>
          <p:cNvPicPr>
            <a:picLocks noGrp="1" noChangeAspect="1"/>
          </p:cNvPicPr>
          <p:nvPr>
            <p:ph idx="1"/>
          </p:nvPr>
        </p:nvPicPr>
        <p:blipFill>
          <a:blip r:embed="rId2" cstate="print"/>
          <a:stretch>
            <a:fillRect/>
          </a:stretch>
        </p:blipFill>
        <p:spPr>
          <a:xfrm>
            <a:off x="0" y="1295400"/>
            <a:ext cx="9144000" cy="5562599"/>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noAutofit/>
          </a:bodyPr>
          <a:lstStyle/>
          <a:p>
            <a:r>
              <a:rPr lang="en-US" sz="2400" b="1" dirty="0" smtClean="0">
                <a:solidFill>
                  <a:schemeClr val="bg1"/>
                </a:solidFill>
              </a:rPr>
              <a:t>A Coconut will sometimes travel great distances that life may appear where there was only desolation, even as Christ Jesus came from far and travelled much to reach those in isolation.</a:t>
            </a:r>
            <a:endParaRPr lang="en-US" sz="2400" b="1" dirty="0">
              <a:solidFill>
                <a:schemeClr val="bg1"/>
              </a:solidFill>
            </a:endParaRPr>
          </a:p>
        </p:txBody>
      </p:sp>
      <p:pic>
        <p:nvPicPr>
          <p:cNvPr id="7" name="Content Placeholder 6" descr="18751.jpg"/>
          <p:cNvPicPr>
            <a:picLocks noGrp="1" noChangeAspect="1"/>
          </p:cNvPicPr>
          <p:nvPr>
            <p:ph idx="1"/>
          </p:nvPr>
        </p:nvPicPr>
        <p:blipFill>
          <a:blip r:embed="rId2" cstate="print"/>
          <a:stretch>
            <a:fillRect/>
          </a:stretch>
        </p:blipFill>
        <p:spPr>
          <a:xfrm>
            <a:off x="0" y="1219201"/>
            <a:ext cx="9144000" cy="5638800"/>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noAutofit/>
          </a:bodyPr>
          <a:lstStyle/>
          <a:p>
            <a:r>
              <a:rPr lang="en-US" sz="2800" b="1" dirty="0" smtClean="0">
                <a:solidFill>
                  <a:schemeClr val="bg1"/>
                </a:solidFill>
              </a:rPr>
              <a:t>A coconut has 3 holes, just as Christ Jesus was pierced together in the feet (1 nail), and one nail (2) in each hand.</a:t>
            </a:r>
            <a:endParaRPr lang="en-US" sz="2800" b="1" dirty="0">
              <a:solidFill>
                <a:schemeClr val="bg1"/>
              </a:solidFill>
            </a:endParaRPr>
          </a:p>
        </p:txBody>
      </p:sp>
      <p:pic>
        <p:nvPicPr>
          <p:cNvPr id="5" name="Content Placeholder 4" descr="coconut holes.jpg"/>
          <p:cNvPicPr>
            <a:picLocks noGrp="1" noChangeAspect="1"/>
          </p:cNvPicPr>
          <p:nvPr>
            <p:ph idx="1"/>
          </p:nvPr>
        </p:nvPicPr>
        <p:blipFill>
          <a:blip r:embed="rId2" cstate="print"/>
          <a:stretch>
            <a:fillRect/>
          </a:stretch>
        </p:blipFill>
        <p:spPr>
          <a:xfrm>
            <a:off x="0" y="1066800"/>
            <a:ext cx="9143999" cy="5791200"/>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noAutofit/>
          </a:bodyPr>
          <a:lstStyle/>
          <a:p>
            <a:r>
              <a:rPr lang="en-US" sz="2400" b="1" dirty="0" smtClean="0">
                <a:solidFill>
                  <a:schemeClr val="bg1"/>
                </a:solidFill>
              </a:rPr>
              <a:t>In order to experience the water of life inside the Coconut in full it must be split open and pierced, just as Jesus was pierced in the side, and from there poured out water and life.</a:t>
            </a:r>
            <a:endParaRPr lang="en-US" sz="2400" b="1" dirty="0">
              <a:solidFill>
                <a:schemeClr val="bg1"/>
              </a:solidFill>
            </a:endParaRPr>
          </a:p>
        </p:txBody>
      </p:sp>
      <p:pic>
        <p:nvPicPr>
          <p:cNvPr id="6" name="Content Placeholder 5" descr="static1.squarespace.com.jpg"/>
          <p:cNvPicPr>
            <a:picLocks noGrp="1" noChangeAspect="1"/>
          </p:cNvPicPr>
          <p:nvPr>
            <p:ph idx="1"/>
          </p:nvPr>
        </p:nvPicPr>
        <p:blipFill>
          <a:blip r:embed="rId2" cstate="print"/>
          <a:stretch>
            <a:fillRect/>
          </a:stretch>
        </p:blipFill>
        <p:spPr>
          <a:xfrm>
            <a:off x="0" y="1143000"/>
            <a:ext cx="9144000" cy="5714999"/>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noAutofit/>
          </a:bodyPr>
          <a:lstStyle/>
          <a:p>
            <a:r>
              <a:rPr lang="en-US" sz="2800" b="1" dirty="0" smtClean="0">
                <a:solidFill>
                  <a:schemeClr val="bg1"/>
                </a:solidFill>
              </a:rPr>
              <a:t>A Coconut that falls to the ground will die, but from it will spring newness of life, even as Jesus Christ died and was resurrected to Life.</a:t>
            </a:r>
            <a:endParaRPr lang="en-US" sz="2800" b="1" dirty="0">
              <a:solidFill>
                <a:schemeClr val="bg1"/>
              </a:solidFill>
            </a:endParaRPr>
          </a:p>
        </p:txBody>
      </p:sp>
      <p:pic>
        <p:nvPicPr>
          <p:cNvPr id="5" name="Content Placeholder 4" descr="coconut-shoot-at-sandy-beach-otto-stadler.jpg"/>
          <p:cNvPicPr>
            <a:picLocks noGrp="1" noChangeAspect="1"/>
          </p:cNvPicPr>
          <p:nvPr>
            <p:ph idx="1"/>
          </p:nvPr>
        </p:nvPicPr>
        <p:blipFill>
          <a:blip r:embed="rId2" cstate="print"/>
          <a:stretch>
            <a:fillRect/>
          </a:stretch>
        </p:blipFill>
        <p:spPr>
          <a:xfrm>
            <a:off x="11362" y="1219200"/>
            <a:ext cx="9132638" cy="5638799"/>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noAutofit/>
          </a:bodyPr>
          <a:lstStyle/>
          <a:p>
            <a:r>
              <a:rPr lang="en-US" sz="2800" b="1" dirty="0" smtClean="0">
                <a:solidFill>
                  <a:schemeClr val="bg1"/>
                </a:solidFill>
              </a:rPr>
              <a:t>A Coconut was made by God for a purpose and has many wonderful uses, and so a Christian is also made with a purpose, and is to be for the service of all.</a:t>
            </a:r>
            <a:endParaRPr lang="en-US" sz="2800" b="1" dirty="0">
              <a:solidFill>
                <a:schemeClr val="bg1"/>
              </a:solidFill>
            </a:endParaRPr>
          </a:p>
        </p:txBody>
      </p:sp>
      <p:pic>
        <p:nvPicPr>
          <p:cNvPr id="6" name="Content Placeholder 5" descr="coconuts uses.jpg"/>
          <p:cNvPicPr>
            <a:picLocks noGrp="1" noChangeAspect="1"/>
          </p:cNvPicPr>
          <p:nvPr>
            <p:ph idx="1"/>
          </p:nvPr>
        </p:nvPicPr>
        <p:blipFill>
          <a:blip r:embed="rId2" cstate="print"/>
          <a:stretch>
            <a:fillRect/>
          </a:stretch>
        </p:blipFill>
        <p:spPr>
          <a:xfrm>
            <a:off x="0" y="1219200"/>
            <a:ext cx="9144000" cy="5638800"/>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noAutofit/>
          </a:bodyPr>
          <a:lstStyle/>
          <a:p>
            <a:r>
              <a:rPr lang="en-US" sz="2400" b="1" dirty="0" smtClean="0">
                <a:solidFill>
                  <a:schemeClr val="bg1"/>
                </a:solidFill>
              </a:rPr>
              <a:t>Coating all the inside of the Coconut is the Coconut oil, even as the Holy Ghost is </a:t>
            </a:r>
            <a:r>
              <a:rPr lang="en-US" sz="2400" b="1" dirty="0" smtClean="0">
                <a:solidFill>
                  <a:schemeClr val="bg1"/>
                </a:solidFill>
              </a:rPr>
              <a:t>to </a:t>
            </a:r>
            <a:r>
              <a:rPr lang="en-US" sz="2400" b="1" dirty="0" smtClean="0">
                <a:solidFill>
                  <a:schemeClr val="bg1"/>
                </a:solidFill>
              </a:rPr>
              <a:t>fill all the Christian with His sweet goodness.</a:t>
            </a:r>
            <a:endParaRPr lang="en-US" sz="2400" b="1" dirty="0">
              <a:solidFill>
                <a:schemeClr val="bg1"/>
              </a:solidFill>
            </a:endParaRPr>
          </a:p>
        </p:txBody>
      </p:sp>
      <p:pic>
        <p:nvPicPr>
          <p:cNvPr id="5" name="Content Placeholder 4" descr="13401371_web1_M-Coconut-oil-edh-180905.jpg"/>
          <p:cNvPicPr>
            <a:picLocks noGrp="1" noChangeAspect="1"/>
          </p:cNvPicPr>
          <p:nvPr>
            <p:ph idx="1"/>
          </p:nvPr>
        </p:nvPicPr>
        <p:blipFill>
          <a:blip r:embed="rId2" cstate="print"/>
          <a:stretch>
            <a:fillRect/>
          </a:stretch>
        </p:blipFill>
        <p:spPr>
          <a:xfrm>
            <a:off x="0" y="1143000"/>
            <a:ext cx="9143999" cy="5715000"/>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noAutofit/>
          </a:bodyPr>
          <a:lstStyle/>
          <a:p>
            <a:r>
              <a:rPr lang="en-US" sz="2800" b="1" dirty="0" smtClean="0">
                <a:solidFill>
                  <a:schemeClr val="bg1"/>
                </a:solidFill>
              </a:rPr>
              <a:t>Inside of the Coconut is the pure white ‘meat’, rich in taste, as the perfect character of Jesus is pure holiness, and whose every word word man is to live by …</a:t>
            </a:r>
            <a:endParaRPr lang="en-US" sz="2800" b="1" dirty="0">
              <a:solidFill>
                <a:schemeClr val="bg1"/>
              </a:solidFill>
            </a:endParaRPr>
          </a:p>
        </p:txBody>
      </p:sp>
      <p:pic>
        <p:nvPicPr>
          <p:cNvPr id="5" name="Content Placeholder 4" descr="Coconuts.jpg"/>
          <p:cNvPicPr>
            <a:picLocks noGrp="1" noChangeAspect="1"/>
          </p:cNvPicPr>
          <p:nvPr>
            <p:ph idx="1"/>
          </p:nvPr>
        </p:nvPicPr>
        <p:blipFill>
          <a:blip r:embed="rId2" cstate="print"/>
          <a:stretch>
            <a:fillRect/>
          </a:stretch>
        </p:blipFill>
        <p:spPr>
          <a:xfrm>
            <a:off x="0" y="1219200"/>
            <a:ext cx="9143999" cy="5638800"/>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noAutofit/>
          </a:bodyPr>
          <a:lstStyle/>
          <a:p>
            <a:r>
              <a:rPr lang="en-US" sz="2800" b="1" dirty="0" smtClean="0">
                <a:solidFill>
                  <a:schemeClr val="bg1"/>
                </a:solidFill>
              </a:rPr>
              <a:t>– (Psa. 34:8) “O taste and see that the LORD is good …”</a:t>
            </a:r>
            <a:endParaRPr lang="en-US" sz="2800" b="1" dirty="0">
              <a:solidFill>
                <a:schemeClr val="bg1"/>
              </a:solidFill>
            </a:endParaRPr>
          </a:p>
        </p:txBody>
      </p:sp>
      <p:pic>
        <p:nvPicPr>
          <p:cNvPr id="6" name="Content Placeholder 5" descr="coconut-husk.jpg"/>
          <p:cNvPicPr>
            <a:picLocks noGrp="1" noChangeAspect="1"/>
          </p:cNvPicPr>
          <p:nvPr>
            <p:ph idx="1"/>
          </p:nvPr>
        </p:nvPicPr>
        <p:blipFill>
          <a:blip r:embed="rId2" cstate="print"/>
          <a:stretch>
            <a:fillRect/>
          </a:stretch>
        </p:blipFill>
        <p:spPr>
          <a:xfrm>
            <a:off x="0" y="990600"/>
            <a:ext cx="9144000" cy="5867400"/>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normAutofit/>
          </a:bodyPr>
          <a:lstStyle/>
          <a:p>
            <a:r>
              <a:rPr lang="en-US" b="1" dirty="0" smtClean="0">
                <a:solidFill>
                  <a:schemeClr val="bg1"/>
                </a:solidFill>
              </a:rPr>
              <a:t>From the Natural to the Spiritual</a:t>
            </a:r>
            <a:endParaRPr lang="en-US" b="1" dirty="0">
              <a:solidFill>
                <a:schemeClr val="bg1"/>
              </a:solidFill>
            </a:endParaRPr>
          </a:p>
        </p:txBody>
      </p:sp>
      <p:sp>
        <p:nvSpPr>
          <p:cNvPr id="3" name="Content Placeholder 2"/>
          <p:cNvSpPr>
            <a:spLocks noGrp="1"/>
          </p:cNvSpPr>
          <p:nvPr>
            <p:ph idx="1"/>
          </p:nvPr>
        </p:nvSpPr>
        <p:spPr>
          <a:xfrm>
            <a:off x="152400" y="1143000"/>
            <a:ext cx="8839200" cy="5562600"/>
          </a:xfrm>
        </p:spPr>
        <p:txBody>
          <a:bodyPr anchor="ctr">
            <a:normAutofit fontScale="85000" lnSpcReduction="20000"/>
          </a:bodyPr>
          <a:lstStyle/>
          <a:p>
            <a:r>
              <a:rPr lang="en-US" dirty="0" smtClean="0">
                <a:solidFill>
                  <a:schemeClr val="bg1"/>
                </a:solidFill>
              </a:rPr>
              <a:t>“… In His teaching from nature, Christ was speaking of the things which His own hands had made, and which had qualities and powers that He Himself had imparted. </a:t>
            </a:r>
            <a:r>
              <a:rPr lang="en-US" b="1" u="sng" dirty="0" smtClean="0">
                <a:solidFill>
                  <a:schemeClr val="bg1"/>
                </a:solidFill>
              </a:rPr>
              <a:t>In their original perfection all created things were an expression of the thought of God</a:t>
            </a:r>
            <a:r>
              <a:rPr lang="en-US" dirty="0" smtClean="0">
                <a:solidFill>
                  <a:schemeClr val="bg1"/>
                </a:solidFill>
              </a:rPr>
              <a:t>. To Adam and Eve in their Eden home </a:t>
            </a:r>
            <a:r>
              <a:rPr lang="en-US" b="1" dirty="0" smtClean="0">
                <a:solidFill>
                  <a:srgbClr val="FFFF00"/>
                </a:solidFill>
              </a:rPr>
              <a:t>nature was full of the knowledge of God, teeming with divine instruction</a:t>
            </a:r>
            <a:r>
              <a:rPr lang="en-US" dirty="0" smtClean="0">
                <a:solidFill>
                  <a:schemeClr val="bg1"/>
                </a:solidFill>
              </a:rPr>
              <a:t>. Wisdom spoke to the eye and was received into the heart; for they communed with God in His created works. As soon as the holy pair transgressed the law of the Most High, the brightness from the face of God departed from the face of nature. The earth is now marred and defiled by sin. Yet even in its blighted state much that is beautiful remains. </a:t>
            </a:r>
            <a:r>
              <a:rPr lang="en-US" b="1" dirty="0" smtClean="0">
                <a:solidFill>
                  <a:srgbClr val="FFFF00"/>
                </a:solidFill>
              </a:rPr>
              <a:t>God's object lessons are not obliterated; rightly understood, nature speaks of her Creator</a:t>
            </a:r>
            <a:r>
              <a:rPr lang="en-US" dirty="0" smtClean="0">
                <a:solidFill>
                  <a:schemeClr val="bg1"/>
                </a:solidFill>
              </a:rPr>
              <a:t>.  {COL 18.1} …”</a:t>
            </a:r>
            <a:endParaRPr lang="en-US" dirty="0">
              <a:solidFill>
                <a:schemeClr val="bg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noAutofit/>
          </a:bodyPr>
          <a:lstStyle/>
          <a:p>
            <a:r>
              <a:rPr lang="en-US" sz="2800" b="1" dirty="0" smtClean="0">
                <a:solidFill>
                  <a:schemeClr val="bg1"/>
                </a:solidFill>
              </a:rPr>
              <a:t>Jesus said (John 10:10) – “… </a:t>
            </a:r>
            <a:r>
              <a:rPr lang="en-US" sz="2800" b="1" dirty="0">
                <a:solidFill>
                  <a:schemeClr val="bg1"/>
                </a:solidFill>
              </a:rPr>
              <a:t> </a:t>
            </a:r>
            <a:r>
              <a:rPr lang="en-US" sz="2800" b="1" dirty="0" smtClean="0">
                <a:solidFill>
                  <a:schemeClr val="bg1"/>
                </a:solidFill>
              </a:rPr>
              <a:t>I am </a:t>
            </a:r>
            <a:r>
              <a:rPr lang="en-US" sz="2800" b="1" dirty="0">
                <a:solidFill>
                  <a:schemeClr val="bg1"/>
                </a:solidFill>
              </a:rPr>
              <a:t>come that they might have life, and that they might have </a:t>
            </a:r>
            <a:r>
              <a:rPr lang="en-US" sz="2800" b="1" i="1" dirty="0">
                <a:solidFill>
                  <a:schemeClr val="bg1"/>
                </a:solidFill>
              </a:rPr>
              <a:t>it </a:t>
            </a:r>
            <a:r>
              <a:rPr lang="en-US" sz="2800" b="1" dirty="0">
                <a:solidFill>
                  <a:schemeClr val="bg1"/>
                </a:solidFill>
              </a:rPr>
              <a:t>more abundantly</a:t>
            </a:r>
            <a:r>
              <a:rPr lang="en-US" sz="2800" b="1" dirty="0" smtClean="0">
                <a:solidFill>
                  <a:schemeClr val="bg1"/>
                </a:solidFill>
              </a:rPr>
              <a:t>.”</a:t>
            </a:r>
            <a:endParaRPr lang="en-US" sz="2800" b="1" dirty="0">
              <a:solidFill>
                <a:schemeClr val="bg1"/>
              </a:solidFill>
            </a:endParaRPr>
          </a:p>
        </p:txBody>
      </p:sp>
      <p:pic>
        <p:nvPicPr>
          <p:cNvPr id="5" name="Content Placeholder 4" descr="ff69a79b24643c0eb51dd5c34e7321bd.gif"/>
          <p:cNvPicPr>
            <a:picLocks noGrp="1" noChangeAspect="1"/>
          </p:cNvPicPr>
          <p:nvPr>
            <p:ph idx="1"/>
          </p:nvPr>
        </p:nvPicPr>
        <p:blipFill>
          <a:blip r:embed="rId2" cstate="print"/>
          <a:stretch>
            <a:fillRect/>
          </a:stretch>
        </p:blipFill>
        <p:spPr>
          <a:xfrm>
            <a:off x="0" y="1066800"/>
            <a:ext cx="9144000" cy="5791200"/>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normAutofit/>
          </a:bodyPr>
          <a:lstStyle/>
          <a:p>
            <a:r>
              <a:rPr lang="en-US" b="1" dirty="0" smtClean="0">
                <a:solidFill>
                  <a:schemeClr val="bg1"/>
                </a:solidFill>
              </a:rPr>
              <a:t>From the Natural to the Spiritual</a:t>
            </a:r>
            <a:endParaRPr lang="en-US" b="1" dirty="0">
              <a:solidFill>
                <a:schemeClr val="bg1"/>
              </a:solidFill>
            </a:endParaRPr>
          </a:p>
        </p:txBody>
      </p:sp>
      <p:sp>
        <p:nvSpPr>
          <p:cNvPr id="3" name="Content Placeholder 2"/>
          <p:cNvSpPr>
            <a:spLocks noGrp="1"/>
          </p:cNvSpPr>
          <p:nvPr>
            <p:ph idx="1"/>
          </p:nvPr>
        </p:nvSpPr>
        <p:spPr>
          <a:xfrm>
            <a:off x="152400" y="1143000"/>
            <a:ext cx="8839200" cy="5562600"/>
          </a:xfrm>
        </p:spPr>
        <p:txBody>
          <a:bodyPr anchor="ctr">
            <a:normAutofit fontScale="92500" lnSpcReduction="20000"/>
          </a:bodyPr>
          <a:lstStyle/>
          <a:p>
            <a:r>
              <a:rPr lang="en-US" dirty="0" smtClean="0">
                <a:solidFill>
                  <a:schemeClr val="bg1"/>
                </a:solidFill>
              </a:rPr>
              <a:t>“… </a:t>
            </a:r>
            <a:r>
              <a:rPr lang="en-US" b="1" dirty="0" smtClean="0">
                <a:solidFill>
                  <a:srgbClr val="FFFF00"/>
                </a:solidFill>
              </a:rPr>
              <a:t>In the days of Christ these lessons had been lost sight of</a:t>
            </a:r>
            <a:r>
              <a:rPr lang="en-US" dirty="0" smtClean="0">
                <a:solidFill>
                  <a:schemeClr val="bg1"/>
                </a:solidFill>
              </a:rPr>
              <a:t>. Men had well-nigh ceased to discern God in His works. The sinfulness of humanity had cast a pall over the fair face of creation; and instead of manifesting God, His works became a barrier that concealed Him. Men "worshiped and served the creature more than the Creator." Thus the heathen "became vain in their imaginations, and their foolish heart was darkened." Romans 1:25, 21. So in Israel, man's teaching had been put in the place of God's. Not only the things of nature, but the sacrificial service and the Scriptures themselves--all given to reveal God--were so perverted that they became the means of concealing Him.  {COL 18.2} …”</a:t>
            </a:r>
            <a:endParaRPr lang="en-US"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normAutofit/>
          </a:bodyPr>
          <a:lstStyle/>
          <a:p>
            <a:r>
              <a:rPr lang="en-US" b="1" dirty="0" smtClean="0">
                <a:solidFill>
                  <a:schemeClr val="bg1"/>
                </a:solidFill>
              </a:rPr>
              <a:t>From the Natural to the Spiritual</a:t>
            </a:r>
            <a:endParaRPr lang="en-US" b="1" dirty="0">
              <a:solidFill>
                <a:schemeClr val="bg1"/>
              </a:solidFill>
            </a:endParaRPr>
          </a:p>
        </p:txBody>
      </p:sp>
      <p:sp>
        <p:nvSpPr>
          <p:cNvPr id="3" name="Content Placeholder 2"/>
          <p:cNvSpPr>
            <a:spLocks noGrp="1"/>
          </p:cNvSpPr>
          <p:nvPr>
            <p:ph idx="1"/>
          </p:nvPr>
        </p:nvSpPr>
        <p:spPr>
          <a:xfrm>
            <a:off x="152400" y="1143000"/>
            <a:ext cx="8839200" cy="5562600"/>
          </a:xfrm>
        </p:spPr>
        <p:txBody>
          <a:bodyPr anchor="ctr">
            <a:normAutofit/>
          </a:bodyPr>
          <a:lstStyle/>
          <a:p>
            <a:r>
              <a:rPr lang="en-US" dirty="0" smtClean="0">
                <a:solidFill>
                  <a:schemeClr val="bg1"/>
                </a:solidFill>
              </a:rPr>
              <a:t>“… Christ sought to remove that which obscured the truth. The veil that sin has cast over the face of nature, He came [19] to draw aside, bringing to view the spiritual glory that </a:t>
            </a:r>
            <a:r>
              <a:rPr lang="en-US" b="1" u="sng" dirty="0" smtClean="0">
                <a:solidFill>
                  <a:schemeClr val="bg1"/>
                </a:solidFill>
              </a:rPr>
              <a:t>all</a:t>
            </a:r>
            <a:r>
              <a:rPr lang="en-US" dirty="0" smtClean="0">
                <a:solidFill>
                  <a:schemeClr val="bg1"/>
                </a:solidFill>
              </a:rPr>
              <a:t> things were created to reflect. His words placed the teachings of nature as well as of the Bible in a new aspect, and made them a new revelation.  {COL 18.3} …” </a:t>
            </a:r>
            <a:r>
              <a:rPr lang="en-US" b="1" dirty="0" smtClean="0">
                <a:solidFill>
                  <a:srgbClr val="00B0F0"/>
                </a:solidFill>
              </a:rPr>
              <a:t>– Christ’s Object Lessons (1900), pages 17.1-18.3</a:t>
            </a:r>
            <a:endParaRPr lang="en-US" b="1" dirty="0">
              <a:solidFill>
                <a:srgbClr val="00B0F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normAutofit/>
          </a:bodyPr>
          <a:lstStyle/>
          <a:p>
            <a:r>
              <a:rPr lang="en-US" b="1" dirty="0" smtClean="0">
                <a:solidFill>
                  <a:schemeClr val="bg1"/>
                </a:solidFill>
              </a:rPr>
              <a:t>From the Natural to the Spiritual</a:t>
            </a:r>
            <a:endParaRPr lang="en-US" b="1" dirty="0">
              <a:solidFill>
                <a:schemeClr val="bg1"/>
              </a:solidFill>
            </a:endParaRPr>
          </a:p>
        </p:txBody>
      </p:sp>
      <p:sp>
        <p:nvSpPr>
          <p:cNvPr id="3" name="Content Placeholder 2"/>
          <p:cNvSpPr>
            <a:spLocks noGrp="1"/>
          </p:cNvSpPr>
          <p:nvPr>
            <p:ph idx="1"/>
          </p:nvPr>
        </p:nvSpPr>
        <p:spPr>
          <a:xfrm>
            <a:off x="152400" y="1143000"/>
            <a:ext cx="8839200" cy="5562600"/>
          </a:xfrm>
        </p:spPr>
        <p:txBody>
          <a:bodyPr anchor="ctr">
            <a:normAutofit/>
          </a:bodyPr>
          <a:lstStyle/>
          <a:p>
            <a:r>
              <a:rPr lang="en-US" dirty="0" smtClean="0">
                <a:solidFill>
                  <a:schemeClr val="bg1"/>
                </a:solidFill>
              </a:rPr>
              <a:t>“… So wide was Christ's view of truth, so extended His teaching, that </a:t>
            </a:r>
            <a:r>
              <a:rPr lang="en-US" b="1" dirty="0" smtClean="0">
                <a:solidFill>
                  <a:srgbClr val="FFFF00"/>
                </a:solidFill>
              </a:rPr>
              <a:t>every phase of nature was employed in illustrating truth</a:t>
            </a:r>
            <a:r>
              <a:rPr lang="en-US" dirty="0" smtClean="0">
                <a:solidFill>
                  <a:schemeClr val="bg1"/>
                </a:solidFill>
              </a:rPr>
              <a:t>. The scenes upon which the eye </a:t>
            </a:r>
            <a:r>
              <a:rPr lang="en-US" b="1" u="sng" dirty="0" smtClean="0">
                <a:solidFill>
                  <a:schemeClr val="bg1"/>
                </a:solidFill>
              </a:rPr>
              <a:t>daily</a:t>
            </a:r>
            <a:r>
              <a:rPr lang="en-US" dirty="0" smtClean="0">
                <a:solidFill>
                  <a:schemeClr val="bg1"/>
                </a:solidFill>
              </a:rPr>
              <a:t> rests were all connected with some spiritual truth, so that </a:t>
            </a:r>
            <a:r>
              <a:rPr lang="en-US" b="1" dirty="0" smtClean="0">
                <a:solidFill>
                  <a:srgbClr val="FFFF00"/>
                </a:solidFill>
              </a:rPr>
              <a:t>nature is clothed with the parables of the Master</a:t>
            </a:r>
            <a:r>
              <a:rPr lang="en-US" dirty="0" smtClean="0">
                <a:solidFill>
                  <a:schemeClr val="bg1"/>
                </a:solidFill>
              </a:rPr>
              <a:t>.  {COL 20.1} …” </a:t>
            </a:r>
            <a:r>
              <a:rPr lang="en-US" b="1" dirty="0" smtClean="0">
                <a:solidFill>
                  <a:srgbClr val="00B0F0"/>
                </a:solidFill>
              </a:rPr>
              <a:t>– Christ’s Object Lessons (1900), page 20.1</a:t>
            </a:r>
            <a:endParaRPr lang="en-US" b="1" dirty="0">
              <a:solidFill>
                <a:srgbClr val="00B0F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normAutofit/>
          </a:bodyPr>
          <a:lstStyle/>
          <a:p>
            <a:r>
              <a:rPr lang="en-US" b="1" dirty="0" smtClean="0">
                <a:solidFill>
                  <a:schemeClr val="bg1"/>
                </a:solidFill>
              </a:rPr>
              <a:t>The Coconut Palm Tree</a:t>
            </a:r>
            <a:endParaRPr lang="en-US" b="1" dirty="0">
              <a:solidFill>
                <a:schemeClr val="bg1"/>
              </a:solidFill>
            </a:endParaRPr>
          </a:p>
        </p:txBody>
      </p:sp>
      <p:pic>
        <p:nvPicPr>
          <p:cNvPr id="4" name="Content Placeholder 3" descr="coconut-tree-in-sun.jpg"/>
          <p:cNvPicPr>
            <a:picLocks noGrp="1" noChangeAspect="1"/>
          </p:cNvPicPr>
          <p:nvPr>
            <p:ph idx="1"/>
          </p:nvPr>
        </p:nvPicPr>
        <p:blipFill>
          <a:blip r:embed="rId2" cstate="print"/>
          <a:stretch>
            <a:fillRect/>
          </a:stretch>
        </p:blipFill>
        <p:spPr>
          <a:xfrm>
            <a:off x="0" y="1219201"/>
            <a:ext cx="9144000" cy="5638800"/>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normAutofit/>
          </a:bodyPr>
          <a:lstStyle/>
          <a:p>
            <a:r>
              <a:rPr lang="en-US" b="1" dirty="0" smtClean="0">
                <a:solidFill>
                  <a:schemeClr val="bg1"/>
                </a:solidFill>
              </a:rPr>
              <a:t>From the Natural to the Spiritual</a:t>
            </a:r>
            <a:endParaRPr lang="en-US" b="1" dirty="0">
              <a:solidFill>
                <a:schemeClr val="bg1"/>
              </a:solidFill>
            </a:endParaRPr>
          </a:p>
        </p:txBody>
      </p:sp>
      <p:sp>
        <p:nvSpPr>
          <p:cNvPr id="3" name="Content Placeholder 2"/>
          <p:cNvSpPr>
            <a:spLocks noGrp="1"/>
          </p:cNvSpPr>
          <p:nvPr>
            <p:ph idx="1"/>
          </p:nvPr>
        </p:nvSpPr>
        <p:spPr>
          <a:xfrm>
            <a:off x="152400" y="1143000"/>
            <a:ext cx="8839200" cy="5562600"/>
          </a:xfrm>
        </p:spPr>
        <p:txBody>
          <a:bodyPr anchor="ctr">
            <a:normAutofit/>
          </a:bodyPr>
          <a:lstStyle/>
          <a:p>
            <a:r>
              <a:rPr lang="en-US" dirty="0" smtClean="0">
                <a:solidFill>
                  <a:schemeClr val="bg1"/>
                </a:solidFill>
              </a:rPr>
              <a:t>Isa. 61:3</a:t>
            </a:r>
            <a:r>
              <a:rPr lang="en-US" dirty="0">
                <a:solidFill>
                  <a:schemeClr val="bg1"/>
                </a:solidFill>
              </a:rPr>
              <a:t>  To appoint unto them that mourn in Zion, to give unto them beauty for ashes, the oil of joy for mourning, the garment of praise for the spirit of heaviness; </a:t>
            </a:r>
            <a:r>
              <a:rPr lang="en-US" b="1" dirty="0">
                <a:solidFill>
                  <a:srgbClr val="FFFF00"/>
                </a:solidFill>
              </a:rPr>
              <a:t>that they might be called trees of righteousness, the planting of the LORD</a:t>
            </a:r>
            <a:r>
              <a:rPr lang="en-US" dirty="0">
                <a:solidFill>
                  <a:schemeClr val="bg1"/>
                </a:solidFill>
              </a:rPr>
              <a:t>, that he might be glorified</a:t>
            </a:r>
            <a:r>
              <a:rPr lang="en-US" dirty="0" smtClean="0">
                <a:solidFill>
                  <a:schemeClr val="bg1"/>
                </a:solidFill>
              </a:rPr>
              <a:t>.</a:t>
            </a:r>
          </a:p>
          <a:p>
            <a:endParaRPr lang="en-US" sz="800" dirty="0">
              <a:solidFill>
                <a:schemeClr val="bg1"/>
              </a:solidFill>
            </a:endParaRPr>
          </a:p>
          <a:p>
            <a:r>
              <a:rPr lang="en-US" dirty="0" smtClean="0">
                <a:solidFill>
                  <a:schemeClr val="bg1"/>
                </a:solidFill>
              </a:rPr>
              <a:t>Psa. 92:12</a:t>
            </a:r>
            <a:r>
              <a:rPr lang="en-US" dirty="0">
                <a:solidFill>
                  <a:schemeClr val="bg1"/>
                </a:solidFill>
              </a:rPr>
              <a:t>  </a:t>
            </a:r>
            <a:r>
              <a:rPr lang="en-US" b="1" dirty="0">
                <a:solidFill>
                  <a:srgbClr val="FFFF00"/>
                </a:solidFill>
              </a:rPr>
              <a:t>The righteous shall flourish like the palm tree</a:t>
            </a:r>
            <a:r>
              <a:rPr lang="en-US" dirty="0">
                <a:solidFill>
                  <a:schemeClr val="bg1"/>
                </a:solidFill>
              </a:rPr>
              <a:t>: he shall grow like a cedar in Lebanon</a:t>
            </a:r>
            <a:r>
              <a:rPr lang="en-US" dirty="0" smtClean="0">
                <a:solidFill>
                  <a:schemeClr val="bg1"/>
                </a:solidFill>
              </a:rPr>
              <a:t>.</a:t>
            </a:r>
          </a:p>
          <a:p>
            <a:endParaRPr lang="en-US" sz="800" dirty="0">
              <a:solidFill>
                <a:schemeClr val="bg1"/>
              </a:solidFill>
            </a:endParaRPr>
          </a:p>
          <a:p>
            <a:r>
              <a:rPr lang="en-US" dirty="0" smtClean="0">
                <a:solidFill>
                  <a:schemeClr val="bg1"/>
                </a:solidFill>
              </a:rPr>
              <a:t>Jer. 10:5 “… </a:t>
            </a:r>
            <a:r>
              <a:rPr lang="en-US" b="1" dirty="0" smtClean="0">
                <a:solidFill>
                  <a:srgbClr val="FFFF00"/>
                </a:solidFill>
              </a:rPr>
              <a:t>upright as the palm tree</a:t>
            </a:r>
            <a:r>
              <a:rPr lang="en-US" dirty="0" smtClean="0">
                <a:solidFill>
                  <a:srgbClr val="FFFF00"/>
                </a:solidFill>
              </a:rPr>
              <a:t> </a:t>
            </a:r>
            <a:r>
              <a:rPr lang="en-US" dirty="0" smtClean="0">
                <a:solidFill>
                  <a:schemeClr val="bg1"/>
                </a:solidFill>
              </a:rPr>
              <a:t>…”</a:t>
            </a:r>
            <a:endParaRPr lang="en-US" dirty="0">
              <a:solidFill>
                <a:schemeClr val="bg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4145</TotalTime>
  <Words>1807</Words>
  <Application>Microsoft Office PowerPoint</Application>
  <PresentationFormat>On-screen Show (4:3)</PresentationFormat>
  <Paragraphs>52</Paragraphs>
  <Slides>40</Slides>
  <Notes>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Object Lessons – Coconut Theology</vt:lpstr>
      <vt:lpstr>From the Natural to the Spiritual</vt:lpstr>
      <vt:lpstr>From the Natural to the Spiritual</vt:lpstr>
      <vt:lpstr>From the Natural to the Spiritual</vt:lpstr>
      <vt:lpstr>From the Natural to the Spiritual</vt:lpstr>
      <vt:lpstr>From the Natural to the Spiritual</vt:lpstr>
      <vt:lpstr>From the Natural to the Spiritual</vt:lpstr>
      <vt:lpstr>The Coconut Palm Tree</vt:lpstr>
      <vt:lpstr>From the Natural to the Spiritual</vt:lpstr>
      <vt:lpstr>A Coconut, is found on the Palm tree of Righteousness, which are standing tall, strong &amp; upright for God (Malo).</vt:lpstr>
      <vt:lpstr>A Coconut palm tree may sometimes get sidetracked on its journey upward, even as we Christians do sometimes …</vt:lpstr>
      <vt:lpstr>… but if continually striving, by God’s grace, to reach the truest potential and wave the palms of victory over sin, we will make it, for the LORD is able to make the path of our way straight.</vt:lpstr>
      <vt:lpstr>A Coconut palm tree, reaches up to the Sun of Righteousness (Mal. 4:2), excelling ever onward and upward, striving towards the perfection of Heaven (taumafai e agai atu i le atoatoa o le Lagi).</vt:lpstr>
      <vt:lpstr>A Coconut palm tree, moves with the wind in the morning, as a Christian moves with the Holy Spirit when they arise from bed, and waves ‘good morning’ to God &amp; their neighbours (Manuia le taeao).</vt:lpstr>
      <vt:lpstr>A Coconut palm tree, moves with the wind in the evening, as a Christian moves with the Holy Spirit when they get ready for bed, and waves ‘good night’ to God &amp; their neighbours (Manuia le po).</vt:lpstr>
      <vt:lpstr>A Coconut palm tree, experiences all kinds of weather, even as a Christian experiences in life.</vt:lpstr>
      <vt:lpstr>A Coconut palm tree, humbles itself, bending down before the might and majesty of God, as a Christian ought to do (Tulou).</vt:lpstr>
      <vt:lpstr>A Coconut palm tree, bears the raging storms of life but remains firmly rooted upon the Rock.</vt:lpstr>
      <vt:lpstr>A Coconut palm tree, is a shade by day to the weary traveler, even as a Christ is our shade from the heat of the wrath of satan.  A Christian is to also refresh the weary.</vt:lpstr>
      <vt:lpstr>As a Coconut palm tree bears many burdens, so too Christ bore our burdens.  A Christian therefore so ought to be a help and bear one another’s burdens.</vt:lpstr>
      <vt:lpstr>There are true &amp; false Coconut palms in life, and Christians ought be those of the true, lest those seeking the fruit of righteousness come and find nothing but vain show.</vt:lpstr>
      <vt:lpstr>Christians should not be so busy in life, that we rush past the peaceful moments in life, but rather we ought to take time to enjoy and meditate on the blessings that God has provided for mankind in His Creation.</vt:lpstr>
      <vt:lpstr>A Coconut starts out as a small seed, fruit or nut, even as Jesus came as a ‘babe’ (pepe) in Bethlehem.</vt:lpstr>
      <vt:lpstr>We must look up to see the blessing and gift of the tree, even as a Christian must lift up their heads, and look up by Faith unto God in Heaven, looking for the fruit of Salvation (Faaolataga) from above.</vt:lpstr>
      <vt:lpstr>A Coconut hangs upon a tree in the prime of its life, even as Jesus, too, hung upon the Tree in the prime of His life.</vt:lpstr>
      <vt:lpstr>A Coconut begins up in the air of Heaven, but comes down as food, water and life, even as Jesus Christ came from above, coming down, bringing His word, His faith and everlasting Life (ola e faavavau).</vt:lpstr>
      <vt:lpstr>A Coconut leaves its place above, where it was with others like itself and descends downward, even as Jesus left His heavenly home in the atmosphere of Heaven and the angels there to come down here.</vt:lpstr>
      <vt:lpstr>A Coconut that separates itself from the Tree, is never very far from its parent, even as Jesus Christ having left His Father above, was always near to Him in His heart crying Abba, Father (Ava, le Tamā e).</vt:lpstr>
      <vt:lpstr>A Coconut comes all the way down to the earth, making direct contact with the soil, even as the Son of God did, Divinity taking upon himself our nature, and touching earthly humanity.</vt:lpstr>
      <vt:lpstr>A Coconut is found close to the earth and waters, just as Christ Jesus came to be close to the people whom He loves, ready for mankind to experience together, share, enjoy and fellowship with.</vt:lpstr>
      <vt:lpstr>The outer husk of the Coconut is rather undesirable and common, even as Jesus had no outward appearance to be desired, and was with the common people.</vt:lpstr>
      <vt:lpstr>A Coconut will sometimes travel great distances that life may appear where there was only desolation, even as Christ Jesus came from far and travelled much to reach those in isolation.</vt:lpstr>
      <vt:lpstr>A coconut has 3 holes, just as Christ Jesus was pierced together in the feet (1 nail), and one nail (2) in each hand.</vt:lpstr>
      <vt:lpstr>In order to experience the water of life inside the Coconut in full it must be split open and pierced, just as Jesus was pierced in the side, and from there poured out water and life.</vt:lpstr>
      <vt:lpstr>A Coconut that falls to the ground will die, but from it will spring newness of life, even as Jesus Christ died and was resurrected to Life.</vt:lpstr>
      <vt:lpstr>A Coconut was made by God for a purpose and has many wonderful uses, and so a Christian is also made with a purpose, and is to be for the service of all.</vt:lpstr>
      <vt:lpstr>Coating all the inside of the Coconut is the Coconut oil, even as the Holy Ghost is to fill all the Christian with His sweet goodness.</vt:lpstr>
      <vt:lpstr>Inside of the Coconut is the pure white ‘meat’, rich in taste, as the perfect character of Jesus is pure holiness, and whose every word word man is to live by …</vt:lpstr>
      <vt:lpstr>– (Psa. 34:8) “O taste and see that the LORD is good …”</vt:lpstr>
      <vt:lpstr>Jesus said (John 10:10) – “…  I am come that they might have life, and that they might have it more abundantly.”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Object Lessons – Coconut Theology</dc:title>
  <dc:creator>AWHN</dc:creator>
  <cp:lastModifiedBy>AWHN</cp:lastModifiedBy>
  <cp:revision>132</cp:revision>
  <dcterms:created xsi:type="dcterms:W3CDTF">2019-04-06T01:50:36Z</dcterms:created>
  <dcterms:modified xsi:type="dcterms:W3CDTF">2019-04-10T10:47:34Z</dcterms:modified>
</cp:coreProperties>
</file>