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0" d="100"/>
          <a:sy n="60" d="100"/>
        </p:scale>
        <p:origin x="-1064"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3154706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17" name="Image"/>
          <p:cNvSpPr>
            <a:spLocks noGrp="1"/>
          </p:cNvSpPr>
          <p:nvPr>
            <p:ph type="pic" sz="quarter" idx="13"/>
          </p:nvPr>
        </p:nvSpPr>
        <p:spPr>
          <a:xfrm>
            <a:off x="7200900" y="2908300"/>
            <a:ext cx="4064000" cy="5422900"/>
          </a:xfrm>
          <a:prstGeom prst="rect">
            <a:avLst/>
          </a:prstGeom>
        </p:spPr>
        <p:txBody>
          <a:bodyPr lIns="91439" tIns="45719" rIns="91439" bIns="45719" anchor="t">
            <a:noAutofit/>
          </a:bodyPr>
          <a:lstStyle/>
          <a:p>
            <a:endParaRPr/>
          </a:p>
        </p:txBody>
      </p:sp>
      <p:sp>
        <p:nvSpPr>
          <p:cNvPr id="118" name="Title Text"/>
          <p:cNvSpPr txBox="1">
            <a:spLocks noGrp="1"/>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119" name="Body Level One…"/>
          <p:cNvSpPr txBox="1">
            <a:spLocks noGrp="1"/>
          </p:cNvSpPr>
          <p:nvPr>
            <p:ph type="body" sz="half" idx="1"/>
          </p:nvPr>
        </p:nvSpPr>
        <p:spPr>
          <a:xfrm>
            <a:off x="1270000" y="2768600"/>
            <a:ext cx="5041900" cy="5715000"/>
          </a:xfrm>
          <a:prstGeom prst="rect">
            <a:avLst/>
          </a:prstGeom>
        </p:spPr>
        <p:txBody>
          <a:bodyPr>
            <a:noAutofit/>
          </a:bodyPr>
          <a:lstStyle>
            <a:lvl1pPr marL="812120" indent="-494620">
              <a:spcBef>
                <a:spcPts val="3800"/>
              </a:spcBef>
              <a:buClrTx/>
              <a:buSzPct val="171000"/>
              <a:defRPr>
                <a:latin typeface="Gill Sans"/>
                <a:ea typeface="Gill Sans"/>
                <a:cs typeface="Gill Sans"/>
                <a:sym typeface="Gill Sans"/>
              </a:defRPr>
            </a:lvl1pPr>
            <a:lvl2pPr marL="1256620" indent="-494620">
              <a:spcBef>
                <a:spcPts val="3800"/>
              </a:spcBef>
              <a:buClrTx/>
              <a:buSzPct val="171000"/>
              <a:defRPr>
                <a:latin typeface="Gill Sans"/>
                <a:ea typeface="Gill Sans"/>
                <a:cs typeface="Gill Sans"/>
                <a:sym typeface="Gill Sans"/>
              </a:defRPr>
            </a:lvl2pPr>
            <a:lvl3pPr marL="1701120" indent="-494620">
              <a:spcBef>
                <a:spcPts val="3800"/>
              </a:spcBef>
              <a:buClrTx/>
              <a:buSzPct val="171000"/>
              <a:defRPr>
                <a:latin typeface="Gill Sans"/>
                <a:ea typeface="Gill Sans"/>
                <a:cs typeface="Gill Sans"/>
                <a:sym typeface="Gill Sans"/>
              </a:defRPr>
            </a:lvl3pPr>
            <a:lvl4pPr marL="2145620" indent="-494620">
              <a:spcBef>
                <a:spcPts val="3800"/>
              </a:spcBef>
              <a:buClrTx/>
              <a:buSzPct val="171000"/>
              <a:defRPr>
                <a:latin typeface="Gill Sans"/>
                <a:ea typeface="Gill Sans"/>
                <a:cs typeface="Gill Sans"/>
                <a:sym typeface="Gill Sans"/>
              </a:defRPr>
            </a:lvl4pPr>
            <a:lvl5pPr marL="2590120" indent="-494620">
              <a:spcBef>
                <a:spcPts val="3800"/>
              </a:spcBef>
              <a:buClrTx/>
              <a:buSzPct val="171000"/>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36"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43" name="Body Level One…"/>
          <p:cNvSpPr txBox="1">
            <a:spLocks noGrp="1"/>
          </p:cNvSpPr>
          <p:nvPr>
            <p:ph type="body" idx="1"/>
          </p:nvPr>
        </p:nvSpPr>
        <p:spPr>
          <a:xfrm>
            <a:off x="952500" y="1270000"/>
            <a:ext cx="11099800" cy="7213600"/>
          </a:xfrm>
          <a:prstGeom prst="rect">
            <a:avLst/>
          </a:prstGeom>
        </p:spPr>
        <p:txBody>
          <a:bodyPr/>
          <a:lstStyle>
            <a:lvl1pPr>
              <a:buClrTx/>
              <a:buSzPct val="75000"/>
              <a:defRPr sz="3800">
                <a:latin typeface="Helvetica Light"/>
                <a:ea typeface="Helvetica Light"/>
                <a:cs typeface="Helvetica Light"/>
                <a:sym typeface="Helvetica Light"/>
              </a:defRPr>
            </a:lvl1pPr>
            <a:lvl2pPr>
              <a:buClrTx/>
              <a:buSzPct val="75000"/>
              <a:defRPr sz="3800">
                <a:latin typeface="Helvetica Light"/>
                <a:ea typeface="Helvetica Light"/>
                <a:cs typeface="Helvetica Light"/>
                <a:sym typeface="Helvetica Light"/>
              </a:defRPr>
            </a:lvl2pPr>
            <a:lvl3pPr>
              <a:buClrTx/>
              <a:buSzPct val="75000"/>
              <a:defRPr sz="3800">
                <a:latin typeface="Helvetica Light"/>
                <a:ea typeface="Helvetica Light"/>
                <a:cs typeface="Helvetica Light"/>
                <a:sym typeface="Helvetica Light"/>
              </a:defRPr>
            </a:lvl3pPr>
            <a:lvl4pPr>
              <a:buClrTx/>
              <a:buSzPct val="75000"/>
              <a:defRPr sz="3800">
                <a:latin typeface="Helvetica Light"/>
                <a:ea typeface="Helvetica Light"/>
                <a:cs typeface="Helvetica Light"/>
                <a:sym typeface="Helvetica Light"/>
              </a:defRPr>
            </a:lvl4pPr>
            <a:lvl5pPr>
              <a:buClrTx/>
              <a:buSzPct val="75000"/>
              <a:defRPr sz="38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825500" y="50800"/>
            <a:ext cx="11353800" cy="2032000"/>
          </a:xfrm>
          <a:prstGeom prst="rect">
            <a:avLst/>
          </a:prstGeom>
          <a:effectLst>
            <a:outerShdw blurRad="12700" dist="25400" dir="16200000" rotWithShape="0">
              <a:srgbClr val="000000">
                <a:alpha val="30000"/>
              </a:srgbClr>
            </a:outerShdw>
          </a:effectLst>
        </p:spPr>
        <p:txBody>
          <a:bodyPr>
            <a:noAutofit/>
          </a:bodyPr>
          <a:lstStyle>
            <a:lvl1pPr algn="l">
              <a:lnSpc>
                <a:spcPct val="90000"/>
              </a:lnSpc>
              <a:defRPr sz="7200" cap="all" spc="360">
                <a:solidFill>
                  <a:srgbClr val="FBF9E6"/>
                </a:solidFill>
                <a:latin typeface="Georgia"/>
                <a:ea typeface="Georgia"/>
                <a:cs typeface="Georgia"/>
                <a:sym typeface="Georgia"/>
              </a:defRPr>
            </a:lvl1pPr>
          </a:lstStyle>
          <a:p>
            <a:r>
              <a:t>Title Text</a:t>
            </a:r>
          </a:p>
        </p:txBody>
      </p:sp>
      <p:sp>
        <p:nvSpPr>
          <p:cNvPr id="152" name="Body Level One…"/>
          <p:cNvSpPr txBox="1">
            <a:spLocks noGrp="1"/>
          </p:cNvSpPr>
          <p:nvPr>
            <p:ph type="body" idx="1"/>
          </p:nvPr>
        </p:nvSpPr>
        <p:spPr>
          <a:xfrm>
            <a:off x="825500" y="2705100"/>
            <a:ext cx="11353800" cy="6223000"/>
          </a:xfrm>
          <a:prstGeom prst="rect">
            <a:avLst/>
          </a:prstGeom>
          <a:effectLst>
            <a:outerShdw blurRad="25400" dist="12700" dir="5400000" rotWithShape="0">
              <a:srgbClr val="FFFFFF">
                <a:alpha val="45000"/>
              </a:srgbClr>
            </a:outerShdw>
          </a:effectLst>
        </p:spPr>
        <p:txBody>
          <a:bodyPr>
            <a:noAutofit/>
          </a:bodyPr>
          <a:lstStyle>
            <a:lvl1pPr marL="355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1pPr>
            <a:lvl2pPr marL="8001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2pPr>
            <a:lvl3pPr marL="1244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3pPr>
            <a:lvl4pPr marL="16891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4pPr>
            <a:lvl5pPr marL="2133600" indent="-355600">
              <a:lnSpc>
                <a:spcPct val="120000"/>
              </a:lnSpc>
              <a:spcBef>
                <a:spcPts val="3600"/>
              </a:spcBef>
              <a:buClrTx/>
              <a:buSzPct val="40000"/>
              <a:buFont typeface="Zapf Dingbats"/>
              <a:buBlip>
                <a:blip r:embed="rId3"/>
              </a:buBlip>
              <a:defRPr>
                <a:solidFill>
                  <a:srgbClr val="4F5C3F"/>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6337299" y="8991600"/>
            <a:ext cx="342901" cy="406400"/>
          </a:xfrm>
          <a:prstGeom prst="rect">
            <a:avLst/>
          </a:prstGeom>
          <a:effectLst>
            <a:outerShdw blurRad="12700" dist="12700" dir="5400000" rotWithShape="0">
              <a:srgbClr val="FFFFFF">
                <a:alpha val="20000"/>
              </a:srgbClr>
            </a:outerShdw>
          </a:effectLst>
        </p:spPr>
        <p:txBody>
          <a:bodyPr/>
          <a:lstStyle>
            <a:lvl1pPr>
              <a:defRPr sz="18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60" name="Body Level One…"/>
          <p:cNvSpPr txBox="1">
            <a:spLocks noGrp="1"/>
          </p:cNvSpPr>
          <p:nvPr>
            <p:ph type="body" idx="1"/>
          </p:nvPr>
        </p:nvSpPr>
        <p:spPr>
          <a:xfrm>
            <a:off x="1270000" y="1270000"/>
            <a:ext cx="10464800" cy="7213600"/>
          </a:xfrm>
          <a:prstGeom prst="rect">
            <a:avLst/>
          </a:prstGeom>
        </p:spPr>
        <p:txBody>
          <a:bodyPr>
            <a:noAutofit/>
          </a:bodyPr>
          <a:lstStyle>
            <a:lvl1pPr marL="889000" indent="-571500">
              <a:spcBef>
                <a:spcPts val="4800"/>
              </a:spcBef>
              <a:buClrTx/>
              <a:buSzPct val="171000"/>
              <a:defRPr sz="4200">
                <a:latin typeface="Gill Sans"/>
                <a:ea typeface="Gill Sans"/>
                <a:cs typeface="Gill Sans"/>
                <a:sym typeface="Gill Sans"/>
              </a:defRPr>
            </a:lvl1pPr>
            <a:lvl2pPr marL="1333500" indent="-571500">
              <a:spcBef>
                <a:spcPts val="4800"/>
              </a:spcBef>
              <a:buClrTx/>
              <a:buSzPct val="171000"/>
              <a:defRPr sz="4200">
                <a:latin typeface="Gill Sans"/>
                <a:ea typeface="Gill Sans"/>
                <a:cs typeface="Gill Sans"/>
                <a:sym typeface="Gill Sans"/>
              </a:defRPr>
            </a:lvl2pPr>
            <a:lvl3pPr marL="1778000" indent="-571500">
              <a:spcBef>
                <a:spcPts val="4800"/>
              </a:spcBef>
              <a:buClrTx/>
              <a:buSzPct val="171000"/>
              <a:defRPr sz="4200">
                <a:latin typeface="Gill Sans"/>
                <a:ea typeface="Gill Sans"/>
                <a:cs typeface="Gill Sans"/>
                <a:sym typeface="Gill Sans"/>
              </a:defRPr>
            </a:lvl3pPr>
            <a:lvl4pPr marL="2222500" indent="-571500">
              <a:spcBef>
                <a:spcPts val="4800"/>
              </a:spcBef>
              <a:buClrTx/>
              <a:buSzPct val="171000"/>
              <a:defRPr sz="4200">
                <a:latin typeface="Gill Sans"/>
                <a:ea typeface="Gill Sans"/>
                <a:cs typeface="Gill Sans"/>
                <a:sym typeface="Gill Sans"/>
              </a:defRPr>
            </a:lvl4pPr>
            <a:lvl5pPr marL="2667000" indent="-571500">
              <a:spcBef>
                <a:spcPts val="4800"/>
              </a:spcBef>
              <a:buClrTx/>
              <a:buSzPct val="171000"/>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8" name="Title Text"/>
          <p:cNvSpPr txBox="1">
            <a:spLocks noGrp="1"/>
          </p:cNvSpPr>
          <p:nvPr>
            <p:ph type="title"/>
          </p:nvPr>
        </p:nvSpPr>
        <p:spPr>
          <a:prstGeom prst="rect">
            <a:avLst/>
          </a:prstGeom>
        </p:spPr>
        <p:txBody>
          <a:bodyPr/>
          <a:lstStyle/>
          <a:p>
            <a:r>
              <a:t>Title Text</a:t>
            </a:r>
          </a:p>
        </p:txBody>
      </p:sp>
      <p:sp>
        <p:nvSpPr>
          <p:cNvPr id="169"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tif"/><Relationship Id="rId1" Type="http://schemas.openxmlformats.org/officeDocument/2006/relationships/slideLayout" Target="../slideLayouts/slideLayout12.xml"/><Relationship Id="rId2" Type="http://schemas.openxmlformats.org/officeDocument/2006/relationships/image" Target="../media/image21.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tif"/><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 Id="rId3"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 Id="rId3" Type="http://schemas.openxmlformats.org/officeDocument/2006/relationships/image" Target="../media/image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maxresdefault.jpg" descr="maxresdefault.jpg"/>
          <p:cNvPicPr>
            <a:picLocks/>
          </p:cNvPicPr>
          <p:nvPr/>
        </p:nvPicPr>
        <p:blipFill>
          <a:blip r:embed="rId2">
            <a:extLst/>
          </a:blip>
          <a:stretch>
            <a:fillRect/>
          </a:stretch>
        </p:blipFill>
        <p:spPr>
          <a:xfrm>
            <a:off x="38100" y="1231900"/>
            <a:ext cx="12954000" cy="7277100"/>
          </a:xfrm>
          <a:prstGeom prst="rect">
            <a:avLst/>
          </a:prstGeom>
        </p:spPr>
      </p:pic>
      <p:sp>
        <p:nvSpPr>
          <p:cNvPr id="180" name="“Show me thy Glory”"/>
          <p:cNvSpPr txBox="1">
            <a:spLocks noGrp="1"/>
          </p:cNvSpPr>
          <p:nvPr>
            <p:ph type="title"/>
          </p:nvPr>
        </p:nvSpPr>
        <p:spPr>
          <a:xfrm>
            <a:off x="952500" y="1473200"/>
            <a:ext cx="11099800" cy="2159000"/>
          </a:xfrm>
          <a:prstGeom prst="rect">
            <a:avLst/>
          </a:prstGeom>
        </p:spPr>
        <p:txBody>
          <a:bodyPr/>
          <a:lstStyle>
            <a:lvl1pPr>
              <a:defRPr>
                <a:solidFill>
                  <a:srgbClr val="000000"/>
                </a:solidFill>
              </a:defRPr>
            </a:lvl1pPr>
          </a:lstStyle>
          <a:p>
            <a:r>
              <a:t>“Show me thy Glory”</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2015320_univ_lsr_lg.jpg" descr="2015320_univ_lsr_lg.jpg"/>
          <p:cNvPicPr>
            <a:picLocks noChangeAspect="1"/>
          </p:cNvPicPr>
          <p:nvPr/>
        </p:nvPicPr>
        <p:blipFill>
          <a:blip r:embed="rId2">
            <a:extLst/>
          </a:blip>
          <a:stretch>
            <a:fillRect/>
          </a:stretch>
        </p:blipFill>
        <p:spPr>
          <a:xfrm>
            <a:off x="0" y="1625600"/>
            <a:ext cx="13004800" cy="6502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1102016091_univ_lsr_xl.jpg" descr="1102016091_univ_lsr_xl.jpg"/>
          <p:cNvPicPr>
            <a:picLocks/>
          </p:cNvPicPr>
          <p:nvPr/>
        </p:nvPicPr>
        <p:blipFill>
          <a:blip r:embed="rId2">
            <a:extLst/>
          </a:blip>
          <a:stretch>
            <a:fillRect/>
          </a:stretch>
        </p:blipFill>
        <p:spPr>
          <a:xfrm>
            <a:off x="1289694" y="139700"/>
            <a:ext cx="10425412" cy="5200006"/>
          </a:xfrm>
          <a:prstGeom prst="rect">
            <a:avLst/>
          </a:prstGeom>
        </p:spPr>
      </p:pic>
      <p:sp>
        <p:nvSpPr>
          <p:cNvPr id="209" name="Matthew 5:44…"/>
          <p:cNvSpPr txBox="1"/>
          <p:nvPr/>
        </p:nvSpPr>
        <p:spPr>
          <a:xfrm>
            <a:off x="372270" y="5127862"/>
            <a:ext cx="12439370" cy="441277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7000"/>
            </a:pPr>
            <a:r>
              <a:rPr dirty="0"/>
              <a:t>Matthew 5:44</a:t>
            </a:r>
          </a:p>
          <a:p>
            <a:pPr>
              <a:defRPr sz="5300" b="0">
                <a:latin typeface="Helvetica Neue Light"/>
                <a:ea typeface="Helvetica Neue Light"/>
                <a:cs typeface="Helvetica Neue Light"/>
                <a:sym typeface="Helvetica Neue Light"/>
              </a:defRPr>
            </a:pPr>
            <a:r>
              <a:rPr dirty="0"/>
              <a:t>“Love your enemies, bless them that curse you, do good to them that hate you, and pray for them which despitefully use you, and persecute you.”</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1089520" y="-25158"/>
            <a:ext cx="14793017" cy="7729352"/>
          </a:xfrm>
          <a:prstGeom prst="rect">
            <a:avLst/>
          </a:prstGeom>
          <a:ln w="12700">
            <a:miter lim="400000"/>
          </a:ln>
        </p:spPr>
      </p:pic>
      <p:sp>
        <p:nvSpPr>
          <p:cNvPr id="212" name="Love…"/>
          <p:cNvSpPr txBox="1">
            <a:spLocks noGrp="1"/>
          </p:cNvSpPr>
          <p:nvPr>
            <p:ph type="body" sz="half" idx="4294967295"/>
          </p:nvPr>
        </p:nvSpPr>
        <p:spPr>
          <a:xfrm>
            <a:off x="7924800" y="-101600"/>
            <a:ext cx="5041900" cy="9652000"/>
          </a:xfrm>
          <a:prstGeom prst="rect">
            <a:avLst/>
          </a:prstGeom>
        </p:spPr>
        <p:txBody>
          <a:bodyPr>
            <a:noAutofit/>
          </a:bodyPr>
          <a:lstStyle/>
          <a:p>
            <a:pPr marL="812120" indent="-494620">
              <a:spcBef>
                <a:spcPts val="3800"/>
              </a:spcBef>
              <a:buClrTx/>
              <a:buSzPct val="171000"/>
              <a:defRPr sz="3800"/>
            </a:pPr>
            <a:r>
              <a:t>Love</a:t>
            </a:r>
          </a:p>
          <a:p>
            <a:pPr marL="812120" indent="-494620">
              <a:spcBef>
                <a:spcPts val="3800"/>
              </a:spcBef>
              <a:buClrTx/>
              <a:buSzPct val="171000"/>
              <a:defRPr sz="3800"/>
            </a:pPr>
            <a:r>
              <a:t>Joy</a:t>
            </a:r>
          </a:p>
          <a:p>
            <a:pPr marL="812120" indent="-494620">
              <a:spcBef>
                <a:spcPts val="3800"/>
              </a:spcBef>
              <a:buClrTx/>
              <a:buSzPct val="171000"/>
              <a:defRPr sz="3800"/>
            </a:pPr>
            <a:r>
              <a:t>Peace</a:t>
            </a:r>
          </a:p>
          <a:p>
            <a:pPr marL="812120" indent="-494620">
              <a:spcBef>
                <a:spcPts val="3800"/>
              </a:spcBef>
              <a:buClrTx/>
              <a:buSzPct val="171000"/>
              <a:defRPr sz="3800"/>
            </a:pPr>
            <a:r>
              <a:t>Long-suffering</a:t>
            </a:r>
          </a:p>
          <a:p>
            <a:pPr marL="812120" indent="-494620">
              <a:spcBef>
                <a:spcPts val="3800"/>
              </a:spcBef>
              <a:buClrTx/>
              <a:buSzPct val="171000"/>
              <a:defRPr sz="3800"/>
            </a:pPr>
            <a:r>
              <a:t>Gentleness</a:t>
            </a:r>
          </a:p>
          <a:p>
            <a:pPr marL="812120" indent="-494620">
              <a:spcBef>
                <a:spcPts val="3800"/>
              </a:spcBef>
              <a:buClrTx/>
              <a:buSzPct val="171000"/>
              <a:defRPr sz="3800"/>
            </a:pPr>
            <a:r>
              <a:t>Goodness</a:t>
            </a:r>
          </a:p>
          <a:p>
            <a:pPr marL="812120" indent="-494620">
              <a:spcBef>
                <a:spcPts val="3800"/>
              </a:spcBef>
              <a:buClrTx/>
              <a:buSzPct val="171000"/>
              <a:defRPr sz="3800"/>
            </a:pPr>
            <a:r>
              <a:t>Faith</a:t>
            </a:r>
          </a:p>
          <a:p>
            <a:pPr marL="812120" indent="-494620">
              <a:spcBef>
                <a:spcPts val="3800"/>
              </a:spcBef>
              <a:buClrTx/>
              <a:buSzPct val="171000"/>
              <a:defRPr sz="3800"/>
            </a:pPr>
            <a:r>
              <a:t>Meekness</a:t>
            </a:r>
          </a:p>
          <a:p>
            <a:pPr marL="812120" indent="-494620">
              <a:spcBef>
                <a:spcPts val="3800"/>
              </a:spcBef>
              <a:buClrTx/>
              <a:buSzPct val="171000"/>
              <a:defRPr sz="3800"/>
            </a:pPr>
            <a:r>
              <a:t>Temperance</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2"/>
                                        </p:tgtEl>
                                        <p:attrNameLst>
                                          <p:attrName>style.visibility</p:attrName>
                                        </p:attrNameLst>
                                      </p:cBhvr>
                                      <p:to>
                                        <p:strVal val="visible"/>
                                      </p:to>
                                    </p:set>
                                    <p:animEffect transition="in" filter="wipe(left)">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fire_safety_testing_MIN__thumb.jpg" descr="fire_safety_testing_MIN__thumb.jpg"/>
          <p:cNvPicPr>
            <a:picLocks/>
          </p:cNvPicPr>
          <p:nvPr/>
        </p:nvPicPr>
        <p:blipFill>
          <a:blip r:embed="rId2">
            <a:extLst/>
          </a:blip>
          <a:stretch>
            <a:fillRect/>
          </a:stretch>
        </p:blipFill>
        <p:spPr>
          <a:xfrm>
            <a:off x="484186" y="2004670"/>
            <a:ext cx="11604628" cy="7712760"/>
          </a:xfrm>
          <a:prstGeom prst="rect">
            <a:avLst/>
          </a:prstGeom>
        </p:spPr>
      </p:pic>
      <p:sp>
        <p:nvSpPr>
          <p:cNvPr id="215" name="COL 412…"/>
          <p:cNvSpPr txBox="1"/>
          <p:nvPr/>
        </p:nvSpPr>
        <p:spPr>
          <a:xfrm>
            <a:off x="343805" y="1096542"/>
            <a:ext cx="12317190" cy="3355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100"/>
            </a:pPr>
            <a:r>
              <a:t>COL 412</a:t>
            </a:r>
          </a:p>
          <a:p>
            <a:pPr defTabSz="457200">
              <a:defRPr sz="7100" b="0">
                <a:latin typeface="Helvetica Neue Light"/>
                <a:ea typeface="Helvetica Neue Light"/>
                <a:cs typeface="Helvetica Neue Light"/>
                <a:sym typeface="Helvetica Neue Light"/>
              </a:defRPr>
            </a:pPr>
            <a:r>
              <a:t>“It is in a </a:t>
            </a:r>
            <a:r>
              <a:rPr b="1" u="sng">
                <a:latin typeface="Helvetica Neue"/>
                <a:ea typeface="Helvetica Neue"/>
                <a:cs typeface="Helvetica Neue"/>
                <a:sym typeface="Helvetica Neue"/>
              </a:rPr>
              <a:t>crisis</a:t>
            </a:r>
            <a:r>
              <a:t> that </a:t>
            </a:r>
            <a:r>
              <a:rPr b="1" u="sng">
                <a:latin typeface="Helvetica Neue"/>
                <a:ea typeface="Helvetica Neue"/>
                <a:cs typeface="Helvetica Neue"/>
                <a:sym typeface="Helvetica Neue"/>
              </a:rPr>
              <a:t>character</a:t>
            </a:r>
            <a:r>
              <a:t> is revealed.”</a:t>
            </a:r>
          </a:p>
        </p:txBody>
      </p:sp>
      <p:sp>
        <p:nvSpPr>
          <p:cNvPr id="216" name="1 Corinthians 3:13"/>
          <p:cNvSpPr txBox="1"/>
          <p:nvPr/>
        </p:nvSpPr>
        <p:spPr>
          <a:xfrm>
            <a:off x="8993441" y="4787075"/>
            <a:ext cx="337451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000"/>
            </a:lvl1pPr>
          </a:lstStyle>
          <a:p>
            <a:r>
              <a:t>1 Corinthians 3:13</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extLst/>
          </a:blip>
          <a:stretch>
            <a:fillRect/>
          </a:stretch>
        </p:blipFill>
        <p:spPr>
          <a:xfrm>
            <a:off x="-1089520" y="-25158"/>
            <a:ext cx="14793017" cy="7729352"/>
          </a:xfrm>
          <a:prstGeom prst="rect">
            <a:avLst/>
          </a:prstGeom>
          <a:ln w="12700">
            <a:miter lim="400000"/>
          </a:ln>
        </p:spPr>
      </p:pic>
      <p:sp>
        <p:nvSpPr>
          <p:cNvPr id="219" name="Church and State…"/>
          <p:cNvSpPr txBox="1">
            <a:spLocks noGrp="1"/>
          </p:cNvSpPr>
          <p:nvPr>
            <p:ph type="body" idx="4294967295"/>
          </p:nvPr>
        </p:nvSpPr>
        <p:spPr>
          <a:xfrm>
            <a:off x="5982096" y="-101600"/>
            <a:ext cx="6984604" cy="9652000"/>
          </a:xfrm>
          <a:prstGeom prst="rect">
            <a:avLst/>
          </a:prstGeom>
        </p:spPr>
        <p:txBody>
          <a:bodyPr>
            <a:noAutofit/>
          </a:bodyPr>
          <a:lstStyle/>
          <a:p>
            <a:pPr marL="812120" indent="-494620">
              <a:spcBef>
                <a:spcPts val="3800"/>
              </a:spcBef>
              <a:buClrTx/>
              <a:buSzPct val="171000"/>
              <a:defRPr sz="3800"/>
            </a:pPr>
            <a:r>
              <a:t>Church and State</a:t>
            </a:r>
          </a:p>
          <a:p>
            <a:pPr marL="812120" indent="-494620">
              <a:spcBef>
                <a:spcPts val="3800"/>
              </a:spcBef>
              <a:buClrTx/>
              <a:buSzPct val="171000"/>
              <a:defRPr sz="3800"/>
            </a:pPr>
            <a:r>
              <a:t>Betrayal</a:t>
            </a:r>
          </a:p>
          <a:p>
            <a:pPr marL="812120" indent="-494620">
              <a:spcBef>
                <a:spcPts val="3800"/>
              </a:spcBef>
              <a:buClrTx/>
              <a:buSzPct val="171000"/>
              <a:defRPr sz="3800"/>
            </a:pPr>
            <a:r>
              <a:t>Abandonment</a:t>
            </a:r>
          </a:p>
          <a:p>
            <a:pPr marL="812120" indent="-494620">
              <a:spcBef>
                <a:spcPts val="3800"/>
              </a:spcBef>
              <a:buClrTx/>
              <a:buSzPct val="171000"/>
              <a:defRPr sz="3800"/>
            </a:pPr>
            <a:r>
              <a:t>Falsely accused</a:t>
            </a:r>
          </a:p>
          <a:p>
            <a:pPr marL="812120" indent="-494620">
              <a:spcBef>
                <a:spcPts val="3800"/>
              </a:spcBef>
              <a:buClrTx/>
              <a:buSzPct val="171000"/>
              <a:defRPr sz="3800"/>
            </a:pPr>
            <a:r>
              <a:t>Persecuted</a:t>
            </a:r>
          </a:p>
          <a:p>
            <a:pPr marL="812120" indent="-494620">
              <a:spcBef>
                <a:spcPts val="3800"/>
              </a:spcBef>
              <a:buClrTx/>
              <a:buSzPct val="171000"/>
              <a:defRPr sz="3800"/>
            </a:pPr>
            <a:r>
              <a:t>Put to death as a criminal</a:t>
            </a:r>
          </a:p>
        </p:txBody>
      </p:sp>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animEffect transition="in" filter="dissolve">
                                      <p:cBhvr>
                                        <p:cTn id="7" dur="1000"/>
                                        <p:tgtEl>
                                          <p:spTgt spid="219">
                                            <p:bg/>
                                          </p:spTgt>
                                        </p:tgtEl>
                                      </p:cBhvr>
                                    </p:animEffect>
                                  </p:childTnLst>
                                </p:cTn>
                              </p:par>
                              <p:par>
                                <p:cTn id="8" presetID="9" presetClass="entr" presetSubtype="0" fill="hold" grpId="1" nodeType="withEffect">
                                  <p:stCondLst>
                                    <p:cond delay="0"/>
                                  </p:stCondLst>
                                  <p:iterate>
                                    <p:tmAbs val="0"/>
                                  </p:iterate>
                                  <p:childTnLst>
                                    <p:set>
                                      <p:cBhvr>
                                        <p:cTn id="9" fill="hold"/>
                                        <p:tgtEl>
                                          <p:spTgt spid="219">
                                            <p:txEl>
                                              <p:pRg st="0" end="0"/>
                                            </p:txEl>
                                          </p:spTgt>
                                        </p:tgtEl>
                                        <p:attrNameLst>
                                          <p:attrName>style.visibility</p:attrName>
                                        </p:attrNameLst>
                                      </p:cBhvr>
                                      <p:to>
                                        <p:strVal val="visible"/>
                                      </p:to>
                                    </p:set>
                                    <p:animEffect transition="in" filter="dissolve">
                                      <p:cBhvr>
                                        <p:cTn id="10" dur="1000"/>
                                        <p:tgtEl>
                                          <p:spTgt spid="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19">
                                            <p:txEl>
                                              <p:pRg st="1" end="1"/>
                                            </p:txEl>
                                          </p:spTgt>
                                        </p:tgtEl>
                                        <p:attrNameLst>
                                          <p:attrName>style.visibility</p:attrName>
                                        </p:attrNameLst>
                                      </p:cBhvr>
                                      <p:to>
                                        <p:strVal val="visible"/>
                                      </p:to>
                                    </p:set>
                                    <p:animEffect transition="in" filter="dissolve">
                                      <p:cBhvr>
                                        <p:cTn id="15" dur="1000"/>
                                        <p:tgtEl>
                                          <p:spTgt spid="2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19">
                                            <p:txEl>
                                              <p:pRg st="2" end="2"/>
                                            </p:txEl>
                                          </p:spTgt>
                                        </p:tgtEl>
                                        <p:attrNameLst>
                                          <p:attrName>style.visibility</p:attrName>
                                        </p:attrNameLst>
                                      </p:cBhvr>
                                      <p:to>
                                        <p:strVal val="visible"/>
                                      </p:to>
                                    </p:set>
                                    <p:animEffect transition="in" filter="dissolve">
                                      <p:cBhvr>
                                        <p:cTn id="20" dur="1000"/>
                                        <p:tgtEl>
                                          <p:spTgt spid="2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19">
                                            <p:txEl>
                                              <p:pRg st="3" end="3"/>
                                            </p:txEl>
                                          </p:spTgt>
                                        </p:tgtEl>
                                        <p:attrNameLst>
                                          <p:attrName>style.visibility</p:attrName>
                                        </p:attrNameLst>
                                      </p:cBhvr>
                                      <p:to>
                                        <p:strVal val="visible"/>
                                      </p:to>
                                    </p:set>
                                    <p:animEffect transition="in" filter="dissolve">
                                      <p:cBhvr>
                                        <p:cTn id="25" dur="1000"/>
                                        <p:tgtEl>
                                          <p:spTgt spid="2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19">
                                            <p:txEl>
                                              <p:pRg st="4" end="4"/>
                                            </p:txEl>
                                          </p:spTgt>
                                        </p:tgtEl>
                                        <p:attrNameLst>
                                          <p:attrName>style.visibility</p:attrName>
                                        </p:attrNameLst>
                                      </p:cBhvr>
                                      <p:to>
                                        <p:strVal val="visible"/>
                                      </p:to>
                                    </p:set>
                                    <p:animEffect transition="in" filter="dissolve">
                                      <p:cBhvr>
                                        <p:cTn id="30" dur="1000"/>
                                        <p:tgtEl>
                                          <p:spTgt spid="2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219">
                                            <p:txEl>
                                              <p:pRg st="5" end="5"/>
                                            </p:txEl>
                                          </p:spTgt>
                                        </p:tgtEl>
                                        <p:attrNameLst>
                                          <p:attrName>style.visibility</p:attrName>
                                        </p:attrNameLst>
                                      </p:cBhvr>
                                      <p:to>
                                        <p:strVal val="visible"/>
                                      </p:to>
                                    </p:set>
                                    <p:animEffect transition="in" filter="dissolve">
                                      <p:cBhvr>
                                        <p:cTn id="35" dur="10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5a023bfbdacc0.image.jpg" descr="5a023bfbdacc0.image.jpg"/>
          <p:cNvPicPr>
            <a:picLocks noChangeAspect="1"/>
          </p:cNvPicPr>
          <p:nvPr/>
        </p:nvPicPr>
        <p:blipFill>
          <a:blip r:embed="rId2">
            <a:extLst/>
          </a:blip>
          <a:stretch>
            <a:fillRect/>
          </a:stretch>
        </p:blipFill>
        <p:spPr>
          <a:xfrm>
            <a:off x="-935919" y="-82079"/>
            <a:ext cx="14876638" cy="9917758"/>
          </a:xfrm>
          <a:prstGeom prst="rect">
            <a:avLst/>
          </a:prstGeom>
          <a:ln w="12700">
            <a:miter lim="400000"/>
          </a:ln>
        </p:spPr>
      </p:pic>
      <p:sp>
        <p:nvSpPr>
          <p:cNvPr id="222" name="Church and State…"/>
          <p:cNvSpPr txBox="1">
            <a:spLocks noGrp="1"/>
          </p:cNvSpPr>
          <p:nvPr>
            <p:ph type="body" sz="half" idx="4294967295"/>
          </p:nvPr>
        </p:nvSpPr>
        <p:spPr>
          <a:xfrm>
            <a:off x="2793867" y="586432"/>
            <a:ext cx="7070396" cy="6322368"/>
          </a:xfrm>
          <a:prstGeom prst="rect">
            <a:avLst/>
          </a:prstGeom>
        </p:spPr>
        <p:txBody>
          <a:bodyPr>
            <a:noAutofit/>
          </a:bodyPr>
          <a:lstStyle/>
          <a:p>
            <a:pPr marL="812120" indent="-494620">
              <a:spcBef>
                <a:spcPts val="3800"/>
              </a:spcBef>
              <a:buClrTx/>
              <a:buSzPct val="171000"/>
              <a:defRPr sz="3800" b="1">
                <a:solidFill>
                  <a:srgbClr val="000000"/>
                </a:solidFill>
              </a:defRPr>
            </a:pPr>
            <a:r>
              <a:t>Church and State</a:t>
            </a:r>
          </a:p>
          <a:p>
            <a:pPr marL="812120" indent="-494620">
              <a:spcBef>
                <a:spcPts val="3800"/>
              </a:spcBef>
              <a:buClrTx/>
              <a:buSzPct val="171000"/>
              <a:defRPr sz="3800" b="1">
                <a:solidFill>
                  <a:srgbClr val="000000"/>
                </a:solidFill>
              </a:defRPr>
            </a:pPr>
            <a:r>
              <a:t>Betrayal</a:t>
            </a:r>
          </a:p>
          <a:p>
            <a:pPr marL="812120" indent="-494620">
              <a:spcBef>
                <a:spcPts val="3800"/>
              </a:spcBef>
              <a:buClrTx/>
              <a:buSzPct val="171000"/>
              <a:defRPr sz="3800" b="1">
                <a:solidFill>
                  <a:srgbClr val="000000"/>
                </a:solidFill>
              </a:defRPr>
            </a:pPr>
            <a:r>
              <a:t>Abandonment</a:t>
            </a:r>
          </a:p>
          <a:p>
            <a:pPr marL="812120" indent="-494620">
              <a:spcBef>
                <a:spcPts val="3800"/>
              </a:spcBef>
              <a:buClrTx/>
              <a:buSzPct val="171000"/>
              <a:defRPr sz="3800" b="1">
                <a:solidFill>
                  <a:srgbClr val="000000"/>
                </a:solidFill>
              </a:defRPr>
            </a:pPr>
            <a:r>
              <a:t>Falsely accused</a:t>
            </a:r>
          </a:p>
          <a:p>
            <a:pPr marL="812120" indent="-494620">
              <a:spcBef>
                <a:spcPts val="3800"/>
              </a:spcBef>
              <a:buClrTx/>
              <a:buSzPct val="171000"/>
              <a:defRPr sz="3800" b="1">
                <a:solidFill>
                  <a:srgbClr val="000000"/>
                </a:solidFill>
              </a:defRPr>
            </a:pPr>
            <a:r>
              <a:t>Persecuted</a:t>
            </a:r>
          </a:p>
          <a:p>
            <a:pPr marL="812120" indent="-494620">
              <a:spcBef>
                <a:spcPts val="3800"/>
              </a:spcBef>
              <a:buClrTx/>
              <a:buSzPct val="171000"/>
              <a:defRPr sz="3800" b="1">
                <a:solidFill>
                  <a:srgbClr val="000000"/>
                </a:solidFill>
              </a:defRPr>
            </a:pPr>
            <a:r>
              <a:t>Put to death as a criminal</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222"/>
                                        </p:tgtEl>
                                        <p:attrNameLst>
                                          <p:attrName>style.visibility</p:attrName>
                                        </p:attrNameLst>
                                      </p:cBhvr>
                                      <p:to>
                                        <p:strVal val="visible"/>
                                      </p:to>
                                    </p:set>
                                    <p:anim calcmode="lin" valueType="num">
                                      <p:cBhvr>
                                        <p:cTn id="7" dur="600" fill="hold"/>
                                        <p:tgtEl>
                                          <p:spTgt spid="222"/>
                                        </p:tgtEl>
                                        <p:attrNameLst>
                                          <p:attrName>ppt_w</p:attrName>
                                        </p:attrNameLst>
                                      </p:cBhvr>
                                      <p:tavLst>
                                        <p:tav tm="0">
                                          <p:val>
                                            <p:strVal val="4*#ppt_w"/>
                                          </p:val>
                                        </p:tav>
                                        <p:tav tm="100000">
                                          <p:val>
                                            <p:strVal val="#ppt_w"/>
                                          </p:val>
                                        </p:tav>
                                      </p:tavLst>
                                    </p:anim>
                                    <p:anim calcmode="lin" valueType="num">
                                      <p:cBhvr>
                                        <p:cTn id="8" dur="600" fill="hold"/>
                                        <p:tgtEl>
                                          <p:spTgt spid="2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Easter-Cross-Storm-Hhill-Sunset-White-Cloth-900.jpg" descr="Easter-Cross-Storm-Hhill-Sunset-White-Cloth-900.jpg"/>
          <p:cNvPicPr>
            <a:picLocks/>
          </p:cNvPicPr>
          <p:nvPr/>
        </p:nvPicPr>
        <p:blipFill>
          <a:blip r:embed="rId2">
            <a:extLst/>
          </a:blip>
          <a:stretch>
            <a:fillRect/>
          </a:stretch>
        </p:blipFill>
        <p:spPr>
          <a:xfrm>
            <a:off x="812800" y="1682750"/>
            <a:ext cx="11379200" cy="6388100"/>
          </a:xfrm>
          <a:prstGeom prst="rect">
            <a:avLst/>
          </a:prstGeom>
        </p:spPr>
      </p:pic>
      <p:sp>
        <p:nvSpPr>
          <p:cNvPr id="225" name="Love"/>
          <p:cNvSpPr txBox="1"/>
          <p:nvPr/>
        </p:nvSpPr>
        <p:spPr>
          <a:xfrm>
            <a:off x="5793661" y="7556500"/>
            <a:ext cx="141747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Love</a:t>
            </a:r>
          </a:p>
        </p:txBody>
      </p:sp>
      <p:sp>
        <p:nvSpPr>
          <p:cNvPr id="226" name="Joy"/>
          <p:cNvSpPr txBox="1"/>
          <p:nvPr/>
        </p:nvSpPr>
        <p:spPr>
          <a:xfrm>
            <a:off x="1997019" y="2438400"/>
            <a:ext cx="1085962"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Joy</a:t>
            </a:r>
          </a:p>
        </p:txBody>
      </p:sp>
      <p:sp>
        <p:nvSpPr>
          <p:cNvPr id="227" name="Peace"/>
          <p:cNvSpPr txBox="1"/>
          <p:nvPr/>
        </p:nvSpPr>
        <p:spPr>
          <a:xfrm>
            <a:off x="8875216" y="4229100"/>
            <a:ext cx="190916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Peace</a:t>
            </a:r>
          </a:p>
        </p:txBody>
      </p:sp>
      <p:sp>
        <p:nvSpPr>
          <p:cNvPr id="228" name="Long-suffering"/>
          <p:cNvSpPr txBox="1"/>
          <p:nvPr/>
        </p:nvSpPr>
        <p:spPr>
          <a:xfrm>
            <a:off x="8141385" y="660400"/>
            <a:ext cx="401183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Long-suffering</a:t>
            </a:r>
          </a:p>
        </p:txBody>
      </p:sp>
      <p:sp>
        <p:nvSpPr>
          <p:cNvPr id="229" name="Gentleness"/>
          <p:cNvSpPr txBox="1"/>
          <p:nvPr/>
        </p:nvSpPr>
        <p:spPr>
          <a:xfrm>
            <a:off x="1415448" y="7556500"/>
            <a:ext cx="318890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Gentleness</a:t>
            </a:r>
          </a:p>
        </p:txBody>
      </p:sp>
      <p:sp>
        <p:nvSpPr>
          <p:cNvPr id="230" name="Goodness"/>
          <p:cNvSpPr txBox="1"/>
          <p:nvPr/>
        </p:nvSpPr>
        <p:spPr>
          <a:xfrm>
            <a:off x="8689863" y="2349500"/>
            <a:ext cx="291487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Goodness</a:t>
            </a:r>
          </a:p>
        </p:txBody>
      </p:sp>
      <p:sp>
        <p:nvSpPr>
          <p:cNvPr id="231" name="Faith"/>
          <p:cNvSpPr txBox="1"/>
          <p:nvPr/>
        </p:nvSpPr>
        <p:spPr>
          <a:xfrm>
            <a:off x="9692701" y="7073900"/>
            <a:ext cx="141719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Faith</a:t>
            </a:r>
          </a:p>
        </p:txBody>
      </p:sp>
      <p:sp>
        <p:nvSpPr>
          <p:cNvPr id="232" name="Meekness"/>
          <p:cNvSpPr txBox="1"/>
          <p:nvPr/>
        </p:nvSpPr>
        <p:spPr>
          <a:xfrm>
            <a:off x="1177184" y="4476750"/>
            <a:ext cx="2903433"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Meekness</a:t>
            </a:r>
          </a:p>
        </p:txBody>
      </p:sp>
      <p:sp>
        <p:nvSpPr>
          <p:cNvPr id="233" name="Temperance"/>
          <p:cNvSpPr txBox="1"/>
          <p:nvPr/>
        </p:nvSpPr>
        <p:spPr>
          <a:xfrm>
            <a:off x="1192345" y="812800"/>
            <a:ext cx="363511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Temperance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33"/>
                                        </p:tgtEl>
                                        <p:attrNameLst>
                                          <p:attrName>style.visibility</p:attrName>
                                        </p:attrNameLst>
                                      </p:cBhvr>
                                      <p:to>
                                        <p:strVal val="visible"/>
                                      </p:to>
                                    </p:set>
                                    <p:animEffect transition="in" filter="wipe(left)">
                                      <p:cBhvr>
                                        <p:cTn id="7" dur="4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28"/>
                                        </p:tgtEl>
                                        <p:attrNameLst>
                                          <p:attrName>style.visibility</p:attrName>
                                        </p:attrNameLst>
                                      </p:cBhvr>
                                      <p:to>
                                        <p:strVal val="visible"/>
                                      </p:to>
                                    </p:set>
                                    <p:animEffect transition="in" filter="wipe(left)">
                                      <p:cBhvr>
                                        <p:cTn id="12" dur="4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229"/>
                                        </p:tgtEl>
                                        <p:attrNameLst>
                                          <p:attrName>style.visibility</p:attrName>
                                        </p:attrNameLst>
                                      </p:cBhvr>
                                      <p:to>
                                        <p:strVal val="visible"/>
                                      </p:to>
                                    </p:set>
                                    <p:animEffect transition="in" filter="wipe(left)">
                                      <p:cBhvr>
                                        <p:cTn id="17" dur="400"/>
                                        <p:tgtEl>
                                          <p:spTgt spid="2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230"/>
                                        </p:tgtEl>
                                        <p:attrNameLst>
                                          <p:attrName>style.visibility</p:attrName>
                                        </p:attrNameLst>
                                      </p:cBhvr>
                                      <p:to>
                                        <p:strVal val="visible"/>
                                      </p:to>
                                    </p:set>
                                    <p:animEffect transition="in" filter="wipe(left)">
                                      <p:cBhvr>
                                        <p:cTn id="22" dur="400"/>
                                        <p:tgtEl>
                                          <p:spTgt spid="2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226"/>
                                        </p:tgtEl>
                                        <p:attrNameLst>
                                          <p:attrName>style.visibility</p:attrName>
                                        </p:attrNameLst>
                                      </p:cBhvr>
                                      <p:to>
                                        <p:strVal val="visible"/>
                                      </p:to>
                                    </p:set>
                                    <p:animEffect transition="in" filter="wipe(left)">
                                      <p:cBhvr>
                                        <p:cTn id="27" dur="4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6" nodeType="clickEffect">
                                  <p:stCondLst>
                                    <p:cond delay="0"/>
                                  </p:stCondLst>
                                  <p:iterate>
                                    <p:tmAbs val="0"/>
                                  </p:iterate>
                                  <p:childTnLst>
                                    <p:set>
                                      <p:cBhvr>
                                        <p:cTn id="31" fill="hold"/>
                                        <p:tgtEl>
                                          <p:spTgt spid="225"/>
                                        </p:tgtEl>
                                        <p:attrNameLst>
                                          <p:attrName>style.visibility</p:attrName>
                                        </p:attrNameLst>
                                      </p:cBhvr>
                                      <p:to>
                                        <p:strVal val="visible"/>
                                      </p:to>
                                    </p:set>
                                    <p:animEffect transition="in" filter="wipe(left)">
                                      <p:cBhvr>
                                        <p:cTn id="32" dur="400"/>
                                        <p:tgtEl>
                                          <p:spTgt spid="2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7" nodeType="clickEffect">
                                  <p:stCondLst>
                                    <p:cond delay="0"/>
                                  </p:stCondLst>
                                  <p:iterate>
                                    <p:tmAbs val="0"/>
                                  </p:iterate>
                                  <p:childTnLst>
                                    <p:set>
                                      <p:cBhvr>
                                        <p:cTn id="36" fill="hold"/>
                                        <p:tgtEl>
                                          <p:spTgt spid="232"/>
                                        </p:tgtEl>
                                        <p:attrNameLst>
                                          <p:attrName>style.visibility</p:attrName>
                                        </p:attrNameLst>
                                      </p:cBhvr>
                                      <p:to>
                                        <p:strVal val="visible"/>
                                      </p:to>
                                    </p:set>
                                    <p:animEffect transition="in" filter="wipe(left)">
                                      <p:cBhvr>
                                        <p:cTn id="37" dur="400"/>
                                        <p:tgtEl>
                                          <p:spTgt spid="2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8" nodeType="clickEffect">
                                  <p:stCondLst>
                                    <p:cond delay="0"/>
                                  </p:stCondLst>
                                  <p:iterate>
                                    <p:tmAbs val="0"/>
                                  </p:iterate>
                                  <p:childTnLst>
                                    <p:set>
                                      <p:cBhvr>
                                        <p:cTn id="41" fill="hold"/>
                                        <p:tgtEl>
                                          <p:spTgt spid="227"/>
                                        </p:tgtEl>
                                        <p:attrNameLst>
                                          <p:attrName>style.visibility</p:attrName>
                                        </p:attrNameLst>
                                      </p:cBhvr>
                                      <p:to>
                                        <p:strVal val="visible"/>
                                      </p:to>
                                    </p:set>
                                    <p:animEffect transition="in" filter="wipe(left)">
                                      <p:cBhvr>
                                        <p:cTn id="42" dur="400"/>
                                        <p:tgtEl>
                                          <p:spTgt spid="2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9" nodeType="clickEffect">
                                  <p:stCondLst>
                                    <p:cond delay="0"/>
                                  </p:stCondLst>
                                  <p:iterate>
                                    <p:tmAbs val="0"/>
                                  </p:iterate>
                                  <p:childTnLst>
                                    <p:set>
                                      <p:cBhvr>
                                        <p:cTn id="46" fill="hold"/>
                                        <p:tgtEl>
                                          <p:spTgt spid="231"/>
                                        </p:tgtEl>
                                        <p:attrNameLst>
                                          <p:attrName>style.visibility</p:attrName>
                                        </p:attrNameLst>
                                      </p:cBhvr>
                                      <p:to>
                                        <p:strVal val="visible"/>
                                      </p:to>
                                    </p:set>
                                    <p:animEffect transition="in" filter="wipe(left)">
                                      <p:cBhvr>
                                        <p:cTn id="47" dur="4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6" animBg="1" advAuto="0"/>
      <p:bldP spid="226" grpId="5" animBg="1" advAuto="0"/>
      <p:bldP spid="227" grpId="8" animBg="1" advAuto="0"/>
      <p:bldP spid="228" grpId="2" animBg="1" advAuto="0"/>
      <p:bldP spid="229" grpId="3" animBg="1" advAuto="0"/>
      <p:bldP spid="230" grpId="4" animBg="1" advAuto="0"/>
      <p:bldP spid="231" grpId="9" animBg="1" advAuto="0"/>
      <p:bldP spid="232" grpId="7" animBg="1" advAuto="0"/>
      <p:bldP spid="233"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fire_safety_testing_MIN__thumb.jpg" descr="fire_safety_testing_MIN__thumb.jpg"/>
          <p:cNvPicPr>
            <a:picLocks/>
          </p:cNvPicPr>
          <p:nvPr/>
        </p:nvPicPr>
        <p:blipFill>
          <a:blip r:embed="rId2">
            <a:extLst/>
          </a:blip>
          <a:stretch>
            <a:fillRect/>
          </a:stretch>
        </p:blipFill>
        <p:spPr>
          <a:xfrm>
            <a:off x="484186" y="2004670"/>
            <a:ext cx="11604628" cy="7712760"/>
          </a:xfrm>
          <a:prstGeom prst="rect">
            <a:avLst/>
          </a:prstGeom>
        </p:spPr>
      </p:pic>
      <p:sp>
        <p:nvSpPr>
          <p:cNvPr id="236" name="If Christ doesn’t show up NOW he won’t show up THEN"/>
          <p:cNvSpPr txBox="1"/>
          <p:nvPr/>
        </p:nvSpPr>
        <p:spPr>
          <a:xfrm>
            <a:off x="343805" y="1640840"/>
            <a:ext cx="12317190" cy="22670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100" b="0">
                <a:latin typeface="Helvetica Neue Light"/>
                <a:ea typeface="Helvetica Neue Light"/>
                <a:cs typeface="Helvetica Neue Light"/>
                <a:sym typeface="Helvetica Neue Light"/>
              </a:defRPr>
            </a:pPr>
            <a:r>
              <a:t>If Christ doesn’t show up </a:t>
            </a:r>
            <a:r>
              <a:rPr b="1" u="sng">
                <a:latin typeface="Helvetica Neue"/>
                <a:ea typeface="Helvetica Neue"/>
                <a:cs typeface="Helvetica Neue"/>
                <a:sym typeface="Helvetica Neue"/>
              </a:rPr>
              <a:t>NOW</a:t>
            </a:r>
            <a:r>
              <a:t> he won’t show up </a:t>
            </a:r>
            <a:r>
              <a:rPr b="1" u="sng">
                <a:latin typeface="Helvetica Neue"/>
                <a:ea typeface="Helvetica Neue"/>
                <a:cs typeface="Helvetica Neue"/>
                <a:sym typeface="Helvetica Neue"/>
              </a:rPr>
              <a:t>THEN</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239" name="“A cheap Christian character works more harm in the world than the character of a worldling; for professed Christians mislead others by professing to represent Him whose name they assume.”…"/>
          <p:cNvSpPr txBox="1"/>
          <p:nvPr/>
        </p:nvSpPr>
        <p:spPr>
          <a:xfrm>
            <a:off x="127193" y="1960404"/>
            <a:ext cx="12750415" cy="5832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rPr sz="5500"/>
              <a:t>“A </a:t>
            </a:r>
            <a:r>
              <a:rPr sz="5500" b="1" u="sng">
                <a:latin typeface="Helvetica Neue"/>
                <a:ea typeface="Helvetica Neue"/>
                <a:cs typeface="Helvetica Neue"/>
                <a:sym typeface="Helvetica Neue"/>
              </a:rPr>
              <a:t>cheap Christian character</a:t>
            </a:r>
            <a:r>
              <a:rPr sz="5500"/>
              <a:t> works</a:t>
            </a:r>
            <a:r>
              <a:rPr sz="5500" b="1">
                <a:latin typeface="Helvetica Neue"/>
                <a:ea typeface="Helvetica Neue"/>
                <a:cs typeface="Helvetica Neue"/>
                <a:sym typeface="Helvetica Neue"/>
              </a:rPr>
              <a:t> </a:t>
            </a:r>
            <a:r>
              <a:rPr sz="5500"/>
              <a:t>more harm in the world than the character of a worldling; for </a:t>
            </a:r>
            <a:r>
              <a:rPr sz="5500" b="1" u="sng">
                <a:latin typeface="Helvetica Neue"/>
                <a:ea typeface="Helvetica Neue"/>
                <a:cs typeface="Helvetica Neue"/>
                <a:sym typeface="Helvetica Neue"/>
              </a:rPr>
              <a:t>professed</a:t>
            </a:r>
            <a:r>
              <a:rPr sz="5500"/>
              <a:t> Christians mislead others by professing to represent Him whose name they assume.”</a:t>
            </a:r>
            <a:r>
              <a:t> </a:t>
            </a:r>
          </a:p>
          <a:p>
            <a:pPr>
              <a:defRPr sz="4500" b="0">
                <a:latin typeface="Helvetica Neue Light"/>
                <a:ea typeface="Helvetica Neue Light"/>
                <a:cs typeface="Helvetica Neue Light"/>
                <a:sym typeface="Helvetica Neue Light"/>
              </a:defRPr>
            </a:pPr>
            <a:endParaRP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t>-LT 2, 1895</a:t>
            </a:r>
          </a:p>
        </p:txBody>
      </p:sp>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What makes something cheap?"/>
          <p:cNvSpPr txBox="1">
            <a:spLocks noGrp="1"/>
          </p:cNvSpPr>
          <p:nvPr>
            <p:ph type="title"/>
          </p:nvPr>
        </p:nvSpPr>
        <p:spPr>
          <a:prstGeom prst="rect">
            <a:avLst/>
          </a:prstGeom>
        </p:spPr>
        <p:txBody>
          <a:bodyPr/>
          <a:lstStyle/>
          <a:p>
            <a:r>
              <a:t>What makes something cheap?</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Mount_Moses.jpg" descr="Mount_Moses.jpg"/>
          <p:cNvPicPr>
            <a:picLocks/>
          </p:cNvPicPr>
          <p:nvPr/>
        </p:nvPicPr>
        <p:blipFill>
          <a:blip r:embed="rId2">
            <a:alphaModFix amt="49488"/>
            <a:extLst/>
          </a:blip>
          <a:stretch>
            <a:fillRect/>
          </a:stretch>
        </p:blipFill>
        <p:spPr>
          <a:xfrm>
            <a:off x="38100" y="536653"/>
            <a:ext cx="12954000" cy="8667594"/>
          </a:xfrm>
          <a:prstGeom prst="rect">
            <a:avLst/>
          </a:prstGeom>
        </p:spPr>
      </p:pic>
      <p:sp>
        <p:nvSpPr>
          <p:cNvPr id="183" name="Exodus 33:18-19"/>
          <p:cNvSpPr txBox="1"/>
          <p:nvPr/>
        </p:nvSpPr>
        <p:spPr>
          <a:xfrm>
            <a:off x="1927968" y="482599"/>
            <a:ext cx="914886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500">
                <a:solidFill>
                  <a:srgbClr val="000000"/>
                </a:solidFill>
                <a:latin typeface="Helvetica"/>
                <a:ea typeface="Helvetica"/>
                <a:cs typeface="Helvetica"/>
                <a:sym typeface="Helvetica"/>
              </a:defRPr>
            </a:lvl1pPr>
          </a:lstStyle>
          <a:p>
            <a:r>
              <a:t>Exodus 33:18-19 </a:t>
            </a:r>
          </a:p>
        </p:txBody>
      </p:sp>
      <p:sp>
        <p:nvSpPr>
          <p:cNvPr id="184" name="“I will make all my goodness pass before thee, and I will proclaim the name of the LORD before thee;”"/>
          <p:cNvSpPr txBox="1"/>
          <p:nvPr/>
        </p:nvSpPr>
        <p:spPr>
          <a:xfrm>
            <a:off x="5862413" y="4498163"/>
            <a:ext cx="7099451" cy="3905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r>
              <a:t>“I will make all my goodness pass before thee, and I will proclaim the </a:t>
            </a:r>
            <a:r>
              <a:rPr b="1" u="sng">
                <a:latin typeface="Helvetica Neue"/>
                <a:ea typeface="Helvetica Neue"/>
                <a:cs typeface="Helvetica Neue"/>
                <a:sym typeface="Helvetica Neue"/>
              </a:rPr>
              <a:t>name</a:t>
            </a:r>
            <a:r>
              <a:t> of the LORD before thee;”</a:t>
            </a:r>
          </a:p>
        </p:txBody>
      </p:sp>
      <p:sp>
        <p:nvSpPr>
          <p:cNvPr id="185" name="“I beseech thee, shew me thy glory.”"/>
          <p:cNvSpPr txBox="1"/>
          <p:nvPr/>
        </p:nvSpPr>
        <p:spPr>
          <a:xfrm>
            <a:off x="111068" y="2679535"/>
            <a:ext cx="6308540" cy="1619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r>
              <a:t>“I beseech thee, shew me thy </a:t>
            </a:r>
            <a:r>
              <a:rPr b="1" u="sng">
                <a:latin typeface="Helvetica Neue"/>
                <a:ea typeface="Helvetica Neue"/>
                <a:cs typeface="Helvetica Neue"/>
                <a:sym typeface="Helvetica Neue"/>
              </a:rPr>
              <a:t>glory</a:t>
            </a:r>
            <a:r>
              <a:t>.”</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5"/>
                                        </p:tgtEl>
                                        <p:attrNameLst>
                                          <p:attrName>style.visibility</p:attrName>
                                        </p:attrNameLst>
                                      </p:cBhvr>
                                      <p:to>
                                        <p:strVal val="visible"/>
                                      </p:to>
                                    </p:set>
                                    <p:animEffect transition="in" filter="wipe(left)">
                                      <p:cBhvr>
                                        <p:cTn id="7" dur="10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2" animBg="1" advAuto="0"/>
      <p:bldP spid="185"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CU-MBLACK.jpg" descr="CU-MBLACK.jpg"/>
          <p:cNvPicPr>
            <a:picLocks noChangeAspect="1"/>
          </p:cNvPicPr>
          <p:nvPr/>
        </p:nvPicPr>
        <p:blipFill>
          <a:blip r:embed="rId2">
            <a:extLst/>
          </a:blip>
          <a:stretch>
            <a:fillRect/>
          </a:stretch>
        </p:blipFill>
        <p:spPr>
          <a:xfrm>
            <a:off x="372686" y="0"/>
            <a:ext cx="12259428"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extLst/>
          </a:blip>
          <a:stretch>
            <a:fillRect/>
          </a:stretch>
        </p:blipFill>
        <p:spPr>
          <a:xfrm>
            <a:off x="49448" y="0"/>
            <a:ext cx="7595617" cy="9753600"/>
          </a:xfrm>
          <a:prstGeom prst="rect">
            <a:avLst/>
          </a:prstGeom>
          <a:ln w="12700">
            <a:miter lim="400000"/>
          </a:ln>
        </p:spPr>
      </p:pic>
      <p:pic>
        <p:nvPicPr>
          <p:cNvPr id="246" name="Image" descr="Image"/>
          <p:cNvPicPr>
            <a:picLocks/>
          </p:cNvPicPr>
          <p:nvPr/>
        </p:nvPicPr>
        <p:blipFill>
          <a:blip r:embed="rId3">
            <a:extLst/>
          </a:blip>
          <a:stretch>
            <a:fillRect/>
          </a:stretch>
        </p:blipFill>
        <p:spPr>
          <a:xfrm>
            <a:off x="5940628" y="41008"/>
            <a:ext cx="7056478" cy="5123446"/>
          </a:xfrm>
          <a:prstGeom prst="rect">
            <a:avLst/>
          </a:prstGeom>
        </p:spPr>
      </p:pic>
      <p:pic>
        <p:nvPicPr>
          <p:cNvPr id="247" name="Image" descr="Image"/>
          <p:cNvPicPr>
            <a:picLocks/>
          </p:cNvPicPr>
          <p:nvPr/>
        </p:nvPicPr>
        <p:blipFill>
          <a:blip r:embed="rId4">
            <a:extLst/>
          </a:blip>
          <a:stretch>
            <a:fillRect/>
          </a:stretch>
        </p:blipFill>
        <p:spPr>
          <a:xfrm>
            <a:off x="5967845" y="5088332"/>
            <a:ext cx="7002044" cy="4666642"/>
          </a:xfrm>
          <a:prstGeom prst="rect">
            <a:avLst/>
          </a:prstGeom>
        </p:spPr>
      </p:pic>
      <p:pic>
        <p:nvPicPr>
          <p:cNvPr id="248" name="Image" descr="Image"/>
          <p:cNvPicPr>
            <a:picLocks noChangeAspect="1"/>
          </p:cNvPicPr>
          <p:nvPr/>
        </p:nvPicPr>
        <p:blipFill>
          <a:blip r:embed="rId5">
            <a:extLst/>
          </a:blip>
          <a:srcRect t="1929" b="4548"/>
          <a:stretch>
            <a:fillRect/>
          </a:stretch>
        </p:blipFill>
        <p:spPr>
          <a:xfrm>
            <a:off x="4474629" y="3350493"/>
            <a:ext cx="4030142" cy="3750221"/>
          </a:xfrm>
          <a:prstGeom prst="rect">
            <a:avLst/>
          </a:prstGeom>
          <a:ln w="12700">
            <a:solidFill>
              <a:srgbClr val="F3F7F5"/>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fire_safety_testing_MIN__thumb.jpg" descr="fire_safety_testing_MIN__thumb.jpg"/>
          <p:cNvPicPr>
            <a:picLocks/>
          </p:cNvPicPr>
          <p:nvPr/>
        </p:nvPicPr>
        <p:blipFill>
          <a:blip r:embed="rId2">
            <a:extLst/>
          </a:blip>
          <a:stretch>
            <a:fillRect/>
          </a:stretch>
        </p:blipFill>
        <p:spPr>
          <a:xfrm>
            <a:off x="484186" y="2004670"/>
            <a:ext cx="11604628" cy="7712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due-bills.jpg" descr="due-bills.jpg"/>
          <p:cNvPicPr>
            <a:picLocks/>
          </p:cNvPicPr>
          <p:nvPr/>
        </p:nvPicPr>
        <p:blipFill>
          <a:blip r:embed="rId2">
            <a:extLst/>
          </a:blip>
          <a:stretch>
            <a:fillRect/>
          </a:stretch>
        </p:blipFill>
        <p:spPr>
          <a:xfrm>
            <a:off x="187829" y="280938"/>
            <a:ext cx="6821373" cy="4540648"/>
          </a:xfrm>
          <a:prstGeom prst="rect">
            <a:avLst/>
          </a:prstGeom>
        </p:spPr>
      </p:pic>
      <p:pic>
        <p:nvPicPr>
          <p:cNvPr id="253" name="130826-full.jpg" descr="130826-full.jpg"/>
          <p:cNvPicPr>
            <a:picLocks/>
          </p:cNvPicPr>
          <p:nvPr/>
        </p:nvPicPr>
        <p:blipFill>
          <a:blip r:embed="rId3">
            <a:extLst/>
          </a:blip>
          <a:stretch>
            <a:fillRect/>
          </a:stretch>
        </p:blipFill>
        <p:spPr>
          <a:xfrm>
            <a:off x="7055875" y="307379"/>
            <a:ext cx="5966752" cy="4475065"/>
          </a:xfrm>
          <a:prstGeom prst="rect">
            <a:avLst/>
          </a:prstGeom>
        </p:spPr>
      </p:pic>
      <p:pic>
        <p:nvPicPr>
          <p:cNvPr id="254" name="b8fcc2b5-ebd9-491d-b6f0-eebd13ee41b6-GettyImages-918365098.jpg" descr="b8fcc2b5-ebd9-491d-b6f0-eebd13ee41b6-GettyImages-918365098.jpg"/>
          <p:cNvPicPr>
            <a:picLocks/>
          </p:cNvPicPr>
          <p:nvPr/>
        </p:nvPicPr>
        <p:blipFill>
          <a:blip r:embed="rId4">
            <a:extLst/>
          </a:blip>
          <a:stretch>
            <a:fillRect/>
          </a:stretch>
        </p:blipFill>
        <p:spPr>
          <a:xfrm>
            <a:off x="252950" y="5043586"/>
            <a:ext cx="6691130" cy="4475064"/>
          </a:xfrm>
          <a:prstGeom prst="rect">
            <a:avLst/>
          </a:prstGeom>
        </p:spPr>
      </p:pic>
      <p:pic>
        <p:nvPicPr>
          <p:cNvPr id="255" name="10391_64729_233_Fired.png" descr="10391_64729_233_Fired.png"/>
          <p:cNvPicPr>
            <a:picLocks noChangeAspect="1"/>
          </p:cNvPicPr>
          <p:nvPr/>
        </p:nvPicPr>
        <p:blipFill>
          <a:blip r:embed="rId5">
            <a:extLst/>
          </a:blip>
          <a:stretch>
            <a:fillRect/>
          </a:stretch>
        </p:blipFill>
        <p:spPr>
          <a:xfrm>
            <a:off x="454379" y="7616378"/>
            <a:ext cx="2701316" cy="2206279"/>
          </a:xfrm>
          <a:prstGeom prst="rect">
            <a:avLst/>
          </a:prstGeom>
          <a:ln w="12700">
            <a:miter lim="400000"/>
          </a:ln>
        </p:spPr>
      </p:pic>
      <p:pic>
        <p:nvPicPr>
          <p:cNvPr id="256" name="102015445_univ_lsr_xl.jpg" descr="102015445_univ_lsr_xl.jpg"/>
          <p:cNvPicPr>
            <a:picLocks/>
          </p:cNvPicPr>
          <p:nvPr/>
        </p:nvPicPr>
        <p:blipFill>
          <a:blip r:embed="rId6">
            <a:extLst/>
          </a:blip>
          <a:stretch>
            <a:fillRect/>
          </a:stretch>
        </p:blipFill>
        <p:spPr>
          <a:xfrm>
            <a:off x="7048846" y="5043586"/>
            <a:ext cx="5980809" cy="4475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How is perfection of  Character attained?"/>
          <p:cNvSpPr txBox="1">
            <a:spLocks noGrp="1"/>
          </p:cNvSpPr>
          <p:nvPr>
            <p:ph type="title"/>
          </p:nvPr>
        </p:nvSpPr>
        <p:spPr>
          <a:prstGeom prst="rect">
            <a:avLst/>
          </a:prstGeom>
        </p:spPr>
        <p:txBody>
          <a:bodyPr/>
          <a:lstStyle/>
          <a:p>
            <a:r>
              <a:t>How is perfection of  Character attained?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 descr="Image"/>
          <p:cNvPicPr>
            <a:picLocks/>
          </p:cNvPicPr>
          <p:nvPr/>
        </p:nvPicPr>
        <p:blipFill>
          <a:blip r:embed="rId2">
            <a:extLst/>
          </a:blip>
          <a:stretch>
            <a:fillRect/>
          </a:stretch>
        </p:blipFill>
        <p:spPr>
          <a:xfrm>
            <a:off x="25400" y="5000644"/>
            <a:ext cx="12954000" cy="4837868"/>
          </a:xfrm>
          <a:prstGeom prst="rect">
            <a:avLst/>
          </a:prstGeom>
        </p:spPr>
      </p:pic>
      <p:sp>
        <p:nvSpPr>
          <p:cNvPr id="261" name="James 1:2-4"/>
          <p:cNvSpPr txBox="1"/>
          <p:nvPr/>
        </p:nvSpPr>
        <p:spPr>
          <a:xfrm>
            <a:off x="2922981" y="2316382"/>
            <a:ext cx="7158838"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James 1:2-4</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264" name="“Perfection of character is attained through exercise of the faculties of the mind, in times of supreme test, by obedience to every requirement of God's law.”…"/>
          <p:cNvSpPr txBox="1"/>
          <p:nvPr/>
        </p:nvSpPr>
        <p:spPr>
          <a:xfrm>
            <a:off x="139893" y="1848867"/>
            <a:ext cx="12750415" cy="6055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5500" b="0">
                <a:latin typeface="Helvetica Neue Light"/>
                <a:ea typeface="Helvetica Neue Light"/>
                <a:cs typeface="Helvetica Neue Light"/>
                <a:sym typeface="Helvetica Neue Light"/>
              </a:defRPr>
            </a:pPr>
            <a:r>
              <a:t>“Perfection of character is attained through exercise of the faculties of the mind, </a:t>
            </a:r>
            <a:r>
              <a:rPr b="1" u="sng">
                <a:latin typeface="Helvetica Neue"/>
                <a:ea typeface="Helvetica Neue"/>
                <a:cs typeface="Helvetica Neue"/>
                <a:sym typeface="Helvetica Neue"/>
              </a:rPr>
              <a:t>in times of supreme test</a:t>
            </a:r>
            <a:r>
              <a:t>, by obedience to every requirement of God's law.”</a:t>
            </a:r>
          </a:p>
          <a:p>
            <a:pPr>
              <a:defRPr sz="4500" b="0">
                <a:latin typeface="Helvetica Neue Light"/>
                <a:ea typeface="Helvetica Neue Light"/>
                <a:cs typeface="Helvetica Neue Light"/>
                <a:sym typeface="Helvetica Neue Light"/>
              </a:defRPr>
            </a:pPr>
            <a:endParaRPr/>
          </a:p>
          <a:p>
            <a:pPr>
              <a:defRPr sz="4000" b="0">
                <a:solidFill>
                  <a:schemeClr val="accent4">
                    <a:hueOff val="468000"/>
                    <a:satOff val="-4761"/>
                    <a:lumOff val="10196"/>
                  </a:schemeClr>
                </a:solidFill>
                <a:latin typeface="Helvetica Neue Light"/>
                <a:ea typeface="Helvetica Neue Light"/>
                <a:cs typeface="Helvetica Neue Light"/>
                <a:sym typeface="Helvetica Neue Light"/>
              </a:defRPr>
            </a:pPr>
            <a:r>
              <a:t>- MS 85, 1906</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man choosing right or wrong light or dark fork in the road Courtesy of fotogestoeber Shutterstockcom_218153827.jpg" descr="man choosing right or wrong light or dark fork in the road Courtesy of fotogestoeber Shutterstockcom_218153827.jpg"/>
          <p:cNvPicPr>
            <a:picLocks/>
          </p:cNvPicPr>
          <p:nvPr/>
        </p:nvPicPr>
        <p:blipFill>
          <a:blip r:embed="rId2">
            <a:extLst/>
          </a:blip>
          <a:stretch>
            <a:fillRect/>
          </a:stretch>
        </p:blipFill>
        <p:spPr>
          <a:xfrm>
            <a:off x="38100" y="1231900"/>
            <a:ext cx="12954000" cy="7277100"/>
          </a:xfrm>
          <a:prstGeom prst="rect">
            <a:avLst/>
          </a:prstGeom>
        </p:spPr>
      </p:pic>
      <p:pic>
        <p:nvPicPr>
          <p:cNvPr id="267" name="ten_commandments.png" descr="ten_commandments.png"/>
          <p:cNvPicPr>
            <a:picLocks noChangeAspect="1"/>
          </p:cNvPicPr>
          <p:nvPr/>
        </p:nvPicPr>
        <p:blipFill>
          <a:blip r:embed="rId3">
            <a:extLst/>
          </a:blip>
          <a:stretch>
            <a:fillRect/>
          </a:stretch>
        </p:blipFill>
        <p:spPr>
          <a:xfrm>
            <a:off x="7510487" y="1981944"/>
            <a:ext cx="3038923" cy="260131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The-Last-Known-Gold-Deposit-as-Massive-Inflows-Continue-into-Gold-Funds.jpg" descr="The-Last-Known-Gold-Deposit-as-Massive-Inflows-Continue-into-Gold-Funds.jpg"/>
          <p:cNvPicPr>
            <a:picLocks/>
          </p:cNvPicPr>
          <p:nvPr/>
        </p:nvPicPr>
        <p:blipFill>
          <a:blip r:embed="rId2">
            <a:extLst/>
          </a:blip>
          <a:stretch>
            <a:fillRect/>
          </a:stretch>
        </p:blipFill>
        <p:spPr>
          <a:xfrm>
            <a:off x="1888578" y="1701944"/>
            <a:ext cx="9507044" cy="4966007"/>
          </a:xfrm>
          <a:prstGeom prst="rect">
            <a:avLst/>
          </a:prstGeom>
        </p:spPr>
      </p:pic>
      <p:sp>
        <p:nvSpPr>
          <p:cNvPr id="270" name="“I counsel thee to buy of me gold tried in the fire, that thou mayest be rich;”"/>
          <p:cNvSpPr txBox="1"/>
          <p:nvPr/>
        </p:nvSpPr>
        <p:spPr>
          <a:xfrm>
            <a:off x="459862" y="7199690"/>
            <a:ext cx="12479216" cy="163258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“I counsel thee to buy of me </a:t>
            </a:r>
            <a:r>
              <a:rPr b="1" u="sng" dirty="0">
                <a:latin typeface="Helvetica Neue"/>
                <a:ea typeface="Helvetica Neue"/>
                <a:cs typeface="Helvetica Neue"/>
                <a:sym typeface="Helvetica Neue"/>
              </a:rPr>
              <a:t>gold tried in the fire</a:t>
            </a:r>
            <a:r>
              <a:rPr dirty="0"/>
              <a:t>, that thou mayest be rich;”</a:t>
            </a:r>
          </a:p>
        </p:txBody>
      </p:sp>
      <p:sp>
        <p:nvSpPr>
          <p:cNvPr id="271" name="Revelation 3:18"/>
          <p:cNvSpPr txBox="1"/>
          <p:nvPr/>
        </p:nvSpPr>
        <p:spPr>
          <a:xfrm>
            <a:off x="2146554" y="170082"/>
            <a:ext cx="8965693"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3:18</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gussmetallschmelze.jpg" descr="gussmetallschmelze.jpg"/>
          <p:cNvPicPr>
            <a:picLocks noChangeAspect="1"/>
          </p:cNvPicPr>
          <p:nvPr/>
        </p:nvPicPr>
        <p:blipFill>
          <a:blip r:embed="rId2">
            <a:extLst/>
          </a:blip>
          <a:stretch>
            <a:fillRect/>
          </a:stretch>
        </p:blipFill>
        <p:spPr>
          <a:xfrm>
            <a:off x="-241300" y="-1735851"/>
            <a:ext cx="13004800" cy="8671360"/>
          </a:xfrm>
          <a:prstGeom prst="rect">
            <a:avLst/>
          </a:prstGeom>
          <a:ln w="12700">
            <a:miter lim="400000"/>
          </a:ln>
        </p:spPr>
      </p:pic>
      <p:sp>
        <p:nvSpPr>
          <p:cNvPr id="274" name="“That the trial of your faith, being much more precious than of gold that perisheth, though it be tried with fire, might be found unto praise and honour and glory at the appearing of Jesus Christ:”"/>
          <p:cNvSpPr txBox="1"/>
          <p:nvPr/>
        </p:nvSpPr>
        <p:spPr>
          <a:xfrm>
            <a:off x="459862" y="5991769"/>
            <a:ext cx="12505734" cy="36420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600" b="0">
                <a:latin typeface="Helvetica Neue Light"/>
                <a:ea typeface="Helvetica Neue Light"/>
                <a:cs typeface="Helvetica Neue Light"/>
                <a:sym typeface="Helvetica Neue Light"/>
              </a:defRPr>
            </a:pPr>
            <a:r>
              <a:rPr dirty="0"/>
              <a:t>“That the </a:t>
            </a:r>
            <a:r>
              <a:rPr b="1" u="sng" dirty="0">
                <a:latin typeface="Helvetica Neue"/>
                <a:ea typeface="Helvetica Neue"/>
                <a:cs typeface="Helvetica Neue"/>
                <a:sym typeface="Helvetica Neue"/>
              </a:rPr>
              <a:t>trial of your faith</a:t>
            </a:r>
            <a:r>
              <a:rPr dirty="0"/>
              <a:t>, being much more precious than of </a:t>
            </a:r>
            <a:r>
              <a:rPr b="1" u="sng" dirty="0">
                <a:latin typeface="Helvetica Neue"/>
                <a:ea typeface="Helvetica Neue"/>
                <a:cs typeface="Helvetica Neue"/>
                <a:sym typeface="Helvetica Neue"/>
              </a:rPr>
              <a:t>gold</a:t>
            </a:r>
            <a:r>
              <a:rPr dirty="0"/>
              <a:t> that perisheth, though it be </a:t>
            </a:r>
            <a:r>
              <a:rPr b="1" u="sng" dirty="0">
                <a:latin typeface="Helvetica Neue"/>
                <a:ea typeface="Helvetica Neue"/>
                <a:cs typeface="Helvetica Neue"/>
                <a:sym typeface="Helvetica Neue"/>
              </a:rPr>
              <a:t>tried with fire</a:t>
            </a:r>
            <a:r>
              <a:rPr dirty="0"/>
              <a:t>, might be found unto praise and honour and glory at the appearing of Jesus Christ:”</a:t>
            </a:r>
          </a:p>
        </p:txBody>
      </p:sp>
      <p:sp>
        <p:nvSpPr>
          <p:cNvPr id="275" name="1 Peter 1:7"/>
          <p:cNvSpPr txBox="1"/>
          <p:nvPr/>
        </p:nvSpPr>
        <p:spPr>
          <a:xfrm>
            <a:off x="3514293" y="-45818"/>
            <a:ext cx="6281014"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1 Peter 1:7</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Mount_Moses.jpg" descr="Mount_Moses.jpg"/>
          <p:cNvPicPr>
            <a:picLocks/>
          </p:cNvPicPr>
          <p:nvPr/>
        </p:nvPicPr>
        <p:blipFill>
          <a:blip r:embed="rId2">
            <a:alphaModFix amt="48133"/>
            <a:extLst/>
          </a:blip>
          <a:stretch>
            <a:fillRect/>
          </a:stretch>
        </p:blipFill>
        <p:spPr>
          <a:xfrm>
            <a:off x="38100" y="536653"/>
            <a:ext cx="12954000" cy="8667594"/>
          </a:xfrm>
          <a:prstGeom prst="rect">
            <a:avLst/>
          </a:prstGeom>
        </p:spPr>
      </p:pic>
      <p:sp>
        <p:nvSpPr>
          <p:cNvPr id="188" name="Exodus 34:6"/>
          <p:cNvSpPr txBox="1"/>
          <p:nvPr/>
        </p:nvSpPr>
        <p:spPr>
          <a:xfrm>
            <a:off x="1927968" y="482599"/>
            <a:ext cx="914886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500">
                <a:solidFill>
                  <a:srgbClr val="000000"/>
                </a:solidFill>
                <a:latin typeface="Helvetica"/>
                <a:ea typeface="Helvetica"/>
                <a:cs typeface="Helvetica"/>
                <a:sym typeface="Helvetica"/>
              </a:defRPr>
            </a:lvl1pPr>
          </a:lstStyle>
          <a:p>
            <a:r>
              <a:t>Exodus 34:6 </a:t>
            </a:r>
          </a:p>
        </p:txBody>
      </p:sp>
      <p:sp>
        <p:nvSpPr>
          <p:cNvPr id="189" name="“And the LORD passed by before him, and proclaimed, The LORD, The LORD God, merciful and gracious, longsuffering, and abundant in goodness and truth, Keeping mercy for thousands, forgiving iniquity and transgression and sin, and that will by no means clear the guilty…"/>
          <p:cNvSpPr txBox="1"/>
          <p:nvPr/>
        </p:nvSpPr>
        <p:spPr>
          <a:xfrm>
            <a:off x="120178" y="2158980"/>
            <a:ext cx="12764444" cy="5435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Light"/>
                <a:ea typeface="Helvetica Light"/>
                <a:cs typeface="Helvetica Light"/>
                <a:sym typeface="Helvetica Light"/>
              </a:defRPr>
            </a:pPr>
            <a:r>
              <a:t>“And the LORD passed by before him, and proclaimed, The LORD, The LORD God, </a:t>
            </a:r>
            <a:r>
              <a:rPr b="1">
                <a:latin typeface="Helvetica"/>
                <a:ea typeface="Helvetica"/>
                <a:cs typeface="Helvetica"/>
                <a:sym typeface="Helvetica"/>
              </a:rPr>
              <a:t>merciful</a:t>
            </a:r>
            <a:r>
              <a:t> and </a:t>
            </a:r>
            <a:r>
              <a:rPr b="1">
                <a:latin typeface="Helvetica"/>
                <a:ea typeface="Helvetica"/>
                <a:cs typeface="Helvetica"/>
                <a:sym typeface="Helvetica"/>
              </a:rPr>
              <a:t>gracious</a:t>
            </a:r>
            <a:r>
              <a:t>, </a:t>
            </a:r>
            <a:r>
              <a:rPr b="1">
                <a:latin typeface="Helvetica"/>
                <a:ea typeface="Helvetica"/>
                <a:cs typeface="Helvetica"/>
                <a:sym typeface="Helvetica"/>
              </a:rPr>
              <a:t>longsuffering</a:t>
            </a:r>
            <a:r>
              <a:t>, and abundant in </a:t>
            </a:r>
            <a:r>
              <a:rPr b="1">
                <a:latin typeface="Helvetica"/>
                <a:ea typeface="Helvetica"/>
                <a:cs typeface="Helvetica"/>
                <a:sym typeface="Helvetica"/>
              </a:rPr>
              <a:t>goodness</a:t>
            </a:r>
            <a:r>
              <a:t> and </a:t>
            </a:r>
            <a:r>
              <a:rPr b="1">
                <a:latin typeface="Helvetica"/>
                <a:ea typeface="Helvetica"/>
                <a:cs typeface="Helvetica"/>
                <a:sym typeface="Helvetica"/>
              </a:rPr>
              <a:t>truth</a:t>
            </a:r>
            <a:r>
              <a:t>, Keeping mercy for thousands, </a:t>
            </a:r>
            <a:r>
              <a:rPr b="1">
                <a:latin typeface="Helvetica"/>
                <a:ea typeface="Helvetica"/>
                <a:cs typeface="Helvetica"/>
                <a:sym typeface="Helvetica"/>
              </a:rPr>
              <a:t>forgiving </a:t>
            </a:r>
            <a:r>
              <a:t>iniquity and transgression and sin, and that will by no means </a:t>
            </a:r>
            <a:r>
              <a:rPr b="1">
                <a:latin typeface="Helvetica"/>
                <a:ea typeface="Helvetica"/>
                <a:cs typeface="Helvetica"/>
                <a:sym typeface="Helvetica"/>
              </a:rPr>
              <a:t>clear the guilty</a:t>
            </a:r>
            <a: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The-Last-Known-Gold-Deposit-as-Massive-Inflows-Continue-into-Gold-Funds.jpg" descr="The-Last-Known-Gold-Deposit-as-Massive-Inflows-Continue-into-Gold-Funds.jpg"/>
          <p:cNvPicPr>
            <a:picLocks/>
          </p:cNvPicPr>
          <p:nvPr/>
        </p:nvPicPr>
        <p:blipFill>
          <a:blip r:embed="rId2">
            <a:extLst/>
          </a:blip>
          <a:stretch>
            <a:fillRect/>
          </a:stretch>
        </p:blipFill>
        <p:spPr>
          <a:xfrm>
            <a:off x="1888578" y="1701944"/>
            <a:ext cx="9507044" cy="4966007"/>
          </a:xfrm>
          <a:prstGeom prst="rect">
            <a:avLst/>
          </a:prstGeom>
        </p:spPr>
      </p:pic>
      <p:sp>
        <p:nvSpPr>
          <p:cNvPr id="278" name="“I counsel thee to buy of me gold tried in the fire, that thou mayest be RICH;”"/>
          <p:cNvSpPr txBox="1"/>
          <p:nvPr/>
        </p:nvSpPr>
        <p:spPr>
          <a:xfrm>
            <a:off x="635048" y="7195243"/>
            <a:ext cx="12046538" cy="16414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“I counsel thee to buy of me gold tried in the fire, that thou mayest be </a:t>
            </a:r>
            <a:r>
              <a:rPr b="1" u="sng" dirty="0">
                <a:latin typeface="Helvetica Neue"/>
                <a:ea typeface="Helvetica Neue"/>
                <a:cs typeface="Helvetica Neue"/>
                <a:sym typeface="Helvetica Neue"/>
              </a:rPr>
              <a:t>RICH</a:t>
            </a:r>
            <a:r>
              <a:rPr dirty="0"/>
              <a:t>;”</a:t>
            </a:r>
          </a:p>
        </p:txBody>
      </p:sp>
      <p:sp>
        <p:nvSpPr>
          <p:cNvPr id="279" name="Revelation 3:18"/>
          <p:cNvSpPr txBox="1"/>
          <p:nvPr/>
        </p:nvSpPr>
        <p:spPr>
          <a:xfrm>
            <a:off x="2146554" y="170082"/>
            <a:ext cx="8965693"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3:18</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omans 2:4"/>
          <p:cNvSpPr txBox="1"/>
          <p:nvPr/>
        </p:nvSpPr>
        <p:spPr>
          <a:xfrm>
            <a:off x="3024784" y="449482"/>
            <a:ext cx="6955232"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Romans 2:4</a:t>
            </a:r>
          </a:p>
        </p:txBody>
      </p:sp>
      <p:sp>
        <p:nvSpPr>
          <p:cNvPr id="282" name="“Or despisest thou the RICHES of his goodness and forbearance and longsuffering; not knowing that the goodness of God leadeth thee to repentance?”"/>
          <p:cNvSpPr txBox="1"/>
          <p:nvPr/>
        </p:nvSpPr>
        <p:spPr>
          <a:xfrm>
            <a:off x="700743" y="6057461"/>
            <a:ext cx="12159684" cy="299569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700" b="0">
                <a:latin typeface="Helvetica Neue Light"/>
                <a:ea typeface="Helvetica Neue Light"/>
                <a:cs typeface="Helvetica Neue Light"/>
                <a:sym typeface="Helvetica Neue Light"/>
              </a:defRPr>
            </a:pPr>
            <a:r>
              <a:rPr dirty="0"/>
              <a:t>“Or despisest thou the </a:t>
            </a:r>
            <a:r>
              <a:rPr b="1" u="sng" dirty="0">
                <a:latin typeface="Helvetica Neue"/>
                <a:ea typeface="Helvetica Neue"/>
                <a:cs typeface="Helvetica Neue"/>
                <a:sym typeface="Helvetica Neue"/>
              </a:rPr>
              <a:t>RICHES</a:t>
            </a:r>
            <a:r>
              <a:rPr dirty="0"/>
              <a:t> of his goodness and forbearance and longsuffering; not knowing that the goodness of God leadeth thee to repentance?”</a:t>
            </a:r>
          </a:p>
        </p:txBody>
      </p:sp>
      <p:pic>
        <p:nvPicPr>
          <p:cNvPr id="283" name="gold-bars-png-4.png" descr="gold-bars-png-4.png"/>
          <p:cNvPicPr>
            <a:picLocks noChangeAspect="1"/>
          </p:cNvPicPr>
          <p:nvPr/>
        </p:nvPicPr>
        <p:blipFill>
          <a:blip r:embed="rId2">
            <a:extLst/>
          </a:blip>
          <a:stretch>
            <a:fillRect/>
          </a:stretch>
        </p:blipFill>
        <p:spPr>
          <a:xfrm>
            <a:off x="1380430" y="2099915"/>
            <a:ext cx="5473701" cy="3898901"/>
          </a:xfrm>
          <a:prstGeom prst="rect">
            <a:avLst/>
          </a:prstGeom>
          <a:ln w="12700">
            <a:miter lim="400000"/>
          </a:ln>
        </p:spPr>
      </p:pic>
      <p:pic>
        <p:nvPicPr>
          <p:cNvPr id="284" name="gold-bars-png-4.png" descr="gold-bars-png-4.png"/>
          <p:cNvPicPr>
            <a:picLocks noChangeAspect="1"/>
          </p:cNvPicPr>
          <p:nvPr/>
        </p:nvPicPr>
        <p:blipFill>
          <a:blip r:embed="rId2">
            <a:extLst/>
          </a:blip>
          <a:stretch>
            <a:fillRect/>
          </a:stretch>
        </p:blipFill>
        <p:spPr>
          <a:xfrm>
            <a:off x="6320730" y="2099915"/>
            <a:ext cx="5473701" cy="38989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wipe(left)">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10-golden-nuggets.jpg" descr="10-golden-nuggets.jpg"/>
          <p:cNvPicPr>
            <a:picLocks/>
          </p:cNvPicPr>
          <p:nvPr/>
        </p:nvPicPr>
        <p:blipFill>
          <a:blip r:embed="rId2">
            <a:extLst/>
          </a:blip>
          <a:stretch>
            <a:fillRect/>
          </a:stretch>
        </p:blipFill>
        <p:spPr>
          <a:xfrm>
            <a:off x="7056040" y="1188620"/>
            <a:ext cx="5332364" cy="5345064"/>
          </a:xfrm>
          <a:prstGeom prst="rect">
            <a:avLst/>
          </a:prstGeom>
        </p:spPr>
      </p:pic>
      <p:sp>
        <p:nvSpPr>
          <p:cNvPr id="287" name="Ephesians 3:16"/>
          <p:cNvSpPr txBox="1"/>
          <p:nvPr/>
        </p:nvSpPr>
        <p:spPr>
          <a:xfrm>
            <a:off x="2087219" y="449482"/>
            <a:ext cx="8830362"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Ephesians 3:16</a:t>
            </a:r>
          </a:p>
        </p:txBody>
      </p:sp>
      <p:sp>
        <p:nvSpPr>
          <p:cNvPr id="288" name="“That he would grant you, according to the RICHES of his glory, to be strengthened with might by his Spirit in the inner man;”"/>
          <p:cNvSpPr txBox="1"/>
          <p:nvPr/>
        </p:nvSpPr>
        <p:spPr>
          <a:xfrm>
            <a:off x="613150" y="6594623"/>
            <a:ext cx="12536430" cy="241091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“That he would grant you, according to the </a:t>
            </a:r>
            <a:r>
              <a:rPr b="1" u="sng" dirty="0">
                <a:latin typeface="Helvetica Neue"/>
                <a:ea typeface="Helvetica Neue"/>
                <a:cs typeface="Helvetica Neue"/>
                <a:sym typeface="Helvetica Neue"/>
              </a:rPr>
              <a:t>RICHES</a:t>
            </a:r>
            <a:r>
              <a:rPr dirty="0"/>
              <a:t> of his </a:t>
            </a:r>
            <a:r>
              <a:rPr b="1" u="sng" dirty="0">
                <a:latin typeface="Helvetica Neue"/>
                <a:ea typeface="Helvetica Neue"/>
                <a:cs typeface="Helvetica Neue"/>
                <a:sym typeface="Helvetica Neue"/>
              </a:rPr>
              <a:t>glory</a:t>
            </a:r>
            <a:r>
              <a:rPr dirty="0"/>
              <a:t>, to be strengthened with might by his Spirit in the inner man;”</a:t>
            </a:r>
          </a:p>
        </p:txBody>
      </p:sp>
      <p:pic>
        <p:nvPicPr>
          <p:cNvPr id="289" name="closeup-of-big-gold-nugget-511603038-5ad92a97fa6bcc00362b919b.jpg" descr="closeup-of-big-gold-nugget-511603038-5ad92a97fa6bcc00362b919b.jpg"/>
          <p:cNvPicPr>
            <a:picLocks/>
          </p:cNvPicPr>
          <p:nvPr/>
        </p:nvPicPr>
        <p:blipFill>
          <a:blip r:embed="rId3">
            <a:extLst/>
          </a:blip>
          <a:stretch>
            <a:fillRect/>
          </a:stretch>
        </p:blipFill>
        <p:spPr>
          <a:xfrm>
            <a:off x="156393" y="2064374"/>
            <a:ext cx="6748414" cy="4494709"/>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The-Last-Known-Gold-Deposit-as-Massive-Inflows-Continue-into-Gold-Funds.jpg" descr="The-Last-Known-Gold-Deposit-as-Massive-Inflows-Continue-into-Gold-Funds.jpg"/>
          <p:cNvPicPr>
            <a:picLocks/>
          </p:cNvPicPr>
          <p:nvPr/>
        </p:nvPicPr>
        <p:blipFill>
          <a:blip r:embed="rId2">
            <a:extLst/>
          </a:blip>
          <a:stretch>
            <a:fillRect/>
          </a:stretch>
        </p:blipFill>
        <p:spPr>
          <a:xfrm>
            <a:off x="1888578" y="1701944"/>
            <a:ext cx="9507044" cy="4966007"/>
          </a:xfrm>
          <a:prstGeom prst="rect">
            <a:avLst/>
          </a:prstGeom>
        </p:spPr>
      </p:pic>
      <p:sp>
        <p:nvSpPr>
          <p:cNvPr id="292" name="“I counsel thee to buy of me gold tried in the fire, that thou mayest be RICH;”"/>
          <p:cNvSpPr txBox="1"/>
          <p:nvPr/>
        </p:nvSpPr>
        <p:spPr>
          <a:xfrm>
            <a:off x="525557" y="7195243"/>
            <a:ext cx="12156029" cy="164147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“I counsel thee to buy of me gold tried in the fire, that thou mayest be </a:t>
            </a:r>
            <a:r>
              <a:rPr b="1" u="sng" dirty="0">
                <a:latin typeface="Helvetica Neue"/>
                <a:ea typeface="Helvetica Neue"/>
                <a:cs typeface="Helvetica Neue"/>
                <a:sym typeface="Helvetica Neue"/>
              </a:rPr>
              <a:t>RICH</a:t>
            </a:r>
            <a:r>
              <a:rPr dirty="0"/>
              <a:t>;”</a:t>
            </a:r>
          </a:p>
        </p:txBody>
      </p:sp>
      <p:sp>
        <p:nvSpPr>
          <p:cNvPr id="293" name="Revelation 3:18"/>
          <p:cNvSpPr txBox="1"/>
          <p:nvPr/>
        </p:nvSpPr>
        <p:spPr>
          <a:xfrm>
            <a:off x="2146554" y="170082"/>
            <a:ext cx="8965693"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3:18</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descr="Image"/>
          <p:cNvPicPr>
            <a:picLocks/>
          </p:cNvPicPr>
          <p:nvPr/>
        </p:nvPicPr>
        <p:blipFill>
          <a:blip r:embed="rId2">
            <a:extLst/>
          </a:blip>
          <a:stretch>
            <a:fillRect/>
          </a:stretch>
        </p:blipFill>
        <p:spPr>
          <a:xfrm>
            <a:off x="25400" y="5000644"/>
            <a:ext cx="12954000" cy="4837868"/>
          </a:xfrm>
          <a:prstGeom prst="rect">
            <a:avLst/>
          </a:prstGeom>
        </p:spPr>
      </p:pic>
      <p:sp>
        <p:nvSpPr>
          <p:cNvPr id="296" name="1 Peter 4:12"/>
          <p:cNvSpPr txBox="1"/>
          <p:nvPr/>
        </p:nvSpPr>
        <p:spPr>
          <a:xfrm>
            <a:off x="3022955" y="2316382"/>
            <a:ext cx="6958890"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1 Peter 4:12</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DMV.jpg" descr="DMV.jpg"/>
          <p:cNvPicPr>
            <a:picLocks/>
          </p:cNvPicPr>
          <p:nvPr/>
        </p:nvPicPr>
        <p:blipFill>
          <a:blip r:embed="rId2">
            <a:extLst/>
          </a:blip>
          <a:stretch>
            <a:fillRect/>
          </a:stretch>
        </p:blipFill>
        <p:spPr>
          <a:xfrm>
            <a:off x="-17632" y="92273"/>
            <a:ext cx="7899243" cy="4930677"/>
          </a:xfrm>
          <a:prstGeom prst="rect">
            <a:avLst/>
          </a:prstGeom>
        </p:spPr>
      </p:pic>
      <p:pic>
        <p:nvPicPr>
          <p:cNvPr id="299" name="woman-on-mobile-phone-with-bill.jpg" descr="woman-on-mobile-phone-with-bill.jpg"/>
          <p:cNvPicPr>
            <a:picLocks/>
          </p:cNvPicPr>
          <p:nvPr/>
        </p:nvPicPr>
        <p:blipFill>
          <a:blip r:embed="rId3">
            <a:extLst/>
          </a:blip>
          <a:stretch>
            <a:fillRect/>
          </a:stretch>
        </p:blipFill>
        <p:spPr>
          <a:xfrm>
            <a:off x="7427620" y="5024536"/>
            <a:ext cx="5439162" cy="4513164"/>
          </a:xfrm>
          <a:prstGeom prst="rect">
            <a:avLst/>
          </a:prstGeom>
        </p:spPr>
      </p:pic>
      <p:pic>
        <p:nvPicPr>
          <p:cNvPr id="300" name="rights-against-towing-companies.jpg" descr="rights-against-towing-companies.jpg"/>
          <p:cNvPicPr>
            <a:picLocks/>
          </p:cNvPicPr>
          <p:nvPr/>
        </p:nvPicPr>
        <p:blipFill>
          <a:blip r:embed="rId4">
            <a:extLst/>
          </a:blip>
          <a:stretch>
            <a:fillRect/>
          </a:stretch>
        </p:blipFill>
        <p:spPr>
          <a:xfrm>
            <a:off x="61703" y="5125690"/>
            <a:ext cx="7048225" cy="4513164"/>
          </a:xfrm>
          <a:prstGeom prst="rect">
            <a:avLst/>
          </a:prstGeom>
        </p:spPr>
      </p:pic>
      <p:pic>
        <p:nvPicPr>
          <p:cNvPr id="301" name="Driving-in-traffic.jpg" descr="Driving-in-traffic.jpg"/>
          <p:cNvPicPr>
            <a:picLocks/>
          </p:cNvPicPr>
          <p:nvPr/>
        </p:nvPicPr>
        <p:blipFill>
          <a:blip r:embed="rId5">
            <a:extLst/>
          </a:blip>
          <a:stretch>
            <a:fillRect/>
          </a:stretch>
        </p:blipFill>
        <p:spPr>
          <a:xfrm>
            <a:off x="7959341" y="224829"/>
            <a:ext cx="4882628" cy="4665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wipe(left)">
                                      <p:cBhvr>
                                        <p:cTn id="7" dur="10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00"/>
                                        </p:tgtEl>
                                        <p:attrNameLst>
                                          <p:attrName>style.visibility</p:attrName>
                                        </p:attrNameLst>
                                      </p:cBhvr>
                                      <p:to>
                                        <p:strVal val="visible"/>
                                      </p:to>
                                    </p:set>
                                    <p:animEffect transition="in" filter="wipe(left)">
                                      <p:cBhvr>
                                        <p:cTn id="12" dur="1000"/>
                                        <p:tgtEl>
                                          <p:spTgt spid="3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99"/>
                                        </p:tgtEl>
                                        <p:attrNameLst>
                                          <p:attrName>style.visibility</p:attrName>
                                        </p:attrNameLst>
                                      </p:cBhvr>
                                      <p:to>
                                        <p:strVal val="visible"/>
                                      </p:to>
                                    </p:set>
                                    <p:animEffect transition="in" filter="dissolve">
                                      <p:cBhvr>
                                        <p:cTn id="17"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3" animBg="1" advAuto="0"/>
      <p:bldP spid="300" grpId="2" animBg="1" advAuto="0"/>
      <p:bldP spid="301"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family-argue-square-w352.jpg" descr="family-argue-square-w352.jpg"/>
          <p:cNvPicPr>
            <a:picLocks/>
          </p:cNvPicPr>
          <p:nvPr/>
        </p:nvPicPr>
        <p:blipFill>
          <a:blip r:embed="rId2">
            <a:extLst/>
          </a:blip>
          <a:stretch>
            <a:fillRect/>
          </a:stretch>
        </p:blipFill>
        <p:spPr>
          <a:xfrm>
            <a:off x="8532812" y="284162"/>
            <a:ext cx="4419601" cy="4432301"/>
          </a:xfrm>
          <a:prstGeom prst="rect">
            <a:avLst/>
          </a:prstGeom>
        </p:spPr>
      </p:pic>
      <p:pic>
        <p:nvPicPr>
          <p:cNvPr id="304" name="familyarguing_header.jpg" descr="familyarguing_header.jpg"/>
          <p:cNvPicPr>
            <a:picLocks/>
          </p:cNvPicPr>
          <p:nvPr/>
        </p:nvPicPr>
        <p:blipFill>
          <a:blip r:embed="rId3">
            <a:extLst/>
          </a:blip>
          <a:stretch>
            <a:fillRect/>
          </a:stretch>
        </p:blipFill>
        <p:spPr>
          <a:xfrm>
            <a:off x="257335" y="244524"/>
            <a:ext cx="7780216" cy="4203701"/>
          </a:xfrm>
          <a:prstGeom prst="rect">
            <a:avLst/>
          </a:prstGeom>
        </p:spPr>
      </p:pic>
      <p:pic>
        <p:nvPicPr>
          <p:cNvPr id="305" name="main-qimg-1e3f80520d4a30c75b743d976bed5926-c.jpeg" descr="main-qimg-1e3f80520d4a30c75b743d976bed5926-c.jpeg"/>
          <p:cNvPicPr>
            <a:picLocks/>
          </p:cNvPicPr>
          <p:nvPr/>
        </p:nvPicPr>
        <p:blipFill>
          <a:blip r:embed="rId4">
            <a:extLst/>
          </a:blip>
          <a:stretch>
            <a:fillRect/>
          </a:stretch>
        </p:blipFill>
        <p:spPr>
          <a:xfrm>
            <a:off x="6062533" y="5074642"/>
            <a:ext cx="6889871" cy="4165601"/>
          </a:xfrm>
          <a:prstGeom prst="rect">
            <a:avLst/>
          </a:prstGeom>
        </p:spPr>
      </p:pic>
      <p:pic>
        <p:nvPicPr>
          <p:cNvPr id="306" name="CS86475937.jpg" descr="CS86475937.jpg"/>
          <p:cNvPicPr>
            <a:picLocks/>
          </p:cNvPicPr>
          <p:nvPr/>
        </p:nvPicPr>
        <p:blipFill>
          <a:blip r:embed="rId5">
            <a:extLst/>
          </a:blip>
          <a:stretch>
            <a:fillRect/>
          </a:stretch>
        </p:blipFill>
        <p:spPr>
          <a:xfrm>
            <a:off x="56238" y="5074642"/>
            <a:ext cx="5930889" cy="4165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fire.jpg" descr="fire.jpg"/>
          <p:cNvPicPr>
            <a:picLocks/>
          </p:cNvPicPr>
          <p:nvPr/>
        </p:nvPicPr>
        <p:blipFill>
          <a:blip r:embed="rId2">
            <a:extLst/>
          </a:blip>
          <a:stretch>
            <a:fillRect/>
          </a:stretch>
        </p:blipFill>
        <p:spPr>
          <a:xfrm>
            <a:off x="38100" y="1112430"/>
            <a:ext cx="12954000" cy="8628382"/>
          </a:xfrm>
          <a:prstGeom prst="rect">
            <a:avLst/>
          </a:prstGeom>
        </p:spPr>
      </p:pic>
      <p:sp>
        <p:nvSpPr>
          <p:cNvPr id="309" name="Malachi 3:3"/>
          <p:cNvSpPr txBox="1"/>
          <p:nvPr/>
        </p:nvSpPr>
        <p:spPr>
          <a:xfrm>
            <a:off x="1092200" y="-1778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11500">
                <a:latin typeface="Helvetica"/>
                <a:ea typeface="Helvetica"/>
                <a:cs typeface="Helvetica"/>
                <a:sym typeface="Helvetica"/>
              </a:defRPr>
            </a:lvl1pPr>
          </a:lstStyle>
          <a:p>
            <a:r>
              <a:t>Malachi 3:3</a:t>
            </a:r>
          </a:p>
        </p:txBody>
      </p:sp>
      <p:sp>
        <p:nvSpPr>
          <p:cNvPr id="310" name="“And he shall sit as a refiner and purifier of silver: and he shall purify the sons of Levi, and purge them as gold and silver, that they may offer unto the LORD an offering in righteousness.”"/>
          <p:cNvSpPr txBox="1">
            <a:spLocks noGrp="1"/>
          </p:cNvSpPr>
          <p:nvPr>
            <p:ph type="body" idx="4294967295"/>
          </p:nvPr>
        </p:nvSpPr>
        <p:spPr>
          <a:xfrm>
            <a:off x="95547" y="2391948"/>
            <a:ext cx="12813706" cy="5389366"/>
          </a:xfrm>
          <a:prstGeom prst="rect">
            <a:avLst/>
          </a:prstGeom>
        </p:spPr>
        <p:txBody>
          <a:bodyPr anchor="t"/>
          <a:lstStyle/>
          <a:p>
            <a:pPr marL="0" indent="0" algn="ctr">
              <a:spcBef>
                <a:spcPts val="0"/>
              </a:spcBef>
              <a:buClrTx/>
              <a:buSzTx/>
              <a:buNone/>
              <a:defRPr sz="5500">
                <a:latin typeface="Helvetica Neue Light"/>
                <a:ea typeface="Helvetica Neue Light"/>
                <a:cs typeface="Helvetica Neue Light"/>
                <a:sym typeface="Helvetica Neue Light"/>
              </a:defRPr>
            </a:pPr>
            <a:r>
              <a:t>“And he shall sit as a refiner and purifier of silver: and he shall </a:t>
            </a:r>
            <a:r>
              <a:rPr b="1" u="sng">
                <a:latin typeface="Helvetica Neue"/>
                <a:ea typeface="Helvetica Neue"/>
                <a:cs typeface="Helvetica Neue"/>
                <a:sym typeface="Helvetica Neue"/>
              </a:rPr>
              <a:t>purify</a:t>
            </a:r>
            <a:r>
              <a:t> the sons of Levi, and </a:t>
            </a:r>
            <a:r>
              <a:rPr b="1" u="sng">
                <a:latin typeface="Helvetica Neue"/>
                <a:ea typeface="Helvetica Neue"/>
                <a:cs typeface="Helvetica Neue"/>
                <a:sym typeface="Helvetica Neue"/>
              </a:rPr>
              <a:t>purge</a:t>
            </a:r>
            <a:r>
              <a:t> them as gold and silver, that they may offer unto the LORD an offering in righteousness.”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shutterstock_205278607.jpg" descr="shutterstock_205278607.jpg"/>
          <p:cNvPicPr>
            <a:picLocks/>
          </p:cNvPicPr>
          <p:nvPr/>
        </p:nvPicPr>
        <p:blipFill>
          <a:blip r:embed="rId2">
            <a:extLst/>
          </a:blip>
          <a:stretch>
            <a:fillRect/>
          </a:stretch>
        </p:blipFill>
        <p:spPr>
          <a:xfrm>
            <a:off x="2020846" y="272405"/>
            <a:ext cx="8963108" cy="6125369"/>
          </a:xfrm>
          <a:prstGeom prst="rect">
            <a:avLst/>
          </a:prstGeom>
        </p:spPr>
      </p:pic>
      <p:sp>
        <p:nvSpPr>
          <p:cNvPr id="313" name="“Every time Parents lose self-control and speak and act impatiently, they sin against God.”- CHILD GUIDANCE, PAGE 283"/>
          <p:cNvSpPr txBox="1"/>
          <p:nvPr/>
        </p:nvSpPr>
        <p:spPr>
          <a:xfrm>
            <a:off x="139893" y="6125180"/>
            <a:ext cx="12750415" cy="30404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b="0">
                <a:latin typeface="Helvetica Neue Light"/>
                <a:ea typeface="Helvetica Neue Light"/>
                <a:cs typeface="Helvetica Neue Light"/>
                <a:sym typeface="Helvetica Neue Light"/>
              </a:defRPr>
            </a:pPr>
            <a:endParaRPr/>
          </a:p>
          <a:p>
            <a:pPr>
              <a:defRPr sz="5500" b="0">
                <a:latin typeface="Helvetica Neue Light"/>
                <a:ea typeface="Helvetica Neue Light"/>
                <a:cs typeface="Helvetica Neue Light"/>
                <a:sym typeface="Helvetica Neue Light"/>
              </a:defRPr>
            </a:pPr>
            <a:r>
              <a:t>“Every time Parents lose self-control and speak and act impatiently, </a:t>
            </a:r>
            <a:r>
              <a:rPr b="1" u="sng">
                <a:latin typeface="Helvetica Neue"/>
                <a:ea typeface="Helvetica Neue"/>
                <a:cs typeface="Helvetica Neue"/>
                <a:sym typeface="Helvetica Neue"/>
              </a:rPr>
              <a:t>they sin against God</a:t>
            </a:r>
            <a:r>
              <a:t>.”</a:t>
            </a:r>
            <a:r>
              <a:rPr sz="3000">
                <a:solidFill>
                  <a:schemeClr val="accent4">
                    <a:hueOff val="468000"/>
                    <a:satOff val="-4761"/>
                    <a:lumOff val="10196"/>
                  </a:schemeClr>
                </a:solidFill>
              </a:rPr>
              <a:t>- CHILD GUIDANCE, PAGE 283</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402018483_univ_lsr_xl.jpg" descr="402018483_univ_lsr_xl.jpg"/>
          <p:cNvPicPr>
            <a:picLocks/>
          </p:cNvPicPr>
          <p:nvPr/>
        </p:nvPicPr>
        <p:blipFill>
          <a:blip r:embed="rId2">
            <a:extLst/>
          </a:blip>
          <a:stretch>
            <a:fillRect/>
          </a:stretch>
        </p:blipFill>
        <p:spPr>
          <a:xfrm>
            <a:off x="25400" y="8235"/>
            <a:ext cx="12954000" cy="5936953"/>
          </a:xfrm>
          <a:prstGeom prst="rect">
            <a:avLst/>
          </a:prstGeom>
        </p:spPr>
      </p:pic>
      <p:sp>
        <p:nvSpPr>
          <p:cNvPr id="316" name="“Moses lost his self-control, and smiting the rock in anger and impatience, said, “Shall we bring you water out of this rock?” It was God’s design that Moses should represent His character to the people, that through Moses His name should be glorified.”…"/>
          <p:cNvSpPr txBox="1"/>
          <p:nvPr/>
        </p:nvSpPr>
        <p:spPr>
          <a:xfrm>
            <a:off x="127193" y="5221086"/>
            <a:ext cx="12750415" cy="4620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200" b="0">
                <a:latin typeface="Helvetica Neue Light"/>
                <a:ea typeface="Helvetica Neue Light"/>
                <a:cs typeface="Helvetica Neue Light"/>
                <a:sym typeface="Helvetica Neue Light"/>
              </a:defRPr>
            </a:pPr>
            <a:endParaRPr/>
          </a:p>
          <a:p>
            <a:pPr>
              <a:defRPr sz="4200" b="0">
                <a:latin typeface="Helvetica Neue Light"/>
                <a:ea typeface="Helvetica Neue Light"/>
                <a:cs typeface="Helvetica Neue Light"/>
                <a:sym typeface="Helvetica Neue Light"/>
              </a:defRPr>
            </a:pPr>
            <a:r>
              <a:t>“Moses lost his self-control, and smiting the rock in anger and impatience, said, “Shall we bring you water out of this rock?” It was God’s design that Moses should represent His character to the people, that through Moses His name should be glorified.”</a:t>
            </a:r>
          </a:p>
          <a:p>
            <a:pPr>
              <a:defRPr sz="4200" b="0">
                <a:latin typeface="Helvetica Neue Light"/>
                <a:ea typeface="Helvetica Neue Light"/>
                <a:cs typeface="Helvetica Neue Light"/>
                <a:sym typeface="Helvetica Neue Light"/>
              </a:defRPr>
            </a:pPr>
            <a:r>
              <a:rPr>
                <a:solidFill>
                  <a:srgbClr val="FFFB00"/>
                </a:solidFill>
              </a:rPr>
              <a:t>Ms 31, 1903</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 descr="Image"/>
          <p:cNvPicPr>
            <a:picLocks/>
          </p:cNvPicPr>
          <p:nvPr/>
        </p:nvPicPr>
        <p:blipFill>
          <a:blip r:embed="rId2">
            <a:extLst/>
          </a:blip>
          <a:stretch>
            <a:fillRect/>
          </a:stretch>
        </p:blipFill>
        <p:spPr>
          <a:xfrm>
            <a:off x="25400" y="5000644"/>
            <a:ext cx="12954000" cy="4837868"/>
          </a:xfrm>
          <a:prstGeom prst="rect">
            <a:avLst/>
          </a:prstGeom>
        </p:spPr>
      </p:pic>
      <p:sp>
        <p:nvSpPr>
          <p:cNvPr id="192" name="Revelation 18:1-5"/>
          <p:cNvSpPr txBox="1"/>
          <p:nvPr/>
        </p:nvSpPr>
        <p:spPr>
          <a:xfrm>
            <a:off x="1432509" y="2113182"/>
            <a:ext cx="10139782"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18:1-5</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his is our Struggle"/>
          <p:cNvSpPr txBox="1">
            <a:spLocks noGrp="1"/>
          </p:cNvSpPr>
          <p:nvPr>
            <p:ph type="title"/>
          </p:nvPr>
        </p:nvSpPr>
        <p:spPr>
          <a:xfrm>
            <a:off x="0" y="-266700"/>
            <a:ext cx="13004800" cy="3302000"/>
          </a:xfrm>
          <a:prstGeom prst="rect">
            <a:avLst/>
          </a:prstGeom>
        </p:spPr>
        <p:txBody>
          <a:bodyPr/>
          <a:lstStyle>
            <a:lvl1pPr>
              <a:defRPr sz="7700"/>
            </a:lvl1pPr>
          </a:lstStyle>
          <a:p>
            <a:r>
              <a:t>This is our Struggle</a:t>
            </a:r>
          </a:p>
        </p:txBody>
      </p:sp>
      <p:pic>
        <p:nvPicPr>
          <p:cNvPr id="319" name="Struggle.jpg" descr="Struggle.jpg"/>
          <p:cNvPicPr>
            <a:picLocks/>
          </p:cNvPicPr>
          <p:nvPr/>
        </p:nvPicPr>
        <p:blipFill>
          <a:blip r:embed="rId2">
            <a:extLst/>
          </a:blip>
          <a:stretch>
            <a:fillRect/>
          </a:stretch>
        </p:blipFill>
        <p:spPr>
          <a:xfrm>
            <a:off x="1567658" y="2228998"/>
            <a:ext cx="9869484" cy="6579990"/>
          </a:xfrm>
          <a:prstGeom prst="rect">
            <a:avLst/>
          </a:prstGeom>
        </p:spPr>
      </p:pic>
      <p:sp>
        <p:nvSpPr>
          <p:cNvPr id="320" name="SELF"/>
          <p:cNvSpPr txBox="1"/>
          <p:nvPr/>
        </p:nvSpPr>
        <p:spPr>
          <a:xfrm rot="19740000">
            <a:off x="3147523" y="5348247"/>
            <a:ext cx="2290154" cy="1142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lvl1pPr>
          </a:lstStyle>
          <a:p>
            <a:r>
              <a:t>SELF</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Where do we find the strength?"/>
          <p:cNvSpPr txBox="1">
            <a:spLocks noGrp="1"/>
          </p:cNvSpPr>
          <p:nvPr>
            <p:ph type="title"/>
          </p:nvPr>
        </p:nvSpPr>
        <p:spPr>
          <a:prstGeom prst="rect">
            <a:avLst/>
          </a:prstGeom>
        </p:spPr>
        <p:txBody>
          <a:bodyPr/>
          <a:lstStyle/>
          <a:p>
            <a:r>
              <a:t>Where do we find the strength?</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25" name="Hebrews 12:1-4"/>
          <p:cNvSpPr txBox="1"/>
          <p:nvPr/>
        </p:nvSpPr>
        <p:spPr>
          <a:xfrm>
            <a:off x="1928723" y="2316382"/>
            <a:ext cx="9147354"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Hebrews 12:1-4</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28" name="2 Corinthians 3:18"/>
          <p:cNvSpPr txBox="1"/>
          <p:nvPr/>
        </p:nvSpPr>
        <p:spPr>
          <a:xfrm>
            <a:off x="1011554" y="300200"/>
            <a:ext cx="10981691" cy="16268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r>
              <a:t>2 Corinthians 3:18</a:t>
            </a:r>
          </a:p>
        </p:txBody>
      </p:sp>
      <p:sp>
        <p:nvSpPr>
          <p:cNvPr id="329" name="But we all, with open face beholding as in a glass the glory of the Lord, are changed into the same image from glory to glory, even as by the Spirit of the Lord."/>
          <p:cNvSpPr txBox="1"/>
          <p:nvPr/>
        </p:nvSpPr>
        <p:spPr>
          <a:xfrm>
            <a:off x="591252" y="1976788"/>
            <a:ext cx="12092493" cy="28790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500" b="0">
                <a:latin typeface="Helvetica Neue Light"/>
                <a:ea typeface="Helvetica Neue Light"/>
                <a:cs typeface="Helvetica Neue Light"/>
                <a:sym typeface="Helvetica Neue Light"/>
              </a:defRPr>
            </a:pPr>
            <a:r>
              <a:rPr dirty="0"/>
              <a:t>But we all, with open face beholding as in a glass the glory of the Lord, are changed into the same image from glory to glory, </a:t>
            </a:r>
            <a:r>
              <a:rPr i="1" dirty="0">
                <a:latin typeface="Helvetica Neue"/>
                <a:ea typeface="Helvetica Neue"/>
                <a:cs typeface="Helvetica Neue"/>
                <a:sym typeface="Helvetica Neue"/>
              </a:rPr>
              <a:t>even</a:t>
            </a:r>
            <a:r>
              <a:rPr dirty="0"/>
              <a:t> as by the Spirit of the Lord.</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32" name="Proverbs 23:7"/>
          <p:cNvSpPr txBox="1"/>
          <p:nvPr/>
        </p:nvSpPr>
        <p:spPr>
          <a:xfrm>
            <a:off x="2480411" y="855882"/>
            <a:ext cx="8043978"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Proverbs 23:7</a:t>
            </a:r>
          </a:p>
        </p:txBody>
      </p:sp>
      <p:sp>
        <p:nvSpPr>
          <p:cNvPr id="333" name="“For as he thinketh in his heart, so is he.”"/>
          <p:cNvSpPr txBox="1"/>
          <p:nvPr/>
        </p:nvSpPr>
        <p:spPr>
          <a:xfrm>
            <a:off x="765244" y="3281924"/>
            <a:ext cx="11474312" cy="8575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b="0">
                <a:latin typeface="Helvetica Neue Light"/>
                <a:ea typeface="Helvetica Neue Light"/>
                <a:cs typeface="Helvetica Neue Light"/>
                <a:sym typeface="Helvetica Neue Light"/>
              </a:defRPr>
            </a:lvl1pPr>
          </a:lstStyle>
          <a:p>
            <a:r>
              <a:rPr dirty="0"/>
              <a:t>“For as he thinketh in his heart, so is he.”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33"/>
                                        </p:tgtEl>
                                        <p:attrNameLst>
                                          <p:attrName>style.visibility</p:attrName>
                                        </p:attrNameLst>
                                      </p:cBhvr>
                                      <p:to>
                                        <p:strVal val="visible"/>
                                      </p:to>
                                    </p:set>
                                    <p:animEffect transition="in" filter="wipe(left)">
                                      <p:cBhvr>
                                        <p:cTn id="7"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By beholding Jesus we receive a living, expanding principle in the heart, and the Holy Spirit carries on the work, and the believer advances from grace to grace, from strength to strength, from character to character. He conforms to the image of Christ, until in spiritual growth he attains unto the measure of the full stature in Christ Jesus.”— TRUE REVIVAL, PAGE 34"/>
          <p:cNvSpPr txBox="1"/>
          <p:nvPr/>
        </p:nvSpPr>
        <p:spPr>
          <a:xfrm>
            <a:off x="218982" y="4326168"/>
            <a:ext cx="12804742" cy="527323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200" b="0">
                <a:latin typeface="Helvetica Neue Light"/>
                <a:ea typeface="Helvetica Neue Light"/>
                <a:cs typeface="Helvetica Neue Light"/>
                <a:sym typeface="Helvetica Neue Light"/>
              </a:defRPr>
            </a:pPr>
            <a:r>
              <a:rPr dirty="0"/>
              <a:t>“</a:t>
            </a:r>
            <a:r>
              <a:rPr b="1" u="sng" dirty="0">
                <a:latin typeface="Helvetica Neue"/>
                <a:ea typeface="Helvetica Neue"/>
                <a:cs typeface="Helvetica Neue"/>
                <a:sym typeface="Helvetica Neue"/>
              </a:rPr>
              <a:t>By beholding Jesus</a:t>
            </a:r>
            <a:r>
              <a:rPr dirty="0"/>
              <a:t> we receive a living, expanding principle in the heart, and the Holy Spirit carries on the work, and the believer advances </a:t>
            </a:r>
            <a:r>
              <a:rPr b="1" u="sng" dirty="0">
                <a:latin typeface="Helvetica Neue"/>
                <a:ea typeface="Helvetica Neue"/>
                <a:cs typeface="Helvetica Neue"/>
                <a:sym typeface="Helvetica Neue"/>
              </a:rPr>
              <a:t>from grace to grace, from strength to strength, from character to character</a:t>
            </a:r>
            <a:r>
              <a:rPr dirty="0"/>
              <a:t>. He conforms to the image of Christ, until in spiritual growth he attains unto the measure of the full stature in Christ Jesus.”—</a:t>
            </a:r>
            <a:r>
              <a:rPr dirty="0">
                <a:solidFill>
                  <a:srgbClr val="FFFB00"/>
                </a:solidFill>
              </a:rPr>
              <a:t> TRUE REVIVAL, PAGE 34</a:t>
            </a:r>
          </a:p>
        </p:txBody>
      </p:sp>
      <p:pic>
        <p:nvPicPr>
          <p:cNvPr id="336" name="cs-eye-health-cataract-722x406.jpg" descr="cs-eye-health-cataract-722x406.jpg"/>
          <p:cNvPicPr>
            <a:picLocks/>
          </p:cNvPicPr>
          <p:nvPr/>
        </p:nvPicPr>
        <p:blipFill>
          <a:blip r:embed="rId2">
            <a:extLst/>
          </a:blip>
          <a:stretch>
            <a:fillRect/>
          </a:stretch>
        </p:blipFill>
        <p:spPr>
          <a:xfrm>
            <a:off x="2677276" y="243830"/>
            <a:ext cx="7675648" cy="4306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hose who behold Jesus become changed to his image, become assimilated to his nature; and the glory of God that shines in the face of Jesus, is reflected in the lives of his followers. More and more the Christian is changed from glory to glory as by the Spirit of the Lord, and he becomes the light of the world. The more he looks on Christ, the more he loves and longs to look again; and the more light and love and glory he sees in Christ, the more his light increases unto the perfect day.”— RH October 7, 1890"/>
          <p:cNvSpPr txBox="1"/>
          <p:nvPr/>
        </p:nvSpPr>
        <p:spPr>
          <a:xfrm>
            <a:off x="197084" y="1593103"/>
            <a:ext cx="12833117" cy="656739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200" b="0">
                <a:latin typeface="Helvetica Neue Light"/>
                <a:ea typeface="Helvetica Neue Light"/>
                <a:cs typeface="Helvetica Neue Light"/>
                <a:sym typeface="Helvetica Neue Light"/>
              </a:defRPr>
            </a:pPr>
            <a:r>
              <a:rPr dirty="0"/>
              <a:t>“Those who behold Jesus </a:t>
            </a:r>
            <a:r>
              <a:rPr b="1" u="sng" dirty="0">
                <a:latin typeface="Helvetica Neue"/>
                <a:ea typeface="Helvetica Neue"/>
                <a:cs typeface="Helvetica Neue"/>
                <a:sym typeface="Helvetica Neue"/>
              </a:rPr>
              <a:t>become changed to his image</a:t>
            </a:r>
            <a:r>
              <a:rPr dirty="0"/>
              <a:t>, </a:t>
            </a:r>
            <a:r>
              <a:rPr b="1" u="sng" dirty="0">
                <a:latin typeface="Helvetica Neue"/>
                <a:ea typeface="Helvetica Neue"/>
                <a:cs typeface="Helvetica Neue"/>
                <a:sym typeface="Helvetica Neue"/>
              </a:rPr>
              <a:t>become assimilated to his nature</a:t>
            </a:r>
            <a:r>
              <a:rPr dirty="0"/>
              <a:t>; and the glory of God that shines in the face of Jesus, is reflected in the lives of his followers. More and more the Christian is changed from glory to glory as by the Spirit of the Lord, and he becomes the light of the world. The more he looks on Christ, the more he loves and longs to look again; and the more light and love and glory he sees in Christ, the more his light increases unto the perfect day.”—</a:t>
            </a:r>
            <a:r>
              <a:rPr dirty="0">
                <a:solidFill>
                  <a:srgbClr val="FFFB00"/>
                </a:solidFill>
              </a:rPr>
              <a:t> RH October 7, 1890</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eally?"/>
          <p:cNvSpPr txBox="1">
            <a:spLocks noGrp="1"/>
          </p:cNvSpPr>
          <p:nvPr>
            <p:ph type="title"/>
          </p:nvPr>
        </p:nvSpPr>
        <p:spPr>
          <a:prstGeom prst="rect">
            <a:avLst/>
          </a:prstGeom>
        </p:spPr>
        <p:txBody>
          <a:bodyPr/>
          <a:lstStyle/>
          <a:p>
            <a:r>
              <a:t>Really?</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When we see Jesus, a Man of Sorrows and acquainted with grief, working to save the lost, slighted, scorned, derided, driven from city to city till His mission was accomplished; when we behold Him in Gethsemane, sweating great drops of blood, and on the cross dying in agony—when we see this, self will no longer clamor to be recognized. Looking unto Jesus, we shall be ashamed of our coldness, our lethargy, our self-seeking. We shall be willing to be anything or nothing, so that we may do heart service for the Master. We shall rejoice to bear the cross after Jesus, to endure trial, shame, or persecution for His dear sake.…"/>
          <p:cNvSpPr txBox="1"/>
          <p:nvPr/>
        </p:nvSpPr>
        <p:spPr>
          <a:xfrm>
            <a:off x="203200" y="788417"/>
            <a:ext cx="12598400" cy="8176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90500" defTabSz="457200">
              <a:defRPr sz="4000" b="0">
                <a:latin typeface="Helvetica Neue Light"/>
                <a:ea typeface="Helvetica Neue Light"/>
                <a:cs typeface="Helvetica Neue Light"/>
                <a:sym typeface="Helvetica Neue Light"/>
              </a:defRPr>
            </a:pPr>
            <a:r>
              <a:t>When we see Jesus, a Man of Sorrows and acquainted with grief, working to save the lost, slighted, scorned, derided, driven from city to city till His mission was accomplished; when we behold Him in Gethsemane, sweating great drops of blood, and on the cross dying in agony—when we see this, self will no longer clamor to be recognized. Looking unto Jesus, we shall be ashamed of our coldness, our lethargy, our self-seeking. We shall be willing to be anything or nothing, so that we may do heart service for the Master. We shall rejoice to bear the cross after Jesus, to endure trial, shame, or persecution for His dear sake.  </a:t>
            </a:r>
          </a:p>
          <a:p>
            <a:pPr indent="190500" defTabSz="457200">
              <a:defRPr sz="4000" b="0">
                <a:latin typeface="Helvetica Neue Light"/>
                <a:ea typeface="Helvetica Neue Light"/>
                <a:cs typeface="Helvetica Neue Light"/>
                <a:sym typeface="Helvetica Neue Light"/>
              </a:defRPr>
            </a:pPr>
            <a:r>
              <a:t>- </a:t>
            </a:r>
            <a:r>
              <a:rPr>
                <a:solidFill>
                  <a:schemeClr val="accent4">
                    <a:hueOff val="468000"/>
                    <a:satOff val="-4761"/>
                    <a:lumOff val="10196"/>
                  </a:schemeClr>
                </a:solidFill>
              </a:rPr>
              <a:t>The Faith I live By Pg 107</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342"/>
                                        </p:tgtEl>
                                        <p:attrNameLst>
                                          <p:attrName>style.visibility</p:attrName>
                                        </p:attrNameLst>
                                      </p:cBhvr>
                                      <p:to>
                                        <p:strVal val="visible"/>
                                      </p:to>
                                    </p:set>
                                    <p:animEffect transition="in" filter="dissolve">
                                      <p:cBhvr>
                                        <p:cTn id="7" dur="2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2013324_univ_lsr_xl.jpg" descr="2013324_univ_lsr_xl.jpg"/>
          <p:cNvPicPr>
            <a:picLocks/>
          </p:cNvPicPr>
          <p:nvPr/>
        </p:nvPicPr>
        <p:blipFill>
          <a:blip r:embed="rId2">
            <a:extLst/>
          </a:blip>
          <a:stretch>
            <a:fillRect/>
          </a:stretch>
        </p:blipFill>
        <p:spPr>
          <a:xfrm>
            <a:off x="38100" y="-69850"/>
            <a:ext cx="12954000" cy="6464300"/>
          </a:xfrm>
          <a:prstGeom prst="rect">
            <a:avLst/>
          </a:prstGeom>
        </p:spPr>
      </p:pic>
      <p:sp>
        <p:nvSpPr>
          <p:cNvPr id="345" name="Genesis 6:5"/>
          <p:cNvSpPr txBox="1"/>
          <p:nvPr/>
        </p:nvSpPr>
        <p:spPr>
          <a:xfrm>
            <a:off x="3105150" y="551082"/>
            <a:ext cx="6819901"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Genesis 6:5</a:t>
            </a:r>
          </a:p>
        </p:txBody>
      </p:sp>
      <p:sp>
        <p:nvSpPr>
          <p:cNvPr id="346" name="And GOD saw that the wickedness of man was great in the earth, and that every imagination of the thoughts of his heart was only evil continually."/>
          <p:cNvSpPr txBox="1"/>
          <p:nvPr/>
        </p:nvSpPr>
        <p:spPr>
          <a:xfrm>
            <a:off x="437964" y="6347321"/>
            <a:ext cx="12382687" cy="31803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And GOD saw that the wickedness of man </a:t>
            </a:r>
            <a:r>
              <a:rPr i="1" dirty="0">
                <a:latin typeface="Helvetica Neue"/>
                <a:ea typeface="Helvetica Neue"/>
                <a:cs typeface="Helvetica Neue"/>
                <a:sym typeface="Helvetica Neue"/>
              </a:rPr>
              <a:t>was</a:t>
            </a:r>
            <a:r>
              <a:rPr dirty="0"/>
              <a:t> great in the earth, and </a:t>
            </a:r>
            <a:r>
              <a:rPr i="1" dirty="0">
                <a:latin typeface="Helvetica Neue"/>
                <a:ea typeface="Helvetica Neue"/>
                <a:cs typeface="Helvetica Neue"/>
                <a:sym typeface="Helvetica Neue"/>
              </a:rPr>
              <a:t>that</a:t>
            </a:r>
            <a:r>
              <a:rPr dirty="0"/>
              <a:t> every </a:t>
            </a:r>
            <a:r>
              <a:rPr b="1" u="sng" dirty="0">
                <a:latin typeface="Helvetica Neue"/>
                <a:ea typeface="Helvetica Neue"/>
                <a:cs typeface="Helvetica Neue"/>
                <a:sym typeface="Helvetica Neue"/>
              </a:rPr>
              <a:t>imagination</a:t>
            </a:r>
            <a:r>
              <a:rPr dirty="0"/>
              <a:t> of the thoughts of his heart </a:t>
            </a:r>
            <a:r>
              <a:rPr i="1" dirty="0">
                <a:latin typeface="Helvetica Neue"/>
                <a:ea typeface="Helvetica Neue"/>
                <a:cs typeface="Helvetica Neue"/>
                <a:sym typeface="Helvetica Neue"/>
              </a:rPr>
              <a:t>was</a:t>
            </a:r>
            <a:r>
              <a:rPr dirty="0"/>
              <a:t> only evil continually.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descr="Image"/>
          <p:cNvPicPr>
            <a:picLocks/>
          </p:cNvPicPr>
          <p:nvPr/>
        </p:nvPicPr>
        <p:blipFill>
          <a:blip r:embed="rId2">
            <a:extLst/>
          </a:blip>
          <a:stretch>
            <a:fillRect/>
          </a:stretch>
        </p:blipFill>
        <p:spPr>
          <a:xfrm>
            <a:off x="-4799" y="1059388"/>
            <a:ext cx="13014398" cy="7634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here is no influence in our land more powerful to poison the imagination, to destroy religious impressions, and to blunt the relish for the tranquil pleasures and sober realities of life than theatrical amusements. The love for these scenes increases with every indulgence, as the desire for intoxicating drink strengthens with its use.”…"/>
          <p:cNvSpPr txBox="1"/>
          <p:nvPr/>
        </p:nvSpPr>
        <p:spPr>
          <a:xfrm>
            <a:off x="481761" y="3536950"/>
            <a:ext cx="12450014" cy="65659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500" b="0">
                <a:latin typeface="Helvetica Neue Light"/>
                <a:ea typeface="Helvetica Neue Light"/>
                <a:cs typeface="Helvetica Neue Light"/>
                <a:sym typeface="Helvetica Neue Light"/>
              </a:defRPr>
            </a:pPr>
            <a:endParaRPr dirty="0"/>
          </a:p>
          <a:p>
            <a:pPr>
              <a:defRPr sz="4500" b="0">
                <a:latin typeface="Helvetica Neue Light"/>
                <a:ea typeface="Helvetica Neue Light"/>
                <a:cs typeface="Helvetica Neue Light"/>
                <a:sym typeface="Helvetica Neue Light"/>
              </a:defRPr>
            </a:pPr>
            <a:r>
              <a:rPr sz="5000" dirty="0"/>
              <a:t>“</a:t>
            </a:r>
            <a:r>
              <a:rPr dirty="0"/>
              <a:t>There is no influence in our land more powerful to </a:t>
            </a:r>
            <a:r>
              <a:rPr b="1" u="sng" dirty="0">
                <a:latin typeface="Helvetica Neue"/>
                <a:ea typeface="Helvetica Neue"/>
                <a:cs typeface="Helvetica Neue"/>
                <a:sym typeface="Helvetica Neue"/>
              </a:rPr>
              <a:t>poison the imagination</a:t>
            </a:r>
            <a:r>
              <a:rPr dirty="0"/>
              <a:t>, to destroy religious impressions, and to blunt the relish for the tranquil pleasures and sober realities of life than </a:t>
            </a:r>
            <a:r>
              <a:rPr b="1" u="sng" dirty="0">
                <a:latin typeface="Helvetica Neue"/>
                <a:ea typeface="Helvetica Neue"/>
                <a:cs typeface="Helvetica Neue"/>
                <a:sym typeface="Helvetica Neue"/>
              </a:rPr>
              <a:t>theatrical amusements</a:t>
            </a:r>
            <a:r>
              <a:rPr dirty="0"/>
              <a:t>. The love for these scenes increases with every indulgence, as the desire for intoxicating drink strengthens with its use.</a:t>
            </a:r>
            <a:r>
              <a:rPr sz="5000" dirty="0"/>
              <a:t>”</a:t>
            </a:r>
            <a:r>
              <a:rPr dirty="0"/>
              <a:t> </a:t>
            </a:r>
          </a:p>
          <a:p>
            <a:pPr>
              <a:defRPr sz="2500" b="0">
                <a:solidFill>
                  <a:schemeClr val="accent4">
                    <a:hueOff val="468000"/>
                    <a:satOff val="-4761"/>
                    <a:lumOff val="10196"/>
                  </a:schemeClr>
                </a:solidFill>
                <a:latin typeface="Helvetica Neue Light"/>
                <a:ea typeface="Helvetica Neue Light"/>
                <a:cs typeface="Helvetica Neue Light"/>
                <a:sym typeface="Helvetica Neue Light"/>
              </a:defRPr>
            </a:pPr>
            <a:r>
              <a:rPr dirty="0"/>
              <a:t>- CHRISTIAN EDUCATION, PAGE 35</a:t>
            </a:r>
          </a:p>
        </p:txBody>
      </p:sp>
      <p:pic>
        <p:nvPicPr>
          <p:cNvPr id="349" name="States_california-hollywood-sign-H.jpeg" descr="States_california-hollywood-sign-H.jpeg"/>
          <p:cNvPicPr>
            <a:picLocks noChangeAspect="1"/>
          </p:cNvPicPr>
          <p:nvPr/>
        </p:nvPicPr>
        <p:blipFill>
          <a:blip r:embed="rId2">
            <a:extLst/>
          </a:blip>
          <a:stretch>
            <a:fillRect/>
          </a:stretch>
        </p:blipFill>
        <p:spPr>
          <a:xfrm>
            <a:off x="0" y="27414"/>
            <a:ext cx="13004800" cy="4250670"/>
          </a:xfrm>
          <a:prstGeom prst="rect">
            <a:avLst/>
          </a:prstGeom>
          <a:ln w="12700">
            <a:solidFill>
              <a:srgbClr val="F3F7F5"/>
            </a:solidFill>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52" name="Isaiah 26:3"/>
          <p:cNvSpPr txBox="1"/>
          <p:nvPr/>
        </p:nvSpPr>
        <p:spPr>
          <a:xfrm>
            <a:off x="3363721" y="1846482"/>
            <a:ext cx="6277357"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Isaiah 26:3</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it is by daily, hourly, beholding the character of Christ that we become changed into His image.”…"/>
          <p:cNvSpPr txBox="1"/>
          <p:nvPr/>
        </p:nvSpPr>
        <p:spPr>
          <a:xfrm>
            <a:off x="284677" y="6198109"/>
            <a:ext cx="12672499" cy="318035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000" b="0">
                <a:latin typeface="Helvetica Neue Light"/>
                <a:ea typeface="Helvetica Neue Light"/>
                <a:cs typeface="Helvetica Neue Light"/>
                <a:sym typeface="Helvetica Neue Light"/>
              </a:defRPr>
            </a:pPr>
            <a:r>
              <a:rPr dirty="0"/>
              <a:t>“it is by </a:t>
            </a:r>
            <a:r>
              <a:rPr b="1" u="sng" dirty="0">
                <a:latin typeface="Helvetica Neue"/>
                <a:ea typeface="Helvetica Neue"/>
                <a:cs typeface="Helvetica Neue"/>
                <a:sym typeface="Helvetica Neue"/>
              </a:rPr>
              <a:t>daily</a:t>
            </a:r>
            <a:r>
              <a:rPr dirty="0"/>
              <a:t>, </a:t>
            </a:r>
            <a:r>
              <a:rPr b="1" u="sng" dirty="0">
                <a:latin typeface="Helvetica Neue"/>
                <a:ea typeface="Helvetica Neue"/>
                <a:cs typeface="Helvetica Neue"/>
                <a:sym typeface="Helvetica Neue"/>
              </a:rPr>
              <a:t>hourly</a:t>
            </a:r>
            <a:r>
              <a:rPr dirty="0"/>
              <a:t>, beholding the character of Christ that we become changed into His image.”</a:t>
            </a:r>
            <a:r>
              <a:rPr dirty="0">
                <a:solidFill>
                  <a:srgbClr val="FFFB00"/>
                </a:solidFill>
              </a:rPr>
              <a:t> </a:t>
            </a:r>
          </a:p>
          <a:p>
            <a:pPr>
              <a:defRPr sz="5000" b="0">
                <a:latin typeface="Helvetica Neue Light"/>
                <a:ea typeface="Helvetica Neue Light"/>
                <a:cs typeface="Helvetica Neue Light"/>
                <a:sym typeface="Helvetica Neue Light"/>
              </a:defRPr>
            </a:pPr>
            <a:r>
              <a:rPr dirty="0">
                <a:solidFill>
                  <a:srgbClr val="FFFB00"/>
                </a:solidFill>
              </a:rPr>
              <a:t>LT 47, 1893</a:t>
            </a:r>
          </a:p>
        </p:txBody>
      </p:sp>
      <p:grpSp>
        <p:nvGrpSpPr>
          <p:cNvPr id="357" name="Image"/>
          <p:cNvGrpSpPr/>
          <p:nvPr/>
        </p:nvGrpSpPr>
        <p:grpSpPr>
          <a:xfrm>
            <a:off x="2647076" y="373716"/>
            <a:ext cx="7710648" cy="5922685"/>
            <a:chOff x="0" y="0"/>
            <a:chExt cx="7710647" cy="5922684"/>
          </a:xfrm>
        </p:grpSpPr>
        <p:pic>
          <p:nvPicPr>
            <p:cNvPr id="356" name="Image" descr="Image"/>
            <p:cNvPicPr>
              <a:picLocks noChangeAspect="1"/>
            </p:cNvPicPr>
            <p:nvPr/>
          </p:nvPicPr>
          <p:blipFill>
            <a:blip r:embed="rId2">
              <a:extLst/>
            </a:blip>
            <a:srcRect/>
            <a:stretch>
              <a:fillRect/>
            </a:stretch>
          </p:blipFill>
          <p:spPr>
            <a:xfrm>
              <a:off x="127000" y="88900"/>
              <a:ext cx="7456648" cy="5592485"/>
            </a:xfrm>
            <a:prstGeom prst="rect">
              <a:avLst/>
            </a:prstGeom>
            <a:ln>
              <a:noFill/>
            </a:ln>
            <a:effectLst/>
          </p:spPr>
        </p:pic>
        <p:pic>
          <p:nvPicPr>
            <p:cNvPr id="355" name="Image" descr="Image"/>
            <p:cNvPicPr>
              <a:picLocks/>
            </p:cNvPicPr>
            <p:nvPr/>
          </p:nvPicPr>
          <p:blipFill>
            <a:blip r:embed="rId3">
              <a:extLst/>
            </a:blip>
            <a:stretch>
              <a:fillRect/>
            </a:stretch>
          </p:blipFill>
          <p:spPr>
            <a:xfrm>
              <a:off x="0" y="-1"/>
              <a:ext cx="7710648" cy="5922686"/>
            </a:xfrm>
            <a:prstGeom prst="rect">
              <a:avLst/>
            </a:prstGeom>
            <a:effectLst/>
          </p:spPr>
        </p:pic>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mount-sinai-37689-3840x2160.jpg" descr="mount-sinai-37689-3840x2160.jpg"/>
          <p:cNvPicPr>
            <a:picLocks/>
          </p:cNvPicPr>
          <p:nvPr/>
        </p:nvPicPr>
        <p:blipFill>
          <a:blip r:embed="rId2">
            <a:extLst/>
          </a:blip>
          <a:stretch>
            <a:fillRect/>
          </a:stretch>
        </p:blipFill>
        <p:spPr>
          <a:xfrm>
            <a:off x="38100" y="1231900"/>
            <a:ext cx="12954000" cy="7277100"/>
          </a:xfrm>
          <a:prstGeom prst="rect">
            <a:avLst/>
          </a:prstGeom>
        </p:spPr>
      </p:pic>
      <p:sp>
        <p:nvSpPr>
          <p:cNvPr id="360" name="Exodus 34:1-4"/>
          <p:cNvSpPr txBox="1"/>
          <p:nvPr/>
        </p:nvSpPr>
        <p:spPr>
          <a:xfrm>
            <a:off x="3456431" y="158943"/>
            <a:ext cx="6091937"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r>
              <a:t>Exodus 34:1-4</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 descr="Image"/>
          <p:cNvPicPr>
            <a:picLocks/>
          </p:cNvPicPr>
          <p:nvPr/>
        </p:nvPicPr>
        <p:blipFill>
          <a:blip r:embed="rId2">
            <a:extLst/>
          </a:blip>
          <a:stretch>
            <a:fillRect/>
          </a:stretch>
        </p:blipFill>
        <p:spPr>
          <a:xfrm>
            <a:off x="145161" y="231849"/>
            <a:ext cx="5331015" cy="9289902"/>
          </a:xfrm>
          <a:prstGeom prst="rect">
            <a:avLst/>
          </a:prstGeom>
        </p:spPr>
      </p:pic>
      <p:sp>
        <p:nvSpPr>
          <p:cNvPr id="363" name="“I beseech thee, shew me thy glory.”"/>
          <p:cNvSpPr txBox="1"/>
          <p:nvPr/>
        </p:nvSpPr>
        <p:spPr>
          <a:xfrm>
            <a:off x="6016568" y="4066859"/>
            <a:ext cx="6308540" cy="1619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r>
              <a:t>“I beseech thee, shew me thy </a:t>
            </a:r>
            <a:r>
              <a:rPr b="1" u="sng">
                <a:latin typeface="Helvetica Neue"/>
                <a:ea typeface="Helvetica Neue"/>
                <a:cs typeface="Helvetica Neue"/>
                <a:sym typeface="Helvetica Neue"/>
              </a:rPr>
              <a:t>glory</a:t>
            </a:r>
            <a:r>
              <a:t>.”</a:t>
            </a:r>
          </a:p>
        </p:txBody>
      </p:sp>
      <p:sp>
        <p:nvSpPr>
          <p:cNvPr id="364" name="Exodus 33:18-23"/>
          <p:cNvSpPr txBox="1"/>
          <p:nvPr/>
        </p:nvSpPr>
        <p:spPr>
          <a:xfrm>
            <a:off x="5630585" y="1809943"/>
            <a:ext cx="7080505"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r>
              <a:t>Exodus 33:18-23</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antelope-canyon-page-sand-stone-gorge-wallpaper.jpg" descr="antelope-canyon-page-sand-stone-gorge-wallpaper.jpg"/>
          <p:cNvPicPr>
            <a:picLocks/>
          </p:cNvPicPr>
          <p:nvPr/>
        </p:nvPicPr>
        <p:blipFill>
          <a:blip r:embed="rId2">
            <a:extLst/>
          </a:blip>
          <a:stretch>
            <a:fillRect/>
          </a:stretch>
        </p:blipFill>
        <p:spPr>
          <a:xfrm>
            <a:off x="3035300" y="12700"/>
            <a:ext cx="7264400" cy="9715500"/>
          </a:xfrm>
          <a:prstGeom prst="rect">
            <a:avLst/>
          </a:prstGeom>
        </p:spPr>
      </p:pic>
      <p:sp>
        <p:nvSpPr>
          <p:cNvPr id="367" name="Exodus 34:5-7"/>
          <p:cNvSpPr txBox="1"/>
          <p:nvPr/>
        </p:nvSpPr>
        <p:spPr>
          <a:xfrm>
            <a:off x="3735831" y="146243"/>
            <a:ext cx="6091937"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r>
              <a:t>Exodus 34:5-7</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mosesfacemountain-632.jpg" descr="mosesfacemountain-632.jpg"/>
          <p:cNvPicPr>
            <a:picLocks/>
          </p:cNvPicPr>
          <p:nvPr/>
        </p:nvPicPr>
        <p:blipFill>
          <a:blip r:embed="rId2">
            <a:extLst/>
          </a:blip>
          <a:stretch>
            <a:fillRect/>
          </a:stretch>
        </p:blipFill>
        <p:spPr>
          <a:xfrm>
            <a:off x="2975540" y="2074416"/>
            <a:ext cx="7460120" cy="7562950"/>
          </a:xfrm>
          <a:prstGeom prst="rect">
            <a:avLst/>
          </a:prstGeom>
        </p:spPr>
      </p:pic>
      <p:sp>
        <p:nvSpPr>
          <p:cNvPr id="370" name="Exodus 34:28-30"/>
          <p:cNvSpPr txBox="1"/>
          <p:nvPr/>
        </p:nvSpPr>
        <p:spPr>
          <a:xfrm>
            <a:off x="1668424" y="563782"/>
            <a:ext cx="9667952"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Exodus 34:28-30</a:t>
            </a:r>
          </a:p>
        </p:txBody>
      </p:sp>
      <p:pic>
        <p:nvPicPr>
          <p:cNvPr id="371" name="Heaven.jpg" descr="Heaven.jpg"/>
          <p:cNvPicPr>
            <a:picLocks/>
          </p:cNvPicPr>
          <p:nvPr/>
        </p:nvPicPr>
        <p:blipFill>
          <a:blip r:embed="rId3">
            <a:extLst/>
          </a:blip>
          <a:stretch>
            <a:fillRect/>
          </a:stretch>
        </p:blipFill>
        <p:spPr>
          <a:xfrm>
            <a:off x="25400" y="9416305"/>
            <a:ext cx="12954000" cy="6464301"/>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Mount_Moses.jpg" descr="Mount_Moses.jpg"/>
          <p:cNvPicPr>
            <a:picLocks/>
          </p:cNvPicPr>
          <p:nvPr/>
        </p:nvPicPr>
        <p:blipFill>
          <a:blip r:embed="rId2">
            <a:alphaModFix amt="42486"/>
            <a:extLst/>
          </a:blip>
          <a:stretch>
            <a:fillRect/>
          </a:stretch>
        </p:blipFill>
        <p:spPr>
          <a:xfrm>
            <a:off x="38100" y="536653"/>
            <a:ext cx="12954000" cy="8667594"/>
          </a:xfrm>
          <a:prstGeom prst="rect">
            <a:avLst/>
          </a:prstGeom>
        </p:spPr>
      </p:pic>
      <p:sp>
        <p:nvSpPr>
          <p:cNvPr id="374" name="“The glory that shone on the face of Moses was a reflection of the righteousness of Christ in the law….  In the mount, when the law was given to Moses, the Coming One was shown to him also. He saw Christ’s work, and His mission to earth, when the Son of God should take upon Himself humanity, and become a teacher and a guide to the world, and at last give Himself a ransom for their sins. ”"/>
          <p:cNvSpPr txBox="1"/>
          <p:nvPr/>
        </p:nvSpPr>
        <p:spPr>
          <a:xfrm>
            <a:off x="317749" y="853741"/>
            <a:ext cx="12369302" cy="63760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b="0">
                <a:latin typeface="Helvetica Neue Light"/>
                <a:ea typeface="Helvetica Neue Light"/>
                <a:cs typeface="Helvetica Neue Light"/>
                <a:sym typeface="Helvetica Neue Light"/>
              </a:defRPr>
            </a:pPr>
            <a:r>
              <a:t>“The glory that shone on the face of Moses was a reflection of the </a:t>
            </a:r>
            <a:r>
              <a:rPr b="1" u="sng">
                <a:latin typeface="Helvetica Neue"/>
                <a:ea typeface="Helvetica Neue"/>
                <a:cs typeface="Helvetica Neue"/>
                <a:sym typeface="Helvetica Neue"/>
              </a:rPr>
              <a:t>righteousness of Christ</a:t>
            </a:r>
            <a:r>
              <a:t> in the law….  In the mount, when the law was given to Moses, the Coming One was shown to him also. </a:t>
            </a:r>
            <a:r>
              <a:rPr b="1" u="sng">
                <a:latin typeface="Helvetica Neue"/>
                <a:ea typeface="Helvetica Neue"/>
                <a:cs typeface="Helvetica Neue"/>
                <a:sym typeface="Helvetica Neue"/>
              </a:rPr>
              <a:t>He saw Christ’s work, and His mission to earth, when the Son of God should take upon Himself humanity, and become a teacher and a guide to the world, and at last give Himself a ransom for their sins</a:t>
            </a:r>
            <a:r>
              <a:t>. ”</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74"/>
                                        </p:tgtEl>
                                        <p:attrNameLst>
                                          <p:attrName>style.visibility</p:attrName>
                                        </p:attrNameLst>
                                      </p:cBhvr>
                                      <p:to>
                                        <p:strVal val="visible"/>
                                      </p:to>
                                    </p:set>
                                    <p:anim calcmode="lin" valueType="num">
                                      <p:cBhvr>
                                        <p:cTn id="7" dur="1000" fill="hold"/>
                                        <p:tgtEl>
                                          <p:spTgt spid="374"/>
                                        </p:tgtEl>
                                        <p:attrNameLst>
                                          <p:attrName>ppt_w</p:attrName>
                                        </p:attrNameLst>
                                      </p:cBhvr>
                                      <p:tavLst>
                                        <p:tav tm="0">
                                          <p:val>
                                            <p:strVal val="4*#ppt_w"/>
                                          </p:val>
                                        </p:tav>
                                        <p:tav tm="100000">
                                          <p:val>
                                            <p:strVal val="#ppt_w"/>
                                          </p:val>
                                        </p:tav>
                                      </p:tavLst>
                                    </p:anim>
                                    <p:anim calcmode="lin" valueType="num">
                                      <p:cBhvr>
                                        <p:cTn id="8" dur="1000" fill="hold"/>
                                        <p:tgtEl>
                                          <p:spTgt spid="3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maxresdefault.jpg" descr="maxresdefault.jpg"/>
          <p:cNvPicPr>
            <a:picLocks/>
          </p:cNvPicPr>
          <p:nvPr/>
        </p:nvPicPr>
        <p:blipFill>
          <a:blip r:embed="rId2">
            <a:extLst/>
          </a:blip>
          <a:stretch>
            <a:fillRect/>
          </a:stretch>
        </p:blipFill>
        <p:spPr>
          <a:xfrm>
            <a:off x="38100" y="1231900"/>
            <a:ext cx="12954000" cy="7277100"/>
          </a:xfrm>
          <a:prstGeom prst="rect">
            <a:avLst/>
          </a:prstGeom>
        </p:spPr>
      </p:pic>
      <p:sp>
        <p:nvSpPr>
          <p:cNvPr id="377" name="“Show me thy Glory”"/>
          <p:cNvSpPr txBox="1">
            <a:spLocks noGrp="1"/>
          </p:cNvSpPr>
          <p:nvPr>
            <p:ph type="title"/>
          </p:nvPr>
        </p:nvSpPr>
        <p:spPr>
          <a:xfrm>
            <a:off x="952500" y="1473200"/>
            <a:ext cx="11099800" cy="2159000"/>
          </a:xfrm>
          <a:prstGeom prst="rect">
            <a:avLst/>
          </a:prstGeom>
        </p:spPr>
        <p:txBody>
          <a:bodyPr/>
          <a:lstStyle>
            <a:lvl1pPr>
              <a:defRPr>
                <a:solidFill>
                  <a:srgbClr val="000000"/>
                </a:solidFill>
              </a:defRPr>
            </a:lvl1pPr>
          </a:lstStyle>
          <a:p>
            <a:r>
              <a:t>“Show me thy Glory”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Mount_Moses.jpg" descr="Mount_Moses.jpg"/>
          <p:cNvPicPr>
            <a:picLocks/>
          </p:cNvPicPr>
          <p:nvPr/>
        </p:nvPicPr>
        <p:blipFill>
          <a:blip r:embed="rId2">
            <a:alphaModFix amt="46371"/>
            <a:extLst/>
          </a:blip>
          <a:stretch>
            <a:fillRect/>
          </a:stretch>
        </p:blipFill>
        <p:spPr>
          <a:xfrm>
            <a:off x="38100" y="536653"/>
            <a:ext cx="12954000" cy="8667594"/>
          </a:xfrm>
          <a:prstGeom prst="rect">
            <a:avLst/>
          </a:prstGeom>
        </p:spPr>
      </p:pic>
      <p:sp>
        <p:nvSpPr>
          <p:cNvPr id="380" name="“As Moses saw the day of Christ, and the new and living way of salvation that was to be opened through His blood, he was captivated and entranced. The praise of God was in his heart, and the divine glory that attended the giving of the law was so strikingly revealed in his countenance when he came down from the mount to walk with Israel, that the brightness was painful.”"/>
          <p:cNvSpPr txBox="1"/>
          <p:nvPr/>
        </p:nvSpPr>
        <p:spPr>
          <a:xfrm>
            <a:off x="419349" y="1135636"/>
            <a:ext cx="12369302" cy="50693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b="0">
                <a:latin typeface="Helvetica Neue Light"/>
                <a:ea typeface="Helvetica Neue Light"/>
                <a:cs typeface="Helvetica Neue Light"/>
                <a:sym typeface="Helvetica Neue Light"/>
              </a:defRPr>
            </a:pPr>
            <a:r>
              <a:t> “</a:t>
            </a:r>
            <a:r>
              <a:rPr b="1" u="sng">
                <a:latin typeface="Helvetica Neue"/>
                <a:ea typeface="Helvetica Neue"/>
                <a:cs typeface="Helvetica Neue"/>
                <a:sym typeface="Helvetica Neue"/>
              </a:rPr>
              <a:t>As Moses saw the day of Christ</a:t>
            </a:r>
            <a:r>
              <a:t>, and the new and living way of salvation that was to be opened through His blood, </a:t>
            </a:r>
            <a:r>
              <a:rPr b="1" u="sng">
                <a:latin typeface="Helvetica Neue"/>
                <a:ea typeface="Helvetica Neue"/>
                <a:cs typeface="Helvetica Neue"/>
                <a:sym typeface="Helvetica Neue"/>
              </a:rPr>
              <a:t>he was captivated and entranced</a:t>
            </a:r>
            <a:r>
              <a:t>. The praise of God was in his heart, and the divine glory that attended the giving of the law was so strikingly revealed in his countenance when he came down from the mount to walk with Israel, that the brightness was painful.”</a:t>
            </a:r>
          </a:p>
        </p:txBody>
      </p:sp>
      <p:sp>
        <p:nvSpPr>
          <p:cNvPr id="381" name="{1BC 1110.1}"/>
          <p:cNvSpPr txBox="1"/>
          <p:nvPr/>
        </p:nvSpPr>
        <p:spPr>
          <a:xfrm>
            <a:off x="9788829" y="7568637"/>
            <a:ext cx="2952142"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solidFill>
                  <a:schemeClr val="accent4">
                    <a:hueOff val="468000"/>
                    <a:satOff val="-4761"/>
                    <a:lumOff val="10196"/>
                  </a:schemeClr>
                </a:solidFill>
                <a:latin typeface="Helvetica Neue Light"/>
                <a:ea typeface="Helvetica Neue Light"/>
                <a:cs typeface="Helvetica Neue Light"/>
                <a:sym typeface="Helvetica Neue Light"/>
              </a:defRPr>
            </a:lvl1pPr>
          </a:lstStyle>
          <a:p>
            <a:pPr>
              <a:defRPr>
                <a:solidFill>
                  <a:srgbClr val="FFFFFF"/>
                </a:solidFill>
              </a:defRPr>
            </a:pPr>
            <a:r>
              <a:rPr>
                <a:solidFill>
                  <a:schemeClr val="accent4">
                    <a:hueOff val="468000"/>
                    <a:satOff val="-4761"/>
                    <a:lumOff val="10196"/>
                  </a:schemeClr>
                </a:solidFill>
              </a:rPr>
              <a:t> {1BC 1110.1}</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p:cNvPicPr>
          <p:nvPr/>
        </p:nvPicPr>
        <p:blipFill>
          <a:blip r:embed="rId2">
            <a:extLst/>
          </a:blip>
          <a:stretch>
            <a:fillRect/>
          </a:stretch>
        </p:blipFill>
        <p:spPr>
          <a:xfrm>
            <a:off x="4979979" y="59103"/>
            <a:ext cx="3222642" cy="2732300"/>
          </a:xfrm>
          <a:prstGeom prst="rect">
            <a:avLst/>
          </a:prstGeom>
        </p:spPr>
      </p:pic>
      <p:pic>
        <p:nvPicPr>
          <p:cNvPr id="197" name="1102017175_univ_lsr_xl.jpg" descr="1102017175_univ_lsr_xl.jpg"/>
          <p:cNvPicPr>
            <a:picLocks/>
          </p:cNvPicPr>
          <p:nvPr/>
        </p:nvPicPr>
        <p:blipFill>
          <a:blip r:embed="rId3">
            <a:extLst/>
          </a:blip>
          <a:stretch>
            <a:fillRect/>
          </a:stretch>
        </p:blipFill>
        <p:spPr>
          <a:xfrm>
            <a:off x="25400" y="2756718"/>
            <a:ext cx="12954000" cy="6170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fire_safety_testing_MIN__thumb.jpg" descr="fire_safety_testing_MIN__thumb.jpg"/>
          <p:cNvPicPr>
            <a:picLocks/>
          </p:cNvPicPr>
          <p:nvPr/>
        </p:nvPicPr>
        <p:blipFill>
          <a:blip r:embed="rId2">
            <a:extLst/>
          </a:blip>
          <a:stretch>
            <a:fillRect/>
          </a:stretch>
        </p:blipFill>
        <p:spPr>
          <a:xfrm>
            <a:off x="484186" y="2004670"/>
            <a:ext cx="11604628" cy="7712760"/>
          </a:xfrm>
          <a:prstGeom prst="rect">
            <a:avLst/>
          </a:prstGeom>
        </p:spPr>
      </p:pic>
      <p:sp>
        <p:nvSpPr>
          <p:cNvPr id="384" name="Trials and Tribulations"/>
          <p:cNvSpPr txBox="1"/>
          <p:nvPr/>
        </p:nvSpPr>
        <p:spPr>
          <a:xfrm>
            <a:off x="343805" y="2035294"/>
            <a:ext cx="12317190" cy="1478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9000"/>
            </a:lvl1pPr>
          </a:lstStyle>
          <a:p>
            <a:r>
              <a:t>Trials and Tribulations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How-Aggressive-Writing-Attracts-Followers-Your-Blog-min.jpg" descr="How-Aggressive-Writing-Attracts-Followers-Your-Blog-min.jpg"/>
          <p:cNvPicPr>
            <a:picLocks/>
          </p:cNvPicPr>
          <p:nvPr/>
        </p:nvPicPr>
        <p:blipFill>
          <a:blip r:embed="rId2">
            <a:extLst/>
          </a:blip>
          <a:stretch>
            <a:fillRect/>
          </a:stretch>
        </p:blipFill>
        <p:spPr>
          <a:xfrm>
            <a:off x="190500" y="1066800"/>
            <a:ext cx="12649200" cy="760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a14="http://schemas.microsoft.com/office/drawing/2010/main" xmlns:m="http://schemas.openxmlformats.org/officeDocument/2006/math"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peak-and-spread-joy.jpg" descr="speak-and-spread-joy.jpg"/>
          <p:cNvPicPr>
            <a:picLocks/>
          </p:cNvPicPr>
          <p:nvPr/>
        </p:nvPicPr>
        <p:blipFill>
          <a:blip r:embed="rId2">
            <a:extLst/>
          </a:blip>
          <a:stretch>
            <a:fillRect/>
          </a:stretch>
        </p:blipFill>
        <p:spPr>
          <a:xfrm>
            <a:off x="38100" y="541561"/>
            <a:ext cx="12954000" cy="8657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22-1419240355-parent-shouting.jpg" descr="22-1419240355-parent-shouting.jpg"/>
          <p:cNvPicPr>
            <a:picLocks/>
          </p:cNvPicPr>
          <p:nvPr/>
        </p:nvPicPr>
        <p:blipFill>
          <a:blip r:embed="rId2">
            <a:extLst/>
          </a:blip>
          <a:stretch>
            <a:fillRect/>
          </a:stretch>
        </p:blipFill>
        <p:spPr>
          <a:xfrm>
            <a:off x="6642331" y="170705"/>
            <a:ext cx="6194558" cy="3971678"/>
          </a:xfrm>
          <a:prstGeom prst="rect">
            <a:avLst/>
          </a:prstGeom>
        </p:spPr>
      </p:pic>
      <p:pic>
        <p:nvPicPr>
          <p:cNvPr id="391" name="roadrage1_3375396b.jpg" descr="roadrage1_3375396b.jpg"/>
          <p:cNvPicPr>
            <a:picLocks/>
          </p:cNvPicPr>
          <p:nvPr/>
        </p:nvPicPr>
        <p:blipFill>
          <a:blip r:embed="rId3">
            <a:extLst/>
          </a:blip>
          <a:stretch>
            <a:fillRect/>
          </a:stretch>
        </p:blipFill>
        <p:spPr>
          <a:xfrm>
            <a:off x="83550" y="180677"/>
            <a:ext cx="6426383" cy="4004916"/>
          </a:xfrm>
          <a:prstGeom prst="rect">
            <a:avLst/>
          </a:prstGeom>
        </p:spPr>
      </p:pic>
      <p:pic>
        <p:nvPicPr>
          <p:cNvPr id="392" name="shouting-man-1170x500.jpg" descr="shouting-man-1170x500.jpg"/>
          <p:cNvPicPr>
            <a:picLocks/>
          </p:cNvPicPr>
          <p:nvPr/>
        </p:nvPicPr>
        <p:blipFill>
          <a:blip r:embed="rId4">
            <a:extLst/>
          </a:blip>
          <a:stretch>
            <a:fillRect/>
          </a:stretch>
        </p:blipFill>
        <p:spPr>
          <a:xfrm>
            <a:off x="863424" y="4438169"/>
            <a:ext cx="11277952" cy="4803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GettyImages-456732925-5839a0605f9b58d5b1f336d3.jpg" descr="GettyImages-456732925-5839a0605f9b58d5b1f336d3.jpg"/>
          <p:cNvPicPr>
            <a:picLocks/>
          </p:cNvPicPr>
          <p:nvPr/>
        </p:nvPicPr>
        <p:blipFill>
          <a:blip r:embed="rId2">
            <a:extLst/>
          </a:blip>
          <a:stretch>
            <a:fillRect/>
          </a:stretch>
        </p:blipFill>
        <p:spPr>
          <a:xfrm>
            <a:off x="976188" y="1179958"/>
            <a:ext cx="11077824" cy="73809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arp/>
      </p:transition>
    </mc:Choice>
    <mc:Fallback xmlns:a14="http://schemas.microsoft.com/office/drawing/2010/main" xmlns:m="http://schemas.openxmlformats.org/officeDocument/2006/math"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maxresdefault.jpg" descr="maxresdefault.jpg"/>
          <p:cNvPicPr>
            <a:picLocks/>
          </p:cNvPicPr>
          <p:nvPr/>
        </p:nvPicPr>
        <p:blipFill>
          <a:blip r:embed="rId2">
            <a:extLst/>
          </a:blip>
          <a:stretch>
            <a:fillRect/>
          </a:stretch>
        </p:blipFill>
        <p:spPr>
          <a:xfrm>
            <a:off x="38100" y="1231900"/>
            <a:ext cx="12954000" cy="727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uncomfortable-prayer.jpg" descr="uncomfortable-prayer.jpg"/>
          <p:cNvPicPr>
            <a:picLocks noChangeAspect="1"/>
          </p:cNvPicPr>
          <p:nvPr/>
        </p:nvPicPr>
        <p:blipFill>
          <a:blip r:embed="rId2">
            <a:extLst/>
          </a:blip>
          <a:stretch>
            <a:fillRect/>
          </a:stretch>
        </p:blipFill>
        <p:spPr>
          <a:xfrm>
            <a:off x="191247" y="-52500"/>
            <a:ext cx="12758186" cy="9858600"/>
          </a:xfrm>
          <a:prstGeom prst="rect">
            <a:avLst/>
          </a:prstGeom>
          <a:ln w="12700">
            <a:miter lim="400000"/>
          </a:ln>
        </p:spPr>
      </p:pic>
      <p:sp>
        <p:nvSpPr>
          <p:cNvPr id="399" name="Rectangle"/>
          <p:cNvSpPr/>
          <p:nvPr/>
        </p:nvSpPr>
        <p:spPr>
          <a:xfrm rot="1980000">
            <a:off x="4670349" y="2172355"/>
            <a:ext cx="8516796" cy="1622696"/>
          </a:xfrm>
          <a:prstGeom prst="rect">
            <a:avLst/>
          </a:prstGeom>
          <a:solidFill>
            <a:srgbClr val="FEFFE0"/>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400" name="“my comeliness was turned in me into corruption”"/>
          <p:cNvSpPr txBox="1"/>
          <p:nvPr/>
        </p:nvSpPr>
        <p:spPr>
          <a:xfrm>
            <a:off x="931371" y="1228962"/>
            <a:ext cx="11660458" cy="175847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5300">
                <a:solidFill>
                  <a:srgbClr val="000000"/>
                </a:solidFill>
              </a:defRPr>
            </a:pPr>
            <a:r>
              <a:rPr dirty="0"/>
              <a:t>“</a:t>
            </a:r>
            <a:r>
              <a:rPr b="0" dirty="0"/>
              <a:t>my </a:t>
            </a:r>
            <a:r>
              <a:rPr u="sng" dirty="0"/>
              <a:t>comeliness</a:t>
            </a:r>
            <a:r>
              <a:rPr b="0" dirty="0"/>
              <a:t> was turned in me into corruption</a:t>
            </a:r>
            <a:r>
              <a:rPr dirty="0"/>
              <a:t>”</a:t>
            </a:r>
          </a:p>
        </p:txBody>
      </p:sp>
      <p:sp>
        <p:nvSpPr>
          <p:cNvPr id="401" name="Daniel 10:8"/>
          <p:cNvSpPr txBox="1"/>
          <p:nvPr/>
        </p:nvSpPr>
        <p:spPr>
          <a:xfrm>
            <a:off x="3147618" y="-58518"/>
            <a:ext cx="6480964"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000000"/>
                </a:solidFill>
              </a:defRPr>
            </a:lvl1pPr>
          </a:lstStyle>
          <a:p>
            <a:r>
              <a:t>Daniel 10:8</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moses-redsea-onrockmound.jpg" descr="moses-redsea-onrockmound.jpg"/>
          <p:cNvPicPr>
            <a:picLocks/>
          </p:cNvPicPr>
          <p:nvPr/>
        </p:nvPicPr>
        <p:blipFill>
          <a:blip r:embed="rId2">
            <a:extLst/>
          </a:blip>
          <a:stretch>
            <a:fillRect/>
          </a:stretch>
        </p:blipFill>
        <p:spPr>
          <a:xfrm>
            <a:off x="38100" y="1689100"/>
            <a:ext cx="12954000" cy="7277100"/>
          </a:xfrm>
          <a:prstGeom prst="rect">
            <a:avLst/>
          </a:prstGeom>
        </p:spPr>
      </p:pic>
      <p:sp>
        <p:nvSpPr>
          <p:cNvPr id="404" name="Numbers 12:3"/>
          <p:cNvSpPr txBox="1"/>
          <p:nvPr/>
        </p:nvSpPr>
        <p:spPr>
          <a:xfrm>
            <a:off x="2335530" y="131982"/>
            <a:ext cx="8130541"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Numbers 12:3</a:t>
            </a:r>
          </a:p>
        </p:txBody>
      </p:sp>
      <p:sp>
        <p:nvSpPr>
          <p:cNvPr id="405" name="“Now the man Moses was very meek, above all the men which were upon the face of the earth”"/>
          <p:cNvSpPr txBox="1"/>
          <p:nvPr/>
        </p:nvSpPr>
        <p:spPr>
          <a:xfrm>
            <a:off x="3259236" y="2030790"/>
            <a:ext cx="9483627" cy="2394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r>
              <a:t>“Now the man Moses was </a:t>
            </a:r>
            <a:r>
              <a:rPr b="1">
                <a:latin typeface="Helvetica Neue"/>
                <a:ea typeface="Helvetica Neue"/>
                <a:cs typeface="Helvetica Neue"/>
                <a:sym typeface="Helvetica Neue"/>
              </a:rPr>
              <a:t>very meek</a:t>
            </a:r>
            <a:r>
              <a:t>, above all the men which were upon the face of the earth”</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a14="http://schemas.microsoft.com/office/drawing/2010/main" xmlns:m="http://schemas.openxmlformats.org/officeDocument/2006/math"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ArgueWithPartner_forweb.jpg" descr="ArgueWithPartner_forweb.jpg"/>
          <p:cNvPicPr>
            <a:picLocks noChangeAspect="1"/>
          </p:cNvPicPr>
          <p:nvPr/>
        </p:nvPicPr>
        <p:blipFill>
          <a:blip r:embed="rId2">
            <a:extLst/>
          </a:blip>
          <a:stretch>
            <a:fillRect/>
          </a:stretch>
        </p:blipFill>
        <p:spPr>
          <a:xfrm>
            <a:off x="0" y="539750"/>
            <a:ext cx="13004800" cy="8674100"/>
          </a:xfrm>
          <a:prstGeom prst="rect">
            <a:avLst/>
          </a:prstGeom>
          <a:ln w="12700">
            <a:miter lim="400000"/>
          </a:ln>
        </p:spPr>
      </p:pic>
      <p:sp>
        <p:nvSpPr>
          <p:cNvPr id="408" name="Unforgiveness"/>
          <p:cNvSpPr txBox="1"/>
          <p:nvPr/>
        </p:nvSpPr>
        <p:spPr>
          <a:xfrm>
            <a:off x="4968621" y="503772"/>
            <a:ext cx="4111981"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r>
              <a:t>Unforgiveness</a:t>
            </a:r>
          </a:p>
        </p:txBody>
      </p:sp>
      <p:sp>
        <p:nvSpPr>
          <p:cNvPr id="409" name="Impatience"/>
          <p:cNvSpPr txBox="1"/>
          <p:nvPr/>
        </p:nvSpPr>
        <p:spPr>
          <a:xfrm>
            <a:off x="9694506" y="5913972"/>
            <a:ext cx="3216987"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pPr>
              <a:defRPr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Impatience</a:t>
            </a:r>
          </a:p>
        </p:txBody>
      </p:sp>
      <p:sp>
        <p:nvSpPr>
          <p:cNvPr id="410" name="Unkind"/>
          <p:cNvSpPr txBox="1"/>
          <p:nvPr/>
        </p:nvSpPr>
        <p:spPr>
          <a:xfrm>
            <a:off x="10058272" y="1595972"/>
            <a:ext cx="2083055"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pPr>
              <a:defRPr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Unkind</a:t>
            </a:r>
          </a:p>
        </p:txBody>
      </p:sp>
      <p:sp>
        <p:nvSpPr>
          <p:cNvPr id="411" name="Anger"/>
          <p:cNvSpPr txBox="1"/>
          <p:nvPr/>
        </p:nvSpPr>
        <p:spPr>
          <a:xfrm>
            <a:off x="701490" y="5177372"/>
            <a:ext cx="1780440"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r>
              <a:t>Anger</a:t>
            </a:r>
          </a:p>
        </p:txBody>
      </p:sp>
      <p:sp>
        <p:nvSpPr>
          <p:cNvPr id="412" name="Complaining"/>
          <p:cNvSpPr txBox="1"/>
          <p:nvPr/>
        </p:nvSpPr>
        <p:spPr>
          <a:xfrm>
            <a:off x="65760" y="3608922"/>
            <a:ext cx="3627680"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pPr>
              <a:defRPr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Complaining</a:t>
            </a:r>
          </a:p>
        </p:txBody>
      </p:sp>
      <p:sp>
        <p:nvSpPr>
          <p:cNvPr id="413" name="Pride"/>
          <p:cNvSpPr txBox="1"/>
          <p:nvPr/>
        </p:nvSpPr>
        <p:spPr>
          <a:xfrm>
            <a:off x="690302" y="2040472"/>
            <a:ext cx="1574216"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4600">
                <a:solidFill>
                  <a:srgbClr val="000000"/>
                </a:solidFill>
              </a:defRPr>
            </a:lvl1pPr>
          </a:lstStyle>
          <a:p>
            <a:pPr>
              <a:defRPr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Pride</a:t>
            </a:r>
          </a:p>
        </p:txBody>
      </p:sp>
      <p:sp>
        <p:nvSpPr>
          <p:cNvPr id="414" name="No self control"/>
          <p:cNvSpPr txBox="1"/>
          <p:nvPr/>
        </p:nvSpPr>
        <p:spPr>
          <a:xfrm>
            <a:off x="9984278" y="3253322"/>
            <a:ext cx="2231044" cy="15070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4600" b="0">
                <a:solidFill>
                  <a:srgbClr val="000000"/>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No self control</a:t>
            </a:r>
            <a:r>
              <a:t>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man choosing right or wrong light or dark fork in the road Courtesy of fotogestoeber Shutterstockcom_218153827.jpg" descr="man choosing right or wrong light or dark fork in the road Courtesy of fotogestoeber Shutterstockcom_218153827.jpg"/>
          <p:cNvPicPr>
            <a:picLocks/>
          </p:cNvPicPr>
          <p:nvPr/>
        </p:nvPicPr>
        <p:blipFill>
          <a:blip r:embed="rId2">
            <a:extLst/>
          </a:blip>
          <a:stretch>
            <a:fillRect/>
          </a:stretch>
        </p:blipFill>
        <p:spPr>
          <a:xfrm>
            <a:off x="38100" y="1231900"/>
            <a:ext cx="12954000" cy="7277100"/>
          </a:xfrm>
          <a:prstGeom prst="rect">
            <a:avLst/>
          </a:prstGeom>
        </p:spPr>
      </p:pic>
      <p:pic>
        <p:nvPicPr>
          <p:cNvPr id="417" name="ten_commandments.png" descr="ten_commandments.png"/>
          <p:cNvPicPr>
            <a:picLocks noChangeAspect="1"/>
          </p:cNvPicPr>
          <p:nvPr/>
        </p:nvPicPr>
        <p:blipFill>
          <a:blip r:embed="rId3">
            <a:extLst/>
          </a:blip>
          <a:stretch>
            <a:fillRect/>
          </a:stretch>
        </p:blipFill>
        <p:spPr>
          <a:xfrm>
            <a:off x="7510487" y="1981944"/>
            <a:ext cx="3038923" cy="260131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p:cNvPicPr>
          <p:nvPr/>
        </p:nvPicPr>
        <p:blipFill>
          <a:blip r:embed="rId2">
            <a:extLst/>
          </a:blip>
          <a:stretch>
            <a:fillRect/>
          </a:stretch>
        </p:blipFill>
        <p:spPr>
          <a:xfrm>
            <a:off x="177800" y="133350"/>
            <a:ext cx="12649200" cy="948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Dodge5500_Chevron408_White1.jpg" descr="Dodge5500_Chevron408_White1.jpg"/>
          <p:cNvPicPr>
            <a:picLocks/>
          </p:cNvPicPr>
          <p:nvPr/>
        </p:nvPicPr>
        <p:blipFill>
          <a:blip r:embed="rId2">
            <a:extLst/>
          </a:blip>
          <a:stretch>
            <a:fillRect/>
          </a:stretch>
        </p:blipFill>
        <p:spPr>
          <a:xfrm>
            <a:off x="38100" y="1082886"/>
            <a:ext cx="12954000" cy="75751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Image" descr="Image"/>
          <p:cNvPicPr>
            <a:picLocks/>
          </p:cNvPicPr>
          <p:nvPr/>
        </p:nvPicPr>
        <p:blipFill>
          <a:blip r:embed="rId2">
            <a:extLst/>
          </a:blip>
          <a:stretch>
            <a:fillRect/>
          </a:stretch>
        </p:blipFill>
        <p:spPr>
          <a:xfrm>
            <a:off x="4330282" y="111993"/>
            <a:ext cx="4547437" cy="3853508"/>
          </a:xfrm>
          <a:prstGeom prst="rect">
            <a:avLst/>
          </a:prstGeom>
        </p:spPr>
      </p:pic>
      <p:pic>
        <p:nvPicPr>
          <p:cNvPr id="422" name="Law.jpg" descr="Law.jpg"/>
          <p:cNvPicPr>
            <a:picLocks/>
          </p:cNvPicPr>
          <p:nvPr/>
        </p:nvPicPr>
        <p:blipFill>
          <a:blip r:embed="rId3">
            <a:extLst/>
          </a:blip>
          <a:stretch>
            <a:fillRect/>
          </a:stretch>
        </p:blipFill>
        <p:spPr>
          <a:xfrm>
            <a:off x="2149265" y="3931688"/>
            <a:ext cx="8909470" cy="5674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Image" descr="Image"/>
          <p:cNvPicPr>
            <a:picLocks/>
          </p:cNvPicPr>
          <p:nvPr/>
        </p:nvPicPr>
        <p:blipFill>
          <a:blip r:embed="rId2">
            <a:extLst/>
          </a:blip>
          <a:stretch>
            <a:fillRect/>
          </a:stretch>
        </p:blipFill>
        <p:spPr>
          <a:xfrm>
            <a:off x="-4799" y="1059388"/>
            <a:ext cx="13014398" cy="7634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17-WOMAN-RIDES-BEAST-copy-814x610@2x.jpg" descr="17-WOMAN-RIDES-BEAST-copy-814x610@2x.jpg"/>
          <p:cNvPicPr>
            <a:picLocks/>
          </p:cNvPicPr>
          <p:nvPr/>
        </p:nvPicPr>
        <p:blipFill>
          <a:blip r:embed="rId2">
            <a:extLst/>
          </a:blip>
          <a:stretch>
            <a:fillRect/>
          </a:stretch>
        </p:blipFill>
        <p:spPr>
          <a:xfrm>
            <a:off x="1371600" y="1016000"/>
            <a:ext cx="10287000" cy="7708900"/>
          </a:xfrm>
          <a:prstGeom prst="rect">
            <a:avLst/>
          </a:prstGeom>
        </p:spPr>
      </p:pic>
      <p:pic>
        <p:nvPicPr>
          <p:cNvPr id="427" name="Image" descr="Image"/>
          <p:cNvPicPr>
            <a:picLocks/>
          </p:cNvPicPr>
          <p:nvPr/>
        </p:nvPicPr>
        <p:blipFill>
          <a:blip r:embed="rId3">
            <a:extLst/>
          </a:blip>
          <a:stretch>
            <a:fillRect/>
          </a:stretch>
        </p:blipFill>
        <p:spPr>
          <a:xfrm>
            <a:off x="1208079" y="7031403"/>
            <a:ext cx="3222642" cy="2732300"/>
          </a:xfrm>
          <a:prstGeom prst="rect">
            <a:avLst/>
          </a:prstGeom>
        </p:spPr>
      </p:pic>
      <p:pic>
        <p:nvPicPr>
          <p:cNvPr id="428" name="Image" descr="Image"/>
          <p:cNvPicPr>
            <a:picLocks/>
          </p:cNvPicPr>
          <p:nvPr/>
        </p:nvPicPr>
        <p:blipFill>
          <a:blip r:embed="rId3">
            <a:extLst/>
          </a:blip>
          <a:stretch>
            <a:fillRect/>
          </a:stretch>
        </p:blipFill>
        <p:spPr>
          <a:xfrm>
            <a:off x="9209079" y="6929803"/>
            <a:ext cx="3222642" cy="2732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mosesfacemountain-632.jpg" descr="mosesfacemountain-632.jpg"/>
          <p:cNvPicPr>
            <a:picLocks/>
          </p:cNvPicPr>
          <p:nvPr/>
        </p:nvPicPr>
        <p:blipFill>
          <a:blip r:embed="rId2">
            <a:extLst/>
          </a:blip>
          <a:stretch>
            <a:fillRect/>
          </a:stretch>
        </p:blipFill>
        <p:spPr>
          <a:xfrm>
            <a:off x="2950140" y="1990675"/>
            <a:ext cx="7460120" cy="7562950"/>
          </a:xfrm>
          <a:prstGeom prst="rect">
            <a:avLst/>
          </a:prstGeom>
        </p:spPr>
      </p:pic>
      <p:sp>
        <p:nvSpPr>
          <p:cNvPr id="431" name="Revelation 18:1"/>
          <p:cNvSpPr txBox="1"/>
          <p:nvPr/>
        </p:nvSpPr>
        <p:spPr>
          <a:xfrm>
            <a:off x="2019554" y="-299818"/>
            <a:ext cx="8965693"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Revelation 18:1</a:t>
            </a:r>
          </a:p>
        </p:txBody>
      </p:sp>
      <p:pic>
        <p:nvPicPr>
          <p:cNvPr id="432" name="Heaven.jpg" descr="Heaven.jpg"/>
          <p:cNvPicPr>
            <a:picLocks/>
          </p:cNvPicPr>
          <p:nvPr/>
        </p:nvPicPr>
        <p:blipFill>
          <a:blip r:embed="rId3">
            <a:extLst/>
          </a:blip>
          <a:stretch>
            <a:fillRect/>
          </a:stretch>
        </p:blipFill>
        <p:spPr>
          <a:xfrm>
            <a:off x="25400" y="9416305"/>
            <a:ext cx="12954000" cy="6464301"/>
          </a:xfrm>
          <a:prstGeom prst="rect">
            <a:avLst/>
          </a:prstGeom>
        </p:spPr>
      </p:pic>
      <p:sp>
        <p:nvSpPr>
          <p:cNvPr id="433" name="“And the earth was lightened with his glory.”"/>
          <p:cNvSpPr txBox="1"/>
          <p:nvPr/>
        </p:nvSpPr>
        <p:spPr>
          <a:xfrm>
            <a:off x="558622" y="1229802"/>
            <a:ext cx="11887556" cy="7960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b="0"/>
            </a:lvl1pPr>
          </a:lstStyle>
          <a:p>
            <a:r>
              <a:t>“And the earth was lightened with his glory.”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Easter-Cross-Storm-Hhill-Sunset-White-Cloth-900.jpg" descr="Easter-Cross-Storm-Hhill-Sunset-White-Cloth-900.jpg"/>
          <p:cNvPicPr>
            <a:picLocks/>
          </p:cNvPicPr>
          <p:nvPr/>
        </p:nvPicPr>
        <p:blipFill>
          <a:blip r:embed="rId2">
            <a:extLst/>
          </a:blip>
          <a:stretch>
            <a:fillRect/>
          </a:stretch>
        </p:blipFill>
        <p:spPr>
          <a:xfrm>
            <a:off x="812800" y="1682750"/>
            <a:ext cx="11379200" cy="6388100"/>
          </a:xfrm>
          <a:prstGeom prst="rect">
            <a:avLst/>
          </a:prstGeom>
        </p:spPr>
      </p:pic>
      <p:sp>
        <p:nvSpPr>
          <p:cNvPr id="436" name="Love"/>
          <p:cNvSpPr txBox="1"/>
          <p:nvPr/>
        </p:nvSpPr>
        <p:spPr>
          <a:xfrm>
            <a:off x="5793661" y="7556500"/>
            <a:ext cx="141747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Love</a:t>
            </a:r>
          </a:p>
        </p:txBody>
      </p:sp>
      <p:sp>
        <p:nvSpPr>
          <p:cNvPr id="437" name="Joy"/>
          <p:cNvSpPr txBox="1"/>
          <p:nvPr/>
        </p:nvSpPr>
        <p:spPr>
          <a:xfrm>
            <a:off x="1997019" y="2438400"/>
            <a:ext cx="1085962"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Joy</a:t>
            </a:r>
          </a:p>
        </p:txBody>
      </p:sp>
      <p:sp>
        <p:nvSpPr>
          <p:cNvPr id="438" name="Peace"/>
          <p:cNvSpPr txBox="1"/>
          <p:nvPr/>
        </p:nvSpPr>
        <p:spPr>
          <a:xfrm>
            <a:off x="8875216" y="4229100"/>
            <a:ext cx="190916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Peace</a:t>
            </a:r>
          </a:p>
        </p:txBody>
      </p:sp>
      <p:sp>
        <p:nvSpPr>
          <p:cNvPr id="439" name="Long-suffering"/>
          <p:cNvSpPr txBox="1"/>
          <p:nvPr/>
        </p:nvSpPr>
        <p:spPr>
          <a:xfrm>
            <a:off x="8141385" y="660400"/>
            <a:ext cx="401183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Long-suffering</a:t>
            </a:r>
          </a:p>
        </p:txBody>
      </p:sp>
      <p:sp>
        <p:nvSpPr>
          <p:cNvPr id="440" name="Gentleness"/>
          <p:cNvSpPr txBox="1"/>
          <p:nvPr/>
        </p:nvSpPr>
        <p:spPr>
          <a:xfrm>
            <a:off x="1415448" y="7556500"/>
            <a:ext cx="318890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Gentleness</a:t>
            </a:r>
          </a:p>
        </p:txBody>
      </p:sp>
      <p:sp>
        <p:nvSpPr>
          <p:cNvPr id="441" name="Goodness"/>
          <p:cNvSpPr txBox="1"/>
          <p:nvPr/>
        </p:nvSpPr>
        <p:spPr>
          <a:xfrm>
            <a:off x="8689863" y="2349500"/>
            <a:ext cx="2914874"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Goodness</a:t>
            </a:r>
          </a:p>
        </p:txBody>
      </p:sp>
      <p:sp>
        <p:nvSpPr>
          <p:cNvPr id="442" name="Faith"/>
          <p:cNvSpPr txBox="1"/>
          <p:nvPr/>
        </p:nvSpPr>
        <p:spPr>
          <a:xfrm>
            <a:off x="9692701" y="7073900"/>
            <a:ext cx="141719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Faith</a:t>
            </a:r>
          </a:p>
        </p:txBody>
      </p:sp>
      <p:sp>
        <p:nvSpPr>
          <p:cNvPr id="443" name="Meekness"/>
          <p:cNvSpPr txBox="1"/>
          <p:nvPr/>
        </p:nvSpPr>
        <p:spPr>
          <a:xfrm>
            <a:off x="1177184" y="4476750"/>
            <a:ext cx="2903433"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Meekness</a:t>
            </a:r>
          </a:p>
        </p:txBody>
      </p:sp>
      <p:sp>
        <p:nvSpPr>
          <p:cNvPr id="444" name="Temperance"/>
          <p:cNvSpPr txBox="1"/>
          <p:nvPr/>
        </p:nvSpPr>
        <p:spPr>
          <a:xfrm>
            <a:off x="1192345" y="812800"/>
            <a:ext cx="363511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i="1">
                <a:latin typeface="Century Gothic"/>
                <a:ea typeface="Century Gothic"/>
                <a:cs typeface="Century Gothic"/>
                <a:sym typeface="Century Gothic"/>
              </a:defRPr>
            </a:lvl1pPr>
          </a:lstStyle>
          <a:p>
            <a:r>
              <a:t>Temperance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2015320_univ_lsr_lg.jpg" descr="2015320_univ_lsr_lg.jpg"/>
          <p:cNvPicPr>
            <a:picLocks noChangeAspect="1"/>
          </p:cNvPicPr>
          <p:nvPr/>
        </p:nvPicPr>
        <p:blipFill>
          <a:blip r:embed="rId2">
            <a:extLst/>
          </a:blip>
          <a:stretch>
            <a:fillRect/>
          </a:stretch>
        </p:blipFill>
        <p:spPr>
          <a:xfrm>
            <a:off x="0" y="1625600"/>
            <a:ext cx="13004800" cy="6502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bigstock-Praying-Hands-Man-Bible-2780594.jpg" descr="bigstock-Praying-Hands-Man-Bible-2780594.jpg"/>
          <p:cNvPicPr>
            <a:picLocks/>
          </p:cNvPicPr>
          <p:nvPr/>
        </p:nvPicPr>
        <p:blipFill>
          <a:blip r:embed="rId2">
            <a:extLst/>
          </a:blip>
          <a:stretch>
            <a:fillRect/>
          </a:stretch>
        </p:blipFill>
        <p:spPr>
          <a:xfrm>
            <a:off x="825500" y="1079500"/>
            <a:ext cx="11379200" cy="7581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spiritual-intimacy.jpg" descr="spiritual-intimacy.jpg"/>
          <p:cNvPicPr>
            <a:picLocks noChangeAspect="1"/>
          </p:cNvPicPr>
          <p:nvPr/>
        </p:nvPicPr>
        <p:blipFill>
          <a:blip r:embed="rId2">
            <a:extLst/>
          </a:blip>
          <a:stretch>
            <a:fillRect/>
          </a:stretch>
        </p:blipFill>
        <p:spPr>
          <a:xfrm>
            <a:off x="0" y="1224934"/>
            <a:ext cx="13004800" cy="73037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FathersDayGettyImages-470618702-5ab3f533a474be0019631a97.jpg" descr="FathersDayGettyImages-470618702-5ab3f533a474be0019631a97.jpg"/>
          <p:cNvPicPr>
            <a:picLocks noChangeAspect="1"/>
          </p:cNvPicPr>
          <p:nvPr/>
        </p:nvPicPr>
        <p:blipFill>
          <a:blip r:embed="rId2">
            <a:extLst/>
          </a:blip>
          <a:stretch>
            <a:fillRect/>
          </a:stretch>
        </p:blipFill>
        <p:spPr>
          <a:xfrm>
            <a:off x="0" y="541866"/>
            <a:ext cx="13004800" cy="86698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descr="Image"/>
          <p:cNvPicPr>
            <a:picLocks/>
          </p:cNvPicPr>
          <p:nvPr/>
        </p:nvPicPr>
        <p:blipFill>
          <a:blip r:embed="rId2">
            <a:extLst/>
          </a:blip>
          <a:stretch>
            <a:fillRect/>
          </a:stretch>
        </p:blipFill>
        <p:spPr>
          <a:xfrm>
            <a:off x="-150169" y="-1525342"/>
            <a:ext cx="13305138" cy="12258184"/>
          </a:xfrm>
          <a:prstGeom prst="rect">
            <a:avLst/>
          </a:prstGeom>
        </p:spPr>
      </p:pic>
      <p:sp>
        <p:nvSpPr>
          <p:cNvPr id="202" name="Galatians 5:22-23"/>
          <p:cNvSpPr txBox="1"/>
          <p:nvPr/>
        </p:nvSpPr>
        <p:spPr>
          <a:xfrm>
            <a:off x="9866223" y="8875928"/>
            <a:ext cx="2848154"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b="0" i="1">
                <a:solidFill>
                  <a:srgbClr val="000000"/>
                </a:solidFill>
                <a:latin typeface="Helvetica Neue Light"/>
                <a:ea typeface="Helvetica Neue Light"/>
                <a:cs typeface="Helvetica Neue Light"/>
                <a:sym typeface="Helvetica Neue Light"/>
              </a:defRPr>
            </a:lvl1pPr>
          </a:lstStyle>
          <a:p>
            <a:r>
              <a:t>Galatians 5:22-23</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 descr="Image"/>
          <p:cNvPicPr>
            <a:picLocks/>
          </p:cNvPicPr>
          <p:nvPr/>
        </p:nvPicPr>
        <p:blipFill>
          <a:blip r:embed="rId2">
            <a:extLst/>
          </a:blip>
          <a:stretch>
            <a:fillRect/>
          </a:stretch>
        </p:blipFill>
        <p:spPr>
          <a:xfrm>
            <a:off x="38099" y="825500"/>
            <a:ext cx="12954001" cy="808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descr="Image"/>
          <p:cNvPicPr>
            <a:picLocks/>
          </p:cNvPicPr>
          <p:nvPr/>
        </p:nvPicPr>
        <p:blipFill>
          <a:blip r:embed="rId2">
            <a:extLst/>
          </a:blip>
          <a:stretch>
            <a:fillRect/>
          </a:stretch>
        </p:blipFill>
        <p:spPr>
          <a:xfrm>
            <a:off x="25400" y="1238250"/>
            <a:ext cx="12954000" cy="727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a14="http://schemas.microsoft.com/office/drawing/2010/main" xmlns:m="http://schemas.openxmlformats.org/officeDocument/2006/math" xmlns="">
      <p:transition spd="fast">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1478</Words>
  <Application>Microsoft Macintosh PowerPoint</Application>
  <PresentationFormat>Custom</PresentationFormat>
  <Paragraphs>128</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Black</vt:lpstr>
      <vt:lpstr>“Show me thy Glory”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something cheap?</vt:lpstr>
      <vt:lpstr>PowerPoint Presentation</vt:lpstr>
      <vt:lpstr>PowerPoint Presentation</vt:lpstr>
      <vt:lpstr>PowerPoint Presentation</vt:lpstr>
      <vt:lpstr>PowerPoint Presentation</vt:lpstr>
      <vt:lpstr>How is perfection of  Character attained?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our Struggle</vt:lpstr>
      <vt:lpstr>Where do we find the strength?</vt:lpstr>
      <vt:lpstr>PowerPoint Presentation</vt:lpstr>
      <vt:lpstr>PowerPoint Presentation</vt:lpstr>
      <vt:lpstr>PowerPoint Presentation</vt:lpstr>
      <vt:lpstr>PowerPoint Presentation</vt:lpstr>
      <vt:lpstr>PowerPoint Presentation</vt:lpstr>
      <vt:lpstr>Really?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me thy Glory”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 me thy Glory”</dc:title>
  <cp:lastModifiedBy>Adam Patel</cp:lastModifiedBy>
  <cp:revision>2</cp:revision>
  <dcterms:modified xsi:type="dcterms:W3CDTF">2019-02-27T16:38:40Z</dcterms:modified>
</cp:coreProperties>
</file>