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36"/>
  </p:notesMasterIdLst>
  <p:sldIdLst>
    <p:sldId id="1311" r:id="rId2"/>
    <p:sldId id="1342" r:id="rId3"/>
    <p:sldId id="1313" r:id="rId4"/>
    <p:sldId id="1343" r:id="rId5"/>
    <p:sldId id="1344" r:id="rId6"/>
    <p:sldId id="1316" r:id="rId7"/>
    <p:sldId id="1345" r:id="rId8"/>
    <p:sldId id="1346" r:id="rId9"/>
    <p:sldId id="1347" r:id="rId10"/>
    <p:sldId id="1348" r:id="rId11"/>
    <p:sldId id="1349" r:id="rId12"/>
    <p:sldId id="1321" r:id="rId13"/>
    <p:sldId id="1322" r:id="rId14"/>
    <p:sldId id="1350" r:id="rId15"/>
    <p:sldId id="1351" r:id="rId16"/>
    <p:sldId id="1352" r:id="rId17"/>
    <p:sldId id="1353" r:id="rId18"/>
    <p:sldId id="1354" r:id="rId19"/>
    <p:sldId id="1355" r:id="rId20"/>
    <p:sldId id="1356" r:id="rId21"/>
    <p:sldId id="1357" r:id="rId22"/>
    <p:sldId id="1358" r:id="rId23"/>
    <p:sldId id="1332" r:id="rId24"/>
    <p:sldId id="1333" r:id="rId25"/>
    <p:sldId id="1334" r:id="rId26"/>
    <p:sldId id="1359" r:id="rId27"/>
    <p:sldId id="1360" r:id="rId28"/>
    <p:sldId id="1361" r:id="rId29"/>
    <p:sldId id="1362" r:id="rId30"/>
    <p:sldId id="1363" r:id="rId31"/>
    <p:sldId id="1364" r:id="rId32"/>
    <p:sldId id="1365" r:id="rId33"/>
    <p:sldId id="1367" r:id="rId34"/>
    <p:sldId id="136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E2C89-24E7-44B2-ABE7-E40E2AA49E72}"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E416-27E1-44BA-9F0D-5643F51B62DA}" type="slidenum">
              <a:rPr lang="en-US" smtClean="0"/>
              <a:t>‹#›</a:t>
            </a:fld>
            <a:endParaRPr lang="en-US"/>
          </a:p>
        </p:txBody>
      </p:sp>
    </p:spTree>
    <p:extLst>
      <p:ext uri="{BB962C8B-B14F-4D97-AF65-F5344CB8AC3E}">
        <p14:creationId xmlns:p14="http://schemas.microsoft.com/office/powerpoint/2010/main" val="12446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336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643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55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8117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446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2892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157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078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894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005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71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3/7/2019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1338876"/>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2171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Ezekiel </a:t>
            </a:r>
            <a:r>
              <a:rPr lang="en-US" sz="6600" b="1" dirty="0" smtClean="0">
                <a:solidFill>
                  <a:prstClr val="white"/>
                </a:solidFill>
                <a:latin typeface="Times New Roman" panose="02020603050405020304" pitchFamily="18" charset="0"/>
                <a:cs typeface="Times New Roman" panose="02020603050405020304" pitchFamily="18" charset="0"/>
              </a:rPr>
              <a:t>37:7-10 NKJV</a:t>
            </a:r>
            <a:endParaRPr lang="en-US" sz="6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62500" lnSpcReduction="20000"/>
          </a:bodyPr>
          <a:lstStyle/>
          <a:p>
            <a:r>
              <a:rPr lang="en-US" sz="6000" baseline="30000" dirty="0">
                <a:solidFill>
                  <a:prstClr val="white"/>
                </a:solidFill>
                <a:latin typeface="Times New Roman" panose="02020603050405020304" pitchFamily="18" charset="0"/>
                <a:cs typeface="Times New Roman" panose="02020603050405020304" pitchFamily="18" charset="0"/>
              </a:rPr>
              <a:t>7 </a:t>
            </a:r>
            <a:r>
              <a:rPr lang="en-US" sz="6000" dirty="0">
                <a:solidFill>
                  <a:prstClr val="white"/>
                </a:solidFill>
                <a:latin typeface="Times New Roman" panose="02020603050405020304" pitchFamily="18" charset="0"/>
                <a:cs typeface="Times New Roman" panose="02020603050405020304" pitchFamily="18" charset="0"/>
              </a:rPr>
              <a:t>So </a:t>
            </a:r>
            <a:r>
              <a:rPr lang="en-US" sz="6000" b="1" dirty="0">
                <a:solidFill>
                  <a:srgbClr val="FFFF00"/>
                </a:solidFill>
                <a:latin typeface="Times New Roman" panose="02020603050405020304" pitchFamily="18" charset="0"/>
                <a:cs typeface="Times New Roman" panose="02020603050405020304" pitchFamily="18" charset="0"/>
              </a:rPr>
              <a:t>I prophesied</a:t>
            </a:r>
            <a:r>
              <a:rPr lang="en-US" sz="6000" dirty="0">
                <a:solidFill>
                  <a:srgbClr val="FFFF00"/>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as I was commanded; and as </a:t>
            </a:r>
            <a:r>
              <a:rPr lang="en-US" sz="6000" b="1" dirty="0">
                <a:solidFill>
                  <a:srgbClr val="FFFF00"/>
                </a:solidFill>
                <a:latin typeface="Times New Roman" panose="02020603050405020304" pitchFamily="18" charset="0"/>
                <a:cs typeface="Times New Roman" panose="02020603050405020304" pitchFamily="18" charset="0"/>
              </a:rPr>
              <a:t>I prophesied</a:t>
            </a:r>
            <a:r>
              <a:rPr lang="en-US" sz="6000" dirty="0">
                <a:solidFill>
                  <a:prstClr val="white"/>
                </a:solidFill>
                <a:latin typeface="Times New Roman" panose="02020603050405020304" pitchFamily="18" charset="0"/>
                <a:cs typeface="Times New Roman" panose="02020603050405020304" pitchFamily="18" charset="0"/>
              </a:rPr>
              <a:t>, there was a noise, and suddenly a </a:t>
            </a:r>
            <a:r>
              <a:rPr lang="en-US" sz="6000" b="1" u="sng" dirty="0">
                <a:solidFill>
                  <a:srgbClr val="FFFF00"/>
                </a:solidFill>
                <a:latin typeface="Times New Roman" panose="02020603050405020304" pitchFamily="18" charset="0"/>
                <a:cs typeface="Times New Roman" panose="02020603050405020304" pitchFamily="18" charset="0"/>
              </a:rPr>
              <a:t>shaking</a:t>
            </a:r>
            <a:r>
              <a:rPr lang="en-US" sz="6000" dirty="0">
                <a:solidFill>
                  <a:prstClr val="white"/>
                </a:solidFill>
                <a:latin typeface="Times New Roman" panose="02020603050405020304" pitchFamily="18" charset="0"/>
                <a:cs typeface="Times New Roman" panose="02020603050405020304" pitchFamily="18" charset="0"/>
              </a:rPr>
              <a:t>; and </a:t>
            </a:r>
            <a:r>
              <a:rPr lang="en-US" sz="6000" b="1" u="sng" dirty="0">
                <a:solidFill>
                  <a:srgbClr val="FFFF00"/>
                </a:solidFill>
                <a:latin typeface="Times New Roman" panose="02020603050405020304" pitchFamily="18" charset="0"/>
                <a:cs typeface="Times New Roman" panose="02020603050405020304" pitchFamily="18" charset="0"/>
              </a:rPr>
              <a:t>the bones came together</a:t>
            </a:r>
            <a:r>
              <a:rPr lang="en-US" sz="6000" dirty="0">
                <a:solidFill>
                  <a:prstClr val="white"/>
                </a:solidFill>
                <a:latin typeface="Times New Roman" panose="02020603050405020304" pitchFamily="18" charset="0"/>
                <a:cs typeface="Times New Roman" panose="02020603050405020304" pitchFamily="18" charset="0"/>
              </a:rPr>
              <a:t>, </a:t>
            </a:r>
            <a:r>
              <a:rPr lang="en-US" sz="6000" b="1" u="sng" dirty="0">
                <a:solidFill>
                  <a:srgbClr val="FFFF00"/>
                </a:solidFill>
                <a:latin typeface="Times New Roman" panose="02020603050405020304" pitchFamily="18" charset="0"/>
                <a:cs typeface="Times New Roman" panose="02020603050405020304" pitchFamily="18" charset="0"/>
              </a:rPr>
              <a:t>bone to bone</a:t>
            </a:r>
            <a:r>
              <a:rPr lang="en-US" sz="6000" dirty="0">
                <a:solidFill>
                  <a:prstClr val="white"/>
                </a:solidFill>
                <a:latin typeface="Times New Roman" panose="02020603050405020304" pitchFamily="18" charset="0"/>
                <a:cs typeface="Times New Roman" panose="02020603050405020304" pitchFamily="18" charset="0"/>
              </a:rPr>
              <a:t>. </a:t>
            </a:r>
            <a:r>
              <a:rPr lang="en-US" sz="6000" baseline="30000" dirty="0">
                <a:solidFill>
                  <a:prstClr val="white"/>
                </a:solidFill>
                <a:latin typeface="Times New Roman" panose="02020603050405020304" pitchFamily="18" charset="0"/>
                <a:cs typeface="Times New Roman" panose="02020603050405020304" pitchFamily="18" charset="0"/>
              </a:rPr>
              <a:t>8 </a:t>
            </a:r>
            <a:r>
              <a:rPr lang="en-US" sz="6000" dirty="0">
                <a:solidFill>
                  <a:prstClr val="white"/>
                </a:solidFill>
                <a:latin typeface="Times New Roman" panose="02020603050405020304" pitchFamily="18" charset="0"/>
                <a:cs typeface="Times New Roman" panose="02020603050405020304" pitchFamily="18" charset="0"/>
              </a:rPr>
              <a:t>Indeed, as I looked, the sinews and the flesh came upon them, and the skin covered them over; but </a:t>
            </a:r>
            <a:r>
              <a:rPr lang="en-US" sz="6000" i="1" dirty="0">
                <a:solidFill>
                  <a:prstClr val="white"/>
                </a:solidFill>
                <a:latin typeface="Times New Roman" panose="02020603050405020304" pitchFamily="18" charset="0"/>
                <a:cs typeface="Times New Roman" panose="02020603050405020304" pitchFamily="18" charset="0"/>
              </a:rPr>
              <a:t>there was</a:t>
            </a:r>
            <a:r>
              <a:rPr lang="en-US" sz="6000" dirty="0">
                <a:solidFill>
                  <a:prstClr val="white"/>
                </a:solidFill>
                <a:latin typeface="Times New Roman" panose="02020603050405020304" pitchFamily="18" charset="0"/>
                <a:cs typeface="Times New Roman" panose="02020603050405020304" pitchFamily="18" charset="0"/>
              </a:rPr>
              <a:t> no breath in them</a:t>
            </a:r>
            <a:r>
              <a:rPr lang="en-US" sz="6000" dirty="0" smtClean="0">
                <a:solidFill>
                  <a:prstClr val="white"/>
                </a:solidFill>
                <a:latin typeface="Times New Roman" panose="02020603050405020304" pitchFamily="18" charset="0"/>
                <a:cs typeface="Times New Roman" panose="02020603050405020304" pitchFamily="18" charset="0"/>
              </a:rPr>
              <a:t>.</a:t>
            </a:r>
          </a:p>
          <a:p>
            <a:endParaRPr lang="en-US" sz="1600" dirty="0">
              <a:solidFill>
                <a:prstClr val="white"/>
              </a:solidFill>
              <a:latin typeface="Times New Roman" panose="02020603050405020304" pitchFamily="18" charset="0"/>
              <a:cs typeface="Times New Roman" panose="02020603050405020304" pitchFamily="18" charset="0"/>
            </a:endParaRPr>
          </a:p>
          <a:p>
            <a:r>
              <a:rPr lang="en-US" sz="6000" baseline="30000" dirty="0">
                <a:solidFill>
                  <a:prstClr val="white"/>
                </a:solidFill>
                <a:latin typeface="Times New Roman" panose="02020603050405020304" pitchFamily="18" charset="0"/>
                <a:cs typeface="Times New Roman" panose="02020603050405020304" pitchFamily="18" charset="0"/>
              </a:rPr>
              <a:t>9 </a:t>
            </a:r>
            <a:r>
              <a:rPr lang="en-US" sz="6000" dirty="0">
                <a:solidFill>
                  <a:prstClr val="white"/>
                </a:solidFill>
                <a:latin typeface="Times New Roman" panose="02020603050405020304" pitchFamily="18" charset="0"/>
                <a:cs typeface="Times New Roman" panose="02020603050405020304" pitchFamily="18" charset="0"/>
              </a:rPr>
              <a:t>Also He said to me, “Prophesy to the breath, prophesy, son of man, and say to the breath, ‘Thus says the Lord </a:t>
            </a:r>
            <a:r>
              <a:rPr lang="en-US" sz="6000" cap="small" dirty="0">
                <a:solidFill>
                  <a:prstClr val="white"/>
                </a:solidFill>
                <a:latin typeface="Times New Roman" panose="02020603050405020304" pitchFamily="18" charset="0"/>
                <a:cs typeface="Times New Roman" panose="02020603050405020304" pitchFamily="18" charset="0"/>
              </a:rPr>
              <a:t>God</a:t>
            </a:r>
            <a:r>
              <a:rPr lang="en-US" sz="6000" dirty="0">
                <a:solidFill>
                  <a:prstClr val="white"/>
                </a:solidFill>
                <a:latin typeface="Times New Roman" panose="02020603050405020304" pitchFamily="18" charset="0"/>
                <a:cs typeface="Times New Roman" panose="02020603050405020304" pitchFamily="18" charset="0"/>
              </a:rPr>
              <a:t>: “Come from the four winds, O breath, and breathe on these slain, that they may live.” ’ ” </a:t>
            </a:r>
            <a:r>
              <a:rPr lang="en-US" sz="6000" baseline="30000" dirty="0">
                <a:solidFill>
                  <a:prstClr val="white"/>
                </a:solidFill>
                <a:latin typeface="Times New Roman" panose="02020603050405020304" pitchFamily="18" charset="0"/>
                <a:cs typeface="Times New Roman" panose="02020603050405020304" pitchFamily="18" charset="0"/>
              </a:rPr>
              <a:t>10 </a:t>
            </a:r>
            <a:r>
              <a:rPr lang="en-US" sz="6000" dirty="0">
                <a:solidFill>
                  <a:prstClr val="white"/>
                </a:solidFill>
                <a:latin typeface="Times New Roman" panose="02020603050405020304" pitchFamily="18" charset="0"/>
                <a:cs typeface="Times New Roman" panose="02020603050405020304" pitchFamily="18" charset="0"/>
              </a:rPr>
              <a:t>So I prophesied as He commanded me, and breath came into them, and they lived, and stood upon their feet, an exceedingly great army</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610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fontScale="90000"/>
          </a:bodyPr>
          <a:lstStyle/>
          <a:p>
            <a:pPr algn="ctr"/>
            <a:r>
              <a:rPr lang="en-US" sz="5400" b="1" dirty="0">
                <a:solidFill>
                  <a:prstClr val="white"/>
                </a:solidFill>
                <a:latin typeface="Times New Roman" panose="02020603050405020304" pitchFamily="18" charset="0"/>
                <a:cs typeface="Times New Roman" panose="02020603050405020304" pitchFamily="18" charset="0"/>
              </a:rPr>
              <a:t>Testimonies For the Church Vol. 1 p. </a:t>
            </a:r>
            <a:r>
              <a:rPr lang="en-US" sz="5400" b="1" dirty="0" smtClean="0">
                <a:solidFill>
                  <a:prstClr val="white"/>
                </a:solidFill>
                <a:latin typeface="Times New Roman" panose="02020603050405020304" pitchFamily="18" charset="0"/>
                <a:cs typeface="Times New Roman" panose="02020603050405020304" pitchFamily="18" charset="0"/>
              </a:rPr>
              <a:t>181.1</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77500" lnSpcReduction="20000"/>
          </a:bodyPr>
          <a:lstStyle/>
          <a:p>
            <a:r>
              <a:rPr lang="en-US" sz="6000" dirty="0" smtClean="0">
                <a:solidFill>
                  <a:prstClr val="white"/>
                </a:solidFill>
                <a:latin typeface="Times New Roman" panose="02020603050405020304" pitchFamily="18" charset="0"/>
                <a:cs typeface="Times New Roman" panose="02020603050405020304" pitchFamily="18" charset="0"/>
              </a:rPr>
              <a:t>“… I </a:t>
            </a:r>
            <a:r>
              <a:rPr lang="en-US" sz="6000" dirty="0">
                <a:solidFill>
                  <a:prstClr val="white"/>
                </a:solidFill>
                <a:latin typeface="Times New Roman" panose="02020603050405020304" pitchFamily="18" charset="0"/>
                <a:cs typeface="Times New Roman" panose="02020603050405020304" pitchFamily="18" charset="0"/>
              </a:rPr>
              <a:t>asked the meaning of the </a:t>
            </a:r>
            <a:r>
              <a:rPr lang="en-US" sz="6000" b="1" dirty="0">
                <a:solidFill>
                  <a:srgbClr val="FFFF00"/>
                </a:solidFill>
                <a:latin typeface="Times New Roman" panose="02020603050405020304" pitchFamily="18" charset="0"/>
                <a:cs typeface="Times New Roman" panose="02020603050405020304" pitchFamily="18" charset="0"/>
              </a:rPr>
              <a:t>shaking</a:t>
            </a:r>
            <a:r>
              <a:rPr lang="en-US" sz="6000" dirty="0">
                <a:solidFill>
                  <a:prstClr val="white"/>
                </a:solidFill>
                <a:latin typeface="Times New Roman" panose="02020603050405020304" pitchFamily="18" charset="0"/>
                <a:cs typeface="Times New Roman" panose="02020603050405020304" pitchFamily="18" charset="0"/>
              </a:rPr>
              <a:t> I had seen, and was shown that it would be caused by </a:t>
            </a:r>
            <a:r>
              <a:rPr lang="en-US" sz="6000" b="1" u="sng" dirty="0">
                <a:solidFill>
                  <a:srgbClr val="FFFF00"/>
                </a:solidFill>
                <a:latin typeface="Times New Roman" panose="02020603050405020304" pitchFamily="18" charset="0"/>
                <a:cs typeface="Times New Roman" panose="02020603050405020304" pitchFamily="18" charset="0"/>
              </a:rPr>
              <a:t>the straight testimony</a:t>
            </a:r>
            <a:r>
              <a:rPr lang="en-US" sz="6000" dirty="0">
                <a:solidFill>
                  <a:srgbClr val="FFFF00"/>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called forth by the counsel of the </a:t>
            </a:r>
            <a:r>
              <a:rPr lang="en-US" sz="6000" b="1" dirty="0">
                <a:solidFill>
                  <a:srgbClr val="FFFF00"/>
                </a:solidFill>
                <a:latin typeface="Times New Roman" panose="02020603050405020304" pitchFamily="18" charset="0"/>
                <a:cs typeface="Times New Roman" panose="02020603050405020304" pitchFamily="18" charset="0"/>
              </a:rPr>
              <a:t>True Witness to the </a:t>
            </a:r>
            <a:r>
              <a:rPr lang="en-US" sz="6000" b="1" dirty="0" err="1">
                <a:solidFill>
                  <a:srgbClr val="FFFF00"/>
                </a:solidFill>
                <a:latin typeface="Times New Roman" panose="02020603050405020304" pitchFamily="18" charset="0"/>
                <a:cs typeface="Times New Roman" panose="02020603050405020304" pitchFamily="18" charset="0"/>
              </a:rPr>
              <a:t>Laodiceans</a:t>
            </a:r>
            <a:r>
              <a:rPr lang="en-US" sz="6000" dirty="0">
                <a:solidFill>
                  <a:prstClr val="white"/>
                </a:solidFill>
                <a:latin typeface="Times New Roman" panose="02020603050405020304" pitchFamily="18" charset="0"/>
                <a:cs typeface="Times New Roman" panose="02020603050405020304" pitchFamily="18" charset="0"/>
              </a:rPr>
              <a:t>. This will have its effect upon the heart of the receiver, and will </a:t>
            </a:r>
            <a:r>
              <a:rPr lang="en-US" sz="6000" b="1" dirty="0">
                <a:solidFill>
                  <a:srgbClr val="FFFF00"/>
                </a:solidFill>
                <a:latin typeface="Times New Roman" panose="02020603050405020304" pitchFamily="18" charset="0"/>
                <a:cs typeface="Times New Roman" panose="02020603050405020304" pitchFamily="18" charset="0"/>
              </a:rPr>
              <a:t>lead him</a:t>
            </a:r>
            <a:r>
              <a:rPr lang="en-US" sz="6000" dirty="0">
                <a:solidFill>
                  <a:srgbClr val="FFFF00"/>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to </a:t>
            </a:r>
            <a:r>
              <a:rPr lang="en-US" sz="6000" b="1" u="sng" dirty="0">
                <a:solidFill>
                  <a:srgbClr val="FFFF00"/>
                </a:solidFill>
                <a:latin typeface="Times New Roman" panose="02020603050405020304" pitchFamily="18" charset="0"/>
                <a:cs typeface="Times New Roman" panose="02020603050405020304" pitchFamily="18" charset="0"/>
              </a:rPr>
              <a:t>exalt the standard</a:t>
            </a:r>
            <a:r>
              <a:rPr lang="en-US" sz="6000" dirty="0">
                <a:solidFill>
                  <a:prstClr val="white"/>
                </a:solidFill>
                <a:latin typeface="Times New Roman" panose="02020603050405020304" pitchFamily="18" charset="0"/>
                <a:cs typeface="Times New Roman" panose="02020603050405020304" pitchFamily="18" charset="0"/>
              </a:rPr>
              <a:t> and pour forth the </a:t>
            </a:r>
            <a:r>
              <a:rPr lang="en-US" sz="6000" b="1" dirty="0">
                <a:solidFill>
                  <a:srgbClr val="FFFF00"/>
                </a:solidFill>
                <a:latin typeface="Times New Roman" panose="02020603050405020304" pitchFamily="18" charset="0"/>
                <a:cs typeface="Times New Roman" panose="02020603050405020304" pitchFamily="18" charset="0"/>
              </a:rPr>
              <a:t>straight truth</a:t>
            </a:r>
            <a:r>
              <a:rPr lang="en-US" sz="6000" dirty="0">
                <a:solidFill>
                  <a:prstClr val="white"/>
                </a:solidFill>
                <a:latin typeface="Times New Roman" panose="02020603050405020304" pitchFamily="18" charset="0"/>
                <a:cs typeface="Times New Roman" panose="02020603050405020304" pitchFamily="18" charset="0"/>
              </a:rPr>
              <a:t>. Some will not bear this straight testimony. </a:t>
            </a:r>
            <a:r>
              <a:rPr lang="en-US" sz="6000" b="1" u="sng" dirty="0">
                <a:solidFill>
                  <a:prstClr val="white"/>
                </a:solidFill>
                <a:latin typeface="Times New Roman" panose="02020603050405020304" pitchFamily="18" charset="0"/>
                <a:cs typeface="Times New Roman" panose="02020603050405020304" pitchFamily="18" charset="0"/>
              </a:rPr>
              <a:t>They will rise up against it</a:t>
            </a:r>
            <a:r>
              <a:rPr lang="en-US" sz="6000" dirty="0">
                <a:solidFill>
                  <a:prstClr val="white"/>
                </a:solidFill>
                <a:latin typeface="Times New Roman" panose="02020603050405020304" pitchFamily="18" charset="0"/>
                <a:cs typeface="Times New Roman" panose="02020603050405020304" pitchFamily="18" charset="0"/>
              </a:rPr>
              <a:t>, and this will cause a shaking among God’s people</a:t>
            </a:r>
            <a:r>
              <a:rPr lang="en-US" sz="6000" dirty="0" smtClean="0">
                <a:solidFill>
                  <a:prstClr val="white"/>
                </a:solidFill>
                <a:latin typeface="Times New Roman" panose="02020603050405020304" pitchFamily="18" charset="0"/>
                <a:cs typeface="Times New Roman" panose="02020603050405020304" pitchFamily="18" charset="0"/>
              </a:rPr>
              <a:t>. …”</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57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5408" y="921433"/>
            <a:ext cx="8219210" cy="5478423"/>
          </a:xfrm>
          <a:prstGeom prst="rect">
            <a:avLst/>
          </a:prstGeom>
          <a:effectLst>
            <a:outerShdw blurRad="50800" dist="38100" dir="4800000" algn="ctr" rotWithShape="0">
              <a:schemeClr val="bg1"/>
            </a:outerShdw>
          </a:effectLst>
        </p:spPr>
        <p:txBody>
          <a:bodyPr wrap="square">
            <a:spAutoFit/>
          </a:bodyPr>
          <a:lstStyle/>
          <a:p>
            <a:r>
              <a:rPr lang="en-US" sz="3500" dirty="0" smtClean="0">
                <a:solidFill>
                  <a:prstClr val="white"/>
                </a:solidFill>
                <a:latin typeface="Times New Roman" panose="02020603050405020304" pitchFamily="18" charset="0"/>
                <a:cs typeface="Times New Roman" panose="02020603050405020304" pitchFamily="18" charset="0"/>
              </a:rPr>
              <a:t>“… There are many precious truths contained in the Word of God, but it is </a:t>
            </a:r>
            <a:r>
              <a:rPr lang="en-US" sz="3500" b="1" dirty="0" smtClean="0">
                <a:solidFill>
                  <a:srgbClr val="FFFF00"/>
                </a:solidFill>
                <a:latin typeface="Times New Roman" panose="02020603050405020304" pitchFamily="18" charset="0"/>
                <a:cs typeface="Times New Roman" panose="02020603050405020304" pitchFamily="18" charset="0"/>
              </a:rPr>
              <a:t>“</a:t>
            </a:r>
            <a:r>
              <a:rPr lang="en-US" sz="3500" b="1" u="sng" dirty="0" smtClean="0">
                <a:solidFill>
                  <a:srgbClr val="FFFF00"/>
                </a:solidFill>
                <a:latin typeface="Times New Roman" panose="02020603050405020304" pitchFamily="18" charset="0"/>
                <a:cs typeface="Times New Roman" panose="02020603050405020304" pitchFamily="18" charset="0"/>
              </a:rPr>
              <a:t>present truth</a:t>
            </a:r>
            <a:r>
              <a:rPr lang="en-US" sz="3500" b="1" dirty="0" smtClean="0">
                <a:solidFill>
                  <a:srgbClr val="FFFF00"/>
                </a:solidFill>
                <a:latin typeface="Times New Roman" panose="02020603050405020304" pitchFamily="18" charset="0"/>
                <a:cs typeface="Times New Roman" panose="02020603050405020304" pitchFamily="18" charset="0"/>
              </a:rPr>
              <a:t>”</a:t>
            </a:r>
            <a:r>
              <a:rPr lang="en-US" sz="3500" dirty="0" smtClean="0">
                <a:solidFill>
                  <a:srgbClr val="FFFF00"/>
                </a:solidFill>
                <a:latin typeface="Times New Roman" panose="02020603050405020304" pitchFamily="18" charset="0"/>
                <a:cs typeface="Times New Roman" panose="02020603050405020304" pitchFamily="18" charset="0"/>
              </a:rPr>
              <a:t> </a:t>
            </a:r>
            <a:r>
              <a:rPr lang="en-US" sz="3500" dirty="0" smtClean="0">
                <a:solidFill>
                  <a:prstClr val="white"/>
                </a:solidFill>
                <a:latin typeface="Times New Roman" panose="02020603050405020304" pitchFamily="18" charset="0"/>
                <a:cs typeface="Times New Roman" panose="02020603050405020304" pitchFamily="18" charset="0"/>
              </a:rPr>
              <a:t>that the flock </a:t>
            </a:r>
            <a:r>
              <a:rPr lang="en-US" sz="3500" b="1" u="sng" dirty="0" smtClean="0">
                <a:solidFill>
                  <a:srgbClr val="FFFF00"/>
                </a:solidFill>
                <a:latin typeface="Times New Roman" panose="02020603050405020304" pitchFamily="18" charset="0"/>
                <a:cs typeface="Times New Roman" panose="02020603050405020304" pitchFamily="18" charset="0"/>
              </a:rPr>
              <a:t>needs now</a:t>
            </a:r>
            <a:r>
              <a:rPr lang="en-US" sz="3500" dirty="0" smtClean="0">
                <a:solidFill>
                  <a:prstClr val="white"/>
                </a:solidFill>
                <a:latin typeface="Times New Roman" panose="02020603050405020304" pitchFamily="18" charset="0"/>
                <a:cs typeface="Times New Roman" panose="02020603050405020304" pitchFamily="18" charset="0"/>
              </a:rPr>
              <a:t>. I have seen the danger of the messengers running off from the important points of present truth, to dwell upon subjects that are </a:t>
            </a:r>
            <a:r>
              <a:rPr lang="en-US" sz="3500" b="1" u="sng" dirty="0" smtClean="0">
                <a:solidFill>
                  <a:srgbClr val="FFFF00"/>
                </a:solidFill>
                <a:latin typeface="Times New Roman" panose="02020603050405020304" pitchFamily="18" charset="0"/>
                <a:cs typeface="Times New Roman" panose="02020603050405020304" pitchFamily="18" charset="0"/>
              </a:rPr>
              <a:t>not</a:t>
            </a:r>
            <a:r>
              <a:rPr lang="en-US" sz="3500" b="1" dirty="0" smtClean="0">
                <a:solidFill>
                  <a:prstClr val="white"/>
                </a:solidFill>
                <a:latin typeface="Times New Roman" panose="02020603050405020304" pitchFamily="18" charset="0"/>
                <a:cs typeface="Times New Roman" panose="02020603050405020304" pitchFamily="18" charset="0"/>
              </a:rPr>
              <a:t> </a:t>
            </a:r>
            <a:r>
              <a:rPr lang="en-US" sz="3500" b="1" u="sng" dirty="0" smtClean="0">
                <a:solidFill>
                  <a:srgbClr val="FFFF00"/>
                </a:solidFill>
                <a:latin typeface="Times New Roman" panose="02020603050405020304" pitchFamily="18" charset="0"/>
                <a:cs typeface="Times New Roman" panose="02020603050405020304" pitchFamily="18" charset="0"/>
              </a:rPr>
              <a:t>calculated</a:t>
            </a:r>
            <a:r>
              <a:rPr lang="en-US" sz="3500" dirty="0" smtClean="0">
                <a:solidFill>
                  <a:prstClr val="white"/>
                </a:solidFill>
                <a:latin typeface="Times New Roman" panose="02020603050405020304" pitchFamily="18" charset="0"/>
                <a:cs typeface="Times New Roman" panose="02020603050405020304" pitchFamily="18" charset="0"/>
              </a:rPr>
              <a:t> to </a:t>
            </a:r>
            <a:r>
              <a:rPr lang="en-US" sz="3500" b="1" u="sng" dirty="0" smtClean="0">
                <a:solidFill>
                  <a:srgbClr val="FFFF00"/>
                </a:solidFill>
                <a:latin typeface="Times New Roman" panose="02020603050405020304" pitchFamily="18" charset="0"/>
                <a:cs typeface="Times New Roman" panose="02020603050405020304" pitchFamily="18" charset="0"/>
              </a:rPr>
              <a:t>unite the flock</a:t>
            </a:r>
            <a:r>
              <a:rPr lang="en-US" sz="3500" dirty="0" smtClean="0">
                <a:solidFill>
                  <a:prstClr val="white"/>
                </a:solidFill>
                <a:latin typeface="Times New Roman" panose="02020603050405020304" pitchFamily="18" charset="0"/>
                <a:cs typeface="Times New Roman" panose="02020603050405020304" pitchFamily="18" charset="0"/>
              </a:rPr>
              <a:t> and </a:t>
            </a:r>
            <a:r>
              <a:rPr lang="en-US" sz="3500" b="1" dirty="0" smtClean="0">
                <a:solidFill>
                  <a:srgbClr val="FFFF00"/>
                </a:solidFill>
                <a:latin typeface="Times New Roman" panose="02020603050405020304" pitchFamily="18" charset="0"/>
                <a:cs typeface="Times New Roman" panose="02020603050405020304" pitchFamily="18" charset="0"/>
              </a:rPr>
              <a:t>sanctify</a:t>
            </a:r>
            <a:r>
              <a:rPr lang="en-US" sz="3500" dirty="0" smtClean="0">
                <a:solidFill>
                  <a:prstClr val="white"/>
                </a:solidFill>
                <a:latin typeface="Times New Roman" panose="02020603050405020304" pitchFamily="18" charset="0"/>
                <a:cs typeface="Times New Roman" panose="02020603050405020304" pitchFamily="18" charset="0"/>
              </a:rPr>
              <a:t> the soul. Satan will here take every possible advantage to injure the cause. But such subjects as </a:t>
            </a:r>
            <a:r>
              <a:rPr lang="en-US" sz="3500" b="1" dirty="0" smtClean="0">
                <a:solidFill>
                  <a:srgbClr val="FFFF00"/>
                </a:solidFill>
                <a:latin typeface="Times New Roman" panose="02020603050405020304" pitchFamily="18" charset="0"/>
                <a:cs typeface="Times New Roman" panose="02020603050405020304" pitchFamily="18" charset="0"/>
              </a:rPr>
              <a:t>the sanctuary</a:t>
            </a:r>
            <a:r>
              <a:rPr lang="en-US" sz="3500" b="1" dirty="0" smtClean="0">
                <a:solidFill>
                  <a:prstClr val="white"/>
                </a:solidFill>
                <a:latin typeface="Times New Roman" panose="02020603050405020304" pitchFamily="18" charset="0"/>
                <a:cs typeface="Times New Roman" panose="02020603050405020304" pitchFamily="18" charset="0"/>
              </a:rPr>
              <a:t>,</a:t>
            </a:r>
            <a:r>
              <a:rPr lang="en-US" sz="3500" dirty="0" smtClean="0">
                <a:solidFill>
                  <a:prstClr val="white"/>
                </a:solidFill>
                <a:latin typeface="Times New Roman" panose="02020603050405020304" pitchFamily="18" charset="0"/>
                <a:cs typeface="Times New Roman" panose="02020603050405020304" pitchFamily="18" charset="0"/>
              </a:rPr>
              <a:t> ...”</a:t>
            </a:r>
            <a:endParaRPr lang="en-US" sz="3500" dirty="0">
              <a:solidFill>
                <a:prstClr val="whit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55512"/>
            <a:ext cx="12192000" cy="769441"/>
          </a:xfrm>
          <a:prstGeom prst="rect">
            <a:avLst/>
          </a:prstGeom>
          <a:noFill/>
          <a:effectLst>
            <a:outerShdw blurRad="50800" dist="38100" dir="4800000" algn="ctr" rotWithShape="0">
              <a:schemeClr val="bg1"/>
            </a:outerShdw>
          </a:effectLst>
        </p:spPr>
        <p:txBody>
          <a:bodyPr wrap="square" rtlCol="0">
            <a:spAutoFit/>
          </a:bodyPr>
          <a:lstStyle/>
          <a:p>
            <a:pPr algn="ctr"/>
            <a:r>
              <a:rPr lang="en-US" sz="4400" b="1" dirty="0" smtClean="0">
                <a:solidFill>
                  <a:prstClr val="white"/>
                </a:solidFill>
                <a:latin typeface="Times New Roman" panose="02020603050405020304" pitchFamily="18" charset="0"/>
                <a:cs typeface="Times New Roman" panose="02020603050405020304" pitchFamily="18" charset="0"/>
              </a:rPr>
              <a:t>Early Writings p. 63.1</a:t>
            </a:r>
            <a:endParaRPr lang="en-US" sz="4400" b="1" dirty="0">
              <a:solidFill>
                <a:prstClr val="white"/>
              </a:solidFill>
              <a:latin typeface="Times New Roman" panose="02020603050405020304" pitchFamily="18" charset="0"/>
              <a:cs typeface="Times New Roman" panose="02020603050405020304" pitchFamily="18" charset="0"/>
            </a:endParaRPr>
          </a:p>
        </p:txBody>
      </p:sp>
      <p:pic>
        <p:nvPicPr>
          <p:cNvPr id="6" name="Picture 2" descr="http://ak-hdl.buzzfed.com/static/enhanced/webdr01/2013/5/3/13/enhanced-buzz-23745-1367602870-4.jpg"/>
          <p:cNvPicPr>
            <a:picLocks noChangeAspect="1" noChangeArrowheads="1"/>
          </p:cNvPicPr>
          <p:nvPr/>
        </p:nvPicPr>
        <p:blipFill rotWithShape="1">
          <a:blip r:embed="rId2">
            <a:extLst>
              <a:ext uri="{28A0092B-C50C-407E-A947-70E740481C1C}">
                <a14:useLocalDpi xmlns:a14="http://schemas.microsoft.com/office/drawing/2010/main" val="0"/>
              </a:ext>
            </a:extLst>
          </a:blip>
          <a:srcRect b="10627"/>
          <a:stretch/>
        </p:blipFill>
        <p:spPr bwMode="auto">
          <a:xfrm>
            <a:off x="0" y="155512"/>
            <a:ext cx="3913632" cy="633735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65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5408" y="924953"/>
            <a:ext cx="8219210" cy="5078313"/>
          </a:xfrm>
          <a:prstGeom prst="rect">
            <a:avLst/>
          </a:prstGeom>
          <a:effectLst>
            <a:outerShdw blurRad="50800" dist="38100" dir="4800000" algn="ctr" rotWithShape="0">
              <a:schemeClr val="bg1"/>
            </a:outerShdw>
          </a:effectLst>
        </p:spPr>
        <p:txBody>
          <a:bodyPr wrap="square">
            <a:spAutoFit/>
          </a:bodyPr>
          <a:lstStyle/>
          <a:p>
            <a:r>
              <a:rPr lang="en-US" sz="3500" dirty="0" smtClean="0">
                <a:solidFill>
                  <a:prstClr val="white"/>
                </a:solidFill>
                <a:latin typeface="Times New Roman" panose="02020603050405020304" pitchFamily="18" charset="0"/>
                <a:cs typeface="Times New Roman" panose="02020603050405020304" pitchFamily="18" charset="0"/>
              </a:rPr>
              <a:t>“… in </a:t>
            </a:r>
            <a:r>
              <a:rPr lang="en-US" sz="3500" dirty="0">
                <a:solidFill>
                  <a:prstClr val="white"/>
                </a:solidFill>
                <a:latin typeface="Times New Roman" panose="02020603050405020304" pitchFamily="18" charset="0"/>
                <a:cs typeface="Times New Roman" panose="02020603050405020304" pitchFamily="18" charset="0"/>
              </a:rPr>
              <a:t>connection with the </a:t>
            </a:r>
            <a:r>
              <a:rPr lang="en-US" sz="3500" b="1" dirty="0">
                <a:solidFill>
                  <a:srgbClr val="FFFF00"/>
                </a:solidFill>
                <a:latin typeface="Times New Roman" panose="02020603050405020304" pitchFamily="18" charset="0"/>
                <a:cs typeface="Times New Roman" panose="02020603050405020304" pitchFamily="18" charset="0"/>
              </a:rPr>
              <a:t>2300 days</a:t>
            </a:r>
            <a:r>
              <a:rPr lang="en-US" sz="3500" dirty="0">
                <a:solidFill>
                  <a:prstClr val="white"/>
                </a:solidFill>
                <a:latin typeface="Times New Roman" panose="02020603050405020304" pitchFamily="18" charset="0"/>
                <a:cs typeface="Times New Roman" panose="02020603050405020304" pitchFamily="18" charset="0"/>
              </a:rPr>
              <a:t>, the </a:t>
            </a:r>
            <a:r>
              <a:rPr lang="en-US" sz="3500" b="1" dirty="0">
                <a:solidFill>
                  <a:srgbClr val="FFFF00"/>
                </a:solidFill>
                <a:latin typeface="Times New Roman" panose="02020603050405020304" pitchFamily="18" charset="0"/>
                <a:cs typeface="Times New Roman" panose="02020603050405020304" pitchFamily="18" charset="0"/>
              </a:rPr>
              <a:t>commandments of God</a:t>
            </a:r>
            <a:r>
              <a:rPr lang="en-US" sz="3500" dirty="0">
                <a:solidFill>
                  <a:srgbClr val="FFFF00"/>
                </a:solidFill>
                <a:latin typeface="Times New Roman" panose="02020603050405020304" pitchFamily="18" charset="0"/>
                <a:cs typeface="Times New Roman" panose="02020603050405020304" pitchFamily="18" charset="0"/>
              </a:rPr>
              <a:t> </a:t>
            </a:r>
            <a:r>
              <a:rPr lang="en-US" sz="3500" dirty="0" smtClean="0">
                <a:solidFill>
                  <a:prstClr val="white"/>
                </a:solidFill>
                <a:latin typeface="Times New Roman" panose="02020603050405020304" pitchFamily="18" charset="0"/>
                <a:cs typeface="Times New Roman" panose="02020603050405020304" pitchFamily="18" charset="0"/>
              </a:rPr>
              <a:t>and </a:t>
            </a:r>
            <a:r>
              <a:rPr lang="en-US" sz="3500" b="1" dirty="0">
                <a:solidFill>
                  <a:srgbClr val="FFFF00"/>
                </a:solidFill>
                <a:latin typeface="Times New Roman" panose="02020603050405020304" pitchFamily="18" charset="0"/>
                <a:cs typeface="Times New Roman" panose="02020603050405020304" pitchFamily="18" charset="0"/>
              </a:rPr>
              <a:t>the faith of Jesus</a:t>
            </a:r>
            <a:r>
              <a:rPr lang="en-US" sz="3500" dirty="0">
                <a:solidFill>
                  <a:prstClr val="white"/>
                </a:solidFill>
                <a:latin typeface="Times New Roman" panose="02020603050405020304" pitchFamily="18" charset="0"/>
                <a:cs typeface="Times New Roman" panose="02020603050405020304" pitchFamily="18" charset="0"/>
              </a:rPr>
              <a:t>, are </a:t>
            </a:r>
            <a:r>
              <a:rPr lang="en-US" sz="3500" b="1" dirty="0">
                <a:solidFill>
                  <a:srgbClr val="FFFF00"/>
                </a:solidFill>
                <a:latin typeface="Times New Roman" panose="02020603050405020304" pitchFamily="18" charset="0"/>
                <a:cs typeface="Times New Roman" panose="02020603050405020304" pitchFamily="18" charset="0"/>
              </a:rPr>
              <a:t>perfectly calculated</a:t>
            </a:r>
            <a:r>
              <a:rPr lang="en-US" sz="3500" dirty="0">
                <a:solidFill>
                  <a:prstClr val="white"/>
                </a:solidFill>
                <a:latin typeface="Times New Roman" panose="02020603050405020304" pitchFamily="18" charset="0"/>
                <a:cs typeface="Times New Roman" panose="02020603050405020304" pitchFamily="18" charset="0"/>
              </a:rPr>
              <a:t> to explain the past Advent movement and show what our present position is, establish the faith of the doubting, and give certainty to the glorious future. These, I have frequently seen, were the </a:t>
            </a:r>
            <a:r>
              <a:rPr lang="en-US" sz="3500" b="1" dirty="0">
                <a:solidFill>
                  <a:srgbClr val="FFFF00"/>
                </a:solidFill>
                <a:latin typeface="Times New Roman" panose="02020603050405020304" pitchFamily="18" charset="0"/>
                <a:cs typeface="Times New Roman" panose="02020603050405020304" pitchFamily="18" charset="0"/>
              </a:rPr>
              <a:t>principal subjects</a:t>
            </a:r>
            <a:r>
              <a:rPr lang="en-US" sz="3500" dirty="0">
                <a:solidFill>
                  <a:srgbClr val="FFFF00"/>
                </a:solidFill>
                <a:latin typeface="Times New Roman" panose="02020603050405020304" pitchFamily="18" charset="0"/>
                <a:cs typeface="Times New Roman" panose="02020603050405020304" pitchFamily="18" charset="0"/>
              </a:rPr>
              <a:t> </a:t>
            </a:r>
            <a:r>
              <a:rPr lang="en-US" sz="3500" dirty="0">
                <a:solidFill>
                  <a:prstClr val="white"/>
                </a:solidFill>
                <a:latin typeface="Times New Roman" panose="02020603050405020304" pitchFamily="18" charset="0"/>
                <a:cs typeface="Times New Roman" panose="02020603050405020304" pitchFamily="18" charset="0"/>
              </a:rPr>
              <a:t>on which the </a:t>
            </a:r>
            <a:r>
              <a:rPr lang="en-US" sz="3500" b="1" dirty="0">
                <a:solidFill>
                  <a:srgbClr val="FFFF00"/>
                </a:solidFill>
                <a:latin typeface="Times New Roman" panose="02020603050405020304" pitchFamily="18" charset="0"/>
                <a:cs typeface="Times New Roman" panose="02020603050405020304" pitchFamily="18" charset="0"/>
              </a:rPr>
              <a:t>messengers should dwell</a:t>
            </a:r>
            <a:r>
              <a:rPr lang="en-US" sz="3500" dirty="0" smtClean="0">
                <a:solidFill>
                  <a:prstClr val="white"/>
                </a:solidFill>
                <a:latin typeface="Times New Roman" panose="02020603050405020304" pitchFamily="18" charset="0"/>
                <a:cs typeface="Times New Roman" panose="02020603050405020304" pitchFamily="18" charset="0"/>
              </a:rPr>
              <a:t>. …”</a:t>
            </a:r>
            <a:endParaRPr lang="en-US" sz="3500" dirty="0">
              <a:solidFill>
                <a:prstClr val="whit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155512"/>
            <a:ext cx="12192000" cy="769441"/>
          </a:xfrm>
          <a:prstGeom prst="rect">
            <a:avLst/>
          </a:prstGeom>
          <a:noFill/>
          <a:effectLst>
            <a:outerShdw blurRad="50800" dist="38100" dir="4800000" algn="ctr" rotWithShape="0">
              <a:schemeClr val="bg1"/>
            </a:outerShdw>
          </a:effectLst>
        </p:spPr>
        <p:txBody>
          <a:bodyPr wrap="square" rtlCol="0">
            <a:spAutoFit/>
          </a:bodyPr>
          <a:lstStyle/>
          <a:p>
            <a:pPr algn="ctr"/>
            <a:r>
              <a:rPr lang="en-US" sz="4400" b="1" dirty="0" smtClean="0">
                <a:solidFill>
                  <a:prstClr val="white"/>
                </a:solidFill>
                <a:latin typeface="Times New Roman" panose="02020603050405020304" pitchFamily="18" charset="0"/>
                <a:cs typeface="Times New Roman" panose="02020603050405020304" pitchFamily="18" charset="0"/>
              </a:rPr>
              <a:t>Early Writings p. 63.1</a:t>
            </a:r>
            <a:endParaRPr lang="en-US" sz="4400" b="1" dirty="0">
              <a:solidFill>
                <a:prstClr val="white"/>
              </a:solidFill>
              <a:latin typeface="Times New Roman" panose="02020603050405020304" pitchFamily="18" charset="0"/>
              <a:cs typeface="Times New Roman" panose="02020603050405020304" pitchFamily="18" charset="0"/>
            </a:endParaRPr>
          </a:p>
        </p:txBody>
      </p:sp>
      <p:pic>
        <p:nvPicPr>
          <p:cNvPr id="6" name="Picture 2" descr="http://ak-hdl.buzzfed.com/static/enhanced/webdr01/2013/5/3/13/enhanced-buzz-23745-1367602870-4.jpg"/>
          <p:cNvPicPr>
            <a:picLocks noChangeAspect="1" noChangeArrowheads="1"/>
          </p:cNvPicPr>
          <p:nvPr/>
        </p:nvPicPr>
        <p:blipFill rotWithShape="1">
          <a:blip r:embed="rId2">
            <a:extLst>
              <a:ext uri="{28A0092B-C50C-407E-A947-70E740481C1C}">
                <a14:useLocalDpi xmlns:a14="http://schemas.microsoft.com/office/drawing/2010/main" val="0"/>
              </a:ext>
            </a:extLst>
          </a:blip>
          <a:srcRect b="10627"/>
          <a:stretch/>
        </p:blipFill>
        <p:spPr bwMode="auto">
          <a:xfrm>
            <a:off x="0" y="155512"/>
            <a:ext cx="3913632" cy="633735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79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smtClean="0">
                <a:solidFill>
                  <a:prstClr val="white"/>
                </a:solidFill>
                <a:latin typeface="Times New Roman" panose="02020603050405020304" pitchFamily="18" charset="0"/>
                <a:cs typeface="Times New Roman" panose="02020603050405020304" pitchFamily="18" charset="0"/>
              </a:rPr>
              <a:t>Deuteronomy 6:24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24</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And </a:t>
            </a:r>
            <a:r>
              <a:rPr lang="en-US" sz="6000" dirty="0">
                <a:solidFill>
                  <a:prstClr val="white"/>
                </a:solidFill>
                <a:latin typeface="Times New Roman" panose="02020603050405020304" pitchFamily="18" charset="0"/>
                <a:cs typeface="Times New Roman" panose="02020603050405020304" pitchFamily="18" charset="0"/>
              </a:rPr>
              <a:t>the LORD commanded us to do all these statutes, to fear the LORD our God, for our good always, that he might </a:t>
            </a:r>
            <a:r>
              <a:rPr lang="en-US" sz="6000" b="1" u="sng" dirty="0">
                <a:solidFill>
                  <a:srgbClr val="FFFF00"/>
                </a:solidFill>
                <a:latin typeface="Times New Roman" panose="02020603050405020304" pitchFamily="18" charset="0"/>
                <a:cs typeface="Times New Roman" panose="02020603050405020304" pitchFamily="18" charset="0"/>
              </a:rPr>
              <a:t>preserve</a:t>
            </a:r>
            <a:r>
              <a:rPr lang="en-US" sz="6000" dirty="0">
                <a:solidFill>
                  <a:prstClr val="white"/>
                </a:solidFill>
                <a:latin typeface="Times New Roman" panose="02020603050405020304" pitchFamily="18" charset="0"/>
                <a:cs typeface="Times New Roman" panose="02020603050405020304" pitchFamily="18" charset="0"/>
              </a:rPr>
              <a:t> us alive, as </a:t>
            </a:r>
            <a:r>
              <a:rPr lang="en-US" sz="6000" i="1" dirty="0" smtClean="0">
                <a:solidFill>
                  <a:prstClr val="white"/>
                </a:solidFill>
                <a:latin typeface="Times New Roman" panose="02020603050405020304" pitchFamily="18" charset="0"/>
                <a:cs typeface="Times New Roman" panose="02020603050405020304" pitchFamily="18" charset="0"/>
              </a:rPr>
              <a:t>it is</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at this day</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670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smtClean="0">
                <a:solidFill>
                  <a:prstClr val="white"/>
                </a:solidFill>
                <a:latin typeface="Times New Roman" panose="02020603050405020304" pitchFamily="18" charset="0"/>
                <a:cs typeface="Times New Roman" panose="02020603050405020304" pitchFamily="18" charset="0"/>
              </a:rPr>
              <a:t>Psalms 40:11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11</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Withhold </a:t>
            </a:r>
            <a:r>
              <a:rPr lang="en-US" sz="6000" dirty="0">
                <a:solidFill>
                  <a:prstClr val="white"/>
                </a:solidFill>
                <a:latin typeface="Times New Roman" panose="02020603050405020304" pitchFamily="18" charset="0"/>
                <a:cs typeface="Times New Roman" panose="02020603050405020304" pitchFamily="18" charset="0"/>
              </a:rPr>
              <a:t>not thou thy tender mercies from me, O LORD: let thy </a:t>
            </a:r>
            <a:r>
              <a:rPr lang="en-US" sz="6000" dirty="0" err="1">
                <a:solidFill>
                  <a:prstClr val="white"/>
                </a:solidFill>
                <a:latin typeface="Times New Roman" panose="02020603050405020304" pitchFamily="18" charset="0"/>
                <a:cs typeface="Times New Roman" panose="02020603050405020304" pitchFamily="18" charset="0"/>
              </a:rPr>
              <a:t>lovingkindness</a:t>
            </a:r>
            <a:r>
              <a:rPr lang="en-US" sz="6000" dirty="0">
                <a:solidFill>
                  <a:prstClr val="white"/>
                </a:solidFill>
                <a:latin typeface="Times New Roman" panose="02020603050405020304" pitchFamily="18" charset="0"/>
                <a:cs typeface="Times New Roman" panose="02020603050405020304" pitchFamily="18" charset="0"/>
              </a:rPr>
              <a:t> and </a:t>
            </a:r>
            <a:r>
              <a:rPr lang="en-US" sz="6000" b="1" u="sng" dirty="0">
                <a:solidFill>
                  <a:srgbClr val="FFFF00"/>
                </a:solidFill>
                <a:latin typeface="Times New Roman" panose="02020603050405020304" pitchFamily="18" charset="0"/>
                <a:cs typeface="Times New Roman" panose="02020603050405020304" pitchFamily="18" charset="0"/>
              </a:rPr>
              <a:t>thy truth</a:t>
            </a:r>
            <a:r>
              <a:rPr lang="en-US" sz="6000" dirty="0">
                <a:solidFill>
                  <a:prstClr val="white"/>
                </a:solidFill>
                <a:latin typeface="Times New Roman" panose="02020603050405020304" pitchFamily="18" charset="0"/>
                <a:cs typeface="Times New Roman" panose="02020603050405020304" pitchFamily="18" charset="0"/>
              </a:rPr>
              <a:t> continually </a:t>
            </a:r>
            <a:r>
              <a:rPr lang="en-US" sz="6000" b="1" u="sng" dirty="0">
                <a:solidFill>
                  <a:srgbClr val="FFFF00"/>
                </a:solidFill>
                <a:latin typeface="Times New Roman" panose="02020603050405020304" pitchFamily="18" charset="0"/>
                <a:cs typeface="Times New Roman" panose="02020603050405020304" pitchFamily="18" charset="0"/>
              </a:rPr>
              <a:t>preserve</a:t>
            </a:r>
            <a:r>
              <a:rPr lang="en-US" sz="6000" dirty="0">
                <a:solidFill>
                  <a:prstClr val="white"/>
                </a:solidFill>
                <a:latin typeface="Times New Roman" panose="02020603050405020304" pitchFamily="18" charset="0"/>
                <a:cs typeface="Times New Roman" panose="02020603050405020304" pitchFamily="18" charset="0"/>
              </a:rPr>
              <a:t> me</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08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smtClean="0">
                <a:solidFill>
                  <a:prstClr val="white"/>
                </a:solidFill>
                <a:latin typeface="Times New Roman" panose="02020603050405020304" pitchFamily="18" charset="0"/>
                <a:cs typeface="Times New Roman" panose="02020603050405020304" pitchFamily="18" charset="0"/>
              </a:rPr>
              <a:t>Psalms 61:7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7</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He </a:t>
            </a:r>
            <a:r>
              <a:rPr lang="en-US" sz="6000" dirty="0">
                <a:solidFill>
                  <a:prstClr val="white"/>
                </a:solidFill>
                <a:latin typeface="Times New Roman" panose="02020603050405020304" pitchFamily="18" charset="0"/>
                <a:cs typeface="Times New Roman" panose="02020603050405020304" pitchFamily="18" charset="0"/>
              </a:rPr>
              <a:t>shall abide before God for ever: O prepare </a:t>
            </a:r>
            <a:r>
              <a:rPr lang="en-US" sz="6000" b="1" u="sng" dirty="0">
                <a:solidFill>
                  <a:srgbClr val="FFFF00"/>
                </a:solidFill>
                <a:latin typeface="Times New Roman" panose="02020603050405020304" pitchFamily="18" charset="0"/>
                <a:cs typeface="Times New Roman" panose="02020603050405020304" pitchFamily="18" charset="0"/>
              </a:rPr>
              <a:t>mercy</a:t>
            </a:r>
            <a:r>
              <a:rPr lang="en-US" sz="6000" dirty="0">
                <a:solidFill>
                  <a:prstClr val="white"/>
                </a:solidFill>
                <a:latin typeface="Times New Roman" panose="02020603050405020304" pitchFamily="18" charset="0"/>
                <a:cs typeface="Times New Roman" panose="02020603050405020304" pitchFamily="18" charset="0"/>
              </a:rPr>
              <a:t> and </a:t>
            </a:r>
            <a:r>
              <a:rPr lang="en-US" sz="6000" b="1" u="sng" dirty="0">
                <a:solidFill>
                  <a:srgbClr val="FFFF00"/>
                </a:solidFill>
                <a:latin typeface="Times New Roman" panose="02020603050405020304" pitchFamily="18" charset="0"/>
                <a:cs typeface="Times New Roman" panose="02020603050405020304" pitchFamily="18" charset="0"/>
              </a:rPr>
              <a:t>truth</a:t>
            </a:r>
            <a:r>
              <a:rPr lang="en-US" sz="6000" dirty="0">
                <a:solidFill>
                  <a:prstClr val="white"/>
                </a:solidFill>
                <a:latin typeface="Times New Roman" panose="02020603050405020304" pitchFamily="18" charset="0"/>
                <a:cs typeface="Times New Roman" panose="02020603050405020304" pitchFamily="18" charset="0"/>
              </a:rPr>
              <a:t>, </a:t>
            </a:r>
            <a:r>
              <a:rPr lang="en-US" sz="6000" i="1" dirty="0">
                <a:solidFill>
                  <a:prstClr val="white"/>
                </a:solidFill>
                <a:latin typeface="Times New Roman" panose="02020603050405020304" pitchFamily="18" charset="0"/>
                <a:cs typeface="Times New Roman" panose="02020603050405020304" pitchFamily="18" charset="0"/>
              </a:rPr>
              <a:t>which</a:t>
            </a:r>
            <a:r>
              <a:rPr lang="en-US" sz="6000" dirty="0">
                <a:solidFill>
                  <a:prstClr val="white"/>
                </a:solidFill>
                <a:latin typeface="Times New Roman" panose="02020603050405020304" pitchFamily="18" charset="0"/>
                <a:cs typeface="Times New Roman" panose="02020603050405020304" pitchFamily="18" charset="0"/>
              </a:rPr>
              <a:t> may </a:t>
            </a:r>
            <a:r>
              <a:rPr lang="en-US" sz="6000" b="1" u="sng" dirty="0">
                <a:solidFill>
                  <a:srgbClr val="FFFF00"/>
                </a:solidFill>
                <a:latin typeface="Times New Roman" panose="02020603050405020304" pitchFamily="18" charset="0"/>
                <a:cs typeface="Times New Roman" panose="02020603050405020304" pitchFamily="18" charset="0"/>
              </a:rPr>
              <a:t>preserve</a:t>
            </a:r>
            <a:r>
              <a:rPr lang="en-US" sz="6000" dirty="0">
                <a:solidFill>
                  <a:prstClr val="white"/>
                </a:solidFill>
                <a:latin typeface="Times New Roman" panose="02020603050405020304" pitchFamily="18" charset="0"/>
                <a:cs typeface="Times New Roman" panose="02020603050405020304" pitchFamily="18" charset="0"/>
              </a:rPr>
              <a:t> him</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84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smtClean="0">
                <a:solidFill>
                  <a:prstClr val="white"/>
                </a:solidFill>
                <a:latin typeface="Times New Roman" panose="02020603050405020304" pitchFamily="18" charset="0"/>
                <a:cs typeface="Times New Roman" panose="02020603050405020304" pitchFamily="18" charset="0"/>
              </a:rPr>
              <a:t>Psalms 86:2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2</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b="1" u="sng" dirty="0" smtClean="0">
                <a:solidFill>
                  <a:srgbClr val="FFFF00"/>
                </a:solidFill>
                <a:latin typeface="Times New Roman" panose="02020603050405020304" pitchFamily="18" charset="0"/>
                <a:cs typeface="Times New Roman" panose="02020603050405020304" pitchFamily="18" charset="0"/>
              </a:rPr>
              <a:t>Preserve</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my soul; for I </a:t>
            </a:r>
            <a:r>
              <a:rPr lang="en-US" sz="6000" i="1" dirty="0">
                <a:solidFill>
                  <a:prstClr val="white"/>
                </a:solidFill>
                <a:latin typeface="Times New Roman" panose="02020603050405020304" pitchFamily="18" charset="0"/>
                <a:cs typeface="Times New Roman" panose="02020603050405020304" pitchFamily="18" charset="0"/>
              </a:rPr>
              <a:t>am</a:t>
            </a:r>
            <a:r>
              <a:rPr lang="en-US" sz="6000" dirty="0">
                <a:solidFill>
                  <a:prstClr val="white"/>
                </a:solidFill>
                <a:latin typeface="Times New Roman" panose="02020603050405020304" pitchFamily="18" charset="0"/>
                <a:cs typeface="Times New Roman" panose="02020603050405020304" pitchFamily="18" charset="0"/>
              </a:rPr>
              <a:t> </a:t>
            </a:r>
            <a:r>
              <a:rPr lang="en-US" sz="6000" b="1" u="sng" dirty="0">
                <a:solidFill>
                  <a:srgbClr val="FFFF00"/>
                </a:solidFill>
                <a:latin typeface="Times New Roman" panose="02020603050405020304" pitchFamily="18" charset="0"/>
                <a:cs typeface="Times New Roman" panose="02020603050405020304" pitchFamily="18" charset="0"/>
              </a:rPr>
              <a:t>holy</a:t>
            </a:r>
            <a:r>
              <a:rPr lang="en-US" sz="6000" dirty="0">
                <a:solidFill>
                  <a:prstClr val="white"/>
                </a:solidFill>
                <a:latin typeface="Times New Roman" panose="02020603050405020304" pitchFamily="18" charset="0"/>
                <a:cs typeface="Times New Roman" panose="02020603050405020304" pitchFamily="18" charset="0"/>
              </a:rPr>
              <a:t>: O thou my God, save thy servant that </a:t>
            </a:r>
            <a:r>
              <a:rPr lang="en-US" sz="6000" dirty="0" err="1">
                <a:solidFill>
                  <a:prstClr val="white"/>
                </a:solidFill>
                <a:latin typeface="Times New Roman" panose="02020603050405020304" pitchFamily="18" charset="0"/>
                <a:cs typeface="Times New Roman" panose="02020603050405020304" pitchFamily="18" charset="0"/>
              </a:rPr>
              <a:t>trusteth</a:t>
            </a:r>
            <a:r>
              <a:rPr lang="en-US" sz="6000" dirty="0">
                <a:solidFill>
                  <a:prstClr val="white"/>
                </a:solidFill>
                <a:latin typeface="Times New Roman" panose="02020603050405020304" pitchFamily="18" charset="0"/>
                <a:cs typeface="Times New Roman" panose="02020603050405020304" pitchFamily="18" charset="0"/>
              </a:rPr>
              <a:t> in thee</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3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smtClean="0">
                <a:solidFill>
                  <a:prstClr val="white"/>
                </a:solidFill>
                <a:latin typeface="Times New Roman" panose="02020603050405020304" pitchFamily="18" charset="0"/>
                <a:cs typeface="Times New Roman" panose="02020603050405020304" pitchFamily="18" charset="0"/>
              </a:rPr>
              <a:t>Psalms 121:7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7</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The </a:t>
            </a:r>
            <a:r>
              <a:rPr lang="en-US" sz="6000" dirty="0">
                <a:solidFill>
                  <a:prstClr val="white"/>
                </a:solidFill>
                <a:latin typeface="Times New Roman" panose="02020603050405020304" pitchFamily="18" charset="0"/>
                <a:cs typeface="Times New Roman" panose="02020603050405020304" pitchFamily="18" charset="0"/>
              </a:rPr>
              <a:t>LORD shall preserve thee from all evil: he shall </a:t>
            </a:r>
            <a:r>
              <a:rPr lang="en-US" sz="6000" b="1" u="sng" dirty="0">
                <a:solidFill>
                  <a:srgbClr val="FFFF00"/>
                </a:solidFill>
                <a:latin typeface="Times New Roman" panose="02020603050405020304" pitchFamily="18" charset="0"/>
                <a:cs typeface="Times New Roman" panose="02020603050405020304" pitchFamily="18" charset="0"/>
              </a:rPr>
              <a:t>preserve</a:t>
            </a:r>
            <a:r>
              <a:rPr lang="en-US" sz="6000" dirty="0">
                <a:solidFill>
                  <a:prstClr val="white"/>
                </a:solidFill>
                <a:latin typeface="Times New Roman" panose="02020603050405020304" pitchFamily="18" charset="0"/>
                <a:cs typeface="Times New Roman" panose="02020603050405020304" pitchFamily="18" charset="0"/>
              </a:rPr>
              <a:t> thy soul</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677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Proverbs </a:t>
            </a:r>
            <a:r>
              <a:rPr lang="en-US" sz="5400" b="1" dirty="0" smtClean="0">
                <a:solidFill>
                  <a:prstClr val="white"/>
                </a:solidFill>
                <a:latin typeface="Times New Roman" panose="02020603050405020304" pitchFamily="18" charset="0"/>
                <a:cs typeface="Times New Roman" panose="02020603050405020304" pitchFamily="18" charset="0"/>
              </a:rPr>
              <a:t>20:28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28 </a:t>
            </a:r>
            <a:r>
              <a:rPr lang="en-US" sz="6000" b="1" u="sng" dirty="0" smtClean="0">
                <a:solidFill>
                  <a:srgbClr val="FFFF00"/>
                </a:solidFill>
                <a:latin typeface="Times New Roman" panose="02020603050405020304" pitchFamily="18" charset="0"/>
                <a:cs typeface="Times New Roman" panose="02020603050405020304" pitchFamily="18" charset="0"/>
              </a:rPr>
              <a:t>Mercy</a:t>
            </a:r>
            <a:r>
              <a:rPr lang="en-US" sz="6000" dirty="0" smtClean="0">
                <a:solidFill>
                  <a:prstClr val="white"/>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and </a:t>
            </a:r>
            <a:r>
              <a:rPr lang="en-US" sz="6000" b="1" u="sng" dirty="0">
                <a:solidFill>
                  <a:srgbClr val="FFFF00"/>
                </a:solidFill>
                <a:latin typeface="Times New Roman" panose="02020603050405020304" pitchFamily="18" charset="0"/>
                <a:cs typeface="Times New Roman" panose="02020603050405020304" pitchFamily="18" charset="0"/>
              </a:rPr>
              <a:t>truth</a:t>
            </a:r>
            <a:r>
              <a:rPr lang="en-US" sz="6000" b="1" dirty="0">
                <a:solidFill>
                  <a:prstClr val="white"/>
                </a:solidFill>
                <a:latin typeface="Times New Roman" panose="02020603050405020304" pitchFamily="18" charset="0"/>
                <a:cs typeface="Times New Roman" panose="02020603050405020304" pitchFamily="18" charset="0"/>
              </a:rPr>
              <a:t> </a:t>
            </a:r>
            <a:r>
              <a:rPr lang="en-US" sz="6000" b="1" u="sng" dirty="0">
                <a:solidFill>
                  <a:srgbClr val="FFFF00"/>
                </a:solidFill>
                <a:latin typeface="Times New Roman" panose="02020603050405020304" pitchFamily="18" charset="0"/>
                <a:cs typeface="Times New Roman" panose="02020603050405020304" pitchFamily="18" charset="0"/>
              </a:rPr>
              <a:t>preserve</a:t>
            </a:r>
            <a:r>
              <a:rPr lang="en-US" sz="6000" dirty="0">
                <a:solidFill>
                  <a:prstClr val="white"/>
                </a:solidFill>
                <a:latin typeface="Times New Roman" panose="02020603050405020304" pitchFamily="18" charset="0"/>
                <a:cs typeface="Times New Roman" panose="02020603050405020304" pitchFamily="18" charset="0"/>
              </a:rPr>
              <a:t> the king: and his throne is </a:t>
            </a:r>
            <a:r>
              <a:rPr lang="en-US" sz="6000" dirty="0" err="1">
                <a:solidFill>
                  <a:prstClr val="white"/>
                </a:solidFill>
                <a:latin typeface="Times New Roman" panose="02020603050405020304" pitchFamily="18" charset="0"/>
                <a:cs typeface="Times New Roman" panose="02020603050405020304" pitchFamily="18" charset="0"/>
              </a:rPr>
              <a:t>upholden</a:t>
            </a:r>
            <a:r>
              <a:rPr lang="en-US" sz="6000" dirty="0">
                <a:solidFill>
                  <a:prstClr val="white"/>
                </a:solidFill>
                <a:latin typeface="Times New Roman" panose="02020603050405020304" pitchFamily="18" charset="0"/>
                <a:cs typeface="Times New Roman" panose="02020603050405020304" pitchFamily="18" charset="0"/>
              </a:rPr>
              <a:t> by mercy.</a:t>
            </a:r>
          </a:p>
        </p:txBody>
      </p:sp>
    </p:spTree>
    <p:extLst>
      <p:ext uri="{BB962C8B-B14F-4D97-AF65-F5344CB8AC3E}">
        <p14:creationId xmlns:p14="http://schemas.microsoft.com/office/powerpoint/2010/main" val="2950016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fontScale="90000"/>
          </a:bodyPr>
          <a:lstStyle/>
          <a:p>
            <a:pPr algn="ctr"/>
            <a:r>
              <a:rPr lang="en-US" sz="6600" b="1" dirty="0">
                <a:solidFill>
                  <a:prstClr val="white"/>
                </a:solidFill>
                <a:latin typeface="Times New Roman" panose="02020603050405020304" pitchFamily="18" charset="0"/>
                <a:cs typeface="Times New Roman" panose="02020603050405020304" pitchFamily="18" charset="0"/>
              </a:rPr>
              <a:t>The Colporteur Evangelist p. </a:t>
            </a:r>
            <a:r>
              <a:rPr lang="en-US" sz="6600" b="1" dirty="0" smtClean="0">
                <a:solidFill>
                  <a:prstClr val="white"/>
                </a:solidFill>
                <a:latin typeface="Times New Roman" panose="02020603050405020304" pitchFamily="18" charset="0"/>
                <a:cs typeface="Times New Roman" panose="02020603050405020304" pitchFamily="18" charset="0"/>
              </a:rPr>
              <a:t>25.3</a:t>
            </a:r>
            <a:endParaRPr lang="en-US" sz="66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dirty="0" smtClean="0">
                <a:solidFill>
                  <a:prstClr val="white"/>
                </a:solidFill>
                <a:latin typeface="Times New Roman" panose="02020603050405020304" pitchFamily="18" charset="0"/>
                <a:cs typeface="Times New Roman" panose="02020603050405020304" pitchFamily="18" charset="0"/>
              </a:rPr>
              <a:t>“… We </a:t>
            </a:r>
            <a:r>
              <a:rPr lang="en-US" sz="6000" dirty="0">
                <a:solidFill>
                  <a:prstClr val="white"/>
                </a:solidFill>
                <a:latin typeface="Times New Roman" panose="02020603050405020304" pitchFamily="18" charset="0"/>
                <a:cs typeface="Times New Roman" panose="02020603050405020304" pitchFamily="18" charset="0"/>
              </a:rPr>
              <a:t>are in the </a:t>
            </a:r>
            <a:r>
              <a:rPr lang="en-US" sz="6000" b="1" dirty="0">
                <a:solidFill>
                  <a:srgbClr val="FFFF00"/>
                </a:solidFill>
                <a:latin typeface="Times New Roman" panose="02020603050405020304" pitchFamily="18" charset="0"/>
                <a:cs typeface="Times New Roman" panose="02020603050405020304" pitchFamily="18" charset="0"/>
              </a:rPr>
              <a:t>shaking time</a:t>
            </a:r>
            <a:r>
              <a:rPr lang="en-US" sz="6000" dirty="0">
                <a:solidFill>
                  <a:prstClr val="white"/>
                </a:solidFill>
                <a:latin typeface="Times New Roman" panose="02020603050405020304" pitchFamily="18" charset="0"/>
                <a:cs typeface="Times New Roman" panose="02020603050405020304" pitchFamily="18" charset="0"/>
              </a:rPr>
              <a:t>, the time when everything </a:t>
            </a:r>
            <a:r>
              <a:rPr lang="en-US" sz="6000" b="1" dirty="0">
                <a:solidFill>
                  <a:srgbClr val="FFFF00"/>
                </a:solidFill>
                <a:latin typeface="Times New Roman" panose="02020603050405020304" pitchFamily="18" charset="0"/>
                <a:cs typeface="Times New Roman" panose="02020603050405020304" pitchFamily="18" charset="0"/>
              </a:rPr>
              <a:t>that can be shaken </a:t>
            </a:r>
            <a:r>
              <a:rPr lang="en-US" sz="6000" b="1" u="sng" dirty="0">
                <a:solidFill>
                  <a:srgbClr val="FFFF00"/>
                </a:solidFill>
                <a:latin typeface="Times New Roman" panose="02020603050405020304" pitchFamily="18" charset="0"/>
                <a:cs typeface="Times New Roman" panose="02020603050405020304" pitchFamily="18" charset="0"/>
              </a:rPr>
              <a:t>will</a:t>
            </a:r>
            <a:r>
              <a:rPr lang="en-US" sz="6000" b="1" dirty="0">
                <a:solidFill>
                  <a:srgbClr val="FFFF00"/>
                </a:solidFill>
                <a:latin typeface="Times New Roman" panose="02020603050405020304" pitchFamily="18" charset="0"/>
                <a:cs typeface="Times New Roman" panose="02020603050405020304" pitchFamily="18" charset="0"/>
              </a:rPr>
              <a:t> be shaken</a:t>
            </a:r>
            <a:r>
              <a:rPr lang="en-US" sz="6000" dirty="0" smtClean="0">
                <a:solidFill>
                  <a:prstClr val="white"/>
                </a:solidFill>
                <a:latin typeface="Times New Roman" panose="02020603050405020304" pitchFamily="18" charset="0"/>
                <a:cs typeface="Times New Roman" panose="02020603050405020304" pitchFamily="18" charset="0"/>
              </a:rPr>
              <a:t>. …”</a:t>
            </a:r>
            <a:endParaRPr lang="en-US" sz="60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304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2 Corinthians </a:t>
            </a:r>
            <a:r>
              <a:rPr lang="en-US" sz="5400" b="1" dirty="0" smtClean="0">
                <a:solidFill>
                  <a:prstClr val="white"/>
                </a:solidFill>
                <a:latin typeface="Times New Roman" panose="02020603050405020304" pitchFamily="18" charset="0"/>
                <a:cs typeface="Times New Roman" panose="02020603050405020304" pitchFamily="18" charset="0"/>
              </a:rPr>
              <a:t>4:3-7 NKJV</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62500" lnSpcReduction="20000"/>
          </a:bodyPr>
          <a:lstStyle/>
          <a:p>
            <a:r>
              <a:rPr lang="en-US" sz="6000" baseline="30000" dirty="0">
                <a:solidFill>
                  <a:prstClr val="white"/>
                </a:solidFill>
                <a:latin typeface="Times New Roman" panose="02020603050405020304" pitchFamily="18" charset="0"/>
                <a:cs typeface="Times New Roman" panose="02020603050405020304" pitchFamily="18" charset="0"/>
              </a:rPr>
              <a:t>3 </a:t>
            </a:r>
            <a:r>
              <a:rPr lang="en-US" sz="6000" dirty="0">
                <a:solidFill>
                  <a:prstClr val="white"/>
                </a:solidFill>
                <a:latin typeface="Times New Roman" panose="02020603050405020304" pitchFamily="18" charset="0"/>
                <a:cs typeface="Times New Roman" panose="02020603050405020304" pitchFamily="18" charset="0"/>
              </a:rPr>
              <a:t>But even if our </a:t>
            </a:r>
            <a:r>
              <a:rPr lang="en-US" sz="6000" b="1" dirty="0">
                <a:solidFill>
                  <a:srgbClr val="FFFF00"/>
                </a:solidFill>
                <a:latin typeface="Times New Roman" panose="02020603050405020304" pitchFamily="18" charset="0"/>
                <a:cs typeface="Times New Roman" panose="02020603050405020304" pitchFamily="18" charset="0"/>
              </a:rPr>
              <a:t>gospel</a:t>
            </a:r>
            <a:r>
              <a:rPr lang="en-US" sz="6000" dirty="0">
                <a:solidFill>
                  <a:prstClr val="white"/>
                </a:solidFill>
                <a:latin typeface="Times New Roman" panose="02020603050405020304" pitchFamily="18" charset="0"/>
                <a:cs typeface="Times New Roman" panose="02020603050405020304" pitchFamily="18" charset="0"/>
              </a:rPr>
              <a:t> is veiled, it is veiled to those who are perishing, </a:t>
            </a:r>
            <a:r>
              <a:rPr lang="en-US" sz="6000" baseline="30000" dirty="0">
                <a:solidFill>
                  <a:prstClr val="white"/>
                </a:solidFill>
                <a:latin typeface="Times New Roman" panose="02020603050405020304" pitchFamily="18" charset="0"/>
                <a:cs typeface="Times New Roman" panose="02020603050405020304" pitchFamily="18" charset="0"/>
              </a:rPr>
              <a:t>4 </a:t>
            </a:r>
            <a:r>
              <a:rPr lang="en-US" sz="6000" dirty="0">
                <a:solidFill>
                  <a:prstClr val="white"/>
                </a:solidFill>
                <a:latin typeface="Times New Roman" panose="02020603050405020304" pitchFamily="18" charset="0"/>
                <a:cs typeface="Times New Roman" panose="02020603050405020304" pitchFamily="18" charset="0"/>
              </a:rPr>
              <a:t>whose minds the god of this age has blinded, who do not believe, lest the light of </a:t>
            </a:r>
            <a:r>
              <a:rPr lang="en-US" sz="6000" b="1" dirty="0">
                <a:solidFill>
                  <a:srgbClr val="FFFF00"/>
                </a:solidFill>
                <a:latin typeface="Times New Roman" panose="02020603050405020304" pitchFamily="18" charset="0"/>
                <a:cs typeface="Times New Roman" panose="02020603050405020304" pitchFamily="18" charset="0"/>
              </a:rPr>
              <a:t>the gospel</a:t>
            </a:r>
            <a:r>
              <a:rPr lang="en-US" sz="6000" dirty="0">
                <a:solidFill>
                  <a:srgbClr val="FFFF00"/>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of the glory of Christ, who is the image of God, should shine on them. </a:t>
            </a:r>
            <a:r>
              <a:rPr lang="en-US" sz="6000" baseline="30000" dirty="0">
                <a:solidFill>
                  <a:prstClr val="white"/>
                </a:solidFill>
                <a:latin typeface="Times New Roman" panose="02020603050405020304" pitchFamily="18" charset="0"/>
                <a:cs typeface="Times New Roman" panose="02020603050405020304" pitchFamily="18" charset="0"/>
              </a:rPr>
              <a:t>5 </a:t>
            </a:r>
            <a:r>
              <a:rPr lang="en-US" sz="6000" dirty="0">
                <a:solidFill>
                  <a:prstClr val="white"/>
                </a:solidFill>
                <a:latin typeface="Times New Roman" panose="02020603050405020304" pitchFamily="18" charset="0"/>
                <a:cs typeface="Times New Roman" panose="02020603050405020304" pitchFamily="18" charset="0"/>
              </a:rPr>
              <a:t>For we do not preach ourselves, but </a:t>
            </a:r>
            <a:r>
              <a:rPr lang="en-US" sz="6000" b="1" dirty="0">
                <a:solidFill>
                  <a:srgbClr val="FFFF00"/>
                </a:solidFill>
                <a:latin typeface="Times New Roman" panose="02020603050405020304" pitchFamily="18" charset="0"/>
                <a:cs typeface="Times New Roman" panose="02020603050405020304" pitchFamily="18" charset="0"/>
              </a:rPr>
              <a:t>Christ Jesus the Lord</a:t>
            </a:r>
            <a:r>
              <a:rPr lang="en-US" sz="6000" dirty="0">
                <a:solidFill>
                  <a:prstClr val="white"/>
                </a:solidFill>
                <a:latin typeface="Times New Roman" panose="02020603050405020304" pitchFamily="18" charset="0"/>
                <a:cs typeface="Times New Roman" panose="02020603050405020304" pitchFamily="18" charset="0"/>
              </a:rPr>
              <a:t>, and ourselves your bondservants for Jesus’ sake. </a:t>
            </a:r>
            <a:r>
              <a:rPr lang="en-US" sz="6000" baseline="30000" dirty="0">
                <a:solidFill>
                  <a:prstClr val="white"/>
                </a:solidFill>
                <a:latin typeface="Times New Roman" panose="02020603050405020304" pitchFamily="18" charset="0"/>
                <a:cs typeface="Times New Roman" panose="02020603050405020304" pitchFamily="18" charset="0"/>
              </a:rPr>
              <a:t>6 </a:t>
            </a:r>
            <a:r>
              <a:rPr lang="en-US" sz="6000" dirty="0">
                <a:solidFill>
                  <a:prstClr val="white"/>
                </a:solidFill>
                <a:latin typeface="Times New Roman" panose="02020603050405020304" pitchFamily="18" charset="0"/>
                <a:cs typeface="Times New Roman" panose="02020603050405020304" pitchFamily="18" charset="0"/>
              </a:rPr>
              <a:t>For it is the God who commanded light to shine out of darkness, who has shone in our hearts to </a:t>
            </a:r>
            <a:r>
              <a:rPr lang="en-US" sz="6000" i="1" dirty="0">
                <a:solidFill>
                  <a:prstClr val="white"/>
                </a:solidFill>
                <a:latin typeface="Times New Roman" panose="02020603050405020304" pitchFamily="18" charset="0"/>
                <a:cs typeface="Times New Roman" panose="02020603050405020304" pitchFamily="18" charset="0"/>
              </a:rPr>
              <a:t>give</a:t>
            </a:r>
            <a:r>
              <a:rPr lang="en-US" sz="6000" dirty="0">
                <a:solidFill>
                  <a:prstClr val="white"/>
                </a:solidFill>
                <a:latin typeface="Times New Roman" panose="02020603050405020304" pitchFamily="18" charset="0"/>
                <a:cs typeface="Times New Roman" panose="02020603050405020304" pitchFamily="18" charset="0"/>
              </a:rPr>
              <a:t> the light of the knowledge of the glory of God in the face of Jesus Christ. </a:t>
            </a:r>
            <a:r>
              <a:rPr lang="en-US" sz="6000" baseline="30000" dirty="0">
                <a:solidFill>
                  <a:prstClr val="white"/>
                </a:solidFill>
                <a:latin typeface="Times New Roman" panose="02020603050405020304" pitchFamily="18" charset="0"/>
                <a:cs typeface="Times New Roman" panose="02020603050405020304" pitchFamily="18" charset="0"/>
              </a:rPr>
              <a:t>7 </a:t>
            </a:r>
            <a:r>
              <a:rPr lang="en-US" sz="6000" dirty="0">
                <a:solidFill>
                  <a:prstClr val="white"/>
                </a:solidFill>
                <a:latin typeface="Times New Roman" panose="02020603050405020304" pitchFamily="18" charset="0"/>
                <a:cs typeface="Times New Roman" panose="02020603050405020304" pitchFamily="18" charset="0"/>
              </a:rPr>
              <a:t>But we have </a:t>
            </a:r>
            <a:r>
              <a:rPr lang="en-US" sz="6000" b="1" dirty="0">
                <a:solidFill>
                  <a:srgbClr val="FFFF00"/>
                </a:solidFill>
                <a:latin typeface="Times New Roman" panose="02020603050405020304" pitchFamily="18" charset="0"/>
                <a:cs typeface="Times New Roman" panose="02020603050405020304" pitchFamily="18" charset="0"/>
              </a:rPr>
              <a:t>this treasure (</a:t>
            </a:r>
            <a:r>
              <a:rPr lang="en-US" sz="6000" b="1" dirty="0" err="1">
                <a:solidFill>
                  <a:srgbClr val="FFFF00"/>
                </a:solidFill>
                <a:latin typeface="Times New Roman" panose="02020603050405020304" pitchFamily="18" charset="0"/>
                <a:cs typeface="Times New Roman" panose="02020603050405020304" pitchFamily="18" charset="0"/>
              </a:rPr>
              <a:t>oa</a:t>
            </a:r>
            <a:r>
              <a:rPr lang="en-US" sz="6000" b="1" dirty="0">
                <a:solidFill>
                  <a:srgbClr val="FFFF00"/>
                </a:solidFill>
                <a:latin typeface="Times New Roman" panose="02020603050405020304" pitchFamily="18" charset="0"/>
                <a:cs typeface="Times New Roman" panose="02020603050405020304" pitchFamily="18" charset="0"/>
              </a:rPr>
              <a:t>)</a:t>
            </a:r>
            <a:r>
              <a:rPr lang="en-US" sz="6000" dirty="0">
                <a:solidFill>
                  <a:prstClr val="white"/>
                </a:solidFill>
                <a:latin typeface="Times New Roman" panose="02020603050405020304" pitchFamily="18" charset="0"/>
                <a:cs typeface="Times New Roman" panose="02020603050405020304" pitchFamily="18" charset="0"/>
              </a:rPr>
              <a:t> in </a:t>
            </a:r>
            <a:r>
              <a:rPr lang="en-US" sz="6000" b="1" u="sng" dirty="0">
                <a:solidFill>
                  <a:srgbClr val="FFFF00"/>
                </a:solidFill>
                <a:latin typeface="Times New Roman" panose="02020603050405020304" pitchFamily="18" charset="0"/>
                <a:cs typeface="Times New Roman" panose="02020603050405020304" pitchFamily="18" charset="0"/>
              </a:rPr>
              <a:t>earthen vessels</a:t>
            </a:r>
            <a:r>
              <a:rPr lang="en-US" sz="6000" b="1" dirty="0">
                <a:solidFill>
                  <a:srgbClr val="FFFF00"/>
                </a:solidFill>
                <a:latin typeface="Times New Roman" panose="02020603050405020304" pitchFamily="18" charset="0"/>
                <a:cs typeface="Times New Roman" panose="02020603050405020304" pitchFamily="18" charset="0"/>
              </a:rPr>
              <a:t> (</a:t>
            </a:r>
            <a:r>
              <a:rPr lang="en-US" sz="6000" b="1" dirty="0" err="1">
                <a:solidFill>
                  <a:srgbClr val="FFFF00"/>
                </a:solidFill>
                <a:latin typeface="Times New Roman" panose="02020603050405020304" pitchFamily="18" charset="0"/>
                <a:cs typeface="Times New Roman" panose="02020603050405020304" pitchFamily="18" charset="0"/>
              </a:rPr>
              <a:t>ipu</a:t>
            </a:r>
            <a:r>
              <a:rPr lang="en-US" sz="6000" b="1" dirty="0">
                <a:solidFill>
                  <a:srgbClr val="FFFF00"/>
                </a:solidFill>
                <a:latin typeface="Times New Roman" panose="02020603050405020304" pitchFamily="18" charset="0"/>
                <a:cs typeface="Times New Roman" panose="02020603050405020304" pitchFamily="18" charset="0"/>
              </a:rPr>
              <a:t> </a:t>
            </a:r>
            <a:r>
              <a:rPr lang="en-US" sz="6000" b="1" dirty="0" err="1">
                <a:solidFill>
                  <a:srgbClr val="FFFF00"/>
                </a:solidFill>
                <a:latin typeface="Times New Roman" panose="02020603050405020304" pitchFamily="18" charset="0"/>
                <a:cs typeface="Times New Roman" panose="02020603050405020304" pitchFamily="18" charset="0"/>
              </a:rPr>
              <a:t>omea</a:t>
            </a:r>
            <a:r>
              <a:rPr lang="en-US" sz="6000" b="1" dirty="0">
                <a:solidFill>
                  <a:srgbClr val="FFFF00"/>
                </a:solidFill>
                <a:latin typeface="Times New Roman" panose="02020603050405020304" pitchFamily="18" charset="0"/>
                <a:cs typeface="Times New Roman" panose="02020603050405020304" pitchFamily="18" charset="0"/>
              </a:rPr>
              <a:t>)</a:t>
            </a:r>
            <a:r>
              <a:rPr lang="en-US" sz="6000" dirty="0">
                <a:solidFill>
                  <a:prstClr val="white"/>
                </a:solidFill>
                <a:latin typeface="Times New Roman" panose="02020603050405020304" pitchFamily="18" charset="0"/>
                <a:cs typeface="Times New Roman" panose="02020603050405020304" pitchFamily="18" charset="0"/>
              </a:rPr>
              <a:t>, that the excellence of the power may be of God and not of us</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53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2 Corinthians </a:t>
            </a:r>
            <a:r>
              <a:rPr lang="en-US" sz="5400" b="1" dirty="0" smtClean="0">
                <a:solidFill>
                  <a:prstClr val="white"/>
                </a:solidFill>
                <a:latin typeface="Times New Roman" panose="02020603050405020304" pitchFamily="18" charset="0"/>
                <a:cs typeface="Times New Roman" panose="02020603050405020304" pitchFamily="18" charset="0"/>
              </a:rPr>
              <a:t>4:8-11 NKJV</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70000" lnSpcReduction="20000"/>
          </a:bodyPr>
          <a:lstStyle/>
          <a:p>
            <a:r>
              <a:rPr lang="en-US" sz="6000" baseline="30000" dirty="0">
                <a:solidFill>
                  <a:prstClr val="white"/>
                </a:solidFill>
                <a:latin typeface="Times New Roman" panose="02020603050405020304" pitchFamily="18" charset="0"/>
                <a:cs typeface="Times New Roman" panose="02020603050405020304" pitchFamily="18" charset="0"/>
              </a:rPr>
              <a:t>8 </a:t>
            </a:r>
            <a:r>
              <a:rPr lang="en-US" sz="6000" i="1" dirty="0">
                <a:solidFill>
                  <a:prstClr val="white"/>
                </a:solidFill>
                <a:latin typeface="Times New Roman" panose="02020603050405020304" pitchFamily="18" charset="0"/>
                <a:cs typeface="Times New Roman" panose="02020603050405020304" pitchFamily="18" charset="0"/>
              </a:rPr>
              <a:t>We are</a:t>
            </a:r>
            <a:r>
              <a:rPr lang="en-US" sz="6000" dirty="0">
                <a:solidFill>
                  <a:prstClr val="white"/>
                </a:solidFill>
                <a:latin typeface="Times New Roman" panose="02020603050405020304" pitchFamily="18" charset="0"/>
                <a:cs typeface="Times New Roman" panose="02020603050405020304" pitchFamily="18" charset="0"/>
              </a:rPr>
              <a:t> </a:t>
            </a:r>
            <a:r>
              <a:rPr lang="en-US" sz="6000" b="1" dirty="0">
                <a:solidFill>
                  <a:srgbClr val="FFFF00"/>
                </a:solidFill>
                <a:latin typeface="Times New Roman" panose="02020603050405020304" pitchFamily="18" charset="0"/>
                <a:cs typeface="Times New Roman" panose="02020603050405020304" pitchFamily="18" charset="0"/>
              </a:rPr>
              <a:t>hard-pressed (</a:t>
            </a:r>
            <a:r>
              <a:rPr lang="en-US" sz="6000" b="1" dirty="0" err="1">
                <a:solidFill>
                  <a:srgbClr val="FFFF00"/>
                </a:solidFill>
                <a:latin typeface="Times New Roman" panose="02020603050405020304" pitchFamily="18" charset="0"/>
                <a:cs typeface="Times New Roman" panose="02020603050405020304" pitchFamily="18" charset="0"/>
              </a:rPr>
              <a:t>puapuagatia</a:t>
            </a:r>
            <a:r>
              <a:rPr lang="en-US" sz="6000" b="1" dirty="0">
                <a:solidFill>
                  <a:srgbClr val="FFFF00"/>
                </a:solidFill>
                <a:latin typeface="Times New Roman" panose="02020603050405020304" pitchFamily="18" charset="0"/>
                <a:cs typeface="Times New Roman" panose="02020603050405020304" pitchFamily="18" charset="0"/>
              </a:rPr>
              <a:t>) on every side</a:t>
            </a:r>
            <a:r>
              <a:rPr lang="en-US" sz="6000" dirty="0">
                <a:solidFill>
                  <a:prstClr val="white"/>
                </a:solidFill>
                <a:latin typeface="Times New Roman" panose="02020603050405020304" pitchFamily="18" charset="0"/>
                <a:cs typeface="Times New Roman" panose="02020603050405020304" pitchFamily="18" charset="0"/>
              </a:rPr>
              <a:t>, yet not crushed; </a:t>
            </a:r>
            <a:r>
              <a:rPr lang="en-US" sz="6000" b="1" i="1" dirty="0">
                <a:solidFill>
                  <a:srgbClr val="FFFF00"/>
                </a:solidFill>
                <a:latin typeface="Times New Roman" panose="02020603050405020304" pitchFamily="18" charset="0"/>
                <a:cs typeface="Times New Roman" panose="02020603050405020304" pitchFamily="18" charset="0"/>
              </a:rPr>
              <a:t>we are</a:t>
            </a:r>
            <a:r>
              <a:rPr lang="en-US" sz="6000" b="1" dirty="0">
                <a:solidFill>
                  <a:srgbClr val="FFFF00"/>
                </a:solidFill>
                <a:latin typeface="Times New Roman" panose="02020603050405020304" pitchFamily="18" charset="0"/>
                <a:cs typeface="Times New Roman" panose="02020603050405020304" pitchFamily="18" charset="0"/>
              </a:rPr>
              <a:t> perplexed (</a:t>
            </a:r>
            <a:r>
              <a:rPr lang="en-US" sz="6000" b="1" dirty="0" err="1">
                <a:solidFill>
                  <a:srgbClr val="FFFF00"/>
                </a:solidFill>
                <a:latin typeface="Times New Roman" panose="02020603050405020304" pitchFamily="18" charset="0"/>
                <a:cs typeface="Times New Roman" panose="02020603050405020304" pitchFamily="18" charset="0"/>
              </a:rPr>
              <a:t>fememeai</a:t>
            </a:r>
            <a:r>
              <a:rPr lang="en-US" sz="6000" b="1" dirty="0">
                <a:solidFill>
                  <a:srgbClr val="FFFF00"/>
                </a:solidFill>
                <a:latin typeface="Times New Roman" panose="02020603050405020304" pitchFamily="18" charset="0"/>
                <a:cs typeface="Times New Roman" panose="02020603050405020304" pitchFamily="18" charset="0"/>
              </a:rPr>
              <a:t>)</a:t>
            </a:r>
            <a:r>
              <a:rPr lang="en-US" sz="6000" dirty="0">
                <a:solidFill>
                  <a:prstClr val="white"/>
                </a:solidFill>
                <a:latin typeface="Times New Roman" panose="02020603050405020304" pitchFamily="18" charset="0"/>
                <a:cs typeface="Times New Roman" panose="02020603050405020304" pitchFamily="18" charset="0"/>
              </a:rPr>
              <a:t>, but not in despair; </a:t>
            </a:r>
            <a:r>
              <a:rPr lang="en-US" sz="6000" baseline="30000" dirty="0">
                <a:solidFill>
                  <a:prstClr val="white"/>
                </a:solidFill>
                <a:latin typeface="Times New Roman" panose="02020603050405020304" pitchFamily="18" charset="0"/>
                <a:cs typeface="Times New Roman" panose="02020603050405020304" pitchFamily="18" charset="0"/>
              </a:rPr>
              <a:t>9 </a:t>
            </a:r>
            <a:r>
              <a:rPr lang="en-US" sz="6000" b="1" dirty="0">
                <a:solidFill>
                  <a:srgbClr val="FFFF00"/>
                </a:solidFill>
                <a:latin typeface="Times New Roman" panose="02020603050405020304" pitchFamily="18" charset="0"/>
                <a:cs typeface="Times New Roman" panose="02020603050405020304" pitchFamily="18" charset="0"/>
              </a:rPr>
              <a:t>persecuted (</a:t>
            </a:r>
            <a:r>
              <a:rPr lang="en-US" sz="6000" b="1" dirty="0" err="1">
                <a:solidFill>
                  <a:srgbClr val="FFFF00"/>
                </a:solidFill>
                <a:latin typeface="Times New Roman" panose="02020603050405020304" pitchFamily="18" charset="0"/>
                <a:cs typeface="Times New Roman" panose="02020603050405020304" pitchFamily="18" charset="0"/>
              </a:rPr>
              <a:t>sauaina</a:t>
            </a:r>
            <a:r>
              <a:rPr lang="en-US" sz="6000" b="1" dirty="0">
                <a:solidFill>
                  <a:srgbClr val="FFFF00"/>
                </a:solidFill>
                <a:latin typeface="Times New Roman" panose="02020603050405020304" pitchFamily="18" charset="0"/>
                <a:cs typeface="Times New Roman" panose="02020603050405020304" pitchFamily="18" charset="0"/>
              </a:rPr>
              <a:t>)</a:t>
            </a:r>
            <a:r>
              <a:rPr lang="en-US" sz="6000" dirty="0">
                <a:solidFill>
                  <a:prstClr val="white"/>
                </a:solidFill>
                <a:latin typeface="Times New Roman" panose="02020603050405020304" pitchFamily="18" charset="0"/>
                <a:cs typeface="Times New Roman" panose="02020603050405020304" pitchFamily="18" charset="0"/>
              </a:rPr>
              <a:t>, but not forsaken; </a:t>
            </a:r>
            <a:r>
              <a:rPr lang="en-US" sz="6000" b="1" dirty="0">
                <a:solidFill>
                  <a:srgbClr val="FFFF00"/>
                </a:solidFill>
                <a:latin typeface="Times New Roman" panose="02020603050405020304" pitchFamily="18" charset="0"/>
                <a:cs typeface="Times New Roman" panose="02020603050405020304" pitchFamily="18" charset="0"/>
              </a:rPr>
              <a:t>struck down (</a:t>
            </a:r>
            <a:r>
              <a:rPr lang="en-US" sz="6000" b="1" dirty="0" err="1">
                <a:solidFill>
                  <a:srgbClr val="FFFF00"/>
                </a:solidFill>
                <a:latin typeface="Times New Roman" panose="02020603050405020304" pitchFamily="18" charset="0"/>
                <a:cs typeface="Times New Roman" panose="02020603050405020304" pitchFamily="18" charset="0"/>
              </a:rPr>
              <a:t>lafotuina</a:t>
            </a:r>
            <a:r>
              <a:rPr lang="en-US" sz="6000" b="1" dirty="0">
                <a:solidFill>
                  <a:srgbClr val="FFFF00"/>
                </a:solidFill>
                <a:latin typeface="Times New Roman" panose="02020603050405020304" pitchFamily="18" charset="0"/>
                <a:cs typeface="Times New Roman" panose="02020603050405020304" pitchFamily="18" charset="0"/>
              </a:rPr>
              <a:t> i </a:t>
            </a:r>
            <a:r>
              <a:rPr lang="en-US" sz="6000" b="1" dirty="0" err="1">
                <a:solidFill>
                  <a:srgbClr val="FFFF00"/>
                </a:solidFill>
                <a:latin typeface="Times New Roman" panose="02020603050405020304" pitchFamily="18" charset="0"/>
                <a:cs typeface="Times New Roman" panose="02020603050405020304" pitchFamily="18" charset="0"/>
              </a:rPr>
              <a:t>lalo</a:t>
            </a:r>
            <a:r>
              <a:rPr lang="en-US" sz="6000" b="1" dirty="0">
                <a:solidFill>
                  <a:srgbClr val="FFFF00"/>
                </a:solidFill>
                <a:latin typeface="Times New Roman" panose="02020603050405020304" pitchFamily="18" charset="0"/>
                <a:cs typeface="Times New Roman" panose="02020603050405020304" pitchFamily="18" charset="0"/>
              </a:rPr>
              <a:t>)</a:t>
            </a:r>
            <a:r>
              <a:rPr lang="en-US" sz="6000" dirty="0">
                <a:solidFill>
                  <a:prstClr val="white"/>
                </a:solidFill>
                <a:latin typeface="Times New Roman" panose="02020603050405020304" pitchFamily="18" charset="0"/>
                <a:cs typeface="Times New Roman" panose="02020603050405020304" pitchFamily="18" charset="0"/>
              </a:rPr>
              <a:t>, but not destroyed— </a:t>
            </a:r>
            <a:r>
              <a:rPr lang="en-US" sz="6000" baseline="30000" dirty="0">
                <a:solidFill>
                  <a:prstClr val="white"/>
                </a:solidFill>
                <a:latin typeface="Times New Roman" panose="02020603050405020304" pitchFamily="18" charset="0"/>
                <a:cs typeface="Times New Roman" panose="02020603050405020304" pitchFamily="18" charset="0"/>
              </a:rPr>
              <a:t>10 </a:t>
            </a:r>
            <a:r>
              <a:rPr lang="en-US" sz="6000" dirty="0">
                <a:solidFill>
                  <a:prstClr val="white"/>
                </a:solidFill>
                <a:latin typeface="Times New Roman" panose="02020603050405020304" pitchFamily="18" charset="0"/>
                <a:cs typeface="Times New Roman" panose="02020603050405020304" pitchFamily="18" charset="0"/>
              </a:rPr>
              <a:t>always carrying about in the body the dying of the Lord Jesus, </a:t>
            </a:r>
            <a:r>
              <a:rPr lang="en-US" sz="6000" b="1" u="sng" dirty="0">
                <a:solidFill>
                  <a:prstClr val="white"/>
                </a:solidFill>
                <a:latin typeface="Times New Roman" panose="02020603050405020304" pitchFamily="18" charset="0"/>
                <a:cs typeface="Times New Roman" panose="02020603050405020304" pitchFamily="18" charset="0"/>
              </a:rPr>
              <a:t>that the life of Jesus also may be manifested in our body</a:t>
            </a:r>
            <a:r>
              <a:rPr lang="en-US" sz="6000" dirty="0">
                <a:solidFill>
                  <a:prstClr val="white"/>
                </a:solidFill>
                <a:latin typeface="Times New Roman" panose="02020603050405020304" pitchFamily="18" charset="0"/>
                <a:cs typeface="Times New Roman" panose="02020603050405020304" pitchFamily="18" charset="0"/>
              </a:rPr>
              <a:t>. </a:t>
            </a:r>
            <a:r>
              <a:rPr lang="en-US" sz="6000" baseline="30000" dirty="0">
                <a:solidFill>
                  <a:prstClr val="white"/>
                </a:solidFill>
                <a:latin typeface="Times New Roman" panose="02020603050405020304" pitchFamily="18" charset="0"/>
                <a:cs typeface="Times New Roman" panose="02020603050405020304" pitchFamily="18" charset="0"/>
              </a:rPr>
              <a:t>11 </a:t>
            </a:r>
            <a:r>
              <a:rPr lang="en-US" sz="6000" dirty="0">
                <a:solidFill>
                  <a:prstClr val="white"/>
                </a:solidFill>
                <a:latin typeface="Times New Roman" panose="02020603050405020304" pitchFamily="18" charset="0"/>
                <a:cs typeface="Times New Roman" panose="02020603050405020304" pitchFamily="18" charset="0"/>
              </a:rPr>
              <a:t>For we who live are always </a:t>
            </a:r>
            <a:r>
              <a:rPr lang="en-US" sz="6000" b="1" u="sng" dirty="0">
                <a:solidFill>
                  <a:srgbClr val="FFFF00"/>
                </a:solidFill>
                <a:latin typeface="Times New Roman" panose="02020603050405020304" pitchFamily="18" charset="0"/>
                <a:cs typeface="Times New Roman" panose="02020603050405020304" pitchFamily="18" charset="0"/>
              </a:rPr>
              <a:t>delivered to death</a:t>
            </a:r>
            <a:r>
              <a:rPr lang="en-US" sz="6000" b="1" dirty="0">
                <a:solidFill>
                  <a:prstClr val="white"/>
                </a:solidFill>
                <a:latin typeface="Times New Roman" panose="02020603050405020304" pitchFamily="18" charset="0"/>
                <a:cs typeface="Times New Roman" panose="02020603050405020304" pitchFamily="18" charset="0"/>
              </a:rPr>
              <a:t> </a:t>
            </a:r>
            <a:r>
              <a:rPr lang="en-US" sz="6000" b="1" dirty="0">
                <a:solidFill>
                  <a:srgbClr val="FFFF00"/>
                </a:solidFill>
                <a:latin typeface="Times New Roman" panose="02020603050405020304" pitchFamily="18" charset="0"/>
                <a:cs typeface="Times New Roman" panose="02020603050405020304" pitchFamily="18" charset="0"/>
              </a:rPr>
              <a:t>(</a:t>
            </a:r>
            <a:r>
              <a:rPr lang="en-US" sz="6000" b="1" dirty="0" err="1">
                <a:solidFill>
                  <a:srgbClr val="FFFF00"/>
                </a:solidFill>
                <a:latin typeface="Times New Roman" panose="02020603050405020304" pitchFamily="18" charset="0"/>
                <a:cs typeface="Times New Roman" panose="02020603050405020304" pitchFamily="18" charset="0"/>
              </a:rPr>
              <a:t>tuuina</a:t>
            </a:r>
            <a:r>
              <a:rPr lang="en-US" sz="6000" b="1" dirty="0">
                <a:solidFill>
                  <a:srgbClr val="FFFF00"/>
                </a:solidFill>
                <a:latin typeface="Times New Roman" panose="02020603050405020304" pitchFamily="18" charset="0"/>
                <a:cs typeface="Times New Roman" panose="02020603050405020304" pitchFamily="18" charset="0"/>
              </a:rPr>
              <a:t> </a:t>
            </a:r>
            <a:r>
              <a:rPr lang="en-US" sz="6000" b="1" dirty="0" err="1">
                <a:solidFill>
                  <a:srgbClr val="FFFF00"/>
                </a:solidFill>
                <a:latin typeface="Times New Roman" panose="02020603050405020304" pitchFamily="18" charset="0"/>
                <a:cs typeface="Times New Roman" panose="02020603050405020304" pitchFamily="18" charset="0"/>
              </a:rPr>
              <a:t>atu</a:t>
            </a:r>
            <a:r>
              <a:rPr lang="en-US" sz="6000" b="1" dirty="0">
                <a:solidFill>
                  <a:srgbClr val="FFFF00"/>
                </a:solidFill>
                <a:latin typeface="Times New Roman" panose="02020603050405020304" pitchFamily="18" charset="0"/>
                <a:cs typeface="Times New Roman" panose="02020603050405020304" pitchFamily="18" charset="0"/>
              </a:rPr>
              <a:t> pea lava i le </a:t>
            </a:r>
            <a:r>
              <a:rPr lang="en-US" sz="6000" b="1" dirty="0" err="1">
                <a:solidFill>
                  <a:srgbClr val="FFFF00"/>
                </a:solidFill>
                <a:latin typeface="Times New Roman" panose="02020603050405020304" pitchFamily="18" charset="0"/>
                <a:cs typeface="Times New Roman" panose="02020603050405020304" pitchFamily="18" charset="0"/>
              </a:rPr>
              <a:t>oti</a:t>
            </a:r>
            <a:r>
              <a:rPr lang="en-US" sz="6000" b="1" dirty="0">
                <a:solidFill>
                  <a:srgbClr val="FFFF00"/>
                </a:solidFill>
                <a:latin typeface="Times New Roman" panose="02020603050405020304" pitchFamily="18" charset="0"/>
                <a:cs typeface="Times New Roman" panose="02020603050405020304" pitchFamily="18" charset="0"/>
              </a:rPr>
              <a:t>)</a:t>
            </a:r>
            <a:r>
              <a:rPr lang="en-US" sz="6000" dirty="0">
                <a:solidFill>
                  <a:srgbClr val="FFFF00"/>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for Jesus’ sake, that </a:t>
            </a:r>
            <a:r>
              <a:rPr lang="en-US" sz="6000" b="1" u="sng" dirty="0">
                <a:solidFill>
                  <a:prstClr val="white"/>
                </a:solidFill>
                <a:latin typeface="Times New Roman" panose="02020603050405020304" pitchFamily="18" charset="0"/>
                <a:cs typeface="Times New Roman" panose="02020603050405020304" pitchFamily="18" charset="0"/>
              </a:rPr>
              <a:t>the life of Jesus also may be manifested in our mortal flesh</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07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smtClean="0">
                <a:solidFill>
                  <a:prstClr val="white"/>
                </a:solidFill>
                <a:latin typeface="Times New Roman" panose="02020603050405020304" pitchFamily="18" charset="0"/>
                <a:cs typeface="Times New Roman" panose="02020603050405020304" pitchFamily="18" charset="0"/>
              </a:rPr>
              <a:t>NOTE:</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4857" y="1663573"/>
            <a:ext cx="11597293" cy="646331"/>
          </a:xfrm>
          <a:prstGeom prst="rect">
            <a:avLst/>
          </a:prstGeom>
          <a:effectLst>
            <a:outerShdw blurRad="50800" dist="38100" dir="4800000" algn="ctr" rotWithShape="0">
              <a:schemeClr val="bg1"/>
            </a:outerShdw>
          </a:effectLst>
        </p:spPr>
        <p:txBody>
          <a:bodyPr wrap="square">
            <a:spAutoFit/>
          </a:bodyPr>
          <a:lstStyle/>
          <a:p>
            <a:r>
              <a:rPr lang="en-US" sz="3600" dirty="0" smtClean="0">
                <a:solidFill>
                  <a:prstClr val="white"/>
                </a:solidFill>
                <a:latin typeface="Times New Roman" panose="02020603050405020304" pitchFamily="18" charset="0"/>
                <a:cs typeface="Times New Roman" panose="02020603050405020304" pitchFamily="18" charset="0"/>
              </a:rPr>
              <a:t>The Gospel </a:t>
            </a:r>
            <a:r>
              <a:rPr lang="en-US" sz="3600" b="1" dirty="0" smtClean="0">
                <a:solidFill>
                  <a:srgbClr val="FFFF00"/>
                </a:solidFill>
                <a:latin typeface="Times New Roman" panose="02020603050405020304" pitchFamily="18" charset="0"/>
                <a:cs typeface="Times New Roman" panose="02020603050405020304" pitchFamily="18" charset="0"/>
              </a:rPr>
              <a:t>preserves</a:t>
            </a:r>
            <a:r>
              <a:rPr lang="en-US" sz="3600" dirty="0" smtClean="0">
                <a:solidFill>
                  <a:prstClr val="white"/>
                </a:solidFill>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4856" y="2248348"/>
            <a:ext cx="11597293" cy="646331"/>
          </a:xfrm>
          <a:prstGeom prst="rect">
            <a:avLst/>
          </a:prstGeom>
          <a:effectLst>
            <a:outerShdw blurRad="50800" dist="38100" dir="4800000" algn="ctr" rotWithShape="0">
              <a:schemeClr val="bg1"/>
            </a:outerShdw>
          </a:effectLst>
        </p:spPr>
        <p:txBody>
          <a:bodyPr wrap="square">
            <a:spAutoFit/>
          </a:bodyPr>
          <a:lstStyle/>
          <a:p>
            <a:r>
              <a:rPr lang="en-US" sz="3600" dirty="0">
                <a:solidFill>
                  <a:prstClr val="white"/>
                </a:solidFill>
                <a:latin typeface="Times New Roman" panose="02020603050405020304" pitchFamily="18" charset="0"/>
                <a:cs typeface="Times New Roman" panose="02020603050405020304" pitchFamily="18" charset="0"/>
              </a:rPr>
              <a:t>T</a:t>
            </a:r>
            <a:r>
              <a:rPr lang="en-US" sz="3600" dirty="0" smtClean="0">
                <a:solidFill>
                  <a:prstClr val="white"/>
                </a:solidFill>
                <a:latin typeface="Times New Roman" panose="02020603050405020304" pitchFamily="18" charset="0"/>
                <a:cs typeface="Times New Roman" panose="02020603050405020304" pitchFamily="18" charset="0"/>
              </a:rPr>
              <a:t>he Gospel is a </a:t>
            </a:r>
            <a:r>
              <a:rPr lang="en-US" sz="3600" b="1" dirty="0" smtClean="0">
                <a:solidFill>
                  <a:srgbClr val="FFFF00"/>
                </a:solidFill>
                <a:latin typeface="Times New Roman" panose="02020603050405020304" pitchFamily="18" charset="0"/>
                <a:cs typeface="Times New Roman" panose="02020603050405020304" pitchFamily="18" charset="0"/>
              </a:rPr>
              <a:t>preservative</a:t>
            </a:r>
            <a:r>
              <a:rPr lang="en-US" sz="3600" dirty="0" smtClean="0">
                <a:solidFill>
                  <a:prstClr val="white"/>
                </a:solidFill>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sp>
        <p:nvSpPr>
          <p:cNvPr id="6" name="Rectangle 5"/>
          <p:cNvSpPr/>
          <p:nvPr/>
        </p:nvSpPr>
        <p:spPr>
          <a:xfrm>
            <a:off x="394855" y="4568405"/>
            <a:ext cx="11597293" cy="1200329"/>
          </a:xfrm>
          <a:prstGeom prst="rect">
            <a:avLst/>
          </a:prstGeom>
          <a:effectLst>
            <a:outerShdw blurRad="50800" dist="38100" dir="4800000" algn="ctr" rotWithShape="0">
              <a:schemeClr val="bg1"/>
            </a:outerShdw>
          </a:effectLst>
        </p:spPr>
        <p:txBody>
          <a:bodyPr wrap="square">
            <a:spAutoFit/>
          </a:bodyPr>
          <a:lstStyle/>
          <a:p>
            <a:r>
              <a:rPr lang="en-US" sz="3600" dirty="0" smtClean="0">
                <a:solidFill>
                  <a:prstClr val="white"/>
                </a:solidFill>
                <a:latin typeface="Times New Roman" panose="02020603050405020304" pitchFamily="18" charset="0"/>
                <a:cs typeface="Times New Roman" panose="02020603050405020304" pitchFamily="18" charset="0"/>
              </a:rPr>
              <a:t>Therefore, the Gospel is a </a:t>
            </a:r>
            <a:r>
              <a:rPr lang="en-US" sz="3600" b="1" dirty="0" smtClean="0">
                <a:solidFill>
                  <a:srgbClr val="FFFF00"/>
                </a:solidFill>
                <a:latin typeface="Times New Roman" panose="02020603050405020304" pitchFamily="18" charset="0"/>
                <a:cs typeface="Times New Roman" panose="02020603050405020304" pitchFamily="18" charset="0"/>
              </a:rPr>
              <a:t>preservative found in a vessel that can be shaken</a:t>
            </a:r>
            <a:r>
              <a:rPr lang="en-US" sz="3600" dirty="0" smtClean="0">
                <a:solidFill>
                  <a:prstClr val="white"/>
                </a:solidFill>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4855" y="2833123"/>
            <a:ext cx="11597293" cy="646331"/>
          </a:xfrm>
          <a:prstGeom prst="rect">
            <a:avLst/>
          </a:prstGeom>
          <a:effectLst>
            <a:outerShdw blurRad="50800" dist="38100" dir="4800000" algn="ctr" rotWithShape="0">
              <a:schemeClr val="bg1"/>
            </a:outerShdw>
          </a:effectLst>
        </p:spPr>
        <p:txBody>
          <a:bodyPr wrap="square">
            <a:spAutoFit/>
          </a:bodyPr>
          <a:lstStyle/>
          <a:p>
            <a:r>
              <a:rPr lang="en-US" sz="3600" dirty="0">
                <a:solidFill>
                  <a:prstClr val="white"/>
                </a:solidFill>
                <a:latin typeface="Times New Roman" panose="02020603050405020304" pitchFamily="18" charset="0"/>
                <a:cs typeface="Times New Roman" panose="02020603050405020304" pitchFamily="18" charset="0"/>
              </a:rPr>
              <a:t>T</a:t>
            </a:r>
            <a:r>
              <a:rPr lang="en-US" sz="3600" dirty="0" smtClean="0">
                <a:solidFill>
                  <a:prstClr val="white"/>
                </a:solidFill>
                <a:latin typeface="Times New Roman" panose="02020603050405020304" pitchFamily="18" charset="0"/>
                <a:cs typeface="Times New Roman" panose="02020603050405020304" pitchFamily="18" charset="0"/>
              </a:rPr>
              <a:t>he Gospel can be found in a </a:t>
            </a:r>
            <a:r>
              <a:rPr lang="en-US" sz="3600" b="1" dirty="0" smtClean="0">
                <a:solidFill>
                  <a:srgbClr val="FFFF00"/>
                </a:solidFill>
                <a:latin typeface="Times New Roman" panose="02020603050405020304" pitchFamily="18" charset="0"/>
                <a:cs typeface="Times New Roman" panose="02020603050405020304" pitchFamily="18" charset="0"/>
              </a:rPr>
              <a:t>vessel</a:t>
            </a:r>
            <a:r>
              <a:rPr lang="en-US" sz="3600" dirty="0" smtClean="0">
                <a:solidFill>
                  <a:prstClr val="white"/>
                </a:solidFill>
                <a:latin typeface="Times New Roman" panose="02020603050405020304" pitchFamily="18" charset="0"/>
                <a:cs typeface="Times New Roman" panose="02020603050405020304" pitchFamily="18" charset="0"/>
              </a:rPr>
              <a:t>.</a:t>
            </a:r>
          </a:p>
        </p:txBody>
      </p:sp>
      <p:sp>
        <p:nvSpPr>
          <p:cNvPr id="8" name="Rectangle 7"/>
          <p:cNvSpPr/>
          <p:nvPr/>
        </p:nvSpPr>
        <p:spPr>
          <a:xfrm>
            <a:off x="394855" y="3479454"/>
            <a:ext cx="11597293" cy="646331"/>
          </a:xfrm>
          <a:prstGeom prst="rect">
            <a:avLst/>
          </a:prstGeom>
          <a:effectLst>
            <a:outerShdw blurRad="50800" dist="38100" dir="4800000" algn="ctr" rotWithShape="0">
              <a:schemeClr val="bg1"/>
            </a:outerShdw>
          </a:effectLst>
        </p:spPr>
        <p:txBody>
          <a:bodyPr wrap="square">
            <a:spAutoFit/>
          </a:bodyPr>
          <a:lstStyle/>
          <a:p>
            <a:r>
              <a:rPr lang="en-US" sz="3600" dirty="0">
                <a:solidFill>
                  <a:prstClr val="white"/>
                </a:solidFill>
                <a:latin typeface="Times New Roman" panose="02020603050405020304" pitchFamily="18" charset="0"/>
                <a:cs typeface="Times New Roman" panose="02020603050405020304" pitchFamily="18" charset="0"/>
              </a:rPr>
              <a:t>T</a:t>
            </a:r>
            <a:r>
              <a:rPr lang="en-US" sz="3600" dirty="0" smtClean="0">
                <a:solidFill>
                  <a:prstClr val="white"/>
                </a:solidFill>
                <a:latin typeface="Times New Roman" panose="02020603050405020304" pitchFamily="18" charset="0"/>
                <a:cs typeface="Times New Roman" panose="02020603050405020304" pitchFamily="18" charset="0"/>
              </a:rPr>
              <a:t>he vessel can be </a:t>
            </a:r>
            <a:r>
              <a:rPr lang="en-US" sz="3600" b="1" dirty="0" smtClean="0">
                <a:solidFill>
                  <a:prstClr val="white"/>
                </a:solidFill>
                <a:latin typeface="Times New Roman" panose="02020603050405020304" pitchFamily="18" charset="0"/>
                <a:cs typeface="Times New Roman" panose="02020603050405020304" pitchFamily="18" charset="0"/>
              </a:rPr>
              <a:t>“shaken”</a:t>
            </a:r>
            <a:r>
              <a:rPr lang="en-US" sz="3600" dirty="0" smtClean="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9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9319" y="14443"/>
            <a:ext cx="5107132" cy="6843557"/>
          </a:xfrm>
          <a:prstGeom prst="rect">
            <a:avLst/>
          </a:prstGeom>
        </p:spPr>
      </p:pic>
    </p:spTree>
    <p:extLst>
      <p:ext uri="{BB962C8B-B14F-4D97-AF65-F5344CB8AC3E}">
        <p14:creationId xmlns:p14="http://schemas.microsoft.com/office/powerpoint/2010/main" val="3263657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9" y="1442291"/>
            <a:ext cx="10699173" cy="4985980"/>
          </a:xfrm>
          <a:prstGeom prst="rect">
            <a:avLst/>
          </a:prstGeom>
        </p:spPr>
        <p:txBody>
          <a:bodyPr wrap="square">
            <a:spAutoFit/>
          </a:bodyPr>
          <a:lstStyle/>
          <a:p>
            <a:r>
              <a:rPr lang="en-US" sz="3600" b="1" dirty="0" smtClean="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Hook</a:t>
            </a:r>
            <a:r>
              <a:rPr lang="en-US" sz="3600" b="1" dirty="0" smtClean="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The </a:t>
            </a:r>
            <a:r>
              <a:rPr lang="en-US" sz="3600" b="1" u="sng" dirty="0" smtClean="0">
                <a:latin typeface="Times New Roman" panose="02020603050405020304" pitchFamily="18" charset="0"/>
                <a:cs typeface="Times New Roman" panose="02020603050405020304" pitchFamily="18" charset="0"/>
              </a:rPr>
              <a:t>contents</a:t>
            </a:r>
            <a:r>
              <a:rPr lang="en-US" sz="3600" dirty="0" smtClean="0">
                <a:latin typeface="Times New Roman" panose="02020603050405020304" pitchFamily="18" charset="0"/>
                <a:cs typeface="Times New Roman" panose="02020603050405020304" pitchFamily="18" charset="0"/>
              </a:rPr>
              <a:t> of the filthy lyrics, </a:t>
            </a:r>
            <a:r>
              <a:rPr lang="en-US" sz="3600" b="1" u="sng" dirty="0" smtClean="0">
                <a:latin typeface="Times New Roman" panose="02020603050405020304" pitchFamily="18" charset="0"/>
                <a:cs typeface="Times New Roman" panose="02020603050405020304" pitchFamily="18" charset="0"/>
              </a:rPr>
              <a:t>contain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300" dirty="0" smtClean="0">
                <a:solidFill>
                  <a:srgbClr val="FFFF00"/>
                </a:solidFill>
                <a:latin typeface="Times New Roman" panose="02020603050405020304" pitchFamily="18" charset="0"/>
                <a:cs typeface="Times New Roman" panose="02020603050405020304" pitchFamily="18" charset="0"/>
              </a:rPr>
              <a:t>“… Shake it </a:t>
            </a:r>
            <a:r>
              <a:rPr lang="en-US" sz="3300" dirty="0" smtClean="0">
                <a:latin typeface="Times New Roman" panose="02020603050405020304" pitchFamily="18" charset="0"/>
                <a:cs typeface="Times New Roman" panose="02020603050405020304" pitchFamily="18" charset="0"/>
              </a:rPr>
              <a:t>like </a:t>
            </a:r>
            <a:r>
              <a:rPr lang="en-US" sz="3300" dirty="0">
                <a:latin typeface="Times New Roman" panose="02020603050405020304" pitchFamily="18" charset="0"/>
                <a:cs typeface="Times New Roman" panose="02020603050405020304" pitchFamily="18" charset="0"/>
              </a:rPr>
              <a:t>a </a:t>
            </a:r>
            <a:r>
              <a:rPr lang="en-US" sz="3300" dirty="0">
                <a:solidFill>
                  <a:srgbClr val="FFFF00"/>
                </a:solidFill>
                <a:latin typeface="Times New Roman" panose="02020603050405020304" pitchFamily="18" charset="0"/>
                <a:cs typeface="Times New Roman" panose="02020603050405020304" pitchFamily="18" charset="0"/>
              </a:rPr>
              <a:t>salt shaker </a:t>
            </a:r>
            <a:r>
              <a:rPr lang="en-US" sz="3300" dirty="0">
                <a:latin typeface="Times New Roman" panose="02020603050405020304" pitchFamily="18" charset="0"/>
                <a:cs typeface="Times New Roman" panose="02020603050405020304" pitchFamily="18" charset="0"/>
              </a:rPr>
              <a:t>(shake </a:t>
            </a:r>
            <a:r>
              <a:rPr lang="en-US" sz="3300" dirty="0" smtClean="0">
                <a:latin typeface="Times New Roman" panose="02020603050405020304" pitchFamily="18" charset="0"/>
                <a:cs typeface="Times New Roman" panose="02020603050405020304" pitchFamily="18" charset="0"/>
              </a:rPr>
              <a:t>it like </a:t>
            </a:r>
            <a:r>
              <a:rPr lang="en-US" sz="3300" dirty="0">
                <a:latin typeface="Times New Roman" panose="02020603050405020304" pitchFamily="18" charset="0"/>
                <a:cs typeface="Times New Roman" panose="02020603050405020304" pitchFamily="18" charset="0"/>
              </a:rPr>
              <a:t>a </a:t>
            </a:r>
            <a:r>
              <a:rPr lang="en-US" sz="3300" dirty="0">
                <a:solidFill>
                  <a:srgbClr val="FFFF00"/>
                </a:solidFill>
                <a:latin typeface="Times New Roman" panose="02020603050405020304" pitchFamily="18" charset="0"/>
                <a:cs typeface="Times New Roman" panose="02020603050405020304" pitchFamily="18" charset="0"/>
              </a:rPr>
              <a:t>salt shaker</a:t>
            </a:r>
            <a:r>
              <a:rPr lang="en-US" sz="3300" dirty="0">
                <a:latin typeface="Times New Roman" panose="02020603050405020304" pitchFamily="18" charset="0"/>
                <a:cs typeface="Times New Roman" panose="02020603050405020304" pitchFamily="18" charset="0"/>
              </a:rPr>
              <a:t>)</a:t>
            </a:r>
          </a:p>
          <a:p>
            <a:r>
              <a:rPr lang="en-US" sz="3300" dirty="0">
                <a:solidFill>
                  <a:srgbClr val="FFFF00"/>
                </a:solidFill>
                <a:latin typeface="Times New Roman" panose="02020603050405020304" pitchFamily="18" charset="0"/>
                <a:cs typeface="Times New Roman" panose="02020603050405020304" pitchFamily="18" charset="0"/>
              </a:rPr>
              <a:t>Shake </a:t>
            </a:r>
            <a:r>
              <a:rPr lang="en-US" sz="3300" dirty="0" smtClean="0">
                <a:solidFill>
                  <a:srgbClr val="FFFF00"/>
                </a:solidFill>
                <a:latin typeface="Times New Roman" panose="02020603050405020304" pitchFamily="18" charset="0"/>
                <a:cs typeface="Times New Roman" panose="02020603050405020304" pitchFamily="18" charset="0"/>
              </a:rPr>
              <a:t>it </a:t>
            </a:r>
            <a:r>
              <a:rPr lang="en-US" sz="3300" dirty="0" smtClean="0">
                <a:latin typeface="Times New Roman" panose="02020603050405020304" pitchFamily="18" charset="0"/>
                <a:cs typeface="Times New Roman" panose="02020603050405020304" pitchFamily="18" charset="0"/>
              </a:rPr>
              <a:t>like </a:t>
            </a:r>
            <a:r>
              <a:rPr lang="en-US" sz="3300" dirty="0">
                <a:latin typeface="Times New Roman" panose="02020603050405020304" pitchFamily="18" charset="0"/>
                <a:cs typeface="Times New Roman" panose="02020603050405020304" pitchFamily="18" charset="0"/>
              </a:rPr>
              <a:t>a </a:t>
            </a:r>
            <a:r>
              <a:rPr lang="en-US" sz="3300" dirty="0">
                <a:solidFill>
                  <a:srgbClr val="FFFF00"/>
                </a:solidFill>
                <a:latin typeface="Times New Roman" panose="02020603050405020304" pitchFamily="18" charset="0"/>
                <a:cs typeface="Times New Roman" panose="02020603050405020304" pitchFamily="18" charset="0"/>
              </a:rPr>
              <a:t>salt shaker </a:t>
            </a:r>
            <a:r>
              <a:rPr lang="en-US" sz="3300" dirty="0">
                <a:latin typeface="Times New Roman" panose="02020603050405020304" pitchFamily="18" charset="0"/>
                <a:cs typeface="Times New Roman" panose="02020603050405020304" pitchFamily="18" charset="0"/>
              </a:rPr>
              <a:t>(shake </a:t>
            </a:r>
            <a:r>
              <a:rPr lang="en-US" sz="3300" dirty="0" smtClean="0">
                <a:latin typeface="Times New Roman" panose="02020603050405020304" pitchFamily="18" charset="0"/>
                <a:cs typeface="Times New Roman" panose="02020603050405020304" pitchFamily="18" charset="0"/>
              </a:rPr>
              <a:t>it like </a:t>
            </a:r>
            <a:r>
              <a:rPr lang="en-US" sz="3300" dirty="0">
                <a:latin typeface="Times New Roman" panose="02020603050405020304" pitchFamily="18" charset="0"/>
                <a:cs typeface="Times New Roman" panose="02020603050405020304" pitchFamily="18" charset="0"/>
              </a:rPr>
              <a:t>a </a:t>
            </a:r>
            <a:r>
              <a:rPr lang="en-US" sz="3300" dirty="0">
                <a:solidFill>
                  <a:srgbClr val="FFFF00"/>
                </a:solidFill>
                <a:latin typeface="Times New Roman" panose="02020603050405020304" pitchFamily="18" charset="0"/>
                <a:cs typeface="Times New Roman" panose="02020603050405020304" pitchFamily="18" charset="0"/>
              </a:rPr>
              <a:t>salt shaker</a:t>
            </a:r>
            <a:r>
              <a:rPr lang="en-US" sz="3300" dirty="0" smtClean="0">
                <a:latin typeface="Times New Roman" panose="02020603050405020304" pitchFamily="18" charset="0"/>
                <a:cs typeface="Times New Roman" panose="02020603050405020304" pitchFamily="18" charset="0"/>
              </a:rPr>
              <a:t>) …”</a:t>
            </a:r>
            <a:endParaRPr lang="en-US" sz="33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104909" y="219939"/>
            <a:ext cx="3761509" cy="3761509"/>
          </a:xfrm>
          <a:prstGeom prst="rect">
            <a:avLst/>
          </a:prstGeom>
        </p:spPr>
      </p:pic>
      <p:sp>
        <p:nvSpPr>
          <p:cNvPr id="4" name="Rectangle 3"/>
          <p:cNvSpPr/>
          <p:nvPr/>
        </p:nvSpPr>
        <p:spPr>
          <a:xfrm>
            <a:off x="533399" y="219939"/>
            <a:ext cx="6459683" cy="923330"/>
          </a:xfrm>
          <a:prstGeom prst="rect">
            <a:avLst/>
          </a:prstGeom>
        </p:spPr>
        <p:txBody>
          <a:bodyPr wrap="square">
            <a:spAutoFit/>
          </a:bodyPr>
          <a:lstStyle/>
          <a:p>
            <a:pPr lvl="0"/>
            <a:r>
              <a:rPr lang="en-US" sz="5400" dirty="0">
                <a:solidFill>
                  <a:srgbClr val="FFFF00"/>
                </a:solidFill>
                <a:latin typeface="Times New Roman" panose="02020603050405020304" pitchFamily="18" charset="0"/>
                <a:cs typeface="Times New Roman" panose="02020603050405020304" pitchFamily="18" charset="0"/>
              </a:rPr>
              <a:t>SALT </a:t>
            </a:r>
            <a:r>
              <a:rPr lang="en-US" sz="5400" dirty="0" smtClean="0">
                <a:solidFill>
                  <a:srgbClr val="FFFF00"/>
                </a:solidFill>
                <a:latin typeface="Times New Roman" panose="02020603050405020304" pitchFamily="18" charset="0"/>
                <a:cs typeface="Times New Roman" panose="02020603050405020304" pitchFamily="18" charset="0"/>
              </a:rPr>
              <a:t>SHAKER </a:t>
            </a:r>
            <a:r>
              <a:rPr lang="en-US" sz="2400" dirty="0" smtClean="0">
                <a:solidFill>
                  <a:srgbClr val="FFFF00"/>
                </a:solidFill>
                <a:latin typeface="Times New Roman" panose="02020603050405020304" pitchFamily="18" charset="0"/>
                <a:cs typeface="Times New Roman" panose="02020603050405020304" pitchFamily="18" charset="0"/>
              </a:rPr>
              <a:t>(counterfeit)</a:t>
            </a:r>
            <a:endParaRPr 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85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719" y="820881"/>
            <a:ext cx="11159836" cy="1323439"/>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The </a:t>
            </a:r>
            <a:r>
              <a:rPr lang="en-US" sz="4000" b="1" dirty="0" smtClean="0">
                <a:latin typeface="Times New Roman" panose="02020603050405020304" pitchFamily="18" charset="0"/>
                <a:cs typeface="Times New Roman" panose="02020603050405020304" pitchFamily="18" charset="0"/>
              </a:rPr>
              <a:t>Devil</a:t>
            </a:r>
            <a:r>
              <a:rPr lang="en-US" sz="4000" dirty="0" smtClean="0">
                <a:latin typeface="Times New Roman" panose="02020603050405020304" pitchFamily="18" charset="0"/>
                <a:cs typeface="Times New Roman" panose="02020603050405020304" pitchFamily="18" charset="0"/>
              </a:rPr>
              <a:t> wants you to </a:t>
            </a:r>
            <a:r>
              <a:rPr lang="en-US" sz="4000" b="1" dirty="0" smtClean="0">
                <a:solidFill>
                  <a:srgbClr val="FFFF00"/>
                </a:solidFill>
                <a:latin typeface="Times New Roman" panose="02020603050405020304" pitchFamily="18" charset="0"/>
                <a:cs typeface="Times New Roman" panose="02020603050405020304" pitchFamily="18" charset="0"/>
              </a:rPr>
              <a:t>SHAKE IT</a:t>
            </a:r>
            <a:r>
              <a:rPr lang="en-US" sz="4000" dirty="0" smtClean="0">
                <a:latin typeface="Times New Roman" panose="02020603050405020304" pitchFamily="18" charset="0"/>
                <a:cs typeface="Times New Roman" panose="02020603050405020304" pitchFamily="18" charset="0"/>
              </a:rPr>
              <a:t> like a </a:t>
            </a:r>
            <a:r>
              <a:rPr lang="en-US" sz="4000" b="1" dirty="0" smtClean="0">
                <a:latin typeface="Times New Roman" panose="02020603050405020304" pitchFamily="18" charset="0"/>
                <a:cs typeface="Times New Roman" panose="02020603050405020304" pitchFamily="18" charset="0"/>
              </a:rPr>
              <a:t>SALT SHAKER</a:t>
            </a:r>
            <a:r>
              <a:rPr lang="en-US" sz="4000" dirty="0" smtClean="0">
                <a:latin typeface="Times New Roman" panose="02020603050405020304" pitchFamily="18" charset="0"/>
                <a:cs typeface="Times New Roman" panose="02020603050405020304" pitchFamily="18" charset="0"/>
              </a:rPr>
              <a:t>,</a:t>
            </a:r>
          </a:p>
        </p:txBody>
      </p:sp>
      <p:sp>
        <p:nvSpPr>
          <p:cNvPr id="3" name="Rectangle 2"/>
          <p:cNvSpPr/>
          <p:nvPr/>
        </p:nvSpPr>
        <p:spPr>
          <a:xfrm>
            <a:off x="550718" y="2999831"/>
            <a:ext cx="11035145" cy="1323439"/>
          </a:xfrm>
          <a:prstGeom prst="rect">
            <a:avLst/>
          </a:prstGeom>
        </p:spPr>
        <p:txBody>
          <a:bodyPr wrap="square">
            <a:spAutoFit/>
          </a:bodyPr>
          <a:lstStyle/>
          <a:p>
            <a:pPr lvl="0"/>
            <a:r>
              <a:rPr lang="en-US" sz="4000" dirty="0">
                <a:solidFill>
                  <a:prstClr val="white"/>
                </a:solidFill>
                <a:latin typeface="Times New Roman" panose="02020603050405020304" pitchFamily="18" charset="0"/>
                <a:cs typeface="Times New Roman" panose="02020603050405020304" pitchFamily="18" charset="0"/>
              </a:rPr>
              <a:t>But </a:t>
            </a:r>
            <a:r>
              <a:rPr lang="en-US" sz="4000" b="1" dirty="0">
                <a:solidFill>
                  <a:prstClr val="white"/>
                </a:solidFill>
                <a:latin typeface="Times New Roman" panose="02020603050405020304" pitchFamily="18" charset="0"/>
                <a:cs typeface="Times New Roman" panose="02020603050405020304" pitchFamily="18" charset="0"/>
              </a:rPr>
              <a:t>God</a:t>
            </a:r>
            <a:r>
              <a:rPr lang="en-US" sz="4000" dirty="0">
                <a:solidFill>
                  <a:prstClr val="white"/>
                </a:solidFill>
                <a:latin typeface="Times New Roman" panose="02020603050405020304" pitchFamily="18" charset="0"/>
                <a:cs typeface="Times New Roman" panose="02020603050405020304" pitchFamily="18" charset="0"/>
              </a:rPr>
              <a:t> wants you to be </a:t>
            </a:r>
            <a:r>
              <a:rPr lang="en-US" sz="4000" b="1" dirty="0">
                <a:solidFill>
                  <a:srgbClr val="FFFF00"/>
                </a:solidFill>
                <a:latin typeface="Times New Roman" panose="02020603050405020304" pitchFamily="18" charset="0"/>
                <a:cs typeface="Times New Roman" panose="02020603050405020304" pitchFamily="18" charset="0"/>
              </a:rPr>
              <a:t>SHAKEN</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smtClean="0">
                <a:solidFill>
                  <a:prstClr val="white"/>
                </a:solidFill>
                <a:latin typeface="Times New Roman" panose="02020603050405020304" pitchFamily="18" charset="0"/>
                <a:cs typeface="Times New Roman" panose="02020603050405020304" pitchFamily="18" charset="0"/>
              </a:rPr>
              <a:t>like a </a:t>
            </a:r>
            <a:r>
              <a:rPr lang="en-US" sz="4000" b="1" dirty="0" smtClean="0">
                <a:solidFill>
                  <a:prstClr val="white"/>
                </a:solidFill>
                <a:latin typeface="Times New Roman" panose="02020603050405020304" pitchFamily="18" charset="0"/>
                <a:cs typeface="Times New Roman" panose="02020603050405020304" pitchFamily="18" charset="0"/>
              </a:rPr>
              <a:t>SALT </a:t>
            </a:r>
            <a:r>
              <a:rPr lang="en-US" sz="4000" b="1" dirty="0">
                <a:solidFill>
                  <a:prstClr val="white"/>
                </a:solidFill>
                <a:latin typeface="Times New Roman" panose="02020603050405020304" pitchFamily="18" charset="0"/>
                <a:cs typeface="Times New Roman" panose="02020603050405020304" pitchFamily="18" charset="0"/>
              </a:rPr>
              <a:t>SHAKER</a:t>
            </a:r>
            <a:r>
              <a:rPr lang="en-US" sz="4000"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97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Matthew </a:t>
            </a:r>
            <a:r>
              <a:rPr lang="en-US" sz="5400" b="1" dirty="0" smtClean="0">
                <a:solidFill>
                  <a:prstClr val="white"/>
                </a:solidFill>
                <a:latin typeface="Times New Roman" panose="02020603050405020304" pitchFamily="18" charset="0"/>
                <a:cs typeface="Times New Roman" panose="02020603050405020304" pitchFamily="18" charset="0"/>
              </a:rPr>
              <a:t>5:13 NKJV</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baseline="30000" dirty="0">
                <a:latin typeface="Times New Roman" panose="02020603050405020304" pitchFamily="18" charset="0"/>
                <a:cs typeface="Times New Roman" panose="02020603050405020304" pitchFamily="18" charset="0"/>
              </a:rPr>
              <a:t>13 </a:t>
            </a:r>
            <a:r>
              <a:rPr lang="en-US" sz="6000" dirty="0">
                <a:latin typeface="Times New Roman" panose="02020603050405020304" pitchFamily="18" charset="0"/>
                <a:cs typeface="Times New Roman" panose="02020603050405020304" pitchFamily="18" charset="0"/>
              </a:rPr>
              <a:t>“</a:t>
            </a:r>
            <a:r>
              <a:rPr lang="en-US" sz="6000" b="1" dirty="0">
                <a:solidFill>
                  <a:srgbClr val="FFFF00"/>
                </a:solidFill>
                <a:latin typeface="Times New Roman" panose="02020603050405020304" pitchFamily="18" charset="0"/>
                <a:cs typeface="Times New Roman" panose="02020603050405020304" pitchFamily="18" charset="0"/>
              </a:rPr>
              <a:t>You are the </a:t>
            </a:r>
            <a:r>
              <a:rPr lang="en-US" sz="6000" b="1" u="sng" dirty="0">
                <a:solidFill>
                  <a:srgbClr val="FFFF00"/>
                </a:solidFill>
                <a:latin typeface="Times New Roman" panose="02020603050405020304" pitchFamily="18" charset="0"/>
                <a:cs typeface="Times New Roman" panose="02020603050405020304" pitchFamily="18" charset="0"/>
              </a:rPr>
              <a:t>salt</a:t>
            </a:r>
            <a:r>
              <a:rPr lang="en-US" sz="6000" dirty="0">
                <a:latin typeface="Times New Roman" panose="02020603050405020304" pitchFamily="18" charset="0"/>
                <a:cs typeface="Times New Roman" panose="02020603050405020304" pitchFamily="18" charset="0"/>
              </a:rPr>
              <a:t> of the earth; but if the salt loses its flavor, how shall it be </a:t>
            </a:r>
            <a:r>
              <a:rPr lang="en-US" sz="6000" b="1" u="sng" dirty="0">
                <a:latin typeface="Times New Roman" panose="02020603050405020304" pitchFamily="18" charset="0"/>
                <a:cs typeface="Times New Roman" panose="02020603050405020304" pitchFamily="18" charset="0"/>
              </a:rPr>
              <a:t>seasoned</a:t>
            </a:r>
            <a:r>
              <a:rPr lang="en-US" sz="6000" dirty="0">
                <a:latin typeface="Times New Roman" panose="02020603050405020304" pitchFamily="18" charset="0"/>
                <a:cs typeface="Times New Roman" panose="02020603050405020304" pitchFamily="18" charset="0"/>
              </a:rPr>
              <a:t>? It is then good for nothing but to be thrown out and trampled underfoot by men</a:t>
            </a:r>
            <a:r>
              <a:rPr lang="en-US" sz="6000" dirty="0" smtClean="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400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Mark </a:t>
            </a:r>
            <a:r>
              <a:rPr lang="en-US" sz="5400" b="1" dirty="0" smtClean="0">
                <a:solidFill>
                  <a:prstClr val="white"/>
                </a:solidFill>
                <a:latin typeface="Times New Roman" panose="02020603050405020304" pitchFamily="18" charset="0"/>
                <a:cs typeface="Times New Roman" panose="02020603050405020304" pitchFamily="18" charset="0"/>
              </a:rPr>
              <a:t>9:49-50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92500" lnSpcReduction="10000"/>
          </a:bodyPr>
          <a:lstStyle/>
          <a:p>
            <a:r>
              <a:rPr lang="en-US" sz="6000" baseline="30000" dirty="0">
                <a:solidFill>
                  <a:prstClr val="white"/>
                </a:solidFill>
                <a:latin typeface="Times New Roman" panose="02020603050405020304" pitchFamily="18" charset="0"/>
                <a:cs typeface="Times New Roman" panose="02020603050405020304" pitchFamily="18" charset="0"/>
              </a:rPr>
              <a:t>49 </a:t>
            </a:r>
            <a:r>
              <a:rPr lang="en-US" sz="6000" dirty="0">
                <a:solidFill>
                  <a:prstClr val="white"/>
                </a:solidFill>
                <a:latin typeface="Times New Roman" panose="02020603050405020304" pitchFamily="18" charset="0"/>
                <a:cs typeface="Times New Roman" panose="02020603050405020304" pitchFamily="18" charset="0"/>
              </a:rPr>
              <a:t>For every one shall be </a:t>
            </a:r>
            <a:r>
              <a:rPr lang="en-US" sz="6000" b="1" dirty="0">
                <a:solidFill>
                  <a:srgbClr val="FFFF00"/>
                </a:solidFill>
                <a:latin typeface="Times New Roman" panose="02020603050405020304" pitchFamily="18" charset="0"/>
                <a:cs typeface="Times New Roman" panose="02020603050405020304" pitchFamily="18" charset="0"/>
              </a:rPr>
              <a:t>salted</a:t>
            </a:r>
            <a:r>
              <a:rPr lang="en-US" sz="6000" b="1" dirty="0">
                <a:solidFill>
                  <a:prstClr val="white"/>
                </a:solidFill>
                <a:latin typeface="Times New Roman" panose="02020603050405020304" pitchFamily="18" charset="0"/>
                <a:cs typeface="Times New Roman" panose="02020603050405020304" pitchFamily="18" charset="0"/>
              </a:rPr>
              <a:t> </a:t>
            </a:r>
            <a:r>
              <a:rPr lang="en-US" sz="6000" b="1" u="sng" dirty="0">
                <a:solidFill>
                  <a:prstClr val="white"/>
                </a:solidFill>
                <a:latin typeface="Times New Roman" panose="02020603050405020304" pitchFamily="18" charset="0"/>
                <a:cs typeface="Times New Roman" panose="02020603050405020304" pitchFamily="18" charset="0"/>
              </a:rPr>
              <a:t>with fire</a:t>
            </a:r>
            <a:r>
              <a:rPr lang="en-US" sz="6000" dirty="0">
                <a:solidFill>
                  <a:prstClr val="white"/>
                </a:solidFill>
                <a:latin typeface="Times New Roman" panose="02020603050405020304" pitchFamily="18" charset="0"/>
                <a:cs typeface="Times New Roman" panose="02020603050405020304" pitchFamily="18" charset="0"/>
              </a:rPr>
              <a:t>, and every sacrifice shall be </a:t>
            </a:r>
            <a:r>
              <a:rPr lang="en-US" sz="6000" b="1" dirty="0">
                <a:solidFill>
                  <a:srgbClr val="FFFF00"/>
                </a:solidFill>
                <a:latin typeface="Times New Roman" panose="02020603050405020304" pitchFamily="18" charset="0"/>
                <a:cs typeface="Times New Roman" panose="02020603050405020304" pitchFamily="18" charset="0"/>
              </a:rPr>
              <a:t>salted</a:t>
            </a:r>
            <a:r>
              <a:rPr lang="en-US" sz="6000" b="1" dirty="0">
                <a:solidFill>
                  <a:prstClr val="white"/>
                </a:solidFill>
                <a:latin typeface="Times New Roman" panose="02020603050405020304" pitchFamily="18" charset="0"/>
                <a:cs typeface="Times New Roman" panose="02020603050405020304" pitchFamily="18" charset="0"/>
              </a:rPr>
              <a:t> </a:t>
            </a:r>
            <a:r>
              <a:rPr lang="en-US" sz="6000" b="1" u="sng" dirty="0">
                <a:solidFill>
                  <a:prstClr val="white"/>
                </a:solidFill>
                <a:latin typeface="Times New Roman" panose="02020603050405020304" pitchFamily="18" charset="0"/>
                <a:cs typeface="Times New Roman" panose="02020603050405020304" pitchFamily="18" charset="0"/>
              </a:rPr>
              <a:t>with </a:t>
            </a:r>
            <a:r>
              <a:rPr lang="en-US" sz="6000" b="1" u="sng" dirty="0" smtClean="0">
                <a:solidFill>
                  <a:prstClr val="white"/>
                </a:solidFill>
                <a:latin typeface="Times New Roman" panose="02020603050405020304" pitchFamily="18" charset="0"/>
                <a:cs typeface="Times New Roman" panose="02020603050405020304" pitchFamily="18" charset="0"/>
              </a:rPr>
              <a:t>salt</a:t>
            </a:r>
            <a:r>
              <a:rPr lang="en-US" sz="6000" dirty="0" smtClean="0">
                <a:solidFill>
                  <a:prstClr val="white"/>
                </a:solidFill>
                <a:latin typeface="Times New Roman" panose="02020603050405020304" pitchFamily="18" charset="0"/>
                <a:cs typeface="Times New Roman" panose="02020603050405020304" pitchFamily="18" charset="0"/>
              </a:rPr>
              <a:t>.</a:t>
            </a:r>
          </a:p>
          <a:p>
            <a:endParaRPr lang="en-US" sz="1100" baseline="30000" dirty="0">
              <a:solidFill>
                <a:prstClr val="white"/>
              </a:solidFill>
              <a:latin typeface="Times New Roman" panose="02020603050405020304" pitchFamily="18" charset="0"/>
              <a:cs typeface="Times New Roman" panose="02020603050405020304" pitchFamily="18" charset="0"/>
            </a:endParaRPr>
          </a:p>
          <a:p>
            <a:r>
              <a:rPr lang="en-US" sz="6000" baseline="30000" dirty="0" smtClean="0">
                <a:solidFill>
                  <a:prstClr val="white"/>
                </a:solidFill>
                <a:latin typeface="Times New Roman" panose="02020603050405020304" pitchFamily="18" charset="0"/>
                <a:cs typeface="Times New Roman" panose="02020603050405020304" pitchFamily="18" charset="0"/>
              </a:rPr>
              <a:t>50</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Salt </a:t>
            </a:r>
            <a:r>
              <a:rPr lang="en-US" sz="6000" i="1" dirty="0">
                <a:solidFill>
                  <a:prstClr val="white"/>
                </a:solidFill>
                <a:latin typeface="Times New Roman" panose="02020603050405020304" pitchFamily="18" charset="0"/>
                <a:cs typeface="Times New Roman" panose="02020603050405020304" pitchFamily="18" charset="0"/>
              </a:rPr>
              <a:t>is</a:t>
            </a:r>
            <a:r>
              <a:rPr lang="en-US" sz="6000" dirty="0">
                <a:solidFill>
                  <a:prstClr val="white"/>
                </a:solidFill>
                <a:latin typeface="Times New Roman" panose="02020603050405020304" pitchFamily="18" charset="0"/>
                <a:cs typeface="Times New Roman" panose="02020603050405020304" pitchFamily="18" charset="0"/>
              </a:rPr>
              <a:t> good: but if the salt have lost his </a:t>
            </a:r>
            <a:r>
              <a:rPr lang="en-US" sz="6000" dirty="0" err="1">
                <a:solidFill>
                  <a:prstClr val="white"/>
                </a:solidFill>
                <a:latin typeface="Times New Roman" panose="02020603050405020304" pitchFamily="18" charset="0"/>
                <a:cs typeface="Times New Roman" panose="02020603050405020304" pitchFamily="18" charset="0"/>
              </a:rPr>
              <a:t>saltness</a:t>
            </a:r>
            <a:r>
              <a:rPr lang="en-US" sz="6000" dirty="0">
                <a:solidFill>
                  <a:prstClr val="white"/>
                </a:solidFill>
                <a:latin typeface="Times New Roman" panose="02020603050405020304" pitchFamily="18" charset="0"/>
                <a:cs typeface="Times New Roman" panose="02020603050405020304" pitchFamily="18" charset="0"/>
              </a:rPr>
              <a:t>, wherewith will ye season it? </a:t>
            </a:r>
            <a:r>
              <a:rPr lang="en-US" sz="6000" b="1" u="sng" dirty="0">
                <a:solidFill>
                  <a:srgbClr val="FFFF00"/>
                </a:solidFill>
                <a:latin typeface="Times New Roman" panose="02020603050405020304" pitchFamily="18" charset="0"/>
                <a:cs typeface="Times New Roman" panose="02020603050405020304" pitchFamily="18" charset="0"/>
              </a:rPr>
              <a:t>Have salt in yourselves</a:t>
            </a:r>
            <a:r>
              <a:rPr lang="en-US" sz="6000" dirty="0">
                <a:solidFill>
                  <a:prstClr val="white"/>
                </a:solidFill>
                <a:latin typeface="Times New Roman" panose="02020603050405020304" pitchFamily="18" charset="0"/>
                <a:cs typeface="Times New Roman" panose="02020603050405020304" pitchFamily="18" charset="0"/>
              </a:rPr>
              <a:t>, and have peace one with another</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4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Mark </a:t>
            </a:r>
            <a:r>
              <a:rPr lang="en-US" sz="5400" b="1" dirty="0" smtClean="0">
                <a:solidFill>
                  <a:prstClr val="white"/>
                </a:solidFill>
                <a:latin typeface="Times New Roman" panose="02020603050405020304" pitchFamily="18" charset="0"/>
                <a:cs typeface="Times New Roman" panose="02020603050405020304" pitchFamily="18" charset="0"/>
              </a:rPr>
              <a:t>16:15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16</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And </a:t>
            </a:r>
            <a:r>
              <a:rPr lang="en-US" sz="6000" dirty="0">
                <a:solidFill>
                  <a:prstClr val="white"/>
                </a:solidFill>
                <a:latin typeface="Times New Roman" panose="02020603050405020304" pitchFamily="18" charset="0"/>
                <a:cs typeface="Times New Roman" panose="02020603050405020304" pitchFamily="18" charset="0"/>
              </a:rPr>
              <a:t>he said unto them, Go ye into all the world, and </a:t>
            </a:r>
            <a:r>
              <a:rPr lang="en-US" sz="6000" b="1" dirty="0">
                <a:solidFill>
                  <a:srgbClr val="FFFF00"/>
                </a:solidFill>
                <a:latin typeface="Times New Roman" panose="02020603050405020304" pitchFamily="18" charset="0"/>
                <a:cs typeface="Times New Roman" panose="02020603050405020304" pitchFamily="18" charset="0"/>
              </a:rPr>
              <a:t>preach the gospel</a:t>
            </a:r>
            <a:r>
              <a:rPr lang="en-US" sz="6000" dirty="0">
                <a:solidFill>
                  <a:prstClr val="white"/>
                </a:solidFill>
                <a:latin typeface="Times New Roman" panose="02020603050405020304" pitchFamily="18" charset="0"/>
                <a:cs typeface="Times New Roman" panose="02020603050405020304" pitchFamily="18" charset="0"/>
              </a:rPr>
              <a:t> to every creature</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835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Acts </a:t>
            </a:r>
            <a:r>
              <a:rPr lang="en-US" sz="5400" b="1" dirty="0" smtClean="0">
                <a:solidFill>
                  <a:prstClr val="white"/>
                </a:solidFill>
                <a:latin typeface="Times New Roman" panose="02020603050405020304" pitchFamily="18" charset="0"/>
                <a:cs typeface="Times New Roman" panose="02020603050405020304" pitchFamily="18" charset="0"/>
              </a:rPr>
              <a:t>14:21-22 NKJV</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92500" lnSpcReduction="20000"/>
          </a:bodyPr>
          <a:lstStyle/>
          <a:p>
            <a:r>
              <a:rPr lang="en-US" sz="6000" baseline="30000" dirty="0">
                <a:solidFill>
                  <a:prstClr val="white"/>
                </a:solidFill>
                <a:latin typeface="Times New Roman" panose="02020603050405020304" pitchFamily="18" charset="0"/>
                <a:cs typeface="Times New Roman" panose="02020603050405020304" pitchFamily="18" charset="0"/>
              </a:rPr>
              <a:t>21 </a:t>
            </a:r>
            <a:r>
              <a:rPr lang="en-US" sz="6000" dirty="0">
                <a:solidFill>
                  <a:prstClr val="white"/>
                </a:solidFill>
                <a:latin typeface="Times New Roman" panose="02020603050405020304" pitchFamily="18" charset="0"/>
                <a:cs typeface="Times New Roman" panose="02020603050405020304" pitchFamily="18" charset="0"/>
              </a:rPr>
              <a:t>And when they </a:t>
            </a:r>
            <a:r>
              <a:rPr lang="en-US" sz="6000" b="1" dirty="0">
                <a:solidFill>
                  <a:srgbClr val="FFFF00"/>
                </a:solidFill>
                <a:latin typeface="Times New Roman" panose="02020603050405020304" pitchFamily="18" charset="0"/>
                <a:cs typeface="Times New Roman" panose="02020603050405020304" pitchFamily="18" charset="0"/>
              </a:rPr>
              <a:t>had preached the gospel</a:t>
            </a:r>
            <a:r>
              <a:rPr lang="en-US" sz="6000" dirty="0">
                <a:solidFill>
                  <a:prstClr val="white"/>
                </a:solidFill>
                <a:latin typeface="Times New Roman" panose="02020603050405020304" pitchFamily="18" charset="0"/>
                <a:cs typeface="Times New Roman" panose="02020603050405020304" pitchFamily="18" charset="0"/>
              </a:rPr>
              <a:t> to that city and </a:t>
            </a:r>
            <a:r>
              <a:rPr lang="en-US" sz="6000" b="1" dirty="0">
                <a:solidFill>
                  <a:srgbClr val="FFFF00"/>
                </a:solidFill>
                <a:latin typeface="Times New Roman" panose="02020603050405020304" pitchFamily="18" charset="0"/>
                <a:cs typeface="Times New Roman" panose="02020603050405020304" pitchFamily="18" charset="0"/>
              </a:rPr>
              <a:t>made many disciples</a:t>
            </a:r>
            <a:r>
              <a:rPr lang="en-US" sz="6000" dirty="0">
                <a:solidFill>
                  <a:prstClr val="white"/>
                </a:solidFill>
                <a:latin typeface="Times New Roman" panose="02020603050405020304" pitchFamily="18" charset="0"/>
                <a:cs typeface="Times New Roman" panose="02020603050405020304" pitchFamily="18" charset="0"/>
              </a:rPr>
              <a:t>, they returned to </a:t>
            </a:r>
            <a:r>
              <a:rPr lang="en-US" sz="6000" dirty="0" err="1">
                <a:solidFill>
                  <a:prstClr val="white"/>
                </a:solidFill>
                <a:latin typeface="Times New Roman" panose="02020603050405020304" pitchFamily="18" charset="0"/>
                <a:cs typeface="Times New Roman" panose="02020603050405020304" pitchFamily="18" charset="0"/>
              </a:rPr>
              <a:t>Lystra</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Iconium</a:t>
            </a:r>
            <a:r>
              <a:rPr lang="en-US" sz="6000" dirty="0">
                <a:solidFill>
                  <a:prstClr val="white"/>
                </a:solidFill>
                <a:latin typeface="Times New Roman" panose="02020603050405020304" pitchFamily="18" charset="0"/>
                <a:cs typeface="Times New Roman" panose="02020603050405020304" pitchFamily="18" charset="0"/>
              </a:rPr>
              <a:t>, and Antioch, </a:t>
            </a:r>
            <a:r>
              <a:rPr lang="en-US" sz="6000" baseline="30000" dirty="0">
                <a:solidFill>
                  <a:prstClr val="white"/>
                </a:solidFill>
                <a:latin typeface="Times New Roman" panose="02020603050405020304" pitchFamily="18" charset="0"/>
                <a:cs typeface="Times New Roman" panose="02020603050405020304" pitchFamily="18" charset="0"/>
              </a:rPr>
              <a:t>22 </a:t>
            </a:r>
            <a:r>
              <a:rPr lang="en-US" sz="6000" dirty="0">
                <a:solidFill>
                  <a:prstClr val="white"/>
                </a:solidFill>
                <a:latin typeface="Times New Roman" panose="02020603050405020304" pitchFamily="18" charset="0"/>
                <a:cs typeface="Times New Roman" panose="02020603050405020304" pitchFamily="18" charset="0"/>
              </a:rPr>
              <a:t>strengthening the souls of the disciples, exhorting </a:t>
            </a:r>
            <a:r>
              <a:rPr lang="en-US" sz="6000" i="1" dirty="0">
                <a:solidFill>
                  <a:prstClr val="white"/>
                </a:solidFill>
                <a:latin typeface="Times New Roman" panose="02020603050405020304" pitchFamily="18" charset="0"/>
                <a:cs typeface="Times New Roman" panose="02020603050405020304" pitchFamily="18" charset="0"/>
              </a:rPr>
              <a:t>them</a:t>
            </a:r>
            <a:r>
              <a:rPr lang="en-US" sz="6000" dirty="0">
                <a:solidFill>
                  <a:prstClr val="white"/>
                </a:solidFill>
                <a:latin typeface="Times New Roman" panose="02020603050405020304" pitchFamily="18" charset="0"/>
                <a:cs typeface="Times New Roman" panose="02020603050405020304" pitchFamily="18" charset="0"/>
              </a:rPr>
              <a:t> to continue in the faith, and </a:t>
            </a:r>
            <a:r>
              <a:rPr lang="en-US" sz="6000" i="1" dirty="0">
                <a:solidFill>
                  <a:prstClr val="white"/>
                </a:solidFill>
                <a:latin typeface="Times New Roman" panose="02020603050405020304" pitchFamily="18" charset="0"/>
                <a:cs typeface="Times New Roman" panose="02020603050405020304" pitchFamily="18" charset="0"/>
              </a:rPr>
              <a:t>saying,</a:t>
            </a:r>
            <a:r>
              <a:rPr lang="en-US" sz="6000" dirty="0">
                <a:solidFill>
                  <a:prstClr val="white"/>
                </a:solidFill>
                <a:latin typeface="Times New Roman" panose="02020603050405020304" pitchFamily="18" charset="0"/>
                <a:cs typeface="Times New Roman" panose="02020603050405020304" pitchFamily="18" charset="0"/>
              </a:rPr>
              <a:t> “</a:t>
            </a:r>
            <a:r>
              <a:rPr lang="en-US" sz="6000" b="1" u="sng" dirty="0">
                <a:solidFill>
                  <a:srgbClr val="FFFF00"/>
                </a:solidFill>
                <a:latin typeface="Times New Roman" panose="02020603050405020304" pitchFamily="18" charset="0"/>
                <a:cs typeface="Times New Roman" panose="02020603050405020304" pitchFamily="18" charset="0"/>
              </a:rPr>
              <a:t>We must through many tribulations</a:t>
            </a:r>
            <a:r>
              <a:rPr lang="en-US" sz="6000" dirty="0">
                <a:solidFill>
                  <a:prstClr val="white"/>
                </a:solidFill>
                <a:latin typeface="Times New Roman" panose="02020603050405020304" pitchFamily="18" charset="0"/>
                <a:cs typeface="Times New Roman" panose="02020603050405020304" pitchFamily="18" charset="0"/>
              </a:rPr>
              <a:t> enter the kingdom of God</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1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155" y="0"/>
            <a:ext cx="8811490" cy="6861949"/>
          </a:xfrm>
          <a:prstGeom prst="rect">
            <a:avLst/>
          </a:prstGeom>
        </p:spPr>
      </p:pic>
    </p:spTree>
    <p:extLst>
      <p:ext uri="{BB962C8B-B14F-4D97-AF65-F5344CB8AC3E}">
        <p14:creationId xmlns:p14="http://schemas.microsoft.com/office/powerpoint/2010/main" val="4240956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Desire of Ages p. </a:t>
            </a:r>
            <a:r>
              <a:rPr lang="en-US" sz="5400" b="1" dirty="0" smtClean="0">
                <a:solidFill>
                  <a:prstClr val="white"/>
                </a:solidFill>
                <a:latin typeface="Times New Roman" panose="02020603050405020304" pitchFamily="18" charset="0"/>
                <a:cs typeface="Times New Roman" panose="02020603050405020304" pitchFamily="18" charset="0"/>
              </a:rPr>
              <a:t>439.2</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62500" lnSpcReduction="20000"/>
          </a:bodyPr>
          <a:lstStyle/>
          <a:p>
            <a:r>
              <a:rPr lang="en-US" sz="6000" dirty="0" smtClean="0">
                <a:solidFill>
                  <a:prstClr val="white"/>
                </a:solidFill>
                <a:latin typeface="Times New Roman" panose="02020603050405020304" pitchFamily="18" charset="0"/>
                <a:cs typeface="Times New Roman" panose="02020603050405020304" pitchFamily="18" charset="0"/>
              </a:rPr>
              <a:t>“… In </a:t>
            </a:r>
            <a:r>
              <a:rPr lang="en-US" sz="6000" dirty="0">
                <a:solidFill>
                  <a:prstClr val="white"/>
                </a:solidFill>
                <a:latin typeface="Times New Roman" panose="02020603050405020304" pitchFamily="18" charset="0"/>
                <a:cs typeface="Times New Roman" panose="02020603050405020304" pitchFamily="18" charset="0"/>
              </a:rPr>
              <a:t>the ritual service, </a:t>
            </a:r>
            <a:r>
              <a:rPr lang="en-US" sz="6000" b="1" dirty="0">
                <a:solidFill>
                  <a:srgbClr val="FFFF00"/>
                </a:solidFill>
                <a:latin typeface="Times New Roman" panose="02020603050405020304" pitchFamily="18" charset="0"/>
                <a:cs typeface="Times New Roman" panose="02020603050405020304" pitchFamily="18" charset="0"/>
              </a:rPr>
              <a:t>salt</a:t>
            </a:r>
            <a:r>
              <a:rPr lang="en-US" sz="6000" dirty="0">
                <a:solidFill>
                  <a:prstClr val="white"/>
                </a:solidFill>
                <a:latin typeface="Times New Roman" panose="02020603050405020304" pitchFamily="18" charset="0"/>
                <a:cs typeface="Times New Roman" panose="02020603050405020304" pitchFamily="18" charset="0"/>
              </a:rPr>
              <a:t> was added to every sacrifice. This, like the offering of incense, signified that only the righteousness of Christ could make the service acceptable to God. Referring to this practice, Jesus said, “Every sacrifice shall be salted with salt.” “Have salt in yourselves, and have peace one with another.” All who would present themselves “a living sacrifice, holy, acceptable unto God” (</a:t>
            </a:r>
            <a:r>
              <a:rPr lang="en-US" sz="6000" i="1" dirty="0">
                <a:solidFill>
                  <a:prstClr val="white"/>
                </a:solidFill>
                <a:latin typeface="Times New Roman" panose="02020603050405020304" pitchFamily="18" charset="0"/>
                <a:cs typeface="Times New Roman" panose="02020603050405020304" pitchFamily="18" charset="0"/>
              </a:rPr>
              <a:t>Romans 12:1</a:t>
            </a:r>
            <a:r>
              <a:rPr lang="en-US" sz="6000" dirty="0">
                <a:solidFill>
                  <a:prstClr val="white"/>
                </a:solidFill>
                <a:latin typeface="Times New Roman" panose="02020603050405020304" pitchFamily="18" charset="0"/>
                <a:cs typeface="Times New Roman" panose="02020603050405020304" pitchFamily="18" charset="0"/>
              </a:rPr>
              <a:t>), </a:t>
            </a:r>
            <a:r>
              <a:rPr lang="en-US" sz="6000" b="1" u="sng" dirty="0">
                <a:solidFill>
                  <a:prstClr val="white"/>
                </a:solidFill>
                <a:latin typeface="Times New Roman" panose="02020603050405020304" pitchFamily="18" charset="0"/>
                <a:cs typeface="Times New Roman" panose="02020603050405020304" pitchFamily="18" charset="0"/>
              </a:rPr>
              <a:t>must</a:t>
            </a:r>
            <a:r>
              <a:rPr lang="en-US" sz="6000" b="1" dirty="0">
                <a:solidFill>
                  <a:prstClr val="white"/>
                </a:solidFill>
                <a:latin typeface="Times New Roman" panose="02020603050405020304" pitchFamily="18" charset="0"/>
                <a:cs typeface="Times New Roman" panose="02020603050405020304" pitchFamily="18" charset="0"/>
              </a:rPr>
              <a:t> </a:t>
            </a:r>
            <a:r>
              <a:rPr lang="en-US" sz="6000" b="1" dirty="0">
                <a:solidFill>
                  <a:srgbClr val="FFFF00"/>
                </a:solidFill>
                <a:latin typeface="Times New Roman" panose="02020603050405020304" pitchFamily="18" charset="0"/>
                <a:cs typeface="Times New Roman" panose="02020603050405020304" pitchFamily="18" charset="0"/>
              </a:rPr>
              <a:t>receive the saving salt</a:t>
            </a:r>
            <a:r>
              <a:rPr lang="en-US" sz="6000" b="1" dirty="0">
                <a:solidFill>
                  <a:prstClr val="white"/>
                </a:solidFill>
                <a:latin typeface="Times New Roman" panose="02020603050405020304" pitchFamily="18" charset="0"/>
                <a:cs typeface="Times New Roman" panose="02020603050405020304" pitchFamily="18" charset="0"/>
              </a:rPr>
              <a:t>, </a:t>
            </a:r>
            <a:r>
              <a:rPr lang="en-US" sz="6000" b="1" dirty="0">
                <a:solidFill>
                  <a:srgbClr val="FFFF00"/>
                </a:solidFill>
                <a:latin typeface="Times New Roman" panose="02020603050405020304" pitchFamily="18" charset="0"/>
                <a:cs typeface="Times New Roman" panose="02020603050405020304" pitchFamily="18" charset="0"/>
              </a:rPr>
              <a:t>the righteousness of our </a:t>
            </a:r>
            <a:r>
              <a:rPr lang="en-US" sz="6000" b="1" dirty="0" err="1">
                <a:solidFill>
                  <a:srgbClr val="FFFF00"/>
                </a:solidFill>
                <a:latin typeface="Times New Roman" panose="02020603050405020304" pitchFamily="18" charset="0"/>
                <a:cs typeface="Times New Roman" panose="02020603050405020304" pitchFamily="18" charset="0"/>
              </a:rPr>
              <a:t>Saviour</a:t>
            </a:r>
            <a:r>
              <a:rPr lang="en-US" sz="6000" dirty="0">
                <a:solidFill>
                  <a:prstClr val="white"/>
                </a:solidFill>
                <a:latin typeface="Times New Roman" panose="02020603050405020304" pitchFamily="18" charset="0"/>
                <a:cs typeface="Times New Roman" panose="02020603050405020304" pitchFamily="18" charset="0"/>
              </a:rPr>
              <a:t>. Then they become “the salt of the earth,” </a:t>
            </a:r>
            <a:r>
              <a:rPr lang="en-US" sz="6000" b="1" u="sng" dirty="0">
                <a:solidFill>
                  <a:prstClr val="white"/>
                </a:solidFill>
                <a:latin typeface="Times New Roman" panose="02020603050405020304" pitchFamily="18" charset="0"/>
                <a:cs typeface="Times New Roman" panose="02020603050405020304" pitchFamily="18" charset="0"/>
              </a:rPr>
              <a:t>restraining evil among men</a:t>
            </a:r>
            <a:r>
              <a:rPr lang="en-US" sz="6000" dirty="0">
                <a:solidFill>
                  <a:prstClr val="white"/>
                </a:solidFill>
                <a:latin typeface="Times New Roman" panose="02020603050405020304" pitchFamily="18" charset="0"/>
                <a:cs typeface="Times New Roman" panose="02020603050405020304" pitchFamily="18" charset="0"/>
              </a:rPr>
              <a:t>, as salt preserves from corruption. </a:t>
            </a:r>
            <a:r>
              <a:rPr lang="en-US" sz="6000" i="1" dirty="0">
                <a:solidFill>
                  <a:prstClr val="white"/>
                </a:solidFill>
                <a:latin typeface="Times New Roman" panose="02020603050405020304" pitchFamily="18" charset="0"/>
                <a:cs typeface="Times New Roman" panose="02020603050405020304" pitchFamily="18" charset="0"/>
              </a:rPr>
              <a:t>Matthew 5:13</a:t>
            </a:r>
            <a:r>
              <a:rPr lang="en-US" sz="6000" dirty="0" smtClean="0">
                <a:solidFill>
                  <a:prstClr val="white"/>
                </a:solidFill>
                <a:latin typeface="Times New Roman" panose="02020603050405020304" pitchFamily="18" charset="0"/>
                <a:cs typeface="Times New Roman" panose="02020603050405020304" pitchFamily="18" charset="0"/>
              </a:rPr>
              <a:t>. …”</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986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Desire of Ages p. </a:t>
            </a:r>
            <a:r>
              <a:rPr lang="en-US" sz="5400" b="1" dirty="0" smtClean="0">
                <a:solidFill>
                  <a:prstClr val="white"/>
                </a:solidFill>
                <a:latin typeface="Times New Roman" panose="02020603050405020304" pitchFamily="18" charset="0"/>
                <a:cs typeface="Times New Roman" panose="02020603050405020304" pitchFamily="18" charset="0"/>
              </a:rPr>
              <a:t>439.2</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70000" lnSpcReduction="20000"/>
          </a:bodyPr>
          <a:lstStyle/>
          <a:p>
            <a:r>
              <a:rPr lang="en-US" sz="6000" dirty="0" smtClean="0">
                <a:solidFill>
                  <a:prstClr val="white"/>
                </a:solidFill>
                <a:latin typeface="Times New Roman" panose="02020603050405020304" pitchFamily="18" charset="0"/>
                <a:cs typeface="Times New Roman" panose="02020603050405020304" pitchFamily="18" charset="0"/>
              </a:rPr>
              <a:t>“… But </a:t>
            </a:r>
            <a:r>
              <a:rPr lang="en-US" sz="6000" dirty="0">
                <a:solidFill>
                  <a:prstClr val="white"/>
                </a:solidFill>
                <a:latin typeface="Times New Roman" panose="02020603050405020304" pitchFamily="18" charset="0"/>
                <a:cs typeface="Times New Roman" panose="02020603050405020304" pitchFamily="18" charset="0"/>
              </a:rPr>
              <a:t>if the salt has lost its savor; if there is only a profession of godliness, without the love of Christ, there is no power for good. The life can exert no saving influence upon the world. Your energy and efficiency in the </a:t>
            </a:r>
            <a:r>
              <a:rPr lang="en-US" sz="6000" dirty="0" err="1">
                <a:solidFill>
                  <a:prstClr val="white"/>
                </a:solidFill>
                <a:latin typeface="Times New Roman" panose="02020603050405020304" pitchFamily="18" charset="0"/>
                <a:cs typeface="Times New Roman" panose="02020603050405020304" pitchFamily="18" charset="0"/>
              </a:rPr>
              <a:t>upbuilding</a:t>
            </a:r>
            <a:r>
              <a:rPr lang="en-US" sz="6000" dirty="0">
                <a:solidFill>
                  <a:prstClr val="white"/>
                </a:solidFill>
                <a:latin typeface="Times New Roman" panose="02020603050405020304" pitchFamily="18" charset="0"/>
                <a:cs typeface="Times New Roman" panose="02020603050405020304" pitchFamily="18" charset="0"/>
              </a:rPr>
              <a:t> of My kingdom, Jesus says, depend upon your receiving of My Spirit. You must be partakers of My grace, in order to be a savor of life unto life. Then there will be no rivalry, no self-seeking, no desire for the highest place. You will have that love which seeks not her own, but another’s wealth. </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4202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a:solidFill>
                  <a:prstClr val="white"/>
                </a:solidFill>
                <a:latin typeface="Times New Roman" panose="02020603050405020304" pitchFamily="18" charset="0"/>
                <a:cs typeface="Times New Roman" panose="02020603050405020304" pitchFamily="18" charset="0"/>
              </a:rPr>
              <a:t>Mount of Blessings p. </a:t>
            </a:r>
            <a:r>
              <a:rPr lang="en-US" sz="5400" b="1" dirty="0" smtClean="0">
                <a:solidFill>
                  <a:prstClr val="white"/>
                </a:solidFill>
                <a:latin typeface="Times New Roman" panose="02020603050405020304" pitchFamily="18" charset="0"/>
                <a:cs typeface="Times New Roman" panose="02020603050405020304" pitchFamily="18" charset="0"/>
              </a:rPr>
              <a:t>37.1</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a:bodyPr>
          <a:lstStyle/>
          <a:p>
            <a:r>
              <a:rPr lang="en-US" sz="6000" dirty="0" smtClean="0">
                <a:solidFill>
                  <a:prstClr val="white"/>
                </a:solidFill>
                <a:latin typeface="Times New Roman" panose="02020603050405020304" pitchFamily="18" charset="0"/>
                <a:cs typeface="Times New Roman" panose="02020603050405020304" pitchFamily="18" charset="0"/>
              </a:rPr>
              <a:t>“… Unless </a:t>
            </a:r>
            <a:r>
              <a:rPr lang="en-US" sz="6000" dirty="0">
                <a:solidFill>
                  <a:prstClr val="white"/>
                </a:solidFill>
                <a:latin typeface="Times New Roman" panose="02020603050405020304" pitchFamily="18" charset="0"/>
                <a:cs typeface="Times New Roman" panose="02020603050405020304" pitchFamily="18" charset="0"/>
              </a:rPr>
              <a:t>the Holy Spirit can use us as agents through whom to communicate to the world the truth as it is in Jesus, we are as </a:t>
            </a:r>
            <a:r>
              <a:rPr lang="en-US" sz="6000" b="1" dirty="0">
                <a:solidFill>
                  <a:srgbClr val="FFFF00"/>
                </a:solidFill>
                <a:latin typeface="Times New Roman" panose="02020603050405020304" pitchFamily="18" charset="0"/>
                <a:cs typeface="Times New Roman" panose="02020603050405020304" pitchFamily="18" charset="0"/>
              </a:rPr>
              <a:t>salt</a:t>
            </a:r>
            <a:r>
              <a:rPr lang="en-US" sz="6000" dirty="0">
                <a:solidFill>
                  <a:prstClr val="white"/>
                </a:solidFill>
                <a:latin typeface="Times New Roman" panose="02020603050405020304" pitchFamily="18" charset="0"/>
                <a:cs typeface="Times New Roman" panose="02020603050405020304" pitchFamily="18" charset="0"/>
              </a:rPr>
              <a:t> that has lost its savor and is entirely worthless</a:t>
            </a:r>
            <a:r>
              <a:rPr lang="en-US" sz="6000" dirty="0" smtClean="0">
                <a:solidFill>
                  <a:prstClr val="white"/>
                </a:solidFill>
                <a:latin typeface="Times New Roman" panose="02020603050405020304" pitchFamily="18" charset="0"/>
                <a:cs typeface="Times New Roman" panose="02020603050405020304" pitchFamily="18" charset="0"/>
              </a:rPr>
              <a:t>. …”</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083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smtClean="0">
                <a:solidFill>
                  <a:prstClr val="white"/>
                </a:solidFill>
                <a:latin typeface="Times New Roman" panose="02020603050405020304" pitchFamily="18" charset="0"/>
                <a:cs typeface="Times New Roman" panose="02020603050405020304" pitchFamily="18" charset="0"/>
              </a:rPr>
              <a:t>2 Kings 2:19-22 KJB</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55000" lnSpcReduction="20000"/>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19</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smtClean="0"/>
              <a:t>And </a:t>
            </a:r>
            <a:r>
              <a:rPr lang="en-US" sz="6000" dirty="0"/>
              <a:t>the men of the city said unto </a:t>
            </a:r>
            <a:r>
              <a:rPr lang="en-US" sz="6000" b="1" u="sng" dirty="0" smtClean="0"/>
              <a:t>Elisha</a:t>
            </a:r>
            <a:r>
              <a:rPr lang="en-US" sz="6000" dirty="0" smtClean="0"/>
              <a:t> </a:t>
            </a:r>
            <a:r>
              <a:rPr lang="en-US" sz="6000" b="1" dirty="0" smtClean="0">
                <a:solidFill>
                  <a:srgbClr val="00B050"/>
                </a:solidFill>
              </a:rPr>
              <a:t>(man of double portion of God’s Holy Spirit)</a:t>
            </a:r>
            <a:r>
              <a:rPr lang="en-US" sz="6000" dirty="0" smtClean="0"/>
              <a:t>, </a:t>
            </a:r>
            <a:r>
              <a:rPr lang="en-US" sz="6000" dirty="0"/>
              <a:t>Behold, I pray thee, the situation of this city </a:t>
            </a:r>
            <a:r>
              <a:rPr lang="en-US" sz="6000" i="1" dirty="0"/>
              <a:t>is</a:t>
            </a:r>
            <a:r>
              <a:rPr lang="en-US" sz="6000" dirty="0"/>
              <a:t> pleasant, as my lord </a:t>
            </a:r>
            <a:r>
              <a:rPr lang="en-US" sz="6000" b="1" u="sng" dirty="0" err="1"/>
              <a:t>seeth</a:t>
            </a:r>
            <a:r>
              <a:rPr lang="en-US" sz="6000" b="1" u="sng" dirty="0"/>
              <a:t>: but the water</a:t>
            </a:r>
            <a:r>
              <a:rPr lang="en-US" sz="6000" dirty="0"/>
              <a:t> </a:t>
            </a:r>
            <a:r>
              <a:rPr lang="en-US" sz="6000" b="1" dirty="0" smtClean="0">
                <a:solidFill>
                  <a:srgbClr val="00B050"/>
                </a:solidFill>
              </a:rPr>
              <a:t>(people, faith)</a:t>
            </a:r>
            <a:r>
              <a:rPr lang="en-US" sz="6000" dirty="0" smtClean="0"/>
              <a:t> </a:t>
            </a:r>
            <a:r>
              <a:rPr lang="en-US" sz="6000" b="1" i="1" u="sng" dirty="0" smtClean="0"/>
              <a:t>is</a:t>
            </a:r>
            <a:r>
              <a:rPr lang="en-US" sz="6000" b="1" u="sng" dirty="0" smtClean="0"/>
              <a:t> </a:t>
            </a:r>
            <a:r>
              <a:rPr lang="en-US" sz="6000" b="1" u="sng" dirty="0"/>
              <a:t>naught</a:t>
            </a:r>
            <a:r>
              <a:rPr lang="en-US" sz="6000" dirty="0"/>
              <a:t>, and </a:t>
            </a:r>
            <a:r>
              <a:rPr lang="en-US" sz="6000" b="1" u="sng" dirty="0"/>
              <a:t>the ground</a:t>
            </a:r>
            <a:r>
              <a:rPr lang="en-US" sz="6000" dirty="0"/>
              <a:t> </a:t>
            </a:r>
            <a:r>
              <a:rPr lang="en-US" sz="6000" b="1" dirty="0" smtClean="0">
                <a:solidFill>
                  <a:srgbClr val="00B050"/>
                </a:solidFill>
              </a:rPr>
              <a:t>(soil of the heart)</a:t>
            </a:r>
            <a:r>
              <a:rPr lang="en-US" sz="6000" dirty="0" smtClean="0"/>
              <a:t> </a:t>
            </a:r>
            <a:r>
              <a:rPr lang="en-US" sz="6000" b="1" u="sng" dirty="0" smtClean="0"/>
              <a:t>barren</a:t>
            </a:r>
            <a:r>
              <a:rPr lang="en-US" sz="6000" dirty="0" smtClean="0"/>
              <a:t>.</a:t>
            </a:r>
          </a:p>
          <a:p>
            <a:endParaRPr lang="en-US" sz="2100" dirty="0"/>
          </a:p>
          <a:p>
            <a:r>
              <a:rPr lang="en-US" sz="6000" baseline="30000" dirty="0" smtClean="0">
                <a:solidFill>
                  <a:prstClr val="white"/>
                </a:solidFill>
                <a:latin typeface="Times New Roman" panose="02020603050405020304" pitchFamily="18" charset="0"/>
                <a:cs typeface="Times New Roman" panose="02020603050405020304" pitchFamily="18" charset="0"/>
              </a:rPr>
              <a:t>20</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smtClean="0"/>
              <a:t>And </a:t>
            </a:r>
            <a:r>
              <a:rPr lang="en-US" sz="6000" dirty="0"/>
              <a:t>he said, Bring me a </a:t>
            </a:r>
            <a:r>
              <a:rPr lang="en-US" sz="6000" b="1" u="sng" dirty="0">
                <a:solidFill>
                  <a:srgbClr val="FFFF00"/>
                </a:solidFill>
              </a:rPr>
              <a:t>new</a:t>
            </a:r>
            <a:r>
              <a:rPr lang="en-US" sz="6000" dirty="0"/>
              <a:t> </a:t>
            </a:r>
            <a:r>
              <a:rPr lang="en-US" sz="6000" b="1" u="sng" dirty="0" smtClean="0"/>
              <a:t>cruse</a:t>
            </a:r>
            <a:r>
              <a:rPr lang="en-US" sz="6000" dirty="0" smtClean="0"/>
              <a:t> </a:t>
            </a:r>
            <a:r>
              <a:rPr lang="en-US" sz="6000" b="1" dirty="0" smtClean="0">
                <a:solidFill>
                  <a:srgbClr val="00B050"/>
                </a:solidFill>
              </a:rPr>
              <a:t>(vessel, </a:t>
            </a:r>
            <a:r>
              <a:rPr lang="en-US" sz="6000" b="1" dirty="0" err="1" smtClean="0">
                <a:solidFill>
                  <a:srgbClr val="00B050"/>
                </a:solidFill>
              </a:rPr>
              <a:t>conainer</a:t>
            </a:r>
            <a:r>
              <a:rPr lang="en-US" sz="6000" b="1" dirty="0" smtClean="0">
                <a:solidFill>
                  <a:srgbClr val="00B050"/>
                </a:solidFill>
              </a:rPr>
              <a:t>)</a:t>
            </a:r>
            <a:r>
              <a:rPr lang="en-US" sz="6000" dirty="0" smtClean="0"/>
              <a:t>, </a:t>
            </a:r>
            <a:r>
              <a:rPr lang="en-US" sz="6000" dirty="0"/>
              <a:t>and </a:t>
            </a:r>
            <a:r>
              <a:rPr lang="en-US" sz="6000" b="1" u="sng" dirty="0">
                <a:solidFill>
                  <a:srgbClr val="FFFF00"/>
                </a:solidFill>
              </a:rPr>
              <a:t>put salt therein</a:t>
            </a:r>
            <a:r>
              <a:rPr lang="en-US" sz="6000" dirty="0"/>
              <a:t>. And they brought </a:t>
            </a:r>
            <a:r>
              <a:rPr lang="en-US" sz="6000" i="1" dirty="0"/>
              <a:t>it</a:t>
            </a:r>
            <a:r>
              <a:rPr lang="en-US" sz="6000" dirty="0"/>
              <a:t> to </a:t>
            </a:r>
            <a:r>
              <a:rPr lang="en-US" sz="6000" dirty="0" smtClean="0"/>
              <a:t>him.</a:t>
            </a:r>
          </a:p>
          <a:p>
            <a:endParaRPr lang="en-US" sz="2100" dirty="0"/>
          </a:p>
          <a:p>
            <a:r>
              <a:rPr lang="en-US" sz="6000" baseline="30000" dirty="0">
                <a:solidFill>
                  <a:prstClr val="white"/>
                </a:solidFill>
                <a:latin typeface="Times New Roman" panose="02020603050405020304" pitchFamily="18" charset="0"/>
                <a:cs typeface="Times New Roman" panose="02020603050405020304" pitchFamily="18" charset="0"/>
              </a:rPr>
              <a:t>21 </a:t>
            </a:r>
            <a:r>
              <a:rPr lang="en-US" sz="6000" dirty="0" smtClean="0"/>
              <a:t>And </a:t>
            </a:r>
            <a:r>
              <a:rPr lang="en-US" sz="6000" dirty="0"/>
              <a:t>he went forth unto the spring of the waters, and </a:t>
            </a:r>
            <a:r>
              <a:rPr lang="en-US" sz="6000" b="1" u="sng" dirty="0">
                <a:solidFill>
                  <a:srgbClr val="FFFF00"/>
                </a:solidFill>
              </a:rPr>
              <a:t>cast the salt in there</a:t>
            </a:r>
            <a:r>
              <a:rPr lang="en-US" sz="6000" dirty="0"/>
              <a:t>, and said, Thus </a:t>
            </a:r>
            <a:r>
              <a:rPr lang="en-US" sz="6000" dirty="0" err="1"/>
              <a:t>saith</a:t>
            </a:r>
            <a:r>
              <a:rPr lang="en-US" sz="6000" dirty="0"/>
              <a:t> the LORD, </a:t>
            </a:r>
            <a:r>
              <a:rPr lang="en-US" sz="6000" b="1" u="sng" dirty="0">
                <a:solidFill>
                  <a:srgbClr val="FFFF00"/>
                </a:solidFill>
              </a:rPr>
              <a:t>I have healed these waters</a:t>
            </a:r>
            <a:r>
              <a:rPr lang="en-US" sz="6000" dirty="0"/>
              <a:t>; there shall </a:t>
            </a:r>
            <a:r>
              <a:rPr lang="en-US" sz="6000" b="1" u="sng" dirty="0"/>
              <a:t>not be from thence any more death or barren </a:t>
            </a:r>
            <a:r>
              <a:rPr lang="en-US" sz="6000" b="1" i="1" u="sng" dirty="0" smtClean="0"/>
              <a:t>land</a:t>
            </a:r>
            <a:r>
              <a:rPr lang="en-US" sz="6000" i="1" dirty="0" smtClean="0"/>
              <a:t>.</a:t>
            </a:r>
          </a:p>
          <a:p>
            <a:endParaRPr lang="en-US" sz="1800" i="1" dirty="0"/>
          </a:p>
          <a:p>
            <a:r>
              <a:rPr lang="en-US" sz="6000" baseline="30000" dirty="0" smtClean="0">
                <a:solidFill>
                  <a:prstClr val="white"/>
                </a:solidFill>
                <a:latin typeface="Times New Roman" panose="02020603050405020304" pitchFamily="18" charset="0"/>
                <a:cs typeface="Times New Roman" panose="02020603050405020304" pitchFamily="18" charset="0"/>
              </a:rPr>
              <a:t>22</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b="1" u="sng" dirty="0" smtClean="0">
                <a:solidFill>
                  <a:srgbClr val="FFFF00"/>
                </a:solidFill>
              </a:rPr>
              <a:t>So </a:t>
            </a:r>
            <a:r>
              <a:rPr lang="en-US" sz="6000" b="1" u="sng" dirty="0">
                <a:solidFill>
                  <a:srgbClr val="FFFF00"/>
                </a:solidFill>
              </a:rPr>
              <a:t>the waters were healed</a:t>
            </a:r>
            <a:r>
              <a:rPr lang="en-US" sz="6000" dirty="0"/>
              <a:t> unto this day, according to the saying of </a:t>
            </a:r>
            <a:r>
              <a:rPr lang="en-US" sz="6000" b="1" u="sng" dirty="0"/>
              <a:t>Elisha</a:t>
            </a:r>
            <a:r>
              <a:rPr lang="en-US" sz="6000" dirty="0"/>
              <a:t> which he </a:t>
            </a:r>
            <a:r>
              <a:rPr lang="en-US" sz="6000" dirty="0" err="1"/>
              <a:t>spake</a:t>
            </a:r>
            <a:r>
              <a:rPr lang="en-US" sz="6000" dirty="0" smtClean="0"/>
              <a:t>.</a:t>
            </a:r>
            <a:endParaRPr lang="en-US" sz="6000" dirty="0"/>
          </a:p>
        </p:txBody>
      </p:sp>
    </p:spTree>
    <p:extLst>
      <p:ext uri="{BB962C8B-B14F-4D97-AF65-F5344CB8AC3E}">
        <p14:creationId xmlns:p14="http://schemas.microsoft.com/office/powerpoint/2010/main" val="3488866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5400" b="1" dirty="0" smtClean="0">
                <a:solidFill>
                  <a:prstClr val="white"/>
                </a:solidFill>
                <a:latin typeface="Times New Roman" panose="02020603050405020304" pitchFamily="18" charset="0"/>
                <a:cs typeface="Times New Roman" panose="02020603050405020304" pitchFamily="18" charset="0"/>
              </a:rPr>
              <a:t>Therefore, be shaken together:</a:t>
            </a:r>
            <a:endParaRPr lang="en-US" sz="54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77500" lnSpcReduction="20000"/>
          </a:bodyPr>
          <a:lstStyle/>
          <a:p>
            <a:r>
              <a:rPr lang="en-US" sz="6000" dirty="0" err="1" smtClean="0"/>
              <a:t>Luk</a:t>
            </a:r>
            <a:r>
              <a:rPr lang="en-US" sz="6000" dirty="0" smtClean="0"/>
              <a:t> 6:38</a:t>
            </a:r>
            <a:r>
              <a:rPr lang="en-US" sz="6000" dirty="0"/>
              <a:t> </a:t>
            </a:r>
            <a:r>
              <a:rPr lang="en-US" sz="6000" dirty="0" smtClean="0"/>
              <a:t>KJB </a:t>
            </a:r>
            <a:r>
              <a:rPr lang="en-US" sz="6000" b="1" u="sng" dirty="0">
                <a:solidFill>
                  <a:srgbClr val="FFFF00"/>
                </a:solidFill>
              </a:rPr>
              <a:t>Give</a:t>
            </a:r>
            <a:r>
              <a:rPr lang="en-US" sz="6000" dirty="0"/>
              <a:t>, and </a:t>
            </a:r>
            <a:r>
              <a:rPr lang="en-US" sz="6000" b="1" u="sng" dirty="0"/>
              <a:t>it shall be given unto you</a:t>
            </a:r>
            <a:r>
              <a:rPr lang="en-US" sz="6000" dirty="0"/>
              <a:t>; good measure, pressed down, and </a:t>
            </a:r>
            <a:r>
              <a:rPr lang="en-US" sz="6000" b="1" u="sng" dirty="0">
                <a:solidFill>
                  <a:srgbClr val="FFFF00"/>
                </a:solidFill>
              </a:rPr>
              <a:t>shaken together</a:t>
            </a:r>
            <a:r>
              <a:rPr lang="en-US" sz="6000" dirty="0"/>
              <a:t>, and running over, shall men give into your bosom. </a:t>
            </a:r>
            <a:r>
              <a:rPr lang="en-US" sz="6000" b="1" dirty="0">
                <a:solidFill>
                  <a:srgbClr val="FFFF00"/>
                </a:solidFill>
              </a:rPr>
              <a:t>For with the same measure that ye mete withal it shall be measured to you again</a:t>
            </a:r>
            <a:r>
              <a:rPr lang="en-US" sz="6000" dirty="0" smtClean="0"/>
              <a:t>.</a:t>
            </a:r>
          </a:p>
          <a:p>
            <a:endParaRPr lang="en-US" sz="6000" dirty="0">
              <a:solidFill>
                <a:prstClr val="white"/>
              </a:solidFill>
              <a:latin typeface="Times New Roman" panose="02020603050405020304" pitchFamily="18" charset="0"/>
              <a:cs typeface="Times New Roman" panose="02020603050405020304" pitchFamily="18" charset="0"/>
            </a:endParaRPr>
          </a:p>
          <a:p>
            <a:pPr lvl="1"/>
            <a:r>
              <a:rPr lang="en-US" sz="6400" dirty="0" smtClean="0">
                <a:solidFill>
                  <a:prstClr val="white"/>
                </a:solidFill>
                <a:latin typeface="Times New Roman" panose="02020603050405020304" pitchFamily="18" charset="0"/>
                <a:cs typeface="Times New Roman" panose="02020603050405020304" pitchFamily="18" charset="0"/>
              </a:rPr>
              <a:t>Therefore, measure to others with the measurement of God’s love towards you…</a:t>
            </a:r>
            <a:endParaRPr lang="en-US" sz="6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197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Selected Messages Book 1 p. </a:t>
            </a:r>
            <a:r>
              <a:rPr lang="en-US" sz="6600" b="1" dirty="0" smtClean="0">
                <a:solidFill>
                  <a:prstClr val="white"/>
                </a:solidFill>
                <a:latin typeface="Times New Roman" panose="02020603050405020304" pitchFamily="18" charset="0"/>
                <a:cs typeface="Times New Roman" panose="02020603050405020304" pitchFamily="18" charset="0"/>
              </a:rPr>
              <a:t>124</a:t>
            </a:r>
            <a:endParaRPr lang="en-US" sz="66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85000" lnSpcReduction="10000"/>
          </a:bodyPr>
          <a:lstStyle/>
          <a:p>
            <a:r>
              <a:rPr lang="en-US" sz="6000" dirty="0" smtClean="0">
                <a:solidFill>
                  <a:prstClr val="white"/>
                </a:solidFill>
                <a:latin typeface="Times New Roman" panose="02020603050405020304" pitchFamily="18" charset="0"/>
                <a:cs typeface="Times New Roman" panose="02020603050405020304" pitchFamily="18" charset="0"/>
              </a:rPr>
              <a:t>“… There </a:t>
            </a:r>
            <a:r>
              <a:rPr lang="en-US" sz="6000" dirty="0">
                <a:solidFill>
                  <a:prstClr val="white"/>
                </a:solidFill>
                <a:latin typeface="Times New Roman" panose="02020603050405020304" pitchFamily="18" charset="0"/>
                <a:cs typeface="Times New Roman" panose="02020603050405020304" pitchFamily="18" charset="0"/>
              </a:rPr>
              <a:t>is nothing that </a:t>
            </a:r>
            <a:r>
              <a:rPr lang="en-US" sz="6000" b="1" dirty="0">
                <a:solidFill>
                  <a:srgbClr val="FFFF00"/>
                </a:solidFill>
                <a:latin typeface="Times New Roman" panose="02020603050405020304" pitchFamily="18" charset="0"/>
                <a:cs typeface="Times New Roman" panose="02020603050405020304" pitchFamily="18" charset="0"/>
              </a:rPr>
              <a:t>Satan fears so much</a:t>
            </a:r>
            <a:r>
              <a:rPr lang="en-US" sz="6000" dirty="0">
                <a:solidFill>
                  <a:srgbClr val="FFFF00"/>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as that the people of God shall </a:t>
            </a:r>
            <a:r>
              <a:rPr lang="en-US" sz="6000" b="1" u="sng" dirty="0">
                <a:solidFill>
                  <a:prstClr val="white"/>
                </a:solidFill>
                <a:latin typeface="Times New Roman" panose="02020603050405020304" pitchFamily="18" charset="0"/>
                <a:cs typeface="Times New Roman" panose="02020603050405020304" pitchFamily="18" charset="0"/>
              </a:rPr>
              <a:t>clear the way</a:t>
            </a:r>
            <a:r>
              <a:rPr lang="en-US" sz="6000" dirty="0">
                <a:solidFill>
                  <a:prstClr val="white"/>
                </a:solidFill>
                <a:latin typeface="Times New Roman" panose="02020603050405020304" pitchFamily="18" charset="0"/>
                <a:cs typeface="Times New Roman" panose="02020603050405020304" pitchFamily="18" charset="0"/>
              </a:rPr>
              <a:t> by </a:t>
            </a:r>
            <a:r>
              <a:rPr lang="en-US" sz="6000" b="1" u="sng" dirty="0">
                <a:solidFill>
                  <a:prstClr val="white"/>
                </a:solidFill>
                <a:latin typeface="Times New Roman" panose="02020603050405020304" pitchFamily="18" charset="0"/>
                <a:cs typeface="Times New Roman" panose="02020603050405020304" pitchFamily="18" charset="0"/>
              </a:rPr>
              <a:t>removing every hindrance</a:t>
            </a:r>
            <a:r>
              <a:rPr lang="en-US" sz="6000" dirty="0">
                <a:solidFill>
                  <a:prstClr val="white"/>
                </a:solidFill>
                <a:latin typeface="Times New Roman" panose="02020603050405020304" pitchFamily="18" charset="0"/>
                <a:cs typeface="Times New Roman" panose="02020603050405020304" pitchFamily="18" charset="0"/>
              </a:rPr>
              <a:t>, so that the Lord can pour out His Spirit upon a languishing church and an impenitent congregation. If Satan had his way, there would never be another </a:t>
            </a:r>
            <a:r>
              <a:rPr lang="en-US" sz="6000" b="1" u="sng" dirty="0">
                <a:solidFill>
                  <a:srgbClr val="FFFF00"/>
                </a:solidFill>
                <a:latin typeface="Times New Roman" panose="02020603050405020304" pitchFamily="18" charset="0"/>
                <a:cs typeface="Times New Roman" panose="02020603050405020304" pitchFamily="18" charset="0"/>
              </a:rPr>
              <a:t>awakening</a:t>
            </a:r>
            <a:r>
              <a:rPr lang="en-US" sz="6000" dirty="0">
                <a:solidFill>
                  <a:prstClr val="white"/>
                </a:solidFill>
                <a:latin typeface="Times New Roman" panose="02020603050405020304" pitchFamily="18" charset="0"/>
                <a:cs typeface="Times New Roman" panose="02020603050405020304" pitchFamily="18" charset="0"/>
              </a:rPr>
              <a:t>, great or small, to the end of time</a:t>
            </a:r>
            <a:r>
              <a:rPr lang="en-US" sz="6000" dirty="0" smtClean="0">
                <a:solidFill>
                  <a:prstClr val="white"/>
                </a:solidFill>
                <a:latin typeface="Times New Roman" panose="02020603050405020304" pitchFamily="18" charset="0"/>
                <a:cs typeface="Times New Roman" panose="02020603050405020304" pitchFamily="18" charset="0"/>
              </a:rPr>
              <a:t>.</a:t>
            </a:r>
            <a:r>
              <a:rPr lang="en-US" sz="6000" i="1" dirty="0">
                <a:latin typeface="Times New Roman" panose="02020603050405020304" pitchFamily="18" charset="0"/>
                <a:cs typeface="Times New Roman" panose="02020603050405020304" pitchFamily="18" charset="0"/>
              </a:rPr>
              <a:t> </a:t>
            </a:r>
            <a:r>
              <a:rPr lang="en-US" sz="6000" i="1" dirty="0" smtClean="0">
                <a:latin typeface="Times New Roman" panose="02020603050405020304" pitchFamily="18" charset="0"/>
                <a:cs typeface="Times New Roman" panose="02020603050405020304" pitchFamily="18" charset="0"/>
              </a:rPr>
              <a:t>…”</a:t>
            </a:r>
            <a:endParaRPr lang="en-US" sz="6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05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Luke </a:t>
            </a:r>
            <a:r>
              <a:rPr lang="en-US" sz="6600" b="1" dirty="0" smtClean="0">
                <a:solidFill>
                  <a:prstClr val="white"/>
                </a:solidFill>
                <a:latin typeface="Times New Roman" panose="02020603050405020304" pitchFamily="18" charset="0"/>
                <a:cs typeface="Times New Roman" panose="02020603050405020304" pitchFamily="18" charset="0"/>
              </a:rPr>
              <a:t>22:31-32 NKJV</a:t>
            </a:r>
            <a:endParaRPr lang="en-US" sz="66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70000" lnSpcReduction="20000"/>
          </a:bodyPr>
          <a:lstStyle/>
          <a:p>
            <a:r>
              <a:rPr lang="en-US" sz="6000" baseline="30000" dirty="0">
                <a:solidFill>
                  <a:prstClr val="white"/>
                </a:solidFill>
                <a:latin typeface="Times New Roman" panose="02020603050405020304" pitchFamily="18" charset="0"/>
                <a:cs typeface="Times New Roman" panose="02020603050405020304" pitchFamily="18" charset="0"/>
              </a:rPr>
              <a:t>31 </a:t>
            </a:r>
            <a:r>
              <a:rPr lang="en-US" sz="6000" dirty="0">
                <a:solidFill>
                  <a:prstClr val="white"/>
                </a:solidFill>
                <a:latin typeface="Times New Roman" panose="02020603050405020304" pitchFamily="18" charset="0"/>
                <a:cs typeface="Times New Roman" panose="02020603050405020304" pitchFamily="18" charset="0"/>
              </a:rPr>
              <a:t>And the Lord said, “Simon, Simon! Indeed, Satan has </a:t>
            </a:r>
            <a:r>
              <a:rPr lang="en-US" sz="6000" b="1" dirty="0">
                <a:solidFill>
                  <a:srgbClr val="FFFF00"/>
                </a:solidFill>
                <a:latin typeface="Times New Roman" panose="02020603050405020304" pitchFamily="18" charset="0"/>
                <a:cs typeface="Times New Roman" panose="02020603050405020304" pitchFamily="18" charset="0"/>
              </a:rPr>
              <a:t>asked for you</a:t>
            </a:r>
            <a:r>
              <a:rPr lang="en-US" sz="6000" dirty="0">
                <a:solidFill>
                  <a:prstClr val="white"/>
                </a:solidFill>
                <a:latin typeface="Times New Roman" panose="02020603050405020304" pitchFamily="18" charset="0"/>
                <a:cs typeface="Times New Roman" panose="02020603050405020304" pitchFamily="18" charset="0"/>
              </a:rPr>
              <a:t>, that he may </a:t>
            </a:r>
            <a:r>
              <a:rPr lang="en-US" sz="6000" b="1" dirty="0">
                <a:solidFill>
                  <a:srgbClr val="FFFF00"/>
                </a:solidFill>
                <a:latin typeface="Times New Roman" panose="02020603050405020304" pitchFamily="18" charset="0"/>
                <a:cs typeface="Times New Roman" panose="02020603050405020304" pitchFamily="18" charset="0"/>
              </a:rPr>
              <a:t>sift </a:t>
            </a:r>
            <a:r>
              <a:rPr lang="en-US" sz="6000" b="1" i="1" dirty="0">
                <a:solidFill>
                  <a:srgbClr val="FFFF00"/>
                </a:solidFill>
                <a:latin typeface="Times New Roman" panose="02020603050405020304" pitchFamily="18" charset="0"/>
                <a:cs typeface="Times New Roman" panose="02020603050405020304" pitchFamily="18" charset="0"/>
              </a:rPr>
              <a:t>you</a:t>
            </a:r>
            <a:r>
              <a:rPr lang="en-US" sz="6000" b="1" dirty="0">
                <a:solidFill>
                  <a:srgbClr val="FFFF00"/>
                </a:solidFill>
                <a:latin typeface="Times New Roman" panose="02020603050405020304" pitchFamily="18" charset="0"/>
                <a:cs typeface="Times New Roman" panose="02020603050405020304" pitchFamily="18" charset="0"/>
              </a:rPr>
              <a:t> as wheat</a:t>
            </a:r>
            <a:r>
              <a:rPr lang="en-US" sz="6000" dirty="0">
                <a:solidFill>
                  <a:prstClr val="white"/>
                </a:solidFill>
                <a:latin typeface="Times New Roman" panose="02020603050405020304" pitchFamily="18" charset="0"/>
                <a:cs typeface="Times New Roman" panose="02020603050405020304" pitchFamily="18" charset="0"/>
              </a:rPr>
              <a:t>. </a:t>
            </a:r>
            <a:r>
              <a:rPr lang="en-US" sz="6000" baseline="30000" dirty="0">
                <a:solidFill>
                  <a:prstClr val="white"/>
                </a:solidFill>
                <a:latin typeface="Times New Roman" panose="02020603050405020304" pitchFamily="18" charset="0"/>
                <a:cs typeface="Times New Roman" panose="02020603050405020304" pitchFamily="18" charset="0"/>
              </a:rPr>
              <a:t>32 </a:t>
            </a:r>
            <a:r>
              <a:rPr lang="en-US" sz="6000" dirty="0">
                <a:solidFill>
                  <a:prstClr val="white"/>
                </a:solidFill>
                <a:latin typeface="Times New Roman" panose="02020603050405020304" pitchFamily="18" charset="0"/>
                <a:cs typeface="Times New Roman" panose="02020603050405020304" pitchFamily="18" charset="0"/>
              </a:rPr>
              <a:t>But I have prayed for you, that your faith should not fail; and when you have returned to </a:t>
            </a:r>
            <a:r>
              <a:rPr lang="en-US" sz="6000" i="1" dirty="0">
                <a:solidFill>
                  <a:prstClr val="white"/>
                </a:solidFill>
                <a:latin typeface="Times New Roman" panose="02020603050405020304" pitchFamily="18" charset="0"/>
                <a:cs typeface="Times New Roman" panose="02020603050405020304" pitchFamily="18" charset="0"/>
              </a:rPr>
              <a:t>Me,</a:t>
            </a:r>
            <a:r>
              <a:rPr lang="en-US" sz="6000" dirty="0">
                <a:solidFill>
                  <a:prstClr val="white"/>
                </a:solidFill>
                <a:latin typeface="Times New Roman" panose="02020603050405020304" pitchFamily="18" charset="0"/>
                <a:cs typeface="Times New Roman" panose="02020603050405020304" pitchFamily="18" charset="0"/>
              </a:rPr>
              <a:t> strengthen your brethren</a:t>
            </a:r>
            <a:r>
              <a:rPr lang="en-US" sz="6000" dirty="0" smtClean="0">
                <a:solidFill>
                  <a:prstClr val="white"/>
                </a:solidFill>
                <a:latin typeface="Times New Roman" panose="02020603050405020304" pitchFamily="18" charset="0"/>
                <a:cs typeface="Times New Roman" panose="02020603050405020304" pitchFamily="18" charset="0"/>
              </a:rPr>
              <a:t>.”</a:t>
            </a:r>
          </a:p>
          <a:p>
            <a:endParaRPr lang="en-US" sz="1600" dirty="0">
              <a:solidFill>
                <a:prstClr val="white"/>
              </a:solidFill>
              <a:latin typeface="Times New Roman" panose="02020603050405020304" pitchFamily="18" charset="0"/>
              <a:cs typeface="Times New Roman" panose="02020603050405020304" pitchFamily="18" charset="0"/>
            </a:endParaRPr>
          </a:p>
          <a:p>
            <a:r>
              <a:rPr lang="en-US" sz="6000" baseline="30000" dirty="0" smtClean="0">
                <a:solidFill>
                  <a:prstClr val="white"/>
                </a:solidFill>
                <a:latin typeface="Times New Roman" panose="02020603050405020304" pitchFamily="18" charset="0"/>
                <a:cs typeface="Times New Roman" panose="02020603050405020304" pitchFamily="18" charset="0"/>
              </a:rPr>
              <a:t>33</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a:solidFill>
                  <a:prstClr val="white"/>
                </a:solidFill>
                <a:latin typeface="Times New Roman" panose="02020603050405020304" pitchFamily="18" charset="0"/>
                <a:cs typeface="Times New Roman" panose="02020603050405020304" pitchFamily="18" charset="0"/>
              </a:rPr>
              <a:t>But he said to Him, “Lord, I am ready to go with You, both to prison and to death</a:t>
            </a:r>
            <a:r>
              <a:rPr lang="en-US" sz="6000" dirty="0" smtClean="0">
                <a:solidFill>
                  <a:prstClr val="white"/>
                </a:solidFill>
                <a:latin typeface="Times New Roman" panose="02020603050405020304" pitchFamily="18" charset="0"/>
                <a:cs typeface="Times New Roman" panose="02020603050405020304" pitchFamily="18" charset="0"/>
              </a:rPr>
              <a:t>.”</a:t>
            </a:r>
          </a:p>
          <a:p>
            <a:endParaRPr lang="en-US" sz="1600" dirty="0">
              <a:solidFill>
                <a:prstClr val="white"/>
              </a:solidFill>
              <a:latin typeface="Times New Roman" panose="02020603050405020304" pitchFamily="18" charset="0"/>
              <a:cs typeface="Times New Roman" panose="02020603050405020304" pitchFamily="18" charset="0"/>
            </a:endParaRPr>
          </a:p>
          <a:p>
            <a:r>
              <a:rPr lang="en-US" sz="6000" baseline="30000" dirty="0">
                <a:solidFill>
                  <a:prstClr val="white"/>
                </a:solidFill>
                <a:latin typeface="Times New Roman" panose="02020603050405020304" pitchFamily="18" charset="0"/>
                <a:cs typeface="Times New Roman" panose="02020603050405020304" pitchFamily="18" charset="0"/>
              </a:rPr>
              <a:t>34 </a:t>
            </a:r>
            <a:r>
              <a:rPr lang="en-US" sz="6000" dirty="0">
                <a:solidFill>
                  <a:prstClr val="white"/>
                </a:solidFill>
                <a:latin typeface="Times New Roman" panose="02020603050405020304" pitchFamily="18" charset="0"/>
                <a:cs typeface="Times New Roman" panose="02020603050405020304" pitchFamily="18" charset="0"/>
              </a:rPr>
              <a:t>Then He said, “I tell you, Peter, the rooster shall not crow this day before </a:t>
            </a:r>
            <a:r>
              <a:rPr lang="en-US" sz="6000" dirty="0">
                <a:latin typeface="Times New Roman" panose="02020603050405020304" pitchFamily="18" charset="0"/>
                <a:cs typeface="Times New Roman" panose="02020603050405020304" pitchFamily="18" charset="0"/>
              </a:rPr>
              <a:t>you will </a:t>
            </a:r>
            <a:r>
              <a:rPr lang="en-US" sz="6000" b="1" u="sng" dirty="0">
                <a:solidFill>
                  <a:srgbClr val="FFFF00"/>
                </a:solidFill>
                <a:latin typeface="Times New Roman" panose="02020603050405020304" pitchFamily="18" charset="0"/>
                <a:cs typeface="Times New Roman" panose="02020603050405020304" pitchFamily="18" charset="0"/>
              </a:rPr>
              <a:t>deny</a:t>
            </a:r>
            <a:r>
              <a:rPr lang="en-US" sz="6000" dirty="0">
                <a:latin typeface="Times New Roman" panose="02020603050405020304" pitchFamily="18" charset="0"/>
                <a:cs typeface="Times New Roman" panose="02020603050405020304" pitchFamily="18" charset="0"/>
              </a:rPr>
              <a:t> three times </a:t>
            </a:r>
            <a:r>
              <a:rPr lang="en-US" sz="6000" dirty="0">
                <a:solidFill>
                  <a:prstClr val="white"/>
                </a:solidFill>
                <a:latin typeface="Times New Roman" panose="02020603050405020304" pitchFamily="18" charset="0"/>
                <a:cs typeface="Times New Roman" panose="02020603050405020304" pitchFamily="18" charset="0"/>
              </a:rPr>
              <a:t>that you know Me</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9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3) Women threshing grain in Arunachal Pradesh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84563" y="101311"/>
            <a:ext cx="9580418" cy="6756689"/>
          </a:xfrm>
          <a:prstGeom prst="rect">
            <a:avLst/>
          </a:prstGeom>
        </p:spPr>
      </p:pic>
    </p:spTree>
    <p:extLst>
      <p:ext uri="{BB962C8B-B14F-4D97-AF65-F5344CB8AC3E}">
        <p14:creationId xmlns:p14="http://schemas.microsoft.com/office/powerpoint/2010/main" val="27365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3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6600" b="1" dirty="0" smtClean="0">
                <a:latin typeface="Times New Roman" pitchFamily="18" charset="0"/>
                <a:cs typeface="Times New Roman" pitchFamily="18" charset="0"/>
              </a:rPr>
              <a:t>1 Peter 1:6 NKJV</a:t>
            </a:r>
            <a:endParaRPr lang="en-US" sz="6600" b="1" dirty="0">
              <a:latin typeface="Times New Roman" pitchFamily="18" charset="0"/>
              <a:cs typeface="Times New Roman" pitchFamily="18" charset="0"/>
            </a:endParaRPr>
          </a:p>
        </p:txBody>
      </p:sp>
      <p:sp>
        <p:nvSpPr>
          <p:cNvPr id="3" name="Content Placeholder 2"/>
          <p:cNvSpPr>
            <a:spLocks noGrp="1"/>
          </p:cNvSpPr>
          <p:nvPr>
            <p:ph idx="1"/>
          </p:nvPr>
        </p:nvSpPr>
        <p:spPr>
          <a:xfrm>
            <a:off x="90152" y="1313644"/>
            <a:ext cx="12003110" cy="5447763"/>
          </a:xfrm>
        </p:spPr>
        <p:txBody>
          <a:bodyPr anchor="ctr">
            <a:normAutofit lnSpcReduction="10000"/>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6 </a:t>
            </a:r>
            <a:r>
              <a:rPr lang="en-US" sz="6000" dirty="0" smtClean="0">
                <a:solidFill>
                  <a:prstClr val="white"/>
                </a:solidFill>
                <a:latin typeface="Times New Roman" panose="02020603050405020304" pitchFamily="18" charset="0"/>
                <a:cs typeface="Times New Roman" panose="02020603050405020304" pitchFamily="18" charset="0"/>
              </a:rPr>
              <a:t>In </a:t>
            </a:r>
            <a:r>
              <a:rPr lang="en-US" sz="6000" dirty="0">
                <a:solidFill>
                  <a:prstClr val="white"/>
                </a:solidFill>
                <a:latin typeface="Times New Roman" panose="02020603050405020304" pitchFamily="18" charset="0"/>
                <a:cs typeface="Times New Roman" panose="02020603050405020304" pitchFamily="18" charset="0"/>
              </a:rPr>
              <a:t>this you greatly rejoice, though now for a little while, if need be, you have been </a:t>
            </a:r>
            <a:r>
              <a:rPr lang="en-US" sz="6000" b="1" dirty="0">
                <a:solidFill>
                  <a:srgbClr val="FFFF00"/>
                </a:solidFill>
                <a:latin typeface="Times New Roman" panose="02020603050405020304" pitchFamily="18" charset="0"/>
                <a:cs typeface="Times New Roman" panose="02020603050405020304" pitchFamily="18" charset="0"/>
              </a:rPr>
              <a:t>grieved by various trials</a:t>
            </a:r>
            <a:r>
              <a:rPr lang="en-US" sz="6000" dirty="0">
                <a:solidFill>
                  <a:prstClr val="white"/>
                </a:solidFill>
                <a:latin typeface="Times New Roman" panose="02020603050405020304" pitchFamily="18" charset="0"/>
                <a:cs typeface="Times New Roman" panose="02020603050405020304" pitchFamily="18" charset="0"/>
              </a:rPr>
              <a:t>, that the genuineness of your faith, … though it is </a:t>
            </a:r>
            <a:r>
              <a:rPr lang="en-US" sz="6000" b="1" dirty="0">
                <a:solidFill>
                  <a:srgbClr val="FFFF00"/>
                </a:solidFill>
                <a:latin typeface="Times New Roman" panose="02020603050405020304" pitchFamily="18" charset="0"/>
                <a:cs typeface="Times New Roman" panose="02020603050405020304" pitchFamily="18" charset="0"/>
              </a:rPr>
              <a:t>tested by fire</a:t>
            </a:r>
            <a:r>
              <a:rPr lang="en-US" sz="6000" dirty="0">
                <a:solidFill>
                  <a:prstClr val="white"/>
                </a:solidFill>
                <a:latin typeface="Times New Roman" panose="02020603050405020304" pitchFamily="18" charset="0"/>
                <a:cs typeface="Times New Roman" panose="02020603050405020304" pitchFamily="18" charset="0"/>
              </a:rPr>
              <a:t>, may be found </a:t>
            </a:r>
            <a:r>
              <a:rPr lang="en-US" sz="6000" b="1" u="sng" dirty="0">
                <a:solidFill>
                  <a:prstClr val="white"/>
                </a:solidFill>
                <a:latin typeface="Times New Roman" panose="02020603050405020304" pitchFamily="18" charset="0"/>
                <a:cs typeface="Times New Roman" panose="02020603050405020304" pitchFamily="18" charset="0"/>
              </a:rPr>
              <a:t>to praise, honor, and glory at the revelation of Jesus Christ</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738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6600" b="1" dirty="0" smtClean="0">
                <a:latin typeface="Times New Roman" pitchFamily="18" charset="0"/>
                <a:cs typeface="Times New Roman" pitchFamily="18" charset="0"/>
              </a:rPr>
              <a:t>1 Peter 1:6 </a:t>
            </a:r>
            <a:r>
              <a:rPr lang="en-US" sz="6600" b="1" dirty="0" smtClean="0">
                <a:solidFill>
                  <a:srgbClr val="FFFF00"/>
                </a:solidFill>
                <a:latin typeface="Times New Roman" pitchFamily="18" charset="0"/>
                <a:cs typeface="Times New Roman" pitchFamily="18" charset="0"/>
              </a:rPr>
              <a:t>Samoan</a:t>
            </a:r>
            <a:endParaRPr lang="en-US" sz="6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85000" lnSpcReduction="10000"/>
          </a:bodyPr>
          <a:lstStyle/>
          <a:p>
            <a:r>
              <a:rPr lang="en-US" sz="6000" baseline="30000" dirty="0">
                <a:solidFill>
                  <a:prstClr val="white"/>
                </a:solidFill>
                <a:latin typeface="Times New Roman" panose="02020603050405020304" pitchFamily="18" charset="0"/>
                <a:cs typeface="Times New Roman" panose="02020603050405020304" pitchFamily="18" charset="0"/>
              </a:rPr>
              <a:t>6 </a:t>
            </a:r>
            <a:r>
              <a:rPr lang="en-US" sz="6000" dirty="0" smtClean="0">
                <a:solidFill>
                  <a:prstClr val="white"/>
                </a:solidFill>
                <a:latin typeface="Times New Roman" panose="02020603050405020304" pitchFamily="18" charset="0"/>
                <a:cs typeface="Times New Roman" panose="02020603050405020304" pitchFamily="18" charset="0"/>
              </a:rPr>
              <a:t>O </a:t>
            </a:r>
            <a:r>
              <a:rPr lang="en-US" sz="6000" dirty="0">
                <a:solidFill>
                  <a:prstClr val="white"/>
                </a:solidFill>
                <a:latin typeface="Times New Roman" panose="02020603050405020304" pitchFamily="18" charset="0"/>
                <a:cs typeface="Times New Roman" panose="02020603050405020304" pitchFamily="18" charset="0"/>
              </a:rPr>
              <a:t>lea </a:t>
            </a:r>
            <a:r>
              <a:rPr lang="en-US" sz="6000" dirty="0" err="1">
                <a:solidFill>
                  <a:prstClr val="white"/>
                </a:solidFill>
                <a:latin typeface="Times New Roman" panose="02020603050405020304" pitchFamily="18" charset="0"/>
                <a:cs typeface="Times New Roman" panose="02020603050405020304" pitchFamily="18" charset="0"/>
              </a:rPr>
              <a:t>ua</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outou</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olioli</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ai</a:t>
            </a:r>
            <a:r>
              <a:rPr lang="en-US" sz="6000" dirty="0">
                <a:solidFill>
                  <a:prstClr val="white"/>
                </a:solidFill>
                <a:latin typeface="Times New Roman" panose="02020603050405020304" pitchFamily="18" charset="0"/>
                <a:cs typeface="Times New Roman" panose="02020603050405020304" pitchFamily="18" charset="0"/>
              </a:rPr>
              <a:t>, e </a:t>
            </a:r>
            <a:r>
              <a:rPr lang="en-US" sz="6000" dirty="0" err="1">
                <a:solidFill>
                  <a:prstClr val="white"/>
                </a:solidFill>
                <a:latin typeface="Times New Roman" panose="02020603050405020304" pitchFamily="18" charset="0"/>
                <a:cs typeface="Times New Roman" panose="02020603050405020304" pitchFamily="18" charset="0"/>
              </a:rPr>
              <a:t>ui</a:t>
            </a:r>
            <a:r>
              <a:rPr lang="en-US" sz="6000" dirty="0">
                <a:solidFill>
                  <a:prstClr val="white"/>
                </a:solidFill>
                <a:latin typeface="Times New Roman" panose="02020603050405020304" pitchFamily="18" charset="0"/>
                <a:cs typeface="Times New Roman" panose="02020603050405020304" pitchFamily="18" charset="0"/>
              </a:rPr>
              <a:t> lava </a:t>
            </a:r>
            <a:r>
              <a:rPr lang="en-US" sz="6000" dirty="0" err="1">
                <a:solidFill>
                  <a:prstClr val="white"/>
                </a:solidFill>
                <a:latin typeface="Times New Roman" panose="02020603050405020304" pitchFamily="18" charset="0"/>
                <a:cs typeface="Times New Roman" panose="02020603050405020304" pitchFamily="18" charset="0"/>
              </a:rPr>
              <a:t>ona</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faanoanoa</a:t>
            </a:r>
            <a:r>
              <a:rPr lang="en-US" sz="6000" dirty="0">
                <a:solidFill>
                  <a:prstClr val="white"/>
                </a:solidFill>
                <a:latin typeface="Times New Roman" panose="02020603050405020304" pitchFamily="18" charset="0"/>
                <a:cs typeface="Times New Roman" panose="02020603050405020304" pitchFamily="18" charset="0"/>
              </a:rPr>
              <a:t> o </a:t>
            </a:r>
            <a:r>
              <a:rPr lang="en-US" sz="6000" dirty="0" err="1">
                <a:solidFill>
                  <a:prstClr val="white"/>
                </a:solidFill>
                <a:latin typeface="Times New Roman" panose="02020603050405020304" pitchFamily="18" charset="0"/>
                <a:cs typeface="Times New Roman" panose="02020603050405020304" pitchFamily="18" charset="0"/>
              </a:rPr>
              <a:t>outou</a:t>
            </a:r>
            <a:r>
              <a:rPr lang="en-US" sz="6000" dirty="0">
                <a:solidFill>
                  <a:prstClr val="white"/>
                </a:solidFill>
                <a:latin typeface="Times New Roman" panose="02020603050405020304" pitchFamily="18" charset="0"/>
                <a:cs typeface="Times New Roman" panose="02020603050405020304" pitchFamily="18" charset="0"/>
              </a:rPr>
              <a:t> i </a:t>
            </a:r>
            <a:r>
              <a:rPr lang="en-US" sz="6000" dirty="0" err="1">
                <a:solidFill>
                  <a:prstClr val="white"/>
                </a:solidFill>
                <a:latin typeface="Times New Roman" panose="02020603050405020304" pitchFamily="18" charset="0"/>
                <a:cs typeface="Times New Roman" panose="02020603050405020304" pitchFamily="18" charset="0"/>
              </a:rPr>
              <a:t>nai</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aso</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nei</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pe</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afai</a:t>
            </a:r>
            <a:r>
              <a:rPr lang="en-US" sz="6000" dirty="0">
                <a:solidFill>
                  <a:prstClr val="white"/>
                </a:solidFill>
                <a:latin typeface="Times New Roman" panose="02020603050405020304" pitchFamily="18" charset="0"/>
                <a:cs typeface="Times New Roman" panose="02020603050405020304" pitchFamily="18" charset="0"/>
              </a:rPr>
              <a:t> e </a:t>
            </a:r>
            <a:r>
              <a:rPr lang="en-US" sz="6000" dirty="0" err="1">
                <a:solidFill>
                  <a:prstClr val="white"/>
                </a:solidFill>
                <a:latin typeface="Times New Roman" panose="02020603050405020304" pitchFamily="18" charset="0"/>
                <a:cs typeface="Times New Roman" panose="02020603050405020304" pitchFamily="18" charset="0"/>
              </a:rPr>
              <a:t>tatau</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ai</a:t>
            </a:r>
            <a:r>
              <a:rPr lang="en-US" sz="6000" dirty="0">
                <a:solidFill>
                  <a:prstClr val="white"/>
                </a:solidFill>
                <a:latin typeface="Times New Roman" panose="02020603050405020304" pitchFamily="18" charset="0"/>
                <a:cs typeface="Times New Roman" panose="02020603050405020304" pitchFamily="18" charset="0"/>
              </a:rPr>
              <a:t>,) i </a:t>
            </a:r>
            <a:r>
              <a:rPr lang="en-US" sz="6000" b="1" dirty="0" err="1">
                <a:solidFill>
                  <a:srgbClr val="FFFF00"/>
                </a:solidFill>
                <a:latin typeface="Times New Roman" panose="02020603050405020304" pitchFamily="18" charset="0"/>
                <a:cs typeface="Times New Roman" panose="02020603050405020304" pitchFamily="18" charset="0"/>
              </a:rPr>
              <a:t>tofotofoga</a:t>
            </a:r>
            <a:r>
              <a:rPr lang="en-US" sz="6000" b="1" dirty="0">
                <a:solidFill>
                  <a:srgbClr val="FFFF00"/>
                </a:solidFill>
                <a:latin typeface="Times New Roman" panose="02020603050405020304" pitchFamily="18" charset="0"/>
                <a:cs typeface="Times New Roman" panose="02020603050405020304" pitchFamily="18" charset="0"/>
              </a:rPr>
              <a:t> </a:t>
            </a:r>
            <a:r>
              <a:rPr lang="en-US" sz="6000" b="1" dirty="0" err="1">
                <a:solidFill>
                  <a:srgbClr val="FFFF00"/>
                </a:solidFill>
                <a:latin typeface="Times New Roman" panose="02020603050405020304" pitchFamily="18" charset="0"/>
                <a:cs typeface="Times New Roman" panose="02020603050405020304" pitchFamily="18" charset="0"/>
              </a:rPr>
              <a:t>eseese</a:t>
            </a:r>
            <a:r>
              <a:rPr lang="en-US" sz="6000" dirty="0">
                <a:solidFill>
                  <a:prstClr val="white"/>
                </a:solidFill>
                <a:latin typeface="Times New Roman" panose="02020603050405020304" pitchFamily="18" charset="0"/>
                <a:cs typeface="Times New Roman" panose="02020603050405020304" pitchFamily="18" charset="0"/>
              </a:rPr>
              <a:t>. O le </a:t>
            </a:r>
            <a:r>
              <a:rPr lang="en-US" sz="6000" dirty="0" err="1">
                <a:solidFill>
                  <a:prstClr val="white"/>
                </a:solidFill>
                <a:latin typeface="Times New Roman" panose="02020603050405020304" pitchFamily="18" charset="0"/>
                <a:cs typeface="Times New Roman" panose="02020603050405020304" pitchFamily="18" charset="0"/>
              </a:rPr>
              <a:t>tofotofo</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foi</a:t>
            </a:r>
            <a:r>
              <a:rPr lang="en-US" sz="6000" dirty="0">
                <a:solidFill>
                  <a:prstClr val="white"/>
                </a:solidFill>
                <a:latin typeface="Times New Roman" panose="02020603050405020304" pitchFamily="18" charset="0"/>
                <a:cs typeface="Times New Roman" panose="02020603050405020304" pitchFamily="18" charset="0"/>
              </a:rPr>
              <a:t> o lo </a:t>
            </a:r>
            <a:r>
              <a:rPr lang="en-US" sz="6000" dirty="0" err="1">
                <a:solidFill>
                  <a:prstClr val="white"/>
                </a:solidFill>
                <a:latin typeface="Times New Roman" panose="02020603050405020304" pitchFamily="18" charset="0"/>
                <a:cs typeface="Times New Roman" panose="02020603050405020304" pitchFamily="18" charset="0"/>
              </a:rPr>
              <a:t>outou</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faatuatua</a:t>
            </a:r>
            <a:r>
              <a:rPr lang="en-US" sz="6000" dirty="0">
                <a:solidFill>
                  <a:prstClr val="white"/>
                </a:solidFill>
                <a:latin typeface="Times New Roman" panose="02020603050405020304" pitchFamily="18" charset="0"/>
                <a:cs typeface="Times New Roman" panose="02020603050405020304" pitchFamily="18" charset="0"/>
              </a:rPr>
              <a:t>, e </a:t>
            </a:r>
            <a:r>
              <a:rPr lang="en-US" sz="6000" dirty="0" err="1">
                <a:solidFill>
                  <a:prstClr val="white"/>
                </a:solidFill>
                <a:latin typeface="Times New Roman" panose="02020603050405020304" pitchFamily="18" charset="0"/>
                <a:cs typeface="Times New Roman" panose="02020603050405020304" pitchFamily="18" charset="0"/>
              </a:rPr>
              <a:t>silisili</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ona</a:t>
            </a:r>
            <a:r>
              <a:rPr lang="en-US" sz="6000" dirty="0">
                <a:solidFill>
                  <a:prstClr val="white"/>
                </a:solidFill>
                <a:latin typeface="Times New Roman" panose="02020603050405020304" pitchFamily="18" charset="0"/>
                <a:cs typeface="Times New Roman" panose="02020603050405020304" pitchFamily="18" charset="0"/>
              </a:rPr>
              <a:t> </a:t>
            </a:r>
            <a:r>
              <a:rPr lang="en-US" sz="6000" dirty="0" err="1">
                <a:solidFill>
                  <a:prstClr val="white"/>
                </a:solidFill>
                <a:latin typeface="Times New Roman" panose="02020603050405020304" pitchFamily="18" charset="0"/>
                <a:cs typeface="Times New Roman" panose="02020603050405020304" pitchFamily="18" charset="0"/>
              </a:rPr>
              <a:t>aoga</a:t>
            </a:r>
            <a:r>
              <a:rPr lang="en-US" sz="6000" dirty="0">
                <a:solidFill>
                  <a:prstClr val="white"/>
                </a:solidFill>
                <a:latin typeface="Times New Roman" panose="02020603050405020304" pitchFamily="18" charset="0"/>
                <a:cs typeface="Times New Roman" panose="02020603050405020304" pitchFamily="18" charset="0"/>
              </a:rPr>
              <a:t> i le </a:t>
            </a:r>
            <a:r>
              <a:rPr lang="en-US" sz="6000" dirty="0" err="1">
                <a:solidFill>
                  <a:prstClr val="white"/>
                </a:solidFill>
                <a:latin typeface="Times New Roman" panose="02020603050405020304" pitchFamily="18" charset="0"/>
                <a:cs typeface="Times New Roman" panose="02020603050405020304" pitchFamily="18" charset="0"/>
              </a:rPr>
              <a:t>auro</a:t>
            </a:r>
            <a:r>
              <a:rPr lang="en-US" sz="6000" dirty="0">
                <a:solidFill>
                  <a:prstClr val="white"/>
                </a:solidFill>
                <a:latin typeface="Times New Roman" panose="02020603050405020304" pitchFamily="18" charset="0"/>
                <a:cs typeface="Times New Roman" panose="02020603050405020304" pitchFamily="18" charset="0"/>
              </a:rPr>
              <a:t> e </a:t>
            </a:r>
            <a:r>
              <a:rPr lang="en-US" sz="6000" dirty="0" err="1">
                <a:solidFill>
                  <a:prstClr val="white"/>
                </a:solidFill>
                <a:latin typeface="Times New Roman" panose="02020603050405020304" pitchFamily="18" charset="0"/>
                <a:cs typeface="Times New Roman" panose="02020603050405020304" pitchFamily="18" charset="0"/>
              </a:rPr>
              <a:t>faaumatia</a:t>
            </a:r>
            <a:r>
              <a:rPr lang="en-US" sz="6000" dirty="0">
                <a:solidFill>
                  <a:prstClr val="white"/>
                </a:solidFill>
                <a:latin typeface="Times New Roman" panose="02020603050405020304" pitchFamily="18" charset="0"/>
                <a:cs typeface="Times New Roman" panose="02020603050405020304" pitchFamily="18" charset="0"/>
              </a:rPr>
              <a:t>, e </a:t>
            </a:r>
            <a:r>
              <a:rPr lang="en-US" sz="6000" dirty="0" err="1">
                <a:solidFill>
                  <a:prstClr val="white"/>
                </a:solidFill>
                <a:latin typeface="Times New Roman" panose="02020603050405020304" pitchFamily="18" charset="0"/>
                <a:cs typeface="Times New Roman" panose="02020603050405020304" pitchFamily="18" charset="0"/>
              </a:rPr>
              <a:t>ui</a:t>
            </a:r>
            <a:r>
              <a:rPr lang="en-US" sz="6000" dirty="0">
                <a:solidFill>
                  <a:prstClr val="white"/>
                </a:solidFill>
                <a:latin typeface="Times New Roman" panose="02020603050405020304" pitchFamily="18" charset="0"/>
                <a:cs typeface="Times New Roman" panose="02020603050405020304" pitchFamily="18" charset="0"/>
              </a:rPr>
              <a:t> lava </a:t>
            </a:r>
            <a:r>
              <a:rPr lang="en-US" sz="6000" dirty="0" err="1">
                <a:solidFill>
                  <a:prstClr val="white"/>
                </a:solidFill>
                <a:latin typeface="Times New Roman" panose="02020603050405020304" pitchFamily="18" charset="0"/>
                <a:cs typeface="Times New Roman" panose="02020603050405020304" pitchFamily="18" charset="0"/>
              </a:rPr>
              <a:t>ina</a:t>
            </a:r>
            <a:r>
              <a:rPr lang="en-US" sz="6000" dirty="0">
                <a:solidFill>
                  <a:prstClr val="white"/>
                </a:solidFill>
                <a:latin typeface="Times New Roman" panose="02020603050405020304" pitchFamily="18" charset="0"/>
                <a:cs typeface="Times New Roman" panose="02020603050405020304" pitchFamily="18" charset="0"/>
              </a:rPr>
              <a:t> </a:t>
            </a:r>
            <a:r>
              <a:rPr lang="en-US" sz="6000" b="1" dirty="0" err="1">
                <a:solidFill>
                  <a:srgbClr val="FFFF00"/>
                </a:solidFill>
                <a:latin typeface="Times New Roman" panose="02020603050405020304" pitchFamily="18" charset="0"/>
                <a:cs typeface="Times New Roman" panose="02020603050405020304" pitchFamily="18" charset="0"/>
              </a:rPr>
              <a:t>tofotofoina</a:t>
            </a:r>
            <a:r>
              <a:rPr lang="en-US" sz="6000" b="1" dirty="0">
                <a:solidFill>
                  <a:srgbClr val="FFFF00"/>
                </a:solidFill>
                <a:latin typeface="Times New Roman" panose="02020603050405020304" pitchFamily="18" charset="0"/>
                <a:cs typeface="Times New Roman" panose="02020603050405020304" pitchFamily="18" charset="0"/>
              </a:rPr>
              <a:t> i le </a:t>
            </a:r>
            <a:r>
              <a:rPr lang="en-US" sz="6000" b="1" dirty="0" err="1">
                <a:solidFill>
                  <a:srgbClr val="FFFF00"/>
                </a:solidFill>
                <a:latin typeface="Times New Roman" panose="02020603050405020304" pitchFamily="18" charset="0"/>
                <a:cs typeface="Times New Roman" panose="02020603050405020304" pitchFamily="18" charset="0"/>
              </a:rPr>
              <a:t>afi</a:t>
            </a:r>
            <a:r>
              <a:rPr lang="en-US" sz="6000" dirty="0">
                <a:solidFill>
                  <a:prstClr val="white"/>
                </a:solidFill>
                <a:latin typeface="Times New Roman" panose="02020603050405020304" pitchFamily="18" charset="0"/>
                <a:cs typeface="Times New Roman" panose="02020603050405020304" pitchFamily="18" charset="0"/>
              </a:rPr>
              <a:t>, e </a:t>
            </a:r>
            <a:r>
              <a:rPr lang="en-US" sz="6000" dirty="0" err="1">
                <a:solidFill>
                  <a:prstClr val="white"/>
                </a:solidFill>
                <a:latin typeface="Times New Roman" panose="02020603050405020304" pitchFamily="18" charset="0"/>
                <a:cs typeface="Times New Roman" panose="02020603050405020304" pitchFamily="18" charset="0"/>
              </a:rPr>
              <a:t>avea</a:t>
            </a:r>
            <a:r>
              <a:rPr lang="en-US" sz="6000" dirty="0">
                <a:solidFill>
                  <a:prstClr val="white"/>
                </a:solidFill>
                <a:latin typeface="Times New Roman" panose="02020603050405020304" pitchFamily="18" charset="0"/>
                <a:cs typeface="Times New Roman" panose="02020603050405020304" pitchFamily="18" charset="0"/>
              </a:rPr>
              <a:t> ma mea </a:t>
            </a:r>
            <a:r>
              <a:rPr lang="en-US" sz="6000" b="1" u="sng" dirty="0">
                <a:solidFill>
                  <a:prstClr val="white"/>
                </a:solidFill>
                <a:latin typeface="Times New Roman" panose="02020603050405020304" pitchFamily="18" charset="0"/>
                <a:cs typeface="Times New Roman" panose="02020603050405020304" pitchFamily="18" charset="0"/>
              </a:rPr>
              <a:t>e </a:t>
            </a:r>
            <a:r>
              <a:rPr lang="en-US" sz="6000" b="1" u="sng" dirty="0" err="1">
                <a:solidFill>
                  <a:prstClr val="white"/>
                </a:solidFill>
                <a:latin typeface="Times New Roman" panose="02020603050405020304" pitchFamily="18" charset="0"/>
                <a:cs typeface="Times New Roman" panose="02020603050405020304" pitchFamily="18" charset="0"/>
              </a:rPr>
              <a:t>iu</a:t>
            </a:r>
            <a:r>
              <a:rPr lang="en-US" sz="6000" b="1" u="sng" dirty="0">
                <a:solidFill>
                  <a:prstClr val="white"/>
                </a:solidFill>
                <a:latin typeface="Times New Roman" panose="02020603050405020304" pitchFamily="18" charset="0"/>
                <a:cs typeface="Times New Roman" panose="02020603050405020304" pitchFamily="18" charset="0"/>
              </a:rPr>
              <a:t> i le </a:t>
            </a:r>
            <a:r>
              <a:rPr lang="en-US" sz="6000" b="1" u="sng" dirty="0" err="1">
                <a:solidFill>
                  <a:prstClr val="white"/>
                </a:solidFill>
                <a:latin typeface="Times New Roman" panose="02020603050405020304" pitchFamily="18" charset="0"/>
                <a:cs typeface="Times New Roman" panose="02020603050405020304" pitchFamily="18" charset="0"/>
              </a:rPr>
              <a:t>viiga</a:t>
            </a:r>
            <a:r>
              <a:rPr lang="en-US" sz="6000" b="1" u="sng" dirty="0">
                <a:solidFill>
                  <a:prstClr val="white"/>
                </a:solidFill>
                <a:latin typeface="Times New Roman" panose="02020603050405020304" pitchFamily="18" charset="0"/>
                <a:cs typeface="Times New Roman" panose="02020603050405020304" pitchFamily="18" charset="0"/>
              </a:rPr>
              <a:t>, ma le </a:t>
            </a:r>
            <a:r>
              <a:rPr lang="en-US" sz="6000" b="1" u="sng" dirty="0" err="1">
                <a:solidFill>
                  <a:prstClr val="white"/>
                </a:solidFill>
                <a:latin typeface="Times New Roman" panose="02020603050405020304" pitchFamily="18" charset="0"/>
                <a:cs typeface="Times New Roman" panose="02020603050405020304" pitchFamily="18" charset="0"/>
              </a:rPr>
              <a:t>mamalu</a:t>
            </a:r>
            <a:r>
              <a:rPr lang="en-US" sz="6000" b="1" u="sng" dirty="0">
                <a:solidFill>
                  <a:prstClr val="white"/>
                </a:solidFill>
                <a:latin typeface="Times New Roman" panose="02020603050405020304" pitchFamily="18" charset="0"/>
                <a:cs typeface="Times New Roman" panose="02020603050405020304" pitchFamily="18" charset="0"/>
              </a:rPr>
              <a:t>, ma le </a:t>
            </a:r>
            <a:r>
              <a:rPr lang="en-US" sz="6000" b="1" u="sng" dirty="0" err="1">
                <a:solidFill>
                  <a:prstClr val="white"/>
                </a:solidFill>
                <a:latin typeface="Times New Roman" panose="02020603050405020304" pitchFamily="18" charset="0"/>
                <a:cs typeface="Times New Roman" panose="02020603050405020304" pitchFamily="18" charset="0"/>
              </a:rPr>
              <a:t>manuia</a:t>
            </a:r>
            <a:r>
              <a:rPr lang="en-US" sz="6000" b="1" u="sng" dirty="0">
                <a:solidFill>
                  <a:prstClr val="white"/>
                </a:solidFill>
                <a:latin typeface="Times New Roman" panose="02020603050405020304" pitchFamily="18" charset="0"/>
                <a:cs typeface="Times New Roman" panose="02020603050405020304" pitchFamily="18" charset="0"/>
              </a:rPr>
              <a:t> </a:t>
            </a:r>
            <a:r>
              <a:rPr lang="en-US" sz="6000" b="1" u="sng" dirty="0" err="1">
                <a:solidFill>
                  <a:prstClr val="white"/>
                </a:solidFill>
                <a:latin typeface="Times New Roman" panose="02020603050405020304" pitchFamily="18" charset="0"/>
                <a:cs typeface="Times New Roman" panose="02020603050405020304" pitchFamily="18" charset="0"/>
              </a:rPr>
              <a:t>pe</a:t>
            </a:r>
            <a:r>
              <a:rPr lang="en-US" sz="6000" b="1" u="sng" dirty="0">
                <a:solidFill>
                  <a:prstClr val="white"/>
                </a:solidFill>
                <a:latin typeface="Times New Roman" panose="02020603050405020304" pitchFamily="18" charset="0"/>
                <a:cs typeface="Times New Roman" panose="02020603050405020304" pitchFamily="18" charset="0"/>
              </a:rPr>
              <a:t> a </a:t>
            </a:r>
            <a:r>
              <a:rPr lang="en-US" sz="6000" b="1" u="sng" dirty="0" err="1">
                <a:solidFill>
                  <a:prstClr val="white"/>
                </a:solidFill>
                <a:latin typeface="Times New Roman" panose="02020603050405020304" pitchFamily="18" charset="0"/>
                <a:cs typeface="Times New Roman" panose="02020603050405020304" pitchFamily="18" charset="0"/>
              </a:rPr>
              <a:t>faalia</a:t>
            </a:r>
            <a:r>
              <a:rPr lang="en-US" sz="6000" b="1" u="sng" dirty="0">
                <a:solidFill>
                  <a:prstClr val="white"/>
                </a:solidFill>
                <a:latin typeface="Times New Roman" panose="02020603050405020304" pitchFamily="18" charset="0"/>
                <a:cs typeface="Times New Roman" panose="02020603050405020304" pitchFamily="18" charset="0"/>
              </a:rPr>
              <a:t> </a:t>
            </a:r>
            <a:r>
              <a:rPr lang="en-US" sz="6000" b="1" u="sng" dirty="0" err="1">
                <a:solidFill>
                  <a:prstClr val="white"/>
                </a:solidFill>
                <a:latin typeface="Times New Roman" panose="02020603050405020304" pitchFamily="18" charset="0"/>
                <a:cs typeface="Times New Roman" panose="02020603050405020304" pitchFamily="18" charset="0"/>
              </a:rPr>
              <a:t>mai</a:t>
            </a:r>
            <a:r>
              <a:rPr lang="en-US" sz="6000" b="1" u="sng" dirty="0">
                <a:solidFill>
                  <a:prstClr val="white"/>
                </a:solidFill>
                <a:latin typeface="Times New Roman" panose="02020603050405020304" pitchFamily="18" charset="0"/>
                <a:cs typeface="Times New Roman" panose="02020603050405020304" pitchFamily="18" charset="0"/>
              </a:rPr>
              <a:t> </a:t>
            </a:r>
            <a:r>
              <a:rPr lang="en-US" sz="6000" b="1" u="sng" dirty="0" err="1">
                <a:solidFill>
                  <a:prstClr val="white"/>
                </a:solidFill>
                <a:latin typeface="Times New Roman" panose="02020603050405020304" pitchFamily="18" charset="0"/>
                <a:cs typeface="Times New Roman" panose="02020603050405020304" pitchFamily="18" charset="0"/>
              </a:rPr>
              <a:t>Iesu</a:t>
            </a:r>
            <a:r>
              <a:rPr lang="en-US" sz="6000" b="1" u="sng" dirty="0">
                <a:solidFill>
                  <a:prstClr val="white"/>
                </a:solidFill>
                <a:latin typeface="Times New Roman" panose="02020603050405020304" pitchFamily="18" charset="0"/>
                <a:cs typeface="Times New Roman" panose="02020603050405020304" pitchFamily="18" charset="0"/>
              </a:rPr>
              <a:t> </a:t>
            </a:r>
            <a:r>
              <a:rPr lang="en-US" sz="6000" b="1" u="sng" dirty="0" err="1">
                <a:solidFill>
                  <a:prstClr val="white"/>
                </a:solidFill>
                <a:latin typeface="Times New Roman" panose="02020603050405020304" pitchFamily="18" charset="0"/>
                <a:cs typeface="Times New Roman" panose="02020603050405020304" pitchFamily="18" charset="0"/>
              </a:rPr>
              <a:t>Keriso</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99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Ezekiel </a:t>
            </a:r>
            <a:r>
              <a:rPr lang="en-US" sz="6600" b="1" dirty="0" smtClean="0">
                <a:solidFill>
                  <a:prstClr val="white"/>
                </a:solidFill>
                <a:latin typeface="Times New Roman" panose="02020603050405020304" pitchFamily="18" charset="0"/>
                <a:cs typeface="Times New Roman" panose="02020603050405020304" pitchFamily="18" charset="0"/>
              </a:rPr>
              <a:t>37:1-6 NKJV</a:t>
            </a:r>
            <a:endParaRPr lang="en-US" sz="66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90152" y="1313644"/>
            <a:ext cx="12003110" cy="5447763"/>
          </a:xfrm>
        </p:spPr>
        <p:txBody>
          <a:bodyPr anchor="ctr">
            <a:normAutofit fontScale="55000" lnSpcReduction="20000"/>
          </a:bodyPr>
          <a:lstStyle/>
          <a:p>
            <a:r>
              <a:rPr lang="en-US" sz="6000" baseline="30000" dirty="0" smtClean="0">
                <a:solidFill>
                  <a:prstClr val="white"/>
                </a:solidFill>
                <a:latin typeface="Times New Roman" panose="02020603050405020304" pitchFamily="18" charset="0"/>
                <a:cs typeface="Times New Roman" panose="02020603050405020304" pitchFamily="18" charset="0"/>
              </a:rPr>
              <a:t>1</a:t>
            </a:r>
            <a:r>
              <a:rPr lang="en-US" sz="6000" baseline="30000" dirty="0">
                <a:solidFill>
                  <a:prstClr val="white"/>
                </a:solidFill>
                <a:latin typeface="Times New Roman" panose="02020603050405020304" pitchFamily="18" charset="0"/>
                <a:cs typeface="Times New Roman" panose="02020603050405020304" pitchFamily="18" charset="0"/>
              </a:rPr>
              <a:t> </a:t>
            </a:r>
            <a:r>
              <a:rPr lang="en-US" sz="6000" dirty="0" smtClean="0">
                <a:solidFill>
                  <a:prstClr val="white"/>
                </a:solidFill>
                <a:latin typeface="Times New Roman" panose="02020603050405020304" pitchFamily="18" charset="0"/>
                <a:cs typeface="Times New Roman" panose="02020603050405020304" pitchFamily="18" charset="0"/>
              </a:rPr>
              <a:t>The </a:t>
            </a:r>
            <a:r>
              <a:rPr lang="en-US" sz="6000" dirty="0">
                <a:solidFill>
                  <a:prstClr val="white"/>
                </a:solidFill>
                <a:latin typeface="Times New Roman" panose="02020603050405020304" pitchFamily="18" charset="0"/>
                <a:cs typeface="Times New Roman" panose="02020603050405020304" pitchFamily="18" charset="0"/>
              </a:rPr>
              <a:t>hand of the </a:t>
            </a:r>
            <a:r>
              <a:rPr lang="en-US" sz="6000" cap="small" dirty="0">
                <a:solidFill>
                  <a:prstClr val="white"/>
                </a:solidFill>
                <a:latin typeface="Times New Roman" panose="02020603050405020304" pitchFamily="18" charset="0"/>
                <a:cs typeface="Times New Roman" panose="02020603050405020304" pitchFamily="18" charset="0"/>
              </a:rPr>
              <a:t>Lord</a:t>
            </a:r>
            <a:r>
              <a:rPr lang="en-US" sz="6000" dirty="0">
                <a:solidFill>
                  <a:prstClr val="white"/>
                </a:solidFill>
                <a:latin typeface="Times New Roman" panose="02020603050405020304" pitchFamily="18" charset="0"/>
                <a:cs typeface="Times New Roman" panose="02020603050405020304" pitchFamily="18" charset="0"/>
              </a:rPr>
              <a:t> came upon me and brought me out in the Spirit of the </a:t>
            </a:r>
            <a:r>
              <a:rPr lang="en-US" sz="6000" cap="small" dirty="0">
                <a:solidFill>
                  <a:prstClr val="white"/>
                </a:solidFill>
                <a:latin typeface="Times New Roman" panose="02020603050405020304" pitchFamily="18" charset="0"/>
                <a:cs typeface="Times New Roman" panose="02020603050405020304" pitchFamily="18" charset="0"/>
              </a:rPr>
              <a:t>Lord</a:t>
            </a:r>
            <a:r>
              <a:rPr lang="en-US" sz="6000" dirty="0">
                <a:solidFill>
                  <a:prstClr val="white"/>
                </a:solidFill>
                <a:latin typeface="Times New Roman" panose="02020603050405020304" pitchFamily="18" charset="0"/>
                <a:cs typeface="Times New Roman" panose="02020603050405020304" pitchFamily="18" charset="0"/>
              </a:rPr>
              <a:t>, and set me down in the midst of the valley; and it </a:t>
            </a:r>
            <a:r>
              <a:rPr lang="en-US" sz="6000" i="1" dirty="0">
                <a:solidFill>
                  <a:prstClr val="white"/>
                </a:solidFill>
                <a:latin typeface="Times New Roman" panose="02020603050405020304" pitchFamily="18" charset="0"/>
                <a:cs typeface="Times New Roman" panose="02020603050405020304" pitchFamily="18" charset="0"/>
              </a:rPr>
              <a:t>was</a:t>
            </a:r>
            <a:r>
              <a:rPr lang="en-US" sz="6000" dirty="0">
                <a:solidFill>
                  <a:prstClr val="white"/>
                </a:solidFill>
                <a:latin typeface="Times New Roman" panose="02020603050405020304" pitchFamily="18" charset="0"/>
                <a:cs typeface="Times New Roman" panose="02020603050405020304" pitchFamily="18" charset="0"/>
              </a:rPr>
              <a:t> full of bones. </a:t>
            </a:r>
            <a:r>
              <a:rPr lang="en-US" sz="6000" baseline="30000" dirty="0">
                <a:solidFill>
                  <a:prstClr val="white"/>
                </a:solidFill>
                <a:latin typeface="Times New Roman" panose="02020603050405020304" pitchFamily="18" charset="0"/>
                <a:cs typeface="Times New Roman" panose="02020603050405020304" pitchFamily="18" charset="0"/>
              </a:rPr>
              <a:t>2 </a:t>
            </a:r>
            <a:r>
              <a:rPr lang="en-US" sz="6000" dirty="0">
                <a:solidFill>
                  <a:prstClr val="white"/>
                </a:solidFill>
                <a:latin typeface="Times New Roman" panose="02020603050405020304" pitchFamily="18" charset="0"/>
                <a:cs typeface="Times New Roman" panose="02020603050405020304" pitchFamily="18" charset="0"/>
              </a:rPr>
              <a:t>Then He caused me to pass by them all around, and behold, </a:t>
            </a:r>
            <a:r>
              <a:rPr lang="en-US" sz="6000" i="1" dirty="0">
                <a:solidFill>
                  <a:prstClr val="white"/>
                </a:solidFill>
                <a:latin typeface="Times New Roman" panose="02020603050405020304" pitchFamily="18" charset="0"/>
                <a:cs typeface="Times New Roman" panose="02020603050405020304" pitchFamily="18" charset="0"/>
              </a:rPr>
              <a:t>there were</a:t>
            </a:r>
            <a:r>
              <a:rPr lang="en-US" sz="6000" dirty="0">
                <a:solidFill>
                  <a:prstClr val="white"/>
                </a:solidFill>
                <a:latin typeface="Times New Roman" panose="02020603050405020304" pitchFamily="18" charset="0"/>
                <a:cs typeface="Times New Roman" panose="02020603050405020304" pitchFamily="18" charset="0"/>
              </a:rPr>
              <a:t> very many in the open valley; and indeed </a:t>
            </a:r>
            <a:r>
              <a:rPr lang="en-US" sz="6000" i="1" dirty="0">
                <a:solidFill>
                  <a:prstClr val="white"/>
                </a:solidFill>
                <a:latin typeface="Times New Roman" panose="02020603050405020304" pitchFamily="18" charset="0"/>
                <a:cs typeface="Times New Roman" panose="02020603050405020304" pitchFamily="18" charset="0"/>
              </a:rPr>
              <a:t>they were</a:t>
            </a:r>
            <a:r>
              <a:rPr lang="en-US" sz="6000" dirty="0">
                <a:solidFill>
                  <a:prstClr val="white"/>
                </a:solidFill>
                <a:latin typeface="Times New Roman" panose="02020603050405020304" pitchFamily="18" charset="0"/>
                <a:cs typeface="Times New Roman" panose="02020603050405020304" pitchFamily="18" charset="0"/>
              </a:rPr>
              <a:t> very dry. </a:t>
            </a:r>
            <a:r>
              <a:rPr lang="en-US" sz="6000" baseline="30000" dirty="0">
                <a:solidFill>
                  <a:prstClr val="white"/>
                </a:solidFill>
                <a:latin typeface="Times New Roman" panose="02020603050405020304" pitchFamily="18" charset="0"/>
                <a:cs typeface="Times New Roman" panose="02020603050405020304" pitchFamily="18" charset="0"/>
              </a:rPr>
              <a:t>3 </a:t>
            </a:r>
            <a:r>
              <a:rPr lang="en-US" sz="6000" dirty="0">
                <a:solidFill>
                  <a:prstClr val="white"/>
                </a:solidFill>
                <a:latin typeface="Times New Roman" panose="02020603050405020304" pitchFamily="18" charset="0"/>
                <a:cs typeface="Times New Roman" panose="02020603050405020304" pitchFamily="18" charset="0"/>
              </a:rPr>
              <a:t>And He said to me, “Son of man, can these bones live</a:t>
            </a:r>
            <a:r>
              <a:rPr lang="en-US" sz="6000" dirty="0" smtClean="0">
                <a:solidFill>
                  <a:prstClr val="white"/>
                </a:solidFill>
                <a:latin typeface="Times New Roman" panose="02020603050405020304" pitchFamily="18" charset="0"/>
                <a:cs typeface="Times New Roman" panose="02020603050405020304" pitchFamily="18" charset="0"/>
              </a:rPr>
              <a:t>?”</a:t>
            </a:r>
          </a:p>
          <a:p>
            <a:endParaRPr lang="en-US" sz="2100" dirty="0">
              <a:solidFill>
                <a:prstClr val="white"/>
              </a:solidFill>
              <a:latin typeface="Times New Roman" panose="02020603050405020304" pitchFamily="18" charset="0"/>
              <a:cs typeface="Times New Roman" panose="02020603050405020304" pitchFamily="18" charset="0"/>
            </a:endParaRPr>
          </a:p>
          <a:p>
            <a:r>
              <a:rPr lang="en-US" sz="6000" dirty="0">
                <a:solidFill>
                  <a:prstClr val="white"/>
                </a:solidFill>
                <a:latin typeface="Times New Roman" panose="02020603050405020304" pitchFamily="18" charset="0"/>
                <a:cs typeface="Times New Roman" panose="02020603050405020304" pitchFamily="18" charset="0"/>
              </a:rPr>
              <a:t>So I answered, “O Lord </a:t>
            </a:r>
            <a:r>
              <a:rPr lang="en-US" sz="6000" cap="small" dirty="0">
                <a:solidFill>
                  <a:prstClr val="white"/>
                </a:solidFill>
                <a:latin typeface="Times New Roman" panose="02020603050405020304" pitchFamily="18" charset="0"/>
                <a:cs typeface="Times New Roman" panose="02020603050405020304" pitchFamily="18" charset="0"/>
              </a:rPr>
              <a:t>God</a:t>
            </a:r>
            <a:r>
              <a:rPr lang="en-US" sz="6000" dirty="0">
                <a:solidFill>
                  <a:prstClr val="white"/>
                </a:solidFill>
                <a:latin typeface="Times New Roman" panose="02020603050405020304" pitchFamily="18" charset="0"/>
                <a:cs typeface="Times New Roman" panose="02020603050405020304" pitchFamily="18" charset="0"/>
              </a:rPr>
              <a:t>, You know</a:t>
            </a:r>
            <a:r>
              <a:rPr lang="en-US" sz="6000" dirty="0" smtClean="0">
                <a:solidFill>
                  <a:prstClr val="white"/>
                </a:solidFill>
                <a:latin typeface="Times New Roman" panose="02020603050405020304" pitchFamily="18" charset="0"/>
                <a:cs typeface="Times New Roman" panose="02020603050405020304" pitchFamily="18" charset="0"/>
              </a:rPr>
              <a:t>.”</a:t>
            </a:r>
          </a:p>
          <a:p>
            <a:endParaRPr lang="en-US" sz="2100" dirty="0">
              <a:solidFill>
                <a:prstClr val="white"/>
              </a:solidFill>
              <a:latin typeface="Times New Roman" panose="02020603050405020304" pitchFamily="18" charset="0"/>
              <a:cs typeface="Times New Roman" panose="02020603050405020304" pitchFamily="18" charset="0"/>
            </a:endParaRPr>
          </a:p>
          <a:p>
            <a:r>
              <a:rPr lang="en-US" sz="6000" baseline="30000" dirty="0">
                <a:solidFill>
                  <a:prstClr val="white"/>
                </a:solidFill>
                <a:latin typeface="Times New Roman" panose="02020603050405020304" pitchFamily="18" charset="0"/>
                <a:cs typeface="Times New Roman" panose="02020603050405020304" pitchFamily="18" charset="0"/>
              </a:rPr>
              <a:t>4 </a:t>
            </a:r>
            <a:r>
              <a:rPr lang="en-US" sz="6000" dirty="0">
                <a:solidFill>
                  <a:prstClr val="white"/>
                </a:solidFill>
                <a:latin typeface="Times New Roman" panose="02020603050405020304" pitchFamily="18" charset="0"/>
                <a:cs typeface="Times New Roman" panose="02020603050405020304" pitchFamily="18" charset="0"/>
              </a:rPr>
              <a:t>Again He said to me, “</a:t>
            </a:r>
            <a:r>
              <a:rPr lang="en-US" sz="6000" b="1" u="sng" dirty="0">
                <a:solidFill>
                  <a:srgbClr val="FFFF00"/>
                </a:solidFill>
                <a:latin typeface="Times New Roman" panose="02020603050405020304" pitchFamily="18" charset="0"/>
                <a:cs typeface="Times New Roman" panose="02020603050405020304" pitchFamily="18" charset="0"/>
              </a:rPr>
              <a:t>Prophesy to these bones</a:t>
            </a:r>
            <a:r>
              <a:rPr lang="en-US" sz="6000" dirty="0">
                <a:solidFill>
                  <a:prstClr val="white"/>
                </a:solidFill>
                <a:latin typeface="Times New Roman" panose="02020603050405020304" pitchFamily="18" charset="0"/>
                <a:cs typeface="Times New Roman" panose="02020603050405020304" pitchFamily="18" charset="0"/>
              </a:rPr>
              <a:t>, and say to them, ‘</a:t>
            </a:r>
            <a:r>
              <a:rPr lang="en-US" sz="6000" b="1" u="sng" dirty="0">
                <a:solidFill>
                  <a:srgbClr val="FFFF00"/>
                </a:solidFill>
                <a:latin typeface="Times New Roman" panose="02020603050405020304" pitchFamily="18" charset="0"/>
                <a:cs typeface="Times New Roman" panose="02020603050405020304" pitchFamily="18" charset="0"/>
              </a:rPr>
              <a:t>O dry bones, hear the word of the </a:t>
            </a:r>
            <a:r>
              <a:rPr lang="en-US" sz="6000" b="1" u="sng" cap="small" dirty="0">
                <a:solidFill>
                  <a:srgbClr val="FFFF00"/>
                </a:solidFill>
                <a:latin typeface="Times New Roman" panose="02020603050405020304" pitchFamily="18" charset="0"/>
                <a:cs typeface="Times New Roman" panose="02020603050405020304" pitchFamily="18" charset="0"/>
              </a:rPr>
              <a:t>Lord</a:t>
            </a:r>
            <a:r>
              <a:rPr lang="en-US" sz="6000" dirty="0">
                <a:solidFill>
                  <a:prstClr val="white"/>
                </a:solidFill>
                <a:latin typeface="Times New Roman" panose="02020603050405020304" pitchFamily="18" charset="0"/>
                <a:cs typeface="Times New Roman" panose="02020603050405020304" pitchFamily="18" charset="0"/>
              </a:rPr>
              <a:t>! </a:t>
            </a:r>
            <a:r>
              <a:rPr lang="en-US" sz="6000" baseline="30000" dirty="0">
                <a:solidFill>
                  <a:prstClr val="white"/>
                </a:solidFill>
                <a:latin typeface="Times New Roman" panose="02020603050405020304" pitchFamily="18" charset="0"/>
                <a:cs typeface="Times New Roman" panose="02020603050405020304" pitchFamily="18" charset="0"/>
              </a:rPr>
              <a:t>5 </a:t>
            </a:r>
            <a:r>
              <a:rPr lang="en-US" sz="6000" dirty="0">
                <a:solidFill>
                  <a:prstClr val="white"/>
                </a:solidFill>
                <a:latin typeface="Times New Roman" panose="02020603050405020304" pitchFamily="18" charset="0"/>
                <a:cs typeface="Times New Roman" panose="02020603050405020304" pitchFamily="18" charset="0"/>
              </a:rPr>
              <a:t>Thus says the Lord </a:t>
            </a:r>
            <a:r>
              <a:rPr lang="en-US" sz="6000" cap="small" dirty="0">
                <a:solidFill>
                  <a:prstClr val="white"/>
                </a:solidFill>
                <a:latin typeface="Times New Roman" panose="02020603050405020304" pitchFamily="18" charset="0"/>
                <a:cs typeface="Times New Roman" panose="02020603050405020304" pitchFamily="18" charset="0"/>
              </a:rPr>
              <a:t>God</a:t>
            </a:r>
            <a:r>
              <a:rPr lang="en-US" sz="6000" dirty="0">
                <a:solidFill>
                  <a:prstClr val="white"/>
                </a:solidFill>
                <a:latin typeface="Times New Roman" panose="02020603050405020304" pitchFamily="18" charset="0"/>
                <a:cs typeface="Times New Roman" panose="02020603050405020304" pitchFamily="18" charset="0"/>
              </a:rPr>
              <a:t> to these bones: “Surely I will cause breath to enter into you, and you shall live. </a:t>
            </a:r>
            <a:r>
              <a:rPr lang="en-US" sz="6000" baseline="30000" dirty="0">
                <a:solidFill>
                  <a:prstClr val="white"/>
                </a:solidFill>
                <a:latin typeface="Times New Roman" panose="02020603050405020304" pitchFamily="18" charset="0"/>
                <a:cs typeface="Times New Roman" panose="02020603050405020304" pitchFamily="18" charset="0"/>
              </a:rPr>
              <a:t>6 </a:t>
            </a:r>
            <a:r>
              <a:rPr lang="en-US" sz="6000" dirty="0">
                <a:solidFill>
                  <a:prstClr val="white"/>
                </a:solidFill>
                <a:latin typeface="Times New Roman" panose="02020603050405020304" pitchFamily="18" charset="0"/>
                <a:cs typeface="Times New Roman" panose="02020603050405020304" pitchFamily="18" charset="0"/>
              </a:rPr>
              <a:t>I will put sinews on you and bring flesh upon you, cover you with skin and put breath in you; and you shall live. Then you </a:t>
            </a:r>
            <a:r>
              <a:rPr lang="en-US" sz="6000" dirty="0" smtClean="0">
                <a:solidFill>
                  <a:prstClr val="white"/>
                </a:solidFill>
                <a:latin typeface="Times New Roman" panose="02020603050405020304" pitchFamily="18" charset="0"/>
                <a:cs typeface="Times New Roman" panose="02020603050405020304" pitchFamily="18" charset="0"/>
              </a:rPr>
              <a:t>shall </a:t>
            </a:r>
            <a:r>
              <a:rPr lang="en-US" sz="6000" dirty="0">
                <a:solidFill>
                  <a:prstClr val="white"/>
                </a:solidFill>
                <a:latin typeface="Times New Roman" panose="02020603050405020304" pitchFamily="18" charset="0"/>
                <a:cs typeface="Times New Roman" panose="02020603050405020304" pitchFamily="18" charset="0"/>
              </a:rPr>
              <a:t>know that I </a:t>
            </a:r>
            <a:r>
              <a:rPr lang="en-US" sz="6000" i="1" dirty="0">
                <a:solidFill>
                  <a:prstClr val="white"/>
                </a:solidFill>
                <a:latin typeface="Times New Roman" panose="02020603050405020304" pitchFamily="18" charset="0"/>
                <a:cs typeface="Times New Roman" panose="02020603050405020304" pitchFamily="18" charset="0"/>
              </a:rPr>
              <a:t>am</a:t>
            </a:r>
            <a:r>
              <a:rPr lang="en-US" sz="6000" dirty="0">
                <a:solidFill>
                  <a:prstClr val="white"/>
                </a:solidFill>
                <a:latin typeface="Times New Roman" panose="02020603050405020304" pitchFamily="18" charset="0"/>
                <a:cs typeface="Times New Roman" panose="02020603050405020304" pitchFamily="18" charset="0"/>
              </a:rPr>
              <a:t> the </a:t>
            </a:r>
            <a:r>
              <a:rPr lang="en-US" sz="6000" cap="small" dirty="0">
                <a:solidFill>
                  <a:prstClr val="white"/>
                </a:solidFill>
                <a:latin typeface="Times New Roman" panose="02020603050405020304" pitchFamily="18" charset="0"/>
                <a:cs typeface="Times New Roman" panose="02020603050405020304" pitchFamily="18" charset="0"/>
              </a:rPr>
              <a:t>Lord</a:t>
            </a:r>
            <a:r>
              <a:rPr lang="en-US" sz="6000" dirty="0">
                <a:solidFill>
                  <a:prstClr val="white"/>
                </a:solidFill>
                <a:latin typeface="Times New Roman" panose="02020603050405020304" pitchFamily="18" charset="0"/>
                <a:cs typeface="Times New Roman" panose="02020603050405020304" pitchFamily="18" charset="0"/>
              </a:rPr>
              <a:t>.” ’ </a:t>
            </a:r>
            <a:r>
              <a:rPr lang="en-US" sz="6000" dirty="0" smtClean="0">
                <a:solidFill>
                  <a:prstClr val="white"/>
                </a:solidFill>
                <a:latin typeface="Times New Roman" panose="02020603050405020304" pitchFamily="18" charset="0"/>
                <a:cs typeface="Times New Roman" panose="02020603050405020304" pitchFamily="18" charset="0"/>
              </a:rPr>
              <a:t>”</a:t>
            </a:r>
            <a:endParaRPr lang="en-US" sz="6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410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3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General Crop 3 - Master Copy</Template>
  <TotalTime>281</TotalTime>
  <Words>1013</Words>
  <Application>Microsoft Office PowerPoint</Application>
  <PresentationFormat>Custom</PresentationFormat>
  <Paragraphs>92</Paragraphs>
  <Slides>34</Slides>
  <Notes>0</Notes>
  <HiddenSlides>1</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31_office theme</vt:lpstr>
      <vt:lpstr>PowerPoint Presentation</vt:lpstr>
      <vt:lpstr>The Colporteur Evangelist p. 25.3</vt:lpstr>
      <vt:lpstr>PowerPoint Presentation</vt:lpstr>
      <vt:lpstr>Selected Messages Book 1 p. 124</vt:lpstr>
      <vt:lpstr>Luke 22:31-32 NKJV</vt:lpstr>
      <vt:lpstr>PowerPoint Presentation</vt:lpstr>
      <vt:lpstr>1 Peter 1:6 NKJV</vt:lpstr>
      <vt:lpstr>1 Peter 1:6 Samoan</vt:lpstr>
      <vt:lpstr>Ezekiel 37:1-6 NKJV</vt:lpstr>
      <vt:lpstr>Ezekiel 37:7-10 NKJV</vt:lpstr>
      <vt:lpstr>Testimonies For the Church Vol. 1 p. 181.1</vt:lpstr>
      <vt:lpstr>PowerPoint Presentation</vt:lpstr>
      <vt:lpstr>PowerPoint Presentation</vt:lpstr>
      <vt:lpstr>Deuteronomy 6:24 KJB</vt:lpstr>
      <vt:lpstr>Psalms 40:11 KJB</vt:lpstr>
      <vt:lpstr>Psalms 61:7 KJB</vt:lpstr>
      <vt:lpstr>Psalms 86:2 KJB</vt:lpstr>
      <vt:lpstr>Psalms 121:7 KJB</vt:lpstr>
      <vt:lpstr>Proverbs 20:28 KJB</vt:lpstr>
      <vt:lpstr>2 Corinthians 4:3-7 NKJV</vt:lpstr>
      <vt:lpstr>2 Corinthians 4:8-11 NKJV</vt:lpstr>
      <vt:lpstr>NOTE:</vt:lpstr>
      <vt:lpstr>PowerPoint Presentation</vt:lpstr>
      <vt:lpstr>PowerPoint Presentation</vt:lpstr>
      <vt:lpstr>PowerPoint Presentation</vt:lpstr>
      <vt:lpstr>Matthew 5:13 NKJV</vt:lpstr>
      <vt:lpstr>Mark 9:49-50 KJB</vt:lpstr>
      <vt:lpstr>Mark 16:15 KJB</vt:lpstr>
      <vt:lpstr>Acts 14:21-22 NKJV</vt:lpstr>
      <vt:lpstr>Desire of Ages p. 439.2</vt:lpstr>
      <vt:lpstr>Desire of Ages p. 439.2</vt:lpstr>
      <vt:lpstr>Mount of Blessings p. 37.1</vt:lpstr>
      <vt:lpstr>2 Kings 2:19-22 KJB</vt:lpstr>
      <vt:lpstr>Therefore, be shaken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AWHN</dc:creator>
  <cp:lastModifiedBy>AWHN</cp:lastModifiedBy>
  <cp:revision>40</cp:revision>
  <dcterms:created xsi:type="dcterms:W3CDTF">2019-03-04T23:05:00Z</dcterms:created>
  <dcterms:modified xsi:type="dcterms:W3CDTF">2019-03-07T08:59:11Z</dcterms:modified>
</cp:coreProperties>
</file>