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 id="2147484200" r:id="rId2"/>
  </p:sldMasterIdLst>
  <p:notesMasterIdLst>
    <p:notesMasterId r:id="rId61"/>
  </p:notesMasterIdLst>
  <p:sldIdLst>
    <p:sldId id="1265" r:id="rId3"/>
    <p:sldId id="1406" r:id="rId4"/>
    <p:sldId id="1380" r:id="rId5"/>
    <p:sldId id="1295" r:id="rId6"/>
    <p:sldId id="1381" r:id="rId7"/>
    <p:sldId id="1389" r:id="rId8"/>
    <p:sldId id="1390" r:id="rId9"/>
    <p:sldId id="1383" r:id="rId10"/>
    <p:sldId id="1354" r:id="rId11"/>
    <p:sldId id="1382" r:id="rId12"/>
    <p:sldId id="1355" r:id="rId13"/>
    <p:sldId id="1384" r:id="rId14"/>
    <p:sldId id="1357" r:id="rId15"/>
    <p:sldId id="1385" r:id="rId16"/>
    <p:sldId id="1358" r:id="rId17"/>
    <p:sldId id="1386" r:id="rId18"/>
    <p:sldId id="1359" r:id="rId19"/>
    <p:sldId id="1387" r:id="rId20"/>
    <p:sldId id="1360" r:id="rId21"/>
    <p:sldId id="1388" r:id="rId22"/>
    <p:sldId id="1361" r:id="rId23"/>
    <p:sldId id="1391" r:id="rId24"/>
    <p:sldId id="1362" r:id="rId25"/>
    <p:sldId id="1363" r:id="rId26"/>
    <p:sldId id="1364" r:id="rId27"/>
    <p:sldId id="1367" r:id="rId28"/>
    <p:sldId id="1307" r:id="rId29"/>
    <p:sldId id="1305" r:id="rId30"/>
    <p:sldId id="1308" r:id="rId31"/>
    <p:sldId id="1368" r:id="rId32"/>
    <p:sldId id="1306" r:id="rId33"/>
    <p:sldId id="1369" r:id="rId34"/>
    <p:sldId id="1393" r:id="rId35"/>
    <p:sldId id="1394" r:id="rId36"/>
    <p:sldId id="1395" r:id="rId37"/>
    <p:sldId id="1396" r:id="rId38"/>
    <p:sldId id="1397" r:id="rId39"/>
    <p:sldId id="1398" r:id="rId40"/>
    <p:sldId id="1392" r:id="rId41"/>
    <p:sldId id="1334" r:id="rId42"/>
    <p:sldId id="1335" r:id="rId43"/>
    <p:sldId id="1370" r:id="rId44"/>
    <p:sldId id="1401" r:id="rId45"/>
    <p:sldId id="1402" r:id="rId46"/>
    <p:sldId id="1403" r:id="rId47"/>
    <p:sldId id="1404" r:id="rId48"/>
    <p:sldId id="1405" r:id="rId49"/>
    <p:sldId id="1400" r:id="rId50"/>
    <p:sldId id="1371" r:id="rId51"/>
    <p:sldId id="1372" r:id="rId52"/>
    <p:sldId id="1373" r:id="rId53"/>
    <p:sldId id="1374" r:id="rId54"/>
    <p:sldId id="1375" r:id="rId55"/>
    <p:sldId id="1376" r:id="rId56"/>
    <p:sldId id="1377" r:id="rId57"/>
    <p:sldId id="1378" r:id="rId58"/>
    <p:sldId id="1399" r:id="rId59"/>
    <p:sldId id="137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t>3/3/2019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t>‹#›</a:t>
            </a:fld>
            <a:endParaRPr lang="en-US"/>
          </a:p>
        </p:txBody>
      </p:sp>
    </p:spTree>
    <p:extLst>
      <p:ext uri="{BB962C8B-B14F-4D97-AF65-F5344CB8AC3E}">
        <p14:creationId xmlns:p14="http://schemas.microsoft.com/office/powerpoint/2010/main"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336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643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550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314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76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23015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47585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81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3957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2762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134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1175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260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85798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726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446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892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157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078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894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05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7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1338876"/>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3/3/2019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0796764"/>
      </p:ext>
    </p:extLst>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0856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a:solidFill>
                  <a:srgbClr val="FFFF00"/>
                </a:solidFill>
              </a:rPr>
              <a:t>Day 2</a:t>
            </a:r>
            <a:r>
              <a:rPr lang="en-US" sz="4800" dirty="0"/>
              <a:t> – God </a:t>
            </a:r>
            <a:r>
              <a:rPr lang="en-US" sz="4800" dirty="0">
                <a:solidFill>
                  <a:srgbClr val="FFFF00"/>
                </a:solidFill>
              </a:rPr>
              <a:t>separated</a:t>
            </a:r>
            <a:r>
              <a:rPr lang="en-US" sz="4800" dirty="0"/>
              <a:t> Heavenly Waters from Earthly </a:t>
            </a:r>
            <a:r>
              <a:rPr lang="en-US" sz="4800" dirty="0" smtClean="0"/>
              <a:t>Waters (See Rev. 17:15).</a:t>
            </a:r>
            <a:endParaRPr lang="en-US" sz="4800" dirty="0"/>
          </a:p>
        </p:txBody>
      </p:sp>
    </p:spTree>
    <p:extLst>
      <p:ext uri="{BB962C8B-B14F-4D97-AF65-F5344CB8AC3E}">
        <p14:creationId xmlns:p14="http://schemas.microsoft.com/office/powerpoint/2010/main" val="4268857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latin typeface="Times New Roman" panose="02020603050405020304" pitchFamily="18" charset="0"/>
                <a:cs typeface="Times New Roman" panose="02020603050405020304" pitchFamily="18" charset="0"/>
              </a:rPr>
              <a:t>2 Corinthians </a:t>
            </a:r>
            <a:r>
              <a:rPr lang="en-US" sz="6000" b="1" dirty="0" smtClean="0">
                <a:latin typeface="Times New Roman" panose="02020603050405020304" pitchFamily="18" charset="0"/>
                <a:cs typeface="Times New Roman" panose="02020603050405020304" pitchFamily="18" charset="0"/>
              </a:rPr>
              <a:t>6:17 KJB</a:t>
            </a:r>
            <a:endParaRPr lang="en-US" sz="6000" b="1" dirty="0"/>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latin typeface="Times New Roman" panose="02020603050405020304" pitchFamily="18" charset="0"/>
                <a:cs typeface="Times New Roman" panose="02020603050405020304" pitchFamily="18" charset="0"/>
              </a:rPr>
              <a:t>Wherefore come out from among them, and </a:t>
            </a:r>
            <a:r>
              <a:rPr lang="en-US" sz="4800" u="sng" dirty="0">
                <a:solidFill>
                  <a:srgbClr val="FFFF00"/>
                </a:solidFill>
                <a:latin typeface="Times New Roman" panose="02020603050405020304" pitchFamily="18" charset="0"/>
                <a:cs typeface="Times New Roman" panose="02020603050405020304" pitchFamily="18" charset="0"/>
              </a:rPr>
              <a:t>be ye separate</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saith</a:t>
            </a:r>
            <a:r>
              <a:rPr lang="en-US" sz="4800" dirty="0">
                <a:latin typeface="Times New Roman" panose="02020603050405020304" pitchFamily="18" charset="0"/>
                <a:cs typeface="Times New Roman" panose="02020603050405020304" pitchFamily="18" charset="0"/>
              </a:rPr>
              <a:t> the Lord, and touch not the unclean thing; and I will receive you</a:t>
            </a:r>
            <a:r>
              <a:rPr lang="en-US" sz="4800" dirty="0" smtClean="0">
                <a:latin typeface="Times New Roman" panose="02020603050405020304" pitchFamily="18" charset="0"/>
                <a:cs typeface="Times New Roman" panose="02020603050405020304" pitchFamily="18" charset="0"/>
              </a:rPr>
              <a:t>.</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88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a:solidFill>
                  <a:srgbClr val="FFFF00"/>
                </a:solidFill>
              </a:rPr>
              <a:t>Day 3</a:t>
            </a:r>
            <a:r>
              <a:rPr lang="en-US" sz="4800" dirty="0"/>
              <a:t> – God </a:t>
            </a:r>
            <a:r>
              <a:rPr lang="en-US" sz="4800" dirty="0">
                <a:solidFill>
                  <a:srgbClr val="FFFF00"/>
                </a:solidFill>
              </a:rPr>
              <a:t>separated</a:t>
            </a:r>
            <a:r>
              <a:rPr lang="en-US" sz="4800" dirty="0"/>
              <a:t> the Earth from the Seas, and made distinction between plants, herbs, and trees bearing fruit.</a:t>
            </a:r>
          </a:p>
        </p:txBody>
      </p:sp>
    </p:spTree>
    <p:extLst>
      <p:ext uri="{BB962C8B-B14F-4D97-AF65-F5344CB8AC3E}">
        <p14:creationId xmlns:p14="http://schemas.microsoft.com/office/powerpoint/2010/main" val="278027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Galatians 5:13,16, </a:t>
            </a:r>
            <a:r>
              <a:rPr lang="en-US" sz="6000" b="1" dirty="0" smtClean="0">
                <a:solidFill>
                  <a:prstClr val="white"/>
                </a:solidFill>
                <a:latin typeface="Times New Roman" panose="02020603050405020304" pitchFamily="18" charset="0"/>
                <a:cs typeface="Times New Roman" panose="02020603050405020304" pitchFamily="18" charset="0"/>
              </a:rPr>
              <a:t>22-23 NKJV</a:t>
            </a:r>
            <a:endParaRPr lang="en-US" sz="6000" b="1" dirty="0"/>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smtClean="0">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13</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For </a:t>
            </a:r>
            <a:r>
              <a:rPr lang="en-US" sz="4800" dirty="0">
                <a:latin typeface="Times New Roman" panose="02020603050405020304" pitchFamily="18" charset="0"/>
                <a:cs typeface="Times New Roman" panose="02020603050405020304" pitchFamily="18" charset="0"/>
              </a:rPr>
              <a:t>you, brethren, have been called to liberty; only do not </a:t>
            </a:r>
            <a:r>
              <a:rPr lang="en-US" sz="4800" i="1" dirty="0">
                <a:latin typeface="Times New Roman" panose="02020603050405020304" pitchFamily="18" charset="0"/>
                <a:cs typeface="Times New Roman" panose="02020603050405020304" pitchFamily="18" charset="0"/>
              </a:rPr>
              <a:t>use</a:t>
            </a:r>
            <a:r>
              <a:rPr lang="en-US" sz="4800" dirty="0">
                <a:latin typeface="Times New Roman" panose="02020603050405020304" pitchFamily="18" charset="0"/>
                <a:cs typeface="Times New Roman" panose="02020603050405020304" pitchFamily="18" charset="0"/>
              </a:rPr>
              <a:t> liberty as an opportunity for the flesh, but … </a:t>
            </a:r>
            <a:r>
              <a:rPr lang="en-US" sz="4800" baseline="30000" dirty="0" smtClean="0">
                <a:latin typeface="Times New Roman" panose="02020603050405020304" pitchFamily="18" charset="0"/>
                <a:cs typeface="Times New Roman" panose="02020603050405020304" pitchFamily="18" charset="0"/>
              </a:rPr>
              <a:t>16</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Walk </a:t>
            </a:r>
            <a:r>
              <a:rPr lang="en-US" sz="4800" dirty="0">
                <a:latin typeface="Times New Roman" panose="02020603050405020304" pitchFamily="18" charset="0"/>
                <a:cs typeface="Times New Roman" panose="02020603050405020304" pitchFamily="18" charset="0"/>
              </a:rPr>
              <a:t>in the Spirit, and you shall not fulfill the lust of the flesh. … </a:t>
            </a:r>
            <a:r>
              <a:rPr lang="en-US" sz="4800" baseline="30000" dirty="0" smtClean="0">
                <a:latin typeface="Times New Roman" panose="02020603050405020304" pitchFamily="18" charset="0"/>
                <a:cs typeface="Times New Roman" panose="02020603050405020304" pitchFamily="18" charset="0"/>
              </a:rPr>
              <a:t>22</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But </a:t>
            </a:r>
            <a:r>
              <a:rPr lang="en-US" sz="4800" u="sng" dirty="0">
                <a:solidFill>
                  <a:srgbClr val="FFFF00"/>
                </a:solidFill>
                <a:latin typeface="Times New Roman" panose="02020603050405020304" pitchFamily="18" charset="0"/>
                <a:cs typeface="Times New Roman" panose="02020603050405020304" pitchFamily="18" charset="0"/>
              </a:rPr>
              <a:t>the fruit</a:t>
            </a:r>
            <a:r>
              <a:rPr lang="en-US" sz="4800" dirty="0">
                <a:latin typeface="Times New Roman" panose="02020603050405020304" pitchFamily="18" charset="0"/>
                <a:cs typeface="Times New Roman" panose="02020603050405020304" pitchFamily="18" charset="0"/>
              </a:rPr>
              <a:t> of the Spirit is love, joy, peace, longsuffering, kindness, goodness, faithfulness, </a:t>
            </a:r>
            <a:r>
              <a:rPr lang="en-US" sz="4800" baseline="30000" dirty="0" smtClean="0">
                <a:latin typeface="Times New Roman" panose="02020603050405020304" pitchFamily="18" charset="0"/>
                <a:cs typeface="Times New Roman" panose="02020603050405020304" pitchFamily="18" charset="0"/>
              </a:rPr>
              <a:t>23</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gentleness</a:t>
            </a:r>
            <a:r>
              <a:rPr lang="en-US" sz="48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self-control …</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518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a:solidFill>
                  <a:srgbClr val="FFFF00"/>
                </a:solidFill>
              </a:rPr>
              <a:t>Day 4</a:t>
            </a:r>
            <a:r>
              <a:rPr lang="en-US" sz="4800" dirty="0"/>
              <a:t> – God made </a:t>
            </a:r>
            <a:r>
              <a:rPr lang="en-US" sz="4800" dirty="0">
                <a:solidFill>
                  <a:srgbClr val="FFFF00"/>
                </a:solidFill>
              </a:rPr>
              <a:t>distinction</a:t>
            </a:r>
            <a:r>
              <a:rPr lang="en-US" sz="4800" dirty="0"/>
              <a:t> between the Greater Light, the Lesser Light and the </a:t>
            </a:r>
            <a:r>
              <a:rPr lang="en-US" sz="4800" dirty="0" smtClean="0"/>
              <a:t>stars, which was to shine upon all the earth.</a:t>
            </a:r>
            <a:endParaRPr lang="en-US" sz="4800" dirty="0"/>
          </a:p>
        </p:txBody>
      </p:sp>
    </p:spTree>
    <p:extLst>
      <p:ext uri="{BB962C8B-B14F-4D97-AF65-F5344CB8AC3E}">
        <p14:creationId xmlns:p14="http://schemas.microsoft.com/office/powerpoint/2010/main" val="97589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Matthew </a:t>
            </a:r>
            <a:r>
              <a:rPr lang="en-US" sz="6000" b="1" dirty="0" smtClean="0">
                <a:solidFill>
                  <a:prstClr val="white"/>
                </a:solidFill>
                <a:latin typeface="Times New Roman" panose="02020603050405020304" pitchFamily="18" charset="0"/>
                <a:cs typeface="Times New Roman" panose="02020603050405020304" pitchFamily="18" charset="0"/>
              </a:rPr>
              <a:t>5:14,16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smtClean="0">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14</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You are the light of the world.</a:t>
            </a:r>
            <a:r>
              <a:rPr lang="en-US" sz="4800" baseline="300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16</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Let </a:t>
            </a:r>
            <a:r>
              <a:rPr lang="en-US" sz="4800" dirty="0">
                <a:latin typeface="Times New Roman" panose="02020603050405020304" pitchFamily="18" charset="0"/>
                <a:cs typeface="Times New Roman" panose="02020603050405020304" pitchFamily="18" charset="0"/>
              </a:rPr>
              <a:t>your </a:t>
            </a:r>
            <a:r>
              <a:rPr lang="en-US" sz="4800" u="sng" dirty="0">
                <a:solidFill>
                  <a:srgbClr val="FFFF00"/>
                </a:solidFill>
                <a:latin typeface="Times New Roman" panose="02020603050405020304" pitchFamily="18" charset="0"/>
                <a:cs typeface="Times New Roman" panose="02020603050405020304" pitchFamily="18" charset="0"/>
              </a:rPr>
              <a:t>light</a:t>
            </a:r>
            <a:r>
              <a:rPr lang="en-US" sz="4800" dirty="0">
                <a:latin typeface="Times New Roman" panose="02020603050405020304" pitchFamily="18" charset="0"/>
                <a:cs typeface="Times New Roman" panose="02020603050405020304" pitchFamily="18" charset="0"/>
              </a:rPr>
              <a:t> so shine before men, that they may see your good works and glorify your Father in heaven</a:t>
            </a:r>
            <a:r>
              <a:rPr lang="en-US" sz="4800" dirty="0" smtClean="0">
                <a:latin typeface="Times New Roman" panose="02020603050405020304" pitchFamily="18" charset="0"/>
                <a:cs typeface="Times New Roman" panose="02020603050405020304" pitchFamily="18" charset="0"/>
              </a:rPr>
              <a:t>.</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4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a:solidFill>
                  <a:srgbClr val="FFFF00"/>
                </a:solidFill>
              </a:rPr>
              <a:t>Day 5</a:t>
            </a:r>
            <a:r>
              <a:rPr lang="en-US" sz="4800" dirty="0"/>
              <a:t> – God made </a:t>
            </a:r>
            <a:r>
              <a:rPr lang="en-US" sz="4800" dirty="0">
                <a:solidFill>
                  <a:srgbClr val="FFFF00"/>
                </a:solidFill>
              </a:rPr>
              <a:t>distinction</a:t>
            </a:r>
            <a:r>
              <a:rPr lang="en-US" sz="4800" dirty="0"/>
              <a:t> between Birds of the air and Fishes of the </a:t>
            </a:r>
            <a:r>
              <a:rPr lang="en-US" sz="4800" dirty="0" smtClean="0"/>
              <a:t>Sea, and a beast is a symbol of a nation (See Dan. 7:23).</a:t>
            </a:r>
            <a:endParaRPr lang="en-US" sz="4800" dirty="0"/>
          </a:p>
        </p:txBody>
      </p:sp>
    </p:spTree>
    <p:extLst>
      <p:ext uri="{BB962C8B-B14F-4D97-AF65-F5344CB8AC3E}">
        <p14:creationId xmlns:p14="http://schemas.microsoft.com/office/powerpoint/2010/main" val="284883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Matthew </a:t>
            </a:r>
            <a:r>
              <a:rPr lang="en-US" sz="6000" b="1" dirty="0" smtClean="0">
                <a:solidFill>
                  <a:prstClr val="white"/>
                </a:solidFill>
                <a:latin typeface="Times New Roman" panose="02020603050405020304" pitchFamily="18" charset="0"/>
                <a:cs typeface="Times New Roman" panose="02020603050405020304" pitchFamily="18" charset="0"/>
              </a:rPr>
              <a:t>28:19,20 KJB</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19</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Go </a:t>
            </a:r>
            <a:r>
              <a:rPr lang="en-US" sz="4800" dirty="0">
                <a:latin typeface="Times New Roman" panose="02020603050405020304" pitchFamily="18" charset="0"/>
                <a:cs typeface="Times New Roman" panose="02020603050405020304" pitchFamily="18" charset="0"/>
              </a:rPr>
              <a:t>ye therefore, and teach </a:t>
            </a:r>
            <a:r>
              <a:rPr lang="en-US" sz="4800" u="sng" dirty="0">
                <a:solidFill>
                  <a:srgbClr val="FFFF00"/>
                </a:solidFill>
                <a:latin typeface="Times New Roman" panose="02020603050405020304" pitchFamily="18" charset="0"/>
                <a:cs typeface="Times New Roman" panose="02020603050405020304" pitchFamily="18" charset="0"/>
              </a:rPr>
              <a:t>all nations</a:t>
            </a:r>
            <a:r>
              <a:rPr lang="en-US" sz="4800" dirty="0">
                <a:latin typeface="Times New Roman" panose="02020603050405020304" pitchFamily="18" charset="0"/>
                <a:cs typeface="Times New Roman" panose="02020603050405020304" pitchFamily="18" charset="0"/>
              </a:rPr>
              <a:t>, baptizing them in the name of the Father, and of the Son, and of the Holy </a:t>
            </a:r>
            <a:r>
              <a:rPr lang="en-US" sz="4800" dirty="0" smtClean="0">
                <a:latin typeface="Times New Roman" panose="02020603050405020304" pitchFamily="18" charset="0"/>
                <a:cs typeface="Times New Roman" panose="02020603050405020304" pitchFamily="18" charset="0"/>
              </a:rPr>
              <a:t>Ghost:</a:t>
            </a:r>
          </a:p>
          <a:p>
            <a:endParaRPr lang="en-US" sz="1000" dirty="0">
              <a:latin typeface="Times New Roman" panose="02020603050405020304" pitchFamily="18" charset="0"/>
              <a:cs typeface="Times New Roman" panose="02020603050405020304" pitchFamily="18" charset="0"/>
            </a:endParaRPr>
          </a:p>
          <a:p>
            <a:r>
              <a:rPr lang="en-US" sz="4800" dirty="0" smtClean="0">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20</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“Teaching </a:t>
            </a:r>
            <a:r>
              <a:rPr lang="en-US" sz="4800" dirty="0">
                <a:latin typeface="Times New Roman" panose="02020603050405020304" pitchFamily="18" charset="0"/>
                <a:cs typeface="Times New Roman" panose="02020603050405020304" pitchFamily="18" charset="0"/>
              </a:rPr>
              <a:t>them to observe all things whatsoever I have commanded </a:t>
            </a:r>
            <a:r>
              <a:rPr lang="en-US" sz="4800" dirty="0" smtClean="0">
                <a:latin typeface="Times New Roman" panose="02020603050405020304" pitchFamily="18" charset="0"/>
                <a:cs typeface="Times New Roman" panose="02020603050405020304" pitchFamily="18" charset="0"/>
              </a:rPr>
              <a:t>you ...”</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966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a:solidFill>
                  <a:srgbClr val="FFFF00"/>
                </a:solidFill>
              </a:rPr>
              <a:t>Day 6</a:t>
            </a:r>
            <a:r>
              <a:rPr lang="en-US" sz="4800" dirty="0"/>
              <a:t> – God made </a:t>
            </a:r>
            <a:r>
              <a:rPr lang="en-US" sz="4800" dirty="0">
                <a:solidFill>
                  <a:srgbClr val="FFFF00"/>
                </a:solidFill>
              </a:rPr>
              <a:t>distinction</a:t>
            </a:r>
            <a:r>
              <a:rPr lang="en-US" sz="4800" dirty="0"/>
              <a:t> between Beasts of the earth and Mankind (Adam), and between Man and </a:t>
            </a:r>
            <a:r>
              <a:rPr lang="en-US" sz="4800" dirty="0" smtClean="0"/>
              <a:t>Woman, a New Creation.</a:t>
            </a:r>
            <a:endParaRPr lang="en-US" sz="4800" dirty="0"/>
          </a:p>
        </p:txBody>
      </p:sp>
    </p:spTree>
    <p:extLst>
      <p:ext uri="{BB962C8B-B14F-4D97-AF65-F5344CB8AC3E}">
        <p14:creationId xmlns:p14="http://schemas.microsoft.com/office/powerpoint/2010/main" val="3755187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2 Corinthians </a:t>
            </a:r>
            <a:r>
              <a:rPr lang="en-US" sz="6000" b="1" dirty="0" smtClean="0">
                <a:solidFill>
                  <a:prstClr val="white"/>
                </a:solidFill>
                <a:latin typeface="Times New Roman" panose="02020603050405020304" pitchFamily="18" charset="0"/>
                <a:cs typeface="Times New Roman" panose="02020603050405020304" pitchFamily="18" charset="0"/>
              </a:rPr>
              <a:t>5:17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latin typeface="Times New Roman" panose="02020603050405020304" pitchFamily="18" charset="0"/>
                <a:cs typeface="Times New Roman" panose="02020603050405020304" pitchFamily="18" charset="0"/>
              </a:rPr>
              <a:t>Therefore, if anyone is in Christ, he is a </a:t>
            </a:r>
            <a:r>
              <a:rPr lang="en-US" sz="4800" u="sng" dirty="0">
                <a:solidFill>
                  <a:srgbClr val="FFFF00"/>
                </a:solidFill>
                <a:latin typeface="Times New Roman" panose="02020603050405020304" pitchFamily="18" charset="0"/>
                <a:cs typeface="Times New Roman" panose="02020603050405020304" pitchFamily="18" charset="0"/>
              </a:rPr>
              <a:t>new creation</a:t>
            </a:r>
            <a:r>
              <a:rPr lang="en-US" sz="4800" dirty="0">
                <a:latin typeface="Times New Roman" panose="02020603050405020304" pitchFamily="18" charset="0"/>
                <a:cs typeface="Times New Roman" panose="02020603050405020304" pitchFamily="18" charset="0"/>
              </a:rPr>
              <a:t>; old things have passed away; behold, all things have become new</a:t>
            </a:r>
            <a:r>
              <a:rPr lang="en-US" sz="4800" dirty="0" smtClean="0">
                <a:latin typeface="Times New Roman" panose="02020603050405020304" pitchFamily="18" charset="0"/>
                <a:cs typeface="Times New Roman" panose="02020603050405020304" pitchFamily="18" charset="0"/>
              </a:rPr>
              <a:t>.</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799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6062" y="180305"/>
            <a:ext cx="11822806" cy="1004552"/>
          </a:xfrm>
        </p:spPr>
        <p:txBody>
          <a:bodyPr>
            <a:normAutofit/>
          </a:bodyPr>
          <a:lstStyle/>
          <a:p>
            <a:pPr algn="ctr"/>
            <a:r>
              <a:rPr lang="en-US" sz="5400" b="1" dirty="0" smtClean="0"/>
              <a:t>The real </a:t>
            </a:r>
            <a:r>
              <a:rPr lang="en-US" sz="5400" b="1" u="sng" dirty="0" smtClean="0">
                <a:solidFill>
                  <a:srgbClr val="FFFF00"/>
                </a:solidFill>
              </a:rPr>
              <a:t>Wonder</a:t>
            </a:r>
            <a:r>
              <a:rPr lang="en-US" sz="5400" b="1" dirty="0" smtClean="0"/>
              <a:t> Woman – Rev. 12</a:t>
            </a:r>
            <a:endParaRPr lang="en-US" sz="5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552" y="916073"/>
            <a:ext cx="10058400" cy="5655088"/>
          </a:xfrm>
          <a:prstGeom prst="rect">
            <a:avLst/>
          </a:prstGeom>
        </p:spPr>
      </p:pic>
    </p:spTree>
    <p:extLst>
      <p:ext uri="{BB962C8B-B14F-4D97-AF65-F5344CB8AC3E}">
        <p14:creationId xmlns:p14="http://schemas.microsoft.com/office/powerpoint/2010/main" val="2564313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a:solidFill>
                  <a:srgbClr val="FFFF00"/>
                </a:solidFill>
              </a:rPr>
              <a:t>Day 7</a:t>
            </a:r>
            <a:r>
              <a:rPr lang="en-US" sz="4800" dirty="0"/>
              <a:t> – God made </a:t>
            </a:r>
            <a:r>
              <a:rPr lang="en-US" sz="4800" dirty="0">
                <a:solidFill>
                  <a:srgbClr val="FFFF00"/>
                </a:solidFill>
              </a:rPr>
              <a:t>distinction</a:t>
            </a:r>
            <a:r>
              <a:rPr lang="en-US" sz="4800" dirty="0"/>
              <a:t> between Common time and work and Holy/Sacred time and rest.</a:t>
            </a:r>
          </a:p>
        </p:txBody>
      </p:sp>
    </p:spTree>
    <p:extLst>
      <p:ext uri="{BB962C8B-B14F-4D97-AF65-F5344CB8AC3E}">
        <p14:creationId xmlns:p14="http://schemas.microsoft.com/office/powerpoint/2010/main" val="1806510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Matthew </a:t>
            </a:r>
            <a:r>
              <a:rPr lang="en-US" sz="6000" b="1" dirty="0" smtClean="0">
                <a:solidFill>
                  <a:prstClr val="white"/>
                </a:solidFill>
                <a:latin typeface="Times New Roman" panose="02020603050405020304" pitchFamily="18" charset="0"/>
                <a:cs typeface="Times New Roman" panose="02020603050405020304" pitchFamily="18" charset="0"/>
              </a:rPr>
              <a:t>11:28-29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smtClean="0">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28</a:t>
            </a:r>
            <a:r>
              <a:rPr lang="en-US" sz="4800" baseline="300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Come </a:t>
            </a:r>
            <a:r>
              <a:rPr lang="en-US" sz="4800" dirty="0">
                <a:latin typeface="Times New Roman" panose="02020603050405020304" pitchFamily="18" charset="0"/>
                <a:cs typeface="Times New Roman" panose="02020603050405020304" pitchFamily="18" charset="0"/>
              </a:rPr>
              <a:t>to Me, all </a:t>
            </a:r>
            <a:r>
              <a:rPr lang="en-US" sz="4800" i="1" dirty="0">
                <a:latin typeface="Times New Roman" panose="02020603050405020304" pitchFamily="18" charset="0"/>
                <a:cs typeface="Times New Roman" panose="02020603050405020304" pitchFamily="18" charset="0"/>
              </a:rPr>
              <a:t>you</a:t>
            </a:r>
            <a:r>
              <a:rPr lang="en-US" sz="4800" dirty="0">
                <a:latin typeface="Times New Roman" panose="02020603050405020304" pitchFamily="18" charset="0"/>
                <a:cs typeface="Times New Roman" panose="02020603050405020304" pitchFamily="18" charset="0"/>
              </a:rPr>
              <a:t> who </a:t>
            </a:r>
            <a:r>
              <a:rPr lang="en-US" sz="4800" dirty="0">
                <a:solidFill>
                  <a:srgbClr val="FFFF00"/>
                </a:solidFill>
                <a:latin typeface="Times New Roman" panose="02020603050405020304" pitchFamily="18" charset="0"/>
                <a:cs typeface="Times New Roman" panose="02020603050405020304" pitchFamily="18" charset="0"/>
              </a:rPr>
              <a:t>labor</a:t>
            </a:r>
            <a:r>
              <a:rPr lang="en-US" sz="4800" dirty="0">
                <a:latin typeface="Times New Roman" panose="02020603050405020304" pitchFamily="18" charset="0"/>
                <a:cs typeface="Times New Roman" panose="02020603050405020304" pitchFamily="18" charset="0"/>
              </a:rPr>
              <a:t> and are heavy laden, and I will give you </a:t>
            </a:r>
            <a:r>
              <a:rPr lang="en-US" sz="4800" u="sng" dirty="0">
                <a:solidFill>
                  <a:srgbClr val="FFFF00"/>
                </a:solidFill>
                <a:latin typeface="Times New Roman" panose="02020603050405020304" pitchFamily="18" charset="0"/>
                <a:cs typeface="Times New Roman" panose="02020603050405020304" pitchFamily="18" charset="0"/>
              </a:rPr>
              <a:t>rest</a:t>
            </a:r>
            <a:r>
              <a:rPr lang="en-US" sz="48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4800" baseline="30000" dirty="0" smtClean="0">
                <a:latin typeface="Times New Roman" panose="02020603050405020304" pitchFamily="18" charset="0"/>
                <a:cs typeface="Times New Roman" panose="02020603050405020304" pitchFamily="18" charset="0"/>
              </a:rPr>
              <a:t>29</a:t>
            </a:r>
            <a:r>
              <a:rPr lang="en-US" sz="4800" baseline="300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Take My yoke upon you and learn from Me, for I am gentle and lowly in heart, and you will find </a:t>
            </a:r>
            <a:r>
              <a:rPr lang="en-US" sz="4800" u="sng" dirty="0">
                <a:solidFill>
                  <a:srgbClr val="FFFF00"/>
                </a:solidFill>
                <a:latin typeface="Times New Roman" panose="02020603050405020304" pitchFamily="18" charset="0"/>
                <a:cs typeface="Times New Roman" panose="02020603050405020304" pitchFamily="18" charset="0"/>
              </a:rPr>
              <a:t>rest</a:t>
            </a:r>
            <a:r>
              <a:rPr lang="en-US" sz="4800" dirty="0">
                <a:latin typeface="Times New Roman" panose="02020603050405020304" pitchFamily="18" charset="0"/>
                <a:cs typeface="Times New Roman" panose="02020603050405020304" pitchFamily="18" charset="0"/>
              </a:rPr>
              <a:t> for your souls. </a:t>
            </a:r>
            <a:endParaRPr lang="en-US" sz="48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321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What did we notice in Genesis?</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pPr algn="ctr"/>
            <a:r>
              <a:rPr lang="en-US" sz="7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Separation - distinction</a:t>
            </a:r>
            <a:endParaRPr lang="en-US" sz="7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4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Numbers </a:t>
            </a:r>
            <a:r>
              <a:rPr lang="en-US" sz="6000" b="1" dirty="0" smtClean="0">
                <a:solidFill>
                  <a:prstClr val="white"/>
                </a:solidFill>
                <a:latin typeface="Times New Roman" panose="02020603050405020304" pitchFamily="18" charset="0"/>
                <a:cs typeface="Times New Roman" panose="02020603050405020304" pitchFamily="18" charset="0"/>
              </a:rPr>
              <a:t>6:1-4 … 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20000"/>
          </a:bodyPr>
          <a:lstStyle/>
          <a:p>
            <a:r>
              <a:rPr lang="en-US" sz="4800" dirty="0">
                <a:solidFill>
                  <a:prstClr val="white"/>
                </a:solidFill>
                <a:latin typeface="Times New Roman" panose="02020603050405020304" pitchFamily="18" charset="0"/>
                <a:cs typeface="Times New Roman" panose="02020603050405020304" pitchFamily="18" charset="0"/>
              </a:rPr>
              <a:t> </a:t>
            </a:r>
            <a:r>
              <a:rPr lang="en-US" sz="4800" baseline="30000" dirty="0" smtClean="0">
                <a:latin typeface="Times New Roman" panose="02020603050405020304" pitchFamily="18" charset="0"/>
                <a:cs typeface="Times New Roman" panose="02020603050405020304" pitchFamily="18" charset="0"/>
              </a:rPr>
              <a:t>1</a:t>
            </a:r>
            <a:r>
              <a:rPr lang="en-US" sz="4800" baseline="30000" dirty="0">
                <a:latin typeface="Times New Roman" panose="02020603050405020304" pitchFamily="18" charset="0"/>
                <a:cs typeface="Times New Roman" panose="02020603050405020304" pitchFamily="18" charset="0"/>
              </a:rPr>
              <a:t> </a:t>
            </a:r>
            <a:r>
              <a:rPr lang="en-US" sz="4800" dirty="0" smtClean="0">
                <a:solidFill>
                  <a:prstClr val="white"/>
                </a:solidFill>
                <a:latin typeface="Times New Roman" panose="02020603050405020304" pitchFamily="18" charset="0"/>
                <a:cs typeface="Times New Roman" panose="02020603050405020304" pitchFamily="18" charset="0"/>
              </a:rPr>
              <a:t>Then </a:t>
            </a:r>
            <a:r>
              <a:rPr lang="en-US" sz="4800" dirty="0">
                <a:solidFill>
                  <a:prstClr val="white"/>
                </a:solidFill>
                <a:latin typeface="Times New Roman" panose="02020603050405020304" pitchFamily="18" charset="0"/>
                <a:cs typeface="Times New Roman" panose="02020603050405020304" pitchFamily="18" charset="0"/>
              </a:rPr>
              <a:t>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spoke to Moses, saying, </a:t>
            </a:r>
            <a:r>
              <a:rPr lang="en-US" sz="4800" baseline="30000" dirty="0">
                <a:solidFill>
                  <a:prstClr val="white"/>
                </a:solidFill>
                <a:latin typeface="Times New Roman" panose="02020603050405020304" pitchFamily="18" charset="0"/>
                <a:cs typeface="Times New Roman" panose="02020603050405020304" pitchFamily="18" charset="0"/>
              </a:rPr>
              <a:t>2 </a:t>
            </a:r>
            <a:r>
              <a:rPr lang="en-US" sz="4800" dirty="0">
                <a:solidFill>
                  <a:prstClr val="white"/>
                </a:solidFill>
                <a:latin typeface="Times New Roman" panose="02020603050405020304" pitchFamily="18" charset="0"/>
                <a:cs typeface="Times New Roman" panose="02020603050405020304" pitchFamily="18" charset="0"/>
              </a:rPr>
              <a:t>“Speak to the children of Israel, and say to them: ‘When either a man or woman consecrates an offering to take the vow of a </a:t>
            </a:r>
            <a:r>
              <a:rPr lang="en-US" sz="4800" dirty="0" err="1">
                <a:solidFill>
                  <a:srgbClr val="FFFF00"/>
                </a:solidFill>
                <a:latin typeface="Times New Roman" panose="02020603050405020304" pitchFamily="18" charset="0"/>
                <a:cs typeface="Times New Roman" panose="02020603050405020304" pitchFamily="18" charset="0"/>
              </a:rPr>
              <a:t>Nazirite</a:t>
            </a:r>
            <a:r>
              <a:rPr lang="en-US" sz="4800" dirty="0">
                <a:solidFill>
                  <a:prstClr val="white"/>
                </a:solidFill>
                <a:latin typeface="Times New Roman" panose="02020603050405020304" pitchFamily="18" charset="0"/>
                <a:cs typeface="Times New Roman" panose="02020603050405020304" pitchFamily="18" charset="0"/>
              </a:rPr>
              <a:t>, to </a:t>
            </a:r>
            <a:r>
              <a:rPr lang="en-US" sz="4800" u="sng" dirty="0">
                <a:solidFill>
                  <a:srgbClr val="FFFF00"/>
                </a:solidFill>
                <a:latin typeface="Times New Roman" panose="02020603050405020304" pitchFamily="18" charset="0"/>
                <a:cs typeface="Times New Roman" panose="02020603050405020304" pitchFamily="18" charset="0"/>
              </a:rPr>
              <a:t>separate</a:t>
            </a:r>
            <a:r>
              <a:rPr lang="en-US" sz="4800" dirty="0">
                <a:solidFill>
                  <a:prstClr val="white"/>
                </a:solidFill>
                <a:latin typeface="Times New Roman" panose="02020603050405020304" pitchFamily="18" charset="0"/>
                <a:cs typeface="Times New Roman" panose="02020603050405020304" pitchFamily="18" charset="0"/>
              </a:rPr>
              <a:t> himself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a:t>
            </a:r>
            <a:r>
              <a:rPr lang="en-US" sz="4800" baseline="30000" dirty="0">
                <a:solidFill>
                  <a:prstClr val="white"/>
                </a:solidFill>
                <a:latin typeface="Times New Roman" panose="02020603050405020304" pitchFamily="18" charset="0"/>
                <a:cs typeface="Times New Roman" panose="02020603050405020304" pitchFamily="18" charset="0"/>
              </a:rPr>
              <a:t>3 </a:t>
            </a:r>
            <a:r>
              <a:rPr lang="en-US" sz="4800" dirty="0">
                <a:solidFill>
                  <a:prstClr val="white"/>
                </a:solidFill>
                <a:latin typeface="Times New Roman" panose="02020603050405020304" pitchFamily="18" charset="0"/>
                <a:cs typeface="Times New Roman" panose="02020603050405020304" pitchFamily="18" charset="0"/>
              </a:rPr>
              <a:t>he shall </a:t>
            </a:r>
            <a:r>
              <a:rPr lang="en-US" sz="4800" u="sng" dirty="0">
                <a:solidFill>
                  <a:srgbClr val="FFFF00"/>
                </a:solidFill>
                <a:latin typeface="Times New Roman" panose="02020603050405020304" pitchFamily="18" charset="0"/>
                <a:cs typeface="Times New Roman" panose="02020603050405020304" pitchFamily="18" charset="0"/>
              </a:rPr>
              <a:t>separate</a:t>
            </a:r>
            <a:r>
              <a:rPr lang="en-US" sz="4800" dirty="0">
                <a:solidFill>
                  <a:prstClr val="white"/>
                </a:solidFill>
                <a:latin typeface="Times New Roman" panose="02020603050405020304" pitchFamily="18" charset="0"/>
                <a:cs typeface="Times New Roman" panose="02020603050405020304" pitchFamily="18" charset="0"/>
              </a:rPr>
              <a:t> himself from wine and </a:t>
            </a:r>
            <a:r>
              <a:rPr lang="en-US" sz="4800" i="1" dirty="0">
                <a:solidFill>
                  <a:prstClr val="white"/>
                </a:solidFill>
                <a:latin typeface="Times New Roman" panose="02020603050405020304" pitchFamily="18" charset="0"/>
                <a:cs typeface="Times New Roman" panose="02020603050405020304" pitchFamily="18" charset="0"/>
              </a:rPr>
              <a:t>similar</a:t>
            </a:r>
            <a:r>
              <a:rPr lang="en-US" sz="4800" dirty="0">
                <a:solidFill>
                  <a:prstClr val="white"/>
                </a:solidFill>
                <a:latin typeface="Times New Roman" panose="02020603050405020304" pitchFamily="18" charset="0"/>
                <a:cs typeface="Times New Roman" panose="02020603050405020304" pitchFamily="18" charset="0"/>
              </a:rPr>
              <a:t> drink; he shall drink neither vinegar made from wine nor vinegar made from </a:t>
            </a:r>
            <a:r>
              <a:rPr lang="en-US" sz="4800" i="1" dirty="0">
                <a:solidFill>
                  <a:prstClr val="white"/>
                </a:solidFill>
                <a:latin typeface="Times New Roman" panose="02020603050405020304" pitchFamily="18" charset="0"/>
                <a:cs typeface="Times New Roman" panose="02020603050405020304" pitchFamily="18" charset="0"/>
              </a:rPr>
              <a:t>similar</a:t>
            </a:r>
            <a:r>
              <a:rPr lang="en-US" sz="4800" dirty="0">
                <a:solidFill>
                  <a:prstClr val="white"/>
                </a:solidFill>
                <a:latin typeface="Times New Roman" panose="02020603050405020304" pitchFamily="18" charset="0"/>
                <a:cs typeface="Times New Roman" panose="02020603050405020304" pitchFamily="18" charset="0"/>
              </a:rPr>
              <a:t> drink; neither shall he drink any grape juice, nor eat fresh grapes or raisins. </a:t>
            </a:r>
            <a:r>
              <a:rPr lang="en-US" sz="4800" baseline="30000" dirty="0">
                <a:solidFill>
                  <a:prstClr val="white"/>
                </a:solidFill>
                <a:latin typeface="Times New Roman" panose="02020603050405020304" pitchFamily="18" charset="0"/>
                <a:cs typeface="Times New Roman" panose="02020603050405020304" pitchFamily="18" charset="0"/>
              </a:rPr>
              <a:t>4 </a:t>
            </a:r>
            <a:r>
              <a:rPr lang="en-US" sz="4800" dirty="0">
                <a:solidFill>
                  <a:prstClr val="white"/>
                </a:solidFill>
                <a:latin typeface="Times New Roman" panose="02020603050405020304" pitchFamily="18" charset="0"/>
                <a:cs typeface="Times New Roman" panose="02020603050405020304" pitchFamily="18" charset="0"/>
              </a:rPr>
              <a:t>All the days of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he shall eat nothing that is produced by the grapevine, from seed to skin</a:t>
            </a:r>
            <a:r>
              <a:rPr lang="en-US" sz="4800" dirty="0" smtClean="0">
                <a:solidFill>
                  <a:prstClr val="white"/>
                </a:solidFill>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605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Numbers </a:t>
            </a:r>
            <a:r>
              <a:rPr lang="en-US" sz="6000" b="1" dirty="0" smtClean="0">
                <a:solidFill>
                  <a:prstClr val="white"/>
                </a:solidFill>
                <a:latin typeface="Times New Roman" panose="02020603050405020304" pitchFamily="18" charset="0"/>
                <a:cs typeface="Times New Roman" panose="02020603050405020304" pitchFamily="18" charset="0"/>
              </a:rPr>
              <a:t>6:5-8 </a:t>
            </a:r>
            <a:r>
              <a:rPr lang="en-US" sz="6000" b="1" dirty="0" smtClean="0">
                <a:solidFill>
                  <a:prstClr val="white"/>
                </a:solidFill>
                <a:latin typeface="Times New Roman" panose="02020603050405020304" pitchFamily="18" charset="0"/>
                <a:cs typeface="Times New Roman" panose="02020603050405020304" pitchFamily="18" charset="0"/>
              </a:rPr>
              <a:t>NKJV</a:t>
            </a:r>
            <a:endParaRPr lang="en-US" sz="6000" b="1" dirty="0">
              <a:solidFill>
                <a:prstClr val="white"/>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20000"/>
          </a:bodyPr>
          <a:lstStyle/>
          <a:p>
            <a:r>
              <a:rPr lang="en-US" sz="4800" baseline="30000" dirty="0">
                <a:solidFill>
                  <a:prstClr val="white"/>
                </a:solidFill>
                <a:latin typeface="Times New Roman" panose="02020603050405020304" pitchFamily="18" charset="0"/>
                <a:cs typeface="Times New Roman" panose="02020603050405020304" pitchFamily="18" charset="0"/>
              </a:rPr>
              <a:t>5 </a:t>
            </a:r>
            <a:r>
              <a:rPr lang="en-US" sz="4800" dirty="0">
                <a:solidFill>
                  <a:prstClr val="white"/>
                </a:solidFill>
                <a:latin typeface="Times New Roman" panose="02020603050405020304" pitchFamily="18" charset="0"/>
                <a:cs typeface="Times New Roman" panose="02020603050405020304" pitchFamily="18" charset="0"/>
              </a:rPr>
              <a:t>‘All the days of the vow of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no razor shall come upon his head; until the days are fulfilled for which he </a:t>
            </a:r>
            <a:r>
              <a:rPr lang="en-US" sz="4800" u="sng" dirty="0">
                <a:solidFill>
                  <a:srgbClr val="FFFF00"/>
                </a:solidFill>
                <a:latin typeface="Times New Roman" panose="02020603050405020304" pitchFamily="18" charset="0"/>
                <a:cs typeface="Times New Roman" panose="02020603050405020304" pitchFamily="18" charset="0"/>
              </a:rPr>
              <a:t>separated</a:t>
            </a:r>
            <a:r>
              <a:rPr lang="en-US" sz="4800" dirty="0">
                <a:solidFill>
                  <a:prstClr val="white"/>
                </a:solidFill>
                <a:latin typeface="Times New Roman" panose="02020603050405020304" pitchFamily="18" charset="0"/>
                <a:cs typeface="Times New Roman" panose="02020603050405020304" pitchFamily="18" charset="0"/>
              </a:rPr>
              <a:t> himself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he shall be </a:t>
            </a:r>
            <a:r>
              <a:rPr lang="en-US" sz="4800" u="sng" dirty="0">
                <a:solidFill>
                  <a:srgbClr val="FFFF00"/>
                </a:solidFill>
                <a:latin typeface="Times New Roman" panose="02020603050405020304" pitchFamily="18" charset="0"/>
                <a:cs typeface="Times New Roman" panose="02020603050405020304" pitchFamily="18" charset="0"/>
              </a:rPr>
              <a:t>holy</a:t>
            </a:r>
            <a:r>
              <a:rPr lang="en-US" sz="4800" dirty="0">
                <a:solidFill>
                  <a:prstClr val="white"/>
                </a:solidFill>
                <a:latin typeface="Times New Roman" panose="02020603050405020304" pitchFamily="18" charset="0"/>
                <a:cs typeface="Times New Roman" panose="02020603050405020304" pitchFamily="18" charset="0"/>
              </a:rPr>
              <a:t>. </a:t>
            </a:r>
            <a:r>
              <a:rPr lang="en-US" sz="4800" i="1" dirty="0">
                <a:solidFill>
                  <a:prstClr val="white"/>
                </a:solidFill>
                <a:latin typeface="Times New Roman" panose="02020603050405020304" pitchFamily="18" charset="0"/>
                <a:cs typeface="Times New Roman" panose="02020603050405020304" pitchFamily="18" charset="0"/>
              </a:rPr>
              <a:t>Then</a:t>
            </a:r>
            <a:r>
              <a:rPr lang="en-US" sz="4800" dirty="0">
                <a:solidFill>
                  <a:prstClr val="white"/>
                </a:solidFill>
                <a:latin typeface="Times New Roman" panose="02020603050405020304" pitchFamily="18" charset="0"/>
                <a:cs typeface="Times New Roman" panose="02020603050405020304" pitchFamily="18" charset="0"/>
              </a:rPr>
              <a:t> he shall let the locks of the hair of his head grow. </a:t>
            </a:r>
            <a:r>
              <a:rPr lang="en-US" sz="4800" baseline="30000" dirty="0">
                <a:solidFill>
                  <a:prstClr val="white"/>
                </a:solidFill>
                <a:latin typeface="Times New Roman" panose="02020603050405020304" pitchFamily="18" charset="0"/>
                <a:cs typeface="Times New Roman" panose="02020603050405020304" pitchFamily="18" charset="0"/>
              </a:rPr>
              <a:t>6 </a:t>
            </a:r>
            <a:r>
              <a:rPr lang="en-US" sz="4800" dirty="0">
                <a:solidFill>
                  <a:prstClr val="white"/>
                </a:solidFill>
                <a:latin typeface="Times New Roman" panose="02020603050405020304" pitchFamily="18" charset="0"/>
                <a:cs typeface="Times New Roman" panose="02020603050405020304" pitchFamily="18" charset="0"/>
              </a:rPr>
              <a:t>All the days that he </a:t>
            </a:r>
            <a:r>
              <a:rPr lang="en-US" sz="4800" u="sng" dirty="0">
                <a:solidFill>
                  <a:srgbClr val="FFFF00"/>
                </a:solidFill>
                <a:latin typeface="Times New Roman" panose="02020603050405020304" pitchFamily="18" charset="0"/>
                <a:cs typeface="Times New Roman" panose="02020603050405020304" pitchFamily="18" charset="0"/>
              </a:rPr>
              <a:t>separates</a:t>
            </a:r>
            <a:r>
              <a:rPr lang="en-US" sz="4800" dirty="0">
                <a:solidFill>
                  <a:prstClr val="white"/>
                </a:solidFill>
                <a:latin typeface="Times New Roman" panose="02020603050405020304" pitchFamily="18" charset="0"/>
                <a:cs typeface="Times New Roman" panose="02020603050405020304" pitchFamily="18" charset="0"/>
              </a:rPr>
              <a:t> himself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 he shall not go near a dead body. </a:t>
            </a:r>
            <a:r>
              <a:rPr lang="en-US" sz="4800" baseline="30000" dirty="0">
                <a:solidFill>
                  <a:prstClr val="white"/>
                </a:solidFill>
                <a:latin typeface="Times New Roman" panose="02020603050405020304" pitchFamily="18" charset="0"/>
                <a:cs typeface="Times New Roman" panose="02020603050405020304" pitchFamily="18" charset="0"/>
              </a:rPr>
              <a:t>7 </a:t>
            </a:r>
            <a:r>
              <a:rPr lang="en-US" sz="4800" dirty="0">
                <a:solidFill>
                  <a:prstClr val="white"/>
                </a:solidFill>
                <a:latin typeface="Times New Roman" panose="02020603050405020304" pitchFamily="18" charset="0"/>
                <a:cs typeface="Times New Roman" panose="02020603050405020304" pitchFamily="18" charset="0"/>
              </a:rPr>
              <a:t>He shall not make himself unclean even for his father or his mother, for his brother or his sister, when they die, because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to God </a:t>
            </a:r>
            <a:r>
              <a:rPr lang="en-US" sz="4800" i="1" dirty="0">
                <a:solidFill>
                  <a:prstClr val="white"/>
                </a:solidFill>
                <a:latin typeface="Times New Roman" panose="02020603050405020304" pitchFamily="18" charset="0"/>
                <a:cs typeface="Times New Roman" panose="02020603050405020304" pitchFamily="18" charset="0"/>
              </a:rPr>
              <a:t>is</a:t>
            </a:r>
            <a:r>
              <a:rPr lang="en-US" sz="4800" dirty="0">
                <a:solidFill>
                  <a:prstClr val="white"/>
                </a:solidFill>
                <a:latin typeface="Times New Roman" panose="02020603050405020304" pitchFamily="18" charset="0"/>
                <a:cs typeface="Times New Roman" panose="02020603050405020304" pitchFamily="18" charset="0"/>
              </a:rPr>
              <a:t> on his head. </a:t>
            </a:r>
            <a:r>
              <a:rPr lang="en-US" sz="4800" baseline="30000" dirty="0">
                <a:solidFill>
                  <a:prstClr val="white"/>
                </a:solidFill>
                <a:latin typeface="Times New Roman" panose="02020603050405020304" pitchFamily="18" charset="0"/>
                <a:cs typeface="Times New Roman" panose="02020603050405020304" pitchFamily="18" charset="0"/>
              </a:rPr>
              <a:t>8 </a:t>
            </a:r>
            <a:r>
              <a:rPr lang="en-US" sz="4800" dirty="0">
                <a:solidFill>
                  <a:prstClr val="white"/>
                </a:solidFill>
                <a:latin typeface="Times New Roman" panose="02020603050405020304" pitchFamily="18" charset="0"/>
                <a:cs typeface="Times New Roman" panose="02020603050405020304" pitchFamily="18" charset="0"/>
              </a:rPr>
              <a:t>All the days of his </a:t>
            </a:r>
            <a:r>
              <a:rPr lang="en-US" sz="4800" u="sng" dirty="0">
                <a:solidFill>
                  <a:srgbClr val="FFFF00"/>
                </a:solidFill>
                <a:latin typeface="Times New Roman" panose="02020603050405020304" pitchFamily="18" charset="0"/>
                <a:cs typeface="Times New Roman" panose="02020603050405020304" pitchFamily="18" charset="0"/>
              </a:rPr>
              <a:t>separation</a:t>
            </a:r>
            <a:r>
              <a:rPr lang="en-US" sz="4800" dirty="0">
                <a:solidFill>
                  <a:prstClr val="white"/>
                </a:solidFill>
                <a:latin typeface="Times New Roman" panose="02020603050405020304" pitchFamily="18" charset="0"/>
                <a:cs typeface="Times New Roman" panose="02020603050405020304" pitchFamily="18" charset="0"/>
              </a:rPr>
              <a:t> he shall be </a:t>
            </a:r>
            <a:r>
              <a:rPr lang="en-US" sz="4800" u="sng" dirty="0">
                <a:solidFill>
                  <a:srgbClr val="FFFF00"/>
                </a:solidFill>
                <a:latin typeface="Times New Roman" panose="02020603050405020304" pitchFamily="18" charset="0"/>
                <a:cs typeface="Times New Roman" panose="02020603050405020304" pitchFamily="18" charset="0"/>
              </a:rPr>
              <a:t>holy</a:t>
            </a:r>
            <a:r>
              <a:rPr lang="en-US" sz="4800" dirty="0">
                <a:solidFill>
                  <a:prstClr val="white"/>
                </a:solidFill>
                <a:latin typeface="Times New Roman" panose="02020603050405020304" pitchFamily="18" charset="0"/>
                <a:cs typeface="Times New Roman" panose="02020603050405020304" pitchFamily="18" charset="0"/>
              </a:rPr>
              <a:t> to the </a:t>
            </a:r>
            <a:r>
              <a:rPr lang="en-US" sz="4800" cap="small" dirty="0">
                <a:solidFill>
                  <a:prstClr val="white"/>
                </a:solidFill>
                <a:latin typeface="Times New Roman" panose="02020603050405020304" pitchFamily="18" charset="0"/>
                <a:cs typeface="Times New Roman" panose="02020603050405020304" pitchFamily="18" charset="0"/>
              </a:rPr>
              <a:t>Lord</a:t>
            </a:r>
            <a:r>
              <a:rPr lang="en-US" sz="4800"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8922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729583"/>
          </a:xfrm>
        </p:spPr>
        <p:txBody>
          <a:bodyPr>
            <a:normAutofit fontScale="90000"/>
          </a:bodyPr>
          <a:lstStyle/>
          <a:p>
            <a:pPr algn="ctr"/>
            <a:r>
              <a:rPr lang="en-US" sz="6000" b="1" u="sng" dirty="0" smtClean="0">
                <a:solidFill>
                  <a:srgbClr val="FFFF00"/>
                </a:solidFill>
                <a:latin typeface="Times New Roman" panose="02020603050405020304" pitchFamily="18" charset="0"/>
                <a:cs typeface="Times New Roman" panose="02020603050405020304" pitchFamily="18" charset="0"/>
              </a:rPr>
              <a:t>Day 4</a:t>
            </a:r>
            <a:endParaRPr lang="en-US" sz="6000" b="1" u="sng"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782839"/>
            <a:ext cx="11822806" cy="4952811"/>
          </a:xfrm>
        </p:spPr>
        <p:txBody>
          <a:bodyPr anchor="ctr">
            <a:normAutofit fontScale="92500"/>
          </a:bodyPr>
          <a:lstStyle/>
          <a:p>
            <a:r>
              <a:rPr lang="en-US" sz="4800" baseline="30000" dirty="0" smtClean="0">
                <a:latin typeface="Times New Roman" panose="02020603050405020304" pitchFamily="18" charset="0"/>
                <a:cs typeface="Times New Roman" panose="02020603050405020304" pitchFamily="18" charset="0"/>
              </a:rPr>
              <a:t>14 </a:t>
            </a:r>
            <a:r>
              <a:rPr lang="en-US" sz="4800" dirty="0" smtClean="0"/>
              <a:t>And </a:t>
            </a:r>
            <a:r>
              <a:rPr lang="en-US" sz="4800" dirty="0"/>
              <a:t>God said, Let there be lights in the firmament of the heaven to divide the day from the night; and let them be for signs, and for </a:t>
            </a:r>
            <a:r>
              <a:rPr lang="en-US" sz="4800" dirty="0" smtClean="0"/>
              <a:t>seasons … </a:t>
            </a:r>
            <a:r>
              <a:rPr lang="en-US" sz="4800" baseline="30000" dirty="0" smtClean="0">
                <a:latin typeface="Times New Roman" panose="02020603050405020304" pitchFamily="18" charset="0"/>
                <a:cs typeface="Times New Roman" panose="02020603050405020304" pitchFamily="18" charset="0"/>
              </a:rPr>
              <a:t>15 </a:t>
            </a:r>
            <a:r>
              <a:rPr lang="en-US" sz="4800" dirty="0" smtClean="0"/>
              <a:t>let </a:t>
            </a:r>
            <a:r>
              <a:rPr lang="en-US" sz="4800" dirty="0"/>
              <a:t>them be for lights in the firmament of the heaven to give light upon the </a:t>
            </a:r>
            <a:r>
              <a:rPr lang="en-US" sz="4800" dirty="0" smtClean="0"/>
              <a:t>earth … </a:t>
            </a:r>
            <a:r>
              <a:rPr lang="en-US" sz="4800" baseline="30000" dirty="0" smtClean="0">
                <a:latin typeface="Times New Roman" panose="02020603050405020304" pitchFamily="18" charset="0"/>
                <a:cs typeface="Times New Roman" panose="02020603050405020304" pitchFamily="18" charset="0"/>
              </a:rPr>
              <a:t>16</a:t>
            </a:r>
            <a:r>
              <a:rPr lang="en-US" sz="4800" dirty="0" smtClean="0"/>
              <a:t> And </a:t>
            </a:r>
            <a:r>
              <a:rPr lang="en-US" sz="4800" dirty="0"/>
              <a:t>God made two great lights; the greater light to rule the day, and the lesser light to rule the night: </a:t>
            </a:r>
            <a:r>
              <a:rPr lang="en-US" sz="4800" i="1" dirty="0"/>
              <a:t>he made</a:t>
            </a:r>
            <a:r>
              <a:rPr lang="en-US" sz="4800" dirty="0"/>
              <a:t> the stars also. </a:t>
            </a:r>
          </a:p>
        </p:txBody>
      </p:sp>
      <p:sp>
        <p:nvSpPr>
          <p:cNvPr id="4" name="TextBox 3"/>
          <p:cNvSpPr txBox="1"/>
          <p:nvPr/>
        </p:nvSpPr>
        <p:spPr>
          <a:xfrm>
            <a:off x="206060" y="767176"/>
            <a:ext cx="11822805" cy="1015663"/>
          </a:xfrm>
          <a:prstGeom prst="rect">
            <a:avLst/>
          </a:prstGeom>
          <a:noFill/>
        </p:spPr>
        <p:txBody>
          <a:bodyPr wrap="square" rtlCol="0">
            <a:spAutoFit/>
          </a:bodyPr>
          <a:lstStyle/>
          <a:p>
            <a:pPr algn="ctr"/>
            <a:r>
              <a:rPr lang="en-US" sz="6000" b="1" smtClean="0"/>
              <a:t>Genesis 1:14-16 KJB</a:t>
            </a:r>
            <a:endParaRPr lang="en-US" sz="6000" b="1" dirty="0"/>
          </a:p>
        </p:txBody>
      </p:sp>
    </p:spTree>
    <p:extLst>
      <p:ext uri="{BB962C8B-B14F-4D97-AF65-F5344CB8AC3E}">
        <p14:creationId xmlns:p14="http://schemas.microsoft.com/office/powerpoint/2010/main" val="1300847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729583"/>
          </a:xfrm>
        </p:spPr>
        <p:txBody>
          <a:bodyPr>
            <a:normAutofit fontScale="90000"/>
          </a:bodyPr>
          <a:lstStyle/>
          <a:p>
            <a:pPr algn="ctr"/>
            <a:r>
              <a:rPr lang="en-US" sz="6000" b="1" u="sng" dirty="0" smtClean="0">
                <a:solidFill>
                  <a:srgbClr val="FFFF00"/>
                </a:solidFill>
                <a:latin typeface="Times New Roman" panose="02020603050405020304" pitchFamily="18" charset="0"/>
                <a:cs typeface="Times New Roman" panose="02020603050405020304" pitchFamily="18" charset="0"/>
              </a:rPr>
              <a:t>Day 4</a:t>
            </a:r>
            <a:endParaRPr lang="en-US" sz="6000" b="1" u="sng"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782839"/>
            <a:ext cx="11822806" cy="4952811"/>
          </a:xfrm>
        </p:spPr>
        <p:txBody>
          <a:bodyPr anchor="ctr">
            <a:normAutofit fontScale="70000" lnSpcReduction="20000"/>
          </a:bodyPr>
          <a:lstStyle/>
          <a:p>
            <a:r>
              <a:rPr lang="en-US" sz="4800" baseline="30000" dirty="0" smtClean="0">
                <a:latin typeface="Times New Roman" panose="02020603050405020304" pitchFamily="18" charset="0"/>
                <a:cs typeface="Times New Roman" panose="02020603050405020304" pitchFamily="18" charset="0"/>
              </a:rPr>
              <a:t>14 </a:t>
            </a:r>
            <a:r>
              <a:rPr lang="en-US" sz="4800" dirty="0" smtClean="0"/>
              <a:t>And </a:t>
            </a:r>
            <a:r>
              <a:rPr lang="en-US" sz="4800" dirty="0"/>
              <a:t>God said, Let there be </a:t>
            </a:r>
            <a:r>
              <a:rPr lang="en-US" sz="4800" dirty="0">
                <a:solidFill>
                  <a:srgbClr val="FFFF00"/>
                </a:solidFill>
              </a:rPr>
              <a:t>lights</a:t>
            </a:r>
            <a:r>
              <a:rPr lang="en-US" sz="4800" dirty="0"/>
              <a:t> in the </a:t>
            </a:r>
            <a:r>
              <a:rPr lang="en-US" sz="4800" dirty="0">
                <a:solidFill>
                  <a:srgbClr val="00B0F0"/>
                </a:solidFill>
              </a:rPr>
              <a:t>firmament </a:t>
            </a:r>
            <a:r>
              <a:rPr lang="en-US" sz="4800" dirty="0" smtClean="0">
                <a:solidFill>
                  <a:srgbClr val="00B0F0"/>
                </a:solidFill>
              </a:rPr>
              <a:t>(atmosphere) of </a:t>
            </a:r>
            <a:r>
              <a:rPr lang="en-US" sz="4800" dirty="0">
                <a:solidFill>
                  <a:srgbClr val="00B0F0"/>
                </a:solidFill>
              </a:rPr>
              <a:t>the </a:t>
            </a:r>
            <a:r>
              <a:rPr lang="en-US" sz="4800" dirty="0" smtClean="0">
                <a:solidFill>
                  <a:srgbClr val="00B0F0"/>
                </a:solidFill>
              </a:rPr>
              <a:t>heaven (See Matt. 6:22-23)</a:t>
            </a:r>
            <a:r>
              <a:rPr lang="en-US" sz="4800" dirty="0" smtClean="0"/>
              <a:t> </a:t>
            </a:r>
            <a:r>
              <a:rPr lang="en-US" sz="4800" dirty="0">
                <a:solidFill>
                  <a:srgbClr val="00FF00"/>
                </a:solidFill>
              </a:rPr>
              <a:t>to divide the day from the night</a:t>
            </a:r>
            <a:r>
              <a:rPr lang="en-US" sz="4800" dirty="0" smtClean="0"/>
              <a:t>;</a:t>
            </a:r>
          </a:p>
          <a:p>
            <a:endParaRPr lang="en-US" sz="1600" dirty="0"/>
          </a:p>
          <a:p>
            <a:r>
              <a:rPr lang="en-US" sz="4800" dirty="0" smtClean="0"/>
              <a:t> </a:t>
            </a:r>
            <a:r>
              <a:rPr lang="en-US" sz="4800" dirty="0"/>
              <a:t>and let them be for </a:t>
            </a:r>
            <a:r>
              <a:rPr lang="en-US" sz="4800" dirty="0" smtClean="0">
                <a:solidFill>
                  <a:srgbClr val="FFFF00"/>
                </a:solidFill>
              </a:rPr>
              <a:t>signs (distinguishing mark)</a:t>
            </a:r>
            <a:r>
              <a:rPr lang="en-US" sz="4800" dirty="0" smtClean="0"/>
              <a:t>, </a:t>
            </a:r>
            <a:r>
              <a:rPr lang="en-US" sz="4800" dirty="0"/>
              <a:t>and for </a:t>
            </a:r>
            <a:r>
              <a:rPr lang="en-US" sz="4800" dirty="0" smtClean="0">
                <a:solidFill>
                  <a:srgbClr val="FFFF00"/>
                </a:solidFill>
              </a:rPr>
              <a:t>seasons (an appointed time)</a:t>
            </a:r>
            <a:r>
              <a:rPr lang="en-US" sz="4800" dirty="0" smtClean="0"/>
              <a:t> …</a:t>
            </a:r>
          </a:p>
          <a:p>
            <a:endParaRPr lang="en-US" sz="1600" dirty="0"/>
          </a:p>
          <a:p>
            <a:r>
              <a:rPr lang="en-US" sz="4800" dirty="0" smtClean="0"/>
              <a:t> </a:t>
            </a:r>
            <a:r>
              <a:rPr lang="en-US" sz="4800" baseline="30000" dirty="0" smtClean="0">
                <a:latin typeface="Times New Roman" panose="02020603050405020304" pitchFamily="18" charset="0"/>
                <a:cs typeface="Times New Roman" panose="02020603050405020304" pitchFamily="18" charset="0"/>
              </a:rPr>
              <a:t>15 </a:t>
            </a:r>
            <a:r>
              <a:rPr lang="en-US" sz="4800" dirty="0" smtClean="0"/>
              <a:t>let </a:t>
            </a:r>
            <a:r>
              <a:rPr lang="en-US" sz="4800" dirty="0"/>
              <a:t>them be for </a:t>
            </a:r>
            <a:r>
              <a:rPr lang="en-US" sz="4800" dirty="0">
                <a:solidFill>
                  <a:srgbClr val="FFFF00"/>
                </a:solidFill>
              </a:rPr>
              <a:t>lights</a:t>
            </a:r>
            <a:r>
              <a:rPr lang="en-US" sz="4800" dirty="0"/>
              <a:t> in the </a:t>
            </a:r>
            <a:r>
              <a:rPr lang="en-US" sz="4800" dirty="0">
                <a:solidFill>
                  <a:srgbClr val="00B0F0"/>
                </a:solidFill>
              </a:rPr>
              <a:t>firmament </a:t>
            </a:r>
            <a:r>
              <a:rPr lang="en-US" sz="4800" dirty="0" smtClean="0">
                <a:solidFill>
                  <a:srgbClr val="00B0F0"/>
                </a:solidFill>
              </a:rPr>
              <a:t>(atmosphere) of </a:t>
            </a:r>
            <a:r>
              <a:rPr lang="en-US" sz="4800" dirty="0">
                <a:solidFill>
                  <a:srgbClr val="00B0F0"/>
                </a:solidFill>
              </a:rPr>
              <a:t>the heaven</a:t>
            </a:r>
            <a:r>
              <a:rPr lang="en-US" sz="4800" dirty="0"/>
              <a:t> </a:t>
            </a:r>
            <a:r>
              <a:rPr lang="en-US" sz="4800" dirty="0">
                <a:solidFill>
                  <a:srgbClr val="00FF00"/>
                </a:solidFill>
              </a:rPr>
              <a:t>to give light </a:t>
            </a:r>
            <a:r>
              <a:rPr lang="en-US" sz="4800" dirty="0" smtClean="0">
                <a:solidFill>
                  <a:srgbClr val="00FF00"/>
                </a:solidFill>
              </a:rPr>
              <a:t>(illuminate) upon </a:t>
            </a:r>
            <a:r>
              <a:rPr lang="en-US" sz="4800" dirty="0">
                <a:solidFill>
                  <a:srgbClr val="00FF00"/>
                </a:solidFill>
              </a:rPr>
              <a:t>the </a:t>
            </a:r>
            <a:r>
              <a:rPr lang="en-US" sz="4800" dirty="0" smtClean="0">
                <a:solidFill>
                  <a:srgbClr val="00FF00"/>
                </a:solidFill>
              </a:rPr>
              <a:t>earth</a:t>
            </a:r>
            <a:r>
              <a:rPr lang="en-US" sz="4800" dirty="0" smtClean="0"/>
              <a:t> …</a:t>
            </a:r>
          </a:p>
          <a:p>
            <a:endParaRPr lang="en-US" sz="1400" dirty="0"/>
          </a:p>
          <a:p>
            <a:r>
              <a:rPr lang="en-US" sz="4800" dirty="0" smtClean="0"/>
              <a:t> </a:t>
            </a:r>
            <a:r>
              <a:rPr lang="en-US" sz="4800" baseline="30000" dirty="0" smtClean="0">
                <a:latin typeface="Times New Roman" panose="02020603050405020304" pitchFamily="18" charset="0"/>
                <a:cs typeface="Times New Roman" panose="02020603050405020304" pitchFamily="18" charset="0"/>
              </a:rPr>
              <a:t>16</a:t>
            </a:r>
            <a:r>
              <a:rPr lang="en-US" sz="4800" dirty="0" smtClean="0"/>
              <a:t> And </a:t>
            </a:r>
            <a:r>
              <a:rPr lang="en-US" sz="4800" dirty="0"/>
              <a:t>God made two great lights; the </a:t>
            </a:r>
            <a:r>
              <a:rPr lang="en-US" sz="4800" dirty="0">
                <a:solidFill>
                  <a:srgbClr val="FFFF00"/>
                </a:solidFill>
              </a:rPr>
              <a:t>greater light</a:t>
            </a:r>
            <a:r>
              <a:rPr lang="en-US" sz="4800" dirty="0"/>
              <a:t> to rule the day, and the </a:t>
            </a:r>
            <a:r>
              <a:rPr lang="en-US" sz="4800" dirty="0">
                <a:solidFill>
                  <a:srgbClr val="FFFF00"/>
                </a:solidFill>
              </a:rPr>
              <a:t>lesser light</a:t>
            </a:r>
            <a:r>
              <a:rPr lang="en-US" sz="4800" dirty="0"/>
              <a:t> to rule the night: </a:t>
            </a:r>
            <a:r>
              <a:rPr lang="en-US" sz="4800" i="1" dirty="0"/>
              <a:t>he made</a:t>
            </a:r>
            <a:r>
              <a:rPr lang="en-US" sz="4800" dirty="0"/>
              <a:t> the </a:t>
            </a:r>
            <a:r>
              <a:rPr lang="en-US" sz="4800" dirty="0">
                <a:solidFill>
                  <a:srgbClr val="FFFF00"/>
                </a:solidFill>
              </a:rPr>
              <a:t>stars</a:t>
            </a:r>
            <a:r>
              <a:rPr lang="en-US" sz="4800" dirty="0"/>
              <a:t> also. </a:t>
            </a:r>
          </a:p>
        </p:txBody>
      </p:sp>
      <p:sp>
        <p:nvSpPr>
          <p:cNvPr id="4" name="TextBox 3"/>
          <p:cNvSpPr txBox="1"/>
          <p:nvPr/>
        </p:nvSpPr>
        <p:spPr>
          <a:xfrm>
            <a:off x="206060" y="767176"/>
            <a:ext cx="11822805" cy="1015663"/>
          </a:xfrm>
          <a:prstGeom prst="rect">
            <a:avLst/>
          </a:prstGeom>
          <a:noFill/>
        </p:spPr>
        <p:txBody>
          <a:bodyPr wrap="square" rtlCol="0">
            <a:spAutoFit/>
          </a:bodyPr>
          <a:lstStyle/>
          <a:p>
            <a:pPr algn="ctr"/>
            <a:r>
              <a:rPr lang="en-US" sz="6000" b="1" smtClean="0"/>
              <a:t>Genesis 1:14-16 KJB</a:t>
            </a:r>
            <a:endParaRPr lang="en-US" sz="6000" b="1" dirty="0"/>
          </a:p>
        </p:txBody>
      </p:sp>
    </p:spTree>
    <p:extLst>
      <p:ext uri="{BB962C8B-B14F-4D97-AF65-F5344CB8AC3E}">
        <p14:creationId xmlns:p14="http://schemas.microsoft.com/office/powerpoint/2010/main" val="2416983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923330"/>
          </a:xfrm>
          <a:prstGeom prst="rect">
            <a:avLst/>
          </a:prstGeom>
          <a:noFill/>
        </p:spPr>
        <p:txBody>
          <a:bodyPr wrap="square" rtlCol="0">
            <a:spAutoFit/>
          </a:bodyPr>
          <a:lstStyle/>
          <a:p>
            <a:pPr algn="ctr"/>
            <a:r>
              <a:rPr lang="en-US" sz="5400" dirty="0" smtClean="0">
                <a:solidFill>
                  <a:srgbClr val="FFFF00"/>
                </a:solidFill>
                <a:latin typeface="Times New Roman" panose="02020603050405020304" pitchFamily="18" charset="0"/>
                <a:cs typeface="Times New Roman" panose="02020603050405020304" pitchFamily="18" charset="0"/>
              </a:rPr>
              <a:t>Sun, Moon, and Stars</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5954" y="1024235"/>
            <a:ext cx="5962650" cy="3108543"/>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there appeared a great </a:t>
            </a:r>
            <a:r>
              <a:rPr lang="en-US" sz="3200" dirty="0">
                <a:solidFill>
                  <a:srgbClr val="FFFF00"/>
                </a:solidFill>
                <a:latin typeface="Times New Roman" panose="02020603050405020304" pitchFamily="18" charset="0"/>
                <a:cs typeface="Times New Roman" panose="02020603050405020304" pitchFamily="18" charset="0"/>
              </a:rPr>
              <a:t>wonder</a:t>
            </a:r>
            <a:r>
              <a:rPr lang="en-US" sz="3200" dirty="0">
                <a:latin typeface="Times New Roman" panose="02020603050405020304" pitchFamily="18" charset="0"/>
                <a:cs typeface="Times New Roman" panose="02020603050405020304" pitchFamily="18" charset="0"/>
              </a:rPr>
              <a:t> in heaven; a </a:t>
            </a:r>
            <a:r>
              <a:rPr lang="en-US" sz="3200" dirty="0">
                <a:solidFill>
                  <a:srgbClr val="FFFF00"/>
                </a:solidFill>
                <a:latin typeface="Times New Roman" panose="02020603050405020304" pitchFamily="18" charset="0"/>
                <a:cs typeface="Times New Roman" panose="02020603050405020304" pitchFamily="18" charset="0"/>
              </a:rPr>
              <a:t>woman</a:t>
            </a:r>
            <a:r>
              <a:rPr lang="en-US" sz="3200" dirty="0">
                <a:latin typeface="Times New Roman" panose="02020603050405020304" pitchFamily="18" charset="0"/>
                <a:cs typeface="Times New Roman" panose="02020603050405020304" pitchFamily="18" charset="0"/>
              </a:rPr>
              <a:t> clothed with the </a:t>
            </a:r>
            <a:r>
              <a:rPr lang="en-US" sz="3200" u="sng" dirty="0">
                <a:solidFill>
                  <a:srgbClr val="FFFF00"/>
                </a:solidFill>
                <a:latin typeface="Times New Roman" panose="02020603050405020304" pitchFamily="18" charset="0"/>
                <a:cs typeface="Times New Roman" panose="02020603050405020304" pitchFamily="18" charset="0"/>
              </a:rPr>
              <a:t>sun</a:t>
            </a:r>
            <a:r>
              <a:rPr lang="en-US" sz="3200" dirty="0">
                <a:latin typeface="Times New Roman" panose="02020603050405020304" pitchFamily="18" charset="0"/>
                <a:cs typeface="Times New Roman" panose="02020603050405020304" pitchFamily="18" charset="0"/>
              </a:rPr>
              <a:t>, and the </a:t>
            </a:r>
            <a:r>
              <a:rPr lang="en-US" sz="3200" u="sng" dirty="0">
                <a:solidFill>
                  <a:srgbClr val="FFFF00"/>
                </a:solidFill>
                <a:latin typeface="Times New Roman" panose="02020603050405020304" pitchFamily="18" charset="0"/>
                <a:cs typeface="Times New Roman" panose="02020603050405020304" pitchFamily="18" charset="0"/>
              </a:rPr>
              <a:t>moon</a:t>
            </a:r>
            <a:r>
              <a:rPr lang="en-US" sz="3200" dirty="0">
                <a:latin typeface="Times New Roman" panose="02020603050405020304" pitchFamily="18" charset="0"/>
                <a:cs typeface="Times New Roman" panose="02020603050405020304" pitchFamily="18" charset="0"/>
              </a:rPr>
              <a:t> under her feet, and upon her head a crown of twelve </a:t>
            </a:r>
            <a:r>
              <a:rPr lang="en-US" sz="3200" u="sng" dirty="0" smtClean="0">
                <a:solidFill>
                  <a:srgbClr val="FFFF00"/>
                </a:solidFill>
                <a:latin typeface="Times New Roman" panose="02020603050405020304" pitchFamily="18" charset="0"/>
                <a:cs typeface="Times New Roman" panose="02020603050405020304" pitchFamily="18" charset="0"/>
              </a:rPr>
              <a:t>stars</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Revelation 12:1 KJB</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5" name="Picture 4" descr="http://image.slidesharecdn.com/gods-true-church2510/95/gods-true-church-a-bible-study-on-revelation-chapter-12-17-728.jpg?cb=1394587014"/>
          <p:cNvPicPr>
            <a:picLocks noChangeAspect="1" noChangeArrowheads="1"/>
          </p:cNvPicPr>
          <p:nvPr/>
        </p:nvPicPr>
        <p:blipFill rotWithShape="1">
          <a:blip r:embed="rId2">
            <a:extLst>
              <a:ext uri="{28A0092B-C50C-407E-A947-70E740481C1C}">
                <a14:useLocalDpi xmlns:a14="http://schemas.microsoft.com/office/drawing/2010/main" val="0"/>
              </a:ext>
            </a:extLst>
          </a:blip>
          <a:srcRect l="60061" t="11870"/>
          <a:stretch/>
        </p:blipFill>
        <p:spPr bwMode="auto">
          <a:xfrm>
            <a:off x="7034558" y="1131148"/>
            <a:ext cx="3461992" cy="5726852"/>
          </a:xfrm>
          <a:prstGeom prst="rect">
            <a:avLst/>
          </a:prstGeom>
          <a:noFill/>
          <a:extLst>
            <a:ext uri="{909E8E84-426E-40DD-AFC4-6F175D3DCCD1}">
              <a14:hiddenFill xmlns:a14="http://schemas.microsoft.com/office/drawing/2010/main">
                <a:solidFill>
                  <a:srgbClr val="FFFFFF"/>
                </a:solidFill>
              </a14:hiddenFill>
            </a:ext>
          </a:extLst>
        </p:spPr>
      </p:pic>
      <p:sp>
        <p:nvSpPr>
          <p:cNvPr id="6" name="Donut 5"/>
          <p:cNvSpPr/>
          <p:nvPr/>
        </p:nvSpPr>
        <p:spPr>
          <a:xfrm>
            <a:off x="448087" y="1468122"/>
            <a:ext cx="1588532" cy="685800"/>
          </a:xfrm>
          <a:prstGeom prst="donut">
            <a:avLst>
              <a:gd name="adj" fmla="val 847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3893127" y="1468122"/>
            <a:ext cx="1445981" cy="685800"/>
          </a:xfrm>
          <a:prstGeom prst="donut">
            <a:avLst>
              <a:gd name="adj" fmla="val 847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402604" y="4285837"/>
            <a:ext cx="6096000" cy="2246769"/>
          </a:xfrm>
          <a:prstGeom prst="rect">
            <a:avLst/>
          </a:prstGeom>
          <a:ln>
            <a:solidFill>
              <a:srgbClr val="FFFF00"/>
            </a:solidFill>
          </a:ln>
        </p:spPr>
        <p:txBody>
          <a:bodyPr>
            <a:spAutoFit/>
          </a:bodyPr>
          <a:lstStyle/>
          <a:p>
            <a:r>
              <a:rPr lang="en-US" sz="2800" dirty="0" smtClean="0">
                <a:solidFill>
                  <a:prstClr val="white"/>
                </a:solidFill>
                <a:latin typeface="Times New Roman" panose="02020603050405020304" pitchFamily="18" charset="0"/>
                <a:cs typeface="Times New Roman" panose="02020603050405020304" pitchFamily="18" charset="0"/>
              </a:rPr>
              <a:t>“There </a:t>
            </a:r>
            <a:r>
              <a:rPr lang="en-US" sz="2800" dirty="0">
                <a:solidFill>
                  <a:prstClr val="white"/>
                </a:solidFill>
                <a:latin typeface="Times New Roman" panose="02020603050405020304" pitchFamily="18" charset="0"/>
                <a:cs typeface="Times New Roman" panose="02020603050405020304" pitchFamily="18" charset="0"/>
              </a:rPr>
              <a:t>will be </a:t>
            </a:r>
            <a:r>
              <a:rPr lang="en-US" sz="2800" dirty="0">
                <a:solidFill>
                  <a:srgbClr val="FFFF00"/>
                </a:solidFill>
                <a:latin typeface="Times New Roman" panose="02020603050405020304" pitchFamily="18" charset="0"/>
                <a:cs typeface="Times New Roman" panose="02020603050405020304" pitchFamily="18" charset="0"/>
              </a:rPr>
              <a:t>no one</a:t>
            </a:r>
            <a:r>
              <a:rPr lang="en-US" sz="2800" dirty="0">
                <a:solidFill>
                  <a:prstClr val="white"/>
                </a:solidFill>
                <a:latin typeface="Times New Roman" panose="02020603050405020304" pitchFamily="18" charset="0"/>
                <a:cs typeface="Times New Roman" panose="02020603050405020304" pitchFamily="18" charset="0"/>
              </a:rPr>
              <a:t> saved in heaven with a </a:t>
            </a:r>
            <a:r>
              <a:rPr lang="en-US" sz="2800" u="sng" dirty="0">
                <a:solidFill>
                  <a:srgbClr val="FFFF00"/>
                </a:solidFill>
                <a:latin typeface="Times New Roman" panose="02020603050405020304" pitchFamily="18" charset="0"/>
                <a:cs typeface="Times New Roman" panose="02020603050405020304" pitchFamily="18" charset="0"/>
              </a:rPr>
              <a:t>starless crown</a:t>
            </a:r>
            <a:r>
              <a:rPr lang="en-US" sz="2800" dirty="0">
                <a:solidFill>
                  <a:prstClr val="white"/>
                </a:solidFill>
                <a:latin typeface="Times New Roman" panose="02020603050405020304" pitchFamily="18" charset="0"/>
                <a:cs typeface="Times New Roman" panose="02020603050405020304" pitchFamily="18" charset="0"/>
              </a:rPr>
              <a:t>. If you enter, there will be some soul in the courts of glory that has found an entrance there through </a:t>
            </a:r>
            <a:r>
              <a:rPr lang="en-US" sz="2800" dirty="0">
                <a:solidFill>
                  <a:srgbClr val="FFFF00"/>
                </a:solidFill>
                <a:latin typeface="Times New Roman" panose="02020603050405020304" pitchFamily="18" charset="0"/>
                <a:cs typeface="Times New Roman" panose="02020603050405020304" pitchFamily="18" charset="0"/>
              </a:rPr>
              <a:t>your instrumentality</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400" dirty="0" smtClean="0">
                <a:solidFill>
                  <a:prstClr val="white"/>
                </a:solidFill>
                <a:latin typeface="Times New Roman" panose="02020603050405020304" pitchFamily="18" charset="0"/>
                <a:cs typeface="Times New Roman" panose="02020603050405020304" pitchFamily="18" charset="0"/>
              </a:rPr>
              <a:t>- </a:t>
            </a:r>
            <a:r>
              <a:rPr lang="en-US" sz="2400" i="1" dirty="0" smtClean="0">
                <a:solidFill>
                  <a:prstClr val="white"/>
                </a:solidFill>
                <a:latin typeface="Times New Roman" panose="02020603050405020304" pitchFamily="18" charset="0"/>
                <a:cs typeface="Times New Roman" panose="02020603050405020304" pitchFamily="18" charset="0"/>
              </a:rPr>
              <a:t>ST, </a:t>
            </a:r>
            <a:r>
              <a:rPr lang="en-US" sz="2400" i="1" dirty="0">
                <a:solidFill>
                  <a:prstClr val="white"/>
                </a:solidFill>
                <a:latin typeface="Times New Roman" panose="02020603050405020304" pitchFamily="18" charset="0"/>
                <a:cs typeface="Times New Roman" panose="02020603050405020304" pitchFamily="18" charset="0"/>
              </a:rPr>
              <a:t>June 6, </a:t>
            </a:r>
            <a:r>
              <a:rPr lang="en-US" sz="2400" i="1" dirty="0" smtClean="0">
                <a:solidFill>
                  <a:prstClr val="white"/>
                </a:solidFill>
                <a:latin typeface="Times New Roman" panose="02020603050405020304" pitchFamily="18" charset="0"/>
                <a:cs typeface="Times New Roman" panose="02020603050405020304" pitchFamily="18" charset="0"/>
              </a:rPr>
              <a:t>1892</a:t>
            </a:r>
            <a:endParaRPr lang="en-US" sz="2400" i="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939" b="6206"/>
          <a:stretch/>
        </p:blipFill>
        <p:spPr>
          <a:xfrm>
            <a:off x="342900" y="26361"/>
            <a:ext cx="5434445" cy="6831639"/>
          </a:xfrm>
          <a:prstGeom prst="rect">
            <a:avLst/>
          </a:prstGeom>
        </p:spPr>
      </p:pic>
      <p:sp>
        <p:nvSpPr>
          <p:cNvPr id="4" name="Rectangle 3"/>
          <p:cNvSpPr/>
          <p:nvPr/>
        </p:nvSpPr>
        <p:spPr>
          <a:xfrm>
            <a:off x="5992091" y="26361"/>
            <a:ext cx="6096000" cy="6817251"/>
          </a:xfrm>
          <a:prstGeom prst="rect">
            <a:avLst/>
          </a:prstGeom>
        </p:spPr>
        <p:txBody>
          <a:bodyPr>
            <a:spAutoFit/>
          </a:bodyPr>
          <a:lstStyle/>
          <a:p>
            <a:pPr algn="ctr"/>
            <a:r>
              <a:rPr lang="en-US" sz="4200" b="1" dirty="0" smtClean="0">
                <a:latin typeface="Times New Roman" panose="02020603050405020304" pitchFamily="18" charset="0"/>
                <a:cs typeface="Times New Roman" panose="02020603050405020304" pitchFamily="18" charset="0"/>
              </a:rPr>
              <a:t>Ephesians 6:14-17 NKJV</a:t>
            </a:r>
          </a:p>
          <a:p>
            <a:pPr algn="ctr"/>
            <a:endParaRPr lang="en-US" sz="11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Stand </a:t>
            </a:r>
            <a:r>
              <a:rPr lang="en-US" sz="3200" dirty="0">
                <a:latin typeface="Times New Roman" panose="02020603050405020304" pitchFamily="18" charset="0"/>
                <a:cs typeface="Times New Roman" panose="02020603050405020304" pitchFamily="18" charset="0"/>
              </a:rPr>
              <a:t>therefore, having </a:t>
            </a:r>
            <a:r>
              <a:rPr lang="en-US" sz="3200" u="sng" dirty="0" smtClean="0">
                <a:solidFill>
                  <a:srgbClr val="FFFF00"/>
                </a:solidFill>
                <a:latin typeface="Times New Roman" panose="02020603050405020304" pitchFamily="18" charset="0"/>
                <a:cs typeface="Times New Roman" panose="02020603050405020304" pitchFamily="18" charset="0"/>
              </a:rPr>
              <a:t>girded (encircle) </a:t>
            </a:r>
            <a:r>
              <a:rPr lang="en-US" sz="3200" u="sng" dirty="0">
                <a:solidFill>
                  <a:srgbClr val="FFFF00"/>
                </a:solidFill>
                <a:latin typeface="Times New Roman" panose="02020603050405020304" pitchFamily="18" charset="0"/>
                <a:cs typeface="Times New Roman" panose="02020603050405020304" pitchFamily="18" charset="0"/>
              </a:rPr>
              <a:t>your waist</a:t>
            </a:r>
            <a:r>
              <a:rPr lang="en-US" sz="3200" dirty="0">
                <a:latin typeface="Times New Roman" panose="02020603050405020304" pitchFamily="18" charset="0"/>
                <a:cs typeface="Times New Roman" panose="02020603050405020304" pitchFamily="18" charset="0"/>
              </a:rPr>
              <a:t> with </a:t>
            </a:r>
            <a:r>
              <a:rPr lang="en-US" sz="3200" dirty="0">
                <a:solidFill>
                  <a:srgbClr val="FFFF00"/>
                </a:solidFill>
                <a:latin typeface="Times New Roman" panose="02020603050405020304" pitchFamily="18" charset="0"/>
                <a:cs typeface="Times New Roman" panose="02020603050405020304" pitchFamily="18" charset="0"/>
              </a:rPr>
              <a:t>truth</a:t>
            </a:r>
            <a:r>
              <a:rPr lang="en-US" sz="3200" dirty="0">
                <a:latin typeface="Times New Roman" panose="02020603050405020304" pitchFamily="18" charset="0"/>
                <a:cs typeface="Times New Roman" panose="02020603050405020304" pitchFamily="18" charset="0"/>
              </a:rPr>
              <a:t>, having put on the </a:t>
            </a:r>
            <a:r>
              <a:rPr lang="en-US" sz="3200" u="sng" dirty="0">
                <a:solidFill>
                  <a:srgbClr val="FFFF00"/>
                </a:solidFill>
                <a:latin typeface="Times New Roman" panose="02020603050405020304" pitchFamily="18" charset="0"/>
                <a:cs typeface="Times New Roman" panose="02020603050405020304" pitchFamily="18" charset="0"/>
              </a:rPr>
              <a:t>breastplate</a:t>
            </a:r>
            <a:r>
              <a:rPr lang="en-US" sz="3200" dirty="0">
                <a:latin typeface="Times New Roman" panose="02020603050405020304" pitchFamily="18" charset="0"/>
                <a:cs typeface="Times New Roman" panose="02020603050405020304" pitchFamily="18" charset="0"/>
              </a:rPr>
              <a:t> of righteousness, </a:t>
            </a:r>
            <a:r>
              <a:rPr lang="en-US" sz="3200" baseline="30000" dirty="0">
                <a:latin typeface="Times New Roman" panose="02020603050405020304" pitchFamily="18" charset="0"/>
                <a:cs typeface="Times New Roman" panose="02020603050405020304" pitchFamily="18" charset="0"/>
              </a:rPr>
              <a:t>15 </a:t>
            </a:r>
            <a:r>
              <a:rPr lang="en-US" sz="3200" dirty="0">
                <a:latin typeface="Times New Roman" panose="02020603050405020304" pitchFamily="18" charset="0"/>
                <a:cs typeface="Times New Roman" panose="02020603050405020304" pitchFamily="18" charset="0"/>
              </a:rPr>
              <a:t>and having </a:t>
            </a:r>
            <a:r>
              <a:rPr lang="en-US" sz="3200" u="sng" dirty="0">
                <a:solidFill>
                  <a:srgbClr val="FFFF00"/>
                </a:solidFill>
                <a:latin typeface="Times New Roman" panose="02020603050405020304" pitchFamily="18" charset="0"/>
                <a:cs typeface="Times New Roman" panose="02020603050405020304" pitchFamily="18" charset="0"/>
              </a:rPr>
              <a:t>shod your feet</a:t>
            </a:r>
            <a:r>
              <a:rPr lang="en-US" sz="3200" dirty="0">
                <a:latin typeface="Times New Roman" panose="02020603050405020304" pitchFamily="18" charset="0"/>
                <a:cs typeface="Times New Roman" panose="02020603050405020304" pitchFamily="18" charset="0"/>
              </a:rPr>
              <a:t> with the preparation of the gospel of peace; </a:t>
            </a:r>
            <a:r>
              <a:rPr lang="en-US" sz="3200" baseline="30000" dirty="0">
                <a:latin typeface="Times New Roman" panose="02020603050405020304" pitchFamily="18" charset="0"/>
                <a:cs typeface="Times New Roman" panose="02020603050405020304" pitchFamily="18" charset="0"/>
              </a:rPr>
              <a:t>16 </a:t>
            </a:r>
            <a:r>
              <a:rPr lang="en-US" sz="3200" dirty="0">
                <a:latin typeface="Times New Roman" panose="02020603050405020304" pitchFamily="18" charset="0"/>
                <a:cs typeface="Times New Roman" panose="02020603050405020304" pitchFamily="18" charset="0"/>
              </a:rPr>
              <a:t>above all, taking the </a:t>
            </a:r>
            <a:r>
              <a:rPr lang="en-US" sz="3200" u="sng" dirty="0">
                <a:solidFill>
                  <a:srgbClr val="FFFF00"/>
                </a:solidFill>
                <a:latin typeface="Times New Roman" panose="02020603050405020304" pitchFamily="18" charset="0"/>
                <a:cs typeface="Times New Roman" panose="02020603050405020304" pitchFamily="18" charset="0"/>
              </a:rPr>
              <a:t>shield</a:t>
            </a:r>
            <a:r>
              <a:rPr lang="en-US" sz="3200" dirty="0">
                <a:latin typeface="Times New Roman" panose="02020603050405020304" pitchFamily="18" charset="0"/>
                <a:cs typeface="Times New Roman" panose="02020603050405020304" pitchFamily="18" charset="0"/>
              </a:rPr>
              <a:t> of faith with which you will be able to quench all the fiery darts of the wicked one.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And take the </a:t>
            </a:r>
            <a:r>
              <a:rPr lang="en-US" sz="3200" u="sng" dirty="0">
                <a:solidFill>
                  <a:srgbClr val="FFFF00"/>
                </a:solidFill>
                <a:latin typeface="Times New Roman" panose="02020603050405020304" pitchFamily="18" charset="0"/>
                <a:cs typeface="Times New Roman" panose="02020603050405020304" pitchFamily="18" charset="0"/>
              </a:rPr>
              <a:t>helmet</a:t>
            </a:r>
            <a:r>
              <a:rPr lang="en-US" sz="3200" dirty="0">
                <a:latin typeface="Times New Roman" panose="02020603050405020304" pitchFamily="18" charset="0"/>
                <a:cs typeface="Times New Roman" panose="02020603050405020304" pitchFamily="18" charset="0"/>
              </a:rPr>
              <a:t> of salvation, and the </a:t>
            </a:r>
            <a:r>
              <a:rPr lang="en-US" sz="3200" u="sng" dirty="0">
                <a:solidFill>
                  <a:srgbClr val="FFFF00"/>
                </a:solidFill>
                <a:latin typeface="Times New Roman" panose="02020603050405020304" pitchFamily="18" charset="0"/>
                <a:cs typeface="Times New Roman" panose="02020603050405020304" pitchFamily="18" charset="0"/>
              </a:rPr>
              <a:t>sword</a:t>
            </a:r>
            <a:r>
              <a:rPr lang="en-US" sz="3200" dirty="0">
                <a:latin typeface="Times New Roman" panose="02020603050405020304" pitchFamily="18" charset="0"/>
                <a:cs typeface="Times New Roman" panose="02020603050405020304" pitchFamily="18" charset="0"/>
              </a:rPr>
              <a:t> of the Spirit, which is the word of God;</a:t>
            </a:r>
          </a:p>
        </p:txBody>
      </p:sp>
      <p:sp>
        <p:nvSpPr>
          <p:cNvPr id="3" name="Right Arrow 2"/>
          <p:cNvSpPr/>
          <p:nvPr/>
        </p:nvSpPr>
        <p:spPr>
          <a:xfrm>
            <a:off x="498764" y="3174621"/>
            <a:ext cx="1548245" cy="613063"/>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272886" y="26757"/>
            <a:ext cx="1548245" cy="613063"/>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5018" y="5351318"/>
            <a:ext cx="456160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She was created to give POWER to WOMEN OR to EMPOWER a WOMAN.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50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7818"/>
            <a:ext cx="12192000" cy="923330"/>
          </a:xfrm>
          <a:prstGeom prst="rect">
            <a:avLst/>
          </a:prstGeom>
          <a:noFill/>
        </p:spPr>
        <p:txBody>
          <a:bodyPr wrap="square" rtlCol="0">
            <a:spAutoFit/>
          </a:bodyPr>
          <a:lstStyle/>
          <a:p>
            <a:pPr algn="ctr"/>
            <a:r>
              <a:rPr lang="en-US" sz="5400" dirty="0" smtClean="0">
                <a:solidFill>
                  <a:srgbClr val="FFFF00"/>
                </a:solidFill>
                <a:latin typeface="Times New Roman" panose="02020603050405020304" pitchFamily="18" charset="0"/>
                <a:cs typeface="Times New Roman" panose="02020603050405020304" pitchFamily="18" charset="0"/>
              </a:rPr>
              <a:t>Sun, Moon, and Stars</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35954" y="1131148"/>
            <a:ext cx="5962650" cy="2554545"/>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there appeared a great </a:t>
            </a:r>
            <a:r>
              <a:rPr lang="en-US" sz="3200" dirty="0">
                <a:solidFill>
                  <a:srgbClr val="FFFF00"/>
                </a:solidFill>
                <a:latin typeface="Times New Roman" panose="02020603050405020304" pitchFamily="18" charset="0"/>
                <a:cs typeface="Times New Roman" panose="02020603050405020304" pitchFamily="18" charset="0"/>
              </a:rPr>
              <a:t>wonder</a:t>
            </a:r>
            <a:r>
              <a:rPr lang="en-US" sz="3200" dirty="0">
                <a:latin typeface="Times New Roman" panose="02020603050405020304" pitchFamily="18" charset="0"/>
                <a:cs typeface="Times New Roman" panose="02020603050405020304" pitchFamily="18" charset="0"/>
              </a:rPr>
              <a:t> in heaven; a </a:t>
            </a:r>
            <a:r>
              <a:rPr lang="en-US" sz="3200" dirty="0">
                <a:solidFill>
                  <a:srgbClr val="FFFF00"/>
                </a:solidFill>
                <a:latin typeface="Times New Roman" panose="02020603050405020304" pitchFamily="18" charset="0"/>
                <a:cs typeface="Times New Roman" panose="02020603050405020304" pitchFamily="18" charset="0"/>
              </a:rPr>
              <a:t>woman</a:t>
            </a:r>
            <a:r>
              <a:rPr lang="en-US" sz="3200" dirty="0">
                <a:latin typeface="Times New Roman" panose="02020603050405020304" pitchFamily="18" charset="0"/>
                <a:cs typeface="Times New Roman" panose="02020603050405020304" pitchFamily="18" charset="0"/>
              </a:rPr>
              <a:t> clothed with the </a:t>
            </a:r>
            <a:r>
              <a:rPr lang="en-US" sz="3200" u="sng" dirty="0">
                <a:solidFill>
                  <a:srgbClr val="FFFF00"/>
                </a:solidFill>
                <a:latin typeface="Times New Roman" panose="02020603050405020304" pitchFamily="18" charset="0"/>
                <a:cs typeface="Times New Roman" panose="02020603050405020304" pitchFamily="18" charset="0"/>
              </a:rPr>
              <a:t>sun</a:t>
            </a:r>
            <a:r>
              <a:rPr lang="en-US" sz="3200" dirty="0">
                <a:latin typeface="Times New Roman" panose="02020603050405020304" pitchFamily="18" charset="0"/>
                <a:cs typeface="Times New Roman" panose="02020603050405020304" pitchFamily="18" charset="0"/>
              </a:rPr>
              <a:t>, and the </a:t>
            </a:r>
            <a:r>
              <a:rPr lang="en-US" sz="3200" u="sng" dirty="0">
                <a:solidFill>
                  <a:srgbClr val="FFFF00"/>
                </a:solidFill>
                <a:latin typeface="Times New Roman" panose="02020603050405020304" pitchFamily="18" charset="0"/>
                <a:cs typeface="Times New Roman" panose="02020603050405020304" pitchFamily="18" charset="0"/>
              </a:rPr>
              <a:t>moon</a:t>
            </a:r>
            <a:r>
              <a:rPr lang="en-US" sz="3200" dirty="0">
                <a:latin typeface="Times New Roman" panose="02020603050405020304" pitchFamily="18" charset="0"/>
                <a:cs typeface="Times New Roman" panose="02020603050405020304" pitchFamily="18" charset="0"/>
              </a:rPr>
              <a:t> under her feet, and upon her head a crown of twelve </a:t>
            </a:r>
            <a:r>
              <a:rPr lang="en-US" sz="3200" u="sng" dirty="0" smtClean="0">
                <a:solidFill>
                  <a:srgbClr val="FFFF00"/>
                </a:solidFill>
                <a:latin typeface="Times New Roman" panose="02020603050405020304" pitchFamily="18" charset="0"/>
                <a:cs typeface="Times New Roman" panose="02020603050405020304" pitchFamily="18" charset="0"/>
              </a:rPr>
              <a:t>stars</a:t>
            </a:r>
            <a:r>
              <a:rPr lang="en-US" sz="3200"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Rev. 12:1 KJB</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 name="Picture 4" descr="http://image.slidesharecdn.com/gods-true-church2510/95/gods-true-church-a-bible-study-on-revelation-chapter-12-17-728.jpg?cb=1394587014"/>
          <p:cNvPicPr>
            <a:picLocks noChangeAspect="1" noChangeArrowheads="1"/>
          </p:cNvPicPr>
          <p:nvPr/>
        </p:nvPicPr>
        <p:blipFill rotWithShape="1">
          <a:blip r:embed="rId2">
            <a:extLst>
              <a:ext uri="{28A0092B-C50C-407E-A947-70E740481C1C}">
                <a14:useLocalDpi xmlns:a14="http://schemas.microsoft.com/office/drawing/2010/main" val="0"/>
              </a:ext>
            </a:extLst>
          </a:blip>
          <a:srcRect l="60061" t="11870"/>
          <a:stretch/>
        </p:blipFill>
        <p:spPr bwMode="auto">
          <a:xfrm>
            <a:off x="7034558" y="1131148"/>
            <a:ext cx="3461992" cy="5726852"/>
          </a:xfrm>
          <a:prstGeom prst="rect">
            <a:avLst/>
          </a:prstGeom>
          <a:noFill/>
          <a:extLst>
            <a:ext uri="{909E8E84-426E-40DD-AFC4-6F175D3DCCD1}">
              <a14:hiddenFill xmlns:a14="http://schemas.microsoft.com/office/drawing/2010/main">
                <a:solidFill>
                  <a:srgbClr val="FFFFFF"/>
                </a:solidFill>
              </a14:hiddenFill>
            </a:ext>
          </a:extLst>
        </p:spPr>
      </p:pic>
      <p:sp>
        <p:nvSpPr>
          <p:cNvPr id="6" name="Donut 5"/>
          <p:cNvSpPr/>
          <p:nvPr/>
        </p:nvSpPr>
        <p:spPr>
          <a:xfrm>
            <a:off x="448087" y="1574723"/>
            <a:ext cx="1588532" cy="685800"/>
          </a:xfrm>
          <a:prstGeom prst="donut">
            <a:avLst>
              <a:gd name="adj" fmla="val 847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3893127" y="1574723"/>
            <a:ext cx="1445981" cy="685800"/>
          </a:xfrm>
          <a:prstGeom prst="donut">
            <a:avLst>
              <a:gd name="adj" fmla="val 8477"/>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59309" y="3994574"/>
            <a:ext cx="6139295" cy="2554545"/>
          </a:xfrm>
          <a:prstGeom prst="rect">
            <a:avLst/>
          </a:prstGeom>
          <a:ln>
            <a:solidFill>
              <a:srgbClr val="FFFF00"/>
            </a:solidFill>
          </a:ln>
        </p:spPr>
        <p:txBody>
          <a:bodyPr wrap="square">
            <a:spAutoFit/>
          </a:bodyPr>
          <a:lstStyle/>
          <a:p>
            <a:pPr algn="ctr"/>
            <a:r>
              <a:rPr lang="en-US" sz="3200" i="1" dirty="0" smtClean="0">
                <a:solidFill>
                  <a:srgbClr val="FFFF00"/>
                </a:solidFill>
                <a:latin typeface="Times New Roman" panose="02020603050405020304" pitchFamily="18" charset="0"/>
                <a:cs typeface="Times New Roman" panose="02020603050405020304" pitchFamily="18" charset="0"/>
              </a:rPr>
              <a:t>The </a:t>
            </a:r>
          </a:p>
          <a:p>
            <a:pPr algn="ctr"/>
            <a:r>
              <a:rPr lang="en-US" sz="3200" b="1" dirty="0" smtClean="0">
                <a:solidFill>
                  <a:srgbClr val="FFFF00"/>
                </a:solidFill>
                <a:latin typeface="Times New Roman" panose="02020603050405020304" pitchFamily="18" charset="0"/>
                <a:cs typeface="Times New Roman" panose="02020603050405020304" pitchFamily="18" charset="0"/>
              </a:rPr>
              <a:t>REAL</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FFFF00"/>
                </a:solidFill>
                <a:latin typeface="Times New Roman" panose="02020603050405020304" pitchFamily="18" charset="0"/>
                <a:cs typeface="Times New Roman" panose="02020603050405020304" pitchFamily="18" charset="0"/>
              </a:rPr>
              <a:t>WOMAN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a:t>
            </a:r>
            <a:r>
              <a:rPr lang="en-US" sz="3200" b="1" dirty="0" smtClean="0">
                <a:solidFill>
                  <a:srgbClr val="FFFF00"/>
                </a:solidFill>
                <a:latin typeface="Times New Roman" panose="02020603050405020304" pitchFamily="18" charset="0"/>
                <a:cs typeface="Times New Roman" panose="02020603050405020304" pitchFamily="18" charset="0"/>
              </a:rPr>
              <a:t>POWER</a:t>
            </a:r>
          </a:p>
          <a:p>
            <a:pPr algn="ctr"/>
            <a:endParaRPr lang="en-US" sz="3200" b="1" dirty="0" smtClean="0">
              <a:solidFill>
                <a:srgbClr val="FFFF00"/>
              </a:solidFill>
              <a:latin typeface="Times New Roman" panose="02020603050405020304" pitchFamily="18" charset="0"/>
              <a:cs typeface="Times New Roman" panose="02020603050405020304" pitchFamily="18" charset="0"/>
            </a:endParaRPr>
          </a:p>
          <a:p>
            <a:pPr algn="ctr"/>
            <a:r>
              <a:rPr lang="en-US" sz="3200" b="1" dirty="0" smtClean="0">
                <a:solidFill>
                  <a:srgbClr val="FFFF00"/>
                </a:solidFill>
                <a:latin typeface="Times New Roman" panose="02020603050405020304" pitchFamily="18" charset="0"/>
                <a:cs typeface="Times New Roman" panose="02020603050405020304" pitchFamily="18" charset="0"/>
              </a:rPr>
              <a:t>THE GREATEST ‘WONDER’ OF THE WORLD! </a:t>
            </a:r>
          </a:p>
        </p:txBody>
      </p:sp>
    </p:spTree>
    <p:extLst>
      <p:ext uri="{BB962C8B-B14F-4D97-AF65-F5344CB8AC3E}">
        <p14:creationId xmlns:p14="http://schemas.microsoft.com/office/powerpoint/2010/main" val="12905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Ezekiel </a:t>
            </a:r>
            <a:r>
              <a:rPr lang="en-US" sz="6000" b="1" dirty="0">
                <a:latin typeface="Times New Roman" panose="02020603050405020304" pitchFamily="18" charset="0"/>
                <a:cs typeface="Times New Roman" panose="02020603050405020304" pitchFamily="18" charset="0"/>
              </a:rPr>
              <a:t>20:12, 19</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err="1"/>
              <a:t>Eze</a:t>
            </a:r>
            <a:r>
              <a:rPr lang="en-US" sz="4800" dirty="0"/>
              <a:t> 20:12  Moreover also I gave them </a:t>
            </a:r>
            <a:r>
              <a:rPr lang="en-US" sz="4800" b="1" dirty="0">
                <a:solidFill>
                  <a:srgbClr val="FFFF00"/>
                </a:solidFill>
              </a:rPr>
              <a:t>my </a:t>
            </a:r>
            <a:r>
              <a:rPr lang="en-US" sz="4800" b="1" dirty="0" err="1">
                <a:solidFill>
                  <a:srgbClr val="FFFF00"/>
                </a:solidFill>
              </a:rPr>
              <a:t>sabbaths</a:t>
            </a:r>
            <a:r>
              <a:rPr lang="en-US" sz="4800" dirty="0"/>
              <a:t>, to be </a:t>
            </a:r>
            <a:r>
              <a:rPr lang="en-US" sz="4800" b="1" dirty="0">
                <a:solidFill>
                  <a:srgbClr val="FFFF00"/>
                </a:solidFill>
              </a:rPr>
              <a:t>a sign</a:t>
            </a:r>
            <a:r>
              <a:rPr lang="en-US" sz="4800" dirty="0"/>
              <a:t> between me and them, </a:t>
            </a:r>
            <a:r>
              <a:rPr lang="en-US" sz="4800" b="1" u="sng" dirty="0"/>
              <a:t>that they might know that I </a:t>
            </a:r>
            <a:r>
              <a:rPr lang="en-US" sz="4800" b="1" i="1" u="sng" dirty="0"/>
              <a:t>am</a:t>
            </a:r>
            <a:r>
              <a:rPr lang="en-US" sz="4800" b="1" u="sng" dirty="0"/>
              <a:t> the LORD that</a:t>
            </a:r>
            <a:r>
              <a:rPr lang="en-US" sz="4800" dirty="0"/>
              <a:t> </a:t>
            </a:r>
            <a:r>
              <a:rPr lang="en-US" sz="4800" b="1" dirty="0">
                <a:solidFill>
                  <a:srgbClr val="FFFF00"/>
                </a:solidFill>
              </a:rPr>
              <a:t>sanctify</a:t>
            </a:r>
            <a:r>
              <a:rPr lang="en-US" sz="4800" dirty="0"/>
              <a:t> </a:t>
            </a:r>
            <a:r>
              <a:rPr lang="en-US" sz="4800" b="1" u="sng" dirty="0"/>
              <a:t>them</a:t>
            </a:r>
            <a:r>
              <a:rPr lang="en-US" sz="4800" dirty="0" smtClean="0"/>
              <a:t>.</a:t>
            </a:r>
            <a:endParaRPr lang="en-US" sz="4800" dirty="0"/>
          </a:p>
          <a:p>
            <a:endParaRPr lang="en-US" sz="1000" dirty="0" smtClean="0"/>
          </a:p>
          <a:p>
            <a:r>
              <a:rPr lang="en-US" sz="4800" dirty="0" err="1"/>
              <a:t>Eze</a:t>
            </a:r>
            <a:r>
              <a:rPr lang="en-US" sz="4800" dirty="0"/>
              <a:t> 20:19  I </a:t>
            </a:r>
            <a:r>
              <a:rPr lang="en-US" sz="4800" i="1" dirty="0"/>
              <a:t>am</a:t>
            </a:r>
            <a:r>
              <a:rPr lang="en-US" sz="4800" dirty="0"/>
              <a:t> the LORD your God; walk in my statutes, and keep my judgments, and do them</a:t>
            </a:r>
            <a:r>
              <a:rPr lang="en-US" sz="4800" dirty="0" smtClean="0"/>
              <a:t>;</a:t>
            </a:r>
            <a:endParaRPr lang="en-US" sz="4800" dirty="0"/>
          </a:p>
        </p:txBody>
      </p:sp>
    </p:spTree>
    <p:extLst>
      <p:ext uri="{BB962C8B-B14F-4D97-AF65-F5344CB8AC3E}">
        <p14:creationId xmlns:p14="http://schemas.microsoft.com/office/powerpoint/2010/main" val="1167425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Great Controversy p. 648</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solidFill>
                  <a:prstClr val="white"/>
                </a:solidFill>
                <a:latin typeface="Times New Roman" panose="02020603050405020304" pitchFamily="18" charset="0"/>
                <a:cs typeface="Times New Roman" panose="02020603050405020304" pitchFamily="18" charset="0"/>
              </a:rPr>
              <a:t>And they sing “a new song” before the throne, a song which no man can learn save the hundred and forty and four thousand. It is the song of Moses and the Lamb—a song of deliverance. None but the hundred and forty-four thousand can learn that song; </a:t>
            </a:r>
            <a:r>
              <a:rPr lang="en-US" sz="4800" dirty="0">
                <a:latin typeface="Times New Roman" panose="02020603050405020304" pitchFamily="18" charset="0"/>
                <a:cs typeface="Times New Roman" panose="02020603050405020304" pitchFamily="18" charset="0"/>
              </a:rPr>
              <a:t>for it is the song of their experience</a:t>
            </a:r>
            <a:r>
              <a:rPr lang="en-US" sz="4800" dirty="0">
                <a:solidFill>
                  <a:prstClr val="white"/>
                </a:solidFill>
                <a:latin typeface="Times New Roman" panose="02020603050405020304" pitchFamily="18" charset="0"/>
                <a:cs typeface="Times New Roman" panose="02020603050405020304" pitchFamily="18" charset="0"/>
              </a:rPr>
              <a:t>—an experience such as </a:t>
            </a:r>
            <a:r>
              <a:rPr lang="en-US" sz="4800" u="sng" dirty="0">
                <a:solidFill>
                  <a:srgbClr val="FFFF00"/>
                </a:solidFill>
                <a:latin typeface="Times New Roman" panose="02020603050405020304" pitchFamily="18" charset="0"/>
                <a:cs typeface="Times New Roman" panose="02020603050405020304" pitchFamily="18" charset="0"/>
              </a:rPr>
              <a:t>no other company</a:t>
            </a:r>
            <a:r>
              <a:rPr lang="en-US" sz="4800" dirty="0">
                <a:solidFill>
                  <a:srgbClr val="FFFF00"/>
                </a:solidFill>
                <a:latin typeface="Times New Roman" panose="02020603050405020304" pitchFamily="18" charset="0"/>
                <a:cs typeface="Times New Roman" panose="02020603050405020304" pitchFamily="18" charset="0"/>
              </a:rPr>
              <a:t> have ever had</a:t>
            </a:r>
            <a:r>
              <a:rPr lang="en-US" sz="4800"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2513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445" y="1689563"/>
            <a:ext cx="10609119" cy="1200329"/>
          </a:xfrm>
          <a:prstGeom prst="rect">
            <a:avLst/>
          </a:prstGeom>
          <a:noFill/>
        </p:spPr>
        <p:txBody>
          <a:bodyPr wrap="square" rtlCol="0">
            <a:spAutoFit/>
          </a:bodyPr>
          <a:lstStyle/>
          <a:p>
            <a:pPr algn="ctr"/>
            <a:r>
              <a:rPr lang="en-US" sz="7200" b="1" dirty="0" smtClean="0">
                <a:solidFill>
                  <a:srgbClr val="FFFF00"/>
                </a:solidFill>
                <a:latin typeface="Times New Roman" panose="02020603050405020304" pitchFamily="18" charset="0"/>
                <a:cs typeface="Times New Roman" panose="02020603050405020304" pitchFamily="18" charset="0"/>
              </a:rPr>
              <a:t>Ecclesiastes</a:t>
            </a:r>
            <a:r>
              <a:rPr lang="en-US" sz="7200" b="1" dirty="0" smtClean="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3:1-8,17</a:t>
            </a:r>
          </a:p>
        </p:txBody>
      </p:sp>
      <p:sp>
        <p:nvSpPr>
          <p:cNvPr id="3" name="TextBox 2"/>
          <p:cNvSpPr txBox="1"/>
          <p:nvPr/>
        </p:nvSpPr>
        <p:spPr>
          <a:xfrm>
            <a:off x="1404770" y="3374716"/>
            <a:ext cx="9524467" cy="923330"/>
          </a:xfrm>
          <a:prstGeom prst="rect">
            <a:avLst/>
          </a:prstGeom>
          <a:noFill/>
        </p:spPr>
        <p:txBody>
          <a:bodyPr wrap="none" rtlCol="0">
            <a:spAutoFit/>
          </a:bodyPr>
          <a:lstStyle/>
          <a:p>
            <a:r>
              <a:rPr lang="en-US" sz="5400" dirty="0" smtClean="0"/>
              <a:t>Times, Seasons, Signs &amp; Wonders</a:t>
            </a:r>
            <a:endParaRPr lang="en-US" sz="5400" dirty="0"/>
          </a:p>
        </p:txBody>
      </p:sp>
    </p:spTree>
    <p:extLst>
      <p:ext uri="{BB962C8B-B14F-4D97-AF65-F5344CB8AC3E}">
        <p14:creationId xmlns:p14="http://schemas.microsoft.com/office/powerpoint/2010/main" val="3573003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3400" dirty="0"/>
              <a:t>Ecclesiastes </a:t>
            </a:r>
            <a:r>
              <a:rPr lang="en-US" sz="3400" dirty="0" smtClean="0"/>
              <a:t>3:1  To </a:t>
            </a:r>
            <a:r>
              <a:rPr lang="en-US" sz="3400" dirty="0"/>
              <a:t>every thing there is a season, and a time to every purpose under the heaven: </a:t>
            </a:r>
            <a:endParaRPr lang="en-US" sz="3400" dirty="0" smtClean="0"/>
          </a:p>
          <a:p>
            <a:endParaRPr lang="en-US" sz="1000" dirty="0"/>
          </a:p>
          <a:p>
            <a:r>
              <a:rPr lang="en-US" sz="3400" dirty="0" smtClean="0"/>
              <a:t>Ecclesiastes </a:t>
            </a:r>
            <a:r>
              <a:rPr lang="en-US" sz="3400" dirty="0"/>
              <a:t>3:2 </a:t>
            </a:r>
            <a:r>
              <a:rPr lang="en-US" sz="3400" dirty="0" smtClean="0"/>
              <a:t> A </a:t>
            </a:r>
            <a:r>
              <a:rPr lang="en-US" sz="3400" dirty="0"/>
              <a:t>time to be born, and a time to die; a time to plant, and a time to pluck up that which is planted; </a:t>
            </a:r>
            <a:endParaRPr lang="en-US" sz="3400" dirty="0" smtClean="0"/>
          </a:p>
          <a:p>
            <a:endParaRPr lang="en-US" sz="1000" dirty="0"/>
          </a:p>
          <a:p>
            <a:pPr lvl="1"/>
            <a:r>
              <a:rPr lang="en-US" sz="3400" dirty="0" smtClean="0">
                <a:solidFill>
                  <a:srgbClr val="FFFF00"/>
                </a:solidFill>
              </a:rPr>
              <a:t>A </a:t>
            </a:r>
            <a:r>
              <a:rPr lang="en-US" sz="3400" dirty="0">
                <a:solidFill>
                  <a:srgbClr val="FFFF00"/>
                </a:solidFill>
              </a:rPr>
              <a:t>time to be born again.  A time to die to the old man.  A time to plant the seed of Christ into the heart.  A time to uproot the old man of sins ways.</a:t>
            </a:r>
            <a:r>
              <a:rPr lang="en-US" sz="3400" dirty="0"/>
              <a:t>  As it is </a:t>
            </a:r>
            <a:r>
              <a:rPr lang="en-US" sz="3400" dirty="0" smtClean="0"/>
              <a:t>written:</a:t>
            </a:r>
          </a:p>
          <a:p>
            <a:pPr lvl="1"/>
            <a:endParaRPr lang="en-US" sz="1000" dirty="0"/>
          </a:p>
          <a:p>
            <a:pPr lvl="1"/>
            <a:r>
              <a:rPr lang="en-US" sz="3400" dirty="0" smtClean="0"/>
              <a:t>Matthew </a:t>
            </a:r>
            <a:r>
              <a:rPr lang="en-US" sz="3400" dirty="0"/>
              <a:t>15:13 </a:t>
            </a:r>
            <a:r>
              <a:rPr lang="en-US" sz="3400" dirty="0" smtClean="0"/>
              <a:t> But </a:t>
            </a:r>
            <a:r>
              <a:rPr lang="en-US" sz="3400" dirty="0"/>
              <a:t>he answered and said, Every plant, which my heavenly Father hath not planted, shall be rooted up. </a:t>
            </a:r>
          </a:p>
        </p:txBody>
      </p:sp>
    </p:spTree>
    <p:extLst>
      <p:ext uri="{BB962C8B-B14F-4D97-AF65-F5344CB8AC3E}">
        <p14:creationId xmlns:p14="http://schemas.microsoft.com/office/powerpoint/2010/main" val="1158639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4000" dirty="0"/>
              <a:t>Ecclesiastes 3:3 </a:t>
            </a:r>
            <a:r>
              <a:rPr lang="en-US" sz="4000" dirty="0" smtClean="0"/>
              <a:t> </a:t>
            </a:r>
            <a:r>
              <a:rPr lang="en-US" sz="4000" dirty="0"/>
              <a:t>A time to kill, and a time to heal; a time to break down, and a time to build up; </a:t>
            </a:r>
          </a:p>
          <a:p>
            <a:endParaRPr lang="en-US" sz="1000" dirty="0" smtClean="0"/>
          </a:p>
          <a:p>
            <a:pPr lvl="1"/>
            <a:r>
              <a:rPr lang="en-US" sz="4000" dirty="0" smtClean="0">
                <a:solidFill>
                  <a:srgbClr val="FFFF00"/>
                </a:solidFill>
              </a:rPr>
              <a:t>A </a:t>
            </a:r>
            <a:r>
              <a:rPr lang="en-US" sz="4000" dirty="0">
                <a:solidFill>
                  <a:srgbClr val="FFFF00"/>
                </a:solidFill>
              </a:rPr>
              <a:t>time to kill lusts of the flesh.  A time to heal the heart.  A time to break down barriers of doubt, </a:t>
            </a:r>
            <a:r>
              <a:rPr lang="en-US" sz="4000" dirty="0" err="1">
                <a:solidFill>
                  <a:srgbClr val="FFFF00"/>
                </a:solidFill>
              </a:rPr>
              <a:t>discouragment</a:t>
            </a:r>
            <a:r>
              <a:rPr lang="en-US" sz="4000" dirty="0">
                <a:solidFill>
                  <a:srgbClr val="FFFF00"/>
                </a:solidFill>
              </a:rPr>
              <a:t> and selfish works.  A time to edify, and be built up in Christ Jesus.</a:t>
            </a:r>
          </a:p>
        </p:txBody>
      </p:sp>
    </p:spTree>
    <p:extLst>
      <p:ext uri="{BB962C8B-B14F-4D97-AF65-F5344CB8AC3E}">
        <p14:creationId xmlns:p14="http://schemas.microsoft.com/office/powerpoint/2010/main" val="2812011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4000" dirty="0"/>
              <a:t>Ecclesiastes 3:4 KJB - A time to weep, and a time to laugh; a time to mourn, and a time to </a:t>
            </a:r>
            <a:r>
              <a:rPr lang="en-US" sz="4000" dirty="0" smtClean="0"/>
              <a:t>dance;</a:t>
            </a:r>
          </a:p>
          <a:p>
            <a:endParaRPr lang="en-US" sz="1000" dirty="0"/>
          </a:p>
          <a:p>
            <a:pPr lvl="1"/>
            <a:r>
              <a:rPr lang="en-US" sz="4000" dirty="0" smtClean="0">
                <a:solidFill>
                  <a:srgbClr val="FFFF00"/>
                </a:solidFill>
              </a:rPr>
              <a:t>A </a:t>
            </a:r>
            <a:r>
              <a:rPr lang="en-US" sz="4000" dirty="0">
                <a:solidFill>
                  <a:srgbClr val="FFFF00"/>
                </a:solidFill>
              </a:rPr>
              <a:t>time to weep over our sins.  A time to laugh/rejoice in God's deliverance.  A time to mourn for the breaking of God's heart through our sin.  A time to dance, and leap for joy, shouting our Salvation, Christ Jesus!</a:t>
            </a:r>
          </a:p>
        </p:txBody>
      </p:sp>
    </p:spTree>
    <p:extLst>
      <p:ext uri="{BB962C8B-B14F-4D97-AF65-F5344CB8AC3E}">
        <p14:creationId xmlns:p14="http://schemas.microsoft.com/office/powerpoint/2010/main" val="2624692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4000" dirty="0"/>
              <a:t>Ecclesiastes 3:5 KJB - A time to cast away stones, and a time to gather stones together; a time to embrace, and a time to refrain from </a:t>
            </a:r>
            <a:r>
              <a:rPr lang="en-US" sz="4000" dirty="0" smtClean="0"/>
              <a:t>embracing;</a:t>
            </a:r>
          </a:p>
          <a:p>
            <a:endParaRPr lang="en-US" sz="1000" dirty="0"/>
          </a:p>
          <a:p>
            <a:pPr lvl="1"/>
            <a:r>
              <a:rPr lang="en-US" sz="4000" dirty="0" smtClean="0">
                <a:solidFill>
                  <a:srgbClr val="FFFF00"/>
                </a:solidFill>
              </a:rPr>
              <a:t>A </a:t>
            </a:r>
            <a:r>
              <a:rPr lang="en-US" sz="4000" dirty="0">
                <a:solidFill>
                  <a:srgbClr val="FFFF00"/>
                </a:solidFill>
              </a:rPr>
              <a:t>time to cast away stones for the stoning of others, pointing at their sins.  A time to gather stones, for the destruction of sin, see Psalms 149:1-9 KJB.  A time to embrace and kiss the Son, and a time to cease from carrying around the body of this death.</a:t>
            </a:r>
          </a:p>
        </p:txBody>
      </p:sp>
    </p:spTree>
    <p:extLst>
      <p:ext uri="{BB962C8B-B14F-4D97-AF65-F5344CB8AC3E}">
        <p14:creationId xmlns:p14="http://schemas.microsoft.com/office/powerpoint/2010/main" val="1975955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4000" dirty="0"/>
              <a:t>Ecclesiastes 3:6 KJB - A time to get, and a time to lose; a time to keep, and a time to cast </a:t>
            </a:r>
            <a:r>
              <a:rPr lang="en-US" sz="4000" dirty="0" smtClean="0"/>
              <a:t>away;</a:t>
            </a:r>
          </a:p>
          <a:p>
            <a:endParaRPr lang="en-US" sz="4000" dirty="0"/>
          </a:p>
          <a:p>
            <a:pPr lvl="1"/>
            <a:r>
              <a:rPr lang="en-US" sz="4000" dirty="0" smtClean="0">
                <a:solidFill>
                  <a:srgbClr val="FFFF00"/>
                </a:solidFill>
              </a:rPr>
              <a:t>A </a:t>
            </a:r>
            <a:r>
              <a:rPr lang="en-US" sz="4000" dirty="0">
                <a:solidFill>
                  <a:srgbClr val="FFFF00"/>
                </a:solidFill>
              </a:rPr>
              <a:t>time to get God's righteousness and character.  A time to lose the practices of sin.  A time to keep that which God freely gave.  A time to cast away our filthy rags.</a:t>
            </a:r>
          </a:p>
        </p:txBody>
      </p:sp>
    </p:spTree>
    <p:extLst>
      <p:ext uri="{BB962C8B-B14F-4D97-AF65-F5344CB8AC3E}">
        <p14:creationId xmlns:p14="http://schemas.microsoft.com/office/powerpoint/2010/main" val="3263673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Autofit/>
          </a:bodyPr>
          <a:lstStyle/>
          <a:p>
            <a:r>
              <a:rPr lang="en-US" sz="4000" dirty="0"/>
              <a:t>Ecclesiastes 3:7 KJB - A time to rend, and a time to sew; a time to keep silence, and a time to </a:t>
            </a:r>
            <a:r>
              <a:rPr lang="en-US" sz="4000" dirty="0" smtClean="0"/>
              <a:t>speak;</a:t>
            </a:r>
          </a:p>
          <a:p>
            <a:endParaRPr lang="en-US" sz="4000" dirty="0"/>
          </a:p>
          <a:p>
            <a:pPr lvl="1"/>
            <a:r>
              <a:rPr lang="en-US" sz="4000" dirty="0" smtClean="0">
                <a:solidFill>
                  <a:srgbClr val="FFFF00"/>
                </a:solidFill>
              </a:rPr>
              <a:t>A </a:t>
            </a:r>
            <a:r>
              <a:rPr lang="en-US" sz="4000" dirty="0">
                <a:solidFill>
                  <a:srgbClr val="FFFF00"/>
                </a:solidFill>
              </a:rPr>
              <a:t>time to rend the heart for having hurt our Father in Heaven.  A time to sew to the Spirit of God, rather than to the flesh.  A time to keep silence before God in listening to Him speak by His Holy Spirit through His word.  A time to speak forth the Everlasting Gospel as found therein.</a:t>
            </a:r>
          </a:p>
        </p:txBody>
      </p:sp>
    </p:spTree>
    <p:extLst>
      <p:ext uri="{BB962C8B-B14F-4D97-AF65-F5344CB8AC3E}">
        <p14:creationId xmlns:p14="http://schemas.microsoft.com/office/powerpoint/2010/main" val="4244820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Ecclesiastes 3:1-8,17 KJB</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505718"/>
          </a:xfrm>
        </p:spPr>
        <p:txBody>
          <a:bodyPr anchor="ctr">
            <a:noAutofit/>
          </a:bodyPr>
          <a:lstStyle/>
          <a:p>
            <a:r>
              <a:rPr lang="en-US" sz="3400" dirty="0"/>
              <a:t>Ecclesiastes 3:8 KJB - A time to love, and a time to hate; a time of war, and a time of </a:t>
            </a:r>
            <a:r>
              <a:rPr lang="en-US" sz="3400" dirty="0" smtClean="0"/>
              <a:t>peace.</a:t>
            </a:r>
          </a:p>
          <a:p>
            <a:endParaRPr lang="en-US" sz="1000" dirty="0"/>
          </a:p>
          <a:p>
            <a:pPr lvl="1"/>
            <a:r>
              <a:rPr lang="en-US" sz="3200" dirty="0" smtClean="0">
                <a:solidFill>
                  <a:srgbClr val="FFFF00"/>
                </a:solidFill>
              </a:rPr>
              <a:t>A </a:t>
            </a:r>
            <a:r>
              <a:rPr lang="en-US" sz="3200" dirty="0">
                <a:solidFill>
                  <a:srgbClr val="FFFF00"/>
                </a:solidFill>
              </a:rPr>
              <a:t>time to love, which always is.  A time to hate sin, which always is.  A time of war, against the flesh, the world and the devil, even </a:t>
            </a:r>
            <a:r>
              <a:rPr lang="en-US" sz="3200" dirty="0" err="1">
                <a:solidFill>
                  <a:srgbClr val="FFFF00"/>
                </a:solidFill>
              </a:rPr>
              <a:t>satan</a:t>
            </a:r>
            <a:r>
              <a:rPr lang="en-US" sz="3200" dirty="0">
                <a:solidFill>
                  <a:srgbClr val="FFFF00"/>
                </a:solidFill>
              </a:rPr>
              <a:t>, sin and selfishness.  A time of peace and atonement with God, having been </a:t>
            </a:r>
            <a:r>
              <a:rPr lang="en-US" sz="3200" dirty="0" smtClean="0">
                <a:solidFill>
                  <a:srgbClr val="FFFF00"/>
                </a:solidFill>
              </a:rPr>
              <a:t>brought </a:t>
            </a:r>
            <a:r>
              <a:rPr lang="en-US" sz="3200" dirty="0">
                <a:solidFill>
                  <a:srgbClr val="FFFF00"/>
                </a:solidFill>
              </a:rPr>
              <a:t>back into relationship with Him through His Son, Christ Jesus, and by/through the Holy Ghost.  The Gospel is Peace, and it only goes out so long, and the offers of mercy extend only so long, for God is long-suffering, not endlessly suffering and will not </a:t>
            </a:r>
            <a:r>
              <a:rPr lang="en-US" sz="3200" dirty="0" smtClean="0">
                <a:solidFill>
                  <a:srgbClr val="FFFF00"/>
                </a:solidFill>
              </a:rPr>
              <a:t>have </a:t>
            </a:r>
            <a:r>
              <a:rPr lang="en-US" sz="3200" dirty="0">
                <a:solidFill>
                  <a:srgbClr val="FFFF00"/>
                </a:solidFill>
              </a:rPr>
              <a:t>those whom He loves, endlessly suffering.  There is a "time" ...</a:t>
            </a:r>
          </a:p>
        </p:txBody>
      </p:sp>
    </p:spTree>
    <p:extLst>
      <p:ext uri="{BB962C8B-B14F-4D97-AF65-F5344CB8AC3E}">
        <p14:creationId xmlns:p14="http://schemas.microsoft.com/office/powerpoint/2010/main" val="3698991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latin typeface="Times New Roman" panose="02020603050405020304" pitchFamily="18" charset="0"/>
                <a:cs typeface="Times New Roman" panose="02020603050405020304" pitchFamily="18" charset="0"/>
              </a:rPr>
              <a:t>Matthew 24:3, </a:t>
            </a:r>
            <a:r>
              <a:rPr lang="en-US" sz="6000" b="1" dirty="0" smtClean="0">
                <a:latin typeface="Times New Roman" panose="02020603050405020304" pitchFamily="18" charset="0"/>
                <a:cs typeface="Times New Roman" panose="02020603050405020304" pitchFamily="18" charset="0"/>
              </a:rPr>
              <a:t>14 NKJV</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aseline="30000" dirty="0" smtClean="0">
                <a:latin typeface="Times New Roman" panose="02020603050405020304" pitchFamily="18" charset="0"/>
                <a:cs typeface="Times New Roman" panose="02020603050405020304" pitchFamily="18" charset="0"/>
              </a:rPr>
              <a:t>3 </a:t>
            </a:r>
            <a:r>
              <a:rPr lang="en-US" sz="4800" dirty="0" smtClean="0">
                <a:latin typeface="Times New Roman" panose="02020603050405020304" pitchFamily="18" charset="0"/>
                <a:cs typeface="Times New Roman" panose="02020603050405020304" pitchFamily="18" charset="0"/>
              </a:rPr>
              <a:t>…</a:t>
            </a:r>
            <a:r>
              <a:rPr lang="en-US" sz="4800" dirty="0">
                <a:latin typeface="Times New Roman" panose="02020603050405020304" pitchFamily="18" charset="0"/>
                <a:cs typeface="Times New Roman" panose="02020603050405020304" pitchFamily="18" charset="0"/>
              </a:rPr>
              <a:t>the disciples came to Him privately, saying, “Tell us, when will these things be? And what will be the </a:t>
            </a:r>
            <a:r>
              <a:rPr lang="en-US" sz="4800" u="sng" dirty="0">
                <a:solidFill>
                  <a:srgbClr val="FFFF00"/>
                </a:solidFill>
                <a:latin typeface="Times New Roman" panose="02020603050405020304" pitchFamily="18" charset="0"/>
                <a:cs typeface="Times New Roman" panose="02020603050405020304" pitchFamily="18" charset="0"/>
              </a:rPr>
              <a:t>sign</a:t>
            </a:r>
            <a:r>
              <a:rPr lang="en-US" sz="4800" dirty="0">
                <a:latin typeface="Times New Roman" panose="02020603050405020304" pitchFamily="18" charset="0"/>
                <a:cs typeface="Times New Roman" panose="02020603050405020304" pitchFamily="18" charset="0"/>
              </a:rPr>
              <a:t> of Your coming, and of the end of the world?” </a:t>
            </a:r>
            <a:r>
              <a:rPr lang="en-US" sz="4800" dirty="0" smtClean="0">
                <a:latin typeface="Times New Roman" panose="02020603050405020304" pitchFamily="18" charset="0"/>
                <a:cs typeface="Times New Roman" panose="02020603050405020304" pitchFamily="18" charset="0"/>
              </a:rPr>
              <a:t>…</a:t>
            </a:r>
          </a:p>
          <a:p>
            <a:endParaRPr lang="en-US" sz="1000" dirty="0">
              <a:latin typeface="Times New Roman" panose="02020603050405020304" pitchFamily="18" charset="0"/>
              <a:cs typeface="Times New Roman" panose="02020603050405020304" pitchFamily="18" charset="0"/>
            </a:endParaRPr>
          </a:p>
          <a:p>
            <a:r>
              <a:rPr lang="en-US" sz="4800" baseline="30000" dirty="0">
                <a:latin typeface="Times New Roman" panose="02020603050405020304" pitchFamily="18" charset="0"/>
                <a:cs typeface="Times New Roman" panose="02020603050405020304" pitchFamily="18" charset="0"/>
              </a:rPr>
              <a:t>14 </a:t>
            </a:r>
            <a:r>
              <a:rPr lang="en-US" sz="4800" dirty="0">
                <a:latin typeface="Times New Roman" panose="02020603050405020304" pitchFamily="18" charset="0"/>
                <a:cs typeface="Times New Roman" panose="02020603050405020304" pitchFamily="18" charset="0"/>
              </a:rPr>
              <a:t>And </a:t>
            </a:r>
            <a:r>
              <a:rPr lang="en-US" sz="4800" u="sng" dirty="0">
                <a:solidFill>
                  <a:srgbClr val="FFFF00"/>
                </a:solidFill>
                <a:latin typeface="Times New Roman" panose="02020603050405020304" pitchFamily="18" charset="0"/>
                <a:cs typeface="Times New Roman" panose="02020603050405020304" pitchFamily="18" charset="0"/>
              </a:rPr>
              <a:t>this gospel of the kingdom will be preached</a:t>
            </a:r>
            <a:r>
              <a:rPr lang="en-US" sz="4800" dirty="0">
                <a:latin typeface="Times New Roman" panose="02020603050405020304" pitchFamily="18" charset="0"/>
                <a:cs typeface="Times New Roman" panose="02020603050405020304" pitchFamily="18" charset="0"/>
              </a:rPr>
              <a:t> in all the world </a:t>
            </a:r>
            <a:r>
              <a:rPr lang="en-US" sz="4800" u="sng" dirty="0">
                <a:solidFill>
                  <a:srgbClr val="FFFF00"/>
                </a:solidFill>
                <a:latin typeface="Times New Roman" panose="02020603050405020304" pitchFamily="18" charset="0"/>
                <a:cs typeface="Times New Roman" panose="02020603050405020304" pitchFamily="18" charset="0"/>
              </a:rPr>
              <a:t>as a witness</a:t>
            </a:r>
            <a:r>
              <a:rPr lang="en-US" sz="4800" dirty="0">
                <a:latin typeface="Times New Roman" panose="02020603050405020304" pitchFamily="18" charset="0"/>
                <a:cs typeface="Times New Roman" panose="02020603050405020304" pitchFamily="18" charset="0"/>
              </a:rPr>
              <a:t> to all the nations, and then the end will come.</a:t>
            </a:r>
          </a:p>
        </p:txBody>
      </p:sp>
    </p:spTree>
    <p:extLst>
      <p:ext uri="{BB962C8B-B14F-4D97-AF65-F5344CB8AC3E}">
        <p14:creationId xmlns:p14="http://schemas.microsoft.com/office/powerpoint/2010/main" val="314295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p:nvPr/>
        </p:nvCxnSpPr>
        <p:spPr>
          <a:xfrm>
            <a:off x="1763453" y="1757633"/>
            <a:ext cx="6349301" cy="0"/>
          </a:xfrm>
          <a:prstGeom prst="line">
            <a:avLst/>
          </a:prstGeom>
          <a:ln w="38100">
            <a:solidFill>
              <a:srgbClr val="FFFF00"/>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53730" y="1104200"/>
            <a:ext cx="10202779" cy="4498"/>
          </a:xfrm>
          <a:prstGeom prst="line">
            <a:avLst/>
          </a:prstGeom>
          <a:ln w="5715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72279" y="1109093"/>
            <a:ext cx="12032" cy="5645122"/>
          </a:xfrm>
          <a:prstGeom prst="line">
            <a:avLst/>
          </a:prstGeom>
          <a:ln w="5715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2279" y="6727840"/>
            <a:ext cx="10165682" cy="26375"/>
          </a:xfrm>
          <a:prstGeom prst="line">
            <a:avLst/>
          </a:prstGeom>
          <a:ln w="5715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37961" y="1104595"/>
            <a:ext cx="0" cy="1905326"/>
          </a:xfrm>
          <a:prstGeom prst="line">
            <a:avLst/>
          </a:prstGeom>
          <a:ln w="5715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63453" y="1757633"/>
            <a:ext cx="9615" cy="4282558"/>
          </a:xfrm>
          <a:prstGeom prst="line">
            <a:avLst/>
          </a:prstGeom>
          <a:ln w="38100">
            <a:solidFill>
              <a:srgbClr val="FFFF00"/>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9736" y="6040191"/>
            <a:ext cx="6349301" cy="0"/>
          </a:xfrm>
          <a:prstGeom prst="line">
            <a:avLst/>
          </a:prstGeom>
          <a:ln w="38100">
            <a:solidFill>
              <a:srgbClr val="FFFF00"/>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16200000" flipH="1">
            <a:off x="5968044" y="3895483"/>
            <a:ext cx="4271372" cy="18047"/>
          </a:xfrm>
          <a:prstGeom prst="bentConnector3">
            <a:avLst/>
          </a:prstGeom>
          <a:ln w="38100">
            <a:solidFill>
              <a:srgbClr val="FFFF00"/>
            </a:solidFill>
            <a:prstDash val="lgDash"/>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H="1">
            <a:off x="2610783" y="3895630"/>
            <a:ext cx="4231335" cy="35417"/>
          </a:xfrm>
          <a:prstGeom prst="bentConnector3">
            <a:avLst/>
          </a:prstGeom>
          <a:ln w="38100">
            <a:solidFill>
              <a:srgbClr val="FFFF00"/>
            </a:solidFill>
            <a:prstDash val="lgDash"/>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8434" name="Picture 2" descr="http://livingwordmagazine.files.wordpress.com/2012/01/ark-of-the-covenan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29" t="39320" r="5918" b="6845"/>
          <a:stretch/>
        </p:blipFill>
        <p:spPr bwMode="auto">
          <a:xfrm>
            <a:off x="1660484" y="2880230"/>
            <a:ext cx="3749606" cy="2292507"/>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cxnSp>
        <p:nvCxnSpPr>
          <p:cNvPr id="95" name="Straight Connector 94"/>
          <p:cNvCxnSpPr/>
          <p:nvPr/>
        </p:nvCxnSpPr>
        <p:spPr>
          <a:xfrm>
            <a:off x="11137961" y="4840721"/>
            <a:ext cx="0" cy="1905326"/>
          </a:xfrm>
          <a:prstGeom prst="line">
            <a:avLst/>
          </a:prstGeom>
          <a:ln w="57150">
            <a:solidFill>
              <a:schemeClr val="tx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8442" name="Picture 4" descr="http://sdrministries.org/sermon/images/table%20of%20showbread.jpg"/>
          <p:cNvPicPr>
            <a:picLocks noChangeAspect="1" noChangeArrowheads="1"/>
          </p:cNvPicPr>
          <p:nvPr/>
        </p:nvPicPr>
        <p:blipFill rotWithShape="1">
          <a:blip r:embed="rId3">
            <a:extLst>
              <a:ext uri="{28A0092B-C50C-407E-A947-70E740481C1C}">
                <a14:useLocalDpi xmlns:a14="http://schemas.microsoft.com/office/drawing/2010/main" val="0"/>
              </a:ext>
            </a:extLst>
          </a:blip>
          <a:srcRect l="6890" t="12601" r="4681" b="11913"/>
          <a:stretch/>
        </p:blipFill>
        <p:spPr bwMode="auto">
          <a:xfrm>
            <a:off x="5535143" y="1640005"/>
            <a:ext cx="2521987" cy="1612699"/>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8443" name="Picture 6" descr="http://www.sermonview.com/cart/images/AltarOfIncense.lg.jpg"/>
          <p:cNvPicPr>
            <a:picLocks noChangeAspect="1" noChangeArrowheads="1"/>
          </p:cNvPicPr>
          <p:nvPr/>
        </p:nvPicPr>
        <p:blipFill rotWithShape="1">
          <a:blip r:embed="rId4">
            <a:extLst>
              <a:ext uri="{28A0092B-C50C-407E-A947-70E740481C1C}">
                <a14:useLocalDpi xmlns:a14="http://schemas.microsoft.com/office/drawing/2010/main" val="0"/>
              </a:ext>
            </a:extLst>
          </a:blip>
          <a:srcRect l="29439" t="18641" r="34515" b="7128"/>
          <a:stretch/>
        </p:blipFill>
        <p:spPr bwMode="auto">
          <a:xfrm>
            <a:off x="4937758" y="3009921"/>
            <a:ext cx="1013390" cy="1567722"/>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8" descr="http://churchofstrawberryarizona.vpweb.com/9-3_golden-candlestick.jpg"/>
          <p:cNvPicPr>
            <a:picLocks noChangeAspect="1" noChangeArrowheads="1"/>
          </p:cNvPicPr>
          <p:nvPr/>
        </p:nvPicPr>
        <p:blipFill rotWithShape="1">
          <a:blip r:embed="rId5">
            <a:extLst>
              <a:ext uri="{28A0092B-C50C-407E-A947-70E740481C1C}">
                <a14:useLocalDpi xmlns:a14="http://schemas.microsoft.com/office/drawing/2010/main" val="0"/>
              </a:ext>
            </a:extLst>
          </a:blip>
          <a:srcRect l="15231" t="12170" r="8979" b="9875"/>
          <a:stretch/>
        </p:blipFill>
        <p:spPr bwMode="auto">
          <a:xfrm>
            <a:off x="6151146" y="3806949"/>
            <a:ext cx="1772597" cy="2239069"/>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8445" name="Picture 10" descr="https://s-media-cache-ak0.pinimg.com/736x/19/81/61/19816119e1902c3d6c0f0bd831f591b4.jpg"/>
          <p:cNvPicPr>
            <a:picLocks noChangeAspect="1" noChangeArrowheads="1"/>
          </p:cNvPicPr>
          <p:nvPr/>
        </p:nvPicPr>
        <p:blipFill rotWithShape="1">
          <a:blip r:embed="rId6">
            <a:extLst>
              <a:ext uri="{28A0092B-C50C-407E-A947-70E740481C1C}">
                <a14:useLocalDpi xmlns:a14="http://schemas.microsoft.com/office/drawing/2010/main" val="0"/>
              </a:ext>
            </a:extLst>
          </a:blip>
          <a:srcRect l="3656" t="10293" r="23501" b="9203"/>
          <a:stretch/>
        </p:blipFill>
        <p:spPr bwMode="auto">
          <a:xfrm>
            <a:off x="8228094" y="2799287"/>
            <a:ext cx="1127083" cy="1179203"/>
          </a:xfrm>
          <a:prstGeom prst="rect">
            <a:avLst/>
          </a:prstGeom>
          <a:noFill/>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8446" name="Picture 12" descr="http://thebiblestudypage.com/The_Tabernacle_3_files/shapeimage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2268" y="3482600"/>
            <a:ext cx="1783822" cy="1201203"/>
          </a:xfrm>
          <a:prstGeom prst="rect">
            <a:avLst/>
          </a:prstGeom>
          <a:noFill/>
          <a:ln>
            <a:noFill/>
          </a:ln>
          <a:effectLst>
            <a:outerShdw blurRad="50800" dist="50800" dir="54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115" name="TextBox 114"/>
          <p:cNvSpPr txBox="1"/>
          <p:nvPr/>
        </p:nvSpPr>
        <p:spPr>
          <a:xfrm>
            <a:off x="7923743" y="1215950"/>
            <a:ext cx="3400012" cy="523220"/>
          </a:xfrm>
          <a:prstGeom prst="rect">
            <a:avLst/>
          </a:prstGeom>
          <a:noFill/>
          <a:effectLst>
            <a:outerShdw blurRad="50800" dist="50800" dir="5400000" algn="ctr" rotWithShape="0">
              <a:schemeClr val="bg1"/>
            </a:outerShdw>
          </a:effectLst>
        </p:spPr>
        <p:txBody>
          <a:bodyPr wrap="square" rtlCol="0">
            <a:spAutoFit/>
          </a:bodyPr>
          <a:lstStyle/>
          <a:p>
            <a:pPr algn="ct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JUSTIFICATION</a:t>
            </a:r>
            <a:endPar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6" name="TextBox 115"/>
          <p:cNvSpPr txBox="1"/>
          <p:nvPr/>
        </p:nvSpPr>
        <p:spPr>
          <a:xfrm>
            <a:off x="4726450" y="1211780"/>
            <a:ext cx="3498983" cy="523220"/>
          </a:xfrm>
          <a:prstGeom prst="rect">
            <a:avLst/>
          </a:prstGeom>
          <a:noFill/>
          <a:effectLst>
            <a:outerShdw blurRad="50800" dist="50800" dir="5400000" algn="ctr" rotWithShape="0">
              <a:schemeClr val="bg1"/>
            </a:outerShdw>
          </a:effectLst>
        </p:spPr>
        <p:txBody>
          <a:bodyPr wrap="square" rtlCol="0">
            <a:spAutoFit/>
          </a:bodyPr>
          <a:lstStyle/>
          <a:p>
            <a:pPr algn="ct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SANCTIFICATION</a:t>
            </a:r>
            <a:endPar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9" name="TextBox 118"/>
          <p:cNvSpPr txBox="1"/>
          <p:nvPr/>
        </p:nvSpPr>
        <p:spPr>
          <a:xfrm>
            <a:off x="1571988" y="1215950"/>
            <a:ext cx="3172171" cy="523220"/>
          </a:xfrm>
          <a:prstGeom prst="rect">
            <a:avLst/>
          </a:prstGeom>
          <a:noFill/>
          <a:effectLst>
            <a:outerShdw blurRad="50800" dist="50800" dir="5400000" algn="ctr" rotWithShape="0">
              <a:schemeClr val="bg1"/>
            </a:outerShdw>
          </a:effectLst>
        </p:spPr>
        <p:txBody>
          <a:bodyPr wrap="square" rtlCol="0">
            <a:spAutoFit/>
          </a:bodyPr>
          <a:lstStyle/>
          <a:p>
            <a:pPr algn="ctr"/>
            <a:r>
              <a:rPr lang="en-US"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GLORIFICATION</a:t>
            </a:r>
            <a:endPar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8" name="Picture 14" descr="http://www.templestudy.com/wp-content/uploads/2013/04/high-priest-in-holy-of-holi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5875" y="2087496"/>
            <a:ext cx="2023873" cy="2899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2133"/>
            <a:ext cx="12191999" cy="1015663"/>
          </a:xfrm>
          <a:prstGeom prst="rect">
            <a:avLst/>
          </a:prstGeom>
          <a:noFill/>
        </p:spPr>
        <p:txBody>
          <a:bodyPr wrap="square" rtlCol="0">
            <a:spAutoFit/>
          </a:bodyPr>
          <a:lstStyle/>
          <a:p>
            <a:pPr algn="ctr"/>
            <a:r>
              <a:rPr lang="en-US" sz="6000" dirty="0" smtClean="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REDEMPTION PLAN</a:t>
            </a:r>
            <a:endParaRPr lang="en-US" sz="60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Frame 3"/>
          <p:cNvSpPr/>
          <p:nvPr/>
        </p:nvSpPr>
        <p:spPr>
          <a:xfrm>
            <a:off x="8225433" y="1735000"/>
            <a:ext cx="2912528" cy="4362368"/>
          </a:xfrm>
          <a:prstGeom prst="frame">
            <a:avLst>
              <a:gd name="adj1" fmla="val 4294"/>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Frame 25"/>
          <p:cNvSpPr/>
          <p:nvPr/>
        </p:nvSpPr>
        <p:spPr>
          <a:xfrm>
            <a:off x="4960112" y="1732154"/>
            <a:ext cx="2912528" cy="4362368"/>
          </a:xfrm>
          <a:prstGeom prst="frame">
            <a:avLst>
              <a:gd name="adj1" fmla="val 4294"/>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Frame 26"/>
          <p:cNvSpPr/>
          <p:nvPr/>
        </p:nvSpPr>
        <p:spPr>
          <a:xfrm>
            <a:off x="1685181" y="1739170"/>
            <a:ext cx="2912528" cy="4362368"/>
          </a:xfrm>
          <a:prstGeom prst="frame">
            <a:avLst>
              <a:gd name="adj1" fmla="val 4294"/>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496155" y="6005244"/>
            <a:ext cx="9309982" cy="769441"/>
          </a:xfrm>
          <a:prstGeom prst="rect">
            <a:avLst/>
          </a:prstGeom>
          <a:noFill/>
        </p:spPr>
        <p:txBody>
          <a:bodyPr wrap="square" rtlCol="0">
            <a:spAutoFit/>
          </a:bodyPr>
          <a:lstStyle/>
          <a:p>
            <a:pPr algn="ctr"/>
            <a:r>
              <a:rPr lang="en-US" sz="4400" dirty="0" smtClean="0">
                <a:solidFill>
                  <a:prstClr val="white"/>
                </a:solidFill>
                <a:latin typeface="Times New Roman" panose="02020603050405020304" pitchFamily="18" charset="0"/>
                <a:cs typeface="Times New Roman" panose="02020603050405020304" pitchFamily="18" charset="0"/>
              </a:rPr>
              <a:t>IRREDUCIBLE-COMPLEX SYSTEM</a:t>
            </a:r>
            <a:endParaRPr lang="en-US" sz="4400" dirty="0">
              <a:solidFill>
                <a:prstClr val="white"/>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227847" y="6003711"/>
            <a:ext cx="1385880" cy="733337"/>
          </a:xfrm>
          <a:prstGeom prst="right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946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31" y="1879673"/>
            <a:ext cx="11003973" cy="2862322"/>
          </a:xfrm>
          <a:prstGeom prst="rect">
            <a:avLst/>
          </a:prstGeom>
          <a:noFill/>
          <a:ln>
            <a:solidFill>
              <a:srgbClr val="FFFF00"/>
            </a:solidFill>
          </a:ln>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WHEN THE CHURCH REFLECTS PERFECTLY CHRIST’S CHARACTER, </a:t>
            </a:r>
          </a:p>
          <a:p>
            <a:pPr algn="ctr"/>
            <a:r>
              <a:rPr lang="en-US" sz="3600" dirty="0" smtClean="0">
                <a:latin typeface="Times New Roman" panose="02020603050405020304" pitchFamily="18" charset="0"/>
                <a:cs typeface="Times New Roman" panose="02020603050405020304" pitchFamily="18" charset="0"/>
              </a:rPr>
              <a:t>SHE BECOMES THE </a:t>
            </a:r>
            <a:r>
              <a:rPr lang="en-US" sz="3600" u="sng" dirty="0" smtClean="0">
                <a:solidFill>
                  <a:srgbClr val="FFFF00"/>
                </a:solidFill>
                <a:latin typeface="Times New Roman" panose="02020603050405020304" pitchFamily="18" charset="0"/>
                <a:cs typeface="Times New Roman" panose="02020603050405020304" pitchFamily="18" charset="0"/>
              </a:rPr>
              <a:t>SIGN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AND </a:t>
            </a:r>
            <a:r>
              <a:rPr lang="en-US" sz="3600" u="sng" dirty="0" smtClean="0">
                <a:solidFill>
                  <a:srgbClr val="FFFF00"/>
                </a:solidFill>
                <a:latin typeface="Times New Roman" panose="02020603050405020304" pitchFamily="18" charset="0"/>
                <a:cs typeface="Times New Roman" panose="02020603050405020304" pitchFamily="18" charset="0"/>
              </a:rPr>
              <a:t>WONDER</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WHICH TELLS US </a:t>
            </a:r>
          </a:p>
          <a:p>
            <a:pPr algn="ctr"/>
            <a:r>
              <a:rPr lang="en-US" sz="3600" dirty="0" smtClean="0">
                <a:latin typeface="Times New Roman" panose="02020603050405020304" pitchFamily="18" charset="0"/>
                <a:cs typeface="Times New Roman" panose="02020603050405020304" pitchFamily="18" charset="0"/>
              </a:rPr>
              <a:t>THE </a:t>
            </a:r>
            <a:r>
              <a:rPr lang="en-US" sz="3600" u="sng" dirty="0" smtClean="0">
                <a:solidFill>
                  <a:srgbClr val="FFFF00"/>
                </a:solidFill>
                <a:latin typeface="Times New Roman" panose="02020603050405020304" pitchFamily="18" charset="0"/>
                <a:cs typeface="Times New Roman" panose="02020603050405020304" pitchFamily="18" charset="0"/>
              </a:rPr>
              <a:t>SEASON</a:t>
            </a:r>
            <a:r>
              <a:rPr lang="en-US" sz="3600" dirty="0" smtClean="0">
                <a:latin typeface="Times New Roman" panose="02020603050405020304" pitchFamily="18" charset="0"/>
                <a:cs typeface="Times New Roman" panose="02020603050405020304" pitchFamily="18" charset="0"/>
              </a:rPr>
              <a:t> - THE END IS COME.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39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445" y="1689563"/>
            <a:ext cx="10609119" cy="2308324"/>
          </a:xfrm>
          <a:prstGeom prst="rect">
            <a:avLst/>
          </a:prstGeom>
          <a:noFill/>
        </p:spPr>
        <p:txBody>
          <a:bodyPr wrap="square" rtlCol="0">
            <a:spAutoFit/>
          </a:bodyPr>
          <a:lstStyle/>
          <a:p>
            <a:pPr algn="ctr"/>
            <a:r>
              <a:rPr lang="en-US" sz="7200" b="1" dirty="0" smtClean="0">
                <a:solidFill>
                  <a:srgbClr val="FFFF00"/>
                </a:solidFill>
                <a:latin typeface="Times New Roman" panose="02020603050405020304" pitchFamily="18" charset="0"/>
                <a:cs typeface="Times New Roman" panose="02020603050405020304" pitchFamily="18" charset="0"/>
              </a:rPr>
              <a:t>Matthew</a:t>
            </a:r>
            <a:r>
              <a:rPr lang="en-US" sz="7200" b="1" dirty="0" smtClean="0">
                <a:latin typeface="Times New Roman" panose="02020603050405020304" pitchFamily="18" charset="0"/>
                <a:cs typeface="Times New Roman" panose="02020603050405020304" pitchFamily="18" charset="0"/>
              </a:rPr>
              <a:t> 12:1-42 (Summary)</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601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Matthew</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12:1-42 KJB </a:t>
            </a:r>
            <a:r>
              <a:rPr lang="en-US" sz="6000" b="1"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latin typeface="Times New Roman" panose="02020603050405020304" pitchFamily="18" charset="0"/>
                <a:cs typeface="Times New Roman" panose="02020603050405020304" pitchFamily="18" charset="0"/>
              </a:rPr>
              <a:t>Matthew 12:1-8 </a:t>
            </a:r>
            <a:r>
              <a:rPr lang="en-US" sz="4800" dirty="0" smtClean="0">
                <a:latin typeface="Times New Roman" panose="02020603050405020304" pitchFamily="18" charset="0"/>
                <a:cs typeface="Times New Roman" panose="02020603050405020304" pitchFamily="18" charset="0"/>
              </a:rPr>
              <a:t>– Jesus teaches about the real Sabbath, compared to the false </a:t>
            </a:r>
            <a:r>
              <a:rPr lang="en-US" sz="4800" dirty="0" err="1" smtClean="0">
                <a:latin typeface="Times New Roman" panose="02020603050405020304" pitchFamily="18" charset="0"/>
                <a:cs typeface="Times New Roman" panose="02020603050405020304" pitchFamily="18" charset="0"/>
              </a:rPr>
              <a:t>sabbath</a:t>
            </a:r>
            <a:r>
              <a:rPr lang="en-US" sz="4800" dirty="0" smtClean="0">
                <a:latin typeface="Times New Roman" panose="02020603050405020304" pitchFamily="18" charset="0"/>
                <a:cs typeface="Times New Roman" panose="02020603050405020304" pitchFamily="18" charset="0"/>
              </a:rPr>
              <a:t> as corrupted by the </a:t>
            </a:r>
            <a:r>
              <a:rPr lang="en-US" sz="4800" dirty="0" smtClean="0">
                <a:latin typeface="Times New Roman" panose="02020603050405020304" pitchFamily="18" charset="0"/>
                <a:cs typeface="Times New Roman" panose="02020603050405020304" pitchFamily="18" charset="0"/>
              </a:rPr>
              <a:t>Pharisees.</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761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Matthew</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12:1-42 KJB </a:t>
            </a:r>
            <a:r>
              <a:rPr lang="en-US" sz="6000" b="1"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latin typeface="Times New Roman" panose="02020603050405020304" pitchFamily="18" charset="0"/>
                <a:cs typeface="Times New Roman" panose="02020603050405020304" pitchFamily="18" charset="0"/>
              </a:rPr>
              <a:t>Matthew 12:9-14 </a:t>
            </a:r>
            <a:r>
              <a:rPr lang="en-US" sz="4800" dirty="0" smtClean="0">
                <a:latin typeface="Times New Roman" panose="02020603050405020304" pitchFamily="18" charset="0"/>
                <a:cs typeface="Times New Roman" panose="02020603050405020304" pitchFamily="18" charset="0"/>
              </a:rPr>
              <a:t>– Jesus continues this teaching, by healing a man’s right hand (a symbol/sign of righteous work) upon the Sabbath of the LORD, which confronts the false </a:t>
            </a:r>
            <a:r>
              <a:rPr lang="en-US" sz="4800" dirty="0" err="1" smtClean="0">
                <a:latin typeface="Times New Roman" panose="02020603050405020304" pitchFamily="18" charset="0"/>
                <a:cs typeface="Times New Roman" panose="02020603050405020304" pitchFamily="18" charset="0"/>
              </a:rPr>
              <a:t>sabbath</a:t>
            </a:r>
            <a:r>
              <a:rPr lang="en-US" sz="4800" dirty="0">
                <a:latin typeface="Times New Roman" panose="02020603050405020304" pitchFamily="18" charset="0"/>
                <a:cs typeface="Times New Roman" panose="02020603050405020304" pitchFamily="18" charset="0"/>
              </a:rPr>
              <a:t> </a:t>
            </a:r>
            <a:r>
              <a:rPr lang="en-US" sz="4800" dirty="0" smtClean="0">
                <a:latin typeface="Times New Roman" panose="02020603050405020304" pitchFamily="18" charset="0"/>
                <a:cs typeface="Times New Roman" panose="02020603050405020304" pitchFamily="18" charset="0"/>
              </a:rPr>
              <a:t>and wicked hearts of the </a:t>
            </a:r>
            <a:r>
              <a:rPr lang="en-US" sz="4800" dirty="0" err="1" smtClean="0">
                <a:latin typeface="Times New Roman" panose="02020603050405020304" pitchFamily="18" charset="0"/>
                <a:cs typeface="Times New Roman" panose="02020603050405020304" pitchFamily="18" charset="0"/>
              </a:rPr>
              <a:t>pharisees</a:t>
            </a:r>
            <a:r>
              <a:rPr lang="en-US" sz="4800" dirty="0" smtClean="0">
                <a:latin typeface="Times New Roman" panose="02020603050405020304" pitchFamily="18" charset="0"/>
                <a:cs typeface="Times New Roman" panose="02020603050405020304" pitchFamily="18" charset="0"/>
              </a:rPr>
              <a:t> (who plotted murder upon it, vs. 14</a:t>
            </a:r>
            <a:r>
              <a:rPr lang="en-US" sz="4800" dirty="0" smtClean="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93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Matthew</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12:1-42 KJB </a:t>
            </a:r>
            <a:r>
              <a:rPr lang="en-US" sz="6000" b="1"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latin typeface="Times New Roman" panose="02020603050405020304" pitchFamily="18" charset="0"/>
                <a:cs typeface="Times New Roman" panose="02020603050405020304" pitchFamily="18" charset="0"/>
              </a:rPr>
              <a:t>Matthew 12:15-21 </a:t>
            </a:r>
            <a:r>
              <a:rPr lang="en-US" sz="4800" dirty="0" smtClean="0">
                <a:latin typeface="Times New Roman" panose="02020603050405020304" pitchFamily="18" charset="0"/>
                <a:cs typeface="Times New Roman" panose="02020603050405020304" pitchFamily="18" charset="0"/>
              </a:rPr>
              <a:t>– Jesus continues this teaching, by showing the work of the Messiah/Christ from the OT prophet Isaiah (</a:t>
            </a:r>
            <a:r>
              <a:rPr lang="en-US" sz="4800" dirty="0" err="1" smtClean="0">
                <a:latin typeface="Times New Roman" panose="02020603050405020304" pitchFamily="18" charset="0"/>
                <a:cs typeface="Times New Roman" panose="02020603050405020304" pitchFamily="18" charset="0"/>
              </a:rPr>
              <a:t>Esaias</a:t>
            </a:r>
            <a:r>
              <a:rPr lang="en-US" sz="4800" dirty="0" smtClean="0">
                <a:latin typeface="Times New Roman" panose="02020603050405020304" pitchFamily="18" charset="0"/>
                <a:cs typeface="Times New Roman" panose="02020603050405020304" pitchFamily="18" charset="0"/>
              </a:rPr>
              <a:t>) 42:1-4, in that even the Gentiles would come to believe and repent of their sins while the wicked in physical Israel refused.</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814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Matthew</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12:1-42 KJB </a:t>
            </a:r>
            <a:r>
              <a:rPr lang="en-US" sz="6000" b="1"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latin typeface="Times New Roman" panose="02020603050405020304" pitchFamily="18" charset="0"/>
                <a:cs typeface="Times New Roman" panose="02020603050405020304" pitchFamily="18" charset="0"/>
              </a:rPr>
              <a:t>Matthew 12:22-32 </a:t>
            </a:r>
            <a:r>
              <a:rPr lang="en-US" sz="4800" dirty="0" smtClean="0">
                <a:latin typeface="Times New Roman" panose="02020603050405020304" pitchFamily="18" charset="0"/>
                <a:cs typeface="Times New Roman" panose="02020603050405020304" pitchFamily="18" charset="0"/>
              </a:rPr>
              <a:t>– Jesus, in calling people to repentance, casts out devils, and the Pharisees accused Jesus of doing this by the devil, and speaking of the unpardonable sin.  In the last days, the same things will occur, but </a:t>
            </a:r>
            <a:r>
              <a:rPr lang="en-US" sz="4800" dirty="0" err="1" smtClean="0">
                <a:latin typeface="Times New Roman" panose="02020603050405020304" pitchFamily="18" charset="0"/>
                <a:cs typeface="Times New Roman" panose="02020603050405020304" pitchFamily="18" charset="0"/>
              </a:rPr>
              <a:t>satan</a:t>
            </a:r>
            <a:r>
              <a:rPr lang="en-US" sz="4800" dirty="0" smtClean="0">
                <a:latin typeface="Times New Roman" panose="02020603050405020304" pitchFamily="18" charset="0"/>
                <a:cs typeface="Times New Roman" panose="02020603050405020304" pitchFamily="18" charset="0"/>
              </a:rPr>
              <a:t> will flip the script upon God’s true people.</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50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Matthew</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12:1-42 KJB </a:t>
            </a:r>
            <a:r>
              <a:rPr lang="en-US" sz="6000" b="1"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latin typeface="Times New Roman" panose="02020603050405020304" pitchFamily="18" charset="0"/>
                <a:cs typeface="Times New Roman" panose="02020603050405020304" pitchFamily="18" charset="0"/>
              </a:rPr>
              <a:t>Matthew 12:33-37 </a:t>
            </a:r>
            <a:r>
              <a:rPr lang="en-US" sz="4800" dirty="0" smtClean="0">
                <a:latin typeface="Times New Roman" panose="02020603050405020304" pitchFamily="18" charset="0"/>
                <a:cs typeface="Times New Roman" panose="02020603050405020304" pitchFamily="18" charset="0"/>
              </a:rPr>
              <a:t>– Jesus, shoes how a good tree and a bad tree are know, by their fruits, not by their miraculous works, for in the last days even the devil will counterfeit the miracles of God (Revelation 13:13, 16:14, 19:20), and the saints will only be able to tell, by Isaiah 8:20.</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000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Matthew</a:t>
            </a:r>
            <a:r>
              <a:rPr lang="en-US" sz="6000" b="1" dirty="0">
                <a:latin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cs typeface="Times New Roman" panose="02020603050405020304" pitchFamily="18" charset="0"/>
              </a:rPr>
              <a:t>12:1-42 KJB </a:t>
            </a:r>
            <a:r>
              <a:rPr lang="en-US" sz="6000" b="1"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latin typeface="Times New Roman" panose="02020603050405020304" pitchFamily="18" charset="0"/>
                <a:cs typeface="Times New Roman" panose="02020603050405020304" pitchFamily="18" charset="0"/>
              </a:rPr>
              <a:t>Matthew 12:38-42 </a:t>
            </a:r>
            <a:r>
              <a:rPr lang="en-US" sz="4800" dirty="0" smtClean="0">
                <a:latin typeface="Times New Roman" panose="02020603050405020304" pitchFamily="18" charset="0"/>
                <a:cs typeface="Times New Roman" panose="02020603050405020304" pitchFamily="18" charset="0"/>
              </a:rPr>
              <a:t>– Jesus is asked by the Pharisees for a miraculous sign/wonder.  Jesus tells them that the ONLY sign that they shall receive is THE SIGN of JONAH, which is the sign of repentance towards God through Christ Jesus.</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794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latin typeface="Times New Roman" panose="02020603050405020304" pitchFamily="18" charset="0"/>
                <a:cs typeface="Times New Roman" panose="02020603050405020304" pitchFamily="18" charset="0"/>
              </a:rPr>
              <a:t>Luke </a:t>
            </a:r>
            <a:r>
              <a:rPr lang="en-US" sz="6000" b="1" dirty="0" smtClean="0">
                <a:latin typeface="Times New Roman" panose="02020603050405020304" pitchFamily="18" charset="0"/>
                <a:cs typeface="Times New Roman" panose="02020603050405020304" pitchFamily="18" charset="0"/>
              </a:rPr>
              <a:t>11:30 NKJV</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30 </a:t>
            </a:r>
            <a:r>
              <a:rPr lang="en-US" sz="4800" dirty="0">
                <a:latin typeface="Times New Roman" panose="02020603050405020304" pitchFamily="18" charset="0"/>
                <a:cs typeface="Times New Roman" panose="02020603050405020304" pitchFamily="18" charset="0"/>
              </a:rPr>
              <a:t>For </a:t>
            </a:r>
            <a:r>
              <a:rPr lang="en-US" sz="4800" b="1" u="sng" dirty="0">
                <a:latin typeface="Times New Roman" panose="02020603050405020304" pitchFamily="18" charset="0"/>
                <a:cs typeface="Times New Roman" panose="02020603050405020304" pitchFamily="18" charset="0"/>
              </a:rPr>
              <a:t>as Jonah</a:t>
            </a:r>
            <a:r>
              <a:rPr lang="en-US" sz="4800" dirty="0">
                <a:latin typeface="Times New Roman" panose="02020603050405020304" pitchFamily="18" charset="0"/>
                <a:cs typeface="Times New Roman" panose="02020603050405020304" pitchFamily="18" charset="0"/>
              </a:rPr>
              <a:t> became a </a:t>
            </a:r>
            <a:r>
              <a:rPr lang="en-US" sz="4800" u="sng" dirty="0">
                <a:solidFill>
                  <a:srgbClr val="FFFF00"/>
                </a:solidFill>
                <a:latin typeface="Times New Roman" panose="02020603050405020304" pitchFamily="18" charset="0"/>
                <a:cs typeface="Times New Roman" panose="02020603050405020304" pitchFamily="18" charset="0"/>
              </a:rPr>
              <a:t>sign</a:t>
            </a:r>
            <a:r>
              <a:rPr lang="en-US" sz="4800" dirty="0">
                <a:latin typeface="Times New Roman" panose="02020603050405020304" pitchFamily="18" charset="0"/>
                <a:cs typeface="Times New Roman" panose="02020603050405020304" pitchFamily="18" charset="0"/>
              </a:rPr>
              <a:t> to the </a:t>
            </a:r>
            <a:r>
              <a:rPr lang="en-US" sz="4800" dirty="0" err="1">
                <a:latin typeface="Times New Roman" panose="02020603050405020304" pitchFamily="18" charset="0"/>
                <a:cs typeface="Times New Roman" panose="02020603050405020304" pitchFamily="18" charset="0"/>
              </a:rPr>
              <a:t>Ninevites</a:t>
            </a:r>
            <a:r>
              <a:rPr lang="en-US" sz="4800" dirty="0">
                <a:latin typeface="Times New Roman" panose="02020603050405020304" pitchFamily="18" charset="0"/>
                <a:cs typeface="Times New Roman" panose="02020603050405020304" pitchFamily="18" charset="0"/>
              </a:rPr>
              <a:t>, </a:t>
            </a:r>
            <a:r>
              <a:rPr lang="en-US" sz="4800" b="1" u="sng" dirty="0">
                <a:latin typeface="Times New Roman" panose="02020603050405020304" pitchFamily="18" charset="0"/>
                <a:cs typeface="Times New Roman" panose="02020603050405020304" pitchFamily="18" charset="0"/>
              </a:rPr>
              <a:t>so also the Son of Man will be to this generation</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2874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latin typeface="Times New Roman" panose="02020603050405020304" pitchFamily="18" charset="0"/>
                <a:cs typeface="Times New Roman" panose="02020603050405020304" pitchFamily="18" charset="0"/>
              </a:rPr>
              <a:t>Luke 2:34</a:t>
            </a: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aseline="30000" dirty="0">
                <a:latin typeface="Times New Roman" panose="02020603050405020304" pitchFamily="18" charset="0"/>
                <a:cs typeface="Times New Roman" panose="02020603050405020304" pitchFamily="18" charset="0"/>
              </a:rPr>
              <a:t>34 </a:t>
            </a:r>
            <a:r>
              <a:rPr lang="en-US" sz="4800" dirty="0">
                <a:latin typeface="Times New Roman" panose="02020603050405020304" pitchFamily="18" charset="0"/>
                <a:cs typeface="Times New Roman" panose="02020603050405020304" pitchFamily="18" charset="0"/>
              </a:rPr>
              <a:t>Then Simeon blessed them, and said to Mary His mother, “Behold, </a:t>
            </a:r>
            <a:r>
              <a:rPr lang="en-US" sz="4800" b="1" u="sng" dirty="0">
                <a:solidFill>
                  <a:srgbClr val="FFFF00"/>
                </a:solidFill>
                <a:latin typeface="Times New Roman" panose="02020603050405020304" pitchFamily="18" charset="0"/>
                <a:cs typeface="Times New Roman" panose="02020603050405020304" pitchFamily="18" charset="0"/>
              </a:rPr>
              <a:t>this </a:t>
            </a:r>
            <a:r>
              <a:rPr lang="en-US" sz="4800" b="1" i="1" u="sng" dirty="0">
                <a:solidFill>
                  <a:srgbClr val="FFFF00"/>
                </a:solidFill>
                <a:latin typeface="Times New Roman" panose="02020603050405020304" pitchFamily="18" charset="0"/>
                <a:cs typeface="Times New Roman" panose="02020603050405020304" pitchFamily="18" charset="0"/>
              </a:rPr>
              <a:t>Child</a:t>
            </a:r>
            <a:r>
              <a:rPr lang="en-US" sz="4800" dirty="0">
                <a:latin typeface="Times New Roman" panose="02020603050405020304" pitchFamily="18" charset="0"/>
                <a:cs typeface="Times New Roman" panose="02020603050405020304" pitchFamily="18" charset="0"/>
              </a:rPr>
              <a:t> is destined for the fall and rising of many in Israel, and for a </a:t>
            </a:r>
            <a:r>
              <a:rPr lang="en-US" sz="4800" b="1" u="sng" dirty="0">
                <a:solidFill>
                  <a:srgbClr val="FFFF00"/>
                </a:solidFill>
                <a:latin typeface="Times New Roman" panose="02020603050405020304" pitchFamily="18" charset="0"/>
                <a:cs typeface="Times New Roman" panose="02020603050405020304" pitchFamily="18" charset="0"/>
              </a:rPr>
              <a:t>sign</a:t>
            </a:r>
            <a:r>
              <a:rPr lang="en-US" sz="4800" dirty="0">
                <a:latin typeface="Times New Roman" panose="02020603050405020304" pitchFamily="18" charset="0"/>
                <a:cs typeface="Times New Roman" panose="02020603050405020304" pitchFamily="18" charset="0"/>
              </a:rPr>
              <a:t> </a:t>
            </a:r>
            <a:r>
              <a:rPr lang="en-US" sz="4800" b="1" u="sng" dirty="0">
                <a:latin typeface="Times New Roman" panose="02020603050405020304" pitchFamily="18" charset="0"/>
                <a:cs typeface="Times New Roman" panose="02020603050405020304" pitchFamily="18" charset="0"/>
              </a:rPr>
              <a:t>which will be spoken against</a:t>
            </a:r>
          </a:p>
        </p:txBody>
      </p:sp>
    </p:spTree>
    <p:extLst>
      <p:ext uri="{BB962C8B-B14F-4D97-AF65-F5344CB8AC3E}">
        <p14:creationId xmlns:p14="http://schemas.microsoft.com/office/powerpoint/2010/main" val="3606851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(Overview)</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rPr>
              <a:t>Day 1</a:t>
            </a:r>
            <a:r>
              <a:rPr lang="en-US" sz="4800" dirty="0" smtClean="0"/>
              <a:t> – God </a:t>
            </a:r>
            <a:r>
              <a:rPr lang="en-US" sz="4800" dirty="0" smtClean="0">
                <a:solidFill>
                  <a:srgbClr val="FFFF00"/>
                </a:solidFill>
              </a:rPr>
              <a:t>separated</a:t>
            </a:r>
            <a:r>
              <a:rPr lang="en-US" sz="4800" dirty="0" smtClean="0"/>
              <a:t> Light from Darkness.</a:t>
            </a:r>
          </a:p>
          <a:p>
            <a:endParaRPr lang="en-US" sz="1000" dirty="0" smtClean="0"/>
          </a:p>
          <a:p>
            <a:r>
              <a:rPr lang="en-US" sz="4800" b="1" dirty="0" smtClean="0">
                <a:solidFill>
                  <a:srgbClr val="FFFF00"/>
                </a:solidFill>
              </a:rPr>
              <a:t>Day 2</a:t>
            </a:r>
            <a:r>
              <a:rPr lang="en-US" sz="4800" dirty="0" smtClean="0"/>
              <a:t> – God </a:t>
            </a:r>
            <a:r>
              <a:rPr lang="en-US" sz="4800" dirty="0" smtClean="0">
                <a:solidFill>
                  <a:srgbClr val="FFFF00"/>
                </a:solidFill>
              </a:rPr>
              <a:t>separated</a:t>
            </a:r>
            <a:r>
              <a:rPr lang="en-US" sz="4800" dirty="0" smtClean="0"/>
              <a:t> Heavenly Waters from Earthly Waters.</a:t>
            </a:r>
          </a:p>
          <a:p>
            <a:endParaRPr lang="en-US" sz="1000" b="1" dirty="0">
              <a:solidFill>
                <a:srgbClr val="FFFF00"/>
              </a:solidFill>
            </a:endParaRPr>
          </a:p>
          <a:p>
            <a:r>
              <a:rPr lang="en-US" sz="4800" b="1" dirty="0" smtClean="0">
                <a:solidFill>
                  <a:srgbClr val="FFFF00"/>
                </a:solidFill>
              </a:rPr>
              <a:t>Day 3</a:t>
            </a:r>
            <a:r>
              <a:rPr lang="en-US" sz="4800" dirty="0" smtClean="0"/>
              <a:t> – God </a:t>
            </a:r>
            <a:r>
              <a:rPr lang="en-US" sz="4800" dirty="0" smtClean="0">
                <a:solidFill>
                  <a:srgbClr val="FFFF00"/>
                </a:solidFill>
              </a:rPr>
              <a:t>separated</a:t>
            </a:r>
            <a:r>
              <a:rPr lang="en-US" sz="4800" dirty="0" smtClean="0"/>
              <a:t> the Earth from the Seas, and made distinction between plants, herbs, and trees bearing fruit.</a:t>
            </a:r>
            <a:endParaRPr lang="en-US" sz="4800" dirty="0"/>
          </a:p>
        </p:txBody>
      </p:sp>
    </p:spTree>
    <p:extLst>
      <p:ext uri="{BB962C8B-B14F-4D97-AF65-F5344CB8AC3E}">
        <p14:creationId xmlns:p14="http://schemas.microsoft.com/office/powerpoint/2010/main" val="2060003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latin typeface="Times New Roman" panose="02020603050405020304" pitchFamily="18" charset="0"/>
                <a:cs typeface="Times New Roman" panose="02020603050405020304" pitchFamily="18" charset="0"/>
              </a:rPr>
              <a:t>Revelation </a:t>
            </a:r>
            <a:r>
              <a:rPr lang="en-US" sz="6000" b="1" dirty="0" smtClean="0">
                <a:latin typeface="Times New Roman" panose="02020603050405020304" pitchFamily="18" charset="0"/>
                <a:cs typeface="Times New Roman" panose="02020603050405020304" pitchFamily="18" charset="0"/>
              </a:rPr>
              <a:t>13:11-14 NKJV</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20000"/>
          </a:bodyPr>
          <a:lstStyle/>
          <a:p>
            <a:r>
              <a:rPr lang="en-US" sz="4800" baseline="30000" dirty="0">
                <a:latin typeface="Times New Roman" panose="02020603050405020304" pitchFamily="18" charset="0"/>
                <a:cs typeface="Times New Roman" panose="02020603050405020304" pitchFamily="18" charset="0"/>
              </a:rPr>
              <a:t>11 </a:t>
            </a:r>
            <a:r>
              <a:rPr lang="en-US" sz="4800" dirty="0">
                <a:latin typeface="Times New Roman" panose="02020603050405020304" pitchFamily="18" charset="0"/>
                <a:cs typeface="Times New Roman" panose="02020603050405020304" pitchFamily="18" charset="0"/>
              </a:rPr>
              <a:t>Then I saw another beast coming up out of the earth, and he had two horns like a lamb and spoke like a dragon. </a:t>
            </a:r>
            <a:r>
              <a:rPr lang="en-US" sz="4800" baseline="30000" dirty="0">
                <a:latin typeface="Times New Roman" panose="02020603050405020304" pitchFamily="18" charset="0"/>
                <a:cs typeface="Times New Roman" panose="02020603050405020304" pitchFamily="18" charset="0"/>
              </a:rPr>
              <a:t>12 </a:t>
            </a:r>
            <a:r>
              <a:rPr lang="en-US" sz="4800" dirty="0">
                <a:latin typeface="Times New Roman" panose="02020603050405020304" pitchFamily="18" charset="0"/>
                <a:cs typeface="Times New Roman" panose="02020603050405020304" pitchFamily="18" charset="0"/>
              </a:rPr>
              <a:t>And he exercises all the authority of the first beast in his presence, and causes the earth and those who dwell in it to worship the first beast, whose deadly wound was healed. </a:t>
            </a:r>
            <a:r>
              <a:rPr lang="en-US" sz="4800" baseline="30000" dirty="0">
                <a:latin typeface="Times New Roman" panose="02020603050405020304" pitchFamily="18" charset="0"/>
                <a:cs typeface="Times New Roman" panose="02020603050405020304" pitchFamily="18" charset="0"/>
              </a:rPr>
              <a:t>13 </a:t>
            </a:r>
            <a:r>
              <a:rPr lang="en-US" sz="4800" dirty="0">
                <a:latin typeface="Times New Roman" panose="02020603050405020304" pitchFamily="18" charset="0"/>
                <a:cs typeface="Times New Roman" panose="02020603050405020304" pitchFamily="18" charset="0"/>
              </a:rPr>
              <a:t>He performs great </a:t>
            </a:r>
            <a:r>
              <a:rPr lang="en-US" sz="4800" u="sng" dirty="0">
                <a:solidFill>
                  <a:srgbClr val="FFFF00"/>
                </a:solidFill>
                <a:latin typeface="Times New Roman" panose="02020603050405020304" pitchFamily="18" charset="0"/>
                <a:cs typeface="Times New Roman" panose="02020603050405020304" pitchFamily="18" charset="0"/>
              </a:rPr>
              <a:t>signs</a:t>
            </a:r>
            <a:r>
              <a:rPr lang="en-US" sz="4800" dirty="0">
                <a:latin typeface="Times New Roman" panose="02020603050405020304" pitchFamily="18" charset="0"/>
                <a:cs typeface="Times New Roman" panose="02020603050405020304" pitchFamily="18" charset="0"/>
              </a:rPr>
              <a:t>, so that he even makes fire come down from heaven on the earth in the sight of men. </a:t>
            </a:r>
            <a:r>
              <a:rPr lang="en-US" sz="4800" baseline="30000" dirty="0">
                <a:latin typeface="Times New Roman" panose="02020603050405020304" pitchFamily="18" charset="0"/>
                <a:cs typeface="Times New Roman" panose="02020603050405020304" pitchFamily="18" charset="0"/>
              </a:rPr>
              <a:t>14 </a:t>
            </a:r>
            <a:r>
              <a:rPr lang="en-US" sz="4800" dirty="0">
                <a:latin typeface="Times New Roman" panose="02020603050405020304" pitchFamily="18" charset="0"/>
                <a:cs typeface="Times New Roman" panose="02020603050405020304" pitchFamily="18" charset="0"/>
              </a:rPr>
              <a:t>And he </a:t>
            </a:r>
            <a:r>
              <a:rPr lang="en-US" sz="4800" dirty="0">
                <a:solidFill>
                  <a:srgbClr val="FFFF00"/>
                </a:solidFill>
                <a:latin typeface="Times New Roman" panose="02020603050405020304" pitchFamily="18" charset="0"/>
                <a:cs typeface="Times New Roman" panose="02020603050405020304" pitchFamily="18" charset="0"/>
              </a:rPr>
              <a:t>deceives</a:t>
            </a:r>
            <a:r>
              <a:rPr lang="en-US" sz="4800" dirty="0">
                <a:latin typeface="Times New Roman" panose="02020603050405020304" pitchFamily="18" charset="0"/>
                <a:cs typeface="Times New Roman" panose="02020603050405020304" pitchFamily="18" charset="0"/>
              </a:rPr>
              <a:t> those who dwell on the earth by those </a:t>
            </a:r>
            <a:r>
              <a:rPr lang="en-US" sz="4800" u="sng" dirty="0">
                <a:solidFill>
                  <a:srgbClr val="FFFF00"/>
                </a:solidFill>
                <a:latin typeface="Times New Roman" panose="02020603050405020304" pitchFamily="18" charset="0"/>
                <a:cs typeface="Times New Roman" panose="02020603050405020304" pitchFamily="18" charset="0"/>
              </a:rPr>
              <a:t>signs</a:t>
            </a:r>
            <a:r>
              <a:rPr lang="en-US" sz="4800" dirty="0">
                <a:latin typeface="Times New Roman" panose="02020603050405020304" pitchFamily="18" charset="0"/>
                <a:cs typeface="Times New Roman" panose="02020603050405020304" pitchFamily="18" charset="0"/>
              </a:rPr>
              <a:t> which he was granted to do</a:t>
            </a:r>
          </a:p>
        </p:txBody>
      </p:sp>
    </p:spTree>
    <p:extLst>
      <p:ext uri="{BB962C8B-B14F-4D97-AF65-F5344CB8AC3E}">
        <p14:creationId xmlns:p14="http://schemas.microsoft.com/office/powerpoint/2010/main" val="938454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Great Controversy p. 624, 625</a:t>
            </a: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“Fearful </a:t>
            </a:r>
            <a:r>
              <a:rPr lang="en-US" sz="4800" dirty="0">
                <a:solidFill>
                  <a:prstClr val="white"/>
                </a:solidFill>
                <a:latin typeface="Times New Roman" panose="02020603050405020304" pitchFamily="18" charset="0"/>
                <a:cs typeface="Times New Roman" panose="02020603050405020304" pitchFamily="18" charset="0"/>
              </a:rPr>
              <a:t>sights of a supernatural character will soon be revealed in the heavens, in token of the power of miracle-working demons. The spirits of devils will go forth to the kings of the earth and to the whole world, to fasten them in deception, and urge them on to unite with Satan in his last struggle against the government of heaven. By these agencies, rulers and subjects will be alike deceived. … They will perform </a:t>
            </a:r>
            <a:r>
              <a:rPr lang="en-US" sz="4800" dirty="0">
                <a:solidFill>
                  <a:srgbClr val="FFFF00"/>
                </a:solidFill>
                <a:latin typeface="Times New Roman" panose="02020603050405020304" pitchFamily="18" charset="0"/>
                <a:cs typeface="Times New Roman" panose="02020603050405020304" pitchFamily="18" charset="0"/>
              </a:rPr>
              <a:t>wonderful miracles of healing </a:t>
            </a:r>
            <a:r>
              <a:rPr lang="en-US" sz="4800" dirty="0">
                <a:solidFill>
                  <a:prstClr val="white"/>
                </a:solidFill>
                <a:latin typeface="Times New Roman" panose="02020603050405020304" pitchFamily="18" charset="0"/>
                <a:cs typeface="Times New Roman" panose="02020603050405020304" pitchFamily="18" charset="0"/>
              </a:rPr>
              <a:t>and will profess to have revelations from heaven contradicting the testimony of the Scriptures</a:t>
            </a:r>
            <a:r>
              <a:rPr lang="en-US" sz="4800" dirty="0" smtClean="0">
                <a:solidFill>
                  <a:prstClr val="white"/>
                </a:solidFill>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2173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Great Controversy p. 624, 625</a:t>
            </a: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 As </a:t>
            </a:r>
            <a:r>
              <a:rPr lang="en-US" sz="4800" dirty="0">
                <a:solidFill>
                  <a:prstClr val="white"/>
                </a:solidFill>
                <a:latin typeface="Times New Roman" panose="02020603050405020304" pitchFamily="18" charset="0"/>
                <a:cs typeface="Times New Roman" panose="02020603050405020304" pitchFamily="18" charset="0"/>
              </a:rPr>
              <a:t>the </a:t>
            </a:r>
            <a:r>
              <a:rPr lang="en-US" sz="4800" dirty="0">
                <a:solidFill>
                  <a:srgbClr val="FFFF00"/>
                </a:solidFill>
                <a:latin typeface="Times New Roman" panose="02020603050405020304" pitchFamily="18" charset="0"/>
                <a:cs typeface="Times New Roman" panose="02020603050405020304" pitchFamily="18" charset="0"/>
              </a:rPr>
              <a:t>crowning act</a:t>
            </a:r>
            <a:r>
              <a:rPr lang="en-US" sz="4800" dirty="0">
                <a:solidFill>
                  <a:prstClr val="white"/>
                </a:solidFill>
                <a:latin typeface="Times New Roman" panose="02020603050405020304" pitchFamily="18" charset="0"/>
                <a:cs typeface="Times New Roman" panose="02020603050405020304" pitchFamily="18" charset="0"/>
              </a:rPr>
              <a:t> in the great drama of deception, Satan himself will personate Christ. The church has long professed to look to the </a:t>
            </a:r>
            <a:r>
              <a:rPr lang="en-US" sz="4800" dirty="0" err="1">
                <a:solidFill>
                  <a:prstClr val="white"/>
                </a:solidFill>
                <a:latin typeface="Times New Roman" panose="02020603050405020304" pitchFamily="18" charset="0"/>
                <a:cs typeface="Times New Roman" panose="02020603050405020304" pitchFamily="18" charset="0"/>
              </a:rPr>
              <a:t>Saviour’s</a:t>
            </a:r>
            <a:r>
              <a:rPr lang="en-US" sz="4800" dirty="0">
                <a:solidFill>
                  <a:prstClr val="white"/>
                </a:solidFill>
                <a:latin typeface="Times New Roman" panose="02020603050405020304" pitchFamily="18" charset="0"/>
                <a:cs typeface="Times New Roman" panose="02020603050405020304" pitchFamily="18" charset="0"/>
              </a:rPr>
              <a:t> advent as the consummation of </a:t>
            </a:r>
            <a:r>
              <a:rPr lang="en-US" sz="4800" dirty="0" smtClean="0">
                <a:solidFill>
                  <a:prstClr val="white"/>
                </a:solidFill>
                <a:latin typeface="Times New Roman" panose="02020603050405020304" pitchFamily="18" charset="0"/>
                <a:cs typeface="Times New Roman" panose="02020603050405020304" pitchFamily="18" charset="0"/>
              </a:rPr>
              <a:t>her hopes</a:t>
            </a:r>
            <a:r>
              <a:rPr lang="en-US" sz="4800" dirty="0">
                <a:solidFill>
                  <a:prstClr val="white"/>
                </a:solidFill>
                <a:latin typeface="Times New Roman" panose="02020603050405020304" pitchFamily="18" charset="0"/>
                <a:cs typeface="Times New Roman" panose="02020603050405020304" pitchFamily="18" charset="0"/>
              </a:rPr>
              <a:t>. Now the great deceiver will </a:t>
            </a:r>
            <a:r>
              <a:rPr lang="en-US" sz="4800" u="sng" dirty="0">
                <a:solidFill>
                  <a:srgbClr val="FFFF00"/>
                </a:solidFill>
                <a:latin typeface="Times New Roman" panose="02020603050405020304" pitchFamily="18" charset="0"/>
                <a:cs typeface="Times New Roman" panose="02020603050405020304" pitchFamily="18" charset="0"/>
              </a:rPr>
              <a:t>make it appear that Christ has come</a:t>
            </a:r>
            <a:r>
              <a:rPr lang="en-US" sz="4800" dirty="0">
                <a:solidFill>
                  <a:prstClr val="white"/>
                </a:solidFill>
                <a:latin typeface="Times New Roman" panose="02020603050405020304" pitchFamily="18" charset="0"/>
                <a:cs typeface="Times New Roman" panose="02020603050405020304" pitchFamily="18" charset="0"/>
              </a:rPr>
              <a:t>. In different parts of the earth, </a:t>
            </a:r>
            <a:r>
              <a:rPr lang="en-US" sz="4800" u="sng" dirty="0">
                <a:solidFill>
                  <a:srgbClr val="FFFF00"/>
                </a:solidFill>
                <a:latin typeface="Times New Roman" panose="02020603050405020304" pitchFamily="18" charset="0"/>
                <a:cs typeface="Times New Roman" panose="02020603050405020304" pitchFamily="18" charset="0"/>
              </a:rPr>
              <a:t>Satan will manifest himself among men as a majestic being of dazzling brightness, resembling the description of the Son of God</a:t>
            </a:r>
            <a:r>
              <a:rPr lang="en-US" sz="4800" dirty="0">
                <a:solidFill>
                  <a:prstClr val="white"/>
                </a:solidFill>
                <a:latin typeface="Times New Roman" panose="02020603050405020304" pitchFamily="18" charset="0"/>
                <a:cs typeface="Times New Roman" panose="02020603050405020304" pitchFamily="18" charset="0"/>
              </a:rPr>
              <a:t> given by John in the Revelation. (Revelation 1:13-15). The glory that surrounds him is unsurpassed by anything that mortal eyes have yet beheld. The shout of triumph rings </a:t>
            </a:r>
            <a:r>
              <a:rPr lang="en-US" sz="4800" dirty="0" smtClean="0">
                <a:solidFill>
                  <a:prstClr val="white"/>
                </a:solidFill>
                <a:latin typeface="Times New Roman" panose="02020603050405020304" pitchFamily="18" charset="0"/>
                <a:cs typeface="Times New Roman" panose="02020603050405020304" pitchFamily="18" charset="0"/>
              </a:rPr>
              <a:t>out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917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Great Controversy p. 624, 625</a:t>
            </a: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 upon </a:t>
            </a:r>
            <a:r>
              <a:rPr lang="en-US" sz="4800" dirty="0">
                <a:solidFill>
                  <a:prstClr val="white"/>
                </a:solidFill>
                <a:latin typeface="Times New Roman" panose="02020603050405020304" pitchFamily="18" charset="0"/>
                <a:cs typeface="Times New Roman" panose="02020603050405020304" pitchFamily="18" charset="0"/>
              </a:rPr>
              <a:t>the air: “Christ has come! Christ has come!” The people prostrate themselves in adoration before him, while he lifts up his hands and pronounces a blessing upon them, as Christ blessed His disciples when He was upon the earth. His voice is soft and subdued, yet full of melody. In gentle, compassionate tones he presents some of the same gracious, heavenly truths which the </a:t>
            </a:r>
            <a:r>
              <a:rPr lang="en-US" sz="4800" dirty="0" err="1">
                <a:solidFill>
                  <a:prstClr val="white"/>
                </a:solidFill>
                <a:latin typeface="Times New Roman" panose="02020603050405020304" pitchFamily="18" charset="0"/>
                <a:cs typeface="Times New Roman" panose="02020603050405020304" pitchFamily="18" charset="0"/>
              </a:rPr>
              <a:t>Saviour</a:t>
            </a:r>
            <a:r>
              <a:rPr lang="en-US" sz="4800" dirty="0">
                <a:solidFill>
                  <a:prstClr val="white"/>
                </a:solidFill>
                <a:latin typeface="Times New Roman" panose="02020603050405020304" pitchFamily="18" charset="0"/>
                <a:cs typeface="Times New Roman" panose="02020603050405020304" pitchFamily="18" charset="0"/>
              </a:rPr>
              <a:t> uttered; he heals the diseases of the people, and then, in his </a:t>
            </a:r>
            <a:r>
              <a:rPr lang="en-US" sz="4800" u="sng" dirty="0">
                <a:solidFill>
                  <a:srgbClr val="FFFF00"/>
                </a:solidFill>
                <a:latin typeface="Times New Roman" panose="02020603050405020304" pitchFamily="18" charset="0"/>
                <a:cs typeface="Times New Roman" panose="02020603050405020304" pitchFamily="18" charset="0"/>
              </a:rPr>
              <a:t>assumed character</a:t>
            </a:r>
            <a:r>
              <a:rPr lang="en-US" sz="4800" dirty="0">
                <a:solidFill>
                  <a:srgbClr val="FFFF00"/>
                </a:solidFill>
                <a:latin typeface="Times New Roman" panose="02020603050405020304" pitchFamily="18" charset="0"/>
                <a:cs typeface="Times New Roman" panose="02020603050405020304" pitchFamily="18" charset="0"/>
              </a:rPr>
              <a:t> of Christ</a:t>
            </a:r>
            <a:r>
              <a:rPr lang="en-US" sz="4800" dirty="0">
                <a:solidFill>
                  <a:prstClr val="white"/>
                </a:solidFill>
                <a:latin typeface="Times New Roman" panose="02020603050405020304" pitchFamily="18" charset="0"/>
                <a:cs typeface="Times New Roman" panose="02020603050405020304" pitchFamily="18" charset="0"/>
              </a:rPr>
              <a:t>, he claims to have </a:t>
            </a:r>
            <a:r>
              <a:rPr lang="en-US" sz="4800" u="sng" dirty="0">
                <a:solidFill>
                  <a:srgbClr val="FFFF00"/>
                </a:solidFill>
                <a:latin typeface="Times New Roman" panose="02020603050405020304" pitchFamily="18" charset="0"/>
                <a:cs typeface="Times New Roman" panose="02020603050405020304" pitchFamily="18" charset="0"/>
              </a:rPr>
              <a:t>changed the Sabbath to Sunday</a:t>
            </a:r>
            <a:r>
              <a:rPr lang="en-US" sz="4800" dirty="0">
                <a:solidFill>
                  <a:prstClr val="white"/>
                </a:solidFill>
                <a:latin typeface="Times New Roman" panose="02020603050405020304" pitchFamily="18" charset="0"/>
                <a:cs typeface="Times New Roman" panose="02020603050405020304" pitchFamily="18" charset="0"/>
              </a:rPr>
              <a:t>, and commands all to hallow the day which he has blessed. </a:t>
            </a:r>
            <a:r>
              <a:rPr lang="en-US" sz="4800" dirty="0" smtClean="0">
                <a:solidFill>
                  <a:prstClr val="white"/>
                </a:solidFill>
                <a:latin typeface="Times New Roman" panose="02020603050405020304" pitchFamily="18" charset="0"/>
                <a:cs typeface="Times New Roman" panose="02020603050405020304" pitchFamily="18" charset="0"/>
              </a:rPr>
              <a:t>He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738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Great Controversy p. 624, 625</a:t>
            </a:r>
          </a:p>
        </p:txBody>
      </p:sp>
      <p:sp>
        <p:nvSpPr>
          <p:cNvPr id="3" name="Content Placeholder 2"/>
          <p:cNvSpPr>
            <a:spLocks noGrp="1"/>
          </p:cNvSpPr>
          <p:nvPr>
            <p:ph idx="1"/>
          </p:nvPr>
        </p:nvSpPr>
        <p:spPr>
          <a:xfrm>
            <a:off x="206062" y="1352282"/>
            <a:ext cx="11822806" cy="5383369"/>
          </a:xfrm>
        </p:spPr>
        <p:txBody>
          <a:bodyPr anchor="ctr">
            <a:normAutofit fontScale="70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 declares </a:t>
            </a:r>
            <a:r>
              <a:rPr lang="en-US" sz="4800" dirty="0">
                <a:solidFill>
                  <a:prstClr val="white"/>
                </a:solidFill>
                <a:latin typeface="Times New Roman" panose="02020603050405020304" pitchFamily="18" charset="0"/>
                <a:cs typeface="Times New Roman" panose="02020603050405020304" pitchFamily="18" charset="0"/>
              </a:rPr>
              <a:t>that those who persist in keeping holy the seventh day are blaspheming his name by refusing to listen to his angels sent to them with light and truth. </a:t>
            </a:r>
            <a:r>
              <a:rPr lang="en-US" sz="4800" u="sng" dirty="0">
                <a:solidFill>
                  <a:srgbClr val="FFFF00"/>
                </a:solidFill>
                <a:latin typeface="Times New Roman" panose="02020603050405020304" pitchFamily="18" charset="0"/>
                <a:cs typeface="Times New Roman" panose="02020603050405020304" pitchFamily="18" charset="0"/>
              </a:rPr>
              <a:t>This is the strong, almost overmastering delusion</a:t>
            </a:r>
            <a:r>
              <a:rPr lang="en-US" sz="4800" dirty="0">
                <a:solidFill>
                  <a:prstClr val="white"/>
                </a:solidFill>
                <a:latin typeface="Times New Roman" panose="02020603050405020304" pitchFamily="18" charset="0"/>
                <a:cs typeface="Times New Roman" panose="02020603050405020304" pitchFamily="18" charset="0"/>
              </a:rPr>
              <a:t>. </a:t>
            </a:r>
            <a:r>
              <a:rPr lang="en-US" sz="4800" dirty="0" smtClean="0">
                <a:solidFill>
                  <a:prstClr val="white"/>
                </a:solidFill>
                <a:latin typeface="Times New Roman" panose="02020603050405020304" pitchFamily="18" charset="0"/>
                <a:cs typeface="Times New Roman" panose="02020603050405020304" pitchFamily="18" charset="0"/>
              </a:rPr>
              <a:t>…</a:t>
            </a:r>
          </a:p>
          <a:p>
            <a:endParaRPr lang="en-US" sz="4800" dirty="0">
              <a:solidFill>
                <a:prstClr val="white"/>
              </a:solidFill>
              <a:latin typeface="Times New Roman" panose="02020603050405020304" pitchFamily="18" charset="0"/>
              <a:cs typeface="Times New Roman" panose="02020603050405020304" pitchFamily="18" charset="0"/>
            </a:endParaRPr>
          </a:p>
          <a:p>
            <a:r>
              <a:rPr lang="en-US" sz="4800" dirty="0">
                <a:solidFill>
                  <a:prstClr val="white"/>
                </a:solidFill>
                <a:latin typeface="Times New Roman" panose="02020603050405020304" pitchFamily="18" charset="0"/>
                <a:cs typeface="Times New Roman" panose="02020603050405020304" pitchFamily="18" charset="0"/>
              </a:rPr>
              <a:t>But the people of God will not be misled. The teachings of this false Christ are not in accordance with the Scriptures. …</a:t>
            </a:r>
            <a:r>
              <a:rPr lang="en-US" sz="4800" u="sng" dirty="0">
                <a:solidFill>
                  <a:srgbClr val="FFFF00"/>
                </a:solidFill>
                <a:latin typeface="Times New Roman" panose="02020603050405020304" pitchFamily="18" charset="0"/>
                <a:cs typeface="Times New Roman" panose="02020603050405020304" pitchFamily="18" charset="0"/>
              </a:rPr>
              <a:t>Only those who have been diligent students of the Scriptures </a:t>
            </a:r>
            <a:r>
              <a:rPr lang="en-US" sz="4800" dirty="0">
                <a:solidFill>
                  <a:prstClr val="white"/>
                </a:solidFill>
                <a:latin typeface="Times New Roman" panose="02020603050405020304" pitchFamily="18" charset="0"/>
                <a:cs typeface="Times New Roman" panose="02020603050405020304" pitchFamily="18" charset="0"/>
              </a:rPr>
              <a:t>and </a:t>
            </a:r>
            <a:r>
              <a:rPr lang="en-US" sz="4800" u="sng" dirty="0">
                <a:solidFill>
                  <a:srgbClr val="FFFF00"/>
                </a:solidFill>
                <a:latin typeface="Times New Roman" panose="02020603050405020304" pitchFamily="18" charset="0"/>
                <a:cs typeface="Times New Roman" panose="02020603050405020304" pitchFamily="18" charset="0"/>
              </a:rPr>
              <a:t>who have received the love of the truth</a:t>
            </a:r>
            <a:r>
              <a:rPr lang="en-US" sz="4800" dirty="0">
                <a:solidFill>
                  <a:prstClr val="white"/>
                </a:solidFill>
                <a:latin typeface="Times New Roman" panose="02020603050405020304" pitchFamily="18" charset="0"/>
                <a:cs typeface="Times New Roman" panose="02020603050405020304" pitchFamily="18" charset="0"/>
              </a:rPr>
              <a:t> will be shielded from the powerful delusion that takes the world captive. By the Bible testimony these will detect the </a:t>
            </a:r>
            <a:r>
              <a:rPr lang="en-US" sz="4800" dirty="0" smtClean="0">
                <a:solidFill>
                  <a:prstClr val="white"/>
                </a:solidFill>
                <a:latin typeface="Times New Roman" panose="02020603050405020304" pitchFamily="18" charset="0"/>
                <a:cs typeface="Times New Roman" panose="02020603050405020304" pitchFamily="18" charset="0"/>
              </a:rPr>
              <a:t>deceiver </a:t>
            </a:r>
            <a:r>
              <a:rPr lang="en-US" sz="4800" dirty="0">
                <a:solidFill>
                  <a:prstClr val="white"/>
                </a:solidFill>
                <a:latin typeface="Times New Roman" panose="02020603050405020304" pitchFamily="18" charset="0"/>
                <a:cs typeface="Times New Roman" panose="02020603050405020304" pitchFamily="18" charset="0"/>
              </a:rPr>
              <a:t> in his disguise. To all the testing time will come</a:t>
            </a:r>
            <a:r>
              <a:rPr lang="en-US" sz="4800" dirty="0" smtClean="0">
                <a:solidFill>
                  <a:prstClr val="white"/>
                </a:solidFill>
                <a:latin typeface="Times New Roman" panose="02020603050405020304" pitchFamily="18" charset="0"/>
                <a:cs typeface="Times New Roman" panose="02020603050405020304" pitchFamily="18" charset="0"/>
              </a:rPr>
              <a:t>.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7460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prstClr val="white"/>
                </a:solidFill>
                <a:latin typeface="Times New Roman" panose="02020603050405020304" pitchFamily="18" charset="0"/>
                <a:cs typeface="Times New Roman" panose="02020603050405020304" pitchFamily="18" charset="0"/>
              </a:rPr>
              <a:t>Christian Service p. 50.2</a:t>
            </a:r>
          </a:p>
        </p:txBody>
      </p:sp>
      <p:sp>
        <p:nvSpPr>
          <p:cNvPr id="3" name="Content Placeholder 2"/>
          <p:cNvSpPr>
            <a:spLocks noGrp="1"/>
          </p:cNvSpPr>
          <p:nvPr>
            <p:ph idx="1"/>
          </p:nvPr>
        </p:nvSpPr>
        <p:spPr>
          <a:xfrm>
            <a:off x="206062" y="1352282"/>
            <a:ext cx="11822806" cy="5383369"/>
          </a:xfrm>
        </p:spPr>
        <p:txBody>
          <a:bodyPr anchor="ctr">
            <a:normAutofit lnSpcReduction="10000"/>
          </a:bodyPr>
          <a:lstStyle/>
          <a:p>
            <a:r>
              <a:rPr lang="en-US" sz="4800" dirty="0">
                <a:solidFill>
                  <a:prstClr val="white"/>
                </a:solidFill>
                <a:latin typeface="Times New Roman" panose="02020603050405020304" pitchFamily="18" charset="0"/>
                <a:cs typeface="Times New Roman" panose="02020603050405020304" pitchFamily="18" charset="0"/>
              </a:rPr>
              <a:t>This earth has almost reached the place where God will permit the destroyer to work his will upon it. The substitution of the laws of men for the law of God, </a:t>
            </a:r>
            <a:r>
              <a:rPr lang="en-US" sz="4800" dirty="0">
                <a:solidFill>
                  <a:srgbClr val="FFFF00"/>
                </a:solidFill>
                <a:latin typeface="Times New Roman" panose="02020603050405020304" pitchFamily="18" charset="0"/>
                <a:cs typeface="Times New Roman" panose="02020603050405020304" pitchFamily="18" charset="0"/>
              </a:rPr>
              <a:t>the exaltation, by merely human authority, of Sunday in place of the Bible Sabbath</a:t>
            </a:r>
            <a:r>
              <a:rPr lang="en-US" sz="4800" dirty="0">
                <a:solidFill>
                  <a:prstClr val="white"/>
                </a:solidFill>
                <a:latin typeface="Times New Roman" panose="02020603050405020304" pitchFamily="18" charset="0"/>
                <a:cs typeface="Times New Roman" panose="02020603050405020304" pitchFamily="18" charset="0"/>
              </a:rPr>
              <a:t>, is </a:t>
            </a:r>
            <a:r>
              <a:rPr lang="en-US" sz="4800" u="sng" dirty="0">
                <a:solidFill>
                  <a:srgbClr val="FFFF00"/>
                </a:solidFill>
                <a:latin typeface="Times New Roman" panose="02020603050405020304" pitchFamily="18" charset="0"/>
                <a:cs typeface="Times New Roman" panose="02020603050405020304" pitchFamily="18" charset="0"/>
              </a:rPr>
              <a:t>the last act in the drama</a:t>
            </a:r>
            <a:r>
              <a:rPr lang="en-US" sz="4800" dirty="0">
                <a:solidFill>
                  <a:prstClr val="white"/>
                </a:solidFill>
                <a:latin typeface="Times New Roman" panose="02020603050405020304" pitchFamily="18" charset="0"/>
                <a:cs typeface="Times New Roman" panose="02020603050405020304" pitchFamily="18" charset="0"/>
              </a:rPr>
              <a:t>. When this substitution becomes universal, God will reveal Himself. </a:t>
            </a:r>
            <a:r>
              <a:rPr lang="en-US" sz="4800" dirty="0">
                <a:solidFill>
                  <a:srgbClr val="FFFF00"/>
                </a:solidFill>
                <a:latin typeface="Times New Roman" panose="02020603050405020304" pitchFamily="18" charset="0"/>
                <a:cs typeface="Times New Roman" panose="02020603050405020304" pitchFamily="18" charset="0"/>
              </a:rPr>
              <a:t>He will arise </a:t>
            </a:r>
            <a:r>
              <a:rPr lang="en-US" sz="4800" dirty="0">
                <a:solidFill>
                  <a:prstClr val="white"/>
                </a:solidFill>
                <a:latin typeface="Times New Roman" panose="02020603050405020304" pitchFamily="18" charset="0"/>
                <a:cs typeface="Times New Roman" panose="02020603050405020304" pitchFamily="18" charset="0"/>
              </a:rPr>
              <a:t>in His majesty to shake terribly the earth.</a:t>
            </a:r>
          </a:p>
        </p:txBody>
      </p:sp>
    </p:spTree>
    <p:extLst>
      <p:ext uri="{BB962C8B-B14F-4D97-AF65-F5344CB8AC3E}">
        <p14:creationId xmlns:p14="http://schemas.microsoft.com/office/powerpoint/2010/main" val="3313708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solidFill>
                  <a:srgbClr val="FFFF00"/>
                </a:solidFill>
                <a:latin typeface="Times New Roman" panose="02020603050405020304" pitchFamily="18" charset="0"/>
                <a:cs typeface="Times New Roman" panose="02020603050405020304" pitchFamily="18" charset="0"/>
              </a:rPr>
              <a:t>Thousands Converted in a Day</a:t>
            </a:r>
          </a:p>
        </p:txBody>
      </p:sp>
      <p:sp>
        <p:nvSpPr>
          <p:cNvPr id="3" name="Content Placeholder 2"/>
          <p:cNvSpPr>
            <a:spLocks noGrp="1"/>
          </p:cNvSpPr>
          <p:nvPr>
            <p:ph idx="1"/>
          </p:nvPr>
        </p:nvSpPr>
        <p:spPr>
          <a:xfrm>
            <a:off x="206062" y="1352282"/>
            <a:ext cx="11822806" cy="5383369"/>
          </a:xfrm>
        </p:spPr>
        <p:txBody>
          <a:bodyPr anchor="ctr">
            <a:normAutofit fontScale="85000" lnSpcReduction="20000"/>
          </a:bodyPr>
          <a:lstStyle/>
          <a:p>
            <a:r>
              <a:rPr lang="en-US" sz="4800" dirty="0" smtClean="0">
                <a:solidFill>
                  <a:prstClr val="white"/>
                </a:solidFill>
                <a:latin typeface="Times New Roman" panose="02020603050405020304" pitchFamily="18" charset="0"/>
                <a:cs typeface="Times New Roman" panose="02020603050405020304" pitchFamily="18" charset="0"/>
              </a:rPr>
              <a:t>“</a:t>
            </a:r>
            <a:r>
              <a:rPr lang="en-US" sz="4800" dirty="0">
                <a:solidFill>
                  <a:prstClr val="white"/>
                </a:solidFill>
                <a:latin typeface="Times New Roman" panose="02020603050405020304" pitchFamily="18" charset="0"/>
                <a:cs typeface="Times New Roman" panose="02020603050405020304" pitchFamily="18" charset="0"/>
              </a:rPr>
              <a:t>Thousands in the eleventh hour will see and acknowledge the truth.... These conversions to truth will be made with a </a:t>
            </a:r>
            <a:r>
              <a:rPr lang="en-US" sz="4800" u="sng" dirty="0">
                <a:solidFill>
                  <a:srgbClr val="FFFF00"/>
                </a:solidFill>
                <a:latin typeface="Times New Roman" panose="02020603050405020304" pitchFamily="18" charset="0"/>
                <a:cs typeface="Times New Roman" panose="02020603050405020304" pitchFamily="18" charset="0"/>
              </a:rPr>
              <a:t>rapidity</a:t>
            </a:r>
            <a:r>
              <a:rPr lang="en-US" sz="4800" dirty="0">
                <a:solidFill>
                  <a:prstClr val="white"/>
                </a:solidFill>
                <a:latin typeface="Times New Roman" panose="02020603050405020304" pitchFamily="18" charset="0"/>
                <a:cs typeface="Times New Roman" panose="02020603050405020304" pitchFamily="18" charset="0"/>
              </a:rPr>
              <a:t> that will </a:t>
            </a:r>
            <a:r>
              <a:rPr lang="en-US" sz="4800" dirty="0">
                <a:solidFill>
                  <a:srgbClr val="FFFF00"/>
                </a:solidFill>
                <a:latin typeface="Times New Roman" panose="02020603050405020304" pitchFamily="18" charset="0"/>
                <a:cs typeface="Times New Roman" panose="02020603050405020304" pitchFamily="18" charset="0"/>
              </a:rPr>
              <a:t>surprise the church</a:t>
            </a:r>
            <a:r>
              <a:rPr lang="en-US" sz="4800" dirty="0">
                <a:solidFill>
                  <a:prstClr val="white"/>
                </a:solidFill>
                <a:latin typeface="Times New Roman" panose="02020603050405020304" pitchFamily="18" charset="0"/>
                <a:cs typeface="Times New Roman" panose="02020603050405020304" pitchFamily="18" charset="0"/>
              </a:rPr>
              <a:t>, and God’s name alone will be glorified.” </a:t>
            </a:r>
          </a:p>
          <a:p>
            <a:r>
              <a:rPr lang="en-US" sz="4800" dirty="0">
                <a:solidFill>
                  <a:prstClr val="white"/>
                </a:solidFill>
                <a:latin typeface="Times New Roman" panose="02020603050405020304" pitchFamily="18" charset="0"/>
                <a:cs typeface="Times New Roman" panose="02020603050405020304" pitchFamily="18" charset="0"/>
              </a:rPr>
              <a:t>—</a:t>
            </a:r>
            <a:r>
              <a:rPr lang="en-US" sz="4800" i="1" dirty="0">
                <a:solidFill>
                  <a:prstClr val="white"/>
                </a:solidFill>
                <a:latin typeface="Times New Roman" panose="02020603050405020304" pitchFamily="18" charset="0"/>
                <a:cs typeface="Times New Roman" panose="02020603050405020304" pitchFamily="18" charset="0"/>
              </a:rPr>
              <a:t>Selected Messages 2:16 (1890). {LDE 212.1}</a:t>
            </a:r>
          </a:p>
          <a:p>
            <a:endParaRPr lang="en-US" sz="4800" i="1" dirty="0">
              <a:solidFill>
                <a:prstClr val="white"/>
              </a:solidFill>
              <a:latin typeface="Times New Roman" panose="02020603050405020304" pitchFamily="18" charset="0"/>
              <a:cs typeface="Times New Roman" panose="02020603050405020304" pitchFamily="18" charset="0"/>
            </a:endParaRPr>
          </a:p>
          <a:p>
            <a:r>
              <a:rPr lang="en-US" sz="4800" dirty="0">
                <a:solidFill>
                  <a:prstClr val="white"/>
                </a:solidFill>
                <a:latin typeface="Times New Roman" panose="02020603050405020304" pitchFamily="18" charset="0"/>
                <a:cs typeface="Times New Roman" panose="02020603050405020304" pitchFamily="18" charset="0"/>
              </a:rPr>
              <a:t>“There will be </a:t>
            </a:r>
            <a:r>
              <a:rPr lang="en-US" sz="4800" dirty="0">
                <a:solidFill>
                  <a:srgbClr val="FFFF00"/>
                </a:solidFill>
                <a:latin typeface="Times New Roman" panose="02020603050405020304" pitchFamily="18" charset="0"/>
                <a:cs typeface="Times New Roman" panose="02020603050405020304" pitchFamily="18" charset="0"/>
              </a:rPr>
              <a:t>thousands converted</a:t>
            </a:r>
            <a:r>
              <a:rPr lang="en-US" sz="4800" dirty="0">
                <a:solidFill>
                  <a:prstClr val="white"/>
                </a:solidFill>
                <a:latin typeface="Times New Roman" panose="02020603050405020304" pitchFamily="18" charset="0"/>
                <a:cs typeface="Times New Roman" panose="02020603050405020304" pitchFamily="18" charset="0"/>
              </a:rPr>
              <a:t> to the truth in a day who </a:t>
            </a:r>
            <a:r>
              <a:rPr lang="en-US" sz="4800" u="sng" dirty="0">
                <a:solidFill>
                  <a:srgbClr val="FFFF00"/>
                </a:solidFill>
                <a:latin typeface="Times New Roman" panose="02020603050405020304" pitchFamily="18" charset="0"/>
                <a:cs typeface="Times New Roman" panose="02020603050405020304" pitchFamily="18" charset="0"/>
              </a:rPr>
              <a:t>at the eleventh hour</a:t>
            </a:r>
            <a:r>
              <a:rPr lang="en-US" sz="4800" dirty="0">
                <a:solidFill>
                  <a:prstClr val="white"/>
                </a:solidFill>
                <a:latin typeface="Times New Roman" panose="02020603050405020304" pitchFamily="18" charset="0"/>
                <a:cs typeface="Times New Roman" panose="02020603050405020304" pitchFamily="18" charset="0"/>
              </a:rPr>
              <a:t> see and acknowledge the truth and the movements of the Spirit of God.”</a:t>
            </a:r>
          </a:p>
          <a:p>
            <a:r>
              <a:rPr lang="en-US" sz="4800" dirty="0">
                <a:solidFill>
                  <a:prstClr val="white"/>
                </a:solidFill>
                <a:latin typeface="Times New Roman" panose="02020603050405020304" pitchFamily="18" charset="0"/>
                <a:cs typeface="Times New Roman" panose="02020603050405020304" pitchFamily="18" charset="0"/>
              </a:rPr>
              <a:t>—</a:t>
            </a:r>
            <a:r>
              <a:rPr lang="en-US" sz="4800" i="1" dirty="0">
                <a:solidFill>
                  <a:prstClr val="white"/>
                </a:solidFill>
                <a:latin typeface="Times New Roman" panose="02020603050405020304" pitchFamily="18" charset="0"/>
                <a:cs typeface="Times New Roman" panose="02020603050405020304" pitchFamily="18" charset="0"/>
              </a:rPr>
              <a:t>EGW’88 755 (1890). {LDE 212.2}</a:t>
            </a:r>
          </a:p>
        </p:txBody>
      </p:sp>
    </p:spTree>
    <p:extLst>
      <p:ext uri="{BB962C8B-B14F-4D97-AF65-F5344CB8AC3E}">
        <p14:creationId xmlns:p14="http://schemas.microsoft.com/office/powerpoint/2010/main" val="1643555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solidFill>
                  <a:prstClr val="white"/>
                </a:solidFill>
                <a:latin typeface="Times New Roman" panose="02020603050405020304" pitchFamily="18" charset="0"/>
                <a:cs typeface="Times New Roman" panose="02020603050405020304" pitchFamily="18" charset="0"/>
              </a:rPr>
              <a:t>Acts 13:40-41 KJB</a:t>
            </a:r>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400" dirty="0"/>
              <a:t>Act 13:40  Beware therefore, lest that come upon you, which is spoken of in the </a:t>
            </a:r>
            <a:r>
              <a:rPr lang="en-US" sz="4400" dirty="0" smtClean="0"/>
              <a:t>prophets;</a:t>
            </a:r>
          </a:p>
          <a:p>
            <a:endParaRPr lang="en-US" sz="4400" dirty="0"/>
          </a:p>
          <a:p>
            <a:r>
              <a:rPr lang="en-US" sz="4400" dirty="0" smtClean="0"/>
              <a:t>Act </a:t>
            </a:r>
            <a:r>
              <a:rPr lang="en-US" sz="4400" dirty="0"/>
              <a:t>13:41  Behold, ye despisers, and </a:t>
            </a:r>
            <a:r>
              <a:rPr lang="en-US" sz="4400" b="1" u="sng" dirty="0">
                <a:solidFill>
                  <a:srgbClr val="FFFF00"/>
                </a:solidFill>
              </a:rPr>
              <a:t>wonder</a:t>
            </a:r>
            <a:r>
              <a:rPr lang="en-US" sz="4400" dirty="0"/>
              <a:t>, and perish: for I work a work in your days, </a:t>
            </a:r>
            <a:r>
              <a:rPr lang="en-US" sz="4400" dirty="0">
                <a:solidFill>
                  <a:srgbClr val="FFFF00"/>
                </a:solidFill>
              </a:rPr>
              <a:t>a work which ye shall in no wise believe, though a man declare it unto you</a:t>
            </a:r>
            <a:r>
              <a:rPr lang="en-US" sz="4400" dirty="0"/>
              <a:t>. </a:t>
            </a:r>
          </a:p>
        </p:txBody>
      </p:sp>
    </p:spTree>
    <p:extLst>
      <p:ext uri="{BB962C8B-B14F-4D97-AF65-F5344CB8AC3E}">
        <p14:creationId xmlns:p14="http://schemas.microsoft.com/office/powerpoint/2010/main" val="101672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a:latin typeface="Times New Roman" panose="02020603050405020304" pitchFamily="18" charset="0"/>
                <a:cs typeface="Times New Roman" panose="02020603050405020304" pitchFamily="18" charset="0"/>
              </a:rPr>
              <a:t>Isaiah </a:t>
            </a:r>
            <a:r>
              <a:rPr lang="en-US" sz="6000" b="1" dirty="0" smtClean="0">
                <a:latin typeface="Times New Roman" panose="02020603050405020304" pitchFamily="18" charset="0"/>
                <a:cs typeface="Times New Roman" panose="02020603050405020304" pitchFamily="18" charset="0"/>
              </a:rPr>
              <a:t>8:18 NKJV</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latin typeface="Times New Roman" panose="02020603050405020304" pitchFamily="18" charset="0"/>
                <a:cs typeface="Times New Roman" panose="02020603050405020304" pitchFamily="18" charset="0"/>
              </a:rPr>
              <a:t>Here am I and the children whom the </a:t>
            </a:r>
            <a:r>
              <a:rPr lang="en-US" sz="4800" cap="small" dirty="0">
                <a:latin typeface="Times New Roman" panose="02020603050405020304" pitchFamily="18" charset="0"/>
                <a:cs typeface="Times New Roman" panose="02020603050405020304" pitchFamily="18" charset="0"/>
              </a:rPr>
              <a:t>Lord</a:t>
            </a:r>
            <a:r>
              <a:rPr lang="en-US" sz="4800" dirty="0">
                <a:latin typeface="Times New Roman" panose="02020603050405020304" pitchFamily="18" charset="0"/>
                <a:cs typeface="Times New Roman" panose="02020603050405020304" pitchFamily="18" charset="0"/>
              </a:rPr>
              <a:t> has given me!</a:t>
            </a:r>
            <a:br>
              <a:rPr lang="en-US" sz="4800" dirty="0">
                <a:latin typeface="Times New Roman" panose="02020603050405020304" pitchFamily="18" charset="0"/>
                <a:cs typeface="Times New Roman" panose="02020603050405020304" pitchFamily="18" charset="0"/>
              </a:rPr>
            </a:br>
            <a:r>
              <a:rPr lang="en-US" sz="4800" i="1" dirty="0">
                <a:solidFill>
                  <a:srgbClr val="FFFF00"/>
                </a:solidFill>
                <a:latin typeface="Times New Roman" panose="02020603050405020304" pitchFamily="18" charset="0"/>
                <a:cs typeface="Times New Roman" panose="02020603050405020304" pitchFamily="18" charset="0"/>
              </a:rPr>
              <a:t>We</a:t>
            </a:r>
            <a:r>
              <a:rPr lang="en-US" sz="4800" dirty="0">
                <a:solidFill>
                  <a:srgbClr val="FFFF00"/>
                </a:solidFill>
                <a:latin typeface="Times New Roman" panose="02020603050405020304" pitchFamily="18" charset="0"/>
                <a:cs typeface="Times New Roman" panose="02020603050405020304" pitchFamily="18" charset="0"/>
              </a:rPr>
              <a:t> are for </a:t>
            </a:r>
            <a:r>
              <a:rPr lang="en-US" sz="4800" u="sng" dirty="0">
                <a:solidFill>
                  <a:srgbClr val="FFFF00"/>
                </a:solidFill>
                <a:latin typeface="Times New Roman" panose="02020603050405020304" pitchFamily="18" charset="0"/>
                <a:cs typeface="Times New Roman" panose="02020603050405020304" pitchFamily="18" charset="0"/>
              </a:rPr>
              <a:t>signs</a:t>
            </a:r>
            <a:r>
              <a:rPr lang="en-US" sz="4800" dirty="0">
                <a:solidFill>
                  <a:srgbClr val="FFFF00"/>
                </a:solidFill>
                <a:latin typeface="Times New Roman" panose="02020603050405020304" pitchFamily="18" charset="0"/>
                <a:cs typeface="Times New Roman" panose="02020603050405020304" pitchFamily="18" charset="0"/>
              </a:rPr>
              <a:t> and </a:t>
            </a:r>
            <a:r>
              <a:rPr lang="en-US" sz="4800" u="sng" dirty="0">
                <a:solidFill>
                  <a:srgbClr val="FFFF00"/>
                </a:solidFill>
                <a:latin typeface="Times New Roman" panose="02020603050405020304" pitchFamily="18" charset="0"/>
                <a:cs typeface="Times New Roman" panose="02020603050405020304" pitchFamily="18" charset="0"/>
              </a:rPr>
              <a:t>wonders</a:t>
            </a:r>
            <a:r>
              <a:rPr lang="en-US" sz="4800" dirty="0">
                <a:latin typeface="Times New Roman" panose="02020603050405020304" pitchFamily="18" charset="0"/>
                <a:cs typeface="Times New Roman" panose="02020603050405020304" pitchFamily="18" charset="0"/>
              </a:rPr>
              <a:t> in Israel</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From the </a:t>
            </a:r>
            <a:r>
              <a:rPr lang="en-US" sz="4800" cap="small" dirty="0">
                <a:latin typeface="Times New Roman" panose="02020603050405020304" pitchFamily="18" charset="0"/>
                <a:cs typeface="Times New Roman" panose="02020603050405020304" pitchFamily="18" charset="0"/>
              </a:rPr>
              <a:t>Lord</a:t>
            </a:r>
            <a:r>
              <a:rPr lang="en-US" sz="4800" dirty="0">
                <a:latin typeface="Times New Roman" panose="02020603050405020304" pitchFamily="18" charset="0"/>
                <a:cs typeface="Times New Roman" panose="02020603050405020304" pitchFamily="18" charset="0"/>
              </a:rPr>
              <a:t> of hosts,</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Who dwells in Mount Zion.</a:t>
            </a:r>
          </a:p>
        </p:txBody>
      </p:sp>
    </p:spTree>
    <p:extLst>
      <p:ext uri="{BB962C8B-B14F-4D97-AF65-F5344CB8AC3E}">
        <p14:creationId xmlns:p14="http://schemas.microsoft.com/office/powerpoint/2010/main" val="159785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(Overview)</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fontScale="92500" lnSpcReduction="10000"/>
          </a:bodyPr>
          <a:lstStyle/>
          <a:p>
            <a:r>
              <a:rPr lang="en-US" sz="4800" b="1" dirty="0" smtClean="0">
                <a:solidFill>
                  <a:srgbClr val="FFFF00"/>
                </a:solidFill>
              </a:rPr>
              <a:t>Day </a:t>
            </a:r>
            <a:r>
              <a:rPr lang="en-US" sz="4800" b="1" dirty="0">
                <a:solidFill>
                  <a:srgbClr val="FFFF00"/>
                </a:solidFill>
              </a:rPr>
              <a:t>4</a:t>
            </a:r>
            <a:r>
              <a:rPr lang="en-US" sz="4800" dirty="0"/>
              <a:t> – God made </a:t>
            </a:r>
            <a:r>
              <a:rPr lang="en-US" sz="4800" dirty="0">
                <a:solidFill>
                  <a:srgbClr val="FFFF00"/>
                </a:solidFill>
              </a:rPr>
              <a:t>distinction</a:t>
            </a:r>
            <a:r>
              <a:rPr lang="en-US" sz="4800" dirty="0"/>
              <a:t> between the Greater Light, the Lesser Light and the stars, which was to shine upon all the earth.</a:t>
            </a:r>
          </a:p>
          <a:p>
            <a:endParaRPr lang="en-US" sz="1100" dirty="0"/>
          </a:p>
          <a:p>
            <a:r>
              <a:rPr lang="en-US" sz="4800" b="1" dirty="0">
                <a:solidFill>
                  <a:srgbClr val="FFFF00"/>
                </a:solidFill>
              </a:rPr>
              <a:t>Day 5</a:t>
            </a:r>
            <a:r>
              <a:rPr lang="en-US" sz="4800" dirty="0"/>
              <a:t> – God made </a:t>
            </a:r>
            <a:r>
              <a:rPr lang="en-US" sz="4800" dirty="0">
                <a:solidFill>
                  <a:srgbClr val="FFFF00"/>
                </a:solidFill>
              </a:rPr>
              <a:t>distinction</a:t>
            </a:r>
            <a:r>
              <a:rPr lang="en-US" sz="4800" dirty="0"/>
              <a:t> between Birds of the air and Fishes of the Sea.</a:t>
            </a:r>
          </a:p>
          <a:p>
            <a:endParaRPr lang="en-US" sz="1100" dirty="0"/>
          </a:p>
          <a:p>
            <a:r>
              <a:rPr lang="en-US" sz="4800" b="1" dirty="0">
                <a:solidFill>
                  <a:srgbClr val="FFFF00"/>
                </a:solidFill>
              </a:rPr>
              <a:t>Day 6</a:t>
            </a:r>
            <a:r>
              <a:rPr lang="en-US" sz="4800" dirty="0"/>
              <a:t> – God made </a:t>
            </a:r>
            <a:r>
              <a:rPr lang="en-US" sz="4800" dirty="0">
                <a:solidFill>
                  <a:srgbClr val="FFFF00"/>
                </a:solidFill>
              </a:rPr>
              <a:t>distinction</a:t>
            </a:r>
            <a:r>
              <a:rPr lang="en-US" sz="4800" dirty="0"/>
              <a:t> between Beasts of the earth and Mankind (Adam), and between Man and Woman</a:t>
            </a:r>
            <a:r>
              <a:rPr lang="en-US" sz="4800" dirty="0" smtClean="0"/>
              <a:t>.</a:t>
            </a:r>
            <a:endParaRPr lang="en-US" sz="4800" dirty="0"/>
          </a:p>
        </p:txBody>
      </p:sp>
    </p:spTree>
    <p:extLst>
      <p:ext uri="{BB962C8B-B14F-4D97-AF65-F5344CB8AC3E}">
        <p14:creationId xmlns:p14="http://schemas.microsoft.com/office/powerpoint/2010/main" val="329283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(Overview)</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rPr>
              <a:t>Day </a:t>
            </a:r>
            <a:r>
              <a:rPr lang="en-US" sz="4800" b="1" dirty="0">
                <a:solidFill>
                  <a:srgbClr val="FFFF00"/>
                </a:solidFill>
              </a:rPr>
              <a:t>7</a:t>
            </a:r>
            <a:r>
              <a:rPr lang="en-US" sz="4800" dirty="0"/>
              <a:t> – God made </a:t>
            </a:r>
            <a:r>
              <a:rPr lang="en-US" sz="4800" dirty="0">
                <a:solidFill>
                  <a:srgbClr val="FFFF00"/>
                </a:solidFill>
              </a:rPr>
              <a:t>distinction</a:t>
            </a:r>
            <a:r>
              <a:rPr lang="en-US" sz="4800" dirty="0"/>
              <a:t> between Common time and work and Holy/Sacred time and rest.</a:t>
            </a:r>
          </a:p>
        </p:txBody>
      </p:sp>
    </p:spTree>
    <p:extLst>
      <p:ext uri="{BB962C8B-B14F-4D97-AF65-F5344CB8AC3E}">
        <p14:creationId xmlns:p14="http://schemas.microsoft.com/office/powerpoint/2010/main" val="47872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latin typeface="Times New Roman" panose="02020603050405020304" pitchFamily="18" charset="0"/>
                <a:cs typeface="Times New Roman" panose="02020603050405020304" pitchFamily="18" charset="0"/>
              </a:rPr>
              <a:t>Genesis 1:1-2:3 (Gospel)</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b="1" dirty="0" smtClean="0">
                <a:solidFill>
                  <a:srgbClr val="FFFF00"/>
                </a:solidFill>
              </a:rPr>
              <a:t>Day 1</a:t>
            </a:r>
            <a:r>
              <a:rPr lang="en-US" sz="4800" dirty="0" smtClean="0"/>
              <a:t> – God </a:t>
            </a:r>
            <a:r>
              <a:rPr lang="en-US" sz="4800" dirty="0" smtClean="0">
                <a:solidFill>
                  <a:srgbClr val="FFFF00"/>
                </a:solidFill>
              </a:rPr>
              <a:t>separated</a:t>
            </a:r>
            <a:r>
              <a:rPr lang="en-US" sz="4800" dirty="0" smtClean="0"/>
              <a:t> Light from Darkness.</a:t>
            </a:r>
            <a:endParaRPr lang="en-US" sz="4800" dirty="0"/>
          </a:p>
        </p:txBody>
      </p:sp>
    </p:spTree>
    <p:extLst>
      <p:ext uri="{BB962C8B-B14F-4D97-AF65-F5344CB8AC3E}">
        <p14:creationId xmlns:p14="http://schemas.microsoft.com/office/powerpoint/2010/main" val="353398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1" y="17392"/>
            <a:ext cx="11809927" cy="1325563"/>
          </a:xfrm>
        </p:spPr>
        <p:txBody>
          <a:bodyPr>
            <a:normAutofit/>
          </a:bodyPr>
          <a:lstStyle/>
          <a:p>
            <a:pPr algn="ctr"/>
            <a:r>
              <a:rPr lang="en-US" sz="6000" b="1" dirty="0" smtClean="0"/>
              <a:t>1 Peter 2:9 KJB</a:t>
            </a:r>
            <a:endParaRPr lang="en-US" sz="6000" b="1" dirty="0"/>
          </a:p>
        </p:txBody>
      </p:sp>
      <p:sp>
        <p:nvSpPr>
          <p:cNvPr id="3" name="Content Placeholder 2"/>
          <p:cNvSpPr>
            <a:spLocks noGrp="1"/>
          </p:cNvSpPr>
          <p:nvPr>
            <p:ph idx="1"/>
          </p:nvPr>
        </p:nvSpPr>
        <p:spPr>
          <a:xfrm>
            <a:off x="206062" y="1352282"/>
            <a:ext cx="11822806" cy="5383369"/>
          </a:xfrm>
        </p:spPr>
        <p:txBody>
          <a:bodyPr anchor="ctr">
            <a:normAutofit/>
          </a:bodyPr>
          <a:lstStyle/>
          <a:p>
            <a:r>
              <a:rPr lang="en-US" sz="4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ye are a chosen generation, a royal priesthood, an holy nation, a peculiar people; that ye should </a:t>
            </a:r>
            <a:r>
              <a:rPr lang="en-US" sz="480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shew</a:t>
            </a:r>
            <a:r>
              <a:rPr lang="en-US" sz="4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forth the praises of him who hath </a:t>
            </a:r>
            <a:r>
              <a:rPr lang="en-US" sz="4800"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called you out of darkness into his </a:t>
            </a:r>
            <a:r>
              <a:rPr lang="en-US" sz="4800" u="sng"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marvellous</a:t>
            </a:r>
            <a:r>
              <a:rPr lang="en-US" sz="4800"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light</a:t>
            </a:r>
            <a:r>
              <a:rPr lang="en-US" sz="4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800" dirty="0"/>
          </a:p>
        </p:txBody>
      </p:sp>
    </p:spTree>
    <p:extLst>
      <p:ext uri="{BB962C8B-B14F-4D97-AF65-F5344CB8AC3E}">
        <p14:creationId xmlns:p14="http://schemas.microsoft.com/office/powerpoint/2010/main" val="48457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3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141357</TotalTime>
  <Words>2171</Words>
  <Application>Microsoft Office PowerPoint</Application>
  <PresentationFormat>Custom</PresentationFormat>
  <Paragraphs>175</Paragraphs>
  <Slides>58</Slides>
  <Notes>0</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31_office theme</vt:lpstr>
      <vt:lpstr>35_office theme</vt:lpstr>
      <vt:lpstr>PowerPoint Presentation</vt:lpstr>
      <vt:lpstr>PowerPoint Presentation</vt:lpstr>
      <vt:lpstr>Ezekiel 20:12, 19</vt:lpstr>
      <vt:lpstr>PowerPoint Presentation</vt:lpstr>
      <vt:lpstr>Genesis 1:1-2:3 (Overview)</vt:lpstr>
      <vt:lpstr>Genesis 1:1-2:3 (Overview)</vt:lpstr>
      <vt:lpstr>Genesis 1:1-2:3 (Overview)</vt:lpstr>
      <vt:lpstr>Genesis 1:1-2:3 (Gospel)</vt:lpstr>
      <vt:lpstr>1 Peter 2:9 KJB</vt:lpstr>
      <vt:lpstr>Genesis 1:1-2:3 (Gospel)</vt:lpstr>
      <vt:lpstr>2 Corinthians 6:17 KJB</vt:lpstr>
      <vt:lpstr>Genesis 1:1-2:3 (Gospel)</vt:lpstr>
      <vt:lpstr>Galatians 5:13,16, 22-23 NKJV</vt:lpstr>
      <vt:lpstr>Genesis 1:1-2:3 (Gospel)</vt:lpstr>
      <vt:lpstr>Matthew 5:14,16 NKJV</vt:lpstr>
      <vt:lpstr>Genesis 1:1-2:3 (Gospel)</vt:lpstr>
      <vt:lpstr>Matthew 28:19,20 KJB</vt:lpstr>
      <vt:lpstr>Genesis 1:1-2:3 (Gospel)</vt:lpstr>
      <vt:lpstr>2 Corinthians 5:17 NKJV</vt:lpstr>
      <vt:lpstr>Genesis 1:1-2:3 (Gospel)</vt:lpstr>
      <vt:lpstr>Matthew 11:28-29 NKJV</vt:lpstr>
      <vt:lpstr>What did we notice in Genesis?</vt:lpstr>
      <vt:lpstr>Numbers 6:1-4 … NKJV</vt:lpstr>
      <vt:lpstr>Numbers 6:5-8 NKJV</vt:lpstr>
      <vt:lpstr>Day 4</vt:lpstr>
      <vt:lpstr>Day 4</vt:lpstr>
      <vt:lpstr>PowerPoint Presentation</vt:lpstr>
      <vt:lpstr>PowerPoint Presentation</vt:lpstr>
      <vt:lpstr>PowerPoint Presentation</vt:lpstr>
      <vt:lpstr>Great Controversy p. 648</vt:lpstr>
      <vt:lpstr>PowerPoint Presentation</vt:lpstr>
      <vt:lpstr>Ecclesiastes 3:1-8,17 KJB</vt:lpstr>
      <vt:lpstr>Ecclesiastes 3:1-8,17 KJB</vt:lpstr>
      <vt:lpstr>Ecclesiastes 3:1-8,17 KJB</vt:lpstr>
      <vt:lpstr>Ecclesiastes 3:1-8,17 KJB</vt:lpstr>
      <vt:lpstr>Ecclesiastes 3:1-8,17 KJB</vt:lpstr>
      <vt:lpstr>Ecclesiastes 3:1-8,17 KJB</vt:lpstr>
      <vt:lpstr>Ecclesiastes 3:1-8,17 KJB</vt:lpstr>
      <vt:lpstr>Matthew 24:3, 14 NKJV</vt:lpstr>
      <vt:lpstr>PowerPoint Presentation</vt:lpstr>
      <vt:lpstr>PowerPoint Presentation</vt:lpstr>
      <vt:lpstr>Matthew 12:1-42 KJB (Summary)</vt:lpstr>
      <vt:lpstr>Matthew 12:1-42 KJB (Summary)</vt:lpstr>
      <vt:lpstr>Matthew 12:1-42 KJB (Summary)</vt:lpstr>
      <vt:lpstr>Matthew 12:1-42 KJB (Summary)</vt:lpstr>
      <vt:lpstr>Matthew 12:1-42 KJB (Summary)</vt:lpstr>
      <vt:lpstr>Matthew 12:1-42 KJB (Summary)</vt:lpstr>
      <vt:lpstr>Luke 11:30 NKJV</vt:lpstr>
      <vt:lpstr>Luke 2:34</vt:lpstr>
      <vt:lpstr>Revelation 13:11-14 NKJV</vt:lpstr>
      <vt:lpstr>Great Controversy p. 624, 625</vt:lpstr>
      <vt:lpstr>Great Controversy p. 624, 625</vt:lpstr>
      <vt:lpstr>Great Controversy p. 624, 625</vt:lpstr>
      <vt:lpstr>Great Controversy p. 624, 625</vt:lpstr>
      <vt:lpstr>Christian Service p. 50.2</vt:lpstr>
      <vt:lpstr>Thousands Converted in a Day</vt:lpstr>
      <vt:lpstr>Acts 13:40-41 KJB</vt:lpstr>
      <vt:lpstr>Isaiah 8:18 NKJV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Kili Silafau</dc:creator>
  <cp:lastModifiedBy>AWHN</cp:lastModifiedBy>
  <cp:revision>402</cp:revision>
  <dcterms:created xsi:type="dcterms:W3CDTF">2018-09-26T18:56:56Z</dcterms:created>
  <dcterms:modified xsi:type="dcterms:W3CDTF">2019-03-04T01:48:39Z</dcterms:modified>
</cp:coreProperties>
</file>