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8" d="100"/>
          <a:sy n="58" d="100"/>
        </p:scale>
        <p:origin x="-1144"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4055514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17"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118" name="Title Text"/>
          <p:cNvSpPr txBox="1">
            <a:spLocks noGrp="1"/>
          </p:cNvSpPr>
          <p:nvPr>
            <p:ph type="title"/>
          </p:nvPr>
        </p:nvSpPr>
        <p:spPr>
          <a:prstGeom prst="rect">
            <a:avLst/>
          </a:prstGeom>
        </p:spPr>
        <p:txBody>
          <a:bodyPr/>
          <a:lstStyle/>
          <a:p>
            <a:r>
              <a:t>Title Text</a:t>
            </a:r>
          </a:p>
        </p:txBody>
      </p:sp>
      <p:sp>
        <p:nvSpPr>
          <p:cNvPr id="119"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27" name="Image"/>
          <p:cNvSpPr>
            <a:spLocks noGrp="1"/>
          </p:cNvSpPr>
          <p:nvPr>
            <p:ph type="pic" sz="half" idx="13"/>
          </p:nvPr>
        </p:nvSpPr>
        <p:spPr>
          <a:xfrm>
            <a:off x="3454400" y="1803400"/>
            <a:ext cx="6096000" cy="4572000"/>
          </a:xfrm>
          <a:prstGeom prst="rect">
            <a:avLst/>
          </a:prstGeom>
        </p:spPr>
        <p:txBody>
          <a:bodyPr lIns="91439" tIns="45719" rIns="91439" bIns="45719" anchor="t">
            <a:noAutofit/>
          </a:bodyPr>
          <a:lstStyle/>
          <a:p>
            <a:endParaRPr/>
          </a:p>
        </p:txBody>
      </p:sp>
      <p:sp>
        <p:nvSpPr>
          <p:cNvPr id="128" name="Title Text"/>
          <p:cNvSpPr txBox="1">
            <a:spLocks noGrp="1"/>
          </p:cNvSpPr>
          <p:nvPr>
            <p:ph type="title"/>
          </p:nvPr>
        </p:nvSpPr>
        <p:spPr>
          <a:xfrm>
            <a:off x="1270000" y="7366000"/>
            <a:ext cx="10464800" cy="1701800"/>
          </a:xfrm>
          <a:prstGeom prst="rect">
            <a:avLst/>
          </a:prstGeom>
        </p:spPr>
        <p:txBody>
          <a:bodyPr>
            <a:noAutofit/>
          </a:bodyPr>
          <a:lstStyle>
            <a:lvl1pPr>
              <a:defRPr sz="8400">
                <a:latin typeface="Gill Sans"/>
                <a:ea typeface="Gill Sans"/>
                <a:cs typeface="Gill Sans"/>
                <a:sym typeface="Gill Sans"/>
              </a:defRPr>
            </a:lvl1pPr>
          </a:lstStyle>
          <a:p>
            <a:r>
              <a:t>Title Text</a:t>
            </a:r>
          </a:p>
        </p:txBody>
      </p:sp>
      <p:sp>
        <p:nvSpPr>
          <p:cNvPr id="129" name="Slide Number"/>
          <p:cNvSpPr txBox="1">
            <a:spLocks noGrp="1"/>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9.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tif"/><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tif"/><Relationship Id="rId1" Type="http://schemas.openxmlformats.org/officeDocument/2006/relationships/slideLayout" Target="../slideLayouts/slideLayout12.xml"/><Relationship Id="rId2" Type="http://schemas.openxmlformats.org/officeDocument/2006/relationships/image" Target="../media/image28.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tif"/><Relationship Id="rId1" Type="http://schemas.openxmlformats.org/officeDocument/2006/relationships/slideLayout" Target="../slideLayouts/slideLayout12.xml"/><Relationship Id="rId2" Type="http://schemas.openxmlformats.org/officeDocument/2006/relationships/image" Target="../media/image28.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 Id="rId11" Type="http://schemas.openxmlformats.org/officeDocument/2006/relationships/image" Target="../media/image44.jpeg"/><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image" Target="../media/image54.png"/><Relationship Id="rId5" Type="http://schemas.openxmlformats.org/officeDocument/2006/relationships/image" Target="../media/image55.tif"/><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tif"/><Relationship Id="rId1" Type="http://schemas.openxmlformats.org/officeDocument/2006/relationships/slideLayout" Target="../slideLayouts/slideLayout5.xml"/><Relationship Id="rId2"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tif"/></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tif"/><Relationship Id="rId3" Type="http://schemas.openxmlformats.org/officeDocument/2006/relationships/image" Target="../media/image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ortals to the Soul”"/>
          <p:cNvSpPr txBox="1">
            <a:spLocks noGrp="1"/>
          </p:cNvSpPr>
          <p:nvPr>
            <p:ph type="ctrTitle"/>
          </p:nvPr>
        </p:nvSpPr>
        <p:spPr>
          <a:xfrm>
            <a:off x="1270000" y="4168700"/>
            <a:ext cx="10464800" cy="1416200"/>
          </a:xfrm>
          <a:prstGeom prst="rect">
            <a:avLst/>
          </a:prstGeom>
        </p:spPr>
        <p:txBody>
          <a:bodyPr/>
          <a:lstStyle/>
          <a:p>
            <a:r>
              <a:t>“Portals to the Soul”</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When the unclean spirit is gone out of a man, he walketh through dry places, seeking rest, and findeth none."/>
          <p:cNvSpPr txBox="1"/>
          <p:nvPr/>
        </p:nvSpPr>
        <p:spPr>
          <a:xfrm>
            <a:off x="191665" y="1832174"/>
            <a:ext cx="12621470"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latin typeface="Helvetica Neue Light"/>
                <a:ea typeface="Helvetica Neue Light"/>
                <a:cs typeface="Helvetica Neue Light"/>
                <a:sym typeface="Helvetica Neue Light"/>
              </a:defRPr>
            </a:lvl1pPr>
          </a:lstStyle>
          <a:p>
            <a:r>
              <a:t>When the unclean spirit is gone out of a man, he walketh through dry places, seeking rest, and findeth none.</a:t>
            </a:r>
          </a:p>
        </p:txBody>
      </p:sp>
      <p:sp>
        <p:nvSpPr>
          <p:cNvPr id="166" name="Matthew 12:43"/>
          <p:cNvSpPr txBox="1"/>
          <p:nvPr/>
        </p:nvSpPr>
        <p:spPr>
          <a:xfrm>
            <a:off x="2916681" y="224285"/>
            <a:ext cx="7171437"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b="1">
                <a:latin typeface="Helvetica Neue"/>
                <a:ea typeface="Helvetica Neue"/>
                <a:cs typeface="Helvetica Neue"/>
                <a:sym typeface="Helvetica Neue"/>
              </a:defRPr>
            </a:lvl1pPr>
          </a:lstStyle>
          <a:p>
            <a:r>
              <a:t>Matthew 12:43</a:t>
            </a:r>
          </a:p>
        </p:txBody>
      </p:sp>
      <p:pic>
        <p:nvPicPr>
          <p:cNvPr id="167" name="Image" descr="Image"/>
          <p:cNvPicPr>
            <a:picLocks/>
          </p:cNvPicPr>
          <p:nvPr/>
        </p:nvPicPr>
        <p:blipFill>
          <a:blip r:embed="rId2">
            <a:extLst/>
          </a:blip>
          <a:stretch>
            <a:fillRect/>
          </a:stretch>
        </p:blipFill>
        <p:spPr>
          <a:xfrm>
            <a:off x="2405513" y="3467498"/>
            <a:ext cx="8662583" cy="57994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1102014648_univ_lsr_xl.jpg" descr="1102014648_univ_lsr_xl.jpg"/>
          <p:cNvPicPr>
            <a:picLocks noChangeAspect="1"/>
          </p:cNvPicPr>
          <p:nvPr/>
        </p:nvPicPr>
        <p:blipFill>
          <a:blip r:embed="rId2">
            <a:extLst/>
          </a:blip>
          <a:stretch>
            <a:fillRect/>
          </a:stretch>
        </p:blipFill>
        <p:spPr>
          <a:xfrm>
            <a:off x="0" y="1625600"/>
            <a:ext cx="13004800" cy="6502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jesus-and-the-pigs2.jpg" descr="jesus-and-the-pigs2.jpg"/>
          <p:cNvPicPr>
            <a:picLocks/>
          </p:cNvPicPr>
          <p:nvPr/>
        </p:nvPicPr>
        <p:blipFill>
          <a:blip r:embed="rId2">
            <a:extLst/>
          </a:blip>
          <a:stretch>
            <a:fillRect/>
          </a:stretch>
        </p:blipFill>
        <p:spPr>
          <a:xfrm>
            <a:off x="38100" y="1231900"/>
            <a:ext cx="12954000" cy="727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 descr="Image"/>
          <p:cNvPicPr>
            <a:picLocks/>
          </p:cNvPicPr>
          <p:nvPr/>
        </p:nvPicPr>
        <p:blipFill>
          <a:blip r:embed="rId2">
            <a:extLst/>
          </a:blip>
          <a:stretch>
            <a:fillRect/>
          </a:stretch>
        </p:blipFill>
        <p:spPr>
          <a:xfrm>
            <a:off x="865617" y="633338"/>
            <a:ext cx="11298966" cy="8474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 descr="Image"/>
          <p:cNvPicPr>
            <a:picLocks/>
          </p:cNvPicPr>
          <p:nvPr/>
        </p:nvPicPr>
        <p:blipFill>
          <a:blip r:embed="rId2">
            <a:extLst/>
          </a:blip>
          <a:stretch>
            <a:fillRect/>
          </a:stretch>
        </p:blipFill>
        <p:spPr>
          <a:xfrm>
            <a:off x="1663700" y="12700"/>
            <a:ext cx="9702800" cy="971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467.jpeg" descr="467.jpeg"/>
          <p:cNvPicPr>
            <a:picLocks noChangeAspect="1"/>
          </p:cNvPicPr>
          <p:nvPr/>
        </p:nvPicPr>
        <p:blipFill>
          <a:blip r:embed="rId2">
            <a:extLst/>
          </a:blip>
          <a:stretch>
            <a:fillRect/>
          </a:stretch>
        </p:blipFill>
        <p:spPr>
          <a:xfrm>
            <a:off x="2505022" y="0"/>
            <a:ext cx="7994755"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1102016014_univ_lsr_xl.jpg" descr="1102016014_univ_lsr_xl.jpg"/>
          <p:cNvPicPr>
            <a:picLocks/>
          </p:cNvPicPr>
          <p:nvPr/>
        </p:nvPicPr>
        <p:blipFill>
          <a:blip r:embed="rId2">
            <a:extLst/>
          </a:blip>
          <a:stretch>
            <a:fillRect/>
          </a:stretch>
        </p:blipFill>
        <p:spPr>
          <a:xfrm>
            <a:off x="1022895" y="207516"/>
            <a:ext cx="10984410" cy="5479505"/>
          </a:xfrm>
          <a:prstGeom prst="rect">
            <a:avLst/>
          </a:prstGeom>
        </p:spPr>
      </p:pic>
      <p:sp>
        <p:nvSpPr>
          <p:cNvPr id="180" name="“But Cain lived only to harden his heart, to encourage rebellion against the divine authority, and to become the head of a line of bold, abandoned sinners.”…"/>
          <p:cNvSpPr txBox="1"/>
          <p:nvPr/>
        </p:nvSpPr>
        <p:spPr>
          <a:xfrm>
            <a:off x="12700" y="5308893"/>
            <a:ext cx="13004801" cy="4596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latin typeface="Helvetica Neue Light"/>
                <a:ea typeface="Helvetica Neue Light"/>
                <a:cs typeface="Helvetica Neue Light"/>
                <a:sym typeface="Helvetica Neue Light"/>
              </a:defRPr>
            </a:pPr>
            <a:r>
              <a:t> </a:t>
            </a:r>
          </a:p>
          <a:p>
            <a:pPr defTabSz="457200">
              <a:defRPr sz="4500">
                <a:latin typeface="Helvetica Neue Light"/>
                <a:ea typeface="Helvetica Neue Light"/>
                <a:cs typeface="Helvetica Neue Light"/>
                <a:sym typeface="Helvetica Neue Light"/>
              </a:defRPr>
            </a:pPr>
            <a:r>
              <a:t>“But Cain lived only to harden his heart, to encourage rebellion against the divine authority, and to become the </a:t>
            </a:r>
            <a:r>
              <a:rPr b="1" u="sng">
                <a:latin typeface="Helvetica Neue"/>
                <a:ea typeface="Helvetica Neue"/>
                <a:cs typeface="Helvetica Neue"/>
                <a:sym typeface="Helvetica Neue"/>
              </a:rPr>
              <a:t>head of a line of bold, abandoned sinners</a:t>
            </a:r>
            <a:r>
              <a:t>.” </a:t>
            </a:r>
          </a:p>
          <a:p>
            <a:pPr defTabSz="457200">
              <a:defRPr>
                <a:latin typeface="Helvetica Neue Light"/>
                <a:ea typeface="Helvetica Neue Light"/>
                <a:cs typeface="Helvetica Neue Light"/>
                <a:sym typeface="Helvetica Neue Light"/>
              </a:defRPr>
            </a:pPr>
            <a:r>
              <a:rPr sz="2400">
                <a:solidFill>
                  <a:srgbClr val="FAE232"/>
                </a:solidFill>
              </a:rPr>
              <a:t>Patriarchs and Prophets pg. 78</a:t>
            </a:r>
            <a:r>
              <a:rPr>
                <a:solidFill>
                  <a:srgbClr val="FAE232"/>
                </a:solidFill>
              </a:rPr>
              <a:t> </a:t>
            </a:r>
            <a:endParaRPr sz="1200">
              <a:solidFill>
                <a:srgbClr val="FAE232"/>
              </a:solidFill>
            </a:endParaRPr>
          </a:p>
          <a:p>
            <a:pPr defTabSz="457200">
              <a:lnSpc>
                <a:spcPts val="3200"/>
              </a:lnSpc>
              <a:spcBef>
                <a:spcPts val="1200"/>
              </a:spcBef>
              <a:defRPr sz="1400">
                <a:solidFill>
                  <a:srgbClr val="000000"/>
                </a:solidFill>
                <a:latin typeface="Helvetica Neue Light"/>
                <a:ea typeface="Helvetica Neue Light"/>
                <a:cs typeface="Helvetica Neue Light"/>
                <a:sym typeface="Helvetica Neue Light"/>
              </a:defRPr>
            </a:pPr>
            <a:r>
              <a:t>Faith I live by, pg. 56</a:t>
            </a:r>
            <a:endParaRPr sz="1200"/>
          </a:p>
          <a:p>
            <a:pPr defTabSz="457200">
              <a:lnSpc>
                <a:spcPts val="3200"/>
              </a:lnSpc>
              <a:spcBef>
                <a:spcPts val="1200"/>
              </a:spcBef>
              <a:defRPr sz="1400">
                <a:solidFill>
                  <a:srgbClr val="000000"/>
                </a:solidFill>
                <a:latin typeface="Helvetica Neue Light"/>
                <a:ea typeface="Helvetica Neue Light"/>
                <a:cs typeface="Helvetica Neue Light"/>
                <a:sym typeface="Helvetica Neue Light"/>
              </a:defRPr>
            </a:pPr>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descr="Image"/>
          <p:cNvPicPr>
            <a:picLocks/>
          </p:cNvPicPr>
          <p:nvPr/>
        </p:nvPicPr>
        <p:blipFill>
          <a:blip r:embed="rId2">
            <a:extLst/>
          </a:blip>
          <a:stretch>
            <a:fillRect/>
          </a:stretch>
        </p:blipFill>
        <p:spPr>
          <a:xfrm>
            <a:off x="865617" y="633338"/>
            <a:ext cx="11298966" cy="8474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cain.jpg" descr="cain.jpg"/>
          <p:cNvPicPr>
            <a:picLocks noChangeAspect="1"/>
          </p:cNvPicPr>
          <p:nvPr/>
        </p:nvPicPr>
        <p:blipFill>
          <a:blip r:embed="rId2">
            <a:extLst/>
          </a:blip>
          <a:srcRect t="5965" b="39195"/>
          <a:stretch>
            <a:fillRect/>
          </a:stretch>
        </p:blipFill>
        <p:spPr>
          <a:xfrm>
            <a:off x="3273524" y="2082849"/>
            <a:ext cx="10166152" cy="4181278"/>
          </a:xfrm>
          <a:prstGeom prst="rect">
            <a:avLst/>
          </a:prstGeom>
          <a:ln w="12700">
            <a:miter lim="400000"/>
          </a:ln>
        </p:spPr>
      </p:pic>
      <p:pic>
        <p:nvPicPr>
          <p:cNvPr id="185" name="502012399_univ_lsr_lg.jpg" descr="502012399_univ_lsr_lg.jpg"/>
          <p:cNvPicPr>
            <a:picLocks noChangeAspect="1"/>
          </p:cNvPicPr>
          <p:nvPr/>
        </p:nvPicPr>
        <p:blipFill>
          <a:blip r:embed="rId3">
            <a:extLst/>
          </a:blip>
          <a:srcRect r="12209"/>
          <a:stretch>
            <a:fillRect/>
          </a:stretch>
        </p:blipFill>
        <p:spPr>
          <a:xfrm>
            <a:off x="-674093" y="2092449"/>
            <a:ext cx="7308504" cy="4162475"/>
          </a:xfrm>
          <a:prstGeom prst="rect">
            <a:avLst/>
          </a:prstGeom>
          <a:ln w="12700">
            <a:miter lim="400000"/>
          </a:ln>
        </p:spPr>
      </p:pic>
      <p:sp>
        <p:nvSpPr>
          <p:cNvPr id="186" name="Seed  of the Woman"/>
          <p:cNvSpPr txBox="1"/>
          <p:nvPr/>
        </p:nvSpPr>
        <p:spPr>
          <a:xfrm>
            <a:off x="71593" y="713507"/>
            <a:ext cx="5817083" cy="8081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u="sng">
                <a:latin typeface="Helvetica Neue"/>
                <a:ea typeface="Helvetica Neue"/>
                <a:cs typeface="Helvetica Neue"/>
                <a:sym typeface="Helvetica Neue"/>
              </a:defRPr>
            </a:lvl1pPr>
          </a:lstStyle>
          <a:p>
            <a:r>
              <a:t>Seed  of the Woman</a:t>
            </a:r>
          </a:p>
        </p:txBody>
      </p:sp>
      <p:sp>
        <p:nvSpPr>
          <p:cNvPr id="187" name="Seed of Satan"/>
          <p:cNvSpPr txBox="1"/>
          <p:nvPr/>
        </p:nvSpPr>
        <p:spPr>
          <a:xfrm>
            <a:off x="7720091" y="713507"/>
            <a:ext cx="4083686" cy="8081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u="sng">
                <a:latin typeface="Helvetica Neue"/>
                <a:ea typeface="Helvetica Neue"/>
                <a:cs typeface="Helvetica Neue"/>
                <a:sym typeface="Helvetica Neue"/>
              </a:defRPr>
            </a:lvl1pPr>
          </a:lstStyle>
          <a:p>
            <a:r>
              <a:t>Seed of Satan</a:t>
            </a:r>
          </a:p>
        </p:txBody>
      </p:sp>
      <p:sp>
        <p:nvSpPr>
          <p:cNvPr id="188" name="Moved by the Holy Spirit…"/>
          <p:cNvSpPr txBox="1"/>
          <p:nvPr/>
        </p:nvSpPr>
        <p:spPr>
          <a:xfrm>
            <a:off x="-22146" y="6649211"/>
            <a:ext cx="6004561" cy="13065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Helvetica Neue"/>
                <a:ea typeface="Helvetica Neue"/>
                <a:cs typeface="Helvetica Neue"/>
                <a:sym typeface="Helvetica Neue"/>
              </a:defRPr>
            </a:pPr>
            <a:r>
              <a:t>Moved by the Holy Spirit </a:t>
            </a:r>
          </a:p>
          <a:p>
            <a:pPr>
              <a:defRPr sz="4000">
                <a:latin typeface="Helvetica Neue"/>
                <a:ea typeface="Helvetica Neue"/>
                <a:cs typeface="Helvetica Neue"/>
                <a:sym typeface="Helvetica Neue"/>
              </a:defRPr>
            </a:pPr>
            <a:r>
              <a:t>through Good Angels</a:t>
            </a:r>
          </a:p>
        </p:txBody>
      </p:sp>
      <p:sp>
        <p:nvSpPr>
          <p:cNvPr id="189" name="Influenced and manipulated…"/>
          <p:cNvSpPr txBox="1"/>
          <p:nvPr/>
        </p:nvSpPr>
        <p:spPr>
          <a:xfrm>
            <a:off x="6410912" y="6649211"/>
            <a:ext cx="6702045" cy="13065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Helvetica Neue"/>
                <a:ea typeface="Helvetica Neue"/>
                <a:cs typeface="Helvetica Neue"/>
                <a:sym typeface="Helvetica Neue"/>
              </a:defRPr>
            </a:pPr>
            <a:r>
              <a:t>Influenced and manipulated </a:t>
            </a:r>
          </a:p>
          <a:p>
            <a:pPr>
              <a:defRPr sz="4000">
                <a:latin typeface="Helvetica Neue"/>
                <a:ea typeface="Helvetica Neue"/>
                <a:cs typeface="Helvetica Neue"/>
                <a:sym typeface="Helvetica Neue"/>
              </a:defRPr>
            </a:pPr>
            <a:r>
              <a:t>by Evil Angels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 descr="Image"/>
          <p:cNvPicPr>
            <a:picLocks/>
          </p:cNvPicPr>
          <p:nvPr/>
        </p:nvPicPr>
        <p:blipFill>
          <a:blip r:embed="rId2">
            <a:extLst/>
          </a:blip>
          <a:stretch>
            <a:fillRect/>
          </a:stretch>
        </p:blipFill>
        <p:spPr>
          <a:xfrm>
            <a:off x="-763254" y="2583388"/>
            <a:ext cx="7486777" cy="5013465"/>
          </a:xfrm>
          <a:prstGeom prst="rect">
            <a:avLst/>
          </a:prstGeom>
        </p:spPr>
      </p:pic>
      <p:pic>
        <p:nvPicPr>
          <p:cNvPr id="192" name="Image" descr="Image"/>
          <p:cNvPicPr>
            <a:picLocks noChangeAspect="1"/>
          </p:cNvPicPr>
          <p:nvPr/>
        </p:nvPicPr>
        <p:blipFill>
          <a:blip r:embed="rId3">
            <a:extLst/>
          </a:blip>
          <a:srcRect b="3573"/>
          <a:stretch>
            <a:fillRect/>
          </a:stretch>
        </p:blipFill>
        <p:spPr>
          <a:xfrm>
            <a:off x="6991142" y="2059582"/>
            <a:ext cx="5843210" cy="5634376"/>
          </a:xfrm>
          <a:prstGeom prst="rect">
            <a:avLst/>
          </a:prstGeom>
          <a:ln w="12700">
            <a:miter lim="400000"/>
          </a:ln>
        </p:spPr>
      </p:pic>
      <p:sp>
        <p:nvSpPr>
          <p:cNvPr id="193" name="Seed  of the Woman"/>
          <p:cNvSpPr txBox="1"/>
          <p:nvPr/>
        </p:nvSpPr>
        <p:spPr>
          <a:xfrm>
            <a:off x="71593" y="713507"/>
            <a:ext cx="5817083" cy="8081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u="sng">
                <a:latin typeface="Helvetica Neue"/>
                <a:ea typeface="Helvetica Neue"/>
                <a:cs typeface="Helvetica Neue"/>
                <a:sym typeface="Helvetica Neue"/>
              </a:defRPr>
            </a:lvl1pPr>
          </a:lstStyle>
          <a:p>
            <a:r>
              <a:t>Seed  of the Woman</a:t>
            </a:r>
          </a:p>
        </p:txBody>
      </p:sp>
      <p:sp>
        <p:nvSpPr>
          <p:cNvPr id="194" name="Seed of Satan"/>
          <p:cNvSpPr txBox="1"/>
          <p:nvPr/>
        </p:nvSpPr>
        <p:spPr>
          <a:xfrm>
            <a:off x="7720091" y="713507"/>
            <a:ext cx="4083686" cy="8081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u="sng">
                <a:latin typeface="Helvetica Neue"/>
                <a:ea typeface="Helvetica Neue"/>
                <a:cs typeface="Helvetica Neue"/>
                <a:sym typeface="Helvetica Neue"/>
              </a:defRPr>
            </a:lvl1pPr>
          </a:lstStyle>
          <a:p>
            <a:r>
              <a:t>Seed of Satan</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atan is ever seeking to imbue men with his own spirit and attributes, and those whose hearts are not subdued by the grace of Christ will be guided by the same spirit that decoyed the angels from the heavenly courts.”…"/>
          <p:cNvSpPr txBox="1"/>
          <p:nvPr/>
        </p:nvSpPr>
        <p:spPr>
          <a:xfrm>
            <a:off x="116160" y="1359400"/>
            <a:ext cx="12772480" cy="8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latin typeface="Papyrus"/>
                <a:ea typeface="Papyrus"/>
                <a:cs typeface="Papyrus"/>
                <a:sym typeface="Papyrus"/>
              </a:defRPr>
            </a:pPr>
            <a:r>
              <a:rPr sz="6000" i="1">
                <a:latin typeface="Helvetica Neue"/>
                <a:ea typeface="Helvetica Neue"/>
                <a:cs typeface="Helvetica Neue"/>
                <a:sym typeface="Helvetica Neue"/>
              </a:rPr>
              <a:t>“Satan is ever seeking to </a:t>
            </a:r>
            <a:r>
              <a:rPr sz="6000" b="1" i="1" u="sng">
                <a:latin typeface="Helvetica Neue"/>
                <a:ea typeface="Helvetica Neue"/>
                <a:cs typeface="Helvetica Neue"/>
                <a:sym typeface="Helvetica Neue"/>
              </a:rPr>
              <a:t>imbue</a:t>
            </a:r>
            <a:r>
              <a:rPr sz="6000" i="1">
                <a:latin typeface="Helvetica Neue"/>
                <a:ea typeface="Helvetica Neue"/>
                <a:cs typeface="Helvetica Neue"/>
                <a:sym typeface="Helvetica Neue"/>
              </a:rPr>
              <a:t> men with his </a:t>
            </a:r>
            <a:r>
              <a:rPr sz="6000" b="1" i="1" u="sng">
                <a:latin typeface="Helvetica Neue"/>
                <a:ea typeface="Helvetica Neue"/>
                <a:cs typeface="Helvetica Neue"/>
                <a:sym typeface="Helvetica Neue"/>
              </a:rPr>
              <a:t>own spirit and attributes</a:t>
            </a:r>
            <a:r>
              <a:rPr sz="6000" i="1">
                <a:latin typeface="Helvetica Neue"/>
                <a:ea typeface="Helvetica Neue"/>
                <a:cs typeface="Helvetica Neue"/>
                <a:sym typeface="Helvetica Neue"/>
              </a:rPr>
              <a:t>, and those whose hearts are not subdued by the grace of Christ will be guided by the same spirit that decoyed the angels from the heavenly courts.”</a:t>
            </a:r>
            <a:r>
              <a:t> </a:t>
            </a:r>
          </a:p>
          <a:p>
            <a:pPr defTabSz="457200">
              <a:defRPr sz="5000">
                <a:latin typeface="Papyrus"/>
                <a:ea typeface="Papyrus"/>
                <a:cs typeface="Papyrus"/>
                <a:sym typeface="Papyrus"/>
              </a:defRPr>
            </a:pPr>
            <a:r>
              <a:rPr>
                <a:solidFill>
                  <a:srgbClr val="FFFB00"/>
                </a:solidFill>
                <a:latin typeface="Helvetica Neue Light"/>
                <a:ea typeface="Helvetica Neue Light"/>
                <a:cs typeface="Helvetica Neue Light"/>
                <a:sym typeface="Helvetica Neue Light"/>
              </a:rPr>
              <a:t>- </a:t>
            </a:r>
            <a:r>
              <a:rPr sz="2400">
                <a:solidFill>
                  <a:srgbClr val="FFFB00"/>
                </a:solidFill>
                <a:latin typeface="Helvetica Neue Light"/>
                <a:ea typeface="Helvetica Neue Light"/>
                <a:cs typeface="Helvetica Neue Light"/>
                <a:sym typeface="Helvetica Neue Light"/>
              </a:rPr>
              <a:t>Signs of the Times March 28, 1900</a:t>
            </a:r>
            <a:r>
              <a:rPr>
                <a:solidFill>
                  <a:srgbClr val="FFFB00"/>
                </a:solidFill>
                <a:latin typeface="Helvetica Neue Light"/>
                <a:ea typeface="Helvetica Neue Light"/>
                <a:cs typeface="Helvetica Neue Light"/>
                <a:sym typeface="Helvetica Neue Light"/>
              </a:rPr>
              <a:t> </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2017168_univ_lsr_xl.jpg" descr="2017168_univ_lsr_xl.jpg"/>
          <p:cNvPicPr>
            <a:picLocks/>
          </p:cNvPicPr>
          <p:nvPr/>
        </p:nvPicPr>
        <p:blipFill>
          <a:blip r:embed="rId2">
            <a:extLst/>
          </a:blip>
          <a:stretch>
            <a:fillRect/>
          </a:stretch>
        </p:blipFill>
        <p:spPr>
          <a:xfrm>
            <a:off x="105320" y="1684610"/>
            <a:ext cx="12794160" cy="6384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arp/>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descr="Image"/>
          <p:cNvPicPr>
            <a:picLocks/>
          </p:cNvPicPr>
          <p:nvPr/>
        </p:nvPicPr>
        <p:blipFill>
          <a:blip r:embed="rId2">
            <a:extLst/>
          </a:blip>
          <a:stretch>
            <a:fillRect/>
          </a:stretch>
        </p:blipFill>
        <p:spPr>
          <a:xfrm>
            <a:off x="25400" y="1749805"/>
            <a:ext cx="12954000" cy="7244590"/>
          </a:xfrm>
          <a:prstGeom prst="rect">
            <a:avLst/>
          </a:prstGeom>
        </p:spPr>
      </p:pic>
      <p:sp>
        <p:nvSpPr>
          <p:cNvPr id="199" name="Genesis 4:16"/>
          <p:cNvSpPr txBox="1"/>
          <p:nvPr/>
        </p:nvSpPr>
        <p:spPr>
          <a:xfrm>
            <a:off x="318665" y="125729"/>
            <a:ext cx="12629754" cy="1577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10000">
                <a:latin typeface="Helvetica Neue"/>
                <a:ea typeface="Helvetica Neue"/>
                <a:cs typeface="Helvetica Neue"/>
                <a:sym typeface="Helvetica Neue"/>
              </a:defRPr>
            </a:lvl1pPr>
          </a:lstStyle>
          <a:p>
            <a:r>
              <a:t>Genesis 4:16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Genesis 6:12…"/>
          <p:cNvSpPr txBox="1"/>
          <p:nvPr/>
        </p:nvSpPr>
        <p:spPr>
          <a:xfrm>
            <a:off x="7283549" y="2364691"/>
            <a:ext cx="5885806" cy="5024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latin typeface="Helvetica Neue Light"/>
                <a:ea typeface="Helvetica Neue Light"/>
                <a:cs typeface="Helvetica Neue Light"/>
                <a:sym typeface="Helvetica Neue Light"/>
              </a:defRPr>
            </a:pPr>
            <a:r>
              <a:rPr sz="2400"/>
              <a:t>Genesis 6:12</a:t>
            </a:r>
            <a:r>
              <a:t> </a:t>
            </a:r>
          </a:p>
          <a:p>
            <a:pPr defTabSz="457200">
              <a:defRPr>
                <a:latin typeface="Helvetica Neue Light"/>
                <a:ea typeface="Helvetica Neue Light"/>
                <a:cs typeface="Helvetica Neue Light"/>
                <a:sym typeface="Helvetica Neue Light"/>
              </a:defRPr>
            </a:pPr>
            <a:r>
              <a:rPr sz="4800"/>
              <a:t>“And God looked upon the earth, and, behold, it was </a:t>
            </a:r>
            <a:r>
              <a:rPr sz="4800" b="1" u="sng">
                <a:latin typeface="Helvetica Neue"/>
                <a:ea typeface="Helvetica Neue"/>
                <a:cs typeface="Helvetica Neue"/>
                <a:sym typeface="Helvetica Neue"/>
              </a:rPr>
              <a:t>corrupt</a:t>
            </a:r>
            <a:r>
              <a:rPr sz="4800"/>
              <a:t>; for </a:t>
            </a:r>
            <a:r>
              <a:rPr sz="4800" b="1" u="sng">
                <a:latin typeface="Helvetica Neue"/>
                <a:ea typeface="Helvetica Neue"/>
                <a:cs typeface="Helvetica Neue"/>
                <a:sym typeface="Helvetica Neue"/>
              </a:rPr>
              <a:t>all flesh had corrupted his way</a:t>
            </a:r>
            <a:r>
              <a:rPr sz="4800"/>
              <a:t> upon the earth.”</a:t>
            </a:r>
          </a:p>
        </p:txBody>
      </p:sp>
      <p:pic>
        <p:nvPicPr>
          <p:cNvPr id="202" name="moloch.jpg" descr="moloch.jpg"/>
          <p:cNvPicPr>
            <a:picLocks/>
          </p:cNvPicPr>
          <p:nvPr/>
        </p:nvPicPr>
        <p:blipFill>
          <a:blip r:embed="rId2">
            <a:extLst/>
          </a:blip>
          <a:stretch>
            <a:fillRect/>
          </a:stretch>
        </p:blipFill>
        <p:spPr>
          <a:xfrm>
            <a:off x="37355" y="12700"/>
            <a:ext cx="7366895" cy="9715500"/>
          </a:xfrm>
          <a:prstGeom prst="rect">
            <a:avLst/>
          </a:prstGeom>
        </p:spPr>
      </p:pic>
      <p:sp>
        <p:nvSpPr>
          <p:cNvPr id="203" name="Rectangle"/>
          <p:cNvSpPr/>
          <p:nvPr/>
        </p:nvSpPr>
        <p:spPr>
          <a:xfrm>
            <a:off x="3415803" y="647203"/>
            <a:ext cx="3474146" cy="864197"/>
          </a:xfrm>
          <a:prstGeom prst="rect">
            <a:avLst/>
          </a:prstGeom>
          <a:blipFill>
            <a:blip r:embed="rId3"/>
          </a:blipFill>
          <a:ln w="12700">
            <a:miter lim="400000"/>
          </a:ln>
        </p:spPr>
        <p:txBody>
          <a:bodyPr lIns="50800" tIns="50800" rIns="50800" bIns="50800" anchor="ctr"/>
          <a:lstStyle/>
          <a:p>
            <a:pPr>
              <a:defRPr sz="2600"/>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Deuteronomy 4:15-16…"/>
          <p:cNvSpPr txBox="1">
            <a:spLocks noGrp="1"/>
          </p:cNvSpPr>
          <p:nvPr>
            <p:ph type="title"/>
          </p:nvPr>
        </p:nvSpPr>
        <p:spPr>
          <a:xfrm>
            <a:off x="269081" y="7277100"/>
            <a:ext cx="3012282" cy="2159000"/>
          </a:xfrm>
          <a:prstGeom prst="rect">
            <a:avLst/>
          </a:prstGeom>
        </p:spPr>
        <p:txBody>
          <a:bodyPr/>
          <a:lstStyle/>
          <a:p>
            <a:pPr defTabSz="531622">
              <a:defRPr sz="3276" b="1">
                <a:latin typeface="Helvetica"/>
                <a:ea typeface="Helvetica"/>
                <a:cs typeface="Helvetica"/>
                <a:sym typeface="Helvetica"/>
              </a:defRPr>
            </a:pPr>
            <a:r>
              <a:t>Deuteronomy 4:15-16 </a:t>
            </a:r>
          </a:p>
          <a:p>
            <a:pPr defTabSz="531622">
              <a:defRPr sz="3276" b="1">
                <a:latin typeface="Helvetica"/>
                <a:ea typeface="Helvetica"/>
                <a:cs typeface="Helvetica"/>
                <a:sym typeface="Helvetica"/>
              </a:defRPr>
            </a:pPr>
            <a:r>
              <a:t>&amp; </a:t>
            </a:r>
          </a:p>
          <a:p>
            <a:pPr defTabSz="531622">
              <a:defRPr sz="3276" b="1">
                <a:latin typeface="Helvetica"/>
                <a:ea typeface="Helvetica"/>
                <a:cs typeface="Helvetica"/>
                <a:sym typeface="Helvetica"/>
              </a:defRPr>
            </a:pPr>
            <a:r>
              <a:t>Exodus 32:7</a:t>
            </a:r>
          </a:p>
        </p:txBody>
      </p:sp>
      <p:pic>
        <p:nvPicPr>
          <p:cNvPr id="206" name="Image" descr="Image"/>
          <p:cNvPicPr>
            <a:picLocks/>
          </p:cNvPicPr>
          <p:nvPr/>
        </p:nvPicPr>
        <p:blipFill>
          <a:blip r:embed="rId2">
            <a:extLst/>
          </a:blip>
          <a:stretch>
            <a:fillRect/>
          </a:stretch>
        </p:blipFill>
        <p:spPr>
          <a:xfrm>
            <a:off x="3828051" y="1878062"/>
            <a:ext cx="6059898" cy="7724676"/>
          </a:xfrm>
          <a:prstGeom prst="rect">
            <a:avLst/>
          </a:prstGeom>
        </p:spPr>
      </p:pic>
      <p:sp>
        <p:nvSpPr>
          <p:cNvPr id="207" name="Corruption = Idolatry"/>
          <p:cNvSpPr txBox="1"/>
          <p:nvPr/>
        </p:nvSpPr>
        <p:spPr>
          <a:xfrm>
            <a:off x="399851" y="368299"/>
            <a:ext cx="12205098" cy="156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latin typeface="Helvetica"/>
                <a:ea typeface="Helvetica"/>
                <a:cs typeface="Helvetica"/>
                <a:sym typeface="Helvetica"/>
              </a:defRPr>
            </a:lvl1pPr>
          </a:lstStyle>
          <a:p>
            <a:r>
              <a:t>Corruption = Idolatry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1102017165_univ_lsr_xl.jpg" descr="1102017165_univ_lsr_xl.jpg"/>
          <p:cNvPicPr>
            <a:picLocks/>
          </p:cNvPicPr>
          <p:nvPr/>
        </p:nvPicPr>
        <p:blipFill>
          <a:blip r:embed="rId2">
            <a:extLst/>
          </a:blip>
          <a:stretch>
            <a:fillRect/>
          </a:stretch>
        </p:blipFill>
        <p:spPr>
          <a:xfrm>
            <a:off x="25400" y="1644650"/>
            <a:ext cx="12954000" cy="646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9697754" y="-26765"/>
            <a:ext cx="3247203" cy="6248947"/>
          </a:xfrm>
          <a:prstGeom prst="rect">
            <a:avLst/>
          </a:prstGeom>
          <a:ln w="12700">
            <a:miter lim="400000"/>
          </a:ln>
        </p:spPr>
      </p:pic>
      <p:pic>
        <p:nvPicPr>
          <p:cNvPr id="212" name="Image" descr="Image"/>
          <p:cNvPicPr>
            <a:picLocks noChangeAspect="1"/>
          </p:cNvPicPr>
          <p:nvPr/>
        </p:nvPicPr>
        <p:blipFill>
          <a:blip r:embed="rId3">
            <a:extLst/>
          </a:blip>
          <a:stretch>
            <a:fillRect/>
          </a:stretch>
        </p:blipFill>
        <p:spPr>
          <a:xfrm>
            <a:off x="358701" y="467470"/>
            <a:ext cx="9340998" cy="6014292"/>
          </a:xfrm>
          <a:prstGeom prst="rect">
            <a:avLst/>
          </a:prstGeom>
          <a:ln w="12700">
            <a:miter lim="400000"/>
          </a:ln>
        </p:spPr>
      </p:pic>
      <p:sp>
        <p:nvSpPr>
          <p:cNvPr id="213" name="I Corinthians 10:20…"/>
          <p:cNvSpPr txBox="1"/>
          <p:nvPr/>
        </p:nvSpPr>
        <p:spPr>
          <a:xfrm>
            <a:off x="249225" y="5888573"/>
            <a:ext cx="12791505" cy="3767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600" b="1">
                <a:latin typeface="Helvetica Neue"/>
                <a:ea typeface="Helvetica Neue"/>
                <a:cs typeface="Helvetica Neue"/>
                <a:sym typeface="Helvetica Neue"/>
              </a:defRPr>
            </a:pPr>
            <a:r>
              <a:t>I Corinthians 10:20  </a:t>
            </a:r>
          </a:p>
          <a:p>
            <a:pPr defTabSz="457200">
              <a:defRPr sz="4600">
                <a:latin typeface="Helvetica Neue Light"/>
                <a:ea typeface="Helvetica Neue Light"/>
                <a:cs typeface="Helvetica Neue Light"/>
                <a:sym typeface="Helvetica Neue Light"/>
              </a:defRPr>
            </a:pPr>
            <a:r>
              <a:t>“But I say, that the things which the Gentiles sacrifice, they sacrifice to </a:t>
            </a:r>
            <a:r>
              <a:rPr b="1" u="sng">
                <a:latin typeface="Helvetica Neue"/>
                <a:ea typeface="Helvetica Neue"/>
                <a:cs typeface="Helvetica Neue"/>
                <a:sym typeface="Helvetica Neue"/>
              </a:rPr>
              <a:t>devils</a:t>
            </a:r>
            <a:r>
              <a:t>, and not to God: and I would not that ye should have fellowship with devils.”</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1102017165_univ_lsr_xl.jpg" descr="1102017165_univ_lsr_xl.jpg"/>
          <p:cNvPicPr>
            <a:picLocks/>
          </p:cNvPicPr>
          <p:nvPr/>
        </p:nvPicPr>
        <p:blipFill>
          <a:blip r:embed="rId2">
            <a:extLst/>
          </a:blip>
          <a:stretch>
            <a:fillRect/>
          </a:stretch>
        </p:blipFill>
        <p:spPr>
          <a:xfrm>
            <a:off x="25400" y="1644650"/>
            <a:ext cx="12954000" cy="6464300"/>
          </a:xfrm>
          <a:prstGeom prst="rect">
            <a:avLst/>
          </a:prstGeom>
        </p:spPr>
      </p:pic>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8146405" y="-13643"/>
            <a:ext cx="5105401" cy="5105401"/>
          </a:xfrm>
          <a:prstGeom prst="rect">
            <a:avLst/>
          </a:prstGeom>
          <a:ln w="12700">
            <a:miter lim="400000"/>
          </a:ln>
        </p:spPr>
      </p:pic>
      <p:pic>
        <p:nvPicPr>
          <p:cNvPr id="218" name="Image" descr="Image"/>
          <p:cNvPicPr>
            <a:picLocks noChangeAspect="1"/>
          </p:cNvPicPr>
          <p:nvPr/>
        </p:nvPicPr>
        <p:blipFill>
          <a:blip r:embed="rId3">
            <a:extLst/>
          </a:blip>
          <a:stretch>
            <a:fillRect/>
          </a:stretch>
        </p:blipFill>
        <p:spPr>
          <a:xfrm>
            <a:off x="3410789" y="-13643"/>
            <a:ext cx="5686632" cy="5105401"/>
          </a:xfrm>
          <a:prstGeom prst="rect">
            <a:avLst/>
          </a:prstGeom>
          <a:ln w="12700">
            <a:miter lim="400000"/>
          </a:ln>
        </p:spPr>
      </p:pic>
      <p:pic>
        <p:nvPicPr>
          <p:cNvPr id="219" name="Image" descr="Image"/>
          <p:cNvPicPr>
            <a:picLocks noChangeAspect="1"/>
          </p:cNvPicPr>
          <p:nvPr/>
        </p:nvPicPr>
        <p:blipFill>
          <a:blip r:embed="rId4">
            <a:extLst/>
          </a:blip>
          <a:srcRect l="54" r="43727" b="15017"/>
          <a:stretch>
            <a:fillRect/>
          </a:stretch>
        </p:blipFill>
        <p:spPr>
          <a:xfrm>
            <a:off x="-133400" y="-2158"/>
            <a:ext cx="3551635" cy="5111230"/>
          </a:xfrm>
          <a:prstGeom prst="rect">
            <a:avLst/>
          </a:prstGeom>
          <a:ln w="12700">
            <a:miter lim="400000"/>
          </a:ln>
        </p:spPr>
      </p:pic>
      <p:sp>
        <p:nvSpPr>
          <p:cNvPr id="220" name="Genesis 6:2-3…"/>
          <p:cNvSpPr txBox="1"/>
          <p:nvPr/>
        </p:nvSpPr>
        <p:spPr>
          <a:xfrm>
            <a:off x="229145" y="5207002"/>
            <a:ext cx="12978310" cy="3809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latin typeface="Helvetica Neue Light"/>
                <a:ea typeface="Helvetica Neue Light"/>
                <a:cs typeface="Helvetica Neue Light"/>
                <a:sym typeface="Helvetica Neue Light"/>
              </a:defRPr>
            </a:pPr>
            <a:r>
              <a:rPr sz="8000" b="1">
                <a:latin typeface="Helvetica Neue"/>
                <a:ea typeface="Helvetica Neue"/>
                <a:cs typeface="Helvetica Neue"/>
                <a:sym typeface="Helvetica Neue"/>
              </a:rPr>
              <a:t>Genesis 6:2-3</a:t>
            </a:r>
            <a:r>
              <a:t>  </a:t>
            </a:r>
          </a:p>
          <a:p>
            <a:pPr defTabSz="457200">
              <a:defRPr sz="4000">
                <a:latin typeface="Helvetica Neue Light"/>
                <a:ea typeface="Helvetica Neue Light"/>
                <a:cs typeface="Helvetica Neue Light"/>
                <a:sym typeface="Helvetica Neue Light"/>
              </a:defRPr>
            </a:pPr>
            <a:r>
              <a:t>“The sons of God </a:t>
            </a:r>
            <a:r>
              <a:rPr b="1" u="sng">
                <a:latin typeface="Helvetica Neue"/>
                <a:ea typeface="Helvetica Neue"/>
                <a:cs typeface="Helvetica Neue"/>
                <a:sym typeface="Helvetica Neue"/>
              </a:rPr>
              <a:t>saw</a:t>
            </a:r>
            <a:r>
              <a:t> the daughters of men that they were fair; and they took them wives of all which they chose.  And the LORD said, My spirit shall not always strive with man,”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Matthew 6:22-23"/>
          <p:cNvSpPr txBox="1">
            <a:spLocks noGrp="1"/>
          </p:cNvSpPr>
          <p:nvPr>
            <p:ph type="title"/>
          </p:nvPr>
        </p:nvSpPr>
        <p:spPr>
          <a:xfrm>
            <a:off x="952500" y="-381000"/>
            <a:ext cx="11099800" cy="2159000"/>
          </a:xfrm>
          <a:prstGeom prst="rect">
            <a:avLst/>
          </a:prstGeom>
        </p:spPr>
        <p:txBody>
          <a:bodyPr/>
          <a:lstStyle>
            <a:lvl1pPr>
              <a:defRPr sz="9000" b="1">
                <a:latin typeface="Helvetica Neue"/>
                <a:ea typeface="Helvetica Neue"/>
                <a:cs typeface="Helvetica Neue"/>
                <a:sym typeface="Helvetica Neue"/>
              </a:defRPr>
            </a:lvl1pPr>
          </a:lstStyle>
          <a:p>
            <a:r>
              <a:t>Matthew 6:22-23 </a:t>
            </a:r>
          </a:p>
        </p:txBody>
      </p:sp>
      <p:sp>
        <p:nvSpPr>
          <p:cNvPr id="223" name="“The light of the body is the eye: if therefore thine eye be single, thy whole body shall be full of light.  But if thine eye be evil, thy whole body shall be full of darkness.”"/>
          <p:cNvSpPr txBox="1"/>
          <p:nvPr/>
        </p:nvSpPr>
        <p:spPr>
          <a:xfrm>
            <a:off x="104229" y="1485900"/>
            <a:ext cx="12821742" cy="1947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defRPr sz="3800"/>
            </a:pPr>
            <a:r>
              <a:t> “The light of the body is the </a:t>
            </a:r>
            <a:r>
              <a:rPr b="1" u="sng">
                <a:latin typeface="Helvetica"/>
                <a:ea typeface="Helvetica"/>
                <a:cs typeface="Helvetica"/>
                <a:sym typeface="Helvetica"/>
              </a:rPr>
              <a:t>eye</a:t>
            </a:r>
            <a:r>
              <a:t>: if therefore thine eye be single, thy whole body shall be full of light.  But if thine eye be evil, thy</a:t>
            </a:r>
            <a:r>
              <a:rPr b="1" u="sng">
                <a:latin typeface="Helvetica"/>
                <a:ea typeface="Helvetica"/>
                <a:cs typeface="Helvetica"/>
                <a:sym typeface="Helvetica"/>
              </a:rPr>
              <a:t> whole body shall be full of darkness</a:t>
            </a:r>
            <a:r>
              <a:t>.”</a:t>
            </a:r>
          </a:p>
        </p:txBody>
      </p:sp>
      <p:pic>
        <p:nvPicPr>
          <p:cNvPr id="224" name="Image" descr="Image"/>
          <p:cNvPicPr>
            <a:picLocks/>
          </p:cNvPicPr>
          <p:nvPr/>
        </p:nvPicPr>
        <p:blipFill>
          <a:blip r:embed="rId2">
            <a:extLst/>
          </a:blip>
          <a:stretch>
            <a:fillRect/>
          </a:stretch>
        </p:blipFill>
        <p:spPr>
          <a:xfrm>
            <a:off x="2001242" y="3459311"/>
            <a:ext cx="9027716" cy="6014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 descr="Image"/>
          <p:cNvPicPr>
            <a:picLocks noChangeAspect="1"/>
          </p:cNvPicPr>
          <p:nvPr/>
        </p:nvPicPr>
        <p:blipFill>
          <a:blip r:embed="rId2">
            <a:extLst/>
          </a:blip>
          <a:stretch>
            <a:fillRect/>
          </a:stretch>
        </p:blipFill>
        <p:spPr>
          <a:xfrm>
            <a:off x="8146405" y="-13643"/>
            <a:ext cx="5105401" cy="5105401"/>
          </a:xfrm>
          <a:prstGeom prst="rect">
            <a:avLst/>
          </a:prstGeom>
          <a:ln w="12700">
            <a:miter lim="400000"/>
          </a:ln>
        </p:spPr>
      </p:pic>
      <p:pic>
        <p:nvPicPr>
          <p:cNvPr id="227" name="Image" descr="Image"/>
          <p:cNvPicPr>
            <a:picLocks noChangeAspect="1"/>
          </p:cNvPicPr>
          <p:nvPr/>
        </p:nvPicPr>
        <p:blipFill>
          <a:blip r:embed="rId3">
            <a:extLst/>
          </a:blip>
          <a:stretch>
            <a:fillRect/>
          </a:stretch>
        </p:blipFill>
        <p:spPr>
          <a:xfrm>
            <a:off x="3410789" y="-13643"/>
            <a:ext cx="5686632" cy="5105401"/>
          </a:xfrm>
          <a:prstGeom prst="rect">
            <a:avLst/>
          </a:prstGeom>
          <a:ln w="12700">
            <a:miter lim="400000"/>
          </a:ln>
        </p:spPr>
      </p:pic>
      <p:pic>
        <p:nvPicPr>
          <p:cNvPr id="228" name="Image" descr="Image"/>
          <p:cNvPicPr>
            <a:picLocks noChangeAspect="1"/>
          </p:cNvPicPr>
          <p:nvPr/>
        </p:nvPicPr>
        <p:blipFill>
          <a:blip r:embed="rId4">
            <a:extLst/>
          </a:blip>
          <a:srcRect l="54" r="43727" b="15017"/>
          <a:stretch>
            <a:fillRect/>
          </a:stretch>
        </p:blipFill>
        <p:spPr>
          <a:xfrm>
            <a:off x="-133400" y="-2158"/>
            <a:ext cx="3551635" cy="5111230"/>
          </a:xfrm>
          <a:prstGeom prst="rect">
            <a:avLst/>
          </a:prstGeom>
          <a:ln w="12700">
            <a:miter lim="400000"/>
          </a:ln>
        </p:spPr>
      </p:pic>
      <p:sp>
        <p:nvSpPr>
          <p:cNvPr id="229" name="Genesis 6:5…"/>
          <p:cNvSpPr txBox="1"/>
          <p:nvPr/>
        </p:nvSpPr>
        <p:spPr>
          <a:xfrm>
            <a:off x="13245" y="5466336"/>
            <a:ext cx="12978310" cy="31897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latin typeface="Helvetica Neue Light"/>
                <a:ea typeface="Helvetica Neue Light"/>
                <a:cs typeface="Helvetica Neue Light"/>
                <a:sym typeface="Helvetica Neue Light"/>
              </a:defRPr>
            </a:pPr>
            <a:r>
              <a:rPr sz="8000" b="1">
                <a:latin typeface="Helvetica Neue"/>
                <a:ea typeface="Helvetica Neue"/>
                <a:cs typeface="Helvetica Neue"/>
                <a:sym typeface="Helvetica Neue"/>
              </a:rPr>
              <a:t>Genesis 6:5 </a:t>
            </a:r>
            <a:r>
              <a:t> </a:t>
            </a:r>
          </a:p>
          <a:p>
            <a:pPr defTabSz="457200">
              <a:defRPr sz="4000">
                <a:latin typeface="Helvetica Neue Light"/>
                <a:ea typeface="Helvetica Neue Light"/>
                <a:cs typeface="Helvetica Neue Light"/>
                <a:sym typeface="Helvetica Neue Light"/>
              </a:defRPr>
            </a:pPr>
            <a:r>
              <a:t>“And GOD saw that the wickedness of man was great in the earth, and that </a:t>
            </a:r>
            <a:r>
              <a:rPr b="1" u="sng">
                <a:latin typeface="Helvetica Neue"/>
                <a:ea typeface="Helvetica Neue"/>
                <a:cs typeface="Helvetica Neue"/>
                <a:sym typeface="Helvetica Neue"/>
              </a:rPr>
              <a:t>every imagination of the thoughts of his heart was only evil continually</a:t>
            </a:r>
            <a:r>
              <a:t>.”</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 descr="Image"/>
          <p:cNvPicPr>
            <a:picLocks/>
          </p:cNvPicPr>
          <p:nvPr/>
        </p:nvPicPr>
        <p:blipFill>
          <a:blip r:embed="rId2">
            <a:extLst/>
          </a:blip>
          <a:stretch>
            <a:fillRect/>
          </a:stretch>
        </p:blipFill>
        <p:spPr>
          <a:xfrm>
            <a:off x="1576685" y="1025053"/>
            <a:ext cx="9876830" cy="7690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 descr="Image"/>
          <p:cNvPicPr>
            <a:picLocks/>
          </p:cNvPicPr>
          <p:nvPr/>
        </p:nvPicPr>
        <p:blipFill>
          <a:blip r:embed="rId2">
            <a:extLst/>
          </a:blip>
          <a:stretch>
            <a:fillRect/>
          </a:stretch>
        </p:blipFill>
        <p:spPr>
          <a:xfrm>
            <a:off x="2102842" y="1044178"/>
            <a:ext cx="9027716" cy="6014244"/>
          </a:xfrm>
          <a:prstGeom prst="rect">
            <a:avLst/>
          </a:prstGeom>
        </p:spPr>
      </p:pic>
      <p:sp>
        <p:nvSpPr>
          <p:cNvPr id="232" name="It all started by what they SAW!"/>
          <p:cNvSpPr txBox="1"/>
          <p:nvPr/>
        </p:nvSpPr>
        <p:spPr>
          <a:xfrm>
            <a:off x="127545" y="6834635"/>
            <a:ext cx="12978310" cy="25359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8000" b="1">
                <a:latin typeface="Helvetica Neue"/>
                <a:ea typeface="Helvetica Neue"/>
                <a:cs typeface="Helvetica Neue"/>
                <a:sym typeface="Helvetica Neue"/>
              </a:defRPr>
            </a:lvl1pPr>
          </a:lstStyle>
          <a:p>
            <a:pPr>
              <a:defRPr sz="4000" b="0">
                <a:latin typeface="Helvetica Neue Light"/>
                <a:ea typeface="Helvetica Neue Light"/>
                <a:cs typeface="Helvetica Neue Light"/>
                <a:sym typeface="Helvetica Neue Light"/>
              </a:defRPr>
            </a:pPr>
            <a:r>
              <a:rPr sz="8000" b="1">
                <a:latin typeface="Helvetica Neue"/>
                <a:ea typeface="Helvetica Neue"/>
                <a:cs typeface="Helvetica Neue"/>
                <a:sym typeface="Helvetica Neue"/>
              </a:rPr>
              <a:t>It all started by what they SAW!</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extLst/>
          </a:blip>
          <a:stretch>
            <a:fillRect/>
          </a:stretch>
        </p:blipFill>
        <p:spPr>
          <a:xfrm>
            <a:off x="0" y="541866"/>
            <a:ext cx="13004800" cy="86698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1200.jpeg" descr="s1200.jpeg"/>
          <p:cNvPicPr>
            <a:picLocks noChangeAspect="1"/>
          </p:cNvPicPr>
          <p:nvPr/>
        </p:nvPicPr>
        <p:blipFill>
          <a:blip r:embed="rId2">
            <a:extLst/>
          </a:blip>
          <a:stretch>
            <a:fillRect/>
          </a:stretch>
        </p:blipFill>
        <p:spPr>
          <a:xfrm>
            <a:off x="-527447" y="381545"/>
            <a:ext cx="14059694" cy="87873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Black Women in Hollywood.jpg" descr="Black Women in Hollywood.jpg"/>
          <p:cNvPicPr>
            <a:picLocks noChangeAspect="1"/>
          </p:cNvPicPr>
          <p:nvPr/>
        </p:nvPicPr>
        <p:blipFill>
          <a:blip r:embed="rId2">
            <a:extLst/>
          </a:blip>
          <a:stretch>
            <a:fillRect/>
          </a:stretch>
        </p:blipFill>
        <p:spPr>
          <a:xfrm>
            <a:off x="129331" y="1052958"/>
            <a:ext cx="12746138" cy="7647684"/>
          </a:xfrm>
          <a:prstGeom prst="rect">
            <a:avLst/>
          </a:prstGeom>
          <a:ln w="12700">
            <a:miter lim="400000"/>
          </a:ln>
        </p:spPr>
      </p:pic>
      <p:sp>
        <p:nvSpPr>
          <p:cNvPr id="239" name="Rounded Rectangle"/>
          <p:cNvSpPr/>
          <p:nvPr/>
        </p:nvSpPr>
        <p:spPr>
          <a:xfrm>
            <a:off x="5625306" y="7505700"/>
            <a:ext cx="1754188" cy="1270000"/>
          </a:xfrm>
          <a:prstGeom prst="roundRect">
            <a:avLst>
              <a:gd name="adj" fmla="val 15000"/>
            </a:avLst>
          </a:prstGeom>
          <a:solidFill>
            <a:srgbClr val="000000"/>
          </a:solidFill>
          <a:ln w="12700">
            <a:miter lim="400000"/>
          </a:ln>
        </p:spPr>
        <p:txBody>
          <a:bodyPr lIns="50800" tIns="50800" rIns="50800" bIns="50800" anchor="ctr"/>
          <a:lstStyle/>
          <a:p>
            <a:pPr>
              <a:defRPr sz="2200">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kendrick-lamar-love-music-video-black-panther-soundtrack-easter-egg.jpg" descr="kendrick-lamar-love-music-video-black-panther-soundtrack-easter-egg.jpg"/>
          <p:cNvPicPr>
            <a:picLocks noChangeAspect="1"/>
          </p:cNvPicPr>
          <p:nvPr/>
        </p:nvPicPr>
        <p:blipFill>
          <a:blip r:embed="rId2">
            <a:extLst/>
          </a:blip>
          <a:stretch>
            <a:fillRect/>
          </a:stretch>
        </p:blipFill>
        <p:spPr>
          <a:xfrm>
            <a:off x="8071634" y="3243263"/>
            <a:ext cx="4953863" cy="3267074"/>
          </a:xfrm>
          <a:prstGeom prst="rect">
            <a:avLst/>
          </a:prstGeom>
          <a:ln w="12700">
            <a:miter lim="400000"/>
          </a:ln>
        </p:spPr>
      </p:pic>
      <p:pic>
        <p:nvPicPr>
          <p:cNvPr id="242" name="Image" descr="Image"/>
          <p:cNvPicPr>
            <a:picLocks/>
          </p:cNvPicPr>
          <p:nvPr/>
        </p:nvPicPr>
        <p:blipFill>
          <a:blip r:embed="rId3">
            <a:extLst/>
          </a:blip>
          <a:stretch>
            <a:fillRect/>
          </a:stretch>
        </p:blipFill>
        <p:spPr>
          <a:xfrm>
            <a:off x="8721856" y="6375400"/>
            <a:ext cx="5177418" cy="3420567"/>
          </a:xfrm>
          <a:prstGeom prst="rect">
            <a:avLst/>
          </a:prstGeom>
        </p:spPr>
      </p:pic>
      <p:pic>
        <p:nvPicPr>
          <p:cNvPr id="243" name="kim-kanye-7f4bfecc-69cb-4e57-8f0b-390082171c10.jpg" descr="kim-kanye-7f4bfecc-69cb-4e57-8f0b-390082171c10.jpg"/>
          <p:cNvPicPr>
            <a:picLocks noChangeAspect="1"/>
          </p:cNvPicPr>
          <p:nvPr/>
        </p:nvPicPr>
        <p:blipFill>
          <a:blip r:embed="rId4">
            <a:extLst/>
          </a:blip>
          <a:stretch>
            <a:fillRect/>
          </a:stretch>
        </p:blipFill>
        <p:spPr>
          <a:xfrm>
            <a:off x="-47050" y="3323282"/>
            <a:ext cx="5790050" cy="5523707"/>
          </a:xfrm>
          <a:prstGeom prst="rect">
            <a:avLst/>
          </a:prstGeom>
          <a:ln w="12700">
            <a:miter lim="400000"/>
          </a:ln>
        </p:spPr>
      </p:pic>
      <p:pic>
        <p:nvPicPr>
          <p:cNvPr id="244" name="jay-z-opens-up-about-fighting-to-save-marriage-beyonce-web-lead.jpg" descr="jay-z-opens-up-about-fighting-to-save-marriage-beyonce-web-lead.jpg"/>
          <p:cNvPicPr>
            <a:picLocks noChangeAspect="1"/>
          </p:cNvPicPr>
          <p:nvPr/>
        </p:nvPicPr>
        <p:blipFill>
          <a:blip r:embed="rId5">
            <a:extLst/>
          </a:blip>
          <a:srcRect b="34235"/>
          <a:stretch>
            <a:fillRect/>
          </a:stretch>
        </p:blipFill>
        <p:spPr>
          <a:xfrm>
            <a:off x="212129" y="777501"/>
            <a:ext cx="5474941" cy="2700441"/>
          </a:xfrm>
          <a:prstGeom prst="rect">
            <a:avLst/>
          </a:prstGeom>
          <a:ln w="12700">
            <a:miter lim="400000"/>
          </a:ln>
        </p:spPr>
      </p:pic>
      <p:pic>
        <p:nvPicPr>
          <p:cNvPr id="245" name="XXXTENTACION_03-28-2018-745x558.jpg" descr="XXXTENTACION_03-28-2018-745x558.jpg"/>
          <p:cNvPicPr>
            <a:picLocks noChangeAspect="1"/>
          </p:cNvPicPr>
          <p:nvPr/>
        </p:nvPicPr>
        <p:blipFill>
          <a:blip r:embed="rId6">
            <a:extLst/>
          </a:blip>
          <a:stretch>
            <a:fillRect/>
          </a:stretch>
        </p:blipFill>
        <p:spPr>
          <a:xfrm>
            <a:off x="8642082" y="-7640"/>
            <a:ext cx="4414480" cy="3306416"/>
          </a:xfrm>
          <a:prstGeom prst="rect">
            <a:avLst/>
          </a:prstGeom>
          <a:ln w="12700">
            <a:miter lim="400000"/>
          </a:ln>
        </p:spPr>
      </p:pic>
      <p:pic>
        <p:nvPicPr>
          <p:cNvPr id="246" name="liluzivert.jpg" descr="liluzivert.jpg"/>
          <p:cNvPicPr>
            <a:picLocks noChangeAspect="1"/>
          </p:cNvPicPr>
          <p:nvPr/>
        </p:nvPicPr>
        <p:blipFill>
          <a:blip r:embed="rId7">
            <a:extLst/>
          </a:blip>
          <a:srcRect l="30548" r="28086"/>
          <a:stretch>
            <a:fillRect/>
          </a:stretch>
        </p:blipFill>
        <p:spPr>
          <a:xfrm>
            <a:off x="5506409" y="-49610"/>
            <a:ext cx="3309967" cy="4000848"/>
          </a:xfrm>
          <a:prstGeom prst="rect">
            <a:avLst/>
          </a:prstGeom>
          <a:ln w="12700">
            <a:miter lim="400000"/>
          </a:ln>
        </p:spPr>
      </p:pic>
      <p:pic>
        <p:nvPicPr>
          <p:cNvPr id="247" name="cardi_0.jpg" descr="cardi_0.jpg"/>
          <p:cNvPicPr>
            <a:picLocks noChangeAspect="1"/>
          </p:cNvPicPr>
          <p:nvPr/>
        </p:nvPicPr>
        <p:blipFill>
          <a:blip r:embed="rId8">
            <a:extLst/>
          </a:blip>
          <a:stretch>
            <a:fillRect/>
          </a:stretch>
        </p:blipFill>
        <p:spPr>
          <a:xfrm>
            <a:off x="876157" y="6582122"/>
            <a:ext cx="5874036" cy="3306416"/>
          </a:xfrm>
          <a:prstGeom prst="rect">
            <a:avLst/>
          </a:prstGeom>
          <a:ln w="12700">
            <a:miter lim="400000"/>
          </a:ln>
        </p:spPr>
      </p:pic>
      <p:pic>
        <p:nvPicPr>
          <p:cNvPr id="248" name="drake_photo_by_prince_williams_wireimage_getty_479503454.jpg" descr="drake_photo_by_prince_williams_wireimage_getty_479503454.jpg"/>
          <p:cNvPicPr>
            <a:picLocks noChangeAspect="1"/>
          </p:cNvPicPr>
          <p:nvPr/>
        </p:nvPicPr>
        <p:blipFill>
          <a:blip r:embed="rId9">
            <a:extLst/>
          </a:blip>
          <a:srcRect l="14856" r="18911" b="21072"/>
          <a:stretch>
            <a:fillRect/>
          </a:stretch>
        </p:blipFill>
        <p:spPr>
          <a:xfrm>
            <a:off x="5609100" y="3525639"/>
            <a:ext cx="2523432" cy="3007122"/>
          </a:xfrm>
          <a:prstGeom prst="rect">
            <a:avLst/>
          </a:prstGeom>
          <a:ln w="12700">
            <a:miter lim="400000"/>
          </a:ln>
        </p:spPr>
      </p:pic>
      <p:pic>
        <p:nvPicPr>
          <p:cNvPr id="249" name="53674d4c-3b9a-11e8-b6d9-57447a4b43e5_1280x720_122611.jpg" descr="53674d4c-3b9a-11e8-b6d9-57447a4b43e5_1280x720_122611.jpg"/>
          <p:cNvPicPr>
            <a:picLocks noChangeAspect="1"/>
          </p:cNvPicPr>
          <p:nvPr/>
        </p:nvPicPr>
        <p:blipFill>
          <a:blip r:embed="rId10">
            <a:extLst/>
          </a:blip>
          <a:srcRect l="14556" r="14556"/>
          <a:stretch>
            <a:fillRect/>
          </a:stretch>
        </p:blipFill>
        <p:spPr>
          <a:xfrm>
            <a:off x="5434277" y="6432500"/>
            <a:ext cx="4168571" cy="3306317"/>
          </a:xfrm>
          <a:prstGeom prst="rect">
            <a:avLst/>
          </a:prstGeom>
          <a:ln w="12700">
            <a:miter lim="400000"/>
          </a:ln>
        </p:spPr>
      </p:pic>
      <p:pic>
        <p:nvPicPr>
          <p:cNvPr id="250" name="1*8VHUFm-5lBcfhfTTu_d6ew.jpeg" descr="1*8VHUFm-5lBcfhfTTu_d6ew.jpeg"/>
          <p:cNvPicPr>
            <a:picLocks noChangeAspect="1"/>
          </p:cNvPicPr>
          <p:nvPr/>
        </p:nvPicPr>
        <p:blipFill>
          <a:blip r:embed="rId11">
            <a:extLst/>
          </a:blip>
          <a:srcRect l="14176" r="9581"/>
          <a:stretch>
            <a:fillRect/>
          </a:stretch>
        </p:blipFill>
        <p:spPr>
          <a:xfrm>
            <a:off x="-118796" y="6582122"/>
            <a:ext cx="2442289" cy="32033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Beholding Demons"/>
          <p:cNvSpPr txBox="1"/>
          <p:nvPr/>
        </p:nvSpPr>
        <p:spPr>
          <a:xfrm>
            <a:off x="1270000" y="102641"/>
            <a:ext cx="10464800" cy="158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7200">
                <a:latin typeface="Papyrus"/>
                <a:ea typeface="Papyrus"/>
                <a:cs typeface="Papyrus"/>
                <a:sym typeface="Papyrus"/>
              </a:defRPr>
            </a:lvl1pPr>
          </a:lstStyle>
          <a:p>
            <a:r>
              <a:t>Beholding Demons</a:t>
            </a:r>
          </a:p>
        </p:txBody>
      </p:sp>
      <p:sp>
        <p:nvSpPr>
          <p:cNvPr id="253" name="“Sometimes I feel like I’m possessed with a multitude of demons. I know I have demons. I’m 30 different people sometimes. Once my job is done on the film, it’s just not any of my business. I stay as far as I could as possible. I don’t like watching myself. He’s up there (demon).”…"/>
          <p:cNvSpPr txBox="1"/>
          <p:nvPr/>
        </p:nvSpPr>
        <p:spPr>
          <a:xfrm>
            <a:off x="13245" y="4819650"/>
            <a:ext cx="12978310" cy="482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latin typeface="Papyrus"/>
                <a:ea typeface="Papyrus"/>
                <a:cs typeface="Papyrus"/>
                <a:sym typeface="Papyrus"/>
              </a:defRPr>
            </a:pPr>
            <a:r>
              <a:t>“Sometimes I feel like I’m possessed with a multitude of demons. I know I have demons. I’m 30 different people sometimes. Once my job is done on the film, it’s just not any of my business. I stay as far as I could as possible. I don’t like watching myself. He’s up there (demon).” </a:t>
            </a:r>
          </a:p>
          <a:p>
            <a:pPr defTabSz="457200">
              <a:defRPr sz="4000">
                <a:latin typeface="Papyrus"/>
                <a:ea typeface="Papyrus"/>
                <a:cs typeface="Papyrus"/>
                <a:sym typeface="Papyrus"/>
              </a:defRPr>
            </a:pPr>
            <a:r>
              <a:t>- </a:t>
            </a:r>
            <a:r>
              <a:rPr>
                <a:solidFill>
                  <a:schemeClr val="accent4">
                    <a:hueOff val="102361"/>
                    <a:satOff val="14118"/>
                    <a:lumOff val="10675"/>
                  </a:schemeClr>
                </a:solidFill>
              </a:rPr>
              <a:t>Johnny Depp</a:t>
            </a:r>
          </a:p>
        </p:txBody>
      </p:sp>
      <p:pic>
        <p:nvPicPr>
          <p:cNvPr id="254" name="Image" descr="Image"/>
          <p:cNvPicPr>
            <a:picLocks/>
          </p:cNvPicPr>
          <p:nvPr/>
        </p:nvPicPr>
        <p:blipFill>
          <a:blip r:embed="rId2">
            <a:extLst/>
          </a:blip>
          <a:stretch>
            <a:fillRect/>
          </a:stretch>
        </p:blipFill>
        <p:spPr>
          <a:xfrm>
            <a:off x="3775752" y="1529081"/>
            <a:ext cx="5275495" cy="3385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I got on my knees and sort of communicated with the spirits. When I came out, I was in charge. I couldn’t have acted that, I couldn’t have written that.”…"/>
          <p:cNvSpPr txBox="1"/>
          <p:nvPr/>
        </p:nvSpPr>
        <p:spPr>
          <a:xfrm>
            <a:off x="13245" y="6115049"/>
            <a:ext cx="12978310"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300">
                <a:latin typeface="Papyrus"/>
                <a:ea typeface="Papyrus"/>
                <a:cs typeface="Papyrus"/>
                <a:sym typeface="Papyrus"/>
              </a:defRPr>
            </a:pPr>
            <a:r>
              <a:t>“I got on my knees and sort of communicated with the spirits. When I came out, I was in charge. I couldn’t have acted that, I couldn’t have written that.” </a:t>
            </a:r>
          </a:p>
          <a:p>
            <a:pPr defTabSz="457200">
              <a:defRPr sz="4300">
                <a:latin typeface="Papyrus"/>
                <a:ea typeface="Papyrus"/>
                <a:cs typeface="Papyrus"/>
                <a:sym typeface="Papyrus"/>
              </a:defRPr>
            </a:pPr>
            <a:r>
              <a:t>- </a:t>
            </a:r>
            <a:r>
              <a:rPr>
                <a:solidFill>
                  <a:schemeClr val="accent4">
                    <a:hueOff val="102361"/>
                    <a:satOff val="14118"/>
                    <a:lumOff val="10675"/>
                  </a:schemeClr>
                </a:solidFill>
              </a:rPr>
              <a:t>Denzel Washington</a:t>
            </a:r>
          </a:p>
        </p:txBody>
      </p:sp>
      <p:sp>
        <p:nvSpPr>
          <p:cNvPr id="257" name="Beholding Demons"/>
          <p:cNvSpPr txBox="1"/>
          <p:nvPr/>
        </p:nvSpPr>
        <p:spPr>
          <a:xfrm>
            <a:off x="1104750" y="89941"/>
            <a:ext cx="10464801" cy="158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7200">
                <a:latin typeface="Papyrus"/>
                <a:ea typeface="Papyrus"/>
                <a:cs typeface="Papyrus"/>
                <a:sym typeface="Papyrus"/>
              </a:defRPr>
            </a:lvl1pPr>
          </a:lstStyle>
          <a:p>
            <a:r>
              <a:t>Beholding Demons</a:t>
            </a:r>
          </a:p>
        </p:txBody>
      </p:sp>
      <p:pic>
        <p:nvPicPr>
          <p:cNvPr id="258" name="Image" descr="Image"/>
          <p:cNvPicPr>
            <a:picLocks/>
          </p:cNvPicPr>
          <p:nvPr/>
        </p:nvPicPr>
        <p:blipFill>
          <a:blip r:embed="rId2">
            <a:extLst/>
          </a:blip>
          <a:stretch>
            <a:fillRect/>
          </a:stretch>
        </p:blipFill>
        <p:spPr>
          <a:xfrm>
            <a:off x="4532586" y="1536700"/>
            <a:ext cx="3939629" cy="4657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art of acting is to lose yourself in the moment, to let the chaos or the muse come and just enter and happen organically. Demons under the surface.” - Kevin Bacon"/>
          <p:cNvSpPr txBox="1"/>
          <p:nvPr/>
        </p:nvSpPr>
        <p:spPr>
          <a:xfrm>
            <a:off x="140245" y="6057900"/>
            <a:ext cx="12978310"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500">
                <a:latin typeface="Papyrus"/>
                <a:ea typeface="Papyrus"/>
                <a:cs typeface="Papyrus"/>
                <a:sym typeface="Papyrus"/>
              </a:defRPr>
            </a:pPr>
            <a:r>
              <a:t>“Part of acting is to lose yourself in the moment, to let the chaos or the muse come and just enter and happen organically. Demons under the surface.” -</a:t>
            </a:r>
            <a:r>
              <a:rPr>
                <a:solidFill>
                  <a:schemeClr val="accent4">
                    <a:hueOff val="102361"/>
                    <a:satOff val="14118"/>
                    <a:lumOff val="10675"/>
                  </a:schemeClr>
                </a:solidFill>
              </a:rPr>
              <a:t> Kevin Bacon</a:t>
            </a:r>
          </a:p>
        </p:txBody>
      </p:sp>
      <p:sp>
        <p:nvSpPr>
          <p:cNvPr id="261" name="Beholding Demons"/>
          <p:cNvSpPr txBox="1"/>
          <p:nvPr/>
        </p:nvSpPr>
        <p:spPr>
          <a:xfrm>
            <a:off x="1270000" y="140741"/>
            <a:ext cx="10464800" cy="158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7200">
                <a:latin typeface="Papyrus"/>
                <a:ea typeface="Papyrus"/>
                <a:cs typeface="Papyrus"/>
                <a:sym typeface="Papyrus"/>
              </a:defRPr>
            </a:lvl1pPr>
          </a:lstStyle>
          <a:p>
            <a:r>
              <a:t>Beholding Demons</a:t>
            </a:r>
          </a:p>
        </p:txBody>
      </p:sp>
      <p:pic>
        <p:nvPicPr>
          <p:cNvPr id="262" name="Image" descr="Image"/>
          <p:cNvPicPr>
            <a:picLocks/>
          </p:cNvPicPr>
          <p:nvPr/>
        </p:nvPicPr>
        <p:blipFill>
          <a:blip r:embed="rId2">
            <a:extLst/>
          </a:blip>
          <a:stretch>
            <a:fillRect/>
          </a:stretch>
        </p:blipFill>
        <p:spPr>
          <a:xfrm>
            <a:off x="3450332" y="1746473"/>
            <a:ext cx="6129536" cy="45971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Beholding Demons"/>
          <p:cNvSpPr txBox="1"/>
          <p:nvPr/>
        </p:nvSpPr>
        <p:spPr>
          <a:xfrm>
            <a:off x="1270000" y="102641"/>
            <a:ext cx="10464800" cy="158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7200">
                <a:latin typeface="Papyrus"/>
                <a:ea typeface="Papyrus"/>
                <a:cs typeface="Papyrus"/>
                <a:sym typeface="Papyrus"/>
              </a:defRPr>
            </a:lvl1pPr>
          </a:lstStyle>
          <a:p>
            <a:r>
              <a:t>Beholding Demons</a:t>
            </a:r>
          </a:p>
        </p:txBody>
      </p:sp>
      <p:sp>
        <p:nvSpPr>
          <p:cNvPr id="265" name="“I attempt to connect with my muse and go on demon rides.”…"/>
          <p:cNvSpPr txBox="1"/>
          <p:nvPr/>
        </p:nvSpPr>
        <p:spPr>
          <a:xfrm>
            <a:off x="13245" y="7219949"/>
            <a:ext cx="12978310" cy="273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500">
                <a:latin typeface="Papyrus"/>
                <a:ea typeface="Papyrus"/>
                <a:cs typeface="Papyrus"/>
                <a:sym typeface="Papyrus"/>
              </a:defRPr>
            </a:pPr>
            <a:r>
              <a:t>“I attempt to connect with my muse and go on demon rides.” </a:t>
            </a:r>
          </a:p>
          <a:p>
            <a:pPr defTabSz="457200">
              <a:defRPr sz="4500">
                <a:latin typeface="Papyrus"/>
                <a:ea typeface="Papyrus"/>
                <a:cs typeface="Papyrus"/>
                <a:sym typeface="Papyrus"/>
              </a:defRPr>
            </a:pPr>
            <a:r>
              <a:t>- </a:t>
            </a:r>
            <a:r>
              <a:rPr>
                <a:solidFill>
                  <a:schemeClr val="accent4">
                    <a:hueOff val="102361"/>
                    <a:satOff val="14118"/>
                    <a:lumOff val="10675"/>
                  </a:schemeClr>
                </a:solidFill>
              </a:rPr>
              <a:t>Keanu Reeves</a:t>
            </a:r>
          </a:p>
        </p:txBody>
      </p:sp>
      <p:pic>
        <p:nvPicPr>
          <p:cNvPr id="266" name="Image" descr="Image"/>
          <p:cNvPicPr>
            <a:picLocks/>
          </p:cNvPicPr>
          <p:nvPr/>
        </p:nvPicPr>
        <p:blipFill>
          <a:blip r:embed="rId2">
            <a:extLst/>
          </a:blip>
          <a:stretch>
            <a:fillRect/>
          </a:stretch>
        </p:blipFill>
        <p:spPr>
          <a:xfrm>
            <a:off x="2174921" y="1956767"/>
            <a:ext cx="8654958" cy="4995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2">
            <a:extLst/>
          </a:blip>
          <a:stretch>
            <a:fillRect/>
          </a:stretch>
        </p:blipFill>
        <p:spPr>
          <a:xfrm>
            <a:off x="642044" y="215056"/>
            <a:ext cx="3175001" cy="3175001"/>
          </a:xfrm>
          <a:prstGeom prst="rect">
            <a:avLst/>
          </a:prstGeom>
          <a:ln w="12700">
            <a:miter lim="400000"/>
          </a:ln>
        </p:spPr>
      </p:pic>
      <p:sp>
        <p:nvSpPr>
          <p:cNvPr id="269" name="“Yeah! Literally, it’s like possession ‑ all of a sudden you’re in, and because it’s in front of a live audience, you just get this energy that just starts going…But there’s also that thing ‑ it is possession. In the old days you’d be burned for it…But there is something empowering about it. I mean, it is a place where you are totally ‑ it is Dr. Jekyll and Mr. Hyde, where you really can become this other force. Maybe that’s why I don’t need to play evil characters [in movies], ’cause sometimes onstage you can cross that line and come back."/>
          <p:cNvSpPr txBox="1"/>
          <p:nvPr/>
        </p:nvSpPr>
        <p:spPr>
          <a:xfrm>
            <a:off x="127545" y="2800350"/>
            <a:ext cx="12978310"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800">
                <a:latin typeface="Papyrus"/>
                <a:ea typeface="Papyrus"/>
                <a:cs typeface="Papyrus"/>
                <a:sym typeface="Papyrus"/>
              </a:defRPr>
            </a:lvl1pPr>
          </a:lstStyle>
          <a:p>
            <a:r>
              <a:t>“Yeah! Literally, it’s like possession ‑ all of a sudden you’re in, and because it’s in front of a live audience, you just get this energy that just starts going…But there’s also that thing ‑ it is possession. In the old days you’d be burned for it…But there is something empowering about it. I mean, it is a place where you are totally ‑ it is Dr. Jekyll and Mr. Hyde, where you really can become this other force. Maybe that’s why I don’t need to play evil characters [in movies], ’cause sometimes onstage you can cross that line and come back. </a:t>
            </a:r>
          </a:p>
        </p:txBody>
      </p:sp>
      <p:sp>
        <p:nvSpPr>
          <p:cNvPr id="270" name="Beholding Demons"/>
          <p:cNvSpPr txBox="1"/>
          <p:nvPr/>
        </p:nvSpPr>
        <p:spPr>
          <a:xfrm>
            <a:off x="2882900" y="216941"/>
            <a:ext cx="10464800" cy="158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7200">
                <a:latin typeface="Papyrus"/>
                <a:ea typeface="Papyrus"/>
                <a:cs typeface="Papyrus"/>
                <a:sym typeface="Papyrus"/>
              </a:defRPr>
            </a:lvl1pPr>
          </a:lstStyle>
          <a:p>
            <a:r>
              <a:t>Beholding Demons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forbidden-fruit.jpg" descr="forbidden-fruit.jpg"/>
          <p:cNvPicPr>
            <a:picLocks/>
          </p:cNvPicPr>
          <p:nvPr/>
        </p:nvPicPr>
        <p:blipFill>
          <a:blip r:embed="rId2">
            <a:extLst/>
          </a:blip>
          <a:stretch>
            <a:fillRect/>
          </a:stretch>
        </p:blipFill>
        <p:spPr>
          <a:xfrm>
            <a:off x="3077486" y="1682749"/>
            <a:ext cx="6875228" cy="6375402"/>
          </a:xfrm>
          <a:prstGeom prst="rect">
            <a:avLst/>
          </a:prstGeom>
        </p:spPr>
      </p:pic>
      <p:sp>
        <p:nvSpPr>
          <p:cNvPr id="145" name="DISOBEDIENCE"/>
          <p:cNvSpPr txBox="1"/>
          <p:nvPr/>
        </p:nvSpPr>
        <p:spPr>
          <a:xfrm>
            <a:off x="3355181" y="8089900"/>
            <a:ext cx="6091238"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latin typeface="Rockwell"/>
                <a:ea typeface="Rockwell"/>
                <a:cs typeface="Rockwell"/>
                <a:sym typeface="Rockwell"/>
              </a:defRPr>
            </a:lvl1pPr>
          </a:lstStyle>
          <a:p>
            <a:r>
              <a:t>DISOBEDIENCE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45"/>
                                        </p:tgtEl>
                                        <p:attrNameLst>
                                          <p:attrName>style.visibility</p:attrName>
                                        </p:attrNameLst>
                                      </p:cBhvr>
                                      <p:to>
                                        <p:strVal val="visible"/>
                                      </p:to>
                                    </p:set>
                                    <p:anim calcmode="lin" valueType="num">
                                      <p:cBhvr>
                                        <p:cTn id="7" dur="1500" fill="hold"/>
                                        <p:tgtEl>
                                          <p:spTgt spid="145"/>
                                        </p:tgtEl>
                                        <p:attrNameLst>
                                          <p:attrName>ppt_x</p:attrName>
                                        </p:attrNameLst>
                                      </p:cBhvr>
                                      <p:tavLst>
                                        <p:tav tm="0">
                                          <p:val>
                                            <p:strVal val="#ppt_x"/>
                                          </p:val>
                                        </p:tav>
                                        <p:tav tm="100000">
                                          <p:val>
                                            <p:strVal val="#ppt_x"/>
                                          </p:val>
                                        </p:tav>
                                      </p:tavLst>
                                    </p:anim>
                                    <p:anim calcmode="lin" valueType="num">
                                      <p:cBhvr>
                                        <p:cTn id="8" dur="1500" fill="hold"/>
                                        <p:tgtEl>
                                          <p:spTgt spid="1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 descr="Image"/>
          <p:cNvPicPr>
            <a:picLocks/>
          </p:cNvPicPr>
          <p:nvPr/>
        </p:nvPicPr>
        <p:blipFill>
          <a:blip r:embed="rId2">
            <a:extLst/>
          </a:blip>
          <a:stretch>
            <a:fillRect/>
          </a:stretch>
        </p:blipFill>
        <p:spPr>
          <a:xfrm>
            <a:off x="3652512" y="1511597"/>
            <a:ext cx="5699776" cy="5597080"/>
          </a:xfrm>
          <a:prstGeom prst="rect">
            <a:avLst/>
          </a:prstGeom>
        </p:spPr>
      </p:pic>
      <p:sp>
        <p:nvSpPr>
          <p:cNvPr id="273" name="“The Tv set is the Satanic family altar.” Read mo"/>
          <p:cNvSpPr txBox="1"/>
          <p:nvPr/>
        </p:nvSpPr>
        <p:spPr>
          <a:xfrm>
            <a:off x="1099864" y="364134"/>
            <a:ext cx="10805072" cy="153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800" i="1">
                <a:latin typeface="Helvetica Neue"/>
                <a:ea typeface="Helvetica Neue"/>
                <a:cs typeface="Helvetica Neue"/>
                <a:sym typeface="Helvetica Neue"/>
              </a:defRPr>
            </a:pPr>
            <a:r>
              <a:t>“The Tv set is the Satanic family altar.” </a:t>
            </a:r>
            <a:r>
              <a:rPr>
                <a:solidFill>
                  <a:srgbClr val="000000"/>
                </a:solidFill>
              </a:rPr>
              <a:t>Read mo</a:t>
            </a:r>
          </a:p>
        </p:txBody>
      </p:sp>
      <p:sp>
        <p:nvSpPr>
          <p:cNvPr id="274" name="“Television is the major mainstream infiltration for the new satanic religion.” - Anton LaVey…"/>
          <p:cNvSpPr txBox="1"/>
          <p:nvPr/>
        </p:nvSpPr>
        <p:spPr>
          <a:xfrm>
            <a:off x="216445" y="7444384"/>
            <a:ext cx="12978310" cy="2256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800">
                <a:latin typeface="Helvetica Neue"/>
                <a:ea typeface="Helvetica Neue"/>
                <a:cs typeface="Helvetica Neue"/>
                <a:sym typeface="Helvetica Neue"/>
              </a:defRPr>
            </a:pPr>
            <a:r>
              <a:rPr i="1"/>
              <a:t>“Television is the major mainstream infiltration for the new satanic religion.”</a:t>
            </a:r>
            <a:r>
              <a:t> - </a:t>
            </a:r>
            <a:r>
              <a:rPr>
                <a:solidFill>
                  <a:srgbClr val="FAE232"/>
                </a:solidFill>
              </a:rPr>
              <a:t>Anton LaVey</a:t>
            </a:r>
          </a:p>
          <a:p>
            <a:pPr algn="l" defTabSz="457200">
              <a:defRPr sz="4800" u="sng">
                <a:solidFill>
                  <a:srgbClr val="003399"/>
                </a:solidFill>
                <a:uFill>
                  <a:solidFill>
                    <a:srgbClr val="003399"/>
                  </a:solidFill>
                </a:uFill>
                <a:latin typeface="Helvetica Neue"/>
                <a:ea typeface="Helvetica Neue"/>
                <a:cs typeface="Helvetica Neue"/>
                <a:sym typeface="Helvetica Neue"/>
              </a:defRPr>
            </a:pPr>
            <a:r>
              <a:rPr u="none">
                <a:solidFill>
                  <a:srgbClr val="000000"/>
                </a:solidFill>
              </a:rPr>
              <a:t>Read mo</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4"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portal_by_chriscold-d2d983i.jpg" descr="portal_by_chriscold-d2d983i.jpg"/>
          <p:cNvPicPr>
            <a:picLocks noChangeAspect="1"/>
          </p:cNvPicPr>
          <p:nvPr/>
        </p:nvPicPr>
        <p:blipFill>
          <a:blip r:embed="rId2">
            <a:extLst/>
          </a:blip>
          <a:stretch>
            <a:fillRect/>
          </a:stretch>
        </p:blipFill>
        <p:spPr>
          <a:xfrm>
            <a:off x="0" y="977900"/>
            <a:ext cx="13004800" cy="7797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MV5BMjA3MTE5ODM3M15BMl5BanBnXkFtZTgwNTIyMjQ5NTM@._V1_.jpg" descr="MV5BMjA3MTE5ODM3M15BMl5BanBnXkFtZTgwNTIyMjQ5NTM@._V1_.jpg"/>
          <p:cNvPicPr>
            <a:picLocks noChangeAspect="1"/>
          </p:cNvPicPr>
          <p:nvPr/>
        </p:nvPicPr>
        <p:blipFill>
          <a:blip r:embed="rId2">
            <a:extLst/>
          </a:blip>
          <a:stretch>
            <a:fillRect/>
          </a:stretch>
        </p:blipFill>
        <p:spPr>
          <a:xfrm>
            <a:off x="8922802" y="3790900"/>
            <a:ext cx="4032229" cy="5975400"/>
          </a:xfrm>
          <a:prstGeom prst="rect">
            <a:avLst/>
          </a:prstGeom>
          <a:ln w="12700">
            <a:miter lim="400000"/>
          </a:ln>
        </p:spPr>
      </p:pic>
      <p:pic>
        <p:nvPicPr>
          <p:cNvPr id="279" name="Image" descr="Image"/>
          <p:cNvPicPr>
            <a:picLocks noChangeAspect="1"/>
          </p:cNvPicPr>
          <p:nvPr/>
        </p:nvPicPr>
        <p:blipFill>
          <a:blip r:embed="rId3">
            <a:extLst/>
          </a:blip>
          <a:stretch>
            <a:fillRect/>
          </a:stretch>
        </p:blipFill>
        <p:spPr>
          <a:xfrm>
            <a:off x="87808" y="3522389"/>
            <a:ext cx="3175001" cy="2387601"/>
          </a:xfrm>
          <a:prstGeom prst="rect">
            <a:avLst/>
          </a:prstGeom>
          <a:ln w="12700">
            <a:miter lim="400000"/>
          </a:ln>
        </p:spPr>
      </p:pic>
      <p:pic>
        <p:nvPicPr>
          <p:cNvPr id="280" name="Image" descr="Image"/>
          <p:cNvPicPr>
            <a:picLocks/>
          </p:cNvPicPr>
          <p:nvPr/>
        </p:nvPicPr>
        <p:blipFill>
          <a:blip r:embed="rId4">
            <a:extLst/>
          </a:blip>
          <a:stretch>
            <a:fillRect/>
          </a:stretch>
        </p:blipFill>
        <p:spPr>
          <a:xfrm>
            <a:off x="4025005" y="5583311"/>
            <a:ext cx="5110960" cy="3936456"/>
          </a:xfrm>
          <a:prstGeom prst="rect">
            <a:avLst/>
          </a:prstGeom>
        </p:spPr>
      </p:pic>
      <p:pic>
        <p:nvPicPr>
          <p:cNvPr id="281" name="Image" descr="Image"/>
          <p:cNvPicPr>
            <a:picLocks noChangeAspect="1"/>
          </p:cNvPicPr>
          <p:nvPr/>
        </p:nvPicPr>
        <p:blipFill>
          <a:blip r:embed="rId5">
            <a:extLst/>
          </a:blip>
          <a:srcRect l="10395" r="10395"/>
          <a:stretch>
            <a:fillRect/>
          </a:stretch>
        </p:blipFill>
        <p:spPr>
          <a:xfrm>
            <a:off x="6832398" y="-214511"/>
            <a:ext cx="6041040" cy="4289971"/>
          </a:xfrm>
          <a:prstGeom prst="rect">
            <a:avLst/>
          </a:prstGeom>
          <a:ln w="12700">
            <a:miter lim="400000"/>
          </a:ln>
        </p:spPr>
      </p:pic>
      <p:pic>
        <p:nvPicPr>
          <p:cNvPr id="282" name="Image" descr="Image"/>
          <p:cNvPicPr>
            <a:picLocks/>
          </p:cNvPicPr>
          <p:nvPr/>
        </p:nvPicPr>
        <p:blipFill>
          <a:blip r:embed="rId6">
            <a:extLst/>
          </a:blip>
          <a:stretch>
            <a:fillRect/>
          </a:stretch>
        </p:blipFill>
        <p:spPr>
          <a:xfrm>
            <a:off x="162552" y="104278"/>
            <a:ext cx="6024400" cy="3380335"/>
          </a:xfrm>
          <a:prstGeom prst="rect">
            <a:avLst/>
          </a:prstGeom>
        </p:spPr>
      </p:pic>
      <p:pic>
        <p:nvPicPr>
          <p:cNvPr id="283" name="Image" descr="Image"/>
          <p:cNvPicPr>
            <a:picLocks/>
          </p:cNvPicPr>
          <p:nvPr/>
        </p:nvPicPr>
        <p:blipFill>
          <a:blip r:embed="rId7">
            <a:extLst/>
          </a:blip>
          <a:stretch>
            <a:fillRect/>
          </a:stretch>
        </p:blipFill>
        <p:spPr>
          <a:xfrm>
            <a:off x="39836" y="5947767"/>
            <a:ext cx="4229696" cy="4229101"/>
          </a:xfrm>
          <a:prstGeom prst="rect">
            <a:avLst/>
          </a:prstGeom>
        </p:spPr>
      </p:pic>
      <p:pic>
        <p:nvPicPr>
          <p:cNvPr id="284" name="Image" descr="Image"/>
          <p:cNvPicPr>
            <a:picLocks noChangeAspect="1"/>
          </p:cNvPicPr>
          <p:nvPr/>
        </p:nvPicPr>
        <p:blipFill>
          <a:blip r:embed="rId8">
            <a:extLst/>
          </a:blip>
          <a:stretch>
            <a:fillRect/>
          </a:stretch>
        </p:blipFill>
        <p:spPr>
          <a:xfrm>
            <a:off x="3327400" y="3655739"/>
            <a:ext cx="6350000" cy="1701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law trampled.jpg" descr="law trampled.jpg"/>
          <p:cNvPicPr>
            <a:picLocks/>
          </p:cNvPicPr>
          <p:nvPr/>
        </p:nvPicPr>
        <p:blipFill>
          <a:blip r:embed="rId2">
            <a:extLst/>
          </a:blip>
          <a:stretch>
            <a:fillRect/>
          </a:stretch>
        </p:blipFill>
        <p:spPr>
          <a:xfrm>
            <a:off x="1460500" y="1079500"/>
            <a:ext cx="10109200" cy="7581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LTOLN7Y.jpg" descr="LTOLN7Y.jpg"/>
          <p:cNvPicPr>
            <a:picLocks noChangeAspect="1"/>
          </p:cNvPicPr>
          <p:nvPr/>
        </p:nvPicPr>
        <p:blipFill>
          <a:blip r:embed="rId2">
            <a:extLst/>
          </a:blip>
          <a:stretch>
            <a:fillRect/>
          </a:stretch>
        </p:blipFill>
        <p:spPr>
          <a:xfrm>
            <a:off x="0" y="1816847"/>
            <a:ext cx="13004800" cy="61199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And it’s not just Movies!"/>
          <p:cNvSpPr txBox="1">
            <a:spLocks noGrp="1"/>
          </p:cNvSpPr>
          <p:nvPr>
            <p:ph type="title"/>
          </p:nvPr>
        </p:nvSpPr>
        <p:spPr>
          <a:prstGeom prst="rect">
            <a:avLst/>
          </a:prstGeom>
        </p:spPr>
        <p:txBody>
          <a:bodyPr/>
          <a:lstStyle/>
          <a:p>
            <a:r>
              <a:t>And it’s not just Movies!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It’s like being possessed: like a psychic or a medium. I felt like a hollow temple filled with many spirits, each one passing through me, each inhabiting me for a little time and then leaving to be replaced by another. It’s amazing that it just came to me in a dream. That’s why I don’t profess to know anything. I think music is very mystical. When the real music comes to me, it has nothing to do with me ‘cause I’m just a channel. It’s given to me and I transcribe it.”  - John Lennon"/>
          <p:cNvSpPr txBox="1"/>
          <p:nvPr/>
        </p:nvSpPr>
        <p:spPr>
          <a:xfrm>
            <a:off x="13245" y="3340099"/>
            <a:ext cx="12978310"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a:latin typeface="Papyrus"/>
                <a:ea typeface="Papyrus"/>
                <a:cs typeface="Papyrus"/>
                <a:sym typeface="Papyrus"/>
              </a:defRPr>
            </a:pPr>
            <a:r>
              <a:t>“It’s like being possessed: like a psychic or a medium. I felt like a hollow temple filled with many spirits, each one passing through me, each inhabiting me for a little time and then leaving to be replaced by another. It’s amazing that it just came to me in a dream. That’s why I don’t profess to know anything. I think music is very mystical. When the real music comes to me, it has nothing to do with me ‘cause I’m just a channel. It’s given to me and I transcribe it.”  - </a:t>
            </a:r>
            <a:r>
              <a:rPr>
                <a:solidFill>
                  <a:schemeClr val="accent4">
                    <a:hueOff val="102361"/>
                    <a:satOff val="14118"/>
                    <a:lumOff val="10675"/>
                  </a:schemeClr>
                </a:solidFill>
              </a:rPr>
              <a:t>John Lennon</a:t>
            </a:r>
          </a:p>
        </p:txBody>
      </p:sp>
      <p:sp>
        <p:nvSpPr>
          <p:cNvPr id="293" name="(Music)"/>
          <p:cNvSpPr txBox="1"/>
          <p:nvPr/>
        </p:nvSpPr>
        <p:spPr>
          <a:xfrm>
            <a:off x="139712" y="330200"/>
            <a:ext cx="17017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pyrus"/>
                <a:ea typeface="Papyrus"/>
                <a:cs typeface="Papyrus"/>
                <a:sym typeface="Papyrus"/>
              </a:defRPr>
            </a:lvl1pPr>
          </a:lstStyle>
          <a:p>
            <a:r>
              <a:t>(Music)</a:t>
            </a:r>
          </a:p>
        </p:txBody>
      </p:sp>
      <p:pic>
        <p:nvPicPr>
          <p:cNvPr id="294" name="Image" descr="Image"/>
          <p:cNvPicPr>
            <a:picLocks/>
          </p:cNvPicPr>
          <p:nvPr/>
        </p:nvPicPr>
        <p:blipFill>
          <a:blip r:embed="rId2">
            <a:extLst/>
          </a:blip>
          <a:stretch>
            <a:fillRect/>
          </a:stretch>
        </p:blipFill>
        <p:spPr>
          <a:xfrm>
            <a:off x="4894128" y="273744"/>
            <a:ext cx="3241944" cy="3251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I have no relation to the lyrical content of my music. I am just a vessel. I realized my father’s sister Joanne, who died at 19 had instilled her spirit in me.  Judas is the demon I cling to. The devil’s trying to take me. I do have morbid dreams. But I put them in the show. A lot of the work I do is an exorcism for the fans but also for myself.” - Lady Gaga"/>
          <p:cNvSpPr txBox="1"/>
          <p:nvPr/>
        </p:nvSpPr>
        <p:spPr>
          <a:xfrm>
            <a:off x="13245" y="3911599"/>
            <a:ext cx="12978310" cy="561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latin typeface="Papyrus"/>
                <a:ea typeface="Papyrus"/>
                <a:cs typeface="Papyrus"/>
                <a:sym typeface="Papyrus"/>
              </a:defRPr>
            </a:pPr>
            <a:r>
              <a:t>“I have no relation to the lyrical content of my music. I am just a vessel. I realized my father’s sister Joanne, who died at 19 had instilled her spirit in me.  Judas is the demon I cling to. The devil’s trying to take me. I do have morbid dreams. But I put them in the show. A lot of the work I do is an exorcism for the fans but also for myself.” - </a:t>
            </a:r>
            <a:r>
              <a:rPr>
                <a:solidFill>
                  <a:schemeClr val="accent4">
                    <a:hueOff val="102361"/>
                    <a:satOff val="14118"/>
                    <a:lumOff val="10675"/>
                  </a:schemeClr>
                </a:solidFill>
              </a:rPr>
              <a:t>Lady Gaga</a:t>
            </a:r>
          </a:p>
        </p:txBody>
      </p:sp>
      <p:sp>
        <p:nvSpPr>
          <p:cNvPr id="297" name="(Music)"/>
          <p:cNvSpPr txBox="1"/>
          <p:nvPr/>
        </p:nvSpPr>
        <p:spPr>
          <a:xfrm>
            <a:off x="76212" y="508000"/>
            <a:ext cx="17017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pyrus"/>
                <a:ea typeface="Papyrus"/>
                <a:cs typeface="Papyrus"/>
                <a:sym typeface="Papyrus"/>
              </a:defRPr>
            </a:lvl1pPr>
          </a:lstStyle>
          <a:p>
            <a:r>
              <a:t>(Music)</a:t>
            </a:r>
          </a:p>
        </p:txBody>
      </p:sp>
      <p:pic>
        <p:nvPicPr>
          <p:cNvPr id="298" name="Image" descr="Image"/>
          <p:cNvPicPr>
            <a:picLocks/>
          </p:cNvPicPr>
          <p:nvPr/>
        </p:nvPicPr>
        <p:blipFill>
          <a:blip r:embed="rId2">
            <a:extLst/>
          </a:blip>
          <a:stretch>
            <a:fillRect/>
          </a:stretch>
        </p:blipFill>
        <p:spPr>
          <a:xfrm>
            <a:off x="3443418" y="662632"/>
            <a:ext cx="5743314" cy="3217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Music)"/>
          <p:cNvSpPr txBox="1"/>
          <p:nvPr/>
        </p:nvSpPr>
        <p:spPr>
          <a:xfrm>
            <a:off x="241312" y="330200"/>
            <a:ext cx="17017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pyrus"/>
                <a:ea typeface="Papyrus"/>
                <a:cs typeface="Papyrus"/>
                <a:sym typeface="Papyrus"/>
              </a:defRPr>
            </a:lvl1pPr>
          </a:lstStyle>
          <a:p>
            <a:r>
              <a:t>(Music)</a:t>
            </a:r>
          </a:p>
        </p:txBody>
      </p:sp>
      <p:sp>
        <p:nvSpPr>
          <p:cNvPr id="301" name="“There’s an invisible radio that Jimi Hendrix tuned into, and when you there, you start channeling other music. You meditate and you got the candles, you got the incense and you’ve been chanting, and all of a sudden you hear this voice: ‘Write this down.”…"/>
          <p:cNvSpPr txBox="1"/>
          <p:nvPr/>
        </p:nvSpPr>
        <p:spPr>
          <a:xfrm>
            <a:off x="114845" y="4800599"/>
            <a:ext cx="12978310"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latin typeface="Papyrus"/>
                <a:ea typeface="Papyrus"/>
                <a:cs typeface="Papyrus"/>
                <a:sym typeface="Papyrus"/>
              </a:defRPr>
            </a:pPr>
            <a:r>
              <a:t>“There’s an invisible radio that Jimi Hendrix tuned into, and when you there, you start channeling other music. You meditate and you got the candles, you got the incense and you’ve been chanting, and all of a sudden you hear this voice: ‘Write this down.” </a:t>
            </a:r>
          </a:p>
          <a:p>
            <a:pPr defTabSz="457200">
              <a:defRPr sz="4200">
                <a:latin typeface="Papyrus"/>
                <a:ea typeface="Papyrus"/>
                <a:cs typeface="Papyrus"/>
                <a:sym typeface="Papyrus"/>
              </a:defRPr>
            </a:pPr>
            <a:r>
              <a:t>- </a:t>
            </a:r>
            <a:r>
              <a:rPr>
                <a:solidFill>
                  <a:schemeClr val="accent4">
                    <a:hueOff val="102361"/>
                    <a:satOff val="14118"/>
                    <a:lumOff val="10675"/>
                  </a:schemeClr>
                </a:solidFill>
              </a:rPr>
              <a:t>Carlos Santana</a:t>
            </a:r>
          </a:p>
        </p:txBody>
      </p:sp>
      <p:pic>
        <p:nvPicPr>
          <p:cNvPr id="302" name="Image" descr="Image"/>
          <p:cNvPicPr>
            <a:picLocks/>
          </p:cNvPicPr>
          <p:nvPr/>
        </p:nvPicPr>
        <p:blipFill>
          <a:blip r:embed="rId2">
            <a:extLst/>
          </a:blip>
          <a:stretch>
            <a:fillRect/>
          </a:stretch>
        </p:blipFill>
        <p:spPr>
          <a:xfrm>
            <a:off x="4684903" y="310996"/>
            <a:ext cx="3634994" cy="44835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I asked him [Roman] to leave. But he can’t. He’s here for a reason. People have brought him out. Roman is my alter ego. He’s mean. *He says the things I can’t say. People have conjured him up. Now he won’t leave.” - Nicki Minaj"/>
          <p:cNvSpPr txBox="1"/>
          <p:nvPr/>
        </p:nvSpPr>
        <p:spPr>
          <a:xfrm>
            <a:off x="13245" y="4889499"/>
            <a:ext cx="12978310"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500">
                <a:latin typeface="Papyrus"/>
                <a:ea typeface="Papyrus"/>
                <a:cs typeface="Papyrus"/>
                <a:sym typeface="Papyrus"/>
              </a:defRPr>
            </a:pPr>
            <a:r>
              <a:t>“I asked him [Roman] to leave. But he can’t. He’s here for a reason. People have brought him out. Roman is my alter ego. He’s mean. *He says the things I can’t say. People have conjured him up. Now he won’t leave.” - </a:t>
            </a:r>
            <a:r>
              <a:rPr>
                <a:solidFill>
                  <a:schemeClr val="accent4">
                    <a:hueOff val="102361"/>
                    <a:satOff val="14118"/>
                    <a:lumOff val="10675"/>
                  </a:schemeClr>
                </a:solidFill>
              </a:rPr>
              <a:t>Nicki Minaj</a:t>
            </a:r>
          </a:p>
        </p:txBody>
      </p:sp>
      <p:sp>
        <p:nvSpPr>
          <p:cNvPr id="305" name="(Music)"/>
          <p:cNvSpPr txBox="1"/>
          <p:nvPr/>
        </p:nvSpPr>
        <p:spPr>
          <a:xfrm>
            <a:off x="139712" y="419100"/>
            <a:ext cx="17017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pyrus"/>
                <a:ea typeface="Papyrus"/>
                <a:cs typeface="Papyrus"/>
                <a:sym typeface="Papyrus"/>
              </a:defRPr>
            </a:lvl1pPr>
          </a:lstStyle>
          <a:p>
            <a:r>
              <a:t>(Music)</a:t>
            </a:r>
          </a:p>
        </p:txBody>
      </p:sp>
      <p:pic>
        <p:nvPicPr>
          <p:cNvPr id="306" name="Image" descr="Image"/>
          <p:cNvPicPr>
            <a:picLocks/>
          </p:cNvPicPr>
          <p:nvPr/>
        </p:nvPicPr>
        <p:blipFill>
          <a:blip r:embed="rId2">
            <a:extLst/>
          </a:blip>
          <a:stretch>
            <a:fillRect/>
          </a:stretch>
        </p:blipFill>
        <p:spPr>
          <a:xfrm>
            <a:off x="3069144" y="368300"/>
            <a:ext cx="6866512" cy="45379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1102011083_univ_cnt_1_xl.jpg" descr="1102011083_univ_cnt_1_xl.jpg"/>
          <p:cNvPicPr>
            <a:picLocks/>
          </p:cNvPicPr>
          <p:nvPr/>
        </p:nvPicPr>
        <p:blipFill>
          <a:blip r:embed="rId2">
            <a:extLst/>
          </a:blip>
          <a:stretch>
            <a:fillRect/>
          </a:stretch>
        </p:blipFill>
        <p:spPr>
          <a:xfrm>
            <a:off x="267692" y="1501480"/>
            <a:ext cx="12469416" cy="6750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descr="Image"/>
          <p:cNvPicPr>
            <a:picLocks/>
          </p:cNvPicPr>
          <p:nvPr/>
        </p:nvPicPr>
        <p:blipFill>
          <a:blip r:embed="rId2">
            <a:extLst/>
          </a:blip>
          <a:stretch>
            <a:fillRect/>
          </a:stretch>
        </p:blipFill>
        <p:spPr>
          <a:xfrm>
            <a:off x="658283" y="1594246"/>
            <a:ext cx="11688234" cy="65651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 descr="Image"/>
          <p:cNvPicPr>
            <a:picLocks/>
          </p:cNvPicPr>
          <p:nvPr/>
        </p:nvPicPr>
        <p:blipFill>
          <a:blip r:embed="rId2">
            <a:extLst/>
          </a:blip>
          <a:stretch>
            <a:fillRect/>
          </a:stretch>
        </p:blipFill>
        <p:spPr>
          <a:xfrm>
            <a:off x="38100" y="1231900"/>
            <a:ext cx="12954000" cy="727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Image" descr="Image"/>
          <p:cNvPicPr>
            <a:picLocks noChangeAspect="1"/>
          </p:cNvPicPr>
          <p:nvPr/>
        </p:nvPicPr>
        <p:blipFill>
          <a:blip r:embed="rId2">
            <a:extLst/>
          </a:blip>
          <a:stretch>
            <a:fillRect/>
          </a:stretch>
        </p:blipFill>
        <p:spPr>
          <a:xfrm>
            <a:off x="0" y="541866"/>
            <a:ext cx="13004800" cy="8669868"/>
          </a:xfrm>
          <a:prstGeom prst="rect">
            <a:avLst/>
          </a:prstGeom>
          <a:ln w="12700">
            <a:miter lim="400000"/>
          </a:ln>
        </p:spPr>
      </p:pic>
      <p:sp>
        <p:nvSpPr>
          <p:cNvPr id="313" name="By Beholding we become changed!"/>
          <p:cNvSpPr txBox="1"/>
          <p:nvPr/>
        </p:nvSpPr>
        <p:spPr>
          <a:xfrm>
            <a:off x="143935" y="690651"/>
            <a:ext cx="9454420" cy="1984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000000"/>
                </a:solidFill>
                <a:latin typeface="Helvetica Neue"/>
                <a:ea typeface="Helvetica Neue"/>
                <a:cs typeface="Helvetica Neue"/>
                <a:sym typeface="Helvetica Neue"/>
              </a:defRPr>
            </a:lvl1pPr>
          </a:lstStyle>
          <a:p>
            <a:r>
              <a:t>By Beholding we become changed!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Daniel-Craig-james-bond-BW.jpg" descr="Daniel-Craig-james-bond-BW.jpg"/>
          <p:cNvPicPr>
            <a:picLocks/>
          </p:cNvPicPr>
          <p:nvPr/>
        </p:nvPicPr>
        <p:blipFill>
          <a:blip r:embed="rId2">
            <a:extLst/>
          </a:blip>
          <a:stretch>
            <a:fillRect/>
          </a:stretch>
        </p:blipFill>
        <p:spPr>
          <a:xfrm>
            <a:off x="7600553" y="14756"/>
            <a:ext cx="5404545" cy="7886160"/>
          </a:xfrm>
          <a:prstGeom prst="rect">
            <a:avLst/>
          </a:prstGeom>
        </p:spPr>
      </p:pic>
      <p:pic>
        <p:nvPicPr>
          <p:cNvPr id="316" name="thumb-1920-836912.jpg" descr="thumb-1920-836912.jpg"/>
          <p:cNvPicPr>
            <a:picLocks/>
          </p:cNvPicPr>
          <p:nvPr/>
        </p:nvPicPr>
        <p:blipFill>
          <a:blip r:embed="rId3">
            <a:extLst/>
          </a:blip>
          <a:stretch>
            <a:fillRect/>
          </a:stretch>
        </p:blipFill>
        <p:spPr>
          <a:xfrm>
            <a:off x="3373448" y="4473766"/>
            <a:ext cx="6637862" cy="5315610"/>
          </a:xfrm>
          <a:prstGeom prst="rect">
            <a:avLst/>
          </a:prstGeom>
        </p:spPr>
      </p:pic>
      <p:pic>
        <p:nvPicPr>
          <p:cNvPr id="317" name="BL_Website_ETD_rt_profile_store_v1.jpg" descr="BL_Website_ETD_rt_profile_store_v1.jpg"/>
          <p:cNvPicPr>
            <a:picLocks/>
          </p:cNvPicPr>
          <p:nvPr/>
        </p:nvPicPr>
        <p:blipFill>
          <a:blip r:embed="rId4">
            <a:extLst/>
          </a:blip>
          <a:stretch>
            <a:fillRect/>
          </a:stretch>
        </p:blipFill>
        <p:spPr>
          <a:xfrm>
            <a:off x="-29469" y="69304"/>
            <a:ext cx="4732537" cy="6762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16"/>
                                        </p:tgtEl>
                                        <p:attrNameLst>
                                          <p:attrName>style.visibility</p:attrName>
                                        </p:attrNameLst>
                                      </p:cBhvr>
                                      <p:to>
                                        <p:strVal val="visible"/>
                                      </p:to>
                                    </p:set>
                                    <p:animEffect transition="in" filter="dissolve">
                                      <p:cBhvr>
                                        <p:cTn id="7" dur="1000"/>
                                        <p:tgtEl>
                                          <p:spTgt spid="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15"/>
                                        </p:tgtEl>
                                        <p:attrNameLst>
                                          <p:attrName>style.visibility</p:attrName>
                                        </p:attrNameLst>
                                      </p:cBhvr>
                                      <p:to>
                                        <p:strVal val="visible"/>
                                      </p:to>
                                    </p:set>
                                    <p:animEffect transition="in" filter="dissolve">
                                      <p:cBhvr>
                                        <p:cTn id="12"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2" animBg="1" advAuto="0"/>
      <p:bldP spid="316"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i-bought-a-47-interactive-harry-potter-wand-and-it-was-totally-worth-it.jpg" descr="i-bought-a-47-interactive-harry-potter-wand-and-it-was-totally-worth-it.jpg"/>
          <p:cNvPicPr>
            <a:picLocks noChangeAspect="1"/>
          </p:cNvPicPr>
          <p:nvPr/>
        </p:nvPicPr>
        <p:blipFill>
          <a:blip r:embed="rId2">
            <a:extLst/>
          </a:blip>
          <a:stretch>
            <a:fillRect/>
          </a:stretch>
        </p:blipFill>
        <p:spPr>
          <a:xfrm>
            <a:off x="0" y="1570"/>
            <a:ext cx="13004800" cy="97504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a14="http://schemas.microsoft.com/office/drawing/2010/main" xmlns:m="http://schemas.openxmlformats.org/officeDocument/2006/math"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here is no influence in our land more powerful to poison the imagination, to destroy religious impressions, and to blunt the relish for the tranquil pleasures and sober realities of life than theatrical amusements. The love for these scenes increases with every indulgence, as the desire for intoxicating drink strengthens with its use.”…"/>
          <p:cNvSpPr txBox="1"/>
          <p:nvPr/>
        </p:nvSpPr>
        <p:spPr>
          <a:xfrm>
            <a:off x="240880" y="3536950"/>
            <a:ext cx="12789321" cy="656590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500">
                <a:latin typeface="Helvetica Neue Light"/>
                <a:ea typeface="Helvetica Neue Light"/>
                <a:cs typeface="Helvetica Neue Light"/>
                <a:sym typeface="Helvetica Neue Light"/>
              </a:defRPr>
            </a:pPr>
            <a:endParaRPr dirty="0"/>
          </a:p>
          <a:p>
            <a:pPr>
              <a:defRPr sz="4500">
                <a:latin typeface="Helvetica Neue Light"/>
                <a:ea typeface="Helvetica Neue Light"/>
                <a:cs typeface="Helvetica Neue Light"/>
                <a:sym typeface="Helvetica Neue Light"/>
              </a:defRPr>
            </a:pPr>
            <a:r>
              <a:rPr sz="5000" dirty="0"/>
              <a:t>“</a:t>
            </a:r>
            <a:r>
              <a:rPr dirty="0"/>
              <a:t>There is no influence in our land more powerful to </a:t>
            </a:r>
            <a:r>
              <a:rPr b="1" u="sng" dirty="0">
                <a:latin typeface="Helvetica Neue"/>
                <a:ea typeface="Helvetica Neue"/>
                <a:cs typeface="Helvetica Neue"/>
                <a:sym typeface="Helvetica Neue"/>
              </a:rPr>
              <a:t>poison the imagination</a:t>
            </a:r>
            <a:r>
              <a:rPr dirty="0"/>
              <a:t>, to </a:t>
            </a:r>
            <a:r>
              <a:rPr b="1" u="sng" dirty="0">
                <a:latin typeface="Helvetica Neue"/>
                <a:ea typeface="Helvetica Neue"/>
                <a:cs typeface="Helvetica Neue"/>
                <a:sym typeface="Helvetica Neue"/>
              </a:rPr>
              <a:t>destroy religious impressions</a:t>
            </a:r>
            <a:r>
              <a:rPr dirty="0"/>
              <a:t>, and to </a:t>
            </a:r>
            <a:r>
              <a:rPr b="1" u="sng" dirty="0">
                <a:latin typeface="Helvetica Neue"/>
                <a:ea typeface="Helvetica Neue"/>
                <a:cs typeface="Helvetica Neue"/>
                <a:sym typeface="Helvetica Neue"/>
              </a:rPr>
              <a:t>blunt</a:t>
            </a:r>
            <a:r>
              <a:rPr dirty="0"/>
              <a:t> the relish for the tranquil pleasures and sober realities of life than </a:t>
            </a:r>
            <a:r>
              <a:rPr b="1" u="sng" dirty="0">
                <a:latin typeface="Helvetica Neue"/>
                <a:ea typeface="Helvetica Neue"/>
                <a:cs typeface="Helvetica Neue"/>
                <a:sym typeface="Helvetica Neue"/>
              </a:rPr>
              <a:t>theatrical amusements</a:t>
            </a:r>
            <a:r>
              <a:rPr dirty="0"/>
              <a:t>. The love for these scenes increases with every indulgence, as the desire for intoxicating drink strengthens with its use.</a:t>
            </a:r>
            <a:r>
              <a:rPr sz="5000" dirty="0"/>
              <a:t>”</a:t>
            </a:r>
            <a:r>
              <a:rPr dirty="0"/>
              <a:t> </a:t>
            </a:r>
          </a:p>
          <a:p>
            <a:pPr>
              <a:defRPr sz="2500">
                <a:solidFill>
                  <a:srgbClr val="FAE232"/>
                </a:solidFill>
                <a:latin typeface="Helvetica Neue Light"/>
                <a:ea typeface="Helvetica Neue Light"/>
                <a:cs typeface="Helvetica Neue Light"/>
                <a:sym typeface="Helvetica Neue Light"/>
              </a:defRPr>
            </a:pPr>
            <a:r>
              <a:rPr dirty="0"/>
              <a:t>- CHRISTIAN EDUCATION, PAGE 35</a:t>
            </a:r>
          </a:p>
        </p:txBody>
      </p:sp>
      <p:pic>
        <p:nvPicPr>
          <p:cNvPr id="322" name="States_california-hollywood-sign-H.jpeg" descr="States_california-hollywood-sign-H.jpeg"/>
          <p:cNvPicPr>
            <a:picLocks noChangeAspect="1"/>
          </p:cNvPicPr>
          <p:nvPr/>
        </p:nvPicPr>
        <p:blipFill>
          <a:blip r:embed="rId2">
            <a:extLst/>
          </a:blip>
          <a:stretch>
            <a:fillRect/>
          </a:stretch>
        </p:blipFill>
        <p:spPr>
          <a:xfrm>
            <a:off x="0" y="27414"/>
            <a:ext cx="13004800" cy="4250670"/>
          </a:xfrm>
          <a:prstGeom prst="rect">
            <a:avLst/>
          </a:prstGeom>
          <a:ln w="12700">
            <a:solidFill>
              <a:srgbClr val="F3F7F5"/>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 descr="Image"/>
          <p:cNvPicPr>
            <a:picLocks/>
          </p:cNvPicPr>
          <p:nvPr/>
        </p:nvPicPr>
        <p:blipFill>
          <a:blip r:embed="rId2">
            <a:extLst/>
          </a:blip>
          <a:stretch>
            <a:fillRect/>
          </a:stretch>
        </p:blipFill>
        <p:spPr>
          <a:xfrm>
            <a:off x="38100" y="554566"/>
            <a:ext cx="12954000" cy="86317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1102014660_univ_sqr_xl.jpg" descr="1102014660_univ_sqr_xl.jpg"/>
          <p:cNvPicPr>
            <a:picLocks/>
          </p:cNvPicPr>
          <p:nvPr/>
        </p:nvPicPr>
        <p:blipFill>
          <a:blip r:embed="rId2">
            <a:extLst/>
          </a:blip>
          <a:stretch>
            <a:fillRect/>
          </a:stretch>
        </p:blipFill>
        <p:spPr>
          <a:xfrm>
            <a:off x="2186037" y="554087"/>
            <a:ext cx="8632726" cy="8645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Image" descr="Image"/>
          <p:cNvPicPr>
            <a:picLocks/>
          </p:cNvPicPr>
          <p:nvPr/>
        </p:nvPicPr>
        <p:blipFill>
          <a:blip r:embed="rId2">
            <a:extLst/>
          </a:blip>
          <a:stretch>
            <a:fillRect/>
          </a:stretch>
        </p:blipFill>
        <p:spPr>
          <a:xfrm>
            <a:off x="1739436" y="1304577"/>
            <a:ext cx="9525928" cy="71444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 descr="Image"/>
          <p:cNvPicPr>
            <a:picLocks/>
          </p:cNvPicPr>
          <p:nvPr/>
        </p:nvPicPr>
        <p:blipFill>
          <a:blip r:embed="rId2">
            <a:extLst/>
          </a:blip>
          <a:stretch>
            <a:fillRect/>
          </a:stretch>
        </p:blipFill>
        <p:spPr>
          <a:xfrm>
            <a:off x="-1021317" y="-81062"/>
            <a:ext cx="15047434" cy="10017324"/>
          </a:xfrm>
          <a:prstGeom prst="rect">
            <a:avLst/>
          </a:prstGeom>
        </p:spPr>
      </p:pic>
      <p:sp>
        <p:nvSpPr>
          <p:cNvPr id="331" name="Ezekiel 36:25…"/>
          <p:cNvSpPr txBox="1">
            <a:spLocks noGrp="1"/>
          </p:cNvSpPr>
          <p:nvPr>
            <p:ph type="title"/>
          </p:nvPr>
        </p:nvSpPr>
        <p:spPr>
          <a:xfrm>
            <a:off x="177800" y="-139700"/>
            <a:ext cx="12649200" cy="3777258"/>
          </a:xfrm>
          <a:prstGeom prst="rect">
            <a:avLst/>
          </a:prstGeom>
        </p:spPr>
        <p:txBody>
          <a:bodyPr/>
          <a:lstStyle/>
          <a:p>
            <a:pPr>
              <a:defRPr>
                <a:solidFill>
                  <a:schemeClr val="accent1">
                    <a:hueOff val="203473"/>
                    <a:lumOff val="-13814"/>
                  </a:schemeClr>
                </a:solidFill>
                <a:latin typeface="Helvetica"/>
                <a:ea typeface="Helvetica"/>
                <a:cs typeface="Helvetica"/>
                <a:sym typeface="Helvetica"/>
              </a:defRPr>
            </a:pPr>
            <a:r>
              <a:t>Ezekiel 36:25</a:t>
            </a:r>
          </a:p>
          <a:p>
            <a:pPr>
              <a:defRPr sz="4400">
                <a:solidFill>
                  <a:schemeClr val="accent1">
                    <a:hueOff val="203473"/>
                    <a:lumOff val="-13814"/>
                  </a:schemeClr>
                </a:solidFill>
                <a:latin typeface="Helvetica"/>
                <a:ea typeface="Helvetica"/>
                <a:cs typeface="Helvetica"/>
                <a:sym typeface="Helvetica"/>
              </a:defRPr>
            </a:pPr>
            <a:r>
              <a:t>“Then will I sprinkle clean water upon you, and ye shall be clean: from all your filthiness, and from all your idols, will I cleanse you.”</a:t>
            </a:r>
          </a:p>
        </p:txBody>
      </p:sp>
      <p:sp>
        <p:nvSpPr>
          <p:cNvPr id="332" name="(Philippians 2:13)"/>
          <p:cNvSpPr txBox="1"/>
          <p:nvPr/>
        </p:nvSpPr>
        <p:spPr>
          <a:xfrm>
            <a:off x="9302470" y="8629650"/>
            <a:ext cx="367086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136794"/>
                    <a:satOff val="-2150"/>
                    <a:lumOff val="15693"/>
                  </a:schemeClr>
                </a:solidFill>
              </a:defRPr>
            </a:lvl1pPr>
          </a:lstStyle>
          <a:p>
            <a:r>
              <a:t>(Philippians 2:13)</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2017168_univ_lsr_xl.jpg" descr="2017168_univ_lsr_xl.jpg"/>
          <p:cNvPicPr>
            <a:picLocks/>
          </p:cNvPicPr>
          <p:nvPr/>
        </p:nvPicPr>
        <p:blipFill>
          <a:blip r:embed="rId2">
            <a:extLst/>
          </a:blip>
          <a:stretch>
            <a:fillRect/>
          </a:stretch>
        </p:blipFill>
        <p:spPr>
          <a:xfrm>
            <a:off x="1142652" y="271164"/>
            <a:ext cx="10744896" cy="5359749"/>
          </a:xfrm>
          <a:prstGeom prst="rect">
            <a:avLst/>
          </a:prstGeom>
        </p:spPr>
      </p:pic>
      <p:sp>
        <p:nvSpPr>
          <p:cNvPr id="150" name="Ephesians 2:2…"/>
          <p:cNvSpPr txBox="1"/>
          <p:nvPr/>
        </p:nvSpPr>
        <p:spPr>
          <a:xfrm>
            <a:off x="127000" y="5669061"/>
            <a:ext cx="13004801" cy="42828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500">
                <a:latin typeface="Helvetica Neue Light"/>
                <a:ea typeface="Helvetica Neue Light"/>
                <a:cs typeface="Helvetica Neue Light"/>
                <a:sym typeface="Helvetica Neue Light"/>
              </a:defRPr>
            </a:pPr>
            <a:r>
              <a:rPr b="1" u="sng">
                <a:latin typeface="Helvetica Neue"/>
                <a:ea typeface="Helvetica Neue"/>
                <a:cs typeface="Helvetica Neue"/>
                <a:sym typeface="Helvetica Neue"/>
              </a:rPr>
              <a:t>Ephesians 2:2  </a:t>
            </a:r>
            <a:r>
              <a:t> </a:t>
            </a:r>
          </a:p>
          <a:p>
            <a:pPr defTabSz="457200">
              <a:defRPr sz="4500">
                <a:latin typeface="Helvetica Neue Light"/>
                <a:ea typeface="Helvetica Neue Light"/>
                <a:cs typeface="Helvetica Neue Light"/>
                <a:sym typeface="Helvetica Neue Light"/>
              </a:defRPr>
            </a:pPr>
            <a:r>
              <a:t>“Wherein in time past ye walked according to the course of this world, according to the prince of the power of the air, </a:t>
            </a:r>
            <a:r>
              <a:rPr b="1" u="sng">
                <a:latin typeface="Helvetica Neue"/>
                <a:ea typeface="Helvetica Neue"/>
                <a:cs typeface="Helvetica Neue"/>
                <a:sym typeface="Helvetica Neue"/>
              </a:rPr>
              <a:t>the spirit that now worketh in the children of disobedience</a:t>
            </a:r>
            <a:r>
              <a:t>:</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Man is Satan’s captive and is naturally inclined to follow his suggestions and do his bidding. He has in himself no power to oppose effectual resistance to evil. It is only as Christ abides in him by living faith, influencing his desires and strengthening him with strength from above, that man may venture to face so terrible a foe. Every other means of defense is utterly vain. It is only through Christ that Satan’s power is limited. This is a momentous truth that ALL should understand. ”…"/>
          <p:cNvSpPr txBox="1"/>
          <p:nvPr/>
        </p:nvSpPr>
        <p:spPr>
          <a:xfrm>
            <a:off x="54694" y="446254"/>
            <a:ext cx="12895412" cy="88610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400">
                <a:latin typeface="Helvetica Neue Light"/>
                <a:ea typeface="Helvetica Neue Light"/>
                <a:cs typeface="Helvetica Neue Light"/>
                <a:sym typeface="Helvetica Neue Light"/>
              </a:defRPr>
            </a:pPr>
            <a:endParaRPr/>
          </a:p>
          <a:p>
            <a:pPr defTabSz="457200">
              <a:defRPr sz="4400">
                <a:latin typeface="Helvetica Neue Light"/>
                <a:ea typeface="Helvetica Neue Light"/>
                <a:cs typeface="Helvetica Neue Light"/>
                <a:sym typeface="Helvetica Neue Light"/>
              </a:defRPr>
            </a:pPr>
            <a:r>
              <a:t>“Man is Satan’s captive and is naturally inclined to follow his suggestions and do his bidding. He has in himself no power to oppose effectual resistance to evil. It is only as Christ abides in him by living faith, influencing his desires and strengthening him with strength from above, that man may venture to face so terrible a foe. Every other means of defense is utterly vain. It is only through Christ that Satan’s power is limited. </a:t>
            </a:r>
            <a:r>
              <a:rPr b="1" u="sng">
                <a:latin typeface="Helvetica Neue"/>
                <a:ea typeface="Helvetica Neue"/>
                <a:cs typeface="Helvetica Neue"/>
                <a:sym typeface="Helvetica Neue"/>
              </a:rPr>
              <a:t>This is a momentous truth that ALL should understand</a:t>
            </a:r>
            <a:r>
              <a:t>. ”</a:t>
            </a:r>
          </a:p>
          <a:p>
            <a:pPr defTabSz="457200">
              <a:defRPr sz="4400">
                <a:latin typeface="Helvetica Neue Light"/>
                <a:ea typeface="Helvetica Neue Light"/>
                <a:cs typeface="Helvetica Neue Light"/>
                <a:sym typeface="Helvetica Neue Light"/>
              </a:defRPr>
            </a:pPr>
            <a:endParaRPr/>
          </a:p>
          <a:p>
            <a:pPr defTabSz="457200">
              <a:defRPr sz="4400">
                <a:solidFill>
                  <a:srgbClr val="FAE232"/>
                </a:solidFill>
                <a:latin typeface="Helvetica Neue Light"/>
                <a:ea typeface="Helvetica Neue Light"/>
                <a:cs typeface="Helvetica Neue Light"/>
                <a:sym typeface="Helvetica Neue Light"/>
              </a:defRPr>
            </a:pPr>
            <a:r>
              <a:t>Testimonies Vol. 5 pg. 293 - 294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breaking-chains5_copy9611.jpg" descr="breaking-chains5_copy9611.jpg"/>
          <p:cNvPicPr>
            <a:picLocks noGrp="1"/>
          </p:cNvPicPr>
          <p:nvPr>
            <p:ph type="pic" idx="13"/>
          </p:nvPr>
        </p:nvPicPr>
        <p:blipFill>
          <a:blip r:embed="rId2">
            <a:extLst/>
          </a:blip>
          <a:stretch>
            <a:fillRect/>
          </a:stretch>
        </p:blipFill>
        <p:spPr>
          <a:xfrm>
            <a:off x="2432050" y="161925"/>
            <a:ext cx="8166100" cy="6124575"/>
          </a:xfrm>
          <a:prstGeom prst="rect">
            <a:avLst/>
          </a:prstGeom>
          <a:ln w="9525">
            <a:round/>
          </a:ln>
        </p:spPr>
      </p:pic>
      <p:sp>
        <p:nvSpPr>
          <p:cNvPr id="337" name="1 John 3:8…"/>
          <p:cNvSpPr txBox="1">
            <a:spLocks noGrp="1"/>
          </p:cNvSpPr>
          <p:nvPr>
            <p:ph type="title"/>
          </p:nvPr>
        </p:nvSpPr>
        <p:spPr>
          <a:xfrm>
            <a:off x="155773" y="5727700"/>
            <a:ext cx="12693254" cy="3518000"/>
          </a:xfrm>
          <a:prstGeom prst="rect">
            <a:avLst/>
          </a:prstGeom>
        </p:spPr>
        <p:txBody>
          <a:bodyPr/>
          <a:lstStyle/>
          <a:p>
            <a:pPr>
              <a:defRPr sz="4500">
                <a:latin typeface="Helvetica Neue"/>
                <a:ea typeface="Helvetica Neue"/>
                <a:cs typeface="Helvetica Neue"/>
                <a:sym typeface="Helvetica Neue"/>
              </a:defRPr>
            </a:pPr>
            <a:r>
              <a:t>1 John 3:8</a:t>
            </a:r>
          </a:p>
          <a:p>
            <a:pPr>
              <a:defRPr sz="4500">
                <a:latin typeface="Helvetica Neue Light"/>
                <a:ea typeface="Helvetica Neue Light"/>
                <a:cs typeface="Helvetica Neue Light"/>
                <a:sym typeface="Helvetica Neue Light"/>
              </a:defRPr>
            </a:pPr>
            <a:r>
              <a:t>“For this purpose the Son of God was manifested, that he might destroy the works of the devil.”</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What should we behold?"/>
          <p:cNvSpPr txBox="1">
            <a:spLocks noGrp="1"/>
          </p:cNvSpPr>
          <p:nvPr>
            <p:ph type="title"/>
          </p:nvPr>
        </p:nvSpPr>
        <p:spPr>
          <a:prstGeom prst="rect">
            <a:avLst/>
          </a:prstGeom>
        </p:spPr>
        <p:txBody>
          <a:bodyPr/>
          <a:lstStyle/>
          <a:p>
            <a:r>
              <a:t>What should we behold?</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42" name="2 Corinthians 3:18"/>
          <p:cNvSpPr txBox="1"/>
          <p:nvPr/>
        </p:nvSpPr>
        <p:spPr>
          <a:xfrm>
            <a:off x="1011554" y="300200"/>
            <a:ext cx="1098169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b="1">
                <a:latin typeface="Helvetica Neue"/>
                <a:ea typeface="Helvetica Neue"/>
                <a:cs typeface="Helvetica Neue"/>
                <a:sym typeface="Helvetica Neue"/>
              </a:defRPr>
            </a:lvl1pPr>
          </a:lstStyle>
          <a:p>
            <a:r>
              <a:t>2 Corinthians 3:18</a:t>
            </a:r>
          </a:p>
        </p:txBody>
      </p:sp>
      <p:sp>
        <p:nvSpPr>
          <p:cNvPr id="343" name="But we all, with open face beholding as in a glass the glory of the Lord, are changed into the same image from glory to glory, even as by the Spirit of the Lord."/>
          <p:cNvSpPr txBox="1"/>
          <p:nvPr/>
        </p:nvSpPr>
        <p:spPr>
          <a:xfrm>
            <a:off x="547455" y="1976788"/>
            <a:ext cx="12136290" cy="28790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500">
                <a:latin typeface="Helvetica Neue Light"/>
                <a:ea typeface="Helvetica Neue Light"/>
                <a:cs typeface="Helvetica Neue Light"/>
                <a:sym typeface="Helvetica Neue Light"/>
              </a:defRPr>
            </a:pPr>
            <a:r>
              <a:rPr dirty="0"/>
              <a:t>But we all, with open face beholding as in a glass the glory of the Lord, are changed into the same image from glory to glory, </a:t>
            </a:r>
            <a:r>
              <a:rPr i="1" dirty="0">
                <a:latin typeface="Helvetica Neue"/>
                <a:ea typeface="Helvetica Neue"/>
                <a:cs typeface="Helvetica Neue"/>
                <a:sym typeface="Helvetica Neue"/>
              </a:rPr>
              <a:t>even</a:t>
            </a:r>
            <a:r>
              <a:rPr dirty="0"/>
              <a:t> as by the Spirit of the Lord.</a:t>
            </a:r>
          </a:p>
        </p:txBody>
      </p:sp>
    </p:spTree>
  </p:cSld>
  <p:clrMapOvr>
    <a:masterClrMapping/>
  </p:clrMapOvr>
  <mc:AlternateContent xmlns:mc="http://schemas.openxmlformats.org/markup-compatibility/2006" xmlns:p14="http://schemas.microsoft.com/office/powerpoint/2010/main">
    <mc:Choice Requires="p14">
      <p:transition spd="slow" p14:dur="1500">
        <p14:warp/>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By beholding Jesus we receive a living, expanding principle in the heart, and the Holy Spirit carries on the work, and the believer advances from grace to grace, from strength to strength, from character to character. He conforms to the image of Christ, until in spiritual growth he attains unto the measure of the full stature in Christ Jesus.”— TRUE REVIVAL, PAGE 34"/>
          <p:cNvSpPr txBox="1"/>
          <p:nvPr/>
        </p:nvSpPr>
        <p:spPr>
          <a:xfrm>
            <a:off x="350371" y="4326168"/>
            <a:ext cx="12673353" cy="527323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200">
                <a:latin typeface="Helvetica Neue Light"/>
                <a:ea typeface="Helvetica Neue Light"/>
                <a:cs typeface="Helvetica Neue Light"/>
                <a:sym typeface="Helvetica Neue Light"/>
              </a:defRPr>
            </a:pPr>
            <a:r>
              <a:rPr dirty="0"/>
              <a:t>“</a:t>
            </a:r>
            <a:r>
              <a:rPr b="1" u="sng" dirty="0">
                <a:latin typeface="Helvetica Neue"/>
                <a:ea typeface="Helvetica Neue"/>
                <a:cs typeface="Helvetica Neue"/>
                <a:sym typeface="Helvetica Neue"/>
              </a:rPr>
              <a:t>By beholding Jesus</a:t>
            </a:r>
            <a:r>
              <a:rPr dirty="0"/>
              <a:t> we receive a living, expanding principle in the heart, and the Holy Spirit carries on the work, and the believer advances </a:t>
            </a:r>
            <a:r>
              <a:rPr b="1" u="sng" dirty="0">
                <a:latin typeface="Helvetica Neue"/>
                <a:ea typeface="Helvetica Neue"/>
                <a:cs typeface="Helvetica Neue"/>
                <a:sym typeface="Helvetica Neue"/>
              </a:rPr>
              <a:t>from grace to grace, from strength to strength, from character to character</a:t>
            </a:r>
            <a:r>
              <a:rPr dirty="0"/>
              <a:t>. He conforms to the image of Christ, until in spiritual growth he attains unto the measure of the full stature in Christ Jesus.”—</a:t>
            </a:r>
            <a:r>
              <a:rPr dirty="0">
                <a:solidFill>
                  <a:srgbClr val="FFFB00"/>
                </a:solidFill>
              </a:rPr>
              <a:t> TRUE REVIVAL, PAGE 34</a:t>
            </a:r>
          </a:p>
        </p:txBody>
      </p:sp>
      <p:pic>
        <p:nvPicPr>
          <p:cNvPr id="346" name="cs-eye-health-cataract-722x406.jpg" descr="cs-eye-health-cataract-722x406.jpg"/>
          <p:cNvPicPr>
            <a:picLocks/>
          </p:cNvPicPr>
          <p:nvPr/>
        </p:nvPicPr>
        <p:blipFill>
          <a:blip r:embed="rId2">
            <a:extLst/>
          </a:blip>
          <a:stretch>
            <a:fillRect/>
          </a:stretch>
        </p:blipFill>
        <p:spPr>
          <a:xfrm>
            <a:off x="2677276" y="243830"/>
            <a:ext cx="7675648" cy="4306690"/>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age" descr="Image"/>
          <p:cNvPicPr>
            <a:picLocks/>
          </p:cNvPicPr>
          <p:nvPr/>
        </p:nvPicPr>
        <p:blipFill>
          <a:blip r:embed="rId2">
            <a:extLst/>
          </a:blip>
          <a:stretch>
            <a:fillRect/>
          </a:stretch>
        </p:blipFill>
        <p:spPr>
          <a:xfrm>
            <a:off x="825500" y="1104900"/>
            <a:ext cx="11379200" cy="7531100"/>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0" y="495300"/>
            <a:ext cx="13004800" cy="8763000"/>
          </a:xfrm>
          <a:prstGeom prst="rect">
            <a:avLst/>
          </a:prstGeom>
          <a:ln w="12700">
            <a:miter lim="400000"/>
          </a:ln>
        </p:spPr>
      </p:pic>
      <p:sp>
        <p:nvSpPr>
          <p:cNvPr id="351" name="Rectangle"/>
          <p:cNvSpPr/>
          <p:nvPr/>
        </p:nvSpPr>
        <p:spPr>
          <a:xfrm>
            <a:off x="5219700" y="7937500"/>
            <a:ext cx="7079258" cy="1270000"/>
          </a:xfrm>
          <a:prstGeom prst="rect">
            <a:avLst/>
          </a:prstGeom>
          <a:blipFill>
            <a:blip r:embed="rId3"/>
          </a:blipFill>
          <a:ln w="12700">
            <a:miter lim="400000"/>
          </a:ln>
        </p:spPr>
        <p:txBody>
          <a:bodyPr lIns="50800" tIns="50800" rIns="50800" bIns="50800" anchor="ctr"/>
          <a:lstStyle/>
          <a:p>
            <a:pPr>
              <a:defRPr sz="2600"/>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Image" descr="Image"/>
          <p:cNvPicPr>
            <a:picLocks/>
          </p:cNvPicPr>
          <p:nvPr/>
        </p:nvPicPr>
        <p:blipFill>
          <a:blip r:embed="rId2">
            <a:extLst/>
          </a:blip>
          <a:stretch>
            <a:fillRect/>
          </a:stretch>
        </p:blipFill>
        <p:spPr>
          <a:xfrm>
            <a:off x="-188043" y="-1"/>
            <a:ext cx="13380887" cy="9753602"/>
          </a:xfrm>
          <a:prstGeom prst="rect">
            <a:avLst/>
          </a:prstGeom>
        </p:spPr>
      </p:pic>
      <p:sp>
        <p:nvSpPr>
          <p:cNvPr id="354" name="Love…"/>
          <p:cNvSpPr txBox="1">
            <a:spLocks noGrp="1"/>
          </p:cNvSpPr>
          <p:nvPr>
            <p:ph type="body" sz="half" idx="4294967295"/>
          </p:nvPr>
        </p:nvSpPr>
        <p:spPr>
          <a:xfrm>
            <a:off x="9194800" y="543550"/>
            <a:ext cx="3666486" cy="8666500"/>
          </a:xfrm>
          <a:prstGeom prst="rect">
            <a:avLst/>
          </a:prstGeom>
          <a:solidFill>
            <a:srgbClr val="432500">
              <a:alpha val="68578"/>
            </a:srgbClr>
          </a:solidFill>
        </p:spPr>
        <p:txBody>
          <a:bodyPr>
            <a:noAutofit/>
          </a:bodyPr>
          <a:lstStyle/>
          <a:p>
            <a:pPr marL="812120" indent="-494620">
              <a:spcBef>
                <a:spcPts val="3800"/>
              </a:spcBef>
              <a:buSzPct val="171000"/>
              <a:defRPr>
                <a:latin typeface="Helvetica Neue"/>
                <a:ea typeface="Helvetica Neue"/>
                <a:cs typeface="Helvetica Neue"/>
                <a:sym typeface="Helvetica Neue"/>
              </a:defRPr>
            </a:pPr>
            <a:r>
              <a:t>Love</a:t>
            </a:r>
          </a:p>
          <a:p>
            <a:pPr marL="812120" indent="-494620">
              <a:spcBef>
                <a:spcPts val="3800"/>
              </a:spcBef>
              <a:buSzPct val="171000"/>
              <a:defRPr>
                <a:latin typeface="Helvetica Neue"/>
                <a:ea typeface="Helvetica Neue"/>
                <a:cs typeface="Helvetica Neue"/>
                <a:sym typeface="Helvetica Neue"/>
              </a:defRPr>
            </a:pPr>
            <a:r>
              <a:t>Joy</a:t>
            </a:r>
          </a:p>
          <a:p>
            <a:pPr marL="812120" indent="-494620">
              <a:spcBef>
                <a:spcPts val="3800"/>
              </a:spcBef>
              <a:buSzPct val="171000"/>
              <a:defRPr>
                <a:latin typeface="Helvetica Neue"/>
                <a:ea typeface="Helvetica Neue"/>
                <a:cs typeface="Helvetica Neue"/>
                <a:sym typeface="Helvetica Neue"/>
              </a:defRPr>
            </a:pPr>
            <a:r>
              <a:t>Peace</a:t>
            </a:r>
          </a:p>
          <a:p>
            <a:pPr marL="812120" indent="-494620">
              <a:spcBef>
                <a:spcPts val="3800"/>
              </a:spcBef>
              <a:buSzPct val="171000"/>
              <a:defRPr>
                <a:latin typeface="Helvetica Neue"/>
                <a:ea typeface="Helvetica Neue"/>
                <a:cs typeface="Helvetica Neue"/>
                <a:sym typeface="Helvetica Neue"/>
              </a:defRPr>
            </a:pPr>
            <a:r>
              <a:t>Long-suffering</a:t>
            </a:r>
          </a:p>
          <a:p>
            <a:pPr marL="812120" indent="-494620">
              <a:spcBef>
                <a:spcPts val="3800"/>
              </a:spcBef>
              <a:buSzPct val="171000"/>
              <a:defRPr>
                <a:latin typeface="Helvetica Neue"/>
                <a:ea typeface="Helvetica Neue"/>
                <a:cs typeface="Helvetica Neue"/>
                <a:sym typeface="Helvetica Neue"/>
              </a:defRPr>
            </a:pPr>
            <a:r>
              <a:t>Gentleness</a:t>
            </a:r>
          </a:p>
          <a:p>
            <a:pPr marL="812120" indent="-494620">
              <a:spcBef>
                <a:spcPts val="3800"/>
              </a:spcBef>
              <a:buSzPct val="171000"/>
              <a:defRPr>
                <a:latin typeface="Helvetica Neue"/>
                <a:ea typeface="Helvetica Neue"/>
                <a:cs typeface="Helvetica Neue"/>
                <a:sym typeface="Helvetica Neue"/>
              </a:defRPr>
            </a:pPr>
            <a:r>
              <a:t>Goodness</a:t>
            </a:r>
          </a:p>
          <a:p>
            <a:pPr marL="812120" indent="-494620">
              <a:spcBef>
                <a:spcPts val="3800"/>
              </a:spcBef>
              <a:buSzPct val="171000"/>
              <a:defRPr>
                <a:latin typeface="Helvetica Neue"/>
                <a:ea typeface="Helvetica Neue"/>
                <a:cs typeface="Helvetica Neue"/>
                <a:sym typeface="Helvetica Neue"/>
              </a:defRPr>
            </a:pPr>
            <a:r>
              <a:t>Faith</a:t>
            </a:r>
          </a:p>
          <a:p>
            <a:pPr marL="812120" indent="-494620">
              <a:spcBef>
                <a:spcPts val="3800"/>
              </a:spcBef>
              <a:buSzPct val="171000"/>
              <a:defRPr>
                <a:latin typeface="Helvetica Neue"/>
                <a:ea typeface="Helvetica Neue"/>
                <a:cs typeface="Helvetica Neue"/>
                <a:sym typeface="Helvetica Neue"/>
              </a:defRPr>
            </a:pPr>
            <a:r>
              <a:t>Meekness</a:t>
            </a:r>
          </a:p>
          <a:p>
            <a:pPr marL="812120" indent="-494620">
              <a:spcBef>
                <a:spcPts val="3800"/>
              </a:spcBef>
              <a:buSzPct val="171000"/>
              <a:defRPr>
                <a:latin typeface="Helvetica Neue"/>
                <a:ea typeface="Helvetica Neue"/>
                <a:cs typeface="Helvetica Neue"/>
                <a:sym typeface="Helvetica Neue"/>
              </a:defRPr>
            </a:pPr>
            <a:r>
              <a:t>Temperance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4"/>
                                        </p:tgtEl>
                                        <p:attrNameLst>
                                          <p:attrName>style.visibility</p:attrName>
                                        </p:attrNameLst>
                                      </p:cBhvr>
                                      <p:to>
                                        <p:strVal val="visible"/>
                                      </p:to>
                                    </p:set>
                                    <p:animEffect transition="in" filter="wipe(left)">
                                      <p:cBhvr>
                                        <p:cTn id="7" dur="10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End"/>
          <p:cNvSpPr>
            <a:spLocks noGrp="1"/>
          </p:cNvSpPr>
          <p:nvPr>
            <p:ph type="body" idx="14"/>
          </p:nvPr>
        </p:nvSpPr>
        <p:spPr>
          <a:prstGeom prst="rect">
            <a:avLst/>
          </a:prstGeom>
        </p:spPr>
        <p:txBody>
          <a:bodyPr/>
          <a:lstStyle/>
          <a:p>
            <a:r>
              <a:t>End</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 descr="Image"/>
          <p:cNvPicPr>
            <a:picLocks/>
          </p:cNvPicPr>
          <p:nvPr/>
        </p:nvPicPr>
        <p:blipFill>
          <a:blip r:embed="rId2">
            <a:extLst/>
          </a:blip>
          <a:stretch>
            <a:fillRect/>
          </a:stretch>
        </p:blipFill>
        <p:spPr>
          <a:xfrm>
            <a:off x="8820853" y="2653456"/>
            <a:ext cx="3877353" cy="4446688"/>
          </a:xfrm>
          <a:prstGeom prst="rect">
            <a:avLst/>
          </a:prstGeom>
        </p:spPr>
      </p:pic>
      <p:pic>
        <p:nvPicPr>
          <p:cNvPr id="153" name="Image" descr="Image"/>
          <p:cNvPicPr>
            <a:picLocks/>
          </p:cNvPicPr>
          <p:nvPr/>
        </p:nvPicPr>
        <p:blipFill>
          <a:blip r:embed="rId3">
            <a:extLst/>
          </a:blip>
          <a:stretch>
            <a:fillRect/>
          </a:stretch>
        </p:blipFill>
        <p:spPr>
          <a:xfrm>
            <a:off x="213143" y="2917403"/>
            <a:ext cx="5455898" cy="4248994"/>
          </a:xfrm>
          <a:prstGeom prst="rect">
            <a:avLst/>
          </a:prstGeom>
        </p:spPr>
      </p:pic>
      <p:sp>
        <p:nvSpPr>
          <p:cNvPr id="154" name="Genesis 3:15  “And the LORD God said unto the serpent, Because thou hast done this, thou art cursed above all cattle, and above every beast of the field; upon thy belly shalt thou go, and dust shalt thou eat all the days of thy life:”"/>
          <p:cNvSpPr txBox="1"/>
          <p:nvPr/>
        </p:nvSpPr>
        <p:spPr>
          <a:xfrm>
            <a:off x="13245" y="63502"/>
            <a:ext cx="12978310" cy="32003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latin typeface="Helvetica Neue Light"/>
                <a:ea typeface="Helvetica Neue Light"/>
                <a:cs typeface="Helvetica Neue Light"/>
                <a:sym typeface="Helvetica Neue Light"/>
              </a:defRPr>
            </a:pPr>
            <a:r>
              <a:rPr sz="2400"/>
              <a:t>Genesis 3:15</a:t>
            </a:r>
            <a:r>
              <a:t>  </a:t>
            </a:r>
            <a:r>
              <a:rPr sz="4000"/>
              <a:t>“And the LORD God said unto the serpent, Because thou hast done this, thou art cursed above all cattle, and above every beast of the field; upon thy belly shalt thou go, </a:t>
            </a:r>
            <a:r>
              <a:rPr sz="4000" b="1" u="sng">
                <a:latin typeface="Helvetica Neue"/>
                <a:ea typeface="Helvetica Neue"/>
                <a:cs typeface="Helvetica Neue"/>
                <a:sym typeface="Helvetica Neue"/>
              </a:rPr>
              <a:t>and dust shalt thou eat</a:t>
            </a:r>
            <a:r>
              <a:rPr sz="4000"/>
              <a:t> all the days of thy life:”</a:t>
            </a:r>
          </a:p>
        </p:txBody>
      </p:sp>
      <p:sp>
        <p:nvSpPr>
          <p:cNvPr id="155" name="Genesis 3:19  “In the sweat of thy face shalt thou eat bread, till thou return unto the ground; for out of it wast thou taken: for dust thou art, and unto dust shalt thou return.”"/>
          <p:cNvSpPr txBox="1"/>
          <p:nvPr/>
        </p:nvSpPr>
        <p:spPr>
          <a:xfrm>
            <a:off x="13245" y="7162802"/>
            <a:ext cx="12978310" cy="1955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a:latin typeface="Helvetica Neue Light"/>
                <a:ea typeface="Helvetica Neue Light"/>
                <a:cs typeface="Helvetica Neue Light"/>
                <a:sym typeface="Helvetica Neue Light"/>
              </a:defRPr>
            </a:pPr>
            <a:r>
              <a:rPr sz="2400"/>
              <a:t>Genesis 3:19</a:t>
            </a:r>
            <a:r>
              <a:t>  </a:t>
            </a:r>
            <a:r>
              <a:rPr sz="4000"/>
              <a:t>“In the sweat of thy face shalt thou eat bread, till thou return unto the ground; for out of it wast thou taken: </a:t>
            </a:r>
            <a:r>
              <a:rPr sz="4000" b="1" u="sng">
                <a:latin typeface="Helvetica Neue"/>
                <a:ea typeface="Helvetica Neue"/>
                <a:cs typeface="Helvetica Neue"/>
                <a:sym typeface="Helvetica Neue"/>
              </a:rPr>
              <a:t>for dust thou art</a:t>
            </a:r>
            <a:r>
              <a:rPr sz="4000"/>
              <a:t>, and unto dust shalt thou return.”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p:tmAbs val="0"/>
                                  </p:iterate>
                                  <p:childTnLst>
                                    <p:set>
                                      <p:cBhvr>
                                        <p:cTn id="14" fill="hold"/>
                                        <p:tgtEl>
                                          <p:spTgt spid="152"/>
                                        </p:tgtEl>
                                        <p:attrNameLst>
                                          <p:attrName>style.visibility</p:attrName>
                                        </p:attrNameLst>
                                      </p:cBhvr>
                                      <p:to>
                                        <p:strVal val="visible"/>
                                      </p:to>
                                    </p:set>
                                    <p:animEffect transition="in" filter="dissolve">
                                      <p:cBhvr>
                                        <p:cTn id="15"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3" animBg="1" advAuto="0"/>
      <p:bldP spid="154" grpId="1" animBg="1" advAuto="0"/>
      <p:bldP spid="155"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When the unclean spirit is gone out of a man, he walketh through dry places, seeking rest, and findeth none."/>
          <p:cNvSpPr txBox="1"/>
          <p:nvPr/>
        </p:nvSpPr>
        <p:spPr>
          <a:xfrm>
            <a:off x="191665" y="1832174"/>
            <a:ext cx="12621470"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latin typeface="Helvetica Neue Light"/>
                <a:ea typeface="Helvetica Neue Light"/>
                <a:cs typeface="Helvetica Neue Light"/>
                <a:sym typeface="Helvetica Neue Light"/>
              </a:defRPr>
            </a:lvl1pPr>
          </a:lstStyle>
          <a:p>
            <a:r>
              <a:t>When the unclean spirit is gone out of a man, he walketh through dry places, seeking rest, and findeth none.</a:t>
            </a:r>
          </a:p>
        </p:txBody>
      </p:sp>
      <p:sp>
        <p:nvSpPr>
          <p:cNvPr id="158" name="Matthew 12:43"/>
          <p:cNvSpPr txBox="1"/>
          <p:nvPr/>
        </p:nvSpPr>
        <p:spPr>
          <a:xfrm>
            <a:off x="2916681" y="224285"/>
            <a:ext cx="7171437"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b="1">
                <a:latin typeface="Helvetica Neue"/>
                <a:ea typeface="Helvetica Neue"/>
                <a:cs typeface="Helvetica Neue"/>
                <a:sym typeface="Helvetica Neue"/>
              </a:defRPr>
            </a:lvl1pPr>
          </a:lstStyle>
          <a:p>
            <a:r>
              <a:t>Matthew 12:43</a:t>
            </a:r>
          </a:p>
        </p:txBody>
      </p:sp>
      <p:pic>
        <p:nvPicPr>
          <p:cNvPr id="159" name="Image" descr="Image"/>
          <p:cNvPicPr>
            <a:picLocks/>
          </p:cNvPicPr>
          <p:nvPr/>
        </p:nvPicPr>
        <p:blipFill>
          <a:blip r:embed="rId2">
            <a:extLst/>
          </a:blip>
          <a:stretch>
            <a:fillRect/>
          </a:stretch>
        </p:blipFill>
        <p:spPr>
          <a:xfrm>
            <a:off x="2405513" y="3467498"/>
            <a:ext cx="8662583" cy="57994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switch dir="l"/>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57"/>
                                        </p:tgtEl>
                                        <p:attrNameLst>
                                          <p:attrName>style.visibility</p:attrName>
                                        </p:attrNameLst>
                                      </p:cBhvr>
                                      <p:to>
                                        <p:strVal val="visible"/>
                                      </p:to>
                                    </p:set>
                                    <p:anim calcmode="lin" valueType="num">
                                      <p:cBhvr>
                                        <p:cTn id="7" dur="1500" fill="hold"/>
                                        <p:tgtEl>
                                          <p:spTgt spid="157"/>
                                        </p:tgtEl>
                                        <p:attrNameLst>
                                          <p:attrName>ppt_x</p:attrName>
                                        </p:attrNameLst>
                                      </p:cBhvr>
                                      <p:tavLst>
                                        <p:tav tm="0">
                                          <p:val>
                                            <p:strVal val="#ppt_x"/>
                                          </p:val>
                                        </p:tav>
                                        <p:tav tm="100000">
                                          <p:val>
                                            <p:strVal val="#ppt_x"/>
                                          </p:val>
                                        </p:tav>
                                      </p:tavLst>
                                    </p:anim>
                                    <p:anim calcmode="lin" valueType="num">
                                      <p:cBhvr>
                                        <p:cTn id="8" dur="1500" fill="hold"/>
                                        <p:tgtEl>
                                          <p:spTgt spid="1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yoke 1.jpg" descr="yoke 1.jpg"/>
          <p:cNvPicPr>
            <a:picLocks/>
          </p:cNvPicPr>
          <p:nvPr/>
        </p:nvPicPr>
        <p:blipFill>
          <a:blip r:embed="rId2">
            <a:extLst/>
          </a:blip>
          <a:stretch>
            <a:fillRect/>
          </a:stretch>
        </p:blipFill>
        <p:spPr>
          <a:xfrm>
            <a:off x="730250" y="1451074"/>
            <a:ext cx="11544300" cy="5064027"/>
          </a:xfrm>
          <a:prstGeom prst="rect">
            <a:avLst/>
          </a:prstGeom>
        </p:spPr>
      </p:pic>
      <p:sp>
        <p:nvSpPr>
          <p:cNvPr id="162" name="“Take my yoke upon you, and learn of me; for I am meek and lowly in heart: and ye shall find rest unto your souls. For my yoke is easy, and my burden is light.”"/>
          <p:cNvSpPr txBox="1"/>
          <p:nvPr/>
        </p:nvSpPr>
        <p:spPr>
          <a:xfrm>
            <a:off x="146729" y="6699610"/>
            <a:ext cx="12711341" cy="26327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100">
                <a:latin typeface="Helvetica Neue Light"/>
                <a:ea typeface="Helvetica Neue Light"/>
                <a:cs typeface="Helvetica Neue Light"/>
                <a:sym typeface="Helvetica Neue Light"/>
              </a:defRPr>
            </a:pPr>
            <a:r>
              <a:t>“</a:t>
            </a:r>
            <a:r>
              <a:rPr b="1" u="sng">
                <a:latin typeface="Helvetica Neue"/>
                <a:ea typeface="Helvetica Neue"/>
                <a:cs typeface="Helvetica Neue"/>
                <a:sym typeface="Helvetica Neue"/>
              </a:rPr>
              <a:t>Take my yoke upon you</a:t>
            </a:r>
            <a:r>
              <a:t>, and learn of me; for I am meek and lowly in heart: </a:t>
            </a:r>
            <a:r>
              <a:rPr b="1" u="sng">
                <a:latin typeface="Helvetica Neue"/>
                <a:ea typeface="Helvetica Neue"/>
                <a:cs typeface="Helvetica Neue"/>
                <a:sym typeface="Helvetica Neue"/>
              </a:rPr>
              <a:t>and ye shall find rest unto your souls</a:t>
            </a:r>
            <a:r>
              <a:t>. For my yoke is easy, and my burden is light.”</a:t>
            </a:r>
          </a:p>
        </p:txBody>
      </p:sp>
      <p:sp>
        <p:nvSpPr>
          <p:cNvPr id="163" name="Matthew 11:29"/>
          <p:cNvSpPr txBox="1"/>
          <p:nvPr/>
        </p:nvSpPr>
        <p:spPr>
          <a:xfrm>
            <a:off x="2210968" y="68482"/>
            <a:ext cx="8582864"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latin typeface="Helvetica Neue"/>
                <a:ea typeface="Helvetica Neue"/>
                <a:cs typeface="Helvetica Neue"/>
                <a:sym typeface="Helvetica Neue"/>
              </a:defRPr>
            </a:lvl1pPr>
          </a:lstStyle>
          <a:p>
            <a:r>
              <a:t>Matthew 11:29</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1641</Words>
  <Application>Microsoft Macintosh PowerPoint</Application>
  <PresentationFormat>Custom</PresentationFormat>
  <Paragraphs>96</Paragraphs>
  <Slides>68</Slides>
  <Notes>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Black</vt:lpstr>
      <vt:lpstr>“Portals to the Soul”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Deuteronomy 4:15-16  &amp;  Exodus 32:7</vt:lpstr>
      <vt:lpstr>PowerPoint Presentation</vt:lpstr>
      <vt:lpstr>PowerPoint Presentation</vt:lpstr>
      <vt:lpstr>PowerPoint Presentation</vt:lpstr>
      <vt:lpstr>PowerPoint Presentation</vt:lpstr>
      <vt:lpstr>Matthew 6:22-23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it’s not just Movies!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36:25 “Then will I sprinkle clean water upon you, and ye shall be clean: from all your filthiness, and from all your idols, will I cleanse you.”</vt:lpstr>
      <vt:lpstr>PowerPoint Presentation</vt:lpstr>
      <vt:lpstr>1 John 3:8 “For this purpose the Son of God was manifested, that he might destroy the works of the devil.”</vt:lpstr>
      <vt:lpstr>What should we behold?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“Portals to the Soul”</dc:title>
  <cp:lastModifiedBy>Adam Patel</cp:lastModifiedBy>
  <cp:revision>1</cp:revision>
  <dcterms:modified xsi:type="dcterms:W3CDTF">2019-02-27T16:39:44Z</dcterms:modified>
</cp:coreProperties>
</file>