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56"/>
  </p:notesMasterIdLst>
  <p:sldIdLst>
    <p:sldId id="1279" r:id="rId2"/>
    <p:sldId id="1280" r:id="rId3"/>
    <p:sldId id="1271" r:id="rId4"/>
    <p:sldId id="1314" r:id="rId5"/>
    <p:sldId id="1317" r:id="rId6"/>
    <p:sldId id="1283" r:id="rId7"/>
    <p:sldId id="1281" r:id="rId8"/>
    <p:sldId id="1282" r:id="rId9"/>
    <p:sldId id="1299" r:id="rId10"/>
    <p:sldId id="1300" r:id="rId11"/>
    <p:sldId id="1275" r:id="rId12"/>
    <p:sldId id="1298" r:id="rId13"/>
    <p:sldId id="1284" r:id="rId14"/>
    <p:sldId id="1285" r:id="rId15"/>
    <p:sldId id="1301" r:id="rId16"/>
    <p:sldId id="1315" r:id="rId17"/>
    <p:sldId id="1302" r:id="rId18"/>
    <p:sldId id="1303" r:id="rId19"/>
    <p:sldId id="1304" r:id="rId20"/>
    <p:sldId id="1305" r:id="rId21"/>
    <p:sldId id="1306" r:id="rId22"/>
    <p:sldId id="1307" r:id="rId23"/>
    <p:sldId id="1308" r:id="rId24"/>
    <p:sldId id="1309" r:id="rId25"/>
    <p:sldId id="1310" r:id="rId26"/>
    <p:sldId id="1311" r:id="rId27"/>
    <p:sldId id="1313" r:id="rId28"/>
    <p:sldId id="1312" r:id="rId29"/>
    <p:sldId id="1287" r:id="rId30"/>
    <p:sldId id="1292" r:id="rId31"/>
    <p:sldId id="1293" r:id="rId32"/>
    <p:sldId id="1294" r:id="rId33"/>
    <p:sldId id="1295" r:id="rId34"/>
    <p:sldId id="1291" r:id="rId35"/>
    <p:sldId id="1288" r:id="rId36"/>
    <p:sldId id="1290" r:id="rId37"/>
    <p:sldId id="1296" r:id="rId38"/>
    <p:sldId id="1289" r:id="rId39"/>
    <p:sldId id="1286" r:id="rId40"/>
    <p:sldId id="1297" r:id="rId41"/>
    <p:sldId id="1316" r:id="rId42"/>
    <p:sldId id="1318" r:id="rId43"/>
    <p:sldId id="1319" r:id="rId44"/>
    <p:sldId id="1320" r:id="rId45"/>
    <p:sldId id="1321" r:id="rId46"/>
    <p:sldId id="1322" r:id="rId47"/>
    <p:sldId id="1325" r:id="rId48"/>
    <p:sldId id="1267" r:id="rId49"/>
    <p:sldId id="1323" r:id="rId50"/>
    <p:sldId id="1324" r:id="rId51"/>
    <p:sldId id="1266" r:id="rId52"/>
    <p:sldId id="1326" r:id="rId53"/>
    <p:sldId id="1278" r:id="rId54"/>
    <p:sldId id="132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E2C89-24E7-44B2-ABE7-E40E2AA49E72}"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E416-27E1-44BA-9F0D-5643F51B62DA}" type="slidenum">
              <a:rPr lang="en-US" smtClean="0"/>
              <a:t>‹#›</a:t>
            </a:fld>
            <a:endParaRPr lang="en-US"/>
          </a:p>
        </p:txBody>
      </p:sp>
    </p:spTree>
    <p:extLst>
      <p:ext uri="{BB962C8B-B14F-4D97-AF65-F5344CB8AC3E}">
        <p14:creationId xmlns:p14="http://schemas.microsoft.com/office/powerpoint/2010/main" val="124462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336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6439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355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8117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446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2892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4157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078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9894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005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67124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34575-046F-4058-9D08-36FB588FBB3E}" type="datetimeFigureOut">
              <a:rPr lang="en-US" smtClean="0">
                <a:solidFill>
                  <a:prstClr val="white">
                    <a:tint val="75000"/>
                  </a:prstClr>
                </a:solidFill>
              </a:rPr>
              <a:pPr/>
              <a:t>3/6/2019</a:t>
            </a:fld>
            <a:endParaRPr lang="en-US">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23737-FCFD-472F-B0E1-838927FE19EF}"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1338876"/>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56623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145" y="115888"/>
            <a:ext cx="10873073" cy="6632575"/>
          </a:xfrm>
        </p:spPr>
      </p:pic>
    </p:spTree>
    <p:extLst>
      <p:ext uri="{BB962C8B-B14F-4D97-AF65-F5344CB8AC3E}">
        <p14:creationId xmlns:p14="http://schemas.microsoft.com/office/powerpoint/2010/main" val="974287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854" y="1693718"/>
            <a:ext cx="11471563" cy="1446550"/>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You cannot sanctify yourself without first being JUSTIFIED!</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146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John 12:32-33 NKJV</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pPr lvl="0"/>
            <a:r>
              <a:rPr lang="en-US" sz="5400" baseline="30000" dirty="0">
                <a:latin typeface="Times New Roman" panose="02020603050405020304" pitchFamily="18" charset="0"/>
                <a:cs typeface="Times New Roman" panose="02020603050405020304" pitchFamily="18" charset="0"/>
              </a:rPr>
              <a:t>32 </a:t>
            </a:r>
            <a:r>
              <a:rPr lang="en-US" sz="5400" dirty="0">
                <a:latin typeface="Times New Roman" panose="02020603050405020304" pitchFamily="18" charset="0"/>
                <a:cs typeface="Times New Roman" panose="02020603050405020304" pitchFamily="18" charset="0"/>
              </a:rPr>
              <a:t>And I, if </a:t>
            </a:r>
            <a:r>
              <a:rPr lang="en-US" sz="5400" b="1" u="sng" dirty="0">
                <a:solidFill>
                  <a:srgbClr val="FFFF00"/>
                </a:solidFill>
                <a:latin typeface="Times New Roman" panose="02020603050405020304" pitchFamily="18" charset="0"/>
                <a:cs typeface="Times New Roman" panose="02020603050405020304" pitchFamily="18" charset="0"/>
              </a:rPr>
              <a:t>I am lifted up</a:t>
            </a:r>
            <a:r>
              <a:rPr lang="en-US" sz="5400" dirty="0">
                <a:latin typeface="Times New Roman" panose="02020603050405020304" pitchFamily="18" charset="0"/>
                <a:cs typeface="Times New Roman" panose="02020603050405020304" pitchFamily="18" charset="0"/>
              </a:rPr>
              <a:t> from the earth, will draw all </a:t>
            </a:r>
            <a:r>
              <a:rPr lang="en-US" sz="5400" i="1" dirty="0">
                <a:latin typeface="Times New Roman" panose="02020603050405020304" pitchFamily="18" charset="0"/>
                <a:cs typeface="Times New Roman" panose="02020603050405020304" pitchFamily="18" charset="0"/>
              </a:rPr>
              <a:t>peoples</a:t>
            </a:r>
            <a:r>
              <a:rPr lang="en-US" sz="5400" dirty="0">
                <a:latin typeface="Times New Roman" panose="02020603050405020304" pitchFamily="18" charset="0"/>
                <a:cs typeface="Times New Roman" panose="02020603050405020304" pitchFamily="18" charset="0"/>
              </a:rPr>
              <a:t> to Myself.” </a:t>
            </a:r>
            <a:r>
              <a:rPr lang="en-US" sz="5400" baseline="30000" dirty="0">
                <a:latin typeface="Times New Roman" panose="02020603050405020304" pitchFamily="18" charset="0"/>
                <a:cs typeface="Times New Roman" panose="02020603050405020304" pitchFamily="18" charset="0"/>
              </a:rPr>
              <a:t>33 </a:t>
            </a:r>
            <a:r>
              <a:rPr lang="en-US" sz="5400" dirty="0">
                <a:latin typeface="Times New Roman" panose="02020603050405020304" pitchFamily="18" charset="0"/>
                <a:cs typeface="Times New Roman" panose="02020603050405020304" pitchFamily="18" charset="0"/>
              </a:rPr>
              <a:t>This He said, signifying by what death He would die</a:t>
            </a:r>
            <a:r>
              <a:rPr lang="en-US" sz="5400" dirty="0" smtClean="0">
                <a:latin typeface="Times New Roman" panose="02020603050405020304" pitchFamily="18" charset="0"/>
                <a:cs typeface="Times New Roman" panose="02020603050405020304" pitchFamily="18" charset="0"/>
              </a:rPr>
              <a:t>.</a:t>
            </a:r>
            <a:endParaRPr lang="en-US" sz="5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2720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1324100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John </a:t>
            </a:r>
            <a:r>
              <a:rPr lang="en-US" sz="6600" b="1" dirty="0" smtClean="0">
                <a:solidFill>
                  <a:prstClr val="white"/>
                </a:solidFill>
                <a:latin typeface="Times New Roman" panose="02020603050405020304" pitchFamily="18" charset="0"/>
                <a:cs typeface="Times New Roman" panose="02020603050405020304" pitchFamily="18" charset="0"/>
              </a:rPr>
              <a:t>3:30 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pPr algn="ctr"/>
            <a:r>
              <a:rPr lang="en-US" sz="4800" baseline="30000" dirty="0">
                <a:latin typeface="Times New Roman" panose="02020603050405020304" pitchFamily="18" charset="0"/>
                <a:cs typeface="Times New Roman" panose="02020603050405020304" pitchFamily="18" charset="0"/>
              </a:rPr>
              <a:t>30 </a:t>
            </a:r>
            <a:r>
              <a:rPr lang="en-US" sz="4800" b="1" dirty="0">
                <a:solidFill>
                  <a:srgbClr val="FFFF00"/>
                </a:solidFill>
                <a:latin typeface="Times New Roman" panose="02020603050405020304" pitchFamily="18" charset="0"/>
                <a:cs typeface="Times New Roman" panose="02020603050405020304" pitchFamily="18" charset="0"/>
              </a:rPr>
              <a:t>He must i</a:t>
            </a:r>
            <a:r>
              <a:rPr lang="en-US" sz="5400" b="1" dirty="0">
                <a:solidFill>
                  <a:srgbClr val="FFFF00"/>
                </a:solidFill>
                <a:latin typeface="Times New Roman" panose="02020603050405020304" pitchFamily="18" charset="0"/>
                <a:cs typeface="Times New Roman" panose="02020603050405020304" pitchFamily="18" charset="0"/>
              </a:rPr>
              <a:t>n</a:t>
            </a:r>
            <a:r>
              <a:rPr lang="en-US" sz="6000" b="1" dirty="0">
                <a:solidFill>
                  <a:srgbClr val="FFFF00"/>
                </a:solidFill>
                <a:latin typeface="Times New Roman" panose="02020603050405020304" pitchFamily="18" charset="0"/>
                <a:cs typeface="Times New Roman" panose="02020603050405020304" pitchFamily="18" charset="0"/>
              </a:rPr>
              <a:t>c</a:t>
            </a:r>
            <a:r>
              <a:rPr lang="en-US" sz="6600" b="1" dirty="0">
                <a:solidFill>
                  <a:srgbClr val="FFFF00"/>
                </a:solidFill>
                <a:latin typeface="Times New Roman" panose="02020603050405020304" pitchFamily="18" charset="0"/>
                <a:cs typeface="Times New Roman" panose="02020603050405020304" pitchFamily="18" charset="0"/>
              </a:rPr>
              <a:t>r</a:t>
            </a:r>
            <a:r>
              <a:rPr lang="en-US" sz="7200" b="1" dirty="0">
                <a:solidFill>
                  <a:srgbClr val="FFFF00"/>
                </a:solidFill>
                <a:latin typeface="Times New Roman" panose="02020603050405020304" pitchFamily="18" charset="0"/>
                <a:cs typeface="Times New Roman" panose="02020603050405020304" pitchFamily="18" charset="0"/>
              </a:rPr>
              <a:t>e</a:t>
            </a:r>
            <a:r>
              <a:rPr lang="en-US" sz="8000" b="1" dirty="0">
                <a:solidFill>
                  <a:srgbClr val="FFFF00"/>
                </a:solidFill>
                <a:latin typeface="Times New Roman" panose="02020603050405020304" pitchFamily="18" charset="0"/>
                <a:cs typeface="Times New Roman" panose="02020603050405020304" pitchFamily="18" charset="0"/>
              </a:rPr>
              <a:t>a</a:t>
            </a:r>
            <a:r>
              <a:rPr lang="en-US" sz="8800" b="1" dirty="0">
                <a:solidFill>
                  <a:srgbClr val="FFFF00"/>
                </a:solidFill>
                <a:latin typeface="Times New Roman" panose="02020603050405020304" pitchFamily="18" charset="0"/>
                <a:cs typeface="Times New Roman" panose="02020603050405020304" pitchFamily="18" charset="0"/>
              </a:rPr>
              <a:t>s</a:t>
            </a:r>
            <a:r>
              <a:rPr lang="en-US" sz="9600" b="1" dirty="0">
                <a:solidFill>
                  <a:srgbClr val="FFFF00"/>
                </a:solidFill>
                <a:latin typeface="Times New Roman" panose="02020603050405020304" pitchFamily="18" charset="0"/>
                <a:cs typeface="Times New Roman" panose="02020603050405020304" pitchFamily="18" charset="0"/>
              </a:rPr>
              <a:t>e</a:t>
            </a:r>
            <a:r>
              <a:rPr lang="en-US" sz="4800" dirty="0" smtClean="0">
                <a:latin typeface="Times New Roman" panose="02020603050405020304" pitchFamily="18" charset="0"/>
                <a:cs typeface="Times New Roman" panose="02020603050405020304" pitchFamily="18" charset="0"/>
              </a:rPr>
              <a:t>,</a:t>
            </a:r>
          </a:p>
          <a:p>
            <a:pPr algn="ctr"/>
            <a:r>
              <a:rPr lang="en-US" sz="4800" dirty="0" smtClean="0">
                <a:latin typeface="Times New Roman" panose="02020603050405020304" pitchFamily="18" charset="0"/>
                <a:cs typeface="Times New Roman" panose="02020603050405020304" pitchFamily="18" charset="0"/>
              </a:rPr>
              <a:t> </a:t>
            </a:r>
            <a:r>
              <a:rPr lang="en-US" sz="4800" b="1" u="sng" dirty="0">
                <a:solidFill>
                  <a:srgbClr val="FF0000"/>
                </a:solidFill>
                <a:latin typeface="Times New Roman" panose="02020603050405020304" pitchFamily="18" charset="0"/>
                <a:cs typeface="Times New Roman" panose="02020603050405020304" pitchFamily="18" charset="0"/>
              </a:rPr>
              <a:t>but</a:t>
            </a:r>
            <a:r>
              <a:rPr lang="en-US" sz="4800" dirty="0">
                <a:latin typeface="Times New Roman" panose="02020603050405020304" pitchFamily="18" charset="0"/>
                <a:cs typeface="Times New Roman" panose="02020603050405020304" pitchFamily="18" charset="0"/>
              </a:rPr>
              <a:t> I </a:t>
            </a:r>
            <a:r>
              <a:rPr lang="en-US" sz="4800" i="1" dirty="0">
                <a:latin typeface="Times New Roman" panose="02020603050405020304" pitchFamily="18" charset="0"/>
                <a:cs typeface="Times New Roman" panose="02020603050405020304" pitchFamily="18" charset="0"/>
              </a:rPr>
              <a:t>must</a:t>
            </a:r>
            <a:r>
              <a:rPr lang="en-US" sz="4800" dirty="0">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d</a:t>
            </a:r>
            <a:r>
              <a:rPr lang="en-US" sz="8800" dirty="0">
                <a:latin typeface="Times New Roman" panose="02020603050405020304" pitchFamily="18" charset="0"/>
                <a:cs typeface="Times New Roman" panose="02020603050405020304" pitchFamily="18" charset="0"/>
              </a:rPr>
              <a:t>e</a:t>
            </a:r>
            <a:r>
              <a:rPr lang="en-US" sz="8000" dirty="0">
                <a:latin typeface="Times New Roman" panose="02020603050405020304" pitchFamily="18" charset="0"/>
                <a:cs typeface="Times New Roman" panose="02020603050405020304" pitchFamily="18" charset="0"/>
              </a:rPr>
              <a:t>c</a:t>
            </a:r>
            <a:r>
              <a:rPr lang="en-US" sz="7200" dirty="0">
                <a:latin typeface="Times New Roman" panose="02020603050405020304" pitchFamily="18" charset="0"/>
                <a:cs typeface="Times New Roman" panose="02020603050405020304" pitchFamily="18" charset="0"/>
              </a:rPr>
              <a:t>r</a:t>
            </a:r>
            <a:r>
              <a:rPr lang="en-US" sz="6600" dirty="0">
                <a:latin typeface="Times New Roman" panose="02020603050405020304" pitchFamily="18" charset="0"/>
                <a:cs typeface="Times New Roman" panose="02020603050405020304" pitchFamily="18" charset="0"/>
              </a:rPr>
              <a:t>e</a:t>
            </a:r>
            <a:r>
              <a:rPr lang="en-US" sz="6000" dirty="0">
                <a:latin typeface="Times New Roman" panose="02020603050405020304" pitchFamily="18" charset="0"/>
                <a:cs typeface="Times New Roman" panose="02020603050405020304" pitchFamily="18" charset="0"/>
              </a:rPr>
              <a:t>a</a:t>
            </a:r>
            <a:r>
              <a:rPr lang="en-US" sz="5400" dirty="0">
                <a:latin typeface="Times New Roman" panose="02020603050405020304" pitchFamily="18" charset="0"/>
                <a:cs typeface="Times New Roman" panose="02020603050405020304" pitchFamily="18" charset="0"/>
              </a:rPr>
              <a:t>s</a:t>
            </a:r>
            <a:r>
              <a:rPr lang="en-US" sz="4800" dirty="0">
                <a:latin typeface="Times New Roman" panose="02020603050405020304" pitchFamily="18" charset="0"/>
                <a:cs typeface="Times New Roman" panose="02020603050405020304" pitchFamily="18" charset="0"/>
              </a:rPr>
              <a:t>e</a:t>
            </a:r>
            <a:r>
              <a:rPr lang="en-US" sz="4800" dirty="0" smtClean="0">
                <a:latin typeface="Times New Roman" panose="02020603050405020304" pitchFamily="18" charset="0"/>
                <a:cs typeface="Times New Roman" panose="02020603050405020304" pitchFamily="18" charset="0"/>
              </a:rPr>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13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More, more …</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pPr algn="ctr"/>
            <a:r>
              <a:rPr lang="en-US" sz="4800" dirty="0" smtClean="0">
                <a:latin typeface="Times New Roman" panose="02020603050405020304" pitchFamily="18" charset="0"/>
                <a:cs typeface="Times New Roman" panose="02020603050405020304" pitchFamily="18" charset="0"/>
              </a:rPr>
              <a:t>More about Jesus I would know …</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482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Joshua 3:1 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aseline="30000" dirty="0" smtClean="0">
                <a:latin typeface="Times New Roman" pitchFamily="18" charset="0"/>
                <a:cs typeface="Times New Roman" panose="02020603050405020304" pitchFamily="18" charset="0"/>
              </a:rPr>
              <a:t>1</a:t>
            </a:r>
            <a:r>
              <a:rPr lang="en-US" sz="3000" baseline="30000" dirty="0">
                <a:latin typeface="Times New Roman" panose="02020603050405020304" pitchFamily="18" charset="0"/>
                <a:cs typeface="Times New Roman" panose="02020603050405020304" pitchFamily="18" charset="0"/>
              </a:rPr>
              <a:t> </a:t>
            </a:r>
            <a:r>
              <a:rPr lang="en-US" sz="3000" dirty="0" smtClean="0">
                <a:latin typeface="Times New Roman" pitchFamily="18" charset="0"/>
                <a:cs typeface="Times New Roman" pitchFamily="18" charset="0"/>
              </a:rPr>
              <a:t>And </a:t>
            </a:r>
            <a:r>
              <a:rPr lang="en-US" sz="3000" b="1" dirty="0">
                <a:solidFill>
                  <a:srgbClr val="FFFF00"/>
                </a:solidFill>
                <a:latin typeface="Times New Roman" pitchFamily="18" charset="0"/>
                <a:cs typeface="Times New Roman" pitchFamily="18" charset="0"/>
              </a:rPr>
              <a:t>Joshua</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rose early in the morning</a:t>
            </a:r>
            <a:r>
              <a:rPr lang="en-US" sz="3000" dirty="0">
                <a:latin typeface="Times New Roman" pitchFamily="18" charset="0"/>
                <a:cs typeface="Times New Roman" pitchFamily="18" charset="0"/>
              </a:rPr>
              <a:t>; and they removed from </a:t>
            </a:r>
            <a:r>
              <a:rPr lang="en-US" sz="3000" dirty="0" err="1">
                <a:latin typeface="Times New Roman" pitchFamily="18" charset="0"/>
                <a:cs typeface="Times New Roman" pitchFamily="18" charset="0"/>
              </a:rPr>
              <a:t>Shittim</a:t>
            </a:r>
            <a:r>
              <a:rPr lang="en-US" sz="3000" dirty="0">
                <a:latin typeface="Times New Roman" pitchFamily="18" charset="0"/>
                <a:cs typeface="Times New Roman" pitchFamily="18" charset="0"/>
              </a:rPr>
              <a:t>, and came to Jordan, he and all the children of Israel, and </a:t>
            </a:r>
            <a:r>
              <a:rPr lang="en-US" sz="3000" b="1" u="sng" dirty="0">
                <a:latin typeface="Times New Roman" pitchFamily="18" charset="0"/>
                <a:cs typeface="Times New Roman" pitchFamily="18" charset="0"/>
              </a:rPr>
              <a:t>lodged there</a:t>
            </a:r>
            <a:r>
              <a:rPr lang="en-US" sz="3000" dirty="0">
                <a:latin typeface="Times New Roman" pitchFamily="18" charset="0"/>
                <a:cs typeface="Times New Roman" pitchFamily="18" charset="0"/>
              </a:rPr>
              <a:t> before they passed over</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t>Mark </a:t>
            </a:r>
            <a:r>
              <a:rPr lang="en-US" sz="3000" dirty="0"/>
              <a:t>1:35  And </a:t>
            </a:r>
            <a:r>
              <a:rPr lang="en-US" sz="3000" b="1" u="sng" dirty="0"/>
              <a:t>in the morning, rising up a great while before day</a:t>
            </a:r>
            <a:r>
              <a:rPr lang="en-US" sz="3000" dirty="0"/>
              <a:t>, </a:t>
            </a:r>
            <a:r>
              <a:rPr lang="en-US" sz="3000" dirty="0" smtClean="0"/>
              <a:t>he </a:t>
            </a:r>
            <a:r>
              <a:rPr lang="en-US" sz="3000" b="1" dirty="0" smtClean="0">
                <a:solidFill>
                  <a:srgbClr val="FFFF00"/>
                </a:solidFill>
              </a:rPr>
              <a:t>(Jesus)</a:t>
            </a:r>
            <a:r>
              <a:rPr lang="en-US" sz="3000" dirty="0" smtClean="0"/>
              <a:t> </a:t>
            </a:r>
            <a:r>
              <a:rPr lang="en-US" sz="3000" dirty="0"/>
              <a:t>went out, and departed into </a:t>
            </a:r>
            <a:r>
              <a:rPr lang="en-US" sz="3000" b="1" u="sng" dirty="0"/>
              <a:t>a solitary place, and there</a:t>
            </a:r>
            <a:r>
              <a:rPr lang="en-US" sz="3000" dirty="0"/>
              <a:t> prayed</a:t>
            </a:r>
            <a:r>
              <a:rPr lang="en-US" sz="3000" dirty="0" smtClean="0"/>
              <a:t>.</a:t>
            </a:r>
            <a:endParaRPr lang="en-US" sz="3000" dirty="0" smtClean="0">
              <a:latin typeface="Times New Roman" pitchFamily="18" charset="0"/>
              <a:cs typeface="Times New Roman" pitchFamily="18" charset="0"/>
            </a:endParaRPr>
          </a:p>
          <a:p>
            <a:pPr lvl="1"/>
            <a:endParaRPr lang="en-US" sz="1000" dirty="0">
              <a:solidFill>
                <a:prstClr val="white"/>
              </a:solidFill>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Mark 16:9</a:t>
            </a:r>
            <a:r>
              <a:rPr lang="en-US" sz="3000" dirty="0">
                <a:latin typeface="Times New Roman" pitchFamily="18" charset="0"/>
                <a:cs typeface="Times New Roman" pitchFamily="18" charset="0"/>
              </a:rPr>
              <a:t>  Now when </a:t>
            </a:r>
            <a:r>
              <a:rPr lang="en-US" sz="3000" b="1" i="1" u="sng" dirty="0">
                <a:solidFill>
                  <a:srgbClr val="FFFF00"/>
                </a:solidFill>
                <a:latin typeface="Times New Roman" pitchFamily="18" charset="0"/>
                <a:cs typeface="Times New Roman" pitchFamily="18" charset="0"/>
              </a:rPr>
              <a:t>Jesus</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was risen early</a:t>
            </a:r>
            <a:r>
              <a:rPr lang="en-US" sz="3000" dirty="0">
                <a:latin typeface="Times New Roman" pitchFamily="18" charset="0"/>
                <a:cs typeface="Times New Roman" pitchFamily="18" charset="0"/>
              </a:rPr>
              <a:t> the first </a:t>
            </a:r>
            <a:r>
              <a:rPr lang="en-US" sz="3000" i="1" dirty="0">
                <a:latin typeface="Times New Roman" pitchFamily="18" charset="0"/>
                <a:cs typeface="Times New Roman" pitchFamily="18" charset="0"/>
              </a:rPr>
              <a:t>day</a:t>
            </a:r>
            <a:r>
              <a:rPr lang="en-US" sz="3000" dirty="0">
                <a:latin typeface="Times New Roman" pitchFamily="18" charset="0"/>
                <a:cs typeface="Times New Roman" pitchFamily="18" charset="0"/>
              </a:rPr>
              <a:t> of the week, he appeared first to Mary Magdalene, out of whom he had cast seven devils</a:t>
            </a:r>
            <a:r>
              <a:rPr lang="en-US" sz="3000" dirty="0" smtClean="0">
                <a:latin typeface="Times New Roman" pitchFamily="18" charset="0"/>
                <a:cs typeface="Times New Roman" pitchFamily="18" charset="0"/>
              </a:rPr>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335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Originally “</a:t>
            </a:r>
            <a:r>
              <a:rPr lang="en-US" sz="3000" b="1" dirty="0" err="1">
                <a:solidFill>
                  <a:srgbClr val="FFFF00"/>
                </a:solidFill>
              </a:rPr>
              <a:t>Oshea</a:t>
            </a:r>
            <a:r>
              <a:rPr lang="en-US" sz="3000" b="1" dirty="0">
                <a:solidFill>
                  <a:srgbClr val="FFFF00"/>
                </a:solidFill>
              </a:rPr>
              <a:t>” </a:t>
            </a:r>
            <a:r>
              <a:rPr lang="en-US" sz="3000" dirty="0"/>
              <a:t>(</a:t>
            </a:r>
            <a:r>
              <a:rPr lang="en-US" sz="3000" b="1" dirty="0" smtClean="0">
                <a:solidFill>
                  <a:srgbClr val="00B050"/>
                </a:solidFill>
              </a:rPr>
              <a:t>Num.</a:t>
            </a:r>
            <a:r>
              <a:rPr lang="en-US" sz="3000" dirty="0" smtClean="0"/>
              <a:t> </a:t>
            </a:r>
            <a:r>
              <a:rPr lang="en-US" sz="3000" dirty="0"/>
              <a:t>13:8,16), aka </a:t>
            </a:r>
            <a:r>
              <a:rPr lang="en-US" sz="3000" b="1" dirty="0">
                <a:solidFill>
                  <a:srgbClr val="FFFF00"/>
                </a:solidFill>
              </a:rPr>
              <a:t>“</a:t>
            </a:r>
            <a:r>
              <a:rPr lang="en-US" sz="3000" b="1" dirty="0" err="1">
                <a:solidFill>
                  <a:srgbClr val="FFFF00"/>
                </a:solidFill>
              </a:rPr>
              <a:t>Hoshea</a:t>
            </a:r>
            <a:r>
              <a:rPr lang="en-US" sz="3000" b="1" dirty="0">
                <a:solidFill>
                  <a:srgbClr val="FFFF00"/>
                </a:solidFill>
              </a:rPr>
              <a:t>” </a:t>
            </a:r>
            <a:r>
              <a:rPr lang="en-US" sz="3000" dirty="0"/>
              <a:t>(</a:t>
            </a:r>
            <a:r>
              <a:rPr lang="en-US" sz="3000" b="1" dirty="0" smtClean="0">
                <a:solidFill>
                  <a:srgbClr val="00B050"/>
                </a:solidFill>
              </a:rPr>
              <a:t>Deut.</a:t>
            </a:r>
            <a:r>
              <a:rPr lang="en-US" sz="3000" dirty="0" smtClean="0"/>
              <a:t> </a:t>
            </a:r>
            <a:r>
              <a:rPr lang="en-US" sz="3000" dirty="0"/>
              <a:t>32:44) (both of which mean </a:t>
            </a:r>
            <a:r>
              <a:rPr lang="en-US" sz="3000" b="1" dirty="0">
                <a:solidFill>
                  <a:srgbClr val="FFFF00"/>
                </a:solidFill>
              </a:rPr>
              <a:t>“deliverer”</a:t>
            </a:r>
            <a:r>
              <a:rPr lang="en-US" sz="3000" dirty="0"/>
              <a:t>) </a:t>
            </a:r>
            <a:r>
              <a:rPr lang="en-US" sz="3000" b="1" dirty="0"/>
              <a:t>is later named </a:t>
            </a:r>
            <a:r>
              <a:rPr lang="en-US" sz="3000" b="1" dirty="0">
                <a:solidFill>
                  <a:srgbClr val="FFFF00"/>
                </a:solidFill>
              </a:rPr>
              <a:t>“</a:t>
            </a:r>
            <a:r>
              <a:rPr lang="en-US" sz="3000" b="1" dirty="0" err="1">
                <a:solidFill>
                  <a:srgbClr val="FFFF00"/>
                </a:solidFill>
              </a:rPr>
              <a:t>Jehoshua</a:t>
            </a:r>
            <a:r>
              <a:rPr lang="en-US" sz="3000" b="1" dirty="0">
                <a:solidFill>
                  <a:srgbClr val="FFFF00"/>
                </a:solidFill>
              </a:rPr>
              <a:t>” </a:t>
            </a:r>
            <a:r>
              <a:rPr lang="en-US" sz="3000" dirty="0"/>
              <a:t>(</a:t>
            </a:r>
            <a:r>
              <a:rPr lang="en-US" sz="3000" b="1" dirty="0" smtClean="0">
                <a:solidFill>
                  <a:srgbClr val="00B050"/>
                </a:solidFill>
              </a:rPr>
              <a:t>Num.</a:t>
            </a:r>
            <a:r>
              <a:rPr lang="en-US" sz="3000" dirty="0" smtClean="0"/>
              <a:t> </a:t>
            </a:r>
            <a:r>
              <a:rPr lang="en-US" sz="3000" dirty="0"/>
              <a:t>13:16; </a:t>
            </a:r>
            <a:r>
              <a:rPr lang="en-US" sz="3000" b="1" dirty="0">
                <a:solidFill>
                  <a:srgbClr val="00B050"/>
                </a:solidFill>
              </a:rPr>
              <a:t>1 </a:t>
            </a:r>
            <a:r>
              <a:rPr lang="en-US" sz="3000" b="1" dirty="0" smtClean="0">
                <a:solidFill>
                  <a:srgbClr val="00B050"/>
                </a:solidFill>
              </a:rPr>
              <a:t>Chr.</a:t>
            </a:r>
            <a:r>
              <a:rPr lang="en-US" sz="3000" dirty="0" smtClean="0"/>
              <a:t> 7:27</a:t>
            </a:r>
            <a:r>
              <a:rPr lang="en-US" sz="3000" dirty="0"/>
              <a:t>), aka </a:t>
            </a:r>
            <a:r>
              <a:rPr lang="en-US" sz="3000" b="1" dirty="0">
                <a:solidFill>
                  <a:srgbClr val="FFFF00"/>
                </a:solidFill>
              </a:rPr>
              <a:t>“Joshua”</a:t>
            </a:r>
            <a:r>
              <a:rPr lang="en-US" sz="3000" dirty="0"/>
              <a:t> (</a:t>
            </a:r>
            <a:r>
              <a:rPr lang="en-US" sz="3000" b="1" dirty="0" smtClean="0">
                <a:solidFill>
                  <a:srgbClr val="00B050"/>
                </a:solidFill>
              </a:rPr>
              <a:t>Deut.</a:t>
            </a:r>
            <a:r>
              <a:rPr lang="en-US" sz="3000" dirty="0" smtClean="0"/>
              <a:t> </a:t>
            </a:r>
            <a:r>
              <a:rPr lang="en-US" sz="3000" dirty="0"/>
              <a:t>34:9; </a:t>
            </a:r>
            <a:r>
              <a:rPr lang="en-US" sz="3000" b="1" dirty="0">
                <a:solidFill>
                  <a:srgbClr val="00B050"/>
                </a:solidFill>
              </a:rPr>
              <a:t>1 </a:t>
            </a:r>
            <a:r>
              <a:rPr lang="en-US" sz="3000" b="1" dirty="0" smtClean="0">
                <a:solidFill>
                  <a:srgbClr val="00B050"/>
                </a:solidFill>
              </a:rPr>
              <a:t>Ki.</a:t>
            </a:r>
            <a:r>
              <a:rPr lang="en-US" sz="3000" dirty="0" smtClean="0"/>
              <a:t> </a:t>
            </a:r>
            <a:r>
              <a:rPr lang="en-US" sz="3000" dirty="0"/>
              <a:t>16:34) (both of which means </a:t>
            </a:r>
            <a:r>
              <a:rPr lang="en-US" sz="3000" b="1" dirty="0">
                <a:solidFill>
                  <a:srgbClr val="FFFF00"/>
                </a:solidFill>
              </a:rPr>
              <a:t>“JEHOVAH is salvation/</a:t>
            </a:r>
            <a:r>
              <a:rPr lang="en-US" sz="3000" b="1" dirty="0" err="1">
                <a:solidFill>
                  <a:srgbClr val="FFFF00"/>
                </a:solidFill>
              </a:rPr>
              <a:t>saviour</a:t>
            </a:r>
            <a:r>
              <a:rPr lang="en-US" sz="3000" b="1" dirty="0">
                <a:solidFill>
                  <a:srgbClr val="FFFF00"/>
                </a:solidFill>
              </a:rPr>
              <a:t>”</a:t>
            </a:r>
            <a:r>
              <a:rPr lang="en-US" sz="3000" dirty="0"/>
              <a:t>), aka </a:t>
            </a:r>
            <a:r>
              <a:rPr lang="en-US" sz="3000" b="1" dirty="0">
                <a:solidFill>
                  <a:srgbClr val="FFFF00"/>
                </a:solidFill>
              </a:rPr>
              <a:t>“Jesus” </a:t>
            </a:r>
            <a:r>
              <a:rPr lang="en-US" sz="3000" dirty="0"/>
              <a:t>(dualistic: </a:t>
            </a:r>
            <a:r>
              <a:rPr lang="en-US" sz="3000" b="1" dirty="0">
                <a:solidFill>
                  <a:srgbClr val="00B050"/>
                </a:solidFill>
              </a:rPr>
              <a:t>Acts</a:t>
            </a:r>
            <a:r>
              <a:rPr lang="en-US" sz="3000" dirty="0"/>
              <a:t> 7:45; </a:t>
            </a:r>
            <a:r>
              <a:rPr lang="en-US" sz="3000" b="1" dirty="0" smtClean="0">
                <a:solidFill>
                  <a:srgbClr val="00B050"/>
                </a:solidFill>
              </a:rPr>
              <a:t>Heb.</a:t>
            </a:r>
            <a:r>
              <a:rPr lang="en-US" sz="3000" dirty="0" smtClean="0"/>
              <a:t> 4:8</a:t>
            </a:r>
            <a:r>
              <a:rPr lang="en-US" sz="3000" dirty="0"/>
              <a:t>), </a:t>
            </a:r>
            <a:r>
              <a:rPr lang="en-US" sz="3000" dirty="0" smtClean="0"/>
              <a:t>and</a:t>
            </a:r>
          </a:p>
          <a:p>
            <a:endParaRPr lang="en-US" sz="1000" dirty="0"/>
          </a:p>
          <a:p>
            <a:r>
              <a:rPr lang="en-US" sz="3000" b="1" dirty="0" smtClean="0">
                <a:solidFill>
                  <a:srgbClr val="FFFF00"/>
                </a:solidFill>
              </a:rPr>
              <a:t>the </a:t>
            </a:r>
            <a:r>
              <a:rPr lang="en-US" sz="3000" b="1" dirty="0">
                <a:solidFill>
                  <a:srgbClr val="FFFF00"/>
                </a:solidFill>
              </a:rPr>
              <a:t>Son of God is also named “Jesus”</a:t>
            </a:r>
            <a:r>
              <a:rPr lang="en-US" sz="3000" dirty="0"/>
              <a:t> (</a:t>
            </a:r>
            <a:r>
              <a:rPr lang="en-US" sz="3000" b="1" dirty="0" smtClean="0">
                <a:solidFill>
                  <a:srgbClr val="00B050"/>
                </a:solidFill>
              </a:rPr>
              <a:t>Mat.</a:t>
            </a:r>
            <a:r>
              <a:rPr lang="en-US" sz="3000" dirty="0" smtClean="0"/>
              <a:t> </a:t>
            </a:r>
            <a:r>
              <a:rPr lang="en-US" sz="3000" dirty="0"/>
              <a:t>1:21,25; </a:t>
            </a:r>
            <a:r>
              <a:rPr lang="en-US" sz="3000" b="1" dirty="0">
                <a:solidFill>
                  <a:srgbClr val="00B050"/>
                </a:solidFill>
              </a:rPr>
              <a:t>Luke</a:t>
            </a:r>
            <a:r>
              <a:rPr lang="en-US" sz="3000" dirty="0"/>
              <a:t> 1:31, 2:21; (dualistic:) </a:t>
            </a:r>
            <a:r>
              <a:rPr lang="en-US" sz="3000" b="1" dirty="0">
                <a:solidFill>
                  <a:srgbClr val="00B050"/>
                </a:solidFill>
              </a:rPr>
              <a:t>Acts</a:t>
            </a:r>
            <a:r>
              <a:rPr lang="en-US" sz="3000" dirty="0"/>
              <a:t> 7:45; </a:t>
            </a:r>
            <a:r>
              <a:rPr lang="en-US" sz="3000" b="1" dirty="0" smtClean="0">
                <a:solidFill>
                  <a:srgbClr val="00B050"/>
                </a:solidFill>
              </a:rPr>
              <a:t>Heb.</a:t>
            </a:r>
            <a:r>
              <a:rPr lang="en-US" sz="3000" dirty="0" smtClean="0"/>
              <a:t> </a:t>
            </a:r>
            <a:r>
              <a:rPr lang="en-US" sz="3000" dirty="0"/>
              <a:t>4:8), </a:t>
            </a:r>
            <a:r>
              <a:rPr lang="en-US" sz="3000" b="1" dirty="0"/>
              <a:t>for it means,</a:t>
            </a:r>
            <a:r>
              <a:rPr lang="en-US" sz="3000" dirty="0"/>
              <a:t> </a:t>
            </a:r>
            <a:r>
              <a:rPr lang="en-US" sz="3000" b="1" dirty="0">
                <a:solidFill>
                  <a:srgbClr val="FFFF00"/>
                </a:solidFill>
              </a:rPr>
              <a:t>“he shall save his people from their sins.”</a:t>
            </a:r>
            <a:r>
              <a:rPr lang="en-US" sz="3000" dirty="0"/>
              <a:t> (</a:t>
            </a:r>
            <a:r>
              <a:rPr lang="en-US" sz="3000" b="1" dirty="0" smtClean="0">
                <a:solidFill>
                  <a:srgbClr val="00B050"/>
                </a:solidFill>
              </a:rPr>
              <a:t>Mat.</a:t>
            </a:r>
            <a:r>
              <a:rPr lang="en-US" sz="3000" dirty="0" smtClean="0"/>
              <a:t> 1:21</a:t>
            </a:r>
            <a:r>
              <a:rPr lang="en-US" sz="3000" dirty="0"/>
              <a:t>) </a:t>
            </a:r>
            <a:r>
              <a:rPr lang="en-US" sz="3000" b="1" dirty="0"/>
              <a:t>for he is, JEHOVAH E/Immanuel the </a:t>
            </a:r>
            <a:r>
              <a:rPr lang="en-US" sz="3000" b="1" dirty="0" err="1"/>
              <a:t>Saviour</a:t>
            </a:r>
            <a:r>
              <a:rPr lang="en-US" sz="3000" b="1" dirty="0"/>
              <a:t> </a:t>
            </a:r>
            <a:r>
              <a:rPr lang="en-US" sz="3000" dirty="0"/>
              <a:t>(</a:t>
            </a:r>
            <a:r>
              <a:rPr lang="en-US" sz="3000" b="1" dirty="0" smtClean="0">
                <a:solidFill>
                  <a:srgbClr val="00B050"/>
                </a:solidFill>
              </a:rPr>
              <a:t>Psa.</a:t>
            </a:r>
            <a:r>
              <a:rPr lang="en-US" sz="3000" dirty="0" smtClean="0"/>
              <a:t> </a:t>
            </a:r>
            <a:r>
              <a:rPr lang="en-US" sz="3000" dirty="0"/>
              <a:t>46:7,11; </a:t>
            </a:r>
            <a:r>
              <a:rPr lang="en-US" sz="3000" b="1" dirty="0" smtClean="0">
                <a:solidFill>
                  <a:srgbClr val="00B050"/>
                </a:solidFill>
              </a:rPr>
              <a:t>Isa.</a:t>
            </a:r>
            <a:r>
              <a:rPr lang="en-US" sz="3000" dirty="0" smtClean="0"/>
              <a:t> </a:t>
            </a:r>
            <a:r>
              <a:rPr lang="en-US" sz="3000" dirty="0"/>
              <a:t>7:14, 8:8,10; </a:t>
            </a:r>
            <a:r>
              <a:rPr lang="en-US" sz="3000" b="1" dirty="0" smtClean="0">
                <a:solidFill>
                  <a:srgbClr val="00B050"/>
                </a:solidFill>
              </a:rPr>
              <a:t>Mat.</a:t>
            </a:r>
            <a:r>
              <a:rPr lang="en-US" sz="3000" dirty="0" smtClean="0"/>
              <a:t> 1:23</a:t>
            </a:r>
            <a:r>
              <a:rPr lang="en-US" sz="3000" dirty="0"/>
              <a:t>; </a:t>
            </a:r>
            <a:r>
              <a:rPr lang="en-US" sz="3000" b="1" dirty="0">
                <a:solidFill>
                  <a:srgbClr val="00B050"/>
                </a:solidFill>
              </a:rPr>
              <a:t>Acts</a:t>
            </a:r>
            <a:r>
              <a:rPr lang="en-US" sz="3000" dirty="0"/>
              <a:t> 13:23; </a:t>
            </a:r>
            <a:r>
              <a:rPr lang="en-US" sz="3000" b="1" dirty="0" smtClean="0">
                <a:solidFill>
                  <a:srgbClr val="00B050"/>
                </a:solidFill>
              </a:rPr>
              <a:t>Phil.</a:t>
            </a:r>
            <a:r>
              <a:rPr lang="en-US" sz="3000" dirty="0" smtClean="0"/>
              <a:t> </a:t>
            </a:r>
            <a:r>
              <a:rPr lang="en-US" sz="3000" dirty="0"/>
              <a:t>3:20; </a:t>
            </a:r>
            <a:r>
              <a:rPr lang="en-US" sz="3000" b="1" dirty="0">
                <a:solidFill>
                  <a:srgbClr val="00B050"/>
                </a:solidFill>
              </a:rPr>
              <a:t>2 </a:t>
            </a:r>
            <a:r>
              <a:rPr lang="en-US" sz="3000" b="1" dirty="0" smtClean="0">
                <a:solidFill>
                  <a:srgbClr val="00B050"/>
                </a:solidFill>
              </a:rPr>
              <a:t>Tim.</a:t>
            </a:r>
            <a:r>
              <a:rPr lang="en-US" sz="3000" dirty="0" smtClean="0"/>
              <a:t> </a:t>
            </a:r>
            <a:r>
              <a:rPr lang="en-US" sz="3000" dirty="0"/>
              <a:t>1:10; </a:t>
            </a:r>
            <a:r>
              <a:rPr lang="en-US" sz="3000" b="1" dirty="0" smtClean="0">
                <a:solidFill>
                  <a:srgbClr val="00B050"/>
                </a:solidFill>
              </a:rPr>
              <a:t>Tit.</a:t>
            </a:r>
            <a:r>
              <a:rPr lang="en-US" sz="3000" dirty="0" smtClean="0"/>
              <a:t> 1:4</a:t>
            </a:r>
            <a:r>
              <a:rPr lang="en-US" sz="3000" dirty="0"/>
              <a:t>, 2:13, 3:6; </a:t>
            </a:r>
            <a:r>
              <a:rPr lang="en-US" sz="3000" b="1" dirty="0">
                <a:solidFill>
                  <a:srgbClr val="00B050"/>
                </a:solidFill>
              </a:rPr>
              <a:t>2 </a:t>
            </a:r>
            <a:r>
              <a:rPr lang="en-US" sz="3000" b="1" dirty="0" smtClean="0">
                <a:solidFill>
                  <a:srgbClr val="00B050"/>
                </a:solidFill>
              </a:rPr>
              <a:t>Pet.</a:t>
            </a:r>
            <a:r>
              <a:rPr lang="en-US" sz="3000" dirty="0" smtClean="0"/>
              <a:t> </a:t>
            </a:r>
            <a:r>
              <a:rPr lang="en-US" sz="3000" dirty="0"/>
              <a:t>1:1,11, 2:20, 3:18, </a:t>
            </a:r>
            <a:r>
              <a:rPr lang="en-US" sz="3000" dirty="0" err="1"/>
              <a:t>etc</a:t>
            </a:r>
            <a:r>
              <a:rPr lang="en-US" sz="3000" dirty="0"/>
              <a:t>), </a:t>
            </a:r>
            <a:r>
              <a:rPr lang="en-US" sz="3000" b="1" dirty="0">
                <a:solidFill>
                  <a:srgbClr val="FFFF00"/>
                </a:solidFill>
              </a:rPr>
              <a:t>and in the OT, is also named “salvation”, aka [H3444] “</a:t>
            </a:r>
            <a:r>
              <a:rPr lang="en-US" sz="3000" b="1" dirty="0" err="1">
                <a:solidFill>
                  <a:srgbClr val="FFFF00"/>
                </a:solidFill>
              </a:rPr>
              <a:t>yeshu</a:t>
            </a:r>
            <a:r>
              <a:rPr lang="en-US" sz="3000" b="1" dirty="0">
                <a:solidFill>
                  <a:srgbClr val="FFFF00"/>
                </a:solidFill>
              </a:rPr>
              <a:t>̂‛</a:t>
            </a:r>
            <a:r>
              <a:rPr lang="en-US" sz="3000" b="1" dirty="0" err="1">
                <a:solidFill>
                  <a:srgbClr val="FFFF00"/>
                </a:solidFill>
              </a:rPr>
              <a:t>âh</a:t>
            </a:r>
            <a:r>
              <a:rPr lang="en-US" sz="3000" b="1" dirty="0">
                <a:solidFill>
                  <a:srgbClr val="FFFF00"/>
                </a:solidFill>
              </a:rPr>
              <a:t>” </a:t>
            </a:r>
            <a:r>
              <a:rPr lang="en-US" sz="3000" dirty="0"/>
              <a:t>(</a:t>
            </a:r>
            <a:r>
              <a:rPr lang="en-US" sz="3000" b="1" dirty="0" smtClean="0">
                <a:solidFill>
                  <a:srgbClr val="00B050"/>
                </a:solidFill>
              </a:rPr>
              <a:t>Gen.</a:t>
            </a:r>
            <a:r>
              <a:rPr lang="en-US" sz="3000" dirty="0" smtClean="0"/>
              <a:t> </a:t>
            </a:r>
            <a:r>
              <a:rPr lang="en-US" sz="3000" dirty="0"/>
              <a:t>49:18; </a:t>
            </a:r>
            <a:r>
              <a:rPr lang="en-US" sz="3000" b="1" dirty="0" err="1" smtClean="0">
                <a:solidFill>
                  <a:srgbClr val="00B050"/>
                </a:solidFill>
              </a:rPr>
              <a:t>Exo</a:t>
            </a:r>
            <a:r>
              <a:rPr lang="en-US" sz="3000" b="1" dirty="0" smtClean="0">
                <a:solidFill>
                  <a:srgbClr val="00B050"/>
                </a:solidFill>
              </a:rPr>
              <a:t>.</a:t>
            </a:r>
            <a:r>
              <a:rPr lang="en-US" sz="3000" dirty="0" smtClean="0"/>
              <a:t> </a:t>
            </a:r>
            <a:r>
              <a:rPr lang="en-US" sz="3000" dirty="0"/>
              <a:t>14:13; </a:t>
            </a:r>
            <a:r>
              <a:rPr lang="en-US" sz="3000" b="1" dirty="0">
                <a:solidFill>
                  <a:srgbClr val="00B050"/>
                </a:solidFill>
              </a:rPr>
              <a:t>2 </a:t>
            </a:r>
            <a:r>
              <a:rPr lang="en-US" sz="3000" b="1" dirty="0" smtClean="0">
                <a:solidFill>
                  <a:srgbClr val="00B050"/>
                </a:solidFill>
              </a:rPr>
              <a:t>Chr.</a:t>
            </a:r>
            <a:r>
              <a:rPr lang="en-US" sz="3000" dirty="0" smtClean="0"/>
              <a:t> </a:t>
            </a:r>
            <a:r>
              <a:rPr lang="en-US" sz="3000" dirty="0"/>
              <a:t>20:17; </a:t>
            </a:r>
            <a:r>
              <a:rPr lang="en-US" sz="3000" b="1" dirty="0" smtClean="0">
                <a:solidFill>
                  <a:srgbClr val="00B050"/>
                </a:solidFill>
              </a:rPr>
              <a:t>Jon.</a:t>
            </a:r>
            <a:r>
              <a:rPr lang="en-US" sz="3000" dirty="0" smtClean="0"/>
              <a:t> </a:t>
            </a:r>
            <a:r>
              <a:rPr lang="en-US" sz="3000" dirty="0"/>
              <a:t>2:9; </a:t>
            </a:r>
            <a:r>
              <a:rPr lang="en-US" sz="3000" b="1" dirty="0" smtClean="0">
                <a:solidFill>
                  <a:srgbClr val="00B050"/>
                </a:solidFill>
              </a:rPr>
              <a:t>Psa.</a:t>
            </a:r>
            <a:r>
              <a:rPr lang="en-US" sz="3000" dirty="0" smtClean="0"/>
              <a:t> </a:t>
            </a:r>
            <a:r>
              <a:rPr lang="en-US" sz="3000" dirty="0"/>
              <a:t>119:174</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1774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(the son of Nun (Non) (</a:t>
            </a:r>
            <a:r>
              <a:rPr lang="en-US" sz="3000" b="1" dirty="0" smtClean="0">
                <a:solidFill>
                  <a:srgbClr val="00B050"/>
                </a:solidFill>
              </a:rPr>
              <a:t>Num.</a:t>
            </a:r>
            <a:r>
              <a:rPr lang="en-US" sz="3000" dirty="0" smtClean="0"/>
              <a:t> </a:t>
            </a:r>
            <a:r>
              <a:rPr lang="en-US" sz="3000" dirty="0"/>
              <a:t>13:8,16; </a:t>
            </a:r>
            <a:r>
              <a:rPr lang="en-US" sz="3000" b="1" dirty="0" smtClean="0">
                <a:solidFill>
                  <a:srgbClr val="00B050"/>
                </a:solidFill>
              </a:rPr>
              <a:t>Deut.</a:t>
            </a:r>
            <a:r>
              <a:rPr lang="en-US" sz="3000" dirty="0" smtClean="0"/>
              <a:t> </a:t>
            </a:r>
            <a:r>
              <a:rPr lang="en-US" sz="3000" dirty="0"/>
              <a:t>32:44, 34:9; </a:t>
            </a:r>
            <a:r>
              <a:rPr lang="en-US" sz="3000" b="1" dirty="0">
                <a:solidFill>
                  <a:srgbClr val="00B050"/>
                </a:solidFill>
              </a:rPr>
              <a:t>1 </a:t>
            </a:r>
            <a:r>
              <a:rPr lang="en-US" sz="3000" b="1" dirty="0" smtClean="0">
                <a:solidFill>
                  <a:srgbClr val="00B050"/>
                </a:solidFill>
              </a:rPr>
              <a:t>Ki.</a:t>
            </a:r>
            <a:r>
              <a:rPr lang="en-US" sz="3000" dirty="0" smtClean="0"/>
              <a:t> </a:t>
            </a:r>
            <a:r>
              <a:rPr lang="en-US" sz="3000" dirty="0"/>
              <a:t>16:34; </a:t>
            </a:r>
            <a:r>
              <a:rPr lang="en-US" sz="3000" b="1" dirty="0">
                <a:solidFill>
                  <a:srgbClr val="00B050"/>
                </a:solidFill>
              </a:rPr>
              <a:t>1 </a:t>
            </a:r>
            <a:r>
              <a:rPr lang="en-US" sz="3000" b="1" dirty="0" smtClean="0">
                <a:solidFill>
                  <a:srgbClr val="00B050"/>
                </a:solidFill>
              </a:rPr>
              <a:t>Chr.</a:t>
            </a:r>
            <a:r>
              <a:rPr lang="en-US" sz="3000" dirty="0" smtClean="0"/>
              <a:t> </a:t>
            </a:r>
            <a:r>
              <a:rPr lang="en-US" sz="3000" dirty="0"/>
              <a:t>7:27), and </a:t>
            </a:r>
            <a:r>
              <a:rPr lang="en-US" sz="3000" b="1" dirty="0">
                <a:solidFill>
                  <a:srgbClr val="FFFF00"/>
                </a:solidFill>
              </a:rPr>
              <a:t>“Nun/Non”</a:t>
            </a:r>
            <a:r>
              <a:rPr lang="en-US" sz="3000" dirty="0"/>
              <a:t> means </a:t>
            </a:r>
            <a:r>
              <a:rPr lang="en-US" sz="3000" b="1" dirty="0">
                <a:solidFill>
                  <a:srgbClr val="FFFF00"/>
                </a:solidFill>
              </a:rPr>
              <a:t>“perpetuity”</a:t>
            </a:r>
            <a:r>
              <a:rPr lang="en-US" sz="3000" dirty="0"/>
              <a:t> </a:t>
            </a:r>
            <a:r>
              <a:rPr lang="en-US" sz="3000" dirty="0" smtClean="0"/>
              <a:t>(</a:t>
            </a:r>
            <a:r>
              <a:rPr lang="en-US" sz="3000" b="1" dirty="0" smtClean="0"/>
              <a:t>H5126</a:t>
            </a:r>
            <a:r>
              <a:rPr lang="en-US" sz="3000" dirty="0" smtClean="0"/>
              <a:t>; forever</a:t>
            </a:r>
            <a:r>
              <a:rPr lang="en-US" sz="3000" dirty="0"/>
              <a:t>, </a:t>
            </a:r>
            <a:r>
              <a:rPr lang="en-US" sz="3000" b="1" dirty="0">
                <a:solidFill>
                  <a:srgbClr val="FFFF00"/>
                </a:solidFill>
              </a:rPr>
              <a:t>eternal</a:t>
            </a:r>
            <a:r>
              <a:rPr lang="en-US" sz="3000" dirty="0"/>
              <a:t>)) </a:t>
            </a:r>
            <a:r>
              <a:rPr lang="en-US" sz="3000" dirty="0" smtClean="0"/>
              <a:t>and</a:t>
            </a:r>
          </a:p>
          <a:p>
            <a:endParaRPr lang="en-US" sz="1000" dirty="0"/>
          </a:p>
          <a:p>
            <a:r>
              <a:rPr lang="en-US" sz="3000" dirty="0" smtClean="0"/>
              <a:t>so </a:t>
            </a:r>
            <a:r>
              <a:rPr lang="en-US" sz="3000" b="1" dirty="0">
                <a:solidFill>
                  <a:srgbClr val="FFFF00"/>
                </a:solidFill>
              </a:rPr>
              <a:t>Jesus is the Son of the eternal</a:t>
            </a:r>
            <a:r>
              <a:rPr lang="en-US" sz="3000" dirty="0"/>
              <a:t> Father (</a:t>
            </a:r>
            <a:r>
              <a:rPr lang="en-US" sz="3000" b="1" dirty="0">
                <a:solidFill>
                  <a:srgbClr val="00B050"/>
                </a:solidFill>
              </a:rPr>
              <a:t>Mark</a:t>
            </a:r>
            <a:r>
              <a:rPr lang="en-US" sz="3000" dirty="0"/>
              <a:t> 14:61; </a:t>
            </a:r>
            <a:r>
              <a:rPr lang="en-US" sz="3000" b="1" dirty="0">
                <a:solidFill>
                  <a:srgbClr val="00B050"/>
                </a:solidFill>
              </a:rPr>
              <a:t>John</a:t>
            </a:r>
            <a:r>
              <a:rPr lang="en-US" sz="3000" dirty="0"/>
              <a:t> 6:69, 10:36, </a:t>
            </a:r>
            <a:r>
              <a:rPr lang="en-US" sz="3000" dirty="0" err="1"/>
              <a:t>etc</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345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b="1" dirty="0">
                <a:solidFill>
                  <a:srgbClr val="FFFF00"/>
                </a:solidFill>
              </a:rPr>
              <a:t>Joshua</a:t>
            </a:r>
            <a:r>
              <a:rPr lang="en-US" dirty="0"/>
              <a:t> </a:t>
            </a:r>
            <a:r>
              <a:rPr lang="en-US" b="1" dirty="0"/>
              <a:t>served/ministered</a:t>
            </a:r>
            <a:r>
              <a:rPr lang="en-US" dirty="0"/>
              <a:t> (</a:t>
            </a:r>
            <a:r>
              <a:rPr lang="en-US" b="1" dirty="0" err="1" smtClean="0">
                <a:solidFill>
                  <a:srgbClr val="00B050"/>
                </a:solidFill>
              </a:rPr>
              <a:t>Exo</a:t>
            </a:r>
            <a:r>
              <a:rPr lang="en-US" b="1" dirty="0" smtClean="0">
                <a:solidFill>
                  <a:srgbClr val="00B050"/>
                </a:solidFill>
              </a:rPr>
              <a:t>.</a:t>
            </a:r>
            <a:r>
              <a:rPr lang="en-US" dirty="0" smtClean="0"/>
              <a:t> </a:t>
            </a:r>
            <a:r>
              <a:rPr lang="en-US" dirty="0"/>
              <a:t>17:9-10, 24:13, 33:11; </a:t>
            </a:r>
            <a:r>
              <a:rPr lang="en-US" b="1" dirty="0" smtClean="0">
                <a:solidFill>
                  <a:srgbClr val="00B050"/>
                </a:solidFill>
              </a:rPr>
              <a:t>Num.</a:t>
            </a:r>
            <a:r>
              <a:rPr lang="en-US" dirty="0" smtClean="0"/>
              <a:t> </a:t>
            </a:r>
            <a:r>
              <a:rPr lang="en-US" dirty="0"/>
              <a:t>11:28; </a:t>
            </a:r>
            <a:r>
              <a:rPr lang="en-US" b="1" dirty="0" smtClean="0">
                <a:solidFill>
                  <a:srgbClr val="00B050"/>
                </a:solidFill>
              </a:rPr>
              <a:t>Jos.</a:t>
            </a:r>
            <a:r>
              <a:rPr lang="en-US" dirty="0" smtClean="0"/>
              <a:t> </a:t>
            </a:r>
            <a:r>
              <a:rPr lang="en-US" dirty="0"/>
              <a:t>1:1, 14:7) </a:t>
            </a:r>
            <a:r>
              <a:rPr lang="en-US" b="1" dirty="0"/>
              <a:t>under the elder Moses</a:t>
            </a:r>
            <a:r>
              <a:rPr lang="en-US" dirty="0"/>
              <a:t> (as “god” to Pharaoh (</a:t>
            </a:r>
            <a:r>
              <a:rPr lang="en-US" b="1" dirty="0" err="1" smtClean="0">
                <a:solidFill>
                  <a:srgbClr val="00B050"/>
                </a:solidFill>
              </a:rPr>
              <a:t>Exo</a:t>
            </a:r>
            <a:r>
              <a:rPr lang="en-US" b="1" dirty="0" smtClean="0">
                <a:solidFill>
                  <a:srgbClr val="00B050"/>
                </a:solidFill>
              </a:rPr>
              <a:t>.</a:t>
            </a:r>
            <a:r>
              <a:rPr lang="en-US" dirty="0" smtClean="0"/>
              <a:t> </a:t>
            </a:r>
            <a:r>
              <a:rPr lang="en-US" dirty="0"/>
              <a:t>7:1), </a:t>
            </a:r>
            <a:r>
              <a:rPr lang="en-US" b="1" dirty="0"/>
              <a:t>and whose face shone as the light</a:t>
            </a:r>
            <a:r>
              <a:rPr lang="en-US" dirty="0"/>
              <a:t> (</a:t>
            </a:r>
            <a:r>
              <a:rPr lang="en-US" b="1" dirty="0" err="1" smtClean="0">
                <a:solidFill>
                  <a:srgbClr val="00B050"/>
                </a:solidFill>
              </a:rPr>
              <a:t>Exo</a:t>
            </a:r>
            <a:r>
              <a:rPr lang="en-US" b="1" dirty="0" smtClean="0">
                <a:solidFill>
                  <a:srgbClr val="00B050"/>
                </a:solidFill>
              </a:rPr>
              <a:t>.</a:t>
            </a:r>
            <a:r>
              <a:rPr lang="en-US" dirty="0" smtClean="0"/>
              <a:t> </a:t>
            </a:r>
            <a:r>
              <a:rPr lang="en-US" dirty="0"/>
              <a:t>34:29-30,35; </a:t>
            </a:r>
            <a:r>
              <a:rPr lang="en-US" b="1" dirty="0">
                <a:solidFill>
                  <a:srgbClr val="00B050"/>
                </a:solidFill>
              </a:rPr>
              <a:t>2 </a:t>
            </a:r>
            <a:r>
              <a:rPr lang="en-US" b="1" dirty="0" smtClean="0">
                <a:solidFill>
                  <a:srgbClr val="00B050"/>
                </a:solidFill>
              </a:rPr>
              <a:t>Cor.</a:t>
            </a:r>
            <a:r>
              <a:rPr lang="en-US" dirty="0" smtClean="0"/>
              <a:t> </a:t>
            </a:r>
            <a:r>
              <a:rPr lang="en-US" dirty="0"/>
              <a:t>3:7,13), </a:t>
            </a:r>
            <a:r>
              <a:rPr lang="en-US" b="1" dirty="0"/>
              <a:t>and whose hair was hoary/white</a:t>
            </a:r>
            <a:r>
              <a:rPr lang="en-US" dirty="0"/>
              <a:t> (</a:t>
            </a:r>
            <a:r>
              <a:rPr lang="en-US" b="1" dirty="0" smtClean="0">
                <a:solidFill>
                  <a:srgbClr val="00B050"/>
                </a:solidFill>
              </a:rPr>
              <a:t>Lev.</a:t>
            </a:r>
            <a:r>
              <a:rPr lang="en-US" dirty="0" smtClean="0"/>
              <a:t> </a:t>
            </a:r>
            <a:r>
              <a:rPr lang="en-US" dirty="0"/>
              <a:t>19:32), </a:t>
            </a:r>
            <a:r>
              <a:rPr lang="en-US" b="1" dirty="0"/>
              <a:t>and whose name 'Moses', means to be from the midst of the waters</a:t>
            </a:r>
            <a:r>
              <a:rPr lang="en-US" dirty="0"/>
              <a:t> (</a:t>
            </a:r>
            <a:r>
              <a:rPr lang="en-US" b="1" dirty="0" err="1" smtClean="0">
                <a:solidFill>
                  <a:srgbClr val="00B050"/>
                </a:solidFill>
              </a:rPr>
              <a:t>Exo</a:t>
            </a:r>
            <a:r>
              <a:rPr lang="en-US" b="1" dirty="0" smtClean="0">
                <a:solidFill>
                  <a:srgbClr val="00B050"/>
                </a:solidFill>
              </a:rPr>
              <a:t>.</a:t>
            </a:r>
            <a:r>
              <a:rPr lang="en-US" dirty="0" smtClean="0"/>
              <a:t> </a:t>
            </a:r>
            <a:r>
              <a:rPr lang="en-US" dirty="0"/>
              <a:t>2:10), </a:t>
            </a:r>
            <a:r>
              <a:rPr lang="en-US" b="1" dirty="0"/>
              <a:t>and was very old, “his eye was not dim, nor his natural force abated.”</a:t>
            </a:r>
            <a:r>
              <a:rPr lang="en-US" dirty="0"/>
              <a:t> (</a:t>
            </a:r>
            <a:r>
              <a:rPr lang="en-US" b="1" dirty="0" smtClean="0">
                <a:solidFill>
                  <a:srgbClr val="00B050"/>
                </a:solidFill>
              </a:rPr>
              <a:t>Deut.</a:t>
            </a:r>
            <a:r>
              <a:rPr lang="en-US" dirty="0" smtClean="0"/>
              <a:t> 34:7</a:t>
            </a:r>
            <a:r>
              <a:rPr lang="en-US" dirty="0"/>
              <a:t>)) </a:t>
            </a:r>
            <a:r>
              <a:rPr lang="en-US" dirty="0" smtClean="0"/>
              <a:t>and</a:t>
            </a:r>
          </a:p>
          <a:p>
            <a:endParaRPr lang="en-US" sz="1000" dirty="0"/>
          </a:p>
          <a:p>
            <a:r>
              <a:rPr lang="en-US" b="1" dirty="0" smtClean="0">
                <a:solidFill>
                  <a:srgbClr val="FFFF00"/>
                </a:solidFill>
              </a:rPr>
              <a:t>Jesus</a:t>
            </a:r>
            <a:r>
              <a:rPr lang="en-US" dirty="0" smtClean="0"/>
              <a:t> </a:t>
            </a:r>
            <a:r>
              <a:rPr lang="en-US" b="1" dirty="0"/>
              <a:t>also ministered</a:t>
            </a:r>
            <a:r>
              <a:rPr lang="en-US" dirty="0"/>
              <a:t> (</a:t>
            </a:r>
            <a:r>
              <a:rPr lang="en-US" b="1" dirty="0" smtClean="0">
                <a:solidFill>
                  <a:srgbClr val="00B050"/>
                </a:solidFill>
              </a:rPr>
              <a:t>Mat.</a:t>
            </a:r>
            <a:r>
              <a:rPr lang="en-US" dirty="0" smtClean="0"/>
              <a:t> </a:t>
            </a:r>
            <a:r>
              <a:rPr lang="en-US" dirty="0"/>
              <a:t>20:26,28; </a:t>
            </a:r>
            <a:r>
              <a:rPr lang="en-US" b="1" dirty="0">
                <a:solidFill>
                  <a:srgbClr val="00B050"/>
                </a:solidFill>
              </a:rPr>
              <a:t>Mark</a:t>
            </a:r>
            <a:r>
              <a:rPr lang="en-US" dirty="0"/>
              <a:t> 10:43,45; </a:t>
            </a:r>
            <a:r>
              <a:rPr lang="en-US" b="1" dirty="0" smtClean="0">
                <a:solidFill>
                  <a:srgbClr val="00B050"/>
                </a:solidFill>
              </a:rPr>
              <a:t>Rom.</a:t>
            </a:r>
            <a:r>
              <a:rPr lang="en-US" dirty="0" smtClean="0"/>
              <a:t> </a:t>
            </a:r>
            <a:r>
              <a:rPr lang="en-US" dirty="0"/>
              <a:t>15:8; </a:t>
            </a:r>
            <a:r>
              <a:rPr lang="en-US" b="1" dirty="0" smtClean="0">
                <a:solidFill>
                  <a:srgbClr val="00B050"/>
                </a:solidFill>
              </a:rPr>
              <a:t>Heb.</a:t>
            </a:r>
            <a:r>
              <a:rPr lang="en-US" dirty="0" smtClean="0"/>
              <a:t> </a:t>
            </a:r>
            <a:r>
              <a:rPr lang="en-US" dirty="0"/>
              <a:t>8:2) </a:t>
            </a:r>
            <a:r>
              <a:rPr lang="en-US" b="1" dirty="0"/>
              <a:t>under His Father's instruction</a:t>
            </a:r>
            <a:r>
              <a:rPr lang="en-US" dirty="0"/>
              <a:t> (</a:t>
            </a:r>
            <a:r>
              <a:rPr lang="en-US" b="1" dirty="0" smtClean="0">
                <a:solidFill>
                  <a:srgbClr val="00B050"/>
                </a:solidFill>
              </a:rPr>
              <a:t>Pro.</a:t>
            </a:r>
            <a:r>
              <a:rPr lang="en-US" dirty="0" smtClean="0"/>
              <a:t> </a:t>
            </a:r>
            <a:r>
              <a:rPr lang="en-US" dirty="0"/>
              <a:t>8:22-36; </a:t>
            </a:r>
            <a:r>
              <a:rPr lang="en-US" b="1" dirty="0">
                <a:solidFill>
                  <a:srgbClr val="00B050"/>
                </a:solidFill>
              </a:rPr>
              <a:t>John</a:t>
            </a:r>
            <a:r>
              <a:rPr lang="en-US" dirty="0"/>
              <a:t> 5:30, </a:t>
            </a:r>
            <a:r>
              <a:rPr lang="en-US" dirty="0" smtClean="0"/>
              <a:t>17:4,8,14,16</a:t>
            </a:r>
            <a:r>
              <a:rPr lang="en-US" dirty="0"/>
              <a:t>), who is “God” (</a:t>
            </a:r>
            <a:r>
              <a:rPr lang="en-US" b="1" dirty="0" smtClean="0">
                <a:solidFill>
                  <a:srgbClr val="00B050"/>
                </a:solidFill>
              </a:rPr>
              <a:t>Gen.</a:t>
            </a:r>
            <a:r>
              <a:rPr lang="en-US" dirty="0" smtClean="0"/>
              <a:t> </a:t>
            </a:r>
            <a:r>
              <a:rPr lang="en-US" dirty="0"/>
              <a:t>1:1; </a:t>
            </a:r>
            <a:r>
              <a:rPr lang="en-US" b="1" dirty="0" smtClean="0">
                <a:solidFill>
                  <a:srgbClr val="00B050"/>
                </a:solidFill>
              </a:rPr>
              <a:t>Jer.</a:t>
            </a:r>
            <a:r>
              <a:rPr lang="en-US" dirty="0" smtClean="0"/>
              <a:t> </a:t>
            </a:r>
            <a:r>
              <a:rPr lang="en-US" dirty="0"/>
              <a:t>10:10; </a:t>
            </a:r>
            <a:r>
              <a:rPr lang="en-US" b="1" dirty="0">
                <a:solidFill>
                  <a:srgbClr val="00B050"/>
                </a:solidFill>
              </a:rPr>
              <a:t>John</a:t>
            </a:r>
            <a:r>
              <a:rPr lang="en-US" dirty="0"/>
              <a:t> 1:1,18, 5:18, 6:27, 17:3; </a:t>
            </a:r>
            <a:r>
              <a:rPr lang="en-US" b="1" dirty="0">
                <a:solidFill>
                  <a:srgbClr val="00B050"/>
                </a:solidFill>
              </a:rPr>
              <a:t>1 </a:t>
            </a:r>
            <a:r>
              <a:rPr lang="en-US" b="1" dirty="0" err="1" smtClean="0">
                <a:solidFill>
                  <a:srgbClr val="00B050"/>
                </a:solidFill>
              </a:rPr>
              <a:t>Thes</a:t>
            </a:r>
            <a:r>
              <a:rPr lang="en-US" b="1" dirty="0" smtClean="0">
                <a:solidFill>
                  <a:srgbClr val="00B050"/>
                </a:solidFill>
              </a:rPr>
              <a:t>.</a:t>
            </a:r>
            <a:r>
              <a:rPr lang="en-US" dirty="0" smtClean="0"/>
              <a:t> </a:t>
            </a:r>
            <a:r>
              <a:rPr lang="en-US" dirty="0"/>
              <a:t>1:9; </a:t>
            </a:r>
            <a:r>
              <a:rPr lang="en-US" b="1" dirty="0">
                <a:solidFill>
                  <a:srgbClr val="00B050"/>
                </a:solidFill>
              </a:rPr>
              <a:t>1 John</a:t>
            </a:r>
            <a:r>
              <a:rPr lang="en-US" dirty="0"/>
              <a:t> 5:20, </a:t>
            </a:r>
            <a:r>
              <a:rPr lang="en-US" dirty="0" err="1"/>
              <a:t>etc</a:t>
            </a:r>
            <a:r>
              <a:rPr lang="en-US" dirty="0"/>
              <a:t>), </a:t>
            </a:r>
            <a:r>
              <a:rPr lang="en-US" b="1" dirty="0"/>
              <a:t>whose face shines as the light</a:t>
            </a:r>
            <a:r>
              <a:rPr lang="en-US" dirty="0"/>
              <a:t> (</a:t>
            </a:r>
            <a:r>
              <a:rPr lang="en-US" b="1" dirty="0" smtClean="0">
                <a:solidFill>
                  <a:srgbClr val="00B050"/>
                </a:solidFill>
              </a:rPr>
              <a:t>Rev.</a:t>
            </a:r>
            <a:r>
              <a:rPr lang="en-US" dirty="0" smtClean="0"/>
              <a:t> </a:t>
            </a:r>
            <a:r>
              <a:rPr lang="en-US" dirty="0"/>
              <a:t>4:3), </a:t>
            </a:r>
            <a:r>
              <a:rPr lang="en-US" b="1" dirty="0"/>
              <a:t>and whose hair is hoary/white</a:t>
            </a:r>
            <a:r>
              <a:rPr lang="en-US" dirty="0"/>
              <a:t> (</a:t>
            </a:r>
            <a:r>
              <a:rPr lang="en-US" b="1" dirty="0" smtClean="0">
                <a:solidFill>
                  <a:srgbClr val="00B050"/>
                </a:solidFill>
              </a:rPr>
              <a:t>Dan.</a:t>
            </a:r>
            <a:r>
              <a:rPr lang="en-US" dirty="0" smtClean="0"/>
              <a:t> </a:t>
            </a:r>
            <a:r>
              <a:rPr lang="en-US" dirty="0"/>
              <a:t>7:9), </a:t>
            </a:r>
            <a:r>
              <a:rPr lang="en-US" b="1" dirty="0"/>
              <a:t>and dwells amidst the waters</a:t>
            </a:r>
            <a:r>
              <a:rPr lang="en-US" dirty="0"/>
              <a:t> (</a:t>
            </a:r>
            <a:r>
              <a:rPr lang="en-US" b="1" dirty="0">
                <a:solidFill>
                  <a:srgbClr val="00B050"/>
                </a:solidFill>
              </a:rPr>
              <a:t>Job</a:t>
            </a:r>
            <a:r>
              <a:rPr lang="en-US" dirty="0"/>
              <a:t> 9:8; </a:t>
            </a:r>
            <a:r>
              <a:rPr lang="en-US" b="1" dirty="0" smtClean="0">
                <a:solidFill>
                  <a:srgbClr val="00B050"/>
                </a:solidFill>
              </a:rPr>
              <a:t>Psa.</a:t>
            </a:r>
            <a:r>
              <a:rPr lang="en-US" dirty="0" smtClean="0"/>
              <a:t> </a:t>
            </a:r>
            <a:r>
              <a:rPr lang="en-US" dirty="0"/>
              <a:t>18:11, 29:3, 77:19, 93:4), </a:t>
            </a:r>
            <a:r>
              <a:rPr lang="en-US" b="1" dirty="0"/>
              <a:t>and is the Ancient of Days</a:t>
            </a:r>
            <a:r>
              <a:rPr lang="en-US" dirty="0"/>
              <a:t> (</a:t>
            </a:r>
            <a:r>
              <a:rPr lang="en-US" b="1" dirty="0">
                <a:solidFill>
                  <a:srgbClr val="00B050"/>
                </a:solidFill>
              </a:rPr>
              <a:t>Job</a:t>
            </a:r>
            <a:r>
              <a:rPr lang="en-US" dirty="0"/>
              <a:t> 12:12; </a:t>
            </a:r>
            <a:r>
              <a:rPr lang="en-US" b="1" dirty="0" smtClean="0">
                <a:solidFill>
                  <a:srgbClr val="00B050"/>
                </a:solidFill>
              </a:rPr>
              <a:t>Dan.</a:t>
            </a:r>
            <a:r>
              <a:rPr lang="en-US" dirty="0" smtClean="0"/>
              <a:t> </a:t>
            </a:r>
            <a:r>
              <a:rPr lang="en-US" dirty="0"/>
              <a:t>7:9,13,22</a:t>
            </a:r>
            <a:r>
              <a:rPr lang="en-US" dirty="0" smtClean="0"/>
              <a:t>).</a:t>
            </a:r>
            <a:endParaRPr lang="en-US"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8402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 y="0"/>
            <a:ext cx="11964473" cy="1325563"/>
          </a:xfrm>
        </p:spPr>
        <p:txBody>
          <a:bodyPr>
            <a:normAutofit/>
          </a:bodyPr>
          <a:lstStyle/>
          <a:p>
            <a:pPr algn="ctr"/>
            <a:r>
              <a:rPr lang="en-US" sz="6600" b="1" dirty="0">
                <a:solidFill>
                  <a:srgbClr val="00B0F0"/>
                </a:solidFill>
                <a:latin typeface="Times New Roman" pitchFamily="18" charset="0"/>
                <a:cs typeface="Times New Roman" pitchFamily="18" charset="0"/>
              </a:rPr>
              <a:t>Cross</a:t>
            </a:r>
            <a:r>
              <a:rPr lang="en-US" sz="6600" b="1" dirty="0">
                <a:latin typeface="Times New Roman" pitchFamily="18" charset="0"/>
                <a:cs typeface="Times New Roman" pitchFamily="18" charset="0"/>
              </a:rPr>
              <a:t>-Over </a:t>
            </a:r>
            <a:r>
              <a:rPr lang="en-US" sz="6600" b="1" dirty="0" err="1">
                <a:solidFill>
                  <a:srgbClr val="00B0F0"/>
                </a:solidFill>
                <a:latin typeface="Times New Roman" pitchFamily="18" charset="0"/>
                <a:cs typeface="Times New Roman" pitchFamily="18" charset="0"/>
              </a:rPr>
              <a:t>X</a:t>
            </a:r>
            <a:r>
              <a:rPr lang="en-US" sz="6600" b="1" dirty="0" err="1">
                <a:latin typeface="Times New Roman" pitchFamily="18" charset="0"/>
                <a:cs typeface="Times New Roman" pitchFamily="18" charset="0"/>
              </a:rPr>
              <a:t>perience</a:t>
            </a:r>
            <a:r>
              <a:rPr lang="en-US" sz="6600" b="1" dirty="0">
                <a:latin typeface="Times New Roman" pitchFamily="18" charset="0"/>
                <a:cs typeface="Times New Roman" pitchFamily="18" charset="0"/>
              </a:rPr>
              <a:t> - Part </a:t>
            </a:r>
            <a:r>
              <a:rPr lang="en-US" sz="6600" b="1" dirty="0" smtClean="0">
                <a:latin typeface="Times New Roman" pitchFamily="18" charset="0"/>
                <a:cs typeface="Times New Roman" pitchFamily="18" charset="0"/>
              </a:rPr>
              <a:t>3</a:t>
            </a:r>
            <a:endParaRPr lang="en-US" sz="6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01762"/>
            <a:ext cx="12192000" cy="5456237"/>
          </a:xfrm>
        </p:spPr>
      </p:pic>
    </p:spTree>
    <p:extLst>
      <p:ext uri="{BB962C8B-B14F-4D97-AF65-F5344CB8AC3E}">
        <p14:creationId xmlns:p14="http://schemas.microsoft.com/office/powerpoint/2010/main" val="2706094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was one of the twelve tribes (</a:t>
            </a:r>
            <a:r>
              <a:rPr lang="en-US" sz="3000" b="1" dirty="0" smtClean="0">
                <a:solidFill>
                  <a:srgbClr val="00B050"/>
                </a:solidFill>
              </a:rPr>
              <a:t>Num.</a:t>
            </a:r>
            <a:r>
              <a:rPr lang="en-US" sz="3000" dirty="0" smtClean="0"/>
              <a:t> </a:t>
            </a:r>
            <a:r>
              <a:rPr lang="en-US" sz="3000" dirty="0"/>
              <a:t>13:8</a:t>
            </a:r>
            <a:r>
              <a:rPr lang="en-US" sz="3000" dirty="0" smtClean="0"/>
              <a:t>),</a:t>
            </a:r>
          </a:p>
          <a:p>
            <a:endParaRPr lang="en-US" sz="1000" dirty="0"/>
          </a:p>
          <a:p>
            <a:r>
              <a:rPr lang="en-US" sz="3000" dirty="0" smtClean="0"/>
              <a:t>so </a:t>
            </a:r>
            <a:r>
              <a:rPr lang="en-US" sz="3000" dirty="0"/>
              <a:t>was </a:t>
            </a:r>
            <a:r>
              <a:rPr lang="en-US" sz="3000" b="1" dirty="0">
                <a:solidFill>
                  <a:srgbClr val="FFFF00"/>
                </a:solidFill>
              </a:rPr>
              <a:t>Jesus</a:t>
            </a:r>
            <a:r>
              <a:rPr lang="en-US" sz="3000" dirty="0"/>
              <a:t> (</a:t>
            </a:r>
            <a:r>
              <a:rPr lang="en-US" sz="3000" b="1" dirty="0" smtClean="0">
                <a:solidFill>
                  <a:srgbClr val="00B050"/>
                </a:solidFill>
              </a:rPr>
              <a:t>Mat.</a:t>
            </a:r>
            <a:r>
              <a:rPr lang="en-US" sz="3000" dirty="0" smtClean="0"/>
              <a:t> 2:6</a:t>
            </a:r>
            <a:r>
              <a:rPr lang="en-US" sz="3000" dirty="0"/>
              <a:t>; </a:t>
            </a:r>
            <a:r>
              <a:rPr lang="en-US" sz="3000" b="1" dirty="0" smtClean="0">
                <a:solidFill>
                  <a:srgbClr val="00B050"/>
                </a:solidFill>
              </a:rPr>
              <a:t>Heb.</a:t>
            </a:r>
            <a:r>
              <a:rPr lang="en-US" sz="3000" dirty="0" smtClean="0"/>
              <a:t> 7:14</a:t>
            </a:r>
            <a:r>
              <a:rPr lang="en-US" sz="3000" dirty="0"/>
              <a:t>; </a:t>
            </a:r>
            <a:r>
              <a:rPr lang="en-US" sz="3000" b="1" dirty="0" smtClean="0">
                <a:solidFill>
                  <a:srgbClr val="00B050"/>
                </a:solidFill>
              </a:rPr>
              <a:t>Rev.</a:t>
            </a:r>
            <a:r>
              <a:rPr lang="en-US" sz="3000" dirty="0" smtClean="0"/>
              <a:t> </a:t>
            </a:r>
            <a:r>
              <a:rPr lang="en-US" sz="3000" dirty="0"/>
              <a:t>5:5</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b="1" dirty="0" smtClean="0"/>
              <a:t>was connected to a “Joseph”</a:t>
            </a:r>
            <a:r>
              <a:rPr lang="en-US" sz="3000" dirty="0" smtClean="0"/>
              <a:t> (</a:t>
            </a:r>
            <a:r>
              <a:rPr lang="en-US" sz="3000" b="1" dirty="0" smtClean="0">
                <a:solidFill>
                  <a:srgbClr val="00B050"/>
                </a:solidFill>
              </a:rPr>
              <a:t>Gen.</a:t>
            </a:r>
            <a:r>
              <a:rPr lang="en-US" sz="3000" dirty="0" smtClean="0"/>
              <a:t> </a:t>
            </a:r>
            <a:r>
              <a:rPr lang="en-US" sz="3000" dirty="0"/>
              <a:t>41:52, 46:20, 48:1,5,13-14,17,20, 50:23; </a:t>
            </a:r>
            <a:r>
              <a:rPr lang="en-US" sz="3000" b="1" dirty="0" smtClean="0">
                <a:solidFill>
                  <a:srgbClr val="00B050"/>
                </a:solidFill>
              </a:rPr>
              <a:t>Num.</a:t>
            </a:r>
            <a:r>
              <a:rPr lang="en-US" sz="3000" dirty="0" smtClean="0"/>
              <a:t> </a:t>
            </a:r>
            <a:r>
              <a:rPr lang="en-US" sz="3000" dirty="0"/>
              <a:t>13:8, 26:28,37; </a:t>
            </a:r>
            <a:r>
              <a:rPr lang="en-US" sz="3000" b="1" dirty="0" smtClean="0">
                <a:solidFill>
                  <a:srgbClr val="00B050"/>
                </a:solidFill>
              </a:rPr>
              <a:t>Jos.</a:t>
            </a:r>
            <a:r>
              <a:rPr lang="en-US" sz="3000" dirty="0" smtClean="0"/>
              <a:t> 14:4</a:t>
            </a:r>
            <a:r>
              <a:rPr lang="en-US" sz="3000" dirty="0"/>
              <a:t>, 16:4, 17:17 , </a:t>
            </a:r>
            <a:r>
              <a:rPr lang="en-US" sz="3000" dirty="0" err="1"/>
              <a:t>etc</a:t>
            </a:r>
            <a:r>
              <a:rPr lang="en-US" sz="3000" dirty="0" smtClean="0"/>
              <a:t>),</a:t>
            </a:r>
          </a:p>
          <a:p>
            <a:endParaRPr lang="en-US" sz="1000" dirty="0"/>
          </a:p>
          <a:p>
            <a:r>
              <a:rPr lang="en-US" sz="3000" dirty="0" smtClean="0"/>
              <a:t>so </a:t>
            </a:r>
            <a:r>
              <a:rPr lang="en-US" sz="3000" dirty="0"/>
              <a:t>also </a:t>
            </a:r>
            <a:r>
              <a:rPr lang="en-US" sz="3000" b="1" dirty="0">
                <a:solidFill>
                  <a:srgbClr val="FFFF00"/>
                </a:solidFill>
              </a:rPr>
              <a:t>Jesus</a:t>
            </a:r>
            <a:r>
              <a:rPr lang="en-US" sz="3000" dirty="0"/>
              <a:t> </a:t>
            </a:r>
            <a:r>
              <a:rPr lang="en-US" sz="3000" b="1" dirty="0"/>
              <a:t>(“Joseph”, the step-father</a:t>
            </a:r>
            <a:r>
              <a:rPr lang="en-US" sz="3000" dirty="0"/>
              <a:t> (</a:t>
            </a:r>
            <a:r>
              <a:rPr lang="en-US" sz="3000" b="1" dirty="0" smtClean="0">
                <a:solidFill>
                  <a:srgbClr val="00B050"/>
                </a:solidFill>
              </a:rPr>
              <a:t>Mat.</a:t>
            </a:r>
            <a:r>
              <a:rPr lang="en-US" sz="3000" dirty="0" smtClean="0"/>
              <a:t> 1:16,18-20,24</a:t>
            </a:r>
            <a:r>
              <a:rPr lang="en-US" sz="3000" dirty="0"/>
              <a:t>, 2:13,19; </a:t>
            </a:r>
            <a:r>
              <a:rPr lang="en-US" sz="3000" b="1" dirty="0">
                <a:solidFill>
                  <a:srgbClr val="00B050"/>
                </a:solidFill>
              </a:rPr>
              <a:t>Luke</a:t>
            </a:r>
            <a:r>
              <a:rPr lang="en-US" sz="3000" dirty="0"/>
              <a:t> 1:27, 2:4,16,33,43, 3:23; </a:t>
            </a:r>
            <a:r>
              <a:rPr lang="en-US" sz="3000" b="1" dirty="0">
                <a:solidFill>
                  <a:srgbClr val="00B050"/>
                </a:solidFill>
              </a:rPr>
              <a:t>John</a:t>
            </a:r>
            <a:r>
              <a:rPr lang="en-US" sz="3000" dirty="0"/>
              <a:t> 1:45, 6:42) </a:t>
            </a:r>
            <a:r>
              <a:rPr lang="en-US" sz="3000" b="1" dirty="0"/>
              <a:t>and “Joseph” of </a:t>
            </a:r>
            <a:r>
              <a:rPr lang="en-US" sz="3000" b="1" dirty="0" err="1"/>
              <a:t>Arimathea</a:t>
            </a:r>
            <a:r>
              <a:rPr lang="en-US" sz="3000" dirty="0"/>
              <a:t> (</a:t>
            </a:r>
            <a:r>
              <a:rPr lang="en-US" sz="3000" b="1" dirty="0" smtClean="0">
                <a:solidFill>
                  <a:srgbClr val="00B050"/>
                </a:solidFill>
              </a:rPr>
              <a:t>Mat.</a:t>
            </a:r>
            <a:r>
              <a:rPr lang="en-US" sz="3000" dirty="0" smtClean="0"/>
              <a:t> </a:t>
            </a:r>
            <a:r>
              <a:rPr lang="en-US" sz="3000" dirty="0"/>
              <a:t>27:57,59; </a:t>
            </a:r>
            <a:r>
              <a:rPr lang="en-US" sz="3000" b="1" dirty="0">
                <a:solidFill>
                  <a:srgbClr val="00B050"/>
                </a:solidFill>
              </a:rPr>
              <a:t>Mark</a:t>
            </a:r>
            <a:r>
              <a:rPr lang="en-US" sz="3000" dirty="0"/>
              <a:t> 15:43,45; </a:t>
            </a:r>
            <a:r>
              <a:rPr lang="en-US" sz="3000" b="1" dirty="0">
                <a:solidFill>
                  <a:srgbClr val="00B050"/>
                </a:solidFill>
              </a:rPr>
              <a:t>Luke</a:t>
            </a:r>
            <a:r>
              <a:rPr lang="en-US" sz="3000" dirty="0"/>
              <a:t> 23:50; </a:t>
            </a:r>
            <a:r>
              <a:rPr lang="en-US" sz="3000" b="1" dirty="0">
                <a:solidFill>
                  <a:srgbClr val="00B050"/>
                </a:solidFill>
              </a:rPr>
              <a:t>John</a:t>
            </a:r>
            <a:r>
              <a:rPr lang="en-US" sz="3000" dirty="0"/>
              <a:t> 19:38) </a:t>
            </a:r>
            <a:r>
              <a:rPr lang="en-US" sz="3000" b="1" dirty="0"/>
              <a:t>and other “Joseph”</a:t>
            </a:r>
            <a:r>
              <a:rPr lang="en-US" sz="3000" dirty="0"/>
              <a:t> (</a:t>
            </a:r>
            <a:r>
              <a:rPr lang="en-US" sz="3000" b="1" dirty="0">
                <a:solidFill>
                  <a:srgbClr val="00B050"/>
                </a:solidFill>
              </a:rPr>
              <a:t>Luke</a:t>
            </a:r>
            <a:r>
              <a:rPr lang="en-US" sz="3000" dirty="0"/>
              <a:t> 3:24,26,30</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693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a:t>
            </a:r>
            <a:r>
              <a:rPr lang="en-US" sz="3000" b="1" dirty="0"/>
              <a:t>was told to choose out men to combat the opposing forces</a:t>
            </a:r>
            <a:r>
              <a:rPr lang="en-US" sz="3000" dirty="0"/>
              <a:t> (</a:t>
            </a:r>
            <a:r>
              <a:rPr lang="en-US" sz="3000" b="1" dirty="0" err="1" smtClean="0">
                <a:solidFill>
                  <a:srgbClr val="00B050"/>
                </a:solidFill>
              </a:rPr>
              <a:t>Exo</a:t>
            </a:r>
            <a:r>
              <a:rPr lang="en-US" sz="3000" b="1" dirty="0" smtClean="0">
                <a:solidFill>
                  <a:srgbClr val="00B050"/>
                </a:solidFill>
              </a:rPr>
              <a:t>.</a:t>
            </a:r>
            <a:r>
              <a:rPr lang="en-US" sz="3000" dirty="0" smtClean="0"/>
              <a:t> 17:9),</a:t>
            </a:r>
          </a:p>
          <a:p>
            <a:endParaRPr lang="en-US" sz="1000" dirty="0"/>
          </a:p>
          <a:p>
            <a:r>
              <a:rPr lang="en-US" sz="3000" b="1" dirty="0" smtClean="0">
                <a:solidFill>
                  <a:srgbClr val="FFFF00"/>
                </a:solidFill>
              </a:rPr>
              <a:t>Jesus</a:t>
            </a:r>
            <a:r>
              <a:rPr lang="en-US" sz="3000" dirty="0" smtClean="0"/>
              <a:t> </a:t>
            </a:r>
            <a:r>
              <a:rPr lang="en-US" sz="3000" dirty="0"/>
              <a:t>also (</a:t>
            </a:r>
            <a:r>
              <a:rPr lang="en-US" sz="3000" b="1" dirty="0">
                <a:solidFill>
                  <a:srgbClr val="00B050"/>
                </a:solidFill>
              </a:rPr>
              <a:t>Luke</a:t>
            </a:r>
            <a:r>
              <a:rPr lang="en-US" sz="3000" dirty="0"/>
              <a:t> 6:13; </a:t>
            </a:r>
            <a:r>
              <a:rPr lang="en-US" sz="3000" b="1" dirty="0">
                <a:solidFill>
                  <a:srgbClr val="00B050"/>
                </a:solidFill>
              </a:rPr>
              <a:t>John</a:t>
            </a:r>
            <a:r>
              <a:rPr lang="en-US" sz="3000" dirty="0"/>
              <a:t> 6:70; </a:t>
            </a:r>
            <a:r>
              <a:rPr lang="en-US" sz="3000" b="1" dirty="0" smtClean="0">
                <a:solidFill>
                  <a:srgbClr val="00B050"/>
                </a:solidFill>
              </a:rPr>
              <a:t>Rom.</a:t>
            </a:r>
            <a:r>
              <a:rPr lang="en-US" sz="3000" dirty="0" smtClean="0"/>
              <a:t> </a:t>
            </a:r>
            <a:r>
              <a:rPr lang="en-US" sz="3000" dirty="0"/>
              <a:t>1:1</a:t>
            </a:r>
            <a:r>
              <a:rPr lang="en-US" sz="3000" dirty="0" smtClean="0"/>
              <a:t>).</a:t>
            </a:r>
          </a:p>
          <a:p>
            <a:endParaRPr lang="en-US" sz="1000" b="1" dirty="0" smtClean="0"/>
          </a:p>
          <a:p>
            <a:r>
              <a:rPr lang="en-US" sz="3000" b="1" dirty="0" smtClean="0">
                <a:solidFill>
                  <a:srgbClr val="FFFF00"/>
                </a:solidFill>
              </a:rPr>
              <a:t>Joshua</a:t>
            </a:r>
            <a:r>
              <a:rPr lang="en-US" sz="3000" dirty="0" smtClean="0"/>
              <a:t> </a:t>
            </a:r>
            <a:r>
              <a:rPr lang="en-US" sz="3000" b="1" dirty="0"/>
              <a:t>led the twelve tribes</a:t>
            </a:r>
            <a:r>
              <a:rPr lang="en-US" sz="3000" dirty="0"/>
              <a:t> (</a:t>
            </a:r>
            <a:r>
              <a:rPr lang="en-US" sz="3000" b="1" dirty="0" smtClean="0">
                <a:solidFill>
                  <a:srgbClr val="00B050"/>
                </a:solidFill>
              </a:rPr>
              <a:t>Josh.</a:t>
            </a:r>
            <a:r>
              <a:rPr lang="en-US" sz="3000" dirty="0" smtClean="0"/>
              <a:t> 3:12</a:t>
            </a:r>
            <a:r>
              <a:rPr lang="en-US" sz="3000" dirty="0"/>
              <a:t>, 4:2-4,8-9,20</a:t>
            </a:r>
            <a:r>
              <a:rPr lang="en-US" sz="3000" dirty="0" smtClean="0"/>
              <a:t>),</a:t>
            </a:r>
          </a:p>
          <a:p>
            <a:endParaRPr lang="en-US" sz="1000" dirty="0"/>
          </a:p>
          <a:p>
            <a:r>
              <a:rPr lang="en-US" sz="3000" dirty="0" smtClean="0"/>
              <a:t>so </a:t>
            </a:r>
            <a:r>
              <a:rPr lang="en-US" sz="3000" dirty="0"/>
              <a:t>too </a:t>
            </a:r>
            <a:r>
              <a:rPr lang="en-US" sz="3000" b="1" dirty="0">
                <a:solidFill>
                  <a:srgbClr val="FFFF00"/>
                </a:solidFill>
              </a:rPr>
              <a:t>Jesus</a:t>
            </a:r>
            <a:r>
              <a:rPr lang="en-US" sz="3000" dirty="0"/>
              <a:t> </a:t>
            </a:r>
            <a:r>
              <a:rPr lang="en-US" sz="3000" b="1" dirty="0"/>
              <a:t>the twelve apostles</a:t>
            </a:r>
            <a:r>
              <a:rPr lang="en-US" sz="3000" dirty="0"/>
              <a:t> (</a:t>
            </a:r>
            <a:r>
              <a:rPr lang="en-US" sz="3000" b="1" dirty="0">
                <a:solidFill>
                  <a:srgbClr val="00B050"/>
                </a:solidFill>
              </a:rPr>
              <a:t>Luke</a:t>
            </a:r>
            <a:r>
              <a:rPr lang="en-US" sz="3000" dirty="0"/>
              <a:t> 6:13; </a:t>
            </a:r>
            <a:r>
              <a:rPr lang="en-US" sz="3000" b="1" dirty="0">
                <a:solidFill>
                  <a:srgbClr val="00B050"/>
                </a:solidFill>
              </a:rPr>
              <a:t>John</a:t>
            </a:r>
            <a:r>
              <a:rPr lang="en-US" sz="3000" dirty="0"/>
              <a:t> 6:70</a:t>
            </a:r>
            <a:r>
              <a:rPr lang="en-US" sz="3000" dirty="0" smtClean="0"/>
              <a:t>).</a:t>
            </a:r>
          </a:p>
          <a:p>
            <a:endParaRPr lang="en-US" sz="1000" dirty="0"/>
          </a:p>
          <a:p>
            <a:r>
              <a:rPr lang="en-US" sz="3000" b="1" dirty="0" smtClean="0">
                <a:solidFill>
                  <a:srgbClr val="FFFF00"/>
                </a:solidFill>
              </a:rPr>
              <a:t>Joshua</a:t>
            </a:r>
            <a:r>
              <a:rPr lang="en-US" sz="3000" dirty="0" smtClean="0"/>
              <a:t> </a:t>
            </a:r>
            <a:r>
              <a:rPr lang="en-US" sz="3000" b="1" dirty="0"/>
              <a:t>was victorious over the adversaries</a:t>
            </a:r>
            <a:r>
              <a:rPr lang="en-US" sz="3000" dirty="0"/>
              <a:t> (</a:t>
            </a:r>
            <a:r>
              <a:rPr lang="en-US" sz="3000" b="1" dirty="0" err="1" smtClean="0">
                <a:solidFill>
                  <a:srgbClr val="00B050"/>
                </a:solidFill>
              </a:rPr>
              <a:t>Exo</a:t>
            </a:r>
            <a:r>
              <a:rPr lang="en-US" sz="3000" b="1" dirty="0" smtClean="0">
                <a:solidFill>
                  <a:srgbClr val="00B050"/>
                </a:solidFill>
              </a:rPr>
              <a:t>.</a:t>
            </a:r>
            <a:r>
              <a:rPr lang="en-US" sz="3000" dirty="0" smtClean="0"/>
              <a:t> </a:t>
            </a:r>
            <a:r>
              <a:rPr lang="en-US" sz="3000" dirty="0"/>
              <a:t>17:13</a:t>
            </a:r>
            <a:r>
              <a:rPr lang="en-US" sz="3000" dirty="0" smtClean="0"/>
              <a:t>),</a:t>
            </a:r>
          </a:p>
          <a:p>
            <a:endParaRPr lang="en-US" sz="1000" dirty="0"/>
          </a:p>
          <a:p>
            <a:r>
              <a:rPr lang="en-US" sz="3000" dirty="0" smtClean="0"/>
              <a:t>so </a:t>
            </a:r>
            <a:r>
              <a:rPr lang="en-US" sz="3000" dirty="0"/>
              <a:t>too </a:t>
            </a:r>
            <a:r>
              <a:rPr lang="en-US" sz="3000" b="1" dirty="0">
                <a:solidFill>
                  <a:srgbClr val="FFFF00"/>
                </a:solidFill>
              </a:rPr>
              <a:t>Jesus</a:t>
            </a:r>
            <a:r>
              <a:rPr lang="en-US" sz="3000" dirty="0"/>
              <a:t> (</a:t>
            </a:r>
            <a:r>
              <a:rPr lang="en-US" sz="3000" b="1" dirty="0" smtClean="0">
                <a:solidFill>
                  <a:srgbClr val="00B050"/>
                </a:solidFill>
              </a:rPr>
              <a:t>Psa.</a:t>
            </a:r>
            <a:r>
              <a:rPr lang="en-US" sz="3000" dirty="0" smtClean="0"/>
              <a:t> </a:t>
            </a:r>
            <a:r>
              <a:rPr lang="en-US" sz="3000" dirty="0"/>
              <a:t>98:1-3; </a:t>
            </a:r>
            <a:r>
              <a:rPr lang="en-US" sz="3000" b="1" dirty="0" smtClean="0">
                <a:solidFill>
                  <a:srgbClr val="00B050"/>
                </a:solidFill>
              </a:rPr>
              <a:t>Col.</a:t>
            </a:r>
            <a:r>
              <a:rPr lang="en-US" sz="3000" dirty="0" smtClean="0"/>
              <a:t> </a:t>
            </a:r>
            <a:r>
              <a:rPr lang="en-US" sz="3000" dirty="0"/>
              <a:t>2:15</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4862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a:t>
            </a:r>
            <a:r>
              <a:rPr lang="en-US" sz="3000" b="1" dirty="0"/>
              <a:t>went down into the Jordan river</a:t>
            </a:r>
            <a:r>
              <a:rPr lang="en-US" sz="3000" dirty="0"/>
              <a:t> (</a:t>
            </a:r>
            <a:r>
              <a:rPr lang="en-US" sz="3000" b="1" dirty="0" smtClean="0">
                <a:solidFill>
                  <a:srgbClr val="00B050"/>
                </a:solidFill>
              </a:rPr>
              <a:t>Jos.</a:t>
            </a:r>
            <a:r>
              <a:rPr lang="en-US" sz="3000" dirty="0" smtClean="0"/>
              <a:t> </a:t>
            </a:r>
            <a:r>
              <a:rPr lang="en-US" sz="3000" dirty="0"/>
              <a:t>1:2, 3:8</a:t>
            </a:r>
            <a:r>
              <a:rPr lang="en-US" sz="3000" dirty="0" smtClean="0"/>
              <a:t>),</a:t>
            </a:r>
          </a:p>
          <a:p>
            <a:endParaRPr lang="en-US" sz="1000" dirty="0"/>
          </a:p>
          <a:p>
            <a:r>
              <a:rPr lang="en-US" sz="3000" dirty="0" smtClean="0"/>
              <a:t>as </a:t>
            </a:r>
            <a:r>
              <a:rPr lang="en-US" sz="3000" dirty="0"/>
              <a:t>did </a:t>
            </a:r>
            <a:r>
              <a:rPr lang="en-US" sz="3000" b="1" dirty="0">
                <a:solidFill>
                  <a:srgbClr val="FFFF00"/>
                </a:solidFill>
              </a:rPr>
              <a:t>Jesus</a:t>
            </a:r>
            <a:r>
              <a:rPr lang="en-US" sz="3000" dirty="0"/>
              <a:t> (</a:t>
            </a:r>
            <a:r>
              <a:rPr lang="en-US" sz="3000" b="1" dirty="0" smtClean="0">
                <a:solidFill>
                  <a:srgbClr val="00B050"/>
                </a:solidFill>
              </a:rPr>
              <a:t>Mat.</a:t>
            </a:r>
            <a:r>
              <a:rPr lang="en-US" sz="3000" dirty="0" smtClean="0"/>
              <a:t> </a:t>
            </a:r>
            <a:r>
              <a:rPr lang="en-US" sz="3000" dirty="0"/>
              <a:t>3:13,16; </a:t>
            </a:r>
            <a:r>
              <a:rPr lang="en-US" sz="3000" b="1" dirty="0">
                <a:solidFill>
                  <a:srgbClr val="00B050"/>
                </a:solidFill>
              </a:rPr>
              <a:t>Mark</a:t>
            </a:r>
            <a:r>
              <a:rPr lang="en-US" sz="3000" dirty="0"/>
              <a:t> 1:9; </a:t>
            </a:r>
            <a:r>
              <a:rPr lang="en-US" sz="3000" b="1" dirty="0">
                <a:solidFill>
                  <a:srgbClr val="00B050"/>
                </a:solidFill>
              </a:rPr>
              <a:t>Luke</a:t>
            </a:r>
            <a:r>
              <a:rPr lang="en-US" sz="3000" dirty="0"/>
              <a:t> 3:3,21; </a:t>
            </a:r>
            <a:r>
              <a:rPr lang="en-US" sz="3000" b="1" dirty="0">
                <a:solidFill>
                  <a:srgbClr val="00B050"/>
                </a:solidFill>
              </a:rPr>
              <a:t>John</a:t>
            </a:r>
            <a:r>
              <a:rPr lang="en-US" sz="3000" dirty="0"/>
              <a:t> 1:28-34</a:t>
            </a:r>
            <a:r>
              <a:rPr lang="en-US" sz="3000" dirty="0" smtClean="0"/>
              <a:t>).</a:t>
            </a:r>
          </a:p>
          <a:p>
            <a:endParaRPr lang="en-US" sz="1000" dirty="0"/>
          </a:p>
          <a:p>
            <a:r>
              <a:rPr lang="en-US" sz="3000" b="1" dirty="0" smtClean="0"/>
              <a:t>God </a:t>
            </a:r>
            <a:r>
              <a:rPr lang="en-US" sz="3000" b="1" dirty="0"/>
              <a:t>was with </a:t>
            </a:r>
            <a:r>
              <a:rPr lang="en-US" sz="3000" b="1" dirty="0">
                <a:solidFill>
                  <a:srgbClr val="FFFF00"/>
                </a:solidFill>
              </a:rPr>
              <a:t>Joshua</a:t>
            </a:r>
            <a:r>
              <a:rPr lang="en-US" sz="3000" dirty="0"/>
              <a:t> (</a:t>
            </a:r>
            <a:r>
              <a:rPr lang="en-US" sz="3000" b="1" dirty="0" smtClean="0">
                <a:solidFill>
                  <a:srgbClr val="00B050"/>
                </a:solidFill>
              </a:rPr>
              <a:t>Jos.</a:t>
            </a:r>
            <a:r>
              <a:rPr lang="en-US" sz="3000" dirty="0" smtClean="0"/>
              <a:t> </a:t>
            </a:r>
            <a:r>
              <a:rPr lang="en-US" sz="3000" dirty="0"/>
              <a:t>1:5,9,17, 3:10</a:t>
            </a:r>
            <a:r>
              <a:rPr lang="en-US" sz="3000" dirty="0" smtClean="0"/>
              <a:t>),</a:t>
            </a:r>
          </a:p>
          <a:p>
            <a:endParaRPr lang="en-US" sz="1000" dirty="0"/>
          </a:p>
          <a:p>
            <a:r>
              <a:rPr lang="en-US" sz="3000" dirty="0" smtClean="0"/>
              <a:t>as </a:t>
            </a:r>
            <a:r>
              <a:rPr lang="en-US" sz="3000" dirty="0"/>
              <a:t>with </a:t>
            </a:r>
            <a:r>
              <a:rPr lang="en-US" sz="3000" b="1" dirty="0">
                <a:solidFill>
                  <a:srgbClr val="FFFF00"/>
                </a:solidFill>
              </a:rPr>
              <a:t>Jesus</a:t>
            </a:r>
            <a:r>
              <a:rPr lang="en-US" sz="3000" dirty="0"/>
              <a:t> (</a:t>
            </a:r>
            <a:r>
              <a:rPr lang="en-US" sz="3000" b="1" dirty="0">
                <a:solidFill>
                  <a:srgbClr val="00B050"/>
                </a:solidFill>
              </a:rPr>
              <a:t>John</a:t>
            </a:r>
            <a:r>
              <a:rPr lang="en-US" sz="3000" dirty="0"/>
              <a:t> 8:29, 11:42, 16:32</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b="1" dirty="0"/>
              <a:t>obeyed God's Commandments</a:t>
            </a:r>
            <a:r>
              <a:rPr lang="en-US" sz="3000" dirty="0"/>
              <a:t> (</a:t>
            </a:r>
            <a:r>
              <a:rPr lang="en-US" sz="3000" b="1" dirty="0" smtClean="0">
                <a:solidFill>
                  <a:srgbClr val="00B050"/>
                </a:solidFill>
              </a:rPr>
              <a:t>Jos.</a:t>
            </a:r>
            <a:r>
              <a:rPr lang="en-US" sz="3000" dirty="0" smtClean="0"/>
              <a:t> </a:t>
            </a:r>
            <a:r>
              <a:rPr lang="en-US" sz="3000" dirty="0"/>
              <a:t>1:7-8, 11:14</a:t>
            </a:r>
            <a:r>
              <a:rPr lang="en-US" sz="3000" dirty="0" smtClean="0"/>
              <a:t>),</a:t>
            </a:r>
          </a:p>
          <a:p>
            <a:endParaRPr lang="en-US" sz="1000" dirty="0"/>
          </a:p>
          <a:p>
            <a:r>
              <a:rPr lang="en-US" sz="3000" b="1" dirty="0" smtClean="0">
                <a:solidFill>
                  <a:srgbClr val="FFFF00"/>
                </a:solidFill>
              </a:rPr>
              <a:t>Jesus</a:t>
            </a:r>
            <a:r>
              <a:rPr lang="en-US" sz="3000" dirty="0" smtClean="0"/>
              <a:t> </a:t>
            </a:r>
            <a:r>
              <a:rPr lang="en-US" sz="3000" b="1" dirty="0"/>
              <a:t>obeyed His Father's Commandments</a:t>
            </a:r>
            <a:r>
              <a:rPr lang="en-US" sz="3000" dirty="0"/>
              <a:t> (</a:t>
            </a:r>
            <a:r>
              <a:rPr lang="en-US" sz="3000" b="1" dirty="0" smtClean="0">
                <a:solidFill>
                  <a:srgbClr val="00B050"/>
                </a:solidFill>
              </a:rPr>
              <a:t>Deut.</a:t>
            </a:r>
            <a:r>
              <a:rPr lang="en-US" sz="3000" dirty="0" smtClean="0"/>
              <a:t> </a:t>
            </a:r>
            <a:r>
              <a:rPr lang="en-US" sz="3000" dirty="0"/>
              <a:t>18:16,18; </a:t>
            </a:r>
            <a:r>
              <a:rPr lang="en-US" sz="3000" b="1" dirty="0">
                <a:solidFill>
                  <a:srgbClr val="00B050"/>
                </a:solidFill>
              </a:rPr>
              <a:t>John</a:t>
            </a:r>
            <a:r>
              <a:rPr lang="en-US" sz="3000" dirty="0"/>
              <a:t> 12:49-50, 15:10</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1401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t>Whosoever would not hearken unto </a:t>
            </a:r>
            <a:r>
              <a:rPr lang="en-US" sz="3000" b="1" dirty="0">
                <a:solidFill>
                  <a:srgbClr val="FFFF00"/>
                </a:solidFill>
              </a:rPr>
              <a:t>Joshua</a:t>
            </a:r>
            <a:r>
              <a:rPr lang="en-US" sz="3000" dirty="0"/>
              <a:t> </a:t>
            </a:r>
            <a:r>
              <a:rPr lang="en-US" sz="3000" b="1" dirty="0"/>
              <a:t>was to be put to death </a:t>
            </a:r>
            <a:r>
              <a:rPr lang="en-US" sz="3000" dirty="0"/>
              <a:t>(</a:t>
            </a:r>
            <a:r>
              <a:rPr lang="en-US" sz="3000" b="1" dirty="0" smtClean="0">
                <a:solidFill>
                  <a:srgbClr val="00B050"/>
                </a:solidFill>
              </a:rPr>
              <a:t>Jos. </a:t>
            </a:r>
            <a:r>
              <a:rPr lang="en-US" sz="3000" dirty="0" smtClean="0"/>
              <a:t>1:18),</a:t>
            </a:r>
          </a:p>
          <a:p>
            <a:endParaRPr lang="en-US" sz="600" dirty="0"/>
          </a:p>
          <a:p>
            <a:r>
              <a:rPr lang="en-US" sz="3000" dirty="0" smtClean="0"/>
              <a:t>and </a:t>
            </a:r>
            <a:r>
              <a:rPr lang="en-US" sz="3000" dirty="0"/>
              <a:t>so likewise with </a:t>
            </a:r>
            <a:r>
              <a:rPr lang="en-US" sz="3000" b="1" dirty="0">
                <a:solidFill>
                  <a:srgbClr val="FFFF00"/>
                </a:solidFill>
              </a:rPr>
              <a:t>Jesus</a:t>
            </a:r>
            <a:r>
              <a:rPr lang="en-US" sz="3000" dirty="0"/>
              <a:t> (</a:t>
            </a:r>
            <a:r>
              <a:rPr lang="en-US" sz="3000" b="1" dirty="0" smtClean="0">
                <a:solidFill>
                  <a:srgbClr val="00B050"/>
                </a:solidFill>
              </a:rPr>
              <a:t>Deut.</a:t>
            </a:r>
            <a:r>
              <a:rPr lang="en-US" sz="3000" dirty="0" smtClean="0"/>
              <a:t> </a:t>
            </a:r>
            <a:r>
              <a:rPr lang="en-US" sz="3000" dirty="0"/>
              <a:t>18:15,19; </a:t>
            </a:r>
            <a:r>
              <a:rPr lang="en-US" sz="3000" b="1" dirty="0">
                <a:solidFill>
                  <a:srgbClr val="00B050"/>
                </a:solidFill>
              </a:rPr>
              <a:t>Acts</a:t>
            </a:r>
            <a:r>
              <a:rPr lang="en-US" sz="3000" dirty="0"/>
              <a:t> 3:22-23; </a:t>
            </a:r>
            <a:r>
              <a:rPr lang="en-US" sz="3000" b="1" dirty="0" smtClean="0">
                <a:solidFill>
                  <a:srgbClr val="00B050"/>
                </a:solidFill>
              </a:rPr>
              <a:t>Heb.</a:t>
            </a:r>
            <a:r>
              <a:rPr lang="en-US" sz="3000" dirty="0" smtClean="0"/>
              <a:t> </a:t>
            </a:r>
            <a:r>
              <a:rPr lang="en-US" sz="3000" dirty="0"/>
              <a:t>2:3, 12:25-26</a:t>
            </a:r>
            <a:r>
              <a:rPr lang="en-US" sz="3000" dirty="0" smtClean="0"/>
              <a:t>).</a:t>
            </a:r>
          </a:p>
          <a:p>
            <a:endParaRPr lang="en-US" sz="600" b="1" dirty="0"/>
          </a:p>
          <a:p>
            <a:r>
              <a:rPr lang="en-US" sz="3000" b="1" dirty="0" smtClean="0">
                <a:solidFill>
                  <a:srgbClr val="FFFF00"/>
                </a:solidFill>
              </a:rPr>
              <a:t>Joshua</a:t>
            </a:r>
            <a:r>
              <a:rPr lang="en-US" sz="3000" dirty="0" smtClean="0"/>
              <a:t> </a:t>
            </a:r>
            <a:r>
              <a:rPr lang="en-US" sz="3000" b="1" dirty="0"/>
              <a:t>sent out men by two</a:t>
            </a:r>
            <a:r>
              <a:rPr lang="en-US" sz="3000" dirty="0"/>
              <a:t> (</a:t>
            </a:r>
            <a:r>
              <a:rPr lang="en-US" sz="3000" b="1" dirty="0" smtClean="0">
                <a:solidFill>
                  <a:srgbClr val="00B050"/>
                </a:solidFill>
              </a:rPr>
              <a:t>Jos.</a:t>
            </a:r>
            <a:r>
              <a:rPr lang="en-US" sz="3000" dirty="0" smtClean="0"/>
              <a:t> </a:t>
            </a:r>
            <a:r>
              <a:rPr lang="en-US" sz="3000" dirty="0"/>
              <a:t>2:1,4,23</a:t>
            </a:r>
            <a:r>
              <a:rPr lang="en-US" sz="3000" dirty="0" smtClean="0"/>
              <a:t>),</a:t>
            </a:r>
          </a:p>
          <a:p>
            <a:endParaRPr lang="en-US" sz="600" dirty="0"/>
          </a:p>
          <a:p>
            <a:r>
              <a:rPr lang="en-US" sz="3000" dirty="0" smtClean="0"/>
              <a:t>so </a:t>
            </a:r>
            <a:r>
              <a:rPr lang="en-US" sz="3000" dirty="0"/>
              <a:t>did </a:t>
            </a:r>
            <a:r>
              <a:rPr lang="en-US" sz="3000" b="1" dirty="0">
                <a:solidFill>
                  <a:srgbClr val="FFFF00"/>
                </a:solidFill>
              </a:rPr>
              <a:t>Jesus</a:t>
            </a:r>
            <a:r>
              <a:rPr lang="en-US" sz="3000" dirty="0"/>
              <a:t> (</a:t>
            </a:r>
            <a:r>
              <a:rPr lang="en-US" sz="3000" b="1" dirty="0">
                <a:solidFill>
                  <a:srgbClr val="00B050"/>
                </a:solidFill>
              </a:rPr>
              <a:t>Mark</a:t>
            </a:r>
            <a:r>
              <a:rPr lang="en-US" sz="3000" dirty="0"/>
              <a:t> 6:7; </a:t>
            </a:r>
            <a:r>
              <a:rPr lang="en-US" sz="3000" b="1" dirty="0">
                <a:solidFill>
                  <a:srgbClr val="00B050"/>
                </a:solidFill>
              </a:rPr>
              <a:t>Luke</a:t>
            </a:r>
            <a:r>
              <a:rPr lang="en-US" sz="3000" dirty="0"/>
              <a:t> 10:1</a:t>
            </a:r>
            <a:r>
              <a:rPr lang="en-US" sz="3000" dirty="0" smtClean="0"/>
              <a:t>).</a:t>
            </a:r>
          </a:p>
          <a:p>
            <a:endParaRPr lang="en-US" sz="600" b="1" dirty="0"/>
          </a:p>
          <a:p>
            <a:r>
              <a:rPr lang="en-US" sz="3000" b="1" dirty="0" smtClean="0">
                <a:solidFill>
                  <a:srgbClr val="FFFF00"/>
                </a:solidFill>
              </a:rPr>
              <a:t>Joshua</a:t>
            </a:r>
            <a:r>
              <a:rPr lang="en-US" sz="3000" dirty="0" smtClean="0"/>
              <a:t> </a:t>
            </a:r>
            <a:r>
              <a:rPr lang="en-US" sz="3000" b="1" dirty="0"/>
              <a:t>came out of Egypt</a:t>
            </a:r>
            <a:r>
              <a:rPr lang="en-US" sz="3000" dirty="0"/>
              <a:t> (</a:t>
            </a:r>
            <a:r>
              <a:rPr lang="en-US" sz="3000" b="1" dirty="0" err="1" smtClean="0">
                <a:solidFill>
                  <a:srgbClr val="00B050"/>
                </a:solidFill>
              </a:rPr>
              <a:t>Exo</a:t>
            </a:r>
            <a:r>
              <a:rPr lang="en-US" sz="3000" b="1" dirty="0" smtClean="0">
                <a:solidFill>
                  <a:srgbClr val="00B050"/>
                </a:solidFill>
              </a:rPr>
              <a:t>.</a:t>
            </a:r>
            <a:r>
              <a:rPr lang="en-US" sz="3000" dirty="0" smtClean="0"/>
              <a:t> </a:t>
            </a:r>
            <a:r>
              <a:rPr lang="en-US" sz="3000" dirty="0"/>
              <a:t>12:17; </a:t>
            </a:r>
            <a:r>
              <a:rPr lang="en-US" sz="3000" b="1" dirty="0" smtClean="0">
                <a:solidFill>
                  <a:srgbClr val="00B050"/>
                </a:solidFill>
              </a:rPr>
              <a:t>Jos.</a:t>
            </a:r>
            <a:r>
              <a:rPr lang="en-US" sz="3000" dirty="0" smtClean="0"/>
              <a:t> </a:t>
            </a:r>
            <a:r>
              <a:rPr lang="en-US" sz="3000" dirty="0"/>
              <a:t>2:10; </a:t>
            </a:r>
            <a:r>
              <a:rPr lang="en-US" sz="3000" b="1" dirty="0">
                <a:solidFill>
                  <a:srgbClr val="00B050"/>
                </a:solidFill>
              </a:rPr>
              <a:t>Acts</a:t>
            </a:r>
            <a:r>
              <a:rPr lang="en-US" sz="3000" dirty="0"/>
              <a:t> 7:40; </a:t>
            </a:r>
            <a:r>
              <a:rPr lang="en-US" sz="3000" b="1" dirty="0" smtClean="0">
                <a:solidFill>
                  <a:srgbClr val="00B050"/>
                </a:solidFill>
              </a:rPr>
              <a:t>Heb.</a:t>
            </a:r>
            <a:r>
              <a:rPr lang="en-US" sz="3000" dirty="0" smtClean="0"/>
              <a:t> </a:t>
            </a:r>
            <a:r>
              <a:rPr lang="en-US" sz="3000" dirty="0"/>
              <a:t>3:16, 8:9</a:t>
            </a:r>
            <a:r>
              <a:rPr lang="en-US" sz="3000" dirty="0" smtClean="0"/>
              <a:t>),</a:t>
            </a:r>
          </a:p>
          <a:p>
            <a:endParaRPr lang="en-US" sz="600" dirty="0"/>
          </a:p>
          <a:p>
            <a:r>
              <a:rPr lang="en-US" sz="3000" dirty="0" smtClean="0"/>
              <a:t>so </a:t>
            </a:r>
            <a:r>
              <a:rPr lang="en-US" sz="3000" dirty="0"/>
              <a:t>did </a:t>
            </a:r>
            <a:r>
              <a:rPr lang="en-US" sz="3000" b="1" dirty="0">
                <a:solidFill>
                  <a:srgbClr val="FFFF00"/>
                </a:solidFill>
              </a:rPr>
              <a:t>Jesus</a:t>
            </a:r>
            <a:r>
              <a:rPr lang="en-US" sz="3000" dirty="0"/>
              <a:t> (</a:t>
            </a:r>
            <a:r>
              <a:rPr lang="en-US" sz="3000" b="1" dirty="0" smtClean="0">
                <a:solidFill>
                  <a:srgbClr val="00B050"/>
                </a:solidFill>
              </a:rPr>
              <a:t>Hos.</a:t>
            </a:r>
            <a:r>
              <a:rPr lang="en-US" sz="3000" dirty="0" smtClean="0"/>
              <a:t> </a:t>
            </a:r>
            <a:r>
              <a:rPr lang="en-US" sz="3000" dirty="0"/>
              <a:t>11:1; </a:t>
            </a:r>
            <a:r>
              <a:rPr lang="en-US" sz="3000" b="1" dirty="0" smtClean="0">
                <a:solidFill>
                  <a:srgbClr val="00B050"/>
                </a:solidFill>
              </a:rPr>
              <a:t>Mat.</a:t>
            </a:r>
            <a:r>
              <a:rPr lang="en-US" sz="3000" dirty="0" smtClean="0"/>
              <a:t> </a:t>
            </a:r>
            <a:r>
              <a:rPr lang="en-US" sz="3000" dirty="0"/>
              <a:t>2:13-15,19</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0256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a:t>
            </a:r>
            <a:r>
              <a:rPr lang="en-US" sz="3000" b="1" dirty="0"/>
              <a:t>saves a remnant, a woman and her family, from a doomed populace </a:t>
            </a:r>
            <a:r>
              <a:rPr lang="en-US" sz="3000" dirty="0"/>
              <a:t>(</a:t>
            </a:r>
            <a:r>
              <a:rPr lang="en-US" sz="3000" b="1" dirty="0" smtClean="0">
                <a:solidFill>
                  <a:srgbClr val="00B050"/>
                </a:solidFill>
              </a:rPr>
              <a:t>Jos.</a:t>
            </a:r>
            <a:r>
              <a:rPr lang="en-US" sz="3000" dirty="0" smtClean="0"/>
              <a:t> </a:t>
            </a:r>
            <a:r>
              <a:rPr lang="en-US" sz="3000" dirty="0"/>
              <a:t>2:13, 6:23,25</a:t>
            </a:r>
            <a:r>
              <a:rPr lang="en-US" sz="3000" dirty="0" smtClean="0"/>
              <a:t>),</a:t>
            </a:r>
          </a:p>
          <a:p>
            <a:endParaRPr lang="en-US" sz="1000" dirty="0"/>
          </a:p>
          <a:p>
            <a:r>
              <a:rPr lang="en-US" sz="3000" dirty="0" smtClean="0"/>
              <a:t>so </a:t>
            </a:r>
            <a:r>
              <a:rPr lang="en-US" sz="3000" dirty="0"/>
              <a:t>does </a:t>
            </a:r>
            <a:r>
              <a:rPr lang="en-US" sz="3000" b="1" dirty="0">
                <a:solidFill>
                  <a:srgbClr val="FFFF00"/>
                </a:solidFill>
              </a:rPr>
              <a:t>Jesus</a:t>
            </a:r>
            <a:r>
              <a:rPr lang="en-US" sz="3000" dirty="0"/>
              <a:t> (</a:t>
            </a:r>
            <a:r>
              <a:rPr lang="en-US" sz="3000" b="1" dirty="0" smtClean="0">
                <a:solidFill>
                  <a:srgbClr val="00B050"/>
                </a:solidFill>
              </a:rPr>
              <a:t>Mat.</a:t>
            </a:r>
            <a:r>
              <a:rPr lang="en-US" sz="3000" dirty="0" smtClean="0"/>
              <a:t> 1:21</a:t>
            </a:r>
            <a:r>
              <a:rPr lang="en-US" sz="3000" dirty="0"/>
              <a:t>; </a:t>
            </a:r>
            <a:r>
              <a:rPr lang="en-US" sz="3000" b="1" dirty="0" smtClean="0">
                <a:solidFill>
                  <a:srgbClr val="00B050"/>
                </a:solidFill>
              </a:rPr>
              <a:t>Rom.</a:t>
            </a:r>
            <a:r>
              <a:rPr lang="en-US" sz="3000" dirty="0" smtClean="0"/>
              <a:t> </a:t>
            </a:r>
            <a:r>
              <a:rPr lang="en-US" sz="3000" dirty="0"/>
              <a:t>9:27, 11:5; </a:t>
            </a:r>
            <a:r>
              <a:rPr lang="en-US" sz="3000" b="1" dirty="0" smtClean="0">
                <a:solidFill>
                  <a:srgbClr val="00B050"/>
                </a:solidFill>
              </a:rPr>
              <a:t>Rev.</a:t>
            </a:r>
            <a:r>
              <a:rPr lang="en-US" sz="3000" dirty="0" smtClean="0"/>
              <a:t> </a:t>
            </a:r>
            <a:r>
              <a:rPr lang="en-US" sz="3000" dirty="0"/>
              <a:t>12:17</a:t>
            </a:r>
            <a:r>
              <a:rPr lang="en-US" sz="3000" dirty="0" smtClean="0"/>
              <a:t>).</a:t>
            </a:r>
          </a:p>
          <a:p>
            <a:endParaRPr lang="en-US" sz="1000" dirty="0"/>
          </a:p>
          <a:p>
            <a:r>
              <a:rPr lang="en-US" sz="3000" b="1" dirty="0" smtClean="0"/>
              <a:t>All </a:t>
            </a:r>
            <a:r>
              <a:rPr lang="en-US" sz="3000" b="1" dirty="0"/>
              <a:t>the land was given into the hand of</a:t>
            </a:r>
            <a:r>
              <a:rPr lang="en-US" sz="3000" dirty="0"/>
              <a:t> </a:t>
            </a:r>
            <a:r>
              <a:rPr lang="en-US" sz="3000" b="1" dirty="0">
                <a:solidFill>
                  <a:srgbClr val="FFFF00"/>
                </a:solidFill>
              </a:rPr>
              <a:t>Joshua</a:t>
            </a:r>
            <a:r>
              <a:rPr lang="en-US" sz="3000" b="1" dirty="0"/>
              <a:t> </a:t>
            </a:r>
            <a:r>
              <a:rPr lang="en-US" sz="3000" dirty="0"/>
              <a:t>(</a:t>
            </a:r>
            <a:r>
              <a:rPr lang="en-US" sz="3000" b="1" dirty="0" smtClean="0">
                <a:solidFill>
                  <a:srgbClr val="00B050"/>
                </a:solidFill>
              </a:rPr>
              <a:t>Jos.</a:t>
            </a:r>
            <a:r>
              <a:rPr lang="en-US" sz="3000" dirty="0" smtClean="0"/>
              <a:t> </a:t>
            </a:r>
            <a:r>
              <a:rPr lang="en-US" sz="3000" dirty="0"/>
              <a:t>2:24</a:t>
            </a:r>
            <a:r>
              <a:rPr lang="en-US" sz="3000" dirty="0" smtClean="0"/>
              <a:t>),</a:t>
            </a:r>
          </a:p>
          <a:p>
            <a:endParaRPr lang="en-US" sz="1000" dirty="0"/>
          </a:p>
          <a:p>
            <a:r>
              <a:rPr lang="en-US" sz="3000" dirty="0" smtClean="0"/>
              <a:t>so </a:t>
            </a:r>
            <a:r>
              <a:rPr lang="en-US" sz="3000" dirty="0"/>
              <a:t>too </a:t>
            </a:r>
            <a:r>
              <a:rPr lang="en-US" sz="3000" b="1" dirty="0">
                <a:solidFill>
                  <a:srgbClr val="FFFF00"/>
                </a:solidFill>
              </a:rPr>
              <a:t>Jesus</a:t>
            </a:r>
            <a:r>
              <a:rPr lang="en-US" sz="3000" dirty="0"/>
              <a:t> (</a:t>
            </a:r>
            <a:r>
              <a:rPr lang="en-US" sz="3000" b="1" dirty="0">
                <a:solidFill>
                  <a:srgbClr val="00B050"/>
                </a:solidFill>
              </a:rPr>
              <a:t>John</a:t>
            </a:r>
            <a:r>
              <a:rPr lang="en-US" sz="3000" dirty="0"/>
              <a:t> 13:3; </a:t>
            </a:r>
            <a:r>
              <a:rPr lang="en-US" sz="3000" b="1" dirty="0" smtClean="0">
                <a:solidFill>
                  <a:srgbClr val="00B050"/>
                </a:solidFill>
              </a:rPr>
              <a:t>Rev.</a:t>
            </a:r>
            <a:r>
              <a:rPr lang="en-US" sz="3000" dirty="0" smtClean="0"/>
              <a:t> </a:t>
            </a:r>
            <a:r>
              <a:rPr lang="en-US" sz="3000" dirty="0"/>
              <a:t>21:1,7</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b="1" dirty="0"/>
              <a:t>was to cast out 7 wicked nations</a:t>
            </a:r>
            <a:r>
              <a:rPr lang="en-US" sz="3000" dirty="0"/>
              <a:t> (</a:t>
            </a:r>
            <a:r>
              <a:rPr lang="en-US" sz="3000" b="1" dirty="0" smtClean="0">
                <a:solidFill>
                  <a:srgbClr val="00B050"/>
                </a:solidFill>
              </a:rPr>
              <a:t>Jos.</a:t>
            </a:r>
            <a:r>
              <a:rPr lang="en-US" sz="3000" dirty="0" smtClean="0"/>
              <a:t> </a:t>
            </a:r>
            <a:r>
              <a:rPr lang="en-US" sz="3000" dirty="0"/>
              <a:t>3:10</a:t>
            </a:r>
            <a:r>
              <a:rPr lang="en-US" sz="3000" dirty="0" smtClean="0"/>
              <a:t>),</a:t>
            </a:r>
          </a:p>
          <a:p>
            <a:endParaRPr lang="en-US" sz="1000" dirty="0"/>
          </a:p>
          <a:p>
            <a:r>
              <a:rPr lang="en-US" sz="3000" b="1" dirty="0" smtClean="0">
                <a:solidFill>
                  <a:srgbClr val="FFFF00"/>
                </a:solidFill>
              </a:rPr>
              <a:t>Jesus</a:t>
            </a:r>
            <a:r>
              <a:rPr lang="en-US" sz="3000" dirty="0" smtClean="0"/>
              <a:t> </a:t>
            </a:r>
            <a:r>
              <a:rPr lang="en-US" sz="3000" b="1" dirty="0"/>
              <a:t>casts out 7 wicked devils</a:t>
            </a:r>
            <a:r>
              <a:rPr lang="en-US" sz="3000" dirty="0"/>
              <a:t> (</a:t>
            </a:r>
            <a:r>
              <a:rPr lang="en-US" sz="3000" b="1" dirty="0">
                <a:solidFill>
                  <a:srgbClr val="00B050"/>
                </a:solidFill>
              </a:rPr>
              <a:t>Mark</a:t>
            </a:r>
            <a:r>
              <a:rPr lang="en-US" sz="3000" dirty="0"/>
              <a:t> 16:9; </a:t>
            </a:r>
            <a:r>
              <a:rPr lang="en-US" sz="3000" b="1" dirty="0">
                <a:solidFill>
                  <a:srgbClr val="00B050"/>
                </a:solidFill>
              </a:rPr>
              <a:t>Luke</a:t>
            </a:r>
            <a:r>
              <a:rPr lang="en-US" sz="3000" dirty="0"/>
              <a:t> 8:2</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92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t>Miraculous events happened in the life of </a:t>
            </a:r>
            <a:r>
              <a:rPr lang="en-US" sz="3000" b="1" dirty="0">
                <a:solidFill>
                  <a:srgbClr val="FFFF00"/>
                </a:solidFill>
              </a:rPr>
              <a:t>Joshua</a:t>
            </a:r>
            <a:r>
              <a:rPr lang="en-US" sz="3000" dirty="0"/>
              <a:t> (</a:t>
            </a:r>
            <a:r>
              <a:rPr lang="en-US" sz="3000" b="1" dirty="0" smtClean="0">
                <a:solidFill>
                  <a:srgbClr val="00B050"/>
                </a:solidFill>
              </a:rPr>
              <a:t>Jos.</a:t>
            </a:r>
            <a:r>
              <a:rPr lang="en-US" sz="3000" dirty="0" smtClean="0"/>
              <a:t> </a:t>
            </a:r>
            <a:r>
              <a:rPr lang="en-US" sz="3000" dirty="0"/>
              <a:t>3:1-4:18, 10:12-14</a:t>
            </a:r>
            <a:r>
              <a:rPr lang="en-US" sz="3000" dirty="0" smtClean="0"/>
              <a:t>),</a:t>
            </a:r>
          </a:p>
          <a:p>
            <a:endParaRPr lang="en-US" sz="1000" dirty="0"/>
          </a:p>
          <a:p>
            <a:r>
              <a:rPr lang="en-US" sz="3000" dirty="0" smtClean="0"/>
              <a:t>so </a:t>
            </a:r>
            <a:r>
              <a:rPr lang="en-US" sz="3000" dirty="0"/>
              <a:t>too with </a:t>
            </a:r>
            <a:r>
              <a:rPr lang="en-US" sz="3000" b="1" dirty="0">
                <a:solidFill>
                  <a:srgbClr val="FFFF00"/>
                </a:solidFill>
              </a:rPr>
              <a:t>Jesus</a:t>
            </a:r>
            <a:r>
              <a:rPr lang="en-US" sz="3000" dirty="0"/>
              <a:t> (</a:t>
            </a:r>
            <a:r>
              <a:rPr lang="en-US" sz="3000" b="1" dirty="0">
                <a:solidFill>
                  <a:srgbClr val="00B050"/>
                </a:solidFill>
              </a:rPr>
              <a:t>Mark</a:t>
            </a:r>
            <a:r>
              <a:rPr lang="en-US" sz="3000" dirty="0"/>
              <a:t> 6:52; </a:t>
            </a:r>
            <a:r>
              <a:rPr lang="en-US" sz="3000" b="1" dirty="0">
                <a:solidFill>
                  <a:srgbClr val="00B050"/>
                </a:solidFill>
              </a:rPr>
              <a:t>John</a:t>
            </a:r>
            <a:r>
              <a:rPr lang="en-US" sz="3000" dirty="0"/>
              <a:t> 4:54, 6:14, </a:t>
            </a:r>
            <a:r>
              <a:rPr lang="en-US" sz="3000" dirty="0" err="1"/>
              <a:t>etc</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b="1" dirty="0"/>
              <a:t>was circumcised</a:t>
            </a:r>
            <a:r>
              <a:rPr lang="en-US" sz="3000" dirty="0"/>
              <a:t> (</a:t>
            </a:r>
            <a:r>
              <a:rPr lang="en-US" sz="3000" b="1" dirty="0" smtClean="0">
                <a:solidFill>
                  <a:srgbClr val="00B050"/>
                </a:solidFill>
              </a:rPr>
              <a:t>Jos.</a:t>
            </a:r>
            <a:r>
              <a:rPr lang="en-US" sz="3000" dirty="0" smtClean="0"/>
              <a:t> </a:t>
            </a:r>
            <a:r>
              <a:rPr lang="en-US" sz="3000" dirty="0"/>
              <a:t>5:5</a:t>
            </a:r>
            <a:r>
              <a:rPr lang="en-US" sz="3000" dirty="0" smtClean="0"/>
              <a:t>),</a:t>
            </a:r>
          </a:p>
          <a:p>
            <a:endParaRPr lang="en-US" sz="1000" dirty="0"/>
          </a:p>
          <a:p>
            <a:r>
              <a:rPr lang="en-US" sz="3000" dirty="0" smtClean="0"/>
              <a:t>so </a:t>
            </a:r>
            <a:r>
              <a:rPr lang="en-US" sz="3000" dirty="0"/>
              <a:t>too </a:t>
            </a:r>
            <a:r>
              <a:rPr lang="en-US" sz="3000" b="1" dirty="0">
                <a:solidFill>
                  <a:srgbClr val="FFFF00"/>
                </a:solidFill>
              </a:rPr>
              <a:t>Jesus</a:t>
            </a:r>
            <a:r>
              <a:rPr lang="en-US" sz="3000" dirty="0"/>
              <a:t> (</a:t>
            </a:r>
            <a:r>
              <a:rPr lang="en-US" sz="3000" b="1" dirty="0">
                <a:solidFill>
                  <a:srgbClr val="00B050"/>
                </a:solidFill>
              </a:rPr>
              <a:t>Luke</a:t>
            </a:r>
            <a:r>
              <a:rPr lang="en-US" sz="3000" dirty="0"/>
              <a:t> 2:21</a:t>
            </a:r>
            <a:r>
              <a:rPr lang="en-US" sz="3000" dirty="0" smtClean="0"/>
              <a:t>).</a:t>
            </a:r>
          </a:p>
          <a:p>
            <a:endParaRPr lang="en-US" sz="1000" b="1" dirty="0"/>
          </a:p>
          <a:p>
            <a:r>
              <a:rPr lang="en-US" sz="3000" b="1" dirty="0" smtClean="0">
                <a:solidFill>
                  <a:srgbClr val="FFFF00"/>
                </a:solidFill>
              </a:rPr>
              <a:t>Joshua</a:t>
            </a:r>
            <a:r>
              <a:rPr lang="en-US" sz="3000" dirty="0" smtClean="0"/>
              <a:t> </a:t>
            </a:r>
            <a:r>
              <a:rPr lang="en-US" sz="3000" dirty="0"/>
              <a:t>meets </a:t>
            </a:r>
            <a:r>
              <a:rPr lang="en-US" sz="3000" b="1" dirty="0">
                <a:solidFill>
                  <a:srgbClr val="FFFF00"/>
                </a:solidFill>
              </a:rPr>
              <a:t>Jesus</a:t>
            </a:r>
            <a:r>
              <a:rPr lang="en-US" sz="3000" dirty="0"/>
              <a:t> (</a:t>
            </a:r>
            <a:r>
              <a:rPr lang="en-US" sz="3000" b="1" dirty="0" smtClean="0">
                <a:solidFill>
                  <a:srgbClr val="00B050"/>
                </a:solidFill>
              </a:rPr>
              <a:t>Jos.</a:t>
            </a:r>
            <a:r>
              <a:rPr lang="en-US" sz="3000" dirty="0" smtClean="0"/>
              <a:t> </a:t>
            </a:r>
            <a:r>
              <a:rPr lang="en-US" sz="3000" dirty="0"/>
              <a:t>5:13-15</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816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solidFill>
                  <a:srgbClr val="FFFF00"/>
                </a:solidFill>
              </a:rPr>
              <a:t>Joshua</a:t>
            </a:r>
            <a:r>
              <a:rPr lang="en-US" sz="3000" dirty="0"/>
              <a:t> </a:t>
            </a:r>
            <a:r>
              <a:rPr lang="en-US" sz="3000" b="1" dirty="0"/>
              <a:t>and the Trumpets 6 +7 </a:t>
            </a:r>
            <a:r>
              <a:rPr lang="en-US" sz="3000" dirty="0"/>
              <a:t>(</a:t>
            </a:r>
            <a:r>
              <a:rPr lang="en-US" sz="3000" b="1" dirty="0" smtClean="0">
                <a:solidFill>
                  <a:srgbClr val="00B050"/>
                </a:solidFill>
              </a:rPr>
              <a:t>Jos.</a:t>
            </a:r>
            <a:r>
              <a:rPr lang="en-US" sz="3000" dirty="0" smtClean="0"/>
              <a:t> </a:t>
            </a:r>
            <a:r>
              <a:rPr lang="en-US" sz="3000" dirty="0"/>
              <a:t>6:1-16</a:t>
            </a:r>
            <a:r>
              <a:rPr lang="en-US" sz="3000" dirty="0" smtClean="0"/>
              <a:t>);</a:t>
            </a:r>
          </a:p>
          <a:p>
            <a:endParaRPr lang="en-US" sz="600" dirty="0"/>
          </a:p>
          <a:p>
            <a:r>
              <a:rPr lang="en-US" sz="3000" b="1" dirty="0" smtClean="0">
                <a:solidFill>
                  <a:srgbClr val="FFFF00"/>
                </a:solidFill>
              </a:rPr>
              <a:t>Jesus</a:t>
            </a:r>
            <a:r>
              <a:rPr lang="en-US" sz="3000" dirty="0" smtClean="0"/>
              <a:t> </a:t>
            </a:r>
            <a:r>
              <a:rPr lang="en-US" sz="3000" b="1" dirty="0"/>
              <a:t>and the 6 Trumpets + 7 Plagues (the fullness of the 7th Trumpet) </a:t>
            </a:r>
            <a:r>
              <a:rPr lang="en-US" sz="3000" dirty="0"/>
              <a:t>(</a:t>
            </a:r>
            <a:r>
              <a:rPr lang="en-US" sz="3000" b="1" dirty="0" smtClean="0">
                <a:solidFill>
                  <a:srgbClr val="00B050"/>
                </a:solidFill>
              </a:rPr>
              <a:t>Rev.</a:t>
            </a:r>
            <a:r>
              <a:rPr lang="en-US" sz="3000" dirty="0" smtClean="0"/>
              <a:t> </a:t>
            </a:r>
            <a:r>
              <a:rPr lang="en-US" sz="3000" dirty="0"/>
              <a:t>10:7, 11:15, 15:1-8, 16:1-21</a:t>
            </a:r>
            <a:r>
              <a:rPr lang="en-US" sz="3000" dirty="0" smtClean="0"/>
              <a:t>).</a:t>
            </a:r>
          </a:p>
          <a:p>
            <a:endParaRPr lang="en-US" sz="600" b="1" dirty="0"/>
          </a:p>
          <a:p>
            <a:r>
              <a:rPr lang="en-US" sz="3000" b="1" dirty="0" smtClean="0">
                <a:solidFill>
                  <a:srgbClr val="FFFF00"/>
                </a:solidFill>
              </a:rPr>
              <a:t>Joshua</a:t>
            </a:r>
            <a:r>
              <a:rPr lang="en-US" sz="3000" dirty="0" smtClean="0"/>
              <a:t> </a:t>
            </a:r>
            <a:r>
              <a:rPr lang="en-US" sz="3000" b="1" dirty="0"/>
              <a:t>slays all the wicked in the city (Jericho), and everything therein and burns it by fire </a:t>
            </a:r>
            <a:r>
              <a:rPr lang="en-US" sz="3000" dirty="0"/>
              <a:t>(</a:t>
            </a:r>
            <a:r>
              <a:rPr lang="en-US" sz="3000" b="1" dirty="0" smtClean="0">
                <a:solidFill>
                  <a:srgbClr val="00B050"/>
                </a:solidFill>
              </a:rPr>
              <a:t>Jos.</a:t>
            </a:r>
            <a:r>
              <a:rPr lang="en-US" sz="3000" dirty="0" smtClean="0"/>
              <a:t> </a:t>
            </a:r>
            <a:r>
              <a:rPr lang="en-US" sz="3000" dirty="0"/>
              <a:t>6:21,24</a:t>
            </a:r>
            <a:r>
              <a:rPr lang="en-US" sz="3000" dirty="0" smtClean="0"/>
              <a:t>),</a:t>
            </a:r>
          </a:p>
          <a:p>
            <a:endParaRPr lang="en-US" sz="600" dirty="0"/>
          </a:p>
          <a:p>
            <a:r>
              <a:rPr lang="en-US" sz="3000" dirty="0" smtClean="0"/>
              <a:t>and </a:t>
            </a:r>
            <a:r>
              <a:rPr lang="en-US" sz="3000" dirty="0"/>
              <a:t>will </a:t>
            </a:r>
            <a:r>
              <a:rPr lang="en-US" sz="3000" b="1" dirty="0">
                <a:solidFill>
                  <a:srgbClr val="FFFF00"/>
                </a:solidFill>
              </a:rPr>
              <a:t>Jesus</a:t>
            </a:r>
            <a:r>
              <a:rPr lang="en-US" sz="3000" dirty="0"/>
              <a:t> (</a:t>
            </a:r>
            <a:r>
              <a:rPr lang="en-US" sz="3000" b="1" dirty="0">
                <a:solidFill>
                  <a:srgbClr val="00B050"/>
                </a:solidFill>
              </a:rPr>
              <a:t>2 </a:t>
            </a:r>
            <a:r>
              <a:rPr lang="en-US" sz="3000" b="1" dirty="0" err="1" smtClean="0">
                <a:solidFill>
                  <a:srgbClr val="00B050"/>
                </a:solidFill>
              </a:rPr>
              <a:t>Thes</a:t>
            </a:r>
            <a:r>
              <a:rPr lang="en-US" sz="3000" b="1" dirty="0" smtClean="0">
                <a:solidFill>
                  <a:srgbClr val="00B050"/>
                </a:solidFill>
              </a:rPr>
              <a:t>.</a:t>
            </a:r>
            <a:r>
              <a:rPr lang="en-US" sz="3000" dirty="0" smtClean="0"/>
              <a:t> </a:t>
            </a:r>
            <a:r>
              <a:rPr lang="en-US" sz="3000" dirty="0"/>
              <a:t>1:8, 2:8</a:t>
            </a:r>
            <a:r>
              <a:rPr lang="en-US" sz="3000" dirty="0" smtClean="0"/>
              <a:t>).</a:t>
            </a:r>
          </a:p>
          <a:p>
            <a:endParaRPr lang="en-US" sz="600" b="1" dirty="0"/>
          </a:p>
          <a:p>
            <a:r>
              <a:rPr lang="en-US" sz="3000" b="1" dirty="0" smtClean="0">
                <a:solidFill>
                  <a:srgbClr val="FFFF00"/>
                </a:solidFill>
              </a:rPr>
              <a:t>Joshua</a:t>
            </a:r>
            <a:r>
              <a:rPr lang="en-US" sz="3000" dirty="0" smtClean="0"/>
              <a:t> </a:t>
            </a:r>
            <a:r>
              <a:rPr lang="en-US" sz="3000" b="1" dirty="0"/>
              <a:t>had a covetous traitor in his ranks</a:t>
            </a:r>
            <a:r>
              <a:rPr lang="en-US" sz="3000" dirty="0"/>
              <a:t> (</a:t>
            </a:r>
            <a:r>
              <a:rPr lang="en-US" sz="3000" b="1" dirty="0" smtClean="0">
                <a:solidFill>
                  <a:srgbClr val="00B050"/>
                </a:solidFill>
              </a:rPr>
              <a:t>Jos.</a:t>
            </a:r>
            <a:r>
              <a:rPr lang="en-US" sz="3000" dirty="0" smtClean="0"/>
              <a:t> </a:t>
            </a:r>
            <a:r>
              <a:rPr lang="en-US" sz="3000" dirty="0"/>
              <a:t>7:1-25, 22:20</a:t>
            </a:r>
            <a:r>
              <a:rPr lang="en-US" sz="3000" dirty="0" smtClean="0"/>
              <a:t>),</a:t>
            </a:r>
          </a:p>
          <a:p>
            <a:endParaRPr lang="en-US" sz="600" dirty="0"/>
          </a:p>
          <a:p>
            <a:r>
              <a:rPr lang="en-US" sz="3000" dirty="0" smtClean="0"/>
              <a:t>so </a:t>
            </a:r>
            <a:r>
              <a:rPr lang="en-US" sz="3000" dirty="0"/>
              <a:t>too </a:t>
            </a:r>
            <a:r>
              <a:rPr lang="en-US" sz="3000" b="1" dirty="0">
                <a:solidFill>
                  <a:srgbClr val="FFFF00"/>
                </a:solidFill>
              </a:rPr>
              <a:t>Jesus</a:t>
            </a:r>
            <a:r>
              <a:rPr lang="en-US" sz="3000" dirty="0"/>
              <a:t> (</a:t>
            </a:r>
            <a:r>
              <a:rPr lang="en-US" sz="3000" b="1" dirty="0" smtClean="0">
                <a:solidFill>
                  <a:srgbClr val="00B050"/>
                </a:solidFill>
              </a:rPr>
              <a:t>Mat.</a:t>
            </a:r>
            <a:r>
              <a:rPr lang="en-US" sz="3000" dirty="0" smtClean="0"/>
              <a:t> 26:16</a:t>
            </a:r>
            <a:r>
              <a:rPr lang="en-US" sz="3000" dirty="0"/>
              <a:t>; </a:t>
            </a:r>
            <a:r>
              <a:rPr lang="en-US" sz="3000" b="1" dirty="0">
                <a:solidFill>
                  <a:srgbClr val="00B050"/>
                </a:solidFill>
              </a:rPr>
              <a:t>Mark</a:t>
            </a:r>
            <a:r>
              <a:rPr lang="en-US" sz="3000" dirty="0"/>
              <a:t> 14:10-11; </a:t>
            </a:r>
            <a:r>
              <a:rPr lang="en-US" sz="3000" b="1" dirty="0">
                <a:solidFill>
                  <a:srgbClr val="00B050"/>
                </a:solidFill>
              </a:rPr>
              <a:t>Luke</a:t>
            </a:r>
            <a:r>
              <a:rPr lang="en-US" sz="3000" dirty="0"/>
              <a:t> 22:4,6,64,71; </a:t>
            </a:r>
            <a:r>
              <a:rPr lang="en-US" sz="3000" b="1" dirty="0">
                <a:solidFill>
                  <a:srgbClr val="00B050"/>
                </a:solidFill>
              </a:rPr>
              <a:t>John</a:t>
            </a:r>
            <a:r>
              <a:rPr lang="en-US" sz="3000" dirty="0"/>
              <a:t> 6:70, 12:4,6, 13:2,11; </a:t>
            </a:r>
            <a:r>
              <a:rPr lang="en-US" sz="3000" b="1" dirty="0">
                <a:solidFill>
                  <a:srgbClr val="00B050"/>
                </a:solidFill>
              </a:rPr>
              <a:t>Acts</a:t>
            </a:r>
            <a:r>
              <a:rPr lang="en-US" sz="3000" dirty="0"/>
              <a:t> 1:16-25</a:t>
            </a:r>
            <a:r>
              <a:rPr lang="en-US" sz="3000" dirty="0" smtClean="0"/>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054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t>All the nations fight against </a:t>
            </a:r>
            <a:r>
              <a:rPr lang="en-US" sz="3000" b="1" dirty="0">
                <a:solidFill>
                  <a:srgbClr val="FFFF00"/>
                </a:solidFill>
              </a:rPr>
              <a:t>Joshua</a:t>
            </a:r>
            <a:r>
              <a:rPr lang="en-US" sz="3000" dirty="0"/>
              <a:t> (</a:t>
            </a:r>
            <a:r>
              <a:rPr lang="en-US" sz="3000" b="1" dirty="0" smtClean="0">
                <a:solidFill>
                  <a:srgbClr val="00B050"/>
                </a:solidFill>
              </a:rPr>
              <a:t>Jos.</a:t>
            </a:r>
            <a:r>
              <a:rPr lang="en-US" sz="3000" dirty="0" smtClean="0"/>
              <a:t> 9:1-2</a:t>
            </a:r>
            <a:r>
              <a:rPr lang="en-US" sz="3000" dirty="0"/>
              <a:t>, 11:4-5,20,23, 12:1-24</a:t>
            </a:r>
            <a:r>
              <a:rPr lang="en-US" sz="3000" dirty="0" smtClean="0"/>
              <a:t>),</a:t>
            </a:r>
          </a:p>
          <a:p>
            <a:endParaRPr lang="en-US" sz="3000" dirty="0"/>
          </a:p>
          <a:p>
            <a:r>
              <a:rPr lang="en-US" sz="3000" dirty="0" smtClean="0"/>
              <a:t>so </a:t>
            </a:r>
            <a:r>
              <a:rPr lang="en-US" sz="3000" dirty="0"/>
              <a:t>too </a:t>
            </a:r>
            <a:r>
              <a:rPr lang="en-US" sz="3000" b="1" dirty="0">
                <a:solidFill>
                  <a:srgbClr val="FFFF00"/>
                </a:solidFill>
              </a:rPr>
              <a:t>Jesus</a:t>
            </a:r>
            <a:r>
              <a:rPr lang="en-US" sz="3000" dirty="0"/>
              <a:t> (</a:t>
            </a:r>
            <a:r>
              <a:rPr lang="en-US" sz="3000" b="1" dirty="0" smtClean="0">
                <a:solidFill>
                  <a:srgbClr val="00B050"/>
                </a:solidFill>
              </a:rPr>
              <a:t>Rev.</a:t>
            </a:r>
            <a:r>
              <a:rPr lang="en-US" sz="3000" dirty="0" smtClean="0"/>
              <a:t> </a:t>
            </a:r>
            <a:r>
              <a:rPr lang="en-US" sz="3000" dirty="0"/>
              <a:t>17:12-14, 20:7-10</a:t>
            </a:r>
            <a:r>
              <a:rPr lang="en-US" sz="3000" dirty="0" smtClean="0"/>
              <a:t>).</a:t>
            </a:r>
          </a:p>
          <a:p>
            <a:endParaRPr lang="en-US" sz="3000" b="1" dirty="0"/>
          </a:p>
          <a:p>
            <a:r>
              <a:rPr lang="en-US" sz="3000" b="1" dirty="0" smtClean="0">
                <a:solidFill>
                  <a:srgbClr val="FFFF00"/>
                </a:solidFill>
              </a:rPr>
              <a:t>Joshua</a:t>
            </a:r>
            <a:r>
              <a:rPr lang="en-US" sz="3000" dirty="0" smtClean="0">
                <a:solidFill>
                  <a:srgbClr val="FFFF00"/>
                </a:solidFill>
              </a:rPr>
              <a:t> </a:t>
            </a:r>
            <a:r>
              <a:rPr lang="en-US" sz="3000" b="1" dirty="0"/>
              <a:t>had the people place their feet on their enemies</a:t>
            </a:r>
            <a:r>
              <a:rPr lang="en-US" sz="3000" dirty="0"/>
              <a:t> (</a:t>
            </a:r>
            <a:r>
              <a:rPr lang="en-US" sz="3000" b="1" dirty="0" smtClean="0">
                <a:solidFill>
                  <a:srgbClr val="00B050"/>
                </a:solidFill>
              </a:rPr>
              <a:t>Jos.</a:t>
            </a:r>
            <a:r>
              <a:rPr lang="en-US" sz="3000" dirty="0" smtClean="0"/>
              <a:t> </a:t>
            </a:r>
            <a:r>
              <a:rPr lang="en-US" sz="3000" dirty="0"/>
              <a:t>10:24</a:t>
            </a:r>
            <a:r>
              <a:rPr lang="en-US" sz="3000" dirty="0" smtClean="0"/>
              <a:t>),</a:t>
            </a:r>
          </a:p>
          <a:p>
            <a:endParaRPr lang="en-US" sz="3000" dirty="0"/>
          </a:p>
          <a:p>
            <a:r>
              <a:rPr lang="en-US" sz="3000" dirty="0" smtClean="0"/>
              <a:t>so </a:t>
            </a:r>
            <a:r>
              <a:rPr lang="en-US" sz="3000" dirty="0"/>
              <a:t>will </a:t>
            </a:r>
            <a:r>
              <a:rPr lang="en-US" sz="3000" b="1" dirty="0">
                <a:solidFill>
                  <a:srgbClr val="FFFF00"/>
                </a:solidFill>
              </a:rPr>
              <a:t>Jesus</a:t>
            </a:r>
            <a:r>
              <a:rPr lang="en-US" sz="3000" dirty="0"/>
              <a:t> (</a:t>
            </a:r>
            <a:r>
              <a:rPr lang="en-US" sz="3000" b="1" dirty="0" smtClean="0">
                <a:solidFill>
                  <a:srgbClr val="00B050"/>
                </a:solidFill>
              </a:rPr>
              <a:t>Mal.</a:t>
            </a:r>
            <a:r>
              <a:rPr lang="en-US" sz="3000" dirty="0" smtClean="0"/>
              <a:t> </a:t>
            </a:r>
            <a:r>
              <a:rPr lang="en-US" sz="3000" dirty="0"/>
              <a:t>4:3</a:t>
            </a:r>
            <a:r>
              <a:rPr lang="en-US" sz="3000" dirty="0" smtClean="0"/>
              <a:t>).</a:t>
            </a:r>
          </a:p>
          <a:p>
            <a:endParaRPr lang="en-US" sz="3000" dirty="0">
              <a:solidFill>
                <a:prstClr val="white"/>
              </a:solidFill>
              <a:latin typeface="Times New Roman" panose="02020603050405020304" pitchFamily="18" charset="0"/>
              <a:cs typeface="Times New Roman" panose="02020603050405020304" pitchFamily="18" charset="0"/>
            </a:endParaRPr>
          </a:p>
          <a:p>
            <a:r>
              <a:rPr lang="en-US" sz="3000" b="1" dirty="0" smtClean="0">
                <a:solidFill>
                  <a:srgbClr val="00B0F0"/>
                </a:solidFill>
                <a:latin typeface="Times New Roman" panose="02020603050405020304" pitchFamily="18" charset="0"/>
                <a:cs typeface="Times New Roman" panose="02020603050405020304" pitchFamily="18" charset="0"/>
              </a:rPr>
              <a:t>Go find more of Jesus! </a:t>
            </a:r>
            <a:r>
              <a:rPr lang="en-US" sz="3000" dirty="0" smtClean="0">
                <a:solidFill>
                  <a:prstClr val="white"/>
                </a:solidFill>
                <a:latin typeface="Times New Roman" panose="02020603050405020304" pitchFamily="18" charset="0"/>
                <a:cs typeface="Times New Roman" panose="02020603050405020304" pitchFamily="18" charset="0"/>
              </a:rPr>
              <a:t>…</a:t>
            </a:r>
            <a:endParaRPr lang="en-US" sz="3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077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In the OT, Joshua is a type of Jesus Christ …</a:t>
            </a:r>
            <a:endParaRPr lang="en-US" sz="5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2596" y="1176679"/>
            <a:ext cx="5563674" cy="5681321"/>
          </a:xfrm>
        </p:spPr>
      </p:pic>
    </p:spTree>
    <p:extLst>
      <p:ext uri="{BB962C8B-B14F-4D97-AF65-F5344CB8AC3E}">
        <p14:creationId xmlns:p14="http://schemas.microsoft.com/office/powerpoint/2010/main" val="17261150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Deuteronomy </a:t>
            </a:r>
            <a:r>
              <a:rPr lang="en-US" sz="6600" b="1" dirty="0"/>
              <a:t>7:1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800" baseline="30000" dirty="0" smtClean="0">
                <a:latin typeface="Times New Roman" panose="02020603050405020304" pitchFamily="18" charset="0"/>
                <a:cs typeface="Times New Roman" panose="02020603050405020304" pitchFamily="18" charset="0"/>
              </a:rPr>
              <a:t>1</a:t>
            </a:r>
            <a:r>
              <a:rPr lang="en-US" sz="4800" baseline="30000" dirty="0">
                <a:latin typeface="Times New Roman" panose="02020603050405020304" pitchFamily="18" charset="0"/>
                <a:cs typeface="Times New Roman" panose="02020603050405020304" pitchFamily="18" charset="0"/>
              </a:rPr>
              <a:t> </a:t>
            </a:r>
            <a:r>
              <a:rPr lang="en-US" sz="4800" dirty="0" smtClean="0"/>
              <a:t>When </a:t>
            </a:r>
            <a:r>
              <a:rPr lang="en-US" sz="4800" dirty="0"/>
              <a:t>the LORD thy God shall bring thee into the land whither thou </a:t>
            </a:r>
            <a:r>
              <a:rPr lang="en-US" sz="4800" dirty="0" err="1"/>
              <a:t>goest</a:t>
            </a:r>
            <a:r>
              <a:rPr lang="en-US" sz="4800" dirty="0"/>
              <a:t> to </a:t>
            </a:r>
            <a:r>
              <a:rPr lang="en-US" sz="4800" b="1" u="sng" dirty="0">
                <a:solidFill>
                  <a:srgbClr val="00B0F0"/>
                </a:solidFill>
              </a:rPr>
              <a:t>possess</a:t>
            </a:r>
            <a:r>
              <a:rPr lang="en-US" sz="4800" dirty="0"/>
              <a:t> it, and hath </a:t>
            </a:r>
            <a:r>
              <a:rPr lang="en-US" sz="4800" b="1" u="sng" dirty="0">
                <a:solidFill>
                  <a:srgbClr val="00B0F0"/>
                </a:solidFill>
              </a:rPr>
              <a:t>cast out many</a:t>
            </a:r>
            <a:r>
              <a:rPr lang="en-US" sz="4800" dirty="0"/>
              <a:t> nations before thee, the </a:t>
            </a:r>
            <a:r>
              <a:rPr lang="en-US" sz="4800" b="1" u="sng" dirty="0"/>
              <a:t>Hitt</a:t>
            </a:r>
            <a:r>
              <a:rPr lang="en-US" sz="4800" b="1" u="sng" dirty="0">
                <a:solidFill>
                  <a:srgbClr val="FFFF00"/>
                </a:solidFill>
              </a:rPr>
              <a:t>ites</a:t>
            </a:r>
            <a:r>
              <a:rPr lang="en-US" sz="4800" dirty="0"/>
              <a:t>, and the </a:t>
            </a:r>
            <a:r>
              <a:rPr lang="en-US" sz="4800" b="1" u="sng" dirty="0" err="1"/>
              <a:t>Girgash</a:t>
            </a:r>
            <a:r>
              <a:rPr lang="en-US" sz="4800" b="1" u="sng" dirty="0" err="1">
                <a:solidFill>
                  <a:srgbClr val="FFFF00"/>
                </a:solidFill>
              </a:rPr>
              <a:t>ites</a:t>
            </a:r>
            <a:r>
              <a:rPr lang="en-US" sz="4800" dirty="0"/>
              <a:t>, and the </a:t>
            </a:r>
            <a:r>
              <a:rPr lang="en-US" sz="4800" b="1" u="sng" dirty="0"/>
              <a:t>Amor</a:t>
            </a:r>
            <a:r>
              <a:rPr lang="en-US" sz="4800" b="1" u="sng" dirty="0">
                <a:solidFill>
                  <a:srgbClr val="FFFF00"/>
                </a:solidFill>
              </a:rPr>
              <a:t>ites</a:t>
            </a:r>
            <a:r>
              <a:rPr lang="en-US" sz="4800" dirty="0"/>
              <a:t>, and the </a:t>
            </a:r>
            <a:r>
              <a:rPr lang="en-US" sz="4800" b="1" u="sng" dirty="0"/>
              <a:t>Canaan</a:t>
            </a:r>
            <a:r>
              <a:rPr lang="en-US" sz="4800" b="1" u="sng" dirty="0">
                <a:solidFill>
                  <a:srgbClr val="FFFF00"/>
                </a:solidFill>
              </a:rPr>
              <a:t>ites</a:t>
            </a:r>
            <a:r>
              <a:rPr lang="en-US" sz="4800" dirty="0"/>
              <a:t>, and the </a:t>
            </a:r>
            <a:r>
              <a:rPr lang="en-US" sz="4800" b="1" u="sng" dirty="0" err="1"/>
              <a:t>Perizz</a:t>
            </a:r>
            <a:r>
              <a:rPr lang="en-US" sz="4800" b="1" u="sng" dirty="0" err="1">
                <a:solidFill>
                  <a:srgbClr val="FFFF00"/>
                </a:solidFill>
              </a:rPr>
              <a:t>ites</a:t>
            </a:r>
            <a:r>
              <a:rPr lang="en-US" sz="4800" dirty="0"/>
              <a:t>, and the </a:t>
            </a:r>
            <a:r>
              <a:rPr lang="en-US" sz="4800" b="1" u="sng" dirty="0" err="1"/>
              <a:t>Hiv</a:t>
            </a:r>
            <a:r>
              <a:rPr lang="en-US" sz="4800" b="1" u="sng" dirty="0" err="1">
                <a:solidFill>
                  <a:srgbClr val="FFFF00"/>
                </a:solidFill>
              </a:rPr>
              <a:t>ites</a:t>
            </a:r>
            <a:r>
              <a:rPr lang="en-US" sz="4800" dirty="0"/>
              <a:t>, and the </a:t>
            </a:r>
            <a:r>
              <a:rPr lang="en-US" sz="4800" b="1" u="sng" dirty="0" err="1"/>
              <a:t>Jebus</a:t>
            </a:r>
            <a:r>
              <a:rPr lang="en-US" sz="4800" b="1" u="sng" dirty="0" err="1">
                <a:solidFill>
                  <a:srgbClr val="FFFF00"/>
                </a:solidFill>
              </a:rPr>
              <a:t>ites</a:t>
            </a:r>
            <a:r>
              <a:rPr lang="en-US" sz="4800" dirty="0"/>
              <a:t>, </a:t>
            </a:r>
            <a:r>
              <a:rPr lang="en-US" sz="4800" b="1" u="sng" dirty="0">
                <a:solidFill>
                  <a:srgbClr val="00B0F0"/>
                </a:solidFill>
              </a:rPr>
              <a:t>seven</a:t>
            </a:r>
            <a:r>
              <a:rPr lang="en-US" sz="4800" dirty="0"/>
              <a:t> nations greater and mightier than thou</a:t>
            </a:r>
            <a:r>
              <a:rPr lang="en-US" sz="4800" dirty="0" smtClean="0"/>
              <a:t>;</a:t>
            </a:r>
            <a:endParaRPr lang="en-US" sz="4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511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854" y="1693718"/>
            <a:ext cx="11471563" cy="4154984"/>
          </a:xfrm>
          <a:prstGeom prst="rect">
            <a:avLst/>
          </a:prstGeom>
          <a:noFill/>
        </p:spPr>
        <p:txBody>
          <a:bodyPr wrap="square" rtlCol="0">
            <a:spAutoFit/>
          </a:bodyPr>
          <a:lstStyle/>
          <a:p>
            <a:pPr algn="ctr"/>
            <a:r>
              <a:rPr lang="en-US" sz="6600" dirty="0" smtClean="0">
                <a:latin typeface="Times New Roman" panose="02020603050405020304" pitchFamily="18" charset="0"/>
                <a:cs typeface="Times New Roman" panose="02020603050405020304" pitchFamily="18" charset="0"/>
              </a:rPr>
              <a:t>Before we literally </a:t>
            </a:r>
            <a:r>
              <a:rPr lang="en-US" sz="6600" b="1" dirty="0" smtClean="0">
                <a:solidFill>
                  <a:srgbClr val="FFFF00"/>
                </a:solidFill>
                <a:latin typeface="Times New Roman" panose="02020603050405020304" pitchFamily="18" charset="0"/>
                <a:cs typeface="Times New Roman" panose="02020603050405020304" pitchFamily="18" charset="0"/>
              </a:rPr>
              <a:t>cross over</a:t>
            </a:r>
            <a:r>
              <a:rPr lang="en-US" sz="6600" dirty="0" smtClean="0">
                <a:solidFill>
                  <a:srgbClr val="FFFF00"/>
                </a:solidFill>
                <a:latin typeface="Times New Roman" panose="02020603050405020304" pitchFamily="18" charset="0"/>
                <a:cs typeface="Times New Roman" panose="02020603050405020304" pitchFamily="18" charset="0"/>
              </a:rPr>
              <a:t> </a:t>
            </a:r>
            <a:r>
              <a:rPr lang="en-US" sz="6600" dirty="0" smtClean="0">
                <a:latin typeface="Times New Roman" panose="02020603050405020304" pitchFamily="18" charset="0"/>
                <a:cs typeface="Times New Roman" panose="02020603050405020304" pitchFamily="18" charset="0"/>
              </a:rPr>
              <a:t>to the </a:t>
            </a:r>
            <a:r>
              <a:rPr lang="en-US" sz="6600" b="1" u="sng" dirty="0" smtClean="0">
                <a:latin typeface="Times New Roman" panose="02020603050405020304" pitchFamily="18" charset="0"/>
                <a:cs typeface="Times New Roman" panose="02020603050405020304" pitchFamily="18" charset="0"/>
              </a:rPr>
              <a:t>Heavenly</a:t>
            </a:r>
            <a:r>
              <a:rPr lang="en-US" sz="6600" dirty="0" smtClean="0">
                <a:latin typeface="Times New Roman" panose="02020603050405020304" pitchFamily="18" charset="0"/>
                <a:cs typeface="Times New Roman" panose="02020603050405020304" pitchFamily="18" charset="0"/>
              </a:rPr>
              <a:t> </a:t>
            </a:r>
            <a:r>
              <a:rPr lang="en-US" sz="6600" dirty="0" err="1" smtClean="0">
                <a:latin typeface="Times New Roman" panose="02020603050405020304" pitchFamily="18" charset="0"/>
                <a:cs typeface="Times New Roman" panose="02020603050405020304" pitchFamily="18" charset="0"/>
              </a:rPr>
              <a:t>Caanan</a:t>
            </a:r>
            <a:r>
              <a:rPr lang="en-US" sz="6600" dirty="0" smtClean="0">
                <a:latin typeface="Times New Roman" panose="02020603050405020304" pitchFamily="18" charset="0"/>
                <a:cs typeface="Times New Roman" panose="02020603050405020304" pitchFamily="18" charset="0"/>
              </a:rPr>
              <a:t>,</a:t>
            </a:r>
          </a:p>
          <a:p>
            <a:pPr algn="ctr"/>
            <a:r>
              <a:rPr lang="en-US" sz="6600" dirty="0" smtClean="0">
                <a:latin typeface="Times New Roman" panose="02020603050405020304" pitchFamily="18" charset="0"/>
                <a:cs typeface="Times New Roman" panose="02020603050405020304" pitchFamily="18" charset="0"/>
              </a:rPr>
              <a:t>We must have a </a:t>
            </a:r>
            <a:r>
              <a:rPr lang="en-US" sz="6600" b="1" dirty="0" smtClean="0">
                <a:solidFill>
                  <a:srgbClr val="FFFF00"/>
                </a:solidFill>
                <a:latin typeface="Times New Roman" panose="02020603050405020304" pitchFamily="18" charset="0"/>
                <a:cs typeface="Times New Roman" panose="02020603050405020304" pitchFamily="18" charset="0"/>
              </a:rPr>
              <a:t>crossing-over</a:t>
            </a:r>
            <a:r>
              <a:rPr lang="en-US" sz="6600" dirty="0" smtClean="0">
                <a:latin typeface="Times New Roman" panose="02020603050405020304" pitchFamily="18" charset="0"/>
                <a:cs typeface="Times New Roman" panose="02020603050405020304" pitchFamily="18" charset="0"/>
              </a:rPr>
              <a:t> experience!</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692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Leviticus 18:2-5</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smtClean="0">
                <a:latin typeface="Times New Roman" panose="02020603050405020304" pitchFamily="18" charset="0"/>
                <a:cs typeface="Times New Roman" panose="02020603050405020304" pitchFamily="18" charset="0"/>
              </a:rPr>
              <a:t>2</a:t>
            </a:r>
            <a:r>
              <a:rPr lang="en-US" sz="3200" baseline="30000" dirty="0">
                <a:latin typeface="Times New Roman" panose="02020603050405020304" pitchFamily="18" charset="0"/>
                <a:cs typeface="Times New Roman" panose="02020603050405020304" pitchFamily="18" charset="0"/>
              </a:rPr>
              <a:t> </a:t>
            </a:r>
            <a:r>
              <a:rPr lang="en-US" sz="3200" dirty="0" smtClean="0"/>
              <a:t>Speak </a:t>
            </a:r>
            <a:r>
              <a:rPr lang="en-US" sz="3200" dirty="0"/>
              <a:t>unto the children of Israel, and say unto them, I am the LORD your </a:t>
            </a:r>
            <a:r>
              <a:rPr lang="en-US" sz="3200" dirty="0" smtClean="0"/>
              <a:t>God.</a:t>
            </a:r>
          </a:p>
          <a:p>
            <a:endParaRPr lang="en-US" sz="1000" dirty="0"/>
          </a:p>
          <a:p>
            <a:r>
              <a:rPr lang="en-US" sz="3200" baseline="30000" dirty="0" smtClean="0">
                <a:latin typeface="Times New Roman" panose="02020603050405020304" pitchFamily="18" charset="0"/>
                <a:cs typeface="Times New Roman" panose="02020603050405020304" pitchFamily="18" charset="0"/>
              </a:rPr>
              <a:t>3</a:t>
            </a:r>
            <a:r>
              <a:rPr lang="en-US" sz="3200" baseline="30000" dirty="0">
                <a:latin typeface="Times New Roman" panose="02020603050405020304" pitchFamily="18" charset="0"/>
                <a:cs typeface="Times New Roman" panose="02020603050405020304" pitchFamily="18" charset="0"/>
              </a:rPr>
              <a:t> </a:t>
            </a:r>
            <a:r>
              <a:rPr lang="en-US" sz="3200" dirty="0" smtClean="0"/>
              <a:t>After </a:t>
            </a:r>
            <a:r>
              <a:rPr lang="en-US" sz="3200" dirty="0"/>
              <a:t>the doings of the land of Egypt, wherein ye dwelt, shall ye not do: </a:t>
            </a:r>
            <a:r>
              <a:rPr lang="en-US" sz="3200" b="1" u="sng" dirty="0">
                <a:solidFill>
                  <a:srgbClr val="FFFF00"/>
                </a:solidFill>
              </a:rPr>
              <a:t>and after the doings of the land of Canaan, whither I bring you, shall ye not do: neither shall ye walk in their </a:t>
            </a:r>
            <a:r>
              <a:rPr lang="en-US" sz="3200" b="1" u="sng" dirty="0" smtClean="0">
                <a:solidFill>
                  <a:srgbClr val="FFFF00"/>
                </a:solidFill>
              </a:rPr>
              <a:t>ordinances</a:t>
            </a:r>
            <a:r>
              <a:rPr lang="en-US" sz="3200" dirty="0" smtClean="0"/>
              <a:t>.</a:t>
            </a:r>
          </a:p>
          <a:p>
            <a:endParaRPr lang="en-US" sz="1000" dirty="0"/>
          </a:p>
          <a:p>
            <a:r>
              <a:rPr lang="en-US" sz="3200" baseline="30000" dirty="0" smtClean="0">
                <a:latin typeface="Times New Roman" panose="02020603050405020304" pitchFamily="18" charset="0"/>
                <a:cs typeface="Times New Roman" panose="02020603050405020304" pitchFamily="18" charset="0"/>
              </a:rPr>
              <a:t>4</a:t>
            </a:r>
            <a:r>
              <a:rPr lang="en-US" sz="3200" baseline="30000" dirty="0">
                <a:latin typeface="Times New Roman" panose="02020603050405020304" pitchFamily="18" charset="0"/>
                <a:cs typeface="Times New Roman" panose="02020603050405020304" pitchFamily="18" charset="0"/>
              </a:rPr>
              <a:t> </a:t>
            </a:r>
            <a:r>
              <a:rPr lang="en-US" sz="3200" dirty="0" smtClean="0"/>
              <a:t>Ye </a:t>
            </a:r>
            <a:r>
              <a:rPr lang="en-US" sz="3200" dirty="0"/>
              <a:t>shall do my judgments, and keep mine ordinances, to walk therein: I </a:t>
            </a:r>
            <a:r>
              <a:rPr lang="en-US" sz="3200" i="1" dirty="0"/>
              <a:t>am</a:t>
            </a:r>
            <a:r>
              <a:rPr lang="en-US" sz="3200" dirty="0"/>
              <a:t> the LORD your </a:t>
            </a:r>
            <a:r>
              <a:rPr lang="en-US" sz="3200" dirty="0" smtClean="0"/>
              <a:t>God.</a:t>
            </a:r>
          </a:p>
          <a:p>
            <a:endParaRPr lang="en-US" sz="1000" dirty="0"/>
          </a:p>
          <a:p>
            <a:r>
              <a:rPr lang="en-US" sz="3200" baseline="30000" dirty="0">
                <a:latin typeface="Times New Roman" panose="02020603050405020304" pitchFamily="18" charset="0"/>
                <a:cs typeface="Times New Roman" panose="02020603050405020304" pitchFamily="18" charset="0"/>
              </a:rPr>
              <a:t>5 </a:t>
            </a:r>
            <a:r>
              <a:rPr lang="en-US" sz="3200" dirty="0" smtClean="0"/>
              <a:t>Ye </a:t>
            </a:r>
            <a:r>
              <a:rPr lang="en-US" sz="3200" dirty="0"/>
              <a:t>shall therefore keep my statutes, and my judgments: which if a man do, he shall live in them: I </a:t>
            </a:r>
            <a:r>
              <a:rPr lang="en-US" sz="3200" i="1" dirty="0"/>
              <a:t>am</a:t>
            </a:r>
            <a:r>
              <a:rPr lang="en-US" sz="3200" dirty="0"/>
              <a:t> the LORD</a:t>
            </a:r>
            <a:r>
              <a:rPr lang="en-US" sz="3200" dirty="0" smtClean="0"/>
              <a:t>.</a:t>
            </a:r>
            <a:endParaRPr lang="en-US"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436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Leviticus 18:24-26</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smtClean="0">
                <a:latin typeface="Times New Roman" panose="02020603050405020304" pitchFamily="18" charset="0"/>
                <a:cs typeface="Times New Roman" panose="02020603050405020304" pitchFamily="18" charset="0"/>
              </a:rPr>
              <a:t>24</a:t>
            </a:r>
            <a:r>
              <a:rPr lang="en-US" sz="3200" baseline="30000" dirty="0">
                <a:latin typeface="Times New Roman" panose="02020603050405020304" pitchFamily="18" charset="0"/>
                <a:cs typeface="Times New Roman" panose="02020603050405020304" pitchFamily="18" charset="0"/>
              </a:rPr>
              <a:t> </a:t>
            </a:r>
            <a:r>
              <a:rPr lang="en-US" sz="3200" b="1" u="sng" dirty="0" smtClean="0">
                <a:solidFill>
                  <a:srgbClr val="FFFF00"/>
                </a:solidFill>
              </a:rPr>
              <a:t>Defile </a:t>
            </a:r>
            <a:r>
              <a:rPr lang="en-US" sz="3200" b="1" u="sng" dirty="0">
                <a:solidFill>
                  <a:srgbClr val="FFFF00"/>
                </a:solidFill>
              </a:rPr>
              <a:t>not ye yourselves in any of these </a:t>
            </a:r>
            <a:r>
              <a:rPr lang="en-US" sz="3200" b="1" u="sng" dirty="0" smtClean="0">
                <a:solidFill>
                  <a:srgbClr val="FFFF00"/>
                </a:solidFill>
              </a:rPr>
              <a:t>things</a:t>
            </a:r>
            <a:r>
              <a:rPr lang="en-US" sz="3200" dirty="0" smtClean="0"/>
              <a:t> </a:t>
            </a:r>
            <a:r>
              <a:rPr lang="en-US" sz="3200" b="1" dirty="0" smtClean="0"/>
              <a:t>(</a:t>
            </a:r>
            <a:r>
              <a:rPr lang="en-US" sz="3200" b="1" dirty="0" smtClean="0">
                <a:solidFill>
                  <a:srgbClr val="00B050"/>
                </a:solidFill>
              </a:rPr>
              <a:t>Lev.</a:t>
            </a:r>
            <a:r>
              <a:rPr lang="en-US" sz="3200" b="1" dirty="0" smtClean="0"/>
              <a:t> 18:6-23)</a:t>
            </a:r>
            <a:r>
              <a:rPr lang="en-US" sz="3200" dirty="0" smtClean="0"/>
              <a:t>: </a:t>
            </a:r>
            <a:r>
              <a:rPr lang="en-US" sz="3200" dirty="0"/>
              <a:t>for in all these the nations are </a:t>
            </a:r>
            <a:r>
              <a:rPr lang="en-US" sz="3200" b="1" u="sng" dirty="0">
                <a:solidFill>
                  <a:srgbClr val="FFFF00"/>
                </a:solidFill>
              </a:rPr>
              <a:t>defiled</a:t>
            </a:r>
            <a:r>
              <a:rPr lang="en-US" sz="3200" dirty="0"/>
              <a:t> which I </a:t>
            </a:r>
            <a:r>
              <a:rPr lang="en-US" sz="3200" b="1" u="sng" dirty="0">
                <a:solidFill>
                  <a:srgbClr val="00B0F0"/>
                </a:solidFill>
              </a:rPr>
              <a:t>cast out</a:t>
            </a:r>
            <a:r>
              <a:rPr lang="en-US" sz="3200" dirty="0"/>
              <a:t> before </a:t>
            </a:r>
            <a:r>
              <a:rPr lang="en-US" sz="3200" dirty="0" smtClean="0"/>
              <a:t>you:</a:t>
            </a:r>
          </a:p>
          <a:p>
            <a:endParaRPr lang="en-US" sz="1000" dirty="0"/>
          </a:p>
          <a:p>
            <a:r>
              <a:rPr lang="en-US" sz="3200" baseline="30000" dirty="0" smtClean="0">
                <a:latin typeface="Times New Roman" panose="02020603050405020304" pitchFamily="18" charset="0"/>
                <a:cs typeface="Times New Roman" panose="02020603050405020304" pitchFamily="18" charset="0"/>
              </a:rPr>
              <a:t>25</a:t>
            </a:r>
            <a:r>
              <a:rPr lang="en-US" sz="3200" baseline="30000" dirty="0">
                <a:latin typeface="Times New Roman" panose="02020603050405020304" pitchFamily="18" charset="0"/>
                <a:cs typeface="Times New Roman" panose="02020603050405020304" pitchFamily="18" charset="0"/>
              </a:rPr>
              <a:t> </a:t>
            </a:r>
            <a:r>
              <a:rPr lang="en-US" sz="3200" dirty="0" smtClean="0"/>
              <a:t>And </a:t>
            </a:r>
            <a:r>
              <a:rPr lang="en-US" sz="3200" dirty="0"/>
              <a:t>the land is </a:t>
            </a:r>
            <a:r>
              <a:rPr lang="en-US" sz="3200" b="1" u="sng" dirty="0">
                <a:solidFill>
                  <a:srgbClr val="FFFF00"/>
                </a:solidFill>
              </a:rPr>
              <a:t>defiled</a:t>
            </a:r>
            <a:r>
              <a:rPr lang="en-US" sz="3200" dirty="0"/>
              <a:t>: therefore I do visit the iniquity thereof upon it, and the land itself </a:t>
            </a:r>
            <a:r>
              <a:rPr lang="en-US" sz="3200" dirty="0" err="1"/>
              <a:t>vomiteth</a:t>
            </a:r>
            <a:r>
              <a:rPr lang="en-US" sz="3200" dirty="0"/>
              <a:t> out her </a:t>
            </a:r>
            <a:r>
              <a:rPr lang="en-US" sz="3200" dirty="0" smtClean="0"/>
              <a:t>inhabitants.</a:t>
            </a:r>
          </a:p>
          <a:p>
            <a:endParaRPr lang="en-US" sz="1000" dirty="0"/>
          </a:p>
          <a:p>
            <a:r>
              <a:rPr lang="en-US" sz="3200" baseline="30000" dirty="0" smtClean="0">
                <a:latin typeface="Times New Roman" panose="02020603050405020304" pitchFamily="18" charset="0"/>
                <a:cs typeface="Times New Roman" panose="02020603050405020304" pitchFamily="18" charset="0"/>
              </a:rPr>
              <a:t>26</a:t>
            </a:r>
            <a:r>
              <a:rPr lang="en-US" sz="3200" baseline="30000" dirty="0">
                <a:latin typeface="Times New Roman" panose="02020603050405020304" pitchFamily="18" charset="0"/>
                <a:cs typeface="Times New Roman" panose="02020603050405020304" pitchFamily="18" charset="0"/>
              </a:rPr>
              <a:t> </a:t>
            </a:r>
            <a:r>
              <a:rPr lang="en-US" sz="3200" dirty="0" smtClean="0"/>
              <a:t>Ye </a:t>
            </a:r>
            <a:r>
              <a:rPr lang="en-US" sz="3200" dirty="0"/>
              <a:t>shall therefore keep my statutes and my judgments, and </a:t>
            </a:r>
            <a:r>
              <a:rPr lang="en-US" sz="3200" b="1" u="sng" dirty="0">
                <a:solidFill>
                  <a:srgbClr val="FFFF00"/>
                </a:solidFill>
              </a:rPr>
              <a:t>shall not commit </a:t>
            </a:r>
            <a:r>
              <a:rPr lang="en-US" sz="3200" b="1" i="1" u="sng" dirty="0">
                <a:solidFill>
                  <a:srgbClr val="FFFF00"/>
                </a:solidFill>
              </a:rPr>
              <a:t>any</a:t>
            </a:r>
            <a:r>
              <a:rPr lang="en-US" sz="3200" b="1" u="sng" dirty="0">
                <a:solidFill>
                  <a:srgbClr val="FFFF00"/>
                </a:solidFill>
              </a:rPr>
              <a:t> of these abominations</a:t>
            </a:r>
            <a:r>
              <a:rPr lang="en-US" sz="3200" dirty="0"/>
              <a:t>; </a:t>
            </a:r>
            <a:r>
              <a:rPr lang="en-US" sz="3200" i="1" dirty="0"/>
              <a:t>neither</a:t>
            </a:r>
            <a:r>
              <a:rPr lang="en-US" sz="3200" dirty="0"/>
              <a:t> any of your own nation, nor any stranger that </a:t>
            </a:r>
            <a:r>
              <a:rPr lang="en-US" sz="3200" dirty="0" err="1"/>
              <a:t>sojourneth</a:t>
            </a:r>
            <a:r>
              <a:rPr lang="en-US" sz="3200" dirty="0"/>
              <a:t> among you</a:t>
            </a:r>
            <a:r>
              <a:rPr lang="en-US" sz="3200" dirty="0" smtClean="0"/>
              <a:t>:</a:t>
            </a:r>
            <a:endParaRPr lang="en-US" sz="3200" dirty="0"/>
          </a:p>
        </p:txBody>
      </p:sp>
    </p:spTree>
    <p:extLst>
      <p:ext uri="{BB962C8B-B14F-4D97-AF65-F5344CB8AC3E}">
        <p14:creationId xmlns:p14="http://schemas.microsoft.com/office/powerpoint/2010/main" val="3423654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Leviticus 18:27-30</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smtClean="0">
                <a:latin typeface="Times New Roman" panose="02020603050405020304" pitchFamily="18" charset="0"/>
                <a:cs typeface="Times New Roman" panose="02020603050405020304" pitchFamily="18" charset="0"/>
              </a:rPr>
              <a:t>27</a:t>
            </a:r>
            <a:r>
              <a:rPr lang="en-US" sz="3200" baseline="30000" dirty="0">
                <a:latin typeface="Times New Roman" panose="02020603050405020304" pitchFamily="18" charset="0"/>
                <a:cs typeface="Times New Roman" panose="02020603050405020304" pitchFamily="18" charset="0"/>
              </a:rPr>
              <a:t> </a:t>
            </a:r>
            <a:r>
              <a:rPr lang="en-US" sz="3000" dirty="0" smtClean="0"/>
              <a:t>(</a:t>
            </a:r>
            <a:r>
              <a:rPr lang="en-US" sz="3000" dirty="0"/>
              <a:t>For </a:t>
            </a:r>
            <a:r>
              <a:rPr lang="en-US" sz="3000" b="1" u="sng" dirty="0">
                <a:solidFill>
                  <a:srgbClr val="FFFF00"/>
                </a:solidFill>
              </a:rPr>
              <a:t>all these abominations</a:t>
            </a:r>
            <a:r>
              <a:rPr lang="en-US" sz="3000" dirty="0"/>
              <a:t> have the men of the land done, which </a:t>
            </a:r>
            <a:r>
              <a:rPr lang="en-US" sz="3000" i="1" dirty="0"/>
              <a:t>were</a:t>
            </a:r>
            <a:r>
              <a:rPr lang="en-US" sz="3000" dirty="0"/>
              <a:t> before you, and the land is </a:t>
            </a:r>
            <a:r>
              <a:rPr lang="en-US" sz="3000" b="1" u="sng" dirty="0">
                <a:solidFill>
                  <a:srgbClr val="FFFF00"/>
                </a:solidFill>
              </a:rPr>
              <a:t>defiled</a:t>
            </a:r>
            <a:r>
              <a:rPr lang="en-US" sz="3000" dirty="0" smtClean="0"/>
              <a:t>;)</a:t>
            </a:r>
          </a:p>
          <a:p>
            <a:endParaRPr lang="en-US" sz="1000" dirty="0"/>
          </a:p>
          <a:p>
            <a:r>
              <a:rPr lang="en-US" sz="3200" baseline="30000" dirty="0" smtClean="0">
                <a:latin typeface="Times New Roman" panose="02020603050405020304" pitchFamily="18" charset="0"/>
                <a:cs typeface="Times New Roman" panose="02020603050405020304" pitchFamily="18" charset="0"/>
              </a:rPr>
              <a:t>28</a:t>
            </a:r>
            <a:r>
              <a:rPr lang="en-US" sz="3200" baseline="30000" dirty="0">
                <a:latin typeface="Times New Roman" panose="02020603050405020304" pitchFamily="18" charset="0"/>
                <a:cs typeface="Times New Roman" panose="02020603050405020304" pitchFamily="18" charset="0"/>
              </a:rPr>
              <a:t> </a:t>
            </a:r>
            <a:r>
              <a:rPr lang="en-US" sz="3000" dirty="0" smtClean="0"/>
              <a:t>That </a:t>
            </a:r>
            <a:r>
              <a:rPr lang="en-US" sz="3000" dirty="0"/>
              <a:t>the land </a:t>
            </a:r>
            <a:r>
              <a:rPr lang="en-US" sz="3000" dirty="0" err="1"/>
              <a:t>spue</a:t>
            </a:r>
            <a:r>
              <a:rPr lang="en-US" sz="3000" dirty="0"/>
              <a:t> not you out also, when ye </a:t>
            </a:r>
            <a:r>
              <a:rPr lang="en-US" sz="3000" b="1" u="sng" dirty="0">
                <a:solidFill>
                  <a:srgbClr val="FFFF00"/>
                </a:solidFill>
              </a:rPr>
              <a:t>defile</a:t>
            </a:r>
            <a:r>
              <a:rPr lang="en-US" sz="3000" dirty="0"/>
              <a:t> it, as it </a:t>
            </a:r>
            <a:r>
              <a:rPr lang="en-US" sz="3000" dirty="0" err="1"/>
              <a:t>spued</a:t>
            </a:r>
            <a:r>
              <a:rPr lang="en-US" sz="3000" dirty="0"/>
              <a:t> out the nations that </a:t>
            </a:r>
            <a:r>
              <a:rPr lang="en-US" sz="3000" i="1" dirty="0"/>
              <a:t>were</a:t>
            </a:r>
            <a:r>
              <a:rPr lang="en-US" sz="3000" dirty="0"/>
              <a:t> before </a:t>
            </a:r>
            <a:r>
              <a:rPr lang="en-US" sz="3000" dirty="0" smtClean="0"/>
              <a:t>you.</a:t>
            </a:r>
          </a:p>
          <a:p>
            <a:endParaRPr lang="en-US" sz="1000" dirty="0"/>
          </a:p>
          <a:p>
            <a:r>
              <a:rPr lang="en-US" sz="3200" baseline="30000" dirty="0" smtClean="0">
                <a:latin typeface="Times New Roman" panose="02020603050405020304" pitchFamily="18" charset="0"/>
                <a:cs typeface="Times New Roman" panose="02020603050405020304" pitchFamily="18" charset="0"/>
              </a:rPr>
              <a:t>29</a:t>
            </a:r>
            <a:r>
              <a:rPr lang="en-US" sz="3200" baseline="30000" dirty="0">
                <a:latin typeface="Times New Roman" panose="02020603050405020304" pitchFamily="18" charset="0"/>
                <a:cs typeface="Times New Roman" panose="02020603050405020304" pitchFamily="18" charset="0"/>
              </a:rPr>
              <a:t> </a:t>
            </a:r>
            <a:r>
              <a:rPr lang="en-US" sz="3000" dirty="0" smtClean="0"/>
              <a:t>For </a:t>
            </a:r>
            <a:r>
              <a:rPr lang="en-US" sz="3000" dirty="0"/>
              <a:t>whosoever shall commit any of these </a:t>
            </a:r>
            <a:r>
              <a:rPr lang="en-US" sz="3000" b="1" u="sng" dirty="0">
                <a:solidFill>
                  <a:srgbClr val="FFFF00"/>
                </a:solidFill>
              </a:rPr>
              <a:t>abominations</a:t>
            </a:r>
            <a:r>
              <a:rPr lang="en-US" sz="3000" dirty="0"/>
              <a:t>, even the souls that commit </a:t>
            </a:r>
            <a:r>
              <a:rPr lang="en-US" sz="3000" i="1" dirty="0"/>
              <a:t>them</a:t>
            </a:r>
            <a:r>
              <a:rPr lang="en-US" sz="3000" dirty="0"/>
              <a:t> shall be </a:t>
            </a:r>
            <a:r>
              <a:rPr lang="en-US" sz="3000" b="1" u="sng" dirty="0">
                <a:solidFill>
                  <a:srgbClr val="FF0000"/>
                </a:solidFill>
              </a:rPr>
              <a:t>cut off</a:t>
            </a:r>
            <a:r>
              <a:rPr lang="en-US" sz="3000" dirty="0"/>
              <a:t> from among their </a:t>
            </a:r>
            <a:r>
              <a:rPr lang="en-US" sz="3000" dirty="0" smtClean="0"/>
              <a:t>people.</a:t>
            </a:r>
          </a:p>
          <a:p>
            <a:endParaRPr lang="en-US" sz="1000" dirty="0"/>
          </a:p>
          <a:p>
            <a:r>
              <a:rPr lang="en-US" sz="3200" baseline="30000" dirty="0" smtClean="0">
                <a:latin typeface="Times New Roman" panose="02020603050405020304" pitchFamily="18" charset="0"/>
                <a:cs typeface="Times New Roman" panose="02020603050405020304" pitchFamily="18" charset="0"/>
              </a:rPr>
              <a:t>30</a:t>
            </a:r>
            <a:r>
              <a:rPr lang="en-US" sz="3200" baseline="30000" dirty="0">
                <a:latin typeface="Times New Roman" panose="02020603050405020304" pitchFamily="18" charset="0"/>
                <a:cs typeface="Times New Roman" panose="02020603050405020304" pitchFamily="18" charset="0"/>
              </a:rPr>
              <a:t> </a:t>
            </a:r>
            <a:r>
              <a:rPr lang="en-US" sz="3000" dirty="0" smtClean="0"/>
              <a:t>Therefore </a:t>
            </a:r>
            <a:r>
              <a:rPr lang="en-US" sz="3000" dirty="0"/>
              <a:t>shall ye keep mine ordinance, that </a:t>
            </a:r>
            <a:r>
              <a:rPr lang="en-US" sz="3000" b="1" i="1" u="sng" dirty="0">
                <a:solidFill>
                  <a:srgbClr val="FFFF00"/>
                </a:solidFill>
              </a:rPr>
              <a:t>ye</a:t>
            </a:r>
            <a:r>
              <a:rPr lang="en-US" sz="3000" b="1" u="sng" dirty="0">
                <a:solidFill>
                  <a:srgbClr val="FFFF00"/>
                </a:solidFill>
              </a:rPr>
              <a:t> commit not </a:t>
            </a:r>
            <a:r>
              <a:rPr lang="en-US" sz="3000" b="1" i="1" u="sng" dirty="0">
                <a:solidFill>
                  <a:srgbClr val="FFFF00"/>
                </a:solidFill>
              </a:rPr>
              <a:t>any one</a:t>
            </a:r>
            <a:r>
              <a:rPr lang="en-US" sz="3000" b="1" u="sng" dirty="0">
                <a:solidFill>
                  <a:srgbClr val="FFFF00"/>
                </a:solidFill>
              </a:rPr>
              <a:t> of these abominable customs</a:t>
            </a:r>
            <a:r>
              <a:rPr lang="en-US" sz="3000" dirty="0"/>
              <a:t>, which were committed before you, and that ye </a:t>
            </a:r>
            <a:r>
              <a:rPr lang="en-US" sz="3000" b="1" u="sng" dirty="0">
                <a:solidFill>
                  <a:srgbClr val="FFFF00"/>
                </a:solidFill>
              </a:rPr>
              <a:t>defile not</a:t>
            </a:r>
            <a:r>
              <a:rPr lang="en-US" sz="3000" dirty="0"/>
              <a:t> yourselves therein: I </a:t>
            </a:r>
            <a:r>
              <a:rPr lang="en-US" sz="3000" i="1" dirty="0"/>
              <a:t>am</a:t>
            </a:r>
            <a:r>
              <a:rPr lang="en-US" sz="3000" dirty="0"/>
              <a:t> the LORD your God</a:t>
            </a:r>
            <a:r>
              <a:rPr lang="en-US" sz="3000" dirty="0" smtClean="0"/>
              <a:t>.</a:t>
            </a:r>
            <a:endParaRPr lang="en-US" sz="3000" dirty="0"/>
          </a:p>
        </p:txBody>
      </p:sp>
    </p:spTree>
    <p:extLst>
      <p:ext uri="{BB962C8B-B14F-4D97-AF65-F5344CB8AC3E}">
        <p14:creationId xmlns:p14="http://schemas.microsoft.com/office/powerpoint/2010/main" val="9597665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Deuteronomy 6:17-19</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3200" baseline="30000" dirty="0" smtClean="0">
                <a:latin typeface="Times New Roman" panose="02020603050405020304" pitchFamily="18" charset="0"/>
                <a:cs typeface="Times New Roman" panose="02020603050405020304" pitchFamily="18" charset="0"/>
              </a:rPr>
              <a:t>17</a:t>
            </a:r>
            <a:r>
              <a:rPr lang="en-US" sz="3200" baseline="30000" dirty="0">
                <a:latin typeface="Times New Roman" panose="02020603050405020304" pitchFamily="18" charset="0"/>
                <a:cs typeface="Times New Roman" panose="02020603050405020304" pitchFamily="18" charset="0"/>
              </a:rPr>
              <a:t> </a:t>
            </a:r>
            <a:r>
              <a:rPr lang="en-US" sz="3200" dirty="0" smtClean="0"/>
              <a:t>Ye </a:t>
            </a:r>
            <a:r>
              <a:rPr lang="en-US" sz="3200" dirty="0"/>
              <a:t>shall diligently keep the commandments of the LORD your God, and his testimonies, and his statutes, which he hath commanded </a:t>
            </a:r>
            <a:r>
              <a:rPr lang="en-US" sz="3200" dirty="0" smtClean="0"/>
              <a:t>thee.</a:t>
            </a:r>
          </a:p>
          <a:p>
            <a:endParaRPr lang="en-US" sz="1000" dirty="0"/>
          </a:p>
          <a:p>
            <a:r>
              <a:rPr lang="en-US" sz="3200" baseline="30000" dirty="0" smtClean="0">
                <a:latin typeface="Times New Roman" panose="02020603050405020304" pitchFamily="18" charset="0"/>
                <a:cs typeface="Times New Roman" panose="02020603050405020304" pitchFamily="18" charset="0"/>
              </a:rPr>
              <a:t>18</a:t>
            </a:r>
            <a:r>
              <a:rPr lang="en-US" sz="3200" baseline="30000" dirty="0">
                <a:latin typeface="Times New Roman" panose="02020603050405020304" pitchFamily="18" charset="0"/>
                <a:cs typeface="Times New Roman" panose="02020603050405020304" pitchFamily="18" charset="0"/>
              </a:rPr>
              <a:t> </a:t>
            </a:r>
            <a:r>
              <a:rPr lang="en-US" sz="3200" dirty="0" smtClean="0"/>
              <a:t>And </a:t>
            </a:r>
            <a:r>
              <a:rPr lang="en-US" sz="3200" dirty="0"/>
              <a:t>thou shalt do </a:t>
            </a:r>
            <a:r>
              <a:rPr lang="en-US" sz="3200" i="1" dirty="0"/>
              <a:t>that which is</a:t>
            </a:r>
            <a:r>
              <a:rPr lang="en-US" sz="3200" dirty="0"/>
              <a:t> right and good in the sight of the LORD: that it may be well with thee, and that thou </a:t>
            </a:r>
            <a:r>
              <a:rPr lang="en-US" sz="3200" dirty="0" err="1"/>
              <a:t>mayest</a:t>
            </a:r>
            <a:r>
              <a:rPr lang="en-US" sz="3200" dirty="0"/>
              <a:t> go in and </a:t>
            </a:r>
            <a:r>
              <a:rPr lang="en-US" sz="3200" b="1" u="sng" dirty="0">
                <a:solidFill>
                  <a:srgbClr val="00B0F0"/>
                </a:solidFill>
              </a:rPr>
              <a:t>possess</a:t>
            </a:r>
            <a:r>
              <a:rPr lang="en-US" sz="3200" dirty="0"/>
              <a:t> the good land which the LORD </a:t>
            </a:r>
            <a:r>
              <a:rPr lang="en-US" sz="3200" dirty="0" err="1"/>
              <a:t>sware</a:t>
            </a:r>
            <a:r>
              <a:rPr lang="en-US" sz="3200" dirty="0"/>
              <a:t> unto thy </a:t>
            </a:r>
            <a:r>
              <a:rPr lang="en-US" sz="3200" dirty="0" smtClean="0"/>
              <a:t>fathers,</a:t>
            </a:r>
          </a:p>
          <a:p>
            <a:endParaRPr lang="en-US" sz="1000" dirty="0"/>
          </a:p>
          <a:p>
            <a:r>
              <a:rPr lang="en-US" sz="3200" baseline="30000" dirty="0" smtClean="0">
                <a:latin typeface="Times New Roman" panose="02020603050405020304" pitchFamily="18" charset="0"/>
                <a:cs typeface="Times New Roman" panose="02020603050405020304" pitchFamily="18" charset="0"/>
              </a:rPr>
              <a:t>19</a:t>
            </a:r>
            <a:r>
              <a:rPr lang="en-US" sz="3200" baseline="30000" dirty="0">
                <a:latin typeface="Times New Roman" panose="02020603050405020304" pitchFamily="18" charset="0"/>
                <a:cs typeface="Times New Roman" panose="02020603050405020304" pitchFamily="18" charset="0"/>
              </a:rPr>
              <a:t> </a:t>
            </a:r>
            <a:r>
              <a:rPr lang="en-US" sz="3200" dirty="0" smtClean="0"/>
              <a:t>To </a:t>
            </a:r>
            <a:r>
              <a:rPr lang="en-US" sz="3200" b="1" u="sng" dirty="0">
                <a:solidFill>
                  <a:srgbClr val="00B0F0"/>
                </a:solidFill>
              </a:rPr>
              <a:t>cast out all </a:t>
            </a:r>
            <a:r>
              <a:rPr lang="en-US" sz="3200" b="1" u="sng" dirty="0" err="1">
                <a:solidFill>
                  <a:srgbClr val="00B0F0"/>
                </a:solidFill>
              </a:rPr>
              <a:t>thine</a:t>
            </a:r>
            <a:r>
              <a:rPr lang="en-US" sz="3200" b="1" u="sng" dirty="0">
                <a:solidFill>
                  <a:srgbClr val="00B0F0"/>
                </a:solidFill>
              </a:rPr>
              <a:t> enemies</a:t>
            </a:r>
            <a:r>
              <a:rPr lang="en-US" sz="3200" dirty="0"/>
              <a:t> from before thee, as the LORD hath spoken</a:t>
            </a:r>
            <a:r>
              <a:rPr lang="en-US" sz="3200" dirty="0" smtClean="0"/>
              <a:t>.</a:t>
            </a:r>
            <a:endParaRPr lang="en-US" sz="3200" dirty="0"/>
          </a:p>
        </p:txBody>
      </p:sp>
    </p:spTree>
    <p:extLst>
      <p:ext uri="{BB962C8B-B14F-4D97-AF65-F5344CB8AC3E}">
        <p14:creationId xmlns:p14="http://schemas.microsoft.com/office/powerpoint/2010/main" val="36639939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Acts 7:45</a:t>
            </a:r>
            <a:r>
              <a:rPr lang="en-US" sz="6600" b="1" dirty="0"/>
              <a:t> </a:t>
            </a:r>
            <a:r>
              <a:rPr lang="en-US" sz="6600" b="1" dirty="0" smtClean="0"/>
              <a:t>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800" baseline="30000" dirty="0" smtClean="0">
                <a:latin typeface="Times New Roman" panose="02020603050405020304" pitchFamily="18" charset="0"/>
                <a:cs typeface="Times New Roman" panose="02020603050405020304" pitchFamily="18" charset="0"/>
              </a:rPr>
              <a:t>45</a:t>
            </a:r>
            <a:r>
              <a:rPr lang="en-US" sz="4800" baseline="30000" dirty="0">
                <a:latin typeface="Times New Roman" panose="02020603050405020304" pitchFamily="18" charset="0"/>
                <a:cs typeface="Times New Roman" panose="02020603050405020304" pitchFamily="18" charset="0"/>
              </a:rPr>
              <a:t> </a:t>
            </a:r>
            <a:r>
              <a:rPr lang="en-US" sz="4800" dirty="0" smtClean="0"/>
              <a:t>Which </a:t>
            </a:r>
            <a:r>
              <a:rPr lang="en-US" sz="4800" dirty="0"/>
              <a:t>also our fathers that came after brought in with Jesus </a:t>
            </a:r>
            <a:r>
              <a:rPr lang="en-US" sz="4800" b="1" dirty="0" smtClean="0">
                <a:solidFill>
                  <a:srgbClr val="FFFF00"/>
                </a:solidFill>
              </a:rPr>
              <a:t>(G2424 – </a:t>
            </a:r>
            <a:r>
              <a:rPr lang="en-US" sz="4800" b="1" dirty="0" err="1" smtClean="0">
                <a:solidFill>
                  <a:srgbClr val="FFFF00"/>
                </a:solidFill>
              </a:rPr>
              <a:t>Iesous</a:t>
            </a:r>
            <a:r>
              <a:rPr lang="en-US" sz="4800" b="1" dirty="0" smtClean="0">
                <a:solidFill>
                  <a:srgbClr val="FFFF00"/>
                </a:solidFill>
              </a:rPr>
              <a:t>, Jesus &amp; Joshua (</a:t>
            </a:r>
            <a:r>
              <a:rPr lang="en-US" sz="4800" b="1" dirty="0" smtClean="0">
                <a:solidFill>
                  <a:srgbClr val="00B050"/>
                </a:solidFill>
              </a:rPr>
              <a:t>Jos.</a:t>
            </a:r>
            <a:r>
              <a:rPr lang="en-US" sz="4800" b="1" dirty="0" smtClean="0">
                <a:solidFill>
                  <a:srgbClr val="FFFF00"/>
                </a:solidFill>
              </a:rPr>
              <a:t> </a:t>
            </a:r>
            <a:r>
              <a:rPr lang="en-US" sz="4800" b="1" dirty="0" smtClean="0"/>
              <a:t>5:13-15</a:t>
            </a:r>
            <a:r>
              <a:rPr lang="en-US" sz="4800" b="1" dirty="0" smtClean="0">
                <a:solidFill>
                  <a:srgbClr val="FFFF00"/>
                </a:solidFill>
              </a:rPr>
              <a:t>))</a:t>
            </a:r>
            <a:r>
              <a:rPr lang="en-US" sz="4800" dirty="0" smtClean="0"/>
              <a:t> into </a:t>
            </a:r>
            <a:r>
              <a:rPr lang="en-US" sz="4800" dirty="0"/>
              <a:t>the </a:t>
            </a:r>
            <a:r>
              <a:rPr lang="en-US" sz="4800" b="1" u="sng" dirty="0">
                <a:solidFill>
                  <a:srgbClr val="00B0F0"/>
                </a:solidFill>
              </a:rPr>
              <a:t>possession</a:t>
            </a:r>
            <a:r>
              <a:rPr lang="en-US" sz="4800" dirty="0"/>
              <a:t> of the Gentiles, whom God </a:t>
            </a:r>
            <a:r>
              <a:rPr lang="en-US" sz="4800" b="1" u="sng" dirty="0" err="1">
                <a:solidFill>
                  <a:srgbClr val="00B0F0"/>
                </a:solidFill>
              </a:rPr>
              <a:t>drave</a:t>
            </a:r>
            <a:r>
              <a:rPr lang="en-US" sz="4800" b="1" u="sng" dirty="0">
                <a:solidFill>
                  <a:srgbClr val="00B0F0"/>
                </a:solidFill>
              </a:rPr>
              <a:t> out</a:t>
            </a:r>
            <a:r>
              <a:rPr lang="en-US" sz="4800" dirty="0"/>
              <a:t> before the face of our fathers, unto the days of David</a:t>
            </a:r>
            <a:r>
              <a:rPr lang="en-US" sz="4800" dirty="0" smtClean="0"/>
              <a:t>;</a:t>
            </a:r>
            <a:endParaRPr lang="en-US" sz="4800" dirty="0"/>
          </a:p>
        </p:txBody>
      </p:sp>
    </p:spTree>
    <p:extLst>
      <p:ext uri="{BB962C8B-B14F-4D97-AF65-F5344CB8AC3E}">
        <p14:creationId xmlns:p14="http://schemas.microsoft.com/office/powerpoint/2010/main" val="3842937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Acts 13:19 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800" baseline="30000" dirty="0" smtClean="0">
                <a:latin typeface="Times New Roman" panose="02020603050405020304" pitchFamily="18" charset="0"/>
                <a:cs typeface="Times New Roman" panose="02020603050405020304" pitchFamily="18" charset="0"/>
              </a:rPr>
              <a:t>19</a:t>
            </a:r>
            <a:r>
              <a:rPr lang="en-US" sz="4800" baseline="30000" dirty="0">
                <a:latin typeface="Times New Roman" panose="02020603050405020304" pitchFamily="18" charset="0"/>
                <a:cs typeface="Times New Roman" panose="02020603050405020304" pitchFamily="18" charset="0"/>
              </a:rPr>
              <a:t> </a:t>
            </a:r>
            <a:r>
              <a:rPr lang="en-US" sz="4800" dirty="0" smtClean="0"/>
              <a:t>And </a:t>
            </a:r>
            <a:r>
              <a:rPr lang="en-US" sz="4800" dirty="0"/>
              <a:t>when </a:t>
            </a:r>
            <a:r>
              <a:rPr lang="en-US" sz="4800" dirty="0" smtClean="0"/>
              <a:t>he </a:t>
            </a:r>
            <a:r>
              <a:rPr lang="en-US" sz="4800" b="1" dirty="0" smtClean="0">
                <a:solidFill>
                  <a:srgbClr val="FFFF00"/>
                </a:solidFill>
              </a:rPr>
              <a:t>(God)</a:t>
            </a:r>
            <a:r>
              <a:rPr lang="en-US" sz="4800" dirty="0" smtClean="0"/>
              <a:t> </a:t>
            </a:r>
            <a:r>
              <a:rPr lang="en-US" sz="4800" dirty="0"/>
              <a:t>had destroyed </a:t>
            </a:r>
            <a:r>
              <a:rPr lang="en-US" sz="4800" b="1" u="sng" dirty="0">
                <a:solidFill>
                  <a:srgbClr val="00B0F0"/>
                </a:solidFill>
              </a:rPr>
              <a:t>seven</a:t>
            </a:r>
            <a:r>
              <a:rPr lang="en-US" sz="4800" dirty="0"/>
              <a:t> nations in the land of </a:t>
            </a:r>
            <a:r>
              <a:rPr lang="en-US" sz="4800" dirty="0" err="1"/>
              <a:t>Chanaan</a:t>
            </a:r>
            <a:r>
              <a:rPr lang="en-US" sz="4800" dirty="0"/>
              <a:t>, he divided their land to them by lot</a:t>
            </a:r>
            <a:r>
              <a:rPr lang="en-US" sz="4800" dirty="0" smtClean="0"/>
              <a:t>.</a:t>
            </a:r>
            <a:endParaRPr lang="en-US" sz="4800" dirty="0"/>
          </a:p>
        </p:txBody>
      </p:sp>
    </p:spTree>
    <p:extLst>
      <p:ext uri="{BB962C8B-B14F-4D97-AF65-F5344CB8AC3E}">
        <p14:creationId xmlns:p14="http://schemas.microsoft.com/office/powerpoint/2010/main" val="83035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Joshua, a Possessed, Cast out, 7</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4400" b="1" dirty="0" smtClean="0">
                <a:solidFill>
                  <a:srgbClr val="FFFF00"/>
                </a:solidFill>
              </a:rPr>
              <a:t>Mark 16:9 KJB </a:t>
            </a:r>
            <a:r>
              <a:rPr lang="en-US" sz="4400" dirty="0" smtClean="0"/>
              <a:t>Now </a:t>
            </a:r>
            <a:r>
              <a:rPr lang="en-US" sz="4400" dirty="0"/>
              <a:t>when </a:t>
            </a:r>
            <a:r>
              <a:rPr lang="en-US" sz="4400" b="1" i="1" dirty="0">
                <a:solidFill>
                  <a:srgbClr val="FFFF00"/>
                </a:solidFill>
              </a:rPr>
              <a:t>Jesus</a:t>
            </a:r>
            <a:r>
              <a:rPr lang="en-US" sz="4400" dirty="0"/>
              <a:t> </a:t>
            </a:r>
            <a:r>
              <a:rPr lang="en-US" sz="4400" b="1" dirty="0" smtClean="0">
                <a:solidFill>
                  <a:srgbClr val="00B050"/>
                </a:solidFill>
              </a:rPr>
              <a:t>(the real Joshua)</a:t>
            </a:r>
            <a:r>
              <a:rPr lang="en-US" sz="4400" dirty="0" smtClean="0"/>
              <a:t> was </a:t>
            </a:r>
            <a:r>
              <a:rPr lang="en-US" sz="4400" dirty="0"/>
              <a:t>risen early the first </a:t>
            </a:r>
            <a:r>
              <a:rPr lang="en-US" sz="4400" i="1" dirty="0"/>
              <a:t>day</a:t>
            </a:r>
            <a:r>
              <a:rPr lang="en-US" sz="4400" dirty="0"/>
              <a:t> of the week, he appeared first to Mary Magdalene, </a:t>
            </a:r>
            <a:r>
              <a:rPr lang="en-US" sz="4400" b="1" u="sng" dirty="0">
                <a:solidFill>
                  <a:srgbClr val="00B0F0"/>
                </a:solidFill>
              </a:rPr>
              <a:t>out</a:t>
            </a:r>
            <a:r>
              <a:rPr lang="en-US" sz="4400" dirty="0"/>
              <a:t> of whom he had </a:t>
            </a:r>
            <a:r>
              <a:rPr lang="en-US" sz="4400" b="1" u="sng" dirty="0">
                <a:solidFill>
                  <a:srgbClr val="00B0F0"/>
                </a:solidFill>
              </a:rPr>
              <a:t>cast</a:t>
            </a:r>
            <a:r>
              <a:rPr lang="en-US" sz="4400" dirty="0"/>
              <a:t> </a:t>
            </a:r>
            <a:r>
              <a:rPr lang="en-US" sz="4400" b="1" u="sng" dirty="0">
                <a:solidFill>
                  <a:srgbClr val="00B0F0"/>
                </a:solidFill>
              </a:rPr>
              <a:t>seven</a:t>
            </a:r>
            <a:r>
              <a:rPr lang="en-US" sz="4400" dirty="0"/>
              <a:t> </a:t>
            </a:r>
            <a:r>
              <a:rPr lang="en-US" sz="4400" b="1" u="sng" dirty="0"/>
              <a:t>devils</a:t>
            </a:r>
            <a:r>
              <a:rPr lang="en-US" sz="4400" dirty="0" smtClean="0"/>
              <a:t>.</a:t>
            </a:r>
          </a:p>
          <a:p>
            <a:endParaRPr lang="en-US" sz="1000" dirty="0"/>
          </a:p>
          <a:p>
            <a:r>
              <a:rPr lang="en-US" sz="4400" b="1" dirty="0" err="1">
                <a:solidFill>
                  <a:srgbClr val="FFFF00"/>
                </a:solidFill>
              </a:rPr>
              <a:t>Luk</a:t>
            </a:r>
            <a:r>
              <a:rPr lang="en-US" sz="4400" b="1" dirty="0">
                <a:solidFill>
                  <a:srgbClr val="FFFF00"/>
                </a:solidFill>
              </a:rPr>
              <a:t> 8:2 </a:t>
            </a:r>
            <a:r>
              <a:rPr lang="en-US" sz="4400" b="1" dirty="0" smtClean="0">
                <a:solidFill>
                  <a:srgbClr val="FFFF00"/>
                </a:solidFill>
              </a:rPr>
              <a:t>KJB </a:t>
            </a:r>
            <a:r>
              <a:rPr lang="en-US" sz="4400" dirty="0"/>
              <a:t>And certain women, which had been </a:t>
            </a:r>
            <a:r>
              <a:rPr lang="en-US" sz="4400" b="1" u="sng" dirty="0"/>
              <a:t>healed of evil spirits</a:t>
            </a:r>
            <a:r>
              <a:rPr lang="en-US" sz="4400" dirty="0"/>
              <a:t> and infirmities, Mary called Magdalene, </a:t>
            </a:r>
            <a:r>
              <a:rPr lang="en-US" sz="4400" b="1" u="sng" dirty="0">
                <a:solidFill>
                  <a:srgbClr val="00B0F0"/>
                </a:solidFill>
              </a:rPr>
              <a:t>out</a:t>
            </a:r>
            <a:r>
              <a:rPr lang="en-US" sz="4400" dirty="0"/>
              <a:t> of whom </a:t>
            </a:r>
            <a:r>
              <a:rPr lang="en-US" sz="4400" b="1" u="sng" dirty="0">
                <a:solidFill>
                  <a:srgbClr val="00B0F0"/>
                </a:solidFill>
              </a:rPr>
              <a:t>went</a:t>
            </a:r>
            <a:r>
              <a:rPr lang="en-US" sz="4400" dirty="0"/>
              <a:t> </a:t>
            </a:r>
            <a:r>
              <a:rPr lang="en-US" sz="4400" b="1" u="sng" dirty="0">
                <a:solidFill>
                  <a:srgbClr val="00B0F0"/>
                </a:solidFill>
              </a:rPr>
              <a:t>seven</a:t>
            </a:r>
            <a:r>
              <a:rPr lang="en-US" sz="4400" dirty="0"/>
              <a:t> </a:t>
            </a:r>
            <a:r>
              <a:rPr lang="en-US" sz="4400" b="1" u="sng" dirty="0"/>
              <a:t>devils</a:t>
            </a:r>
            <a:r>
              <a:rPr lang="en-US" sz="4400" dirty="0" smtClean="0"/>
              <a:t>,</a:t>
            </a:r>
            <a:endParaRPr lang="en-US" sz="4400" dirty="0"/>
          </a:p>
        </p:txBody>
      </p:sp>
    </p:spTree>
    <p:extLst>
      <p:ext uri="{BB962C8B-B14F-4D97-AF65-F5344CB8AC3E}">
        <p14:creationId xmlns:p14="http://schemas.microsoft.com/office/powerpoint/2010/main" val="715022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Joshua, a Possessed, Cast out, 7</a:t>
            </a:r>
            <a:endParaRPr lang="en-US" sz="66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36687"/>
            <a:ext cx="2902661" cy="54213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504" y="1430967"/>
            <a:ext cx="2508890" cy="33883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2144" y="4090115"/>
            <a:ext cx="3459856" cy="27678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2144" y="1430967"/>
            <a:ext cx="3459856" cy="265914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8394" y="1430967"/>
            <a:ext cx="3333750" cy="265914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89504" y="4819358"/>
            <a:ext cx="2508890" cy="203864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8394" y="4090114"/>
            <a:ext cx="3333750" cy="2767885"/>
          </a:xfrm>
          <a:prstGeom prst="rect">
            <a:avLst/>
          </a:prstGeom>
        </p:spPr>
      </p:pic>
    </p:spTree>
    <p:extLst>
      <p:ext uri="{BB962C8B-B14F-4D97-AF65-F5344CB8AC3E}">
        <p14:creationId xmlns:p14="http://schemas.microsoft.com/office/powerpoint/2010/main" val="2489215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2700" b="1" dirty="0" smtClean="0"/>
              <a:t>So long as the 7 nations were not cast out, they would be a hindrance, temptation, and a scourge to Israel, slowly </a:t>
            </a:r>
            <a:r>
              <a:rPr lang="en-US" sz="2700" b="1" u="sng" dirty="0" smtClean="0">
                <a:solidFill>
                  <a:srgbClr val="FFFF00"/>
                </a:solidFill>
              </a:rPr>
              <a:t>eating</a:t>
            </a:r>
            <a:r>
              <a:rPr lang="en-US" sz="2700" b="1" dirty="0" smtClean="0"/>
              <a:t> out the heart of the nation, so too in our own lives.</a:t>
            </a:r>
            <a:endParaRPr lang="en-US" sz="27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36372"/>
            <a:ext cx="12192000" cy="5621628"/>
          </a:xfrm>
        </p:spPr>
      </p:pic>
    </p:spTree>
    <p:extLst>
      <p:ext uri="{BB962C8B-B14F-4D97-AF65-F5344CB8AC3E}">
        <p14:creationId xmlns:p14="http://schemas.microsoft.com/office/powerpoint/2010/main" val="1395433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latin typeface="Times New Roman" panose="02020603050405020304" pitchFamily="18" charset="0"/>
                <a:cs typeface="Times New Roman" panose="02020603050405020304" pitchFamily="18" charset="0"/>
              </a:rPr>
              <a:t>Term</a:t>
            </a:r>
            <a:r>
              <a:rPr lang="en-US" sz="6600" b="1" u="sng" dirty="0">
                <a:solidFill>
                  <a:srgbClr val="FFFF00"/>
                </a:solidFill>
                <a:latin typeface="Times New Roman" panose="02020603050405020304" pitchFamily="18" charset="0"/>
                <a:cs typeface="Times New Roman" panose="02020603050405020304" pitchFamily="18" charset="0"/>
              </a:rPr>
              <a:t>ites</a:t>
            </a:r>
            <a:r>
              <a:rPr lang="en-US" sz="6600" b="1" dirty="0">
                <a:latin typeface="Times New Roman" panose="02020603050405020304" pitchFamily="18" charset="0"/>
                <a:cs typeface="Times New Roman" panose="02020603050405020304" pitchFamily="18" charset="0"/>
              </a:rPr>
              <a:t> illustration:</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5400" dirty="0" smtClean="0">
                <a:latin typeface="Times New Roman" panose="02020603050405020304" pitchFamily="18" charset="0"/>
                <a:cs typeface="Times New Roman" panose="02020603050405020304" pitchFamily="18" charset="0"/>
              </a:rPr>
              <a:t>Wood </a:t>
            </a:r>
            <a:r>
              <a:rPr lang="en-US" sz="5400" dirty="0">
                <a:latin typeface="Times New Roman" panose="02020603050405020304" pitchFamily="18" charset="0"/>
                <a:cs typeface="Times New Roman" panose="02020603050405020304" pitchFamily="18" charset="0"/>
              </a:rPr>
              <a:t>(us) eaten by term</a:t>
            </a:r>
            <a:r>
              <a:rPr lang="en-US" sz="5400" b="1" u="sng" dirty="0">
                <a:solidFill>
                  <a:srgbClr val="FFFF00"/>
                </a:solidFill>
                <a:latin typeface="Times New Roman" panose="02020603050405020304" pitchFamily="18" charset="0"/>
                <a:cs typeface="Times New Roman" panose="02020603050405020304" pitchFamily="18" charset="0"/>
              </a:rPr>
              <a:t>ites</a:t>
            </a:r>
            <a:r>
              <a:rPr lang="en-US" sz="5400" dirty="0">
                <a:latin typeface="Times New Roman" panose="02020603050405020304" pitchFamily="18" charset="0"/>
                <a:cs typeface="Times New Roman" panose="02020603050405020304" pitchFamily="18" charset="0"/>
              </a:rPr>
              <a:t> (sin). The Lord will drive </a:t>
            </a:r>
            <a:r>
              <a:rPr lang="en-US" sz="5400" dirty="0" smtClean="0">
                <a:latin typeface="Times New Roman" panose="02020603050405020304" pitchFamily="18" charset="0"/>
                <a:cs typeface="Times New Roman" panose="02020603050405020304" pitchFamily="18" charset="0"/>
              </a:rPr>
              <a:t>away (cast out) </a:t>
            </a:r>
            <a:r>
              <a:rPr lang="en-US" sz="5400" dirty="0">
                <a:latin typeface="Times New Roman" panose="02020603050405020304" pitchFamily="18" charset="0"/>
                <a:cs typeface="Times New Roman" panose="02020603050405020304" pitchFamily="18" charset="0"/>
              </a:rPr>
              <a:t>term</a:t>
            </a:r>
            <a:r>
              <a:rPr lang="en-US" sz="5400" b="1" u="sng" dirty="0">
                <a:solidFill>
                  <a:srgbClr val="FFFF00"/>
                </a:solidFill>
                <a:latin typeface="Times New Roman" panose="02020603050405020304" pitchFamily="18" charset="0"/>
                <a:cs typeface="Times New Roman" panose="02020603050405020304" pitchFamily="18" charset="0"/>
              </a:rPr>
              <a:t>ites</a:t>
            </a:r>
            <a:r>
              <a:rPr lang="en-US" sz="5400" dirty="0">
                <a:latin typeface="Times New Roman" panose="02020603050405020304" pitchFamily="18" charset="0"/>
                <a:cs typeface="Times New Roman" panose="02020603050405020304" pitchFamily="18" charset="0"/>
              </a:rPr>
              <a:t> from the wood. Renew the wood. Coat the wood with a special </a:t>
            </a:r>
            <a:r>
              <a:rPr lang="en-US" sz="5400" b="1" u="sng" dirty="0">
                <a:solidFill>
                  <a:srgbClr val="FFFF00"/>
                </a:solidFill>
                <a:latin typeface="Times New Roman" panose="02020603050405020304" pitchFamily="18" charset="0"/>
                <a:cs typeface="Times New Roman" panose="02020603050405020304" pitchFamily="18" charset="0"/>
              </a:rPr>
              <a:t>coat</a:t>
            </a:r>
            <a:r>
              <a:rPr lang="en-US" sz="5400" dirty="0">
                <a:latin typeface="Times New Roman" panose="02020603050405020304" pitchFamily="18" charset="0"/>
                <a:cs typeface="Times New Roman" panose="02020603050405020304" pitchFamily="18" charset="0"/>
              </a:rPr>
              <a:t>ing (righteousness of Jesus) that will keep the term</a:t>
            </a:r>
            <a:r>
              <a:rPr lang="en-US" sz="5400" b="1" u="sng" dirty="0">
                <a:solidFill>
                  <a:srgbClr val="FFFF00"/>
                </a:solidFill>
                <a:latin typeface="Times New Roman" panose="02020603050405020304" pitchFamily="18" charset="0"/>
                <a:cs typeface="Times New Roman" panose="02020603050405020304" pitchFamily="18" charset="0"/>
              </a:rPr>
              <a:t>ites</a:t>
            </a:r>
            <a:r>
              <a:rPr lang="en-US" sz="5400" dirty="0">
                <a:latin typeface="Times New Roman" panose="02020603050405020304" pitchFamily="18" charset="0"/>
                <a:cs typeface="Times New Roman" panose="02020603050405020304" pitchFamily="18" charset="0"/>
              </a:rPr>
              <a:t> </a:t>
            </a:r>
            <a:r>
              <a:rPr lang="en-US" sz="5400" dirty="0" smtClean="0">
                <a:latin typeface="Times New Roman" panose="02020603050405020304" pitchFamily="18" charset="0"/>
                <a:cs typeface="Times New Roman" panose="02020603050405020304" pitchFamily="18" charset="0"/>
              </a:rPr>
              <a:t>away from the clean and swept house.</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431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854" y="1693718"/>
            <a:ext cx="11471563" cy="1107996"/>
          </a:xfrm>
          <a:prstGeom prst="rect">
            <a:avLst/>
          </a:prstGeom>
          <a:noFill/>
        </p:spPr>
        <p:txBody>
          <a:bodyPr wrap="square" rtlCol="0">
            <a:spAutoFit/>
          </a:bodyPr>
          <a:lstStyle/>
          <a:p>
            <a:pPr algn="ctr"/>
            <a:r>
              <a:rPr lang="en-US" sz="6600" b="1" dirty="0" smtClean="0">
                <a:latin typeface="Times New Roman" panose="02020603050405020304" pitchFamily="18" charset="0"/>
                <a:cs typeface="Times New Roman" panose="02020603050405020304" pitchFamily="18" charset="0"/>
              </a:rPr>
              <a:t>Focus</a:t>
            </a:r>
            <a:r>
              <a:rPr lang="en-US" sz="6600" dirty="0" smtClean="0">
                <a:latin typeface="Times New Roman" panose="02020603050405020304" pitchFamily="18" charset="0"/>
                <a:cs typeface="Times New Roman" panose="02020603050405020304" pitchFamily="18" charset="0"/>
              </a:rPr>
              <a:t>:  Joshua 3:1-17</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425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a:latin typeface="Times New Roman" pitchFamily="18" charset="0"/>
                <a:cs typeface="Times New Roman" panose="02020603050405020304" pitchFamily="18" charset="0"/>
              </a:rPr>
              <a:t>Term</a:t>
            </a:r>
            <a:r>
              <a:rPr lang="en-US" sz="4800" b="1" u="sng" dirty="0">
                <a:solidFill>
                  <a:srgbClr val="FF0000"/>
                </a:solidFill>
                <a:latin typeface="Times New Roman" panose="02020603050405020304" pitchFamily="18" charset="0"/>
                <a:cs typeface="Times New Roman" panose="02020603050405020304" pitchFamily="18" charset="0"/>
              </a:rPr>
              <a:t>ites</a:t>
            </a:r>
            <a:r>
              <a:rPr lang="en-US" sz="4800" b="1" dirty="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illustration - </a:t>
            </a:r>
            <a:r>
              <a:rPr lang="en-US" sz="4800" b="1" dirty="0">
                <a:latin typeface="Times New Roman" pitchFamily="18" charset="0"/>
                <a:cs typeface="Times New Roman" pitchFamily="18" charset="0"/>
              </a:rPr>
              <a:t>Deuteronomy 7:1 KJB</a:t>
            </a:r>
          </a:p>
        </p:txBody>
      </p:sp>
      <p:sp>
        <p:nvSpPr>
          <p:cNvPr id="2" name="Content Placeholder 1"/>
          <p:cNvSpPr>
            <a:spLocks noGrp="1"/>
          </p:cNvSpPr>
          <p:nvPr>
            <p:ph idx="1"/>
          </p:nvPr>
        </p:nvSpPr>
        <p:spPr>
          <a:xfrm>
            <a:off x="90151" y="1326524"/>
            <a:ext cx="11990231" cy="5422006"/>
          </a:xfrm>
        </p:spPr>
        <p:txBody>
          <a:bodyPr anchor="ctr">
            <a:noAutofit/>
          </a:bodyPr>
          <a:lstStyle/>
          <a:p>
            <a:r>
              <a:rPr lang="en-US" sz="4400" dirty="0" smtClean="0"/>
              <a:t>“… the </a:t>
            </a:r>
            <a:r>
              <a:rPr lang="en-US" sz="4400" b="1" u="sng" dirty="0"/>
              <a:t>Hitt</a:t>
            </a:r>
            <a:r>
              <a:rPr lang="en-US" sz="4400" b="1" u="sng" dirty="0">
                <a:solidFill>
                  <a:srgbClr val="FF0000"/>
                </a:solidFill>
              </a:rPr>
              <a:t>ites</a:t>
            </a:r>
            <a:r>
              <a:rPr lang="en-US" sz="4400" dirty="0"/>
              <a:t>, and the </a:t>
            </a:r>
            <a:r>
              <a:rPr lang="en-US" sz="4400" b="1" u="sng" dirty="0" err="1"/>
              <a:t>Girgash</a:t>
            </a:r>
            <a:r>
              <a:rPr lang="en-US" sz="4400" b="1" u="sng" dirty="0" err="1">
                <a:solidFill>
                  <a:srgbClr val="FF0000"/>
                </a:solidFill>
              </a:rPr>
              <a:t>ites</a:t>
            </a:r>
            <a:r>
              <a:rPr lang="en-US" sz="4400" dirty="0"/>
              <a:t>, and the </a:t>
            </a:r>
            <a:r>
              <a:rPr lang="en-US" sz="4400" b="1" u="sng" dirty="0"/>
              <a:t>Amor</a:t>
            </a:r>
            <a:r>
              <a:rPr lang="en-US" sz="4400" b="1" u="sng" dirty="0">
                <a:solidFill>
                  <a:srgbClr val="FF0000"/>
                </a:solidFill>
              </a:rPr>
              <a:t>ites</a:t>
            </a:r>
            <a:r>
              <a:rPr lang="en-US" sz="4400" dirty="0"/>
              <a:t>, and the </a:t>
            </a:r>
            <a:r>
              <a:rPr lang="en-US" sz="4400" b="1" u="sng" dirty="0"/>
              <a:t>Canaan</a:t>
            </a:r>
            <a:r>
              <a:rPr lang="en-US" sz="4400" b="1" u="sng" dirty="0">
                <a:solidFill>
                  <a:srgbClr val="FF0000"/>
                </a:solidFill>
              </a:rPr>
              <a:t>ites</a:t>
            </a:r>
            <a:r>
              <a:rPr lang="en-US" sz="4400" dirty="0"/>
              <a:t>, and the </a:t>
            </a:r>
            <a:r>
              <a:rPr lang="en-US" sz="4400" b="1" u="sng" dirty="0" err="1"/>
              <a:t>Perizz</a:t>
            </a:r>
            <a:r>
              <a:rPr lang="en-US" sz="4400" b="1" u="sng" dirty="0" err="1">
                <a:solidFill>
                  <a:srgbClr val="FF0000"/>
                </a:solidFill>
              </a:rPr>
              <a:t>ites</a:t>
            </a:r>
            <a:r>
              <a:rPr lang="en-US" sz="4400" dirty="0"/>
              <a:t>, and the </a:t>
            </a:r>
            <a:r>
              <a:rPr lang="en-US" sz="4400" b="1" u="sng" dirty="0" err="1"/>
              <a:t>Hiv</a:t>
            </a:r>
            <a:r>
              <a:rPr lang="en-US" sz="4400" b="1" u="sng" dirty="0" err="1">
                <a:solidFill>
                  <a:srgbClr val="FF0000"/>
                </a:solidFill>
              </a:rPr>
              <a:t>ites</a:t>
            </a:r>
            <a:r>
              <a:rPr lang="en-US" sz="4400" dirty="0"/>
              <a:t>, and the </a:t>
            </a:r>
            <a:r>
              <a:rPr lang="en-US" sz="4400" b="1" u="sng" dirty="0" err="1" smtClean="0"/>
              <a:t>Jebus</a:t>
            </a:r>
            <a:r>
              <a:rPr lang="en-US" sz="4400" b="1" u="sng" dirty="0" err="1" smtClean="0">
                <a:solidFill>
                  <a:srgbClr val="FF0000"/>
                </a:solidFill>
              </a:rPr>
              <a:t>ites</a:t>
            </a:r>
            <a:r>
              <a:rPr lang="en-US" sz="4400" dirty="0" smtClean="0"/>
              <a:t> …”</a:t>
            </a:r>
          </a:p>
          <a:p>
            <a:endParaRPr lang="en-US" sz="1000" dirty="0">
              <a:latin typeface="Times New Roman" panose="02020603050405020304" pitchFamily="18" charset="0"/>
              <a:cs typeface="Times New Roman" panose="02020603050405020304" pitchFamily="18" charset="0"/>
            </a:endParaRPr>
          </a:p>
          <a:p>
            <a:pPr lvl="1"/>
            <a:r>
              <a:rPr lang="en-US" sz="4400" dirty="0" smtClean="0">
                <a:latin typeface="Times New Roman" panose="02020603050405020304" pitchFamily="18" charset="0"/>
                <a:cs typeface="Times New Roman" panose="02020603050405020304" pitchFamily="18" charset="0"/>
              </a:rPr>
              <a:t>All just beyond the </a:t>
            </a:r>
            <a:r>
              <a:rPr lang="en-US" sz="4400" dirty="0" err="1" smtClean="0">
                <a:latin typeface="Times New Roman" panose="02020603050405020304" pitchFamily="18" charset="0"/>
                <a:cs typeface="Times New Roman" panose="02020603050405020304" pitchFamily="18" charset="0"/>
              </a:rPr>
              <a:t>Shittim</a:t>
            </a:r>
            <a:r>
              <a:rPr lang="en-US" sz="4400" dirty="0" smtClean="0">
                <a:latin typeface="Times New Roman" panose="02020603050405020304" pitchFamily="18" charset="0"/>
                <a:cs typeface="Times New Roman" panose="02020603050405020304" pitchFamily="18" charset="0"/>
              </a:rPr>
              <a:t> (Acacia grove) </a:t>
            </a:r>
            <a:r>
              <a:rPr lang="en-US" sz="4400" b="1" dirty="0" smtClean="0">
                <a:solidFill>
                  <a:srgbClr val="00B0F0"/>
                </a:solidFill>
                <a:latin typeface="Times New Roman" panose="02020603050405020304" pitchFamily="18" charset="0"/>
                <a:cs typeface="Times New Roman" panose="02020603050405020304" pitchFamily="18" charset="0"/>
              </a:rPr>
              <a:t>wood</a:t>
            </a:r>
            <a:r>
              <a:rPr lang="en-US" sz="4400" dirty="0" smtClean="0">
                <a:latin typeface="Times New Roman" panose="02020603050405020304" pitchFamily="18" charset="0"/>
                <a:cs typeface="Times New Roman" panose="02020603050405020304" pitchFamily="18" charset="0"/>
              </a:rPr>
              <a:t>, ready to eat up the </a:t>
            </a:r>
            <a:r>
              <a:rPr lang="en-US" sz="4400" b="1" dirty="0" smtClean="0">
                <a:solidFill>
                  <a:srgbClr val="00B0F0"/>
                </a:solidFill>
                <a:latin typeface="Times New Roman" panose="02020603050405020304" pitchFamily="18" charset="0"/>
                <a:cs typeface="Times New Roman" panose="02020603050405020304" pitchFamily="18" charset="0"/>
              </a:rPr>
              <a:t>wood</a:t>
            </a:r>
            <a:r>
              <a:rPr lang="en-US" sz="4400" dirty="0" smtClean="0">
                <a:latin typeface="Times New Roman" panose="02020603050405020304" pitchFamily="18" charset="0"/>
                <a:cs typeface="Times New Roman" panose="02020603050405020304" pitchFamily="18" charset="0"/>
              </a:rPr>
              <a:t> of the Ark of the heart (</a:t>
            </a:r>
            <a:r>
              <a:rPr lang="en-US" sz="4400" b="1" dirty="0" smtClean="0">
                <a:solidFill>
                  <a:srgbClr val="00B050"/>
                </a:solidFill>
                <a:latin typeface="Times New Roman" panose="02020603050405020304" pitchFamily="18" charset="0"/>
                <a:cs typeface="Times New Roman" panose="02020603050405020304" pitchFamily="18" charset="0"/>
              </a:rPr>
              <a:t>Psa.</a:t>
            </a:r>
            <a:r>
              <a:rPr lang="en-US" sz="4400" dirty="0" smtClean="0">
                <a:latin typeface="Times New Roman" panose="02020603050405020304" pitchFamily="18" charset="0"/>
                <a:cs typeface="Times New Roman" panose="02020603050405020304" pitchFamily="18" charset="0"/>
              </a:rPr>
              <a:t> 40:8), unless it was covered in </a:t>
            </a:r>
            <a:r>
              <a:rPr lang="en-US" sz="4400" b="1" dirty="0" smtClean="0">
                <a:solidFill>
                  <a:srgbClr val="FFFF00"/>
                </a:solidFill>
                <a:latin typeface="Times New Roman" panose="02020603050405020304" pitchFamily="18" charset="0"/>
                <a:cs typeface="Times New Roman" panose="02020603050405020304" pitchFamily="18" charset="0"/>
              </a:rPr>
              <a:t>“pure gold”</a:t>
            </a:r>
            <a:r>
              <a:rPr lang="en-US" sz="4400" dirty="0" smtClean="0">
                <a:latin typeface="Times New Roman" panose="02020603050405020304" pitchFamily="18" charset="0"/>
                <a:cs typeface="Times New Roman" panose="02020603050405020304" pitchFamily="18" charset="0"/>
              </a:rPr>
              <a:t> – the character of Jesus Christ.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7581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3:2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aseline="30000" dirty="0" smtClean="0">
                <a:latin typeface="Times New Roman" pitchFamily="18" charset="0"/>
                <a:cs typeface="Times New Roman" panose="02020603050405020304" pitchFamily="18" charset="0"/>
              </a:rPr>
              <a:t>2</a:t>
            </a:r>
            <a:r>
              <a:rPr lang="en-US" sz="3000" baseline="30000" dirty="0">
                <a:latin typeface="Times New Roman" panose="02020603050405020304" pitchFamily="18" charset="0"/>
                <a:cs typeface="Times New Roman" panose="02020603050405020304" pitchFamily="18" charset="0"/>
              </a:rPr>
              <a:t> </a:t>
            </a:r>
            <a:r>
              <a:rPr lang="en-US" sz="3000" dirty="0" smtClean="0">
                <a:latin typeface="Times New Roman" pitchFamily="18" charset="0"/>
                <a:cs typeface="Times New Roman" pitchFamily="18" charset="0"/>
              </a:rPr>
              <a:t>And </a:t>
            </a:r>
            <a:r>
              <a:rPr lang="en-US" sz="3000" dirty="0">
                <a:latin typeface="Times New Roman" pitchFamily="18" charset="0"/>
                <a:cs typeface="Times New Roman" pitchFamily="18" charset="0"/>
              </a:rPr>
              <a:t>it came to pass </a:t>
            </a:r>
            <a:r>
              <a:rPr lang="en-US" sz="3000" b="1" u="sng" dirty="0">
                <a:latin typeface="Times New Roman" pitchFamily="18" charset="0"/>
                <a:cs typeface="Times New Roman" pitchFamily="18" charset="0"/>
              </a:rPr>
              <a:t>after</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three days</a:t>
            </a:r>
            <a:r>
              <a:rPr lang="en-US" sz="3000" dirty="0">
                <a:latin typeface="Times New Roman" pitchFamily="18" charset="0"/>
                <a:cs typeface="Times New Roman" pitchFamily="18" charset="0"/>
              </a:rPr>
              <a:t>, that the officers went through the host</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Mat 27:63</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KJB </a:t>
            </a:r>
            <a:r>
              <a:rPr lang="en-US" sz="3000" dirty="0">
                <a:latin typeface="Times New Roman" pitchFamily="18" charset="0"/>
                <a:cs typeface="Times New Roman" pitchFamily="18" charset="0"/>
              </a:rPr>
              <a:t>Saying, Sir, we remember that that deceiver said, while he was yet alive, </a:t>
            </a:r>
            <a:r>
              <a:rPr lang="en-US" sz="3000" b="1" u="sng" dirty="0">
                <a:latin typeface="Times New Roman" pitchFamily="18" charset="0"/>
                <a:cs typeface="Times New Roman" pitchFamily="18" charset="0"/>
              </a:rPr>
              <a:t>After</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three days</a:t>
            </a:r>
            <a:r>
              <a:rPr lang="en-US" sz="3000" dirty="0">
                <a:latin typeface="Times New Roman" pitchFamily="18" charset="0"/>
                <a:cs typeface="Times New Roman" pitchFamily="18" charset="0"/>
              </a:rPr>
              <a:t> I will rise </a:t>
            </a:r>
            <a:r>
              <a:rPr lang="en-US" sz="3000" dirty="0" smtClean="0">
                <a:latin typeface="Times New Roman" pitchFamily="18" charset="0"/>
                <a:cs typeface="Times New Roman" pitchFamily="18" charset="0"/>
              </a:rPr>
              <a:t>again.</a:t>
            </a:r>
          </a:p>
          <a:p>
            <a:pPr lvl="1"/>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Mar 8:31</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KJB </a:t>
            </a:r>
            <a:r>
              <a:rPr lang="en-US" sz="3000" dirty="0">
                <a:latin typeface="Times New Roman" pitchFamily="18" charset="0"/>
                <a:cs typeface="Times New Roman" pitchFamily="18" charset="0"/>
              </a:rPr>
              <a:t>And he began to teach them, that the Son of man must suffer many things, and be rejected of the elders, and </a:t>
            </a:r>
            <a:r>
              <a:rPr lang="en-US" sz="3000" i="1" dirty="0">
                <a:latin typeface="Times New Roman" pitchFamily="18" charset="0"/>
                <a:cs typeface="Times New Roman" pitchFamily="18" charset="0"/>
              </a:rPr>
              <a:t>of</a:t>
            </a:r>
            <a:r>
              <a:rPr lang="en-US" sz="3000" dirty="0">
                <a:latin typeface="Times New Roman" pitchFamily="18" charset="0"/>
                <a:cs typeface="Times New Roman" pitchFamily="18" charset="0"/>
              </a:rPr>
              <a:t> the chief priests, and scribes, and be killed, and </a:t>
            </a:r>
            <a:r>
              <a:rPr lang="en-US" sz="3000" b="1" u="sng" dirty="0">
                <a:latin typeface="Times New Roman" pitchFamily="18" charset="0"/>
                <a:cs typeface="Times New Roman" pitchFamily="18" charset="0"/>
              </a:rPr>
              <a:t>after</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three days</a:t>
            </a:r>
            <a:r>
              <a:rPr lang="en-US" sz="3000" dirty="0">
                <a:latin typeface="Times New Roman" pitchFamily="18" charset="0"/>
                <a:cs typeface="Times New Roman" pitchFamily="18" charset="0"/>
              </a:rPr>
              <a:t> rise again</a:t>
            </a:r>
            <a:r>
              <a:rPr lang="en-US" sz="3000" dirty="0" smtClean="0">
                <a:latin typeface="Times New Roman" pitchFamily="18" charset="0"/>
                <a:cs typeface="Times New Roman" pitchFamily="18" charset="0"/>
              </a:rPr>
              <a:t>.</a:t>
            </a:r>
          </a:p>
          <a:p>
            <a:pPr lvl="1"/>
            <a:endParaRPr lang="en-US" sz="1000" dirty="0">
              <a:latin typeface="Times New Roman" pitchFamily="18" charset="0"/>
              <a:cs typeface="Times New Roman" pitchFamily="18" charset="0"/>
            </a:endParaRPr>
          </a:p>
          <a:p>
            <a:pPr lvl="2"/>
            <a:r>
              <a:rPr lang="en-US" sz="3000" dirty="0" smtClean="0">
                <a:latin typeface="Times New Roman" pitchFamily="18" charset="0"/>
                <a:cs typeface="Times New Roman" pitchFamily="18" charset="0"/>
              </a:rPr>
              <a:t>They camped before the Jordan, 3 days.  Immerse </a:t>
            </a:r>
            <a:r>
              <a:rPr lang="en-US" sz="3000" b="1" u="sng" dirty="0" smtClean="0">
                <a:latin typeface="Times New Roman" pitchFamily="18" charset="0"/>
                <a:cs typeface="Times New Roman" pitchFamily="18" charset="0"/>
              </a:rPr>
              <a:t>yourself</a:t>
            </a:r>
            <a:r>
              <a:rPr lang="en-US" sz="3000" dirty="0" smtClean="0">
                <a:latin typeface="Times New Roman" pitchFamily="18" charset="0"/>
                <a:cs typeface="Times New Roman" pitchFamily="18" charset="0"/>
              </a:rPr>
              <a:t> in the </a:t>
            </a:r>
            <a:r>
              <a:rPr lang="en-US" sz="3000" b="1" dirty="0" smtClean="0">
                <a:solidFill>
                  <a:srgbClr val="FFFF00"/>
                </a:solidFill>
                <a:latin typeface="Times New Roman" pitchFamily="18" charset="0"/>
                <a:cs typeface="Times New Roman" pitchFamily="18" charset="0"/>
              </a:rPr>
              <a:t>3 days</a:t>
            </a:r>
            <a:r>
              <a:rPr lang="en-US" sz="3000" dirty="0" smtClean="0">
                <a:latin typeface="Times New Roman" pitchFamily="18" charset="0"/>
                <a:cs typeface="Times New Roman" pitchFamily="18" charset="0"/>
              </a:rPr>
              <a:t> </a:t>
            </a:r>
            <a:r>
              <a:rPr lang="en-US" sz="3000" b="1" u="sng" dirty="0" smtClean="0">
                <a:latin typeface="Times New Roman" pitchFamily="18" charset="0"/>
                <a:cs typeface="Times New Roman" pitchFamily="18" charset="0"/>
              </a:rPr>
              <a:t>of Jesus</a:t>
            </a:r>
            <a:r>
              <a:rPr lang="en-US" sz="3000" dirty="0" smtClean="0">
                <a:latin typeface="Times New Roman" pitchFamily="18" charset="0"/>
                <a:cs typeface="Times New Roman" pitchFamily="18" charset="0"/>
              </a:rPr>
              <a:t> </a:t>
            </a:r>
            <a:r>
              <a:rPr lang="en-US" sz="3000" b="1" dirty="0" smtClean="0">
                <a:solidFill>
                  <a:srgbClr val="FFFF00"/>
                </a:solidFill>
                <a:latin typeface="Times New Roman" pitchFamily="18" charset="0"/>
                <a:cs typeface="Times New Roman" pitchFamily="18" charset="0"/>
              </a:rPr>
              <a:t>from Gethsemane to Calvary to Victory over death and the grave</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9310779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3:3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aseline="30000" dirty="0" smtClean="0">
                <a:latin typeface="Times New Roman" pitchFamily="18" charset="0"/>
                <a:cs typeface="Times New Roman" panose="02020603050405020304" pitchFamily="18" charset="0"/>
              </a:rPr>
              <a:t>3</a:t>
            </a:r>
            <a:r>
              <a:rPr lang="en-US" sz="3000" baseline="30000" dirty="0">
                <a:latin typeface="Times New Roman" pitchFamily="18" charset="0"/>
                <a:cs typeface="Times New Roman" panose="02020603050405020304" pitchFamily="18" charset="0"/>
              </a:rPr>
              <a:t> </a:t>
            </a:r>
            <a:r>
              <a:rPr lang="en-US" sz="3000" dirty="0" smtClean="0">
                <a:latin typeface="Times New Roman" pitchFamily="18" charset="0"/>
                <a:cs typeface="Times New Roman" pitchFamily="18" charset="0"/>
              </a:rPr>
              <a:t>And </a:t>
            </a:r>
            <a:r>
              <a:rPr lang="en-US" sz="3000" dirty="0">
                <a:latin typeface="Times New Roman" pitchFamily="18" charset="0"/>
                <a:cs typeface="Times New Roman" pitchFamily="18" charset="0"/>
              </a:rPr>
              <a:t>they commanded the people, saying, </a:t>
            </a:r>
            <a:r>
              <a:rPr lang="en-US" sz="3000" b="1" u="sng" dirty="0">
                <a:solidFill>
                  <a:srgbClr val="FFFF00"/>
                </a:solidFill>
                <a:latin typeface="Times New Roman" pitchFamily="18" charset="0"/>
                <a:cs typeface="Times New Roman" pitchFamily="18" charset="0"/>
              </a:rPr>
              <a:t>When ye see the ark of the covenant of the LORD your God, and the priests the Levites bearing it, then ye shall remove from your place, and go after it</a:t>
            </a:r>
            <a:r>
              <a:rPr lang="en-US" sz="3000" dirty="0" smtClean="0">
                <a:latin typeface="Times New Roman" pitchFamily="18" charset="0"/>
                <a:cs typeface="Times New Roman" pitchFamily="18" charset="0"/>
              </a:rPr>
              <a:t>.</a:t>
            </a:r>
          </a:p>
          <a:p>
            <a:endParaRPr lang="en-US" sz="1000" dirty="0"/>
          </a:p>
          <a:p>
            <a:pPr lvl="1"/>
            <a:r>
              <a:rPr lang="en-US" sz="3200" dirty="0" err="1" smtClean="0"/>
              <a:t>Joh</a:t>
            </a:r>
            <a:r>
              <a:rPr lang="en-US" sz="3200" dirty="0" smtClean="0"/>
              <a:t> 8:12</a:t>
            </a:r>
            <a:r>
              <a:rPr lang="en-US" sz="3200" dirty="0"/>
              <a:t> </a:t>
            </a:r>
            <a:r>
              <a:rPr lang="en-US" sz="3200" dirty="0" smtClean="0"/>
              <a:t>KJB </a:t>
            </a:r>
            <a:r>
              <a:rPr lang="en-US" sz="3200" dirty="0"/>
              <a:t>Then </a:t>
            </a:r>
            <a:r>
              <a:rPr lang="en-US" sz="3200" dirty="0" err="1"/>
              <a:t>spake</a:t>
            </a:r>
            <a:r>
              <a:rPr lang="en-US" sz="3200" dirty="0"/>
              <a:t> </a:t>
            </a:r>
            <a:r>
              <a:rPr lang="en-US" sz="3200" b="1" u="sng" dirty="0">
                <a:solidFill>
                  <a:srgbClr val="FFFF00"/>
                </a:solidFill>
              </a:rPr>
              <a:t>Jesus</a:t>
            </a:r>
            <a:r>
              <a:rPr lang="en-US" sz="3200" dirty="0"/>
              <a:t> again unto them, saying, </a:t>
            </a:r>
            <a:r>
              <a:rPr lang="en-US" sz="3200" b="1" u="sng" dirty="0">
                <a:solidFill>
                  <a:srgbClr val="FFFF00"/>
                </a:solidFill>
              </a:rPr>
              <a:t>I am the light </a:t>
            </a:r>
            <a:r>
              <a:rPr lang="en-US" sz="3200" b="1" u="sng" dirty="0" smtClean="0">
                <a:solidFill>
                  <a:srgbClr val="FFFF00"/>
                </a:solidFill>
              </a:rPr>
              <a:t>of </a:t>
            </a:r>
            <a:r>
              <a:rPr lang="en-US" sz="3200" b="1" u="sng" dirty="0">
                <a:solidFill>
                  <a:srgbClr val="FFFF00"/>
                </a:solidFill>
              </a:rPr>
              <a:t>the world: he that </a:t>
            </a:r>
            <a:r>
              <a:rPr lang="en-US" sz="3200" b="1" u="sng" dirty="0" err="1">
                <a:solidFill>
                  <a:srgbClr val="FFFF00"/>
                </a:solidFill>
              </a:rPr>
              <a:t>followeth</a:t>
            </a:r>
            <a:r>
              <a:rPr lang="en-US" sz="3200" b="1" u="sng" dirty="0">
                <a:solidFill>
                  <a:srgbClr val="FFFF00"/>
                </a:solidFill>
              </a:rPr>
              <a:t> me shall not walk in darkness, but shall have the light of life</a:t>
            </a:r>
            <a:r>
              <a:rPr lang="en-US" sz="3200" dirty="0"/>
              <a:t>.</a:t>
            </a:r>
          </a:p>
          <a:p>
            <a:pPr lvl="1"/>
            <a:endParaRPr lang="en-US" sz="1000" dirty="0"/>
          </a:p>
          <a:p>
            <a:pPr lvl="1"/>
            <a:r>
              <a:rPr lang="en-US" sz="3000" dirty="0" err="1" smtClean="0"/>
              <a:t>Joh</a:t>
            </a:r>
            <a:r>
              <a:rPr lang="en-US" sz="3000" dirty="0" smtClean="0"/>
              <a:t> 12:35</a:t>
            </a:r>
            <a:r>
              <a:rPr lang="en-US" sz="3000" dirty="0"/>
              <a:t> </a:t>
            </a:r>
            <a:r>
              <a:rPr lang="en-US" sz="3000" dirty="0" smtClean="0"/>
              <a:t>KJB </a:t>
            </a:r>
            <a:r>
              <a:rPr lang="en-US" sz="3000" dirty="0"/>
              <a:t>Then Jesus said unto them, </a:t>
            </a:r>
            <a:r>
              <a:rPr lang="en-US" sz="3000" b="1" u="sng" dirty="0"/>
              <a:t>Yet a little while is the light with </a:t>
            </a:r>
            <a:r>
              <a:rPr lang="en-US" sz="3000" b="1" u="sng" dirty="0" smtClean="0"/>
              <a:t>you</a:t>
            </a:r>
            <a:r>
              <a:rPr lang="en-US" sz="3000" dirty="0"/>
              <a:t>. </a:t>
            </a:r>
            <a:r>
              <a:rPr lang="en-US" sz="3000" b="1" u="sng" dirty="0">
                <a:solidFill>
                  <a:srgbClr val="FFFF00"/>
                </a:solidFill>
              </a:rPr>
              <a:t>Walk while ye have the light</a:t>
            </a:r>
            <a:r>
              <a:rPr lang="en-US" sz="3000" dirty="0"/>
              <a:t>, lest darkness come upon you: for he that </a:t>
            </a:r>
            <a:r>
              <a:rPr lang="en-US" sz="3000" dirty="0" err="1"/>
              <a:t>walketh</a:t>
            </a:r>
            <a:r>
              <a:rPr lang="en-US" sz="3000" dirty="0"/>
              <a:t> in darkness </a:t>
            </a:r>
            <a:r>
              <a:rPr lang="en-US" sz="3000" dirty="0" err="1"/>
              <a:t>knoweth</a:t>
            </a:r>
            <a:r>
              <a:rPr lang="en-US" sz="3000" dirty="0"/>
              <a:t> not whither he </a:t>
            </a:r>
            <a:r>
              <a:rPr lang="en-US" sz="3000" dirty="0" err="1"/>
              <a:t>goeth</a:t>
            </a:r>
            <a:r>
              <a:rPr lang="en-US" sz="3000" dirty="0" smtClean="0"/>
              <a:t>.</a:t>
            </a:r>
          </a:p>
          <a:p>
            <a:pPr lvl="1"/>
            <a:endParaRPr lang="en-US" sz="1000" dirty="0"/>
          </a:p>
          <a:p>
            <a:pPr lvl="2"/>
            <a:r>
              <a:rPr lang="en-US" sz="3000" dirty="0" smtClean="0"/>
              <a:t>When God stays, be still and know that He is God, and when God moves, step fast lest you lose the light of His countenance.</a:t>
            </a:r>
            <a:endParaRPr lang="en-US" sz="3000" dirty="0"/>
          </a:p>
        </p:txBody>
      </p:sp>
    </p:spTree>
    <p:extLst>
      <p:ext uri="{BB962C8B-B14F-4D97-AF65-F5344CB8AC3E}">
        <p14:creationId xmlns:p14="http://schemas.microsoft.com/office/powerpoint/2010/main" val="3182771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3:4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aseline="30000" dirty="0" smtClean="0">
                <a:latin typeface="Times New Roman" pitchFamily="18" charset="0"/>
                <a:cs typeface="Times New Roman" panose="02020603050405020304" pitchFamily="18" charset="0"/>
              </a:rPr>
              <a:t>4</a:t>
            </a:r>
            <a:r>
              <a:rPr lang="en-US" sz="3000" baseline="30000" dirty="0">
                <a:latin typeface="Times New Roman" pitchFamily="18" charset="0"/>
                <a:cs typeface="Times New Roman" panose="02020603050405020304" pitchFamily="18" charset="0"/>
              </a:rPr>
              <a:t> </a:t>
            </a:r>
            <a:r>
              <a:rPr lang="en-US" sz="3000" dirty="0" smtClean="0">
                <a:latin typeface="Times New Roman" pitchFamily="18" charset="0"/>
                <a:cs typeface="Times New Roman" pitchFamily="18" charset="0"/>
              </a:rPr>
              <a:t>Yet </a:t>
            </a:r>
            <a:r>
              <a:rPr lang="en-US" sz="3000" dirty="0">
                <a:latin typeface="Times New Roman" pitchFamily="18" charset="0"/>
                <a:cs typeface="Times New Roman" pitchFamily="18" charset="0"/>
              </a:rPr>
              <a:t>there shall be </a:t>
            </a:r>
            <a:r>
              <a:rPr lang="en-US" sz="3000" b="1" u="sng" dirty="0">
                <a:solidFill>
                  <a:srgbClr val="FFFF00"/>
                </a:solidFill>
                <a:latin typeface="Times New Roman" pitchFamily="18" charset="0"/>
                <a:cs typeface="Times New Roman" pitchFamily="18" charset="0"/>
              </a:rPr>
              <a:t>a space</a:t>
            </a:r>
            <a:r>
              <a:rPr lang="en-US" sz="3000" dirty="0">
                <a:latin typeface="Times New Roman" pitchFamily="18" charset="0"/>
                <a:cs typeface="Times New Roman" pitchFamily="18" charset="0"/>
              </a:rPr>
              <a:t> between you and </a:t>
            </a:r>
            <a:r>
              <a:rPr lang="en-US" sz="3000" dirty="0" smtClean="0">
                <a:latin typeface="Times New Roman" pitchFamily="18" charset="0"/>
                <a:cs typeface="Times New Roman" pitchFamily="18" charset="0"/>
              </a:rPr>
              <a:t>it </a:t>
            </a:r>
            <a:r>
              <a:rPr lang="en-US" sz="3000" b="1" dirty="0" smtClean="0">
                <a:solidFill>
                  <a:srgbClr val="00B050"/>
                </a:solidFill>
                <a:latin typeface="Times New Roman" pitchFamily="18" charset="0"/>
                <a:cs typeface="Times New Roman" pitchFamily="18" charset="0"/>
              </a:rPr>
              <a:t>(Ark)</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about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by measure: come not near unto </a:t>
            </a:r>
            <a:r>
              <a:rPr lang="en-US" sz="3000" dirty="0" smtClean="0">
                <a:latin typeface="Times New Roman" pitchFamily="18" charset="0"/>
                <a:cs typeface="Times New Roman" pitchFamily="18" charset="0"/>
              </a:rPr>
              <a:t>it </a:t>
            </a:r>
            <a:r>
              <a:rPr lang="en-US" sz="3000" b="1" dirty="0">
                <a:solidFill>
                  <a:srgbClr val="00B050"/>
                </a:solidFill>
                <a:latin typeface="Times New Roman" pitchFamily="18" charset="0"/>
                <a:cs typeface="Times New Roman" pitchFamily="18" charset="0"/>
              </a:rPr>
              <a:t>(Ark)</a:t>
            </a:r>
            <a:r>
              <a:rPr lang="en-US" sz="3000" dirty="0" smtClean="0">
                <a:latin typeface="Times New Roman" pitchFamily="18" charset="0"/>
                <a:cs typeface="Times New Roman" pitchFamily="18" charset="0"/>
              </a:rPr>
              <a:t>, </a:t>
            </a:r>
            <a:r>
              <a:rPr lang="en-US" sz="3000" b="1" u="sng" dirty="0">
                <a:latin typeface="Times New Roman" pitchFamily="18" charset="0"/>
                <a:cs typeface="Times New Roman" pitchFamily="18" charset="0"/>
              </a:rPr>
              <a:t>that ye may know the way by which ye must go: for ye have not passed </a:t>
            </a:r>
            <a:r>
              <a:rPr lang="en-US" sz="3000" b="1" i="1" u="sng" dirty="0">
                <a:latin typeface="Times New Roman" pitchFamily="18" charset="0"/>
                <a:cs typeface="Times New Roman" pitchFamily="18" charset="0"/>
              </a:rPr>
              <a:t>this</a:t>
            </a:r>
            <a:r>
              <a:rPr lang="en-US" sz="3000" b="1" u="sng" dirty="0">
                <a:latin typeface="Times New Roman" pitchFamily="18" charset="0"/>
                <a:cs typeface="Times New Roman" pitchFamily="18" charset="0"/>
              </a:rPr>
              <a:t> way heretofore</a:t>
            </a:r>
            <a:r>
              <a:rPr lang="en-US" sz="3000" dirty="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pPr lvl="1"/>
            <a:r>
              <a:rPr lang="en-US" sz="3000" dirty="0" err="1" smtClean="0">
                <a:latin typeface="Times New Roman" pitchFamily="18" charset="0"/>
                <a:cs typeface="Times New Roman" pitchFamily="18" charset="0"/>
              </a:rPr>
              <a:t>Num</a:t>
            </a:r>
            <a:r>
              <a:rPr lang="en-US" sz="3000" dirty="0" smtClean="0">
                <a:latin typeface="Times New Roman" pitchFamily="18" charset="0"/>
                <a:cs typeface="Times New Roman" pitchFamily="18" charset="0"/>
              </a:rPr>
              <a:t> 35:5</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KJB And </a:t>
            </a:r>
            <a:r>
              <a:rPr lang="en-US" sz="3000" dirty="0">
                <a:latin typeface="Times New Roman" pitchFamily="18" charset="0"/>
                <a:cs typeface="Times New Roman" pitchFamily="18" charset="0"/>
              </a:rPr>
              <a:t>ye shall measure from </a:t>
            </a:r>
            <a:r>
              <a:rPr lang="en-US" sz="3000" b="1" u="sng" dirty="0">
                <a:latin typeface="Times New Roman" pitchFamily="18" charset="0"/>
                <a:cs typeface="Times New Roman" pitchFamily="18" charset="0"/>
              </a:rPr>
              <a:t>without the city</a:t>
            </a:r>
            <a:r>
              <a:rPr lang="en-US" sz="3000" dirty="0">
                <a:latin typeface="Times New Roman" pitchFamily="18" charset="0"/>
                <a:cs typeface="Times New Roman" pitchFamily="18" charset="0"/>
              </a:rPr>
              <a:t> on the east side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and on the south side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and on the west side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and on the north side </a:t>
            </a:r>
            <a:r>
              <a:rPr lang="en-US" sz="3000" b="1" u="sng" dirty="0">
                <a:solidFill>
                  <a:srgbClr val="FFFF00"/>
                </a:solidFill>
                <a:latin typeface="Times New Roman" pitchFamily="18" charset="0"/>
                <a:cs typeface="Times New Roman" pitchFamily="18" charset="0"/>
              </a:rPr>
              <a:t>two thousand cubits</a:t>
            </a:r>
            <a:r>
              <a:rPr lang="en-US" sz="3000" dirty="0">
                <a:latin typeface="Times New Roman" pitchFamily="18" charset="0"/>
                <a:cs typeface="Times New Roman" pitchFamily="18" charset="0"/>
              </a:rPr>
              <a:t>; and </a:t>
            </a:r>
            <a:r>
              <a:rPr lang="en-US" sz="3000" b="1" u="sng" dirty="0">
                <a:latin typeface="Times New Roman" pitchFamily="18" charset="0"/>
                <a:cs typeface="Times New Roman" pitchFamily="18" charset="0"/>
              </a:rPr>
              <a:t>the city </a:t>
            </a:r>
            <a:r>
              <a:rPr lang="en-US" sz="3000" b="1" i="1" u="sng" dirty="0">
                <a:latin typeface="Times New Roman" pitchFamily="18" charset="0"/>
                <a:cs typeface="Times New Roman" pitchFamily="18" charset="0"/>
              </a:rPr>
              <a:t>shall be</a:t>
            </a:r>
            <a:r>
              <a:rPr lang="en-US" sz="3000" b="1" u="sng" dirty="0">
                <a:latin typeface="Times New Roman" pitchFamily="18" charset="0"/>
                <a:cs typeface="Times New Roman" pitchFamily="18" charset="0"/>
              </a:rPr>
              <a:t> in the midst</a:t>
            </a:r>
            <a:r>
              <a:rPr lang="en-US" sz="3000" dirty="0">
                <a:latin typeface="Times New Roman" pitchFamily="18" charset="0"/>
                <a:cs typeface="Times New Roman" pitchFamily="18" charset="0"/>
              </a:rPr>
              <a:t>: this shall be to them the suburbs of the cities</a:t>
            </a:r>
            <a:r>
              <a:rPr lang="en-US" sz="3000" dirty="0" smtClean="0">
                <a:latin typeface="Times New Roman" pitchFamily="18" charset="0"/>
                <a:cs typeface="Times New Roman" pitchFamily="18" charset="0"/>
              </a:rPr>
              <a:t>.</a:t>
            </a:r>
          </a:p>
          <a:p>
            <a:pPr lvl="1"/>
            <a:endParaRPr lang="en-US" sz="1000" dirty="0">
              <a:latin typeface="Times New Roman" pitchFamily="18" charset="0"/>
              <a:cs typeface="Times New Roman" pitchFamily="18" charset="0"/>
            </a:endParaRPr>
          </a:p>
          <a:p>
            <a:pPr lvl="2"/>
            <a:r>
              <a:rPr lang="en-US" sz="3000" dirty="0" smtClean="0">
                <a:latin typeface="Times New Roman" pitchFamily="18" charset="0"/>
                <a:cs typeface="Times New Roman" pitchFamily="18" charset="0"/>
              </a:rPr>
              <a:t>The Ark is central to the City of God, at it’s center, the Light of God – His shining Character (</a:t>
            </a:r>
            <a:r>
              <a:rPr lang="en-US" sz="3000" b="1" dirty="0" smtClean="0">
                <a:solidFill>
                  <a:srgbClr val="00B050"/>
                </a:solidFill>
                <a:latin typeface="Times New Roman" pitchFamily="18" charset="0"/>
                <a:cs typeface="Times New Roman" pitchFamily="18" charset="0"/>
              </a:rPr>
              <a:t>Rev.</a:t>
            </a:r>
            <a:r>
              <a:rPr lang="en-US" sz="3000" dirty="0" smtClean="0">
                <a:latin typeface="Times New Roman" pitchFamily="18" charset="0"/>
                <a:cs typeface="Times New Roman" pitchFamily="18" charset="0"/>
              </a:rPr>
              <a:t> 21:23), “… </a:t>
            </a:r>
            <a:r>
              <a:rPr lang="en-US" sz="3000" dirty="0">
                <a:latin typeface="Times New Roman" pitchFamily="18" charset="0"/>
                <a:cs typeface="Times New Roman" pitchFamily="18" charset="0"/>
              </a:rPr>
              <a:t>dwelling in the light which no man can approach </a:t>
            </a:r>
            <a:r>
              <a:rPr lang="en-US" sz="3000" dirty="0" smtClean="0">
                <a:latin typeface="Times New Roman" pitchFamily="18" charset="0"/>
                <a:cs typeface="Times New Roman" pitchFamily="18" charset="0"/>
              </a:rPr>
              <a:t>unto …” (</a:t>
            </a:r>
            <a:r>
              <a:rPr lang="en-US" sz="3000" b="1" dirty="0" smtClean="0">
                <a:solidFill>
                  <a:srgbClr val="00B050"/>
                </a:solidFill>
                <a:latin typeface="Times New Roman" pitchFamily="18" charset="0"/>
                <a:cs typeface="Times New Roman" pitchFamily="18" charset="0"/>
              </a:rPr>
              <a:t>1 Tim.</a:t>
            </a:r>
            <a:r>
              <a:rPr lang="en-US" sz="3000" dirty="0" smtClean="0">
                <a:latin typeface="Times New Roman" pitchFamily="18" charset="0"/>
                <a:cs typeface="Times New Roman" pitchFamily="18" charset="0"/>
              </a:rPr>
              <a:t> 6:16 KJB).</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98577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After 3 Days, Joshua (Jesus) was magnified!</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dirty="0">
                <a:latin typeface="Times New Roman" pitchFamily="18" charset="0"/>
                <a:cs typeface="Times New Roman" pitchFamily="18" charset="0"/>
              </a:rPr>
              <a:t>Jos 3:5  And Joshua said unto the people, </a:t>
            </a:r>
            <a:r>
              <a:rPr lang="en-US" sz="3000" b="1" u="sng" dirty="0">
                <a:latin typeface="Times New Roman" pitchFamily="18" charset="0"/>
                <a:cs typeface="Times New Roman" pitchFamily="18" charset="0"/>
              </a:rPr>
              <a:t>Sanctify yourselves</a:t>
            </a:r>
            <a:r>
              <a:rPr lang="en-US" sz="3000" dirty="0">
                <a:latin typeface="Times New Roman" pitchFamily="18" charset="0"/>
                <a:cs typeface="Times New Roman" pitchFamily="18" charset="0"/>
              </a:rPr>
              <a:t>: </a:t>
            </a:r>
            <a:r>
              <a:rPr lang="en-US" sz="3000" b="1" dirty="0">
                <a:solidFill>
                  <a:srgbClr val="FFFF00"/>
                </a:solidFill>
                <a:latin typeface="Times New Roman" pitchFamily="18" charset="0"/>
                <a:cs typeface="Times New Roman" pitchFamily="18" charset="0"/>
              </a:rPr>
              <a:t>for to morrow the LORD will do wonders among </a:t>
            </a:r>
            <a:r>
              <a:rPr lang="en-US" sz="3000" b="1" dirty="0" smtClean="0">
                <a:solidFill>
                  <a:srgbClr val="FFFF00"/>
                </a:solidFill>
                <a:latin typeface="Times New Roman" pitchFamily="18" charset="0"/>
                <a:cs typeface="Times New Roman" pitchFamily="18" charset="0"/>
              </a:rPr>
              <a:t>you</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3:6  And Joshua </a:t>
            </a:r>
            <a:r>
              <a:rPr lang="en-US" sz="3000" dirty="0" err="1">
                <a:latin typeface="Times New Roman" pitchFamily="18" charset="0"/>
                <a:cs typeface="Times New Roman" pitchFamily="18" charset="0"/>
              </a:rPr>
              <a:t>spake</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unto the priests</a:t>
            </a:r>
            <a:r>
              <a:rPr lang="en-US" sz="3000" dirty="0">
                <a:latin typeface="Times New Roman" pitchFamily="18" charset="0"/>
                <a:cs typeface="Times New Roman" pitchFamily="18" charset="0"/>
              </a:rPr>
              <a:t>, saying, </a:t>
            </a:r>
            <a:r>
              <a:rPr lang="en-US" sz="3000" b="1" u="sng" dirty="0">
                <a:latin typeface="Times New Roman" pitchFamily="18" charset="0"/>
                <a:cs typeface="Times New Roman" pitchFamily="18" charset="0"/>
              </a:rPr>
              <a:t>Take up the ark of the covenant</a:t>
            </a:r>
            <a:r>
              <a:rPr lang="en-US" sz="3000" b="1" dirty="0">
                <a:latin typeface="Times New Roman" pitchFamily="18" charset="0"/>
                <a:cs typeface="Times New Roman" pitchFamily="18" charset="0"/>
              </a:rPr>
              <a:t>, and </a:t>
            </a:r>
            <a:r>
              <a:rPr lang="en-US" sz="3000" b="1" u="sng" dirty="0" smtClean="0">
                <a:solidFill>
                  <a:srgbClr val="FFFF00"/>
                </a:solidFill>
                <a:latin typeface="Times New Roman" pitchFamily="18" charset="0"/>
                <a:cs typeface="Times New Roman" pitchFamily="18" charset="0"/>
              </a:rPr>
              <a:t>pass</a:t>
            </a:r>
            <a:r>
              <a:rPr lang="en-US" sz="3000" dirty="0" smtClean="0">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(Cross)</a:t>
            </a:r>
            <a:r>
              <a:rPr lang="en-US" sz="3000" dirty="0" smtClean="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over</a:t>
            </a:r>
            <a:r>
              <a:rPr lang="en-US" sz="3000" dirty="0">
                <a:latin typeface="Times New Roman" pitchFamily="18" charset="0"/>
                <a:cs typeface="Times New Roman" pitchFamily="18" charset="0"/>
              </a:rPr>
              <a:t> before the people. And they took up the ark of the covenant, and went before the </a:t>
            </a:r>
            <a:r>
              <a:rPr lang="en-US" sz="3000" dirty="0" smtClean="0">
                <a:latin typeface="Times New Roman" pitchFamily="18" charset="0"/>
                <a:cs typeface="Times New Roman" pitchFamily="18" charset="0"/>
              </a:rPr>
              <a:t>people.</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3:7  And the LORD said unto Joshua, </a:t>
            </a:r>
            <a:r>
              <a:rPr lang="en-US" sz="3000" b="1" u="sng" dirty="0">
                <a:solidFill>
                  <a:srgbClr val="FFFF00"/>
                </a:solidFill>
                <a:latin typeface="Times New Roman" pitchFamily="18" charset="0"/>
                <a:cs typeface="Times New Roman" pitchFamily="18" charset="0"/>
              </a:rPr>
              <a:t>This day will I begin to magnify thee in the sight of all Israel</a:t>
            </a:r>
            <a:r>
              <a:rPr lang="en-US" sz="3000" dirty="0">
                <a:latin typeface="Times New Roman" pitchFamily="18" charset="0"/>
                <a:cs typeface="Times New Roman" pitchFamily="18" charset="0"/>
              </a:rPr>
              <a:t>, that they may know that, as I was with Moses, </a:t>
            </a:r>
            <a:r>
              <a:rPr lang="en-US" sz="3000" i="1" dirty="0">
                <a:latin typeface="Times New Roman" pitchFamily="18" charset="0"/>
                <a:cs typeface="Times New Roman" pitchFamily="18" charset="0"/>
              </a:rPr>
              <a:t>so</a:t>
            </a:r>
            <a:r>
              <a:rPr lang="en-US" sz="3000" dirty="0">
                <a:latin typeface="Times New Roman" pitchFamily="18" charset="0"/>
                <a:cs typeface="Times New Roman" pitchFamily="18" charset="0"/>
              </a:rPr>
              <a:t> I will be with thee.</a:t>
            </a:r>
          </a:p>
        </p:txBody>
      </p:sp>
    </p:spTree>
    <p:extLst>
      <p:ext uri="{BB962C8B-B14F-4D97-AF65-F5344CB8AC3E}">
        <p14:creationId xmlns:p14="http://schemas.microsoft.com/office/powerpoint/2010/main" val="31300876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3:8-10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b="1" dirty="0">
                <a:latin typeface="Times New Roman" pitchFamily="18" charset="0"/>
                <a:cs typeface="Times New Roman" pitchFamily="18" charset="0"/>
              </a:rPr>
              <a:t>Jos 3:8</a:t>
            </a:r>
            <a:r>
              <a:rPr lang="en-US" sz="3000" dirty="0">
                <a:latin typeface="Times New Roman" pitchFamily="18" charset="0"/>
                <a:cs typeface="Times New Roman" pitchFamily="18" charset="0"/>
              </a:rPr>
              <a:t>  And thou shalt command the priests that bear the ark of the covenant, saying, When ye are come to the brink of the water of Jordan, ye shall </a:t>
            </a:r>
            <a:r>
              <a:rPr lang="en-US" sz="3000" b="1" u="sng" dirty="0">
                <a:solidFill>
                  <a:srgbClr val="FFFF00"/>
                </a:solidFill>
                <a:latin typeface="Times New Roman" pitchFamily="18" charset="0"/>
                <a:cs typeface="Times New Roman" pitchFamily="18" charset="0"/>
              </a:rPr>
              <a:t>stand still in </a:t>
            </a:r>
            <a:r>
              <a:rPr lang="en-US" sz="3000" b="1" u="sng" dirty="0" smtClean="0">
                <a:solidFill>
                  <a:srgbClr val="FFFF00"/>
                </a:solidFill>
                <a:latin typeface="Times New Roman" pitchFamily="18" charset="0"/>
                <a:cs typeface="Times New Roman" pitchFamily="18" charset="0"/>
              </a:rPr>
              <a:t>Jordan</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3:9  And Joshua said unto the children of Israel, Come hither, and hear the words of the LORD your </a:t>
            </a:r>
            <a:r>
              <a:rPr lang="en-US" sz="3000" dirty="0" smtClean="0">
                <a:latin typeface="Times New Roman" pitchFamily="18" charset="0"/>
                <a:cs typeface="Times New Roman" pitchFamily="18" charset="0"/>
              </a:rPr>
              <a:t>God.</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3:10  And Joshua said, </a:t>
            </a:r>
            <a:r>
              <a:rPr lang="en-US" sz="3000" b="1" u="sng" dirty="0">
                <a:solidFill>
                  <a:srgbClr val="FFFF00"/>
                </a:solidFill>
                <a:latin typeface="Times New Roman" pitchFamily="18" charset="0"/>
                <a:cs typeface="Times New Roman" pitchFamily="18" charset="0"/>
              </a:rPr>
              <a:t>Hereby ye shall know that the living God </a:t>
            </a:r>
            <a:r>
              <a:rPr lang="en-US" sz="3000" b="1" i="1" u="sng" dirty="0">
                <a:solidFill>
                  <a:srgbClr val="FFFF00"/>
                </a:solidFill>
                <a:latin typeface="Times New Roman" pitchFamily="18" charset="0"/>
                <a:cs typeface="Times New Roman" pitchFamily="18" charset="0"/>
              </a:rPr>
              <a:t>is</a:t>
            </a:r>
            <a:r>
              <a:rPr lang="en-US" sz="3000" b="1" u="sng" dirty="0">
                <a:solidFill>
                  <a:srgbClr val="FFFF00"/>
                </a:solidFill>
                <a:latin typeface="Times New Roman" pitchFamily="18" charset="0"/>
                <a:cs typeface="Times New Roman" pitchFamily="18" charset="0"/>
              </a:rPr>
              <a:t> among you</a:t>
            </a:r>
            <a:r>
              <a:rPr lang="en-US" sz="3000" dirty="0">
                <a:latin typeface="Times New Roman" pitchFamily="18" charset="0"/>
                <a:cs typeface="Times New Roman" pitchFamily="18" charset="0"/>
              </a:rPr>
              <a:t>, and </a:t>
            </a:r>
            <a:r>
              <a:rPr lang="en-US" sz="3000" i="1" dirty="0">
                <a:latin typeface="Times New Roman" pitchFamily="18" charset="0"/>
                <a:cs typeface="Times New Roman" pitchFamily="18" charset="0"/>
              </a:rPr>
              <a:t>that</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he will without fail </a:t>
            </a:r>
            <a:r>
              <a:rPr lang="en-US" sz="3000" b="1" u="sng" dirty="0" smtClean="0">
                <a:solidFill>
                  <a:srgbClr val="FFFF00"/>
                </a:solidFill>
                <a:latin typeface="Times New Roman" pitchFamily="18" charset="0"/>
                <a:cs typeface="Times New Roman" pitchFamily="18" charset="0"/>
              </a:rPr>
              <a:t>drive</a:t>
            </a:r>
            <a:r>
              <a:rPr lang="en-US" sz="3000" dirty="0" smtClean="0">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(cast)</a:t>
            </a:r>
            <a:r>
              <a:rPr lang="en-US" sz="3000" dirty="0" smtClean="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out from</a:t>
            </a:r>
            <a:r>
              <a:rPr lang="en-US" sz="3000" dirty="0">
                <a:latin typeface="Times New Roman" pitchFamily="18" charset="0"/>
                <a:cs typeface="Times New Roman" pitchFamily="18" charset="0"/>
              </a:rPr>
              <a:t> before you the Canaan</a:t>
            </a:r>
            <a:r>
              <a:rPr lang="en-US" sz="3000" b="1" u="sng" dirty="0">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Hitt</a:t>
            </a:r>
            <a:r>
              <a:rPr lang="en-US" sz="3000" b="1" u="sng" dirty="0">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t>
            </a:r>
            <a:r>
              <a:rPr lang="en-US" sz="3000" dirty="0" err="1">
                <a:latin typeface="Times New Roman" pitchFamily="18" charset="0"/>
                <a:cs typeface="Times New Roman" pitchFamily="18" charset="0"/>
              </a:rPr>
              <a:t>Hiv</a:t>
            </a:r>
            <a:r>
              <a:rPr lang="en-US" sz="3000" b="1" u="sng" dirty="0" err="1">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t>
            </a:r>
            <a:r>
              <a:rPr lang="en-US" sz="3000" dirty="0" err="1">
                <a:latin typeface="Times New Roman" pitchFamily="18" charset="0"/>
                <a:cs typeface="Times New Roman" pitchFamily="18" charset="0"/>
              </a:rPr>
              <a:t>Perizz</a:t>
            </a:r>
            <a:r>
              <a:rPr lang="en-US" sz="3000" b="1" u="sng" dirty="0" err="1">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t>
            </a:r>
            <a:r>
              <a:rPr lang="en-US" sz="3000" dirty="0" err="1">
                <a:latin typeface="Times New Roman" pitchFamily="18" charset="0"/>
                <a:cs typeface="Times New Roman" pitchFamily="18" charset="0"/>
              </a:rPr>
              <a:t>Girgash</a:t>
            </a:r>
            <a:r>
              <a:rPr lang="en-US" sz="3000" b="1" u="sng" dirty="0" err="1">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Amor</a:t>
            </a:r>
            <a:r>
              <a:rPr lang="en-US" sz="3000" b="1" u="sng" dirty="0">
                <a:solidFill>
                  <a:srgbClr val="FF0000"/>
                </a:solidFill>
                <a:latin typeface="Times New Roman" pitchFamily="18" charset="0"/>
                <a:cs typeface="Times New Roman" pitchFamily="18" charset="0"/>
              </a:rPr>
              <a:t>ites</a:t>
            </a:r>
            <a:r>
              <a:rPr lang="en-US" sz="3000" dirty="0">
                <a:latin typeface="Times New Roman" pitchFamily="18" charset="0"/>
                <a:cs typeface="Times New Roman" pitchFamily="18" charset="0"/>
              </a:rPr>
              <a:t>, and the </a:t>
            </a:r>
            <a:r>
              <a:rPr lang="en-US" sz="3000" dirty="0" err="1">
                <a:latin typeface="Times New Roman" pitchFamily="18" charset="0"/>
                <a:cs typeface="Times New Roman" pitchFamily="18" charset="0"/>
              </a:rPr>
              <a:t>Jebus</a:t>
            </a:r>
            <a:r>
              <a:rPr lang="en-US" sz="3000" b="1" u="sng" dirty="0" err="1">
                <a:solidFill>
                  <a:srgbClr val="FF0000"/>
                </a:solidFill>
                <a:latin typeface="Times New Roman" pitchFamily="18" charset="0"/>
                <a:cs typeface="Times New Roman" pitchFamily="18" charset="0"/>
              </a:rPr>
              <a:t>ites</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All, the “</a:t>
            </a:r>
            <a:r>
              <a:rPr lang="en-US" sz="3000" b="1" dirty="0" smtClean="0">
                <a:solidFill>
                  <a:srgbClr val="FF0000"/>
                </a:solidFill>
                <a:latin typeface="Times New Roman" pitchFamily="18" charset="0"/>
                <a:cs typeface="Times New Roman" pitchFamily="18" charset="0"/>
              </a:rPr>
              <a:t>7</a:t>
            </a:r>
            <a:r>
              <a:rPr lang="en-US" sz="3000" dirty="0" smtClean="0">
                <a:latin typeface="Times New Roman" pitchFamily="18" charset="0"/>
                <a:cs typeface="Times New Roman" pitchFamily="18" charset="0"/>
              </a:rPr>
              <a:t>” term</a:t>
            </a:r>
            <a:r>
              <a:rPr lang="en-US" sz="3000" b="1" u="sng" dirty="0" smtClean="0">
                <a:solidFill>
                  <a:srgbClr val="FF0000"/>
                </a:solidFill>
                <a:latin typeface="Times New Roman" pitchFamily="18" charset="0"/>
                <a:cs typeface="Times New Roman" pitchFamily="18" charset="0"/>
              </a:rPr>
              <a:t>ites</a:t>
            </a:r>
            <a:r>
              <a:rPr lang="en-US" sz="3000" dirty="0" smtClean="0">
                <a:latin typeface="Times New Roman" pitchFamily="18" charset="0"/>
                <a:cs typeface="Times New Roman" pitchFamily="18" charset="0"/>
              </a:rPr>
              <a:t> will be ‘</a:t>
            </a:r>
            <a:r>
              <a:rPr lang="en-US" sz="3000" b="1" dirty="0" smtClean="0">
                <a:solidFill>
                  <a:srgbClr val="00B0F0"/>
                </a:solidFill>
                <a:latin typeface="Times New Roman" pitchFamily="18" charset="0"/>
                <a:cs typeface="Times New Roman" pitchFamily="18" charset="0"/>
              </a:rPr>
              <a:t>cast out</a:t>
            </a:r>
            <a:r>
              <a:rPr lang="en-US" sz="3000" dirty="0" smtClean="0">
                <a:latin typeface="Times New Roman" pitchFamily="18" charset="0"/>
                <a:cs typeface="Times New Roman" pitchFamily="18" charset="0"/>
              </a:rPr>
              <a:t>’ …</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9158984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3:11-13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dirty="0">
                <a:latin typeface="Times New Roman" pitchFamily="18" charset="0"/>
                <a:cs typeface="Times New Roman" pitchFamily="18" charset="0"/>
              </a:rPr>
              <a:t>Jos 3:11  Behold, the ark of the covenant of the Lord of all the earth </a:t>
            </a:r>
            <a:r>
              <a:rPr lang="en-US" sz="3000" dirty="0" err="1">
                <a:latin typeface="Times New Roman" pitchFamily="18" charset="0"/>
                <a:cs typeface="Times New Roman" pitchFamily="18" charset="0"/>
              </a:rPr>
              <a:t>passeth</a:t>
            </a:r>
            <a:r>
              <a:rPr lang="en-US" sz="3000" dirty="0">
                <a:latin typeface="Times New Roman" pitchFamily="18" charset="0"/>
                <a:cs typeface="Times New Roman" pitchFamily="18" charset="0"/>
              </a:rPr>
              <a:t> over before you into </a:t>
            </a:r>
            <a:r>
              <a:rPr lang="en-US" sz="3000" dirty="0" smtClean="0">
                <a:latin typeface="Times New Roman" pitchFamily="18" charset="0"/>
                <a:cs typeface="Times New Roman" pitchFamily="18" charset="0"/>
              </a:rPr>
              <a:t>Jordan.</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3:12  Now therefore take you twelve men out of the tribes of Israel, out of every tribe a </a:t>
            </a:r>
            <a:r>
              <a:rPr lang="en-US" sz="3000" dirty="0" smtClean="0">
                <a:latin typeface="Times New Roman" pitchFamily="18" charset="0"/>
                <a:cs typeface="Times New Roman" pitchFamily="18" charset="0"/>
              </a:rPr>
              <a:t>man.</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3:13  And it shall come to pass, as soon as the soles of the feet of the priests that bear the ark of the LORD, the Lord of all the earth, shall </a:t>
            </a:r>
            <a:r>
              <a:rPr lang="en-US" sz="3000" b="1" u="sng" dirty="0">
                <a:solidFill>
                  <a:srgbClr val="FFFF00"/>
                </a:solidFill>
                <a:latin typeface="Times New Roman" pitchFamily="18" charset="0"/>
                <a:cs typeface="Times New Roman" pitchFamily="18" charset="0"/>
              </a:rPr>
              <a:t>rest</a:t>
            </a:r>
            <a:r>
              <a:rPr lang="en-US" sz="3000" dirty="0">
                <a:latin typeface="Times New Roman" pitchFamily="18" charset="0"/>
                <a:cs typeface="Times New Roman" pitchFamily="18" charset="0"/>
              </a:rPr>
              <a:t> in the waters of Jordan, </a:t>
            </a:r>
            <a:r>
              <a:rPr lang="en-US" sz="3000" i="1" dirty="0">
                <a:latin typeface="Times New Roman" pitchFamily="18" charset="0"/>
                <a:cs typeface="Times New Roman" pitchFamily="18" charset="0"/>
              </a:rPr>
              <a:t>that</a:t>
            </a:r>
            <a:r>
              <a:rPr lang="en-US" sz="3000" dirty="0">
                <a:latin typeface="Times New Roman" pitchFamily="18" charset="0"/>
                <a:cs typeface="Times New Roman" pitchFamily="18" charset="0"/>
              </a:rPr>
              <a:t> the waters of Jordan shall be </a:t>
            </a:r>
            <a:r>
              <a:rPr lang="en-US" sz="3000" b="1" u="sng" dirty="0">
                <a:solidFill>
                  <a:srgbClr val="FFFF00"/>
                </a:solidFill>
                <a:latin typeface="Times New Roman" pitchFamily="18" charset="0"/>
                <a:cs typeface="Times New Roman" pitchFamily="18" charset="0"/>
              </a:rPr>
              <a:t>cut off </a:t>
            </a:r>
            <a:r>
              <a:rPr lang="en-US" sz="3000" i="1" dirty="0">
                <a:latin typeface="Times New Roman" pitchFamily="18" charset="0"/>
                <a:cs typeface="Times New Roman" pitchFamily="18" charset="0"/>
              </a:rPr>
              <a:t>from</a:t>
            </a:r>
            <a:r>
              <a:rPr lang="en-US" sz="3000" dirty="0">
                <a:latin typeface="Times New Roman" pitchFamily="18" charset="0"/>
                <a:cs typeface="Times New Roman" pitchFamily="18" charset="0"/>
              </a:rPr>
              <a:t> the waters that </a:t>
            </a:r>
            <a:r>
              <a:rPr lang="en-US" sz="3000" b="1" u="sng" dirty="0">
                <a:latin typeface="Times New Roman" pitchFamily="18" charset="0"/>
                <a:cs typeface="Times New Roman" pitchFamily="18" charset="0"/>
              </a:rPr>
              <a:t>come down from above</a:t>
            </a:r>
            <a:r>
              <a:rPr lang="en-US" sz="3000" dirty="0">
                <a:latin typeface="Times New Roman" pitchFamily="18" charset="0"/>
                <a:cs typeface="Times New Roman" pitchFamily="18" charset="0"/>
              </a:rPr>
              <a:t>; and </a:t>
            </a:r>
            <a:r>
              <a:rPr lang="en-US" sz="3000" b="1" u="sng" dirty="0">
                <a:latin typeface="Times New Roman" pitchFamily="18" charset="0"/>
                <a:cs typeface="Times New Roman" pitchFamily="18" charset="0"/>
              </a:rPr>
              <a:t>they shall stand upon an heap</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Probation closes for the church first …</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4000712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a:solidFill>
                  <a:prstClr val="white"/>
                </a:solidFill>
                <a:latin typeface="Times New Roman" panose="02020603050405020304" pitchFamily="18" charset="0"/>
                <a:cs typeface="Times New Roman" panose="02020603050405020304" pitchFamily="18" charset="0"/>
              </a:rPr>
              <a:t>1 Peter </a:t>
            </a:r>
            <a:r>
              <a:rPr lang="en-US" sz="6600" b="1" dirty="0" smtClean="0">
                <a:solidFill>
                  <a:prstClr val="white"/>
                </a:solidFill>
                <a:latin typeface="Times New Roman" panose="02020603050405020304" pitchFamily="18" charset="0"/>
                <a:cs typeface="Times New Roman" panose="02020603050405020304" pitchFamily="18" charset="0"/>
              </a:rPr>
              <a:t>4:17 NKJV</a:t>
            </a:r>
            <a:endParaRPr lang="en-US" sz="6600" b="1" dirty="0">
              <a:solidFill>
                <a:prstClr val="white"/>
              </a:solidFill>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pPr lvl="0"/>
            <a:r>
              <a:rPr lang="en-US" sz="4400" dirty="0">
                <a:solidFill>
                  <a:prstClr val="white"/>
                </a:solidFill>
                <a:latin typeface="Times New Roman" panose="02020603050405020304" pitchFamily="18" charset="0"/>
                <a:cs typeface="Times New Roman" panose="02020603050405020304" pitchFamily="18" charset="0"/>
              </a:rPr>
              <a:t>For the time has come for judgment to </a:t>
            </a:r>
            <a:r>
              <a:rPr lang="en-US" sz="4400" u="sng" dirty="0">
                <a:solidFill>
                  <a:srgbClr val="FFFF00"/>
                </a:solidFill>
                <a:latin typeface="Times New Roman" panose="02020603050405020304" pitchFamily="18" charset="0"/>
                <a:cs typeface="Times New Roman" panose="02020603050405020304" pitchFamily="18" charset="0"/>
              </a:rPr>
              <a:t>begin at the house of God</a:t>
            </a:r>
            <a:r>
              <a:rPr lang="en-US" sz="4400" dirty="0">
                <a:solidFill>
                  <a:prstClr val="white"/>
                </a:solidFill>
                <a:latin typeface="Times New Roman" panose="02020603050405020304" pitchFamily="18" charset="0"/>
                <a:cs typeface="Times New Roman" panose="02020603050405020304" pitchFamily="18" charset="0"/>
              </a:rPr>
              <a:t>; and if </a:t>
            </a:r>
            <a:r>
              <a:rPr lang="en-US" sz="4400" u="sng" dirty="0">
                <a:solidFill>
                  <a:srgbClr val="FFFF00"/>
                </a:solidFill>
                <a:latin typeface="Times New Roman" panose="02020603050405020304" pitchFamily="18" charset="0"/>
                <a:cs typeface="Times New Roman" panose="02020603050405020304" pitchFamily="18" charset="0"/>
              </a:rPr>
              <a:t>it begins with us first</a:t>
            </a:r>
            <a:r>
              <a:rPr lang="en-US" sz="4400" dirty="0">
                <a:solidFill>
                  <a:prstClr val="white"/>
                </a:solidFill>
                <a:latin typeface="Times New Roman" panose="02020603050405020304" pitchFamily="18" charset="0"/>
                <a:cs typeface="Times New Roman" panose="02020603050405020304" pitchFamily="18" charset="0"/>
              </a:rPr>
              <a:t>, what will be the end of those who do not obey the gospel of God</a:t>
            </a:r>
            <a:r>
              <a:rPr lang="en-US" sz="4400" dirty="0" smtClean="0">
                <a:solidFill>
                  <a:prstClr val="white"/>
                </a:solidFill>
                <a:latin typeface="Times New Roman" panose="02020603050405020304" pitchFamily="18" charset="0"/>
                <a:cs typeface="Times New Roman" panose="02020603050405020304" pitchFamily="18" charset="0"/>
              </a:rPr>
              <a: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86032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9191" y="2078182"/>
            <a:ext cx="8738754" cy="1200329"/>
          </a:xfrm>
          <a:prstGeom prst="rect">
            <a:avLst/>
          </a:prstGeom>
          <a:noFill/>
        </p:spPr>
        <p:txBody>
          <a:bodyPr wrap="square" rtlCol="0">
            <a:spAutoFit/>
          </a:bodyPr>
          <a:lstStyle/>
          <a:p>
            <a:pPr algn="ctr"/>
            <a:r>
              <a:rPr lang="en-US" sz="7200" b="1" dirty="0" smtClean="0">
                <a:latin typeface="Times New Roman" panose="02020603050405020304" pitchFamily="18" charset="0"/>
                <a:cs typeface="Times New Roman" panose="02020603050405020304" pitchFamily="18" charset="0"/>
              </a:rPr>
              <a:t>Ezekiel 8 &amp; 9</a:t>
            </a:r>
            <a:endParaRPr lang="en-US"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89810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3:15 KJB (Harvest Time)</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dirty="0">
                <a:latin typeface="Times New Roman" pitchFamily="18" charset="0"/>
                <a:cs typeface="Times New Roman" pitchFamily="18" charset="0"/>
              </a:rPr>
              <a:t>Jos 3:15  And as they that bare the ark were come unto Jordan, and the feet of the priests that bare the ark were dipped in the brim of the water, (</a:t>
            </a:r>
            <a:r>
              <a:rPr lang="en-US" sz="3000" b="1" u="sng" dirty="0">
                <a:latin typeface="Times New Roman" pitchFamily="18" charset="0"/>
                <a:cs typeface="Times New Roman" pitchFamily="18" charset="0"/>
              </a:rPr>
              <a:t>for Jordan </a:t>
            </a:r>
            <a:r>
              <a:rPr lang="en-US" sz="3000" b="1" u="sng" dirty="0" err="1">
                <a:latin typeface="Times New Roman" pitchFamily="18" charset="0"/>
                <a:cs typeface="Times New Roman" pitchFamily="18" charset="0"/>
              </a:rPr>
              <a:t>overfloweth</a:t>
            </a:r>
            <a:r>
              <a:rPr lang="en-US" sz="3000" b="1" u="sng" dirty="0">
                <a:latin typeface="Times New Roman" pitchFamily="18" charset="0"/>
                <a:cs typeface="Times New Roman" pitchFamily="18" charset="0"/>
              </a:rPr>
              <a:t> all his banks</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all the time of harvest</a:t>
            </a:r>
            <a:r>
              <a:rPr lang="en-US" sz="3000" dirty="0" smtClean="0">
                <a:latin typeface="Times New Roman" pitchFamily="18" charset="0"/>
                <a:cs typeface="Times New Roman" pitchFamily="18" charset="0"/>
              </a:rPr>
              <a:t>,)</a:t>
            </a:r>
          </a:p>
          <a:p>
            <a:endParaRPr lang="en-US" sz="1000" dirty="0">
              <a:latin typeface="Times New Roman" pitchFamily="18" charset="0"/>
              <a:cs typeface="Times New Roman" pitchFamily="18" charset="0"/>
            </a:endParaRPr>
          </a:p>
          <a:p>
            <a:pPr lvl="1"/>
            <a:r>
              <a:rPr lang="en-US" sz="3000" dirty="0" smtClean="0">
                <a:latin typeface="Times New Roman" pitchFamily="18" charset="0"/>
                <a:cs typeface="Times New Roman" pitchFamily="18" charset="0"/>
              </a:rPr>
              <a:t>See </a:t>
            </a:r>
            <a:r>
              <a:rPr lang="en-US" sz="3000" b="1" dirty="0" smtClean="0">
                <a:solidFill>
                  <a:srgbClr val="FFFF00"/>
                </a:solidFill>
                <a:latin typeface="Times New Roman" pitchFamily="18" charset="0"/>
                <a:cs typeface="Times New Roman" pitchFamily="18" charset="0"/>
              </a:rPr>
              <a:t>“harvest”</a:t>
            </a:r>
            <a:r>
              <a:rPr lang="en-US" sz="3000" dirty="0" smtClean="0">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Lev.</a:t>
            </a:r>
            <a:r>
              <a:rPr lang="en-US" sz="3000" dirty="0" smtClean="0">
                <a:latin typeface="Times New Roman" pitchFamily="18" charset="0"/>
                <a:cs typeface="Times New Roman" pitchFamily="18" charset="0"/>
              </a:rPr>
              <a:t> 23:33-44; (</a:t>
            </a:r>
            <a:r>
              <a:rPr lang="en-US" sz="3000" b="1" dirty="0" smtClean="0">
                <a:solidFill>
                  <a:srgbClr val="FFFF00"/>
                </a:solidFill>
                <a:latin typeface="Times New Roman" pitchFamily="18" charset="0"/>
                <a:cs typeface="Times New Roman" pitchFamily="18" charset="0"/>
              </a:rPr>
              <a:t>vs. 39</a:t>
            </a:r>
            <a:r>
              <a:rPr lang="en-US" sz="3000" dirty="0" smtClean="0">
                <a:latin typeface="Times New Roman" pitchFamily="18" charset="0"/>
                <a:cs typeface="Times New Roman" pitchFamily="18" charset="0"/>
              </a:rPr>
              <a:t>, “… </a:t>
            </a:r>
            <a:r>
              <a:rPr lang="en-US" sz="3000" dirty="0">
                <a:latin typeface="Times New Roman" pitchFamily="18" charset="0"/>
                <a:cs typeface="Times New Roman" pitchFamily="18" charset="0"/>
              </a:rPr>
              <a:t>when ye have gathered in the fruit of the </a:t>
            </a:r>
            <a:r>
              <a:rPr lang="en-US" sz="3000" dirty="0" smtClean="0">
                <a:latin typeface="Times New Roman" pitchFamily="18" charset="0"/>
                <a:cs typeface="Times New Roman" pitchFamily="18" charset="0"/>
              </a:rPr>
              <a:t>land …”); </a:t>
            </a:r>
            <a:r>
              <a:rPr lang="en-US" sz="3000" b="1" dirty="0" smtClean="0">
                <a:solidFill>
                  <a:srgbClr val="00B050"/>
                </a:solidFill>
                <a:latin typeface="Times New Roman" pitchFamily="18" charset="0"/>
                <a:cs typeface="Times New Roman" pitchFamily="18" charset="0"/>
              </a:rPr>
              <a:t>Mat.</a:t>
            </a:r>
            <a:r>
              <a:rPr lang="en-US" sz="3000" dirty="0" smtClean="0">
                <a:latin typeface="Times New Roman" pitchFamily="18" charset="0"/>
                <a:cs typeface="Times New Roman" pitchFamily="18" charset="0"/>
              </a:rPr>
              <a:t> 13:39, “… </a:t>
            </a:r>
            <a:r>
              <a:rPr lang="en-US" sz="3000" dirty="0">
                <a:latin typeface="Times New Roman" pitchFamily="18" charset="0"/>
                <a:cs typeface="Times New Roman" pitchFamily="18" charset="0"/>
              </a:rPr>
              <a:t>the harvest is the end of the world; and the reapers are </a:t>
            </a:r>
            <a:r>
              <a:rPr lang="en-US" sz="3000" dirty="0" smtClean="0">
                <a:latin typeface="Times New Roman" pitchFamily="18" charset="0"/>
                <a:cs typeface="Times New Roman" pitchFamily="18" charset="0"/>
              </a:rPr>
              <a:t>the </a:t>
            </a:r>
            <a:r>
              <a:rPr lang="en-US" sz="3000" b="1" dirty="0" smtClean="0">
                <a:solidFill>
                  <a:srgbClr val="00B050"/>
                </a:solidFill>
                <a:latin typeface="Times New Roman" pitchFamily="18" charset="0"/>
                <a:cs typeface="Times New Roman" pitchFamily="18" charset="0"/>
              </a:rPr>
              <a:t>(3)</a:t>
            </a:r>
            <a:r>
              <a:rPr lang="en-US" sz="3000" dirty="0" smtClean="0">
                <a:latin typeface="Times New Roman" pitchFamily="18" charset="0"/>
                <a:cs typeface="Times New Roman" pitchFamily="18" charset="0"/>
              </a:rPr>
              <a:t> angels</a:t>
            </a: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and </a:t>
            </a:r>
            <a:r>
              <a:rPr lang="en-US" sz="3000" b="1" dirty="0" smtClean="0">
                <a:solidFill>
                  <a:srgbClr val="00B050"/>
                </a:solidFill>
                <a:latin typeface="Times New Roman" pitchFamily="18" charset="0"/>
                <a:cs typeface="Times New Roman" pitchFamily="18" charset="0"/>
              </a:rPr>
              <a:t>Rev.</a:t>
            </a:r>
            <a:r>
              <a:rPr lang="en-US" sz="3000" dirty="0" smtClean="0">
                <a:latin typeface="Times New Roman" pitchFamily="18" charset="0"/>
                <a:cs typeface="Times New Roman" pitchFamily="18" charset="0"/>
              </a:rPr>
              <a:t> </a:t>
            </a:r>
            <a:r>
              <a:rPr lang="en-US" sz="3000" b="1" dirty="0" smtClean="0">
                <a:solidFill>
                  <a:srgbClr val="00B0F0"/>
                </a:solidFill>
                <a:latin typeface="Times New Roman" pitchFamily="18" charset="0"/>
                <a:cs typeface="Times New Roman" pitchFamily="18" charset="0"/>
              </a:rPr>
              <a:t>14:1-5</a:t>
            </a:r>
            <a:r>
              <a:rPr lang="en-US" sz="3000" dirty="0" smtClean="0">
                <a:latin typeface="Times New Roman" pitchFamily="18" charset="0"/>
                <a:cs typeface="Times New Roman" pitchFamily="18" charset="0"/>
              </a:rPr>
              <a:t> (harvested </a:t>
            </a:r>
            <a:r>
              <a:rPr lang="en-US" sz="3000" dirty="0" err="1" smtClean="0">
                <a:latin typeface="Times New Roman" pitchFamily="18" charset="0"/>
                <a:cs typeface="Times New Roman" pitchFamily="18" charset="0"/>
              </a:rPr>
              <a:t>firstfruits</a:t>
            </a:r>
            <a:r>
              <a:rPr lang="en-US" sz="3000" dirty="0" smtClean="0">
                <a:latin typeface="Times New Roman" pitchFamily="18" charset="0"/>
                <a:cs typeface="Times New Roman" pitchFamily="18" charset="0"/>
              </a:rPr>
              <a:t>), </a:t>
            </a:r>
            <a:r>
              <a:rPr lang="en-US" sz="3000" b="1" dirty="0" smtClean="0">
                <a:solidFill>
                  <a:srgbClr val="00B0F0"/>
                </a:solidFill>
                <a:latin typeface="Times New Roman" pitchFamily="18" charset="0"/>
                <a:cs typeface="Times New Roman" pitchFamily="18" charset="0"/>
              </a:rPr>
              <a:t>6-12</a:t>
            </a:r>
            <a:r>
              <a:rPr lang="en-US" sz="3000" dirty="0" smtClean="0">
                <a:latin typeface="Times New Roman" pitchFamily="18" charset="0"/>
                <a:cs typeface="Times New Roman" pitchFamily="18" charset="0"/>
              </a:rPr>
              <a:t> (reapers), </a:t>
            </a:r>
            <a:r>
              <a:rPr lang="en-US" sz="3000" b="1" dirty="0" smtClean="0">
                <a:solidFill>
                  <a:srgbClr val="00B0F0"/>
                </a:solidFill>
                <a:latin typeface="Times New Roman" pitchFamily="18" charset="0"/>
                <a:cs typeface="Times New Roman" pitchFamily="18" charset="0"/>
              </a:rPr>
              <a:t>13</a:t>
            </a:r>
            <a:r>
              <a:rPr lang="en-US" sz="3000" dirty="0" smtClean="0">
                <a:latin typeface="Times New Roman" pitchFamily="18" charset="0"/>
                <a:cs typeface="Times New Roman" pitchFamily="18" charset="0"/>
              </a:rPr>
              <a:t> (reaped to follow), </a:t>
            </a:r>
            <a:r>
              <a:rPr lang="en-US" sz="3000" b="1" dirty="0" smtClean="0">
                <a:solidFill>
                  <a:srgbClr val="00B0F0"/>
                </a:solidFill>
                <a:latin typeface="Times New Roman" pitchFamily="18" charset="0"/>
                <a:cs typeface="Times New Roman" pitchFamily="18" charset="0"/>
              </a:rPr>
              <a:t>14-20</a:t>
            </a:r>
            <a:r>
              <a:rPr lang="en-US" sz="3000" dirty="0" smtClean="0">
                <a:latin typeface="Times New Roman" pitchFamily="18" charset="0"/>
                <a:cs typeface="Times New Roman" pitchFamily="18" charset="0"/>
              </a:rPr>
              <a:t> (harvested field (world))</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108799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6600" b="1" dirty="0" smtClean="0"/>
              <a:t>Joshua 3:1-5 KJB</a:t>
            </a:r>
            <a:endParaRPr lang="en-US" sz="6600" b="1" dirty="0"/>
          </a:p>
        </p:txBody>
      </p:sp>
      <p:sp>
        <p:nvSpPr>
          <p:cNvPr id="2" name="Content Placeholder 1"/>
          <p:cNvSpPr>
            <a:spLocks noGrp="1"/>
          </p:cNvSpPr>
          <p:nvPr>
            <p:ph idx="1"/>
          </p:nvPr>
        </p:nvSpPr>
        <p:spPr>
          <a:xfrm>
            <a:off x="90151" y="1326524"/>
            <a:ext cx="11990231" cy="5422006"/>
          </a:xfrm>
        </p:spPr>
        <p:txBody>
          <a:bodyPr anchor="ctr">
            <a:noAutofit/>
          </a:bodyPr>
          <a:lstStyle/>
          <a:p>
            <a:r>
              <a:rPr lang="en-US" sz="2400" dirty="0"/>
              <a:t>Jos 3:1  And Joshua rose early in the morning; and they removed from </a:t>
            </a:r>
            <a:r>
              <a:rPr lang="en-US" sz="2400" dirty="0" err="1"/>
              <a:t>Shittim</a:t>
            </a:r>
            <a:r>
              <a:rPr lang="en-US" sz="2400" dirty="0"/>
              <a:t>, and came to Jordan, he and all the children of Israel, and lodged there before they passed </a:t>
            </a:r>
            <a:r>
              <a:rPr lang="en-US" sz="2400" dirty="0" smtClean="0"/>
              <a:t>over.</a:t>
            </a:r>
          </a:p>
          <a:p>
            <a:endParaRPr lang="en-US" sz="1000" dirty="0"/>
          </a:p>
          <a:p>
            <a:r>
              <a:rPr lang="en-US" sz="2400" dirty="0" smtClean="0"/>
              <a:t>Jos </a:t>
            </a:r>
            <a:r>
              <a:rPr lang="en-US" sz="2400" dirty="0"/>
              <a:t>3:2  And it came to pass after three days, that the officers went through the </a:t>
            </a:r>
            <a:r>
              <a:rPr lang="en-US" sz="2400" dirty="0" smtClean="0"/>
              <a:t>host;</a:t>
            </a:r>
          </a:p>
          <a:p>
            <a:endParaRPr lang="en-US" sz="1000" dirty="0"/>
          </a:p>
          <a:p>
            <a:r>
              <a:rPr lang="en-US" sz="2400" dirty="0" smtClean="0"/>
              <a:t>Jos </a:t>
            </a:r>
            <a:r>
              <a:rPr lang="en-US" sz="2400" dirty="0"/>
              <a:t>3:3  And they commanded the people, saying, When ye see the ark of the covenant of the LORD your God, and the priests the Levites bearing it, then ye shall remove from your place, and go after </a:t>
            </a:r>
            <a:r>
              <a:rPr lang="en-US" sz="2400" dirty="0" smtClean="0"/>
              <a:t>it.</a:t>
            </a:r>
          </a:p>
          <a:p>
            <a:endParaRPr lang="en-US" sz="1000" dirty="0"/>
          </a:p>
          <a:p>
            <a:r>
              <a:rPr lang="en-US" sz="2400" dirty="0" smtClean="0"/>
              <a:t>Jos </a:t>
            </a:r>
            <a:r>
              <a:rPr lang="en-US" sz="2400" dirty="0"/>
              <a:t>3:4  Yet there shall be a space between you and it, about two thousand cubits by measure: come not near unto it, that ye may know the way by which ye must go: for ye have not passed </a:t>
            </a:r>
            <a:r>
              <a:rPr lang="en-US" sz="2400" i="1" dirty="0"/>
              <a:t>this</a:t>
            </a:r>
            <a:r>
              <a:rPr lang="en-US" sz="2400" dirty="0"/>
              <a:t> way </a:t>
            </a:r>
            <a:r>
              <a:rPr lang="en-US" sz="2400" dirty="0" smtClean="0"/>
              <a:t>heretofore.</a:t>
            </a:r>
          </a:p>
          <a:p>
            <a:endParaRPr lang="en-US" sz="1000" dirty="0"/>
          </a:p>
          <a:p>
            <a:r>
              <a:rPr lang="en-US" sz="2400" dirty="0" smtClean="0"/>
              <a:t>Jos </a:t>
            </a:r>
            <a:r>
              <a:rPr lang="en-US" sz="2400" dirty="0"/>
              <a:t>3:5  And Joshua said unto the people, </a:t>
            </a:r>
            <a:r>
              <a:rPr lang="en-US" sz="2400" b="1" u="sng" dirty="0">
                <a:solidFill>
                  <a:srgbClr val="FFFF00"/>
                </a:solidFill>
              </a:rPr>
              <a:t>Sanctify yourselves</a:t>
            </a:r>
            <a:r>
              <a:rPr lang="en-US" sz="2400" dirty="0"/>
              <a:t>: for to morrow the LORD will do wonders among you</a:t>
            </a:r>
            <a:r>
              <a:rPr lang="en-US" sz="2400" dirty="0" smtClean="0"/>
              <a:t>.</a:t>
            </a:r>
            <a:endParaRPr lang="en-US" sz="2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6879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3:16-17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3000" dirty="0">
                <a:latin typeface="Times New Roman" pitchFamily="18" charset="0"/>
                <a:cs typeface="Times New Roman" pitchFamily="18" charset="0"/>
              </a:rPr>
              <a:t>Jos 3:16  That </a:t>
            </a:r>
            <a:r>
              <a:rPr lang="en-US" sz="3000" b="1" u="sng" dirty="0">
                <a:latin typeface="Times New Roman" pitchFamily="18" charset="0"/>
                <a:cs typeface="Times New Roman" pitchFamily="18" charset="0"/>
              </a:rPr>
              <a:t>the waters which came down from above stood </a:t>
            </a:r>
            <a:r>
              <a:rPr lang="en-US" sz="3000" b="1" i="1" u="sng" dirty="0">
                <a:latin typeface="Times New Roman" pitchFamily="18" charset="0"/>
                <a:cs typeface="Times New Roman" pitchFamily="18" charset="0"/>
              </a:rPr>
              <a:t>and</a:t>
            </a:r>
            <a:r>
              <a:rPr lang="en-US" sz="3000" b="1" u="sng" dirty="0">
                <a:latin typeface="Times New Roman" pitchFamily="18" charset="0"/>
                <a:cs typeface="Times New Roman" pitchFamily="18" charset="0"/>
              </a:rPr>
              <a:t> rose up upon an heap very far from</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the city Adam</a:t>
            </a:r>
            <a:r>
              <a:rPr lang="en-US" sz="3000" dirty="0">
                <a:latin typeface="Times New Roman" pitchFamily="18" charset="0"/>
                <a:cs typeface="Times New Roman" pitchFamily="18" charset="0"/>
              </a:rPr>
              <a:t>, that </a:t>
            </a:r>
            <a:r>
              <a:rPr lang="en-US" sz="3000" i="1" dirty="0">
                <a:latin typeface="Times New Roman" pitchFamily="18" charset="0"/>
                <a:cs typeface="Times New Roman" pitchFamily="18" charset="0"/>
              </a:rPr>
              <a:t>is</a:t>
            </a:r>
            <a:r>
              <a:rPr lang="en-US" sz="3000" dirty="0">
                <a:latin typeface="Times New Roman" pitchFamily="18" charset="0"/>
                <a:cs typeface="Times New Roman" pitchFamily="18" charset="0"/>
              </a:rPr>
              <a:t> beside </a:t>
            </a:r>
            <a:r>
              <a:rPr lang="en-US" sz="3000" dirty="0" err="1">
                <a:latin typeface="Times New Roman" pitchFamily="18" charset="0"/>
                <a:cs typeface="Times New Roman" pitchFamily="18" charset="0"/>
              </a:rPr>
              <a:t>Zaretan</a:t>
            </a:r>
            <a:r>
              <a:rPr lang="en-US" sz="3000" dirty="0">
                <a:latin typeface="Times New Roman" pitchFamily="18" charset="0"/>
                <a:cs typeface="Times New Roman" pitchFamily="18" charset="0"/>
              </a:rPr>
              <a:t>: and </a:t>
            </a:r>
            <a:r>
              <a:rPr lang="en-US" sz="3000" b="1" u="sng" dirty="0">
                <a:latin typeface="Times New Roman" pitchFamily="18" charset="0"/>
                <a:cs typeface="Times New Roman" pitchFamily="18" charset="0"/>
              </a:rPr>
              <a:t>those that came down</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toward the sea of the plain</a:t>
            </a:r>
            <a:r>
              <a:rPr lang="en-US" sz="3000" dirty="0">
                <a:latin typeface="Times New Roman" pitchFamily="18" charset="0"/>
                <a:cs typeface="Times New Roman" pitchFamily="18" charset="0"/>
              </a:rPr>
              <a:t>, </a:t>
            </a:r>
            <a:r>
              <a:rPr lang="en-US" sz="3000" i="1" dirty="0">
                <a:latin typeface="Times New Roman" pitchFamily="18" charset="0"/>
                <a:cs typeface="Times New Roman" pitchFamily="18" charset="0"/>
              </a:rPr>
              <a:t>even</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the salt sea</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failed</a:t>
            </a:r>
            <a:r>
              <a:rPr lang="en-US" sz="3000" dirty="0">
                <a:latin typeface="Times New Roman" pitchFamily="18" charset="0"/>
                <a:cs typeface="Times New Roman" pitchFamily="18" charset="0"/>
              </a:rPr>
              <a:t>, </a:t>
            </a:r>
            <a:r>
              <a:rPr lang="en-US" sz="3000" i="1" dirty="0">
                <a:latin typeface="Times New Roman" pitchFamily="18" charset="0"/>
                <a:cs typeface="Times New Roman" pitchFamily="18" charset="0"/>
              </a:rPr>
              <a:t>and</a:t>
            </a:r>
            <a:r>
              <a:rPr lang="en-US" sz="3000" dirty="0">
                <a:latin typeface="Times New Roman" pitchFamily="18" charset="0"/>
                <a:cs typeface="Times New Roman" pitchFamily="18" charset="0"/>
              </a:rPr>
              <a:t> </a:t>
            </a:r>
            <a:r>
              <a:rPr lang="en-US" sz="3000" b="1" u="sng" dirty="0">
                <a:solidFill>
                  <a:srgbClr val="FFFF00"/>
                </a:solidFill>
                <a:latin typeface="Times New Roman" pitchFamily="18" charset="0"/>
                <a:cs typeface="Times New Roman" pitchFamily="18" charset="0"/>
              </a:rPr>
              <a:t>were cut off</a:t>
            </a:r>
            <a:r>
              <a:rPr lang="en-US" sz="3000" dirty="0">
                <a:latin typeface="Times New Roman" pitchFamily="18" charset="0"/>
                <a:cs typeface="Times New Roman" pitchFamily="18" charset="0"/>
              </a:rPr>
              <a:t>: and the people </a:t>
            </a:r>
            <a:r>
              <a:rPr lang="en-US" sz="3000" b="1" u="sng" dirty="0">
                <a:latin typeface="Times New Roman" pitchFamily="18" charset="0"/>
                <a:cs typeface="Times New Roman" pitchFamily="18" charset="0"/>
              </a:rPr>
              <a:t>passed</a:t>
            </a:r>
            <a:r>
              <a:rPr lang="en-US" sz="3000" dirty="0">
                <a:latin typeface="Times New Roman" pitchFamily="18" charset="0"/>
                <a:cs typeface="Times New Roman" pitchFamily="18" charset="0"/>
              </a:rPr>
              <a:t> </a:t>
            </a:r>
            <a:r>
              <a:rPr lang="en-US" sz="3000" b="1" dirty="0" smtClean="0">
                <a:solidFill>
                  <a:srgbClr val="00B050"/>
                </a:solidFill>
                <a:latin typeface="Times New Roman" pitchFamily="18" charset="0"/>
                <a:cs typeface="Times New Roman" pitchFamily="18" charset="0"/>
              </a:rPr>
              <a:t>(</a:t>
            </a:r>
            <a:r>
              <a:rPr lang="en-US" sz="3000" b="1" u="sng" dirty="0" smtClean="0">
                <a:solidFill>
                  <a:srgbClr val="00B050"/>
                </a:solidFill>
                <a:latin typeface="Times New Roman" pitchFamily="18" charset="0"/>
                <a:cs typeface="Times New Roman" pitchFamily="18" charset="0"/>
              </a:rPr>
              <a:t>Cross</a:t>
            </a:r>
            <a:r>
              <a:rPr lang="en-US" sz="3000" b="1" dirty="0" smtClean="0">
                <a:solidFill>
                  <a:srgbClr val="00B050"/>
                </a:solidFill>
                <a:latin typeface="Times New Roman" pitchFamily="18" charset="0"/>
                <a:cs typeface="Times New Roman" pitchFamily="18" charset="0"/>
              </a:rPr>
              <a:t>-</a:t>
            </a:r>
            <a:r>
              <a:rPr lang="en-US" sz="3000" b="1" dirty="0" err="1" smtClean="0">
                <a:solidFill>
                  <a:srgbClr val="00B050"/>
                </a:solidFill>
                <a:latin typeface="Times New Roman" pitchFamily="18" charset="0"/>
                <a:cs typeface="Times New Roman" pitchFamily="18" charset="0"/>
              </a:rPr>
              <a:t>ed</a:t>
            </a:r>
            <a:r>
              <a:rPr lang="en-US" sz="3000" b="1" dirty="0" smtClean="0">
                <a:solidFill>
                  <a:srgbClr val="00B050"/>
                </a:solidFill>
                <a:latin typeface="Times New Roman" pitchFamily="18" charset="0"/>
                <a:cs typeface="Times New Roman" pitchFamily="18" charset="0"/>
              </a:rPr>
              <a:t>)</a:t>
            </a:r>
            <a:r>
              <a:rPr lang="en-US" sz="3000" dirty="0" smtClean="0">
                <a:latin typeface="Times New Roman" pitchFamily="18" charset="0"/>
                <a:cs typeface="Times New Roman" pitchFamily="18" charset="0"/>
              </a:rPr>
              <a:t> </a:t>
            </a:r>
            <a:r>
              <a:rPr lang="en-US" sz="3000" b="1" u="sng" dirty="0" smtClean="0">
                <a:latin typeface="Times New Roman" pitchFamily="18" charset="0"/>
                <a:cs typeface="Times New Roman" pitchFamily="18" charset="0"/>
              </a:rPr>
              <a:t>over</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right against </a:t>
            </a:r>
            <a:r>
              <a:rPr lang="en-US" sz="3000" dirty="0" smtClean="0">
                <a:latin typeface="Times New Roman" pitchFamily="18" charset="0"/>
                <a:cs typeface="Times New Roman" pitchFamily="18" charset="0"/>
              </a:rPr>
              <a:t>Jericho.</a:t>
            </a:r>
          </a:p>
          <a:p>
            <a:endParaRPr lang="en-US" sz="1000" dirty="0">
              <a:latin typeface="Times New Roman" pitchFamily="18" charset="0"/>
              <a:cs typeface="Times New Roman" pitchFamily="18" charset="0"/>
            </a:endParaRPr>
          </a:p>
          <a:p>
            <a:r>
              <a:rPr lang="en-US" sz="3000" dirty="0" smtClean="0">
                <a:latin typeface="Times New Roman" pitchFamily="18" charset="0"/>
                <a:cs typeface="Times New Roman" pitchFamily="18" charset="0"/>
              </a:rPr>
              <a:t>Jos </a:t>
            </a:r>
            <a:r>
              <a:rPr lang="en-US" sz="3000" dirty="0">
                <a:latin typeface="Times New Roman" pitchFamily="18" charset="0"/>
                <a:cs typeface="Times New Roman" pitchFamily="18" charset="0"/>
              </a:rPr>
              <a:t>3:17  And the priests that bare the ark of the covenant of the LORD </a:t>
            </a:r>
            <a:r>
              <a:rPr lang="en-US" sz="3000" b="1" u="sng" dirty="0">
                <a:solidFill>
                  <a:srgbClr val="FFFF00"/>
                </a:solidFill>
                <a:latin typeface="Times New Roman" pitchFamily="18" charset="0"/>
                <a:cs typeface="Times New Roman" pitchFamily="18" charset="0"/>
              </a:rPr>
              <a:t>stood firm on dry ground in the midst of Jordan</a:t>
            </a:r>
            <a:r>
              <a:rPr lang="en-US" sz="3000" dirty="0">
                <a:latin typeface="Times New Roman" pitchFamily="18" charset="0"/>
                <a:cs typeface="Times New Roman" pitchFamily="18" charset="0"/>
              </a:rPr>
              <a:t>, and all the Israelites </a:t>
            </a:r>
            <a:r>
              <a:rPr lang="en-US" sz="3000" b="1" u="sng" dirty="0">
                <a:latin typeface="Times New Roman" pitchFamily="18" charset="0"/>
                <a:cs typeface="Times New Roman" pitchFamily="18" charset="0"/>
              </a:rPr>
              <a:t>passed</a:t>
            </a:r>
            <a:r>
              <a:rPr lang="en-US" sz="3000" dirty="0">
                <a:latin typeface="Times New Roman" pitchFamily="18" charset="0"/>
                <a:cs typeface="Times New Roman" pitchFamily="18" charset="0"/>
              </a:rPr>
              <a:t> </a:t>
            </a:r>
            <a:r>
              <a:rPr lang="en-US" sz="3000" b="1" dirty="0">
                <a:solidFill>
                  <a:srgbClr val="00B050"/>
                </a:solidFill>
                <a:latin typeface="Times New Roman" pitchFamily="18" charset="0"/>
                <a:cs typeface="Times New Roman" pitchFamily="18" charset="0"/>
              </a:rPr>
              <a:t>(</a:t>
            </a:r>
            <a:r>
              <a:rPr lang="en-US" sz="3000" b="1" u="sng" dirty="0">
                <a:solidFill>
                  <a:srgbClr val="00B050"/>
                </a:solidFill>
                <a:latin typeface="Times New Roman" pitchFamily="18" charset="0"/>
                <a:cs typeface="Times New Roman" pitchFamily="18" charset="0"/>
              </a:rPr>
              <a:t>Cross</a:t>
            </a:r>
            <a:r>
              <a:rPr lang="en-US" sz="3000" b="1" dirty="0">
                <a:solidFill>
                  <a:srgbClr val="00B050"/>
                </a:solidFill>
                <a:latin typeface="Times New Roman" pitchFamily="18" charset="0"/>
                <a:cs typeface="Times New Roman" pitchFamily="18" charset="0"/>
              </a:rPr>
              <a:t>-</a:t>
            </a:r>
            <a:r>
              <a:rPr lang="en-US" sz="3000" b="1" dirty="0" err="1">
                <a:solidFill>
                  <a:srgbClr val="00B050"/>
                </a:solidFill>
                <a:latin typeface="Times New Roman" pitchFamily="18" charset="0"/>
                <a:cs typeface="Times New Roman" pitchFamily="18" charset="0"/>
              </a:rPr>
              <a:t>ed</a:t>
            </a:r>
            <a:r>
              <a:rPr lang="en-US" sz="3000" b="1" dirty="0">
                <a:solidFill>
                  <a:srgbClr val="00B050"/>
                </a:solidFill>
                <a:latin typeface="Times New Roman" pitchFamily="18" charset="0"/>
                <a:cs typeface="Times New Roman" pitchFamily="18" charset="0"/>
              </a:rPr>
              <a:t>) </a:t>
            </a:r>
            <a:r>
              <a:rPr lang="en-US" sz="3000" b="1" u="sng" dirty="0" smtClean="0">
                <a:latin typeface="Times New Roman" pitchFamily="18" charset="0"/>
                <a:cs typeface="Times New Roman" pitchFamily="18" charset="0"/>
              </a:rPr>
              <a:t>over</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on dry ground, until all the people were </a:t>
            </a:r>
            <a:r>
              <a:rPr lang="en-US" sz="3000" b="1" u="sng" dirty="0">
                <a:latin typeface="Times New Roman" pitchFamily="18" charset="0"/>
                <a:cs typeface="Times New Roman" pitchFamily="18" charset="0"/>
              </a:rPr>
              <a:t>passed</a:t>
            </a:r>
            <a:r>
              <a:rPr lang="en-US" sz="3000" dirty="0">
                <a:latin typeface="Times New Roman" pitchFamily="18" charset="0"/>
                <a:cs typeface="Times New Roman" pitchFamily="18" charset="0"/>
              </a:rPr>
              <a:t> </a:t>
            </a:r>
            <a:r>
              <a:rPr lang="en-US" sz="3000" b="1" u="sng" dirty="0">
                <a:solidFill>
                  <a:srgbClr val="00B0F0"/>
                </a:solidFill>
                <a:latin typeface="Times New Roman" pitchFamily="18" charset="0"/>
                <a:cs typeface="Times New Roman" pitchFamily="18" charset="0"/>
              </a:rPr>
              <a:t>clean</a:t>
            </a:r>
            <a:r>
              <a:rPr lang="en-US" sz="3000" dirty="0">
                <a:latin typeface="Times New Roman" pitchFamily="18" charset="0"/>
                <a:cs typeface="Times New Roman" pitchFamily="18" charset="0"/>
              </a:rPr>
              <a:t> </a:t>
            </a:r>
            <a:r>
              <a:rPr lang="en-US" sz="3000" b="1" u="sng" dirty="0">
                <a:latin typeface="Times New Roman" pitchFamily="18" charset="0"/>
                <a:cs typeface="Times New Roman" pitchFamily="18" charset="0"/>
              </a:rPr>
              <a:t>over</a:t>
            </a:r>
            <a:r>
              <a:rPr lang="en-US" sz="3000" dirty="0">
                <a:latin typeface="Times New Roman" pitchFamily="18" charset="0"/>
                <a:cs typeface="Times New Roman" pitchFamily="18" charset="0"/>
              </a:rPr>
              <a:t> Jordan. </a:t>
            </a:r>
          </a:p>
        </p:txBody>
      </p:sp>
    </p:spTree>
    <p:extLst>
      <p:ext uri="{BB962C8B-B14F-4D97-AF65-F5344CB8AC3E}">
        <p14:creationId xmlns:p14="http://schemas.microsoft.com/office/powerpoint/2010/main" val="3656367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219" t="1970" b="12727"/>
          <a:stretch/>
        </p:blipFill>
        <p:spPr>
          <a:xfrm>
            <a:off x="0" y="0"/>
            <a:ext cx="12191999" cy="6848877"/>
          </a:xfrm>
          <a:prstGeom prst="rect">
            <a:avLst/>
          </a:prstGeom>
        </p:spPr>
      </p:pic>
    </p:spTree>
    <p:extLst>
      <p:ext uri="{BB962C8B-B14F-4D97-AF65-F5344CB8AC3E}">
        <p14:creationId xmlns:p14="http://schemas.microsoft.com/office/powerpoint/2010/main" val="458532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4800" b="1" dirty="0" smtClean="0">
                <a:latin typeface="Times New Roman" pitchFamily="18" charset="0"/>
                <a:cs typeface="Times New Roman" pitchFamily="18" charset="0"/>
              </a:rPr>
              <a:t>Joshua 3:16-17 KJB</a:t>
            </a:r>
            <a:endParaRPr lang="en-US" sz="4800" b="1" dirty="0">
              <a:latin typeface="Times New Roman" pitchFamily="18" charset="0"/>
              <a:cs typeface="Times New Roman" pitchFamily="18" charset="0"/>
            </a:endParaRPr>
          </a:p>
        </p:txBody>
      </p:sp>
      <p:sp>
        <p:nvSpPr>
          <p:cNvPr id="2" name="Content Placeholder 1"/>
          <p:cNvSpPr>
            <a:spLocks noGrp="1"/>
          </p:cNvSpPr>
          <p:nvPr>
            <p:ph idx="1"/>
          </p:nvPr>
        </p:nvSpPr>
        <p:spPr>
          <a:xfrm>
            <a:off x="90151" y="1326524"/>
            <a:ext cx="11990231" cy="5422006"/>
          </a:xfrm>
        </p:spPr>
        <p:txBody>
          <a:bodyPr anchor="ctr">
            <a:noAutofit/>
          </a:bodyPr>
          <a:lstStyle/>
          <a:p>
            <a:r>
              <a:rPr lang="en-US" sz="4000" dirty="0" smtClean="0">
                <a:latin typeface="Times New Roman" pitchFamily="18" charset="0"/>
                <a:cs typeface="Times New Roman" pitchFamily="18" charset="0"/>
              </a:rPr>
              <a:t>The city of </a:t>
            </a:r>
            <a:r>
              <a:rPr lang="en-US" sz="4000" b="1" dirty="0" smtClean="0">
                <a:solidFill>
                  <a:srgbClr val="FFFF00"/>
                </a:solidFill>
                <a:latin typeface="Times New Roman" pitchFamily="18" charset="0"/>
                <a:cs typeface="Times New Roman" pitchFamily="18" charset="0"/>
              </a:rPr>
              <a:t>Adam</a:t>
            </a:r>
            <a:r>
              <a:rPr lang="en-US" sz="4000" dirty="0" smtClean="0">
                <a:latin typeface="Times New Roman" pitchFamily="18" charset="0"/>
                <a:cs typeface="Times New Roman" pitchFamily="18" charset="0"/>
              </a:rPr>
              <a:t> (Jesus is the second/last Adam) was far to </a:t>
            </a:r>
            <a:r>
              <a:rPr lang="en-US" sz="4000" b="1" dirty="0" smtClean="0">
                <a:solidFill>
                  <a:srgbClr val="FFFF00"/>
                </a:solidFill>
                <a:latin typeface="Times New Roman" pitchFamily="18" charset="0"/>
                <a:cs typeface="Times New Roman" pitchFamily="18" charset="0"/>
              </a:rPr>
              <a:t>the North</a:t>
            </a:r>
            <a:r>
              <a:rPr lang="en-US" sz="4000" dirty="0" smtClean="0">
                <a:latin typeface="Times New Roman" pitchFamily="18" charset="0"/>
                <a:cs typeface="Times New Roman" pitchFamily="18" charset="0"/>
              </a:rPr>
              <a:t> (Heaven), and the waters ceased (and stood up, as Michael (</a:t>
            </a:r>
            <a:r>
              <a:rPr lang="en-US" sz="4000" b="1" dirty="0" smtClean="0">
                <a:solidFill>
                  <a:srgbClr val="00B050"/>
                </a:solidFill>
                <a:latin typeface="Times New Roman" pitchFamily="18" charset="0"/>
                <a:cs typeface="Times New Roman" pitchFamily="18" charset="0"/>
              </a:rPr>
              <a:t>Dan.</a:t>
            </a:r>
            <a:r>
              <a:rPr lang="en-US" sz="4000" dirty="0" smtClean="0">
                <a:latin typeface="Times New Roman" pitchFamily="18" charset="0"/>
                <a:cs typeface="Times New Roman" pitchFamily="18" charset="0"/>
              </a:rPr>
              <a:t> 12:1; </a:t>
            </a:r>
            <a:r>
              <a:rPr lang="en-US" sz="4000" b="1" dirty="0" smtClean="0">
                <a:solidFill>
                  <a:srgbClr val="00B050"/>
                </a:solidFill>
                <a:latin typeface="Times New Roman" pitchFamily="18" charset="0"/>
                <a:cs typeface="Times New Roman" pitchFamily="18" charset="0"/>
              </a:rPr>
              <a:t>Luke</a:t>
            </a:r>
            <a:r>
              <a:rPr lang="en-US" sz="4000" dirty="0" smtClean="0">
                <a:latin typeface="Times New Roman" pitchFamily="18" charset="0"/>
                <a:cs typeface="Times New Roman" pitchFamily="18" charset="0"/>
              </a:rPr>
              <a:t> 13:35) for the harvest of souls was in, the water overflowed (Holy Spirit poured out)) allowing the peoples Israel to Cross-Over on dry ground, and yet there were waters that still flowed southward toward the Salt Sea (those who had no yet heard the message, but soon the waters would cease flowing there also, until all who would had </a:t>
            </a:r>
            <a:r>
              <a:rPr lang="en-US" sz="4000" b="1" dirty="0" smtClean="0">
                <a:solidFill>
                  <a:srgbClr val="00B0F0"/>
                </a:solidFill>
                <a:latin typeface="Times New Roman" pitchFamily="18" charset="0"/>
                <a:cs typeface="Times New Roman" pitchFamily="18" charset="0"/>
              </a:rPr>
              <a:t>“Crossed”</a:t>
            </a:r>
            <a:r>
              <a:rPr lang="en-US" sz="4000" dirty="0" smtClean="0">
                <a:latin typeface="Times New Roman" pitchFamily="18" charset="0"/>
                <a:cs typeface="Times New Roman" pitchFamily="18" charset="0"/>
              </a:rPr>
              <a:t>- </a:t>
            </a:r>
            <a:r>
              <a:rPr lang="en-US" sz="4000" b="1" u="sng" dirty="0" smtClean="0">
                <a:latin typeface="Times New Roman" pitchFamily="18" charset="0"/>
                <a:cs typeface="Times New Roman" pitchFamily="18" charset="0"/>
              </a:rPr>
              <a:t>over</a:t>
            </a:r>
            <a:r>
              <a:rPr lang="en-US" sz="4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488147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563" y="521155"/>
            <a:ext cx="10027227" cy="563231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Waters dried up. Usually in Scripture that was a bad thing </a:t>
            </a:r>
            <a:r>
              <a:rPr lang="en-US" sz="3600" dirty="0" smtClean="0">
                <a:latin typeface="Times New Roman" panose="02020603050405020304" pitchFamily="18" charset="0"/>
                <a:cs typeface="Times New Roman" panose="02020603050405020304" pitchFamily="18" charset="0"/>
              </a:rPr>
              <a:t>symbolically or </a:t>
            </a:r>
            <a:r>
              <a:rPr lang="en-US" sz="3600" dirty="0" smtClean="0">
                <a:latin typeface="Times New Roman" panose="02020603050405020304" pitchFamily="18" charset="0"/>
                <a:cs typeface="Times New Roman" panose="02020603050405020304" pitchFamily="18" charset="0"/>
              </a:rPr>
              <a:t>spiritually</a:t>
            </a:r>
            <a:r>
              <a:rPr lang="en-US" sz="3600" dirty="0" smtClean="0">
                <a:latin typeface="Times New Roman" panose="02020603050405020304" pitchFamily="18" charset="0"/>
                <a:cs typeface="Times New Roman" panose="02020603050405020304" pitchFamily="18" charset="0"/>
              </a:rPr>
              <a:t>.</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However, </a:t>
            </a:r>
            <a:r>
              <a:rPr lang="en-US" sz="3600" dirty="0" smtClean="0">
                <a:latin typeface="Times New Roman" panose="02020603050405020304" pitchFamily="18" charset="0"/>
                <a:cs typeface="Times New Roman" panose="02020603050405020304" pitchFamily="18" charset="0"/>
              </a:rPr>
              <a:t>in this case it is a positive thing</a:t>
            </a:r>
            <a:r>
              <a:rPr lang="en-US" sz="3600" dirty="0" smtClean="0">
                <a:latin typeface="Times New Roman" panose="02020603050405020304" pitchFamily="18" charset="0"/>
                <a:cs typeface="Times New Roman" panose="02020603050405020304" pitchFamily="18" charset="0"/>
              </a:rPr>
              <a:t>.</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Jesus </a:t>
            </a:r>
            <a:r>
              <a:rPr lang="en-US" sz="3600" dirty="0" smtClean="0">
                <a:latin typeface="Times New Roman" panose="02020603050405020304" pitchFamily="18" charset="0"/>
                <a:cs typeface="Times New Roman" panose="02020603050405020304" pitchFamily="18" charset="0"/>
              </a:rPr>
              <a:t>is the waters that was dried up and created dry land or bridge between heaven and earth so that we may cross over</a:t>
            </a:r>
            <a:r>
              <a:rPr lang="en-US" sz="3600" dirty="0" smtClean="0">
                <a:latin typeface="Times New Roman" panose="02020603050405020304" pitchFamily="18" charset="0"/>
                <a:cs typeface="Times New Roman" panose="02020603050405020304" pitchFamily="18" charset="0"/>
              </a:rPr>
              <a:t>!</a:t>
            </a:r>
          </a:p>
          <a:p>
            <a:pPr algn="ctr"/>
            <a:endParaRPr lang="en-US" sz="3600" dirty="0">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AMEN</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2406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Tree>
    <p:extLst>
      <p:ext uri="{BB962C8B-B14F-4D97-AF65-F5344CB8AC3E}">
        <p14:creationId xmlns:p14="http://schemas.microsoft.com/office/powerpoint/2010/main" val="600920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12" y="0"/>
            <a:ext cx="11884633" cy="6861960"/>
          </a:xfrm>
          <a:prstGeom prst="rect">
            <a:avLst/>
          </a:prstGeom>
        </p:spPr>
      </p:pic>
    </p:spTree>
    <p:extLst>
      <p:ext uri="{BB962C8B-B14F-4D97-AF65-F5344CB8AC3E}">
        <p14:creationId xmlns:p14="http://schemas.microsoft.com/office/powerpoint/2010/main" val="478057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145" y="115888"/>
            <a:ext cx="10873073" cy="6632575"/>
          </a:xfrm>
        </p:spPr>
      </p:pic>
    </p:spTree>
    <p:extLst>
      <p:ext uri="{BB962C8B-B14F-4D97-AF65-F5344CB8AC3E}">
        <p14:creationId xmlns:p14="http://schemas.microsoft.com/office/powerpoint/2010/main" val="1588704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What is an Irreducible-Complex System?</a:t>
            </a:r>
            <a:endParaRPr lang="en-US" sz="54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10612"/>
            <a:ext cx="6375042" cy="56473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042" y="1210612"/>
            <a:ext cx="5816957" cy="5647388"/>
          </a:xfrm>
          <a:prstGeom prst="rect">
            <a:avLst/>
          </a:prstGeom>
        </p:spPr>
      </p:pic>
    </p:spTree>
    <p:extLst>
      <p:ext uri="{BB962C8B-B14F-4D97-AF65-F5344CB8AC3E}">
        <p14:creationId xmlns:p14="http://schemas.microsoft.com/office/powerpoint/2010/main" val="628576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52" y="0"/>
            <a:ext cx="12003110" cy="1325563"/>
          </a:xfrm>
        </p:spPr>
        <p:txBody>
          <a:bodyPr>
            <a:normAutofit/>
          </a:bodyPr>
          <a:lstStyle/>
          <a:p>
            <a:pPr algn="ctr"/>
            <a:r>
              <a:rPr lang="en-US" sz="5400" b="1" dirty="0" smtClean="0"/>
              <a:t>What is an Irreducible-Complex System?</a:t>
            </a:r>
            <a:endParaRPr lang="en-US" sz="54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52282"/>
            <a:ext cx="12192000" cy="5505718"/>
          </a:xfrm>
        </p:spPr>
      </p:pic>
    </p:spTree>
    <p:extLst>
      <p:ext uri="{BB962C8B-B14F-4D97-AF65-F5344CB8AC3E}">
        <p14:creationId xmlns:p14="http://schemas.microsoft.com/office/powerpoint/2010/main" val="3923372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3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General Crop 3 - Master Copy</Template>
  <TotalTime>722</TotalTime>
  <Words>1937</Words>
  <Application>Microsoft Office PowerPoint</Application>
  <PresentationFormat>Custom</PresentationFormat>
  <Paragraphs>241</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31_office theme</vt:lpstr>
      <vt:lpstr>PowerPoint Presentation</vt:lpstr>
      <vt:lpstr>Cross-Over Xperience - Part 3</vt:lpstr>
      <vt:lpstr>PowerPoint Presentation</vt:lpstr>
      <vt:lpstr>PowerPoint Presentation</vt:lpstr>
      <vt:lpstr>Joshua 3:1-5 KJB</vt:lpstr>
      <vt:lpstr>PowerPoint Presentation</vt:lpstr>
      <vt:lpstr>PowerPoint Presentation</vt:lpstr>
      <vt:lpstr>What is an Irreducible-Complex System?</vt:lpstr>
      <vt:lpstr>What is an Irreducible-Complex System?</vt:lpstr>
      <vt:lpstr>PowerPoint Presentation</vt:lpstr>
      <vt:lpstr>PowerPoint Presentation</vt:lpstr>
      <vt:lpstr>John 12:32-33 NKJV</vt:lpstr>
      <vt:lpstr>PowerPoint Presentation</vt:lpstr>
      <vt:lpstr>John 3:30 KJB</vt:lpstr>
      <vt:lpstr>More, more …</vt:lpstr>
      <vt:lpstr>Joshua 3:1 KJB</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In the OT, Joshua is a type of Jesus Christ …</vt:lpstr>
      <vt:lpstr>Deuteronomy 7:1 KJB</vt:lpstr>
      <vt:lpstr>Leviticus 18:2-5 KJB</vt:lpstr>
      <vt:lpstr>Leviticus 18:24-26 KJB</vt:lpstr>
      <vt:lpstr>Leviticus 18:27-30 KJB</vt:lpstr>
      <vt:lpstr>Deuteronomy 6:17-19 KJB</vt:lpstr>
      <vt:lpstr>Acts 7:45 KJB</vt:lpstr>
      <vt:lpstr>Acts 13:19 KJB</vt:lpstr>
      <vt:lpstr>Joshua, a Possessed, Cast out, 7</vt:lpstr>
      <vt:lpstr>Joshua, a Possessed, Cast out, 7</vt:lpstr>
      <vt:lpstr>So long as the 7 nations were not cast out, they would be a hindrance, temptation, and a scourge to Israel, slowly eating out the heart of the nation, so too in our own lives.</vt:lpstr>
      <vt:lpstr>Termites illustration:</vt:lpstr>
      <vt:lpstr>Termites illustration - Deuteronomy 7:1 KJB</vt:lpstr>
      <vt:lpstr>Joshua 3:2 KJB</vt:lpstr>
      <vt:lpstr>Joshua 3:3 KJB</vt:lpstr>
      <vt:lpstr>Joshua 3:4 KJB</vt:lpstr>
      <vt:lpstr>After 3 Days, Joshua (Jesus) was magnified!</vt:lpstr>
      <vt:lpstr>Joshua 3:8-10 KJB</vt:lpstr>
      <vt:lpstr>Joshua 3:11-13 KJB</vt:lpstr>
      <vt:lpstr>1 Peter 4:17 NKJV</vt:lpstr>
      <vt:lpstr>PowerPoint Presentation</vt:lpstr>
      <vt:lpstr>Joshua 3:15 KJB (Harvest Time)</vt:lpstr>
      <vt:lpstr>Joshua 3:16-17 KJB</vt:lpstr>
      <vt:lpstr>PowerPoint Presentation</vt:lpstr>
      <vt:lpstr>Joshua 3:16-17 KJB</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AWHN</dc:creator>
  <cp:lastModifiedBy>AWHN</cp:lastModifiedBy>
  <cp:revision>115</cp:revision>
  <dcterms:created xsi:type="dcterms:W3CDTF">2019-03-04T23:26:31Z</dcterms:created>
  <dcterms:modified xsi:type="dcterms:W3CDTF">2019-03-06T12:10:49Z</dcterms:modified>
</cp:coreProperties>
</file>