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64" r:id="rId2"/>
  </p:sldMasterIdLst>
  <p:notesMasterIdLst>
    <p:notesMasterId r:id="rId28"/>
  </p:notesMasterIdLst>
  <p:sldIdLst>
    <p:sldId id="1264" r:id="rId3"/>
    <p:sldId id="1265" r:id="rId4"/>
    <p:sldId id="1270" r:id="rId5"/>
    <p:sldId id="1268" r:id="rId6"/>
    <p:sldId id="1267" r:id="rId7"/>
    <p:sldId id="1269" r:id="rId8"/>
    <p:sldId id="1240" r:id="rId9"/>
    <p:sldId id="1271" r:id="rId10"/>
    <p:sldId id="1272" r:id="rId11"/>
    <p:sldId id="1273" r:id="rId12"/>
    <p:sldId id="1275" r:id="rId13"/>
    <p:sldId id="1276" r:id="rId14"/>
    <p:sldId id="1277" r:id="rId15"/>
    <p:sldId id="1278" r:id="rId16"/>
    <p:sldId id="1279" r:id="rId17"/>
    <p:sldId id="1283" r:id="rId18"/>
    <p:sldId id="1248" r:id="rId19"/>
    <p:sldId id="1280" r:id="rId20"/>
    <p:sldId id="1287" r:id="rId21"/>
    <p:sldId id="1281" r:id="rId22"/>
    <p:sldId id="1282" r:id="rId23"/>
    <p:sldId id="1284" r:id="rId24"/>
    <p:sldId id="1285" r:id="rId25"/>
    <p:sldId id="1286" r:id="rId26"/>
    <p:sldId id="12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E2C89-24E7-44B2-ABE7-E40E2AA49E72}"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E416-27E1-44BA-9F0D-5643F51B62DA}" type="slidenum">
              <a:rPr lang="en-US" smtClean="0"/>
              <a:t>‹#›</a:t>
            </a:fld>
            <a:endParaRPr lang="en-US"/>
          </a:p>
        </p:txBody>
      </p:sp>
    </p:spTree>
    <p:extLst>
      <p:ext uri="{BB962C8B-B14F-4D97-AF65-F5344CB8AC3E}">
        <p14:creationId xmlns:p14="http://schemas.microsoft.com/office/powerpoint/2010/main" val="12446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629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48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943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336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8117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4460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892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1573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078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8949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005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8916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7124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643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55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766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20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568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347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710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814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053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8817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3/5/2019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1338876"/>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9593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Revelation </a:t>
            </a:r>
            <a:r>
              <a:rPr lang="en-US" sz="6600" b="1" dirty="0" smtClean="0">
                <a:solidFill>
                  <a:prstClr val="white"/>
                </a:solidFill>
                <a:latin typeface="Times New Roman" panose="02020603050405020304" pitchFamily="18" charset="0"/>
                <a:cs typeface="Times New Roman" panose="02020603050405020304" pitchFamily="18" charset="0"/>
              </a:rPr>
              <a:t>14:6-7 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600" baseline="30000" dirty="0" smtClean="0">
                <a:latin typeface="Times New Roman" panose="02020603050405020304" pitchFamily="18" charset="0"/>
                <a:cs typeface="Times New Roman" panose="02020603050405020304" pitchFamily="18" charset="0"/>
              </a:rPr>
              <a:t>6</a:t>
            </a:r>
            <a:r>
              <a:rPr lang="en-US" sz="3600" baseline="30000" dirty="0">
                <a:latin typeface="Times New Roman" panose="02020603050405020304" pitchFamily="18" charset="0"/>
                <a:cs typeface="Times New Roman" panose="02020603050405020304" pitchFamily="18" charset="0"/>
              </a:rPr>
              <a:t> </a:t>
            </a:r>
            <a:r>
              <a:rPr lang="en-US" sz="3600" dirty="0" smtClean="0"/>
              <a:t>And </a:t>
            </a:r>
            <a:r>
              <a:rPr lang="en-US" sz="3600" dirty="0"/>
              <a:t>I saw another angel fly in the midst of heaven, having the everlasting gospel to preach unto them that dwell on the earth, and to </a:t>
            </a:r>
            <a:r>
              <a:rPr lang="en-US" sz="3600" b="1" u="sng" dirty="0"/>
              <a:t>every nation</a:t>
            </a:r>
            <a:r>
              <a:rPr lang="en-US" sz="3600" dirty="0"/>
              <a:t>, and kindred, and tongue, and </a:t>
            </a:r>
            <a:r>
              <a:rPr lang="en-US" sz="3600" dirty="0" smtClean="0"/>
              <a:t>people,</a:t>
            </a:r>
            <a:endParaRPr lang="en-US" sz="3600" dirty="0"/>
          </a:p>
          <a:p>
            <a:endParaRPr lang="en-US" sz="1000" dirty="0"/>
          </a:p>
          <a:p>
            <a:r>
              <a:rPr lang="en-US" sz="3600" baseline="30000" dirty="0" smtClean="0">
                <a:latin typeface="Times New Roman" panose="02020603050405020304" pitchFamily="18" charset="0"/>
                <a:cs typeface="Times New Roman" panose="02020603050405020304" pitchFamily="18" charset="0"/>
              </a:rPr>
              <a:t>7</a:t>
            </a:r>
            <a:r>
              <a:rPr lang="en-US" sz="3600" baseline="30000" dirty="0">
                <a:latin typeface="Times New Roman" panose="02020603050405020304" pitchFamily="18" charset="0"/>
                <a:cs typeface="Times New Roman" panose="02020603050405020304" pitchFamily="18" charset="0"/>
              </a:rPr>
              <a:t> </a:t>
            </a:r>
            <a:r>
              <a:rPr lang="en-US" sz="3600" dirty="0" smtClean="0"/>
              <a:t>Saying </a:t>
            </a:r>
            <a:r>
              <a:rPr lang="en-US" sz="3600" dirty="0"/>
              <a:t>with a loud voice, </a:t>
            </a:r>
            <a:r>
              <a:rPr lang="en-US" sz="3600" b="1" u="sng" dirty="0">
                <a:solidFill>
                  <a:srgbClr val="FFFF00"/>
                </a:solidFill>
              </a:rPr>
              <a:t>Fear God</a:t>
            </a:r>
            <a:r>
              <a:rPr lang="en-US" sz="3600" dirty="0"/>
              <a:t>, and </a:t>
            </a:r>
            <a:r>
              <a:rPr lang="en-US" sz="3600" b="1" u="sng" dirty="0">
                <a:solidFill>
                  <a:srgbClr val="FFFF00"/>
                </a:solidFill>
              </a:rPr>
              <a:t>give glory to him</a:t>
            </a:r>
            <a:r>
              <a:rPr lang="en-US" sz="3600" dirty="0"/>
              <a:t>; for the hour of </a:t>
            </a:r>
            <a:r>
              <a:rPr lang="en-US" sz="3600" b="1" u="sng" dirty="0">
                <a:solidFill>
                  <a:srgbClr val="FFFF00"/>
                </a:solidFill>
              </a:rPr>
              <a:t>his judgment</a:t>
            </a:r>
            <a:r>
              <a:rPr lang="en-US" sz="3600" dirty="0"/>
              <a:t> is come: and </a:t>
            </a:r>
            <a:r>
              <a:rPr lang="en-US" sz="3600" b="1" u="sng" dirty="0">
                <a:solidFill>
                  <a:srgbClr val="FFFF00"/>
                </a:solidFill>
              </a:rPr>
              <a:t>worship him</a:t>
            </a:r>
            <a:r>
              <a:rPr lang="en-US" sz="3600" dirty="0"/>
              <a:t> that made heaven, and earth, and the sea, and the fountains of waters</a:t>
            </a:r>
            <a:r>
              <a:rPr lang="en-US" sz="3600" dirty="0" smtClean="0"/>
              <a:t>.</a:t>
            </a:r>
            <a:endParaRPr lang="en-US" sz="3600" dirty="0"/>
          </a:p>
        </p:txBody>
      </p:sp>
    </p:spTree>
    <p:extLst>
      <p:ext uri="{BB962C8B-B14F-4D97-AF65-F5344CB8AC3E}">
        <p14:creationId xmlns:p14="http://schemas.microsoft.com/office/powerpoint/2010/main" val="468644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000" b="1" dirty="0" smtClean="0"/>
              <a:t>The Song of Moses &amp; the Lamb is truly the Sabbath Psalm, of having entered into His </a:t>
            </a:r>
            <a:r>
              <a:rPr lang="en-US" sz="4000" b="1" u="sng" dirty="0" smtClean="0"/>
              <a:t>rest</a:t>
            </a:r>
            <a:r>
              <a:rPr lang="en-US" sz="4000" b="1" dirty="0" smtClean="0"/>
              <a:t>, which He </a:t>
            </a:r>
            <a:r>
              <a:rPr lang="en-US" sz="4000" b="1" u="sng" dirty="0" smtClean="0"/>
              <a:t>promised</a:t>
            </a:r>
            <a:r>
              <a:rPr lang="en-US" sz="4000" b="1" dirty="0" smtClean="0"/>
              <a:t>.</a:t>
            </a:r>
            <a:endParaRPr lang="en-US" sz="40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600" dirty="0" smtClean="0"/>
              <a:t>Mat 26:30</a:t>
            </a:r>
            <a:r>
              <a:rPr lang="en-US" sz="3600" dirty="0"/>
              <a:t> </a:t>
            </a:r>
            <a:r>
              <a:rPr lang="en-US" sz="3600" dirty="0" smtClean="0"/>
              <a:t>KJB </a:t>
            </a:r>
            <a:r>
              <a:rPr lang="en-US" sz="3600" dirty="0"/>
              <a:t>And when they had sung an hymn, they went out </a:t>
            </a:r>
            <a:r>
              <a:rPr lang="en-US" sz="3600" b="1" u="sng" dirty="0"/>
              <a:t>into the mount</a:t>
            </a:r>
            <a:r>
              <a:rPr lang="en-US" sz="3600" dirty="0"/>
              <a:t> of </a:t>
            </a:r>
            <a:r>
              <a:rPr lang="en-US" sz="3600" dirty="0" smtClean="0"/>
              <a:t>Olives.</a:t>
            </a:r>
          </a:p>
          <a:p>
            <a:endParaRPr lang="en-US" sz="1000" dirty="0"/>
          </a:p>
          <a:p>
            <a:r>
              <a:rPr lang="en-US" sz="3600" dirty="0" smtClean="0"/>
              <a:t>Mar 14:26</a:t>
            </a:r>
            <a:r>
              <a:rPr lang="en-US" sz="3600" dirty="0"/>
              <a:t> </a:t>
            </a:r>
            <a:r>
              <a:rPr lang="en-US" sz="3600" dirty="0" smtClean="0"/>
              <a:t>KJB </a:t>
            </a:r>
            <a:r>
              <a:rPr lang="en-US" sz="3600" dirty="0"/>
              <a:t>And when they had sung an hymn, they went out </a:t>
            </a:r>
            <a:r>
              <a:rPr lang="en-US" sz="3600" b="1" u="sng" dirty="0"/>
              <a:t>into the mount</a:t>
            </a:r>
            <a:r>
              <a:rPr lang="en-US" sz="3600" dirty="0"/>
              <a:t> of </a:t>
            </a:r>
            <a:r>
              <a:rPr lang="en-US" sz="3600" dirty="0" smtClean="0"/>
              <a:t>Olives.</a:t>
            </a:r>
          </a:p>
          <a:p>
            <a:endParaRPr lang="en-US" sz="1000" b="1" dirty="0"/>
          </a:p>
          <a:p>
            <a:r>
              <a:rPr lang="en-US" sz="3600" dirty="0" err="1" smtClean="0"/>
              <a:t>Psa</a:t>
            </a:r>
            <a:r>
              <a:rPr lang="en-US" sz="3600" dirty="0" smtClean="0"/>
              <a:t> </a:t>
            </a:r>
            <a:r>
              <a:rPr lang="en-US" sz="3600" dirty="0"/>
              <a:t>92:1 </a:t>
            </a:r>
            <a:r>
              <a:rPr lang="en-US" sz="3600" dirty="0" smtClean="0"/>
              <a:t>KJB </a:t>
            </a:r>
            <a:r>
              <a:rPr lang="en-US" sz="3600" b="1" dirty="0"/>
              <a:t>A Psalm </a:t>
            </a:r>
            <a:r>
              <a:rPr lang="en-US" sz="3600" b="1" i="1" dirty="0"/>
              <a:t>or</a:t>
            </a:r>
            <a:r>
              <a:rPr lang="en-US" sz="3600" b="1" dirty="0"/>
              <a:t> Song for the </a:t>
            </a:r>
            <a:r>
              <a:rPr lang="en-US" sz="3600" b="1" dirty="0" err="1"/>
              <a:t>sabbath</a:t>
            </a:r>
            <a:r>
              <a:rPr lang="en-US" sz="3600" b="1" dirty="0"/>
              <a:t> day.</a:t>
            </a:r>
            <a:r>
              <a:rPr lang="en-US" sz="3600" dirty="0"/>
              <a:t> </a:t>
            </a:r>
            <a:r>
              <a:rPr lang="en-US" sz="3600" i="1" dirty="0"/>
              <a:t>It is a</a:t>
            </a:r>
            <a:r>
              <a:rPr lang="en-US" sz="3600" dirty="0"/>
              <a:t> good </a:t>
            </a:r>
            <a:r>
              <a:rPr lang="en-US" sz="3600" i="1" dirty="0"/>
              <a:t>thing</a:t>
            </a:r>
            <a:r>
              <a:rPr lang="en-US" sz="3600" dirty="0"/>
              <a:t> to give thanks unto the LORD, and to sing praises unto </a:t>
            </a:r>
            <a:r>
              <a:rPr lang="en-US" sz="3600" dirty="0" smtClean="0"/>
              <a:t>thy </a:t>
            </a:r>
            <a:r>
              <a:rPr lang="en-US" sz="3600" dirty="0"/>
              <a:t>name, O most High</a:t>
            </a:r>
            <a:r>
              <a:rPr lang="en-US" sz="3600" dirty="0" smtClean="0"/>
              <a:t>:</a:t>
            </a:r>
            <a:endParaRPr lang="en-US" sz="3600" dirty="0"/>
          </a:p>
        </p:txBody>
      </p:sp>
    </p:spTree>
    <p:extLst>
      <p:ext uri="{BB962C8B-B14F-4D97-AF65-F5344CB8AC3E}">
        <p14:creationId xmlns:p14="http://schemas.microsoft.com/office/powerpoint/2010/main" val="2991028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fontScale="90000"/>
          </a:bodyPr>
          <a:lstStyle/>
          <a:p>
            <a:pPr algn="ctr"/>
            <a:r>
              <a:rPr lang="en-US" sz="6600" b="1" dirty="0">
                <a:solidFill>
                  <a:prstClr val="white"/>
                </a:solidFill>
                <a:latin typeface="Times New Roman" panose="02020603050405020304" pitchFamily="18" charset="0"/>
                <a:cs typeface="Times New Roman" panose="02020603050405020304" pitchFamily="18" charset="0"/>
              </a:rPr>
              <a:t>Great </a:t>
            </a:r>
            <a:r>
              <a:rPr lang="en-US" sz="6600" b="1" dirty="0" smtClean="0">
                <a:solidFill>
                  <a:prstClr val="white"/>
                </a:solidFill>
                <a:latin typeface="Times New Roman" panose="02020603050405020304" pitchFamily="18" charset="0"/>
                <a:cs typeface="Times New Roman" panose="02020603050405020304" pitchFamily="18" charset="0"/>
              </a:rPr>
              <a:t>Controversy (1911) </a:t>
            </a:r>
            <a:r>
              <a:rPr lang="en-US" sz="6600" b="1" dirty="0">
                <a:solidFill>
                  <a:prstClr val="white"/>
                </a:solidFill>
                <a:latin typeface="Times New Roman" panose="02020603050405020304" pitchFamily="18" charset="0"/>
                <a:cs typeface="Times New Roman" panose="02020603050405020304" pitchFamily="18" charset="0"/>
              </a:rPr>
              <a:t>p. </a:t>
            </a:r>
            <a:r>
              <a:rPr lang="en-US" sz="6600" b="1" dirty="0" smtClean="0">
                <a:solidFill>
                  <a:prstClr val="white"/>
                </a:solidFill>
                <a:latin typeface="Times New Roman" panose="02020603050405020304" pitchFamily="18" charset="0"/>
                <a:cs typeface="Times New Roman" panose="02020603050405020304" pitchFamily="18" charset="0"/>
              </a:rPr>
              <a:t>648.3</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dirty="0" smtClean="0">
                <a:latin typeface="Times New Roman" panose="02020603050405020304" pitchFamily="18" charset="0"/>
                <a:cs typeface="Times New Roman" panose="02020603050405020304" pitchFamily="18" charset="0"/>
              </a:rPr>
              <a:t>“… And </a:t>
            </a:r>
            <a:r>
              <a:rPr lang="en-US" sz="4800" dirty="0">
                <a:latin typeface="Times New Roman" panose="02020603050405020304" pitchFamily="18" charset="0"/>
                <a:cs typeface="Times New Roman" panose="02020603050405020304" pitchFamily="18" charset="0"/>
              </a:rPr>
              <a:t>they sing “a new song” before the throne, a song which no man can learn save the hundred and forty and four thousand. It is the song of Moses and the Lamb—a song of deliverance. None but the hundred and forty-four thousand can learn that song; </a:t>
            </a:r>
            <a:r>
              <a:rPr lang="en-US" sz="4800" b="1" u="sng" dirty="0">
                <a:solidFill>
                  <a:srgbClr val="FFFF00"/>
                </a:solidFill>
                <a:latin typeface="Times New Roman" panose="02020603050405020304" pitchFamily="18" charset="0"/>
                <a:cs typeface="Times New Roman" panose="02020603050405020304" pitchFamily="18" charset="0"/>
              </a:rPr>
              <a:t>for it is the song of their experience</a:t>
            </a:r>
            <a:r>
              <a:rPr lang="en-US" sz="4800" dirty="0">
                <a:latin typeface="Times New Roman" panose="02020603050405020304" pitchFamily="18" charset="0"/>
                <a:cs typeface="Times New Roman" panose="02020603050405020304" pitchFamily="18" charset="0"/>
              </a:rPr>
              <a:t>—an experience such as no other </a:t>
            </a:r>
            <a:r>
              <a:rPr lang="en-US" sz="4800" b="1" dirty="0">
                <a:solidFill>
                  <a:srgbClr val="FFFF00"/>
                </a:solidFill>
                <a:latin typeface="Times New Roman" panose="02020603050405020304" pitchFamily="18" charset="0"/>
                <a:cs typeface="Times New Roman" panose="02020603050405020304" pitchFamily="18" charset="0"/>
              </a:rPr>
              <a:t>company</a:t>
            </a:r>
            <a:r>
              <a:rPr lang="en-US" sz="4800" dirty="0">
                <a:latin typeface="Times New Roman" panose="02020603050405020304" pitchFamily="18" charset="0"/>
                <a:cs typeface="Times New Roman" panose="02020603050405020304" pitchFamily="18" charset="0"/>
              </a:rPr>
              <a:t> have ever had</a:t>
            </a:r>
            <a:r>
              <a:rPr lang="en-US" sz="4800" dirty="0" smtClean="0">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49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RH March 9, 1905, par. </a:t>
            </a:r>
            <a:r>
              <a:rPr lang="en-US" sz="6600" b="1" dirty="0" smtClean="0">
                <a:solidFill>
                  <a:prstClr val="white"/>
                </a:solidFill>
                <a:latin typeface="Times New Roman" panose="02020603050405020304" pitchFamily="18" charset="0"/>
                <a:cs typeface="Times New Roman" panose="02020603050405020304" pitchFamily="18" charset="0"/>
              </a:rPr>
              <a:t>4</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dirty="0" smtClean="0">
                <a:latin typeface="Times New Roman" panose="02020603050405020304" pitchFamily="18" charset="0"/>
                <a:cs typeface="Times New Roman" panose="02020603050405020304" pitchFamily="18" charset="0"/>
              </a:rPr>
              <a:t>“… Let </a:t>
            </a:r>
            <a:r>
              <a:rPr lang="en-US" sz="4800" dirty="0">
                <a:latin typeface="Times New Roman" panose="02020603050405020304" pitchFamily="18" charset="0"/>
                <a:cs typeface="Times New Roman" panose="02020603050405020304" pitchFamily="18" charset="0"/>
              </a:rPr>
              <a:t>us strive with all the power that God has given us to be among the hundred and forty-four thousand</a:t>
            </a:r>
            <a:r>
              <a:rPr lang="en-US" sz="4800" dirty="0" smtClean="0">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879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fontScale="90000"/>
          </a:bodyPr>
          <a:lstStyle/>
          <a:p>
            <a:pPr algn="ctr"/>
            <a:r>
              <a:rPr lang="en-US" sz="6600" b="1" dirty="0">
                <a:solidFill>
                  <a:prstClr val="white"/>
                </a:solidFill>
                <a:latin typeface="Times New Roman" panose="02020603050405020304" pitchFamily="18" charset="0"/>
                <a:cs typeface="Times New Roman" panose="02020603050405020304" pitchFamily="18" charset="0"/>
              </a:rPr>
              <a:t>Great </a:t>
            </a:r>
            <a:r>
              <a:rPr lang="en-US" sz="6600" b="1" dirty="0" smtClean="0">
                <a:solidFill>
                  <a:prstClr val="white"/>
                </a:solidFill>
                <a:latin typeface="Times New Roman" panose="02020603050405020304" pitchFamily="18" charset="0"/>
                <a:cs typeface="Times New Roman" panose="02020603050405020304" pitchFamily="18" charset="0"/>
              </a:rPr>
              <a:t>Controversy (1911) </a:t>
            </a:r>
            <a:r>
              <a:rPr lang="en-US" sz="6600" b="1" dirty="0">
                <a:solidFill>
                  <a:prstClr val="white"/>
                </a:solidFill>
                <a:latin typeface="Times New Roman" panose="02020603050405020304" pitchFamily="18" charset="0"/>
                <a:cs typeface="Times New Roman" panose="02020603050405020304" pitchFamily="18" charset="0"/>
              </a:rPr>
              <a:t>p. </a:t>
            </a:r>
            <a:r>
              <a:rPr lang="en-US" sz="6600" b="1" dirty="0" smtClean="0">
                <a:solidFill>
                  <a:prstClr val="white"/>
                </a:solidFill>
                <a:latin typeface="Times New Roman" panose="02020603050405020304" pitchFamily="18" charset="0"/>
                <a:cs typeface="Times New Roman" panose="02020603050405020304" pitchFamily="18" charset="0"/>
              </a:rPr>
              <a:t>648.3</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600" dirty="0" smtClean="0">
                <a:latin typeface="Times New Roman" panose="02020603050405020304" pitchFamily="18" charset="0"/>
                <a:cs typeface="Times New Roman" panose="02020603050405020304" pitchFamily="18" charset="0"/>
              </a:rPr>
              <a:t>“… Upon </a:t>
            </a:r>
            <a:r>
              <a:rPr lang="en-US" sz="3600" dirty="0">
                <a:latin typeface="Times New Roman" panose="02020603050405020304" pitchFamily="18" charset="0"/>
                <a:cs typeface="Times New Roman" panose="02020603050405020304" pitchFamily="18" charset="0"/>
              </a:rPr>
              <a:t>the crystal sea before the throne, that sea of glass as it were mingled with fire,—so resplendent is it with the glory of God,—are gathered the company that have “gotten the victory over the beast, and over his image, and over his mark, and over the number of his name.” With the Lamb upon Mount Zion, “having the harps of God,” they stand, </a:t>
            </a:r>
            <a:r>
              <a:rPr lang="en-US" sz="3600" b="1" u="sng" dirty="0">
                <a:solidFill>
                  <a:srgbClr val="FFFF00"/>
                </a:solidFill>
                <a:latin typeface="Times New Roman" panose="02020603050405020304" pitchFamily="18" charset="0"/>
                <a:cs typeface="Times New Roman" panose="02020603050405020304" pitchFamily="18" charset="0"/>
              </a:rPr>
              <a:t>the hundred and forty and four thousand</a:t>
            </a:r>
            <a:r>
              <a:rPr lang="en-US" sz="3600" dirty="0">
                <a:latin typeface="Times New Roman" panose="02020603050405020304" pitchFamily="18" charset="0"/>
                <a:cs typeface="Times New Roman" panose="02020603050405020304" pitchFamily="18" charset="0"/>
              </a:rPr>
              <a:t> that were redeemed from among men </a:t>
            </a:r>
            <a:r>
              <a:rPr lang="en-US" sz="3600" dirty="0" smtClean="0">
                <a:latin typeface="Times New Roman" panose="02020603050405020304" pitchFamily="18" charset="0"/>
                <a:cs typeface="Times New Roman" panose="02020603050405020304" pitchFamily="18" charset="0"/>
              </a:rPr>
              <a:t>…  </a:t>
            </a:r>
            <a:r>
              <a:rPr lang="en-US" sz="3600" dirty="0" smtClean="0">
                <a:solidFill>
                  <a:prstClr val="white"/>
                </a:solidFill>
                <a:latin typeface="Times New Roman" panose="02020603050405020304" pitchFamily="18" charset="0"/>
                <a:cs typeface="Times New Roman" panose="02020603050405020304" pitchFamily="18" charset="0"/>
              </a:rPr>
              <a:t>“</a:t>
            </a:r>
            <a:r>
              <a:rPr lang="en-US" sz="3600" dirty="0">
                <a:solidFill>
                  <a:prstClr val="white"/>
                </a:solidFill>
                <a:latin typeface="Times New Roman" panose="02020603050405020304" pitchFamily="18" charset="0"/>
                <a:cs typeface="Times New Roman" panose="02020603050405020304" pitchFamily="18" charset="0"/>
              </a:rPr>
              <a:t>These are they which follow the Lamb whithersoever He </a:t>
            </a:r>
            <a:r>
              <a:rPr lang="en-US" sz="3600" dirty="0" err="1">
                <a:solidFill>
                  <a:prstClr val="white"/>
                </a:solidFill>
                <a:latin typeface="Times New Roman" panose="02020603050405020304" pitchFamily="18" charset="0"/>
                <a:cs typeface="Times New Roman" panose="02020603050405020304" pitchFamily="18" charset="0"/>
              </a:rPr>
              <a:t>goeth</a:t>
            </a:r>
            <a:r>
              <a:rPr lang="en-US" sz="3600" dirty="0">
                <a:solidFill>
                  <a:prstClr val="white"/>
                </a:solidFill>
                <a:latin typeface="Times New Roman" panose="02020603050405020304" pitchFamily="18" charset="0"/>
                <a:cs typeface="Times New Roman" panose="02020603050405020304" pitchFamily="18" charset="0"/>
              </a:rPr>
              <a:t>.” These, having been </a:t>
            </a:r>
            <a:r>
              <a:rPr lang="en-US" sz="3600" b="1" dirty="0">
                <a:solidFill>
                  <a:srgbClr val="FFFF00"/>
                </a:solidFill>
                <a:latin typeface="Times New Roman" panose="02020603050405020304" pitchFamily="18" charset="0"/>
                <a:cs typeface="Times New Roman" panose="02020603050405020304" pitchFamily="18" charset="0"/>
              </a:rPr>
              <a:t>translated from the earth, from among the living</a:t>
            </a:r>
            <a:r>
              <a:rPr lang="en-US" sz="3600" dirty="0">
                <a:solidFill>
                  <a:prstClr val="white"/>
                </a:solidFill>
                <a:latin typeface="Times New Roman" panose="02020603050405020304" pitchFamily="18" charset="0"/>
                <a:cs typeface="Times New Roman" panose="02020603050405020304" pitchFamily="18" charset="0"/>
              </a:rPr>
              <a:t>, are counted as “the first fruits unto God and to the Lamb</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185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Autofit/>
          </a:bodyPr>
          <a:lstStyle/>
          <a:p>
            <a:pPr algn="ctr"/>
            <a:r>
              <a:rPr lang="en-US" sz="5600" b="1" dirty="0">
                <a:latin typeface="Times New Roman" panose="02020603050405020304" pitchFamily="18" charset="0"/>
                <a:cs typeface="Times New Roman" panose="02020603050405020304" pitchFamily="18" charset="0"/>
              </a:rPr>
              <a:t>A </a:t>
            </a:r>
            <a:r>
              <a:rPr lang="en-US" sz="5600" b="1" dirty="0">
                <a:solidFill>
                  <a:srgbClr val="FFFF00"/>
                </a:solidFill>
                <a:latin typeface="Times New Roman" panose="02020603050405020304" pitchFamily="18" charset="0"/>
                <a:cs typeface="Times New Roman" panose="02020603050405020304" pitchFamily="18" charset="0"/>
              </a:rPr>
              <a:t>CROSS</a:t>
            </a:r>
            <a:r>
              <a:rPr lang="en-US" sz="5600" b="1" dirty="0">
                <a:latin typeface="Times New Roman" panose="02020603050405020304" pitchFamily="18" charset="0"/>
                <a:cs typeface="Times New Roman" panose="02020603050405020304" pitchFamily="18" charset="0"/>
              </a:rPr>
              <a:t>ING-</a:t>
            </a:r>
            <a:r>
              <a:rPr lang="en-US" sz="5600" b="1" dirty="0">
                <a:solidFill>
                  <a:srgbClr val="FFFF00"/>
                </a:solidFill>
                <a:latin typeface="Times New Roman" panose="02020603050405020304" pitchFamily="18" charset="0"/>
                <a:cs typeface="Times New Roman" panose="02020603050405020304" pitchFamily="18" charset="0"/>
              </a:rPr>
              <a:t>OVER</a:t>
            </a:r>
            <a:r>
              <a:rPr lang="en-US" sz="5600" b="1" dirty="0">
                <a:latin typeface="Times New Roman" panose="02020603050405020304" pitchFamily="18" charset="0"/>
                <a:cs typeface="Times New Roman" panose="02020603050405020304" pitchFamily="18" charset="0"/>
              </a:rPr>
              <a:t> </a:t>
            </a:r>
            <a:r>
              <a:rPr lang="en-US" sz="5600" b="1" dirty="0" smtClean="0">
                <a:latin typeface="Times New Roman" panose="02020603050405020304" pitchFamily="18" charset="0"/>
                <a:cs typeface="Times New Roman" panose="02020603050405020304" pitchFamily="18" charset="0"/>
              </a:rPr>
              <a:t>EXPERIENCE</a:t>
            </a:r>
            <a:endParaRPr lang="en-US" sz="56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7150"/>
            <a:ext cx="12191999" cy="5530850"/>
          </a:xfrm>
        </p:spPr>
      </p:pic>
    </p:spTree>
    <p:extLst>
      <p:ext uri="{BB962C8B-B14F-4D97-AF65-F5344CB8AC3E}">
        <p14:creationId xmlns:p14="http://schemas.microsoft.com/office/powerpoint/2010/main" val="4223918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Exodus 13:9 KJB</a:t>
            </a:r>
            <a:br>
              <a:rPr lang="en-US" sz="4800" b="1" dirty="0" smtClean="0">
                <a:solidFill>
                  <a:prstClr val="white"/>
                </a:solidFill>
                <a:latin typeface="Times New Roman" panose="02020603050405020304" pitchFamily="18" charset="0"/>
                <a:cs typeface="Times New Roman" panose="02020603050405020304" pitchFamily="18" charset="0"/>
              </a:rPr>
            </a:br>
            <a:r>
              <a:rPr lang="en-US" sz="4800" b="1" dirty="0" smtClean="0">
                <a:solidFill>
                  <a:prstClr val="white"/>
                </a:solidFill>
                <a:latin typeface="Times New Roman" panose="02020603050405020304" pitchFamily="18" charset="0"/>
                <a:cs typeface="Times New Roman" panose="02020603050405020304" pitchFamily="18" charset="0"/>
              </a:rPr>
              <a:t>A </a:t>
            </a:r>
            <a:r>
              <a:rPr lang="en-US" sz="4800" b="1" dirty="0" smtClean="0">
                <a:solidFill>
                  <a:srgbClr val="FFFF00"/>
                </a:solidFill>
                <a:latin typeface="Times New Roman" panose="02020603050405020304" pitchFamily="18" charset="0"/>
                <a:cs typeface="Times New Roman" panose="02020603050405020304" pitchFamily="18" charset="0"/>
              </a:rPr>
              <a:t>Pass</a:t>
            </a:r>
            <a:r>
              <a:rPr lang="en-US" sz="4800" b="1" dirty="0" smtClean="0">
                <a:solidFill>
                  <a:prstClr val="white"/>
                </a:solidFill>
                <a:latin typeface="Times New Roman" panose="02020603050405020304" pitchFamily="18" charset="0"/>
                <a:cs typeface="Times New Roman" panose="02020603050405020304" pitchFamily="18" charset="0"/>
              </a:rPr>
              <a:t> (</a:t>
            </a:r>
            <a:r>
              <a:rPr lang="en-US" sz="4800" b="1" dirty="0" smtClean="0">
                <a:solidFill>
                  <a:srgbClr val="00B0F0"/>
                </a:solidFill>
                <a:latin typeface="Times New Roman" panose="02020603050405020304" pitchFamily="18" charset="0"/>
                <a:cs typeface="Times New Roman" panose="02020603050405020304" pitchFamily="18" charset="0"/>
              </a:rPr>
              <a:t>Cross</a:t>
            </a:r>
            <a:r>
              <a:rPr lang="en-US" sz="4800" b="1" dirty="0" smtClean="0">
                <a:solidFill>
                  <a:prstClr val="white"/>
                </a:solidFill>
                <a:latin typeface="Times New Roman" panose="02020603050405020304" pitchFamily="18" charset="0"/>
                <a:cs typeface="Times New Roman" panose="02020603050405020304" pitchFamily="18" charset="0"/>
              </a:rPr>
              <a:t>) – </a:t>
            </a:r>
            <a:r>
              <a:rPr lang="en-US" sz="4800" b="1" dirty="0" smtClean="0">
                <a:solidFill>
                  <a:srgbClr val="FFFF00"/>
                </a:solidFill>
                <a:latin typeface="Times New Roman" panose="02020603050405020304" pitchFamily="18" charset="0"/>
                <a:cs typeface="Times New Roman" panose="02020603050405020304" pitchFamily="18" charset="0"/>
              </a:rPr>
              <a:t>Over</a:t>
            </a:r>
            <a:r>
              <a:rPr lang="en-US" sz="4800" b="1" dirty="0" smtClean="0">
                <a:solidFill>
                  <a:prstClr val="white"/>
                </a:solidFill>
                <a:latin typeface="Times New Roman" panose="02020603050405020304" pitchFamily="18" charset="0"/>
                <a:cs typeface="Times New Roman" panose="02020603050405020304" pitchFamily="18" charset="0"/>
              </a:rPr>
              <a:t> </a:t>
            </a:r>
            <a:r>
              <a:rPr lang="en-US" sz="4800" b="1" dirty="0" err="1" smtClean="0">
                <a:solidFill>
                  <a:srgbClr val="00B0F0"/>
                </a:solidFill>
                <a:latin typeface="Times New Roman" panose="02020603050405020304" pitchFamily="18" charset="0"/>
                <a:cs typeface="Times New Roman" panose="02020603050405020304" pitchFamily="18" charset="0"/>
              </a:rPr>
              <a:t>X</a:t>
            </a:r>
            <a:r>
              <a:rPr lang="en-US" sz="4800" b="1" dirty="0" err="1" smtClean="0">
                <a:solidFill>
                  <a:prstClr val="white"/>
                </a:solidFill>
                <a:latin typeface="Times New Roman" panose="02020603050405020304" pitchFamily="18" charset="0"/>
                <a:cs typeface="Times New Roman" panose="02020603050405020304" pitchFamily="18" charset="0"/>
              </a:rPr>
              <a:t>perience</a:t>
            </a:r>
            <a:endParaRPr lang="en-US" sz="48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9</a:t>
            </a:r>
            <a:r>
              <a:rPr lang="en-US" sz="3200" baseline="30000" dirty="0">
                <a:latin typeface="Times New Roman" panose="02020603050405020304" pitchFamily="18" charset="0"/>
                <a:cs typeface="Times New Roman" panose="02020603050405020304" pitchFamily="18" charset="0"/>
              </a:rPr>
              <a:t> </a:t>
            </a:r>
            <a:r>
              <a:rPr lang="en-US" sz="3200" dirty="0" smtClean="0"/>
              <a:t>And </a:t>
            </a:r>
            <a:r>
              <a:rPr lang="en-US" sz="3200" dirty="0"/>
              <a:t>it shall be for a sign unto thee upon </a:t>
            </a:r>
            <a:r>
              <a:rPr lang="en-US" sz="3200" dirty="0" err="1"/>
              <a:t>thine</a:t>
            </a:r>
            <a:r>
              <a:rPr lang="en-US" sz="3200" dirty="0"/>
              <a:t> hand, and for a memorial between </a:t>
            </a:r>
            <a:r>
              <a:rPr lang="en-US" sz="3200" dirty="0" err="1"/>
              <a:t>thine</a:t>
            </a:r>
            <a:r>
              <a:rPr lang="en-US" sz="3200" dirty="0"/>
              <a:t> eyes, that </a:t>
            </a:r>
            <a:r>
              <a:rPr lang="en-US" sz="3200" b="1" u="sng" dirty="0">
                <a:solidFill>
                  <a:srgbClr val="FFFF00"/>
                </a:solidFill>
              </a:rPr>
              <a:t>the LORD'S law may be in thy mouth</a:t>
            </a:r>
            <a:r>
              <a:rPr lang="en-US" sz="3200" dirty="0"/>
              <a:t>: for with a strong hand hath the LORD brought thee out of Egypt</a:t>
            </a:r>
            <a:r>
              <a:rPr lang="en-US" sz="3200" dirty="0" smtClean="0"/>
              <a:t>.</a:t>
            </a:r>
            <a:endParaRPr lang="en-US" sz="3200" dirty="0"/>
          </a:p>
        </p:txBody>
      </p:sp>
    </p:spTree>
    <p:extLst>
      <p:ext uri="{BB962C8B-B14F-4D97-AF65-F5344CB8AC3E}">
        <p14:creationId xmlns:p14="http://schemas.microsoft.com/office/powerpoint/2010/main" val="624530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3227" y="322118"/>
            <a:ext cx="10266218" cy="707886"/>
          </a:xfrm>
          <a:prstGeom prst="rect">
            <a:avLst/>
          </a:prstGeom>
          <a:noFill/>
        </p:spPr>
        <p:txBody>
          <a:bodyPr wrap="square" rtlCol="0">
            <a:sp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Elijah</a:t>
            </a:r>
            <a:r>
              <a:rPr lang="en-US" sz="4000" dirty="0" smtClean="0">
                <a:latin typeface="Times New Roman" panose="02020603050405020304" pitchFamily="18" charset="0"/>
                <a:cs typeface="Times New Roman" panose="02020603050405020304" pitchFamily="18" charset="0"/>
              </a:rPr>
              <a:t> – Jehovah is God</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83227" y="1030004"/>
            <a:ext cx="10266218" cy="707886"/>
          </a:xfrm>
          <a:prstGeom prst="rect">
            <a:avLst/>
          </a:prstGeom>
          <a:noFill/>
        </p:spPr>
        <p:txBody>
          <a:bodyPr wrap="square" rtlCol="0">
            <a:spAutoFit/>
          </a:bodyPr>
          <a:lstStyle/>
          <a:p>
            <a:r>
              <a:rPr lang="en-US" sz="4000" b="1" dirty="0" smtClean="0">
                <a:solidFill>
                  <a:srgbClr val="FFFF00"/>
                </a:solidFill>
                <a:latin typeface="Times New Roman" panose="02020603050405020304" pitchFamily="18" charset="0"/>
                <a:cs typeface="Times New Roman" panose="02020603050405020304" pitchFamily="18" charset="0"/>
              </a:rPr>
              <a:t>Elisha</a:t>
            </a:r>
            <a:r>
              <a:rPr lang="en-US" sz="4000" dirty="0" smtClean="0">
                <a:latin typeface="Times New Roman" panose="02020603050405020304" pitchFamily="18" charset="0"/>
                <a:cs typeface="Times New Roman" panose="02020603050405020304" pitchFamily="18" charset="0"/>
              </a:rPr>
              <a:t> – God is Salvation</a:t>
            </a:r>
            <a:endParaRPr lang="en-US" sz="4000" dirty="0">
              <a:latin typeface="Times New Roman" panose="02020603050405020304" pitchFamily="18" charset="0"/>
              <a:cs typeface="Times New Roman" panose="02020603050405020304" pitchFamily="18" charset="0"/>
            </a:endParaRPr>
          </a:p>
        </p:txBody>
      </p:sp>
      <p:sp>
        <p:nvSpPr>
          <p:cNvPr id="4" name="Rectangle 3"/>
          <p:cNvSpPr/>
          <p:nvPr/>
        </p:nvSpPr>
        <p:spPr>
          <a:xfrm>
            <a:off x="550716" y="4368095"/>
            <a:ext cx="11430002" cy="1754326"/>
          </a:xfrm>
          <a:prstGeom prst="rect">
            <a:avLst/>
          </a:prstGeom>
        </p:spPr>
        <p:txBody>
          <a:bodyPr wrap="square">
            <a:spAutoFit/>
          </a:bodyPr>
          <a:lstStyle/>
          <a:p>
            <a:r>
              <a:rPr lang="en-US" sz="3600" baseline="30000" dirty="0">
                <a:latin typeface="Times New Roman" panose="02020603050405020304" pitchFamily="18" charset="0"/>
                <a:cs typeface="Times New Roman" panose="02020603050405020304" pitchFamily="18" charset="0"/>
              </a:rPr>
              <a:t>12 </a:t>
            </a:r>
            <a:r>
              <a:rPr lang="en-US" sz="3600" dirty="0">
                <a:latin typeface="Times New Roman" panose="02020603050405020304" pitchFamily="18" charset="0"/>
                <a:cs typeface="Times New Roman" panose="02020603050405020304" pitchFamily="18" charset="0"/>
              </a:rPr>
              <a:t>Moreover also I gave them my </a:t>
            </a:r>
            <a:r>
              <a:rPr lang="en-US" sz="3600" dirty="0" err="1">
                <a:latin typeface="Times New Roman" panose="02020603050405020304" pitchFamily="18" charset="0"/>
                <a:cs typeface="Times New Roman" panose="02020603050405020304" pitchFamily="18" charset="0"/>
              </a:rPr>
              <a:t>sabbaths</a:t>
            </a:r>
            <a:r>
              <a:rPr lang="en-US" sz="3600" dirty="0">
                <a:latin typeface="Times New Roman" panose="02020603050405020304" pitchFamily="18" charset="0"/>
                <a:cs typeface="Times New Roman" panose="02020603050405020304" pitchFamily="18" charset="0"/>
              </a:rPr>
              <a:t>, to be </a:t>
            </a:r>
            <a:r>
              <a:rPr lang="en-US" sz="3600" b="1" u="sng" dirty="0">
                <a:solidFill>
                  <a:srgbClr val="FFFF00"/>
                </a:solidFill>
                <a:latin typeface="Times New Roman" panose="02020603050405020304" pitchFamily="18" charset="0"/>
                <a:cs typeface="Times New Roman" panose="02020603050405020304" pitchFamily="18" charset="0"/>
              </a:rPr>
              <a:t>a sign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b="1" dirty="0" smtClean="0">
                <a:solidFill>
                  <a:srgbClr val="FFFF00"/>
                </a:solidFill>
                <a:latin typeface="Times New Roman" panose="02020603050405020304" pitchFamily="18" charset="0"/>
                <a:cs typeface="Times New Roman" panose="02020603050405020304" pitchFamily="18" charset="0"/>
              </a:rPr>
              <a:t>seal</a:t>
            </a:r>
            <a:r>
              <a:rPr lang="en-US" sz="3600" dirty="0" smtClean="0">
                <a:latin typeface="Times New Roman" panose="02020603050405020304" pitchFamily="18" charset="0"/>
                <a:cs typeface="Times New Roman" panose="02020603050405020304" pitchFamily="18" charset="0"/>
              </a:rPr>
              <a:t>) between </a:t>
            </a:r>
            <a:r>
              <a:rPr lang="en-US" sz="3600" dirty="0">
                <a:latin typeface="Times New Roman" panose="02020603050405020304" pitchFamily="18" charset="0"/>
                <a:cs typeface="Times New Roman" panose="02020603050405020304" pitchFamily="18" charset="0"/>
              </a:rPr>
              <a:t>me and them, that they might know that </a:t>
            </a:r>
            <a:r>
              <a:rPr lang="en-US" sz="3600" b="1" dirty="0">
                <a:solidFill>
                  <a:srgbClr val="FFFF00"/>
                </a:solidFill>
                <a:latin typeface="Times New Roman" panose="02020603050405020304" pitchFamily="18" charset="0"/>
                <a:cs typeface="Times New Roman" panose="02020603050405020304" pitchFamily="18" charset="0"/>
              </a:rPr>
              <a:t>I </a:t>
            </a:r>
            <a:r>
              <a:rPr lang="en-US" sz="3600" b="1" i="1" dirty="0">
                <a:solidFill>
                  <a:srgbClr val="FFFF00"/>
                </a:solidFill>
                <a:latin typeface="Times New Roman" panose="02020603050405020304" pitchFamily="18" charset="0"/>
                <a:cs typeface="Times New Roman" panose="02020603050405020304" pitchFamily="18" charset="0"/>
              </a:rPr>
              <a:t>am</a:t>
            </a:r>
            <a:r>
              <a:rPr lang="en-US" sz="3600" b="1" dirty="0">
                <a:solidFill>
                  <a:srgbClr val="FFFF00"/>
                </a:solidFill>
                <a:latin typeface="Times New Roman" panose="02020603050405020304" pitchFamily="18" charset="0"/>
                <a:cs typeface="Times New Roman" panose="02020603050405020304" pitchFamily="18" charset="0"/>
              </a:rPr>
              <a:t> the </a:t>
            </a:r>
            <a:r>
              <a:rPr lang="en-US" sz="3600" b="1" cap="small" dirty="0">
                <a:solidFill>
                  <a:srgbClr val="FFFF00"/>
                </a:solidFill>
                <a:latin typeface="Times New Roman" panose="02020603050405020304" pitchFamily="18" charset="0"/>
                <a:cs typeface="Times New Roman" panose="02020603050405020304" pitchFamily="18" charset="0"/>
              </a:rPr>
              <a:t>Lord</a:t>
            </a:r>
            <a:r>
              <a:rPr lang="en-US" sz="3600" b="1" dirty="0">
                <a:solidFill>
                  <a:srgbClr val="FFFF00"/>
                </a:solidFill>
                <a:latin typeface="Times New Roman" panose="02020603050405020304" pitchFamily="18" charset="0"/>
                <a:cs typeface="Times New Roman" panose="02020603050405020304" pitchFamily="18" charset="0"/>
              </a:rPr>
              <a:t> that sanctify them</a:t>
            </a:r>
            <a:r>
              <a:rPr lang="en-US" sz="3600" dirty="0" smtClean="0">
                <a:latin typeface="Times New Roman" panose="02020603050405020304" pitchFamily="18" charset="0"/>
                <a:cs typeface="Times New Roman" panose="02020603050405020304" pitchFamily="18" charset="0"/>
              </a:rPr>
              <a:t>. (Ezekiel </a:t>
            </a:r>
            <a:r>
              <a:rPr lang="en-US" sz="3600" dirty="0" smtClean="0">
                <a:latin typeface="Times New Roman" panose="02020603050405020304" pitchFamily="18" charset="0"/>
                <a:cs typeface="Times New Roman" panose="02020603050405020304" pitchFamily="18" charset="0"/>
              </a:rPr>
              <a:t>20:12 KJB)</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550716" y="2275195"/>
            <a:ext cx="10931237" cy="1754326"/>
          </a:xfrm>
          <a:prstGeom prst="rect">
            <a:avLst/>
          </a:prstGeom>
        </p:spPr>
        <p:txBody>
          <a:bodyPr wrap="square">
            <a:spAutoFit/>
          </a:bodyPr>
          <a:lstStyle/>
          <a:p>
            <a:r>
              <a:rPr lang="en-US" sz="3600" baseline="30000" dirty="0">
                <a:latin typeface="Times New Roman" panose="02020603050405020304" pitchFamily="18" charset="0"/>
                <a:cs typeface="Times New Roman" panose="02020603050405020304" pitchFamily="18" charset="0"/>
              </a:rPr>
              <a:t>20 </a:t>
            </a:r>
            <a:r>
              <a:rPr lang="en-US" sz="3600" dirty="0">
                <a:latin typeface="Times New Roman" panose="02020603050405020304" pitchFamily="18" charset="0"/>
                <a:cs typeface="Times New Roman" panose="02020603050405020304" pitchFamily="18" charset="0"/>
              </a:rPr>
              <a:t>And hallow my </a:t>
            </a:r>
            <a:r>
              <a:rPr lang="en-US" sz="3600" dirty="0" err="1">
                <a:latin typeface="Times New Roman" panose="02020603050405020304" pitchFamily="18" charset="0"/>
                <a:cs typeface="Times New Roman" panose="02020603050405020304" pitchFamily="18" charset="0"/>
              </a:rPr>
              <a:t>sabbaths</a:t>
            </a:r>
            <a:r>
              <a:rPr lang="en-US" sz="3600" dirty="0">
                <a:latin typeface="Times New Roman" panose="02020603050405020304" pitchFamily="18" charset="0"/>
                <a:cs typeface="Times New Roman" panose="02020603050405020304" pitchFamily="18" charset="0"/>
              </a:rPr>
              <a:t>; and they shall be </a:t>
            </a:r>
            <a:r>
              <a:rPr lang="en-US" sz="3600" b="1" u="sng" dirty="0">
                <a:solidFill>
                  <a:srgbClr val="FFFF00"/>
                </a:solidFill>
                <a:latin typeface="Times New Roman" panose="02020603050405020304" pitchFamily="18" charset="0"/>
                <a:cs typeface="Times New Roman" panose="02020603050405020304" pitchFamily="18" charset="0"/>
              </a:rPr>
              <a:t>a sign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b="1" dirty="0" smtClean="0">
                <a:solidFill>
                  <a:srgbClr val="FFFF00"/>
                </a:solidFill>
                <a:latin typeface="Times New Roman" panose="02020603050405020304" pitchFamily="18" charset="0"/>
                <a:cs typeface="Times New Roman" panose="02020603050405020304" pitchFamily="18" charset="0"/>
              </a:rPr>
              <a:t>seal</a:t>
            </a:r>
            <a:r>
              <a:rPr lang="en-US" sz="3600" dirty="0" smtClean="0">
                <a:latin typeface="Times New Roman" panose="02020603050405020304" pitchFamily="18" charset="0"/>
                <a:cs typeface="Times New Roman" panose="02020603050405020304" pitchFamily="18" charset="0"/>
              </a:rPr>
              <a:t>) between </a:t>
            </a:r>
            <a:r>
              <a:rPr lang="en-US" sz="3600" dirty="0">
                <a:latin typeface="Times New Roman" panose="02020603050405020304" pitchFamily="18" charset="0"/>
                <a:cs typeface="Times New Roman" panose="02020603050405020304" pitchFamily="18" charset="0"/>
              </a:rPr>
              <a:t>me and you, that ye may know that </a:t>
            </a:r>
            <a:r>
              <a:rPr lang="en-US" sz="3600" b="1" dirty="0">
                <a:solidFill>
                  <a:srgbClr val="FFFF00"/>
                </a:solidFill>
                <a:latin typeface="Times New Roman" panose="02020603050405020304" pitchFamily="18" charset="0"/>
                <a:cs typeface="Times New Roman" panose="02020603050405020304" pitchFamily="18" charset="0"/>
              </a:rPr>
              <a:t>I </a:t>
            </a:r>
            <a:r>
              <a:rPr lang="en-US" sz="3600" b="1" i="1" dirty="0">
                <a:solidFill>
                  <a:srgbClr val="FFFF00"/>
                </a:solidFill>
                <a:latin typeface="Times New Roman" panose="02020603050405020304" pitchFamily="18" charset="0"/>
                <a:cs typeface="Times New Roman" panose="02020603050405020304" pitchFamily="18" charset="0"/>
              </a:rPr>
              <a:t>am</a:t>
            </a:r>
            <a:r>
              <a:rPr lang="en-US" sz="3600" b="1" dirty="0">
                <a:solidFill>
                  <a:srgbClr val="FFFF00"/>
                </a:solidFill>
                <a:latin typeface="Times New Roman" panose="02020603050405020304" pitchFamily="18" charset="0"/>
                <a:cs typeface="Times New Roman" panose="02020603050405020304" pitchFamily="18" charset="0"/>
              </a:rPr>
              <a:t> the </a:t>
            </a:r>
            <a:r>
              <a:rPr lang="en-US" sz="3600" b="1" cap="small" dirty="0">
                <a:solidFill>
                  <a:srgbClr val="FFFF00"/>
                </a:solidFill>
                <a:latin typeface="Times New Roman" panose="02020603050405020304" pitchFamily="18" charset="0"/>
                <a:cs typeface="Times New Roman" panose="02020603050405020304" pitchFamily="18" charset="0"/>
              </a:rPr>
              <a:t>Lord</a:t>
            </a:r>
            <a:r>
              <a:rPr lang="en-US" sz="3600" b="1" dirty="0">
                <a:solidFill>
                  <a:srgbClr val="FFFF00"/>
                </a:solidFill>
                <a:latin typeface="Times New Roman" panose="02020603050405020304" pitchFamily="18" charset="0"/>
                <a:cs typeface="Times New Roman" panose="02020603050405020304" pitchFamily="18" charset="0"/>
              </a:rPr>
              <a:t> your God</a:t>
            </a:r>
            <a:r>
              <a:rPr lang="en-US" sz="3600" dirty="0" smtClean="0">
                <a:latin typeface="Times New Roman" panose="02020603050405020304" pitchFamily="18" charset="0"/>
                <a:cs typeface="Times New Roman" panose="02020603050405020304" pitchFamily="18" charset="0"/>
              </a:rPr>
              <a:t>. (Ezekiel </a:t>
            </a:r>
            <a:r>
              <a:rPr lang="en-US" sz="3600" dirty="0" smtClean="0">
                <a:latin typeface="Times New Roman" panose="02020603050405020304" pitchFamily="18" charset="0"/>
                <a:cs typeface="Times New Roman" panose="02020603050405020304" pitchFamily="18" charset="0"/>
              </a:rPr>
              <a:t>20:20 KJB)</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5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solidFill>
                  <a:prstClr val="white"/>
                </a:solidFill>
                <a:latin typeface="Times New Roman" panose="02020603050405020304" pitchFamily="18" charset="0"/>
                <a:cs typeface="Times New Roman" panose="02020603050405020304" pitchFamily="18" charset="0"/>
              </a:rPr>
              <a:t>The Song of Moses</a:t>
            </a:r>
            <a:endParaRPr lang="en-US" sz="66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3514"/>
            <a:ext cx="12192000" cy="5674486"/>
          </a:xfrm>
        </p:spPr>
      </p:pic>
    </p:spTree>
    <p:extLst>
      <p:ext uri="{BB962C8B-B14F-4D97-AF65-F5344CB8AC3E}">
        <p14:creationId xmlns:p14="http://schemas.microsoft.com/office/powerpoint/2010/main" val="3322763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Deuteronomy </a:t>
            </a:r>
            <a:r>
              <a:rPr lang="en-US" sz="6600" b="1" dirty="0" smtClean="0">
                <a:solidFill>
                  <a:prstClr val="white"/>
                </a:solidFill>
                <a:latin typeface="Times New Roman" panose="02020603050405020304" pitchFamily="18" charset="0"/>
                <a:cs typeface="Times New Roman" panose="02020603050405020304" pitchFamily="18" charset="0"/>
              </a:rPr>
              <a:t>31:19-21 NKJV</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a:latin typeface="Times New Roman" panose="02020603050405020304" pitchFamily="18" charset="0"/>
                <a:cs typeface="Times New Roman" panose="02020603050405020304" pitchFamily="18" charset="0"/>
              </a:rPr>
              <a:t>19 </a:t>
            </a:r>
            <a:r>
              <a:rPr lang="en-US" sz="3200" dirty="0">
                <a:latin typeface="Times New Roman" panose="02020603050405020304" pitchFamily="18" charset="0"/>
                <a:cs typeface="Times New Roman" panose="02020603050405020304" pitchFamily="18" charset="0"/>
              </a:rPr>
              <a:t>“Now therefore, </a:t>
            </a:r>
            <a:r>
              <a:rPr lang="en-US" sz="3200" b="1" u="sng" dirty="0">
                <a:solidFill>
                  <a:srgbClr val="FFFF00"/>
                </a:solidFill>
                <a:latin typeface="Times New Roman" panose="02020603050405020304" pitchFamily="18" charset="0"/>
                <a:cs typeface="Times New Roman" panose="02020603050405020304" pitchFamily="18" charset="0"/>
              </a:rPr>
              <a:t>write down this song</a:t>
            </a:r>
            <a:r>
              <a:rPr lang="en-US" sz="3200" dirty="0">
                <a:latin typeface="Times New Roman" panose="02020603050405020304" pitchFamily="18" charset="0"/>
                <a:cs typeface="Times New Roman" panose="02020603050405020304" pitchFamily="18" charset="0"/>
              </a:rPr>
              <a:t> for yourselves, and teach it to the children of Israel; </a:t>
            </a:r>
            <a:r>
              <a:rPr lang="en-US" sz="3200" b="1" dirty="0">
                <a:solidFill>
                  <a:srgbClr val="FFFF00"/>
                </a:solidFill>
                <a:latin typeface="Times New Roman" panose="02020603050405020304" pitchFamily="18" charset="0"/>
                <a:cs typeface="Times New Roman" panose="02020603050405020304" pitchFamily="18" charset="0"/>
              </a:rPr>
              <a:t>put it in their mouths</a:t>
            </a:r>
            <a:r>
              <a:rPr lang="en-US" sz="3200" dirty="0">
                <a:latin typeface="Times New Roman" panose="02020603050405020304" pitchFamily="18" charset="0"/>
                <a:cs typeface="Times New Roman" panose="02020603050405020304" pitchFamily="18" charset="0"/>
              </a:rPr>
              <a:t>, that this song may be a witness for Me against the children of Israel. </a:t>
            </a:r>
            <a:r>
              <a:rPr lang="en-US" sz="3200" baseline="30000" dirty="0">
                <a:latin typeface="Times New Roman" panose="02020603050405020304" pitchFamily="18" charset="0"/>
                <a:cs typeface="Times New Roman" panose="02020603050405020304" pitchFamily="18" charset="0"/>
              </a:rPr>
              <a:t>20 </a:t>
            </a:r>
            <a:r>
              <a:rPr lang="en-US" sz="3200" dirty="0">
                <a:latin typeface="Times New Roman" panose="02020603050405020304" pitchFamily="18" charset="0"/>
                <a:cs typeface="Times New Roman" panose="02020603050405020304" pitchFamily="18" charset="0"/>
              </a:rPr>
              <a:t>When I have brought them to the land flowing with milk and honey, of which I swore to their fathers, and they have eaten and filled themselves and grown fat, then they will turn to other gods and serve them; and they will provoke Me and break My covenant. </a:t>
            </a:r>
            <a:r>
              <a:rPr lang="en-US" sz="3200" baseline="30000" dirty="0">
                <a:latin typeface="Times New Roman" panose="02020603050405020304" pitchFamily="18" charset="0"/>
                <a:cs typeface="Times New Roman" panose="02020603050405020304" pitchFamily="18" charset="0"/>
              </a:rPr>
              <a:t>21 </a:t>
            </a:r>
            <a:r>
              <a:rPr lang="en-US" sz="3200" dirty="0">
                <a:latin typeface="Times New Roman" panose="02020603050405020304" pitchFamily="18" charset="0"/>
                <a:cs typeface="Times New Roman" panose="02020603050405020304" pitchFamily="18" charset="0"/>
              </a:rPr>
              <a:t>Then it shall be, when many evils and troubles have come upon them, that this song will testify against them as a witness; for it will not be forgotten in the mouths of their descendants, for I know the inclination of their behavior today, even before I have brought them to the land of </a:t>
            </a:r>
            <a:r>
              <a:rPr lang="en-US" sz="3200" dirty="0" smtClean="0">
                <a:latin typeface="Times New Roman" panose="02020603050405020304" pitchFamily="18" charset="0"/>
                <a:cs typeface="Times New Roman" panose="02020603050405020304" pitchFamily="18" charset="0"/>
              </a:rPr>
              <a:t>which </a:t>
            </a:r>
            <a:r>
              <a:rPr lang="en-US" sz="3200" dirty="0"/>
              <a:t>I swore </a:t>
            </a:r>
            <a:r>
              <a:rPr lang="en-US" sz="3200" i="1" dirty="0"/>
              <a:t>to give </a:t>
            </a:r>
            <a:r>
              <a:rPr lang="en-US" sz="3200" i="1" dirty="0" smtClean="0"/>
              <a:t>them</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758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srgbClr val="00B0F0"/>
                </a:solidFill>
                <a:latin typeface="Times New Roman" pitchFamily="18" charset="0"/>
                <a:cs typeface="Times New Roman" pitchFamily="18" charset="0"/>
              </a:rPr>
              <a:t>Cross</a:t>
            </a:r>
            <a:r>
              <a:rPr lang="en-US" sz="6600" b="1" dirty="0">
                <a:latin typeface="Times New Roman" pitchFamily="18" charset="0"/>
                <a:cs typeface="Times New Roman" pitchFamily="18" charset="0"/>
              </a:rPr>
              <a:t>-Over </a:t>
            </a:r>
            <a:r>
              <a:rPr lang="en-US" sz="6600" b="1" dirty="0" err="1">
                <a:solidFill>
                  <a:srgbClr val="00B0F0"/>
                </a:solidFill>
                <a:latin typeface="Times New Roman" pitchFamily="18" charset="0"/>
                <a:cs typeface="Times New Roman" pitchFamily="18" charset="0"/>
              </a:rPr>
              <a:t>X</a:t>
            </a:r>
            <a:r>
              <a:rPr lang="en-US" sz="6600" b="1" dirty="0" err="1">
                <a:latin typeface="Times New Roman" pitchFamily="18" charset="0"/>
                <a:cs typeface="Times New Roman" pitchFamily="18" charset="0"/>
              </a:rPr>
              <a:t>perience</a:t>
            </a:r>
            <a:r>
              <a:rPr lang="en-US" sz="6600" b="1" dirty="0">
                <a:latin typeface="Times New Roman" pitchFamily="18" charset="0"/>
                <a:cs typeface="Times New Roman" pitchFamily="18" charset="0"/>
              </a:rPr>
              <a:t> - Part </a:t>
            </a:r>
            <a:r>
              <a:rPr lang="en-US" sz="6600" b="1" dirty="0" smtClean="0">
                <a:latin typeface="Times New Roman" pitchFamily="18" charset="0"/>
                <a:cs typeface="Times New Roman" pitchFamily="18" charset="0"/>
              </a:rPr>
              <a:t>2</a:t>
            </a:r>
            <a:endParaRPr lang="en-US" sz="6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9850"/>
            <a:ext cx="12192000" cy="5518150"/>
          </a:xfrm>
        </p:spPr>
      </p:pic>
    </p:spTree>
    <p:extLst>
      <p:ext uri="{BB962C8B-B14F-4D97-AF65-F5344CB8AC3E}">
        <p14:creationId xmlns:p14="http://schemas.microsoft.com/office/powerpoint/2010/main" val="241106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Deuteronomy </a:t>
            </a:r>
            <a:r>
              <a:rPr lang="en-US" sz="6600" b="1" dirty="0" smtClean="0">
                <a:solidFill>
                  <a:prstClr val="white"/>
                </a:solidFill>
                <a:latin typeface="Times New Roman" panose="02020603050405020304" pitchFamily="18" charset="0"/>
                <a:cs typeface="Times New Roman" panose="02020603050405020304" pitchFamily="18" charset="0"/>
              </a:rPr>
              <a:t>31:22-26 NKJV</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anose="02020603050405020304" pitchFamily="18" charset="0"/>
                <a:cs typeface="Times New Roman" panose="02020603050405020304" pitchFamily="18" charset="0"/>
              </a:rPr>
              <a:t>22</a:t>
            </a:r>
            <a:r>
              <a:rPr lang="en-US" sz="3000" baseline="30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Therefore Moses </a:t>
            </a:r>
            <a:r>
              <a:rPr lang="en-US" sz="3000" b="1" u="sng" dirty="0">
                <a:solidFill>
                  <a:srgbClr val="FFFF00"/>
                </a:solidFill>
                <a:latin typeface="Times New Roman" panose="02020603050405020304" pitchFamily="18" charset="0"/>
                <a:cs typeface="Times New Roman" panose="02020603050405020304" pitchFamily="18" charset="0"/>
              </a:rPr>
              <a:t>wrote this song</a:t>
            </a:r>
            <a:r>
              <a:rPr lang="en-US" sz="3000" dirty="0">
                <a:latin typeface="Times New Roman" panose="02020603050405020304" pitchFamily="18" charset="0"/>
                <a:cs typeface="Times New Roman" panose="02020603050405020304" pitchFamily="18" charset="0"/>
              </a:rPr>
              <a:t> the same day, and taught it to the children of Israel. </a:t>
            </a:r>
            <a:r>
              <a:rPr lang="en-US" sz="3000" baseline="30000" dirty="0">
                <a:latin typeface="Times New Roman" panose="02020603050405020304" pitchFamily="18" charset="0"/>
                <a:cs typeface="Times New Roman" panose="02020603050405020304" pitchFamily="18" charset="0"/>
              </a:rPr>
              <a:t>23 </a:t>
            </a:r>
            <a:r>
              <a:rPr lang="en-US" sz="3000" dirty="0">
                <a:latin typeface="Times New Roman" panose="02020603050405020304" pitchFamily="18" charset="0"/>
                <a:cs typeface="Times New Roman" panose="02020603050405020304" pitchFamily="18" charset="0"/>
              </a:rPr>
              <a:t>Then He inaugurated Joshua the son of Nun, and said, “Be strong and of good courage; for you shall bring the children of Israel into the land of which I swore to them, and I will be with you</a:t>
            </a:r>
            <a:r>
              <a:rPr lang="en-US" sz="30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3000" baseline="30000" dirty="0">
                <a:latin typeface="Times New Roman" panose="02020603050405020304" pitchFamily="18" charset="0"/>
                <a:cs typeface="Times New Roman" panose="02020603050405020304" pitchFamily="18" charset="0"/>
              </a:rPr>
              <a:t>24 </a:t>
            </a:r>
            <a:r>
              <a:rPr lang="en-US" sz="3000" dirty="0">
                <a:latin typeface="Times New Roman" panose="02020603050405020304" pitchFamily="18" charset="0"/>
                <a:cs typeface="Times New Roman" panose="02020603050405020304" pitchFamily="18" charset="0"/>
              </a:rPr>
              <a:t>So it was, when Moses had completed </a:t>
            </a:r>
            <a:r>
              <a:rPr lang="en-US" sz="3000" b="1" u="sng" dirty="0">
                <a:solidFill>
                  <a:srgbClr val="FFFF00"/>
                </a:solidFill>
                <a:latin typeface="Times New Roman" panose="02020603050405020304" pitchFamily="18" charset="0"/>
                <a:cs typeface="Times New Roman" panose="02020603050405020304" pitchFamily="18" charset="0"/>
              </a:rPr>
              <a:t>writing the words of this law in a book</a:t>
            </a:r>
            <a:r>
              <a:rPr lang="en-US" sz="3000" dirty="0">
                <a:latin typeface="Times New Roman" panose="02020603050405020304" pitchFamily="18" charset="0"/>
                <a:cs typeface="Times New Roman" panose="02020603050405020304" pitchFamily="18" charset="0"/>
              </a:rPr>
              <a:t>, when they were finished, </a:t>
            </a:r>
            <a:r>
              <a:rPr lang="en-US" sz="3000" baseline="30000" dirty="0">
                <a:latin typeface="Times New Roman" panose="02020603050405020304" pitchFamily="18" charset="0"/>
                <a:cs typeface="Times New Roman" panose="02020603050405020304" pitchFamily="18" charset="0"/>
              </a:rPr>
              <a:t>25 </a:t>
            </a:r>
            <a:r>
              <a:rPr lang="en-US" sz="3000" dirty="0">
                <a:latin typeface="Times New Roman" panose="02020603050405020304" pitchFamily="18" charset="0"/>
                <a:cs typeface="Times New Roman" panose="02020603050405020304" pitchFamily="18" charset="0"/>
              </a:rPr>
              <a:t>that Moses commanded the Levites, who bore the ark of the covenant of the </a:t>
            </a:r>
            <a:r>
              <a:rPr lang="en-US" sz="3000" cap="small" dirty="0">
                <a:latin typeface="Times New Roman" panose="02020603050405020304" pitchFamily="18" charset="0"/>
                <a:cs typeface="Times New Roman" panose="02020603050405020304" pitchFamily="18" charset="0"/>
              </a:rPr>
              <a:t>Lord</a:t>
            </a:r>
            <a:r>
              <a:rPr lang="en-US" sz="3000" dirty="0">
                <a:latin typeface="Times New Roman" panose="02020603050405020304" pitchFamily="18" charset="0"/>
                <a:cs typeface="Times New Roman" panose="02020603050405020304" pitchFamily="18" charset="0"/>
              </a:rPr>
              <a:t>, saying</a:t>
            </a:r>
            <a:r>
              <a:rPr lang="en-US" sz="30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3000" baseline="30000" dirty="0" smtClean="0">
                <a:latin typeface="Times New Roman" panose="02020603050405020304" pitchFamily="18" charset="0"/>
                <a:cs typeface="Times New Roman" panose="02020603050405020304" pitchFamily="18" charset="0"/>
              </a:rPr>
              <a:t>26</a:t>
            </a:r>
            <a:r>
              <a:rPr lang="en-US" sz="3000" baseline="30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“Take this </a:t>
            </a:r>
            <a:r>
              <a:rPr lang="en-US" sz="3000" b="1" u="sng" dirty="0">
                <a:solidFill>
                  <a:srgbClr val="FFFF00"/>
                </a:solidFill>
                <a:latin typeface="Times New Roman" panose="02020603050405020304" pitchFamily="18" charset="0"/>
                <a:cs typeface="Times New Roman" panose="02020603050405020304" pitchFamily="18" charset="0"/>
              </a:rPr>
              <a:t>Book of the Law</a:t>
            </a:r>
            <a:r>
              <a:rPr lang="en-US" sz="3000" dirty="0">
                <a:latin typeface="Times New Roman" panose="02020603050405020304" pitchFamily="18" charset="0"/>
                <a:cs typeface="Times New Roman" panose="02020603050405020304" pitchFamily="18" charset="0"/>
              </a:rPr>
              <a:t>, and </a:t>
            </a:r>
            <a:r>
              <a:rPr lang="en-US" sz="3000" b="1" dirty="0">
                <a:solidFill>
                  <a:srgbClr val="FFFF00"/>
                </a:solidFill>
                <a:latin typeface="Times New Roman" panose="02020603050405020304" pitchFamily="18" charset="0"/>
                <a:cs typeface="Times New Roman" panose="02020603050405020304" pitchFamily="18" charset="0"/>
              </a:rPr>
              <a:t>put it beside the ark of the covenant</a:t>
            </a:r>
            <a:r>
              <a:rPr lang="en-US" sz="3000" dirty="0">
                <a:latin typeface="Times New Roman" panose="02020603050405020304" pitchFamily="18" charset="0"/>
                <a:cs typeface="Times New Roman" panose="02020603050405020304" pitchFamily="18" charset="0"/>
              </a:rPr>
              <a:t> of the </a:t>
            </a:r>
            <a:r>
              <a:rPr lang="en-US" sz="3000" cap="small" dirty="0">
                <a:latin typeface="Times New Roman" panose="02020603050405020304" pitchFamily="18" charset="0"/>
                <a:cs typeface="Times New Roman" panose="02020603050405020304" pitchFamily="18" charset="0"/>
              </a:rPr>
              <a:t>Lord</a:t>
            </a:r>
            <a:r>
              <a:rPr lang="en-US" sz="3000" dirty="0">
                <a:latin typeface="Times New Roman" panose="02020603050405020304" pitchFamily="18" charset="0"/>
                <a:cs typeface="Times New Roman" panose="02020603050405020304" pitchFamily="18" charset="0"/>
              </a:rPr>
              <a:t> your God, that it may be there as a witness against </a:t>
            </a:r>
            <a:r>
              <a:rPr lang="en-US" sz="3000" dirty="0" smtClean="0">
                <a:latin typeface="Times New Roman" panose="02020603050405020304" pitchFamily="18" charset="0"/>
                <a:cs typeface="Times New Roman" panose="02020603050405020304" pitchFamily="18" charset="0"/>
              </a:rPr>
              <a:t>you;</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060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Deuteronomy </a:t>
            </a:r>
            <a:r>
              <a:rPr lang="en-US" sz="6600" b="1" dirty="0" smtClean="0">
                <a:solidFill>
                  <a:prstClr val="white"/>
                </a:solidFill>
                <a:latin typeface="Times New Roman" panose="02020603050405020304" pitchFamily="18" charset="0"/>
                <a:cs typeface="Times New Roman" panose="02020603050405020304" pitchFamily="18" charset="0"/>
              </a:rPr>
              <a:t>32:44-47 NKJV</a:t>
            </a:r>
            <a:endParaRPr lang="en-US" sz="6600" b="1" dirty="0">
              <a:solidFill>
                <a:prstClr val="white"/>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a:latin typeface="Times New Roman" panose="02020603050405020304" pitchFamily="18" charset="0"/>
                <a:cs typeface="Times New Roman" panose="02020603050405020304" pitchFamily="18" charset="0"/>
              </a:rPr>
              <a:t>44 </a:t>
            </a:r>
            <a:r>
              <a:rPr lang="en-US" sz="3200" dirty="0">
                <a:latin typeface="Times New Roman" panose="02020603050405020304" pitchFamily="18" charset="0"/>
                <a:cs typeface="Times New Roman" panose="02020603050405020304" pitchFamily="18" charset="0"/>
              </a:rPr>
              <a:t>So Moses came with Joshua the son of Nun and spoke all the words of this song in the hearing of the people. </a:t>
            </a:r>
            <a:r>
              <a:rPr lang="en-US" sz="3200" baseline="30000" dirty="0">
                <a:latin typeface="Times New Roman" panose="02020603050405020304" pitchFamily="18" charset="0"/>
                <a:cs typeface="Times New Roman" panose="02020603050405020304" pitchFamily="18" charset="0"/>
              </a:rPr>
              <a:t>45 </a:t>
            </a:r>
            <a:r>
              <a:rPr lang="en-US" sz="3200" dirty="0">
                <a:latin typeface="Times New Roman" panose="02020603050405020304" pitchFamily="18" charset="0"/>
                <a:cs typeface="Times New Roman" panose="02020603050405020304" pitchFamily="18" charset="0"/>
              </a:rPr>
              <a:t>Moses finished speaking all these words to all Israel, </a:t>
            </a:r>
            <a:r>
              <a:rPr lang="en-US" sz="3200" baseline="30000" dirty="0">
                <a:latin typeface="Times New Roman" panose="02020603050405020304" pitchFamily="18" charset="0"/>
                <a:cs typeface="Times New Roman" panose="02020603050405020304" pitchFamily="18" charset="0"/>
              </a:rPr>
              <a:t>46 </a:t>
            </a:r>
            <a:r>
              <a:rPr lang="en-US" sz="3200" dirty="0">
                <a:latin typeface="Times New Roman" panose="02020603050405020304" pitchFamily="18" charset="0"/>
                <a:cs typeface="Times New Roman" panose="02020603050405020304" pitchFamily="18" charset="0"/>
              </a:rPr>
              <a:t>and he said to them: “Set your hearts on all the words which I testify among you today, which you shall </a:t>
            </a:r>
            <a:r>
              <a:rPr lang="en-US" sz="3200" b="1" u="sng" dirty="0">
                <a:solidFill>
                  <a:srgbClr val="FFFF00"/>
                </a:solidFill>
                <a:latin typeface="Times New Roman" panose="02020603050405020304" pitchFamily="18" charset="0"/>
                <a:cs typeface="Times New Roman" panose="02020603050405020304" pitchFamily="18" charset="0"/>
              </a:rPr>
              <a:t>command your children to be careful to observe—all the words of this law</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47 </a:t>
            </a:r>
            <a:r>
              <a:rPr lang="en-US" sz="3200" dirty="0">
                <a:latin typeface="Times New Roman" panose="02020603050405020304" pitchFamily="18" charset="0"/>
                <a:cs typeface="Times New Roman" panose="02020603050405020304" pitchFamily="18" charset="0"/>
              </a:rPr>
              <a:t>For it </a:t>
            </a:r>
            <a:r>
              <a:rPr lang="en-US" sz="3200" i="1" dirty="0">
                <a:latin typeface="Times New Roman" panose="02020603050405020304" pitchFamily="18" charset="0"/>
                <a:cs typeface="Times New Roman" panose="02020603050405020304" pitchFamily="18" charset="0"/>
              </a:rPr>
              <a:t>is</a:t>
            </a:r>
            <a:r>
              <a:rPr lang="en-US" sz="3200" dirty="0">
                <a:latin typeface="Times New Roman" panose="02020603050405020304" pitchFamily="18" charset="0"/>
                <a:cs typeface="Times New Roman" panose="02020603050405020304" pitchFamily="18" charset="0"/>
              </a:rPr>
              <a:t> not a futile thing for you, because it </a:t>
            </a:r>
            <a:r>
              <a:rPr lang="en-US" sz="3200" i="1" dirty="0">
                <a:latin typeface="Times New Roman" panose="02020603050405020304" pitchFamily="18" charset="0"/>
                <a:cs typeface="Times New Roman" panose="02020603050405020304" pitchFamily="18" charset="0"/>
              </a:rPr>
              <a:t>is</a:t>
            </a:r>
            <a:r>
              <a:rPr lang="en-US" sz="3200" dirty="0">
                <a:latin typeface="Times New Roman" panose="02020603050405020304" pitchFamily="18" charset="0"/>
                <a:cs typeface="Times New Roman" panose="02020603050405020304" pitchFamily="18" charset="0"/>
              </a:rPr>
              <a:t> your life, and by this word you shall prolong </a:t>
            </a:r>
            <a:r>
              <a:rPr lang="en-US" sz="3200" i="1" dirty="0">
                <a:latin typeface="Times New Roman" panose="02020603050405020304" pitchFamily="18" charset="0"/>
                <a:cs typeface="Times New Roman" panose="02020603050405020304" pitchFamily="18" charset="0"/>
              </a:rPr>
              <a:t>your</a:t>
            </a:r>
            <a:r>
              <a:rPr lang="en-US" sz="3200" dirty="0">
                <a:latin typeface="Times New Roman" panose="02020603050405020304" pitchFamily="18" charset="0"/>
                <a:cs typeface="Times New Roman" panose="02020603050405020304" pitchFamily="18" charset="0"/>
              </a:rPr>
              <a:t> days in the land which you </a:t>
            </a:r>
            <a:r>
              <a:rPr lang="en-US" sz="3200" b="1" dirty="0">
                <a:solidFill>
                  <a:srgbClr val="FFFF00"/>
                </a:solidFill>
                <a:latin typeface="Times New Roman" panose="02020603050405020304" pitchFamily="18" charset="0"/>
                <a:cs typeface="Times New Roman" panose="02020603050405020304" pitchFamily="18" charset="0"/>
              </a:rPr>
              <a:t>cross over</a:t>
            </a:r>
            <a:r>
              <a:rPr lang="en-US" sz="3200" dirty="0">
                <a:latin typeface="Times New Roman" panose="02020603050405020304" pitchFamily="18" charset="0"/>
                <a:cs typeface="Times New Roman" panose="02020603050405020304" pitchFamily="18" charset="0"/>
              </a:rPr>
              <a:t> the Jordan to possess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333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Deuteronomy </a:t>
            </a:r>
            <a:r>
              <a:rPr lang="en-US" sz="6600" b="1" dirty="0" smtClean="0">
                <a:solidFill>
                  <a:prstClr val="white"/>
                </a:solidFill>
                <a:latin typeface="Times New Roman" panose="02020603050405020304" pitchFamily="18" charset="0"/>
                <a:cs typeface="Times New Roman" panose="02020603050405020304" pitchFamily="18" charset="0"/>
              </a:rPr>
              <a:t>34:10 NKJV</a:t>
            </a:r>
            <a:endParaRPr lang="en-US" sz="6600" b="1" dirty="0">
              <a:solidFill>
                <a:prstClr val="white"/>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4400" baseline="30000" dirty="0">
                <a:latin typeface="Times New Roman" panose="02020603050405020304" pitchFamily="18" charset="0"/>
                <a:cs typeface="Times New Roman" panose="02020603050405020304" pitchFamily="18" charset="0"/>
              </a:rPr>
              <a:t>10 </a:t>
            </a:r>
            <a:r>
              <a:rPr lang="en-US" sz="4400" dirty="0">
                <a:latin typeface="Times New Roman" panose="02020603050405020304" pitchFamily="18" charset="0"/>
                <a:cs typeface="Times New Roman" panose="02020603050405020304" pitchFamily="18" charset="0"/>
              </a:rPr>
              <a:t>But since then there has not arisen in Israel a </a:t>
            </a:r>
            <a:r>
              <a:rPr lang="en-US" sz="4400" b="1" u="sng" dirty="0">
                <a:solidFill>
                  <a:srgbClr val="FFFF00"/>
                </a:solidFill>
                <a:latin typeface="Times New Roman" panose="02020603050405020304" pitchFamily="18" charset="0"/>
                <a:cs typeface="Times New Roman" panose="02020603050405020304" pitchFamily="18" charset="0"/>
              </a:rPr>
              <a:t>prophet like Moses</a:t>
            </a:r>
            <a:r>
              <a:rPr lang="en-US" sz="4400" dirty="0">
                <a:latin typeface="Times New Roman" panose="02020603050405020304" pitchFamily="18" charset="0"/>
                <a:cs typeface="Times New Roman" panose="02020603050405020304" pitchFamily="18" charset="0"/>
              </a:rPr>
              <a:t>, whom the </a:t>
            </a:r>
            <a:r>
              <a:rPr lang="en-US" sz="4400" cap="small" dirty="0">
                <a:latin typeface="Times New Roman" panose="02020603050405020304" pitchFamily="18" charset="0"/>
                <a:cs typeface="Times New Roman" panose="02020603050405020304" pitchFamily="18" charset="0"/>
              </a:rPr>
              <a:t>Lord</a:t>
            </a:r>
            <a:r>
              <a:rPr lang="en-US" sz="4400" dirty="0">
                <a:latin typeface="Times New Roman" panose="02020603050405020304" pitchFamily="18" charset="0"/>
                <a:cs typeface="Times New Roman" panose="02020603050405020304" pitchFamily="18" charset="0"/>
              </a:rPr>
              <a:t> knew face to </a:t>
            </a:r>
            <a:r>
              <a:rPr lang="en-US" sz="4400" dirty="0" smtClean="0">
                <a:latin typeface="Times New Roman" panose="02020603050405020304" pitchFamily="18" charset="0"/>
                <a:cs typeface="Times New Roman" panose="02020603050405020304" pitchFamily="18" charset="0"/>
              </a:rPr>
              <a:t>face,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079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solidFill>
                  <a:prstClr val="white"/>
                </a:solidFill>
                <a:latin typeface="Times New Roman" panose="02020603050405020304" pitchFamily="18" charset="0"/>
                <a:cs typeface="Times New Roman" panose="02020603050405020304" pitchFamily="18" charset="0"/>
              </a:rPr>
              <a:t>Are you ready and willing to </a:t>
            </a:r>
            <a:r>
              <a:rPr lang="en-US" sz="4800" b="1" dirty="0" smtClean="0">
                <a:solidFill>
                  <a:srgbClr val="FFFF00"/>
                </a:solidFill>
                <a:latin typeface="Times New Roman" panose="02020603050405020304" pitchFamily="18" charset="0"/>
                <a:cs typeface="Times New Roman" panose="02020603050405020304" pitchFamily="18" charset="0"/>
              </a:rPr>
              <a:t>Cross</a:t>
            </a:r>
            <a:r>
              <a:rPr lang="en-US" sz="4800" b="1" dirty="0" smtClean="0">
                <a:solidFill>
                  <a:prstClr val="white"/>
                </a:solidFill>
                <a:latin typeface="Times New Roman" panose="02020603050405020304" pitchFamily="18" charset="0"/>
                <a:cs typeface="Times New Roman" panose="02020603050405020304" pitchFamily="18" charset="0"/>
              </a:rPr>
              <a:t> – Over?</a:t>
            </a:r>
            <a:endParaRPr lang="en-US" sz="4800" b="1" dirty="0">
              <a:solidFill>
                <a:prstClr val="white"/>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26524"/>
            <a:ext cx="8100810" cy="556106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811" y="1326524"/>
            <a:ext cx="4091189" cy="5531476"/>
          </a:xfrm>
          <a:prstGeom prst="rect">
            <a:avLst/>
          </a:prstGeom>
        </p:spPr>
      </p:pic>
    </p:spTree>
    <p:extLst>
      <p:ext uri="{BB962C8B-B14F-4D97-AF65-F5344CB8AC3E}">
        <p14:creationId xmlns:p14="http://schemas.microsoft.com/office/powerpoint/2010/main" val="3768392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1"/>
            <a:ext cx="12003110" cy="1146220"/>
          </a:xfrm>
        </p:spPr>
        <p:txBody>
          <a:bodyPr>
            <a:normAutofit fontScale="90000"/>
          </a:bodyPr>
          <a:lstStyle/>
          <a:p>
            <a:pPr algn="ctr"/>
            <a:r>
              <a:rPr lang="en-US" sz="4000" b="1" dirty="0" smtClean="0">
                <a:solidFill>
                  <a:prstClr val="white"/>
                </a:solidFill>
                <a:latin typeface="Times New Roman" panose="02020603050405020304" pitchFamily="18" charset="0"/>
                <a:cs typeface="Times New Roman" panose="02020603050405020304" pitchFamily="18" charset="0"/>
              </a:rPr>
              <a:t>Take up your </a:t>
            </a:r>
            <a:r>
              <a:rPr lang="en-US" sz="4000" b="1" dirty="0" smtClean="0">
                <a:solidFill>
                  <a:srgbClr val="FFFF00"/>
                </a:solidFill>
                <a:latin typeface="Times New Roman" panose="02020603050405020304" pitchFamily="18" charset="0"/>
                <a:cs typeface="Times New Roman" panose="02020603050405020304" pitchFamily="18" charset="0"/>
              </a:rPr>
              <a:t>Cross</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smtClean="0">
                <a:solidFill>
                  <a:prstClr val="white"/>
                </a:solidFill>
                <a:latin typeface="Times New Roman" panose="02020603050405020304" pitchFamily="18" charset="0"/>
                <a:cs typeface="Times New Roman" panose="02020603050405020304" pitchFamily="18" charset="0"/>
              </a:rPr>
              <a:t>… and follow Jesus (our Joshua) today!</a:t>
            </a:r>
            <a:endParaRPr lang="en-US" sz="4000" b="1" dirty="0">
              <a:solidFill>
                <a:prstClr val="white"/>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346"/>
            <a:ext cx="12192000" cy="5714653"/>
          </a:xfrm>
        </p:spPr>
      </p:pic>
    </p:spTree>
    <p:extLst>
      <p:ext uri="{BB962C8B-B14F-4D97-AF65-F5344CB8AC3E}">
        <p14:creationId xmlns:p14="http://schemas.microsoft.com/office/powerpoint/2010/main" val="4289904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6492" y="23391"/>
            <a:ext cx="6078682" cy="6834609"/>
          </a:xfrm>
          <a:prstGeom prst="rect">
            <a:avLst/>
          </a:prstGeom>
        </p:spPr>
      </p:pic>
    </p:spTree>
    <p:extLst>
      <p:ext uri="{BB962C8B-B14F-4D97-AF65-F5344CB8AC3E}">
        <p14:creationId xmlns:p14="http://schemas.microsoft.com/office/powerpoint/2010/main" val="4052164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solidFill>
                  <a:srgbClr val="FFFF00"/>
                </a:solidFill>
                <a:latin typeface="Times New Roman" pitchFamily="18" charset="0"/>
                <a:cs typeface="Times New Roman" pitchFamily="18" charset="0"/>
              </a:rPr>
              <a:t>Remember</a:t>
            </a:r>
            <a:endParaRPr lang="en-US" sz="6600" b="1" dirty="0">
              <a:solidFill>
                <a:srgbClr val="FFFF00"/>
              </a:solidFill>
              <a:latin typeface="Times New Roman" pitchFamily="18" charset="0"/>
              <a:cs typeface="Times New Roman" pitchFamily="18" charset="0"/>
            </a:endParaRPr>
          </a:p>
        </p:txBody>
      </p:sp>
      <p:sp>
        <p:nvSpPr>
          <p:cNvPr id="4" name="TextBox 3"/>
          <p:cNvSpPr txBox="1"/>
          <p:nvPr/>
        </p:nvSpPr>
        <p:spPr>
          <a:xfrm>
            <a:off x="498764" y="1154876"/>
            <a:ext cx="11388435"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1.  Israel </a:t>
            </a:r>
            <a:r>
              <a:rPr lang="en-US" sz="3200" dirty="0">
                <a:latin typeface="Times New Roman" panose="02020603050405020304" pitchFamily="18" charset="0"/>
                <a:cs typeface="Times New Roman" panose="02020603050405020304" pitchFamily="18" charset="0"/>
              </a:rPr>
              <a:t>was </a:t>
            </a:r>
            <a:r>
              <a:rPr lang="en-US" sz="3200" b="1" u="sng" dirty="0">
                <a:latin typeface="Times New Roman" panose="02020603050405020304" pitchFamily="18" charset="0"/>
                <a:cs typeface="Times New Roman" panose="02020603050405020304" pitchFamily="18" charset="0"/>
              </a:rPr>
              <a:t>camping</a:t>
            </a:r>
            <a:r>
              <a:rPr lang="en-US" sz="3200" dirty="0">
                <a:latin typeface="Times New Roman" panose="02020603050405020304" pitchFamily="18" charset="0"/>
                <a:cs typeface="Times New Roman" panose="02020603050405020304" pitchFamily="18" charset="0"/>
              </a:rPr>
              <a:t> at </a:t>
            </a:r>
            <a:r>
              <a:rPr lang="en-US" sz="3200" dirty="0" err="1">
                <a:latin typeface="Times New Roman" panose="02020603050405020304" pitchFamily="18" charset="0"/>
                <a:cs typeface="Times New Roman" panose="02020603050405020304" pitchFamily="18" charset="0"/>
              </a:rPr>
              <a:t>Shittim</a:t>
            </a:r>
            <a:r>
              <a:rPr lang="en-US" sz="3200" dirty="0">
                <a:latin typeface="Times New Roman" panose="02020603050405020304" pitchFamily="18" charset="0"/>
                <a:cs typeface="Times New Roman" panose="02020603050405020304" pitchFamily="18" charset="0"/>
              </a:rPr>
              <a:t> (Acacia Groves) in </a:t>
            </a:r>
            <a:r>
              <a:rPr lang="en-US" sz="3200" b="1" dirty="0">
                <a:solidFill>
                  <a:srgbClr val="00B050"/>
                </a:solidFill>
                <a:latin typeface="Times New Roman" panose="02020603050405020304" pitchFamily="18" charset="0"/>
                <a:cs typeface="Times New Roman" panose="02020603050405020304" pitchFamily="18" charset="0"/>
              </a:rPr>
              <a:t>Num.</a:t>
            </a:r>
            <a:r>
              <a:rPr lang="en-US" sz="3200" dirty="0">
                <a:latin typeface="Times New Roman" panose="02020603050405020304" pitchFamily="18" charset="0"/>
                <a:cs typeface="Times New Roman" panose="02020603050405020304" pitchFamily="18" charset="0"/>
              </a:rPr>
              <a:t> 25:1.</a:t>
            </a:r>
          </a:p>
        </p:txBody>
      </p:sp>
      <p:sp>
        <p:nvSpPr>
          <p:cNvPr id="5" name="TextBox 4"/>
          <p:cNvSpPr txBox="1"/>
          <p:nvPr/>
        </p:nvSpPr>
        <p:spPr>
          <a:xfrm>
            <a:off x="498754" y="1859675"/>
            <a:ext cx="11388435"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2.  The </a:t>
            </a:r>
            <a:r>
              <a:rPr lang="en-US" sz="3200" b="1" u="sng" dirty="0">
                <a:latin typeface="Times New Roman" panose="02020603050405020304" pitchFamily="18" charset="0"/>
                <a:cs typeface="Times New Roman" panose="02020603050405020304" pitchFamily="18" charset="0"/>
              </a:rPr>
              <a:t>Ark of the Covenant</a:t>
            </a:r>
            <a:r>
              <a:rPr lang="en-US" sz="3200" dirty="0">
                <a:latin typeface="Times New Roman" panose="02020603050405020304" pitchFamily="18" charset="0"/>
                <a:cs typeface="Times New Roman" panose="02020603050405020304" pitchFamily="18" charset="0"/>
              </a:rPr>
              <a:t> was made of </a:t>
            </a:r>
            <a:r>
              <a:rPr lang="en-US" sz="3200" dirty="0" err="1">
                <a:latin typeface="Times New Roman" panose="02020603050405020304" pitchFamily="18" charset="0"/>
                <a:cs typeface="Times New Roman" panose="02020603050405020304" pitchFamily="18" charset="0"/>
              </a:rPr>
              <a:t>Shittim</a:t>
            </a:r>
            <a:r>
              <a:rPr lang="en-US" sz="3200" dirty="0">
                <a:latin typeface="Times New Roman" panose="02020603050405020304" pitchFamily="18" charset="0"/>
                <a:cs typeface="Times New Roman" panose="02020603050405020304" pitchFamily="18" charset="0"/>
              </a:rPr>
              <a:t> (Acacia wood), in </a:t>
            </a:r>
            <a:r>
              <a:rPr lang="en-US" sz="3200" b="1" dirty="0" err="1">
                <a:solidFill>
                  <a:srgbClr val="00B050"/>
                </a:solidFill>
                <a:latin typeface="Times New Roman" panose="02020603050405020304" pitchFamily="18" charset="0"/>
                <a:cs typeface="Times New Roman" panose="02020603050405020304" pitchFamily="18" charset="0"/>
              </a:rPr>
              <a:t>Exo</a:t>
            </a:r>
            <a:r>
              <a:rPr lang="en-US" sz="3200" b="1" dirty="0">
                <a:solidFill>
                  <a:srgbClr val="00B05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25:10.</a:t>
            </a:r>
          </a:p>
        </p:txBody>
      </p:sp>
      <p:sp>
        <p:nvSpPr>
          <p:cNvPr id="6" name="TextBox 5"/>
          <p:cNvSpPr txBox="1"/>
          <p:nvPr/>
        </p:nvSpPr>
        <p:spPr>
          <a:xfrm>
            <a:off x="498764" y="2936893"/>
            <a:ext cx="11388435"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3.  Israel </a:t>
            </a:r>
            <a:r>
              <a:rPr lang="en-US" sz="3200" dirty="0">
                <a:latin typeface="Times New Roman" panose="02020603050405020304" pitchFamily="18" charset="0"/>
                <a:cs typeface="Times New Roman" panose="02020603050405020304" pitchFamily="18" charset="0"/>
              </a:rPr>
              <a:t>was to be </a:t>
            </a:r>
            <a:r>
              <a:rPr lang="en-US" sz="3200" b="1" u="sng" dirty="0">
                <a:latin typeface="Times New Roman" panose="02020603050405020304" pitchFamily="18" charset="0"/>
                <a:cs typeface="Times New Roman" panose="02020603050405020304" pitchFamily="18" charset="0"/>
              </a:rPr>
              <a:t>watchful</a:t>
            </a:r>
            <a:r>
              <a:rPr lang="en-US" sz="3200" dirty="0">
                <a:latin typeface="Times New Roman" panose="02020603050405020304" pitchFamily="18" charset="0"/>
                <a:cs typeface="Times New Roman" panose="02020603050405020304" pitchFamily="18" charset="0"/>
              </a:rPr>
              <a:t> as they entered the promised land.</a:t>
            </a:r>
          </a:p>
        </p:txBody>
      </p:sp>
      <p:sp>
        <p:nvSpPr>
          <p:cNvPr id="7" name="TextBox 6"/>
          <p:cNvSpPr txBox="1"/>
          <p:nvPr/>
        </p:nvSpPr>
        <p:spPr>
          <a:xfrm>
            <a:off x="498764" y="3653398"/>
            <a:ext cx="11388435"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4.  Israel </a:t>
            </a:r>
            <a:r>
              <a:rPr lang="en-US" sz="3200" dirty="0">
                <a:latin typeface="Times New Roman" panose="02020603050405020304" pitchFamily="18" charset="0"/>
                <a:cs typeface="Times New Roman" panose="02020603050405020304" pitchFamily="18" charset="0"/>
              </a:rPr>
              <a:t>was deceived by the ‘</a:t>
            </a:r>
            <a:r>
              <a:rPr lang="en-US" sz="3200" b="1" u="sng" dirty="0">
                <a:latin typeface="Times New Roman" panose="02020603050405020304" pitchFamily="18" charset="0"/>
                <a:cs typeface="Times New Roman" panose="02020603050405020304" pitchFamily="18" charset="0"/>
              </a:rPr>
              <a:t>friendly</a:t>
            </a:r>
            <a:r>
              <a:rPr lang="en-US" sz="3200" dirty="0">
                <a:latin typeface="Times New Roman" panose="02020603050405020304" pitchFamily="18" charset="0"/>
                <a:cs typeface="Times New Roman" panose="02020603050405020304" pitchFamily="18" charset="0"/>
              </a:rPr>
              <a:t>’ Moabites of </a:t>
            </a:r>
            <a:r>
              <a:rPr lang="en-US" sz="3200" dirty="0" err="1">
                <a:latin typeface="Times New Roman" panose="02020603050405020304" pitchFamily="18" charset="0"/>
                <a:cs typeface="Times New Roman" panose="02020603050405020304" pitchFamily="18" charset="0"/>
              </a:rPr>
              <a:t>Balak</a:t>
            </a:r>
            <a:r>
              <a:rPr lang="en-US" sz="3200" dirty="0">
                <a:latin typeface="Times New Roman" panose="02020603050405020304" pitchFamily="18" charset="0"/>
                <a:cs typeface="Times New Roman" panose="02020603050405020304" pitchFamily="18" charset="0"/>
              </a:rPr>
              <a:t> and Balaam.</a:t>
            </a:r>
          </a:p>
        </p:txBody>
      </p:sp>
      <p:sp>
        <p:nvSpPr>
          <p:cNvPr id="8" name="TextBox 7"/>
          <p:cNvSpPr txBox="1"/>
          <p:nvPr/>
        </p:nvSpPr>
        <p:spPr>
          <a:xfrm>
            <a:off x="498764" y="4730616"/>
            <a:ext cx="11388435" cy="206210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5.  </a:t>
            </a:r>
            <a:r>
              <a:rPr lang="en-US" sz="3200" dirty="0" err="1" smtClean="0">
                <a:latin typeface="Times New Roman" panose="02020603050405020304" pitchFamily="18" charset="0"/>
                <a:cs typeface="Times New Roman" panose="02020603050405020304" pitchFamily="18" charset="0"/>
              </a:rPr>
              <a:t>Zimri</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(music) a </a:t>
            </a:r>
            <a:r>
              <a:rPr lang="en-US" sz="3200" b="1" u="sng" dirty="0">
                <a:latin typeface="Times New Roman" panose="02020603050405020304" pitchFamily="18" charset="0"/>
                <a:cs typeface="Times New Roman" panose="02020603050405020304" pitchFamily="18" charset="0"/>
              </a:rPr>
              <a:t>leader</a:t>
            </a:r>
            <a:r>
              <a:rPr lang="en-US" sz="3200" dirty="0">
                <a:latin typeface="Times New Roman" panose="02020603050405020304" pitchFamily="18" charset="0"/>
                <a:cs typeface="Times New Roman" panose="02020603050405020304" pitchFamily="18" charset="0"/>
              </a:rPr>
              <a:t> in Israel and </a:t>
            </a:r>
            <a:r>
              <a:rPr lang="en-US" sz="3200" dirty="0" err="1">
                <a:latin typeface="Times New Roman" panose="02020603050405020304" pitchFamily="18" charset="0"/>
                <a:cs typeface="Times New Roman" panose="02020603050405020304" pitchFamily="18" charset="0"/>
              </a:rPr>
              <a:t>Cozbi</a:t>
            </a:r>
            <a:r>
              <a:rPr lang="en-US" sz="3200" dirty="0">
                <a:latin typeface="Times New Roman" panose="02020603050405020304" pitchFamily="18" charset="0"/>
                <a:cs typeface="Times New Roman" panose="02020603050405020304" pitchFamily="18" charset="0"/>
              </a:rPr>
              <a:t> (false, my lie) the </a:t>
            </a:r>
            <a:r>
              <a:rPr lang="en-US" sz="3200" dirty="0" err="1">
                <a:latin typeface="Times New Roman" panose="02020603050405020304" pitchFamily="18" charset="0"/>
                <a:cs typeface="Times New Roman" panose="02020603050405020304" pitchFamily="18" charset="0"/>
              </a:rPr>
              <a:t>Moabitess</a:t>
            </a:r>
            <a:r>
              <a:rPr lang="en-US" sz="3200" dirty="0">
                <a:latin typeface="Times New Roman" panose="02020603050405020304" pitchFamily="18" charset="0"/>
                <a:cs typeface="Times New Roman" panose="02020603050405020304" pitchFamily="18" charset="0"/>
              </a:rPr>
              <a:t>, suffered the penalty of death, for </a:t>
            </a:r>
            <a:r>
              <a:rPr lang="en-US" sz="3200" dirty="0" err="1">
                <a:latin typeface="Times New Roman" panose="02020603050405020304" pitchFamily="18" charset="0"/>
                <a:cs typeface="Times New Roman" panose="02020603050405020304" pitchFamily="18" charset="0"/>
              </a:rPr>
              <a:t>Zimri</a:t>
            </a:r>
            <a:r>
              <a:rPr lang="en-US" sz="3200" dirty="0">
                <a:latin typeface="Times New Roman" panose="02020603050405020304" pitchFamily="18" charset="0"/>
                <a:cs typeface="Times New Roman" panose="02020603050405020304" pitchFamily="18" charset="0"/>
              </a:rPr>
              <a:t> was unwilling to separate from his sin (</a:t>
            </a:r>
            <a:r>
              <a:rPr lang="en-US" sz="3200" dirty="0" err="1">
                <a:latin typeface="Times New Roman" panose="02020603050405020304" pitchFamily="18" charset="0"/>
                <a:cs typeface="Times New Roman" panose="02020603050405020304" pitchFamily="18" charset="0"/>
              </a:rPr>
              <a:t>Cozbi</a:t>
            </a:r>
            <a:r>
              <a:rPr lang="en-US" sz="3200" dirty="0">
                <a:latin typeface="Times New Roman" panose="02020603050405020304" pitchFamily="18" charset="0"/>
                <a:cs typeface="Times New Roman" panose="02020603050405020304" pitchFamily="18" charset="0"/>
              </a:rPr>
              <a:t>) and so was destroyed </a:t>
            </a:r>
            <a:r>
              <a:rPr lang="en-US" sz="3200" b="1" u="sng" dirty="0">
                <a:latin typeface="Times New Roman" panose="02020603050405020304" pitchFamily="18" charset="0"/>
                <a:cs typeface="Times New Roman" panose="02020603050405020304" pitchFamily="18" charset="0"/>
              </a:rPr>
              <a:t>with</a:t>
            </a:r>
            <a:r>
              <a:rPr lang="en-US" sz="3200" dirty="0">
                <a:latin typeface="Times New Roman" panose="02020603050405020304" pitchFamily="18" charset="0"/>
                <a:cs typeface="Times New Roman" panose="02020603050405020304" pitchFamily="18" charset="0"/>
              </a:rPr>
              <a:t> it, to preserve the greater body.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38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1 Corinthians </a:t>
            </a:r>
            <a:r>
              <a:rPr lang="en-US" sz="6600" b="1" dirty="0" smtClean="0">
                <a:solidFill>
                  <a:prstClr val="white"/>
                </a:solidFill>
                <a:latin typeface="Times New Roman" panose="02020603050405020304" pitchFamily="18" charset="0"/>
                <a:cs typeface="Times New Roman" panose="02020603050405020304" pitchFamily="18" charset="0"/>
              </a:rPr>
              <a:t>10:6-8,11 NKJV</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800" baseline="30000" dirty="0">
                <a:latin typeface="Times New Roman" panose="02020603050405020304" pitchFamily="18" charset="0"/>
                <a:cs typeface="Times New Roman" panose="02020603050405020304" pitchFamily="18" charset="0"/>
              </a:rPr>
              <a:t>6 </a:t>
            </a:r>
            <a:r>
              <a:rPr lang="en-US" sz="3800" dirty="0">
                <a:latin typeface="Times New Roman" panose="02020603050405020304" pitchFamily="18" charset="0"/>
                <a:cs typeface="Times New Roman" panose="02020603050405020304" pitchFamily="18" charset="0"/>
              </a:rPr>
              <a:t>Now these things became </a:t>
            </a:r>
            <a:r>
              <a:rPr lang="en-US" sz="3800" b="1" dirty="0">
                <a:solidFill>
                  <a:srgbClr val="FFFF00"/>
                </a:solidFill>
                <a:latin typeface="Times New Roman" panose="02020603050405020304" pitchFamily="18" charset="0"/>
                <a:cs typeface="Times New Roman" panose="02020603050405020304" pitchFamily="18" charset="0"/>
              </a:rPr>
              <a:t>our examples</a:t>
            </a:r>
            <a:r>
              <a:rPr lang="en-US" sz="3800" dirty="0">
                <a:latin typeface="Times New Roman" panose="02020603050405020304" pitchFamily="18" charset="0"/>
                <a:cs typeface="Times New Roman" panose="02020603050405020304" pitchFamily="18" charset="0"/>
              </a:rPr>
              <a:t>, to the intent that we should not lust after evil things as they also lusted. </a:t>
            </a:r>
            <a:r>
              <a:rPr lang="en-US" sz="3800" baseline="30000" dirty="0">
                <a:latin typeface="Times New Roman" panose="02020603050405020304" pitchFamily="18" charset="0"/>
                <a:cs typeface="Times New Roman" panose="02020603050405020304" pitchFamily="18" charset="0"/>
              </a:rPr>
              <a:t>7 </a:t>
            </a:r>
            <a:r>
              <a:rPr lang="en-US" sz="3800" dirty="0">
                <a:latin typeface="Times New Roman" panose="02020603050405020304" pitchFamily="18" charset="0"/>
                <a:cs typeface="Times New Roman" panose="02020603050405020304" pitchFamily="18" charset="0"/>
              </a:rPr>
              <a:t>And do not become idolaters as </a:t>
            </a:r>
            <a:r>
              <a:rPr lang="en-US" sz="3800" i="1" dirty="0">
                <a:latin typeface="Times New Roman" panose="02020603050405020304" pitchFamily="18" charset="0"/>
                <a:cs typeface="Times New Roman" panose="02020603050405020304" pitchFamily="18" charset="0"/>
              </a:rPr>
              <a:t>were</a:t>
            </a:r>
            <a:r>
              <a:rPr lang="en-US" sz="3800" dirty="0">
                <a:latin typeface="Times New Roman" panose="02020603050405020304" pitchFamily="18" charset="0"/>
                <a:cs typeface="Times New Roman" panose="02020603050405020304" pitchFamily="18" charset="0"/>
              </a:rPr>
              <a:t> some of them. As it is written, “The people sat down to eat and drink, and rose up to play.” </a:t>
            </a:r>
            <a:r>
              <a:rPr lang="en-US" sz="3800" baseline="30000" dirty="0">
                <a:latin typeface="Times New Roman" panose="02020603050405020304" pitchFamily="18" charset="0"/>
                <a:cs typeface="Times New Roman" panose="02020603050405020304" pitchFamily="18" charset="0"/>
              </a:rPr>
              <a:t>8 </a:t>
            </a:r>
            <a:r>
              <a:rPr lang="en-US" sz="3800" dirty="0">
                <a:latin typeface="Times New Roman" panose="02020603050405020304" pitchFamily="18" charset="0"/>
                <a:cs typeface="Times New Roman" panose="02020603050405020304" pitchFamily="18" charset="0"/>
              </a:rPr>
              <a:t>Nor let us commit sexual immorality, as some of them did, and </a:t>
            </a:r>
            <a:r>
              <a:rPr lang="en-US" sz="3800" b="1" u="sng" dirty="0">
                <a:latin typeface="Times New Roman" panose="02020603050405020304" pitchFamily="18" charset="0"/>
                <a:cs typeface="Times New Roman" panose="02020603050405020304" pitchFamily="18" charset="0"/>
              </a:rPr>
              <a:t>in one day</a:t>
            </a:r>
            <a:r>
              <a:rPr lang="en-US" sz="3800" dirty="0">
                <a:latin typeface="Times New Roman" panose="02020603050405020304" pitchFamily="18" charset="0"/>
                <a:cs typeface="Times New Roman" panose="02020603050405020304" pitchFamily="18" charset="0"/>
              </a:rPr>
              <a:t> </a:t>
            </a:r>
            <a:r>
              <a:rPr lang="en-US" sz="3800" b="1" u="sng" dirty="0">
                <a:latin typeface="Times New Roman" panose="02020603050405020304" pitchFamily="18" charset="0"/>
                <a:cs typeface="Times New Roman" panose="02020603050405020304" pitchFamily="18" charset="0"/>
              </a:rPr>
              <a:t>twenty-three thousand fell</a:t>
            </a: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a:t>
            </a:r>
          </a:p>
          <a:p>
            <a:endParaRPr lang="en-US" sz="1000" baseline="30000" dirty="0">
              <a:latin typeface="Times New Roman" panose="02020603050405020304" pitchFamily="18" charset="0"/>
              <a:cs typeface="Times New Roman" panose="02020603050405020304" pitchFamily="18" charset="0"/>
            </a:endParaRPr>
          </a:p>
          <a:p>
            <a:r>
              <a:rPr lang="en-US" sz="3800" baseline="30000" dirty="0" smtClean="0">
                <a:latin typeface="Times New Roman" panose="02020603050405020304" pitchFamily="18" charset="0"/>
                <a:cs typeface="Times New Roman" panose="02020603050405020304" pitchFamily="18" charset="0"/>
              </a:rPr>
              <a:t>11</a:t>
            </a:r>
            <a:r>
              <a:rPr lang="en-US" sz="3800" baseline="300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Now all these things happened to them </a:t>
            </a:r>
            <a:r>
              <a:rPr lang="en-US" sz="3800" b="1" dirty="0">
                <a:solidFill>
                  <a:srgbClr val="FFFF00"/>
                </a:solidFill>
                <a:latin typeface="Times New Roman" panose="02020603050405020304" pitchFamily="18" charset="0"/>
                <a:cs typeface="Times New Roman" panose="02020603050405020304" pitchFamily="18" charset="0"/>
              </a:rPr>
              <a:t>as examples</a:t>
            </a:r>
            <a:r>
              <a:rPr lang="en-US" sz="3800" dirty="0">
                <a:latin typeface="Times New Roman" panose="02020603050405020304" pitchFamily="18" charset="0"/>
                <a:cs typeface="Times New Roman" panose="02020603050405020304" pitchFamily="18" charset="0"/>
              </a:rPr>
              <a:t>, and they were written for our admonition, upon whom </a:t>
            </a:r>
            <a:r>
              <a:rPr lang="en-US" sz="3800" dirty="0" smtClean="0">
                <a:latin typeface="Times New Roman" panose="02020603050405020304" pitchFamily="18" charset="0"/>
                <a:cs typeface="Times New Roman" panose="02020603050405020304" pitchFamily="18" charset="0"/>
              </a:rPr>
              <a:t>the </a:t>
            </a:r>
            <a:r>
              <a:rPr lang="en-US" sz="3800" b="1" dirty="0">
                <a:solidFill>
                  <a:srgbClr val="FFFF00"/>
                </a:solidFill>
                <a:latin typeface="Times New Roman" panose="02020603050405020304" pitchFamily="18" charset="0"/>
                <a:cs typeface="Times New Roman" panose="02020603050405020304" pitchFamily="18" charset="0"/>
              </a:rPr>
              <a:t>ends of the world have come</a:t>
            </a:r>
            <a:r>
              <a:rPr lang="en-US" sz="3800" dirty="0" smtClean="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862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solidFill>
                  <a:srgbClr val="FFFF00"/>
                </a:solidFill>
                <a:latin typeface="Times New Roman" pitchFamily="18" charset="0"/>
                <a:cs typeface="Times New Roman" pitchFamily="18" charset="0"/>
              </a:rPr>
              <a:t>Remember</a:t>
            </a:r>
            <a:endParaRPr lang="en-US" sz="6600" b="1" dirty="0">
              <a:solidFill>
                <a:srgbClr val="FFFF00"/>
              </a:solidFill>
              <a:latin typeface="Times New Roman" pitchFamily="18" charset="0"/>
              <a:cs typeface="Times New Roman" pitchFamily="18" charset="0"/>
            </a:endParaRPr>
          </a:p>
        </p:txBody>
      </p:sp>
      <p:sp>
        <p:nvSpPr>
          <p:cNvPr id="4" name="TextBox 3"/>
          <p:cNvSpPr txBox="1"/>
          <p:nvPr/>
        </p:nvSpPr>
        <p:spPr>
          <a:xfrm>
            <a:off x="498764" y="1311699"/>
            <a:ext cx="11388435"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1. Know where you came from, where you are, and where you’re going.</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98757" y="2677034"/>
            <a:ext cx="1138843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a:t>
            </a:r>
            <a:r>
              <a:rPr lang="en-US" sz="4000" dirty="0" smtClean="0">
                <a:latin typeface="Times New Roman" panose="02020603050405020304" pitchFamily="18" charset="0"/>
                <a:cs typeface="Times New Roman" panose="02020603050405020304" pitchFamily="18" charset="0"/>
              </a:rPr>
              <a:t>. Know your surroundings and its influences.</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98758" y="3384920"/>
            <a:ext cx="11388435"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3. Who are your friends? Know who are your true friends and who are not.</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8759" y="4697028"/>
            <a:ext cx="11388435"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4. Know that there will be false prophets in the last days!</a:t>
            </a:r>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8760" y="6020467"/>
            <a:ext cx="1138843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5</a:t>
            </a:r>
            <a:r>
              <a:rPr lang="en-US" sz="4000" dirty="0" smtClean="0">
                <a:latin typeface="Times New Roman" panose="02020603050405020304" pitchFamily="18" charset="0"/>
                <a:cs typeface="Times New Roman" panose="02020603050405020304" pitchFamily="18" charset="0"/>
              </a:rPr>
              <a:t>. Beware of leaders that lead you to apostasy!</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64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From Eternity Past p. </a:t>
            </a:r>
            <a:r>
              <a:rPr lang="en-US" sz="6600" b="1" dirty="0" smtClean="0">
                <a:solidFill>
                  <a:prstClr val="white"/>
                </a:solidFill>
                <a:latin typeface="Times New Roman" panose="02020603050405020304" pitchFamily="18" charset="0"/>
                <a:cs typeface="Times New Roman" panose="02020603050405020304" pitchFamily="18" charset="0"/>
              </a:rPr>
              <a:t>323.4</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000" dirty="0" smtClean="0">
                <a:latin typeface="Times New Roman" panose="02020603050405020304" pitchFamily="18" charset="0"/>
                <a:cs typeface="Times New Roman" panose="02020603050405020304" pitchFamily="18" charset="0"/>
              </a:rPr>
              <a:t>“… Satan </a:t>
            </a:r>
            <a:r>
              <a:rPr lang="en-US" sz="4000" dirty="0">
                <a:latin typeface="Times New Roman" panose="02020603050405020304" pitchFamily="18" charset="0"/>
                <a:cs typeface="Times New Roman" panose="02020603050405020304" pitchFamily="18" charset="0"/>
              </a:rPr>
              <a:t>has studied with fiendish intensity for thousands of years, and through successive generations he has wrought to overthrow princes in Israel by the same temptations that were so successful at </a:t>
            </a:r>
            <a:r>
              <a:rPr lang="en-US" sz="4000" dirty="0" err="1">
                <a:latin typeface="Times New Roman" panose="02020603050405020304" pitchFamily="18" charset="0"/>
                <a:cs typeface="Times New Roman" panose="02020603050405020304" pitchFamily="18" charset="0"/>
              </a:rPr>
              <a:t>Baalpeor</a:t>
            </a:r>
            <a:r>
              <a:rPr lang="en-US" sz="4000" dirty="0">
                <a:latin typeface="Times New Roman" panose="02020603050405020304" pitchFamily="18" charset="0"/>
                <a:cs typeface="Times New Roman" panose="02020603050405020304" pitchFamily="18" charset="0"/>
              </a:rPr>
              <a:t>. As we approach </a:t>
            </a:r>
            <a:r>
              <a:rPr lang="en-US" sz="4000" b="1" dirty="0">
                <a:solidFill>
                  <a:srgbClr val="FFFF00"/>
                </a:solidFill>
                <a:latin typeface="Times New Roman" panose="02020603050405020304" pitchFamily="18" charset="0"/>
                <a:cs typeface="Times New Roman" panose="02020603050405020304" pitchFamily="18" charset="0"/>
              </a:rPr>
              <a:t>the close of time</a:t>
            </a:r>
            <a:r>
              <a:rPr lang="en-US" sz="4000" b="1" dirty="0">
                <a:latin typeface="Times New Roman" panose="02020603050405020304" pitchFamily="18" charset="0"/>
                <a:cs typeface="Times New Roman" panose="02020603050405020304" pitchFamily="18" charset="0"/>
              </a:rPr>
              <a:t>, </a:t>
            </a:r>
            <a:r>
              <a:rPr lang="en-US" sz="4000" b="1" u="sng" dirty="0">
                <a:solidFill>
                  <a:srgbClr val="FFFF00"/>
                </a:solidFill>
                <a:latin typeface="Times New Roman" panose="02020603050405020304" pitchFamily="18" charset="0"/>
                <a:cs typeface="Times New Roman" panose="02020603050405020304" pitchFamily="18" charset="0"/>
              </a:rPr>
              <a:t>on the borders of the heavenly Canaan</a:t>
            </a:r>
            <a:r>
              <a:rPr lang="en-US" sz="4000" dirty="0">
                <a:latin typeface="Times New Roman" panose="02020603050405020304" pitchFamily="18" charset="0"/>
                <a:cs typeface="Times New Roman" panose="02020603050405020304" pitchFamily="18" charset="0"/>
              </a:rPr>
              <a:t>, Satan will redouble his efforts to prevent the people of God from entering the goodly land. </a:t>
            </a:r>
            <a:r>
              <a:rPr lang="en-US" sz="4000" dirty="0" smtClean="0">
                <a:latin typeface="Times New Roman" panose="02020603050405020304" pitchFamily="18" charset="0"/>
                <a:cs typeface="Times New Roman" panose="02020603050405020304" pitchFamily="18" charset="0"/>
              </a:rPr>
              <a:t>…”</a:t>
            </a:r>
            <a:endParaRPr lang="en-US" sz="4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706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513609" y="1423555"/>
            <a:ext cx="3761509" cy="3761509"/>
          </a:xfrm>
          <a:prstGeom prst="rect">
            <a:avLst/>
          </a:prstGeom>
        </p:spPr>
      </p:pic>
      <p:sp>
        <p:nvSpPr>
          <p:cNvPr id="3" name="TextBox 2"/>
          <p:cNvSpPr txBox="1"/>
          <p:nvPr/>
        </p:nvSpPr>
        <p:spPr>
          <a:xfrm>
            <a:off x="1" y="2161309"/>
            <a:ext cx="12191999" cy="1015663"/>
          </a:xfrm>
          <a:prstGeom prst="rect">
            <a:avLst/>
          </a:prstGeom>
          <a:noFill/>
          <a:effectLst>
            <a:outerShdw blurRad="38100" dist="38100" dir="4800000" algn="ctr" rotWithShape="0">
              <a:schemeClr val="bg1"/>
            </a:outerShdw>
          </a:effectLst>
        </p:spPr>
        <p:txBody>
          <a:bodyPr wrap="square" rtlCol="0">
            <a:spAutoFit/>
          </a:bodyPr>
          <a:lstStyle/>
          <a:p>
            <a:pPr algn="ctr"/>
            <a:r>
              <a:rPr lang="en-US" sz="6000" dirty="0" smtClean="0">
                <a:latin typeface="Times New Roman" panose="02020603050405020304" pitchFamily="18" charset="0"/>
                <a:cs typeface="Times New Roman" panose="02020603050405020304" pitchFamily="18" charset="0"/>
              </a:rPr>
              <a:t>“THE </a:t>
            </a:r>
            <a:r>
              <a:rPr lang="en-US" sz="6000" dirty="0" smtClean="0">
                <a:solidFill>
                  <a:srgbClr val="FFFF00"/>
                </a:solidFill>
                <a:latin typeface="Times New Roman" panose="02020603050405020304" pitchFamily="18" charset="0"/>
                <a:cs typeface="Times New Roman" panose="02020603050405020304" pitchFamily="18" charset="0"/>
              </a:rPr>
              <a:t>CROSS OVER</a:t>
            </a:r>
            <a:r>
              <a:rPr lang="en-US" sz="6000" dirty="0" smtClean="0">
                <a:latin typeface="Times New Roman" panose="02020603050405020304" pitchFamily="18" charset="0"/>
                <a:cs typeface="Times New Roman" panose="02020603050405020304" pitchFamily="18" charset="0"/>
              </a:rPr>
              <a:t> EXPERIENCE”</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41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Redeemed #</a:t>
            </a:r>
            <a:r>
              <a:rPr lang="en-US" sz="6600" b="1" dirty="0" smtClean="0">
                <a:solidFill>
                  <a:prstClr val="white"/>
                </a:solidFill>
                <a:latin typeface="Times New Roman" panose="02020603050405020304" pitchFamily="18" charset="0"/>
                <a:cs typeface="Times New Roman" panose="02020603050405020304" pitchFamily="18" charset="0"/>
              </a:rPr>
              <a:t>337</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000" dirty="0">
                <a:latin typeface="Times New Roman" panose="02020603050405020304" pitchFamily="18" charset="0"/>
                <a:cs typeface="Times New Roman" panose="02020603050405020304" pitchFamily="18" charset="0"/>
              </a:rPr>
              <a:t>Redeemed—how I love to proclaim it!</a:t>
            </a:r>
          </a:p>
          <a:p>
            <a:r>
              <a:rPr lang="en-US" sz="4000" dirty="0">
                <a:latin typeface="Times New Roman" panose="02020603050405020304" pitchFamily="18" charset="0"/>
                <a:cs typeface="Times New Roman" panose="02020603050405020304" pitchFamily="18" charset="0"/>
              </a:rPr>
              <a:t>Redeemed by the blood of the Lamb;</a:t>
            </a:r>
          </a:p>
          <a:p>
            <a:r>
              <a:rPr lang="en-US" sz="4000" dirty="0">
                <a:latin typeface="Times New Roman" panose="02020603050405020304" pitchFamily="18" charset="0"/>
                <a:cs typeface="Times New Roman" panose="02020603050405020304" pitchFamily="18" charset="0"/>
              </a:rPr>
              <a:t>Redeemed through His infinite mercy,</a:t>
            </a:r>
          </a:p>
          <a:p>
            <a:r>
              <a:rPr lang="en-US" sz="4000" dirty="0">
                <a:latin typeface="Times New Roman" panose="02020603050405020304" pitchFamily="18" charset="0"/>
                <a:cs typeface="Times New Roman" panose="02020603050405020304" pitchFamily="18" charset="0"/>
              </a:rPr>
              <a:t>His child, and forever, I am.</a:t>
            </a:r>
          </a:p>
          <a:p>
            <a:endParaRPr lang="en-US" sz="1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Redeemed, redeemed,</a:t>
            </a:r>
          </a:p>
          <a:p>
            <a:r>
              <a:rPr lang="en-US" sz="4000" dirty="0">
                <a:latin typeface="Times New Roman" panose="02020603050405020304" pitchFamily="18" charset="0"/>
                <a:cs typeface="Times New Roman" panose="02020603050405020304" pitchFamily="18" charset="0"/>
              </a:rPr>
              <a:t>Redeemed by the blood of the Lamb;</a:t>
            </a:r>
          </a:p>
          <a:p>
            <a:r>
              <a:rPr lang="en-US" sz="4000" dirty="0">
                <a:latin typeface="Times New Roman" panose="02020603050405020304" pitchFamily="18" charset="0"/>
                <a:cs typeface="Times New Roman" panose="02020603050405020304" pitchFamily="18" charset="0"/>
              </a:rPr>
              <a:t>Redeemed, redeemed,</a:t>
            </a:r>
          </a:p>
          <a:p>
            <a:r>
              <a:rPr lang="en-US" sz="4000" dirty="0">
                <a:latin typeface="Times New Roman" panose="02020603050405020304" pitchFamily="18" charset="0"/>
                <a:cs typeface="Times New Roman" panose="02020603050405020304" pitchFamily="18" charset="0"/>
              </a:rPr>
              <a:t>His child, and forever, I am</a:t>
            </a:r>
            <a:r>
              <a:rPr lang="en-US" sz="4000" dirty="0" smtClean="0">
                <a:latin typeface="Times New Roman" panose="02020603050405020304" pitchFamily="18" charset="0"/>
                <a:cs typeface="Times New Roman" panose="02020603050405020304" pitchFamily="18" charset="0"/>
              </a:rPr>
              <a:t>.</a:t>
            </a:r>
            <a:endParaRPr lang="en-US" sz="4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6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Revelation </a:t>
            </a:r>
            <a:r>
              <a:rPr lang="en-US" sz="6600" b="1" dirty="0" smtClean="0">
                <a:solidFill>
                  <a:prstClr val="white"/>
                </a:solidFill>
                <a:latin typeface="Times New Roman" panose="02020603050405020304" pitchFamily="18" charset="0"/>
                <a:cs typeface="Times New Roman" panose="02020603050405020304" pitchFamily="18" charset="0"/>
              </a:rPr>
              <a:t>15:2-4 NKJV</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600" baseline="30000" dirty="0">
                <a:latin typeface="Times New Roman" panose="02020603050405020304" pitchFamily="18" charset="0"/>
                <a:cs typeface="Times New Roman" panose="02020603050405020304" pitchFamily="18" charset="0"/>
              </a:rPr>
              <a:t>2 </a:t>
            </a:r>
            <a:r>
              <a:rPr lang="en-US" sz="3600" dirty="0">
                <a:latin typeface="Times New Roman" panose="02020603050405020304" pitchFamily="18" charset="0"/>
                <a:cs typeface="Times New Roman" panose="02020603050405020304" pitchFamily="18" charset="0"/>
              </a:rPr>
              <a:t>And I saw </a:t>
            </a:r>
            <a:r>
              <a:rPr lang="en-US" sz="3600" i="1" dirty="0">
                <a:latin typeface="Times New Roman" panose="02020603050405020304" pitchFamily="18" charset="0"/>
                <a:cs typeface="Times New Roman" panose="02020603050405020304" pitchFamily="18" charset="0"/>
              </a:rPr>
              <a:t>something</a:t>
            </a:r>
            <a:r>
              <a:rPr lang="en-US" sz="3600" dirty="0">
                <a:latin typeface="Times New Roman" panose="02020603050405020304" pitchFamily="18" charset="0"/>
                <a:cs typeface="Times New Roman" panose="02020603050405020304" pitchFamily="18" charset="0"/>
              </a:rPr>
              <a:t> like a sea of glass mingled with fire, and those who have the victory over the beast, over his image and over his mark </a:t>
            </a:r>
            <a:r>
              <a:rPr lang="en-US" sz="3600" i="1" dirty="0">
                <a:latin typeface="Times New Roman" panose="02020603050405020304" pitchFamily="18" charset="0"/>
                <a:cs typeface="Times New Roman" panose="02020603050405020304" pitchFamily="18" charset="0"/>
              </a:rPr>
              <a:t>and</a:t>
            </a:r>
            <a:r>
              <a:rPr lang="en-US" sz="3600" dirty="0">
                <a:latin typeface="Times New Roman" panose="02020603050405020304" pitchFamily="18" charset="0"/>
                <a:cs typeface="Times New Roman" panose="02020603050405020304" pitchFamily="18" charset="0"/>
              </a:rPr>
              <a:t> over the number of his name, standing on the sea of glass, having harps of God. </a:t>
            </a:r>
            <a:r>
              <a:rPr lang="en-US" sz="3600" baseline="30000" dirty="0">
                <a:latin typeface="Times New Roman" panose="02020603050405020304" pitchFamily="18" charset="0"/>
                <a:cs typeface="Times New Roman" panose="02020603050405020304" pitchFamily="18" charset="0"/>
              </a:rPr>
              <a:t>3 </a:t>
            </a:r>
            <a:r>
              <a:rPr lang="en-US" sz="3600" dirty="0">
                <a:latin typeface="Times New Roman" panose="02020603050405020304" pitchFamily="18" charset="0"/>
                <a:cs typeface="Times New Roman" panose="02020603050405020304" pitchFamily="18" charset="0"/>
              </a:rPr>
              <a:t>They </a:t>
            </a:r>
            <a:r>
              <a:rPr lang="en-US" sz="3600" b="1" u="sng" dirty="0">
                <a:latin typeface="Times New Roman" panose="02020603050405020304" pitchFamily="18" charset="0"/>
                <a:cs typeface="Times New Roman" panose="02020603050405020304" pitchFamily="18" charset="0"/>
              </a:rPr>
              <a:t>sing</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the </a:t>
            </a:r>
            <a:r>
              <a:rPr lang="en-US" sz="3600" b="1" dirty="0" smtClean="0">
                <a:solidFill>
                  <a:srgbClr val="FFFF00"/>
                </a:solidFill>
                <a:latin typeface="Times New Roman" panose="02020603050405020304" pitchFamily="18" charset="0"/>
                <a:cs typeface="Times New Roman" panose="02020603050405020304" pitchFamily="18" charset="0"/>
              </a:rPr>
              <a:t>song </a:t>
            </a:r>
            <a:r>
              <a:rPr lang="en-US" sz="3600" b="1" dirty="0">
                <a:solidFill>
                  <a:srgbClr val="FFFF00"/>
                </a:solidFill>
                <a:latin typeface="Times New Roman" panose="02020603050405020304" pitchFamily="18" charset="0"/>
                <a:cs typeface="Times New Roman" panose="02020603050405020304" pitchFamily="18" charset="0"/>
              </a:rPr>
              <a:t>of Moses</a:t>
            </a:r>
            <a:r>
              <a:rPr lang="en-US" sz="3600" dirty="0">
                <a:latin typeface="Times New Roman" panose="02020603050405020304" pitchFamily="18" charset="0"/>
                <a:cs typeface="Times New Roman" panose="02020603050405020304" pitchFamily="18" charset="0"/>
              </a:rPr>
              <a:t>, the servant of God, and the song of the Lamb, saying: </a:t>
            </a:r>
            <a:r>
              <a:rPr lang="en-US" sz="36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3600" baseline="30000" dirty="0" smtClean="0">
                <a:latin typeface="Times New Roman" panose="02020603050405020304" pitchFamily="18" charset="0"/>
                <a:cs typeface="Times New Roman" panose="02020603050405020304" pitchFamily="18" charset="0"/>
              </a:rPr>
              <a:t>4</a:t>
            </a:r>
            <a:r>
              <a:rPr lang="en-US" sz="3600" baseline="300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Who shall not </a:t>
            </a:r>
            <a:r>
              <a:rPr lang="en-US" sz="3600" b="1" u="sng" dirty="0">
                <a:solidFill>
                  <a:srgbClr val="FFFF00"/>
                </a:solidFill>
                <a:latin typeface="Times New Roman" panose="02020603050405020304" pitchFamily="18" charset="0"/>
                <a:cs typeface="Times New Roman" panose="02020603050405020304" pitchFamily="18" charset="0"/>
              </a:rPr>
              <a:t>fear</a:t>
            </a:r>
            <a:r>
              <a:rPr lang="en-US" sz="3600" dirty="0">
                <a:latin typeface="Times New Roman" panose="02020603050405020304" pitchFamily="18" charset="0"/>
                <a:cs typeface="Times New Roman" panose="02020603050405020304" pitchFamily="18" charset="0"/>
              </a:rPr>
              <a:t> You, O Lord, and </a:t>
            </a:r>
            <a:r>
              <a:rPr lang="en-US" sz="3600" b="1" u="sng" dirty="0">
                <a:solidFill>
                  <a:srgbClr val="FFFF00"/>
                </a:solidFill>
                <a:latin typeface="Times New Roman" panose="02020603050405020304" pitchFamily="18" charset="0"/>
                <a:cs typeface="Times New Roman" panose="02020603050405020304" pitchFamily="18" charset="0"/>
              </a:rPr>
              <a:t>glorify</a:t>
            </a:r>
            <a:r>
              <a:rPr lang="en-US" sz="3600" dirty="0">
                <a:latin typeface="Times New Roman" panose="02020603050405020304" pitchFamily="18" charset="0"/>
                <a:cs typeface="Times New Roman" panose="02020603050405020304" pitchFamily="18" charset="0"/>
              </a:rPr>
              <a:t> Your name?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For </a:t>
            </a:r>
            <a:r>
              <a:rPr lang="en-US" sz="3600" i="1" dirty="0">
                <a:latin typeface="Times New Roman" panose="02020603050405020304" pitchFamily="18" charset="0"/>
                <a:cs typeface="Times New Roman" panose="02020603050405020304" pitchFamily="18" charset="0"/>
              </a:rPr>
              <a:t>You</a:t>
            </a:r>
            <a:r>
              <a:rPr lang="en-US" sz="3600" dirty="0">
                <a:latin typeface="Times New Roman" panose="02020603050405020304" pitchFamily="18" charset="0"/>
                <a:cs typeface="Times New Roman" panose="02020603050405020304" pitchFamily="18" charset="0"/>
              </a:rPr>
              <a:t> alone </a:t>
            </a:r>
            <a:r>
              <a:rPr lang="en-US" sz="3600" i="1" dirty="0">
                <a:latin typeface="Times New Roman" panose="02020603050405020304" pitchFamily="18" charset="0"/>
                <a:cs typeface="Times New Roman" panose="02020603050405020304" pitchFamily="18" charset="0"/>
              </a:rPr>
              <a:t>are</a:t>
            </a:r>
            <a:r>
              <a:rPr lang="en-US" sz="3600" dirty="0">
                <a:latin typeface="Times New Roman" panose="02020603050405020304" pitchFamily="18" charset="0"/>
                <a:cs typeface="Times New Roman" panose="02020603050405020304" pitchFamily="18" charset="0"/>
              </a:rPr>
              <a:t> holy.</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For </a:t>
            </a:r>
            <a:r>
              <a:rPr lang="en-US" sz="3600" b="1" u="sng" dirty="0">
                <a:latin typeface="Times New Roman" panose="02020603050405020304" pitchFamily="18" charset="0"/>
                <a:cs typeface="Times New Roman" panose="02020603050405020304" pitchFamily="18" charset="0"/>
              </a:rPr>
              <a:t>all nations</a:t>
            </a:r>
            <a:r>
              <a:rPr lang="en-US" sz="3600" dirty="0">
                <a:latin typeface="Times New Roman" panose="02020603050405020304" pitchFamily="18" charset="0"/>
                <a:cs typeface="Times New Roman" panose="02020603050405020304" pitchFamily="18" charset="0"/>
              </a:rPr>
              <a:t> shall come and </a:t>
            </a:r>
            <a:r>
              <a:rPr lang="en-US" sz="3600" b="1" u="sng" dirty="0">
                <a:solidFill>
                  <a:srgbClr val="FFFF00"/>
                </a:solidFill>
                <a:latin typeface="Times New Roman" panose="02020603050405020304" pitchFamily="18" charset="0"/>
                <a:cs typeface="Times New Roman" panose="02020603050405020304" pitchFamily="18" charset="0"/>
              </a:rPr>
              <a:t>worship</a:t>
            </a:r>
            <a:r>
              <a:rPr lang="en-US" sz="3600" dirty="0">
                <a:latin typeface="Times New Roman" panose="02020603050405020304" pitchFamily="18" charset="0"/>
                <a:cs typeface="Times New Roman" panose="02020603050405020304" pitchFamily="18" charset="0"/>
              </a:rPr>
              <a:t> before You,</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For Your </a:t>
            </a:r>
            <a:r>
              <a:rPr lang="en-US" sz="3600" b="1" u="sng" dirty="0">
                <a:solidFill>
                  <a:srgbClr val="FFFF00"/>
                </a:solidFill>
                <a:latin typeface="Times New Roman" panose="02020603050405020304" pitchFamily="18" charset="0"/>
                <a:cs typeface="Times New Roman" panose="02020603050405020304" pitchFamily="18" charset="0"/>
              </a:rPr>
              <a:t>judgments</a:t>
            </a:r>
            <a:r>
              <a:rPr lang="en-US" sz="3600" dirty="0">
                <a:latin typeface="Times New Roman" panose="02020603050405020304" pitchFamily="18" charset="0"/>
                <a:cs typeface="Times New Roman" panose="02020603050405020304" pitchFamily="18" charset="0"/>
              </a:rPr>
              <a:t> have been manifested</a:t>
            </a:r>
            <a:r>
              <a:rPr lang="en-US" sz="3600" dirty="0" smtClean="0">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93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al Crop 3 - Master Cop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3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General Crop 3 - Master Copy</Template>
  <TotalTime>520</TotalTime>
  <Words>689</Words>
  <Application>Microsoft Office PowerPoint</Application>
  <PresentationFormat>Custom</PresentationFormat>
  <Paragraphs>72</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General Crop 3 - Master Copy</vt:lpstr>
      <vt:lpstr>31_office theme</vt:lpstr>
      <vt:lpstr>PowerPoint Presentation</vt:lpstr>
      <vt:lpstr>Cross-Over Xperience - Part 2</vt:lpstr>
      <vt:lpstr>Remember</vt:lpstr>
      <vt:lpstr>1 Corinthians 10:6-8,11 NKJV</vt:lpstr>
      <vt:lpstr>Remember</vt:lpstr>
      <vt:lpstr>From Eternity Past p. 323.4</vt:lpstr>
      <vt:lpstr>PowerPoint Presentation</vt:lpstr>
      <vt:lpstr>Redeemed #337</vt:lpstr>
      <vt:lpstr>Revelation 15:2-4 NKJV</vt:lpstr>
      <vt:lpstr>Revelation 14:6-7 KJB</vt:lpstr>
      <vt:lpstr>The Song of Moses &amp; the Lamb is truly the Sabbath Psalm, of having entered into His rest, which He promised.</vt:lpstr>
      <vt:lpstr>Great Controversy (1911) p. 648.3</vt:lpstr>
      <vt:lpstr>RH March 9, 1905, par. 4</vt:lpstr>
      <vt:lpstr>Great Controversy (1911) p. 648.3</vt:lpstr>
      <vt:lpstr>A CROSSING-OVER EXPERIENCE</vt:lpstr>
      <vt:lpstr>Exodus 13:9 KJB A Pass (Cross) – Over Xperience</vt:lpstr>
      <vt:lpstr>PowerPoint Presentation</vt:lpstr>
      <vt:lpstr>The Song of Moses</vt:lpstr>
      <vt:lpstr>Deuteronomy 31:19-21 NKJV</vt:lpstr>
      <vt:lpstr>Deuteronomy 31:22-26 NKJV</vt:lpstr>
      <vt:lpstr>Deuteronomy 32:44-47 NKJV</vt:lpstr>
      <vt:lpstr>Deuteronomy 34:10 NKJV</vt:lpstr>
      <vt:lpstr>Are you ready and willing to Cross – Over?</vt:lpstr>
      <vt:lpstr>Take up your Cross … and follow Jesus (our Joshua)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AWHN</dc:creator>
  <cp:lastModifiedBy>AWHN</cp:lastModifiedBy>
  <cp:revision>53</cp:revision>
  <dcterms:created xsi:type="dcterms:W3CDTF">2019-03-04T23:22:36Z</dcterms:created>
  <dcterms:modified xsi:type="dcterms:W3CDTF">2019-03-06T00:08:49Z</dcterms:modified>
</cp:coreProperties>
</file>