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1244" r:id="rId2"/>
    <p:sldId id="1247" r:id="rId3"/>
    <p:sldId id="1248" r:id="rId4"/>
    <p:sldId id="1267" r:id="rId5"/>
    <p:sldId id="1249" r:id="rId6"/>
    <p:sldId id="1268" r:id="rId7"/>
    <p:sldId id="1272" r:id="rId8"/>
    <p:sldId id="1270" r:id="rId9"/>
    <p:sldId id="1271" r:id="rId10"/>
    <p:sldId id="1250" r:id="rId11"/>
    <p:sldId id="1269" r:id="rId12"/>
    <p:sldId id="1251" r:id="rId13"/>
    <p:sldId id="1252" r:id="rId14"/>
    <p:sldId id="1253" r:id="rId15"/>
    <p:sldId id="1275" r:id="rId16"/>
    <p:sldId id="1276" r:id="rId17"/>
    <p:sldId id="1279" r:id="rId18"/>
    <p:sldId id="1254" r:id="rId19"/>
    <p:sldId id="1273" r:id="rId20"/>
    <p:sldId id="1274" r:id="rId21"/>
    <p:sldId id="1255" r:id="rId22"/>
    <p:sldId id="1277" r:id="rId23"/>
    <p:sldId id="1278" r:id="rId24"/>
    <p:sldId id="1280" r:id="rId25"/>
    <p:sldId id="1286" r:id="rId26"/>
    <p:sldId id="1281" r:id="rId27"/>
    <p:sldId id="1284" r:id="rId28"/>
    <p:sldId id="1285" r:id="rId29"/>
    <p:sldId id="1282" r:id="rId30"/>
    <p:sldId id="1287" r:id="rId31"/>
    <p:sldId id="1257" r:id="rId32"/>
    <p:sldId id="1258" r:id="rId33"/>
    <p:sldId id="1259" r:id="rId34"/>
    <p:sldId id="1260" r:id="rId35"/>
    <p:sldId id="1261" r:id="rId36"/>
    <p:sldId id="1262" r:id="rId37"/>
    <p:sldId id="1263" r:id="rId38"/>
    <p:sldId id="1264" r:id="rId39"/>
    <p:sldId id="1265" r:id="rId40"/>
    <p:sldId id="1288" r:id="rId41"/>
    <p:sldId id="1289" r:id="rId42"/>
    <p:sldId id="1290" r:id="rId43"/>
    <p:sldId id="126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E2C89-24E7-44B2-ABE7-E40E2AA49E72}" type="datetimeFigureOut">
              <a:rPr lang="en-US" smtClean="0"/>
              <a:t>3/5/2019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E416-27E1-44BA-9F0D-5643F51B62DA}" type="slidenum">
              <a:rPr lang="en-US" smtClean="0"/>
              <a:t>‹#›</a:t>
            </a:fld>
            <a:endParaRPr lang="en-US"/>
          </a:p>
        </p:txBody>
      </p:sp>
    </p:spTree>
    <p:extLst>
      <p:ext uri="{BB962C8B-B14F-4D97-AF65-F5344CB8AC3E}">
        <p14:creationId xmlns:p14="http://schemas.microsoft.com/office/powerpoint/2010/main" val="124462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0629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48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943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891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766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205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6568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347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710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814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053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8817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50574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2 Timothy </a:t>
            </a:r>
            <a:r>
              <a:rPr lang="en-US" sz="6000" b="1" dirty="0" smtClean="0">
                <a:solidFill>
                  <a:prstClr val="white"/>
                </a:solidFill>
                <a:latin typeface="Times New Roman" panose="02020603050405020304" pitchFamily="18" charset="0"/>
                <a:cs typeface="Times New Roman" panose="02020603050405020304" pitchFamily="18" charset="0"/>
              </a:rPr>
              <a:t>3:1-5 NKJV</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92500" lnSpcReduction="20000"/>
          </a:bodyPr>
          <a:lstStyle/>
          <a:p>
            <a:r>
              <a:rPr lang="en-US" sz="4800" baseline="30000" dirty="0" smtClean="0">
                <a:latin typeface="Times New Roman" panose="02020603050405020304" pitchFamily="18" charset="0"/>
                <a:cs typeface="Times New Roman" panose="02020603050405020304" pitchFamily="18" charset="0"/>
              </a:rPr>
              <a:t>1</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But </a:t>
            </a:r>
            <a:r>
              <a:rPr lang="en-US" sz="4800" dirty="0">
                <a:latin typeface="Times New Roman" panose="02020603050405020304" pitchFamily="18" charset="0"/>
                <a:cs typeface="Times New Roman" panose="02020603050405020304" pitchFamily="18" charset="0"/>
              </a:rPr>
              <a:t>know this, that </a:t>
            </a:r>
            <a:r>
              <a:rPr lang="en-US" sz="4800" b="1" u="sng" dirty="0">
                <a:solidFill>
                  <a:srgbClr val="FFFF00"/>
                </a:solidFill>
                <a:latin typeface="Times New Roman" panose="02020603050405020304" pitchFamily="18" charset="0"/>
                <a:cs typeface="Times New Roman" panose="02020603050405020304" pitchFamily="18" charset="0"/>
              </a:rPr>
              <a:t>in the last days</a:t>
            </a:r>
            <a:r>
              <a:rPr lang="en-US" sz="4800" dirty="0">
                <a:latin typeface="Times New Roman" panose="02020603050405020304" pitchFamily="18" charset="0"/>
                <a:cs typeface="Times New Roman" panose="02020603050405020304" pitchFamily="18" charset="0"/>
              </a:rPr>
              <a:t> perilous times will come: </a:t>
            </a:r>
            <a:r>
              <a:rPr lang="en-US" sz="4800" baseline="30000" dirty="0">
                <a:latin typeface="Times New Roman" panose="02020603050405020304" pitchFamily="18" charset="0"/>
                <a:cs typeface="Times New Roman" panose="02020603050405020304" pitchFamily="18" charset="0"/>
              </a:rPr>
              <a:t>2 </a:t>
            </a:r>
            <a:r>
              <a:rPr lang="en-US" sz="4800" dirty="0">
                <a:latin typeface="Times New Roman" panose="02020603050405020304" pitchFamily="18" charset="0"/>
                <a:cs typeface="Times New Roman" panose="02020603050405020304" pitchFamily="18" charset="0"/>
              </a:rPr>
              <a:t>For men will be lovers of themselves, lovers of money, boasters, proud, blasphemers, disobedient to parents, unthankful, unholy, </a:t>
            </a:r>
            <a:r>
              <a:rPr lang="en-US" sz="4800" baseline="30000" dirty="0">
                <a:latin typeface="Times New Roman" panose="02020603050405020304" pitchFamily="18" charset="0"/>
                <a:cs typeface="Times New Roman" panose="02020603050405020304" pitchFamily="18" charset="0"/>
              </a:rPr>
              <a:t>3 </a:t>
            </a:r>
            <a:r>
              <a:rPr lang="en-US" sz="4800" dirty="0">
                <a:latin typeface="Times New Roman" panose="02020603050405020304" pitchFamily="18" charset="0"/>
                <a:cs typeface="Times New Roman" panose="02020603050405020304" pitchFamily="18" charset="0"/>
              </a:rPr>
              <a:t>unloving, unforgiving, slanderers, without self-control, brutal, despisers of good, </a:t>
            </a:r>
            <a:r>
              <a:rPr lang="en-US" sz="4800" baseline="30000" dirty="0">
                <a:latin typeface="Times New Roman" panose="02020603050405020304" pitchFamily="18" charset="0"/>
                <a:cs typeface="Times New Roman" panose="02020603050405020304" pitchFamily="18" charset="0"/>
              </a:rPr>
              <a:t>4 </a:t>
            </a:r>
            <a:r>
              <a:rPr lang="en-US" sz="4800" dirty="0">
                <a:latin typeface="Times New Roman" panose="02020603050405020304" pitchFamily="18" charset="0"/>
                <a:cs typeface="Times New Roman" panose="02020603050405020304" pitchFamily="18" charset="0"/>
              </a:rPr>
              <a:t>traitors, headstrong, haughty, lovers of pleasure rather than lovers of God, </a:t>
            </a:r>
            <a:r>
              <a:rPr lang="en-US" sz="4800" baseline="30000" dirty="0">
                <a:latin typeface="Times New Roman" panose="02020603050405020304" pitchFamily="18" charset="0"/>
                <a:cs typeface="Times New Roman" panose="02020603050405020304" pitchFamily="18" charset="0"/>
              </a:rPr>
              <a:t>5 </a:t>
            </a:r>
            <a:r>
              <a:rPr lang="en-US" sz="4800" b="1" dirty="0">
                <a:solidFill>
                  <a:srgbClr val="FFFF00"/>
                </a:solidFill>
                <a:latin typeface="Times New Roman" panose="02020603050405020304" pitchFamily="18" charset="0"/>
                <a:cs typeface="Times New Roman" panose="02020603050405020304" pitchFamily="18" charset="0"/>
              </a:rPr>
              <a:t>having a form of godliness</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but denying its power. And from such people turn away</a:t>
            </a:r>
            <a:r>
              <a:rPr lang="en-US" sz="4800" dirty="0" smtClean="0">
                <a:latin typeface="Times New Roman" panose="02020603050405020304" pitchFamily="18" charset="0"/>
                <a:cs typeface="Times New Roman" panose="02020603050405020304" pitchFamily="18" charset="0"/>
              </a:rPr>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54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3600"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r>
              <a:rPr lang="en-US" sz="3600" b="1" dirty="0">
                <a:solidFill>
                  <a:srgbClr val="FFFF00"/>
                </a:solidFill>
                <a:latin typeface="Times New Roman" panose="02020603050405020304" pitchFamily="18" charset="0"/>
                <a:cs typeface="Times New Roman" panose="02020603050405020304" pitchFamily="18" charset="0"/>
              </a:rPr>
              <a:t>having a form of godliness</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but denying its </a:t>
            </a:r>
            <a:r>
              <a:rPr lang="en-US" sz="3600" dirty="0" smtClean="0">
                <a:latin typeface="Times New Roman" panose="02020603050405020304" pitchFamily="18" charset="0"/>
                <a:cs typeface="Times New Roman" panose="02020603050405020304" pitchFamily="18" charset="0"/>
              </a:rPr>
              <a:t>power …”</a:t>
            </a:r>
            <a:endParaRPr lang="en-US" sz="36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7150"/>
            <a:ext cx="12192000" cy="5530850"/>
          </a:xfrm>
        </p:spPr>
      </p:pic>
    </p:spTree>
    <p:extLst>
      <p:ext uri="{BB962C8B-B14F-4D97-AF65-F5344CB8AC3E}">
        <p14:creationId xmlns:p14="http://schemas.microsoft.com/office/powerpoint/2010/main" val="2782321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2 Timothy </a:t>
            </a:r>
            <a:r>
              <a:rPr lang="en-US" sz="6000" b="1" dirty="0" smtClean="0">
                <a:solidFill>
                  <a:prstClr val="white"/>
                </a:solidFill>
                <a:latin typeface="Times New Roman" panose="02020603050405020304" pitchFamily="18" charset="0"/>
                <a:cs typeface="Times New Roman" panose="02020603050405020304" pitchFamily="18" charset="0"/>
              </a:rPr>
              <a:t>3:13 NKJV</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baseline="30000" dirty="0">
                <a:latin typeface="Times New Roman" panose="02020603050405020304" pitchFamily="18" charset="0"/>
                <a:cs typeface="Times New Roman" panose="02020603050405020304" pitchFamily="18" charset="0"/>
              </a:rPr>
              <a:t>13 </a:t>
            </a:r>
            <a:r>
              <a:rPr lang="en-US" sz="4800" dirty="0">
                <a:latin typeface="Times New Roman" panose="02020603050405020304" pitchFamily="18" charset="0"/>
                <a:cs typeface="Times New Roman" panose="02020603050405020304" pitchFamily="18" charset="0"/>
              </a:rPr>
              <a:t>But evil men and impostors will grow </a:t>
            </a:r>
            <a:r>
              <a:rPr lang="en-US" sz="4800" b="1" u="sng" dirty="0">
                <a:solidFill>
                  <a:srgbClr val="FFFF00"/>
                </a:solidFill>
                <a:latin typeface="Times New Roman" panose="02020603050405020304" pitchFamily="18" charset="0"/>
                <a:cs typeface="Times New Roman" panose="02020603050405020304" pitchFamily="18" charset="0"/>
              </a:rPr>
              <a:t>worse and worse</a:t>
            </a:r>
            <a:r>
              <a:rPr lang="en-US" sz="4800" dirty="0">
                <a:latin typeface="Times New Roman" panose="02020603050405020304" pitchFamily="18" charset="0"/>
                <a:cs typeface="Times New Roman" panose="02020603050405020304" pitchFamily="18" charset="0"/>
              </a:rPr>
              <a:t>, deceiving and being deceived</a:t>
            </a:r>
            <a:r>
              <a:rPr lang="en-US" sz="4800" dirty="0" smtClean="0">
                <a:latin typeface="Times New Roman" panose="02020603050405020304" pitchFamily="18" charset="0"/>
                <a:cs typeface="Times New Roman" panose="02020603050405020304" pitchFamily="18" charset="0"/>
              </a:rPr>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835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Revelation </a:t>
            </a:r>
            <a:r>
              <a:rPr lang="en-US" sz="6000" b="1" dirty="0" smtClean="0">
                <a:solidFill>
                  <a:prstClr val="white"/>
                </a:solidFill>
                <a:latin typeface="Times New Roman" panose="02020603050405020304" pitchFamily="18" charset="0"/>
                <a:cs typeface="Times New Roman" panose="02020603050405020304" pitchFamily="18" charset="0"/>
              </a:rPr>
              <a:t>2:1-3 NKJV</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92500" lnSpcReduction="20000"/>
          </a:bodyPr>
          <a:lstStyle/>
          <a:p>
            <a:r>
              <a:rPr lang="en-US" sz="4800" baseline="30000" dirty="0" smtClean="0">
                <a:latin typeface="Times New Roman" panose="02020603050405020304" pitchFamily="18" charset="0"/>
                <a:cs typeface="Times New Roman" panose="02020603050405020304" pitchFamily="18" charset="0"/>
              </a:rPr>
              <a:t>1</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a:t>
            </a:r>
            <a:r>
              <a:rPr lang="en-US" sz="4800" b="1" u="sng" dirty="0">
                <a:solidFill>
                  <a:srgbClr val="FFFF00"/>
                </a:solidFill>
                <a:latin typeface="Times New Roman" panose="02020603050405020304" pitchFamily="18" charset="0"/>
                <a:cs typeface="Times New Roman" panose="02020603050405020304" pitchFamily="18" charset="0"/>
              </a:rPr>
              <a:t>To the angel</a:t>
            </a:r>
            <a:r>
              <a:rPr lang="en-US" sz="4800" dirty="0">
                <a:latin typeface="Times New Roman" panose="02020603050405020304" pitchFamily="18" charset="0"/>
                <a:cs typeface="Times New Roman" panose="02020603050405020304" pitchFamily="18" charset="0"/>
              </a:rPr>
              <a:t> of the church of Ephesus write</a:t>
            </a:r>
            <a:r>
              <a:rPr lang="en-US" sz="4800" dirty="0" smtClean="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These things says He who holds the seven stars in His right hand, who walks in the midst of the seven golden lampstands: </a:t>
            </a:r>
            <a:r>
              <a:rPr lang="en-US" sz="4800" baseline="30000" dirty="0">
                <a:latin typeface="Times New Roman" panose="02020603050405020304" pitchFamily="18" charset="0"/>
                <a:cs typeface="Times New Roman" panose="02020603050405020304" pitchFamily="18" charset="0"/>
              </a:rPr>
              <a:t>2 </a:t>
            </a:r>
            <a:r>
              <a:rPr lang="en-US" sz="4800" dirty="0">
                <a:latin typeface="Times New Roman" panose="02020603050405020304" pitchFamily="18" charset="0"/>
                <a:cs typeface="Times New Roman" panose="02020603050405020304" pitchFamily="18" charset="0"/>
              </a:rPr>
              <a:t>“I know your works, your labor, your patience, and that you cannot bear those who are evil. And you have tested those who say they are apostles and are not, and have found them liars; </a:t>
            </a:r>
            <a:r>
              <a:rPr lang="en-US" sz="4800" baseline="30000" dirty="0">
                <a:latin typeface="Times New Roman" panose="02020603050405020304" pitchFamily="18" charset="0"/>
                <a:cs typeface="Times New Roman" panose="02020603050405020304" pitchFamily="18" charset="0"/>
              </a:rPr>
              <a:t>3 </a:t>
            </a:r>
            <a:r>
              <a:rPr lang="en-US" sz="4800" dirty="0">
                <a:latin typeface="Times New Roman" panose="02020603050405020304" pitchFamily="18" charset="0"/>
                <a:cs typeface="Times New Roman" panose="02020603050405020304" pitchFamily="18" charset="0"/>
              </a:rPr>
              <a:t>and you have persevered and have patience, and have labored for My name’s sake and have not become weary</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075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Revelation </a:t>
            </a:r>
            <a:r>
              <a:rPr lang="en-US" sz="6000" b="1" dirty="0" smtClean="0">
                <a:solidFill>
                  <a:prstClr val="white"/>
                </a:solidFill>
                <a:latin typeface="Times New Roman" panose="02020603050405020304" pitchFamily="18" charset="0"/>
                <a:cs typeface="Times New Roman" panose="02020603050405020304" pitchFamily="18" charset="0"/>
              </a:rPr>
              <a:t>2:4-5 NKJV</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baseline="30000" dirty="0">
                <a:latin typeface="Times New Roman" panose="02020603050405020304" pitchFamily="18" charset="0"/>
                <a:cs typeface="Times New Roman" panose="02020603050405020304" pitchFamily="18" charset="0"/>
              </a:rPr>
              <a:t>4 </a:t>
            </a:r>
            <a:r>
              <a:rPr lang="en-US" sz="4800" dirty="0">
                <a:latin typeface="Times New Roman" panose="02020603050405020304" pitchFamily="18" charset="0"/>
                <a:cs typeface="Times New Roman" panose="02020603050405020304" pitchFamily="18" charset="0"/>
              </a:rPr>
              <a:t>Nevertheless I have </a:t>
            </a:r>
            <a:r>
              <a:rPr lang="en-US" sz="4800" i="1" dirty="0">
                <a:latin typeface="Times New Roman" panose="02020603050405020304" pitchFamily="18" charset="0"/>
                <a:cs typeface="Times New Roman" panose="02020603050405020304" pitchFamily="18" charset="0"/>
              </a:rPr>
              <a:t>this</a:t>
            </a:r>
            <a:r>
              <a:rPr lang="en-US" sz="4800" dirty="0">
                <a:latin typeface="Times New Roman" panose="02020603050405020304" pitchFamily="18" charset="0"/>
                <a:cs typeface="Times New Roman" panose="02020603050405020304" pitchFamily="18" charset="0"/>
              </a:rPr>
              <a:t> against you, that you have </a:t>
            </a:r>
            <a:r>
              <a:rPr lang="en-US" sz="4800" b="1" dirty="0">
                <a:solidFill>
                  <a:srgbClr val="FFFF00"/>
                </a:solidFill>
                <a:latin typeface="Times New Roman" panose="02020603050405020304" pitchFamily="18" charset="0"/>
                <a:cs typeface="Times New Roman" panose="02020603050405020304" pitchFamily="18" charset="0"/>
              </a:rPr>
              <a:t>left your first love</a:t>
            </a:r>
            <a:r>
              <a:rPr lang="en-US" sz="4800" dirty="0">
                <a:latin typeface="Times New Roman" panose="02020603050405020304" pitchFamily="18" charset="0"/>
                <a:cs typeface="Times New Roman" panose="02020603050405020304" pitchFamily="18" charset="0"/>
              </a:rPr>
              <a:t>. </a:t>
            </a:r>
            <a:r>
              <a:rPr lang="en-US" sz="4800" baseline="30000" dirty="0">
                <a:latin typeface="Times New Roman" panose="02020603050405020304" pitchFamily="18" charset="0"/>
                <a:cs typeface="Times New Roman" panose="02020603050405020304" pitchFamily="18" charset="0"/>
              </a:rPr>
              <a:t>5 </a:t>
            </a:r>
            <a:r>
              <a:rPr lang="en-US" sz="4800" dirty="0">
                <a:latin typeface="Times New Roman" panose="02020603050405020304" pitchFamily="18" charset="0"/>
                <a:cs typeface="Times New Roman" panose="02020603050405020304" pitchFamily="18" charset="0"/>
              </a:rPr>
              <a:t>Remember therefore from where you have fallen; repent and do the first works, or else I will come to you quickly and remove your lampstand from its place—unless you </a:t>
            </a:r>
            <a:r>
              <a:rPr lang="en-US" sz="4800" dirty="0" smtClean="0">
                <a:latin typeface="Times New Roman" panose="02020603050405020304" pitchFamily="18" charset="0"/>
                <a:cs typeface="Times New Roman" panose="02020603050405020304" pitchFamily="18" charset="0"/>
              </a:rPr>
              <a:t>repent</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1439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6000" b="1" dirty="0" smtClean="0">
                <a:latin typeface="Times New Roman" pitchFamily="18" charset="0"/>
                <a:cs typeface="Times New Roman" pitchFamily="18" charset="0"/>
              </a:rPr>
              <a:t>“To the </a:t>
            </a:r>
            <a:r>
              <a:rPr lang="en-US" sz="6000" b="1" dirty="0" smtClean="0">
                <a:solidFill>
                  <a:srgbClr val="FFFF00"/>
                </a:solidFill>
                <a:latin typeface="Times New Roman" pitchFamily="18" charset="0"/>
                <a:cs typeface="Times New Roman" pitchFamily="18" charset="0"/>
              </a:rPr>
              <a:t>angel</a:t>
            </a:r>
            <a:r>
              <a:rPr lang="en-US" sz="6000" b="1" dirty="0" smtClean="0">
                <a:latin typeface="Times New Roman" pitchFamily="18" charset="0"/>
                <a:cs typeface="Times New Roman" pitchFamily="18" charset="0"/>
              </a:rPr>
              <a:t> of the church …”</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77500" lnSpcReduction="20000"/>
          </a:bodyPr>
          <a:lstStyle/>
          <a:p>
            <a:r>
              <a:rPr lang="en-US" sz="4800" dirty="0" smtClean="0">
                <a:latin typeface="Times New Roman" panose="02020603050405020304" pitchFamily="18" charset="0"/>
                <a:cs typeface="Times New Roman" panose="02020603050405020304" pitchFamily="18" charset="0"/>
              </a:rPr>
              <a:t>The word </a:t>
            </a:r>
            <a:r>
              <a:rPr lang="en-US" sz="4800" b="1" dirty="0" smtClean="0">
                <a:solidFill>
                  <a:srgbClr val="FFFF00"/>
                </a:solidFill>
                <a:latin typeface="Times New Roman" panose="02020603050405020304" pitchFamily="18" charset="0"/>
                <a:cs typeface="Times New Roman" panose="02020603050405020304" pitchFamily="18" charset="0"/>
              </a:rPr>
              <a:t>“angel”</a:t>
            </a:r>
            <a:r>
              <a:rPr lang="en-US" sz="4800" dirty="0" smtClean="0">
                <a:latin typeface="Times New Roman" panose="02020603050405020304" pitchFamily="18" charset="0"/>
                <a:cs typeface="Times New Roman" panose="02020603050405020304" pitchFamily="18" charset="0"/>
              </a:rPr>
              <a:t> </a:t>
            </a:r>
            <a:r>
              <a:rPr lang="en-US" sz="4800" b="1" dirty="0" smtClean="0">
                <a:latin typeface="Times New Roman" panose="02020603050405020304" pitchFamily="18" charset="0"/>
                <a:cs typeface="Times New Roman" panose="02020603050405020304" pitchFamily="18" charset="0"/>
              </a:rPr>
              <a:t>(G32 – </a:t>
            </a:r>
            <a:r>
              <a:rPr lang="en-US" sz="4800" b="1" dirty="0" err="1" smtClean="0">
                <a:latin typeface="Times New Roman" panose="02020603050405020304" pitchFamily="18" charset="0"/>
                <a:cs typeface="Times New Roman" panose="02020603050405020304" pitchFamily="18" charset="0"/>
              </a:rPr>
              <a:t>aggelos</a:t>
            </a:r>
            <a:r>
              <a:rPr lang="en-US" sz="4800" b="1" dirty="0" smtClean="0">
                <a:latin typeface="Times New Roman" panose="02020603050405020304" pitchFamily="18" charset="0"/>
                <a:cs typeface="Times New Roman" panose="02020603050405020304" pitchFamily="18" charset="0"/>
              </a:rPr>
              <a:t>; H4397 – </a:t>
            </a:r>
            <a:r>
              <a:rPr lang="en-US" sz="4800" b="1" dirty="0" err="1" smtClean="0">
                <a:latin typeface="Times New Roman" panose="02020603050405020304" pitchFamily="18" charset="0"/>
                <a:cs typeface="Times New Roman" panose="02020603050405020304" pitchFamily="18" charset="0"/>
              </a:rPr>
              <a:t>mal’ak</a:t>
            </a:r>
            <a:r>
              <a:rPr lang="en-US" sz="4800" b="1" dirty="0" smtClean="0">
                <a:latin typeface="Times New Roman" panose="02020603050405020304" pitchFamily="18" charset="0"/>
                <a:cs typeface="Times New Roman" panose="02020603050405020304" pitchFamily="18" charset="0"/>
              </a:rPr>
              <a:t>)</a:t>
            </a:r>
            <a:r>
              <a:rPr lang="en-US" sz="4800" dirty="0" smtClean="0">
                <a:latin typeface="Times New Roman" panose="02020603050405020304" pitchFamily="18" charset="0"/>
                <a:cs typeface="Times New Roman" panose="02020603050405020304" pitchFamily="18" charset="0"/>
              </a:rPr>
              <a:t> simply means “messenger”, “one sent with a message”, or even “ambassador”.  </a:t>
            </a:r>
            <a:r>
              <a:rPr lang="en-US" sz="4800" b="1" dirty="0" smtClean="0">
                <a:solidFill>
                  <a:srgbClr val="FFFF00"/>
                </a:solidFill>
                <a:latin typeface="Times New Roman" panose="02020603050405020304" pitchFamily="18" charset="0"/>
                <a:cs typeface="Times New Roman" panose="02020603050405020304" pitchFamily="18" charset="0"/>
              </a:rPr>
              <a:t>It can apply to human beings, even leaders within the church or government of God</a:t>
            </a:r>
            <a:r>
              <a:rPr lang="en-US" sz="4800" dirty="0" smtClean="0">
                <a:latin typeface="Times New Roman" panose="02020603050405020304" pitchFamily="18" charset="0"/>
                <a:cs typeface="Times New Roman" panose="02020603050405020304" pitchFamily="18" charset="0"/>
              </a:rPr>
              <a:t>, for instance:</a:t>
            </a:r>
          </a:p>
          <a:p>
            <a:endParaRPr lang="en-US" sz="1100" dirty="0">
              <a:latin typeface="Times New Roman" panose="02020603050405020304" pitchFamily="18" charset="0"/>
              <a:cs typeface="Times New Roman" panose="02020603050405020304" pitchFamily="18" charset="0"/>
            </a:endParaRPr>
          </a:p>
          <a:p>
            <a:pPr lvl="1"/>
            <a:r>
              <a:rPr lang="en-US" sz="4800" b="1" dirty="0" smtClean="0"/>
              <a:t>Gal 4:14</a:t>
            </a:r>
            <a:r>
              <a:rPr lang="en-US" sz="4800" b="1" dirty="0"/>
              <a:t> </a:t>
            </a:r>
            <a:r>
              <a:rPr lang="en-US" sz="4800" b="1" dirty="0" smtClean="0"/>
              <a:t>KJB </a:t>
            </a:r>
            <a:r>
              <a:rPr lang="en-US" sz="4800" dirty="0"/>
              <a:t>And my temptation which was in my flesh ye despised not, nor rejected; but received </a:t>
            </a:r>
            <a:r>
              <a:rPr lang="en-US" sz="4800" b="1" u="sng" dirty="0">
                <a:solidFill>
                  <a:srgbClr val="FFFF00"/>
                </a:solidFill>
              </a:rPr>
              <a:t>me</a:t>
            </a:r>
            <a:r>
              <a:rPr lang="en-US" sz="4800" dirty="0"/>
              <a:t> </a:t>
            </a:r>
            <a:r>
              <a:rPr lang="en-US" sz="4800" b="1" dirty="0" smtClean="0">
                <a:solidFill>
                  <a:srgbClr val="00B050"/>
                </a:solidFill>
              </a:rPr>
              <a:t>(Paul)</a:t>
            </a:r>
            <a:r>
              <a:rPr lang="en-US" sz="4800" dirty="0" smtClean="0"/>
              <a:t> </a:t>
            </a:r>
            <a:r>
              <a:rPr lang="en-US" sz="4800" b="1" u="sng" dirty="0" smtClean="0">
                <a:solidFill>
                  <a:srgbClr val="FFFF00"/>
                </a:solidFill>
              </a:rPr>
              <a:t>as </a:t>
            </a:r>
            <a:r>
              <a:rPr lang="en-US" sz="4800" b="1" u="sng" dirty="0">
                <a:solidFill>
                  <a:srgbClr val="FFFF00"/>
                </a:solidFill>
              </a:rPr>
              <a:t>an angel of God</a:t>
            </a:r>
            <a:r>
              <a:rPr lang="en-US" sz="4800" dirty="0"/>
              <a:t>, </a:t>
            </a:r>
            <a:r>
              <a:rPr lang="en-US" sz="4800" i="1" dirty="0"/>
              <a:t>even</a:t>
            </a:r>
            <a:r>
              <a:rPr lang="en-US" sz="4800" dirty="0"/>
              <a:t> as Christ Jesus</a:t>
            </a:r>
            <a:r>
              <a:rPr lang="en-US" sz="4800" dirty="0" smtClean="0"/>
              <a:t>.</a:t>
            </a:r>
          </a:p>
          <a:p>
            <a:pPr lvl="1"/>
            <a:endParaRPr lang="en-US" sz="1300" dirty="0"/>
          </a:p>
          <a:p>
            <a:pPr lvl="1"/>
            <a:r>
              <a:rPr lang="en-US" sz="4800" b="1" dirty="0" smtClean="0"/>
              <a:t>1Sa 29:9 KJB </a:t>
            </a:r>
            <a:r>
              <a:rPr lang="en-US" sz="4800" dirty="0"/>
              <a:t>And </a:t>
            </a:r>
            <a:r>
              <a:rPr lang="en-US" sz="4800" dirty="0" err="1"/>
              <a:t>Achish</a:t>
            </a:r>
            <a:r>
              <a:rPr lang="en-US" sz="4800" dirty="0"/>
              <a:t> answered and said to </a:t>
            </a:r>
            <a:r>
              <a:rPr lang="en-US" sz="4800" b="1" u="sng" dirty="0">
                <a:solidFill>
                  <a:srgbClr val="FFFF00"/>
                </a:solidFill>
              </a:rPr>
              <a:t>David</a:t>
            </a:r>
            <a:r>
              <a:rPr lang="en-US" sz="4800" dirty="0"/>
              <a:t>, I know that </a:t>
            </a:r>
            <a:r>
              <a:rPr lang="en-US" sz="4800" b="1" u="sng" dirty="0">
                <a:solidFill>
                  <a:srgbClr val="FFFF00"/>
                </a:solidFill>
              </a:rPr>
              <a:t>thou </a:t>
            </a:r>
            <a:r>
              <a:rPr lang="en-US" sz="4800" b="1" i="1" u="sng" dirty="0">
                <a:solidFill>
                  <a:srgbClr val="FFFF00"/>
                </a:solidFill>
              </a:rPr>
              <a:t>art</a:t>
            </a:r>
            <a:r>
              <a:rPr lang="en-US" sz="4800" dirty="0"/>
              <a:t> good </a:t>
            </a:r>
            <a:r>
              <a:rPr lang="en-US" sz="4800" b="1" u="sng" dirty="0">
                <a:solidFill>
                  <a:srgbClr val="FFFF00"/>
                </a:solidFill>
              </a:rPr>
              <a:t>in my sight</a:t>
            </a:r>
            <a:r>
              <a:rPr lang="en-US" sz="4800" dirty="0"/>
              <a:t>, </a:t>
            </a:r>
            <a:r>
              <a:rPr lang="en-US" sz="4800" b="1" u="sng" dirty="0">
                <a:solidFill>
                  <a:srgbClr val="FFFF00"/>
                </a:solidFill>
              </a:rPr>
              <a:t>as an angel of God</a:t>
            </a:r>
            <a:r>
              <a:rPr lang="en-US" sz="4800" dirty="0"/>
              <a:t>: notwithstanding the princes of the Philistines have said, He shall not go up with us to the battle</a:t>
            </a:r>
            <a:r>
              <a:rPr lang="en-US" sz="4800" dirty="0" smtClean="0"/>
              <a:t>.</a:t>
            </a:r>
            <a:endParaRPr lang="en-US" sz="4800" dirty="0"/>
          </a:p>
        </p:txBody>
      </p:sp>
    </p:spTree>
    <p:extLst>
      <p:ext uri="{BB962C8B-B14F-4D97-AF65-F5344CB8AC3E}">
        <p14:creationId xmlns:p14="http://schemas.microsoft.com/office/powerpoint/2010/main" val="189374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b="1" dirty="0" smtClean="0">
                <a:latin typeface="Times New Roman" pitchFamily="18" charset="0"/>
                <a:cs typeface="Times New Roman" pitchFamily="18" charset="0"/>
              </a:rPr>
              <a:t>Numbers 25 – </a:t>
            </a:r>
            <a:r>
              <a:rPr lang="en-US" b="1" dirty="0" smtClean="0">
                <a:solidFill>
                  <a:srgbClr val="FFFF00"/>
                </a:solidFill>
                <a:latin typeface="Times New Roman" pitchFamily="18" charset="0"/>
                <a:cs typeface="Times New Roman" pitchFamily="18" charset="0"/>
              </a:rPr>
              <a:t>Cross</a:t>
            </a:r>
            <a:r>
              <a:rPr lang="en-US" b="1" dirty="0" smtClean="0">
                <a:latin typeface="Times New Roman" pitchFamily="18" charset="0"/>
                <a:cs typeface="Times New Roman" pitchFamily="18" charset="0"/>
              </a:rPr>
              <a:t>ing Paths With Moabites, </a:t>
            </a:r>
            <a:r>
              <a:rPr lang="en-US" b="1" dirty="0" err="1" smtClean="0">
                <a:latin typeface="Times New Roman" pitchFamily="18" charset="0"/>
                <a:cs typeface="Times New Roman" pitchFamily="18" charset="0"/>
              </a:rPr>
              <a:t>Balak</a:t>
            </a:r>
            <a:r>
              <a:rPr lang="en-US" b="1" dirty="0" smtClean="0">
                <a:latin typeface="Times New Roman" pitchFamily="18" charset="0"/>
                <a:cs typeface="Times New Roman" pitchFamily="18" charset="0"/>
              </a:rPr>
              <a:t> and Balaam</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7150"/>
            <a:ext cx="12192000" cy="5530850"/>
          </a:xfrm>
        </p:spPr>
      </p:pic>
    </p:spTree>
    <p:extLst>
      <p:ext uri="{BB962C8B-B14F-4D97-AF65-F5344CB8AC3E}">
        <p14:creationId xmlns:p14="http://schemas.microsoft.com/office/powerpoint/2010/main" val="3225265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6000" b="1" dirty="0" smtClean="0">
                <a:latin typeface="Times New Roman" pitchFamily="18" charset="0"/>
                <a:cs typeface="Times New Roman" pitchFamily="18" charset="0"/>
              </a:rPr>
              <a:t>Numbers 25:1-3 KJB</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92500" lnSpcReduction="20000"/>
          </a:bodyPr>
          <a:lstStyle/>
          <a:p>
            <a:r>
              <a:rPr lang="en-US" sz="4800" dirty="0" err="1"/>
              <a:t>Num</a:t>
            </a:r>
            <a:r>
              <a:rPr lang="en-US" sz="4800" dirty="0"/>
              <a:t> 25:1  And Israel abode in </a:t>
            </a:r>
            <a:r>
              <a:rPr lang="en-US" sz="4800" dirty="0" err="1"/>
              <a:t>Shittim</a:t>
            </a:r>
            <a:r>
              <a:rPr lang="en-US" sz="4800" dirty="0"/>
              <a:t>, and the people began to commit whoredom with the daughters of </a:t>
            </a:r>
            <a:r>
              <a:rPr lang="en-US" sz="4800" dirty="0" smtClean="0"/>
              <a:t>Moab.</a:t>
            </a:r>
          </a:p>
          <a:p>
            <a:endParaRPr lang="en-US" sz="1200" dirty="0"/>
          </a:p>
          <a:p>
            <a:r>
              <a:rPr lang="en-US" sz="4800" dirty="0" err="1" smtClean="0"/>
              <a:t>Num</a:t>
            </a:r>
            <a:r>
              <a:rPr lang="en-US" sz="4800" dirty="0" smtClean="0"/>
              <a:t> </a:t>
            </a:r>
            <a:r>
              <a:rPr lang="en-US" sz="4800" dirty="0"/>
              <a:t>25:2  And they called the people unto the sacrifices of their gods: and the people did eat, and bowed down to their </a:t>
            </a:r>
            <a:r>
              <a:rPr lang="en-US" sz="4800" dirty="0" smtClean="0"/>
              <a:t>gods.</a:t>
            </a:r>
          </a:p>
          <a:p>
            <a:endParaRPr lang="en-US" sz="1200" dirty="0"/>
          </a:p>
          <a:p>
            <a:r>
              <a:rPr lang="en-US" sz="4800" dirty="0" err="1" smtClean="0"/>
              <a:t>Num</a:t>
            </a:r>
            <a:r>
              <a:rPr lang="en-US" sz="4800" dirty="0" smtClean="0"/>
              <a:t> </a:t>
            </a:r>
            <a:r>
              <a:rPr lang="en-US" sz="4800" dirty="0"/>
              <a:t>25:3  And Israel joined himself unto </a:t>
            </a:r>
            <a:r>
              <a:rPr lang="en-US" sz="4800" dirty="0" err="1"/>
              <a:t>Baalpeor</a:t>
            </a:r>
            <a:r>
              <a:rPr lang="en-US" sz="4800" dirty="0"/>
              <a:t>: and the anger of the LORD was kindled against Israel</a:t>
            </a:r>
            <a:r>
              <a:rPr lang="en-US" sz="4800" dirty="0" smtClean="0"/>
              <a:t>.</a:t>
            </a:r>
            <a:endParaRPr lang="en-US" sz="4800" dirty="0"/>
          </a:p>
        </p:txBody>
      </p:sp>
    </p:spTree>
    <p:extLst>
      <p:ext uri="{BB962C8B-B14F-4D97-AF65-F5344CB8AC3E}">
        <p14:creationId xmlns:p14="http://schemas.microsoft.com/office/powerpoint/2010/main" val="588351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800" b="1" dirty="0">
                <a:solidFill>
                  <a:srgbClr val="FFFF00"/>
                </a:solidFill>
                <a:latin typeface="Times New Roman" panose="02020603050405020304" pitchFamily="18" charset="0"/>
                <a:cs typeface="Times New Roman" panose="02020603050405020304" pitchFamily="18" charset="0"/>
              </a:rPr>
              <a:t>1. Know where you came from, where you are, and where you’re going</a:t>
            </a:r>
            <a:r>
              <a:rPr lang="en-US" sz="4800" b="1" dirty="0" smtClean="0">
                <a:solidFill>
                  <a:srgbClr val="FFFF00"/>
                </a:solidFill>
                <a:latin typeface="Times New Roman" panose="02020603050405020304" pitchFamily="18" charset="0"/>
                <a:cs typeface="Times New Roman" panose="02020603050405020304" pitchFamily="18" charset="0"/>
              </a:rPr>
              <a:t>.</a:t>
            </a:r>
            <a:endParaRPr lang="en-US" sz="48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77500" lnSpcReduction="20000"/>
          </a:bodyPr>
          <a:lstStyle/>
          <a:p>
            <a:r>
              <a:rPr lang="en-US" sz="4800" dirty="0" smtClean="0">
                <a:latin typeface="Times New Roman" pitchFamily="18" charset="0"/>
                <a:cs typeface="Times New Roman" panose="02020603050405020304" pitchFamily="18" charset="0"/>
              </a:rPr>
              <a:t>“</a:t>
            </a:r>
            <a:r>
              <a:rPr lang="en-US" sz="4400" dirty="0">
                <a:latin typeface="Times New Roman" pitchFamily="18" charset="0"/>
                <a:cs typeface="Times New Roman" pitchFamily="18" charset="0"/>
              </a:rPr>
              <a:t>And Israel </a:t>
            </a:r>
            <a:r>
              <a:rPr lang="en-US" sz="4400" b="1" u="sng" dirty="0" smtClean="0">
                <a:latin typeface="Times New Roman" pitchFamily="18" charset="0"/>
                <a:cs typeface="Times New Roman" pitchFamily="18" charset="0"/>
              </a:rPr>
              <a:t>abode</a:t>
            </a:r>
            <a:r>
              <a:rPr lang="en-US" sz="4400" dirty="0" smtClean="0">
                <a:latin typeface="Times New Roman" pitchFamily="18" charset="0"/>
                <a:cs typeface="Times New Roman" pitchFamily="18" charset="0"/>
              </a:rPr>
              <a:t> </a:t>
            </a:r>
            <a:r>
              <a:rPr lang="en-US" sz="4400" dirty="0" smtClean="0">
                <a:solidFill>
                  <a:srgbClr val="00B050"/>
                </a:solidFill>
                <a:latin typeface="Times New Roman" pitchFamily="18" charset="0"/>
                <a:cs typeface="Times New Roman" pitchFamily="18" charset="0"/>
              </a:rPr>
              <a:t>(or remained)</a:t>
            </a:r>
            <a:r>
              <a:rPr lang="en-US" sz="4400" dirty="0" smtClean="0">
                <a:latin typeface="Times New Roman" pitchFamily="18" charset="0"/>
                <a:cs typeface="Times New Roman" pitchFamily="18" charset="0"/>
              </a:rPr>
              <a:t> </a:t>
            </a:r>
            <a:r>
              <a:rPr lang="en-US" sz="4400" dirty="0">
                <a:latin typeface="Times New Roman" pitchFamily="18" charset="0"/>
                <a:cs typeface="Times New Roman" pitchFamily="18" charset="0"/>
              </a:rPr>
              <a:t>in </a:t>
            </a:r>
            <a:r>
              <a:rPr lang="en-US" sz="4400" dirty="0" err="1" smtClean="0">
                <a:latin typeface="Times New Roman" pitchFamily="18" charset="0"/>
                <a:cs typeface="Times New Roman" pitchFamily="18" charset="0"/>
              </a:rPr>
              <a:t>Shittim</a:t>
            </a:r>
            <a:r>
              <a:rPr lang="en-US" sz="4400" dirty="0" smtClean="0">
                <a:latin typeface="Times New Roman" pitchFamily="18" charset="0"/>
                <a:cs typeface="Times New Roman" pitchFamily="18" charset="0"/>
              </a:rPr>
              <a:t> </a:t>
            </a:r>
            <a:r>
              <a:rPr lang="en-US" sz="4800" dirty="0" smtClean="0">
                <a:solidFill>
                  <a:srgbClr val="00B050"/>
                </a:solidFill>
                <a:latin typeface="Times New Roman" panose="02020603050405020304" pitchFamily="18" charset="0"/>
                <a:cs typeface="Times New Roman" panose="02020603050405020304" pitchFamily="18" charset="0"/>
              </a:rPr>
              <a:t>(H7851 – Acacia Acacia)</a:t>
            </a:r>
            <a:r>
              <a:rPr lang="en-US" sz="4800" dirty="0" smtClean="0">
                <a:latin typeface="Times New Roman" panose="02020603050405020304" pitchFamily="18" charset="0"/>
                <a:cs typeface="Times New Roman" panose="02020603050405020304" pitchFamily="18" charset="0"/>
              </a:rPr>
              <a:t>…” </a:t>
            </a:r>
            <a:r>
              <a:rPr lang="en-US" sz="4800" dirty="0">
                <a:solidFill>
                  <a:srgbClr val="FFFF00"/>
                </a:solidFill>
                <a:latin typeface="Times New Roman" panose="02020603050405020304" pitchFamily="18" charset="0"/>
                <a:cs typeface="Times New Roman" panose="02020603050405020304" pitchFamily="18" charset="0"/>
              </a:rPr>
              <a:t>Numbers </a:t>
            </a:r>
            <a:r>
              <a:rPr lang="en-US" sz="4800" dirty="0" smtClean="0">
                <a:solidFill>
                  <a:srgbClr val="FFFF00"/>
                </a:solidFill>
                <a:latin typeface="Times New Roman" panose="02020603050405020304" pitchFamily="18" charset="0"/>
                <a:cs typeface="Times New Roman" panose="02020603050405020304" pitchFamily="18" charset="0"/>
              </a:rPr>
              <a:t>25:1 KJB</a:t>
            </a:r>
          </a:p>
          <a:p>
            <a:endParaRPr lang="en-US" sz="1300" dirty="0">
              <a:solidFill>
                <a:srgbClr val="FFFF00"/>
              </a:solidFill>
              <a:latin typeface="Times New Roman" panose="02020603050405020304" pitchFamily="18" charset="0"/>
              <a:cs typeface="Times New Roman" panose="02020603050405020304" pitchFamily="18" charset="0"/>
            </a:endParaRPr>
          </a:p>
          <a:p>
            <a:pPr lvl="1"/>
            <a:r>
              <a:rPr lang="en-US" sz="4700" dirty="0">
                <a:latin typeface="Times New Roman" panose="02020603050405020304" pitchFamily="18" charset="0"/>
                <a:cs typeface="Times New Roman" panose="02020603050405020304" pitchFamily="18" charset="0"/>
              </a:rPr>
              <a:t>“…the victorious armies of Israel had returned from Bashan. They had already gained possession of a valuable territory, and they were confident of the immediate conquest of Canaan. Only the river Jordan lay between them and the Promised Land.” </a:t>
            </a:r>
            <a:r>
              <a:rPr lang="en-US" sz="4700" dirty="0" smtClean="0">
                <a:latin typeface="Times New Roman" panose="02020603050405020304" pitchFamily="18" charset="0"/>
                <a:cs typeface="Times New Roman" panose="02020603050405020304" pitchFamily="18" charset="0"/>
              </a:rPr>
              <a:t>… here </a:t>
            </a:r>
            <a:r>
              <a:rPr lang="en-US" sz="4700" dirty="0">
                <a:latin typeface="Times New Roman" panose="02020603050405020304" pitchFamily="18" charset="0"/>
                <a:cs typeface="Times New Roman" panose="02020603050405020304" pitchFamily="18" charset="0"/>
              </a:rPr>
              <a:t>flourished </a:t>
            </a:r>
            <a:r>
              <a:rPr lang="en-US" sz="4700" b="1" u="sng" dirty="0">
                <a:solidFill>
                  <a:srgbClr val="FFFF00"/>
                </a:solidFill>
                <a:latin typeface="Times New Roman" panose="02020603050405020304" pitchFamily="18" charset="0"/>
                <a:cs typeface="Times New Roman" panose="02020603050405020304" pitchFamily="18" charset="0"/>
              </a:rPr>
              <a:t>the </a:t>
            </a:r>
            <a:r>
              <a:rPr lang="en-US" sz="4700" b="1" u="sng" dirty="0" err="1">
                <a:solidFill>
                  <a:srgbClr val="FFFF00"/>
                </a:solidFill>
                <a:latin typeface="Times New Roman" panose="02020603050405020304" pitchFamily="18" charset="0"/>
                <a:cs typeface="Times New Roman" panose="02020603050405020304" pitchFamily="18" charset="0"/>
              </a:rPr>
              <a:t>shittim</a:t>
            </a:r>
            <a:r>
              <a:rPr lang="en-US" sz="4700" b="1" u="sng" dirty="0">
                <a:solidFill>
                  <a:srgbClr val="FFFF00"/>
                </a:solidFill>
                <a:latin typeface="Times New Roman" panose="02020603050405020304" pitchFamily="18" charset="0"/>
                <a:cs typeface="Times New Roman" panose="02020603050405020304" pitchFamily="18" charset="0"/>
              </a:rPr>
              <a:t>, or acacia, tree</a:t>
            </a:r>
            <a:r>
              <a:rPr lang="en-US" sz="4700" dirty="0">
                <a:latin typeface="Times New Roman" panose="02020603050405020304" pitchFamily="18" charset="0"/>
                <a:cs typeface="Times New Roman" panose="02020603050405020304" pitchFamily="18" charset="0"/>
              </a:rPr>
              <a:t>, giving to the plain the name, “Vale of </a:t>
            </a:r>
            <a:r>
              <a:rPr lang="en-US" sz="4700" dirty="0" err="1">
                <a:latin typeface="Times New Roman" panose="02020603050405020304" pitchFamily="18" charset="0"/>
                <a:cs typeface="Times New Roman" panose="02020603050405020304" pitchFamily="18" charset="0"/>
              </a:rPr>
              <a:t>Shittim</a:t>
            </a:r>
            <a:r>
              <a:rPr lang="en-US" sz="4700" dirty="0">
                <a:latin typeface="Times New Roman" panose="02020603050405020304" pitchFamily="18" charset="0"/>
                <a:cs typeface="Times New Roman" panose="02020603050405020304" pitchFamily="18" charset="0"/>
              </a:rPr>
              <a:t>.” It was here that the Israelites </a:t>
            </a:r>
            <a:r>
              <a:rPr lang="en-US" sz="4700" dirty="0" smtClean="0">
                <a:latin typeface="Times New Roman" panose="02020603050405020304" pitchFamily="18" charset="0"/>
                <a:cs typeface="Times New Roman" panose="02020603050405020304" pitchFamily="18" charset="0"/>
              </a:rPr>
              <a:t>encamped … </a:t>
            </a:r>
            <a:r>
              <a:rPr lang="en-US" sz="4700" dirty="0">
                <a:latin typeface="Times New Roman" panose="02020603050405020304" pitchFamily="18" charset="0"/>
                <a:cs typeface="Times New Roman" panose="02020603050405020304" pitchFamily="18" charset="0"/>
              </a:rPr>
              <a:t>During the time of their encampment beside Jordan, Moses was preparing for the occupation of Canaan</a:t>
            </a:r>
            <a:r>
              <a:rPr lang="en-US" sz="4700" dirty="0" smtClean="0">
                <a:latin typeface="Times New Roman" panose="02020603050405020304" pitchFamily="18" charset="0"/>
                <a:cs typeface="Times New Roman" panose="02020603050405020304" pitchFamily="18" charset="0"/>
              </a:rPr>
              <a:t>. …” - </a:t>
            </a:r>
            <a:r>
              <a:rPr lang="en-US" sz="4700" dirty="0">
                <a:latin typeface="Times New Roman" panose="02020603050405020304" pitchFamily="18" charset="0"/>
                <a:cs typeface="Times New Roman" panose="02020603050405020304" pitchFamily="18" charset="0"/>
              </a:rPr>
              <a:t>(</a:t>
            </a:r>
            <a:r>
              <a:rPr lang="en-US" sz="4700" dirty="0">
                <a:solidFill>
                  <a:srgbClr val="FFFF00"/>
                </a:solidFill>
                <a:latin typeface="Times New Roman" panose="02020603050405020304" pitchFamily="18" charset="0"/>
                <a:cs typeface="Times New Roman" panose="02020603050405020304" pitchFamily="18" charset="0"/>
              </a:rPr>
              <a:t>PP 453.1, 454.1</a:t>
            </a:r>
            <a:r>
              <a:rPr lang="en-US" sz="4700" dirty="0" smtClean="0">
                <a:latin typeface="Times New Roman" panose="02020603050405020304" pitchFamily="18" charset="0"/>
                <a:cs typeface="Times New Roman" panose="02020603050405020304" pitchFamily="18" charset="0"/>
              </a:rPr>
              <a:t>)</a:t>
            </a:r>
            <a:endParaRPr lang="en-US" sz="4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006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800" b="1" dirty="0">
                <a:solidFill>
                  <a:srgbClr val="FFFF00"/>
                </a:solidFill>
                <a:latin typeface="Times New Roman" panose="02020603050405020304" pitchFamily="18" charset="0"/>
                <a:cs typeface="Times New Roman" panose="02020603050405020304" pitchFamily="18" charset="0"/>
              </a:rPr>
              <a:t>1. Know where you came from, where you are, and where you’re going</a:t>
            </a:r>
            <a:r>
              <a:rPr lang="en-US" sz="4800" b="1" dirty="0" smtClean="0">
                <a:solidFill>
                  <a:srgbClr val="FFFF00"/>
                </a:solidFill>
                <a:latin typeface="Times New Roman" panose="02020603050405020304" pitchFamily="18" charset="0"/>
                <a:cs typeface="Times New Roman" panose="02020603050405020304" pitchFamily="18" charset="0"/>
              </a:rPr>
              <a:t>.</a:t>
            </a:r>
            <a:endParaRPr lang="en-US" sz="48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lnSpcReduction="10000"/>
          </a:bodyPr>
          <a:lstStyle/>
          <a:p>
            <a:r>
              <a:rPr lang="en-US" sz="4700" dirty="0" smtClean="0">
                <a:latin typeface="Times New Roman" panose="02020603050405020304" pitchFamily="18" charset="0"/>
                <a:cs typeface="Times New Roman" panose="02020603050405020304" pitchFamily="18" charset="0"/>
              </a:rPr>
              <a:t>The </a:t>
            </a:r>
            <a:r>
              <a:rPr lang="en-US" sz="4700" dirty="0" err="1" smtClean="0">
                <a:latin typeface="Times New Roman" panose="02020603050405020304" pitchFamily="18" charset="0"/>
                <a:cs typeface="Times New Roman" panose="02020603050405020304" pitchFamily="18" charset="0"/>
              </a:rPr>
              <a:t>Shittim</a:t>
            </a:r>
            <a:r>
              <a:rPr lang="en-US" sz="4700" dirty="0" smtClean="0">
                <a:latin typeface="Times New Roman" panose="02020603050405020304" pitchFamily="18" charset="0"/>
                <a:cs typeface="Times New Roman" panose="02020603050405020304" pitchFamily="18" charset="0"/>
              </a:rPr>
              <a:t> </a:t>
            </a:r>
            <a:r>
              <a:rPr lang="en-US" sz="4700" dirty="0" smtClean="0">
                <a:solidFill>
                  <a:srgbClr val="00B050"/>
                </a:solidFill>
                <a:latin typeface="Times New Roman" panose="02020603050405020304" pitchFamily="18" charset="0"/>
                <a:cs typeface="Times New Roman" panose="02020603050405020304" pitchFamily="18" charset="0"/>
              </a:rPr>
              <a:t>(H7851 – Acacia tree wood)</a:t>
            </a:r>
            <a:r>
              <a:rPr lang="en-US" sz="4700" dirty="0" smtClean="0">
                <a:latin typeface="Times New Roman" panose="02020603050405020304" pitchFamily="18" charset="0"/>
                <a:cs typeface="Times New Roman" panose="02020603050405020304" pitchFamily="18" charset="0"/>
              </a:rPr>
              <a:t> was what the Ark of the Covenant, beneath the golden exterior, was made of:</a:t>
            </a:r>
          </a:p>
          <a:p>
            <a:endParaRPr lang="en-US" sz="1100" dirty="0">
              <a:latin typeface="Times New Roman" panose="02020603050405020304" pitchFamily="18" charset="0"/>
              <a:cs typeface="Times New Roman" panose="02020603050405020304" pitchFamily="18" charset="0"/>
            </a:endParaRPr>
          </a:p>
          <a:p>
            <a:pPr lvl="1"/>
            <a:r>
              <a:rPr lang="en-US" sz="4800" b="1" dirty="0" err="1"/>
              <a:t>Exo</a:t>
            </a:r>
            <a:r>
              <a:rPr lang="en-US" sz="4800" b="1" dirty="0"/>
              <a:t> 25:10 </a:t>
            </a:r>
            <a:r>
              <a:rPr lang="en-US" sz="4800" b="1" dirty="0" smtClean="0"/>
              <a:t>KJB </a:t>
            </a:r>
            <a:r>
              <a:rPr lang="en-US" sz="4800" dirty="0"/>
              <a:t>And they shall </a:t>
            </a:r>
            <a:r>
              <a:rPr lang="en-US" sz="4800" b="1" u="sng" dirty="0">
                <a:solidFill>
                  <a:srgbClr val="FFFF00"/>
                </a:solidFill>
              </a:rPr>
              <a:t>make an ark </a:t>
            </a:r>
            <a:r>
              <a:rPr lang="en-US" sz="4800" b="1" i="1" u="sng" dirty="0">
                <a:solidFill>
                  <a:srgbClr val="FFFF00"/>
                </a:solidFill>
              </a:rPr>
              <a:t>of</a:t>
            </a:r>
            <a:r>
              <a:rPr lang="en-US" sz="4800" b="1" u="sng" dirty="0">
                <a:solidFill>
                  <a:srgbClr val="FFFF00"/>
                </a:solidFill>
              </a:rPr>
              <a:t> </a:t>
            </a:r>
            <a:r>
              <a:rPr lang="en-US" sz="4800" b="1" u="sng" dirty="0" err="1">
                <a:solidFill>
                  <a:srgbClr val="FFFF00"/>
                </a:solidFill>
              </a:rPr>
              <a:t>shittim</a:t>
            </a:r>
            <a:r>
              <a:rPr lang="en-US" sz="4800" b="1" u="sng" dirty="0">
                <a:solidFill>
                  <a:srgbClr val="FFFF00"/>
                </a:solidFill>
              </a:rPr>
              <a:t> wood</a:t>
            </a:r>
            <a:r>
              <a:rPr lang="en-US" sz="4800" dirty="0"/>
              <a:t>: two cubits and a half </a:t>
            </a:r>
            <a:r>
              <a:rPr lang="en-US" sz="4800" i="1" dirty="0"/>
              <a:t>shall be</a:t>
            </a:r>
            <a:r>
              <a:rPr lang="en-US" sz="4800" dirty="0"/>
              <a:t> the length thereof, and a cubit and a half the breadth thereof, and a cubit and a half the height thereof</a:t>
            </a:r>
            <a:r>
              <a:rPr lang="en-US" sz="4800" dirty="0" smtClean="0"/>
              <a:t>.</a:t>
            </a:r>
            <a:endParaRPr lang="en-US" sz="4800" dirty="0"/>
          </a:p>
        </p:txBody>
      </p:sp>
    </p:spTree>
    <p:extLst>
      <p:ext uri="{BB962C8B-B14F-4D97-AF65-F5344CB8AC3E}">
        <p14:creationId xmlns:p14="http://schemas.microsoft.com/office/powerpoint/2010/main" val="2496079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6600" b="1" dirty="0" smtClean="0">
                <a:solidFill>
                  <a:srgbClr val="00B0F0"/>
                </a:solidFill>
                <a:latin typeface="Times New Roman" pitchFamily="18" charset="0"/>
                <a:cs typeface="Times New Roman" pitchFamily="18" charset="0"/>
              </a:rPr>
              <a:t>Cross</a:t>
            </a:r>
            <a:r>
              <a:rPr lang="en-US" sz="6600" b="1" dirty="0" smtClean="0">
                <a:latin typeface="Times New Roman" pitchFamily="18" charset="0"/>
                <a:cs typeface="Times New Roman" pitchFamily="18" charset="0"/>
              </a:rPr>
              <a:t>-Over </a:t>
            </a:r>
            <a:r>
              <a:rPr lang="en-US" sz="6600" b="1" dirty="0" err="1" smtClean="0">
                <a:solidFill>
                  <a:srgbClr val="00B0F0"/>
                </a:solidFill>
                <a:latin typeface="Times New Roman" pitchFamily="18" charset="0"/>
                <a:cs typeface="Times New Roman" pitchFamily="18" charset="0"/>
              </a:rPr>
              <a:t>X</a:t>
            </a:r>
            <a:r>
              <a:rPr lang="en-US" sz="6600" b="1" dirty="0" err="1" smtClean="0">
                <a:latin typeface="Times New Roman" pitchFamily="18" charset="0"/>
                <a:cs typeface="Times New Roman" pitchFamily="18" charset="0"/>
              </a:rPr>
              <a:t>perience</a:t>
            </a:r>
            <a:r>
              <a:rPr lang="en-US" sz="6600" b="1" dirty="0" smtClean="0">
                <a:latin typeface="Times New Roman" pitchFamily="18" charset="0"/>
                <a:cs typeface="Times New Roman" pitchFamily="18" charset="0"/>
              </a:rPr>
              <a:t> - Part 1</a:t>
            </a:r>
            <a:endParaRPr lang="en-US" sz="6600" b="1" dirty="0">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36372"/>
            <a:ext cx="12192000" cy="5621628"/>
          </a:xfrm>
        </p:spPr>
      </p:pic>
    </p:spTree>
    <p:extLst>
      <p:ext uri="{BB962C8B-B14F-4D97-AF65-F5344CB8AC3E}">
        <p14:creationId xmlns:p14="http://schemas.microsoft.com/office/powerpoint/2010/main" val="1817586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800" b="1" dirty="0">
                <a:solidFill>
                  <a:srgbClr val="FFFF00"/>
                </a:solidFill>
                <a:latin typeface="Times New Roman" panose="02020603050405020304" pitchFamily="18" charset="0"/>
                <a:cs typeface="Times New Roman" panose="02020603050405020304" pitchFamily="18" charset="0"/>
              </a:rPr>
              <a:t>1. Know where you came from, where you are, and where you’re going</a:t>
            </a:r>
            <a:r>
              <a:rPr lang="en-US" sz="4800" b="1" dirty="0" smtClean="0">
                <a:solidFill>
                  <a:srgbClr val="FFFF00"/>
                </a:solidFill>
                <a:latin typeface="Times New Roman" panose="02020603050405020304" pitchFamily="18" charset="0"/>
                <a:cs typeface="Times New Roman" panose="02020603050405020304" pitchFamily="18" charset="0"/>
              </a:rPr>
              <a:t>.</a:t>
            </a:r>
            <a:endParaRPr lang="en-US" sz="48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lnSpcReduction="10000"/>
          </a:bodyPr>
          <a:lstStyle/>
          <a:p>
            <a:r>
              <a:rPr lang="en-US" sz="4700" dirty="0" smtClean="0">
                <a:latin typeface="Times New Roman" panose="02020603050405020304" pitchFamily="18" charset="0"/>
                <a:cs typeface="Times New Roman" panose="02020603050405020304" pitchFamily="18" charset="0"/>
              </a:rPr>
              <a:t>The </a:t>
            </a:r>
            <a:r>
              <a:rPr lang="en-US" sz="4700" dirty="0" err="1" smtClean="0">
                <a:latin typeface="Times New Roman" panose="02020603050405020304" pitchFamily="18" charset="0"/>
                <a:cs typeface="Times New Roman" panose="02020603050405020304" pitchFamily="18" charset="0"/>
              </a:rPr>
              <a:t>Shittim</a:t>
            </a:r>
            <a:r>
              <a:rPr lang="en-US" sz="4700" dirty="0" smtClean="0">
                <a:latin typeface="Times New Roman" panose="02020603050405020304" pitchFamily="18" charset="0"/>
                <a:cs typeface="Times New Roman" panose="02020603050405020304" pitchFamily="18" charset="0"/>
              </a:rPr>
              <a:t> </a:t>
            </a:r>
            <a:r>
              <a:rPr lang="en-US" sz="4700" dirty="0">
                <a:solidFill>
                  <a:srgbClr val="00B050"/>
                </a:solidFill>
                <a:latin typeface="Times New Roman" panose="02020603050405020304" pitchFamily="18" charset="0"/>
                <a:cs typeface="Times New Roman" panose="02020603050405020304" pitchFamily="18" charset="0"/>
              </a:rPr>
              <a:t>(H7851 – Acacia tree wood)</a:t>
            </a:r>
            <a:r>
              <a:rPr lang="en-US" sz="4700" dirty="0" smtClean="0">
                <a:latin typeface="Times New Roman" panose="02020603050405020304" pitchFamily="18" charset="0"/>
                <a:cs typeface="Times New Roman" panose="02020603050405020304" pitchFamily="18" charset="0"/>
              </a:rPr>
              <a:t> was what the Ark of the Covenant, beneath the golden exterior, was made of:</a:t>
            </a:r>
          </a:p>
          <a:p>
            <a:endParaRPr lang="en-US" sz="1100" dirty="0">
              <a:latin typeface="Times New Roman" panose="02020603050405020304" pitchFamily="18" charset="0"/>
              <a:cs typeface="Times New Roman" panose="02020603050405020304" pitchFamily="18" charset="0"/>
            </a:endParaRPr>
          </a:p>
          <a:p>
            <a:pPr lvl="1"/>
            <a:r>
              <a:rPr lang="en-US" sz="4800" dirty="0" smtClean="0"/>
              <a:t>Israel was to </a:t>
            </a:r>
            <a:r>
              <a:rPr lang="en-US" sz="4800" b="1" u="sng" dirty="0" smtClean="0"/>
              <a:t>abide</a:t>
            </a:r>
            <a:r>
              <a:rPr lang="en-US" sz="4800" dirty="0" smtClean="0"/>
              <a:t> </a:t>
            </a:r>
            <a:r>
              <a:rPr lang="en-US" sz="4800" b="1" dirty="0" smtClean="0">
                <a:solidFill>
                  <a:srgbClr val="00B0F0"/>
                </a:solidFill>
              </a:rPr>
              <a:t>in</a:t>
            </a:r>
            <a:r>
              <a:rPr lang="en-US" sz="4800" dirty="0" smtClean="0"/>
              <a:t> the truth of God’s Law of </a:t>
            </a:r>
            <a:r>
              <a:rPr lang="en-US" sz="4800" b="1" dirty="0" smtClean="0">
                <a:effectLst>
                  <a:glow rad="635000">
                    <a:srgbClr val="FF00FF"/>
                  </a:glow>
                </a:effectLst>
              </a:rPr>
              <a:t>Love</a:t>
            </a:r>
            <a:r>
              <a:rPr lang="en-US" sz="4800" dirty="0" smtClean="0"/>
              <a:t>, keeping </a:t>
            </a:r>
            <a:r>
              <a:rPr lang="en-US" sz="4800" b="1" dirty="0" smtClean="0">
                <a:solidFill>
                  <a:srgbClr val="00B0F0"/>
                </a:solidFill>
              </a:rPr>
              <a:t>His commandments always</a:t>
            </a:r>
            <a:r>
              <a:rPr lang="en-US" sz="4800" dirty="0" smtClean="0"/>
              <a:t> (</a:t>
            </a:r>
            <a:r>
              <a:rPr lang="en-US" sz="4800" b="1" dirty="0" smtClean="0">
                <a:solidFill>
                  <a:srgbClr val="00B050"/>
                </a:solidFill>
              </a:rPr>
              <a:t>Deut.</a:t>
            </a:r>
            <a:r>
              <a:rPr lang="en-US" sz="4800" dirty="0" smtClean="0"/>
              <a:t> 6:7, 11:19), </a:t>
            </a:r>
            <a:r>
              <a:rPr lang="en-US" sz="4800" b="1" dirty="0" smtClean="0">
                <a:solidFill>
                  <a:srgbClr val="00B0F0"/>
                </a:solidFill>
              </a:rPr>
              <a:t>and</a:t>
            </a:r>
            <a:r>
              <a:rPr lang="en-US" sz="4800" dirty="0" smtClean="0"/>
              <a:t> they would </a:t>
            </a:r>
            <a:r>
              <a:rPr lang="en-US" sz="4800" b="1" dirty="0" smtClean="0">
                <a:solidFill>
                  <a:srgbClr val="00B0F0"/>
                </a:solidFill>
              </a:rPr>
              <a:t>live</a:t>
            </a:r>
            <a:r>
              <a:rPr lang="en-US" sz="4800" dirty="0" smtClean="0"/>
              <a:t> &amp; be protected from all false teachers &amp; teachings that led astray (</a:t>
            </a:r>
            <a:r>
              <a:rPr lang="en-US" sz="4800" b="1" dirty="0" smtClean="0">
                <a:solidFill>
                  <a:srgbClr val="00B050"/>
                </a:solidFill>
              </a:rPr>
              <a:t>Psa.</a:t>
            </a:r>
            <a:r>
              <a:rPr lang="en-US" sz="4800" dirty="0" smtClean="0"/>
              <a:t> 15:1-5, 61:4,7, 91:1).</a:t>
            </a:r>
            <a:endParaRPr lang="en-US" sz="4800" dirty="0"/>
          </a:p>
        </p:txBody>
      </p:sp>
    </p:spTree>
    <p:extLst>
      <p:ext uri="{BB962C8B-B14F-4D97-AF65-F5344CB8AC3E}">
        <p14:creationId xmlns:p14="http://schemas.microsoft.com/office/powerpoint/2010/main" val="2497172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600" b="1" dirty="0">
                <a:solidFill>
                  <a:srgbClr val="FFFF00"/>
                </a:solidFill>
                <a:latin typeface="Times New Roman" panose="02020603050405020304" pitchFamily="18" charset="0"/>
                <a:cs typeface="Times New Roman" panose="02020603050405020304" pitchFamily="18" charset="0"/>
              </a:rPr>
              <a:t>2. Know your surroundings and its influences</a:t>
            </a:r>
            <a:r>
              <a:rPr lang="en-US" sz="4600" b="1" dirty="0" smtClean="0">
                <a:solidFill>
                  <a:srgbClr val="FFFF00"/>
                </a:solidFill>
                <a:latin typeface="Times New Roman" panose="02020603050405020304" pitchFamily="18" charset="0"/>
                <a:cs typeface="Times New Roman" panose="02020603050405020304" pitchFamily="18" charset="0"/>
              </a:rPr>
              <a:t>.</a:t>
            </a:r>
            <a:endParaRPr lang="en-US" sz="46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92500" lnSpcReduction="10000"/>
          </a:bodyPr>
          <a:lstStyle/>
          <a:p>
            <a:r>
              <a:rPr lang="en-US" sz="4800" dirty="0">
                <a:latin typeface="Times New Roman" panose="02020603050405020304" pitchFamily="18" charset="0"/>
                <a:cs typeface="Times New Roman" panose="02020603050405020304" pitchFamily="18" charset="0"/>
              </a:rPr>
              <a:t>“But amid these attractive </a:t>
            </a:r>
            <a:r>
              <a:rPr lang="en-US" sz="4800" b="1" dirty="0">
                <a:solidFill>
                  <a:srgbClr val="FFFF00"/>
                </a:solidFill>
                <a:latin typeface="Times New Roman" panose="02020603050405020304" pitchFamily="18" charset="0"/>
                <a:cs typeface="Times New Roman" panose="02020603050405020304" pitchFamily="18" charset="0"/>
              </a:rPr>
              <a:t>surroundings</a:t>
            </a:r>
            <a:r>
              <a:rPr lang="en-US" sz="4800" dirty="0">
                <a:latin typeface="Times New Roman" panose="02020603050405020304" pitchFamily="18" charset="0"/>
                <a:cs typeface="Times New Roman" panose="02020603050405020304" pitchFamily="18" charset="0"/>
              </a:rPr>
              <a:t> they were to encounter an evil more deadly than mighty hosts of armed men or the wild beasts of the wilderness. … In the public worship of Baal, the leading deity, the most degrading and iniquitous scenes were constantly enacted. On every side were places noted for idolatry and </a:t>
            </a:r>
            <a:r>
              <a:rPr lang="en-US" sz="4800" dirty="0" smtClean="0">
                <a:latin typeface="Times New Roman" panose="02020603050405020304" pitchFamily="18" charset="0"/>
                <a:cs typeface="Times New Roman" panose="02020603050405020304" pitchFamily="18" charset="0"/>
              </a:rPr>
              <a:t>licentiousness … </a:t>
            </a:r>
            <a:r>
              <a:rPr lang="en-US" sz="4800" dirty="0">
                <a:latin typeface="Times New Roman" panose="02020603050405020304" pitchFamily="18" charset="0"/>
                <a:cs typeface="Times New Roman" panose="02020603050405020304" pitchFamily="18" charset="0"/>
              </a:rPr>
              <a:t>These </a:t>
            </a:r>
            <a:r>
              <a:rPr lang="en-US" sz="4800" b="1" dirty="0">
                <a:solidFill>
                  <a:srgbClr val="FFFF00"/>
                </a:solidFill>
                <a:latin typeface="Times New Roman" panose="02020603050405020304" pitchFamily="18" charset="0"/>
                <a:cs typeface="Times New Roman" panose="02020603050405020304" pitchFamily="18" charset="0"/>
              </a:rPr>
              <a:t>surroundings</a:t>
            </a:r>
            <a:r>
              <a:rPr lang="en-US" sz="4800" dirty="0">
                <a:latin typeface="Times New Roman" panose="02020603050405020304" pitchFamily="18" charset="0"/>
                <a:cs typeface="Times New Roman" panose="02020603050405020304" pitchFamily="18" charset="0"/>
              </a:rPr>
              <a:t> exerted a polluting </a:t>
            </a:r>
            <a:r>
              <a:rPr lang="en-US" sz="4800" b="1" dirty="0">
                <a:solidFill>
                  <a:srgbClr val="FFFF00"/>
                </a:solidFill>
                <a:latin typeface="Times New Roman" panose="02020603050405020304" pitchFamily="18" charset="0"/>
                <a:cs typeface="Times New Roman" panose="02020603050405020304" pitchFamily="18" charset="0"/>
              </a:rPr>
              <a:t>influence</a:t>
            </a:r>
            <a:r>
              <a:rPr lang="en-US" sz="4800" dirty="0">
                <a:latin typeface="Times New Roman" panose="02020603050405020304" pitchFamily="18" charset="0"/>
                <a:cs typeface="Times New Roman" panose="02020603050405020304" pitchFamily="18" charset="0"/>
              </a:rPr>
              <a:t> upon the Israelites</a:t>
            </a:r>
            <a:r>
              <a:rPr lang="en-US" sz="4800" dirty="0" smtClean="0">
                <a:latin typeface="Times New Roman" panose="02020603050405020304" pitchFamily="18" charset="0"/>
                <a:cs typeface="Times New Roman" panose="02020603050405020304" pitchFamily="18" charset="0"/>
              </a:rPr>
              <a:t>.” - </a:t>
            </a:r>
            <a:r>
              <a:rPr lang="en-US" sz="4800" dirty="0">
                <a:latin typeface="Times New Roman" panose="02020603050405020304" pitchFamily="18" charset="0"/>
                <a:cs typeface="Times New Roman" panose="02020603050405020304" pitchFamily="18" charset="0"/>
              </a:rPr>
              <a:t>(</a:t>
            </a:r>
            <a:r>
              <a:rPr lang="en-US" sz="4800" dirty="0">
                <a:solidFill>
                  <a:srgbClr val="FFFF00"/>
                </a:solidFill>
                <a:latin typeface="Times New Roman" panose="02020603050405020304" pitchFamily="18" charset="0"/>
                <a:cs typeface="Times New Roman" panose="02020603050405020304" pitchFamily="18" charset="0"/>
              </a:rPr>
              <a:t>PP </a:t>
            </a:r>
            <a:r>
              <a:rPr lang="en-US" sz="4800" dirty="0" smtClean="0">
                <a:solidFill>
                  <a:srgbClr val="FFFF00"/>
                </a:solidFill>
                <a:latin typeface="Times New Roman" panose="02020603050405020304" pitchFamily="18" charset="0"/>
                <a:cs typeface="Times New Roman" panose="02020603050405020304" pitchFamily="18" charset="0"/>
              </a:rPr>
              <a:t>453.3, 453.4</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802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600" b="1" dirty="0">
                <a:solidFill>
                  <a:srgbClr val="FFFF00"/>
                </a:solidFill>
                <a:latin typeface="Times New Roman" panose="02020603050405020304" pitchFamily="18" charset="0"/>
                <a:cs typeface="Times New Roman" panose="02020603050405020304" pitchFamily="18" charset="0"/>
              </a:rPr>
              <a:t>2. Know your surroundings and its influences</a:t>
            </a:r>
            <a:r>
              <a:rPr lang="en-US" sz="4600" b="1" dirty="0" smtClean="0">
                <a:solidFill>
                  <a:srgbClr val="FFFF00"/>
                </a:solidFill>
                <a:latin typeface="Times New Roman" panose="02020603050405020304" pitchFamily="18" charset="0"/>
                <a:cs typeface="Times New Roman" panose="02020603050405020304" pitchFamily="18" charset="0"/>
              </a:rPr>
              <a:t>.</a:t>
            </a:r>
            <a:endParaRPr lang="en-US" sz="46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lnSpcReduction="10000"/>
          </a:bodyPr>
          <a:lstStyle/>
          <a:p>
            <a:r>
              <a:rPr lang="en-US" sz="4800" dirty="0" smtClean="0">
                <a:latin typeface="Times New Roman" panose="02020603050405020304" pitchFamily="18" charset="0"/>
                <a:cs typeface="Times New Roman" panose="02020603050405020304" pitchFamily="18" charset="0"/>
              </a:rPr>
              <a:t>Just as Israel was then in a grove of trees, they were to be aware of God’s express will (</a:t>
            </a:r>
            <a:r>
              <a:rPr lang="en-US" sz="4800" b="1" dirty="0" smtClean="0">
                <a:solidFill>
                  <a:srgbClr val="00B050"/>
                </a:solidFill>
                <a:latin typeface="Times New Roman" panose="02020603050405020304" pitchFamily="18" charset="0"/>
                <a:cs typeface="Times New Roman" panose="02020603050405020304" pitchFamily="18" charset="0"/>
              </a:rPr>
              <a:t>Psa.</a:t>
            </a:r>
            <a:r>
              <a:rPr lang="en-US" sz="4800" dirty="0" smtClean="0">
                <a:latin typeface="Times New Roman" panose="02020603050405020304" pitchFamily="18" charset="0"/>
                <a:cs typeface="Times New Roman" panose="02020603050405020304" pitchFamily="18" charset="0"/>
              </a:rPr>
              <a:t> 40:8), and being careful to avoid any deviation from it, lest their own life be endangered, </a:t>
            </a:r>
            <a:r>
              <a:rPr lang="en-US" sz="4800" b="1" u="sng" dirty="0" smtClean="0">
                <a:solidFill>
                  <a:srgbClr val="FFFF00"/>
                </a:solidFill>
                <a:latin typeface="Times New Roman" panose="02020603050405020304" pitchFamily="18" charset="0"/>
                <a:cs typeface="Times New Roman" panose="02020603050405020304" pitchFamily="18" charset="0"/>
              </a:rPr>
              <a:t>as</a:t>
            </a:r>
            <a:r>
              <a:rPr lang="en-US" sz="4800" dirty="0" smtClean="0">
                <a:latin typeface="Times New Roman" panose="02020603050405020304" pitchFamily="18" charset="0"/>
                <a:cs typeface="Times New Roman" panose="02020603050405020304" pitchFamily="18" charset="0"/>
              </a:rPr>
              <a:t> it was in </a:t>
            </a:r>
            <a:r>
              <a:rPr lang="en-US" sz="4800" b="1" u="sng" dirty="0" smtClean="0">
                <a:solidFill>
                  <a:srgbClr val="FFFF00"/>
                </a:solidFill>
                <a:latin typeface="Times New Roman" panose="02020603050405020304" pitchFamily="18" charset="0"/>
                <a:cs typeface="Times New Roman" panose="02020603050405020304" pitchFamily="18" charset="0"/>
              </a:rPr>
              <a:t>the Garden of Eden</a:t>
            </a:r>
            <a:r>
              <a:rPr lang="en-US" sz="4800" dirty="0" smtClean="0">
                <a:latin typeface="Times New Roman" panose="02020603050405020304" pitchFamily="18" charset="0"/>
                <a:cs typeface="Times New Roman" panose="02020603050405020304" pitchFamily="18" charset="0"/>
              </a:rPr>
              <a:t> with Adam &amp; Eve … where there </a:t>
            </a:r>
            <a:r>
              <a:rPr lang="en-US" sz="4800" b="1" u="sng" dirty="0" smtClean="0">
                <a:solidFill>
                  <a:srgbClr val="FFFF00"/>
                </a:solidFill>
                <a:latin typeface="Times New Roman" panose="02020603050405020304" pitchFamily="18" charset="0"/>
                <a:cs typeface="Times New Roman" panose="02020603050405020304" pitchFamily="18" charset="0"/>
              </a:rPr>
              <a:t>was</a:t>
            </a:r>
            <a:r>
              <a:rPr lang="en-US" sz="4800" dirty="0" smtClean="0">
                <a:latin typeface="Times New Roman" panose="02020603050405020304" pitchFamily="18" charset="0"/>
                <a:cs typeface="Times New Roman" panose="02020603050405020304" pitchFamily="18" charset="0"/>
              </a:rPr>
              <a:t> a </a:t>
            </a:r>
            <a:r>
              <a:rPr lang="en-US" sz="4800" dirty="0" err="1" smtClean="0">
                <a:latin typeface="Times New Roman" panose="02020603050405020304" pitchFamily="18" charset="0"/>
                <a:cs typeface="Times New Roman" panose="02020603050405020304" pitchFamily="18" charset="0"/>
              </a:rPr>
              <a:t>subtil</a:t>
            </a:r>
            <a:r>
              <a:rPr lang="en-US" sz="4800" dirty="0" smtClean="0">
                <a:latin typeface="Times New Roman" panose="02020603050405020304" pitchFamily="18" charset="0"/>
                <a:cs typeface="Times New Roman" panose="02020603050405020304" pitchFamily="18" charset="0"/>
              </a:rPr>
              <a:t> serpent in their midst.  Eve, in wandering from the side of her husband, </a:t>
            </a:r>
            <a:r>
              <a:rPr lang="en-US" sz="4800" b="1" u="sng" dirty="0" smtClean="0">
                <a:solidFill>
                  <a:srgbClr val="FFFF00"/>
                </a:solidFill>
                <a:latin typeface="Times New Roman" panose="02020603050405020304" pitchFamily="18" charset="0"/>
                <a:cs typeface="Times New Roman" panose="02020603050405020304" pitchFamily="18" charset="0"/>
              </a:rPr>
              <a:t>lost</a:t>
            </a:r>
            <a:r>
              <a:rPr lang="en-US" sz="4800" dirty="0" smtClean="0">
                <a:latin typeface="Times New Roman" panose="02020603050405020304" pitchFamily="18" charset="0"/>
                <a:cs typeface="Times New Roman" panose="02020603050405020304" pitchFamily="18" charset="0"/>
              </a:rPr>
              <a:t> track of her </a:t>
            </a:r>
            <a:r>
              <a:rPr lang="en-US" sz="4800" b="1" u="sng" dirty="0" smtClean="0">
                <a:latin typeface="Times New Roman" panose="02020603050405020304" pitchFamily="18" charset="0"/>
                <a:cs typeface="Times New Roman" panose="02020603050405020304" pitchFamily="18" charset="0"/>
              </a:rPr>
              <a:t>surroundings</a:t>
            </a:r>
            <a:r>
              <a:rPr lang="en-US" sz="4800" dirty="0" smtClean="0">
                <a:latin typeface="Times New Roman" panose="02020603050405020304" pitchFamily="18" charset="0"/>
                <a:cs typeface="Times New Roman" panose="02020603050405020304" pitchFamily="18" charset="0"/>
              </a:rPr>
              <a:t>, and was caught unawares.  Watch and Pray!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94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600" b="1" dirty="0">
                <a:solidFill>
                  <a:srgbClr val="FFFF00"/>
                </a:solidFill>
                <a:latin typeface="Times New Roman" panose="02020603050405020304" pitchFamily="18" charset="0"/>
                <a:cs typeface="Times New Roman" panose="02020603050405020304" pitchFamily="18" charset="0"/>
              </a:rPr>
              <a:t>2. Know your surroundings and its influences</a:t>
            </a:r>
            <a:r>
              <a:rPr lang="en-US" sz="4600" b="1" dirty="0" smtClean="0">
                <a:solidFill>
                  <a:srgbClr val="FFFF00"/>
                </a:solidFill>
                <a:latin typeface="Times New Roman" panose="02020603050405020304" pitchFamily="18" charset="0"/>
                <a:cs typeface="Times New Roman" panose="02020603050405020304" pitchFamily="18" charset="0"/>
              </a:rPr>
              <a:t>.</a:t>
            </a:r>
            <a:endParaRPr lang="en-US" sz="4600" b="1" dirty="0">
              <a:solidFill>
                <a:srgbClr val="FFFF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49251"/>
            <a:ext cx="12192000" cy="5615663"/>
          </a:xfrm>
        </p:spPr>
      </p:pic>
    </p:spTree>
    <p:extLst>
      <p:ext uri="{BB962C8B-B14F-4D97-AF65-F5344CB8AC3E}">
        <p14:creationId xmlns:p14="http://schemas.microsoft.com/office/powerpoint/2010/main" val="290857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800" b="1" dirty="0">
                <a:solidFill>
                  <a:srgbClr val="FFFF00"/>
                </a:solidFill>
                <a:latin typeface="Times New Roman" panose="02020603050405020304" pitchFamily="18" charset="0"/>
                <a:cs typeface="Times New Roman" panose="02020603050405020304" pitchFamily="18" charset="0"/>
              </a:rPr>
              <a:t>3. Who are your friends? </a:t>
            </a:r>
            <a:r>
              <a:rPr lang="en-US" sz="4800" b="1" dirty="0" smtClean="0">
                <a:solidFill>
                  <a:srgbClr val="FFFF00"/>
                </a:solidFill>
                <a:latin typeface="Times New Roman" panose="02020603050405020304" pitchFamily="18" charset="0"/>
                <a:cs typeface="Times New Roman" panose="02020603050405020304" pitchFamily="18" charset="0"/>
              </a:rPr>
              <a:t> Know </a:t>
            </a:r>
            <a:r>
              <a:rPr lang="en-US" sz="4800" b="1" dirty="0">
                <a:solidFill>
                  <a:srgbClr val="FFFF00"/>
                </a:solidFill>
                <a:latin typeface="Times New Roman" panose="02020603050405020304" pitchFamily="18" charset="0"/>
                <a:cs typeface="Times New Roman" panose="02020603050405020304" pitchFamily="18" charset="0"/>
              </a:rPr>
              <a:t>who are your true friends and who are not</a:t>
            </a:r>
            <a:r>
              <a:rPr lang="en-US" sz="4800" b="1" dirty="0" smtClean="0">
                <a:solidFill>
                  <a:srgbClr val="FFFF00"/>
                </a:solidFill>
                <a:latin typeface="Times New Roman" panose="02020603050405020304" pitchFamily="18" charset="0"/>
                <a:cs typeface="Times New Roman" panose="02020603050405020304" pitchFamily="18" charset="0"/>
              </a:rPr>
              <a:t>.</a:t>
            </a:r>
            <a:endParaRPr lang="en-US" sz="46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77500" lnSpcReduction="20000"/>
          </a:bodyPr>
          <a:lstStyle/>
          <a:p>
            <a:r>
              <a:rPr lang="en-US" sz="4800" dirty="0">
                <a:latin typeface="Times New Roman" panose="02020603050405020304" pitchFamily="18" charset="0"/>
                <a:cs typeface="Times New Roman" panose="02020603050405020304" pitchFamily="18" charset="0"/>
              </a:rPr>
              <a:t>“At first there was little intercourse between the Israelites and their heathen neighbors, but after a time </a:t>
            </a:r>
            <a:r>
              <a:rPr lang="en-US" sz="4800" dirty="0" err="1">
                <a:latin typeface="Times New Roman" panose="02020603050405020304" pitchFamily="18" charset="0"/>
                <a:cs typeface="Times New Roman" panose="02020603050405020304" pitchFamily="18" charset="0"/>
              </a:rPr>
              <a:t>Midianitish</a:t>
            </a:r>
            <a:r>
              <a:rPr lang="en-US" sz="4800" dirty="0">
                <a:latin typeface="Times New Roman" panose="02020603050405020304" pitchFamily="18" charset="0"/>
                <a:cs typeface="Times New Roman" panose="02020603050405020304" pitchFamily="18" charset="0"/>
              </a:rPr>
              <a:t> women began to steal into the camp. Their appearance excited no alarm, and so quietly were their plans conducted that the attention of Moses was not called to the matter. It was the object of these women, in their association with the Hebrews, to seduce them into transgression of the law of God, to draw their attention to heathen rites and customs, and lead them into idolatry. These motives were studiously concealed under the garb of </a:t>
            </a:r>
            <a:r>
              <a:rPr lang="en-US" sz="4800" b="1" u="sng" dirty="0">
                <a:solidFill>
                  <a:srgbClr val="FFFF00"/>
                </a:solidFill>
                <a:latin typeface="Times New Roman" panose="02020603050405020304" pitchFamily="18" charset="0"/>
                <a:cs typeface="Times New Roman" panose="02020603050405020304" pitchFamily="18" charset="0"/>
              </a:rPr>
              <a:t>friendship</a:t>
            </a:r>
            <a:r>
              <a:rPr lang="en-US" sz="4800" dirty="0">
                <a:latin typeface="Times New Roman" panose="02020603050405020304" pitchFamily="18" charset="0"/>
                <a:cs typeface="Times New Roman" panose="02020603050405020304" pitchFamily="18" charset="0"/>
              </a:rPr>
              <a:t>, so that they were not suspected, even by the guardians of the people</a:t>
            </a:r>
            <a:r>
              <a:rPr lang="en-US" sz="4800" dirty="0" smtClean="0">
                <a:latin typeface="Times New Roman" panose="02020603050405020304" pitchFamily="18" charset="0"/>
                <a:cs typeface="Times New Roman" panose="02020603050405020304" pitchFamily="18" charset="0"/>
              </a:rPr>
              <a:t>.” - </a:t>
            </a:r>
            <a:r>
              <a:rPr lang="en-US" sz="4800" dirty="0">
                <a:latin typeface="Times New Roman" panose="02020603050405020304" pitchFamily="18" charset="0"/>
                <a:cs typeface="Times New Roman" panose="02020603050405020304" pitchFamily="18" charset="0"/>
              </a:rPr>
              <a:t>(</a:t>
            </a:r>
            <a:r>
              <a:rPr lang="en-US" sz="4800" dirty="0">
                <a:solidFill>
                  <a:srgbClr val="FFFF00"/>
                </a:solidFill>
                <a:latin typeface="Times New Roman" panose="02020603050405020304" pitchFamily="18" charset="0"/>
                <a:cs typeface="Times New Roman" panose="02020603050405020304" pitchFamily="18" charset="0"/>
              </a:rPr>
              <a:t>PP 454.2</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205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800" b="1" dirty="0">
                <a:solidFill>
                  <a:srgbClr val="FFFF00"/>
                </a:solidFill>
                <a:latin typeface="Times New Roman" panose="02020603050405020304" pitchFamily="18" charset="0"/>
                <a:cs typeface="Times New Roman" panose="02020603050405020304" pitchFamily="18" charset="0"/>
              </a:rPr>
              <a:t>3. Who are your friends? </a:t>
            </a:r>
            <a:r>
              <a:rPr lang="en-US" sz="4800" b="1" dirty="0" smtClean="0">
                <a:solidFill>
                  <a:srgbClr val="FFFF00"/>
                </a:solidFill>
                <a:latin typeface="Times New Roman" panose="02020603050405020304" pitchFamily="18" charset="0"/>
                <a:cs typeface="Times New Roman" panose="02020603050405020304" pitchFamily="18" charset="0"/>
              </a:rPr>
              <a:t> Know </a:t>
            </a:r>
            <a:r>
              <a:rPr lang="en-US" sz="4800" b="1" dirty="0">
                <a:solidFill>
                  <a:srgbClr val="FFFF00"/>
                </a:solidFill>
                <a:latin typeface="Times New Roman" panose="02020603050405020304" pitchFamily="18" charset="0"/>
                <a:cs typeface="Times New Roman" panose="02020603050405020304" pitchFamily="18" charset="0"/>
              </a:rPr>
              <a:t>who are your true friends and who are not</a:t>
            </a:r>
            <a:r>
              <a:rPr lang="en-US" sz="4800" b="1" dirty="0" smtClean="0">
                <a:solidFill>
                  <a:srgbClr val="FFFF00"/>
                </a:solidFill>
                <a:latin typeface="Times New Roman" panose="02020603050405020304" pitchFamily="18" charset="0"/>
                <a:cs typeface="Times New Roman" panose="02020603050405020304" pitchFamily="18" charset="0"/>
              </a:rPr>
              <a:t>.</a:t>
            </a:r>
            <a:endParaRPr lang="en-US" sz="46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dirty="0" smtClean="0">
                <a:latin typeface="Times New Roman" panose="02020603050405020304" pitchFamily="18" charset="0"/>
                <a:cs typeface="Times New Roman" panose="02020603050405020304" pitchFamily="18" charset="0"/>
              </a:rPr>
              <a:t>If Eve had been aware of her surroundings, and had noticed that her husband was no longer by her side, and hadn’t entered into </a:t>
            </a:r>
            <a:r>
              <a:rPr lang="en-US" sz="4800" b="1" dirty="0" smtClean="0">
                <a:solidFill>
                  <a:srgbClr val="FFFF00"/>
                </a:solidFill>
                <a:latin typeface="Times New Roman" panose="02020603050405020304" pitchFamily="18" charset="0"/>
                <a:cs typeface="Times New Roman" panose="02020603050405020304" pitchFamily="18" charset="0"/>
              </a:rPr>
              <a:t>‘intercourse’</a:t>
            </a:r>
            <a:r>
              <a:rPr lang="en-US" sz="4800" dirty="0" smtClean="0">
                <a:latin typeface="Times New Roman" panose="02020603050405020304" pitchFamily="18" charset="0"/>
                <a:cs typeface="Times New Roman" panose="02020603050405020304" pitchFamily="18" charset="0"/>
              </a:rPr>
              <a:t> </a:t>
            </a:r>
            <a:r>
              <a:rPr lang="en-US" sz="4800" b="1" dirty="0" smtClean="0">
                <a:latin typeface="Times New Roman" panose="02020603050405020304" pitchFamily="18" charset="0"/>
                <a:cs typeface="Times New Roman" panose="02020603050405020304" pitchFamily="18" charset="0"/>
              </a:rPr>
              <a:t>(conversation, dialogue, exchange) </a:t>
            </a:r>
            <a:r>
              <a:rPr lang="en-US" sz="4800" dirty="0" smtClean="0">
                <a:latin typeface="Times New Roman" panose="02020603050405020304" pitchFamily="18" charset="0"/>
                <a:cs typeface="Times New Roman" panose="02020603050405020304" pitchFamily="18" charset="0"/>
              </a:rPr>
              <a:t>with the </a:t>
            </a:r>
            <a:r>
              <a:rPr lang="en-US" sz="4800" dirty="0" err="1" smtClean="0">
                <a:latin typeface="Times New Roman" panose="02020603050405020304" pitchFamily="18" charset="0"/>
                <a:cs typeface="Times New Roman" panose="02020603050405020304" pitchFamily="18" charset="0"/>
              </a:rPr>
              <a:t>subtil</a:t>
            </a:r>
            <a:r>
              <a:rPr lang="en-US" sz="4800" dirty="0" smtClean="0">
                <a:latin typeface="Times New Roman" panose="02020603050405020304" pitchFamily="18" charset="0"/>
                <a:cs typeface="Times New Roman" panose="02020603050405020304" pitchFamily="18" charset="0"/>
              </a:rPr>
              <a:t> serpent when he appeared, she would have been kept safe, so likewise the Israelites in their encounter with the daughters of Moab, </a:t>
            </a:r>
            <a:r>
              <a:rPr lang="en-US" sz="4800" dirty="0" err="1" smtClean="0">
                <a:latin typeface="Times New Roman" panose="02020603050405020304" pitchFamily="18" charset="0"/>
                <a:cs typeface="Times New Roman" panose="02020603050405020304" pitchFamily="18" charset="0"/>
              </a:rPr>
              <a:t>Balak</a:t>
            </a:r>
            <a:r>
              <a:rPr lang="en-US" sz="4800" dirty="0" smtClean="0">
                <a:latin typeface="Times New Roman" panose="02020603050405020304" pitchFamily="18" charset="0"/>
                <a:cs typeface="Times New Roman" panose="02020603050405020304" pitchFamily="18" charset="0"/>
              </a:rPr>
              <a:t> &amp; Balaam.</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031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4000" b="1" dirty="0" smtClean="0">
                <a:solidFill>
                  <a:srgbClr val="FFFF00"/>
                </a:solidFill>
                <a:latin typeface="Times New Roman" pitchFamily="18" charset="0"/>
                <a:cs typeface="Times New Roman" pitchFamily="18" charset="0"/>
              </a:rPr>
              <a:t>Our real Friend, should be the same as </a:t>
            </a:r>
            <a:r>
              <a:rPr lang="en-US" sz="4000" b="1" u="sng" dirty="0" smtClean="0">
                <a:solidFill>
                  <a:srgbClr val="FFFF00"/>
                </a:solidFill>
                <a:latin typeface="Times New Roman" pitchFamily="18" charset="0"/>
                <a:cs typeface="Times New Roman" pitchFamily="18" charset="0"/>
              </a:rPr>
              <a:t>Abrahams’</a:t>
            </a:r>
            <a:r>
              <a:rPr lang="en-US" sz="4000" b="1" dirty="0" smtClean="0">
                <a:solidFill>
                  <a:srgbClr val="FFFF00"/>
                </a:solidFill>
                <a:latin typeface="Times New Roman" pitchFamily="18" charset="0"/>
                <a:cs typeface="Times New Roman" pitchFamily="18" charset="0"/>
              </a:rPr>
              <a:t> …</a:t>
            </a:r>
            <a:endParaRPr lang="en-US" sz="4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85000" lnSpcReduction="20000"/>
          </a:bodyPr>
          <a:lstStyle/>
          <a:p>
            <a:r>
              <a:rPr lang="en-US" sz="4800" dirty="0" smtClean="0"/>
              <a:t>2Ch 20:7</a:t>
            </a:r>
            <a:r>
              <a:rPr lang="en-US" sz="4800" dirty="0"/>
              <a:t> </a:t>
            </a:r>
            <a:r>
              <a:rPr lang="en-US" sz="4800" dirty="0" smtClean="0"/>
              <a:t>KJB </a:t>
            </a:r>
            <a:r>
              <a:rPr lang="en-US" sz="4800" i="1" dirty="0"/>
              <a:t>Art</a:t>
            </a:r>
            <a:r>
              <a:rPr lang="en-US" sz="4800" dirty="0"/>
              <a:t> not thou our </a:t>
            </a:r>
            <a:r>
              <a:rPr lang="en-US" sz="4800" b="1" u="sng" dirty="0">
                <a:solidFill>
                  <a:srgbClr val="FFFF00"/>
                </a:solidFill>
              </a:rPr>
              <a:t>God</a:t>
            </a:r>
            <a:r>
              <a:rPr lang="en-US" sz="4800" dirty="0"/>
              <a:t>, </a:t>
            </a:r>
            <a:r>
              <a:rPr lang="en-US" sz="4800" i="1" dirty="0"/>
              <a:t>who</a:t>
            </a:r>
            <a:r>
              <a:rPr lang="en-US" sz="4800" dirty="0"/>
              <a:t> didst drive out the inhabitants of this land before thy people Israel, and </a:t>
            </a:r>
            <a:r>
              <a:rPr lang="en-US" sz="4800" dirty="0" err="1"/>
              <a:t>gavest</a:t>
            </a:r>
            <a:r>
              <a:rPr lang="en-US" sz="4800" dirty="0"/>
              <a:t> it to the seed of </a:t>
            </a:r>
            <a:r>
              <a:rPr lang="en-US" sz="4800" b="1" u="sng" dirty="0">
                <a:solidFill>
                  <a:srgbClr val="FFFF00"/>
                </a:solidFill>
              </a:rPr>
              <a:t>Abraham thy friend</a:t>
            </a:r>
            <a:r>
              <a:rPr lang="en-US" sz="4800" dirty="0"/>
              <a:t> for </a:t>
            </a:r>
            <a:r>
              <a:rPr lang="en-US" sz="4800" dirty="0" smtClean="0"/>
              <a:t>ever?</a:t>
            </a:r>
          </a:p>
          <a:p>
            <a:endParaRPr lang="en-US" sz="1300" dirty="0"/>
          </a:p>
          <a:p>
            <a:r>
              <a:rPr lang="en-US" sz="4800" dirty="0" smtClean="0"/>
              <a:t>Isa 41:8</a:t>
            </a:r>
            <a:r>
              <a:rPr lang="en-US" sz="4800" dirty="0"/>
              <a:t> </a:t>
            </a:r>
            <a:r>
              <a:rPr lang="en-US" sz="4800" dirty="0" smtClean="0"/>
              <a:t>KJB </a:t>
            </a:r>
            <a:r>
              <a:rPr lang="en-US" sz="4800" dirty="0"/>
              <a:t>But thou, Israel, </a:t>
            </a:r>
            <a:r>
              <a:rPr lang="en-US" sz="4800" i="1" dirty="0"/>
              <a:t>art</a:t>
            </a:r>
            <a:r>
              <a:rPr lang="en-US" sz="4800" dirty="0"/>
              <a:t> my servant, Jacob whom I have chosen, the seed of </a:t>
            </a:r>
            <a:r>
              <a:rPr lang="en-US" sz="4800" b="1" u="sng" dirty="0">
                <a:solidFill>
                  <a:srgbClr val="FFFF00"/>
                </a:solidFill>
              </a:rPr>
              <a:t>Abraham my </a:t>
            </a:r>
            <a:r>
              <a:rPr lang="en-US" sz="4800" b="1" u="sng" dirty="0" smtClean="0">
                <a:solidFill>
                  <a:srgbClr val="FFFF00"/>
                </a:solidFill>
              </a:rPr>
              <a:t>friend</a:t>
            </a:r>
            <a:r>
              <a:rPr lang="en-US" sz="4800" dirty="0" smtClean="0"/>
              <a:t>.</a:t>
            </a:r>
          </a:p>
          <a:p>
            <a:endParaRPr lang="en-US" sz="1300" dirty="0"/>
          </a:p>
          <a:p>
            <a:r>
              <a:rPr lang="en-US" sz="4800" dirty="0" smtClean="0"/>
              <a:t>Jas 2:23</a:t>
            </a:r>
            <a:r>
              <a:rPr lang="en-US" sz="4800" dirty="0"/>
              <a:t> </a:t>
            </a:r>
            <a:r>
              <a:rPr lang="en-US" sz="4800" dirty="0" smtClean="0"/>
              <a:t>KJB </a:t>
            </a:r>
            <a:r>
              <a:rPr lang="en-US" sz="4800" dirty="0"/>
              <a:t>And the scripture was fulfilled which </a:t>
            </a:r>
            <a:r>
              <a:rPr lang="en-US" sz="4800" dirty="0" err="1"/>
              <a:t>saith</a:t>
            </a:r>
            <a:r>
              <a:rPr lang="en-US" sz="4800" dirty="0"/>
              <a:t>, </a:t>
            </a:r>
            <a:r>
              <a:rPr lang="en-US" sz="4800" b="1" u="sng" dirty="0">
                <a:solidFill>
                  <a:srgbClr val="FFFF00"/>
                </a:solidFill>
              </a:rPr>
              <a:t>Abraham believed God</a:t>
            </a:r>
            <a:r>
              <a:rPr lang="en-US" sz="4800" dirty="0"/>
              <a:t>, and it was imputed unto him for righteousness: and </a:t>
            </a:r>
            <a:r>
              <a:rPr lang="en-US" sz="4800" b="1" u="sng" dirty="0">
                <a:solidFill>
                  <a:srgbClr val="FFFF00"/>
                </a:solidFill>
              </a:rPr>
              <a:t>he was called the Friend of God</a:t>
            </a:r>
            <a:r>
              <a:rPr lang="en-US" sz="4800" dirty="0" smtClean="0"/>
              <a:t>.</a:t>
            </a:r>
          </a:p>
        </p:txBody>
      </p:sp>
    </p:spTree>
    <p:extLst>
      <p:ext uri="{BB962C8B-B14F-4D97-AF65-F5344CB8AC3E}">
        <p14:creationId xmlns:p14="http://schemas.microsoft.com/office/powerpoint/2010/main" val="1711464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4000" b="1" dirty="0" smtClean="0">
                <a:solidFill>
                  <a:srgbClr val="FFFF00"/>
                </a:solidFill>
                <a:latin typeface="Times New Roman" pitchFamily="18" charset="0"/>
                <a:cs typeface="Times New Roman" pitchFamily="18" charset="0"/>
              </a:rPr>
              <a:t>Our real Friend, should be the same as </a:t>
            </a:r>
            <a:r>
              <a:rPr lang="en-US" sz="4000" b="1" u="sng" dirty="0" smtClean="0">
                <a:solidFill>
                  <a:srgbClr val="FFFF00"/>
                </a:solidFill>
                <a:latin typeface="Times New Roman" pitchFamily="18" charset="0"/>
                <a:cs typeface="Times New Roman" pitchFamily="18" charset="0"/>
              </a:rPr>
              <a:t>Moses’</a:t>
            </a:r>
            <a:r>
              <a:rPr lang="en-US" sz="4000" b="1" dirty="0" smtClean="0">
                <a:solidFill>
                  <a:srgbClr val="FFFF00"/>
                </a:solidFill>
                <a:latin typeface="Times New Roman" pitchFamily="18" charset="0"/>
                <a:cs typeface="Times New Roman" pitchFamily="18" charset="0"/>
              </a:rPr>
              <a:t> …</a:t>
            </a:r>
            <a:endParaRPr lang="en-US" sz="4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dirty="0" err="1" smtClean="0"/>
              <a:t>Exo</a:t>
            </a:r>
            <a:r>
              <a:rPr lang="en-US" sz="4800" dirty="0" smtClean="0"/>
              <a:t> 33:11</a:t>
            </a:r>
            <a:r>
              <a:rPr lang="en-US" sz="4800" dirty="0"/>
              <a:t>  And </a:t>
            </a:r>
            <a:r>
              <a:rPr lang="en-US" sz="4800" b="1" u="sng" dirty="0">
                <a:solidFill>
                  <a:srgbClr val="FFFF00"/>
                </a:solidFill>
              </a:rPr>
              <a:t>the LORD </a:t>
            </a:r>
            <a:r>
              <a:rPr lang="en-US" sz="4800" b="1" u="sng" dirty="0" err="1">
                <a:solidFill>
                  <a:srgbClr val="FFFF00"/>
                </a:solidFill>
              </a:rPr>
              <a:t>spake</a:t>
            </a:r>
            <a:r>
              <a:rPr lang="en-US" sz="4800" b="1" u="sng" dirty="0">
                <a:solidFill>
                  <a:srgbClr val="FFFF00"/>
                </a:solidFill>
              </a:rPr>
              <a:t> unto Moses face to face, as a man </a:t>
            </a:r>
            <a:r>
              <a:rPr lang="en-US" sz="4800" b="1" u="sng" dirty="0" err="1">
                <a:solidFill>
                  <a:srgbClr val="FFFF00"/>
                </a:solidFill>
              </a:rPr>
              <a:t>speaketh</a:t>
            </a:r>
            <a:r>
              <a:rPr lang="en-US" sz="4800" b="1" u="sng" dirty="0">
                <a:solidFill>
                  <a:srgbClr val="FFFF00"/>
                </a:solidFill>
              </a:rPr>
              <a:t> unto his friend</a:t>
            </a:r>
            <a:r>
              <a:rPr lang="en-US" sz="4800" dirty="0"/>
              <a:t>. And he turned again into the camp: but his servant Joshua, the son of Nun, a young man, departed not out of the tabernacle</a:t>
            </a:r>
            <a:r>
              <a:rPr lang="en-US" sz="4800" dirty="0" smtClean="0"/>
              <a:t>.</a:t>
            </a:r>
            <a:endParaRPr lang="en-US" sz="4800" dirty="0"/>
          </a:p>
        </p:txBody>
      </p:sp>
    </p:spTree>
    <p:extLst>
      <p:ext uri="{BB962C8B-B14F-4D97-AF65-F5344CB8AC3E}">
        <p14:creationId xmlns:p14="http://schemas.microsoft.com/office/powerpoint/2010/main" val="63068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4000" b="1" dirty="0" smtClean="0">
                <a:solidFill>
                  <a:srgbClr val="FFFF00"/>
                </a:solidFill>
                <a:latin typeface="Times New Roman" pitchFamily="18" charset="0"/>
                <a:cs typeface="Times New Roman" pitchFamily="18" charset="0"/>
              </a:rPr>
              <a:t>Our real Friend, should be </a:t>
            </a:r>
            <a:r>
              <a:rPr lang="en-US" sz="4000" b="1" u="sng" dirty="0" smtClean="0">
                <a:solidFill>
                  <a:srgbClr val="FFFF00"/>
                </a:solidFill>
                <a:latin typeface="Times New Roman" pitchFamily="18" charset="0"/>
                <a:cs typeface="Times New Roman" pitchFamily="18" charset="0"/>
              </a:rPr>
              <a:t>Jesus</a:t>
            </a:r>
            <a:r>
              <a:rPr lang="en-US" sz="4000" b="1" dirty="0" smtClean="0">
                <a:solidFill>
                  <a:srgbClr val="FFFF00"/>
                </a:solidFill>
                <a:latin typeface="Times New Roman" pitchFamily="18" charset="0"/>
                <a:cs typeface="Times New Roman" pitchFamily="18" charset="0"/>
              </a:rPr>
              <a:t> …</a:t>
            </a:r>
            <a:endParaRPr lang="en-US" sz="4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dirty="0" err="1"/>
              <a:t>Joh</a:t>
            </a:r>
            <a:r>
              <a:rPr lang="en-US" sz="4800" dirty="0"/>
              <a:t> 15:14  </a:t>
            </a:r>
            <a:r>
              <a:rPr lang="en-US" sz="4800" b="1" u="sng" dirty="0">
                <a:solidFill>
                  <a:srgbClr val="FFFF00"/>
                </a:solidFill>
              </a:rPr>
              <a:t>Ye are my friends</a:t>
            </a:r>
            <a:r>
              <a:rPr lang="en-US" sz="4800" dirty="0"/>
              <a:t>, </a:t>
            </a:r>
            <a:r>
              <a:rPr lang="en-US" sz="4800" b="1" u="sng" dirty="0"/>
              <a:t>if</a:t>
            </a:r>
            <a:r>
              <a:rPr lang="en-US" sz="4800" dirty="0"/>
              <a:t> </a:t>
            </a:r>
            <a:r>
              <a:rPr lang="en-US" sz="4800" b="1" u="sng" dirty="0">
                <a:solidFill>
                  <a:srgbClr val="FFFF00"/>
                </a:solidFill>
              </a:rPr>
              <a:t>ye do whatsoever I command you</a:t>
            </a:r>
            <a:r>
              <a:rPr lang="en-US" sz="4800" dirty="0"/>
              <a:t>. </a:t>
            </a:r>
          </a:p>
        </p:txBody>
      </p:sp>
    </p:spTree>
    <p:extLst>
      <p:ext uri="{BB962C8B-B14F-4D97-AF65-F5344CB8AC3E}">
        <p14:creationId xmlns:p14="http://schemas.microsoft.com/office/powerpoint/2010/main" val="724831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smtClean="0">
                <a:latin typeface="Times New Roman" pitchFamily="18" charset="0"/>
                <a:cs typeface="Times New Roman" pitchFamily="18" charset="0"/>
              </a:rPr>
              <a:t>John 10:14 KJB</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baseline="30000" dirty="0" smtClean="0">
                <a:latin typeface="Times New Roman" panose="02020603050405020304" pitchFamily="18" charset="0"/>
                <a:cs typeface="Times New Roman" panose="02020603050405020304" pitchFamily="18" charset="0"/>
              </a:rPr>
              <a:t>14 </a:t>
            </a:r>
            <a:r>
              <a:rPr lang="en-US" sz="4800" b="1" u="sng" dirty="0" smtClean="0">
                <a:solidFill>
                  <a:srgbClr val="FFFF00"/>
                </a:solidFill>
              </a:rPr>
              <a:t>I</a:t>
            </a:r>
            <a:r>
              <a:rPr lang="en-US" sz="4800" dirty="0" smtClean="0"/>
              <a:t> </a:t>
            </a:r>
            <a:r>
              <a:rPr lang="en-US" sz="4800" dirty="0"/>
              <a:t>am the good shepherd, and </a:t>
            </a:r>
            <a:r>
              <a:rPr lang="en-US" sz="4800" b="1" u="sng" dirty="0">
                <a:solidFill>
                  <a:srgbClr val="FFFF00"/>
                </a:solidFill>
              </a:rPr>
              <a:t>know my </a:t>
            </a:r>
            <a:r>
              <a:rPr lang="en-US" sz="4800" b="1" i="1" u="sng" dirty="0">
                <a:solidFill>
                  <a:srgbClr val="FFFF00"/>
                </a:solidFill>
              </a:rPr>
              <a:t>sheep,</a:t>
            </a:r>
            <a:r>
              <a:rPr lang="en-US" sz="4800" b="1" u="sng" dirty="0">
                <a:solidFill>
                  <a:srgbClr val="FFFF00"/>
                </a:solidFill>
              </a:rPr>
              <a:t> and am known of mine</a:t>
            </a:r>
            <a:r>
              <a:rPr lang="en-US" sz="4800" dirty="0"/>
              <a:t>. </a:t>
            </a:r>
          </a:p>
        </p:txBody>
      </p:sp>
    </p:spTree>
    <p:extLst>
      <p:ext uri="{BB962C8B-B14F-4D97-AF65-F5344CB8AC3E}">
        <p14:creationId xmlns:p14="http://schemas.microsoft.com/office/powerpoint/2010/main" val="3571809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fontScale="90000"/>
          </a:bodyPr>
          <a:lstStyle/>
          <a:p>
            <a:pPr algn="ctr"/>
            <a:r>
              <a:rPr lang="en-US" sz="5400" b="1" dirty="0">
                <a:solidFill>
                  <a:prstClr val="white"/>
                </a:solidFill>
                <a:latin typeface="Times New Roman" panose="02020603050405020304" pitchFamily="18" charset="0"/>
                <a:cs typeface="Times New Roman" panose="02020603050405020304" pitchFamily="18" charset="0"/>
              </a:rPr>
              <a:t>Testimonies for the Church Vol. </a:t>
            </a:r>
            <a:r>
              <a:rPr lang="en-US" sz="5400" b="1" dirty="0" smtClean="0">
                <a:solidFill>
                  <a:prstClr val="white"/>
                </a:solidFill>
                <a:latin typeface="Times New Roman" panose="02020603050405020304" pitchFamily="18" charset="0"/>
                <a:cs typeface="Times New Roman" panose="02020603050405020304" pitchFamily="18" charset="0"/>
              </a:rPr>
              <a:t>9, p</a:t>
            </a:r>
            <a:r>
              <a:rPr lang="en-US" sz="5400" b="1" dirty="0">
                <a:solidFill>
                  <a:prstClr val="white"/>
                </a:solidFill>
                <a:latin typeface="Times New Roman" panose="02020603050405020304" pitchFamily="18" charset="0"/>
                <a:cs typeface="Times New Roman" panose="02020603050405020304" pitchFamily="18" charset="0"/>
              </a:rPr>
              <a:t>. </a:t>
            </a:r>
            <a:r>
              <a:rPr lang="en-US" sz="5400" b="1" dirty="0" smtClean="0">
                <a:solidFill>
                  <a:prstClr val="white"/>
                </a:solidFill>
                <a:latin typeface="Times New Roman" panose="02020603050405020304" pitchFamily="18" charset="0"/>
                <a:cs typeface="Times New Roman" panose="02020603050405020304" pitchFamily="18" charset="0"/>
              </a:rPr>
              <a:t>11.1</a:t>
            </a:r>
            <a:endParaRPr lang="en-US" sz="54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3200" dirty="0" smtClean="0">
                <a:latin typeface="Times New Roman" panose="02020603050405020304" pitchFamily="18" charset="0"/>
                <a:cs typeface="Times New Roman" panose="02020603050405020304" pitchFamily="18" charset="0"/>
              </a:rPr>
              <a:t>“… </a:t>
            </a:r>
            <a:r>
              <a:rPr lang="en-US" sz="3200" b="1" dirty="0" smtClean="0">
                <a:solidFill>
                  <a:srgbClr val="FFFF00"/>
                </a:solidFill>
                <a:latin typeface="Times New Roman" panose="02020603050405020304" pitchFamily="18" charset="0"/>
                <a:cs typeface="Times New Roman" panose="02020603050405020304" pitchFamily="18" charset="0"/>
              </a:rPr>
              <a:t>We </a:t>
            </a:r>
            <a:r>
              <a:rPr lang="en-US" sz="3200" b="1" dirty="0">
                <a:solidFill>
                  <a:srgbClr val="FFFF00"/>
                </a:solidFill>
                <a:latin typeface="Times New Roman" panose="02020603050405020304" pitchFamily="18" charset="0"/>
                <a:cs typeface="Times New Roman" panose="02020603050405020304" pitchFamily="18" charset="0"/>
              </a:rPr>
              <a:t>are living in the time of the end</a:t>
            </a:r>
            <a:r>
              <a:rPr lang="en-US" sz="3200" dirty="0">
                <a:solidFill>
                  <a:prstClr val="white"/>
                </a:solidFill>
                <a:latin typeface="Times New Roman" panose="02020603050405020304" pitchFamily="18" charset="0"/>
                <a:cs typeface="Times New Roman" panose="02020603050405020304" pitchFamily="18" charset="0"/>
              </a:rPr>
              <a:t>. The fast-fulfilling signs of the times declare that the coming of Christ is near at hand. The days in which we live are solemn and important. </a:t>
            </a:r>
            <a:r>
              <a:rPr lang="en-US" sz="3200" b="1" u="sng" dirty="0">
                <a:solidFill>
                  <a:srgbClr val="FFFF00"/>
                </a:solidFill>
                <a:latin typeface="Times New Roman" panose="02020603050405020304" pitchFamily="18" charset="0"/>
                <a:cs typeface="Times New Roman" panose="02020603050405020304" pitchFamily="18" charset="0"/>
              </a:rPr>
              <a:t>The Spirit of God is gradually but surely being withdrawn from the earth</a:t>
            </a:r>
            <a:r>
              <a:rPr lang="en-US" sz="3200" dirty="0">
                <a:solidFill>
                  <a:prstClr val="white"/>
                </a:solidFill>
                <a:latin typeface="Times New Roman" panose="02020603050405020304" pitchFamily="18" charset="0"/>
                <a:cs typeface="Times New Roman" panose="02020603050405020304" pitchFamily="18" charset="0"/>
              </a:rPr>
              <a:t>. Plagues and judgments are already falling upon the despisers of the grace of God. The calamities by land and sea, the unsettled state of society, the alarms of war, are portentous. They </a:t>
            </a:r>
            <a:r>
              <a:rPr lang="en-US" sz="3200" dirty="0" smtClean="0">
                <a:solidFill>
                  <a:prstClr val="white"/>
                </a:solidFill>
                <a:latin typeface="Times New Roman" panose="02020603050405020304" pitchFamily="18" charset="0"/>
                <a:cs typeface="Times New Roman" panose="02020603050405020304" pitchFamily="18" charset="0"/>
              </a:rPr>
              <a:t>forecast </a:t>
            </a:r>
            <a:r>
              <a:rPr lang="en-US" sz="3200" dirty="0">
                <a:solidFill>
                  <a:prstClr val="white"/>
                </a:solidFill>
                <a:latin typeface="Times New Roman" panose="02020603050405020304" pitchFamily="18" charset="0"/>
                <a:cs typeface="Times New Roman" panose="02020603050405020304" pitchFamily="18" charset="0"/>
              </a:rPr>
              <a:t>approaching events of the greatest magnitude. The agencies of evil are combining their forces and consolidating. They are strengthening for the last great crisis. Great changes are soon to take place in our world, and </a:t>
            </a:r>
            <a:r>
              <a:rPr lang="en-US" sz="3200" b="1" dirty="0">
                <a:solidFill>
                  <a:srgbClr val="FFFF00"/>
                </a:solidFill>
                <a:latin typeface="Times New Roman" panose="02020603050405020304" pitchFamily="18" charset="0"/>
                <a:cs typeface="Times New Roman" panose="02020603050405020304" pitchFamily="18" charset="0"/>
              </a:rPr>
              <a:t>the final movements will be </a:t>
            </a:r>
            <a:r>
              <a:rPr lang="en-US" sz="3200" b="1" u="sng" dirty="0">
                <a:solidFill>
                  <a:srgbClr val="FFFF00"/>
                </a:solidFill>
                <a:latin typeface="Times New Roman" panose="02020603050405020304" pitchFamily="18" charset="0"/>
                <a:cs typeface="Times New Roman" panose="02020603050405020304" pitchFamily="18" charset="0"/>
              </a:rPr>
              <a:t>rapid ones</a:t>
            </a:r>
            <a:r>
              <a:rPr lang="en-US" sz="3200" dirty="0" smtClean="0">
                <a:solidFill>
                  <a:prstClr val="white"/>
                </a:solidFill>
                <a:latin typeface="Times New Roman" panose="02020603050405020304" pitchFamily="18" charset="0"/>
                <a:cs typeface="Times New Roman" panose="02020603050405020304" pitchFamily="18" charset="0"/>
              </a:rPr>
              <a:t>. …”</a:t>
            </a:r>
            <a:endParaRPr lang="en-US"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63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smtClean="0">
                <a:latin typeface="Times New Roman" pitchFamily="18" charset="0"/>
                <a:cs typeface="Times New Roman" pitchFamily="18" charset="0"/>
              </a:rPr>
              <a:t>James 4:4 KJB</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baseline="30000" dirty="0">
                <a:latin typeface="Times New Roman" panose="02020603050405020304" pitchFamily="18" charset="0"/>
                <a:cs typeface="Times New Roman" panose="02020603050405020304" pitchFamily="18" charset="0"/>
              </a:rPr>
              <a:t>4 </a:t>
            </a:r>
            <a:r>
              <a:rPr lang="en-US" sz="4800" dirty="0" smtClean="0"/>
              <a:t>Ye </a:t>
            </a:r>
            <a:r>
              <a:rPr lang="en-US" sz="4800" b="1" u="sng" dirty="0">
                <a:solidFill>
                  <a:srgbClr val="FFFF00"/>
                </a:solidFill>
              </a:rPr>
              <a:t>adulterers and adulteresses</a:t>
            </a:r>
            <a:r>
              <a:rPr lang="en-US" sz="4800" dirty="0"/>
              <a:t>, know ye not that the friendship of the world is enmity with God? </a:t>
            </a:r>
            <a:r>
              <a:rPr lang="en-US" sz="4800" b="1" u="sng" dirty="0">
                <a:solidFill>
                  <a:srgbClr val="FFFF00"/>
                </a:solidFill>
              </a:rPr>
              <a:t>whosoever therefore will be a friend of the world is the enemy of God</a:t>
            </a:r>
            <a:r>
              <a:rPr lang="en-US" sz="4800" dirty="0"/>
              <a:t>.</a:t>
            </a:r>
          </a:p>
        </p:txBody>
      </p:sp>
    </p:spTree>
    <p:extLst>
      <p:ext uri="{BB962C8B-B14F-4D97-AF65-F5344CB8AC3E}">
        <p14:creationId xmlns:p14="http://schemas.microsoft.com/office/powerpoint/2010/main" val="3432385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800" b="1" dirty="0">
                <a:solidFill>
                  <a:srgbClr val="FFFF00"/>
                </a:solidFill>
                <a:latin typeface="Times New Roman" panose="02020603050405020304" pitchFamily="18" charset="0"/>
                <a:cs typeface="Times New Roman" panose="02020603050405020304" pitchFamily="18" charset="0"/>
              </a:rPr>
              <a:t>4. Know that there will be false prophets in the last days</a:t>
            </a:r>
            <a:r>
              <a:rPr lang="en-US" sz="4800" b="1" dirty="0" smtClean="0">
                <a:solidFill>
                  <a:srgbClr val="FFFF00"/>
                </a:solidFill>
                <a:latin typeface="Times New Roman" panose="02020603050405020304" pitchFamily="18" charset="0"/>
                <a:cs typeface="Times New Roman" panose="02020603050405020304" pitchFamily="18" charset="0"/>
              </a:rPr>
              <a:t>!</a:t>
            </a:r>
            <a:endParaRPr lang="en-US" sz="46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77500" lnSpcReduction="20000"/>
          </a:bodyPr>
          <a:lstStyle/>
          <a:p>
            <a:r>
              <a:rPr lang="en-US" sz="4800" dirty="0">
                <a:latin typeface="Times New Roman" panose="02020603050405020304" pitchFamily="18" charset="0"/>
                <a:cs typeface="Times New Roman" panose="02020603050405020304" pitchFamily="18" charset="0"/>
              </a:rPr>
              <a:t>“At </a:t>
            </a:r>
            <a:r>
              <a:rPr lang="en-US" sz="4800" b="1" dirty="0">
                <a:solidFill>
                  <a:srgbClr val="FFFF00"/>
                </a:solidFill>
                <a:latin typeface="Times New Roman" panose="02020603050405020304" pitchFamily="18" charset="0"/>
                <a:cs typeface="Times New Roman" panose="02020603050405020304" pitchFamily="18" charset="0"/>
              </a:rPr>
              <a:t>Balaam</a:t>
            </a:r>
            <a:r>
              <a:rPr lang="en-US" sz="4800" dirty="0">
                <a:latin typeface="Times New Roman" panose="02020603050405020304" pitchFamily="18" charset="0"/>
                <a:cs typeface="Times New Roman" panose="02020603050405020304" pitchFamily="18" charset="0"/>
              </a:rPr>
              <a:t>’s suggestion, a grand festival in honor of their gods was appointed by the king of Moab, and it was secretly arranged that Balaam should induce the Israelites to attend. </a:t>
            </a:r>
            <a:r>
              <a:rPr lang="en-US" sz="4800" b="1" u="sng" dirty="0">
                <a:latin typeface="Times New Roman" panose="02020603050405020304" pitchFamily="18" charset="0"/>
                <a:cs typeface="Times New Roman" panose="02020603050405020304" pitchFamily="18" charset="0"/>
              </a:rPr>
              <a:t>He was regarded by them as</a:t>
            </a:r>
            <a:r>
              <a:rPr lang="en-US" sz="4800" dirty="0">
                <a:latin typeface="Times New Roman" panose="02020603050405020304" pitchFamily="18" charset="0"/>
                <a:cs typeface="Times New Roman" panose="02020603050405020304" pitchFamily="18" charset="0"/>
              </a:rPr>
              <a:t> </a:t>
            </a:r>
            <a:r>
              <a:rPr lang="en-US" sz="4800" b="1" dirty="0">
                <a:solidFill>
                  <a:srgbClr val="FFFF00"/>
                </a:solidFill>
                <a:latin typeface="Times New Roman" panose="02020603050405020304" pitchFamily="18" charset="0"/>
                <a:cs typeface="Times New Roman" panose="02020603050405020304" pitchFamily="18" charset="0"/>
              </a:rPr>
              <a:t>a prophet of God</a:t>
            </a:r>
            <a:r>
              <a:rPr lang="en-US" sz="4800" dirty="0">
                <a:latin typeface="Times New Roman" panose="02020603050405020304" pitchFamily="18" charset="0"/>
                <a:cs typeface="Times New Roman" panose="02020603050405020304" pitchFamily="18" charset="0"/>
              </a:rPr>
              <a:t>, and hence had little difficulty in accomplishing his purpose. Great numbers of the people joined him in witnessing the festivities. They ventured upon the forbidden ground, and were entangled in the snare of Satan. Beguiled with </a:t>
            </a:r>
            <a:r>
              <a:rPr lang="en-US" sz="4800" b="1" u="sng" dirty="0">
                <a:latin typeface="Times New Roman" panose="02020603050405020304" pitchFamily="18" charset="0"/>
                <a:cs typeface="Times New Roman" panose="02020603050405020304" pitchFamily="18" charset="0"/>
              </a:rPr>
              <a:t>music and dancing</a:t>
            </a:r>
            <a:r>
              <a:rPr lang="en-US" sz="4800" dirty="0">
                <a:latin typeface="Times New Roman" panose="02020603050405020304" pitchFamily="18" charset="0"/>
                <a:cs typeface="Times New Roman" panose="02020603050405020304" pitchFamily="18" charset="0"/>
              </a:rPr>
              <a:t>, and allured by the beauty of heathen vestals, they cast off their fealty to Jehovah. As they united in mirth and </a:t>
            </a:r>
            <a:r>
              <a:rPr lang="en-US" sz="4800" b="1" u="sng" dirty="0">
                <a:latin typeface="Times New Roman" panose="02020603050405020304" pitchFamily="18" charset="0"/>
                <a:cs typeface="Times New Roman" panose="02020603050405020304" pitchFamily="18" charset="0"/>
              </a:rPr>
              <a:t>feasting</a:t>
            </a:r>
            <a:r>
              <a:rPr lang="en-US" sz="4800" dirty="0">
                <a:latin typeface="Times New Roman" panose="02020603050405020304" pitchFamily="18" charset="0"/>
                <a:cs typeface="Times New Roman" panose="02020603050405020304" pitchFamily="18" charset="0"/>
              </a:rPr>
              <a:t>, indulgence in </a:t>
            </a:r>
            <a:r>
              <a:rPr lang="en-US" sz="4800" b="1" u="sng" dirty="0">
                <a:latin typeface="Times New Roman" panose="02020603050405020304" pitchFamily="18" charset="0"/>
                <a:cs typeface="Times New Roman" panose="02020603050405020304" pitchFamily="18" charset="0"/>
              </a:rPr>
              <a:t>wine</a:t>
            </a:r>
            <a:r>
              <a:rPr lang="en-US" sz="4800" dirty="0">
                <a:latin typeface="Times New Roman" panose="02020603050405020304" pitchFamily="18" charset="0"/>
                <a:cs typeface="Times New Roman" panose="02020603050405020304" pitchFamily="18" charset="0"/>
              </a:rPr>
              <a:t> beclouded their senses and broke down the barriers of self-control</a:t>
            </a:r>
            <a:r>
              <a:rPr lang="en-US" sz="4800" dirty="0" smtClean="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a:t>
            </a:r>
            <a:r>
              <a:rPr lang="en-US" sz="4800" dirty="0">
                <a:solidFill>
                  <a:srgbClr val="FFFF00"/>
                </a:solidFill>
                <a:latin typeface="Times New Roman" panose="02020603050405020304" pitchFamily="18" charset="0"/>
                <a:cs typeface="Times New Roman" panose="02020603050405020304" pitchFamily="18" charset="0"/>
              </a:rPr>
              <a:t>PP 454.3</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874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800" b="1" dirty="0">
                <a:solidFill>
                  <a:srgbClr val="FFFF00"/>
                </a:solidFill>
                <a:latin typeface="Times New Roman" panose="02020603050405020304" pitchFamily="18" charset="0"/>
                <a:cs typeface="Times New Roman" panose="02020603050405020304" pitchFamily="18" charset="0"/>
              </a:rPr>
              <a:t>4. Know that there will be false prophets in the last days</a:t>
            </a:r>
            <a:r>
              <a:rPr lang="en-US" sz="4800" b="1" dirty="0" smtClean="0">
                <a:solidFill>
                  <a:srgbClr val="FFFF00"/>
                </a:solidFill>
                <a:latin typeface="Times New Roman" panose="02020603050405020304" pitchFamily="18" charset="0"/>
                <a:cs typeface="Times New Roman" panose="02020603050405020304" pitchFamily="18" charset="0"/>
              </a:rPr>
              <a:t>!</a:t>
            </a:r>
            <a:endParaRPr lang="en-US" sz="46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dirty="0">
                <a:latin typeface="Times New Roman" panose="02020603050405020304" pitchFamily="18" charset="0"/>
                <a:cs typeface="Times New Roman" panose="02020603050405020304" pitchFamily="18" charset="0"/>
              </a:rPr>
              <a:t>“Passion had full sway; and having defiled their consciences by lewdness, they were persuaded to bow down to idols. They offered sacrifice upon heathen altars and participated in the most degrading rites.” </a:t>
            </a:r>
            <a:r>
              <a:rPr lang="en-US" sz="4800" dirty="0" smtClean="0">
                <a:latin typeface="Times New Roman" panose="02020603050405020304" pitchFamily="18" charset="0"/>
                <a:cs typeface="Times New Roman" panose="02020603050405020304" pitchFamily="18" charset="0"/>
              </a:rPr>
              <a:t>- (</a:t>
            </a:r>
            <a:r>
              <a:rPr lang="en-US" sz="4800" dirty="0">
                <a:solidFill>
                  <a:srgbClr val="FFFF00"/>
                </a:solidFill>
                <a:latin typeface="Times New Roman" panose="02020603050405020304" pitchFamily="18" charset="0"/>
                <a:cs typeface="Times New Roman" panose="02020603050405020304" pitchFamily="18" charset="0"/>
              </a:rPr>
              <a:t>PP 454.3</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62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Matthew </a:t>
            </a:r>
            <a:r>
              <a:rPr lang="en-US" sz="6000" b="1" dirty="0" smtClean="0">
                <a:solidFill>
                  <a:prstClr val="white"/>
                </a:solidFill>
                <a:latin typeface="Times New Roman" panose="02020603050405020304" pitchFamily="18" charset="0"/>
                <a:cs typeface="Times New Roman" panose="02020603050405020304" pitchFamily="18" charset="0"/>
              </a:rPr>
              <a:t>24:3-5,11 NKJV</a:t>
            </a:r>
            <a:endParaRPr lang="en-US" sz="6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85000" lnSpcReduction="10000"/>
          </a:bodyPr>
          <a:lstStyle/>
          <a:p>
            <a:r>
              <a:rPr lang="en-US" sz="4800" baseline="30000" dirty="0">
                <a:latin typeface="Times New Roman" panose="02020603050405020304" pitchFamily="18" charset="0"/>
                <a:cs typeface="Times New Roman" panose="02020603050405020304" pitchFamily="18" charset="0"/>
              </a:rPr>
              <a:t>3 </a:t>
            </a:r>
            <a:r>
              <a:rPr lang="en-US" sz="4800" dirty="0">
                <a:latin typeface="Times New Roman" panose="02020603050405020304" pitchFamily="18" charset="0"/>
                <a:cs typeface="Times New Roman" panose="02020603050405020304" pitchFamily="18" charset="0"/>
              </a:rPr>
              <a:t>Now as He sat on the Mount of Olives, the disciples came to Him privately, saying, “Tell us, when will these things be? And what </a:t>
            </a:r>
            <a:r>
              <a:rPr lang="en-US" sz="4800" i="1" dirty="0">
                <a:latin typeface="Times New Roman" panose="02020603050405020304" pitchFamily="18" charset="0"/>
                <a:cs typeface="Times New Roman" panose="02020603050405020304" pitchFamily="18" charset="0"/>
              </a:rPr>
              <a:t>will be</a:t>
            </a:r>
            <a:r>
              <a:rPr lang="en-US" sz="4800" dirty="0">
                <a:latin typeface="Times New Roman" panose="02020603050405020304" pitchFamily="18" charset="0"/>
                <a:cs typeface="Times New Roman" panose="02020603050405020304" pitchFamily="18" charset="0"/>
              </a:rPr>
              <a:t> the sign of Your coming, and of the end of the age</a:t>
            </a:r>
            <a:r>
              <a:rPr lang="en-US" sz="48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4800" baseline="30000" dirty="0">
                <a:latin typeface="Times New Roman" panose="02020603050405020304" pitchFamily="18" charset="0"/>
                <a:cs typeface="Times New Roman" panose="02020603050405020304" pitchFamily="18" charset="0"/>
              </a:rPr>
              <a:t>4 </a:t>
            </a:r>
            <a:r>
              <a:rPr lang="en-US" sz="4800" dirty="0">
                <a:latin typeface="Times New Roman" panose="02020603050405020304" pitchFamily="18" charset="0"/>
                <a:cs typeface="Times New Roman" panose="02020603050405020304" pitchFamily="18" charset="0"/>
              </a:rPr>
              <a:t>And Jesus answered and said to them: “Take heed that no one deceives you. </a:t>
            </a:r>
            <a:r>
              <a:rPr lang="en-US" sz="4800" baseline="30000" dirty="0">
                <a:latin typeface="Times New Roman" panose="02020603050405020304" pitchFamily="18" charset="0"/>
                <a:cs typeface="Times New Roman" panose="02020603050405020304" pitchFamily="18" charset="0"/>
              </a:rPr>
              <a:t>5 </a:t>
            </a:r>
            <a:r>
              <a:rPr lang="en-US" sz="4800" dirty="0">
                <a:latin typeface="Times New Roman" panose="02020603050405020304" pitchFamily="18" charset="0"/>
                <a:cs typeface="Times New Roman" panose="02020603050405020304" pitchFamily="18" charset="0"/>
              </a:rPr>
              <a:t>For many will come in My name, saying, ‘I am the Christ,’ and will deceive many.</a:t>
            </a:r>
          </a:p>
          <a:p>
            <a:endParaRPr lang="en-US" sz="1200" baseline="30000" dirty="0">
              <a:latin typeface="Times New Roman" panose="02020603050405020304" pitchFamily="18" charset="0"/>
              <a:cs typeface="Times New Roman" panose="02020603050405020304" pitchFamily="18" charset="0"/>
            </a:endParaRPr>
          </a:p>
          <a:p>
            <a:r>
              <a:rPr lang="en-US" sz="4800" baseline="30000" dirty="0">
                <a:latin typeface="Times New Roman" panose="02020603050405020304" pitchFamily="18" charset="0"/>
                <a:cs typeface="Times New Roman" panose="02020603050405020304" pitchFamily="18" charset="0"/>
              </a:rPr>
              <a:t>11 </a:t>
            </a:r>
            <a:r>
              <a:rPr lang="en-US" sz="4800" dirty="0">
                <a:latin typeface="Times New Roman" panose="02020603050405020304" pitchFamily="18" charset="0"/>
                <a:cs typeface="Times New Roman" panose="02020603050405020304" pitchFamily="18" charset="0"/>
              </a:rPr>
              <a:t>Then many </a:t>
            </a:r>
            <a:r>
              <a:rPr lang="en-US" sz="4800" b="1" dirty="0">
                <a:solidFill>
                  <a:srgbClr val="FFFF00"/>
                </a:solidFill>
                <a:latin typeface="Times New Roman" panose="02020603050405020304" pitchFamily="18" charset="0"/>
                <a:cs typeface="Times New Roman" panose="02020603050405020304" pitchFamily="18" charset="0"/>
              </a:rPr>
              <a:t>false prophets</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will rise up and deceive many</a:t>
            </a:r>
            <a:r>
              <a:rPr lang="en-US" sz="4800" dirty="0" smtClean="0">
                <a:latin typeface="Times New Roman" panose="02020603050405020304" pitchFamily="18" charset="0"/>
                <a:cs typeface="Times New Roman" panose="02020603050405020304" pitchFamily="18" charset="0"/>
              </a:rPr>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013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Revelation </a:t>
            </a:r>
            <a:r>
              <a:rPr lang="en-US" sz="6000" b="1" dirty="0" smtClean="0">
                <a:solidFill>
                  <a:prstClr val="white"/>
                </a:solidFill>
                <a:latin typeface="Times New Roman" panose="02020603050405020304" pitchFamily="18" charset="0"/>
                <a:cs typeface="Times New Roman" panose="02020603050405020304" pitchFamily="18" charset="0"/>
              </a:rPr>
              <a:t>13:11-14 KJB</a:t>
            </a:r>
            <a:endParaRPr lang="en-US" sz="6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77500" lnSpcReduction="20000"/>
          </a:bodyPr>
          <a:lstStyle/>
          <a:p>
            <a:r>
              <a:rPr lang="en-US" sz="4800" baseline="30000" dirty="0">
                <a:latin typeface="Times New Roman" panose="02020603050405020304" pitchFamily="18" charset="0"/>
                <a:cs typeface="Times New Roman" panose="02020603050405020304" pitchFamily="18" charset="0"/>
              </a:rPr>
              <a:t>11 </a:t>
            </a:r>
            <a:r>
              <a:rPr lang="en-US" sz="4800" dirty="0">
                <a:latin typeface="Times New Roman" panose="02020603050405020304" pitchFamily="18" charset="0"/>
                <a:cs typeface="Times New Roman" panose="02020603050405020304" pitchFamily="18" charset="0"/>
              </a:rPr>
              <a:t>And I beheld another beast coming up out of the earth; and he had </a:t>
            </a:r>
            <a:r>
              <a:rPr lang="en-US" sz="4800" b="1" u="sng" dirty="0">
                <a:latin typeface="Times New Roman" panose="02020603050405020304" pitchFamily="18" charset="0"/>
                <a:cs typeface="Times New Roman" panose="02020603050405020304" pitchFamily="18" charset="0"/>
              </a:rPr>
              <a:t>two horns like a</a:t>
            </a:r>
            <a:r>
              <a:rPr lang="en-US" sz="4800" dirty="0">
                <a:latin typeface="Times New Roman" panose="02020603050405020304" pitchFamily="18" charset="0"/>
                <a:cs typeface="Times New Roman" panose="02020603050405020304" pitchFamily="18" charset="0"/>
              </a:rPr>
              <a:t> </a:t>
            </a:r>
            <a:r>
              <a:rPr lang="en-US" sz="4800" b="1" u="sng" dirty="0">
                <a:solidFill>
                  <a:srgbClr val="FFFF00"/>
                </a:solidFill>
                <a:latin typeface="Times New Roman" panose="02020603050405020304" pitchFamily="18" charset="0"/>
                <a:cs typeface="Times New Roman" panose="02020603050405020304" pitchFamily="18" charset="0"/>
              </a:rPr>
              <a:t>lamb</a:t>
            </a:r>
            <a:r>
              <a:rPr lang="en-US" sz="4800" dirty="0">
                <a:latin typeface="Times New Roman" panose="02020603050405020304" pitchFamily="18" charset="0"/>
                <a:cs typeface="Times New Roman" panose="02020603050405020304" pitchFamily="18" charset="0"/>
              </a:rPr>
              <a:t>, and </a:t>
            </a:r>
            <a:r>
              <a:rPr lang="en-US" sz="4800" b="1" u="sng" dirty="0">
                <a:solidFill>
                  <a:srgbClr val="FFFF00"/>
                </a:solidFill>
                <a:latin typeface="Times New Roman" panose="02020603050405020304" pitchFamily="18" charset="0"/>
                <a:cs typeface="Times New Roman" panose="02020603050405020304" pitchFamily="18" charset="0"/>
              </a:rPr>
              <a:t>he </a:t>
            </a:r>
            <a:r>
              <a:rPr lang="en-US" sz="4800" b="1" u="sng" dirty="0" err="1">
                <a:solidFill>
                  <a:srgbClr val="FFFF00"/>
                </a:solidFill>
                <a:latin typeface="Times New Roman" panose="02020603050405020304" pitchFamily="18" charset="0"/>
                <a:cs typeface="Times New Roman" panose="02020603050405020304" pitchFamily="18" charset="0"/>
              </a:rPr>
              <a:t>spake</a:t>
            </a:r>
            <a:r>
              <a:rPr lang="en-US" sz="4800" b="1" u="sng" dirty="0">
                <a:solidFill>
                  <a:srgbClr val="FFFF00"/>
                </a:solidFill>
                <a:latin typeface="Times New Roman" panose="02020603050405020304" pitchFamily="18" charset="0"/>
                <a:cs typeface="Times New Roman" panose="02020603050405020304" pitchFamily="18" charset="0"/>
              </a:rPr>
              <a:t> as a dragon</a:t>
            </a:r>
            <a:r>
              <a:rPr lang="en-US" sz="48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4800" baseline="30000" dirty="0">
                <a:latin typeface="Times New Roman" panose="02020603050405020304" pitchFamily="18" charset="0"/>
                <a:cs typeface="Times New Roman" panose="02020603050405020304" pitchFamily="18" charset="0"/>
              </a:rPr>
              <a:t>12 </a:t>
            </a:r>
            <a:r>
              <a:rPr lang="en-US" sz="4800" dirty="0">
                <a:latin typeface="Times New Roman" panose="02020603050405020304" pitchFamily="18" charset="0"/>
                <a:cs typeface="Times New Roman" panose="02020603050405020304" pitchFamily="18" charset="0"/>
              </a:rPr>
              <a:t>And he </a:t>
            </a:r>
            <a:r>
              <a:rPr lang="en-US" sz="4800" dirty="0" err="1">
                <a:latin typeface="Times New Roman" panose="02020603050405020304" pitchFamily="18" charset="0"/>
                <a:cs typeface="Times New Roman" panose="02020603050405020304" pitchFamily="18" charset="0"/>
              </a:rPr>
              <a:t>exerciseth</a:t>
            </a:r>
            <a:r>
              <a:rPr lang="en-US" sz="4800" dirty="0">
                <a:latin typeface="Times New Roman" panose="02020603050405020304" pitchFamily="18" charset="0"/>
                <a:cs typeface="Times New Roman" panose="02020603050405020304" pitchFamily="18" charset="0"/>
              </a:rPr>
              <a:t> all the power of the first beast before him, and </a:t>
            </a:r>
            <a:r>
              <a:rPr lang="en-US" sz="4800" dirty="0" err="1">
                <a:latin typeface="Times New Roman" panose="02020603050405020304" pitchFamily="18" charset="0"/>
                <a:cs typeface="Times New Roman" panose="02020603050405020304" pitchFamily="18" charset="0"/>
              </a:rPr>
              <a:t>causeth</a:t>
            </a:r>
            <a:r>
              <a:rPr lang="en-US" sz="4800" dirty="0">
                <a:latin typeface="Times New Roman" panose="02020603050405020304" pitchFamily="18" charset="0"/>
                <a:cs typeface="Times New Roman" panose="02020603050405020304" pitchFamily="18" charset="0"/>
              </a:rPr>
              <a:t> the earth and them which dwell therein to worship the first beast, whose deadly wound was healed</a:t>
            </a:r>
            <a:r>
              <a:rPr lang="en-US" sz="4800" dirty="0" smtClean="0">
                <a:latin typeface="Times New Roman" panose="02020603050405020304" pitchFamily="18" charset="0"/>
                <a:cs typeface="Times New Roman" panose="02020603050405020304" pitchFamily="18" charset="0"/>
              </a:rPr>
              <a:t>.</a:t>
            </a:r>
          </a:p>
          <a:p>
            <a:endParaRPr lang="en-US" sz="1300" dirty="0">
              <a:latin typeface="Times New Roman" panose="02020603050405020304" pitchFamily="18" charset="0"/>
              <a:cs typeface="Times New Roman" panose="02020603050405020304" pitchFamily="18" charset="0"/>
            </a:endParaRPr>
          </a:p>
          <a:p>
            <a:r>
              <a:rPr lang="en-US" sz="4800" baseline="30000" dirty="0">
                <a:latin typeface="Times New Roman" panose="02020603050405020304" pitchFamily="18" charset="0"/>
                <a:cs typeface="Times New Roman" panose="02020603050405020304" pitchFamily="18" charset="0"/>
              </a:rPr>
              <a:t>13 </a:t>
            </a:r>
            <a:r>
              <a:rPr lang="en-US" sz="4800" dirty="0">
                <a:latin typeface="Times New Roman" panose="02020603050405020304" pitchFamily="18" charset="0"/>
                <a:cs typeface="Times New Roman" panose="02020603050405020304" pitchFamily="18" charset="0"/>
              </a:rPr>
              <a:t>And </a:t>
            </a:r>
            <a:r>
              <a:rPr lang="en-US" sz="4800" b="1" u="sng" dirty="0">
                <a:latin typeface="Times New Roman" panose="02020603050405020304" pitchFamily="18" charset="0"/>
                <a:cs typeface="Times New Roman" panose="02020603050405020304" pitchFamily="18" charset="0"/>
              </a:rPr>
              <a:t>he doeth great wonders</a:t>
            </a:r>
            <a:r>
              <a:rPr lang="en-US" sz="4800" dirty="0">
                <a:latin typeface="Times New Roman" panose="02020603050405020304" pitchFamily="18" charset="0"/>
                <a:cs typeface="Times New Roman" panose="02020603050405020304" pitchFamily="18" charset="0"/>
              </a:rPr>
              <a:t>, so that he </a:t>
            </a:r>
            <a:r>
              <a:rPr lang="en-US" sz="4800" dirty="0" err="1">
                <a:latin typeface="Times New Roman" panose="02020603050405020304" pitchFamily="18" charset="0"/>
                <a:cs typeface="Times New Roman" panose="02020603050405020304" pitchFamily="18" charset="0"/>
              </a:rPr>
              <a:t>maketh</a:t>
            </a:r>
            <a:r>
              <a:rPr lang="en-US" sz="4800" dirty="0">
                <a:latin typeface="Times New Roman" panose="02020603050405020304" pitchFamily="18" charset="0"/>
                <a:cs typeface="Times New Roman" panose="02020603050405020304" pitchFamily="18" charset="0"/>
              </a:rPr>
              <a:t> fire come down from heaven on the earth in the sight of men</a:t>
            </a:r>
            <a:r>
              <a:rPr lang="en-US" sz="4800" dirty="0" smtClean="0">
                <a:latin typeface="Times New Roman" panose="02020603050405020304" pitchFamily="18" charset="0"/>
                <a:cs typeface="Times New Roman" panose="02020603050405020304" pitchFamily="18" charset="0"/>
              </a:rPr>
              <a:t>,</a:t>
            </a:r>
          </a:p>
          <a:p>
            <a:endParaRPr lang="en-US" sz="1300" dirty="0">
              <a:latin typeface="Times New Roman" panose="02020603050405020304" pitchFamily="18" charset="0"/>
              <a:cs typeface="Times New Roman" panose="02020603050405020304" pitchFamily="18" charset="0"/>
            </a:endParaRPr>
          </a:p>
          <a:p>
            <a:r>
              <a:rPr lang="en-US" sz="4800" baseline="30000" dirty="0">
                <a:latin typeface="Times New Roman" panose="02020603050405020304" pitchFamily="18" charset="0"/>
                <a:cs typeface="Times New Roman" panose="02020603050405020304" pitchFamily="18" charset="0"/>
              </a:rPr>
              <a:t>14 </a:t>
            </a:r>
            <a:r>
              <a:rPr lang="en-US" sz="4800" dirty="0">
                <a:latin typeface="Times New Roman" panose="02020603050405020304" pitchFamily="18" charset="0"/>
                <a:cs typeface="Times New Roman" panose="02020603050405020304" pitchFamily="18" charset="0"/>
              </a:rPr>
              <a:t>And </a:t>
            </a:r>
            <a:r>
              <a:rPr lang="en-US" sz="4800" b="1" u="sng" dirty="0" err="1">
                <a:solidFill>
                  <a:srgbClr val="FFFF00"/>
                </a:solidFill>
                <a:latin typeface="Times New Roman" panose="02020603050405020304" pitchFamily="18" charset="0"/>
                <a:cs typeface="Times New Roman" panose="02020603050405020304" pitchFamily="18" charset="0"/>
              </a:rPr>
              <a:t>deceiveth</a:t>
            </a:r>
            <a:r>
              <a:rPr lang="en-US" sz="4800" dirty="0">
                <a:latin typeface="Times New Roman" panose="02020603050405020304" pitchFamily="18" charset="0"/>
                <a:cs typeface="Times New Roman" panose="02020603050405020304" pitchFamily="18" charset="0"/>
              </a:rPr>
              <a:t> them that dwell on the earth by </a:t>
            </a:r>
            <a:r>
              <a:rPr lang="en-US" sz="4800" i="1" dirty="0">
                <a:latin typeface="Times New Roman" panose="02020603050405020304" pitchFamily="18" charset="0"/>
                <a:cs typeface="Times New Roman" panose="02020603050405020304" pitchFamily="18" charset="0"/>
              </a:rPr>
              <a:t>the means of</a:t>
            </a:r>
            <a:r>
              <a:rPr lang="en-US" sz="4800" dirty="0">
                <a:latin typeface="Times New Roman" panose="02020603050405020304" pitchFamily="18" charset="0"/>
                <a:cs typeface="Times New Roman" panose="02020603050405020304" pitchFamily="18" charset="0"/>
              </a:rPr>
              <a:t> those </a:t>
            </a:r>
            <a:r>
              <a:rPr lang="en-US" sz="4800" b="1" u="sng" dirty="0">
                <a:latin typeface="Times New Roman" panose="02020603050405020304" pitchFamily="18" charset="0"/>
                <a:cs typeface="Times New Roman" panose="02020603050405020304" pitchFamily="18" charset="0"/>
              </a:rPr>
              <a:t>miracles</a:t>
            </a:r>
            <a:r>
              <a:rPr lang="en-US" sz="4800" dirty="0">
                <a:latin typeface="Times New Roman" panose="02020603050405020304" pitchFamily="18" charset="0"/>
                <a:cs typeface="Times New Roman" panose="02020603050405020304" pitchFamily="18" charset="0"/>
              </a:rPr>
              <a:t> which he had power to </a:t>
            </a:r>
            <a:r>
              <a:rPr lang="en-US" sz="4800" dirty="0" smtClean="0">
                <a:latin typeface="Times New Roman" panose="02020603050405020304" pitchFamily="18" charset="0"/>
                <a:cs typeface="Times New Roman" panose="02020603050405020304" pitchFamily="18" charset="0"/>
              </a:rPr>
              <a:t>do</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426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Revelation </a:t>
            </a:r>
            <a:r>
              <a:rPr lang="en-US" sz="6000" b="1" dirty="0" smtClean="0">
                <a:solidFill>
                  <a:prstClr val="white"/>
                </a:solidFill>
                <a:latin typeface="Times New Roman" panose="02020603050405020304" pitchFamily="18" charset="0"/>
                <a:cs typeface="Times New Roman" panose="02020603050405020304" pitchFamily="18" charset="0"/>
              </a:rPr>
              <a:t>19:20 KJB</a:t>
            </a:r>
            <a:endParaRPr lang="en-US" sz="6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baseline="30000" dirty="0">
                <a:latin typeface="Times New Roman" panose="02020603050405020304" pitchFamily="18" charset="0"/>
                <a:cs typeface="Times New Roman" panose="02020603050405020304" pitchFamily="18" charset="0"/>
              </a:rPr>
              <a:t>20 </a:t>
            </a:r>
            <a:r>
              <a:rPr lang="en-US" sz="4800" dirty="0">
                <a:latin typeface="Times New Roman" panose="02020603050405020304" pitchFamily="18" charset="0"/>
                <a:cs typeface="Times New Roman" panose="02020603050405020304" pitchFamily="18" charset="0"/>
              </a:rPr>
              <a:t>And the beast was taken, and with him the </a:t>
            </a:r>
            <a:r>
              <a:rPr lang="en-US" sz="4800" b="1" u="sng" dirty="0">
                <a:solidFill>
                  <a:srgbClr val="FFFF00"/>
                </a:solidFill>
                <a:latin typeface="Times New Roman" panose="02020603050405020304" pitchFamily="18" charset="0"/>
                <a:cs typeface="Times New Roman" panose="02020603050405020304" pitchFamily="18" charset="0"/>
              </a:rPr>
              <a:t>false prophet</a:t>
            </a:r>
            <a:r>
              <a:rPr lang="en-US" sz="4800" dirty="0">
                <a:latin typeface="Times New Roman" panose="02020603050405020304" pitchFamily="18" charset="0"/>
                <a:cs typeface="Times New Roman" panose="02020603050405020304" pitchFamily="18" charset="0"/>
              </a:rPr>
              <a:t> </a:t>
            </a:r>
            <a:r>
              <a:rPr lang="en-US" sz="4800" b="1" u="sng" dirty="0">
                <a:latin typeface="Times New Roman" panose="02020603050405020304" pitchFamily="18" charset="0"/>
                <a:cs typeface="Times New Roman" panose="02020603050405020304" pitchFamily="18" charset="0"/>
              </a:rPr>
              <a:t>that wrought miracles</a:t>
            </a:r>
            <a:r>
              <a:rPr lang="en-US" sz="4800" dirty="0">
                <a:latin typeface="Times New Roman" panose="02020603050405020304" pitchFamily="18" charset="0"/>
                <a:cs typeface="Times New Roman" panose="02020603050405020304" pitchFamily="18" charset="0"/>
              </a:rPr>
              <a:t> before him, with which he </a:t>
            </a:r>
            <a:r>
              <a:rPr lang="en-US" sz="4800" b="1" u="sng" dirty="0">
                <a:latin typeface="Times New Roman" panose="02020603050405020304" pitchFamily="18" charset="0"/>
                <a:cs typeface="Times New Roman" panose="02020603050405020304" pitchFamily="18" charset="0"/>
              </a:rPr>
              <a:t>deceived</a:t>
            </a:r>
            <a:r>
              <a:rPr lang="en-US" sz="4800" dirty="0">
                <a:latin typeface="Times New Roman" panose="02020603050405020304" pitchFamily="18" charset="0"/>
                <a:cs typeface="Times New Roman" panose="02020603050405020304" pitchFamily="18" charset="0"/>
              </a:rPr>
              <a:t> them that had received the mark of the beast, and them that worshipped his image. </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937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Revelation </a:t>
            </a:r>
            <a:r>
              <a:rPr lang="en-US" sz="6000" b="1" dirty="0" smtClean="0">
                <a:solidFill>
                  <a:prstClr val="white"/>
                </a:solidFill>
                <a:latin typeface="Times New Roman" panose="02020603050405020304" pitchFamily="18" charset="0"/>
                <a:cs typeface="Times New Roman" panose="02020603050405020304" pitchFamily="18" charset="0"/>
              </a:rPr>
              <a:t>16:13 KJB</a:t>
            </a:r>
            <a:endParaRPr lang="en-US" sz="6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baseline="30000" dirty="0">
                <a:latin typeface="Times New Roman" panose="02020603050405020304" pitchFamily="18" charset="0"/>
                <a:cs typeface="Times New Roman" panose="02020603050405020304" pitchFamily="18" charset="0"/>
              </a:rPr>
              <a:t>13 </a:t>
            </a:r>
            <a:r>
              <a:rPr lang="en-US" sz="4800" dirty="0">
                <a:latin typeface="Times New Roman" panose="02020603050405020304" pitchFamily="18" charset="0"/>
                <a:cs typeface="Times New Roman" panose="02020603050405020304" pitchFamily="18" charset="0"/>
              </a:rPr>
              <a:t>And I saw three unclean spirits like frogs </a:t>
            </a:r>
            <a:r>
              <a:rPr lang="en-US" sz="4800" i="1" dirty="0">
                <a:latin typeface="Times New Roman" panose="02020603050405020304" pitchFamily="18" charset="0"/>
                <a:cs typeface="Times New Roman" panose="02020603050405020304" pitchFamily="18" charset="0"/>
              </a:rPr>
              <a:t>come</a:t>
            </a:r>
            <a:r>
              <a:rPr lang="en-US" sz="4800" dirty="0">
                <a:latin typeface="Times New Roman" panose="02020603050405020304" pitchFamily="18" charset="0"/>
                <a:cs typeface="Times New Roman" panose="02020603050405020304" pitchFamily="18" charset="0"/>
              </a:rPr>
              <a:t> out of the mouth of the </a:t>
            </a:r>
            <a:r>
              <a:rPr lang="en-US" sz="4800" b="1" dirty="0">
                <a:solidFill>
                  <a:srgbClr val="FFFF00"/>
                </a:solidFill>
                <a:latin typeface="Times New Roman" panose="02020603050405020304" pitchFamily="18" charset="0"/>
                <a:cs typeface="Times New Roman" panose="02020603050405020304" pitchFamily="18" charset="0"/>
              </a:rPr>
              <a:t>dragon</a:t>
            </a:r>
            <a:r>
              <a:rPr lang="en-US" sz="4800" dirty="0">
                <a:latin typeface="Times New Roman" panose="02020603050405020304" pitchFamily="18" charset="0"/>
                <a:cs typeface="Times New Roman" panose="02020603050405020304" pitchFamily="18" charset="0"/>
              </a:rPr>
              <a:t>, and out of the mouth of the </a:t>
            </a:r>
            <a:r>
              <a:rPr lang="en-US" sz="4800" b="1" dirty="0">
                <a:solidFill>
                  <a:srgbClr val="FFFF00"/>
                </a:solidFill>
                <a:latin typeface="Times New Roman" panose="02020603050405020304" pitchFamily="18" charset="0"/>
                <a:cs typeface="Times New Roman" panose="02020603050405020304" pitchFamily="18" charset="0"/>
              </a:rPr>
              <a:t>beast</a:t>
            </a:r>
            <a:r>
              <a:rPr lang="en-US" sz="4800" dirty="0">
                <a:latin typeface="Times New Roman" panose="02020603050405020304" pitchFamily="18" charset="0"/>
                <a:cs typeface="Times New Roman" panose="02020603050405020304" pitchFamily="18" charset="0"/>
              </a:rPr>
              <a:t>, and out of the mouth of the </a:t>
            </a:r>
            <a:r>
              <a:rPr lang="en-US" sz="4800" b="1" u="sng" dirty="0">
                <a:solidFill>
                  <a:srgbClr val="FFFF00"/>
                </a:solidFill>
                <a:latin typeface="Times New Roman" panose="02020603050405020304" pitchFamily="18" charset="0"/>
                <a:cs typeface="Times New Roman" panose="02020603050405020304" pitchFamily="18" charset="0"/>
              </a:rPr>
              <a:t>false prophet</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122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r>
              <a:rPr lang="en-US" sz="4600" b="1" dirty="0">
                <a:solidFill>
                  <a:srgbClr val="FFFF00"/>
                </a:solidFill>
                <a:latin typeface="Times New Roman" panose="02020603050405020304" pitchFamily="18" charset="0"/>
                <a:cs typeface="Times New Roman" panose="02020603050405020304" pitchFamily="18" charset="0"/>
              </a:rPr>
              <a:t>5. Beware of leaders that lead you to apostasy</a:t>
            </a:r>
            <a:r>
              <a:rPr lang="en-US" sz="4600" b="1" dirty="0" smtClean="0">
                <a:solidFill>
                  <a:srgbClr val="FFFF00"/>
                </a:solidFill>
                <a:latin typeface="Times New Roman" panose="02020603050405020304" pitchFamily="18" charset="0"/>
                <a:cs typeface="Times New Roman" panose="02020603050405020304" pitchFamily="18" charset="0"/>
              </a:rPr>
              <a:t>!</a:t>
            </a:r>
            <a:endParaRPr lang="en-US" sz="46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77500" lnSpcReduction="20000"/>
          </a:bodyPr>
          <a:lstStyle/>
          <a:p>
            <a:r>
              <a:rPr lang="en-US" sz="4800" baseline="30000" dirty="0">
                <a:latin typeface="Times New Roman" panose="02020603050405020304" pitchFamily="18" charset="0"/>
                <a:cs typeface="Times New Roman" panose="02020603050405020304" pitchFamily="18" charset="0"/>
              </a:rPr>
              <a:t>3 </a:t>
            </a:r>
            <a:r>
              <a:rPr lang="en-US" sz="4800" dirty="0">
                <a:latin typeface="Times New Roman" panose="02020603050405020304" pitchFamily="18" charset="0"/>
                <a:cs typeface="Times New Roman" panose="02020603050405020304" pitchFamily="18" charset="0"/>
              </a:rPr>
              <a:t>So Israel was joined to Baal of </a:t>
            </a:r>
            <a:r>
              <a:rPr lang="en-US" sz="4800" dirty="0" err="1">
                <a:latin typeface="Times New Roman" panose="02020603050405020304" pitchFamily="18" charset="0"/>
                <a:cs typeface="Times New Roman" panose="02020603050405020304" pitchFamily="18" charset="0"/>
              </a:rPr>
              <a:t>Peor</a:t>
            </a:r>
            <a:r>
              <a:rPr lang="en-US" sz="4800" dirty="0">
                <a:latin typeface="Times New Roman" panose="02020603050405020304" pitchFamily="18" charset="0"/>
                <a:cs typeface="Times New Roman" panose="02020603050405020304" pitchFamily="18" charset="0"/>
              </a:rPr>
              <a:t>, and the anger of the </a:t>
            </a:r>
            <a:r>
              <a:rPr lang="en-US" sz="4800" cap="small" dirty="0">
                <a:latin typeface="Times New Roman" panose="02020603050405020304" pitchFamily="18" charset="0"/>
                <a:cs typeface="Times New Roman" panose="02020603050405020304" pitchFamily="18" charset="0"/>
              </a:rPr>
              <a:t>Lord</a:t>
            </a:r>
            <a:r>
              <a:rPr lang="en-US" sz="4800" dirty="0">
                <a:latin typeface="Times New Roman" panose="02020603050405020304" pitchFamily="18" charset="0"/>
                <a:cs typeface="Times New Roman" panose="02020603050405020304" pitchFamily="18" charset="0"/>
              </a:rPr>
              <a:t> was aroused against Israel</a:t>
            </a:r>
            <a:r>
              <a:rPr lang="en-US" sz="4800" dirty="0" smtClean="0">
                <a:latin typeface="Times New Roman" panose="02020603050405020304" pitchFamily="18" charset="0"/>
                <a:cs typeface="Times New Roman" panose="02020603050405020304" pitchFamily="18" charset="0"/>
              </a:rPr>
              <a:t>.</a:t>
            </a:r>
          </a:p>
          <a:p>
            <a:endParaRPr lang="en-US" sz="1300" dirty="0">
              <a:latin typeface="Times New Roman" panose="02020603050405020304" pitchFamily="18" charset="0"/>
              <a:cs typeface="Times New Roman" panose="02020603050405020304" pitchFamily="18" charset="0"/>
            </a:endParaRPr>
          </a:p>
          <a:p>
            <a:r>
              <a:rPr lang="en-US" sz="4800" baseline="30000" dirty="0">
                <a:latin typeface="Times New Roman" panose="02020603050405020304" pitchFamily="18" charset="0"/>
                <a:cs typeface="Times New Roman" panose="02020603050405020304" pitchFamily="18" charset="0"/>
              </a:rPr>
              <a:t>4 </a:t>
            </a:r>
            <a:r>
              <a:rPr lang="en-US" sz="4800" dirty="0">
                <a:latin typeface="Times New Roman" panose="02020603050405020304" pitchFamily="18" charset="0"/>
                <a:cs typeface="Times New Roman" panose="02020603050405020304" pitchFamily="18" charset="0"/>
              </a:rPr>
              <a:t>Then the </a:t>
            </a:r>
            <a:r>
              <a:rPr lang="en-US" sz="4800" cap="small" dirty="0">
                <a:latin typeface="Times New Roman" panose="02020603050405020304" pitchFamily="18" charset="0"/>
                <a:cs typeface="Times New Roman" panose="02020603050405020304" pitchFamily="18" charset="0"/>
              </a:rPr>
              <a:t>Lord</a:t>
            </a:r>
            <a:r>
              <a:rPr lang="en-US" sz="4800" dirty="0">
                <a:latin typeface="Times New Roman" panose="02020603050405020304" pitchFamily="18" charset="0"/>
                <a:cs typeface="Times New Roman" panose="02020603050405020304" pitchFamily="18" charset="0"/>
              </a:rPr>
              <a:t> said to Moses, “Take all the </a:t>
            </a:r>
            <a:r>
              <a:rPr lang="en-US" sz="4800" b="1" dirty="0">
                <a:solidFill>
                  <a:srgbClr val="FFFF00"/>
                </a:solidFill>
                <a:latin typeface="Times New Roman" panose="02020603050405020304" pitchFamily="18" charset="0"/>
                <a:cs typeface="Times New Roman" panose="02020603050405020304" pitchFamily="18" charset="0"/>
              </a:rPr>
              <a:t>leaders</a:t>
            </a:r>
            <a:r>
              <a:rPr lang="en-US" sz="4800" dirty="0">
                <a:latin typeface="Times New Roman" panose="02020603050405020304" pitchFamily="18" charset="0"/>
                <a:cs typeface="Times New Roman" panose="02020603050405020304" pitchFamily="18" charset="0"/>
              </a:rPr>
              <a:t> of the people and hang the offenders before the </a:t>
            </a:r>
            <a:r>
              <a:rPr lang="en-US" sz="4800" cap="small" dirty="0">
                <a:latin typeface="Times New Roman" panose="02020603050405020304" pitchFamily="18" charset="0"/>
                <a:cs typeface="Times New Roman" panose="02020603050405020304" pitchFamily="18" charset="0"/>
              </a:rPr>
              <a:t>Lord</a:t>
            </a:r>
            <a:r>
              <a:rPr lang="en-US" sz="4800" dirty="0">
                <a:latin typeface="Times New Roman" panose="02020603050405020304" pitchFamily="18" charset="0"/>
                <a:cs typeface="Times New Roman" panose="02020603050405020304" pitchFamily="18" charset="0"/>
              </a:rPr>
              <a:t>, out in the sun, that the fierce anger of the </a:t>
            </a:r>
            <a:r>
              <a:rPr lang="en-US" sz="4800" cap="small" dirty="0">
                <a:latin typeface="Times New Roman" panose="02020603050405020304" pitchFamily="18" charset="0"/>
                <a:cs typeface="Times New Roman" panose="02020603050405020304" pitchFamily="18" charset="0"/>
              </a:rPr>
              <a:t>Lord</a:t>
            </a:r>
            <a:r>
              <a:rPr lang="en-US" sz="4800" dirty="0">
                <a:latin typeface="Times New Roman" panose="02020603050405020304" pitchFamily="18" charset="0"/>
                <a:cs typeface="Times New Roman" panose="02020603050405020304" pitchFamily="18" charset="0"/>
              </a:rPr>
              <a:t> may turn away from Israel</a:t>
            </a:r>
            <a:r>
              <a:rPr lang="en-US" sz="4800" dirty="0" smtClean="0">
                <a:latin typeface="Times New Roman" panose="02020603050405020304" pitchFamily="18" charset="0"/>
                <a:cs typeface="Times New Roman" panose="02020603050405020304" pitchFamily="18" charset="0"/>
              </a:rPr>
              <a:t>.” - (</a:t>
            </a:r>
            <a:r>
              <a:rPr lang="en-US" sz="4800" dirty="0">
                <a:solidFill>
                  <a:srgbClr val="FFFF00"/>
                </a:solidFill>
                <a:latin typeface="Times New Roman" panose="02020603050405020304" pitchFamily="18" charset="0"/>
                <a:cs typeface="Times New Roman" panose="02020603050405020304" pitchFamily="18" charset="0"/>
              </a:rPr>
              <a:t>Numbers </a:t>
            </a:r>
            <a:r>
              <a:rPr lang="en-US" sz="4800" dirty="0" smtClean="0">
                <a:solidFill>
                  <a:srgbClr val="FFFF00"/>
                </a:solidFill>
                <a:latin typeface="Times New Roman" panose="02020603050405020304" pitchFamily="18" charset="0"/>
                <a:cs typeface="Times New Roman" panose="02020603050405020304" pitchFamily="18" charset="0"/>
              </a:rPr>
              <a:t>25:3,4 NKJV</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a:p>
            <a:pPr lvl="1"/>
            <a:r>
              <a:rPr lang="en-US" sz="4700" dirty="0">
                <a:latin typeface="Times New Roman" panose="02020603050405020304" pitchFamily="18" charset="0"/>
                <a:cs typeface="Times New Roman" panose="02020603050405020304" pitchFamily="18" charset="0"/>
              </a:rPr>
              <a:t>“The </a:t>
            </a:r>
            <a:r>
              <a:rPr lang="en-US" sz="4700" b="1" u="sng" dirty="0">
                <a:solidFill>
                  <a:srgbClr val="FFFF00"/>
                </a:solidFill>
                <a:latin typeface="Times New Roman" panose="02020603050405020304" pitchFamily="18" charset="0"/>
                <a:cs typeface="Times New Roman" panose="02020603050405020304" pitchFamily="18" charset="0"/>
              </a:rPr>
              <a:t>rulers and the leading men</a:t>
            </a:r>
            <a:r>
              <a:rPr lang="en-US" sz="4700" dirty="0">
                <a:latin typeface="Times New Roman" panose="02020603050405020304" pitchFamily="18" charset="0"/>
                <a:cs typeface="Times New Roman" panose="02020603050405020304" pitchFamily="18" charset="0"/>
              </a:rPr>
              <a:t> were among the first to transgress, and so many of the people were guilty that the apostasy became national. “Israel joined himself unto </a:t>
            </a:r>
            <a:r>
              <a:rPr lang="en-US" sz="4700" dirty="0" err="1">
                <a:latin typeface="Times New Roman" panose="02020603050405020304" pitchFamily="18" charset="0"/>
                <a:cs typeface="Times New Roman" panose="02020603050405020304" pitchFamily="18" charset="0"/>
              </a:rPr>
              <a:t>Baalpeor</a:t>
            </a:r>
            <a:r>
              <a:rPr lang="en-US" sz="4700" dirty="0">
                <a:latin typeface="Times New Roman" panose="02020603050405020304" pitchFamily="18" charset="0"/>
                <a:cs typeface="Times New Roman" panose="02020603050405020304" pitchFamily="18" charset="0"/>
              </a:rPr>
              <a:t>.”” </a:t>
            </a:r>
            <a:r>
              <a:rPr lang="en-US" sz="4700" dirty="0" smtClean="0">
                <a:latin typeface="Times New Roman" panose="02020603050405020304" pitchFamily="18" charset="0"/>
                <a:cs typeface="Times New Roman" panose="02020603050405020304" pitchFamily="18" charset="0"/>
              </a:rPr>
              <a:t>- (</a:t>
            </a:r>
            <a:r>
              <a:rPr lang="en-US" sz="4700" dirty="0">
                <a:solidFill>
                  <a:srgbClr val="FFFF00"/>
                </a:solidFill>
                <a:latin typeface="Times New Roman" panose="02020603050405020304" pitchFamily="18" charset="0"/>
                <a:cs typeface="Times New Roman" panose="02020603050405020304" pitchFamily="18" charset="0"/>
              </a:rPr>
              <a:t>PP 454.4</a:t>
            </a:r>
            <a:r>
              <a:rPr lang="en-US" sz="4700" dirty="0" smtClean="0">
                <a:latin typeface="Times New Roman" panose="02020603050405020304" pitchFamily="18" charset="0"/>
                <a:cs typeface="Times New Roman" panose="02020603050405020304" pitchFamily="18" charset="0"/>
              </a:rPr>
              <a:t>)</a:t>
            </a:r>
            <a:endParaRPr lang="en-US" sz="4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482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a:solidFill>
                  <a:srgbClr val="FFFF00"/>
                </a:solidFill>
                <a:latin typeface="Times New Roman" panose="02020603050405020304" pitchFamily="18" charset="0"/>
                <a:cs typeface="Times New Roman" panose="02020603050405020304" pitchFamily="18" charset="0"/>
              </a:rPr>
              <a:t>Patriarchs and Prophets p. </a:t>
            </a:r>
            <a:r>
              <a:rPr lang="en-US" sz="6000" b="1" dirty="0" smtClean="0">
                <a:solidFill>
                  <a:srgbClr val="FFFF00"/>
                </a:solidFill>
                <a:latin typeface="Times New Roman" panose="02020603050405020304" pitchFamily="18" charset="0"/>
                <a:cs typeface="Times New Roman" panose="02020603050405020304" pitchFamily="18" charset="0"/>
              </a:rPr>
              <a:t>455.2 …</a:t>
            </a:r>
            <a:endParaRPr lang="en-US" sz="6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85000" lnSpcReduction="20000"/>
          </a:bodyPr>
          <a:lstStyle/>
          <a:p>
            <a:r>
              <a:rPr lang="en-US" sz="4800" dirty="0" smtClean="0">
                <a:latin typeface="Times New Roman" panose="02020603050405020304" pitchFamily="18" charset="0"/>
                <a:cs typeface="Times New Roman" panose="02020603050405020304" pitchFamily="18" charset="0"/>
              </a:rPr>
              <a:t>“… While </a:t>
            </a:r>
            <a:r>
              <a:rPr lang="en-US" sz="4800" dirty="0">
                <a:latin typeface="Times New Roman" panose="02020603050405020304" pitchFamily="18" charset="0"/>
                <a:cs typeface="Times New Roman" panose="02020603050405020304" pitchFamily="18" charset="0"/>
              </a:rPr>
              <a:t>they were thus weeping before God, at the door of the tabernacle, while the plague was still doing its work of death, and the magistrates were executing their terrible commission, </a:t>
            </a:r>
            <a:r>
              <a:rPr lang="en-US" sz="4800" dirty="0" err="1">
                <a:latin typeface="Times New Roman" panose="02020603050405020304" pitchFamily="18" charset="0"/>
                <a:cs typeface="Times New Roman" panose="02020603050405020304" pitchFamily="18" charset="0"/>
              </a:rPr>
              <a:t>Zimri</a:t>
            </a:r>
            <a:r>
              <a:rPr lang="en-US" sz="4800" dirty="0">
                <a:latin typeface="Times New Roman" panose="02020603050405020304" pitchFamily="18" charset="0"/>
                <a:cs typeface="Times New Roman" panose="02020603050405020304" pitchFamily="18" charset="0"/>
              </a:rPr>
              <a:t>, one of the nobles of Israel, came </a:t>
            </a:r>
            <a:r>
              <a:rPr lang="en-US" sz="4800" b="1" u="sng" dirty="0">
                <a:solidFill>
                  <a:srgbClr val="FFFF00"/>
                </a:solidFill>
                <a:latin typeface="Times New Roman" panose="02020603050405020304" pitchFamily="18" charset="0"/>
                <a:cs typeface="Times New Roman" panose="02020603050405020304" pitchFamily="18" charset="0"/>
              </a:rPr>
              <a:t>boldly</a:t>
            </a:r>
            <a:r>
              <a:rPr lang="en-US" sz="4800" dirty="0">
                <a:latin typeface="Times New Roman" panose="02020603050405020304" pitchFamily="18" charset="0"/>
                <a:cs typeface="Times New Roman" panose="02020603050405020304" pitchFamily="18" charset="0"/>
              </a:rPr>
              <a:t> into the camp, accompanied by a </a:t>
            </a:r>
            <a:r>
              <a:rPr lang="en-US" sz="4800" dirty="0" err="1">
                <a:latin typeface="Times New Roman" panose="02020603050405020304" pitchFamily="18" charset="0"/>
                <a:cs typeface="Times New Roman" panose="02020603050405020304" pitchFamily="18" charset="0"/>
              </a:rPr>
              <a:t>Midianitish</a:t>
            </a:r>
            <a:r>
              <a:rPr lang="en-US" sz="4800" dirty="0">
                <a:latin typeface="Times New Roman" panose="02020603050405020304" pitchFamily="18" charset="0"/>
                <a:cs typeface="Times New Roman" panose="02020603050405020304" pitchFamily="18" charset="0"/>
              </a:rPr>
              <a:t> harlot, a princess “of a chief house in </a:t>
            </a:r>
            <a:r>
              <a:rPr lang="en-US" sz="4800" dirty="0" err="1">
                <a:latin typeface="Times New Roman" panose="02020603050405020304" pitchFamily="18" charset="0"/>
                <a:cs typeface="Times New Roman" panose="02020603050405020304" pitchFamily="18" charset="0"/>
              </a:rPr>
              <a:t>Midian</a:t>
            </a:r>
            <a:r>
              <a:rPr lang="en-US" sz="4800" dirty="0">
                <a:latin typeface="Times New Roman" panose="02020603050405020304" pitchFamily="18" charset="0"/>
                <a:cs typeface="Times New Roman" panose="02020603050405020304" pitchFamily="18" charset="0"/>
              </a:rPr>
              <a:t>,” whom he escorted to his tent. Never was vice </a:t>
            </a:r>
            <a:r>
              <a:rPr lang="en-US" sz="4800" b="1" u="sng" dirty="0">
                <a:solidFill>
                  <a:srgbClr val="FFFF00"/>
                </a:solidFill>
                <a:latin typeface="Times New Roman" panose="02020603050405020304" pitchFamily="18" charset="0"/>
                <a:cs typeface="Times New Roman" panose="02020603050405020304" pitchFamily="18" charset="0"/>
              </a:rPr>
              <a:t>bolder</a:t>
            </a:r>
            <a:r>
              <a:rPr lang="en-US" sz="4800" dirty="0">
                <a:latin typeface="Times New Roman" panose="02020603050405020304" pitchFamily="18" charset="0"/>
                <a:cs typeface="Times New Roman" panose="02020603050405020304" pitchFamily="18" charset="0"/>
              </a:rPr>
              <a:t> or more stubborn. Inflamed with wine, </a:t>
            </a:r>
            <a:r>
              <a:rPr lang="en-US" sz="4800" dirty="0" err="1">
                <a:latin typeface="Times New Roman" panose="02020603050405020304" pitchFamily="18" charset="0"/>
                <a:cs typeface="Times New Roman" panose="02020603050405020304" pitchFamily="18" charset="0"/>
              </a:rPr>
              <a:t>Zimri</a:t>
            </a:r>
            <a:r>
              <a:rPr lang="en-US" sz="4800" dirty="0">
                <a:latin typeface="Times New Roman" panose="02020603050405020304" pitchFamily="18" charset="0"/>
                <a:cs typeface="Times New Roman" panose="02020603050405020304" pitchFamily="18" charset="0"/>
              </a:rPr>
              <a:t> declared his “sin as Sodom,” and gloried in his shame. The priests and leaders had prostrated themselves in grief </a:t>
            </a:r>
            <a:r>
              <a:rPr lang="en-US" sz="4800" dirty="0" smtClean="0">
                <a:latin typeface="Times New Roman" panose="02020603050405020304" pitchFamily="18" charset="0"/>
                <a:cs typeface="Times New Roman" panose="02020603050405020304" pitchFamily="18" charset="0"/>
              </a:rPr>
              <a:t>and</a:t>
            </a:r>
            <a:r>
              <a:rPr lang="en-US" sz="4700" dirty="0" smtClean="0">
                <a:latin typeface="Times New Roman" panose="02020603050405020304" pitchFamily="18" charset="0"/>
                <a:cs typeface="Times New Roman" panose="02020603050405020304" pitchFamily="18" charset="0"/>
              </a:rPr>
              <a:t>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941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a:solidFill>
                  <a:srgbClr val="FFFF00"/>
                </a:solidFill>
                <a:latin typeface="Times New Roman" panose="02020603050405020304" pitchFamily="18" charset="0"/>
                <a:cs typeface="Times New Roman" panose="02020603050405020304" pitchFamily="18" charset="0"/>
              </a:rPr>
              <a:t>Patriarchs and Prophets p. </a:t>
            </a:r>
            <a:r>
              <a:rPr lang="en-US" sz="6000" b="1" dirty="0" smtClean="0">
                <a:solidFill>
                  <a:srgbClr val="FFFF00"/>
                </a:solidFill>
                <a:latin typeface="Times New Roman" panose="02020603050405020304" pitchFamily="18" charset="0"/>
                <a:cs typeface="Times New Roman" panose="02020603050405020304" pitchFamily="18" charset="0"/>
              </a:rPr>
              <a:t>455.2</a:t>
            </a:r>
            <a:endParaRPr lang="en-US" sz="6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dirty="0" smtClean="0">
                <a:latin typeface="Times New Roman" panose="02020603050405020304" pitchFamily="18" charset="0"/>
                <a:cs typeface="Times New Roman" panose="02020603050405020304" pitchFamily="18" charset="0"/>
              </a:rPr>
              <a:t>“… humiliation</a:t>
            </a:r>
            <a:r>
              <a:rPr lang="en-US" sz="4800" dirty="0">
                <a:latin typeface="Times New Roman" panose="02020603050405020304" pitchFamily="18" charset="0"/>
                <a:cs typeface="Times New Roman" panose="02020603050405020304" pitchFamily="18" charset="0"/>
              </a:rPr>
              <a:t>, weeping “between the porch and the altar,” and entreating the Lord to spare His people, and give not His heritage to reproach, when this prince in Israel </a:t>
            </a:r>
            <a:r>
              <a:rPr lang="en-US" sz="4800" b="1" u="sng" dirty="0">
                <a:solidFill>
                  <a:srgbClr val="FFFF00"/>
                </a:solidFill>
                <a:latin typeface="Times New Roman" panose="02020603050405020304" pitchFamily="18" charset="0"/>
                <a:cs typeface="Times New Roman" panose="02020603050405020304" pitchFamily="18" charset="0"/>
              </a:rPr>
              <a:t>flaunted his sin</a:t>
            </a:r>
            <a:r>
              <a:rPr lang="en-US" sz="4800" dirty="0">
                <a:latin typeface="Times New Roman" panose="02020603050405020304" pitchFamily="18" charset="0"/>
                <a:cs typeface="Times New Roman" panose="02020603050405020304" pitchFamily="18" charset="0"/>
              </a:rPr>
              <a:t> in the sight of the congregation, as if to defy the vengeance of God and mock the judges of the nation</a:t>
            </a:r>
            <a:r>
              <a:rPr lang="en-US" sz="4800" dirty="0" smtClean="0">
                <a:latin typeface="Times New Roman" panose="02020603050405020304" pitchFamily="18" charset="0"/>
                <a:cs typeface="Times New Roman" panose="02020603050405020304" pitchFamily="18" charset="0"/>
              </a:rPr>
              <a:t>.</a:t>
            </a:r>
            <a:r>
              <a:rPr lang="en-US" sz="4800" dirty="0" smtClean="0">
                <a:solidFill>
                  <a:prstClr val="white"/>
                </a:solidFill>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415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4300" b="1" dirty="0" smtClean="0">
                <a:solidFill>
                  <a:prstClr val="white"/>
                </a:solidFill>
                <a:latin typeface="Times New Roman" panose="02020603050405020304" pitchFamily="18" charset="0"/>
                <a:cs typeface="Times New Roman" panose="02020603050405020304" pitchFamily="18" charset="0"/>
              </a:rPr>
              <a:t>“… </a:t>
            </a:r>
            <a:r>
              <a:rPr lang="en-US" sz="4300" b="1" dirty="0">
                <a:solidFill>
                  <a:srgbClr val="FFFF00"/>
                </a:solidFill>
                <a:latin typeface="Times New Roman" panose="02020603050405020304" pitchFamily="18" charset="0"/>
                <a:cs typeface="Times New Roman" panose="02020603050405020304" pitchFamily="18" charset="0"/>
              </a:rPr>
              <a:t>the final movements will be </a:t>
            </a:r>
            <a:r>
              <a:rPr lang="en-US" sz="4300" b="1" u="sng" dirty="0">
                <a:solidFill>
                  <a:srgbClr val="FFFF00"/>
                </a:solidFill>
                <a:latin typeface="Times New Roman" panose="02020603050405020304" pitchFamily="18" charset="0"/>
                <a:cs typeface="Times New Roman" panose="02020603050405020304" pitchFamily="18" charset="0"/>
              </a:rPr>
              <a:t>rapid ones</a:t>
            </a:r>
            <a:r>
              <a:rPr lang="en-US" sz="4300" dirty="0">
                <a:solidFill>
                  <a:prstClr val="white"/>
                </a:solidFill>
                <a:latin typeface="Times New Roman" panose="02020603050405020304" pitchFamily="18" charset="0"/>
                <a:cs typeface="Times New Roman" panose="02020603050405020304" pitchFamily="18" charset="0"/>
              </a:rPr>
              <a:t>. </a:t>
            </a:r>
            <a:r>
              <a:rPr lang="en-US" sz="4300" dirty="0" smtClean="0">
                <a:solidFill>
                  <a:prstClr val="white"/>
                </a:solidFill>
                <a:latin typeface="Times New Roman" panose="02020603050405020304" pitchFamily="18" charset="0"/>
                <a:cs typeface="Times New Roman" panose="02020603050405020304" pitchFamily="18" charset="0"/>
              </a:rPr>
              <a:t>…”</a:t>
            </a:r>
            <a:endParaRPr lang="en-US" sz="43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03333"/>
            <a:ext cx="6684135" cy="555466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136" y="1300767"/>
            <a:ext cx="5507864" cy="5557234"/>
          </a:xfrm>
          <a:prstGeom prst="rect">
            <a:avLst/>
          </a:prstGeom>
        </p:spPr>
      </p:pic>
    </p:spTree>
    <p:extLst>
      <p:ext uri="{BB962C8B-B14F-4D97-AF65-F5344CB8AC3E}">
        <p14:creationId xmlns:p14="http://schemas.microsoft.com/office/powerpoint/2010/main" val="1387593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4800" b="1" dirty="0" smtClean="0">
                <a:solidFill>
                  <a:srgbClr val="FFFF00"/>
                </a:solidFill>
                <a:latin typeface="Times New Roman" pitchFamily="18" charset="0"/>
                <a:cs typeface="Times New Roman" pitchFamily="18" charset="0"/>
              </a:rPr>
              <a:t>God wants to save people whom He loves, and destroy sin which He hates, but …</a:t>
            </a:r>
            <a:endParaRPr lang="en-US" sz="48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70000" lnSpcReduction="20000"/>
          </a:bodyPr>
          <a:lstStyle/>
          <a:p>
            <a:r>
              <a:rPr lang="en-US" sz="4800" dirty="0" err="1" smtClean="0">
                <a:latin typeface="Times New Roman" panose="02020603050405020304" pitchFamily="18" charset="0"/>
                <a:cs typeface="Times New Roman" panose="02020603050405020304" pitchFamily="18" charset="0"/>
              </a:rPr>
              <a:t>Zimri</a:t>
            </a:r>
            <a:r>
              <a:rPr lang="en-US" sz="4800" dirty="0" smtClean="0">
                <a:latin typeface="Times New Roman" panose="02020603050405020304" pitchFamily="18" charset="0"/>
                <a:cs typeface="Times New Roman" panose="02020603050405020304" pitchFamily="18" charset="0"/>
              </a:rPr>
              <a:t> (</a:t>
            </a:r>
            <a:r>
              <a:rPr lang="en-US" sz="4800" b="1" dirty="0" smtClean="0">
                <a:solidFill>
                  <a:srgbClr val="FFFF00"/>
                </a:solidFill>
                <a:latin typeface="Times New Roman" panose="02020603050405020304" pitchFamily="18" charset="0"/>
                <a:cs typeface="Times New Roman" panose="02020603050405020304" pitchFamily="18" charset="0"/>
              </a:rPr>
              <a:t>music</a:t>
            </a:r>
            <a:r>
              <a:rPr lang="en-US" sz="4800" dirty="0" smtClean="0">
                <a:latin typeface="Times New Roman" panose="02020603050405020304" pitchFamily="18" charset="0"/>
                <a:cs typeface="Times New Roman" panose="02020603050405020304" pitchFamily="18" charset="0"/>
              </a:rPr>
              <a:t>), a leader, was supposed to “slay” (</a:t>
            </a:r>
            <a:r>
              <a:rPr lang="en-US" sz="4800" b="1" dirty="0" smtClean="0">
                <a:solidFill>
                  <a:srgbClr val="00B050"/>
                </a:solidFill>
                <a:latin typeface="Times New Roman" panose="02020603050405020304" pitchFamily="18" charset="0"/>
                <a:cs typeface="Times New Roman" panose="02020603050405020304" pitchFamily="18" charset="0"/>
              </a:rPr>
              <a:t>Num.</a:t>
            </a:r>
            <a:r>
              <a:rPr lang="en-US" sz="4800" dirty="0" smtClean="0">
                <a:latin typeface="Times New Roman" panose="02020603050405020304" pitchFamily="18" charset="0"/>
                <a:cs typeface="Times New Roman" panose="02020603050405020304" pitchFamily="18" charset="0"/>
              </a:rPr>
              <a:t> 25:5) the ‘sin’ and not allow it to live, but instead was intimately, even boldly, joined unto it (</a:t>
            </a:r>
            <a:r>
              <a:rPr lang="en-US" sz="4800" dirty="0" err="1" smtClean="0">
                <a:latin typeface="Times New Roman" panose="02020603050405020304" pitchFamily="18" charset="0"/>
                <a:cs typeface="Times New Roman" panose="02020603050405020304" pitchFamily="18" charset="0"/>
              </a:rPr>
              <a:t>Cozbi</a:t>
            </a:r>
            <a:r>
              <a:rPr lang="en-US" sz="4800" dirty="0" smtClean="0">
                <a:latin typeface="Times New Roman" panose="02020603050405020304" pitchFamily="18" charset="0"/>
                <a:cs typeface="Times New Roman" panose="02020603050405020304" pitchFamily="18" charset="0"/>
              </a:rPr>
              <a:t> (</a:t>
            </a:r>
            <a:r>
              <a:rPr lang="en-US" sz="4800" b="1" dirty="0" smtClean="0">
                <a:solidFill>
                  <a:srgbClr val="FFFF00"/>
                </a:solidFill>
                <a:latin typeface="Times New Roman" panose="02020603050405020304" pitchFamily="18" charset="0"/>
                <a:cs typeface="Times New Roman" panose="02020603050405020304" pitchFamily="18" charset="0"/>
              </a:rPr>
              <a:t>false</a:t>
            </a:r>
            <a:r>
              <a:rPr lang="en-US" sz="4800" dirty="0" smtClean="0">
                <a:latin typeface="Times New Roman" panose="02020603050405020304" pitchFamily="18" charset="0"/>
                <a:cs typeface="Times New Roman" panose="02020603050405020304" pitchFamily="18" charset="0"/>
              </a:rPr>
              <a:t>, my lie), the </a:t>
            </a:r>
            <a:r>
              <a:rPr lang="en-US" sz="4800" dirty="0" err="1" smtClean="0">
                <a:latin typeface="Times New Roman" panose="02020603050405020304" pitchFamily="18" charset="0"/>
                <a:cs typeface="Times New Roman" panose="02020603050405020304" pitchFamily="18" charset="0"/>
              </a:rPr>
              <a:t>Midianitish</a:t>
            </a:r>
            <a:r>
              <a:rPr lang="en-US" sz="4800" dirty="0" smtClean="0">
                <a:latin typeface="Times New Roman" panose="02020603050405020304" pitchFamily="18" charset="0"/>
                <a:cs typeface="Times New Roman" panose="02020603050405020304" pitchFamily="18" charset="0"/>
              </a:rPr>
              <a:t> woman) on the borders of Canaan.</a:t>
            </a:r>
          </a:p>
          <a:p>
            <a:endParaRPr lang="en-US" sz="1200" dirty="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God, through </a:t>
            </a:r>
            <a:r>
              <a:rPr lang="en-US" sz="4800" dirty="0" err="1" smtClean="0">
                <a:latin typeface="Times New Roman" panose="02020603050405020304" pitchFamily="18" charset="0"/>
                <a:cs typeface="Times New Roman" panose="02020603050405020304" pitchFamily="18" charset="0"/>
              </a:rPr>
              <a:t>Phinehas</a:t>
            </a:r>
            <a:r>
              <a:rPr lang="en-US" sz="4800" dirty="0" smtClean="0">
                <a:latin typeface="Times New Roman" panose="02020603050405020304" pitchFamily="18" charset="0"/>
                <a:cs typeface="Times New Roman" panose="02020603050405020304" pitchFamily="18" charset="0"/>
              </a:rPr>
              <a:t> (a son of </a:t>
            </a:r>
            <a:r>
              <a:rPr lang="en-US" sz="4800" dirty="0" err="1" smtClean="0">
                <a:latin typeface="Times New Roman" panose="02020603050405020304" pitchFamily="18" charset="0"/>
                <a:cs typeface="Times New Roman" panose="02020603050405020304" pitchFamily="18" charset="0"/>
              </a:rPr>
              <a:t>Eleazar</a:t>
            </a:r>
            <a:r>
              <a:rPr lang="en-US" sz="4800" dirty="0" smtClean="0">
                <a:latin typeface="Times New Roman" panose="02020603050405020304" pitchFamily="18" charset="0"/>
                <a:cs typeface="Times New Roman" panose="02020603050405020304" pitchFamily="18" charset="0"/>
              </a:rPr>
              <a:t>, a son of Aaron), then in righteousness (</a:t>
            </a:r>
            <a:r>
              <a:rPr lang="en-US" sz="4800" b="1" dirty="0" smtClean="0">
                <a:solidFill>
                  <a:srgbClr val="00B050"/>
                </a:solidFill>
                <a:latin typeface="Times New Roman" panose="02020603050405020304" pitchFamily="18" charset="0"/>
                <a:cs typeface="Times New Roman" panose="02020603050405020304" pitchFamily="18" charset="0"/>
              </a:rPr>
              <a:t>Num.</a:t>
            </a:r>
            <a:r>
              <a:rPr lang="en-US" sz="4800" dirty="0" smtClean="0">
                <a:latin typeface="Times New Roman" panose="02020603050405020304" pitchFamily="18" charset="0"/>
                <a:cs typeface="Times New Roman" panose="02020603050405020304" pitchFamily="18" charset="0"/>
              </a:rPr>
              <a:t> 25:4-5) slew both </a:t>
            </a:r>
            <a:r>
              <a:rPr lang="en-US" sz="4800" dirty="0" err="1" smtClean="0">
                <a:latin typeface="Times New Roman" panose="02020603050405020304" pitchFamily="18" charset="0"/>
                <a:cs typeface="Times New Roman" panose="02020603050405020304" pitchFamily="18" charset="0"/>
              </a:rPr>
              <a:t>Zimri</a:t>
            </a:r>
            <a:r>
              <a:rPr lang="en-US" sz="4800" dirty="0" smtClean="0">
                <a:latin typeface="Times New Roman" panose="02020603050405020304" pitchFamily="18" charset="0"/>
                <a:cs typeface="Times New Roman" panose="02020603050405020304" pitchFamily="18" charset="0"/>
              </a:rPr>
              <a:t> and </a:t>
            </a:r>
            <a:r>
              <a:rPr lang="en-US" sz="4800" dirty="0" err="1" smtClean="0">
                <a:latin typeface="Times New Roman" panose="02020603050405020304" pitchFamily="18" charset="0"/>
                <a:cs typeface="Times New Roman" panose="02020603050405020304" pitchFamily="18" charset="0"/>
              </a:rPr>
              <a:t>Cozbi</a:t>
            </a:r>
            <a:r>
              <a:rPr lang="en-US" sz="4800" dirty="0" smtClean="0">
                <a:latin typeface="Times New Roman" panose="02020603050405020304" pitchFamily="18" charset="0"/>
                <a:cs typeface="Times New Roman" panose="02020603050405020304" pitchFamily="18" charset="0"/>
              </a:rPr>
              <a:t> together, with a single javelin (spear), as </a:t>
            </a:r>
            <a:r>
              <a:rPr lang="en-US" sz="4800" dirty="0" err="1" smtClean="0">
                <a:latin typeface="Times New Roman" panose="02020603050405020304" pitchFamily="18" charset="0"/>
                <a:cs typeface="Times New Roman" panose="02020603050405020304" pitchFamily="18" charset="0"/>
              </a:rPr>
              <a:t>Zimri</a:t>
            </a:r>
            <a:r>
              <a:rPr lang="en-US" sz="4800" dirty="0" smtClean="0">
                <a:latin typeface="Times New Roman" panose="02020603050405020304" pitchFamily="18" charset="0"/>
                <a:cs typeface="Times New Roman" panose="02020603050405020304" pitchFamily="18" charset="0"/>
              </a:rPr>
              <a:t> would not be separated from his bold sin; thus ending the plague brought by it (for sin, left unchecked will spread and destroy many more, and so God in merciful judgment must act to save as many as He can).</a:t>
            </a:r>
          </a:p>
          <a:p>
            <a:endParaRPr lang="en-US" sz="1400" dirty="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If we refuse to separate from sin, by God’s grace, then we also will likewise perish with it, just as </a:t>
            </a:r>
            <a:r>
              <a:rPr lang="en-US" sz="4800" dirty="0" err="1" smtClean="0">
                <a:latin typeface="Times New Roman" panose="02020603050405020304" pitchFamily="18" charset="0"/>
                <a:cs typeface="Times New Roman" panose="02020603050405020304" pitchFamily="18" charset="0"/>
              </a:rPr>
              <a:t>Zimri</a:t>
            </a:r>
            <a:r>
              <a:rPr lang="en-US" sz="4800" dirty="0" smtClean="0">
                <a:latin typeface="Times New Roman" panose="02020603050405020304" pitchFamily="18" charset="0"/>
                <a:cs typeface="Times New Roman" panose="02020603050405020304" pitchFamily="18" charset="0"/>
              </a:rPr>
              <a:t> did.</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324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smtClean="0">
                <a:latin typeface="Times New Roman" pitchFamily="18" charset="0"/>
                <a:cs typeface="Times New Roman" pitchFamily="18" charset="0"/>
              </a:rPr>
              <a:t>1 Corinthians 10:6-8 KJB</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92500" lnSpcReduction="20000"/>
          </a:bodyPr>
          <a:lstStyle/>
          <a:p>
            <a:r>
              <a:rPr lang="en-US" sz="4800" baseline="30000" dirty="0" smtClean="0">
                <a:latin typeface="Times New Roman" panose="02020603050405020304" pitchFamily="18" charset="0"/>
                <a:cs typeface="Times New Roman" panose="02020603050405020304" pitchFamily="18" charset="0"/>
              </a:rPr>
              <a:t>6</a:t>
            </a:r>
            <a:r>
              <a:rPr lang="en-US" sz="4800" dirty="0"/>
              <a:t> </a:t>
            </a:r>
            <a:r>
              <a:rPr lang="en-US" sz="4800" b="1" u="sng" dirty="0" smtClean="0">
                <a:solidFill>
                  <a:srgbClr val="FFFF00"/>
                </a:solidFill>
              </a:rPr>
              <a:t>Now </a:t>
            </a:r>
            <a:r>
              <a:rPr lang="en-US" sz="4800" b="1" u="sng" dirty="0">
                <a:solidFill>
                  <a:srgbClr val="FFFF00"/>
                </a:solidFill>
              </a:rPr>
              <a:t>these things were our examples</a:t>
            </a:r>
            <a:r>
              <a:rPr lang="en-US" sz="4800" dirty="0"/>
              <a:t>, to the intent we should not lust after evil things, as they also </a:t>
            </a:r>
            <a:r>
              <a:rPr lang="en-US" sz="4800" dirty="0" smtClean="0"/>
              <a:t>lusted.</a:t>
            </a:r>
          </a:p>
          <a:p>
            <a:endParaRPr lang="en-US" sz="1300" dirty="0"/>
          </a:p>
          <a:p>
            <a:r>
              <a:rPr lang="en-US" sz="4800" baseline="30000" dirty="0" smtClean="0">
                <a:latin typeface="Times New Roman" panose="02020603050405020304" pitchFamily="18" charset="0"/>
                <a:cs typeface="Times New Roman" panose="02020603050405020304" pitchFamily="18" charset="0"/>
              </a:rPr>
              <a:t>7</a:t>
            </a:r>
            <a:r>
              <a:rPr lang="en-US" sz="4800" dirty="0"/>
              <a:t> </a:t>
            </a:r>
            <a:r>
              <a:rPr lang="en-US" sz="4800" dirty="0" smtClean="0"/>
              <a:t>Neither </a:t>
            </a:r>
            <a:r>
              <a:rPr lang="en-US" sz="4800" dirty="0"/>
              <a:t>be ye idolaters, as </a:t>
            </a:r>
            <a:r>
              <a:rPr lang="en-US" sz="4800" i="1" dirty="0"/>
              <a:t>were</a:t>
            </a:r>
            <a:r>
              <a:rPr lang="en-US" sz="4800" dirty="0"/>
              <a:t> some of them; as it is written, The people sat down to eat and drink, and rose up to </a:t>
            </a:r>
            <a:r>
              <a:rPr lang="en-US" sz="4800" dirty="0" smtClean="0"/>
              <a:t>play.</a:t>
            </a:r>
          </a:p>
          <a:p>
            <a:endParaRPr lang="en-US" sz="1200" dirty="0"/>
          </a:p>
          <a:p>
            <a:r>
              <a:rPr lang="en-US" sz="4800" baseline="30000" dirty="0" smtClean="0">
                <a:latin typeface="Times New Roman" panose="02020603050405020304" pitchFamily="18" charset="0"/>
                <a:cs typeface="Times New Roman" panose="02020603050405020304" pitchFamily="18" charset="0"/>
              </a:rPr>
              <a:t>8</a:t>
            </a:r>
            <a:r>
              <a:rPr lang="en-US" sz="4800" dirty="0"/>
              <a:t> </a:t>
            </a:r>
            <a:r>
              <a:rPr lang="en-US" sz="4800" b="1" u="sng" dirty="0" smtClean="0">
                <a:solidFill>
                  <a:srgbClr val="FFFF00"/>
                </a:solidFill>
              </a:rPr>
              <a:t>Neither </a:t>
            </a:r>
            <a:r>
              <a:rPr lang="en-US" sz="4800" b="1" u="sng" dirty="0">
                <a:solidFill>
                  <a:srgbClr val="FFFF00"/>
                </a:solidFill>
              </a:rPr>
              <a:t>let us commit fornication, as some of them committed</a:t>
            </a:r>
            <a:r>
              <a:rPr lang="en-US" sz="4800" dirty="0"/>
              <a:t>, and fell in one day three and twenty thousand.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541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smtClean="0">
                <a:latin typeface="Times New Roman" pitchFamily="18" charset="0"/>
                <a:cs typeface="Times New Roman" pitchFamily="18" charset="0"/>
              </a:rPr>
              <a:t>1 Corinthians 10:9-12 KJB</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85000" lnSpcReduction="20000"/>
          </a:bodyPr>
          <a:lstStyle/>
          <a:p>
            <a:r>
              <a:rPr lang="en-US" sz="4800" baseline="30000" dirty="0" smtClean="0">
                <a:latin typeface="Times New Roman" panose="02020603050405020304" pitchFamily="18" charset="0"/>
                <a:cs typeface="Times New Roman" panose="02020603050405020304" pitchFamily="18" charset="0"/>
              </a:rPr>
              <a:t>9</a:t>
            </a:r>
            <a:r>
              <a:rPr lang="en-US" sz="4800" dirty="0"/>
              <a:t> </a:t>
            </a:r>
            <a:r>
              <a:rPr lang="en-US" sz="4800" dirty="0" smtClean="0"/>
              <a:t>Neither </a:t>
            </a:r>
            <a:r>
              <a:rPr lang="en-US" sz="4800" dirty="0"/>
              <a:t>let us tempt Christ, as some of them also tempted, and were destroyed of </a:t>
            </a:r>
            <a:r>
              <a:rPr lang="en-US" sz="4800" dirty="0" smtClean="0"/>
              <a:t>serpents.</a:t>
            </a:r>
          </a:p>
          <a:p>
            <a:endParaRPr lang="en-US" sz="1300" dirty="0"/>
          </a:p>
          <a:p>
            <a:r>
              <a:rPr lang="en-US" sz="4800" baseline="30000" dirty="0" smtClean="0">
                <a:latin typeface="Times New Roman" panose="02020603050405020304" pitchFamily="18" charset="0"/>
                <a:cs typeface="Times New Roman" panose="02020603050405020304" pitchFamily="18" charset="0"/>
              </a:rPr>
              <a:t>10</a:t>
            </a:r>
            <a:r>
              <a:rPr lang="en-US" sz="4800" dirty="0"/>
              <a:t> </a:t>
            </a:r>
            <a:r>
              <a:rPr lang="en-US" sz="4800" dirty="0" smtClean="0"/>
              <a:t>Neither </a:t>
            </a:r>
            <a:r>
              <a:rPr lang="en-US" sz="4800" dirty="0"/>
              <a:t>murmur ye, as some of them also murmured, and were destroyed of the </a:t>
            </a:r>
            <a:r>
              <a:rPr lang="en-US" sz="4800" dirty="0" smtClean="0"/>
              <a:t>destroyer.</a:t>
            </a:r>
          </a:p>
          <a:p>
            <a:endParaRPr lang="en-US" sz="1300" dirty="0"/>
          </a:p>
          <a:p>
            <a:r>
              <a:rPr lang="en-US" sz="4800" baseline="30000" dirty="0" smtClean="0">
                <a:latin typeface="Times New Roman" panose="02020603050405020304" pitchFamily="18" charset="0"/>
                <a:cs typeface="Times New Roman" panose="02020603050405020304" pitchFamily="18" charset="0"/>
              </a:rPr>
              <a:t>11</a:t>
            </a:r>
            <a:r>
              <a:rPr lang="en-US" sz="4800" dirty="0"/>
              <a:t> </a:t>
            </a:r>
            <a:r>
              <a:rPr lang="en-US" sz="4800" b="1" u="sng" dirty="0" smtClean="0">
                <a:solidFill>
                  <a:srgbClr val="FFFF00"/>
                </a:solidFill>
              </a:rPr>
              <a:t>Now </a:t>
            </a:r>
            <a:r>
              <a:rPr lang="en-US" sz="4800" b="1" u="sng" dirty="0">
                <a:solidFill>
                  <a:srgbClr val="FFFF00"/>
                </a:solidFill>
              </a:rPr>
              <a:t>all these things happened unto them for ensamples</a:t>
            </a:r>
            <a:r>
              <a:rPr lang="en-US" sz="4800" dirty="0"/>
              <a:t>: and </a:t>
            </a:r>
            <a:r>
              <a:rPr lang="en-US" sz="4800" b="1" u="sng" dirty="0">
                <a:solidFill>
                  <a:srgbClr val="FFFF00"/>
                </a:solidFill>
              </a:rPr>
              <a:t>they are written for our admonition, upon whom the ends of the world are </a:t>
            </a:r>
            <a:r>
              <a:rPr lang="en-US" sz="4800" b="1" u="sng" dirty="0" smtClean="0">
                <a:solidFill>
                  <a:srgbClr val="FFFF00"/>
                </a:solidFill>
              </a:rPr>
              <a:t>come</a:t>
            </a:r>
            <a:r>
              <a:rPr lang="en-US" sz="4800" dirty="0" smtClean="0"/>
              <a:t>.</a:t>
            </a:r>
          </a:p>
          <a:p>
            <a:endParaRPr lang="en-US" sz="1400" dirty="0"/>
          </a:p>
          <a:p>
            <a:r>
              <a:rPr lang="en-US" sz="4800" baseline="30000" dirty="0" smtClean="0">
                <a:latin typeface="Times New Roman" panose="02020603050405020304" pitchFamily="18" charset="0"/>
                <a:cs typeface="Times New Roman" panose="02020603050405020304" pitchFamily="18" charset="0"/>
              </a:rPr>
              <a:t>12</a:t>
            </a:r>
            <a:r>
              <a:rPr lang="en-US" sz="4800" dirty="0"/>
              <a:t> </a:t>
            </a:r>
            <a:r>
              <a:rPr lang="en-US" sz="4800" dirty="0" smtClean="0"/>
              <a:t>Wherefore </a:t>
            </a:r>
            <a:r>
              <a:rPr lang="en-US" sz="4800" dirty="0"/>
              <a:t>let him that </a:t>
            </a:r>
            <a:r>
              <a:rPr lang="en-US" sz="4800" dirty="0" err="1"/>
              <a:t>thinketh</a:t>
            </a:r>
            <a:r>
              <a:rPr lang="en-US" sz="4800" dirty="0"/>
              <a:t> he </a:t>
            </a:r>
            <a:r>
              <a:rPr lang="en-US" sz="4800" dirty="0" err="1"/>
              <a:t>standeth</a:t>
            </a:r>
            <a:r>
              <a:rPr lang="en-US" sz="4800" dirty="0"/>
              <a:t> take heed lest he fall</a:t>
            </a:r>
            <a:r>
              <a:rPr lang="en-US" sz="4800" dirty="0" smtClean="0"/>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124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Romans </a:t>
            </a:r>
            <a:r>
              <a:rPr lang="en-US" sz="6000" b="1" dirty="0" smtClean="0">
                <a:solidFill>
                  <a:prstClr val="white"/>
                </a:solidFill>
                <a:latin typeface="Times New Roman" panose="02020603050405020304" pitchFamily="18" charset="0"/>
                <a:cs typeface="Times New Roman" panose="02020603050405020304" pitchFamily="18" charset="0"/>
              </a:rPr>
              <a:t>5:20-21 NKJV</a:t>
            </a:r>
            <a:endParaRPr lang="en-US" sz="6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baseline="30000" dirty="0">
                <a:latin typeface="Times New Roman" panose="02020603050405020304" pitchFamily="18" charset="0"/>
                <a:cs typeface="Times New Roman" panose="02020603050405020304" pitchFamily="18" charset="0"/>
              </a:rPr>
              <a:t>20 </a:t>
            </a:r>
            <a:r>
              <a:rPr lang="en-US" sz="4800" dirty="0">
                <a:latin typeface="Times New Roman" panose="02020603050405020304" pitchFamily="18" charset="0"/>
                <a:cs typeface="Times New Roman" panose="02020603050405020304" pitchFamily="18" charset="0"/>
              </a:rPr>
              <a:t>Moreover the law entered that the offense might abound. </a:t>
            </a:r>
            <a:r>
              <a:rPr lang="en-US" sz="4800" b="1" u="sng" dirty="0">
                <a:latin typeface="Times New Roman" panose="02020603050405020304" pitchFamily="18" charset="0"/>
                <a:cs typeface="Times New Roman" panose="02020603050405020304" pitchFamily="18" charset="0"/>
              </a:rPr>
              <a:t>But</a:t>
            </a:r>
            <a:r>
              <a:rPr lang="en-US" sz="4800" dirty="0">
                <a:latin typeface="Times New Roman" panose="02020603050405020304" pitchFamily="18" charset="0"/>
                <a:cs typeface="Times New Roman" panose="02020603050405020304" pitchFamily="18" charset="0"/>
              </a:rPr>
              <a:t> </a:t>
            </a:r>
            <a:r>
              <a:rPr lang="en-US" sz="4800" b="1" dirty="0">
                <a:solidFill>
                  <a:srgbClr val="FFFF00"/>
                </a:solidFill>
                <a:latin typeface="Times New Roman" panose="02020603050405020304" pitchFamily="18" charset="0"/>
                <a:cs typeface="Times New Roman" panose="02020603050405020304" pitchFamily="18" charset="0"/>
              </a:rPr>
              <a:t>where sin abounded</a:t>
            </a:r>
            <a:r>
              <a:rPr lang="en-US" sz="4800" b="1" dirty="0">
                <a:latin typeface="Times New Roman" panose="02020603050405020304" pitchFamily="18" charset="0"/>
                <a:cs typeface="Times New Roman" panose="02020603050405020304" pitchFamily="18" charset="0"/>
              </a:rPr>
              <a:t>, </a:t>
            </a:r>
            <a:r>
              <a:rPr lang="en-US" sz="4800" b="1" u="sng" dirty="0">
                <a:solidFill>
                  <a:srgbClr val="FFFF00"/>
                </a:solidFill>
                <a:latin typeface="Times New Roman" panose="02020603050405020304" pitchFamily="18" charset="0"/>
                <a:cs typeface="Times New Roman" panose="02020603050405020304" pitchFamily="18" charset="0"/>
              </a:rPr>
              <a:t>grace abounded much more</a:t>
            </a:r>
            <a:r>
              <a:rPr lang="en-US" sz="4800" dirty="0">
                <a:latin typeface="Times New Roman" panose="02020603050405020304" pitchFamily="18" charset="0"/>
                <a:cs typeface="Times New Roman" panose="02020603050405020304" pitchFamily="18" charset="0"/>
              </a:rPr>
              <a:t>, </a:t>
            </a:r>
            <a:r>
              <a:rPr lang="en-US" sz="4800" baseline="30000" dirty="0">
                <a:latin typeface="Times New Roman" panose="02020603050405020304" pitchFamily="18" charset="0"/>
                <a:cs typeface="Times New Roman" panose="02020603050405020304" pitchFamily="18" charset="0"/>
              </a:rPr>
              <a:t>21 </a:t>
            </a:r>
            <a:r>
              <a:rPr lang="en-US" sz="4800" dirty="0">
                <a:latin typeface="Times New Roman" panose="02020603050405020304" pitchFamily="18" charset="0"/>
                <a:cs typeface="Times New Roman" panose="02020603050405020304" pitchFamily="18" charset="0"/>
              </a:rPr>
              <a:t>so that as sin reigned in death, even so grace might reign through righteousness to eternal life through Jesus Christ our Lord</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01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Matthew </a:t>
            </a:r>
            <a:r>
              <a:rPr lang="en-US" sz="6000" b="1" dirty="0" smtClean="0">
                <a:solidFill>
                  <a:prstClr val="white"/>
                </a:solidFill>
                <a:latin typeface="Times New Roman" panose="02020603050405020304" pitchFamily="18" charset="0"/>
                <a:cs typeface="Times New Roman" panose="02020603050405020304" pitchFamily="18" charset="0"/>
              </a:rPr>
              <a:t>24:11-12 KJB</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a:bodyPr>
          <a:lstStyle/>
          <a:p>
            <a:r>
              <a:rPr lang="en-US" sz="4800" baseline="30000" dirty="0">
                <a:latin typeface="Times New Roman" panose="02020603050405020304" pitchFamily="18" charset="0"/>
                <a:cs typeface="Times New Roman" panose="02020603050405020304" pitchFamily="18" charset="0"/>
              </a:rPr>
              <a:t>11 </a:t>
            </a:r>
            <a:r>
              <a:rPr lang="en-US" sz="4800" dirty="0">
                <a:latin typeface="Times New Roman" panose="02020603050405020304" pitchFamily="18" charset="0"/>
                <a:cs typeface="Times New Roman" panose="02020603050405020304" pitchFamily="18" charset="0"/>
              </a:rPr>
              <a:t>And many </a:t>
            </a:r>
            <a:r>
              <a:rPr lang="en-US" sz="4800" b="1" dirty="0">
                <a:solidFill>
                  <a:srgbClr val="FFFF00"/>
                </a:solidFill>
                <a:latin typeface="Times New Roman" panose="02020603050405020304" pitchFamily="18" charset="0"/>
                <a:cs typeface="Times New Roman" panose="02020603050405020304" pitchFamily="18" charset="0"/>
              </a:rPr>
              <a:t>false prophets</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shall rise, and shall deceive many</a:t>
            </a:r>
            <a:r>
              <a:rPr lang="en-US" sz="4800" dirty="0" smtClean="0">
                <a:latin typeface="Times New Roman" panose="02020603050405020304" pitchFamily="18" charset="0"/>
                <a:cs typeface="Times New Roman" panose="02020603050405020304" pitchFamily="18" charset="0"/>
              </a:rPr>
              <a:t>.</a:t>
            </a:r>
          </a:p>
          <a:p>
            <a:endParaRPr lang="en-US" sz="1000" dirty="0">
              <a:latin typeface="Times New Roman" panose="02020603050405020304" pitchFamily="18" charset="0"/>
              <a:cs typeface="Times New Roman" panose="02020603050405020304" pitchFamily="18" charset="0"/>
            </a:endParaRPr>
          </a:p>
          <a:p>
            <a:r>
              <a:rPr lang="en-US" sz="4800" baseline="30000" dirty="0">
                <a:latin typeface="Times New Roman" panose="02020603050405020304" pitchFamily="18" charset="0"/>
                <a:cs typeface="Times New Roman" panose="02020603050405020304" pitchFamily="18" charset="0"/>
              </a:rPr>
              <a:t>12 </a:t>
            </a:r>
            <a:r>
              <a:rPr lang="en-US" sz="4800" dirty="0">
                <a:latin typeface="Times New Roman" panose="02020603050405020304" pitchFamily="18" charset="0"/>
                <a:cs typeface="Times New Roman" panose="02020603050405020304" pitchFamily="18" charset="0"/>
              </a:rPr>
              <a:t>And because </a:t>
            </a:r>
            <a:r>
              <a:rPr lang="en-US" sz="4800" b="1" dirty="0">
                <a:solidFill>
                  <a:srgbClr val="FFFF00"/>
                </a:solidFill>
                <a:latin typeface="Times New Roman" panose="02020603050405020304" pitchFamily="18" charset="0"/>
                <a:cs typeface="Times New Roman" panose="02020603050405020304" pitchFamily="18" charset="0"/>
              </a:rPr>
              <a:t>iniquity shall abound</a:t>
            </a:r>
            <a:r>
              <a:rPr lang="en-US" sz="4800" dirty="0">
                <a:latin typeface="Times New Roman" panose="02020603050405020304" pitchFamily="18" charset="0"/>
                <a:cs typeface="Times New Roman" panose="02020603050405020304" pitchFamily="18" charset="0"/>
              </a:rPr>
              <a:t>, the </a:t>
            </a:r>
            <a:r>
              <a:rPr lang="en-US" sz="4800" b="1" dirty="0">
                <a:solidFill>
                  <a:srgbClr val="FFFF00"/>
                </a:solidFill>
                <a:latin typeface="Times New Roman" panose="02020603050405020304" pitchFamily="18" charset="0"/>
                <a:cs typeface="Times New Roman" panose="02020603050405020304" pitchFamily="18" charset="0"/>
              </a:rPr>
              <a:t>love of many shall wax cold</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616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fontScale="90000"/>
          </a:bodyPr>
          <a:lstStyle/>
          <a:p>
            <a:pPr algn="ct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many </a:t>
            </a:r>
            <a:r>
              <a:rPr lang="en-US" sz="6000" b="1" dirty="0">
                <a:solidFill>
                  <a:srgbClr val="FFFF00"/>
                </a:solidFill>
                <a:latin typeface="Times New Roman" panose="02020603050405020304" pitchFamily="18" charset="0"/>
                <a:cs typeface="Times New Roman" panose="02020603050405020304" pitchFamily="18" charset="0"/>
              </a:rPr>
              <a:t>false prophets</a:t>
            </a:r>
            <a:r>
              <a:rPr lang="en-US" sz="6000" dirty="0">
                <a:solidFill>
                  <a:srgbClr val="FFFF00"/>
                </a:solidFill>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shall </a:t>
            </a:r>
            <a:r>
              <a:rPr lang="en-US" sz="6000" dirty="0" smtClean="0">
                <a:latin typeface="Times New Roman" panose="02020603050405020304" pitchFamily="18" charset="0"/>
                <a:cs typeface="Times New Roman" panose="02020603050405020304" pitchFamily="18" charset="0"/>
              </a:rPr>
              <a:t>rise …”</a:t>
            </a:r>
            <a:endParaRPr lang="en-US" sz="60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6524"/>
            <a:ext cx="5602310" cy="553147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310" y="1326524"/>
            <a:ext cx="6589689" cy="5531476"/>
          </a:xfrm>
          <a:prstGeom prst="rect">
            <a:avLst/>
          </a:prstGeom>
        </p:spPr>
      </p:pic>
    </p:spTree>
    <p:extLst>
      <p:ext uri="{BB962C8B-B14F-4D97-AF65-F5344CB8AC3E}">
        <p14:creationId xmlns:p14="http://schemas.microsoft.com/office/powerpoint/2010/main" val="3287218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6000" b="1" dirty="0" smtClean="0">
                <a:solidFill>
                  <a:prstClr val="white"/>
                </a:solidFill>
                <a:latin typeface="Times New Roman" panose="02020603050405020304" pitchFamily="18" charset="0"/>
                <a:cs typeface="Times New Roman" panose="02020603050405020304" pitchFamily="18" charset="0"/>
              </a:rPr>
              <a:t>Acts 20:28-30 KJB</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26524"/>
            <a:ext cx="12003110" cy="5370490"/>
          </a:xfrm>
        </p:spPr>
        <p:txBody>
          <a:bodyPr anchor="ctr">
            <a:normAutofit fontScale="85000" lnSpcReduction="10000"/>
          </a:bodyPr>
          <a:lstStyle/>
          <a:p>
            <a:r>
              <a:rPr lang="en-US" sz="4800" baseline="30000" dirty="0" smtClean="0">
                <a:latin typeface="Times New Roman" panose="02020603050405020304" pitchFamily="18" charset="0"/>
                <a:cs typeface="Times New Roman" panose="02020603050405020304" pitchFamily="18" charset="0"/>
              </a:rPr>
              <a:t>28 </a:t>
            </a:r>
            <a:r>
              <a:rPr lang="en-US" sz="4800" dirty="0" smtClean="0"/>
              <a:t>Take </a:t>
            </a:r>
            <a:r>
              <a:rPr lang="en-US" sz="4800" dirty="0"/>
              <a:t>heed therefore unto yourselves, and to all </a:t>
            </a:r>
            <a:r>
              <a:rPr lang="en-US" sz="4800" b="1" u="sng" dirty="0">
                <a:solidFill>
                  <a:srgbClr val="FFFF00"/>
                </a:solidFill>
              </a:rPr>
              <a:t>the flock, over the which</a:t>
            </a:r>
            <a:r>
              <a:rPr lang="en-US" sz="4800" dirty="0"/>
              <a:t> the Holy Ghost hath made you </a:t>
            </a:r>
            <a:r>
              <a:rPr lang="en-US" sz="4800" b="1" u="sng" dirty="0">
                <a:solidFill>
                  <a:srgbClr val="FFFF00"/>
                </a:solidFill>
              </a:rPr>
              <a:t>overseers</a:t>
            </a:r>
            <a:r>
              <a:rPr lang="en-US" sz="4800" dirty="0"/>
              <a:t>, to feed the church of God, which he hath purchased with his own </a:t>
            </a:r>
            <a:r>
              <a:rPr lang="en-US" sz="4800" dirty="0" smtClean="0"/>
              <a:t>blood.</a:t>
            </a:r>
          </a:p>
          <a:p>
            <a:endParaRPr lang="en-US" sz="1200" baseline="30000" dirty="0">
              <a:latin typeface="Times New Roman" panose="02020603050405020304" pitchFamily="18" charset="0"/>
              <a:cs typeface="Times New Roman" panose="02020603050405020304" pitchFamily="18" charset="0"/>
            </a:endParaRPr>
          </a:p>
          <a:p>
            <a:r>
              <a:rPr lang="en-US" sz="4800" baseline="30000" dirty="0" smtClean="0">
                <a:latin typeface="Times New Roman" panose="02020603050405020304" pitchFamily="18" charset="0"/>
                <a:cs typeface="Times New Roman" panose="02020603050405020304" pitchFamily="18" charset="0"/>
              </a:rPr>
              <a:t>29 </a:t>
            </a:r>
            <a:r>
              <a:rPr lang="en-US" sz="4800" dirty="0" smtClean="0"/>
              <a:t>For </a:t>
            </a:r>
            <a:r>
              <a:rPr lang="en-US" sz="4800" dirty="0"/>
              <a:t>I know this, that after my departing shall </a:t>
            </a:r>
            <a:r>
              <a:rPr lang="en-US" sz="4800" b="1" u="sng" dirty="0">
                <a:solidFill>
                  <a:srgbClr val="FFFF00"/>
                </a:solidFill>
              </a:rPr>
              <a:t>grievous wolves enter in</a:t>
            </a:r>
            <a:r>
              <a:rPr lang="en-US" sz="4800" dirty="0"/>
              <a:t> among you, not sparing the </a:t>
            </a:r>
            <a:r>
              <a:rPr lang="en-US" sz="4800" dirty="0" smtClean="0"/>
              <a:t>flock.</a:t>
            </a:r>
          </a:p>
          <a:p>
            <a:endParaRPr lang="en-US" sz="1200" baseline="30000" dirty="0">
              <a:latin typeface="Times New Roman" panose="02020603050405020304" pitchFamily="18" charset="0"/>
              <a:cs typeface="Times New Roman" panose="02020603050405020304" pitchFamily="18" charset="0"/>
            </a:endParaRPr>
          </a:p>
          <a:p>
            <a:r>
              <a:rPr lang="en-US" sz="4800" baseline="30000" dirty="0" smtClean="0">
                <a:latin typeface="Times New Roman" panose="02020603050405020304" pitchFamily="18" charset="0"/>
                <a:cs typeface="Times New Roman" panose="02020603050405020304" pitchFamily="18" charset="0"/>
              </a:rPr>
              <a:t>30 </a:t>
            </a:r>
            <a:r>
              <a:rPr lang="en-US" sz="4800" b="1" u="sng" dirty="0" smtClean="0">
                <a:solidFill>
                  <a:srgbClr val="FFFF00"/>
                </a:solidFill>
              </a:rPr>
              <a:t>Also </a:t>
            </a:r>
            <a:r>
              <a:rPr lang="en-US" sz="4800" b="1" u="sng" dirty="0">
                <a:solidFill>
                  <a:srgbClr val="FFFF00"/>
                </a:solidFill>
              </a:rPr>
              <a:t>of your own selves shall men arise</a:t>
            </a:r>
            <a:r>
              <a:rPr lang="en-US" sz="4800" dirty="0"/>
              <a:t>, speaking perverse things, </a:t>
            </a:r>
            <a:r>
              <a:rPr lang="en-US" sz="4800" b="1" u="sng" dirty="0"/>
              <a:t>to draw away</a:t>
            </a:r>
            <a:r>
              <a:rPr lang="en-US" sz="4800" dirty="0"/>
              <a:t> disciples after them</a:t>
            </a:r>
            <a:r>
              <a:rPr lang="en-US" sz="4800" dirty="0" smtClean="0"/>
              <a:t>.</a:t>
            </a:r>
            <a:endParaRPr lang="en-US" sz="4800" dirty="0"/>
          </a:p>
        </p:txBody>
      </p:sp>
    </p:spTree>
    <p:extLst>
      <p:ext uri="{BB962C8B-B14F-4D97-AF65-F5344CB8AC3E}">
        <p14:creationId xmlns:p14="http://schemas.microsoft.com/office/powerpoint/2010/main" val="1245312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3400" b="1" dirty="0" smtClean="0">
                <a:solidFill>
                  <a:prstClr val="white"/>
                </a:solidFill>
                <a:latin typeface="Times New Roman" panose="02020603050405020304" pitchFamily="18" charset="0"/>
                <a:cs typeface="Times New Roman" panose="02020603050405020304" pitchFamily="18" charset="0"/>
              </a:rPr>
              <a:t>“… </a:t>
            </a:r>
            <a:r>
              <a:rPr lang="en-US" sz="3400" b="1" u="sng" dirty="0">
                <a:solidFill>
                  <a:srgbClr val="FFFF00"/>
                </a:solidFill>
                <a:latin typeface="Times New Roman" panose="02020603050405020304" pitchFamily="18" charset="0"/>
                <a:cs typeface="Times New Roman" panose="02020603050405020304" pitchFamily="18" charset="0"/>
              </a:rPr>
              <a:t>iniquity</a:t>
            </a:r>
            <a:r>
              <a:rPr lang="en-US" sz="3400" b="1" dirty="0">
                <a:solidFill>
                  <a:srgbClr val="FFFF00"/>
                </a:solidFill>
                <a:latin typeface="Times New Roman" panose="02020603050405020304" pitchFamily="18" charset="0"/>
                <a:cs typeface="Times New Roman" panose="02020603050405020304" pitchFamily="18" charset="0"/>
              </a:rPr>
              <a:t> shall abound</a:t>
            </a:r>
            <a:r>
              <a:rPr lang="en-US" sz="3400" dirty="0">
                <a:latin typeface="Times New Roman" panose="02020603050405020304" pitchFamily="18" charset="0"/>
                <a:cs typeface="Times New Roman" panose="02020603050405020304" pitchFamily="18" charset="0"/>
              </a:rPr>
              <a:t>, the </a:t>
            </a:r>
            <a:r>
              <a:rPr lang="en-US" sz="3400" b="1" u="sng" dirty="0">
                <a:solidFill>
                  <a:srgbClr val="FFFF00"/>
                </a:solidFill>
                <a:latin typeface="Times New Roman" panose="02020603050405020304" pitchFamily="18" charset="0"/>
                <a:cs typeface="Times New Roman" panose="02020603050405020304" pitchFamily="18" charset="0"/>
              </a:rPr>
              <a:t>love</a:t>
            </a:r>
            <a:r>
              <a:rPr lang="en-US" sz="3400" b="1" dirty="0">
                <a:solidFill>
                  <a:srgbClr val="FFFF00"/>
                </a:solidFill>
                <a:latin typeface="Times New Roman" panose="02020603050405020304" pitchFamily="18" charset="0"/>
                <a:cs typeface="Times New Roman" panose="02020603050405020304" pitchFamily="18" charset="0"/>
              </a:rPr>
              <a:t> of many shall wax </a:t>
            </a:r>
            <a:r>
              <a:rPr lang="en-US" sz="3400" b="1" dirty="0" smtClean="0">
                <a:solidFill>
                  <a:srgbClr val="FFFF00"/>
                </a:solidFill>
                <a:latin typeface="Times New Roman" panose="02020603050405020304" pitchFamily="18" charset="0"/>
                <a:cs typeface="Times New Roman" panose="02020603050405020304" pitchFamily="18" charset="0"/>
              </a:rPr>
              <a:t>cold …”</a:t>
            </a:r>
            <a:endParaRPr lang="en-US" sz="34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6980" y="1327150"/>
            <a:ext cx="8822028" cy="5530850"/>
          </a:xfrm>
        </p:spPr>
      </p:pic>
    </p:spTree>
    <p:extLst>
      <p:ext uri="{BB962C8B-B14F-4D97-AF65-F5344CB8AC3E}">
        <p14:creationId xmlns:p14="http://schemas.microsoft.com/office/powerpoint/2010/main" val="1154965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77352" cy="1325563"/>
          </a:xfrm>
        </p:spPr>
        <p:txBody>
          <a:bodyPr>
            <a:normAutofit/>
          </a:bodyPr>
          <a:lstStyle/>
          <a:p>
            <a:pPr algn="ctr"/>
            <a:r>
              <a:rPr lang="en-US" sz="3400" b="1" dirty="0" smtClean="0">
                <a:solidFill>
                  <a:prstClr val="white"/>
                </a:solidFill>
                <a:latin typeface="Times New Roman" panose="02020603050405020304" pitchFamily="18" charset="0"/>
                <a:cs typeface="Times New Roman" panose="02020603050405020304" pitchFamily="18" charset="0"/>
              </a:rPr>
              <a:t>“… </a:t>
            </a:r>
            <a:r>
              <a:rPr lang="en-US" sz="3400" b="1" dirty="0">
                <a:solidFill>
                  <a:schemeClr val="bg1"/>
                </a:solidFill>
                <a:effectLst>
                  <a:glow rad="850900">
                    <a:srgbClr val="FF0000"/>
                  </a:glow>
                </a:effectLst>
                <a:latin typeface="Times New Roman" panose="02020603050405020304" pitchFamily="18" charset="0"/>
                <a:cs typeface="Times New Roman" panose="02020603050405020304" pitchFamily="18" charset="0"/>
              </a:rPr>
              <a:t>iniquity</a:t>
            </a:r>
            <a:r>
              <a:rPr lang="en-US" sz="3400" b="1" dirty="0">
                <a:solidFill>
                  <a:srgbClr val="FFFF00"/>
                </a:solidFill>
                <a:latin typeface="Times New Roman" panose="02020603050405020304" pitchFamily="18" charset="0"/>
                <a:cs typeface="Times New Roman" panose="02020603050405020304" pitchFamily="18" charset="0"/>
              </a:rPr>
              <a:t> </a:t>
            </a:r>
            <a:r>
              <a:rPr lang="en-US" sz="3400" b="1" dirty="0" smtClean="0">
                <a:latin typeface="Times New Roman" panose="02020603050405020304" pitchFamily="18" charset="0"/>
                <a:cs typeface="Times New Roman" panose="02020603050405020304" pitchFamily="18" charset="0"/>
              </a:rPr>
              <a:t>(G458 – anomia)</a:t>
            </a:r>
            <a:r>
              <a:rPr lang="en-US" sz="3400" b="1" dirty="0" smtClean="0">
                <a:solidFill>
                  <a:srgbClr val="FFFF00"/>
                </a:solidFill>
                <a:latin typeface="Times New Roman" panose="02020603050405020304" pitchFamily="18" charset="0"/>
                <a:cs typeface="Times New Roman" panose="02020603050405020304" pitchFamily="18" charset="0"/>
              </a:rPr>
              <a:t> shall </a:t>
            </a:r>
            <a:r>
              <a:rPr lang="en-US" sz="3400" b="1" dirty="0">
                <a:solidFill>
                  <a:srgbClr val="FFFF00"/>
                </a:solidFill>
                <a:latin typeface="Times New Roman" panose="02020603050405020304" pitchFamily="18" charset="0"/>
                <a:cs typeface="Times New Roman" panose="02020603050405020304" pitchFamily="18" charset="0"/>
              </a:rPr>
              <a:t>abound</a:t>
            </a:r>
            <a:r>
              <a:rPr lang="en-US" sz="3400" dirty="0">
                <a:latin typeface="Times New Roman" panose="02020603050405020304" pitchFamily="18" charset="0"/>
                <a:cs typeface="Times New Roman" panose="02020603050405020304" pitchFamily="18" charset="0"/>
              </a:rPr>
              <a:t>, the </a:t>
            </a:r>
            <a:r>
              <a:rPr lang="en-US" sz="3400" b="1" dirty="0">
                <a:effectLst>
                  <a:glow rad="850900">
                    <a:srgbClr val="FF00FF"/>
                  </a:glow>
                </a:effectLst>
                <a:latin typeface="Times New Roman" panose="02020603050405020304" pitchFamily="18" charset="0"/>
                <a:cs typeface="Times New Roman" panose="02020603050405020304" pitchFamily="18" charset="0"/>
              </a:rPr>
              <a:t>love</a:t>
            </a:r>
            <a:r>
              <a:rPr lang="en-US" sz="3400" b="1" dirty="0">
                <a:solidFill>
                  <a:srgbClr val="FFFF00"/>
                </a:solidFill>
                <a:latin typeface="Times New Roman" panose="02020603050405020304" pitchFamily="18" charset="0"/>
                <a:cs typeface="Times New Roman" panose="02020603050405020304" pitchFamily="18" charset="0"/>
              </a:rPr>
              <a:t> of many shall wax </a:t>
            </a:r>
            <a:r>
              <a:rPr lang="en-US" sz="3400" b="1" dirty="0" smtClean="0">
                <a:solidFill>
                  <a:srgbClr val="FFFF00"/>
                </a:solidFill>
                <a:latin typeface="Times New Roman" panose="02020603050405020304" pitchFamily="18" charset="0"/>
                <a:cs typeface="Times New Roman" panose="02020603050405020304" pitchFamily="18" charset="0"/>
              </a:rPr>
              <a:t>cold …”</a:t>
            </a:r>
            <a:endParaRPr lang="en-US" sz="3400" b="1" dirty="0">
              <a:latin typeface="Times New Roman" pitchFamily="18" charset="0"/>
              <a:cs typeface="Times New Roman" pitchFamily="18" charset="0"/>
            </a:endParaRPr>
          </a:p>
        </p:txBody>
      </p:sp>
      <p:sp>
        <p:nvSpPr>
          <p:cNvPr id="3" name="Content Placeholder 2"/>
          <p:cNvSpPr>
            <a:spLocks noGrp="1"/>
          </p:cNvSpPr>
          <p:nvPr>
            <p:ph idx="1"/>
          </p:nvPr>
        </p:nvSpPr>
        <p:spPr>
          <a:xfrm>
            <a:off x="103031" y="1275008"/>
            <a:ext cx="11990231" cy="5434885"/>
          </a:xfrm>
        </p:spPr>
        <p:txBody>
          <a:bodyPr anchor="ctr">
            <a:normAutofit/>
          </a:bodyPr>
          <a:lstStyle/>
          <a:p>
            <a:r>
              <a:rPr lang="en-US" sz="4800" dirty="0" err="1"/>
              <a:t>Joh</a:t>
            </a:r>
            <a:r>
              <a:rPr lang="en-US" sz="4800" dirty="0"/>
              <a:t> </a:t>
            </a:r>
            <a:r>
              <a:rPr lang="en-US" sz="4800" dirty="0" smtClean="0"/>
              <a:t>14:15 KJB </a:t>
            </a:r>
            <a:r>
              <a:rPr lang="en-US" sz="4800" dirty="0"/>
              <a:t>If ye </a:t>
            </a:r>
            <a:r>
              <a:rPr lang="en-US" sz="4800" b="1" dirty="0">
                <a:effectLst>
                  <a:glow rad="850900">
                    <a:srgbClr val="FF00FF"/>
                  </a:glow>
                </a:effectLst>
              </a:rPr>
              <a:t>love</a:t>
            </a:r>
            <a:r>
              <a:rPr lang="en-US" sz="4800" dirty="0"/>
              <a:t> me, </a:t>
            </a:r>
            <a:r>
              <a:rPr lang="en-US" sz="4800" b="1" u="sng" dirty="0">
                <a:solidFill>
                  <a:srgbClr val="00B0F0"/>
                </a:solidFill>
              </a:rPr>
              <a:t>keep my commandments</a:t>
            </a:r>
            <a:r>
              <a:rPr lang="en-US" sz="4800" dirty="0" smtClean="0"/>
              <a:t>.</a:t>
            </a:r>
          </a:p>
          <a:p>
            <a:endParaRPr lang="en-US" sz="1000" dirty="0"/>
          </a:p>
          <a:p>
            <a:r>
              <a:rPr lang="en-US" sz="4800" dirty="0"/>
              <a:t>1Jn 3:4 </a:t>
            </a:r>
            <a:r>
              <a:rPr lang="en-US" sz="4800" dirty="0" smtClean="0"/>
              <a:t>KJB </a:t>
            </a:r>
            <a:r>
              <a:rPr lang="en-US" sz="4800" dirty="0"/>
              <a:t>Whosoever </a:t>
            </a:r>
            <a:r>
              <a:rPr lang="en-US" sz="4800" dirty="0" err="1"/>
              <a:t>committeth</a:t>
            </a:r>
            <a:r>
              <a:rPr lang="en-US" sz="4800" dirty="0"/>
              <a:t> </a:t>
            </a:r>
            <a:r>
              <a:rPr lang="en-US" sz="4800" b="1" u="sng" dirty="0">
                <a:solidFill>
                  <a:srgbClr val="FFFF00"/>
                </a:solidFill>
              </a:rPr>
              <a:t>sin</a:t>
            </a:r>
            <a:r>
              <a:rPr lang="en-US" sz="4800" dirty="0"/>
              <a:t> </a:t>
            </a:r>
            <a:r>
              <a:rPr lang="en-US" sz="4800" dirty="0" err="1"/>
              <a:t>transgresseth</a:t>
            </a:r>
            <a:r>
              <a:rPr lang="en-US" sz="4800" dirty="0"/>
              <a:t> also the law: for </a:t>
            </a:r>
            <a:r>
              <a:rPr lang="en-US" sz="4800" b="1" u="sng" dirty="0">
                <a:solidFill>
                  <a:srgbClr val="FFFF00"/>
                </a:solidFill>
              </a:rPr>
              <a:t>sin is</a:t>
            </a:r>
            <a:r>
              <a:rPr lang="en-US" sz="4800" dirty="0"/>
              <a:t> </a:t>
            </a:r>
            <a:r>
              <a:rPr lang="en-US" sz="4800" b="1" dirty="0">
                <a:solidFill>
                  <a:schemeClr val="bg1"/>
                </a:solidFill>
                <a:effectLst>
                  <a:glow rad="850900">
                    <a:srgbClr val="FF0000"/>
                  </a:glow>
                </a:effectLst>
              </a:rPr>
              <a:t>the transgression of the </a:t>
            </a:r>
            <a:r>
              <a:rPr lang="en-US" sz="4800" b="1" dirty="0" smtClean="0">
                <a:solidFill>
                  <a:schemeClr val="bg1"/>
                </a:solidFill>
                <a:effectLst>
                  <a:glow rad="850900">
                    <a:srgbClr val="FF0000"/>
                  </a:glow>
                </a:effectLst>
              </a:rPr>
              <a:t>law</a:t>
            </a:r>
            <a:r>
              <a:rPr lang="en-US" sz="4800" dirty="0" smtClean="0"/>
              <a:t> (G458 - anomia).</a:t>
            </a:r>
            <a:endParaRPr lang="en-US" sz="4800" dirty="0"/>
          </a:p>
        </p:txBody>
      </p:sp>
    </p:spTree>
    <p:extLst>
      <p:ext uri="{BB962C8B-B14F-4D97-AF65-F5344CB8AC3E}">
        <p14:creationId xmlns:p14="http://schemas.microsoft.com/office/powerpoint/2010/main" val="1005099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al Crop 3 - Master Cop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General Crop 3 - Master Copy</Template>
  <TotalTime>247</TotalTime>
  <Words>1827</Words>
  <Application>Microsoft Office PowerPoint</Application>
  <PresentationFormat>Custom</PresentationFormat>
  <Paragraphs>131</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General Crop 3 - Master Copy</vt:lpstr>
      <vt:lpstr>PowerPoint Presentation</vt:lpstr>
      <vt:lpstr>Cross-Over Xperience - Part 1</vt:lpstr>
      <vt:lpstr>Testimonies for the Church Vol. 9, p. 11.1</vt:lpstr>
      <vt:lpstr>“… the final movements will be rapid ones. …”</vt:lpstr>
      <vt:lpstr>Matthew 24:11-12 KJB</vt:lpstr>
      <vt:lpstr>“… many false prophets shall rise …”</vt:lpstr>
      <vt:lpstr>Acts 20:28-30 KJB</vt:lpstr>
      <vt:lpstr>“… iniquity shall abound, the love of many shall wax cold …”</vt:lpstr>
      <vt:lpstr>“… iniquity (G458 – anomia) shall abound, the love of many shall wax cold …”</vt:lpstr>
      <vt:lpstr>2 Timothy 3:1-5 NKJV</vt:lpstr>
      <vt:lpstr>“… having a form of godliness but denying its power …”</vt:lpstr>
      <vt:lpstr>2 Timothy 3:13 NKJV</vt:lpstr>
      <vt:lpstr>Revelation 2:1-3 NKJV</vt:lpstr>
      <vt:lpstr>Revelation 2:4-5 NKJV</vt:lpstr>
      <vt:lpstr>“To the angel of the church …”</vt:lpstr>
      <vt:lpstr>Numbers 25 – Crossing Paths With Moabites, Balak and Balaam</vt:lpstr>
      <vt:lpstr>Numbers 25:1-3 KJB</vt:lpstr>
      <vt:lpstr>1. Know where you came from, where you are, and where you’re going.</vt:lpstr>
      <vt:lpstr>1. Know where you came from, where you are, and where you’re going.</vt:lpstr>
      <vt:lpstr>1. Know where you came from, where you are, and where you’re going.</vt:lpstr>
      <vt:lpstr>2. Know your surroundings and its influences.</vt:lpstr>
      <vt:lpstr>2. Know your surroundings and its influences.</vt:lpstr>
      <vt:lpstr>2. Know your surroundings and its influences.</vt:lpstr>
      <vt:lpstr>3. Who are your friends?  Know who are your true friends and who are not.</vt:lpstr>
      <vt:lpstr>3. Who are your friends?  Know who are your true friends and who are not.</vt:lpstr>
      <vt:lpstr>Our real Friend, should be the same as Abrahams’ …</vt:lpstr>
      <vt:lpstr>Our real Friend, should be the same as Moses’ …</vt:lpstr>
      <vt:lpstr>Our real Friend, should be Jesus …</vt:lpstr>
      <vt:lpstr>John 10:14 KJB</vt:lpstr>
      <vt:lpstr>James 4:4 KJB</vt:lpstr>
      <vt:lpstr>4. Know that there will be false prophets in the last days!</vt:lpstr>
      <vt:lpstr>4. Know that there will be false prophets in the last days!</vt:lpstr>
      <vt:lpstr>Matthew 24:3-5,11 NKJV</vt:lpstr>
      <vt:lpstr>Revelation 13:11-14 KJB</vt:lpstr>
      <vt:lpstr>Revelation 19:20 KJB</vt:lpstr>
      <vt:lpstr>Revelation 16:13 KJB</vt:lpstr>
      <vt:lpstr>5. Beware of leaders that lead you to apostasy!</vt:lpstr>
      <vt:lpstr>Patriarchs and Prophets p. 455.2 …</vt:lpstr>
      <vt:lpstr>Patriarchs and Prophets p. 455.2</vt:lpstr>
      <vt:lpstr>God wants to save people whom He loves, and destroy sin which He hates, but …</vt:lpstr>
      <vt:lpstr>1 Corinthians 10:6-8 KJB</vt:lpstr>
      <vt:lpstr>1 Corinthians 10:9-12 KJB</vt:lpstr>
      <vt:lpstr>Romans 5:20-21 NKJV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AWHN</dc:creator>
  <cp:lastModifiedBy>AWHN</cp:lastModifiedBy>
  <cp:revision>116</cp:revision>
  <dcterms:created xsi:type="dcterms:W3CDTF">2019-03-04T23:16:48Z</dcterms:created>
  <dcterms:modified xsi:type="dcterms:W3CDTF">2019-03-05T15:22:01Z</dcterms:modified>
</cp:coreProperties>
</file>