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1222" r:id="rId2"/>
    <p:sldId id="1200" r:id="rId3"/>
    <p:sldId id="1234" r:id="rId4"/>
    <p:sldId id="1236" r:id="rId5"/>
    <p:sldId id="1237" r:id="rId6"/>
    <p:sldId id="1238" r:id="rId7"/>
    <p:sldId id="1239" r:id="rId8"/>
    <p:sldId id="1240" r:id="rId9"/>
    <p:sldId id="1241" r:id="rId10"/>
    <p:sldId id="1220" r:id="rId11"/>
    <p:sldId id="1243" r:id="rId12"/>
    <p:sldId id="1246" r:id="rId13"/>
    <p:sldId id="1285" r:id="rId14"/>
    <p:sldId id="1244" r:id="rId15"/>
    <p:sldId id="1245" r:id="rId16"/>
    <p:sldId id="1247" r:id="rId17"/>
    <p:sldId id="1248" r:id="rId18"/>
    <p:sldId id="1287" r:id="rId19"/>
    <p:sldId id="1286" r:id="rId20"/>
    <p:sldId id="1296" r:id="rId21"/>
    <p:sldId id="1288" r:id="rId22"/>
    <p:sldId id="1249" r:id="rId23"/>
    <p:sldId id="1283" r:id="rId24"/>
    <p:sldId id="1284" r:id="rId25"/>
    <p:sldId id="1250" r:id="rId26"/>
    <p:sldId id="1291" r:id="rId27"/>
    <p:sldId id="1290" r:id="rId28"/>
    <p:sldId id="1294" r:id="rId29"/>
    <p:sldId id="1292" r:id="rId30"/>
    <p:sldId id="1293" r:id="rId31"/>
    <p:sldId id="1295" r:id="rId32"/>
    <p:sldId id="1252" r:id="rId33"/>
    <p:sldId id="1251" r:id="rId34"/>
    <p:sldId id="1253" r:id="rId35"/>
    <p:sldId id="1254" r:id="rId36"/>
    <p:sldId id="1255" r:id="rId37"/>
    <p:sldId id="1264" r:id="rId38"/>
    <p:sldId id="1266" r:id="rId39"/>
    <p:sldId id="1267" r:id="rId40"/>
    <p:sldId id="1268" r:id="rId41"/>
    <p:sldId id="1269" r:id="rId42"/>
    <p:sldId id="1270" r:id="rId43"/>
    <p:sldId id="1271" r:id="rId44"/>
    <p:sldId id="1272" r:id="rId45"/>
    <p:sldId id="1273" r:id="rId46"/>
    <p:sldId id="1274" r:id="rId47"/>
    <p:sldId id="1275" r:id="rId48"/>
    <p:sldId id="1289" r:id="rId49"/>
    <p:sldId id="1276" r:id="rId50"/>
    <p:sldId id="1277" r:id="rId51"/>
    <p:sldId id="1278" r:id="rId52"/>
    <p:sldId id="1279" r:id="rId53"/>
    <p:sldId id="1265" r:id="rId54"/>
    <p:sldId id="1280" r:id="rId55"/>
    <p:sldId id="1207" r:id="rId56"/>
    <p:sldId id="1256" r:id="rId57"/>
    <p:sldId id="1257" r:id="rId58"/>
    <p:sldId id="1282" r:id="rId59"/>
    <p:sldId id="1281" r:id="rId60"/>
    <p:sldId id="1258" r:id="rId61"/>
    <p:sldId id="1259" r:id="rId62"/>
    <p:sldId id="1260" r:id="rId63"/>
    <p:sldId id="1261" r:id="rId64"/>
    <p:sldId id="1262" r:id="rId65"/>
    <p:sldId id="1297" r:id="rId66"/>
    <p:sldId id="129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74" d="100"/>
          <a:sy n="74" d="100"/>
        </p:scale>
        <p:origin x="-582"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E2C89-24E7-44B2-ABE7-E40E2AA49E72}" type="datetimeFigureOut">
              <a:rPr lang="en-US" smtClean="0"/>
              <a:t>3/3/2019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E416-27E1-44BA-9F0D-5643F51B62DA}" type="slidenum">
              <a:rPr lang="en-US" smtClean="0"/>
              <a:t>‹#›</a:t>
            </a:fld>
            <a:endParaRPr lang="en-US"/>
          </a:p>
        </p:txBody>
      </p:sp>
    </p:spTree>
    <p:extLst>
      <p:ext uri="{BB962C8B-B14F-4D97-AF65-F5344CB8AC3E}">
        <p14:creationId xmlns:p14="http://schemas.microsoft.com/office/powerpoint/2010/main" val="12446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0629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48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943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891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766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20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568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347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710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814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053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8817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0346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928"/>
            <a:ext cx="12192000" cy="1200329"/>
          </a:xfrm>
          <a:prstGeom prst="rect">
            <a:avLst/>
          </a:prstGeom>
          <a:noFill/>
        </p:spPr>
        <p:txBody>
          <a:bodyPr wrap="square" rtlCol="0">
            <a:spAutoFit/>
          </a:bodyPr>
          <a:lstStyle/>
          <a:p>
            <a:pPr algn="ctr"/>
            <a:r>
              <a:rPr lang="en-US" sz="7200" b="1" dirty="0" smtClean="0">
                <a:latin typeface="Times New Roman" panose="02020603050405020304" pitchFamily="18" charset="0"/>
                <a:cs typeface="Times New Roman" panose="02020603050405020304" pitchFamily="18" charset="0"/>
              </a:rPr>
              <a:t>Samson - Judges 13:1-16:31</a:t>
            </a:r>
            <a:endParaRPr lang="en-US" sz="7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550" y="1185401"/>
            <a:ext cx="7454900" cy="5003800"/>
          </a:xfrm>
          <a:prstGeom prst="rect">
            <a:avLst/>
          </a:prstGeom>
        </p:spPr>
      </p:pic>
    </p:spTree>
    <p:extLst>
      <p:ext uri="{BB962C8B-B14F-4D97-AF65-F5344CB8AC3E}">
        <p14:creationId xmlns:p14="http://schemas.microsoft.com/office/powerpoint/2010/main" val="271497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Judges 13:7,13-14 KJB</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77500" lnSpcReduction="20000"/>
          </a:bodyPr>
          <a:lstStyle/>
          <a:p>
            <a:r>
              <a:rPr lang="en-US" sz="4800" dirty="0" err="1"/>
              <a:t>Jdg</a:t>
            </a:r>
            <a:r>
              <a:rPr lang="en-US" sz="4800" dirty="0"/>
              <a:t> 13:7  But he said unto me, Behold, thou shalt conceive, and bear </a:t>
            </a:r>
            <a:r>
              <a:rPr lang="en-US" sz="4800" b="1" dirty="0">
                <a:solidFill>
                  <a:srgbClr val="FFFF00"/>
                </a:solidFill>
              </a:rPr>
              <a:t>a son; and now drink no wine nor strong drink, neither eat any unclean </a:t>
            </a:r>
            <a:r>
              <a:rPr lang="en-US" sz="4800" b="1" i="1" dirty="0">
                <a:solidFill>
                  <a:srgbClr val="FFFF00"/>
                </a:solidFill>
              </a:rPr>
              <a:t>thing:</a:t>
            </a:r>
            <a:r>
              <a:rPr lang="en-US" sz="4800" b="1" dirty="0">
                <a:solidFill>
                  <a:srgbClr val="FFFF00"/>
                </a:solidFill>
              </a:rPr>
              <a:t> for the child shall be a </a:t>
            </a:r>
            <a:r>
              <a:rPr lang="en-US" sz="4800" b="1" dirty="0" err="1">
                <a:solidFill>
                  <a:srgbClr val="FFFF00"/>
                </a:solidFill>
              </a:rPr>
              <a:t>Nazarite</a:t>
            </a:r>
            <a:r>
              <a:rPr lang="en-US" sz="4800" b="1" dirty="0">
                <a:solidFill>
                  <a:srgbClr val="FFFF00"/>
                </a:solidFill>
              </a:rPr>
              <a:t> to God from the womb to the day of his </a:t>
            </a:r>
            <a:r>
              <a:rPr lang="en-US" sz="4800" b="1" dirty="0" smtClean="0">
                <a:solidFill>
                  <a:srgbClr val="FFFF00"/>
                </a:solidFill>
              </a:rPr>
              <a:t>death</a:t>
            </a:r>
            <a:r>
              <a:rPr lang="en-US" sz="4800" dirty="0" smtClean="0"/>
              <a:t>.</a:t>
            </a:r>
          </a:p>
          <a:p>
            <a:endParaRPr lang="en-US" sz="1300" dirty="0"/>
          </a:p>
          <a:p>
            <a:r>
              <a:rPr lang="en-US" sz="4800" dirty="0" err="1" smtClean="0"/>
              <a:t>Jdg</a:t>
            </a:r>
            <a:r>
              <a:rPr lang="en-US" sz="4800" dirty="0" smtClean="0"/>
              <a:t> </a:t>
            </a:r>
            <a:r>
              <a:rPr lang="en-US" sz="4800" dirty="0"/>
              <a:t>13:13  And the angel of the LORD said unto </a:t>
            </a:r>
            <a:r>
              <a:rPr lang="en-US" sz="4800" dirty="0" err="1"/>
              <a:t>Manoah</a:t>
            </a:r>
            <a:r>
              <a:rPr lang="en-US" sz="4800" dirty="0"/>
              <a:t>, Of all that I said unto the woman let her </a:t>
            </a:r>
            <a:r>
              <a:rPr lang="en-US" sz="4800" dirty="0" smtClean="0"/>
              <a:t>beware.</a:t>
            </a:r>
            <a:endParaRPr lang="en-US" sz="4800" dirty="0"/>
          </a:p>
          <a:p>
            <a:endParaRPr lang="en-US" sz="1300" dirty="0"/>
          </a:p>
          <a:p>
            <a:r>
              <a:rPr lang="en-US" sz="4800" dirty="0" err="1" smtClean="0"/>
              <a:t>Jdg</a:t>
            </a:r>
            <a:r>
              <a:rPr lang="en-US" sz="4800" dirty="0" smtClean="0"/>
              <a:t> </a:t>
            </a:r>
            <a:r>
              <a:rPr lang="en-US" sz="4800" dirty="0"/>
              <a:t>13:14  She may </a:t>
            </a:r>
            <a:r>
              <a:rPr lang="en-US" sz="4800" b="1" dirty="0">
                <a:solidFill>
                  <a:srgbClr val="FFFF00"/>
                </a:solidFill>
              </a:rPr>
              <a:t>not eat of any </a:t>
            </a:r>
            <a:r>
              <a:rPr lang="en-US" sz="4800" b="1" i="1" dirty="0">
                <a:solidFill>
                  <a:srgbClr val="FFFF00"/>
                </a:solidFill>
              </a:rPr>
              <a:t>thing</a:t>
            </a:r>
            <a:r>
              <a:rPr lang="en-US" sz="4800" b="1" dirty="0">
                <a:solidFill>
                  <a:srgbClr val="FFFF00"/>
                </a:solidFill>
              </a:rPr>
              <a:t> that cometh of the vine, neither let her drink wine or strong drink, nor eat any unclean </a:t>
            </a:r>
            <a:r>
              <a:rPr lang="en-US" sz="4800" b="1" i="1" dirty="0">
                <a:solidFill>
                  <a:srgbClr val="FFFF00"/>
                </a:solidFill>
              </a:rPr>
              <a:t>thing</a:t>
            </a:r>
            <a:r>
              <a:rPr lang="en-US" sz="4800" i="1" dirty="0"/>
              <a:t>:</a:t>
            </a:r>
            <a:r>
              <a:rPr lang="en-US" sz="4800" dirty="0"/>
              <a:t> all that I commanded her let her observe</a:t>
            </a:r>
            <a:r>
              <a:rPr lang="en-US" sz="4800" dirty="0" smtClean="0"/>
              <a:t>.</a:t>
            </a:r>
            <a:endParaRPr lang="en-US" sz="4800" dirty="0"/>
          </a:p>
        </p:txBody>
      </p:sp>
    </p:spTree>
    <p:extLst>
      <p:ext uri="{BB962C8B-B14F-4D97-AF65-F5344CB8AC3E}">
        <p14:creationId xmlns:p14="http://schemas.microsoft.com/office/powerpoint/2010/main" val="651180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200329"/>
          </a:xfrm>
          <a:prstGeom prst="rect">
            <a:avLst/>
          </a:prstGeom>
          <a:noFill/>
        </p:spPr>
        <p:txBody>
          <a:bodyPr wrap="square" rtlCol="0">
            <a:spAutoFit/>
          </a:bodyPr>
          <a:lstStyle/>
          <a:p>
            <a:pPr algn="ctr"/>
            <a:r>
              <a:rPr lang="en-US" sz="7200" b="1" dirty="0" smtClean="0">
                <a:latin typeface="Times New Roman" panose="02020603050405020304" pitchFamily="18" charset="0"/>
                <a:cs typeface="Times New Roman" panose="02020603050405020304" pitchFamily="18" charset="0"/>
              </a:rPr>
              <a:t>The </a:t>
            </a:r>
            <a:r>
              <a:rPr lang="en-US" sz="7200" b="1" dirty="0" err="1" smtClean="0">
                <a:latin typeface="Times New Roman" panose="02020603050405020304" pitchFamily="18" charset="0"/>
                <a:cs typeface="Times New Roman" panose="02020603050405020304" pitchFamily="18" charset="0"/>
              </a:rPr>
              <a:t>Nazarite</a:t>
            </a:r>
            <a:r>
              <a:rPr lang="en-US" sz="7200" b="1" dirty="0" smtClean="0">
                <a:latin typeface="Times New Roman" panose="02020603050405020304" pitchFamily="18" charset="0"/>
                <a:cs typeface="Times New Roman" panose="02020603050405020304" pitchFamily="18" charset="0"/>
              </a:rPr>
              <a:t> Vow</a:t>
            </a:r>
            <a:endParaRPr lang="en-US" sz="7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1200329"/>
            <a:ext cx="9702800" cy="5143500"/>
          </a:xfrm>
          <a:prstGeom prst="rect">
            <a:avLst/>
          </a:prstGeom>
        </p:spPr>
      </p:pic>
    </p:spTree>
    <p:extLst>
      <p:ext uri="{BB962C8B-B14F-4D97-AF65-F5344CB8AC3E}">
        <p14:creationId xmlns:p14="http://schemas.microsoft.com/office/powerpoint/2010/main" val="1687188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Numbers </a:t>
            </a:r>
            <a:r>
              <a:rPr lang="en-US" sz="6000" b="1" dirty="0" smtClean="0">
                <a:solidFill>
                  <a:prstClr val="white"/>
                </a:solidFill>
                <a:latin typeface="Times New Roman" panose="02020603050405020304" pitchFamily="18" charset="0"/>
                <a:cs typeface="Times New Roman" panose="02020603050405020304" pitchFamily="18" charset="0"/>
              </a:rPr>
              <a:t>6:1-4 …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92500" lnSpcReduction="20000"/>
          </a:bodyPr>
          <a:lstStyle/>
          <a:p>
            <a:r>
              <a:rPr lang="en-US" sz="4800" dirty="0">
                <a:solidFill>
                  <a:prstClr val="white"/>
                </a:solidFill>
                <a:latin typeface="Times New Roman" panose="02020603050405020304" pitchFamily="18" charset="0"/>
                <a:cs typeface="Times New Roman" panose="02020603050405020304" pitchFamily="18" charset="0"/>
              </a:rPr>
              <a:t> </a:t>
            </a:r>
            <a:r>
              <a:rPr lang="en-US" sz="4800" baseline="30000" dirty="0" smtClean="0">
                <a:latin typeface="Times New Roman" panose="02020603050405020304" pitchFamily="18" charset="0"/>
                <a:cs typeface="Times New Roman" panose="02020603050405020304" pitchFamily="18" charset="0"/>
              </a:rPr>
              <a:t>1</a:t>
            </a:r>
            <a:r>
              <a:rPr lang="en-US" sz="4800" baseline="30000" dirty="0">
                <a:latin typeface="Times New Roman" panose="02020603050405020304" pitchFamily="18" charset="0"/>
                <a:cs typeface="Times New Roman" panose="02020603050405020304" pitchFamily="18" charset="0"/>
              </a:rPr>
              <a:t> </a:t>
            </a:r>
            <a:r>
              <a:rPr lang="en-US" sz="4800" dirty="0" smtClean="0">
                <a:solidFill>
                  <a:prstClr val="white"/>
                </a:solidFill>
                <a:latin typeface="Times New Roman" panose="02020603050405020304" pitchFamily="18" charset="0"/>
                <a:cs typeface="Times New Roman" panose="02020603050405020304" pitchFamily="18" charset="0"/>
              </a:rPr>
              <a:t>Then </a:t>
            </a:r>
            <a:r>
              <a:rPr lang="en-US" sz="4800" dirty="0">
                <a:solidFill>
                  <a:prstClr val="white"/>
                </a:solidFill>
                <a:latin typeface="Times New Roman" panose="02020603050405020304" pitchFamily="18" charset="0"/>
                <a:cs typeface="Times New Roman" panose="02020603050405020304" pitchFamily="18" charset="0"/>
              </a:rPr>
              <a:t>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spoke to Moses, saying, </a:t>
            </a:r>
            <a:r>
              <a:rPr lang="en-US" sz="4800" baseline="30000" dirty="0">
                <a:solidFill>
                  <a:prstClr val="white"/>
                </a:solidFill>
                <a:latin typeface="Times New Roman" panose="02020603050405020304" pitchFamily="18" charset="0"/>
                <a:cs typeface="Times New Roman" panose="02020603050405020304" pitchFamily="18" charset="0"/>
              </a:rPr>
              <a:t>2 </a:t>
            </a:r>
            <a:r>
              <a:rPr lang="en-US" sz="4800" dirty="0">
                <a:solidFill>
                  <a:prstClr val="white"/>
                </a:solidFill>
                <a:latin typeface="Times New Roman" panose="02020603050405020304" pitchFamily="18" charset="0"/>
                <a:cs typeface="Times New Roman" panose="02020603050405020304" pitchFamily="18" charset="0"/>
              </a:rPr>
              <a:t>“Speak to the children of Israel, and say to them: ‘When either a man or woman consecrates an offering to take the vow of a </a:t>
            </a:r>
            <a:r>
              <a:rPr lang="en-US" sz="4800" dirty="0" err="1">
                <a:solidFill>
                  <a:srgbClr val="FFFF00"/>
                </a:solidFill>
                <a:latin typeface="Times New Roman" panose="02020603050405020304" pitchFamily="18" charset="0"/>
                <a:cs typeface="Times New Roman" panose="02020603050405020304" pitchFamily="18" charset="0"/>
              </a:rPr>
              <a:t>Nazirite</a:t>
            </a:r>
            <a:r>
              <a:rPr lang="en-US" sz="4800" dirty="0">
                <a:solidFill>
                  <a:prstClr val="white"/>
                </a:solidFill>
                <a:latin typeface="Times New Roman" panose="02020603050405020304" pitchFamily="18" charset="0"/>
                <a:cs typeface="Times New Roman" panose="02020603050405020304" pitchFamily="18" charset="0"/>
              </a:rPr>
              <a:t>, to </a:t>
            </a:r>
            <a:r>
              <a:rPr lang="en-US" sz="4800" u="sng" dirty="0">
                <a:solidFill>
                  <a:srgbClr val="FFFF00"/>
                </a:solidFill>
                <a:latin typeface="Times New Roman" panose="02020603050405020304" pitchFamily="18" charset="0"/>
                <a:cs typeface="Times New Roman" panose="02020603050405020304" pitchFamily="18" charset="0"/>
              </a:rPr>
              <a:t>separate</a:t>
            </a:r>
            <a:r>
              <a:rPr lang="en-US" sz="4800" dirty="0">
                <a:solidFill>
                  <a:prstClr val="white"/>
                </a:solidFill>
                <a:latin typeface="Times New Roman" panose="02020603050405020304" pitchFamily="18" charset="0"/>
                <a:cs typeface="Times New Roman" panose="02020603050405020304" pitchFamily="18" charset="0"/>
              </a:rPr>
              <a:t> himself to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a:t>
            </a:r>
            <a:r>
              <a:rPr lang="en-US" sz="4800" baseline="30000" dirty="0">
                <a:solidFill>
                  <a:prstClr val="white"/>
                </a:solidFill>
                <a:latin typeface="Times New Roman" panose="02020603050405020304" pitchFamily="18" charset="0"/>
                <a:cs typeface="Times New Roman" panose="02020603050405020304" pitchFamily="18" charset="0"/>
              </a:rPr>
              <a:t>3 </a:t>
            </a:r>
            <a:r>
              <a:rPr lang="en-US" sz="4800" dirty="0">
                <a:solidFill>
                  <a:prstClr val="white"/>
                </a:solidFill>
                <a:latin typeface="Times New Roman" panose="02020603050405020304" pitchFamily="18" charset="0"/>
                <a:cs typeface="Times New Roman" panose="02020603050405020304" pitchFamily="18" charset="0"/>
              </a:rPr>
              <a:t>he shall </a:t>
            </a:r>
            <a:r>
              <a:rPr lang="en-US" sz="4800" u="sng" dirty="0">
                <a:solidFill>
                  <a:srgbClr val="FFFF00"/>
                </a:solidFill>
                <a:latin typeface="Times New Roman" panose="02020603050405020304" pitchFamily="18" charset="0"/>
                <a:cs typeface="Times New Roman" panose="02020603050405020304" pitchFamily="18" charset="0"/>
              </a:rPr>
              <a:t>separate</a:t>
            </a:r>
            <a:r>
              <a:rPr lang="en-US" sz="4800" dirty="0">
                <a:solidFill>
                  <a:prstClr val="white"/>
                </a:solidFill>
                <a:latin typeface="Times New Roman" panose="02020603050405020304" pitchFamily="18" charset="0"/>
                <a:cs typeface="Times New Roman" panose="02020603050405020304" pitchFamily="18" charset="0"/>
              </a:rPr>
              <a:t> himself from wine and </a:t>
            </a:r>
            <a:r>
              <a:rPr lang="en-US" sz="4800" i="1" dirty="0">
                <a:solidFill>
                  <a:prstClr val="white"/>
                </a:solidFill>
                <a:latin typeface="Times New Roman" panose="02020603050405020304" pitchFamily="18" charset="0"/>
                <a:cs typeface="Times New Roman" panose="02020603050405020304" pitchFamily="18" charset="0"/>
              </a:rPr>
              <a:t>similar</a:t>
            </a:r>
            <a:r>
              <a:rPr lang="en-US" sz="4800" dirty="0">
                <a:solidFill>
                  <a:prstClr val="white"/>
                </a:solidFill>
                <a:latin typeface="Times New Roman" panose="02020603050405020304" pitchFamily="18" charset="0"/>
                <a:cs typeface="Times New Roman" panose="02020603050405020304" pitchFamily="18" charset="0"/>
              </a:rPr>
              <a:t> drink; he shall drink neither vinegar made from wine nor vinegar made from </a:t>
            </a:r>
            <a:r>
              <a:rPr lang="en-US" sz="4800" i="1" dirty="0">
                <a:solidFill>
                  <a:prstClr val="white"/>
                </a:solidFill>
                <a:latin typeface="Times New Roman" panose="02020603050405020304" pitchFamily="18" charset="0"/>
                <a:cs typeface="Times New Roman" panose="02020603050405020304" pitchFamily="18" charset="0"/>
              </a:rPr>
              <a:t>similar</a:t>
            </a:r>
            <a:r>
              <a:rPr lang="en-US" sz="4800" dirty="0">
                <a:solidFill>
                  <a:prstClr val="white"/>
                </a:solidFill>
                <a:latin typeface="Times New Roman" panose="02020603050405020304" pitchFamily="18" charset="0"/>
                <a:cs typeface="Times New Roman" panose="02020603050405020304" pitchFamily="18" charset="0"/>
              </a:rPr>
              <a:t> drink; neither shall he drink any grape juice, nor eat fresh grapes or raisins. </a:t>
            </a:r>
            <a:r>
              <a:rPr lang="en-US" sz="4800" baseline="30000" dirty="0">
                <a:solidFill>
                  <a:prstClr val="white"/>
                </a:solidFill>
                <a:latin typeface="Times New Roman" panose="02020603050405020304" pitchFamily="18" charset="0"/>
                <a:cs typeface="Times New Roman" panose="02020603050405020304" pitchFamily="18" charset="0"/>
              </a:rPr>
              <a:t>4 </a:t>
            </a:r>
            <a:r>
              <a:rPr lang="en-US" sz="4800" dirty="0">
                <a:solidFill>
                  <a:prstClr val="white"/>
                </a:solidFill>
                <a:latin typeface="Times New Roman" panose="02020603050405020304" pitchFamily="18" charset="0"/>
                <a:cs typeface="Times New Roman" panose="02020603050405020304" pitchFamily="18" charset="0"/>
              </a:rPr>
              <a:t>All the days of his </a:t>
            </a:r>
            <a:r>
              <a:rPr lang="en-US" sz="4800" u="sng" dirty="0">
                <a:solidFill>
                  <a:srgbClr val="FFFF00"/>
                </a:solidFill>
                <a:latin typeface="Times New Roman" panose="02020603050405020304" pitchFamily="18" charset="0"/>
                <a:cs typeface="Times New Roman" panose="02020603050405020304" pitchFamily="18" charset="0"/>
              </a:rPr>
              <a:t>separation</a:t>
            </a:r>
            <a:r>
              <a:rPr lang="en-US" sz="4800" dirty="0">
                <a:solidFill>
                  <a:prstClr val="white"/>
                </a:solidFill>
                <a:latin typeface="Times New Roman" panose="02020603050405020304" pitchFamily="18" charset="0"/>
                <a:cs typeface="Times New Roman" panose="02020603050405020304" pitchFamily="18" charset="0"/>
              </a:rPr>
              <a:t> he shall eat nothing that is produced by the grapevine, from seed to skin</a:t>
            </a:r>
            <a:r>
              <a:rPr lang="en-US" sz="4800" dirty="0" smtClean="0">
                <a:solidFill>
                  <a:prstClr val="white"/>
                </a:solidFill>
                <a:latin typeface="Times New Roman" panose="02020603050405020304" pitchFamily="18" charset="0"/>
                <a:cs typeface="Times New Roman" panose="02020603050405020304" pitchFamily="18" charset="0"/>
              </a:rPr>
              <a: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35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Numbers </a:t>
            </a:r>
            <a:r>
              <a:rPr lang="en-US" sz="6000" b="1" dirty="0" smtClean="0">
                <a:solidFill>
                  <a:prstClr val="white"/>
                </a:solidFill>
                <a:latin typeface="Times New Roman" panose="02020603050405020304" pitchFamily="18" charset="0"/>
                <a:cs typeface="Times New Roman" panose="02020603050405020304" pitchFamily="18" charset="0"/>
              </a:rPr>
              <a:t>6:5-8 … </a:t>
            </a:r>
            <a:r>
              <a:rPr lang="en-US" sz="6000" b="1" dirty="0" smtClean="0">
                <a:solidFill>
                  <a:prstClr val="white"/>
                </a:solidFill>
                <a:latin typeface="Times New Roman" panose="02020603050405020304" pitchFamily="18" charset="0"/>
                <a:cs typeface="Times New Roman" panose="02020603050405020304" pitchFamily="18" charset="0"/>
              </a:rPr>
              <a:t>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92500" lnSpcReduction="20000"/>
          </a:bodyPr>
          <a:lstStyle/>
          <a:p>
            <a:r>
              <a:rPr lang="en-US" sz="4800" baseline="30000" dirty="0">
                <a:solidFill>
                  <a:prstClr val="white"/>
                </a:solidFill>
                <a:latin typeface="Times New Roman" panose="02020603050405020304" pitchFamily="18" charset="0"/>
                <a:cs typeface="Times New Roman" panose="02020603050405020304" pitchFamily="18" charset="0"/>
              </a:rPr>
              <a:t>5 </a:t>
            </a:r>
            <a:r>
              <a:rPr lang="en-US" sz="4800" dirty="0">
                <a:solidFill>
                  <a:prstClr val="white"/>
                </a:solidFill>
                <a:latin typeface="Times New Roman" panose="02020603050405020304" pitchFamily="18" charset="0"/>
                <a:cs typeface="Times New Roman" panose="02020603050405020304" pitchFamily="18" charset="0"/>
              </a:rPr>
              <a:t>‘All the days of the vow of his </a:t>
            </a:r>
            <a:r>
              <a:rPr lang="en-US" sz="4800" u="sng" dirty="0">
                <a:solidFill>
                  <a:srgbClr val="FFFF00"/>
                </a:solidFill>
                <a:latin typeface="Times New Roman" panose="02020603050405020304" pitchFamily="18" charset="0"/>
                <a:cs typeface="Times New Roman" panose="02020603050405020304" pitchFamily="18" charset="0"/>
              </a:rPr>
              <a:t>separation</a:t>
            </a:r>
            <a:r>
              <a:rPr lang="en-US" sz="4800" dirty="0">
                <a:solidFill>
                  <a:prstClr val="white"/>
                </a:solidFill>
                <a:latin typeface="Times New Roman" panose="02020603050405020304" pitchFamily="18" charset="0"/>
                <a:cs typeface="Times New Roman" panose="02020603050405020304" pitchFamily="18" charset="0"/>
              </a:rPr>
              <a:t> no razor shall come upon his head; until the days are fulfilled for which he </a:t>
            </a:r>
            <a:r>
              <a:rPr lang="en-US" sz="4800" u="sng" dirty="0">
                <a:solidFill>
                  <a:srgbClr val="FFFF00"/>
                </a:solidFill>
                <a:latin typeface="Times New Roman" panose="02020603050405020304" pitchFamily="18" charset="0"/>
                <a:cs typeface="Times New Roman" panose="02020603050405020304" pitchFamily="18" charset="0"/>
              </a:rPr>
              <a:t>separated</a:t>
            </a:r>
            <a:r>
              <a:rPr lang="en-US" sz="4800" dirty="0">
                <a:solidFill>
                  <a:prstClr val="white"/>
                </a:solidFill>
                <a:latin typeface="Times New Roman" panose="02020603050405020304" pitchFamily="18" charset="0"/>
                <a:cs typeface="Times New Roman" panose="02020603050405020304" pitchFamily="18" charset="0"/>
              </a:rPr>
              <a:t> himself to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he shall be </a:t>
            </a:r>
            <a:r>
              <a:rPr lang="en-US" sz="4800" u="sng" dirty="0">
                <a:solidFill>
                  <a:srgbClr val="FFFF00"/>
                </a:solidFill>
                <a:latin typeface="Times New Roman" panose="02020603050405020304" pitchFamily="18" charset="0"/>
                <a:cs typeface="Times New Roman" panose="02020603050405020304" pitchFamily="18" charset="0"/>
              </a:rPr>
              <a:t>holy</a:t>
            </a:r>
            <a:r>
              <a:rPr lang="en-US" sz="4800" dirty="0">
                <a:solidFill>
                  <a:prstClr val="white"/>
                </a:solidFill>
                <a:latin typeface="Times New Roman" panose="02020603050405020304" pitchFamily="18" charset="0"/>
                <a:cs typeface="Times New Roman" panose="02020603050405020304" pitchFamily="18" charset="0"/>
              </a:rPr>
              <a:t>. </a:t>
            </a:r>
            <a:r>
              <a:rPr lang="en-US" sz="4800" i="1" dirty="0">
                <a:solidFill>
                  <a:prstClr val="white"/>
                </a:solidFill>
                <a:latin typeface="Times New Roman" panose="02020603050405020304" pitchFamily="18" charset="0"/>
                <a:cs typeface="Times New Roman" panose="02020603050405020304" pitchFamily="18" charset="0"/>
              </a:rPr>
              <a:t>Then</a:t>
            </a:r>
            <a:r>
              <a:rPr lang="en-US" sz="4800" dirty="0">
                <a:solidFill>
                  <a:prstClr val="white"/>
                </a:solidFill>
                <a:latin typeface="Times New Roman" panose="02020603050405020304" pitchFamily="18" charset="0"/>
                <a:cs typeface="Times New Roman" panose="02020603050405020304" pitchFamily="18" charset="0"/>
              </a:rPr>
              <a:t> he shall let the locks of the hair of his head grow. </a:t>
            </a:r>
            <a:r>
              <a:rPr lang="en-US" sz="4800" baseline="30000" dirty="0">
                <a:solidFill>
                  <a:prstClr val="white"/>
                </a:solidFill>
                <a:latin typeface="Times New Roman" panose="02020603050405020304" pitchFamily="18" charset="0"/>
                <a:cs typeface="Times New Roman" panose="02020603050405020304" pitchFamily="18" charset="0"/>
              </a:rPr>
              <a:t>6 </a:t>
            </a:r>
            <a:r>
              <a:rPr lang="en-US" sz="4800" dirty="0">
                <a:solidFill>
                  <a:prstClr val="white"/>
                </a:solidFill>
                <a:latin typeface="Times New Roman" panose="02020603050405020304" pitchFamily="18" charset="0"/>
                <a:cs typeface="Times New Roman" panose="02020603050405020304" pitchFamily="18" charset="0"/>
              </a:rPr>
              <a:t>All the days that he </a:t>
            </a:r>
            <a:r>
              <a:rPr lang="en-US" sz="4800" u="sng" dirty="0">
                <a:solidFill>
                  <a:srgbClr val="FFFF00"/>
                </a:solidFill>
                <a:latin typeface="Times New Roman" panose="02020603050405020304" pitchFamily="18" charset="0"/>
                <a:cs typeface="Times New Roman" panose="02020603050405020304" pitchFamily="18" charset="0"/>
              </a:rPr>
              <a:t>separates</a:t>
            </a:r>
            <a:r>
              <a:rPr lang="en-US" sz="4800" dirty="0">
                <a:solidFill>
                  <a:prstClr val="white"/>
                </a:solidFill>
                <a:latin typeface="Times New Roman" panose="02020603050405020304" pitchFamily="18" charset="0"/>
                <a:cs typeface="Times New Roman" panose="02020603050405020304" pitchFamily="18" charset="0"/>
              </a:rPr>
              <a:t> himself to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he shall not go near a dead body. </a:t>
            </a:r>
            <a:r>
              <a:rPr lang="en-US" sz="4800" baseline="30000" dirty="0">
                <a:solidFill>
                  <a:prstClr val="white"/>
                </a:solidFill>
                <a:latin typeface="Times New Roman" panose="02020603050405020304" pitchFamily="18" charset="0"/>
                <a:cs typeface="Times New Roman" panose="02020603050405020304" pitchFamily="18" charset="0"/>
              </a:rPr>
              <a:t>7 </a:t>
            </a:r>
            <a:r>
              <a:rPr lang="en-US" sz="4800" dirty="0">
                <a:solidFill>
                  <a:prstClr val="white"/>
                </a:solidFill>
                <a:latin typeface="Times New Roman" panose="02020603050405020304" pitchFamily="18" charset="0"/>
                <a:cs typeface="Times New Roman" panose="02020603050405020304" pitchFamily="18" charset="0"/>
              </a:rPr>
              <a:t>He shall not make himself unclean even for his father or his mother, for his brother or his sister, when they die, because his </a:t>
            </a:r>
            <a:r>
              <a:rPr lang="en-US" sz="4800" u="sng" dirty="0">
                <a:solidFill>
                  <a:srgbClr val="FFFF00"/>
                </a:solidFill>
                <a:latin typeface="Times New Roman" panose="02020603050405020304" pitchFamily="18" charset="0"/>
                <a:cs typeface="Times New Roman" panose="02020603050405020304" pitchFamily="18" charset="0"/>
              </a:rPr>
              <a:t>separation</a:t>
            </a:r>
            <a:r>
              <a:rPr lang="en-US" sz="4800" dirty="0">
                <a:solidFill>
                  <a:prstClr val="white"/>
                </a:solidFill>
                <a:latin typeface="Times New Roman" panose="02020603050405020304" pitchFamily="18" charset="0"/>
                <a:cs typeface="Times New Roman" panose="02020603050405020304" pitchFamily="18" charset="0"/>
              </a:rPr>
              <a:t> to God </a:t>
            </a:r>
            <a:r>
              <a:rPr lang="en-US" sz="4800" i="1" dirty="0">
                <a:solidFill>
                  <a:prstClr val="white"/>
                </a:solidFill>
                <a:latin typeface="Times New Roman" panose="02020603050405020304" pitchFamily="18" charset="0"/>
                <a:cs typeface="Times New Roman" panose="02020603050405020304" pitchFamily="18" charset="0"/>
              </a:rPr>
              <a:t>is</a:t>
            </a:r>
            <a:r>
              <a:rPr lang="en-US" sz="4800" dirty="0">
                <a:solidFill>
                  <a:prstClr val="white"/>
                </a:solidFill>
                <a:latin typeface="Times New Roman" panose="02020603050405020304" pitchFamily="18" charset="0"/>
                <a:cs typeface="Times New Roman" panose="02020603050405020304" pitchFamily="18" charset="0"/>
              </a:rPr>
              <a:t> on his head. </a:t>
            </a:r>
            <a:r>
              <a:rPr lang="en-US" sz="4800" baseline="30000" dirty="0">
                <a:solidFill>
                  <a:prstClr val="white"/>
                </a:solidFill>
                <a:latin typeface="Times New Roman" panose="02020603050405020304" pitchFamily="18" charset="0"/>
                <a:cs typeface="Times New Roman" panose="02020603050405020304" pitchFamily="18" charset="0"/>
              </a:rPr>
              <a:t>8 </a:t>
            </a:r>
            <a:r>
              <a:rPr lang="en-US" sz="4800" dirty="0">
                <a:solidFill>
                  <a:prstClr val="white"/>
                </a:solidFill>
                <a:latin typeface="Times New Roman" panose="02020603050405020304" pitchFamily="18" charset="0"/>
                <a:cs typeface="Times New Roman" panose="02020603050405020304" pitchFamily="18" charset="0"/>
              </a:rPr>
              <a:t>All the days of his </a:t>
            </a:r>
            <a:r>
              <a:rPr lang="en-US" sz="4800" u="sng" dirty="0">
                <a:solidFill>
                  <a:srgbClr val="FFFF00"/>
                </a:solidFill>
                <a:latin typeface="Times New Roman" panose="02020603050405020304" pitchFamily="18" charset="0"/>
                <a:cs typeface="Times New Roman" panose="02020603050405020304" pitchFamily="18" charset="0"/>
              </a:rPr>
              <a:t>separation</a:t>
            </a:r>
            <a:r>
              <a:rPr lang="en-US" sz="4800" dirty="0">
                <a:solidFill>
                  <a:prstClr val="white"/>
                </a:solidFill>
                <a:latin typeface="Times New Roman" panose="02020603050405020304" pitchFamily="18" charset="0"/>
                <a:cs typeface="Times New Roman" panose="02020603050405020304" pitchFamily="18" charset="0"/>
              </a:rPr>
              <a:t> he shall be </a:t>
            </a:r>
            <a:r>
              <a:rPr lang="en-US" sz="4800" u="sng" dirty="0">
                <a:solidFill>
                  <a:srgbClr val="FFFF00"/>
                </a:solidFill>
                <a:latin typeface="Times New Roman" panose="02020603050405020304" pitchFamily="18" charset="0"/>
                <a:cs typeface="Times New Roman" panose="02020603050405020304" pitchFamily="18" charset="0"/>
              </a:rPr>
              <a:t>holy</a:t>
            </a:r>
            <a:r>
              <a:rPr lang="en-US" sz="4800" dirty="0">
                <a:solidFill>
                  <a:prstClr val="white"/>
                </a:solidFill>
                <a:latin typeface="Times New Roman" panose="02020603050405020304" pitchFamily="18" charset="0"/>
                <a:cs typeface="Times New Roman" panose="02020603050405020304" pitchFamily="18" charset="0"/>
              </a:rPr>
              <a:t> to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3219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Numbers </a:t>
            </a:r>
            <a:r>
              <a:rPr lang="en-US" sz="6000" b="1" dirty="0" smtClean="0">
                <a:solidFill>
                  <a:prstClr val="white"/>
                </a:solidFill>
                <a:latin typeface="Times New Roman" panose="02020603050405020304" pitchFamily="18" charset="0"/>
                <a:cs typeface="Times New Roman" panose="02020603050405020304" pitchFamily="18" charset="0"/>
              </a:rPr>
              <a:t>6:9 </a:t>
            </a:r>
            <a:r>
              <a:rPr lang="en-US" sz="6000" b="1" dirty="0" smtClean="0">
                <a:solidFill>
                  <a:prstClr val="white"/>
                </a:solidFill>
                <a:latin typeface="Times New Roman" panose="02020603050405020304" pitchFamily="18" charset="0"/>
                <a:cs typeface="Times New Roman" panose="02020603050405020304" pitchFamily="18" charset="0"/>
              </a:rPr>
              <a:t>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pPr lvl="0"/>
            <a:r>
              <a:rPr lang="en-US" sz="4800" baseline="30000" dirty="0">
                <a:solidFill>
                  <a:prstClr val="white"/>
                </a:solidFill>
                <a:latin typeface="Times New Roman" panose="02020603050405020304" pitchFamily="18" charset="0"/>
                <a:cs typeface="Times New Roman" panose="02020603050405020304" pitchFamily="18" charset="0"/>
              </a:rPr>
              <a:t>9 </a:t>
            </a:r>
            <a:r>
              <a:rPr lang="en-US" sz="4800" dirty="0">
                <a:solidFill>
                  <a:prstClr val="white"/>
                </a:solidFill>
                <a:latin typeface="Times New Roman" panose="02020603050405020304" pitchFamily="18" charset="0"/>
                <a:cs typeface="Times New Roman" panose="02020603050405020304" pitchFamily="18" charset="0"/>
              </a:rPr>
              <a:t>‘And if anyone dies very suddenly beside him, and he defiles his consecrated head, then he shall shave his head on the day of his cleansing; on the seventh day he shall shave it</a:t>
            </a:r>
            <a:r>
              <a:rPr lang="en-US" sz="4800" dirty="0" smtClean="0">
                <a:solidFill>
                  <a:prstClr val="white"/>
                </a:solidFill>
                <a:latin typeface="Times New Roman" panose="02020603050405020304" pitchFamily="18" charset="0"/>
                <a:cs typeface="Times New Roman" panose="02020603050405020304" pitchFamily="18" charset="0"/>
              </a:rPr>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582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Samson – a ‘type’ of Christ</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6810" y="2723471"/>
            <a:ext cx="11471564" cy="646331"/>
          </a:xfrm>
          <a:prstGeom prst="rect">
            <a:avLst/>
          </a:prstGeom>
          <a:effectLst>
            <a:outerShdw blurRad="50800" dist="38100" dir="4800000" algn="ctr" rotWithShape="0">
              <a:schemeClr val="bg1"/>
            </a:outerShdw>
          </a:effectLst>
        </p:spPr>
        <p:txBody>
          <a:bodyPr wrap="square">
            <a:spAutoFit/>
          </a:bodyPr>
          <a:lstStyle/>
          <a:p>
            <a:r>
              <a:rPr lang="en-US" sz="3600" dirty="0" smtClean="0">
                <a:solidFill>
                  <a:prstClr val="white"/>
                </a:solidFill>
                <a:latin typeface="Times New Roman" panose="02020603050405020304" pitchFamily="18" charset="0"/>
                <a:cs typeface="Times New Roman" panose="02020603050405020304" pitchFamily="18" charset="0"/>
              </a:rPr>
              <a:t>Hebrew word: </a:t>
            </a:r>
            <a:r>
              <a:rPr lang="en-US" sz="3600" i="1" dirty="0" err="1" smtClean="0">
                <a:solidFill>
                  <a:prstClr val="white"/>
                </a:solidFill>
                <a:latin typeface="Times New Roman" panose="02020603050405020304" pitchFamily="18" charset="0"/>
                <a:cs typeface="Times New Roman" panose="02020603050405020304" pitchFamily="18" charset="0"/>
              </a:rPr>
              <a:t>shimshown</a:t>
            </a:r>
            <a:r>
              <a:rPr lang="en-US" sz="3600" dirty="0" smtClean="0">
                <a:solidFill>
                  <a:prstClr val="white"/>
                </a:solidFill>
                <a:latin typeface="Times New Roman" panose="02020603050405020304" pitchFamily="18" charset="0"/>
                <a:cs typeface="Times New Roman" panose="02020603050405020304" pitchFamily="18" charset="0"/>
              </a:rPr>
              <a:t> – “</a:t>
            </a:r>
            <a:r>
              <a:rPr lang="en-US" sz="3600" dirty="0" smtClean="0">
                <a:solidFill>
                  <a:srgbClr val="FFFF00"/>
                </a:solidFill>
                <a:latin typeface="Times New Roman" panose="02020603050405020304" pitchFamily="18" charset="0"/>
                <a:cs typeface="Times New Roman" panose="02020603050405020304" pitchFamily="18" charset="0"/>
              </a:rPr>
              <a:t>like the sun</a:t>
            </a:r>
            <a:r>
              <a:rPr lang="en-US" sz="3600" dirty="0" smtClean="0">
                <a:solidFill>
                  <a:prstClr val="white"/>
                </a:solidFill>
                <a:latin typeface="Times New Roman" panose="02020603050405020304" pitchFamily="18" charset="0"/>
                <a:cs typeface="Times New Roman" panose="02020603050405020304" pitchFamily="18" charset="0"/>
              </a:rPr>
              <a:t>”</a:t>
            </a:r>
          </a:p>
        </p:txBody>
      </p:sp>
      <p:sp>
        <p:nvSpPr>
          <p:cNvPr id="7" name="Rectangle 6"/>
          <p:cNvSpPr/>
          <p:nvPr/>
        </p:nvSpPr>
        <p:spPr>
          <a:xfrm>
            <a:off x="5718464" y="3369802"/>
            <a:ext cx="3498272" cy="1200329"/>
          </a:xfrm>
          <a:prstGeom prst="rect">
            <a:avLst/>
          </a:prstGeom>
        </p:spPr>
        <p:txBody>
          <a:bodyPr wrap="square">
            <a:spAutoFit/>
          </a:bodyPr>
          <a:lstStyle/>
          <a:p>
            <a:r>
              <a:rPr lang="en-US" sz="3600" dirty="0">
                <a:solidFill>
                  <a:prstClr val="white"/>
                </a:solidFill>
                <a:latin typeface="Times New Roman" panose="02020603050405020304" pitchFamily="18" charset="0"/>
                <a:cs typeface="Times New Roman" panose="02020603050405020304" pitchFamily="18" charset="0"/>
              </a:rPr>
              <a:t>- Nazarite</a:t>
            </a:r>
          </a:p>
          <a:p>
            <a:r>
              <a:rPr lang="en-US" sz="3600" dirty="0" smtClean="0">
                <a:solidFill>
                  <a:prstClr val="white"/>
                </a:solidFill>
                <a:latin typeface="Times New Roman" panose="02020603050405020304" pitchFamily="18" charset="0"/>
                <a:cs typeface="Times New Roman" panose="02020603050405020304" pitchFamily="18" charset="0"/>
              </a:rPr>
              <a:t>- Judge </a:t>
            </a:r>
            <a:r>
              <a:rPr lang="en-US" sz="3600" dirty="0">
                <a:solidFill>
                  <a:prstClr val="white"/>
                </a:solidFill>
                <a:latin typeface="Times New Roman" panose="02020603050405020304" pitchFamily="18" charset="0"/>
                <a:cs typeface="Times New Roman" panose="02020603050405020304" pitchFamily="18" charset="0"/>
              </a:rPr>
              <a:t>of Israel</a:t>
            </a:r>
          </a:p>
        </p:txBody>
      </p:sp>
    </p:spTree>
    <p:extLst>
      <p:ext uri="{BB962C8B-B14F-4D97-AF65-F5344CB8AC3E}">
        <p14:creationId xmlns:p14="http://schemas.microsoft.com/office/powerpoint/2010/main" val="33890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Malachi </a:t>
            </a:r>
            <a:r>
              <a:rPr lang="en-US" sz="6000" b="1" dirty="0" smtClean="0">
                <a:solidFill>
                  <a:prstClr val="white"/>
                </a:solidFill>
                <a:latin typeface="Times New Roman" panose="02020603050405020304" pitchFamily="18" charset="0"/>
                <a:cs typeface="Times New Roman" panose="02020603050405020304" pitchFamily="18" charset="0"/>
              </a:rPr>
              <a:t>4:2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a:solidFill>
                  <a:prstClr val="white"/>
                </a:solidFill>
                <a:latin typeface="Times New Roman" panose="02020603050405020304" pitchFamily="18" charset="0"/>
                <a:cs typeface="Times New Roman" panose="02020603050405020304" pitchFamily="18" charset="0"/>
              </a:rPr>
              <a:t>But to you who fear My </a:t>
            </a:r>
            <a:r>
              <a:rPr lang="en-US" sz="4800" dirty="0" smtClean="0">
                <a:solidFill>
                  <a:prstClr val="white"/>
                </a:solidFill>
                <a:latin typeface="Times New Roman" panose="02020603050405020304" pitchFamily="18" charset="0"/>
                <a:cs typeface="Times New Roman" panose="02020603050405020304" pitchFamily="18" charset="0"/>
              </a:rPr>
              <a:t>name</a:t>
            </a:r>
          </a:p>
          <a:p>
            <a:r>
              <a:rPr lang="en-US" sz="4800" dirty="0" smtClean="0">
                <a:solidFill>
                  <a:prstClr val="white"/>
                </a:solidFill>
                <a:latin typeface="Times New Roman" panose="02020603050405020304" pitchFamily="18" charset="0"/>
                <a:cs typeface="Times New Roman" panose="02020603050405020304" pitchFamily="18" charset="0"/>
              </a:rPr>
              <a:t>The </a:t>
            </a:r>
            <a:r>
              <a:rPr lang="en-US" sz="4800" u="sng" dirty="0">
                <a:solidFill>
                  <a:srgbClr val="FFFF00"/>
                </a:solidFill>
                <a:latin typeface="Times New Roman" panose="02020603050405020304" pitchFamily="18" charset="0"/>
                <a:cs typeface="Times New Roman" panose="02020603050405020304" pitchFamily="18" charset="0"/>
              </a:rPr>
              <a:t>Sun</a:t>
            </a:r>
            <a:r>
              <a:rPr lang="en-US" sz="4800" dirty="0">
                <a:solidFill>
                  <a:prstClr val="white"/>
                </a:solidFill>
                <a:latin typeface="Times New Roman" panose="02020603050405020304" pitchFamily="18" charset="0"/>
                <a:cs typeface="Times New Roman" panose="02020603050405020304" pitchFamily="18" charset="0"/>
              </a:rPr>
              <a:t> of Righteousness shall arise</a:t>
            </a:r>
          </a:p>
          <a:p>
            <a:r>
              <a:rPr lang="en-US" sz="4800" dirty="0">
                <a:solidFill>
                  <a:prstClr val="white"/>
                </a:solidFill>
                <a:latin typeface="Times New Roman" panose="02020603050405020304" pitchFamily="18" charset="0"/>
                <a:cs typeface="Times New Roman" panose="02020603050405020304" pitchFamily="18" charset="0"/>
              </a:rPr>
              <a:t>With healing in His </a:t>
            </a:r>
            <a:r>
              <a:rPr lang="en-US" sz="4800" dirty="0" smtClean="0">
                <a:solidFill>
                  <a:prstClr val="white"/>
                </a:solidFill>
                <a:latin typeface="Times New Roman" panose="02020603050405020304" pitchFamily="18" charset="0"/>
                <a:cs typeface="Times New Roman" panose="02020603050405020304" pitchFamily="18" charset="0"/>
              </a:rPr>
              <a:t>wings</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7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Samson – Judges 14:1-3</a:t>
            </a:r>
            <a:endParaRPr lang="en-US" sz="6000" b="1" dirty="0">
              <a:solidFill>
                <a:prstClr val="white"/>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1431" y="1758156"/>
            <a:ext cx="4572000" cy="4572000"/>
          </a:xfrm>
        </p:spPr>
      </p:pic>
    </p:spTree>
    <p:extLst>
      <p:ext uri="{BB962C8B-B14F-4D97-AF65-F5344CB8AC3E}">
        <p14:creationId xmlns:p14="http://schemas.microsoft.com/office/powerpoint/2010/main" val="1506450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Samson, What do we first see him doing?</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77500" lnSpcReduction="20000"/>
          </a:bodyPr>
          <a:lstStyle/>
          <a:p>
            <a:r>
              <a:rPr lang="en-US" sz="4800" dirty="0" err="1"/>
              <a:t>Jdg</a:t>
            </a:r>
            <a:r>
              <a:rPr lang="en-US" sz="4800" dirty="0"/>
              <a:t> 14:1  And Samson went </a:t>
            </a:r>
            <a:r>
              <a:rPr lang="en-US" sz="4800" b="1" u="sng" dirty="0">
                <a:solidFill>
                  <a:srgbClr val="00B050"/>
                </a:solidFill>
              </a:rPr>
              <a:t>down</a:t>
            </a:r>
            <a:r>
              <a:rPr lang="en-US" sz="4800" dirty="0"/>
              <a:t> to </a:t>
            </a:r>
            <a:r>
              <a:rPr lang="en-US" sz="4800" b="1" u="sng" dirty="0" err="1">
                <a:solidFill>
                  <a:srgbClr val="FFFF00"/>
                </a:solidFill>
              </a:rPr>
              <a:t>Timnath</a:t>
            </a:r>
            <a:r>
              <a:rPr lang="en-US" sz="4800" dirty="0"/>
              <a:t>, and </a:t>
            </a:r>
            <a:r>
              <a:rPr lang="en-US" sz="4800" b="1" u="sng" dirty="0"/>
              <a:t>saw</a:t>
            </a:r>
            <a:r>
              <a:rPr lang="en-US" sz="4800" dirty="0"/>
              <a:t> a woman </a:t>
            </a:r>
            <a:r>
              <a:rPr lang="en-US" sz="4800" b="1" u="sng" dirty="0"/>
              <a:t>in</a:t>
            </a:r>
            <a:r>
              <a:rPr lang="en-US" sz="4800" dirty="0"/>
              <a:t> </a:t>
            </a:r>
            <a:r>
              <a:rPr lang="en-US" sz="4800" b="1" u="sng" dirty="0" err="1">
                <a:solidFill>
                  <a:srgbClr val="FFFF00"/>
                </a:solidFill>
              </a:rPr>
              <a:t>Timnath</a:t>
            </a:r>
            <a:r>
              <a:rPr lang="en-US" sz="4800" dirty="0"/>
              <a:t> of </a:t>
            </a:r>
            <a:r>
              <a:rPr lang="en-US" sz="4800" b="1" u="sng" dirty="0"/>
              <a:t>the daughters</a:t>
            </a:r>
            <a:r>
              <a:rPr lang="en-US" sz="4800" dirty="0"/>
              <a:t> of </a:t>
            </a:r>
            <a:r>
              <a:rPr lang="en-US" sz="4800" b="1" u="sng" dirty="0">
                <a:solidFill>
                  <a:srgbClr val="FFFF00"/>
                </a:solidFill>
              </a:rPr>
              <a:t>the </a:t>
            </a:r>
            <a:r>
              <a:rPr lang="en-US" sz="4800" b="1" u="sng" dirty="0" smtClean="0">
                <a:solidFill>
                  <a:srgbClr val="FFFF00"/>
                </a:solidFill>
              </a:rPr>
              <a:t>Philistines</a:t>
            </a:r>
            <a:r>
              <a:rPr lang="en-US" sz="4800" dirty="0" smtClean="0"/>
              <a:t>.</a:t>
            </a:r>
          </a:p>
          <a:p>
            <a:endParaRPr lang="en-US" sz="1400" dirty="0"/>
          </a:p>
          <a:p>
            <a:r>
              <a:rPr lang="en-US" sz="4800" dirty="0" err="1" smtClean="0"/>
              <a:t>Jdg</a:t>
            </a:r>
            <a:r>
              <a:rPr lang="en-US" sz="4800" dirty="0" smtClean="0"/>
              <a:t> </a:t>
            </a:r>
            <a:r>
              <a:rPr lang="en-US" sz="4800" dirty="0"/>
              <a:t>14:2  And he </a:t>
            </a:r>
            <a:r>
              <a:rPr lang="en-US" sz="4800" b="1" u="sng" dirty="0">
                <a:solidFill>
                  <a:srgbClr val="00B050"/>
                </a:solidFill>
              </a:rPr>
              <a:t>came up</a:t>
            </a:r>
            <a:r>
              <a:rPr lang="en-US" sz="4800" dirty="0"/>
              <a:t>, and told his </a:t>
            </a:r>
            <a:r>
              <a:rPr lang="en-US" sz="4800" b="1" u="sng" dirty="0"/>
              <a:t>father and his mother</a:t>
            </a:r>
            <a:r>
              <a:rPr lang="en-US" sz="4800" dirty="0"/>
              <a:t>, and said, I have </a:t>
            </a:r>
            <a:r>
              <a:rPr lang="en-US" sz="4800" b="1" u="sng" dirty="0"/>
              <a:t>seen</a:t>
            </a:r>
            <a:r>
              <a:rPr lang="en-US" sz="4800" dirty="0"/>
              <a:t> a woman in </a:t>
            </a:r>
            <a:r>
              <a:rPr lang="en-US" sz="4800" b="1" u="sng" dirty="0" err="1">
                <a:solidFill>
                  <a:srgbClr val="FFFF00"/>
                </a:solidFill>
              </a:rPr>
              <a:t>Timnath</a:t>
            </a:r>
            <a:r>
              <a:rPr lang="en-US" sz="4800" dirty="0"/>
              <a:t> of the daughters of </a:t>
            </a:r>
            <a:r>
              <a:rPr lang="en-US" sz="4800" b="1" u="sng" dirty="0">
                <a:solidFill>
                  <a:srgbClr val="FFFF00"/>
                </a:solidFill>
              </a:rPr>
              <a:t>the Philistines</a:t>
            </a:r>
            <a:r>
              <a:rPr lang="en-US" sz="4800" dirty="0"/>
              <a:t>: now therefore get her for me to </a:t>
            </a:r>
            <a:r>
              <a:rPr lang="en-US" sz="4800" dirty="0" smtClean="0"/>
              <a:t>wife.</a:t>
            </a:r>
          </a:p>
          <a:p>
            <a:endParaRPr lang="en-US" sz="1400" dirty="0"/>
          </a:p>
          <a:p>
            <a:r>
              <a:rPr lang="en-US" sz="4800" dirty="0" err="1" smtClean="0"/>
              <a:t>Jdg</a:t>
            </a:r>
            <a:r>
              <a:rPr lang="en-US" sz="4800" dirty="0" smtClean="0"/>
              <a:t> </a:t>
            </a:r>
            <a:r>
              <a:rPr lang="en-US" sz="4800" dirty="0"/>
              <a:t>14:3  Then his father and his mother said unto him, </a:t>
            </a:r>
            <a:r>
              <a:rPr lang="en-US" sz="4800" i="1" dirty="0"/>
              <a:t>Is there</a:t>
            </a:r>
            <a:r>
              <a:rPr lang="en-US" sz="4800" dirty="0"/>
              <a:t> never a woman among the daughters of thy brethren, or among all my people, that thou </a:t>
            </a:r>
            <a:r>
              <a:rPr lang="en-US" sz="4800" dirty="0" err="1"/>
              <a:t>goest</a:t>
            </a:r>
            <a:r>
              <a:rPr lang="en-US" sz="4800" dirty="0"/>
              <a:t> to take a wife of </a:t>
            </a:r>
            <a:r>
              <a:rPr lang="en-US" sz="4800" b="1" u="sng" dirty="0">
                <a:solidFill>
                  <a:srgbClr val="FFFF00"/>
                </a:solidFill>
              </a:rPr>
              <a:t>the uncircumcised Philistines</a:t>
            </a:r>
            <a:r>
              <a:rPr lang="en-US" sz="4800" dirty="0"/>
              <a:t>? And Samson said unto his father, </a:t>
            </a:r>
            <a:r>
              <a:rPr lang="en-US" sz="4800" b="1" u="sng" dirty="0"/>
              <a:t>Get her for me; for she </a:t>
            </a:r>
            <a:r>
              <a:rPr lang="en-US" sz="4800" b="1" u="sng" dirty="0" err="1"/>
              <a:t>pleaseth</a:t>
            </a:r>
            <a:r>
              <a:rPr lang="en-US" sz="4800" b="1" u="sng" dirty="0"/>
              <a:t> me well</a:t>
            </a:r>
            <a:r>
              <a:rPr lang="en-US" sz="4800" dirty="0" smtClean="0"/>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29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200329"/>
          </a:xfrm>
          <a:prstGeom prst="rect">
            <a:avLst/>
          </a:prstGeom>
          <a:noFill/>
        </p:spPr>
        <p:txBody>
          <a:bodyPr wrap="square" rtlCol="0">
            <a:spAutoFit/>
          </a:bodyPr>
          <a:lstStyle/>
          <a:p>
            <a:pPr algn="ctr"/>
            <a:r>
              <a:rPr lang="en-US" sz="7200" dirty="0" smtClean="0">
                <a:solidFill>
                  <a:srgbClr val="FFFF00"/>
                </a:solidFill>
                <a:latin typeface="Times New Roman" panose="02020603050405020304" pitchFamily="18" charset="0"/>
                <a:cs typeface="Times New Roman" panose="02020603050405020304" pitchFamily="18" charset="0"/>
              </a:rPr>
              <a:t>“CALLED</a:t>
            </a:r>
            <a:r>
              <a:rPr lang="en-US" sz="7200" dirty="0" smtClean="0">
                <a:latin typeface="Times New Roman" panose="02020603050405020304" pitchFamily="18" charset="0"/>
                <a:cs typeface="Times New Roman" panose="02020603050405020304" pitchFamily="18" charset="0"/>
              </a:rPr>
              <a:t> </a:t>
            </a:r>
            <a:r>
              <a:rPr lang="en-US" sz="7200" dirty="0" smtClean="0">
                <a:latin typeface="Times New Roman" panose="02020603050405020304" pitchFamily="18" charset="0"/>
                <a:cs typeface="Times New Roman" panose="02020603050405020304" pitchFamily="18" charset="0"/>
              </a:rPr>
              <a:t>to be </a:t>
            </a:r>
            <a:r>
              <a:rPr lang="en-US" sz="7200" dirty="0" smtClean="0">
                <a:solidFill>
                  <a:srgbClr val="FFFF00"/>
                </a:solidFill>
                <a:latin typeface="Times New Roman" panose="02020603050405020304" pitchFamily="18" charset="0"/>
                <a:cs typeface="Times New Roman" panose="02020603050405020304" pitchFamily="18" charset="0"/>
              </a:rPr>
              <a:t>CHOSEN</a:t>
            </a:r>
            <a:r>
              <a:rPr lang="en-US" sz="7200" dirty="0" smtClean="0">
                <a:solidFill>
                  <a:srgbClr val="FFFF00"/>
                </a:solidFill>
                <a:latin typeface="Times New Roman" panose="02020603050405020304" pitchFamily="18" charset="0"/>
                <a:cs typeface="Times New Roman" panose="02020603050405020304" pitchFamily="18" charset="0"/>
              </a:rPr>
              <a:t>”</a:t>
            </a:r>
            <a:endParaRPr lang="en-US" sz="7200"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469599"/>
            <a:ext cx="6667500" cy="5000625"/>
          </a:xfrm>
          <a:prstGeom prst="rect">
            <a:avLst/>
          </a:prstGeom>
        </p:spPr>
      </p:pic>
    </p:spTree>
    <p:extLst>
      <p:ext uri="{BB962C8B-B14F-4D97-AF65-F5344CB8AC3E}">
        <p14:creationId xmlns:p14="http://schemas.microsoft.com/office/powerpoint/2010/main" val="2633652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Translation: “… she </a:t>
            </a:r>
            <a:r>
              <a:rPr lang="en-US" sz="4800" b="1" dirty="0" err="1" smtClean="0">
                <a:solidFill>
                  <a:prstClr val="white"/>
                </a:solidFill>
                <a:latin typeface="Times New Roman" panose="02020603050405020304" pitchFamily="18" charset="0"/>
                <a:cs typeface="Times New Roman" panose="02020603050405020304" pitchFamily="18" charset="0"/>
              </a:rPr>
              <a:t>pleaseth</a:t>
            </a:r>
            <a:r>
              <a:rPr lang="en-US" sz="4800" b="1" dirty="0" smtClean="0">
                <a:solidFill>
                  <a:prstClr val="white"/>
                </a:solidFill>
                <a:latin typeface="Times New Roman" panose="02020603050405020304" pitchFamily="18" charset="0"/>
                <a:cs typeface="Times New Roman" panose="02020603050405020304" pitchFamily="18" charset="0"/>
              </a:rPr>
              <a:t> me well.”</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She makes me happy.</a:t>
            </a:r>
          </a:p>
          <a:p>
            <a:pPr algn="ctr"/>
            <a:endParaRPr lang="en-US" sz="4800" b="1" dirty="0">
              <a:solidFill>
                <a:prstClr val="white"/>
              </a:solidFill>
              <a:latin typeface="Times New Roman" panose="02020603050405020304" pitchFamily="18" charset="0"/>
              <a:cs typeface="Times New Roman" panose="02020603050405020304" pitchFamily="18" charset="0"/>
            </a:endParaRPr>
          </a:p>
          <a:p>
            <a:pPr algn="ctr"/>
            <a:r>
              <a:rPr lang="en-US" sz="4800" b="1" dirty="0" smtClean="0">
                <a:solidFill>
                  <a:prstClr val="white"/>
                </a:solidFill>
                <a:latin typeface="Times New Roman" panose="02020603050405020304" pitchFamily="18" charset="0"/>
                <a:cs typeface="Times New Roman" panose="02020603050405020304" pitchFamily="18" charset="0"/>
              </a:rPr>
              <a:t>It satisfies me.</a:t>
            </a:r>
          </a:p>
          <a:p>
            <a:pPr algn="ctr"/>
            <a:endParaRPr lang="en-US" sz="4800" b="1" dirty="0">
              <a:solidFill>
                <a:prstClr val="white"/>
              </a:solidFill>
              <a:latin typeface="Times New Roman" panose="02020603050405020304" pitchFamily="18" charset="0"/>
              <a:cs typeface="Times New Roman" panose="02020603050405020304" pitchFamily="18" charset="0"/>
            </a:endParaRPr>
          </a:p>
          <a:p>
            <a:pPr algn="ctr"/>
            <a:r>
              <a:rPr lang="en-US" sz="4800" b="1" dirty="0" smtClean="0">
                <a:solidFill>
                  <a:prstClr val="white"/>
                </a:solidFill>
                <a:latin typeface="Times New Roman" panose="02020603050405020304" pitchFamily="18" charset="0"/>
                <a:cs typeface="Times New Roman" panose="02020603050405020304" pitchFamily="18" charset="0"/>
              </a:rPr>
              <a:t>That makes me feel good.</a:t>
            </a:r>
            <a:endParaRPr lang="en-US" sz="4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369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Samson, breaking the </a:t>
            </a:r>
            <a:r>
              <a:rPr lang="en-US" sz="4800" b="1" dirty="0" err="1" smtClean="0">
                <a:solidFill>
                  <a:prstClr val="white"/>
                </a:solidFill>
                <a:latin typeface="Times New Roman" panose="02020603050405020304" pitchFamily="18" charset="0"/>
                <a:cs typeface="Times New Roman" panose="02020603050405020304" pitchFamily="18" charset="0"/>
              </a:rPr>
              <a:t>Nazarite</a:t>
            </a:r>
            <a:r>
              <a:rPr lang="en-US" sz="4800" b="1" dirty="0" smtClean="0">
                <a:solidFill>
                  <a:prstClr val="white"/>
                </a:solidFill>
                <a:latin typeface="Times New Roman" panose="02020603050405020304" pitchFamily="18" charset="0"/>
                <a:cs typeface="Times New Roman" panose="02020603050405020304" pitchFamily="18" charset="0"/>
              </a:rPr>
              <a:t> vow, one small step at a time …</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prstClr val="white"/>
                </a:solidFill>
                <a:latin typeface="Times New Roman" panose="02020603050405020304" pitchFamily="18" charset="0"/>
                <a:cs typeface="Times New Roman" panose="02020603050405020304" pitchFamily="18" charset="0"/>
              </a:rPr>
              <a:t>First</a:t>
            </a:r>
            <a:r>
              <a:rPr lang="en-US" sz="4800" dirty="0" smtClean="0">
                <a:solidFill>
                  <a:prstClr val="white"/>
                </a:solidFill>
                <a:latin typeface="Times New Roman" panose="02020603050405020304" pitchFamily="18" charset="0"/>
                <a:cs typeface="Times New Roman" panose="02020603050405020304" pitchFamily="18" charset="0"/>
              </a:rPr>
              <a:t>, Samson places his parents into a position of choosing between God and their </a:t>
            </a:r>
            <a:r>
              <a:rPr lang="en-US" sz="4800" b="1" u="sng" dirty="0" smtClean="0">
                <a:solidFill>
                  <a:prstClr val="white"/>
                </a:solidFill>
                <a:latin typeface="Times New Roman" panose="02020603050405020304" pitchFamily="18" charset="0"/>
                <a:cs typeface="Times New Roman" panose="02020603050405020304" pitchFamily="18" charset="0"/>
              </a:rPr>
              <a:t>only</a:t>
            </a:r>
            <a:r>
              <a:rPr lang="en-US" sz="4800" dirty="0" smtClean="0">
                <a:solidFill>
                  <a:prstClr val="white"/>
                </a:solidFill>
                <a:latin typeface="Times New Roman" panose="02020603050405020304" pitchFamily="18" charset="0"/>
                <a:cs typeface="Times New Roman" panose="02020603050405020304" pitchFamily="18" charset="0"/>
              </a:rPr>
              <a:t> miracle child, and then marries a daughter of the uncircumcised nation of the Philistines, in </a:t>
            </a:r>
            <a:r>
              <a:rPr lang="en-US" sz="4800" dirty="0" err="1" smtClean="0">
                <a:solidFill>
                  <a:prstClr val="white"/>
                </a:solidFill>
                <a:latin typeface="Times New Roman" panose="02020603050405020304" pitchFamily="18" charset="0"/>
                <a:cs typeface="Times New Roman" panose="02020603050405020304" pitchFamily="18" charset="0"/>
              </a:rPr>
              <a:t>Timnath</a:t>
            </a:r>
            <a:r>
              <a:rPr lang="en-US" sz="4800" dirty="0" smtClean="0">
                <a:solidFill>
                  <a:prstClr val="white"/>
                </a:solidFill>
                <a:latin typeface="Times New Roman" panose="02020603050405020304" pitchFamily="18" charset="0"/>
                <a:cs typeface="Times New Roman" panose="02020603050405020304" pitchFamily="18" charset="0"/>
              </a:rPr>
              <a:t>, though he, and they, knew better (</a:t>
            </a:r>
            <a:r>
              <a:rPr lang="en-US" sz="4800" b="1" dirty="0" err="1" smtClean="0">
                <a:solidFill>
                  <a:srgbClr val="00B050"/>
                </a:solidFill>
              </a:rPr>
              <a:t>Exo</a:t>
            </a:r>
            <a:r>
              <a:rPr lang="en-US" sz="4800" b="1" dirty="0" smtClean="0">
                <a:solidFill>
                  <a:srgbClr val="00B050"/>
                </a:solidFill>
              </a:rPr>
              <a:t>.</a:t>
            </a:r>
            <a:r>
              <a:rPr lang="en-US" sz="4800" b="1" dirty="0" smtClean="0">
                <a:solidFill>
                  <a:srgbClr val="FFFF00"/>
                </a:solidFill>
              </a:rPr>
              <a:t> </a:t>
            </a:r>
            <a:r>
              <a:rPr lang="en-US" sz="4800" b="1" dirty="0" smtClean="0"/>
              <a:t>34:15,16</a:t>
            </a:r>
            <a:r>
              <a:rPr lang="en-US" sz="4800" dirty="0" smtClean="0">
                <a:solidFill>
                  <a:prstClr val="white"/>
                </a:solidFill>
                <a:latin typeface="Times New Roman" panose="02020603050405020304" pitchFamily="18" charset="0"/>
                <a:cs typeface="Times New Roman" panose="02020603050405020304" pitchFamily="18" charset="0"/>
              </a:rPr>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680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Patriarchs and Prophets p. </a:t>
            </a:r>
            <a:r>
              <a:rPr lang="en-US" sz="6000" b="1" dirty="0" smtClean="0">
                <a:solidFill>
                  <a:prstClr val="white"/>
                </a:solidFill>
                <a:latin typeface="Times New Roman" panose="02020603050405020304" pitchFamily="18" charset="0"/>
                <a:cs typeface="Times New Roman" panose="02020603050405020304" pitchFamily="18" charset="0"/>
              </a:rPr>
              <a:t>562.2</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85000" lnSpcReduction="20000"/>
          </a:bodyPr>
          <a:lstStyle/>
          <a:p>
            <a:r>
              <a:rPr lang="en-US" sz="4800" dirty="0" smtClean="0">
                <a:solidFill>
                  <a:prstClr val="white"/>
                </a:solidFill>
                <a:latin typeface="Times New Roman" panose="02020603050405020304" pitchFamily="18" charset="0"/>
                <a:cs typeface="Times New Roman" panose="02020603050405020304" pitchFamily="18" charset="0"/>
              </a:rPr>
              <a:t>“… But </a:t>
            </a:r>
            <a:r>
              <a:rPr lang="en-US" sz="4800" dirty="0">
                <a:solidFill>
                  <a:prstClr val="white"/>
                </a:solidFill>
                <a:latin typeface="Times New Roman" panose="02020603050405020304" pitchFamily="18" charset="0"/>
                <a:cs typeface="Times New Roman" panose="02020603050405020304" pitchFamily="18" charset="0"/>
              </a:rPr>
              <a:t>association with idolaters corrupted him. The town of </a:t>
            </a:r>
            <a:r>
              <a:rPr lang="en-US" sz="4800" dirty="0" err="1">
                <a:solidFill>
                  <a:prstClr val="white"/>
                </a:solidFill>
                <a:latin typeface="Times New Roman" panose="02020603050405020304" pitchFamily="18" charset="0"/>
                <a:cs typeface="Times New Roman" panose="02020603050405020304" pitchFamily="18" charset="0"/>
              </a:rPr>
              <a:t>Zorah</a:t>
            </a:r>
            <a:r>
              <a:rPr lang="en-US" sz="4800" dirty="0">
                <a:solidFill>
                  <a:prstClr val="white"/>
                </a:solidFill>
                <a:latin typeface="Times New Roman" panose="02020603050405020304" pitchFamily="18" charset="0"/>
                <a:cs typeface="Times New Roman" panose="02020603050405020304" pitchFamily="18" charset="0"/>
              </a:rPr>
              <a:t> being near the country of the Philistines, Samson came to mingle with them on friendly terms. Thus in his </a:t>
            </a:r>
            <a:r>
              <a:rPr lang="en-US" sz="4800" b="1" u="sng" dirty="0">
                <a:solidFill>
                  <a:srgbClr val="FFFF00"/>
                </a:solidFill>
                <a:latin typeface="Times New Roman" panose="02020603050405020304" pitchFamily="18" charset="0"/>
                <a:cs typeface="Times New Roman" panose="02020603050405020304" pitchFamily="18" charset="0"/>
              </a:rPr>
              <a:t>youth</a:t>
            </a:r>
            <a:r>
              <a:rPr lang="en-US" sz="4800" dirty="0">
                <a:solidFill>
                  <a:prstClr val="white"/>
                </a:solidFill>
                <a:latin typeface="Times New Roman" panose="02020603050405020304" pitchFamily="18" charset="0"/>
                <a:cs typeface="Times New Roman" panose="02020603050405020304" pitchFamily="18" charset="0"/>
              </a:rPr>
              <a:t> intimacies sprang up, the influence of which darkened his whole life. A young woman dwelling in the Philistine town of </a:t>
            </a:r>
            <a:r>
              <a:rPr lang="en-US" sz="4800" dirty="0" err="1">
                <a:solidFill>
                  <a:prstClr val="white"/>
                </a:solidFill>
                <a:latin typeface="Times New Roman" panose="02020603050405020304" pitchFamily="18" charset="0"/>
                <a:cs typeface="Times New Roman" panose="02020603050405020304" pitchFamily="18" charset="0"/>
              </a:rPr>
              <a:t>Timnath</a:t>
            </a:r>
            <a:r>
              <a:rPr lang="en-US" sz="4800" dirty="0">
                <a:solidFill>
                  <a:prstClr val="white"/>
                </a:solidFill>
                <a:latin typeface="Times New Roman" panose="02020603050405020304" pitchFamily="18" charset="0"/>
                <a:cs typeface="Times New Roman" panose="02020603050405020304" pitchFamily="18" charset="0"/>
              </a:rPr>
              <a:t> engaged Samson’s affections, and he determined to make her his wife. To his God-fearing parents, who endeavored to dissuade him from his purpose, his only answer was, “She </a:t>
            </a:r>
            <a:r>
              <a:rPr lang="en-US" sz="4800" dirty="0" err="1">
                <a:solidFill>
                  <a:prstClr val="white"/>
                </a:solidFill>
                <a:latin typeface="Times New Roman" panose="02020603050405020304" pitchFamily="18" charset="0"/>
                <a:cs typeface="Times New Roman" panose="02020603050405020304" pitchFamily="18" charset="0"/>
              </a:rPr>
              <a:t>pleaseth</a:t>
            </a:r>
            <a:r>
              <a:rPr lang="en-US" sz="4800" dirty="0">
                <a:solidFill>
                  <a:prstClr val="white"/>
                </a:solidFill>
                <a:latin typeface="Times New Roman" panose="02020603050405020304" pitchFamily="18" charset="0"/>
                <a:cs typeface="Times New Roman" panose="02020603050405020304" pitchFamily="18" charset="0"/>
              </a:rPr>
              <a:t> me well.” </a:t>
            </a:r>
            <a:r>
              <a:rPr lang="en-US" sz="4800" b="1" dirty="0">
                <a:solidFill>
                  <a:srgbClr val="FFFF00"/>
                </a:solidFill>
                <a:latin typeface="Times New Roman" panose="02020603050405020304" pitchFamily="18" charset="0"/>
                <a:cs typeface="Times New Roman" panose="02020603050405020304" pitchFamily="18" charset="0"/>
              </a:rPr>
              <a:t>The</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a:solidFill>
                  <a:srgbClr val="FFFF00"/>
                </a:solidFill>
                <a:latin typeface="Times New Roman" panose="02020603050405020304" pitchFamily="18" charset="0"/>
                <a:cs typeface="Times New Roman" panose="02020603050405020304" pitchFamily="18" charset="0"/>
              </a:rPr>
              <a:t>parents at last </a:t>
            </a:r>
            <a:r>
              <a:rPr lang="en-US" sz="4800" b="1" u="sng" dirty="0">
                <a:solidFill>
                  <a:srgbClr val="FFFF00"/>
                </a:solidFill>
                <a:latin typeface="Times New Roman" panose="02020603050405020304" pitchFamily="18" charset="0"/>
                <a:cs typeface="Times New Roman" panose="02020603050405020304" pitchFamily="18" charset="0"/>
              </a:rPr>
              <a:t>yielded</a:t>
            </a:r>
            <a:r>
              <a:rPr lang="en-US" sz="4800" b="1" dirty="0">
                <a:solidFill>
                  <a:srgbClr val="FFFF00"/>
                </a:solidFill>
                <a:latin typeface="Times New Roman" panose="02020603050405020304" pitchFamily="18" charset="0"/>
                <a:cs typeface="Times New Roman" panose="02020603050405020304" pitchFamily="18" charset="0"/>
              </a:rPr>
              <a:t> to his wishes</a:t>
            </a:r>
            <a:r>
              <a:rPr lang="en-US" sz="4800" dirty="0">
                <a:solidFill>
                  <a:prstClr val="white"/>
                </a:solidFill>
                <a:latin typeface="Times New Roman" panose="02020603050405020304" pitchFamily="18" charset="0"/>
                <a:cs typeface="Times New Roman" panose="02020603050405020304" pitchFamily="18" charset="0"/>
              </a:rPr>
              <a:t>, and the marriage took place</a:t>
            </a:r>
            <a:r>
              <a:rPr lang="en-US" sz="4800" dirty="0" smtClean="0">
                <a:solidFill>
                  <a:prstClr val="white"/>
                </a:solidFill>
                <a:latin typeface="Times New Roman" panose="02020603050405020304" pitchFamily="18" charset="0"/>
                <a:cs typeface="Times New Roman" panose="02020603050405020304" pitchFamily="18" charset="0"/>
              </a:rPr>
              <a: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731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Romans 6:16 KJB</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smtClean="0"/>
              <a:t>Know </a:t>
            </a:r>
            <a:r>
              <a:rPr lang="en-US" sz="4800" dirty="0"/>
              <a:t>ye not, that to whom ye </a:t>
            </a:r>
            <a:r>
              <a:rPr lang="en-US" sz="4800" b="1" u="sng" dirty="0">
                <a:solidFill>
                  <a:srgbClr val="FFFF00"/>
                </a:solidFill>
              </a:rPr>
              <a:t>yield</a:t>
            </a:r>
            <a:r>
              <a:rPr lang="en-US" sz="4800" dirty="0"/>
              <a:t> yourselves servants to obey, his servants ye are to whom ye obey; whether of </a:t>
            </a:r>
            <a:r>
              <a:rPr lang="en-US" sz="4800" b="1" u="sng" dirty="0">
                <a:solidFill>
                  <a:srgbClr val="FF0000"/>
                </a:solidFill>
              </a:rPr>
              <a:t>sin</a:t>
            </a:r>
            <a:r>
              <a:rPr lang="en-US" sz="4800" dirty="0"/>
              <a:t> unto death, or of </a:t>
            </a:r>
            <a:r>
              <a:rPr lang="en-US" sz="4800" b="1" u="sng" dirty="0">
                <a:solidFill>
                  <a:srgbClr val="00B0F0"/>
                </a:solidFill>
              </a:rPr>
              <a:t>obedience</a:t>
            </a:r>
            <a:r>
              <a:rPr lang="en-US" sz="4800" dirty="0"/>
              <a:t> unto righteousness</a:t>
            </a:r>
            <a:r>
              <a:rPr lang="en-US" sz="4800" dirty="0" smtClean="0"/>
              <a:t>?</a:t>
            </a:r>
            <a:endParaRPr lang="en-US" sz="4800" dirty="0"/>
          </a:p>
        </p:txBody>
      </p:sp>
    </p:spTree>
    <p:extLst>
      <p:ext uri="{BB962C8B-B14F-4D97-AF65-F5344CB8AC3E}">
        <p14:creationId xmlns:p14="http://schemas.microsoft.com/office/powerpoint/2010/main" val="2791887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Whom do we yield to?</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smtClean="0"/>
              <a:t>Samson was supposed to </a:t>
            </a:r>
            <a:r>
              <a:rPr lang="en-US" sz="4800" b="1" dirty="0" smtClean="0">
                <a:solidFill>
                  <a:srgbClr val="FFFF00"/>
                </a:solidFill>
              </a:rPr>
              <a:t>“yield”</a:t>
            </a:r>
            <a:r>
              <a:rPr lang="en-US" sz="4800" dirty="0" smtClean="0"/>
              <a:t> to the instruction of his parents (</a:t>
            </a:r>
            <a:r>
              <a:rPr lang="en-US" sz="4800" b="1" dirty="0" err="1" smtClean="0">
                <a:solidFill>
                  <a:srgbClr val="00B050"/>
                </a:solidFill>
              </a:rPr>
              <a:t>Exo</a:t>
            </a:r>
            <a:r>
              <a:rPr lang="en-US" sz="4800" b="1" dirty="0" smtClean="0">
                <a:solidFill>
                  <a:srgbClr val="00B050"/>
                </a:solidFill>
              </a:rPr>
              <a:t>.</a:t>
            </a:r>
            <a:r>
              <a:rPr lang="en-US" sz="4800" dirty="0" smtClean="0"/>
              <a:t> 20:12; </a:t>
            </a:r>
            <a:r>
              <a:rPr lang="en-US" sz="4800" b="1" dirty="0" smtClean="0">
                <a:solidFill>
                  <a:srgbClr val="00B050"/>
                </a:solidFill>
              </a:rPr>
              <a:t>Deut.</a:t>
            </a:r>
            <a:r>
              <a:rPr lang="en-US" sz="4800" dirty="0" smtClean="0"/>
              <a:t> 5:16, 21:18-21; </a:t>
            </a:r>
            <a:r>
              <a:rPr lang="en-US" sz="4800" b="1" dirty="0" smtClean="0">
                <a:solidFill>
                  <a:srgbClr val="00B050"/>
                </a:solidFill>
              </a:rPr>
              <a:t>Pro.</a:t>
            </a:r>
            <a:r>
              <a:rPr lang="en-US" sz="4800" dirty="0" smtClean="0"/>
              <a:t> 30:17; </a:t>
            </a:r>
            <a:r>
              <a:rPr lang="en-US" sz="4800" b="1" dirty="0" smtClean="0">
                <a:solidFill>
                  <a:srgbClr val="00B050"/>
                </a:solidFill>
              </a:rPr>
              <a:t>Jer.</a:t>
            </a:r>
            <a:r>
              <a:rPr lang="en-US" sz="4800" dirty="0" smtClean="0"/>
              <a:t> 35:14; </a:t>
            </a:r>
            <a:r>
              <a:rPr lang="en-US" sz="4800" b="1" dirty="0" smtClean="0">
                <a:solidFill>
                  <a:srgbClr val="00B050"/>
                </a:solidFill>
              </a:rPr>
              <a:t>Eph.</a:t>
            </a:r>
            <a:r>
              <a:rPr lang="en-US" sz="4800" dirty="0" smtClean="0"/>
              <a:t> 6:1; </a:t>
            </a:r>
            <a:r>
              <a:rPr lang="en-US" sz="4800" b="1" dirty="0" smtClean="0">
                <a:solidFill>
                  <a:srgbClr val="00B050"/>
                </a:solidFill>
              </a:rPr>
              <a:t>Col.</a:t>
            </a:r>
            <a:r>
              <a:rPr lang="en-US" sz="4800" dirty="0" smtClean="0"/>
              <a:t> 3:20), and to the commandment by the Holy Messenger of God, but instead the parents </a:t>
            </a:r>
            <a:r>
              <a:rPr lang="en-US" sz="4800" b="1" dirty="0" smtClean="0">
                <a:solidFill>
                  <a:srgbClr val="FFFF00"/>
                </a:solidFill>
              </a:rPr>
              <a:t>“yielded”</a:t>
            </a:r>
            <a:r>
              <a:rPr lang="en-US" sz="4800" dirty="0" smtClean="0"/>
              <a:t> (becoming servants) to Samson’s desire (lusts), see </a:t>
            </a:r>
            <a:r>
              <a:rPr lang="en-US" sz="4800" b="1" dirty="0" smtClean="0">
                <a:solidFill>
                  <a:srgbClr val="00B050"/>
                </a:solidFill>
              </a:rPr>
              <a:t>2 Pet.</a:t>
            </a:r>
            <a:r>
              <a:rPr lang="en-US" sz="4800" dirty="0" smtClean="0"/>
              <a:t> 1:4, </a:t>
            </a:r>
            <a:r>
              <a:rPr lang="en-US" sz="4800" b="1" dirty="0" smtClean="0">
                <a:solidFill>
                  <a:srgbClr val="FFFF00"/>
                </a:solidFill>
              </a:rPr>
              <a:t>“… </a:t>
            </a:r>
            <a:r>
              <a:rPr lang="en-US" sz="4800" b="1" dirty="0">
                <a:solidFill>
                  <a:srgbClr val="FFFF00"/>
                </a:solidFill>
              </a:rPr>
              <a:t>the corruption that is in the world through lust</a:t>
            </a:r>
            <a:r>
              <a:rPr lang="en-US" sz="4800" b="1" dirty="0" smtClean="0">
                <a:solidFill>
                  <a:srgbClr val="FFFF00"/>
                </a:solidFill>
              </a:rPr>
              <a:t>.”</a:t>
            </a:r>
            <a:endParaRPr lang="en-US" sz="4800" b="1" dirty="0">
              <a:solidFill>
                <a:srgbClr val="FFFF00"/>
              </a:solidFill>
            </a:endParaRPr>
          </a:p>
        </p:txBody>
      </p:sp>
    </p:spTree>
    <p:extLst>
      <p:ext uri="{BB962C8B-B14F-4D97-AF65-F5344CB8AC3E}">
        <p14:creationId xmlns:p14="http://schemas.microsoft.com/office/powerpoint/2010/main" val="1859925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1 Corinthians </a:t>
            </a:r>
            <a:r>
              <a:rPr lang="en-US" sz="6000" b="1" dirty="0" smtClean="0">
                <a:solidFill>
                  <a:prstClr val="white"/>
                </a:solidFill>
                <a:latin typeface="Times New Roman" panose="02020603050405020304" pitchFamily="18" charset="0"/>
                <a:cs typeface="Times New Roman" panose="02020603050405020304" pitchFamily="18" charset="0"/>
              </a:rPr>
              <a:t>15:33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pPr lvl="0"/>
            <a:r>
              <a:rPr lang="en-US" sz="4800" baseline="30000" dirty="0">
                <a:latin typeface="Times New Roman" panose="02020603050405020304" pitchFamily="18" charset="0"/>
                <a:cs typeface="Times New Roman" panose="02020603050405020304" pitchFamily="18" charset="0"/>
              </a:rPr>
              <a:t>33 </a:t>
            </a:r>
            <a:r>
              <a:rPr lang="en-US" sz="4800" dirty="0">
                <a:latin typeface="Times New Roman" panose="02020603050405020304" pitchFamily="18" charset="0"/>
                <a:cs typeface="Times New Roman" panose="02020603050405020304" pitchFamily="18" charset="0"/>
              </a:rPr>
              <a:t>Do not be deceived: “Evil company corrupts good habits</a:t>
            </a:r>
            <a:r>
              <a:rPr lang="en-US" sz="4800" dirty="0" smtClean="0">
                <a:latin typeface="Times New Roman" panose="02020603050405020304" pitchFamily="18" charset="0"/>
                <a:cs typeface="Times New Roman" panose="02020603050405020304" pitchFamily="18" charset="0"/>
              </a:rPr>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531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Autofit/>
          </a:bodyPr>
          <a:lstStyle/>
          <a:p>
            <a:pPr algn="ctr"/>
            <a:r>
              <a:rPr lang="en-US" sz="4600" b="1" dirty="0" smtClean="0">
                <a:solidFill>
                  <a:prstClr val="white"/>
                </a:solidFill>
                <a:latin typeface="Times New Roman" panose="02020603050405020304" pitchFamily="18" charset="0"/>
                <a:cs typeface="Times New Roman" panose="02020603050405020304" pitchFamily="18" charset="0"/>
              </a:rPr>
              <a:t>Samson – a little leaven </a:t>
            </a:r>
            <a:r>
              <a:rPr lang="en-US" sz="4600" b="1" dirty="0" err="1" smtClean="0">
                <a:solidFill>
                  <a:prstClr val="white"/>
                </a:solidFill>
                <a:latin typeface="Times New Roman" panose="02020603050405020304" pitchFamily="18" charset="0"/>
                <a:cs typeface="Times New Roman" panose="02020603050405020304" pitchFamily="18" charset="0"/>
              </a:rPr>
              <a:t>leaventh</a:t>
            </a:r>
            <a:r>
              <a:rPr lang="en-US" sz="4600" b="1" dirty="0" smtClean="0">
                <a:solidFill>
                  <a:prstClr val="white"/>
                </a:solidFill>
                <a:latin typeface="Times New Roman" panose="02020603050405020304" pitchFamily="18" charset="0"/>
                <a:cs typeface="Times New Roman" panose="02020603050405020304" pitchFamily="18" charset="0"/>
              </a:rPr>
              <a:t> the whole …</a:t>
            </a:r>
            <a:endParaRPr lang="en-US" sz="4600" b="1" dirty="0">
              <a:solidFill>
                <a:prstClr val="white"/>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0322" y="1136239"/>
            <a:ext cx="6490952" cy="5457699"/>
          </a:xfrm>
        </p:spPr>
      </p:pic>
    </p:spTree>
    <p:extLst>
      <p:ext uri="{BB962C8B-B14F-4D97-AF65-F5344CB8AC3E}">
        <p14:creationId xmlns:p14="http://schemas.microsoft.com/office/powerpoint/2010/main" val="3451882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Samson – Judges 14:5-6</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77500" lnSpcReduction="20000"/>
          </a:bodyPr>
          <a:lstStyle/>
          <a:p>
            <a:r>
              <a:rPr lang="en-US" sz="6600" dirty="0" err="1"/>
              <a:t>Jdg</a:t>
            </a:r>
            <a:r>
              <a:rPr lang="en-US" sz="6600" dirty="0"/>
              <a:t> 14:5  Then went Samson down, and his father and his mother, to </a:t>
            </a:r>
            <a:r>
              <a:rPr lang="en-US" sz="6600" dirty="0" err="1"/>
              <a:t>Timnath</a:t>
            </a:r>
            <a:r>
              <a:rPr lang="en-US" sz="6600" dirty="0"/>
              <a:t>, and came to </a:t>
            </a:r>
            <a:r>
              <a:rPr lang="en-US" sz="6600" b="1" u="sng" dirty="0">
                <a:solidFill>
                  <a:srgbClr val="00B050"/>
                </a:solidFill>
              </a:rPr>
              <a:t>the vineyards</a:t>
            </a:r>
            <a:r>
              <a:rPr lang="en-US" sz="6600" dirty="0"/>
              <a:t> of </a:t>
            </a:r>
            <a:r>
              <a:rPr lang="en-US" sz="6600" dirty="0" err="1"/>
              <a:t>Timnath</a:t>
            </a:r>
            <a:r>
              <a:rPr lang="en-US" sz="6600" dirty="0"/>
              <a:t>: and, behold, </a:t>
            </a:r>
            <a:r>
              <a:rPr lang="en-US" sz="6600" b="1" dirty="0">
                <a:solidFill>
                  <a:srgbClr val="FFFF00"/>
                </a:solidFill>
              </a:rPr>
              <a:t>a </a:t>
            </a:r>
            <a:r>
              <a:rPr lang="en-US" sz="6600" b="1" u="sng" dirty="0">
                <a:solidFill>
                  <a:srgbClr val="FFFF00"/>
                </a:solidFill>
              </a:rPr>
              <a:t>young</a:t>
            </a:r>
            <a:r>
              <a:rPr lang="en-US" sz="6600" b="1" dirty="0">
                <a:solidFill>
                  <a:srgbClr val="FFFF00"/>
                </a:solidFill>
              </a:rPr>
              <a:t> lion roared against </a:t>
            </a:r>
            <a:r>
              <a:rPr lang="en-US" sz="6600" b="1" dirty="0" smtClean="0">
                <a:solidFill>
                  <a:srgbClr val="FFFF00"/>
                </a:solidFill>
              </a:rPr>
              <a:t>him</a:t>
            </a:r>
            <a:r>
              <a:rPr lang="en-US" sz="6600" dirty="0" smtClean="0"/>
              <a:t>.</a:t>
            </a:r>
          </a:p>
          <a:p>
            <a:endParaRPr lang="en-US" sz="1400" dirty="0"/>
          </a:p>
          <a:p>
            <a:r>
              <a:rPr lang="en-US" sz="6600" dirty="0" err="1" smtClean="0"/>
              <a:t>Jdg</a:t>
            </a:r>
            <a:r>
              <a:rPr lang="en-US" sz="6600" dirty="0" smtClean="0"/>
              <a:t> </a:t>
            </a:r>
            <a:r>
              <a:rPr lang="en-US" sz="6600" dirty="0"/>
              <a:t>14:6  And the Spirit of the LORD came mightily upon him, and </a:t>
            </a:r>
            <a:r>
              <a:rPr lang="en-US" sz="6600" b="1" dirty="0">
                <a:solidFill>
                  <a:srgbClr val="FFFF00"/>
                </a:solidFill>
              </a:rPr>
              <a:t>he rent him as he would have rent a kid</a:t>
            </a:r>
            <a:r>
              <a:rPr lang="en-US" sz="6600" dirty="0"/>
              <a:t>, and </a:t>
            </a:r>
            <a:r>
              <a:rPr lang="en-US" sz="6600" i="1" dirty="0"/>
              <a:t>he had</a:t>
            </a:r>
            <a:r>
              <a:rPr lang="en-US" sz="6600" dirty="0"/>
              <a:t> nothing in his hand: but </a:t>
            </a:r>
            <a:r>
              <a:rPr lang="en-US" sz="6600" b="1" dirty="0">
                <a:solidFill>
                  <a:srgbClr val="FFFF00"/>
                </a:solidFill>
              </a:rPr>
              <a:t>he told not his father or his mother what he had done</a:t>
            </a:r>
            <a:r>
              <a:rPr lang="en-US" sz="6600" dirty="0" smtClean="0"/>
              <a:t>.</a:t>
            </a:r>
            <a:endParaRPr lang="en-US" sz="6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768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Samson – Judges 14:5-6</a:t>
            </a:r>
            <a:endParaRPr lang="en-US" sz="4800" b="1" dirty="0">
              <a:solidFill>
                <a:prstClr val="white"/>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0366" y="1210614"/>
            <a:ext cx="7225758" cy="5211474"/>
          </a:xfrm>
        </p:spPr>
      </p:pic>
    </p:spTree>
    <p:extLst>
      <p:ext uri="{BB962C8B-B14F-4D97-AF65-F5344CB8AC3E}">
        <p14:creationId xmlns:p14="http://schemas.microsoft.com/office/powerpoint/2010/main" val="2793618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 Numbers 6:6 NKJV</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6600" baseline="30000" dirty="0"/>
              <a:t>6 </a:t>
            </a:r>
            <a:r>
              <a:rPr lang="en-US" sz="6600" dirty="0"/>
              <a:t>All the days that he separates himself to the </a:t>
            </a:r>
            <a:r>
              <a:rPr lang="en-US" sz="6600" cap="small" dirty="0"/>
              <a:t>Lord</a:t>
            </a:r>
            <a:r>
              <a:rPr lang="en-US" sz="6600" dirty="0"/>
              <a:t> </a:t>
            </a:r>
            <a:r>
              <a:rPr lang="en-US" sz="6600" b="1" dirty="0">
                <a:solidFill>
                  <a:srgbClr val="FFFF00"/>
                </a:solidFill>
              </a:rPr>
              <a:t>he shall not go near a dead body</a:t>
            </a:r>
            <a:r>
              <a:rPr lang="en-US" sz="6600" dirty="0"/>
              <a:t>.</a:t>
            </a:r>
            <a:endParaRPr lang="en-US" sz="6600" dirty="0"/>
          </a:p>
        </p:txBody>
      </p:sp>
    </p:spTree>
    <p:extLst>
      <p:ext uri="{BB962C8B-B14F-4D97-AF65-F5344CB8AC3E}">
        <p14:creationId xmlns:p14="http://schemas.microsoft.com/office/powerpoint/2010/main" val="54667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0"/>
            <a:ext cx="11797048"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Deuteronomy </a:t>
            </a:r>
            <a:r>
              <a:rPr lang="en-US" sz="6000" b="1" dirty="0" smtClean="0">
                <a:solidFill>
                  <a:prstClr val="white"/>
                </a:solidFill>
                <a:latin typeface="Times New Roman" panose="02020603050405020304" pitchFamily="18" charset="0"/>
                <a:cs typeface="Times New Roman" panose="02020603050405020304" pitchFamily="18" charset="0"/>
              </a:rPr>
              <a:t>7:1-4 NKJV</a:t>
            </a:r>
            <a:endParaRPr lang="en-US" sz="6000" dirty="0"/>
          </a:p>
        </p:txBody>
      </p:sp>
      <p:sp>
        <p:nvSpPr>
          <p:cNvPr id="3" name="Content Placeholder 2"/>
          <p:cNvSpPr>
            <a:spLocks noGrp="1"/>
          </p:cNvSpPr>
          <p:nvPr>
            <p:ph idx="1"/>
          </p:nvPr>
        </p:nvSpPr>
        <p:spPr>
          <a:xfrm>
            <a:off x="206061" y="1339403"/>
            <a:ext cx="11809927" cy="5344732"/>
          </a:xfrm>
        </p:spPr>
        <p:txBody>
          <a:bodyPr anchor="ctr">
            <a:noAutofit/>
          </a:bodyPr>
          <a:lstStyle/>
          <a:p>
            <a:r>
              <a:rPr lang="en-US" sz="3600" dirty="0" smtClean="0">
                <a:latin typeface="Times New Roman" panose="02020603050405020304" pitchFamily="18" charset="0"/>
                <a:cs typeface="Times New Roman" panose="02020603050405020304" pitchFamily="18" charset="0"/>
              </a:rPr>
              <a:t>“</a:t>
            </a:r>
            <a:r>
              <a:rPr lang="en-US" sz="3600" baseline="30000" dirty="0" smtClean="0">
                <a:latin typeface="Times New Roman" panose="02020603050405020304" pitchFamily="18" charset="0"/>
                <a:cs typeface="Times New Roman" panose="02020603050405020304" pitchFamily="18" charset="0"/>
              </a:rPr>
              <a:t>1 </a:t>
            </a:r>
            <a:r>
              <a:rPr lang="en-US" sz="3600" dirty="0" smtClean="0">
                <a:latin typeface="Times New Roman" panose="02020603050405020304" pitchFamily="18" charset="0"/>
                <a:cs typeface="Times New Roman" panose="02020603050405020304" pitchFamily="18" charset="0"/>
              </a:rPr>
              <a:t>When </a:t>
            </a:r>
            <a:r>
              <a:rPr lang="en-US" sz="3600" dirty="0">
                <a:latin typeface="Times New Roman" panose="02020603050405020304" pitchFamily="18" charset="0"/>
                <a:cs typeface="Times New Roman" panose="02020603050405020304" pitchFamily="18" charset="0"/>
              </a:rPr>
              <a:t>the </a:t>
            </a:r>
            <a:r>
              <a:rPr lang="en-US" sz="3600" cap="small" dirty="0">
                <a:latin typeface="Times New Roman" panose="02020603050405020304" pitchFamily="18" charset="0"/>
                <a:cs typeface="Times New Roman" panose="02020603050405020304" pitchFamily="18" charset="0"/>
              </a:rPr>
              <a:t>Lord</a:t>
            </a:r>
            <a:r>
              <a:rPr lang="en-US" sz="3600" dirty="0">
                <a:latin typeface="Times New Roman" panose="02020603050405020304" pitchFamily="18" charset="0"/>
                <a:cs typeface="Times New Roman" panose="02020603050405020304" pitchFamily="18" charset="0"/>
              </a:rPr>
              <a:t> your God brings you </a:t>
            </a:r>
            <a:r>
              <a:rPr lang="en-US" sz="3600" dirty="0">
                <a:solidFill>
                  <a:srgbClr val="FFFF00"/>
                </a:solidFill>
                <a:latin typeface="Times New Roman" panose="02020603050405020304" pitchFamily="18" charset="0"/>
                <a:cs typeface="Times New Roman" panose="02020603050405020304" pitchFamily="18" charset="0"/>
              </a:rPr>
              <a:t>into the land</a:t>
            </a:r>
            <a:r>
              <a:rPr lang="en-US" sz="3600" dirty="0">
                <a:latin typeface="Times New Roman" panose="02020603050405020304" pitchFamily="18" charset="0"/>
                <a:cs typeface="Times New Roman" panose="02020603050405020304" pitchFamily="18" charset="0"/>
              </a:rPr>
              <a:t> which you go to possess, and has cast out many nations before you, the Hittites and the </a:t>
            </a:r>
            <a:r>
              <a:rPr lang="en-US" sz="3600" dirty="0" err="1">
                <a:latin typeface="Times New Roman" panose="02020603050405020304" pitchFamily="18" charset="0"/>
                <a:cs typeface="Times New Roman" panose="02020603050405020304" pitchFamily="18" charset="0"/>
              </a:rPr>
              <a:t>Girgashites</a:t>
            </a:r>
            <a:r>
              <a:rPr lang="en-US" sz="3600" dirty="0">
                <a:latin typeface="Times New Roman" panose="02020603050405020304" pitchFamily="18" charset="0"/>
                <a:cs typeface="Times New Roman" panose="02020603050405020304" pitchFamily="18" charset="0"/>
              </a:rPr>
              <a:t> and the Amorites and the Canaanites and the </a:t>
            </a:r>
            <a:r>
              <a:rPr lang="en-US" sz="3600" dirty="0" err="1">
                <a:latin typeface="Times New Roman" panose="02020603050405020304" pitchFamily="18" charset="0"/>
                <a:cs typeface="Times New Roman" panose="02020603050405020304" pitchFamily="18" charset="0"/>
              </a:rPr>
              <a:t>Perizzites</a:t>
            </a:r>
            <a:r>
              <a:rPr lang="en-US" sz="3600" dirty="0">
                <a:latin typeface="Times New Roman" panose="02020603050405020304" pitchFamily="18" charset="0"/>
                <a:cs typeface="Times New Roman" panose="02020603050405020304" pitchFamily="18" charset="0"/>
              </a:rPr>
              <a:t> and the </a:t>
            </a:r>
            <a:r>
              <a:rPr lang="en-US" sz="3600" dirty="0" err="1">
                <a:latin typeface="Times New Roman" panose="02020603050405020304" pitchFamily="18" charset="0"/>
                <a:cs typeface="Times New Roman" panose="02020603050405020304" pitchFamily="18" charset="0"/>
              </a:rPr>
              <a:t>Hivites</a:t>
            </a:r>
            <a:r>
              <a:rPr lang="en-US" sz="3600" dirty="0">
                <a:latin typeface="Times New Roman" panose="02020603050405020304" pitchFamily="18" charset="0"/>
                <a:cs typeface="Times New Roman" panose="02020603050405020304" pitchFamily="18" charset="0"/>
              </a:rPr>
              <a:t> and the </a:t>
            </a:r>
            <a:r>
              <a:rPr lang="en-US" sz="3600" dirty="0" err="1">
                <a:latin typeface="Times New Roman" panose="02020603050405020304" pitchFamily="18" charset="0"/>
                <a:cs typeface="Times New Roman" panose="02020603050405020304" pitchFamily="18" charset="0"/>
              </a:rPr>
              <a:t>Jebusites</a:t>
            </a:r>
            <a:r>
              <a:rPr lang="en-US" sz="3600" dirty="0">
                <a:latin typeface="Times New Roman" panose="02020603050405020304" pitchFamily="18" charset="0"/>
                <a:cs typeface="Times New Roman" panose="02020603050405020304" pitchFamily="18" charset="0"/>
              </a:rPr>
              <a:t>, seven nations greater and mightier than </a:t>
            </a:r>
            <a:r>
              <a:rPr lang="en-US" sz="3600" dirty="0" smtClean="0">
                <a:latin typeface="Times New Roman" panose="02020603050405020304" pitchFamily="18" charset="0"/>
                <a:cs typeface="Times New Roman" panose="02020603050405020304" pitchFamily="18" charset="0"/>
              </a:rPr>
              <a:t>you…</a:t>
            </a:r>
            <a:r>
              <a:rPr lang="en-US" sz="3600" baseline="30000" dirty="0" smtClean="0">
                <a:latin typeface="Times New Roman" panose="02020603050405020304" pitchFamily="18" charset="0"/>
                <a:cs typeface="Times New Roman" panose="02020603050405020304" pitchFamily="18" charset="0"/>
              </a:rPr>
              <a:t>2 </a:t>
            </a:r>
            <a:r>
              <a:rPr lang="en-US" sz="3600" dirty="0" smtClean="0">
                <a:latin typeface="Times New Roman" panose="02020603050405020304" pitchFamily="18" charset="0"/>
                <a:cs typeface="Times New Roman" panose="02020603050405020304" pitchFamily="18" charset="0"/>
              </a:rPr>
              <a:t>You </a:t>
            </a:r>
            <a:r>
              <a:rPr lang="en-US" sz="3600" dirty="0">
                <a:latin typeface="Times New Roman" panose="02020603050405020304" pitchFamily="18" charset="0"/>
                <a:cs typeface="Times New Roman" panose="02020603050405020304" pitchFamily="18" charset="0"/>
              </a:rPr>
              <a:t>shall make no covenant with </a:t>
            </a:r>
            <a:r>
              <a:rPr lang="en-US" sz="3600" dirty="0" smtClean="0">
                <a:latin typeface="Times New Roman" panose="02020603050405020304" pitchFamily="18" charset="0"/>
                <a:cs typeface="Times New Roman" panose="02020603050405020304" pitchFamily="18" charset="0"/>
              </a:rPr>
              <a:t>them…</a:t>
            </a:r>
            <a:r>
              <a:rPr lang="en-US" sz="3600" baseline="30000" dirty="0" smtClean="0">
                <a:latin typeface="Times New Roman" panose="02020603050405020304" pitchFamily="18" charset="0"/>
                <a:cs typeface="Times New Roman" panose="02020603050405020304" pitchFamily="18" charset="0"/>
              </a:rPr>
              <a:t>3</a:t>
            </a:r>
            <a:r>
              <a:rPr lang="en-US" sz="3600" baseline="30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Nor shall you make marriages with them. You shall not give your daughter to their son, nor take their daughter for your </a:t>
            </a:r>
            <a:r>
              <a:rPr lang="en-US" sz="3600" dirty="0" smtClean="0">
                <a:latin typeface="Times New Roman" panose="02020603050405020304" pitchFamily="18" charset="0"/>
                <a:cs typeface="Times New Roman" panose="02020603050405020304" pitchFamily="18" charset="0"/>
              </a:rPr>
              <a:t>son. </a:t>
            </a:r>
            <a:r>
              <a:rPr lang="en-US" sz="3600" baseline="30000" dirty="0" smtClean="0">
                <a:latin typeface="Times New Roman" panose="02020603050405020304" pitchFamily="18" charset="0"/>
                <a:cs typeface="Times New Roman" panose="02020603050405020304" pitchFamily="18" charset="0"/>
              </a:rPr>
              <a:t>4</a:t>
            </a:r>
            <a:r>
              <a:rPr lang="en-US" sz="3600" baseline="30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For they will turn your sons away from following Me, to serve other </a:t>
            </a:r>
            <a:r>
              <a:rPr lang="en-US" sz="3600" dirty="0" smtClean="0">
                <a:latin typeface="Times New Roman" panose="02020603050405020304" pitchFamily="18" charset="0"/>
                <a:cs typeface="Times New Roman" panose="02020603050405020304" pitchFamily="18" charset="0"/>
              </a:rPr>
              <a:t>gods …</a:t>
            </a:r>
            <a:endParaRPr lang="en-US" sz="3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471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824287"/>
          </a:xfrm>
        </p:spPr>
        <p:txBody>
          <a:bodyPr>
            <a:noAutofit/>
          </a:bodyPr>
          <a:lstStyle/>
          <a:p>
            <a:pPr algn="ctr"/>
            <a:r>
              <a:rPr lang="en-US" sz="3600" b="1" dirty="0" smtClean="0">
                <a:solidFill>
                  <a:prstClr val="white"/>
                </a:solidFill>
                <a:latin typeface="Times New Roman" panose="02020603050405020304" pitchFamily="18" charset="0"/>
                <a:cs typeface="Times New Roman" panose="02020603050405020304" pitchFamily="18" charset="0"/>
              </a:rPr>
              <a:t>Samson was involved with several unsanctified women, which turned his heart, one thought at a time, to one decision at a time, to one action at a time …</a:t>
            </a:r>
            <a:endParaRPr lang="en-US" sz="3600" b="1" dirty="0">
              <a:solidFill>
                <a:prstClr val="white"/>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284" y="1970468"/>
            <a:ext cx="11390401" cy="4164232"/>
          </a:xfrm>
        </p:spPr>
      </p:pic>
    </p:spTree>
    <p:extLst>
      <p:ext uri="{BB962C8B-B14F-4D97-AF65-F5344CB8AC3E}">
        <p14:creationId xmlns:p14="http://schemas.microsoft.com/office/powerpoint/2010/main" val="1734382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183" y="0"/>
            <a:ext cx="11861442" cy="2146255"/>
          </a:xfrm>
        </p:spPr>
        <p:txBody>
          <a:bodyPr>
            <a:noAutofit/>
          </a:bodyPr>
          <a:lstStyle/>
          <a:p>
            <a:pPr algn="ctr"/>
            <a:r>
              <a:rPr lang="en-US" sz="3600" dirty="0" smtClean="0"/>
              <a:t>From the moment that Samson went after the ungodly, the unsanctified – it drew him further and further from </a:t>
            </a:r>
            <a:r>
              <a:rPr lang="en-US" sz="3600" b="1" dirty="0" smtClean="0"/>
              <a:t>God</a:t>
            </a:r>
            <a:r>
              <a:rPr lang="en-US" sz="3600" dirty="0" smtClean="0"/>
              <a:t>, until he didn’t know that, </a:t>
            </a:r>
            <a:r>
              <a:rPr lang="en-US" sz="3600" b="1" dirty="0" smtClean="0"/>
              <a:t>“… </a:t>
            </a:r>
            <a:r>
              <a:rPr lang="en-US" sz="3600" b="1" dirty="0"/>
              <a:t>the LORD was departed from him</a:t>
            </a:r>
            <a:r>
              <a:rPr lang="en-US" sz="3600" b="1" dirty="0" smtClean="0"/>
              <a:t>.” </a:t>
            </a:r>
            <a:r>
              <a:rPr lang="en-US" sz="3600" dirty="0" smtClean="0"/>
              <a:t>(</a:t>
            </a:r>
            <a:r>
              <a:rPr lang="en-US" sz="3600" b="1" dirty="0" smtClean="0">
                <a:solidFill>
                  <a:srgbClr val="00B050"/>
                </a:solidFill>
              </a:rPr>
              <a:t>Judg.</a:t>
            </a:r>
            <a:r>
              <a:rPr lang="en-US" sz="3600" dirty="0" smtClean="0"/>
              <a:t> 16:20 KJB)</a:t>
            </a:r>
            <a:endParaRPr lang="en-US" sz="3600" dirty="0"/>
          </a:p>
        </p:txBody>
      </p:sp>
      <p:sp>
        <p:nvSpPr>
          <p:cNvPr id="5" name="Content Placeholder 4"/>
          <p:cNvSpPr>
            <a:spLocks noGrp="1"/>
          </p:cNvSpPr>
          <p:nvPr>
            <p:ph idx="1"/>
          </p:nvPr>
        </p:nvSpPr>
        <p:spPr>
          <a:xfrm>
            <a:off x="128789" y="2099257"/>
            <a:ext cx="11938715" cy="4636394"/>
          </a:xfrm>
        </p:spPr>
        <p:txBody>
          <a:bodyPr anchor="ctr">
            <a:normAutofit fontScale="92500" lnSpcReduction="20000"/>
          </a:bodyPr>
          <a:lstStyle/>
          <a:p>
            <a:r>
              <a:rPr lang="en-US" dirty="0" smtClean="0"/>
              <a:t>In </a:t>
            </a:r>
            <a:r>
              <a:rPr lang="en-US" b="1" dirty="0" smtClean="0">
                <a:solidFill>
                  <a:srgbClr val="00B050"/>
                </a:solidFill>
              </a:rPr>
              <a:t>Judges</a:t>
            </a:r>
            <a:r>
              <a:rPr lang="en-US" dirty="0" smtClean="0"/>
              <a:t> 14:8-9 – Samson eats Honey out of a dead Lion </a:t>
            </a:r>
            <a:r>
              <a:rPr lang="en-US" dirty="0" err="1" smtClean="0"/>
              <a:t>Carcase</a:t>
            </a:r>
            <a:r>
              <a:rPr lang="en-US" dirty="0" smtClean="0"/>
              <a:t> (Num. 6:6).</a:t>
            </a:r>
          </a:p>
          <a:p>
            <a:endParaRPr lang="en-US" sz="1100" dirty="0"/>
          </a:p>
          <a:p>
            <a:r>
              <a:rPr lang="en-US" dirty="0" smtClean="0"/>
              <a:t>In </a:t>
            </a:r>
            <a:r>
              <a:rPr lang="en-US" b="1" dirty="0" smtClean="0">
                <a:solidFill>
                  <a:srgbClr val="00B050"/>
                </a:solidFill>
              </a:rPr>
              <a:t>Judges</a:t>
            </a:r>
            <a:r>
              <a:rPr lang="en-US" dirty="0" smtClean="0"/>
              <a:t> 14:10-20 – Samson enters into a contest with the unsanctified, and eventually kills to satisfy his debt, which came about through giving in to the unsanctified wife, who kept at him as </a:t>
            </a:r>
            <a:r>
              <a:rPr lang="en-US" dirty="0" err="1" smtClean="0"/>
              <a:t>satan</a:t>
            </a:r>
            <a:r>
              <a:rPr lang="en-US" dirty="0" smtClean="0"/>
              <a:t> does, until the flesh gives in.</a:t>
            </a:r>
          </a:p>
          <a:p>
            <a:endParaRPr lang="en-US" sz="1100" dirty="0" smtClean="0"/>
          </a:p>
          <a:p>
            <a:r>
              <a:rPr lang="en-US" dirty="0" smtClean="0"/>
              <a:t>In </a:t>
            </a:r>
            <a:r>
              <a:rPr lang="en-US" b="1" dirty="0" smtClean="0">
                <a:solidFill>
                  <a:srgbClr val="00B050"/>
                </a:solidFill>
              </a:rPr>
              <a:t>Judges</a:t>
            </a:r>
            <a:r>
              <a:rPr lang="en-US" dirty="0" smtClean="0"/>
              <a:t> 15:1-8 – Samson ends up getting his wife killed, and taking revenge.</a:t>
            </a:r>
          </a:p>
          <a:p>
            <a:endParaRPr lang="en-US" sz="1100" dirty="0"/>
          </a:p>
          <a:p>
            <a:r>
              <a:rPr lang="en-US" dirty="0" smtClean="0"/>
              <a:t>In </a:t>
            </a:r>
            <a:r>
              <a:rPr lang="en-US" b="1" dirty="0" smtClean="0">
                <a:solidFill>
                  <a:srgbClr val="00B050"/>
                </a:solidFill>
              </a:rPr>
              <a:t>Judges</a:t>
            </a:r>
            <a:r>
              <a:rPr lang="en-US" dirty="0" smtClean="0"/>
              <a:t> 16:1-3 – Samson has a relationship with a harlot.</a:t>
            </a:r>
          </a:p>
          <a:p>
            <a:endParaRPr lang="en-US" sz="1100" dirty="0"/>
          </a:p>
          <a:p>
            <a:r>
              <a:rPr lang="en-US" dirty="0" smtClean="0"/>
              <a:t>In </a:t>
            </a:r>
            <a:r>
              <a:rPr lang="en-US" b="1" dirty="0" smtClean="0">
                <a:solidFill>
                  <a:srgbClr val="00B050"/>
                </a:solidFill>
              </a:rPr>
              <a:t>Judges</a:t>
            </a:r>
            <a:r>
              <a:rPr lang="en-US" dirty="0" smtClean="0"/>
              <a:t> 16:4-31 – Samson obtains a new unsanctified woman, Delilah, and it is she, through continual persistence, as </a:t>
            </a:r>
            <a:r>
              <a:rPr lang="en-US" dirty="0" err="1" smtClean="0"/>
              <a:t>satan</a:t>
            </a:r>
            <a:r>
              <a:rPr lang="en-US" dirty="0" smtClean="0"/>
              <a:t>, to get Samson to finally break the vow totally, and give up the secret of his strength, which ends up getting Samson blinded, and enslaved.</a:t>
            </a:r>
            <a:endParaRPr lang="en-US" dirty="0"/>
          </a:p>
        </p:txBody>
      </p:sp>
    </p:spTree>
    <p:extLst>
      <p:ext uri="{BB962C8B-B14F-4D97-AF65-F5344CB8AC3E}">
        <p14:creationId xmlns:p14="http://schemas.microsoft.com/office/powerpoint/2010/main" val="87790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0"/>
            <a:ext cx="11797048"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Deuteronomy </a:t>
            </a:r>
            <a:r>
              <a:rPr lang="en-US" sz="6000" b="1" dirty="0" smtClean="0">
                <a:solidFill>
                  <a:prstClr val="white"/>
                </a:solidFill>
                <a:latin typeface="Times New Roman" panose="02020603050405020304" pitchFamily="18" charset="0"/>
                <a:cs typeface="Times New Roman" panose="02020603050405020304" pitchFamily="18" charset="0"/>
              </a:rPr>
              <a:t>7:1-4,6 KJB</a:t>
            </a:r>
            <a:endParaRPr lang="en-US" sz="6000" dirty="0"/>
          </a:p>
        </p:txBody>
      </p:sp>
      <p:sp>
        <p:nvSpPr>
          <p:cNvPr id="3" name="Content Placeholder 2"/>
          <p:cNvSpPr>
            <a:spLocks noGrp="1"/>
          </p:cNvSpPr>
          <p:nvPr>
            <p:ph idx="1"/>
          </p:nvPr>
        </p:nvSpPr>
        <p:spPr>
          <a:xfrm>
            <a:off x="206061" y="1339403"/>
            <a:ext cx="11809927" cy="5344732"/>
          </a:xfrm>
        </p:spPr>
        <p:txBody>
          <a:bodyPr anchor="ctr">
            <a:noAutofit/>
          </a:bodyPr>
          <a:lstStyle/>
          <a:p>
            <a:r>
              <a:rPr lang="en-US" sz="3600" dirty="0" smtClean="0">
                <a:latin typeface="Times New Roman" pitchFamily="18" charset="0"/>
                <a:cs typeface="Times New Roman" panose="02020603050405020304" pitchFamily="18" charset="0"/>
              </a:rPr>
              <a:t>“</a:t>
            </a:r>
            <a:r>
              <a:rPr lang="en-US" sz="3600" baseline="30000" dirty="0" smtClean="0">
                <a:latin typeface="Times New Roman" panose="02020603050405020304" pitchFamily="18" charset="0"/>
                <a:cs typeface="Times New Roman" panose="02020603050405020304" pitchFamily="18" charset="0"/>
              </a:rPr>
              <a:t>1 </a:t>
            </a:r>
            <a:r>
              <a:rPr lang="en-US" sz="3600" dirty="0">
                <a:latin typeface="Times New Roman" pitchFamily="18" charset="0"/>
                <a:cs typeface="Times New Roman" pitchFamily="18" charset="0"/>
              </a:rPr>
              <a:t>7 When the </a:t>
            </a:r>
            <a:r>
              <a:rPr lang="en-US" sz="3600" cap="small" dirty="0">
                <a:latin typeface="Times New Roman" pitchFamily="18" charset="0"/>
                <a:cs typeface="Times New Roman" pitchFamily="18" charset="0"/>
              </a:rPr>
              <a:t>Lord</a:t>
            </a:r>
            <a:r>
              <a:rPr lang="en-US" sz="3600" dirty="0">
                <a:latin typeface="Times New Roman" pitchFamily="18" charset="0"/>
                <a:cs typeface="Times New Roman" pitchFamily="18" charset="0"/>
              </a:rPr>
              <a:t> thy God shall bring thee </a:t>
            </a:r>
            <a:r>
              <a:rPr lang="en-US" sz="3600" b="1" dirty="0">
                <a:solidFill>
                  <a:srgbClr val="FFFF00"/>
                </a:solidFill>
                <a:latin typeface="Times New Roman" pitchFamily="18" charset="0"/>
                <a:cs typeface="Times New Roman" pitchFamily="18" charset="0"/>
              </a:rPr>
              <a:t>into the land </a:t>
            </a:r>
            <a:r>
              <a:rPr lang="en-US" sz="3600" dirty="0">
                <a:latin typeface="Times New Roman" pitchFamily="18" charset="0"/>
                <a:cs typeface="Times New Roman" pitchFamily="18" charset="0"/>
              </a:rPr>
              <a:t>whither thou </a:t>
            </a:r>
            <a:r>
              <a:rPr lang="en-US" sz="3600" dirty="0" err="1">
                <a:latin typeface="Times New Roman" pitchFamily="18" charset="0"/>
                <a:cs typeface="Times New Roman" pitchFamily="18" charset="0"/>
              </a:rPr>
              <a:t>goest</a:t>
            </a:r>
            <a:r>
              <a:rPr lang="en-US" sz="3600" dirty="0">
                <a:latin typeface="Times New Roman" pitchFamily="18" charset="0"/>
                <a:cs typeface="Times New Roman" pitchFamily="18" charset="0"/>
              </a:rPr>
              <a:t> to possess it, and hath cast out many nations before thee, </a:t>
            </a:r>
            <a:r>
              <a:rPr lang="en-US" sz="3600" dirty="0" smtClean="0">
                <a:latin typeface="Times New Roman" pitchFamily="18" charset="0"/>
                <a:cs typeface="Times New Roman" pitchFamily="18" charset="0"/>
              </a:rPr>
              <a:t>… </a:t>
            </a:r>
            <a:r>
              <a:rPr lang="en-US" sz="3600" baseline="30000" dirty="0" smtClean="0">
                <a:latin typeface="Times New Roman" pitchFamily="18" charset="0"/>
                <a:cs typeface="Times New Roman" pitchFamily="18" charset="0"/>
              </a:rPr>
              <a:t>2</a:t>
            </a:r>
            <a:r>
              <a:rPr lang="en-US" sz="3600" baseline="300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thou </a:t>
            </a:r>
            <a:r>
              <a:rPr lang="en-US" sz="3600" dirty="0">
                <a:latin typeface="Times New Roman" pitchFamily="18" charset="0"/>
                <a:cs typeface="Times New Roman" pitchFamily="18" charset="0"/>
              </a:rPr>
              <a:t>shalt make no covenant with </a:t>
            </a:r>
            <a:r>
              <a:rPr lang="en-US" sz="3600" dirty="0" smtClean="0">
                <a:latin typeface="Times New Roman" pitchFamily="18" charset="0"/>
                <a:cs typeface="Times New Roman" pitchFamily="18" charset="0"/>
              </a:rPr>
              <a:t>them … </a:t>
            </a:r>
            <a:r>
              <a:rPr lang="en-US" sz="3600" baseline="30000" dirty="0" smtClean="0">
                <a:latin typeface="Times New Roman" pitchFamily="18" charset="0"/>
                <a:cs typeface="Times New Roman" pitchFamily="18" charset="0"/>
              </a:rPr>
              <a:t>3</a:t>
            </a:r>
            <a:r>
              <a:rPr lang="en-US" sz="3600" baseline="30000" dirty="0">
                <a:latin typeface="Times New Roman" pitchFamily="18" charset="0"/>
                <a:cs typeface="Times New Roman" pitchFamily="18" charset="0"/>
              </a:rPr>
              <a:t> </a:t>
            </a:r>
            <a:r>
              <a:rPr lang="en-US" sz="3600" dirty="0">
                <a:latin typeface="Times New Roman" pitchFamily="18" charset="0"/>
                <a:cs typeface="Times New Roman" pitchFamily="18" charset="0"/>
              </a:rPr>
              <a:t>Neither shalt thou make </a:t>
            </a:r>
            <a:r>
              <a:rPr lang="en-US" sz="3600" b="1" u="sng" dirty="0">
                <a:latin typeface="Times New Roman" pitchFamily="18" charset="0"/>
                <a:cs typeface="Times New Roman" pitchFamily="18" charset="0"/>
              </a:rPr>
              <a:t>marriages</a:t>
            </a:r>
            <a:r>
              <a:rPr lang="en-US" sz="3600" dirty="0">
                <a:latin typeface="Times New Roman" pitchFamily="18" charset="0"/>
                <a:cs typeface="Times New Roman" pitchFamily="18" charset="0"/>
              </a:rPr>
              <a:t> with them; thy daughter thou shalt not give unto his son, nor his daughter shalt thou take unto thy </a:t>
            </a:r>
            <a:r>
              <a:rPr lang="en-US" sz="3600" dirty="0" smtClean="0">
                <a:latin typeface="Times New Roman" pitchFamily="18" charset="0"/>
                <a:cs typeface="Times New Roman" pitchFamily="18" charset="0"/>
              </a:rPr>
              <a:t>son. </a:t>
            </a:r>
            <a:r>
              <a:rPr lang="en-US" sz="3600" baseline="30000" dirty="0" smtClean="0">
                <a:latin typeface="Times New Roman" pitchFamily="18" charset="0"/>
                <a:cs typeface="Times New Roman" pitchFamily="18" charset="0"/>
              </a:rPr>
              <a:t>4</a:t>
            </a:r>
            <a:r>
              <a:rPr lang="en-US" sz="3600" baseline="30000" dirty="0">
                <a:latin typeface="Times New Roman" pitchFamily="18" charset="0"/>
                <a:cs typeface="Times New Roman" pitchFamily="18" charset="0"/>
              </a:rPr>
              <a:t> </a:t>
            </a:r>
            <a:r>
              <a:rPr lang="en-US" sz="3600" dirty="0">
                <a:latin typeface="Times New Roman" pitchFamily="18" charset="0"/>
                <a:cs typeface="Times New Roman" pitchFamily="18" charset="0"/>
              </a:rPr>
              <a:t>For they will turn away thy son from following me, that they may serve other </a:t>
            </a:r>
            <a:r>
              <a:rPr lang="en-US" sz="3600" dirty="0" smtClean="0">
                <a:latin typeface="Times New Roman" pitchFamily="18" charset="0"/>
                <a:cs typeface="Times New Roman" pitchFamily="18" charset="0"/>
              </a:rPr>
              <a:t>gods … </a:t>
            </a:r>
            <a:r>
              <a:rPr lang="en-US" sz="3600" baseline="30000" dirty="0">
                <a:latin typeface="Times New Roman" pitchFamily="18" charset="0"/>
                <a:cs typeface="Times New Roman" pitchFamily="18" charset="0"/>
              </a:rPr>
              <a:t>6 </a:t>
            </a:r>
            <a:r>
              <a:rPr lang="en-US" sz="3600" dirty="0">
                <a:latin typeface="Times New Roman" pitchFamily="18" charset="0"/>
                <a:cs typeface="Times New Roman" pitchFamily="18" charset="0"/>
              </a:rPr>
              <a:t>For thou art an </a:t>
            </a:r>
            <a:r>
              <a:rPr lang="en-US" sz="3600" b="1" dirty="0">
                <a:solidFill>
                  <a:srgbClr val="FFFF00"/>
                </a:solidFill>
                <a:latin typeface="Times New Roman" pitchFamily="18" charset="0"/>
                <a:cs typeface="Times New Roman" pitchFamily="18" charset="0"/>
              </a:rPr>
              <a:t>holy</a:t>
            </a:r>
            <a:r>
              <a:rPr lang="en-US" sz="3600" dirty="0">
                <a:latin typeface="Times New Roman" pitchFamily="18" charset="0"/>
                <a:cs typeface="Times New Roman" pitchFamily="18" charset="0"/>
              </a:rPr>
              <a:t> people unto the </a:t>
            </a:r>
            <a:r>
              <a:rPr lang="en-US" sz="3600" cap="small" dirty="0">
                <a:latin typeface="Times New Roman" pitchFamily="18" charset="0"/>
                <a:cs typeface="Times New Roman" pitchFamily="18" charset="0"/>
              </a:rPr>
              <a:t>Lord</a:t>
            </a:r>
            <a:r>
              <a:rPr lang="en-US" sz="3600" dirty="0">
                <a:latin typeface="Times New Roman" pitchFamily="18" charset="0"/>
                <a:cs typeface="Times New Roman" pitchFamily="18" charset="0"/>
              </a:rPr>
              <a:t> thy God: the </a:t>
            </a:r>
            <a:r>
              <a:rPr lang="en-US" sz="3600" cap="small" dirty="0">
                <a:latin typeface="Times New Roman" pitchFamily="18" charset="0"/>
                <a:cs typeface="Times New Roman" pitchFamily="18" charset="0"/>
              </a:rPr>
              <a:t>Lord</a:t>
            </a:r>
            <a:r>
              <a:rPr lang="en-US" sz="3600" dirty="0">
                <a:latin typeface="Times New Roman" pitchFamily="18" charset="0"/>
                <a:cs typeface="Times New Roman" pitchFamily="18" charset="0"/>
              </a:rPr>
              <a:t> thy God hath </a:t>
            </a:r>
            <a:r>
              <a:rPr lang="en-US" sz="3600" b="1" dirty="0">
                <a:solidFill>
                  <a:srgbClr val="FFFF00"/>
                </a:solidFill>
                <a:latin typeface="Times New Roman" pitchFamily="18" charset="0"/>
                <a:cs typeface="Times New Roman" pitchFamily="18" charset="0"/>
              </a:rPr>
              <a:t>chosen</a:t>
            </a:r>
            <a:r>
              <a:rPr lang="en-US" sz="3600" dirty="0">
                <a:latin typeface="Times New Roman" pitchFamily="18" charset="0"/>
                <a:cs typeface="Times New Roman" pitchFamily="18" charset="0"/>
              </a:rPr>
              <a:t> thee to be a </a:t>
            </a:r>
            <a:r>
              <a:rPr lang="en-US" sz="3600" b="1" dirty="0">
                <a:solidFill>
                  <a:srgbClr val="FFFF00"/>
                </a:solidFill>
                <a:latin typeface="Times New Roman" pitchFamily="18" charset="0"/>
                <a:cs typeface="Times New Roman" pitchFamily="18" charset="0"/>
              </a:rPr>
              <a:t>special</a:t>
            </a:r>
            <a:r>
              <a:rPr lang="en-US" sz="3600" dirty="0">
                <a:latin typeface="Times New Roman" pitchFamily="18" charset="0"/>
                <a:cs typeface="Times New Roman" pitchFamily="18" charset="0"/>
              </a:rPr>
              <a:t> people unto himself, above all people that are upon the face of the earth.</a:t>
            </a:r>
          </a:p>
        </p:txBody>
      </p:sp>
    </p:spTree>
    <p:extLst>
      <p:ext uri="{BB962C8B-B14F-4D97-AF65-F5344CB8AC3E}">
        <p14:creationId xmlns:p14="http://schemas.microsoft.com/office/powerpoint/2010/main" val="273601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Genesis </a:t>
            </a:r>
            <a:r>
              <a:rPr lang="en-US" sz="6000" b="1" dirty="0" smtClean="0">
                <a:solidFill>
                  <a:prstClr val="white"/>
                </a:solidFill>
                <a:latin typeface="Times New Roman" panose="02020603050405020304" pitchFamily="18" charset="0"/>
                <a:cs typeface="Times New Roman" panose="02020603050405020304" pitchFamily="18" charset="0"/>
              </a:rPr>
              <a:t>6:1-3 KJB</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aseline="30000" dirty="0" smtClean="0">
                <a:solidFill>
                  <a:prstClr val="white"/>
                </a:solidFill>
                <a:latin typeface="Times New Roman" panose="02020603050405020304" pitchFamily="18" charset="0"/>
                <a:cs typeface="Times New Roman" panose="02020603050405020304" pitchFamily="18" charset="0"/>
              </a:rPr>
              <a:t>1</a:t>
            </a:r>
            <a:r>
              <a:rPr lang="en-US" sz="4800" baseline="30000" dirty="0">
                <a:solidFill>
                  <a:prstClr val="white"/>
                </a:solidFill>
                <a:latin typeface="Times New Roman" panose="02020603050405020304" pitchFamily="18" charset="0"/>
                <a:cs typeface="Times New Roman" panose="02020603050405020304" pitchFamily="18" charset="0"/>
              </a:rPr>
              <a:t> </a:t>
            </a:r>
            <a:r>
              <a:rPr lang="en-US" sz="4800" dirty="0" smtClean="0">
                <a:solidFill>
                  <a:prstClr val="white"/>
                </a:solidFill>
                <a:latin typeface="Times New Roman" panose="02020603050405020304" pitchFamily="18" charset="0"/>
                <a:cs typeface="Times New Roman" panose="02020603050405020304" pitchFamily="18" charset="0"/>
              </a:rPr>
              <a:t>And </a:t>
            </a:r>
            <a:r>
              <a:rPr lang="en-US" sz="4800" dirty="0">
                <a:solidFill>
                  <a:prstClr val="white"/>
                </a:solidFill>
                <a:latin typeface="Times New Roman" panose="02020603050405020304" pitchFamily="18" charset="0"/>
                <a:cs typeface="Times New Roman" panose="02020603050405020304" pitchFamily="18" charset="0"/>
              </a:rPr>
              <a:t>it came to pass, when men began to multiply on the face of the earth, and daughters were born unto them</a:t>
            </a:r>
            <a:r>
              <a:rPr lang="en-US" sz="4800" dirty="0" smtClean="0">
                <a:solidFill>
                  <a:prstClr val="white"/>
                </a:solidFill>
                <a:latin typeface="Times New Roman" panose="02020603050405020304" pitchFamily="18" charset="0"/>
                <a:cs typeface="Times New Roman" panose="02020603050405020304" pitchFamily="18" charset="0"/>
              </a:rPr>
              <a:t>, </a:t>
            </a:r>
            <a:r>
              <a:rPr lang="en-US" sz="4800" baseline="30000" dirty="0" smtClean="0">
                <a:solidFill>
                  <a:prstClr val="white"/>
                </a:solidFill>
                <a:latin typeface="Times New Roman" panose="02020603050405020304" pitchFamily="18" charset="0"/>
                <a:cs typeface="Times New Roman" panose="02020603050405020304" pitchFamily="18" charset="0"/>
              </a:rPr>
              <a:t>2</a:t>
            </a:r>
            <a:r>
              <a:rPr lang="en-US" sz="4800" baseline="30000" dirty="0">
                <a:solidFill>
                  <a:prstClr val="white"/>
                </a:solidFill>
                <a:latin typeface="Times New Roman" panose="02020603050405020304" pitchFamily="18" charset="0"/>
                <a:cs typeface="Times New Roman" panose="02020603050405020304" pitchFamily="18" charset="0"/>
              </a:rPr>
              <a:t> </a:t>
            </a:r>
            <a:r>
              <a:rPr lang="en-US" sz="4800" dirty="0">
                <a:solidFill>
                  <a:prstClr val="white"/>
                </a:solidFill>
                <a:latin typeface="Times New Roman" panose="02020603050405020304" pitchFamily="18" charset="0"/>
                <a:cs typeface="Times New Roman" panose="02020603050405020304" pitchFamily="18" charset="0"/>
              </a:rPr>
              <a:t>That the </a:t>
            </a:r>
            <a:r>
              <a:rPr lang="en-US" sz="4800" u="sng" dirty="0">
                <a:solidFill>
                  <a:prstClr val="white"/>
                </a:solidFill>
                <a:latin typeface="Times New Roman" panose="02020603050405020304" pitchFamily="18" charset="0"/>
                <a:cs typeface="Times New Roman" panose="02020603050405020304" pitchFamily="18" charset="0"/>
              </a:rPr>
              <a:t>sons of God</a:t>
            </a:r>
            <a:r>
              <a:rPr lang="en-US" sz="4800" dirty="0">
                <a:solidFill>
                  <a:prstClr val="white"/>
                </a:solidFill>
                <a:latin typeface="Times New Roman" panose="02020603050405020304" pitchFamily="18" charset="0"/>
                <a:cs typeface="Times New Roman" panose="02020603050405020304" pitchFamily="18" charset="0"/>
              </a:rPr>
              <a:t> </a:t>
            </a:r>
            <a:r>
              <a:rPr lang="en-US" sz="4800" u="sng" dirty="0">
                <a:solidFill>
                  <a:srgbClr val="FFFF00"/>
                </a:solidFill>
                <a:latin typeface="Times New Roman" panose="02020603050405020304" pitchFamily="18" charset="0"/>
                <a:cs typeface="Times New Roman" panose="02020603050405020304" pitchFamily="18" charset="0"/>
              </a:rPr>
              <a:t>saw</a:t>
            </a:r>
            <a:r>
              <a:rPr lang="en-US" sz="4800" dirty="0">
                <a:solidFill>
                  <a:prstClr val="white"/>
                </a:solidFill>
                <a:latin typeface="Times New Roman" panose="02020603050405020304" pitchFamily="18" charset="0"/>
                <a:cs typeface="Times New Roman" panose="02020603050405020304" pitchFamily="18" charset="0"/>
              </a:rPr>
              <a:t> the </a:t>
            </a:r>
            <a:r>
              <a:rPr lang="en-US" sz="4800" u="sng" dirty="0">
                <a:solidFill>
                  <a:prstClr val="white"/>
                </a:solidFill>
                <a:latin typeface="Times New Roman" panose="02020603050405020304" pitchFamily="18" charset="0"/>
                <a:cs typeface="Times New Roman" panose="02020603050405020304" pitchFamily="18" charset="0"/>
              </a:rPr>
              <a:t>daughters of men</a:t>
            </a:r>
            <a:r>
              <a:rPr lang="en-US" sz="4800" dirty="0">
                <a:solidFill>
                  <a:prstClr val="white"/>
                </a:solidFill>
                <a:latin typeface="Times New Roman" panose="02020603050405020304" pitchFamily="18" charset="0"/>
                <a:cs typeface="Times New Roman" panose="02020603050405020304" pitchFamily="18" charset="0"/>
              </a:rPr>
              <a:t> that they were fair; and they took them wives of all which they </a:t>
            </a:r>
            <a:r>
              <a:rPr lang="en-US" sz="4800" dirty="0" smtClean="0">
                <a:solidFill>
                  <a:prstClr val="white"/>
                </a:solidFill>
                <a:latin typeface="Times New Roman" panose="02020603050405020304" pitchFamily="18" charset="0"/>
                <a:cs typeface="Times New Roman" panose="02020603050405020304" pitchFamily="18" charset="0"/>
              </a:rPr>
              <a:t>chose. </a:t>
            </a:r>
            <a:r>
              <a:rPr lang="en-US" sz="4800" baseline="30000" dirty="0" smtClean="0">
                <a:solidFill>
                  <a:prstClr val="white"/>
                </a:solidFill>
                <a:latin typeface="Times New Roman" panose="02020603050405020304" pitchFamily="18" charset="0"/>
                <a:cs typeface="Times New Roman" panose="02020603050405020304" pitchFamily="18" charset="0"/>
              </a:rPr>
              <a:t>3</a:t>
            </a:r>
            <a:r>
              <a:rPr lang="en-US" sz="4800" baseline="30000" dirty="0">
                <a:solidFill>
                  <a:prstClr val="white"/>
                </a:solidFill>
                <a:latin typeface="Times New Roman" panose="02020603050405020304" pitchFamily="18" charset="0"/>
                <a:cs typeface="Times New Roman" panose="02020603050405020304" pitchFamily="18" charset="0"/>
              </a:rPr>
              <a:t> </a:t>
            </a:r>
            <a:r>
              <a:rPr lang="en-US" sz="4800" dirty="0">
                <a:solidFill>
                  <a:prstClr val="white"/>
                </a:solidFill>
                <a:latin typeface="Times New Roman" panose="02020603050405020304" pitchFamily="18" charset="0"/>
                <a:cs typeface="Times New Roman" panose="02020603050405020304" pitchFamily="18" charset="0"/>
              </a:rPr>
              <a:t>And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said, My spirit shall not always strive with man, for that he also is flesh …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999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Patriarchs and Prophets p. </a:t>
            </a:r>
            <a:r>
              <a:rPr lang="en-US" sz="6000" b="1" dirty="0" smtClean="0">
                <a:solidFill>
                  <a:prstClr val="white"/>
                </a:solidFill>
                <a:latin typeface="Times New Roman" panose="02020603050405020304" pitchFamily="18" charset="0"/>
                <a:cs typeface="Times New Roman" panose="02020603050405020304" pitchFamily="18" charset="0"/>
              </a:rPr>
              <a:t>81 …</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85000" lnSpcReduction="20000"/>
          </a:bodyPr>
          <a:lstStyle/>
          <a:p>
            <a:r>
              <a:rPr lang="en-US" sz="4800" dirty="0" smtClean="0">
                <a:solidFill>
                  <a:prstClr val="white"/>
                </a:solidFill>
                <a:latin typeface="Times New Roman" panose="02020603050405020304" pitchFamily="18" charset="0"/>
                <a:cs typeface="Times New Roman" panose="02020603050405020304" pitchFamily="18" charset="0"/>
              </a:rPr>
              <a:t>“… For </a:t>
            </a:r>
            <a:r>
              <a:rPr lang="en-US" sz="4800" dirty="0">
                <a:solidFill>
                  <a:prstClr val="white"/>
                </a:solidFill>
                <a:latin typeface="Times New Roman" panose="02020603050405020304" pitchFamily="18" charset="0"/>
                <a:cs typeface="Times New Roman" panose="02020603050405020304" pitchFamily="18" charset="0"/>
              </a:rPr>
              <a:t>some time the two classes remained separate. The race of Cain, spreading from the place of their first settlement, dispersed over the plains and valleys where the children of Seth had dwelt; and the latter, in order to escape from their contaminating influence, withdrew to the mountains, and there made their home. </a:t>
            </a:r>
            <a:r>
              <a:rPr lang="en-US" sz="4800" u="sng" dirty="0">
                <a:solidFill>
                  <a:srgbClr val="FFFF00"/>
                </a:solidFill>
                <a:latin typeface="Times New Roman" panose="02020603050405020304" pitchFamily="18" charset="0"/>
                <a:cs typeface="Times New Roman" panose="02020603050405020304" pitchFamily="18" charset="0"/>
              </a:rPr>
              <a:t>So long as this separation continued, they maintained the worship of God in its purity</a:t>
            </a:r>
            <a:r>
              <a:rPr lang="en-US" sz="4800" dirty="0">
                <a:solidFill>
                  <a:prstClr val="white"/>
                </a:solidFill>
                <a:latin typeface="Times New Roman" panose="02020603050405020304" pitchFamily="18" charset="0"/>
                <a:cs typeface="Times New Roman" panose="02020603050405020304" pitchFamily="18" charset="0"/>
              </a:rPr>
              <a:t>. But in the lapse of time they ventured, little by little, to mingle with the inhabitants of the valleys. This association was productive of the </a:t>
            </a:r>
            <a:r>
              <a:rPr lang="en-US" sz="4800" dirty="0">
                <a:solidFill>
                  <a:srgbClr val="FFFF00"/>
                </a:solidFill>
                <a:latin typeface="Times New Roman" panose="02020603050405020304" pitchFamily="18" charset="0"/>
                <a:cs typeface="Times New Roman" panose="02020603050405020304" pitchFamily="18" charset="0"/>
              </a:rPr>
              <a:t>worst</a:t>
            </a:r>
            <a:r>
              <a:rPr lang="en-US" sz="4800" dirty="0">
                <a:solidFill>
                  <a:prstClr val="white"/>
                </a:solidFill>
                <a:latin typeface="Times New Roman" panose="02020603050405020304" pitchFamily="18" charset="0"/>
                <a:cs typeface="Times New Roman" panose="02020603050405020304" pitchFamily="18" charset="0"/>
              </a:rPr>
              <a:t> results. “The sons of God </a:t>
            </a:r>
            <a:r>
              <a:rPr lang="en-US" sz="4800" b="1" u="sng" dirty="0">
                <a:solidFill>
                  <a:prstClr val="white"/>
                </a:solidFill>
                <a:latin typeface="Times New Roman" panose="02020603050405020304" pitchFamily="18" charset="0"/>
                <a:cs typeface="Times New Roman" panose="02020603050405020304" pitchFamily="18" charset="0"/>
              </a:rPr>
              <a:t>saw</a:t>
            </a:r>
            <a:r>
              <a:rPr lang="en-US" sz="4800" dirty="0">
                <a:solidFill>
                  <a:prstClr val="white"/>
                </a:solidFill>
                <a:latin typeface="Times New Roman" panose="02020603050405020304" pitchFamily="18" charset="0"/>
                <a:cs typeface="Times New Roman" panose="02020603050405020304" pitchFamily="18" charset="0"/>
              </a:rPr>
              <a:t> the daughters of </a:t>
            </a:r>
            <a:r>
              <a:rPr lang="en-US" sz="4800" dirty="0" smtClean="0">
                <a:solidFill>
                  <a:prstClr val="white"/>
                </a:solidFill>
                <a:latin typeface="Times New Roman" panose="02020603050405020304" pitchFamily="18" charset="0"/>
                <a:cs typeface="Times New Roman" panose="02020603050405020304" pitchFamily="18" charset="0"/>
              </a:rPr>
              <a:t>men</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smtClean="0">
                <a:solidFill>
                  <a:prstClr val="white"/>
                </a:solidFill>
                <a:latin typeface="Times New Roman" panose="02020603050405020304" pitchFamily="18" charset="0"/>
                <a:cs typeface="Times New Roman" panose="02020603050405020304" pitchFamily="18" charset="0"/>
              </a:rPr>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583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Patriarchs and Prophets p. </a:t>
            </a:r>
            <a:r>
              <a:rPr lang="en-US" sz="6000" b="1" dirty="0" smtClean="0">
                <a:solidFill>
                  <a:prstClr val="white"/>
                </a:solidFill>
                <a:latin typeface="Times New Roman" panose="02020603050405020304" pitchFamily="18" charset="0"/>
                <a:cs typeface="Times New Roman" panose="02020603050405020304" pitchFamily="18" charset="0"/>
              </a:rPr>
              <a:t>81 …</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85000" lnSpcReduction="20000"/>
          </a:bodyPr>
          <a:lstStyle/>
          <a:p>
            <a:r>
              <a:rPr lang="en-US" sz="4800" dirty="0" smtClean="0">
                <a:solidFill>
                  <a:prstClr val="white"/>
                </a:solidFill>
                <a:latin typeface="Times New Roman" panose="02020603050405020304" pitchFamily="18" charset="0"/>
                <a:cs typeface="Times New Roman" panose="02020603050405020304" pitchFamily="18" charset="0"/>
              </a:rPr>
              <a:t>“… that </a:t>
            </a:r>
            <a:r>
              <a:rPr lang="en-US" sz="4800" dirty="0">
                <a:solidFill>
                  <a:prstClr val="white"/>
                </a:solidFill>
                <a:latin typeface="Times New Roman" panose="02020603050405020304" pitchFamily="18" charset="0"/>
                <a:cs typeface="Times New Roman" panose="02020603050405020304" pitchFamily="18" charset="0"/>
              </a:rPr>
              <a:t>they were fair.” The children of Seth, attracted by the beauty of the daughters of Cain’s descendants, displeased the Lord by intermarrying with them. </a:t>
            </a:r>
            <a:r>
              <a:rPr lang="en-US" sz="4800" b="1" u="sng" dirty="0">
                <a:solidFill>
                  <a:prstClr val="white"/>
                </a:solidFill>
                <a:latin typeface="Times New Roman" panose="02020603050405020304" pitchFamily="18" charset="0"/>
                <a:cs typeface="Times New Roman" panose="02020603050405020304" pitchFamily="18" charset="0"/>
              </a:rPr>
              <a:t>Many of the worshipers of God were beguiled into sin by the allurements that were now constantly before them</a:t>
            </a:r>
            <a:r>
              <a:rPr lang="en-US" sz="4800" dirty="0">
                <a:solidFill>
                  <a:prstClr val="white"/>
                </a:solidFill>
                <a:latin typeface="Times New Roman" panose="02020603050405020304" pitchFamily="18" charset="0"/>
                <a:cs typeface="Times New Roman" panose="02020603050405020304" pitchFamily="18" charset="0"/>
              </a:rPr>
              <a:t>, and they </a:t>
            </a:r>
            <a:r>
              <a:rPr lang="en-US" sz="4800" b="1" u="sng" dirty="0">
                <a:solidFill>
                  <a:prstClr val="white"/>
                </a:solidFill>
                <a:latin typeface="Times New Roman" panose="02020603050405020304" pitchFamily="18" charset="0"/>
                <a:cs typeface="Times New Roman" panose="02020603050405020304" pitchFamily="18" charset="0"/>
              </a:rPr>
              <a:t>lost their </a:t>
            </a:r>
            <a:r>
              <a:rPr lang="en-US" sz="4800" b="1" u="sng" dirty="0">
                <a:solidFill>
                  <a:srgbClr val="FFFF00"/>
                </a:solidFill>
                <a:latin typeface="Times New Roman" panose="02020603050405020304" pitchFamily="18" charset="0"/>
                <a:cs typeface="Times New Roman" panose="02020603050405020304" pitchFamily="18" charset="0"/>
              </a:rPr>
              <a:t>peculiar</a:t>
            </a:r>
            <a:r>
              <a:rPr lang="en-US" sz="4800" dirty="0">
                <a:solidFill>
                  <a:prstClr val="white"/>
                </a:solidFill>
                <a:latin typeface="Times New Roman" panose="02020603050405020304" pitchFamily="18" charset="0"/>
                <a:cs typeface="Times New Roman" panose="02020603050405020304" pitchFamily="18" charset="0"/>
              </a:rPr>
              <a:t>, </a:t>
            </a:r>
            <a:r>
              <a:rPr lang="en-US" sz="4800" b="1" u="sng" dirty="0">
                <a:solidFill>
                  <a:srgbClr val="FFFF00"/>
                </a:solidFill>
                <a:latin typeface="Times New Roman" panose="02020603050405020304" pitchFamily="18" charset="0"/>
                <a:cs typeface="Times New Roman" panose="02020603050405020304" pitchFamily="18" charset="0"/>
              </a:rPr>
              <a:t>holy character</a:t>
            </a:r>
            <a:r>
              <a:rPr lang="en-US" sz="4800" dirty="0">
                <a:solidFill>
                  <a:prstClr val="white"/>
                </a:solidFill>
                <a:latin typeface="Times New Roman" panose="02020603050405020304" pitchFamily="18" charset="0"/>
                <a:cs typeface="Times New Roman" panose="02020603050405020304" pitchFamily="18" charset="0"/>
              </a:rPr>
              <a:t>. Mingling with the depraved, they became like them in spirit and in deeds; the restrictions of the seventh commandment were disregarded, “and they took them wives of all which they chose.” The children of Seth went “in the way of Cain” (Jude 11); they fixed their </a:t>
            </a:r>
            <a:r>
              <a:rPr lang="en-US" sz="4800" dirty="0" smtClean="0">
                <a:solidFill>
                  <a:prstClr val="white"/>
                </a:solidFill>
                <a:latin typeface="Times New Roman" panose="02020603050405020304" pitchFamily="18" charset="0"/>
                <a:cs typeface="Times New Roman" panose="02020603050405020304" pitchFamily="18" charset="0"/>
              </a:rPr>
              <a:t>minds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598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Patriarchs and Prophets p. </a:t>
            </a:r>
            <a:r>
              <a:rPr lang="en-US" sz="6000" b="1" dirty="0" smtClean="0">
                <a:solidFill>
                  <a:prstClr val="white"/>
                </a:solidFill>
                <a:latin typeface="Times New Roman" panose="02020603050405020304" pitchFamily="18" charset="0"/>
                <a:cs typeface="Times New Roman" panose="02020603050405020304" pitchFamily="18" charset="0"/>
              </a:rPr>
              <a:t>81</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100" dirty="0" smtClean="0">
                <a:solidFill>
                  <a:prstClr val="white"/>
                </a:solidFill>
                <a:latin typeface="Times New Roman" panose="02020603050405020304" pitchFamily="18" charset="0"/>
                <a:cs typeface="Times New Roman" panose="02020603050405020304" pitchFamily="18" charset="0"/>
              </a:rPr>
              <a:t>“… upon </a:t>
            </a:r>
            <a:r>
              <a:rPr lang="en-US" sz="4100" dirty="0">
                <a:solidFill>
                  <a:prstClr val="white"/>
                </a:solidFill>
                <a:latin typeface="Times New Roman" panose="02020603050405020304" pitchFamily="18" charset="0"/>
                <a:cs typeface="Times New Roman" panose="02020603050405020304" pitchFamily="18" charset="0"/>
              </a:rPr>
              <a:t>worldly prosperity and enjoyment and neglected the commandments of the Lord. Men “did not like to retain God in their knowledge;” they “became vain in their imaginations, and their foolish heart was darkened.” Romans 1:21. Therefore “God gave them over to a mind void of judgment.” </a:t>
            </a:r>
            <a:r>
              <a:rPr lang="en-US" sz="4100" i="1" dirty="0">
                <a:solidFill>
                  <a:prstClr val="white"/>
                </a:solidFill>
                <a:latin typeface="Times New Roman" panose="02020603050405020304" pitchFamily="18" charset="0"/>
                <a:cs typeface="Times New Roman" panose="02020603050405020304" pitchFamily="18" charset="0"/>
              </a:rPr>
              <a:t>Verse 28, margin. </a:t>
            </a:r>
            <a:r>
              <a:rPr lang="en-US" sz="4100" u="sng" dirty="0">
                <a:solidFill>
                  <a:srgbClr val="FFFF00"/>
                </a:solidFill>
                <a:latin typeface="Times New Roman" panose="02020603050405020304" pitchFamily="18" charset="0"/>
                <a:cs typeface="Times New Roman" panose="02020603050405020304" pitchFamily="18" charset="0"/>
              </a:rPr>
              <a:t>Sin spread abroad in the earth like a deadly leprosy</a:t>
            </a:r>
            <a:r>
              <a:rPr lang="en-US" sz="4100" dirty="0" smtClean="0">
                <a:solidFill>
                  <a:prstClr val="white"/>
                </a:solidFill>
                <a:latin typeface="Times New Roman" panose="02020603050405020304" pitchFamily="18" charset="0"/>
                <a:cs typeface="Times New Roman" panose="02020603050405020304" pitchFamily="18" charset="0"/>
              </a:rPr>
              <a:t>. …”</a:t>
            </a:r>
            <a:endParaRPr lang="en-US" sz="41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196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3600" b="1" dirty="0" smtClean="0">
                <a:solidFill>
                  <a:srgbClr val="FFFF00"/>
                </a:solidFill>
              </a:rPr>
              <a:t>See </a:t>
            </a:r>
            <a:r>
              <a:rPr lang="en-US" sz="3600" b="1" dirty="0">
                <a:solidFill>
                  <a:srgbClr val="FFFF00"/>
                </a:solidFill>
              </a:rPr>
              <a:t>Abraham and Isaac in </a:t>
            </a:r>
            <a:r>
              <a:rPr lang="en-US" sz="3600" b="1" dirty="0">
                <a:solidFill>
                  <a:srgbClr val="00B050"/>
                </a:solidFill>
              </a:rPr>
              <a:t>Genesis</a:t>
            </a:r>
            <a:r>
              <a:rPr lang="en-US" sz="3600" b="1" dirty="0">
                <a:solidFill>
                  <a:srgbClr val="FFFF00"/>
                </a:solidFill>
              </a:rPr>
              <a:t> 24:3,37.</a:t>
            </a:r>
            <a:r>
              <a:rPr lang="en-US" sz="3600" b="1" dirty="0">
                <a:solidFill>
                  <a:srgbClr val="FFFF00"/>
                </a:solidFill>
              </a:rPr>
              <a:t> </a:t>
            </a:r>
            <a:endParaRPr lang="en-US" sz="3600" b="1" dirty="0" smtClean="0">
              <a:solidFill>
                <a:srgbClr val="FFFF00"/>
              </a:solidFill>
            </a:endParaRPr>
          </a:p>
          <a:p>
            <a:endParaRPr lang="en-US" sz="1000" dirty="0">
              <a:solidFill>
                <a:prstClr val="white"/>
              </a:solidFill>
              <a:latin typeface="Times New Roman" panose="02020603050405020304" pitchFamily="18" charset="0"/>
              <a:cs typeface="Times New Roman" panose="02020603050405020304" pitchFamily="18" charset="0"/>
            </a:endParaRPr>
          </a:p>
          <a:p>
            <a:pPr lvl="1"/>
            <a:r>
              <a:rPr lang="en-US" sz="3600" dirty="0"/>
              <a:t>Gen 24:3  And I will make thee swear by the LORD, the God of heaven, and the God of the earth, that </a:t>
            </a:r>
            <a:r>
              <a:rPr lang="en-US" sz="3600" b="1" dirty="0">
                <a:solidFill>
                  <a:srgbClr val="FFFF00"/>
                </a:solidFill>
              </a:rPr>
              <a:t>thou shalt not take a wife unto my son of the daughters of the Canaanites, among whom I </a:t>
            </a:r>
            <a:r>
              <a:rPr lang="en-US" sz="3600" b="1" dirty="0" smtClean="0">
                <a:solidFill>
                  <a:srgbClr val="FFFF00"/>
                </a:solidFill>
              </a:rPr>
              <a:t>dwell</a:t>
            </a:r>
            <a:r>
              <a:rPr lang="en-US" sz="3600" dirty="0" smtClean="0"/>
              <a:t>:</a:t>
            </a:r>
          </a:p>
          <a:p>
            <a:pPr lvl="1"/>
            <a:endParaRPr lang="en-US" sz="1000" dirty="0"/>
          </a:p>
          <a:p>
            <a:pPr lvl="1"/>
            <a:r>
              <a:rPr lang="en-US" sz="3600" dirty="0" smtClean="0"/>
              <a:t>Gen </a:t>
            </a:r>
            <a:r>
              <a:rPr lang="en-US" sz="3600" dirty="0"/>
              <a:t>24:37  And my master made me swear, saying, </a:t>
            </a:r>
            <a:r>
              <a:rPr lang="en-US" sz="3600" b="1" dirty="0">
                <a:solidFill>
                  <a:srgbClr val="FFFF00"/>
                </a:solidFill>
              </a:rPr>
              <a:t>Thou shalt not take a wife to my son of the daughters of the Canaanites, in whose land I dwell</a:t>
            </a:r>
            <a:r>
              <a:rPr lang="en-US" sz="3600" dirty="0" smtClean="0"/>
              <a:t>:</a:t>
            </a:r>
            <a:endParaRPr lang="en-US" sz="3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230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lnSpcReduction="10000"/>
          </a:bodyPr>
          <a:lstStyle/>
          <a:p>
            <a:r>
              <a:rPr lang="en-US" sz="3600" b="1" dirty="0">
                <a:solidFill>
                  <a:srgbClr val="FFFF00"/>
                </a:solidFill>
              </a:rPr>
              <a:t>See Esau and Jacob in </a:t>
            </a:r>
            <a:r>
              <a:rPr lang="en-US" sz="3600" b="1" dirty="0">
                <a:solidFill>
                  <a:srgbClr val="00B050"/>
                </a:solidFill>
              </a:rPr>
              <a:t>Genesis</a:t>
            </a:r>
            <a:r>
              <a:rPr lang="en-US" sz="3600" b="1" dirty="0">
                <a:solidFill>
                  <a:srgbClr val="FFFF00"/>
                </a:solidFill>
              </a:rPr>
              <a:t> 26:34,35, 28:8,9 </a:t>
            </a:r>
            <a:r>
              <a:rPr lang="en-US" sz="3600" dirty="0"/>
              <a:t>[comparing to Jacob in </a:t>
            </a:r>
            <a:r>
              <a:rPr lang="en-US" sz="3600" b="1" dirty="0">
                <a:solidFill>
                  <a:srgbClr val="00B050"/>
                </a:solidFill>
              </a:rPr>
              <a:t>Genesis</a:t>
            </a:r>
            <a:r>
              <a:rPr lang="en-US" sz="3600" dirty="0"/>
              <a:t> 27:46, 28:1,6 KJB]</a:t>
            </a:r>
            <a:r>
              <a:rPr lang="en-US" sz="3600" b="1" dirty="0">
                <a:solidFill>
                  <a:srgbClr val="FFFF00"/>
                </a:solidFill>
              </a:rPr>
              <a:t>, 36:2. </a:t>
            </a:r>
            <a:endParaRPr lang="en-US" sz="3600" b="1" dirty="0" smtClean="0">
              <a:solidFill>
                <a:srgbClr val="FFFF00"/>
              </a:solidFill>
            </a:endParaRPr>
          </a:p>
          <a:p>
            <a:endParaRPr lang="en-US" sz="1100" dirty="0"/>
          </a:p>
          <a:p>
            <a:pPr lvl="1"/>
            <a:r>
              <a:rPr lang="en-US" sz="3600" dirty="0"/>
              <a:t>Gen 26:34  And Esau was forty years old when he took to wife Judith the daughter of </a:t>
            </a:r>
            <a:r>
              <a:rPr lang="en-US" sz="3600" dirty="0" err="1"/>
              <a:t>Beeri</a:t>
            </a:r>
            <a:r>
              <a:rPr lang="en-US" sz="3600" dirty="0"/>
              <a:t> the Hittite, and </a:t>
            </a:r>
            <a:r>
              <a:rPr lang="en-US" sz="3600" dirty="0" err="1"/>
              <a:t>Bashemath</a:t>
            </a:r>
            <a:r>
              <a:rPr lang="en-US" sz="3600" dirty="0"/>
              <a:t> the daughter of </a:t>
            </a:r>
            <a:r>
              <a:rPr lang="en-US" sz="3600" dirty="0" err="1"/>
              <a:t>Elon</a:t>
            </a:r>
            <a:r>
              <a:rPr lang="en-US" sz="3600" dirty="0"/>
              <a:t> the Hittite</a:t>
            </a:r>
            <a:r>
              <a:rPr lang="en-US" sz="3600" dirty="0" smtClean="0"/>
              <a:t>:</a:t>
            </a:r>
          </a:p>
          <a:p>
            <a:pPr lvl="1"/>
            <a:endParaRPr lang="en-US" sz="1100" dirty="0"/>
          </a:p>
          <a:p>
            <a:pPr lvl="1"/>
            <a:r>
              <a:rPr lang="en-US" sz="3600" dirty="0"/>
              <a:t>Gen 26:35  </a:t>
            </a:r>
            <a:r>
              <a:rPr lang="en-US" sz="3600" b="1" dirty="0">
                <a:solidFill>
                  <a:srgbClr val="FFFF00"/>
                </a:solidFill>
              </a:rPr>
              <a:t>Which were a grief of mind unto Isaac and to Rebekah</a:t>
            </a:r>
            <a:r>
              <a:rPr lang="en-US" sz="3600" dirty="0" smtClean="0"/>
              <a:t>.</a:t>
            </a:r>
            <a:endParaRPr lang="en-US" sz="3600" dirty="0"/>
          </a:p>
          <a:p>
            <a:pPr lvl="1"/>
            <a:endParaRPr lang="en-US" sz="1100" dirty="0">
              <a:solidFill>
                <a:prstClr val="white"/>
              </a:solidFill>
              <a:latin typeface="Times New Roman" panose="02020603050405020304" pitchFamily="18" charset="0"/>
              <a:cs typeface="Times New Roman" panose="02020603050405020304" pitchFamily="18" charset="0"/>
            </a:endParaRPr>
          </a:p>
          <a:p>
            <a:pPr lvl="1"/>
            <a:r>
              <a:rPr lang="en-US" sz="4000" dirty="0"/>
              <a:t>Gen 28:8  And Esau seeing that </a:t>
            </a:r>
            <a:r>
              <a:rPr lang="en-US" sz="4000" b="1" dirty="0">
                <a:solidFill>
                  <a:srgbClr val="FFFF00"/>
                </a:solidFill>
              </a:rPr>
              <a:t>the daughters of Canaan pleased not Isaac his father</a:t>
            </a:r>
            <a:r>
              <a:rPr lang="en-US" sz="4000" dirty="0"/>
              <a:t>; </a:t>
            </a:r>
            <a:endParaRPr lang="en-US" sz="3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731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b="1" dirty="0" smtClean="0">
                <a:solidFill>
                  <a:srgbClr val="FFFF00"/>
                </a:solidFill>
              </a:rPr>
              <a:t>See Isaac and Jacob in </a:t>
            </a:r>
            <a:r>
              <a:rPr lang="en-US" b="1" dirty="0" smtClean="0">
                <a:solidFill>
                  <a:srgbClr val="00B050"/>
                </a:solidFill>
              </a:rPr>
              <a:t>Genesis</a:t>
            </a:r>
            <a:r>
              <a:rPr lang="en-US" b="1" dirty="0" smtClean="0">
                <a:solidFill>
                  <a:srgbClr val="FFFF00"/>
                </a:solidFill>
              </a:rPr>
              <a:t> 27:46, 28:1,6 KJB.</a:t>
            </a:r>
          </a:p>
          <a:p>
            <a:endParaRPr lang="en-US" sz="1000" dirty="0" smtClean="0"/>
          </a:p>
          <a:p>
            <a:pPr lvl="1"/>
            <a:r>
              <a:rPr lang="en-US" sz="2800" dirty="0" smtClean="0"/>
              <a:t>Gen 27:46  And Rebekah said to Isaac, </a:t>
            </a:r>
            <a:r>
              <a:rPr lang="en-US" sz="2800" b="1" dirty="0" smtClean="0">
                <a:solidFill>
                  <a:srgbClr val="FFFF00"/>
                </a:solidFill>
              </a:rPr>
              <a:t>I am weary of my life because of the daughters of </a:t>
            </a:r>
            <a:r>
              <a:rPr lang="en-US" sz="2800" b="1" dirty="0" err="1" smtClean="0">
                <a:solidFill>
                  <a:srgbClr val="FFFF00"/>
                </a:solidFill>
              </a:rPr>
              <a:t>Heth</a:t>
            </a:r>
            <a:r>
              <a:rPr lang="en-US" sz="2800" dirty="0" smtClean="0"/>
              <a:t>: </a:t>
            </a:r>
            <a:r>
              <a:rPr lang="en-US" sz="2800" b="1" dirty="0" smtClean="0">
                <a:solidFill>
                  <a:srgbClr val="FFFF00"/>
                </a:solidFill>
              </a:rPr>
              <a:t>if Jacob take a wife of the daughters of </a:t>
            </a:r>
            <a:r>
              <a:rPr lang="en-US" sz="2800" b="1" dirty="0" err="1" smtClean="0">
                <a:solidFill>
                  <a:srgbClr val="FFFF00"/>
                </a:solidFill>
              </a:rPr>
              <a:t>Heth</a:t>
            </a:r>
            <a:r>
              <a:rPr lang="en-US" sz="2800" b="1" dirty="0" smtClean="0">
                <a:solidFill>
                  <a:srgbClr val="FFFF00"/>
                </a:solidFill>
              </a:rPr>
              <a:t>, such as these </a:t>
            </a:r>
            <a:r>
              <a:rPr lang="en-US" sz="2800" b="1" i="1" dirty="0" smtClean="0">
                <a:solidFill>
                  <a:srgbClr val="FFFF00"/>
                </a:solidFill>
              </a:rPr>
              <a:t>which are</a:t>
            </a:r>
            <a:r>
              <a:rPr lang="en-US" sz="2800" b="1" dirty="0" smtClean="0">
                <a:solidFill>
                  <a:srgbClr val="FFFF00"/>
                </a:solidFill>
              </a:rPr>
              <a:t> of the daughters of the land, what good shall my life do me</a:t>
            </a:r>
            <a:r>
              <a:rPr lang="en-US" sz="2800" dirty="0" smtClean="0"/>
              <a:t>?</a:t>
            </a:r>
          </a:p>
          <a:p>
            <a:pPr lvl="1"/>
            <a:endParaRPr lang="en-US" sz="700" dirty="0" smtClean="0"/>
          </a:p>
          <a:p>
            <a:pPr lvl="1"/>
            <a:r>
              <a:rPr lang="en-US" sz="2800" dirty="0" smtClean="0"/>
              <a:t>Gen 28:1  And Isaac called Jacob, and blessed him, and charged him, and said unto him, </a:t>
            </a:r>
            <a:r>
              <a:rPr lang="en-US" sz="2800" b="1" dirty="0" smtClean="0">
                <a:solidFill>
                  <a:srgbClr val="FFFF00"/>
                </a:solidFill>
              </a:rPr>
              <a:t>Thou shalt not take a wife of the daughters of Canaan.</a:t>
            </a:r>
          </a:p>
          <a:p>
            <a:pPr lvl="1"/>
            <a:endParaRPr lang="en-US" sz="700" dirty="0" smtClean="0"/>
          </a:p>
          <a:p>
            <a:pPr lvl="1"/>
            <a:r>
              <a:rPr lang="en-US" sz="2800" dirty="0" smtClean="0"/>
              <a:t>Gen 28:6  When Esau saw that Isaac had blessed Jacob, and sent him away to </a:t>
            </a:r>
            <a:r>
              <a:rPr lang="en-US" sz="2800" dirty="0" err="1" smtClean="0"/>
              <a:t>Padanaram</a:t>
            </a:r>
            <a:r>
              <a:rPr lang="en-US" sz="2800" dirty="0" smtClean="0"/>
              <a:t>, to take him a wife from thence; and that as he blessed him he gave him a charge, saying, </a:t>
            </a:r>
            <a:r>
              <a:rPr lang="en-US" sz="2800" b="1" dirty="0" smtClean="0">
                <a:solidFill>
                  <a:srgbClr val="FFFF00"/>
                </a:solidFill>
              </a:rPr>
              <a:t>Thou shalt not take a wife of the daughters of Canaan;</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452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0"/>
            <a:ext cx="11797048"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Deuteronomy </a:t>
            </a:r>
            <a:r>
              <a:rPr lang="en-US" sz="6000" b="1" dirty="0" smtClean="0">
                <a:solidFill>
                  <a:prstClr val="white"/>
                </a:solidFill>
                <a:latin typeface="Times New Roman" panose="02020603050405020304" pitchFamily="18" charset="0"/>
                <a:cs typeface="Times New Roman" panose="02020603050405020304" pitchFamily="18" charset="0"/>
              </a:rPr>
              <a:t>7:6 NKJV</a:t>
            </a:r>
            <a:endParaRPr lang="en-US" sz="6000" dirty="0"/>
          </a:p>
        </p:txBody>
      </p:sp>
      <p:sp>
        <p:nvSpPr>
          <p:cNvPr id="3" name="Content Placeholder 2"/>
          <p:cNvSpPr>
            <a:spLocks noGrp="1"/>
          </p:cNvSpPr>
          <p:nvPr>
            <p:ph idx="1"/>
          </p:nvPr>
        </p:nvSpPr>
        <p:spPr>
          <a:xfrm>
            <a:off x="206061" y="1339403"/>
            <a:ext cx="11809927" cy="5344732"/>
          </a:xfrm>
        </p:spPr>
        <p:txBody>
          <a:bodyPr anchor="ctr">
            <a:noAutofit/>
          </a:bodyPr>
          <a:lstStyle/>
          <a:p>
            <a:r>
              <a:rPr lang="en-US" sz="3600" baseline="30000" dirty="0">
                <a:latin typeface="Times New Roman" panose="02020603050405020304" pitchFamily="18" charset="0"/>
                <a:cs typeface="Times New Roman" panose="02020603050405020304" pitchFamily="18" charset="0"/>
              </a:rPr>
              <a:t>6 </a:t>
            </a:r>
            <a:r>
              <a:rPr lang="en-US" sz="3600" dirty="0">
                <a:latin typeface="Times New Roman" panose="02020603050405020304" pitchFamily="18" charset="0"/>
                <a:cs typeface="Times New Roman" panose="02020603050405020304" pitchFamily="18" charset="0"/>
              </a:rPr>
              <a:t>“For you </a:t>
            </a:r>
            <a:r>
              <a:rPr lang="en-US" sz="3600" i="1" dirty="0">
                <a:latin typeface="Times New Roman" panose="02020603050405020304" pitchFamily="18" charset="0"/>
                <a:cs typeface="Times New Roman" panose="02020603050405020304" pitchFamily="18" charset="0"/>
              </a:rPr>
              <a:t>are</a:t>
            </a:r>
            <a:r>
              <a:rPr lang="en-US" sz="3600" dirty="0">
                <a:latin typeface="Times New Roman" panose="02020603050405020304" pitchFamily="18" charset="0"/>
                <a:cs typeface="Times New Roman" panose="02020603050405020304" pitchFamily="18" charset="0"/>
              </a:rPr>
              <a:t> a </a:t>
            </a:r>
            <a:r>
              <a:rPr lang="en-US" sz="3600" dirty="0" smtClean="0">
                <a:solidFill>
                  <a:srgbClr val="FFFF00"/>
                </a:solidFill>
                <a:latin typeface="Times New Roman" panose="02020603050405020304" pitchFamily="18" charset="0"/>
                <a:cs typeface="Times New Roman" panose="02020603050405020304" pitchFamily="18" charset="0"/>
              </a:rPr>
              <a:t>holy</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people to the </a:t>
            </a:r>
            <a:r>
              <a:rPr lang="en-US" sz="3600" cap="small" dirty="0">
                <a:latin typeface="Times New Roman" panose="02020603050405020304" pitchFamily="18" charset="0"/>
                <a:cs typeface="Times New Roman" panose="02020603050405020304" pitchFamily="18" charset="0"/>
              </a:rPr>
              <a:t>Lord</a:t>
            </a:r>
            <a:r>
              <a:rPr lang="en-US" sz="3600" dirty="0">
                <a:latin typeface="Times New Roman" panose="02020603050405020304" pitchFamily="18" charset="0"/>
                <a:cs typeface="Times New Roman" panose="02020603050405020304" pitchFamily="18" charset="0"/>
              </a:rPr>
              <a:t> your God; the </a:t>
            </a:r>
            <a:r>
              <a:rPr lang="en-US" sz="3600" cap="small" dirty="0">
                <a:latin typeface="Times New Roman" panose="02020603050405020304" pitchFamily="18" charset="0"/>
                <a:cs typeface="Times New Roman" panose="02020603050405020304" pitchFamily="18" charset="0"/>
              </a:rPr>
              <a:t>Lord</a:t>
            </a:r>
            <a:r>
              <a:rPr lang="en-US" sz="3600" dirty="0">
                <a:latin typeface="Times New Roman" panose="02020603050405020304" pitchFamily="18" charset="0"/>
                <a:cs typeface="Times New Roman" panose="02020603050405020304" pitchFamily="18" charset="0"/>
              </a:rPr>
              <a:t> your God has </a:t>
            </a:r>
            <a:r>
              <a:rPr lang="en-US" sz="3600" dirty="0">
                <a:solidFill>
                  <a:srgbClr val="FFFF00"/>
                </a:solidFill>
                <a:latin typeface="Times New Roman" panose="02020603050405020304" pitchFamily="18" charset="0"/>
                <a:cs typeface="Times New Roman" panose="02020603050405020304" pitchFamily="18" charset="0"/>
              </a:rPr>
              <a:t>chosen</a:t>
            </a:r>
            <a:r>
              <a:rPr lang="en-US" sz="3600" dirty="0">
                <a:latin typeface="Times New Roman" panose="02020603050405020304" pitchFamily="18" charset="0"/>
                <a:cs typeface="Times New Roman" panose="02020603050405020304" pitchFamily="18" charset="0"/>
              </a:rPr>
              <a:t> you to be a people for Himself, a </a:t>
            </a:r>
            <a:r>
              <a:rPr lang="en-US" sz="3600" dirty="0">
                <a:solidFill>
                  <a:srgbClr val="FFFF00"/>
                </a:solidFill>
                <a:latin typeface="Times New Roman" panose="02020603050405020304" pitchFamily="18" charset="0"/>
                <a:cs typeface="Times New Roman" panose="02020603050405020304" pitchFamily="18" charset="0"/>
              </a:rPr>
              <a:t>special</a:t>
            </a:r>
            <a:r>
              <a:rPr lang="en-US" sz="3600" dirty="0">
                <a:latin typeface="Times New Roman" panose="02020603050405020304" pitchFamily="18" charset="0"/>
                <a:cs typeface="Times New Roman" panose="02020603050405020304" pitchFamily="18" charset="0"/>
              </a:rPr>
              <a:t> treasure above all the peoples on the face of the earth.</a:t>
            </a:r>
            <a:endParaRPr lang="en-US" sz="35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034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600" b="1" dirty="0">
                <a:solidFill>
                  <a:srgbClr val="FFFF00"/>
                </a:solidFill>
              </a:rPr>
              <a:t>See Jacob and </a:t>
            </a:r>
            <a:r>
              <a:rPr lang="en-US" sz="3600" b="1" dirty="0" err="1">
                <a:solidFill>
                  <a:srgbClr val="FFFF00"/>
                </a:solidFill>
              </a:rPr>
              <a:t>Hamor</a:t>
            </a:r>
            <a:r>
              <a:rPr lang="en-US" sz="3600" b="1" dirty="0">
                <a:solidFill>
                  <a:srgbClr val="FFFF00"/>
                </a:solidFill>
              </a:rPr>
              <a:t> in </a:t>
            </a:r>
            <a:r>
              <a:rPr lang="en-US" sz="3600" b="1" dirty="0">
                <a:solidFill>
                  <a:srgbClr val="00B050"/>
                </a:solidFill>
              </a:rPr>
              <a:t>Genesis</a:t>
            </a:r>
            <a:r>
              <a:rPr lang="en-US" sz="3600" b="1" dirty="0">
                <a:solidFill>
                  <a:srgbClr val="FFFF00"/>
                </a:solidFill>
              </a:rPr>
              <a:t> 34:9,14 </a:t>
            </a:r>
            <a:r>
              <a:rPr lang="en-US" sz="3600" b="1" dirty="0" smtClean="0">
                <a:solidFill>
                  <a:srgbClr val="FFFF00"/>
                </a:solidFill>
              </a:rPr>
              <a:t>KJB.</a:t>
            </a:r>
          </a:p>
          <a:p>
            <a:endParaRPr lang="en-US" sz="1000" dirty="0"/>
          </a:p>
          <a:p>
            <a:pPr lvl="1"/>
            <a:r>
              <a:rPr lang="en-US" sz="3600" dirty="0" smtClean="0"/>
              <a:t>Gen </a:t>
            </a:r>
            <a:r>
              <a:rPr lang="en-US" sz="3600" dirty="0"/>
              <a:t>34:9  And </a:t>
            </a:r>
            <a:r>
              <a:rPr lang="en-US" sz="3600" b="1" u="sng" dirty="0"/>
              <a:t>make ye marriages with us</a:t>
            </a:r>
            <a:r>
              <a:rPr lang="en-US" sz="3600" dirty="0"/>
              <a:t>, </a:t>
            </a:r>
            <a:r>
              <a:rPr lang="en-US" sz="3600" i="1" dirty="0"/>
              <a:t>and</a:t>
            </a:r>
            <a:r>
              <a:rPr lang="en-US" sz="3600" dirty="0"/>
              <a:t> give your daughters unto us, and take our daughters unto </a:t>
            </a:r>
            <a:r>
              <a:rPr lang="en-US" sz="3600" dirty="0" smtClean="0"/>
              <a:t>you.</a:t>
            </a:r>
          </a:p>
          <a:p>
            <a:pPr lvl="1"/>
            <a:endParaRPr lang="en-US" sz="700" dirty="0"/>
          </a:p>
          <a:p>
            <a:pPr lvl="1"/>
            <a:r>
              <a:rPr lang="en-US" sz="3600" dirty="0" smtClean="0"/>
              <a:t>Gen </a:t>
            </a:r>
            <a:r>
              <a:rPr lang="en-US" sz="3600" dirty="0"/>
              <a:t>34:14  And they said unto them, </a:t>
            </a:r>
            <a:r>
              <a:rPr lang="en-US" sz="3600" b="1" dirty="0">
                <a:solidFill>
                  <a:srgbClr val="FFFF00"/>
                </a:solidFill>
              </a:rPr>
              <a:t>We cannot do this thing</a:t>
            </a:r>
            <a:r>
              <a:rPr lang="en-US" sz="3600" dirty="0"/>
              <a:t>, to give our sister to one that is </a:t>
            </a:r>
            <a:r>
              <a:rPr lang="en-US" sz="3600" b="1" u="sng" dirty="0"/>
              <a:t>uncircumcised</a:t>
            </a:r>
            <a:r>
              <a:rPr lang="en-US" sz="3600" dirty="0"/>
              <a:t>; </a:t>
            </a:r>
            <a:r>
              <a:rPr lang="en-US" sz="3600" b="1" dirty="0">
                <a:solidFill>
                  <a:srgbClr val="FFFF00"/>
                </a:solidFill>
              </a:rPr>
              <a:t>for that </a:t>
            </a:r>
            <a:r>
              <a:rPr lang="en-US" sz="3600" b="1" i="1" dirty="0">
                <a:solidFill>
                  <a:srgbClr val="FFFF00"/>
                </a:solidFill>
              </a:rPr>
              <a:t>were</a:t>
            </a:r>
            <a:r>
              <a:rPr lang="en-US" sz="3600" b="1" dirty="0">
                <a:solidFill>
                  <a:srgbClr val="FFFF00"/>
                </a:solidFill>
              </a:rPr>
              <a:t> a reproach unto us</a:t>
            </a:r>
            <a:r>
              <a:rPr lang="en-US" sz="3600" dirty="0" smtClean="0"/>
              <a:t>:</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197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600" b="1" dirty="0">
                <a:solidFill>
                  <a:srgbClr val="FFFF00"/>
                </a:solidFill>
              </a:rPr>
              <a:t>See Moses in </a:t>
            </a:r>
            <a:r>
              <a:rPr lang="en-US" sz="3600" b="1" dirty="0">
                <a:solidFill>
                  <a:srgbClr val="00B050"/>
                </a:solidFill>
              </a:rPr>
              <a:t>Exodus</a:t>
            </a:r>
            <a:r>
              <a:rPr lang="en-US" sz="3600" b="1" dirty="0">
                <a:solidFill>
                  <a:srgbClr val="FFFF00"/>
                </a:solidFill>
              </a:rPr>
              <a:t> 34:15,16 </a:t>
            </a:r>
            <a:r>
              <a:rPr lang="en-US" sz="3600" b="1" dirty="0" smtClean="0">
                <a:solidFill>
                  <a:srgbClr val="FFFF00"/>
                </a:solidFill>
              </a:rPr>
              <a:t>KJB.</a:t>
            </a:r>
          </a:p>
          <a:p>
            <a:endParaRPr lang="en-US" sz="1000" dirty="0"/>
          </a:p>
          <a:p>
            <a:pPr lvl="1"/>
            <a:r>
              <a:rPr lang="en-US" sz="3600" dirty="0" err="1" smtClean="0"/>
              <a:t>Exo</a:t>
            </a:r>
            <a:r>
              <a:rPr lang="en-US" sz="3600" dirty="0" smtClean="0"/>
              <a:t> </a:t>
            </a:r>
            <a:r>
              <a:rPr lang="en-US" sz="3600" dirty="0"/>
              <a:t>34:15  Lest thou make a covenant with the inhabitants of the land, and they go a whoring after their gods, and do sacrifice unto their gods, and </a:t>
            </a:r>
            <a:r>
              <a:rPr lang="en-US" sz="3600" i="1" dirty="0"/>
              <a:t>one</a:t>
            </a:r>
            <a:r>
              <a:rPr lang="en-US" sz="3600" dirty="0"/>
              <a:t> call thee, and thou eat of his </a:t>
            </a:r>
            <a:r>
              <a:rPr lang="en-US" sz="3600" dirty="0" smtClean="0"/>
              <a:t>sacrifice;</a:t>
            </a:r>
          </a:p>
          <a:p>
            <a:pPr lvl="1"/>
            <a:endParaRPr lang="en-US" sz="700" dirty="0"/>
          </a:p>
          <a:p>
            <a:pPr lvl="1"/>
            <a:r>
              <a:rPr lang="en-US" sz="3600" dirty="0" err="1" smtClean="0"/>
              <a:t>Exo</a:t>
            </a:r>
            <a:r>
              <a:rPr lang="en-US" sz="3600" dirty="0" smtClean="0"/>
              <a:t> </a:t>
            </a:r>
            <a:r>
              <a:rPr lang="en-US" sz="3600" dirty="0"/>
              <a:t>34:16  And </a:t>
            </a:r>
            <a:r>
              <a:rPr lang="en-US" sz="3600" b="1" dirty="0">
                <a:solidFill>
                  <a:srgbClr val="FFFF00"/>
                </a:solidFill>
              </a:rPr>
              <a:t>thou take of their daughters unto thy sons, and their daughters go a whoring after their gods, and make thy sons go a whoring after their gods</a:t>
            </a:r>
            <a:r>
              <a:rPr lang="en-US" sz="3600" dirty="0" smtClean="0"/>
              <a:t>.</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748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600" b="1" dirty="0">
                <a:solidFill>
                  <a:srgbClr val="FFFF00"/>
                </a:solidFill>
              </a:rPr>
              <a:t>See in </a:t>
            </a:r>
            <a:r>
              <a:rPr lang="en-US" sz="3600" b="1" dirty="0">
                <a:solidFill>
                  <a:srgbClr val="00B050"/>
                </a:solidFill>
              </a:rPr>
              <a:t>Deuteronomy</a:t>
            </a:r>
            <a:r>
              <a:rPr lang="en-US" sz="3600" b="1" dirty="0">
                <a:solidFill>
                  <a:srgbClr val="FFFF00"/>
                </a:solidFill>
              </a:rPr>
              <a:t> 17:17 </a:t>
            </a:r>
            <a:r>
              <a:rPr lang="en-US" sz="3600" b="1" dirty="0" smtClean="0">
                <a:solidFill>
                  <a:srgbClr val="FFFF00"/>
                </a:solidFill>
              </a:rPr>
              <a:t>KJB.</a:t>
            </a:r>
          </a:p>
          <a:p>
            <a:endParaRPr lang="en-US" sz="1000" dirty="0"/>
          </a:p>
          <a:p>
            <a:pPr lvl="1"/>
            <a:r>
              <a:rPr lang="en-US" sz="3600" dirty="0" err="1" smtClean="0"/>
              <a:t>Deu</a:t>
            </a:r>
            <a:r>
              <a:rPr lang="en-US" sz="3600" dirty="0" smtClean="0"/>
              <a:t> </a:t>
            </a:r>
            <a:r>
              <a:rPr lang="en-US" sz="3600" dirty="0"/>
              <a:t>17:17  </a:t>
            </a:r>
            <a:r>
              <a:rPr lang="en-US" sz="3600" b="1" dirty="0">
                <a:solidFill>
                  <a:srgbClr val="FFFF00"/>
                </a:solidFill>
              </a:rPr>
              <a:t>Neither shall he multiply wives to himself, that his heart turn not away</a:t>
            </a:r>
            <a:r>
              <a:rPr lang="en-US" sz="3600" dirty="0"/>
              <a:t>: neither shall he greatly multiply to himself silver and gold</a:t>
            </a:r>
            <a:r>
              <a:rPr lang="en-US" sz="3600" dirty="0" smtClean="0"/>
              <a:t>.</a:t>
            </a:r>
            <a:endParaRPr lang="en-US" sz="3600" dirty="0"/>
          </a:p>
        </p:txBody>
      </p:sp>
    </p:spTree>
    <p:extLst>
      <p:ext uri="{BB962C8B-B14F-4D97-AF65-F5344CB8AC3E}">
        <p14:creationId xmlns:p14="http://schemas.microsoft.com/office/powerpoint/2010/main" val="329317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600" b="1" dirty="0">
                <a:solidFill>
                  <a:srgbClr val="FFFF00"/>
                </a:solidFill>
              </a:rPr>
              <a:t>See Balaam in </a:t>
            </a:r>
            <a:r>
              <a:rPr lang="en-US" sz="3600" b="1" dirty="0">
                <a:solidFill>
                  <a:srgbClr val="00B050"/>
                </a:solidFill>
              </a:rPr>
              <a:t>Numbers</a:t>
            </a:r>
            <a:r>
              <a:rPr lang="en-US" sz="3600" b="1" dirty="0">
                <a:solidFill>
                  <a:srgbClr val="FFFF00"/>
                </a:solidFill>
              </a:rPr>
              <a:t> 25:1,2,3 </a:t>
            </a:r>
            <a:r>
              <a:rPr lang="en-US" sz="3600" b="1" dirty="0" smtClean="0">
                <a:solidFill>
                  <a:srgbClr val="FFFF00"/>
                </a:solidFill>
              </a:rPr>
              <a:t>KJB.</a:t>
            </a:r>
          </a:p>
          <a:p>
            <a:endParaRPr lang="en-US" sz="1000" dirty="0"/>
          </a:p>
          <a:p>
            <a:pPr lvl="1"/>
            <a:r>
              <a:rPr lang="en-US" sz="3600" dirty="0" err="1" smtClean="0"/>
              <a:t>Num</a:t>
            </a:r>
            <a:r>
              <a:rPr lang="en-US" sz="3600" dirty="0" smtClean="0"/>
              <a:t> </a:t>
            </a:r>
            <a:r>
              <a:rPr lang="en-US" sz="3600" dirty="0"/>
              <a:t>25:1  And Israel abode in </a:t>
            </a:r>
            <a:r>
              <a:rPr lang="en-US" sz="3600" dirty="0" err="1"/>
              <a:t>Shittim</a:t>
            </a:r>
            <a:r>
              <a:rPr lang="en-US" sz="3600" dirty="0"/>
              <a:t>, and </a:t>
            </a:r>
            <a:r>
              <a:rPr lang="en-US" sz="3600" b="1" dirty="0">
                <a:solidFill>
                  <a:srgbClr val="FFFF00"/>
                </a:solidFill>
              </a:rPr>
              <a:t>the people began to commit whoredom with the daughters of </a:t>
            </a:r>
            <a:r>
              <a:rPr lang="en-US" sz="3600" b="1" dirty="0" smtClean="0">
                <a:solidFill>
                  <a:srgbClr val="FFFF00"/>
                </a:solidFill>
              </a:rPr>
              <a:t>Moab</a:t>
            </a:r>
            <a:r>
              <a:rPr lang="en-US" sz="3600" dirty="0" smtClean="0"/>
              <a:t>.</a:t>
            </a:r>
          </a:p>
          <a:p>
            <a:pPr lvl="1"/>
            <a:endParaRPr lang="en-US" sz="700" dirty="0"/>
          </a:p>
          <a:p>
            <a:pPr lvl="1"/>
            <a:r>
              <a:rPr lang="en-US" sz="3600" dirty="0" err="1" smtClean="0"/>
              <a:t>Num</a:t>
            </a:r>
            <a:r>
              <a:rPr lang="en-US" sz="3600" dirty="0" smtClean="0"/>
              <a:t> </a:t>
            </a:r>
            <a:r>
              <a:rPr lang="en-US" sz="3600" dirty="0"/>
              <a:t>25:2  And </a:t>
            </a:r>
            <a:r>
              <a:rPr lang="en-US" sz="3600" b="1" dirty="0">
                <a:solidFill>
                  <a:srgbClr val="FFFF00"/>
                </a:solidFill>
              </a:rPr>
              <a:t>they called the people unto the sacrifices of their gods</a:t>
            </a:r>
            <a:r>
              <a:rPr lang="en-US" sz="3600" dirty="0"/>
              <a:t>: and the people did eat, and bowed down to their </a:t>
            </a:r>
            <a:r>
              <a:rPr lang="en-US" sz="3600" dirty="0" smtClean="0"/>
              <a:t>gods.</a:t>
            </a:r>
          </a:p>
          <a:p>
            <a:pPr lvl="1"/>
            <a:endParaRPr lang="en-US" sz="700" dirty="0"/>
          </a:p>
          <a:p>
            <a:pPr lvl="1"/>
            <a:r>
              <a:rPr lang="en-US" sz="3600" dirty="0" err="1" smtClean="0"/>
              <a:t>Num</a:t>
            </a:r>
            <a:r>
              <a:rPr lang="en-US" sz="3600" dirty="0" smtClean="0"/>
              <a:t> </a:t>
            </a:r>
            <a:r>
              <a:rPr lang="en-US" sz="3600" dirty="0"/>
              <a:t>25:3  And </a:t>
            </a:r>
            <a:r>
              <a:rPr lang="en-US" sz="3600" b="1" dirty="0">
                <a:solidFill>
                  <a:srgbClr val="FFFF00"/>
                </a:solidFill>
              </a:rPr>
              <a:t>Israel joined himself unto </a:t>
            </a:r>
            <a:r>
              <a:rPr lang="en-US" sz="3600" b="1" dirty="0" err="1">
                <a:solidFill>
                  <a:srgbClr val="FFFF00"/>
                </a:solidFill>
              </a:rPr>
              <a:t>Baalpeor</a:t>
            </a:r>
            <a:r>
              <a:rPr lang="en-US" sz="3600" dirty="0"/>
              <a:t>: and the anger of the LORD was kindled against </a:t>
            </a:r>
            <a:r>
              <a:rPr lang="en-US" sz="3600" dirty="0" smtClean="0"/>
              <a:t>Israel</a:t>
            </a:r>
            <a:r>
              <a:rPr lang="en-US" sz="3600" dirty="0"/>
              <a:t>.</a:t>
            </a:r>
            <a:endParaRPr lang="en-US" sz="3600" dirty="0"/>
          </a:p>
        </p:txBody>
      </p:sp>
    </p:spTree>
    <p:extLst>
      <p:ext uri="{BB962C8B-B14F-4D97-AF65-F5344CB8AC3E}">
        <p14:creationId xmlns:p14="http://schemas.microsoft.com/office/powerpoint/2010/main" val="155747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400" b="1" dirty="0">
                <a:solidFill>
                  <a:srgbClr val="FFFF00"/>
                </a:solidFill>
              </a:rPr>
              <a:t>See in </a:t>
            </a:r>
            <a:r>
              <a:rPr lang="en-US" sz="3400" b="1" dirty="0">
                <a:solidFill>
                  <a:srgbClr val="00B050"/>
                </a:solidFill>
              </a:rPr>
              <a:t>Judges</a:t>
            </a:r>
            <a:r>
              <a:rPr lang="en-US" sz="3400" b="1" dirty="0">
                <a:solidFill>
                  <a:srgbClr val="FFFF00"/>
                </a:solidFill>
              </a:rPr>
              <a:t> 3:5,6,7 </a:t>
            </a:r>
            <a:r>
              <a:rPr lang="en-US" sz="3400" b="1" dirty="0" smtClean="0">
                <a:solidFill>
                  <a:srgbClr val="FFFF00"/>
                </a:solidFill>
              </a:rPr>
              <a:t>KJB.</a:t>
            </a:r>
          </a:p>
          <a:p>
            <a:endParaRPr lang="en-US" sz="1000" dirty="0"/>
          </a:p>
          <a:p>
            <a:pPr lvl="1"/>
            <a:r>
              <a:rPr lang="en-US" sz="3200" dirty="0" err="1" smtClean="0"/>
              <a:t>Jdg</a:t>
            </a:r>
            <a:r>
              <a:rPr lang="en-US" sz="3200" dirty="0" smtClean="0"/>
              <a:t> </a:t>
            </a:r>
            <a:r>
              <a:rPr lang="en-US" sz="3200" dirty="0"/>
              <a:t>3:5  And the children of Israel dwelt among the Canaanites, Hittites, and Amorites, and </a:t>
            </a:r>
            <a:r>
              <a:rPr lang="en-US" sz="3200" dirty="0" err="1"/>
              <a:t>Perizzites</a:t>
            </a:r>
            <a:r>
              <a:rPr lang="en-US" sz="3200" dirty="0"/>
              <a:t>, and </a:t>
            </a:r>
            <a:r>
              <a:rPr lang="en-US" sz="3200" dirty="0" err="1"/>
              <a:t>Hivites</a:t>
            </a:r>
            <a:r>
              <a:rPr lang="en-US" sz="3200" dirty="0"/>
              <a:t>, and </a:t>
            </a:r>
            <a:r>
              <a:rPr lang="en-US" sz="3200" dirty="0" err="1" smtClean="0"/>
              <a:t>Jebusites</a:t>
            </a:r>
            <a:r>
              <a:rPr lang="en-US" sz="3200" dirty="0" smtClean="0"/>
              <a:t>:</a:t>
            </a:r>
          </a:p>
          <a:p>
            <a:pPr lvl="1"/>
            <a:endParaRPr lang="en-US" sz="700" dirty="0"/>
          </a:p>
          <a:p>
            <a:pPr lvl="1"/>
            <a:r>
              <a:rPr lang="en-US" sz="3200" dirty="0" err="1" smtClean="0"/>
              <a:t>Jdg</a:t>
            </a:r>
            <a:r>
              <a:rPr lang="en-US" sz="3200" dirty="0" smtClean="0"/>
              <a:t> </a:t>
            </a:r>
            <a:r>
              <a:rPr lang="en-US" sz="3200" dirty="0"/>
              <a:t>3:6  And </a:t>
            </a:r>
            <a:r>
              <a:rPr lang="en-US" sz="3200" b="1" dirty="0">
                <a:solidFill>
                  <a:srgbClr val="FFFF00"/>
                </a:solidFill>
              </a:rPr>
              <a:t>they took their daughters to be their wives, and gave their daughters to their sons, and served their </a:t>
            </a:r>
            <a:r>
              <a:rPr lang="en-US" sz="3200" b="1" dirty="0" smtClean="0">
                <a:solidFill>
                  <a:srgbClr val="FFFF00"/>
                </a:solidFill>
              </a:rPr>
              <a:t>gods</a:t>
            </a:r>
            <a:r>
              <a:rPr lang="en-US" sz="3200" dirty="0" smtClean="0"/>
              <a:t>.</a:t>
            </a:r>
          </a:p>
          <a:p>
            <a:pPr lvl="1"/>
            <a:endParaRPr lang="en-US" sz="700" dirty="0"/>
          </a:p>
          <a:p>
            <a:pPr lvl="1"/>
            <a:r>
              <a:rPr lang="en-US" sz="3200" dirty="0" err="1" smtClean="0"/>
              <a:t>Jdg</a:t>
            </a:r>
            <a:r>
              <a:rPr lang="en-US" sz="3200" dirty="0" smtClean="0"/>
              <a:t> </a:t>
            </a:r>
            <a:r>
              <a:rPr lang="en-US" sz="3200" dirty="0"/>
              <a:t>3:7  And the children of Israel did evil in the sight of the LORD, and </a:t>
            </a:r>
            <a:r>
              <a:rPr lang="en-US" sz="3200" dirty="0" err="1"/>
              <a:t>forgat</a:t>
            </a:r>
            <a:r>
              <a:rPr lang="en-US" sz="3200" dirty="0"/>
              <a:t> the LORD their God, and served </a:t>
            </a:r>
            <a:r>
              <a:rPr lang="en-US" sz="3200" dirty="0" err="1"/>
              <a:t>Baalim</a:t>
            </a:r>
            <a:r>
              <a:rPr lang="en-US" sz="3200" dirty="0"/>
              <a:t> and the groves</a:t>
            </a:r>
            <a:r>
              <a:rPr lang="en-US" sz="3200" dirty="0" smtClean="0"/>
              <a:t>.</a:t>
            </a:r>
            <a:endParaRPr lang="en-US" sz="3200" dirty="0"/>
          </a:p>
        </p:txBody>
      </p:sp>
    </p:spTree>
    <p:extLst>
      <p:ext uri="{BB962C8B-B14F-4D97-AF65-F5344CB8AC3E}">
        <p14:creationId xmlns:p14="http://schemas.microsoft.com/office/powerpoint/2010/main" val="2671032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b="1" dirty="0">
                <a:solidFill>
                  <a:srgbClr val="FFFF00"/>
                </a:solidFill>
              </a:rPr>
              <a:t>See Samson the Judge in </a:t>
            </a:r>
            <a:r>
              <a:rPr lang="en-US" b="1" dirty="0">
                <a:solidFill>
                  <a:srgbClr val="00B050"/>
                </a:solidFill>
              </a:rPr>
              <a:t>Judges</a:t>
            </a:r>
            <a:r>
              <a:rPr lang="en-US" b="1" dirty="0">
                <a:solidFill>
                  <a:srgbClr val="FFFF00"/>
                </a:solidFill>
              </a:rPr>
              <a:t> 14:1,2,3 </a:t>
            </a:r>
            <a:r>
              <a:rPr lang="en-US" b="1" dirty="0" smtClean="0">
                <a:solidFill>
                  <a:srgbClr val="FFFF00"/>
                </a:solidFill>
              </a:rPr>
              <a:t>KJB.</a:t>
            </a:r>
          </a:p>
          <a:p>
            <a:endParaRPr lang="en-US" sz="1000" dirty="0"/>
          </a:p>
          <a:p>
            <a:pPr lvl="1"/>
            <a:r>
              <a:rPr lang="en-US" sz="2800" dirty="0" err="1" smtClean="0"/>
              <a:t>Jdg</a:t>
            </a:r>
            <a:r>
              <a:rPr lang="en-US" sz="2800" dirty="0" smtClean="0"/>
              <a:t> </a:t>
            </a:r>
            <a:r>
              <a:rPr lang="en-US" sz="2800" dirty="0"/>
              <a:t>14:1  And Samson went down to </a:t>
            </a:r>
            <a:r>
              <a:rPr lang="en-US" sz="2800" dirty="0" err="1"/>
              <a:t>Timnath</a:t>
            </a:r>
            <a:r>
              <a:rPr lang="en-US" sz="2800" dirty="0"/>
              <a:t>, and </a:t>
            </a:r>
            <a:r>
              <a:rPr lang="en-US" sz="2800" b="1" dirty="0">
                <a:solidFill>
                  <a:srgbClr val="FFFF00"/>
                </a:solidFill>
              </a:rPr>
              <a:t>saw a woman in </a:t>
            </a:r>
            <a:r>
              <a:rPr lang="en-US" sz="2800" b="1" dirty="0" err="1">
                <a:solidFill>
                  <a:srgbClr val="FFFF00"/>
                </a:solidFill>
              </a:rPr>
              <a:t>Timnath</a:t>
            </a:r>
            <a:r>
              <a:rPr lang="en-US" sz="2800" b="1" dirty="0">
                <a:solidFill>
                  <a:srgbClr val="FFFF00"/>
                </a:solidFill>
              </a:rPr>
              <a:t> of the daughters of the </a:t>
            </a:r>
            <a:r>
              <a:rPr lang="en-US" sz="2800" b="1" dirty="0" smtClean="0">
                <a:solidFill>
                  <a:srgbClr val="FFFF00"/>
                </a:solidFill>
              </a:rPr>
              <a:t>Philistines</a:t>
            </a:r>
            <a:r>
              <a:rPr lang="en-US" sz="2800" dirty="0" smtClean="0"/>
              <a:t>.</a:t>
            </a:r>
          </a:p>
          <a:p>
            <a:pPr lvl="1"/>
            <a:endParaRPr lang="en-US" sz="700" dirty="0"/>
          </a:p>
          <a:p>
            <a:pPr lvl="1"/>
            <a:r>
              <a:rPr lang="en-US" sz="2800" dirty="0" err="1" smtClean="0"/>
              <a:t>Jdg</a:t>
            </a:r>
            <a:r>
              <a:rPr lang="en-US" sz="2800" dirty="0" smtClean="0"/>
              <a:t> </a:t>
            </a:r>
            <a:r>
              <a:rPr lang="en-US" sz="2800" dirty="0"/>
              <a:t>14:2  And he came up, and told his father and his mother, and said, </a:t>
            </a:r>
            <a:r>
              <a:rPr lang="en-US" sz="2800" b="1" dirty="0">
                <a:solidFill>
                  <a:srgbClr val="FFFF00"/>
                </a:solidFill>
              </a:rPr>
              <a:t>I have seen a woman in </a:t>
            </a:r>
            <a:r>
              <a:rPr lang="en-US" sz="2800" b="1" dirty="0" err="1">
                <a:solidFill>
                  <a:srgbClr val="FFFF00"/>
                </a:solidFill>
              </a:rPr>
              <a:t>Timnath</a:t>
            </a:r>
            <a:r>
              <a:rPr lang="en-US" sz="2800" b="1" dirty="0">
                <a:solidFill>
                  <a:srgbClr val="FFFF00"/>
                </a:solidFill>
              </a:rPr>
              <a:t> of the daughters of the Philistines: now therefore get her for me to </a:t>
            </a:r>
            <a:r>
              <a:rPr lang="en-US" sz="2800" b="1" dirty="0" smtClean="0">
                <a:solidFill>
                  <a:srgbClr val="FFFF00"/>
                </a:solidFill>
              </a:rPr>
              <a:t>wife.</a:t>
            </a:r>
          </a:p>
          <a:p>
            <a:pPr lvl="1"/>
            <a:endParaRPr lang="en-US" sz="700" dirty="0"/>
          </a:p>
          <a:p>
            <a:pPr lvl="1"/>
            <a:r>
              <a:rPr lang="en-US" sz="2800" dirty="0" err="1" smtClean="0"/>
              <a:t>Jdg</a:t>
            </a:r>
            <a:r>
              <a:rPr lang="en-US" sz="2800" dirty="0" smtClean="0"/>
              <a:t> </a:t>
            </a:r>
            <a:r>
              <a:rPr lang="en-US" sz="2800" dirty="0"/>
              <a:t>14:3  Then his father and his mother said unto him, </a:t>
            </a:r>
            <a:r>
              <a:rPr lang="en-US" sz="2800" b="1" i="1" dirty="0">
                <a:solidFill>
                  <a:srgbClr val="FFFF00"/>
                </a:solidFill>
              </a:rPr>
              <a:t>Is there</a:t>
            </a:r>
            <a:r>
              <a:rPr lang="en-US" sz="2800" b="1" dirty="0">
                <a:solidFill>
                  <a:srgbClr val="FFFF00"/>
                </a:solidFill>
              </a:rPr>
              <a:t> never a woman among the daughters of thy brethren, or among all my people, that thou </a:t>
            </a:r>
            <a:r>
              <a:rPr lang="en-US" sz="2800" b="1" dirty="0" err="1">
                <a:solidFill>
                  <a:srgbClr val="FFFF00"/>
                </a:solidFill>
              </a:rPr>
              <a:t>goest</a:t>
            </a:r>
            <a:r>
              <a:rPr lang="en-US" sz="2800" b="1" dirty="0">
                <a:solidFill>
                  <a:srgbClr val="FFFF00"/>
                </a:solidFill>
              </a:rPr>
              <a:t> to take a wife of the uncircumcised Philistines</a:t>
            </a:r>
            <a:r>
              <a:rPr lang="en-US" sz="2800" dirty="0"/>
              <a:t>? And Samson said unto his father, </a:t>
            </a:r>
            <a:r>
              <a:rPr lang="en-US" sz="2800" b="1" dirty="0">
                <a:solidFill>
                  <a:srgbClr val="FFFF00"/>
                </a:solidFill>
              </a:rPr>
              <a:t>Get her for me; for she </a:t>
            </a:r>
            <a:r>
              <a:rPr lang="en-US" sz="2800" b="1" dirty="0" err="1">
                <a:solidFill>
                  <a:srgbClr val="FFFF00"/>
                </a:solidFill>
              </a:rPr>
              <a:t>pleaseth</a:t>
            </a:r>
            <a:r>
              <a:rPr lang="en-US" sz="2800" b="1" dirty="0">
                <a:solidFill>
                  <a:srgbClr val="FFFF00"/>
                </a:solidFill>
              </a:rPr>
              <a:t> me well</a:t>
            </a:r>
            <a:r>
              <a:rPr lang="en-US" sz="2800" dirty="0" smtClean="0"/>
              <a:t>.</a:t>
            </a:r>
            <a:endParaRPr lang="en-US" sz="2800" dirty="0"/>
          </a:p>
        </p:txBody>
      </p:sp>
    </p:spTree>
    <p:extLst>
      <p:ext uri="{BB962C8B-B14F-4D97-AF65-F5344CB8AC3E}">
        <p14:creationId xmlns:p14="http://schemas.microsoft.com/office/powerpoint/2010/main" val="1867752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600" b="1" dirty="0" smtClean="0">
                <a:solidFill>
                  <a:srgbClr val="FFFF00"/>
                </a:solidFill>
              </a:rPr>
              <a:t>See the Chronicles in </a:t>
            </a:r>
            <a:r>
              <a:rPr lang="en-US" sz="3600" b="1" dirty="0" smtClean="0">
                <a:solidFill>
                  <a:srgbClr val="00B050"/>
                </a:solidFill>
              </a:rPr>
              <a:t>1 Chronicles</a:t>
            </a:r>
            <a:r>
              <a:rPr lang="en-US" sz="3600" b="1" dirty="0" smtClean="0">
                <a:solidFill>
                  <a:srgbClr val="FFFF00"/>
                </a:solidFill>
              </a:rPr>
              <a:t> 5:24,25 KJB.</a:t>
            </a:r>
          </a:p>
          <a:p>
            <a:endParaRPr lang="en-US" sz="1000" dirty="0" smtClean="0"/>
          </a:p>
          <a:p>
            <a:pPr lvl="1"/>
            <a:r>
              <a:rPr lang="en-US" sz="3600" dirty="0" smtClean="0"/>
              <a:t>1Ch 5:24  And these </a:t>
            </a:r>
            <a:r>
              <a:rPr lang="en-US" sz="3600" i="1" dirty="0" smtClean="0"/>
              <a:t>were</a:t>
            </a:r>
            <a:r>
              <a:rPr lang="en-US" sz="3600" dirty="0" smtClean="0"/>
              <a:t> the heads of the house of their fathers, even </a:t>
            </a:r>
            <a:r>
              <a:rPr lang="en-US" sz="3600" dirty="0" err="1" smtClean="0"/>
              <a:t>Epher</a:t>
            </a:r>
            <a:r>
              <a:rPr lang="en-US" sz="3600" dirty="0" smtClean="0"/>
              <a:t>, and </a:t>
            </a:r>
            <a:r>
              <a:rPr lang="en-US" sz="3600" dirty="0" err="1" smtClean="0"/>
              <a:t>Ishi</a:t>
            </a:r>
            <a:r>
              <a:rPr lang="en-US" sz="3600" dirty="0" smtClean="0"/>
              <a:t>, and </a:t>
            </a:r>
            <a:r>
              <a:rPr lang="en-US" sz="3600" dirty="0" err="1" smtClean="0"/>
              <a:t>Eliel</a:t>
            </a:r>
            <a:r>
              <a:rPr lang="en-US" sz="3600" dirty="0" smtClean="0"/>
              <a:t>, and </a:t>
            </a:r>
            <a:r>
              <a:rPr lang="en-US" sz="3600" dirty="0" err="1" smtClean="0"/>
              <a:t>Azriel</a:t>
            </a:r>
            <a:r>
              <a:rPr lang="en-US" sz="3600" dirty="0" smtClean="0"/>
              <a:t>, and Jeremiah, and </a:t>
            </a:r>
            <a:r>
              <a:rPr lang="en-US" sz="3600" dirty="0" err="1" smtClean="0"/>
              <a:t>Hodaviah</a:t>
            </a:r>
            <a:r>
              <a:rPr lang="en-US" sz="3600" dirty="0" smtClean="0"/>
              <a:t>, and </a:t>
            </a:r>
            <a:r>
              <a:rPr lang="en-US" sz="3600" dirty="0" err="1" smtClean="0"/>
              <a:t>Jahdiel</a:t>
            </a:r>
            <a:r>
              <a:rPr lang="en-US" sz="3600" dirty="0" smtClean="0"/>
              <a:t>, mighty men of </a:t>
            </a:r>
            <a:r>
              <a:rPr lang="en-US" sz="3600" dirty="0" err="1" smtClean="0"/>
              <a:t>valour</a:t>
            </a:r>
            <a:r>
              <a:rPr lang="en-US" sz="3600" dirty="0" smtClean="0"/>
              <a:t>, famous men, </a:t>
            </a:r>
            <a:r>
              <a:rPr lang="en-US" sz="3600" i="1" dirty="0" smtClean="0"/>
              <a:t>and</a:t>
            </a:r>
            <a:r>
              <a:rPr lang="en-US" sz="3600" dirty="0" smtClean="0"/>
              <a:t> heads of the house of their fathers.</a:t>
            </a:r>
          </a:p>
          <a:p>
            <a:pPr lvl="1"/>
            <a:endParaRPr lang="en-US" sz="700" dirty="0" smtClean="0"/>
          </a:p>
          <a:p>
            <a:pPr lvl="1"/>
            <a:r>
              <a:rPr lang="en-US" sz="3600" dirty="0" smtClean="0"/>
              <a:t>1Ch 5:25  And they transgressed against the God of their fathers, and </a:t>
            </a:r>
            <a:r>
              <a:rPr lang="en-US" sz="3600" b="1" dirty="0" smtClean="0">
                <a:solidFill>
                  <a:srgbClr val="FFFF00"/>
                </a:solidFill>
              </a:rPr>
              <a:t>went a whoring after the gods of the people of the land</a:t>
            </a:r>
            <a:r>
              <a:rPr lang="en-US" sz="3600" dirty="0" smtClean="0"/>
              <a:t>, whom God destroyed before them.</a:t>
            </a:r>
            <a:endParaRPr lang="en-US" sz="3600" dirty="0"/>
          </a:p>
        </p:txBody>
      </p:sp>
    </p:spTree>
    <p:extLst>
      <p:ext uri="{BB962C8B-B14F-4D97-AF65-F5344CB8AC3E}">
        <p14:creationId xmlns:p14="http://schemas.microsoft.com/office/powerpoint/2010/main" val="2028016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200" b="1" dirty="0">
                <a:solidFill>
                  <a:srgbClr val="FFFF00"/>
                </a:solidFill>
              </a:rPr>
              <a:t>See Ezra in </a:t>
            </a:r>
            <a:r>
              <a:rPr lang="en-US" sz="3200" b="1" dirty="0">
                <a:solidFill>
                  <a:srgbClr val="00B050"/>
                </a:solidFill>
              </a:rPr>
              <a:t>Ezra</a:t>
            </a:r>
            <a:r>
              <a:rPr lang="en-US" sz="3200" b="1" dirty="0">
                <a:solidFill>
                  <a:srgbClr val="FFFF00"/>
                </a:solidFill>
              </a:rPr>
              <a:t> 9:1,2,11,12 </a:t>
            </a:r>
            <a:r>
              <a:rPr lang="en-US" sz="3200" b="1" dirty="0" smtClean="0">
                <a:solidFill>
                  <a:srgbClr val="FFFF00"/>
                </a:solidFill>
              </a:rPr>
              <a:t>KJB.</a:t>
            </a:r>
          </a:p>
          <a:p>
            <a:endParaRPr lang="en-US" sz="1000" dirty="0"/>
          </a:p>
          <a:p>
            <a:pPr lvl="1"/>
            <a:r>
              <a:rPr lang="en-US" sz="3200" dirty="0" err="1" smtClean="0"/>
              <a:t>Ezr</a:t>
            </a:r>
            <a:r>
              <a:rPr lang="en-US" sz="3200" dirty="0" smtClean="0"/>
              <a:t> </a:t>
            </a:r>
            <a:r>
              <a:rPr lang="en-US" sz="3200" dirty="0"/>
              <a:t>9:1  Now when these things were done, the princes came to me, saying, </a:t>
            </a:r>
            <a:r>
              <a:rPr lang="en-US" sz="3200" b="1" dirty="0">
                <a:solidFill>
                  <a:srgbClr val="FFFF00"/>
                </a:solidFill>
              </a:rPr>
              <a:t>The people of Israel, and the priests, and the Levites, have not separated themselves from the people of the lands, </a:t>
            </a:r>
            <a:r>
              <a:rPr lang="en-US" sz="3200" b="1" i="1" dirty="0">
                <a:solidFill>
                  <a:srgbClr val="FFFF00"/>
                </a:solidFill>
              </a:rPr>
              <a:t>doing</a:t>
            </a:r>
            <a:r>
              <a:rPr lang="en-US" sz="3200" b="1" dirty="0">
                <a:solidFill>
                  <a:srgbClr val="FFFF00"/>
                </a:solidFill>
              </a:rPr>
              <a:t> according to their abominations</a:t>
            </a:r>
            <a:r>
              <a:rPr lang="en-US" sz="3200" dirty="0"/>
              <a:t>, </a:t>
            </a:r>
            <a:r>
              <a:rPr lang="en-US" sz="3200" i="1" dirty="0"/>
              <a:t>even</a:t>
            </a:r>
            <a:r>
              <a:rPr lang="en-US" sz="3200" dirty="0"/>
              <a:t> of the Canaanites, the Hittites, the </a:t>
            </a:r>
            <a:r>
              <a:rPr lang="en-US" sz="3200" dirty="0" err="1"/>
              <a:t>Perizzites</a:t>
            </a:r>
            <a:r>
              <a:rPr lang="en-US" sz="3200" dirty="0"/>
              <a:t>, the </a:t>
            </a:r>
            <a:r>
              <a:rPr lang="en-US" sz="3200" dirty="0" err="1"/>
              <a:t>Jebusites</a:t>
            </a:r>
            <a:r>
              <a:rPr lang="en-US" sz="3200" dirty="0"/>
              <a:t>, the Ammonites, the Moabites, the Egyptians, and the </a:t>
            </a:r>
            <a:r>
              <a:rPr lang="en-US" sz="3200" dirty="0" smtClean="0"/>
              <a:t>Amorites.</a:t>
            </a:r>
          </a:p>
          <a:p>
            <a:pPr lvl="1"/>
            <a:endParaRPr lang="en-US" sz="1000" dirty="0"/>
          </a:p>
          <a:p>
            <a:pPr lvl="1"/>
            <a:r>
              <a:rPr lang="en-US" sz="3200" dirty="0" err="1" smtClean="0"/>
              <a:t>Ezr</a:t>
            </a:r>
            <a:r>
              <a:rPr lang="en-US" sz="3200" dirty="0" smtClean="0"/>
              <a:t> </a:t>
            </a:r>
            <a:r>
              <a:rPr lang="en-US" sz="3200" dirty="0"/>
              <a:t>9:2  </a:t>
            </a:r>
            <a:r>
              <a:rPr lang="en-US" sz="3200" b="1" dirty="0">
                <a:solidFill>
                  <a:srgbClr val="FFFF00"/>
                </a:solidFill>
              </a:rPr>
              <a:t>For they have taken of their daughters for themselves, and for their sons: so that the holy seed have mingled themselves with the people of </a:t>
            </a:r>
            <a:r>
              <a:rPr lang="en-US" sz="3200" b="1" i="1" dirty="0">
                <a:solidFill>
                  <a:srgbClr val="FFFF00"/>
                </a:solidFill>
              </a:rPr>
              <a:t>those</a:t>
            </a:r>
            <a:r>
              <a:rPr lang="en-US" sz="3200" b="1" dirty="0">
                <a:solidFill>
                  <a:srgbClr val="FFFF00"/>
                </a:solidFill>
              </a:rPr>
              <a:t> lands: yea</a:t>
            </a:r>
            <a:r>
              <a:rPr lang="en-US" sz="3200" dirty="0"/>
              <a:t>, the hand of the princes and rulers hath been chief in this </a:t>
            </a:r>
            <a:r>
              <a:rPr lang="en-US" sz="3200" dirty="0" smtClean="0"/>
              <a:t>trespass.</a:t>
            </a:r>
            <a:endParaRPr lang="en-US" sz="3200" b="1" dirty="0">
              <a:solidFill>
                <a:srgbClr val="FFFF00"/>
              </a:solidFill>
            </a:endParaRPr>
          </a:p>
        </p:txBody>
      </p:sp>
    </p:spTree>
    <p:extLst>
      <p:ext uri="{BB962C8B-B14F-4D97-AF65-F5344CB8AC3E}">
        <p14:creationId xmlns:p14="http://schemas.microsoft.com/office/powerpoint/2010/main" val="1257632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200" b="1" dirty="0">
                <a:solidFill>
                  <a:srgbClr val="FFFF00"/>
                </a:solidFill>
              </a:rPr>
              <a:t>See Ezra in </a:t>
            </a:r>
            <a:r>
              <a:rPr lang="en-US" sz="3200" b="1" dirty="0">
                <a:solidFill>
                  <a:srgbClr val="00B050"/>
                </a:solidFill>
              </a:rPr>
              <a:t>Ezra</a:t>
            </a:r>
            <a:r>
              <a:rPr lang="en-US" sz="3200" b="1" dirty="0">
                <a:solidFill>
                  <a:srgbClr val="FFFF00"/>
                </a:solidFill>
              </a:rPr>
              <a:t> 9:1,2,11,12 </a:t>
            </a:r>
            <a:r>
              <a:rPr lang="en-US" sz="3200" b="1" dirty="0" smtClean="0">
                <a:solidFill>
                  <a:srgbClr val="FFFF00"/>
                </a:solidFill>
              </a:rPr>
              <a:t>KJB.</a:t>
            </a:r>
          </a:p>
          <a:p>
            <a:endParaRPr lang="en-US" sz="1000" dirty="0"/>
          </a:p>
          <a:p>
            <a:pPr lvl="1"/>
            <a:r>
              <a:rPr lang="en-US" sz="3200" dirty="0" err="1" smtClean="0"/>
              <a:t>Ezr</a:t>
            </a:r>
            <a:r>
              <a:rPr lang="en-US" sz="3200" dirty="0" smtClean="0"/>
              <a:t> </a:t>
            </a:r>
            <a:r>
              <a:rPr lang="en-US" sz="3200" dirty="0"/>
              <a:t>9:11  Which thou hast commanded by thy servants the prophets, saying, The land, unto which ye go to possess it, is an unclean land with the filthiness of the people of the lands, with their abominations, which have filled it from one end to another with their </a:t>
            </a:r>
            <a:r>
              <a:rPr lang="en-US" sz="3200" dirty="0" smtClean="0"/>
              <a:t>uncleanness.</a:t>
            </a:r>
          </a:p>
          <a:p>
            <a:pPr lvl="1"/>
            <a:endParaRPr lang="en-US" sz="1000" dirty="0"/>
          </a:p>
          <a:p>
            <a:pPr lvl="1"/>
            <a:r>
              <a:rPr lang="en-US" sz="3200" dirty="0" err="1" smtClean="0"/>
              <a:t>Ezr</a:t>
            </a:r>
            <a:r>
              <a:rPr lang="en-US" sz="3200" dirty="0" smtClean="0"/>
              <a:t> </a:t>
            </a:r>
            <a:r>
              <a:rPr lang="en-US" sz="3200" dirty="0"/>
              <a:t>9:12  </a:t>
            </a:r>
            <a:r>
              <a:rPr lang="en-US" sz="3200" b="1" dirty="0">
                <a:solidFill>
                  <a:srgbClr val="FFFF00"/>
                </a:solidFill>
              </a:rPr>
              <a:t>Now therefore give not your daughters unto their sons, neither take their daughters unto your sons, nor seek their peace or their wealth for ever: that ye may be strong, and eat the good of the land, and leave </a:t>
            </a:r>
            <a:r>
              <a:rPr lang="en-US" sz="3200" b="1" i="1" dirty="0">
                <a:solidFill>
                  <a:srgbClr val="FFFF00"/>
                </a:solidFill>
              </a:rPr>
              <a:t>it</a:t>
            </a:r>
            <a:r>
              <a:rPr lang="en-US" sz="3200" b="1" dirty="0">
                <a:solidFill>
                  <a:srgbClr val="FFFF00"/>
                </a:solidFill>
              </a:rPr>
              <a:t> for an inheritance to your children for ever. </a:t>
            </a:r>
          </a:p>
        </p:txBody>
      </p:sp>
    </p:spTree>
    <p:extLst>
      <p:ext uri="{BB962C8B-B14F-4D97-AF65-F5344CB8AC3E}">
        <p14:creationId xmlns:p14="http://schemas.microsoft.com/office/powerpoint/2010/main" val="4251309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2400" b="1" dirty="0">
                <a:solidFill>
                  <a:srgbClr val="FFFF00"/>
                </a:solidFill>
              </a:rPr>
              <a:t>See Nehemiah in </a:t>
            </a:r>
            <a:r>
              <a:rPr lang="en-US" sz="2400" b="1" dirty="0">
                <a:solidFill>
                  <a:srgbClr val="00B050"/>
                </a:solidFill>
              </a:rPr>
              <a:t>Nehemiah</a:t>
            </a:r>
            <a:r>
              <a:rPr lang="en-US" sz="2400" b="1" dirty="0">
                <a:solidFill>
                  <a:srgbClr val="FFFF00"/>
                </a:solidFill>
              </a:rPr>
              <a:t> 9:2, 10:28,29,30, 13:23,25,26,27 </a:t>
            </a:r>
            <a:r>
              <a:rPr lang="en-US" sz="2400" b="1" dirty="0" smtClean="0">
                <a:solidFill>
                  <a:srgbClr val="FFFF00"/>
                </a:solidFill>
              </a:rPr>
              <a:t>KJB.</a:t>
            </a:r>
          </a:p>
          <a:p>
            <a:endParaRPr lang="en-US" sz="1000" dirty="0"/>
          </a:p>
          <a:p>
            <a:pPr lvl="1"/>
            <a:r>
              <a:rPr lang="en-US" dirty="0" err="1" smtClean="0"/>
              <a:t>Neh</a:t>
            </a:r>
            <a:r>
              <a:rPr lang="en-US" dirty="0" smtClean="0"/>
              <a:t> </a:t>
            </a:r>
            <a:r>
              <a:rPr lang="en-US" dirty="0"/>
              <a:t>9:2  And </a:t>
            </a:r>
            <a:r>
              <a:rPr lang="en-US" b="1" dirty="0">
                <a:solidFill>
                  <a:srgbClr val="FFFF00"/>
                </a:solidFill>
              </a:rPr>
              <a:t>the seed of Israel separated themselves from all strangers</a:t>
            </a:r>
            <a:r>
              <a:rPr lang="en-US" dirty="0"/>
              <a:t>, and stood and confessed their sins, and the iniquities of their </a:t>
            </a:r>
            <a:r>
              <a:rPr lang="en-US" dirty="0" smtClean="0"/>
              <a:t>fathers.</a:t>
            </a:r>
          </a:p>
          <a:p>
            <a:pPr lvl="1"/>
            <a:endParaRPr lang="en-US" sz="700" dirty="0"/>
          </a:p>
          <a:p>
            <a:pPr lvl="1"/>
            <a:r>
              <a:rPr lang="en-US" dirty="0" err="1" smtClean="0"/>
              <a:t>Neh</a:t>
            </a:r>
            <a:r>
              <a:rPr lang="en-US" dirty="0" smtClean="0"/>
              <a:t> </a:t>
            </a:r>
            <a:r>
              <a:rPr lang="en-US" dirty="0"/>
              <a:t>10:28  And the rest of the people, the priests, the Levites, the porters, the singers, the </a:t>
            </a:r>
            <a:r>
              <a:rPr lang="en-US" dirty="0" err="1"/>
              <a:t>Nethinims</a:t>
            </a:r>
            <a:r>
              <a:rPr lang="en-US" dirty="0"/>
              <a:t>, and </a:t>
            </a:r>
            <a:r>
              <a:rPr lang="en-US" b="1" dirty="0">
                <a:solidFill>
                  <a:srgbClr val="FFFF00"/>
                </a:solidFill>
              </a:rPr>
              <a:t>all they that had separated themselves from the people of the lands unto the law of God</a:t>
            </a:r>
            <a:r>
              <a:rPr lang="en-US" dirty="0"/>
              <a:t>, their wives, their sons, and their daughters, every one having knowledge, and having </a:t>
            </a:r>
            <a:r>
              <a:rPr lang="en-US" dirty="0" smtClean="0"/>
              <a:t>understanding;</a:t>
            </a:r>
          </a:p>
          <a:p>
            <a:pPr lvl="1"/>
            <a:endParaRPr lang="en-US" sz="700" dirty="0"/>
          </a:p>
          <a:p>
            <a:pPr lvl="1"/>
            <a:r>
              <a:rPr lang="en-US" dirty="0" err="1" smtClean="0"/>
              <a:t>Neh</a:t>
            </a:r>
            <a:r>
              <a:rPr lang="en-US" dirty="0" smtClean="0"/>
              <a:t> </a:t>
            </a:r>
            <a:r>
              <a:rPr lang="en-US" dirty="0"/>
              <a:t>10:29  They clave to their brethren, their nobles, and entered into a curse, and into an oath, to walk in God's law, which was given by Moses the servant of God, and to observe and do all the commandments of the LORD our Lord, and his judgments and his </a:t>
            </a:r>
            <a:r>
              <a:rPr lang="en-US" dirty="0" smtClean="0"/>
              <a:t>statutes;</a:t>
            </a:r>
            <a:endParaRPr lang="en-US" dirty="0"/>
          </a:p>
          <a:p>
            <a:pPr lvl="1"/>
            <a:endParaRPr lang="en-US" sz="700" dirty="0"/>
          </a:p>
          <a:p>
            <a:pPr lvl="1"/>
            <a:r>
              <a:rPr lang="en-US" dirty="0" err="1" smtClean="0"/>
              <a:t>Neh</a:t>
            </a:r>
            <a:r>
              <a:rPr lang="en-US" dirty="0" smtClean="0"/>
              <a:t> </a:t>
            </a:r>
            <a:r>
              <a:rPr lang="en-US" dirty="0"/>
              <a:t>10:30  And </a:t>
            </a:r>
            <a:r>
              <a:rPr lang="en-US" b="1" dirty="0">
                <a:solidFill>
                  <a:srgbClr val="FFFF00"/>
                </a:solidFill>
              </a:rPr>
              <a:t>that we would not give our daughters unto the people of the land, nor take their daughters for our sons</a:t>
            </a:r>
            <a:r>
              <a:rPr lang="en-US" dirty="0"/>
              <a:t>: </a:t>
            </a:r>
          </a:p>
        </p:txBody>
      </p:sp>
    </p:spTree>
    <p:extLst>
      <p:ext uri="{BB962C8B-B14F-4D97-AF65-F5344CB8AC3E}">
        <p14:creationId xmlns:p14="http://schemas.microsoft.com/office/powerpoint/2010/main" val="250839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0"/>
            <a:ext cx="11797048"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1 Peter </a:t>
            </a:r>
            <a:r>
              <a:rPr lang="en-US" sz="6000" b="1" dirty="0" smtClean="0">
                <a:solidFill>
                  <a:prstClr val="white"/>
                </a:solidFill>
                <a:latin typeface="Times New Roman" panose="02020603050405020304" pitchFamily="18" charset="0"/>
                <a:cs typeface="Times New Roman" panose="02020603050405020304" pitchFamily="18" charset="0"/>
              </a:rPr>
              <a:t>2:9 NKJV</a:t>
            </a:r>
            <a:endParaRPr lang="en-US" sz="6000" b="1" dirty="0"/>
          </a:p>
        </p:txBody>
      </p:sp>
      <p:sp>
        <p:nvSpPr>
          <p:cNvPr id="3" name="Content Placeholder 2"/>
          <p:cNvSpPr>
            <a:spLocks noGrp="1"/>
          </p:cNvSpPr>
          <p:nvPr>
            <p:ph idx="1"/>
          </p:nvPr>
        </p:nvSpPr>
        <p:spPr>
          <a:xfrm>
            <a:off x="206061" y="1339403"/>
            <a:ext cx="11809927" cy="5344732"/>
          </a:xfrm>
        </p:spPr>
        <p:txBody>
          <a:bodyPr anchor="ctr">
            <a:noAutofit/>
          </a:bodyPr>
          <a:lstStyle/>
          <a:p>
            <a:r>
              <a:rPr lang="en-US" sz="3600" baseline="30000" dirty="0">
                <a:latin typeface="Times New Roman" panose="02020603050405020304" pitchFamily="18" charset="0"/>
                <a:cs typeface="Times New Roman" panose="02020603050405020304" pitchFamily="18" charset="0"/>
              </a:rPr>
              <a:t>9 </a:t>
            </a:r>
            <a:r>
              <a:rPr lang="en-US" sz="3600" dirty="0">
                <a:latin typeface="Times New Roman" panose="02020603050405020304" pitchFamily="18" charset="0"/>
                <a:cs typeface="Times New Roman" panose="02020603050405020304" pitchFamily="18" charset="0"/>
              </a:rPr>
              <a:t>But you </a:t>
            </a:r>
            <a:r>
              <a:rPr lang="en-US" sz="3600" i="1" dirty="0">
                <a:latin typeface="Times New Roman" panose="02020603050405020304" pitchFamily="18" charset="0"/>
                <a:cs typeface="Times New Roman" panose="02020603050405020304" pitchFamily="18" charset="0"/>
              </a:rPr>
              <a:t>are</a:t>
            </a:r>
            <a:r>
              <a:rPr lang="en-US" sz="3600" dirty="0">
                <a:latin typeface="Times New Roman" panose="02020603050405020304" pitchFamily="18" charset="0"/>
                <a:cs typeface="Times New Roman" panose="02020603050405020304" pitchFamily="18" charset="0"/>
              </a:rPr>
              <a:t> a </a:t>
            </a:r>
            <a:r>
              <a:rPr lang="en-US" sz="3600" dirty="0">
                <a:solidFill>
                  <a:srgbClr val="FFFF00"/>
                </a:solidFill>
                <a:latin typeface="Times New Roman" panose="02020603050405020304" pitchFamily="18" charset="0"/>
                <a:cs typeface="Times New Roman" panose="02020603050405020304" pitchFamily="18" charset="0"/>
              </a:rPr>
              <a:t>chosen</a:t>
            </a:r>
            <a:r>
              <a:rPr lang="en-US" sz="3600" dirty="0">
                <a:latin typeface="Times New Roman" panose="02020603050405020304" pitchFamily="18" charset="0"/>
                <a:cs typeface="Times New Roman" panose="02020603050405020304" pitchFamily="18" charset="0"/>
              </a:rPr>
              <a:t> generation, a royal priesthood, a </a:t>
            </a:r>
            <a:r>
              <a:rPr lang="en-US" sz="3600" dirty="0">
                <a:solidFill>
                  <a:srgbClr val="FFFF00"/>
                </a:solidFill>
                <a:latin typeface="Times New Roman" panose="02020603050405020304" pitchFamily="18" charset="0"/>
                <a:cs typeface="Times New Roman" panose="02020603050405020304" pitchFamily="18" charset="0"/>
              </a:rPr>
              <a:t>holy</a:t>
            </a:r>
            <a:r>
              <a:rPr lang="en-US" sz="3600" dirty="0">
                <a:latin typeface="Times New Roman" panose="02020603050405020304" pitchFamily="18" charset="0"/>
                <a:cs typeface="Times New Roman" panose="02020603050405020304" pitchFamily="18" charset="0"/>
              </a:rPr>
              <a:t> nation, His own </a:t>
            </a:r>
            <a:r>
              <a:rPr lang="en-US" sz="3600" dirty="0">
                <a:solidFill>
                  <a:srgbClr val="FFFF00"/>
                </a:solidFill>
                <a:latin typeface="Times New Roman" panose="02020603050405020304" pitchFamily="18" charset="0"/>
                <a:cs typeface="Times New Roman" panose="02020603050405020304" pitchFamily="18" charset="0"/>
              </a:rPr>
              <a:t>special</a:t>
            </a:r>
            <a:r>
              <a:rPr lang="en-US" sz="3600" dirty="0">
                <a:latin typeface="Times New Roman" panose="02020603050405020304" pitchFamily="18" charset="0"/>
                <a:cs typeface="Times New Roman" panose="02020603050405020304" pitchFamily="18" charset="0"/>
              </a:rPr>
              <a:t> people, that you may proclaim the praises of Him who </a:t>
            </a:r>
            <a:r>
              <a:rPr lang="en-US" sz="3600" u="sng" dirty="0">
                <a:latin typeface="Times New Roman" panose="02020603050405020304" pitchFamily="18" charset="0"/>
                <a:cs typeface="Times New Roman" panose="02020603050405020304" pitchFamily="18" charset="0"/>
              </a:rPr>
              <a:t>called</a:t>
            </a:r>
            <a:r>
              <a:rPr lang="en-US" sz="3600" dirty="0">
                <a:latin typeface="Times New Roman" panose="02020603050405020304" pitchFamily="18" charset="0"/>
                <a:cs typeface="Times New Roman" panose="02020603050405020304" pitchFamily="18" charset="0"/>
              </a:rPr>
              <a:t> you out of darkness into His marvelous light.</a:t>
            </a:r>
            <a:endParaRPr lang="en-US" sz="3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600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2200" b="1" dirty="0">
                <a:solidFill>
                  <a:srgbClr val="FFFF00"/>
                </a:solidFill>
              </a:rPr>
              <a:t>See Nehemiah in </a:t>
            </a:r>
            <a:r>
              <a:rPr lang="en-US" sz="2200" b="1" dirty="0">
                <a:solidFill>
                  <a:srgbClr val="00B050"/>
                </a:solidFill>
              </a:rPr>
              <a:t>Nehemiah</a:t>
            </a:r>
            <a:r>
              <a:rPr lang="en-US" sz="2200" b="1" dirty="0">
                <a:solidFill>
                  <a:srgbClr val="FFFF00"/>
                </a:solidFill>
              </a:rPr>
              <a:t> 9:2, 10:28,29,30, 13:23,25,26,27 </a:t>
            </a:r>
            <a:r>
              <a:rPr lang="en-US" sz="2200" b="1" dirty="0" smtClean="0">
                <a:solidFill>
                  <a:srgbClr val="FFFF00"/>
                </a:solidFill>
              </a:rPr>
              <a:t>KJB.</a:t>
            </a:r>
          </a:p>
          <a:p>
            <a:endParaRPr lang="en-US" sz="1000" dirty="0"/>
          </a:p>
          <a:p>
            <a:pPr lvl="1"/>
            <a:r>
              <a:rPr lang="en-US" sz="2000" dirty="0" err="1" smtClean="0"/>
              <a:t>Neh</a:t>
            </a:r>
            <a:r>
              <a:rPr lang="en-US" sz="2000" dirty="0" smtClean="0"/>
              <a:t> </a:t>
            </a:r>
            <a:r>
              <a:rPr lang="en-US" sz="2000" dirty="0"/>
              <a:t>13:23  </a:t>
            </a:r>
            <a:r>
              <a:rPr lang="en-US" sz="2000" b="1" dirty="0">
                <a:solidFill>
                  <a:srgbClr val="FFFF00"/>
                </a:solidFill>
              </a:rPr>
              <a:t>In those days also saw I Jews </a:t>
            </a:r>
            <a:r>
              <a:rPr lang="en-US" sz="2000" b="1" i="1" dirty="0">
                <a:solidFill>
                  <a:srgbClr val="FFFF00"/>
                </a:solidFill>
              </a:rPr>
              <a:t>that</a:t>
            </a:r>
            <a:r>
              <a:rPr lang="en-US" sz="2000" b="1" dirty="0">
                <a:solidFill>
                  <a:srgbClr val="FFFF00"/>
                </a:solidFill>
              </a:rPr>
              <a:t> had married wives of Ashdod, of Ammon, </a:t>
            </a:r>
            <a:r>
              <a:rPr lang="en-US" sz="2000" b="1" i="1" dirty="0">
                <a:solidFill>
                  <a:srgbClr val="FFFF00"/>
                </a:solidFill>
              </a:rPr>
              <a:t>and</a:t>
            </a:r>
            <a:r>
              <a:rPr lang="en-US" sz="2000" b="1" dirty="0">
                <a:solidFill>
                  <a:srgbClr val="FFFF00"/>
                </a:solidFill>
              </a:rPr>
              <a:t> of </a:t>
            </a:r>
            <a:r>
              <a:rPr lang="en-US" sz="2000" b="1" dirty="0" smtClean="0">
                <a:solidFill>
                  <a:srgbClr val="FFFF00"/>
                </a:solidFill>
              </a:rPr>
              <a:t>Moab</a:t>
            </a:r>
            <a:r>
              <a:rPr lang="en-US" sz="2000" dirty="0" smtClean="0"/>
              <a:t>:</a:t>
            </a:r>
          </a:p>
          <a:p>
            <a:pPr lvl="1"/>
            <a:endParaRPr lang="en-US" sz="700" dirty="0"/>
          </a:p>
          <a:p>
            <a:pPr lvl="1"/>
            <a:r>
              <a:rPr lang="en-US" sz="2000" dirty="0" err="1" smtClean="0"/>
              <a:t>Neh</a:t>
            </a:r>
            <a:r>
              <a:rPr lang="en-US" sz="2000" dirty="0" smtClean="0"/>
              <a:t> </a:t>
            </a:r>
            <a:r>
              <a:rPr lang="en-US" sz="2000" dirty="0"/>
              <a:t>13:24  And their children </a:t>
            </a:r>
            <a:r>
              <a:rPr lang="en-US" sz="2000" dirty="0" err="1"/>
              <a:t>spake</a:t>
            </a:r>
            <a:r>
              <a:rPr lang="en-US" sz="2000" dirty="0"/>
              <a:t> half in the speech of Ashdod, and could not speak in the Jews' language, but according to the language of each </a:t>
            </a:r>
            <a:r>
              <a:rPr lang="en-US" sz="2000" dirty="0" smtClean="0"/>
              <a:t>people.</a:t>
            </a:r>
          </a:p>
          <a:p>
            <a:pPr lvl="1"/>
            <a:endParaRPr lang="en-US" sz="700" dirty="0"/>
          </a:p>
          <a:p>
            <a:pPr lvl="1"/>
            <a:r>
              <a:rPr lang="en-US" sz="2000" dirty="0" err="1" smtClean="0"/>
              <a:t>Neh</a:t>
            </a:r>
            <a:r>
              <a:rPr lang="en-US" sz="2000" dirty="0" smtClean="0"/>
              <a:t> </a:t>
            </a:r>
            <a:r>
              <a:rPr lang="en-US" sz="2000" dirty="0"/>
              <a:t>13:25  And I contended with them, and cursed them, and smote certain of them, and plucked off their hair, and made them swear by God, </a:t>
            </a:r>
            <a:r>
              <a:rPr lang="en-US" sz="2000" i="1" dirty="0"/>
              <a:t>saying,</a:t>
            </a:r>
            <a:r>
              <a:rPr lang="en-US" sz="2000" dirty="0"/>
              <a:t> </a:t>
            </a:r>
            <a:r>
              <a:rPr lang="en-US" sz="2000" b="1" dirty="0">
                <a:solidFill>
                  <a:srgbClr val="FFFF00"/>
                </a:solidFill>
              </a:rPr>
              <a:t>Ye shall not give your daughters unto their sons, nor take their daughters unto your sons, or for </a:t>
            </a:r>
            <a:r>
              <a:rPr lang="en-US" sz="2000" b="1" dirty="0" smtClean="0">
                <a:solidFill>
                  <a:srgbClr val="FFFF00"/>
                </a:solidFill>
              </a:rPr>
              <a:t>yourselves.</a:t>
            </a:r>
          </a:p>
          <a:p>
            <a:pPr lvl="1"/>
            <a:endParaRPr lang="en-US" sz="700" dirty="0"/>
          </a:p>
          <a:p>
            <a:pPr lvl="1"/>
            <a:r>
              <a:rPr lang="en-US" sz="2000" dirty="0" err="1" smtClean="0"/>
              <a:t>Neh</a:t>
            </a:r>
            <a:r>
              <a:rPr lang="en-US" sz="2000" dirty="0" smtClean="0"/>
              <a:t> </a:t>
            </a:r>
            <a:r>
              <a:rPr lang="en-US" sz="2000" dirty="0"/>
              <a:t>13:26  Did not Solomon king of Israel </a:t>
            </a:r>
            <a:r>
              <a:rPr lang="en-US" sz="2000" b="1" dirty="0">
                <a:solidFill>
                  <a:srgbClr val="FFFF00"/>
                </a:solidFill>
              </a:rPr>
              <a:t>sin</a:t>
            </a:r>
            <a:r>
              <a:rPr lang="en-US" sz="2000" dirty="0"/>
              <a:t> by these things? yet among many nations was there no king like him, who was beloved of his God, and God made him king over all Israel: </a:t>
            </a:r>
            <a:r>
              <a:rPr lang="en-US" sz="2000" b="1" dirty="0">
                <a:solidFill>
                  <a:srgbClr val="FFFF00"/>
                </a:solidFill>
              </a:rPr>
              <a:t>nevertheless even him did outlandish women cause to </a:t>
            </a:r>
            <a:r>
              <a:rPr lang="en-US" sz="2000" b="1" dirty="0" smtClean="0">
                <a:solidFill>
                  <a:srgbClr val="FFFF00"/>
                </a:solidFill>
              </a:rPr>
              <a:t>sin.</a:t>
            </a:r>
          </a:p>
          <a:p>
            <a:pPr lvl="1"/>
            <a:endParaRPr lang="en-US" sz="700" dirty="0"/>
          </a:p>
          <a:p>
            <a:pPr lvl="1"/>
            <a:r>
              <a:rPr lang="en-US" sz="2000" dirty="0" err="1" smtClean="0"/>
              <a:t>Neh</a:t>
            </a:r>
            <a:r>
              <a:rPr lang="en-US" sz="2000" dirty="0" smtClean="0"/>
              <a:t> </a:t>
            </a:r>
            <a:r>
              <a:rPr lang="en-US" sz="2000" dirty="0"/>
              <a:t>13:27  Shall we then hearken unto you to do all </a:t>
            </a:r>
            <a:r>
              <a:rPr lang="en-US" sz="2000" b="1" dirty="0">
                <a:solidFill>
                  <a:srgbClr val="FFFF00"/>
                </a:solidFill>
              </a:rPr>
              <a:t>this great evil, to transgress against our God in marrying strange wives</a:t>
            </a:r>
            <a:r>
              <a:rPr lang="en-US" sz="2000" b="1" dirty="0" smtClean="0">
                <a:solidFill>
                  <a:srgbClr val="FFFF00"/>
                </a:solidFill>
              </a:rPr>
              <a:t>?</a:t>
            </a:r>
            <a:endParaRPr lang="en-US" sz="2000" b="1" dirty="0">
              <a:solidFill>
                <a:srgbClr val="FFFF00"/>
              </a:solidFill>
            </a:endParaRPr>
          </a:p>
        </p:txBody>
      </p:sp>
    </p:spTree>
    <p:extLst>
      <p:ext uri="{BB962C8B-B14F-4D97-AF65-F5344CB8AC3E}">
        <p14:creationId xmlns:p14="http://schemas.microsoft.com/office/powerpoint/2010/main" val="1525666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2400" b="1" dirty="0">
                <a:solidFill>
                  <a:srgbClr val="FFFF00"/>
                </a:solidFill>
              </a:rPr>
              <a:t>See Solomon in </a:t>
            </a:r>
            <a:r>
              <a:rPr lang="en-US" sz="2400" b="1" dirty="0">
                <a:solidFill>
                  <a:srgbClr val="00B050"/>
                </a:solidFill>
              </a:rPr>
              <a:t>1 Kings</a:t>
            </a:r>
            <a:r>
              <a:rPr lang="en-US" sz="2400" b="1" dirty="0">
                <a:solidFill>
                  <a:srgbClr val="FFFF00"/>
                </a:solidFill>
              </a:rPr>
              <a:t> 11:1,2,3,4,5,6,7,8 </a:t>
            </a:r>
            <a:r>
              <a:rPr lang="en-US" sz="2400" b="1" dirty="0" smtClean="0">
                <a:solidFill>
                  <a:srgbClr val="FFFF00"/>
                </a:solidFill>
              </a:rPr>
              <a:t>KJB.</a:t>
            </a:r>
          </a:p>
          <a:p>
            <a:endParaRPr lang="en-US" sz="1000" dirty="0"/>
          </a:p>
          <a:p>
            <a:pPr lvl="1"/>
            <a:r>
              <a:rPr lang="en-US" dirty="0" smtClean="0"/>
              <a:t>1Ki </a:t>
            </a:r>
            <a:r>
              <a:rPr lang="en-US" dirty="0"/>
              <a:t>11:1  But </a:t>
            </a:r>
            <a:r>
              <a:rPr lang="en-US" b="1" dirty="0">
                <a:solidFill>
                  <a:srgbClr val="FFFF00"/>
                </a:solidFill>
              </a:rPr>
              <a:t>king Solomon loved many strange women, together with the daughter of Pharaoh, women of the Moabites, Ammonites, </a:t>
            </a:r>
            <a:r>
              <a:rPr lang="en-US" b="1" dirty="0" err="1">
                <a:solidFill>
                  <a:srgbClr val="FFFF00"/>
                </a:solidFill>
              </a:rPr>
              <a:t>Edomites</a:t>
            </a:r>
            <a:r>
              <a:rPr lang="en-US" b="1" dirty="0">
                <a:solidFill>
                  <a:srgbClr val="FFFF00"/>
                </a:solidFill>
              </a:rPr>
              <a:t>, </a:t>
            </a:r>
            <a:r>
              <a:rPr lang="en-US" b="1" dirty="0" err="1">
                <a:solidFill>
                  <a:srgbClr val="FFFF00"/>
                </a:solidFill>
              </a:rPr>
              <a:t>Zidonians</a:t>
            </a:r>
            <a:r>
              <a:rPr lang="en-US" b="1" dirty="0">
                <a:solidFill>
                  <a:srgbClr val="FFFF00"/>
                </a:solidFill>
              </a:rPr>
              <a:t>, </a:t>
            </a:r>
            <a:r>
              <a:rPr lang="en-US" b="1" i="1" dirty="0">
                <a:solidFill>
                  <a:srgbClr val="FFFF00"/>
                </a:solidFill>
              </a:rPr>
              <a:t>and</a:t>
            </a:r>
            <a:r>
              <a:rPr lang="en-US" b="1" dirty="0">
                <a:solidFill>
                  <a:srgbClr val="FFFF00"/>
                </a:solidFill>
              </a:rPr>
              <a:t> </a:t>
            </a:r>
            <a:r>
              <a:rPr lang="en-US" b="1" dirty="0" smtClean="0">
                <a:solidFill>
                  <a:srgbClr val="FFFF00"/>
                </a:solidFill>
              </a:rPr>
              <a:t>Hittites;</a:t>
            </a:r>
          </a:p>
          <a:p>
            <a:pPr lvl="1"/>
            <a:endParaRPr lang="en-US" sz="700" dirty="0"/>
          </a:p>
          <a:p>
            <a:pPr lvl="1"/>
            <a:r>
              <a:rPr lang="en-US" dirty="0" smtClean="0"/>
              <a:t>1Ki </a:t>
            </a:r>
            <a:r>
              <a:rPr lang="en-US" dirty="0"/>
              <a:t>11:2  </a:t>
            </a:r>
            <a:r>
              <a:rPr lang="en-US" b="1" dirty="0">
                <a:solidFill>
                  <a:srgbClr val="FFFF00"/>
                </a:solidFill>
              </a:rPr>
              <a:t>Of the nations </a:t>
            </a:r>
            <a:r>
              <a:rPr lang="en-US" b="1" i="1" dirty="0">
                <a:solidFill>
                  <a:srgbClr val="FFFF00"/>
                </a:solidFill>
              </a:rPr>
              <a:t>concerning</a:t>
            </a:r>
            <a:r>
              <a:rPr lang="en-US" b="1" dirty="0">
                <a:solidFill>
                  <a:srgbClr val="FFFF00"/>
                </a:solidFill>
              </a:rPr>
              <a:t> which the LORD said unto the children of Israel, Ye shall not go in to them, neither shall they come in unto you: </a:t>
            </a:r>
            <a:r>
              <a:rPr lang="en-US" b="1" i="1" dirty="0">
                <a:solidFill>
                  <a:srgbClr val="FFFF00"/>
                </a:solidFill>
              </a:rPr>
              <a:t>for</a:t>
            </a:r>
            <a:r>
              <a:rPr lang="en-US" b="1" dirty="0">
                <a:solidFill>
                  <a:srgbClr val="FFFF00"/>
                </a:solidFill>
              </a:rPr>
              <a:t> surely they will turn away your heart after their gods: Solomon clave unto these in </a:t>
            </a:r>
            <a:r>
              <a:rPr lang="en-US" b="1" dirty="0" smtClean="0">
                <a:solidFill>
                  <a:srgbClr val="FFFF00"/>
                </a:solidFill>
              </a:rPr>
              <a:t>love.</a:t>
            </a:r>
          </a:p>
          <a:p>
            <a:pPr lvl="1"/>
            <a:endParaRPr lang="en-US" sz="700" dirty="0"/>
          </a:p>
          <a:p>
            <a:pPr lvl="1"/>
            <a:r>
              <a:rPr lang="en-US" dirty="0" smtClean="0"/>
              <a:t>1Ki </a:t>
            </a:r>
            <a:r>
              <a:rPr lang="en-US" dirty="0"/>
              <a:t>11:3  And he had seven hundred wives, princesses, and three hundred concubines: and </a:t>
            </a:r>
            <a:r>
              <a:rPr lang="en-US" b="1" dirty="0">
                <a:solidFill>
                  <a:srgbClr val="FFFF00"/>
                </a:solidFill>
              </a:rPr>
              <a:t>his wives turned away his </a:t>
            </a:r>
            <a:r>
              <a:rPr lang="en-US" b="1" dirty="0" smtClean="0">
                <a:solidFill>
                  <a:srgbClr val="FFFF00"/>
                </a:solidFill>
              </a:rPr>
              <a:t>heart</a:t>
            </a:r>
            <a:r>
              <a:rPr lang="en-US" dirty="0" smtClean="0"/>
              <a:t>.</a:t>
            </a:r>
          </a:p>
          <a:p>
            <a:pPr lvl="1"/>
            <a:endParaRPr lang="en-US" sz="700" dirty="0"/>
          </a:p>
          <a:p>
            <a:pPr lvl="1"/>
            <a:r>
              <a:rPr lang="en-US" dirty="0" smtClean="0"/>
              <a:t>1Ki </a:t>
            </a:r>
            <a:r>
              <a:rPr lang="en-US" dirty="0"/>
              <a:t>11:4  For it came to pass, when Solomon was old, </a:t>
            </a:r>
            <a:r>
              <a:rPr lang="en-US" i="1" dirty="0"/>
              <a:t>that</a:t>
            </a:r>
            <a:r>
              <a:rPr lang="en-US" dirty="0"/>
              <a:t> </a:t>
            </a:r>
            <a:r>
              <a:rPr lang="en-US" b="1" dirty="0">
                <a:solidFill>
                  <a:srgbClr val="FFFF00"/>
                </a:solidFill>
              </a:rPr>
              <a:t>his wives turned away his heart after other gods: and his heart was not perfect with the LORD his God</a:t>
            </a:r>
            <a:r>
              <a:rPr lang="en-US" dirty="0"/>
              <a:t>, as </a:t>
            </a:r>
            <a:r>
              <a:rPr lang="en-US" i="1" dirty="0"/>
              <a:t>was</a:t>
            </a:r>
            <a:r>
              <a:rPr lang="en-US" dirty="0"/>
              <a:t> the heart of David his father. </a:t>
            </a:r>
            <a:endParaRPr lang="en-US" b="1" dirty="0">
              <a:solidFill>
                <a:srgbClr val="FFFF00"/>
              </a:solidFill>
            </a:endParaRPr>
          </a:p>
        </p:txBody>
      </p:sp>
    </p:spTree>
    <p:extLst>
      <p:ext uri="{BB962C8B-B14F-4D97-AF65-F5344CB8AC3E}">
        <p14:creationId xmlns:p14="http://schemas.microsoft.com/office/powerpoint/2010/main" val="1917229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2400" b="1" dirty="0">
                <a:solidFill>
                  <a:srgbClr val="FFFF00"/>
                </a:solidFill>
              </a:rPr>
              <a:t>See Solomon in </a:t>
            </a:r>
            <a:r>
              <a:rPr lang="en-US" sz="2400" b="1" dirty="0">
                <a:solidFill>
                  <a:srgbClr val="00B050"/>
                </a:solidFill>
              </a:rPr>
              <a:t>1 Kings</a:t>
            </a:r>
            <a:r>
              <a:rPr lang="en-US" sz="2400" b="1" dirty="0">
                <a:solidFill>
                  <a:srgbClr val="FFFF00"/>
                </a:solidFill>
              </a:rPr>
              <a:t> 11:1,2,3,4,5,6,7,8 </a:t>
            </a:r>
            <a:r>
              <a:rPr lang="en-US" sz="2400" b="1" dirty="0" smtClean="0">
                <a:solidFill>
                  <a:srgbClr val="FFFF00"/>
                </a:solidFill>
              </a:rPr>
              <a:t>KJB.</a:t>
            </a:r>
          </a:p>
          <a:p>
            <a:endParaRPr lang="en-US" sz="1000" dirty="0"/>
          </a:p>
          <a:p>
            <a:pPr lvl="1"/>
            <a:r>
              <a:rPr lang="en-US" dirty="0" smtClean="0"/>
              <a:t>1Ki </a:t>
            </a:r>
            <a:r>
              <a:rPr lang="en-US" dirty="0"/>
              <a:t>11:5  For </a:t>
            </a:r>
            <a:r>
              <a:rPr lang="en-US" b="1" dirty="0">
                <a:solidFill>
                  <a:srgbClr val="FFFF00"/>
                </a:solidFill>
              </a:rPr>
              <a:t>Solomon went after Ashtoreth the goddess of the </a:t>
            </a:r>
            <a:r>
              <a:rPr lang="en-US" b="1" dirty="0" err="1">
                <a:solidFill>
                  <a:srgbClr val="FFFF00"/>
                </a:solidFill>
              </a:rPr>
              <a:t>Zidonians</a:t>
            </a:r>
            <a:r>
              <a:rPr lang="en-US" b="1" dirty="0">
                <a:solidFill>
                  <a:srgbClr val="FFFF00"/>
                </a:solidFill>
              </a:rPr>
              <a:t>, and after </a:t>
            </a:r>
            <a:r>
              <a:rPr lang="en-US" b="1" dirty="0" err="1">
                <a:solidFill>
                  <a:srgbClr val="FFFF00"/>
                </a:solidFill>
              </a:rPr>
              <a:t>Milcom</a:t>
            </a:r>
            <a:r>
              <a:rPr lang="en-US" b="1" dirty="0">
                <a:solidFill>
                  <a:srgbClr val="FFFF00"/>
                </a:solidFill>
              </a:rPr>
              <a:t> the abomination of the </a:t>
            </a:r>
            <a:r>
              <a:rPr lang="en-US" b="1" dirty="0" smtClean="0">
                <a:solidFill>
                  <a:srgbClr val="FFFF00"/>
                </a:solidFill>
              </a:rPr>
              <a:t>Ammonites.</a:t>
            </a:r>
          </a:p>
          <a:p>
            <a:pPr lvl="1"/>
            <a:endParaRPr lang="en-US" sz="1000" dirty="0"/>
          </a:p>
          <a:p>
            <a:pPr lvl="1"/>
            <a:r>
              <a:rPr lang="en-US" dirty="0" smtClean="0"/>
              <a:t>1Ki </a:t>
            </a:r>
            <a:r>
              <a:rPr lang="en-US" dirty="0"/>
              <a:t>11:6  And Solomon did evil in the sight of the LORD, and went not fully after the LORD, as </a:t>
            </a:r>
            <a:r>
              <a:rPr lang="en-US" i="1" dirty="0"/>
              <a:t>did</a:t>
            </a:r>
            <a:r>
              <a:rPr lang="en-US" dirty="0"/>
              <a:t> David his </a:t>
            </a:r>
            <a:r>
              <a:rPr lang="en-US" dirty="0" smtClean="0"/>
              <a:t>father.</a:t>
            </a:r>
          </a:p>
          <a:p>
            <a:pPr lvl="1"/>
            <a:endParaRPr lang="en-US" sz="1000" dirty="0"/>
          </a:p>
          <a:p>
            <a:pPr lvl="1"/>
            <a:r>
              <a:rPr lang="en-US" dirty="0" smtClean="0"/>
              <a:t>1Ki </a:t>
            </a:r>
            <a:r>
              <a:rPr lang="en-US" dirty="0"/>
              <a:t>11:7  Then did Solomon build an high place for </a:t>
            </a:r>
            <a:r>
              <a:rPr lang="en-US" dirty="0" err="1"/>
              <a:t>Chemosh</a:t>
            </a:r>
            <a:r>
              <a:rPr lang="en-US" dirty="0"/>
              <a:t>, the abomination of Moab, in the hill that </a:t>
            </a:r>
            <a:r>
              <a:rPr lang="en-US" i="1" dirty="0"/>
              <a:t>is</a:t>
            </a:r>
            <a:r>
              <a:rPr lang="en-US" dirty="0"/>
              <a:t> before Jerusalem, and for </a:t>
            </a:r>
            <a:r>
              <a:rPr lang="en-US" dirty="0" err="1"/>
              <a:t>Molech</a:t>
            </a:r>
            <a:r>
              <a:rPr lang="en-US" dirty="0"/>
              <a:t>, the abomination of the children of </a:t>
            </a:r>
            <a:r>
              <a:rPr lang="en-US" dirty="0" smtClean="0"/>
              <a:t>Ammon.</a:t>
            </a:r>
          </a:p>
          <a:p>
            <a:pPr lvl="1"/>
            <a:endParaRPr lang="en-US" sz="1000" dirty="0"/>
          </a:p>
          <a:p>
            <a:pPr lvl="1"/>
            <a:r>
              <a:rPr lang="en-US" dirty="0" smtClean="0"/>
              <a:t>1Ki </a:t>
            </a:r>
            <a:r>
              <a:rPr lang="en-US" dirty="0"/>
              <a:t>11:8  </a:t>
            </a:r>
            <a:r>
              <a:rPr lang="en-US" b="1" dirty="0">
                <a:solidFill>
                  <a:srgbClr val="FFFF00"/>
                </a:solidFill>
              </a:rPr>
              <a:t>And likewise did he for all his strange wives, which burnt incense and sacrificed unto their gods</a:t>
            </a:r>
            <a:r>
              <a:rPr lang="en-US" b="1" dirty="0" smtClean="0">
                <a:solidFill>
                  <a:srgbClr val="FFFF00"/>
                </a:solidFill>
              </a:rPr>
              <a:t>.</a:t>
            </a:r>
            <a:endParaRPr lang="en-US" b="1" dirty="0">
              <a:solidFill>
                <a:srgbClr val="FFFF00"/>
              </a:solidFill>
            </a:endParaRPr>
          </a:p>
        </p:txBody>
      </p:sp>
    </p:spTree>
    <p:extLst>
      <p:ext uri="{BB962C8B-B14F-4D97-AF65-F5344CB8AC3E}">
        <p14:creationId xmlns:p14="http://schemas.microsoft.com/office/powerpoint/2010/main" val="312853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2200" dirty="0" smtClean="0"/>
              <a:t>Many </a:t>
            </a:r>
            <a:r>
              <a:rPr lang="en-US" sz="2200" b="1" dirty="0">
                <a:solidFill>
                  <a:srgbClr val="FFFF00"/>
                </a:solidFill>
              </a:rPr>
              <a:t>“Sons of God” “looked”/“saw</a:t>
            </a:r>
            <a:r>
              <a:rPr lang="en-US" sz="2200" b="1" dirty="0" smtClean="0">
                <a:solidFill>
                  <a:srgbClr val="FFFF00"/>
                </a:solidFill>
              </a:rPr>
              <a:t>”</a:t>
            </a:r>
          </a:p>
          <a:p>
            <a:endParaRPr lang="en-US" sz="1000" b="1" dirty="0">
              <a:solidFill>
                <a:srgbClr val="FFFF00"/>
              </a:solidFill>
            </a:endParaRPr>
          </a:p>
          <a:p>
            <a:pPr lvl="1"/>
            <a:r>
              <a:rPr lang="en-US" sz="2200" b="1" dirty="0" smtClean="0">
                <a:solidFill>
                  <a:srgbClr val="FFFF00"/>
                </a:solidFill>
              </a:rPr>
              <a:t> </a:t>
            </a:r>
            <a:r>
              <a:rPr lang="en-US" sz="2200" b="1" dirty="0">
                <a:solidFill>
                  <a:srgbClr val="FFFF00"/>
                </a:solidFill>
              </a:rPr>
              <a:t>[“saw the daughters of men that they [were] fair”</a:t>
            </a:r>
            <a:r>
              <a:rPr lang="en-US" sz="2200" dirty="0"/>
              <a:t> and </a:t>
            </a:r>
            <a:r>
              <a:rPr lang="en-US" sz="2200" b="1" dirty="0">
                <a:solidFill>
                  <a:srgbClr val="FFFF00"/>
                </a:solidFill>
              </a:rPr>
              <a:t>“took them wives of all which </a:t>
            </a:r>
            <a:r>
              <a:rPr lang="en-US" sz="2200" b="1" u="sng" dirty="0">
                <a:solidFill>
                  <a:srgbClr val="FFFF00"/>
                </a:solidFill>
              </a:rPr>
              <a:t>they</a:t>
            </a:r>
            <a:r>
              <a:rPr lang="en-US" sz="2200" b="1" dirty="0">
                <a:solidFill>
                  <a:srgbClr val="FFFF00"/>
                </a:solidFill>
              </a:rPr>
              <a:t> chose”</a:t>
            </a:r>
            <a:r>
              <a:rPr lang="en-US" sz="2200" dirty="0"/>
              <a:t> [</a:t>
            </a:r>
            <a:r>
              <a:rPr lang="en-US" sz="2200" b="1" dirty="0">
                <a:solidFill>
                  <a:srgbClr val="00B050"/>
                </a:solidFill>
              </a:rPr>
              <a:t>Genesis</a:t>
            </a:r>
            <a:r>
              <a:rPr lang="en-US" sz="2200" dirty="0"/>
              <a:t> 6:2 KJB</a:t>
            </a:r>
            <a:r>
              <a:rPr lang="en-US" sz="2200" dirty="0" smtClean="0"/>
              <a:t>]]</a:t>
            </a:r>
          </a:p>
          <a:p>
            <a:endParaRPr lang="en-US" sz="1000" dirty="0"/>
          </a:p>
          <a:p>
            <a:r>
              <a:rPr lang="en-US" sz="2200" dirty="0" smtClean="0"/>
              <a:t>and </a:t>
            </a:r>
            <a:r>
              <a:rPr lang="en-US" sz="2200" b="1" dirty="0">
                <a:solidFill>
                  <a:srgbClr val="FFFF00"/>
                </a:solidFill>
              </a:rPr>
              <a:t>"beheld"</a:t>
            </a:r>
            <a:r>
              <a:rPr lang="en-US" sz="2200" dirty="0"/>
              <a:t> </a:t>
            </a:r>
            <a:endParaRPr lang="en-US" sz="2200" dirty="0" smtClean="0"/>
          </a:p>
          <a:p>
            <a:endParaRPr lang="en-US" sz="1000" dirty="0"/>
          </a:p>
          <a:p>
            <a:pPr lvl="1"/>
            <a:r>
              <a:rPr lang="en-US" sz="2200" dirty="0" smtClean="0"/>
              <a:t>[</a:t>
            </a:r>
            <a:r>
              <a:rPr lang="en-US" sz="2200" dirty="0"/>
              <a:t>Just as did Samson, </a:t>
            </a:r>
            <a:r>
              <a:rPr lang="en-US" sz="2200" b="1" dirty="0">
                <a:solidFill>
                  <a:srgbClr val="FFFF00"/>
                </a:solidFill>
              </a:rPr>
              <a:t>“she </a:t>
            </a:r>
            <a:r>
              <a:rPr lang="en-US" sz="2200" b="1" dirty="0" err="1">
                <a:solidFill>
                  <a:srgbClr val="FFFF00"/>
                </a:solidFill>
              </a:rPr>
              <a:t>pleaseth</a:t>
            </a:r>
            <a:r>
              <a:rPr lang="en-US" sz="2200" b="1" dirty="0">
                <a:solidFill>
                  <a:srgbClr val="FFFF00"/>
                </a:solidFill>
              </a:rPr>
              <a:t> me well”</a:t>
            </a:r>
            <a:r>
              <a:rPr lang="en-US" sz="2200" dirty="0"/>
              <a:t>, or King David who went after Bathsheba, the wife of Uriah the Hittite and his friend, through covetousness had Uriah killed in action </a:t>
            </a:r>
            <a:r>
              <a:rPr lang="en-US" sz="2200" b="1" dirty="0">
                <a:solidFill>
                  <a:srgbClr val="FFFF00"/>
                </a:solidFill>
              </a:rPr>
              <a:t>“from the roof he saw a woman washing herself; and the woman [was] very beautiful to look upon”</a:t>
            </a:r>
            <a:r>
              <a:rPr lang="en-US" sz="2200" dirty="0"/>
              <a:t> [</a:t>
            </a:r>
            <a:r>
              <a:rPr lang="en-US" sz="2200" b="1" dirty="0">
                <a:solidFill>
                  <a:srgbClr val="00B050"/>
                </a:solidFill>
              </a:rPr>
              <a:t>2 Samuel</a:t>
            </a:r>
            <a:r>
              <a:rPr lang="en-US" sz="2200" dirty="0"/>
              <a:t> 11:2, 12:9 KJB] and Solomon who </a:t>
            </a:r>
            <a:r>
              <a:rPr lang="en-US" sz="2200" b="1" dirty="0">
                <a:solidFill>
                  <a:srgbClr val="FFFF00"/>
                </a:solidFill>
              </a:rPr>
              <a:t>“multiplied wives”</a:t>
            </a:r>
            <a:r>
              <a:rPr lang="en-US" sz="2200" dirty="0"/>
              <a:t> and </a:t>
            </a:r>
            <a:r>
              <a:rPr lang="en-US" sz="2200" b="1" dirty="0">
                <a:solidFill>
                  <a:srgbClr val="FFFF00"/>
                </a:solidFill>
              </a:rPr>
              <a:t>“loved many strange women”</a:t>
            </a:r>
            <a:r>
              <a:rPr lang="en-US" sz="2200" dirty="0"/>
              <a:t> and all Israel who took of the </a:t>
            </a:r>
            <a:r>
              <a:rPr lang="en-US" sz="2200" b="1" dirty="0">
                <a:solidFill>
                  <a:srgbClr val="FFFF00"/>
                </a:solidFill>
              </a:rPr>
              <a:t>“daughters of the land</a:t>
            </a:r>
            <a:r>
              <a:rPr lang="en-US" sz="2200" b="1" dirty="0" smtClean="0">
                <a:solidFill>
                  <a:srgbClr val="FFFF00"/>
                </a:solidFill>
              </a:rPr>
              <a:t>”</a:t>
            </a:r>
            <a:r>
              <a:rPr lang="en-US" sz="2200" dirty="0" smtClean="0"/>
              <a:t>],</a:t>
            </a:r>
          </a:p>
          <a:p>
            <a:endParaRPr lang="en-US" sz="1000" dirty="0"/>
          </a:p>
          <a:p>
            <a:r>
              <a:rPr lang="en-US" sz="2200" dirty="0" smtClean="0"/>
              <a:t>and </a:t>
            </a:r>
            <a:r>
              <a:rPr lang="en-US" sz="2200" dirty="0"/>
              <a:t>then </a:t>
            </a:r>
            <a:r>
              <a:rPr lang="en-US" sz="2200" b="1" dirty="0">
                <a:solidFill>
                  <a:srgbClr val="FFFF00"/>
                </a:solidFill>
              </a:rPr>
              <a:t>“lusted and coveted”</a:t>
            </a:r>
            <a:r>
              <a:rPr lang="en-US" sz="2200" dirty="0"/>
              <a:t> and so were ensnared being </a:t>
            </a:r>
            <a:r>
              <a:rPr lang="en-US" sz="2200" b="1" dirty="0">
                <a:solidFill>
                  <a:srgbClr val="FFFF00"/>
                </a:solidFill>
              </a:rPr>
              <a:t>“Vex[</a:t>
            </a:r>
            <a:r>
              <a:rPr lang="en-US" sz="2200" b="1" dirty="0" err="1">
                <a:solidFill>
                  <a:srgbClr val="FFFF00"/>
                </a:solidFill>
              </a:rPr>
              <a:t>ed</a:t>
            </a:r>
            <a:r>
              <a:rPr lang="en-US" sz="2200" b="1" dirty="0">
                <a:solidFill>
                  <a:srgbClr val="FFFF00"/>
                </a:solidFill>
              </a:rPr>
              <a:t>], Beguiled, To Commit Trespass Against The LORD, Commit Fornication, Eat things sacrificed unto Idols, worshipped idols</a:t>
            </a:r>
            <a:r>
              <a:rPr lang="en-US" sz="2200" dirty="0"/>
              <a:t>” [</a:t>
            </a:r>
            <a:r>
              <a:rPr lang="en-US" sz="2200" b="1" dirty="0">
                <a:solidFill>
                  <a:srgbClr val="00B050"/>
                </a:solidFill>
              </a:rPr>
              <a:t>Numbers</a:t>
            </a:r>
            <a:r>
              <a:rPr lang="en-US" sz="2200" dirty="0"/>
              <a:t> 25:18, 31:16; </a:t>
            </a:r>
            <a:r>
              <a:rPr lang="en-US" sz="2200" b="1" dirty="0">
                <a:solidFill>
                  <a:srgbClr val="00B050"/>
                </a:solidFill>
              </a:rPr>
              <a:t>Revelation</a:t>
            </a:r>
            <a:r>
              <a:rPr lang="en-US" sz="2200" dirty="0"/>
              <a:t> 2:14 </a:t>
            </a:r>
            <a:r>
              <a:rPr lang="en-US" sz="2200" dirty="0" smtClean="0"/>
              <a:t>KJB.</a:t>
            </a:r>
            <a:endParaRPr lang="en-US" sz="2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407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4800" b="1" dirty="0" smtClean="0"/>
              <a:t>Compare with </a:t>
            </a:r>
            <a:r>
              <a:rPr lang="en-US" sz="4800" b="1" dirty="0"/>
              <a:t>the Genesis 6:2,4 KJB account</a:t>
            </a:r>
            <a:r>
              <a:rPr lang="en-US" sz="4800" b="1" dirty="0" smtClean="0"/>
              <a:t>:</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85000" lnSpcReduction="20000"/>
          </a:bodyPr>
          <a:lstStyle/>
          <a:p>
            <a:r>
              <a:rPr lang="en-US" sz="4000" dirty="0" smtClean="0"/>
              <a:t>See </a:t>
            </a:r>
            <a:r>
              <a:rPr lang="en-US" sz="4000" dirty="0"/>
              <a:t>also the words of Jesus, as it was in the days of Noah and </a:t>
            </a:r>
            <a:r>
              <a:rPr lang="en-US" sz="4000" dirty="0" smtClean="0"/>
              <a:t>Lot:</a:t>
            </a:r>
          </a:p>
          <a:p>
            <a:endParaRPr lang="en-US" sz="4000" b="1" dirty="0"/>
          </a:p>
          <a:p>
            <a:pPr lvl="1"/>
            <a:r>
              <a:rPr lang="en-US" sz="3900" b="1" dirty="0" smtClean="0">
                <a:solidFill>
                  <a:srgbClr val="00B050"/>
                </a:solidFill>
              </a:rPr>
              <a:t>Job</a:t>
            </a:r>
            <a:r>
              <a:rPr lang="en-US" sz="3900" dirty="0" smtClean="0"/>
              <a:t> </a:t>
            </a:r>
            <a:r>
              <a:rPr lang="en-US" sz="3900" dirty="0"/>
              <a:t>21:7,14, 22:15,16,17; </a:t>
            </a:r>
            <a:r>
              <a:rPr lang="en-US" sz="3900" b="1" dirty="0">
                <a:solidFill>
                  <a:srgbClr val="00B050"/>
                </a:solidFill>
              </a:rPr>
              <a:t>Matthew</a:t>
            </a:r>
            <a:r>
              <a:rPr lang="en-US" sz="3900" dirty="0"/>
              <a:t> 24:37,38; </a:t>
            </a:r>
            <a:r>
              <a:rPr lang="en-US" sz="3900" b="1" dirty="0"/>
              <a:t>Luke</a:t>
            </a:r>
            <a:r>
              <a:rPr lang="en-US" sz="3900" dirty="0"/>
              <a:t> 17:26,27; </a:t>
            </a:r>
            <a:r>
              <a:rPr lang="en-US" sz="3900" b="1" dirty="0">
                <a:solidFill>
                  <a:srgbClr val="00B050"/>
                </a:solidFill>
              </a:rPr>
              <a:t>2 Peter</a:t>
            </a:r>
            <a:r>
              <a:rPr lang="en-US" sz="3900" dirty="0"/>
              <a:t> 2:5, 3:3,6</a:t>
            </a:r>
            <a:r>
              <a:rPr lang="en-US" sz="3900" dirty="0" smtClean="0"/>
              <a:t>.</a:t>
            </a:r>
          </a:p>
          <a:p>
            <a:pPr lvl="1"/>
            <a:endParaRPr lang="en-US" sz="3900" dirty="0"/>
          </a:p>
          <a:p>
            <a:pPr lvl="1"/>
            <a:r>
              <a:rPr lang="en-US" sz="4000" dirty="0" smtClean="0"/>
              <a:t>In </a:t>
            </a:r>
            <a:r>
              <a:rPr lang="en-US" sz="4000" dirty="0"/>
              <a:t>the greater overall picture there is a like message and call for the </a:t>
            </a:r>
            <a:r>
              <a:rPr lang="en-US" sz="4000" b="1" dirty="0">
                <a:solidFill>
                  <a:srgbClr val="FFFF00"/>
                </a:solidFill>
              </a:rPr>
              <a:t>“people of God”</a:t>
            </a:r>
            <a:r>
              <a:rPr lang="en-US" sz="4000" dirty="0"/>
              <a:t> also today to </a:t>
            </a:r>
            <a:r>
              <a:rPr lang="en-US" sz="4000" b="1" dirty="0">
                <a:solidFill>
                  <a:srgbClr val="FFFF00"/>
                </a:solidFill>
              </a:rPr>
              <a:t>“come out”</a:t>
            </a:r>
            <a:r>
              <a:rPr lang="en-US" sz="4000" dirty="0"/>
              <a:t> of </a:t>
            </a:r>
            <a:r>
              <a:rPr lang="en-US" sz="4000" b="1" dirty="0">
                <a:solidFill>
                  <a:srgbClr val="FFFF00"/>
                </a:solidFill>
              </a:rPr>
              <a:t>“Spiritual Babylon”</a:t>
            </a:r>
            <a:r>
              <a:rPr lang="en-US" sz="4000" dirty="0"/>
              <a:t> [just as God had done with physical Babylon; </a:t>
            </a:r>
            <a:r>
              <a:rPr lang="en-US" sz="4000" b="1" dirty="0">
                <a:solidFill>
                  <a:srgbClr val="00B050"/>
                </a:solidFill>
              </a:rPr>
              <a:t>Jeremiah</a:t>
            </a:r>
            <a:r>
              <a:rPr lang="en-US" sz="4000" dirty="0"/>
              <a:t> 51:9; </a:t>
            </a:r>
            <a:r>
              <a:rPr lang="en-US" sz="4000" b="1" dirty="0">
                <a:solidFill>
                  <a:srgbClr val="00B050"/>
                </a:solidFill>
              </a:rPr>
              <a:t>Isaiah</a:t>
            </a:r>
            <a:r>
              <a:rPr lang="en-US" sz="4000" dirty="0"/>
              <a:t> 52:11 KJB] that </a:t>
            </a:r>
            <a:r>
              <a:rPr lang="en-US" sz="4000" b="1" dirty="0">
                <a:solidFill>
                  <a:srgbClr val="FFFF00"/>
                </a:solidFill>
              </a:rPr>
              <a:t>“great Whore”</a:t>
            </a:r>
            <a:r>
              <a:rPr lang="en-US" sz="4000" dirty="0"/>
              <a:t> [</a:t>
            </a:r>
            <a:r>
              <a:rPr lang="en-US" sz="4000" b="1" dirty="0">
                <a:solidFill>
                  <a:srgbClr val="00B050"/>
                </a:solidFill>
              </a:rPr>
              <a:t>Revelation</a:t>
            </a:r>
            <a:r>
              <a:rPr lang="en-US" sz="4000" dirty="0"/>
              <a:t> 17:1, 19:2 KJB</a:t>
            </a:r>
            <a:r>
              <a:rPr lang="en-US" sz="4000" dirty="0" smtClean="0"/>
              <a:t>]:</a:t>
            </a:r>
          </a:p>
          <a:p>
            <a:pPr lvl="1"/>
            <a:endParaRPr lang="en-US" sz="4000" dirty="0" smtClean="0"/>
          </a:p>
          <a:p>
            <a:pPr lvl="2"/>
            <a:r>
              <a:rPr lang="en-US" sz="3800" dirty="0" smtClean="0"/>
              <a:t>See </a:t>
            </a:r>
            <a:r>
              <a:rPr lang="en-US" sz="3800" b="1" dirty="0">
                <a:solidFill>
                  <a:srgbClr val="00B050"/>
                </a:solidFill>
              </a:rPr>
              <a:t>2 Corinthians</a:t>
            </a:r>
            <a:r>
              <a:rPr lang="en-US" sz="3800" dirty="0"/>
              <a:t> 6:14,15,16,17,18; </a:t>
            </a:r>
            <a:r>
              <a:rPr lang="en-US" sz="3800" b="1" dirty="0">
                <a:solidFill>
                  <a:srgbClr val="00B050"/>
                </a:solidFill>
              </a:rPr>
              <a:t>Revelation</a:t>
            </a:r>
            <a:r>
              <a:rPr lang="en-US" sz="3800" dirty="0"/>
              <a:t> 18:4 KJB. </a:t>
            </a:r>
            <a:endParaRPr lang="en-US" sz="6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8570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227" y="1828800"/>
            <a:ext cx="10505209" cy="1754326"/>
          </a:xfrm>
          <a:prstGeom prst="rect">
            <a:avLst/>
          </a:prstGeom>
          <a:noFill/>
        </p:spPr>
        <p:txBody>
          <a:bodyPr wrap="square" rtlCol="0">
            <a:spAutoFit/>
          </a:bodyPr>
          <a:lstStyle/>
          <a:p>
            <a:pPr algn="ctr"/>
            <a:r>
              <a:rPr lang="en-US" sz="5400" dirty="0" smtClean="0">
                <a:solidFill>
                  <a:prstClr val="white"/>
                </a:solidFill>
                <a:latin typeface="Times New Roman" panose="02020603050405020304" pitchFamily="18" charset="0"/>
                <a:cs typeface="Times New Roman" panose="02020603050405020304" pitchFamily="18" charset="0"/>
              </a:rPr>
              <a:t>WHO YOU HOOK UP WITH, WILL AFFECT YOUR </a:t>
            </a:r>
            <a:r>
              <a:rPr lang="en-US" sz="5400" b="1" dirty="0" smtClean="0">
                <a:solidFill>
                  <a:srgbClr val="FFFF00"/>
                </a:solidFill>
                <a:latin typeface="Times New Roman" panose="02020603050405020304" pitchFamily="18" charset="0"/>
                <a:cs typeface="Times New Roman" panose="02020603050405020304" pitchFamily="18" charset="0"/>
              </a:rPr>
              <a:t>CALLING</a:t>
            </a:r>
            <a:r>
              <a:rPr lang="en-US" sz="5400" dirty="0" smtClean="0">
                <a:solidFill>
                  <a:prstClr val="white"/>
                </a:solidFill>
                <a:latin typeface="Times New Roman" panose="02020603050405020304" pitchFamily="18" charset="0"/>
                <a:cs typeface="Times New Roman" panose="02020603050405020304" pitchFamily="18" charset="0"/>
              </a:rPr>
              <a:t>!</a:t>
            </a:r>
            <a:endParaRPr lang="en-US" sz="5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100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Adventist Home p. </a:t>
            </a:r>
            <a:r>
              <a:rPr lang="en-US" sz="6000" b="1" dirty="0" smtClean="0">
                <a:solidFill>
                  <a:prstClr val="white"/>
                </a:solidFill>
                <a:latin typeface="Times New Roman" panose="02020603050405020304" pitchFamily="18" charset="0"/>
                <a:cs typeface="Times New Roman" panose="02020603050405020304" pitchFamily="18" charset="0"/>
              </a:rPr>
              <a:t>52 …</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92500" lnSpcReduction="20000"/>
          </a:bodyPr>
          <a:lstStyle/>
          <a:p>
            <a:r>
              <a:rPr lang="en-US" sz="4400" dirty="0" smtClean="0">
                <a:solidFill>
                  <a:prstClr val="white"/>
                </a:solidFill>
                <a:latin typeface="Times New Roman" panose="02020603050405020304" pitchFamily="18" charset="0"/>
                <a:cs typeface="Times New Roman" panose="02020603050405020304" pitchFamily="18" charset="0"/>
              </a:rPr>
              <a:t>“… The </a:t>
            </a:r>
            <a:r>
              <a:rPr lang="en-US" sz="4400" dirty="0">
                <a:solidFill>
                  <a:prstClr val="white"/>
                </a:solidFill>
                <a:latin typeface="Times New Roman" panose="02020603050405020304" pitchFamily="18" charset="0"/>
                <a:cs typeface="Times New Roman" panose="02020603050405020304" pitchFamily="18" charset="0"/>
              </a:rPr>
              <a:t>young are </a:t>
            </a:r>
            <a:r>
              <a:rPr lang="en-US" sz="4400" b="1" dirty="0">
                <a:solidFill>
                  <a:srgbClr val="FFFF00"/>
                </a:solidFill>
                <a:latin typeface="Times New Roman" panose="02020603050405020304" pitchFamily="18" charset="0"/>
                <a:cs typeface="Times New Roman" panose="02020603050405020304" pitchFamily="18" charset="0"/>
              </a:rPr>
              <a:t>bewitched</a:t>
            </a:r>
            <a:r>
              <a:rPr lang="en-US" sz="4400" dirty="0">
                <a:solidFill>
                  <a:prstClr val="white"/>
                </a:solidFill>
                <a:latin typeface="Times New Roman" panose="02020603050405020304" pitchFamily="18" charset="0"/>
                <a:cs typeface="Times New Roman" panose="02020603050405020304" pitchFamily="18" charset="0"/>
              </a:rPr>
              <a:t> with the mania for courtship and marriage. Lovesick sentimentalism prevails. Great vigilance and tact are needed to guard the youth from these wrong influences. Daughters are not taught self-denial and self-control. They are petted, and their pride is fostered. They are allowed to have their own way, until they become headstrong and self-willed, and you are put to your wits’ end to know what course to pursue to save them from ruin. Satan is leading them on to be a proverb in the mouth of </a:t>
            </a:r>
            <a:r>
              <a:rPr lang="en-US" sz="4400" dirty="0" smtClean="0">
                <a:solidFill>
                  <a:prstClr val="white"/>
                </a:solidFill>
                <a:latin typeface="Times New Roman" panose="02020603050405020304" pitchFamily="18" charset="0"/>
                <a:cs typeface="Times New Roman" panose="02020603050405020304" pitchFamily="18" charset="0"/>
              </a:rPr>
              <a:t>unbelievers …”</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8051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Adventist Home p. </a:t>
            </a:r>
            <a:r>
              <a:rPr lang="en-US" sz="6000" b="1" dirty="0" smtClean="0">
                <a:solidFill>
                  <a:prstClr val="white"/>
                </a:solidFill>
                <a:latin typeface="Times New Roman" panose="02020603050405020304" pitchFamily="18" charset="0"/>
                <a:cs typeface="Times New Roman" panose="02020603050405020304" pitchFamily="18" charset="0"/>
              </a:rPr>
              <a:t>52</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92500" lnSpcReduction="10000"/>
          </a:bodyPr>
          <a:lstStyle/>
          <a:p>
            <a:r>
              <a:rPr lang="en-US" sz="4400" dirty="0" smtClean="0">
                <a:solidFill>
                  <a:prstClr val="white"/>
                </a:solidFill>
                <a:latin typeface="Times New Roman" panose="02020603050405020304" pitchFamily="18" charset="0"/>
                <a:cs typeface="Times New Roman" panose="02020603050405020304" pitchFamily="18" charset="0"/>
              </a:rPr>
              <a:t>“… because </a:t>
            </a:r>
            <a:r>
              <a:rPr lang="en-US" sz="4400" dirty="0">
                <a:solidFill>
                  <a:prstClr val="white"/>
                </a:solidFill>
                <a:latin typeface="Times New Roman" panose="02020603050405020304" pitchFamily="18" charset="0"/>
                <a:cs typeface="Times New Roman" panose="02020603050405020304" pitchFamily="18" charset="0"/>
              </a:rPr>
              <a:t>of their boldness, their lack of reserve and womanly modesty. The young boys are likewise left to have their own way. They have scarcely entered their teens before they are by the side of little girls of their own age, accompanying them home and making love to them. And the parents are so completely in bondage through their own indulgence and mistaken love for their children that they dare not pursue a decided course to make a change and restrain their too-fast children in this fast age</a:t>
            </a:r>
            <a:r>
              <a:rPr lang="en-US" sz="4400" dirty="0" smtClean="0">
                <a:solidFill>
                  <a:prstClr val="white"/>
                </a:solidFill>
                <a:latin typeface="Times New Roman" panose="02020603050405020304" pitchFamily="18" charset="0"/>
                <a:cs typeface="Times New Roman" panose="02020603050405020304" pitchFamily="18" charset="0"/>
              </a:rPr>
              <a:t>. …”</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929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Isaiah 47:9 KJB</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400" dirty="0" smtClean="0"/>
              <a:t>But </a:t>
            </a:r>
            <a:r>
              <a:rPr lang="en-US" sz="4400" dirty="0"/>
              <a:t>these two </a:t>
            </a:r>
            <a:r>
              <a:rPr lang="en-US" sz="4400" i="1" dirty="0"/>
              <a:t>things</a:t>
            </a:r>
            <a:r>
              <a:rPr lang="en-US" sz="4400" dirty="0"/>
              <a:t> shall come to thee in a moment in one day, the loss of children, and widowhood: they shall come upon thee in their perfection for the multitude of thy </a:t>
            </a:r>
            <a:r>
              <a:rPr lang="en-US" sz="4400" b="1" u="sng" dirty="0">
                <a:solidFill>
                  <a:srgbClr val="FFFF00"/>
                </a:solidFill>
              </a:rPr>
              <a:t>sorceries</a:t>
            </a:r>
            <a:r>
              <a:rPr lang="en-US" sz="4400" dirty="0"/>
              <a:t>, </a:t>
            </a:r>
            <a:r>
              <a:rPr lang="en-US" sz="4400" i="1" dirty="0"/>
              <a:t>and</a:t>
            </a:r>
            <a:r>
              <a:rPr lang="en-US" sz="4400" dirty="0"/>
              <a:t> for the great abundance of </a:t>
            </a:r>
            <a:r>
              <a:rPr lang="en-US" sz="4400" dirty="0" err="1"/>
              <a:t>thine</a:t>
            </a:r>
            <a:r>
              <a:rPr lang="en-US" sz="4400" dirty="0"/>
              <a:t> </a:t>
            </a:r>
            <a:r>
              <a:rPr lang="en-US" sz="4400" b="1" u="sng" dirty="0">
                <a:solidFill>
                  <a:srgbClr val="FFFF00"/>
                </a:solidFill>
              </a:rPr>
              <a:t>enchantments</a:t>
            </a:r>
            <a:r>
              <a:rPr lang="en-US" sz="4400" dirty="0"/>
              <a:t>. </a:t>
            </a:r>
          </a:p>
        </p:txBody>
      </p:sp>
    </p:spTree>
    <p:extLst>
      <p:ext uri="{BB962C8B-B14F-4D97-AF65-F5344CB8AC3E}">
        <p14:creationId xmlns:p14="http://schemas.microsoft.com/office/powerpoint/2010/main" val="21831462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Revelation 18:23 KJB</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400" dirty="0" smtClean="0"/>
              <a:t>And </a:t>
            </a:r>
            <a:r>
              <a:rPr lang="en-US" sz="4400" dirty="0"/>
              <a:t>the light of a candle shall shine no more at all in thee; and the voice of the bridegroom and of the bride shall be heard no more at all in thee: for thy merchants were the great men of the earth; for by thy </a:t>
            </a:r>
            <a:r>
              <a:rPr lang="en-US" sz="4400" b="1" u="sng" dirty="0">
                <a:solidFill>
                  <a:srgbClr val="FFFF00"/>
                </a:solidFill>
              </a:rPr>
              <a:t>sorceries</a:t>
            </a:r>
            <a:r>
              <a:rPr lang="en-US" sz="4400" dirty="0"/>
              <a:t> were all nations deceived</a:t>
            </a:r>
            <a:r>
              <a:rPr lang="en-US" sz="4400" dirty="0" smtClean="0"/>
              <a:t>.</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48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0"/>
            <a:ext cx="11797048"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Hosea </a:t>
            </a:r>
            <a:r>
              <a:rPr lang="en-US" sz="6000" b="1" dirty="0" smtClean="0">
                <a:solidFill>
                  <a:prstClr val="white"/>
                </a:solidFill>
                <a:latin typeface="Times New Roman" panose="02020603050405020304" pitchFamily="18" charset="0"/>
                <a:cs typeface="Times New Roman" panose="02020603050405020304" pitchFamily="18" charset="0"/>
              </a:rPr>
              <a:t>11:1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1" y="1339403"/>
            <a:ext cx="11809927" cy="5344732"/>
          </a:xfrm>
        </p:spPr>
        <p:txBody>
          <a:bodyPr anchor="ctr">
            <a:noAutofit/>
          </a:bodyPr>
          <a:lstStyle/>
          <a:p>
            <a:r>
              <a:rPr lang="en-US" sz="3600" dirty="0">
                <a:latin typeface="Times New Roman" panose="02020603050405020304" pitchFamily="18" charset="0"/>
                <a:cs typeface="Times New Roman" panose="02020603050405020304" pitchFamily="18" charset="0"/>
              </a:rPr>
              <a:t>“When Israel </a:t>
            </a:r>
            <a:r>
              <a:rPr lang="en-US" sz="3600" i="1" dirty="0">
                <a:latin typeface="Times New Roman" panose="02020603050405020304" pitchFamily="18" charset="0"/>
                <a:cs typeface="Times New Roman" panose="02020603050405020304" pitchFamily="18" charset="0"/>
              </a:rPr>
              <a:t>was</a:t>
            </a:r>
            <a:r>
              <a:rPr lang="en-US" sz="3600" dirty="0">
                <a:latin typeface="Times New Roman" panose="02020603050405020304" pitchFamily="18" charset="0"/>
                <a:cs typeface="Times New Roman" panose="02020603050405020304" pitchFamily="18" charset="0"/>
              </a:rPr>
              <a:t> a child, I loved him,</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And out of Egypt I </a:t>
            </a:r>
            <a:r>
              <a:rPr lang="en-US" sz="3600" u="sng" dirty="0">
                <a:solidFill>
                  <a:srgbClr val="FFFF00"/>
                </a:solidFill>
                <a:latin typeface="Times New Roman" panose="02020603050405020304" pitchFamily="18" charset="0"/>
                <a:cs typeface="Times New Roman" panose="02020603050405020304" pitchFamily="18" charset="0"/>
              </a:rPr>
              <a:t>called</a:t>
            </a:r>
            <a:r>
              <a:rPr lang="en-US" sz="3600" dirty="0">
                <a:latin typeface="Times New Roman" panose="02020603050405020304" pitchFamily="18" charset="0"/>
                <a:cs typeface="Times New Roman" panose="02020603050405020304" pitchFamily="18" charset="0"/>
              </a:rPr>
              <a:t> My son.</a:t>
            </a:r>
            <a:endParaRPr lang="en-US" sz="35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452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Ecclesiastes </a:t>
            </a:r>
            <a:r>
              <a:rPr lang="en-US" sz="6000" b="1" dirty="0" smtClean="0">
                <a:solidFill>
                  <a:prstClr val="white"/>
                </a:solidFill>
                <a:latin typeface="Times New Roman" panose="02020603050405020304" pitchFamily="18" charset="0"/>
                <a:cs typeface="Times New Roman" panose="02020603050405020304" pitchFamily="18" charset="0"/>
              </a:rPr>
              <a:t>8:11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400" baseline="30000" dirty="0">
                <a:solidFill>
                  <a:prstClr val="white"/>
                </a:solidFill>
                <a:latin typeface="Times New Roman" panose="02020603050405020304" pitchFamily="18" charset="0"/>
                <a:cs typeface="Times New Roman" panose="02020603050405020304" pitchFamily="18" charset="0"/>
              </a:rPr>
              <a:t>11 </a:t>
            </a:r>
            <a:r>
              <a:rPr lang="en-US" sz="4400" dirty="0">
                <a:solidFill>
                  <a:prstClr val="white"/>
                </a:solidFill>
                <a:latin typeface="Times New Roman" panose="02020603050405020304" pitchFamily="18" charset="0"/>
                <a:cs typeface="Times New Roman" panose="02020603050405020304" pitchFamily="18" charset="0"/>
              </a:rPr>
              <a:t>Because the sentence against an evil work is </a:t>
            </a:r>
            <a:r>
              <a:rPr lang="en-US" sz="4400" dirty="0">
                <a:solidFill>
                  <a:srgbClr val="FFFF00"/>
                </a:solidFill>
                <a:latin typeface="Times New Roman" panose="02020603050405020304" pitchFamily="18" charset="0"/>
                <a:cs typeface="Times New Roman" panose="02020603050405020304" pitchFamily="18" charset="0"/>
              </a:rPr>
              <a:t>not executed speedily</a:t>
            </a:r>
            <a:r>
              <a:rPr lang="en-US" sz="4400" dirty="0">
                <a:solidFill>
                  <a:prstClr val="white"/>
                </a:solidFill>
                <a:latin typeface="Times New Roman" panose="02020603050405020304" pitchFamily="18" charset="0"/>
                <a:cs typeface="Times New Roman" panose="02020603050405020304" pitchFamily="18" charset="0"/>
              </a:rPr>
              <a:t>, therefore the heart of the sons of men is fully set in them to do evil</a:t>
            </a:r>
            <a:r>
              <a:rPr lang="en-US" sz="4400" dirty="0" smtClean="0">
                <a:solidFill>
                  <a:prstClr val="white"/>
                </a:solidFill>
                <a:latin typeface="Times New Roman" panose="02020603050405020304" pitchFamily="18" charset="0"/>
                <a:cs typeface="Times New Roman" panose="02020603050405020304" pitchFamily="18" charset="0"/>
              </a:rPr>
              <a:t>.</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874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Hosea </a:t>
            </a:r>
            <a:r>
              <a:rPr lang="en-US" sz="6000" b="1" dirty="0" smtClean="0">
                <a:solidFill>
                  <a:prstClr val="white"/>
                </a:solidFill>
                <a:latin typeface="Times New Roman" panose="02020603050405020304" pitchFamily="18" charset="0"/>
                <a:cs typeface="Times New Roman" panose="02020603050405020304" pitchFamily="18" charset="0"/>
              </a:rPr>
              <a:t>4:17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400" dirty="0">
                <a:solidFill>
                  <a:prstClr val="white"/>
                </a:solidFill>
                <a:latin typeface="Times New Roman" panose="02020603050405020304" pitchFamily="18" charset="0"/>
                <a:cs typeface="Times New Roman" panose="02020603050405020304" pitchFamily="18" charset="0"/>
              </a:rPr>
              <a:t>“Ephraim </a:t>
            </a:r>
            <a:r>
              <a:rPr lang="en-US" sz="4400" i="1" dirty="0">
                <a:solidFill>
                  <a:prstClr val="white"/>
                </a:solidFill>
                <a:latin typeface="Times New Roman" panose="02020603050405020304" pitchFamily="18" charset="0"/>
                <a:cs typeface="Times New Roman" panose="02020603050405020304" pitchFamily="18" charset="0"/>
              </a:rPr>
              <a:t>is</a:t>
            </a:r>
            <a:r>
              <a:rPr lang="en-US" sz="4400" dirty="0">
                <a:solidFill>
                  <a:prstClr val="white"/>
                </a:solidFill>
                <a:latin typeface="Times New Roman" panose="02020603050405020304" pitchFamily="18" charset="0"/>
                <a:cs typeface="Times New Roman" panose="02020603050405020304" pitchFamily="18" charset="0"/>
              </a:rPr>
              <a:t> joined to idols</a:t>
            </a:r>
            <a:r>
              <a:rPr lang="en-US" sz="4400" dirty="0" smtClean="0">
                <a:solidFill>
                  <a:prstClr val="white"/>
                </a:solidFill>
                <a:latin typeface="Times New Roman" panose="02020603050405020304" pitchFamily="18" charset="0"/>
                <a:cs typeface="Times New Roman" panose="02020603050405020304" pitchFamily="18" charset="0"/>
              </a:rPr>
              <a:t>,</a:t>
            </a:r>
          </a:p>
          <a:p>
            <a:r>
              <a:rPr lang="en-US" sz="4400" dirty="0" smtClean="0">
                <a:solidFill>
                  <a:prstClr val="white"/>
                </a:solidFill>
                <a:latin typeface="Times New Roman" panose="02020603050405020304" pitchFamily="18" charset="0"/>
                <a:cs typeface="Times New Roman" panose="02020603050405020304" pitchFamily="18" charset="0"/>
              </a:rPr>
              <a:t>Let </a:t>
            </a:r>
            <a:r>
              <a:rPr lang="en-US" sz="4400" dirty="0">
                <a:solidFill>
                  <a:prstClr val="white"/>
                </a:solidFill>
                <a:latin typeface="Times New Roman" panose="02020603050405020304" pitchFamily="18" charset="0"/>
                <a:cs typeface="Times New Roman" panose="02020603050405020304" pitchFamily="18" charset="0"/>
              </a:rPr>
              <a:t>him alone</a:t>
            </a:r>
            <a:r>
              <a:rPr lang="en-US" sz="4400" dirty="0" smtClean="0">
                <a:solidFill>
                  <a:prstClr val="white"/>
                </a:solidFill>
                <a:latin typeface="Times New Roman" panose="02020603050405020304" pitchFamily="18" charset="0"/>
                <a:cs typeface="Times New Roman" panose="02020603050405020304" pitchFamily="18" charset="0"/>
              </a:rPr>
              <a:t>.</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3532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Genesis </a:t>
            </a:r>
            <a:r>
              <a:rPr lang="en-US" sz="6000" b="1" dirty="0" smtClean="0">
                <a:solidFill>
                  <a:prstClr val="white"/>
                </a:solidFill>
                <a:latin typeface="Times New Roman" panose="02020603050405020304" pitchFamily="18" charset="0"/>
                <a:cs typeface="Times New Roman" panose="02020603050405020304" pitchFamily="18" charset="0"/>
              </a:rPr>
              <a:t>6:3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400" baseline="30000" dirty="0">
                <a:solidFill>
                  <a:prstClr val="white"/>
                </a:solidFill>
                <a:latin typeface="Times New Roman" panose="02020603050405020304" pitchFamily="18" charset="0"/>
                <a:cs typeface="Times New Roman" panose="02020603050405020304" pitchFamily="18" charset="0"/>
              </a:rPr>
              <a:t>3 </a:t>
            </a:r>
            <a:r>
              <a:rPr lang="en-US" sz="4400" dirty="0">
                <a:solidFill>
                  <a:prstClr val="white"/>
                </a:solidFill>
                <a:latin typeface="Times New Roman" panose="02020603050405020304" pitchFamily="18" charset="0"/>
                <a:cs typeface="Times New Roman" panose="02020603050405020304" pitchFamily="18" charset="0"/>
              </a:rPr>
              <a:t>And the </a:t>
            </a:r>
            <a:r>
              <a:rPr lang="en-US" sz="4400" cap="small" dirty="0">
                <a:solidFill>
                  <a:prstClr val="white"/>
                </a:solidFill>
                <a:latin typeface="Times New Roman" panose="02020603050405020304" pitchFamily="18" charset="0"/>
                <a:cs typeface="Times New Roman" panose="02020603050405020304" pitchFamily="18" charset="0"/>
              </a:rPr>
              <a:t>Lord</a:t>
            </a:r>
            <a:r>
              <a:rPr lang="en-US" sz="4400" dirty="0">
                <a:solidFill>
                  <a:prstClr val="white"/>
                </a:solidFill>
                <a:latin typeface="Times New Roman" panose="02020603050405020304" pitchFamily="18" charset="0"/>
                <a:cs typeface="Times New Roman" panose="02020603050405020304" pitchFamily="18" charset="0"/>
              </a:rPr>
              <a:t> said, “My Spirit shall not strive with man forever, for he </a:t>
            </a:r>
            <a:r>
              <a:rPr lang="en-US" sz="4400" i="1" dirty="0">
                <a:solidFill>
                  <a:prstClr val="white"/>
                </a:solidFill>
                <a:latin typeface="Times New Roman" panose="02020603050405020304" pitchFamily="18" charset="0"/>
                <a:cs typeface="Times New Roman" panose="02020603050405020304" pitchFamily="18" charset="0"/>
              </a:rPr>
              <a:t>is</a:t>
            </a:r>
            <a:r>
              <a:rPr lang="en-US" sz="4400" dirty="0">
                <a:solidFill>
                  <a:prstClr val="white"/>
                </a:solidFill>
                <a:latin typeface="Times New Roman" panose="02020603050405020304" pitchFamily="18" charset="0"/>
                <a:cs typeface="Times New Roman" panose="02020603050405020304" pitchFamily="18" charset="0"/>
              </a:rPr>
              <a:t> indeed </a:t>
            </a:r>
            <a:r>
              <a:rPr lang="en-US" sz="4400" dirty="0" smtClean="0">
                <a:solidFill>
                  <a:prstClr val="white"/>
                </a:solidFill>
                <a:latin typeface="Times New Roman" panose="02020603050405020304" pitchFamily="18" charset="0"/>
                <a:cs typeface="Times New Roman" panose="02020603050405020304" pitchFamily="18" charset="0"/>
              </a:rPr>
              <a:t>flesh …”</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3203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Ephesians </a:t>
            </a:r>
            <a:r>
              <a:rPr lang="en-US" sz="6000" b="1" dirty="0" smtClean="0">
                <a:solidFill>
                  <a:prstClr val="white"/>
                </a:solidFill>
                <a:latin typeface="Times New Roman" panose="02020603050405020304" pitchFamily="18" charset="0"/>
                <a:cs typeface="Times New Roman" panose="02020603050405020304" pitchFamily="18" charset="0"/>
              </a:rPr>
              <a:t>4:30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400" baseline="30000" dirty="0">
                <a:solidFill>
                  <a:prstClr val="white"/>
                </a:solidFill>
                <a:latin typeface="Times New Roman" panose="02020603050405020304" pitchFamily="18" charset="0"/>
                <a:cs typeface="Times New Roman" panose="02020603050405020304" pitchFamily="18" charset="0"/>
              </a:rPr>
              <a:t>30 </a:t>
            </a:r>
            <a:r>
              <a:rPr lang="en-US" sz="4400" dirty="0">
                <a:solidFill>
                  <a:prstClr val="white"/>
                </a:solidFill>
                <a:latin typeface="Times New Roman" panose="02020603050405020304" pitchFamily="18" charset="0"/>
                <a:cs typeface="Times New Roman" panose="02020603050405020304" pitchFamily="18" charset="0"/>
              </a:rPr>
              <a:t>And do not grieve the Holy Spirit of God, by whom you were sealed for the day of redemption</a:t>
            </a:r>
            <a:r>
              <a:rPr lang="en-US" sz="4400" dirty="0" smtClean="0">
                <a:solidFill>
                  <a:prstClr val="white"/>
                </a:solidFill>
                <a:latin typeface="Times New Roman" panose="02020603050405020304" pitchFamily="18" charset="0"/>
                <a:cs typeface="Times New Roman" panose="02020603050405020304" pitchFamily="18" charset="0"/>
              </a:rPr>
              <a:t>.</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55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1 Thessalonians </a:t>
            </a:r>
            <a:r>
              <a:rPr lang="en-US" sz="6000" b="1" dirty="0" smtClean="0">
                <a:solidFill>
                  <a:prstClr val="white"/>
                </a:solidFill>
                <a:latin typeface="Times New Roman" panose="02020603050405020304" pitchFamily="18" charset="0"/>
                <a:cs typeface="Times New Roman" panose="02020603050405020304" pitchFamily="18" charset="0"/>
              </a:rPr>
              <a:t>5:19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400" baseline="30000" dirty="0">
                <a:solidFill>
                  <a:prstClr val="white"/>
                </a:solidFill>
                <a:latin typeface="Times New Roman" panose="02020603050405020304" pitchFamily="18" charset="0"/>
                <a:cs typeface="Times New Roman" panose="02020603050405020304" pitchFamily="18" charset="0"/>
              </a:rPr>
              <a:t>19 </a:t>
            </a:r>
            <a:r>
              <a:rPr lang="en-US" sz="4400" dirty="0">
                <a:solidFill>
                  <a:prstClr val="white"/>
                </a:solidFill>
                <a:latin typeface="Times New Roman" panose="02020603050405020304" pitchFamily="18" charset="0"/>
                <a:cs typeface="Times New Roman" panose="02020603050405020304" pitchFamily="18" charset="0"/>
              </a:rPr>
              <a:t>Do not quench the Spirit.</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313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0"/>
            <a:ext cx="11900079" cy="1325563"/>
          </a:xfrm>
        </p:spPr>
        <p:txBody>
          <a:bodyPr>
            <a:normAutofit/>
          </a:bodyPr>
          <a:lstStyle/>
          <a:p>
            <a:pPr algn="ctr"/>
            <a:r>
              <a:rPr lang="en-US" sz="4000" b="1" dirty="0" smtClean="0"/>
              <a:t>There is hope, for those who have gone so far in sin …</a:t>
            </a:r>
            <a:endParaRPr lang="en-US" sz="4000" b="1" dirty="0"/>
          </a:p>
        </p:txBody>
      </p:sp>
      <p:sp>
        <p:nvSpPr>
          <p:cNvPr id="3" name="Content Placeholder 2"/>
          <p:cNvSpPr>
            <a:spLocks noGrp="1"/>
          </p:cNvSpPr>
          <p:nvPr>
            <p:ph idx="1"/>
          </p:nvPr>
        </p:nvSpPr>
        <p:spPr>
          <a:xfrm>
            <a:off x="244699" y="978794"/>
            <a:ext cx="11719774" cy="5731099"/>
          </a:xfrm>
        </p:spPr>
        <p:txBody>
          <a:bodyPr anchor="ctr">
            <a:normAutofit/>
          </a:bodyPr>
          <a:lstStyle/>
          <a:p>
            <a:r>
              <a:rPr lang="en-US" sz="3600" dirty="0" smtClean="0"/>
              <a:t>Repent, and Return unto God, even now, confessing every sin and known wrong, asking for mercy, pardon and cleansing from all unrighteousness, through the merits of the True </a:t>
            </a:r>
            <a:r>
              <a:rPr lang="en-US" sz="3600" dirty="0" err="1" smtClean="0"/>
              <a:t>Nazarite</a:t>
            </a:r>
            <a:r>
              <a:rPr lang="en-US" sz="3600" dirty="0" smtClean="0"/>
              <a:t> (the man from Nazareth, Jesus Christ) and let the “vow” made unto God (either in Baptism, or commitment) return to its former glory, and the Almighty strength of God, even the Holy Spirit shall be yours even now, it is promised by one who cannot lie, and there shall be slain all the enemies of righteousness, more now, than at the beginning.</a:t>
            </a:r>
            <a:endParaRPr lang="en-US" sz="3600" dirty="0"/>
          </a:p>
        </p:txBody>
      </p:sp>
    </p:spTree>
    <p:extLst>
      <p:ext uri="{BB962C8B-B14F-4D97-AF65-F5344CB8AC3E}">
        <p14:creationId xmlns:p14="http://schemas.microsoft.com/office/powerpoint/2010/main" val="31772202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0"/>
            <a:ext cx="11900079" cy="1416675"/>
          </a:xfrm>
        </p:spPr>
        <p:txBody>
          <a:bodyPr>
            <a:noAutofit/>
          </a:bodyPr>
          <a:lstStyle/>
          <a:p>
            <a:pPr algn="ctr"/>
            <a:r>
              <a:rPr lang="en-US" sz="3600" b="1" dirty="0" smtClean="0"/>
              <a:t>Break the chains and the chain-reactions of sin through the strength (</a:t>
            </a:r>
            <a:r>
              <a:rPr lang="en-US" sz="3600" b="1" dirty="0" smtClean="0">
                <a:solidFill>
                  <a:srgbClr val="00B050"/>
                </a:solidFill>
              </a:rPr>
              <a:t>Rom.</a:t>
            </a:r>
            <a:r>
              <a:rPr lang="en-US" sz="3600" b="1" dirty="0" smtClean="0"/>
              <a:t> 5:6; </a:t>
            </a:r>
            <a:r>
              <a:rPr lang="en-US" sz="3600" b="1" dirty="0" smtClean="0">
                <a:solidFill>
                  <a:srgbClr val="00B050"/>
                </a:solidFill>
              </a:rPr>
              <a:t>Rev.</a:t>
            </a:r>
            <a:r>
              <a:rPr lang="en-US" sz="3600" b="1" dirty="0" smtClean="0"/>
              <a:t> 12:10) provided at Calvary today …</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974" y="1549663"/>
            <a:ext cx="5237983" cy="506851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555" y="1549663"/>
            <a:ext cx="5525037" cy="5089396"/>
          </a:xfrm>
          <a:prstGeom prst="rect">
            <a:avLst/>
          </a:prstGeom>
        </p:spPr>
      </p:pic>
    </p:spTree>
    <p:extLst>
      <p:ext uri="{BB962C8B-B14F-4D97-AF65-F5344CB8AC3E}">
        <p14:creationId xmlns:p14="http://schemas.microsoft.com/office/powerpoint/2010/main" val="1521637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0"/>
            <a:ext cx="11797048"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Matthew 22:14 </a:t>
            </a:r>
            <a:r>
              <a:rPr lang="en-US" sz="6000" b="1" dirty="0" smtClean="0">
                <a:solidFill>
                  <a:prstClr val="white"/>
                </a:solidFill>
                <a:latin typeface="Times New Roman" panose="02020603050405020304" pitchFamily="18" charset="0"/>
                <a:cs typeface="Times New Roman" panose="02020603050405020304" pitchFamily="18" charset="0"/>
              </a:rPr>
              <a:t>KJB</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1" y="1339403"/>
            <a:ext cx="11809927" cy="5344732"/>
          </a:xfrm>
        </p:spPr>
        <p:txBody>
          <a:bodyPr anchor="ctr">
            <a:noAutofit/>
          </a:bodyPr>
          <a:lstStyle/>
          <a:p>
            <a:r>
              <a:rPr lang="en-US" sz="3600" baseline="30000" dirty="0">
                <a:latin typeface="Times New Roman" panose="02020603050405020304" pitchFamily="18" charset="0"/>
                <a:cs typeface="Times New Roman" panose="02020603050405020304" pitchFamily="18" charset="0"/>
              </a:rPr>
              <a:t>14 </a:t>
            </a:r>
            <a:r>
              <a:rPr lang="en-US" sz="3600" dirty="0">
                <a:latin typeface="Times New Roman" panose="02020603050405020304" pitchFamily="18" charset="0"/>
                <a:cs typeface="Times New Roman" panose="02020603050405020304" pitchFamily="18" charset="0"/>
              </a:rPr>
              <a:t>“For many are </a:t>
            </a:r>
            <a:r>
              <a:rPr lang="en-US" sz="3600" dirty="0">
                <a:solidFill>
                  <a:srgbClr val="FFFF00"/>
                </a:solidFill>
                <a:latin typeface="Times New Roman" panose="02020603050405020304" pitchFamily="18" charset="0"/>
                <a:cs typeface="Times New Roman" panose="02020603050405020304" pitchFamily="18" charset="0"/>
              </a:rPr>
              <a:t>called</a:t>
            </a:r>
            <a:r>
              <a:rPr lang="en-US" sz="3600" dirty="0">
                <a:latin typeface="Times New Roman" panose="02020603050405020304" pitchFamily="18" charset="0"/>
                <a:cs typeface="Times New Roman" panose="02020603050405020304" pitchFamily="18" charset="0"/>
              </a:rPr>
              <a:t>, but few </a:t>
            </a:r>
            <a:r>
              <a:rPr lang="en-US" sz="3600" i="1" dirty="0">
                <a:latin typeface="Times New Roman" panose="02020603050405020304" pitchFamily="18" charset="0"/>
                <a:cs typeface="Times New Roman" panose="02020603050405020304" pitchFamily="18" charset="0"/>
              </a:rPr>
              <a:t>are</a:t>
            </a:r>
            <a:r>
              <a:rPr lang="en-US" sz="3600" dirty="0">
                <a:latin typeface="Times New Roman" panose="02020603050405020304" pitchFamily="18" charset="0"/>
                <a:cs typeface="Times New Roman" panose="02020603050405020304" pitchFamily="18" charset="0"/>
              </a:rPr>
              <a:t> </a:t>
            </a:r>
            <a:r>
              <a:rPr lang="en-US" sz="3600" dirty="0">
                <a:solidFill>
                  <a:srgbClr val="FFFF00"/>
                </a:solidFill>
                <a:latin typeface="Times New Roman" panose="02020603050405020304" pitchFamily="18" charset="0"/>
                <a:cs typeface="Times New Roman" panose="02020603050405020304" pitchFamily="18" charset="0"/>
              </a:rPr>
              <a:t>chosen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67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0"/>
            <a:ext cx="11797048"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2 Peter </a:t>
            </a:r>
            <a:r>
              <a:rPr lang="en-US" sz="6000" b="1" dirty="0" smtClean="0">
                <a:solidFill>
                  <a:prstClr val="white"/>
                </a:solidFill>
                <a:latin typeface="Times New Roman" panose="02020603050405020304" pitchFamily="18" charset="0"/>
                <a:cs typeface="Times New Roman" panose="02020603050405020304" pitchFamily="18" charset="0"/>
              </a:rPr>
              <a:t>1:10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1" y="1339403"/>
            <a:ext cx="11809927" cy="5344732"/>
          </a:xfrm>
        </p:spPr>
        <p:txBody>
          <a:bodyPr anchor="ctr">
            <a:noAutofit/>
          </a:bodyPr>
          <a:lstStyle/>
          <a:p>
            <a:r>
              <a:rPr lang="en-US" sz="3600" baseline="30000" dirty="0">
                <a:latin typeface="Times New Roman" panose="02020603050405020304" pitchFamily="18" charset="0"/>
                <a:cs typeface="Times New Roman" panose="02020603050405020304" pitchFamily="18" charset="0"/>
              </a:rPr>
              <a:t>10 </a:t>
            </a:r>
            <a:r>
              <a:rPr lang="en-US" sz="3600" dirty="0">
                <a:latin typeface="Times New Roman" panose="02020603050405020304" pitchFamily="18" charset="0"/>
                <a:cs typeface="Times New Roman" panose="02020603050405020304" pitchFamily="18" charset="0"/>
              </a:rPr>
              <a:t>Therefore, brethren, be even more diligent to make your </a:t>
            </a:r>
            <a:r>
              <a:rPr lang="en-US" sz="3600" u="sng" dirty="0">
                <a:solidFill>
                  <a:srgbClr val="FFFF00"/>
                </a:solidFill>
                <a:latin typeface="Times New Roman" panose="02020603050405020304" pitchFamily="18" charset="0"/>
                <a:cs typeface="Times New Roman" panose="02020603050405020304" pitchFamily="18" charset="0"/>
              </a:rPr>
              <a:t>calling</a:t>
            </a:r>
            <a:r>
              <a:rPr lang="en-US" sz="3600" dirty="0">
                <a:latin typeface="Times New Roman" panose="02020603050405020304" pitchFamily="18" charset="0"/>
                <a:cs typeface="Times New Roman" panose="02020603050405020304" pitchFamily="18" charset="0"/>
              </a:rPr>
              <a:t> and election </a:t>
            </a:r>
            <a:r>
              <a:rPr lang="en-US" sz="3600" u="sng" dirty="0">
                <a:solidFill>
                  <a:srgbClr val="FFFF00"/>
                </a:solidFill>
                <a:latin typeface="Times New Roman" panose="02020603050405020304" pitchFamily="18" charset="0"/>
                <a:cs typeface="Times New Roman" panose="02020603050405020304" pitchFamily="18" charset="0"/>
              </a:rPr>
              <a:t>sure</a:t>
            </a:r>
            <a:r>
              <a:rPr lang="en-US" sz="3600" dirty="0">
                <a:latin typeface="Times New Roman" panose="02020603050405020304" pitchFamily="18" charset="0"/>
                <a:cs typeface="Times New Roman" panose="02020603050405020304" pitchFamily="18" charset="0"/>
              </a:rPr>
              <a:t>, for if you do these things you will never fall</a:t>
            </a:r>
            <a:endParaRPr lang="en-US" sz="35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499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0"/>
            <a:ext cx="11797048"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Messages to Young People p. 21, </a:t>
            </a:r>
            <a:r>
              <a:rPr lang="en-US" sz="6000" b="1" dirty="0" smtClean="0">
                <a:solidFill>
                  <a:prstClr val="white"/>
                </a:solidFill>
                <a:latin typeface="Times New Roman" panose="02020603050405020304" pitchFamily="18" charset="0"/>
                <a:cs typeface="Times New Roman" panose="02020603050405020304" pitchFamily="18" charset="0"/>
              </a:rPr>
              <a:t>22</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1" y="1339403"/>
            <a:ext cx="11809927" cy="5344732"/>
          </a:xfrm>
        </p:spPr>
        <p:txBody>
          <a:bodyPr anchor="ctr">
            <a:noAutofit/>
          </a:bodyPr>
          <a:lstStyle/>
          <a:p>
            <a:r>
              <a:rPr lang="en-US" sz="3600" dirty="0" smtClean="0">
                <a:solidFill>
                  <a:prstClr val="white"/>
                </a:solidFill>
                <a:latin typeface="Times New Roman" panose="02020603050405020304" pitchFamily="18" charset="0"/>
                <a:cs typeface="Times New Roman" panose="02020603050405020304" pitchFamily="18" charset="0"/>
              </a:rPr>
              <a:t>“… God </a:t>
            </a:r>
            <a:r>
              <a:rPr lang="en-US" sz="3600" dirty="0">
                <a:solidFill>
                  <a:prstClr val="white"/>
                </a:solidFill>
                <a:latin typeface="Times New Roman" panose="02020603050405020304" pitchFamily="18" charset="0"/>
                <a:cs typeface="Times New Roman" panose="02020603050405020304" pitchFamily="18" charset="0"/>
              </a:rPr>
              <a:t>has given you an opportunity to fill a high destiny. Your influence may tell for the truth of God; you may be a </a:t>
            </a:r>
            <a:r>
              <a:rPr lang="en-US" sz="3600" dirty="0" err="1">
                <a:solidFill>
                  <a:prstClr val="white"/>
                </a:solidFill>
                <a:latin typeface="Times New Roman" panose="02020603050405020304" pitchFamily="18" charset="0"/>
                <a:cs typeface="Times New Roman" panose="02020603050405020304" pitchFamily="18" charset="0"/>
              </a:rPr>
              <a:t>colaborer</a:t>
            </a:r>
            <a:r>
              <a:rPr lang="en-US" sz="3600" dirty="0">
                <a:solidFill>
                  <a:prstClr val="white"/>
                </a:solidFill>
                <a:latin typeface="Times New Roman" panose="02020603050405020304" pitchFamily="18" charset="0"/>
                <a:cs typeface="Times New Roman" panose="02020603050405020304" pitchFamily="18" charset="0"/>
              </a:rPr>
              <a:t> with God in the great work of human redemption</a:t>
            </a:r>
            <a:r>
              <a:rPr lang="en-US" sz="3600" dirty="0" smtClean="0">
                <a:solidFill>
                  <a:prstClr val="white"/>
                </a:solidFill>
                <a:latin typeface="Times New Roman" panose="02020603050405020304" pitchFamily="18" charset="0"/>
                <a:cs typeface="Times New Roman" panose="02020603050405020304" pitchFamily="18" charset="0"/>
              </a:rPr>
              <a:t>... </a:t>
            </a:r>
            <a:r>
              <a:rPr lang="en-US" sz="3600" b="1" dirty="0" smtClean="0">
                <a:solidFill>
                  <a:srgbClr val="00B050"/>
                </a:solidFill>
                <a:latin typeface="Times New Roman" panose="02020603050405020304" pitchFamily="18" charset="0"/>
                <a:cs typeface="Times New Roman" panose="02020603050405020304" pitchFamily="18" charset="0"/>
              </a:rPr>
              <a:t>[p. 21-22]</a:t>
            </a:r>
            <a:r>
              <a:rPr lang="en-US" sz="3600" dirty="0" smtClean="0">
                <a:solidFill>
                  <a:prstClr val="white"/>
                </a:solidFill>
                <a:latin typeface="Times New Roman" panose="02020603050405020304" pitchFamily="18" charset="0"/>
                <a:cs typeface="Times New Roman" panose="02020603050405020304" pitchFamily="18" charset="0"/>
              </a:rPr>
              <a:t> O </a:t>
            </a:r>
            <a:r>
              <a:rPr lang="en-US" sz="3600" dirty="0">
                <a:solidFill>
                  <a:prstClr val="white"/>
                </a:solidFill>
                <a:latin typeface="Times New Roman" panose="02020603050405020304" pitchFamily="18" charset="0"/>
                <a:cs typeface="Times New Roman" panose="02020603050405020304" pitchFamily="18" charset="0"/>
              </a:rPr>
              <a:t>that </a:t>
            </a:r>
            <a:r>
              <a:rPr lang="en-US" sz="3600" dirty="0">
                <a:solidFill>
                  <a:srgbClr val="FFFF00"/>
                </a:solidFill>
                <a:latin typeface="Times New Roman" panose="02020603050405020304" pitchFamily="18" charset="0"/>
                <a:cs typeface="Times New Roman" panose="02020603050405020304" pitchFamily="18" charset="0"/>
              </a:rPr>
              <a:t>young</a:t>
            </a:r>
            <a:r>
              <a:rPr lang="en-US" sz="3600" dirty="0">
                <a:solidFill>
                  <a:prstClr val="white"/>
                </a:solidFill>
                <a:latin typeface="Times New Roman" panose="02020603050405020304" pitchFamily="18" charset="0"/>
                <a:cs typeface="Times New Roman" panose="02020603050405020304" pitchFamily="18" charset="0"/>
              </a:rPr>
              <a:t> men might appreciate the high destiny to which they are </a:t>
            </a:r>
            <a:r>
              <a:rPr lang="en-US" sz="3600" dirty="0">
                <a:solidFill>
                  <a:srgbClr val="FFFF00"/>
                </a:solidFill>
                <a:latin typeface="Times New Roman" panose="02020603050405020304" pitchFamily="18" charset="0"/>
                <a:cs typeface="Times New Roman" panose="02020603050405020304" pitchFamily="18" charset="0"/>
              </a:rPr>
              <a:t>called</a:t>
            </a:r>
            <a:r>
              <a:rPr lang="en-US" sz="3600" dirty="0" smtClean="0">
                <a:solidFill>
                  <a:prstClr val="white"/>
                </a:solidFill>
                <a:latin typeface="Times New Roman" panose="02020603050405020304" pitchFamily="18" charset="0"/>
                <a:cs typeface="Times New Roman" panose="02020603050405020304" pitchFamily="18" charset="0"/>
              </a:rPr>
              <a:t>! …”</a:t>
            </a:r>
            <a:endParaRPr lang="en-US" sz="3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624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141473</TotalTime>
  <Words>2301</Words>
  <Application>Microsoft Office PowerPoint</Application>
  <PresentationFormat>Custom</PresentationFormat>
  <Paragraphs>252</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11_office theme</vt:lpstr>
      <vt:lpstr>PowerPoint Presentation</vt:lpstr>
      <vt:lpstr>PowerPoint Presentation</vt:lpstr>
      <vt:lpstr>Deuteronomy 7:1-4 NKJV</vt:lpstr>
      <vt:lpstr>Deuteronomy 7:6 NKJV</vt:lpstr>
      <vt:lpstr>1 Peter 2:9 NKJV</vt:lpstr>
      <vt:lpstr>Hosea 11:1 NKJV</vt:lpstr>
      <vt:lpstr>Matthew 22:14 KJB</vt:lpstr>
      <vt:lpstr>2 Peter 1:10 NKJV</vt:lpstr>
      <vt:lpstr>Messages to Young People p. 21, 22</vt:lpstr>
      <vt:lpstr>PowerPoint Presentation</vt:lpstr>
      <vt:lpstr>Judges 13:7,13-14 KJB</vt:lpstr>
      <vt:lpstr>PowerPoint Presentation</vt:lpstr>
      <vt:lpstr>Numbers 6:1-4 … NKJV</vt:lpstr>
      <vt:lpstr>Numbers 6:5-8 … NKJV</vt:lpstr>
      <vt:lpstr>Numbers 6:9 NKJV</vt:lpstr>
      <vt:lpstr>Samson – a ‘type’ of Christ</vt:lpstr>
      <vt:lpstr>Malachi 4:2 NKJV</vt:lpstr>
      <vt:lpstr>Samson – Judges 14:1-3</vt:lpstr>
      <vt:lpstr>Samson, What do we first see him doing?</vt:lpstr>
      <vt:lpstr>Translation: “… she pleaseth me well.”</vt:lpstr>
      <vt:lpstr>Samson, breaking the Nazarite vow, one small step at a time …</vt:lpstr>
      <vt:lpstr>Patriarchs and Prophets p. 562.2</vt:lpstr>
      <vt:lpstr>Romans 6:16 KJB</vt:lpstr>
      <vt:lpstr>Whom do we yield to?</vt:lpstr>
      <vt:lpstr>1 Corinthians 15:33 NKJV</vt:lpstr>
      <vt:lpstr>Samson – a little leaven leaventh the whole …</vt:lpstr>
      <vt:lpstr>Samson – Judges 14:5-6</vt:lpstr>
      <vt:lpstr>Samson – Judges 14:5-6</vt:lpstr>
      <vt:lpstr> Numbers 6:6 NKJV</vt:lpstr>
      <vt:lpstr>Samson was involved with several unsanctified women, which turned his heart, one thought at a time, to one decision at a time, to one action at a time …</vt:lpstr>
      <vt:lpstr>From the moment that Samson went after the ungodly, the unsanctified – it drew him further and further from God, until he didn’t know that, “… the LORD was departed from him.” (Judg. 16:20 KJB)</vt:lpstr>
      <vt:lpstr>Deuteronomy 7:1-4,6 KJB</vt:lpstr>
      <vt:lpstr>Genesis 6:1-3 KJB</vt:lpstr>
      <vt:lpstr>Patriarchs and Prophets p. 81 …</vt:lpstr>
      <vt:lpstr>Patriarchs and Prophets p. 81 …</vt:lpstr>
      <vt:lpstr>Patriarchs and Prophets p. 81</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Compare with the Genesis 6:2,4 KJB account:</vt:lpstr>
      <vt:lpstr>PowerPoint Presentation</vt:lpstr>
      <vt:lpstr>Adventist Home p. 52 …</vt:lpstr>
      <vt:lpstr>Adventist Home p. 52</vt:lpstr>
      <vt:lpstr>Isaiah 47:9 KJB</vt:lpstr>
      <vt:lpstr>Revelation 18:23 KJB</vt:lpstr>
      <vt:lpstr>Ecclesiastes 8:11 NKJV</vt:lpstr>
      <vt:lpstr>Hosea 4:17 NKJV</vt:lpstr>
      <vt:lpstr>Genesis 6:3 NKJV</vt:lpstr>
      <vt:lpstr>Ephesians 4:30 NKJV</vt:lpstr>
      <vt:lpstr>1 Thessalonians 5:19 NKJV</vt:lpstr>
      <vt:lpstr>There is hope, for those who have gone so far in sin …</vt:lpstr>
      <vt:lpstr>Break the chains and the chain-reactions of sin through the strength (Rom. 5:6; Rev. 12:10) provided at Calvary today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Kili Silafau</dc:creator>
  <cp:lastModifiedBy>AWHN</cp:lastModifiedBy>
  <cp:revision>499</cp:revision>
  <dcterms:created xsi:type="dcterms:W3CDTF">2018-09-26T18:56:56Z</dcterms:created>
  <dcterms:modified xsi:type="dcterms:W3CDTF">2019-03-04T09:11:16Z</dcterms:modified>
</cp:coreProperties>
</file>